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49"/>
  </p:notesMasterIdLst>
  <p:handoutMasterIdLst>
    <p:handoutMasterId r:id="rId50"/>
  </p:handoutMasterIdLst>
  <p:sldIdLst>
    <p:sldId id="306" r:id="rId5"/>
    <p:sldId id="307" r:id="rId6"/>
    <p:sldId id="314" r:id="rId7"/>
    <p:sldId id="315" r:id="rId8"/>
    <p:sldId id="316" r:id="rId9"/>
    <p:sldId id="317" r:id="rId10"/>
    <p:sldId id="433" r:id="rId11"/>
    <p:sldId id="450" r:id="rId12"/>
    <p:sldId id="318" r:id="rId13"/>
    <p:sldId id="271" r:id="rId14"/>
    <p:sldId id="275" r:id="rId15"/>
    <p:sldId id="279" r:id="rId16"/>
    <p:sldId id="282" r:id="rId17"/>
    <p:sldId id="285" r:id="rId18"/>
    <p:sldId id="288" r:id="rId19"/>
    <p:sldId id="291" r:id="rId20"/>
    <p:sldId id="290" r:id="rId21"/>
    <p:sldId id="292" r:id="rId22"/>
    <p:sldId id="375" r:id="rId23"/>
    <p:sldId id="382" r:id="rId24"/>
    <p:sldId id="308" r:id="rId25"/>
    <p:sldId id="431" r:id="rId26"/>
    <p:sldId id="418" r:id="rId27"/>
    <p:sldId id="417" r:id="rId28"/>
    <p:sldId id="427" r:id="rId29"/>
    <p:sldId id="428" r:id="rId30"/>
    <p:sldId id="429" r:id="rId31"/>
    <p:sldId id="430" r:id="rId32"/>
    <p:sldId id="319" r:id="rId33"/>
    <p:sldId id="379" r:id="rId34"/>
    <p:sldId id="376" r:id="rId35"/>
    <p:sldId id="380" r:id="rId36"/>
    <p:sldId id="383" r:id="rId37"/>
    <p:sldId id="415" r:id="rId38"/>
    <p:sldId id="268" r:id="rId39"/>
    <p:sldId id="370" r:id="rId40"/>
    <p:sldId id="374" r:id="rId41"/>
    <p:sldId id="340" r:id="rId42"/>
    <p:sldId id="356" r:id="rId43"/>
    <p:sldId id="426" r:id="rId44"/>
    <p:sldId id="409" r:id="rId45"/>
    <p:sldId id="410" r:id="rId46"/>
    <p:sldId id="432" r:id="rId47"/>
    <p:sldId id="381" r:id="rId48"/>
  </p:sldIdLst>
  <p:sldSz cx="9144000" cy="6858000" type="screen4x3"/>
  <p:notesSz cx="6888163" cy="100203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5292" userDrawn="1">
          <p15:clr>
            <a:srgbClr val="A4A3A4"/>
          </p15:clr>
        </p15:guide>
        <p15:guide id="3" orient="horz"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14" autoAdjust="0"/>
    <p:restoredTop sz="84967" autoAdjust="0"/>
  </p:normalViewPr>
  <p:slideViewPr>
    <p:cSldViewPr snapToGrid="0">
      <p:cViewPr varScale="1">
        <p:scale>
          <a:sx n="97" d="100"/>
          <a:sy n="97" d="100"/>
        </p:scale>
        <p:origin x="1800" y="72"/>
      </p:cViewPr>
      <p:guideLst>
        <p:guide orient="horz" pos="1392"/>
        <p:guide pos="5292"/>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7" d="100"/>
          <a:sy n="87" d="100"/>
        </p:scale>
        <p:origin x="379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5CA70EDB-4B36-4CA5-AB48-4ED7CCB713E5}"/>
              </a:ext>
            </a:extLst>
          </p:cNvPr>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fr-FR"/>
          </a:p>
        </p:txBody>
      </p:sp>
      <p:sp>
        <p:nvSpPr>
          <p:cNvPr id="3" name="Espace réservé de la date 2">
            <a:extLst>
              <a:ext uri="{FF2B5EF4-FFF2-40B4-BE49-F238E27FC236}">
                <a16:creationId xmlns:a16="http://schemas.microsoft.com/office/drawing/2014/main" id="{EE198DCC-3E8D-4419-B930-82477F012A76}"/>
              </a:ext>
            </a:extLst>
          </p:cNvPr>
          <p:cNvSpPr>
            <a:spLocks noGrp="1"/>
          </p:cNvSpPr>
          <p:nvPr>
            <p:ph type="dt" sz="quarter" idx="1"/>
          </p:nvPr>
        </p:nvSpPr>
        <p:spPr>
          <a:xfrm>
            <a:off x="3901698" y="0"/>
            <a:ext cx="2984871" cy="502755"/>
          </a:xfrm>
          <a:prstGeom prst="rect">
            <a:avLst/>
          </a:prstGeom>
        </p:spPr>
        <p:txBody>
          <a:bodyPr vert="horz" lIns="96616" tIns="48308" rIns="96616" bIns="48308" rtlCol="0"/>
          <a:lstStyle>
            <a:lvl1pPr algn="r">
              <a:defRPr sz="1300"/>
            </a:lvl1pPr>
          </a:lstStyle>
          <a:p>
            <a:fld id="{9BF08DB3-0D29-4A43-857F-E099129922D1}" type="datetime1">
              <a:rPr lang="fr-FR" smtClean="0"/>
              <a:t>27/01/2023</a:t>
            </a:fld>
            <a:endParaRPr lang="fr-FR" dirty="0"/>
          </a:p>
        </p:txBody>
      </p:sp>
      <p:sp>
        <p:nvSpPr>
          <p:cNvPr id="4" name="Espace réservé du pied de page 3">
            <a:extLst>
              <a:ext uri="{FF2B5EF4-FFF2-40B4-BE49-F238E27FC236}">
                <a16:creationId xmlns:a16="http://schemas.microsoft.com/office/drawing/2014/main" id="{10811FE1-7A54-4024-AE57-E9290B12C1B4}"/>
              </a:ext>
            </a:extLst>
          </p:cNvPr>
          <p:cNvSpPr>
            <a:spLocks noGrp="1"/>
          </p:cNvSpPr>
          <p:nvPr>
            <p:ph type="ftr" sz="quarter" idx="2"/>
          </p:nvPr>
        </p:nvSpPr>
        <p:spPr>
          <a:xfrm>
            <a:off x="0" y="9517547"/>
            <a:ext cx="2984871" cy="502754"/>
          </a:xfrm>
          <a:prstGeom prst="rect">
            <a:avLst/>
          </a:prstGeom>
        </p:spPr>
        <p:txBody>
          <a:bodyPr vert="horz" lIns="96616" tIns="48308" rIns="96616" bIns="48308" rtlCol="0" anchor="b"/>
          <a:lstStyle>
            <a:lvl1pPr algn="l">
              <a:defRPr sz="1300"/>
            </a:lvl1pPr>
          </a:lstStyle>
          <a:p>
            <a:endParaRPr lang="fr-FR"/>
          </a:p>
        </p:txBody>
      </p:sp>
      <p:sp>
        <p:nvSpPr>
          <p:cNvPr id="5" name="Espace réservé du numéro de diapositive 4">
            <a:extLst>
              <a:ext uri="{FF2B5EF4-FFF2-40B4-BE49-F238E27FC236}">
                <a16:creationId xmlns:a16="http://schemas.microsoft.com/office/drawing/2014/main" id="{8DB134E4-1F26-4974-A60F-F29A4212D5CC}"/>
              </a:ext>
            </a:extLst>
          </p:cNvPr>
          <p:cNvSpPr>
            <a:spLocks noGrp="1"/>
          </p:cNvSpPr>
          <p:nvPr>
            <p:ph type="sldNum" sz="quarter" idx="3"/>
          </p:nvPr>
        </p:nvSpPr>
        <p:spPr>
          <a:xfrm>
            <a:off x="3901698" y="9517547"/>
            <a:ext cx="2984871" cy="502754"/>
          </a:xfrm>
          <a:prstGeom prst="rect">
            <a:avLst/>
          </a:prstGeom>
        </p:spPr>
        <p:txBody>
          <a:bodyPr vert="horz" lIns="96616" tIns="48308" rIns="96616" bIns="48308" rtlCol="0" anchor="b"/>
          <a:lstStyle>
            <a:lvl1pPr algn="r">
              <a:defRPr sz="1300"/>
            </a:lvl1pPr>
          </a:lstStyle>
          <a:p>
            <a:fld id="{0B615F8F-0F47-4F29-9881-7A839B3FAAFF}" type="slidenum">
              <a:rPr lang="fr-FR" smtClean="0"/>
              <a:t>‹N°›</a:t>
            </a:fld>
            <a:endParaRPr lang="fr-FR"/>
          </a:p>
        </p:txBody>
      </p:sp>
    </p:spTree>
    <p:extLst>
      <p:ext uri="{BB962C8B-B14F-4D97-AF65-F5344CB8AC3E}">
        <p14:creationId xmlns:p14="http://schemas.microsoft.com/office/powerpoint/2010/main" val="10035129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pPr rtl="0"/>
            <a:endParaRPr lang="fr-FR" noProof="0"/>
          </a:p>
        </p:txBody>
      </p:sp>
      <p:sp>
        <p:nvSpPr>
          <p:cNvPr id="3" name="Espace réservé de la date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C742E851-0615-4781-BC0D-A2E801150AE0}" type="datetime1">
              <a:rPr lang="fr-FR" smtClean="0"/>
              <a:pPr/>
              <a:t>27/01/2023</a:t>
            </a:fld>
            <a:endParaRPr lang="fr-FR" dirty="0"/>
          </a:p>
        </p:txBody>
      </p:sp>
      <p:sp>
        <p:nvSpPr>
          <p:cNvPr id="4" name="Espace réservé de l’image des diapositives 3"/>
          <p:cNvSpPr>
            <a:spLocks noGrp="1" noRot="1" noChangeAspect="1"/>
          </p:cNvSpPr>
          <p:nvPr>
            <p:ph type="sldImg" idx="2"/>
          </p:nvPr>
        </p:nvSpPr>
        <p:spPr>
          <a:xfrm>
            <a:off x="1190625" y="1252538"/>
            <a:ext cx="4506913" cy="3381375"/>
          </a:xfrm>
          <a:prstGeom prst="rect">
            <a:avLst/>
          </a:prstGeom>
          <a:noFill/>
          <a:ln w="12700">
            <a:solidFill>
              <a:prstClr val="black"/>
            </a:solidFill>
          </a:ln>
        </p:spPr>
        <p:txBody>
          <a:bodyPr vert="horz" lIns="96616" tIns="48308" rIns="96616" bIns="48308" rtlCol="0" anchor="ctr"/>
          <a:lstStyle/>
          <a:p>
            <a:pPr rtl="0"/>
            <a:endParaRPr lang="fr-FR" noProof="0"/>
          </a:p>
        </p:txBody>
      </p:sp>
      <p:sp>
        <p:nvSpPr>
          <p:cNvPr id="5" name="Espace réservé des commentaires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pPr rtl="0"/>
            <a:endParaRPr lang="fr-FR" noProof="0"/>
          </a:p>
        </p:txBody>
      </p:sp>
      <p:sp>
        <p:nvSpPr>
          <p:cNvPr id="7" name="Espace réservé du numéro de diapositive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pPr rtl="0"/>
            <a:fld id="{D5939589-3E79-4C82-AA4A-FE78234FAA59}" type="slidenum">
              <a:rPr lang="fr-FR" noProof="0" smtClean="0"/>
              <a:t>‹N°›</a:t>
            </a:fld>
            <a:endParaRPr lang="fr-FR" noProof="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0625" y="1252538"/>
            <a:ext cx="4506913" cy="3381375"/>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1</a:t>
            </a:fld>
            <a:endParaRPr lang="fr-FR"/>
          </a:p>
        </p:txBody>
      </p:sp>
    </p:spTree>
    <p:extLst>
      <p:ext uri="{BB962C8B-B14F-4D97-AF65-F5344CB8AC3E}">
        <p14:creationId xmlns:p14="http://schemas.microsoft.com/office/powerpoint/2010/main" val="985822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0625" y="1252538"/>
            <a:ext cx="4506913" cy="3381375"/>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21</a:t>
            </a:fld>
            <a:endParaRPr lang="fr-FR"/>
          </a:p>
        </p:txBody>
      </p:sp>
    </p:spTree>
    <p:extLst>
      <p:ext uri="{BB962C8B-B14F-4D97-AF65-F5344CB8AC3E}">
        <p14:creationId xmlns:p14="http://schemas.microsoft.com/office/powerpoint/2010/main" val="341833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0625" y="1252538"/>
            <a:ext cx="4506913" cy="3381375"/>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24</a:t>
            </a:fld>
            <a:endParaRPr lang="fr-FR"/>
          </a:p>
        </p:txBody>
      </p:sp>
    </p:spTree>
    <p:extLst>
      <p:ext uri="{BB962C8B-B14F-4D97-AF65-F5344CB8AC3E}">
        <p14:creationId xmlns:p14="http://schemas.microsoft.com/office/powerpoint/2010/main" val="2475355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0625" y="1252538"/>
            <a:ext cx="4506913" cy="3381375"/>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29</a:t>
            </a:fld>
            <a:endParaRPr lang="fr-FR"/>
          </a:p>
        </p:txBody>
      </p:sp>
    </p:spTree>
    <p:extLst>
      <p:ext uri="{BB962C8B-B14F-4D97-AF65-F5344CB8AC3E}">
        <p14:creationId xmlns:p14="http://schemas.microsoft.com/office/powerpoint/2010/main" val="867435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0625" y="1252538"/>
            <a:ext cx="4506913" cy="3381375"/>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30</a:t>
            </a:fld>
            <a:endParaRPr lang="fr-FR"/>
          </a:p>
        </p:txBody>
      </p:sp>
    </p:spTree>
    <p:extLst>
      <p:ext uri="{BB962C8B-B14F-4D97-AF65-F5344CB8AC3E}">
        <p14:creationId xmlns:p14="http://schemas.microsoft.com/office/powerpoint/2010/main" val="513912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0625" y="1252538"/>
            <a:ext cx="4506913" cy="3381375"/>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31</a:t>
            </a:fld>
            <a:endParaRPr lang="fr-FR"/>
          </a:p>
        </p:txBody>
      </p:sp>
    </p:spTree>
    <p:extLst>
      <p:ext uri="{BB962C8B-B14F-4D97-AF65-F5344CB8AC3E}">
        <p14:creationId xmlns:p14="http://schemas.microsoft.com/office/powerpoint/2010/main" val="2988448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0625" y="1252538"/>
            <a:ext cx="4506913" cy="3381375"/>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33</a:t>
            </a:fld>
            <a:endParaRPr lang="fr-FR"/>
          </a:p>
        </p:txBody>
      </p:sp>
    </p:spTree>
    <p:extLst>
      <p:ext uri="{BB962C8B-B14F-4D97-AF65-F5344CB8AC3E}">
        <p14:creationId xmlns:p14="http://schemas.microsoft.com/office/powerpoint/2010/main" val="3811383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0625" y="1252538"/>
            <a:ext cx="4506913" cy="3381375"/>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34</a:t>
            </a:fld>
            <a:endParaRPr lang="fr-FR"/>
          </a:p>
        </p:txBody>
      </p:sp>
    </p:spTree>
    <p:extLst>
      <p:ext uri="{BB962C8B-B14F-4D97-AF65-F5344CB8AC3E}">
        <p14:creationId xmlns:p14="http://schemas.microsoft.com/office/powerpoint/2010/main" val="4243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0B084169-E293-4931-89E8-583C9915A82B}" type="slidenum">
              <a:rPr lang="fr-FR" altLang="fr-FR" smtClean="0">
                <a:latin typeface="Arial" charset="0"/>
                <a:cs typeface="Arial" charset="0"/>
              </a:rPr>
              <a:pPr/>
              <a:t>35</a:t>
            </a:fld>
            <a:endParaRPr lang="fr-FR" altLang="fr-FR">
              <a:latin typeface="Arial" charset="0"/>
              <a:cs typeface="Arial"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r>
              <a:rPr lang="fr-FR" altLang="fr-FR" sz="1700"/>
              <a:t>J’espère que vous êtes d’accord sur ces deux définitions presque identiques.</a:t>
            </a:r>
          </a:p>
          <a:p>
            <a:pPr eaLnBrk="1" hangingPunct="1"/>
            <a:r>
              <a:rPr lang="fr-FR" altLang="fr-FR" sz="1700"/>
              <a:t>On emploie malheureusement le terme de gestion différenciée en englobant aussi toutes les actions possibles en faveur du développement durable dans les espaces verts. Le titre de gestion harmonieuse est plus porteur.</a:t>
            </a:r>
          </a:p>
          <a:p>
            <a:pPr eaLnBrk="1" hangingPunct="1"/>
            <a:r>
              <a:rPr lang="fr-FR" altLang="fr-FR" sz="1700"/>
              <a:t>Une des fausses définitions sur la gestion différencié : c’est une gestion purement écologique où on laisse faire la nature. La gestion différenciée a des objectifs environnementaux mais elle ne prône pas le « tout écologique »</a:t>
            </a:r>
          </a:p>
          <a:p>
            <a:pPr eaLnBrk="1" hangingPunct="1"/>
            <a:r>
              <a:rPr lang="fr-FR" altLang="fr-FR" sz="1700"/>
              <a:t>Une mauvaise justification « Elle fait </a:t>
            </a:r>
            <a:r>
              <a:rPr lang="fr-FR" altLang="fr-FR" sz="1700" b="1"/>
              <a:t>automatiquement </a:t>
            </a:r>
            <a:r>
              <a:rPr lang="fr-FR" altLang="fr-FR" sz="1700"/>
              <a:t>gagner du temps et de l’argent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fld id="{F5B3452C-8AED-4AD0-BE5A-0934E0937BEC}" type="slidenum">
              <a:rPr lang="fr-FR" altLang="fr-FR" smtClean="0">
                <a:latin typeface="Arial" charset="0"/>
                <a:cs typeface="Arial" charset="0"/>
              </a:rPr>
              <a:pPr/>
              <a:t>37</a:t>
            </a:fld>
            <a:endParaRPr lang="fr-FR" altLang="fr-FR">
              <a:latin typeface="Arial" charset="0"/>
              <a:cs typeface="Arial"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lnSpc>
                <a:spcPct val="90000"/>
              </a:lnSpc>
            </a:pPr>
            <a:r>
              <a:rPr lang="fr-FR" altLang="fr-FR" sz="1400"/>
              <a:t>L’idée de </a:t>
            </a:r>
            <a:r>
              <a:rPr lang="fr-FR" altLang="fr-FR" sz="1400" i="1"/>
              <a:t>prestige</a:t>
            </a:r>
            <a:r>
              <a:rPr lang="fr-FR" altLang="fr-FR" sz="1400"/>
              <a:t> (code 1) renvoie à l’image de la ville et à l’histoire horticole : il s’agit de mettre en scène ce type d’espaces pour démontrer la maîtrise des traditions horticoles. La règle de conduite est l’intransigeance à l’égard des imperfections. Le fleurissement y occupe une part importante, et ces lieux sont très fréquentés y compris par des touristes. Ces espaces ont une attractivité à l’échelle de l’agglomération</a:t>
            </a:r>
          </a:p>
          <a:p>
            <a:pPr eaLnBrk="1" hangingPunct="1">
              <a:lnSpc>
                <a:spcPct val="90000"/>
              </a:lnSpc>
            </a:pPr>
            <a:r>
              <a:rPr lang="fr-FR" altLang="fr-FR" sz="1400"/>
              <a:t>Les jardins </a:t>
            </a:r>
            <a:r>
              <a:rPr lang="fr-FR" altLang="fr-FR" sz="1400" i="1"/>
              <a:t>fleuris</a:t>
            </a:r>
            <a:r>
              <a:rPr lang="fr-FR" altLang="fr-FR" sz="1400"/>
              <a:t> (code 2) doivent être des espaces verts « haut de gamme », destinés à l’usage quotidien des Toulousains. Ces jardins sont à vocation horticole : l’idée de fleurissement est ici aussi présente, pour la détente de chacun dans un lieu esthétique. Cependant, on appliquera ici une certaine tolérance. L’attractivité peut dépasser le cadre du quartier, mais pas de la ville.</a:t>
            </a:r>
          </a:p>
          <a:p>
            <a:pPr eaLnBrk="1" hangingPunct="1">
              <a:lnSpc>
                <a:spcPct val="90000"/>
              </a:lnSpc>
            </a:pPr>
            <a:r>
              <a:rPr lang="fr-FR" altLang="fr-FR" sz="1400"/>
              <a:t>Les jardins </a:t>
            </a:r>
            <a:r>
              <a:rPr lang="fr-FR" altLang="fr-FR" sz="1400" i="1"/>
              <a:t>de quartier</a:t>
            </a:r>
            <a:r>
              <a:rPr lang="fr-FR" altLang="fr-FR" sz="1400"/>
              <a:t> (code 3) sont des jardins « banals », à destination de la population (et surtout des enfants) du quartier. Ils n’ont pas d’attractivité à l’échelle de la ville.</a:t>
            </a:r>
          </a:p>
          <a:p>
            <a:pPr eaLnBrk="1" hangingPunct="1">
              <a:lnSpc>
                <a:spcPct val="90000"/>
              </a:lnSpc>
            </a:pPr>
            <a:r>
              <a:rPr lang="fr-FR" altLang="fr-FR" sz="1400" i="1"/>
              <a:t>espace vert simple</a:t>
            </a:r>
            <a:r>
              <a:rPr lang="fr-FR" altLang="fr-FR" sz="1400"/>
              <a:t> (code 4) c’est-à-dire sans grande fonction récréative mais uniquement esthétique et d’aération. 	</a:t>
            </a:r>
          </a:p>
          <a:p>
            <a:pPr eaLnBrk="1" hangingPunct="1">
              <a:lnSpc>
                <a:spcPct val="90000"/>
              </a:lnSpc>
            </a:pPr>
            <a:r>
              <a:rPr lang="fr-FR" altLang="fr-FR" sz="1400"/>
              <a:t>Enfin, l’</a:t>
            </a:r>
            <a:r>
              <a:rPr lang="fr-FR" altLang="fr-FR" sz="1400" i="1"/>
              <a:t>espace nature</a:t>
            </a:r>
            <a:r>
              <a:rPr lang="fr-FR" altLang="fr-FR" sz="1400"/>
              <a:t> (code 5) regroupe tout ce qui demande peu de gestion, de manière très extensive : il regroupe bien sûr les grandes zones vertes, les coulées vertes… mais également les berges de Garonne ou des canaux, les abords d’autoroutes…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p:spPr>
        <p:txBody>
          <a:bodyPr/>
          <a:lstStyle/>
          <a:p>
            <a:fld id="{4C549A0C-1165-43B1-8BBC-1A98ECE915B3}" type="slidenum">
              <a:rPr lang="fr-FR" altLang="fr-FR" smtClean="0">
                <a:latin typeface="Arial" charset="0"/>
                <a:cs typeface="Arial" charset="0"/>
              </a:rPr>
              <a:pPr/>
              <a:t>38</a:t>
            </a:fld>
            <a:endParaRPr lang="fr-FR" altLang="fr-FR">
              <a:latin typeface="Arial" charset="0"/>
              <a:cs typeface="Arial"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pPr eaLnBrk="1" hangingPunct="1"/>
            <a:r>
              <a:rPr lang="fr-FR" altLang="fr-FR"/>
              <a:t>Pourquoi variable, car chaque collectivité va définir ses propres codes qualité et donc la dénomination et la définition associées. Chaque collectivité a sa propre gestion différenciée.	</a:t>
            </a:r>
          </a:p>
          <a:p>
            <a:pPr eaLnBrk="1" hangingPunct="1"/>
            <a:r>
              <a:rPr lang="fr-FR" altLang="fr-FR"/>
              <a:t>L’idée de </a:t>
            </a:r>
            <a:r>
              <a:rPr lang="fr-FR" altLang="fr-FR" i="1"/>
              <a:t>prestige</a:t>
            </a:r>
            <a:r>
              <a:rPr lang="fr-FR" altLang="fr-FR"/>
              <a:t> (code 1) renvoie à l’image de la ville et à l’histoire horticole : il s’agit de mettre en scène ce type d’espaces pour démontrer la maîtrise des traditions horticoles. La règle de conduite est l’intransigeance à l’égard des imperfections. Le fleurissement y occupe une part importante, et ces lieux sont très fréquentés y compris par des touristes. Ces espaces ont une attractivité à l’échelle de l’agglomération.</a:t>
            </a:r>
          </a:p>
          <a:p>
            <a:pPr eaLnBrk="1" hangingPunct="1"/>
            <a:r>
              <a:rPr lang="fr-FR" altLang="fr-FR"/>
              <a:t>	Les jardins </a:t>
            </a:r>
            <a:r>
              <a:rPr lang="fr-FR" altLang="fr-FR" i="1"/>
              <a:t>fleuris</a:t>
            </a:r>
            <a:r>
              <a:rPr lang="fr-FR" altLang="fr-FR"/>
              <a:t> (code 2) doivent être des espaces verts « haut de gamme », destinés à l’usage quotidien des Toulousains. Ces jardins sont à vocation horticole : l’idée de fleurissement est ici aussi présente, pour la détente de chacun dans un lieu esthétique. Cependant, on appliquera ici une certaine tolérance. L’attractivité peut dépasser le cadre du quartier, mais pas de la ville.</a:t>
            </a:r>
          </a:p>
          <a:p>
            <a:pPr eaLnBrk="1" hangingPunct="1"/>
            <a:r>
              <a:rPr lang="fr-FR" altLang="fr-FR"/>
              <a:t>	Les jardins </a:t>
            </a:r>
            <a:r>
              <a:rPr lang="fr-FR" altLang="fr-FR" i="1"/>
              <a:t>de quartier</a:t>
            </a:r>
            <a:r>
              <a:rPr lang="fr-FR" altLang="fr-FR"/>
              <a:t> (code 3) sont des jardins « banals », à destination de la population (et surtout des enfants) du quartier. Ils n’ont pas d’attractivité à l’échelle de la ville.</a:t>
            </a:r>
          </a:p>
          <a:p>
            <a:pPr eaLnBrk="1" hangingPunct="1"/>
            <a:r>
              <a:rPr lang="fr-FR" altLang="fr-FR" i="1"/>
              <a:t>	espace vert simple</a:t>
            </a:r>
            <a:r>
              <a:rPr lang="fr-FR" altLang="fr-FR"/>
              <a:t> (code 4) c’est-à-dire sans grande fonction récréative mais uniquement esthétique et d’aération. 	</a:t>
            </a:r>
          </a:p>
          <a:p>
            <a:pPr eaLnBrk="1" hangingPunct="1"/>
            <a:r>
              <a:rPr lang="fr-FR" altLang="fr-FR"/>
              <a:t>	Enfin, l’</a:t>
            </a:r>
            <a:r>
              <a:rPr lang="fr-FR" altLang="fr-FR" i="1"/>
              <a:t>espace nature</a:t>
            </a:r>
            <a:r>
              <a:rPr lang="fr-FR" altLang="fr-FR"/>
              <a:t> (code 5) regroupe tout ce qui demande peu de gestion, de manière très extensive : il regroupe bien sûr les grandes zones vertes, les coulées vertes… mais également les berges de Garonne ou des canaux, les abords d’autoroutes…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0625" y="1252538"/>
            <a:ext cx="4506913" cy="3381375"/>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2</a:t>
            </a:fld>
            <a:endParaRPr lang="fr-FR"/>
          </a:p>
        </p:txBody>
      </p:sp>
    </p:spTree>
    <p:extLst>
      <p:ext uri="{BB962C8B-B14F-4D97-AF65-F5344CB8AC3E}">
        <p14:creationId xmlns:p14="http://schemas.microsoft.com/office/powerpoint/2010/main" val="470555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C48B4513-5769-4346-9D31-AE94A01A2325}" type="slidenum">
              <a:rPr lang="fr-FR" altLang="fr-FR" smtClean="0">
                <a:latin typeface="Arial" charset="0"/>
                <a:cs typeface="Arial" charset="0"/>
              </a:rPr>
              <a:pPr/>
              <a:t>39</a:t>
            </a:fld>
            <a:endParaRPr lang="fr-FR" altLang="fr-FR">
              <a:latin typeface="Arial" charset="0"/>
              <a:cs typeface="Arial"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r>
              <a:rPr lang="fr-FR" altLang="fr-FR" sz="1500"/>
              <a:t>La gestion différenciée est une évolution de nos pratiques de maintenance qui doit répondre aux besoins des habitants en privilégiant la protection de l’environnement à un coût raisonnable.</a:t>
            </a:r>
          </a:p>
          <a:p>
            <a:pPr eaLnBrk="1" hangingPunct="1"/>
            <a:r>
              <a:rPr lang="fr-FR" altLang="fr-FR" sz="1500"/>
              <a:t>L’éco gestion ou démarche environnementale met en œuvre les actions environnementales. Ces deux GOUVERNANCES d’un service espaces verts sont liées et complémentaires. La confusion des termes utilisés est souvent  dû aux références: politique de service ou gestion d’un site? </a:t>
            </a:r>
          </a:p>
          <a:p>
            <a:pPr eaLnBrk="1" hangingPunct="1"/>
            <a:r>
              <a:rPr lang="fr-FR" altLang="fr-FR" sz="1500"/>
              <a:t>Les herbes hautes ou les prairies fleuries sont des pratiques de la gestions différenciées alors que la gestion de l’eau ou des déchets sont des actions de la démarche environnementale.</a:t>
            </a:r>
          </a:p>
          <a:p>
            <a:pPr eaLnBrk="1" hangingPunct="1"/>
            <a:r>
              <a:rPr lang="fr-FR" altLang="fr-FR" sz="1500"/>
              <a:t>La gestion différenciée dépend de la conception différenciée; </a:t>
            </a:r>
            <a:r>
              <a:rPr lang="fr-FR" altLang="zh-CN" sz="1500"/>
              <a:t>Si la conception n’est pas différenciée, il ne peut y avoir de gestion différenciée.</a:t>
            </a:r>
          </a:p>
          <a:p>
            <a:pPr eaLnBrk="1" hangingPunct="1"/>
            <a:r>
              <a:rPr lang="fr-FR" altLang="zh-CN" sz="1500"/>
              <a:t>L’éco aménagement est un aménagement pour l’éco gestion, c’est un aménagement de conception écologique répondant aux actions environnementales. </a:t>
            </a:r>
            <a:endParaRPr lang="fr-FR" altLang="fr-FR" sz="1500">
              <a:ea typeface="SimSun"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PROBLEME SUR LE PLAN VILLE DE TOULOUSE GESTION DIFFERENCIEE</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noProof="0" smtClean="0"/>
              <a:t>42</a:t>
            </a:fld>
            <a:endParaRPr lang="fr-FR" noProof="0"/>
          </a:p>
        </p:txBody>
      </p:sp>
    </p:spTree>
    <p:extLst>
      <p:ext uri="{BB962C8B-B14F-4D97-AF65-F5344CB8AC3E}">
        <p14:creationId xmlns:p14="http://schemas.microsoft.com/office/powerpoint/2010/main" val="1878258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Certiphyto</a:t>
            </a:r>
            <a:endParaRPr lang="fr-FR" dirty="0"/>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noProof="0" smtClean="0"/>
              <a:t>43</a:t>
            </a:fld>
            <a:endParaRPr lang="fr-FR" noProof="0"/>
          </a:p>
        </p:txBody>
      </p:sp>
    </p:spTree>
    <p:extLst>
      <p:ext uri="{BB962C8B-B14F-4D97-AF65-F5344CB8AC3E}">
        <p14:creationId xmlns:p14="http://schemas.microsoft.com/office/powerpoint/2010/main" val="441937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0625" y="1252538"/>
            <a:ext cx="4506913" cy="3381375"/>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44</a:t>
            </a:fld>
            <a:endParaRPr lang="fr-FR"/>
          </a:p>
        </p:txBody>
      </p:sp>
    </p:spTree>
    <p:extLst>
      <p:ext uri="{BB962C8B-B14F-4D97-AF65-F5344CB8AC3E}">
        <p14:creationId xmlns:p14="http://schemas.microsoft.com/office/powerpoint/2010/main" val="1673708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0625" y="1252538"/>
            <a:ext cx="4506913" cy="3381375"/>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3</a:t>
            </a:fld>
            <a:endParaRPr lang="fr-FR"/>
          </a:p>
        </p:txBody>
      </p:sp>
    </p:spTree>
    <p:extLst>
      <p:ext uri="{BB962C8B-B14F-4D97-AF65-F5344CB8AC3E}">
        <p14:creationId xmlns:p14="http://schemas.microsoft.com/office/powerpoint/2010/main" val="2970937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0625" y="1252538"/>
            <a:ext cx="4506913" cy="3381375"/>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4</a:t>
            </a:fld>
            <a:endParaRPr lang="fr-FR"/>
          </a:p>
        </p:txBody>
      </p:sp>
    </p:spTree>
    <p:extLst>
      <p:ext uri="{BB962C8B-B14F-4D97-AF65-F5344CB8AC3E}">
        <p14:creationId xmlns:p14="http://schemas.microsoft.com/office/powerpoint/2010/main" val="3771141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0625" y="1252538"/>
            <a:ext cx="4506913" cy="3381375"/>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5</a:t>
            </a:fld>
            <a:endParaRPr lang="fr-FR"/>
          </a:p>
        </p:txBody>
      </p:sp>
    </p:spTree>
    <p:extLst>
      <p:ext uri="{BB962C8B-B14F-4D97-AF65-F5344CB8AC3E}">
        <p14:creationId xmlns:p14="http://schemas.microsoft.com/office/powerpoint/2010/main" val="809306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0625" y="1252538"/>
            <a:ext cx="4506913" cy="3381375"/>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6</a:t>
            </a:fld>
            <a:endParaRPr lang="fr-FR"/>
          </a:p>
        </p:txBody>
      </p:sp>
    </p:spTree>
    <p:extLst>
      <p:ext uri="{BB962C8B-B14F-4D97-AF65-F5344CB8AC3E}">
        <p14:creationId xmlns:p14="http://schemas.microsoft.com/office/powerpoint/2010/main" val="687745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0625" y="1252538"/>
            <a:ext cx="4506913" cy="3381375"/>
          </a:xfrm>
        </p:spPr>
      </p:sp>
      <p:sp>
        <p:nvSpPr>
          <p:cNvPr id="3" name="Espace réservé des notes 2"/>
          <p:cNvSpPr>
            <a:spLocks noGrp="1"/>
          </p:cNvSpPr>
          <p:nvPr>
            <p:ph type="body" idx="1"/>
          </p:nvPr>
        </p:nvSpPr>
        <p:spPr/>
        <p:txBody>
          <a:bodyPr/>
          <a:lstStyle/>
          <a:p>
            <a:r>
              <a:rPr lang="fr-FR" dirty="0"/>
              <a:t>Même dans votre collectivité ou dans une réunion publique</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7</a:t>
            </a:fld>
            <a:endParaRPr lang="fr-FR"/>
          </a:p>
        </p:txBody>
      </p:sp>
    </p:spTree>
    <p:extLst>
      <p:ext uri="{BB962C8B-B14F-4D97-AF65-F5344CB8AC3E}">
        <p14:creationId xmlns:p14="http://schemas.microsoft.com/office/powerpoint/2010/main" val="2965200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0625" y="1252538"/>
            <a:ext cx="4506913" cy="3381375"/>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9</a:t>
            </a:fld>
            <a:endParaRPr lang="fr-FR"/>
          </a:p>
        </p:txBody>
      </p:sp>
    </p:spTree>
    <p:extLst>
      <p:ext uri="{BB962C8B-B14F-4D97-AF65-F5344CB8AC3E}">
        <p14:creationId xmlns:p14="http://schemas.microsoft.com/office/powerpoint/2010/main" val="1352682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0625" y="1252538"/>
            <a:ext cx="4506913" cy="3381375"/>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20</a:t>
            </a:fld>
            <a:endParaRPr lang="fr-FR"/>
          </a:p>
        </p:txBody>
      </p:sp>
    </p:spTree>
    <p:extLst>
      <p:ext uri="{BB962C8B-B14F-4D97-AF65-F5344CB8AC3E}">
        <p14:creationId xmlns:p14="http://schemas.microsoft.com/office/powerpoint/2010/main" val="3249751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640AAD-80AF-40E7-BE3F-43D32FC68ED4}"/>
              </a:ext>
            </a:extLst>
          </p:cNvPr>
          <p:cNvSpPr>
            <a:spLocks noGrp="1"/>
          </p:cNvSpPr>
          <p:nvPr>
            <p:ph type="ctrTitle"/>
          </p:nvPr>
        </p:nvSpPr>
        <p:spPr>
          <a:xfrm>
            <a:off x="1143000" y="1122363"/>
            <a:ext cx="6858000" cy="2387600"/>
          </a:xfrm>
        </p:spPr>
        <p:txBody>
          <a:bodyPr rtlCol="0" anchor="b"/>
          <a:lstStyle>
            <a:lvl1pPr algn="l">
              <a:defRPr sz="4500" b="1" i="0" cap="all" baseline="0"/>
            </a:lvl1pPr>
          </a:lstStyle>
          <a:p>
            <a:pPr rtl="0"/>
            <a:r>
              <a:rPr lang="fr-FR" noProof="0"/>
              <a:t>Modifiez le style du titre</a:t>
            </a:r>
          </a:p>
        </p:txBody>
      </p:sp>
      <p:sp>
        <p:nvSpPr>
          <p:cNvPr id="3" name="Sous-titre 2">
            <a:extLst>
              <a:ext uri="{FF2B5EF4-FFF2-40B4-BE49-F238E27FC236}">
                <a16:creationId xmlns:a16="http://schemas.microsoft.com/office/drawing/2014/main" id="{EC80FBD9-0977-4B2B-9318-30774BB0947C}"/>
              </a:ext>
            </a:extLst>
          </p:cNvPr>
          <p:cNvSpPr>
            <a:spLocks noGrp="1"/>
          </p:cNvSpPr>
          <p:nvPr>
            <p:ph type="subTitle" idx="1"/>
          </p:nvPr>
        </p:nvSpPr>
        <p:spPr>
          <a:xfrm>
            <a:off x="1143000" y="3602038"/>
            <a:ext cx="6858000" cy="1655762"/>
          </a:xfrm>
        </p:spPr>
        <p:txBody>
          <a:bodyPr rtlCol="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r-FR" noProof="0"/>
              <a:t>Modifiez le style des sous-titres du masque</a:t>
            </a:r>
          </a:p>
        </p:txBody>
      </p:sp>
      <p:cxnSp>
        <p:nvCxnSpPr>
          <p:cNvPr id="11" name="Connecteur droit 10">
            <a:extLst>
              <a:ext uri="{FF2B5EF4-FFF2-40B4-BE49-F238E27FC236}">
                <a16:creationId xmlns:a16="http://schemas.microsoft.com/office/drawing/2014/main" id="{D1B787A8-0D67-4B7E-9B48-86BD906AB6B5}"/>
              </a:ext>
            </a:extLst>
          </p:cNvPr>
          <p:cNvCxnSpPr>
            <a:cxnSpLocks/>
          </p:cNvCxnSpPr>
          <p:nvPr/>
        </p:nvCxnSpPr>
        <p:spPr>
          <a:xfrm>
            <a:off x="536918"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780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F057AE-3B3B-4261-B912-BF9EB9A58C36}"/>
              </a:ext>
            </a:extLst>
          </p:cNvPr>
          <p:cNvSpPr>
            <a:spLocks noGrp="1"/>
          </p:cNvSpPr>
          <p:nvPr>
            <p:ph type="title"/>
          </p:nvPr>
        </p:nvSpPr>
        <p:spPr>
          <a:xfrm>
            <a:off x="629841" y="365126"/>
            <a:ext cx="7886700" cy="1325563"/>
          </a:xfrm>
        </p:spPr>
        <p:txBody>
          <a:bodyPr rtlCol="0"/>
          <a:lstStyle/>
          <a:p>
            <a:pPr rtl="0"/>
            <a:r>
              <a:rPr lang="fr-FR" noProof="0"/>
              <a:t>Modifiez le style du titre</a:t>
            </a:r>
          </a:p>
        </p:txBody>
      </p:sp>
      <p:sp>
        <p:nvSpPr>
          <p:cNvPr id="3" name="Espace réservé du texte 2">
            <a:extLst>
              <a:ext uri="{FF2B5EF4-FFF2-40B4-BE49-F238E27FC236}">
                <a16:creationId xmlns:a16="http://schemas.microsoft.com/office/drawing/2014/main" id="{72A2D237-A706-4712-90CA-B04517CBBE05}"/>
              </a:ext>
            </a:extLst>
          </p:cNvPr>
          <p:cNvSpPr>
            <a:spLocks noGrp="1"/>
          </p:cNvSpPr>
          <p:nvPr>
            <p:ph type="body" idx="1" hasCustomPrompt="1"/>
          </p:nvPr>
        </p:nvSpPr>
        <p:spPr>
          <a:xfrm>
            <a:off x="1083564" y="1681163"/>
            <a:ext cx="3415284" cy="823912"/>
          </a:xfrm>
        </p:spPr>
        <p:txBody>
          <a:bodyPr rtlCol="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fr-FR" noProof="0"/>
              <a:t>Modifiez les styles du texte du masque</a:t>
            </a:r>
          </a:p>
        </p:txBody>
      </p:sp>
      <p:sp>
        <p:nvSpPr>
          <p:cNvPr id="4" name="Espace réservé du contenu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083564" y="2505075"/>
            <a:ext cx="3415284" cy="3684588"/>
          </a:xfrm>
        </p:spPr>
        <p:txBody>
          <a:bodyPr rtlCol="0">
            <a:normAutofit/>
          </a:bodyPr>
          <a:lstStyle>
            <a:lvl1pPr>
              <a:defRPr sz="1500"/>
            </a:lvl1pPr>
            <a:lvl2pPr>
              <a:defRPr sz="1350"/>
            </a:lvl2pPr>
            <a:lvl3pPr>
              <a:defRPr sz="1200"/>
            </a:lvl3pPr>
            <a:lvl4pPr>
              <a:defRPr sz="1050"/>
            </a:lvl4pPr>
            <a:lvl5pPr>
              <a:defRPr sz="105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id="{F3D53357-616B-47F4-944B-F979FE96635D}"/>
              </a:ext>
            </a:extLst>
          </p:cNvPr>
          <p:cNvSpPr>
            <a:spLocks noGrp="1"/>
          </p:cNvSpPr>
          <p:nvPr>
            <p:ph type="body" sz="quarter" idx="3" hasCustomPrompt="1"/>
          </p:nvPr>
        </p:nvSpPr>
        <p:spPr>
          <a:xfrm>
            <a:off x="5088636" y="1681163"/>
            <a:ext cx="3415284" cy="823912"/>
          </a:xfrm>
        </p:spPr>
        <p:txBody>
          <a:bodyPr rtlCol="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fr-FR" noProof="0"/>
              <a:t>Modifiez les styles du texte du masque</a:t>
            </a:r>
          </a:p>
        </p:txBody>
      </p:sp>
      <p:sp>
        <p:nvSpPr>
          <p:cNvPr id="6" name="Espace réservé du contenu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5088636" y="2505075"/>
            <a:ext cx="3415284" cy="3684588"/>
          </a:xfrm>
        </p:spPr>
        <p:txBody>
          <a:bodyPr rtlCol="0">
            <a:normAutofit/>
          </a:bodyPr>
          <a:lstStyle>
            <a:lvl1pPr>
              <a:defRPr sz="1500"/>
            </a:lvl1pPr>
            <a:lvl2pPr>
              <a:defRPr sz="1350"/>
            </a:lvl2pPr>
            <a:lvl3pPr>
              <a:defRPr sz="1200"/>
            </a:lvl3pPr>
            <a:lvl4pPr>
              <a:defRPr sz="1050"/>
            </a:lvl4pPr>
            <a:lvl5pPr>
              <a:defRPr sz="105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cxnSp>
        <p:nvCxnSpPr>
          <p:cNvPr id="10" name="Connecteur droit 9">
            <a:extLst>
              <a:ext uri="{FF2B5EF4-FFF2-40B4-BE49-F238E27FC236}">
                <a16:creationId xmlns:a16="http://schemas.microsoft.com/office/drawing/2014/main" id="{160F34ED-DA60-4CC2-B735-B0EC5D9FEA35}"/>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sme 15">
            <a:extLst>
              <a:ext uri="{FF2B5EF4-FFF2-40B4-BE49-F238E27FC236}">
                <a16:creationId xmlns:a16="http://schemas.microsoft.com/office/drawing/2014/main" id="{A9475260-301F-4744-B1DA-7B00F6FB4342}"/>
              </a:ext>
            </a:extLst>
          </p:cNvPr>
          <p:cNvSpPr/>
          <p:nvPr userDrawn="1"/>
        </p:nvSpPr>
        <p:spPr>
          <a:xfrm>
            <a:off x="7881238" y="492207"/>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fr-FR" sz="1350" noProof="0"/>
          </a:p>
        </p:txBody>
      </p:sp>
      <p:sp>
        <p:nvSpPr>
          <p:cNvPr id="14" name="Graphisme 16">
            <a:extLst>
              <a:ext uri="{FF2B5EF4-FFF2-40B4-BE49-F238E27FC236}">
                <a16:creationId xmlns:a16="http://schemas.microsoft.com/office/drawing/2014/main" id="{9BBD3F4B-0836-48C5-AC68-747456D1DD50}"/>
              </a:ext>
            </a:extLst>
          </p:cNvPr>
          <p:cNvSpPr/>
          <p:nvPr userDrawn="1"/>
        </p:nvSpPr>
        <p:spPr>
          <a:xfrm>
            <a:off x="8608458" y="1055581"/>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fr-FR" sz="1350" noProof="0"/>
          </a:p>
        </p:txBody>
      </p:sp>
      <p:sp>
        <p:nvSpPr>
          <p:cNvPr id="16" name="Graphisme 14">
            <a:extLst>
              <a:ext uri="{FF2B5EF4-FFF2-40B4-BE49-F238E27FC236}">
                <a16:creationId xmlns:a16="http://schemas.microsoft.com/office/drawing/2014/main" id="{9B4398D5-99F4-4F83-AA77-9B4177648CAF}"/>
              </a:ext>
            </a:extLst>
          </p:cNvPr>
          <p:cNvSpPr/>
          <p:nvPr userDrawn="1"/>
        </p:nvSpPr>
        <p:spPr>
          <a:xfrm>
            <a:off x="8431166" y="446637"/>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fr-FR" sz="1350" noProof="0"/>
          </a:p>
        </p:txBody>
      </p:sp>
    </p:spTree>
    <p:extLst>
      <p:ext uri="{BB962C8B-B14F-4D97-AF65-F5344CB8AC3E}">
        <p14:creationId xmlns:p14="http://schemas.microsoft.com/office/powerpoint/2010/main" val="93759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F057AE-3B3B-4261-B912-BF9EB9A58C36}"/>
              </a:ext>
            </a:extLst>
          </p:cNvPr>
          <p:cNvSpPr>
            <a:spLocks noGrp="1"/>
          </p:cNvSpPr>
          <p:nvPr>
            <p:ph type="title"/>
          </p:nvPr>
        </p:nvSpPr>
        <p:spPr>
          <a:xfrm>
            <a:off x="629841" y="365126"/>
            <a:ext cx="7886700" cy="1325563"/>
          </a:xfrm>
        </p:spPr>
        <p:txBody>
          <a:bodyPr rtlCol="0"/>
          <a:lstStyle/>
          <a:p>
            <a:pPr rtl="0"/>
            <a:r>
              <a:rPr lang="fr-FR" noProof="0"/>
              <a:t>Modifiez le style du titre</a:t>
            </a:r>
          </a:p>
        </p:txBody>
      </p:sp>
      <p:sp>
        <p:nvSpPr>
          <p:cNvPr id="3" name="Espace réservé du texte 2">
            <a:extLst>
              <a:ext uri="{FF2B5EF4-FFF2-40B4-BE49-F238E27FC236}">
                <a16:creationId xmlns:a16="http://schemas.microsoft.com/office/drawing/2014/main" id="{72A2D237-A706-4712-90CA-B04517CBBE05}"/>
              </a:ext>
            </a:extLst>
          </p:cNvPr>
          <p:cNvSpPr>
            <a:spLocks noGrp="1"/>
          </p:cNvSpPr>
          <p:nvPr>
            <p:ph type="body" idx="1" hasCustomPrompt="1"/>
          </p:nvPr>
        </p:nvSpPr>
        <p:spPr>
          <a:xfrm>
            <a:off x="1083564" y="1681163"/>
            <a:ext cx="2125980" cy="823912"/>
          </a:xfrm>
        </p:spPr>
        <p:txBody>
          <a:bodyPr rtlCol="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fr-FR" noProof="0"/>
              <a:t>Modifiez les styles du texte du masque</a:t>
            </a:r>
          </a:p>
        </p:txBody>
      </p:sp>
      <p:sp>
        <p:nvSpPr>
          <p:cNvPr id="4" name="Espace réservé du contenu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083564" y="2505075"/>
            <a:ext cx="2125980" cy="3684588"/>
          </a:xfrm>
        </p:spPr>
        <p:txBody>
          <a:bodyPr rtlCol="0">
            <a:normAutofit/>
          </a:bodyPr>
          <a:lstStyle>
            <a:lvl1pPr>
              <a:defRPr sz="1500"/>
            </a:lvl1pPr>
            <a:lvl2pPr>
              <a:defRPr sz="1350"/>
            </a:lvl2pPr>
            <a:lvl3pPr>
              <a:defRPr sz="1200"/>
            </a:lvl3pPr>
            <a:lvl4pPr>
              <a:defRPr sz="1050"/>
            </a:lvl4pPr>
            <a:lvl5pPr>
              <a:defRPr sz="1050"/>
            </a:lvl5pPr>
          </a:lstStyle>
          <a:p>
            <a:pPr lvl="0" rtl="0"/>
            <a:r>
              <a:rPr lang="fr-FR" noProof="0"/>
              <a:t>Modifiez les styles du texte du masque</a:t>
            </a:r>
          </a:p>
          <a:p>
            <a:pPr lvl="1" rtl="0"/>
            <a:r>
              <a:rPr lang="fr-FR" noProof="0"/>
              <a:t>Deuxième niveau</a:t>
            </a:r>
          </a:p>
          <a:p>
            <a:pPr lvl="2" rtl="0"/>
            <a:r>
              <a:rPr lang="fr-FR" noProof="0"/>
              <a:t>Troisième niveau</a:t>
            </a:r>
          </a:p>
        </p:txBody>
      </p:sp>
      <p:sp>
        <p:nvSpPr>
          <p:cNvPr id="5" name="Espace réservé du texte 4">
            <a:extLst>
              <a:ext uri="{FF2B5EF4-FFF2-40B4-BE49-F238E27FC236}">
                <a16:creationId xmlns:a16="http://schemas.microsoft.com/office/drawing/2014/main" id="{F3D53357-616B-47F4-944B-F979FE96635D}"/>
              </a:ext>
            </a:extLst>
          </p:cNvPr>
          <p:cNvSpPr>
            <a:spLocks noGrp="1"/>
          </p:cNvSpPr>
          <p:nvPr>
            <p:ph type="body" sz="quarter" idx="3" hasCustomPrompt="1"/>
          </p:nvPr>
        </p:nvSpPr>
        <p:spPr>
          <a:xfrm>
            <a:off x="3737610" y="1681163"/>
            <a:ext cx="2125980" cy="823912"/>
          </a:xfrm>
        </p:spPr>
        <p:txBody>
          <a:bodyPr rtlCol="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fr-FR" noProof="0"/>
              <a:t>Modifiez les styles du texte du masque</a:t>
            </a:r>
          </a:p>
        </p:txBody>
      </p:sp>
      <p:sp>
        <p:nvSpPr>
          <p:cNvPr id="6" name="Espace réservé du contenu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3737610" y="2505075"/>
            <a:ext cx="2125980" cy="3684588"/>
          </a:xfrm>
        </p:spPr>
        <p:txBody>
          <a:bodyPr rtlCol="0">
            <a:normAutofit/>
          </a:bodyPr>
          <a:lstStyle>
            <a:lvl1pPr>
              <a:defRPr sz="1500"/>
            </a:lvl1pPr>
            <a:lvl2pPr>
              <a:defRPr sz="1350"/>
            </a:lvl2pPr>
            <a:lvl3pPr>
              <a:defRPr sz="1200"/>
            </a:lvl3pPr>
            <a:lvl4pPr>
              <a:defRPr sz="1050"/>
            </a:lvl4pPr>
            <a:lvl5pPr>
              <a:defRPr sz="1050"/>
            </a:lvl5pPr>
          </a:lstStyle>
          <a:p>
            <a:pPr lvl="0" rtl="0"/>
            <a:r>
              <a:rPr lang="fr-FR" noProof="0"/>
              <a:t>Modifiez les styles du texte du masque</a:t>
            </a:r>
          </a:p>
          <a:p>
            <a:pPr lvl="1" rtl="0"/>
            <a:r>
              <a:rPr lang="fr-FR" noProof="0"/>
              <a:t>Deuxième niveau</a:t>
            </a:r>
          </a:p>
          <a:p>
            <a:pPr lvl="2" rtl="0"/>
            <a:r>
              <a:rPr lang="fr-FR" noProof="0"/>
              <a:t>Troisième niveau</a:t>
            </a:r>
          </a:p>
        </p:txBody>
      </p:sp>
      <p:cxnSp>
        <p:nvCxnSpPr>
          <p:cNvPr id="10" name="Connecteur droit 9">
            <a:extLst>
              <a:ext uri="{FF2B5EF4-FFF2-40B4-BE49-F238E27FC236}">
                <a16:creationId xmlns:a16="http://schemas.microsoft.com/office/drawing/2014/main" id="{160F34ED-DA60-4CC2-B735-B0EC5D9FEA35}"/>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sme 15">
            <a:extLst>
              <a:ext uri="{FF2B5EF4-FFF2-40B4-BE49-F238E27FC236}">
                <a16:creationId xmlns:a16="http://schemas.microsoft.com/office/drawing/2014/main" id="{A9475260-301F-4744-B1DA-7B00F6FB4342}"/>
              </a:ext>
            </a:extLst>
          </p:cNvPr>
          <p:cNvSpPr/>
          <p:nvPr userDrawn="1"/>
        </p:nvSpPr>
        <p:spPr>
          <a:xfrm>
            <a:off x="7881238" y="492207"/>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fr-FR" sz="1350" noProof="0"/>
          </a:p>
        </p:txBody>
      </p:sp>
      <p:sp>
        <p:nvSpPr>
          <p:cNvPr id="14" name="Graphisme 16">
            <a:extLst>
              <a:ext uri="{FF2B5EF4-FFF2-40B4-BE49-F238E27FC236}">
                <a16:creationId xmlns:a16="http://schemas.microsoft.com/office/drawing/2014/main" id="{9BBD3F4B-0836-48C5-AC68-747456D1DD50}"/>
              </a:ext>
            </a:extLst>
          </p:cNvPr>
          <p:cNvSpPr/>
          <p:nvPr userDrawn="1"/>
        </p:nvSpPr>
        <p:spPr>
          <a:xfrm>
            <a:off x="8608458" y="1055581"/>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fr-FR" sz="1350" noProof="0"/>
          </a:p>
        </p:txBody>
      </p:sp>
      <p:sp>
        <p:nvSpPr>
          <p:cNvPr id="16" name="Graphisme 14">
            <a:extLst>
              <a:ext uri="{FF2B5EF4-FFF2-40B4-BE49-F238E27FC236}">
                <a16:creationId xmlns:a16="http://schemas.microsoft.com/office/drawing/2014/main" id="{9B4398D5-99F4-4F83-AA77-9B4177648CAF}"/>
              </a:ext>
            </a:extLst>
          </p:cNvPr>
          <p:cNvSpPr/>
          <p:nvPr userDrawn="1"/>
        </p:nvSpPr>
        <p:spPr>
          <a:xfrm>
            <a:off x="8431166" y="446637"/>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fr-FR" sz="1350" noProof="0"/>
          </a:p>
        </p:txBody>
      </p:sp>
      <p:sp>
        <p:nvSpPr>
          <p:cNvPr id="15" name="Espace réservé du texte 4">
            <a:extLst>
              <a:ext uri="{FF2B5EF4-FFF2-40B4-BE49-F238E27FC236}">
                <a16:creationId xmlns:a16="http://schemas.microsoft.com/office/drawing/2014/main" id="{2D693B15-7265-4478-9579-62FCD5222D04}"/>
              </a:ext>
            </a:extLst>
          </p:cNvPr>
          <p:cNvSpPr>
            <a:spLocks noGrp="1"/>
          </p:cNvSpPr>
          <p:nvPr>
            <p:ph type="body" sz="quarter" idx="13" hasCustomPrompt="1"/>
          </p:nvPr>
        </p:nvSpPr>
        <p:spPr>
          <a:xfrm>
            <a:off x="6398514" y="1769269"/>
            <a:ext cx="2125980" cy="823912"/>
          </a:xfrm>
        </p:spPr>
        <p:txBody>
          <a:bodyPr rtlCol="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fr-FR" noProof="0"/>
              <a:t>Modifiez les styles du texte du masque</a:t>
            </a:r>
          </a:p>
        </p:txBody>
      </p:sp>
      <p:sp>
        <p:nvSpPr>
          <p:cNvPr id="17" name="Espace réservé du contenu 5">
            <a:extLst>
              <a:ext uri="{FF2B5EF4-FFF2-40B4-BE49-F238E27FC236}">
                <a16:creationId xmlns:a16="http://schemas.microsoft.com/office/drawing/2014/main" id="{48F9E92F-BB16-4896-A47F-6497C3D705B9}"/>
              </a:ext>
            </a:extLst>
          </p:cNvPr>
          <p:cNvSpPr>
            <a:spLocks noGrp="1"/>
          </p:cNvSpPr>
          <p:nvPr>
            <p:ph sz="quarter" idx="14" hasCustomPrompt="1"/>
          </p:nvPr>
        </p:nvSpPr>
        <p:spPr>
          <a:xfrm>
            <a:off x="6398514" y="2593181"/>
            <a:ext cx="2125980" cy="3684588"/>
          </a:xfrm>
        </p:spPr>
        <p:txBody>
          <a:bodyPr rtlCol="0">
            <a:normAutofit/>
          </a:bodyPr>
          <a:lstStyle>
            <a:lvl1pPr>
              <a:defRPr sz="1500"/>
            </a:lvl1pPr>
            <a:lvl2pPr>
              <a:defRPr sz="1350"/>
            </a:lvl2pPr>
            <a:lvl3pPr>
              <a:defRPr sz="1200"/>
            </a:lvl3pPr>
            <a:lvl4pPr>
              <a:defRPr sz="1050"/>
            </a:lvl4pPr>
            <a:lvl5pPr>
              <a:defRPr sz="1050"/>
            </a:lvl5pPr>
          </a:lstStyle>
          <a:p>
            <a:pPr lvl="0" rtl="0"/>
            <a:r>
              <a:rPr lang="fr-FR" noProof="0"/>
              <a:t>Modifiez les styles du texte du masque</a:t>
            </a:r>
          </a:p>
          <a:p>
            <a:pPr lvl="1" rtl="0"/>
            <a:r>
              <a:rPr lang="fr-FR" noProof="0"/>
              <a:t>Deuxième niveau</a:t>
            </a:r>
          </a:p>
          <a:p>
            <a:pPr lvl="2" rtl="0"/>
            <a:r>
              <a:rPr lang="fr-FR" noProof="0"/>
              <a:t>Troisième niveau</a:t>
            </a:r>
          </a:p>
        </p:txBody>
      </p:sp>
    </p:spTree>
    <p:extLst>
      <p:ext uri="{BB962C8B-B14F-4D97-AF65-F5344CB8AC3E}">
        <p14:creationId xmlns:p14="http://schemas.microsoft.com/office/powerpoint/2010/main" val="2373079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4793742" y="804672"/>
            <a:ext cx="3326130" cy="886968"/>
          </a:xfrm>
        </p:spPr>
        <p:txBody>
          <a:bodyPr rtlCol="0" anchor="b"/>
          <a:lstStyle>
            <a:lvl1pPr algn="l">
              <a:defRPr sz="4050" b="0" i="0" cap="none" baseline="0"/>
            </a:lvl1pPr>
          </a:lstStyle>
          <a:p>
            <a:pPr rtl="0"/>
            <a:r>
              <a:rPr lang="fr-FR" noProof="0"/>
              <a:t>Titre</a:t>
            </a:r>
          </a:p>
        </p:txBody>
      </p:sp>
      <p:sp>
        <p:nvSpPr>
          <p:cNvPr id="3" name="Sous-titre 2">
            <a:extLst>
              <a:ext uri="{FF2B5EF4-FFF2-40B4-BE49-F238E27FC236}">
                <a16:creationId xmlns:a16="http://schemas.microsoft.com/office/drawing/2014/main" id="{EC80FBD9-0977-4B2B-9318-30774BB0947C}"/>
              </a:ext>
            </a:extLst>
          </p:cNvPr>
          <p:cNvSpPr>
            <a:spLocks noGrp="1"/>
          </p:cNvSpPr>
          <p:nvPr>
            <p:ph type="subTitle" idx="1"/>
          </p:nvPr>
        </p:nvSpPr>
        <p:spPr>
          <a:xfrm>
            <a:off x="4793741" y="1801368"/>
            <a:ext cx="3326130" cy="4754880"/>
          </a:xfrm>
        </p:spPr>
        <p:txBody>
          <a:bodyPr rtlCol="0">
            <a:normAutofit/>
          </a:bodyPr>
          <a:lstStyle>
            <a:lvl1pPr marL="0" indent="0" algn="l">
              <a:lnSpc>
                <a:spcPct val="110000"/>
              </a:lnSpc>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r-FR" noProof="0"/>
              <a:t>Modifiez le style des sous-titres du masque</a:t>
            </a:r>
          </a:p>
        </p:txBody>
      </p:sp>
      <p:sp>
        <p:nvSpPr>
          <p:cNvPr id="5" name="Espace réservé du pied de page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6915150" y="1636697"/>
            <a:ext cx="3547872" cy="273844"/>
          </a:xfrm>
        </p:spPr>
        <p:txBody>
          <a:bodyPr rtlCol="0"/>
          <a:lstStyle>
            <a:lvl1pPr>
              <a:defRPr>
                <a:solidFill>
                  <a:schemeClr val="accent2"/>
                </a:solidFill>
              </a:defRPr>
            </a:lvl1pPr>
          </a:lstStyle>
          <a:p>
            <a:pPr rtl="0"/>
            <a:r>
              <a:rPr lang="fr-FR" noProof="0"/>
              <a:t>ACCEPTATION ET GESTION DE LA FLORE SPONTANEE</a:t>
            </a:r>
          </a:p>
        </p:txBody>
      </p:sp>
      <p:sp>
        <p:nvSpPr>
          <p:cNvPr id="6" name="Espace réservé du numéro de diapositive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fr-FR" noProof="0" smtClean="0"/>
              <a:pPr rtl="0"/>
              <a:t>‹N°›</a:t>
            </a:fld>
            <a:endParaRPr lang="fr-FR" noProof="0"/>
          </a:p>
        </p:txBody>
      </p:sp>
      <p:cxnSp>
        <p:nvCxnSpPr>
          <p:cNvPr id="7" name="Connecteur droit 6">
            <a:extLst>
              <a:ext uri="{FF2B5EF4-FFF2-40B4-BE49-F238E27FC236}">
                <a16:creationId xmlns:a16="http://schemas.microsoft.com/office/drawing/2014/main" id="{6939C974-0ED4-4915-BBF7-1FB00C18AD45}"/>
              </a:ext>
            </a:extLst>
          </p:cNvPr>
          <p:cNvCxnSpPr>
            <a:cxnSpLocks/>
          </p:cNvCxnSpPr>
          <p:nvPr userDrawn="1"/>
        </p:nvCxnSpPr>
        <p:spPr>
          <a:xfrm>
            <a:off x="868962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1" y="0"/>
            <a:ext cx="4334933"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13" name="Espace réservé d’image 12">
            <a:extLst>
              <a:ext uri="{FF2B5EF4-FFF2-40B4-BE49-F238E27FC236}">
                <a16:creationId xmlns:a16="http://schemas.microsoft.com/office/drawing/2014/main" id="{9CEC7E0F-60E8-418B-978D-C607C82E97F7}"/>
              </a:ext>
            </a:extLst>
          </p:cNvPr>
          <p:cNvSpPr>
            <a:spLocks noGrp="1"/>
          </p:cNvSpPr>
          <p:nvPr>
            <p:ph type="pic" sz="quarter" idx="13"/>
          </p:nvPr>
        </p:nvSpPr>
        <p:spPr>
          <a:xfrm>
            <a:off x="212598" y="3108960"/>
            <a:ext cx="3915918" cy="3447288"/>
          </a:xfrm>
        </p:spPr>
        <p:txBody>
          <a:bodyPr rtlCol="0" anchor="ctr"/>
          <a:lstStyle>
            <a:lvl1pPr algn="ctr">
              <a:buNone/>
              <a:defRPr>
                <a:solidFill>
                  <a:schemeClr val="bg1"/>
                </a:solidFill>
              </a:defRPr>
            </a:lvl1pPr>
          </a:lstStyle>
          <a:p>
            <a:pPr rtl="0"/>
            <a:r>
              <a:rPr lang="fr-FR" noProof="0"/>
              <a:t>Cliquez sur l'icône pour ajouter une image</a:t>
            </a:r>
          </a:p>
        </p:txBody>
      </p:sp>
      <p:sp>
        <p:nvSpPr>
          <p:cNvPr id="10" name="Espace réservé d’image 12">
            <a:extLst>
              <a:ext uri="{FF2B5EF4-FFF2-40B4-BE49-F238E27FC236}">
                <a16:creationId xmlns:a16="http://schemas.microsoft.com/office/drawing/2014/main" id="{F146D6C1-343E-4F97-A565-55BBB15F4C77}"/>
              </a:ext>
            </a:extLst>
          </p:cNvPr>
          <p:cNvSpPr>
            <a:spLocks noGrp="1"/>
          </p:cNvSpPr>
          <p:nvPr>
            <p:ph type="pic" sz="quarter" idx="14"/>
          </p:nvPr>
        </p:nvSpPr>
        <p:spPr>
          <a:xfrm>
            <a:off x="212598" y="301752"/>
            <a:ext cx="1844802" cy="2505456"/>
          </a:xfrm>
        </p:spPr>
        <p:txBody>
          <a:bodyPr rtlCol="0" anchor="ctr"/>
          <a:lstStyle>
            <a:lvl1pPr algn="ctr">
              <a:buNone/>
              <a:defRPr>
                <a:solidFill>
                  <a:schemeClr val="bg1"/>
                </a:solidFill>
              </a:defRPr>
            </a:lvl1pPr>
          </a:lstStyle>
          <a:p>
            <a:pPr rtl="0"/>
            <a:r>
              <a:rPr lang="fr-FR" noProof="0"/>
              <a:t>Cliquez sur l'icône pour ajouter une image</a:t>
            </a:r>
          </a:p>
        </p:txBody>
      </p:sp>
      <p:sp>
        <p:nvSpPr>
          <p:cNvPr id="11" name="Espace réservé d’image 12">
            <a:extLst>
              <a:ext uri="{FF2B5EF4-FFF2-40B4-BE49-F238E27FC236}">
                <a16:creationId xmlns:a16="http://schemas.microsoft.com/office/drawing/2014/main" id="{BA123E2D-4554-47D5-B0EC-0C47EDB41626}"/>
              </a:ext>
            </a:extLst>
          </p:cNvPr>
          <p:cNvSpPr>
            <a:spLocks noGrp="1"/>
          </p:cNvSpPr>
          <p:nvPr>
            <p:ph type="pic" sz="quarter" idx="15"/>
          </p:nvPr>
        </p:nvSpPr>
        <p:spPr>
          <a:xfrm>
            <a:off x="2283714" y="301752"/>
            <a:ext cx="1844802" cy="2505456"/>
          </a:xfrm>
        </p:spPr>
        <p:txBody>
          <a:bodyPr rtlCol="0" anchor="ctr"/>
          <a:lstStyle>
            <a:lvl1pPr algn="ctr">
              <a:buNone/>
              <a:defRPr>
                <a:solidFill>
                  <a:schemeClr val="bg1"/>
                </a:solidFill>
              </a:defRPr>
            </a:lvl1pPr>
          </a:lstStyle>
          <a:p>
            <a:pPr rtl="0"/>
            <a:r>
              <a:rPr lang="fr-FR" noProof="0"/>
              <a:t>Cliquez sur l'icône pour ajouter une image</a:t>
            </a:r>
          </a:p>
        </p:txBody>
      </p:sp>
    </p:spTree>
    <p:extLst>
      <p:ext uri="{BB962C8B-B14F-4D97-AF65-F5344CB8AC3E}">
        <p14:creationId xmlns:p14="http://schemas.microsoft.com/office/powerpoint/2010/main" val="1257891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re uniquement">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33" name="Espace réservé d’image 32">
            <a:extLst>
              <a:ext uri="{FF2B5EF4-FFF2-40B4-BE49-F238E27FC236}">
                <a16:creationId xmlns:a16="http://schemas.microsoft.com/office/drawing/2014/main" id="{3186EA6A-5CD5-4DF7-9C8A-EDFAF28A80D9}"/>
              </a:ext>
            </a:extLst>
          </p:cNvPr>
          <p:cNvSpPr>
            <a:spLocks noGrp="1"/>
          </p:cNvSpPr>
          <p:nvPr>
            <p:ph type="pic" sz="quarter" idx="14"/>
          </p:nvPr>
        </p:nvSpPr>
        <p:spPr>
          <a:xfrm>
            <a:off x="1332834" y="407500"/>
            <a:ext cx="146420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rtlCol="0" anchor="ctr">
            <a:noAutofit/>
          </a:bodyPr>
          <a:lstStyle>
            <a:lvl1pPr algn="ctr">
              <a:buNone/>
              <a:defRPr sz="1350">
                <a:solidFill>
                  <a:schemeClr val="bg1"/>
                </a:solidFill>
              </a:defRPr>
            </a:lvl1pPr>
          </a:lstStyle>
          <a:p>
            <a:pPr rtl="0"/>
            <a:r>
              <a:rPr lang="fr-FR" noProof="0"/>
              <a:t>Cliquez sur l'icône pour ajouter une image</a:t>
            </a:r>
          </a:p>
        </p:txBody>
      </p:sp>
      <p:sp>
        <p:nvSpPr>
          <p:cNvPr id="32" name="Espace réservé d’image 31">
            <a:extLst>
              <a:ext uri="{FF2B5EF4-FFF2-40B4-BE49-F238E27FC236}">
                <a16:creationId xmlns:a16="http://schemas.microsoft.com/office/drawing/2014/main" id="{83D5117F-F235-498D-99A5-9DE2D665576C}"/>
              </a:ext>
            </a:extLst>
          </p:cNvPr>
          <p:cNvSpPr>
            <a:spLocks noGrp="1"/>
          </p:cNvSpPr>
          <p:nvPr>
            <p:ph type="pic" sz="quarter" idx="15"/>
          </p:nvPr>
        </p:nvSpPr>
        <p:spPr>
          <a:xfrm>
            <a:off x="2646259" y="1972581"/>
            <a:ext cx="1717549"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rtlCol="0" anchor="ctr">
            <a:noAutofit/>
          </a:bodyPr>
          <a:lstStyle>
            <a:lvl1pPr algn="ctr">
              <a:buNone/>
              <a:defRPr sz="1350">
                <a:solidFill>
                  <a:schemeClr val="bg1"/>
                </a:solidFill>
              </a:defRPr>
            </a:lvl1pPr>
          </a:lstStyle>
          <a:p>
            <a:pPr rtl="0"/>
            <a:r>
              <a:rPr lang="fr-FR" noProof="0"/>
              <a:t>Cliquez sur l'icône pour ajouter une image</a:t>
            </a:r>
          </a:p>
        </p:txBody>
      </p:sp>
      <p:sp>
        <p:nvSpPr>
          <p:cNvPr id="31" name="Espace réservé d’image 30">
            <a:extLst>
              <a:ext uri="{FF2B5EF4-FFF2-40B4-BE49-F238E27FC236}">
                <a16:creationId xmlns:a16="http://schemas.microsoft.com/office/drawing/2014/main" id="{E1E0A794-F1D3-4628-B5B1-9D48AB34C3D4}"/>
              </a:ext>
            </a:extLst>
          </p:cNvPr>
          <p:cNvSpPr>
            <a:spLocks noGrp="1"/>
          </p:cNvSpPr>
          <p:nvPr>
            <p:ph type="pic" sz="quarter" idx="16"/>
          </p:nvPr>
        </p:nvSpPr>
        <p:spPr>
          <a:xfrm>
            <a:off x="4184655" y="4386312"/>
            <a:ext cx="2339470"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rtlCol="0" anchor="ctr">
            <a:noAutofit/>
          </a:bodyPr>
          <a:lstStyle>
            <a:lvl1pPr algn="ctr">
              <a:buNone/>
              <a:defRPr sz="1350">
                <a:solidFill>
                  <a:schemeClr val="bg1"/>
                </a:solidFill>
              </a:defRPr>
            </a:lvl1pPr>
          </a:lstStyle>
          <a:p>
            <a:pPr rtl="0"/>
            <a:r>
              <a:rPr lang="fr-FR" noProof="0"/>
              <a:t>Cliquez sur l'icône pour ajouter une image</a:t>
            </a:r>
          </a:p>
        </p:txBody>
      </p:sp>
      <p:sp>
        <p:nvSpPr>
          <p:cNvPr id="30" name="Espace réservé d’image 29">
            <a:extLst>
              <a:ext uri="{FF2B5EF4-FFF2-40B4-BE49-F238E27FC236}">
                <a16:creationId xmlns:a16="http://schemas.microsoft.com/office/drawing/2014/main" id="{B8D3F45B-B631-47D3-A33C-71CEC2B3602C}"/>
              </a:ext>
            </a:extLst>
          </p:cNvPr>
          <p:cNvSpPr>
            <a:spLocks noGrp="1"/>
          </p:cNvSpPr>
          <p:nvPr>
            <p:ph type="pic" sz="quarter" idx="17"/>
          </p:nvPr>
        </p:nvSpPr>
        <p:spPr>
          <a:xfrm>
            <a:off x="819679" y="4018982"/>
            <a:ext cx="289062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rtlCol="0" anchor="ctr">
            <a:noAutofit/>
          </a:bodyPr>
          <a:lstStyle>
            <a:lvl1pPr algn="ctr">
              <a:buNone/>
              <a:defRPr sz="1350">
                <a:solidFill>
                  <a:schemeClr val="bg1"/>
                </a:solidFill>
              </a:defRPr>
            </a:lvl1pPr>
          </a:lstStyle>
          <a:p>
            <a:pPr rtl="0"/>
            <a:r>
              <a:rPr lang="fr-FR" noProof="0"/>
              <a:t>Cliquez sur l'icône pour ajouter une image</a:t>
            </a:r>
          </a:p>
        </p:txBody>
      </p:sp>
      <p:sp>
        <p:nvSpPr>
          <p:cNvPr id="2" name="Titre 1">
            <a:extLst>
              <a:ext uri="{FF2B5EF4-FFF2-40B4-BE49-F238E27FC236}">
                <a16:creationId xmlns:a16="http://schemas.microsoft.com/office/drawing/2014/main" id="{E969F227-D21C-48B3-828A-6BFA9585E82F}"/>
              </a:ext>
            </a:extLst>
          </p:cNvPr>
          <p:cNvSpPr>
            <a:spLocks noGrp="1"/>
          </p:cNvSpPr>
          <p:nvPr>
            <p:ph type="title"/>
          </p:nvPr>
        </p:nvSpPr>
        <p:spPr>
          <a:xfrm>
            <a:off x="4320540" y="585216"/>
            <a:ext cx="3957066" cy="2276856"/>
          </a:xfrm>
        </p:spPr>
        <p:txBody>
          <a:bodyPr rtlCol="0" anchor="b"/>
          <a:lstStyle>
            <a:lvl1pPr algn="r">
              <a:defRPr sz="3600" b="1" cap="all" spc="300" baseline="0">
                <a:solidFill>
                  <a:schemeClr val="bg1"/>
                </a:solidFill>
              </a:defRPr>
            </a:lvl1pPr>
          </a:lstStyle>
          <a:p>
            <a:pPr rtl="0"/>
            <a:r>
              <a:rPr lang="fr-FR" noProof="0"/>
              <a:t>Modifiez le style du titre</a:t>
            </a:r>
          </a:p>
        </p:txBody>
      </p:sp>
      <p:sp>
        <p:nvSpPr>
          <p:cNvPr id="3" name="Espace réservé de la date 2">
            <a:extLst>
              <a:ext uri="{FF2B5EF4-FFF2-40B4-BE49-F238E27FC236}">
                <a16:creationId xmlns:a16="http://schemas.microsoft.com/office/drawing/2014/main" id="{8DF1DFFF-E5C5-43DF-B71C-7270DB97372C}"/>
              </a:ext>
            </a:extLst>
          </p:cNvPr>
          <p:cNvSpPr>
            <a:spLocks noGrp="1"/>
          </p:cNvSpPr>
          <p:nvPr>
            <p:ph type="dt" sz="half" idx="10"/>
          </p:nvPr>
        </p:nvSpPr>
        <p:spPr>
          <a:xfrm>
            <a:off x="493776" y="201169"/>
            <a:ext cx="2057400" cy="365125"/>
          </a:xfrm>
        </p:spPr>
        <p:txBody>
          <a:bodyPr rtlCol="0"/>
          <a:lstStyle>
            <a:lvl1pPr>
              <a:defRPr>
                <a:solidFill>
                  <a:schemeClr val="bg1"/>
                </a:solidFill>
              </a:defRPr>
            </a:lvl1pPr>
          </a:lstStyle>
          <a:p>
            <a:pPr rtl="0"/>
            <a:r>
              <a:rPr lang="fr-FR" noProof="0"/>
              <a:t>03/09/20XX</a:t>
            </a:r>
          </a:p>
        </p:txBody>
      </p:sp>
      <p:sp>
        <p:nvSpPr>
          <p:cNvPr id="4" name="Espace réservé du pied de page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760095" y="1984169"/>
            <a:ext cx="2788920" cy="273844"/>
          </a:xfrm>
        </p:spPr>
        <p:txBody>
          <a:bodyPr rtlCol="0"/>
          <a:lstStyle>
            <a:lvl1pPr>
              <a:defRPr>
                <a:solidFill>
                  <a:schemeClr val="bg1"/>
                </a:solidFill>
              </a:defRPr>
            </a:lvl1pPr>
          </a:lstStyle>
          <a:p>
            <a:pPr rtl="0"/>
            <a:r>
              <a:rPr lang="fr-FR" noProof="0"/>
              <a:t>ACCEPTATION ET GESTION DE LA FLORE SPONTANEE</a:t>
            </a:r>
          </a:p>
        </p:txBody>
      </p:sp>
      <p:sp>
        <p:nvSpPr>
          <p:cNvPr id="5" name="Espace réservé du numéro de diapositive 4">
            <a:extLst>
              <a:ext uri="{FF2B5EF4-FFF2-40B4-BE49-F238E27FC236}">
                <a16:creationId xmlns:a16="http://schemas.microsoft.com/office/drawing/2014/main" id="{30FF4306-91CD-4B7B-8A53-34BE8F997581}"/>
              </a:ext>
            </a:extLst>
          </p:cNvPr>
          <p:cNvSpPr>
            <a:spLocks noGrp="1"/>
          </p:cNvSpPr>
          <p:nvPr>
            <p:ph type="sldNum" sz="quarter" idx="12"/>
          </p:nvPr>
        </p:nvSpPr>
        <p:spPr>
          <a:xfrm>
            <a:off x="6457950" y="201169"/>
            <a:ext cx="2057400" cy="365125"/>
          </a:xfrm>
        </p:spPr>
        <p:txBody>
          <a:bodyPr rtlCol="0"/>
          <a:lstStyle>
            <a:lvl1pPr>
              <a:defRPr>
                <a:solidFill>
                  <a:schemeClr val="bg1"/>
                </a:solidFill>
              </a:defRPr>
            </a:lvl1pPr>
          </a:lstStyle>
          <a:p>
            <a:pPr rtl="0"/>
            <a:fld id="{D8DA9DAA-006C-4F4B-980E-E3DF019B24E2}" type="slidenum">
              <a:rPr lang="fr-FR" noProof="0" smtClean="0"/>
              <a:pPr rtl="0"/>
              <a:t>‹N°›</a:t>
            </a:fld>
            <a:endParaRPr lang="fr-FR" noProof="0"/>
          </a:p>
        </p:txBody>
      </p:sp>
      <p:sp>
        <p:nvSpPr>
          <p:cNvPr id="8" name="Graphisme 32">
            <a:extLst>
              <a:ext uri="{FF2B5EF4-FFF2-40B4-BE49-F238E27FC236}">
                <a16:creationId xmlns:a16="http://schemas.microsoft.com/office/drawing/2014/main" id="{846CD0EA-B0AA-4845-81A5-4ADD7C58B12F}"/>
              </a:ext>
            </a:extLst>
          </p:cNvPr>
          <p:cNvSpPr/>
          <p:nvPr userDrawn="1"/>
        </p:nvSpPr>
        <p:spPr>
          <a:xfrm>
            <a:off x="1104275" y="1859535"/>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fr-FR" sz="1350" noProof="0"/>
          </a:p>
        </p:txBody>
      </p:sp>
      <p:sp>
        <p:nvSpPr>
          <p:cNvPr id="10" name="Graphisme 33">
            <a:extLst>
              <a:ext uri="{FF2B5EF4-FFF2-40B4-BE49-F238E27FC236}">
                <a16:creationId xmlns:a16="http://schemas.microsoft.com/office/drawing/2014/main" id="{0E97A0CB-7CB1-47F0-BD48-EEECBAC39CD2}"/>
              </a:ext>
            </a:extLst>
          </p:cNvPr>
          <p:cNvSpPr/>
          <p:nvPr userDrawn="1"/>
        </p:nvSpPr>
        <p:spPr>
          <a:xfrm>
            <a:off x="1510892" y="3146867"/>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fr-FR" sz="1350" noProof="0"/>
          </a:p>
        </p:txBody>
      </p:sp>
      <p:sp>
        <p:nvSpPr>
          <p:cNvPr id="12" name="Graphisme 31">
            <a:extLst>
              <a:ext uri="{FF2B5EF4-FFF2-40B4-BE49-F238E27FC236}">
                <a16:creationId xmlns:a16="http://schemas.microsoft.com/office/drawing/2014/main" id="{477816C9-06CB-4BC5-B26B-6A2877BD941A}"/>
              </a:ext>
            </a:extLst>
          </p:cNvPr>
          <p:cNvSpPr/>
          <p:nvPr userDrawn="1"/>
        </p:nvSpPr>
        <p:spPr>
          <a:xfrm>
            <a:off x="4053690" y="4508295"/>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fr-FR" sz="1350" noProof="0"/>
          </a:p>
        </p:txBody>
      </p:sp>
      <p:cxnSp>
        <p:nvCxnSpPr>
          <p:cNvPr id="14" name="Connecteur droit 13">
            <a:extLst>
              <a:ext uri="{FF2B5EF4-FFF2-40B4-BE49-F238E27FC236}">
                <a16:creationId xmlns:a16="http://schemas.microsoft.com/office/drawing/2014/main" id="{13AE7F8D-AE68-4A83-BAB5-3A97D473CE3C}"/>
              </a:ext>
            </a:extLst>
          </p:cNvPr>
          <p:cNvCxnSpPr>
            <a:cxnSpLocks/>
          </p:cNvCxnSpPr>
          <p:nvPr userDrawn="1"/>
        </p:nvCxnSpPr>
        <p:spPr>
          <a:xfrm>
            <a:off x="642086" y="3577174"/>
            <a:ext cx="0" cy="32760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4320540" y="3127248"/>
            <a:ext cx="3957066" cy="1124712"/>
          </a:xfrm>
        </p:spPr>
        <p:txBody>
          <a:bodyPr rtlCol="0"/>
          <a:lstStyle>
            <a:lvl1pPr marL="0" indent="0" algn="r">
              <a:buNone/>
              <a:defRPr sz="1350">
                <a:solidFill>
                  <a:schemeClr val="bg1"/>
                </a:solidFill>
              </a:defRPr>
            </a:lvl1pPr>
          </a:lstStyle>
          <a:p>
            <a:pPr lvl="0" rtl="0"/>
            <a:r>
              <a:rPr lang="fr-FR" noProof="0"/>
              <a:t>Modifiez les styles du texte</a:t>
            </a:r>
          </a:p>
        </p:txBody>
      </p:sp>
    </p:spTree>
    <p:extLst>
      <p:ext uri="{BB962C8B-B14F-4D97-AF65-F5344CB8AC3E}">
        <p14:creationId xmlns:p14="http://schemas.microsoft.com/office/powerpoint/2010/main" val="301045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69F227-D21C-48B3-828A-6BFA9585E82F}"/>
              </a:ext>
            </a:extLst>
          </p:cNvPr>
          <p:cNvSpPr>
            <a:spLocks noGrp="1"/>
          </p:cNvSpPr>
          <p:nvPr>
            <p:ph type="title"/>
          </p:nvPr>
        </p:nvSpPr>
        <p:spPr/>
        <p:txBody>
          <a:bodyPr rtlCol="0"/>
          <a:lstStyle/>
          <a:p>
            <a:pPr rtl="0"/>
            <a:r>
              <a:rPr lang="fr-FR" noProof="0"/>
              <a:t>Modifiez le style du titre</a:t>
            </a:r>
          </a:p>
        </p:txBody>
      </p:sp>
      <p:sp>
        <p:nvSpPr>
          <p:cNvPr id="3" name="Espace réservé de la date 2">
            <a:extLst>
              <a:ext uri="{FF2B5EF4-FFF2-40B4-BE49-F238E27FC236}">
                <a16:creationId xmlns:a16="http://schemas.microsoft.com/office/drawing/2014/main" id="{8DF1DFFF-E5C5-43DF-B71C-7270DB97372C}"/>
              </a:ext>
            </a:extLst>
          </p:cNvPr>
          <p:cNvSpPr>
            <a:spLocks noGrp="1"/>
          </p:cNvSpPr>
          <p:nvPr>
            <p:ph type="dt" sz="half" idx="10"/>
          </p:nvPr>
        </p:nvSpPr>
        <p:spPr/>
        <p:txBody>
          <a:bodyPr rtlCol="0"/>
          <a:lstStyle/>
          <a:p>
            <a:pPr rtl="0"/>
            <a:r>
              <a:rPr lang="fr-FR" noProof="0"/>
              <a:t>03/09/20XX</a:t>
            </a:r>
          </a:p>
        </p:txBody>
      </p:sp>
      <p:sp>
        <p:nvSpPr>
          <p:cNvPr id="4" name="Espace réservé du pied de page 3">
            <a:extLst>
              <a:ext uri="{FF2B5EF4-FFF2-40B4-BE49-F238E27FC236}">
                <a16:creationId xmlns:a16="http://schemas.microsoft.com/office/drawing/2014/main" id="{7EBC03C0-6EB7-4633-967C-12C35768BB58}"/>
              </a:ext>
            </a:extLst>
          </p:cNvPr>
          <p:cNvSpPr>
            <a:spLocks noGrp="1"/>
          </p:cNvSpPr>
          <p:nvPr>
            <p:ph type="ftr" sz="quarter" idx="11"/>
          </p:nvPr>
        </p:nvSpPr>
        <p:spPr/>
        <p:txBody>
          <a:bodyPr rtlCol="0"/>
          <a:lstStyle/>
          <a:p>
            <a:pPr rtl="0"/>
            <a:r>
              <a:rPr lang="fr-FR" noProof="0"/>
              <a:t>ACCEPTATION ET GESTION DE LA FLORE SPONTANEE</a:t>
            </a:r>
          </a:p>
        </p:txBody>
      </p:sp>
      <p:sp>
        <p:nvSpPr>
          <p:cNvPr id="5" name="Espace réservé du numéro de diapositive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rtlCol="0"/>
          <a:lstStyle/>
          <a:p>
            <a:pPr rtl="0"/>
            <a:fld id="{D8DA9DAA-006C-4F4B-980E-E3DF019B24E2}" type="slidenum">
              <a:rPr lang="fr-FR" noProof="0" smtClean="0"/>
              <a:t>‹N°›</a:t>
            </a:fld>
            <a:endParaRPr lang="fr-FR" noProof="0"/>
          </a:p>
        </p:txBody>
      </p:sp>
      <p:cxnSp>
        <p:nvCxnSpPr>
          <p:cNvPr id="6" name="Connecteur droit 5">
            <a:extLst>
              <a:ext uri="{FF2B5EF4-FFF2-40B4-BE49-F238E27FC236}">
                <a16:creationId xmlns:a16="http://schemas.microsoft.com/office/drawing/2014/main" id="{57596AF9-469C-436D-B7D2-77952EF1825E}"/>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91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DFF36D6-399B-43E3-84DD-9FC5119ECCE9}"/>
              </a:ext>
            </a:extLst>
          </p:cNvPr>
          <p:cNvSpPr>
            <a:spLocks noGrp="1"/>
          </p:cNvSpPr>
          <p:nvPr>
            <p:ph type="dt" sz="half" idx="10"/>
          </p:nvPr>
        </p:nvSpPr>
        <p:spPr/>
        <p:txBody>
          <a:bodyPr rtlCol="0"/>
          <a:lstStyle/>
          <a:p>
            <a:pPr rtl="0"/>
            <a:r>
              <a:rPr lang="fr-FR" noProof="0"/>
              <a:t>03/09/20XX</a:t>
            </a:r>
          </a:p>
        </p:txBody>
      </p:sp>
      <p:sp>
        <p:nvSpPr>
          <p:cNvPr id="3" name="Espace réservé du pied de page 2">
            <a:extLst>
              <a:ext uri="{FF2B5EF4-FFF2-40B4-BE49-F238E27FC236}">
                <a16:creationId xmlns:a16="http://schemas.microsoft.com/office/drawing/2014/main" id="{50234AB7-3B85-4028-A500-5A1BDBF45C56}"/>
              </a:ext>
            </a:extLst>
          </p:cNvPr>
          <p:cNvSpPr>
            <a:spLocks noGrp="1"/>
          </p:cNvSpPr>
          <p:nvPr>
            <p:ph type="ftr" sz="quarter" idx="11"/>
          </p:nvPr>
        </p:nvSpPr>
        <p:spPr/>
        <p:txBody>
          <a:bodyPr rtlCol="0"/>
          <a:lstStyle/>
          <a:p>
            <a:pPr rtl="0"/>
            <a:r>
              <a:rPr lang="fr-FR" noProof="0"/>
              <a:t>ACCEPTATION ET GESTION DE LA FLORE SPONTANEE</a:t>
            </a:r>
          </a:p>
        </p:txBody>
      </p:sp>
      <p:sp>
        <p:nvSpPr>
          <p:cNvPr id="4" name="Espace réservé du numéro de diapositive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rtlCol="0"/>
          <a:lstStyle/>
          <a:p>
            <a:pPr rtl="0"/>
            <a:fld id="{D8DA9DAA-006C-4F4B-980E-E3DF019B24E2}" type="slidenum">
              <a:rPr lang="fr-FR" noProof="0" smtClean="0"/>
              <a:t>‹N°›</a:t>
            </a:fld>
            <a:endParaRPr lang="fr-FR" noProof="0"/>
          </a:p>
        </p:txBody>
      </p:sp>
      <p:cxnSp>
        <p:nvCxnSpPr>
          <p:cNvPr id="5" name="Connecteur droit 4">
            <a:extLst>
              <a:ext uri="{FF2B5EF4-FFF2-40B4-BE49-F238E27FC236}">
                <a16:creationId xmlns:a16="http://schemas.microsoft.com/office/drawing/2014/main" id="{353C1207-D1C8-49E3-8837-E2B89D366FAE}"/>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867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40F214-646F-4D81-AD12-65628EC987DC}"/>
              </a:ext>
            </a:extLst>
          </p:cNvPr>
          <p:cNvSpPr>
            <a:spLocks noGrp="1"/>
          </p:cNvSpPr>
          <p:nvPr>
            <p:ph type="title"/>
          </p:nvPr>
        </p:nvSpPr>
        <p:spPr>
          <a:xfrm>
            <a:off x="629841" y="457200"/>
            <a:ext cx="2949178" cy="1600200"/>
          </a:xfrm>
        </p:spPr>
        <p:txBody>
          <a:bodyPr rtlCol="0" anchor="b"/>
          <a:lstStyle>
            <a:lvl1pPr>
              <a:defRPr sz="240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4EF71768-C3FA-49EF-99EF-06E6C3B2846F}"/>
              </a:ext>
            </a:extLst>
          </p:cNvPr>
          <p:cNvSpPr>
            <a:spLocks noGrp="1"/>
          </p:cNvSpPr>
          <p:nvPr>
            <p:ph idx="1" hasCustomPrompt="1"/>
          </p:nvPr>
        </p:nvSpPr>
        <p:spPr>
          <a:xfrm>
            <a:off x="3887391" y="987426"/>
            <a:ext cx="4629150" cy="4873625"/>
          </a:xfrm>
        </p:spPr>
        <p:txBody>
          <a:bodyPr rtlCol="0"/>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a:extLst>
              <a:ext uri="{FF2B5EF4-FFF2-40B4-BE49-F238E27FC236}">
                <a16:creationId xmlns:a16="http://schemas.microsoft.com/office/drawing/2014/main" id="{92DA6F24-ED6C-4D12-A9D6-EE37FBD68693}"/>
              </a:ext>
            </a:extLst>
          </p:cNvPr>
          <p:cNvSpPr>
            <a:spLocks noGrp="1"/>
          </p:cNvSpPr>
          <p:nvPr>
            <p:ph type="body" sz="half" idx="2" hasCustomPrompt="1"/>
          </p:nvPr>
        </p:nvSpPr>
        <p:spPr>
          <a:xfrm>
            <a:off x="629841" y="2057400"/>
            <a:ext cx="2949178" cy="3811588"/>
          </a:xfrm>
        </p:spPr>
        <p:txBody>
          <a:bodyPr rtlCol="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fr-FR" noProof="0"/>
              <a:t>Modifiez les styles du texte du masque</a:t>
            </a:r>
          </a:p>
        </p:txBody>
      </p:sp>
      <p:sp>
        <p:nvSpPr>
          <p:cNvPr id="5" name="Espace réservé de la date 4">
            <a:extLst>
              <a:ext uri="{FF2B5EF4-FFF2-40B4-BE49-F238E27FC236}">
                <a16:creationId xmlns:a16="http://schemas.microsoft.com/office/drawing/2014/main" id="{38E6AACE-FAFB-4934-8E3C-AB5B216353D8}"/>
              </a:ext>
            </a:extLst>
          </p:cNvPr>
          <p:cNvSpPr>
            <a:spLocks noGrp="1"/>
          </p:cNvSpPr>
          <p:nvPr>
            <p:ph type="dt" sz="half" idx="10"/>
          </p:nvPr>
        </p:nvSpPr>
        <p:spPr/>
        <p:txBody>
          <a:bodyPr rtlCol="0"/>
          <a:lstStyle/>
          <a:p>
            <a:pPr rtl="0"/>
            <a:r>
              <a:rPr lang="fr-FR" noProof="0"/>
              <a:t>03/09/20XX</a:t>
            </a:r>
          </a:p>
        </p:txBody>
      </p:sp>
      <p:sp>
        <p:nvSpPr>
          <p:cNvPr id="6" name="Espace réservé du pied de page 5">
            <a:extLst>
              <a:ext uri="{FF2B5EF4-FFF2-40B4-BE49-F238E27FC236}">
                <a16:creationId xmlns:a16="http://schemas.microsoft.com/office/drawing/2014/main" id="{181533EA-D0F8-4C79-8721-F190DE2D2DC0}"/>
              </a:ext>
            </a:extLst>
          </p:cNvPr>
          <p:cNvSpPr>
            <a:spLocks noGrp="1"/>
          </p:cNvSpPr>
          <p:nvPr>
            <p:ph type="ftr" sz="quarter" idx="11"/>
          </p:nvPr>
        </p:nvSpPr>
        <p:spPr/>
        <p:txBody>
          <a:bodyPr rtlCol="0"/>
          <a:lstStyle/>
          <a:p>
            <a:pPr rtl="0"/>
            <a:r>
              <a:rPr lang="fr-FR" noProof="0"/>
              <a:t>ACCEPTATION ET GESTION DE LA FLORE SPONTANEE</a:t>
            </a:r>
          </a:p>
        </p:txBody>
      </p:sp>
      <p:sp>
        <p:nvSpPr>
          <p:cNvPr id="7" name="Espace réservé du numéro de diapositive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rtlCol="0"/>
          <a:lstStyle/>
          <a:p>
            <a:pPr rtl="0"/>
            <a:fld id="{D8DA9DAA-006C-4F4B-980E-E3DF019B24E2}" type="slidenum">
              <a:rPr lang="fr-FR" noProof="0" smtClean="0"/>
              <a:t>‹N°›</a:t>
            </a:fld>
            <a:endParaRPr lang="fr-FR" noProof="0"/>
          </a:p>
        </p:txBody>
      </p:sp>
      <p:cxnSp>
        <p:nvCxnSpPr>
          <p:cNvPr id="8" name="Connecteur droit 7">
            <a:extLst>
              <a:ext uri="{FF2B5EF4-FFF2-40B4-BE49-F238E27FC236}">
                <a16:creationId xmlns:a16="http://schemas.microsoft.com/office/drawing/2014/main" id="{0F3A79C9-7EDC-44F6-AC48-5DD98A7695AD}"/>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805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4CB71F-B6C2-4866-BC97-304F78816E4F}"/>
              </a:ext>
            </a:extLst>
          </p:cNvPr>
          <p:cNvSpPr>
            <a:spLocks noGrp="1"/>
          </p:cNvSpPr>
          <p:nvPr>
            <p:ph type="title"/>
          </p:nvPr>
        </p:nvSpPr>
        <p:spPr>
          <a:xfrm>
            <a:off x="629841" y="457200"/>
            <a:ext cx="2949178" cy="1600200"/>
          </a:xfrm>
        </p:spPr>
        <p:txBody>
          <a:bodyPr rtlCol="0" anchor="b"/>
          <a:lstStyle>
            <a:lvl1pPr>
              <a:defRPr sz="2400"/>
            </a:lvl1pPr>
          </a:lstStyle>
          <a:p>
            <a:pPr rtl="0"/>
            <a:r>
              <a:rPr lang="fr-FR" noProof="0"/>
              <a:t>Modifiez le style du titre</a:t>
            </a:r>
          </a:p>
        </p:txBody>
      </p:sp>
      <p:sp>
        <p:nvSpPr>
          <p:cNvPr id="3" name="Espace réservé d’image 2">
            <a:extLst>
              <a:ext uri="{FF2B5EF4-FFF2-40B4-BE49-F238E27FC236}">
                <a16:creationId xmlns:a16="http://schemas.microsoft.com/office/drawing/2014/main" id="{C55ED73B-8413-478D-80D7-B78B69763B69}"/>
              </a:ext>
            </a:extLst>
          </p:cNvPr>
          <p:cNvSpPr>
            <a:spLocks noGrp="1"/>
          </p:cNvSpPr>
          <p:nvPr>
            <p:ph type="pic" idx="1" hasCustomPrompt="1"/>
          </p:nvPr>
        </p:nvSpPr>
        <p:spPr>
          <a:xfrm>
            <a:off x="3887391" y="987426"/>
            <a:ext cx="4629150" cy="4873625"/>
          </a:xfrm>
        </p:spPr>
        <p:txBody>
          <a:bodyPr rtlCol="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rtl="0"/>
            <a:r>
              <a:rPr lang="fr-FR" noProof="0"/>
              <a:t>Cliquez sur l’icône pour ajouter une image</a:t>
            </a:r>
          </a:p>
        </p:txBody>
      </p:sp>
      <p:sp>
        <p:nvSpPr>
          <p:cNvPr id="4" name="Espace réservé du texte 3">
            <a:extLst>
              <a:ext uri="{FF2B5EF4-FFF2-40B4-BE49-F238E27FC236}">
                <a16:creationId xmlns:a16="http://schemas.microsoft.com/office/drawing/2014/main" id="{91BDF226-1B94-4D2D-98B3-7B932FB17DAA}"/>
              </a:ext>
            </a:extLst>
          </p:cNvPr>
          <p:cNvSpPr>
            <a:spLocks noGrp="1"/>
          </p:cNvSpPr>
          <p:nvPr>
            <p:ph type="body" sz="half" idx="2" hasCustomPrompt="1"/>
          </p:nvPr>
        </p:nvSpPr>
        <p:spPr>
          <a:xfrm>
            <a:off x="629841" y="2057400"/>
            <a:ext cx="2949178" cy="3811588"/>
          </a:xfrm>
        </p:spPr>
        <p:txBody>
          <a:bodyPr rtlCol="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fr-FR" noProof="0"/>
              <a:t>Modifiez les styles du texte du masque</a:t>
            </a:r>
          </a:p>
        </p:txBody>
      </p:sp>
      <p:sp>
        <p:nvSpPr>
          <p:cNvPr id="5" name="Espace réservé de la date 4">
            <a:extLst>
              <a:ext uri="{FF2B5EF4-FFF2-40B4-BE49-F238E27FC236}">
                <a16:creationId xmlns:a16="http://schemas.microsoft.com/office/drawing/2014/main" id="{100C4E9A-CA29-4CCD-ACFA-B29F80FBA163}"/>
              </a:ext>
            </a:extLst>
          </p:cNvPr>
          <p:cNvSpPr>
            <a:spLocks noGrp="1"/>
          </p:cNvSpPr>
          <p:nvPr>
            <p:ph type="dt" sz="half" idx="10"/>
          </p:nvPr>
        </p:nvSpPr>
        <p:spPr/>
        <p:txBody>
          <a:bodyPr rtlCol="0"/>
          <a:lstStyle/>
          <a:p>
            <a:pPr rtl="0"/>
            <a:r>
              <a:rPr lang="fr-FR" noProof="0"/>
              <a:t>03/09/20XX</a:t>
            </a:r>
          </a:p>
        </p:txBody>
      </p:sp>
      <p:sp>
        <p:nvSpPr>
          <p:cNvPr id="6" name="Espace réservé du pied de page 5">
            <a:extLst>
              <a:ext uri="{FF2B5EF4-FFF2-40B4-BE49-F238E27FC236}">
                <a16:creationId xmlns:a16="http://schemas.microsoft.com/office/drawing/2014/main" id="{71A5B7BE-3F1B-4FF3-B1D7-6E39B99D07BD}"/>
              </a:ext>
            </a:extLst>
          </p:cNvPr>
          <p:cNvSpPr>
            <a:spLocks noGrp="1"/>
          </p:cNvSpPr>
          <p:nvPr>
            <p:ph type="ftr" sz="quarter" idx="11"/>
          </p:nvPr>
        </p:nvSpPr>
        <p:spPr/>
        <p:txBody>
          <a:bodyPr rtlCol="0"/>
          <a:lstStyle/>
          <a:p>
            <a:pPr rtl="0"/>
            <a:r>
              <a:rPr lang="fr-FR" noProof="0"/>
              <a:t>ACCEPTATION ET GESTION DE LA FLORE SPONTANEE</a:t>
            </a:r>
          </a:p>
        </p:txBody>
      </p:sp>
      <p:sp>
        <p:nvSpPr>
          <p:cNvPr id="7" name="Espace réservé du numéro de diapositive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rtlCol="0"/>
          <a:lstStyle/>
          <a:p>
            <a:pPr rtl="0"/>
            <a:fld id="{D8DA9DAA-006C-4F4B-980E-E3DF019B24E2}" type="slidenum">
              <a:rPr lang="fr-FR" noProof="0" smtClean="0"/>
              <a:t>‹N°›</a:t>
            </a:fld>
            <a:endParaRPr lang="fr-FR" noProof="0"/>
          </a:p>
        </p:txBody>
      </p:sp>
      <p:cxnSp>
        <p:nvCxnSpPr>
          <p:cNvPr id="8" name="Connecteur droit 7">
            <a:extLst>
              <a:ext uri="{FF2B5EF4-FFF2-40B4-BE49-F238E27FC236}">
                <a16:creationId xmlns:a16="http://schemas.microsoft.com/office/drawing/2014/main" id="{00F08750-B7F2-4119-B151-68DE77481335}"/>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775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dgm">
  <p:cSld name="Titre et graphique ou organigramme hiérarchiqu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Cliquez pour modifier le style du titre</a:t>
            </a:r>
          </a:p>
        </p:txBody>
      </p:sp>
      <p:sp>
        <p:nvSpPr>
          <p:cNvPr id="3" name="Espace réservé du graphique SmartArt 2"/>
          <p:cNvSpPr>
            <a:spLocks noGrp="1"/>
          </p:cNvSpPr>
          <p:nvPr>
            <p:ph type="dgm" idx="1"/>
          </p:nvPr>
        </p:nvSpPr>
        <p:spPr>
          <a:xfrm>
            <a:off x="457200" y="1600200"/>
            <a:ext cx="8229600" cy="4525963"/>
          </a:xfrm>
          <a:prstGeom prst="rect">
            <a:avLst/>
          </a:prstGeom>
        </p:spPr>
        <p:txBody>
          <a:bodyPr/>
          <a:lstStyle/>
          <a:p>
            <a:pPr lvl="0"/>
            <a:endParaRPr lang="fr-FR" noProof="0"/>
          </a:p>
        </p:txBody>
      </p:sp>
      <p:sp>
        <p:nvSpPr>
          <p:cNvPr id="4" name="Rectangle 7"/>
          <p:cNvSpPr>
            <a:spLocks noGrp="1" noChangeArrowheads="1"/>
          </p:cNvSpPr>
          <p:nvPr>
            <p:ph type="dt" sz="half" idx="10"/>
          </p:nvPr>
        </p:nvSpPr>
        <p:spPr>
          <a:ln/>
        </p:spPr>
        <p:txBody>
          <a:bodyPr/>
          <a:lstStyle>
            <a:lvl1pPr>
              <a:defRPr/>
            </a:lvl1pPr>
          </a:lstStyle>
          <a:p>
            <a:pPr>
              <a:defRPr/>
            </a:pPr>
            <a:fld id="{2C61D104-7C53-4160-AC9A-08A3B8D0D901}" type="datetime1">
              <a:rPr lang="fr-FR"/>
              <a:pPr>
                <a:defRPr/>
              </a:pPr>
              <a:t>27/01/2023</a:t>
            </a:fld>
            <a:endParaRPr lang="fr-FR"/>
          </a:p>
        </p:txBody>
      </p:sp>
      <p:sp>
        <p:nvSpPr>
          <p:cNvPr id="5" name="Rectangle 8"/>
          <p:cNvSpPr>
            <a:spLocks noGrp="1" noChangeArrowheads="1"/>
          </p:cNvSpPr>
          <p:nvPr>
            <p:ph type="ftr" sz="quarter" idx="11"/>
          </p:nvPr>
        </p:nvSpPr>
        <p:spPr>
          <a:ln/>
        </p:spPr>
        <p:txBody>
          <a:bodyPr/>
          <a:lstStyle>
            <a:lvl1pPr>
              <a:defRPr/>
            </a:lvl1pPr>
          </a:lstStyle>
          <a:p>
            <a:pPr>
              <a:defRPr/>
            </a:pPr>
            <a:r>
              <a:rPr lang="fr-FR"/>
              <a:t>UE1 UT1  CFPPA Toulouse Auzeville Licence Pro</a:t>
            </a:r>
          </a:p>
        </p:txBody>
      </p:sp>
      <p:sp>
        <p:nvSpPr>
          <p:cNvPr id="6" name="Rectangle 9"/>
          <p:cNvSpPr>
            <a:spLocks noGrp="1" noChangeArrowheads="1"/>
          </p:cNvSpPr>
          <p:nvPr>
            <p:ph type="sldNum" sz="quarter" idx="12"/>
          </p:nvPr>
        </p:nvSpPr>
        <p:spPr>
          <a:ln/>
        </p:spPr>
        <p:txBody>
          <a:bodyPr/>
          <a:lstStyle>
            <a:lvl1pPr>
              <a:defRPr/>
            </a:lvl1pPr>
          </a:lstStyle>
          <a:p>
            <a:pPr>
              <a:defRPr/>
            </a:pPr>
            <a:fld id="{C52242C5-147A-481C-8C69-305777B8A3E2}" type="slidenum">
              <a:rPr lang="fr-FR" altLang="fr-FR"/>
              <a:pPr>
                <a:defRPr/>
              </a:pPr>
              <a:t>‹N°›</a:t>
            </a:fld>
            <a:endParaRPr lang="fr-FR" altLang="fr-FR"/>
          </a:p>
        </p:txBody>
      </p:sp>
    </p:spTree>
    <p:extLst>
      <p:ext uri="{BB962C8B-B14F-4D97-AF65-F5344CB8AC3E}">
        <p14:creationId xmlns:p14="http://schemas.microsoft.com/office/powerpoint/2010/main" val="214944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Cliquez pour modifier le style du titre</a:t>
            </a:r>
          </a:p>
        </p:txBody>
      </p:sp>
      <p:sp>
        <p:nvSpPr>
          <p:cNvPr id="3" name="Espace réservé du tableau 2"/>
          <p:cNvSpPr>
            <a:spLocks noGrp="1"/>
          </p:cNvSpPr>
          <p:nvPr>
            <p:ph type="tbl" idx="1"/>
          </p:nvPr>
        </p:nvSpPr>
        <p:spPr>
          <a:xfrm>
            <a:off x="457200" y="1600200"/>
            <a:ext cx="8229600" cy="4525963"/>
          </a:xfrm>
          <a:prstGeom prst="rect">
            <a:avLst/>
          </a:prstGeom>
        </p:spPr>
        <p:txBody>
          <a:bodyPr/>
          <a:lstStyle/>
          <a:p>
            <a:pPr lvl="0"/>
            <a:endParaRPr lang="fr-FR" noProof="0"/>
          </a:p>
        </p:txBody>
      </p:sp>
      <p:sp>
        <p:nvSpPr>
          <p:cNvPr id="4" name="Rectangle 7"/>
          <p:cNvSpPr>
            <a:spLocks noGrp="1" noChangeArrowheads="1"/>
          </p:cNvSpPr>
          <p:nvPr>
            <p:ph type="dt" sz="half" idx="10"/>
          </p:nvPr>
        </p:nvSpPr>
        <p:spPr>
          <a:ln/>
        </p:spPr>
        <p:txBody>
          <a:bodyPr/>
          <a:lstStyle>
            <a:lvl1pPr>
              <a:defRPr/>
            </a:lvl1pPr>
          </a:lstStyle>
          <a:p>
            <a:pPr>
              <a:defRPr/>
            </a:pPr>
            <a:fld id="{55C1655A-B477-4A99-A2E6-C74461511AB8}" type="datetime1">
              <a:rPr lang="fr-FR"/>
              <a:pPr>
                <a:defRPr/>
              </a:pPr>
              <a:t>27/01/2023</a:t>
            </a:fld>
            <a:endParaRPr lang="fr-FR"/>
          </a:p>
        </p:txBody>
      </p:sp>
      <p:sp>
        <p:nvSpPr>
          <p:cNvPr id="5" name="Rectangle 8"/>
          <p:cNvSpPr>
            <a:spLocks noGrp="1" noChangeArrowheads="1"/>
          </p:cNvSpPr>
          <p:nvPr>
            <p:ph type="ftr" sz="quarter" idx="11"/>
          </p:nvPr>
        </p:nvSpPr>
        <p:spPr>
          <a:ln/>
        </p:spPr>
        <p:txBody>
          <a:bodyPr/>
          <a:lstStyle>
            <a:lvl1pPr>
              <a:defRPr/>
            </a:lvl1pPr>
          </a:lstStyle>
          <a:p>
            <a:pPr>
              <a:defRPr/>
            </a:pPr>
            <a:r>
              <a:rPr lang="fr-FR"/>
              <a:t>UE1 UT1  CFPPA Toulouse Auzeville Licence Pro</a:t>
            </a:r>
          </a:p>
        </p:txBody>
      </p:sp>
      <p:sp>
        <p:nvSpPr>
          <p:cNvPr id="6" name="Rectangle 9"/>
          <p:cNvSpPr>
            <a:spLocks noGrp="1" noChangeArrowheads="1"/>
          </p:cNvSpPr>
          <p:nvPr>
            <p:ph type="sldNum" sz="quarter" idx="12"/>
          </p:nvPr>
        </p:nvSpPr>
        <p:spPr>
          <a:ln/>
        </p:spPr>
        <p:txBody>
          <a:bodyPr/>
          <a:lstStyle>
            <a:lvl1pPr>
              <a:defRPr/>
            </a:lvl1pPr>
          </a:lstStyle>
          <a:p>
            <a:pPr>
              <a:defRPr/>
            </a:pPr>
            <a:fld id="{A34A3B84-593E-49EF-A1A7-011D91BE8E62}" type="slidenum">
              <a:rPr lang="fr-FR" altLang="fr-FR"/>
              <a:pPr>
                <a:defRPr/>
              </a:pPr>
              <a:t>‹N°›</a:t>
            </a:fld>
            <a:endParaRPr lang="fr-FR" altLang="fr-FR"/>
          </a:p>
        </p:txBody>
      </p:sp>
    </p:spTree>
    <p:extLst>
      <p:ext uri="{BB962C8B-B14F-4D97-AF65-F5344CB8AC3E}">
        <p14:creationId xmlns:p14="http://schemas.microsoft.com/office/powerpoint/2010/main" val="1378893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2">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640AAD-80AF-40E7-BE3F-43D32FC68ED4}"/>
              </a:ext>
            </a:extLst>
          </p:cNvPr>
          <p:cNvSpPr>
            <a:spLocks noGrp="1"/>
          </p:cNvSpPr>
          <p:nvPr>
            <p:ph type="ctrTitle"/>
          </p:nvPr>
        </p:nvSpPr>
        <p:spPr>
          <a:xfrm>
            <a:off x="973836" y="594360"/>
            <a:ext cx="4704588" cy="2843784"/>
          </a:xfrm>
        </p:spPr>
        <p:txBody>
          <a:bodyPr rtlCol="0" anchor="b"/>
          <a:lstStyle>
            <a:lvl1pPr algn="l">
              <a:defRPr sz="4050" b="1" i="0" cap="all" baseline="0">
                <a:solidFill>
                  <a:schemeClr val="bg1"/>
                </a:solidFill>
              </a:defRPr>
            </a:lvl1pPr>
          </a:lstStyle>
          <a:p>
            <a:pPr rtl="0"/>
            <a:r>
              <a:rPr lang="fr-FR" noProof="0"/>
              <a:t>Modifiez le style du titre</a:t>
            </a:r>
          </a:p>
        </p:txBody>
      </p:sp>
      <p:sp>
        <p:nvSpPr>
          <p:cNvPr id="3" name="Sous-titre 2">
            <a:extLst>
              <a:ext uri="{FF2B5EF4-FFF2-40B4-BE49-F238E27FC236}">
                <a16:creationId xmlns:a16="http://schemas.microsoft.com/office/drawing/2014/main" id="{EC80FBD9-0977-4B2B-9318-30774BB0947C}"/>
              </a:ext>
            </a:extLst>
          </p:cNvPr>
          <p:cNvSpPr>
            <a:spLocks noGrp="1"/>
          </p:cNvSpPr>
          <p:nvPr>
            <p:ph type="subTitle" idx="1"/>
          </p:nvPr>
        </p:nvSpPr>
        <p:spPr>
          <a:xfrm>
            <a:off x="4231386" y="4700016"/>
            <a:ext cx="3819906" cy="1197864"/>
          </a:xfrm>
        </p:spPr>
        <p:txBody>
          <a:bodyPr rtlCol="0">
            <a:normAutofit/>
          </a:bodyPr>
          <a:lstStyle>
            <a:lvl1pPr marL="0" indent="0" algn="r">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r-FR" noProof="0"/>
              <a:t>Modifiez le style des sous-titres du masque</a:t>
            </a:r>
          </a:p>
        </p:txBody>
      </p:sp>
      <p:cxnSp>
        <p:nvCxnSpPr>
          <p:cNvPr id="9" name="Connecteur droit 8">
            <a:extLst>
              <a:ext uri="{FF2B5EF4-FFF2-40B4-BE49-F238E27FC236}">
                <a16:creationId xmlns:a16="http://schemas.microsoft.com/office/drawing/2014/main" id="{8E825845-66DD-4B77-A729-CD97D156FE6C}"/>
              </a:ext>
            </a:extLst>
          </p:cNvPr>
          <p:cNvCxnSpPr>
            <a:cxnSpLocks/>
          </p:cNvCxnSpPr>
          <p:nvPr userDrawn="1"/>
        </p:nvCxnSpPr>
        <p:spPr>
          <a:xfrm>
            <a:off x="975947"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9" name="Graphisme 12">
            <a:extLst>
              <a:ext uri="{FF2B5EF4-FFF2-40B4-BE49-F238E27FC236}">
                <a16:creationId xmlns:a16="http://schemas.microsoft.com/office/drawing/2014/main" id="{818B4386-1FCF-4ACE-BE25-AF9CC5E2256F}"/>
              </a:ext>
            </a:extLst>
          </p:cNvPr>
          <p:cNvSpPr/>
          <p:nvPr userDrawn="1"/>
        </p:nvSpPr>
        <p:spPr>
          <a:xfrm>
            <a:off x="6163335" y="2973840"/>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fr-FR" sz="1350" noProof="0"/>
          </a:p>
        </p:txBody>
      </p:sp>
      <p:sp>
        <p:nvSpPr>
          <p:cNvPr id="21" name="Graphisme 13">
            <a:extLst>
              <a:ext uri="{FF2B5EF4-FFF2-40B4-BE49-F238E27FC236}">
                <a16:creationId xmlns:a16="http://schemas.microsoft.com/office/drawing/2014/main" id="{19319560-50ED-4963-A2CF-74663239D426}"/>
              </a:ext>
            </a:extLst>
          </p:cNvPr>
          <p:cNvSpPr/>
          <p:nvPr userDrawn="1"/>
        </p:nvSpPr>
        <p:spPr>
          <a:xfrm>
            <a:off x="5894251" y="2744546"/>
            <a:ext cx="104279"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pPr rtl="0"/>
            <a:endParaRPr lang="fr-FR" sz="1350" noProof="0"/>
          </a:p>
        </p:txBody>
      </p:sp>
      <p:sp>
        <p:nvSpPr>
          <p:cNvPr id="23" name="Graphisme 15">
            <a:extLst>
              <a:ext uri="{FF2B5EF4-FFF2-40B4-BE49-F238E27FC236}">
                <a16:creationId xmlns:a16="http://schemas.microsoft.com/office/drawing/2014/main" id="{E5ABBDAD-943D-48F3-9C80-B29C48966C79}"/>
              </a:ext>
            </a:extLst>
          </p:cNvPr>
          <p:cNvSpPr/>
          <p:nvPr userDrawn="1"/>
        </p:nvSpPr>
        <p:spPr>
          <a:xfrm>
            <a:off x="5882597" y="3198266"/>
            <a:ext cx="95785"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pPr rtl="0"/>
            <a:endParaRPr lang="fr-FR" sz="1350" noProof="0"/>
          </a:p>
        </p:txBody>
      </p:sp>
    </p:spTree>
    <p:extLst>
      <p:ext uri="{BB962C8B-B14F-4D97-AF65-F5344CB8AC3E}">
        <p14:creationId xmlns:p14="http://schemas.microsoft.com/office/powerpoint/2010/main" val="21379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re uniquement">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Espace réservé d’image 18">
            <a:extLst>
              <a:ext uri="{FF2B5EF4-FFF2-40B4-BE49-F238E27FC236}">
                <a16:creationId xmlns:a16="http://schemas.microsoft.com/office/drawing/2014/main" id="{34120D15-E48C-4FBE-BB95-24DB36D9F458}"/>
              </a:ext>
            </a:extLst>
          </p:cNvPr>
          <p:cNvSpPr>
            <a:spLocks noGrp="1"/>
          </p:cNvSpPr>
          <p:nvPr>
            <p:ph type="pic" sz="quarter" idx="14"/>
          </p:nvPr>
        </p:nvSpPr>
        <p:spPr>
          <a:xfrm>
            <a:off x="1024824" y="2530059"/>
            <a:ext cx="2780979"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rtlCol="0" anchor="ctr">
            <a:noAutofit/>
          </a:bodyPr>
          <a:lstStyle>
            <a:lvl1pPr algn="ctr">
              <a:buNone/>
              <a:defRPr sz="1200" b="1">
                <a:solidFill>
                  <a:schemeClr val="bg1"/>
                </a:solidFill>
              </a:defRPr>
            </a:lvl1pPr>
          </a:lstStyle>
          <a:p>
            <a:pPr rtl="0"/>
            <a:r>
              <a:rPr lang="fr-FR" noProof="0"/>
              <a:t>Cliquez sur l'icône pour ajouter une image</a:t>
            </a:r>
          </a:p>
        </p:txBody>
      </p:sp>
      <p:sp>
        <p:nvSpPr>
          <p:cNvPr id="2" name="Titre 1">
            <a:extLst>
              <a:ext uri="{FF2B5EF4-FFF2-40B4-BE49-F238E27FC236}">
                <a16:creationId xmlns:a16="http://schemas.microsoft.com/office/drawing/2014/main" id="{E969F227-D21C-48B3-828A-6BFA9585E82F}"/>
              </a:ext>
            </a:extLst>
          </p:cNvPr>
          <p:cNvSpPr>
            <a:spLocks noGrp="1"/>
          </p:cNvSpPr>
          <p:nvPr>
            <p:ph type="title" hasCustomPrompt="1"/>
          </p:nvPr>
        </p:nvSpPr>
        <p:spPr>
          <a:xfrm>
            <a:off x="3902202" y="585216"/>
            <a:ext cx="4375404" cy="2276856"/>
          </a:xfrm>
        </p:spPr>
        <p:txBody>
          <a:bodyPr rtlCol="0" anchor="b"/>
          <a:lstStyle>
            <a:lvl1pPr algn="r">
              <a:defRPr sz="4500" b="1" cap="all" spc="300" baseline="0">
                <a:solidFill>
                  <a:schemeClr val="bg1"/>
                </a:solidFill>
              </a:defRPr>
            </a:lvl1pPr>
          </a:lstStyle>
          <a:p>
            <a:pPr rtl="0"/>
            <a:r>
              <a:rPr lang="fr-FR" noProof="0"/>
              <a:t>Titre</a:t>
            </a:r>
          </a:p>
        </p:txBody>
      </p:sp>
      <p:sp>
        <p:nvSpPr>
          <p:cNvPr id="3" name="Espace réservé de la date 2">
            <a:extLst>
              <a:ext uri="{FF2B5EF4-FFF2-40B4-BE49-F238E27FC236}">
                <a16:creationId xmlns:a16="http://schemas.microsoft.com/office/drawing/2014/main" id="{8DF1DFFF-E5C5-43DF-B71C-7270DB97372C}"/>
              </a:ext>
            </a:extLst>
          </p:cNvPr>
          <p:cNvSpPr>
            <a:spLocks noGrp="1"/>
          </p:cNvSpPr>
          <p:nvPr>
            <p:ph type="dt" sz="half" idx="10"/>
          </p:nvPr>
        </p:nvSpPr>
        <p:spPr>
          <a:xfrm>
            <a:off x="493776" y="201169"/>
            <a:ext cx="2057400" cy="365125"/>
          </a:xfrm>
        </p:spPr>
        <p:txBody>
          <a:bodyPr rtlCol="0"/>
          <a:lstStyle>
            <a:lvl1pPr>
              <a:defRPr>
                <a:solidFill>
                  <a:schemeClr val="bg1"/>
                </a:solidFill>
              </a:defRPr>
            </a:lvl1pPr>
          </a:lstStyle>
          <a:p>
            <a:pPr rtl="0"/>
            <a:r>
              <a:rPr lang="fr-FR" noProof="0"/>
              <a:t>03/09/20XX</a:t>
            </a:r>
          </a:p>
        </p:txBody>
      </p:sp>
      <p:sp>
        <p:nvSpPr>
          <p:cNvPr id="4" name="Espace réservé du pied de page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760095" y="1984169"/>
            <a:ext cx="2788920" cy="273844"/>
          </a:xfrm>
        </p:spPr>
        <p:txBody>
          <a:bodyPr rtlCol="0"/>
          <a:lstStyle>
            <a:lvl1pPr>
              <a:defRPr>
                <a:solidFill>
                  <a:schemeClr val="bg1"/>
                </a:solidFill>
              </a:defRPr>
            </a:lvl1pPr>
          </a:lstStyle>
          <a:p>
            <a:pPr rtl="0"/>
            <a:r>
              <a:rPr lang="fr-FR" noProof="0"/>
              <a:t>ACCEPTATION ET GESTION DE LA FLORE SPONTANEE</a:t>
            </a:r>
          </a:p>
        </p:txBody>
      </p:sp>
      <p:sp>
        <p:nvSpPr>
          <p:cNvPr id="5" name="Espace réservé du numéro de diapositive 4">
            <a:extLst>
              <a:ext uri="{FF2B5EF4-FFF2-40B4-BE49-F238E27FC236}">
                <a16:creationId xmlns:a16="http://schemas.microsoft.com/office/drawing/2014/main" id="{30FF4306-91CD-4B7B-8A53-34BE8F997581}"/>
              </a:ext>
            </a:extLst>
          </p:cNvPr>
          <p:cNvSpPr>
            <a:spLocks noGrp="1"/>
          </p:cNvSpPr>
          <p:nvPr>
            <p:ph type="sldNum" sz="quarter" idx="12"/>
          </p:nvPr>
        </p:nvSpPr>
        <p:spPr>
          <a:xfrm>
            <a:off x="6457950" y="201169"/>
            <a:ext cx="2057400" cy="365125"/>
          </a:xfrm>
        </p:spPr>
        <p:txBody>
          <a:bodyPr rtlCol="0"/>
          <a:lstStyle>
            <a:lvl1pPr>
              <a:defRPr>
                <a:solidFill>
                  <a:schemeClr val="bg1"/>
                </a:solidFill>
              </a:defRPr>
            </a:lvl1pPr>
          </a:lstStyle>
          <a:p>
            <a:pPr rtl="0"/>
            <a:fld id="{D8DA9DAA-006C-4F4B-980E-E3DF019B24E2}" type="slidenum">
              <a:rPr lang="fr-FR" noProof="0" smtClean="0"/>
              <a:pPr rtl="0"/>
              <a:t>‹N°›</a:t>
            </a:fld>
            <a:endParaRPr lang="fr-FR" noProof="0"/>
          </a:p>
        </p:txBody>
      </p:sp>
      <p:cxnSp>
        <p:nvCxnSpPr>
          <p:cNvPr id="14" name="Connecteur droit 13">
            <a:extLst>
              <a:ext uri="{FF2B5EF4-FFF2-40B4-BE49-F238E27FC236}">
                <a16:creationId xmlns:a16="http://schemas.microsoft.com/office/drawing/2014/main" id="{13AE7F8D-AE68-4A83-BAB5-3A97D473CE3C}"/>
              </a:ext>
            </a:extLst>
          </p:cNvPr>
          <p:cNvCxnSpPr>
            <a:cxnSpLocks/>
          </p:cNvCxnSpPr>
          <p:nvPr userDrawn="1"/>
        </p:nvCxnSpPr>
        <p:spPr>
          <a:xfrm>
            <a:off x="642086" y="3568936"/>
            <a:ext cx="0" cy="32760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3902202" y="3127248"/>
            <a:ext cx="4375404" cy="3118104"/>
          </a:xfrm>
        </p:spPr>
        <p:txBody>
          <a:bodyPr rtlCol="0"/>
          <a:lstStyle>
            <a:lvl1pPr marL="0" indent="0" algn="r">
              <a:buNone/>
              <a:defRPr sz="1350">
                <a:solidFill>
                  <a:schemeClr val="bg1"/>
                </a:solidFill>
              </a:defRPr>
            </a:lvl1pPr>
          </a:lstStyle>
          <a:p>
            <a:pPr lvl="0" rtl="0"/>
            <a:r>
              <a:rPr lang="fr-FR" noProof="0"/>
              <a:t>Modifiez les styles du texte</a:t>
            </a:r>
          </a:p>
        </p:txBody>
      </p:sp>
      <p:sp>
        <p:nvSpPr>
          <p:cNvPr id="11" name="Graphisme 12">
            <a:extLst>
              <a:ext uri="{FF2B5EF4-FFF2-40B4-BE49-F238E27FC236}">
                <a16:creationId xmlns:a16="http://schemas.microsoft.com/office/drawing/2014/main" id="{EA1B6985-3E5A-40F4-9268-D4AB3BBF8C91}"/>
              </a:ext>
            </a:extLst>
          </p:cNvPr>
          <p:cNvSpPr/>
          <p:nvPr userDrawn="1"/>
        </p:nvSpPr>
        <p:spPr>
          <a:xfrm>
            <a:off x="3559045" y="2760277"/>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fr-FR" sz="1350" noProof="0"/>
          </a:p>
        </p:txBody>
      </p:sp>
      <p:sp>
        <p:nvSpPr>
          <p:cNvPr id="13" name="Graphisme 13">
            <a:extLst>
              <a:ext uri="{FF2B5EF4-FFF2-40B4-BE49-F238E27FC236}">
                <a16:creationId xmlns:a16="http://schemas.microsoft.com/office/drawing/2014/main" id="{338BC906-9D03-4280-85E8-21A81BC21D73}"/>
              </a:ext>
            </a:extLst>
          </p:cNvPr>
          <p:cNvSpPr/>
          <p:nvPr userDrawn="1"/>
        </p:nvSpPr>
        <p:spPr>
          <a:xfrm>
            <a:off x="3289961" y="2530983"/>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fr-FR" sz="1350" noProof="0"/>
          </a:p>
        </p:txBody>
      </p:sp>
      <p:sp>
        <p:nvSpPr>
          <p:cNvPr id="17" name="Graphisme 15">
            <a:extLst>
              <a:ext uri="{FF2B5EF4-FFF2-40B4-BE49-F238E27FC236}">
                <a16:creationId xmlns:a16="http://schemas.microsoft.com/office/drawing/2014/main" id="{C5C06D53-C9F6-47E8-BFE1-B8193A1AED8B}"/>
              </a:ext>
            </a:extLst>
          </p:cNvPr>
          <p:cNvSpPr/>
          <p:nvPr userDrawn="1"/>
        </p:nvSpPr>
        <p:spPr>
          <a:xfrm>
            <a:off x="1252490" y="6031572"/>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fr-FR" sz="1350" noProof="0"/>
          </a:p>
        </p:txBody>
      </p:sp>
    </p:spTree>
    <p:extLst>
      <p:ext uri="{BB962C8B-B14F-4D97-AF65-F5344CB8AC3E}">
        <p14:creationId xmlns:p14="http://schemas.microsoft.com/office/powerpoint/2010/main" val="249076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15" name="Espace réservé d’image 14">
            <a:extLst>
              <a:ext uri="{FF2B5EF4-FFF2-40B4-BE49-F238E27FC236}">
                <a16:creationId xmlns:a16="http://schemas.microsoft.com/office/drawing/2014/main" id="{E62FC6D8-DD87-4B93-8491-43C84EE63FE2}"/>
              </a:ext>
            </a:extLst>
          </p:cNvPr>
          <p:cNvSpPr>
            <a:spLocks noGrp="1"/>
          </p:cNvSpPr>
          <p:nvPr>
            <p:ph type="pic" sz="quarter" idx="13"/>
          </p:nvPr>
        </p:nvSpPr>
        <p:spPr>
          <a:xfrm>
            <a:off x="5588974" y="1665520"/>
            <a:ext cx="320022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rtlCol="0" anchor="ctr">
            <a:noAutofit/>
          </a:bodyPr>
          <a:lstStyle>
            <a:lvl1pPr algn="ctr">
              <a:buNone/>
              <a:defRPr/>
            </a:lvl1pPr>
          </a:lstStyle>
          <a:p>
            <a:pPr rtl="0"/>
            <a:r>
              <a:rPr lang="fr-FR" noProof="0"/>
              <a:t>Cliquez sur l'icône pour ajouter une image</a:t>
            </a:r>
          </a:p>
        </p:txBody>
      </p:sp>
      <p:sp>
        <p:nvSpPr>
          <p:cNvPr id="2" name="Titre 1">
            <a:extLst>
              <a:ext uri="{FF2B5EF4-FFF2-40B4-BE49-F238E27FC236}">
                <a16:creationId xmlns:a16="http://schemas.microsoft.com/office/drawing/2014/main" id="{9696CF8C-1EA0-4E47-AC60-CAC3B80A3C5D}"/>
              </a:ext>
            </a:extLst>
          </p:cNvPr>
          <p:cNvSpPr>
            <a:spLocks noGrp="1"/>
          </p:cNvSpPr>
          <p:nvPr>
            <p:ph type="title"/>
          </p:nvPr>
        </p:nvSpPr>
        <p:spPr>
          <a:xfrm>
            <a:off x="603504" y="1335024"/>
            <a:ext cx="4642866" cy="1179576"/>
          </a:xfrm>
        </p:spPr>
        <p:txBody>
          <a:bodyPr lIns="91440" tIns="45720" rIns="91440" bIns="45720" rtlCol="0" anchor="b"/>
          <a:lstStyle>
            <a:lvl1pPr>
              <a:defRPr sz="405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628CABF8-19D8-4F3C-994F-4D35EC7A2C3E}"/>
              </a:ext>
            </a:extLst>
          </p:cNvPr>
          <p:cNvSpPr>
            <a:spLocks noGrp="1"/>
          </p:cNvSpPr>
          <p:nvPr>
            <p:ph idx="1" hasCustomPrompt="1"/>
          </p:nvPr>
        </p:nvSpPr>
        <p:spPr>
          <a:xfrm>
            <a:off x="637794" y="2825496"/>
            <a:ext cx="4642866" cy="3346704"/>
          </a:xfrm>
        </p:spPr>
        <p:txBody>
          <a:bodyPr rtlCol="0"/>
          <a:lstStyle>
            <a:lvl1pPr marL="0" indent="0">
              <a:lnSpc>
                <a:spcPct val="110000"/>
              </a:lnSpc>
              <a:buNone/>
              <a:defRPr sz="1500"/>
            </a:lvl1pPr>
            <a:lvl2pPr marL="171450">
              <a:defRPr sz="1350"/>
            </a:lvl2pPr>
            <a:lvl3pPr marL="342900">
              <a:defRPr sz="1200"/>
            </a:lvl3pPr>
            <a:lvl4pPr marL="514350">
              <a:defRPr sz="1050"/>
            </a:lvl4pPr>
            <a:lvl5pPr>
              <a:defRPr sz="105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p:txBody>
      </p:sp>
      <p:sp>
        <p:nvSpPr>
          <p:cNvPr id="4" name="Espace réservé de la date 3">
            <a:extLst>
              <a:ext uri="{FF2B5EF4-FFF2-40B4-BE49-F238E27FC236}">
                <a16:creationId xmlns:a16="http://schemas.microsoft.com/office/drawing/2014/main" id="{D097BB2D-4E2C-4490-A2A3-4B68BCC5D2F9}"/>
              </a:ext>
            </a:extLst>
          </p:cNvPr>
          <p:cNvSpPr>
            <a:spLocks noGrp="1"/>
          </p:cNvSpPr>
          <p:nvPr>
            <p:ph type="dt" sz="half" idx="10"/>
          </p:nvPr>
        </p:nvSpPr>
        <p:spPr/>
        <p:txBody>
          <a:bodyPr rtlCol="0"/>
          <a:lstStyle>
            <a:lvl1pPr>
              <a:defRPr>
                <a:solidFill>
                  <a:schemeClr val="accent2"/>
                </a:solidFill>
              </a:defRPr>
            </a:lvl1pPr>
          </a:lstStyle>
          <a:p>
            <a:pPr rtl="0"/>
            <a:r>
              <a:rPr lang="fr-FR" noProof="0"/>
              <a:t>03/09/20XX</a:t>
            </a:r>
          </a:p>
        </p:txBody>
      </p:sp>
      <p:sp>
        <p:nvSpPr>
          <p:cNvPr id="5" name="Espace réservé du pied de page 4">
            <a:extLst>
              <a:ext uri="{FF2B5EF4-FFF2-40B4-BE49-F238E27FC236}">
                <a16:creationId xmlns:a16="http://schemas.microsoft.com/office/drawing/2014/main" id="{6140F15D-DD72-46D5-BF0F-F5064710700E}"/>
              </a:ext>
            </a:extLst>
          </p:cNvPr>
          <p:cNvSpPr>
            <a:spLocks noGrp="1"/>
          </p:cNvSpPr>
          <p:nvPr>
            <p:ph type="ftr" sz="quarter" idx="11"/>
          </p:nvPr>
        </p:nvSpPr>
        <p:spPr>
          <a:xfrm>
            <a:off x="5973318" y="621793"/>
            <a:ext cx="3086100" cy="365125"/>
          </a:xfrm>
        </p:spPr>
        <p:txBody>
          <a:bodyPr rtlCol="0"/>
          <a:lstStyle>
            <a:lvl1pPr>
              <a:defRPr baseline="0">
                <a:solidFill>
                  <a:schemeClr val="accent2"/>
                </a:solidFill>
              </a:defRPr>
            </a:lvl1pPr>
          </a:lstStyle>
          <a:p>
            <a:pPr rtl="0"/>
            <a:r>
              <a:rPr lang="fr-FR" noProof="0"/>
              <a:t>ACCEPTATION ET GESTION DE LA FLORE SPONTANEE</a:t>
            </a:r>
          </a:p>
        </p:txBody>
      </p:sp>
      <p:sp>
        <p:nvSpPr>
          <p:cNvPr id="6" name="Espace réservé du numéro de diapositive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fr-FR" noProof="0" smtClean="0"/>
              <a:pPr rtl="0"/>
              <a:t>‹N°›</a:t>
            </a:fld>
            <a:endParaRPr lang="fr-FR" noProof="0"/>
          </a:p>
        </p:txBody>
      </p:sp>
      <p:cxnSp>
        <p:nvCxnSpPr>
          <p:cNvPr id="9" name="Connecteur droit 8">
            <a:extLst>
              <a:ext uri="{FF2B5EF4-FFF2-40B4-BE49-F238E27FC236}">
                <a16:creationId xmlns:a16="http://schemas.microsoft.com/office/drawing/2014/main" id="{FA8B3D0E-ED3F-46FA-AE79-5FEFDE9168E3}"/>
              </a:ext>
            </a:extLst>
          </p:cNvPr>
          <p:cNvCxnSpPr>
            <a:cxnSpLocks/>
          </p:cNvCxnSpPr>
          <p:nvPr userDrawn="1"/>
        </p:nvCxnSpPr>
        <p:spPr>
          <a:xfrm>
            <a:off x="1" y="806470"/>
            <a:ext cx="5927792"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sme 10">
            <a:extLst>
              <a:ext uri="{FF2B5EF4-FFF2-40B4-BE49-F238E27FC236}">
                <a16:creationId xmlns:a16="http://schemas.microsoft.com/office/drawing/2014/main" id="{AAD06B87-D9B2-4F94-B734-A8F039A2033F}"/>
              </a:ext>
            </a:extLst>
          </p:cNvPr>
          <p:cNvSpPr/>
          <p:nvPr userDrawn="1"/>
        </p:nvSpPr>
        <p:spPr>
          <a:xfrm>
            <a:off x="8461192" y="2070656"/>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fr-FR" sz="1350" noProof="0"/>
          </a:p>
        </p:txBody>
      </p:sp>
      <p:sp>
        <p:nvSpPr>
          <p:cNvPr id="19" name="Graphisme 11">
            <a:extLst>
              <a:ext uri="{FF2B5EF4-FFF2-40B4-BE49-F238E27FC236}">
                <a16:creationId xmlns:a16="http://schemas.microsoft.com/office/drawing/2014/main" id="{BB13A13C-36EA-4B13-9175-C5FE95B34D33}"/>
              </a:ext>
            </a:extLst>
          </p:cNvPr>
          <p:cNvSpPr/>
          <p:nvPr userDrawn="1"/>
        </p:nvSpPr>
        <p:spPr>
          <a:xfrm>
            <a:off x="8226961" y="1780013"/>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fr-FR" sz="1350" noProof="0"/>
          </a:p>
        </p:txBody>
      </p:sp>
    </p:spTree>
    <p:extLst>
      <p:ext uri="{BB962C8B-B14F-4D97-AF65-F5344CB8AC3E}">
        <p14:creationId xmlns:p14="http://schemas.microsoft.com/office/powerpoint/2010/main" val="1897111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En-tête de section">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640AAD-80AF-40E7-BE3F-43D32FC68ED4}"/>
              </a:ext>
            </a:extLst>
          </p:cNvPr>
          <p:cNvSpPr>
            <a:spLocks noGrp="1"/>
          </p:cNvSpPr>
          <p:nvPr>
            <p:ph type="ctrTitle"/>
          </p:nvPr>
        </p:nvSpPr>
        <p:spPr>
          <a:xfrm>
            <a:off x="1143000" y="1463040"/>
            <a:ext cx="6858000" cy="2340864"/>
          </a:xfrm>
        </p:spPr>
        <p:txBody>
          <a:bodyPr rtlCol="0" anchor="b">
            <a:normAutofit/>
          </a:bodyPr>
          <a:lstStyle>
            <a:lvl1pPr algn="ctr">
              <a:defRPr sz="4500" b="1" i="0" cap="all" baseline="0">
                <a:solidFill>
                  <a:schemeClr val="bg1"/>
                </a:solidFill>
              </a:defRPr>
            </a:lvl1pPr>
          </a:lstStyle>
          <a:p>
            <a:pPr rtl="0"/>
            <a:r>
              <a:rPr lang="fr-FR" noProof="0"/>
              <a:t>Modifiez le style du titre</a:t>
            </a:r>
          </a:p>
        </p:txBody>
      </p:sp>
      <p:sp>
        <p:nvSpPr>
          <p:cNvPr id="3" name="Sous-titre 2">
            <a:extLst>
              <a:ext uri="{FF2B5EF4-FFF2-40B4-BE49-F238E27FC236}">
                <a16:creationId xmlns:a16="http://schemas.microsoft.com/office/drawing/2014/main" id="{EC80FBD9-0977-4B2B-9318-30774BB0947C}"/>
              </a:ext>
            </a:extLst>
          </p:cNvPr>
          <p:cNvSpPr>
            <a:spLocks noGrp="1"/>
          </p:cNvSpPr>
          <p:nvPr>
            <p:ph type="subTitle" idx="1"/>
          </p:nvPr>
        </p:nvSpPr>
        <p:spPr>
          <a:xfrm>
            <a:off x="1145286" y="3858768"/>
            <a:ext cx="6858000" cy="1325880"/>
          </a:xfrm>
        </p:spPr>
        <p:txBody>
          <a:bodyPr rtlCol="0">
            <a:normAutofit/>
          </a:bodyPr>
          <a:lstStyle>
            <a:lvl1pPr marL="0" indent="0" algn="ctr">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r-FR" noProof="0"/>
              <a:t>Modifiez le style des sous-titres du masque</a:t>
            </a:r>
          </a:p>
        </p:txBody>
      </p:sp>
      <p:sp>
        <p:nvSpPr>
          <p:cNvPr id="4" name="Graphisme 12">
            <a:extLst>
              <a:ext uri="{FF2B5EF4-FFF2-40B4-BE49-F238E27FC236}">
                <a16:creationId xmlns:a16="http://schemas.microsoft.com/office/drawing/2014/main" id="{8A41917E-4B97-447C-98AB-970D625F1DE6}"/>
              </a:ext>
            </a:extLst>
          </p:cNvPr>
          <p:cNvSpPr/>
          <p:nvPr userDrawn="1"/>
        </p:nvSpPr>
        <p:spPr>
          <a:xfrm>
            <a:off x="8079199" y="3054359"/>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fr-FR" sz="1350" noProof="0"/>
          </a:p>
        </p:txBody>
      </p:sp>
      <p:sp>
        <p:nvSpPr>
          <p:cNvPr id="5" name="Graphisme 13">
            <a:extLst>
              <a:ext uri="{FF2B5EF4-FFF2-40B4-BE49-F238E27FC236}">
                <a16:creationId xmlns:a16="http://schemas.microsoft.com/office/drawing/2014/main" id="{3B3FD238-4561-4AF8-A1F1-185B0CAFE2AC}"/>
              </a:ext>
            </a:extLst>
          </p:cNvPr>
          <p:cNvSpPr/>
          <p:nvPr userDrawn="1"/>
        </p:nvSpPr>
        <p:spPr>
          <a:xfrm>
            <a:off x="8043274" y="2515839"/>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fr-FR" sz="1350" noProof="0"/>
          </a:p>
        </p:txBody>
      </p:sp>
      <p:sp>
        <p:nvSpPr>
          <p:cNvPr id="6" name="Graphisme 15">
            <a:extLst>
              <a:ext uri="{FF2B5EF4-FFF2-40B4-BE49-F238E27FC236}">
                <a16:creationId xmlns:a16="http://schemas.microsoft.com/office/drawing/2014/main" id="{BAB9414C-AE69-4648-873E-9CE6B2DF8A71}"/>
              </a:ext>
            </a:extLst>
          </p:cNvPr>
          <p:cNvSpPr/>
          <p:nvPr userDrawn="1"/>
        </p:nvSpPr>
        <p:spPr>
          <a:xfrm>
            <a:off x="8268625" y="2787572"/>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fr-FR" sz="1350" noProof="0"/>
          </a:p>
        </p:txBody>
      </p:sp>
      <p:sp>
        <p:nvSpPr>
          <p:cNvPr id="7" name="Graphisme 22">
            <a:extLst>
              <a:ext uri="{FF2B5EF4-FFF2-40B4-BE49-F238E27FC236}">
                <a16:creationId xmlns:a16="http://schemas.microsoft.com/office/drawing/2014/main" id="{3BF75235-4E6E-4184-82A5-EE6FE7993BBC}"/>
              </a:ext>
            </a:extLst>
          </p:cNvPr>
          <p:cNvSpPr/>
          <p:nvPr userDrawn="1"/>
        </p:nvSpPr>
        <p:spPr>
          <a:xfrm>
            <a:off x="946402" y="2633448"/>
            <a:ext cx="113652"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rtl="0"/>
            <a:endParaRPr lang="fr-FR" sz="1350" noProof="0"/>
          </a:p>
        </p:txBody>
      </p:sp>
      <p:sp>
        <p:nvSpPr>
          <p:cNvPr id="11" name="Graphisme 21">
            <a:extLst>
              <a:ext uri="{FF2B5EF4-FFF2-40B4-BE49-F238E27FC236}">
                <a16:creationId xmlns:a16="http://schemas.microsoft.com/office/drawing/2014/main" id="{E66FE37C-2F4B-42DA-BFF6-92DD00BDC49B}"/>
              </a:ext>
            </a:extLst>
          </p:cNvPr>
          <p:cNvSpPr/>
          <p:nvPr userDrawn="1"/>
        </p:nvSpPr>
        <p:spPr>
          <a:xfrm>
            <a:off x="798040" y="3083339"/>
            <a:ext cx="7181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pPr rtl="0"/>
            <a:endParaRPr lang="fr-FR" sz="1350" noProof="0"/>
          </a:p>
        </p:txBody>
      </p:sp>
      <p:sp>
        <p:nvSpPr>
          <p:cNvPr id="13" name="Graphisme 23">
            <a:extLst>
              <a:ext uri="{FF2B5EF4-FFF2-40B4-BE49-F238E27FC236}">
                <a16:creationId xmlns:a16="http://schemas.microsoft.com/office/drawing/2014/main" id="{DDD38822-731A-48DA-A8A0-FBBAF7A6D65D}"/>
              </a:ext>
            </a:extLst>
          </p:cNvPr>
          <p:cNvSpPr/>
          <p:nvPr userDrawn="1"/>
        </p:nvSpPr>
        <p:spPr>
          <a:xfrm>
            <a:off x="1060054" y="3492871"/>
            <a:ext cx="81469"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rtl="0"/>
            <a:endParaRPr lang="fr-FR" sz="1350" noProof="0"/>
          </a:p>
        </p:txBody>
      </p:sp>
    </p:spTree>
    <p:extLst>
      <p:ext uri="{BB962C8B-B14F-4D97-AF65-F5344CB8AC3E}">
        <p14:creationId xmlns:p14="http://schemas.microsoft.com/office/powerpoint/2010/main" val="3442482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96CF8C-1EA0-4E47-AC60-CAC3B80A3C5D}"/>
              </a:ext>
            </a:extLst>
          </p:cNvPr>
          <p:cNvSpPr>
            <a:spLocks noGrp="1"/>
          </p:cNvSpPr>
          <p:nvPr>
            <p:ph type="title"/>
          </p:nvPr>
        </p:nvSpPr>
        <p:spPr/>
        <p:txBody>
          <a:bodyPr rtlCol="0"/>
          <a:lstStyle>
            <a:lvl1pPr>
              <a:defRPr sz="405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628CABF8-19D8-4F3C-994F-4D35EC7A2C3E}"/>
              </a:ext>
            </a:extLst>
          </p:cNvPr>
          <p:cNvSpPr>
            <a:spLocks noGrp="1"/>
          </p:cNvSpPr>
          <p:nvPr>
            <p:ph idx="1" hasCustomPrompt="1"/>
          </p:nvPr>
        </p:nvSpPr>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numéro de diapositive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p>
            <a:pPr rtl="0"/>
            <a:fld id="{D8DA9DAA-006C-4F4B-980E-E3DF019B24E2}" type="slidenum">
              <a:rPr lang="fr-FR" noProof="0" smtClean="0"/>
              <a:t>‹N°›</a:t>
            </a:fld>
            <a:endParaRPr lang="fr-FR" noProof="0"/>
          </a:p>
        </p:txBody>
      </p:sp>
      <p:cxnSp>
        <p:nvCxnSpPr>
          <p:cNvPr id="7" name="Connecteur droit 6">
            <a:extLst>
              <a:ext uri="{FF2B5EF4-FFF2-40B4-BE49-F238E27FC236}">
                <a16:creationId xmlns:a16="http://schemas.microsoft.com/office/drawing/2014/main" id="{5C05CAAB-DBA2-4548-AD5F-01BB97FBB207}"/>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745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640AAD-80AF-40E7-BE3F-43D32FC68ED4}"/>
              </a:ext>
            </a:extLst>
          </p:cNvPr>
          <p:cNvSpPr>
            <a:spLocks noGrp="1"/>
          </p:cNvSpPr>
          <p:nvPr>
            <p:ph type="ctrTitle"/>
          </p:nvPr>
        </p:nvSpPr>
        <p:spPr>
          <a:xfrm>
            <a:off x="4793742" y="841248"/>
            <a:ext cx="3326130" cy="3236976"/>
          </a:xfrm>
        </p:spPr>
        <p:txBody>
          <a:bodyPr rtlCol="0" anchor="b"/>
          <a:lstStyle>
            <a:lvl1pPr algn="l">
              <a:lnSpc>
                <a:spcPct val="110000"/>
              </a:lnSpc>
              <a:spcBef>
                <a:spcPts val="750"/>
              </a:spcBef>
              <a:defRPr sz="2700" b="0" i="0" cap="none" baseline="0"/>
            </a:lvl1pPr>
          </a:lstStyle>
          <a:p>
            <a:pPr rtl="0"/>
            <a:r>
              <a:rPr lang="fr-FR" noProof="0"/>
              <a:t>Modifiez le style du titre</a:t>
            </a:r>
          </a:p>
        </p:txBody>
      </p:sp>
      <p:sp>
        <p:nvSpPr>
          <p:cNvPr id="3" name="Sous-titr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4793742" y="4498848"/>
            <a:ext cx="3326126" cy="510474"/>
          </a:xfrm>
        </p:spPr>
        <p:txBody>
          <a:bodyPr rtlCol="0"/>
          <a:lstStyle>
            <a:lvl1pPr marL="0" indent="0" algn="l">
              <a:lnSpc>
                <a:spcPct val="110000"/>
              </a:lnSpc>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r-FR" noProof="0"/>
              <a:t>Modifier le style du sous-titre du masque</a:t>
            </a:r>
          </a:p>
        </p:txBody>
      </p:sp>
      <p:sp>
        <p:nvSpPr>
          <p:cNvPr id="5" name="Espace réservé du pied de page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6915150" y="1636697"/>
            <a:ext cx="3547872" cy="273844"/>
          </a:xfrm>
        </p:spPr>
        <p:txBody>
          <a:bodyPr rtlCol="0"/>
          <a:lstStyle>
            <a:lvl1pPr>
              <a:defRPr>
                <a:solidFill>
                  <a:schemeClr val="accent2"/>
                </a:solidFill>
              </a:defRPr>
            </a:lvl1pPr>
          </a:lstStyle>
          <a:p>
            <a:pPr rtl="0"/>
            <a:r>
              <a:rPr lang="fr-FR" noProof="0"/>
              <a:t>ACCEPTATION ET GESTION DE LA FLORE SPONTANEE</a:t>
            </a:r>
          </a:p>
        </p:txBody>
      </p:sp>
      <p:sp>
        <p:nvSpPr>
          <p:cNvPr id="6" name="Espace réservé au numéro de diapositive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fr-FR" noProof="0" smtClean="0"/>
              <a:pPr rtl="0"/>
              <a:t>‹N°›</a:t>
            </a:fld>
            <a:endParaRPr lang="fr-FR" noProof="0"/>
          </a:p>
        </p:txBody>
      </p:sp>
      <p:cxnSp>
        <p:nvCxnSpPr>
          <p:cNvPr id="7" name="Connecteur droit 6">
            <a:extLst>
              <a:ext uri="{FF2B5EF4-FFF2-40B4-BE49-F238E27FC236}">
                <a16:creationId xmlns:a16="http://schemas.microsoft.com/office/drawing/2014/main" id="{6939C974-0ED4-4915-BBF7-1FB00C18AD45}"/>
              </a:ext>
            </a:extLst>
          </p:cNvPr>
          <p:cNvCxnSpPr>
            <a:cxnSpLocks/>
          </p:cNvCxnSpPr>
          <p:nvPr userDrawn="1"/>
        </p:nvCxnSpPr>
        <p:spPr>
          <a:xfrm>
            <a:off x="868962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1" y="0"/>
            <a:ext cx="4334933"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13" name="Espace réservé d’image 12">
            <a:extLst>
              <a:ext uri="{FF2B5EF4-FFF2-40B4-BE49-F238E27FC236}">
                <a16:creationId xmlns:a16="http://schemas.microsoft.com/office/drawing/2014/main" id="{9CEC7E0F-60E8-418B-978D-C607C82E97F7}"/>
              </a:ext>
            </a:extLst>
          </p:cNvPr>
          <p:cNvSpPr>
            <a:spLocks noGrp="1"/>
          </p:cNvSpPr>
          <p:nvPr>
            <p:ph type="pic" sz="quarter" idx="13"/>
          </p:nvPr>
        </p:nvSpPr>
        <p:spPr>
          <a:xfrm>
            <a:off x="212598" y="301752"/>
            <a:ext cx="3915918" cy="6263640"/>
          </a:xfrm>
        </p:spPr>
        <p:txBody>
          <a:bodyPr rtlCol="0" anchor="ctr"/>
          <a:lstStyle>
            <a:lvl1pPr algn="ctr">
              <a:buNone/>
              <a:defRPr>
                <a:solidFill>
                  <a:schemeClr val="bg1"/>
                </a:solidFill>
              </a:defRPr>
            </a:lvl1pPr>
          </a:lstStyle>
          <a:p>
            <a:pPr rtl="0"/>
            <a:r>
              <a:rPr lang="fr-FR" noProof="0"/>
              <a:t>Cliquez sur l'icône pour ajouter une image</a:t>
            </a:r>
          </a:p>
        </p:txBody>
      </p:sp>
    </p:spTree>
    <p:extLst>
      <p:ext uri="{BB962C8B-B14F-4D97-AF65-F5344CB8AC3E}">
        <p14:creationId xmlns:p14="http://schemas.microsoft.com/office/powerpoint/2010/main" val="129904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re et contenu">
    <p:bg>
      <p:bgPr>
        <a:gradFill>
          <a:gsLst>
            <a:gs pos="100000">
              <a:schemeClr val="accent4"/>
            </a:gs>
            <a:gs pos="0">
              <a:schemeClr val="accent2"/>
            </a:gs>
          </a:gsLst>
          <a:lin ang="189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96CF8C-1EA0-4E47-AC60-CAC3B80A3C5D}"/>
              </a:ext>
            </a:extLst>
          </p:cNvPr>
          <p:cNvSpPr>
            <a:spLocks noGrp="1"/>
          </p:cNvSpPr>
          <p:nvPr>
            <p:ph type="title" hasCustomPrompt="1"/>
          </p:nvPr>
        </p:nvSpPr>
        <p:spPr>
          <a:xfrm>
            <a:off x="432054" y="365126"/>
            <a:ext cx="8078724" cy="1325563"/>
          </a:xfrm>
        </p:spPr>
        <p:txBody>
          <a:bodyPr rtlCol="0"/>
          <a:lstStyle>
            <a:lvl1pPr>
              <a:defRPr sz="4050" b="1" cap="all" baseline="0">
                <a:solidFill>
                  <a:schemeClr val="bg1"/>
                </a:solidFill>
              </a:defRPr>
            </a:lvl1pPr>
          </a:lstStyle>
          <a:p>
            <a:pPr rtl="0"/>
            <a:r>
              <a:rPr lang="fr-FR" noProof="0"/>
              <a:t>Titre</a:t>
            </a:r>
          </a:p>
        </p:txBody>
      </p:sp>
      <p:sp>
        <p:nvSpPr>
          <p:cNvPr id="3" name="Espace réservé du contenu 2">
            <a:extLst>
              <a:ext uri="{FF2B5EF4-FFF2-40B4-BE49-F238E27FC236}">
                <a16:creationId xmlns:a16="http://schemas.microsoft.com/office/drawing/2014/main" id="{628CABF8-19D8-4F3C-994F-4D35EC7A2C3E}"/>
              </a:ext>
            </a:extLst>
          </p:cNvPr>
          <p:cNvSpPr>
            <a:spLocks noGrp="1"/>
          </p:cNvSpPr>
          <p:nvPr>
            <p:ph idx="1" hasCustomPrompt="1"/>
          </p:nvPr>
        </p:nvSpPr>
        <p:spPr>
          <a:xfrm>
            <a:off x="432054" y="1825625"/>
            <a:ext cx="8078724" cy="4351338"/>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a:extLst>
              <a:ext uri="{FF2B5EF4-FFF2-40B4-BE49-F238E27FC236}">
                <a16:creationId xmlns:a16="http://schemas.microsoft.com/office/drawing/2014/main" id="{D097BB2D-4E2C-4490-A2A3-4B68BCC5D2F9}"/>
              </a:ext>
            </a:extLst>
          </p:cNvPr>
          <p:cNvSpPr>
            <a:spLocks noGrp="1"/>
          </p:cNvSpPr>
          <p:nvPr>
            <p:ph type="dt" sz="half" idx="10"/>
          </p:nvPr>
        </p:nvSpPr>
        <p:spPr>
          <a:xfrm>
            <a:off x="493776" y="6356351"/>
            <a:ext cx="2057400" cy="365125"/>
          </a:xfrm>
        </p:spPr>
        <p:txBody>
          <a:bodyPr rtlCol="0"/>
          <a:lstStyle>
            <a:lvl1pPr>
              <a:defRPr>
                <a:solidFill>
                  <a:schemeClr val="bg1"/>
                </a:solidFill>
              </a:defRPr>
            </a:lvl1pPr>
          </a:lstStyle>
          <a:p>
            <a:pPr rtl="0"/>
            <a:r>
              <a:rPr lang="fr-FR" noProof="0"/>
              <a:t>03/09/20XX</a:t>
            </a:r>
          </a:p>
        </p:txBody>
      </p:sp>
      <p:sp>
        <p:nvSpPr>
          <p:cNvPr id="5" name="Espace réservé du pied de page 4">
            <a:extLst>
              <a:ext uri="{FF2B5EF4-FFF2-40B4-BE49-F238E27FC236}">
                <a16:creationId xmlns:a16="http://schemas.microsoft.com/office/drawing/2014/main" id="{6140F15D-DD72-46D5-BF0F-F5064710700E}"/>
              </a:ext>
            </a:extLst>
          </p:cNvPr>
          <p:cNvSpPr>
            <a:spLocks noGrp="1"/>
          </p:cNvSpPr>
          <p:nvPr>
            <p:ph type="ftr" sz="quarter" idx="11"/>
          </p:nvPr>
        </p:nvSpPr>
        <p:spPr>
          <a:xfrm>
            <a:off x="6377940" y="841249"/>
            <a:ext cx="2722626" cy="365125"/>
          </a:xfrm>
        </p:spPr>
        <p:txBody>
          <a:bodyPr rtlCol="0"/>
          <a:lstStyle>
            <a:lvl1pPr>
              <a:defRPr>
                <a:solidFill>
                  <a:schemeClr val="bg1"/>
                </a:solidFill>
              </a:defRPr>
            </a:lvl1pPr>
          </a:lstStyle>
          <a:p>
            <a:pPr rtl="0"/>
            <a:r>
              <a:rPr lang="fr-FR" noProof="0"/>
              <a:t>ACCEPTATION ET GESTION DE LA FLORE SPONTANEE</a:t>
            </a:r>
          </a:p>
        </p:txBody>
      </p:sp>
      <p:sp>
        <p:nvSpPr>
          <p:cNvPr id="6" name="Espace réservé du numéro de diapositive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lvl1pPr>
              <a:defRPr>
                <a:solidFill>
                  <a:schemeClr val="bg1"/>
                </a:solidFill>
              </a:defRPr>
            </a:lvl1pPr>
          </a:lstStyle>
          <a:p>
            <a:pPr rtl="0"/>
            <a:fld id="{D8DA9DAA-006C-4F4B-980E-E3DF019B24E2}" type="slidenum">
              <a:rPr lang="fr-FR" noProof="0" smtClean="0"/>
              <a:pPr rtl="0"/>
              <a:t>‹N°›</a:t>
            </a:fld>
            <a:endParaRPr lang="fr-FR" noProof="0"/>
          </a:p>
        </p:txBody>
      </p:sp>
      <p:sp>
        <p:nvSpPr>
          <p:cNvPr id="9" name="Graphisme 22">
            <a:extLst>
              <a:ext uri="{FF2B5EF4-FFF2-40B4-BE49-F238E27FC236}">
                <a16:creationId xmlns:a16="http://schemas.microsoft.com/office/drawing/2014/main" id="{4EADA2ED-8A8C-4D17-8798-F26BF3B4CE25}"/>
              </a:ext>
            </a:extLst>
          </p:cNvPr>
          <p:cNvSpPr/>
          <p:nvPr userDrawn="1"/>
        </p:nvSpPr>
        <p:spPr>
          <a:xfrm>
            <a:off x="8401698" y="344083"/>
            <a:ext cx="113652"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rtl="0"/>
            <a:endParaRPr lang="fr-FR" sz="1350" noProof="0"/>
          </a:p>
        </p:txBody>
      </p:sp>
      <p:sp>
        <p:nvSpPr>
          <p:cNvPr id="11" name="Graphisme 23">
            <a:extLst>
              <a:ext uri="{FF2B5EF4-FFF2-40B4-BE49-F238E27FC236}">
                <a16:creationId xmlns:a16="http://schemas.microsoft.com/office/drawing/2014/main" id="{54AB3A25-6605-4446-9E53-ACEECD25E27B}"/>
              </a:ext>
            </a:extLst>
          </p:cNvPr>
          <p:cNvSpPr/>
          <p:nvPr userDrawn="1"/>
        </p:nvSpPr>
        <p:spPr>
          <a:xfrm>
            <a:off x="8672356" y="590911"/>
            <a:ext cx="81469"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rtl="0"/>
            <a:endParaRPr lang="fr-FR" sz="1350" noProof="0"/>
          </a:p>
        </p:txBody>
      </p:sp>
    </p:spTree>
    <p:extLst>
      <p:ext uri="{BB962C8B-B14F-4D97-AF65-F5344CB8AC3E}">
        <p14:creationId xmlns:p14="http://schemas.microsoft.com/office/powerpoint/2010/main" val="12226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257166-6921-4546-BA2C-99E464681F40}"/>
              </a:ext>
            </a:extLst>
          </p:cNvPr>
          <p:cNvSpPr>
            <a:spLocks noGrp="1"/>
          </p:cNvSpPr>
          <p:nvPr>
            <p:ph type="title"/>
          </p:nvPr>
        </p:nvSpPr>
        <p:spPr/>
        <p:txBody>
          <a:bodyPr rtlCol="0"/>
          <a:lstStyle/>
          <a:p>
            <a:pPr rtl="0"/>
            <a:r>
              <a:rPr lang="fr-FR" noProof="0"/>
              <a:t>Modifiez le style du titre</a:t>
            </a:r>
          </a:p>
        </p:txBody>
      </p:sp>
      <p:sp>
        <p:nvSpPr>
          <p:cNvPr id="3" name="Espace réservé du contenu 2">
            <a:extLst>
              <a:ext uri="{FF2B5EF4-FFF2-40B4-BE49-F238E27FC236}">
                <a16:creationId xmlns:a16="http://schemas.microsoft.com/office/drawing/2014/main" id="{695B9122-6371-4049-B57A-33DED7DA2F76}"/>
              </a:ext>
            </a:extLst>
          </p:cNvPr>
          <p:cNvSpPr>
            <a:spLocks noGrp="1"/>
          </p:cNvSpPr>
          <p:nvPr>
            <p:ph sz="half" idx="1" hasCustomPrompt="1"/>
          </p:nvPr>
        </p:nvSpPr>
        <p:spPr>
          <a:xfrm>
            <a:off x="1083564" y="1825625"/>
            <a:ext cx="3415284" cy="4351338"/>
          </a:xfrm>
        </p:spPr>
        <p:txBody>
          <a:bodyPr rtlCol="0">
            <a:normAutofit/>
          </a:bodyPr>
          <a:lstStyle>
            <a:lvl1pPr>
              <a:defRPr sz="1800"/>
            </a:lvl1pPr>
            <a:lvl2pPr>
              <a:defRPr sz="1500"/>
            </a:lvl2pPr>
            <a:lvl3pPr>
              <a:defRPr sz="1350"/>
            </a:lvl3pPr>
            <a:lvl4pPr>
              <a:defRPr sz="1200"/>
            </a:lvl4pPr>
            <a:lvl5pPr>
              <a:defRPr sz="12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contenu 3">
            <a:extLst>
              <a:ext uri="{FF2B5EF4-FFF2-40B4-BE49-F238E27FC236}">
                <a16:creationId xmlns:a16="http://schemas.microsoft.com/office/drawing/2014/main" id="{BA14555D-0753-4312-A26B-2338813F9BB1}"/>
              </a:ext>
            </a:extLst>
          </p:cNvPr>
          <p:cNvSpPr>
            <a:spLocks noGrp="1"/>
          </p:cNvSpPr>
          <p:nvPr>
            <p:ph sz="half" idx="2" hasCustomPrompt="1"/>
          </p:nvPr>
        </p:nvSpPr>
        <p:spPr>
          <a:xfrm>
            <a:off x="5088636" y="1825625"/>
            <a:ext cx="3415284" cy="4351338"/>
          </a:xfrm>
        </p:spPr>
        <p:txBody>
          <a:bodyPr rtlCol="0">
            <a:normAutofit/>
          </a:bodyPr>
          <a:lstStyle>
            <a:lvl1pPr>
              <a:defRPr sz="1800"/>
            </a:lvl1pPr>
            <a:lvl2pPr>
              <a:defRPr sz="1500"/>
            </a:lvl2pPr>
            <a:lvl3pPr>
              <a:defRPr sz="1350"/>
            </a:lvl3pPr>
            <a:lvl4pPr>
              <a:defRPr sz="1200"/>
            </a:lvl4pPr>
            <a:lvl5pPr>
              <a:defRPr sz="12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cxnSp>
        <p:nvCxnSpPr>
          <p:cNvPr id="8" name="Connecteur droit 7">
            <a:extLst>
              <a:ext uri="{FF2B5EF4-FFF2-40B4-BE49-F238E27FC236}">
                <a16:creationId xmlns:a16="http://schemas.microsoft.com/office/drawing/2014/main" id="{3FB7E8F4-3FB3-45AB-A381-9093CA95AAEE}"/>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Graphisme 15">
            <a:extLst>
              <a:ext uri="{FF2B5EF4-FFF2-40B4-BE49-F238E27FC236}">
                <a16:creationId xmlns:a16="http://schemas.microsoft.com/office/drawing/2014/main" id="{D8685329-C6A1-4CB4-8AAE-150D0341F6A2}"/>
              </a:ext>
            </a:extLst>
          </p:cNvPr>
          <p:cNvSpPr/>
          <p:nvPr userDrawn="1"/>
        </p:nvSpPr>
        <p:spPr>
          <a:xfrm>
            <a:off x="7881238" y="492207"/>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fr-FR" sz="1350" noProof="0"/>
          </a:p>
        </p:txBody>
      </p:sp>
      <p:sp>
        <p:nvSpPr>
          <p:cNvPr id="12" name="Graphisme 16">
            <a:extLst>
              <a:ext uri="{FF2B5EF4-FFF2-40B4-BE49-F238E27FC236}">
                <a16:creationId xmlns:a16="http://schemas.microsoft.com/office/drawing/2014/main" id="{83CE1DAA-30A3-41AE-8AE1-A7EE5C48A6F3}"/>
              </a:ext>
            </a:extLst>
          </p:cNvPr>
          <p:cNvSpPr/>
          <p:nvPr userDrawn="1"/>
        </p:nvSpPr>
        <p:spPr>
          <a:xfrm>
            <a:off x="8608458" y="1055581"/>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fr-FR" sz="1350" noProof="0"/>
          </a:p>
        </p:txBody>
      </p:sp>
      <p:sp>
        <p:nvSpPr>
          <p:cNvPr id="14" name="Graphisme 14">
            <a:extLst>
              <a:ext uri="{FF2B5EF4-FFF2-40B4-BE49-F238E27FC236}">
                <a16:creationId xmlns:a16="http://schemas.microsoft.com/office/drawing/2014/main" id="{065162DD-7ACB-4F9C-90DD-24C743035892}"/>
              </a:ext>
            </a:extLst>
          </p:cNvPr>
          <p:cNvSpPr/>
          <p:nvPr userDrawn="1"/>
        </p:nvSpPr>
        <p:spPr>
          <a:xfrm>
            <a:off x="8431166" y="446637"/>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fr-FR" sz="1350" noProof="0"/>
          </a:p>
        </p:txBody>
      </p:sp>
    </p:spTree>
    <p:extLst>
      <p:ext uri="{BB962C8B-B14F-4D97-AF65-F5344CB8AC3E}">
        <p14:creationId xmlns:p14="http://schemas.microsoft.com/office/powerpoint/2010/main" val="1205288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FDA4224-F4E4-47A4-ACF7-2317493908A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rtl="0"/>
            <a:r>
              <a:rPr lang="fr-FR" noProof="0"/>
              <a:t>Modifiez le style du titre</a:t>
            </a:r>
          </a:p>
        </p:txBody>
      </p:sp>
      <p:sp>
        <p:nvSpPr>
          <p:cNvPr id="3" name="Espace réservé du texte 2">
            <a:extLst>
              <a:ext uri="{FF2B5EF4-FFF2-40B4-BE49-F238E27FC236}">
                <a16:creationId xmlns:a16="http://schemas.microsoft.com/office/drawing/2014/main" id="{31679907-DC49-4B86-A34C-C97DBC26A93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a:extLst>
              <a:ext uri="{FF2B5EF4-FFF2-40B4-BE49-F238E27FC236}">
                <a16:creationId xmlns:a16="http://schemas.microsoft.com/office/drawing/2014/main" id="{25DBC8A0-34FC-4B6E-B42B-A721267D890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pPr rtl="0"/>
            <a:r>
              <a:rPr lang="fr-FR" noProof="0"/>
              <a:t>03/09/20XX</a:t>
            </a:r>
          </a:p>
        </p:txBody>
      </p:sp>
      <p:sp>
        <p:nvSpPr>
          <p:cNvPr id="5" name="Espace réservé du pied de page 4">
            <a:extLst>
              <a:ext uri="{FF2B5EF4-FFF2-40B4-BE49-F238E27FC236}">
                <a16:creationId xmlns:a16="http://schemas.microsoft.com/office/drawing/2014/main" id="{609AC0B6-4CC4-4E41-8A4D-F62E17F2857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pPr rtl="0"/>
            <a:r>
              <a:rPr lang="fr-FR" noProof="0"/>
              <a:t>ACCEPTATION ET GESTION DE LA FLORE SPONTANEE</a:t>
            </a:r>
          </a:p>
        </p:txBody>
      </p:sp>
      <p:sp>
        <p:nvSpPr>
          <p:cNvPr id="6" name="Espace réservé du numéro de diapositive 5">
            <a:extLst>
              <a:ext uri="{FF2B5EF4-FFF2-40B4-BE49-F238E27FC236}">
                <a16:creationId xmlns:a16="http://schemas.microsoft.com/office/drawing/2014/main" id="{F6C0E9BD-90BD-46AE-8A0D-06796ADB760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pPr rtl="0"/>
            <a:fld id="{D8DA9DAA-006C-4F4B-980E-E3DF019B24E2}" type="slidenum">
              <a:rPr lang="fr-FR" noProof="0" smtClean="0"/>
              <a:t>‹N°›</a:t>
            </a:fld>
            <a:endParaRPr lang="fr-FR" noProof="0"/>
          </a:p>
        </p:txBody>
      </p:sp>
    </p:spTree>
    <p:extLst>
      <p:ext uri="{BB962C8B-B14F-4D97-AF65-F5344CB8AC3E}">
        <p14:creationId xmlns:p14="http://schemas.microsoft.com/office/powerpoint/2010/main" val="1999713800"/>
      </p:ext>
    </p:extLst>
  </p:cSld>
  <p:clrMap bg1="lt1" tx1="dk1" bg2="lt2" tx2="dk2" accent1="accent1" accent2="accent2" accent3="accent3" accent4="accent4" accent5="accent5" accent6="accent6" hlink="hlink" folHlink="folHlink"/>
  <p:sldLayoutIdLst>
    <p:sldLayoutId id="2147483697" r:id="rId1"/>
    <p:sldLayoutId id="2147483708" r:id="rId2"/>
    <p:sldLayoutId id="2147483717" r:id="rId3"/>
    <p:sldLayoutId id="2147483710" r:id="rId4"/>
    <p:sldLayoutId id="2147483709" r:id="rId5"/>
    <p:sldLayoutId id="2147483698" r:id="rId6"/>
    <p:sldLayoutId id="2147483713" r:id="rId7"/>
    <p:sldLayoutId id="2147483712" r:id="rId8"/>
    <p:sldLayoutId id="2147483700" r:id="rId9"/>
    <p:sldLayoutId id="2147483701" r:id="rId10"/>
    <p:sldLayoutId id="2147483716" r:id="rId11"/>
    <p:sldLayoutId id="2147483714" r:id="rId12"/>
    <p:sldLayoutId id="2147483715" r:id="rId13"/>
    <p:sldLayoutId id="2147483702" r:id="rId14"/>
    <p:sldLayoutId id="2147483703" r:id="rId15"/>
    <p:sldLayoutId id="2147483704" r:id="rId16"/>
    <p:sldLayoutId id="2147483705" r:id="rId17"/>
    <p:sldLayoutId id="2147483718" r:id="rId18"/>
    <p:sldLayoutId id="2147483719" r:id="rId19"/>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f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FREDON/byebyepesticides.mp4"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hyperlink" Target="../reconnaissance%20des%20mauvaises%20herbes.mp4"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integrationflorespontanee.pdf" TargetMode="External"/><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6.jpeg"/><Relationship Id="rId7" Type="http://schemas.openxmlformats.org/officeDocument/2006/relationships/hyperlink" Target="https://planteset.com/mauvaises-herbes/"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reconnaissance%20des%20mauvaises%20herbes.mp4" TargetMode="External"/><Relationship Id="rId5" Type="http://schemas.openxmlformats.org/officeDocument/2006/relationships/hyperlink" Target="../2sauvages%20de%20ma%20rue.mp4" TargetMode="External"/><Relationship Id="rId4" Type="http://schemas.openxmlformats.org/officeDocument/2006/relationships/hyperlink" Target="../1sauvages%20de%20ma%20rue.mp4"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plaquette_reglementation_fredon_oc_2022.pdf"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gestion%20diff/usages.ppt"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hyperlink" Target="../5gestion%20diff&#233;renci&#233;.mp4"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hyperlink" Target="https://aides-territoires.beta.gouv.fr/"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3" Type="http://schemas.openxmlformats.org/officeDocument/2006/relationships/hyperlink" Target="https://patrickjardindeville.com/"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hyperlink" Target="https://www.villes-et-villages-fleuris.com/" TargetMode="External"/><Relationship Id="rId3" Type="http://schemas.openxmlformats.org/officeDocument/2006/relationships/hyperlink" Target="https://patrickjardindeville.com/" TargetMode="External"/><Relationship Id="rId7" Type="http://schemas.openxmlformats.org/officeDocument/2006/relationships/hyperlink" Target="https://www.plante-et-cite.fr/utilisateur/login"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e-communautes.cnfpt.fr/nature-et-environnement" TargetMode="External"/><Relationship Id="rId11" Type="http://schemas.openxmlformats.org/officeDocument/2006/relationships/image" Target="../media/image4.png"/><Relationship Id="rId5" Type="http://schemas.openxmlformats.org/officeDocument/2006/relationships/hyperlink" Target="https://campnum.com/" TargetMode="External"/><Relationship Id="rId10" Type="http://schemas.openxmlformats.org/officeDocument/2006/relationships/hyperlink" Target="https://www.ofb.gouv.fr/occitanie" TargetMode="External"/><Relationship Id="rId4" Type="http://schemas.openxmlformats.org/officeDocument/2006/relationships/hyperlink" Target="https://www.hortis.fr/" TargetMode="External"/><Relationship Id="rId9" Type="http://schemas.openxmlformats.org/officeDocument/2006/relationships/hyperlink" Target="https://fredon.fr/occitani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2v&#233;g&#233;tation%20spontan&#233;e.mp4" TargetMode="External"/><Relationship Id="rId1" Type="http://schemas.openxmlformats.org/officeDocument/2006/relationships/slideLayout" Target="../slideLayouts/slideLayout15.xml"/><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A9968B-2619-4F71-AB00-4C493E120805}"/>
              </a:ext>
            </a:extLst>
          </p:cNvPr>
          <p:cNvSpPr>
            <a:spLocks noGrp="1"/>
          </p:cNvSpPr>
          <p:nvPr>
            <p:ph type="ctrTitle"/>
          </p:nvPr>
        </p:nvSpPr>
        <p:spPr>
          <a:xfrm>
            <a:off x="912973" y="2369891"/>
            <a:ext cx="8170165" cy="1300294"/>
          </a:xfrm>
        </p:spPr>
        <p:txBody>
          <a:bodyPr rtlCol="0">
            <a:normAutofit fontScale="90000"/>
          </a:bodyPr>
          <a:lstStyle/>
          <a:p>
            <a:pPr rtl="0"/>
            <a:r>
              <a:rPr lang="fr-FR" spc="300" dirty="0"/>
              <a:t>1 Acceptation et gestion de la flore spontanée</a:t>
            </a:r>
            <a:endParaRPr lang="fr-FR" dirty="0"/>
          </a:p>
        </p:txBody>
      </p:sp>
      <p:sp>
        <p:nvSpPr>
          <p:cNvPr id="3" name="Sous-titre 2">
            <a:extLst>
              <a:ext uri="{FF2B5EF4-FFF2-40B4-BE49-F238E27FC236}">
                <a16:creationId xmlns:a16="http://schemas.microsoft.com/office/drawing/2014/main" id="{A5F14073-9F68-4B7E-A576-26899D58C7A9}"/>
              </a:ext>
            </a:extLst>
          </p:cNvPr>
          <p:cNvSpPr>
            <a:spLocks noGrp="1"/>
          </p:cNvSpPr>
          <p:nvPr>
            <p:ph type="subTitle" idx="1"/>
          </p:nvPr>
        </p:nvSpPr>
        <p:spPr>
          <a:xfrm>
            <a:off x="5263232" y="5589249"/>
            <a:ext cx="3819906" cy="1197864"/>
          </a:xfrm>
        </p:spPr>
        <p:txBody>
          <a:bodyPr rtlCol="0"/>
          <a:lstStyle/>
          <a:p>
            <a:pPr rtl="0"/>
            <a:r>
              <a:rPr lang="fr-FR" dirty="0"/>
              <a:t>Patrick LAFFORGUE</a:t>
            </a:r>
          </a:p>
          <a:p>
            <a:pPr rtl="0"/>
            <a:r>
              <a:rPr lang="fr-FR" dirty="0"/>
              <a:t>CNFPT Délégation du Tarn</a:t>
            </a:r>
          </a:p>
          <a:p>
            <a:pPr rtl="0"/>
            <a:r>
              <a:rPr lang="fr-FR" dirty="0"/>
              <a:t>Janvier 2023</a:t>
            </a:r>
          </a:p>
        </p:txBody>
      </p:sp>
      <p:pic>
        <p:nvPicPr>
          <p:cNvPr id="5" name="Image 4">
            <a:extLst>
              <a:ext uri="{FF2B5EF4-FFF2-40B4-BE49-F238E27FC236}">
                <a16:creationId xmlns:a16="http://schemas.microsoft.com/office/drawing/2014/main" id="{2AE17715-3DFC-B930-3457-982F7EA102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10686" y="3837963"/>
            <a:ext cx="4026716" cy="3020037"/>
          </a:xfrm>
          <a:prstGeom prst="rect">
            <a:avLst/>
          </a:prstGeom>
        </p:spPr>
      </p:pic>
      <p:sp>
        <p:nvSpPr>
          <p:cNvPr id="7" name="Rectangle 3">
            <a:extLst>
              <a:ext uri="{FF2B5EF4-FFF2-40B4-BE49-F238E27FC236}">
                <a16:creationId xmlns:a16="http://schemas.microsoft.com/office/drawing/2014/main" id="{81F513ED-8032-DD15-7FEE-419538ED58B4}"/>
              </a:ext>
            </a:extLst>
          </p:cNvPr>
          <p:cNvSpPr>
            <a:spLocks noGrp="1" noChangeAspect="1" noChangeArrowheads="1"/>
          </p:cNvSpPr>
          <p:nvPr isPhoto="1"/>
        </p:nvSpPr>
        <p:spPr bwMode="auto">
          <a:xfrm>
            <a:off x="6090406" y="0"/>
            <a:ext cx="3053593" cy="2290195"/>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 name="Rectangle 3">
            <a:extLst>
              <a:ext uri="{FF2B5EF4-FFF2-40B4-BE49-F238E27FC236}">
                <a16:creationId xmlns:a16="http://schemas.microsoft.com/office/drawing/2014/main" id="{63533039-BB3F-04D4-398C-0A1FEF1AF890}"/>
              </a:ext>
            </a:extLst>
          </p:cNvPr>
          <p:cNvSpPr>
            <a:spLocks noGrp="1" noChangeAspect="1" noChangeArrowheads="1"/>
          </p:cNvSpPr>
          <p:nvPr isPhoto="1"/>
        </p:nvSpPr>
        <p:spPr bwMode="auto">
          <a:xfrm>
            <a:off x="0" y="0"/>
            <a:ext cx="3053593" cy="2290195"/>
          </a:xfrm>
          <a:prstGeom prst="rect">
            <a:avLst/>
          </a:prstGeom>
          <a:blipFill dpi="0" rotWithShape="1">
            <a:blip r:embed="rId5"/>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114769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hidden="1">
            <a:extLst>
              <a:ext uri="{FF2B5EF4-FFF2-40B4-BE49-F238E27FC236}">
                <a16:creationId xmlns:a16="http://schemas.microsoft.com/office/drawing/2014/main" id="{EABFB9CE-5876-E32D-FEB5-5C568C2C159F}"/>
              </a:ext>
            </a:extLst>
          </p:cNvPr>
          <p:cNvSpPr>
            <a:spLocks noGrp="1" noChangeArrowheads="1"/>
          </p:cNvSpPr>
          <p:nvPr>
            <p:ph type="title"/>
          </p:nvPr>
        </p:nvSpPr>
        <p:spPr/>
        <p:txBody>
          <a:bodyPr/>
          <a:lstStyle/>
          <a:p>
            <a:endParaRPr lang="fr-FR" altLang="fr-FR"/>
          </a:p>
        </p:txBody>
      </p:sp>
      <p:sp>
        <p:nvSpPr>
          <p:cNvPr id="67587" name="Rectangle 3">
            <a:extLst>
              <a:ext uri="{FF2B5EF4-FFF2-40B4-BE49-F238E27FC236}">
                <a16:creationId xmlns:a16="http://schemas.microsoft.com/office/drawing/2014/main" id="{E089F12C-37EE-F22F-9CE6-438377A24141}"/>
              </a:ext>
            </a:extLst>
          </p:cNvPr>
          <p:cNvSpPr>
            <a:spLocks noGrp="1" noChangeAspect="1" noChangeArrowheads="1"/>
          </p:cNvSpPr>
          <p:nvPr isPhoto="1"/>
        </p:nvSpPr>
        <p:spPr bwMode="auto">
          <a:xfrm rot="5400000">
            <a:off x="1143000" y="857250"/>
            <a:ext cx="6858000" cy="5143500"/>
          </a:xfrm>
          <a:prstGeom prst="rect">
            <a:avLst/>
          </a:prstGeom>
          <a:blipFill dpi="0" rotWithShape="1">
            <a:blip r:embed="rId2" cstate="print">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Espace réservé du pied de page 1">
            <a:extLst>
              <a:ext uri="{FF2B5EF4-FFF2-40B4-BE49-F238E27FC236}">
                <a16:creationId xmlns:a16="http://schemas.microsoft.com/office/drawing/2014/main" id="{CCE01753-4DF6-AE78-1023-628C3CBD71E7}"/>
              </a:ext>
            </a:extLst>
          </p:cNvPr>
          <p:cNvSpPr>
            <a:spLocks noGrp="1"/>
          </p:cNvSpPr>
          <p:nvPr>
            <p:ph type="ftr" sz="quarter" idx="11"/>
          </p:nvPr>
        </p:nvSpPr>
        <p:spPr/>
        <p:txBody>
          <a:bodyPr/>
          <a:lstStyle/>
          <a:p>
            <a:pPr rtl="0"/>
            <a:r>
              <a:rPr lang="fr-FR" noProof="0"/>
              <a:t>ACCEPTATION ET GESTION DE LA FLORE SPONTANEE</a:t>
            </a:r>
          </a:p>
        </p:txBody>
      </p:sp>
      <p:sp>
        <p:nvSpPr>
          <p:cNvPr id="3" name="Espace réservé du numéro de diapositive 2">
            <a:extLst>
              <a:ext uri="{FF2B5EF4-FFF2-40B4-BE49-F238E27FC236}">
                <a16:creationId xmlns:a16="http://schemas.microsoft.com/office/drawing/2014/main" id="{79E27129-A5B0-19C5-28AF-32D9308C8534}"/>
              </a:ext>
            </a:extLst>
          </p:cNvPr>
          <p:cNvSpPr>
            <a:spLocks noGrp="1"/>
          </p:cNvSpPr>
          <p:nvPr>
            <p:ph type="sldNum" sz="quarter" idx="12"/>
          </p:nvPr>
        </p:nvSpPr>
        <p:spPr/>
        <p:txBody>
          <a:bodyPr/>
          <a:lstStyle/>
          <a:p>
            <a:pPr rtl="0"/>
            <a:fld id="{D8DA9DAA-006C-4F4B-980E-E3DF019B24E2}" type="slidenum">
              <a:rPr lang="fr-FR" noProof="0" smtClean="0"/>
              <a:t>10</a:t>
            </a:fld>
            <a:endParaRPr lang="fr-FR" noProof="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hidden="1">
            <a:extLst>
              <a:ext uri="{FF2B5EF4-FFF2-40B4-BE49-F238E27FC236}">
                <a16:creationId xmlns:a16="http://schemas.microsoft.com/office/drawing/2014/main" id="{F7FA4A4D-9E49-DA81-2BB6-B7EB244892A1}"/>
              </a:ext>
            </a:extLst>
          </p:cNvPr>
          <p:cNvSpPr>
            <a:spLocks noGrp="1" noChangeArrowheads="1"/>
          </p:cNvSpPr>
          <p:nvPr>
            <p:ph type="title"/>
          </p:nvPr>
        </p:nvSpPr>
        <p:spPr/>
        <p:txBody>
          <a:bodyPr/>
          <a:lstStyle/>
          <a:p>
            <a:endParaRPr lang="fr-FR" altLang="fr-FR"/>
          </a:p>
        </p:txBody>
      </p:sp>
      <p:sp>
        <p:nvSpPr>
          <p:cNvPr id="71683" name="Rectangle 3">
            <a:extLst>
              <a:ext uri="{FF2B5EF4-FFF2-40B4-BE49-F238E27FC236}">
                <a16:creationId xmlns:a16="http://schemas.microsoft.com/office/drawing/2014/main" id="{761103F0-6B52-1512-4162-297D41CF997B}"/>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Espace réservé du pied de page 1">
            <a:extLst>
              <a:ext uri="{FF2B5EF4-FFF2-40B4-BE49-F238E27FC236}">
                <a16:creationId xmlns:a16="http://schemas.microsoft.com/office/drawing/2014/main" id="{875AF12A-B953-E886-3277-85F2443BC2B2}"/>
              </a:ext>
            </a:extLst>
          </p:cNvPr>
          <p:cNvSpPr>
            <a:spLocks noGrp="1"/>
          </p:cNvSpPr>
          <p:nvPr>
            <p:ph type="ftr" sz="quarter" idx="11"/>
          </p:nvPr>
        </p:nvSpPr>
        <p:spPr/>
        <p:txBody>
          <a:bodyPr/>
          <a:lstStyle/>
          <a:p>
            <a:pPr rtl="0"/>
            <a:r>
              <a:rPr lang="fr-FR" noProof="0"/>
              <a:t>ACCEPTATION ET GESTION DE LA FLORE SPONTANEE</a:t>
            </a:r>
          </a:p>
        </p:txBody>
      </p:sp>
      <p:sp>
        <p:nvSpPr>
          <p:cNvPr id="3" name="Espace réservé du numéro de diapositive 2">
            <a:extLst>
              <a:ext uri="{FF2B5EF4-FFF2-40B4-BE49-F238E27FC236}">
                <a16:creationId xmlns:a16="http://schemas.microsoft.com/office/drawing/2014/main" id="{BDAA9746-B4B8-235B-9F03-2AF87A8C827E}"/>
              </a:ext>
            </a:extLst>
          </p:cNvPr>
          <p:cNvSpPr>
            <a:spLocks noGrp="1"/>
          </p:cNvSpPr>
          <p:nvPr>
            <p:ph type="sldNum" sz="quarter" idx="12"/>
          </p:nvPr>
        </p:nvSpPr>
        <p:spPr/>
        <p:txBody>
          <a:bodyPr/>
          <a:lstStyle/>
          <a:p>
            <a:pPr rtl="0"/>
            <a:fld id="{D8DA9DAA-006C-4F4B-980E-E3DF019B24E2}" type="slidenum">
              <a:rPr lang="fr-FR" noProof="0" smtClean="0"/>
              <a:t>11</a:t>
            </a:fld>
            <a:endParaRPr lang="fr-FR" noProof="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hidden="1">
            <a:extLst>
              <a:ext uri="{FF2B5EF4-FFF2-40B4-BE49-F238E27FC236}">
                <a16:creationId xmlns:a16="http://schemas.microsoft.com/office/drawing/2014/main" id="{76E79621-0875-36D0-8546-6DFAEF0053BA}"/>
              </a:ext>
            </a:extLst>
          </p:cNvPr>
          <p:cNvSpPr>
            <a:spLocks noGrp="1" noChangeArrowheads="1"/>
          </p:cNvSpPr>
          <p:nvPr>
            <p:ph type="title"/>
          </p:nvPr>
        </p:nvSpPr>
        <p:spPr/>
        <p:txBody>
          <a:bodyPr/>
          <a:lstStyle/>
          <a:p>
            <a:endParaRPr lang="fr-FR" altLang="fr-FR"/>
          </a:p>
        </p:txBody>
      </p:sp>
      <p:sp>
        <p:nvSpPr>
          <p:cNvPr id="75779" name="Rectangle 3">
            <a:extLst>
              <a:ext uri="{FF2B5EF4-FFF2-40B4-BE49-F238E27FC236}">
                <a16:creationId xmlns:a16="http://schemas.microsoft.com/office/drawing/2014/main" id="{912B4C4A-A8BE-5142-4A16-4AEAB8786FF1}"/>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Espace réservé du pied de page 1">
            <a:extLst>
              <a:ext uri="{FF2B5EF4-FFF2-40B4-BE49-F238E27FC236}">
                <a16:creationId xmlns:a16="http://schemas.microsoft.com/office/drawing/2014/main" id="{0DAFA23B-200B-FD16-3478-B7FBCFE0182C}"/>
              </a:ext>
            </a:extLst>
          </p:cNvPr>
          <p:cNvSpPr>
            <a:spLocks noGrp="1"/>
          </p:cNvSpPr>
          <p:nvPr>
            <p:ph type="ftr" sz="quarter" idx="11"/>
          </p:nvPr>
        </p:nvSpPr>
        <p:spPr/>
        <p:txBody>
          <a:bodyPr/>
          <a:lstStyle/>
          <a:p>
            <a:pPr rtl="0"/>
            <a:r>
              <a:rPr lang="fr-FR" noProof="0"/>
              <a:t>ACCEPTATION ET GESTION DE LA FLORE SPONTANEE</a:t>
            </a:r>
          </a:p>
        </p:txBody>
      </p:sp>
      <p:sp>
        <p:nvSpPr>
          <p:cNvPr id="3" name="Espace réservé du numéro de diapositive 2">
            <a:extLst>
              <a:ext uri="{FF2B5EF4-FFF2-40B4-BE49-F238E27FC236}">
                <a16:creationId xmlns:a16="http://schemas.microsoft.com/office/drawing/2014/main" id="{2A25099E-BB91-2FC7-2CDB-9E28BA7DCBEB}"/>
              </a:ext>
            </a:extLst>
          </p:cNvPr>
          <p:cNvSpPr>
            <a:spLocks noGrp="1"/>
          </p:cNvSpPr>
          <p:nvPr>
            <p:ph type="sldNum" sz="quarter" idx="12"/>
          </p:nvPr>
        </p:nvSpPr>
        <p:spPr/>
        <p:txBody>
          <a:bodyPr/>
          <a:lstStyle/>
          <a:p>
            <a:pPr rtl="0"/>
            <a:fld id="{D8DA9DAA-006C-4F4B-980E-E3DF019B24E2}" type="slidenum">
              <a:rPr lang="fr-FR" noProof="0" smtClean="0"/>
              <a:t>12</a:t>
            </a:fld>
            <a:endParaRPr lang="fr-FR" noProof="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hidden="1">
            <a:extLst>
              <a:ext uri="{FF2B5EF4-FFF2-40B4-BE49-F238E27FC236}">
                <a16:creationId xmlns:a16="http://schemas.microsoft.com/office/drawing/2014/main" id="{615CE384-892A-E075-D611-C198E7976B66}"/>
              </a:ext>
            </a:extLst>
          </p:cNvPr>
          <p:cNvSpPr>
            <a:spLocks noGrp="1" noChangeArrowheads="1"/>
          </p:cNvSpPr>
          <p:nvPr>
            <p:ph type="title"/>
          </p:nvPr>
        </p:nvSpPr>
        <p:spPr/>
        <p:txBody>
          <a:bodyPr/>
          <a:lstStyle/>
          <a:p>
            <a:endParaRPr lang="fr-FR" altLang="fr-FR"/>
          </a:p>
        </p:txBody>
      </p:sp>
      <p:sp>
        <p:nvSpPr>
          <p:cNvPr id="78851" name="Rectangle 3">
            <a:extLst>
              <a:ext uri="{FF2B5EF4-FFF2-40B4-BE49-F238E27FC236}">
                <a16:creationId xmlns:a16="http://schemas.microsoft.com/office/drawing/2014/main" id="{3968F651-0650-6B07-D13B-602F0AE0842B}"/>
              </a:ext>
            </a:extLst>
          </p:cNvPr>
          <p:cNvSpPr>
            <a:spLocks noGrp="1" noChangeAspect="1" noChangeArrowheads="1"/>
          </p:cNvSpPr>
          <p:nvPr isPhoto="1"/>
        </p:nvSpPr>
        <p:spPr bwMode="auto">
          <a:xfrm>
            <a:off x="0" y="0"/>
            <a:ext cx="9144000" cy="6856413"/>
          </a:xfrm>
          <a:prstGeom prst="rect">
            <a:avLst/>
          </a:prstGeom>
          <a:blipFill dpi="0" rotWithShape="1">
            <a:blip r:embed="rId2" cstate="print">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Espace réservé du pied de page 1">
            <a:extLst>
              <a:ext uri="{FF2B5EF4-FFF2-40B4-BE49-F238E27FC236}">
                <a16:creationId xmlns:a16="http://schemas.microsoft.com/office/drawing/2014/main" id="{9D421D08-D913-F4A7-8DAB-598F936DE241}"/>
              </a:ext>
            </a:extLst>
          </p:cNvPr>
          <p:cNvSpPr>
            <a:spLocks noGrp="1"/>
          </p:cNvSpPr>
          <p:nvPr>
            <p:ph type="ftr" sz="quarter" idx="11"/>
          </p:nvPr>
        </p:nvSpPr>
        <p:spPr/>
        <p:txBody>
          <a:bodyPr/>
          <a:lstStyle/>
          <a:p>
            <a:pPr rtl="0"/>
            <a:r>
              <a:rPr lang="fr-FR" noProof="0"/>
              <a:t>ACCEPTATION ET GESTION DE LA FLORE SPONTANEE</a:t>
            </a:r>
          </a:p>
        </p:txBody>
      </p:sp>
      <p:sp>
        <p:nvSpPr>
          <p:cNvPr id="3" name="Espace réservé du numéro de diapositive 2">
            <a:extLst>
              <a:ext uri="{FF2B5EF4-FFF2-40B4-BE49-F238E27FC236}">
                <a16:creationId xmlns:a16="http://schemas.microsoft.com/office/drawing/2014/main" id="{BAA93E58-54AC-EF7B-F4BF-46C85B73F8C5}"/>
              </a:ext>
            </a:extLst>
          </p:cNvPr>
          <p:cNvSpPr>
            <a:spLocks noGrp="1"/>
          </p:cNvSpPr>
          <p:nvPr>
            <p:ph type="sldNum" sz="quarter" idx="12"/>
          </p:nvPr>
        </p:nvSpPr>
        <p:spPr/>
        <p:txBody>
          <a:bodyPr/>
          <a:lstStyle/>
          <a:p>
            <a:pPr rtl="0"/>
            <a:fld id="{D8DA9DAA-006C-4F4B-980E-E3DF019B24E2}" type="slidenum">
              <a:rPr lang="fr-FR" noProof="0" smtClean="0"/>
              <a:t>13</a:t>
            </a:fld>
            <a:endParaRPr lang="fr-FR" noProof="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hidden="1">
            <a:extLst>
              <a:ext uri="{FF2B5EF4-FFF2-40B4-BE49-F238E27FC236}">
                <a16:creationId xmlns:a16="http://schemas.microsoft.com/office/drawing/2014/main" id="{AA0E5709-6A5C-706B-4C7B-286D9542BBCD}"/>
              </a:ext>
            </a:extLst>
          </p:cNvPr>
          <p:cNvSpPr>
            <a:spLocks noGrp="1" noChangeArrowheads="1"/>
          </p:cNvSpPr>
          <p:nvPr>
            <p:ph type="title"/>
          </p:nvPr>
        </p:nvSpPr>
        <p:spPr/>
        <p:txBody>
          <a:bodyPr/>
          <a:lstStyle/>
          <a:p>
            <a:endParaRPr lang="fr-FR" altLang="fr-FR"/>
          </a:p>
        </p:txBody>
      </p:sp>
      <p:sp>
        <p:nvSpPr>
          <p:cNvPr id="81923" name="Rectangle 3">
            <a:extLst>
              <a:ext uri="{FF2B5EF4-FFF2-40B4-BE49-F238E27FC236}">
                <a16:creationId xmlns:a16="http://schemas.microsoft.com/office/drawing/2014/main" id="{EBC201E2-0AC9-B786-D94E-BC56654BF183}"/>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Espace réservé du pied de page 1">
            <a:extLst>
              <a:ext uri="{FF2B5EF4-FFF2-40B4-BE49-F238E27FC236}">
                <a16:creationId xmlns:a16="http://schemas.microsoft.com/office/drawing/2014/main" id="{9DD3137E-4465-9518-AFF0-BE3A6B935DA1}"/>
              </a:ext>
            </a:extLst>
          </p:cNvPr>
          <p:cNvSpPr>
            <a:spLocks noGrp="1"/>
          </p:cNvSpPr>
          <p:nvPr>
            <p:ph type="ftr" sz="quarter" idx="11"/>
          </p:nvPr>
        </p:nvSpPr>
        <p:spPr/>
        <p:txBody>
          <a:bodyPr/>
          <a:lstStyle/>
          <a:p>
            <a:pPr rtl="0"/>
            <a:r>
              <a:rPr lang="fr-FR" noProof="0"/>
              <a:t>ACCEPTATION ET GESTION DE LA FLORE SPONTANEE</a:t>
            </a:r>
          </a:p>
        </p:txBody>
      </p:sp>
      <p:sp>
        <p:nvSpPr>
          <p:cNvPr id="3" name="Espace réservé du numéro de diapositive 2">
            <a:extLst>
              <a:ext uri="{FF2B5EF4-FFF2-40B4-BE49-F238E27FC236}">
                <a16:creationId xmlns:a16="http://schemas.microsoft.com/office/drawing/2014/main" id="{2842127B-894C-ED67-4CE9-6964BFDDDFD0}"/>
              </a:ext>
            </a:extLst>
          </p:cNvPr>
          <p:cNvSpPr>
            <a:spLocks noGrp="1"/>
          </p:cNvSpPr>
          <p:nvPr>
            <p:ph type="sldNum" sz="quarter" idx="12"/>
          </p:nvPr>
        </p:nvSpPr>
        <p:spPr/>
        <p:txBody>
          <a:bodyPr/>
          <a:lstStyle/>
          <a:p>
            <a:pPr rtl="0"/>
            <a:fld id="{D8DA9DAA-006C-4F4B-980E-E3DF019B24E2}" type="slidenum">
              <a:rPr lang="fr-FR" noProof="0" smtClean="0"/>
              <a:t>14</a:t>
            </a:fld>
            <a:endParaRPr lang="fr-FR" noProof="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hidden="1">
            <a:extLst>
              <a:ext uri="{FF2B5EF4-FFF2-40B4-BE49-F238E27FC236}">
                <a16:creationId xmlns:a16="http://schemas.microsoft.com/office/drawing/2014/main" id="{978B0DCA-1098-C90B-A75B-E45E35BC12EC}"/>
              </a:ext>
            </a:extLst>
          </p:cNvPr>
          <p:cNvSpPr>
            <a:spLocks noGrp="1" noChangeArrowheads="1"/>
          </p:cNvSpPr>
          <p:nvPr>
            <p:ph type="title"/>
          </p:nvPr>
        </p:nvSpPr>
        <p:spPr/>
        <p:txBody>
          <a:bodyPr/>
          <a:lstStyle/>
          <a:p>
            <a:endParaRPr lang="fr-FR" altLang="fr-FR"/>
          </a:p>
        </p:txBody>
      </p:sp>
      <p:sp>
        <p:nvSpPr>
          <p:cNvPr id="84995" name="Rectangle 3">
            <a:extLst>
              <a:ext uri="{FF2B5EF4-FFF2-40B4-BE49-F238E27FC236}">
                <a16:creationId xmlns:a16="http://schemas.microsoft.com/office/drawing/2014/main" id="{61BC511F-BFC6-BAB5-3045-E651DAD2CFC2}"/>
              </a:ext>
            </a:extLst>
          </p:cNvPr>
          <p:cNvSpPr>
            <a:spLocks noGrp="1" noChangeAspect="1" noChangeArrowheads="1"/>
          </p:cNvSpPr>
          <p:nvPr isPhoto="1"/>
        </p:nvSpPr>
        <p:spPr bwMode="auto">
          <a:xfrm>
            <a:off x="0" y="0"/>
            <a:ext cx="9144000" cy="6856413"/>
          </a:xfrm>
          <a:prstGeom prst="rect">
            <a:avLst/>
          </a:prstGeom>
          <a:blipFill dpi="0" rotWithShape="1">
            <a:blip r:embed="rId2" cstate="print">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Espace réservé du pied de page 1">
            <a:extLst>
              <a:ext uri="{FF2B5EF4-FFF2-40B4-BE49-F238E27FC236}">
                <a16:creationId xmlns:a16="http://schemas.microsoft.com/office/drawing/2014/main" id="{16A0F69E-4986-C496-682B-E367CBCA1459}"/>
              </a:ext>
            </a:extLst>
          </p:cNvPr>
          <p:cNvSpPr>
            <a:spLocks noGrp="1"/>
          </p:cNvSpPr>
          <p:nvPr>
            <p:ph type="ftr" sz="quarter" idx="11"/>
          </p:nvPr>
        </p:nvSpPr>
        <p:spPr/>
        <p:txBody>
          <a:bodyPr/>
          <a:lstStyle/>
          <a:p>
            <a:pPr rtl="0"/>
            <a:r>
              <a:rPr lang="fr-FR" noProof="0"/>
              <a:t>ACCEPTATION ET GESTION DE LA FLORE SPONTANEE</a:t>
            </a:r>
          </a:p>
        </p:txBody>
      </p:sp>
      <p:sp>
        <p:nvSpPr>
          <p:cNvPr id="3" name="Espace réservé du numéro de diapositive 2">
            <a:extLst>
              <a:ext uri="{FF2B5EF4-FFF2-40B4-BE49-F238E27FC236}">
                <a16:creationId xmlns:a16="http://schemas.microsoft.com/office/drawing/2014/main" id="{70633391-0320-0C00-89FF-93449E8FE927}"/>
              </a:ext>
            </a:extLst>
          </p:cNvPr>
          <p:cNvSpPr>
            <a:spLocks noGrp="1"/>
          </p:cNvSpPr>
          <p:nvPr>
            <p:ph type="sldNum" sz="quarter" idx="12"/>
          </p:nvPr>
        </p:nvSpPr>
        <p:spPr/>
        <p:txBody>
          <a:bodyPr/>
          <a:lstStyle/>
          <a:p>
            <a:pPr rtl="0"/>
            <a:fld id="{D8DA9DAA-006C-4F4B-980E-E3DF019B24E2}" type="slidenum">
              <a:rPr lang="fr-FR" noProof="0" smtClean="0"/>
              <a:t>15</a:t>
            </a:fld>
            <a:endParaRPr lang="fr-FR" noProof="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hidden="1">
            <a:extLst>
              <a:ext uri="{FF2B5EF4-FFF2-40B4-BE49-F238E27FC236}">
                <a16:creationId xmlns:a16="http://schemas.microsoft.com/office/drawing/2014/main" id="{1A126003-603B-0824-8F65-FE26032CA213}"/>
              </a:ext>
            </a:extLst>
          </p:cNvPr>
          <p:cNvSpPr>
            <a:spLocks noGrp="1" noChangeArrowheads="1"/>
          </p:cNvSpPr>
          <p:nvPr>
            <p:ph type="title"/>
          </p:nvPr>
        </p:nvSpPr>
        <p:spPr/>
        <p:txBody>
          <a:bodyPr/>
          <a:lstStyle/>
          <a:p>
            <a:endParaRPr lang="fr-FR" altLang="fr-FR"/>
          </a:p>
        </p:txBody>
      </p:sp>
      <p:sp>
        <p:nvSpPr>
          <p:cNvPr id="88067" name="Rectangle 3">
            <a:extLst>
              <a:ext uri="{FF2B5EF4-FFF2-40B4-BE49-F238E27FC236}">
                <a16:creationId xmlns:a16="http://schemas.microsoft.com/office/drawing/2014/main" id="{DE2741EC-A027-E7C6-F650-42134D5F092A}"/>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Espace réservé du pied de page 1">
            <a:extLst>
              <a:ext uri="{FF2B5EF4-FFF2-40B4-BE49-F238E27FC236}">
                <a16:creationId xmlns:a16="http://schemas.microsoft.com/office/drawing/2014/main" id="{81DC21BC-F18F-AE2C-6CE4-3FE20009BDA3}"/>
              </a:ext>
            </a:extLst>
          </p:cNvPr>
          <p:cNvSpPr>
            <a:spLocks noGrp="1"/>
          </p:cNvSpPr>
          <p:nvPr>
            <p:ph type="ftr" sz="quarter" idx="11"/>
          </p:nvPr>
        </p:nvSpPr>
        <p:spPr/>
        <p:txBody>
          <a:bodyPr/>
          <a:lstStyle/>
          <a:p>
            <a:pPr rtl="0"/>
            <a:r>
              <a:rPr lang="fr-FR" noProof="0"/>
              <a:t>ACCEPTATION ET GESTION DE LA FLORE SPONTANEE</a:t>
            </a:r>
          </a:p>
        </p:txBody>
      </p:sp>
      <p:sp>
        <p:nvSpPr>
          <p:cNvPr id="3" name="Espace réservé du numéro de diapositive 2">
            <a:extLst>
              <a:ext uri="{FF2B5EF4-FFF2-40B4-BE49-F238E27FC236}">
                <a16:creationId xmlns:a16="http://schemas.microsoft.com/office/drawing/2014/main" id="{0F18D1B2-1F92-0BFD-CAD5-F9F3B0A2443E}"/>
              </a:ext>
            </a:extLst>
          </p:cNvPr>
          <p:cNvSpPr>
            <a:spLocks noGrp="1"/>
          </p:cNvSpPr>
          <p:nvPr>
            <p:ph type="sldNum" sz="quarter" idx="12"/>
          </p:nvPr>
        </p:nvSpPr>
        <p:spPr/>
        <p:txBody>
          <a:bodyPr/>
          <a:lstStyle/>
          <a:p>
            <a:pPr rtl="0"/>
            <a:fld id="{D8DA9DAA-006C-4F4B-980E-E3DF019B24E2}" type="slidenum">
              <a:rPr lang="fr-FR" noProof="0" smtClean="0"/>
              <a:t>16</a:t>
            </a:fld>
            <a:endParaRPr lang="fr-FR" noProof="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hidden="1">
            <a:extLst>
              <a:ext uri="{FF2B5EF4-FFF2-40B4-BE49-F238E27FC236}">
                <a16:creationId xmlns:a16="http://schemas.microsoft.com/office/drawing/2014/main" id="{87C43632-5B15-BE76-B053-F8F7CEB6D14B}"/>
              </a:ext>
            </a:extLst>
          </p:cNvPr>
          <p:cNvSpPr>
            <a:spLocks noGrp="1" noChangeArrowheads="1"/>
          </p:cNvSpPr>
          <p:nvPr>
            <p:ph type="title"/>
          </p:nvPr>
        </p:nvSpPr>
        <p:spPr/>
        <p:txBody>
          <a:bodyPr/>
          <a:lstStyle/>
          <a:p>
            <a:endParaRPr lang="fr-FR" altLang="fr-FR"/>
          </a:p>
        </p:txBody>
      </p:sp>
      <p:sp>
        <p:nvSpPr>
          <p:cNvPr id="87043" name="Rectangle 3">
            <a:extLst>
              <a:ext uri="{FF2B5EF4-FFF2-40B4-BE49-F238E27FC236}">
                <a16:creationId xmlns:a16="http://schemas.microsoft.com/office/drawing/2014/main" id="{C58CBBF3-51E7-0130-B7B6-D273B866F875}"/>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Espace réservé du pied de page 1">
            <a:extLst>
              <a:ext uri="{FF2B5EF4-FFF2-40B4-BE49-F238E27FC236}">
                <a16:creationId xmlns:a16="http://schemas.microsoft.com/office/drawing/2014/main" id="{6162A221-C7E0-D2D8-51A9-60732CD4723C}"/>
              </a:ext>
            </a:extLst>
          </p:cNvPr>
          <p:cNvSpPr>
            <a:spLocks noGrp="1"/>
          </p:cNvSpPr>
          <p:nvPr>
            <p:ph type="ftr" sz="quarter" idx="11"/>
          </p:nvPr>
        </p:nvSpPr>
        <p:spPr/>
        <p:txBody>
          <a:bodyPr/>
          <a:lstStyle/>
          <a:p>
            <a:pPr rtl="0"/>
            <a:r>
              <a:rPr lang="fr-FR" noProof="0"/>
              <a:t>ACCEPTATION ET GESTION DE LA FLORE SPONTANEE</a:t>
            </a:r>
          </a:p>
        </p:txBody>
      </p:sp>
      <p:sp>
        <p:nvSpPr>
          <p:cNvPr id="3" name="Espace réservé du numéro de diapositive 2">
            <a:extLst>
              <a:ext uri="{FF2B5EF4-FFF2-40B4-BE49-F238E27FC236}">
                <a16:creationId xmlns:a16="http://schemas.microsoft.com/office/drawing/2014/main" id="{0FF11E3B-FD47-CEB9-BD60-9A90DE9279DA}"/>
              </a:ext>
            </a:extLst>
          </p:cNvPr>
          <p:cNvSpPr>
            <a:spLocks noGrp="1"/>
          </p:cNvSpPr>
          <p:nvPr>
            <p:ph type="sldNum" sz="quarter" idx="12"/>
          </p:nvPr>
        </p:nvSpPr>
        <p:spPr/>
        <p:txBody>
          <a:bodyPr/>
          <a:lstStyle/>
          <a:p>
            <a:pPr rtl="0"/>
            <a:fld id="{D8DA9DAA-006C-4F4B-980E-E3DF019B24E2}" type="slidenum">
              <a:rPr lang="fr-FR" noProof="0" smtClean="0"/>
              <a:t>17</a:t>
            </a:fld>
            <a:endParaRPr lang="fr-FR" noProof="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hidden="1">
            <a:extLst>
              <a:ext uri="{FF2B5EF4-FFF2-40B4-BE49-F238E27FC236}">
                <a16:creationId xmlns:a16="http://schemas.microsoft.com/office/drawing/2014/main" id="{A0B6CB53-9EE2-599C-442E-6BA696836724}"/>
              </a:ext>
            </a:extLst>
          </p:cNvPr>
          <p:cNvSpPr>
            <a:spLocks noGrp="1" noChangeArrowheads="1"/>
          </p:cNvSpPr>
          <p:nvPr>
            <p:ph type="title"/>
          </p:nvPr>
        </p:nvSpPr>
        <p:spPr/>
        <p:txBody>
          <a:bodyPr/>
          <a:lstStyle/>
          <a:p>
            <a:endParaRPr lang="fr-FR" altLang="fr-FR"/>
          </a:p>
        </p:txBody>
      </p:sp>
      <p:sp>
        <p:nvSpPr>
          <p:cNvPr id="89091" name="Rectangle 3">
            <a:extLst>
              <a:ext uri="{FF2B5EF4-FFF2-40B4-BE49-F238E27FC236}">
                <a16:creationId xmlns:a16="http://schemas.microsoft.com/office/drawing/2014/main" id="{B5F7596D-2284-37F5-45CC-436212423637}"/>
              </a:ext>
            </a:extLst>
          </p:cNvPr>
          <p:cNvSpPr>
            <a:spLocks noGrp="1" noChangeAspect="1" noChangeArrowheads="1"/>
          </p:cNvSpPr>
          <p:nvPr isPhoto="1"/>
        </p:nvSpPr>
        <p:spPr bwMode="auto">
          <a:xfrm>
            <a:off x="0" y="0"/>
            <a:ext cx="9144000" cy="6856413"/>
          </a:xfrm>
          <a:prstGeom prst="rect">
            <a:avLst/>
          </a:prstGeom>
          <a:blipFill dpi="0" rotWithShape="1">
            <a:blip r:embed="rId2" cstate="print">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Espace réservé du pied de page 1">
            <a:extLst>
              <a:ext uri="{FF2B5EF4-FFF2-40B4-BE49-F238E27FC236}">
                <a16:creationId xmlns:a16="http://schemas.microsoft.com/office/drawing/2014/main" id="{47DFF92D-F9C5-C482-538C-BA2A5DA01A04}"/>
              </a:ext>
            </a:extLst>
          </p:cNvPr>
          <p:cNvSpPr>
            <a:spLocks noGrp="1"/>
          </p:cNvSpPr>
          <p:nvPr>
            <p:ph type="ftr" sz="quarter" idx="11"/>
          </p:nvPr>
        </p:nvSpPr>
        <p:spPr/>
        <p:txBody>
          <a:bodyPr/>
          <a:lstStyle/>
          <a:p>
            <a:pPr rtl="0"/>
            <a:r>
              <a:rPr lang="fr-FR" noProof="0"/>
              <a:t>ACCEPTATION ET GESTION DE LA FLORE SPONTANEE</a:t>
            </a:r>
          </a:p>
        </p:txBody>
      </p:sp>
      <p:sp>
        <p:nvSpPr>
          <p:cNvPr id="3" name="Espace réservé du numéro de diapositive 2">
            <a:extLst>
              <a:ext uri="{FF2B5EF4-FFF2-40B4-BE49-F238E27FC236}">
                <a16:creationId xmlns:a16="http://schemas.microsoft.com/office/drawing/2014/main" id="{EE39B2AB-33C2-3F0D-1FEF-F9F51023646E}"/>
              </a:ext>
            </a:extLst>
          </p:cNvPr>
          <p:cNvSpPr>
            <a:spLocks noGrp="1"/>
          </p:cNvSpPr>
          <p:nvPr>
            <p:ph type="sldNum" sz="quarter" idx="12"/>
          </p:nvPr>
        </p:nvSpPr>
        <p:spPr/>
        <p:txBody>
          <a:bodyPr/>
          <a:lstStyle/>
          <a:p>
            <a:pPr rtl="0"/>
            <a:fld id="{D8DA9DAA-006C-4F4B-980E-E3DF019B24E2}" type="slidenum">
              <a:rPr lang="fr-FR" noProof="0" smtClean="0"/>
              <a:t>18</a:t>
            </a:fld>
            <a:endParaRPr lang="fr-FR" noProof="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hidden="1">
            <a:extLst>
              <a:ext uri="{FF2B5EF4-FFF2-40B4-BE49-F238E27FC236}">
                <a16:creationId xmlns:a16="http://schemas.microsoft.com/office/drawing/2014/main" id="{C543D2EB-6E94-FFD8-7866-8FE0D19700C4}"/>
              </a:ext>
            </a:extLst>
          </p:cNvPr>
          <p:cNvSpPr>
            <a:spLocks noGrp="1" noChangeArrowheads="1"/>
          </p:cNvSpPr>
          <p:nvPr>
            <p:ph type="title"/>
          </p:nvPr>
        </p:nvSpPr>
        <p:spPr/>
        <p:txBody>
          <a:bodyPr/>
          <a:lstStyle/>
          <a:p>
            <a:endParaRPr lang="fr-FR" altLang="fr-FR"/>
          </a:p>
        </p:txBody>
      </p:sp>
      <p:sp>
        <p:nvSpPr>
          <p:cNvPr id="92163" name="Rectangle 3">
            <a:extLst>
              <a:ext uri="{FF2B5EF4-FFF2-40B4-BE49-F238E27FC236}">
                <a16:creationId xmlns:a16="http://schemas.microsoft.com/office/drawing/2014/main" id="{32EF40EC-90A0-DA1C-9CE0-ABC7482AFF17}"/>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Espace réservé du pied de page 1">
            <a:extLst>
              <a:ext uri="{FF2B5EF4-FFF2-40B4-BE49-F238E27FC236}">
                <a16:creationId xmlns:a16="http://schemas.microsoft.com/office/drawing/2014/main" id="{C2FF9E5F-B6CB-B011-A083-40697F63F3FD}"/>
              </a:ext>
            </a:extLst>
          </p:cNvPr>
          <p:cNvSpPr>
            <a:spLocks noGrp="1"/>
          </p:cNvSpPr>
          <p:nvPr>
            <p:ph type="ftr" sz="quarter" idx="11"/>
          </p:nvPr>
        </p:nvSpPr>
        <p:spPr/>
        <p:txBody>
          <a:bodyPr/>
          <a:lstStyle/>
          <a:p>
            <a:pPr rtl="0"/>
            <a:r>
              <a:rPr lang="fr-FR" noProof="0"/>
              <a:t>ACCEPTATION ET GESTION DE LA FLORE SPONTANEE</a:t>
            </a:r>
          </a:p>
        </p:txBody>
      </p:sp>
      <p:sp>
        <p:nvSpPr>
          <p:cNvPr id="3" name="Espace réservé du numéro de diapositive 2">
            <a:extLst>
              <a:ext uri="{FF2B5EF4-FFF2-40B4-BE49-F238E27FC236}">
                <a16:creationId xmlns:a16="http://schemas.microsoft.com/office/drawing/2014/main" id="{376E2816-CADF-DC66-30D6-6465683CBAE4}"/>
              </a:ext>
            </a:extLst>
          </p:cNvPr>
          <p:cNvSpPr>
            <a:spLocks noGrp="1"/>
          </p:cNvSpPr>
          <p:nvPr>
            <p:ph type="sldNum" sz="quarter" idx="12"/>
          </p:nvPr>
        </p:nvSpPr>
        <p:spPr/>
        <p:txBody>
          <a:bodyPr/>
          <a:lstStyle/>
          <a:p>
            <a:pPr rtl="0"/>
            <a:fld id="{D8DA9DAA-006C-4F4B-980E-E3DF019B24E2}" type="slidenum">
              <a:rPr lang="fr-FR" noProof="0" smtClean="0"/>
              <a:t>19</a:t>
            </a:fld>
            <a:endParaRPr lang="fr-FR" noProof="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2686051" y="71306"/>
            <a:ext cx="4375404" cy="832523"/>
          </a:xfrm>
        </p:spPr>
        <p:txBody>
          <a:bodyPr rtlCol="0"/>
          <a:lstStyle/>
          <a:p>
            <a:pPr rtl="0"/>
            <a:r>
              <a:rPr lang="fr-FR" dirty="0">
                <a:latin typeface="+mn-lt"/>
              </a:rPr>
              <a:t>SOMMAIRE</a:t>
            </a:r>
            <a:endParaRPr lang="fr-FR" dirty="0"/>
          </a:p>
        </p:txBody>
      </p:sp>
      <p:sp>
        <p:nvSpPr>
          <p:cNvPr id="4" name="Espace réservé du texte 3">
            <a:extLst>
              <a:ext uri="{FF2B5EF4-FFF2-40B4-BE49-F238E27FC236}">
                <a16:creationId xmlns:a16="http://schemas.microsoft.com/office/drawing/2014/main" id="{65DE74E9-AA78-46C1-845A-0B72FA8AF35E}"/>
              </a:ext>
            </a:extLst>
          </p:cNvPr>
          <p:cNvSpPr>
            <a:spLocks noGrp="1"/>
          </p:cNvSpPr>
          <p:nvPr>
            <p:ph type="body" sz="quarter" idx="13"/>
          </p:nvPr>
        </p:nvSpPr>
        <p:spPr>
          <a:xfrm>
            <a:off x="612396" y="201168"/>
            <a:ext cx="7919208" cy="6366779"/>
          </a:xfrm>
        </p:spPr>
        <p:txBody>
          <a:bodyPr rtlCol="0">
            <a:noAutofit/>
          </a:bodyPr>
          <a:lstStyle/>
          <a:p>
            <a:pPr algn="ctr">
              <a:lnSpc>
                <a:spcPct val="107000"/>
              </a:lnSpc>
              <a:spcAft>
                <a:spcPts val="800"/>
              </a:spcAft>
            </a:pPr>
            <a:r>
              <a:rPr lang="fr-FR" sz="24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SOMMAIRE</a:t>
            </a:r>
          </a:p>
          <a:p>
            <a:pPr algn="just">
              <a:lnSpc>
                <a:spcPct val="107000"/>
              </a:lnSpc>
              <a:spcAft>
                <a:spcPts val="800"/>
              </a:spcAft>
            </a:pPr>
            <a:r>
              <a:rPr lang="fr-FR"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Présentation et tour de table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Apprendre : le réseau EVN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fr-FR"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Acceptation de la flore spontanée. Perception et utilité de la flore spontanée : film et diapo, biodiversité, fleurissement…les sauvages de ma rue. Reconnaissance de la flore</a:t>
            </a:r>
          </a:p>
          <a:p>
            <a:pPr marL="285750" indent="-285750" algn="just">
              <a:lnSpc>
                <a:spcPct val="107000"/>
              </a:lnSpc>
              <a:spcAft>
                <a:spcPts val="800"/>
              </a:spcAft>
              <a:buFont typeface="Wingdings" panose="05000000000000000000" pitchFamily="2" charset="2"/>
              <a:buChar char="ü"/>
            </a:pPr>
            <a:r>
              <a:rPr lang="fr-FR" sz="18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La gestion différenciée</a:t>
            </a:r>
            <a:endParaRPr lang="fr-FR"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fr-FR"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Les plans de désherbage : réglementation, objectifs recherchés et mise en œuvre, aides et subventions. </a:t>
            </a:r>
          </a:p>
          <a:p>
            <a:pPr marL="285750" indent="-285750" algn="just">
              <a:lnSpc>
                <a:spcPct val="107000"/>
              </a:lnSpc>
              <a:spcAft>
                <a:spcPts val="800"/>
              </a:spcAft>
              <a:buFont typeface="Wingdings" panose="05000000000000000000" pitchFamily="2" charset="2"/>
              <a:buChar char="ü"/>
            </a:pPr>
            <a:r>
              <a:rPr lang="fr-FR" sz="1800" dirty="0">
                <a:solidFill>
                  <a:schemeClr val="accent6">
                    <a:lumMod val="75000"/>
                  </a:schemeClr>
                </a:solidFill>
                <a:latin typeface="Arial" panose="020B0604020202020204" pitchFamily="34" charset="0"/>
                <a:ea typeface="Times New Roman" panose="02020603050405020304" pitchFamily="18" charset="0"/>
                <a:cs typeface="Times New Roman" panose="02020603050405020304" pitchFamily="18" charset="0"/>
              </a:rPr>
              <a:t>La conception durable</a:t>
            </a:r>
          </a:p>
          <a:p>
            <a:pPr marL="285750" indent="-285750" algn="just">
              <a:lnSpc>
                <a:spcPct val="107000"/>
              </a:lnSpc>
              <a:spcAft>
                <a:spcPts val="800"/>
              </a:spcAft>
              <a:buFont typeface="Wingdings" panose="05000000000000000000" pitchFamily="2" charset="2"/>
              <a:buChar char="ü"/>
            </a:pPr>
            <a:r>
              <a:rPr lang="fr-FR" sz="1800" dirty="0">
                <a:solidFill>
                  <a:schemeClr val="accent6">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Les actions préventives</a:t>
            </a:r>
          </a:p>
          <a:p>
            <a:pPr marL="285750" indent="-285750" algn="just">
              <a:lnSpc>
                <a:spcPct val="107000"/>
              </a:lnSpc>
              <a:spcAft>
                <a:spcPts val="800"/>
              </a:spcAft>
              <a:buFont typeface="Wingdings" panose="05000000000000000000" pitchFamily="2" charset="2"/>
              <a:buChar char="ü"/>
            </a:pPr>
            <a:r>
              <a:rPr lang="fr-FR" sz="1800" dirty="0">
                <a:solidFill>
                  <a:schemeClr val="accent6">
                    <a:lumMod val="75000"/>
                  </a:schemeClr>
                </a:solidFill>
                <a:latin typeface="Arial" panose="020B0604020202020204" pitchFamily="34" charset="0"/>
                <a:ea typeface="Times New Roman" panose="02020603050405020304" pitchFamily="18" charset="0"/>
                <a:cs typeface="Times New Roman" panose="02020603050405020304" pitchFamily="18" charset="0"/>
              </a:rPr>
              <a:t>L</a:t>
            </a:r>
            <a:r>
              <a:rPr lang="fr-FR" sz="1800" dirty="0">
                <a:solidFill>
                  <a:schemeClr val="accent6">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es techniques de désherbage alternatifs et leur impact : thermique, mécanique, produits bio, manuel, </a:t>
            </a:r>
            <a:r>
              <a:rPr lang="fr-FR" sz="1800" dirty="0" err="1">
                <a:solidFill>
                  <a:schemeClr val="accent6">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écopâturage</a:t>
            </a:r>
            <a:r>
              <a:rPr lang="fr-FR" sz="1800" dirty="0">
                <a:solidFill>
                  <a:schemeClr val="accent6">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 …l'enherbement pour ne pas désherber, les plantes couvre sols, le micro fleurissement, la plantation dense, les jardins </a:t>
            </a:r>
            <a:r>
              <a:rPr lang="fr-FR" sz="1800">
                <a:solidFill>
                  <a:schemeClr val="accent6">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secs….</a:t>
            </a:r>
            <a:endParaRPr lang="fr-FR" sz="18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Espace réservé du pied de page 7">
            <a:extLst>
              <a:ext uri="{FF2B5EF4-FFF2-40B4-BE49-F238E27FC236}">
                <a16:creationId xmlns:a16="http://schemas.microsoft.com/office/drawing/2014/main" id="{AEEDFC2F-FF0A-4EC9-A0BB-0AA2B1E6BA4A}"/>
              </a:ext>
            </a:extLst>
          </p:cNvPr>
          <p:cNvSpPr>
            <a:spLocks noGrp="1"/>
          </p:cNvSpPr>
          <p:nvPr>
            <p:ph type="ftr" sz="quarter" idx="11"/>
          </p:nvPr>
        </p:nvSpPr>
        <p:spPr/>
        <p:txBody>
          <a:bodyPr rtlCol="0"/>
          <a:lstStyle/>
          <a:p>
            <a:pPr rtl="0"/>
            <a:r>
              <a:rPr lang="fr-FR" dirty="0"/>
              <a:t>ACCEPTATION ET GESTION DE LA FLORE S</a:t>
            </a:r>
            <a:r>
              <a:rPr lang="fr-FR" i="1" dirty="0"/>
              <a:t>PONTA</a:t>
            </a:r>
            <a:r>
              <a:rPr lang="fr-FR" dirty="0"/>
              <a:t>NEE</a:t>
            </a:r>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a:t>2</a:t>
            </a:fld>
            <a:endParaRPr lang="fr-FR"/>
          </a:p>
        </p:txBody>
      </p:sp>
    </p:spTree>
    <p:extLst>
      <p:ext uri="{BB962C8B-B14F-4D97-AF65-F5344CB8AC3E}">
        <p14:creationId xmlns:p14="http://schemas.microsoft.com/office/powerpoint/2010/main" val="1613598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B0881FA9-F3B0-4912-B0E1-352094195C30}"/>
              </a:ext>
            </a:extLst>
          </p:cNvPr>
          <p:cNvSpPr>
            <a:spLocks noGrp="1"/>
          </p:cNvSpPr>
          <p:nvPr>
            <p:ph idx="1"/>
          </p:nvPr>
        </p:nvSpPr>
        <p:spPr>
          <a:xfrm>
            <a:off x="462380" y="2088859"/>
            <a:ext cx="4026485" cy="3387055"/>
          </a:xfrm>
        </p:spPr>
        <p:txBody>
          <a:bodyPr rtlCol="0"/>
          <a:lstStyle/>
          <a:p>
            <a:pPr rtl="0"/>
            <a:r>
              <a:rPr lang="fr-FR" dirty="0"/>
              <a:t>Inconvénients:</a:t>
            </a:r>
          </a:p>
        </p:txBody>
      </p:sp>
      <p:sp>
        <p:nvSpPr>
          <p:cNvPr id="10" name="Espace réservé du pied de page 9">
            <a:extLst>
              <a:ext uri="{FF2B5EF4-FFF2-40B4-BE49-F238E27FC236}">
                <a16:creationId xmlns:a16="http://schemas.microsoft.com/office/drawing/2014/main" id="{A8C7C3A0-5E78-49C8-B8D4-F3DF62B2BC93}"/>
              </a:ext>
            </a:extLst>
          </p:cNvPr>
          <p:cNvSpPr>
            <a:spLocks noGrp="1"/>
          </p:cNvSpPr>
          <p:nvPr>
            <p:ph type="ftr" sz="quarter" idx="11"/>
          </p:nvPr>
        </p:nvSpPr>
        <p:spPr>
          <a:xfrm>
            <a:off x="5943600" y="136524"/>
            <a:ext cx="3086100" cy="366815"/>
          </a:xfrm>
        </p:spPr>
        <p:txBody>
          <a:bodyPr rtlCol="0"/>
          <a:lstStyle/>
          <a:p>
            <a:pPr rtl="0"/>
            <a:r>
              <a:rPr lang="fr-FR" sz="800" dirty="0">
                <a:latin typeface="Arial Narrow" panose="020B0606020202030204" pitchFamily="34" charset="0"/>
              </a:rPr>
              <a:t>ACCEPTATION ET GESTION DE LA FLORE SPONTANEE</a:t>
            </a:r>
          </a:p>
        </p:txBody>
      </p:sp>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20</a:t>
            </a:fld>
            <a:endParaRPr lang="fr-FR"/>
          </a:p>
        </p:txBody>
      </p:sp>
      <p:sp>
        <p:nvSpPr>
          <p:cNvPr id="13" name="Espace réservé du contenu 3">
            <a:extLst>
              <a:ext uri="{FF2B5EF4-FFF2-40B4-BE49-F238E27FC236}">
                <a16:creationId xmlns:a16="http://schemas.microsoft.com/office/drawing/2014/main" id="{5DC542F4-9C4A-626E-CBC6-AF2ABE5AAF26}"/>
              </a:ext>
            </a:extLst>
          </p:cNvPr>
          <p:cNvSpPr txBox="1">
            <a:spLocks/>
          </p:cNvSpPr>
          <p:nvPr/>
        </p:nvSpPr>
        <p:spPr>
          <a:xfrm>
            <a:off x="4597167" y="2850467"/>
            <a:ext cx="4026485" cy="3346704"/>
          </a:xfrm>
          <a:prstGeom prst="rect">
            <a:avLst/>
          </a:prstGeom>
        </p:spPr>
        <p:txBody>
          <a:bodyPr vert="horz" lIns="91440" tIns="45720" rIns="91440" bIns="45720" rtlCol="0">
            <a:normAutofit/>
          </a:bodyPr>
          <a:lstStyle>
            <a:lvl1pPr marL="0" indent="0" algn="l" defTabSz="685800" rtl="0" eaLnBrk="1" latinLnBrk="0" hangingPunct="1">
              <a:lnSpc>
                <a:spcPct val="110000"/>
              </a:lnSpc>
              <a:spcBef>
                <a:spcPts val="750"/>
              </a:spcBef>
              <a:buFont typeface="Arial" panose="020B0604020202020204" pitchFamily="34" charset="0"/>
              <a:buNone/>
              <a:defRPr sz="1500" kern="1200">
                <a:solidFill>
                  <a:schemeClr val="tx1"/>
                </a:solidFill>
                <a:latin typeface="+mn-lt"/>
                <a:ea typeface="+mn-ea"/>
                <a:cs typeface="+mn-cs"/>
              </a:defRPr>
            </a:lvl1pPr>
            <a:lvl2pPr marL="1714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34290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5143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FR" dirty="0"/>
          </a:p>
        </p:txBody>
      </p:sp>
      <p:sp>
        <p:nvSpPr>
          <p:cNvPr id="14" name="Espace réservé du contenu 3">
            <a:extLst>
              <a:ext uri="{FF2B5EF4-FFF2-40B4-BE49-F238E27FC236}">
                <a16:creationId xmlns:a16="http://schemas.microsoft.com/office/drawing/2014/main" id="{5206345D-A263-69C7-AEC0-93959BBB1DB0}"/>
              </a:ext>
            </a:extLst>
          </p:cNvPr>
          <p:cNvSpPr txBox="1">
            <a:spLocks/>
          </p:cNvSpPr>
          <p:nvPr/>
        </p:nvSpPr>
        <p:spPr>
          <a:xfrm>
            <a:off x="4488865" y="2850467"/>
            <a:ext cx="4026485" cy="3346704"/>
          </a:xfrm>
          <a:prstGeom prst="rect">
            <a:avLst/>
          </a:prstGeom>
        </p:spPr>
        <p:txBody>
          <a:bodyPr vert="horz" lIns="91440" tIns="45720" rIns="91440" bIns="45720" rtlCol="0">
            <a:normAutofit/>
          </a:bodyPr>
          <a:lstStyle>
            <a:lvl1pPr marL="0" indent="0" algn="l" defTabSz="685800" rtl="0" eaLnBrk="1" latinLnBrk="0" hangingPunct="1">
              <a:lnSpc>
                <a:spcPct val="110000"/>
              </a:lnSpc>
              <a:spcBef>
                <a:spcPts val="750"/>
              </a:spcBef>
              <a:buFont typeface="Arial" panose="020B0604020202020204" pitchFamily="34" charset="0"/>
              <a:buNone/>
              <a:defRPr sz="1500" kern="1200">
                <a:solidFill>
                  <a:schemeClr val="tx1"/>
                </a:solidFill>
                <a:latin typeface="+mn-lt"/>
                <a:ea typeface="+mn-ea"/>
                <a:cs typeface="+mn-cs"/>
              </a:defRPr>
            </a:lvl1pPr>
            <a:lvl2pPr marL="1714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34290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5143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FR" dirty="0"/>
          </a:p>
        </p:txBody>
      </p:sp>
      <p:sp>
        <p:nvSpPr>
          <p:cNvPr id="15" name="ZoneTexte 14">
            <a:extLst>
              <a:ext uri="{FF2B5EF4-FFF2-40B4-BE49-F238E27FC236}">
                <a16:creationId xmlns:a16="http://schemas.microsoft.com/office/drawing/2014/main" id="{18BC901D-B55F-352A-DEBC-213BDBA9EF71}"/>
              </a:ext>
            </a:extLst>
          </p:cNvPr>
          <p:cNvSpPr txBox="1"/>
          <p:nvPr/>
        </p:nvSpPr>
        <p:spPr>
          <a:xfrm>
            <a:off x="369116" y="1082180"/>
            <a:ext cx="7063530" cy="646331"/>
          </a:xfrm>
          <a:prstGeom prst="rect">
            <a:avLst/>
          </a:prstGeom>
          <a:noFill/>
        </p:spPr>
        <p:txBody>
          <a:bodyPr wrap="square" rtlCol="0">
            <a:spAutoFit/>
          </a:bodyPr>
          <a:lstStyle/>
          <a:p>
            <a:r>
              <a:rPr lang="fr-FR" dirty="0"/>
              <a:t>1 L’enherbement</a:t>
            </a:r>
          </a:p>
          <a:p>
            <a:r>
              <a:rPr lang="fr-FR" dirty="0"/>
              <a:t>2 La végétation spontanée</a:t>
            </a:r>
          </a:p>
        </p:txBody>
      </p:sp>
      <p:sp>
        <p:nvSpPr>
          <p:cNvPr id="16" name="ZoneTexte 15">
            <a:extLst>
              <a:ext uri="{FF2B5EF4-FFF2-40B4-BE49-F238E27FC236}">
                <a16:creationId xmlns:a16="http://schemas.microsoft.com/office/drawing/2014/main" id="{1C4B9E58-70C2-77B1-169F-756868FB2F0D}"/>
              </a:ext>
            </a:extLst>
          </p:cNvPr>
          <p:cNvSpPr txBox="1"/>
          <p:nvPr/>
        </p:nvSpPr>
        <p:spPr>
          <a:xfrm>
            <a:off x="462380" y="5964572"/>
            <a:ext cx="4747183" cy="646331"/>
          </a:xfrm>
          <a:prstGeom prst="rect">
            <a:avLst/>
          </a:prstGeom>
          <a:noFill/>
        </p:spPr>
        <p:txBody>
          <a:bodyPr wrap="square" rtlCol="0">
            <a:spAutoFit/>
          </a:bodyPr>
          <a:lstStyle/>
          <a:p>
            <a:r>
              <a:rPr lang="fr-FR" dirty="0"/>
              <a:t>Bye </a:t>
            </a:r>
            <a:r>
              <a:rPr lang="fr-FR" dirty="0" err="1"/>
              <a:t>bye</a:t>
            </a:r>
            <a:r>
              <a:rPr lang="fr-FR" dirty="0"/>
              <a:t> pesticides annonce  </a:t>
            </a:r>
            <a:r>
              <a:rPr lang="fr-FR" dirty="0">
                <a:hlinkClick r:id="rId3" action="ppaction://hlinkfile"/>
              </a:rPr>
              <a:t>..\FREDON\byebyepesticides.mp4</a:t>
            </a:r>
            <a:endParaRPr lang="fr-FR" dirty="0"/>
          </a:p>
        </p:txBody>
      </p:sp>
      <p:sp>
        <p:nvSpPr>
          <p:cNvPr id="18" name="Espace réservé du contenu 3">
            <a:extLst>
              <a:ext uri="{FF2B5EF4-FFF2-40B4-BE49-F238E27FC236}">
                <a16:creationId xmlns:a16="http://schemas.microsoft.com/office/drawing/2014/main" id="{1D5FC24D-9D02-0FE2-B684-EFC2EF639053}"/>
              </a:ext>
            </a:extLst>
          </p:cNvPr>
          <p:cNvSpPr txBox="1">
            <a:spLocks/>
          </p:cNvSpPr>
          <p:nvPr/>
        </p:nvSpPr>
        <p:spPr>
          <a:xfrm>
            <a:off x="4655135" y="2088858"/>
            <a:ext cx="4026485" cy="3387055"/>
          </a:xfrm>
          <a:prstGeom prst="rect">
            <a:avLst/>
          </a:prstGeom>
        </p:spPr>
        <p:txBody>
          <a:bodyPr vert="horz" lIns="91440" tIns="45720" rIns="91440" bIns="45720" rtlCol="0">
            <a:normAutofit/>
          </a:bodyPr>
          <a:lstStyle>
            <a:lvl1pPr marL="0" indent="0" algn="l" defTabSz="685800" rtl="0" eaLnBrk="1" latinLnBrk="0" hangingPunct="1">
              <a:lnSpc>
                <a:spcPct val="110000"/>
              </a:lnSpc>
              <a:spcBef>
                <a:spcPts val="750"/>
              </a:spcBef>
              <a:buFont typeface="Arial" panose="020B0604020202020204" pitchFamily="34" charset="0"/>
              <a:buNone/>
              <a:defRPr sz="1500" kern="1200">
                <a:solidFill>
                  <a:schemeClr val="tx1"/>
                </a:solidFill>
                <a:latin typeface="+mn-lt"/>
                <a:ea typeface="+mn-ea"/>
                <a:cs typeface="+mn-cs"/>
              </a:defRPr>
            </a:lvl1pPr>
            <a:lvl2pPr marL="1714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34290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5143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dirty="0"/>
              <a:t>Avantages:</a:t>
            </a:r>
          </a:p>
        </p:txBody>
      </p:sp>
      <p:sp>
        <p:nvSpPr>
          <p:cNvPr id="2" name="Espace réservé du pied de page 9">
            <a:extLst>
              <a:ext uri="{FF2B5EF4-FFF2-40B4-BE49-F238E27FC236}">
                <a16:creationId xmlns:a16="http://schemas.microsoft.com/office/drawing/2014/main" id="{AA01672D-FC4C-54C2-3E47-0A32FB0398D4}"/>
              </a:ext>
            </a:extLst>
          </p:cNvPr>
          <p:cNvSpPr txBox="1">
            <a:spLocks/>
          </p:cNvSpPr>
          <p:nvPr/>
        </p:nvSpPr>
        <p:spPr>
          <a:xfrm>
            <a:off x="5943600" y="609352"/>
            <a:ext cx="3283583" cy="366815"/>
          </a:xfrm>
          <a:prstGeom prst="rect">
            <a:avLst/>
          </a:prstGeom>
        </p:spPr>
        <p:txBody>
          <a:bodyPr vert="horz" lIns="91440" tIns="45720" rIns="91440" bIns="45720" rtlCol="0" anchor="ctr"/>
          <a:lstStyle>
            <a:defPPr rtl="0">
              <a:defRPr lang="fr-fr"/>
            </a:defPPr>
            <a:lvl1pPr marL="0" algn="ctr" defTabSz="914400" rtl="0" eaLnBrk="1" latinLnBrk="0" hangingPunct="1">
              <a:defRPr sz="900" b="1" i="0" kern="1200" cap="all" spc="75"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Perception et utilité de la flore spontanée </a:t>
            </a:r>
            <a:endParaRPr lang="fr-FR" sz="800" dirty="0">
              <a:latin typeface="Arial Narrow" panose="020B0606020202030204" pitchFamily="34" charset="0"/>
            </a:endParaRPr>
          </a:p>
        </p:txBody>
      </p:sp>
    </p:spTree>
    <p:extLst>
      <p:ext uri="{BB962C8B-B14F-4D97-AF65-F5344CB8AC3E}">
        <p14:creationId xmlns:p14="http://schemas.microsoft.com/office/powerpoint/2010/main" val="3655042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B0881FA9-F3B0-4912-B0E1-352094195C30}"/>
              </a:ext>
            </a:extLst>
          </p:cNvPr>
          <p:cNvSpPr>
            <a:spLocks noGrp="1"/>
          </p:cNvSpPr>
          <p:nvPr>
            <p:ph idx="1"/>
          </p:nvPr>
        </p:nvSpPr>
        <p:spPr>
          <a:xfrm>
            <a:off x="462380" y="2088859"/>
            <a:ext cx="4026485" cy="3387055"/>
          </a:xfrm>
        </p:spPr>
        <p:txBody>
          <a:bodyPr rtlCol="0"/>
          <a:lstStyle/>
          <a:p>
            <a:pPr rtl="0"/>
            <a:r>
              <a:rPr lang="fr-FR" dirty="0"/>
              <a:t>Inconvénients:</a:t>
            </a:r>
          </a:p>
        </p:txBody>
      </p:sp>
      <p:sp>
        <p:nvSpPr>
          <p:cNvPr id="10" name="Espace réservé du pied de page 9">
            <a:extLst>
              <a:ext uri="{FF2B5EF4-FFF2-40B4-BE49-F238E27FC236}">
                <a16:creationId xmlns:a16="http://schemas.microsoft.com/office/drawing/2014/main" id="{A8C7C3A0-5E78-49C8-B8D4-F3DF62B2BC93}"/>
              </a:ext>
            </a:extLst>
          </p:cNvPr>
          <p:cNvSpPr>
            <a:spLocks noGrp="1"/>
          </p:cNvSpPr>
          <p:nvPr>
            <p:ph type="ftr" sz="quarter" idx="11"/>
          </p:nvPr>
        </p:nvSpPr>
        <p:spPr>
          <a:xfrm>
            <a:off x="5943600" y="136524"/>
            <a:ext cx="3086100" cy="366815"/>
          </a:xfrm>
        </p:spPr>
        <p:txBody>
          <a:bodyPr rtlCol="0"/>
          <a:lstStyle/>
          <a:p>
            <a:pPr rtl="0"/>
            <a:r>
              <a:rPr lang="fr-FR" sz="800" dirty="0">
                <a:latin typeface="Arial Narrow" panose="020B0606020202030204" pitchFamily="34" charset="0"/>
              </a:rPr>
              <a:t>ACCEPTATION ET GESTION DE LA FLORE SPONTANEE</a:t>
            </a:r>
          </a:p>
        </p:txBody>
      </p:sp>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21</a:t>
            </a:fld>
            <a:endParaRPr lang="fr-FR"/>
          </a:p>
        </p:txBody>
      </p:sp>
      <p:sp>
        <p:nvSpPr>
          <p:cNvPr id="2" name="Espace réservé du pied de page 9">
            <a:extLst>
              <a:ext uri="{FF2B5EF4-FFF2-40B4-BE49-F238E27FC236}">
                <a16:creationId xmlns:a16="http://schemas.microsoft.com/office/drawing/2014/main" id="{F390FD75-99B2-4347-D26A-250B69DCE2F8}"/>
              </a:ext>
            </a:extLst>
          </p:cNvPr>
          <p:cNvSpPr txBox="1">
            <a:spLocks/>
          </p:cNvSpPr>
          <p:nvPr/>
        </p:nvSpPr>
        <p:spPr>
          <a:xfrm>
            <a:off x="5943600" y="649650"/>
            <a:ext cx="3283583" cy="366815"/>
          </a:xfrm>
          <a:prstGeom prst="rect">
            <a:avLst/>
          </a:prstGeom>
        </p:spPr>
        <p:txBody>
          <a:bodyPr vert="horz" lIns="91440" tIns="45720" rIns="91440" bIns="45720" rtlCol="0" anchor="ctr"/>
          <a:lstStyle>
            <a:defPPr rtl="0">
              <a:defRPr lang="fr-fr"/>
            </a:defPPr>
            <a:lvl1pPr marL="0" algn="ctr" defTabSz="914400" rtl="0" eaLnBrk="1" latinLnBrk="0" hangingPunct="1">
              <a:defRPr sz="900" b="1" i="0" kern="1200" cap="all" spc="75"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Perception et utilité de la flore spontanée </a:t>
            </a:r>
            <a:endParaRPr lang="fr-FR" sz="800" dirty="0">
              <a:latin typeface="Arial Narrow" panose="020B0606020202030204" pitchFamily="34" charset="0"/>
            </a:endParaRPr>
          </a:p>
        </p:txBody>
      </p:sp>
      <p:sp>
        <p:nvSpPr>
          <p:cNvPr id="13" name="Espace réservé du contenu 3">
            <a:extLst>
              <a:ext uri="{FF2B5EF4-FFF2-40B4-BE49-F238E27FC236}">
                <a16:creationId xmlns:a16="http://schemas.microsoft.com/office/drawing/2014/main" id="{5DC542F4-9C4A-626E-CBC6-AF2ABE5AAF26}"/>
              </a:ext>
            </a:extLst>
          </p:cNvPr>
          <p:cNvSpPr txBox="1">
            <a:spLocks/>
          </p:cNvSpPr>
          <p:nvPr/>
        </p:nvSpPr>
        <p:spPr>
          <a:xfrm>
            <a:off x="4597167" y="2850467"/>
            <a:ext cx="4026485" cy="3346704"/>
          </a:xfrm>
          <a:prstGeom prst="rect">
            <a:avLst/>
          </a:prstGeom>
        </p:spPr>
        <p:txBody>
          <a:bodyPr vert="horz" lIns="91440" tIns="45720" rIns="91440" bIns="45720" rtlCol="0">
            <a:normAutofit/>
          </a:bodyPr>
          <a:lstStyle>
            <a:lvl1pPr marL="0" indent="0" algn="l" defTabSz="685800" rtl="0" eaLnBrk="1" latinLnBrk="0" hangingPunct="1">
              <a:lnSpc>
                <a:spcPct val="110000"/>
              </a:lnSpc>
              <a:spcBef>
                <a:spcPts val="750"/>
              </a:spcBef>
              <a:buFont typeface="Arial" panose="020B0604020202020204" pitchFamily="34" charset="0"/>
              <a:buNone/>
              <a:defRPr sz="1500" kern="1200">
                <a:solidFill>
                  <a:schemeClr val="tx1"/>
                </a:solidFill>
                <a:latin typeface="+mn-lt"/>
                <a:ea typeface="+mn-ea"/>
                <a:cs typeface="+mn-cs"/>
              </a:defRPr>
            </a:lvl1pPr>
            <a:lvl2pPr marL="1714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34290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5143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FR" dirty="0"/>
          </a:p>
        </p:txBody>
      </p:sp>
      <p:sp>
        <p:nvSpPr>
          <p:cNvPr id="14" name="Espace réservé du contenu 3">
            <a:extLst>
              <a:ext uri="{FF2B5EF4-FFF2-40B4-BE49-F238E27FC236}">
                <a16:creationId xmlns:a16="http://schemas.microsoft.com/office/drawing/2014/main" id="{5206345D-A263-69C7-AEC0-93959BBB1DB0}"/>
              </a:ext>
            </a:extLst>
          </p:cNvPr>
          <p:cNvSpPr txBox="1">
            <a:spLocks/>
          </p:cNvSpPr>
          <p:nvPr/>
        </p:nvSpPr>
        <p:spPr>
          <a:xfrm>
            <a:off x="4488865" y="2850467"/>
            <a:ext cx="4026485" cy="3346704"/>
          </a:xfrm>
          <a:prstGeom prst="rect">
            <a:avLst/>
          </a:prstGeom>
        </p:spPr>
        <p:txBody>
          <a:bodyPr vert="horz" lIns="91440" tIns="45720" rIns="91440" bIns="45720" rtlCol="0">
            <a:normAutofit/>
          </a:bodyPr>
          <a:lstStyle>
            <a:lvl1pPr marL="0" indent="0" algn="l" defTabSz="685800" rtl="0" eaLnBrk="1" latinLnBrk="0" hangingPunct="1">
              <a:lnSpc>
                <a:spcPct val="110000"/>
              </a:lnSpc>
              <a:spcBef>
                <a:spcPts val="750"/>
              </a:spcBef>
              <a:buFont typeface="Arial" panose="020B0604020202020204" pitchFamily="34" charset="0"/>
              <a:buNone/>
              <a:defRPr sz="1500" kern="1200">
                <a:solidFill>
                  <a:schemeClr val="tx1"/>
                </a:solidFill>
                <a:latin typeface="+mn-lt"/>
                <a:ea typeface="+mn-ea"/>
                <a:cs typeface="+mn-cs"/>
              </a:defRPr>
            </a:lvl1pPr>
            <a:lvl2pPr marL="1714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34290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5143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FR" dirty="0"/>
          </a:p>
        </p:txBody>
      </p:sp>
      <p:sp>
        <p:nvSpPr>
          <p:cNvPr id="15" name="ZoneTexte 14">
            <a:extLst>
              <a:ext uri="{FF2B5EF4-FFF2-40B4-BE49-F238E27FC236}">
                <a16:creationId xmlns:a16="http://schemas.microsoft.com/office/drawing/2014/main" id="{18BC901D-B55F-352A-DEBC-213BDBA9EF71}"/>
              </a:ext>
            </a:extLst>
          </p:cNvPr>
          <p:cNvSpPr txBox="1"/>
          <p:nvPr/>
        </p:nvSpPr>
        <p:spPr>
          <a:xfrm>
            <a:off x="369116" y="1082180"/>
            <a:ext cx="7063530" cy="646331"/>
          </a:xfrm>
          <a:prstGeom prst="rect">
            <a:avLst/>
          </a:prstGeom>
          <a:noFill/>
        </p:spPr>
        <p:txBody>
          <a:bodyPr wrap="square" rtlCol="0">
            <a:spAutoFit/>
          </a:bodyPr>
          <a:lstStyle/>
          <a:p>
            <a:r>
              <a:rPr lang="fr-FR" dirty="0"/>
              <a:t>1 L’enherbement</a:t>
            </a:r>
          </a:p>
          <a:p>
            <a:r>
              <a:rPr lang="fr-FR" dirty="0"/>
              <a:t>2 La végétation spontanée</a:t>
            </a:r>
          </a:p>
        </p:txBody>
      </p:sp>
      <p:sp>
        <p:nvSpPr>
          <p:cNvPr id="16" name="ZoneTexte 15">
            <a:extLst>
              <a:ext uri="{FF2B5EF4-FFF2-40B4-BE49-F238E27FC236}">
                <a16:creationId xmlns:a16="http://schemas.microsoft.com/office/drawing/2014/main" id="{1C4B9E58-70C2-77B1-169F-756868FB2F0D}"/>
              </a:ext>
            </a:extLst>
          </p:cNvPr>
          <p:cNvSpPr txBox="1"/>
          <p:nvPr/>
        </p:nvSpPr>
        <p:spPr>
          <a:xfrm>
            <a:off x="462380" y="5964572"/>
            <a:ext cx="4747183" cy="369332"/>
          </a:xfrm>
          <a:prstGeom prst="rect">
            <a:avLst/>
          </a:prstGeom>
          <a:noFill/>
        </p:spPr>
        <p:txBody>
          <a:bodyPr wrap="square" rtlCol="0">
            <a:spAutoFit/>
          </a:bodyPr>
          <a:lstStyle/>
          <a:p>
            <a:r>
              <a:rPr lang="fr-FR" dirty="0"/>
              <a:t>Bye </a:t>
            </a:r>
            <a:r>
              <a:rPr lang="fr-FR" dirty="0" err="1"/>
              <a:t>bye</a:t>
            </a:r>
            <a:r>
              <a:rPr lang="fr-FR" dirty="0"/>
              <a:t> pesticides annonce</a:t>
            </a:r>
          </a:p>
        </p:txBody>
      </p:sp>
      <p:sp>
        <p:nvSpPr>
          <p:cNvPr id="18" name="Espace réservé du contenu 3">
            <a:extLst>
              <a:ext uri="{FF2B5EF4-FFF2-40B4-BE49-F238E27FC236}">
                <a16:creationId xmlns:a16="http://schemas.microsoft.com/office/drawing/2014/main" id="{1D5FC24D-9D02-0FE2-B684-EFC2EF639053}"/>
              </a:ext>
            </a:extLst>
          </p:cNvPr>
          <p:cNvSpPr txBox="1">
            <a:spLocks/>
          </p:cNvSpPr>
          <p:nvPr/>
        </p:nvSpPr>
        <p:spPr>
          <a:xfrm>
            <a:off x="4655135" y="2088858"/>
            <a:ext cx="4026485" cy="3387055"/>
          </a:xfrm>
          <a:prstGeom prst="rect">
            <a:avLst/>
          </a:prstGeom>
        </p:spPr>
        <p:txBody>
          <a:bodyPr vert="horz" lIns="91440" tIns="45720" rIns="91440" bIns="45720" rtlCol="0">
            <a:normAutofit/>
          </a:bodyPr>
          <a:lstStyle>
            <a:lvl1pPr marL="0" indent="0" algn="l" defTabSz="685800" rtl="0" eaLnBrk="1" latinLnBrk="0" hangingPunct="1">
              <a:lnSpc>
                <a:spcPct val="110000"/>
              </a:lnSpc>
              <a:spcBef>
                <a:spcPts val="750"/>
              </a:spcBef>
              <a:buFont typeface="Arial" panose="020B0604020202020204" pitchFamily="34" charset="0"/>
              <a:buNone/>
              <a:defRPr sz="1500" kern="1200">
                <a:solidFill>
                  <a:schemeClr val="tx1"/>
                </a:solidFill>
                <a:latin typeface="+mn-lt"/>
                <a:ea typeface="+mn-ea"/>
                <a:cs typeface="+mn-cs"/>
              </a:defRPr>
            </a:lvl1pPr>
            <a:lvl2pPr marL="1714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34290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5143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dirty="0"/>
              <a:t>Avantages:</a:t>
            </a:r>
          </a:p>
        </p:txBody>
      </p:sp>
      <p:pic>
        <p:nvPicPr>
          <p:cNvPr id="5" name="Image 4">
            <a:extLst>
              <a:ext uri="{FF2B5EF4-FFF2-40B4-BE49-F238E27FC236}">
                <a16:creationId xmlns:a16="http://schemas.microsoft.com/office/drawing/2014/main" id="{6A79637C-253C-4C95-5CDC-1BF1744DFB8C}"/>
              </a:ext>
            </a:extLst>
          </p:cNvPr>
          <p:cNvPicPr>
            <a:picLocks noChangeAspect="1"/>
          </p:cNvPicPr>
          <p:nvPr/>
        </p:nvPicPr>
        <p:blipFill>
          <a:blip r:embed="rId3"/>
          <a:stretch>
            <a:fillRect/>
          </a:stretch>
        </p:blipFill>
        <p:spPr>
          <a:xfrm>
            <a:off x="29143" y="100428"/>
            <a:ext cx="9085714" cy="6657143"/>
          </a:xfrm>
          <a:prstGeom prst="rect">
            <a:avLst/>
          </a:prstGeom>
        </p:spPr>
      </p:pic>
    </p:spTree>
    <p:extLst>
      <p:ext uri="{BB962C8B-B14F-4D97-AF65-F5344CB8AC3E}">
        <p14:creationId xmlns:p14="http://schemas.microsoft.com/office/powerpoint/2010/main" val="365334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Espace réservé du contenu 7">
            <a:extLst>
              <a:ext uri="{FF2B5EF4-FFF2-40B4-BE49-F238E27FC236}">
                <a16:creationId xmlns:a16="http://schemas.microsoft.com/office/drawing/2014/main" id="{B8C7B757-6DC9-B23A-8FD5-4B713DC83671}"/>
              </a:ext>
            </a:extLst>
          </p:cNvPr>
          <p:cNvGraphicFramePr>
            <a:graphicFrameLocks noGrp="1"/>
          </p:cNvGraphicFramePr>
          <p:nvPr>
            <p:ph idx="1"/>
            <p:extLst>
              <p:ext uri="{D42A27DB-BD31-4B8C-83A1-F6EECF244321}">
                <p14:modId xmlns:p14="http://schemas.microsoft.com/office/powerpoint/2010/main" val="3992611600"/>
              </p:ext>
            </p:extLst>
          </p:nvPr>
        </p:nvGraphicFramePr>
        <p:xfrm>
          <a:off x="139653" y="863596"/>
          <a:ext cx="8562691" cy="853440"/>
        </p:xfrm>
        <a:graphic>
          <a:graphicData uri="http://schemas.openxmlformats.org/drawingml/2006/table">
            <a:tbl>
              <a:tblPr/>
              <a:tblGrid>
                <a:gridCol w="8562691">
                  <a:extLst>
                    <a:ext uri="{9D8B030D-6E8A-4147-A177-3AD203B41FA5}">
                      <a16:colId xmlns:a16="http://schemas.microsoft.com/office/drawing/2014/main" val="660625703"/>
                    </a:ext>
                  </a:extLst>
                </a:gridCol>
              </a:tblGrid>
              <a:tr h="54772">
                <a:tc>
                  <a:txBody>
                    <a:bodyPr/>
                    <a:lstStyle/>
                    <a:p>
                      <a:endParaRPr lang="fr-FR" sz="800"/>
                    </a:p>
                  </a:txBody>
                  <a:tcPr marL="112122" marR="112122" marT="0" marB="0" anchor="ctr">
                    <a:lnL>
                      <a:noFill/>
                    </a:lnL>
                    <a:lnR>
                      <a:noFill/>
                    </a:lnR>
                    <a:lnT>
                      <a:noFill/>
                    </a:lnT>
                    <a:lnB>
                      <a:noFill/>
                    </a:lnB>
                    <a:solidFill>
                      <a:srgbClr val="FFFFFF"/>
                    </a:solidFill>
                  </a:tcPr>
                </a:tc>
                <a:extLst>
                  <a:ext uri="{0D108BD9-81ED-4DB2-BD59-A6C34878D82A}">
                    <a16:rowId xmlns:a16="http://schemas.microsoft.com/office/drawing/2014/main" val="391463727"/>
                  </a:ext>
                </a:extLst>
              </a:tr>
              <a:tr h="683930">
                <a:tc>
                  <a:txBody>
                    <a:bodyPr/>
                    <a:lstStyle/>
                    <a:p>
                      <a:r>
                        <a:rPr lang="fr-FR" sz="1600" i="1" kern="1200" dirty="0">
                          <a:solidFill>
                            <a:schemeClr val="tx1"/>
                          </a:solidFill>
                          <a:effectLst/>
                          <a:latin typeface="Arial" panose="020B0604020202020204" pitchFamily="34" charset="0"/>
                          <a:ea typeface="+mn-ea"/>
                          <a:cs typeface="+mn-cs"/>
                        </a:rPr>
                        <a:t>Voici les plantes revenants le plus souvent : Prêle, Chiendent, Renoncule, Plantain, Rumex, Liseron des champs, Mourons des oiseaux, Trèfle blanc, Oxalis</a:t>
                      </a:r>
                      <a:br>
                        <a:rPr lang="fr-FR" sz="1600" i="1" kern="1200" dirty="0">
                          <a:solidFill>
                            <a:schemeClr val="tx1"/>
                          </a:solidFill>
                          <a:effectLst/>
                          <a:latin typeface="Arial" panose="020B0604020202020204" pitchFamily="34" charset="0"/>
                          <a:ea typeface="+mn-ea"/>
                          <a:cs typeface="+mn-cs"/>
                        </a:rPr>
                      </a:br>
                      <a:r>
                        <a:rPr lang="fr-FR" sz="1600" i="1" kern="1200" dirty="0">
                          <a:solidFill>
                            <a:schemeClr val="tx1"/>
                          </a:solidFill>
                          <a:effectLst/>
                          <a:latin typeface="Arial" panose="020B0604020202020204" pitchFamily="34" charset="0"/>
                          <a:ea typeface="+mn-ea"/>
                          <a:cs typeface="+mn-cs"/>
                        </a:rPr>
                        <a:t>Cessez « le carnage » ! Voici pourquoi il faut conserver ces bonnes « mauvaises herbes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623298449"/>
                  </a:ext>
                </a:extLst>
              </a:tr>
            </a:tbl>
          </a:graphicData>
        </a:graphic>
      </p:graphicFrame>
      <p:sp>
        <p:nvSpPr>
          <p:cNvPr id="7" name="Espace réservé du numéro de diapositive 6">
            <a:extLst>
              <a:ext uri="{FF2B5EF4-FFF2-40B4-BE49-F238E27FC236}">
                <a16:creationId xmlns:a16="http://schemas.microsoft.com/office/drawing/2014/main" id="{4AA4FB8E-5857-8189-FFB6-F3CD913F8C32}"/>
              </a:ext>
            </a:extLst>
          </p:cNvPr>
          <p:cNvSpPr>
            <a:spLocks noGrp="1"/>
          </p:cNvSpPr>
          <p:nvPr>
            <p:ph type="sldNum" sz="quarter" idx="12"/>
          </p:nvPr>
        </p:nvSpPr>
        <p:spPr/>
        <p:txBody>
          <a:bodyPr/>
          <a:lstStyle/>
          <a:p>
            <a:pPr rtl="0"/>
            <a:fld id="{D8DA9DAA-006C-4F4B-980E-E3DF019B24E2}" type="slidenum">
              <a:rPr lang="fr-FR" noProof="0" smtClean="0"/>
              <a:pPr rtl="0"/>
              <a:t>22</a:t>
            </a:fld>
            <a:endParaRPr lang="fr-FR" noProof="0"/>
          </a:p>
        </p:txBody>
      </p:sp>
      <p:graphicFrame>
        <p:nvGraphicFramePr>
          <p:cNvPr id="10" name="Tableau 9">
            <a:extLst>
              <a:ext uri="{FF2B5EF4-FFF2-40B4-BE49-F238E27FC236}">
                <a16:creationId xmlns:a16="http://schemas.microsoft.com/office/drawing/2014/main" id="{7A921F3D-0651-C40B-F9BE-F38898E82DB7}"/>
              </a:ext>
            </a:extLst>
          </p:cNvPr>
          <p:cNvGraphicFramePr>
            <a:graphicFrameLocks noGrp="1"/>
          </p:cNvGraphicFramePr>
          <p:nvPr>
            <p:extLst>
              <p:ext uri="{D42A27DB-BD31-4B8C-83A1-F6EECF244321}">
                <p14:modId xmlns:p14="http://schemas.microsoft.com/office/powerpoint/2010/main" val="2176307759"/>
              </p:ext>
            </p:extLst>
          </p:nvPr>
        </p:nvGraphicFramePr>
        <p:xfrm>
          <a:off x="215153" y="1717036"/>
          <a:ext cx="8789194" cy="4874132"/>
        </p:xfrm>
        <a:graphic>
          <a:graphicData uri="http://schemas.openxmlformats.org/drawingml/2006/table">
            <a:tbl>
              <a:tblPr/>
              <a:tblGrid>
                <a:gridCol w="8789194">
                  <a:extLst>
                    <a:ext uri="{9D8B030D-6E8A-4147-A177-3AD203B41FA5}">
                      <a16:colId xmlns:a16="http://schemas.microsoft.com/office/drawing/2014/main" val="3356580147"/>
                    </a:ext>
                  </a:extLst>
                </a:gridCol>
              </a:tblGrid>
              <a:tr h="158253">
                <a:tc>
                  <a:txBody>
                    <a:bodyPr/>
                    <a:lstStyle/>
                    <a:p>
                      <a:r>
                        <a:rPr lang="fr-FR" sz="1200" dirty="0">
                          <a:hlinkClick r:id="rId2" action="ppaction://hlinkfile"/>
                        </a:rPr>
                        <a:t>..\reconnaissance des mauvaises herbes.mp4</a:t>
                      </a:r>
                      <a:endParaRPr lang="fr-FR" sz="1200" dirty="0"/>
                    </a:p>
                  </a:txBody>
                  <a:tcPr marL="175175" marR="175175" marT="0" marB="0" anchor="ctr">
                    <a:lnL>
                      <a:noFill/>
                    </a:lnL>
                    <a:lnR>
                      <a:noFill/>
                    </a:lnR>
                    <a:lnT>
                      <a:noFill/>
                    </a:lnT>
                    <a:lnB>
                      <a:noFill/>
                    </a:lnB>
                    <a:solidFill>
                      <a:srgbClr val="FFFFFF"/>
                    </a:solidFill>
                  </a:tcPr>
                </a:tc>
                <a:extLst>
                  <a:ext uri="{0D108BD9-81ED-4DB2-BD59-A6C34878D82A}">
                    <a16:rowId xmlns:a16="http://schemas.microsoft.com/office/drawing/2014/main" val="1974756648"/>
                  </a:ext>
                </a:extLst>
              </a:tr>
              <a:tr h="4691252">
                <a:tc>
                  <a:txBody>
                    <a:bodyPr/>
                    <a:lstStyle/>
                    <a:p>
                      <a:pPr algn="ctr"/>
                      <a:r>
                        <a:rPr lang="fr-FR" sz="1600" dirty="0">
                          <a:effectLst/>
                          <a:latin typeface="Arial" panose="020B0604020202020204" pitchFamily="34" charset="0"/>
                        </a:rPr>
                        <a:t>Dorénavant, vous allez adorer vos mauvaises herbes !</a:t>
                      </a:r>
                      <a:endParaRPr lang="fr-FR" sz="1600" dirty="0">
                        <a:effectLst/>
                        <a:latin typeface="Google Sans"/>
                      </a:endParaRPr>
                    </a:p>
                    <a:p>
                      <a:r>
                        <a:rPr lang="fr-FR" sz="1600" dirty="0">
                          <a:effectLst/>
                          <a:latin typeface="Arial" panose="020B0604020202020204" pitchFamily="34" charset="0"/>
                        </a:rPr>
                        <a:t>Voici ce que vous murmurent les mauvaises herbes : </a:t>
                      </a:r>
                      <a:r>
                        <a:rPr lang="fr-FR" sz="1600" i="1" dirty="0">
                          <a:effectLst/>
                          <a:latin typeface="Arial" panose="020B0604020202020204" pitchFamily="34" charset="0"/>
                        </a:rPr>
                        <a:t>« Attends, attends avant de me tuer : mon but est de rétablir l’équilibre du sol ! Car j’ai un message à te faire passer, et peut-être bien que tu voudras me garder ! »</a:t>
                      </a:r>
                      <a:endParaRPr lang="fr-FR" sz="1600" dirty="0">
                        <a:effectLst/>
                        <a:latin typeface="Google Sans"/>
                      </a:endParaRPr>
                    </a:p>
                    <a:p>
                      <a:r>
                        <a:rPr lang="fr-FR" sz="1600" b="1" dirty="0">
                          <a:effectLst/>
                          <a:latin typeface="Arial" panose="020B0604020202020204" pitchFamily="34" charset="0"/>
                        </a:rPr>
                        <a:t> </a:t>
                      </a:r>
                      <a:endParaRPr lang="fr-FR" sz="1600" dirty="0">
                        <a:effectLst/>
                        <a:latin typeface="Google Sans"/>
                      </a:endParaRPr>
                    </a:p>
                    <a:p>
                      <a:r>
                        <a:rPr lang="fr-FR" sz="1600" b="1" i="0" dirty="0">
                          <a:solidFill>
                            <a:srgbClr val="333333"/>
                          </a:solidFill>
                          <a:effectLst/>
                          <a:latin typeface="Arial" panose="020B0604020202020204" pitchFamily="34" charset="0"/>
                        </a:rPr>
                        <a:t>Infirmières, mais aussi professeurs :</a:t>
                      </a:r>
                      <a:endParaRPr lang="fr-FR" sz="1600" b="0" i="0" dirty="0">
                        <a:solidFill>
                          <a:srgbClr val="333333"/>
                        </a:solidFill>
                        <a:effectLst/>
                        <a:latin typeface="Arial" panose="020B0604020202020204" pitchFamily="34" charset="0"/>
                      </a:endParaRPr>
                    </a:p>
                    <a:p>
                      <a:r>
                        <a:rPr lang="fr-FR" sz="1600" dirty="0">
                          <a:effectLst/>
                          <a:latin typeface="Arial" panose="020B0604020202020204" pitchFamily="34" charset="0"/>
                        </a:rPr>
                        <a:t>Les mauvaises herbes sont en fait des plantes « </a:t>
                      </a:r>
                      <a:r>
                        <a:rPr lang="fr-FR" sz="1600" dirty="0" err="1">
                          <a:effectLst/>
                          <a:latin typeface="Arial" panose="020B0604020202020204" pitchFamily="34" charset="0"/>
                        </a:rPr>
                        <a:t>bio-indicatrices</a:t>
                      </a:r>
                      <a:r>
                        <a:rPr lang="fr-FR" sz="1600" dirty="0">
                          <a:effectLst/>
                          <a:latin typeface="Arial" panose="020B0604020202020204" pitchFamily="34" charset="0"/>
                        </a:rPr>
                        <a:t> » ! C’est-à-dire qu’elles sont révélatrices de </a:t>
                      </a:r>
                      <a:r>
                        <a:rPr lang="fr-FR" sz="1600" u="sng" dirty="0">
                          <a:effectLst/>
                          <a:latin typeface="Arial" panose="020B0604020202020204" pitchFamily="34" charset="0"/>
                        </a:rPr>
                        <a:t>l’état actue</a:t>
                      </a:r>
                      <a:r>
                        <a:rPr lang="fr-FR" sz="1600" dirty="0">
                          <a:effectLst/>
                          <a:latin typeface="Arial" panose="020B0604020202020204" pitchFamily="34" charset="0"/>
                        </a:rPr>
                        <a:t>l de votre sol !</a:t>
                      </a:r>
                      <a:br>
                        <a:rPr lang="fr-FR" sz="1600" b="0" i="0" dirty="0">
                          <a:solidFill>
                            <a:srgbClr val="333333"/>
                          </a:solidFill>
                          <a:effectLst/>
                          <a:latin typeface="Arial" panose="020B0604020202020204" pitchFamily="34" charset="0"/>
                        </a:rPr>
                      </a:br>
                      <a:r>
                        <a:rPr lang="fr-FR" sz="1600" b="1" i="0" dirty="0">
                          <a:solidFill>
                            <a:srgbClr val="333333"/>
                          </a:solidFill>
                          <a:effectLst/>
                          <a:latin typeface="Arial" panose="020B0604020202020204" pitchFamily="34" charset="0"/>
                        </a:rPr>
                        <a:t>Leur apparition n’a qu’un but : rétablir l’équilibre naturel du sol.</a:t>
                      </a:r>
                      <a:endParaRPr lang="fr-FR" sz="1600" b="0" i="0" dirty="0">
                        <a:solidFill>
                          <a:srgbClr val="333333"/>
                        </a:solidFill>
                        <a:effectLst/>
                        <a:latin typeface="Arial" panose="020B0604020202020204" pitchFamily="34" charset="0"/>
                      </a:endParaRPr>
                    </a:p>
                    <a:p>
                      <a:r>
                        <a:rPr lang="fr-FR" sz="1600" dirty="0">
                          <a:effectLst/>
                          <a:latin typeface="Arial" panose="020B0604020202020204" pitchFamily="34" charset="0"/>
                        </a:rPr>
                        <a:t>De nombreuses études ont montré que les « mauvaises herbes » arrivaient dans un ordre logique, pour passer d’un état de friche à une prairie, puis au modèle de la forêt.</a:t>
                      </a:r>
                      <a:endParaRPr lang="fr-FR" sz="1600" dirty="0">
                        <a:effectLst/>
                        <a:latin typeface="Google Sans"/>
                      </a:endParaRPr>
                    </a:p>
                    <a:p>
                      <a:r>
                        <a:rPr lang="fr-FR" sz="1600" b="1" i="0" dirty="0">
                          <a:solidFill>
                            <a:srgbClr val="333333"/>
                          </a:solidFill>
                          <a:effectLst/>
                          <a:latin typeface="Arial" panose="020B0604020202020204" pitchFamily="34" charset="0"/>
                        </a:rPr>
                        <a:t>Bien-sûr, à l’échelle d’une vie humaine, on ne le voit pas !</a:t>
                      </a:r>
                      <a:endParaRPr lang="fr-FR" sz="1600" b="0" i="0" dirty="0">
                        <a:solidFill>
                          <a:srgbClr val="333333"/>
                        </a:solidFill>
                        <a:effectLst/>
                        <a:latin typeface="Arial" panose="020B0604020202020204" pitchFamily="34" charset="0"/>
                      </a:endParaRPr>
                    </a:p>
                    <a:p>
                      <a:r>
                        <a:rPr lang="fr-FR" sz="1600" dirty="0">
                          <a:effectLst/>
                          <a:latin typeface="Arial" panose="020B0604020202020204" pitchFamily="34" charset="0"/>
                        </a:rPr>
                        <a:t>Ou plutôt, on voit seulement les premières espèces « pionnières » (liseron, ronces, renoncules…), celles qui viennent nous gâcher la vie car leur but est de conquérir rapidement tout le sol pour le recouvrir et le protéger !</a:t>
                      </a:r>
                      <a:endParaRPr lang="fr-FR" sz="1600" dirty="0">
                        <a:effectLst/>
                        <a:latin typeface="Google Sans"/>
                      </a:endParaRPr>
                    </a:p>
                    <a:p>
                      <a:r>
                        <a:rPr lang="fr-FR" sz="1600" b="1" i="0" dirty="0">
                          <a:solidFill>
                            <a:srgbClr val="333333"/>
                          </a:solidFill>
                          <a:effectLst/>
                          <a:latin typeface="Arial" panose="020B0604020202020204" pitchFamily="34" charset="0"/>
                        </a:rPr>
                        <a:t>Alors, voici le bon réflexe :</a:t>
                      </a:r>
                      <a:endParaRPr lang="fr-FR" sz="1600" b="0" i="0" dirty="0">
                        <a:solidFill>
                          <a:srgbClr val="333333"/>
                        </a:solidFill>
                        <a:effectLst/>
                        <a:latin typeface="Arial" panose="020B0604020202020204" pitchFamily="34" charset="0"/>
                      </a:endParaRPr>
                    </a:p>
                    <a:p>
                      <a:r>
                        <a:rPr lang="fr-FR" sz="1600" dirty="0">
                          <a:effectLst/>
                          <a:latin typeface="Arial" panose="020B0604020202020204" pitchFamily="34" charset="0"/>
                        </a:rPr>
                        <a:t>Toujours vous demander « pourquoi » :Pourquoi cela apparait ?</a:t>
                      </a:r>
                      <a:r>
                        <a:rPr lang="fr-FR" sz="1600" dirty="0">
                          <a:effectLst/>
                          <a:latin typeface="Google Sans"/>
                        </a:rPr>
                        <a:t> </a:t>
                      </a:r>
                      <a:r>
                        <a:rPr lang="fr-FR" sz="1600" dirty="0">
                          <a:effectLst/>
                          <a:latin typeface="Arial" panose="020B0604020202020204" pitchFamily="34" charset="0"/>
                        </a:rPr>
                        <a:t>Pourquoi cela disparait ?</a:t>
                      </a:r>
                      <a:endParaRPr lang="fr-FR" sz="1600" dirty="0">
                        <a:effectLst/>
                        <a:latin typeface="Google Sans"/>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331200131"/>
                  </a:ext>
                </a:extLst>
              </a:tr>
            </a:tbl>
          </a:graphicData>
        </a:graphic>
      </p:graphicFrame>
      <p:sp>
        <p:nvSpPr>
          <p:cNvPr id="11" name="Espace réservé du pied de page 9">
            <a:extLst>
              <a:ext uri="{FF2B5EF4-FFF2-40B4-BE49-F238E27FC236}">
                <a16:creationId xmlns:a16="http://schemas.microsoft.com/office/drawing/2014/main" id="{0B792A8A-E172-1284-7823-80891D33DFD2}"/>
              </a:ext>
            </a:extLst>
          </p:cNvPr>
          <p:cNvSpPr txBox="1">
            <a:spLocks/>
          </p:cNvSpPr>
          <p:nvPr/>
        </p:nvSpPr>
        <p:spPr>
          <a:xfrm>
            <a:off x="6070833" y="604687"/>
            <a:ext cx="3283583" cy="366815"/>
          </a:xfrm>
          <a:prstGeom prst="rect">
            <a:avLst/>
          </a:prstGeom>
        </p:spPr>
        <p:txBody>
          <a:bodyPr vert="horz" lIns="91440" tIns="45720" rIns="91440" bIns="45720" rtlCol="0" anchor="ctr"/>
          <a:lstStyle>
            <a:defPPr rtl="0">
              <a:defRPr lang="fr-fr"/>
            </a:defPPr>
            <a:lvl1pPr marL="0" algn="ctr" defTabSz="914400" rtl="0" eaLnBrk="1" latinLnBrk="0" hangingPunct="1">
              <a:defRPr sz="900" b="1" i="0" kern="1200" cap="all" spc="75"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Perception et utilité de la flore spontanée </a:t>
            </a:r>
            <a:endParaRPr lang="fr-FR" sz="800" dirty="0">
              <a:latin typeface="Arial Narrow" panose="020B0606020202030204" pitchFamily="34" charset="0"/>
            </a:endParaRPr>
          </a:p>
        </p:txBody>
      </p:sp>
      <p:sp>
        <p:nvSpPr>
          <p:cNvPr id="2" name="Espace réservé du pied de page 1">
            <a:extLst>
              <a:ext uri="{FF2B5EF4-FFF2-40B4-BE49-F238E27FC236}">
                <a16:creationId xmlns:a16="http://schemas.microsoft.com/office/drawing/2014/main" id="{47B532F9-932C-73B4-1692-17C9F145DF5A}"/>
              </a:ext>
            </a:extLst>
          </p:cNvPr>
          <p:cNvSpPr>
            <a:spLocks noGrp="1"/>
          </p:cNvSpPr>
          <p:nvPr>
            <p:ph type="ftr" sz="quarter" idx="11"/>
          </p:nvPr>
        </p:nvSpPr>
        <p:spPr>
          <a:xfrm>
            <a:off x="5943600" y="186454"/>
            <a:ext cx="3086100" cy="365125"/>
          </a:xfrm>
        </p:spPr>
        <p:txBody>
          <a:bodyPr/>
          <a:lstStyle/>
          <a:p>
            <a:pPr rtl="0"/>
            <a:r>
              <a:rPr lang="fr-FR" noProof="0" dirty="0"/>
              <a:t>ACCEPTATION ET GESTION DE LA FLORE SPONTANEE</a:t>
            </a:r>
          </a:p>
        </p:txBody>
      </p:sp>
    </p:spTree>
    <p:extLst>
      <p:ext uri="{BB962C8B-B14F-4D97-AF65-F5344CB8AC3E}">
        <p14:creationId xmlns:p14="http://schemas.microsoft.com/office/powerpoint/2010/main" val="4037412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24920FE-537A-E47D-FEA1-337477DC7437}"/>
              </a:ext>
            </a:extLst>
          </p:cNvPr>
          <p:cNvSpPr>
            <a:spLocks noGrp="1"/>
          </p:cNvSpPr>
          <p:nvPr>
            <p:ph type="sldNum" sz="quarter" idx="12"/>
          </p:nvPr>
        </p:nvSpPr>
        <p:spPr/>
        <p:txBody>
          <a:bodyPr/>
          <a:lstStyle/>
          <a:p>
            <a:pPr rtl="0"/>
            <a:fld id="{D8DA9DAA-006C-4F4B-980E-E3DF019B24E2}" type="slidenum">
              <a:rPr lang="fr-FR" noProof="0" smtClean="0"/>
              <a:pPr rtl="0"/>
              <a:t>23</a:t>
            </a:fld>
            <a:endParaRPr lang="fr-FR" noProof="0"/>
          </a:p>
        </p:txBody>
      </p:sp>
      <p:pic>
        <p:nvPicPr>
          <p:cNvPr id="9" name="Image 8">
            <a:extLst>
              <a:ext uri="{FF2B5EF4-FFF2-40B4-BE49-F238E27FC236}">
                <a16:creationId xmlns:a16="http://schemas.microsoft.com/office/drawing/2014/main" id="{D1CF14E2-9B06-C470-15D3-506683AB1BD2}"/>
              </a:ext>
            </a:extLst>
          </p:cNvPr>
          <p:cNvPicPr>
            <a:picLocks noChangeAspect="1"/>
          </p:cNvPicPr>
          <p:nvPr/>
        </p:nvPicPr>
        <p:blipFill>
          <a:blip r:embed="rId2"/>
          <a:stretch>
            <a:fillRect/>
          </a:stretch>
        </p:blipFill>
        <p:spPr>
          <a:xfrm>
            <a:off x="24381" y="14714"/>
            <a:ext cx="9095238" cy="6828571"/>
          </a:xfrm>
          <a:prstGeom prst="rect">
            <a:avLst/>
          </a:prstGeom>
        </p:spPr>
      </p:pic>
      <p:sp>
        <p:nvSpPr>
          <p:cNvPr id="2" name="Espace réservé du pied de page 1">
            <a:extLst>
              <a:ext uri="{FF2B5EF4-FFF2-40B4-BE49-F238E27FC236}">
                <a16:creationId xmlns:a16="http://schemas.microsoft.com/office/drawing/2014/main" id="{7EA50659-06E1-E9E5-490F-7446FDBBCE7F}"/>
              </a:ext>
            </a:extLst>
          </p:cNvPr>
          <p:cNvSpPr>
            <a:spLocks noGrp="1"/>
          </p:cNvSpPr>
          <p:nvPr>
            <p:ph type="ftr" sz="quarter" idx="11"/>
          </p:nvPr>
        </p:nvSpPr>
        <p:spPr/>
        <p:txBody>
          <a:bodyPr/>
          <a:lstStyle/>
          <a:p>
            <a:pPr rtl="0"/>
            <a:r>
              <a:rPr lang="fr-FR" noProof="0"/>
              <a:t>ACCEPTATION ET GESTION DE LA FLORE SPONTANEE</a:t>
            </a:r>
          </a:p>
        </p:txBody>
      </p:sp>
      <p:sp>
        <p:nvSpPr>
          <p:cNvPr id="3" name="ZoneTexte 2">
            <a:extLst>
              <a:ext uri="{FF2B5EF4-FFF2-40B4-BE49-F238E27FC236}">
                <a16:creationId xmlns:a16="http://schemas.microsoft.com/office/drawing/2014/main" id="{4BBE433F-DD1B-504D-212A-32FFA9761FA1}"/>
              </a:ext>
            </a:extLst>
          </p:cNvPr>
          <p:cNvSpPr txBox="1"/>
          <p:nvPr/>
        </p:nvSpPr>
        <p:spPr>
          <a:xfrm>
            <a:off x="6457950" y="285136"/>
            <a:ext cx="1789471" cy="923330"/>
          </a:xfrm>
          <a:prstGeom prst="rect">
            <a:avLst/>
          </a:prstGeom>
          <a:noFill/>
        </p:spPr>
        <p:txBody>
          <a:bodyPr wrap="square" rtlCol="0">
            <a:spAutoFit/>
          </a:bodyPr>
          <a:lstStyle/>
          <a:p>
            <a:r>
              <a:rPr lang="fr-FR" dirty="0">
                <a:solidFill>
                  <a:srgbClr val="FF0000"/>
                </a:solidFill>
                <a:hlinkClick r:id="rId3" action="ppaction://hlinkfile">
                  <a:extLst>
                    <a:ext uri="{A12FA001-AC4F-418D-AE19-62706E023703}">
                      <ahyp:hlinkClr xmlns:ahyp="http://schemas.microsoft.com/office/drawing/2018/hyperlinkcolor" val="tx"/>
                    </a:ext>
                  </a:extLst>
                </a:hlinkClick>
              </a:rPr>
              <a:t>..\integrationflorespontanee.pdf</a:t>
            </a:r>
            <a:endParaRPr lang="fr-FR" dirty="0">
              <a:solidFill>
                <a:srgbClr val="FF0000"/>
              </a:solidFill>
            </a:endParaRPr>
          </a:p>
        </p:txBody>
      </p:sp>
    </p:spTree>
    <p:extLst>
      <p:ext uri="{BB962C8B-B14F-4D97-AF65-F5344CB8AC3E}">
        <p14:creationId xmlns:p14="http://schemas.microsoft.com/office/powerpoint/2010/main" val="2149352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A8C7C3A0-5E78-49C8-B8D4-F3DF62B2BC93}"/>
              </a:ext>
            </a:extLst>
          </p:cNvPr>
          <p:cNvSpPr>
            <a:spLocks noGrp="1"/>
          </p:cNvSpPr>
          <p:nvPr>
            <p:ph type="ftr" sz="quarter" idx="11"/>
          </p:nvPr>
        </p:nvSpPr>
        <p:spPr>
          <a:xfrm>
            <a:off x="5943600" y="136524"/>
            <a:ext cx="3086100" cy="366815"/>
          </a:xfrm>
        </p:spPr>
        <p:txBody>
          <a:bodyPr rtlCol="0"/>
          <a:lstStyle/>
          <a:p>
            <a:pPr rtl="0"/>
            <a:r>
              <a:rPr lang="fr-FR" sz="800" dirty="0">
                <a:latin typeface="Arial Narrow" panose="020B0606020202030204" pitchFamily="34" charset="0"/>
              </a:rPr>
              <a:t>ACCEPTATION ET GESTION DE LA FLORE SPONTANEE</a:t>
            </a:r>
          </a:p>
        </p:txBody>
      </p:sp>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24</a:t>
            </a:fld>
            <a:endParaRPr lang="fr-FR"/>
          </a:p>
        </p:txBody>
      </p:sp>
      <p:sp>
        <p:nvSpPr>
          <p:cNvPr id="2" name="Espace réservé du pied de page 9">
            <a:extLst>
              <a:ext uri="{FF2B5EF4-FFF2-40B4-BE49-F238E27FC236}">
                <a16:creationId xmlns:a16="http://schemas.microsoft.com/office/drawing/2014/main" id="{F390FD75-99B2-4347-D26A-250B69DCE2F8}"/>
              </a:ext>
            </a:extLst>
          </p:cNvPr>
          <p:cNvSpPr txBox="1">
            <a:spLocks/>
          </p:cNvSpPr>
          <p:nvPr/>
        </p:nvSpPr>
        <p:spPr>
          <a:xfrm>
            <a:off x="5943600" y="649650"/>
            <a:ext cx="3283583" cy="366815"/>
          </a:xfrm>
          <a:prstGeom prst="rect">
            <a:avLst/>
          </a:prstGeom>
        </p:spPr>
        <p:txBody>
          <a:bodyPr vert="horz" lIns="91440" tIns="45720" rIns="91440" bIns="45720" rtlCol="0" anchor="ctr"/>
          <a:lstStyle>
            <a:defPPr rtl="0">
              <a:defRPr lang="fr-fr"/>
            </a:defPPr>
            <a:lvl1pPr marL="0" algn="ctr" defTabSz="914400" rtl="0" eaLnBrk="1" latinLnBrk="0" hangingPunct="1">
              <a:defRPr sz="900" b="1" i="0" kern="1200" cap="all" spc="75"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Perception et utilité de la flore spontanée </a:t>
            </a:r>
            <a:endParaRPr lang="fr-FR" sz="800" dirty="0">
              <a:latin typeface="Arial Narrow" panose="020B0606020202030204" pitchFamily="34" charset="0"/>
            </a:endParaRPr>
          </a:p>
        </p:txBody>
      </p:sp>
      <p:sp>
        <p:nvSpPr>
          <p:cNvPr id="3" name="ZoneTexte 2">
            <a:extLst>
              <a:ext uri="{FF2B5EF4-FFF2-40B4-BE49-F238E27FC236}">
                <a16:creationId xmlns:a16="http://schemas.microsoft.com/office/drawing/2014/main" id="{14673DFA-604E-E3DF-D911-57F7C9050D32}"/>
              </a:ext>
            </a:extLst>
          </p:cNvPr>
          <p:cNvSpPr txBox="1"/>
          <p:nvPr/>
        </p:nvSpPr>
        <p:spPr>
          <a:xfrm>
            <a:off x="293615" y="1199626"/>
            <a:ext cx="4915948" cy="646331"/>
          </a:xfrm>
          <a:prstGeom prst="rect">
            <a:avLst/>
          </a:prstGeom>
          <a:noFill/>
        </p:spPr>
        <p:txBody>
          <a:bodyPr wrap="square" rtlCol="0">
            <a:spAutoFit/>
          </a:bodyPr>
          <a:lstStyle/>
          <a:p>
            <a:pPr lvl="1"/>
            <a:r>
              <a:rPr lang="fr-FR" dirty="0"/>
              <a:t>ACCEPTAFLORE P&amp;C</a:t>
            </a:r>
          </a:p>
          <a:p>
            <a:pPr lvl="1"/>
            <a:endParaRPr lang="fr-FR" dirty="0"/>
          </a:p>
        </p:txBody>
      </p:sp>
      <p:pic>
        <p:nvPicPr>
          <p:cNvPr id="5" name="Image 4">
            <a:extLst>
              <a:ext uri="{FF2B5EF4-FFF2-40B4-BE49-F238E27FC236}">
                <a16:creationId xmlns:a16="http://schemas.microsoft.com/office/drawing/2014/main" id="{E50AF415-693D-3C1E-08BB-718570195F48}"/>
              </a:ext>
            </a:extLst>
          </p:cNvPr>
          <p:cNvPicPr>
            <a:picLocks noChangeAspect="1"/>
          </p:cNvPicPr>
          <p:nvPr/>
        </p:nvPicPr>
        <p:blipFill>
          <a:blip r:embed="rId3"/>
          <a:stretch>
            <a:fillRect/>
          </a:stretch>
        </p:blipFill>
        <p:spPr>
          <a:xfrm>
            <a:off x="200571" y="1678866"/>
            <a:ext cx="8742857" cy="4571429"/>
          </a:xfrm>
          <a:prstGeom prst="rect">
            <a:avLst/>
          </a:prstGeom>
        </p:spPr>
      </p:pic>
    </p:spTree>
    <p:extLst>
      <p:ext uri="{BB962C8B-B14F-4D97-AF65-F5344CB8AC3E}">
        <p14:creationId xmlns:p14="http://schemas.microsoft.com/office/powerpoint/2010/main" val="2508194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29EA8D75-FFB3-0CEF-C335-73E2B9D85244}"/>
              </a:ext>
            </a:extLst>
          </p:cNvPr>
          <p:cNvSpPr>
            <a:spLocks noGrp="1"/>
          </p:cNvSpPr>
          <p:nvPr>
            <p:ph type="pic" sz="quarter" idx="13"/>
          </p:nvPr>
        </p:nvSpPr>
        <p:spPr/>
      </p:sp>
      <p:sp>
        <p:nvSpPr>
          <p:cNvPr id="3" name="Titre 2">
            <a:extLst>
              <a:ext uri="{FF2B5EF4-FFF2-40B4-BE49-F238E27FC236}">
                <a16:creationId xmlns:a16="http://schemas.microsoft.com/office/drawing/2014/main" id="{AA70DC9E-E8EC-F916-7816-F27D9D09C64E}"/>
              </a:ext>
            </a:extLst>
          </p:cNvPr>
          <p:cNvSpPr>
            <a:spLocks noGrp="1"/>
          </p:cNvSpPr>
          <p:nvPr>
            <p:ph type="title"/>
          </p:nvPr>
        </p:nvSpPr>
        <p:spPr/>
        <p:txBody>
          <a:bodyPr/>
          <a:lstStyle/>
          <a:p>
            <a:endParaRPr lang="fr-FR"/>
          </a:p>
        </p:txBody>
      </p:sp>
      <p:sp>
        <p:nvSpPr>
          <p:cNvPr id="4" name="Espace réservé du contenu 3">
            <a:extLst>
              <a:ext uri="{FF2B5EF4-FFF2-40B4-BE49-F238E27FC236}">
                <a16:creationId xmlns:a16="http://schemas.microsoft.com/office/drawing/2014/main" id="{D7505119-E46D-35DA-C2C0-F18EEB017C5B}"/>
              </a:ext>
            </a:extLst>
          </p:cNvPr>
          <p:cNvSpPr>
            <a:spLocks noGrp="1"/>
          </p:cNvSpPr>
          <p:nvPr>
            <p:ph idx="1"/>
          </p:nvPr>
        </p:nvSpPr>
        <p:spPr/>
        <p:txBody>
          <a:bodyPr/>
          <a:lstStyle/>
          <a:p>
            <a:endParaRPr lang="fr-FR"/>
          </a:p>
        </p:txBody>
      </p:sp>
      <p:sp>
        <p:nvSpPr>
          <p:cNvPr id="6" name="Espace réservé du pied de page 5">
            <a:extLst>
              <a:ext uri="{FF2B5EF4-FFF2-40B4-BE49-F238E27FC236}">
                <a16:creationId xmlns:a16="http://schemas.microsoft.com/office/drawing/2014/main" id="{D66FF206-EFFE-7199-3B29-2F03F4F91969}"/>
              </a:ext>
            </a:extLst>
          </p:cNvPr>
          <p:cNvSpPr>
            <a:spLocks noGrp="1"/>
          </p:cNvSpPr>
          <p:nvPr>
            <p:ph type="ftr" sz="quarter" idx="11"/>
          </p:nvPr>
        </p:nvSpPr>
        <p:spPr/>
        <p:txBody>
          <a:bodyPr/>
          <a:lstStyle/>
          <a:p>
            <a:pPr rtl="0"/>
            <a:r>
              <a:rPr lang="fr-FR" noProof="0"/>
              <a:t>ACCEPTATION ET GESTION DE LA FLORE SPONTANEE</a:t>
            </a:r>
          </a:p>
        </p:txBody>
      </p:sp>
      <p:sp>
        <p:nvSpPr>
          <p:cNvPr id="7" name="Espace réservé du numéro de diapositive 6">
            <a:extLst>
              <a:ext uri="{FF2B5EF4-FFF2-40B4-BE49-F238E27FC236}">
                <a16:creationId xmlns:a16="http://schemas.microsoft.com/office/drawing/2014/main" id="{9618292C-77BC-0ACB-C874-FA411C110C77}"/>
              </a:ext>
            </a:extLst>
          </p:cNvPr>
          <p:cNvSpPr>
            <a:spLocks noGrp="1"/>
          </p:cNvSpPr>
          <p:nvPr>
            <p:ph type="sldNum" sz="quarter" idx="12"/>
          </p:nvPr>
        </p:nvSpPr>
        <p:spPr/>
        <p:txBody>
          <a:bodyPr/>
          <a:lstStyle/>
          <a:p>
            <a:pPr rtl="0"/>
            <a:fld id="{D8DA9DAA-006C-4F4B-980E-E3DF019B24E2}" type="slidenum">
              <a:rPr lang="fr-FR" noProof="0" smtClean="0"/>
              <a:pPr rtl="0"/>
              <a:t>25</a:t>
            </a:fld>
            <a:endParaRPr lang="fr-FR" noProof="0"/>
          </a:p>
        </p:txBody>
      </p:sp>
      <p:pic>
        <p:nvPicPr>
          <p:cNvPr id="8" name="Image 7">
            <a:extLst>
              <a:ext uri="{FF2B5EF4-FFF2-40B4-BE49-F238E27FC236}">
                <a16:creationId xmlns:a16="http://schemas.microsoft.com/office/drawing/2014/main" id="{044B04DD-355E-5C61-10E4-09682BEF7ECF}"/>
              </a:ext>
            </a:extLst>
          </p:cNvPr>
          <p:cNvPicPr>
            <a:picLocks noChangeAspect="1"/>
          </p:cNvPicPr>
          <p:nvPr/>
        </p:nvPicPr>
        <p:blipFill>
          <a:blip r:embed="rId2"/>
          <a:stretch>
            <a:fillRect/>
          </a:stretch>
        </p:blipFill>
        <p:spPr>
          <a:xfrm>
            <a:off x="-16230" y="74823"/>
            <a:ext cx="9160230" cy="6720259"/>
          </a:xfrm>
          <a:prstGeom prst="rect">
            <a:avLst/>
          </a:prstGeom>
        </p:spPr>
      </p:pic>
    </p:spTree>
    <p:extLst>
      <p:ext uri="{BB962C8B-B14F-4D97-AF65-F5344CB8AC3E}">
        <p14:creationId xmlns:p14="http://schemas.microsoft.com/office/powerpoint/2010/main" val="3400224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095E6DB3-469F-179D-4B80-E91B34F666F4}"/>
              </a:ext>
            </a:extLst>
          </p:cNvPr>
          <p:cNvSpPr>
            <a:spLocks noGrp="1"/>
          </p:cNvSpPr>
          <p:nvPr>
            <p:ph type="pic" sz="quarter" idx="13"/>
          </p:nvPr>
        </p:nvSpPr>
        <p:spPr/>
      </p:sp>
      <p:sp>
        <p:nvSpPr>
          <p:cNvPr id="3" name="Titre 2">
            <a:extLst>
              <a:ext uri="{FF2B5EF4-FFF2-40B4-BE49-F238E27FC236}">
                <a16:creationId xmlns:a16="http://schemas.microsoft.com/office/drawing/2014/main" id="{D632664B-0CB5-3744-339C-3DAFE37EEC0B}"/>
              </a:ext>
            </a:extLst>
          </p:cNvPr>
          <p:cNvSpPr>
            <a:spLocks noGrp="1"/>
          </p:cNvSpPr>
          <p:nvPr>
            <p:ph type="title"/>
          </p:nvPr>
        </p:nvSpPr>
        <p:spPr/>
        <p:txBody>
          <a:bodyPr/>
          <a:lstStyle/>
          <a:p>
            <a:endParaRPr lang="fr-FR"/>
          </a:p>
        </p:txBody>
      </p:sp>
      <p:sp>
        <p:nvSpPr>
          <p:cNvPr id="4" name="Espace réservé du contenu 3">
            <a:extLst>
              <a:ext uri="{FF2B5EF4-FFF2-40B4-BE49-F238E27FC236}">
                <a16:creationId xmlns:a16="http://schemas.microsoft.com/office/drawing/2014/main" id="{F77F89B9-0245-A0AF-04B2-7CF4A82DF679}"/>
              </a:ext>
            </a:extLst>
          </p:cNvPr>
          <p:cNvSpPr>
            <a:spLocks noGrp="1"/>
          </p:cNvSpPr>
          <p:nvPr>
            <p:ph idx="1"/>
          </p:nvPr>
        </p:nvSpPr>
        <p:spPr/>
        <p:txBody>
          <a:bodyPr/>
          <a:lstStyle/>
          <a:p>
            <a:endParaRPr lang="fr-FR"/>
          </a:p>
        </p:txBody>
      </p:sp>
      <p:sp>
        <p:nvSpPr>
          <p:cNvPr id="6" name="Espace réservé du pied de page 5">
            <a:extLst>
              <a:ext uri="{FF2B5EF4-FFF2-40B4-BE49-F238E27FC236}">
                <a16:creationId xmlns:a16="http://schemas.microsoft.com/office/drawing/2014/main" id="{61313AD3-13FB-BA10-9729-1501B44BD801}"/>
              </a:ext>
            </a:extLst>
          </p:cNvPr>
          <p:cNvSpPr>
            <a:spLocks noGrp="1"/>
          </p:cNvSpPr>
          <p:nvPr>
            <p:ph type="ftr" sz="quarter" idx="11"/>
          </p:nvPr>
        </p:nvSpPr>
        <p:spPr/>
        <p:txBody>
          <a:bodyPr/>
          <a:lstStyle/>
          <a:p>
            <a:pPr rtl="0"/>
            <a:r>
              <a:rPr lang="fr-FR" noProof="0"/>
              <a:t>ACCEPTATION ET GESTION DE LA FLORE SPONTANEE</a:t>
            </a:r>
          </a:p>
        </p:txBody>
      </p:sp>
      <p:sp>
        <p:nvSpPr>
          <p:cNvPr id="7" name="Espace réservé du numéro de diapositive 6">
            <a:extLst>
              <a:ext uri="{FF2B5EF4-FFF2-40B4-BE49-F238E27FC236}">
                <a16:creationId xmlns:a16="http://schemas.microsoft.com/office/drawing/2014/main" id="{670B3C85-08C5-9E24-52EA-4FAD21C51156}"/>
              </a:ext>
            </a:extLst>
          </p:cNvPr>
          <p:cNvSpPr>
            <a:spLocks noGrp="1"/>
          </p:cNvSpPr>
          <p:nvPr>
            <p:ph type="sldNum" sz="quarter" idx="12"/>
          </p:nvPr>
        </p:nvSpPr>
        <p:spPr/>
        <p:txBody>
          <a:bodyPr/>
          <a:lstStyle/>
          <a:p>
            <a:pPr rtl="0"/>
            <a:fld id="{D8DA9DAA-006C-4F4B-980E-E3DF019B24E2}" type="slidenum">
              <a:rPr lang="fr-FR" noProof="0" smtClean="0"/>
              <a:pPr rtl="0"/>
              <a:t>26</a:t>
            </a:fld>
            <a:endParaRPr lang="fr-FR" noProof="0"/>
          </a:p>
        </p:txBody>
      </p:sp>
      <p:pic>
        <p:nvPicPr>
          <p:cNvPr id="9" name="Image 8">
            <a:extLst>
              <a:ext uri="{FF2B5EF4-FFF2-40B4-BE49-F238E27FC236}">
                <a16:creationId xmlns:a16="http://schemas.microsoft.com/office/drawing/2014/main" id="{0AB38D34-B46E-1CB7-C169-30E960AB9D62}"/>
              </a:ext>
            </a:extLst>
          </p:cNvPr>
          <p:cNvPicPr>
            <a:picLocks noChangeAspect="1"/>
          </p:cNvPicPr>
          <p:nvPr/>
        </p:nvPicPr>
        <p:blipFill>
          <a:blip r:embed="rId2"/>
          <a:stretch>
            <a:fillRect/>
          </a:stretch>
        </p:blipFill>
        <p:spPr>
          <a:xfrm>
            <a:off x="8843" y="58723"/>
            <a:ext cx="9020976" cy="6662753"/>
          </a:xfrm>
          <a:prstGeom prst="rect">
            <a:avLst/>
          </a:prstGeom>
        </p:spPr>
      </p:pic>
    </p:spTree>
    <p:extLst>
      <p:ext uri="{BB962C8B-B14F-4D97-AF65-F5344CB8AC3E}">
        <p14:creationId xmlns:p14="http://schemas.microsoft.com/office/powerpoint/2010/main" val="1058643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9EFCCB51-5C65-DF22-F062-5EF15AC64ECB}"/>
              </a:ext>
            </a:extLst>
          </p:cNvPr>
          <p:cNvSpPr>
            <a:spLocks noGrp="1"/>
          </p:cNvSpPr>
          <p:nvPr>
            <p:ph type="pic" sz="quarter" idx="13"/>
          </p:nvPr>
        </p:nvSpPr>
        <p:spPr/>
      </p:sp>
      <p:sp>
        <p:nvSpPr>
          <p:cNvPr id="3" name="Titre 2">
            <a:extLst>
              <a:ext uri="{FF2B5EF4-FFF2-40B4-BE49-F238E27FC236}">
                <a16:creationId xmlns:a16="http://schemas.microsoft.com/office/drawing/2014/main" id="{73137183-1706-63FA-DF41-CF996341B7B6}"/>
              </a:ext>
            </a:extLst>
          </p:cNvPr>
          <p:cNvSpPr>
            <a:spLocks noGrp="1"/>
          </p:cNvSpPr>
          <p:nvPr>
            <p:ph type="title"/>
          </p:nvPr>
        </p:nvSpPr>
        <p:spPr/>
        <p:txBody>
          <a:bodyPr/>
          <a:lstStyle/>
          <a:p>
            <a:endParaRPr lang="fr-FR"/>
          </a:p>
        </p:txBody>
      </p:sp>
      <p:sp>
        <p:nvSpPr>
          <p:cNvPr id="4" name="Espace réservé du contenu 3">
            <a:extLst>
              <a:ext uri="{FF2B5EF4-FFF2-40B4-BE49-F238E27FC236}">
                <a16:creationId xmlns:a16="http://schemas.microsoft.com/office/drawing/2014/main" id="{ECED99B5-CB85-4233-FC13-F9EF9A78AADD}"/>
              </a:ext>
            </a:extLst>
          </p:cNvPr>
          <p:cNvSpPr>
            <a:spLocks noGrp="1"/>
          </p:cNvSpPr>
          <p:nvPr>
            <p:ph idx="1"/>
          </p:nvPr>
        </p:nvSpPr>
        <p:spPr/>
        <p:txBody>
          <a:bodyPr/>
          <a:lstStyle/>
          <a:p>
            <a:endParaRPr lang="fr-FR"/>
          </a:p>
        </p:txBody>
      </p:sp>
      <p:sp>
        <p:nvSpPr>
          <p:cNvPr id="6" name="Espace réservé du pied de page 5">
            <a:extLst>
              <a:ext uri="{FF2B5EF4-FFF2-40B4-BE49-F238E27FC236}">
                <a16:creationId xmlns:a16="http://schemas.microsoft.com/office/drawing/2014/main" id="{56241FFE-8CCC-B08A-777A-C6E9F400A843}"/>
              </a:ext>
            </a:extLst>
          </p:cNvPr>
          <p:cNvSpPr>
            <a:spLocks noGrp="1"/>
          </p:cNvSpPr>
          <p:nvPr>
            <p:ph type="ftr" sz="quarter" idx="11"/>
          </p:nvPr>
        </p:nvSpPr>
        <p:spPr/>
        <p:txBody>
          <a:bodyPr/>
          <a:lstStyle/>
          <a:p>
            <a:pPr rtl="0"/>
            <a:r>
              <a:rPr lang="fr-FR" noProof="0"/>
              <a:t>ACCEPTATION ET GESTION DE LA FLORE SPONTANEE</a:t>
            </a:r>
          </a:p>
        </p:txBody>
      </p:sp>
      <p:sp>
        <p:nvSpPr>
          <p:cNvPr id="7" name="Espace réservé du numéro de diapositive 6">
            <a:extLst>
              <a:ext uri="{FF2B5EF4-FFF2-40B4-BE49-F238E27FC236}">
                <a16:creationId xmlns:a16="http://schemas.microsoft.com/office/drawing/2014/main" id="{EF9CA3C6-08D7-EF18-CF1E-F79E7E2FCA7F}"/>
              </a:ext>
            </a:extLst>
          </p:cNvPr>
          <p:cNvSpPr>
            <a:spLocks noGrp="1"/>
          </p:cNvSpPr>
          <p:nvPr>
            <p:ph type="sldNum" sz="quarter" idx="12"/>
          </p:nvPr>
        </p:nvSpPr>
        <p:spPr/>
        <p:txBody>
          <a:bodyPr/>
          <a:lstStyle/>
          <a:p>
            <a:pPr rtl="0"/>
            <a:fld id="{D8DA9DAA-006C-4F4B-980E-E3DF019B24E2}" type="slidenum">
              <a:rPr lang="fr-FR" noProof="0" smtClean="0"/>
              <a:pPr rtl="0"/>
              <a:t>27</a:t>
            </a:fld>
            <a:endParaRPr lang="fr-FR" noProof="0"/>
          </a:p>
        </p:txBody>
      </p:sp>
      <p:pic>
        <p:nvPicPr>
          <p:cNvPr id="11" name="Image 10">
            <a:extLst>
              <a:ext uri="{FF2B5EF4-FFF2-40B4-BE49-F238E27FC236}">
                <a16:creationId xmlns:a16="http://schemas.microsoft.com/office/drawing/2014/main" id="{015A6E92-E33D-019B-7E03-5F01D1CAB9EA}"/>
              </a:ext>
            </a:extLst>
          </p:cNvPr>
          <p:cNvPicPr>
            <a:picLocks noChangeAspect="1"/>
          </p:cNvPicPr>
          <p:nvPr/>
        </p:nvPicPr>
        <p:blipFill>
          <a:blip r:embed="rId2"/>
          <a:stretch>
            <a:fillRect/>
          </a:stretch>
        </p:blipFill>
        <p:spPr>
          <a:xfrm>
            <a:off x="-194490" y="136524"/>
            <a:ext cx="9338490" cy="6536943"/>
          </a:xfrm>
          <a:prstGeom prst="rect">
            <a:avLst/>
          </a:prstGeom>
        </p:spPr>
      </p:pic>
    </p:spTree>
    <p:extLst>
      <p:ext uri="{BB962C8B-B14F-4D97-AF65-F5344CB8AC3E}">
        <p14:creationId xmlns:p14="http://schemas.microsoft.com/office/powerpoint/2010/main" val="30932038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4FCEFEC3-A39F-48B7-5F07-6F9BA16434EB}"/>
              </a:ext>
            </a:extLst>
          </p:cNvPr>
          <p:cNvSpPr>
            <a:spLocks noGrp="1"/>
          </p:cNvSpPr>
          <p:nvPr>
            <p:ph type="pic" sz="quarter" idx="13"/>
          </p:nvPr>
        </p:nvSpPr>
        <p:spPr/>
      </p:sp>
      <p:sp>
        <p:nvSpPr>
          <p:cNvPr id="3" name="Titre 2">
            <a:extLst>
              <a:ext uri="{FF2B5EF4-FFF2-40B4-BE49-F238E27FC236}">
                <a16:creationId xmlns:a16="http://schemas.microsoft.com/office/drawing/2014/main" id="{02750729-1FA4-D836-5296-9E303AA87E6F}"/>
              </a:ext>
            </a:extLst>
          </p:cNvPr>
          <p:cNvSpPr>
            <a:spLocks noGrp="1"/>
          </p:cNvSpPr>
          <p:nvPr>
            <p:ph type="title"/>
          </p:nvPr>
        </p:nvSpPr>
        <p:spPr/>
        <p:txBody>
          <a:bodyPr/>
          <a:lstStyle/>
          <a:p>
            <a:endParaRPr lang="fr-FR"/>
          </a:p>
        </p:txBody>
      </p:sp>
      <p:sp>
        <p:nvSpPr>
          <p:cNvPr id="4" name="Espace réservé du contenu 3">
            <a:extLst>
              <a:ext uri="{FF2B5EF4-FFF2-40B4-BE49-F238E27FC236}">
                <a16:creationId xmlns:a16="http://schemas.microsoft.com/office/drawing/2014/main" id="{9E9FF2B3-5BD4-7E63-CBE9-884BAAAC97C1}"/>
              </a:ext>
            </a:extLst>
          </p:cNvPr>
          <p:cNvSpPr>
            <a:spLocks noGrp="1"/>
          </p:cNvSpPr>
          <p:nvPr>
            <p:ph idx="1"/>
          </p:nvPr>
        </p:nvSpPr>
        <p:spPr/>
        <p:txBody>
          <a:bodyPr/>
          <a:lstStyle/>
          <a:p>
            <a:endParaRPr lang="fr-FR"/>
          </a:p>
        </p:txBody>
      </p:sp>
      <p:sp>
        <p:nvSpPr>
          <p:cNvPr id="6" name="Espace réservé du pied de page 5">
            <a:extLst>
              <a:ext uri="{FF2B5EF4-FFF2-40B4-BE49-F238E27FC236}">
                <a16:creationId xmlns:a16="http://schemas.microsoft.com/office/drawing/2014/main" id="{AF00116E-662C-4018-D09E-97C4544D4648}"/>
              </a:ext>
            </a:extLst>
          </p:cNvPr>
          <p:cNvSpPr>
            <a:spLocks noGrp="1"/>
          </p:cNvSpPr>
          <p:nvPr>
            <p:ph type="ftr" sz="quarter" idx="11"/>
          </p:nvPr>
        </p:nvSpPr>
        <p:spPr/>
        <p:txBody>
          <a:bodyPr/>
          <a:lstStyle/>
          <a:p>
            <a:pPr rtl="0"/>
            <a:r>
              <a:rPr lang="fr-FR" noProof="0"/>
              <a:t>ACCEPTATION ET GESTION DE LA FLORE SPONTANEE</a:t>
            </a:r>
          </a:p>
        </p:txBody>
      </p:sp>
      <p:sp>
        <p:nvSpPr>
          <p:cNvPr id="7" name="Espace réservé du numéro de diapositive 6">
            <a:extLst>
              <a:ext uri="{FF2B5EF4-FFF2-40B4-BE49-F238E27FC236}">
                <a16:creationId xmlns:a16="http://schemas.microsoft.com/office/drawing/2014/main" id="{5C95D437-EE7B-0FE3-557B-157BDFDD9090}"/>
              </a:ext>
            </a:extLst>
          </p:cNvPr>
          <p:cNvSpPr>
            <a:spLocks noGrp="1"/>
          </p:cNvSpPr>
          <p:nvPr>
            <p:ph type="sldNum" sz="quarter" idx="12"/>
          </p:nvPr>
        </p:nvSpPr>
        <p:spPr/>
        <p:txBody>
          <a:bodyPr/>
          <a:lstStyle/>
          <a:p>
            <a:pPr rtl="0"/>
            <a:fld id="{D8DA9DAA-006C-4F4B-980E-E3DF019B24E2}" type="slidenum">
              <a:rPr lang="fr-FR" noProof="0" smtClean="0"/>
              <a:pPr rtl="0"/>
              <a:t>28</a:t>
            </a:fld>
            <a:endParaRPr lang="fr-FR" noProof="0"/>
          </a:p>
        </p:txBody>
      </p:sp>
      <p:pic>
        <p:nvPicPr>
          <p:cNvPr id="9" name="Image 8">
            <a:extLst>
              <a:ext uri="{FF2B5EF4-FFF2-40B4-BE49-F238E27FC236}">
                <a16:creationId xmlns:a16="http://schemas.microsoft.com/office/drawing/2014/main" id="{69931F1E-7772-5B7B-5FBB-5B3B85324D8D}"/>
              </a:ext>
            </a:extLst>
          </p:cNvPr>
          <p:cNvPicPr>
            <a:picLocks noChangeAspect="1"/>
          </p:cNvPicPr>
          <p:nvPr/>
        </p:nvPicPr>
        <p:blipFill>
          <a:blip r:embed="rId2"/>
          <a:stretch>
            <a:fillRect/>
          </a:stretch>
        </p:blipFill>
        <p:spPr>
          <a:xfrm>
            <a:off x="182217" y="34592"/>
            <a:ext cx="8735279" cy="6823408"/>
          </a:xfrm>
          <a:prstGeom prst="rect">
            <a:avLst/>
          </a:prstGeom>
        </p:spPr>
      </p:pic>
    </p:spTree>
    <p:extLst>
      <p:ext uri="{BB962C8B-B14F-4D97-AF65-F5344CB8AC3E}">
        <p14:creationId xmlns:p14="http://schemas.microsoft.com/office/powerpoint/2010/main" val="32815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fficher l’image source">
            <a:extLst>
              <a:ext uri="{FF2B5EF4-FFF2-40B4-BE49-F238E27FC236}">
                <a16:creationId xmlns:a16="http://schemas.microsoft.com/office/drawing/2014/main" id="{52DE8074-8B01-1510-4B22-12EF9AF1F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556" y="4156835"/>
            <a:ext cx="3831993" cy="2564641"/>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pied de page 9">
            <a:extLst>
              <a:ext uri="{FF2B5EF4-FFF2-40B4-BE49-F238E27FC236}">
                <a16:creationId xmlns:a16="http://schemas.microsoft.com/office/drawing/2014/main" id="{A8C7C3A0-5E78-49C8-B8D4-F3DF62B2BC93}"/>
              </a:ext>
            </a:extLst>
          </p:cNvPr>
          <p:cNvSpPr>
            <a:spLocks noGrp="1"/>
          </p:cNvSpPr>
          <p:nvPr>
            <p:ph type="ftr" sz="quarter" idx="11"/>
          </p:nvPr>
        </p:nvSpPr>
        <p:spPr>
          <a:xfrm>
            <a:off x="5943600" y="136524"/>
            <a:ext cx="3086100" cy="366815"/>
          </a:xfrm>
        </p:spPr>
        <p:txBody>
          <a:bodyPr rtlCol="0"/>
          <a:lstStyle/>
          <a:p>
            <a:pPr rtl="0"/>
            <a:r>
              <a:rPr lang="fr-FR" sz="800" dirty="0">
                <a:latin typeface="Arial Narrow" panose="020B0606020202030204" pitchFamily="34" charset="0"/>
              </a:rPr>
              <a:t>ACCEPTATION ET GESTION DE LA FLORE SPONTANEE</a:t>
            </a:r>
          </a:p>
        </p:txBody>
      </p:sp>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29</a:t>
            </a:fld>
            <a:endParaRPr lang="fr-FR"/>
          </a:p>
        </p:txBody>
      </p:sp>
      <p:sp>
        <p:nvSpPr>
          <p:cNvPr id="2" name="Espace réservé du pied de page 9">
            <a:extLst>
              <a:ext uri="{FF2B5EF4-FFF2-40B4-BE49-F238E27FC236}">
                <a16:creationId xmlns:a16="http://schemas.microsoft.com/office/drawing/2014/main" id="{F390FD75-99B2-4347-D26A-250B69DCE2F8}"/>
              </a:ext>
            </a:extLst>
          </p:cNvPr>
          <p:cNvSpPr txBox="1">
            <a:spLocks/>
          </p:cNvSpPr>
          <p:nvPr/>
        </p:nvSpPr>
        <p:spPr>
          <a:xfrm>
            <a:off x="5943600" y="649650"/>
            <a:ext cx="3283583" cy="366815"/>
          </a:xfrm>
          <a:prstGeom prst="rect">
            <a:avLst/>
          </a:prstGeom>
        </p:spPr>
        <p:txBody>
          <a:bodyPr vert="horz" lIns="91440" tIns="45720" rIns="91440" bIns="45720" rtlCol="0" anchor="ctr"/>
          <a:lstStyle>
            <a:defPPr rtl="0">
              <a:defRPr lang="fr-fr"/>
            </a:defPPr>
            <a:lvl1pPr marL="0" algn="ctr" defTabSz="914400" rtl="0" eaLnBrk="1" latinLnBrk="0" hangingPunct="1">
              <a:defRPr sz="900" b="1" i="0" kern="1200" cap="all" spc="75"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Perception et utilité de la flore spontanée </a:t>
            </a:r>
            <a:endParaRPr lang="fr-FR" sz="800" dirty="0">
              <a:latin typeface="Arial Narrow" panose="020B0606020202030204" pitchFamily="34" charset="0"/>
            </a:endParaRPr>
          </a:p>
        </p:txBody>
      </p:sp>
      <p:sp>
        <p:nvSpPr>
          <p:cNvPr id="3" name="ZoneTexte 2">
            <a:extLst>
              <a:ext uri="{FF2B5EF4-FFF2-40B4-BE49-F238E27FC236}">
                <a16:creationId xmlns:a16="http://schemas.microsoft.com/office/drawing/2014/main" id="{14673DFA-604E-E3DF-D911-57F7C9050D32}"/>
              </a:ext>
            </a:extLst>
          </p:cNvPr>
          <p:cNvSpPr txBox="1"/>
          <p:nvPr/>
        </p:nvSpPr>
        <p:spPr>
          <a:xfrm>
            <a:off x="293615" y="1199626"/>
            <a:ext cx="4915948" cy="3139321"/>
          </a:xfrm>
          <a:prstGeom prst="rect">
            <a:avLst/>
          </a:prstGeom>
          <a:noFill/>
        </p:spPr>
        <p:txBody>
          <a:bodyPr wrap="square" rtlCol="0">
            <a:spAutoFit/>
          </a:bodyPr>
          <a:lstStyle/>
          <a:p>
            <a:r>
              <a:rPr lang="fr-FR" dirty="0"/>
              <a:t>Les sauvages de ma rue film 1 et 2</a:t>
            </a:r>
          </a:p>
          <a:p>
            <a:r>
              <a:rPr lang="fr-FR" dirty="0">
                <a:hlinkClick r:id="rId4" action="ppaction://hlinkfile"/>
              </a:rPr>
              <a:t>..\1sauvages de ma rue.mp4</a:t>
            </a:r>
            <a:endParaRPr lang="fr-FR" dirty="0"/>
          </a:p>
          <a:p>
            <a:r>
              <a:rPr lang="fr-FR" dirty="0">
                <a:hlinkClick r:id="rId5" action="ppaction://hlinkfile"/>
              </a:rPr>
              <a:t>..\2sauvages de ma rue.mp4</a:t>
            </a:r>
            <a:endParaRPr lang="fr-FR" dirty="0"/>
          </a:p>
          <a:p>
            <a:r>
              <a:rPr lang="fr-FR" dirty="0"/>
              <a:t>Science participative et Application smart</a:t>
            </a:r>
          </a:p>
          <a:p>
            <a:r>
              <a:rPr lang="fr-FR" dirty="0"/>
              <a:t>Visite de terrain</a:t>
            </a:r>
          </a:p>
          <a:p>
            <a:r>
              <a:rPr lang="fr-FR" dirty="0"/>
              <a:t>Reconnaissance de la flore: livres</a:t>
            </a:r>
          </a:p>
          <a:p>
            <a:r>
              <a:rPr lang="fr-FR" dirty="0"/>
              <a:t>Film reconnaissance des adventices</a:t>
            </a:r>
          </a:p>
          <a:p>
            <a:r>
              <a:rPr lang="fr-FR" dirty="0">
                <a:hlinkClick r:id="rId6" action="ppaction://hlinkfile"/>
              </a:rPr>
              <a:t>..\reconnaissance des mauvaises herbes.mp4</a:t>
            </a:r>
            <a:endParaRPr lang="fr-FR" dirty="0"/>
          </a:p>
          <a:p>
            <a:r>
              <a:rPr lang="fr-FR" dirty="0"/>
              <a:t>  </a:t>
            </a:r>
            <a:r>
              <a:rPr lang="fr-FR" dirty="0">
                <a:hlinkClick r:id="rId7"/>
              </a:rPr>
              <a:t>Mauvaises herbes à l’identification des plantes (planteset.com)</a:t>
            </a:r>
            <a:endParaRPr lang="fr-FR" dirty="0"/>
          </a:p>
        </p:txBody>
      </p:sp>
      <p:pic>
        <p:nvPicPr>
          <p:cNvPr id="1026" name="Picture 2" descr="Afficher l’image source">
            <a:extLst>
              <a:ext uri="{FF2B5EF4-FFF2-40B4-BE49-F238E27FC236}">
                <a16:creationId xmlns:a16="http://schemas.microsoft.com/office/drawing/2014/main" id="{2BF475B7-7E91-9E51-39B1-CE6F883C81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2008" y="1016465"/>
            <a:ext cx="2758566" cy="5850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906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2384298" y="201169"/>
            <a:ext cx="4375404" cy="584080"/>
          </a:xfrm>
        </p:spPr>
        <p:txBody>
          <a:bodyPr rtlCol="0">
            <a:normAutofit fontScale="90000"/>
          </a:bodyPr>
          <a:lstStyle/>
          <a:p>
            <a:pPr algn="ctr"/>
            <a:r>
              <a:rPr lang="fr-FR" sz="27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SOMMAIRE</a:t>
            </a:r>
            <a:br>
              <a:rPr lang="fr-FR" sz="27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br>
            <a:r>
              <a:rPr lang="fr-FR" sz="900" dirty="0" err="1">
                <a:latin typeface="+mn-lt"/>
              </a:rPr>
              <a:t>SOMMAIRE</a:t>
            </a:r>
            <a:endParaRPr lang="fr-FR" sz="900" dirty="0"/>
          </a:p>
        </p:txBody>
      </p:sp>
      <p:sp>
        <p:nvSpPr>
          <p:cNvPr id="4" name="Espace réservé du texte 3">
            <a:extLst>
              <a:ext uri="{FF2B5EF4-FFF2-40B4-BE49-F238E27FC236}">
                <a16:creationId xmlns:a16="http://schemas.microsoft.com/office/drawing/2014/main" id="{65DE74E9-AA78-46C1-845A-0B72FA8AF35E}"/>
              </a:ext>
            </a:extLst>
          </p:cNvPr>
          <p:cNvSpPr>
            <a:spLocks noGrp="1"/>
          </p:cNvSpPr>
          <p:nvPr>
            <p:ph type="body" sz="quarter" idx="13"/>
          </p:nvPr>
        </p:nvSpPr>
        <p:spPr>
          <a:xfrm>
            <a:off x="906010" y="1707159"/>
            <a:ext cx="8170877" cy="5620624"/>
          </a:xfrm>
        </p:spPr>
        <p:txBody>
          <a:bodyPr rtlCol="0">
            <a:noAutofit/>
          </a:bodyPr>
          <a:lstStyle/>
          <a:p>
            <a:pPr marL="285750" indent="-285750" algn="just">
              <a:lnSpc>
                <a:spcPct val="107000"/>
              </a:lnSpc>
              <a:spcAft>
                <a:spcPts val="800"/>
              </a:spcAft>
              <a:buFont typeface="Wingdings" panose="05000000000000000000" pitchFamily="2" charset="2"/>
              <a:buChar char="Ø"/>
            </a:pPr>
            <a:r>
              <a:rPr lang="fr-FR" sz="1800"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La situation de la flore spontanée et les interventions: bords de routes, trottoirs, sols stabilisés et perméables, entourages d’arbres, massif et espaces verts</a:t>
            </a:r>
          </a:p>
          <a:p>
            <a:pPr marL="285750" indent="-285750" algn="just">
              <a:lnSpc>
                <a:spcPct val="107000"/>
              </a:lnSpc>
              <a:spcAft>
                <a:spcPts val="800"/>
              </a:spcAft>
              <a:buFont typeface="Wingdings" panose="05000000000000000000" pitchFamily="2" charset="2"/>
              <a:buChar char="Ø"/>
            </a:pPr>
            <a:r>
              <a:rPr lang="fr-FR"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Le cas des cimetières et les terrains sportifs</a:t>
            </a:r>
          </a:p>
          <a:p>
            <a:pPr marL="285750" indent="-285750" algn="just">
              <a:lnSpc>
                <a:spcPct val="107000"/>
              </a:lnSpc>
              <a:spcAft>
                <a:spcPts val="800"/>
              </a:spcAft>
              <a:buFont typeface="Wingdings" panose="05000000000000000000" pitchFamily="2" charset="2"/>
              <a:buChar char="Ø"/>
            </a:pPr>
            <a:r>
              <a:rPr lang="fr-FR" sz="18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La communication auprès des usagers ères. L’information, les réunions publiques, l’affichage…</a:t>
            </a:r>
          </a:p>
          <a:p>
            <a:pPr marL="285750" indent="-285750" algn="just">
              <a:lnSpc>
                <a:spcPct val="107000"/>
              </a:lnSpc>
              <a:spcAft>
                <a:spcPts val="800"/>
              </a:spcAft>
              <a:buFont typeface="Wingdings" panose="05000000000000000000" pitchFamily="2" charset="2"/>
              <a:buChar char="Ø"/>
            </a:pPr>
            <a:r>
              <a:rPr lang="fr-FR"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Les plantes invasives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Ø"/>
            </a:pPr>
            <a:r>
              <a:rPr lang="fr-FR"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La lutte biologique </a:t>
            </a:r>
          </a:p>
          <a:p>
            <a:pPr marL="285750" indent="-285750" algn="just">
              <a:lnSpc>
                <a:spcPct val="107000"/>
              </a:lnSpc>
              <a:spcAft>
                <a:spcPts val="800"/>
              </a:spcAft>
              <a:buFont typeface="Wingdings" panose="05000000000000000000" pitchFamily="2" charset="2"/>
              <a:buChar char="Ø"/>
            </a:pPr>
            <a:r>
              <a:rPr lang="fr-FR"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La gestion différenciée</a:t>
            </a:r>
          </a:p>
          <a:p>
            <a:pPr marL="285750" indent="-285750" algn="just">
              <a:lnSpc>
                <a:spcPct val="107000"/>
              </a:lnSpc>
              <a:spcAft>
                <a:spcPts val="800"/>
              </a:spcAft>
              <a:buFont typeface="Wingdings" panose="05000000000000000000" pitchFamily="2" charset="2"/>
              <a:buChar char="Ø"/>
            </a:pPr>
            <a:r>
              <a:rPr lang="fr-FR"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Conclusion et synthèse.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Espace réservé du pied de page 7">
            <a:extLst>
              <a:ext uri="{FF2B5EF4-FFF2-40B4-BE49-F238E27FC236}">
                <a16:creationId xmlns:a16="http://schemas.microsoft.com/office/drawing/2014/main" id="{AEEDFC2F-FF0A-4EC9-A0BB-0AA2B1E6BA4A}"/>
              </a:ext>
            </a:extLst>
          </p:cNvPr>
          <p:cNvSpPr>
            <a:spLocks noGrp="1"/>
          </p:cNvSpPr>
          <p:nvPr>
            <p:ph type="ftr" sz="quarter" idx="11"/>
          </p:nvPr>
        </p:nvSpPr>
        <p:spPr/>
        <p:txBody>
          <a:bodyPr rtlCol="0"/>
          <a:lstStyle/>
          <a:p>
            <a:pPr rtl="0"/>
            <a:r>
              <a:rPr lang="fr-FR"/>
              <a:t>ACCEPTATION ET GESTION DE LA FLORE SPONTANEE</a:t>
            </a:r>
            <a:endParaRPr lang="fr-FR" dirty="0"/>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rtl="0"/>
              <a:t>3</a:t>
            </a:fld>
            <a:endParaRPr lang="fr-FR"/>
          </a:p>
        </p:txBody>
      </p:sp>
    </p:spTree>
    <p:extLst>
      <p:ext uri="{BB962C8B-B14F-4D97-AF65-F5344CB8AC3E}">
        <p14:creationId xmlns:p14="http://schemas.microsoft.com/office/powerpoint/2010/main" val="3571195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A8C7C3A0-5E78-49C8-B8D4-F3DF62B2BC93}"/>
              </a:ext>
            </a:extLst>
          </p:cNvPr>
          <p:cNvSpPr>
            <a:spLocks noGrp="1"/>
          </p:cNvSpPr>
          <p:nvPr>
            <p:ph type="ftr" sz="quarter" idx="11"/>
          </p:nvPr>
        </p:nvSpPr>
        <p:spPr>
          <a:xfrm>
            <a:off x="5943600" y="136524"/>
            <a:ext cx="3086100" cy="366815"/>
          </a:xfrm>
        </p:spPr>
        <p:txBody>
          <a:bodyPr rtlCol="0"/>
          <a:lstStyle/>
          <a:p>
            <a:pPr rtl="0"/>
            <a:r>
              <a:rPr lang="fr-FR" sz="800" dirty="0">
                <a:latin typeface="Arial Narrow" panose="020B0606020202030204" pitchFamily="34" charset="0"/>
              </a:rPr>
              <a:t>ACCEPTATION ET GESTION DE LA FLORE SPONTANEE</a:t>
            </a:r>
          </a:p>
        </p:txBody>
      </p:sp>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30</a:t>
            </a:fld>
            <a:endParaRPr lang="fr-FR"/>
          </a:p>
        </p:txBody>
      </p:sp>
      <p:sp>
        <p:nvSpPr>
          <p:cNvPr id="2" name="Espace réservé du pied de page 9">
            <a:extLst>
              <a:ext uri="{FF2B5EF4-FFF2-40B4-BE49-F238E27FC236}">
                <a16:creationId xmlns:a16="http://schemas.microsoft.com/office/drawing/2014/main" id="{F390FD75-99B2-4347-D26A-250B69DCE2F8}"/>
              </a:ext>
            </a:extLst>
          </p:cNvPr>
          <p:cNvSpPr txBox="1">
            <a:spLocks/>
          </p:cNvSpPr>
          <p:nvPr/>
        </p:nvSpPr>
        <p:spPr>
          <a:xfrm>
            <a:off x="5943600" y="649650"/>
            <a:ext cx="3283583" cy="366815"/>
          </a:xfrm>
          <a:prstGeom prst="rect">
            <a:avLst/>
          </a:prstGeom>
        </p:spPr>
        <p:txBody>
          <a:bodyPr vert="horz" lIns="91440" tIns="45720" rIns="91440" bIns="45720" rtlCol="0" anchor="ctr"/>
          <a:lstStyle>
            <a:defPPr rtl="0">
              <a:defRPr lang="fr-fr"/>
            </a:defPPr>
            <a:lvl1pPr marL="0" algn="ctr" defTabSz="914400" rtl="0" eaLnBrk="1" latinLnBrk="0" hangingPunct="1">
              <a:defRPr sz="900" b="1" i="0" kern="1200" cap="all" spc="75"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Plan de désherbage, </a:t>
            </a:r>
            <a:r>
              <a:rPr lang="fr-FR"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réglementation</a:t>
            </a:r>
            <a:endParaRPr lang="fr-FR" sz="1200" dirty="0">
              <a:latin typeface="Arial Narrow" panose="020B0606020202030204" pitchFamily="34" charset="0"/>
            </a:endParaRPr>
          </a:p>
        </p:txBody>
      </p:sp>
      <p:sp>
        <p:nvSpPr>
          <p:cNvPr id="3" name="ZoneTexte 2">
            <a:extLst>
              <a:ext uri="{FF2B5EF4-FFF2-40B4-BE49-F238E27FC236}">
                <a16:creationId xmlns:a16="http://schemas.microsoft.com/office/drawing/2014/main" id="{14673DFA-604E-E3DF-D911-57F7C9050D32}"/>
              </a:ext>
            </a:extLst>
          </p:cNvPr>
          <p:cNvSpPr txBox="1"/>
          <p:nvPr/>
        </p:nvSpPr>
        <p:spPr>
          <a:xfrm>
            <a:off x="83183" y="833057"/>
            <a:ext cx="9144000" cy="6186309"/>
          </a:xfrm>
          <a:prstGeom prst="rect">
            <a:avLst/>
          </a:prstGeom>
          <a:noFill/>
        </p:spPr>
        <p:txBody>
          <a:bodyPr wrap="square" rtlCol="0">
            <a:spAutoFit/>
          </a:bodyPr>
          <a:lstStyle/>
          <a:p>
            <a:r>
              <a:rPr lang="fr-FR" b="1" dirty="0"/>
              <a:t>Arrêté du 12 septembre 2006  modifié par l’arrêté du 4 mai 2017  </a:t>
            </a:r>
            <a:r>
              <a:rPr lang="fr-FR" dirty="0"/>
              <a:t>interdiction de traiter chimiquement à moins de 5 m de tout point d'eau (ZNT : Zone de Non Traitement).  Regarder la  distance de la ZNT inscrite sur le produit. </a:t>
            </a:r>
          </a:p>
          <a:p>
            <a:endParaRPr lang="fr-FR" dirty="0"/>
          </a:p>
          <a:p>
            <a:r>
              <a:rPr lang="fr-FR" b="1" dirty="0"/>
              <a:t>Arrêté du 21 juin 2011 </a:t>
            </a:r>
            <a:r>
              <a:rPr lang="fr-FR" dirty="0"/>
              <a:t>interdiction de traiter chimiquement dans les lieux fréquentés par les enfants/élèves et les personnes vulnérables. Seuls les produits faiblement dosés et sous certaines conditions sont autorisés</a:t>
            </a:r>
            <a:r>
              <a:rPr lang="fr-FR" i="1" dirty="0"/>
              <a:t>.</a:t>
            </a:r>
          </a:p>
          <a:p>
            <a:endParaRPr lang="fr-FR" dirty="0"/>
          </a:p>
          <a:p>
            <a:r>
              <a:rPr lang="fr-FR" b="1" dirty="0"/>
              <a:t>Loi </a:t>
            </a:r>
            <a:r>
              <a:rPr lang="fr-FR" b="1" dirty="0" err="1"/>
              <a:t>Labbé</a:t>
            </a:r>
            <a:r>
              <a:rPr lang="fr-FR" b="1" dirty="0"/>
              <a:t> du 6 février 2014 modifiée par la loi </a:t>
            </a:r>
            <a:r>
              <a:rPr lang="fr-FR" dirty="0"/>
              <a:t>relative à la transition énergétique pour la croissance verte d’août 2015</a:t>
            </a:r>
            <a:r>
              <a:rPr lang="fr-FR" b="1" dirty="0"/>
              <a:t>: </a:t>
            </a:r>
          </a:p>
          <a:p>
            <a:pPr lvl="1"/>
            <a:r>
              <a:rPr lang="fr-FR" b="1" dirty="0">
                <a:effectLst>
                  <a:outerShdw blurRad="38100" dist="38100" dir="2700000" algn="tl">
                    <a:srgbClr val="000000">
                      <a:alpha val="43137"/>
                    </a:srgbClr>
                  </a:outerShdw>
                </a:effectLst>
              </a:rPr>
              <a:t>En 2017  </a:t>
            </a:r>
            <a:r>
              <a:rPr lang="fr-FR" dirty="0"/>
              <a:t>interdiction de l'usage des produits phytosanitaires par l'état, </a:t>
            </a:r>
            <a:r>
              <a:rPr lang="fr-FR" dirty="0">
                <a:solidFill>
                  <a:schemeClr val="tx1"/>
                </a:solidFill>
              </a:rPr>
              <a:t>les collectivités locales et les établissements publics pour l'entretien des espaces verts, forêts et promenades accessibles ou ouverts au public ainsi que les voiries (sauf pour des raisons de sécurité). </a:t>
            </a:r>
          </a:p>
          <a:p>
            <a:pPr lvl="1"/>
            <a:r>
              <a:rPr lang="fr-FR" b="1" dirty="0">
                <a:effectLst>
                  <a:outerShdw blurRad="38100" dist="38100" dir="2700000" algn="tl">
                    <a:srgbClr val="000000">
                      <a:alpha val="43137"/>
                    </a:srgbClr>
                  </a:outerShdw>
                </a:effectLst>
              </a:rPr>
              <a:t>En 2019 </a:t>
            </a:r>
            <a:r>
              <a:rPr lang="fr-FR" dirty="0"/>
              <a:t>cette interdiction a été étendue aux particuliers.</a:t>
            </a:r>
          </a:p>
          <a:p>
            <a:pPr marL="623888" lvl="1" indent="0">
              <a:buNone/>
            </a:pPr>
            <a:r>
              <a:rPr lang="fr-FR" dirty="0"/>
              <a:t>Mais la vente en libre-service était déjà interdite en 2017.</a:t>
            </a:r>
          </a:p>
          <a:p>
            <a:pPr marL="623888" lvl="1" indent="0">
              <a:buNone/>
            </a:pPr>
            <a:endParaRPr lang="fr-FR" dirty="0"/>
          </a:p>
          <a:p>
            <a:pPr marL="623888" lvl="1" indent="0">
              <a:buNone/>
            </a:pPr>
            <a:r>
              <a:rPr lang="fr-FR" b="1" dirty="0">
                <a:effectLst>
                  <a:outerShdw blurRad="38100" dist="38100" dir="2700000" algn="tl">
                    <a:srgbClr val="000000">
                      <a:alpha val="43137"/>
                    </a:srgbClr>
                  </a:outerShdw>
                </a:effectLst>
              </a:rPr>
              <a:t>En Juillet 2022 interdiction sur les cimetières et les terrains de sports sauf terrains de haut niveau</a:t>
            </a:r>
            <a:br>
              <a:rPr lang="fr-FR" dirty="0"/>
            </a:br>
            <a:endParaRPr lang="fr-FR" dirty="0"/>
          </a:p>
          <a:p>
            <a:pPr marL="317459" lvl="1" indent="0">
              <a:buNone/>
            </a:pPr>
            <a:r>
              <a:rPr lang="fr-FR" b="1" dirty="0">
                <a:effectLst>
                  <a:outerShdw blurRad="38100" dist="38100" dir="2700000" algn="tl">
                    <a:srgbClr val="000000">
                      <a:alpha val="43137"/>
                    </a:srgbClr>
                  </a:outerShdw>
                </a:effectLst>
              </a:rPr>
              <a:t>EXCEPTIONS : </a:t>
            </a:r>
            <a:r>
              <a:rPr lang="fr-FR" dirty="0"/>
              <a:t>Seuls les produits de biocontrôle, les produits utilisés en agriculture biologique (AB), les produits à faible risque seront autorisés.</a:t>
            </a:r>
          </a:p>
        </p:txBody>
      </p:sp>
    </p:spTree>
    <p:extLst>
      <p:ext uri="{BB962C8B-B14F-4D97-AF65-F5344CB8AC3E}">
        <p14:creationId xmlns:p14="http://schemas.microsoft.com/office/powerpoint/2010/main" val="2952442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A8C7C3A0-5E78-49C8-B8D4-F3DF62B2BC93}"/>
              </a:ext>
            </a:extLst>
          </p:cNvPr>
          <p:cNvSpPr>
            <a:spLocks noGrp="1"/>
          </p:cNvSpPr>
          <p:nvPr>
            <p:ph type="ftr" sz="quarter" idx="11"/>
          </p:nvPr>
        </p:nvSpPr>
        <p:spPr>
          <a:xfrm>
            <a:off x="5943600" y="136524"/>
            <a:ext cx="3086100" cy="366815"/>
          </a:xfrm>
        </p:spPr>
        <p:txBody>
          <a:bodyPr rtlCol="0"/>
          <a:lstStyle/>
          <a:p>
            <a:pPr rtl="0"/>
            <a:r>
              <a:rPr lang="fr-FR" sz="800" dirty="0">
                <a:latin typeface="Arial Narrow" panose="020B0606020202030204" pitchFamily="34" charset="0"/>
              </a:rPr>
              <a:t>ACCEPTATION ET GESTION DE LA FLORE SPONTANEE</a:t>
            </a:r>
          </a:p>
        </p:txBody>
      </p:sp>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31</a:t>
            </a:fld>
            <a:endParaRPr lang="fr-FR"/>
          </a:p>
        </p:txBody>
      </p:sp>
      <p:sp>
        <p:nvSpPr>
          <p:cNvPr id="2" name="Espace réservé du pied de page 9">
            <a:extLst>
              <a:ext uri="{FF2B5EF4-FFF2-40B4-BE49-F238E27FC236}">
                <a16:creationId xmlns:a16="http://schemas.microsoft.com/office/drawing/2014/main" id="{F390FD75-99B2-4347-D26A-250B69DCE2F8}"/>
              </a:ext>
            </a:extLst>
          </p:cNvPr>
          <p:cNvSpPr txBox="1">
            <a:spLocks/>
          </p:cNvSpPr>
          <p:nvPr/>
        </p:nvSpPr>
        <p:spPr>
          <a:xfrm>
            <a:off x="5943600" y="649650"/>
            <a:ext cx="3283583" cy="366815"/>
          </a:xfrm>
          <a:prstGeom prst="rect">
            <a:avLst/>
          </a:prstGeom>
        </p:spPr>
        <p:txBody>
          <a:bodyPr vert="horz" lIns="91440" tIns="45720" rIns="91440" bIns="45720" rtlCol="0" anchor="ctr"/>
          <a:lstStyle>
            <a:defPPr rtl="0">
              <a:defRPr lang="fr-fr"/>
            </a:defPPr>
            <a:lvl1pPr marL="0" algn="ctr" defTabSz="914400" rtl="0" eaLnBrk="1" latinLnBrk="0" hangingPunct="1">
              <a:defRPr sz="900" b="1" i="0" kern="1200" cap="all" spc="75"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Plan de désherbage, réglementation</a:t>
            </a:r>
          </a:p>
          <a:p>
            <a:r>
              <a:rPr lang="fr-FR" sz="800" dirty="0">
                <a:latin typeface="Arial Narrow" panose="020B0606020202030204" pitchFamily="34" charset="0"/>
                <a:hlinkClick r:id="rId3" action="ppaction://hlinkfile"/>
              </a:rPr>
              <a:t>..\plaquette_reglementation_fredon_oc_2022.pdf</a:t>
            </a:r>
            <a:endParaRPr lang="fr-FR" sz="800" dirty="0">
              <a:latin typeface="Arial Narrow" panose="020B0606020202030204" pitchFamily="34" charset="0"/>
            </a:endParaRPr>
          </a:p>
        </p:txBody>
      </p:sp>
      <p:pic>
        <p:nvPicPr>
          <p:cNvPr id="7" name="Image 6">
            <a:extLst>
              <a:ext uri="{FF2B5EF4-FFF2-40B4-BE49-F238E27FC236}">
                <a16:creationId xmlns:a16="http://schemas.microsoft.com/office/drawing/2014/main" id="{2CA29DA3-A991-0690-0A0F-0CEDE2E09860}"/>
              </a:ext>
            </a:extLst>
          </p:cNvPr>
          <p:cNvPicPr>
            <a:picLocks noChangeAspect="1"/>
          </p:cNvPicPr>
          <p:nvPr/>
        </p:nvPicPr>
        <p:blipFill>
          <a:blip r:embed="rId4"/>
          <a:stretch>
            <a:fillRect/>
          </a:stretch>
        </p:blipFill>
        <p:spPr>
          <a:xfrm>
            <a:off x="0" y="1087616"/>
            <a:ext cx="9144000" cy="5120734"/>
          </a:xfrm>
          <a:prstGeom prst="rect">
            <a:avLst/>
          </a:prstGeom>
        </p:spPr>
      </p:pic>
    </p:spTree>
    <p:extLst>
      <p:ext uri="{BB962C8B-B14F-4D97-AF65-F5344CB8AC3E}">
        <p14:creationId xmlns:p14="http://schemas.microsoft.com/office/powerpoint/2010/main" val="3780330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8B8BE62D-9786-4D51-BA92-5C27A10220B6}"/>
              </a:ext>
            </a:extLst>
          </p:cNvPr>
          <p:cNvSpPr>
            <a:spLocks noGrp="1"/>
          </p:cNvSpPr>
          <p:nvPr>
            <p:ph type="pic" sz="quarter" idx="13"/>
          </p:nvPr>
        </p:nvSpPr>
        <p:spPr/>
      </p:sp>
      <p:sp>
        <p:nvSpPr>
          <p:cNvPr id="3" name="Titre 2">
            <a:extLst>
              <a:ext uri="{FF2B5EF4-FFF2-40B4-BE49-F238E27FC236}">
                <a16:creationId xmlns:a16="http://schemas.microsoft.com/office/drawing/2014/main" id="{397F78A1-50AB-5DE8-D9BF-B7B06D65F4EC}"/>
              </a:ext>
            </a:extLst>
          </p:cNvPr>
          <p:cNvSpPr>
            <a:spLocks noGrp="1"/>
          </p:cNvSpPr>
          <p:nvPr>
            <p:ph type="title"/>
          </p:nvPr>
        </p:nvSpPr>
        <p:spPr/>
        <p:txBody>
          <a:bodyPr/>
          <a:lstStyle/>
          <a:p>
            <a:endParaRPr lang="fr-FR"/>
          </a:p>
        </p:txBody>
      </p:sp>
      <p:sp>
        <p:nvSpPr>
          <p:cNvPr id="4" name="Espace réservé du contenu 3">
            <a:extLst>
              <a:ext uri="{FF2B5EF4-FFF2-40B4-BE49-F238E27FC236}">
                <a16:creationId xmlns:a16="http://schemas.microsoft.com/office/drawing/2014/main" id="{CB27AA30-E56A-0E5D-83E7-1FB42054716D}"/>
              </a:ext>
            </a:extLst>
          </p:cNvPr>
          <p:cNvSpPr>
            <a:spLocks noGrp="1"/>
          </p:cNvSpPr>
          <p:nvPr>
            <p:ph idx="1"/>
          </p:nvPr>
        </p:nvSpPr>
        <p:spPr/>
        <p:txBody>
          <a:bodyPr/>
          <a:lstStyle/>
          <a:p>
            <a:endParaRPr lang="fr-FR"/>
          </a:p>
        </p:txBody>
      </p:sp>
      <p:sp>
        <p:nvSpPr>
          <p:cNvPr id="7" name="Espace réservé du numéro de diapositive 6">
            <a:extLst>
              <a:ext uri="{FF2B5EF4-FFF2-40B4-BE49-F238E27FC236}">
                <a16:creationId xmlns:a16="http://schemas.microsoft.com/office/drawing/2014/main" id="{623E9FA9-708E-E4AB-4BEA-F82CE2BF674C}"/>
              </a:ext>
            </a:extLst>
          </p:cNvPr>
          <p:cNvSpPr>
            <a:spLocks noGrp="1"/>
          </p:cNvSpPr>
          <p:nvPr>
            <p:ph type="sldNum" sz="quarter" idx="12"/>
          </p:nvPr>
        </p:nvSpPr>
        <p:spPr/>
        <p:txBody>
          <a:bodyPr/>
          <a:lstStyle/>
          <a:p>
            <a:pPr rtl="0"/>
            <a:fld id="{D8DA9DAA-006C-4F4B-980E-E3DF019B24E2}" type="slidenum">
              <a:rPr lang="fr-FR" noProof="0" smtClean="0"/>
              <a:pPr rtl="0"/>
              <a:t>32</a:t>
            </a:fld>
            <a:endParaRPr lang="fr-FR" noProof="0"/>
          </a:p>
        </p:txBody>
      </p:sp>
      <p:pic>
        <p:nvPicPr>
          <p:cNvPr id="9" name="Image 8">
            <a:extLst>
              <a:ext uri="{FF2B5EF4-FFF2-40B4-BE49-F238E27FC236}">
                <a16:creationId xmlns:a16="http://schemas.microsoft.com/office/drawing/2014/main" id="{60466FD8-2DE7-C9A9-C338-72153C7E70B2}"/>
              </a:ext>
            </a:extLst>
          </p:cNvPr>
          <p:cNvPicPr>
            <a:picLocks noChangeAspect="1"/>
          </p:cNvPicPr>
          <p:nvPr/>
        </p:nvPicPr>
        <p:blipFill>
          <a:blip r:embed="rId2"/>
          <a:stretch>
            <a:fillRect/>
          </a:stretch>
        </p:blipFill>
        <p:spPr>
          <a:xfrm>
            <a:off x="0" y="1310155"/>
            <a:ext cx="9144000" cy="5046195"/>
          </a:xfrm>
          <a:prstGeom prst="rect">
            <a:avLst/>
          </a:prstGeom>
        </p:spPr>
      </p:pic>
      <p:sp>
        <p:nvSpPr>
          <p:cNvPr id="11" name="ZoneTexte 10">
            <a:extLst>
              <a:ext uri="{FF2B5EF4-FFF2-40B4-BE49-F238E27FC236}">
                <a16:creationId xmlns:a16="http://schemas.microsoft.com/office/drawing/2014/main" id="{CBB8EA3E-5890-F0F9-67E4-4BA4B5C4F951}"/>
              </a:ext>
            </a:extLst>
          </p:cNvPr>
          <p:cNvSpPr txBox="1"/>
          <p:nvPr/>
        </p:nvSpPr>
        <p:spPr>
          <a:xfrm>
            <a:off x="5196456" y="219271"/>
            <a:ext cx="4580388" cy="215444"/>
          </a:xfrm>
          <a:prstGeom prst="rect">
            <a:avLst/>
          </a:prstGeom>
          <a:noFill/>
        </p:spPr>
        <p:txBody>
          <a:bodyPr wrap="square">
            <a:spAutoFit/>
          </a:bodyPr>
          <a:lstStyle/>
          <a:p>
            <a:pPr algn="ctr"/>
            <a:r>
              <a:rPr lang="fr-FR" sz="800" b="1" cap="all" spc="75" dirty="0">
                <a:solidFill>
                  <a:schemeClr val="accent2"/>
                </a:solidFill>
                <a:latin typeface="Arial Narrow" panose="020B0606020202030204" pitchFamily="34" charset="0"/>
              </a:rPr>
              <a:t>ACCEPTATION ET GESTION DE LA FLORE SPONTANEE</a:t>
            </a:r>
          </a:p>
        </p:txBody>
      </p:sp>
      <p:sp>
        <p:nvSpPr>
          <p:cNvPr id="13" name="Espace réservé du pied de page 9">
            <a:extLst>
              <a:ext uri="{FF2B5EF4-FFF2-40B4-BE49-F238E27FC236}">
                <a16:creationId xmlns:a16="http://schemas.microsoft.com/office/drawing/2014/main" id="{C5A0436D-A460-6CF3-52D9-4B581B9FB728}"/>
              </a:ext>
            </a:extLst>
          </p:cNvPr>
          <p:cNvSpPr txBox="1">
            <a:spLocks/>
          </p:cNvSpPr>
          <p:nvPr/>
        </p:nvSpPr>
        <p:spPr>
          <a:xfrm>
            <a:off x="5924910" y="646756"/>
            <a:ext cx="3283583" cy="366815"/>
          </a:xfrm>
          <a:prstGeom prst="rect">
            <a:avLst/>
          </a:prstGeom>
        </p:spPr>
        <p:txBody>
          <a:bodyPr vert="horz" lIns="91440" tIns="45720" rIns="91440" bIns="45720" rtlCol="0" anchor="ctr"/>
          <a:lstStyle>
            <a:defPPr rtl="0">
              <a:defRPr lang="fr-fr"/>
            </a:defPPr>
            <a:lvl1pPr marL="0" algn="ctr" defTabSz="914400" rtl="0" eaLnBrk="1" latinLnBrk="0" hangingPunct="1">
              <a:defRPr sz="900" b="1" i="0" kern="1200" cap="all" spc="75"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Plan de désherbage, réglementation</a:t>
            </a:r>
            <a:endParaRPr lang="fr-FR" sz="800" dirty="0">
              <a:latin typeface="Arial Narrow" panose="020B0606020202030204" pitchFamily="34" charset="0"/>
            </a:endParaRPr>
          </a:p>
        </p:txBody>
      </p:sp>
    </p:spTree>
    <p:extLst>
      <p:ext uri="{BB962C8B-B14F-4D97-AF65-F5344CB8AC3E}">
        <p14:creationId xmlns:p14="http://schemas.microsoft.com/office/powerpoint/2010/main" val="2577894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A8C7C3A0-5E78-49C8-B8D4-F3DF62B2BC93}"/>
              </a:ext>
            </a:extLst>
          </p:cNvPr>
          <p:cNvSpPr>
            <a:spLocks noGrp="1"/>
          </p:cNvSpPr>
          <p:nvPr>
            <p:ph type="ftr" sz="quarter" idx="11"/>
          </p:nvPr>
        </p:nvSpPr>
        <p:spPr>
          <a:xfrm>
            <a:off x="5943600" y="136524"/>
            <a:ext cx="3086100" cy="366815"/>
          </a:xfrm>
        </p:spPr>
        <p:txBody>
          <a:bodyPr rtlCol="0"/>
          <a:lstStyle/>
          <a:p>
            <a:pPr rtl="0"/>
            <a:r>
              <a:rPr lang="fr-FR" sz="800" dirty="0">
                <a:latin typeface="Arial Narrow" panose="020B0606020202030204" pitchFamily="34" charset="0"/>
              </a:rPr>
              <a:t>ACCEPTATION ET GESTION DE LA FLORE SPONTANEE</a:t>
            </a:r>
          </a:p>
        </p:txBody>
      </p:sp>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33</a:t>
            </a:fld>
            <a:endParaRPr lang="fr-FR"/>
          </a:p>
        </p:txBody>
      </p:sp>
      <p:sp>
        <p:nvSpPr>
          <p:cNvPr id="13" name="Espace réservé du contenu 3">
            <a:extLst>
              <a:ext uri="{FF2B5EF4-FFF2-40B4-BE49-F238E27FC236}">
                <a16:creationId xmlns:a16="http://schemas.microsoft.com/office/drawing/2014/main" id="{5DC542F4-9C4A-626E-CBC6-AF2ABE5AAF26}"/>
              </a:ext>
            </a:extLst>
          </p:cNvPr>
          <p:cNvSpPr txBox="1">
            <a:spLocks/>
          </p:cNvSpPr>
          <p:nvPr/>
        </p:nvSpPr>
        <p:spPr>
          <a:xfrm>
            <a:off x="4597167" y="2850467"/>
            <a:ext cx="4026485" cy="3346704"/>
          </a:xfrm>
          <a:prstGeom prst="rect">
            <a:avLst/>
          </a:prstGeom>
        </p:spPr>
        <p:txBody>
          <a:bodyPr vert="horz" lIns="91440" tIns="45720" rIns="91440" bIns="45720" rtlCol="0">
            <a:normAutofit/>
          </a:bodyPr>
          <a:lstStyle>
            <a:lvl1pPr marL="0" indent="0" algn="l" defTabSz="685800" rtl="0" eaLnBrk="1" latinLnBrk="0" hangingPunct="1">
              <a:lnSpc>
                <a:spcPct val="110000"/>
              </a:lnSpc>
              <a:spcBef>
                <a:spcPts val="750"/>
              </a:spcBef>
              <a:buFont typeface="Arial" panose="020B0604020202020204" pitchFamily="34" charset="0"/>
              <a:buNone/>
              <a:defRPr sz="1500" kern="1200">
                <a:solidFill>
                  <a:schemeClr val="tx1"/>
                </a:solidFill>
                <a:latin typeface="+mn-lt"/>
                <a:ea typeface="+mn-ea"/>
                <a:cs typeface="+mn-cs"/>
              </a:defRPr>
            </a:lvl1pPr>
            <a:lvl2pPr marL="1714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34290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5143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FR" dirty="0"/>
          </a:p>
        </p:txBody>
      </p:sp>
      <p:sp>
        <p:nvSpPr>
          <p:cNvPr id="14" name="Espace réservé du contenu 3">
            <a:extLst>
              <a:ext uri="{FF2B5EF4-FFF2-40B4-BE49-F238E27FC236}">
                <a16:creationId xmlns:a16="http://schemas.microsoft.com/office/drawing/2014/main" id="{5206345D-A263-69C7-AEC0-93959BBB1DB0}"/>
              </a:ext>
            </a:extLst>
          </p:cNvPr>
          <p:cNvSpPr txBox="1">
            <a:spLocks/>
          </p:cNvSpPr>
          <p:nvPr/>
        </p:nvSpPr>
        <p:spPr>
          <a:xfrm>
            <a:off x="4488865" y="2850467"/>
            <a:ext cx="4026485" cy="3346704"/>
          </a:xfrm>
          <a:prstGeom prst="rect">
            <a:avLst/>
          </a:prstGeom>
        </p:spPr>
        <p:txBody>
          <a:bodyPr vert="horz" lIns="91440" tIns="45720" rIns="91440" bIns="45720" rtlCol="0">
            <a:normAutofit/>
          </a:bodyPr>
          <a:lstStyle>
            <a:lvl1pPr marL="0" indent="0" algn="l" defTabSz="685800" rtl="0" eaLnBrk="1" latinLnBrk="0" hangingPunct="1">
              <a:lnSpc>
                <a:spcPct val="110000"/>
              </a:lnSpc>
              <a:spcBef>
                <a:spcPts val="750"/>
              </a:spcBef>
              <a:buFont typeface="Arial" panose="020B0604020202020204" pitchFamily="34" charset="0"/>
              <a:buNone/>
              <a:defRPr sz="1500" kern="1200">
                <a:solidFill>
                  <a:schemeClr val="tx1"/>
                </a:solidFill>
                <a:latin typeface="+mn-lt"/>
                <a:ea typeface="+mn-ea"/>
                <a:cs typeface="+mn-cs"/>
              </a:defRPr>
            </a:lvl1pPr>
            <a:lvl2pPr marL="1714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34290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5143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FR" dirty="0"/>
          </a:p>
        </p:txBody>
      </p:sp>
      <p:sp>
        <p:nvSpPr>
          <p:cNvPr id="15" name="ZoneTexte 14">
            <a:extLst>
              <a:ext uri="{FF2B5EF4-FFF2-40B4-BE49-F238E27FC236}">
                <a16:creationId xmlns:a16="http://schemas.microsoft.com/office/drawing/2014/main" id="{18BC901D-B55F-352A-DEBC-213BDBA9EF71}"/>
              </a:ext>
            </a:extLst>
          </p:cNvPr>
          <p:cNvSpPr txBox="1"/>
          <p:nvPr/>
        </p:nvSpPr>
        <p:spPr>
          <a:xfrm>
            <a:off x="90705" y="1023781"/>
            <a:ext cx="8938995" cy="2585323"/>
          </a:xfrm>
          <a:prstGeom prst="rect">
            <a:avLst/>
          </a:prstGeom>
          <a:noFill/>
        </p:spPr>
        <p:txBody>
          <a:bodyPr wrap="square" rtlCol="0">
            <a:spAutoFit/>
          </a:bodyPr>
          <a:lstStyle/>
          <a:p>
            <a:pPr algn="just"/>
            <a:r>
              <a:rPr lang="fr-FR"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Les objectifs à atteindre sont donc les suivants : </a:t>
            </a:r>
            <a:endParaRPr lang="fr-FR"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buFont typeface="Helvetica" panose="020B0604020202020204" pitchFamily="34" charset="0"/>
              <a:buChar char="-"/>
              <a:tabLst>
                <a:tab pos="457200" algn="l"/>
              </a:tabLst>
            </a:pPr>
            <a:r>
              <a:rPr lang="fr-FR" sz="2400" b="1" dirty="0">
                <a:solidFill>
                  <a:srgbClr val="000000"/>
                </a:solidFill>
                <a:effectLst/>
                <a:highlight>
                  <a:srgbClr val="C0C0C0"/>
                </a:highlight>
                <a:latin typeface="Calibri" panose="020F0502020204030204" pitchFamily="34" charset="0"/>
                <a:ea typeface="Times New Roman" panose="02020603050405020304" pitchFamily="18" charset="0"/>
                <a:cs typeface="Times New Roman" panose="02020603050405020304" pitchFamily="18" charset="0"/>
              </a:rPr>
              <a:t>Réduire la pression polluante sur la ressource en eau,</a:t>
            </a:r>
            <a:endParaRPr lang="fr-FR" sz="2400" dirty="0">
              <a:effectLst/>
              <a:highlight>
                <a:srgbClr val="C0C0C0"/>
              </a:highligh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buFont typeface="Helvetica" panose="020B0604020202020204" pitchFamily="34" charset="0"/>
              <a:buChar char="-"/>
              <a:tabLst>
                <a:tab pos="457200" algn="l"/>
              </a:tabLst>
            </a:pPr>
            <a:r>
              <a:rPr lang="fr-FR" sz="2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Réduire la pression quantitative sur la ressource en eau,</a:t>
            </a:r>
            <a:endParaRPr lang="fr-FR"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buFont typeface="Helvetica" panose="020B0604020202020204" pitchFamily="34" charset="0"/>
              <a:buChar char="-"/>
              <a:tabLst>
                <a:tab pos="457200" algn="l"/>
              </a:tabLst>
            </a:pPr>
            <a:r>
              <a:rPr lang="fr-FR"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Embellir et assainir le cadre de vie des administrés,</a:t>
            </a:r>
            <a:endParaRPr lang="fr-FR"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buFont typeface="Helvetica" panose="020B0604020202020204" pitchFamily="34" charset="0"/>
              <a:buChar char="-"/>
              <a:tabLst>
                <a:tab pos="457200" algn="l"/>
              </a:tabLst>
            </a:pPr>
            <a:r>
              <a:rPr lang="fr-FR"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Faciliter la mise en place des pratiques alternatives d’entretien des espaces verts,</a:t>
            </a:r>
            <a:endParaRPr lang="fr-FR" sz="24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fr-FR"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Espace réservé du pied de page 9">
            <a:extLst>
              <a:ext uri="{FF2B5EF4-FFF2-40B4-BE49-F238E27FC236}">
                <a16:creationId xmlns:a16="http://schemas.microsoft.com/office/drawing/2014/main" id="{F190CDDB-B68B-3C86-5D1F-B67B0D5092C5}"/>
              </a:ext>
            </a:extLst>
          </p:cNvPr>
          <p:cNvSpPr txBox="1">
            <a:spLocks/>
          </p:cNvSpPr>
          <p:nvPr/>
        </p:nvSpPr>
        <p:spPr>
          <a:xfrm>
            <a:off x="5855698" y="634519"/>
            <a:ext cx="3283583" cy="366815"/>
          </a:xfrm>
          <a:prstGeom prst="rect">
            <a:avLst/>
          </a:prstGeom>
        </p:spPr>
        <p:txBody>
          <a:bodyPr vert="horz" lIns="91440" tIns="45720" rIns="91440" bIns="45720" rtlCol="0" anchor="ctr"/>
          <a:lstStyle>
            <a:defPPr rtl="0">
              <a:defRPr lang="fr-fr"/>
            </a:defPPr>
            <a:lvl1pPr marL="0" algn="ctr" defTabSz="914400" rtl="0" eaLnBrk="1" latinLnBrk="0" hangingPunct="1">
              <a:defRPr sz="900" b="1" i="0" kern="1200" cap="all" spc="75"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Plan de désherbage PAPPH</a:t>
            </a:r>
            <a:endParaRPr lang="fr-FR" sz="800" dirty="0">
              <a:latin typeface="Arial Narrow" panose="020B0606020202030204" pitchFamily="34" charset="0"/>
            </a:endParaRPr>
          </a:p>
        </p:txBody>
      </p:sp>
      <p:pic>
        <p:nvPicPr>
          <p:cNvPr id="2" name="Image 1">
            <a:extLst>
              <a:ext uri="{FF2B5EF4-FFF2-40B4-BE49-F238E27FC236}">
                <a16:creationId xmlns:a16="http://schemas.microsoft.com/office/drawing/2014/main" id="{7C233504-793F-898B-6322-B801FAE8A840}"/>
              </a:ext>
            </a:extLst>
          </p:cNvPr>
          <p:cNvPicPr>
            <a:picLocks noChangeAspect="1"/>
          </p:cNvPicPr>
          <p:nvPr/>
        </p:nvPicPr>
        <p:blipFill>
          <a:blip r:embed="rId3"/>
          <a:stretch>
            <a:fillRect/>
          </a:stretch>
        </p:blipFill>
        <p:spPr>
          <a:xfrm>
            <a:off x="4753890" y="3383130"/>
            <a:ext cx="4385391" cy="3451498"/>
          </a:xfrm>
          <a:prstGeom prst="rect">
            <a:avLst/>
          </a:prstGeom>
        </p:spPr>
      </p:pic>
      <p:sp>
        <p:nvSpPr>
          <p:cNvPr id="4" name="ZoneTexte 3">
            <a:extLst>
              <a:ext uri="{FF2B5EF4-FFF2-40B4-BE49-F238E27FC236}">
                <a16:creationId xmlns:a16="http://schemas.microsoft.com/office/drawing/2014/main" id="{83D98581-3916-0643-8693-E5B5A3B653B5}"/>
              </a:ext>
            </a:extLst>
          </p:cNvPr>
          <p:cNvSpPr txBox="1"/>
          <p:nvPr/>
        </p:nvSpPr>
        <p:spPr>
          <a:xfrm>
            <a:off x="269846" y="4388840"/>
            <a:ext cx="4429388" cy="2485036"/>
          </a:xfrm>
          <a:prstGeom prst="rect">
            <a:avLst/>
          </a:prstGeom>
          <a:noFill/>
        </p:spPr>
        <p:txBody>
          <a:bodyPr wrap="square" rtlCol="0">
            <a:spAutoFit/>
          </a:bodyPr>
          <a:lstStyle/>
          <a:p>
            <a:endParaRPr lang="fr-FR" dirty="0"/>
          </a:p>
        </p:txBody>
      </p:sp>
      <p:sp>
        <p:nvSpPr>
          <p:cNvPr id="7" name="ZoneTexte 6">
            <a:extLst>
              <a:ext uri="{FF2B5EF4-FFF2-40B4-BE49-F238E27FC236}">
                <a16:creationId xmlns:a16="http://schemas.microsoft.com/office/drawing/2014/main" id="{142BDF6B-826C-80DE-A5FF-C2C87473C9F0}"/>
              </a:ext>
            </a:extLst>
          </p:cNvPr>
          <p:cNvSpPr txBox="1"/>
          <p:nvPr/>
        </p:nvSpPr>
        <p:spPr>
          <a:xfrm>
            <a:off x="16779" y="4264959"/>
            <a:ext cx="4580388" cy="1938992"/>
          </a:xfrm>
          <a:prstGeom prst="rect">
            <a:avLst/>
          </a:prstGeom>
          <a:noFill/>
        </p:spPr>
        <p:txBody>
          <a:bodyPr wrap="square">
            <a:spAutoFit/>
          </a:bodyPr>
          <a:lstStyle/>
          <a:p>
            <a:pPr marL="342900" lvl="0" indent="-342900" algn="just">
              <a:buFont typeface="Helvetica" panose="020B0604020202020204" pitchFamily="34" charset="0"/>
              <a:buChar char="-"/>
              <a:tabLst>
                <a:tab pos="457200" algn="l"/>
              </a:tabLst>
            </a:pPr>
            <a:r>
              <a:rPr lang="fr-FR"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Sensibiliser les habitants au changement de pratiques sur les espaces communaux et les inciter à faire de même sur leurs espaces privés.</a:t>
            </a:r>
            <a:endParaRPr lang="fr-FR" sz="24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6669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A8C7C3A0-5E78-49C8-B8D4-F3DF62B2BC93}"/>
              </a:ext>
            </a:extLst>
          </p:cNvPr>
          <p:cNvSpPr>
            <a:spLocks noGrp="1"/>
          </p:cNvSpPr>
          <p:nvPr>
            <p:ph type="ftr" sz="quarter" idx="11"/>
          </p:nvPr>
        </p:nvSpPr>
        <p:spPr>
          <a:xfrm>
            <a:off x="5943600" y="136524"/>
            <a:ext cx="3086100" cy="366815"/>
          </a:xfrm>
        </p:spPr>
        <p:txBody>
          <a:bodyPr rtlCol="0"/>
          <a:lstStyle/>
          <a:p>
            <a:pPr rtl="0"/>
            <a:r>
              <a:rPr lang="fr-FR" sz="800" dirty="0">
                <a:latin typeface="Arial Narrow" panose="020B0606020202030204" pitchFamily="34" charset="0"/>
              </a:rPr>
              <a:t>ACCEPTATION ET GESTION DE LA FLORE SPONTANEE</a:t>
            </a:r>
          </a:p>
        </p:txBody>
      </p:sp>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34</a:t>
            </a:fld>
            <a:endParaRPr lang="fr-FR"/>
          </a:p>
        </p:txBody>
      </p:sp>
      <p:sp>
        <p:nvSpPr>
          <p:cNvPr id="13" name="Espace réservé du contenu 3">
            <a:extLst>
              <a:ext uri="{FF2B5EF4-FFF2-40B4-BE49-F238E27FC236}">
                <a16:creationId xmlns:a16="http://schemas.microsoft.com/office/drawing/2014/main" id="{5DC542F4-9C4A-626E-CBC6-AF2ABE5AAF26}"/>
              </a:ext>
            </a:extLst>
          </p:cNvPr>
          <p:cNvSpPr txBox="1">
            <a:spLocks/>
          </p:cNvSpPr>
          <p:nvPr/>
        </p:nvSpPr>
        <p:spPr>
          <a:xfrm>
            <a:off x="4597167" y="2850467"/>
            <a:ext cx="4026485" cy="3346704"/>
          </a:xfrm>
          <a:prstGeom prst="rect">
            <a:avLst/>
          </a:prstGeom>
        </p:spPr>
        <p:txBody>
          <a:bodyPr vert="horz" lIns="91440" tIns="45720" rIns="91440" bIns="45720" rtlCol="0">
            <a:normAutofit/>
          </a:bodyPr>
          <a:lstStyle>
            <a:lvl1pPr marL="0" indent="0" algn="l" defTabSz="685800" rtl="0" eaLnBrk="1" latinLnBrk="0" hangingPunct="1">
              <a:lnSpc>
                <a:spcPct val="110000"/>
              </a:lnSpc>
              <a:spcBef>
                <a:spcPts val="750"/>
              </a:spcBef>
              <a:buFont typeface="Arial" panose="020B0604020202020204" pitchFamily="34" charset="0"/>
              <a:buNone/>
              <a:defRPr sz="1500" kern="1200">
                <a:solidFill>
                  <a:schemeClr val="tx1"/>
                </a:solidFill>
                <a:latin typeface="+mn-lt"/>
                <a:ea typeface="+mn-ea"/>
                <a:cs typeface="+mn-cs"/>
              </a:defRPr>
            </a:lvl1pPr>
            <a:lvl2pPr marL="1714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34290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5143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FR" dirty="0"/>
          </a:p>
        </p:txBody>
      </p:sp>
      <p:sp>
        <p:nvSpPr>
          <p:cNvPr id="14" name="Espace réservé du contenu 3">
            <a:extLst>
              <a:ext uri="{FF2B5EF4-FFF2-40B4-BE49-F238E27FC236}">
                <a16:creationId xmlns:a16="http://schemas.microsoft.com/office/drawing/2014/main" id="{5206345D-A263-69C7-AEC0-93959BBB1DB0}"/>
              </a:ext>
            </a:extLst>
          </p:cNvPr>
          <p:cNvSpPr txBox="1">
            <a:spLocks/>
          </p:cNvSpPr>
          <p:nvPr/>
        </p:nvSpPr>
        <p:spPr>
          <a:xfrm>
            <a:off x="4488865" y="2850467"/>
            <a:ext cx="4026485" cy="3346704"/>
          </a:xfrm>
          <a:prstGeom prst="rect">
            <a:avLst/>
          </a:prstGeom>
        </p:spPr>
        <p:txBody>
          <a:bodyPr vert="horz" lIns="91440" tIns="45720" rIns="91440" bIns="45720" rtlCol="0">
            <a:normAutofit/>
          </a:bodyPr>
          <a:lstStyle>
            <a:lvl1pPr marL="0" indent="0" algn="l" defTabSz="685800" rtl="0" eaLnBrk="1" latinLnBrk="0" hangingPunct="1">
              <a:lnSpc>
                <a:spcPct val="110000"/>
              </a:lnSpc>
              <a:spcBef>
                <a:spcPts val="750"/>
              </a:spcBef>
              <a:buFont typeface="Arial" panose="020B0604020202020204" pitchFamily="34" charset="0"/>
              <a:buNone/>
              <a:defRPr sz="1500" kern="1200">
                <a:solidFill>
                  <a:schemeClr val="tx1"/>
                </a:solidFill>
                <a:latin typeface="+mn-lt"/>
                <a:ea typeface="+mn-ea"/>
                <a:cs typeface="+mn-cs"/>
              </a:defRPr>
            </a:lvl1pPr>
            <a:lvl2pPr marL="1714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34290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5143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FR" dirty="0"/>
          </a:p>
        </p:txBody>
      </p:sp>
      <p:sp>
        <p:nvSpPr>
          <p:cNvPr id="15" name="ZoneTexte 14">
            <a:extLst>
              <a:ext uri="{FF2B5EF4-FFF2-40B4-BE49-F238E27FC236}">
                <a16:creationId xmlns:a16="http://schemas.microsoft.com/office/drawing/2014/main" id="{18BC901D-B55F-352A-DEBC-213BDBA9EF71}"/>
              </a:ext>
            </a:extLst>
          </p:cNvPr>
          <p:cNvSpPr txBox="1"/>
          <p:nvPr/>
        </p:nvSpPr>
        <p:spPr>
          <a:xfrm>
            <a:off x="90705" y="1023781"/>
            <a:ext cx="8759680" cy="1569660"/>
          </a:xfrm>
          <a:prstGeom prst="rect">
            <a:avLst/>
          </a:prstGeom>
          <a:noFill/>
        </p:spPr>
        <p:txBody>
          <a:bodyPr wrap="square" rtlCol="0">
            <a:spAutoFit/>
          </a:bodyPr>
          <a:lstStyle/>
          <a:p>
            <a:pPr algn="just"/>
            <a:r>
              <a:rPr lang="fr-FR"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fr-FR"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Pour ce faire, l’étude devra porter sur l’ensemble du territoire d’intervention de la commune en matière d’entretien et de gestion des espaces. Le bureau d’études devra ainsi proposer des solutions en matière de : </a:t>
            </a:r>
            <a:endParaRPr lang="fr-FR" sz="2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Espace réservé du pied de page 9">
            <a:extLst>
              <a:ext uri="{FF2B5EF4-FFF2-40B4-BE49-F238E27FC236}">
                <a16:creationId xmlns:a16="http://schemas.microsoft.com/office/drawing/2014/main" id="{F190CDDB-B68B-3C86-5D1F-B67B0D5092C5}"/>
              </a:ext>
            </a:extLst>
          </p:cNvPr>
          <p:cNvSpPr txBox="1">
            <a:spLocks/>
          </p:cNvSpPr>
          <p:nvPr/>
        </p:nvSpPr>
        <p:spPr>
          <a:xfrm>
            <a:off x="5855698" y="634519"/>
            <a:ext cx="3283583" cy="366815"/>
          </a:xfrm>
          <a:prstGeom prst="rect">
            <a:avLst/>
          </a:prstGeom>
        </p:spPr>
        <p:txBody>
          <a:bodyPr vert="horz" lIns="91440" tIns="45720" rIns="91440" bIns="45720" rtlCol="0" anchor="ctr"/>
          <a:lstStyle>
            <a:defPPr rtl="0">
              <a:defRPr lang="fr-fr"/>
            </a:defPPr>
            <a:lvl1pPr marL="0" algn="ctr" defTabSz="914400" rtl="0" eaLnBrk="1" latinLnBrk="0" hangingPunct="1">
              <a:defRPr sz="900" b="1" i="0" kern="1200" cap="all" spc="75"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Plan de désherbage PAPPH</a:t>
            </a:r>
            <a:endParaRPr lang="fr-FR" sz="800" dirty="0">
              <a:latin typeface="Arial Narrow" panose="020B0606020202030204" pitchFamily="34" charset="0"/>
            </a:endParaRPr>
          </a:p>
        </p:txBody>
      </p:sp>
      <p:sp>
        <p:nvSpPr>
          <p:cNvPr id="3" name="ZoneTexte 2">
            <a:extLst>
              <a:ext uri="{FF2B5EF4-FFF2-40B4-BE49-F238E27FC236}">
                <a16:creationId xmlns:a16="http://schemas.microsoft.com/office/drawing/2014/main" id="{2411B625-FE2B-B129-BE4F-20C1AEA0FE30}"/>
              </a:ext>
            </a:extLst>
          </p:cNvPr>
          <p:cNvSpPr txBox="1"/>
          <p:nvPr/>
        </p:nvSpPr>
        <p:spPr>
          <a:xfrm>
            <a:off x="90705" y="2566492"/>
            <a:ext cx="4580388" cy="4154984"/>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Helvetica" panose="020B0604020202020204" pitchFamily="34" charset="0"/>
              <a:buChar char="-"/>
              <a:tabLst>
                <a:tab pos="457200" algn="l"/>
              </a:tabLst>
              <a:defRPr/>
            </a:pPr>
            <a:r>
              <a:rPr kumimoji="0" lang="fr-FR"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Pratiques d’entretien des espaces publics</a:t>
            </a:r>
            <a:endParaRPr kumimoji="0" lang="fr-FR"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Helvetica" panose="020B0604020202020204" pitchFamily="34" charset="0"/>
              <a:buChar char="-"/>
              <a:tabLst>
                <a:tab pos="457200" algn="l"/>
              </a:tabLst>
              <a:defRPr/>
            </a:pPr>
            <a:r>
              <a:rPr kumimoji="0" lang="fr-FR"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Protection et amélioration de la biodiversité</a:t>
            </a:r>
            <a:endParaRPr kumimoji="0" lang="fr-FR"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Helvetica" panose="020B0604020202020204" pitchFamily="34" charset="0"/>
              <a:buChar char="-"/>
              <a:tabLst>
                <a:tab pos="457200" algn="l"/>
              </a:tabLst>
              <a:defRPr/>
            </a:pPr>
            <a:r>
              <a:rPr kumimoji="0" lang="fr-FR"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Orientations horticoles</a:t>
            </a:r>
            <a:endParaRPr kumimoji="0" lang="fr-FR"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Helvetica" panose="020B0604020202020204" pitchFamily="34" charset="0"/>
              <a:buChar char="-"/>
              <a:tabLst>
                <a:tab pos="457200" algn="l"/>
              </a:tabLst>
              <a:defRPr/>
            </a:pPr>
            <a:r>
              <a:rPr kumimoji="0" lang="fr-FR"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Anticipation de la gestion des futurs espaces communaux</a:t>
            </a:r>
            <a:endParaRPr kumimoji="0" lang="fr-FR"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Helvetica" panose="020B0604020202020204" pitchFamily="34" charset="0"/>
              <a:buChar char="-"/>
              <a:tabLst>
                <a:tab pos="457200" algn="l"/>
              </a:tabLst>
              <a:defRPr/>
            </a:pPr>
            <a:r>
              <a:rPr kumimoji="0" lang="fr-FR"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Actions de sensibilisation des administrés  </a:t>
            </a:r>
            <a:endParaRPr kumimoji="0" lang="fr-FR"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Helvetica" panose="020B0604020202020204" pitchFamily="34" charset="0"/>
              <a:buChar char="-"/>
              <a:tabLst>
                <a:tab pos="457200" algn="l"/>
              </a:tabLst>
              <a:defRPr/>
            </a:pPr>
            <a:r>
              <a:rPr kumimoji="0" lang="fr-FR"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Formation des agents communaux et des élus</a:t>
            </a:r>
            <a:endParaRPr kumimoji="0" lang="fr-FR"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pic>
        <p:nvPicPr>
          <p:cNvPr id="4" name="Image 3">
            <a:extLst>
              <a:ext uri="{FF2B5EF4-FFF2-40B4-BE49-F238E27FC236}">
                <a16:creationId xmlns:a16="http://schemas.microsoft.com/office/drawing/2014/main" id="{3178504C-5C48-4100-6545-6C0E296300FF}"/>
              </a:ext>
            </a:extLst>
          </p:cNvPr>
          <p:cNvPicPr>
            <a:picLocks noChangeAspect="1"/>
          </p:cNvPicPr>
          <p:nvPr/>
        </p:nvPicPr>
        <p:blipFill>
          <a:blip r:embed="rId3"/>
          <a:stretch>
            <a:fillRect/>
          </a:stretch>
        </p:blipFill>
        <p:spPr>
          <a:xfrm>
            <a:off x="4671093" y="2618845"/>
            <a:ext cx="4467850" cy="3346704"/>
          </a:xfrm>
          <a:prstGeom prst="rect">
            <a:avLst/>
          </a:prstGeom>
        </p:spPr>
      </p:pic>
    </p:spTree>
    <p:extLst>
      <p:ext uri="{BB962C8B-B14F-4D97-AF65-F5344CB8AC3E}">
        <p14:creationId xmlns:p14="http://schemas.microsoft.com/office/powerpoint/2010/main" val="1044389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Espace réservé du numéro de diapositive 5"/>
          <p:cNvSpPr>
            <a:spLocks noGrp="1"/>
          </p:cNvSpPr>
          <p:nvPr>
            <p:ph type="sldNum" sz="quarter" idx="12"/>
          </p:nvPr>
        </p:nvSpPr>
        <p:spPr>
          <a:noFill/>
        </p:spPr>
        <p:txBody>
          <a:bodyPr/>
          <a:lstStyle/>
          <a:p>
            <a:fld id="{DF69F572-5259-468A-9C86-11428B376F40}" type="slidenum">
              <a:rPr lang="fr-FR" altLang="fr-FR" smtClean="0">
                <a:latin typeface="Arial" charset="0"/>
                <a:cs typeface="Arial" charset="0"/>
              </a:rPr>
              <a:pPr/>
              <a:t>35</a:t>
            </a:fld>
            <a:endParaRPr lang="fr-FR" altLang="fr-FR">
              <a:latin typeface="Arial" charset="0"/>
              <a:cs typeface="Arial" charset="0"/>
            </a:endParaRPr>
          </a:p>
        </p:txBody>
      </p:sp>
      <p:sp>
        <p:nvSpPr>
          <p:cNvPr id="52228" name="Text Box 9"/>
          <p:cNvSpPr txBox="1">
            <a:spLocks noChangeArrowheads="1"/>
          </p:cNvSpPr>
          <p:nvPr/>
        </p:nvSpPr>
        <p:spPr bwMode="auto">
          <a:xfrm>
            <a:off x="684213" y="333375"/>
            <a:ext cx="7991475" cy="863600"/>
          </a:xfrm>
          <a:prstGeom prst="rect">
            <a:avLst/>
          </a:prstGeom>
          <a:noFill/>
          <a:ln w="9525">
            <a:noFill/>
            <a:miter lim="800000"/>
            <a:headEnd/>
            <a:tailEnd/>
          </a:ln>
        </p:spPr>
        <p:txBody>
          <a:bodyPr lIns="0"/>
          <a:lstStyle/>
          <a:p>
            <a:pPr>
              <a:lnSpc>
                <a:spcPct val="110000"/>
              </a:lnSpc>
            </a:pPr>
            <a:r>
              <a:rPr lang="fr-FR" altLang="fr-FR" sz="4400">
                <a:solidFill>
                  <a:srgbClr val="8BB939"/>
                </a:solidFill>
                <a:latin typeface="Arial Black" pitchFamily="34" charset="0"/>
              </a:rPr>
              <a:t>Gestion différenciée</a:t>
            </a:r>
          </a:p>
        </p:txBody>
      </p:sp>
      <p:sp>
        <p:nvSpPr>
          <p:cNvPr id="52229" name="Text Box 10"/>
          <p:cNvSpPr txBox="1">
            <a:spLocks noChangeArrowheads="1"/>
          </p:cNvSpPr>
          <p:nvPr/>
        </p:nvSpPr>
        <p:spPr bwMode="auto">
          <a:xfrm>
            <a:off x="611188" y="1709738"/>
            <a:ext cx="7632700" cy="1863725"/>
          </a:xfrm>
          <a:prstGeom prst="rect">
            <a:avLst/>
          </a:prstGeom>
          <a:noFill/>
          <a:ln w="9525">
            <a:noFill/>
            <a:miter lim="800000"/>
            <a:headEnd/>
            <a:tailEnd/>
          </a:ln>
        </p:spPr>
        <p:txBody>
          <a:bodyPr lIns="0"/>
          <a:lstStyle/>
          <a:p>
            <a:pPr marL="266700" defTabSz="901700"/>
            <a:r>
              <a:rPr lang="fr-FR" altLang="fr-FR" sz="2000" i="1" dirty="0"/>
              <a:t>c’est la gestion qui prend en compte les caractéristiques géographiques, écologiques et paysagères des </a:t>
            </a:r>
            <a:r>
              <a:rPr lang="fr-FR" altLang="fr-FR" sz="2000" i="1" dirty="0">
                <a:solidFill>
                  <a:srgbClr val="9F0303"/>
                </a:solidFill>
              </a:rPr>
              <a:t>différents</a:t>
            </a:r>
            <a:r>
              <a:rPr lang="fr-FR" altLang="fr-FR" sz="2000" i="1" dirty="0"/>
              <a:t> sites, leur fréquentation, leur </a:t>
            </a:r>
            <a:r>
              <a:rPr lang="fr-FR" altLang="fr-FR" sz="2000" i="1" dirty="0">
                <a:solidFill>
                  <a:srgbClr val="9F0303"/>
                </a:solidFill>
              </a:rPr>
              <a:t>usage</a:t>
            </a:r>
            <a:r>
              <a:rPr lang="fr-FR" altLang="fr-FR" sz="2000" i="1" dirty="0"/>
              <a:t>… </a:t>
            </a:r>
            <a:r>
              <a:rPr lang="fr-FR" altLang="fr-FR" sz="2000" i="1" dirty="0">
                <a:hlinkClick r:id="rId3" action="ppaction://hlinkpres?slideindex=1&amp;slidetitle="/>
              </a:rPr>
              <a:t>usages.ppt</a:t>
            </a:r>
            <a:r>
              <a:rPr lang="fr-FR" altLang="fr-FR" sz="2000" i="1" dirty="0"/>
              <a:t> Afin d’adapter les interventions d’</a:t>
            </a:r>
            <a:r>
              <a:rPr lang="fr-FR" altLang="fr-FR" sz="2000" i="1" dirty="0">
                <a:solidFill>
                  <a:srgbClr val="9F0303"/>
                </a:solidFill>
              </a:rPr>
              <a:t>entretien</a:t>
            </a:r>
            <a:r>
              <a:rPr lang="fr-FR" altLang="fr-FR" sz="2000" i="1" dirty="0">
                <a:solidFill>
                  <a:srgbClr val="009900"/>
                </a:solidFill>
              </a:rPr>
              <a:t> </a:t>
            </a:r>
            <a:r>
              <a:rPr lang="fr-FR" altLang="fr-FR" sz="2000" i="1" dirty="0"/>
              <a:t>en</a:t>
            </a:r>
            <a:r>
              <a:rPr lang="fr-FR" altLang="fr-FR" sz="2000" i="1" dirty="0">
                <a:solidFill>
                  <a:srgbClr val="009900"/>
                </a:solidFill>
              </a:rPr>
              <a:t> </a:t>
            </a:r>
            <a:r>
              <a:rPr lang="fr-FR" altLang="fr-FR" sz="2000" i="1" dirty="0"/>
              <a:t>préservant</a:t>
            </a:r>
            <a:r>
              <a:rPr lang="fr-FR" altLang="fr-FR" sz="2000" i="1" dirty="0">
                <a:solidFill>
                  <a:srgbClr val="009900"/>
                </a:solidFill>
              </a:rPr>
              <a:t> </a:t>
            </a:r>
            <a:r>
              <a:rPr lang="fr-FR" altLang="fr-FR" sz="2000" i="1" dirty="0">
                <a:solidFill>
                  <a:srgbClr val="9F0303"/>
                </a:solidFill>
              </a:rPr>
              <a:t>l’environnement.</a:t>
            </a:r>
          </a:p>
        </p:txBody>
      </p:sp>
      <p:sp>
        <p:nvSpPr>
          <p:cNvPr id="52230" name="Text Box 11"/>
          <p:cNvSpPr txBox="1">
            <a:spLocks noChangeArrowheads="1"/>
          </p:cNvSpPr>
          <p:nvPr/>
        </p:nvSpPr>
        <p:spPr bwMode="auto">
          <a:xfrm>
            <a:off x="647699" y="3348831"/>
            <a:ext cx="8064500" cy="620713"/>
          </a:xfrm>
          <a:prstGeom prst="rect">
            <a:avLst/>
          </a:prstGeom>
          <a:noFill/>
          <a:ln w="9525">
            <a:noFill/>
            <a:miter lim="800000"/>
            <a:headEnd/>
            <a:tailEnd/>
          </a:ln>
        </p:spPr>
        <p:txBody>
          <a:bodyPr lIns="0"/>
          <a:lstStyle/>
          <a:p>
            <a:pPr indent="266700" defTabSz="901700">
              <a:buClr>
                <a:srgbClr val="9F0303"/>
              </a:buClr>
              <a:buFont typeface="Wingdings" pitchFamily="2" charset="2"/>
              <a:buChar char="§"/>
            </a:pPr>
            <a:r>
              <a:rPr lang="fr-FR" altLang="fr-FR" sz="2400" b="1" dirty="0"/>
              <a:t>Description</a:t>
            </a:r>
          </a:p>
        </p:txBody>
      </p:sp>
      <p:sp>
        <p:nvSpPr>
          <p:cNvPr id="52231" name="Text Box 12"/>
          <p:cNvSpPr txBox="1">
            <a:spLocks noChangeArrowheads="1"/>
          </p:cNvSpPr>
          <p:nvPr/>
        </p:nvSpPr>
        <p:spPr bwMode="auto">
          <a:xfrm>
            <a:off x="827881" y="3941763"/>
            <a:ext cx="7559675" cy="1943100"/>
          </a:xfrm>
          <a:prstGeom prst="rect">
            <a:avLst/>
          </a:prstGeom>
          <a:noFill/>
          <a:ln w="9525">
            <a:noFill/>
            <a:miter lim="800000"/>
            <a:headEnd/>
            <a:tailEnd/>
          </a:ln>
        </p:spPr>
        <p:txBody>
          <a:bodyPr lIns="0" tIns="0" rIns="0" bIns="0"/>
          <a:lstStyle/>
          <a:p>
            <a:pPr defTabSz="901700"/>
            <a:r>
              <a:rPr lang="fr-FR" altLang="fr-FR" sz="2000" dirty="0"/>
              <a:t>Il s’agit de faire varier et de moduler la création et l’</a:t>
            </a:r>
            <a:r>
              <a:rPr lang="fr-FR" altLang="fr-FR" sz="2000" dirty="0">
                <a:solidFill>
                  <a:srgbClr val="9F0303"/>
                </a:solidFill>
              </a:rPr>
              <a:t>entretien</a:t>
            </a:r>
            <a:r>
              <a:rPr lang="fr-FR" altLang="fr-FR" sz="2000" dirty="0"/>
              <a:t> des espaces en fonction de leur situation urbaine et historique, </a:t>
            </a:r>
          </a:p>
          <a:p>
            <a:pPr defTabSz="901700"/>
            <a:r>
              <a:rPr lang="fr-FR" altLang="fr-FR" sz="2000" dirty="0"/>
              <a:t>de leur </a:t>
            </a:r>
            <a:r>
              <a:rPr lang="fr-FR" altLang="fr-FR" sz="2000" dirty="0">
                <a:solidFill>
                  <a:srgbClr val="9F0303"/>
                </a:solidFill>
              </a:rPr>
              <a:t>usage</a:t>
            </a:r>
            <a:r>
              <a:rPr lang="fr-FR" altLang="fr-FR" sz="2000" dirty="0"/>
              <a:t>, en  allant d’un entretien </a:t>
            </a:r>
            <a:r>
              <a:rPr lang="fr-FR" altLang="fr-FR" sz="2000" dirty="0">
                <a:solidFill>
                  <a:srgbClr val="9F0303"/>
                </a:solidFill>
              </a:rPr>
              <a:t>traditionnel</a:t>
            </a:r>
            <a:r>
              <a:rPr lang="fr-FR" altLang="fr-FR" sz="2000" dirty="0"/>
              <a:t> et soigné</a:t>
            </a:r>
          </a:p>
          <a:p>
            <a:pPr defTabSz="901700"/>
            <a:r>
              <a:rPr lang="fr-FR" altLang="fr-FR" sz="2000" dirty="0"/>
              <a:t>dit « horticole » à un entretien extensif, dit </a:t>
            </a:r>
            <a:r>
              <a:rPr lang="fr-FR" altLang="fr-FR" sz="2000" dirty="0">
                <a:solidFill>
                  <a:srgbClr val="9F0303"/>
                </a:solidFill>
              </a:rPr>
              <a:t>écologique</a:t>
            </a:r>
            <a:r>
              <a:rPr lang="fr-FR" altLang="fr-FR" sz="2000" dirty="0"/>
              <a:t>. </a:t>
            </a:r>
          </a:p>
          <a:p>
            <a:pPr defTabSz="901700"/>
            <a:endParaRPr lang="fr-FR" altLang="fr-FR" sz="2000" dirty="0"/>
          </a:p>
          <a:p>
            <a:pPr defTabSz="901700"/>
            <a:r>
              <a:rPr lang="fr-FR" altLang="fr-FR" sz="2000" dirty="0"/>
              <a:t>La gestion différenciée n’est pas l’</a:t>
            </a:r>
            <a:r>
              <a:rPr lang="fr-FR" altLang="fr-FR" sz="2000" dirty="0" err="1"/>
              <a:t>écogestion</a:t>
            </a:r>
            <a:r>
              <a:rPr lang="fr-FR" altLang="fr-FR" sz="2000" dirty="0"/>
              <a:t> des espaces verts et naturels</a:t>
            </a:r>
          </a:p>
          <a:p>
            <a:pPr defTabSz="901700"/>
            <a:endParaRPr lang="fr-FR" altLang="fr-FR" sz="2000" dirty="0"/>
          </a:p>
          <a:p>
            <a:pPr defTabSz="901700"/>
            <a:r>
              <a:rPr lang="fr-FR" altLang="fr-FR" sz="2000" dirty="0">
                <a:hlinkClick r:id="rId4" action="ppaction://hlinkfile"/>
              </a:rPr>
              <a:t>..\5gestion différencié.mp4</a:t>
            </a:r>
            <a:endParaRPr lang="fr-FR" altLang="fr-FR" sz="2000" dirty="0"/>
          </a:p>
          <a:p>
            <a:pPr defTabSz="901700"/>
            <a:endParaRPr lang="fr-FR" altLang="fr-FR" sz="2000" dirty="0"/>
          </a:p>
          <a:p>
            <a:pPr defTabSz="901700"/>
            <a:endParaRPr lang="fr-FR" altLang="fr-FR" sz="2000" dirty="0"/>
          </a:p>
        </p:txBody>
      </p:sp>
      <p:sp>
        <p:nvSpPr>
          <p:cNvPr id="52232" name="Line 13"/>
          <p:cNvSpPr>
            <a:spLocks noChangeShapeType="1"/>
          </p:cNvSpPr>
          <p:nvPr/>
        </p:nvSpPr>
        <p:spPr bwMode="auto">
          <a:xfrm>
            <a:off x="684213" y="1125538"/>
            <a:ext cx="7488237" cy="0"/>
          </a:xfrm>
          <a:prstGeom prst="line">
            <a:avLst/>
          </a:prstGeom>
          <a:noFill/>
          <a:ln w="9525">
            <a:solidFill>
              <a:srgbClr val="9F0303"/>
            </a:solidFill>
            <a:round/>
            <a:headEnd/>
            <a:tailEnd/>
          </a:ln>
        </p:spPr>
        <p:txBody>
          <a:bodyPr/>
          <a:lstStyle/>
          <a:p>
            <a:endParaRPr lang="fr-FR"/>
          </a:p>
        </p:txBody>
      </p:sp>
      <p:sp>
        <p:nvSpPr>
          <p:cNvPr id="52233" name="Text Box 16"/>
          <p:cNvSpPr txBox="1">
            <a:spLocks noChangeArrowheads="1"/>
          </p:cNvSpPr>
          <p:nvPr/>
        </p:nvSpPr>
        <p:spPr bwMode="auto">
          <a:xfrm>
            <a:off x="611188" y="1341438"/>
            <a:ext cx="8064500" cy="620712"/>
          </a:xfrm>
          <a:prstGeom prst="rect">
            <a:avLst/>
          </a:prstGeom>
          <a:noFill/>
          <a:ln w="9525">
            <a:noFill/>
            <a:miter lim="800000"/>
            <a:headEnd/>
            <a:tailEnd/>
          </a:ln>
        </p:spPr>
        <p:txBody>
          <a:bodyPr lIns="0"/>
          <a:lstStyle/>
          <a:p>
            <a:pPr indent="266700" defTabSz="901700">
              <a:buClr>
                <a:srgbClr val="9F0303"/>
              </a:buClr>
              <a:buFont typeface="Wingdings" pitchFamily="2" charset="2"/>
              <a:buChar char="§"/>
            </a:pPr>
            <a:r>
              <a:rPr lang="fr-FR" altLang="fr-FR" sz="2400" b="1" i="1" dirty="0"/>
              <a:t>Définition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Espace réservé du numéro de diapositive 5"/>
          <p:cNvSpPr>
            <a:spLocks noGrp="1"/>
          </p:cNvSpPr>
          <p:nvPr>
            <p:ph type="sldNum" sz="quarter" idx="12"/>
          </p:nvPr>
        </p:nvSpPr>
        <p:spPr>
          <a:noFill/>
        </p:spPr>
        <p:txBody>
          <a:bodyPr/>
          <a:lstStyle/>
          <a:p>
            <a:fld id="{4E821914-8C11-4915-A218-838B8F1A9528}" type="slidenum">
              <a:rPr lang="fr-FR" altLang="fr-FR" smtClean="0">
                <a:latin typeface="Arial" charset="0"/>
                <a:cs typeface="Arial" charset="0"/>
              </a:rPr>
              <a:pPr/>
              <a:t>36</a:t>
            </a:fld>
            <a:endParaRPr lang="fr-FR" altLang="fr-FR">
              <a:latin typeface="Arial" charset="0"/>
              <a:cs typeface="Arial" charset="0"/>
            </a:endParaRPr>
          </a:p>
        </p:txBody>
      </p:sp>
      <p:sp>
        <p:nvSpPr>
          <p:cNvPr id="54276" name="Rectangle 3"/>
          <p:cNvSpPr>
            <a:spLocks noGrp="1" noChangeArrowheads="1"/>
          </p:cNvSpPr>
          <p:nvPr>
            <p:ph type="body" idx="1"/>
          </p:nvPr>
        </p:nvSpPr>
        <p:spPr bwMode="auto">
          <a:xfrm>
            <a:off x="833700" y="1739900"/>
            <a:ext cx="7841988" cy="4857750"/>
          </a:xfrm>
          <a:noFill/>
          <a:ln>
            <a:miter lim="800000"/>
            <a:headEnd/>
            <a:tailEnd/>
          </a:ln>
        </p:spPr>
        <p:txBody>
          <a:bodyPr vert="horz" wrap="square" lIns="91440" tIns="45720" rIns="91440" bIns="45720" numCol="1" anchor="t" anchorCtr="0" compatLnSpc="1">
            <a:prstTxWarp prst="textNoShape">
              <a:avLst/>
            </a:prstTxWarp>
          </a:bodyPr>
          <a:lstStyle/>
          <a:p>
            <a:pPr marL="180975" indent="-180975" eaLnBrk="1" hangingPunct="1">
              <a:buFontTx/>
              <a:buNone/>
            </a:pPr>
            <a:r>
              <a:rPr lang="fr-FR" altLang="fr-FR" sz="2000" dirty="0">
                <a:latin typeface="Arial Narrow" pitchFamily="34" charset="0"/>
              </a:rPr>
              <a:t>	La gestion différenciée fait évoluer le modèle horticole standard en intégrant un souci écologique à la conception et à la gestion des espaces verts. Elle permet de gérer  au mieux le patrimoine horticole et naturel d’une ville par le biais :</a:t>
            </a:r>
          </a:p>
          <a:p>
            <a:pPr marL="180975" indent="-180975" eaLnBrk="1" hangingPunct="1">
              <a:spcBef>
                <a:spcPct val="25000"/>
              </a:spcBef>
              <a:buClr>
                <a:srgbClr val="9B0303"/>
              </a:buClr>
              <a:buFont typeface="Wingdings" pitchFamily="2" charset="2"/>
              <a:buChar char="§"/>
            </a:pPr>
            <a:r>
              <a:rPr lang="fr-FR" altLang="fr-FR" sz="2000" dirty="0">
                <a:latin typeface="Arial Narrow" pitchFamily="34" charset="0"/>
              </a:rPr>
              <a:t>d’une connaissance exacte de ce patrimoine ;</a:t>
            </a:r>
          </a:p>
          <a:p>
            <a:pPr marL="180975" indent="-180975" eaLnBrk="1" hangingPunct="1">
              <a:spcBef>
                <a:spcPct val="25000"/>
              </a:spcBef>
              <a:buClr>
                <a:srgbClr val="9B0303"/>
              </a:buClr>
              <a:buFont typeface="Wingdings" pitchFamily="2" charset="2"/>
              <a:buChar char="§"/>
            </a:pPr>
            <a:r>
              <a:rPr lang="fr-FR" altLang="fr-FR" sz="2000" dirty="0">
                <a:latin typeface="Arial Narrow" pitchFamily="34" charset="0"/>
              </a:rPr>
              <a:t>de protocoles de gestion adaptés aux types de milieux ;</a:t>
            </a:r>
          </a:p>
          <a:p>
            <a:pPr marL="180975" indent="-180975" eaLnBrk="1" hangingPunct="1">
              <a:spcBef>
                <a:spcPct val="25000"/>
              </a:spcBef>
              <a:buClr>
                <a:srgbClr val="9B0303"/>
              </a:buClr>
              <a:buFont typeface="Wingdings" pitchFamily="2" charset="2"/>
              <a:buChar char="§"/>
            </a:pPr>
            <a:r>
              <a:rPr lang="fr-FR" altLang="fr-FR" sz="2000" dirty="0">
                <a:latin typeface="Arial Narrow" pitchFamily="34" charset="0"/>
              </a:rPr>
              <a:t>d’un plan de formation pour les agents, techniciens, les responsables et les élus </a:t>
            </a:r>
          </a:p>
          <a:p>
            <a:pPr marL="180975" indent="-180975" eaLnBrk="1" hangingPunct="1">
              <a:spcBef>
                <a:spcPct val="25000"/>
              </a:spcBef>
              <a:buClr>
                <a:srgbClr val="9B0303"/>
              </a:buClr>
              <a:buFont typeface="Wingdings" pitchFamily="2" charset="2"/>
              <a:buChar char="§"/>
            </a:pPr>
            <a:r>
              <a:rPr lang="fr-FR" altLang="fr-FR" sz="2000" dirty="0">
                <a:latin typeface="Arial Narrow" pitchFamily="34" charset="0"/>
              </a:rPr>
              <a:t>d’un engagement politique clair qui s’inscrit dans la perspective de développement durable et des agendas 21 locaux ;</a:t>
            </a:r>
          </a:p>
          <a:p>
            <a:pPr marL="180975" indent="-180975" eaLnBrk="1" hangingPunct="1">
              <a:spcBef>
                <a:spcPct val="25000"/>
              </a:spcBef>
              <a:buClr>
                <a:srgbClr val="9B0303"/>
              </a:buClr>
              <a:buFont typeface="Wingdings" pitchFamily="2" charset="2"/>
              <a:buChar char="§"/>
            </a:pPr>
            <a:r>
              <a:rPr lang="fr-FR" altLang="fr-FR" sz="2000" dirty="0">
                <a:latin typeface="Arial Narrow" pitchFamily="34" charset="0"/>
              </a:rPr>
              <a:t>d’une communication efficace auprès du public ;</a:t>
            </a:r>
          </a:p>
          <a:p>
            <a:pPr marL="180975" indent="-180975" eaLnBrk="1" hangingPunct="1">
              <a:spcBef>
                <a:spcPct val="35000"/>
              </a:spcBef>
              <a:buFontTx/>
              <a:buNone/>
            </a:pPr>
            <a:r>
              <a:rPr lang="fr-FR" altLang="fr-FR" sz="2000" dirty="0">
                <a:latin typeface="Arial Narrow" pitchFamily="34" charset="0"/>
              </a:rPr>
              <a:t>	La variété des types d’espaces et de leurs affectations permet de répondre </a:t>
            </a:r>
          </a:p>
          <a:p>
            <a:pPr marL="180975" indent="-180975" eaLnBrk="1" hangingPunct="1">
              <a:spcBef>
                <a:spcPct val="0"/>
              </a:spcBef>
              <a:buFontTx/>
              <a:buNone/>
            </a:pPr>
            <a:r>
              <a:rPr lang="fr-FR" altLang="fr-FR" sz="2000" dirty="0">
                <a:latin typeface="Arial Narrow" pitchFamily="34" charset="0"/>
              </a:rPr>
              <a:t>	au mieux aux multiples utilisations contemporaines (loisirs familiaux,               sportifs, festifs, pédagogiques, calme et repos, petite enfance…).</a:t>
            </a:r>
          </a:p>
        </p:txBody>
      </p:sp>
      <p:sp>
        <p:nvSpPr>
          <p:cNvPr id="54277" name="Text Box 6"/>
          <p:cNvSpPr txBox="1">
            <a:spLocks noChangeArrowheads="1"/>
          </p:cNvSpPr>
          <p:nvPr/>
        </p:nvSpPr>
        <p:spPr bwMode="auto">
          <a:xfrm>
            <a:off x="684213" y="333375"/>
            <a:ext cx="7991475" cy="863600"/>
          </a:xfrm>
          <a:prstGeom prst="rect">
            <a:avLst/>
          </a:prstGeom>
          <a:noFill/>
          <a:ln w="9525">
            <a:noFill/>
            <a:miter lim="800000"/>
            <a:headEnd/>
            <a:tailEnd/>
          </a:ln>
        </p:spPr>
        <p:txBody>
          <a:bodyPr lIns="0"/>
          <a:lstStyle/>
          <a:p>
            <a:pPr>
              <a:lnSpc>
                <a:spcPct val="110000"/>
              </a:lnSpc>
            </a:pPr>
            <a:r>
              <a:rPr lang="fr-FR" altLang="fr-FR" sz="4400">
                <a:solidFill>
                  <a:srgbClr val="8BB939"/>
                </a:solidFill>
                <a:latin typeface="Arial Black" pitchFamily="34" charset="0"/>
              </a:rPr>
              <a:t>Gestion différenciée</a:t>
            </a:r>
          </a:p>
        </p:txBody>
      </p:sp>
      <p:sp>
        <p:nvSpPr>
          <p:cNvPr id="54278" name="Line 7"/>
          <p:cNvSpPr>
            <a:spLocks noChangeShapeType="1"/>
          </p:cNvSpPr>
          <p:nvPr/>
        </p:nvSpPr>
        <p:spPr bwMode="auto">
          <a:xfrm>
            <a:off x="684213" y="1125538"/>
            <a:ext cx="7488237" cy="0"/>
          </a:xfrm>
          <a:prstGeom prst="line">
            <a:avLst/>
          </a:prstGeom>
          <a:noFill/>
          <a:ln w="9525">
            <a:solidFill>
              <a:srgbClr val="9F0303"/>
            </a:solidFill>
            <a:round/>
            <a:headEnd/>
            <a:tailEnd/>
          </a:ln>
        </p:spPr>
        <p:txBody>
          <a:bodyPr/>
          <a:lstStyle/>
          <a:p>
            <a:endParaRPr lang="fr-F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Espace réservé de la date 3"/>
          <p:cNvSpPr>
            <a:spLocks noGrp="1"/>
          </p:cNvSpPr>
          <p:nvPr>
            <p:ph type="dt" sz="quarter" idx="10"/>
          </p:nvPr>
        </p:nvSpPr>
        <p:spPr>
          <a:noFill/>
        </p:spPr>
        <p:txBody>
          <a:bodyPr/>
          <a:lstStyle/>
          <a:p>
            <a:fld id="{872B1F40-D550-4A9D-BA61-4EE56BAB4164}" type="datetime1">
              <a:rPr lang="fr-FR" altLang="fr-FR" smtClean="0"/>
              <a:pPr/>
              <a:t>27/01/2023</a:t>
            </a:fld>
            <a:endParaRPr lang="fr-FR" altLang="fr-FR"/>
          </a:p>
        </p:txBody>
      </p:sp>
      <p:sp>
        <p:nvSpPr>
          <p:cNvPr id="75778" name="Espace réservé du pied de page 4"/>
          <p:cNvSpPr>
            <a:spLocks noGrp="1"/>
          </p:cNvSpPr>
          <p:nvPr>
            <p:ph type="ftr" sz="quarter" idx="11"/>
          </p:nvPr>
        </p:nvSpPr>
        <p:spPr>
          <a:noFill/>
        </p:spPr>
        <p:txBody>
          <a:bodyPr/>
          <a:lstStyle/>
          <a:p>
            <a:r>
              <a:rPr lang="fr-FR" altLang="fr-FR"/>
              <a:t>UE1 UT1  CFPPA Toulouse Auzeville Licence Pro</a:t>
            </a:r>
          </a:p>
        </p:txBody>
      </p:sp>
      <p:sp>
        <p:nvSpPr>
          <p:cNvPr id="75779" name="Espace réservé du numéro de diapositive 5"/>
          <p:cNvSpPr>
            <a:spLocks noGrp="1"/>
          </p:cNvSpPr>
          <p:nvPr>
            <p:ph type="sldNum" sz="quarter" idx="12"/>
          </p:nvPr>
        </p:nvSpPr>
        <p:spPr>
          <a:noFill/>
        </p:spPr>
        <p:txBody>
          <a:bodyPr/>
          <a:lstStyle/>
          <a:p>
            <a:fld id="{D0B2176B-397B-4A9C-B4DE-5CF3CFAF05A6}" type="slidenum">
              <a:rPr lang="fr-FR" altLang="fr-FR" smtClean="0">
                <a:latin typeface="Arial" charset="0"/>
                <a:cs typeface="Arial" charset="0"/>
              </a:rPr>
              <a:pPr/>
              <a:t>37</a:t>
            </a:fld>
            <a:endParaRPr lang="fr-FR" altLang="fr-FR">
              <a:latin typeface="Arial" charset="0"/>
              <a:cs typeface="Arial" charset="0"/>
            </a:endParaRPr>
          </a:p>
        </p:txBody>
      </p:sp>
      <p:graphicFrame>
        <p:nvGraphicFramePr>
          <p:cNvPr id="337978" name="Group 58"/>
          <p:cNvGraphicFramePr>
            <a:graphicFrameLocks noGrp="1"/>
          </p:cNvGraphicFramePr>
          <p:nvPr>
            <p:ph idx="1"/>
          </p:nvPr>
        </p:nvGraphicFramePr>
        <p:xfrm>
          <a:off x="395288" y="404813"/>
          <a:ext cx="8264525" cy="5802312"/>
        </p:xfrm>
        <a:graphic>
          <a:graphicData uri="http://schemas.openxmlformats.org/drawingml/2006/table">
            <a:tbl>
              <a:tblPr/>
              <a:tblGrid>
                <a:gridCol w="652462">
                  <a:extLst>
                    <a:ext uri="{9D8B030D-6E8A-4147-A177-3AD203B41FA5}">
                      <a16:colId xmlns:a16="http://schemas.microsoft.com/office/drawing/2014/main" val="20000"/>
                    </a:ext>
                  </a:extLst>
                </a:gridCol>
                <a:gridCol w="1419225">
                  <a:extLst>
                    <a:ext uri="{9D8B030D-6E8A-4147-A177-3AD203B41FA5}">
                      <a16:colId xmlns:a16="http://schemas.microsoft.com/office/drawing/2014/main" val="20001"/>
                    </a:ext>
                  </a:extLst>
                </a:gridCol>
                <a:gridCol w="1462088">
                  <a:extLst>
                    <a:ext uri="{9D8B030D-6E8A-4147-A177-3AD203B41FA5}">
                      <a16:colId xmlns:a16="http://schemas.microsoft.com/office/drawing/2014/main" val="20002"/>
                    </a:ext>
                  </a:extLst>
                </a:gridCol>
                <a:gridCol w="1706562">
                  <a:extLst>
                    <a:ext uri="{9D8B030D-6E8A-4147-A177-3AD203B41FA5}">
                      <a16:colId xmlns:a16="http://schemas.microsoft.com/office/drawing/2014/main" val="20003"/>
                    </a:ext>
                  </a:extLst>
                </a:gridCol>
                <a:gridCol w="1512888">
                  <a:extLst>
                    <a:ext uri="{9D8B030D-6E8A-4147-A177-3AD203B41FA5}">
                      <a16:colId xmlns:a16="http://schemas.microsoft.com/office/drawing/2014/main" val="20004"/>
                    </a:ext>
                  </a:extLst>
                </a:gridCol>
                <a:gridCol w="1511300">
                  <a:extLst>
                    <a:ext uri="{9D8B030D-6E8A-4147-A177-3AD203B41FA5}">
                      <a16:colId xmlns:a16="http://schemas.microsoft.com/office/drawing/2014/main" val="20005"/>
                    </a:ext>
                  </a:extLst>
                </a:gridCol>
              </a:tblGrid>
              <a:tr h="5953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tx1"/>
                          </a:solidFill>
                          <a:effectLst/>
                          <a:latin typeface="Arial Narrow" pitchFamily="34" charset="0"/>
                        </a:rPr>
                        <a:t>Code</a:t>
                      </a:r>
                      <a:endParaRPr kumimoji="0" lang="fr-FR" sz="1800" b="0" i="0" u="none" strike="noStrike" cap="none" normalizeH="0" baseline="0">
                        <a:ln>
                          <a:noFill/>
                        </a:ln>
                        <a:solidFill>
                          <a:schemeClr val="tx1"/>
                        </a:solidFill>
                        <a:effectLst/>
                        <a:latin typeface="Arial Narrow" pitchFamily="34"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920C">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tx1"/>
                          </a:solidFill>
                          <a:effectLst/>
                          <a:latin typeface="Arial Narrow" pitchFamily="34" charset="0"/>
                        </a:rPr>
                        <a:t>ENTRETIEN</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920C">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tx1"/>
                          </a:solidFill>
                          <a:effectLst/>
                          <a:latin typeface="Arial Narrow" pitchFamily="34" charset="0"/>
                        </a:rPr>
                        <a:t>USAGES</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920C">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tx1"/>
                          </a:solidFill>
                          <a:effectLst/>
                          <a:latin typeface="Arial Narrow" pitchFamily="34" charset="0"/>
                        </a:rPr>
                        <a:t>ECOLOGIE</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920C">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tx1"/>
                          </a:solidFill>
                          <a:effectLst/>
                          <a:latin typeface="Arial Narrow" pitchFamily="34" charset="0"/>
                        </a:rPr>
                        <a:t>CONCEPTION</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920C">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tx1"/>
                          </a:solidFill>
                          <a:effectLst/>
                          <a:latin typeface="Arial Narrow" pitchFamily="34" charset="0"/>
                        </a:rPr>
                        <a:t>Rennes</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920C">
                        <a:alpha val="50000"/>
                      </a:srgbClr>
                    </a:solidFill>
                  </a:tcPr>
                </a:tc>
                <a:extLst>
                  <a:ext uri="{0D108BD9-81ED-4DB2-BD59-A6C34878D82A}">
                    <a16:rowId xmlns:a16="http://schemas.microsoft.com/office/drawing/2014/main" val="10000"/>
                  </a:ext>
                </a:extLst>
              </a:tr>
              <a:tr h="1188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Arial" charset="0"/>
                        </a:rPr>
                        <a:t>1</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BB939">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Arial Narrow" pitchFamily="34" charset="0"/>
                        </a:rPr>
                        <a:t>Espace vert à vocation horticole affirmée </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Arial Narrow" pitchFamily="34" charset="0"/>
                        </a:rPr>
                        <a:t>Jardin de prestige </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Arial Narrow" pitchFamily="34" charset="0"/>
                        </a:rPr>
                        <a:t>Gestion Traditionnelle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Arial Narrow" pitchFamily="34" charset="0"/>
                        </a:rPr>
                        <a:t>De prestige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a:ln>
                            <a:noFill/>
                          </a:ln>
                          <a:solidFill>
                            <a:schemeClr val="tx1"/>
                          </a:solidFill>
                          <a:effectLst/>
                          <a:latin typeface="Arial Narrow" pitchFamily="34" charset="0"/>
                        </a:rPr>
                        <a:t>Jardins structurés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a:ln>
                            <a:noFill/>
                          </a:ln>
                          <a:solidFill>
                            <a:schemeClr val="tx1"/>
                          </a:solidFill>
                          <a:effectLst/>
                          <a:latin typeface="Arial Narrow" pitchFamily="34" charset="0"/>
                        </a:rPr>
                        <a:t>très fleuris</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1"/>
                  </a:ext>
                </a:extLst>
              </a:tr>
              <a:tr h="1188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Arial" charset="0"/>
                        </a:rPr>
                        <a:t>2</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BB939">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Arial Narrow" pitchFamily="34" charset="0"/>
                        </a:rPr>
                        <a:t>Espace vert à vocation horticole simple </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Arial Narrow" pitchFamily="34" charset="0"/>
                        </a:rPr>
                        <a:t>Jardin, square et rond point fleuris </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Arial Narrow" pitchFamily="34" charset="0"/>
                        </a:rPr>
                        <a:t>Gestion horticole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Arial Narrow" pitchFamily="34" charset="0"/>
                        </a:rPr>
                        <a:t>Traditionnelle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Arial Narrow" pitchFamily="34" charset="0"/>
                        </a:rPr>
                        <a:t>Jardins structurés</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2"/>
                  </a:ext>
                </a:extLst>
              </a:tr>
              <a:tr h="10002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Arial" charset="0"/>
                        </a:rPr>
                        <a:t>3</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BB939">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Arial Narrow" pitchFamily="34" charset="0"/>
                        </a:rPr>
                        <a:t>Espace vert à gestion élaborée </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Arial Narrow" pitchFamily="34" charset="0"/>
                        </a:rPr>
                        <a:t>Jardin de quartier </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Arial Narrow" pitchFamily="34" charset="0"/>
                        </a:rPr>
                        <a:t>Gestion favorisant l’environnement</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Arial Narrow" pitchFamily="34" charset="0"/>
                        </a:rPr>
                        <a:t>Sociale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Arial Narrow" pitchFamily="34" charset="0"/>
                        </a:rPr>
                        <a:t>Jardins d’accompagnement</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3"/>
                  </a:ext>
                </a:extLst>
              </a:tr>
              <a:tr h="914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Arial" charset="0"/>
                        </a:rPr>
                        <a:t>4</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BB939">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Arial Narrow" pitchFamily="34" charset="0"/>
                        </a:rPr>
                        <a:t>Espace vert à gestion simple </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Arial Narrow" pitchFamily="34" charset="0"/>
                        </a:rPr>
                        <a:t>Espace vert d’accompagnement </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Arial Narrow" pitchFamily="34" charset="0"/>
                        </a:rPr>
                        <a:t>Gestion naturelle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Arial Narrow" pitchFamily="34" charset="0"/>
                        </a:rPr>
                        <a:t>A influence naturelle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Arial Narrow" pitchFamily="34" charset="0"/>
                        </a:rPr>
                        <a:t>Jardins champêtres</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4"/>
                  </a:ext>
                </a:extLst>
              </a:tr>
              <a:tr h="914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Arial" charset="0"/>
                        </a:rPr>
                        <a:t>5</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BB939">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Arial Narrow" pitchFamily="34" charset="0"/>
                        </a:rPr>
                        <a:t>Espace nature à gestion extensive </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Arial Narrow" pitchFamily="34" charset="0"/>
                        </a:rPr>
                        <a:t>Espace nature </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Arial Narrow" pitchFamily="34" charset="0"/>
                        </a:rPr>
                        <a:t>Eco gestion et écosystème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Arial Narrow" pitchFamily="34" charset="0"/>
                        </a:rPr>
                        <a:t>Ecologique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Arial Narrow" pitchFamily="34" charset="0"/>
                        </a:rPr>
                        <a:t>Jardins naturels</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Espace réservé de la date 3"/>
          <p:cNvSpPr>
            <a:spLocks noGrp="1"/>
          </p:cNvSpPr>
          <p:nvPr>
            <p:ph type="dt" sz="quarter" idx="10"/>
          </p:nvPr>
        </p:nvSpPr>
        <p:spPr>
          <a:noFill/>
        </p:spPr>
        <p:txBody>
          <a:bodyPr/>
          <a:lstStyle/>
          <a:p>
            <a:fld id="{5C1195EB-C022-479B-ACA3-2E9226DAA39C}" type="datetime1">
              <a:rPr lang="fr-FR" altLang="fr-FR" smtClean="0"/>
              <a:pPr/>
              <a:t>27/01/2023</a:t>
            </a:fld>
            <a:endParaRPr lang="fr-FR" altLang="fr-FR"/>
          </a:p>
        </p:txBody>
      </p:sp>
      <p:sp>
        <p:nvSpPr>
          <p:cNvPr id="77826" name="Espace réservé du pied de page 4"/>
          <p:cNvSpPr>
            <a:spLocks noGrp="1"/>
          </p:cNvSpPr>
          <p:nvPr>
            <p:ph type="ftr" sz="quarter" idx="11"/>
          </p:nvPr>
        </p:nvSpPr>
        <p:spPr>
          <a:noFill/>
        </p:spPr>
        <p:txBody>
          <a:bodyPr/>
          <a:lstStyle/>
          <a:p>
            <a:r>
              <a:rPr lang="fr-FR" altLang="fr-FR"/>
              <a:t>UE1 UT1  CFPPA Toulouse Auzeville Licence Pro</a:t>
            </a:r>
          </a:p>
        </p:txBody>
      </p:sp>
      <p:sp>
        <p:nvSpPr>
          <p:cNvPr id="77827" name="Espace réservé du numéro de diapositive 5"/>
          <p:cNvSpPr>
            <a:spLocks noGrp="1"/>
          </p:cNvSpPr>
          <p:nvPr>
            <p:ph type="sldNum" sz="quarter" idx="12"/>
          </p:nvPr>
        </p:nvSpPr>
        <p:spPr>
          <a:noFill/>
        </p:spPr>
        <p:txBody>
          <a:bodyPr/>
          <a:lstStyle/>
          <a:p>
            <a:fld id="{202B8BE9-4859-4CC7-BAA7-65C8027BB5E1}" type="slidenum">
              <a:rPr lang="fr-FR" altLang="fr-FR" smtClean="0">
                <a:latin typeface="Arial" charset="0"/>
                <a:cs typeface="Arial" charset="0"/>
              </a:rPr>
              <a:pPr/>
              <a:t>38</a:t>
            </a:fld>
            <a:endParaRPr lang="fr-FR" altLang="fr-FR">
              <a:latin typeface="Arial" charset="0"/>
              <a:cs typeface="Arial" charset="0"/>
            </a:endParaRPr>
          </a:p>
        </p:txBody>
      </p:sp>
      <p:graphicFrame>
        <p:nvGraphicFramePr>
          <p:cNvPr id="232523" name="Group 75"/>
          <p:cNvGraphicFramePr>
            <a:graphicFrameLocks noGrp="1"/>
          </p:cNvGraphicFramePr>
          <p:nvPr>
            <p:ph idx="1"/>
          </p:nvPr>
        </p:nvGraphicFramePr>
        <p:xfrm>
          <a:off x="395288" y="404813"/>
          <a:ext cx="8261350" cy="5389564"/>
        </p:xfrm>
        <a:graphic>
          <a:graphicData uri="http://schemas.openxmlformats.org/drawingml/2006/table">
            <a:tbl>
              <a:tblPr/>
              <a:tblGrid>
                <a:gridCol w="704850">
                  <a:extLst>
                    <a:ext uri="{9D8B030D-6E8A-4147-A177-3AD203B41FA5}">
                      <a16:colId xmlns:a16="http://schemas.microsoft.com/office/drawing/2014/main" val="20000"/>
                    </a:ext>
                  </a:extLst>
                </a:gridCol>
                <a:gridCol w="7556500">
                  <a:extLst>
                    <a:ext uri="{9D8B030D-6E8A-4147-A177-3AD203B41FA5}">
                      <a16:colId xmlns:a16="http://schemas.microsoft.com/office/drawing/2014/main" val="20001"/>
                    </a:ext>
                  </a:extLst>
                </a:gridCol>
              </a:tblGrid>
              <a:tr h="5953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chemeClr val="tx1"/>
                          </a:solidFill>
                          <a:effectLst/>
                          <a:latin typeface="Arial Narrow" pitchFamily="34" charset="0"/>
                        </a:rPr>
                        <a:t>Code</a:t>
                      </a:r>
                      <a:endParaRPr kumimoji="0" lang="fr-FR" sz="2000" b="0" i="0" u="none" strike="noStrike" cap="none" normalizeH="0" baseline="0">
                        <a:ln>
                          <a:noFill/>
                        </a:ln>
                        <a:solidFill>
                          <a:schemeClr val="tx1"/>
                        </a:solidFill>
                        <a:effectLst/>
                        <a:latin typeface="Arial Narrow" pitchFamily="34"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920C">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chemeClr val="tx1"/>
                          </a:solidFill>
                          <a:effectLst/>
                          <a:latin typeface="Arial Narrow" pitchFamily="34" charset="0"/>
                        </a:rPr>
                        <a:t>Définitions variables</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920C">
                        <a:alpha val="50000"/>
                      </a:srgbClr>
                    </a:solidFill>
                  </a:tcPr>
                </a:tc>
                <a:extLst>
                  <a:ext uri="{0D108BD9-81ED-4DB2-BD59-A6C34878D82A}">
                    <a16:rowId xmlns:a16="http://schemas.microsoft.com/office/drawing/2014/main" val="10000"/>
                  </a:ext>
                </a:extLst>
              </a:tr>
              <a:tr h="100803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Arial" charset="0"/>
                        </a:rPr>
                        <a:t>1</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BB939">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Arial Narrow" pitchFamily="34" charset="0"/>
                        </a:rPr>
                        <a:t>La nature est </a:t>
                      </a:r>
                      <a:r>
                        <a:rPr kumimoji="0" lang="fr-FR" sz="2000" b="1" i="0" u="none" strike="noStrike" cap="none" normalizeH="0" baseline="0">
                          <a:ln>
                            <a:noFill/>
                          </a:ln>
                          <a:solidFill>
                            <a:schemeClr val="tx1"/>
                          </a:solidFill>
                          <a:effectLst/>
                          <a:latin typeface="Arial Narrow" pitchFamily="34" charset="0"/>
                        </a:rPr>
                        <a:t>mise en représentation</a:t>
                      </a:r>
                      <a:r>
                        <a:rPr kumimoji="0" lang="fr-FR" sz="2000" b="0" i="0" u="none" strike="noStrike" cap="none" normalizeH="0" baseline="0">
                          <a:ln>
                            <a:noFill/>
                          </a:ln>
                          <a:solidFill>
                            <a:schemeClr val="tx1"/>
                          </a:solidFill>
                          <a:effectLst/>
                          <a:latin typeface="Arial Narrow" pitchFamily="34" charset="0"/>
                        </a:rPr>
                        <a:t> aux travers des différents styles de l’art des jardins. Mise en scènes, suivi du détail, recherche des matériaux, végétaux rares et mis en valeur. Jardins contemplatifs.</a:t>
                      </a:r>
                    </a:p>
                  </a:txBody>
                  <a:tcPr marL="90000" marR="180000" marT="46802" marB="468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1"/>
                  </a:ext>
                </a:extLst>
              </a:tr>
              <a:tr h="100803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Arial" charset="0"/>
                        </a:rPr>
                        <a:t>2</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BB939">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Arial Narrow" pitchFamily="34" charset="0"/>
                        </a:rPr>
                        <a:t>Cet espace permet des </a:t>
                      </a:r>
                      <a:r>
                        <a:rPr kumimoji="0" lang="fr-FR" sz="2000" b="1" i="0" u="none" strike="noStrike" cap="none" normalizeH="0" baseline="0">
                          <a:ln>
                            <a:noFill/>
                          </a:ln>
                          <a:solidFill>
                            <a:schemeClr val="tx1"/>
                          </a:solidFill>
                          <a:effectLst/>
                          <a:latin typeface="Arial Narrow" pitchFamily="34" charset="0"/>
                        </a:rPr>
                        <a:t>usages variés avec différentes ambiances</a:t>
                      </a:r>
                      <a:r>
                        <a:rPr kumimoji="0" lang="fr-FR" sz="2000" b="0" i="0" u="none" strike="noStrike" cap="none" normalizeH="0" baseline="0">
                          <a:ln>
                            <a:noFill/>
                          </a:ln>
                          <a:solidFill>
                            <a:schemeClr val="tx1"/>
                          </a:solidFill>
                          <a:effectLst/>
                          <a:latin typeface="Arial Narrow" pitchFamily="34" charset="0"/>
                        </a:rPr>
                        <a:t>. Il est structuré par la palette végétale horticole. Le fleurissement est moins dense et il relève des arbustes, des vivaces et des bulbeuses.</a:t>
                      </a:r>
                    </a:p>
                  </a:txBody>
                  <a:tcPr marL="90000" marR="180000" marT="46802" marB="468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2"/>
                  </a:ext>
                </a:extLst>
              </a:tr>
              <a:tr h="1000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Arial" charset="0"/>
                        </a:rPr>
                        <a:t>3</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BB939">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Arial Narrow" pitchFamily="34" charset="0"/>
                        </a:rPr>
                        <a:t>Espace </a:t>
                      </a:r>
                      <a:r>
                        <a:rPr kumimoji="0" lang="fr-FR" sz="2000" b="1" i="0" u="none" strike="noStrike" cap="none" normalizeH="0" baseline="0">
                          <a:ln>
                            <a:noFill/>
                          </a:ln>
                          <a:solidFill>
                            <a:schemeClr val="tx1"/>
                          </a:solidFill>
                          <a:effectLst/>
                          <a:latin typeface="Arial Narrow" pitchFamily="34" charset="0"/>
                        </a:rPr>
                        <a:t>fonctionnel</a:t>
                      </a:r>
                      <a:r>
                        <a:rPr kumimoji="0" lang="fr-FR" sz="2000" b="0" i="0" u="none" strike="noStrike" cap="none" normalizeH="0" baseline="0">
                          <a:ln>
                            <a:noFill/>
                          </a:ln>
                          <a:solidFill>
                            <a:schemeClr val="tx1"/>
                          </a:solidFill>
                          <a:effectLst/>
                          <a:latin typeface="Arial Narrow" pitchFamily="34" charset="0"/>
                        </a:rPr>
                        <a:t> et constituant le </a:t>
                      </a:r>
                      <a:r>
                        <a:rPr kumimoji="0" lang="fr-FR" sz="2000" b="1" i="0" u="none" strike="noStrike" cap="none" normalizeH="0" baseline="0">
                          <a:ln>
                            <a:noFill/>
                          </a:ln>
                          <a:solidFill>
                            <a:schemeClr val="tx1"/>
                          </a:solidFill>
                          <a:effectLst/>
                          <a:latin typeface="Arial Narrow" pitchFamily="34" charset="0"/>
                        </a:rPr>
                        <a:t>cadre de vie</a:t>
                      </a:r>
                      <a:r>
                        <a:rPr kumimoji="0" lang="fr-FR" sz="2000" b="0" i="0" u="none" strike="noStrike" cap="none" normalizeH="0" baseline="0">
                          <a:ln>
                            <a:noFill/>
                          </a:ln>
                          <a:solidFill>
                            <a:schemeClr val="tx1"/>
                          </a:solidFill>
                          <a:effectLst/>
                          <a:latin typeface="Arial Narrow" pitchFamily="34" charset="0"/>
                        </a:rPr>
                        <a:t> de proximité. La palette végétale est composée de plantes horticoles ou indigènes. </a:t>
                      </a:r>
                    </a:p>
                  </a:txBody>
                  <a:tcPr marL="90000" marR="180000" marT="46802" marB="4680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3"/>
                  </a:ext>
                </a:extLst>
              </a:tr>
              <a:tr h="100803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Arial" charset="0"/>
                        </a:rPr>
                        <a:t>4</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BB939">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Arial Narrow" pitchFamily="34" charset="0"/>
                        </a:rPr>
                        <a:t>Espace de </a:t>
                      </a:r>
                      <a:r>
                        <a:rPr kumimoji="0" lang="fr-FR" sz="2000" b="1" i="0" u="none" strike="noStrike" cap="none" normalizeH="0" baseline="0">
                          <a:ln>
                            <a:noFill/>
                          </a:ln>
                          <a:solidFill>
                            <a:schemeClr val="tx1"/>
                          </a:solidFill>
                          <a:effectLst/>
                          <a:latin typeface="Arial Narrow" pitchFamily="34" charset="0"/>
                        </a:rPr>
                        <a:t>détente et d’activités</a:t>
                      </a:r>
                      <a:r>
                        <a:rPr kumimoji="0" lang="fr-FR" sz="2000" b="0" i="0" u="none" strike="noStrike" cap="none" normalizeH="0" baseline="0">
                          <a:ln>
                            <a:noFill/>
                          </a:ln>
                          <a:solidFill>
                            <a:schemeClr val="tx1"/>
                          </a:solidFill>
                          <a:effectLst/>
                          <a:latin typeface="Arial Narrow" pitchFamily="34" charset="0"/>
                        </a:rPr>
                        <a:t> où la nature est sous contrôle. Le caractère local de l’espace doit être conforté par l’utilisation de végétaux indigènes sans exclure les végétaux horticoles.</a:t>
                      </a:r>
                    </a:p>
                  </a:txBody>
                  <a:tcPr marL="90000" marR="180000" marT="46802" marB="468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4"/>
                  </a:ext>
                </a:extLst>
              </a:tr>
              <a:tr h="76996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Arial" charset="0"/>
                        </a:rPr>
                        <a:t>5</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BB939">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Arial Narrow" pitchFamily="34" charset="0"/>
                        </a:rPr>
                        <a:t>Boisement, prairie, lieu humide, mare, éco système…Espace à </a:t>
                      </a:r>
                      <a:r>
                        <a:rPr kumimoji="0" lang="fr-FR" sz="2000" b="1" i="0" u="none" strike="noStrike" cap="none" normalizeH="0" baseline="0">
                          <a:ln>
                            <a:noFill/>
                          </a:ln>
                          <a:solidFill>
                            <a:schemeClr val="tx1"/>
                          </a:solidFill>
                          <a:effectLst/>
                          <a:latin typeface="Arial Narrow" pitchFamily="34" charset="0"/>
                        </a:rPr>
                        <a:t>vocation écologique</a:t>
                      </a:r>
                      <a:r>
                        <a:rPr kumimoji="0" lang="fr-FR" sz="2000" b="0" i="0" u="none" strike="noStrike" cap="none" normalizeH="0" baseline="0">
                          <a:ln>
                            <a:noFill/>
                          </a:ln>
                          <a:solidFill>
                            <a:schemeClr val="tx1"/>
                          </a:solidFill>
                          <a:effectLst/>
                          <a:latin typeface="Arial Narrow" pitchFamily="34" charset="0"/>
                        </a:rPr>
                        <a:t>, où le jardinier assure l’accès en sécurité du promeneur.</a:t>
                      </a:r>
                    </a:p>
                  </a:txBody>
                  <a:tcPr marL="90000" marR="180000" marT="46802" marB="468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Espace réservé de la date 3"/>
          <p:cNvSpPr>
            <a:spLocks noGrp="1"/>
          </p:cNvSpPr>
          <p:nvPr>
            <p:ph type="dt" sz="quarter" idx="10"/>
          </p:nvPr>
        </p:nvSpPr>
        <p:spPr>
          <a:noFill/>
        </p:spPr>
        <p:txBody>
          <a:bodyPr/>
          <a:lstStyle/>
          <a:p>
            <a:fld id="{FB074B01-88FD-4A1A-BBB2-0CB8AE8FBE11}" type="datetime1">
              <a:rPr lang="fr-FR" altLang="fr-FR" smtClean="0"/>
              <a:pPr/>
              <a:t>27/01/2023</a:t>
            </a:fld>
            <a:endParaRPr lang="fr-FR" altLang="fr-FR"/>
          </a:p>
        </p:txBody>
      </p:sp>
      <p:sp>
        <p:nvSpPr>
          <p:cNvPr id="48130" name="Espace réservé du pied de page 4"/>
          <p:cNvSpPr>
            <a:spLocks noGrp="1"/>
          </p:cNvSpPr>
          <p:nvPr>
            <p:ph type="ftr" sz="quarter" idx="11"/>
          </p:nvPr>
        </p:nvSpPr>
        <p:spPr>
          <a:noFill/>
        </p:spPr>
        <p:txBody>
          <a:bodyPr/>
          <a:lstStyle/>
          <a:p>
            <a:r>
              <a:rPr lang="fr-FR" altLang="fr-FR"/>
              <a:t>UE1 UT1  CFPPA Toulouse Auzeville Licence Pro</a:t>
            </a:r>
          </a:p>
        </p:txBody>
      </p:sp>
      <p:sp>
        <p:nvSpPr>
          <p:cNvPr id="48131" name="Espace réservé du numéro de diapositive 5"/>
          <p:cNvSpPr>
            <a:spLocks noGrp="1"/>
          </p:cNvSpPr>
          <p:nvPr>
            <p:ph type="sldNum" sz="quarter" idx="12"/>
          </p:nvPr>
        </p:nvSpPr>
        <p:spPr>
          <a:noFill/>
        </p:spPr>
        <p:txBody>
          <a:bodyPr/>
          <a:lstStyle/>
          <a:p>
            <a:fld id="{5455BB60-D704-414B-9A81-4F2F5503F15F}" type="slidenum">
              <a:rPr lang="fr-FR" altLang="fr-FR" smtClean="0">
                <a:latin typeface="Arial" charset="0"/>
                <a:cs typeface="Arial" charset="0"/>
              </a:rPr>
              <a:pPr/>
              <a:t>39</a:t>
            </a:fld>
            <a:endParaRPr lang="fr-FR" altLang="fr-FR">
              <a:latin typeface="Arial" charset="0"/>
              <a:cs typeface="Arial" charset="0"/>
            </a:endParaRPr>
          </a:p>
        </p:txBody>
      </p:sp>
      <p:grpSp>
        <p:nvGrpSpPr>
          <p:cNvPr id="48132" name="Organization Chart 2"/>
          <p:cNvGrpSpPr>
            <a:grpSpLocks noChangeAspect="1"/>
          </p:cNvGrpSpPr>
          <p:nvPr/>
        </p:nvGrpSpPr>
        <p:grpSpPr bwMode="auto">
          <a:xfrm>
            <a:off x="395288" y="1127126"/>
            <a:ext cx="7993062" cy="5629276"/>
            <a:chOff x="311" y="573"/>
            <a:chExt cx="5035" cy="3546"/>
          </a:xfrm>
        </p:grpSpPr>
        <p:cxnSp>
          <p:nvCxnSpPr>
            <p:cNvPr id="48134" name="_s1028"/>
            <p:cNvCxnSpPr>
              <a:cxnSpLocks noChangeShapeType="1"/>
              <a:stCxn id="48148" idx="0"/>
              <a:endCxn id="48143" idx="2"/>
            </p:cNvCxnSpPr>
            <p:nvPr/>
          </p:nvCxnSpPr>
          <p:spPr bwMode="auto">
            <a:xfrm rot="5400000" flipH="1">
              <a:off x="1630" y="2170"/>
              <a:ext cx="889" cy="703"/>
            </a:xfrm>
            <a:prstGeom prst="bentConnector3">
              <a:avLst>
                <a:gd name="adj1" fmla="val 23282"/>
              </a:avLst>
            </a:prstGeom>
            <a:noFill/>
            <a:ln w="9525">
              <a:solidFill>
                <a:schemeClr val="bg2"/>
              </a:solidFill>
              <a:miter lim="800000"/>
              <a:headEnd/>
              <a:tailEnd/>
            </a:ln>
          </p:spPr>
        </p:cxnSp>
        <p:cxnSp>
          <p:nvCxnSpPr>
            <p:cNvPr id="48135" name="_s1029"/>
            <p:cNvCxnSpPr>
              <a:cxnSpLocks noChangeShapeType="1"/>
              <a:stCxn id="48147" idx="0"/>
              <a:endCxn id="48143" idx="2"/>
            </p:cNvCxnSpPr>
            <p:nvPr/>
          </p:nvCxnSpPr>
          <p:spPr bwMode="auto">
            <a:xfrm rot="-5400000">
              <a:off x="934" y="2178"/>
              <a:ext cx="889" cy="688"/>
            </a:xfrm>
            <a:prstGeom prst="bentConnector3">
              <a:avLst>
                <a:gd name="adj1" fmla="val 23394"/>
              </a:avLst>
            </a:prstGeom>
            <a:noFill/>
            <a:ln w="9525">
              <a:solidFill>
                <a:schemeClr val="bg2"/>
              </a:solidFill>
              <a:miter lim="800000"/>
              <a:headEnd/>
              <a:tailEnd/>
            </a:ln>
          </p:spPr>
        </p:cxnSp>
        <p:cxnSp>
          <p:nvCxnSpPr>
            <p:cNvPr id="48136" name="_s1030"/>
            <p:cNvCxnSpPr>
              <a:cxnSpLocks noChangeShapeType="1"/>
              <a:stCxn id="48146" idx="3"/>
              <a:endCxn id="48143" idx="2"/>
            </p:cNvCxnSpPr>
            <p:nvPr/>
          </p:nvCxnSpPr>
          <p:spPr bwMode="auto">
            <a:xfrm flipV="1">
              <a:off x="1499" y="2077"/>
              <a:ext cx="224" cy="294"/>
            </a:xfrm>
            <a:prstGeom prst="bentConnector2">
              <a:avLst/>
            </a:prstGeom>
            <a:noFill/>
            <a:ln w="9525">
              <a:solidFill>
                <a:schemeClr val="bg2"/>
              </a:solidFill>
              <a:miter lim="800000"/>
              <a:headEnd/>
              <a:tailEnd/>
            </a:ln>
          </p:spPr>
        </p:cxnSp>
        <p:cxnSp>
          <p:nvCxnSpPr>
            <p:cNvPr id="48137" name="_s1031"/>
            <p:cNvCxnSpPr>
              <a:cxnSpLocks noChangeShapeType="1"/>
              <a:stCxn id="48145" idx="1"/>
              <a:endCxn id="48143" idx="2"/>
            </p:cNvCxnSpPr>
            <p:nvPr/>
          </p:nvCxnSpPr>
          <p:spPr bwMode="auto">
            <a:xfrm rot="10800000">
              <a:off x="1723" y="2077"/>
              <a:ext cx="195" cy="291"/>
            </a:xfrm>
            <a:prstGeom prst="bentConnector2">
              <a:avLst/>
            </a:prstGeom>
            <a:noFill/>
            <a:ln w="9525">
              <a:solidFill>
                <a:schemeClr val="bg2"/>
              </a:solidFill>
              <a:miter lim="800000"/>
              <a:headEnd/>
              <a:tailEnd/>
            </a:ln>
          </p:spPr>
        </p:cxnSp>
        <p:cxnSp>
          <p:nvCxnSpPr>
            <p:cNvPr id="48138" name="_s1032"/>
            <p:cNvCxnSpPr>
              <a:cxnSpLocks noChangeShapeType="1"/>
              <a:stCxn id="48144" idx="0"/>
              <a:endCxn id="48142" idx="2"/>
            </p:cNvCxnSpPr>
            <p:nvPr/>
          </p:nvCxnSpPr>
          <p:spPr bwMode="auto">
            <a:xfrm rot="5400000" flipH="1">
              <a:off x="3329" y="941"/>
              <a:ext cx="425" cy="1324"/>
            </a:xfrm>
            <a:prstGeom prst="bentConnector3">
              <a:avLst>
                <a:gd name="adj1" fmla="val 51528"/>
              </a:avLst>
            </a:prstGeom>
            <a:noFill/>
            <a:ln w="9525">
              <a:solidFill>
                <a:schemeClr val="bg2"/>
              </a:solidFill>
              <a:miter lim="800000"/>
              <a:headEnd/>
              <a:tailEnd/>
            </a:ln>
          </p:spPr>
        </p:cxnSp>
        <p:cxnSp>
          <p:nvCxnSpPr>
            <p:cNvPr id="48139" name="_s1033"/>
            <p:cNvCxnSpPr>
              <a:cxnSpLocks noChangeShapeType="1"/>
              <a:stCxn id="48143" idx="0"/>
              <a:endCxn id="48142" idx="2"/>
            </p:cNvCxnSpPr>
            <p:nvPr/>
          </p:nvCxnSpPr>
          <p:spPr bwMode="auto">
            <a:xfrm rot="-5400000">
              <a:off x="2089" y="1024"/>
              <a:ext cx="425" cy="1157"/>
            </a:xfrm>
            <a:prstGeom prst="bentConnector3">
              <a:avLst>
                <a:gd name="adj1" fmla="val 51292"/>
              </a:avLst>
            </a:prstGeom>
            <a:noFill/>
            <a:ln w="9525">
              <a:solidFill>
                <a:schemeClr val="bg2"/>
              </a:solidFill>
              <a:miter lim="800000"/>
              <a:headEnd/>
              <a:tailEnd/>
            </a:ln>
          </p:spPr>
        </p:cxnSp>
        <p:cxnSp>
          <p:nvCxnSpPr>
            <p:cNvPr id="48140" name="_s1034"/>
            <p:cNvCxnSpPr>
              <a:cxnSpLocks noChangeShapeType="1"/>
              <a:stCxn id="48142" idx="0"/>
              <a:endCxn id="48141" idx="2"/>
            </p:cNvCxnSpPr>
            <p:nvPr/>
          </p:nvCxnSpPr>
          <p:spPr bwMode="auto">
            <a:xfrm rot="-5400000">
              <a:off x="2785" y="1040"/>
              <a:ext cx="192" cy="1"/>
            </a:xfrm>
            <a:prstGeom prst="straightConnector1">
              <a:avLst/>
            </a:prstGeom>
            <a:noFill/>
            <a:ln w="9525">
              <a:solidFill>
                <a:schemeClr val="bg2"/>
              </a:solidFill>
              <a:round/>
              <a:headEnd/>
              <a:tailEnd/>
            </a:ln>
          </p:spPr>
        </p:cxnSp>
        <p:sp>
          <p:nvSpPr>
            <p:cNvPr id="48141" name="_s1035"/>
            <p:cNvSpPr>
              <a:spLocks noChangeArrowheads="1"/>
            </p:cNvSpPr>
            <p:nvPr/>
          </p:nvSpPr>
          <p:spPr bwMode="auto">
            <a:xfrm>
              <a:off x="1565" y="573"/>
              <a:ext cx="2630" cy="363"/>
            </a:xfrm>
            <a:prstGeom prst="roundRect">
              <a:avLst>
                <a:gd name="adj" fmla="val 50000"/>
              </a:avLst>
            </a:prstGeom>
            <a:noFill/>
            <a:ln w="28575">
              <a:solidFill>
                <a:schemeClr val="accent1"/>
              </a:solidFill>
              <a:round/>
              <a:headEnd/>
              <a:tailEnd/>
            </a:ln>
          </p:spPr>
          <p:txBody>
            <a:bodyPr wrap="none" lIns="77962" tIns="38981" rIns="77962" bIns="38981" anchor="ctr"/>
            <a:lstStyle/>
            <a:p>
              <a:pPr algn="ctr"/>
              <a:r>
                <a:rPr lang="fr-FR" altLang="fr-FR" b="1">
                  <a:latin typeface="Arial" charset="0"/>
                </a:rPr>
                <a:t>DEVELOPPEMENT DURABLE</a:t>
              </a:r>
            </a:p>
          </p:txBody>
        </p:sp>
        <p:sp>
          <p:nvSpPr>
            <p:cNvPr id="48142" name="_s1036"/>
            <p:cNvSpPr>
              <a:spLocks noChangeArrowheads="1"/>
            </p:cNvSpPr>
            <p:nvPr/>
          </p:nvSpPr>
          <p:spPr bwMode="auto">
            <a:xfrm>
              <a:off x="1746" y="1137"/>
              <a:ext cx="2268" cy="244"/>
            </a:xfrm>
            <a:prstGeom prst="roundRect">
              <a:avLst>
                <a:gd name="adj" fmla="val 50000"/>
              </a:avLst>
            </a:prstGeom>
            <a:noFill/>
            <a:ln w="28575">
              <a:solidFill>
                <a:schemeClr val="hlink"/>
              </a:solidFill>
              <a:round/>
              <a:headEnd/>
              <a:tailEnd/>
            </a:ln>
          </p:spPr>
          <p:txBody>
            <a:bodyPr wrap="none" lIns="77962" tIns="38981" rIns="77962" bIns="38981" anchor="ctr"/>
            <a:lstStyle/>
            <a:p>
              <a:pPr algn="ctr"/>
              <a:r>
                <a:rPr lang="fr-FR" altLang="fr-FR" sz="1600" b="1">
                  <a:latin typeface="Arial" charset="0"/>
                </a:rPr>
                <a:t>Agenda 21 Charte environnement</a:t>
              </a:r>
            </a:p>
          </p:txBody>
        </p:sp>
        <p:sp>
          <p:nvSpPr>
            <p:cNvPr id="48143" name="_s1037"/>
            <p:cNvSpPr>
              <a:spLocks noChangeArrowheads="1"/>
            </p:cNvSpPr>
            <p:nvPr/>
          </p:nvSpPr>
          <p:spPr bwMode="auto">
            <a:xfrm>
              <a:off x="702" y="1824"/>
              <a:ext cx="2042" cy="244"/>
            </a:xfrm>
            <a:prstGeom prst="roundRect">
              <a:avLst>
                <a:gd name="adj" fmla="val 50000"/>
              </a:avLst>
            </a:prstGeom>
            <a:noFill/>
            <a:ln w="28575">
              <a:solidFill>
                <a:schemeClr val="accent2"/>
              </a:solidFill>
              <a:round/>
              <a:headEnd/>
              <a:tailEnd/>
            </a:ln>
          </p:spPr>
          <p:txBody>
            <a:bodyPr wrap="none" lIns="77962" tIns="38981" rIns="77962" bIns="38981" anchor="ctr"/>
            <a:lstStyle/>
            <a:p>
              <a:pPr algn="ctr"/>
              <a:r>
                <a:rPr lang="fr-FR" altLang="fr-FR" sz="1600" b="1">
                  <a:latin typeface="Arial" charset="0"/>
                </a:rPr>
                <a:t>GESTION DIFFERENCIEE</a:t>
              </a:r>
            </a:p>
          </p:txBody>
        </p:sp>
        <p:sp>
          <p:nvSpPr>
            <p:cNvPr id="48144" name="_s1038"/>
            <p:cNvSpPr>
              <a:spLocks noChangeArrowheads="1"/>
            </p:cNvSpPr>
            <p:nvPr/>
          </p:nvSpPr>
          <p:spPr bwMode="auto">
            <a:xfrm>
              <a:off x="3061" y="1824"/>
              <a:ext cx="2285" cy="244"/>
            </a:xfrm>
            <a:prstGeom prst="roundRect">
              <a:avLst>
                <a:gd name="adj" fmla="val 50000"/>
              </a:avLst>
            </a:prstGeom>
            <a:noFill/>
            <a:ln w="28575">
              <a:solidFill>
                <a:schemeClr val="accent2"/>
              </a:solidFill>
              <a:round/>
              <a:headEnd/>
              <a:tailEnd/>
            </a:ln>
          </p:spPr>
          <p:txBody>
            <a:bodyPr wrap="none" lIns="77962" tIns="38981" rIns="77962" bIns="38981" anchor="ctr"/>
            <a:lstStyle/>
            <a:p>
              <a:pPr algn="ctr"/>
              <a:r>
                <a:rPr lang="fr-FR" altLang="fr-FR" sz="1600" b="1">
                  <a:latin typeface="Arial" charset="0"/>
                </a:rPr>
                <a:t>DEMARCHE ENVIRONNEMENTALE</a:t>
              </a:r>
            </a:p>
          </p:txBody>
        </p:sp>
        <p:sp>
          <p:nvSpPr>
            <p:cNvPr id="48145" name="_s1039"/>
            <p:cNvSpPr>
              <a:spLocks noChangeArrowheads="1"/>
            </p:cNvSpPr>
            <p:nvPr/>
          </p:nvSpPr>
          <p:spPr bwMode="auto">
            <a:xfrm>
              <a:off x="1927" y="2246"/>
              <a:ext cx="995" cy="243"/>
            </a:xfrm>
            <a:prstGeom prst="roundRect">
              <a:avLst>
                <a:gd name="adj" fmla="val 50000"/>
              </a:avLst>
            </a:prstGeom>
            <a:noFill/>
            <a:ln w="28575">
              <a:solidFill>
                <a:schemeClr val="accent2"/>
              </a:solidFill>
              <a:round/>
              <a:headEnd/>
              <a:tailEnd/>
            </a:ln>
          </p:spPr>
          <p:txBody>
            <a:bodyPr wrap="none" lIns="77962" tIns="38981" rIns="77962" bIns="38981" anchor="ctr"/>
            <a:lstStyle/>
            <a:p>
              <a:pPr algn="ctr"/>
              <a:r>
                <a:rPr lang="fr-FR" altLang="fr-FR" sz="1600" b="1">
                  <a:latin typeface="Arial" charset="0"/>
                </a:rPr>
                <a:t>EXTENSIVE</a:t>
              </a:r>
            </a:p>
          </p:txBody>
        </p:sp>
        <p:sp>
          <p:nvSpPr>
            <p:cNvPr id="48146" name="_s1040"/>
            <p:cNvSpPr>
              <a:spLocks noChangeArrowheads="1"/>
            </p:cNvSpPr>
            <p:nvPr/>
          </p:nvSpPr>
          <p:spPr bwMode="auto">
            <a:xfrm>
              <a:off x="311" y="2249"/>
              <a:ext cx="1179" cy="243"/>
            </a:xfrm>
            <a:prstGeom prst="roundRect">
              <a:avLst>
                <a:gd name="adj" fmla="val 50000"/>
              </a:avLst>
            </a:prstGeom>
            <a:noFill/>
            <a:ln w="28575">
              <a:solidFill>
                <a:schemeClr val="accent2"/>
              </a:solidFill>
              <a:round/>
              <a:headEnd/>
              <a:tailEnd/>
            </a:ln>
          </p:spPr>
          <p:txBody>
            <a:bodyPr wrap="none" lIns="77962" tIns="38981" rIns="77962" bIns="38981" anchor="ctr"/>
            <a:lstStyle/>
            <a:p>
              <a:pPr algn="ctr"/>
              <a:r>
                <a:rPr lang="fr-FR" altLang="fr-FR" sz="1600" b="1">
                  <a:latin typeface="Arial" charset="0"/>
                </a:rPr>
                <a:t>TRADITIONELLE</a:t>
              </a:r>
            </a:p>
          </p:txBody>
        </p:sp>
        <p:sp>
          <p:nvSpPr>
            <p:cNvPr id="48147" name="_s1041"/>
            <p:cNvSpPr>
              <a:spLocks noChangeArrowheads="1"/>
            </p:cNvSpPr>
            <p:nvPr/>
          </p:nvSpPr>
          <p:spPr bwMode="auto">
            <a:xfrm>
              <a:off x="340" y="2975"/>
              <a:ext cx="1390" cy="244"/>
            </a:xfrm>
            <a:prstGeom prst="roundRect">
              <a:avLst>
                <a:gd name="adj" fmla="val 50000"/>
              </a:avLst>
            </a:prstGeom>
            <a:noFill/>
            <a:ln w="28575">
              <a:solidFill>
                <a:schemeClr val="accent2"/>
              </a:solidFill>
              <a:round/>
              <a:headEnd/>
              <a:tailEnd/>
            </a:ln>
          </p:spPr>
          <p:txBody>
            <a:bodyPr wrap="none" lIns="77962" tIns="38981" rIns="77962" bIns="38981" anchor="ctr"/>
            <a:lstStyle/>
            <a:p>
              <a:pPr algn="ctr"/>
              <a:r>
                <a:rPr lang="fr-FR" altLang="fr-FR" sz="1600" b="1">
                  <a:latin typeface="Arial" charset="0"/>
                </a:rPr>
                <a:t>PLANS DE GESTION</a:t>
              </a:r>
            </a:p>
          </p:txBody>
        </p:sp>
        <p:sp>
          <p:nvSpPr>
            <p:cNvPr id="48148" name="_s1042"/>
            <p:cNvSpPr>
              <a:spLocks noChangeArrowheads="1"/>
            </p:cNvSpPr>
            <p:nvPr/>
          </p:nvSpPr>
          <p:spPr bwMode="auto">
            <a:xfrm>
              <a:off x="1927" y="2975"/>
              <a:ext cx="998" cy="243"/>
            </a:xfrm>
            <a:prstGeom prst="roundRect">
              <a:avLst>
                <a:gd name="adj" fmla="val 50000"/>
              </a:avLst>
            </a:prstGeom>
            <a:noFill/>
            <a:ln w="28575">
              <a:solidFill>
                <a:schemeClr val="accent2"/>
              </a:solidFill>
              <a:round/>
              <a:headEnd/>
              <a:tailEnd/>
            </a:ln>
          </p:spPr>
          <p:txBody>
            <a:bodyPr wrap="none" lIns="79553" tIns="39776" rIns="79553" bIns="39776" anchor="ctr"/>
            <a:lstStyle/>
            <a:p>
              <a:pPr algn="ctr"/>
              <a:r>
                <a:rPr lang="fr-FR" altLang="fr-FR" sz="1600" b="1">
                  <a:latin typeface="Arial" charset="0"/>
                </a:rPr>
                <a:t>ANALYTIQUE</a:t>
              </a:r>
            </a:p>
          </p:txBody>
        </p:sp>
        <p:sp>
          <p:nvSpPr>
            <p:cNvPr id="48149" name="Text Box 19"/>
            <p:cNvSpPr txBox="1">
              <a:spLocks noChangeArrowheads="1"/>
            </p:cNvSpPr>
            <p:nvPr/>
          </p:nvSpPr>
          <p:spPr bwMode="auto">
            <a:xfrm>
              <a:off x="3078" y="2112"/>
              <a:ext cx="2223" cy="2007"/>
            </a:xfrm>
            <a:prstGeom prst="rect">
              <a:avLst/>
            </a:prstGeom>
            <a:noFill/>
            <a:ln w="9525">
              <a:noFill/>
              <a:miter lim="800000"/>
              <a:headEnd/>
              <a:tailEnd/>
            </a:ln>
          </p:spPr>
          <p:txBody>
            <a:bodyPr/>
            <a:lstStyle/>
            <a:p>
              <a:pPr algn="ctr"/>
              <a:r>
                <a:rPr lang="fr-FR" altLang="fr-FR" sz="1800" b="1" dirty="0">
                  <a:solidFill>
                    <a:srgbClr val="597C0A"/>
                  </a:solidFill>
                  <a:highlight>
                    <a:srgbClr val="C0C0C0"/>
                  </a:highlight>
                </a:rPr>
                <a:t>Réduction des phytos et du chimique</a:t>
              </a:r>
            </a:p>
            <a:p>
              <a:pPr algn="ctr"/>
              <a:r>
                <a:rPr lang="fr-FR" altLang="fr-FR" sz="1800" b="1" dirty="0">
                  <a:solidFill>
                    <a:srgbClr val="597C0A"/>
                  </a:solidFill>
                </a:rPr>
                <a:t>Gestion de l’eau</a:t>
              </a:r>
            </a:p>
            <a:p>
              <a:pPr algn="ctr"/>
              <a:r>
                <a:rPr lang="fr-FR" altLang="fr-FR" sz="1800" b="1" dirty="0">
                  <a:solidFill>
                    <a:srgbClr val="597C0A"/>
                  </a:solidFill>
                </a:rPr>
                <a:t>Gestion des déchets</a:t>
              </a:r>
            </a:p>
            <a:p>
              <a:pPr algn="ctr"/>
              <a:r>
                <a:rPr lang="fr-FR" altLang="fr-FR" sz="1800" b="1" dirty="0">
                  <a:solidFill>
                    <a:srgbClr val="597C0A"/>
                  </a:solidFill>
                </a:rPr>
                <a:t>Biodiversité</a:t>
              </a:r>
            </a:p>
            <a:p>
              <a:pPr algn="ctr"/>
              <a:r>
                <a:rPr lang="fr-FR" altLang="fr-FR" b="1" dirty="0">
                  <a:solidFill>
                    <a:srgbClr val="597C0A"/>
                  </a:solidFill>
                </a:rPr>
                <a:t>Renaturation de la ville</a:t>
              </a:r>
              <a:endParaRPr lang="fr-FR" altLang="fr-FR" sz="1800" b="1" dirty="0">
                <a:solidFill>
                  <a:srgbClr val="597C0A"/>
                </a:solidFill>
              </a:endParaRPr>
            </a:p>
            <a:p>
              <a:pPr algn="ctr"/>
              <a:r>
                <a:rPr lang="fr-FR" altLang="fr-FR" sz="1800" b="1" dirty="0">
                  <a:solidFill>
                    <a:srgbClr val="597C0A"/>
                  </a:solidFill>
                </a:rPr>
                <a:t>Végétalisation arborée</a:t>
              </a:r>
            </a:p>
            <a:p>
              <a:pPr algn="ctr"/>
              <a:r>
                <a:rPr lang="fr-FR" altLang="fr-FR" sz="1800" b="1" dirty="0">
                  <a:solidFill>
                    <a:srgbClr val="597C0A"/>
                  </a:solidFill>
                </a:rPr>
                <a:t>et arbustive</a:t>
              </a:r>
            </a:p>
            <a:p>
              <a:pPr algn="ctr"/>
              <a:r>
                <a:rPr lang="fr-FR" altLang="fr-FR" b="1" dirty="0" err="1">
                  <a:solidFill>
                    <a:srgbClr val="597C0A"/>
                  </a:solidFill>
                </a:rPr>
                <a:t>Desimpermeabilisation</a:t>
              </a:r>
              <a:endParaRPr lang="fr-FR" altLang="fr-FR" b="1" dirty="0">
                <a:solidFill>
                  <a:srgbClr val="597C0A"/>
                </a:solidFill>
              </a:endParaRPr>
            </a:p>
            <a:p>
              <a:pPr algn="ctr"/>
              <a:r>
                <a:rPr lang="fr-FR" altLang="fr-FR" sz="1800" b="1" dirty="0">
                  <a:solidFill>
                    <a:srgbClr val="597C0A"/>
                  </a:solidFill>
                </a:rPr>
                <a:t>Ilots de fraicheur</a:t>
              </a:r>
            </a:p>
          </p:txBody>
        </p:sp>
        <p:sp>
          <p:nvSpPr>
            <p:cNvPr id="48150" name="AutoShape 20"/>
            <p:cNvSpPr>
              <a:spLocks noChangeArrowheads="1"/>
            </p:cNvSpPr>
            <p:nvPr/>
          </p:nvSpPr>
          <p:spPr bwMode="auto">
            <a:xfrm>
              <a:off x="1610" y="2205"/>
              <a:ext cx="227" cy="317"/>
            </a:xfrm>
            <a:prstGeom prst="rightArrow">
              <a:avLst>
                <a:gd name="adj1" fmla="val 50000"/>
                <a:gd name="adj2" fmla="val 25000"/>
              </a:avLst>
            </a:prstGeom>
            <a:solidFill>
              <a:srgbClr val="FF0000"/>
            </a:solidFill>
            <a:ln w="9525">
              <a:solidFill>
                <a:schemeClr val="tx1"/>
              </a:solidFill>
              <a:miter lim="800000"/>
              <a:headEnd/>
              <a:tailEnd/>
            </a:ln>
          </p:spPr>
          <p:txBody>
            <a:bodyPr wrap="none" anchor="ctr"/>
            <a:lstStyle/>
            <a:p>
              <a:endParaRPr lang="fr-FR"/>
            </a:p>
          </p:txBody>
        </p:sp>
      </p:grpSp>
      <p:sp>
        <p:nvSpPr>
          <p:cNvPr id="48133" name="Text Box 21"/>
          <p:cNvSpPr txBox="1">
            <a:spLocks noChangeArrowheads="1"/>
          </p:cNvSpPr>
          <p:nvPr/>
        </p:nvSpPr>
        <p:spPr bwMode="auto">
          <a:xfrm>
            <a:off x="468313" y="404813"/>
            <a:ext cx="8064500" cy="863600"/>
          </a:xfrm>
          <a:prstGeom prst="rect">
            <a:avLst/>
          </a:prstGeom>
          <a:noFill/>
          <a:ln w="9525">
            <a:noFill/>
            <a:miter lim="800000"/>
            <a:headEnd/>
            <a:tailEnd/>
          </a:ln>
        </p:spPr>
        <p:txBody>
          <a:bodyPr lIns="0"/>
          <a:lstStyle/>
          <a:p>
            <a:pPr algn="ctr">
              <a:lnSpc>
                <a:spcPct val="110000"/>
              </a:lnSpc>
            </a:pPr>
            <a:r>
              <a:rPr lang="fr-FR" altLang="fr-FR" sz="3000">
                <a:solidFill>
                  <a:srgbClr val="9F0303"/>
                </a:solidFill>
                <a:latin typeface="Arial Black" pitchFamily="34" charset="0"/>
              </a:rPr>
              <a:t>ÉVOLUTION DES PRATIQUES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05408798-0DB3-46BF-880E-7BB904D700F6}"/>
              </a:ext>
            </a:extLst>
          </p:cNvPr>
          <p:cNvSpPr>
            <a:spLocks noGrp="1"/>
          </p:cNvSpPr>
          <p:nvPr>
            <p:ph type="subTitle" idx="1"/>
          </p:nvPr>
        </p:nvSpPr>
        <p:spPr>
          <a:xfrm>
            <a:off x="331365" y="134055"/>
            <a:ext cx="8481269" cy="6723945"/>
          </a:xfrm>
        </p:spPr>
        <p:txBody>
          <a:bodyPr rtlCol="0">
            <a:normAutofit fontScale="70000" lnSpcReduction="20000"/>
          </a:bodyPr>
          <a:lstStyle/>
          <a:p>
            <a:pPr rtl="0"/>
            <a:r>
              <a:rPr lang="fr-FR" dirty="0"/>
              <a:t>INGENIEUR EN CHEF HC / FORMATEUR / CONSULTANT</a:t>
            </a:r>
          </a:p>
          <a:p>
            <a:pPr rtl="0"/>
            <a:endParaRPr lang="fr-FR" sz="1700" dirty="0"/>
          </a:p>
          <a:p>
            <a:pPr rtl="0"/>
            <a:r>
              <a:rPr lang="fr-FR" sz="2100" dirty="0"/>
              <a:t>EXPERIENCES PROFESSIONNELLES</a:t>
            </a:r>
          </a:p>
          <a:p>
            <a:pPr algn="l" rtl="0"/>
            <a:r>
              <a:rPr lang="fr-FR" sz="2100" dirty="0"/>
              <a:t>1982 : Entrée dans la fonction publique territoriale comme </a:t>
            </a:r>
            <a:r>
              <a:rPr lang="fr-FR" sz="2100" dirty="0">
                <a:solidFill>
                  <a:schemeClr val="tx1"/>
                </a:solidFill>
              </a:rPr>
              <a:t>agent d’entretien </a:t>
            </a:r>
            <a:r>
              <a:rPr lang="fr-FR" sz="2100" dirty="0"/>
              <a:t>à la ville de Toulouse au service des Jardins et Promenades.</a:t>
            </a:r>
          </a:p>
          <a:p>
            <a:pPr algn="l" rtl="0"/>
            <a:r>
              <a:rPr lang="fr-FR" sz="2100" dirty="0"/>
              <a:t>1987 : Technicien et </a:t>
            </a:r>
            <a:r>
              <a:rPr lang="fr-FR" sz="2100" dirty="0">
                <a:solidFill>
                  <a:schemeClr val="tx1"/>
                </a:solidFill>
              </a:rPr>
              <a:t>Responsable au centre horticole </a:t>
            </a:r>
            <a:r>
              <a:rPr lang="fr-FR" sz="2100" dirty="0"/>
              <a:t>municipal de la ville de Toulouse.</a:t>
            </a:r>
          </a:p>
          <a:p>
            <a:pPr algn="l" rtl="0"/>
            <a:r>
              <a:rPr lang="fr-FR" sz="2100" dirty="0"/>
              <a:t>2004 : Paysagiste au bureau d’études et travaux neufs du service Jardins et Espaces verts.</a:t>
            </a:r>
          </a:p>
          <a:p>
            <a:pPr algn="l" rtl="0"/>
            <a:r>
              <a:rPr lang="fr-FR" sz="2100" dirty="0"/>
              <a:t>2010 : Ingénieur, </a:t>
            </a:r>
            <a:r>
              <a:rPr lang="fr-FR" sz="2100" dirty="0">
                <a:solidFill>
                  <a:schemeClr val="tx1"/>
                </a:solidFill>
              </a:rPr>
              <a:t>Directeur du service </a:t>
            </a:r>
            <a:r>
              <a:rPr lang="fr-FR" sz="2100" dirty="0"/>
              <a:t>Paysage et Nature de la ville de Narbonne.</a:t>
            </a:r>
          </a:p>
          <a:p>
            <a:pPr algn="l" rtl="0"/>
            <a:r>
              <a:rPr lang="fr-FR" sz="2100" dirty="0"/>
              <a:t>2017 : Certifié par le World Park </a:t>
            </a:r>
            <a:r>
              <a:rPr lang="fr-FR" sz="2100" dirty="0" err="1"/>
              <a:t>Academy</a:t>
            </a:r>
            <a:r>
              <a:rPr lang="fr-FR" sz="2100" dirty="0"/>
              <a:t> expert national France en gestion de Parcs et Jardins.</a:t>
            </a:r>
          </a:p>
          <a:p>
            <a:pPr algn="l" rtl="0"/>
            <a:r>
              <a:rPr lang="fr-FR" sz="2100" dirty="0"/>
              <a:t>2022 : Auto entrepreneur Formateur et consultant en espaces verts et naturels</a:t>
            </a:r>
          </a:p>
          <a:p>
            <a:pPr algn="l" rtl="0"/>
            <a:endParaRPr lang="fr-FR" sz="2100" dirty="0"/>
          </a:p>
          <a:p>
            <a:pPr rtl="0"/>
            <a:r>
              <a:rPr lang="fr-FR" sz="2100" dirty="0"/>
              <a:t>FORMATION ET CONCOURS</a:t>
            </a:r>
          </a:p>
          <a:p>
            <a:pPr algn="l" rtl="0"/>
            <a:r>
              <a:rPr lang="fr-FR" sz="2100" dirty="0"/>
              <a:t>1980 </a:t>
            </a:r>
            <a:r>
              <a:rPr lang="fr-FR" sz="2100" b="1" dirty="0"/>
              <a:t>: </a:t>
            </a:r>
            <a:r>
              <a:rPr lang="fr-FR" sz="2100" dirty="0">
                <a:solidFill>
                  <a:schemeClr val="tx1"/>
                </a:solidFill>
              </a:rPr>
              <a:t>Brevet de Technicien Agricole option Jardins et Espaces Verts.</a:t>
            </a:r>
          </a:p>
          <a:p>
            <a:pPr algn="l" rtl="0"/>
            <a:r>
              <a:rPr lang="fr-FR" sz="2100" dirty="0"/>
              <a:t>1986 : Concours externe de Surveillant de Travaux.</a:t>
            </a:r>
          </a:p>
          <a:p>
            <a:pPr algn="l" rtl="0"/>
            <a:r>
              <a:rPr lang="fr-FR" sz="2100" dirty="0"/>
              <a:t>1987 : Concours externe de Technicien.</a:t>
            </a:r>
          </a:p>
          <a:p>
            <a:pPr algn="l" rtl="0"/>
            <a:r>
              <a:rPr lang="fr-FR" sz="2100" dirty="0"/>
              <a:t>1995 : Examen de Technicien Territorial Chef.</a:t>
            </a:r>
          </a:p>
          <a:p>
            <a:pPr algn="l" rtl="0"/>
            <a:r>
              <a:rPr lang="fr-FR" sz="2100" dirty="0"/>
              <a:t>2009 : Examen professionnel d’Ingénieur Territorial.</a:t>
            </a:r>
          </a:p>
          <a:p>
            <a:pPr rtl="0"/>
            <a:r>
              <a:rPr lang="fr-FR" sz="2100" dirty="0"/>
              <a:t>EXPERIENCES EXTRA PROFESSIONNELLES</a:t>
            </a:r>
          </a:p>
          <a:p>
            <a:pPr algn="l" rtl="0"/>
            <a:r>
              <a:rPr lang="fr-FR" sz="2100" dirty="0"/>
              <a:t>Intervenant auprès du Centre National de la Formation du Personnel Territorial depuis 1990</a:t>
            </a:r>
          </a:p>
          <a:p>
            <a:pPr algn="l" rtl="0"/>
            <a:r>
              <a:rPr lang="fr-FR" sz="2100" dirty="0"/>
              <a:t>2009 à 2016 : Intervenant en licence pro, « Stratégies des Espaces Verts des villes et Management » Université Toulouse 1.</a:t>
            </a:r>
          </a:p>
          <a:p>
            <a:pPr algn="l" rtl="0"/>
            <a:r>
              <a:rPr lang="fr-FR" sz="2100" dirty="0"/>
              <a:t>Depuis 1993 membre du jury régional du Concours des villes et villages fleuris.</a:t>
            </a:r>
          </a:p>
          <a:p>
            <a:pPr algn="l" rtl="0"/>
            <a:r>
              <a:rPr lang="fr-FR" sz="2100" dirty="0"/>
              <a:t>Responsable d’équipe du jury régional du Label des villes et villages fleuris depuis 2021</a:t>
            </a:r>
          </a:p>
          <a:p>
            <a:pPr algn="l" rtl="0"/>
            <a:r>
              <a:rPr lang="fr-FR" sz="2100" dirty="0"/>
              <a:t>Délégué régional de l’association </a:t>
            </a:r>
            <a:r>
              <a:rPr lang="fr-FR" sz="2100" dirty="0" err="1"/>
              <a:t>Hortis</a:t>
            </a:r>
            <a:r>
              <a:rPr lang="fr-FR" sz="2100" dirty="0"/>
              <a:t> : association des responsables des espaces verts</a:t>
            </a:r>
          </a:p>
          <a:p>
            <a:pPr algn="l" rtl="0"/>
            <a:r>
              <a:rPr lang="fr-FR" sz="2100" dirty="0"/>
              <a:t>et nature en ville.</a:t>
            </a:r>
          </a:p>
        </p:txBody>
      </p:sp>
    </p:spTree>
    <p:extLst>
      <p:ext uri="{BB962C8B-B14F-4D97-AF65-F5344CB8AC3E}">
        <p14:creationId xmlns:p14="http://schemas.microsoft.com/office/powerpoint/2010/main" val="1084987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BFDB8923-C5B5-203A-C11F-4B192EFE6959}"/>
              </a:ext>
            </a:extLst>
          </p:cNvPr>
          <p:cNvSpPr>
            <a:spLocks noGrp="1"/>
          </p:cNvSpPr>
          <p:nvPr>
            <p:ph type="pic" sz="quarter" idx="13"/>
          </p:nvPr>
        </p:nvSpPr>
        <p:spPr/>
      </p:sp>
      <p:sp>
        <p:nvSpPr>
          <p:cNvPr id="3" name="Titre 2">
            <a:extLst>
              <a:ext uri="{FF2B5EF4-FFF2-40B4-BE49-F238E27FC236}">
                <a16:creationId xmlns:a16="http://schemas.microsoft.com/office/drawing/2014/main" id="{9C89DDE1-EA71-61EE-C283-74D061F4F78F}"/>
              </a:ext>
            </a:extLst>
          </p:cNvPr>
          <p:cNvSpPr>
            <a:spLocks noGrp="1"/>
          </p:cNvSpPr>
          <p:nvPr>
            <p:ph type="title"/>
          </p:nvPr>
        </p:nvSpPr>
        <p:spPr/>
        <p:txBody>
          <a:bodyPr/>
          <a:lstStyle/>
          <a:p>
            <a:endParaRPr lang="fr-FR"/>
          </a:p>
        </p:txBody>
      </p:sp>
      <p:sp>
        <p:nvSpPr>
          <p:cNvPr id="4" name="Espace réservé du contenu 3">
            <a:extLst>
              <a:ext uri="{FF2B5EF4-FFF2-40B4-BE49-F238E27FC236}">
                <a16:creationId xmlns:a16="http://schemas.microsoft.com/office/drawing/2014/main" id="{17030F8A-5753-5A69-EA00-9E91F53F7F27}"/>
              </a:ext>
            </a:extLst>
          </p:cNvPr>
          <p:cNvSpPr>
            <a:spLocks noGrp="1"/>
          </p:cNvSpPr>
          <p:nvPr>
            <p:ph idx="1"/>
          </p:nvPr>
        </p:nvSpPr>
        <p:spPr/>
        <p:txBody>
          <a:bodyPr/>
          <a:lstStyle/>
          <a:p>
            <a:endParaRPr lang="fr-FR"/>
          </a:p>
        </p:txBody>
      </p:sp>
      <p:sp>
        <p:nvSpPr>
          <p:cNvPr id="6" name="Espace réservé du pied de page 5">
            <a:extLst>
              <a:ext uri="{FF2B5EF4-FFF2-40B4-BE49-F238E27FC236}">
                <a16:creationId xmlns:a16="http://schemas.microsoft.com/office/drawing/2014/main" id="{E0620FA3-5A98-FF76-215B-B266D7D40BEB}"/>
              </a:ext>
            </a:extLst>
          </p:cNvPr>
          <p:cNvSpPr>
            <a:spLocks noGrp="1"/>
          </p:cNvSpPr>
          <p:nvPr>
            <p:ph type="ftr" sz="quarter" idx="11"/>
          </p:nvPr>
        </p:nvSpPr>
        <p:spPr/>
        <p:txBody>
          <a:bodyPr/>
          <a:lstStyle/>
          <a:p>
            <a:pPr rtl="0"/>
            <a:r>
              <a:rPr lang="fr-FR" noProof="0"/>
              <a:t>ACCEPTATION ET GESTION DE LA FLORE SPONTANEE</a:t>
            </a:r>
          </a:p>
        </p:txBody>
      </p:sp>
      <p:sp>
        <p:nvSpPr>
          <p:cNvPr id="7" name="Espace réservé du numéro de diapositive 6">
            <a:extLst>
              <a:ext uri="{FF2B5EF4-FFF2-40B4-BE49-F238E27FC236}">
                <a16:creationId xmlns:a16="http://schemas.microsoft.com/office/drawing/2014/main" id="{3663A816-4A5D-0031-A3D3-199567649FB4}"/>
              </a:ext>
            </a:extLst>
          </p:cNvPr>
          <p:cNvSpPr>
            <a:spLocks noGrp="1"/>
          </p:cNvSpPr>
          <p:nvPr>
            <p:ph type="sldNum" sz="quarter" idx="12"/>
          </p:nvPr>
        </p:nvSpPr>
        <p:spPr/>
        <p:txBody>
          <a:bodyPr/>
          <a:lstStyle/>
          <a:p>
            <a:pPr rtl="0"/>
            <a:fld id="{D8DA9DAA-006C-4F4B-980E-E3DF019B24E2}" type="slidenum">
              <a:rPr lang="fr-FR" noProof="0" smtClean="0"/>
              <a:pPr rtl="0"/>
              <a:t>40</a:t>
            </a:fld>
            <a:endParaRPr lang="fr-FR" noProof="0"/>
          </a:p>
        </p:txBody>
      </p:sp>
      <p:pic>
        <p:nvPicPr>
          <p:cNvPr id="9" name="Image 8">
            <a:extLst>
              <a:ext uri="{FF2B5EF4-FFF2-40B4-BE49-F238E27FC236}">
                <a16:creationId xmlns:a16="http://schemas.microsoft.com/office/drawing/2014/main" id="{0F6FD274-4704-4DCB-F300-7CA565388169}"/>
              </a:ext>
            </a:extLst>
          </p:cNvPr>
          <p:cNvPicPr>
            <a:picLocks noChangeAspect="1"/>
          </p:cNvPicPr>
          <p:nvPr/>
        </p:nvPicPr>
        <p:blipFill>
          <a:blip r:embed="rId2"/>
          <a:stretch>
            <a:fillRect/>
          </a:stretch>
        </p:blipFill>
        <p:spPr>
          <a:xfrm>
            <a:off x="-40268" y="218114"/>
            <a:ext cx="9341735" cy="6503362"/>
          </a:xfrm>
          <a:prstGeom prst="rect">
            <a:avLst/>
          </a:prstGeom>
        </p:spPr>
      </p:pic>
    </p:spTree>
    <p:extLst>
      <p:ext uri="{BB962C8B-B14F-4D97-AF65-F5344CB8AC3E}">
        <p14:creationId xmlns:p14="http://schemas.microsoft.com/office/powerpoint/2010/main" val="1840424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a:extLst>
              <a:ext uri="{FF2B5EF4-FFF2-40B4-BE49-F238E27FC236}">
                <a16:creationId xmlns:a16="http://schemas.microsoft.com/office/drawing/2014/main" id="{FF16791D-B59E-948A-0A82-CA81D48613D1}"/>
              </a:ext>
            </a:extLst>
          </p:cNvPr>
          <p:cNvSpPr>
            <a:spLocks noGrp="1"/>
          </p:cNvSpPr>
          <p:nvPr>
            <p:ph type="title" idx="4294967295"/>
          </p:nvPr>
        </p:nvSpPr>
        <p:spPr bwMode="auto">
          <a:xfrm>
            <a:off x="763398" y="184835"/>
            <a:ext cx="9144000" cy="5556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fontScale="90000"/>
          </a:bodyPr>
          <a:lstStyle/>
          <a:p>
            <a:r>
              <a:rPr lang="fr-FR" altLang="fr-FR" sz="3400" b="1" dirty="0"/>
              <a:t>OBJECTIFS DU PLAN DE DESHERBAGE</a:t>
            </a:r>
            <a:endParaRPr lang="fr-FR" altLang="fr-FR" sz="3400" dirty="0"/>
          </a:p>
        </p:txBody>
      </p:sp>
      <p:sp>
        <p:nvSpPr>
          <p:cNvPr id="11267" name="Espace réservé du contenu 2">
            <a:extLst>
              <a:ext uri="{FF2B5EF4-FFF2-40B4-BE49-F238E27FC236}">
                <a16:creationId xmlns:a16="http://schemas.microsoft.com/office/drawing/2014/main" id="{E0250C74-3B20-B313-7035-7BD398061828}"/>
              </a:ext>
            </a:extLst>
          </p:cNvPr>
          <p:cNvSpPr>
            <a:spLocks noGrp="1"/>
          </p:cNvSpPr>
          <p:nvPr>
            <p:ph idx="4294967295"/>
          </p:nvPr>
        </p:nvSpPr>
        <p:spPr bwMode="auto">
          <a:xfrm>
            <a:off x="559470" y="810208"/>
            <a:ext cx="8056024" cy="2537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282575" indent="-282575"/>
            <a:r>
              <a:rPr lang="fr-FR" altLang="fr-FR" sz="2000" dirty="0">
                <a:highlight>
                  <a:srgbClr val="C0C0C0"/>
                </a:highlight>
              </a:rPr>
              <a:t>Respecter la réglementation en vigueur concernant le stockage et l’utilisation des produits phytosanitaires.</a:t>
            </a:r>
          </a:p>
          <a:p>
            <a:pPr marL="282575" indent="-282575"/>
            <a:r>
              <a:rPr lang="fr-FR" altLang="fr-FR" sz="2000" dirty="0">
                <a:highlight>
                  <a:srgbClr val="C0C0C0"/>
                </a:highlight>
              </a:rPr>
              <a:t>Identifier les zones à désherber en fonction du risque de pollution des eaux.</a:t>
            </a:r>
          </a:p>
          <a:p>
            <a:pPr marL="282575" indent="-282575"/>
            <a:r>
              <a:rPr lang="fr-FR" altLang="fr-FR" sz="2000" dirty="0">
                <a:highlight>
                  <a:srgbClr val="C0C0C0"/>
                </a:highlight>
              </a:rPr>
              <a:t>Limiter au strict nécessaire l’usage des herbicides sur les zones communales à désherber ( surtout pour les zones à risques)</a:t>
            </a:r>
          </a:p>
          <a:p>
            <a:pPr marL="282575" indent="-282575"/>
            <a:r>
              <a:rPr lang="fr-FR" altLang="fr-FR" sz="2000" dirty="0"/>
              <a:t>Développer des méthodes alternatives</a:t>
            </a:r>
          </a:p>
        </p:txBody>
      </p:sp>
      <p:pic>
        <p:nvPicPr>
          <p:cNvPr id="6146" name="Picture 2" descr="Médias sociaux marketing - Photo de Stratégie libre de droits">
            <a:extLst>
              <a:ext uri="{FF2B5EF4-FFF2-40B4-BE49-F238E27FC236}">
                <a16:creationId xmlns:a16="http://schemas.microsoft.com/office/drawing/2014/main" id="{90F8FBE0-3BE4-7415-66D9-76F707D044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116" y="3394605"/>
            <a:ext cx="4995512" cy="3326871"/>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pied de page 1">
            <a:extLst>
              <a:ext uri="{FF2B5EF4-FFF2-40B4-BE49-F238E27FC236}">
                <a16:creationId xmlns:a16="http://schemas.microsoft.com/office/drawing/2014/main" id="{20C3AEEF-3D05-E752-C9AC-59F407B983C1}"/>
              </a:ext>
            </a:extLst>
          </p:cNvPr>
          <p:cNvSpPr>
            <a:spLocks noGrp="1"/>
          </p:cNvSpPr>
          <p:nvPr>
            <p:ph type="ftr" sz="quarter" idx="11"/>
          </p:nvPr>
        </p:nvSpPr>
        <p:spPr/>
        <p:txBody>
          <a:bodyPr/>
          <a:lstStyle/>
          <a:p>
            <a:pPr rtl="0"/>
            <a:r>
              <a:rPr lang="fr-FR" noProof="0"/>
              <a:t>ACCEPTATION ET GESTION DE LA FLORE SPONTANEE</a:t>
            </a:r>
          </a:p>
        </p:txBody>
      </p:sp>
      <p:sp>
        <p:nvSpPr>
          <p:cNvPr id="3" name="Espace réservé du numéro de diapositive 2">
            <a:extLst>
              <a:ext uri="{FF2B5EF4-FFF2-40B4-BE49-F238E27FC236}">
                <a16:creationId xmlns:a16="http://schemas.microsoft.com/office/drawing/2014/main" id="{8D20BFEE-0061-F5CA-2AB5-ED311E26AF47}"/>
              </a:ext>
            </a:extLst>
          </p:cNvPr>
          <p:cNvSpPr>
            <a:spLocks noGrp="1"/>
          </p:cNvSpPr>
          <p:nvPr>
            <p:ph type="sldNum" sz="quarter" idx="12"/>
          </p:nvPr>
        </p:nvSpPr>
        <p:spPr/>
        <p:txBody>
          <a:bodyPr/>
          <a:lstStyle/>
          <a:p>
            <a:pPr rtl="0"/>
            <a:fld id="{D8DA9DAA-006C-4F4B-980E-E3DF019B24E2}" type="slidenum">
              <a:rPr lang="fr-FR" noProof="0" smtClean="0"/>
              <a:t>41</a:t>
            </a:fld>
            <a:endParaRPr lang="fr-FR" noProof="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a:extLst>
              <a:ext uri="{FF2B5EF4-FFF2-40B4-BE49-F238E27FC236}">
                <a16:creationId xmlns:a16="http://schemas.microsoft.com/office/drawing/2014/main" id="{8B4E52D3-2362-565E-19ED-5C6724B2AC67}"/>
              </a:ext>
            </a:extLst>
          </p:cNvPr>
          <p:cNvSpPr>
            <a:spLocks noGrp="1"/>
          </p:cNvSpPr>
          <p:nvPr>
            <p:ph type="title" idx="4294967295"/>
          </p:nvPr>
        </p:nvSpPr>
        <p:spPr bwMode="auto">
          <a:xfrm>
            <a:off x="0" y="0"/>
            <a:ext cx="9144000" cy="731837"/>
          </a:xfrm>
          <a:prstGeom prst="rect">
            <a:avLst/>
          </a:prstGeom>
          <a:solidFill>
            <a:srgbClr val="FFFFFF"/>
          </a:solidFill>
          <a:ln>
            <a:solidFill>
              <a:srgbClr val="000000"/>
            </a:solidFill>
            <a:miter lim="800000"/>
            <a:headEnd/>
            <a:tailEnd/>
          </a:ln>
        </p:spPr>
        <p:txBody>
          <a:bodyPr anchor="b">
            <a:normAutofit/>
          </a:bodyPr>
          <a:lstStyle/>
          <a:p>
            <a:pPr eaLnBrk="1" hangingPunct="1"/>
            <a:r>
              <a:rPr lang="fr-FR" altLang="fr-FR" sz="3200" b="1" dirty="0"/>
              <a:t>QU’EST-CE QU’UN PLAN DE DESHERBAGE</a:t>
            </a:r>
          </a:p>
        </p:txBody>
      </p:sp>
      <p:sp>
        <p:nvSpPr>
          <p:cNvPr id="12291" name="Espace réservé du contenu 2">
            <a:extLst>
              <a:ext uri="{FF2B5EF4-FFF2-40B4-BE49-F238E27FC236}">
                <a16:creationId xmlns:a16="http://schemas.microsoft.com/office/drawing/2014/main" id="{E54A1C2F-34ED-CEBE-EEA9-7E2DBF1E436C}"/>
              </a:ext>
            </a:extLst>
          </p:cNvPr>
          <p:cNvSpPr>
            <a:spLocks noGrp="1"/>
          </p:cNvSpPr>
          <p:nvPr>
            <p:ph idx="4294967295"/>
          </p:nvPr>
        </p:nvSpPr>
        <p:spPr bwMode="auto">
          <a:xfrm>
            <a:off x="457200" y="855575"/>
            <a:ext cx="8229600" cy="21728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a:bodyPr>
          <a:lstStyle/>
          <a:p>
            <a:pPr marL="0" indent="0">
              <a:buNone/>
            </a:pPr>
            <a:r>
              <a:rPr lang="fr-FR" altLang="fr-FR" sz="2200" dirty="0"/>
              <a:t>UN DOCUMENT CARTOGRAPHIQUE QUI PERMET D’IDENTIFIER AU SEIN DE LA COMMUNE</a:t>
            </a:r>
          </a:p>
          <a:p>
            <a:pPr marL="282575" indent="-282575"/>
            <a:r>
              <a:rPr lang="fr-FR" altLang="fr-FR" sz="2200" dirty="0">
                <a:highlight>
                  <a:srgbClr val="C0C0C0"/>
                </a:highlight>
              </a:rPr>
              <a:t>L’ensemble des zones désherbées</a:t>
            </a:r>
          </a:p>
          <a:p>
            <a:pPr marL="282575" indent="-282575"/>
            <a:r>
              <a:rPr lang="fr-FR" altLang="fr-FR" sz="2200" dirty="0">
                <a:highlight>
                  <a:srgbClr val="C0C0C0"/>
                </a:highlight>
              </a:rPr>
              <a:t>Les zones à risques pour l’eau</a:t>
            </a:r>
          </a:p>
          <a:p>
            <a:pPr marL="282575" indent="-282575"/>
            <a:r>
              <a:rPr lang="fr-FR" altLang="fr-FR" sz="2200" dirty="0">
                <a:highlight>
                  <a:srgbClr val="C0C0C0"/>
                </a:highlight>
              </a:rPr>
              <a:t>Les méthodes de désherbage utilisées</a:t>
            </a:r>
          </a:p>
          <a:p>
            <a:pPr marL="282575" indent="-282575"/>
            <a:endParaRPr lang="fr-FR" altLang="fr-FR" sz="2800" dirty="0"/>
          </a:p>
        </p:txBody>
      </p:sp>
      <p:sp>
        <p:nvSpPr>
          <p:cNvPr id="3" name="Espace réservé du pied de page 2">
            <a:extLst>
              <a:ext uri="{FF2B5EF4-FFF2-40B4-BE49-F238E27FC236}">
                <a16:creationId xmlns:a16="http://schemas.microsoft.com/office/drawing/2014/main" id="{994ADC6E-F919-2E1A-D118-76FDB10684B2}"/>
              </a:ext>
            </a:extLst>
          </p:cNvPr>
          <p:cNvSpPr>
            <a:spLocks noGrp="1"/>
          </p:cNvSpPr>
          <p:nvPr>
            <p:ph type="ftr" sz="quarter" idx="11"/>
          </p:nvPr>
        </p:nvSpPr>
        <p:spPr/>
        <p:txBody>
          <a:bodyPr/>
          <a:lstStyle/>
          <a:p>
            <a:pPr rtl="0"/>
            <a:r>
              <a:rPr lang="fr-FR" noProof="0"/>
              <a:t>ACCEPTATION ET GESTION DE LA FLORE SPONTANEE</a:t>
            </a:r>
          </a:p>
        </p:txBody>
      </p:sp>
      <p:sp>
        <p:nvSpPr>
          <p:cNvPr id="4" name="Espace réservé du numéro de diapositive 3">
            <a:extLst>
              <a:ext uri="{FF2B5EF4-FFF2-40B4-BE49-F238E27FC236}">
                <a16:creationId xmlns:a16="http://schemas.microsoft.com/office/drawing/2014/main" id="{17CAA312-2ACB-10C1-63A6-4B86E0434C8E}"/>
              </a:ext>
            </a:extLst>
          </p:cNvPr>
          <p:cNvSpPr>
            <a:spLocks noGrp="1"/>
          </p:cNvSpPr>
          <p:nvPr>
            <p:ph type="sldNum" sz="quarter" idx="12"/>
          </p:nvPr>
        </p:nvSpPr>
        <p:spPr/>
        <p:txBody>
          <a:bodyPr/>
          <a:lstStyle/>
          <a:p>
            <a:pPr rtl="0"/>
            <a:fld id="{D8DA9DAA-006C-4F4B-980E-E3DF019B24E2}" type="slidenum">
              <a:rPr lang="fr-FR" noProof="0" smtClean="0"/>
              <a:t>42</a:t>
            </a:fld>
            <a:endParaRPr lang="fr-FR" noProof="0"/>
          </a:p>
        </p:txBody>
      </p:sp>
      <p:pic>
        <p:nvPicPr>
          <p:cNvPr id="10" name="Image 9">
            <a:extLst>
              <a:ext uri="{FF2B5EF4-FFF2-40B4-BE49-F238E27FC236}">
                <a16:creationId xmlns:a16="http://schemas.microsoft.com/office/drawing/2014/main" id="{8006052D-AFDF-2456-5900-E98DAC2AE99A}"/>
              </a:ext>
            </a:extLst>
          </p:cNvPr>
          <p:cNvPicPr>
            <a:picLocks noChangeAspect="1"/>
          </p:cNvPicPr>
          <p:nvPr/>
        </p:nvPicPr>
        <p:blipFill>
          <a:blip r:embed="rId3"/>
          <a:stretch>
            <a:fillRect/>
          </a:stretch>
        </p:blipFill>
        <p:spPr>
          <a:xfrm>
            <a:off x="4337108" y="3255486"/>
            <a:ext cx="4806892" cy="3550835"/>
          </a:xfrm>
          <a:prstGeom prst="rect">
            <a:avLst/>
          </a:prstGeom>
        </p:spPr>
      </p:pic>
      <p:pic>
        <p:nvPicPr>
          <p:cNvPr id="11" name="Picture 3" descr="EV gestion">
            <a:extLst>
              <a:ext uri="{FF2B5EF4-FFF2-40B4-BE49-F238E27FC236}">
                <a16:creationId xmlns:a16="http://schemas.microsoft.com/office/drawing/2014/main" id="{A3D1105C-D6AF-FD52-D9DC-BCC0E64F4355}"/>
              </a:ext>
            </a:extLst>
          </p:cNvPr>
          <p:cNvPicPr>
            <a:picLocks noChangeAspect="1" noChangeArrowheads="1"/>
          </p:cNvPicPr>
          <p:nvPr/>
        </p:nvPicPr>
        <p:blipFill>
          <a:blip r:embed="rId4"/>
          <a:srcRect/>
          <a:stretch>
            <a:fillRect/>
          </a:stretch>
        </p:blipFill>
        <p:spPr bwMode="auto">
          <a:xfrm>
            <a:off x="281017" y="2991551"/>
            <a:ext cx="4056091" cy="3814769"/>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9A174E-94E9-E0B8-643D-3988BB69724C}"/>
              </a:ext>
            </a:extLst>
          </p:cNvPr>
          <p:cNvSpPr txBox="1">
            <a:spLocks/>
          </p:cNvSpPr>
          <p:nvPr/>
        </p:nvSpPr>
        <p:spPr bwMode="auto">
          <a:xfrm>
            <a:off x="0" y="8389"/>
            <a:ext cx="9144000" cy="604152"/>
          </a:xfrm>
          <a:prstGeom prst="rect">
            <a:avLst/>
          </a:prstGeom>
          <a:solidFill>
            <a:srgbClr val="FFFFFF"/>
          </a:solidFill>
          <a:ln>
            <a:solidFill>
              <a:srgbClr val="000000"/>
            </a:solidFill>
            <a:miter lim="800000"/>
            <a:headEnd/>
            <a:tailEnd/>
          </a:ln>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altLang="fr-FR" sz="2400" b="1" dirty="0"/>
              <a:t>METHODOLOGIE DU PLAN DE DESHERBAGE</a:t>
            </a:r>
          </a:p>
        </p:txBody>
      </p:sp>
      <p:sp>
        <p:nvSpPr>
          <p:cNvPr id="5" name="Espace réservé du contenu 2">
            <a:extLst>
              <a:ext uri="{FF2B5EF4-FFF2-40B4-BE49-F238E27FC236}">
                <a16:creationId xmlns:a16="http://schemas.microsoft.com/office/drawing/2014/main" id="{35FB0B94-635E-E274-DC4A-FB36F5846917}"/>
              </a:ext>
            </a:extLst>
          </p:cNvPr>
          <p:cNvSpPr txBox="1">
            <a:spLocks/>
          </p:cNvSpPr>
          <p:nvPr/>
        </p:nvSpPr>
        <p:spPr bwMode="auto">
          <a:xfrm>
            <a:off x="700481" y="700159"/>
            <a:ext cx="6992224" cy="20514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2575" indent="-282575"/>
            <a:r>
              <a:rPr lang="fr-FR" altLang="fr-FR" sz="2000" dirty="0"/>
              <a:t>INVENTAIRE ET AUDIT DES PRATIQUES</a:t>
            </a:r>
          </a:p>
          <a:p>
            <a:pPr marL="282575" indent="-282575"/>
            <a:r>
              <a:rPr lang="fr-FR" altLang="fr-FR" sz="2000" dirty="0"/>
              <a:t>DETERMINATION DES OBJECTIFS</a:t>
            </a:r>
          </a:p>
          <a:p>
            <a:pPr marL="282575" indent="-282575"/>
            <a:r>
              <a:rPr lang="fr-FR" altLang="fr-FR" sz="2000" dirty="0">
                <a:highlight>
                  <a:srgbClr val="C0C0C0"/>
                </a:highlight>
              </a:rPr>
              <a:t>CLASSEMENT DES ZONES A RISQUES</a:t>
            </a:r>
          </a:p>
          <a:p>
            <a:pPr marL="282575" indent="-282575"/>
            <a:r>
              <a:rPr lang="fr-FR" altLang="fr-FR" sz="2000" dirty="0"/>
              <a:t>PRECONISATIONS / METHODES ALTERNATIVES</a:t>
            </a:r>
          </a:p>
          <a:p>
            <a:pPr marL="282575" indent="-282575"/>
            <a:r>
              <a:rPr lang="fr-FR" altLang="fr-FR" sz="2000" dirty="0"/>
              <a:t>CHOIX DE LA COLLECTIVITE</a:t>
            </a:r>
          </a:p>
        </p:txBody>
      </p:sp>
      <p:sp>
        <p:nvSpPr>
          <p:cNvPr id="3" name="Espace réservé du pied de page 2">
            <a:extLst>
              <a:ext uri="{FF2B5EF4-FFF2-40B4-BE49-F238E27FC236}">
                <a16:creationId xmlns:a16="http://schemas.microsoft.com/office/drawing/2014/main" id="{994ADC6E-F919-2E1A-D118-76FDB10684B2}"/>
              </a:ext>
            </a:extLst>
          </p:cNvPr>
          <p:cNvSpPr>
            <a:spLocks noGrp="1"/>
          </p:cNvSpPr>
          <p:nvPr>
            <p:ph type="ftr" sz="quarter" idx="11"/>
          </p:nvPr>
        </p:nvSpPr>
        <p:spPr/>
        <p:txBody>
          <a:bodyPr/>
          <a:lstStyle/>
          <a:p>
            <a:pPr rtl="0"/>
            <a:r>
              <a:rPr lang="fr-FR" noProof="0"/>
              <a:t>ACCEPTATION ET GESTION DE LA FLORE SPONTANEE</a:t>
            </a:r>
          </a:p>
        </p:txBody>
      </p:sp>
      <p:sp>
        <p:nvSpPr>
          <p:cNvPr id="4" name="Espace réservé du numéro de diapositive 3">
            <a:extLst>
              <a:ext uri="{FF2B5EF4-FFF2-40B4-BE49-F238E27FC236}">
                <a16:creationId xmlns:a16="http://schemas.microsoft.com/office/drawing/2014/main" id="{17CAA312-2ACB-10C1-63A6-4B86E0434C8E}"/>
              </a:ext>
            </a:extLst>
          </p:cNvPr>
          <p:cNvSpPr>
            <a:spLocks noGrp="1"/>
          </p:cNvSpPr>
          <p:nvPr>
            <p:ph type="sldNum" sz="quarter" idx="12"/>
          </p:nvPr>
        </p:nvSpPr>
        <p:spPr/>
        <p:txBody>
          <a:bodyPr/>
          <a:lstStyle/>
          <a:p>
            <a:pPr rtl="0"/>
            <a:fld id="{D8DA9DAA-006C-4F4B-980E-E3DF019B24E2}" type="slidenum">
              <a:rPr lang="fr-FR" noProof="0" smtClean="0"/>
              <a:t>43</a:t>
            </a:fld>
            <a:endParaRPr lang="fr-FR" noProof="0"/>
          </a:p>
        </p:txBody>
      </p:sp>
      <p:sp>
        <p:nvSpPr>
          <p:cNvPr id="6" name="Titre 1">
            <a:extLst>
              <a:ext uri="{FF2B5EF4-FFF2-40B4-BE49-F238E27FC236}">
                <a16:creationId xmlns:a16="http://schemas.microsoft.com/office/drawing/2014/main" id="{D2FB6B01-023E-A37B-324C-85C3C095878D}"/>
              </a:ext>
            </a:extLst>
          </p:cNvPr>
          <p:cNvSpPr txBox="1">
            <a:spLocks/>
          </p:cNvSpPr>
          <p:nvPr/>
        </p:nvSpPr>
        <p:spPr bwMode="auto">
          <a:xfrm>
            <a:off x="0" y="2595494"/>
            <a:ext cx="9144000" cy="504202"/>
          </a:xfrm>
          <a:prstGeom prst="rect">
            <a:avLst/>
          </a:prstGeom>
          <a:solidFill>
            <a:srgbClr val="FFFFFF"/>
          </a:solidFill>
          <a:ln>
            <a:solidFill>
              <a:srgbClr val="000000"/>
            </a:solidFill>
            <a:miter lim="800000"/>
            <a:headEnd/>
            <a:tailEnd/>
          </a:ln>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altLang="fr-FR" sz="2400" b="1"/>
              <a:t>CHOIX DE LA STRATEGIE DE DESHERBAGE DEPUIS 2011</a:t>
            </a:r>
            <a:endParaRPr lang="fr-FR" altLang="fr-FR" sz="2400" b="1" dirty="0"/>
          </a:p>
        </p:txBody>
      </p:sp>
      <p:sp>
        <p:nvSpPr>
          <p:cNvPr id="7" name="Espace réservé du contenu 2">
            <a:extLst>
              <a:ext uri="{FF2B5EF4-FFF2-40B4-BE49-F238E27FC236}">
                <a16:creationId xmlns:a16="http://schemas.microsoft.com/office/drawing/2014/main" id="{68641BA0-E3A5-6AE5-6CA5-55CC3DA484C4}"/>
              </a:ext>
            </a:extLst>
          </p:cNvPr>
          <p:cNvSpPr txBox="1">
            <a:spLocks/>
          </p:cNvSpPr>
          <p:nvPr/>
        </p:nvSpPr>
        <p:spPr bwMode="auto">
          <a:xfrm>
            <a:off x="143705" y="3099696"/>
            <a:ext cx="8914837" cy="41830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2575" indent="-282575">
              <a:spcBef>
                <a:spcPts val="600"/>
              </a:spcBef>
            </a:pPr>
            <a:r>
              <a:rPr lang="fr-FR" altLang="fr-FR" sz="2200" b="1" dirty="0"/>
              <a:t>Mise aux normes des locaux de stockage de produits </a:t>
            </a:r>
            <a:r>
              <a:rPr lang="fr-FR" altLang="fr-FR" sz="2200" dirty="0"/>
              <a:t>achat d’armoires : 4 245.00 € H.T</a:t>
            </a:r>
          </a:p>
          <a:p>
            <a:pPr marL="282575" indent="-282575">
              <a:spcBef>
                <a:spcPts val="1200"/>
              </a:spcBef>
            </a:pPr>
            <a:r>
              <a:rPr lang="fr-FR" altLang="fr-FR" sz="2200" b="1" dirty="0"/>
              <a:t>Achat de matériels de désherbage alternatifs </a:t>
            </a:r>
            <a:r>
              <a:rPr lang="fr-FR" altLang="fr-FR" sz="2200" dirty="0"/>
              <a:t>                       4 </a:t>
            </a:r>
            <a:r>
              <a:rPr lang="fr-FR" altLang="fr-FR" sz="2200" dirty="0" err="1"/>
              <a:t>réciprocators</a:t>
            </a:r>
            <a:r>
              <a:rPr lang="fr-FR" altLang="fr-FR" sz="2200" dirty="0"/>
              <a:t>, 1 porte outils avec brosses, 1 brosse de désherbage, binettes électriques, 1 combiné multi activités : 41 000.00 € H.T Subventionné à 80%</a:t>
            </a:r>
          </a:p>
          <a:p>
            <a:pPr marL="282575" indent="-282575">
              <a:spcBef>
                <a:spcPts val="1200"/>
              </a:spcBef>
            </a:pPr>
            <a:r>
              <a:rPr lang="fr-FR" altLang="fr-FR" sz="2200" b="1" dirty="0"/>
              <a:t>Formation CNFPT de 26 agents des services Espaces Verts, Propreté et Sports.                                             </a:t>
            </a:r>
            <a:r>
              <a:rPr lang="fr-FR" altLang="fr-FR" sz="2200" dirty="0"/>
              <a:t>Bonnes pratiques et </a:t>
            </a:r>
            <a:r>
              <a:rPr lang="fr-FR" altLang="fr-FR" sz="2200" dirty="0" err="1"/>
              <a:t>Certiphyto</a:t>
            </a:r>
            <a:endParaRPr lang="fr-FR" altLang="fr-FR" sz="2200" dirty="0"/>
          </a:p>
          <a:p>
            <a:pPr marL="282575" indent="-282575">
              <a:spcBef>
                <a:spcPts val="1200"/>
              </a:spcBef>
            </a:pPr>
            <a:r>
              <a:rPr lang="fr-FR" altLang="fr-FR" sz="2200" b="1" dirty="0">
                <a:highlight>
                  <a:srgbClr val="C0C0C0"/>
                </a:highlight>
              </a:rPr>
              <a:t>Détermination de zones « 0 phyto »                                       </a:t>
            </a:r>
            <a:r>
              <a:rPr lang="fr-FR" altLang="fr-FR" sz="2200" dirty="0">
                <a:highlight>
                  <a:srgbClr val="C0C0C0"/>
                </a:highlight>
              </a:rPr>
              <a:t>Centre ville (Balayeurs à pied du Service Propreté)                                                                                                         Hauts de Narbonne, Montplaisir, </a:t>
            </a:r>
            <a:r>
              <a:rPr lang="fr-FR" altLang="fr-FR" sz="2200" dirty="0" err="1">
                <a:highlight>
                  <a:srgbClr val="C0C0C0"/>
                </a:highlight>
              </a:rPr>
              <a:t>Rochegrise</a:t>
            </a:r>
            <a:r>
              <a:rPr lang="fr-FR" altLang="fr-FR" sz="2200" dirty="0">
                <a:highlight>
                  <a:srgbClr val="C0C0C0"/>
                </a:highlight>
              </a:rPr>
              <a:t>, </a:t>
            </a:r>
            <a:r>
              <a:rPr lang="fr-FR" altLang="fr-FR" sz="2200" dirty="0" err="1">
                <a:highlight>
                  <a:srgbClr val="C0C0C0"/>
                </a:highlight>
              </a:rPr>
              <a:t>Reveillon</a:t>
            </a:r>
            <a:r>
              <a:rPr lang="fr-FR" altLang="fr-FR" sz="2200" dirty="0">
                <a:highlight>
                  <a:srgbClr val="C0C0C0"/>
                </a:highlight>
              </a:rPr>
              <a:t>, </a:t>
            </a:r>
            <a:r>
              <a:rPr lang="fr-FR" altLang="fr-FR" sz="2200" dirty="0" err="1">
                <a:highlight>
                  <a:srgbClr val="C0C0C0"/>
                </a:highlight>
              </a:rPr>
              <a:t>Crabit-Amarat</a:t>
            </a:r>
            <a:r>
              <a:rPr lang="fr-FR" altLang="fr-FR" sz="2200" dirty="0"/>
              <a:t>, </a:t>
            </a:r>
          </a:p>
          <a:p>
            <a:pPr marL="282575" indent="-282575"/>
            <a:endParaRPr lang="fr-FR" altLang="fr-FR" sz="2400" dirty="0"/>
          </a:p>
          <a:p>
            <a:pPr marL="282575" indent="-282575"/>
            <a:endParaRPr lang="fr-FR" altLang="fr-FR" sz="2400" dirty="0"/>
          </a:p>
          <a:p>
            <a:pPr marL="282575" indent="-282575"/>
            <a:endParaRPr lang="fr-FR" altLang="fr-FR" dirty="0"/>
          </a:p>
        </p:txBody>
      </p:sp>
    </p:spTree>
    <p:extLst>
      <p:ext uri="{BB962C8B-B14F-4D97-AF65-F5344CB8AC3E}">
        <p14:creationId xmlns:p14="http://schemas.microsoft.com/office/powerpoint/2010/main" val="1700414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A8C7C3A0-5E78-49C8-B8D4-F3DF62B2BC93}"/>
              </a:ext>
            </a:extLst>
          </p:cNvPr>
          <p:cNvSpPr>
            <a:spLocks noGrp="1"/>
          </p:cNvSpPr>
          <p:nvPr>
            <p:ph type="ftr" sz="quarter" idx="11"/>
          </p:nvPr>
        </p:nvSpPr>
        <p:spPr>
          <a:xfrm>
            <a:off x="5943600" y="136524"/>
            <a:ext cx="3086100" cy="366815"/>
          </a:xfrm>
        </p:spPr>
        <p:txBody>
          <a:bodyPr rtlCol="0"/>
          <a:lstStyle/>
          <a:p>
            <a:pPr rtl="0"/>
            <a:r>
              <a:rPr lang="fr-FR" sz="800" dirty="0">
                <a:latin typeface="Arial Narrow" panose="020B0606020202030204" pitchFamily="34" charset="0"/>
              </a:rPr>
              <a:t>ACCEPTATION ET GESTION DE LA FLORE SPONTANEE</a:t>
            </a:r>
          </a:p>
        </p:txBody>
      </p:sp>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44</a:t>
            </a:fld>
            <a:endParaRPr lang="fr-FR"/>
          </a:p>
        </p:txBody>
      </p:sp>
      <p:sp>
        <p:nvSpPr>
          <p:cNvPr id="13" name="Espace réservé du contenu 3">
            <a:extLst>
              <a:ext uri="{FF2B5EF4-FFF2-40B4-BE49-F238E27FC236}">
                <a16:creationId xmlns:a16="http://schemas.microsoft.com/office/drawing/2014/main" id="{5DC542F4-9C4A-626E-CBC6-AF2ABE5AAF26}"/>
              </a:ext>
            </a:extLst>
          </p:cNvPr>
          <p:cNvSpPr txBox="1">
            <a:spLocks/>
          </p:cNvSpPr>
          <p:nvPr/>
        </p:nvSpPr>
        <p:spPr>
          <a:xfrm>
            <a:off x="4597167" y="2850467"/>
            <a:ext cx="4026485" cy="3346704"/>
          </a:xfrm>
          <a:prstGeom prst="rect">
            <a:avLst/>
          </a:prstGeom>
        </p:spPr>
        <p:txBody>
          <a:bodyPr vert="horz" lIns="91440" tIns="45720" rIns="91440" bIns="45720" rtlCol="0">
            <a:normAutofit/>
          </a:bodyPr>
          <a:lstStyle>
            <a:lvl1pPr marL="0" indent="0" algn="l" defTabSz="685800" rtl="0" eaLnBrk="1" latinLnBrk="0" hangingPunct="1">
              <a:lnSpc>
                <a:spcPct val="110000"/>
              </a:lnSpc>
              <a:spcBef>
                <a:spcPts val="750"/>
              </a:spcBef>
              <a:buFont typeface="Arial" panose="020B0604020202020204" pitchFamily="34" charset="0"/>
              <a:buNone/>
              <a:defRPr sz="1500" kern="1200">
                <a:solidFill>
                  <a:schemeClr val="tx1"/>
                </a:solidFill>
                <a:latin typeface="+mn-lt"/>
                <a:ea typeface="+mn-ea"/>
                <a:cs typeface="+mn-cs"/>
              </a:defRPr>
            </a:lvl1pPr>
            <a:lvl2pPr marL="1714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34290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5143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FR" dirty="0"/>
          </a:p>
        </p:txBody>
      </p:sp>
      <p:sp>
        <p:nvSpPr>
          <p:cNvPr id="14" name="Espace réservé du contenu 3">
            <a:extLst>
              <a:ext uri="{FF2B5EF4-FFF2-40B4-BE49-F238E27FC236}">
                <a16:creationId xmlns:a16="http://schemas.microsoft.com/office/drawing/2014/main" id="{5206345D-A263-69C7-AEC0-93959BBB1DB0}"/>
              </a:ext>
            </a:extLst>
          </p:cNvPr>
          <p:cNvSpPr txBox="1">
            <a:spLocks/>
          </p:cNvSpPr>
          <p:nvPr/>
        </p:nvSpPr>
        <p:spPr>
          <a:xfrm>
            <a:off x="4488865" y="2850467"/>
            <a:ext cx="4026485" cy="3346704"/>
          </a:xfrm>
          <a:prstGeom prst="rect">
            <a:avLst/>
          </a:prstGeom>
        </p:spPr>
        <p:txBody>
          <a:bodyPr vert="horz" lIns="91440" tIns="45720" rIns="91440" bIns="45720" rtlCol="0">
            <a:normAutofit/>
          </a:bodyPr>
          <a:lstStyle>
            <a:lvl1pPr marL="0" indent="0" algn="l" defTabSz="685800" rtl="0" eaLnBrk="1" latinLnBrk="0" hangingPunct="1">
              <a:lnSpc>
                <a:spcPct val="110000"/>
              </a:lnSpc>
              <a:spcBef>
                <a:spcPts val="750"/>
              </a:spcBef>
              <a:buFont typeface="Arial" panose="020B0604020202020204" pitchFamily="34" charset="0"/>
              <a:buNone/>
              <a:defRPr sz="1500" kern="1200">
                <a:solidFill>
                  <a:schemeClr val="tx1"/>
                </a:solidFill>
                <a:latin typeface="+mn-lt"/>
                <a:ea typeface="+mn-ea"/>
                <a:cs typeface="+mn-cs"/>
              </a:defRPr>
            </a:lvl1pPr>
            <a:lvl2pPr marL="1714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34290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5143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FR" dirty="0"/>
          </a:p>
        </p:txBody>
      </p:sp>
      <p:sp>
        <p:nvSpPr>
          <p:cNvPr id="15" name="ZoneTexte 14">
            <a:extLst>
              <a:ext uri="{FF2B5EF4-FFF2-40B4-BE49-F238E27FC236}">
                <a16:creationId xmlns:a16="http://schemas.microsoft.com/office/drawing/2014/main" id="{18BC901D-B55F-352A-DEBC-213BDBA9EF71}"/>
              </a:ext>
            </a:extLst>
          </p:cNvPr>
          <p:cNvSpPr txBox="1"/>
          <p:nvPr/>
        </p:nvSpPr>
        <p:spPr>
          <a:xfrm>
            <a:off x="496754" y="1104573"/>
            <a:ext cx="4647500" cy="2308324"/>
          </a:xfrm>
          <a:prstGeom prst="rect">
            <a:avLst/>
          </a:prstGeom>
          <a:noFill/>
        </p:spPr>
        <p:txBody>
          <a:bodyPr wrap="square" rtlCol="0">
            <a:spAutoFit/>
          </a:bodyPr>
          <a:lstStyle/>
          <a:p>
            <a:r>
              <a:rPr lang="fr-FR" dirty="0"/>
              <a:t>1 La communauté</a:t>
            </a:r>
          </a:p>
          <a:p>
            <a:r>
              <a:rPr lang="fr-FR" dirty="0"/>
              <a:t>2 Le département</a:t>
            </a:r>
          </a:p>
          <a:p>
            <a:r>
              <a:rPr lang="fr-FR" dirty="0"/>
              <a:t>3 La région</a:t>
            </a:r>
          </a:p>
          <a:p>
            <a:r>
              <a:rPr lang="fr-FR" dirty="0"/>
              <a:t>4 L’état</a:t>
            </a:r>
          </a:p>
          <a:p>
            <a:r>
              <a:rPr lang="fr-FR" dirty="0"/>
              <a:t>5 L'Europe</a:t>
            </a:r>
          </a:p>
          <a:p>
            <a:endParaRPr lang="fr-FR" dirty="0"/>
          </a:p>
          <a:p>
            <a:r>
              <a:rPr lang="fr-FR" dirty="0"/>
              <a:t>Voir FREDON, CAUE, Agence de l’eau, ADEME</a:t>
            </a:r>
          </a:p>
        </p:txBody>
      </p:sp>
      <p:sp>
        <p:nvSpPr>
          <p:cNvPr id="16" name="ZoneTexte 15">
            <a:extLst>
              <a:ext uri="{FF2B5EF4-FFF2-40B4-BE49-F238E27FC236}">
                <a16:creationId xmlns:a16="http://schemas.microsoft.com/office/drawing/2014/main" id="{1C4B9E58-70C2-77B1-169F-756868FB2F0D}"/>
              </a:ext>
            </a:extLst>
          </p:cNvPr>
          <p:cNvSpPr txBox="1"/>
          <p:nvPr/>
        </p:nvSpPr>
        <p:spPr>
          <a:xfrm>
            <a:off x="446912" y="3377940"/>
            <a:ext cx="4747183" cy="646331"/>
          </a:xfrm>
          <a:prstGeom prst="rect">
            <a:avLst/>
          </a:prstGeom>
          <a:noFill/>
        </p:spPr>
        <p:txBody>
          <a:bodyPr wrap="square" rtlCol="0">
            <a:spAutoFit/>
          </a:bodyPr>
          <a:lstStyle/>
          <a:p>
            <a:r>
              <a:rPr lang="fr-FR" dirty="0">
                <a:hlinkClick r:id="rId3"/>
              </a:rPr>
              <a:t>Aides-territoires | Aides publiques pour les collectivités 🏡 (beta.gouv.fr)</a:t>
            </a:r>
            <a:endParaRPr lang="fr-FR" dirty="0"/>
          </a:p>
        </p:txBody>
      </p:sp>
      <p:sp>
        <p:nvSpPr>
          <p:cNvPr id="5" name="Espace réservé du pied de page 9">
            <a:extLst>
              <a:ext uri="{FF2B5EF4-FFF2-40B4-BE49-F238E27FC236}">
                <a16:creationId xmlns:a16="http://schemas.microsoft.com/office/drawing/2014/main" id="{F190CDDB-B68B-3C86-5D1F-B67B0D5092C5}"/>
              </a:ext>
            </a:extLst>
          </p:cNvPr>
          <p:cNvSpPr txBox="1">
            <a:spLocks/>
          </p:cNvSpPr>
          <p:nvPr/>
        </p:nvSpPr>
        <p:spPr>
          <a:xfrm>
            <a:off x="5855698" y="634519"/>
            <a:ext cx="3283583" cy="366815"/>
          </a:xfrm>
          <a:prstGeom prst="rect">
            <a:avLst/>
          </a:prstGeom>
        </p:spPr>
        <p:txBody>
          <a:bodyPr vert="horz" lIns="91440" tIns="45720" rIns="91440" bIns="45720" rtlCol="0" anchor="ctr"/>
          <a:lstStyle>
            <a:defPPr rtl="0">
              <a:defRPr lang="fr-fr"/>
            </a:defPPr>
            <a:lvl1pPr marL="0" algn="ctr" defTabSz="914400" rtl="0" eaLnBrk="1" latinLnBrk="0" hangingPunct="1">
              <a:defRPr sz="900" b="1" i="0" kern="1200" cap="all" spc="75"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Plan de désherbage AIDES ET SUBVENTIONS</a:t>
            </a:r>
            <a:endParaRPr lang="fr-FR" sz="800" dirty="0">
              <a:latin typeface="Arial Narrow" panose="020B0606020202030204" pitchFamily="34" charset="0"/>
            </a:endParaRPr>
          </a:p>
        </p:txBody>
      </p:sp>
      <p:pic>
        <p:nvPicPr>
          <p:cNvPr id="2050" name="Picture 2" descr="concept d’aide financière - lettres rouges assis sur des piles de pièces écrire de l’aide avant de se recentrer arrière-plan - aides financières photos et images de collection">
            <a:extLst>
              <a:ext uri="{FF2B5EF4-FFF2-40B4-BE49-F238E27FC236}">
                <a16:creationId xmlns:a16="http://schemas.microsoft.com/office/drawing/2014/main" id="{A9352BEA-CE2E-32D2-C7DE-B716269F5A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8621" y="1105346"/>
            <a:ext cx="3354305" cy="223620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s billets en euros coincés dans une pomme de pin. - Photo de Protection de l'environnement libre de droits">
            <a:extLst>
              <a:ext uri="{FF2B5EF4-FFF2-40B4-BE49-F238E27FC236}">
                <a16:creationId xmlns:a16="http://schemas.microsoft.com/office/drawing/2014/main" id="{A5EEE081-9CD7-1866-06AB-58E53398F9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4352" y="4030013"/>
            <a:ext cx="4026485" cy="2685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394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05408798-0DB3-46BF-880E-7BB904D700F6}"/>
              </a:ext>
            </a:extLst>
          </p:cNvPr>
          <p:cNvSpPr>
            <a:spLocks noGrp="1"/>
          </p:cNvSpPr>
          <p:nvPr>
            <p:ph type="subTitle" idx="1"/>
          </p:nvPr>
        </p:nvSpPr>
        <p:spPr>
          <a:xfrm>
            <a:off x="520117" y="444447"/>
            <a:ext cx="8481269" cy="6174465"/>
          </a:xfrm>
        </p:spPr>
        <p:txBody>
          <a:bodyPr rtlCol="0">
            <a:normAutofit/>
          </a:bodyPr>
          <a:lstStyle/>
          <a:p>
            <a:pPr rtl="0"/>
            <a:r>
              <a:rPr lang="fr-FR" sz="2400" dirty="0"/>
              <a:t>INGENIEUR EN CHEF HC / FORMATEUR / CONSULTANT</a:t>
            </a:r>
          </a:p>
          <a:p>
            <a:pPr rtl="0"/>
            <a:endParaRPr lang="fr-FR" sz="2400" dirty="0"/>
          </a:p>
          <a:p>
            <a:pPr rtl="0"/>
            <a:r>
              <a:rPr lang="fr-FR" sz="2400" dirty="0"/>
              <a:t>Patrick LAFFORGUE</a:t>
            </a:r>
          </a:p>
          <a:p>
            <a:pPr rtl="0"/>
            <a:r>
              <a:rPr lang="fr-FR" sz="2400" dirty="0"/>
              <a:t> : 06.17.25.54.74</a:t>
            </a:r>
          </a:p>
          <a:p>
            <a:pPr rtl="0"/>
            <a:r>
              <a:rPr lang="fr-FR" sz="2400" dirty="0"/>
              <a:t>E-mail : patrickjardinierdeville@gmail.com</a:t>
            </a:r>
          </a:p>
          <a:p>
            <a:pPr rtl="0"/>
            <a:r>
              <a:rPr lang="fr-FR" sz="2400" dirty="0"/>
              <a:t>Site : patrickjardindeville.com </a:t>
            </a:r>
            <a:r>
              <a:rPr lang="fr-FR" sz="2400" dirty="0">
                <a:hlinkClick r:id="rId3"/>
              </a:rPr>
              <a:t>(patrickjardindeville.com)</a:t>
            </a:r>
            <a:endParaRPr lang="fr-FR" sz="2400" dirty="0"/>
          </a:p>
          <a:p>
            <a:pPr rtl="0"/>
            <a:r>
              <a:rPr lang="fr-FR" sz="2400" dirty="0"/>
              <a:t>Auto entrepreneur Formateur et consultant en espaces verts et naturels</a:t>
            </a:r>
          </a:p>
          <a:p>
            <a:r>
              <a:rPr lang="fr-FR" sz="2400" dirty="0"/>
              <a:t>Intervenant  pour les EVN auprès du Centre National de la Formation du Personnel Territorial</a:t>
            </a:r>
          </a:p>
          <a:p>
            <a:pPr algn="l" rtl="0"/>
            <a:r>
              <a:rPr lang="fr-FR" sz="2400" dirty="0"/>
              <a:t>Responsable d’équipe du jury régional du Label des villes et villages fleuris depuis 2021</a:t>
            </a:r>
          </a:p>
          <a:p>
            <a:pPr algn="l" rtl="0"/>
            <a:r>
              <a:rPr lang="fr-FR" sz="2400" dirty="0"/>
              <a:t>Délégué régional de l’association </a:t>
            </a:r>
            <a:r>
              <a:rPr lang="fr-FR" sz="2400" dirty="0" err="1"/>
              <a:t>Hortis</a:t>
            </a:r>
            <a:r>
              <a:rPr lang="fr-FR" sz="2400" dirty="0"/>
              <a:t> : association des responsables des espaces verts et nature en ville.</a:t>
            </a:r>
          </a:p>
          <a:p>
            <a:pPr algn="l" rtl="0"/>
            <a:r>
              <a:rPr lang="fr-FR" sz="2400" dirty="0"/>
              <a:t>Association </a:t>
            </a:r>
            <a:r>
              <a:rPr lang="fr-FR" sz="2400" dirty="0" err="1"/>
              <a:t>jardin’Aude</a:t>
            </a:r>
            <a:endParaRPr lang="fr-FR" sz="2400" dirty="0"/>
          </a:p>
          <a:p>
            <a:endParaRPr lang="fr-FR" sz="2400" dirty="0"/>
          </a:p>
          <a:p>
            <a:pPr rtl="0"/>
            <a:endParaRPr lang="fr-FR" dirty="0"/>
          </a:p>
        </p:txBody>
      </p:sp>
    </p:spTree>
    <p:extLst>
      <p:ext uri="{BB962C8B-B14F-4D97-AF65-F5344CB8AC3E}">
        <p14:creationId xmlns:p14="http://schemas.microsoft.com/office/powerpoint/2010/main" val="3181694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2686051" y="71306"/>
            <a:ext cx="4375404" cy="832523"/>
          </a:xfrm>
        </p:spPr>
        <p:txBody>
          <a:bodyPr rtlCol="0"/>
          <a:lstStyle/>
          <a:p>
            <a:pPr rtl="0"/>
            <a:r>
              <a:rPr lang="fr-FR" dirty="0">
                <a:latin typeface="+mn-lt"/>
              </a:rPr>
              <a:t>APPRENDRE</a:t>
            </a:r>
            <a:endParaRPr lang="fr-FR" dirty="0"/>
          </a:p>
        </p:txBody>
      </p:sp>
      <p:sp>
        <p:nvSpPr>
          <p:cNvPr id="4" name="Espace réservé du texte 3">
            <a:extLst>
              <a:ext uri="{FF2B5EF4-FFF2-40B4-BE49-F238E27FC236}">
                <a16:creationId xmlns:a16="http://schemas.microsoft.com/office/drawing/2014/main" id="{65DE74E9-AA78-46C1-845A-0B72FA8AF35E}"/>
              </a:ext>
            </a:extLst>
          </p:cNvPr>
          <p:cNvSpPr>
            <a:spLocks noGrp="1"/>
          </p:cNvSpPr>
          <p:nvPr>
            <p:ph type="body" sz="quarter" idx="13"/>
          </p:nvPr>
        </p:nvSpPr>
        <p:spPr>
          <a:xfrm>
            <a:off x="977066" y="903829"/>
            <a:ext cx="7793373" cy="5620624"/>
          </a:xfrm>
        </p:spPr>
        <p:txBody>
          <a:bodyPr rtlCol="0">
            <a:noAutofit/>
          </a:bodyPr>
          <a:lstStyle/>
          <a:p>
            <a:pPr algn="just">
              <a:lnSpc>
                <a:spcPct val="107000"/>
              </a:lnSpc>
              <a:spcAft>
                <a:spcPts val="800"/>
              </a:spcAft>
            </a:pPr>
            <a:r>
              <a:rPr lang="fr-FR"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Mon expérience avec les livres et les revues pro: 3 livres et une synthèse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latinLnBrk="1">
              <a:lnSpc>
                <a:spcPct val="107000"/>
              </a:lnSpc>
              <a:spcAft>
                <a:spcPts val="800"/>
              </a:spcAft>
            </a:pPr>
            <a:r>
              <a:rPr lang="fr-FR" sz="18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Les techniques modernes: Internet et les sites pros </a:t>
            </a:r>
            <a:r>
              <a:rPr lang="fr-FR" sz="1800" dirty="0">
                <a:hlinkClick r:id="rId3"/>
              </a:rPr>
              <a:t>(patrickjardindeville.com)</a:t>
            </a:r>
            <a:r>
              <a:rPr lang="fr-FR" sz="18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YouTube…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latinLnBrk="1">
              <a:lnSpc>
                <a:spcPct val="107000"/>
              </a:lnSpc>
              <a:spcAft>
                <a:spcPts val="800"/>
              </a:spcAft>
            </a:pPr>
            <a:r>
              <a:rPr lang="fr-FR" sz="18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Apprendre du RESEAU</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Tx/>
              <a:buChar char="-"/>
            </a:pPr>
            <a:r>
              <a:rPr lang="fr-FR"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Hortis</a:t>
            </a:r>
            <a:r>
              <a:rPr lang="fr-FR"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fr-FR" sz="1800" dirty="0" err="1">
                <a:hlinkClick r:id="rId4"/>
              </a:rPr>
              <a:t>Hortis</a:t>
            </a:r>
            <a:r>
              <a:rPr lang="fr-FR" sz="1800" dirty="0">
                <a:hlinkClick r:id="rId4"/>
              </a:rPr>
              <a:t>, les responsables d’espaces nature en ville </a:t>
            </a:r>
            <a:endParaRPr lang="fr-FR" sz="1800" dirty="0"/>
          </a:p>
          <a:p>
            <a:pPr marL="285750" indent="-285750" algn="just">
              <a:lnSpc>
                <a:spcPct val="107000"/>
              </a:lnSpc>
              <a:spcAft>
                <a:spcPts val="800"/>
              </a:spcAft>
              <a:buFontTx/>
              <a:buChar char="-"/>
            </a:pPr>
            <a:r>
              <a:rPr lang="fr-FR"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a:t>
            </a:r>
            <a:r>
              <a:rPr lang="fr-FR"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Unep</a:t>
            </a:r>
            <a:r>
              <a:rPr lang="fr-FR"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et </a:t>
            </a:r>
            <a:r>
              <a:rPr lang="fr-FR" sz="1800" dirty="0">
                <a:hlinkClick r:id="rId5"/>
              </a:rPr>
              <a:t>(campnum.com)</a:t>
            </a:r>
            <a:endParaRPr lang="fr-FR" sz="1800" dirty="0"/>
          </a:p>
          <a:p>
            <a:pPr marL="285750" indent="-285750" algn="just">
              <a:lnSpc>
                <a:spcPct val="107000"/>
              </a:lnSpc>
              <a:spcAft>
                <a:spcPts val="800"/>
              </a:spcAft>
              <a:buFontTx/>
              <a:buChar char="-"/>
            </a:pPr>
            <a:r>
              <a:rPr lang="fr-FR"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Cnfpt</a:t>
            </a:r>
            <a:r>
              <a:rPr lang="fr-FR"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et </a:t>
            </a:r>
            <a:r>
              <a:rPr lang="fr-FR" sz="1800" dirty="0">
                <a:hlinkClick r:id="rId6"/>
              </a:rPr>
              <a:t>Communauté Nature et environnement | E-Communautés (cnfpt.fr)</a:t>
            </a:r>
            <a:endParaRPr lang="fr-FR" sz="1800" dirty="0"/>
          </a:p>
          <a:p>
            <a:pPr marL="285750" indent="-285750" algn="just">
              <a:lnSpc>
                <a:spcPct val="107000"/>
              </a:lnSpc>
              <a:spcAft>
                <a:spcPts val="800"/>
              </a:spcAft>
              <a:buFontTx/>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Plante et cité (veille technique, label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écojardin</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a:hlinkClick r:id="rId7"/>
              </a:rPr>
              <a:t>(plante-et-cite.fr)</a:t>
            </a:r>
            <a:endParaRPr lang="fr-FR" sz="1800" dirty="0"/>
          </a:p>
          <a:p>
            <a:pPr marL="285750" indent="-285750" algn="just">
              <a:lnSpc>
                <a:spcPct val="107000"/>
              </a:lnSpc>
              <a:spcAft>
                <a:spcPts val="800"/>
              </a:spcAft>
              <a:buFontTx/>
              <a:buChar char="-"/>
            </a:pPr>
            <a:r>
              <a:rPr lang="fr-FR" sz="1800" dirty="0">
                <a:latin typeface="Calibri" panose="020F0502020204030204" pitchFamily="34" charset="0"/>
                <a:ea typeface="Calibri" panose="020F0502020204030204" pitchFamily="34" charset="0"/>
                <a:cs typeface="Times New Roman" panose="02020603050405020304" pitchFamily="18" charset="0"/>
              </a:rPr>
              <a:t>Villes et Villages fleuris </a:t>
            </a:r>
            <a:r>
              <a:rPr lang="fr-FR" sz="1800" dirty="0">
                <a:hlinkClick r:id="rId8"/>
              </a:rPr>
              <a:t>(villes-et-villages-fleuris.com)</a:t>
            </a:r>
            <a:endParaRPr lang="fr-FR" sz="1800" dirty="0"/>
          </a:p>
          <a:p>
            <a:pPr marL="285750" indent="-285750" algn="just">
              <a:lnSpc>
                <a:spcPct val="107000"/>
              </a:lnSpc>
              <a:spcAft>
                <a:spcPts val="800"/>
              </a:spcAft>
              <a:buFontTx/>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Fredon </a:t>
            </a:r>
            <a:r>
              <a:rPr lang="fr-FR" sz="1800" dirty="0" err="1">
                <a:hlinkClick r:id="rId9"/>
              </a:rPr>
              <a:t>FREDON</a:t>
            </a:r>
            <a:r>
              <a:rPr lang="fr-FR" sz="1800" dirty="0">
                <a:hlinkClick r:id="rId9"/>
              </a:rPr>
              <a:t> Occitanie</a:t>
            </a:r>
            <a:endParaRPr lang="fr-FR" sz="1800" dirty="0"/>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OBF Occitanie </a:t>
            </a:r>
            <a:r>
              <a:rPr lang="fr-FR" sz="1800" dirty="0">
                <a:hlinkClick r:id="rId10"/>
              </a:rPr>
              <a:t>(ofb.gouv.fr)</a:t>
            </a:r>
            <a:r>
              <a:rPr lang="fr-FR" sz="1800" dirty="0"/>
              <a:t>, </a:t>
            </a:r>
            <a:r>
              <a:rPr lang="fr-FR" sz="1800" dirty="0" err="1"/>
              <a:t>Cérema</a:t>
            </a:r>
            <a:r>
              <a:rPr lang="fr-FR" sz="1800" dirty="0"/>
              <a:t>, Idéal réseau</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solidFill>
                  <a:srgbClr val="000000"/>
                </a:solidFill>
                <a:latin typeface="Arial" panose="020B0604020202020204" pitchFamily="34" charset="0"/>
                <a:ea typeface="Calibri" panose="020F0502020204030204" pitchFamily="34" charset="0"/>
                <a:cs typeface="Times New Roman" panose="02020603050405020304" pitchFamily="18" charset="0"/>
              </a:rPr>
              <a:t>Apprendre en étant formateur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Espace réservé du pied de page 7">
            <a:extLst>
              <a:ext uri="{FF2B5EF4-FFF2-40B4-BE49-F238E27FC236}">
                <a16:creationId xmlns:a16="http://schemas.microsoft.com/office/drawing/2014/main" id="{AEEDFC2F-FF0A-4EC9-A0BB-0AA2B1E6BA4A}"/>
              </a:ext>
            </a:extLst>
          </p:cNvPr>
          <p:cNvSpPr>
            <a:spLocks noGrp="1"/>
          </p:cNvSpPr>
          <p:nvPr>
            <p:ph type="ftr" sz="quarter" idx="11"/>
          </p:nvPr>
        </p:nvSpPr>
        <p:spPr/>
        <p:txBody>
          <a:bodyPr rtlCol="0"/>
          <a:lstStyle/>
          <a:p>
            <a:pPr rtl="0"/>
            <a:r>
              <a:rPr lang="fr-FR"/>
              <a:t>ACCEPTATION ET GESTION DE LA FLORE SPONTANEE</a:t>
            </a:r>
            <a:endParaRPr lang="fr-FR" dirty="0"/>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rtl="0"/>
              <a:t>6</a:t>
            </a:fld>
            <a:endParaRPr lang="fr-FR"/>
          </a:p>
        </p:txBody>
      </p:sp>
      <p:pic>
        <p:nvPicPr>
          <p:cNvPr id="5" name="Image 10">
            <a:extLst>
              <a:ext uri="{FF2B5EF4-FFF2-40B4-BE49-F238E27FC236}">
                <a16:creationId xmlns:a16="http://schemas.microsoft.com/office/drawing/2014/main" id="{D666736D-0AFF-C367-092C-F2C36600ECC5}"/>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7208339" y="4802377"/>
            <a:ext cx="15621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743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2686051" y="71306"/>
            <a:ext cx="4375404" cy="832523"/>
          </a:xfrm>
        </p:spPr>
        <p:txBody>
          <a:bodyPr rtlCol="0"/>
          <a:lstStyle/>
          <a:p>
            <a:pPr rtl="0"/>
            <a:r>
              <a:rPr lang="fr-FR" dirty="0">
                <a:latin typeface="+mn-lt"/>
              </a:rPr>
              <a:t>APPRENDRE</a:t>
            </a:r>
            <a:endParaRPr lang="fr-FR" dirty="0"/>
          </a:p>
        </p:txBody>
      </p:sp>
      <p:sp>
        <p:nvSpPr>
          <p:cNvPr id="4" name="Espace réservé du texte 3">
            <a:extLst>
              <a:ext uri="{FF2B5EF4-FFF2-40B4-BE49-F238E27FC236}">
                <a16:creationId xmlns:a16="http://schemas.microsoft.com/office/drawing/2014/main" id="{65DE74E9-AA78-46C1-845A-0B72FA8AF35E}"/>
              </a:ext>
            </a:extLst>
          </p:cNvPr>
          <p:cNvSpPr>
            <a:spLocks noGrp="1"/>
          </p:cNvSpPr>
          <p:nvPr>
            <p:ph type="body" sz="quarter" idx="13"/>
          </p:nvPr>
        </p:nvSpPr>
        <p:spPr>
          <a:xfrm>
            <a:off x="977066" y="903829"/>
            <a:ext cx="7923653" cy="5620624"/>
          </a:xfrm>
        </p:spPr>
        <p:txBody>
          <a:bodyPr rtlCol="0">
            <a:noAutofit/>
          </a:bodyPr>
          <a:lstStyle/>
          <a:p>
            <a:pPr algn="just">
              <a:lnSpc>
                <a:spcPct val="107000"/>
              </a:lnSpc>
              <a:spcAft>
                <a:spcPts val="800"/>
              </a:spcAft>
            </a:pPr>
            <a:r>
              <a:rPr lang="fr-FR"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Mon expérience avec les livres et les revues pro: 3 livres et une synthèse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latinLnBrk="1">
              <a:lnSpc>
                <a:spcPct val="107000"/>
              </a:lnSpc>
              <a:spcAft>
                <a:spcPts val="800"/>
              </a:spcAft>
            </a:pPr>
            <a:r>
              <a:rPr lang="fr-FR" sz="18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Les bibles: </a:t>
            </a:r>
          </a:p>
          <a:p>
            <a:pPr algn="just" latinLnBrk="1">
              <a:lnSpc>
                <a:spcPct val="107000"/>
              </a:lnSpc>
              <a:spcAft>
                <a:spcPts val="800"/>
              </a:spcAft>
            </a:pPr>
            <a:r>
              <a:rPr lang="fr-FR" sz="18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L</a:t>
            </a:r>
            <a:r>
              <a:rPr lang="fr-FR" sz="18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e fascicule 35 « Aménagements paysagers, aires de sports et de loisirs de plein air »</a:t>
            </a:r>
          </a:p>
          <a:p>
            <a:pPr algn="just" latinLnBrk="1">
              <a:lnSpc>
                <a:spcPct val="107000"/>
              </a:lnSpc>
              <a:spcAft>
                <a:spcPts val="800"/>
              </a:spcAft>
            </a:pPr>
            <a:r>
              <a:rPr lang="fr-FR" sz="1800" dirty="0">
                <a:solidFill>
                  <a:srgbClr val="333333"/>
                </a:solidFill>
                <a:latin typeface="Arial" panose="020B0604020202020204" pitchFamily="34" charset="0"/>
                <a:ea typeface="Calibri" panose="020F0502020204030204" pitchFamily="34" charset="0"/>
                <a:cs typeface="Times New Roman" panose="02020603050405020304" pitchFamily="18" charset="0"/>
              </a:rPr>
              <a:t>Les règles professionnelles du paysage</a:t>
            </a:r>
          </a:p>
          <a:p>
            <a:pPr algn="just" latinLnBrk="1">
              <a:lnSpc>
                <a:spcPct val="107000"/>
              </a:lnSpc>
              <a:spcAft>
                <a:spcPts val="800"/>
              </a:spcAft>
            </a:pPr>
            <a:r>
              <a:rPr lang="fr-FR" sz="18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Le bon jardinier</a:t>
            </a:r>
          </a:p>
          <a:p>
            <a:pPr algn="just" latinLnBrk="1">
              <a:lnSpc>
                <a:spcPct val="107000"/>
              </a:lnSpc>
              <a:spcAft>
                <a:spcPts val="800"/>
              </a:spcAft>
            </a:pPr>
            <a:r>
              <a:rPr lang="fr-FR" sz="1800" dirty="0">
                <a:solidFill>
                  <a:srgbClr val="333333"/>
                </a:solidFill>
                <a:latin typeface="Arial" panose="020B0604020202020204" pitchFamily="34" charset="0"/>
                <a:ea typeface="Calibri" panose="020F0502020204030204" pitchFamily="34" charset="0"/>
                <a:cs typeface="Times New Roman" panose="02020603050405020304" pitchFamily="18" charset="0"/>
              </a:rPr>
              <a:t>Guide Clause ou autres</a:t>
            </a:r>
          </a:p>
          <a:p>
            <a:pPr algn="just" latinLnBrk="1">
              <a:lnSpc>
                <a:spcPct val="107000"/>
              </a:lnSpc>
              <a:spcAft>
                <a:spcPts val="800"/>
              </a:spcAft>
            </a:pPr>
            <a:r>
              <a:rPr lang="fr-FR" sz="18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Sur la thématique:</a:t>
            </a:r>
          </a:p>
          <a:p>
            <a:pPr algn="just" latinLnBrk="1">
              <a:lnSpc>
                <a:spcPct val="107000"/>
              </a:lnSpc>
              <a:spcAft>
                <a:spcPts val="800"/>
              </a:spcAft>
            </a:pPr>
            <a:r>
              <a:rPr lang="fr-FR" sz="1800" dirty="0">
                <a:solidFill>
                  <a:srgbClr val="333333"/>
                </a:solidFill>
                <a:latin typeface="Arial" panose="020B0604020202020204" pitchFamily="34" charset="0"/>
                <a:ea typeface="Calibri" panose="020F0502020204030204" pitchFamily="34" charset="0"/>
                <a:cs typeface="Times New Roman" panose="02020603050405020304" pitchFamily="18" charset="0"/>
              </a:rPr>
              <a:t>Mieux intégrer la flore spontanée en ville</a:t>
            </a:r>
          </a:p>
          <a:p>
            <a:pPr algn="just" latinLnBrk="1">
              <a:lnSpc>
                <a:spcPct val="107000"/>
              </a:lnSpc>
              <a:spcAft>
                <a:spcPts val="800"/>
              </a:spcAft>
            </a:pPr>
            <a:r>
              <a:rPr lang="fr-FR" sz="18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Guide du désherbage alternatif</a:t>
            </a:r>
          </a:p>
          <a:p>
            <a:pPr algn="just" latinLnBrk="1">
              <a:lnSpc>
                <a:spcPct val="107000"/>
              </a:lnSpc>
              <a:spcAft>
                <a:spcPts val="800"/>
              </a:spcAft>
            </a:pPr>
            <a:r>
              <a:rPr lang="fr-FR" sz="1800" dirty="0">
                <a:solidFill>
                  <a:srgbClr val="333333"/>
                </a:solidFill>
                <a:latin typeface="Arial" panose="020B0604020202020204" pitchFamily="34" charset="0"/>
                <a:ea typeface="Calibri" panose="020F0502020204030204" pitchFamily="34" charset="0"/>
                <a:cs typeface="Times New Roman" panose="02020603050405020304" pitchFamily="18" charset="0"/>
              </a:rPr>
              <a:t>Plantes envahissantes: pratiques des gestionnaires d’espaces </a:t>
            </a:r>
            <a:r>
              <a:rPr lang="fr-FR" sz="1800" dirty="0" err="1">
                <a:solidFill>
                  <a:srgbClr val="333333"/>
                </a:solidFill>
                <a:latin typeface="Arial" panose="020B0604020202020204" pitchFamily="34" charset="0"/>
                <a:ea typeface="Calibri" panose="020F0502020204030204" pitchFamily="34" charset="0"/>
                <a:cs typeface="Times New Roman" panose="02020603050405020304" pitchFamily="18" charset="0"/>
              </a:rPr>
              <a:t>verts</a:t>
            </a:r>
            <a:r>
              <a:rPr lang="fr-FR" sz="1800" dirty="0" err="1"/>
              <a:t>au</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Apprendre en étant formateur</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Espace réservé du pied de page 7">
            <a:extLst>
              <a:ext uri="{FF2B5EF4-FFF2-40B4-BE49-F238E27FC236}">
                <a16:creationId xmlns:a16="http://schemas.microsoft.com/office/drawing/2014/main" id="{AEEDFC2F-FF0A-4EC9-A0BB-0AA2B1E6BA4A}"/>
              </a:ext>
            </a:extLst>
          </p:cNvPr>
          <p:cNvSpPr>
            <a:spLocks noGrp="1"/>
          </p:cNvSpPr>
          <p:nvPr>
            <p:ph type="ftr" sz="quarter" idx="11"/>
          </p:nvPr>
        </p:nvSpPr>
        <p:spPr/>
        <p:txBody>
          <a:bodyPr rtlCol="0"/>
          <a:lstStyle/>
          <a:p>
            <a:pPr rtl="0"/>
            <a:r>
              <a:rPr lang="fr-FR"/>
              <a:t>ACCEPTATION ET GESTION DE LA FLORE SPONTANEE</a:t>
            </a:r>
            <a:endParaRPr lang="fr-FR" dirty="0"/>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rtl="0"/>
              <a:t>7</a:t>
            </a:fld>
            <a:endParaRPr lang="fr-FR"/>
          </a:p>
        </p:txBody>
      </p:sp>
      <p:pic>
        <p:nvPicPr>
          <p:cNvPr id="5" name="Image 10">
            <a:extLst>
              <a:ext uri="{FF2B5EF4-FFF2-40B4-BE49-F238E27FC236}">
                <a16:creationId xmlns:a16="http://schemas.microsoft.com/office/drawing/2014/main" id="{D666736D-0AFF-C367-092C-F2C36600ECC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08339" y="4802377"/>
            <a:ext cx="15621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3701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idx="4294967295"/>
          </p:nvPr>
        </p:nvSpPr>
        <p:spPr>
          <a:xfrm>
            <a:off x="206477" y="264858"/>
            <a:ext cx="8435975" cy="404813"/>
          </a:xfrm>
        </p:spPr>
        <p:txBody>
          <a:bodyPr>
            <a:normAutofit fontScale="90000"/>
          </a:bodyPr>
          <a:lstStyle/>
          <a:p>
            <a:r>
              <a:rPr lang="fr-FR" b="1" dirty="0">
                <a:effectLst>
                  <a:outerShdw blurRad="38100" dist="38100" dir="2700000" algn="tl">
                    <a:srgbClr val="000000">
                      <a:alpha val="43137"/>
                    </a:srgbClr>
                  </a:outerShdw>
                </a:effectLst>
              </a:rPr>
              <a:t>Faire accepter la présence de l’herbe en ville</a:t>
            </a:r>
            <a:br>
              <a:rPr lang="fr-FR" b="1" dirty="0">
                <a:effectLst>
                  <a:outerShdw blurRad="38100" dist="38100" dir="2700000" algn="tl">
                    <a:srgbClr val="000000">
                      <a:alpha val="43137"/>
                    </a:srgbClr>
                  </a:outerShdw>
                </a:effectLst>
              </a:rPr>
            </a:br>
            <a:r>
              <a:rPr lang="fr-FR" b="1" dirty="0">
                <a:effectLst>
                  <a:outerShdw blurRad="38100" dist="38100" dir="2700000" algn="tl">
                    <a:srgbClr val="000000">
                      <a:alpha val="43137"/>
                    </a:srgbClr>
                  </a:outerShdw>
                </a:effectLst>
                <a:hlinkClick r:id="rId2" action="ppaction://hlinkfile"/>
              </a:rPr>
              <a:t>..\2végétation spontanée.mp4</a:t>
            </a:r>
            <a:endParaRPr lang="fr-FR" b="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81238" y="3707334"/>
            <a:ext cx="2334582" cy="32690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891" y="1003968"/>
            <a:ext cx="5760287" cy="37551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8" descr="E:\PHOTOS ET IMAGES\PCD\Mauvaise herbe.jpg">
            <a:extLst>
              <a:ext uri="{FF2B5EF4-FFF2-40B4-BE49-F238E27FC236}">
                <a16:creationId xmlns:a16="http://schemas.microsoft.com/office/drawing/2014/main" id="{0BA09895-7F1C-0D4C-ACD1-83BDBEA5A84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66764" y="507283"/>
            <a:ext cx="3110345" cy="4950399"/>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a:extLst>
              <a:ext uri="{FF2B5EF4-FFF2-40B4-BE49-F238E27FC236}">
                <a16:creationId xmlns:a16="http://schemas.microsoft.com/office/drawing/2014/main" id="{185CDF33-0E2C-20B5-D4FD-F336E04F7A11}"/>
              </a:ext>
            </a:extLst>
          </p:cNvPr>
          <p:cNvSpPr>
            <a:spLocks noGrp="1"/>
          </p:cNvSpPr>
          <p:nvPr>
            <p:ph type="sldNum" sz="quarter" idx="12"/>
          </p:nvPr>
        </p:nvSpPr>
        <p:spPr/>
        <p:txBody>
          <a:bodyPr/>
          <a:lstStyle/>
          <a:p>
            <a:pPr rtl="0"/>
            <a:fld id="{D8DA9DAA-006C-4F4B-980E-E3DF019B24E2}" type="slidenum">
              <a:rPr lang="fr-FR" noProof="0" smtClean="0"/>
              <a:t>8</a:t>
            </a:fld>
            <a:endParaRPr lang="fr-FR" noProof="0"/>
          </a:p>
        </p:txBody>
      </p:sp>
    </p:spTree>
    <p:extLst>
      <p:ext uri="{BB962C8B-B14F-4D97-AF65-F5344CB8AC3E}">
        <p14:creationId xmlns:p14="http://schemas.microsoft.com/office/powerpoint/2010/main" val="94883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A8C7C3A0-5E78-49C8-B8D4-F3DF62B2BC93}"/>
              </a:ext>
            </a:extLst>
          </p:cNvPr>
          <p:cNvSpPr>
            <a:spLocks noGrp="1"/>
          </p:cNvSpPr>
          <p:nvPr>
            <p:ph type="ftr" sz="quarter" idx="11"/>
          </p:nvPr>
        </p:nvSpPr>
        <p:spPr>
          <a:xfrm>
            <a:off x="5943600" y="136524"/>
            <a:ext cx="3086100" cy="366815"/>
          </a:xfrm>
        </p:spPr>
        <p:txBody>
          <a:bodyPr rtlCol="0"/>
          <a:lstStyle/>
          <a:p>
            <a:pPr rtl="0"/>
            <a:r>
              <a:rPr lang="fr-FR" sz="800" dirty="0">
                <a:latin typeface="Arial Narrow" panose="020B0606020202030204" pitchFamily="34" charset="0"/>
              </a:rPr>
              <a:t>ACCEPTATION ET GESTION DE LA FLORE SPONTANEE</a:t>
            </a:r>
          </a:p>
        </p:txBody>
      </p:sp>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9</a:t>
            </a:fld>
            <a:endParaRPr lang="fr-FR"/>
          </a:p>
        </p:txBody>
      </p:sp>
      <p:sp>
        <p:nvSpPr>
          <p:cNvPr id="2" name="Espace réservé du pied de page 9">
            <a:extLst>
              <a:ext uri="{FF2B5EF4-FFF2-40B4-BE49-F238E27FC236}">
                <a16:creationId xmlns:a16="http://schemas.microsoft.com/office/drawing/2014/main" id="{F390FD75-99B2-4347-D26A-250B69DCE2F8}"/>
              </a:ext>
            </a:extLst>
          </p:cNvPr>
          <p:cNvSpPr txBox="1">
            <a:spLocks/>
          </p:cNvSpPr>
          <p:nvPr/>
        </p:nvSpPr>
        <p:spPr>
          <a:xfrm>
            <a:off x="5943600" y="649650"/>
            <a:ext cx="3283583" cy="366815"/>
          </a:xfrm>
          <a:prstGeom prst="rect">
            <a:avLst/>
          </a:prstGeom>
        </p:spPr>
        <p:txBody>
          <a:bodyPr vert="horz" lIns="91440" tIns="45720" rIns="91440" bIns="45720" rtlCol="0" anchor="ctr"/>
          <a:lstStyle>
            <a:defPPr rtl="0">
              <a:defRPr lang="fr-fr"/>
            </a:defPPr>
            <a:lvl1pPr marL="0" algn="ctr" defTabSz="914400" rtl="0" eaLnBrk="1" latinLnBrk="0" hangingPunct="1">
              <a:defRPr sz="900" b="1" i="0" kern="1200" cap="all" spc="75"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Perception et utilité de la flore spontanée </a:t>
            </a:r>
            <a:endParaRPr lang="fr-FR" sz="800" dirty="0">
              <a:latin typeface="Arial Narrow" panose="020B0606020202030204" pitchFamily="34" charset="0"/>
            </a:endParaRPr>
          </a:p>
        </p:txBody>
      </p:sp>
      <p:sp>
        <p:nvSpPr>
          <p:cNvPr id="7" name="Rectangle 3">
            <a:extLst>
              <a:ext uri="{FF2B5EF4-FFF2-40B4-BE49-F238E27FC236}">
                <a16:creationId xmlns:a16="http://schemas.microsoft.com/office/drawing/2014/main" id="{5AC11398-DE64-DE82-CC44-6E748A17857C}"/>
              </a:ext>
            </a:extLst>
          </p:cNvPr>
          <p:cNvSpPr>
            <a:spLocks noGrp="1" noChangeAspect="1" noChangeArrowheads="1"/>
          </p:cNvSpPr>
          <p:nvPr isPhoto="1"/>
        </p:nvSpPr>
        <p:spPr bwMode="auto">
          <a:xfrm>
            <a:off x="676742" y="1016465"/>
            <a:ext cx="7790516" cy="5841535"/>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909001181"/>
      </p:ext>
    </p:extLst>
  </p:cSld>
  <p:clrMapOvr>
    <a:masterClrMapping/>
  </p:clrMapOvr>
</p:sld>
</file>

<file path=ppt/theme/theme1.xml><?xml version="1.0" encoding="utf-8"?>
<a:theme xmlns:a="http://schemas.openxmlformats.org/drawingml/2006/main" name="GradientUnivers">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8169560.tgt.Office_48167117_TF89338750_Win32_OJ107391201.potx" id="{1C224FCB-FAC2-4FCD-A27F-E93ABE855DC1}" vid="{2BD8131D-7735-4690-88D8-2BC40D8B4199}"/>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ABC329F5-30EE-4BF7-AA2A-B837B51416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8E00D1-8EA3-4E42-801D-0253E1EAFC21}">
  <ds:schemaRefs>
    <ds:schemaRef ds:uri="http://schemas.microsoft.com/sharepoint/v3/contenttype/forms"/>
  </ds:schemaRefs>
</ds:datastoreItem>
</file>

<file path=customXml/itemProps3.xml><?xml version="1.0" encoding="utf-8"?>
<ds:datastoreItem xmlns:ds="http://schemas.openxmlformats.org/officeDocument/2006/customXml" ds:itemID="{99919F73-B6C2-4A43-95E2-833EC48925FE}">
  <ds:schemaRefs>
    <ds:schemaRef ds:uri="http://schemas.microsoft.com/office/2006/documentManagement/types"/>
    <ds:schemaRef ds:uri="71af3243-3dd4-4a8d-8c0d-dd76da1f02a5"/>
    <ds:schemaRef ds:uri="http://purl.org/dc/elements/1.1/"/>
    <ds:schemaRef ds:uri="http://www.w3.org/XML/1998/namespace"/>
    <ds:schemaRef ds:uri="http://purl.org/dc/dcmitype/"/>
    <ds:schemaRef ds:uri="http://purl.org/dc/terms/"/>
    <ds:schemaRef ds:uri="http://schemas.openxmlformats.org/package/2006/metadata/core-properties"/>
    <ds:schemaRef ds:uri="http://schemas.microsoft.com/office/infopath/2007/PartnerControls"/>
    <ds:schemaRef ds:uri="16c05727-aa75-4e4a-9b5f-8a80a1165891"/>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Présentation de Galaxy</Template>
  <TotalTime>731</TotalTime>
  <Words>3476</Words>
  <Application>Microsoft Office PowerPoint</Application>
  <PresentationFormat>Affichage à l'écran (4:3)</PresentationFormat>
  <Paragraphs>402</Paragraphs>
  <Slides>44</Slides>
  <Notes>23</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44</vt:i4>
      </vt:variant>
    </vt:vector>
  </HeadingPairs>
  <TitlesOfParts>
    <vt:vector size="53" baseType="lpstr">
      <vt:lpstr>Arial</vt:lpstr>
      <vt:lpstr>Arial Black</vt:lpstr>
      <vt:lpstr>Arial Narrow</vt:lpstr>
      <vt:lpstr>Calibri</vt:lpstr>
      <vt:lpstr>Google Sans</vt:lpstr>
      <vt:lpstr>Helvetica</vt:lpstr>
      <vt:lpstr>Univers</vt:lpstr>
      <vt:lpstr>Wingdings</vt:lpstr>
      <vt:lpstr>GradientUnivers</vt:lpstr>
      <vt:lpstr>1 Acceptation et gestion de la flore spontanée</vt:lpstr>
      <vt:lpstr>SOMMAIRE</vt:lpstr>
      <vt:lpstr>SOMMAIRE SOMMAIRE</vt:lpstr>
      <vt:lpstr>Présentation PowerPoint</vt:lpstr>
      <vt:lpstr>Présentation PowerPoint</vt:lpstr>
      <vt:lpstr>APPRENDRE</vt:lpstr>
      <vt:lpstr>APPRENDRE</vt:lpstr>
      <vt:lpstr>Faire accepter la présence de l’herbe en ville ..\2végétation spontanée.mp4</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OBJECTIFS DU PLAN DE DESHERBAGE</vt:lpstr>
      <vt:lpstr>QU’EST-CE QU’UN PLAN DE DESHERBAGE</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Acceptation et gestion de la flore spontanée</dc:title>
  <dc:creator>patrick lafforgue</dc:creator>
  <cp:lastModifiedBy>patrick lafforgue</cp:lastModifiedBy>
  <cp:revision>18</cp:revision>
  <cp:lastPrinted>2023-01-27T14:44:26Z</cp:lastPrinted>
  <dcterms:created xsi:type="dcterms:W3CDTF">2022-09-07T12:58:43Z</dcterms:created>
  <dcterms:modified xsi:type="dcterms:W3CDTF">2023-01-27T16:38:14Z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