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4"/>
  </p:sldMasterIdLst>
  <p:notesMasterIdLst>
    <p:notesMasterId r:id="rId50"/>
  </p:notesMasterIdLst>
  <p:handoutMasterIdLst>
    <p:handoutMasterId r:id="rId51"/>
  </p:handoutMasterIdLst>
  <p:sldIdLst>
    <p:sldId id="320" r:id="rId5"/>
    <p:sldId id="470" r:id="rId6"/>
    <p:sldId id="507" r:id="rId7"/>
    <p:sldId id="504" r:id="rId8"/>
    <p:sldId id="494" r:id="rId9"/>
    <p:sldId id="471" r:id="rId10"/>
    <p:sldId id="513" r:id="rId11"/>
    <p:sldId id="505" r:id="rId12"/>
    <p:sldId id="506" r:id="rId13"/>
    <p:sldId id="318" r:id="rId14"/>
    <p:sldId id="418" r:id="rId15"/>
    <p:sldId id="400" r:id="rId16"/>
    <p:sldId id="356" r:id="rId17"/>
    <p:sldId id="389" r:id="rId18"/>
    <p:sldId id="451" r:id="rId19"/>
    <p:sldId id="393" r:id="rId20"/>
    <p:sldId id="426" r:id="rId21"/>
    <p:sldId id="427" r:id="rId22"/>
    <p:sldId id="454" r:id="rId23"/>
    <p:sldId id="441" r:id="rId24"/>
    <p:sldId id="415" r:id="rId25"/>
    <p:sldId id="509" r:id="rId26"/>
    <p:sldId id="511" r:id="rId27"/>
    <p:sldId id="508" r:id="rId28"/>
    <p:sldId id="453" r:id="rId29"/>
    <p:sldId id="416" r:id="rId30"/>
    <p:sldId id="469" r:id="rId31"/>
    <p:sldId id="330" r:id="rId32"/>
    <p:sldId id="331" r:id="rId33"/>
    <p:sldId id="332" r:id="rId34"/>
    <p:sldId id="333" r:id="rId35"/>
    <p:sldId id="334" r:id="rId36"/>
    <p:sldId id="335" r:id="rId37"/>
    <p:sldId id="336" r:id="rId38"/>
    <p:sldId id="337" r:id="rId39"/>
    <p:sldId id="369" r:id="rId40"/>
    <p:sldId id="339" r:id="rId41"/>
    <p:sldId id="341" r:id="rId42"/>
    <p:sldId id="342" r:id="rId43"/>
    <p:sldId id="321" r:id="rId44"/>
    <p:sldId id="368" r:id="rId45"/>
    <p:sldId id="343" r:id="rId46"/>
    <p:sldId id="512" r:id="rId47"/>
    <p:sldId id="322" r:id="rId48"/>
    <p:sldId id="487"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292"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777" autoAdjust="0"/>
  </p:normalViewPr>
  <p:slideViewPr>
    <p:cSldViewPr snapToGrid="0">
      <p:cViewPr varScale="1">
        <p:scale>
          <a:sx n="102" d="100"/>
          <a:sy n="102" d="100"/>
        </p:scale>
        <p:origin x="1866" y="108"/>
      </p:cViewPr>
      <p:guideLst>
        <p:guide orient="horz" pos="1392"/>
        <p:guide pos="5292"/>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CA70EDB-4B36-4CA5-AB48-4ED7CCB713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E198DCC-3E8D-4419-B930-82477F012A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F08DB3-0D29-4A43-857F-E099129922D1}" type="datetime1">
              <a:rPr lang="fr-FR" smtClean="0"/>
              <a:t>27/01/2023</a:t>
            </a:fld>
            <a:endParaRPr lang="fr-FR" dirty="0"/>
          </a:p>
        </p:txBody>
      </p:sp>
      <p:sp>
        <p:nvSpPr>
          <p:cNvPr id="4" name="Espace réservé du pied de page 3">
            <a:extLst>
              <a:ext uri="{FF2B5EF4-FFF2-40B4-BE49-F238E27FC236}">
                <a16:creationId xmlns:a16="http://schemas.microsoft.com/office/drawing/2014/main" id="{10811FE1-7A54-4024-AE57-E9290B12C1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DB134E4-1F26-4974-A60F-F29A4212D5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615F8F-0F47-4F29-9881-7A839B3FAAFF}" type="slidenum">
              <a:rPr lang="fr-FR" smtClean="0"/>
              <a:t>‹N°›</a:t>
            </a:fld>
            <a:endParaRPr lang="fr-FR"/>
          </a:p>
        </p:txBody>
      </p:sp>
    </p:spTree>
    <p:extLst>
      <p:ext uri="{BB962C8B-B14F-4D97-AF65-F5344CB8AC3E}">
        <p14:creationId xmlns:p14="http://schemas.microsoft.com/office/powerpoint/2010/main" val="1003512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2E851-0615-4781-BC0D-A2E801150AE0}" type="datetime1">
              <a:rPr lang="fr-FR" smtClean="0"/>
              <a:pPr/>
              <a:t>27/01/2023</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fr-FR" noProof="0" smtClean="0"/>
              <a:t>‹N°›</a:t>
            </a:fld>
            <a:endParaRPr lang="fr-FR"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47055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err="1"/>
              <a:t>euphorbia</a:t>
            </a:r>
            <a:r>
              <a:rPr lang="fr-FR" dirty="0"/>
              <a:t> </a:t>
            </a:r>
            <a:r>
              <a:rPr lang="fr-FR" dirty="0" err="1"/>
              <a:t>rigida</a:t>
            </a:r>
            <a:r>
              <a:rPr lang="fr-FR" dirty="0"/>
              <a:t> (2)</a:t>
            </a:r>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12</a:t>
            </a:fld>
            <a:endParaRPr lang="fr-FR" dirty="0"/>
          </a:p>
        </p:txBody>
      </p:sp>
    </p:spTree>
    <p:extLst>
      <p:ext uri="{BB962C8B-B14F-4D97-AF65-F5344CB8AC3E}">
        <p14:creationId xmlns:p14="http://schemas.microsoft.com/office/powerpoint/2010/main" val="208392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pPr marL="288836" indent="-288836">
              <a:buFont typeface="Arial" pitchFamily="34" charset="0"/>
              <a:buChar char="•"/>
            </a:pPr>
            <a:r>
              <a:rPr lang="fr-FR" b="1" dirty="0"/>
              <a:t>THYMUS </a:t>
            </a:r>
            <a:r>
              <a:rPr lang="fr-FR" b="1" dirty="0" err="1"/>
              <a:t>ciliatus</a:t>
            </a:r>
            <a:r>
              <a:rPr lang="fr-FR" b="1" dirty="0"/>
              <a:t> (rose)</a:t>
            </a:r>
          </a:p>
          <a:p>
            <a:pPr marL="288836" indent="-288836">
              <a:buFont typeface="Arial" pitchFamily="34" charset="0"/>
              <a:buChar char="•"/>
            </a:pPr>
            <a:r>
              <a:rPr lang="fr-FR" b="1" dirty="0" err="1"/>
              <a:t>Tanacetum</a:t>
            </a:r>
            <a:r>
              <a:rPr lang="fr-FR" b="1" baseline="0" dirty="0"/>
              <a:t> </a:t>
            </a:r>
            <a:r>
              <a:rPr lang="fr-FR" b="1" baseline="0" dirty="0" err="1"/>
              <a:t>Densum</a:t>
            </a:r>
            <a:r>
              <a:rPr lang="fr-FR" b="1" baseline="0" dirty="0"/>
              <a:t> </a:t>
            </a:r>
            <a:r>
              <a:rPr lang="fr-FR" b="1" baseline="0" dirty="0" err="1"/>
              <a:t>amanii</a:t>
            </a:r>
            <a:r>
              <a:rPr lang="fr-FR" b="1" baseline="0" dirty="0"/>
              <a:t>  (gris)</a:t>
            </a:r>
            <a:endParaRPr lang="fr-FR" b="1" dirty="0"/>
          </a:p>
          <a:p>
            <a:pPr marL="288836" indent="-288836">
              <a:buFont typeface="Arial" pitchFamily="34" charset="0"/>
              <a:buChar char="•"/>
            </a:pPr>
            <a:r>
              <a:rPr lang="fr-FR" b="1" dirty="0"/>
              <a:t>Ficoïdes </a:t>
            </a:r>
            <a:r>
              <a:rPr lang="fr-FR" b="1" dirty="0" err="1"/>
              <a:t>Delosperma</a:t>
            </a:r>
            <a:r>
              <a:rPr lang="fr-FR" b="1" dirty="0"/>
              <a:t> </a:t>
            </a:r>
            <a:r>
              <a:rPr lang="fr-FR" b="1" dirty="0" err="1"/>
              <a:t>cooperi</a:t>
            </a:r>
            <a:endParaRPr lang="fr-FR" b="1" dirty="0"/>
          </a:p>
          <a:p>
            <a:pPr marL="288836" indent="-288836">
              <a:buFont typeface="Arial" pitchFamily="34" charset="0"/>
              <a:buChar char="•"/>
            </a:pPr>
            <a:endParaRPr lang="fr-FR" b="1" dirty="0"/>
          </a:p>
          <a:p>
            <a:pPr marL="288836" indent="-288836">
              <a:buFont typeface="Arial" pitchFamily="34" charset="0"/>
              <a:buChar char="•"/>
            </a:pPr>
            <a:r>
              <a:rPr lang="fr-FR" b="1" dirty="0"/>
              <a:t>Voir le stage avec Florence </a:t>
            </a:r>
            <a:r>
              <a:rPr lang="fr-FR" b="1" dirty="0" err="1"/>
              <a:t>Binesse</a:t>
            </a:r>
            <a:r>
              <a:rPr lang="fr-FR" b="1" baseline="0" dirty="0"/>
              <a:t> le 2 juillet 2019</a:t>
            </a:r>
          </a:p>
          <a:p>
            <a:pPr marL="288836" indent="-288836">
              <a:buFont typeface="Arial" pitchFamily="34" charset="0"/>
              <a:buChar char="•"/>
            </a:pPr>
            <a:r>
              <a:rPr lang="fr-FR" b="1" baseline="0" dirty="0"/>
              <a:t>Sous les glissières, on peut mettre en alternance des plantes </a:t>
            </a:r>
            <a:r>
              <a:rPr lang="fr-FR" b="1" baseline="0" dirty="0" err="1"/>
              <a:t>tapissantes</a:t>
            </a:r>
            <a:r>
              <a:rPr lang="fr-FR" b="1" baseline="0" dirty="0"/>
              <a:t> avec des plantes de taille moyenne</a:t>
            </a:r>
            <a:endParaRPr lang="fr-FR" dirty="0"/>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13</a:t>
            </a:fld>
            <a:endParaRPr lang="fr-FR" dirty="0"/>
          </a:p>
        </p:txBody>
      </p:sp>
    </p:spTree>
    <p:extLst>
      <p:ext uri="{BB962C8B-B14F-4D97-AF65-F5344CB8AC3E}">
        <p14:creationId xmlns:p14="http://schemas.microsoft.com/office/powerpoint/2010/main" val="223971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a:t>Sedum </a:t>
            </a:r>
            <a:r>
              <a:rPr lang="fr-FR" dirty="0" err="1"/>
              <a:t>gypsicola</a:t>
            </a:r>
            <a:endParaRPr lang="fr-FR" dirty="0"/>
          </a:p>
          <a:p>
            <a:r>
              <a:rPr lang="fr-FR" dirty="0"/>
              <a:t>Sédum </a:t>
            </a:r>
            <a:r>
              <a:rPr lang="fr-FR" dirty="0" err="1"/>
              <a:t>sédiformis</a:t>
            </a:r>
            <a:r>
              <a:rPr lang="fr-FR" dirty="0"/>
              <a:t> (à vérifier)</a:t>
            </a:r>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14</a:t>
            </a:fld>
            <a:endParaRPr lang="fr-FR" dirty="0"/>
          </a:p>
        </p:txBody>
      </p:sp>
    </p:spTree>
    <p:extLst>
      <p:ext uri="{BB962C8B-B14F-4D97-AF65-F5344CB8AC3E}">
        <p14:creationId xmlns:p14="http://schemas.microsoft.com/office/powerpoint/2010/main" val="235786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Ganivelle pour protéger les plantes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15</a:t>
            </a:fld>
            <a:endParaRPr lang="fr-FR" noProof="0"/>
          </a:p>
        </p:txBody>
      </p:sp>
    </p:spTree>
    <p:extLst>
      <p:ext uri="{BB962C8B-B14F-4D97-AF65-F5344CB8AC3E}">
        <p14:creationId xmlns:p14="http://schemas.microsoft.com/office/powerpoint/2010/main" val="196631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faim d’Azote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16</a:t>
            </a:fld>
            <a:endParaRPr lang="fr-FR" noProof="0"/>
          </a:p>
        </p:txBody>
      </p:sp>
    </p:spTree>
    <p:extLst>
      <p:ext uri="{BB962C8B-B14F-4D97-AF65-F5344CB8AC3E}">
        <p14:creationId xmlns:p14="http://schemas.microsoft.com/office/powerpoint/2010/main" val="2542632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Hydrospeed</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19</a:t>
            </a:fld>
            <a:endParaRPr lang="fr-FR" noProof="0"/>
          </a:p>
        </p:txBody>
      </p:sp>
    </p:spTree>
    <p:extLst>
      <p:ext uri="{BB962C8B-B14F-4D97-AF65-F5344CB8AC3E}">
        <p14:creationId xmlns:p14="http://schemas.microsoft.com/office/powerpoint/2010/main" val="4227274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s’il faut arroser</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21</a:t>
            </a:fld>
            <a:endParaRPr lang="fr-FR" noProof="0"/>
          </a:p>
        </p:txBody>
      </p:sp>
    </p:spTree>
    <p:extLst>
      <p:ext uri="{BB962C8B-B14F-4D97-AF65-F5344CB8AC3E}">
        <p14:creationId xmlns:p14="http://schemas.microsoft.com/office/powerpoint/2010/main" val="385250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couleur des sols d’un cimetière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25</a:t>
            </a:fld>
            <a:endParaRPr lang="fr-FR" noProof="0"/>
          </a:p>
        </p:txBody>
      </p:sp>
    </p:spTree>
    <p:extLst>
      <p:ext uri="{BB962C8B-B14F-4D97-AF65-F5344CB8AC3E}">
        <p14:creationId xmlns:p14="http://schemas.microsoft.com/office/powerpoint/2010/main" val="339861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327A043-B3A5-547E-2090-508BA273F0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69F738-2FA4-430F-A7D7-33BB800258AB}" type="slidenum">
              <a:rPr lang="fr-FR" altLang="fr-FR" smtClean="0"/>
              <a:pPr/>
              <a:t>26</a:t>
            </a:fld>
            <a:endParaRPr lang="fr-FR" altLang="fr-FR"/>
          </a:p>
        </p:txBody>
      </p:sp>
      <p:sp>
        <p:nvSpPr>
          <p:cNvPr id="39939" name="Rectangle 2">
            <a:extLst>
              <a:ext uri="{FF2B5EF4-FFF2-40B4-BE49-F238E27FC236}">
                <a16:creationId xmlns:a16="http://schemas.microsoft.com/office/drawing/2014/main" id="{7068711B-6B4D-AD27-9F34-25CC01ED7EE1}"/>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F5A39EA5-175B-AD49-45F8-22E0F17CD9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27</a:t>
            </a:fld>
            <a:endParaRPr lang="fr-FR"/>
          </a:p>
        </p:txBody>
      </p:sp>
    </p:spTree>
    <p:extLst>
      <p:ext uri="{BB962C8B-B14F-4D97-AF65-F5344CB8AC3E}">
        <p14:creationId xmlns:p14="http://schemas.microsoft.com/office/powerpoint/2010/main" val="158005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a:t>
            </a:fld>
            <a:endParaRPr lang="fr-FR"/>
          </a:p>
        </p:txBody>
      </p:sp>
    </p:spTree>
    <p:extLst>
      <p:ext uri="{BB962C8B-B14F-4D97-AF65-F5344CB8AC3E}">
        <p14:creationId xmlns:p14="http://schemas.microsoft.com/office/powerpoint/2010/main" val="58021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AFCB14-6EA6-D5D5-4D09-040AC841556F}"/>
              </a:ext>
            </a:extLst>
          </p:cNvPr>
          <p:cNvSpPr>
            <a:spLocks noGrp="1" noChangeArrowheads="1"/>
          </p:cNvSpPr>
          <p:nvPr>
            <p:ph type="sldNum" sz="quarter" idx="5"/>
          </p:nvPr>
        </p:nvSpPr>
        <p:spPr>
          <a:ln/>
        </p:spPr>
        <p:txBody>
          <a:bodyPr/>
          <a:lstStyle/>
          <a:p>
            <a:fld id="{6613932D-3E29-45CB-A9EB-ED36E5751FF7}" type="slidenum">
              <a:rPr lang="fr-FR" altLang="fr-FR"/>
              <a:pPr/>
              <a:t>28</a:t>
            </a:fld>
            <a:endParaRPr lang="fr-FR" altLang="fr-FR"/>
          </a:p>
        </p:txBody>
      </p:sp>
      <p:sp>
        <p:nvSpPr>
          <p:cNvPr id="201730" name="Rectangle 2">
            <a:extLst>
              <a:ext uri="{FF2B5EF4-FFF2-40B4-BE49-F238E27FC236}">
                <a16:creationId xmlns:a16="http://schemas.microsoft.com/office/drawing/2014/main" id="{A81031E8-A470-ED2E-F485-8BB91F6B607F}"/>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22FDF3E5-9027-2216-5B13-D5F76B7CB7D1}"/>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C15B9C8-8ED6-2070-BD93-8756C8FA9BA9}"/>
              </a:ext>
            </a:extLst>
          </p:cNvPr>
          <p:cNvSpPr>
            <a:spLocks noGrp="1" noChangeArrowheads="1"/>
          </p:cNvSpPr>
          <p:nvPr>
            <p:ph type="sldNum" sz="quarter" idx="5"/>
          </p:nvPr>
        </p:nvSpPr>
        <p:spPr>
          <a:ln/>
        </p:spPr>
        <p:txBody>
          <a:bodyPr/>
          <a:lstStyle/>
          <a:p>
            <a:fld id="{554436D1-D383-4B4F-98C4-C2DEE190C584}" type="slidenum">
              <a:rPr lang="fr-FR" altLang="fr-FR"/>
              <a:pPr/>
              <a:t>29</a:t>
            </a:fld>
            <a:endParaRPr lang="fr-FR" altLang="fr-FR"/>
          </a:p>
        </p:txBody>
      </p:sp>
      <p:sp>
        <p:nvSpPr>
          <p:cNvPr id="202754" name="Rectangle 2">
            <a:extLst>
              <a:ext uri="{FF2B5EF4-FFF2-40B4-BE49-F238E27FC236}">
                <a16:creationId xmlns:a16="http://schemas.microsoft.com/office/drawing/2014/main" id="{54199818-B63C-0D88-FF51-31A9DF687431}"/>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22375C69-5FDB-2FF6-29D4-99FA5A449229}"/>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24EE02-06EB-CC59-3C42-7D296BBACB89}"/>
              </a:ext>
            </a:extLst>
          </p:cNvPr>
          <p:cNvSpPr>
            <a:spLocks noGrp="1" noChangeArrowheads="1"/>
          </p:cNvSpPr>
          <p:nvPr>
            <p:ph type="sldNum" sz="quarter" idx="5"/>
          </p:nvPr>
        </p:nvSpPr>
        <p:spPr>
          <a:ln/>
        </p:spPr>
        <p:txBody>
          <a:bodyPr/>
          <a:lstStyle/>
          <a:p>
            <a:fld id="{8D0B0C6B-4B30-4E39-9D31-2F31FEE1B8F7}" type="slidenum">
              <a:rPr lang="fr-FR" altLang="fr-FR"/>
              <a:pPr/>
              <a:t>31</a:t>
            </a:fld>
            <a:endParaRPr lang="fr-FR" altLang="fr-FR"/>
          </a:p>
        </p:txBody>
      </p:sp>
      <p:sp>
        <p:nvSpPr>
          <p:cNvPr id="203778" name="Rectangle 2">
            <a:extLst>
              <a:ext uri="{FF2B5EF4-FFF2-40B4-BE49-F238E27FC236}">
                <a16:creationId xmlns:a16="http://schemas.microsoft.com/office/drawing/2014/main" id="{4583BEBF-71EB-BD80-0C34-617C2C415EB0}"/>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BC4BDA93-6B5E-4DB3-0A50-A2D783D4A972}"/>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1FAB3BA-C956-2EBB-A16D-4A95A06E59AC}"/>
              </a:ext>
            </a:extLst>
          </p:cNvPr>
          <p:cNvSpPr>
            <a:spLocks noGrp="1" noChangeArrowheads="1"/>
          </p:cNvSpPr>
          <p:nvPr>
            <p:ph type="sldNum" sz="quarter" idx="5"/>
          </p:nvPr>
        </p:nvSpPr>
        <p:spPr>
          <a:ln/>
        </p:spPr>
        <p:txBody>
          <a:bodyPr/>
          <a:lstStyle/>
          <a:p>
            <a:fld id="{7F694957-607B-4E2E-9572-ADE90D9C26C7}" type="slidenum">
              <a:rPr lang="fr-FR" altLang="fr-FR"/>
              <a:pPr/>
              <a:t>33</a:t>
            </a:fld>
            <a:endParaRPr lang="fr-FR" altLang="fr-FR"/>
          </a:p>
        </p:txBody>
      </p:sp>
      <p:sp>
        <p:nvSpPr>
          <p:cNvPr id="204802" name="Rectangle 2">
            <a:extLst>
              <a:ext uri="{FF2B5EF4-FFF2-40B4-BE49-F238E27FC236}">
                <a16:creationId xmlns:a16="http://schemas.microsoft.com/office/drawing/2014/main" id="{A4841876-52FE-84C5-C417-DB25C751B843}"/>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538F7BEB-E43A-C6B4-3071-803B368D75F8}"/>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9577EBA-1540-6BAE-68F4-8C70B0498F04}"/>
              </a:ext>
            </a:extLst>
          </p:cNvPr>
          <p:cNvSpPr>
            <a:spLocks noGrp="1" noChangeArrowheads="1"/>
          </p:cNvSpPr>
          <p:nvPr>
            <p:ph type="sldNum" sz="quarter" idx="5"/>
          </p:nvPr>
        </p:nvSpPr>
        <p:spPr>
          <a:ln/>
        </p:spPr>
        <p:txBody>
          <a:bodyPr/>
          <a:lstStyle/>
          <a:p>
            <a:fld id="{4528E039-5011-4C32-BFBC-0DFC7A4F688F}" type="slidenum">
              <a:rPr lang="fr-FR" altLang="fr-FR"/>
              <a:pPr/>
              <a:t>34</a:t>
            </a:fld>
            <a:endParaRPr lang="fr-FR" altLang="fr-FR"/>
          </a:p>
        </p:txBody>
      </p:sp>
      <p:sp>
        <p:nvSpPr>
          <p:cNvPr id="205826" name="Rectangle 2">
            <a:extLst>
              <a:ext uri="{FF2B5EF4-FFF2-40B4-BE49-F238E27FC236}">
                <a16:creationId xmlns:a16="http://schemas.microsoft.com/office/drawing/2014/main" id="{68BAA5B6-62EB-EA86-BA50-267519E825AE}"/>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2E77EE7A-43BD-2430-CC0D-148AB0DC4160}"/>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F44F90-37AD-77A1-C9B5-29F72513F02E}"/>
              </a:ext>
            </a:extLst>
          </p:cNvPr>
          <p:cNvSpPr>
            <a:spLocks noGrp="1" noChangeArrowheads="1"/>
          </p:cNvSpPr>
          <p:nvPr>
            <p:ph type="sldNum" sz="quarter" idx="5"/>
          </p:nvPr>
        </p:nvSpPr>
        <p:spPr>
          <a:ln/>
        </p:spPr>
        <p:txBody>
          <a:bodyPr/>
          <a:lstStyle/>
          <a:p>
            <a:fld id="{D9167AB2-2473-4B85-8E46-BED9EA459EE7}" type="slidenum">
              <a:rPr lang="fr-FR" altLang="fr-FR"/>
              <a:pPr/>
              <a:t>37</a:t>
            </a:fld>
            <a:endParaRPr lang="fr-FR" altLang="fr-FR"/>
          </a:p>
        </p:txBody>
      </p:sp>
      <p:sp>
        <p:nvSpPr>
          <p:cNvPr id="207874" name="Rectangle 2">
            <a:extLst>
              <a:ext uri="{FF2B5EF4-FFF2-40B4-BE49-F238E27FC236}">
                <a16:creationId xmlns:a16="http://schemas.microsoft.com/office/drawing/2014/main" id="{A8F5A646-96A3-BA5F-4792-BEB63A2667C8}"/>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A7E095D7-CB9E-1091-72CA-E2A0FFBBD513}"/>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AF28EA-7771-F3CE-E8D4-97C9BA7F2AA7}"/>
              </a:ext>
            </a:extLst>
          </p:cNvPr>
          <p:cNvSpPr>
            <a:spLocks noGrp="1" noChangeArrowheads="1"/>
          </p:cNvSpPr>
          <p:nvPr>
            <p:ph type="sldNum" sz="quarter" idx="5"/>
          </p:nvPr>
        </p:nvSpPr>
        <p:spPr>
          <a:ln/>
        </p:spPr>
        <p:txBody>
          <a:bodyPr/>
          <a:lstStyle/>
          <a:p>
            <a:fld id="{EAC5A4ED-C2E1-4BE0-83BA-02C140CAAF68}" type="slidenum">
              <a:rPr lang="fr-FR" altLang="fr-FR"/>
              <a:pPr/>
              <a:t>38</a:t>
            </a:fld>
            <a:endParaRPr lang="fr-FR" altLang="fr-FR"/>
          </a:p>
        </p:txBody>
      </p:sp>
      <p:sp>
        <p:nvSpPr>
          <p:cNvPr id="208898" name="Rectangle 2">
            <a:extLst>
              <a:ext uri="{FF2B5EF4-FFF2-40B4-BE49-F238E27FC236}">
                <a16:creationId xmlns:a16="http://schemas.microsoft.com/office/drawing/2014/main" id="{66F51FDE-BDEF-BCCD-6BD8-2AAB2F50343E}"/>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1A589D68-724C-13B4-25E6-09F43E26CEF2}"/>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E42993-D5BC-F236-7418-8A86702BC979}"/>
              </a:ext>
            </a:extLst>
          </p:cNvPr>
          <p:cNvSpPr>
            <a:spLocks noGrp="1" noChangeArrowheads="1"/>
          </p:cNvSpPr>
          <p:nvPr>
            <p:ph type="sldNum" sz="quarter" idx="5"/>
          </p:nvPr>
        </p:nvSpPr>
        <p:spPr>
          <a:ln/>
        </p:spPr>
        <p:txBody>
          <a:bodyPr/>
          <a:lstStyle/>
          <a:p>
            <a:fld id="{90DB93FC-1F4E-47A0-8F18-ED307CF74681}" type="slidenum">
              <a:rPr lang="fr-FR" altLang="fr-FR"/>
              <a:pPr/>
              <a:t>39</a:t>
            </a:fld>
            <a:endParaRPr lang="fr-FR" altLang="fr-FR"/>
          </a:p>
        </p:txBody>
      </p:sp>
      <p:sp>
        <p:nvSpPr>
          <p:cNvPr id="211970" name="Rectangle 2">
            <a:extLst>
              <a:ext uri="{FF2B5EF4-FFF2-40B4-BE49-F238E27FC236}">
                <a16:creationId xmlns:a16="http://schemas.microsoft.com/office/drawing/2014/main" id="{F0A30920-C13A-B149-8A6D-0C2DE3F3DD96}"/>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ED014B23-0EDF-6333-02DB-481FCAEF50AB}"/>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fin du fil plastique</a:t>
            </a:r>
          </a:p>
          <a:p>
            <a:r>
              <a:rPr lang="fr-FR" dirty="0"/>
              <a:t>Ne pas couper l’herbe avant une pousse naturelle. Donc à partir de novembre jusqu’en février et juin </a:t>
            </a:r>
            <a:r>
              <a:rPr lang="fr-FR"/>
              <a:t>mi aout</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40</a:t>
            </a:fld>
            <a:endParaRPr lang="fr-FR" noProof="0"/>
          </a:p>
        </p:txBody>
      </p:sp>
    </p:spTree>
    <p:extLst>
      <p:ext uri="{BB962C8B-B14F-4D97-AF65-F5344CB8AC3E}">
        <p14:creationId xmlns:p14="http://schemas.microsoft.com/office/powerpoint/2010/main" val="4140888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a:t>400 € et 100 €</a:t>
            </a:r>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41</a:t>
            </a:fld>
            <a:endParaRPr lang="fr-FR" dirty="0"/>
          </a:p>
        </p:txBody>
      </p:sp>
    </p:spTree>
    <p:extLst>
      <p:ext uri="{BB962C8B-B14F-4D97-AF65-F5344CB8AC3E}">
        <p14:creationId xmlns:p14="http://schemas.microsoft.com/office/powerpoint/2010/main" val="73051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a:t>
            </a:fld>
            <a:endParaRPr lang="fr-FR"/>
          </a:p>
        </p:txBody>
      </p:sp>
    </p:spTree>
    <p:extLst>
      <p:ext uri="{BB962C8B-B14F-4D97-AF65-F5344CB8AC3E}">
        <p14:creationId xmlns:p14="http://schemas.microsoft.com/office/powerpoint/2010/main" val="4172509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4FAE01-70DF-78D7-07A2-9582933429CA}"/>
              </a:ext>
            </a:extLst>
          </p:cNvPr>
          <p:cNvSpPr>
            <a:spLocks noGrp="1" noChangeArrowheads="1"/>
          </p:cNvSpPr>
          <p:nvPr>
            <p:ph type="sldNum" sz="quarter" idx="5"/>
          </p:nvPr>
        </p:nvSpPr>
        <p:spPr>
          <a:ln/>
        </p:spPr>
        <p:txBody>
          <a:bodyPr/>
          <a:lstStyle/>
          <a:p>
            <a:fld id="{85F80096-F25E-4E51-B88C-E001A99A3948}" type="slidenum">
              <a:rPr lang="fr-FR" altLang="fr-FR"/>
              <a:pPr/>
              <a:t>42</a:t>
            </a:fld>
            <a:endParaRPr lang="fr-FR" altLang="fr-FR"/>
          </a:p>
        </p:txBody>
      </p:sp>
      <p:sp>
        <p:nvSpPr>
          <p:cNvPr id="209922" name="Rectangle 2">
            <a:extLst>
              <a:ext uri="{FF2B5EF4-FFF2-40B4-BE49-F238E27FC236}">
                <a16:creationId xmlns:a16="http://schemas.microsoft.com/office/drawing/2014/main" id="{8B522CA1-0BCF-70D0-1519-5062F7125E10}"/>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28501B5B-6C5F-7284-BB3E-E1E14D209590}"/>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r>
              <a:rPr lang="fr-FR" dirty="0"/>
              <a:t>400 € et 100 €</a:t>
            </a:r>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43</a:t>
            </a:fld>
            <a:endParaRPr lang="fr-FR" dirty="0"/>
          </a:p>
        </p:txBody>
      </p:sp>
    </p:spTree>
    <p:extLst>
      <p:ext uri="{BB962C8B-B14F-4D97-AF65-F5344CB8AC3E}">
        <p14:creationId xmlns:p14="http://schemas.microsoft.com/office/powerpoint/2010/main" val="3780696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laveuses l’été arrosent les mauvaises herbes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45</a:t>
            </a:fld>
            <a:endParaRPr lang="fr-FR" noProof="0"/>
          </a:p>
        </p:txBody>
      </p:sp>
    </p:spTree>
    <p:extLst>
      <p:ext uri="{BB962C8B-B14F-4D97-AF65-F5344CB8AC3E}">
        <p14:creationId xmlns:p14="http://schemas.microsoft.com/office/powerpoint/2010/main" val="169539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Ne planter pas trop près des bordures pour ne pas avoir à tailler régulièrement. Couvrir le sol de végétation pour concurrencer les mauvaises herbes.</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212515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5</a:t>
            </a:fld>
            <a:endParaRPr lang="fr-FR"/>
          </a:p>
        </p:txBody>
      </p:sp>
    </p:spTree>
    <p:extLst>
      <p:ext uri="{BB962C8B-B14F-4D97-AF65-F5344CB8AC3E}">
        <p14:creationId xmlns:p14="http://schemas.microsoft.com/office/powerpoint/2010/main" val="182391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Récupérer les plastiques: comment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6</a:t>
            </a:fld>
            <a:endParaRPr lang="fr-FR"/>
          </a:p>
        </p:txBody>
      </p:sp>
    </p:spTree>
    <p:extLst>
      <p:ext uri="{BB962C8B-B14F-4D97-AF65-F5344CB8AC3E}">
        <p14:creationId xmlns:p14="http://schemas.microsoft.com/office/powerpoint/2010/main" val="139849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Attention paillage minéral: interdit dans certains territoires en Allemagne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7</a:t>
            </a:fld>
            <a:endParaRPr lang="fr-FR" noProof="0"/>
          </a:p>
        </p:txBody>
      </p:sp>
    </p:spTree>
    <p:extLst>
      <p:ext uri="{BB962C8B-B14F-4D97-AF65-F5344CB8AC3E}">
        <p14:creationId xmlns:p14="http://schemas.microsoft.com/office/powerpoint/2010/main" val="312488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meilleur paillage est celui qui est proche et bon marché. Le mélange pour avoir un bon rapport C/N</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8</a:t>
            </a:fld>
            <a:endParaRPr lang="fr-FR" noProof="0"/>
          </a:p>
        </p:txBody>
      </p:sp>
    </p:spTree>
    <p:extLst>
      <p:ext uri="{BB962C8B-B14F-4D97-AF65-F5344CB8AC3E}">
        <p14:creationId xmlns:p14="http://schemas.microsoft.com/office/powerpoint/2010/main" val="307252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Cosse de </a:t>
            </a:r>
            <a:r>
              <a:rPr lang="fr-FR" dirty="0" err="1"/>
              <a:t>sarasin</a:t>
            </a:r>
            <a:r>
              <a:rPr lang="fr-FR" dirty="0"/>
              <a:t>. ATTENTION AU FEU</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noProof="0" smtClean="0"/>
              <a:t>9</a:t>
            </a:fld>
            <a:endParaRPr lang="fr-FR" noProof="0"/>
          </a:p>
        </p:txBody>
      </p:sp>
    </p:spTree>
    <p:extLst>
      <p:ext uri="{BB962C8B-B14F-4D97-AF65-F5344CB8AC3E}">
        <p14:creationId xmlns:p14="http://schemas.microsoft.com/office/powerpoint/2010/main" val="158141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4AA46E-3019-61EE-7F83-DCC4BD7C280B}"/>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65D1B207-9CA7-ED2D-BFA4-48579E13827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EC540F1-986E-AEEA-6C2E-2C5D4EB77D7D}"/>
              </a:ext>
            </a:extLst>
          </p:cNvPr>
          <p:cNvSpPr>
            <a:spLocks noGrp="1"/>
          </p:cNvSpPr>
          <p:nvPr>
            <p:ph type="dt" sz="half" idx="10"/>
          </p:nvPr>
        </p:nvSpPr>
        <p:spPr/>
        <p:txBody>
          <a:bodyPr/>
          <a:lstStyle/>
          <a:p>
            <a:r>
              <a:rPr lang="fr-FR"/>
              <a:t>03/09/20XX</a:t>
            </a:r>
            <a:endParaRPr lang="en-US" dirty="0"/>
          </a:p>
        </p:txBody>
      </p:sp>
      <p:sp>
        <p:nvSpPr>
          <p:cNvPr id="5" name="Espace réservé du pied de page 4">
            <a:extLst>
              <a:ext uri="{FF2B5EF4-FFF2-40B4-BE49-F238E27FC236}">
                <a16:creationId xmlns:a16="http://schemas.microsoft.com/office/drawing/2014/main" id="{38638AAC-1957-91F9-2B0D-4B9469E39E96}"/>
              </a:ext>
            </a:extLst>
          </p:cNvPr>
          <p:cNvSpPr>
            <a:spLocks noGrp="1"/>
          </p:cNvSpPr>
          <p:nvPr>
            <p:ph type="ftr" sz="quarter" idx="11"/>
          </p:nvPr>
        </p:nvSpPr>
        <p:spPr/>
        <p:txBody>
          <a:bodyPr/>
          <a:lstStyle/>
          <a:p>
            <a:r>
              <a:rPr lang="fr-FR"/>
              <a:t>ACCEPTATION ET GESTION DE LA FLORE SPONTANEE</a:t>
            </a:r>
            <a:endParaRPr lang="en-US" dirty="0"/>
          </a:p>
        </p:txBody>
      </p:sp>
      <p:sp>
        <p:nvSpPr>
          <p:cNvPr id="6" name="Espace réservé du numéro de diapositive 5">
            <a:extLst>
              <a:ext uri="{FF2B5EF4-FFF2-40B4-BE49-F238E27FC236}">
                <a16:creationId xmlns:a16="http://schemas.microsoft.com/office/drawing/2014/main" id="{0604D56B-21DB-195F-5090-2E5968DD989B}"/>
              </a:ext>
            </a:extLst>
          </p:cNvPr>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30864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88372-615E-6740-2D73-819D9C532ED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9D98A2-6C3E-75F7-94CB-98EFC2FC53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0C6E15-6A52-9BAA-AAC0-5870D9A14028}"/>
              </a:ext>
            </a:extLst>
          </p:cNvPr>
          <p:cNvSpPr>
            <a:spLocks noGrp="1"/>
          </p:cNvSpPr>
          <p:nvPr>
            <p:ph type="dt" sz="half" idx="10"/>
          </p:nvPr>
        </p:nvSpPr>
        <p:spPr/>
        <p:txBody>
          <a:bodyPr/>
          <a:lstStyle/>
          <a:p>
            <a:pPr rtl="0"/>
            <a:r>
              <a:rPr lang="fr-FR" noProof="0"/>
              <a:t>03/09/20XX</a:t>
            </a:r>
          </a:p>
        </p:txBody>
      </p:sp>
      <p:sp>
        <p:nvSpPr>
          <p:cNvPr id="5" name="Espace réservé du pied de page 4">
            <a:extLst>
              <a:ext uri="{FF2B5EF4-FFF2-40B4-BE49-F238E27FC236}">
                <a16:creationId xmlns:a16="http://schemas.microsoft.com/office/drawing/2014/main" id="{EC80E9AB-DD7F-19CB-2B27-7D789CE34F0F}"/>
              </a:ext>
            </a:extLst>
          </p:cNvPr>
          <p:cNvSpPr>
            <a:spLocks noGrp="1"/>
          </p:cNvSpPr>
          <p:nvPr>
            <p:ph type="ftr" sz="quarter" idx="11"/>
          </p:nvPr>
        </p:nvSpPr>
        <p:spPr/>
        <p:txBody>
          <a:body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9BB99362-116F-EFCC-E38B-1A9EA9F0F0F9}"/>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323360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9B32F34-7622-84BD-5F9E-473F03F78877}"/>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A267CC5-554D-9DC5-6D06-7FEAC27CF8EC}"/>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2BE66F-8507-187B-6E47-7DF152F0D68C}"/>
              </a:ext>
            </a:extLst>
          </p:cNvPr>
          <p:cNvSpPr>
            <a:spLocks noGrp="1"/>
          </p:cNvSpPr>
          <p:nvPr>
            <p:ph type="dt" sz="half" idx="10"/>
          </p:nvPr>
        </p:nvSpPr>
        <p:spPr/>
        <p:txBody>
          <a:bodyPr/>
          <a:lstStyle/>
          <a:p>
            <a:pPr rtl="0"/>
            <a:r>
              <a:rPr lang="fr-FR" noProof="0"/>
              <a:t>03/09/20XX</a:t>
            </a:r>
          </a:p>
        </p:txBody>
      </p:sp>
      <p:sp>
        <p:nvSpPr>
          <p:cNvPr id="5" name="Espace réservé du pied de page 4">
            <a:extLst>
              <a:ext uri="{FF2B5EF4-FFF2-40B4-BE49-F238E27FC236}">
                <a16:creationId xmlns:a16="http://schemas.microsoft.com/office/drawing/2014/main" id="{7F7D453B-8C49-B8D3-886A-C2278DDD8096}"/>
              </a:ext>
            </a:extLst>
          </p:cNvPr>
          <p:cNvSpPr>
            <a:spLocks noGrp="1"/>
          </p:cNvSpPr>
          <p:nvPr>
            <p:ph type="ftr" sz="quarter" idx="11"/>
          </p:nvPr>
        </p:nvSpPr>
        <p:spPr/>
        <p:txBody>
          <a:body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B2B6070F-2F2F-464B-AC91-8127E61DB340}"/>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265562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ACCEPTATION ET GESTION DE LA FLORE SPONTANEE</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85842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rtlCol="0" anchor="b"/>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637794" y="2825496"/>
            <a:ext cx="4642866" cy="3346704"/>
          </a:xfrm>
        </p:spPr>
        <p:txBody>
          <a:bodyPr rtlCol="0"/>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rtlCol="0"/>
          <a:lstStyle>
            <a:lvl1pPr>
              <a:defRPr baseline="0">
                <a:solidFill>
                  <a:schemeClr val="accent2"/>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9" name="Connecteur droit 8">
            <a:extLst>
              <a:ext uri="{FF2B5EF4-FFF2-40B4-BE49-F238E27FC236}">
                <a16:creationId xmlns:a16="http://schemas.microsoft.com/office/drawing/2014/main" id="{FA8B3D0E-ED3F-46FA-AE79-5FEFDE9168E3}"/>
              </a:ext>
            </a:extLst>
          </p:cNvPr>
          <p:cNvCxnSpPr>
            <a:cxnSpLocks/>
          </p:cNvCxnSpPr>
          <p:nvPr userDrawn="1"/>
        </p:nvCxnSpPr>
        <p:spPr>
          <a:xfrm>
            <a:off x="1"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sme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9" name="Graphisme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1142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9DC55E7-0047-3B05-51DB-BC969B9BB6EB}"/>
              </a:ext>
            </a:extLst>
          </p:cNvPr>
          <p:cNvSpPr>
            <a:spLocks noGrp="1"/>
          </p:cNvSpPr>
          <p:nvPr>
            <p:ph/>
          </p:nvPr>
        </p:nvSpPr>
        <p:spPr>
          <a:xfrm>
            <a:off x="762000" y="762002"/>
            <a:ext cx="7924800" cy="53244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a:extLst>
              <a:ext uri="{FF2B5EF4-FFF2-40B4-BE49-F238E27FC236}">
                <a16:creationId xmlns:a16="http://schemas.microsoft.com/office/drawing/2014/main" id="{AE299725-6E0A-8D43-9F24-A0BC6CA47279}"/>
              </a:ext>
            </a:extLst>
          </p:cNvPr>
          <p:cNvSpPr>
            <a:spLocks noGrp="1"/>
          </p:cNvSpPr>
          <p:nvPr>
            <p:ph type="dt" sz="half" idx="10"/>
          </p:nvPr>
        </p:nvSpPr>
        <p:spPr>
          <a:xfrm>
            <a:off x="2438401" y="6248402"/>
            <a:ext cx="2130425" cy="474663"/>
          </a:xfrm>
        </p:spPr>
        <p:txBody>
          <a:bodyPr/>
          <a:lstStyle>
            <a:lvl1pPr>
              <a:defRPr/>
            </a:lvl1pPr>
          </a:lstStyle>
          <a:p>
            <a:r>
              <a:rPr lang="fr-FR" altLang="fr-FR"/>
              <a:t>03/09/20XX</a:t>
            </a:r>
          </a:p>
        </p:txBody>
      </p:sp>
      <p:sp>
        <p:nvSpPr>
          <p:cNvPr id="4" name="Espace réservé du pied de page 3">
            <a:extLst>
              <a:ext uri="{FF2B5EF4-FFF2-40B4-BE49-F238E27FC236}">
                <a16:creationId xmlns:a16="http://schemas.microsoft.com/office/drawing/2014/main" id="{F85BBD33-55BD-DB53-47DC-EF7131F77373}"/>
              </a:ext>
            </a:extLst>
          </p:cNvPr>
          <p:cNvSpPr>
            <a:spLocks noGrp="1"/>
          </p:cNvSpPr>
          <p:nvPr>
            <p:ph type="ftr" sz="quarter" idx="11"/>
          </p:nvPr>
        </p:nvSpPr>
        <p:spPr>
          <a:xfrm>
            <a:off x="5791200" y="6248402"/>
            <a:ext cx="2897188" cy="474663"/>
          </a:xfrm>
        </p:spPr>
        <p:txBody>
          <a:bodyPr/>
          <a:lstStyle>
            <a:lvl1pPr>
              <a:defRPr/>
            </a:lvl1pPr>
          </a:lstStyle>
          <a:p>
            <a:r>
              <a:rPr lang="fr-FR" altLang="fr-FR"/>
              <a:t>ACCEPTATION ET GESTION DE LA FLORE SPONTANEE</a:t>
            </a:r>
          </a:p>
        </p:txBody>
      </p:sp>
      <p:sp>
        <p:nvSpPr>
          <p:cNvPr id="5" name="Espace réservé du numéro de diapositive 4">
            <a:extLst>
              <a:ext uri="{FF2B5EF4-FFF2-40B4-BE49-F238E27FC236}">
                <a16:creationId xmlns:a16="http://schemas.microsoft.com/office/drawing/2014/main" id="{94734D26-D8D5-D69F-2045-B2E6EF933A4B}"/>
              </a:ext>
            </a:extLst>
          </p:cNvPr>
          <p:cNvSpPr>
            <a:spLocks noGrp="1"/>
          </p:cNvSpPr>
          <p:nvPr>
            <p:ph type="sldNum" sz="quarter" idx="12"/>
          </p:nvPr>
        </p:nvSpPr>
        <p:spPr>
          <a:xfrm>
            <a:off x="84139" y="6242050"/>
            <a:ext cx="587375" cy="488950"/>
          </a:xfrm>
        </p:spPr>
        <p:txBody>
          <a:bodyPr/>
          <a:lstStyle>
            <a:lvl1pPr>
              <a:defRPr/>
            </a:lvl1pPr>
          </a:lstStyle>
          <a:p>
            <a:fld id="{8271BBE6-3C81-4B05-AA0F-E6724AF07ADF}" type="slidenum">
              <a:rPr lang="fr-FR" altLang="fr-FR"/>
              <a:pPr/>
              <a:t>‹N°›</a:t>
            </a:fld>
            <a:endParaRPr lang="fr-FR" altLang="fr-FR"/>
          </a:p>
        </p:txBody>
      </p:sp>
    </p:spTree>
    <p:extLst>
      <p:ext uri="{BB962C8B-B14F-4D97-AF65-F5344CB8AC3E}">
        <p14:creationId xmlns:p14="http://schemas.microsoft.com/office/powerpoint/2010/main" val="956299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Texte ">
    <p:spTree>
      <p:nvGrpSpPr>
        <p:cNvPr id="1" name=""/>
        <p:cNvGrpSpPr/>
        <p:nvPr/>
      </p:nvGrpSpPr>
      <p:grpSpPr>
        <a:xfrm>
          <a:off x="0" y="0"/>
          <a:ext cx="0" cy="0"/>
          <a:chOff x="0" y="0"/>
          <a:chExt cx="0" cy="0"/>
        </a:xfrm>
      </p:grpSpPr>
      <p:sp>
        <p:nvSpPr>
          <p:cNvPr id="15" name="Rectangle 14"/>
          <p:cNvSpPr/>
          <p:nvPr userDrawn="1"/>
        </p:nvSpPr>
        <p:spPr>
          <a:xfrm>
            <a:off x="-6218" y="368672"/>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fr-FR" sz="1350" dirty="0"/>
          </a:p>
        </p:txBody>
      </p:sp>
      <p:sp>
        <p:nvSpPr>
          <p:cNvPr id="22" name="Titre 1"/>
          <p:cNvSpPr>
            <a:spLocks noGrp="1"/>
          </p:cNvSpPr>
          <p:nvPr>
            <p:ph type="title" hasCustomPrompt="1"/>
          </p:nvPr>
        </p:nvSpPr>
        <p:spPr>
          <a:xfrm>
            <a:off x="1" y="0"/>
            <a:ext cx="8418025" cy="404664"/>
          </a:xfrm>
          <a:effectLst/>
        </p:spPr>
        <p:txBody>
          <a:bodyPr>
            <a:noAutofit/>
          </a:bodyPr>
          <a:lstStyle>
            <a:lvl1pPr algn="r">
              <a:defRPr sz="1800">
                <a:solidFill>
                  <a:sysClr val="windowText" lastClr="000000"/>
                </a:solidFill>
                <a:latin typeface="Arial" pitchFamily="34" charset="0"/>
                <a:cs typeface="Arial" pitchFamily="34" charset="0"/>
              </a:defRPr>
            </a:lvl1pPr>
          </a:lstStyle>
          <a:p>
            <a:r>
              <a:rPr lang="fr-FR" dirty="0"/>
              <a:t>	Titre de la diapositive</a:t>
            </a:r>
          </a:p>
        </p:txBody>
      </p:sp>
      <p:sp>
        <p:nvSpPr>
          <p:cNvPr id="24" name="Espace réservé pour une image  3"/>
          <p:cNvSpPr>
            <a:spLocks noGrp="1"/>
          </p:cNvSpPr>
          <p:nvPr>
            <p:ph type="pic" sz="quarter" idx="13" hasCustomPrompt="1"/>
          </p:nvPr>
        </p:nvSpPr>
        <p:spPr>
          <a:xfrm>
            <a:off x="107504" y="1700809"/>
            <a:ext cx="3006144" cy="2268000"/>
          </a:xfrm>
          <a:effectLst>
            <a:reflection blurRad="6350" stA="50000" endA="300" endPos="38500" dist="50800" dir="5400000" sy="-100000" algn="bl" rotWithShape="0"/>
          </a:effectLst>
        </p:spPr>
        <p:txBody>
          <a:bodyPr anchor="ctr"/>
          <a:lstStyle>
            <a:lvl1pPr marL="0" indent="0" algn="ctr">
              <a:buNone/>
              <a:defRPr baseline="0"/>
            </a:lvl1pPr>
          </a:lstStyle>
          <a:p>
            <a:r>
              <a:rPr lang="fr-FR" dirty="0"/>
              <a:t>Photo d’illustration</a:t>
            </a:r>
          </a:p>
        </p:txBody>
      </p:sp>
      <p:sp>
        <p:nvSpPr>
          <p:cNvPr id="37" name="Espace réservé du texte 2"/>
          <p:cNvSpPr>
            <a:spLocks noGrp="1"/>
          </p:cNvSpPr>
          <p:nvPr>
            <p:ph type="body" sz="quarter" idx="12"/>
          </p:nvPr>
        </p:nvSpPr>
        <p:spPr>
          <a:xfrm>
            <a:off x="3221674" y="692150"/>
            <a:ext cx="5814376" cy="5226050"/>
          </a:xfrm>
        </p:spPr>
        <p:txBody>
          <a:bodyPr anchor="ctr">
            <a:normAutofit/>
          </a:bodyPr>
          <a:lstStyle>
            <a:lvl1pPr marL="238063" indent="-238063">
              <a:buClr>
                <a:srgbClr val="DC8A00"/>
              </a:buClr>
              <a:buFont typeface="Wingdings 2" pitchFamily="18" charset="2"/>
              <a:buChar char="º"/>
              <a:defRPr sz="1800">
                <a:latin typeface="Arial" pitchFamily="34" charset="0"/>
                <a:cs typeface="Arial" pitchFamily="34" charset="0"/>
              </a:defRPr>
            </a:lvl1pPr>
            <a:lvl2pPr marL="484627" indent="-246564">
              <a:buClr>
                <a:srgbClr val="0064AF"/>
              </a:buClr>
              <a:buFont typeface="Wingdings 2" pitchFamily="18" charset="2"/>
              <a:buChar char=""/>
              <a:defRPr sz="1500">
                <a:latin typeface="Arial" pitchFamily="34" charset="0"/>
                <a:cs typeface="Arial" pitchFamily="34" charset="0"/>
              </a:defRPr>
            </a:lvl2pPr>
            <a:lvl3pPr marL="722689" indent="-238063">
              <a:buClr>
                <a:srgbClr val="0064AF"/>
              </a:buClr>
              <a:buFont typeface="Arial" pitchFamily="34" charset="0"/>
              <a:buChar char="•"/>
              <a:defRPr sz="1350">
                <a:latin typeface="Arial" pitchFamily="34" charset="0"/>
                <a:cs typeface="Arial" pitchFamily="34" charset="0"/>
              </a:defRPr>
            </a:lvl3pPr>
            <a:lvl4pPr marL="960751" indent="-238063">
              <a:buClr>
                <a:srgbClr val="0064AF"/>
              </a:buClr>
              <a:buFont typeface="Wingdings 2" pitchFamily="18" charset="2"/>
              <a:buChar char=""/>
              <a:defRPr sz="1350">
                <a:latin typeface="Arial" pitchFamily="34" charset="0"/>
                <a:cs typeface="Arial" pitchFamily="34" charset="0"/>
              </a:defRPr>
            </a:lvl4pPr>
            <a:lvl5pPr marL="1198813" indent="-238063">
              <a:buClr>
                <a:srgbClr val="0064AF"/>
              </a:buClr>
              <a:buFont typeface="Wingdings 2" pitchFamily="18" charset="2"/>
              <a:buChar char=""/>
              <a:defRPr sz="1350">
                <a:latin typeface="Arial" pitchFamily="34" charset="0"/>
                <a:cs typeface="Arial"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26" name="Groupe 25"/>
          <p:cNvGrpSpPr/>
          <p:nvPr userDrawn="1"/>
        </p:nvGrpSpPr>
        <p:grpSpPr>
          <a:xfrm>
            <a:off x="-6217" y="6262896"/>
            <a:ext cx="9159653" cy="566918"/>
            <a:chOff x="-6217" y="5899356"/>
            <a:chExt cx="9159652" cy="963208"/>
          </a:xfrm>
        </p:grpSpPr>
        <p:sp>
          <p:nvSpPr>
            <p:cNvPr id="28"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9"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0"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sp>
          <p:nvSpPr>
            <p:cNvPr id="32" name="Rectangle 31"/>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3" name="Rectangle 32"/>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4" name="Forme libre 33"/>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grpSp>
      <p:sp>
        <p:nvSpPr>
          <p:cNvPr id="35" name="Espace réservé du numéro de diapositive 5"/>
          <p:cNvSpPr txBox="1">
            <a:spLocks/>
          </p:cNvSpPr>
          <p:nvPr userDrawn="1"/>
        </p:nvSpPr>
        <p:spPr>
          <a:xfrm>
            <a:off x="8532441" y="6479845"/>
            <a:ext cx="611560" cy="365125"/>
          </a:xfrm>
          <a:prstGeom prst="rect">
            <a:avLst/>
          </a:prstGeom>
        </p:spPr>
        <p:txBody>
          <a:bodyPr vert="horz" lIns="81619" tIns="40809" rIns="81619" bIns="40809" rtlCol="0" anchor="ctr"/>
          <a:lstStyle>
            <a:defPPr>
              <a:defRPr lang="fr-FR"/>
            </a:defPPr>
            <a:lvl1pPr marL="0" algn="r" defTabSz="914400" rtl="0" eaLnBrk="1" latinLnBrk="0" hangingPunct="1">
              <a:defRPr lang="fr-FR" sz="180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40C35A2-CE33-4417-89EF-1B86F62790F9}" type="slidenum">
              <a:rPr lang="fr-FR" sz="1050" smtClean="0"/>
              <a:pPr algn="ctr"/>
              <a:t>‹N°›</a:t>
            </a:fld>
            <a:endParaRPr lang="fr-FR" sz="1050" dirty="0"/>
          </a:p>
        </p:txBody>
      </p:sp>
      <p:sp>
        <p:nvSpPr>
          <p:cNvPr id="36" name="Espace réservé du texte 3"/>
          <p:cNvSpPr>
            <a:spLocks noGrp="1"/>
          </p:cNvSpPr>
          <p:nvPr>
            <p:ph type="body" sz="quarter" idx="14"/>
          </p:nvPr>
        </p:nvSpPr>
        <p:spPr>
          <a:xfrm>
            <a:off x="1328110" y="6506065"/>
            <a:ext cx="6481564" cy="306789"/>
          </a:xfrm>
        </p:spPr>
        <p:txBody>
          <a:bodyPr anchor="ctr">
            <a:noAutofit/>
          </a:bodyPr>
          <a:lstStyle>
            <a:lvl1pPr marL="0" marR="0" indent="0" algn="l" defTabSz="685663"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663"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663"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663"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663"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pic>
        <p:nvPicPr>
          <p:cNvPr id="38" name="Imag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59" y="6457253"/>
            <a:ext cx="772742" cy="337170"/>
          </a:xfrm>
          <a:prstGeom prst="rect">
            <a:avLst/>
          </a:prstGeom>
          <a:ln w="6350">
            <a:solidFill>
              <a:schemeClr val="bg1"/>
            </a:solidFill>
          </a:ln>
        </p:spPr>
      </p:pic>
    </p:spTree>
    <p:extLst>
      <p:ext uri="{BB962C8B-B14F-4D97-AF65-F5344CB8AC3E}">
        <p14:creationId xmlns:p14="http://schemas.microsoft.com/office/powerpoint/2010/main" val="404209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arte ou image">
    <p:spTree>
      <p:nvGrpSpPr>
        <p:cNvPr id="1" name=""/>
        <p:cNvGrpSpPr/>
        <p:nvPr/>
      </p:nvGrpSpPr>
      <p:grpSpPr>
        <a:xfrm>
          <a:off x="0" y="0"/>
          <a:ext cx="0" cy="0"/>
          <a:chOff x="0" y="0"/>
          <a:chExt cx="0" cy="0"/>
        </a:xfrm>
      </p:grpSpPr>
      <p:sp>
        <p:nvSpPr>
          <p:cNvPr id="4" name="Espace réservé pour une image  3"/>
          <p:cNvSpPr>
            <a:spLocks noGrp="1"/>
          </p:cNvSpPr>
          <p:nvPr>
            <p:ph type="pic" sz="quarter" idx="15"/>
          </p:nvPr>
        </p:nvSpPr>
        <p:spPr>
          <a:xfrm>
            <a:off x="89310" y="693330"/>
            <a:ext cx="8965382" cy="5327359"/>
          </a:xfrm>
        </p:spPr>
        <p:txBody>
          <a:bodyPr/>
          <a:lstStyle>
            <a:lvl1pPr marL="0" indent="0">
              <a:buNone/>
              <a:defRPr/>
            </a:lvl1pPr>
          </a:lstStyle>
          <a:p>
            <a:r>
              <a:rPr lang="fr-FR" dirty="0"/>
              <a:t>Cliquez sur l'icône pour ajouter une image</a:t>
            </a:r>
          </a:p>
        </p:txBody>
      </p:sp>
      <p:grpSp>
        <p:nvGrpSpPr>
          <p:cNvPr id="21" name="Groupe 20"/>
          <p:cNvGrpSpPr/>
          <p:nvPr userDrawn="1"/>
        </p:nvGrpSpPr>
        <p:grpSpPr>
          <a:xfrm>
            <a:off x="-6217" y="6262896"/>
            <a:ext cx="9159653" cy="566918"/>
            <a:chOff x="-6217" y="5899356"/>
            <a:chExt cx="9159652" cy="963208"/>
          </a:xfrm>
        </p:grpSpPr>
        <p:sp>
          <p:nvSpPr>
            <p:cNvPr id="22"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3"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4"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sp>
          <p:nvSpPr>
            <p:cNvPr id="25" name="Rectangle 24"/>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6" name="Rectangle 25"/>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7" name="Forme libre 26"/>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grpSp>
      <p:sp>
        <p:nvSpPr>
          <p:cNvPr id="28" name="Espace réservé du numéro de diapositive 5"/>
          <p:cNvSpPr txBox="1">
            <a:spLocks/>
          </p:cNvSpPr>
          <p:nvPr userDrawn="1"/>
        </p:nvSpPr>
        <p:spPr>
          <a:xfrm>
            <a:off x="8532441" y="6479845"/>
            <a:ext cx="611560" cy="365125"/>
          </a:xfrm>
          <a:prstGeom prst="rect">
            <a:avLst/>
          </a:prstGeom>
        </p:spPr>
        <p:txBody>
          <a:bodyPr vert="horz" lIns="81619" tIns="40809" rIns="81619" bIns="40809" rtlCol="0" anchor="ctr"/>
          <a:lstStyle>
            <a:defPPr>
              <a:defRPr lang="fr-FR"/>
            </a:defPPr>
            <a:lvl1pPr marL="0" algn="r" defTabSz="914400" rtl="0" eaLnBrk="1" latinLnBrk="0" hangingPunct="1">
              <a:defRPr lang="fr-FR" sz="180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40C35A2-CE33-4417-89EF-1B86F62790F9}" type="slidenum">
              <a:rPr lang="fr-FR" sz="1050" smtClean="0"/>
              <a:pPr algn="ctr"/>
              <a:t>‹N°›</a:t>
            </a:fld>
            <a:endParaRPr lang="fr-FR" sz="1050" dirty="0"/>
          </a:p>
        </p:txBody>
      </p:sp>
      <p:pic>
        <p:nvPicPr>
          <p:cNvPr id="32" name="Imag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59" y="6457253"/>
            <a:ext cx="772742" cy="337170"/>
          </a:xfrm>
          <a:prstGeom prst="rect">
            <a:avLst/>
          </a:prstGeom>
          <a:ln w="6350">
            <a:solidFill>
              <a:schemeClr val="bg1"/>
            </a:solidFill>
          </a:ln>
        </p:spPr>
      </p:pic>
      <p:sp>
        <p:nvSpPr>
          <p:cNvPr id="13" name="Rectangle 12"/>
          <p:cNvSpPr/>
          <p:nvPr userDrawn="1"/>
        </p:nvSpPr>
        <p:spPr>
          <a:xfrm>
            <a:off x="-6218" y="368672"/>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fr-FR" sz="1350" dirty="0"/>
          </a:p>
        </p:txBody>
      </p:sp>
      <p:sp>
        <p:nvSpPr>
          <p:cNvPr id="14" name="Titre 1"/>
          <p:cNvSpPr>
            <a:spLocks noGrp="1"/>
          </p:cNvSpPr>
          <p:nvPr>
            <p:ph type="title" hasCustomPrompt="1"/>
          </p:nvPr>
        </p:nvSpPr>
        <p:spPr>
          <a:xfrm>
            <a:off x="-30292" y="-3073"/>
            <a:ext cx="8436619" cy="404664"/>
          </a:xfrm>
        </p:spPr>
        <p:txBody>
          <a:bodyPr>
            <a:noAutofit/>
          </a:bodyPr>
          <a:lstStyle>
            <a:lvl1pPr algn="r">
              <a:defRPr sz="1800">
                <a:solidFill>
                  <a:schemeClr val="tx1"/>
                </a:solidFill>
                <a:latin typeface="Arial" pitchFamily="34" charset="0"/>
                <a:cs typeface="Arial" pitchFamily="34" charset="0"/>
              </a:defRPr>
            </a:lvl1pPr>
          </a:lstStyle>
          <a:p>
            <a:r>
              <a:rPr lang="fr-FR" dirty="0"/>
              <a:t>	Titre de la diapositive</a:t>
            </a:r>
          </a:p>
        </p:txBody>
      </p:sp>
      <p:sp>
        <p:nvSpPr>
          <p:cNvPr id="19" name="Espace réservé du texte 3"/>
          <p:cNvSpPr>
            <a:spLocks noGrp="1"/>
          </p:cNvSpPr>
          <p:nvPr>
            <p:ph type="body" sz="quarter" idx="14"/>
          </p:nvPr>
        </p:nvSpPr>
        <p:spPr>
          <a:xfrm>
            <a:off x="1328110" y="6506065"/>
            <a:ext cx="6481564" cy="306789"/>
          </a:xfrm>
        </p:spPr>
        <p:txBody>
          <a:bodyPr anchor="ctr">
            <a:noAutofit/>
          </a:bodyPr>
          <a:lstStyle>
            <a:lvl1pPr marL="0" marR="0" indent="0" algn="l" defTabSz="685663"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663"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663"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663"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663"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spTree>
    <p:extLst>
      <p:ext uri="{BB962C8B-B14F-4D97-AF65-F5344CB8AC3E}">
        <p14:creationId xmlns:p14="http://schemas.microsoft.com/office/powerpoint/2010/main" val="383690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2E2F1-18AB-F692-EE60-D1FD747162B2}"/>
              </a:ext>
            </a:extLst>
          </p:cNvPr>
          <p:cNvSpPr>
            <a:spLocks noGrp="1"/>
          </p:cNvSpPr>
          <p:nvPr>
            <p:ph type="title"/>
          </p:nvPr>
        </p:nvSpPr>
        <p:spPr>
          <a:xfrm>
            <a:off x="762000" y="762000"/>
            <a:ext cx="7924800" cy="1143000"/>
          </a:xfrm>
        </p:spPr>
        <p:txBody>
          <a:bodyPr/>
          <a:lstStyle/>
          <a:p>
            <a:r>
              <a:rPr lang="fr-FR"/>
              <a:t>Modifiez le style du titre</a:t>
            </a:r>
          </a:p>
        </p:txBody>
      </p:sp>
      <p:sp>
        <p:nvSpPr>
          <p:cNvPr id="3" name="Espace réservé du tableau 2">
            <a:extLst>
              <a:ext uri="{FF2B5EF4-FFF2-40B4-BE49-F238E27FC236}">
                <a16:creationId xmlns:a16="http://schemas.microsoft.com/office/drawing/2014/main" id="{B6B06735-8611-B9B6-5641-34D1C1E97A59}"/>
              </a:ext>
            </a:extLst>
          </p:cNvPr>
          <p:cNvSpPr>
            <a:spLocks noGrp="1"/>
          </p:cNvSpPr>
          <p:nvPr>
            <p:ph type="tbl" idx="1"/>
          </p:nvPr>
        </p:nvSpPr>
        <p:spPr>
          <a:xfrm>
            <a:off x="838201" y="2362202"/>
            <a:ext cx="7693025" cy="3724275"/>
          </a:xfrm>
        </p:spPr>
        <p:txBody>
          <a:bodyPr/>
          <a:lstStyle/>
          <a:p>
            <a:endParaRPr lang="fr-FR"/>
          </a:p>
        </p:txBody>
      </p:sp>
      <p:sp>
        <p:nvSpPr>
          <p:cNvPr id="4" name="Espace réservé de la date 3">
            <a:extLst>
              <a:ext uri="{FF2B5EF4-FFF2-40B4-BE49-F238E27FC236}">
                <a16:creationId xmlns:a16="http://schemas.microsoft.com/office/drawing/2014/main" id="{F429F762-7B30-11BA-72F3-D1B679745A9D}"/>
              </a:ext>
            </a:extLst>
          </p:cNvPr>
          <p:cNvSpPr>
            <a:spLocks noGrp="1"/>
          </p:cNvSpPr>
          <p:nvPr>
            <p:ph type="dt" sz="half" idx="10"/>
          </p:nvPr>
        </p:nvSpPr>
        <p:spPr>
          <a:xfrm>
            <a:off x="2438401" y="6248402"/>
            <a:ext cx="2130425" cy="474663"/>
          </a:xfrm>
        </p:spPr>
        <p:txBody>
          <a:bodyPr/>
          <a:lstStyle>
            <a:lvl1pPr>
              <a:defRPr/>
            </a:lvl1pPr>
          </a:lstStyle>
          <a:p>
            <a:r>
              <a:rPr lang="fr-FR" altLang="fr-FR"/>
              <a:t>03/09/20XX</a:t>
            </a:r>
          </a:p>
        </p:txBody>
      </p:sp>
      <p:sp>
        <p:nvSpPr>
          <p:cNvPr id="5" name="Espace réservé du pied de page 4">
            <a:extLst>
              <a:ext uri="{FF2B5EF4-FFF2-40B4-BE49-F238E27FC236}">
                <a16:creationId xmlns:a16="http://schemas.microsoft.com/office/drawing/2014/main" id="{95240701-998D-3954-B488-025C1ECB3CDB}"/>
              </a:ext>
            </a:extLst>
          </p:cNvPr>
          <p:cNvSpPr>
            <a:spLocks noGrp="1"/>
          </p:cNvSpPr>
          <p:nvPr>
            <p:ph type="ftr" sz="quarter" idx="11"/>
          </p:nvPr>
        </p:nvSpPr>
        <p:spPr>
          <a:xfrm>
            <a:off x="5791200" y="6248402"/>
            <a:ext cx="2897188" cy="474663"/>
          </a:xfrm>
        </p:spPr>
        <p:txBody>
          <a:bodyPr/>
          <a:lstStyle>
            <a:lvl1pPr>
              <a:defRPr/>
            </a:lvl1pPr>
          </a:lstStyle>
          <a:p>
            <a:r>
              <a:rPr lang="fr-FR" altLang="fr-FR"/>
              <a:t>ACCEPTATION ET GESTION DE LA FLORE SPONTANEE</a:t>
            </a:r>
          </a:p>
        </p:txBody>
      </p:sp>
      <p:sp>
        <p:nvSpPr>
          <p:cNvPr id="6" name="Espace réservé du numéro de diapositive 5">
            <a:extLst>
              <a:ext uri="{FF2B5EF4-FFF2-40B4-BE49-F238E27FC236}">
                <a16:creationId xmlns:a16="http://schemas.microsoft.com/office/drawing/2014/main" id="{3870AF16-D69E-FDD8-1FF9-E4781BE4E906}"/>
              </a:ext>
            </a:extLst>
          </p:cNvPr>
          <p:cNvSpPr>
            <a:spLocks noGrp="1"/>
          </p:cNvSpPr>
          <p:nvPr>
            <p:ph type="sldNum" sz="quarter" idx="12"/>
          </p:nvPr>
        </p:nvSpPr>
        <p:spPr>
          <a:xfrm>
            <a:off x="84139" y="6242050"/>
            <a:ext cx="587375" cy="488950"/>
          </a:xfrm>
        </p:spPr>
        <p:txBody>
          <a:bodyPr/>
          <a:lstStyle>
            <a:lvl1pPr>
              <a:defRPr/>
            </a:lvl1pPr>
          </a:lstStyle>
          <a:p>
            <a:fld id="{505EEC7C-905A-4B52-B00F-0A0192BD92CF}" type="slidenum">
              <a:rPr lang="fr-FR" altLang="fr-FR"/>
              <a:pPr/>
              <a:t>‹N°›</a:t>
            </a:fld>
            <a:endParaRPr lang="fr-FR" altLang="fr-FR"/>
          </a:p>
        </p:txBody>
      </p:sp>
    </p:spTree>
    <p:extLst>
      <p:ext uri="{BB962C8B-B14F-4D97-AF65-F5344CB8AC3E}">
        <p14:creationId xmlns:p14="http://schemas.microsoft.com/office/powerpoint/2010/main" val="212868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mage-Texte ">
    <p:spTree>
      <p:nvGrpSpPr>
        <p:cNvPr id="1" name=""/>
        <p:cNvGrpSpPr/>
        <p:nvPr/>
      </p:nvGrpSpPr>
      <p:grpSpPr>
        <a:xfrm>
          <a:off x="0" y="0"/>
          <a:ext cx="0" cy="0"/>
          <a:chOff x="0" y="0"/>
          <a:chExt cx="0" cy="0"/>
        </a:xfrm>
      </p:grpSpPr>
      <p:sp>
        <p:nvSpPr>
          <p:cNvPr id="15" name="Rectangle 14"/>
          <p:cNvSpPr/>
          <p:nvPr userDrawn="1"/>
        </p:nvSpPr>
        <p:spPr>
          <a:xfrm>
            <a:off x="-6218" y="368672"/>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04" tIns="40802" rIns="81604" bIns="40802" rtlCol="0" anchor="ctr"/>
          <a:lstStyle/>
          <a:p>
            <a:pPr algn="ctr"/>
            <a:endParaRPr lang="fr-FR" sz="1350" dirty="0"/>
          </a:p>
        </p:txBody>
      </p:sp>
      <p:sp>
        <p:nvSpPr>
          <p:cNvPr id="22" name="Titre 1"/>
          <p:cNvSpPr>
            <a:spLocks noGrp="1"/>
          </p:cNvSpPr>
          <p:nvPr>
            <p:ph type="title" hasCustomPrompt="1"/>
          </p:nvPr>
        </p:nvSpPr>
        <p:spPr>
          <a:xfrm>
            <a:off x="2" y="0"/>
            <a:ext cx="8418025" cy="404664"/>
          </a:xfrm>
          <a:effectLst/>
        </p:spPr>
        <p:txBody>
          <a:bodyPr>
            <a:noAutofit/>
          </a:bodyPr>
          <a:lstStyle>
            <a:lvl1pPr algn="r">
              <a:defRPr sz="1800">
                <a:solidFill>
                  <a:sysClr val="windowText" lastClr="000000"/>
                </a:solidFill>
                <a:latin typeface="Arial" pitchFamily="34" charset="0"/>
                <a:cs typeface="Arial" pitchFamily="34" charset="0"/>
              </a:defRPr>
            </a:lvl1pPr>
          </a:lstStyle>
          <a:p>
            <a:r>
              <a:rPr lang="fr-FR" dirty="0"/>
              <a:t>	Titre de la diapositive</a:t>
            </a:r>
          </a:p>
        </p:txBody>
      </p:sp>
      <p:sp>
        <p:nvSpPr>
          <p:cNvPr id="24" name="Espace réservé pour une image  3"/>
          <p:cNvSpPr>
            <a:spLocks noGrp="1"/>
          </p:cNvSpPr>
          <p:nvPr>
            <p:ph type="pic" sz="quarter" idx="13" hasCustomPrompt="1"/>
          </p:nvPr>
        </p:nvSpPr>
        <p:spPr>
          <a:xfrm>
            <a:off x="107504" y="1700810"/>
            <a:ext cx="3006144" cy="2268000"/>
          </a:xfrm>
          <a:effectLst>
            <a:reflection blurRad="6350" stA="50000" endA="300" endPos="38500" dist="50800" dir="5400000" sy="-100000" algn="bl" rotWithShape="0"/>
          </a:effectLst>
        </p:spPr>
        <p:txBody>
          <a:bodyPr anchor="ctr"/>
          <a:lstStyle>
            <a:lvl1pPr marL="0" indent="0" algn="ctr">
              <a:buNone/>
              <a:defRPr baseline="0"/>
            </a:lvl1pPr>
          </a:lstStyle>
          <a:p>
            <a:r>
              <a:rPr lang="fr-FR" dirty="0"/>
              <a:t>Photo d’illustration</a:t>
            </a:r>
          </a:p>
        </p:txBody>
      </p:sp>
      <p:sp>
        <p:nvSpPr>
          <p:cNvPr id="37" name="Espace réservé du texte 2"/>
          <p:cNvSpPr>
            <a:spLocks noGrp="1"/>
          </p:cNvSpPr>
          <p:nvPr>
            <p:ph type="body" sz="quarter" idx="12"/>
          </p:nvPr>
        </p:nvSpPr>
        <p:spPr>
          <a:xfrm>
            <a:off x="3221674" y="692150"/>
            <a:ext cx="5814376" cy="5226050"/>
          </a:xfrm>
        </p:spPr>
        <p:txBody>
          <a:bodyPr anchor="ctr">
            <a:normAutofit/>
          </a:bodyPr>
          <a:lstStyle>
            <a:lvl1pPr marL="238047" indent="-238047">
              <a:buClr>
                <a:srgbClr val="DC8A00"/>
              </a:buClr>
              <a:buFont typeface="Wingdings 2" pitchFamily="18" charset="2"/>
              <a:buChar char="º"/>
              <a:defRPr sz="1800">
                <a:latin typeface="Arial" pitchFamily="34" charset="0"/>
                <a:cs typeface="Arial" pitchFamily="34" charset="0"/>
              </a:defRPr>
            </a:lvl1pPr>
            <a:lvl2pPr marL="484595" indent="-246548">
              <a:buClr>
                <a:srgbClr val="0064AF"/>
              </a:buClr>
              <a:buFont typeface="Wingdings 2" pitchFamily="18" charset="2"/>
              <a:buChar char=""/>
              <a:defRPr sz="1500">
                <a:latin typeface="Arial" pitchFamily="34" charset="0"/>
                <a:cs typeface="Arial" pitchFamily="34" charset="0"/>
              </a:defRPr>
            </a:lvl2pPr>
            <a:lvl3pPr marL="722643" indent="-238047">
              <a:buClr>
                <a:srgbClr val="0064AF"/>
              </a:buClr>
              <a:buFont typeface="Arial" pitchFamily="34" charset="0"/>
              <a:buChar char="•"/>
              <a:defRPr sz="1350">
                <a:latin typeface="Arial" pitchFamily="34" charset="0"/>
                <a:cs typeface="Arial" pitchFamily="34" charset="0"/>
              </a:defRPr>
            </a:lvl3pPr>
            <a:lvl4pPr marL="960689" indent="-238047">
              <a:buClr>
                <a:srgbClr val="0064AF"/>
              </a:buClr>
              <a:buFont typeface="Wingdings 2" pitchFamily="18" charset="2"/>
              <a:buChar char=""/>
              <a:defRPr sz="1350">
                <a:latin typeface="Arial" pitchFamily="34" charset="0"/>
                <a:cs typeface="Arial" pitchFamily="34" charset="0"/>
              </a:defRPr>
            </a:lvl4pPr>
            <a:lvl5pPr marL="1198736" indent="-238047">
              <a:buClr>
                <a:srgbClr val="0064AF"/>
              </a:buClr>
              <a:buFont typeface="Wingdings 2" pitchFamily="18" charset="2"/>
              <a:buChar char=""/>
              <a:defRPr sz="1350">
                <a:latin typeface="Arial" pitchFamily="34" charset="0"/>
                <a:cs typeface="Arial"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26" name="Groupe 25"/>
          <p:cNvGrpSpPr/>
          <p:nvPr userDrawn="1"/>
        </p:nvGrpSpPr>
        <p:grpSpPr>
          <a:xfrm>
            <a:off x="-6217" y="6262896"/>
            <a:ext cx="9159653" cy="566918"/>
            <a:chOff x="-6217" y="5899356"/>
            <a:chExt cx="9159652" cy="963208"/>
          </a:xfrm>
        </p:grpSpPr>
        <p:sp>
          <p:nvSpPr>
            <p:cNvPr id="28"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9"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0"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sp>
          <p:nvSpPr>
            <p:cNvPr id="32" name="Rectangle 31"/>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3" name="Rectangle 32"/>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4" name="Forme libre 33"/>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grpSp>
      <p:sp>
        <p:nvSpPr>
          <p:cNvPr id="35" name="Espace réservé du numéro de diapositive 5"/>
          <p:cNvSpPr txBox="1">
            <a:spLocks/>
          </p:cNvSpPr>
          <p:nvPr userDrawn="1"/>
        </p:nvSpPr>
        <p:spPr>
          <a:xfrm>
            <a:off x="8532441" y="6479846"/>
            <a:ext cx="611560" cy="365125"/>
          </a:xfrm>
          <a:prstGeom prst="rect">
            <a:avLst/>
          </a:prstGeom>
        </p:spPr>
        <p:txBody>
          <a:bodyPr vert="horz" lIns="81604" tIns="40802" rIns="81604" bIns="40802" rtlCol="0" anchor="ctr"/>
          <a:lstStyle>
            <a:defPPr>
              <a:defRPr lang="fr-FR"/>
            </a:defPPr>
            <a:lvl1pPr marL="0" algn="r" defTabSz="914400" rtl="0" eaLnBrk="1" latinLnBrk="0" hangingPunct="1">
              <a:defRPr lang="fr-FR" sz="180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40C35A2-CE33-4417-89EF-1B86F62790F9}" type="slidenum">
              <a:rPr lang="fr-FR" sz="1050" smtClean="0"/>
              <a:pPr algn="ctr"/>
              <a:t>‹N°›</a:t>
            </a:fld>
            <a:endParaRPr lang="fr-FR" sz="1050" dirty="0"/>
          </a:p>
        </p:txBody>
      </p:sp>
      <p:pic>
        <p:nvPicPr>
          <p:cNvPr id="38" name="Imag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 y="6457253"/>
            <a:ext cx="772742" cy="337170"/>
          </a:xfrm>
          <a:prstGeom prst="rect">
            <a:avLst/>
          </a:prstGeom>
          <a:ln w="6350">
            <a:solidFill>
              <a:schemeClr val="bg1"/>
            </a:solidFill>
          </a:ln>
        </p:spPr>
      </p:pic>
      <p:sp>
        <p:nvSpPr>
          <p:cNvPr id="16" name="Espace réservé du texte 3"/>
          <p:cNvSpPr>
            <a:spLocks noGrp="1"/>
          </p:cNvSpPr>
          <p:nvPr>
            <p:ph type="body" sz="quarter" idx="14"/>
          </p:nvPr>
        </p:nvSpPr>
        <p:spPr>
          <a:xfrm>
            <a:off x="1328110" y="6506065"/>
            <a:ext cx="6481564" cy="306789"/>
          </a:xfrm>
        </p:spPr>
        <p:txBody>
          <a:bodyPr anchor="ctr">
            <a:noAutofit/>
          </a:bodyPr>
          <a:lstStyle>
            <a:lvl1pPr marL="0" marR="0" indent="0" algn="l" defTabSz="685663"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663"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663"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663"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663"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spTree>
    <p:extLst>
      <p:ext uri="{BB962C8B-B14F-4D97-AF65-F5344CB8AC3E}">
        <p14:creationId xmlns:p14="http://schemas.microsoft.com/office/powerpoint/2010/main" val="279900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r>
              <a:rPr lang="fr-FR" altLang="fr-FR"/>
              <a:t>03/09/20XX</a:t>
            </a:r>
            <a:endParaRPr lang="fr-FR" altLang="fr-FR" dirty="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ACCEPTATION ET GESTION DE LA FLORE SPONTANEE</a:t>
            </a:r>
            <a:endParaRPr lang="fr-FR" alt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37EE50C3-F835-41C1-8B41-1F471E940FD6}" type="slidenum">
              <a:rPr lang="fr-FR" altLang="fr-FR"/>
              <a:pPr>
                <a:defRPr/>
              </a:pPr>
              <a:t>‹N°›</a:t>
            </a:fld>
            <a:endParaRPr lang="fr-FR" altLang="fr-FR" dirty="0"/>
          </a:p>
        </p:txBody>
      </p:sp>
      <p:grpSp>
        <p:nvGrpSpPr>
          <p:cNvPr id="7" name="Groupe 6"/>
          <p:cNvGrpSpPr/>
          <p:nvPr userDrawn="1"/>
        </p:nvGrpSpPr>
        <p:grpSpPr>
          <a:xfrm>
            <a:off x="-6217" y="6262896"/>
            <a:ext cx="9159652" cy="566918"/>
            <a:chOff x="-6217" y="5899356"/>
            <a:chExt cx="9159652" cy="963208"/>
          </a:xfrm>
        </p:grpSpPr>
        <p:sp>
          <p:nvSpPr>
            <p:cNvPr id="8"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9"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0"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sp>
          <p:nvSpPr>
            <p:cNvPr id="11" name="Rectangle 10"/>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2" name="Rectangle 11"/>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3" name="Forme libre 12"/>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350" dirty="0"/>
            </a:p>
          </p:txBody>
        </p:sp>
      </p:gr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59" y="6457253"/>
            <a:ext cx="772742" cy="337170"/>
          </a:xfrm>
          <a:prstGeom prst="rect">
            <a:avLst/>
          </a:prstGeom>
          <a:ln w="6350">
            <a:solidFill>
              <a:schemeClr val="bg1"/>
            </a:solidFill>
          </a:ln>
        </p:spPr>
      </p:pic>
      <p:sp>
        <p:nvSpPr>
          <p:cNvPr id="15" name="Espace réservé du texte 3"/>
          <p:cNvSpPr>
            <a:spLocks noGrp="1"/>
          </p:cNvSpPr>
          <p:nvPr>
            <p:ph type="body" sz="quarter" idx="14"/>
          </p:nvPr>
        </p:nvSpPr>
        <p:spPr>
          <a:xfrm>
            <a:off x="1328110" y="6506064"/>
            <a:ext cx="6481564" cy="306789"/>
          </a:xfrm>
        </p:spPr>
        <p:txBody>
          <a:bodyPr anchor="ctr">
            <a:noAutofit/>
          </a:bodyPr>
          <a:lstStyle>
            <a:lvl1pPr marL="0" marR="0" indent="0" algn="l" defTabSz="685891"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891"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891"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891"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891"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sp>
        <p:nvSpPr>
          <p:cNvPr id="17" name="Rectangle 16"/>
          <p:cNvSpPr/>
          <p:nvPr userDrawn="1"/>
        </p:nvSpPr>
        <p:spPr>
          <a:xfrm>
            <a:off x="-6218" y="368672"/>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33" tIns="40817" rIns="81633" bIns="40817" rtlCol="0" anchor="ctr"/>
          <a:lstStyle/>
          <a:p>
            <a:pPr algn="ctr"/>
            <a:endParaRPr lang="fr-FR" sz="1350" dirty="0"/>
          </a:p>
        </p:txBody>
      </p:sp>
      <p:sp>
        <p:nvSpPr>
          <p:cNvPr id="18" name="Titre 1"/>
          <p:cNvSpPr txBox="1">
            <a:spLocks/>
          </p:cNvSpPr>
          <p:nvPr userDrawn="1"/>
        </p:nvSpPr>
        <p:spPr>
          <a:xfrm>
            <a:off x="1" y="0"/>
            <a:ext cx="8418025" cy="404664"/>
          </a:xfrm>
          <a:prstGeom prst="rect">
            <a:avLst/>
          </a:prstGeom>
          <a:effectLst/>
        </p:spPr>
        <p:txBody>
          <a:bodyPr vert="horz" lIns="81648" tIns="40824" rIns="81648" bIns="40824" rtlCol="0" anchor="ctr">
            <a:noAutofit/>
          </a:bodyPr>
          <a:lstStyle>
            <a:lvl1pPr algn="r" defTabSz="1088502" rtl="0" eaLnBrk="1" latinLnBrk="0" hangingPunct="1">
              <a:spcBef>
                <a:spcPct val="0"/>
              </a:spcBef>
              <a:buNone/>
              <a:defRPr sz="2400" kern="1200">
                <a:solidFill>
                  <a:sysClr val="windowText" lastClr="000000"/>
                </a:solidFill>
                <a:latin typeface="Arial" pitchFamily="34" charset="0"/>
                <a:ea typeface="+mj-ea"/>
                <a:cs typeface="Arial" pitchFamily="34" charset="0"/>
              </a:defRPr>
            </a:lvl1pPr>
          </a:lstStyle>
          <a:p>
            <a:r>
              <a:rPr lang="fr-FR" sz="1800" dirty="0"/>
              <a:t>	Titre de la diapositive</a:t>
            </a:r>
          </a:p>
        </p:txBody>
      </p:sp>
    </p:spTree>
    <p:extLst>
      <p:ext uri="{BB962C8B-B14F-4D97-AF65-F5344CB8AC3E}">
        <p14:creationId xmlns:p14="http://schemas.microsoft.com/office/powerpoint/2010/main" val="256689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6FE970-228D-B082-811D-6132FE6E537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7381C06-44EA-F94F-86D9-443489CBE92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0A81D5A-182E-24B4-5116-96E6473B2B66}"/>
              </a:ext>
            </a:extLst>
          </p:cNvPr>
          <p:cNvSpPr>
            <a:spLocks noGrp="1"/>
          </p:cNvSpPr>
          <p:nvPr>
            <p:ph type="dt" sz="half" idx="10"/>
          </p:nvPr>
        </p:nvSpPr>
        <p:spPr/>
        <p:txBody>
          <a:bodyPr/>
          <a:lstStyle/>
          <a:p>
            <a:r>
              <a:rPr lang="fr-FR"/>
              <a:t>03/09/20XX</a:t>
            </a:r>
            <a:endParaRPr lang="en-US" dirty="0"/>
          </a:p>
        </p:txBody>
      </p:sp>
      <p:sp>
        <p:nvSpPr>
          <p:cNvPr id="5" name="Espace réservé du pied de page 4">
            <a:extLst>
              <a:ext uri="{FF2B5EF4-FFF2-40B4-BE49-F238E27FC236}">
                <a16:creationId xmlns:a16="http://schemas.microsoft.com/office/drawing/2014/main" id="{81B18361-A60B-3827-DBD2-0682CE431F44}"/>
              </a:ext>
            </a:extLst>
          </p:cNvPr>
          <p:cNvSpPr>
            <a:spLocks noGrp="1"/>
          </p:cNvSpPr>
          <p:nvPr>
            <p:ph type="ftr" sz="quarter" idx="11"/>
          </p:nvPr>
        </p:nvSpPr>
        <p:spPr/>
        <p:txBody>
          <a:bodyPr/>
          <a:lstStyle/>
          <a:p>
            <a:r>
              <a:rPr lang="fr-FR"/>
              <a:t>ACCEPTATION ET GESTION DE LA FLORE SPONTANEE</a:t>
            </a:r>
            <a:endParaRPr lang="en-US" dirty="0"/>
          </a:p>
        </p:txBody>
      </p:sp>
      <p:sp>
        <p:nvSpPr>
          <p:cNvPr id="6" name="Espace réservé du numéro de diapositive 5">
            <a:extLst>
              <a:ext uri="{FF2B5EF4-FFF2-40B4-BE49-F238E27FC236}">
                <a16:creationId xmlns:a16="http://schemas.microsoft.com/office/drawing/2014/main" id="{64A91173-6449-444D-0E78-99230F99A0C8}"/>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195282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chéma ">
    <p:spTree>
      <p:nvGrpSpPr>
        <p:cNvPr id="1" name=""/>
        <p:cNvGrpSpPr/>
        <p:nvPr/>
      </p:nvGrpSpPr>
      <p:grpSpPr>
        <a:xfrm>
          <a:off x="0" y="0"/>
          <a:ext cx="0" cy="0"/>
          <a:chOff x="0" y="0"/>
          <a:chExt cx="0" cy="0"/>
        </a:xfrm>
      </p:grpSpPr>
      <p:sp>
        <p:nvSpPr>
          <p:cNvPr id="3" name="Espace réservé du graphique SmartArt 2"/>
          <p:cNvSpPr>
            <a:spLocks noGrp="1"/>
          </p:cNvSpPr>
          <p:nvPr>
            <p:ph type="dgm" sz="quarter" idx="15" hasCustomPrompt="1"/>
          </p:nvPr>
        </p:nvSpPr>
        <p:spPr>
          <a:xfrm>
            <a:off x="51861" y="693329"/>
            <a:ext cx="9026525" cy="5399968"/>
          </a:xfrm>
        </p:spPr>
        <p:txBody>
          <a:bodyPr anchor="ctr"/>
          <a:lstStyle>
            <a:lvl1pPr marL="0" indent="0" algn="ctr">
              <a:buNone/>
              <a:defRPr/>
            </a:lvl1pPr>
          </a:lstStyle>
          <a:p>
            <a:r>
              <a:rPr lang="fr-FR" dirty="0"/>
              <a:t>Schéma d’illustration</a:t>
            </a:r>
          </a:p>
        </p:txBody>
      </p:sp>
      <p:grpSp>
        <p:nvGrpSpPr>
          <p:cNvPr id="21" name="Groupe 20"/>
          <p:cNvGrpSpPr/>
          <p:nvPr userDrawn="1"/>
        </p:nvGrpSpPr>
        <p:grpSpPr>
          <a:xfrm>
            <a:off x="-6216" y="6262897"/>
            <a:ext cx="9159652" cy="566918"/>
            <a:chOff x="-6217" y="5899356"/>
            <a:chExt cx="9159652" cy="963208"/>
          </a:xfrm>
        </p:grpSpPr>
        <p:sp>
          <p:nvSpPr>
            <p:cNvPr id="22"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3"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4"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575" dirty="0"/>
            </a:p>
          </p:txBody>
        </p:sp>
        <p:sp>
          <p:nvSpPr>
            <p:cNvPr id="25" name="Rectangle 24"/>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6" name="Rectangle 25"/>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7" name="Forme libre 26"/>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575" dirty="0"/>
            </a:p>
          </p:txBody>
        </p:sp>
      </p:grpSp>
      <p:sp>
        <p:nvSpPr>
          <p:cNvPr id="28" name="Espace réservé du numéro de diapositive 5"/>
          <p:cNvSpPr txBox="1">
            <a:spLocks/>
          </p:cNvSpPr>
          <p:nvPr userDrawn="1"/>
        </p:nvSpPr>
        <p:spPr>
          <a:xfrm>
            <a:off x="8532440" y="6479844"/>
            <a:ext cx="611560" cy="365125"/>
          </a:xfrm>
          <a:prstGeom prst="rect">
            <a:avLst/>
          </a:prstGeom>
        </p:spPr>
        <p:txBody>
          <a:bodyPr vert="horz" lIns="81643" tIns="40822" rIns="81643" bIns="40822" rtlCol="0" anchor="ctr"/>
          <a:lstStyle>
            <a:defPPr>
              <a:defRPr lang="fr-FR"/>
            </a:defPPr>
            <a:lvl1pPr marL="0" algn="r" defTabSz="914400" rtl="0" eaLnBrk="1" latinLnBrk="0" hangingPunct="1">
              <a:defRPr lang="fr-FR" sz="180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40C35A2-CE33-4417-89EF-1B86F62790F9}" type="slidenum">
              <a:rPr lang="fr-FR" sz="1050" smtClean="0"/>
              <a:pPr algn="ctr"/>
              <a:t>‹N°›</a:t>
            </a:fld>
            <a:endParaRPr lang="fr-FR" sz="1050" dirty="0"/>
          </a:p>
        </p:txBody>
      </p:sp>
      <p:pic>
        <p:nvPicPr>
          <p:cNvPr id="32" name="Imag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58" y="6457253"/>
            <a:ext cx="772742" cy="337170"/>
          </a:xfrm>
          <a:prstGeom prst="rect">
            <a:avLst/>
          </a:prstGeom>
          <a:ln w="6350">
            <a:solidFill>
              <a:schemeClr val="bg1"/>
            </a:solidFill>
          </a:ln>
        </p:spPr>
      </p:pic>
      <p:sp>
        <p:nvSpPr>
          <p:cNvPr id="13" name="Rectangle 12"/>
          <p:cNvSpPr/>
          <p:nvPr userDrawn="1"/>
        </p:nvSpPr>
        <p:spPr>
          <a:xfrm>
            <a:off x="-6218" y="368673"/>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43" tIns="40822" rIns="81643" bIns="40822" rtlCol="0" anchor="ctr"/>
          <a:lstStyle/>
          <a:p>
            <a:pPr algn="ctr"/>
            <a:endParaRPr lang="fr-FR" sz="1575" dirty="0"/>
          </a:p>
        </p:txBody>
      </p:sp>
      <p:sp>
        <p:nvSpPr>
          <p:cNvPr id="14" name="Titre 1"/>
          <p:cNvSpPr>
            <a:spLocks noGrp="1"/>
          </p:cNvSpPr>
          <p:nvPr>
            <p:ph type="title" hasCustomPrompt="1"/>
          </p:nvPr>
        </p:nvSpPr>
        <p:spPr>
          <a:xfrm>
            <a:off x="-30293" y="-3073"/>
            <a:ext cx="8436619" cy="404664"/>
          </a:xfrm>
        </p:spPr>
        <p:txBody>
          <a:bodyPr>
            <a:noAutofit/>
          </a:bodyPr>
          <a:lstStyle>
            <a:lvl1pPr algn="r">
              <a:defRPr sz="1800">
                <a:solidFill>
                  <a:schemeClr val="tx1"/>
                </a:solidFill>
                <a:latin typeface="Arial" pitchFamily="34" charset="0"/>
                <a:cs typeface="Arial" pitchFamily="34" charset="0"/>
              </a:defRPr>
            </a:lvl1pPr>
          </a:lstStyle>
          <a:p>
            <a:r>
              <a:rPr lang="fr-FR" dirty="0"/>
              <a:t>	Titre de la diapositive</a:t>
            </a:r>
          </a:p>
        </p:txBody>
      </p:sp>
      <p:sp>
        <p:nvSpPr>
          <p:cNvPr id="15" name="Espace réservé du texte 3"/>
          <p:cNvSpPr>
            <a:spLocks noGrp="1"/>
          </p:cNvSpPr>
          <p:nvPr>
            <p:ph type="body" sz="quarter" idx="14"/>
          </p:nvPr>
        </p:nvSpPr>
        <p:spPr>
          <a:xfrm>
            <a:off x="1328111" y="6506064"/>
            <a:ext cx="6481563" cy="306789"/>
          </a:xfrm>
        </p:spPr>
        <p:txBody>
          <a:bodyPr anchor="ctr">
            <a:noAutofit/>
          </a:bodyPr>
          <a:lstStyle>
            <a:lvl1pPr marL="0" marR="0" indent="0" algn="l" defTabSz="685846"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846"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846"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846"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846"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spTree>
    <p:extLst>
      <p:ext uri="{BB962C8B-B14F-4D97-AF65-F5344CB8AC3E}">
        <p14:creationId xmlns:p14="http://schemas.microsoft.com/office/powerpoint/2010/main" val="343602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3" name="Rectangle 32"/>
          <p:cNvSpPr/>
          <p:nvPr userDrawn="1"/>
        </p:nvSpPr>
        <p:spPr>
          <a:xfrm>
            <a:off x="-6218" y="368673"/>
            <a:ext cx="8424225" cy="108000"/>
          </a:xfrm>
          <a:prstGeom prst="rect">
            <a:avLst/>
          </a:prstGeom>
          <a:solidFill>
            <a:srgbClr val="DC8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1643" tIns="40822" rIns="81643" bIns="40822" rtlCol="0" anchor="ctr"/>
          <a:lstStyle/>
          <a:p>
            <a:pPr algn="ctr"/>
            <a:endParaRPr lang="fr-FR" sz="1575" dirty="0"/>
          </a:p>
        </p:txBody>
      </p:sp>
      <p:grpSp>
        <p:nvGrpSpPr>
          <p:cNvPr id="15" name="Groupe 14"/>
          <p:cNvGrpSpPr/>
          <p:nvPr userDrawn="1"/>
        </p:nvGrpSpPr>
        <p:grpSpPr>
          <a:xfrm>
            <a:off x="-6216" y="6262897"/>
            <a:ext cx="9159652" cy="566918"/>
            <a:chOff x="-6217" y="5899356"/>
            <a:chExt cx="9159652" cy="963208"/>
          </a:xfrm>
        </p:grpSpPr>
        <p:sp>
          <p:nvSpPr>
            <p:cNvPr id="16" name="Rectangle 11"/>
            <p:cNvSpPr/>
            <p:nvPr userDrawn="1"/>
          </p:nvSpPr>
          <p:spPr>
            <a:xfrm>
              <a:off x="0" y="5899356"/>
              <a:ext cx="9144000" cy="958644"/>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882" h="652068">
                  <a:moveTo>
                    <a:pt x="0" y="0"/>
                  </a:moveTo>
                  <a:cubicBezTo>
                    <a:pt x="3227300" y="415282"/>
                    <a:pt x="5046102" y="417713"/>
                    <a:pt x="9169882" y="10845"/>
                  </a:cubicBezTo>
                  <a:lnTo>
                    <a:pt x="9160049" y="652068"/>
                  </a:lnTo>
                  <a:lnTo>
                    <a:pt x="16049" y="652068"/>
                  </a:lnTo>
                  <a:lnTo>
                    <a:pt x="0" y="0"/>
                  </a:lnTo>
                  <a:close/>
                </a:path>
              </a:pathLst>
            </a:custGeom>
            <a:gradFill flip="none" rotWithShape="1">
              <a:gsLst>
                <a:gs pos="0">
                  <a:schemeClr val="bg1">
                    <a:lumMod val="75000"/>
                    <a:alpha val="78000"/>
                  </a:schemeClr>
                </a:gs>
                <a:gs pos="82000">
                  <a:schemeClr val="bg1">
                    <a:alpha val="0"/>
                    <a:lumMod val="0"/>
                    <a:lumOff val="100000"/>
                  </a:schemeClr>
                </a:gs>
                <a:gs pos="23000">
                  <a:schemeClr val="bg1">
                    <a:lumMod val="0"/>
                    <a:lumOff val="100000"/>
                    <a:alpha val="0"/>
                  </a:schemeClr>
                </a:gs>
                <a:gs pos="100000">
                  <a:schemeClr val="bg1">
                    <a:lumMod val="9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17" name="Rectangle 11"/>
            <p:cNvSpPr/>
            <p:nvPr userDrawn="1"/>
          </p:nvSpPr>
          <p:spPr>
            <a:xfrm>
              <a:off x="-6217" y="6044810"/>
              <a:ext cx="9150218" cy="813191"/>
            </a:xfrm>
            <a:custGeom>
              <a:avLst/>
              <a:gdLst>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0 w 9144000"/>
                <a:gd name="connsiteY0" fmla="*/ 0 h 836712"/>
                <a:gd name="connsiteX1" fmla="*/ 9144000 w 9144000"/>
                <a:gd name="connsiteY1" fmla="*/ 0 h 836712"/>
                <a:gd name="connsiteX2" fmla="*/ 9144000 w 9144000"/>
                <a:gd name="connsiteY2" fmla="*/ 836712 h 836712"/>
                <a:gd name="connsiteX3" fmla="*/ 0 w 9144000"/>
                <a:gd name="connsiteY3" fmla="*/ 836712 h 836712"/>
                <a:gd name="connsiteX4" fmla="*/ 0 w 9144000"/>
                <a:gd name="connsiteY4" fmla="*/ 0 h 836712"/>
                <a:gd name="connsiteX0" fmla="*/ 13447 w 9144000"/>
                <a:gd name="connsiteY0" fmla="*/ 174812 h 836712"/>
                <a:gd name="connsiteX1" fmla="*/ 9144000 w 9144000"/>
                <a:gd name="connsiteY1" fmla="*/ 0 h 836712"/>
                <a:gd name="connsiteX2" fmla="*/ 9144000 w 9144000"/>
                <a:gd name="connsiteY2" fmla="*/ 836712 h 836712"/>
                <a:gd name="connsiteX3" fmla="*/ 0 w 9144000"/>
                <a:gd name="connsiteY3" fmla="*/ 836712 h 836712"/>
                <a:gd name="connsiteX4" fmla="*/ 13447 w 9144000"/>
                <a:gd name="connsiteY4" fmla="*/ 174812 h 836712"/>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13447 w 9144000"/>
                <a:gd name="connsiteY0" fmla="*/ 0 h 661900"/>
                <a:gd name="connsiteX1" fmla="*/ 9144000 w 9144000"/>
                <a:gd name="connsiteY1" fmla="*/ 40341 h 661900"/>
                <a:gd name="connsiteX2" fmla="*/ 9144000 w 9144000"/>
                <a:gd name="connsiteY2" fmla="*/ 661900 h 661900"/>
                <a:gd name="connsiteX3" fmla="*/ 0 w 9144000"/>
                <a:gd name="connsiteY3" fmla="*/ 661900 h 661900"/>
                <a:gd name="connsiteX4" fmla="*/ 13447 w 9144000"/>
                <a:gd name="connsiteY4" fmla="*/ 0 h 661900"/>
                <a:gd name="connsiteX0" fmla="*/ 0 w 9160049"/>
                <a:gd name="connsiteY0" fmla="*/ 0 h 652068"/>
                <a:gd name="connsiteX1" fmla="*/ 9160049 w 9160049"/>
                <a:gd name="connsiteY1" fmla="*/ 30509 h 652068"/>
                <a:gd name="connsiteX2" fmla="*/ 9160049 w 9160049"/>
                <a:gd name="connsiteY2" fmla="*/ 652068 h 652068"/>
                <a:gd name="connsiteX3" fmla="*/ 16049 w 9160049"/>
                <a:gd name="connsiteY3" fmla="*/ 652068 h 652068"/>
                <a:gd name="connsiteX4" fmla="*/ 0 w 9160049"/>
                <a:gd name="connsiteY4" fmla="*/ 0 h 652068"/>
                <a:gd name="connsiteX0" fmla="*/ 0 w 9169882"/>
                <a:gd name="connsiteY0" fmla="*/ 0 h 652068"/>
                <a:gd name="connsiteX1" fmla="*/ 9169882 w 9169882"/>
                <a:gd name="connsiteY1" fmla="*/ 10845 h 652068"/>
                <a:gd name="connsiteX2" fmla="*/ 9160049 w 9169882"/>
                <a:gd name="connsiteY2" fmla="*/ 652068 h 652068"/>
                <a:gd name="connsiteX3" fmla="*/ 16049 w 9169882"/>
                <a:gd name="connsiteY3" fmla="*/ 652068 h 652068"/>
                <a:gd name="connsiteX4" fmla="*/ 0 w 9169882"/>
                <a:gd name="connsiteY4" fmla="*/ 0 h 652068"/>
                <a:gd name="connsiteX0" fmla="*/ 13448 w 9153833"/>
                <a:gd name="connsiteY0" fmla="*/ 0 h 642236"/>
                <a:gd name="connsiteX1" fmla="*/ 9153833 w 9153833"/>
                <a:gd name="connsiteY1" fmla="*/ 1013 h 642236"/>
                <a:gd name="connsiteX2" fmla="*/ 9144000 w 9153833"/>
                <a:gd name="connsiteY2" fmla="*/ 642236 h 642236"/>
                <a:gd name="connsiteX3" fmla="*/ 0 w 9153833"/>
                <a:gd name="connsiteY3" fmla="*/ 642236 h 642236"/>
                <a:gd name="connsiteX4" fmla="*/ 13448 w 9153833"/>
                <a:gd name="connsiteY4" fmla="*/ 0 h 642236"/>
                <a:gd name="connsiteX0" fmla="*/ 0 w 9160050"/>
                <a:gd name="connsiteY0" fmla="*/ 8819 h 641223"/>
                <a:gd name="connsiteX1" fmla="*/ 9160050 w 9160050"/>
                <a:gd name="connsiteY1" fmla="*/ 0 h 641223"/>
                <a:gd name="connsiteX2" fmla="*/ 9150217 w 9160050"/>
                <a:gd name="connsiteY2" fmla="*/ 641223 h 641223"/>
                <a:gd name="connsiteX3" fmla="*/ 6217 w 9160050"/>
                <a:gd name="connsiteY3" fmla="*/ 641223 h 641223"/>
                <a:gd name="connsiteX4" fmla="*/ 0 w 9160050"/>
                <a:gd name="connsiteY4" fmla="*/ 8819 h 641223"/>
                <a:gd name="connsiteX0" fmla="*/ 0 w 9150218"/>
                <a:gd name="connsiteY0" fmla="*/ 0 h 632404"/>
                <a:gd name="connsiteX1" fmla="*/ 9150218 w 9150218"/>
                <a:gd name="connsiteY1" fmla="*/ 1013 h 632404"/>
                <a:gd name="connsiteX2" fmla="*/ 9150217 w 9150218"/>
                <a:gd name="connsiteY2" fmla="*/ 632404 h 632404"/>
                <a:gd name="connsiteX3" fmla="*/ 6217 w 9150218"/>
                <a:gd name="connsiteY3" fmla="*/ 632404 h 632404"/>
                <a:gd name="connsiteX4" fmla="*/ 0 w 9150218"/>
                <a:gd name="connsiteY4" fmla="*/ 0 h 632404"/>
                <a:gd name="connsiteX0" fmla="*/ 0 w 9150218"/>
                <a:gd name="connsiteY0" fmla="*/ 0 h 673096"/>
                <a:gd name="connsiteX1" fmla="*/ 9150218 w 9150218"/>
                <a:gd name="connsiteY1" fmla="*/ 41705 h 673096"/>
                <a:gd name="connsiteX2" fmla="*/ 9150217 w 9150218"/>
                <a:gd name="connsiteY2" fmla="*/ 673096 h 673096"/>
                <a:gd name="connsiteX3" fmla="*/ 6217 w 9150218"/>
                <a:gd name="connsiteY3" fmla="*/ 673096 h 673096"/>
                <a:gd name="connsiteX4" fmla="*/ 0 w 9150218"/>
                <a:gd name="connsiteY4" fmla="*/ 0 h 673096"/>
                <a:gd name="connsiteX0" fmla="*/ 0 w 9150218"/>
                <a:gd name="connsiteY0" fmla="*/ 0 h 673096"/>
                <a:gd name="connsiteX1" fmla="*/ 9150218 w 9150218"/>
                <a:gd name="connsiteY1" fmla="*/ 9150 h 673096"/>
                <a:gd name="connsiteX2" fmla="*/ 9150217 w 9150218"/>
                <a:gd name="connsiteY2" fmla="*/ 673096 h 673096"/>
                <a:gd name="connsiteX3" fmla="*/ 6217 w 9150218"/>
                <a:gd name="connsiteY3" fmla="*/ 673096 h 673096"/>
                <a:gd name="connsiteX4" fmla="*/ 0 w 9150218"/>
                <a:gd name="connsiteY4" fmla="*/ 0 h 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218" h="673096">
                  <a:moveTo>
                    <a:pt x="0" y="0"/>
                  </a:moveTo>
                  <a:cubicBezTo>
                    <a:pt x="3276600" y="322731"/>
                    <a:pt x="4878536" y="331880"/>
                    <a:pt x="9150218" y="9150"/>
                  </a:cubicBezTo>
                  <a:cubicBezTo>
                    <a:pt x="9150218" y="219614"/>
                    <a:pt x="9150217" y="462632"/>
                    <a:pt x="9150217" y="673096"/>
                  </a:cubicBezTo>
                  <a:lnTo>
                    <a:pt x="6217" y="673096"/>
                  </a:lnTo>
                  <a:cubicBezTo>
                    <a:pt x="4145" y="462295"/>
                    <a:pt x="2072" y="210801"/>
                    <a:pt x="0" y="0"/>
                  </a:cubicBezTo>
                  <a:close/>
                </a:path>
              </a:pathLst>
            </a:custGeom>
            <a:gradFill flip="none" rotWithShape="1">
              <a:gsLst>
                <a:gs pos="9000">
                  <a:srgbClr val="0A6CAE"/>
                </a:gs>
                <a:gs pos="87000">
                  <a:srgbClr val="0064AF"/>
                </a:gs>
                <a:gs pos="0">
                  <a:srgbClr val="003E6C"/>
                </a:gs>
                <a:gs pos="45000">
                  <a:srgbClr val="0064AF"/>
                </a:gs>
                <a:gs pos="100000">
                  <a:schemeClr val="bg1"/>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18" name="Rectangle 13"/>
            <p:cNvSpPr/>
            <p:nvPr userDrawn="1"/>
          </p:nvSpPr>
          <p:spPr>
            <a:xfrm>
              <a:off x="8432650" y="6044811"/>
              <a:ext cx="711349" cy="813192"/>
            </a:xfrm>
            <a:custGeom>
              <a:avLst/>
              <a:gdLst>
                <a:gd name="connsiteX0" fmla="*/ 0 w 539552"/>
                <a:gd name="connsiteY0" fmla="*/ 0 h 632404"/>
                <a:gd name="connsiteX1" fmla="*/ 539552 w 539552"/>
                <a:gd name="connsiteY1" fmla="*/ 0 h 632404"/>
                <a:gd name="connsiteX2" fmla="*/ 539552 w 539552"/>
                <a:gd name="connsiteY2" fmla="*/ 632404 h 632404"/>
                <a:gd name="connsiteX3" fmla="*/ 0 w 539552"/>
                <a:gd name="connsiteY3" fmla="*/ 632404 h 632404"/>
                <a:gd name="connsiteX4" fmla="*/ 0 w 539552"/>
                <a:gd name="connsiteY4" fmla="*/ 0 h 632404"/>
                <a:gd name="connsiteX0" fmla="*/ 0 w 559216"/>
                <a:gd name="connsiteY0" fmla="*/ 29497 h 632404"/>
                <a:gd name="connsiteX1" fmla="*/ 559216 w 559216"/>
                <a:gd name="connsiteY1" fmla="*/ 0 h 632404"/>
                <a:gd name="connsiteX2" fmla="*/ 559216 w 559216"/>
                <a:gd name="connsiteY2" fmla="*/ 632404 h 632404"/>
                <a:gd name="connsiteX3" fmla="*/ 19664 w 559216"/>
                <a:gd name="connsiteY3" fmla="*/ 632404 h 632404"/>
                <a:gd name="connsiteX4" fmla="*/ 0 w 559216"/>
                <a:gd name="connsiteY4" fmla="*/ 29497 h 632404"/>
                <a:gd name="connsiteX0" fmla="*/ 0 w 549384"/>
                <a:gd name="connsiteY0" fmla="*/ 49162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49162 h 632404"/>
                <a:gd name="connsiteX0" fmla="*/ 0 w 549384"/>
                <a:gd name="connsiteY0" fmla="*/ 72101 h 632404"/>
                <a:gd name="connsiteX1" fmla="*/ 549384 w 549384"/>
                <a:gd name="connsiteY1" fmla="*/ 0 h 632404"/>
                <a:gd name="connsiteX2" fmla="*/ 549384 w 549384"/>
                <a:gd name="connsiteY2" fmla="*/ 632404 h 632404"/>
                <a:gd name="connsiteX3" fmla="*/ 9832 w 549384"/>
                <a:gd name="connsiteY3" fmla="*/ 632404 h 632404"/>
                <a:gd name="connsiteX4" fmla="*/ 0 w 549384"/>
                <a:gd name="connsiteY4" fmla="*/ 72101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32404 h 632404"/>
                <a:gd name="connsiteX3" fmla="*/ 17288 w 556840"/>
                <a:gd name="connsiteY3" fmla="*/ 632404 h 632404"/>
                <a:gd name="connsiteX4" fmla="*/ 0 w 556840"/>
                <a:gd name="connsiteY4" fmla="*/ 57286 h 632404"/>
                <a:gd name="connsiteX0" fmla="*/ 0 w 556840"/>
                <a:gd name="connsiteY0" fmla="*/ 57286 h 639811"/>
                <a:gd name="connsiteX1" fmla="*/ 556840 w 556840"/>
                <a:gd name="connsiteY1" fmla="*/ 0 h 639811"/>
                <a:gd name="connsiteX2" fmla="*/ 556840 w 556840"/>
                <a:gd name="connsiteY2" fmla="*/ 632404 h 639811"/>
                <a:gd name="connsiteX3" fmla="*/ 2376 w 556840"/>
                <a:gd name="connsiteY3" fmla="*/ 639811 h 639811"/>
                <a:gd name="connsiteX4" fmla="*/ 0 w 556840"/>
                <a:gd name="connsiteY4" fmla="*/ 57286 h 639811"/>
                <a:gd name="connsiteX0" fmla="*/ 0 w 556840"/>
                <a:gd name="connsiteY0" fmla="*/ 57286 h 632404"/>
                <a:gd name="connsiteX1" fmla="*/ 556840 w 556840"/>
                <a:gd name="connsiteY1" fmla="*/ 0 h 632404"/>
                <a:gd name="connsiteX2" fmla="*/ 556840 w 556840"/>
                <a:gd name="connsiteY2" fmla="*/ 632404 h 632404"/>
                <a:gd name="connsiteX3" fmla="*/ 2376 w 556840"/>
                <a:gd name="connsiteY3" fmla="*/ 632404 h 632404"/>
                <a:gd name="connsiteX4" fmla="*/ 0 w 556840"/>
                <a:gd name="connsiteY4" fmla="*/ 57286 h 632404"/>
                <a:gd name="connsiteX0" fmla="*/ 0 w 556840"/>
                <a:gd name="connsiteY0" fmla="*/ 57286 h 632404"/>
                <a:gd name="connsiteX1" fmla="*/ 556840 w 556840"/>
                <a:gd name="connsiteY1" fmla="*/ 0 h 632404"/>
                <a:gd name="connsiteX2" fmla="*/ 556840 w 556840"/>
                <a:gd name="connsiteY2" fmla="*/ 624997 h 632404"/>
                <a:gd name="connsiteX3" fmla="*/ 2376 w 556840"/>
                <a:gd name="connsiteY3" fmla="*/ 632404 h 632404"/>
                <a:gd name="connsiteX4" fmla="*/ 0 w 556840"/>
                <a:gd name="connsiteY4" fmla="*/ 57286 h 632404"/>
                <a:gd name="connsiteX0" fmla="*/ 0 w 556840"/>
                <a:gd name="connsiteY0" fmla="*/ 57286 h 632405"/>
                <a:gd name="connsiteX1" fmla="*/ 556840 w 556840"/>
                <a:gd name="connsiteY1" fmla="*/ 0 h 632405"/>
                <a:gd name="connsiteX2" fmla="*/ 556840 w 556840"/>
                <a:gd name="connsiteY2" fmla="*/ 632405 h 632405"/>
                <a:gd name="connsiteX3" fmla="*/ 2376 w 556840"/>
                <a:gd name="connsiteY3" fmla="*/ 632404 h 632405"/>
                <a:gd name="connsiteX4" fmla="*/ 0 w 556840"/>
                <a:gd name="connsiteY4" fmla="*/ 57286 h 6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40" h="632405">
                  <a:moveTo>
                    <a:pt x="0" y="57286"/>
                  </a:moveTo>
                  <a:cubicBezTo>
                    <a:pt x="187477" y="41895"/>
                    <a:pt x="371227" y="19095"/>
                    <a:pt x="556840" y="0"/>
                  </a:cubicBezTo>
                  <a:lnTo>
                    <a:pt x="556840" y="632405"/>
                  </a:lnTo>
                  <a:lnTo>
                    <a:pt x="2376" y="632404"/>
                  </a:lnTo>
                  <a:cubicBezTo>
                    <a:pt x="-3387" y="440698"/>
                    <a:pt x="5763" y="248992"/>
                    <a:pt x="0" y="57286"/>
                  </a:cubicBezTo>
                  <a:close/>
                </a:path>
              </a:pathLst>
            </a:custGeom>
            <a:gradFill flip="none" rotWithShape="1">
              <a:gsLst>
                <a:gs pos="0">
                  <a:srgbClr val="00487E"/>
                </a:gs>
                <a:gs pos="49000">
                  <a:srgbClr val="0064AF"/>
                </a:gs>
                <a:gs pos="100000">
                  <a:srgbClr val="0064AF"/>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575" dirty="0"/>
            </a:p>
          </p:txBody>
        </p:sp>
        <p:sp>
          <p:nvSpPr>
            <p:cNvPr id="19" name="Rectangle 18"/>
            <p:cNvSpPr/>
            <p:nvPr userDrawn="1"/>
          </p:nvSpPr>
          <p:spPr>
            <a:xfrm>
              <a:off x="8430247" y="6106564"/>
              <a:ext cx="36000" cy="756000"/>
            </a:xfrm>
            <a:prstGeom prst="rect">
              <a:avLst/>
            </a:prstGeom>
            <a:gradFill flip="none" rotWithShape="1">
              <a:gsLst>
                <a:gs pos="59500">
                  <a:srgbClr val="6893C6"/>
                </a:gs>
                <a:gs pos="10000">
                  <a:srgbClr val="6893C6"/>
                </a:gs>
                <a:gs pos="0">
                  <a:srgbClr val="0064AF"/>
                </a:gs>
                <a:gs pos="100000">
                  <a:srgbClr val="0064AF"/>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0" name="Rectangle 19"/>
            <p:cNvSpPr/>
            <p:nvPr userDrawn="1"/>
          </p:nvSpPr>
          <p:spPr>
            <a:xfrm>
              <a:off x="8418025" y="6103163"/>
              <a:ext cx="28800" cy="756000"/>
            </a:xfrm>
            <a:prstGeom prst="rect">
              <a:avLst/>
            </a:prstGeom>
            <a:gradFill flip="none" rotWithShape="1">
              <a:gsLst>
                <a:gs pos="100000">
                  <a:schemeClr val="tx2">
                    <a:lumMod val="40000"/>
                    <a:lumOff val="60000"/>
                  </a:schemeClr>
                </a:gs>
                <a:gs pos="0">
                  <a:srgbClr val="006EC0"/>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5" dirty="0"/>
            </a:p>
          </p:txBody>
        </p:sp>
        <p:sp>
          <p:nvSpPr>
            <p:cNvPr id="21" name="Forme libre 20"/>
            <p:cNvSpPr/>
            <p:nvPr userDrawn="1"/>
          </p:nvSpPr>
          <p:spPr>
            <a:xfrm>
              <a:off x="9435" y="6040817"/>
              <a:ext cx="9144000" cy="312106"/>
            </a:xfrm>
            <a:custGeom>
              <a:avLst/>
              <a:gdLst>
                <a:gd name="connsiteX0" fmla="*/ 9144000 w 9144000"/>
                <a:gd name="connsiteY0" fmla="*/ 0 h 8626"/>
                <a:gd name="connsiteX1" fmla="*/ 0 w 9144000"/>
                <a:gd name="connsiteY1" fmla="*/ 8626 h 8626"/>
                <a:gd name="connsiteX2" fmla="*/ 0 w 9144000"/>
                <a:gd name="connsiteY2" fmla="*/ 8626 h 8626"/>
                <a:gd name="connsiteX0" fmla="*/ 10000 w 10000"/>
                <a:gd name="connsiteY0" fmla="*/ 0 h 333138"/>
                <a:gd name="connsiteX1" fmla="*/ 0 w 10000"/>
                <a:gd name="connsiteY1" fmla="*/ 10000 h 333138"/>
                <a:gd name="connsiteX2" fmla="*/ 0 w 10000"/>
                <a:gd name="connsiteY2" fmla="*/ 10000 h 333138"/>
                <a:gd name="connsiteX0" fmla="*/ 10000 w 10000"/>
                <a:gd name="connsiteY0" fmla="*/ 0 h 369468"/>
                <a:gd name="connsiteX1" fmla="*/ 0 w 10000"/>
                <a:gd name="connsiteY1" fmla="*/ 10000 h 369468"/>
                <a:gd name="connsiteX2" fmla="*/ 0 w 10000"/>
                <a:gd name="connsiteY2" fmla="*/ 10000 h 369468"/>
                <a:gd name="connsiteX0" fmla="*/ 10000 w 10000"/>
                <a:gd name="connsiteY0" fmla="*/ 0 h 380025"/>
                <a:gd name="connsiteX1" fmla="*/ 0 w 10000"/>
                <a:gd name="connsiteY1" fmla="*/ 10000 h 380025"/>
                <a:gd name="connsiteX2" fmla="*/ 0 w 10000"/>
                <a:gd name="connsiteY2" fmla="*/ 10000 h 380025"/>
                <a:gd name="connsiteX0" fmla="*/ 10000 w 10000"/>
                <a:gd name="connsiteY0" fmla="*/ 0 h 392687"/>
                <a:gd name="connsiteX1" fmla="*/ 0 w 10000"/>
                <a:gd name="connsiteY1" fmla="*/ 10000 h 392687"/>
                <a:gd name="connsiteX2" fmla="*/ 0 w 10000"/>
                <a:gd name="connsiteY2" fmla="*/ 10000 h 392687"/>
              </a:gdLst>
              <a:ahLst/>
              <a:cxnLst>
                <a:cxn ang="0">
                  <a:pos x="connsiteX0" y="connsiteY0"/>
                </a:cxn>
                <a:cxn ang="0">
                  <a:pos x="connsiteX1" y="connsiteY1"/>
                </a:cxn>
                <a:cxn ang="0">
                  <a:pos x="connsiteX2" y="connsiteY2"/>
                </a:cxn>
              </a:cxnLst>
              <a:rect l="l" t="t" r="r" b="b"/>
              <a:pathLst>
                <a:path w="10000" h="392687">
                  <a:moveTo>
                    <a:pt x="10000" y="0"/>
                  </a:moveTo>
                  <a:cubicBezTo>
                    <a:pt x="4067" y="769338"/>
                    <a:pt x="1372" y="204777"/>
                    <a:pt x="0" y="10000"/>
                  </a:cubicBezTo>
                  <a:lnTo>
                    <a:pt x="0" y="10000"/>
                  </a:lnTo>
                </a:path>
              </a:pathLst>
            </a:custGeom>
            <a:noFill/>
            <a:ln w="3175">
              <a:solidFill>
                <a:srgbClr val="0064AF"/>
              </a:solidFill>
            </a:ln>
            <a:effectLst>
              <a:outerShdw blurRad="101600" dist="254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575" dirty="0"/>
            </a:p>
          </p:txBody>
        </p:sp>
      </p:grpSp>
      <p:sp>
        <p:nvSpPr>
          <p:cNvPr id="25" name="Espace réservé du numéro de diapositive 5"/>
          <p:cNvSpPr txBox="1">
            <a:spLocks/>
          </p:cNvSpPr>
          <p:nvPr userDrawn="1"/>
        </p:nvSpPr>
        <p:spPr>
          <a:xfrm>
            <a:off x="8532440" y="6479844"/>
            <a:ext cx="611560" cy="365125"/>
          </a:xfrm>
          <a:prstGeom prst="rect">
            <a:avLst/>
          </a:prstGeom>
        </p:spPr>
        <p:txBody>
          <a:bodyPr vert="horz" lIns="81643" tIns="40822" rIns="81643" bIns="40822" rtlCol="0" anchor="ctr"/>
          <a:lstStyle>
            <a:defPPr>
              <a:defRPr lang="fr-FR"/>
            </a:defPPr>
            <a:lvl1pPr marL="0" algn="r" defTabSz="914400" rtl="0" eaLnBrk="1" latinLnBrk="0" hangingPunct="1">
              <a:defRPr lang="fr-FR" sz="180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40C35A2-CE33-4417-89EF-1B86F62790F9}" type="slidenum">
              <a:rPr lang="fr-FR" sz="1050" smtClean="0"/>
              <a:pPr algn="ctr"/>
              <a:t>‹N°›</a:t>
            </a:fld>
            <a:endParaRPr lang="fr-FR" sz="1050" dirty="0"/>
          </a:p>
        </p:txBody>
      </p:sp>
      <p:sp>
        <p:nvSpPr>
          <p:cNvPr id="38" name="Titre 1"/>
          <p:cNvSpPr>
            <a:spLocks noGrp="1"/>
          </p:cNvSpPr>
          <p:nvPr>
            <p:ph type="title" hasCustomPrompt="1"/>
          </p:nvPr>
        </p:nvSpPr>
        <p:spPr>
          <a:xfrm>
            <a:off x="-30293" y="-3073"/>
            <a:ext cx="8436619" cy="404664"/>
          </a:xfrm>
        </p:spPr>
        <p:txBody>
          <a:bodyPr>
            <a:noAutofit/>
          </a:bodyPr>
          <a:lstStyle>
            <a:lvl1pPr algn="r">
              <a:defRPr sz="1800">
                <a:solidFill>
                  <a:schemeClr val="tx1"/>
                </a:solidFill>
                <a:latin typeface="Arial" pitchFamily="34" charset="0"/>
                <a:cs typeface="Arial" pitchFamily="34" charset="0"/>
              </a:defRPr>
            </a:lvl1pPr>
          </a:lstStyle>
          <a:p>
            <a:r>
              <a:rPr lang="fr-FR" dirty="0"/>
              <a:t>	Titre de la diapositive</a:t>
            </a:r>
          </a:p>
        </p:txBody>
      </p:sp>
      <p:sp>
        <p:nvSpPr>
          <p:cNvPr id="39" name="Espace réservé du texte 2"/>
          <p:cNvSpPr>
            <a:spLocks noGrp="1"/>
          </p:cNvSpPr>
          <p:nvPr>
            <p:ph type="body" sz="quarter" idx="12"/>
          </p:nvPr>
        </p:nvSpPr>
        <p:spPr>
          <a:xfrm>
            <a:off x="107505" y="692150"/>
            <a:ext cx="8928545" cy="5329138"/>
          </a:xfrm>
        </p:spPr>
        <p:txBody>
          <a:bodyPr>
            <a:normAutofit/>
          </a:bodyPr>
          <a:lstStyle>
            <a:lvl1pPr marL="238125" indent="-238125">
              <a:buClr>
                <a:srgbClr val="DC8A00"/>
              </a:buClr>
              <a:buFont typeface="Wingdings 2" pitchFamily="18" charset="2"/>
              <a:buChar char="º"/>
              <a:defRPr sz="1800">
                <a:latin typeface="Arial" pitchFamily="34" charset="0"/>
                <a:cs typeface="Arial" pitchFamily="34" charset="0"/>
              </a:defRPr>
            </a:lvl1pPr>
            <a:lvl2pPr marL="484756" indent="-246630">
              <a:buClr>
                <a:srgbClr val="0064AF"/>
              </a:buClr>
              <a:buFont typeface="Wingdings 2" pitchFamily="18" charset="2"/>
              <a:buChar char=""/>
              <a:defRPr sz="1500">
                <a:latin typeface="Arial" pitchFamily="34" charset="0"/>
                <a:cs typeface="Arial" pitchFamily="34" charset="0"/>
              </a:defRPr>
            </a:lvl2pPr>
            <a:lvl3pPr marL="722881" indent="-238125">
              <a:buClr>
                <a:srgbClr val="0064AF"/>
              </a:buClr>
              <a:buFont typeface="Arial" pitchFamily="34" charset="0"/>
              <a:buChar char="•"/>
              <a:defRPr sz="1350">
                <a:latin typeface="Arial" pitchFamily="34" charset="0"/>
                <a:cs typeface="Arial" pitchFamily="34" charset="0"/>
              </a:defRPr>
            </a:lvl3pPr>
            <a:lvl4pPr marL="961007" indent="-238125">
              <a:buClr>
                <a:srgbClr val="0064AF"/>
              </a:buClr>
              <a:buFont typeface="Wingdings 2" pitchFamily="18" charset="2"/>
              <a:buChar char=""/>
              <a:defRPr sz="1350">
                <a:latin typeface="Arial" pitchFamily="34" charset="0"/>
                <a:cs typeface="Arial" pitchFamily="34" charset="0"/>
              </a:defRPr>
            </a:lvl4pPr>
            <a:lvl5pPr marL="1199132" indent="-238125">
              <a:buClr>
                <a:srgbClr val="0064AF"/>
              </a:buClr>
              <a:buFont typeface="Wingdings 2" pitchFamily="18" charset="2"/>
              <a:buChar char=""/>
              <a:defRPr sz="1350">
                <a:latin typeface="Arial" pitchFamily="34" charset="0"/>
                <a:cs typeface="Arial"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26" name="Imag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58" y="6457253"/>
            <a:ext cx="772742" cy="337170"/>
          </a:xfrm>
          <a:prstGeom prst="rect">
            <a:avLst/>
          </a:prstGeom>
          <a:ln w="6350">
            <a:solidFill>
              <a:schemeClr val="bg1"/>
            </a:solidFill>
          </a:ln>
        </p:spPr>
      </p:pic>
      <p:sp>
        <p:nvSpPr>
          <p:cNvPr id="22" name="Espace réservé du texte 3"/>
          <p:cNvSpPr>
            <a:spLocks noGrp="1"/>
          </p:cNvSpPr>
          <p:nvPr>
            <p:ph type="body" sz="quarter" idx="14"/>
          </p:nvPr>
        </p:nvSpPr>
        <p:spPr>
          <a:xfrm>
            <a:off x="1328111" y="6506064"/>
            <a:ext cx="6481563" cy="306789"/>
          </a:xfrm>
        </p:spPr>
        <p:txBody>
          <a:bodyPr anchor="ctr">
            <a:noAutofit/>
          </a:bodyPr>
          <a:lstStyle>
            <a:lvl1pPr marL="0" marR="0" indent="0" algn="l" defTabSz="685846" rtl="0" eaLnBrk="1" fontAlgn="auto" latinLnBrk="0" hangingPunct="1">
              <a:lnSpc>
                <a:spcPct val="100000"/>
              </a:lnSpc>
              <a:spcBef>
                <a:spcPct val="20000"/>
              </a:spcBef>
              <a:spcAft>
                <a:spcPts val="0"/>
              </a:spcAft>
              <a:buClrTx/>
              <a:buSzTx/>
              <a:buFont typeface="Arial" pitchFamily="34" charset="0"/>
              <a:buNone/>
              <a:tabLst/>
              <a:defRPr lang="fr-FR" sz="1050" kern="1200" baseline="0" dirty="0" smtClean="0">
                <a:solidFill>
                  <a:schemeClr val="bg1"/>
                </a:solidFill>
                <a:latin typeface="Arial" pitchFamily="34" charset="0"/>
                <a:ea typeface="+mn-ea"/>
                <a:cs typeface="Arial" pitchFamily="34" charset="0"/>
              </a:defRPr>
            </a:lvl1pPr>
            <a:lvl2pPr marL="0" algn="l" defTabSz="685846" rtl="0" eaLnBrk="1" latinLnBrk="0" hangingPunct="1">
              <a:defRPr lang="fr-FR" sz="1050" kern="1200" dirty="0" smtClean="0">
                <a:solidFill>
                  <a:schemeClr val="bg1"/>
                </a:solidFill>
                <a:latin typeface="Arial" pitchFamily="34" charset="0"/>
                <a:ea typeface="+mn-ea"/>
                <a:cs typeface="Arial" pitchFamily="34" charset="0"/>
              </a:defRPr>
            </a:lvl2pPr>
            <a:lvl3pPr marL="0" algn="l" defTabSz="685846" rtl="0" eaLnBrk="1" latinLnBrk="0" hangingPunct="1">
              <a:defRPr lang="fr-FR" sz="1050" kern="1200" dirty="0" smtClean="0">
                <a:solidFill>
                  <a:schemeClr val="bg1"/>
                </a:solidFill>
                <a:latin typeface="Arial" pitchFamily="34" charset="0"/>
                <a:ea typeface="+mn-ea"/>
                <a:cs typeface="Arial" pitchFamily="34" charset="0"/>
              </a:defRPr>
            </a:lvl3pPr>
            <a:lvl4pPr marL="0" algn="l" defTabSz="685846" rtl="0" eaLnBrk="1" latinLnBrk="0" hangingPunct="1">
              <a:defRPr lang="fr-FR" sz="1050" kern="1200" dirty="0" smtClean="0">
                <a:solidFill>
                  <a:schemeClr val="bg1"/>
                </a:solidFill>
                <a:latin typeface="Arial" pitchFamily="34" charset="0"/>
                <a:ea typeface="+mn-ea"/>
                <a:cs typeface="Arial" pitchFamily="34" charset="0"/>
              </a:defRPr>
            </a:lvl4pPr>
            <a:lvl5pPr marL="0" algn="l" defTabSz="685846" rtl="0" eaLnBrk="1" latinLnBrk="0" hangingPunct="1">
              <a:defRPr lang="fr-FR" sz="1050" kern="1200" dirty="0">
                <a:solidFill>
                  <a:schemeClr val="bg1"/>
                </a:solidFill>
                <a:latin typeface="Arial" pitchFamily="34" charset="0"/>
                <a:ea typeface="+mn-ea"/>
                <a:cs typeface="Arial" pitchFamily="34" charset="0"/>
              </a:defRPr>
            </a:lvl5pPr>
          </a:lstStyle>
          <a:p>
            <a:endParaRPr lang="fr-FR" dirty="0"/>
          </a:p>
        </p:txBody>
      </p:sp>
    </p:spTree>
    <p:extLst>
      <p:ext uri="{BB962C8B-B14F-4D97-AF65-F5344CB8AC3E}">
        <p14:creationId xmlns:p14="http://schemas.microsoft.com/office/powerpoint/2010/main" val="218679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6A487-0642-4F23-CAC8-EA88F531A6D7}"/>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1F1496A5-846B-BC4D-DAE1-28546A3AF0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17440C2-7D54-FD50-8B01-43C77AB2E465}"/>
              </a:ext>
            </a:extLst>
          </p:cNvPr>
          <p:cNvSpPr>
            <a:spLocks noGrp="1"/>
          </p:cNvSpPr>
          <p:nvPr>
            <p:ph type="dt" sz="half" idx="10"/>
          </p:nvPr>
        </p:nvSpPr>
        <p:spPr/>
        <p:txBody>
          <a:bodyPr/>
          <a:lstStyle/>
          <a:p>
            <a:pPr rtl="0"/>
            <a:r>
              <a:rPr lang="fr-FR" noProof="0"/>
              <a:t>03/09/20XX</a:t>
            </a:r>
          </a:p>
        </p:txBody>
      </p:sp>
      <p:sp>
        <p:nvSpPr>
          <p:cNvPr id="5" name="Espace réservé du pied de page 4">
            <a:extLst>
              <a:ext uri="{FF2B5EF4-FFF2-40B4-BE49-F238E27FC236}">
                <a16:creationId xmlns:a16="http://schemas.microsoft.com/office/drawing/2014/main" id="{DBE5B889-C85D-9D81-0463-16A4489DDBBF}"/>
              </a:ext>
            </a:extLst>
          </p:cNvPr>
          <p:cNvSpPr>
            <a:spLocks noGrp="1"/>
          </p:cNvSpPr>
          <p:nvPr>
            <p:ph type="ftr" sz="quarter" idx="11"/>
          </p:nvPr>
        </p:nvSpPr>
        <p:spPr/>
        <p:txBody>
          <a:body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4D8A2594-8B45-714B-EA89-BD3ED84B0439}"/>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64258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DDA58-A035-ECC2-ECDF-F8D34C54E1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1E66CC6-50A6-1A56-57CD-79D2B39B4AD7}"/>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97F4533-6BAB-9ADD-C932-D9182F9F3FCC}"/>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35DAE50-B0AF-0B63-9794-D358168457D1}"/>
              </a:ext>
            </a:extLst>
          </p:cNvPr>
          <p:cNvSpPr>
            <a:spLocks noGrp="1"/>
          </p:cNvSpPr>
          <p:nvPr>
            <p:ph type="dt" sz="half" idx="10"/>
          </p:nvPr>
        </p:nvSpPr>
        <p:spPr/>
        <p:txBody>
          <a:bodyPr/>
          <a:lstStyle/>
          <a:p>
            <a:r>
              <a:rPr lang="fr-FR"/>
              <a:t>03/09/20XX</a:t>
            </a:r>
            <a:endParaRPr lang="en-US" dirty="0"/>
          </a:p>
        </p:txBody>
      </p:sp>
      <p:sp>
        <p:nvSpPr>
          <p:cNvPr id="6" name="Espace réservé du pied de page 5">
            <a:extLst>
              <a:ext uri="{FF2B5EF4-FFF2-40B4-BE49-F238E27FC236}">
                <a16:creationId xmlns:a16="http://schemas.microsoft.com/office/drawing/2014/main" id="{BD9DF7F0-CA4E-0220-06C8-9EDEF90B58BD}"/>
              </a:ext>
            </a:extLst>
          </p:cNvPr>
          <p:cNvSpPr>
            <a:spLocks noGrp="1"/>
          </p:cNvSpPr>
          <p:nvPr>
            <p:ph type="ftr" sz="quarter" idx="11"/>
          </p:nvPr>
        </p:nvSpPr>
        <p:spPr/>
        <p:txBody>
          <a:bodyPr/>
          <a:lstStyle/>
          <a:p>
            <a:r>
              <a:rPr lang="fr-FR"/>
              <a:t>ACCEPTATION ET GESTION DE LA FLORE SPONTANEE</a:t>
            </a:r>
            <a:endParaRPr lang="en-US" dirty="0"/>
          </a:p>
        </p:txBody>
      </p:sp>
      <p:sp>
        <p:nvSpPr>
          <p:cNvPr id="7" name="Espace réservé du numéro de diapositive 6">
            <a:extLst>
              <a:ext uri="{FF2B5EF4-FFF2-40B4-BE49-F238E27FC236}">
                <a16:creationId xmlns:a16="http://schemas.microsoft.com/office/drawing/2014/main" id="{A5AD3323-41DB-45B9-FAE9-FA52A404AF09}"/>
              </a:ext>
            </a:extLst>
          </p:cNvPr>
          <p:cNvSpPr>
            <a:spLocks noGrp="1"/>
          </p:cNvSpPr>
          <p:nvPr>
            <p:ph type="sldNum" sz="quarter" idx="12"/>
          </p:nvPr>
        </p:nvSpPr>
        <p:spPr/>
        <p:txBody>
          <a:bodyPr/>
          <a:lstStyle/>
          <a:p>
            <a:fld id="{D57F1E4F-1CFF-5643-939E-02111984F565}" type="slidenum">
              <a:rPr lang="en-US" smtClean="0"/>
              <a:t>‹N°›</a:t>
            </a:fld>
            <a:endParaRPr lang="en-US" dirty="0"/>
          </a:p>
        </p:txBody>
      </p:sp>
      <p:sp>
        <p:nvSpPr>
          <p:cNvPr id="8" name="Graphisme 15">
            <a:extLst>
              <a:ext uri="{FF2B5EF4-FFF2-40B4-BE49-F238E27FC236}">
                <a16:creationId xmlns:a16="http://schemas.microsoft.com/office/drawing/2014/main" id="{BE2F5B5C-8843-CC5B-5D02-F8829BA43C20}"/>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9" name="Graphisme 16">
            <a:extLst>
              <a:ext uri="{FF2B5EF4-FFF2-40B4-BE49-F238E27FC236}">
                <a16:creationId xmlns:a16="http://schemas.microsoft.com/office/drawing/2014/main" id="{D4D7731C-5358-84B2-6F8C-E3AC27B900E5}"/>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0" name="Graphisme 14">
            <a:extLst>
              <a:ext uri="{FF2B5EF4-FFF2-40B4-BE49-F238E27FC236}">
                <a16:creationId xmlns:a16="http://schemas.microsoft.com/office/drawing/2014/main" id="{A7C43477-57CA-5EB9-901F-5F6EEE1479DD}"/>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324144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FF97C8-E8F6-B09F-E397-D15E4A3267C5}"/>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5802F19-C8F9-A2C9-6668-1D543D28D1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486C890-52FC-2AF7-C077-2BAF2406D2EC}"/>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25B5E9-28BA-CF34-37C1-1AF981B201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39A38E2-7A50-5B56-B1CC-2251732C970C}"/>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FBC03F4-06CE-ED7B-1F94-7134CD389B91}"/>
              </a:ext>
            </a:extLst>
          </p:cNvPr>
          <p:cNvSpPr>
            <a:spLocks noGrp="1"/>
          </p:cNvSpPr>
          <p:nvPr>
            <p:ph type="dt" sz="half" idx="10"/>
          </p:nvPr>
        </p:nvSpPr>
        <p:spPr/>
        <p:txBody>
          <a:bodyPr/>
          <a:lstStyle/>
          <a:p>
            <a:r>
              <a:rPr lang="fr-FR"/>
              <a:t>03/09/20XX</a:t>
            </a:r>
            <a:endParaRPr lang="en-US" dirty="0"/>
          </a:p>
        </p:txBody>
      </p:sp>
      <p:sp>
        <p:nvSpPr>
          <p:cNvPr id="8" name="Espace réservé du pied de page 7">
            <a:extLst>
              <a:ext uri="{FF2B5EF4-FFF2-40B4-BE49-F238E27FC236}">
                <a16:creationId xmlns:a16="http://schemas.microsoft.com/office/drawing/2014/main" id="{2BB5C115-1917-C425-BA02-460F28F495AF}"/>
              </a:ext>
            </a:extLst>
          </p:cNvPr>
          <p:cNvSpPr>
            <a:spLocks noGrp="1"/>
          </p:cNvSpPr>
          <p:nvPr>
            <p:ph type="ftr" sz="quarter" idx="11"/>
          </p:nvPr>
        </p:nvSpPr>
        <p:spPr/>
        <p:txBody>
          <a:bodyPr/>
          <a:lstStyle/>
          <a:p>
            <a:r>
              <a:rPr lang="fr-FR"/>
              <a:t>ACCEPTATION ET GESTION DE LA FLORE SPONTANEE</a:t>
            </a:r>
            <a:endParaRPr lang="en-US" dirty="0"/>
          </a:p>
        </p:txBody>
      </p:sp>
      <p:sp>
        <p:nvSpPr>
          <p:cNvPr id="9" name="Espace réservé du numéro de diapositive 8">
            <a:extLst>
              <a:ext uri="{FF2B5EF4-FFF2-40B4-BE49-F238E27FC236}">
                <a16:creationId xmlns:a16="http://schemas.microsoft.com/office/drawing/2014/main" id="{8FFECBCE-E9BE-1535-E4B6-926E12E844D6}"/>
              </a:ext>
            </a:extLst>
          </p:cNvPr>
          <p:cNvSpPr>
            <a:spLocks noGrp="1"/>
          </p:cNvSpPr>
          <p:nvPr>
            <p:ph type="sldNum" sz="quarter" idx="12"/>
          </p:nvPr>
        </p:nvSpPr>
        <p:spPr/>
        <p:txBody>
          <a:bodyPr/>
          <a:lstStyle/>
          <a:p>
            <a:fld id="{D57F1E4F-1CFF-5643-939E-02111984F565}" type="slidenum">
              <a:rPr lang="en-US" smtClean="0"/>
              <a:t>‹N°›</a:t>
            </a:fld>
            <a:endParaRPr lang="en-US" dirty="0"/>
          </a:p>
        </p:txBody>
      </p:sp>
      <p:sp>
        <p:nvSpPr>
          <p:cNvPr id="10" name="Graphisme 15">
            <a:extLst>
              <a:ext uri="{FF2B5EF4-FFF2-40B4-BE49-F238E27FC236}">
                <a16:creationId xmlns:a16="http://schemas.microsoft.com/office/drawing/2014/main" id="{16A19473-2B64-01DA-A420-6CD30381228F}"/>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1" name="Graphisme 16">
            <a:extLst>
              <a:ext uri="{FF2B5EF4-FFF2-40B4-BE49-F238E27FC236}">
                <a16:creationId xmlns:a16="http://schemas.microsoft.com/office/drawing/2014/main" id="{1E600927-4C94-0002-7CCD-D0D9877DF9E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2" name="Graphisme 14">
            <a:extLst>
              <a:ext uri="{FF2B5EF4-FFF2-40B4-BE49-F238E27FC236}">
                <a16:creationId xmlns:a16="http://schemas.microsoft.com/office/drawing/2014/main" id="{C224D861-41F8-0150-295A-91F92D839B15}"/>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87326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61F25-C538-107F-A7F2-22E216612F9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104F5F5-5C5A-D1E2-6A7D-58F2C5EBB1DD}"/>
              </a:ext>
            </a:extLst>
          </p:cNvPr>
          <p:cNvSpPr>
            <a:spLocks noGrp="1"/>
          </p:cNvSpPr>
          <p:nvPr>
            <p:ph type="dt" sz="half" idx="10"/>
          </p:nvPr>
        </p:nvSpPr>
        <p:spPr/>
        <p:txBody>
          <a:bodyPr/>
          <a:lstStyle/>
          <a:p>
            <a:pPr rtl="0"/>
            <a:r>
              <a:rPr lang="fr-FR" noProof="0"/>
              <a:t>03/09/20XX</a:t>
            </a:r>
          </a:p>
        </p:txBody>
      </p:sp>
      <p:sp>
        <p:nvSpPr>
          <p:cNvPr id="4" name="Espace réservé du pied de page 3">
            <a:extLst>
              <a:ext uri="{FF2B5EF4-FFF2-40B4-BE49-F238E27FC236}">
                <a16:creationId xmlns:a16="http://schemas.microsoft.com/office/drawing/2014/main" id="{9EE23B77-B80C-E626-DB1D-2E1E6A847BD7}"/>
              </a:ext>
            </a:extLst>
          </p:cNvPr>
          <p:cNvSpPr>
            <a:spLocks noGrp="1"/>
          </p:cNvSpPr>
          <p:nvPr>
            <p:ph type="ftr" sz="quarter" idx="11"/>
          </p:nvPr>
        </p:nvSpPr>
        <p:spPr/>
        <p:txBody>
          <a:bodyPr/>
          <a:lstStyle/>
          <a:p>
            <a:pPr rtl="0"/>
            <a:r>
              <a:rPr lang="fr-FR" noProof="0"/>
              <a:t>ACCEPTATION ET GESTION DE LA FLORE SPONTANEE</a:t>
            </a:r>
          </a:p>
        </p:txBody>
      </p:sp>
      <p:sp>
        <p:nvSpPr>
          <p:cNvPr id="5" name="Espace réservé du numéro de diapositive 4">
            <a:extLst>
              <a:ext uri="{FF2B5EF4-FFF2-40B4-BE49-F238E27FC236}">
                <a16:creationId xmlns:a16="http://schemas.microsoft.com/office/drawing/2014/main" id="{245E6688-6AA1-590A-6F9B-3F2ED6C967D9}"/>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77095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C27EF1-3F6A-61B7-DE7A-27508104D894}"/>
              </a:ext>
            </a:extLst>
          </p:cNvPr>
          <p:cNvSpPr>
            <a:spLocks noGrp="1"/>
          </p:cNvSpPr>
          <p:nvPr>
            <p:ph type="dt" sz="half" idx="10"/>
          </p:nvPr>
        </p:nvSpPr>
        <p:spPr/>
        <p:txBody>
          <a:bodyPr/>
          <a:lstStyle/>
          <a:p>
            <a:pPr rtl="0"/>
            <a:r>
              <a:rPr lang="fr-FR" noProof="0"/>
              <a:t>03/09/20XX</a:t>
            </a:r>
          </a:p>
        </p:txBody>
      </p:sp>
      <p:sp>
        <p:nvSpPr>
          <p:cNvPr id="3" name="Espace réservé du pied de page 2">
            <a:extLst>
              <a:ext uri="{FF2B5EF4-FFF2-40B4-BE49-F238E27FC236}">
                <a16:creationId xmlns:a16="http://schemas.microsoft.com/office/drawing/2014/main" id="{948305CE-056F-0A40-F1D0-FD6AD9CB59C1}"/>
              </a:ext>
            </a:extLst>
          </p:cNvPr>
          <p:cNvSpPr>
            <a:spLocks noGrp="1"/>
          </p:cNvSpPr>
          <p:nvPr>
            <p:ph type="ftr" sz="quarter" idx="11"/>
          </p:nvPr>
        </p:nvSpPr>
        <p:spPr/>
        <p:txBody>
          <a:bodyPr/>
          <a:lstStyle/>
          <a:p>
            <a:pPr rtl="0"/>
            <a:r>
              <a:rPr lang="fr-FR" noProof="0"/>
              <a:t>ACCEPTATION ET GESTION DE LA FLORE SPONTANEE</a:t>
            </a:r>
          </a:p>
        </p:txBody>
      </p:sp>
      <p:sp>
        <p:nvSpPr>
          <p:cNvPr id="4" name="Espace réservé du numéro de diapositive 3">
            <a:extLst>
              <a:ext uri="{FF2B5EF4-FFF2-40B4-BE49-F238E27FC236}">
                <a16:creationId xmlns:a16="http://schemas.microsoft.com/office/drawing/2014/main" id="{2A82206B-FAB9-3A37-7E3D-1CF9DDFC6C39}"/>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384315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2643B-B96A-FE3C-2835-6C1A058C2160}"/>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4BFD2032-2F26-861B-9249-5E9EA125209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A303460-A1DE-37B7-B0A5-802598DDD7A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A658F5-2730-AA59-1930-25E53322B497}"/>
              </a:ext>
            </a:extLst>
          </p:cNvPr>
          <p:cNvSpPr>
            <a:spLocks noGrp="1"/>
          </p:cNvSpPr>
          <p:nvPr>
            <p:ph type="dt" sz="half" idx="10"/>
          </p:nvPr>
        </p:nvSpPr>
        <p:spPr/>
        <p:txBody>
          <a:bodyPr/>
          <a:lstStyle/>
          <a:p>
            <a:pPr rtl="0"/>
            <a:r>
              <a:rPr lang="fr-FR" noProof="0"/>
              <a:t>03/09/20XX</a:t>
            </a:r>
          </a:p>
        </p:txBody>
      </p:sp>
      <p:sp>
        <p:nvSpPr>
          <p:cNvPr id="6" name="Espace réservé du pied de page 5">
            <a:extLst>
              <a:ext uri="{FF2B5EF4-FFF2-40B4-BE49-F238E27FC236}">
                <a16:creationId xmlns:a16="http://schemas.microsoft.com/office/drawing/2014/main" id="{DFE753B6-C4A6-1B0D-FDDD-F771BDE8B258}"/>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12010FD1-4D3C-258B-CD79-0D680E3BB854}"/>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358414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8924D-9500-F2AF-47A0-CC823740612D}"/>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2E95E45F-C3E1-2F02-7186-5B76D219C9F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013D226E-2381-010C-6C73-73138052DC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FE0563-786C-1886-B82C-DD6C88C3A59F}"/>
              </a:ext>
            </a:extLst>
          </p:cNvPr>
          <p:cNvSpPr>
            <a:spLocks noGrp="1"/>
          </p:cNvSpPr>
          <p:nvPr>
            <p:ph type="dt" sz="half" idx="10"/>
          </p:nvPr>
        </p:nvSpPr>
        <p:spPr/>
        <p:txBody>
          <a:bodyPr/>
          <a:lstStyle/>
          <a:p>
            <a:pPr rtl="0"/>
            <a:r>
              <a:rPr lang="fr-FR" noProof="0"/>
              <a:t>03/09/20XX</a:t>
            </a:r>
          </a:p>
        </p:txBody>
      </p:sp>
      <p:sp>
        <p:nvSpPr>
          <p:cNvPr id="6" name="Espace réservé du pied de page 5">
            <a:extLst>
              <a:ext uri="{FF2B5EF4-FFF2-40B4-BE49-F238E27FC236}">
                <a16:creationId xmlns:a16="http://schemas.microsoft.com/office/drawing/2014/main" id="{E89E0729-97C9-9835-AF57-351ED9292819}"/>
              </a:ext>
            </a:extLst>
          </p:cNvPr>
          <p:cNvSpPr>
            <a:spLocks noGrp="1"/>
          </p:cNvSpPr>
          <p:nvPr>
            <p:ph type="ftr" sz="quarter" idx="11"/>
          </p:nvPr>
        </p:nvSpPr>
        <p:spPr/>
        <p:txBody>
          <a:bodyPr/>
          <a:lstStyle/>
          <a:p>
            <a:pPr rtl="0"/>
            <a:r>
              <a:rPr lang="fr-FR" noProof="0"/>
              <a:t>ACCEPTATION ET GESTION DE LA FLORE SPONTANEE</a:t>
            </a:r>
          </a:p>
        </p:txBody>
      </p:sp>
      <p:sp>
        <p:nvSpPr>
          <p:cNvPr id="7" name="Espace réservé du numéro de diapositive 6">
            <a:extLst>
              <a:ext uri="{FF2B5EF4-FFF2-40B4-BE49-F238E27FC236}">
                <a16:creationId xmlns:a16="http://schemas.microsoft.com/office/drawing/2014/main" id="{46B49627-FC34-2658-41EB-8FF75FBE0D0A}"/>
              </a:ext>
            </a:extLst>
          </p:cNvPr>
          <p:cNvSpPr>
            <a:spLocks noGrp="1"/>
          </p:cNvSpPr>
          <p:nvPr>
            <p:ph type="sldNum" sz="quarter" idx="12"/>
          </p:nvPr>
        </p:nvSpPr>
        <p:spPr/>
        <p:txBody>
          <a:body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291756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2F429B-BC18-F150-AC94-8B5BB6ABFA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B3ED828-4E89-A37C-FC8A-AE8F3DFCE65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EDA634-1EE3-F2C3-DA13-B75B5B28B3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CA2C370A-B718-9808-DEC3-B3349BAB8E5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EC94D6BB-C173-9B37-8994-D4F1A467A0F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42080247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20" r:id="rId18"/>
    <p:sldLayoutId id="2147483768" r:id="rId19"/>
    <p:sldLayoutId id="2147483769" r:id="rId20"/>
    <p:sldLayoutId id="2147483770"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1l'enherbement.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3desherbage%20alternatif.mp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w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w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3006715" y="1585606"/>
            <a:ext cx="3281553" cy="624392"/>
          </a:xfrm>
        </p:spPr>
        <p:txBody>
          <a:bodyPr rtlCol="0">
            <a:normAutofit fontScale="90000"/>
          </a:bodyPr>
          <a:lstStyle/>
          <a:p>
            <a:pPr rtl="0"/>
            <a:r>
              <a:rPr lang="fr-FR" dirty="0">
                <a:latin typeface="+mn-lt"/>
              </a:rPr>
              <a:t>SOMMAIRE</a:t>
            </a:r>
            <a:endParaRPr lang="fr-FR"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a:t>
            </a:fld>
            <a:endParaRPr lang="fr-FR"/>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949016" y="2417388"/>
            <a:ext cx="7566334" cy="4095922"/>
          </a:xfrm>
        </p:spPr>
        <p:txBody>
          <a:bodyPr rtlCol="0">
            <a:noAutofit/>
          </a:bodyPr>
          <a:lstStyle/>
          <a:p>
            <a:pPr marL="214313" indent="-214313" algn="just">
              <a:lnSpc>
                <a:spcPct val="107000"/>
              </a:lnSpc>
              <a:spcAft>
                <a:spcPts val="600"/>
              </a:spcAft>
              <a:buFontTx/>
              <a:buChar char="-"/>
            </a:pPr>
            <a:r>
              <a:rPr lang="fr-FR"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La conception écologique</a:t>
            </a:r>
          </a:p>
          <a:p>
            <a:pPr marL="214313" indent="-214313" algn="just">
              <a:lnSpc>
                <a:spcPct val="107000"/>
              </a:lnSpc>
              <a:spcAft>
                <a:spcPts val="600"/>
              </a:spcAft>
              <a:buFontTx/>
              <a:buChar char="-"/>
            </a:pPr>
            <a:r>
              <a:rPr lang="fr-FR"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Actions préventives</a:t>
            </a:r>
          </a:p>
          <a:p>
            <a:pPr marL="214313" indent="-214313" algn="just">
              <a:lnSpc>
                <a:spcPct val="107000"/>
              </a:lnSpc>
              <a:spcAft>
                <a:spcPts val="600"/>
              </a:spcAft>
              <a:buFontTx/>
              <a:buChar char="-"/>
            </a:pPr>
            <a:r>
              <a:rPr lang="fr-FR"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Les techniques de désherbage alternatives et leur impact : thermique, mécanique, produits bio, manuel, </a:t>
            </a:r>
            <a:r>
              <a:rPr lang="fr-FR" sz="2400" dirty="0" err="1">
                <a:solidFill>
                  <a:srgbClr val="333333"/>
                </a:solidFill>
                <a:latin typeface="Arial" panose="020B0604020202020204" pitchFamily="34" charset="0"/>
                <a:ea typeface="Times New Roman" panose="02020603050405020304" pitchFamily="18" charset="0"/>
                <a:cs typeface="Times New Roman" panose="02020603050405020304" pitchFamily="18" charset="0"/>
              </a:rPr>
              <a:t>écopâturage</a:t>
            </a:r>
            <a:r>
              <a:rPr lang="fr-FR"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…l'enherbement pour ne pas désherber</a:t>
            </a:r>
            <a:r>
              <a:rPr lang="fr-FR" sz="2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r>
              <a:rPr lang="fr-FR"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diapo, film.</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fr-F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10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re 1">
            <a:extLst>
              <a:ext uri="{FF2B5EF4-FFF2-40B4-BE49-F238E27FC236}">
                <a16:creationId xmlns:a16="http://schemas.microsoft.com/office/drawing/2014/main" id="{E933DDE6-D39A-1C12-5551-C77D67FE9536}"/>
              </a:ext>
            </a:extLst>
          </p:cNvPr>
          <p:cNvSpPr txBox="1">
            <a:spLocks/>
          </p:cNvSpPr>
          <p:nvPr/>
        </p:nvSpPr>
        <p:spPr>
          <a:xfrm>
            <a:off x="628650" y="0"/>
            <a:ext cx="8170165" cy="1300294"/>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4050" b="1" i="0" kern="1200" cap="all" baseline="0">
                <a:solidFill>
                  <a:schemeClr val="bg1"/>
                </a:solidFill>
                <a:latin typeface="+mj-lt"/>
                <a:ea typeface="+mj-ea"/>
                <a:cs typeface="+mj-cs"/>
              </a:defRPr>
            </a:lvl1pPr>
          </a:lstStyle>
          <a:p>
            <a:r>
              <a:rPr lang="fr-FR" spc="300" dirty="0"/>
              <a:t>2 Acceptation et gestion de la flore spontanée</a:t>
            </a:r>
            <a:endParaRPr lang="fr-FR" dirty="0"/>
          </a:p>
        </p:txBody>
      </p:sp>
    </p:spTree>
    <p:extLst>
      <p:ext uri="{BB962C8B-B14F-4D97-AF65-F5344CB8AC3E}">
        <p14:creationId xmlns:p14="http://schemas.microsoft.com/office/powerpoint/2010/main" val="2328991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5890" name="Rectangle 2">
            <a:extLst>
              <a:ext uri="{FF2B5EF4-FFF2-40B4-BE49-F238E27FC236}">
                <a16:creationId xmlns:a16="http://schemas.microsoft.com/office/drawing/2014/main" id="{DD296635-5D2D-DB01-B98F-6BAD33C03979}"/>
              </a:ext>
            </a:extLst>
          </p:cNvPr>
          <p:cNvGrpSpPr>
            <a:grpSpLocks noRot="1"/>
          </p:cNvGrpSpPr>
          <p:nvPr/>
        </p:nvGrpSpPr>
        <p:grpSpPr bwMode="auto">
          <a:xfrm>
            <a:off x="4286250" y="169093"/>
            <a:ext cx="4857750" cy="5143500"/>
            <a:chOff x="288" y="28"/>
            <a:chExt cx="5184" cy="4264"/>
          </a:xfrm>
        </p:grpSpPr>
        <p:sp>
          <p:nvSpPr>
            <p:cNvPr id="165891" name="Rectangle 3">
              <a:extLst>
                <a:ext uri="{FF2B5EF4-FFF2-40B4-BE49-F238E27FC236}">
                  <a16:creationId xmlns:a16="http://schemas.microsoft.com/office/drawing/2014/main" id="{2A55A081-B0EE-BDE1-3270-87FE22C3F9E3}"/>
                </a:ext>
              </a:extLst>
            </p:cNvPr>
            <p:cNvSpPr>
              <a:spLocks noChangeArrowheads="1"/>
            </p:cNvSpPr>
            <p:nvPr/>
          </p:nvSpPr>
          <p:spPr bwMode="auto">
            <a:xfrm>
              <a:off x="2880" y="391"/>
              <a:ext cx="2592" cy="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t> </a:t>
              </a:r>
            </a:p>
            <a:p>
              <a:r>
                <a:rPr lang="fr-FR" altLang="fr-FR" sz="1200">
                  <a:solidFill>
                    <a:schemeClr val="accent2"/>
                  </a:solidFill>
                </a:rPr>
                <a:t>Bâches plastiques : déchets difficilement recyclables</a:t>
              </a:r>
            </a:p>
            <a:p>
              <a:endParaRPr lang="fr-FR" altLang="fr-FR" sz="1200">
                <a:solidFill>
                  <a:schemeClr val="accent2"/>
                </a:solidFill>
              </a:endParaRPr>
            </a:p>
            <a:p>
              <a:r>
                <a:rPr lang="fr-FR" altLang="fr-FR" sz="1200">
                  <a:solidFill>
                    <a:schemeClr val="accent2"/>
                  </a:solidFill>
                </a:rPr>
                <a:t> Désherbage préalable</a:t>
              </a:r>
            </a:p>
            <a:p>
              <a:endParaRPr lang="fr-FR" altLang="fr-FR" sz="1200">
                <a:solidFill>
                  <a:schemeClr val="accent2"/>
                </a:solidFill>
              </a:endParaRPr>
            </a:p>
            <a:p>
              <a:r>
                <a:rPr lang="fr-FR" altLang="fr-FR" sz="1200">
                  <a:solidFill>
                    <a:schemeClr val="accent2"/>
                  </a:solidFill>
                </a:rPr>
                <a:t> Attention : développement de maladies (paillages végétaux)</a:t>
              </a:r>
            </a:p>
            <a:p>
              <a:endParaRPr lang="fr-FR" altLang="fr-FR" sz="1200"/>
            </a:p>
            <a:p>
              <a:endParaRPr lang="fr-FR" altLang="fr-FR" sz="1200"/>
            </a:p>
          </p:txBody>
        </p:sp>
        <p:sp>
          <p:nvSpPr>
            <p:cNvPr id="165892" name="Rectangle 4">
              <a:extLst>
                <a:ext uri="{FF2B5EF4-FFF2-40B4-BE49-F238E27FC236}">
                  <a16:creationId xmlns:a16="http://schemas.microsoft.com/office/drawing/2014/main" id="{809AC2E6-8F82-3578-C3BB-62F9E031F690}"/>
                </a:ext>
              </a:extLst>
            </p:cNvPr>
            <p:cNvSpPr>
              <a:spLocks noChangeArrowheads="1"/>
            </p:cNvSpPr>
            <p:nvPr/>
          </p:nvSpPr>
          <p:spPr bwMode="auto">
            <a:xfrm>
              <a:off x="288" y="391"/>
              <a:ext cx="2592" cy="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t> </a:t>
              </a:r>
            </a:p>
            <a:p>
              <a:r>
                <a:rPr lang="fr-FR" altLang="fr-FR" sz="1200">
                  <a:solidFill>
                    <a:schemeClr val="accent2"/>
                  </a:solidFill>
                </a:rPr>
                <a:t>Diminution : </a:t>
              </a:r>
            </a:p>
            <a:p>
              <a:r>
                <a:rPr lang="fr-FR" altLang="fr-FR" sz="1200">
                  <a:solidFill>
                    <a:schemeClr val="accent2"/>
                  </a:solidFill>
                </a:rPr>
                <a:t> - évaporation du sol</a:t>
              </a:r>
            </a:p>
            <a:p>
              <a:r>
                <a:rPr lang="fr-FR" altLang="fr-FR" sz="1200">
                  <a:solidFill>
                    <a:schemeClr val="accent2"/>
                  </a:solidFill>
                </a:rPr>
                <a:t> - érosion</a:t>
              </a:r>
            </a:p>
            <a:p>
              <a:r>
                <a:rPr lang="fr-FR" altLang="fr-FR" sz="1200">
                  <a:solidFill>
                    <a:schemeClr val="accent2"/>
                  </a:solidFill>
                </a:rPr>
                <a:t> - arrosage</a:t>
              </a:r>
            </a:p>
            <a:p>
              <a:r>
                <a:rPr lang="fr-FR" altLang="fr-FR" sz="1200">
                  <a:solidFill>
                    <a:schemeClr val="accent2"/>
                  </a:solidFill>
                </a:rPr>
                <a:t>- entretien</a:t>
              </a:r>
            </a:p>
            <a:p>
              <a:pPr>
                <a:buFontTx/>
                <a:buChar char="-"/>
              </a:pPr>
              <a:r>
                <a:rPr lang="fr-FR" altLang="fr-FR" sz="1200">
                  <a:solidFill>
                    <a:schemeClr val="accent2"/>
                  </a:solidFill>
                </a:rPr>
                <a:t>Coût</a:t>
              </a:r>
            </a:p>
            <a:p>
              <a:r>
                <a:rPr lang="fr-FR" altLang="fr-FR" sz="1200">
                  <a:solidFill>
                    <a:schemeClr val="accent2"/>
                  </a:solidFill>
                </a:rPr>
                <a:t> Mise en place longue durée</a:t>
              </a:r>
            </a:p>
            <a:p>
              <a:endParaRPr lang="fr-FR" altLang="fr-FR" sz="1200">
                <a:solidFill>
                  <a:schemeClr val="accent2"/>
                </a:solidFill>
              </a:endParaRPr>
            </a:p>
            <a:p>
              <a:r>
                <a:rPr lang="fr-FR" altLang="fr-FR" sz="1200">
                  <a:solidFill>
                    <a:schemeClr val="accent2"/>
                  </a:solidFill>
                </a:rPr>
                <a:t> Augmentation :</a:t>
              </a:r>
            </a:p>
            <a:p>
              <a:r>
                <a:rPr lang="fr-FR" altLang="fr-FR" sz="1200">
                  <a:solidFill>
                    <a:schemeClr val="accent2"/>
                  </a:solidFill>
                </a:rPr>
                <a:t>- flore microbienne et auxiliaires (sauf avec bâches plastiques)</a:t>
              </a:r>
            </a:p>
            <a:p>
              <a:pPr>
                <a:buFontTx/>
                <a:buChar char="-"/>
              </a:pPr>
              <a:r>
                <a:rPr lang="fr-FR" altLang="fr-FR" sz="1200">
                  <a:solidFill>
                    <a:schemeClr val="accent2"/>
                  </a:solidFill>
                </a:rPr>
                <a:t> matière organique </a:t>
              </a:r>
            </a:p>
            <a:p>
              <a:pPr>
                <a:buFontTx/>
                <a:buChar char="-"/>
              </a:pPr>
              <a:endParaRPr lang="fr-FR" altLang="fr-FR" sz="1200">
                <a:solidFill>
                  <a:schemeClr val="accent2"/>
                </a:solidFill>
              </a:endParaRPr>
            </a:p>
            <a:p>
              <a:r>
                <a:rPr lang="fr-FR" altLang="fr-FR" sz="1200">
                  <a:solidFill>
                    <a:schemeClr val="accent2"/>
                  </a:solidFill>
                </a:rPr>
                <a:t> Valorisation de déchets verts</a:t>
              </a:r>
            </a:p>
          </p:txBody>
        </p:sp>
        <p:sp>
          <p:nvSpPr>
            <p:cNvPr id="165893" name="Rectangle 5">
              <a:extLst>
                <a:ext uri="{FF2B5EF4-FFF2-40B4-BE49-F238E27FC236}">
                  <a16:creationId xmlns:a16="http://schemas.microsoft.com/office/drawing/2014/main" id="{E0B28732-53DA-08F4-6E12-A63AC968C2B3}"/>
                </a:ext>
              </a:extLst>
            </p:cNvPr>
            <p:cNvSpPr>
              <a:spLocks noChangeArrowheads="1"/>
            </p:cNvSpPr>
            <p:nvPr/>
          </p:nvSpPr>
          <p:spPr bwMode="auto">
            <a:xfrm>
              <a:off x="2880" y="28"/>
              <a:ext cx="2592"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FF0000"/>
                  </a:solidFill>
                </a:rPr>
                <a:t>Inconvénients</a:t>
              </a:r>
            </a:p>
          </p:txBody>
        </p:sp>
        <p:sp>
          <p:nvSpPr>
            <p:cNvPr id="165894" name="Rectangle 6">
              <a:extLst>
                <a:ext uri="{FF2B5EF4-FFF2-40B4-BE49-F238E27FC236}">
                  <a16:creationId xmlns:a16="http://schemas.microsoft.com/office/drawing/2014/main" id="{E6C784DB-BA8F-5864-D99E-55A385460EA7}"/>
                </a:ext>
              </a:extLst>
            </p:cNvPr>
            <p:cNvSpPr>
              <a:spLocks noChangeArrowheads="1"/>
            </p:cNvSpPr>
            <p:nvPr/>
          </p:nvSpPr>
          <p:spPr bwMode="auto">
            <a:xfrm>
              <a:off x="288" y="28"/>
              <a:ext cx="2592"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009900"/>
                  </a:solidFill>
                </a:rPr>
                <a:t>Avantages</a:t>
              </a:r>
            </a:p>
          </p:txBody>
        </p:sp>
        <p:sp>
          <p:nvSpPr>
            <p:cNvPr id="165895" name="Line 7">
              <a:extLst>
                <a:ext uri="{FF2B5EF4-FFF2-40B4-BE49-F238E27FC236}">
                  <a16:creationId xmlns:a16="http://schemas.microsoft.com/office/drawing/2014/main" id="{077E6C39-5102-E72B-AB2A-159615DF1651}"/>
                </a:ext>
              </a:extLst>
            </p:cNvPr>
            <p:cNvSpPr>
              <a:spLocks noChangeShapeType="1"/>
            </p:cNvSpPr>
            <p:nvPr/>
          </p:nvSpPr>
          <p:spPr bwMode="auto">
            <a:xfrm>
              <a:off x="288" y="28"/>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5896" name="Line 8">
              <a:extLst>
                <a:ext uri="{FF2B5EF4-FFF2-40B4-BE49-F238E27FC236}">
                  <a16:creationId xmlns:a16="http://schemas.microsoft.com/office/drawing/2014/main" id="{058AA9A2-7449-FC92-8A67-55C64CB4D5DE}"/>
                </a:ext>
              </a:extLst>
            </p:cNvPr>
            <p:cNvSpPr>
              <a:spLocks noChangeShapeType="1"/>
            </p:cNvSpPr>
            <p:nvPr/>
          </p:nvSpPr>
          <p:spPr bwMode="auto">
            <a:xfrm>
              <a:off x="288" y="391"/>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5897" name="Line 9">
              <a:extLst>
                <a:ext uri="{FF2B5EF4-FFF2-40B4-BE49-F238E27FC236}">
                  <a16:creationId xmlns:a16="http://schemas.microsoft.com/office/drawing/2014/main" id="{EA55BA42-B787-E310-3876-C76ABD68E694}"/>
                </a:ext>
              </a:extLst>
            </p:cNvPr>
            <p:cNvSpPr>
              <a:spLocks noChangeShapeType="1"/>
            </p:cNvSpPr>
            <p:nvPr/>
          </p:nvSpPr>
          <p:spPr bwMode="auto">
            <a:xfrm>
              <a:off x="288" y="4292"/>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5898" name="Line 10">
              <a:extLst>
                <a:ext uri="{FF2B5EF4-FFF2-40B4-BE49-F238E27FC236}">
                  <a16:creationId xmlns:a16="http://schemas.microsoft.com/office/drawing/2014/main" id="{D9135686-C0B8-ED03-9709-63E57686AAB4}"/>
                </a:ext>
              </a:extLst>
            </p:cNvPr>
            <p:cNvSpPr>
              <a:spLocks noChangeShapeType="1"/>
            </p:cNvSpPr>
            <p:nvPr/>
          </p:nvSpPr>
          <p:spPr bwMode="auto">
            <a:xfrm>
              <a:off x="288" y="28"/>
              <a:ext cx="0" cy="4264"/>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5899" name="Line 11">
              <a:extLst>
                <a:ext uri="{FF2B5EF4-FFF2-40B4-BE49-F238E27FC236}">
                  <a16:creationId xmlns:a16="http://schemas.microsoft.com/office/drawing/2014/main" id="{E6AFB2C3-7DD3-E4E9-6A1E-FA05217DD3E8}"/>
                </a:ext>
              </a:extLst>
            </p:cNvPr>
            <p:cNvSpPr>
              <a:spLocks noChangeShapeType="1"/>
            </p:cNvSpPr>
            <p:nvPr/>
          </p:nvSpPr>
          <p:spPr bwMode="auto">
            <a:xfrm>
              <a:off x="2880" y="28"/>
              <a:ext cx="0" cy="42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5900" name="Line 12">
              <a:extLst>
                <a:ext uri="{FF2B5EF4-FFF2-40B4-BE49-F238E27FC236}">
                  <a16:creationId xmlns:a16="http://schemas.microsoft.com/office/drawing/2014/main" id="{5ED91D99-A2C7-BA25-C947-93A6EC8BE7A4}"/>
                </a:ext>
              </a:extLst>
            </p:cNvPr>
            <p:cNvSpPr>
              <a:spLocks noChangeShapeType="1"/>
            </p:cNvSpPr>
            <p:nvPr/>
          </p:nvSpPr>
          <p:spPr bwMode="auto">
            <a:xfrm>
              <a:off x="5472" y="28"/>
              <a:ext cx="0" cy="4264"/>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pic>
        <p:nvPicPr>
          <p:cNvPr id="4" name="Picture 2">
            <a:extLst>
              <a:ext uri="{FF2B5EF4-FFF2-40B4-BE49-F238E27FC236}">
                <a16:creationId xmlns:a16="http://schemas.microsoft.com/office/drawing/2014/main" id="{B744BAD4-27C5-15EB-84BD-DB2CCBF67F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4896" y="3066347"/>
            <a:ext cx="2614613" cy="1846659"/>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0" name="Picture 2" descr="Afficher l’image source">
            <a:extLst>
              <a:ext uri="{FF2B5EF4-FFF2-40B4-BE49-F238E27FC236}">
                <a16:creationId xmlns:a16="http://schemas.microsoft.com/office/drawing/2014/main" id="{6CC38589-B2F7-E5DF-6B53-581E471B2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7251"/>
            <a:ext cx="4252919" cy="210144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Miscanthus pour paillage et litière 150 Litres - 15 kilos">
            <a:extLst>
              <a:ext uri="{FF2B5EF4-FFF2-40B4-BE49-F238E27FC236}">
                <a16:creationId xmlns:a16="http://schemas.microsoft.com/office/drawing/2014/main" id="{69EB5268-32D5-8A5B-0CC6-12945E1B62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6" y="4714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345DA1AE-8B7D-CD9D-9CA6-EE65A363974F}"/>
              </a:ext>
            </a:extLst>
          </p:cNvPr>
          <p:cNvSpPr>
            <a:spLocks noGrp="1"/>
          </p:cNvSpPr>
          <p:nvPr>
            <p:ph type="sldNum" sz="quarter" idx="12"/>
          </p:nvPr>
        </p:nvSpPr>
        <p:spPr/>
        <p:txBody>
          <a:bodyPr/>
          <a:lstStyle/>
          <a:p>
            <a:fld id="{8271BBE6-3C81-4B05-AA0F-E6724AF07ADF}" type="slidenum">
              <a:rPr lang="fr-FR" altLang="fr-FR" smtClean="0"/>
              <a:pPr/>
              <a:t>10</a:t>
            </a:fld>
            <a:endParaRPr lang="fr-FR" altLang="fr-FR"/>
          </a:p>
        </p:txBody>
      </p:sp>
      <p:sp>
        <p:nvSpPr>
          <p:cNvPr id="2" name="ZoneTexte 1">
            <a:extLst>
              <a:ext uri="{FF2B5EF4-FFF2-40B4-BE49-F238E27FC236}">
                <a16:creationId xmlns:a16="http://schemas.microsoft.com/office/drawing/2014/main" id="{A13F0DE2-6B37-143C-0DCC-E864E02DB2FC}"/>
              </a:ext>
            </a:extLst>
          </p:cNvPr>
          <p:cNvSpPr txBox="1"/>
          <p:nvPr/>
        </p:nvSpPr>
        <p:spPr>
          <a:xfrm>
            <a:off x="2436303" y="5814717"/>
            <a:ext cx="6410226" cy="646331"/>
          </a:xfrm>
          <a:prstGeom prst="rect">
            <a:avLst/>
          </a:prstGeom>
          <a:noFill/>
        </p:spPr>
        <p:txBody>
          <a:bodyPr wrap="square" rtlCol="0">
            <a:spAutoFit/>
          </a:bodyPr>
          <a:lstStyle/>
          <a:p>
            <a:r>
              <a:rPr lang="fr-FR" dirty="0"/>
              <a:t>Produire son paillage en plantant des saules et du frêne qui seront ensuite broyés, réduit de ¾ le coût de l’opération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0"/>
            <a:ext cx="8418513" cy="404813"/>
          </a:xfrm>
        </p:spPr>
        <p:txBody>
          <a:bodyPr>
            <a:normAutofit fontScale="90000"/>
          </a:bodyPr>
          <a:lstStyle/>
          <a:p>
            <a:r>
              <a:rPr lang="fr-FR" sz="2399" b="1" dirty="0">
                <a:effectLst>
                  <a:outerShdw blurRad="38100" dist="38100" dir="2700000" algn="tl">
                    <a:srgbClr val="000000">
                      <a:alpha val="43137"/>
                    </a:srgbClr>
                  </a:outerShdw>
                </a:effectLst>
              </a:rPr>
              <a:t>Eviter la levée des herbes indésirables</a:t>
            </a:r>
          </a:p>
        </p:txBody>
      </p:sp>
      <p:sp>
        <p:nvSpPr>
          <p:cNvPr id="5" name="Espace réservé du texte 4"/>
          <p:cNvSpPr>
            <a:spLocks noGrp="1"/>
          </p:cNvSpPr>
          <p:nvPr>
            <p:ph type="body" sz="quarter" idx="4294967295"/>
          </p:nvPr>
        </p:nvSpPr>
        <p:spPr>
          <a:xfrm>
            <a:off x="1871371" y="6360306"/>
            <a:ext cx="7178361" cy="230187"/>
          </a:xfrm>
        </p:spPr>
        <p:txBody>
          <a:bodyPr>
            <a:noAutofit/>
          </a:bodyPr>
          <a:lstStyle/>
          <a:p>
            <a:r>
              <a:rPr lang="fr-FR" sz="1800" b="1" dirty="0"/>
              <a:t>ATTENTION AU PAILLAGE ORGANIQUE ET VOIR LES JARDINS SECS</a:t>
            </a:r>
          </a:p>
        </p:txBody>
      </p:sp>
      <p:sp>
        <p:nvSpPr>
          <p:cNvPr id="3" name="ZoneTexte 2"/>
          <p:cNvSpPr txBox="1"/>
          <p:nvPr/>
        </p:nvSpPr>
        <p:spPr>
          <a:xfrm>
            <a:off x="198527" y="723212"/>
            <a:ext cx="8943821" cy="923330"/>
          </a:xfrm>
          <a:prstGeom prst="rect">
            <a:avLst/>
          </a:prstGeom>
          <a:solidFill>
            <a:schemeClr val="bg2"/>
          </a:solidFill>
        </p:spPr>
        <p:txBody>
          <a:bodyPr wrap="square" rtlCol="0">
            <a:spAutoFit/>
          </a:bodyPr>
          <a:lstStyle/>
          <a:p>
            <a:r>
              <a:rPr lang="fr-FR" b="1" u="sng" dirty="0">
                <a:effectLst>
                  <a:outerShdw blurRad="38100" dist="38100" dir="2700000" algn="tl">
                    <a:srgbClr val="000000">
                      <a:alpha val="43137"/>
                    </a:srgbClr>
                  </a:outerShdw>
                </a:effectLst>
              </a:rPr>
              <a:t>Objectif n°1 </a:t>
            </a:r>
            <a:r>
              <a:rPr lang="fr-FR" dirty="0"/>
              <a:t>= occuper l’espace avec des plantes désirées pour éviter la levée des herbes indésirables</a:t>
            </a:r>
          </a:p>
          <a:p>
            <a:r>
              <a:rPr lang="fr-FR" dirty="0"/>
              <a:t>				Ex = </a:t>
            </a:r>
            <a:r>
              <a:rPr lang="fr-FR" b="1" dirty="0"/>
              <a:t>Paillage + plantes couvre-sol</a:t>
            </a:r>
          </a:p>
        </p:txBody>
      </p:sp>
      <p:grpSp>
        <p:nvGrpSpPr>
          <p:cNvPr id="8" name="Groupe 7"/>
          <p:cNvGrpSpPr/>
          <p:nvPr/>
        </p:nvGrpSpPr>
        <p:grpSpPr>
          <a:xfrm>
            <a:off x="198527" y="1980141"/>
            <a:ext cx="8851206" cy="4219413"/>
            <a:chOff x="262558" y="1497534"/>
            <a:chExt cx="11804339" cy="5627186"/>
          </a:xfrm>
        </p:grpSpPr>
        <p:sp>
          <p:nvSpPr>
            <p:cNvPr id="6" name="ZoneTexte 5"/>
            <p:cNvSpPr txBox="1"/>
            <p:nvPr/>
          </p:nvSpPr>
          <p:spPr>
            <a:xfrm>
              <a:off x="6594289" y="6262746"/>
              <a:ext cx="5472608" cy="861974"/>
            </a:xfrm>
            <a:prstGeom prst="rect">
              <a:avLst/>
            </a:prstGeom>
            <a:noFill/>
          </p:spPr>
          <p:txBody>
            <a:bodyPr wrap="square" rtlCol="0">
              <a:spAutoFit/>
            </a:bodyPr>
            <a:lstStyle/>
            <a:p>
              <a:r>
                <a:rPr lang="fr-FR" b="1" dirty="0"/>
                <a:t>Thym rampant et </a:t>
              </a:r>
              <a:r>
                <a:rPr lang="fr-FR" b="1" dirty="0" err="1"/>
                <a:t>Tanacetum</a:t>
              </a:r>
              <a:r>
                <a:rPr lang="fr-FR" b="1" dirty="0"/>
                <a:t> + Paillage</a:t>
              </a:r>
              <a:endParaRPr lang="fr-FR" sz="1350" b="1"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7561" y="1497534"/>
              <a:ext cx="7399612" cy="3962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558" y="2277666"/>
              <a:ext cx="3704565" cy="2952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32509" y="5791993"/>
              <a:ext cx="3334614" cy="492557"/>
            </a:xfrm>
            <a:prstGeom prst="rect">
              <a:avLst/>
            </a:prstGeom>
            <a:noFill/>
          </p:spPr>
          <p:txBody>
            <a:bodyPr wrap="square" rtlCol="0">
              <a:spAutoFit/>
            </a:bodyPr>
            <a:lstStyle/>
            <a:p>
              <a:r>
                <a:rPr lang="fr-FR" b="1" dirty="0"/>
                <a:t>Centaurée et Ficoïdes</a:t>
              </a:r>
            </a:p>
          </p:txBody>
        </p:sp>
      </p:grpSp>
      <p:sp>
        <p:nvSpPr>
          <p:cNvPr id="11" name="Espace réservé du numéro de diapositive 10">
            <a:extLst>
              <a:ext uri="{FF2B5EF4-FFF2-40B4-BE49-F238E27FC236}">
                <a16:creationId xmlns:a16="http://schemas.microsoft.com/office/drawing/2014/main" id="{DE0784C9-3403-D103-D203-F8D0F12C3713}"/>
              </a:ext>
            </a:extLst>
          </p:cNvPr>
          <p:cNvSpPr>
            <a:spLocks noGrp="1"/>
          </p:cNvSpPr>
          <p:nvPr>
            <p:ph type="sldNum" sz="quarter" idx="12"/>
          </p:nvPr>
        </p:nvSpPr>
        <p:spPr/>
        <p:txBody>
          <a:bodyPr/>
          <a:lstStyle/>
          <a:p>
            <a:pPr rtl="0"/>
            <a:fld id="{D8DA9DAA-006C-4F4B-980E-E3DF019B24E2}" type="slidenum">
              <a:rPr lang="fr-FR" noProof="0" smtClean="0"/>
              <a:t>11</a:t>
            </a:fld>
            <a:endParaRPr lang="fr-FR" noProof="0"/>
          </a:p>
        </p:txBody>
      </p:sp>
    </p:spTree>
    <p:extLst>
      <p:ext uri="{BB962C8B-B14F-4D97-AF65-F5344CB8AC3E}">
        <p14:creationId xmlns:p14="http://schemas.microsoft.com/office/powerpoint/2010/main" val="41751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0" y="-3175"/>
            <a:ext cx="8435975" cy="404813"/>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4" name="Espace réservé du texte 3"/>
          <p:cNvSpPr>
            <a:spLocks noGrp="1"/>
          </p:cNvSpPr>
          <p:nvPr>
            <p:ph type="body" sz="quarter" idx="4294967295"/>
          </p:nvPr>
        </p:nvSpPr>
        <p:spPr>
          <a:xfrm>
            <a:off x="0" y="6505575"/>
            <a:ext cx="6480175" cy="307975"/>
          </a:xfrm>
        </p:spPr>
        <p:txBody>
          <a:bodyPr>
            <a:normAutofit fontScale="92500" lnSpcReduction="20000"/>
          </a:bodyPr>
          <a:lstStyle/>
          <a:p>
            <a:r>
              <a:rPr lang="fr-FR" dirty="0"/>
              <a:t>ATTENTION A LA TOXICITE DES EUPHORBES</a:t>
            </a:r>
          </a:p>
        </p:txBody>
      </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534" y="1647215"/>
            <a:ext cx="6153396" cy="3404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377" y="602339"/>
            <a:ext cx="2976468" cy="2267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4518007" y="5156792"/>
            <a:ext cx="3403298" cy="600036"/>
          </a:xfrm>
          <a:prstGeom prst="rect">
            <a:avLst/>
          </a:prstGeom>
          <a:noFill/>
        </p:spPr>
        <p:txBody>
          <a:bodyPr wrap="square" rtlCol="0">
            <a:spAutoFit/>
          </a:bodyPr>
          <a:lstStyle/>
          <a:p>
            <a:r>
              <a:rPr lang="fr-FR" sz="3299" b="1" dirty="0"/>
              <a:t>Les euphorbes</a:t>
            </a:r>
          </a:p>
        </p:txBody>
      </p:sp>
      <p:pic>
        <p:nvPicPr>
          <p:cNvPr id="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376" y="3952513"/>
            <a:ext cx="2569157" cy="2198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a:extLst>
              <a:ext uri="{FF2B5EF4-FFF2-40B4-BE49-F238E27FC236}">
                <a16:creationId xmlns:a16="http://schemas.microsoft.com/office/drawing/2014/main" id="{BB4E3E5F-EB5C-5247-5E9A-D127D7D7EEFA}"/>
              </a:ext>
            </a:extLst>
          </p:cNvPr>
          <p:cNvSpPr>
            <a:spLocks noGrp="1"/>
          </p:cNvSpPr>
          <p:nvPr>
            <p:ph type="sldNum" sz="quarter" idx="12"/>
          </p:nvPr>
        </p:nvSpPr>
        <p:spPr/>
        <p:txBody>
          <a:bodyPr/>
          <a:lstStyle/>
          <a:p>
            <a:pPr rtl="0"/>
            <a:fld id="{D8DA9DAA-006C-4F4B-980E-E3DF019B24E2}" type="slidenum">
              <a:rPr lang="fr-FR" noProof="0" smtClean="0"/>
              <a:t>12</a:t>
            </a:fld>
            <a:endParaRPr lang="fr-FR" noProof="0"/>
          </a:p>
        </p:txBody>
      </p:sp>
    </p:spTree>
    <p:extLst>
      <p:ext uri="{BB962C8B-B14F-4D97-AF65-F5344CB8AC3E}">
        <p14:creationId xmlns:p14="http://schemas.microsoft.com/office/powerpoint/2010/main" val="112464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3175"/>
            <a:ext cx="8435975" cy="404813"/>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pic>
        <p:nvPicPr>
          <p:cNvPr id="14" name="Image 13" descr="E:\06 PAPPH CG11\02 Démarche PAPPH CG\02 Alelier\Photos Atelier\CAD\cg 0 2013 015.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793" y="3312774"/>
            <a:ext cx="3524594" cy="3043577"/>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0129" y="3492964"/>
            <a:ext cx="2789715" cy="2093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8190" y="998853"/>
            <a:ext cx="3035431" cy="2407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994104" y="327558"/>
            <a:ext cx="2547918" cy="415370"/>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099" b="1" dirty="0">
                <a:effectLst>
                  <a:outerShdw blurRad="38100" dist="38100" dir="2700000" algn="tl">
                    <a:srgbClr val="000000">
                      <a:alpha val="43137"/>
                    </a:srgbClr>
                  </a:outerShdw>
                </a:effectLst>
              </a:rPr>
              <a:t>Plantes couvre-sol</a:t>
            </a:r>
          </a:p>
        </p:txBody>
      </p:sp>
      <p:sp>
        <p:nvSpPr>
          <p:cNvPr id="7" name="ZoneTexte 6"/>
          <p:cNvSpPr txBox="1"/>
          <p:nvPr/>
        </p:nvSpPr>
        <p:spPr>
          <a:xfrm>
            <a:off x="531071" y="6421394"/>
            <a:ext cx="2429708" cy="300082"/>
          </a:xfrm>
          <a:prstGeom prst="rect">
            <a:avLst/>
          </a:prstGeom>
          <a:noFill/>
        </p:spPr>
        <p:txBody>
          <a:bodyPr wrap="square" rtlCol="0">
            <a:spAutoFit/>
          </a:bodyPr>
          <a:lstStyle/>
          <a:p>
            <a:r>
              <a:rPr lang="fr-FR" sz="1350" b="1" dirty="0">
                <a:effectLst>
                  <a:outerShdw blurRad="38100" dist="38100" dir="2700000" algn="tl">
                    <a:srgbClr val="000000">
                      <a:alpha val="43137"/>
                    </a:srgbClr>
                  </a:outerShdw>
                </a:effectLst>
              </a:rPr>
              <a:t>Tanaisie et Thym rampant</a:t>
            </a:r>
          </a:p>
        </p:txBody>
      </p:sp>
      <p:sp>
        <p:nvSpPr>
          <p:cNvPr id="8" name="ZoneTexte 7"/>
          <p:cNvSpPr txBox="1"/>
          <p:nvPr/>
        </p:nvSpPr>
        <p:spPr>
          <a:xfrm>
            <a:off x="7799060" y="1817864"/>
            <a:ext cx="928400" cy="300082"/>
          </a:xfrm>
          <a:prstGeom prst="rect">
            <a:avLst/>
          </a:prstGeom>
          <a:noFill/>
        </p:spPr>
        <p:txBody>
          <a:bodyPr wrap="square" rtlCol="0">
            <a:spAutoFit/>
          </a:bodyPr>
          <a:lstStyle/>
          <a:p>
            <a:pPr algn="ctr"/>
            <a:r>
              <a:rPr lang="fr-FR" sz="1350" b="1" dirty="0">
                <a:effectLst>
                  <a:outerShdw blurRad="38100" dist="38100" dir="2700000" algn="tl">
                    <a:srgbClr val="000000">
                      <a:alpha val="43137"/>
                    </a:srgbClr>
                  </a:outerShdw>
                </a:effectLst>
              </a:rPr>
              <a:t>Ficoïdes</a:t>
            </a:r>
          </a:p>
        </p:txBody>
      </p:sp>
      <p:sp>
        <p:nvSpPr>
          <p:cNvPr id="9" name="ZoneTexte 8"/>
          <p:cNvSpPr txBox="1"/>
          <p:nvPr/>
        </p:nvSpPr>
        <p:spPr>
          <a:xfrm>
            <a:off x="7237287" y="6005971"/>
            <a:ext cx="1439802" cy="300082"/>
          </a:xfrm>
          <a:prstGeom prst="rect">
            <a:avLst/>
          </a:prstGeom>
          <a:solidFill>
            <a:schemeClr val="bg1"/>
          </a:solidFill>
        </p:spPr>
        <p:txBody>
          <a:bodyPr wrap="square" rtlCol="0">
            <a:spAutoFit/>
          </a:bodyPr>
          <a:lstStyle/>
          <a:p>
            <a:r>
              <a:rPr lang="fr-FR" sz="1350" b="1" dirty="0">
                <a:effectLst>
                  <a:outerShdw blurRad="38100" dist="38100" dir="2700000" algn="tl">
                    <a:srgbClr val="000000">
                      <a:alpha val="43137"/>
                    </a:srgbClr>
                  </a:outerShdw>
                </a:effectLst>
              </a:rPr>
              <a:t>Thym rampant</a:t>
            </a:r>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540" y="753137"/>
            <a:ext cx="3652853" cy="2329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792209" y="4777581"/>
            <a:ext cx="2547919" cy="1815882"/>
          </a:xfrm>
          <a:prstGeom prst="rect">
            <a:avLst/>
          </a:prstGeom>
          <a:noFill/>
        </p:spPr>
        <p:txBody>
          <a:bodyPr wrap="square" rtlCol="0">
            <a:spAutoFit/>
          </a:bodyPr>
          <a:lstStyle/>
          <a:p>
            <a:r>
              <a:rPr lang="fr-FR" sz="1400" dirty="0"/>
              <a:t>Elles peuvent être de 3 types de tailles  :</a:t>
            </a:r>
          </a:p>
          <a:p>
            <a:pPr marL="257123" indent="-257123">
              <a:buFont typeface="Arial" panose="020B0604020202020204" pitchFamily="34" charset="0"/>
              <a:buChar char="•"/>
            </a:pPr>
            <a:r>
              <a:rPr lang="fr-FR" sz="1400" dirty="0"/>
              <a:t>Grande :  1,50m</a:t>
            </a:r>
          </a:p>
          <a:p>
            <a:pPr marL="257123" indent="-257123">
              <a:buFont typeface="Arial" panose="020B0604020202020204" pitchFamily="34" charset="0"/>
              <a:buChar char="•"/>
            </a:pPr>
            <a:r>
              <a:rPr lang="fr-FR" sz="1400" dirty="0"/>
              <a:t>Moyenne : 1,00 m</a:t>
            </a:r>
          </a:p>
          <a:p>
            <a:pPr marL="257123" indent="-257123">
              <a:buFont typeface="Arial" panose="020B0604020202020204" pitchFamily="34" charset="0"/>
              <a:buChar char="•"/>
            </a:pPr>
            <a:r>
              <a:rPr lang="fr-FR" sz="1400" dirty="0"/>
              <a:t> Petite </a:t>
            </a:r>
            <a:r>
              <a:rPr lang="fr-FR" sz="1400" i="1" dirty="0"/>
              <a:t>(tapissant) </a:t>
            </a:r>
            <a:r>
              <a:rPr lang="fr-FR" sz="1400" dirty="0"/>
              <a:t>: 0,50 m</a:t>
            </a:r>
          </a:p>
          <a:p>
            <a:r>
              <a:rPr lang="fr-FR" sz="1400" i="1" dirty="0"/>
              <a:t>C’est le cas des </a:t>
            </a:r>
            <a:r>
              <a:rPr lang="fr-FR" sz="1400" i="1" dirty="0" err="1"/>
              <a:t>Phlomis</a:t>
            </a:r>
            <a:r>
              <a:rPr lang="fr-FR" sz="1400" i="1" dirty="0"/>
              <a:t>. Ces plantes existent dans ces 3 gammes</a:t>
            </a:r>
          </a:p>
        </p:txBody>
      </p:sp>
      <p:sp>
        <p:nvSpPr>
          <p:cNvPr id="5" name="Espace réservé du numéro de diapositive 4">
            <a:extLst>
              <a:ext uri="{FF2B5EF4-FFF2-40B4-BE49-F238E27FC236}">
                <a16:creationId xmlns:a16="http://schemas.microsoft.com/office/drawing/2014/main" id="{9D23EECD-C3EA-E678-6DD4-410B83B386A7}"/>
              </a:ext>
            </a:extLst>
          </p:cNvPr>
          <p:cNvSpPr>
            <a:spLocks noGrp="1"/>
          </p:cNvSpPr>
          <p:nvPr>
            <p:ph type="sldNum" sz="quarter" idx="12"/>
          </p:nvPr>
        </p:nvSpPr>
        <p:spPr/>
        <p:txBody>
          <a:bodyPr/>
          <a:lstStyle/>
          <a:p>
            <a:pPr rtl="0"/>
            <a:fld id="{D8DA9DAA-006C-4F4B-980E-E3DF019B24E2}" type="slidenum">
              <a:rPr lang="fr-FR" noProof="0" smtClean="0"/>
              <a:t>13</a:t>
            </a:fld>
            <a:endParaRPr lang="fr-FR" noProof="0"/>
          </a:p>
        </p:txBody>
      </p:sp>
    </p:spTree>
    <p:extLst>
      <p:ext uri="{BB962C8B-B14F-4D97-AF65-F5344CB8AC3E}">
        <p14:creationId xmlns:p14="http://schemas.microsoft.com/office/powerpoint/2010/main" val="505260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0" y="-3175"/>
            <a:ext cx="8435975" cy="404813"/>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4" name="Espace réservé du texte 3"/>
          <p:cNvSpPr>
            <a:spLocks noGrp="1"/>
          </p:cNvSpPr>
          <p:nvPr>
            <p:ph type="body" sz="quarter" idx="4294967295"/>
          </p:nvPr>
        </p:nvSpPr>
        <p:spPr>
          <a:xfrm>
            <a:off x="0" y="6505575"/>
            <a:ext cx="6480175" cy="307975"/>
          </a:xfrm>
        </p:spPr>
        <p:txBody>
          <a:bodyPr>
            <a:normAutofit fontScale="92500" lnSpcReduction="20000"/>
          </a:bodyPr>
          <a:lstStyle/>
          <a:p>
            <a:r>
              <a:rPr lang="fr-FR" dirty="0"/>
              <a:t>ATTENTION A L’ARROSAGE</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629" y="1582983"/>
            <a:ext cx="5464562" cy="3920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0606" y="1547074"/>
            <a:ext cx="2544280" cy="1906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3346" y="4282291"/>
            <a:ext cx="2743999" cy="2045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6457950" y="290698"/>
            <a:ext cx="2196936" cy="738407"/>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099" b="1" dirty="0">
                <a:effectLst>
                  <a:outerShdw blurRad="38100" dist="38100" dir="2700000" algn="tl">
                    <a:srgbClr val="000000">
                      <a:alpha val="43137"/>
                    </a:srgbClr>
                  </a:outerShdw>
                </a:effectLst>
              </a:rPr>
              <a:t>Plantes couvre-sol</a:t>
            </a:r>
          </a:p>
        </p:txBody>
      </p:sp>
      <p:sp>
        <p:nvSpPr>
          <p:cNvPr id="12" name="ZoneTexte 11"/>
          <p:cNvSpPr txBox="1"/>
          <p:nvPr/>
        </p:nvSpPr>
        <p:spPr>
          <a:xfrm>
            <a:off x="1566394" y="5750467"/>
            <a:ext cx="2938515" cy="507703"/>
          </a:xfrm>
          <a:prstGeom prst="rect">
            <a:avLst/>
          </a:prstGeom>
          <a:noFill/>
        </p:spPr>
        <p:txBody>
          <a:bodyPr wrap="square" rtlCol="0">
            <a:spAutoFit/>
          </a:bodyPr>
          <a:lstStyle/>
          <a:p>
            <a:r>
              <a:rPr lang="fr-FR" sz="2699" b="1" dirty="0">
                <a:effectLst>
                  <a:outerShdw blurRad="38100" dist="38100" dir="2700000" algn="tl">
                    <a:srgbClr val="000000">
                      <a:alpha val="43137"/>
                    </a:srgbClr>
                  </a:outerShdw>
                </a:effectLst>
              </a:rPr>
              <a:t>LES SÉDUMS</a:t>
            </a:r>
          </a:p>
        </p:txBody>
      </p:sp>
      <p:sp>
        <p:nvSpPr>
          <p:cNvPr id="2" name="Espace réservé du numéro de diapositive 1">
            <a:extLst>
              <a:ext uri="{FF2B5EF4-FFF2-40B4-BE49-F238E27FC236}">
                <a16:creationId xmlns:a16="http://schemas.microsoft.com/office/drawing/2014/main" id="{0C13B016-96CA-143A-4DD0-B63091659ACA}"/>
              </a:ext>
            </a:extLst>
          </p:cNvPr>
          <p:cNvSpPr>
            <a:spLocks noGrp="1"/>
          </p:cNvSpPr>
          <p:nvPr>
            <p:ph type="sldNum" sz="quarter" idx="12"/>
          </p:nvPr>
        </p:nvSpPr>
        <p:spPr/>
        <p:txBody>
          <a:bodyPr/>
          <a:lstStyle/>
          <a:p>
            <a:pPr rtl="0"/>
            <a:fld id="{D8DA9DAA-006C-4F4B-980E-E3DF019B24E2}" type="slidenum">
              <a:rPr lang="fr-FR" noProof="0" smtClean="0"/>
              <a:t>14</a:t>
            </a:fld>
            <a:endParaRPr lang="fr-FR" noProof="0"/>
          </a:p>
        </p:txBody>
      </p:sp>
    </p:spTree>
    <p:extLst>
      <p:ext uri="{BB962C8B-B14F-4D97-AF65-F5344CB8AC3E}">
        <p14:creationId xmlns:p14="http://schemas.microsoft.com/office/powerpoint/2010/main" val="1642587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1368" y="3314126"/>
            <a:ext cx="3908568" cy="2837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idx="4294967295"/>
          </p:nvPr>
        </p:nvSpPr>
        <p:spPr>
          <a:xfrm>
            <a:off x="0" y="-3175"/>
            <a:ext cx="8435975" cy="404813"/>
          </a:xfrm>
          <a:effectLst>
            <a:outerShdw blurRad="50800" dist="38100" dir="5400000" algn="t" rotWithShape="0">
              <a:prstClr val="black">
                <a:alpha val="40000"/>
              </a:prstClr>
            </a:outerShdw>
          </a:effectLst>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4" name="Espace réservé du texte 3"/>
          <p:cNvSpPr>
            <a:spLocks noGrp="1"/>
          </p:cNvSpPr>
          <p:nvPr>
            <p:ph type="body" sz="quarter" idx="4294967295"/>
          </p:nvPr>
        </p:nvSpPr>
        <p:spPr>
          <a:xfrm>
            <a:off x="0" y="6505575"/>
            <a:ext cx="6480175" cy="307975"/>
          </a:xfrm>
        </p:spPr>
        <p:txBody>
          <a:bodyPr>
            <a:normAutofit fontScale="85000" lnSpcReduction="20000"/>
          </a:bodyPr>
          <a:lstStyle/>
          <a:p>
            <a:r>
              <a:rPr lang="fr-FR" dirty="0"/>
              <a:t>Prévoir 20 cm pour ne pas déborder avec du paillage organique</a:t>
            </a:r>
          </a:p>
        </p:txBody>
      </p:sp>
      <p:sp>
        <p:nvSpPr>
          <p:cNvPr id="5" name="ZoneTexte 4"/>
          <p:cNvSpPr txBox="1"/>
          <p:nvPr/>
        </p:nvSpPr>
        <p:spPr>
          <a:xfrm>
            <a:off x="6480175" y="270212"/>
            <a:ext cx="1710692" cy="507703"/>
          </a:xfrm>
          <a:prstGeom prst="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dirty="0"/>
              <a:t>Paillage</a:t>
            </a:r>
          </a:p>
        </p:txBody>
      </p:sp>
      <p:grpSp>
        <p:nvGrpSpPr>
          <p:cNvPr id="6" name="Groupe 5"/>
          <p:cNvGrpSpPr/>
          <p:nvPr/>
        </p:nvGrpSpPr>
        <p:grpSpPr>
          <a:xfrm>
            <a:off x="3019" y="1122161"/>
            <a:ext cx="3435118" cy="2570613"/>
            <a:chOff x="101882" y="2069265"/>
            <a:chExt cx="4581217" cy="3428277"/>
          </a:xfrm>
        </p:grpSpPr>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882" y="2069265"/>
              <a:ext cx="4581217" cy="3428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02718" y="4653930"/>
              <a:ext cx="2880320" cy="677265"/>
            </a:xfrm>
            <a:prstGeom prst="rect">
              <a:avLst/>
            </a:prstGeom>
            <a:noFill/>
          </p:spPr>
          <p:txBody>
            <a:bodyPr wrap="square" rtlCol="0">
              <a:spAutoFit/>
            </a:bodyPr>
            <a:lstStyle/>
            <a:p>
              <a:r>
                <a:rPr lang="fr-FR" sz="1350" b="1" dirty="0">
                  <a:solidFill>
                    <a:schemeClr val="bg1"/>
                  </a:solidFill>
                  <a:effectLst>
                    <a:outerShdw blurRad="38100" dist="38100" dir="2700000" algn="tl">
                      <a:srgbClr val="000000">
                        <a:alpha val="43137"/>
                      </a:srgbClr>
                    </a:outerShdw>
                  </a:effectLst>
                </a:rPr>
                <a:t>Anticiper la place pour mettre le paillage</a:t>
              </a:r>
            </a:p>
          </p:txBody>
        </p:sp>
      </p:grp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2873" y="1213460"/>
            <a:ext cx="3199475" cy="4031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numéro de diapositive 6">
            <a:extLst>
              <a:ext uri="{FF2B5EF4-FFF2-40B4-BE49-F238E27FC236}">
                <a16:creationId xmlns:a16="http://schemas.microsoft.com/office/drawing/2014/main" id="{1564BB61-7CE5-4BFF-1B59-9F4AB840A97A}"/>
              </a:ext>
            </a:extLst>
          </p:cNvPr>
          <p:cNvSpPr>
            <a:spLocks noGrp="1"/>
          </p:cNvSpPr>
          <p:nvPr>
            <p:ph type="sldNum" sz="quarter" idx="12"/>
          </p:nvPr>
        </p:nvSpPr>
        <p:spPr/>
        <p:txBody>
          <a:bodyPr/>
          <a:lstStyle/>
          <a:p>
            <a:pPr rtl="0"/>
            <a:fld id="{D8DA9DAA-006C-4F4B-980E-E3DF019B24E2}" type="slidenum">
              <a:rPr lang="fr-FR" noProof="0" smtClean="0"/>
              <a:t>15</a:t>
            </a:fld>
            <a:endParaRPr lang="fr-FR" noProof="0"/>
          </a:p>
        </p:txBody>
      </p:sp>
    </p:spTree>
    <p:extLst>
      <p:ext uri="{BB962C8B-B14F-4D97-AF65-F5344CB8AC3E}">
        <p14:creationId xmlns:p14="http://schemas.microsoft.com/office/powerpoint/2010/main" val="1197948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0" y="-3175"/>
            <a:ext cx="8435975" cy="404813"/>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32" y="1025209"/>
            <a:ext cx="4257668" cy="313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4922356" y="199231"/>
            <a:ext cx="4427467" cy="507703"/>
          </a:xfrm>
          <a:prstGeom prst="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dirty="0"/>
              <a:t>Paillage organique</a:t>
            </a:r>
          </a:p>
        </p:txBody>
      </p:sp>
      <p:pic>
        <p:nvPicPr>
          <p:cNvPr id="7173"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1085" y="1025209"/>
            <a:ext cx="4194293" cy="3157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a:extLst>
              <a:ext uri="{FF2B5EF4-FFF2-40B4-BE49-F238E27FC236}">
                <a16:creationId xmlns:a16="http://schemas.microsoft.com/office/drawing/2014/main" id="{32DE7E59-2319-3F40-A1D9-F07A477E3722}"/>
              </a:ext>
            </a:extLst>
          </p:cNvPr>
          <p:cNvSpPr txBox="1"/>
          <p:nvPr/>
        </p:nvSpPr>
        <p:spPr>
          <a:xfrm>
            <a:off x="5608948" y="5019058"/>
            <a:ext cx="3186260" cy="923330"/>
          </a:xfrm>
          <a:prstGeom prst="rect">
            <a:avLst/>
          </a:prstGeom>
          <a:noFill/>
        </p:spPr>
        <p:txBody>
          <a:bodyPr wrap="square" rtlCol="0">
            <a:spAutoFit/>
          </a:bodyPr>
          <a:lstStyle/>
          <a:p>
            <a:r>
              <a:rPr lang="fr-FR" dirty="0"/>
              <a:t>Il faudra le compléter chaque année ou deux ans. Décomposition et faim d’Azote</a:t>
            </a:r>
          </a:p>
        </p:txBody>
      </p:sp>
      <p:sp>
        <p:nvSpPr>
          <p:cNvPr id="4" name="Espace réservé du numéro de diapositive 3">
            <a:extLst>
              <a:ext uri="{FF2B5EF4-FFF2-40B4-BE49-F238E27FC236}">
                <a16:creationId xmlns:a16="http://schemas.microsoft.com/office/drawing/2014/main" id="{C582613F-44EE-DC9C-42D6-0895C7DDDC87}"/>
              </a:ext>
            </a:extLst>
          </p:cNvPr>
          <p:cNvSpPr>
            <a:spLocks noGrp="1"/>
          </p:cNvSpPr>
          <p:nvPr>
            <p:ph type="sldNum" sz="quarter" idx="12"/>
          </p:nvPr>
        </p:nvSpPr>
        <p:spPr/>
        <p:txBody>
          <a:bodyPr/>
          <a:lstStyle/>
          <a:p>
            <a:pPr rtl="0"/>
            <a:fld id="{D8DA9DAA-006C-4F4B-980E-E3DF019B24E2}" type="slidenum">
              <a:rPr lang="fr-FR" noProof="0" smtClean="0"/>
              <a:t>16</a:t>
            </a:fld>
            <a:endParaRPr lang="fr-FR" noProof="0"/>
          </a:p>
        </p:txBody>
      </p:sp>
      <p:pic>
        <p:nvPicPr>
          <p:cNvPr id="5" name="Image 4">
            <a:extLst>
              <a:ext uri="{FF2B5EF4-FFF2-40B4-BE49-F238E27FC236}">
                <a16:creationId xmlns:a16="http://schemas.microsoft.com/office/drawing/2014/main" id="{F93D7D55-7AB6-8298-039F-C5147CCD7683}"/>
              </a:ext>
            </a:extLst>
          </p:cNvPr>
          <p:cNvPicPr>
            <a:picLocks noChangeAspect="1"/>
          </p:cNvPicPr>
          <p:nvPr/>
        </p:nvPicPr>
        <p:blipFill>
          <a:blip r:embed="rId5"/>
          <a:stretch>
            <a:fillRect/>
          </a:stretch>
        </p:blipFill>
        <p:spPr>
          <a:xfrm>
            <a:off x="42052" y="3992369"/>
            <a:ext cx="4299720" cy="2865631"/>
          </a:xfrm>
          <a:prstGeom prst="rect">
            <a:avLst/>
          </a:prstGeom>
        </p:spPr>
      </p:pic>
    </p:spTree>
    <p:extLst>
      <p:ext uri="{BB962C8B-B14F-4D97-AF65-F5344CB8AC3E}">
        <p14:creationId xmlns:p14="http://schemas.microsoft.com/office/powerpoint/2010/main" val="4249030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a:spLocks noGrp="1"/>
          </p:cNvSpPr>
          <p:nvPr>
            <p:ph type="title" idx="4294967295"/>
          </p:nvPr>
        </p:nvSpPr>
        <p:spPr>
          <a:xfrm>
            <a:off x="150828" y="389781"/>
            <a:ext cx="8432800" cy="303212"/>
          </a:xfrm>
          <a:noFill/>
        </p:spPr>
        <p:style>
          <a:lnRef idx="1">
            <a:schemeClr val="accent5"/>
          </a:lnRef>
          <a:fillRef idx="2">
            <a:schemeClr val="accent5"/>
          </a:fillRef>
          <a:effectRef idx="1">
            <a:schemeClr val="accent5"/>
          </a:effectRef>
          <a:fontRef idx="minor">
            <a:schemeClr val="dk1"/>
          </a:fontRef>
        </p:style>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828" y="1035120"/>
            <a:ext cx="5418398" cy="275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9316" y="1490368"/>
            <a:ext cx="3384684" cy="4143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489890" y="204123"/>
            <a:ext cx="3509578" cy="830997"/>
          </a:xfrm>
          <a:prstGeom prst="rect">
            <a:avLst/>
          </a:prstGeom>
          <a:solidFill>
            <a:srgbClr val="AFDDFF"/>
          </a:solidFill>
        </p:spPr>
        <p:txBody>
          <a:bodyPr wrap="square" rtlCol="0">
            <a:spAutoFit/>
          </a:bodyPr>
          <a:lstStyle/>
          <a:p>
            <a:r>
              <a:rPr lang="fr-FR" sz="1600" dirty="0"/>
              <a:t>Végétaliser les îlots directionnels </a:t>
            </a:r>
          </a:p>
          <a:p>
            <a:r>
              <a:rPr lang="fr-FR" sz="1600" dirty="0"/>
              <a:t>pour limiter l’imperméabilisation des sols</a:t>
            </a:r>
          </a:p>
        </p:txBody>
      </p:sp>
      <p:sp>
        <p:nvSpPr>
          <p:cNvPr id="3" name="Espace réservé du numéro de diapositive 2">
            <a:extLst>
              <a:ext uri="{FF2B5EF4-FFF2-40B4-BE49-F238E27FC236}">
                <a16:creationId xmlns:a16="http://schemas.microsoft.com/office/drawing/2014/main" id="{7AF3227A-3FA8-46F9-6743-CCA9886297FE}"/>
              </a:ext>
            </a:extLst>
          </p:cNvPr>
          <p:cNvSpPr>
            <a:spLocks noGrp="1"/>
          </p:cNvSpPr>
          <p:nvPr>
            <p:ph type="sldNum" sz="quarter" idx="12"/>
          </p:nvPr>
        </p:nvSpPr>
        <p:spPr/>
        <p:txBody>
          <a:bodyPr/>
          <a:lstStyle/>
          <a:p>
            <a:pPr rtl="0"/>
            <a:fld id="{D8DA9DAA-006C-4F4B-980E-E3DF019B24E2}" type="slidenum">
              <a:rPr lang="fr-FR" noProof="0" smtClean="0"/>
              <a:t>17</a:t>
            </a:fld>
            <a:endParaRPr lang="fr-FR" noProof="0"/>
          </a:p>
        </p:txBody>
      </p:sp>
      <p:pic>
        <p:nvPicPr>
          <p:cNvPr id="4" name="Image 3">
            <a:extLst>
              <a:ext uri="{FF2B5EF4-FFF2-40B4-BE49-F238E27FC236}">
                <a16:creationId xmlns:a16="http://schemas.microsoft.com/office/drawing/2014/main" id="{3D27E084-99BC-A1A7-C989-1D6888F4B18F}"/>
              </a:ext>
            </a:extLst>
          </p:cNvPr>
          <p:cNvPicPr>
            <a:picLocks noChangeAspect="1"/>
          </p:cNvPicPr>
          <p:nvPr/>
        </p:nvPicPr>
        <p:blipFill>
          <a:blip r:embed="rId4"/>
          <a:stretch>
            <a:fillRect/>
          </a:stretch>
        </p:blipFill>
        <p:spPr>
          <a:xfrm>
            <a:off x="57023" y="4041986"/>
            <a:ext cx="4419983" cy="2944623"/>
          </a:xfrm>
          <a:prstGeom prst="rect">
            <a:avLst/>
          </a:prstGeom>
        </p:spPr>
      </p:pic>
    </p:spTree>
    <p:extLst>
      <p:ext uri="{BB962C8B-B14F-4D97-AF65-F5344CB8AC3E}">
        <p14:creationId xmlns:p14="http://schemas.microsoft.com/office/powerpoint/2010/main" val="3422173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a:spLocks noGrp="1"/>
          </p:cNvSpPr>
          <p:nvPr>
            <p:ph type="title" idx="4294967295"/>
          </p:nvPr>
        </p:nvSpPr>
        <p:spPr>
          <a:xfrm>
            <a:off x="0" y="331146"/>
            <a:ext cx="8432800" cy="303212"/>
          </a:xfrm>
          <a:noFill/>
        </p:spPr>
        <p:style>
          <a:lnRef idx="1">
            <a:schemeClr val="accent5"/>
          </a:lnRef>
          <a:fillRef idx="2">
            <a:schemeClr val="accent5"/>
          </a:fillRef>
          <a:effectRef idx="1">
            <a:schemeClr val="accent5"/>
          </a:effectRef>
          <a:fontRef idx="minor">
            <a:schemeClr val="dk1"/>
          </a:fontRef>
        </p:style>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6" name="ZoneTexte 5"/>
          <p:cNvSpPr txBox="1"/>
          <p:nvPr/>
        </p:nvSpPr>
        <p:spPr>
          <a:xfrm>
            <a:off x="5059299" y="298086"/>
            <a:ext cx="3373501" cy="369332"/>
          </a:xfrm>
          <a:prstGeom prst="rect">
            <a:avLst/>
          </a:prstGeom>
          <a:solidFill>
            <a:srgbClr val="CCFFCC"/>
          </a:solidFill>
        </p:spPr>
        <p:txBody>
          <a:bodyPr wrap="square" rtlCol="0">
            <a:spAutoFit/>
          </a:bodyPr>
          <a:lstStyle/>
          <a:p>
            <a:r>
              <a:rPr lang="fr-FR" b="1" dirty="0"/>
              <a:t>Plantes sous glissière de sécurité</a:t>
            </a:r>
          </a:p>
        </p:txBody>
      </p:sp>
      <p:pic>
        <p:nvPicPr>
          <p:cNvPr id="307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1699" y="1781666"/>
            <a:ext cx="4502301" cy="4574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364" y="1314730"/>
            <a:ext cx="3956861" cy="4037158"/>
          </a:xfrm>
          <a:prstGeom prst="rect">
            <a:avLst/>
          </a:prstGeom>
          <a:solidFill>
            <a:srgbClr val="CCFFCC"/>
          </a:solidFill>
          <a:ln>
            <a:noFill/>
          </a:ln>
          <a:effectLst>
            <a:outerShdw blurRad="292100" dist="139700" dir="2700000" algn="tl" rotWithShape="0">
              <a:srgbClr val="333333">
                <a:alpha val="65000"/>
              </a:srgbClr>
            </a:outerShdw>
          </a:effectLst>
        </p:spPr>
      </p:pic>
      <p:sp>
        <p:nvSpPr>
          <p:cNvPr id="2" name="Espace réservé du numéro de diapositive 1">
            <a:extLst>
              <a:ext uri="{FF2B5EF4-FFF2-40B4-BE49-F238E27FC236}">
                <a16:creationId xmlns:a16="http://schemas.microsoft.com/office/drawing/2014/main" id="{6AABB8CD-8D2A-74A8-F6F9-4637A1899F1B}"/>
              </a:ext>
            </a:extLst>
          </p:cNvPr>
          <p:cNvSpPr>
            <a:spLocks noGrp="1"/>
          </p:cNvSpPr>
          <p:nvPr>
            <p:ph type="sldNum" sz="quarter" idx="12"/>
          </p:nvPr>
        </p:nvSpPr>
        <p:spPr/>
        <p:txBody>
          <a:bodyPr/>
          <a:lstStyle/>
          <a:p>
            <a:pPr rtl="0"/>
            <a:fld id="{D8DA9DAA-006C-4F4B-980E-E3DF019B24E2}" type="slidenum">
              <a:rPr lang="fr-FR" noProof="0" smtClean="0"/>
              <a:t>18</a:t>
            </a:fld>
            <a:endParaRPr lang="fr-FR" noProof="0"/>
          </a:p>
        </p:txBody>
      </p:sp>
    </p:spTree>
    <p:extLst>
      <p:ext uri="{BB962C8B-B14F-4D97-AF65-F5344CB8AC3E}">
        <p14:creationId xmlns:p14="http://schemas.microsoft.com/office/powerpoint/2010/main" val="3891688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038A2D2-3BFB-BCC2-976D-5B18C9914F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17" y="136524"/>
            <a:ext cx="8972552" cy="6219827"/>
          </a:xfrm>
          <a:prstGeom prst="rect">
            <a:avLst/>
          </a:prstGeom>
        </p:spPr>
      </p:pic>
      <p:sp>
        <p:nvSpPr>
          <p:cNvPr id="8" name="Espace réservé du numéro de diapositive 7">
            <a:extLst>
              <a:ext uri="{FF2B5EF4-FFF2-40B4-BE49-F238E27FC236}">
                <a16:creationId xmlns:a16="http://schemas.microsoft.com/office/drawing/2014/main" id="{815ECD1C-196C-73D5-6DE0-2C12EA1F6B4B}"/>
              </a:ext>
            </a:extLst>
          </p:cNvPr>
          <p:cNvSpPr>
            <a:spLocks noGrp="1"/>
          </p:cNvSpPr>
          <p:nvPr>
            <p:ph type="sldNum" sz="quarter" idx="12"/>
          </p:nvPr>
        </p:nvSpPr>
        <p:spPr/>
        <p:txBody>
          <a:bodyPr/>
          <a:lstStyle/>
          <a:p>
            <a:pPr rtl="0"/>
            <a:fld id="{D8DA9DAA-006C-4F4B-980E-E3DF019B24E2}" type="slidenum">
              <a:rPr lang="fr-FR" noProof="0" smtClean="0"/>
              <a:t>19</a:t>
            </a:fld>
            <a:endParaRPr lang="fr-FR" noProof="0"/>
          </a:p>
        </p:txBody>
      </p:sp>
      <p:sp>
        <p:nvSpPr>
          <p:cNvPr id="2" name="ZoneTexte 1">
            <a:extLst>
              <a:ext uri="{FF2B5EF4-FFF2-40B4-BE49-F238E27FC236}">
                <a16:creationId xmlns:a16="http://schemas.microsoft.com/office/drawing/2014/main" id="{9ED59AA4-A23B-DC68-1B04-1D492BD41345}"/>
              </a:ext>
            </a:extLst>
          </p:cNvPr>
          <p:cNvSpPr txBox="1"/>
          <p:nvPr/>
        </p:nvSpPr>
        <p:spPr>
          <a:xfrm>
            <a:off x="226243" y="6466788"/>
            <a:ext cx="5297864" cy="369332"/>
          </a:xfrm>
          <a:prstGeom prst="rect">
            <a:avLst/>
          </a:prstGeom>
          <a:noFill/>
        </p:spPr>
        <p:txBody>
          <a:bodyPr wrap="square" rtlCol="0">
            <a:spAutoFit/>
          </a:bodyPr>
          <a:lstStyle/>
          <a:p>
            <a:r>
              <a:rPr lang="fr-FR" dirty="0">
                <a:hlinkClick r:id="rId4" action="ppaction://hlinkfile"/>
              </a:rPr>
              <a:t>..\1l'enherbement.mp4</a:t>
            </a:r>
            <a:endParaRPr lang="fr-FR" dirty="0"/>
          </a:p>
        </p:txBody>
      </p:sp>
    </p:spTree>
    <p:extLst>
      <p:ext uri="{BB962C8B-B14F-4D97-AF65-F5344CB8AC3E}">
        <p14:creationId xmlns:p14="http://schemas.microsoft.com/office/powerpoint/2010/main" val="318712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cs typeface="Times New Roman" panose="02020603050405020304" pitchFamily="18" charset="0"/>
              </a:rPr>
              <a:t>CONCEPTION DES MASSIFS</a:t>
            </a:r>
            <a:endParaRPr lang="fr-FR" sz="1000" dirty="0">
              <a:latin typeface="Arial Narrow" panose="020B0606020202030204" pitchFamily="34" charset="0"/>
            </a:endParaRPr>
          </a:p>
        </p:txBody>
      </p:sp>
      <p:sp>
        <p:nvSpPr>
          <p:cNvPr id="4" name="ZoneTexte 3">
            <a:extLst>
              <a:ext uri="{FF2B5EF4-FFF2-40B4-BE49-F238E27FC236}">
                <a16:creationId xmlns:a16="http://schemas.microsoft.com/office/drawing/2014/main" id="{D53EC471-4EF4-7250-176B-094389890EBA}"/>
              </a:ext>
            </a:extLst>
          </p:cNvPr>
          <p:cNvSpPr txBox="1"/>
          <p:nvPr/>
        </p:nvSpPr>
        <p:spPr>
          <a:xfrm>
            <a:off x="6457950" y="181827"/>
            <a:ext cx="2732595" cy="369332"/>
          </a:xfrm>
          <a:prstGeom prst="rect">
            <a:avLst/>
          </a:prstGeom>
          <a:noFill/>
        </p:spPr>
        <p:txBody>
          <a:bodyPr wrap="square" rtlCol="0">
            <a:spAutoFit/>
          </a:bodyPr>
          <a:lstStyle/>
          <a:p>
            <a:r>
              <a:rPr lang="fr-FR" dirty="0">
                <a:solidFill>
                  <a:schemeClr val="accent6">
                    <a:lumMod val="75000"/>
                  </a:schemeClr>
                </a:solidFill>
              </a:rPr>
              <a:t>Action préventive</a:t>
            </a:r>
          </a:p>
        </p:txBody>
      </p:sp>
      <p:pic>
        <p:nvPicPr>
          <p:cNvPr id="9" name="Image 8">
            <a:extLst>
              <a:ext uri="{FF2B5EF4-FFF2-40B4-BE49-F238E27FC236}">
                <a16:creationId xmlns:a16="http://schemas.microsoft.com/office/drawing/2014/main" id="{D7977992-55D6-EA79-9E57-FB389331D56E}"/>
              </a:ext>
            </a:extLst>
          </p:cNvPr>
          <p:cNvPicPr>
            <a:picLocks noChangeAspect="1"/>
          </p:cNvPicPr>
          <p:nvPr/>
        </p:nvPicPr>
        <p:blipFill>
          <a:blip r:embed="rId3"/>
          <a:stretch>
            <a:fillRect/>
          </a:stretch>
        </p:blipFill>
        <p:spPr>
          <a:xfrm>
            <a:off x="0" y="1074282"/>
            <a:ext cx="9144000" cy="2792186"/>
          </a:xfrm>
          <a:prstGeom prst="rect">
            <a:avLst/>
          </a:prstGeom>
        </p:spPr>
      </p:pic>
      <p:sp>
        <p:nvSpPr>
          <p:cNvPr id="14" name="ZoneTexte 13">
            <a:extLst>
              <a:ext uri="{FF2B5EF4-FFF2-40B4-BE49-F238E27FC236}">
                <a16:creationId xmlns:a16="http://schemas.microsoft.com/office/drawing/2014/main" id="{F234D082-FE02-EBBF-8728-A054E1C59446}"/>
              </a:ext>
            </a:extLst>
          </p:cNvPr>
          <p:cNvSpPr txBox="1"/>
          <p:nvPr/>
        </p:nvSpPr>
        <p:spPr>
          <a:xfrm>
            <a:off x="0" y="1120676"/>
            <a:ext cx="3014221" cy="2308324"/>
          </a:xfrm>
          <a:prstGeom prst="rect">
            <a:avLst/>
          </a:prstGeom>
          <a:noFill/>
        </p:spPr>
        <p:txBody>
          <a:bodyPr wrap="square">
            <a:spAutoFit/>
          </a:bodyPr>
          <a:lstStyle/>
          <a:p>
            <a:r>
              <a:rPr lang="fr-FR" dirty="0"/>
              <a:t>Remplacement de la terre en</a:t>
            </a:r>
          </a:p>
          <a:p>
            <a:r>
              <a:rPr lang="fr-FR" dirty="0"/>
              <a:t>place si elle est de mauvaise</a:t>
            </a:r>
          </a:p>
          <a:p>
            <a:r>
              <a:rPr lang="fr-FR" dirty="0"/>
              <a:t>qualité puis :</a:t>
            </a:r>
          </a:p>
          <a:p>
            <a:r>
              <a:rPr lang="fr-FR" dirty="0"/>
              <a:t>• Épandage d’amendements</a:t>
            </a:r>
          </a:p>
          <a:p>
            <a:r>
              <a:rPr lang="fr-FR" dirty="0"/>
              <a:t>et/ou d’engrais.</a:t>
            </a:r>
          </a:p>
          <a:p>
            <a:r>
              <a:rPr lang="fr-FR" dirty="0"/>
              <a:t>• Griffage superficiel pour la</a:t>
            </a:r>
          </a:p>
          <a:p>
            <a:r>
              <a:rPr lang="fr-FR" dirty="0"/>
              <a:t>mise en forme définitive et</a:t>
            </a:r>
          </a:p>
          <a:p>
            <a:r>
              <a:rPr lang="fr-FR" dirty="0"/>
              <a:t>l’enfouissement des apports.</a:t>
            </a:r>
          </a:p>
        </p:txBody>
      </p:sp>
      <p:sp>
        <p:nvSpPr>
          <p:cNvPr id="16" name="ZoneTexte 15">
            <a:extLst>
              <a:ext uri="{FF2B5EF4-FFF2-40B4-BE49-F238E27FC236}">
                <a16:creationId xmlns:a16="http://schemas.microsoft.com/office/drawing/2014/main" id="{AF977381-7EE7-A268-81D8-E6A6EBECDBB9}"/>
              </a:ext>
            </a:extLst>
          </p:cNvPr>
          <p:cNvSpPr txBox="1"/>
          <p:nvPr/>
        </p:nvSpPr>
        <p:spPr>
          <a:xfrm>
            <a:off x="3014221" y="1225721"/>
            <a:ext cx="4619134" cy="646331"/>
          </a:xfrm>
          <a:prstGeom prst="rect">
            <a:avLst/>
          </a:prstGeom>
          <a:noFill/>
        </p:spPr>
        <p:txBody>
          <a:bodyPr wrap="square">
            <a:spAutoFit/>
          </a:bodyPr>
          <a:lstStyle/>
          <a:p>
            <a:r>
              <a:rPr lang="fr-FR" dirty="0"/>
              <a:t>Travail du sol sur toute</a:t>
            </a:r>
          </a:p>
          <a:p>
            <a:r>
              <a:rPr lang="fr-FR" dirty="0"/>
              <a:t>la surface du massif.</a:t>
            </a:r>
          </a:p>
        </p:txBody>
      </p:sp>
      <p:sp>
        <p:nvSpPr>
          <p:cNvPr id="18" name="ZoneTexte 17">
            <a:extLst>
              <a:ext uri="{FF2B5EF4-FFF2-40B4-BE49-F238E27FC236}">
                <a16:creationId xmlns:a16="http://schemas.microsoft.com/office/drawing/2014/main" id="{A3436A54-04C0-0C2B-CC57-BCA67163C1BB}"/>
              </a:ext>
            </a:extLst>
          </p:cNvPr>
          <p:cNvSpPr txBox="1"/>
          <p:nvPr/>
        </p:nvSpPr>
        <p:spPr>
          <a:xfrm>
            <a:off x="6079111" y="1225721"/>
            <a:ext cx="4619134" cy="923330"/>
          </a:xfrm>
          <a:prstGeom prst="rect">
            <a:avLst/>
          </a:prstGeom>
          <a:noFill/>
        </p:spPr>
        <p:txBody>
          <a:bodyPr wrap="square">
            <a:spAutoFit/>
          </a:bodyPr>
          <a:lstStyle/>
          <a:p>
            <a:r>
              <a:rPr lang="fr-FR" dirty="0"/>
              <a:t>Piquetage des emplacements</a:t>
            </a:r>
          </a:p>
          <a:p>
            <a:r>
              <a:rPr lang="fr-FR" dirty="0"/>
              <a:t>de plantation et ouverture des</a:t>
            </a:r>
          </a:p>
          <a:p>
            <a:r>
              <a:rPr lang="fr-FR" dirty="0"/>
              <a:t>trous de plantation à la bêche.</a:t>
            </a:r>
          </a:p>
        </p:txBody>
      </p:sp>
      <p:sp>
        <p:nvSpPr>
          <p:cNvPr id="20" name="ZoneTexte 19">
            <a:extLst>
              <a:ext uri="{FF2B5EF4-FFF2-40B4-BE49-F238E27FC236}">
                <a16:creationId xmlns:a16="http://schemas.microsoft.com/office/drawing/2014/main" id="{B4BDA285-78B3-34E2-D33A-E83C39447A0D}"/>
              </a:ext>
            </a:extLst>
          </p:cNvPr>
          <p:cNvSpPr txBox="1"/>
          <p:nvPr/>
        </p:nvSpPr>
        <p:spPr>
          <a:xfrm>
            <a:off x="3619893" y="2666139"/>
            <a:ext cx="5373278" cy="1200329"/>
          </a:xfrm>
          <a:prstGeom prst="rect">
            <a:avLst/>
          </a:prstGeom>
          <a:noFill/>
        </p:spPr>
        <p:txBody>
          <a:bodyPr wrap="square">
            <a:spAutoFit/>
          </a:bodyPr>
          <a:lstStyle/>
          <a:p>
            <a:r>
              <a:rPr lang="fr-FR" dirty="0"/>
              <a:t>Nettoyage du sol</a:t>
            </a:r>
          </a:p>
          <a:p>
            <a:r>
              <a:rPr lang="fr-FR" dirty="0"/>
              <a:t>Débroussaillage, abattage, enlèvement des pierres et des</a:t>
            </a:r>
          </a:p>
          <a:p>
            <a:r>
              <a:rPr lang="fr-FR" dirty="0"/>
              <a:t>déchets divers avec des outils manuels ou mécaniques</a:t>
            </a:r>
          </a:p>
        </p:txBody>
      </p:sp>
      <p:sp>
        <p:nvSpPr>
          <p:cNvPr id="21" name="ZoneTexte 20">
            <a:extLst>
              <a:ext uri="{FF2B5EF4-FFF2-40B4-BE49-F238E27FC236}">
                <a16:creationId xmlns:a16="http://schemas.microsoft.com/office/drawing/2014/main" id="{8B0F1113-56BC-0C48-C5E2-D20820B23443}"/>
              </a:ext>
            </a:extLst>
          </p:cNvPr>
          <p:cNvSpPr txBox="1"/>
          <p:nvPr/>
        </p:nvSpPr>
        <p:spPr>
          <a:xfrm>
            <a:off x="141402" y="4049800"/>
            <a:ext cx="8993171" cy="923330"/>
          </a:xfrm>
          <a:prstGeom prst="rect">
            <a:avLst/>
          </a:prstGeom>
          <a:noFill/>
        </p:spPr>
        <p:txBody>
          <a:bodyPr wrap="square" rtlCol="0">
            <a:spAutoFit/>
          </a:bodyPr>
          <a:lstStyle/>
          <a:p>
            <a:r>
              <a:rPr lang="fr-FR" dirty="0"/>
              <a:t>Si remplacement de la terre, attention à l’introduction de mauvaises herbes, à la provenance (profondeur) et à la vie du sol sur une terre végétale criblée ajout uniquement d’amendement ou compost. </a:t>
            </a:r>
            <a:r>
              <a:rPr lang="fr-FR" b="1" dirty="0"/>
              <a:t>Pas de motoculteur </a:t>
            </a:r>
            <a:r>
              <a:rPr lang="fr-FR" dirty="0"/>
              <a:t>qui multiplie chiendent, liseron, oxalis…. </a:t>
            </a:r>
          </a:p>
        </p:txBody>
      </p:sp>
      <p:sp>
        <p:nvSpPr>
          <p:cNvPr id="22" name="ZoneTexte 21">
            <a:extLst>
              <a:ext uri="{FF2B5EF4-FFF2-40B4-BE49-F238E27FC236}">
                <a16:creationId xmlns:a16="http://schemas.microsoft.com/office/drawing/2014/main" id="{F2D55D9E-6816-6F74-D559-17839405F307}"/>
              </a:ext>
            </a:extLst>
          </p:cNvPr>
          <p:cNvSpPr txBox="1"/>
          <p:nvPr/>
        </p:nvSpPr>
        <p:spPr>
          <a:xfrm>
            <a:off x="141402" y="5156462"/>
            <a:ext cx="8766928" cy="646331"/>
          </a:xfrm>
          <a:prstGeom prst="rect">
            <a:avLst/>
          </a:prstGeom>
          <a:noFill/>
        </p:spPr>
        <p:txBody>
          <a:bodyPr wrap="square" rtlCol="0">
            <a:spAutoFit/>
          </a:bodyPr>
          <a:lstStyle/>
          <a:p>
            <a:r>
              <a:rPr lang="fr-FR" dirty="0"/>
              <a:t>Si la terre reste en place (cela est mieux), nettoyer les herbes indésirables (faux semis), améliorer le sol et l’amender</a:t>
            </a:r>
          </a:p>
        </p:txBody>
      </p:sp>
      <p:sp>
        <p:nvSpPr>
          <p:cNvPr id="2" name="ZoneTexte 1">
            <a:extLst>
              <a:ext uri="{FF2B5EF4-FFF2-40B4-BE49-F238E27FC236}">
                <a16:creationId xmlns:a16="http://schemas.microsoft.com/office/drawing/2014/main" id="{B29875B6-C18E-E192-4D4B-996DE337FB88}"/>
              </a:ext>
            </a:extLst>
          </p:cNvPr>
          <p:cNvSpPr txBox="1"/>
          <p:nvPr/>
        </p:nvSpPr>
        <p:spPr>
          <a:xfrm>
            <a:off x="141402" y="5705526"/>
            <a:ext cx="8766928" cy="923330"/>
          </a:xfrm>
          <a:prstGeom prst="rect">
            <a:avLst/>
          </a:prstGeom>
          <a:noFill/>
        </p:spPr>
        <p:txBody>
          <a:bodyPr wrap="square" rtlCol="0">
            <a:spAutoFit/>
          </a:bodyPr>
          <a:lstStyle/>
          <a:p>
            <a:r>
              <a:rPr lang="fr-FR" dirty="0"/>
              <a:t>Si pose de toile biodégradable à base d’amidon de maïs ou de chanvre: marche dessus avec des planches pour ne pas rompre les fils végétaux, l’agrafer, faire recouvrement de 10 cm, la remonter jusqu’au haut des bordures et la balayer pour enlever la terre</a:t>
            </a:r>
          </a:p>
        </p:txBody>
      </p:sp>
    </p:spTree>
    <p:extLst>
      <p:ext uri="{BB962C8B-B14F-4D97-AF65-F5344CB8AC3E}">
        <p14:creationId xmlns:p14="http://schemas.microsoft.com/office/powerpoint/2010/main" val="174313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0" y="86748"/>
            <a:ext cx="8433569" cy="303498"/>
          </a:xfrm>
        </p:spPr>
        <p:txBody>
          <a:bodyPr/>
          <a:lstStyle/>
          <a:p>
            <a:r>
              <a:rPr lang="fr-FR" b="1" dirty="0">
                <a:effectLst>
                  <a:outerShdw blurRad="38100" dist="38100" dir="2700000" algn="tl">
                    <a:srgbClr val="000000">
                      <a:alpha val="43137"/>
                    </a:srgbClr>
                  </a:outerShdw>
                </a:effectLst>
              </a:rPr>
              <a:t>TECHNIQUES  PREVENTIVES</a:t>
            </a:r>
            <a:endParaRPr lang="fr-FR" dirty="0"/>
          </a:p>
        </p:txBody>
      </p:sp>
      <p:sp>
        <p:nvSpPr>
          <p:cNvPr id="7" name="ZoneTexte 6"/>
          <p:cNvSpPr txBox="1"/>
          <p:nvPr/>
        </p:nvSpPr>
        <p:spPr>
          <a:xfrm>
            <a:off x="3330150" y="5452795"/>
            <a:ext cx="2375714" cy="92307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Enherbement</a:t>
            </a:r>
          </a:p>
        </p:txBody>
      </p:sp>
      <p:pic>
        <p:nvPicPr>
          <p:cNvPr id="3" name="Image 2">
            <a:extLst>
              <a:ext uri="{FF2B5EF4-FFF2-40B4-BE49-F238E27FC236}">
                <a16:creationId xmlns:a16="http://schemas.microsoft.com/office/drawing/2014/main" id="{CBBA73B7-7462-7C10-AC29-556AADACB6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28" y="848412"/>
            <a:ext cx="8655670" cy="6009588"/>
          </a:xfrm>
          <a:prstGeom prst="rect">
            <a:avLst/>
          </a:prstGeom>
        </p:spPr>
      </p:pic>
    </p:spTree>
    <p:extLst>
      <p:ext uri="{BB962C8B-B14F-4D97-AF65-F5344CB8AC3E}">
        <p14:creationId xmlns:p14="http://schemas.microsoft.com/office/powerpoint/2010/main" val="262432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idx="4294967295"/>
          </p:nvPr>
        </p:nvSpPr>
        <p:spPr>
          <a:xfrm>
            <a:off x="160255" y="145461"/>
            <a:ext cx="8432800" cy="303212"/>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7" name="ZoneTexte 6"/>
          <p:cNvSpPr txBox="1"/>
          <p:nvPr/>
        </p:nvSpPr>
        <p:spPr>
          <a:xfrm>
            <a:off x="6287678" y="136524"/>
            <a:ext cx="2696067" cy="50770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Prairies fleuries</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21</a:t>
            </a:fld>
            <a:endParaRPr lang="fr-FR" noProof="0"/>
          </a:p>
        </p:txBody>
      </p:sp>
      <p:pic>
        <p:nvPicPr>
          <p:cNvPr id="3" name="Picture 3" descr="lorraine 2005 603">
            <a:extLst>
              <a:ext uri="{FF2B5EF4-FFF2-40B4-BE49-F238E27FC236}">
                <a16:creationId xmlns:a16="http://schemas.microsoft.com/office/drawing/2014/main" id="{F126CFF1-0C94-A8C4-9645-7A1CEE7DD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429" y="653165"/>
            <a:ext cx="4325204" cy="3088630"/>
          </a:xfrm>
          <a:prstGeom prst="rect">
            <a:avLst/>
          </a:prstGeom>
          <a:noFill/>
          <a:ln>
            <a:solidFill>
              <a:srgbClr val="5E3466"/>
            </a:solidFill>
            <a:miter lim="800000"/>
            <a:headEnd/>
            <a:tailEnd/>
          </a:ln>
        </p:spPr>
      </p:pic>
      <p:sp>
        <p:nvSpPr>
          <p:cNvPr id="4" name="Rectangle 3" descr="prairies fleuries 031">
            <a:extLst>
              <a:ext uri="{FF2B5EF4-FFF2-40B4-BE49-F238E27FC236}">
                <a16:creationId xmlns:a16="http://schemas.microsoft.com/office/drawing/2014/main" id="{01E1C988-FE92-B058-A113-91B2F4C15F66}"/>
              </a:ext>
            </a:extLst>
          </p:cNvPr>
          <p:cNvSpPr>
            <a:spLocks noGrp="1" noChangeAspect="1" noChangeArrowheads="1"/>
          </p:cNvSpPr>
          <p:nvPr isPhoto="1"/>
        </p:nvSpPr>
        <p:spPr bwMode="auto">
          <a:xfrm>
            <a:off x="4524866" y="644227"/>
            <a:ext cx="4622598" cy="3312409"/>
          </a:xfrm>
          <a:prstGeom prst="rect">
            <a:avLst/>
          </a:prstGeom>
          <a:blipFill dpi="0" rotWithShape="1">
            <a:blip r:embed="rId4"/>
            <a:srcRect/>
            <a:stretch>
              <a:fillRect b="-4665"/>
            </a:stretch>
          </a:blipFill>
          <a:ln w="9525">
            <a:solidFill>
              <a:srgbClr val="5E34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pic>
        <p:nvPicPr>
          <p:cNvPr id="5" name="Image 4">
            <a:extLst>
              <a:ext uri="{FF2B5EF4-FFF2-40B4-BE49-F238E27FC236}">
                <a16:creationId xmlns:a16="http://schemas.microsoft.com/office/drawing/2014/main" id="{1E10D8EC-8916-205A-E28E-B165541A4C5E}"/>
              </a:ext>
            </a:extLst>
          </p:cNvPr>
          <p:cNvPicPr>
            <a:picLocks noChangeAspect="1"/>
          </p:cNvPicPr>
          <p:nvPr/>
        </p:nvPicPr>
        <p:blipFill>
          <a:blip r:embed="rId5"/>
          <a:stretch>
            <a:fillRect/>
          </a:stretch>
        </p:blipFill>
        <p:spPr>
          <a:xfrm>
            <a:off x="0" y="3874417"/>
            <a:ext cx="4334632" cy="3109230"/>
          </a:xfrm>
          <a:prstGeom prst="rect">
            <a:avLst/>
          </a:prstGeom>
        </p:spPr>
      </p:pic>
      <p:pic>
        <p:nvPicPr>
          <p:cNvPr id="8" name="Image 7">
            <a:extLst>
              <a:ext uri="{FF2B5EF4-FFF2-40B4-BE49-F238E27FC236}">
                <a16:creationId xmlns:a16="http://schemas.microsoft.com/office/drawing/2014/main" id="{38FBD518-2D0B-0A2F-7CAE-0176077BC324}"/>
              </a:ext>
            </a:extLst>
          </p:cNvPr>
          <p:cNvPicPr>
            <a:picLocks noChangeAspect="1"/>
          </p:cNvPicPr>
          <p:nvPr/>
        </p:nvPicPr>
        <p:blipFill>
          <a:blip r:embed="rId6"/>
          <a:stretch>
            <a:fillRect/>
          </a:stretch>
        </p:blipFill>
        <p:spPr>
          <a:xfrm>
            <a:off x="4809368" y="3827597"/>
            <a:ext cx="4334632" cy="3108023"/>
          </a:xfrm>
          <a:prstGeom prst="rect">
            <a:avLst/>
          </a:prstGeom>
        </p:spPr>
      </p:pic>
    </p:spTree>
    <p:extLst>
      <p:ext uri="{BB962C8B-B14F-4D97-AF65-F5344CB8AC3E}">
        <p14:creationId xmlns:p14="http://schemas.microsoft.com/office/powerpoint/2010/main" val="3491804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idx="4294967295"/>
          </p:nvPr>
        </p:nvSpPr>
        <p:spPr>
          <a:xfrm>
            <a:off x="160255" y="145461"/>
            <a:ext cx="8432800" cy="303212"/>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7" name="ZoneTexte 6"/>
          <p:cNvSpPr txBox="1"/>
          <p:nvPr/>
        </p:nvSpPr>
        <p:spPr>
          <a:xfrm>
            <a:off x="6287678" y="136524"/>
            <a:ext cx="2696067" cy="50770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Prairies</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22</a:t>
            </a:fld>
            <a:endParaRPr lang="fr-FR" noProof="0"/>
          </a:p>
        </p:txBody>
      </p:sp>
      <p:pic>
        <p:nvPicPr>
          <p:cNvPr id="10" name="Image 9">
            <a:extLst>
              <a:ext uri="{FF2B5EF4-FFF2-40B4-BE49-F238E27FC236}">
                <a16:creationId xmlns:a16="http://schemas.microsoft.com/office/drawing/2014/main" id="{FB100D82-8BCF-546E-2C28-7CCF80C44599}"/>
              </a:ext>
            </a:extLst>
          </p:cNvPr>
          <p:cNvPicPr>
            <a:picLocks noChangeAspect="1"/>
          </p:cNvPicPr>
          <p:nvPr/>
        </p:nvPicPr>
        <p:blipFill>
          <a:blip r:embed="rId2"/>
          <a:stretch>
            <a:fillRect/>
          </a:stretch>
        </p:blipFill>
        <p:spPr>
          <a:xfrm>
            <a:off x="197224" y="3849501"/>
            <a:ext cx="4374776" cy="2689412"/>
          </a:xfrm>
          <a:prstGeom prst="rect">
            <a:avLst/>
          </a:prstGeom>
        </p:spPr>
      </p:pic>
      <p:pic>
        <p:nvPicPr>
          <p:cNvPr id="14" name="Image 13">
            <a:extLst>
              <a:ext uri="{FF2B5EF4-FFF2-40B4-BE49-F238E27FC236}">
                <a16:creationId xmlns:a16="http://schemas.microsoft.com/office/drawing/2014/main" id="{65FE6187-53C0-B747-B5A9-C2CA8AC7618C}"/>
              </a:ext>
            </a:extLst>
          </p:cNvPr>
          <p:cNvPicPr>
            <a:picLocks noChangeAspect="1"/>
          </p:cNvPicPr>
          <p:nvPr/>
        </p:nvPicPr>
        <p:blipFill>
          <a:blip r:embed="rId3"/>
          <a:stretch>
            <a:fillRect/>
          </a:stretch>
        </p:blipFill>
        <p:spPr>
          <a:xfrm>
            <a:off x="254524" y="887510"/>
            <a:ext cx="3657600" cy="2805953"/>
          </a:xfrm>
          <a:prstGeom prst="rect">
            <a:avLst/>
          </a:prstGeom>
        </p:spPr>
      </p:pic>
      <p:pic>
        <p:nvPicPr>
          <p:cNvPr id="16" name="Image 15">
            <a:extLst>
              <a:ext uri="{FF2B5EF4-FFF2-40B4-BE49-F238E27FC236}">
                <a16:creationId xmlns:a16="http://schemas.microsoft.com/office/drawing/2014/main" id="{49DE912E-E673-B4EE-675C-72CDCB2B2D90}"/>
              </a:ext>
            </a:extLst>
          </p:cNvPr>
          <p:cNvPicPr>
            <a:picLocks noChangeAspect="1"/>
          </p:cNvPicPr>
          <p:nvPr/>
        </p:nvPicPr>
        <p:blipFill>
          <a:blip r:embed="rId4"/>
          <a:stretch>
            <a:fillRect/>
          </a:stretch>
        </p:blipFill>
        <p:spPr>
          <a:xfrm>
            <a:off x="5131081" y="4267468"/>
            <a:ext cx="2974249" cy="2164297"/>
          </a:xfrm>
          <a:prstGeom prst="rect">
            <a:avLst/>
          </a:prstGeom>
        </p:spPr>
      </p:pic>
      <p:pic>
        <p:nvPicPr>
          <p:cNvPr id="18" name="Image 17">
            <a:extLst>
              <a:ext uri="{FF2B5EF4-FFF2-40B4-BE49-F238E27FC236}">
                <a16:creationId xmlns:a16="http://schemas.microsoft.com/office/drawing/2014/main" id="{D53F2A9D-F164-584B-45BC-41F18460D6A9}"/>
              </a:ext>
            </a:extLst>
          </p:cNvPr>
          <p:cNvPicPr>
            <a:picLocks noChangeAspect="1"/>
          </p:cNvPicPr>
          <p:nvPr/>
        </p:nvPicPr>
        <p:blipFill>
          <a:blip r:embed="rId5"/>
          <a:stretch>
            <a:fillRect/>
          </a:stretch>
        </p:blipFill>
        <p:spPr>
          <a:xfrm>
            <a:off x="5058347" y="1175985"/>
            <a:ext cx="3119718" cy="2814918"/>
          </a:xfrm>
          <a:prstGeom prst="rect">
            <a:avLst/>
          </a:prstGeom>
        </p:spPr>
      </p:pic>
    </p:spTree>
    <p:extLst>
      <p:ext uri="{BB962C8B-B14F-4D97-AF65-F5344CB8AC3E}">
        <p14:creationId xmlns:p14="http://schemas.microsoft.com/office/powerpoint/2010/main" val="315477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idx="4294967295"/>
          </p:nvPr>
        </p:nvSpPr>
        <p:spPr>
          <a:xfrm>
            <a:off x="160255" y="145461"/>
            <a:ext cx="8432800" cy="303212"/>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7" name="ZoneTexte 6"/>
          <p:cNvSpPr txBox="1"/>
          <p:nvPr/>
        </p:nvSpPr>
        <p:spPr>
          <a:xfrm>
            <a:off x="6287678" y="136524"/>
            <a:ext cx="2696067" cy="50770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Prairies Fauche</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23</a:t>
            </a:fld>
            <a:endParaRPr lang="fr-FR" noProof="0"/>
          </a:p>
        </p:txBody>
      </p:sp>
      <p:pic>
        <p:nvPicPr>
          <p:cNvPr id="4" name="Image 3">
            <a:extLst>
              <a:ext uri="{FF2B5EF4-FFF2-40B4-BE49-F238E27FC236}">
                <a16:creationId xmlns:a16="http://schemas.microsoft.com/office/drawing/2014/main" id="{215F31C4-D96F-FA4D-1FE3-4846B4AEC3B8}"/>
              </a:ext>
            </a:extLst>
          </p:cNvPr>
          <p:cNvPicPr>
            <a:picLocks noChangeAspect="1"/>
          </p:cNvPicPr>
          <p:nvPr/>
        </p:nvPicPr>
        <p:blipFill>
          <a:blip r:embed="rId2"/>
          <a:stretch>
            <a:fillRect/>
          </a:stretch>
        </p:blipFill>
        <p:spPr>
          <a:xfrm>
            <a:off x="103104" y="673100"/>
            <a:ext cx="3784561" cy="2826445"/>
          </a:xfrm>
          <a:prstGeom prst="rect">
            <a:avLst/>
          </a:prstGeom>
        </p:spPr>
      </p:pic>
      <p:pic>
        <p:nvPicPr>
          <p:cNvPr id="8" name="Image 7">
            <a:extLst>
              <a:ext uri="{FF2B5EF4-FFF2-40B4-BE49-F238E27FC236}">
                <a16:creationId xmlns:a16="http://schemas.microsoft.com/office/drawing/2014/main" id="{EE6FFFFE-21FD-9227-5911-E3B34C32E459}"/>
              </a:ext>
            </a:extLst>
          </p:cNvPr>
          <p:cNvPicPr>
            <a:picLocks noChangeAspect="1"/>
          </p:cNvPicPr>
          <p:nvPr/>
        </p:nvPicPr>
        <p:blipFill>
          <a:blip r:embed="rId3"/>
          <a:stretch>
            <a:fillRect/>
          </a:stretch>
        </p:blipFill>
        <p:spPr>
          <a:xfrm>
            <a:off x="103105" y="3895031"/>
            <a:ext cx="3819520" cy="2826445"/>
          </a:xfrm>
          <a:prstGeom prst="rect">
            <a:avLst/>
          </a:prstGeom>
        </p:spPr>
      </p:pic>
      <p:pic>
        <p:nvPicPr>
          <p:cNvPr id="11" name="Image 10">
            <a:extLst>
              <a:ext uri="{FF2B5EF4-FFF2-40B4-BE49-F238E27FC236}">
                <a16:creationId xmlns:a16="http://schemas.microsoft.com/office/drawing/2014/main" id="{6135246B-3CCE-6C98-DFAB-52FA087991F2}"/>
              </a:ext>
            </a:extLst>
          </p:cNvPr>
          <p:cNvPicPr>
            <a:picLocks noChangeAspect="1"/>
          </p:cNvPicPr>
          <p:nvPr/>
        </p:nvPicPr>
        <p:blipFill>
          <a:blip r:embed="rId4"/>
          <a:stretch>
            <a:fillRect/>
          </a:stretch>
        </p:blipFill>
        <p:spPr>
          <a:xfrm>
            <a:off x="5221375" y="673100"/>
            <a:ext cx="3762370" cy="3238496"/>
          </a:xfrm>
          <a:prstGeom prst="rect">
            <a:avLst/>
          </a:prstGeom>
        </p:spPr>
      </p:pic>
      <p:pic>
        <p:nvPicPr>
          <p:cNvPr id="15" name="Image 14">
            <a:extLst>
              <a:ext uri="{FF2B5EF4-FFF2-40B4-BE49-F238E27FC236}">
                <a16:creationId xmlns:a16="http://schemas.microsoft.com/office/drawing/2014/main" id="{15F42A98-65A8-9022-21DE-5BC85AC3CD95}"/>
              </a:ext>
            </a:extLst>
          </p:cNvPr>
          <p:cNvPicPr>
            <a:picLocks noChangeAspect="1"/>
          </p:cNvPicPr>
          <p:nvPr/>
        </p:nvPicPr>
        <p:blipFill>
          <a:blip r:embed="rId5"/>
          <a:stretch>
            <a:fillRect/>
          </a:stretch>
        </p:blipFill>
        <p:spPr>
          <a:xfrm>
            <a:off x="5221375" y="3973543"/>
            <a:ext cx="3819520" cy="2747933"/>
          </a:xfrm>
          <a:prstGeom prst="rect">
            <a:avLst/>
          </a:prstGeom>
        </p:spPr>
      </p:pic>
      <p:pic>
        <p:nvPicPr>
          <p:cNvPr id="17" name="Image 16">
            <a:extLst>
              <a:ext uri="{FF2B5EF4-FFF2-40B4-BE49-F238E27FC236}">
                <a16:creationId xmlns:a16="http://schemas.microsoft.com/office/drawing/2014/main" id="{551382EF-78FF-2C77-44D4-D3F7923D9A67}"/>
              </a:ext>
            </a:extLst>
          </p:cNvPr>
          <p:cNvPicPr>
            <a:picLocks noChangeAspect="1"/>
          </p:cNvPicPr>
          <p:nvPr/>
        </p:nvPicPr>
        <p:blipFill>
          <a:blip r:embed="rId6"/>
          <a:stretch>
            <a:fillRect/>
          </a:stretch>
        </p:blipFill>
        <p:spPr>
          <a:xfrm>
            <a:off x="3729317" y="2093259"/>
            <a:ext cx="1685365" cy="2671482"/>
          </a:xfrm>
          <a:prstGeom prst="rect">
            <a:avLst/>
          </a:prstGeom>
        </p:spPr>
      </p:pic>
    </p:spTree>
    <p:extLst>
      <p:ext uri="{BB962C8B-B14F-4D97-AF65-F5344CB8AC3E}">
        <p14:creationId xmlns:p14="http://schemas.microsoft.com/office/powerpoint/2010/main" val="1345505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510" y="686043"/>
            <a:ext cx="8080187" cy="567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2"/>
          <p:cNvSpPr>
            <a:spLocks noGrp="1"/>
          </p:cNvSpPr>
          <p:nvPr>
            <p:ph type="title" idx="4294967295"/>
          </p:nvPr>
        </p:nvSpPr>
        <p:spPr>
          <a:xfrm>
            <a:off x="160255" y="145461"/>
            <a:ext cx="8432800" cy="303212"/>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sp>
        <p:nvSpPr>
          <p:cNvPr id="7" name="ZoneTexte 6"/>
          <p:cNvSpPr txBox="1"/>
          <p:nvPr/>
        </p:nvSpPr>
        <p:spPr>
          <a:xfrm>
            <a:off x="6608031" y="136524"/>
            <a:ext cx="2375714" cy="92307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Enherbement</a:t>
            </a:r>
          </a:p>
        </p:txBody>
      </p:sp>
      <p:sp>
        <p:nvSpPr>
          <p:cNvPr id="2" name="Espace réservé du numéro de diapositive 1">
            <a:extLst>
              <a:ext uri="{FF2B5EF4-FFF2-40B4-BE49-F238E27FC236}">
                <a16:creationId xmlns:a16="http://schemas.microsoft.com/office/drawing/2014/main" id="{C6A0AB9B-1320-BA12-AEA0-AF660AAC8EC8}"/>
              </a:ext>
            </a:extLst>
          </p:cNvPr>
          <p:cNvSpPr>
            <a:spLocks noGrp="1"/>
          </p:cNvSpPr>
          <p:nvPr>
            <p:ph type="sldNum" sz="quarter" idx="12"/>
          </p:nvPr>
        </p:nvSpPr>
        <p:spPr/>
        <p:txBody>
          <a:bodyPr/>
          <a:lstStyle/>
          <a:p>
            <a:pPr rtl="0"/>
            <a:fld id="{D8DA9DAA-006C-4F4B-980E-E3DF019B24E2}" type="slidenum">
              <a:rPr lang="fr-FR" noProof="0" smtClean="0"/>
              <a:t>24</a:t>
            </a:fld>
            <a:endParaRPr lang="fr-FR" noProof="0"/>
          </a:p>
        </p:txBody>
      </p:sp>
    </p:spTree>
    <p:extLst>
      <p:ext uri="{BB962C8B-B14F-4D97-AF65-F5344CB8AC3E}">
        <p14:creationId xmlns:p14="http://schemas.microsoft.com/office/powerpoint/2010/main" val="92453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8809" y="1178134"/>
            <a:ext cx="4368502" cy="5657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2"/>
          <p:cNvSpPr>
            <a:spLocks noGrp="1"/>
          </p:cNvSpPr>
          <p:nvPr>
            <p:ph type="title" idx="4294967295"/>
          </p:nvPr>
        </p:nvSpPr>
        <p:spPr>
          <a:xfrm>
            <a:off x="82550" y="189827"/>
            <a:ext cx="8432800" cy="303212"/>
          </a:xfrm>
        </p:spPr>
        <p:txBody>
          <a:bodyPr>
            <a:normAutofit fontScale="90000"/>
          </a:bodyPr>
          <a:lstStyle/>
          <a:p>
            <a:r>
              <a:rPr lang="fr-FR" b="1" dirty="0">
                <a:effectLst>
                  <a:outerShdw blurRad="38100" dist="38100" dir="2700000" algn="tl">
                    <a:srgbClr val="000000">
                      <a:alpha val="43137"/>
                    </a:srgbClr>
                  </a:outerShdw>
                </a:effectLst>
              </a:rPr>
              <a:t>TECHNIQUES  PREVENTIVES</a:t>
            </a:r>
            <a:endParaRPr lang="fr-FR"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89" y="1256872"/>
            <a:ext cx="4139220" cy="5323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6050296" y="136524"/>
            <a:ext cx="2375714" cy="923073"/>
          </a:xfrm>
          <a:prstGeom prst="rect">
            <a:avLst/>
          </a:prstGeom>
          <a:solidFill>
            <a:srgbClr val="92D050"/>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2699" b="1" dirty="0"/>
              <a:t>Enherbement</a:t>
            </a:r>
          </a:p>
        </p:txBody>
      </p:sp>
      <p:sp>
        <p:nvSpPr>
          <p:cNvPr id="2" name="Espace réservé du numéro de diapositive 1">
            <a:extLst>
              <a:ext uri="{FF2B5EF4-FFF2-40B4-BE49-F238E27FC236}">
                <a16:creationId xmlns:a16="http://schemas.microsoft.com/office/drawing/2014/main" id="{ADE88966-1BEC-5DEC-0A8D-6C32560D6812}"/>
              </a:ext>
            </a:extLst>
          </p:cNvPr>
          <p:cNvSpPr>
            <a:spLocks noGrp="1"/>
          </p:cNvSpPr>
          <p:nvPr>
            <p:ph type="sldNum" sz="quarter" idx="12"/>
          </p:nvPr>
        </p:nvSpPr>
        <p:spPr/>
        <p:txBody>
          <a:bodyPr/>
          <a:lstStyle/>
          <a:p>
            <a:pPr rtl="0"/>
            <a:fld id="{D8DA9DAA-006C-4F4B-980E-E3DF019B24E2}" type="slidenum">
              <a:rPr lang="fr-FR" noProof="0" smtClean="0"/>
              <a:t>25</a:t>
            </a:fld>
            <a:endParaRPr lang="fr-FR" noProof="0"/>
          </a:p>
        </p:txBody>
      </p:sp>
    </p:spTree>
    <p:extLst>
      <p:ext uri="{BB962C8B-B14F-4D97-AF65-F5344CB8AC3E}">
        <p14:creationId xmlns:p14="http://schemas.microsoft.com/office/powerpoint/2010/main" val="3047740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a:extLst>
              <a:ext uri="{FF2B5EF4-FFF2-40B4-BE49-F238E27FC236}">
                <a16:creationId xmlns:a16="http://schemas.microsoft.com/office/drawing/2014/main" id="{9B55FD09-EB9F-1FD5-D0E9-30A9987E6B6F}"/>
              </a:ext>
            </a:extLst>
          </p:cNvPr>
          <p:cNvSpPr>
            <a:spLocks noGrp="1" noChangeArrowheads="1"/>
          </p:cNvSpPr>
          <p:nvPr>
            <p:ph type="title" idx="4294967295"/>
          </p:nvPr>
        </p:nvSpPr>
        <p:spPr bwMode="auto">
          <a:xfrm>
            <a:off x="2601798" y="24400"/>
            <a:ext cx="4454525" cy="327025"/>
          </a:xfrm>
          <a:prstGeom prst="rect">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b">
            <a:normAutofit fontScale="90000"/>
          </a:bodyPr>
          <a:lstStyle/>
          <a:p>
            <a:pPr eaLnBrk="1" hangingPunct="1"/>
            <a:r>
              <a:rPr lang="fr-FR" altLang="fr-FR" sz="2025" dirty="0">
                <a:solidFill>
                  <a:srgbClr val="3C6507"/>
                </a:solidFill>
                <a:latin typeface="Cocon-Light"/>
              </a:rPr>
              <a:t>Les produits biocontrôle</a:t>
            </a:r>
          </a:p>
        </p:txBody>
      </p:sp>
      <p:sp>
        <p:nvSpPr>
          <p:cNvPr id="38915" name="Rectangle 3">
            <a:extLst>
              <a:ext uri="{FF2B5EF4-FFF2-40B4-BE49-F238E27FC236}">
                <a16:creationId xmlns:a16="http://schemas.microsoft.com/office/drawing/2014/main" id="{FB749B0F-7DFA-8CB9-9F00-266706182FD6}"/>
              </a:ext>
            </a:extLst>
          </p:cNvPr>
          <p:cNvSpPr>
            <a:spLocks noGrp="1" noChangeArrowheads="1"/>
          </p:cNvSpPr>
          <p:nvPr>
            <p:ph type="body" idx="4294967295"/>
          </p:nvPr>
        </p:nvSpPr>
        <p:spPr bwMode="auto">
          <a:xfrm>
            <a:off x="26193" y="633018"/>
            <a:ext cx="6657411" cy="2374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lnSpc>
                <a:spcPct val="90000"/>
              </a:lnSpc>
            </a:pPr>
            <a:r>
              <a:rPr lang="fr-FR" altLang="fr-FR" sz="1800" b="1" u="sng" dirty="0">
                <a:solidFill>
                  <a:srgbClr val="3C6507"/>
                </a:solidFill>
              </a:rPr>
              <a:t>Description</a:t>
            </a:r>
            <a:r>
              <a:rPr lang="fr-FR" altLang="fr-FR" sz="1800" dirty="0">
                <a:solidFill>
                  <a:srgbClr val="3C6507"/>
                </a:solidFill>
              </a:rPr>
              <a:t> : Ils sont issus de substances naturelles d’origine végétale</a:t>
            </a:r>
          </a:p>
          <a:p>
            <a:pPr eaLnBrk="1" hangingPunct="1">
              <a:lnSpc>
                <a:spcPct val="90000"/>
              </a:lnSpc>
            </a:pPr>
            <a:r>
              <a:rPr lang="fr-FR" altLang="fr-FR" sz="1800" b="1" u="sng" dirty="0">
                <a:solidFill>
                  <a:srgbClr val="3C6507"/>
                </a:solidFill>
              </a:rPr>
              <a:t>Principe</a:t>
            </a:r>
            <a:r>
              <a:rPr lang="fr-FR" altLang="fr-FR" sz="1800" b="1" dirty="0">
                <a:solidFill>
                  <a:srgbClr val="3C6507"/>
                </a:solidFill>
              </a:rPr>
              <a:t> </a:t>
            </a:r>
            <a:r>
              <a:rPr lang="fr-FR" altLang="fr-FR" sz="1800" dirty="0">
                <a:solidFill>
                  <a:srgbClr val="3C6507"/>
                </a:solidFill>
              </a:rPr>
              <a:t>: ceux sont des dessiccants qui enlève la cuticule des feuilles et qui limite l’évapotranspiration: La plante se déshydrate et sèche</a:t>
            </a:r>
          </a:p>
          <a:p>
            <a:pPr eaLnBrk="1" hangingPunct="1">
              <a:lnSpc>
                <a:spcPct val="90000"/>
              </a:lnSpc>
            </a:pPr>
            <a:r>
              <a:rPr lang="fr-FR" altLang="fr-FR" sz="1800" b="1" u="sng" dirty="0">
                <a:solidFill>
                  <a:srgbClr val="3C6507"/>
                </a:solidFill>
              </a:rPr>
              <a:t>Nombre de passages</a:t>
            </a:r>
            <a:r>
              <a:rPr lang="fr-FR" altLang="fr-FR" sz="1800" dirty="0">
                <a:solidFill>
                  <a:srgbClr val="3C6507"/>
                </a:solidFill>
              </a:rPr>
              <a:t> : 2 à 4, sur plantules, T°&gt; à 15°, </a:t>
            </a:r>
          </a:p>
          <a:p>
            <a:pPr eaLnBrk="1" hangingPunct="1">
              <a:lnSpc>
                <a:spcPct val="90000"/>
              </a:lnSpc>
            </a:pPr>
            <a:r>
              <a:rPr lang="fr-FR" altLang="fr-FR" sz="1800" b="1" u="sng" dirty="0">
                <a:solidFill>
                  <a:srgbClr val="3C6507"/>
                </a:solidFill>
              </a:rPr>
              <a:t>Noms Commerciaux</a:t>
            </a:r>
            <a:r>
              <a:rPr lang="fr-FR" altLang="fr-FR" sz="1800" u="sng" dirty="0">
                <a:solidFill>
                  <a:srgbClr val="3C6507"/>
                </a:solidFill>
              </a:rPr>
              <a:t> </a:t>
            </a:r>
            <a:r>
              <a:rPr lang="fr-FR" altLang="fr-FR" sz="1800" dirty="0">
                <a:solidFill>
                  <a:srgbClr val="3C6507"/>
                </a:solidFill>
              </a:rPr>
              <a:t>: « </a:t>
            </a:r>
            <a:r>
              <a:rPr lang="fr-FR" altLang="fr-FR" sz="1800" dirty="0" err="1">
                <a:solidFill>
                  <a:srgbClr val="3C6507"/>
                </a:solidFill>
              </a:rPr>
              <a:t>rondup</a:t>
            </a:r>
            <a:r>
              <a:rPr lang="fr-FR" altLang="fr-FR" sz="1800" dirty="0">
                <a:solidFill>
                  <a:srgbClr val="3C6507"/>
                </a:solidFill>
              </a:rPr>
              <a:t> »,</a:t>
            </a:r>
            <a:r>
              <a:rPr lang="fr-FR" altLang="fr-FR" sz="1800" dirty="0" err="1">
                <a:solidFill>
                  <a:srgbClr val="3C6507"/>
                </a:solidFill>
              </a:rPr>
              <a:t>Katum</a:t>
            </a:r>
            <a:r>
              <a:rPr lang="fr-FR" altLang="fr-FR" sz="1800" dirty="0">
                <a:solidFill>
                  <a:srgbClr val="3C6507"/>
                </a:solidFill>
              </a:rPr>
              <a:t>, </a:t>
            </a:r>
            <a:r>
              <a:rPr lang="fr-FR" altLang="fr-FR" sz="1800" dirty="0" err="1">
                <a:solidFill>
                  <a:srgbClr val="3C6507"/>
                </a:solidFill>
              </a:rPr>
              <a:t>Harmonix</a:t>
            </a:r>
            <a:r>
              <a:rPr lang="fr-FR" altLang="fr-FR" sz="1800" dirty="0">
                <a:solidFill>
                  <a:srgbClr val="3C6507"/>
                </a:solidFill>
              </a:rPr>
              <a:t>, </a:t>
            </a:r>
            <a:r>
              <a:rPr lang="fr-FR" altLang="fr-FR" sz="1800" dirty="0" err="1">
                <a:solidFill>
                  <a:srgbClr val="3C6507"/>
                </a:solidFill>
              </a:rPr>
              <a:t>Finalsam</a:t>
            </a:r>
            <a:r>
              <a:rPr lang="fr-FR" altLang="fr-FR" sz="1800" dirty="0">
                <a:solidFill>
                  <a:srgbClr val="3C6507"/>
                </a:solidFill>
              </a:rPr>
              <a:t> (acide </a:t>
            </a:r>
            <a:r>
              <a:rPr lang="fr-FR" altLang="fr-FR" sz="1800" dirty="0" err="1">
                <a:solidFill>
                  <a:srgbClr val="3C6507"/>
                </a:solidFill>
              </a:rPr>
              <a:t>pelargonique</a:t>
            </a:r>
            <a:r>
              <a:rPr lang="fr-FR" altLang="fr-FR" sz="1800" dirty="0">
                <a:solidFill>
                  <a:srgbClr val="3C6507"/>
                </a:solidFill>
              </a:rPr>
              <a:t>), </a:t>
            </a:r>
            <a:r>
              <a:rPr lang="fr-FR" altLang="fr-FR" sz="1800" dirty="0" err="1">
                <a:solidFill>
                  <a:srgbClr val="3C6507"/>
                </a:solidFill>
              </a:rPr>
              <a:t>desherb</a:t>
            </a:r>
            <a:r>
              <a:rPr lang="fr-FR" altLang="fr-FR" sz="1800" dirty="0">
                <a:solidFill>
                  <a:srgbClr val="3C6507"/>
                </a:solidFill>
              </a:rPr>
              <a:t>-net (acide caprylique)</a:t>
            </a:r>
          </a:p>
        </p:txBody>
      </p:sp>
      <p:pic>
        <p:nvPicPr>
          <p:cNvPr id="38916" name="Graphique 2" descr="Soleil">
            <a:extLst>
              <a:ext uri="{FF2B5EF4-FFF2-40B4-BE49-F238E27FC236}">
                <a16:creationId xmlns:a16="http://schemas.microsoft.com/office/drawing/2014/main" id="{76377914-73E4-4E35-60E4-2DCA8D813C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29538" y="288845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Désherbant pélargonique, solution de BIOCONTROLE - DESHERBANT PELARGONIQUE  | 7 d&amp;#39;Armor">
            <a:extLst>
              <a:ext uri="{FF2B5EF4-FFF2-40B4-BE49-F238E27FC236}">
                <a16:creationId xmlns:a16="http://schemas.microsoft.com/office/drawing/2014/main" id="{1CC7EFAE-7719-5749-147D-043A21BB03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2560" y="3141262"/>
            <a:ext cx="2057400" cy="32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4" descr="Desherbant Desherb Net Concentre 250ml - Jardinerie Marius Ferrat">
            <a:extLst>
              <a:ext uri="{FF2B5EF4-FFF2-40B4-BE49-F238E27FC236}">
                <a16:creationId xmlns:a16="http://schemas.microsoft.com/office/drawing/2014/main" id="{D392F1EF-450B-FC66-C8C8-78BA10CE4F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58878" y="3529013"/>
            <a:ext cx="2725355" cy="272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831BD43-CB1F-8A9B-88CA-270C5CDE5E5F}"/>
              </a:ext>
            </a:extLst>
          </p:cNvPr>
          <p:cNvSpPr>
            <a:spLocks noGrp="1"/>
          </p:cNvSpPr>
          <p:nvPr>
            <p:ph type="sldNum" sz="quarter" idx="12"/>
          </p:nvPr>
        </p:nvSpPr>
        <p:spPr/>
        <p:txBody>
          <a:bodyPr/>
          <a:lstStyle/>
          <a:p>
            <a:pPr rtl="0"/>
            <a:fld id="{D8DA9DAA-006C-4F4B-980E-E3DF019B24E2}" type="slidenum">
              <a:rPr lang="fr-FR" noProof="0" smtClean="0"/>
              <a:t>26</a:t>
            </a:fld>
            <a:endParaRPr lang="fr-FR" noProof="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27</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techniques curatives</a:t>
            </a:r>
            <a:endParaRPr lang="fr-FR" sz="1000" dirty="0">
              <a:latin typeface="Arial Narrow" panose="020B0606020202030204" pitchFamily="34" charset="0"/>
            </a:endParaRPr>
          </a:p>
        </p:txBody>
      </p:sp>
      <p:pic>
        <p:nvPicPr>
          <p:cNvPr id="1026" name="Picture 2" descr="Tableau présentant différents matériels de désherbage chimique, thermique et mécanique selon leur mode de mise en oeuvre.">
            <a:extLst>
              <a:ext uri="{FF2B5EF4-FFF2-40B4-BE49-F238E27FC236}">
                <a16:creationId xmlns:a16="http://schemas.microsoft.com/office/drawing/2014/main" id="{1DFABCB4-7CDF-A16E-6DBB-9707C457D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62012"/>
            <a:ext cx="9000930" cy="549433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6239BC3-F7AE-DDC5-4B67-6B4C6AB302C4}"/>
              </a:ext>
            </a:extLst>
          </p:cNvPr>
          <p:cNvSpPr txBox="1"/>
          <p:nvPr/>
        </p:nvSpPr>
        <p:spPr>
          <a:xfrm>
            <a:off x="537328" y="6532775"/>
            <a:ext cx="4496585" cy="369332"/>
          </a:xfrm>
          <a:prstGeom prst="rect">
            <a:avLst/>
          </a:prstGeom>
          <a:noFill/>
        </p:spPr>
        <p:txBody>
          <a:bodyPr wrap="square" rtlCol="0">
            <a:spAutoFit/>
          </a:bodyPr>
          <a:lstStyle/>
          <a:p>
            <a:r>
              <a:rPr lang="fr-FR" dirty="0">
                <a:hlinkClick r:id="rId4" action="ppaction://hlinkfile"/>
              </a:rPr>
              <a:t>..\3desherbage alternatif.mp4</a:t>
            </a:r>
            <a:endParaRPr lang="fr-FR" dirty="0"/>
          </a:p>
        </p:txBody>
      </p:sp>
    </p:spTree>
    <p:extLst>
      <p:ext uri="{BB962C8B-B14F-4D97-AF65-F5344CB8AC3E}">
        <p14:creationId xmlns:p14="http://schemas.microsoft.com/office/powerpoint/2010/main" val="396095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AutoShape 2">
            <a:extLst>
              <a:ext uri="{FF2B5EF4-FFF2-40B4-BE49-F238E27FC236}">
                <a16:creationId xmlns:a16="http://schemas.microsoft.com/office/drawing/2014/main" id="{90BD5322-16A0-4491-DD5C-0D37C34A5911}"/>
              </a:ext>
            </a:extLst>
          </p:cNvPr>
          <p:cNvSpPr>
            <a:spLocks noGrp="1" noChangeArrowheads="1"/>
          </p:cNvSpPr>
          <p:nvPr>
            <p:ph type="title"/>
          </p:nvPr>
        </p:nvSpPr>
        <p:spPr>
          <a:xfrm>
            <a:off x="1153574" y="428668"/>
            <a:ext cx="4466035" cy="458391"/>
          </a:xfrm>
          <a:noFill/>
          <a:ln w="19050">
            <a:solidFill>
              <a:schemeClr val="accent2"/>
            </a:solidFill>
            <a:round/>
            <a:headEnd/>
            <a:tailEnd/>
          </a:ln>
          <a:extLst>
            <a:ext uri="{909E8E84-426E-40DD-AFC4-6F175D3DCCD1}">
              <a14:hiddenFill xmlns:a14="http://schemas.microsoft.com/office/drawing/2010/main">
                <a:solidFill>
                  <a:srgbClr val="800000"/>
                </a:solidFill>
              </a14:hiddenFill>
            </a:ext>
          </a:extLst>
        </p:spPr>
        <p:txBody>
          <a:bodyPr/>
          <a:lstStyle/>
          <a:p>
            <a:r>
              <a:rPr lang="fr-FR" altLang="fr-FR" sz="1500">
                <a:solidFill>
                  <a:schemeClr val="accent2"/>
                </a:solidFill>
                <a:latin typeface="Cocon-Light" pitchFamily="34" charset="0"/>
              </a:rPr>
              <a:t>Eau chaude : Aquacide</a:t>
            </a:r>
          </a:p>
        </p:txBody>
      </p:sp>
      <p:sp>
        <p:nvSpPr>
          <p:cNvPr id="167939" name="Rectangle 3">
            <a:extLst>
              <a:ext uri="{FF2B5EF4-FFF2-40B4-BE49-F238E27FC236}">
                <a16:creationId xmlns:a16="http://schemas.microsoft.com/office/drawing/2014/main" id="{618883FB-AD09-ED8B-3BA7-04FF737473A3}"/>
              </a:ext>
            </a:extLst>
          </p:cNvPr>
          <p:cNvSpPr>
            <a:spLocks noGrp="1" noChangeArrowheads="1"/>
          </p:cNvSpPr>
          <p:nvPr>
            <p:ph idx="1"/>
          </p:nvPr>
        </p:nvSpPr>
        <p:spPr>
          <a:xfrm>
            <a:off x="536162" y="1442301"/>
            <a:ext cx="5185908" cy="4757835"/>
          </a:xfrm>
        </p:spPr>
        <p:txBody>
          <a:bodyPr>
            <a:normAutofit lnSpcReduction="10000"/>
          </a:bodyPr>
          <a:lstStyle/>
          <a:p>
            <a:pPr>
              <a:lnSpc>
                <a:spcPct val="80000"/>
              </a:lnSpc>
            </a:pPr>
            <a:r>
              <a:rPr lang="fr-FR" altLang="fr-FR" sz="1800" b="1" u="sng" dirty="0">
                <a:solidFill>
                  <a:schemeClr val="accent2"/>
                </a:solidFill>
              </a:rPr>
              <a:t>Description</a:t>
            </a:r>
            <a:r>
              <a:rPr lang="fr-FR" altLang="fr-FR" sz="1800" b="1" dirty="0">
                <a:solidFill>
                  <a:schemeClr val="accent2"/>
                </a:solidFill>
              </a:rPr>
              <a:t> </a:t>
            </a:r>
            <a:r>
              <a:rPr lang="fr-FR" altLang="fr-FR" sz="1800" dirty="0">
                <a:solidFill>
                  <a:schemeClr val="accent2"/>
                </a:solidFill>
              </a:rPr>
              <a:t>: </a:t>
            </a:r>
          </a:p>
          <a:p>
            <a:pPr lvl="1">
              <a:lnSpc>
                <a:spcPct val="80000"/>
              </a:lnSpc>
            </a:pPr>
            <a:r>
              <a:rPr lang="fr-FR" altLang="fr-FR" dirty="0">
                <a:solidFill>
                  <a:schemeClr val="accent2"/>
                </a:solidFill>
                <a:latin typeface="Cocon-Light" pitchFamily="34" charset="0"/>
              </a:rPr>
              <a:t>lance et rampe de 30 m</a:t>
            </a:r>
          </a:p>
          <a:p>
            <a:pPr lvl="1">
              <a:lnSpc>
                <a:spcPct val="80000"/>
              </a:lnSpc>
            </a:pPr>
            <a:r>
              <a:rPr lang="fr-FR" altLang="fr-FR" dirty="0">
                <a:solidFill>
                  <a:schemeClr val="accent2"/>
                </a:solidFill>
                <a:latin typeface="Cocon-Light" pitchFamily="34" charset="0"/>
              </a:rPr>
              <a:t>Chaudière fioul</a:t>
            </a:r>
          </a:p>
          <a:p>
            <a:pPr lvl="1">
              <a:lnSpc>
                <a:spcPct val="80000"/>
              </a:lnSpc>
            </a:pPr>
            <a:r>
              <a:rPr lang="fr-FR" altLang="fr-FR" dirty="0">
                <a:solidFill>
                  <a:schemeClr val="accent2"/>
                </a:solidFill>
                <a:latin typeface="Cocon-Light" pitchFamily="34" charset="0"/>
              </a:rPr>
              <a:t>Eau chaude à faible pression (3,5 bars)</a:t>
            </a:r>
          </a:p>
          <a:p>
            <a:pPr>
              <a:lnSpc>
                <a:spcPct val="80000"/>
              </a:lnSpc>
            </a:pPr>
            <a:endParaRPr lang="fr-FR" altLang="fr-FR" sz="1800" dirty="0">
              <a:solidFill>
                <a:schemeClr val="accent2"/>
              </a:solidFill>
            </a:endParaRPr>
          </a:p>
          <a:p>
            <a:pPr>
              <a:lnSpc>
                <a:spcPct val="80000"/>
              </a:lnSpc>
            </a:pPr>
            <a:endParaRPr lang="fr-FR" altLang="fr-FR" sz="1800" dirty="0">
              <a:solidFill>
                <a:schemeClr val="accent2"/>
              </a:solidFill>
            </a:endParaRPr>
          </a:p>
          <a:p>
            <a:pPr>
              <a:lnSpc>
                <a:spcPct val="80000"/>
              </a:lnSpc>
            </a:pPr>
            <a:r>
              <a:rPr lang="fr-FR" altLang="fr-FR" sz="1800" b="1" u="sng" dirty="0">
                <a:solidFill>
                  <a:schemeClr val="accent2"/>
                </a:solidFill>
              </a:rPr>
              <a:t>Principe</a:t>
            </a:r>
            <a:r>
              <a:rPr lang="fr-FR" altLang="fr-FR" sz="1800" dirty="0">
                <a:solidFill>
                  <a:schemeClr val="accent2"/>
                </a:solidFill>
              </a:rPr>
              <a:t> : choc thermique = plus d’une seconde à 70°C</a:t>
            </a:r>
          </a:p>
          <a:p>
            <a:pPr lvl="1">
              <a:lnSpc>
                <a:spcPct val="80000"/>
              </a:lnSpc>
            </a:pPr>
            <a:r>
              <a:rPr lang="fr-FR" altLang="fr-FR" dirty="0">
                <a:solidFill>
                  <a:schemeClr val="accent2"/>
                </a:solidFill>
                <a:latin typeface="Cocon-Light" pitchFamily="34" charset="0"/>
              </a:rPr>
              <a:t>Dénaturation des protéines</a:t>
            </a:r>
          </a:p>
          <a:p>
            <a:pPr lvl="1">
              <a:lnSpc>
                <a:spcPct val="80000"/>
              </a:lnSpc>
            </a:pPr>
            <a:r>
              <a:rPr lang="fr-FR" altLang="fr-FR" dirty="0">
                <a:solidFill>
                  <a:schemeClr val="accent2"/>
                </a:solidFill>
                <a:latin typeface="Cocon-Light" pitchFamily="34" charset="0"/>
              </a:rPr>
              <a:t>Éclatement des cellules: Film</a:t>
            </a:r>
          </a:p>
          <a:p>
            <a:pPr lvl="1">
              <a:lnSpc>
                <a:spcPct val="80000"/>
              </a:lnSpc>
            </a:pPr>
            <a:endParaRPr lang="fr-FR" altLang="fr-FR" dirty="0">
              <a:solidFill>
                <a:schemeClr val="accent2"/>
              </a:solidFill>
              <a:latin typeface="Cocon-Light" pitchFamily="34" charset="0"/>
            </a:endParaRPr>
          </a:p>
          <a:p>
            <a:pPr>
              <a:lnSpc>
                <a:spcPct val="80000"/>
              </a:lnSpc>
            </a:pPr>
            <a:r>
              <a:rPr lang="fr-FR" altLang="fr-FR" sz="1800" b="1" u="sng" dirty="0">
                <a:solidFill>
                  <a:schemeClr val="accent2"/>
                </a:solidFill>
              </a:rPr>
              <a:t>Nombre de passages</a:t>
            </a:r>
            <a:r>
              <a:rPr lang="fr-FR" altLang="fr-FR" sz="1800" dirty="0">
                <a:solidFill>
                  <a:schemeClr val="accent2"/>
                </a:solidFill>
              </a:rPr>
              <a:t> : 3 à 6</a:t>
            </a:r>
          </a:p>
          <a:p>
            <a:pPr>
              <a:lnSpc>
                <a:spcPct val="80000"/>
              </a:lnSpc>
            </a:pPr>
            <a:endParaRPr lang="fr-FR" altLang="fr-FR" sz="1800" dirty="0">
              <a:solidFill>
                <a:schemeClr val="accent2"/>
              </a:solidFill>
            </a:endParaRPr>
          </a:p>
          <a:p>
            <a:pPr>
              <a:lnSpc>
                <a:spcPct val="80000"/>
              </a:lnSpc>
            </a:pPr>
            <a:r>
              <a:rPr lang="fr-FR" altLang="fr-FR" sz="1800" b="1" u="sng" dirty="0">
                <a:solidFill>
                  <a:schemeClr val="accent2"/>
                </a:solidFill>
              </a:rPr>
              <a:t>Coût</a:t>
            </a:r>
            <a:r>
              <a:rPr lang="fr-FR" altLang="fr-FR" sz="1800" dirty="0">
                <a:solidFill>
                  <a:schemeClr val="accent2"/>
                </a:solidFill>
              </a:rPr>
              <a:t> : </a:t>
            </a:r>
          </a:p>
          <a:p>
            <a:pPr lvl="1">
              <a:lnSpc>
                <a:spcPct val="80000"/>
              </a:lnSpc>
            </a:pPr>
            <a:r>
              <a:rPr lang="fr-FR" altLang="fr-FR" dirty="0">
                <a:solidFill>
                  <a:schemeClr val="accent2"/>
                </a:solidFill>
                <a:latin typeface="Cocon-Light" pitchFamily="34" charset="0"/>
              </a:rPr>
              <a:t>Matériel : 15240 à 17265 </a:t>
            </a:r>
            <a:r>
              <a:rPr lang="fr-FR" altLang="fr-FR" dirty="0">
                <a:solidFill>
                  <a:schemeClr val="accent2"/>
                </a:solidFill>
                <a:latin typeface="Times New Roman" panose="02020603050405020304" pitchFamily="18" charset="0"/>
              </a:rPr>
              <a:t>€ </a:t>
            </a:r>
            <a:r>
              <a:rPr lang="fr-FR" altLang="fr-FR" dirty="0">
                <a:solidFill>
                  <a:schemeClr val="accent2"/>
                </a:solidFill>
                <a:latin typeface="Cocon-Light" pitchFamily="34" charset="0"/>
              </a:rPr>
              <a:t>HT</a:t>
            </a:r>
          </a:p>
          <a:p>
            <a:pPr lvl="1">
              <a:lnSpc>
                <a:spcPct val="80000"/>
              </a:lnSpc>
            </a:pPr>
            <a:endParaRPr lang="fr-FR" altLang="fr-FR" dirty="0">
              <a:solidFill>
                <a:schemeClr val="accent2"/>
              </a:solidFill>
              <a:latin typeface="Cocon-Light" pitchFamily="34" charset="0"/>
            </a:endParaRPr>
          </a:p>
          <a:p>
            <a:pPr>
              <a:lnSpc>
                <a:spcPct val="80000"/>
              </a:lnSpc>
            </a:pPr>
            <a:r>
              <a:rPr lang="fr-FR" altLang="fr-FR" sz="1800" b="1" u="sng" dirty="0">
                <a:solidFill>
                  <a:schemeClr val="accent2"/>
                </a:solidFill>
              </a:rPr>
              <a:t>Vitesse d’avancement</a:t>
            </a:r>
            <a:r>
              <a:rPr lang="fr-FR" altLang="fr-FR" sz="1800" dirty="0">
                <a:solidFill>
                  <a:schemeClr val="accent2"/>
                </a:solidFill>
              </a:rPr>
              <a:t> : 1000 m²/h (donnée constructeur)</a:t>
            </a:r>
          </a:p>
          <a:p>
            <a:pPr lvl="1">
              <a:lnSpc>
                <a:spcPct val="80000"/>
              </a:lnSpc>
            </a:pPr>
            <a:endParaRPr lang="fr-FR" altLang="fr-FR" sz="1500" dirty="0">
              <a:solidFill>
                <a:schemeClr val="accent2"/>
              </a:solidFill>
            </a:endParaRPr>
          </a:p>
        </p:txBody>
      </p:sp>
      <p:pic>
        <p:nvPicPr>
          <p:cNvPr id="167940" name="Picture 4">
            <a:extLst>
              <a:ext uri="{FF2B5EF4-FFF2-40B4-BE49-F238E27FC236}">
                <a16:creationId xmlns:a16="http://schemas.microsoft.com/office/drawing/2014/main" id="{F1F8875A-ABA6-C920-DD23-725F30E7A5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3935" y="44564"/>
            <a:ext cx="2090956" cy="2259644"/>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a:extLst>
              <a:ext uri="{FF2B5EF4-FFF2-40B4-BE49-F238E27FC236}">
                <a16:creationId xmlns:a16="http://schemas.microsoft.com/office/drawing/2014/main" id="{95539459-D815-ACBB-CA3F-A62961F109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1172" y="2703004"/>
            <a:ext cx="2090956" cy="156821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3838F5AB-C9FC-1717-EFCA-89475D85A323}"/>
              </a:ext>
            </a:extLst>
          </p:cNvPr>
          <p:cNvSpPr>
            <a:spLocks noGrp="1"/>
          </p:cNvSpPr>
          <p:nvPr>
            <p:ph type="sldNum" sz="quarter" idx="12"/>
          </p:nvPr>
        </p:nvSpPr>
        <p:spPr/>
        <p:txBody>
          <a:bodyPr/>
          <a:lstStyle/>
          <a:p>
            <a:pPr rtl="0"/>
            <a:fld id="{D8DA9DAA-006C-4F4B-980E-E3DF019B24E2}" type="slidenum">
              <a:rPr lang="fr-FR" noProof="0" smtClean="0"/>
              <a:t>28</a:t>
            </a:fld>
            <a:endParaRPr lang="fr-FR" noProof="0"/>
          </a:p>
        </p:txBody>
      </p:sp>
      <p:pic>
        <p:nvPicPr>
          <p:cNvPr id="4" name="Picture 7" descr="100_2301">
            <a:extLst>
              <a:ext uri="{FF2B5EF4-FFF2-40B4-BE49-F238E27FC236}">
                <a16:creationId xmlns:a16="http://schemas.microsoft.com/office/drawing/2014/main" id="{61B22747-7EBB-0F45-759A-F278BF799D8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33358" y="4593603"/>
            <a:ext cx="33035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AutoShape 2">
            <a:extLst>
              <a:ext uri="{FF2B5EF4-FFF2-40B4-BE49-F238E27FC236}">
                <a16:creationId xmlns:a16="http://schemas.microsoft.com/office/drawing/2014/main" id="{AD07DF4D-F124-E12E-A986-C284D23B30EF}"/>
              </a:ext>
            </a:extLst>
          </p:cNvPr>
          <p:cNvSpPr>
            <a:spLocks noGrp="1" noChangeArrowheads="1"/>
          </p:cNvSpPr>
          <p:nvPr>
            <p:ph type="title"/>
          </p:nvPr>
        </p:nvSpPr>
        <p:spPr>
          <a:xfrm>
            <a:off x="2727269" y="283300"/>
            <a:ext cx="3970735" cy="458390"/>
          </a:xfrm>
          <a:noFill/>
          <a:ln w="19050">
            <a:solidFill>
              <a:schemeClr val="accent2"/>
            </a:solidFill>
            <a:round/>
            <a:headEnd/>
            <a:tailEnd/>
          </a:ln>
        </p:spPr>
        <p:txBody>
          <a:bodyPr/>
          <a:lstStyle/>
          <a:p>
            <a:r>
              <a:rPr lang="fr-FR" altLang="fr-FR" sz="1800" dirty="0">
                <a:solidFill>
                  <a:schemeClr val="accent2"/>
                </a:solidFill>
                <a:latin typeface="Cocon-Light" pitchFamily="34" charset="0"/>
              </a:rPr>
              <a:t>Vapeur d’eau : </a:t>
            </a:r>
            <a:r>
              <a:rPr lang="fr-FR" altLang="fr-FR" sz="1800" dirty="0" err="1">
                <a:solidFill>
                  <a:schemeClr val="accent2"/>
                </a:solidFill>
                <a:latin typeface="Cocon-Light" pitchFamily="34" charset="0"/>
              </a:rPr>
              <a:t>WeedCleaner</a:t>
            </a:r>
            <a:endParaRPr lang="fr-FR" altLang="fr-FR" sz="1800" dirty="0">
              <a:solidFill>
                <a:schemeClr val="accent2"/>
              </a:solidFill>
              <a:latin typeface="Cocon-Light" pitchFamily="34" charset="0"/>
            </a:endParaRPr>
          </a:p>
        </p:txBody>
      </p:sp>
      <p:sp>
        <p:nvSpPr>
          <p:cNvPr id="168963" name="Rectangle 3">
            <a:extLst>
              <a:ext uri="{FF2B5EF4-FFF2-40B4-BE49-F238E27FC236}">
                <a16:creationId xmlns:a16="http://schemas.microsoft.com/office/drawing/2014/main" id="{6AF3CB7D-BD92-696E-27B6-843DC67AC43B}"/>
              </a:ext>
            </a:extLst>
          </p:cNvPr>
          <p:cNvSpPr>
            <a:spLocks noGrp="1" noChangeArrowheads="1"/>
          </p:cNvSpPr>
          <p:nvPr>
            <p:ph idx="1"/>
          </p:nvPr>
        </p:nvSpPr>
        <p:spPr>
          <a:xfrm>
            <a:off x="254525" y="867266"/>
            <a:ext cx="7195218" cy="5854210"/>
          </a:xfrm>
        </p:spPr>
        <p:txBody>
          <a:bodyPr>
            <a:normAutofit/>
          </a:bodyPr>
          <a:lstStyle/>
          <a:p>
            <a:pPr>
              <a:lnSpc>
                <a:spcPct val="80000"/>
              </a:lnSpc>
            </a:pPr>
            <a:r>
              <a:rPr lang="fr-FR" altLang="fr-FR" sz="1800" b="1" u="sng" dirty="0">
                <a:solidFill>
                  <a:schemeClr val="accent2"/>
                </a:solidFill>
              </a:rPr>
              <a:t>Description </a:t>
            </a:r>
            <a:r>
              <a:rPr lang="fr-FR" altLang="fr-FR" sz="1800" b="1" dirty="0">
                <a:solidFill>
                  <a:schemeClr val="accent2"/>
                </a:solidFill>
              </a:rPr>
              <a:t>:</a:t>
            </a:r>
            <a:r>
              <a:rPr lang="fr-FR" altLang="fr-FR" sz="1800" dirty="0">
                <a:solidFill>
                  <a:schemeClr val="accent2"/>
                </a:solidFill>
              </a:rPr>
              <a:t> </a:t>
            </a:r>
          </a:p>
          <a:p>
            <a:pPr lvl="1">
              <a:lnSpc>
                <a:spcPct val="80000"/>
              </a:lnSpc>
            </a:pPr>
            <a:r>
              <a:rPr lang="fr-FR" altLang="fr-FR" dirty="0">
                <a:solidFill>
                  <a:schemeClr val="accent2"/>
                </a:solidFill>
                <a:latin typeface="Cocon-Light" pitchFamily="34" charset="0"/>
              </a:rPr>
              <a:t>lance et rampe de 1 m</a:t>
            </a:r>
          </a:p>
          <a:p>
            <a:pPr lvl="1">
              <a:lnSpc>
                <a:spcPct val="80000"/>
              </a:lnSpc>
            </a:pPr>
            <a:r>
              <a:rPr lang="fr-FR" altLang="fr-FR" dirty="0">
                <a:solidFill>
                  <a:schemeClr val="accent2"/>
                </a:solidFill>
                <a:latin typeface="Cocon-Light" pitchFamily="34" charset="0"/>
              </a:rPr>
              <a:t>Chaudière fioul</a:t>
            </a:r>
          </a:p>
          <a:p>
            <a:pPr lvl="1">
              <a:lnSpc>
                <a:spcPct val="80000"/>
              </a:lnSpc>
            </a:pPr>
            <a:r>
              <a:rPr lang="fr-FR" altLang="fr-FR" dirty="0">
                <a:solidFill>
                  <a:schemeClr val="accent2"/>
                </a:solidFill>
                <a:latin typeface="Cocon-Light" pitchFamily="34" charset="0"/>
              </a:rPr>
              <a:t>Vapeur à haute pression (40 à 60 bars)</a:t>
            </a:r>
          </a:p>
          <a:p>
            <a:pPr>
              <a:lnSpc>
                <a:spcPct val="80000"/>
              </a:lnSpc>
            </a:pPr>
            <a:endParaRPr lang="fr-FR" altLang="fr-FR" sz="1800" dirty="0">
              <a:solidFill>
                <a:schemeClr val="accent2"/>
              </a:solidFill>
            </a:endParaRPr>
          </a:p>
          <a:p>
            <a:pPr>
              <a:lnSpc>
                <a:spcPct val="80000"/>
              </a:lnSpc>
            </a:pPr>
            <a:endParaRPr lang="fr-FR" altLang="fr-FR" sz="1800" dirty="0">
              <a:solidFill>
                <a:schemeClr val="accent2"/>
              </a:solidFill>
            </a:endParaRPr>
          </a:p>
          <a:p>
            <a:pPr>
              <a:lnSpc>
                <a:spcPct val="80000"/>
              </a:lnSpc>
            </a:pPr>
            <a:r>
              <a:rPr lang="fr-FR" altLang="fr-FR" sz="1800" b="1" u="sng" dirty="0">
                <a:solidFill>
                  <a:schemeClr val="accent2"/>
                </a:solidFill>
              </a:rPr>
              <a:t>Principe</a:t>
            </a:r>
            <a:r>
              <a:rPr lang="fr-FR" altLang="fr-FR" sz="1800" dirty="0">
                <a:solidFill>
                  <a:schemeClr val="accent2"/>
                </a:solidFill>
              </a:rPr>
              <a:t> : choc thermique = plus d’une seconde à 70°C</a:t>
            </a:r>
          </a:p>
          <a:p>
            <a:pPr lvl="1">
              <a:lnSpc>
                <a:spcPct val="80000"/>
              </a:lnSpc>
            </a:pPr>
            <a:r>
              <a:rPr lang="fr-FR" altLang="fr-FR" dirty="0">
                <a:solidFill>
                  <a:schemeClr val="accent2"/>
                </a:solidFill>
                <a:latin typeface="Cocon-Light" pitchFamily="34" charset="0"/>
              </a:rPr>
              <a:t>Dénaturation des protéines</a:t>
            </a:r>
          </a:p>
          <a:p>
            <a:pPr lvl="1">
              <a:lnSpc>
                <a:spcPct val="80000"/>
              </a:lnSpc>
            </a:pPr>
            <a:r>
              <a:rPr lang="fr-FR" altLang="fr-FR" dirty="0">
                <a:solidFill>
                  <a:schemeClr val="accent2"/>
                </a:solidFill>
                <a:latin typeface="Cocon-Light" pitchFamily="34" charset="0"/>
              </a:rPr>
              <a:t>Éclatement des cellules</a:t>
            </a:r>
          </a:p>
          <a:p>
            <a:pPr>
              <a:lnSpc>
                <a:spcPct val="80000"/>
              </a:lnSpc>
            </a:pPr>
            <a:endParaRPr lang="fr-FR" altLang="fr-FR" sz="1800" dirty="0">
              <a:solidFill>
                <a:schemeClr val="accent2"/>
              </a:solidFill>
            </a:endParaRPr>
          </a:p>
          <a:p>
            <a:pPr>
              <a:lnSpc>
                <a:spcPct val="80000"/>
              </a:lnSpc>
            </a:pPr>
            <a:endParaRPr lang="fr-FR" altLang="fr-FR" sz="1800" dirty="0">
              <a:solidFill>
                <a:schemeClr val="accent2"/>
              </a:solidFill>
            </a:endParaRPr>
          </a:p>
          <a:p>
            <a:pPr>
              <a:lnSpc>
                <a:spcPct val="80000"/>
              </a:lnSpc>
            </a:pPr>
            <a:r>
              <a:rPr lang="fr-FR" altLang="fr-FR" sz="1800" b="1" u="sng" dirty="0">
                <a:solidFill>
                  <a:schemeClr val="accent2"/>
                </a:solidFill>
              </a:rPr>
              <a:t>Nombre de passages</a:t>
            </a:r>
            <a:r>
              <a:rPr lang="fr-FR" altLang="fr-FR" sz="1800" dirty="0">
                <a:solidFill>
                  <a:schemeClr val="accent2"/>
                </a:solidFill>
              </a:rPr>
              <a:t> : 3 à 6</a:t>
            </a:r>
          </a:p>
          <a:p>
            <a:pPr>
              <a:lnSpc>
                <a:spcPct val="80000"/>
              </a:lnSpc>
            </a:pPr>
            <a:endParaRPr lang="fr-FR" altLang="fr-FR" sz="1800" dirty="0">
              <a:solidFill>
                <a:schemeClr val="accent2"/>
              </a:solidFill>
            </a:endParaRPr>
          </a:p>
          <a:p>
            <a:pPr>
              <a:lnSpc>
                <a:spcPct val="80000"/>
              </a:lnSpc>
            </a:pPr>
            <a:endParaRPr lang="fr-FR" altLang="fr-FR" sz="1800" dirty="0">
              <a:solidFill>
                <a:schemeClr val="accent2"/>
              </a:solidFill>
            </a:endParaRPr>
          </a:p>
          <a:p>
            <a:pPr>
              <a:lnSpc>
                <a:spcPct val="80000"/>
              </a:lnSpc>
            </a:pPr>
            <a:r>
              <a:rPr lang="fr-FR" altLang="fr-FR" sz="1800" b="1" u="sng" dirty="0">
                <a:solidFill>
                  <a:schemeClr val="accent2"/>
                </a:solidFill>
              </a:rPr>
              <a:t>Coût</a:t>
            </a:r>
            <a:r>
              <a:rPr lang="fr-FR" altLang="fr-FR" sz="1800" dirty="0">
                <a:solidFill>
                  <a:schemeClr val="accent2"/>
                </a:solidFill>
              </a:rPr>
              <a:t> : </a:t>
            </a:r>
          </a:p>
          <a:p>
            <a:pPr lvl="1">
              <a:lnSpc>
                <a:spcPct val="80000"/>
              </a:lnSpc>
            </a:pPr>
            <a:r>
              <a:rPr lang="fr-FR" altLang="fr-FR" dirty="0" err="1">
                <a:solidFill>
                  <a:schemeClr val="accent2"/>
                </a:solidFill>
                <a:latin typeface="Cocon-Light" pitchFamily="34" charset="0"/>
              </a:rPr>
              <a:t>Materiel</a:t>
            </a:r>
            <a:r>
              <a:rPr lang="fr-FR" altLang="fr-FR" dirty="0">
                <a:solidFill>
                  <a:schemeClr val="accent2"/>
                </a:solidFill>
                <a:latin typeface="Cocon-Light" pitchFamily="34" charset="0"/>
              </a:rPr>
              <a:t> : 17500 </a:t>
            </a:r>
            <a:r>
              <a:rPr lang="fr-FR" altLang="fr-FR" dirty="0">
                <a:solidFill>
                  <a:schemeClr val="accent2"/>
                </a:solidFill>
                <a:latin typeface="Times New Roman" panose="02020603050405020304" pitchFamily="18" charset="0"/>
              </a:rPr>
              <a:t>€ </a:t>
            </a:r>
            <a:r>
              <a:rPr lang="fr-FR" altLang="fr-FR" dirty="0">
                <a:solidFill>
                  <a:schemeClr val="accent2"/>
                </a:solidFill>
                <a:latin typeface="Cocon-Light" pitchFamily="34" charset="0"/>
              </a:rPr>
              <a:t>HT à 44000 </a:t>
            </a:r>
            <a:r>
              <a:rPr lang="fr-FR" altLang="fr-FR" dirty="0">
                <a:solidFill>
                  <a:schemeClr val="accent2"/>
                </a:solidFill>
                <a:latin typeface="Times New Roman" panose="02020603050405020304" pitchFamily="18" charset="0"/>
              </a:rPr>
              <a:t>€ </a:t>
            </a:r>
            <a:r>
              <a:rPr lang="fr-FR" altLang="fr-FR" dirty="0">
                <a:solidFill>
                  <a:schemeClr val="accent2"/>
                </a:solidFill>
                <a:latin typeface="Cocon-Light" pitchFamily="34" charset="0"/>
              </a:rPr>
              <a:t>HT</a:t>
            </a:r>
          </a:p>
          <a:p>
            <a:pPr lvl="1">
              <a:lnSpc>
                <a:spcPct val="80000"/>
              </a:lnSpc>
            </a:pPr>
            <a:r>
              <a:rPr lang="fr-FR" altLang="fr-FR" dirty="0">
                <a:solidFill>
                  <a:schemeClr val="accent2"/>
                </a:solidFill>
                <a:latin typeface="Cocon-Light" pitchFamily="34" charset="0"/>
              </a:rPr>
              <a:t>Utilisation : 0,15 à 0,25 </a:t>
            </a:r>
            <a:r>
              <a:rPr lang="fr-FR" altLang="fr-FR" dirty="0">
                <a:solidFill>
                  <a:schemeClr val="accent2"/>
                </a:solidFill>
                <a:latin typeface="Times New Roman" panose="02020603050405020304" pitchFamily="18" charset="0"/>
              </a:rPr>
              <a:t>€</a:t>
            </a:r>
            <a:r>
              <a:rPr lang="fr-FR" altLang="fr-FR" dirty="0">
                <a:solidFill>
                  <a:schemeClr val="accent2"/>
                </a:solidFill>
                <a:latin typeface="Cocon-Light" pitchFamily="34" charset="0"/>
              </a:rPr>
              <a:t>/m²/an (donnée constructeur)</a:t>
            </a:r>
          </a:p>
          <a:p>
            <a:pPr lvl="1">
              <a:lnSpc>
                <a:spcPct val="80000"/>
              </a:lnSpc>
            </a:pPr>
            <a:endParaRPr lang="fr-FR" altLang="fr-FR" dirty="0">
              <a:solidFill>
                <a:schemeClr val="accent2"/>
              </a:solidFill>
              <a:latin typeface="Cocon-Light" pitchFamily="34" charset="0"/>
            </a:endParaRPr>
          </a:p>
          <a:p>
            <a:pPr>
              <a:lnSpc>
                <a:spcPct val="80000"/>
              </a:lnSpc>
            </a:pPr>
            <a:r>
              <a:rPr lang="fr-FR" altLang="fr-FR" sz="1800" b="1" u="sng" dirty="0">
                <a:solidFill>
                  <a:schemeClr val="accent2"/>
                </a:solidFill>
              </a:rPr>
              <a:t>Vitesse d’avancement</a:t>
            </a:r>
            <a:r>
              <a:rPr lang="fr-FR" altLang="fr-FR" sz="1800" dirty="0">
                <a:solidFill>
                  <a:schemeClr val="accent2"/>
                </a:solidFill>
              </a:rPr>
              <a:t> : 1 à 2 km/h</a:t>
            </a:r>
          </a:p>
        </p:txBody>
      </p:sp>
      <p:pic>
        <p:nvPicPr>
          <p:cNvPr id="168964" name="Picture 4">
            <a:extLst>
              <a:ext uri="{FF2B5EF4-FFF2-40B4-BE49-F238E27FC236}">
                <a16:creationId xmlns:a16="http://schemas.microsoft.com/office/drawing/2014/main" id="{AE5DD41F-AA9A-D96B-AB39-E2ACC90998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0095" y="3096932"/>
            <a:ext cx="3617794" cy="253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00256CDB-0B02-5F21-22BE-118424047E67}"/>
              </a:ext>
            </a:extLst>
          </p:cNvPr>
          <p:cNvSpPr>
            <a:spLocks noGrp="1"/>
          </p:cNvSpPr>
          <p:nvPr>
            <p:ph type="sldNum" sz="quarter" idx="12"/>
          </p:nvPr>
        </p:nvSpPr>
        <p:spPr/>
        <p:txBody>
          <a:bodyPr/>
          <a:lstStyle/>
          <a:p>
            <a:pPr rtl="0"/>
            <a:fld id="{D8DA9DAA-006C-4F4B-980E-E3DF019B24E2}" type="slidenum">
              <a:rPr lang="fr-FR" noProof="0" smtClean="0"/>
              <a:t>29</a:t>
            </a:fld>
            <a:endParaRPr lang="fr-FR" noProof="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cs typeface="Times New Roman" panose="02020603050405020304" pitchFamily="18" charset="0"/>
              </a:rPr>
              <a:t>CONCEPTION DES MASSIFS</a:t>
            </a:r>
            <a:endParaRPr lang="fr-FR" sz="1000" dirty="0">
              <a:latin typeface="Arial Narrow" panose="020B0606020202030204" pitchFamily="34" charset="0"/>
            </a:endParaRPr>
          </a:p>
        </p:txBody>
      </p:sp>
      <p:sp>
        <p:nvSpPr>
          <p:cNvPr id="4" name="ZoneTexte 3">
            <a:extLst>
              <a:ext uri="{FF2B5EF4-FFF2-40B4-BE49-F238E27FC236}">
                <a16:creationId xmlns:a16="http://schemas.microsoft.com/office/drawing/2014/main" id="{D53EC471-4EF4-7250-176B-094389890EBA}"/>
              </a:ext>
            </a:extLst>
          </p:cNvPr>
          <p:cNvSpPr txBox="1"/>
          <p:nvPr/>
        </p:nvSpPr>
        <p:spPr>
          <a:xfrm>
            <a:off x="6457950" y="181827"/>
            <a:ext cx="2732595" cy="369332"/>
          </a:xfrm>
          <a:prstGeom prst="rect">
            <a:avLst/>
          </a:prstGeom>
          <a:noFill/>
        </p:spPr>
        <p:txBody>
          <a:bodyPr wrap="square" rtlCol="0">
            <a:spAutoFit/>
          </a:bodyPr>
          <a:lstStyle/>
          <a:p>
            <a:r>
              <a:rPr lang="fr-FR" dirty="0">
                <a:solidFill>
                  <a:schemeClr val="accent6">
                    <a:lumMod val="75000"/>
                  </a:schemeClr>
                </a:solidFill>
              </a:rPr>
              <a:t>Action préventive</a:t>
            </a:r>
          </a:p>
        </p:txBody>
      </p:sp>
      <p:sp>
        <p:nvSpPr>
          <p:cNvPr id="2" name="ZoneTexte 1">
            <a:extLst>
              <a:ext uri="{FF2B5EF4-FFF2-40B4-BE49-F238E27FC236}">
                <a16:creationId xmlns:a16="http://schemas.microsoft.com/office/drawing/2014/main" id="{CEB7C948-5CF1-B8A5-4794-FC7F15310125}"/>
              </a:ext>
            </a:extLst>
          </p:cNvPr>
          <p:cNvSpPr txBox="1"/>
          <p:nvPr/>
        </p:nvSpPr>
        <p:spPr>
          <a:xfrm>
            <a:off x="537328" y="1914619"/>
            <a:ext cx="8766928" cy="646331"/>
          </a:xfrm>
          <a:prstGeom prst="rect">
            <a:avLst/>
          </a:prstGeom>
          <a:noFill/>
        </p:spPr>
        <p:txBody>
          <a:bodyPr wrap="square" rtlCol="0">
            <a:spAutoFit/>
          </a:bodyPr>
          <a:lstStyle/>
          <a:p>
            <a:r>
              <a:rPr lang="fr-FR" dirty="0"/>
              <a:t>Pour pailler laisser une hauteur avant bordures suffisante 20 cm pour éviter le débordement, mettre 15cm de broyat de végétaux ou mieux du BRF</a:t>
            </a:r>
          </a:p>
        </p:txBody>
      </p:sp>
      <p:sp>
        <p:nvSpPr>
          <p:cNvPr id="9" name="ZoneTexte 8">
            <a:extLst>
              <a:ext uri="{FF2B5EF4-FFF2-40B4-BE49-F238E27FC236}">
                <a16:creationId xmlns:a16="http://schemas.microsoft.com/office/drawing/2014/main" id="{E18BD6AA-0DD6-75E9-879A-E80C7A5A0072}"/>
              </a:ext>
            </a:extLst>
          </p:cNvPr>
          <p:cNvSpPr txBox="1"/>
          <p:nvPr/>
        </p:nvSpPr>
        <p:spPr>
          <a:xfrm>
            <a:off x="622169" y="1136370"/>
            <a:ext cx="8766928" cy="369332"/>
          </a:xfrm>
          <a:prstGeom prst="rect">
            <a:avLst/>
          </a:prstGeom>
          <a:noFill/>
        </p:spPr>
        <p:txBody>
          <a:bodyPr wrap="square" rtlCol="0">
            <a:spAutoFit/>
          </a:bodyPr>
          <a:lstStyle/>
          <a:p>
            <a:r>
              <a:rPr lang="fr-FR" dirty="0"/>
              <a:t>Attention une toile est une litière de germination</a:t>
            </a:r>
          </a:p>
        </p:txBody>
      </p:sp>
      <p:pic>
        <p:nvPicPr>
          <p:cNvPr id="10" name="Image 9">
            <a:extLst>
              <a:ext uri="{FF2B5EF4-FFF2-40B4-BE49-F238E27FC236}">
                <a16:creationId xmlns:a16="http://schemas.microsoft.com/office/drawing/2014/main" id="{EF6C3525-39D3-0530-EED7-B5E12225635B}"/>
              </a:ext>
            </a:extLst>
          </p:cNvPr>
          <p:cNvPicPr>
            <a:picLocks noChangeAspect="1"/>
          </p:cNvPicPr>
          <p:nvPr/>
        </p:nvPicPr>
        <p:blipFill>
          <a:blip r:embed="rId3"/>
          <a:stretch>
            <a:fillRect/>
          </a:stretch>
        </p:blipFill>
        <p:spPr>
          <a:xfrm>
            <a:off x="-101378" y="2560950"/>
            <a:ext cx="5035544" cy="3368510"/>
          </a:xfrm>
          <a:prstGeom prst="rect">
            <a:avLst/>
          </a:prstGeom>
        </p:spPr>
      </p:pic>
      <p:pic>
        <p:nvPicPr>
          <p:cNvPr id="12" name="Image 11">
            <a:extLst>
              <a:ext uri="{FF2B5EF4-FFF2-40B4-BE49-F238E27FC236}">
                <a16:creationId xmlns:a16="http://schemas.microsoft.com/office/drawing/2014/main" id="{730DFE96-E705-C7E7-ABC9-CBAF0261469C}"/>
              </a:ext>
            </a:extLst>
          </p:cNvPr>
          <p:cNvPicPr>
            <a:picLocks noChangeAspect="1"/>
          </p:cNvPicPr>
          <p:nvPr/>
        </p:nvPicPr>
        <p:blipFill>
          <a:blip r:embed="rId4"/>
          <a:stretch>
            <a:fillRect/>
          </a:stretch>
        </p:blipFill>
        <p:spPr>
          <a:xfrm>
            <a:off x="4578826" y="3648173"/>
            <a:ext cx="4932652" cy="3209827"/>
          </a:xfrm>
          <a:prstGeom prst="rect">
            <a:avLst/>
          </a:prstGeom>
        </p:spPr>
      </p:pic>
    </p:spTree>
    <p:extLst>
      <p:ext uri="{BB962C8B-B14F-4D97-AF65-F5344CB8AC3E}">
        <p14:creationId xmlns:p14="http://schemas.microsoft.com/office/powerpoint/2010/main" val="3694869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9986" name="Rectangle 2">
            <a:extLst>
              <a:ext uri="{FF2B5EF4-FFF2-40B4-BE49-F238E27FC236}">
                <a16:creationId xmlns:a16="http://schemas.microsoft.com/office/drawing/2014/main" id="{A84B299C-0DE2-D04C-DF5C-05FD4F65AD32}"/>
              </a:ext>
            </a:extLst>
          </p:cNvPr>
          <p:cNvGrpSpPr>
            <a:grpSpLocks noRot="1"/>
          </p:cNvGrpSpPr>
          <p:nvPr/>
        </p:nvGrpSpPr>
        <p:grpSpPr bwMode="auto">
          <a:xfrm>
            <a:off x="3742441" y="127000"/>
            <a:ext cx="5345645" cy="4143342"/>
            <a:chOff x="288" y="173"/>
            <a:chExt cx="5184" cy="4126"/>
          </a:xfrm>
        </p:grpSpPr>
        <p:sp>
          <p:nvSpPr>
            <p:cNvPr id="169987" name="Rectangle 3">
              <a:extLst>
                <a:ext uri="{FF2B5EF4-FFF2-40B4-BE49-F238E27FC236}">
                  <a16:creationId xmlns:a16="http://schemas.microsoft.com/office/drawing/2014/main" id="{E0DD2385-F2CE-05B6-37A0-FD16676F70F9}"/>
                </a:ext>
              </a:extLst>
            </p:cNvPr>
            <p:cNvSpPr>
              <a:spLocks noChangeArrowheads="1"/>
            </p:cNvSpPr>
            <p:nvPr/>
          </p:nvSpPr>
          <p:spPr bwMode="auto">
            <a:xfrm>
              <a:off x="2880" y="615"/>
              <a:ext cx="2592" cy="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pPr marL="0" indent="0">
                <a:buNone/>
              </a:pPr>
              <a:r>
                <a:rPr lang="fr-FR" altLang="fr-FR" sz="1600" dirty="0"/>
                <a:t> </a:t>
              </a:r>
            </a:p>
            <a:p>
              <a:r>
                <a:rPr lang="fr-FR" altLang="fr-FR" sz="1600" dirty="0">
                  <a:solidFill>
                    <a:schemeClr val="accent2"/>
                  </a:solidFill>
                </a:rPr>
                <a:t>Coût élevé : </a:t>
              </a:r>
            </a:p>
            <a:p>
              <a:r>
                <a:rPr lang="fr-FR" altLang="fr-FR" sz="1600" dirty="0">
                  <a:solidFill>
                    <a:schemeClr val="accent2"/>
                  </a:solidFill>
                </a:rPr>
                <a:t> - investissement </a:t>
              </a:r>
            </a:p>
            <a:p>
              <a:r>
                <a:rPr lang="fr-FR" altLang="fr-FR" sz="1600" dirty="0">
                  <a:solidFill>
                    <a:schemeClr val="accent2"/>
                  </a:solidFill>
                </a:rPr>
                <a:t> - consommation de carburant     (5 à 7 L/h)</a:t>
              </a:r>
            </a:p>
            <a:p>
              <a:r>
                <a:rPr lang="fr-FR" altLang="fr-FR" sz="1600" dirty="0">
                  <a:solidFill>
                    <a:schemeClr val="accent2"/>
                  </a:solidFill>
                </a:rPr>
                <a:t> - consommation d’eau (400 à 500 L/h)</a:t>
              </a:r>
            </a:p>
            <a:p>
              <a:endParaRPr lang="fr-FR" altLang="fr-FR" sz="1600" dirty="0">
                <a:solidFill>
                  <a:schemeClr val="accent2"/>
                </a:solidFill>
              </a:endParaRPr>
            </a:p>
            <a:p>
              <a:r>
                <a:rPr lang="fr-FR" altLang="fr-FR" sz="1600" dirty="0">
                  <a:solidFill>
                    <a:schemeClr val="accent2"/>
                  </a:solidFill>
                </a:rPr>
                <a:t> Nécessite de nombreux passages</a:t>
              </a:r>
            </a:p>
            <a:p>
              <a:endParaRPr lang="fr-FR" altLang="fr-FR" sz="1600" dirty="0">
                <a:solidFill>
                  <a:schemeClr val="accent2"/>
                </a:solidFill>
              </a:endParaRPr>
            </a:p>
            <a:p>
              <a:r>
                <a:rPr lang="fr-FR" altLang="fr-FR" sz="1600" dirty="0">
                  <a:solidFill>
                    <a:schemeClr val="accent2"/>
                  </a:solidFill>
                </a:rPr>
                <a:t> Vitesse d’avancement lente</a:t>
              </a:r>
            </a:p>
            <a:p>
              <a:endParaRPr lang="fr-FR" altLang="fr-FR" sz="1200" dirty="0">
                <a:solidFill>
                  <a:schemeClr val="accent2"/>
                </a:solidFill>
              </a:endParaRPr>
            </a:p>
            <a:p>
              <a:endParaRPr lang="fr-FR" altLang="fr-FR" sz="1200" dirty="0"/>
            </a:p>
            <a:p>
              <a:endParaRPr lang="fr-FR" altLang="fr-FR" sz="1200" dirty="0"/>
            </a:p>
            <a:p>
              <a:endParaRPr lang="fr-FR" altLang="fr-FR" sz="1200" dirty="0"/>
            </a:p>
          </p:txBody>
        </p:sp>
        <p:sp>
          <p:nvSpPr>
            <p:cNvPr id="169988" name="Rectangle 4">
              <a:extLst>
                <a:ext uri="{FF2B5EF4-FFF2-40B4-BE49-F238E27FC236}">
                  <a16:creationId xmlns:a16="http://schemas.microsoft.com/office/drawing/2014/main" id="{D20C01CE-102B-5154-9A97-E998C1C6CC79}"/>
                </a:ext>
              </a:extLst>
            </p:cNvPr>
            <p:cNvSpPr>
              <a:spLocks noChangeArrowheads="1"/>
            </p:cNvSpPr>
            <p:nvPr/>
          </p:nvSpPr>
          <p:spPr bwMode="auto">
            <a:xfrm>
              <a:off x="288" y="615"/>
              <a:ext cx="2592" cy="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pPr marL="0" indent="0">
                <a:buNone/>
              </a:pPr>
              <a:r>
                <a:rPr lang="fr-FR" altLang="fr-FR" sz="1200" dirty="0"/>
                <a:t> </a:t>
              </a:r>
            </a:p>
            <a:p>
              <a:r>
                <a:rPr lang="fr-FR" altLang="fr-FR" sz="1600" dirty="0">
                  <a:solidFill>
                    <a:schemeClr val="accent2"/>
                  </a:solidFill>
                </a:rPr>
                <a:t>Usage polyvalent : désherbage, nettoyage, désinfection des locaux sanitaires</a:t>
              </a:r>
            </a:p>
            <a:p>
              <a:endParaRPr lang="fr-FR" altLang="fr-FR" sz="1600" dirty="0">
                <a:solidFill>
                  <a:schemeClr val="accent2"/>
                </a:solidFill>
              </a:endParaRPr>
            </a:p>
            <a:p>
              <a:r>
                <a:rPr lang="fr-FR" altLang="fr-FR" sz="1600" dirty="0">
                  <a:solidFill>
                    <a:schemeClr val="accent2"/>
                  </a:solidFill>
                </a:rPr>
                <a:t> Maniabilité grâce à une lance</a:t>
              </a:r>
            </a:p>
            <a:p>
              <a:endParaRPr lang="fr-FR" altLang="fr-FR" sz="1200" dirty="0">
                <a:solidFill>
                  <a:schemeClr val="accent2"/>
                </a:solidFill>
              </a:endParaRPr>
            </a:p>
          </p:txBody>
        </p:sp>
        <p:sp>
          <p:nvSpPr>
            <p:cNvPr id="169989" name="Rectangle 5">
              <a:extLst>
                <a:ext uri="{FF2B5EF4-FFF2-40B4-BE49-F238E27FC236}">
                  <a16:creationId xmlns:a16="http://schemas.microsoft.com/office/drawing/2014/main" id="{13D4D6E9-E503-B124-D8F3-F0C8C55652B0}"/>
                </a:ext>
              </a:extLst>
            </p:cNvPr>
            <p:cNvSpPr>
              <a:spLocks noChangeArrowheads="1"/>
            </p:cNvSpPr>
            <p:nvPr/>
          </p:nvSpPr>
          <p:spPr bwMode="auto">
            <a:xfrm>
              <a:off x="2880" y="173"/>
              <a:ext cx="259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FF0000"/>
                  </a:solidFill>
                </a:rPr>
                <a:t>Inconvénients</a:t>
              </a:r>
            </a:p>
          </p:txBody>
        </p:sp>
        <p:sp>
          <p:nvSpPr>
            <p:cNvPr id="169990" name="Rectangle 6">
              <a:extLst>
                <a:ext uri="{FF2B5EF4-FFF2-40B4-BE49-F238E27FC236}">
                  <a16:creationId xmlns:a16="http://schemas.microsoft.com/office/drawing/2014/main" id="{CC979A56-FD5A-3A78-E842-067D74516203}"/>
                </a:ext>
              </a:extLst>
            </p:cNvPr>
            <p:cNvSpPr>
              <a:spLocks noChangeArrowheads="1"/>
            </p:cNvSpPr>
            <p:nvPr/>
          </p:nvSpPr>
          <p:spPr bwMode="auto">
            <a:xfrm>
              <a:off x="288" y="173"/>
              <a:ext cx="259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008000"/>
                  </a:solidFill>
                </a:rPr>
                <a:t>Avantages</a:t>
              </a:r>
            </a:p>
          </p:txBody>
        </p:sp>
        <p:sp>
          <p:nvSpPr>
            <p:cNvPr id="169991" name="Line 7">
              <a:extLst>
                <a:ext uri="{FF2B5EF4-FFF2-40B4-BE49-F238E27FC236}">
                  <a16:creationId xmlns:a16="http://schemas.microsoft.com/office/drawing/2014/main" id="{95AB14EB-4B2E-78DA-D0C1-3B30DB36D9B6}"/>
                </a:ext>
              </a:extLst>
            </p:cNvPr>
            <p:cNvSpPr>
              <a:spLocks noChangeShapeType="1"/>
            </p:cNvSpPr>
            <p:nvPr/>
          </p:nvSpPr>
          <p:spPr bwMode="auto">
            <a:xfrm>
              <a:off x="288" y="173"/>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9992" name="Line 8">
              <a:extLst>
                <a:ext uri="{FF2B5EF4-FFF2-40B4-BE49-F238E27FC236}">
                  <a16:creationId xmlns:a16="http://schemas.microsoft.com/office/drawing/2014/main" id="{1910921B-43DE-ACC1-56F3-B5DCC4CF75EC}"/>
                </a:ext>
              </a:extLst>
            </p:cNvPr>
            <p:cNvSpPr>
              <a:spLocks noChangeShapeType="1"/>
            </p:cNvSpPr>
            <p:nvPr/>
          </p:nvSpPr>
          <p:spPr bwMode="auto">
            <a:xfrm>
              <a:off x="288" y="615"/>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9993" name="Line 9">
              <a:extLst>
                <a:ext uri="{FF2B5EF4-FFF2-40B4-BE49-F238E27FC236}">
                  <a16:creationId xmlns:a16="http://schemas.microsoft.com/office/drawing/2014/main" id="{D4E356FF-8250-2CD9-E07D-CEED9DFFD36A}"/>
                </a:ext>
              </a:extLst>
            </p:cNvPr>
            <p:cNvSpPr>
              <a:spLocks noChangeShapeType="1"/>
            </p:cNvSpPr>
            <p:nvPr/>
          </p:nvSpPr>
          <p:spPr bwMode="auto">
            <a:xfrm>
              <a:off x="288" y="4299"/>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9994" name="Line 10">
              <a:extLst>
                <a:ext uri="{FF2B5EF4-FFF2-40B4-BE49-F238E27FC236}">
                  <a16:creationId xmlns:a16="http://schemas.microsoft.com/office/drawing/2014/main" id="{65F55F30-783A-A053-70EB-3C681E03D5C1}"/>
                </a:ext>
              </a:extLst>
            </p:cNvPr>
            <p:cNvSpPr>
              <a:spLocks noChangeShapeType="1"/>
            </p:cNvSpPr>
            <p:nvPr/>
          </p:nvSpPr>
          <p:spPr bwMode="auto">
            <a:xfrm>
              <a:off x="288" y="173"/>
              <a:ext cx="0" cy="412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9995" name="Line 11">
              <a:extLst>
                <a:ext uri="{FF2B5EF4-FFF2-40B4-BE49-F238E27FC236}">
                  <a16:creationId xmlns:a16="http://schemas.microsoft.com/office/drawing/2014/main" id="{427D8EEB-20E5-B0E1-97B0-2C77788AD68D}"/>
                </a:ext>
              </a:extLst>
            </p:cNvPr>
            <p:cNvSpPr>
              <a:spLocks noChangeShapeType="1"/>
            </p:cNvSpPr>
            <p:nvPr/>
          </p:nvSpPr>
          <p:spPr bwMode="auto">
            <a:xfrm>
              <a:off x="2880" y="173"/>
              <a:ext cx="0" cy="412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69996" name="Line 12">
              <a:extLst>
                <a:ext uri="{FF2B5EF4-FFF2-40B4-BE49-F238E27FC236}">
                  <a16:creationId xmlns:a16="http://schemas.microsoft.com/office/drawing/2014/main" id="{D85B6A44-80E6-0988-2AE1-2DFA75E16A12}"/>
                </a:ext>
              </a:extLst>
            </p:cNvPr>
            <p:cNvSpPr>
              <a:spLocks noChangeShapeType="1"/>
            </p:cNvSpPr>
            <p:nvPr/>
          </p:nvSpPr>
          <p:spPr bwMode="auto">
            <a:xfrm>
              <a:off x="5472" y="173"/>
              <a:ext cx="0" cy="412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pic>
        <p:nvPicPr>
          <p:cNvPr id="169997" name="Picture 13">
            <a:extLst>
              <a:ext uri="{FF2B5EF4-FFF2-40B4-BE49-F238E27FC236}">
                <a16:creationId xmlns:a16="http://schemas.microsoft.com/office/drawing/2014/main" id="{00AACF77-95A5-F87D-F187-FB830C0A59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0947" y="4270341"/>
            <a:ext cx="6496590" cy="253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04F339F4-908B-C952-9A9D-5EDC8DE1925A}"/>
              </a:ext>
            </a:extLst>
          </p:cNvPr>
          <p:cNvSpPr>
            <a:spLocks noGrp="1"/>
          </p:cNvSpPr>
          <p:nvPr>
            <p:ph type="sldNum" sz="quarter" idx="12"/>
          </p:nvPr>
        </p:nvSpPr>
        <p:spPr/>
        <p:txBody>
          <a:bodyPr/>
          <a:lstStyle/>
          <a:p>
            <a:fld id="{8271BBE6-3C81-4B05-AA0F-E6724AF07ADF}" type="slidenum">
              <a:rPr lang="fr-FR" altLang="fr-FR" smtClean="0"/>
              <a:pPr/>
              <a:t>30</a:t>
            </a:fld>
            <a:endParaRPr lang="fr-FR" altLang="fr-F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AutoShape 2">
            <a:extLst>
              <a:ext uri="{FF2B5EF4-FFF2-40B4-BE49-F238E27FC236}">
                <a16:creationId xmlns:a16="http://schemas.microsoft.com/office/drawing/2014/main" id="{8D6AD7A0-8594-5D2C-A40E-C5DD2DFFDBE3}"/>
              </a:ext>
            </a:extLst>
          </p:cNvPr>
          <p:cNvSpPr>
            <a:spLocks noGrp="1" noChangeArrowheads="1"/>
          </p:cNvSpPr>
          <p:nvPr>
            <p:ph type="title"/>
          </p:nvPr>
        </p:nvSpPr>
        <p:spPr>
          <a:xfrm>
            <a:off x="2450902" y="171861"/>
            <a:ext cx="4474369" cy="357188"/>
          </a:xfrm>
          <a:noFill/>
          <a:ln w="19050">
            <a:solidFill>
              <a:schemeClr val="accent2"/>
            </a:solidFill>
            <a:round/>
            <a:headEnd/>
            <a:tailEnd/>
          </a:ln>
        </p:spPr>
        <p:txBody>
          <a:bodyPr/>
          <a:lstStyle/>
          <a:p>
            <a:r>
              <a:rPr lang="fr-FR" altLang="fr-FR" sz="1500" dirty="0">
                <a:solidFill>
                  <a:schemeClr val="accent2"/>
                </a:solidFill>
                <a:latin typeface="Biondi" pitchFamily="2" charset="0"/>
              </a:rPr>
              <a:t>Méthode  </a:t>
            </a:r>
            <a:r>
              <a:rPr lang="fr-FR" altLang="fr-FR" sz="1500" dirty="0" err="1">
                <a:solidFill>
                  <a:schemeClr val="accent2"/>
                </a:solidFill>
                <a:latin typeface="Biondi" pitchFamily="2" charset="0"/>
              </a:rPr>
              <a:t>Waïpuna</a:t>
            </a:r>
            <a:endParaRPr lang="fr-FR" altLang="fr-FR" sz="1500" dirty="0">
              <a:solidFill>
                <a:schemeClr val="accent2"/>
              </a:solidFill>
              <a:latin typeface="Biondi" pitchFamily="2" charset="0"/>
            </a:endParaRPr>
          </a:p>
        </p:txBody>
      </p:sp>
      <p:sp>
        <p:nvSpPr>
          <p:cNvPr id="171011" name="Rectangle 3">
            <a:extLst>
              <a:ext uri="{FF2B5EF4-FFF2-40B4-BE49-F238E27FC236}">
                <a16:creationId xmlns:a16="http://schemas.microsoft.com/office/drawing/2014/main" id="{34F8A378-5768-FC67-B04E-2954090F2DA2}"/>
              </a:ext>
            </a:extLst>
          </p:cNvPr>
          <p:cNvSpPr>
            <a:spLocks noGrp="1" noChangeArrowheads="1"/>
          </p:cNvSpPr>
          <p:nvPr>
            <p:ph idx="1"/>
          </p:nvPr>
        </p:nvSpPr>
        <p:spPr>
          <a:xfrm>
            <a:off x="201450" y="826504"/>
            <a:ext cx="5956697" cy="4083844"/>
          </a:xfrm>
        </p:spPr>
        <p:txBody>
          <a:bodyPr>
            <a:noAutofit/>
          </a:bodyPr>
          <a:lstStyle/>
          <a:p>
            <a:pPr>
              <a:lnSpc>
                <a:spcPct val="80000"/>
              </a:lnSpc>
            </a:pPr>
            <a:r>
              <a:rPr lang="fr-FR" altLang="fr-FR" sz="1600" b="1" u="sng" dirty="0">
                <a:solidFill>
                  <a:schemeClr val="accent2"/>
                </a:solidFill>
              </a:rPr>
              <a:t>Description</a:t>
            </a:r>
            <a:r>
              <a:rPr lang="fr-FR" altLang="fr-FR" sz="1600" b="1" dirty="0">
                <a:solidFill>
                  <a:schemeClr val="accent2"/>
                </a:solidFill>
              </a:rPr>
              <a:t> :</a:t>
            </a:r>
            <a:r>
              <a:rPr lang="fr-FR" altLang="fr-FR" sz="1600" dirty="0">
                <a:solidFill>
                  <a:schemeClr val="accent2"/>
                </a:solidFill>
              </a:rPr>
              <a:t> </a:t>
            </a:r>
          </a:p>
          <a:p>
            <a:pPr lvl="1">
              <a:lnSpc>
                <a:spcPct val="80000"/>
              </a:lnSpc>
            </a:pPr>
            <a:r>
              <a:rPr lang="fr-FR" altLang="fr-FR" sz="1600" dirty="0">
                <a:solidFill>
                  <a:schemeClr val="accent2"/>
                </a:solidFill>
                <a:latin typeface="Cocon-Light" pitchFamily="34" charset="0"/>
              </a:rPr>
              <a:t> Eau chaude 96°C</a:t>
            </a:r>
          </a:p>
          <a:p>
            <a:pPr lvl="1">
              <a:lnSpc>
                <a:spcPct val="80000"/>
              </a:lnSpc>
            </a:pPr>
            <a:r>
              <a:rPr lang="fr-FR" altLang="fr-FR" sz="1600" dirty="0">
                <a:solidFill>
                  <a:schemeClr val="accent2"/>
                </a:solidFill>
                <a:latin typeface="Cocon-Light" pitchFamily="34" charset="0"/>
              </a:rPr>
              <a:t>Chaudière fioul</a:t>
            </a:r>
          </a:p>
          <a:p>
            <a:pPr lvl="1">
              <a:lnSpc>
                <a:spcPct val="80000"/>
              </a:lnSpc>
            </a:pPr>
            <a:r>
              <a:rPr lang="fr-FR" altLang="fr-FR" sz="1600" dirty="0">
                <a:solidFill>
                  <a:schemeClr val="accent2"/>
                </a:solidFill>
                <a:latin typeface="Cocon-Light" pitchFamily="34" charset="0"/>
              </a:rPr>
              <a:t> Amidon de maïs et noix de coco : 0,2 et 0,4%</a:t>
            </a:r>
          </a:p>
          <a:p>
            <a:pPr lvl="1">
              <a:lnSpc>
                <a:spcPct val="80000"/>
              </a:lnSpc>
              <a:buFontTx/>
              <a:buNone/>
            </a:pPr>
            <a:r>
              <a:rPr lang="fr-FR" altLang="fr-FR" sz="1600" b="1" dirty="0">
                <a:solidFill>
                  <a:schemeClr val="accent2"/>
                </a:solidFill>
                <a:latin typeface="Cocon-Light" pitchFamily="34" charset="0"/>
                <a:sym typeface="ITC Zapf Dingbats" pitchFamily="18" charset="2"/>
              </a:rPr>
              <a:t>         </a:t>
            </a:r>
            <a:r>
              <a:rPr lang="fr-FR" altLang="fr-FR" sz="1600" dirty="0">
                <a:solidFill>
                  <a:schemeClr val="accent2"/>
                </a:solidFill>
                <a:latin typeface="Cocon-Light" pitchFamily="34" charset="0"/>
              </a:rPr>
              <a:t> Mousse biodégradable</a:t>
            </a: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Principe</a:t>
            </a:r>
            <a:r>
              <a:rPr lang="fr-FR" altLang="fr-FR" sz="1600" b="1" dirty="0">
                <a:solidFill>
                  <a:schemeClr val="accent2"/>
                </a:solidFill>
              </a:rPr>
              <a:t> </a:t>
            </a:r>
            <a:r>
              <a:rPr lang="fr-FR" altLang="fr-FR" sz="1600" dirty="0">
                <a:solidFill>
                  <a:schemeClr val="accent2"/>
                </a:solidFill>
              </a:rPr>
              <a:t>: choc thermique = 10 secondes à 70°C</a:t>
            </a:r>
          </a:p>
          <a:p>
            <a:pPr lvl="1">
              <a:lnSpc>
                <a:spcPct val="80000"/>
              </a:lnSpc>
            </a:pPr>
            <a:r>
              <a:rPr lang="fr-FR" altLang="fr-FR" sz="1600" dirty="0">
                <a:solidFill>
                  <a:schemeClr val="accent2"/>
                </a:solidFill>
                <a:latin typeface="Cocon-Light" pitchFamily="34" charset="0"/>
              </a:rPr>
              <a:t>Dénaturation des protéines</a:t>
            </a:r>
          </a:p>
          <a:p>
            <a:pPr lvl="1">
              <a:lnSpc>
                <a:spcPct val="80000"/>
              </a:lnSpc>
            </a:pPr>
            <a:r>
              <a:rPr lang="fr-FR" altLang="fr-FR" sz="1600" dirty="0">
                <a:solidFill>
                  <a:schemeClr val="accent2"/>
                </a:solidFill>
                <a:latin typeface="Cocon-Light" pitchFamily="34" charset="0"/>
              </a:rPr>
              <a:t>Éclatement des cellules</a:t>
            </a:r>
          </a:p>
          <a:p>
            <a:pPr>
              <a:lnSpc>
                <a:spcPct val="80000"/>
              </a:lnSpc>
            </a:pPr>
            <a:endParaRPr lang="fr-FR" altLang="fr-FR" sz="1600" dirty="0">
              <a:solidFill>
                <a:schemeClr val="accent2"/>
              </a:solidFill>
            </a:endParaRP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Nombre de passages</a:t>
            </a:r>
            <a:r>
              <a:rPr lang="fr-FR" altLang="fr-FR" sz="1600" dirty="0">
                <a:solidFill>
                  <a:schemeClr val="accent2"/>
                </a:solidFill>
              </a:rPr>
              <a:t> : 2 à 4</a:t>
            </a:r>
          </a:p>
          <a:p>
            <a:pPr>
              <a:lnSpc>
                <a:spcPct val="80000"/>
              </a:lnSpc>
            </a:pPr>
            <a:endParaRPr lang="fr-FR" altLang="fr-FR" sz="1600" dirty="0">
              <a:solidFill>
                <a:schemeClr val="accent2"/>
              </a:solidFill>
            </a:endParaRP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Coût</a:t>
            </a:r>
            <a:r>
              <a:rPr lang="fr-FR" altLang="fr-FR" sz="1600" dirty="0">
                <a:solidFill>
                  <a:schemeClr val="accent2"/>
                </a:solidFill>
              </a:rPr>
              <a:t> : </a:t>
            </a:r>
          </a:p>
          <a:p>
            <a:pPr lvl="1">
              <a:lnSpc>
                <a:spcPct val="80000"/>
              </a:lnSpc>
            </a:pPr>
            <a:r>
              <a:rPr lang="fr-FR" altLang="fr-FR" sz="1600" dirty="0" err="1">
                <a:solidFill>
                  <a:schemeClr val="accent2"/>
                </a:solidFill>
                <a:latin typeface="Cocon-Light" pitchFamily="34" charset="0"/>
              </a:rPr>
              <a:t>Materiel</a:t>
            </a:r>
            <a:r>
              <a:rPr lang="fr-FR" altLang="fr-FR" sz="1600" dirty="0">
                <a:solidFill>
                  <a:schemeClr val="accent2"/>
                </a:solidFill>
                <a:latin typeface="Cocon-Light" pitchFamily="34" charset="0"/>
              </a:rPr>
              <a:t> : location ou prestation : 1000</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/j</a:t>
            </a:r>
          </a:p>
          <a:p>
            <a:pPr lvl="1">
              <a:lnSpc>
                <a:spcPct val="80000"/>
              </a:lnSpc>
            </a:pPr>
            <a:r>
              <a:rPr lang="fr-FR" altLang="fr-FR" sz="1600" dirty="0">
                <a:solidFill>
                  <a:schemeClr val="accent2"/>
                </a:solidFill>
                <a:latin typeface="Cocon-Light" pitchFamily="34" charset="0"/>
              </a:rPr>
              <a:t>Utilisation : 0,25 à 0,80 </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/m²/an                                                                        fonction des conditions de location</a:t>
            </a:r>
          </a:p>
          <a:p>
            <a:pPr lvl="1">
              <a:lnSpc>
                <a:spcPct val="80000"/>
              </a:lnSpc>
            </a:pPr>
            <a:endParaRPr lang="fr-FR" altLang="fr-FR" sz="1600" dirty="0">
              <a:solidFill>
                <a:schemeClr val="accent2"/>
              </a:solidFill>
              <a:latin typeface="Cocon-Light" pitchFamily="34" charset="0"/>
            </a:endParaRPr>
          </a:p>
          <a:p>
            <a:pPr>
              <a:lnSpc>
                <a:spcPct val="80000"/>
              </a:lnSpc>
            </a:pPr>
            <a:r>
              <a:rPr lang="fr-FR" altLang="fr-FR" sz="1600" b="1" u="sng" dirty="0">
                <a:solidFill>
                  <a:schemeClr val="accent2"/>
                </a:solidFill>
              </a:rPr>
              <a:t>Vitesse d’avancement</a:t>
            </a:r>
            <a:r>
              <a:rPr lang="fr-FR" altLang="fr-FR" sz="1600" dirty="0">
                <a:solidFill>
                  <a:schemeClr val="accent2"/>
                </a:solidFill>
              </a:rPr>
              <a:t> : 350 m²/h/lance, 1,5 km/h</a:t>
            </a:r>
          </a:p>
        </p:txBody>
      </p:sp>
      <p:pic>
        <p:nvPicPr>
          <p:cNvPr id="171012" name="Picture 4">
            <a:extLst>
              <a:ext uri="{FF2B5EF4-FFF2-40B4-BE49-F238E27FC236}">
                <a16:creationId xmlns:a16="http://schemas.microsoft.com/office/drawing/2014/main" id="{C143B978-5ADD-7A4C-1D2A-104C2943EC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5587" y="2238388"/>
            <a:ext cx="4120481" cy="305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F053DD03-1984-945A-0471-32C81CC52A07}"/>
              </a:ext>
            </a:extLst>
          </p:cNvPr>
          <p:cNvSpPr>
            <a:spLocks noGrp="1"/>
          </p:cNvSpPr>
          <p:nvPr>
            <p:ph type="sldNum" sz="quarter" idx="12"/>
          </p:nvPr>
        </p:nvSpPr>
        <p:spPr/>
        <p:txBody>
          <a:bodyPr/>
          <a:lstStyle/>
          <a:p>
            <a:pPr rtl="0"/>
            <a:fld id="{D8DA9DAA-006C-4F4B-980E-E3DF019B24E2}" type="slidenum">
              <a:rPr lang="fr-FR" noProof="0" smtClean="0"/>
              <a:t>31</a:t>
            </a:fld>
            <a:endParaRPr lang="fr-FR" noProof="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2034" name="Rectangle 2">
            <a:extLst>
              <a:ext uri="{FF2B5EF4-FFF2-40B4-BE49-F238E27FC236}">
                <a16:creationId xmlns:a16="http://schemas.microsoft.com/office/drawing/2014/main" id="{CCE4A054-DEBF-457B-BCA8-EBD5B3DA06B2}"/>
              </a:ext>
            </a:extLst>
          </p:cNvPr>
          <p:cNvGrpSpPr>
            <a:grpSpLocks noRot="1"/>
          </p:cNvGrpSpPr>
          <p:nvPr/>
        </p:nvGrpSpPr>
        <p:grpSpPr bwMode="auto">
          <a:xfrm>
            <a:off x="4289196" y="0"/>
            <a:ext cx="4738123" cy="5599522"/>
            <a:chOff x="295" y="28"/>
            <a:chExt cx="5184" cy="4292"/>
          </a:xfrm>
        </p:grpSpPr>
        <p:sp>
          <p:nvSpPr>
            <p:cNvPr id="172035" name="Rectangle 3">
              <a:extLst>
                <a:ext uri="{FF2B5EF4-FFF2-40B4-BE49-F238E27FC236}">
                  <a16:creationId xmlns:a16="http://schemas.microsoft.com/office/drawing/2014/main" id="{E0C106F9-6D75-CA07-D79C-94E0CD69F1B4}"/>
                </a:ext>
              </a:extLst>
            </p:cNvPr>
            <p:cNvSpPr>
              <a:spLocks noChangeArrowheads="1"/>
            </p:cNvSpPr>
            <p:nvPr/>
          </p:nvSpPr>
          <p:spPr bwMode="auto">
            <a:xfrm>
              <a:off x="2887" y="449"/>
              <a:ext cx="2592" cy="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600" dirty="0"/>
                <a:t> </a:t>
              </a:r>
              <a:r>
                <a:rPr lang="fr-FR" altLang="fr-FR" sz="1600" dirty="0">
                  <a:solidFill>
                    <a:schemeClr val="accent2"/>
                  </a:solidFill>
                </a:rPr>
                <a:t>Coût élevé : </a:t>
              </a:r>
            </a:p>
            <a:p>
              <a:r>
                <a:rPr lang="fr-FR" altLang="fr-FR" sz="1600" dirty="0">
                  <a:solidFill>
                    <a:schemeClr val="accent2"/>
                  </a:solidFill>
                </a:rPr>
                <a:t> - prestation 1000</a:t>
              </a:r>
              <a:r>
                <a:rPr lang="fr-FR" altLang="fr-FR" sz="1600" dirty="0">
                  <a:solidFill>
                    <a:schemeClr val="accent2"/>
                  </a:solidFill>
                  <a:latin typeface="Times New Roman" panose="02020603050405020304" pitchFamily="18" charset="0"/>
                </a:rPr>
                <a:t>€</a:t>
              </a:r>
              <a:r>
                <a:rPr lang="fr-FR" altLang="fr-FR" sz="1600" dirty="0">
                  <a:solidFill>
                    <a:schemeClr val="accent2"/>
                  </a:solidFill>
                </a:rPr>
                <a:t> HT/jour</a:t>
              </a:r>
            </a:p>
            <a:p>
              <a:r>
                <a:rPr lang="fr-FR" altLang="fr-FR" sz="1600" dirty="0">
                  <a:solidFill>
                    <a:schemeClr val="accent2"/>
                  </a:solidFill>
                </a:rPr>
                <a:t> - consommation de carburant (6 L/h)</a:t>
              </a:r>
            </a:p>
            <a:p>
              <a:r>
                <a:rPr lang="fr-FR" altLang="fr-FR" sz="1600" dirty="0">
                  <a:solidFill>
                    <a:schemeClr val="accent2"/>
                  </a:solidFill>
                </a:rPr>
                <a:t> - consommation d’eau </a:t>
              </a:r>
            </a:p>
            <a:p>
              <a:r>
                <a:rPr lang="fr-FR" altLang="fr-FR" sz="1600" dirty="0">
                  <a:solidFill>
                    <a:schemeClr val="accent2"/>
                  </a:solidFill>
                </a:rPr>
                <a:t>( 400 à 500 L/h)</a:t>
              </a:r>
            </a:p>
            <a:p>
              <a:r>
                <a:rPr lang="fr-FR" altLang="fr-FR" sz="1600" dirty="0">
                  <a:solidFill>
                    <a:schemeClr val="accent2"/>
                  </a:solidFill>
                </a:rPr>
                <a:t> - retour coût </a:t>
              </a:r>
              <a:r>
                <a:rPr lang="fr-FR" altLang="fr-FR" sz="1600" dirty="0" err="1">
                  <a:solidFill>
                    <a:schemeClr val="accent2"/>
                  </a:solidFill>
                </a:rPr>
                <a:t>phyt’eauvergne</a:t>
              </a:r>
              <a:r>
                <a:rPr lang="fr-FR" altLang="fr-FR" sz="1600" dirty="0">
                  <a:solidFill>
                    <a:schemeClr val="accent2"/>
                  </a:solidFill>
                </a:rPr>
                <a:t> : 0,80 </a:t>
              </a:r>
              <a:r>
                <a:rPr lang="fr-FR" altLang="fr-FR" sz="1600" dirty="0">
                  <a:solidFill>
                    <a:schemeClr val="accent2"/>
                  </a:solidFill>
                  <a:latin typeface="Times New Roman" panose="02020603050405020304" pitchFamily="18" charset="0"/>
                </a:rPr>
                <a:t>€</a:t>
              </a:r>
              <a:r>
                <a:rPr lang="fr-FR" altLang="fr-FR" sz="1600" dirty="0">
                  <a:solidFill>
                    <a:schemeClr val="accent2"/>
                  </a:solidFill>
                </a:rPr>
                <a:t>/m² en 2004</a:t>
              </a:r>
            </a:p>
            <a:p>
              <a:pPr>
                <a:buFont typeface="Wingdings" panose="05000000000000000000" pitchFamily="2" charset="2"/>
                <a:buNone/>
              </a:pPr>
              <a:endParaRPr lang="fr-FR" altLang="fr-FR" sz="1200" dirty="0"/>
            </a:p>
          </p:txBody>
        </p:sp>
        <p:sp>
          <p:nvSpPr>
            <p:cNvPr id="172036" name="Rectangle 4">
              <a:extLst>
                <a:ext uri="{FF2B5EF4-FFF2-40B4-BE49-F238E27FC236}">
                  <a16:creationId xmlns:a16="http://schemas.microsoft.com/office/drawing/2014/main" id="{70D1D826-95F0-861F-4B2A-1AE9946CF9C9}"/>
                </a:ext>
              </a:extLst>
            </p:cNvPr>
            <p:cNvSpPr>
              <a:spLocks noChangeArrowheads="1"/>
            </p:cNvSpPr>
            <p:nvPr/>
          </p:nvSpPr>
          <p:spPr bwMode="auto">
            <a:xfrm>
              <a:off x="295" y="449"/>
              <a:ext cx="2592" cy="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600" dirty="0"/>
                <a:t> </a:t>
              </a:r>
              <a:r>
                <a:rPr lang="fr-FR" altLang="fr-FR" sz="1600" dirty="0">
                  <a:solidFill>
                    <a:schemeClr val="accent2"/>
                  </a:solidFill>
                </a:rPr>
                <a:t>Efficacité:</a:t>
              </a:r>
            </a:p>
            <a:p>
              <a:r>
                <a:rPr lang="fr-FR" altLang="fr-FR" sz="1600" dirty="0">
                  <a:solidFill>
                    <a:schemeClr val="accent2"/>
                  </a:solidFill>
                </a:rPr>
                <a:t> - comparable à celle d’un herbicide foliaire chimique pour le même nombre d’utilisation</a:t>
              </a:r>
            </a:p>
            <a:p>
              <a:r>
                <a:rPr lang="fr-FR" altLang="fr-FR" sz="1600" dirty="0">
                  <a:solidFill>
                    <a:schemeClr val="accent2"/>
                  </a:solidFill>
                </a:rPr>
                <a:t>- Équivalente sur surfaces perméable et imperméable</a:t>
              </a:r>
            </a:p>
            <a:p>
              <a:r>
                <a:rPr lang="fr-FR" altLang="fr-FR" sz="1600" dirty="0">
                  <a:solidFill>
                    <a:schemeClr val="accent2"/>
                  </a:solidFill>
                </a:rPr>
                <a:t> - retour </a:t>
              </a:r>
              <a:r>
                <a:rPr lang="fr-FR" altLang="fr-FR" sz="1600" dirty="0" err="1">
                  <a:solidFill>
                    <a:schemeClr val="accent2"/>
                  </a:solidFill>
                </a:rPr>
                <a:t>phyt’eauvergne</a:t>
              </a:r>
              <a:r>
                <a:rPr lang="fr-FR" altLang="fr-FR" sz="1600" dirty="0">
                  <a:solidFill>
                    <a:schemeClr val="accent2"/>
                  </a:solidFill>
                </a:rPr>
                <a:t> : 80% d’efficacité + diminution repousses année suivante</a:t>
              </a:r>
            </a:p>
            <a:p>
              <a:endParaRPr lang="fr-FR" altLang="fr-FR" sz="1600" dirty="0">
                <a:solidFill>
                  <a:schemeClr val="accent2"/>
                </a:solidFill>
              </a:endParaRPr>
            </a:p>
            <a:p>
              <a:r>
                <a:rPr lang="fr-FR" altLang="fr-FR" sz="1600" dirty="0">
                  <a:solidFill>
                    <a:schemeClr val="accent2"/>
                  </a:solidFill>
                </a:rPr>
                <a:t> Destruction des graines à 0,5 cm de profondeur</a:t>
              </a:r>
            </a:p>
            <a:p>
              <a:endParaRPr lang="fr-FR" altLang="fr-FR" sz="1200" dirty="0"/>
            </a:p>
          </p:txBody>
        </p:sp>
        <p:sp>
          <p:nvSpPr>
            <p:cNvPr id="172037" name="Rectangle 5">
              <a:extLst>
                <a:ext uri="{FF2B5EF4-FFF2-40B4-BE49-F238E27FC236}">
                  <a16:creationId xmlns:a16="http://schemas.microsoft.com/office/drawing/2014/main" id="{2CF4F4F9-8F5E-8607-FAA2-763B6EB693E5}"/>
                </a:ext>
              </a:extLst>
            </p:cNvPr>
            <p:cNvSpPr>
              <a:spLocks noChangeArrowheads="1"/>
            </p:cNvSpPr>
            <p:nvPr/>
          </p:nvSpPr>
          <p:spPr bwMode="auto">
            <a:xfrm>
              <a:off x="2887" y="28"/>
              <a:ext cx="2592" cy="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FF0000"/>
                  </a:solidFill>
                </a:rPr>
                <a:t>Inconvénients</a:t>
              </a:r>
            </a:p>
          </p:txBody>
        </p:sp>
        <p:sp>
          <p:nvSpPr>
            <p:cNvPr id="172038" name="Rectangle 6">
              <a:extLst>
                <a:ext uri="{FF2B5EF4-FFF2-40B4-BE49-F238E27FC236}">
                  <a16:creationId xmlns:a16="http://schemas.microsoft.com/office/drawing/2014/main" id="{6A6E8925-C3CE-C4C7-0659-CA0D6BE2C061}"/>
                </a:ext>
              </a:extLst>
            </p:cNvPr>
            <p:cNvSpPr>
              <a:spLocks noChangeArrowheads="1"/>
            </p:cNvSpPr>
            <p:nvPr/>
          </p:nvSpPr>
          <p:spPr bwMode="auto">
            <a:xfrm>
              <a:off x="295" y="28"/>
              <a:ext cx="2592" cy="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008000"/>
                  </a:solidFill>
                </a:rPr>
                <a:t>Avantages</a:t>
              </a:r>
            </a:p>
          </p:txBody>
        </p:sp>
        <p:sp>
          <p:nvSpPr>
            <p:cNvPr id="172039" name="Line 7">
              <a:extLst>
                <a:ext uri="{FF2B5EF4-FFF2-40B4-BE49-F238E27FC236}">
                  <a16:creationId xmlns:a16="http://schemas.microsoft.com/office/drawing/2014/main" id="{68682A73-BD3A-6A70-E0A6-5C7644D860FB}"/>
                </a:ext>
              </a:extLst>
            </p:cNvPr>
            <p:cNvSpPr>
              <a:spLocks noChangeShapeType="1"/>
            </p:cNvSpPr>
            <p:nvPr/>
          </p:nvSpPr>
          <p:spPr bwMode="auto">
            <a:xfrm>
              <a:off x="295" y="28"/>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2040" name="Line 8">
              <a:extLst>
                <a:ext uri="{FF2B5EF4-FFF2-40B4-BE49-F238E27FC236}">
                  <a16:creationId xmlns:a16="http://schemas.microsoft.com/office/drawing/2014/main" id="{41A285B4-730B-1D85-FCB9-192F62D688C3}"/>
                </a:ext>
              </a:extLst>
            </p:cNvPr>
            <p:cNvSpPr>
              <a:spLocks noChangeShapeType="1"/>
            </p:cNvSpPr>
            <p:nvPr/>
          </p:nvSpPr>
          <p:spPr bwMode="auto">
            <a:xfrm>
              <a:off x="295" y="449"/>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2041" name="Line 9">
              <a:extLst>
                <a:ext uri="{FF2B5EF4-FFF2-40B4-BE49-F238E27FC236}">
                  <a16:creationId xmlns:a16="http://schemas.microsoft.com/office/drawing/2014/main" id="{B3DBAFE2-4F0C-8E9A-5FAE-37DA31A28513}"/>
                </a:ext>
              </a:extLst>
            </p:cNvPr>
            <p:cNvSpPr>
              <a:spLocks noChangeShapeType="1"/>
            </p:cNvSpPr>
            <p:nvPr/>
          </p:nvSpPr>
          <p:spPr bwMode="auto">
            <a:xfrm>
              <a:off x="295" y="4320"/>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2042" name="Line 10">
              <a:extLst>
                <a:ext uri="{FF2B5EF4-FFF2-40B4-BE49-F238E27FC236}">
                  <a16:creationId xmlns:a16="http://schemas.microsoft.com/office/drawing/2014/main" id="{9ED1C873-F1C7-A38C-84B4-7513037CEFE7}"/>
                </a:ext>
              </a:extLst>
            </p:cNvPr>
            <p:cNvSpPr>
              <a:spLocks noChangeShapeType="1"/>
            </p:cNvSpPr>
            <p:nvPr/>
          </p:nvSpPr>
          <p:spPr bwMode="auto">
            <a:xfrm>
              <a:off x="295" y="28"/>
              <a:ext cx="0" cy="4292"/>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2043" name="Line 11">
              <a:extLst>
                <a:ext uri="{FF2B5EF4-FFF2-40B4-BE49-F238E27FC236}">
                  <a16:creationId xmlns:a16="http://schemas.microsoft.com/office/drawing/2014/main" id="{5589C5E8-BA6B-1F19-195E-FA7A0681437D}"/>
                </a:ext>
              </a:extLst>
            </p:cNvPr>
            <p:cNvSpPr>
              <a:spLocks noChangeShapeType="1"/>
            </p:cNvSpPr>
            <p:nvPr/>
          </p:nvSpPr>
          <p:spPr bwMode="auto">
            <a:xfrm>
              <a:off x="2887" y="28"/>
              <a:ext cx="0" cy="42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2044" name="Line 12">
              <a:extLst>
                <a:ext uri="{FF2B5EF4-FFF2-40B4-BE49-F238E27FC236}">
                  <a16:creationId xmlns:a16="http://schemas.microsoft.com/office/drawing/2014/main" id="{2518605F-19AE-4CF5-D88B-576191DBDA7C}"/>
                </a:ext>
              </a:extLst>
            </p:cNvPr>
            <p:cNvSpPr>
              <a:spLocks noChangeShapeType="1"/>
            </p:cNvSpPr>
            <p:nvPr/>
          </p:nvSpPr>
          <p:spPr bwMode="auto">
            <a:xfrm>
              <a:off x="5479" y="28"/>
              <a:ext cx="0" cy="4292"/>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pic>
        <p:nvPicPr>
          <p:cNvPr id="172045" name="Picture 13">
            <a:extLst>
              <a:ext uri="{FF2B5EF4-FFF2-40B4-BE49-F238E27FC236}">
                <a16:creationId xmlns:a16="http://schemas.microsoft.com/office/drawing/2014/main" id="{77285F2F-7CB8-7624-7AE4-EEDBF4B819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139" y="4928622"/>
            <a:ext cx="4205057" cy="192937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CA36363-6C87-7B53-43BE-25130748C90C}"/>
              </a:ext>
            </a:extLst>
          </p:cNvPr>
          <p:cNvSpPr>
            <a:spLocks noGrp="1"/>
          </p:cNvSpPr>
          <p:nvPr>
            <p:ph type="sldNum" sz="quarter" idx="12"/>
          </p:nvPr>
        </p:nvSpPr>
        <p:spPr/>
        <p:txBody>
          <a:bodyPr/>
          <a:lstStyle/>
          <a:p>
            <a:fld id="{505EEC7C-905A-4B52-B00F-0A0192BD92CF}" type="slidenum">
              <a:rPr lang="fr-FR" altLang="fr-FR" smtClean="0"/>
              <a:pPr/>
              <a:t>32</a:t>
            </a:fld>
            <a:endParaRPr lang="fr-FR" altLang="fr-FR"/>
          </a:p>
        </p:txBody>
      </p:sp>
      <p:pic>
        <p:nvPicPr>
          <p:cNvPr id="3" name="Picture 6" descr="100_2297">
            <a:extLst>
              <a:ext uri="{FF2B5EF4-FFF2-40B4-BE49-F238E27FC236}">
                <a16:creationId xmlns:a16="http://schemas.microsoft.com/office/drawing/2014/main" id="{85600A44-C51C-BB69-896C-40369C1C9C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84139" y="1271793"/>
            <a:ext cx="4140436" cy="2329245"/>
          </a:xfrm>
          <a:prstGeom prst="rect">
            <a:avLst/>
          </a:prstGeom>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2">
            <a:extLst>
              <a:ext uri="{FF2B5EF4-FFF2-40B4-BE49-F238E27FC236}">
                <a16:creationId xmlns:a16="http://schemas.microsoft.com/office/drawing/2014/main" id="{677DAAAD-FD29-1FE9-AF06-BB496B6D2033}"/>
              </a:ext>
            </a:extLst>
          </p:cNvPr>
          <p:cNvSpPr>
            <a:spLocks noGrp="1" noChangeArrowheads="1"/>
          </p:cNvSpPr>
          <p:nvPr>
            <p:ph type="title"/>
          </p:nvPr>
        </p:nvSpPr>
        <p:spPr>
          <a:xfrm>
            <a:off x="2744403" y="215914"/>
            <a:ext cx="4263629" cy="594122"/>
          </a:xfrm>
          <a:noFill/>
          <a:ln w="19050">
            <a:solidFill>
              <a:schemeClr val="accent2"/>
            </a:solidFill>
            <a:round/>
            <a:headEnd/>
            <a:tailEnd/>
          </a:ln>
        </p:spPr>
        <p:txBody>
          <a:bodyPr/>
          <a:lstStyle/>
          <a:p>
            <a:r>
              <a:rPr lang="fr-FR" altLang="fr-FR" sz="1500">
                <a:solidFill>
                  <a:schemeClr val="accent2"/>
                </a:solidFill>
                <a:latin typeface="Biondi" pitchFamily="2" charset="0"/>
              </a:rPr>
              <a:t>Flamme directe</a:t>
            </a:r>
          </a:p>
        </p:txBody>
      </p:sp>
      <p:sp>
        <p:nvSpPr>
          <p:cNvPr id="173059" name="Rectangle 3">
            <a:extLst>
              <a:ext uri="{FF2B5EF4-FFF2-40B4-BE49-F238E27FC236}">
                <a16:creationId xmlns:a16="http://schemas.microsoft.com/office/drawing/2014/main" id="{2293920D-273E-7293-2A59-7119736C8FBE}"/>
              </a:ext>
            </a:extLst>
          </p:cNvPr>
          <p:cNvSpPr>
            <a:spLocks noGrp="1" noChangeArrowheads="1"/>
          </p:cNvSpPr>
          <p:nvPr>
            <p:ph idx="1"/>
          </p:nvPr>
        </p:nvSpPr>
        <p:spPr>
          <a:xfrm>
            <a:off x="333427" y="1088660"/>
            <a:ext cx="5228388" cy="5632816"/>
          </a:xfrm>
        </p:spPr>
        <p:txBody>
          <a:bodyPr>
            <a:noAutofit/>
          </a:bodyPr>
          <a:lstStyle/>
          <a:p>
            <a:pPr>
              <a:lnSpc>
                <a:spcPct val="80000"/>
              </a:lnSpc>
            </a:pPr>
            <a:r>
              <a:rPr lang="fr-FR" altLang="fr-FR" sz="1600" b="1" u="sng" dirty="0">
                <a:solidFill>
                  <a:schemeClr val="accent2"/>
                </a:solidFill>
              </a:rPr>
              <a:t>Description</a:t>
            </a:r>
            <a:r>
              <a:rPr lang="fr-FR" altLang="fr-FR" sz="1600" b="1" dirty="0">
                <a:solidFill>
                  <a:schemeClr val="accent2"/>
                </a:solidFill>
              </a:rPr>
              <a:t> </a:t>
            </a:r>
            <a:r>
              <a:rPr lang="fr-FR" altLang="fr-FR" sz="1600" dirty="0">
                <a:solidFill>
                  <a:schemeClr val="accent2"/>
                </a:solidFill>
              </a:rPr>
              <a:t>:</a:t>
            </a:r>
          </a:p>
          <a:p>
            <a:pPr lvl="1">
              <a:lnSpc>
                <a:spcPct val="80000"/>
              </a:lnSpc>
            </a:pPr>
            <a:r>
              <a:rPr lang="fr-FR" altLang="fr-FR" sz="1600" dirty="0">
                <a:solidFill>
                  <a:schemeClr val="accent2"/>
                </a:solidFill>
                <a:latin typeface="Cocon-Light" pitchFamily="34" charset="0"/>
              </a:rPr>
              <a:t>Lance ou rampe</a:t>
            </a:r>
          </a:p>
          <a:p>
            <a:pPr lvl="1">
              <a:lnSpc>
                <a:spcPct val="80000"/>
              </a:lnSpc>
            </a:pPr>
            <a:r>
              <a:rPr lang="fr-FR" altLang="fr-FR" sz="1600" dirty="0">
                <a:solidFill>
                  <a:schemeClr val="accent2"/>
                </a:solidFill>
                <a:latin typeface="Cocon-Light" pitchFamily="34" charset="0"/>
              </a:rPr>
              <a:t>Chaleur produite : 900 à 1400°C</a:t>
            </a:r>
          </a:p>
          <a:p>
            <a:pPr lvl="1">
              <a:lnSpc>
                <a:spcPct val="80000"/>
              </a:lnSpc>
            </a:pPr>
            <a:r>
              <a:rPr lang="fr-FR" altLang="fr-FR" sz="1600" dirty="0">
                <a:solidFill>
                  <a:schemeClr val="accent2"/>
                </a:solidFill>
                <a:latin typeface="Cocon-Light" pitchFamily="34" charset="0"/>
              </a:rPr>
              <a:t>GPL ou propane</a:t>
            </a:r>
          </a:p>
          <a:p>
            <a:pPr lvl="1">
              <a:lnSpc>
                <a:spcPct val="80000"/>
              </a:lnSpc>
            </a:pPr>
            <a:endParaRPr lang="fr-FR" altLang="fr-FR" sz="1600" dirty="0">
              <a:solidFill>
                <a:schemeClr val="accent2"/>
              </a:solidFill>
              <a:latin typeface="Cocon-Light" pitchFamily="34" charset="0"/>
            </a:endParaRPr>
          </a:p>
          <a:p>
            <a:pPr>
              <a:lnSpc>
                <a:spcPct val="80000"/>
              </a:lnSpc>
            </a:pPr>
            <a:r>
              <a:rPr lang="fr-FR" altLang="fr-FR" sz="1600" b="1" u="sng" dirty="0">
                <a:solidFill>
                  <a:schemeClr val="accent2"/>
                </a:solidFill>
              </a:rPr>
              <a:t>Principe</a:t>
            </a:r>
            <a:r>
              <a:rPr lang="fr-FR" altLang="fr-FR" sz="1600" dirty="0">
                <a:solidFill>
                  <a:schemeClr val="accent2"/>
                </a:solidFill>
              </a:rPr>
              <a:t> : choc thermique = plus d’une seconde à 70°C</a:t>
            </a:r>
          </a:p>
          <a:p>
            <a:pPr lvl="1">
              <a:lnSpc>
                <a:spcPct val="80000"/>
              </a:lnSpc>
            </a:pPr>
            <a:r>
              <a:rPr lang="fr-FR" altLang="fr-FR" sz="1600" dirty="0">
                <a:solidFill>
                  <a:schemeClr val="accent2"/>
                </a:solidFill>
                <a:latin typeface="Cocon-Light" pitchFamily="34" charset="0"/>
              </a:rPr>
              <a:t>Dénaturation des protéines</a:t>
            </a:r>
          </a:p>
          <a:p>
            <a:pPr lvl="1">
              <a:lnSpc>
                <a:spcPct val="80000"/>
              </a:lnSpc>
            </a:pPr>
            <a:r>
              <a:rPr lang="fr-FR" altLang="fr-FR" sz="1600" dirty="0">
                <a:solidFill>
                  <a:schemeClr val="accent2"/>
                </a:solidFill>
                <a:latin typeface="Cocon-Light" pitchFamily="34" charset="0"/>
              </a:rPr>
              <a:t>Éclatement des cellules</a:t>
            </a:r>
          </a:p>
          <a:p>
            <a:pPr lvl="1">
              <a:lnSpc>
                <a:spcPct val="80000"/>
              </a:lnSpc>
            </a:pPr>
            <a:endParaRPr lang="fr-FR" altLang="fr-FR" sz="1600" dirty="0">
              <a:solidFill>
                <a:schemeClr val="accent2"/>
              </a:solidFill>
              <a:latin typeface="Cocon-Light" pitchFamily="34" charset="0"/>
            </a:endParaRP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Nombre de passages</a:t>
            </a:r>
            <a:r>
              <a:rPr lang="fr-FR" altLang="fr-FR" sz="1600" dirty="0">
                <a:solidFill>
                  <a:schemeClr val="accent2"/>
                </a:solidFill>
              </a:rPr>
              <a:t> : 3 à 5</a:t>
            </a:r>
          </a:p>
          <a:p>
            <a:pPr>
              <a:lnSpc>
                <a:spcPct val="80000"/>
              </a:lnSpc>
            </a:pPr>
            <a:endParaRPr lang="fr-FR" altLang="fr-FR" sz="1600" dirty="0">
              <a:solidFill>
                <a:schemeClr val="accent2"/>
              </a:solidFill>
            </a:endParaRPr>
          </a:p>
          <a:p>
            <a:pPr>
              <a:lnSpc>
                <a:spcPct val="80000"/>
              </a:lnSpc>
            </a:pPr>
            <a:endParaRPr lang="fr-FR" altLang="fr-FR" sz="1600" dirty="0">
              <a:solidFill>
                <a:schemeClr val="accent2"/>
              </a:solidFill>
            </a:endParaRP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Coût</a:t>
            </a:r>
            <a:r>
              <a:rPr lang="fr-FR" altLang="fr-FR" sz="1600" dirty="0">
                <a:solidFill>
                  <a:schemeClr val="accent2"/>
                </a:solidFill>
              </a:rPr>
              <a:t> : </a:t>
            </a:r>
          </a:p>
          <a:p>
            <a:pPr lvl="1">
              <a:lnSpc>
                <a:spcPct val="80000"/>
              </a:lnSpc>
            </a:pPr>
            <a:r>
              <a:rPr lang="fr-FR" altLang="fr-FR" sz="1600" dirty="0" err="1">
                <a:solidFill>
                  <a:schemeClr val="accent2"/>
                </a:solidFill>
                <a:latin typeface="Cocon-Light" pitchFamily="34" charset="0"/>
              </a:rPr>
              <a:t>Materiel</a:t>
            </a:r>
            <a:r>
              <a:rPr lang="fr-FR" altLang="fr-FR" sz="1600" dirty="0">
                <a:solidFill>
                  <a:schemeClr val="accent2"/>
                </a:solidFill>
                <a:latin typeface="Cocon-Light" pitchFamily="34" charset="0"/>
              </a:rPr>
              <a:t> : 500 à 850</a:t>
            </a:r>
            <a:r>
              <a:rPr lang="fr-FR" altLang="fr-FR" sz="1600" dirty="0">
                <a:solidFill>
                  <a:schemeClr val="accent2"/>
                </a:solidFill>
                <a:latin typeface="Times New Roman" panose="02020603050405020304" pitchFamily="18" charset="0"/>
              </a:rPr>
              <a:t>€ </a:t>
            </a:r>
            <a:r>
              <a:rPr lang="fr-FR" altLang="fr-FR" sz="1600" dirty="0">
                <a:solidFill>
                  <a:schemeClr val="accent2"/>
                </a:solidFill>
                <a:latin typeface="Cocon-Light" pitchFamily="34" charset="0"/>
              </a:rPr>
              <a:t>(lance), 2600 à 6200</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 (rampe)</a:t>
            </a:r>
          </a:p>
          <a:p>
            <a:pPr lvl="1">
              <a:lnSpc>
                <a:spcPct val="80000"/>
              </a:lnSpc>
            </a:pPr>
            <a:r>
              <a:rPr lang="fr-FR" altLang="fr-FR" sz="1600" dirty="0">
                <a:solidFill>
                  <a:schemeClr val="accent2"/>
                </a:solidFill>
                <a:latin typeface="Cocon-Light" pitchFamily="34" charset="0"/>
              </a:rPr>
              <a:t>Utilisation : 2 kg gaz /h/brûleur,0,23</a:t>
            </a:r>
            <a:r>
              <a:rPr lang="fr-FR" altLang="fr-FR" sz="1600" dirty="0">
                <a:solidFill>
                  <a:schemeClr val="accent2"/>
                </a:solidFill>
                <a:latin typeface="Times New Roman" panose="02020603050405020304" pitchFamily="18" charset="0"/>
              </a:rPr>
              <a:t> €</a:t>
            </a:r>
            <a:r>
              <a:rPr lang="fr-FR" altLang="fr-FR" sz="1600" dirty="0">
                <a:solidFill>
                  <a:schemeClr val="accent2"/>
                </a:solidFill>
                <a:latin typeface="Cocon-Light" pitchFamily="34" charset="0"/>
              </a:rPr>
              <a:t>/m²/an, 350 </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/km/an</a:t>
            </a:r>
          </a:p>
          <a:p>
            <a:pPr lvl="1">
              <a:lnSpc>
                <a:spcPct val="80000"/>
              </a:lnSpc>
            </a:pPr>
            <a:endParaRPr lang="fr-FR" altLang="fr-FR" sz="1600" dirty="0">
              <a:solidFill>
                <a:schemeClr val="accent2"/>
              </a:solidFill>
              <a:latin typeface="Cocon-Light" pitchFamily="34" charset="0"/>
            </a:endParaRPr>
          </a:p>
          <a:p>
            <a:pPr>
              <a:lnSpc>
                <a:spcPct val="80000"/>
              </a:lnSpc>
            </a:pPr>
            <a:r>
              <a:rPr lang="fr-FR" altLang="fr-FR" sz="1600" b="1" u="sng" dirty="0">
                <a:solidFill>
                  <a:schemeClr val="accent2"/>
                </a:solidFill>
              </a:rPr>
              <a:t>Vitesse d’avancement</a:t>
            </a:r>
            <a:r>
              <a:rPr lang="fr-FR" altLang="fr-FR" sz="1600" dirty="0">
                <a:solidFill>
                  <a:schemeClr val="accent2"/>
                </a:solidFill>
              </a:rPr>
              <a:t> : 1 à 2 km/h</a:t>
            </a:r>
          </a:p>
        </p:txBody>
      </p:sp>
      <p:pic>
        <p:nvPicPr>
          <p:cNvPr id="173060" name="Picture 4">
            <a:extLst>
              <a:ext uri="{FF2B5EF4-FFF2-40B4-BE49-F238E27FC236}">
                <a16:creationId xmlns:a16="http://schemas.microsoft.com/office/drawing/2014/main" id="{2CAB2D65-AA40-3E8D-F7D5-CEAFB7C00BC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7233" y="1088660"/>
            <a:ext cx="2492001" cy="218266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D458C250-67D4-5A5E-FCC7-BE71A5705097}"/>
              </a:ext>
            </a:extLst>
          </p:cNvPr>
          <p:cNvSpPr>
            <a:spLocks noGrp="1"/>
          </p:cNvSpPr>
          <p:nvPr>
            <p:ph type="sldNum" sz="quarter" idx="12"/>
          </p:nvPr>
        </p:nvSpPr>
        <p:spPr/>
        <p:txBody>
          <a:bodyPr/>
          <a:lstStyle/>
          <a:p>
            <a:pPr rtl="0"/>
            <a:fld id="{D8DA9DAA-006C-4F4B-980E-E3DF019B24E2}" type="slidenum">
              <a:rPr lang="fr-FR" noProof="0" smtClean="0"/>
              <a:t>33</a:t>
            </a:fld>
            <a:endParaRPr lang="fr-FR" noProof="0"/>
          </a:p>
        </p:txBody>
      </p:sp>
      <p:pic>
        <p:nvPicPr>
          <p:cNvPr id="4" name="Image 3" descr="100_2445">
            <a:extLst>
              <a:ext uri="{FF2B5EF4-FFF2-40B4-BE49-F238E27FC236}">
                <a16:creationId xmlns:a16="http://schemas.microsoft.com/office/drawing/2014/main" id="{7891F507-5461-376F-E524-2A134A7020E3}"/>
              </a:ext>
            </a:extLst>
          </p:cNvPr>
          <p:cNvPicPr>
            <a:picLocks noChangeAspect="1"/>
          </p:cNvPicPr>
          <p:nvPr isPhoto="1"/>
        </p:nvPicPr>
        <p:blipFill>
          <a:blip r:embed="rId4" cstate="email">
            <a:extLst>
              <a:ext uri="{28A0092B-C50C-407E-A947-70E740481C1C}">
                <a14:useLocalDpi xmlns:a14="http://schemas.microsoft.com/office/drawing/2010/main"/>
              </a:ext>
            </a:extLst>
          </a:blip>
          <a:srcRect/>
          <a:stretch>
            <a:fillRect/>
          </a:stretch>
        </p:blipFill>
        <p:spPr bwMode="auto">
          <a:xfrm>
            <a:off x="3147270" y="2879709"/>
            <a:ext cx="297973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B9D50CC1-6EC8-442E-4410-F667E1016EDB}"/>
              </a:ext>
            </a:extLst>
          </p:cNvPr>
          <p:cNvPicPr>
            <a:picLocks noChangeAspect="1"/>
          </p:cNvPicPr>
          <p:nvPr/>
        </p:nvPicPr>
        <p:blipFill>
          <a:blip r:embed="rId5"/>
          <a:stretch>
            <a:fillRect/>
          </a:stretch>
        </p:blipFill>
        <p:spPr>
          <a:xfrm>
            <a:off x="5650502" y="4529672"/>
            <a:ext cx="3493498" cy="232832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AutoShape 2">
            <a:extLst>
              <a:ext uri="{FF2B5EF4-FFF2-40B4-BE49-F238E27FC236}">
                <a16:creationId xmlns:a16="http://schemas.microsoft.com/office/drawing/2014/main" id="{C5A50AE5-4895-3B5C-AF56-783AE02B5EB1}"/>
              </a:ext>
            </a:extLst>
          </p:cNvPr>
          <p:cNvSpPr>
            <a:spLocks noGrp="1" noChangeArrowheads="1"/>
          </p:cNvSpPr>
          <p:nvPr>
            <p:ph type="title"/>
          </p:nvPr>
        </p:nvSpPr>
        <p:spPr>
          <a:xfrm>
            <a:off x="3707606" y="998935"/>
            <a:ext cx="3195638" cy="357188"/>
          </a:xfrm>
          <a:noFill/>
          <a:ln w="19050">
            <a:solidFill>
              <a:schemeClr val="accent2"/>
            </a:solidFill>
            <a:round/>
            <a:headEnd/>
            <a:tailEnd/>
          </a:ln>
        </p:spPr>
        <p:txBody>
          <a:bodyPr/>
          <a:lstStyle/>
          <a:p>
            <a:r>
              <a:rPr lang="fr-FR" altLang="fr-FR" sz="1500">
                <a:solidFill>
                  <a:schemeClr val="accent2"/>
                </a:solidFill>
                <a:latin typeface="Biondi" pitchFamily="2" charset="0"/>
              </a:rPr>
              <a:t>Infrarouge</a:t>
            </a:r>
          </a:p>
        </p:txBody>
      </p:sp>
      <p:sp>
        <p:nvSpPr>
          <p:cNvPr id="174083" name="Rectangle 3">
            <a:extLst>
              <a:ext uri="{FF2B5EF4-FFF2-40B4-BE49-F238E27FC236}">
                <a16:creationId xmlns:a16="http://schemas.microsoft.com/office/drawing/2014/main" id="{3A3D481D-A0BA-9D78-31FE-F71C3304D319}"/>
              </a:ext>
            </a:extLst>
          </p:cNvPr>
          <p:cNvSpPr>
            <a:spLocks noGrp="1" noChangeArrowheads="1"/>
          </p:cNvSpPr>
          <p:nvPr>
            <p:ph idx="1"/>
          </p:nvPr>
        </p:nvSpPr>
        <p:spPr>
          <a:xfrm>
            <a:off x="267436" y="1574203"/>
            <a:ext cx="5901929" cy="4782147"/>
          </a:xfrm>
        </p:spPr>
        <p:txBody>
          <a:bodyPr>
            <a:noAutofit/>
          </a:bodyPr>
          <a:lstStyle/>
          <a:p>
            <a:pPr>
              <a:lnSpc>
                <a:spcPct val="80000"/>
              </a:lnSpc>
            </a:pPr>
            <a:r>
              <a:rPr lang="fr-FR" altLang="fr-FR" sz="1600" b="1" u="sng" dirty="0">
                <a:solidFill>
                  <a:schemeClr val="accent2"/>
                </a:solidFill>
              </a:rPr>
              <a:t>Description</a:t>
            </a:r>
            <a:r>
              <a:rPr lang="fr-FR" altLang="fr-FR" sz="1600" u="sng" dirty="0">
                <a:solidFill>
                  <a:schemeClr val="accent2"/>
                </a:solidFill>
              </a:rPr>
              <a:t> </a:t>
            </a:r>
            <a:r>
              <a:rPr lang="fr-FR" altLang="fr-FR" sz="1600" dirty="0">
                <a:solidFill>
                  <a:schemeClr val="accent2"/>
                </a:solidFill>
              </a:rPr>
              <a:t>:</a:t>
            </a:r>
          </a:p>
          <a:p>
            <a:pPr lvl="1">
              <a:lnSpc>
                <a:spcPct val="80000"/>
              </a:lnSpc>
            </a:pPr>
            <a:r>
              <a:rPr lang="fr-FR" altLang="fr-FR" sz="1600" dirty="0">
                <a:solidFill>
                  <a:schemeClr val="accent2"/>
                </a:solidFill>
                <a:latin typeface="Cocon-Light" pitchFamily="34" charset="0"/>
              </a:rPr>
              <a:t>Rampe</a:t>
            </a:r>
          </a:p>
          <a:p>
            <a:pPr lvl="1">
              <a:lnSpc>
                <a:spcPct val="80000"/>
              </a:lnSpc>
            </a:pPr>
            <a:r>
              <a:rPr lang="fr-FR" altLang="fr-FR" sz="1600" dirty="0">
                <a:solidFill>
                  <a:schemeClr val="accent2"/>
                </a:solidFill>
                <a:latin typeface="Cocon-Light" pitchFamily="34" charset="0"/>
              </a:rPr>
              <a:t>Chaleur produite : 900 à 1400°C</a:t>
            </a:r>
          </a:p>
          <a:p>
            <a:pPr lvl="1">
              <a:lnSpc>
                <a:spcPct val="80000"/>
              </a:lnSpc>
            </a:pPr>
            <a:r>
              <a:rPr lang="fr-FR" altLang="fr-FR" sz="1600" dirty="0">
                <a:solidFill>
                  <a:schemeClr val="accent2"/>
                </a:solidFill>
                <a:latin typeface="Cocon-Light" pitchFamily="34" charset="0"/>
              </a:rPr>
              <a:t>GPL ou propane</a:t>
            </a:r>
          </a:p>
          <a:p>
            <a:pPr lvl="1">
              <a:lnSpc>
                <a:spcPct val="80000"/>
              </a:lnSpc>
            </a:pPr>
            <a:endParaRPr lang="fr-FR" altLang="fr-FR" sz="1600" dirty="0">
              <a:solidFill>
                <a:schemeClr val="accent2"/>
              </a:solidFill>
              <a:latin typeface="Cocon-Light" pitchFamily="34" charset="0"/>
            </a:endParaRPr>
          </a:p>
          <a:p>
            <a:pPr>
              <a:lnSpc>
                <a:spcPct val="80000"/>
              </a:lnSpc>
            </a:pPr>
            <a:r>
              <a:rPr lang="fr-FR" altLang="fr-FR" sz="1600" b="1" u="sng" dirty="0">
                <a:solidFill>
                  <a:schemeClr val="accent2"/>
                </a:solidFill>
              </a:rPr>
              <a:t>Principe</a:t>
            </a:r>
            <a:r>
              <a:rPr lang="fr-FR" altLang="fr-FR" sz="1600" u="sng" dirty="0">
                <a:solidFill>
                  <a:schemeClr val="accent2"/>
                </a:solidFill>
              </a:rPr>
              <a:t> </a:t>
            </a:r>
            <a:r>
              <a:rPr lang="fr-FR" altLang="fr-FR" sz="1600" dirty="0">
                <a:solidFill>
                  <a:schemeClr val="accent2"/>
                </a:solidFill>
              </a:rPr>
              <a:t>: choc thermique = plus d’une seconde à 70°C</a:t>
            </a:r>
          </a:p>
          <a:p>
            <a:pPr lvl="1">
              <a:lnSpc>
                <a:spcPct val="80000"/>
              </a:lnSpc>
            </a:pPr>
            <a:r>
              <a:rPr lang="fr-FR" altLang="fr-FR" sz="1600" dirty="0">
                <a:solidFill>
                  <a:schemeClr val="accent2"/>
                </a:solidFill>
                <a:latin typeface="Cocon-Light" pitchFamily="34" charset="0"/>
              </a:rPr>
              <a:t>Dénaturation des protéines</a:t>
            </a:r>
          </a:p>
          <a:p>
            <a:pPr lvl="1">
              <a:lnSpc>
                <a:spcPct val="80000"/>
              </a:lnSpc>
            </a:pPr>
            <a:r>
              <a:rPr lang="fr-FR" altLang="fr-FR" sz="1600" dirty="0">
                <a:solidFill>
                  <a:schemeClr val="accent2"/>
                </a:solidFill>
                <a:latin typeface="Cocon-Light" pitchFamily="34" charset="0"/>
              </a:rPr>
              <a:t>Éclatement des cellules</a:t>
            </a:r>
          </a:p>
          <a:p>
            <a:pPr marL="0" indent="0">
              <a:lnSpc>
                <a:spcPct val="80000"/>
              </a:lnSpc>
              <a:buNone/>
            </a:pPr>
            <a:endParaRPr lang="fr-FR" altLang="fr-FR" sz="1600" dirty="0">
              <a:solidFill>
                <a:schemeClr val="accent2"/>
              </a:solidFill>
            </a:endParaRPr>
          </a:p>
          <a:p>
            <a:pPr>
              <a:lnSpc>
                <a:spcPct val="80000"/>
              </a:lnSpc>
            </a:pPr>
            <a:r>
              <a:rPr lang="fr-FR" altLang="fr-FR" sz="1600" b="1" u="sng" dirty="0">
                <a:solidFill>
                  <a:schemeClr val="accent2"/>
                </a:solidFill>
              </a:rPr>
              <a:t>Nombre de passages</a:t>
            </a:r>
            <a:r>
              <a:rPr lang="fr-FR" altLang="fr-FR" sz="1600" dirty="0">
                <a:solidFill>
                  <a:schemeClr val="accent2"/>
                </a:solidFill>
              </a:rPr>
              <a:t> : 6 à 8</a:t>
            </a:r>
          </a:p>
          <a:p>
            <a:pPr>
              <a:lnSpc>
                <a:spcPct val="80000"/>
              </a:lnSpc>
            </a:pPr>
            <a:endParaRPr lang="fr-FR" altLang="fr-FR" sz="1600" dirty="0">
              <a:solidFill>
                <a:schemeClr val="accent2"/>
              </a:solidFill>
            </a:endParaRP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Coût</a:t>
            </a:r>
            <a:r>
              <a:rPr lang="fr-FR" altLang="fr-FR" sz="1600" dirty="0">
                <a:solidFill>
                  <a:schemeClr val="accent2"/>
                </a:solidFill>
              </a:rPr>
              <a:t> : </a:t>
            </a:r>
          </a:p>
          <a:p>
            <a:pPr lvl="1">
              <a:lnSpc>
                <a:spcPct val="80000"/>
              </a:lnSpc>
            </a:pPr>
            <a:r>
              <a:rPr lang="fr-FR" altLang="fr-FR" sz="1600" dirty="0" err="1">
                <a:solidFill>
                  <a:schemeClr val="accent2"/>
                </a:solidFill>
                <a:latin typeface="Cocon-Light" pitchFamily="34" charset="0"/>
              </a:rPr>
              <a:t>Materiel</a:t>
            </a:r>
            <a:r>
              <a:rPr lang="fr-FR" altLang="fr-FR" sz="1600" dirty="0">
                <a:solidFill>
                  <a:schemeClr val="accent2"/>
                </a:solidFill>
                <a:latin typeface="Cocon-Light" pitchFamily="34" charset="0"/>
              </a:rPr>
              <a:t> : 4000 à 9500</a:t>
            </a:r>
            <a:r>
              <a:rPr lang="fr-FR" altLang="fr-FR" sz="1600" dirty="0">
                <a:solidFill>
                  <a:schemeClr val="accent2"/>
                </a:solidFill>
                <a:latin typeface="Times New Roman" panose="02020603050405020304" pitchFamily="18" charset="0"/>
              </a:rPr>
              <a:t>€ </a:t>
            </a:r>
            <a:endParaRPr lang="fr-FR" altLang="fr-FR" sz="1600" dirty="0">
              <a:solidFill>
                <a:schemeClr val="accent2"/>
              </a:solidFill>
              <a:latin typeface="Cocon-Light" pitchFamily="34" charset="0"/>
            </a:endParaRPr>
          </a:p>
          <a:p>
            <a:pPr lvl="1">
              <a:lnSpc>
                <a:spcPct val="80000"/>
              </a:lnSpc>
            </a:pPr>
            <a:r>
              <a:rPr lang="fr-FR" altLang="fr-FR" sz="1600" dirty="0">
                <a:solidFill>
                  <a:schemeClr val="accent2"/>
                </a:solidFill>
                <a:latin typeface="Cocon-Light" pitchFamily="34" charset="0"/>
              </a:rPr>
              <a:t>Utilisation : 1 kg gaz /h/brûleur</a:t>
            </a:r>
          </a:p>
          <a:p>
            <a:pPr lvl="1">
              <a:lnSpc>
                <a:spcPct val="80000"/>
              </a:lnSpc>
            </a:pPr>
            <a:endParaRPr lang="fr-FR" altLang="fr-FR" sz="1600" dirty="0">
              <a:solidFill>
                <a:schemeClr val="accent2"/>
              </a:solidFill>
              <a:latin typeface="Cocon-Light" pitchFamily="34" charset="0"/>
            </a:endParaRPr>
          </a:p>
          <a:p>
            <a:pPr>
              <a:lnSpc>
                <a:spcPct val="80000"/>
              </a:lnSpc>
            </a:pPr>
            <a:r>
              <a:rPr lang="fr-FR" altLang="fr-FR" sz="1600" b="1" u="sng" dirty="0">
                <a:solidFill>
                  <a:schemeClr val="accent2"/>
                </a:solidFill>
              </a:rPr>
              <a:t>Vitesse d’avancement</a:t>
            </a:r>
            <a:r>
              <a:rPr lang="fr-FR" altLang="fr-FR" sz="1600" dirty="0">
                <a:solidFill>
                  <a:schemeClr val="accent2"/>
                </a:solidFill>
              </a:rPr>
              <a:t> : 2 à 3 km/h</a:t>
            </a:r>
          </a:p>
        </p:txBody>
      </p:sp>
      <p:pic>
        <p:nvPicPr>
          <p:cNvPr id="174084" name="Picture 4">
            <a:extLst>
              <a:ext uri="{FF2B5EF4-FFF2-40B4-BE49-F238E27FC236}">
                <a16:creationId xmlns:a16="http://schemas.microsoft.com/office/drawing/2014/main" id="{E30CB525-FDF3-8447-CA48-282B3AA471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2273" y="2863453"/>
            <a:ext cx="3859208" cy="297329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E2FCDEF-9D02-E790-606D-E0CCE08A302E}"/>
              </a:ext>
            </a:extLst>
          </p:cNvPr>
          <p:cNvSpPr>
            <a:spLocks noGrp="1"/>
          </p:cNvSpPr>
          <p:nvPr>
            <p:ph type="sldNum" sz="quarter" idx="12"/>
          </p:nvPr>
        </p:nvSpPr>
        <p:spPr/>
        <p:txBody>
          <a:bodyPr/>
          <a:lstStyle/>
          <a:p>
            <a:pPr rtl="0"/>
            <a:fld id="{D8DA9DAA-006C-4F4B-980E-E3DF019B24E2}" type="slidenum">
              <a:rPr lang="fr-FR" noProof="0" smtClean="0"/>
              <a:t>34</a:t>
            </a:fld>
            <a:endParaRPr lang="fr-FR" noProof="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5106" name="Rectangle 2">
            <a:extLst>
              <a:ext uri="{FF2B5EF4-FFF2-40B4-BE49-F238E27FC236}">
                <a16:creationId xmlns:a16="http://schemas.microsoft.com/office/drawing/2014/main" id="{EE05A050-9E1E-85CF-964E-89BCB33A153A}"/>
              </a:ext>
            </a:extLst>
          </p:cNvPr>
          <p:cNvGrpSpPr>
            <a:grpSpLocks noRot="1"/>
          </p:cNvGrpSpPr>
          <p:nvPr/>
        </p:nvGrpSpPr>
        <p:grpSpPr bwMode="auto">
          <a:xfrm>
            <a:off x="0" y="857250"/>
            <a:ext cx="5991312" cy="4740905"/>
            <a:chOff x="288" y="173"/>
            <a:chExt cx="5184" cy="3910"/>
          </a:xfrm>
        </p:grpSpPr>
        <p:sp>
          <p:nvSpPr>
            <p:cNvPr id="175107" name="Rectangle 3">
              <a:extLst>
                <a:ext uri="{FF2B5EF4-FFF2-40B4-BE49-F238E27FC236}">
                  <a16:creationId xmlns:a16="http://schemas.microsoft.com/office/drawing/2014/main" id="{03D80647-AD75-13D4-AC0C-1C0738295899}"/>
                </a:ext>
              </a:extLst>
            </p:cNvPr>
            <p:cNvSpPr>
              <a:spLocks noChangeArrowheads="1"/>
            </p:cNvSpPr>
            <p:nvPr/>
          </p:nvSpPr>
          <p:spPr bwMode="auto">
            <a:xfrm>
              <a:off x="2880" y="736"/>
              <a:ext cx="2592" cy="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p>
            <a:p>
              <a:r>
                <a:rPr lang="fr-FR" altLang="fr-FR" sz="1200"/>
                <a:t> </a:t>
              </a:r>
              <a:r>
                <a:rPr lang="fr-FR" altLang="fr-FR" sz="1200">
                  <a:solidFill>
                    <a:schemeClr val="accent2"/>
                  </a:solidFill>
                </a:rPr>
                <a:t>Consommation de gaz élevée </a:t>
              </a:r>
            </a:p>
            <a:p>
              <a:r>
                <a:rPr lang="fr-FR" altLang="fr-FR" sz="1200">
                  <a:solidFill>
                    <a:schemeClr val="accent2"/>
                  </a:solidFill>
                </a:rPr>
                <a:t> Risque d’incendie</a:t>
              </a:r>
            </a:p>
            <a:p>
              <a:r>
                <a:rPr lang="fr-FR" altLang="fr-FR" sz="1200">
                  <a:solidFill>
                    <a:schemeClr val="accent2"/>
                  </a:solidFill>
                </a:rPr>
                <a:t> Efficacité limitée pour la méthode thermique à infrarouge</a:t>
              </a:r>
            </a:p>
            <a:p>
              <a:r>
                <a:rPr lang="fr-FR" altLang="fr-FR" sz="1200">
                  <a:solidFill>
                    <a:schemeClr val="accent2"/>
                  </a:solidFill>
                </a:rPr>
                <a:t> Nombre de passage important </a:t>
              </a:r>
            </a:p>
            <a:p>
              <a:r>
                <a:rPr lang="fr-FR" altLang="fr-FR" sz="1200">
                  <a:solidFill>
                    <a:schemeClr val="accent2"/>
                  </a:solidFill>
                </a:rPr>
                <a:t> - flamme directe : 3 à 6 passages</a:t>
              </a:r>
            </a:p>
            <a:p>
              <a:r>
                <a:rPr lang="fr-FR" altLang="fr-FR" sz="1200">
                  <a:solidFill>
                    <a:schemeClr val="accent2"/>
                  </a:solidFill>
                </a:rPr>
                <a:t> - infrarouge : 6 à 8 passages</a:t>
              </a:r>
            </a:p>
            <a:p>
              <a:r>
                <a:rPr lang="fr-FR" altLang="fr-FR" sz="1200">
                  <a:solidFill>
                    <a:schemeClr val="accent2"/>
                  </a:solidFill>
                </a:rPr>
                <a:t> Dégagement de gaz à effet de serre</a:t>
              </a:r>
            </a:p>
            <a:p>
              <a:r>
                <a:rPr lang="fr-FR" altLang="fr-FR" sz="1200">
                  <a:solidFill>
                    <a:schemeClr val="accent2"/>
                  </a:solidFill>
                </a:rPr>
                <a:t> Acidification du sol</a:t>
              </a:r>
            </a:p>
            <a:p>
              <a:endParaRPr lang="fr-FR" altLang="fr-FR" sz="1200">
                <a:solidFill>
                  <a:schemeClr val="accent2"/>
                </a:solidFill>
              </a:endParaRPr>
            </a:p>
          </p:txBody>
        </p:sp>
        <p:sp>
          <p:nvSpPr>
            <p:cNvPr id="175108" name="Rectangle 4">
              <a:extLst>
                <a:ext uri="{FF2B5EF4-FFF2-40B4-BE49-F238E27FC236}">
                  <a16:creationId xmlns:a16="http://schemas.microsoft.com/office/drawing/2014/main" id="{1E6A17F7-1021-9450-E9D2-F68575A1BAB8}"/>
                </a:ext>
              </a:extLst>
            </p:cNvPr>
            <p:cNvSpPr>
              <a:spLocks noChangeArrowheads="1"/>
            </p:cNvSpPr>
            <p:nvPr/>
          </p:nvSpPr>
          <p:spPr bwMode="auto">
            <a:xfrm>
              <a:off x="288" y="736"/>
              <a:ext cx="2592" cy="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p>
            <a:p>
              <a:r>
                <a:rPr lang="fr-FR" altLang="fr-FR" sz="1200"/>
                <a:t> </a:t>
              </a:r>
              <a:r>
                <a:rPr lang="fr-FR" altLang="fr-FR" sz="1200">
                  <a:solidFill>
                    <a:schemeClr val="accent2"/>
                  </a:solidFill>
                </a:rPr>
                <a:t>Investissement limité</a:t>
              </a:r>
            </a:p>
            <a:p>
              <a:endParaRPr lang="fr-FR" altLang="fr-FR" sz="1200">
                <a:solidFill>
                  <a:schemeClr val="accent2"/>
                </a:solidFill>
              </a:endParaRPr>
            </a:p>
            <a:p>
              <a:r>
                <a:rPr lang="fr-FR" altLang="fr-FR" sz="1200">
                  <a:solidFill>
                    <a:schemeClr val="accent2"/>
                  </a:solidFill>
                </a:rPr>
                <a:t> Simple d’utilisation</a:t>
              </a:r>
            </a:p>
            <a:p>
              <a:endParaRPr lang="fr-FR" altLang="fr-FR" sz="1200">
                <a:solidFill>
                  <a:schemeClr val="accent2"/>
                </a:solidFill>
              </a:endParaRPr>
            </a:p>
            <a:p>
              <a:r>
                <a:rPr lang="fr-FR" altLang="fr-FR" sz="1200">
                  <a:solidFill>
                    <a:schemeClr val="accent2"/>
                  </a:solidFill>
                </a:rPr>
                <a:t> Désherbage ciblé</a:t>
              </a:r>
            </a:p>
            <a:p>
              <a:endParaRPr lang="fr-FR" altLang="fr-FR" sz="1200">
                <a:solidFill>
                  <a:schemeClr val="accent2"/>
                </a:solidFill>
              </a:endParaRPr>
            </a:p>
            <a:p>
              <a:r>
                <a:rPr lang="fr-FR" altLang="fr-FR" sz="1200">
                  <a:solidFill>
                    <a:schemeClr val="accent2"/>
                  </a:solidFill>
                </a:rPr>
                <a:t> Vitesse d’avancement : 3 à 5 km/h</a:t>
              </a:r>
            </a:p>
            <a:p>
              <a:endParaRPr lang="fr-FR" altLang="fr-FR" sz="1200">
                <a:solidFill>
                  <a:schemeClr val="accent2"/>
                </a:solidFill>
              </a:endParaRPr>
            </a:p>
            <a:p>
              <a:r>
                <a:rPr lang="fr-FR" altLang="fr-FR" sz="1200">
                  <a:solidFill>
                    <a:schemeClr val="accent2"/>
                  </a:solidFill>
                </a:rPr>
                <a:t> Infrarouge : meilleur confinement de la chaleur </a:t>
              </a:r>
            </a:p>
            <a:p>
              <a:endParaRPr lang="fr-FR" altLang="fr-FR" sz="1200">
                <a:solidFill>
                  <a:schemeClr val="accent2"/>
                </a:solidFill>
              </a:endParaRPr>
            </a:p>
          </p:txBody>
        </p:sp>
        <p:sp>
          <p:nvSpPr>
            <p:cNvPr id="175109" name="Rectangle 5">
              <a:extLst>
                <a:ext uri="{FF2B5EF4-FFF2-40B4-BE49-F238E27FC236}">
                  <a16:creationId xmlns:a16="http://schemas.microsoft.com/office/drawing/2014/main" id="{086258D0-7F54-E580-7664-E051014402F5}"/>
                </a:ext>
              </a:extLst>
            </p:cNvPr>
            <p:cNvSpPr>
              <a:spLocks noChangeArrowheads="1"/>
            </p:cNvSpPr>
            <p:nvPr/>
          </p:nvSpPr>
          <p:spPr bwMode="auto">
            <a:xfrm>
              <a:off x="2880" y="173"/>
              <a:ext cx="2592" cy="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FF0000"/>
                  </a:solidFill>
                </a:rPr>
                <a:t>Inconvénients</a:t>
              </a:r>
            </a:p>
          </p:txBody>
        </p:sp>
        <p:sp>
          <p:nvSpPr>
            <p:cNvPr id="175110" name="Rectangle 6">
              <a:extLst>
                <a:ext uri="{FF2B5EF4-FFF2-40B4-BE49-F238E27FC236}">
                  <a16:creationId xmlns:a16="http://schemas.microsoft.com/office/drawing/2014/main" id="{8A70167B-E343-D6FE-BF0E-413DBED394BA}"/>
                </a:ext>
              </a:extLst>
            </p:cNvPr>
            <p:cNvSpPr>
              <a:spLocks noChangeArrowheads="1"/>
            </p:cNvSpPr>
            <p:nvPr/>
          </p:nvSpPr>
          <p:spPr bwMode="auto">
            <a:xfrm>
              <a:off x="288" y="173"/>
              <a:ext cx="2592" cy="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solidFill>
                    <a:srgbClr val="008000"/>
                  </a:solidFill>
                </a:rPr>
                <a:t>Avantages</a:t>
              </a:r>
            </a:p>
          </p:txBody>
        </p:sp>
        <p:sp>
          <p:nvSpPr>
            <p:cNvPr id="175111" name="Line 7">
              <a:extLst>
                <a:ext uri="{FF2B5EF4-FFF2-40B4-BE49-F238E27FC236}">
                  <a16:creationId xmlns:a16="http://schemas.microsoft.com/office/drawing/2014/main" id="{B8A97B3B-5601-35AD-5C30-D994B22CB9C5}"/>
                </a:ext>
              </a:extLst>
            </p:cNvPr>
            <p:cNvSpPr>
              <a:spLocks noChangeShapeType="1"/>
            </p:cNvSpPr>
            <p:nvPr/>
          </p:nvSpPr>
          <p:spPr bwMode="auto">
            <a:xfrm>
              <a:off x="288" y="173"/>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5112" name="Line 8">
              <a:extLst>
                <a:ext uri="{FF2B5EF4-FFF2-40B4-BE49-F238E27FC236}">
                  <a16:creationId xmlns:a16="http://schemas.microsoft.com/office/drawing/2014/main" id="{F74AA41A-E324-B728-B9C1-9E3BBF38626D}"/>
                </a:ext>
              </a:extLst>
            </p:cNvPr>
            <p:cNvSpPr>
              <a:spLocks noChangeShapeType="1"/>
            </p:cNvSpPr>
            <p:nvPr/>
          </p:nvSpPr>
          <p:spPr bwMode="auto">
            <a:xfrm>
              <a:off x="288" y="736"/>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5113" name="Line 9">
              <a:extLst>
                <a:ext uri="{FF2B5EF4-FFF2-40B4-BE49-F238E27FC236}">
                  <a16:creationId xmlns:a16="http://schemas.microsoft.com/office/drawing/2014/main" id="{D785C325-F335-53AE-EA9D-06596C3B8E1A}"/>
                </a:ext>
              </a:extLst>
            </p:cNvPr>
            <p:cNvSpPr>
              <a:spLocks noChangeShapeType="1"/>
            </p:cNvSpPr>
            <p:nvPr/>
          </p:nvSpPr>
          <p:spPr bwMode="auto">
            <a:xfrm>
              <a:off x="288" y="4083"/>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5114" name="Line 10">
              <a:extLst>
                <a:ext uri="{FF2B5EF4-FFF2-40B4-BE49-F238E27FC236}">
                  <a16:creationId xmlns:a16="http://schemas.microsoft.com/office/drawing/2014/main" id="{F032D886-50B1-6B63-A973-440624F1F930}"/>
                </a:ext>
              </a:extLst>
            </p:cNvPr>
            <p:cNvSpPr>
              <a:spLocks noChangeShapeType="1"/>
            </p:cNvSpPr>
            <p:nvPr/>
          </p:nvSpPr>
          <p:spPr bwMode="auto">
            <a:xfrm>
              <a:off x="288" y="173"/>
              <a:ext cx="0" cy="391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5115" name="Line 11">
              <a:extLst>
                <a:ext uri="{FF2B5EF4-FFF2-40B4-BE49-F238E27FC236}">
                  <a16:creationId xmlns:a16="http://schemas.microsoft.com/office/drawing/2014/main" id="{6DC30EC2-847B-3D9C-494E-99A637BC4366}"/>
                </a:ext>
              </a:extLst>
            </p:cNvPr>
            <p:cNvSpPr>
              <a:spLocks noChangeShapeType="1"/>
            </p:cNvSpPr>
            <p:nvPr/>
          </p:nvSpPr>
          <p:spPr bwMode="auto">
            <a:xfrm>
              <a:off x="2880" y="173"/>
              <a:ext cx="0" cy="39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75116" name="Line 12">
              <a:extLst>
                <a:ext uri="{FF2B5EF4-FFF2-40B4-BE49-F238E27FC236}">
                  <a16:creationId xmlns:a16="http://schemas.microsoft.com/office/drawing/2014/main" id="{1F6FDFE7-6535-C3B8-D40E-EBB6B22B4941}"/>
                </a:ext>
              </a:extLst>
            </p:cNvPr>
            <p:cNvSpPr>
              <a:spLocks noChangeShapeType="1"/>
            </p:cNvSpPr>
            <p:nvPr/>
          </p:nvSpPr>
          <p:spPr bwMode="auto">
            <a:xfrm>
              <a:off x="5472" y="173"/>
              <a:ext cx="0" cy="391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pic>
        <p:nvPicPr>
          <p:cNvPr id="2" name="Picture 2">
            <a:extLst>
              <a:ext uri="{FF2B5EF4-FFF2-40B4-BE49-F238E27FC236}">
                <a16:creationId xmlns:a16="http://schemas.microsoft.com/office/drawing/2014/main" id="{0ADDBCA1-C6B5-8507-DE85-CB08A55143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1193" y="1072446"/>
            <a:ext cx="2995652" cy="4161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a:extLst>
              <a:ext uri="{FF2B5EF4-FFF2-40B4-BE49-F238E27FC236}">
                <a16:creationId xmlns:a16="http://schemas.microsoft.com/office/drawing/2014/main" id="{A8BA3581-6CB6-BC10-B914-4CD2AE675540}"/>
              </a:ext>
            </a:extLst>
          </p:cNvPr>
          <p:cNvSpPr>
            <a:spLocks noGrp="1"/>
          </p:cNvSpPr>
          <p:nvPr>
            <p:ph type="sldNum" sz="quarter" idx="12"/>
          </p:nvPr>
        </p:nvSpPr>
        <p:spPr/>
        <p:txBody>
          <a:bodyPr/>
          <a:lstStyle/>
          <a:p>
            <a:fld id="{8271BBE6-3C81-4B05-AA0F-E6724AF07ADF}" type="slidenum">
              <a:rPr lang="fr-FR" altLang="fr-FR" smtClean="0"/>
              <a:pPr/>
              <a:t>35</a:t>
            </a:fld>
            <a:endParaRPr lang="fr-FR" altLang="fr-FR"/>
          </a:p>
        </p:txBody>
      </p:sp>
      <p:sp>
        <p:nvSpPr>
          <p:cNvPr id="4" name="ZoneTexte 3">
            <a:extLst>
              <a:ext uri="{FF2B5EF4-FFF2-40B4-BE49-F238E27FC236}">
                <a16:creationId xmlns:a16="http://schemas.microsoft.com/office/drawing/2014/main" id="{FDCEA003-D94C-184E-3E31-ACB35D2DBA27}"/>
              </a:ext>
            </a:extLst>
          </p:cNvPr>
          <p:cNvSpPr txBox="1"/>
          <p:nvPr/>
        </p:nvSpPr>
        <p:spPr>
          <a:xfrm>
            <a:off x="6101193" y="6000750"/>
            <a:ext cx="3042807" cy="369332"/>
          </a:xfrm>
          <a:prstGeom prst="rect">
            <a:avLst/>
          </a:prstGeom>
          <a:noFill/>
        </p:spPr>
        <p:txBody>
          <a:bodyPr wrap="square" rtlCol="0">
            <a:spAutoFit/>
          </a:bodyPr>
          <a:lstStyle/>
          <a:p>
            <a:r>
              <a:rPr lang="fr-FR" dirty="0" err="1"/>
              <a:t>Ripagrenn</a:t>
            </a:r>
            <a:r>
              <a:rPr lang="fr-FR" dirty="0"/>
              <a:t> ou </a:t>
            </a:r>
            <a:r>
              <a:rPr lang="fr-FR" dirty="0" err="1"/>
              <a:t>kersten</a:t>
            </a:r>
            <a:endParaRPr lang="fr-FR"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fficher l’image source">
            <a:extLst>
              <a:ext uri="{FF2B5EF4-FFF2-40B4-BE49-F238E27FC236}">
                <a16:creationId xmlns:a16="http://schemas.microsoft.com/office/drawing/2014/main" id="{C1DB902B-3086-4914-F73F-1CEB3BD5D00E}"/>
              </a:ext>
            </a:extLst>
          </p:cNvPr>
          <p:cNvPicPr>
            <a:picLocks noGrp="1" noChangeAspect="1" noChangeArrowheads="1"/>
          </p:cNvPicPr>
          <p:nvPr>
            <p:ph/>
          </p:nvPr>
        </p:nvPicPr>
        <p:blipFill>
          <a:blip r:embed="rId2" cstate="email">
            <a:extLst>
              <a:ext uri="{28A0092B-C50C-407E-A947-70E740481C1C}">
                <a14:useLocalDpi xmlns:a14="http://schemas.microsoft.com/office/drawing/2010/main"/>
              </a:ext>
            </a:extLst>
          </a:blip>
          <a:stretch>
            <a:fillRect/>
          </a:stretch>
        </p:blipFill>
        <p:spPr bwMode="auto">
          <a:xfrm>
            <a:off x="1080781" y="1046917"/>
            <a:ext cx="7924800" cy="445298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9175D3A5-2DF4-8244-3A23-1DE1389C4B42}"/>
              </a:ext>
            </a:extLst>
          </p:cNvPr>
          <p:cNvSpPr>
            <a:spLocks noGrp="1"/>
          </p:cNvSpPr>
          <p:nvPr>
            <p:ph type="sldNum" sz="quarter" idx="12"/>
          </p:nvPr>
        </p:nvSpPr>
        <p:spPr/>
        <p:txBody>
          <a:bodyPr/>
          <a:lstStyle/>
          <a:p>
            <a:fld id="{8271BBE6-3C81-4B05-AA0F-E6724AF07ADF}" type="slidenum">
              <a:rPr lang="fr-FR" altLang="fr-FR" smtClean="0"/>
              <a:pPr/>
              <a:t>36</a:t>
            </a:fld>
            <a:endParaRPr lang="fr-FR" altLang="fr-FR"/>
          </a:p>
        </p:txBody>
      </p:sp>
      <p:sp>
        <p:nvSpPr>
          <p:cNvPr id="6" name="ZoneTexte 5">
            <a:extLst>
              <a:ext uri="{FF2B5EF4-FFF2-40B4-BE49-F238E27FC236}">
                <a16:creationId xmlns:a16="http://schemas.microsoft.com/office/drawing/2014/main" id="{B4255E41-7CA9-3564-C1D4-F16B9189224F}"/>
              </a:ext>
            </a:extLst>
          </p:cNvPr>
          <p:cNvSpPr txBox="1"/>
          <p:nvPr/>
        </p:nvSpPr>
        <p:spPr>
          <a:xfrm>
            <a:off x="138419" y="1587092"/>
            <a:ext cx="1440809" cy="507831"/>
          </a:xfrm>
          <a:prstGeom prst="rect">
            <a:avLst/>
          </a:prstGeom>
          <a:noFill/>
        </p:spPr>
        <p:txBody>
          <a:bodyPr wrap="square" rtlCol="0">
            <a:spAutoFit/>
          </a:bodyPr>
          <a:lstStyle/>
          <a:p>
            <a:r>
              <a:rPr lang="fr-FR" sz="1350" dirty="0"/>
              <a:t>Voir film</a:t>
            </a:r>
          </a:p>
          <a:p>
            <a:endParaRPr lang="fr-FR" sz="1350" dirty="0"/>
          </a:p>
        </p:txBody>
      </p:sp>
    </p:spTree>
    <p:extLst>
      <p:ext uri="{BB962C8B-B14F-4D97-AF65-F5344CB8AC3E}">
        <p14:creationId xmlns:p14="http://schemas.microsoft.com/office/powerpoint/2010/main" val="3036574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AutoShape 2">
            <a:extLst>
              <a:ext uri="{FF2B5EF4-FFF2-40B4-BE49-F238E27FC236}">
                <a16:creationId xmlns:a16="http://schemas.microsoft.com/office/drawing/2014/main" id="{346C18CB-A76D-C44D-3CC0-0F0D19BFF8F3}"/>
              </a:ext>
            </a:extLst>
          </p:cNvPr>
          <p:cNvSpPr>
            <a:spLocks noGrp="1" noChangeArrowheads="1"/>
          </p:cNvSpPr>
          <p:nvPr>
            <p:ph type="title"/>
          </p:nvPr>
        </p:nvSpPr>
        <p:spPr>
          <a:xfrm>
            <a:off x="2479543" y="735787"/>
            <a:ext cx="4417219" cy="446484"/>
          </a:xfrm>
          <a:noFill/>
          <a:ln w="19050">
            <a:solidFill>
              <a:schemeClr val="accent2"/>
            </a:solidFill>
            <a:round/>
            <a:headEnd/>
            <a:tailEnd/>
          </a:ln>
          <a:extLst>
            <a:ext uri="{909E8E84-426E-40DD-AFC4-6F175D3DCCD1}">
              <a14:hiddenFill xmlns:a14="http://schemas.microsoft.com/office/drawing/2010/main">
                <a:solidFill>
                  <a:srgbClr val="00FF00">
                    <a:alpha val="50000"/>
                  </a:srgbClr>
                </a:solidFill>
              </a14:hiddenFill>
            </a:ext>
          </a:extLst>
        </p:spPr>
        <p:txBody>
          <a:bodyPr/>
          <a:lstStyle/>
          <a:p>
            <a:r>
              <a:rPr lang="fr-FR" altLang="fr-FR" sz="1500">
                <a:solidFill>
                  <a:schemeClr val="accent2"/>
                </a:solidFill>
                <a:latin typeface="Cocon-Light" pitchFamily="34" charset="0"/>
              </a:rPr>
              <a:t>Balayeuses</a:t>
            </a:r>
            <a:r>
              <a:rPr lang="fr-FR" altLang="fr-FR" sz="1500">
                <a:solidFill>
                  <a:schemeClr val="accent2"/>
                </a:solidFill>
                <a:effectLst>
                  <a:outerShdw blurRad="38100" dist="38100" dir="2700000" algn="tl">
                    <a:srgbClr val="C0C0C0"/>
                  </a:outerShdw>
                </a:effectLst>
                <a:latin typeface="Cocon-Light" pitchFamily="34" charset="0"/>
              </a:rPr>
              <a:t> </a:t>
            </a:r>
            <a:r>
              <a:rPr lang="fr-FR" altLang="fr-FR" sz="1500">
                <a:solidFill>
                  <a:schemeClr val="accent2"/>
                </a:solidFill>
                <a:latin typeface="Cocon-Light" pitchFamily="34" charset="0"/>
              </a:rPr>
              <a:t>mécaniques</a:t>
            </a:r>
          </a:p>
        </p:txBody>
      </p:sp>
      <p:sp>
        <p:nvSpPr>
          <p:cNvPr id="177155" name="Rectangle 3">
            <a:extLst>
              <a:ext uri="{FF2B5EF4-FFF2-40B4-BE49-F238E27FC236}">
                <a16:creationId xmlns:a16="http://schemas.microsoft.com/office/drawing/2014/main" id="{13A23E6B-D816-34C8-5A66-8288EC2CAC40}"/>
              </a:ext>
            </a:extLst>
          </p:cNvPr>
          <p:cNvSpPr>
            <a:spLocks noGrp="1" noChangeArrowheads="1"/>
          </p:cNvSpPr>
          <p:nvPr>
            <p:ph idx="1"/>
          </p:nvPr>
        </p:nvSpPr>
        <p:spPr>
          <a:xfrm>
            <a:off x="367427" y="1365942"/>
            <a:ext cx="3748688" cy="2732015"/>
          </a:xfrm>
          <a:noFill/>
          <a:ln/>
          <a:extLst>
            <a:ext uri="{909E8E84-426E-40DD-AFC4-6F175D3DCCD1}">
              <a14:hiddenFill xmlns:a14="http://schemas.microsoft.com/office/drawing/2010/main">
                <a:solidFill>
                  <a:srgbClr val="00FF00">
                    <a:alpha val="50000"/>
                  </a:srgbClr>
                </a:solidFill>
              </a14:hiddenFill>
            </a:ext>
          </a:extLst>
        </p:spPr>
        <p:txBody>
          <a:bodyPr>
            <a:noAutofit/>
          </a:bodyPr>
          <a:lstStyle/>
          <a:p>
            <a:pPr>
              <a:lnSpc>
                <a:spcPct val="80000"/>
              </a:lnSpc>
            </a:pPr>
            <a:r>
              <a:rPr lang="fr-FR" altLang="fr-FR" sz="1600" b="1" u="sng" dirty="0">
                <a:solidFill>
                  <a:schemeClr val="accent2"/>
                </a:solidFill>
              </a:rPr>
              <a:t>Description</a:t>
            </a:r>
            <a:r>
              <a:rPr lang="fr-FR" altLang="fr-FR" sz="1600" b="1" dirty="0">
                <a:solidFill>
                  <a:schemeClr val="accent2"/>
                </a:solidFill>
              </a:rPr>
              <a:t> </a:t>
            </a:r>
            <a:r>
              <a:rPr lang="fr-FR" altLang="fr-FR" sz="1600" dirty="0">
                <a:solidFill>
                  <a:schemeClr val="accent2"/>
                </a:solidFill>
              </a:rPr>
              <a:t>: rotation brosse métallique nylon ou mixte</a:t>
            </a: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Principe</a:t>
            </a:r>
            <a:r>
              <a:rPr lang="fr-FR" altLang="fr-FR" sz="1600" dirty="0">
                <a:solidFill>
                  <a:schemeClr val="accent2"/>
                </a:solidFill>
              </a:rPr>
              <a:t> : Arrachage et/ou déchiquetage et ramassage</a:t>
            </a: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Nombre de passages</a:t>
            </a:r>
            <a:r>
              <a:rPr lang="fr-FR" altLang="fr-FR" sz="1600" dirty="0">
                <a:solidFill>
                  <a:schemeClr val="accent2"/>
                </a:solidFill>
              </a:rPr>
              <a:t> : 7 à 12</a:t>
            </a:r>
          </a:p>
          <a:p>
            <a:pPr>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Coût</a:t>
            </a:r>
            <a:r>
              <a:rPr lang="fr-FR" altLang="fr-FR" sz="1600" dirty="0">
                <a:solidFill>
                  <a:schemeClr val="accent2"/>
                </a:solidFill>
              </a:rPr>
              <a:t> : </a:t>
            </a:r>
          </a:p>
          <a:p>
            <a:pPr lvl="1">
              <a:lnSpc>
                <a:spcPct val="80000"/>
              </a:lnSpc>
            </a:pPr>
            <a:r>
              <a:rPr lang="fr-FR" altLang="fr-FR" sz="1600" dirty="0" err="1">
                <a:solidFill>
                  <a:schemeClr val="accent2"/>
                </a:solidFill>
                <a:latin typeface="Cocon-Light" pitchFamily="34" charset="0"/>
              </a:rPr>
              <a:t>Materiel</a:t>
            </a:r>
            <a:r>
              <a:rPr lang="fr-FR" altLang="fr-FR" sz="1600" dirty="0">
                <a:solidFill>
                  <a:schemeClr val="accent2"/>
                </a:solidFill>
                <a:latin typeface="Cocon-Light" pitchFamily="34" charset="0"/>
              </a:rPr>
              <a:t> : 45 000 à 90 000</a:t>
            </a:r>
            <a:r>
              <a:rPr lang="fr-FR" altLang="fr-FR" sz="1600" dirty="0">
                <a:solidFill>
                  <a:schemeClr val="accent2"/>
                </a:solidFill>
                <a:latin typeface="Times New Roman" panose="02020603050405020304" pitchFamily="18" charset="0"/>
              </a:rPr>
              <a:t>€</a:t>
            </a:r>
            <a:endParaRPr lang="fr-FR" altLang="fr-FR" sz="1600" dirty="0">
              <a:solidFill>
                <a:schemeClr val="accent2"/>
              </a:solidFill>
              <a:latin typeface="Cocon-Light" pitchFamily="34" charset="0"/>
            </a:endParaRPr>
          </a:p>
          <a:p>
            <a:pPr lvl="1">
              <a:lnSpc>
                <a:spcPct val="80000"/>
              </a:lnSpc>
            </a:pPr>
            <a:r>
              <a:rPr lang="fr-FR" altLang="fr-FR" sz="1600" dirty="0">
                <a:solidFill>
                  <a:schemeClr val="accent2"/>
                </a:solidFill>
                <a:latin typeface="Cocon-Light" pitchFamily="34" charset="0"/>
              </a:rPr>
              <a:t>Utilisation : 75</a:t>
            </a:r>
            <a:r>
              <a:rPr lang="fr-FR" altLang="fr-FR" sz="1600" dirty="0">
                <a:solidFill>
                  <a:schemeClr val="accent2"/>
                </a:solidFill>
                <a:latin typeface="Times New Roman" panose="02020603050405020304" pitchFamily="18" charset="0"/>
              </a:rPr>
              <a:t> €</a:t>
            </a:r>
            <a:r>
              <a:rPr lang="fr-FR" altLang="fr-FR" sz="1600" dirty="0">
                <a:solidFill>
                  <a:schemeClr val="accent2"/>
                </a:solidFill>
                <a:latin typeface="Cocon-Light" pitchFamily="34" charset="0"/>
              </a:rPr>
              <a:t>/h, 135</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/km/an</a:t>
            </a:r>
            <a:endParaRPr lang="fr-FR" altLang="fr-FR" sz="1600" dirty="0">
              <a:solidFill>
                <a:schemeClr val="accent2"/>
              </a:solidFill>
            </a:endParaRPr>
          </a:p>
          <a:p>
            <a:pPr lvl="1">
              <a:lnSpc>
                <a:spcPct val="80000"/>
              </a:lnSpc>
            </a:pPr>
            <a:endParaRPr lang="fr-FR" altLang="fr-FR" sz="1600" dirty="0">
              <a:solidFill>
                <a:schemeClr val="accent2"/>
              </a:solidFill>
            </a:endParaRPr>
          </a:p>
          <a:p>
            <a:pPr>
              <a:lnSpc>
                <a:spcPct val="80000"/>
              </a:lnSpc>
            </a:pPr>
            <a:r>
              <a:rPr lang="fr-FR" altLang="fr-FR" sz="1600" b="1" u="sng" dirty="0">
                <a:solidFill>
                  <a:schemeClr val="accent2"/>
                </a:solidFill>
              </a:rPr>
              <a:t>Vitesse d’avancement</a:t>
            </a:r>
            <a:r>
              <a:rPr lang="fr-FR" altLang="fr-FR" sz="1600" dirty="0">
                <a:solidFill>
                  <a:schemeClr val="accent2"/>
                </a:solidFill>
              </a:rPr>
              <a:t> : 2 à 3 km/h</a:t>
            </a:r>
          </a:p>
        </p:txBody>
      </p:sp>
      <p:pic>
        <p:nvPicPr>
          <p:cNvPr id="177156" name="Picture 4">
            <a:extLst>
              <a:ext uri="{FF2B5EF4-FFF2-40B4-BE49-F238E27FC236}">
                <a16:creationId xmlns:a16="http://schemas.microsoft.com/office/drawing/2014/main" id="{559FD9A1-D0BB-4AA9-32E0-B6BFB366FC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366" y="4793126"/>
            <a:ext cx="1861506" cy="197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Rectangle 2">
            <a:extLst>
              <a:ext uri="{FF2B5EF4-FFF2-40B4-BE49-F238E27FC236}">
                <a16:creationId xmlns:a16="http://schemas.microsoft.com/office/drawing/2014/main" id="{392AC69A-539E-3DFE-4030-5D86D22E272E}"/>
              </a:ext>
            </a:extLst>
          </p:cNvPr>
          <p:cNvGrpSpPr>
            <a:grpSpLocks noRot="1"/>
          </p:cNvGrpSpPr>
          <p:nvPr/>
        </p:nvGrpSpPr>
        <p:grpSpPr bwMode="auto">
          <a:xfrm>
            <a:off x="4458749" y="1390650"/>
            <a:ext cx="4629150" cy="5104418"/>
            <a:chOff x="288" y="436"/>
            <a:chExt cx="5184" cy="3493"/>
          </a:xfrm>
        </p:grpSpPr>
        <p:sp>
          <p:nvSpPr>
            <p:cNvPr id="3" name="Rectangle 3">
              <a:extLst>
                <a:ext uri="{FF2B5EF4-FFF2-40B4-BE49-F238E27FC236}">
                  <a16:creationId xmlns:a16="http://schemas.microsoft.com/office/drawing/2014/main" id="{69B36627-C9C5-0BCE-EBF5-B29EAB64CE3C}"/>
                </a:ext>
              </a:extLst>
            </p:cNvPr>
            <p:cNvSpPr>
              <a:spLocks noChangeArrowheads="1"/>
            </p:cNvSpPr>
            <p:nvPr/>
          </p:nvSpPr>
          <p:spPr bwMode="auto">
            <a:xfrm>
              <a:off x="2880" y="981"/>
              <a:ext cx="2592" cy="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dirty="0"/>
            </a:p>
            <a:p>
              <a:r>
                <a:rPr lang="fr-FR" altLang="fr-FR" sz="1600" dirty="0"/>
                <a:t> </a:t>
              </a:r>
              <a:r>
                <a:rPr lang="fr-FR" altLang="fr-FR" sz="1600" dirty="0">
                  <a:solidFill>
                    <a:schemeClr val="accent2"/>
                  </a:solidFill>
                </a:rPr>
                <a:t>Investissement élevé : achat matériel</a:t>
              </a:r>
            </a:p>
            <a:p>
              <a:endParaRPr lang="fr-FR" altLang="fr-FR" sz="1600" dirty="0">
                <a:solidFill>
                  <a:schemeClr val="accent2"/>
                </a:solidFill>
              </a:endParaRPr>
            </a:p>
            <a:p>
              <a:r>
                <a:rPr lang="fr-FR" altLang="fr-FR" sz="1600" dirty="0">
                  <a:solidFill>
                    <a:schemeClr val="accent2"/>
                  </a:solidFill>
                </a:rPr>
                <a:t> Nombre de passages important : 8</a:t>
              </a:r>
            </a:p>
            <a:p>
              <a:endParaRPr lang="fr-FR" altLang="fr-FR" sz="1600" dirty="0">
                <a:solidFill>
                  <a:schemeClr val="accent2"/>
                </a:solidFill>
              </a:endParaRPr>
            </a:p>
            <a:p>
              <a:r>
                <a:rPr lang="fr-FR" altLang="fr-FR" sz="1600" dirty="0">
                  <a:solidFill>
                    <a:schemeClr val="accent2"/>
                  </a:solidFill>
                </a:rPr>
                <a:t> Vitesse d’avancement lente</a:t>
              </a:r>
            </a:p>
            <a:p>
              <a:endParaRPr lang="fr-FR" altLang="fr-FR" sz="1600" dirty="0">
                <a:solidFill>
                  <a:schemeClr val="accent2"/>
                </a:solidFill>
              </a:endParaRPr>
            </a:p>
            <a:p>
              <a:r>
                <a:rPr lang="fr-FR" altLang="fr-FR" sz="1600" dirty="0">
                  <a:solidFill>
                    <a:schemeClr val="accent2"/>
                  </a:solidFill>
                </a:rPr>
                <a:t> Usure :</a:t>
              </a:r>
            </a:p>
            <a:p>
              <a:pPr>
                <a:buFontTx/>
                <a:buChar char="-"/>
              </a:pPr>
              <a:r>
                <a:rPr lang="fr-FR" altLang="fr-FR" sz="1600" dirty="0">
                  <a:solidFill>
                    <a:schemeClr val="accent2"/>
                  </a:solidFill>
                </a:rPr>
                <a:t> Matériel</a:t>
              </a:r>
            </a:p>
            <a:p>
              <a:pPr>
                <a:buFontTx/>
                <a:buChar char="-"/>
              </a:pPr>
              <a:r>
                <a:rPr lang="fr-FR" altLang="fr-FR" sz="1600" dirty="0">
                  <a:solidFill>
                    <a:schemeClr val="accent2"/>
                  </a:solidFill>
                </a:rPr>
                <a:t> </a:t>
              </a:r>
              <a:r>
                <a:rPr lang="fr-FR" altLang="fr-FR" sz="1600" b="1" dirty="0">
                  <a:solidFill>
                    <a:schemeClr val="accent2"/>
                  </a:solidFill>
                </a:rPr>
                <a:t>Revêtement</a:t>
              </a:r>
            </a:p>
          </p:txBody>
        </p:sp>
        <p:sp>
          <p:nvSpPr>
            <p:cNvPr id="4" name="Rectangle 4">
              <a:extLst>
                <a:ext uri="{FF2B5EF4-FFF2-40B4-BE49-F238E27FC236}">
                  <a16:creationId xmlns:a16="http://schemas.microsoft.com/office/drawing/2014/main" id="{A853A7E5-5F0D-3B85-36D5-5EC3A966563C}"/>
                </a:ext>
              </a:extLst>
            </p:cNvPr>
            <p:cNvSpPr>
              <a:spLocks noChangeArrowheads="1"/>
            </p:cNvSpPr>
            <p:nvPr/>
          </p:nvSpPr>
          <p:spPr bwMode="auto">
            <a:xfrm>
              <a:off x="288" y="981"/>
              <a:ext cx="2592" cy="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dirty="0"/>
            </a:p>
            <a:p>
              <a:r>
                <a:rPr lang="fr-FR" altLang="fr-FR" sz="1600" dirty="0"/>
                <a:t> </a:t>
              </a:r>
              <a:r>
                <a:rPr lang="fr-FR" altLang="fr-FR" sz="1600" dirty="0">
                  <a:solidFill>
                    <a:schemeClr val="accent2"/>
                  </a:solidFill>
                </a:rPr>
                <a:t>Efficace sur surface imperméable</a:t>
              </a:r>
            </a:p>
            <a:p>
              <a:endParaRPr lang="fr-FR" altLang="fr-FR" sz="1600" dirty="0">
                <a:solidFill>
                  <a:schemeClr val="accent2"/>
                </a:solidFill>
              </a:endParaRPr>
            </a:p>
            <a:p>
              <a:r>
                <a:rPr lang="fr-FR" altLang="fr-FR" sz="1600" dirty="0">
                  <a:solidFill>
                    <a:schemeClr val="accent2"/>
                  </a:solidFill>
                </a:rPr>
                <a:t> Double action : </a:t>
              </a:r>
            </a:p>
            <a:p>
              <a:pPr>
                <a:buFontTx/>
                <a:buChar char="-"/>
              </a:pPr>
              <a:r>
                <a:rPr lang="fr-FR" altLang="fr-FR" sz="1600" dirty="0">
                  <a:solidFill>
                    <a:schemeClr val="accent2"/>
                  </a:solidFill>
                </a:rPr>
                <a:t> Nettoyage des rues</a:t>
              </a:r>
            </a:p>
            <a:p>
              <a:pPr>
                <a:buFontTx/>
                <a:buChar char="-"/>
              </a:pPr>
              <a:r>
                <a:rPr lang="fr-FR" altLang="fr-FR" sz="1600" dirty="0">
                  <a:solidFill>
                    <a:schemeClr val="accent2"/>
                  </a:solidFill>
                </a:rPr>
                <a:t> Désherbage</a:t>
              </a:r>
            </a:p>
            <a:p>
              <a:pPr>
                <a:buFontTx/>
                <a:buChar char="-"/>
              </a:pPr>
              <a:endParaRPr lang="fr-FR" altLang="fr-FR" sz="1600" dirty="0">
                <a:solidFill>
                  <a:schemeClr val="accent2"/>
                </a:solidFill>
              </a:endParaRPr>
            </a:p>
            <a:p>
              <a:r>
                <a:rPr lang="fr-FR" altLang="fr-FR" sz="1600" dirty="0">
                  <a:solidFill>
                    <a:schemeClr val="accent2"/>
                  </a:solidFill>
                </a:rPr>
                <a:t> Prestation possible :</a:t>
              </a:r>
            </a:p>
            <a:p>
              <a:pPr>
                <a:buFontTx/>
                <a:buChar char="-"/>
              </a:pPr>
              <a:r>
                <a:rPr lang="fr-FR" altLang="fr-FR" sz="1600" dirty="0">
                  <a:solidFill>
                    <a:schemeClr val="accent2"/>
                  </a:solidFill>
                </a:rPr>
                <a:t> Coût modéré</a:t>
              </a:r>
            </a:p>
            <a:p>
              <a:pPr>
                <a:buFontTx/>
                <a:buChar char="-"/>
              </a:pPr>
              <a:r>
                <a:rPr lang="fr-FR" altLang="fr-FR" sz="1600" dirty="0">
                  <a:solidFill>
                    <a:schemeClr val="accent2"/>
                  </a:solidFill>
                </a:rPr>
                <a:t> Pas d’intervention du personnel</a:t>
              </a:r>
            </a:p>
          </p:txBody>
        </p:sp>
        <p:sp>
          <p:nvSpPr>
            <p:cNvPr id="5" name="Rectangle 5">
              <a:extLst>
                <a:ext uri="{FF2B5EF4-FFF2-40B4-BE49-F238E27FC236}">
                  <a16:creationId xmlns:a16="http://schemas.microsoft.com/office/drawing/2014/main" id="{3A87DC6E-430F-CF17-E184-D3A2486725EE}"/>
                </a:ext>
              </a:extLst>
            </p:cNvPr>
            <p:cNvSpPr>
              <a:spLocks noChangeArrowheads="1"/>
            </p:cNvSpPr>
            <p:nvPr/>
          </p:nvSpPr>
          <p:spPr bwMode="auto">
            <a:xfrm>
              <a:off x="2880" y="436"/>
              <a:ext cx="2592" cy="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FF0000"/>
                </a:solidFill>
              </a:endParaRPr>
            </a:p>
            <a:p>
              <a:r>
                <a:rPr lang="fr-FR" altLang="fr-FR" sz="1200">
                  <a:solidFill>
                    <a:srgbClr val="FF0000"/>
                  </a:solidFill>
                </a:rPr>
                <a:t>Inconvénients</a:t>
              </a:r>
            </a:p>
          </p:txBody>
        </p:sp>
        <p:sp>
          <p:nvSpPr>
            <p:cNvPr id="6" name="Rectangle 6">
              <a:extLst>
                <a:ext uri="{FF2B5EF4-FFF2-40B4-BE49-F238E27FC236}">
                  <a16:creationId xmlns:a16="http://schemas.microsoft.com/office/drawing/2014/main" id="{232A9763-118C-98F5-1BD4-7AA79C953A9C}"/>
                </a:ext>
              </a:extLst>
            </p:cNvPr>
            <p:cNvSpPr>
              <a:spLocks noChangeArrowheads="1"/>
            </p:cNvSpPr>
            <p:nvPr/>
          </p:nvSpPr>
          <p:spPr bwMode="auto">
            <a:xfrm>
              <a:off x="288" y="436"/>
              <a:ext cx="2592" cy="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008000"/>
                </a:solidFill>
              </a:endParaRPr>
            </a:p>
            <a:p>
              <a:r>
                <a:rPr lang="fr-FR" altLang="fr-FR" sz="1200">
                  <a:solidFill>
                    <a:srgbClr val="008000"/>
                  </a:solidFill>
                </a:rPr>
                <a:t>Avantages</a:t>
              </a:r>
            </a:p>
          </p:txBody>
        </p:sp>
        <p:sp>
          <p:nvSpPr>
            <p:cNvPr id="7" name="Line 7">
              <a:extLst>
                <a:ext uri="{FF2B5EF4-FFF2-40B4-BE49-F238E27FC236}">
                  <a16:creationId xmlns:a16="http://schemas.microsoft.com/office/drawing/2014/main" id="{BCB66E03-4302-4A38-1C19-62F25786E251}"/>
                </a:ext>
              </a:extLst>
            </p:cNvPr>
            <p:cNvSpPr>
              <a:spLocks noChangeShapeType="1"/>
            </p:cNvSpPr>
            <p:nvPr/>
          </p:nvSpPr>
          <p:spPr bwMode="auto">
            <a:xfrm>
              <a:off x="288" y="436"/>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8" name="Line 8">
              <a:extLst>
                <a:ext uri="{FF2B5EF4-FFF2-40B4-BE49-F238E27FC236}">
                  <a16:creationId xmlns:a16="http://schemas.microsoft.com/office/drawing/2014/main" id="{8133C41B-644E-FBFD-B5D1-9F07588EFDCE}"/>
                </a:ext>
              </a:extLst>
            </p:cNvPr>
            <p:cNvSpPr>
              <a:spLocks noChangeShapeType="1"/>
            </p:cNvSpPr>
            <p:nvPr/>
          </p:nvSpPr>
          <p:spPr bwMode="auto">
            <a:xfrm>
              <a:off x="288" y="981"/>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9" name="Line 9">
              <a:extLst>
                <a:ext uri="{FF2B5EF4-FFF2-40B4-BE49-F238E27FC236}">
                  <a16:creationId xmlns:a16="http://schemas.microsoft.com/office/drawing/2014/main" id="{2E3E2E55-524D-2AF8-C79F-A1F2D861DE42}"/>
                </a:ext>
              </a:extLst>
            </p:cNvPr>
            <p:cNvSpPr>
              <a:spLocks noChangeShapeType="1"/>
            </p:cNvSpPr>
            <p:nvPr/>
          </p:nvSpPr>
          <p:spPr bwMode="auto">
            <a:xfrm>
              <a:off x="288" y="3929"/>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0" name="Line 10">
              <a:extLst>
                <a:ext uri="{FF2B5EF4-FFF2-40B4-BE49-F238E27FC236}">
                  <a16:creationId xmlns:a16="http://schemas.microsoft.com/office/drawing/2014/main" id="{60173980-B289-9E92-379E-F15B577CCECA}"/>
                </a:ext>
              </a:extLst>
            </p:cNvPr>
            <p:cNvSpPr>
              <a:spLocks noChangeShapeType="1"/>
            </p:cNvSpPr>
            <p:nvPr/>
          </p:nvSpPr>
          <p:spPr bwMode="auto">
            <a:xfrm>
              <a:off x="288" y="436"/>
              <a:ext cx="0" cy="349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1" name="Line 11">
              <a:extLst>
                <a:ext uri="{FF2B5EF4-FFF2-40B4-BE49-F238E27FC236}">
                  <a16:creationId xmlns:a16="http://schemas.microsoft.com/office/drawing/2014/main" id="{1CBB95B0-D8A9-5945-CC1D-94D751CF5BDF}"/>
                </a:ext>
              </a:extLst>
            </p:cNvPr>
            <p:cNvSpPr>
              <a:spLocks noChangeShapeType="1"/>
            </p:cNvSpPr>
            <p:nvPr/>
          </p:nvSpPr>
          <p:spPr bwMode="auto">
            <a:xfrm>
              <a:off x="2880" y="436"/>
              <a:ext cx="0" cy="34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2" name="Line 12">
              <a:extLst>
                <a:ext uri="{FF2B5EF4-FFF2-40B4-BE49-F238E27FC236}">
                  <a16:creationId xmlns:a16="http://schemas.microsoft.com/office/drawing/2014/main" id="{BFBF9794-24CB-EE64-F7B3-645F6E09BB0A}"/>
                </a:ext>
              </a:extLst>
            </p:cNvPr>
            <p:cNvSpPr>
              <a:spLocks noChangeShapeType="1"/>
            </p:cNvSpPr>
            <p:nvPr/>
          </p:nvSpPr>
          <p:spPr bwMode="auto">
            <a:xfrm>
              <a:off x="5472" y="436"/>
              <a:ext cx="0" cy="349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sp>
        <p:nvSpPr>
          <p:cNvPr id="13" name="Espace réservé du numéro de diapositive 12">
            <a:extLst>
              <a:ext uri="{FF2B5EF4-FFF2-40B4-BE49-F238E27FC236}">
                <a16:creationId xmlns:a16="http://schemas.microsoft.com/office/drawing/2014/main" id="{55914BCB-37DC-F883-6177-CE14F2F4199C}"/>
              </a:ext>
            </a:extLst>
          </p:cNvPr>
          <p:cNvSpPr>
            <a:spLocks noGrp="1"/>
          </p:cNvSpPr>
          <p:nvPr>
            <p:ph type="sldNum" sz="quarter" idx="12"/>
          </p:nvPr>
        </p:nvSpPr>
        <p:spPr/>
        <p:txBody>
          <a:bodyPr/>
          <a:lstStyle/>
          <a:p>
            <a:pPr rtl="0"/>
            <a:fld id="{D8DA9DAA-006C-4F4B-980E-E3DF019B24E2}" type="slidenum">
              <a:rPr lang="fr-FR" noProof="0" smtClean="0"/>
              <a:t>37</a:t>
            </a:fld>
            <a:endParaRPr lang="fr-FR" noProof="0"/>
          </a:p>
        </p:txBody>
      </p:sp>
      <p:sp>
        <p:nvSpPr>
          <p:cNvPr id="14" name="AutoShape 2">
            <a:extLst>
              <a:ext uri="{FF2B5EF4-FFF2-40B4-BE49-F238E27FC236}">
                <a16:creationId xmlns:a16="http://schemas.microsoft.com/office/drawing/2014/main" id="{B3362159-267C-9CA4-EA15-7962082EE015}"/>
              </a:ext>
            </a:extLst>
          </p:cNvPr>
          <p:cNvSpPr txBox="1">
            <a:spLocks noChangeArrowheads="1"/>
          </p:cNvSpPr>
          <p:nvPr/>
        </p:nvSpPr>
        <p:spPr>
          <a:xfrm>
            <a:off x="326366" y="43313"/>
            <a:ext cx="4461272" cy="6274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altLang="fr-FR" sz="1500" u="sng" dirty="0">
                <a:latin typeface="Biondi" pitchFamily="2" charset="0"/>
              </a:rPr>
              <a:t>III/ Méthodes mécaniques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a:extLst>
              <a:ext uri="{FF2B5EF4-FFF2-40B4-BE49-F238E27FC236}">
                <a16:creationId xmlns:a16="http://schemas.microsoft.com/office/drawing/2014/main" id="{353C6F90-398E-1A09-DC24-1D8274FD41BC}"/>
              </a:ext>
            </a:extLst>
          </p:cNvPr>
          <p:cNvSpPr>
            <a:spLocks noGrp="1" noChangeArrowheads="1"/>
          </p:cNvSpPr>
          <p:nvPr>
            <p:ph type="title"/>
          </p:nvPr>
        </p:nvSpPr>
        <p:spPr>
          <a:xfrm>
            <a:off x="3311682" y="369651"/>
            <a:ext cx="3546872" cy="446484"/>
          </a:xfrm>
          <a:noFill/>
          <a:ln w="19050">
            <a:solidFill>
              <a:schemeClr val="accent2"/>
            </a:solidFill>
            <a:round/>
            <a:headEnd/>
            <a:tailEnd/>
          </a:ln>
        </p:spPr>
        <p:txBody>
          <a:bodyPr/>
          <a:lstStyle/>
          <a:p>
            <a:r>
              <a:rPr lang="fr-FR" altLang="fr-FR" sz="1500">
                <a:solidFill>
                  <a:schemeClr val="accent2"/>
                </a:solidFill>
                <a:latin typeface="Cocon-Light" pitchFamily="34" charset="0"/>
              </a:rPr>
              <a:t>Brosses rotatives</a:t>
            </a:r>
          </a:p>
        </p:txBody>
      </p:sp>
      <p:sp>
        <p:nvSpPr>
          <p:cNvPr id="179203" name="Rectangle 3">
            <a:extLst>
              <a:ext uri="{FF2B5EF4-FFF2-40B4-BE49-F238E27FC236}">
                <a16:creationId xmlns:a16="http://schemas.microsoft.com/office/drawing/2014/main" id="{5958ABDB-1D90-5F34-AF8C-18C2E39B1EAB}"/>
              </a:ext>
            </a:extLst>
          </p:cNvPr>
          <p:cNvSpPr>
            <a:spLocks noGrp="1" noChangeArrowheads="1"/>
          </p:cNvSpPr>
          <p:nvPr>
            <p:ph idx="1"/>
          </p:nvPr>
        </p:nvSpPr>
        <p:spPr>
          <a:xfrm>
            <a:off x="387508" y="1324333"/>
            <a:ext cx="5341144" cy="2591990"/>
          </a:xfrm>
        </p:spPr>
        <p:txBody>
          <a:bodyPr>
            <a:noAutofit/>
          </a:bodyPr>
          <a:lstStyle/>
          <a:p>
            <a:pPr>
              <a:lnSpc>
                <a:spcPct val="90000"/>
              </a:lnSpc>
            </a:pPr>
            <a:r>
              <a:rPr lang="fr-FR" altLang="fr-FR" sz="1600" b="1" u="sng" dirty="0">
                <a:solidFill>
                  <a:schemeClr val="accent2"/>
                </a:solidFill>
              </a:rPr>
              <a:t>Description</a:t>
            </a:r>
            <a:r>
              <a:rPr lang="fr-FR" altLang="fr-FR" sz="1600" dirty="0">
                <a:solidFill>
                  <a:schemeClr val="accent2"/>
                </a:solidFill>
              </a:rPr>
              <a:t> : rotation brosse métallique nylon ou mixte</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Principe</a:t>
            </a:r>
            <a:r>
              <a:rPr lang="fr-FR" altLang="fr-FR" sz="1600" b="1" dirty="0">
                <a:solidFill>
                  <a:schemeClr val="accent2"/>
                </a:solidFill>
              </a:rPr>
              <a:t> </a:t>
            </a:r>
            <a:r>
              <a:rPr lang="fr-FR" altLang="fr-FR" sz="1600" dirty="0">
                <a:solidFill>
                  <a:schemeClr val="accent2"/>
                </a:solidFill>
              </a:rPr>
              <a:t>: Arrachage et/ou déchiquetage </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Nombre de passages</a:t>
            </a:r>
            <a:r>
              <a:rPr lang="fr-FR" altLang="fr-FR" sz="1600" dirty="0">
                <a:solidFill>
                  <a:schemeClr val="accent2"/>
                </a:solidFill>
              </a:rPr>
              <a:t> : 3 à 5</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Coût</a:t>
            </a:r>
            <a:r>
              <a:rPr lang="fr-FR" altLang="fr-FR" sz="1600" dirty="0">
                <a:solidFill>
                  <a:schemeClr val="accent2"/>
                </a:solidFill>
              </a:rPr>
              <a:t> : </a:t>
            </a:r>
          </a:p>
          <a:p>
            <a:pPr lvl="1">
              <a:lnSpc>
                <a:spcPct val="90000"/>
              </a:lnSpc>
            </a:pPr>
            <a:r>
              <a:rPr lang="fr-FR" altLang="fr-FR" sz="1600" dirty="0">
                <a:solidFill>
                  <a:schemeClr val="accent2"/>
                </a:solidFill>
                <a:latin typeface="Cocon-Light" pitchFamily="34" charset="0"/>
              </a:rPr>
              <a:t>Matériel : 4 500 </a:t>
            </a:r>
            <a:r>
              <a:rPr lang="fr-FR" altLang="fr-FR" sz="1600" dirty="0">
                <a:solidFill>
                  <a:schemeClr val="accent2"/>
                </a:solidFill>
                <a:latin typeface="Times New Roman" panose="02020603050405020304" pitchFamily="18" charset="0"/>
              </a:rPr>
              <a:t>€</a:t>
            </a:r>
            <a:endParaRPr lang="fr-FR" altLang="fr-FR" sz="1600" dirty="0">
              <a:solidFill>
                <a:schemeClr val="accent2"/>
              </a:solidFill>
              <a:latin typeface="Cocon-Light" pitchFamily="34" charset="0"/>
            </a:endParaRPr>
          </a:p>
          <a:p>
            <a:pPr lvl="1">
              <a:lnSpc>
                <a:spcPct val="90000"/>
              </a:lnSpc>
            </a:pPr>
            <a:r>
              <a:rPr lang="fr-FR" altLang="fr-FR" sz="1600" dirty="0">
                <a:solidFill>
                  <a:schemeClr val="accent2"/>
                </a:solidFill>
                <a:latin typeface="Cocon-Light" pitchFamily="34" charset="0"/>
              </a:rPr>
              <a:t>Utilisation : 0,15 </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/m²/an, 390 </a:t>
            </a:r>
            <a:r>
              <a:rPr lang="fr-FR" altLang="fr-FR" sz="1600" dirty="0">
                <a:solidFill>
                  <a:schemeClr val="accent2"/>
                </a:solidFill>
                <a:latin typeface="Times New Roman" panose="02020603050405020304" pitchFamily="18" charset="0"/>
              </a:rPr>
              <a:t>€</a:t>
            </a:r>
            <a:r>
              <a:rPr lang="fr-FR" altLang="fr-FR" sz="1600" dirty="0">
                <a:solidFill>
                  <a:schemeClr val="accent2"/>
                </a:solidFill>
                <a:latin typeface="Cocon-Light" pitchFamily="34" charset="0"/>
              </a:rPr>
              <a:t>/Km/an </a:t>
            </a:r>
          </a:p>
          <a:p>
            <a:pPr lvl="1">
              <a:lnSpc>
                <a:spcPct val="90000"/>
              </a:lnSpc>
            </a:pPr>
            <a:endParaRPr lang="fr-FR" altLang="fr-FR" sz="1600" dirty="0">
              <a:solidFill>
                <a:schemeClr val="accent2"/>
              </a:solidFill>
              <a:latin typeface="Cocon-Light" pitchFamily="34" charset="0"/>
            </a:endParaRPr>
          </a:p>
          <a:p>
            <a:pPr>
              <a:lnSpc>
                <a:spcPct val="90000"/>
              </a:lnSpc>
            </a:pPr>
            <a:r>
              <a:rPr lang="fr-FR" altLang="fr-FR" sz="1600" b="1" u="sng" dirty="0">
                <a:solidFill>
                  <a:schemeClr val="accent2"/>
                </a:solidFill>
              </a:rPr>
              <a:t>Vitesse d’avancement</a:t>
            </a:r>
            <a:r>
              <a:rPr lang="fr-FR" altLang="fr-FR" sz="1600" dirty="0">
                <a:solidFill>
                  <a:schemeClr val="accent2"/>
                </a:solidFill>
              </a:rPr>
              <a:t> : 2 km/h</a:t>
            </a:r>
          </a:p>
        </p:txBody>
      </p:sp>
      <p:pic>
        <p:nvPicPr>
          <p:cNvPr id="179205" name="Picture 5">
            <a:extLst>
              <a:ext uri="{FF2B5EF4-FFF2-40B4-BE49-F238E27FC236}">
                <a16:creationId xmlns:a16="http://schemas.microsoft.com/office/drawing/2014/main" id="{CAB4699C-F00C-1514-9344-A196CD36D3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764" y="4971257"/>
            <a:ext cx="2755106" cy="17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descr="100_1294">
            <a:extLst>
              <a:ext uri="{FF2B5EF4-FFF2-40B4-BE49-F238E27FC236}">
                <a16:creationId xmlns:a16="http://schemas.microsoft.com/office/drawing/2014/main" id="{97E991F5-A4FA-96AF-3710-3F439C75D70F}"/>
              </a:ext>
            </a:extLst>
          </p:cNvPr>
          <p:cNvSpPr>
            <a:spLocks noGrp="1" noChangeAspect="1" noChangeArrowheads="1"/>
          </p:cNvSpPr>
          <p:nvPr isPhoto="1"/>
        </p:nvSpPr>
        <p:spPr bwMode="auto">
          <a:xfrm>
            <a:off x="5465565" y="1921671"/>
            <a:ext cx="3577829" cy="268247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350"/>
          </a:p>
        </p:txBody>
      </p:sp>
      <p:sp>
        <p:nvSpPr>
          <p:cNvPr id="9" name="Rectangle 3" descr="100_1072">
            <a:extLst>
              <a:ext uri="{FF2B5EF4-FFF2-40B4-BE49-F238E27FC236}">
                <a16:creationId xmlns:a16="http://schemas.microsoft.com/office/drawing/2014/main" id="{88EF4D47-3CE9-36AD-3563-E2845994D387}"/>
              </a:ext>
            </a:extLst>
          </p:cNvPr>
          <p:cNvSpPr>
            <a:spLocks noGrp="1" noChangeAspect="1" noChangeArrowheads="1"/>
          </p:cNvSpPr>
          <p:nvPr isPhoto="1"/>
        </p:nvSpPr>
        <p:spPr bwMode="auto">
          <a:xfrm>
            <a:off x="5315290" y="5032294"/>
            <a:ext cx="2171360" cy="1628143"/>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350"/>
          </a:p>
        </p:txBody>
      </p:sp>
      <p:sp>
        <p:nvSpPr>
          <p:cNvPr id="10" name="Espace réservé du numéro de diapositive 9">
            <a:extLst>
              <a:ext uri="{FF2B5EF4-FFF2-40B4-BE49-F238E27FC236}">
                <a16:creationId xmlns:a16="http://schemas.microsoft.com/office/drawing/2014/main" id="{D9D7A24A-EBD8-5698-3AC4-130C19EAE42C}"/>
              </a:ext>
            </a:extLst>
          </p:cNvPr>
          <p:cNvSpPr>
            <a:spLocks noGrp="1"/>
          </p:cNvSpPr>
          <p:nvPr>
            <p:ph type="sldNum" sz="quarter" idx="12"/>
          </p:nvPr>
        </p:nvSpPr>
        <p:spPr/>
        <p:txBody>
          <a:bodyPr/>
          <a:lstStyle/>
          <a:p>
            <a:pPr rtl="0"/>
            <a:fld id="{D8DA9DAA-006C-4F4B-980E-E3DF019B24E2}" type="slidenum">
              <a:rPr lang="fr-FR" noProof="0" smtClean="0"/>
              <a:t>38</a:t>
            </a:fld>
            <a:endParaRPr lang="fr-FR" noProof="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100_1295">
            <a:extLst>
              <a:ext uri="{FF2B5EF4-FFF2-40B4-BE49-F238E27FC236}">
                <a16:creationId xmlns:a16="http://schemas.microsoft.com/office/drawing/2014/main" id="{6F930E96-29CC-190C-C461-0E7712EE963C}"/>
              </a:ext>
            </a:extLst>
          </p:cNvPr>
          <p:cNvSpPr>
            <a:spLocks noGrp="1" noChangeAspect="1" noChangeArrowheads="1"/>
          </p:cNvSpPr>
          <p:nvPr isPhoto="1"/>
        </p:nvSpPr>
        <p:spPr bwMode="auto">
          <a:xfrm>
            <a:off x="2864010" y="1739564"/>
            <a:ext cx="3179330" cy="238409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350"/>
          </a:p>
        </p:txBody>
      </p:sp>
      <p:sp>
        <p:nvSpPr>
          <p:cNvPr id="180226" name="AutoShape 2">
            <a:extLst>
              <a:ext uri="{FF2B5EF4-FFF2-40B4-BE49-F238E27FC236}">
                <a16:creationId xmlns:a16="http://schemas.microsoft.com/office/drawing/2014/main" id="{6EB83049-7395-3954-E772-7E395C10734D}"/>
              </a:ext>
            </a:extLst>
          </p:cNvPr>
          <p:cNvSpPr>
            <a:spLocks noGrp="1" noChangeArrowheads="1"/>
          </p:cNvSpPr>
          <p:nvPr>
            <p:ph type="title"/>
          </p:nvPr>
        </p:nvSpPr>
        <p:spPr>
          <a:xfrm>
            <a:off x="3685882" y="367663"/>
            <a:ext cx="4104085" cy="465536"/>
          </a:xfrm>
          <a:noFill/>
          <a:ln w="19050">
            <a:solidFill>
              <a:schemeClr val="accent2"/>
            </a:solidFill>
            <a:round/>
            <a:headEnd/>
            <a:tailEnd/>
          </a:ln>
        </p:spPr>
        <p:txBody>
          <a:bodyPr/>
          <a:lstStyle/>
          <a:p>
            <a:pPr algn="ctr"/>
            <a:r>
              <a:rPr lang="fr-FR" altLang="fr-FR" sz="1500" dirty="0">
                <a:solidFill>
                  <a:schemeClr val="accent2"/>
                </a:solidFill>
                <a:latin typeface="Cocon-Light" pitchFamily="34" charset="0"/>
              </a:rPr>
              <a:t>Sabots rotatifs et herses</a:t>
            </a:r>
          </a:p>
        </p:txBody>
      </p:sp>
      <p:sp>
        <p:nvSpPr>
          <p:cNvPr id="180227" name="Rectangle 3">
            <a:extLst>
              <a:ext uri="{FF2B5EF4-FFF2-40B4-BE49-F238E27FC236}">
                <a16:creationId xmlns:a16="http://schemas.microsoft.com/office/drawing/2014/main" id="{A49B9FD4-A759-FAA0-0A4C-EE6117C8B7DE}"/>
              </a:ext>
            </a:extLst>
          </p:cNvPr>
          <p:cNvSpPr>
            <a:spLocks noGrp="1" noChangeArrowheads="1"/>
          </p:cNvSpPr>
          <p:nvPr>
            <p:ph idx="1"/>
          </p:nvPr>
        </p:nvSpPr>
        <p:spPr>
          <a:xfrm>
            <a:off x="104891" y="80397"/>
            <a:ext cx="4090988" cy="3426369"/>
          </a:xfrm>
          <a:noFill/>
          <a:ln/>
        </p:spPr>
        <p:txBody>
          <a:bodyPr>
            <a:noAutofit/>
          </a:bodyPr>
          <a:lstStyle/>
          <a:p>
            <a:pPr>
              <a:lnSpc>
                <a:spcPct val="90000"/>
              </a:lnSpc>
            </a:pPr>
            <a:r>
              <a:rPr lang="fr-FR" altLang="fr-FR" sz="1600" b="1" u="sng" dirty="0">
                <a:solidFill>
                  <a:schemeClr val="accent2"/>
                </a:solidFill>
              </a:rPr>
              <a:t>Description</a:t>
            </a:r>
            <a:r>
              <a:rPr lang="fr-FR" altLang="fr-FR" sz="1600" dirty="0">
                <a:solidFill>
                  <a:schemeClr val="accent2"/>
                </a:solidFill>
              </a:rPr>
              <a:t> : rouleau ou plateau denté </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Principe</a:t>
            </a:r>
            <a:r>
              <a:rPr lang="fr-FR" altLang="fr-FR" sz="1600" b="1" dirty="0">
                <a:solidFill>
                  <a:schemeClr val="accent2"/>
                </a:solidFill>
              </a:rPr>
              <a:t> </a:t>
            </a:r>
            <a:r>
              <a:rPr lang="fr-FR" altLang="fr-FR" sz="1600" dirty="0">
                <a:solidFill>
                  <a:schemeClr val="accent2"/>
                </a:solidFill>
              </a:rPr>
              <a:t>: Déchaussement adventices </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Nombre de passages</a:t>
            </a:r>
            <a:r>
              <a:rPr lang="fr-FR" altLang="fr-FR" sz="1600" dirty="0">
                <a:solidFill>
                  <a:schemeClr val="accent2"/>
                </a:solidFill>
              </a:rPr>
              <a:t> : 3 à 5</a:t>
            </a:r>
          </a:p>
          <a:p>
            <a:pPr>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Coût</a:t>
            </a:r>
            <a:r>
              <a:rPr lang="fr-FR" altLang="fr-FR" sz="1600" u="sng" dirty="0">
                <a:solidFill>
                  <a:schemeClr val="accent2"/>
                </a:solidFill>
              </a:rPr>
              <a:t> </a:t>
            </a:r>
            <a:r>
              <a:rPr lang="fr-FR" altLang="fr-FR" sz="1600" dirty="0">
                <a:solidFill>
                  <a:schemeClr val="accent2"/>
                </a:solidFill>
              </a:rPr>
              <a:t>: </a:t>
            </a:r>
          </a:p>
          <a:p>
            <a:pPr lvl="1">
              <a:lnSpc>
                <a:spcPct val="90000"/>
              </a:lnSpc>
            </a:pPr>
            <a:r>
              <a:rPr lang="fr-FR" altLang="fr-FR" sz="1600" dirty="0">
                <a:solidFill>
                  <a:schemeClr val="accent2"/>
                </a:solidFill>
                <a:latin typeface="Cocon-Light" pitchFamily="34" charset="0"/>
              </a:rPr>
              <a:t>Matériel : 4 700 à 6700</a:t>
            </a:r>
            <a:r>
              <a:rPr lang="fr-FR" altLang="fr-FR" sz="1600" dirty="0">
                <a:solidFill>
                  <a:schemeClr val="accent2"/>
                </a:solidFill>
                <a:latin typeface="Times New Roman" panose="02020603050405020304" pitchFamily="18" charset="0"/>
              </a:rPr>
              <a:t>€</a:t>
            </a:r>
          </a:p>
          <a:p>
            <a:pPr lvl="1">
              <a:lnSpc>
                <a:spcPct val="90000"/>
              </a:lnSpc>
            </a:pPr>
            <a:r>
              <a:rPr lang="fr-FR" altLang="fr-FR" sz="1600" dirty="0">
                <a:solidFill>
                  <a:schemeClr val="accent2"/>
                </a:solidFill>
                <a:latin typeface="Cocon-Light" pitchFamily="34" charset="0"/>
              </a:rPr>
              <a:t>Utilisation : carburant tracteur</a:t>
            </a:r>
          </a:p>
          <a:p>
            <a:pPr lvl="1">
              <a:lnSpc>
                <a:spcPct val="90000"/>
              </a:lnSpc>
            </a:pPr>
            <a:endParaRPr lang="fr-FR" altLang="fr-FR" sz="1600" dirty="0">
              <a:solidFill>
                <a:schemeClr val="accent2"/>
              </a:solidFill>
            </a:endParaRPr>
          </a:p>
          <a:p>
            <a:pPr>
              <a:lnSpc>
                <a:spcPct val="90000"/>
              </a:lnSpc>
            </a:pPr>
            <a:r>
              <a:rPr lang="fr-FR" altLang="fr-FR" sz="1600" b="1" u="sng" dirty="0">
                <a:solidFill>
                  <a:schemeClr val="accent2"/>
                </a:solidFill>
              </a:rPr>
              <a:t>Vitesse d’avancement</a:t>
            </a:r>
            <a:r>
              <a:rPr lang="fr-FR" altLang="fr-FR" sz="1600" dirty="0">
                <a:solidFill>
                  <a:schemeClr val="accent2"/>
                </a:solidFill>
              </a:rPr>
              <a:t> : 2 km/h</a:t>
            </a:r>
          </a:p>
        </p:txBody>
      </p:sp>
      <p:pic>
        <p:nvPicPr>
          <p:cNvPr id="180228" name="Picture 4">
            <a:extLst>
              <a:ext uri="{FF2B5EF4-FFF2-40B4-BE49-F238E27FC236}">
                <a16:creationId xmlns:a16="http://schemas.microsoft.com/office/drawing/2014/main" id="{0D09787E-8FD5-1C30-5DC3-41AD80FB00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9079" y="4558853"/>
            <a:ext cx="3595142" cy="244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0230" name="Group 6">
            <a:extLst>
              <a:ext uri="{FF2B5EF4-FFF2-40B4-BE49-F238E27FC236}">
                <a16:creationId xmlns:a16="http://schemas.microsoft.com/office/drawing/2014/main" id="{72197A47-01E9-FD1F-7D28-DA7FAE7A2B3F}"/>
              </a:ext>
            </a:extLst>
          </p:cNvPr>
          <p:cNvGrpSpPr>
            <a:grpSpLocks noRot="1"/>
          </p:cNvGrpSpPr>
          <p:nvPr/>
        </p:nvGrpSpPr>
        <p:grpSpPr bwMode="auto">
          <a:xfrm>
            <a:off x="6043340" y="1091219"/>
            <a:ext cx="3240881" cy="3078956"/>
            <a:chOff x="288" y="173"/>
            <a:chExt cx="5184" cy="2078"/>
          </a:xfrm>
        </p:grpSpPr>
        <p:sp>
          <p:nvSpPr>
            <p:cNvPr id="180231" name="Rectangle 7">
              <a:extLst>
                <a:ext uri="{FF2B5EF4-FFF2-40B4-BE49-F238E27FC236}">
                  <a16:creationId xmlns:a16="http://schemas.microsoft.com/office/drawing/2014/main" id="{90FF1813-9393-3A75-ED96-3AAB2BF805A6}"/>
                </a:ext>
              </a:extLst>
            </p:cNvPr>
            <p:cNvSpPr>
              <a:spLocks noChangeArrowheads="1"/>
            </p:cNvSpPr>
            <p:nvPr/>
          </p:nvSpPr>
          <p:spPr bwMode="auto">
            <a:xfrm>
              <a:off x="2880" y="748"/>
              <a:ext cx="2592" cy="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200"/>
                <a:t> </a:t>
              </a:r>
            </a:p>
            <a:p>
              <a:r>
                <a:rPr lang="fr-FR" altLang="fr-FR" sz="1200">
                  <a:solidFill>
                    <a:schemeClr val="accent2"/>
                  </a:solidFill>
                </a:rPr>
                <a:t>Nécessité damage après passage</a:t>
              </a:r>
            </a:p>
            <a:p>
              <a:endParaRPr lang="fr-FR" altLang="fr-FR" sz="1200">
                <a:solidFill>
                  <a:schemeClr val="accent2"/>
                </a:solidFill>
              </a:endParaRPr>
            </a:p>
            <a:p>
              <a:r>
                <a:rPr lang="fr-FR" altLang="fr-FR" sz="1200">
                  <a:solidFill>
                    <a:schemeClr val="accent2"/>
                  </a:solidFill>
                </a:rPr>
                <a:t> Dégradation structure du sol</a:t>
              </a:r>
            </a:p>
            <a:p>
              <a:pPr>
                <a:buFontTx/>
                <a:buChar char="-"/>
              </a:pPr>
              <a:endParaRPr lang="fr-FR" altLang="fr-FR" sz="1200"/>
            </a:p>
            <a:p>
              <a:pPr>
                <a:buFontTx/>
                <a:buChar char="-"/>
              </a:pPr>
              <a:endParaRPr lang="fr-FR" altLang="fr-FR" sz="1200"/>
            </a:p>
          </p:txBody>
        </p:sp>
        <p:sp>
          <p:nvSpPr>
            <p:cNvPr id="180232" name="Rectangle 8">
              <a:extLst>
                <a:ext uri="{FF2B5EF4-FFF2-40B4-BE49-F238E27FC236}">
                  <a16:creationId xmlns:a16="http://schemas.microsoft.com/office/drawing/2014/main" id="{412C5277-4C81-CE2C-2BA6-8867978710F3}"/>
                </a:ext>
              </a:extLst>
            </p:cNvPr>
            <p:cNvSpPr>
              <a:spLocks noChangeArrowheads="1"/>
            </p:cNvSpPr>
            <p:nvPr/>
          </p:nvSpPr>
          <p:spPr bwMode="auto">
            <a:xfrm>
              <a:off x="288" y="748"/>
              <a:ext cx="2592" cy="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p>
            <a:p>
              <a:r>
                <a:rPr lang="fr-FR" altLang="fr-FR" sz="1200"/>
                <a:t> </a:t>
              </a:r>
              <a:r>
                <a:rPr lang="fr-FR" altLang="fr-FR" sz="1200">
                  <a:solidFill>
                    <a:schemeClr val="accent2"/>
                  </a:solidFill>
                </a:rPr>
                <a:t>Nombre de passage limité</a:t>
              </a:r>
            </a:p>
            <a:p>
              <a:endParaRPr lang="fr-FR" altLang="fr-FR" sz="1200">
                <a:solidFill>
                  <a:schemeClr val="accent2"/>
                </a:solidFill>
              </a:endParaRPr>
            </a:p>
            <a:p>
              <a:r>
                <a:rPr lang="fr-FR" altLang="fr-FR" sz="1200">
                  <a:solidFill>
                    <a:schemeClr val="accent2"/>
                  </a:solidFill>
                </a:rPr>
                <a:t> Investissement modéré</a:t>
              </a:r>
            </a:p>
            <a:p>
              <a:endParaRPr lang="fr-FR" altLang="fr-FR" sz="1200"/>
            </a:p>
            <a:p>
              <a:endParaRPr lang="fr-FR" altLang="fr-FR" sz="1200"/>
            </a:p>
          </p:txBody>
        </p:sp>
        <p:sp>
          <p:nvSpPr>
            <p:cNvPr id="180233" name="Rectangle 9">
              <a:extLst>
                <a:ext uri="{FF2B5EF4-FFF2-40B4-BE49-F238E27FC236}">
                  <a16:creationId xmlns:a16="http://schemas.microsoft.com/office/drawing/2014/main" id="{51FD58FC-B46B-C1FB-7933-C4B9218C102B}"/>
                </a:ext>
              </a:extLst>
            </p:cNvPr>
            <p:cNvSpPr>
              <a:spLocks noChangeArrowheads="1"/>
            </p:cNvSpPr>
            <p:nvPr/>
          </p:nvSpPr>
          <p:spPr bwMode="auto">
            <a:xfrm>
              <a:off x="2880" y="173"/>
              <a:ext cx="2592"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FF0000"/>
                </a:solidFill>
              </a:endParaRPr>
            </a:p>
            <a:p>
              <a:r>
                <a:rPr lang="fr-FR" altLang="fr-FR" sz="1200">
                  <a:solidFill>
                    <a:srgbClr val="FF0000"/>
                  </a:solidFill>
                </a:rPr>
                <a:t>Inconvénients</a:t>
              </a:r>
            </a:p>
          </p:txBody>
        </p:sp>
        <p:sp>
          <p:nvSpPr>
            <p:cNvPr id="180234" name="Rectangle 10">
              <a:extLst>
                <a:ext uri="{FF2B5EF4-FFF2-40B4-BE49-F238E27FC236}">
                  <a16:creationId xmlns:a16="http://schemas.microsoft.com/office/drawing/2014/main" id="{1F275F83-210B-57F5-3E33-C66B1DE2D32E}"/>
                </a:ext>
              </a:extLst>
            </p:cNvPr>
            <p:cNvSpPr>
              <a:spLocks noChangeArrowheads="1"/>
            </p:cNvSpPr>
            <p:nvPr/>
          </p:nvSpPr>
          <p:spPr bwMode="auto">
            <a:xfrm>
              <a:off x="288" y="173"/>
              <a:ext cx="2592" cy="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008000"/>
                </a:solidFill>
              </a:endParaRPr>
            </a:p>
            <a:p>
              <a:r>
                <a:rPr lang="fr-FR" altLang="fr-FR" sz="1200">
                  <a:solidFill>
                    <a:srgbClr val="008000"/>
                  </a:solidFill>
                </a:rPr>
                <a:t>Avantages</a:t>
              </a:r>
            </a:p>
          </p:txBody>
        </p:sp>
        <p:sp>
          <p:nvSpPr>
            <p:cNvPr id="180235" name="Line 11">
              <a:extLst>
                <a:ext uri="{FF2B5EF4-FFF2-40B4-BE49-F238E27FC236}">
                  <a16:creationId xmlns:a16="http://schemas.microsoft.com/office/drawing/2014/main" id="{AAB559A5-35A6-52FF-1228-40A3C42826A4}"/>
                </a:ext>
              </a:extLst>
            </p:cNvPr>
            <p:cNvSpPr>
              <a:spLocks noChangeShapeType="1"/>
            </p:cNvSpPr>
            <p:nvPr/>
          </p:nvSpPr>
          <p:spPr bwMode="auto">
            <a:xfrm>
              <a:off x="288" y="173"/>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0236" name="Line 12">
              <a:extLst>
                <a:ext uri="{FF2B5EF4-FFF2-40B4-BE49-F238E27FC236}">
                  <a16:creationId xmlns:a16="http://schemas.microsoft.com/office/drawing/2014/main" id="{F57A8136-992D-B7DD-30ED-E541E29C5DDB}"/>
                </a:ext>
              </a:extLst>
            </p:cNvPr>
            <p:cNvSpPr>
              <a:spLocks noChangeShapeType="1"/>
            </p:cNvSpPr>
            <p:nvPr/>
          </p:nvSpPr>
          <p:spPr bwMode="auto">
            <a:xfrm>
              <a:off x="288" y="748"/>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0237" name="Line 13">
              <a:extLst>
                <a:ext uri="{FF2B5EF4-FFF2-40B4-BE49-F238E27FC236}">
                  <a16:creationId xmlns:a16="http://schemas.microsoft.com/office/drawing/2014/main" id="{2A8E9B68-4D3F-58FC-BFA9-F701F56BEF91}"/>
                </a:ext>
              </a:extLst>
            </p:cNvPr>
            <p:cNvSpPr>
              <a:spLocks noChangeShapeType="1"/>
            </p:cNvSpPr>
            <p:nvPr/>
          </p:nvSpPr>
          <p:spPr bwMode="auto">
            <a:xfrm>
              <a:off x="288" y="2251"/>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0238" name="Line 14">
              <a:extLst>
                <a:ext uri="{FF2B5EF4-FFF2-40B4-BE49-F238E27FC236}">
                  <a16:creationId xmlns:a16="http://schemas.microsoft.com/office/drawing/2014/main" id="{590FE56E-A7C7-51E9-5BE8-EC1BF015A6FB}"/>
                </a:ext>
              </a:extLst>
            </p:cNvPr>
            <p:cNvSpPr>
              <a:spLocks noChangeShapeType="1"/>
            </p:cNvSpPr>
            <p:nvPr/>
          </p:nvSpPr>
          <p:spPr bwMode="auto">
            <a:xfrm>
              <a:off x="288" y="173"/>
              <a:ext cx="0" cy="207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0239" name="Line 15">
              <a:extLst>
                <a:ext uri="{FF2B5EF4-FFF2-40B4-BE49-F238E27FC236}">
                  <a16:creationId xmlns:a16="http://schemas.microsoft.com/office/drawing/2014/main" id="{8E3A77BF-8499-ADE4-7645-7AC7E10860EE}"/>
                </a:ext>
              </a:extLst>
            </p:cNvPr>
            <p:cNvSpPr>
              <a:spLocks noChangeShapeType="1"/>
            </p:cNvSpPr>
            <p:nvPr/>
          </p:nvSpPr>
          <p:spPr bwMode="auto">
            <a:xfrm>
              <a:off x="2880" y="173"/>
              <a:ext cx="0" cy="20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0240" name="Line 16">
              <a:extLst>
                <a:ext uri="{FF2B5EF4-FFF2-40B4-BE49-F238E27FC236}">
                  <a16:creationId xmlns:a16="http://schemas.microsoft.com/office/drawing/2014/main" id="{323C7BA1-76DE-F3E0-5921-0A654D1D1BCF}"/>
                </a:ext>
              </a:extLst>
            </p:cNvPr>
            <p:cNvSpPr>
              <a:spLocks noChangeShapeType="1"/>
            </p:cNvSpPr>
            <p:nvPr/>
          </p:nvSpPr>
          <p:spPr bwMode="auto">
            <a:xfrm>
              <a:off x="5472" y="173"/>
              <a:ext cx="0" cy="207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sp>
        <p:nvSpPr>
          <p:cNvPr id="2" name="Rectangle 3" descr="100_1296">
            <a:extLst>
              <a:ext uri="{FF2B5EF4-FFF2-40B4-BE49-F238E27FC236}">
                <a16:creationId xmlns:a16="http://schemas.microsoft.com/office/drawing/2014/main" id="{ECD56B28-96AF-190F-5A7A-1D856DEC9C22}"/>
              </a:ext>
            </a:extLst>
          </p:cNvPr>
          <p:cNvSpPr>
            <a:spLocks noGrp="1" noChangeAspect="1" noChangeArrowheads="1"/>
          </p:cNvSpPr>
          <p:nvPr isPhoto="1"/>
        </p:nvSpPr>
        <p:spPr bwMode="auto">
          <a:xfrm>
            <a:off x="397416" y="4241881"/>
            <a:ext cx="3306491" cy="2479595"/>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350"/>
          </a:p>
        </p:txBody>
      </p:sp>
      <p:sp>
        <p:nvSpPr>
          <p:cNvPr id="4" name="Espace réservé du numéro de diapositive 3">
            <a:extLst>
              <a:ext uri="{FF2B5EF4-FFF2-40B4-BE49-F238E27FC236}">
                <a16:creationId xmlns:a16="http://schemas.microsoft.com/office/drawing/2014/main" id="{C33AB4FD-5743-3EC7-B081-E4E53E6209A7}"/>
              </a:ext>
            </a:extLst>
          </p:cNvPr>
          <p:cNvSpPr>
            <a:spLocks noGrp="1"/>
          </p:cNvSpPr>
          <p:nvPr>
            <p:ph type="sldNum" sz="quarter" idx="12"/>
          </p:nvPr>
        </p:nvSpPr>
        <p:spPr/>
        <p:txBody>
          <a:bodyPr/>
          <a:lstStyle/>
          <a:p>
            <a:pPr rtl="0"/>
            <a:fld id="{D8DA9DAA-006C-4F4B-980E-E3DF019B24E2}" type="slidenum">
              <a:rPr lang="fr-FR" noProof="0" smtClean="0"/>
              <a:t>39</a:t>
            </a:fld>
            <a:endParaRPr lang="fr-FR" noProof="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4</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cs typeface="Times New Roman" panose="02020603050405020304" pitchFamily="18" charset="0"/>
              </a:rPr>
              <a:t>CONCEPTION DES MASSIFS</a:t>
            </a:r>
            <a:endParaRPr lang="fr-FR" sz="1000" dirty="0">
              <a:latin typeface="Arial Narrow" panose="020B0606020202030204" pitchFamily="34" charset="0"/>
            </a:endParaRPr>
          </a:p>
        </p:txBody>
      </p:sp>
      <p:sp>
        <p:nvSpPr>
          <p:cNvPr id="4" name="ZoneTexte 3">
            <a:extLst>
              <a:ext uri="{FF2B5EF4-FFF2-40B4-BE49-F238E27FC236}">
                <a16:creationId xmlns:a16="http://schemas.microsoft.com/office/drawing/2014/main" id="{D53EC471-4EF4-7250-176B-094389890EBA}"/>
              </a:ext>
            </a:extLst>
          </p:cNvPr>
          <p:cNvSpPr txBox="1"/>
          <p:nvPr/>
        </p:nvSpPr>
        <p:spPr>
          <a:xfrm>
            <a:off x="6457950" y="181827"/>
            <a:ext cx="2732595" cy="369332"/>
          </a:xfrm>
          <a:prstGeom prst="rect">
            <a:avLst/>
          </a:prstGeom>
          <a:noFill/>
        </p:spPr>
        <p:txBody>
          <a:bodyPr wrap="square" rtlCol="0">
            <a:spAutoFit/>
          </a:bodyPr>
          <a:lstStyle/>
          <a:p>
            <a:r>
              <a:rPr lang="fr-FR" dirty="0">
                <a:solidFill>
                  <a:schemeClr val="accent6">
                    <a:lumMod val="75000"/>
                  </a:schemeClr>
                </a:solidFill>
              </a:rPr>
              <a:t>Action préventive</a:t>
            </a:r>
          </a:p>
        </p:txBody>
      </p:sp>
      <p:pic>
        <p:nvPicPr>
          <p:cNvPr id="5" name="Image 4" descr="DSC04979">
            <a:extLst>
              <a:ext uri="{FF2B5EF4-FFF2-40B4-BE49-F238E27FC236}">
                <a16:creationId xmlns:a16="http://schemas.microsoft.com/office/drawing/2014/main" id="{9A380781-E787-6B4E-C6B9-3A176147E36F}"/>
              </a:ext>
            </a:extLst>
          </p:cNvPr>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661937" y="3475545"/>
            <a:ext cx="5003865" cy="3335910"/>
          </a:xfrm>
          <a:prstGeom prst="rect">
            <a:avLst/>
          </a:prstGeom>
        </p:spPr>
      </p:pic>
      <p:pic>
        <p:nvPicPr>
          <p:cNvPr id="6" name="Image 5">
            <a:extLst>
              <a:ext uri="{FF2B5EF4-FFF2-40B4-BE49-F238E27FC236}">
                <a16:creationId xmlns:a16="http://schemas.microsoft.com/office/drawing/2014/main" id="{DB2E663E-B93A-6D48-ED61-9DCF9EC4A6ED}"/>
              </a:ext>
            </a:extLst>
          </p:cNvPr>
          <p:cNvPicPr>
            <a:picLocks noChangeAspect="1"/>
          </p:cNvPicPr>
          <p:nvPr/>
        </p:nvPicPr>
        <p:blipFill>
          <a:blip r:embed="rId4"/>
          <a:stretch>
            <a:fillRect/>
          </a:stretch>
        </p:blipFill>
        <p:spPr>
          <a:xfrm>
            <a:off x="4064298" y="3475545"/>
            <a:ext cx="5079702" cy="3382455"/>
          </a:xfrm>
          <a:prstGeom prst="rect">
            <a:avLst/>
          </a:prstGeom>
        </p:spPr>
      </p:pic>
      <p:pic>
        <p:nvPicPr>
          <p:cNvPr id="7" name="Image 6">
            <a:extLst>
              <a:ext uri="{FF2B5EF4-FFF2-40B4-BE49-F238E27FC236}">
                <a16:creationId xmlns:a16="http://schemas.microsoft.com/office/drawing/2014/main" id="{48AE8D4F-7D2B-43B7-F45C-F6EA5F9BB585}"/>
              </a:ext>
            </a:extLst>
          </p:cNvPr>
          <p:cNvPicPr>
            <a:picLocks noChangeAspect="1"/>
          </p:cNvPicPr>
          <p:nvPr/>
        </p:nvPicPr>
        <p:blipFill>
          <a:blip r:embed="rId5"/>
          <a:stretch>
            <a:fillRect/>
          </a:stretch>
        </p:blipFill>
        <p:spPr>
          <a:xfrm>
            <a:off x="5346097" y="900065"/>
            <a:ext cx="3797903" cy="2528935"/>
          </a:xfrm>
          <a:prstGeom prst="rect">
            <a:avLst/>
          </a:prstGeom>
        </p:spPr>
      </p:pic>
      <p:pic>
        <p:nvPicPr>
          <p:cNvPr id="8" name="Image 7">
            <a:extLst>
              <a:ext uri="{FF2B5EF4-FFF2-40B4-BE49-F238E27FC236}">
                <a16:creationId xmlns:a16="http://schemas.microsoft.com/office/drawing/2014/main" id="{4888279E-11E2-D2D0-CE8A-8B0BCA3BD422}"/>
              </a:ext>
            </a:extLst>
          </p:cNvPr>
          <p:cNvPicPr>
            <a:picLocks noChangeAspect="1"/>
          </p:cNvPicPr>
          <p:nvPr/>
        </p:nvPicPr>
        <p:blipFill rotWithShape="1">
          <a:blip r:embed="rId6"/>
          <a:srcRect l="29810" t="15664" r="16624"/>
          <a:stretch/>
        </p:blipFill>
        <p:spPr>
          <a:xfrm>
            <a:off x="1536569" y="1"/>
            <a:ext cx="1517716" cy="3581456"/>
          </a:xfrm>
          <a:prstGeom prst="rect">
            <a:avLst/>
          </a:prstGeom>
        </p:spPr>
      </p:pic>
    </p:spTree>
    <p:extLst>
      <p:ext uri="{BB962C8B-B14F-4D97-AF65-F5344CB8AC3E}">
        <p14:creationId xmlns:p14="http://schemas.microsoft.com/office/powerpoint/2010/main" val="4260884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B81170C-7E56-D21D-5BD8-3CEE07E6B66D}"/>
              </a:ext>
            </a:extLst>
          </p:cNvPr>
          <p:cNvSpPr>
            <a:spLocks noGrp="1"/>
          </p:cNvSpPr>
          <p:nvPr>
            <p:ph type="sldNum" sz="quarter" idx="12"/>
          </p:nvPr>
        </p:nvSpPr>
        <p:spPr/>
        <p:txBody>
          <a:bodyPr/>
          <a:lstStyle/>
          <a:p>
            <a:pPr rtl="0"/>
            <a:fld id="{D8DA9DAA-006C-4F4B-980E-E3DF019B24E2}" type="slidenum">
              <a:rPr lang="fr-FR" noProof="0" smtClean="0"/>
              <a:pPr rtl="0"/>
              <a:t>40</a:t>
            </a:fld>
            <a:endParaRPr lang="fr-FR" noProof="0"/>
          </a:p>
        </p:txBody>
      </p:sp>
      <p:sp>
        <p:nvSpPr>
          <p:cNvPr id="9" name="AutoShape 2">
            <a:extLst>
              <a:ext uri="{FF2B5EF4-FFF2-40B4-BE49-F238E27FC236}">
                <a16:creationId xmlns:a16="http://schemas.microsoft.com/office/drawing/2014/main" id="{2CED3F9A-E20C-EBD7-2F36-33294C4A8AA2}"/>
              </a:ext>
            </a:extLst>
          </p:cNvPr>
          <p:cNvSpPr txBox="1">
            <a:spLocks noChangeArrowheads="1"/>
          </p:cNvSpPr>
          <p:nvPr/>
        </p:nvSpPr>
        <p:spPr>
          <a:xfrm>
            <a:off x="3072544" y="356131"/>
            <a:ext cx="4104085" cy="465536"/>
          </a:xfrm>
          <a:prstGeom prst="rect">
            <a:avLst/>
          </a:prstGeom>
          <a:noFill/>
          <a:ln w="19050">
            <a:solidFill>
              <a:schemeClr val="accent2"/>
            </a:solidFill>
            <a:round/>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1500" dirty="0">
                <a:solidFill>
                  <a:schemeClr val="accent2"/>
                </a:solidFill>
                <a:latin typeface="Cocon-Light" pitchFamily="34" charset="0"/>
              </a:rPr>
              <a:t>Les débroussailleuses</a:t>
            </a:r>
          </a:p>
        </p:txBody>
      </p:sp>
      <p:sp>
        <p:nvSpPr>
          <p:cNvPr id="10" name="Rectangle 3" descr="100_1073">
            <a:extLst>
              <a:ext uri="{FF2B5EF4-FFF2-40B4-BE49-F238E27FC236}">
                <a16:creationId xmlns:a16="http://schemas.microsoft.com/office/drawing/2014/main" id="{095A74ED-A911-FFD4-535F-8C909981979E}"/>
              </a:ext>
            </a:extLst>
          </p:cNvPr>
          <p:cNvSpPr>
            <a:spLocks noGrp="1" noChangeAspect="1" noChangeArrowheads="1"/>
          </p:cNvSpPr>
          <p:nvPr isPhoto="1"/>
        </p:nvSpPr>
        <p:spPr bwMode="auto">
          <a:xfrm>
            <a:off x="0" y="4386918"/>
            <a:ext cx="2150687" cy="161264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350"/>
          </a:p>
        </p:txBody>
      </p:sp>
      <p:pic>
        <p:nvPicPr>
          <p:cNvPr id="11" name="Picture 2">
            <a:extLst>
              <a:ext uri="{FF2B5EF4-FFF2-40B4-BE49-F238E27FC236}">
                <a16:creationId xmlns:a16="http://schemas.microsoft.com/office/drawing/2014/main" id="{7609D57C-85E1-BBAC-D642-EEA5A805CB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32846"/>
            <a:ext cx="2140563" cy="175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B6E7757B-6451-F4EE-9A8C-C176790FAC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928428"/>
            <a:ext cx="2150687" cy="1704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a:extLst>
              <a:ext uri="{FF2B5EF4-FFF2-40B4-BE49-F238E27FC236}">
                <a16:creationId xmlns:a16="http://schemas.microsoft.com/office/drawing/2014/main" id="{F1CA9D44-DCF4-E105-D2C4-63BAE8F942A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3590" y="3375737"/>
            <a:ext cx="2360294" cy="2623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fficher l’image source">
            <a:extLst>
              <a:ext uri="{FF2B5EF4-FFF2-40B4-BE49-F238E27FC236}">
                <a16:creationId xmlns:a16="http://schemas.microsoft.com/office/drawing/2014/main" id="{6075BF0A-4660-01E1-2D51-DD949FF3180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86325" y="1425180"/>
            <a:ext cx="3657600" cy="3164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713A01A8-4DA1-D3F4-B38B-519DA187D68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13884" y="3007520"/>
            <a:ext cx="3925490" cy="261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102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effectLst>
                  <a:outerShdw blurRad="38100" dist="38100" dir="2700000" algn="tl">
                    <a:srgbClr val="000000">
                      <a:alpha val="43137"/>
                    </a:srgbClr>
                  </a:outerShdw>
                </a:effectLst>
              </a:rPr>
              <a:t>TECHNIQUES CURATIVES</a:t>
            </a:r>
            <a:endParaRPr lang="fr-FR" dirty="0"/>
          </a:p>
        </p:txBody>
      </p:sp>
      <p:sp>
        <p:nvSpPr>
          <p:cNvPr id="5" name="Espace réservé du texte 4"/>
          <p:cNvSpPr>
            <a:spLocks noGrp="1"/>
          </p:cNvSpPr>
          <p:nvPr>
            <p:ph type="body" sz="quarter" idx="12"/>
          </p:nvPr>
        </p:nvSpPr>
        <p:spPr/>
        <p:txBody>
          <a:bodyPr/>
          <a:lstStyle/>
          <a:p>
            <a:endParaRPr lang="fr-FR"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527" y="1431241"/>
            <a:ext cx="2019992" cy="4211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0795" y="3437094"/>
            <a:ext cx="2367481" cy="2112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520247" y="5330746"/>
            <a:ext cx="3580478" cy="415370"/>
          </a:xfrm>
          <a:prstGeom prst="rect">
            <a:avLst/>
          </a:prstGeom>
          <a:solidFill>
            <a:srgbClr val="CCFFCC"/>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sz="2099" b="1" dirty="0">
                <a:effectLst>
                  <a:outerShdw blurRad="38100" dist="38100" dir="2700000" algn="tl">
                    <a:srgbClr val="000000">
                      <a:alpha val="43137"/>
                    </a:srgbClr>
                  </a:outerShdw>
                </a:effectLst>
              </a:rPr>
              <a:t>Les caches anti-projection</a:t>
            </a:r>
          </a:p>
        </p:txBody>
      </p:sp>
      <p:pic>
        <p:nvPicPr>
          <p:cNvPr id="922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6836" y="1283298"/>
            <a:ext cx="2520153" cy="2086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97973" y="2099491"/>
            <a:ext cx="3812824" cy="2874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866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78C67E-A87B-9ED3-49FA-4AA6B565D1E7}"/>
              </a:ext>
            </a:extLst>
          </p:cNvPr>
          <p:cNvPicPr>
            <a:picLocks noChangeAspect="1"/>
          </p:cNvPicPr>
          <p:nvPr/>
        </p:nvPicPr>
        <p:blipFill>
          <a:blip r:embed="rId3"/>
          <a:stretch>
            <a:fillRect/>
          </a:stretch>
        </p:blipFill>
        <p:spPr>
          <a:xfrm>
            <a:off x="1731474" y="4495396"/>
            <a:ext cx="2328433" cy="2328433"/>
          </a:xfrm>
          <a:prstGeom prst="rect">
            <a:avLst/>
          </a:prstGeom>
        </p:spPr>
      </p:pic>
      <p:pic>
        <p:nvPicPr>
          <p:cNvPr id="182276" name="Picture 4">
            <a:extLst>
              <a:ext uri="{FF2B5EF4-FFF2-40B4-BE49-F238E27FC236}">
                <a16:creationId xmlns:a16="http://schemas.microsoft.com/office/drawing/2014/main" id="{B6D7DAAA-4026-886F-DBEE-49EB0A2044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21198" y="4567266"/>
            <a:ext cx="1207294" cy="2376488"/>
          </a:xfrm>
          <a:prstGeom prst="rect">
            <a:avLst/>
          </a:prstGeom>
          <a:noFill/>
          <a:extLst>
            <a:ext uri="{909E8E84-426E-40DD-AFC4-6F175D3DCCD1}">
              <a14:hiddenFill xmlns:a14="http://schemas.microsoft.com/office/drawing/2010/main">
                <a:solidFill>
                  <a:srgbClr val="FFFFFF"/>
                </a:solidFill>
              </a14:hiddenFill>
            </a:ext>
          </a:extLst>
        </p:spPr>
      </p:pic>
      <p:sp>
        <p:nvSpPr>
          <p:cNvPr id="182274" name="AutoShape 2">
            <a:extLst>
              <a:ext uri="{FF2B5EF4-FFF2-40B4-BE49-F238E27FC236}">
                <a16:creationId xmlns:a16="http://schemas.microsoft.com/office/drawing/2014/main" id="{1EE44053-47EA-3F82-F516-DD0E5D629BAF}"/>
              </a:ext>
            </a:extLst>
          </p:cNvPr>
          <p:cNvSpPr>
            <a:spLocks noGrp="1" noChangeArrowheads="1"/>
          </p:cNvSpPr>
          <p:nvPr>
            <p:ph type="title"/>
          </p:nvPr>
        </p:nvSpPr>
        <p:spPr>
          <a:xfrm>
            <a:off x="3600450" y="136524"/>
            <a:ext cx="4067175" cy="484983"/>
          </a:xfrm>
          <a:noFill/>
          <a:ln w="19050">
            <a:solidFill>
              <a:schemeClr val="accent2"/>
            </a:solidFill>
            <a:round/>
            <a:headEnd/>
            <a:tailEnd/>
          </a:ln>
        </p:spPr>
        <p:txBody>
          <a:bodyPr/>
          <a:lstStyle/>
          <a:p>
            <a:r>
              <a:rPr lang="fr-FR" altLang="fr-FR" sz="1500">
                <a:solidFill>
                  <a:schemeClr val="accent2"/>
                </a:solidFill>
                <a:latin typeface="Cocon-Light" pitchFamily="34" charset="0"/>
              </a:rPr>
              <a:t>Désherbage manuel</a:t>
            </a:r>
          </a:p>
        </p:txBody>
      </p:sp>
      <p:sp>
        <p:nvSpPr>
          <p:cNvPr id="182275" name="Rectangle 3">
            <a:extLst>
              <a:ext uri="{FF2B5EF4-FFF2-40B4-BE49-F238E27FC236}">
                <a16:creationId xmlns:a16="http://schemas.microsoft.com/office/drawing/2014/main" id="{895037BE-4683-40AB-A530-1DC6F6C9EB16}"/>
              </a:ext>
            </a:extLst>
          </p:cNvPr>
          <p:cNvSpPr>
            <a:spLocks noGrp="1" noChangeArrowheads="1"/>
          </p:cNvSpPr>
          <p:nvPr>
            <p:ph idx="1"/>
          </p:nvPr>
        </p:nvSpPr>
        <p:spPr>
          <a:xfrm>
            <a:off x="2443470" y="899687"/>
            <a:ext cx="4457700" cy="2376488"/>
          </a:xfrm>
          <a:noFill/>
          <a:ln/>
        </p:spPr>
        <p:txBody>
          <a:bodyPr>
            <a:normAutofit fontScale="25000" lnSpcReduction="20000"/>
          </a:bodyPr>
          <a:lstStyle/>
          <a:p>
            <a:pPr>
              <a:lnSpc>
                <a:spcPct val="90000"/>
              </a:lnSpc>
            </a:pPr>
            <a:r>
              <a:rPr lang="fr-FR" altLang="fr-FR" sz="6400" b="1" u="sng" dirty="0">
                <a:solidFill>
                  <a:schemeClr val="accent2"/>
                </a:solidFill>
              </a:rPr>
              <a:t>Description</a:t>
            </a:r>
            <a:r>
              <a:rPr lang="fr-FR" altLang="fr-FR" sz="6400" dirty="0">
                <a:solidFill>
                  <a:schemeClr val="accent2"/>
                </a:solidFill>
              </a:rPr>
              <a:t> : binette, sarcleuse, couteau, houe maraichère</a:t>
            </a:r>
          </a:p>
          <a:p>
            <a:pPr>
              <a:lnSpc>
                <a:spcPct val="90000"/>
              </a:lnSpc>
            </a:pPr>
            <a:endParaRPr lang="fr-FR" altLang="fr-FR" sz="6400" dirty="0">
              <a:solidFill>
                <a:schemeClr val="accent2"/>
              </a:solidFill>
            </a:endParaRPr>
          </a:p>
          <a:p>
            <a:pPr>
              <a:lnSpc>
                <a:spcPct val="90000"/>
              </a:lnSpc>
            </a:pPr>
            <a:r>
              <a:rPr lang="fr-FR" altLang="fr-FR" sz="6400" b="1" u="sng" dirty="0">
                <a:solidFill>
                  <a:schemeClr val="accent2"/>
                </a:solidFill>
              </a:rPr>
              <a:t>Principe</a:t>
            </a:r>
            <a:r>
              <a:rPr lang="fr-FR" altLang="fr-FR" sz="6400" dirty="0">
                <a:solidFill>
                  <a:schemeClr val="accent2"/>
                </a:solidFill>
              </a:rPr>
              <a:t> : Arrachage, déchaussement</a:t>
            </a:r>
          </a:p>
          <a:p>
            <a:pPr>
              <a:lnSpc>
                <a:spcPct val="90000"/>
              </a:lnSpc>
            </a:pPr>
            <a:endParaRPr lang="fr-FR" altLang="fr-FR" sz="6400" dirty="0">
              <a:solidFill>
                <a:schemeClr val="accent2"/>
              </a:solidFill>
            </a:endParaRPr>
          </a:p>
          <a:p>
            <a:pPr>
              <a:lnSpc>
                <a:spcPct val="90000"/>
              </a:lnSpc>
            </a:pPr>
            <a:r>
              <a:rPr lang="fr-FR" altLang="fr-FR" sz="6400" b="1" u="sng" dirty="0">
                <a:solidFill>
                  <a:schemeClr val="accent2"/>
                </a:solidFill>
              </a:rPr>
              <a:t>Nombre de passages</a:t>
            </a:r>
            <a:r>
              <a:rPr lang="fr-FR" altLang="fr-FR" sz="6400" dirty="0">
                <a:solidFill>
                  <a:schemeClr val="accent2"/>
                </a:solidFill>
              </a:rPr>
              <a:t> : 3 à 5</a:t>
            </a:r>
          </a:p>
          <a:p>
            <a:pPr>
              <a:lnSpc>
                <a:spcPct val="90000"/>
              </a:lnSpc>
            </a:pPr>
            <a:endParaRPr lang="fr-FR" altLang="fr-FR" sz="6400" dirty="0">
              <a:solidFill>
                <a:schemeClr val="accent2"/>
              </a:solidFill>
            </a:endParaRPr>
          </a:p>
          <a:p>
            <a:pPr>
              <a:lnSpc>
                <a:spcPct val="90000"/>
              </a:lnSpc>
            </a:pPr>
            <a:r>
              <a:rPr lang="fr-FR" altLang="fr-FR" sz="6400" b="1" u="sng" dirty="0">
                <a:solidFill>
                  <a:schemeClr val="accent2"/>
                </a:solidFill>
              </a:rPr>
              <a:t>Coût</a:t>
            </a:r>
            <a:r>
              <a:rPr lang="fr-FR" altLang="fr-FR" sz="6400" dirty="0">
                <a:solidFill>
                  <a:schemeClr val="accent2"/>
                </a:solidFill>
              </a:rPr>
              <a:t> : </a:t>
            </a:r>
          </a:p>
          <a:p>
            <a:pPr>
              <a:lnSpc>
                <a:spcPct val="90000"/>
              </a:lnSpc>
              <a:buFont typeface="Wingdings" panose="05000000000000000000" pitchFamily="2" charset="2"/>
              <a:buNone/>
            </a:pPr>
            <a:r>
              <a:rPr lang="fr-FR" altLang="fr-FR" sz="6400" dirty="0">
                <a:solidFill>
                  <a:schemeClr val="accent2"/>
                </a:solidFill>
                <a:latin typeface="Cocon-Light" pitchFamily="34" charset="0"/>
              </a:rPr>
              <a:t>- Matériel : faible</a:t>
            </a:r>
          </a:p>
          <a:p>
            <a:pPr>
              <a:lnSpc>
                <a:spcPct val="90000"/>
              </a:lnSpc>
              <a:buFont typeface="Wingdings" panose="05000000000000000000" pitchFamily="2" charset="2"/>
              <a:buNone/>
            </a:pPr>
            <a:r>
              <a:rPr lang="fr-FR" altLang="fr-FR" sz="6400" dirty="0">
                <a:solidFill>
                  <a:schemeClr val="accent2"/>
                </a:solidFill>
                <a:latin typeface="Cocon-Light" pitchFamily="34" charset="0"/>
              </a:rPr>
              <a:t>- Utilisation : 0,36 </a:t>
            </a:r>
            <a:r>
              <a:rPr lang="fr-FR" altLang="fr-FR" sz="6400" dirty="0">
                <a:solidFill>
                  <a:schemeClr val="accent2"/>
                </a:solidFill>
                <a:latin typeface="Times New Roman" panose="02020603050405020304" pitchFamily="18" charset="0"/>
              </a:rPr>
              <a:t>€</a:t>
            </a:r>
            <a:r>
              <a:rPr lang="fr-FR" altLang="fr-FR" sz="6400" dirty="0">
                <a:solidFill>
                  <a:schemeClr val="accent2"/>
                </a:solidFill>
                <a:latin typeface="Cocon-Light" pitchFamily="34" charset="0"/>
              </a:rPr>
              <a:t>/m², 416 </a:t>
            </a:r>
            <a:r>
              <a:rPr lang="fr-FR" altLang="fr-FR" sz="6400" dirty="0">
                <a:solidFill>
                  <a:schemeClr val="accent2"/>
                </a:solidFill>
                <a:latin typeface="Times New Roman" panose="02020603050405020304" pitchFamily="18" charset="0"/>
              </a:rPr>
              <a:t>€</a:t>
            </a:r>
            <a:r>
              <a:rPr lang="fr-FR" altLang="fr-FR" sz="6400" dirty="0">
                <a:solidFill>
                  <a:schemeClr val="accent2"/>
                </a:solidFill>
                <a:latin typeface="Cocon-Light" pitchFamily="34" charset="0"/>
              </a:rPr>
              <a:t>/km/an</a:t>
            </a:r>
          </a:p>
          <a:p>
            <a:pPr lvl="1">
              <a:lnSpc>
                <a:spcPct val="90000"/>
              </a:lnSpc>
            </a:pPr>
            <a:endParaRPr lang="fr-FR" altLang="fr-FR" sz="6400" dirty="0">
              <a:solidFill>
                <a:schemeClr val="accent2"/>
              </a:solidFill>
              <a:latin typeface="Cocon-Light" pitchFamily="34" charset="0"/>
            </a:endParaRPr>
          </a:p>
          <a:p>
            <a:pPr>
              <a:lnSpc>
                <a:spcPct val="90000"/>
              </a:lnSpc>
            </a:pPr>
            <a:r>
              <a:rPr lang="fr-FR" altLang="fr-FR" sz="6400" b="1" u="sng" dirty="0">
                <a:solidFill>
                  <a:schemeClr val="accent2"/>
                </a:solidFill>
              </a:rPr>
              <a:t>Vitesse d’avancement</a:t>
            </a:r>
            <a:r>
              <a:rPr lang="fr-FR" altLang="fr-FR" sz="6400" dirty="0">
                <a:solidFill>
                  <a:schemeClr val="accent2"/>
                </a:solidFill>
              </a:rPr>
              <a:t> :  24 m²/h</a:t>
            </a:r>
          </a:p>
          <a:p>
            <a:pPr>
              <a:lnSpc>
                <a:spcPct val="90000"/>
              </a:lnSpc>
            </a:pPr>
            <a:endParaRPr lang="fr-FR" altLang="fr-FR" sz="1200" dirty="0">
              <a:solidFill>
                <a:schemeClr val="accent2"/>
              </a:solidFill>
            </a:endParaRPr>
          </a:p>
        </p:txBody>
      </p:sp>
      <p:grpSp>
        <p:nvGrpSpPr>
          <p:cNvPr id="182277" name="Group 5">
            <a:extLst>
              <a:ext uri="{FF2B5EF4-FFF2-40B4-BE49-F238E27FC236}">
                <a16:creationId xmlns:a16="http://schemas.microsoft.com/office/drawing/2014/main" id="{46CAF8E9-1EB9-CF13-0F54-C06A0D72A8F1}"/>
              </a:ext>
            </a:extLst>
          </p:cNvPr>
          <p:cNvGrpSpPr>
            <a:grpSpLocks noRot="1"/>
          </p:cNvGrpSpPr>
          <p:nvPr/>
        </p:nvGrpSpPr>
        <p:grpSpPr bwMode="auto">
          <a:xfrm>
            <a:off x="5535216" y="1328975"/>
            <a:ext cx="3608784" cy="5529025"/>
            <a:chOff x="288" y="173"/>
            <a:chExt cx="5184" cy="2441"/>
          </a:xfrm>
        </p:grpSpPr>
        <p:sp>
          <p:nvSpPr>
            <p:cNvPr id="182278" name="Rectangle 6">
              <a:extLst>
                <a:ext uri="{FF2B5EF4-FFF2-40B4-BE49-F238E27FC236}">
                  <a16:creationId xmlns:a16="http://schemas.microsoft.com/office/drawing/2014/main" id="{DCC8BFB6-E9DD-ACF7-F218-E3CBC11EE3A5}"/>
                </a:ext>
              </a:extLst>
            </p:cNvPr>
            <p:cNvSpPr>
              <a:spLocks noChangeArrowheads="1"/>
            </p:cNvSpPr>
            <p:nvPr/>
          </p:nvSpPr>
          <p:spPr bwMode="auto">
            <a:xfrm>
              <a:off x="2880" y="618"/>
              <a:ext cx="2592" cy="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600" dirty="0"/>
                <a:t> </a:t>
              </a:r>
              <a:r>
                <a:rPr lang="fr-FR" altLang="fr-FR" sz="1600" dirty="0">
                  <a:solidFill>
                    <a:schemeClr val="accent2"/>
                  </a:solidFill>
                </a:rPr>
                <a:t>Nécessité ramassage après brossage</a:t>
              </a:r>
            </a:p>
            <a:p>
              <a:endParaRPr lang="fr-FR" altLang="fr-FR" sz="1600" dirty="0">
                <a:solidFill>
                  <a:schemeClr val="accent2"/>
                </a:solidFill>
              </a:endParaRPr>
            </a:p>
            <a:p>
              <a:r>
                <a:rPr lang="fr-FR" altLang="fr-FR" sz="1600" dirty="0">
                  <a:solidFill>
                    <a:schemeClr val="accent2"/>
                  </a:solidFill>
                </a:rPr>
                <a:t> Usure :</a:t>
              </a:r>
            </a:p>
            <a:p>
              <a:pPr>
                <a:buFontTx/>
                <a:buChar char="-"/>
              </a:pPr>
              <a:r>
                <a:rPr lang="fr-FR" altLang="fr-FR" sz="1600" dirty="0">
                  <a:solidFill>
                    <a:schemeClr val="accent2"/>
                  </a:solidFill>
                </a:rPr>
                <a:t> Matériel</a:t>
              </a:r>
            </a:p>
            <a:p>
              <a:pPr>
                <a:buFontTx/>
                <a:buChar char="-"/>
              </a:pPr>
              <a:r>
                <a:rPr lang="fr-FR" altLang="fr-FR" sz="1600" dirty="0">
                  <a:solidFill>
                    <a:schemeClr val="accent2"/>
                  </a:solidFill>
                </a:rPr>
                <a:t> Revêtement</a:t>
              </a:r>
            </a:p>
            <a:p>
              <a:pPr>
                <a:buFontTx/>
                <a:buChar char="-"/>
              </a:pPr>
              <a:endParaRPr lang="fr-FR" altLang="fr-FR" sz="1600" dirty="0">
                <a:solidFill>
                  <a:schemeClr val="accent2"/>
                </a:solidFill>
              </a:endParaRPr>
            </a:p>
            <a:p>
              <a:r>
                <a:rPr lang="fr-FR" altLang="fr-FR" sz="1600" dirty="0">
                  <a:solidFill>
                    <a:schemeClr val="accent2"/>
                  </a:solidFill>
                </a:rPr>
                <a:t>Mobilisation et motivation du personnel, dos</a:t>
              </a:r>
            </a:p>
            <a:p>
              <a:endParaRPr lang="fr-FR" altLang="fr-FR" sz="1600" dirty="0">
                <a:solidFill>
                  <a:schemeClr val="accent2"/>
                </a:solidFill>
              </a:endParaRPr>
            </a:p>
            <a:p>
              <a:r>
                <a:rPr lang="fr-FR" altLang="fr-FR" sz="1600" dirty="0">
                  <a:solidFill>
                    <a:schemeClr val="accent2"/>
                  </a:solidFill>
                </a:rPr>
                <a:t> Travail  lent</a:t>
              </a:r>
            </a:p>
            <a:p>
              <a:endParaRPr lang="fr-FR" altLang="fr-FR" sz="1200" dirty="0">
                <a:solidFill>
                  <a:schemeClr val="accent2"/>
                </a:solidFill>
              </a:endParaRPr>
            </a:p>
          </p:txBody>
        </p:sp>
        <p:sp>
          <p:nvSpPr>
            <p:cNvPr id="182279" name="Rectangle 7">
              <a:extLst>
                <a:ext uri="{FF2B5EF4-FFF2-40B4-BE49-F238E27FC236}">
                  <a16:creationId xmlns:a16="http://schemas.microsoft.com/office/drawing/2014/main" id="{ABCF2140-96ED-4FEE-CC1D-395C4F60F52F}"/>
                </a:ext>
              </a:extLst>
            </p:cNvPr>
            <p:cNvSpPr>
              <a:spLocks noChangeArrowheads="1"/>
            </p:cNvSpPr>
            <p:nvPr/>
          </p:nvSpPr>
          <p:spPr bwMode="auto">
            <a:xfrm>
              <a:off x="288" y="618"/>
              <a:ext cx="2592" cy="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r>
                <a:rPr lang="fr-FR" altLang="fr-FR" sz="1600" dirty="0"/>
                <a:t> </a:t>
              </a:r>
              <a:r>
                <a:rPr lang="fr-FR" altLang="fr-FR" sz="1600" dirty="0">
                  <a:solidFill>
                    <a:schemeClr val="accent2"/>
                  </a:solidFill>
                </a:rPr>
                <a:t>Nombre de passage limité</a:t>
              </a:r>
            </a:p>
            <a:p>
              <a:endParaRPr lang="fr-FR" altLang="fr-FR" sz="1600" dirty="0">
                <a:solidFill>
                  <a:schemeClr val="accent2"/>
                </a:solidFill>
              </a:endParaRPr>
            </a:p>
            <a:p>
              <a:r>
                <a:rPr lang="fr-FR" altLang="fr-FR" sz="1600" dirty="0">
                  <a:solidFill>
                    <a:schemeClr val="accent2"/>
                  </a:solidFill>
                </a:rPr>
                <a:t> Investissement modéré</a:t>
              </a:r>
            </a:p>
            <a:p>
              <a:endParaRPr lang="fr-FR" altLang="fr-FR" sz="1600" dirty="0">
                <a:solidFill>
                  <a:schemeClr val="accent2"/>
                </a:solidFill>
              </a:endParaRPr>
            </a:p>
            <a:p>
              <a:r>
                <a:rPr lang="fr-FR" altLang="fr-FR" sz="1600" dirty="0">
                  <a:solidFill>
                    <a:schemeClr val="accent2"/>
                  </a:solidFill>
                </a:rPr>
                <a:t>Matériel simple et peu coûteux</a:t>
              </a:r>
            </a:p>
            <a:p>
              <a:endParaRPr lang="fr-FR" altLang="fr-FR" sz="1600" dirty="0">
                <a:solidFill>
                  <a:schemeClr val="accent2"/>
                </a:solidFill>
              </a:endParaRPr>
            </a:p>
            <a:p>
              <a:r>
                <a:rPr lang="fr-FR" altLang="fr-FR" sz="1600" dirty="0">
                  <a:solidFill>
                    <a:schemeClr val="accent2"/>
                  </a:solidFill>
                </a:rPr>
                <a:t> Peut être réalisé en même temps que le balayage</a:t>
              </a:r>
            </a:p>
            <a:p>
              <a:endParaRPr lang="fr-FR" altLang="fr-FR" sz="1600" dirty="0">
                <a:solidFill>
                  <a:schemeClr val="accent2"/>
                </a:solidFill>
              </a:endParaRPr>
            </a:p>
            <a:p>
              <a:r>
                <a:rPr lang="fr-FR" altLang="fr-FR" sz="1600" dirty="0">
                  <a:solidFill>
                    <a:schemeClr val="accent2"/>
                  </a:solidFill>
                </a:rPr>
                <a:t> Aucune dépense d’énergie fossile</a:t>
              </a:r>
            </a:p>
            <a:p>
              <a:endParaRPr lang="fr-FR" altLang="fr-FR" sz="1200" dirty="0">
                <a:solidFill>
                  <a:schemeClr val="accent2"/>
                </a:solidFill>
              </a:endParaRPr>
            </a:p>
            <a:p>
              <a:endParaRPr lang="fr-FR" altLang="fr-FR" sz="1200" dirty="0">
                <a:solidFill>
                  <a:schemeClr val="accent2"/>
                </a:solidFill>
              </a:endParaRPr>
            </a:p>
          </p:txBody>
        </p:sp>
        <p:sp>
          <p:nvSpPr>
            <p:cNvPr id="182280" name="Rectangle 8">
              <a:extLst>
                <a:ext uri="{FF2B5EF4-FFF2-40B4-BE49-F238E27FC236}">
                  <a16:creationId xmlns:a16="http://schemas.microsoft.com/office/drawing/2014/main" id="{D23C238B-B91E-53C1-A648-6EC2E7819D75}"/>
                </a:ext>
              </a:extLst>
            </p:cNvPr>
            <p:cNvSpPr>
              <a:spLocks noChangeArrowheads="1"/>
            </p:cNvSpPr>
            <p:nvPr/>
          </p:nvSpPr>
          <p:spPr bwMode="auto">
            <a:xfrm>
              <a:off x="2880" y="173"/>
              <a:ext cx="2592" cy="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FF0000"/>
                </a:solidFill>
              </a:endParaRPr>
            </a:p>
            <a:p>
              <a:r>
                <a:rPr lang="fr-FR" altLang="fr-FR" sz="1200">
                  <a:solidFill>
                    <a:srgbClr val="FF0000"/>
                  </a:solidFill>
                </a:rPr>
                <a:t>Inconvénients</a:t>
              </a:r>
            </a:p>
          </p:txBody>
        </p:sp>
        <p:sp>
          <p:nvSpPr>
            <p:cNvPr id="182281" name="Rectangle 9">
              <a:extLst>
                <a:ext uri="{FF2B5EF4-FFF2-40B4-BE49-F238E27FC236}">
                  <a16:creationId xmlns:a16="http://schemas.microsoft.com/office/drawing/2014/main" id="{E3C43605-C64B-0A37-EBA7-B79F4BD04AD9}"/>
                </a:ext>
              </a:extLst>
            </p:cNvPr>
            <p:cNvSpPr>
              <a:spLocks noChangeArrowheads="1"/>
            </p:cNvSpPr>
            <p:nvPr/>
          </p:nvSpPr>
          <p:spPr bwMode="auto">
            <a:xfrm>
              <a:off x="288" y="173"/>
              <a:ext cx="2592" cy="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1pPr>
              <a:lvl2pPr>
                <a:spcBef>
                  <a:spcPct val="20000"/>
                </a:spcBef>
                <a:buClr>
                  <a:schemeClr val="tx1"/>
                </a:buClr>
                <a:buSzPct val="75000"/>
                <a:buChar char="–"/>
                <a:defRPr sz="2000">
                  <a:solidFill>
                    <a:schemeClr val="tx1"/>
                  </a:solidFill>
                  <a:latin typeface="Arial" panose="020B0604020202020204" pitchFamily="34" charset="0"/>
                  <a:cs typeface="Arial" panose="020B0604020202020204" pitchFamily="34" charset="0"/>
                </a:defRPr>
              </a:lvl2pPr>
              <a:lvl3pPr>
                <a:spcBef>
                  <a:spcPct val="20000"/>
                </a:spcBef>
                <a:buClr>
                  <a:schemeClr val="tx1"/>
                </a:buClr>
                <a:buSzPct val="7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3pPr>
              <a:lvl4pPr>
                <a:spcBef>
                  <a:spcPct val="20000"/>
                </a:spcBef>
                <a:buClr>
                  <a:schemeClr val="tx1"/>
                </a:buClr>
                <a:buSzPct val="80000"/>
                <a:buChar char="–"/>
                <a:defRPr sz="1600">
                  <a:solidFill>
                    <a:schemeClr val="tx1"/>
                  </a:solidFill>
                  <a:latin typeface="Arial" panose="020B0604020202020204" pitchFamily="34" charset="0"/>
                  <a:cs typeface="Arial" panose="020B0604020202020204" pitchFamily="34" charset="0"/>
                </a:defRPr>
              </a:lvl4pPr>
              <a:lvl5pPr>
                <a:spcBef>
                  <a:spcPct val="20000"/>
                </a:spcBef>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65000"/>
                <a:buFont typeface="Wingdings" panose="05000000000000000000" pitchFamily="2" charset="2"/>
                <a:buChar char="l"/>
                <a:defRPr sz="1600">
                  <a:solidFill>
                    <a:schemeClr val="tx1"/>
                  </a:solidFill>
                  <a:latin typeface="Arial" panose="020B0604020202020204" pitchFamily="34" charset="0"/>
                  <a:cs typeface="Arial" panose="020B0604020202020204" pitchFamily="34" charset="0"/>
                </a:defRPr>
              </a:lvl9pPr>
            </a:lstStyle>
            <a:p>
              <a:endParaRPr lang="fr-FR" altLang="fr-FR" sz="1200">
                <a:solidFill>
                  <a:srgbClr val="008000"/>
                </a:solidFill>
              </a:endParaRPr>
            </a:p>
            <a:p>
              <a:r>
                <a:rPr lang="fr-FR" altLang="fr-FR" sz="1200">
                  <a:solidFill>
                    <a:srgbClr val="008000"/>
                  </a:solidFill>
                </a:rPr>
                <a:t>Avantages</a:t>
              </a:r>
            </a:p>
          </p:txBody>
        </p:sp>
        <p:sp>
          <p:nvSpPr>
            <p:cNvPr id="182282" name="Line 10">
              <a:extLst>
                <a:ext uri="{FF2B5EF4-FFF2-40B4-BE49-F238E27FC236}">
                  <a16:creationId xmlns:a16="http://schemas.microsoft.com/office/drawing/2014/main" id="{6E0E7FD8-A093-50E9-115D-83CFF20356E3}"/>
                </a:ext>
              </a:extLst>
            </p:cNvPr>
            <p:cNvSpPr>
              <a:spLocks noChangeShapeType="1"/>
            </p:cNvSpPr>
            <p:nvPr/>
          </p:nvSpPr>
          <p:spPr bwMode="auto">
            <a:xfrm>
              <a:off x="288" y="173"/>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2283" name="Line 11">
              <a:extLst>
                <a:ext uri="{FF2B5EF4-FFF2-40B4-BE49-F238E27FC236}">
                  <a16:creationId xmlns:a16="http://schemas.microsoft.com/office/drawing/2014/main" id="{3598B825-CC17-E4CC-3348-5AAB69C5AECE}"/>
                </a:ext>
              </a:extLst>
            </p:cNvPr>
            <p:cNvSpPr>
              <a:spLocks noChangeShapeType="1"/>
            </p:cNvSpPr>
            <p:nvPr/>
          </p:nvSpPr>
          <p:spPr bwMode="auto">
            <a:xfrm>
              <a:off x="288" y="618"/>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2284" name="Line 12">
              <a:extLst>
                <a:ext uri="{FF2B5EF4-FFF2-40B4-BE49-F238E27FC236}">
                  <a16:creationId xmlns:a16="http://schemas.microsoft.com/office/drawing/2014/main" id="{F4A5B3E0-02EF-E606-2128-3BB0EC6B62B0}"/>
                </a:ext>
              </a:extLst>
            </p:cNvPr>
            <p:cNvSpPr>
              <a:spLocks noChangeShapeType="1"/>
            </p:cNvSpPr>
            <p:nvPr/>
          </p:nvSpPr>
          <p:spPr bwMode="auto">
            <a:xfrm>
              <a:off x="288" y="2614"/>
              <a:ext cx="518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2285" name="Line 13">
              <a:extLst>
                <a:ext uri="{FF2B5EF4-FFF2-40B4-BE49-F238E27FC236}">
                  <a16:creationId xmlns:a16="http://schemas.microsoft.com/office/drawing/2014/main" id="{4ED15C8C-0EAD-C786-1A4C-62DD95DB8821}"/>
                </a:ext>
              </a:extLst>
            </p:cNvPr>
            <p:cNvSpPr>
              <a:spLocks noChangeShapeType="1"/>
            </p:cNvSpPr>
            <p:nvPr/>
          </p:nvSpPr>
          <p:spPr bwMode="auto">
            <a:xfrm>
              <a:off x="288" y="173"/>
              <a:ext cx="0" cy="2441"/>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2286" name="Line 14">
              <a:extLst>
                <a:ext uri="{FF2B5EF4-FFF2-40B4-BE49-F238E27FC236}">
                  <a16:creationId xmlns:a16="http://schemas.microsoft.com/office/drawing/2014/main" id="{D211668E-74FD-F16F-FA75-2BF6DC27F2DA}"/>
                </a:ext>
              </a:extLst>
            </p:cNvPr>
            <p:cNvSpPr>
              <a:spLocks noChangeShapeType="1"/>
            </p:cNvSpPr>
            <p:nvPr/>
          </p:nvSpPr>
          <p:spPr bwMode="auto">
            <a:xfrm>
              <a:off x="2880" y="173"/>
              <a:ext cx="0" cy="24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82287" name="Line 15">
              <a:extLst>
                <a:ext uri="{FF2B5EF4-FFF2-40B4-BE49-F238E27FC236}">
                  <a16:creationId xmlns:a16="http://schemas.microsoft.com/office/drawing/2014/main" id="{A41F505B-FA52-20BF-A1A1-4529257C6991}"/>
                </a:ext>
              </a:extLst>
            </p:cNvPr>
            <p:cNvSpPr>
              <a:spLocks noChangeShapeType="1"/>
            </p:cNvSpPr>
            <p:nvPr/>
          </p:nvSpPr>
          <p:spPr bwMode="auto">
            <a:xfrm>
              <a:off x="5472" y="173"/>
              <a:ext cx="0" cy="2441"/>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grpSp>
      <p:pic>
        <p:nvPicPr>
          <p:cNvPr id="2" name="Picture 4">
            <a:extLst>
              <a:ext uri="{FF2B5EF4-FFF2-40B4-BE49-F238E27FC236}">
                <a16:creationId xmlns:a16="http://schemas.microsoft.com/office/drawing/2014/main" id="{4684A209-04F2-A585-D49B-2B1002203C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99267"/>
            <a:ext cx="2328434" cy="2007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9C40F6F-E595-5C67-F64C-6994E7835BF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03" y="34171"/>
            <a:ext cx="2346741" cy="1865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a:extLst>
              <a:ext uri="{FF2B5EF4-FFF2-40B4-BE49-F238E27FC236}">
                <a16:creationId xmlns:a16="http://schemas.microsoft.com/office/drawing/2014/main" id="{CE705CA5-D5B9-F428-16F1-06B2905E341E}"/>
              </a:ext>
            </a:extLst>
          </p:cNvPr>
          <p:cNvSpPr>
            <a:spLocks noGrp="1"/>
          </p:cNvSpPr>
          <p:nvPr>
            <p:ph type="sldNum" sz="quarter" idx="12"/>
          </p:nvPr>
        </p:nvSpPr>
        <p:spPr/>
        <p:txBody>
          <a:bodyPr/>
          <a:lstStyle/>
          <a:p>
            <a:pPr rtl="0"/>
            <a:fld id="{D8DA9DAA-006C-4F4B-980E-E3DF019B24E2}" type="slidenum">
              <a:rPr lang="fr-FR" noProof="0" smtClean="0"/>
              <a:t>42</a:t>
            </a:fld>
            <a:endParaRPr lang="fr-FR" noProof="0"/>
          </a:p>
        </p:txBody>
      </p:sp>
      <p:pic>
        <p:nvPicPr>
          <p:cNvPr id="2050" name="Picture 2">
            <a:extLst>
              <a:ext uri="{FF2B5EF4-FFF2-40B4-BE49-F238E27FC236}">
                <a16:creationId xmlns:a16="http://schemas.microsoft.com/office/drawing/2014/main" id="{557515D4-3D5F-43BA-28E5-E3A1535513A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937" y="4485845"/>
            <a:ext cx="2328432" cy="2328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effectLst>
                  <a:outerShdw blurRad="38100" dist="38100" dir="2700000" algn="tl">
                    <a:srgbClr val="000000">
                      <a:alpha val="43137"/>
                    </a:srgbClr>
                  </a:outerShdw>
                </a:effectLst>
              </a:rPr>
              <a:t>TECHNIQUES CURATIVES</a:t>
            </a:r>
            <a:endParaRPr lang="fr-FR" dirty="0"/>
          </a:p>
        </p:txBody>
      </p:sp>
      <p:pic>
        <p:nvPicPr>
          <p:cNvPr id="4" name="Image 3">
            <a:extLst>
              <a:ext uri="{FF2B5EF4-FFF2-40B4-BE49-F238E27FC236}">
                <a16:creationId xmlns:a16="http://schemas.microsoft.com/office/drawing/2014/main" id="{2AE1EFCD-0956-CD08-DD49-7115F05FEEB0}"/>
              </a:ext>
            </a:extLst>
          </p:cNvPr>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910431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B81170C-7E56-D21D-5BD8-3CEE07E6B66D}"/>
              </a:ext>
            </a:extLst>
          </p:cNvPr>
          <p:cNvSpPr>
            <a:spLocks noGrp="1"/>
          </p:cNvSpPr>
          <p:nvPr>
            <p:ph type="sldNum" sz="quarter" idx="12"/>
          </p:nvPr>
        </p:nvSpPr>
        <p:spPr/>
        <p:txBody>
          <a:bodyPr/>
          <a:lstStyle/>
          <a:p>
            <a:pPr rtl="0"/>
            <a:fld id="{D8DA9DAA-006C-4F4B-980E-E3DF019B24E2}" type="slidenum">
              <a:rPr lang="fr-FR" noProof="0" smtClean="0"/>
              <a:pPr rtl="0"/>
              <a:t>44</a:t>
            </a:fld>
            <a:endParaRPr lang="fr-FR" noProof="0"/>
          </a:p>
        </p:txBody>
      </p:sp>
      <p:pic>
        <p:nvPicPr>
          <p:cNvPr id="3" name="Image 2">
            <a:extLst>
              <a:ext uri="{FF2B5EF4-FFF2-40B4-BE49-F238E27FC236}">
                <a16:creationId xmlns:a16="http://schemas.microsoft.com/office/drawing/2014/main" id="{F8280E35-3764-F1F3-4638-CE2F1038523C}"/>
              </a:ext>
            </a:extLst>
          </p:cNvPr>
          <p:cNvPicPr>
            <a:picLocks noChangeAspect="1"/>
          </p:cNvPicPr>
          <p:nvPr/>
        </p:nvPicPr>
        <p:blipFill>
          <a:blip r:embed="rId2"/>
          <a:stretch>
            <a:fillRect/>
          </a:stretch>
        </p:blipFill>
        <p:spPr>
          <a:xfrm>
            <a:off x="48" y="546755"/>
            <a:ext cx="9033079" cy="5580667"/>
          </a:xfrm>
          <a:prstGeom prst="rect">
            <a:avLst/>
          </a:prstGeom>
        </p:spPr>
      </p:pic>
    </p:spTree>
    <p:extLst>
      <p:ext uri="{BB962C8B-B14F-4D97-AF65-F5344CB8AC3E}">
        <p14:creationId xmlns:p14="http://schemas.microsoft.com/office/powerpoint/2010/main" val="933890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1E6DFE-67BC-61D9-F3CC-6519DEF71EF8}"/>
              </a:ext>
            </a:extLst>
          </p:cNvPr>
          <p:cNvPicPr>
            <a:picLocks noChangeAspect="1"/>
          </p:cNvPicPr>
          <p:nvPr/>
        </p:nvPicPr>
        <p:blipFill>
          <a:blip r:embed="rId3"/>
          <a:stretch>
            <a:fillRect/>
          </a:stretch>
        </p:blipFill>
        <p:spPr>
          <a:xfrm>
            <a:off x="638665" y="530814"/>
            <a:ext cx="3618911" cy="3618911"/>
          </a:xfrm>
          <a:prstGeom prst="rect">
            <a:avLst/>
          </a:prstGeom>
        </p:spPr>
      </p:pic>
      <p:sp>
        <p:nvSpPr>
          <p:cNvPr id="2" name="Espace réservé du numéro de diapositive 1">
            <a:extLst>
              <a:ext uri="{FF2B5EF4-FFF2-40B4-BE49-F238E27FC236}">
                <a16:creationId xmlns:a16="http://schemas.microsoft.com/office/drawing/2014/main" id="{15518DDC-3FF7-2A20-850D-6ADD5F1EB4E6}"/>
              </a:ext>
            </a:extLst>
          </p:cNvPr>
          <p:cNvSpPr>
            <a:spLocks noGrp="1"/>
          </p:cNvSpPr>
          <p:nvPr>
            <p:ph type="sldNum" sz="quarter" idx="12"/>
          </p:nvPr>
        </p:nvSpPr>
        <p:spPr/>
        <p:txBody>
          <a:bodyPr/>
          <a:lstStyle/>
          <a:p>
            <a:pPr rtl="0"/>
            <a:fld id="{D8DA9DAA-006C-4F4B-980E-E3DF019B24E2}" type="slidenum">
              <a:rPr lang="fr-FR" noProof="0" smtClean="0"/>
              <a:t>45</a:t>
            </a:fld>
            <a:endParaRPr lang="fr-FR" noProof="0"/>
          </a:p>
        </p:txBody>
      </p:sp>
      <p:pic>
        <p:nvPicPr>
          <p:cNvPr id="3" name="Image 2">
            <a:extLst>
              <a:ext uri="{FF2B5EF4-FFF2-40B4-BE49-F238E27FC236}">
                <a16:creationId xmlns:a16="http://schemas.microsoft.com/office/drawing/2014/main" id="{381A73B7-021D-812B-3579-71883E8F711B}"/>
              </a:ext>
            </a:extLst>
          </p:cNvPr>
          <p:cNvPicPr>
            <a:picLocks noChangeAspect="1"/>
          </p:cNvPicPr>
          <p:nvPr/>
        </p:nvPicPr>
        <p:blipFill>
          <a:blip r:embed="rId4"/>
          <a:stretch>
            <a:fillRect/>
          </a:stretch>
        </p:blipFill>
        <p:spPr>
          <a:xfrm>
            <a:off x="252166" y="4149726"/>
            <a:ext cx="4572000" cy="2571750"/>
          </a:xfrm>
          <a:prstGeom prst="rect">
            <a:avLst/>
          </a:prstGeom>
        </p:spPr>
      </p:pic>
      <p:sp>
        <p:nvSpPr>
          <p:cNvPr id="4" name="ZoneTexte 3">
            <a:extLst>
              <a:ext uri="{FF2B5EF4-FFF2-40B4-BE49-F238E27FC236}">
                <a16:creationId xmlns:a16="http://schemas.microsoft.com/office/drawing/2014/main" id="{2F5A4285-B5A7-F5DD-9D53-C0E2D2E0032C}"/>
              </a:ext>
            </a:extLst>
          </p:cNvPr>
          <p:cNvSpPr txBox="1"/>
          <p:nvPr/>
        </p:nvSpPr>
        <p:spPr>
          <a:xfrm>
            <a:off x="2620651" y="216816"/>
            <a:ext cx="3902697" cy="369332"/>
          </a:xfrm>
          <a:prstGeom prst="rect">
            <a:avLst/>
          </a:prstGeom>
          <a:noFill/>
        </p:spPr>
        <p:txBody>
          <a:bodyPr wrap="square" rtlCol="0">
            <a:spAutoFit/>
          </a:bodyPr>
          <a:lstStyle/>
          <a:p>
            <a:r>
              <a:rPr lang="fr-FR" dirty="0">
                <a:solidFill>
                  <a:srgbClr val="FF0000"/>
                </a:solidFill>
              </a:rPr>
              <a:t>Outils favorisant les mauvaises herbes</a:t>
            </a:r>
          </a:p>
        </p:txBody>
      </p:sp>
      <p:pic>
        <p:nvPicPr>
          <p:cNvPr id="6" name="Image 5">
            <a:extLst>
              <a:ext uri="{FF2B5EF4-FFF2-40B4-BE49-F238E27FC236}">
                <a16:creationId xmlns:a16="http://schemas.microsoft.com/office/drawing/2014/main" id="{847FFF48-EF70-9E0B-C4A9-9F2B755B7180}"/>
              </a:ext>
            </a:extLst>
          </p:cNvPr>
          <p:cNvPicPr>
            <a:picLocks noChangeAspect="1"/>
          </p:cNvPicPr>
          <p:nvPr/>
        </p:nvPicPr>
        <p:blipFill>
          <a:blip r:embed="rId5"/>
          <a:stretch>
            <a:fillRect/>
          </a:stretch>
        </p:blipFill>
        <p:spPr>
          <a:xfrm>
            <a:off x="4886426" y="2187019"/>
            <a:ext cx="4103961" cy="4103961"/>
          </a:xfrm>
          <a:prstGeom prst="rect">
            <a:avLst/>
          </a:prstGeom>
        </p:spPr>
      </p:pic>
    </p:spTree>
    <p:extLst>
      <p:ext uri="{BB962C8B-B14F-4D97-AF65-F5344CB8AC3E}">
        <p14:creationId xmlns:p14="http://schemas.microsoft.com/office/powerpoint/2010/main" val="141443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5</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TECHNIQUES DE DESHERBAGE</a:t>
            </a:r>
            <a:endParaRPr lang="fr-FR" sz="1000" dirty="0">
              <a:latin typeface="Arial Narrow" panose="020B0606020202030204" pitchFamily="34" charset="0"/>
            </a:endParaRPr>
          </a:p>
        </p:txBody>
      </p:sp>
      <p:sp>
        <p:nvSpPr>
          <p:cNvPr id="4" name="ZoneTexte 3">
            <a:extLst>
              <a:ext uri="{FF2B5EF4-FFF2-40B4-BE49-F238E27FC236}">
                <a16:creationId xmlns:a16="http://schemas.microsoft.com/office/drawing/2014/main" id="{D53EC471-4EF4-7250-176B-094389890EBA}"/>
              </a:ext>
            </a:extLst>
          </p:cNvPr>
          <p:cNvSpPr txBox="1"/>
          <p:nvPr/>
        </p:nvSpPr>
        <p:spPr>
          <a:xfrm>
            <a:off x="6297105" y="950276"/>
            <a:ext cx="2732595" cy="369332"/>
          </a:xfrm>
          <a:prstGeom prst="rect">
            <a:avLst/>
          </a:prstGeom>
          <a:noFill/>
        </p:spPr>
        <p:txBody>
          <a:bodyPr wrap="square" rtlCol="0">
            <a:spAutoFit/>
          </a:bodyPr>
          <a:lstStyle/>
          <a:p>
            <a:r>
              <a:rPr lang="fr-FR" dirty="0">
                <a:solidFill>
                  <a:schemeClr val="accent6">
                    <a:lumMod val="75000"/>
                  </a:schemeClr>
                </a:solidFill>
              </a:rPr>
              <a:t>Actions préventives</a:t>
            </a:r>
          </a:p>
        </p:txBody>
      </p:sp>
      <p:sp>
        <p:nvSpPr>
          <p:cNvPr id="5" name="ZoneTexte 4">
            <a:extLst>
              <a:ext uri="{FF2B5EF4-FFF2-40B4-BE49-F238E27FC236}">
                <a16:creationId xmlns:a16="http://schemas.microsoft.com/office/drawing/2014/main" id="{FAE861E6-695D-DB85-2CA8-6DEBFF607228}"/>
              </a:ext>
            </a:extLst>
          </p:cNvPr>
          <p:cNvSpPr txBox="1"/>
          <p:nvPr/>
        </p:nvSpPr>
        <p:spPr>
          <a:xfrm>
            <a:off x="-433044" y="929591"/>
            <a:ext cx="3119094" cy="2308324"/>
          </a:xfrm>
          <a:prstGeom prst="rect">
            <a:avLst/>
          </a:prstGeom>
          <a:noFill/>
        </p:spPr>
        <p:txBody>
          <a:bodyPr wrap="square" rtlCol="0">
            <a:spAutoFit/>
          </a:bodyPr>
          <a:lstStyle/>
          <a:p>
            <a:pPr lvl="1">
              <a:buFont typeface="Wingdings" panose="05000000000000000000" pitchFamily="2" charset="2"/>
              <a:buNone/>
            </a:pPr>
            <a:r>
              <a:rPr lang="fr-FR" altLang="fr-FR" dirty="0">
                <a:solidFill>
                  <a:schemeClr val="accent2"/>
                </a:solidFill>
                <a:latin typeface="Cocon-Light" pitchFamily="34" charset="0"/>
              </a:rPr>
              <a:t> Choix des méthodes en fonction des contraintes :</a:t>
            </a:r>
          </a:p>
          <a:p>
            <a:pPr lvl="1">
              <a:buFont typeface="Wingdings" panose="05000000000000000000" pitchFamily="2" charset="2"/>
              <a:buNone/>
            </a:pPr>
            <a:endParaRPr lang="fr-FR" altLang="fr-FR" dirty="0">
              <a:solidFill>
                <a:schemeClr val="accent2"/>
              </a:solidFill>
              <a:latin typeface="Cocon-Light" pitchFamily="34" charset="0"/>
            </a:endParaRPr>
          </a:p>
          <a:p>
            <a:pPr lvl="1">
              <a:buFont typeface="Wingdings" panose="05000000000000000000" pitchFamily="2" charset="2"/>
              <a:buChar char="ü"/>
            </a:pPr>
            <a:r>
              <a:rPr lang="fr-FR" altLang="fr-FR" dirty="0">
                <a:solidFill>
                  <a:schemeClr val="accent2"/>
                </a:solidFill>
                <a:latin typeface="Cocon-Light" pitchFamily="34" charset="0"/>
              </a:rPr>
              <a:t> Techniques</a:t>
            </a:r>
          </a:p>
          <a:p>
            <a:pPr lvl="1">
              <a:buFont typeface="Wingdings" panose="05000000000000000000" pitchFamily="2" charset="2"/>
              <a:buChar char="ü"/>
            </a:pPr>
            <a:r>
              <a:rPr lang="fr-FR" altLang="fr-FR" dirty="0">
                <a:solidFill>
                  <a:schemeClr val="accent2"/>
                </a:solidFill>
                <a:latin typeface="Cocon-Light" pitchFamily="34" charset="0"/>
              </a:rPr>
              <a:t>Avantages et inconvénients</a:t>
            </a:r>
          </a:p>
          <a:p>
            <a:pPr lvl="1">
              <a:buFont typeface="Wingdings" panose="05000000000000000000" pitchFamily="2" charset="2"/>
              <a:buChar char="ü"/>
            </a:pPr>
            <a:r>
              <a:rPr lang="fr-FR" altLang="fr-FR" dirty="0">
                <a:solidFill>
                  <a:schemeClr val="accent2"/>
                </a:solidFill>
                <a:latin typeface="Cocon-Light" pitchFamily="34" charset="0"/>
              </a:rPr>
              <a:t> Contraintes financières de la commune</a:t>
            </a:r>
          </a:p>
        </p:txBody>
      </p:sp>
      <p:pic>
        <p:nvPicPr>
          <p:cNvPr id="7" name="Image 6">
            <a:extLst>
              <a:ext uri="{FF2B5EF4-FFF2-40B4-BE49-F238E27FC236}">
                <a16:creationId xmlns:a16="http://schemas.microsoft.com/office/drawing/2014/main" id="{05D49EAD-FEF4-B551-447A-942D51D5FB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6843" y="1953198"/>
            <a:ext cx="6492857" cy="4585715"/>
          </a:xfrm>
          <a:prstGeom prst="rect">
            <a:avLst/>
          </a:prstGeom>
        </p:spPr>
      </p:pic>
    </p:spTree>
    <p:extLst>
      <p:ext uri="{BB962C8B-B14F-4D97-AF65-F5344CB8AC3E}">
        <p14:creationId xmlns:p14="http://schemas.microsoft.com/office/powerpoint/2010/main" val="209808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6</a:t>
            </a:fld>
            <a:endParaRPr lang="fr-FR"/>
          </a:p>
        </p:txBody>
      </p:sp>
      <p:sp>
        <p:nvSpPr>
          <p:cNvPr id="3" name="Espace réservé du pied de page 9">
            <a:extLst>
              <a:ext uri="{FF2B5EF4-FFF2-40B4-BE49-F238E27FC236}">
                <a16:creationId xmlns:a16="http://schemas.microsoft.com/office/drawing/2014/main" id="{4C414C98-185F-879F-369B-934F292E4C42}"/>
              </a:ext>
            </a:extLst>
          </p:cNvPr>
          <p:cNvSpPr txBox="1">
            <a:spLocks/>
          </p:cNvSpPr>
          <p:nvPr/>
        </p:nvSpPr>
        <p:spPr>
          <a:xfrm>
            <a:off x="5599522" y="675165"/>
            <a:ext cx="3544478" cy="275111"/>
          </a:xfrm>
          <a:prstGeom prst="rect">
            <a:avLst/>
          </a:prstGeom>
        </p:spPr>
        <p:txBody>
          <a:bodyPr vert="horz" lIns="68580" tIns="34290" rIns="68580" bIns="34290" rtlCol="0" anchor="ctr"/>
          <a:lstStyle>
            <a:defPPr rtl="0">
              <a:defRPr lang="fr-fr"/>
            </a:defPPr>
            <a:lvl1pPr marL="0" algn="ct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actions préventives</a:t>
            </a:r>
            <a:endParaRPr lang="fr-FR" sz="1000" dirty="0">
              <a:latin typeface="Arial Narrow" panose="020B0606020202030204" pitchFamily="34" charset="0"/>
            </a:endParaRPr>
          </a:p>
        </p:txBody>
      </p:sp>
      <p:sp>
        <p:nvSpPr>
          <p:cNvPr id="4" name="ZoneTexte 3">
            <a:extLst>
              <a:ext uri="{FF2B5EF4-FFF2-40B4-BE49-F238E27FC236}">
                <a16:creationId xmlns:a16="http://schemas.microsoft.com/office/drawing/2014/main" id="{D53EC471-4EF4-7250-176B-094389890EBA}"/>
              </a:ext>
            </a:extLst>
          </p:cNvPr>
          <p:cNvSpPr txBox="1"/>
          <p:nvPr/>
        </p:nvSpPr>
        <p:spPr>
          <a:xfrm>
            <a:off x="6297105" y="950276"/>
            <a:ext cx="2732595" cy="369332"/>
          </a:xfrm>
          <a:prstGeom prst="rect">
            <a:avLst/>
          </a:prstGeom>
          <a:noFill/>
        </p:spPr>
        <p:txBody>
          <a:bodyPr wrap="square" rtlCol="0">
            <a:spAutoFit/>
          </a:bodyPr>
          <a:lstStyle/>
          <a:p>
            <a:r>
              <a:rPr lang="fr-FR" dirty="0">
                <a:solidFill>
                  <a:schemeClr val="accent6">
                    <a:lumMod val="75000"/>
                  </a:schemeClr>
                </a:solidFill>
              </a:rPr>
              <a:t>Le paillage</a:t>
            </a:r>
          </a:p>
        </p:txBody>
      </p:sp>
      <p:sp>
        <p:nvSpPr>
          <p:cNvPr id="5" name="Rectangle 3">
            <a:extLst>
              <a:ext uri="{FF2B5EF4-FFF2-40B4-BE49-F238E27FC236}">
                <a16:creationId xmlns:a16="http://schemas.microsoft.com/office/drawing/2014/main" id="{15B9F849-2B5A-4CD2-5AD5-457661325759}"/>
              </a:ext>
            </a:extLst>
          </p:cNvPr>
          <p:cNvSpPr>
            <a:spLocks noGrp="1" noChangeArrowheads="1"/>
          </p:cNvSpPr>
          <p:nvPr>
            <p:ph idx="1"/>
          </p:nvPr>
        </p:nvSpPr>
        <p:spPr>
          <a:xfrm>
            <a:off x="4572000" y="1319608"/>
            <a:ext cx="3943350" cy="5528821"/>
          </a:xfrm>
        </p:spPr>
        <p:txBody>
          <a:bodyPr>
            <a:normAutofit/>
          </a:bodyPr>
          <a:lstStyle/>
          <a:p>
            <a:pPr>
              <a:lnSpc>
                <a:spcPct val="90000"/>
              </a:lnSpc>
            </a:pPr>
            <a:endParaRPr lang="fr-FR" altLang="fr-FR" sz="1725" dirty="0">
              <a:solidFill>
                <a:schemeClr val="accent2"/>
              </a:solidFill>
            </a:endParaRPr>
          </a:p>
          <a:p>
            <a:pPr>
              <a:lnSpc>
                <a:spcPct val="90000"/>
              </a:lnSpc>
            </a:pPr>
            <a:r>
              <a:rPr lang="fr-FR" altLang="fr-FR" sz="2000" dirty="0">
                <a:solidFill>
                  <a:schemeClr val="accent2"/>
                </a:solidFill>
              </a:rPr>
              <a:t>Couverture du sol  Agroécologie:</a:t>
            </a:r>
          </a:p>
          <a:p>
            <a:pPr marL="0" lvl="1" indent="0">
              <a:lnSpc>
                <a:spcPct val="90000"/>
              </a:lnSpc>
              <a:buNone/>
            </a:pPr>
            <a:r>
              <a:rPr lang="fr-FR" altLang="fr-FR" sz="2000" dirty="0">
                <a:solidFill>
                  <a:schemeClr val="accent2"/>
                </a:solidFill>
                <a:latin typeface="Cocon-Light" pitchFamily="34" charset="0"/>
              </a:rPr>
              <a:t>Principes : </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privation de  la lumière</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 limitation de l’évaporation</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 réduction des besoins d’arrosage</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Limitation du ruissellement et de l’érosion</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Amélioration du sol en apportant de la matière organique</a:t>
            </a: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Protection du sol de températures </a:t>
            </a:r>
            <a:r>
              <a:rPr lang="fr-FR" altLang="fr-FR" sz="2000" dirty="0" err="1">
                <a:solidFill>
                  <a:schemeClr val="accent2"/>
                </a:solidFill>
                <a:latin typeface="Cocon-Light" pitchFamily="34" charset="0"/>
              </a:rPr>
              <a:t>extrèmes</a:t>
            </a:r>
            <a:endParaRPr lang="fr-FR" altLang="fr-FR" sz="2000" dirty="0">
              <a:solidFill>
                <a:schemeClr val="accent2"/>
              </a:solidFill>
              <a:latin typeface="Cocon-Light" pitchFamily="34" charset="0"/>
            </a:endParaRPr>
          </a:p>
          <a:p>
            <a:pPr lvl="1">
              <a:lnSpc>
                <a:spcPct val="90000"/>
              </a:lnSpc>
              <a:buFont typeface="Wingdings" panose="05000000000000000000" pitchFamily="2" charset="2"/>
              <a:buChar char="Ø"/>
            </a:pPr>
            <a:r>
              <a:rPr lang="fr-FR" altLang="fr-FR" sz="2000" dirty="0">
                <a:solidFill>
                  <a:schemeClr val="accent2"/>
                </a:solidFill>
                <a:latin typeface="Cocon-Light" pitchFamily="34" charset="0"/>
              </a:rPr>
              <a:t>Protection de la faune et des micro organisme du sol</a:t>
            </a:r>
          </a:p>
        </p:txBody>
      </p:sp>
      <p:pic>
        <p:nvPicPr>
          <p:cNvPr id="6" name="Picture 4">
            <a:extLst>
              <a:ext uri="{FF2B5EF4-FFF2-40B4-BE49-F238E27FC236}">
                <a16:creationId xmlns:a16="http://schemas.microsoft.com/office/drawing/2014/main" id="{E07FE8AF-BA9E-A5E0-28EC-73DC88AD2D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825" y="3187261"/>
            <a:ext cx="2707777" cy="3534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399E285-6B82-3106-85D4-58658F7A24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68" y="0"/>
            <a:ext cx="4374927" cy="3045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35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F701F943-073D-B514-C83A-879D0FC7430B}"/>
              </a:ext>
            </a:extLst>
          </p:cNvPr>
          <p:cNvSpPr>
            <a:spLocks noGrp="1"/>
          </p:cNvSpPr>
          <p:nvPr>
            <p:ph type="pic" sz="quarter" idx="13"/>
          </p:nvPr>
        </p:nvSpPr>
        <p:spPr/>
      </p:sp>
      <p:sp>
        <p:nvSpPr>
          <p:cNvPr id="3" name="Titre 2">
            <a:extLst>
              <a:ext uri="{FF2B5EF4-FFF2-40B4-BE49-F238E27FC236}">
                <a16:creationId xmlns:a16="http://schemas.microsoft.com/office/drawing/2014/main" id="{082FA9FC-615C-01DB-B729-1793374FF141}"/>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A4587B43-2E9D-F06E-79EF-ABD37E1FF6C3}"/>
              </a:ext>
            </a:extLst>
          </p:cNvPr>
          <p:cNvSpPr>
            <a:spLocks noGrp="1"/>
          </p:cNvSpPr>
          <p:nvPr>
            <p:ph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5F3B8696-5CF1-E3F1-8B0D-BAD264818FDE}"/>
              </a:ext>
            </a:extLst>
          </p:cNvPr>
          <p:cNvSpPr>
            <a:spLocks noGrp="1"/>
          </p:cNvSpPr>
          <p:nvPr>
            <p:ph type="sldNum" sz="quarter" idx="12"/>
          </p:nvPr>
        </p:nvSpPr>
        <p:spPr/>
        <p:txBody>
          <a:bodyPr/>
          <a:lstStyle/>
          <a:p>
            <a:pPr rtl="0"/>
            <a:fld id="{D8DA9DAA-006C-4F4B-980E-E3DF019B24E2}" type="slidenum">
              <a:rPr lang="fr-FR" noProof="0" smtClean="0"/>
              <a:pPr rtl="0"/>
              <a:t>7</a:t>
            </a:fld>
            <a:endParaRPr lang="fr-FR" noProof="0"/>
          </a:p>
        </p:txBody>
      </p:sp>
      <p:pic>
        <p:nvPicPr>
          <p:cNvPr id="7" name="Image 6">
            <a:extLst>
              <a:ext uri="{FF2B5EF4-FFF2-40B4-BE49-F238E27FC236}">
                <a16:creationId xmlns:a16="http://schemas.microsoft.com/office/drawing/2014/main" id="{C92EF0C6-A79E-23A0-32D8-B0C8A4A9AB71}"/>
              </a:ext>
            </a:extLst>
          </p:cNvPr>
          <p:cNvPicPr>
            <a:picLocks noChangeAspect="1"/>
          </p:cNvPicPr>
          <p:nvPr/>
        </p:nvPicPr>
        <p:blipFill>
          <a:blip r:embed="rId3"/>
          <a:stretch>
            <a:fillRect/>
          </a:stretch>
        </p:blipFill>
        <p:spPr>
          <a:xfrm rot="16200000">
            <a:off x="1096903" y="-1135199"/>
            <a:ext cx="6911898" cy="9182296"/>
          </a:xfrm>
          <a:prstGeom prst="rect">
            <a:avLst/>
          </a:prstGeom>
        </p:spPr>
      </p:pic>
    </p:spTree>
    <p:extLst>
      <p:ext uri="{BB962C8B-B14F-4D97-AF65-F5344CB8AC3E}">
        <p14:creationId xmlns:p14="http://schemas.microsoft.com/office/powerpoint/2010/main" val="57720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54204345-DDA1-A93E-9A3D-32E2497D1610}"/>
              </a:ext>
            </a:extLst>
          </p:cNvPr>
          <p:cNvSpPr>
            <a:spLocks noGrp="1"/>
          </p:cNvSpPr>
          <p:nvPr>
            <p:ph type="pic" sz="quarter" idx="13"/>
          </p:nvPr>
        </p:nvSpPr>
        <p:spPr/>
      </p:sp>
      <p:sp>
        <p:nvSpPr>
          <p:cNvPr id="3" name="Titre 2">
            <a:extLst>
              <a:ext uri="{FF2B5EF4-FFF2-40B4-BE49-F238E27FC236}">
                <a16:creationId xmlns:a16="http://schemas.microsoft.com/office/drawing/2014/main" id="{130058BB-2263-8FCA-F591-5654D67010AD}"/>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8ADC60F5-5CBB-7690-81EB-9B2ECE1AE7D0}"/>
              </a:ext>
            </a:extLst>
          </p:cNvPr>
          <p:cNvSpPr>
            <a:spLocks noGrp="1"/>
          </p:cNvSpPr>
          <p:nvPr>
            <p:ph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307CEBEE-C924-A845-41C3-706D4507EBDD}"/>
              </a:ext>
            </a:extLst>
          </p:cNvPr>
          <p:cNvSpPr>
            <a:spLocks noGrp="1"/>
          </p:cNvSpPr>
          <p:nvPr>
            <p:ph type="sldNum" sz="quarter" idx="12"/>
          </p:nvPr>
        </p:nvSpPr>
        <p:spPr/>
        <p:txBody>
          <a:bodyPr/>
          <a:lstStyle/>
          <a:p>
            <a:pPr rtl="0"/>
            <a:fld id="{D8DA9DAA-006C-4F4B-980E-E3DF019B24E2}" type="slidenum">
              <a:rPr lang="fr-FR" noProof="0" smtClean="0"/>
              <a:pPr rtl="0"/>
              <a:t>8</a:t>
            </a:fld>
            <a:endParaRPr lang="fr-FR" noProof="0"/>
          </a:p>
        </p:txBody>
      </p:sp>
      <p:pic>
        <p:nvPicPr>
          <p:cNvPr id="6" name="Image 5">
            <a:extLst>
              <a:ext uri="{FF2B5EF4-FFF2-40B4-BE49-F238E27FC236}">
                <a16:creationId xmlns:a16="http://schemas.microsoft.com/office/drawing/2014/main" id="{E3D39EC9-EEED-24B1-AA9D-378F07AF469F}"/>
              </a:ext>
            </a:extLst>
          </p:cNvPr>
          <p:cNvPicPr>
            <a:picLocks noChangeAspect="1"/>
          </p:cNvPicPr>
          <p:nvPr/>
        </p:nvPicPr>
        <p:blipFill>
          <a:blip r:embed="rId3"/>
          <a:stretch>
            <a:fillRect/>
          </a:stretch>
        </p:blipFill>
        <p:spPr>
          <a:xfrm>
            <a:off x="-65988" y="0"/>
            <a:ext cx="9209988" cy="6858000"/>
          </a:xfrm>
          <a:prstGeom prst="rect">
            <a:avLst/>
          </a:prstGeom>
        </p:spPr>
      </p:pic>
    </p:spTree>
    <p:extLst>
      <p:ext uri="{BB962C8B-B14F-4D97-AF65-F5344CB8AC3E}">
        <p14:creationId xmlns:p14="http://schemas.microsoft.com/office/powerpoint/2010/main" val="2242663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D1FFE89-6CF1-996E-2BC2-10EFF99B3B1C}"/>
              </a:ext>
            </a:extLst>
          </p:cNvPr>
          <p:cNvSpPr>
            <a:spLocks noGrp="1"/>
          </p:cNvSpPr>
          <p:nvPr>
            <p:ph type="pic" sz="quarter" idx="13"/>
          </p:nvPr>
        </p:nvSpPr>
        <p:spPr/>
      </p:sp>
      <p:sp>
        <p:nvSpPr>
          <p:cNvPr id="3" name="Titre 2">
            <a:extLst>
              <a:ext uri="{FF2B5EF4-FFF2-40B4-BE49-F238E27FC236}">
                <a16:creationId xmlns:a16="http://schemas.microsoft.com/office/drawing/2014/main" id="{E873566F-2D4F-F30F-FB2D-4EF498481A37}"/>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97ABA51A-21D2-81B5-044F-9667DC60F8EA}"/>
              </a:ext>
            </a:extLst>
          </p:cNvPr>
          <p:cNvSpPr>
            <a:spLocks noGrp="1"/>
          </p:cNvSpPr>
          <p:nvPr>
            <p:ph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68D0FB35-7F38-379F-6B10-2546A81D4272}"/>
              </a:ext>
            </a:extLst>
          </p:cNvPr>
          <p:cNvSpPr>
            <a:spLocks noGrp="1"/>
          </p:cNvSpPr>
          <p:nvPr>
            <p:ph type="sldNum" sz="quarter" idx="12"/>
          </p:nvPr>
        </p:nvSpPr>
        <p:spPr/>
        <p:txBody>
          <a:bodyPr/>
          <a:lstStyle/>
          <a:p>
            <a:pPr rtl="0"/>
            <a:fld id="{D8DA9DAA-006C-4F4B-980E-E3DF019B24E2}" type="slidenum">
              <a:rPr lang="fr-FR" noProof="0" smtClean="0"/>
              <a:pPr rtl="0"/>
              <a:t>9</a:t>
            </a:fld>
            <a:endParaRPr lang="fr-FR" noProof="0"/>
          </a:p>
        </p:txBody>
      </p:sp>
      <p:pic>
        <p:nvPicPr>
          <p:cNvPr id="6" name="Image 5">
            <a:extLst>
              <a:ext uri="{FF2B5EF4-FFF2-40B4-BE49-F238E27FC236}">
                <a16:creationId xmlns:a16="http://schemas.microsoft.com/office/drawing/2014/main" id="{925DD1C8-56D7-2C09-1BC1-C218B1552EA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290230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992</TotalTime>
  <Words>2000</Words>
  <Application>Microsoft Office PowerPoint</Application>
  <PresentationFormat>Affichage à l'écran (4:3)</PresentationFormat>
  <Paragraphs>490</Paragraphs>
  <Slides>45</Slides>
  <Notes>32</Notes>
  <HiddenSlides>4</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Arial</vt:lpstr>
      <vt:lpstr>Arial Narrow</vt:lpstr>
      <vt:lpstr>Biondi</vt:lpstr>
      <vt:lpstr>Calibri</vt:lpstr>
      <vt:lpstr>Calibri Light</vt:lpstr>
      <vt:lpstr>Cocon-Light</vt:lpstr>
      <vt:lpstr>Times New Roman</vt:lpstr>
      <vt:lpstr>Wingdings</vt:lpstr>
      <vt:lpstr>Wingdings 2</vt:lpstr>
      <vt:lpstr>Thème Office</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Eviter la levée des herbes indésirables</vt:lpstr>
      <vt:lpstr>TECHNIQUES  PREVENTIVES</vt:lpstr>
      <vt:lpstr>TECHNIQUES  PREVENTIVES</vt:lpstr>
      <vt:lpstr>TECHNIQUES  PREVENTIVES</vt:lpstr>
      <vt:lpstr>TECHNIQUES  PREVENTIVES</vt:lpstr>
      <vt:lpstr>TECHNIQUES  PREVENTIVES</vt:lpstr>
      <vt:lpstr>TECHNIQUES  PREVENTIVES</vt:lpstr>
      <vt:lpstr>TECHNIQUES  PREVENTIVES</vt:lpstr>
      <vt:lpstr>Présentation PowerPoint</vt:lpstr>
      <vt:lpstr>TECHNIQUES  PREVENTIVES</vt:lpstr>
      <vt:lpstr>TECHNIQUES  PREVENTIVES</vt:lpstr>
      <vt:lpstr>TECHNIQUES  PREVENTIVES</vt:lpstr>
      <vt:lpstr>TECHNIQUES  PREVENTIVES</vt:lpstr>
      <vt:lpstr>TECHNIQUES  PREVENTIVES</vt:lpstr>
      <vt:lpstr>TECHNIQUES  PREVENTIVES</vt:lpstr>
      <vt:lpstr>Les produits biocontrôle</vt:lpstr>
      <vt:lpstr>Présentation PowerPoint</vt:lpstr>
      <vt:lpstr>Eau chaude : Aquacide</vt:lpstr>
      <vt:lpstr>Vapeur d’eau : WeedCleaner</vt:lpstr>
      <vt:lpstr>Présentation PowerPoint</vt:lpstr>
      <vt:lpstr>Méthode  Waïpuna</vt:lpstr>
      <vt:lpstr>Présentation PowerPoint</vt:lpstr>
      <vt:lpstr>Flamme directe</vt:lpstr>
      <vt:lpstr>Infrarouge</vt:lpstr>
      <vt:lpstr>Présentation PowerPoint</vt:lpstr>
      <vt:lpstr>Présentation PowerPoint</vt:lpstr>
      <vt:lpstr>Balayeuses mécaniques</vt:lpstr>
      <vt:lpstr>Brosses rotatives</vt:lpstr>
      <vt:lpstr>Sabots rotatifs et herses</vt:lpstr>
      <vt:lpstr>Présentation PowerPoint</vt:lpstr>
      <vt:lpstr>TECHNIQUES CURATIVES</vt:lpstr>
      <vt:lpstr>Désherbage manuel</vt:lpstr>
      <vt:lpstr>TECHNIQUES CURATIVES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Galaxie</dc:title>
  <dc:creator>patrick lafforgue</dc:creator>
  <cp:lastModifiedBy>patrick lafforgue</cp:lastModifiedBy>
  <cp:revision>18</cp:revision>
  <dcterms:created xsi:type="dcterms:W3CDTF">2022-09-07T15:28:40Z</dcterms:created>
  <dcterms:modified xsi:type="dcterms:W3CDTF">2023-01-27T15:59:39Z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