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512" r:id="rId2"/>
    <p:sldId id="370" r:id="rId3"/>
    <p:sldId id="461" r:id="rId4"/>
    <p:sldId id="462" r:id="rId5"/>
    <p:sldId id="489" r:id="rId6"/>
    <p:sldId id="463" r:id="rId7"/>
    <p:sldId id="464" r:id="rId8"/>
    <p:sldId id="465" r:id="rId9"/>
    <p:sldId id="501" r:id="rId10"/>
    <p:sldId id="495" r:id="rId11"/>
    <p:sldId id="493" r:id="rId12"/>
    <p:sldId id="474" r:id="rId13"/>
    <p:sldId id="490" r:id="rId14"/>
    <p:sldId id="466" r:id="rId15"/>
    <p:sldId id="488" r:id="rId16"/>
    <p:sldId id="288" r:id="rId17"/>
    <p:sldId id="485" r:id="rId18"/>
    <p:sldId id="500" r:id="rId19"/>
    <p:sldId id="481" r:id="rId20"/>
    <p:sldId id="482" r:id="rId21"/>
    <p:sldId id="391" r:id="rId22"/>
    <p:sldId id="510" r:id="rId23"/>
    <p:sldId id="449" r:id="rId24"/>
    <p:sldId id="483" r:id="rId25"/>
    <p:sldId id="448" r:id="rId26"/>
    <p:sldId id="439" r:id="rId27"/>
    <p:sldId id="401" r:id="rId28"/>
    <p:sldId id="513" r:id="rId29"/>
    <p:sldId id="374" r:id="rId30"/>
    <p:sldId id="282" r:id="rId31"/>
    <p:sldId id="378" r:id="rId32"/>
    <p:sldId id="394" r:id="rId33"/>
    <p:sldId id="514" r:id="rId34"/>
    <p:sldId id="486" r:id="rId35"/>
    <p:sldId id="260" r:id="rId36"/>
    <p:sldId id="267" r:id="rId37"/>
    <p:sldId id="502" r:id="rId38"/>
    <p:sldId id="503" r:id="rId39"/>
    <p:sldId id="257" r:id="rId40"/>
    <p:sldId id="36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7A799-63B3-44EF-93DC-1017259E166A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5C65B-39C6-4E21-9D78-2B31E06819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49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249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doit quand même un minimum d’entretien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932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888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92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90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17068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au plaques plastiques qui se désagrègent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5C65B-39C6-4E21-9D78-2B31E06819D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453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36" indent="-288836">
              <a:buFont typeface="Arial" pitchFamily="34" charset="0"/>
              <a:buChar char="•"/>
            </a:pPr>
            <a:r>
              <a:rPr lang="fr-FR" b="1" dirty="0"/>
              <a:t>THYMUS </a:t>
            </a:r>
            <a:r>
              <a:rPr lang="fr-FR" b="1" dirty="0" err="1"/>
              <a:t>ciliatus</a:t>
            </a:r>
            <a:r>
              <a:rPr lang="fr-FR" b="1" dirty="0"/>
              <a:t> (rose)</a:t>
            </a:r>
          </a:p>
          <a:p>
            <a:pPr marL="288836" indent="-288836">
              <a:buFont typeface="Arial" pitchFamily="34" charset="0"/>
              <a:buChar char="•"/>
            </a:pPr>
            <a:r>
              <a:rPr lang="fr-FR" b="1" dirty="0" err="1"/>
              <a:t>Tanacetum</a:t>
            </a:r>
            <a:r>
              <a:rPr lang="fr-FR" b="1" baseline="0" dirty="0"/>
              <a:t> </a:t>
            </a:r>
            <a:r>
              <a:rPr lang="fr-FR" b="1" baseline="0" dirty="0" err="1"/>
              <a:t>Densum</a:t>
            </a:r>
            <a:r>
              <a:rPr lang="fr-FR" b="1" baseline="0" dirty="0"/>
              <a:t> </a:t>
            </a:r>
            <a:r>
              <a:rPr lang="fr-FR" b="1" baseline="0" dirty="0" err="1"/>
              <a:t>amanii</a:t>
            </a:r>
            <a:r>
              <a:rPr lang="fr-FR" b="1" baseline="0" dirty="0"/>
              <a:t>  (gris)</a:t>
            </a:r>
            <a:endParaRPr lang="fr-FR" b="1" dirty="0"/>
          </a:p>
          <a:p>
            <a:pPr marL="288836" indent="-288836">
              <a:buFont typeface="Arial" pitchFamily="34" charset="0"/>
              <a:buChar char="•"/>
            </a:pPr>
            <a:r>
              <a:rPr lang="fr-FR" b="1" dirty="0"/>
              <a:t>Ficoïdes </a:t>
            </a:r>
            <a:r>
              <a:rPr lang="fr-FR" b="1" dirty="0" err="1"/>
              <a:t>Delosperma</a:t>
            </a:r>
            <a:r>
              <a:rPr lang="fr-FR" b="1" dirty="0"/>
              <a:t> </a:t>
            </a:r>
            <a:r>
              <a:rPr lang="fr-FR" b="1" dirty="0" err="1"/>
              <a:t>cooperi</a:t>
            </a:r>
            <a:endParaRPr lang="fr-FR" b="1" dirty="0"/>
          </a:p>
          <a:p>
            <a:pPr marL="288836" indent="-288836">
              <a:buFont typeface="Arial" pitchFamily="34" charset="0"/>
              <a:buChar char="•"/>
            </a:pPr>
            <a:endParaRPr lang="fr-FR" b="1" dirty="0"/>
          </a:p>
          <a:p>
            <a:pPr marL="288836" indent="-288836">
              <a:buFont typeface="Arial" pitchFamily="34" charset="0"/>
              <a:buChar char="•"/>
            </a:pPr>
            <a:r>
              <a:rPr lang="fr-FR" b="1" dirty="0"/>
              <a:t>Voir le stage avec Florence </a:t>
            </a:r>
            <a:r>
              <a:rPr lang="fr-FR" b="1" dirty="0" err="1"/>
              <a:t>Binesse</a:t>
            </a:r>
            <a:r>
              <a:rPr lang="fr-FR" b="1" baseline="0" dirty="0"/>
              <a:t> le 2 juillet 2019</a:t>
            </a:r>
          </a:p>
          <a:p>
            <a:pPr marL="288836" indent="-288836">
              <a:buFont typeface="Arial" pitchFamily="34" charset="0"/>
              <a:buChar char="•"/>
            </a:pPr>
            <a:r>
              <a:rPr lang="fr-FR" b="1" baseline="0" dirty="0"/>
              <a:t>Sous les glissières, on peut mettre en alternance des plantes </a:t>
            </a:r>
            <a:r>
              <a:rPr lang="fr-FR" b="1" baseline="0" dirty="0" err="1"/>
              <a:t>tapissantes</a:t>
            </a:r>
            <a:r>
              <a:rPr lang="fr-FR" b="1" baseline="0" dirty="0"/>
              <a:t> avec des plantes de taille moyenne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9712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Sedum </a:t>
            </a:r>
            <a:r>
              <a:rPr lang="fr-FR" dirty="0" err="1"/>
              <a:t>gypsicola</a:t>
            </a:r>
            <a:endParaRPr lang="fr-FR" dirty="0"/>
          </a:p>
          <a:p>
            <a:r>
              <a:rPr lang="fr-FR" dirty="0"/>
              <a:t>Sédum </a:t>
            </a:r>
            <a:r>
              <a:rPr lang="fr-FR" dirty="0" err="1"/>
              <a:t>sédiformis</a:t>
            </a:r>
            <a:r>
              <a:rPr lang="fr-FR" dirty="0"/>
              <a:t> (à vérifier) Le sedum demande de l’arrosage l’été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7866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36" indent="-288836" defTabSz="1100258">
              <a:buFont typeface="Arial" pitchFamily="34" charset="0"/>
              <a:buChar char="•"/>
              <a:defRPr/>
            </a:pPr>
            <a:r>
              <a:rPr lang="fr-FR" dirty="0" err="1"/>
              <a:t>Oenothera</a:t>
            </a:r>
            <a:r>
              <a:rPr lang="fr-FR" dirty="0"/>
              <a:t> </a:t>
            </a:r>
            <a:r>
              <a:rPr lang="fr-FR" dirty="0" err="1"/>
              <a:t>missouriensis</a:t>
            </a:r>
            <a:r>
              <a:rPr lang="fr-FR" dirty="0"/>
              <a:t> (</a:t>
            </a:r>
            <a:r>
              <a:rPr lang="fr-FR" dirty="0" err="1"/>
              <a:t>Oenothère</a:t>
            </a:r>
            <a:r>
              <a:rPr lang="fr-FR" dirty="0"/>
              <a:t> </a:t>
            </a:r>
            <a:r>
              <a:rPr lang="fr-FR" baseline="0" dirty="0"/>
              <a:t>(Produite en pépinière de </a:t>
            </a:r>
            <a:r>
              <a:rPr lang="fr-FR" baseline="0" dirty="0" err="1"/>
              <a:t>Lézignan</a:t>
            </a:r>
            <a:r>
              <a:rPr lang="fr-FR" baseline="0" dirty="0"/>
              <a:t>)</a:t>
            </a:r>
            <a:endParaRPr lang="fr-FR" b="1" dirty="0"/>
          </a:p>
          <a:p>
            <a:pPr marL="288836" indent="-288836" defTabSz="1100258">
              <a:buFont typeface="Arial" pitchFamily="34" charset="0"/>
              <a:buChar char="•"/>
              <a:defRPr/>
            </a:pPr>
            <a:r>
              <a:rPr lang="fr-FR" b="1" dirty="0"/>
              <a:t>THYMUS </a:t>
            </a:r>
            <a:r>
              <a:rPr lang="fr-FR" b="1" dirty="0" err="1"/>
              <a:t>ciliatus</a:t>
            </a:r>
            <a:r>
              <a:rPr lang="fr-FR" b="1" dirty="0"/>
              <a:t> (rose)</a:t>
            </a:r>
          </a:p>
          <a:p>
            <a:pPr marL="288836" indent="-288836">
              <a:buFont typeface="Arial" pitchFamily="34" charset="0"/>
              <a:buChar char="•"/>
            </a:pPr>
            <a:r>
              <a:rPr lang="fr-FR" b="1" dirty="0" err="1"/>
              <a:t>Tanacetum</a:t>
            </a:r>
            <a:r>
              <a:rPr lang="fr-FR" b="1" baseline="0" dirty="0"/>
              <a:t> </a:t>
            </a:r>
            <a:r>
              <a:rPr lang="fr-FR" b="1" baseline="0" dirty="0" err="1"/>
              <a:t>Densum</a:t>
            </a:r>
            <a:r>
              <a:rPr lang="fr-FR" b="1" baseline="0" dirty="0"/>
              <a:t> </a:t>
            </a:r>
            <a:r>
              <a:rPr lang="fr-FR" b="1" baseline="0" dirty="0" err="1"/>
              <a:t>amanii</a:t>
            </a:r>
            <a:r>
              <a:rPr lang="fr-FR" b="1" baseline="0" dirty="0"/>
              <a:t>  (gris)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1996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36" indent="-288836" defTabSz="1100258">
              <a:buFont typeface="Arial" pitchFamily="34" charset="0"/>
              <a:buChar char="•"/>
              <a:defRPr/>
            </a:pPr>
            <a:r>
              <a:rPr lang="fr-FR" dirty="0" err="1"/>
              <a:t>Oenothera</a:t>
            </a:r>
            <a:r>
              <a:rPr lang="fr-FR" dirty="0"/>
              <a:t> </a:t>
            </a:r>
            <a:r>
              <a:rPr lang="fr-FR" dirty="0" err="1"/>
              <a:t>missouriensis</a:t>
            </a:r>
            <a:r>
              <a:rPr lang="fr-FR" dirty="0"/>
              <a:t> (</a:t>
            </a:r>
            <a:r>
              <a:rPr lang="fr-FR" dirty="0" err="1"/>
              <a:t>Oenothère</a:t>
            </a:r>
            <a:r>
              <a:rPr lang="fr-FR" dirty="0"/>
              <a:t> </a:t>
            </a:r>
            <a:r>
              <a:rPr lang="fr-FR" baseline="0" dirty="0"/>
              <a:t>(Produite en pépinière de </a:t>
            </a:r>
            <a:r>
              <a:rPr lang="fr-FR" baseline="0" dirty="0" err="1"/>
              <a:t>Lézignan</a:t>
            </a:r>
            <a:r>
              <a:rPr lang="fr-FR" baseline="0" dirty="0"/>
              <a:t>)</a:t>
            </a:r>
            <a:endParaRPr lang="fr-FR" b="1" dirty="0"/>
          </a:p>
          <a:p>
            <a:pPr marL="288836" indent="-288836" defTabSz="1100258">
              <a:buFont typeface="Arial" pitchFamily="34" charset="0"/>
              <a:buChar char="•"/>
              <a:defRPr/>
            </a:pPr>
            <a:r>
              <a:rPr lang="fr-FR" b="1" dirty="0"/>
              <a:t>THYMUS </a:t>
            </a:r>
            <a:r>
              <a:rPr lang="fr-FR" b="1" dirty="0" err="1"/>
              <a:t>ciliatus</a:t>
            </a:r>
            <a:r>
              <a:rPr lang="fr-FR" b="1" dirty="0"/>
              <a:t> (rose)</a:t>
            </a:r>
          </a:p>
          <a:p>
            <a:pPr marL="288836" indent="-288836">
              <a:buFont typeface="Arial" pitchFamily="34" charset="0"/>
              <a:buChar char="•"/>
            </a:pPr>
            <a:r>
              <a:rPr lang="fr-FR" b="1" dirty="0" err="1"/>
              <a:t>Tanacetum</a:t>
            </a:r>
            <a:r>
              <a:rPr lang="fr-FR" b="1" baseline="0" dirty="0"/>
              <a:t> </a:t>
            </a:r>
            <a:r>
              <a:rPr lang="fr-FR" b="1" baseline="0" dirty="0" err="1"/>
              <a:t>Densum</a:t>
            </a:r>
            <a:r>
              <a:rPr lang="fr-FR" b="1" baseline="0" dirty="0"/>
              <a:t> </a:t>
            </a:r>
            <a:r>
              <a:rPr lang="fr-FR" b="1" baseline="0" dirty="0" err="1"/>
              <a:t>amanii</a:t>
            </a:r>
            <a:r>
              <a:rPr lang="fr-FR" b="1" baseline="0" dirty="0"/>
              <a:t>  (gris)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65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682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Jardin sec îlot</a:t>
            </a:r>
            <a:r>
              <a:rPr lang="fr-FR" baseline="0" dirty="0"/>
              <a:t> </a:t>
            </a:r>
            <a:r>
              <a:rPr lang="fr-FR" baseline="0" dirty="0" err="1"/>
              <a:t>Fitou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2708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3325" cy="37592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36" marR="0" lvl="0" indent="-288836" algn="l" defTabSz="1100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dirty="0"/>
              <a:t>Il ne faut pas croire qu’un jardin sec ne demande aucun entretien surtout si le sol de plantation est pollué par des mauvaises herbes type chiendent, liseron, oxalis ou autres.</a:t>
            </a:r>
          </a:p>
          <a:p>
            <a:pPr marL="288836" marR="0" lvl="0" indent="-288836" algn="l" defTabSz="1100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dirty="0"/>
              <a:t>Il est préférable de pratiquer un faux semis.</a:t>
            </a:r>
          </a:p>
          <a:p>
            <a:pPr marL="288836" marR="0" lvl="0" indent="-288836" algn="l" defTabSz="1100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dirty="0"/>
              <a:t>Faut-il mettre une toile biodégradable?</a:t>
            </a:r>
          </a:p>
          <a:p>
            <a:pPr marL="288836" marR="0" lvl="0" indent="-288836" algn="l" defTabSz="1100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dirty="0"/>
              <a:t>Faut-il planter dense et éliminer certaines plantes les années suivantes?</a:t>
            </a:r>
          </a:p>
          <a:p>
            <a:pPr marL="288836" marR="0" lvl="0" indent="-288836" algn="l" defTabSz="1100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dirty="0"/>
              <a:t>Faut-il installer un arrosage aux goutte à goutte qui arrose trop et favorise la propagation des maladies?</a:t>
            </a:r>
          </a:p>
          <a:p>
            <a:pPr marL="288836" indent="-288836" defTabSz="1100258">
              <a:buFont typeface="Arial" pitchFamily="34" charset="0"/>
              <a:buChar char="•"/>
              <a:defRPr/>
            </a:pP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081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sng" dirty="0"/>
              <a:t>Hors exception </a:t>
            </a:r>
            <a:r>
              <a:rPr lang="fr-FR" b="1" dirty="0"/>
              <a:t>= </a:t>
            </a:r>
            <a:r>
              <a:rPr lang="fr-FR" dirty="0"/>
              <a:t>produits de bio-contrôle figurant sur une liste établie par l'autorité administrative, produits « à faible risque » (règlement 1107/2009), et produits dont l'usage est autorisé dans le cadre de l'agriculture biologique  (AB)</a:t>
            </a:r>
          </a:p>
          <a:p>
            <a:r>
              <a:rPr lang="fr-FR" dirty="0"/>
              <a:t>Attention, les cimetières, boulodromes, terrain de sport ne sont pas des espaces verts</a:t>
            </a:r>
          </a:p>
          <a:p>
            <a:endParaRPr lang="fr-FR" b="1" u="sng" dirty="0"/>
          </a:p>
          <a:p>
            <a:r>
              <a:rPr lang="fr-FR" b="1" u="sng" dirty="0"/>
              <a:t>Niveau 1 : </a:t>
            </a:r>
            <a:r>
              <a:rPr lang="fr-FR" b="1" dirty="0"/>
              <a:t>Avoir fait un plan d’actions et mettre en œuvre les préconisations depuis 1 an minimum, </a:t>
            </a:r>
            <a:r>
              <a:rPr lang="fr-FR" dirty="0"/>
              <a:t>informés les élus et agents, communiquer 1 fois envers la population</a:t>
            </a:r>
          </a:p>
          <a:p>
            <a:r>
              <a:rPr lang="fr-FR" b="1" u="sng" dirty="0"/>
              <a:t>Niveau 2 : </a:t>
            </a:r>
            <a:r>
              <a:rPr lang="fr-FR" b="1" dirty="0"/>
              <a:t>on respecte la réglementation : </a:t>
            </a:r>
            <a:r>
              <a:rPr lang="fr-FR" dirty="0"/>
              <a:t>on peut encore traiter le cimetière, le stade et le boulodrome, former les agents, communiquer envers la population, sensibiliser les élus. </a:t>
            </a:r>
          </a:p>
          <a:p>
            <a:r>
              <a:rPr lang="fr-FR" b="1" u="sng" dirty="0"/>
              <a:t>Niveau 3 : </a:t>
            </a:r>
            <a:r>
              <a:rPr lang="fr-FR" b="1" dirty="0"/>
              <a:t>on va au-delà de la réglementation : </a:t>
            </a:r>
            <a:r>
              <a:rPr lang="fr-FR" dirty="0"/>
              <a:t>on ne traite plus les espaces ci-dessus sauf avec des </a:t>
            </a:r>
            <a:r>
              <a:rPr lang="fr-FR" dirty="0" err="1"/>
              <a:t>biocontrôles</a:t>
            </a:r>
            <a:r>
              <a:rPr lang="fr-FR" dirty="0"/>
              <a:t>, des AB et des produits faiblement dosés, mais pas pour un usage herbicide. L’usage est strictement pour les maladies</a:t>
            </a:r>
            <a:r>
              <a:rPr lang="fr-FR" baseline="0" dirty="0"/>
              <a:t> des végétaux. Il faut également </a:t>
            </a:r>
            <a:r>
              <a:rPr lang="fr-FR" dirty="0"/>
              <a:t>former les agents, communiquer envers la population, sensibiliser les élus.</a:t>
            </a:r>
          </a:p>
          <a:p>
            <a:r>
              <a:rPr lang="fr-FR" b="1" u="sng" dirty="0"/>
              <a:t>Niveau Terre Saine : </a:t>
            </a:r>
            <a:r>
              <a:rPr lang="fr-FR" b="1" dirty="0"/>
              <a:t>On ne met plus de produits phytosanitaires et d’anti-mousses depuis au moins 1 an. </a:t>
            </a:r>
            <a:r>
              <a:rPr lang="fr-FR" dirty="0"/>
              <a:t>On peut utiliser des macroorganismes, certaines phéromones, </a:t>
            </a:r>
            <a:r>
              <a:rPr lang="fr-FR" dirty="0" err="1"/>
              <a:t>kéromones</a:t>
            </a:r>
            <a:r>
              <a:rPr lang="fr-FR" dirty="0"/>
              <a:t> car ce ne sont pas des produits phytosanitaires, former les agents, communiquer envers la population, sensibiliser les élus.</a:t>
            </a:r>
          </a:p>
          <a:p>
            <a:r>
              <a:rPr lang="fr-FR" dirty="0"/>
              <a:t> </a:t>
            </a:r>
          </a:p>
          <a:p>
            <a:endParaRPr lang="fr-FR" b="1" dirty="0"/>
          </a:p>
          <a:p>
            <a:r>
              <a:rPr lang="fr-FR" b="1" dirty="0"/>
              <a:t>ATTENTION : rappel de vos engagements dans la charte : (voir mail de la FREDON du 29/11/2016 et rappeler ci-dessous)</a:t>
            </a:r>
            <a:b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Ces produits ( produits</a:t>
            </a:r>
            <a:r>
              <a:rPr lang="fr-FR" sz="1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r-FR" sz="14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biocontrôles</a:t>
            </a:r>
            <a:r>
              <a:rPr lang="fr-FR" sz="1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,…) </a:t>
            </a: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sont pas utilisables pour des actions de désherbage sur les espaces verts et voiries pour les communes engagées au niveau 2 de la charte régionale;</a:t>
            </a:r>
            <a:b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 produits ( </a:t>
            </a: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produits</a:t>
            </a:r>
            <a:r>
              <a:rPr lang="fr-FR" sz="1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r-FR" sz="14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biocontrôles</a:t>
            </a:r>
            <a:r>
              <a:rPr lang="fr-FR" sz="1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,…) </a:t>
            </a:r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sont pas utilisables pour des actions de désherbage sur toute la commune pour les communes engagées au niveau 3 de la charte régionale.</a:t>
            </a:r>
            <a:br>
              <a:rPr lang="fr-F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fr-FR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128FD-A903-4C3A-A707-5C38CCF82400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049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J’adore quand tout est sec et qu’il n’a pas plu de 6 mois et que vous les avez vertes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96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558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931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ne sais pas ce qu’il fait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27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258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12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18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38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30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333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665520"/>
            <a:ext cx="320022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335024"/>
            <a:ext cx="4642866" cy="1179576"/>
          </a:xfrm>
        </p:spPr>
        <p:txBody>
          <a:bodyPr lIns="91440" tIns="45720" rIns="91440" bIns="45720" rtlCol="0" anchor="b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794" y="2825496"/>
            <a:ext cx="4642866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621793"/>
            <a:ext cx="30861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ACCEPTATION ET GESTION DE LA FLORE SPONTANEE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sme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2070656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9" name="Graphisme 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1" y="1780013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</p:spTree>
    <p:extLst>
      <p:ext uri="{BB962C8B-B14F-4D97-AF65-F5344CB8AC3E}">
        <p14:creationId xmlns:p14="http://schemas.microsoft.com/office/powerpoint/2010/main" val="2530540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4824" y="2530059"/>
            <a:ext cx="2780979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202" y="585216"/>
            <a:ext cx="4375404" cy="2276856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201169"/>
            <a:ext cx="20574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760095" y="1984169"/>
            <a:ext cx="278892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ACCEPTATION ET GESTION DE LA FLORE SPONTANEE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201169"/>
            <a:ext cx="20574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3568936"/>
            <a:ext cx="0" cy="3276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2202" y="3127248"/>
            <a:ext cx="4375404" cy="3118104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" name="Graphisme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3559045" y="2760277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3" name="Graphisme 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3289961" y="2530983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7" name="Graphisme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252490" y="6031572"/>
            <a:ext cx="95786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</p:spTree>
    <p:extLst>
      <p:ext uri="{BB962C8B-B14F-4D97-AF65-F5344CB8AC3E}">
        <p14:creationId xmlns:p14="http://schemas.microsoft.com/office/powerpoint/2010/main" val="182777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61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16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57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45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57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78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03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6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81AE-17C3-4733-998F-E56E8D713DE8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6029-99A4-438F-B7A5-5731A5870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99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../a_fleur_de_trottoir_-_15_decembre_2017.pp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4des%20couvres%20sols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715" y="1585606"/>
            <a:ext cx="3281553" cy="624392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>
                <a:latin typeface="+mn-lt"/>
              </a:rPr>
              <a:t>SOMMAIRE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9016" y="2417388"/>
            <a:ext cx="7566334" cy="4095922"/>
          </a:xfrm>
        </p:spPr>
        <p:txBody>
          <a:bodyPr rtlCol="0">
            <a:noAutofit/>
          </a:bodyPr>
          <a:lstStyle/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 situation de la flore spontanée et les interventions : Bords de routes, trottoirs, sols stabilisés et perméables, surfaces pavés, massifs et giratoires espaces verts, entourages d’arbres, diapo, film.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plantes couvre sols, L’</a:t>
            </a:r>
            <a:r>
              <a:rPr lang="fr-FR" sz="2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allelopathie</a:t>
            </a:r>
            <a:r>
              <a:rPr lang="fr-FR" sz="240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fr-FR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 fleurissement, la plantation dense, les jardins secs….</a:t>
            </a:r>
            <a:r>
              <a:rPr lang="fr-FR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diapo, film.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endParaRPr lang="fr-FR" sz="24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r-FR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933DDE6-D39A-1C12-5551-C77D67FE9536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8170165" cy="13002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pc="300" dirty="0"/>
              <a:t>3 Acceptation et gestion de la flore spontanée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76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10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403746" y="168278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9FA1CD-11C9-FE1C-8B63-4926BA39FC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157" y="1087831"/>
            <a:ext cx="4355184" cy="32663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BDEB1D-2C7D-23A3-754A-9CA99A8802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0276"/>
            <a:ext cx="4901034" cy="32663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868231-A09B-18C9-5591-1B9231D64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" y="3809736"/>
            <a:ext cx="4572396" cy="3048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61BD86-EE94-D2A9-2D23-96A35F6C2B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944" y="3831604"/>
            <a:ext cx="4572397" cy="30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9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11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403746" y="168278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5D3CC6-6760-F73D-3820-B751861ECF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19C4A8-DC1E-2E28-A33F-28B8494BF2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341" y="1213700"/>
            <a:ext cx="4572000" cy="3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12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76DA74-DCB1-0780-72F1-DD3C935E0A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7406"/>
            <a:ext cx="4920792" cy="36905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DD4AFE-4FEC-7324-7EF2-7B009BB9E9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9244"/>
            <a:ext cx="5156461" cy="34366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0C4880-7977-3CF8-F4B4-ACD328867B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788" y="4034672"/>
            <a:ext cx="4236212" cy="28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8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13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EC1DAF-0241-7C0A-6AEA-BED8D89129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0354"/>
            <a:ext cx="4722829" cy="31476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53396A-36B8-67A6-7282-80EA7A1B8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" y="0"/>
            <a:ext cx="5598629" cy="31476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F60B03-3B51-6AFC-1541-B932EAEB79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887" y="1288850"/>
            <a:ext cx="3981113" cy="26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14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Entourages d’arbres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7C44571-13CB-60A0-39F1-41B8061D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19" y="1026464"/>
            <a:ext cx="2473837" cy="221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:\PHOTOS ET IMAGES\PCD\pied d'arbre fleuri.jpg">
            <a:extLst>
              <a:ext uri="{FF2B5EF4-FFF2-40B4-BE49-F238E27FC236}">
                <a16:creationId xmlns:a16="http://schemas.microsoft.com/office/drawing/2014/main" id="{76F24B18-9C8D-199D-C3AB-0774F498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27" y="3038828"/>
            <a:ext cx="2863603" cy="381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AD0C7E7D-E495-22AF-1FA5-1A32E5E8D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295" y="3428410"/>
            <a:ext cx="4572000" cy="34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 descr="P1010277">
            <a:extLst>
              <a:ext uri="{FF2B5EF4-FFF2-40B4-BE49-F238E27FC236}">
                <a16:creationId xmlns:a16="http://schemas.microsoft.com/office/drawing/2014/main" id="{752C33C5-1FBE-DB26-C7C6-F9F274810EB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3003949" y="1319608"/>
            <a:ext cx="3174274" cy="2380039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1272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3C2989-81E4-BDF5-4281-E7BE1ADA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15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11C3D3-3E5E-695D-DF33-4BBEAFEF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00" y="566064"/>
            <a:ext cx="2786113" cy="4999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DAC85B-46CD-6516-AFCB-C2B24F469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4" y="3921550"/>
            <a:ext cx="5220354" cy="29364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F75B5B-C853-62C0-BAF0-B841D0E53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58" y="4722829"/>
            <a:ext cx="3804040" cy="21351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992C74-4F48-9EEB-8BE3-6EDE06C171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588" y="1113503"/>
            <a:ext cx="5420412" cy="36093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2D551E-7CCB-BF7B-5A4B-660B69C38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6022"/>
            <a:ext cx="4675695" cy="31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9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4999">
            <a:extLst>
              <a:ext uri="{FF2B5EF4-FFF2-40B4-BE49-F238E27FC236}">
                <a16:creationId xmlns:a16="http://schemas.microsoft.com/office/drawing/2014/main" id="{38EECEEE-909F-F085-9BC5-55A0ADCF5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3756"/>
            <a:ext cx="4911365" cy="3274243"/>
          </a:xfrm>
          <a:prstGeom prst="rect">
            <a:avLst/>
          </a:prstGeom>
        </p:spPr>
      </p:pic>
      <p:pic>
        <p:nvPicPr>
          <p:cNvPr id="2" name="Image 1" descr="DSC05000">
            <a:extLst>
              <a:ext uri="{FF2B5EF4-FFF2-40B4-BE49-F238E27FC236}">
                <a16:creationId xmlns:a16="http://schemas.microsoft.com/office/drawing/2014/main" id="{3C5B2782-48A4-3127-CC27-87D090C00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365" y="3901321"/>
            <a:ext cx="4423233" cy="29488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3ED040-81BC-2D5C-5981-D17300631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858"/>
            <a:ext cx="5882326" cy="39169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EF908D-6BD7-54B9-FC59-13FE3DA87979}"/>
              </a:ext>
            </a:extLst>
          </p:cNvPr>
          <p:cNvSpPr txBox="1"/>
          <p:nvPr/>
        </p:nvSpPr>
        <p:spPr>
          <a:xfrm>
            <a:off x="6108569" y="867266"/>
            <a:ext cx="2884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Pose d’une toile biodégradable avec plantation de plantes résistantes à la sècheresse et à l’ombre avec un ajout de paillage organique. Une seule espèce pour ne pas avoir de concurrence sur si peu de surface</a:t>
            </a:r>
          </a:p>
        </p:txBody>
      </p:sp>
    </p:spTree>
    <p:extLst>
      <p:ext uri="{BB962C8B-B14F-4D97-AF65-F5344CB8AC3E}">
        <p14:creationId xmlns:p14="http://schemas.microsoft.com/office/powerpoint/2010/main" val="356244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8E9B2E0-DCCC-37C3-C6F1-1A21EE78FD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33F61A0-F8DD-D4F5-2CCB-15E1FA74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DB5916-A303-E5E6-7D98-DE8CA3776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3C2989-81E4-BDF5-4281-E7BE1ADA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87A303-E262-2104-30D0-1F284BFD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9" y="966353"/>
            <a:ext cx="8638781" cy="57551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11C3D3-3E5E-695D-DF33-4BBEAFEF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00" y="566064"/>
            <a:ext cx="278611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1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3C2989-81E4-BDF5-4281-E7BE1ADA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18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DC3CC5-8D6D-C618-AF47-861598864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" y="3665455"/>
            <a:ext cx="4801847" cy="32002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C51760-98A2-4E00-E239-4B84772A92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63" y="3665455"/>
            <a:ext cx="4790237" cy="31925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EFCB1A-F26E-E93A-7632-D9FF388BEDC7}"/>
              </a:ext>
            </a:extLst>
          </p:cNvPr>
          <p:cNvSpPr txBox="1"/>
          <p:nvPr/>
        </p:nvSpPr>
        <p:spPr>
          <a:xfrm>
            <a:off x="5195937" y="607184"/>
            <a:ext cx="458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STATIONNEMENTS PERMEABLES</a:t>
            </a:r>
          </a:p>
        </p:txBody>
      </p:sp>
    </p:spTree>
    <p:extLst>
      <p:ext uri="{BB962C8B-B14F-4D97-AF65-F5344CB8AC3E}">
        <p14:creationId xmlns:p14="http://schemas.microsoft.com/office/powerpoint/2010/main" val="3039132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14" name="Image 13" descr="E:\06 PAPPH CG11\02 Démarche PAPPH CG\02 Alelier\Photos Atelier\CAD\cg 0 2013 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5" y="461472"/>
            <a:ext cx="3525665" cy="3044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666" y="3492983"/>
            <a:ext cx="2790563" cy="209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517" y="1465063"/>
            <a:ext cx="2165458" cy="1717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31478" y="602117"/>
            <a:ext cx="2197603" cy="415531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Plantes couvre-sol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1627" y="3642096"/>
            <a:ext cx="2430445" cy="33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Tanaisie et Thym rampant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14546" y="3171344"/>
            <a:ext cx="928683" cy="33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Ficoïdes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02989" y="5619889"/>
            <a:ext cx="1440240" cy="334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Thym rampant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906" y="1274284"/>
            <a:ext cx="2992007" cy="190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791973" y="4077119"/>
            <a:ext cx="2548693" cy="167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75" dirty="0"/>
              <a:t>Elles peuvent être de 3 types de tailles  :</a:t>
            </a:r>
          </a:p>
          <a:p>
            <a:pPr marL="257193" indent="-257193">
              <a:buFont typeface="Arial" panose="020B0604020202020204" pitchFamily="34" charset="0"/>
              <a:buChar char="•"/>
            </a:pPr>
            <a:r>
              <a:rPr lang="fr-FR" sz="1575" dirty="0"/>
              <a:t>Grande :  1,50m</a:t>
            </a:r>
          </a:p>
          <a:p>
            <a:pPr marL="257193" indent="-257193">
              <a:buFont typeface="Arial" panose="020B0604020202020204" pitchFamily="34" charset="0"/>
              <a:buChar char="•"/>
            </a:pPr>
            <a:r>
              <a:rPr lang="fr-FR" sz="1575" dirty="0"/>
              <a:t>Moyenne : 1,00 m</a:t>
            </a:r>
          </a:p>
          <a:p>
            <a:pPr marL="257193" indent="-257193">
              <a:buFont typeface="Arial" panose="020B0604020202020204" pitchFamily="34" charset="0"/>
              <a:buChar char="•"/>
            </a:pPr>
            <a:r>
              <a:rPr lang="fr-FR" sz="1575" dirty="0"/>
              <a:t> Petite </a:t>
            </a:r>
            <a:r>
              <a:rPr lang="fr-FR" sz="1050" i="1" dirty="0"/>
              <a:t>(tapissant) </a:t>
            </a:r>
            <a:r>
              <a:rPr lang="fr-FR" sz="1575" dirty="0"/>
              <a:t>: 0,50 m</a:t>
            </a:r>
          </a:p>
          <a:p>
            <a:r>
              <a:rPr lang="fr-FR" sz="1200" i="1" dirty="0"/>
              <a:t>C’est le cas des </a:t>
            </a:r>
            <a:r>
              <a:rPr lang="fr-FR" sz="1200" i="1" dirty="0" err="1"/>
              <a:t>Phlomis</a:t>
            </a:r>
            <a:r>
              <a:rPr lang="fr-FR" sz="1200" i="1" dirty="0"/>
              <a:t>. Ces plantes existent dans ces 3 gammes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F3FB55-8AB0-740C-9F10-91837004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19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4883D3-0465-42E5-202E-10F0251F91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3" y="4327033"/>
            <a:ext cx="3707708" cy="25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2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 hidden="1">
            <a:extLst>
              <a:ext uri="{FF2B5EF4-FFF2-40B4-BE49-F238E27FC236}">
                <a16:creationId xmlns:a16="http://schemas.microsoft.com/office/drawing/2014/main" id="{48DF57F7-8C86-1BF5-4835-81EE38AEA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2BA33C7F-4894-768A-5CD6-4E9B5694842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763587"/>
            <a:ext cx="9144000" cy="609441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9">
            <a:extLst>
              <a:ext uri="{FF2B5EF4-FFF2-40B4-BE49-F238E27FC236}">
                <a16:creationId xmlns:a16="http://schemas.microsoft.com/office/drawing/2014/main" id="{DDAAAE21-D2EB-647A-3936-A808791B2E6B}"/>
              </a:ext>
            </a:extLst>
          </p:cNvPr>
          <p:cNvSpPr txBox="1">
            <a:spLocks/>
          </p:cNvSpPr>
          <p:nvPr/>
        </p:nvSpPr>
        <p:spPr>
          <a:xfrm>
            <a:off x="5412557" y="233676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61915"/>
            <a:ext cx="4743234" cy="340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168" y="1376623"/>
            <a:ext cx="2545053" cy="190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278" y="3614597"/>
            <a:ext cx="2744833" cy="204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937508" y="681341"/>
            <a:ext cx="2197603" cy="415531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Plantes couvre-sol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62694" y="5922738"/>
            <a:ext cx="2147207" cy="50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SÉDUMS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B3CF02-765F-C4D8-733F-47AE219A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20</a:t>
            </a:fld>
            <a:endParaRPr lang="fr-FR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243848-2B97-57CA-AC4B-C862FB1C73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124816"/>
            <a:ext cx="4835951" cy="27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>
            <a:spLocks noGrp="1"/>
          </p:cNvSpPr>
          <p:nvPr>
            <p:ph type="title" idx="4294967295"/>
          </p:nvPr>
        </p:nvSpPr>
        <p:spPr>
          <a:xfrm>
            <a:off x="0" y="646113"/>
            <a:ext cx="8435975" cy="30321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00102" y="1157754"/>
            <a:ext cx="2197603" cy="415531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Plantes couvre-sol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41" y="2294042"/>
            <a:ext cx="4411324" cy="368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963" y="2294042"/>
            <a:ext cx="4084742" cy="368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9F2431-8930-EF98-AB48-F190BC4C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9377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>
            <a:spLocks noGrp="1"/>
          </p:cNvSpPr>
          <p:nvPr>
            <p:ph type="title" idx="4294967295"/>
          </p:nvPr>
        </p:nvSpPr>
        <p:spPr>
          <a:xfrm>
            <a:off x="0" y="646113"/>
            <a:ext cx="8435975" cy="30321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834493" y="382092"/>
            <a:ext cx="3036129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Plantes </a:t>
            </a:r>
            <a:r>
              <a:rPr lang="fr-FR" sz="21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allélopathiques</a:t>
            </a:r>
            <a:endParaRPr lang="fr-FR" sz="21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9F2431-8930-EF98-AB48-F190BC4C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22</a:t>
            </a:fld>
            <a:endParaRPr lang="fr-FR" noProof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68C054-7497-F047-E7EE-CEC8BD136DD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1319608"/>
            <a:ext cx="3943350" cy="552882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altLang="fr-FR" sz="1725" dirty="0">
              <a:solidFill>
                <a:schemeClr val="accent2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Principes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Lessivage de composés émis par les feuilles qui empêche la germination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 Décomposition des feuilles mortes qui lors de leur décomposition inhibe la germination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 Exsudats racinaires qui est constitués de toxines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Emission de composés volatils qui se déposent sur le sol  sous forme de rosée qui inhibe la germination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altLang="fr-FR" sz="2000" dirty="0">
              <a:solidFill>
                <a:schemeClr val="accent2"/>
              </a:solidFill>
              <a:latin typeface="Cocon-Light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Certaines plantes cumulent plusieurs principes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7CA462-26C3-CEDE-E135-35C94CCEF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5066"/>
            <a:ext cx="4572000" cy="3042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9129F1-3AA1-BB85-0205-2C8F831ABF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438"/>
            <a:ext cx="4372063" cy="29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4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>
            <a:spLocks noGrp="1"/>
          </p:cNvSpPr>
          <p:nvPr>
            <p:ph type="title" idx="4294967295"/>
          </p:nvPr>
        </p:nvSpPr>
        <p:spPr>
          <a:xfrm>
            <a:off x="0" y="61913"/>
            <a:ext cx="8435975" cy="304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" y="846917"/>
            <a:ext cx="3429960" cy="57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417" y="1209971"/>
            <a:ext cx="5089322" cy="49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BF650EB-5183-EA56-15A1-098A6E4B1EBB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2F2433-6585-F408-6E00-2CEB7C51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23</a:t>
            </a:fld>
            <a:endParaRPr lang="fr-FR" noProof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883238-9DD1-F6A6-C245-4483B5E9BE80}"/>
              </a:ext>
            </a:extLst>
          </p:cNvPr>
          <p:cNvSpPr txBox="1"/>
          <p:nvPr/>
        </p:nvSpPr>
        <p:spPr>
          <a:xfrm>
            <a:off x="3728621" y="6356351"/>
            <a:ext cx="416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 action="ppaction://hlinkpres?slideindex=1&amp;slidetitle="/>
              </a:rPr>
              <a:t>..\a_fleur_de_trottoir_-_15_decembre_2017.ppt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2929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435975" cy="304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78" y="1214594"/>
            <a:ext cx="5560759" cy="479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149" y="1197124"/>
            <a:ext cx="3437116" cy="446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5947F2-55B3-B9C8-D794-166D11A8D854}"/>
              </a:ext>
            </a:extLst>
          </p:cNvPr>
          <p:cNvSpPr txBox="1"/>
          <p:nvPr/>
        </p:nvSpPr>
        <p:spPr>
          <a:xfrm>
            <a:off x="5382150" y="569481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866FBD-4757-5ACF-9DA7-93BEE885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73986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435975" cy="304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6873" y="866705"/>
            <a:ext cx="2484456" cy="33463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Végétalisation des façades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52" y="1216171"/>
            <a:ext cx="8737479" cy="5289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029FF0-D7CC-9815-2AE9-881C1DEEA95F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4FFB44-98C2-2753-7F8C-F88B0678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4563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8435975" cy="3048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44" y="1263918"/>
            <a:ext cx="7611711" cy="511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E11DAB-7399-E92E-55FC-31F781D64A50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2DD096D-C18D-7F90-437B-2E95FFEB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0020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3" y="1346445"/>
            <a:ext cx="8975081" cy="480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ED0278-C221-6713-0B61-DBE15F96B8FE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F0D036-A5AC-7809-8D28-CA83C648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500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ED0278-C221-6713-0B61-DBE15F96B8FE}"/>
              </a:ext>
            </a:extLst>
          </p:cNvPr>
          <p:cNvSpPr txBox="1"/>
          <p:nvPr/>
        </p:nvSpPr>
        <p:spPr>
          <a:xfrm>
            <a:off x="5841165" y="0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MICRO FLEURISSEMENT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F0D036-A5AC-7809-8D28-CA83C648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28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94E52A-9CF5-9748-C1F1-F3AFE659B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668" y="436157"/>
            <a:ext cx="4610750" cy="64186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4D648F-4FF0-7764-E12F-405362AA6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3" y="436155"/>
            <a:ext cx="4625190" cy="64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8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5" descr="Afficher l'image d'origine">
            <a:extLst>
              <a:ext uri="{FF2B5EF4-FFF2-40B4-BE49-F238E27FC236}">
                <a16:creationId xmlns:a16="http://schemas.microsoft.com/office/drawing/2014/main" id="{1AB56EA5-A2A2-9CF8-A4BF-096AD61A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2905125"/>
            <a:ext cx="6667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Nouvelle image7">
            <a:extLst>
              <a:ext uri="{FF2B5EF4-FFF2-40B4-BE49-F238E27FC236}">
                <a16:creationId xmlns:a16="http://schemas.microsoft.com/office/drawing/2014/main" id="{73C1A13E-97E7-DAB3-8278-0AE11A1C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1210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Nouvelle image12">
            <a:extLst>
              <a:ext uri="{FF2B5EF4-FFF2-40B4-BE49-F238E27FC236}">
                <a16:creationId xmlns:a16="http://schemas.microsoft.com/office/drawing/2014/main" id="{B79B7892-DD2E-68F3-A0DA-A5155F4E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975" y="2205038"/>
            <a:ext cx="31210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Nouvelle image">
            <a:extLst>
              <a:ext uri="{FF2B5EF4-FFF2-40B4-BE49-F238E27FC236}">
                <a16:creationId xmlns:a16="http://schemas.microsoft.com/office/drawing/2014/main" id="{6BD43037-CB69-7AD2-C4D8-9D3E755A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4300"/>
            <a:ext cx="248443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Nouvelle image1">
            <a:extLst>
              <a:ext uri="{FF2B5EF4-FFF2-40B4-BE49-F238E27FC236}">
                <a16:creationId xmlns:a16="http://schemas.microsoft.com/office/drawing/2014/main" id="{ABFA57A3-0F8E-55B8-6F8C-CA6F6E63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31210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9" descr="Nouvelle image3">
            <a:extLst>
              <a:ext uri="{FF2B5EF4-FFF2-40B4-BE49-F238E27FC236}">
                <a16:creationId xmlns:a16="http://schemas.microsoft.com/office/drawing/2014/main" id="{809466B2-A23C-68C8-4016-B1CC956AF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975" y="0"/>
            <a:ext cx="31210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1" descr="Nouvelle image6">
            <a:extLst>
              <a:ext uri="{FF2B5EF4-FFF2-40B4-BE49-F238E27FC236}">
                <a16:creationId xmlns:a16="http://schemas.microsoft.com/office/drawing/2014/main" id="{DCB39AEE-CC9C-4280-1741-6926C775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10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Bords de route et glissières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93389EB-FD7E-A730-1F80-90596EA3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5069" y="1473877"/>
            <a:ext cx="5298931" cy="538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9B36E3-9780-F883-9861-C30DF6D10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28417" cy="57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01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5" name="Picture 3" descr="F:\06 PAPPH CG11\02 Démarche PAPPH CG\04 Routes\01 Rapport Général sur les 4 DT\Jardins secs sur îlots\sigean062014 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28" y="878122"/>
            <a:ext cx="3024555" cy="226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433" y="1111127"/>
            <a:ext cx="3447033" cy="223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" y="3520619"/>
            <a:ext cx="5055153" cy="292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06 PAPPH CG11\02 Démarche PAPPH CG\02 Alelier\Photos Atelier\CAD\cad082014 0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892" y="3520619"/>
            <a:ext cx="2968338" cy="22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B97B2A-1F65-01CA-63C7-229A32FDE35F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JARDINS SECS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EE15B2-D54A-C0AA-77DE-2D946EE8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30</a:t>
            </a:fld>
            <a:endParaRPr lang="fr-FR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19C0C5-5B40-9436-01C8-D4A3818E02AA}"/>
              </a:ext>
            </a:extLst>
          </p:cNvPr>
          <p:cNvSpPr txBox="1"/>
          <p:nvPr/>
        </p:nvSpPr>
        <p:spPr>
          <a:xfrm>
            <a:off x="5389197" y="5888575"/>
            <a:ext cx="34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paillage minéral retient moins l’humidité hivernale</a:t>
            </a:r>
          </a:p>
        </p:txBody>
      </p:sp>
    </p:spTree>
    <p:extLst>
      <p:ext uri="{BB962C8B-B14F-4D97-AF65-F5344CB8AC3E}">
        <p14:creationId xmlns:p14="http://schemas.microsoft.com/office/powerpoint/2010/main" val="388988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>
            <a:extLst>
              <a:ext uri="{FF2B5EF4-FFF2-40B4-BE49-F238E27FC236}">
                <a16:creationId xmlns:a16="http://schemas.microsoft.com/office/drawing/2014/main" id="{BB7F8B47-6927-656C-F08E-F5CDFF67B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384CBB5-632D-23D9-3F28-C1365C85211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1C023BD0-E116-5CCB-1C2F-CEA16FD9D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0066FF"/>
                </a:solidFill>
              </a:rPr>
              <a:t>OASIS PARK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8435975" cy="40481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 PREVENTIVES</a:t>
            </a:r>
            <a:endParaRPr lang="fr-F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78" y="1342278"/>
            <a:ext cx="5643971" cy="417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278" y="2132762"/>
            <a:ext cx="2864563" cy="295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8552C8-3464-746B-44BB-3590F9C71B4C}"/>
              </a:ext>
            </a:extLst>
          </p:cNvPr>
          <p:cNvSpPr txBox="1"/>
          <p:nvPr/>
        </p:nvSpPr>
        <p:spPr>
          <a:xfrm>
            <a:off x="5382149" y="569433"/>
            <a:ext cx="3290970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JARDINS SECS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D3EA3B-F66E-44C4-CBF1-31BFEEF2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2120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26017" y="319087"/>
            <a:ext cx="3691472" cy="415627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1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Conception de jardins secs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9F2431-8930-EF98-AB48-F190BC4C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33</a:t>
            </a:fld>
            <a:endParaRPr lang="fr-FR" noProof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68C054-7497-F047-E7EE-CEC8BD136DD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10092"/>
            <a:ext cx="9037468" cy="55288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altLang="fr-FR" sz="1725" dirty="0">
              <a:solidFill>
                <a:schemeClr val="accent2"/>
              </a:solidFill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Méthode FILIPPI / Narbonne: 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fr-FR" altLang="fr-FR" sz="2000" dirty="0">
              <a:solidFill>
                <a:schemeClr val="accent2"/>
              </a:solidFill>
              <a:latin typeface="Cocon-Light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Décompactage profond (mini pelle en bêchage Espagnol), pas d’amendement organique, les sols en place sont suffisant.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 Le sol doit avoir au moins 15% à 30% de cailloux ou graviers, il faut le bomber pour éviter la stagnation de l’eau.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 Plantation avec des petits plants en Octobre pour favoriser le système racinaire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Eviter l’eau stagnante avec le froid, sol drainant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Faire une grande cuvette pour l’arrosage: 20 cm prof sur 60 cm de diam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Arrosage l’été tous les 15 jours en profondeur. Pas d’arrosage la 3</a:t>
            </a:r>
            <a:r>
              <a:rPr lang="fr-FR" altLang="fr-FR" sz="2000" baseline="30000" dirty="0">
                <a:solidFill>
                  <a:schemeClr val="accent2"/>
                </a:solidFill>
                <a:latin typeface="Cocon-Light" pitchFamily="34" charset="0"/>
              </a:rPr>
              <a:t>ème</a:t>
            </a: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 année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Désherber 3 à 4 fois manuellement la première année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La 3eme année, paillage minéral avec de gros cailloux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Pas de taille systématique mais contenir les plus envahissantes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altLang="fr-FR" sz="2000" dirty="0">
              <a:solidFill>
                <a:schemeClr val="accent2"/>
              </a:solidFill>
              <a:latin typeface="Cocon-Light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Un jardin sec n’est pas esthétique l’été car les plantes sont en repos végétatif et grillées. Il est en fleurs au printemps et remonte un peu en Automne.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Il demande peu d’entretien et d’arrosage par rapport aux autres plantations.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 dirty="0">
                <a:solidFill>
                  <a:schemeClr val="accent2"/>
                </a:solidFill>
                <a:latin typeface="Cocon-Light" pitchFamily="34" charset="0"/>
              </a:rPr>
              <a:t>Il est durable.</a:t>
            </a:r>
          </a:p>
        </p:txBody>
      </p:sp>
    </p:spTree>
    <p:extLst>
      <p:ext uri="{BB962C8B-B14F-4D97-AF65-F5344CB8AC3E}">
        <p14:creationId xmlns:p14="http://schemas.microsoft.com/office/powerpoint/2010/main" val="2417760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EC4722-F74C-58FE-6FBB-28CA3C1C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34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CCEF43-5B8D-046C-7337-6757B190E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12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>
            <a:extLst>
              <a:ext uri="{FF2B5EF4-FFF2-40B4-BE49-F238E27FC236}">
                <a16:creationId xmlns:a16="http://schemas.microsoft.com/office/drawing/2014/main" id="{CFBD5361-2A22-37A9-A066-C65BD03B3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D1E7D08-9A45-7954-9CDD-1B7899A5EB6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567179"/>
            <a:ext cx="4292732" cy="2861821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B1CD27-9713-BFD9-BD13-48DF593BA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732" y="0"/>
            <a:ext cx="4851268" cy="32363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A158C7-8E62-F809-FABA-68FAE7F909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732" y="3473995"/>
            <a:ext cx="5077511" cy="33840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270F84-A75A-F585-28DB-B8E02C29AA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053"/>
            <a:ext cx="4639560" cy="308994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6103705F-D12D-2408-0BD7-E9F63B576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A0F8B88-212A-8E0E-721B-2B8B97B61D5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69643" cy="304642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3AB5D5-B600-E655-D063-C133BA8523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0342"/>
            <a:ext cx="5249959" cy="25876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1DF293-5BDF-582A-F183-43F5029E6F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326" y="4083705"/>
            <a:ext cx="4158674" cy="27742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54369D-837A-755F-2016-6EF1DC3412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643" y="813850"/>
            <a:ext cx="4574357" cy="304957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5262DD-AB6A-6292-0962-C24A89EB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E05B0E-0FE6-CD50-EBC8-670C11D4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37</a:t>
            </a:fld>
            <a:endParaRPr lang="fr-FR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147037-784D-B4D8-D126-B10122F5F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0119"/>
            <a:ext cx="4798243" cy="31978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B179E8-45B5-61CB-CBE7-4BEEFCD6D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243" y="3806806"/>
            <a:ext cx="4572000" cy="30470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F63D5-693E-B501-9817-456A47D52F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798243" cy="31978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1ACE66-033E-FB81-8922-8B2E9F1029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904" y="4097"/>
            <a:ext cx="4792096" cy="319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57E10-FF6A-9F74-58FE-69AB551A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BC0903-7F18-0E6C-34C9-C6D6A2BF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38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E70F6F-C7BA-5763-B689-B0EC5E729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645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38D144-8761-6CB2-FCEB-49FE5C94B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178"/>
          <a:stretch/>
        </p:blipFill>
        <p:spPr>
          <a:xfrm>
            <a:off x="628650" y="3645683"/>
            <a:ext cx="7886700" cy="31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5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EAFE9171-1B8B-0F61-773F-D795DFC79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357B9A3-8262-A3F0-3EE3-4D3EBC44D61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120352" y="294552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Trottoirs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E0E91A-F1F9-4A8E-1097-E8FD28D61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878"/>
            <a:ext cx="4572000" cy="30471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CE8F8F-446C-2CA9-290A-9889EE931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10878"/>
            <a:ext cx="4572000" cy="30471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D16216-F9AE-1330-4A84-5A2D7C8D2D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878"/>
            <a:ext cx="4572000" cy="30471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CA2FB0-4558-54DA-6EFE-5759AD12FB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25387"/>
            <a:ext cx="4572000" cy="30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5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EE50C3-F835-41C1-8B41-1F471E940FD6}" type="slidenum">
              <a:rPr lang="fr-FR" altLang="fr-FR" smtClean="0"/>
              <a:pPr>
                <a:defRPr/>
              </a:pPr>
              <a:t>40</a:t>
            </a:fld>
            <a:endParaRPr lang="fr-FR" altLang="fr-FR" dirty="0"/>
          </a:p>
        </p:txBody>
      </p:sp>
      <p:sp>
        <p:nvSpPr>
          <p:cNvPr id="8" name="Titre 1"/>
          <p:cNvSpPr>
            <a:spLocks noGrp="1"/>
          </p:cNvSpPr>
          <p:nvPr/>
        </p:nvSpPr>
        <p:spPr>
          <a:xfrm>
            <a:off x="286653" y="202620"/>
            <a:ext cx="8426033" cy="291697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81648" tIns="40824" rIns="81648" bIns="40824" rtlCol="0" anchor="ctr">
            <a:noAutofit/>
          </a:bodyPr>
          <a:lstStyle>
            <a:lvl1pPr algn="r" defTabSz="1088502" rtl="0" eaLnBrk="1" latinLnBrk="0" hangingPunct="1">
              <a:spcBef>
                <a:spcPct val="0"/>
              </a:spcBef>
              <a:buNone/>
              <a:defRPr sz="2400" kern="120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 VERS LE ZERO PHYTO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87" y="928038"/>
            <a:ext cx="4353209" cy="592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936" y="4615791"/>
            <a:ext cx="2175795" cy="192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22544" y="3622079"/>
            <a:ext cx="2033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rgbClr val="FF0000"/>
                </a:solidFill>
              </a:rPr>
              <a:t>Zéro phyto sur tous les espaces mais </a:t>
            </a:r>
            <a:r>
              <a:rPr lang="fr-FR" sz="600" b="1" dirty="0" err="1">
                <a:solidFill>
                  <a:srgbClr val="FF0000"/>
                </a:solidFill>
              </a:rPr>
              <a:t>biocontrôles</a:t>
            </a:r>
            <a:r>
              <a:rPr lang="fr-FR" sz="600" b="1" dirty="0">
                <a:solidFill>
                  <a:srgbClr val="FF0000"/>
                </a:solidFill>
              </a:rPr>
              <a:t> utilisables uniquement pour les maladies des végétaux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4510" y="2666477"/>
            <a:ext cx="7192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>
                <a:solidFill>
                  <a:srgbClr val="FF0000"/>
                </a:solidFill>
              </a:rPr>
              <a:t>Zéro Phyto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6653" y="5477927"/>
            <a:ext cx="155931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b="1" dirty="0">
                <a:solidFill>
                  <a:srgbClr val="FF0000"/>
                </a:solidFill>
              </a:rPr>
              <a:t>Respect de la réglementation</a:t>
            </a:r>
          </a:p>
          <a:p>
            <a:r>
              <a:rPr lang="fr-FR" sz="788" b="1" dirty="0">
                <a:solidFill>
                  <a:srgbClr val="FF0000"/>
                </a:solidFill>
              </a:rPr>
              <a:t>Niveau plus délivré depuis 2018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19108" y="4600690"/>
            <a:ext cx="2099557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b="1" dirty="0">
                <a:solidFill>
                  <a:srgbClr val="FF0000"/>
                </a:solidFill>
              </a:rPr>
              <a:t>Zéro herbicide sauf sur les espaces contraints :</a:t>
            </a:r>
          </a:p>
          <a:p>
            <a:r>
              <a:rPr lang="fr-FR" sz="675" b="1" dirty="0">
                <a:solidFill>
                  <a:srgbClr val="FF0000"/>
                </a:solidFill>
              </a:rPr>
              <a:t>(cimetière, stade,) et traitements maladies possibles  avec produits bio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4430" y="4843097"/>
            <a:ext cx="26164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DC8A00"/>
              </a:buClr>
            </a:pPr>
            <a:r>
              <a:rPr lang="fr-FR" sz="1600" b="1" u="sng" dirty="0"/>
              <a:t>Rappel des exceptions :</a:t>
            </a:r>
          </a:p>
          <a:p>
            <a:pPr marL="0" lvl="1">
              <a:buClr>
                <a:srgbClr val="DC8A00"/>
              </a:buClr>
            </a:pPr>
            <a:r>
              <a:rPr lang="fr-FR" sz="1600" dirty="0"/>
              <a:t>les produits de </a:t>
            </a:r>
            <a:r>
              <a:rPr lang="fr-FR" sz="1600" dirty="0" err="1"/>
              <a:t>biocontrôle</a:t>
            </a:r>
            <a:endParaRPr lang="fr-FR" sz="1600" dirty="0"/>
          </a:p>
          <a:p>
            <a:pPr marL="0" lvl="1">
              <a:buClr>
                <a:srgbClr val="DC8A00"/>
              </a:buClr>
            </a:pPr>
            <a:endParaRPr lang="fr-FR" sz="1600" dirty="0"/>
          </a:p>
          <a:p>
            <a:pPr marL="0" lvl="1">
              <a:buClr>
                <a:srgbClr val="DC8A00"/>
              </a:buClr>
            </a:pPr>
            <a:r>
              <a:rPr lang="fr-FR" sz="1600" dirty="0"/>
              <a:t>les produits utilisés en agriculture biologique</a:t>
            </a:r>
          </a:p>
          <a:p>
            <a:pPr marL="0" lvl="1">
              <a:buClr>
                <a:srgbClr val="DC8A00"/>
              </a:buClr>
            </a:pPr>
            <a:endParaRPr lang="fr-FR" sz="1600" dirty="0"/>
          </a:p>
          <a:p>
            <a:pPr marL="0" lvl="1">
              <a:buClr>
                <a:srgbClr val="DC8A00"/>
              </a:buClr>
            </a:pPr>
            <a:r>
              <a:rPr lang="fr-FR" sz="1600" dirty="0"/>
              <a:t>les produits à faible risque 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396" y="3062712"/>
            <a:ext cx="2207041" cy="166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017" y="1819734"/>
            <a:ext cx="2648084" cy="189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554" y="16421"/>
            <a:ext cx="2962446" cy="160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65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5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120352" y="294552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Trottoirs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337D3F-D782-5793-973C-948740EF67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10878"/>
            <a:ext cx="4572000" cy="30471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3DA6A8-A597-692B-906F-97D29DC41B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877"/>
            <a:ext cx="4572002" cy="30471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707296-9984-E0D5-83EF-9F4C94B7AB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37130" cy="322475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AC50CD-AD8C-1A75-4794-010722F456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562" y="983423"/>
            <a:ext cx="4242438" cy="28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7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6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120352" y="169309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Sols stabilisés perméable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DD5639-6B51-06C7-AD38-043E90FBB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D8E430-6D6B-E091-D573-23B1D3257C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1998" cy="3428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EA7210-2C98-538D-29B2-3A35BDAC1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3810879"/>
            <a:ext cx="4571998" cy="30471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6E52B8-873F-7AF5-D393-F6AEBF0B07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50" y="939674"/>
            <a:ext cx="4308049" cy="28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2864A8E-67C9-FA8C-8372-027196943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836" y="3352800"/>
            <a:ext cx="5307106" cy="3505200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7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Surface pavée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C781015-94ED-E9F2-BDC2-C1290AEE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4092"/>
            <a:ext cx="3731836" cy="351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00C120-0A40-4C4B-E834-0C9D7C522A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438101" cy="33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3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8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297105" y="950276"/>
            <a:ext cx="2732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hlinkClick r:id="rId3" action="ppaction://hlinkfile"/>
              </a:rPr>
              <a:t>..\4des couvres sols.mp4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6A9BA67-11FB-EEC2-EA40-6194154F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8566"/>
            <a:ext cx="4923206" cy="363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05CF44-E3EE-ED16-FBA8-ED30AFC0F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72" y="3544478"/>
            <a:ext cx="4418028" cy="33135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3FEA89-2F20-9FB9-5FC9-2CC5B6DF86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13" y="-204908"/>
            <a:ext cx="5511177" cy="40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1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9</a:t>
            </a:fld>
            <a:endParaRPr lang="fr-FR"/>
          </a:p>
        </p:txBody>
      </p:sp>
      <p:sp>
        <p:nvSpPr>
          <p:cNvPr id="3" name="Espace réservé du pied de page 9">
            <a:extLst>
              <a:ext uri="{FF2B5EF4-FFF2-40B4-BE49-F238E27FC236}">
                <a16:creationId xmlns:a16="http://schemas.microsoft.com/office/drawing/2014/main" id="{4C414C98-185F-879F-369B-934F292E4C42}"/>
              </a:ext>
            </a:extLst>
          </p:cNvPr>
          <p:cNvSpPr txBox="1">
            <a:spLocks/>
          </p:cNvSpPr>
          <p:nvPr/>
        </p:nvSpPr>
        <p:spPr>
          <a:xfrm>
            <a:off x="5599522" y="675165"/>
            <a:ext cx="3544478" cy="2751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fr-fr"/>
            </a:defPPr>
            <a:lvl1pPr marL="0" algn="ctr" defTabSz="914400" rtl="0" eaLnBrk="1" latinLnBrk="0" hangingPunct="1">
              <a:defRPr sz="900" b="1" i="0" kern="1200" cap="all" spc="75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SITES ET LES INTERVENTIONS ADEQUATES</a:t>
            </a:r>
            <a:endParaRPr lang="fr-FR" sz="1000" dirty="0">
              <a:latin typeface="Arial Narrow" panose="020B0606020202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3EC471-4EF4-7250-176B-094389890EBA}"/>
              </a:ext>
            </a:extLst>
          </p:cNvPr>
          <p:cNvSpPr txBox="1"/>
          <p:nvPr/>
        </p:nvSpPr>
        <p:spPr>
          <a:xfrm>
            <a:off x="6403746" y="168278"/>
            <a:ext cx="27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Giratoires et massifs EV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19D5DD-B06C-7C7F-6318-E638C73778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2411" y="-28118"/>
            <a:ext cx="4873658" cy="32481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180A66-0545-08F1-2C68-23DE59A5F9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674" y="950276"/>
            <a:ext cx="4843326" cy="32279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454E3D-32A9-8CF7-BC31-6200DB85A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529" y="3535052"/>
            <a:ext cx="4985898" cy="3322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5D0B66-1E38-A189-B90D-6DF2A0DAE9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471" y="3535052"/>
            <a:ext cx="4572000" cy="3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91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1274</Words>
  <Application>Microsoft Office PowerPoint</Application>
  <PresentationFormat>Affichage à l'écran (4:3)</PresentationFormat>
  <Paragraphs>201</Paragraphs>
  <Slides>40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Cocon-Light</vt:lpstr>
      <vt:lpstr>Wingdings</vt:lpstr>
      <vt:lpstr>Thème Office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TECHNIQUES  PREVENTIVES</vt:lpstr>
      <vt:lpstr>Présentation PowerPoint</vt:lpstr>
      <vt:lpstr>TECHNIQUES  PREVENTIVES</vt:lpstr>
      <vt:lpstr>Présentation PowerPoint</vt:lpstr>
      <vt:lpstr>TECHNIQUES  PREVENTIVES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patrick lafforgue</dc:creator>
  <cp:lastModifiedBy>patrick lafforgue</cp:lastModifiedBy>
  <cp:revision>4</cp:revision>
  <dcterms:created xsi:type="dcterms:W3CDTF">2022-09-30T08:02:47Z</dcterms:created>
  <dcterms:modified xsi:type="dcterms:W3CDTF">2023-01-27T16:16:05Z</dcterms:modified>
</cp:coreProperties>
</file>