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02" r:id="rId5"/>
    <p:sldMasterId id="2147483705" r:id="rId6"/>
    <p:sldMasterId id="2147483709" r:id="rId7"/>
    <p:sldMasterId id="2147483714" r:id="rId8"/>
  </p:sldMasterIdLst>
  <p:notesMasterIdLst>
    <p:notesMasterId r:id="rId35"/>
  </p:notesMasterIdLst>
  <p:handoutMasterIdLst>
    <p:handoutMasterId r:id="rId36"/>
  </p:handoutMasterIdLst>
  <p:sldIdLst>
    <p:sldId id="299" r:id="rId9"/>
    <p:sldId id="321" r:id="rId10"/>
    <p:sldId id="322" r:id="rId11"/>
    <p:sldId id="325" r:id="rId12"/>
    <p:sldId id="327" r:id="rId13"/>
    <p:sldId id="328" r:id="rId14"/>
    <p:sldId id="329" r:id="rId15"/>
    <p:sldId id="330" r:id="rId16"/>
    <p:sldId id="332" r:id="rId17"/>
    <p:sldId id="345" r:id="rId18"/>
    <p:sldId id="347" r:id="rId19"/>
    <p:sldId id="346" r:id="rId20"/>
    <p:sldId id="349" r:id="rId21"/>
    <p:sldId id="348" r:id="rId22"/>
    <p:sldId id="350" r:id="rId23"/>
    <p:sldId id="331" r:id="rId24"/>
    <p:sldId id="336" r:id="rId25"/>
    <p:sldId id="335" r:id="rId26"/>
    <p:sldId id="333" r:id="rId27"/>
    <p:sldId id="326" r:id="rId28"/>
    <p:sldId id="323" r:id="rId29"/>
    <p:sldId id="338" r:id="rId30"/>
    <p:sldId id="337" r:id="rId31"/>
    <p:sldId id="318" r:id="rId32"/>
    <p:sldId id="301" r:id="rId33"/>
    <p:sldId id="343" r:id="rId34"/>
  </p:sldIdLst>
  <p:sldSz cx="13439775" cy="7559675"/>
  <p:notesSz cx="6858000" cy="9144000"/>
  <p:defaultTextStyle>
    <a:defPPr>
      <a:defRPr lang="fr-FR"/>
    </a:defPPr>
    <a:lvl1pPr marL="0" algn="l" defTabSz="1042873" rtl="0" eaLnBrk="1" latinLnBrk="0" hangingPunct="1">
      <a:defRPr sz="2053" kern="1200">
        <a:solidFill>
          <a:schemeClr val="tx1"/>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42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édéric Bouchet" initials="FB" lastIdx="1" clrIdx="0">
    <p:extLst>
      <p:ext uri="{19B8F6BF-5375-455C-9EA6-DF929625EA0E}">
        <p15:presenceInfo xmlns:p15="http://schemas.microsoft.com/office/powerpoint/2012/main" userId="Frédéric Bouche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1B3647"/>
    <a:srgbClr val="DAE3F3"/>
    <a:srgbClr val="5F9BC0"/>
    <a:srgbClr val="1F4E79"/>
    <a:srgbClr val="5C91AC"/>
    <a:srgbClr val="2F5597"/>
    <a:srgbClr val="1C2D37"/>
    <a:srgbClr val="5B91B0"/>
    <a:srgbClr val="17B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64496E-7228-4E86-AF7F-7E8EB4990BE4}" v="578" dt="2023-05-31T16:12:25.2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33" autoAdjust="0"/>
    <p:restoredTop sz="94660"/>
  </p:normalViewPr>
  <p:slideViewPr>
    <p:cSldViewPr snapToGrid="0">
      <p:cViewPr varScale="1">
        <p:scale>
          <a:sx n="78" d="100"/>
          <a:sy n="78" d="100"/>
        </p:scale>
        <p:origin x="883" y="77"/>
      </p:cViewPr>
      <p:guideLst>
        <p:guide orient="horz" pos="2381"/>
        <p:guide pos="4232"/>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CC02D8E-DABB-2049-88CC-874243A895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95B49D9-03EA-1B45-8773-2798FBC66A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2EECAF-39C8-4748-AB2C-EAE124D289A7}" type="datetimeFigureOut">
              <a:rPr lang="fr-FR" smtClean="0"/>
              <a:t>31/05/2023</a:t>
            </a:fld>
            <a:endParaRPr lang="fr-FR"/>
          </a:p>
        </p:txBody>
      </p:sp>
      <p:sp>
        <p:nvSpPr>
          <p:cNvPr id="4" name="Espace réservé du pied de page 3">
            <a:extLst>
              <a:ext uri="{FF2B5EF4-FFF2-40B4-BE49-F238E27FC236}">
                <a16:creationId xmlns:a16="http://schemas.microsoft.com/office/drawing/2014/main" id="{D5BCA50B-7C28-3F42-8424-63071D6CA0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808802F-0FFC-1F46-924D-B262F92C14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813FEA-C6ED-3F42-90EE-3E97D591395B}" type="slidenum">
              <a:rPr lang="fr-FR" smtClean="0"/>
              <a:t>‹N°›</a:t>
            </a:fld>
            <a:endParaRPr lang="fr-FR"/>
          </a:p>
        </p:txBody>
      </p:sp>
    </p:spTree>
    <p:extLst>
      <p:ext uri="{BB962C8B-B14F-4D97-AF65-F5344CB8AC3E}">
        <p14:creationId xmlns:p14="http://schemas.microsoft.com/office/powerpoint/2010/main" val="3531363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84BF0-CE65-D241-9A86-3D714DE06BBA}" type="datetimeFigureOut">
              <a:rPr lang="fr-FR" smtClean="0"/>
              <a:t>31/05/2023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F5DD4-710D-F545-9EC8-6EF7782BDF02}" type="slidenum">
              <a:rPr lang="fr-FR" smtClean="0"/>
              <a:t>‹N°›</a:t>
            </a:fld>
            <a:endParaRPr lang="fr-FR"/>
          </a:p>
        </p:txBody>
      </p:sp>
    </p:spTree>
    <p:extLst>
      <p:ext uri="{BB962C8B-B14F-4D97-AF65-F5344CB8AC3E}">
        <p14:creationId xmlns:p14="http://schemas.microsoft.com/office/powerpoint/2010/main" val="1963002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624B291-6E8B-4998-AD15-ADE1E6E7F601}"/>
              </a:ext>
            </a:extLst>
          </p:cNvPr>
          <p:cNvPicPr>
            <a:picLocks noChangeAspect="1"/>
          </p:cNvPicPr>
          <p:nvPr userDrawn="1"/>
        </p:nvPicPr>
        <p:blipFill rotWithShape="1">
          <a:blip r:embed="rId2"/>
          <a:srcRect l="58616" t="33403" b="37755"/>
          <a:stretch/>
        </p:blipFill>
        <p:spPr>
          <a:xfrm>
            <a:off x="867811" y="3062831"/>
            <a:ext cx="3434560" cy="1464748"/>
          </a:xfrm>
          <a:prstGeom prst="rect">
            <a:avLst/>
          </a:prstGeom>
        </p:spPr>
      </p:pic>
      <p:pic>
        <p:nvPicPr>
          <p:cNvPr id="7" name="Graphique 6">
            <a:extLst>
              <a:ext uri="{FF2B5EF4-FFF2-40B4-BE49-F238E27FC236}">
                <a16:creationId xmlns:a16="http://schemas.microsoft.com/office/drawing/2014/main" id="{955D5E33-6016-4B1F-AC67-3D312AF297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2585" y="0"/>
            <a:ext cx="3953524" cy="2382704"/>
          </a:xfrm>
          <a:prstGeom prst="rect">
            <a:avLst/>
          </a:prstGeom>
        </p:spPr>
      </p:pic>
      <p:pic>
        <p:nvPicPr>
          <p:cNvPr id="8" name="Graphique 7">
            <a:extLst>
              <a:ext uri="{FF2B5EF4-FFF2-40B4-BE49-F238E27FC236}">
                <a16:creationId xmlns:a16="http://schemas.microsoft.com/office/drawing/2014/main" id="{A9E7753F-0AB5-4B09-B6F4-39CBEE4FC7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66295" y="5229254"/>
            <a:ext cx="1698528" cy="1698528"/>
          </a:xfrm>
          <a:prstGeom prst="rect">
            <a:avLst/>
          </a:prstGeom>
        </p:spPr>
      </p:pic>
      <p:pic>
        <p:nvPicPr>
          <p:cNvPr id="9" name="Graphique 8">
            <a:extLst>
              <a:ext uri="{FF2B5EF4-FFF2-40B4-BE49-F238E27FC236}">
                <a16:creationId xmlns:a16="http://schemas.microsoft.com/office/drawing/2014/main" id="{F8BD0516-24C3-4705-9A3D-EED595FD699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118153" y="3369161"/>
            <a:ext cx="3122796" cy="3122796"/>
          </a:xfrm>
          <a:prstGeom prst="rect">
            <a:avLst/>
          </a:prstGeom>
        </p:spPr>
      </p:pic>
      <p:pic>
        <p:nvPicPr>
          <p:cNvPr id="10" name="Graphique 9">
            <a:extLst>
              <a:ext uri="{FF2B5EF4-FFF2-40B4-BE49-F238E27FC236}">
                <a16:creationId xmlns:a16="http://schemas.microsoft.com/office/drawing/2014/main" id="{E3585455-762B-4DDE-99C2-F351F6737EB1}"/>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a:stretch/>
        </p:blipFill>
        <p:spPr>
          <a:xfrm>
            <a:off x="11852448" y="5972348"/>
            <a:ext cx="1587327" cy="1587327"/>
          </a:xfrm>
          <a:prstGeom prst="rect">
            <a:avLst/>
          </a:prstGeom>
        </p:spPr>
      </p:pic>
    </p:spTree>
    <p:extLst>
      <p:ext uri="{BB962C8B-B14F-4D97-AF65-F5344CB8AC3E}">
        <p14:creationId xmlns:p14="http://schemas.microsoft.com/office/powerpoint/2010/main" val="260772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58A096-648E-4FB0-BB0B-AC642438A7F2}"/>
              </a:ext>
            </a:extLst>
          </p:cNvPr>
          <p:cNvSpPr>
            <a:spLocks noGrp="1"/>
          </p:cNvSpPr>
          <p:nvPr>
            <p:ph type="title"/>
          </p:nvPr>
        </p:nvSpPr>
        <p:spPr>
          <a:xfrm>
            <a:off x="917575" y="1884363"/>
            <a:ext cx="11591925"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F2DDE9D-BF25-4DBA-AD64-CDE4F063990D}"/>
              </a:ext>
            </a:extLst>
          </p:cNvPr>
          <p:cNvSpPr>
            <a:spLocks noGrp="1"/>
          </p:cNvSpPr>
          <p:nvPr>
            <p:ph type="body" idx="1"/>
          </p:nvPr>
        </p:nvSpPr>
        <p:spPr>
          <a:xfrm>
            <a:off x="917575" y="5059363"/>
            <a:ext cx="11591925"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681DF09-09D1-483D-A5FA-314DA5769584}"/>
              </a:ext>
            </a:extLst>
          </p:cNvPr>
          <p:cNvSpPr>
            <a:spLocks noGrp="1"/>
          </p:cNvSpPr>
          <p:nvPr>
            <p:ph type="dt" sz="half" idx="10"/>
          </p:nvPr>
        </p:nvSpPr>
        <p:spPr>
          <a:xfrm>
            <a:off x="923925" y="7007225"/>
            <a:ext cx="3024188" cy="401638"/>
          </a:xfrm>
          <a:prstGeom prst="rect">
            <a:avLst/>
          </a:prstGeom>
        </p:spPr>
        <p:txBody>
          <a:bodyPr/>
          <a:lstStyle/>
          <a:p>
            <a:fld id="{3E0AC75E-5666-44FC-BEAB-BADB6E76F4A3}" type="datetimeFigureOut">
              <a:rPr lang="fr-FR" smtClean="0"/>
              <a:t>31/05/2023</a:t>
            </a:fld>
            <a:endParaRPr lang="fr-FR"/>
          </a:p>
        </p:txBody>
      </p:sp>
      <p:sp>
        <p:nvSpPr>
          <p:cNvPr id="5" name="Espace réservé du pied de page 4">
            <a:extLst>
              <a:ext uri="{FF2B5EF4-FFF2-40B4-BE49-F238E27FC236}">
                <a16:creationId xmlns:a16="http://schemas.microsoft.com/office/drawing/2014/main" id="{A9140ADA-6852-4D53-B37F-FEA9E98F04BD}"/>
              </a:ext>
            </a:extLst>
          </p:cNvPr>
          <p:cNvSpPr>
            <a:spLocks noGrp="1"/>
          </p:cNvSpPr>
          <p:nvPr>
            <p:ph type="ftr" sz="quarter" idx="11"/>
          </p:nvPr>
        </p:nvSpPr>
        <p:spPr>
          <a:xfrm>
            <a:off x="4451350" y="7007225"/>
            <a:ext cx="4537075" cy="401638"/>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AF766489-B18C-460E-B0C2-241CE5E6F6BB}"/>
              </a:ext>
            </a:extLst>
          </p:cNvPr>
          <p:cNvSpPr>
            <a:spLocks noGrp="1"/>
          </p:cNvSpPr>
          <p:nvPr>
            <p:ph type="sldNum" sz="quarter" idx="12"/>
          </p:nvPr>
        </p:nvSpPr>
        <p:spPr>
          <a:xfrm>
            <a:off x="9491663" y="7007225"/>
            <a:ext cx="3024187" cy="401638"/>
          </a:xfrm>
          <a:prstGeom prst="rect">
            <a:avLst/>
          </a:prstGeom>
        </p:spPr>
        <p:txBody>
          <a:bodyPr/>
          <a:lstStyle/>
          <a:p>
            <a:fld id="{091F3D84-A758-408D-8314-32E4EABDA109}" type="slidenum">
              <a:rPr lang="fr-FR" smtClean="0"/>
              <a:t>‹N°›</a:t>
            </a:fld>
            <a:endParaRPr lang="fr-FR"/>
          </a:p>
        </p:txBody>
      </p:sp>
    </p:spTree>
    <p:extLst>
      <p:ext uri="{BB962C8B-B14F-4D97-AF65-F5344CB8AC3E}">
        <p14:creationId xmlns:p14="http://schemas.microsoft.com/office/powerpoint/2010/main" val="68103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12B676-D104-48B4-BA74-D9557D934F7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FC69AAE-9740-4AAD-98E3-6D9BA3A06FCF}"/>
              </a:ext>
            </a:extLst>
          </p:cNvPr>
          <p:cNvSpPr>
            <a:spLocks noGrp="1"/>
          </p:cNvSpPr>
          <p:nvPr>
            <p:ph type="dt" sz="half" idx="10"/>
          </p:nvPr>
        </p:nvSpPr>
        <p:spPr>
          <a:xfrm>
            <a:off x="923925" y="7007225"/>
            <a:ext cx="3024188" cy="401638"/>
          </a:xfrm>
          <a:prstGeom prst="rect">
            <a:avLst/>
          </a:prstGeom>
        </p:spPr>
        <p:txBody>
          <a:bodyPr/>
          <a:lstStyle/>
          <a:p>
            <a:fld id="{3E0AC75E-5666-44FC-BEAB-BADB6E76F4A3}" type="datetimeFigureOut">
              <a:rPr lang="fr-FR" smtClean="0"/>
              <a:t>31/05/2023</a:t>
            </a:fld>
            <a:endParaRPr lang="fr-FR"/>
          </a:p>
        </p:txBody>
      </p:sp>
      <p:sp>
        <p:nvSpPr>
          <p:cNvPr id="4" name="Espace réservé du pied de page 3">
            <a:extLst>
              <a:ext uri="{FF2B5EF4-FFF2-40B4-BE49-F238E27FC236}">
                <a16:creationId xmlns:a16="http://schemas.microsoft.com/office/drawing/2014/main" id="{1B333786-B388-4A4A-8B38-7909B0B91FF8}"/>
              </a:ext>
            </a:extLst>
          </p:cNvPr>
          <p:cNvSpPr>
            <a:spLocks noGrp="1"/>
          </p:cNvSpPr>
          <p:nvPr>
            <p:ph type="ftr" sz="quarter" idx="11"/>
          </p:nvPr>
        </p:nvSpPr>
        <p:spPr>
          <a:xfrm>
            <a:off x="4451350" y="7007225"/>
            <a:ext cx="4537075" cy="401638"/>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F64B85A0-9B0C-4804-AD26-17DD62476CE3}"/>
              </a:ext>
            </a:extLst>
          </p:cNvPr>
          <p:cNvSpPr>
            <a:spLocks noGrp="1"/>
          </p:cNvSpPr>
          <p:nvPr>
            <p:ph type="sldNum" sz="quarter" idx="12"/>
          </p:nvPr>
        </p:nvSpPr>
        <p:spPr>
          <a:xfrm>
            <a:off x="9491663" y="7007225"/>
            <a:ext cx="3024187" cy="401638"/>
          </a:xfrm>
          <a:prstGeom prst="rect">
            <a:avLst/>
          </a:prstGeom>
        </p:spPr>
        <p:txBody>
          <a:bodyPr/>
          <a:lstStyle/>
          <a:p>
            <a:fld id="{091F3D84-A758-408D-8314-32E4EABDA109}" type="slidenum">
              <a:rPr lang="fr-FR" smtClean="0"/>
              <a:t>‹N°›</a:t>
            </a:fld>
            <a:endParaRPr lang="fr-FR"/>
          </a:p>
        </p:txBody>
      </p:sp>
    </p:spTree>
    <p:extLst>
      <p:ext uri="{BB962C8B-B14F-4D97-AF65-F5344CB8AC3E}">
        <p14:creationId xmlns:p14="http://schemas.microsoft.com/office/powerpoint/2010/main" val="335419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9963AD9-CD08-4A49-9C4D-10D2F03CD293}"/>
              </a:ext>
            </a:extLst>
          </p:cNvPr>
          <p:cNvSpPr>
            <a:spLocks noGrp="1"/>
          </p:cNvSpPr>
          <p:nvPr>
            <p:ph type="dt" sz="half" idx="10"/>
          </p:nvPr>
        </p:nvSpPr>
        <p:spPr>
          <a:xfrm>
            <a:off x="923925" y="7007225"/>
            <a:ext cx="3024188" cy="401638"/>
          </a:xfrm>
          <a:prstGeom prst="rect">
            <a:avLst/>
          </a:prstGeom>
        </p:spPr>
        <p:txBody>
          <a:bodyPr/>
          <a:lstStyle/>
          <a:p>
            <a:fld id="{3E0AC75E-5666-44FC-BEAB-BADB6E76F4A3}" type="datetimeFigureOut">
              <a:rPr lang="fr-FR" smtClean="0"/>
              <a:t>31/05/2023</a:t>
            </a:fld>
            <a:endParaRPr lang="fr-FR"/>
          </a:p>
        </p:txBody>
      </p:sp>
      <p:sp>
        <p:nvSpPr>
          <p:cNvPr id="3" name="Espace réservé du pied de page 2">
            <a:extLst>
              <a:ext uri="{FF2B5EF4-FFF2-40B4-BE49-F238E27FC236}">
                <a16:creationId xmlns:a16="http://schemas.microsoft.com/office/drawing/2014/main" id="{50AC1417-10BE-4194-80A9-30D62AADB054}"/>
              </a:ext>
            </a:extLst>
          </p:cNvPr>
          <p:cNvSpPr>
            <a:spLocks noGrp="1"/>
          </p:cNvSpPr>
          <p:nvPr>
            <p:ph type="ftr" sz="quarter" idx="11"/>
          </p:nvPr>
        </p:nvSpPr>
        <p:spPr>
          <a:xfrm>
            <a:off x="4451350" y="7007225"/>
            <a:ext cx="4537075" cy="401638"/>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45885F40-2055-4817-AD17-6A712BF42010}"/>
              </a:ext>
            </a:extLst>
          </p:cNvPr>
          <p:cNvSpPr>
            <a:spLocks noGrp="1"/>
          </p:cNvSpPr>
          <p:nvPr>
            <p:ph type="sldNum" sz="quarter" idx="12"/>
          </p:nvPr>
        </p:nvSpPr>
        <p:spPr>
          <a:xfrm>
            <a:off x="9491663" y="7007225"/>
            <a:ext cx="3024187" cy="401638"/>
          </a:xfrm>
          <a:prstGeom prst="rect">
            <a:avLst/>
          </a:prstGeom>
        </p:spPr>
        <p:txBody>
          <a:bodyPr/>
          <a:lstStyle/>
          <a:p>
            <a:fld id="{091F3D84-A758-408D-8314-32E4EABDA109}" type="slidenum">
              <a:rPr lang="fr-FR" smtClean="0"/>
              <a:t>‹N°›</a:t>
            </a:fld>
            <a:endParaRPr lang="fr-FR"/>
          </a:p>
        </p:txBody>
      </p:sp>
    </p:spTree>
    <p:extLst>
      <p:ext uri="{BB962C8B-B14F-4D97-AF65-F5344CB8AC3E}">
        <p14:creationId xmlns:p14="http://schemas.microsoft.com/office/powerpoint/2010/main" val="1174457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6A4A-C38F-4BEA-8D2A-E11D091F1BD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C72DEBA-FAB3-4162-BE3D-AC1076FC668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470C21-D2CC-4070-85A0-0E4C3B3970F6}"/>
              </a:ext>
            </a:extLst>
          </p:cNvPr>
          <p:cNvSpPr>
            <a:spLocks noGrp="1"/>
          </p:cNvSpPr>
          <p:nvPr>
            <p:ph type="dt" sz="half" idx="10"/>
          </p:nvPr>
        </p:nvSpPr>
        <p:spPr>
          <a:xfrm>
            <a:off x="923925" y="7007225"/>
            <a:ext cx="3024188" cy="401638"/>
          </a:xfrm>
          <a:prstGeom prst="rect">
            <a:avLst/>
          </a:prstGeom>
        </p:spPr>
        <p:txBody>
          <a:bodyPr/>
          <a:lstStyle/>
          <a:p>
            <a:fld id="{22B5C432-B151-414A-853B-C05F4732A3A3}" type="datetime1">
              <a:rPr lang="fr-FR" smtClean="0"/>
              <a:t>31/05/2023</a:t>
            </a:fld>
            <a:endParaRPr lang="fr-FR"/>
          </a:p>
        </p:txBody>
      </p:sp>
      <p:sp>
        <p:nvSpPr>
          <p:cNvPr id="5" name="Espace réservé du pied de page 4">
            <a:extLst>
              <a:ext uri="{FF2B5EF4-FFF2-40B4-BE49-F238E27FC236}">
                <a16:creationId xmlns:a16="http://schemas.microsoft.com/office/drawing/2014/main" id="{A7B98D94-9765-4847-BDB5-1CCE28A8E905}"/>
              </a:ext>
            </a:extLst>
          </p:cNvPr>
          <p:cNvSpPr>
            <a:spLocks noGrp="1"/>
          </p:cNvSpPr>
          <p:nvPr>
            <p:ph type="ftr" sz="quarter" idx="11"/>
          </p:nvPr>
        </p:nvSpPr>
        <p:spPr>
          <a:xfrm>
            <a:off x="4451350" y="7007225"/>
            <a:ext cx="4537075" cy="401638"/>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5B2C9495-85CB-46E6-BD42-5B381910976E}"/>
              </a:ext>
            </a:extLst>
          </p:cNvPr>
          <p:cNvSpPr>
            <a:spLocks noGrp="1"/>
          </p:cNvSpPr>
          <p:nvPr>
            <p:ph type="sldNum" sz="quarter" idx="12"/>
          </p:nvPr>
        </p:nvSpPr>
        <p:spPr>
          <a:xfrm>
            <a:off x="9491663" y="7007225"/>
            <a:ext cx="3024187" cy="401638"/>
          </a:xfrm>
          <a:prstGeom prst="rect">
            <a:avLst/>
          </a:prstGeom>
        </p:spPr>
        <p:txBody>
          <a:bodyPr/>
          <a:lstStyle/>
          <a:p>
            <a:fld id="{091F3D84-A758-408D-8314-32E4EABDA109}" type="slidenum">
              <a:rPr lang="fr-FR" smtClean="0"/>
              <a:t>‹N°›</a:t>
            </a:fld>
            <a:endParaRPr lang="fr-FR"/>
          </a:p>
        </p:txBody>
      </p:sp>
    </p:spTree>
    <p:extLst>
      <p:ext uri="{BB962C8B-B14F-4D97-AF65-F5344CB8AC3E}">
        <p14:creationId xmlns:p14="http://schemas.microsoft.com/office/powerpoint/2010/main" val="1415726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58A096-648E-4FB0-BB0B-AC642438A7F2}"/>
              </a:ext>
            </a:extLst>
          </p:cNvPr>
          <p:cNvSpPr>
            <a:spLocks noGrp="1"/>
          </p:cNvSpPr>
          <p:nvPr>
            <p:ph type="title"/>
          </p:nvPr>
        </p:nvSpPr>
        <p:spPr>
          <a:xfrm>
            <a:off x="917575" y="1884363"/>
            <a:ext cx="11591925"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F2DDE9D-BF25-4DBA-AD64-CDE4F063990D}"/>
              </a:ext>
            </a:extLst>
          </p:cNvPr>
          <p:cNvSpPr>
            <a:spLocks noGrp="1"/>
          </p:cNvSpPr>
          <p:nvPr>
            <p:ph type="body" idx="1"/>
          </p:nvPr>
        </p:nvSpPr>
        <p:spPr>
          <a:xfrm>
            <a:off x="917575" y="5059363"/>
            <a:ext cx="11591925"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681DF09-09D1-483D-A5FA-314DA5769584}"/>
              </a:ext>
            </a:extLst>
          </p:cNvPr>
          <p:cNvSpPr>
            <a:spLocks noGrp="1"/>
          </p:cNvSpPr>
          <p:nvPr>
            <p:ph type="dt" sz="half" idx="10"/>
          </p:nvPr>
        </p:nvSpPr>
        <p:spPr>
          <a:xfrm>
            <a:off x="923925" y="7007225"/>
            <a:ext cx="3024188" cy="401638"/>
          </a:xfrm>
          <a:prstGeom prst="rect">
            <a:avLst/>
          </a:prstGeom>
        </p:spPr>
        <p:txBody>
          <a:bodyPr/>
          <a:lstStyle/>
          <a:p>
            <a:fld id="{DCDA913D-FDDE-4249-BA0B-7AF1294ECB01}" type="datetime1">
              <a:rPr lang="fr-FR" smtClean="0"/>
              <a:t>31/05/2023</a:t>
            </a:fld>
            <a:endParaRPr lang="fr-FR"/>
          </a:p>
        </p:txBody>
      </p:sp>
      <p:sp>
        <p:nvSpPr>
          <p:cNvPr id="5" name="Espace réservé du pied de page 4">
            <a:extLst>
              <a:ext uri="{FF2B5EF4-FFF2-40B4-BE49-F238E27FC236}">
                <a16:creationId xmlns:a16="http://schemas.microsoft.com/office/drawing/2014/main" id="{A9140ADA-6852-4D53-B37F-FEA9E98F04BD}"/>
              </a:ext>
            </a:extLst>
          </p:cNvPr>
          <p:cNvSpPr>
            <a:spLocks noGrp="1"/>
          </p:cNvSpPr>
          <p:nvPr>
            <p:ph type="ftr" sz="quarter" idx="11"/>
          </p:nvPr>
        </p:nvSpPr>
        <p:spPr>
          <a:xfrm>
            <a:off x="4451350" y="7007225"/>
            <a:ext cx="4537075" cy="401638"/>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AF766489-B18C-460E-B0C2-241CE5E6F6BB}"/>
              </a:ext>
            </a:extLst>
          </p:cNvPr>
          <p:cNvSpPr>
            <a:spLocks noGrp="1"/>
          </p:cNvSpPr>
          <p:nvPr>
            <p:ph type="sldNum" sz="quarter" idx="12"/>
          </p:nvPr>
        </p:nvSpPr>
        <p:spPr>
          <a:xfrm>
            <a:off x="9491663" y="7007225"/>
            <a:ext cx="3024187" cy="401638"/>
          </a:xfrm>
          <a:prstGeom prst="rect">
            <a:avLst/>
          </a:prstGeom>
        </p:spPr>
        <p:txBody>
          <a:bodyPr/>
          <a:lstStyle/>
          <a:p>
            <a:fld id="{091F3D84-A758-408D-8314-32E4EABDA109}" type="slidenum">
              <a:rPr lang="fr-FR" smtClean="0"/>
              <a:t>‹N°›</a:t>
            </a:fld>
            <a:endParaRPr lang="fr-FR"/>
          </a:p>
        </p:txBody>
      </p:sp>
    </p:spTree>
    <p:extLst>
      <p:ext uri="{BB962C8B-B14F-4D97-AF65-F5344CB8AC3E}">
        <p14:creationId xmlns:p14="http://schemas.microsoft.com/office/powerpoint/2010/main" val="2202316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12B676-D104-48B4-BA74-D9557D934F7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FC69AAE-9740-4AAD-98E3-6D9BA3A06FCF}"/>
              </a:ext>
            </a:extLst>
          </p:cNvPr>
          <p:cNvSpPr>
            <a:spLocks noGrp="1"/>
          </p:cNvSpPr>
          <p:nvPr>
            <p:ph type="dt" sz="half" idx="10"/>
          </p:nvPr>
        </p:nvSpPr>
        <p:spPr>
          <a:xfrm>
            <a:off x="923925" y="7007225"/>
            <a:ext cx="3024188" cy="401638"/>
          </a:xfrm>
          <a:prstGeom prst="rect">
            <a:avLst/>
          </a:prstGeom>
        </p:spPr>
        <p:txBody>
          <a:bodyPr/>
          <a:lstStyle/>
          <a:p>
            <a:fld id="{C622DEEC-03FC-4D11-8A46-F9EDF938355B}" type="datetime1">
              <a:rPr lang="fr-FR" smtClean="0"/>
              <a:t>31/05/2023</a:t>
            </a:fld>
            <a:endParaRPr lang="fr-FR"/>
          </a:p>
        </p:txBody>
      </p:sp>
      <p:sp>
        <p:nvSpPr>
          <p:cNvPr id="4" name="Espace réservé du pied de page 3">
            <a:extLst>
              <a:ext uri="{FF2B5EF4-FFF2-40B4-BE49-F238E27FC236}">
                <a16:creationId xmlns:a16="http://schemas.microsoft.com/office/drawing/2014/main" id="{1B333786-B388-4A4A-8B38-7909B0B91FF8}"/>
              </a:ext>
            </a:extLst>
          </p:cNvPr>
          <p:cNvSpPr>
            <a:spLocks noGrp="1"/>
          </p:cNvSpPr>
          <p:nvPr>
            <p:ph type="ftr" sz="quarter" idx="11"/>
          </p:nvPr>
        </p:nvSpPr>
        <p:spPr>
          <a:xfrm>
            <a:off x="4451350" y="7007225"/>
            <a:ext cx="4537075" cy="401638"/>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F64B85A0-9B0C-4804-AD26-17DD62476CE3}"/>
              </a:ext>
            </a:extLst>
          </p:cNvPr>
          <p:cNvSpPr>
            <a:spLocks noGrp="1"/>
          </p:cNvSpPr>
          <p:nvPr>
            <p:ph type="sldNum" sz="quarter" idx="12"/>
          </p:nvPr>
        </p:nvSpPr>
        <p:spPr>
          <a:xfrm>
            <a:off x="9491663" y="7007225"/>
            <a:ext cx="3024187" cy="401638"/>
          </a:xfrm>
          <a:prstGeom prst="rect">
            <a:avLst/>
          </a:prstGeom>
        </p:spPr>
        <p:txBody>
          <a:bodyPr/>
          <a:lstStyle/>
          <a:p>
            <a:fld id="{091F3D84-A758-408D-8314-32E4EABDA109}" type="slidenum">
              <a:rPr lang="fr-FR" smtClean="0"/>
              <a:t>‹N°›</a:t>
            </a:fld>
            <a:endParaRPr lang="fr-FR"/>
          </a:p>
        </p:txBody>
      </p:sp>
    </p:spTree>
    <p:extLst>
      <p:ext uri="{BB962C8B-B14F-4D97-AF65-F5344CB8AC3E}">
        <p14:creationId xmlns:p14="http://schemas.microsoft.com/office/powerpoint/2010/main" val="1820435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9963AD9-CD08-4A49-9C4D-10D2F03CD293}"/>
              </a:ext>
            </a:extLst>
          </p:cNvPr>
          <p:cNvSpPr>
            <a:spLocks noGrp="1"/>
          </p:cNvSpPr>
          <p:nvPr>
            <p:ph type="dt" sz="half" idx="10"/>
          </p:nvPr>
        </p:nvSpPr>
        <p:spPr>
          <a:xfrm>
            <a:off x="923925" y="7007225"/>
            <a:ext cx="3024188" cy="401638"/>
          </a:xfrm>
          <a:prstGeom prst="rect">
            <a:avLst/>
          </a:prstGeom>
        </p:spPr>
        <p:txBody>
          <a:bodyPr/>
          <a:lstStyle/>
          <a:p>
            <a:fld id="{2670BAD9-C600-4F73-8307-55F8D923C077}" type="datetime1">
              <a:rPr lang="fr-FR" smtClean="0"/>
              <a:t>31/05/2023</a:t>
            </a:fld>
            <a:endParaRPr lang="fr-FR"/>
          </a:p>
        </p:txBody>
      </p:sp>
      <p:sp>
        <p:nvSpPr>
          <p:cNvPr id="3" name="Espace réservé du pied de page 2">
            <a:extLst>
              <a:ext uri="{FF2B5EF4-FFF2-40B4-BE49-F238E27FC236}">
                <a16:creationId xmlns:a16="http://schemas.microsoft.com/office/drawing/2014/main" id="{50AC1417-10BE-4194-80A9-30D62AADB054}"/>
              </a:ext>
            </a:extLst>
          </p:cNvPr>
          <p:cNvSpPr>
            <a:spLocks noGrp="1"/>
          </p:cNvSpPr>
          <p:nvPr>
            <p:ph type="ftr" sz="quarter" idx="11"/>
          </p:nvPr>
        </p:nvSpPr>
        <p:spPr>
          <a:xfrm>
            <a:off x="4451350" y="7007225"/>
            <a:ext cx="4537075" cy="401638"/>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45885F40-2055-4817-AD17-6A712BF42010}"/>
              </a:ext>
            </a:extLst>
          </p:cNvPr>
          <p:cNvSpPr>
            <a:spLocks noGrp="1"/>
          </p:cNvSpPr>
          <p:nvPr>
            <p:ph type="sldNum" sz="quarter" idx="12"/>
          </p:nvPr>
        </p:nvSpPr>
        <p:spPr>
          <a:xfrm>
            <a:off x="9491663" y="7007225"/>
            <a:ext cx="3024187" cy="401638"/>
          </a:xfrm>
          <a:prstGeom prst="rect">
            <a:avLst/>
          </a:prstGeom>
        </p:spPr>
        <p:txBody>
          <a:bodyPr/>
          <a:lstStyle/>
          <a:p>
            <a:fld id="{091F3D84-A758-408D-8314-32E4EABDA109}" type="slidenum">
              <a:rPr lang="fr-FR" smtClean="0"/>
              <a:t>‹N°›</a:t>
            </a:fld>
            <a:endParaRPr lang="fr-FR"/>
          </a:p>
        </p:txBody>
      </p:sp>
    </p:spTree>
    <p:extLst>
      <p:ext uri="{BB962C8B-B14F-4D97-AF65-F5344CB8AC3E}">
        <p14:creationId xmlns:p14="http://schemas.microsoft.com/office/powerpoint/2010/main" val="1808438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79972" y="1237197"/>
            <a:ext cx="10079831" cy="2631887"/>
          </a:xfrm>
        </p:spPr>
        <p:txBody>
          <a:bodyPr anchor="b"/>
          <a:lstStyle>
            <a:lvl1pPr algn="ctr">
              <a:defRPr sz="6614"/>
            </a:lvl1pPr>
          </a:lstStyle>
          <a:p>
            <a:r>
              <a:rPr lang="fr-FR" dirty="0" err="1"/>
              <a:t>odifiez</a:t>
            </a:r>
            <a:r>
              <a:rPr lang="fr-FR" dirty="0"/>
              <a:t> le style du titre</a:t>
            </a:r>
            <a:endParaRPr lang="en-US" dirty="0"/>
          </a:p>
        </p:txBody>
      </p:sp>
      <p:sp>
        <p:nvSpPr>
          <p:cNvPr id="3" name="Subtitle 2"/>
          <p:cNvSpPr>
            <a:spLocks noGrp="1"/>
          </p:cNvSpPr>
          <p:nvPr>
            <p:ph type="subTitle" idx="1" hasCustomPrompt="1"/>
          </p:nvPr>
        </p:nvSpPr>
        <p:spPr>
          <a:xfrm>
            <a:off x="1679972" y="3970580"/>
            <a:ext cx="10079831"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dirty="0" err="1"/>
              <a:t>odifiez</a:t>
            </a:r>
            <a:r>
              <a:rPr lang="fr-FR" dirty="0"/>
              <a:t> le style des sous-titres du masque</a:t>
            </a:r>
            <a:endParaRPr lang="en-US" dirty="0"/>
          </a:p>
        </p:txBody>
      </p:sp>
      <p:sp>
        <p:nvSpPr>
          <p:cNvPr id="6" name="Slide Number Placeholder 5"/>
          <p:cNvSpPr>
            <a:spLocks noGrp="1"/>
          </p:cNvSpPr>
          <p:nvPr>
            <p:ph type="sldNum" sz="quarter" idx="12"/>
          </p:nvPr>
        </p:nvSpPr>
        <p:spPr>
          <a:xfrm>
            <a:off x="7152641" y="6915259"/>
            <a:ext cx="3310830" cy="402483"/>
          </a:xfrm>
        </p:spPr>
        <p:txBody>
          <a:bodyPr/>
          <a:lstStyle/>
          <a:p>
            <a:fld id="{FFCF7BB5-BEC2-49AD-A1A0-4B5937919E2C}" type="slidenum">
              <a:rPr lang="fr-FR" smtClean="0"/>
              <a:t>‹N°›</a:t>
            </a:fld>
            <a:endParaRPr lang="fr-FR"/>
          </a:p>
        </p:txBody>
      </p:sp>
    </p:spTree>
    <p:extLst>
      <p:ext uri="{BB962C8B-B14F-4D97-AF65-F5344CB8AC3E}">
        <p14:creationId xmlns:p14="http://schemas.microsoft.com/office/powerpoint/2010/main" val="1465377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923985" y="7006699"/>
            <a:ext cx="3023949" cy="402483"/>
          </a:xfrm>
          <a:prstGeom prst="rect">
            <a:avLst/>
          </a:prstGeom>
        </p:spPr>
        <p:txBody>
          <a:bodyPr/>
          <a:lstStyle/>
          <a:p>
            <a:r>
              <a:rPr lang="fr-FR"/>
              <a:t>27/05/2023</a:t>
            </a:r>
          </a:p>
        </p:txBody>
      </p:sp>
      <p:sp>
        <p:nvSpPr>
          <p:cNvPr id="6" name="Footer Placeholder 5"/>
          <p:cNvSpPr>
            <a:spLocks noGrp="1"/>
          </p:cNvSpPr>
          <p:nvPr>
            <p:ph type="ftr" sz="quarter" idx="11"/>
          </p:nvPr>
        </p:nvSpPr>
        <p:spPr>
          <a:xfrm>
            <a:off x="4451926" y="7006699"/>
            <a:ext cx="4535924" cy="402483"/>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FFCF7BB5-BEC2-49AD-A1A0-4B5937919E2C}" type="slidenum">
              <a:rPr lang="fr-FR" smtClean="0"/>
              <a:t>‹N°›</a:t>
            </a:fld>
            <a:endParaRPr lang="fr-FR"/>
          </a:p>
        </p:txBody>
      </p:sp>
    </p:spTree>
    <p:extLst>
      <p:ext uri="{BB962C8B-B14F-4D97-AF65-F5344CB8AC3E}">
        <p14:creationId xmlns:p14="http://schemas.microsoft.com/office/powerpoint/2010/main" val="194013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71EBC6A-5C52-4192-B039-E030743738D1}"/>
              </a:ext>
            </a:extLst>
          </p:cNvPr>
          <p:cNvSpPr>
            <a:spLocks noGrp="1"/>
          </p:cNvSpPr>
          <p:nvPr>
            <p:ph idx="1"/>
          </p:nvPr>
        </p:nvSpPr>
        <p:spPr>
          <a:xfrm>
            <a:off x="811180" y="1863725"/>
            <a:ext cx="11593896" cy="4795838"/>
          </a:xfrm>
        </p:spPr>
        <p:txBody>
          <a:bodyPr/>
          <a:lstStyle>
            <a:lvl1pPr>
              <a:defRPr>
                <a:solidFill>
                  <a:srgbClr val="1F4E79"/>
                </a:solidFill>
                <a:latin typeface="Arial" panose="020B0604020202020204" pitchFamily="34" charset="0"/>
                <a:cs typeface="Arial" panose="020B0604020202020204" pitchFamily="34" charset="0"/>
              </a:defRPr>
            </a:lvl1pPr>
            <a:lvl2pPr>
              <a:defRPr>
                <a:solidFill>
                  <a:srgbClr val="1F4E79"/>
                </a:solidFill>
                <a:latin typeface="Arial" panose="020B0604020202020204" pitchFamily="34" charset="0"/>
                <a:cs typeface="Arial" panose="020B0604020202020204" pitchFamily="34" charset="0"/>
              </a:defRPr>
            </a:lvl2pPr>
            <a:lvl3pPr>
              <a:defRPr>
                <a:solidFill>
                  <a:srgbClr val="1F4E79"/>
                </a:solidFill>
                <a:latin typeface="Arial" panose="020B0604020202020204" pitchFamily="34" charset="0"/>
                <a:cs typeface="Arial" panose="020B0604020202020204" pitchFamily="34" charset="0"/>
              </a:defRPr>
            </a:lvl3pPr>
            <a:lvl4pPr>
              <a:defRPr>
                <a:solidFill>
                  <a:srgbClr val="1F4E79"/>
                </a:solidFill>
                <a:latin typeface="Arial" panose="020B0604020202020204" pitchFamily="34" charset="0"/>
                <a:cs typeface="Arial" panose="020B0604020202020204" pitchFamily="34" charset="0"/>
              </a:defRPr>
            </a:lvl4pPr>
            <a:lvl5pPr>
              <a:defRPr>
                <a:solidFill>
                  <a:srgbClr val="1F4E79"/>
                </a:solidFill>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1">
            <a:extLst>
              <a:ext uri="{FF2B5EF4-FFF2-40B4-BE49-F238E27FC236}">
                <a16:creationId xmlns:a16="http://schemas.microsoft.com/office/drawing/2014/main" id="{0AA891B8-FAA1-4499-ACCE-568FBD45BBD0}"/>
              </a:ext>
            </a:extLst>
          </p:cNvPr>
          <p:cNvSpPr>
            <a:spLocks noGrp="1"/>
          </p:cNvSpPr>
          <p:nvPr>
            <p:ph type="title" hasCustomPrompt="1"/>
          </p:nvPr>
        </p:nvSpPr>
        <p:spPr>
          <a:xfrm>
            <a:off x="1567666" y="403225"/>
            <a:ext cx="10949169" cy="1460500"/>
          </a:xfrm>
        </p:spPr>
        <p:txBody>
          <a:bodyPr>
            <a:normAutofit/>
          </a:bodyPr>
          <a:lstStyle>
            <a:lvl1pPr>
              <a:defRPr sz="3200" b="1">
                <a:solidFill>
                  <a:srgbClr val="1F4E79"/>
                </a:solidFill>
                <a:latin typeface="Arial" panose="020B0604020202020204" pitchFamily="34" charset="0"/>
                <a:cs typeface="Arial" panose="020B0604020202020204" pitchFamily="34" charset="0"/>
              </a:defRPr>
            </a:lvl1pPr>
          </a:lstStyle>
          <a:p>
            <a:r>
              <a:rPr lang="fr-FR"/>
              <a:t>Titre</a:t>
            </a:r>
          </a:p>
        </p:txBody>
      </p:sp>
    </p:spTree>
    <p:extLst>
      <p:ext uri="{BB962C8B-B14F-4D97-AF65-F5344CB8AC3E}">
        <p14:creationId xmlns:p14="http://schemas.microsoft.com/office/powerpoint/2010/main" val="1859882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9D3C3E8-2590-413A-B83F-15E5A47067D0}"/>
              </a:ext>
            </a:extLst>
          </p:cNvPr>
          <p:cNvSpPr>
            <a:spLocks noGrp="1"/>
          </p:cNvSpPr>
          <p:nvPr>
            <p:ph sz="half" idx="1"/>
          </p:nvPr>
        </p:nvSpPr>
        <p:spPr>
          <a:xfrm>
            <a:off x="922941" y="2012951"/>
            <a:ext cx="5694281" cy="4795838"/>
          </a:xfrm>
        </p:spPr>
        <p:txBody>
          <a:bodyPr/>
          <a:lstStyle>
            <a:lvl1pPr>
              <a:defRPr>
                <a:solidFill>
                  <a:srgbClr val="1F4E79"/>
                </a:solidFill>
                <a:latin typeface="Arial" panose="020B0604020202020204" pitchFamily="34" charset="0"/>
                <a:cs typeface="Arial" panose="020B0604020202020204" pitchFamily="34" charset="0"/>
              </a:defRPr>
            </a:lvl1pPr>
            <a:lvl2pPr>
              <a:defRPr>
                <a:solidFill>
                  <a:srgbClr val="1F4E79"/>
                </a:solidFill>
                <a:latin typeface="Arial" panose="020B0604020202020204" pitchFamily="34" charset="0"/>
                <a:cs typeface="Arial" panose="020B0604020202020204" pitchFamily="34" charset="0"/>
              </a:defRPr>
            </a:lvl2pPr>
            <a:lvl3pPr>
              <a:defRPr>
                <a:solidFill>
                  <a:srgbClr val="1F4E79"/>
                </a:solidFill>
                <a:latin typeface="Arial" panose="020B0604020202020204" pitchFamily="34" charset="0"/>
                <a:cs typeface="Arial" panose="020B0604020202020204" pitchFamily="34" charset="0"/>
              </a:defRPr>
            </a:lvl3pPr>
            <a:lvl4pPr>
              <a:defRPr>
                <a:solidFill>
                  <a:srgbClr val="1F4E79"/>
                </a:solidFill>
                <a:latin typeface="Arial" panose="020B0604020202020204" pitchFamily="34" charset="0"/>
                <a:cs typeface="Arial" panose="020B0604020202020204" pitchFamily="34" charset="0"/>
              </a:defRPr>
            </a:lvl4pPr>
            <a:lvl5pPr>
              <a:defRPr>
                <a:solidFill>
                  <a:srgbClr val="1F4E79"/>
                </a:solidFill>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4FF5645-385F-40C8-82B5-3AEF16B12A12}"/>
              </a:ext>
            </a:extLst>
          </p:cNvPr>
          <p:cNvSpPr>
            <a:spLocks noGrp="1"/>
          </p:cNvSpPr>
          <p:nvPr>
            <p:ph sz="half" idx="2"/>
          </p:nvPr>
        </p:nvSpPr>
        <p:spPr>
          <a:xfrm>
            <a:off x="6820438" y="2012951"/>
            <a:ext cx="5696399" cy="4795838"/>
          </a:xfrm>
        </p:spPr>
        <p:txBody>
          <a:bodyPr/>
          <a:lstStyle>
            <a:lvl1pPr>
              <a:defRPr>
                <a:solidFill>
                  <a:srgbClr val="1F4E79"/>
                </a:solidFill>
                <a:latin typeface="Arial" panose="020B0604020202020204" pitchFamily="34" charset="0"/>
                <a:cs typeface="Arial" panose="020B0604020202020204" pitchFamily="34" charset="0"/>
              </a:defRPr>
            </a:lvl1pPr>
            <a:lvl2pPr>
              <a:defRPr>
                <a:solidFill>
                  <a:srgbClr val="1F4E79"/>
                </a:solidFill>
                <a:latin typeface="Arial" panose="020B0604020202020204" pitchFamily="34" charset="0"/>
                <a:cs typeface="Arial" panose="020B0604020202020204" pitchFamily="34" charset="0"/>
              </a:defRPr>
            </a:lvl2pPr>
            <a:lvl3pPr>
              <a:defRPr>
                <a:solidFill>
                  <a:srgbClr val="1F4E79"/>
                </a:solidFill>
                <a:latin typeface="Arial" panose="020B0604020202020204" pitchFamily="34" charset="0"/>
                <a:cs typeface="Arial" panose="020B0604020202020204" pitchFamily="34" charset="0"/>
              </a:defRPr>
            </a:lvl3pPr>
            <a:lvl4pPr>
              <a:defRPr>
                <a:solidFill>
                  <a:srgbClr val="1F4E79"/>
                </a:solidFill>
                <a:latin typeface="Arial" panose="020B0604020202020204" pitchFamily="34" charset="0"/>
                <a:cs typeface="Arial" panose="020B0604020202020204" pitchFamily="34" charset="0"/>
              </a:defRPr>
            </a:lvl4pPr>
            <a:lvl5pPr>
              <a:defRPr>
                <a:solidFill>
                  <a:srgbClr val="1F4E79"/>
                </a:solidFill>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re 1">
            <a:extLst>
              <a:ext uri="{FF2B5EF4-FFF2-40B4-BE49-F238E27FC236}">
                <a16:creationId xmlns:a16="http://schemas.microsoft.com/office/drawing/2014/main" id="{5A604FF6-6538-461C-A325-4499EE7C8637}"/>
              </a:ext>
            </a:extLst>
          </p:cNvPr>
          <p:cNvSpPr>
            <a:spLocks noGrp="1"/>
          </p:cNvSpPr>
          <p:nvPr>
            <p:ph type="title" hasCustomPrompt="1"/>
          </p:nvPr>
        </p:nvSpPr>
        <p:spPr>
          <a:xfrm>
            <a:off x="1567666" y="403225"/>
            <a:ext cx="10949169" cy="1460500"/>
          </a:xfrm>
        </p:spPr>
        <p:txBody>
          <a:bodyPr>
            <a:normAutofit/>
          </a:bodyPr>
          <a:lstStyle>
            <a:lvl1pPr>
              <a:defRPr sz="3200" b="1">
                <a:solidFill>
                  <a:srgbClr val="1F4E79"/>
                </a:solidFill>
                <a:latin typeface="Arial" panose="020B0604020202020204" pitchFamily="34" charset="0"/>
                <a:cs typeface="Arial" panose="020B0604020202020204" pitchFamily="34" charset="0"/>
              </a:defRPr>
            </a:lvl1pPr>
          </a:lstStyle>
          <a:p>
            <a:r>
              <a:rPr lang="fr-FR"/>
              <a:t>Titre</a:t>
            </a:r>
          </a:p>
        </p:txBody>
      </p:sp>
      <p:sp>
        <p:nvSpPr>
          <p:cNvPr id="7" name="Espace réservé du numéro de diapositive 6">
            <a:extLst>
              <a:ext uri="{FF2B5EF4-FFF2-40B4-BE49-F238E27FC236}">
                <a16:creationId xmlns:a16="http://schemas.microsoft.com/office/drawing/2014/main" id="{03A2F2B6-64BC-41F3-B82A-D3EAA2C7E1CF}"/>
              </a:ext>
            </a:extLst>
          </p:cNvPr>
          <p:cNvSpPr>
            <a:spLocks noGrp="1"/>
          </p:cNvSpPr>
          <p:nvPr>
            <p:ph type="sldNum" sz="quarter" idx="12"/>
          </p:nvPr>
        </p:nvSpPr>
        <p:spPr>
          <a:xfrm>
            <a:off x="2381828" y="7156450"/>
            <a:ext cx="3024956" cy="401638"/>
          </a:xfrm>
        </p:spPr>
        <p:txBody>
          <a:bodyPr/>
          <a:lstStyle>
            <a:lvl1pPr>
              <a:defRPr>
                <a:solidFill>
                  <a:schemeClr val="tx1"/>
                </a:solidFill>
              </a:defRPr>
            </a:lvl1pPr>
          </a:lstStyle>
          <a:p>
            <a:pPr defTabSz="1149559"/>
            <a:r>
              <a:rPr lang="fr-FR" dirty="0"/>
              <a:t>01.06.2023 </a:t>
            </a:r>
            <a:r>
              <a:rPr lang="fr-FR" dirty="0" err="1"/>
              <a:t>Hortis</a:t>
            </a:r>
            <a:r>
              <a:rPr lang="fr-FR" dirty="0"/>
              <a:t> </a:t>
            </a:r>
            <a:r>
              <a:rPr lang="fr-FR" dirty="0" err="1"/>
              <a:t>Carcasonne</a:t>
            </a:r>
            <a:r>
              <a:rPr lang="fr-FR" dirty="0"/>
              <a:t>       </a:t>
            </a:r>
            <a:fld id="{37D21662-B326-48FE-AFD0-C778E7778D6D}" type="slidenum">
              <a:rPr lang="fr-FR" smtClean="0"/>
              <a:pPr defTabSz="1149559"/>
              <a:t>‹N°›</a:t>
            </a:fld>
            <a:endParaRPr lang="fr-FR" dirty="0"/>
          </a:p>
        </p:txBody>
      </p:sp>
    </p:spTree>
    <p:extLst>
      <p:ext uri="{BB962C8B-B14F-4D97-AF65-F5344CB8AC3E}">
        <p14:creationId xmlns:p14="http://schemas.microsoft.com/office/powerpoint/2010/main" val="1124670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624B291-6E8B-4998-AD15-ADE1E6E7F601}"/>
              </a:ext>
            </a:extLst>
          </p:cNvPr>
          <p:cNvPicPr>
            <a:picLocks noChangeAspect="1"/>
          </p:cNvPicPr>
          <p:nvPr userDrawn="1"/>
        </p:nvPicPr>
        <p:blipFill rotWithShape="1">
          <a:blip r:embed="rId2"/>
          <a:srcRect l="58616" t="33403" b="37755"/>
          <a:stretch/>
        </p:blipFill>
        <p:spPr>
          <a:xfrm>
            <a:off x="477519" y="2573271"/>
            <a:ext cx="2829171" cy="1206566"/>
          </a:xfrm>
          <a:prstGeom prst="rect">
            <a:avLst/>
          </a:prstGeom>
        </p:spPr>
      </p:pic>
      <p:pic>
        <p:nvPicPr>
          <p:cNvPr id="7" name="Graphique 6">
            <a:extLst>
              <a:ext uri="{FF2B5EF4-FFF2-40B4-BE49-F238E27FC236}">
                <a16:creationId xmlns:a16="http://schemas.microsoft.com/office/drawing/2014/main" id="{955D5E33-6016-4B1F-AC67-3D312AF297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519" y="0"/>
            <a:ext cx="3455905" cy="2082800"/>
          </a:xfrm>
          <a:prstGeom prst="rect">
            <a:avLst/>
          </a:prstGeom>
        </p:spPr>
      </p:pic>
      <p:pic>
        <p:nvPicPr>
          <p:cNvPr id="8" name="Graphique 7">
            <a:extLst>
              <a:ext uri="{FF2B5EF4-FFF2-40B4-BE49-F238E27FC236}">
                <a16:creationId xmlns:a16="http://schemas.microsoft.com/office/drawing/2014/main" id="{A9E7753F-0AB5-4B09-B6F4-39CBEE4FC7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852448" y="6009314"/>
            <a:ext cx="1136582" cy="1136582"/>
          </a:xfrm>
          <a:prstGeom prst="rect">
            <a:avLst/>
          </a:prstGeom>
        </p:spPr>
      </p:pic>
      <p:pic>
        <p:nvPicPr>
          <p:cNvPr id="9" name="Graphique 8">
            <a:extLst>
              <a:ext uri="{FF2B5EF4-FFF2-40B4-BE49-F238E27FC236}">
                <a16:creationId xmlns:a16="http://schemas.microsoft.com/office/drawing/2014/main" id="{F8BD0516-24C3-4705-9A3D-EED595FD699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3154" y="4608700"/>
            <a:ext cx="2194277" cy="2194277"/>
          </a:xfrm>
          <a:prstGeom prst="rect">
            <a:avLst/>
          </a:prstGeom>
        </p:spPr>
      </p:pic>
      <p:pic>
        <p:nvPicPr>
          <p:cNvPr id="10" name="Graphique 9">
            <a:extLst>
              <a:ext uri="{FF2B5EF4-FFF2-40B4-BE49-F238E27FC236}">
                <a16:creationId xmlns:a16="http://schemas.microsoft.com/office/drawing/2014/main" id="{E3585455-762B-4DDE-99C2-F351F6737EB1}"/>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a:stretch/>
        </p:blipFill>
        <p:spPr>
          <a:xfrm>
            <a:off x="11852448" y="6009314"/>
            <a:ext cx="1587327" cy="1587327"/>
          </a:xfrm>
          <a:prstGeom prst="rect">
            <a:avLst/>
          </a:prstGeom>
        </p:spPr>
      </p:pic>
    </p:spTree>
    <p:extLst>
      <p:ext uri="{BB962C8B-B14F-4D97-AF65-F5344CB8AC3E}">
        <p14:creationId xmlns:p14="http://schemas.microsoft.com/office/powerpoint/2010/main" val="436864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8" name="Picture 24" descr="43+ Water Drop Wallpapers and Backgrounds - Download HD Wallpapers of Water  Drop">
            <a:extLst>
              <a:ext uri="{FF2B5EF4-FFF2-40B4-BE49-F238E27FC236}">
                <a16:creationId xmlns:a16="http://schemas.microsoft.com/office/drawing/2014/main" id="{F1C57931-814D-F669-5D27-C73E4A67B657}"/>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852" y="893"/>
            <a:ext cx="13454585" cy="755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42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4"/>
            </a:lvl1pPr>
          </a:lstStyle>
          <a:p>
            <a:r>
              <a:rPr lang="fr-FR"/>
              <a:t>Modifiez le style du titre</a:t>
            </a:r>
            <a:endParaRPr lang="en-US" dirty="0"/>
          </a:p>
        </p:txBody>
      </p:sp>
      <p:sp>
        <p:nvSpPr>
          <p:cNvPr id="3" name="Text Placeholder 2"/>
          <p:cNvSpPr>
            <a:spLocks noGrp="1"/>
          </p:cNvSpPr>
          <p:nvPr>
            <p:ph type="body" idx="1"/>
          </p:nvPr>
        </p:nvSpPr>
        <p:spPr>
          <a:xfrm>
            <a:off x="916985" y="5059034"/>
            <a:ext cx="11591806" cy="1653678"/>
          </a:xfrm>
        </p:spPr>
        <p:txBody>
          <a:bodyPr/>
          <a:lstStyle>
            <a:lvl1pPr marL="0" indent="0">
              <a:buNone/>
              <a:defRPr sz="2646">
                <a:solidFill>
                  <a:schemeClr val="tx1">
                    <a:tint val="75000"/>
                  </a:schemeClr>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194497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6A4A-C38F-4BEA-8D2A-E11D091F1BD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C72DEBA-FAB3-4162-BE3D-AC1076FC668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470C21-D2CC-4070-85A0-0E4C3B3970F6}"/>
              </a:ext>
            </a:extLst>
          </p:cNvPr>
          <p:cNvSpPr>
            <a:spLocks noGrp="1"/>
          </p:cNvSpPr>
          <p:nvPr>
            <p:ph type="dt" sz="half" idx="10"/>
          </p:nvPr>
        </p:nvSpPr>
        <p:spPr>
          <a:xfrm>
            <a:off x="923925" y="7007225"/>
            <a:ext cx="3024188" cy="401638"/>
          </a:xfrm>
          <a:prstGeom prst="rect">
            <a:avLst/>
          </a:prstGeom>
        </p:spPr>
        <p:txBody>
          <a:bodyPr/>
          <a:lstStyle/>
          <a:p>
            <a:fld id="{3E0AC75E-5666-44FC-BEAB-BADB6E76F4A3}" type="datetimeFigureOut">
              <a:rPr lang="fr-FR" smtClean="0"/>
              <a:t>31/05/2023</a:t>
            </a:fld>
            <a:endParaRPr lang="fr-FR"/>
          </a:p>
        </p:txBody>
      </p:sp>
      <p:sp>
        <p:nvSpPr>
          <p:cNvPr id="5" name="Espace réservé du pied de page 4">
            <a:extLst>
              <a:ext uri="{FF2B5EF4-FFF2-40B4-BE49-F238E27FC236}">
                <a16:creationId xmlns:a16="http://schemas.microsoft.com/office/drawing/2014/main" id="{A7B98D94-9765-4847-BDB5-1CCE28A8E905}"/>
              </a:ext>
            </a:extLst>
          </p:cNvPr>
          <p:cNvSpPr>
            <a:spLocks noGrp="1"/>
          </p:cNvSpPr>
          <p:nvPr>
            <p:ph type="ftr" sz="quarter" idx="11"/>
          </p:nvPr>
        </p:nvSpPr>
        <p:spPr>
          <a:xfrm>
            <a:off x="4451350" y="7007225"/>
            <a:ext cx="4537075" cy="401638"/>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5B2C9495-85CB-46E6-BD42-5B381910976E}"/>
              </a:ext>
            </a:extLst>
          </p:cNvPr>
          <p:cNvSpPr>
            <a:spLocks noGrp="1"/>
          </p:cNvSpPr>
          <p:nvPr>
            <p:ph type="sldNum" sz="quarter" idx="12"/>
          </p:nvPr>
        </p:nvSpPr>
        <p:spPr>
          <a:xfrm>
            <a:off x="9491663" y="7007225"/>
            <a:ext cx="3024187" cy="401638"/>
          </a:xfrm>
          <a:prstGeom prst="rect">
            <a:avLst/>
          </a:prstGeom>
        </p:spPr>
        <p:txBody>
          <a:bodyPr/>
          <a:lstStyle/>
          <a:p>
            <a:fld id="{091F3D84-A758-408D-8314-32E4EABDA109}" type="slidenum">
              <a:rPr lang="fr-FR" smtClean="0"/>
              <a:t>‹N°›</a:t>
            </a:fld>
            <a:endParaRPr lang="fr-FR"/>
          </a:p>
        </p:txBody>
      </p:sp>
    </p:spTree>
    <p:extLst>
      <p:ext uri="{BB962C8B-B14F-4D97-AF65-F5344CB8AC3E}">
        <p14:creationId xmlns:p14="http://schemas.microsoft.com/office/powerpoint/2010/main" val="32361502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4"/>
          </p:nvPr>
        </p:nvSpPr>
        <p:spPr>
          <a:xfrm>
            <a:off x="9204961" y="7006699"/>
            <a:ext cx="3310830" cy="402483"/>
          </a:xfrm>
          <a:prstGeom prst="rect">
            <a:avLst/>
          </a:prstGeom>
        </p:spPr>
        <p:txBody>
          <a:bodyPr vert="horz" lIns="91440" tIns="45720" rIns="91440" bIns="45720" rtlCol="0" anchor="ctr"/>
          <a:lstStyle>
            <a:lvl1pPr algn="r">
              <a:defRPr sz="1323">
                <a:solidFill>
                  <a:schemeClr val="tx1"/>
                </a:solidFill>
              </a:defRPr>
            </a:lvl1pPr>
          </a:lstStyle>
          <a:p>
            <a:pPr algn="l">
              <a:defRPr/>
            </a:pPr>
            <a:r>
              <a:rPr lang="fr-FR" dirty="0"/>
              <a:t>01.06.2023 </a:t>
            </a:r>
            <a:r>
              <a:rPr lang="fr-FR" dirty="0" err="1"/>
              <a:t>Hortis</a:t>
            </a:r>
            <a:r>
              <a:rPr lang="fr-FR" dirty="0"/>
              <a:t> Carcassonne </a:t>
            </a:r>
            <a:r>
              <a:rPr lang="fr-FR" sz="2053" dirty="0"/>
              <a:t>          </a:t>
            </a:r>
            <a:fld id="{FFCF7BB5-BEC2-49AD-A1A0-4B5937919E2C}" type="slidenum">
              <a:rPr lang="fr-FR" smtClean="0"/>
              <a:pPr algn="l">
                <a:defRPr/>
              </a:pPr>
              <a:t>‹N°›</a:t>
            </a:fld>
            <a:endParaRPr lang="fr-FR" dirty="0"/>
          </a:p>
        </p:txBody>
      </p:sp>
    </p:spTree>
    <p:extLst>
      <p:ext uri="{BB962C8B-B14F-4D97-AF65-F5344CB8AC3E}">
        <p14:creationId xmlns:p14="http://schemas.microsoft.com/office/powerpoint/2010/main" val="1807487296"/>
      </p:ext>
    </p:extLst>
  </p:cSld>
  <p:clrMap bg1="lt1" tx1="dk1" bg2="lt2" tx2="dk2" accent1="accent1" accent2="accent2" accent3="accent3" accent4="accent4" accent5="accent5" accent6="accent6" hlink="hlink" folHlink="folHlink"/>
  <p:sldLayoutIdLst>
    <p:sldLayoutId id="2147483701" r:id="rId1"/>
    <p:sldLayoutId id="2147483690" r:id="rId2"/>
    <p:sldLayoutId id="2147483693" r:id="rId3"/>
  </p:sldLayoutIdLst>
  <p:hf hdr="0" dt="0"/>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5F4EAAE-E3A4-48EE-A495-16953EE7816B}"/>
              </a:ext>
            </a:extLst>
          </p:cNvPr>
          <p:cNvSpPr>
            <a:spLocks noGrp="1"/>
          </p:cNvSpPr>
          <p:nvPr>
            <p:ph type="title"/>
          </p:nvPr>
        </p:nvSpPr>
        <p:spPr>
          <a:xfrm>
            <a:off x="922940" y="403225"/>
            <a:ext cx="11593896" cy="14605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AD94FF5-1EE7-4452-B253-E28879D2A031}"/>
              </a:ext>
            </a:extLst>
          </p:cNvPr>
          <p:cNvSpPr>
            <a:spLocks noGrp="1"/>
          </p:cNvSpPr>
          <p:nvPr>
            <p:ph type="body" idx="1"/>
          </p:nvPr>
        </p:nvSpPr>
        <p:spPr>
          <a:xfrm>
            <a:off x="922940" y="2012951"/>
            <a:ext cx="11593896" cy="47958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0E7398-656A-4A99-9594-B862B624CCB9}"/>
              </a:ext>
            </a:extLst>
          </p:cNvPr>
          <p:cNvSpPr>
            <a:spLocks noGrp="1"/>
          </p:cNvSpPr>
          <p:nvPr>
            <p:ph type="dt" sz="half" idx="2"/>
          </p:nvPr>
        </p:nvSpPr>
        <p:spPr>
          <a:xfrm>
            <a:off x="922940" y="7007225"/>
            <a:ext cx="3024956" cy="401638"/>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149559"/>
            <a:r>
              <a:rPr lang="fr-FR">
                <a:solidFill>
                  <a:prstClr val="black">
                    <a:tint val="75000"/>
                  </a:prstClr>
                </a:solidFill>
              </a:rPr>
              <a:t>27/05/2023</a:t>
            </a:r>
          </a:p>
        </p:txBody>
      </p:sp>
      <p:sp>
        <p:nvSpPr>
          <p:cNvPr id="5" name="Espace réservé du pied de page 4">
            <a:extLst>
              <a:ext uri="{FF2B5EF4-FFF2-40B4-BE49-F238E27FC236}">
                <a16:creationId xmlns:a16="http://schemas.microsoft.com/office/drawing/2014/main" id="{586F01F6-D32A-44DE-BD3C-5F67B8FE6D0D}"/>
              </a:ext>
            </a:extLst>
          </p:cNvPr>
          <p:cNvSpPr>
            <a:spLocks noGrp="1"/>
          </p:cNvSpPr>
          <p:nvPr>
            <p:ph type="ftr" sz="quarter" idx="3"/>
          </p:nvPr>
        </p:nvSpPr>
        <p:spPr>
          <a:xfrm>
            <a:off x="4451702" y="7007225"/>
            <a:ext cx="4536373"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149559"/>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102A89EE-0677-4C99-AD97-3EAC07C95942}"/>
              </a:ext>
            </a:extLst>
          </p:cNvPr>
          <p:cNvSpPr>
            <a:spLocks noGrp="1"/>
          </p:cNvSpPr>
          <p:nvPr>
            <p:ph type="sldNum" sz="quarter" idx="4"/>
          </p:nvPr>
        </p:nvSpPr>
        <p:spPr>
          <a:xfrm>
            <a:off x="9491880" y="7007225"/>
            <a:ext cx="3024956" cy="401638"/>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149559"/>
            <a:fld id="{37D21662-B326-48FE-AFD0-C778E7778D6D}" type="slidenum">
              <a:rPr lang="fr-FR" smtClean="0">
                <a:solidFill>
                  <a:prstClr val="black">
                    <a:tint val="75000"/>
                  </a:prstClr>
                </a:solidFill>
              </a:rPr>
              <a:pPr defTabSz="1149559"/>
              <a:t>‹N°›</a:t>
            </a:fld>
            <a:endParaRPr lang="fr-FR">
              <a:solidFill>
                <a:prstClr val="black">
                  <a:tint val="75000"/>
                </a:prstClr>
              </a:solidFill>
            </a:endParaRPr>
          </a:p>
        </p:txBody>
      </p:sp>
      <p:pic>
        <p:nvPicPr>
          <p:cNvPr id="8" name="Image 7">
            <a:extLst>
              <a:ext uri="{FF2B5EF4-FFF2-40B4-BE49-F238E27FC236}">
                <a16:creationId xmlns:a16="http://schemas.microsoft.com/office/drawing/2014/main" id="{C88D0FEA-6903-48EC-8F06-FD310C24EA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6829"/>
            <a:ext cx="13439775" cy="7559675"/>
          </a:xfrm>
          <a:prstGeom prst="rect">
            <a:avLst/>
          </a:prstGeom>
        </p:spPr>
      </p:pic>
    </p:spTree>
    <p:extLst>
      <p:ext uri="{BB962C8B-B14F-4D97-AF65-F5344CB8AC3E}">
        <p14:creationId xmlns:p14="http://schemas.microsoft.com/office/powerpoint/2010/main" val="3079590729"/>
      </p:ext>
    </p:extLst>
  </p:cSld>
  <p:clrMap bg1="lt1" tx1="dk1" bg2="lt2" tx2="dk2" accent1="accent1" accent2="accent2" accent3="accent3" accent4="accent4" accent5="accent5" accent6="accent6" hlink="hlink" folHlink="folHlink"/>
  <p:sldLayoutIdLst>
    <p:sldLayoutId id="2147483703" r:id="rId1"/>
    <p:sldLayoutId id="2147483704" r:id="rId2"/>
  </p:sldLayoutIdLst>
  <p:hf hdr="0" dt="0"/>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fr-FR"/>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76612963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p:hf hdr="0" ftr="0" dt="0"/>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C37BF76-60CE-4AFD-BBE3-C1A98837F91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6" y="0"/>
            <a:ext cx="13439422" cy="7559675"/>
          </a:xfrm>
          <a:prstGeom prst="rect">
            <a:avLst/>
          </a:prstGeom>
        </p:spPr>
      </p:pic>
      <p:sp>
        <p:nvSpPr>
          <p:cNvPr id="2" name="Espace réservé du titre 1">
            <a:extLst>
              <a:ext uri="{FF2B5EF4-FFF2-40B4-BE49-F238E27FC236}">
                <a16:creationId xmlns:a16="http://schemas.microsoft.com/office/drawing/2014/main" id="{ABB3AC8C-BA2C-4E3C-B80A-2B6D076037AA}"/>
              </a:ext>
            </a:extLst>
          </p:cNvPr>
          <p:cNvSpPr>
            <a:spLocks noGrp="1"/>
          </p:cNvSpPr>
          <p:nvPr>
            <p:ph type="title"/>
          </p:nvPr>
        </p:nvSpPr>
        <p:spPr>
          <a:xfrm>
            <a:off x="1403927" y="403225"/>
            <a:ext cx="11111923" cy="146050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0479FF5-D130-4413-AA75-51F56E1B25AA}"/>
              </a:ext>
            </a:extLst>
          </p:cNvPr>
          <p:cNvSpPr>
            <a:spLocks noGrp="1"/>
          </p:cNvSpPr>
          <p:nvPr>
            <p:ph type="body" idx="1"/>
          </p:nvPr>
        </p:nvSpPr>
        <p:spPr>
          <a:xfrm>
            <a:off x="923925" y="2012950"/>
            <a:ext cx="11591925" cy="47958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9192365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txStyles>
    <p:titleStyle>
      <a:lvl1pPr algn="l" defTabSz="914400" rtl="0" eaLnBrk="1" latinLnBrk="0" hangingPunct="1">
        <a:lnSpc>
          <a:spcPct val="90000"/>
        </a:lnSpc>
        <a:spcBef>
          <a:spcPct val="0"/>
        </a:spcBef>
        <a:buNone/>
        <a:defRPr sz="3200" kern="1200">
          <a:solidFill>
            <a:srgbClr val="1F4E7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4E7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4E7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4E7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4E7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4E7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C37BF76-60CE-4AFD-BBE3-C1A98837F91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6" y="0"/>
            <a:ext cx="13439422" cy="7559675"/>
          </a:xfrm>
          <a:prstGeom prst="rect">
            <a:avLst/>
          </a:prstGeom>
        </p:spPr>
      </p:pic>
      <p:sp>
        <p:nvSpPr>
          <p:cNvPr id="2" name="Espace réservé du titre 1">
            <a:extLst>
              <a:ext uri="{FF2B5EF4-FFF2-40B4-BE49-F238E27FC236}">
                <a16:creationId xmlns:a16="http://schemas.microsoft.com/office/drawing/2014/main" id="{ABB3AC8C-BA2C-4E3C-B80A-2B6D076037AA}"/>
              </a:ext>
            </a:extLst>
          </p:cNvPr>
          <p:cNvSpPr>
            <a:spLocks noGrp="1"/>
          </p:cNvSpPr>
          <p:nvPr>
            <p:ph type="title"/>
          </p:nvPr>
        </p:nvSpPr>
        <p:spPr>
          <a:xfrm>
            <a:off x="1403927" y="403225"/>
            <a:ext cx="11111923" cy="146050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0479FF5-D130-4413-AA75-51F56E1B25AA}"/>
              </a:ext>
            </a:extLst>
          </p:cNvPr>
          <p:cNvSpPr>
            <a:spLocks noGrp="1"/>
          </p:cNvSpPr>
          <p:nvPr>
            <p:ph type="body" idx="1"/>
          </p:nvPr>
        </p:nvSpPr>
        <p:spPr>
          <a:xfrm>
            <a:off x="923925" y="2012950"/>
            <a:ext cx="11591925" cy="47958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2520544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hf hdr="0" ftr="0" dt="0"/>
  <p:txStyles>
    <p:titleStyle>
      <a:lvl1pPr algn="l" defTabSz="914400" rtl="0" eaLnBrk="1" latinLnBrk="0" hangingPunct="1">
        <a:lnSpc>
          <a:spcPct val="90000"/>
        </a:lnSpc>
        <a:spcBef>
          <a:spcPct val="0"/>
        </a:spcBef>
        <a:buNone/>
        <a:defRPr sz="3200" kern="1200">
          <a:solidFill>
            <a:srgbClr val="1F4E7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4E7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4E7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4E7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4E7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4E7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jean-michel.clerc@agence-adocc.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jpe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jpeg"/></Relationships>
</file>

<file path=ppt/slides/_rels/slide22.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image" Target="../media/image85.png"/><Relationship Id="rId16"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jpeg"/><Relationship Id="rId15" Type="http://schemas.openxmlformats.org/officeDocument/2006/relationships/image" Target="../media/image98.jpeg"/><Relationship Id="rId10" Type="http://schemas.openxmlformats.org/officeDocument/2006/relationships/image" Target="../media/image93.jpe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jpeg"/></Relationships>
</file>

<file path=ppt/slides/_rels/slide2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png"/><Relationship Id="rId12" Type="http://schemas.openxmlformats.org/officeDocument/2006/relationships/image" Target="../media/image110.jpeg"/><Relationship Id="rId2" Type="http://schemas.openxmlformats.org/officeDocument/2006/relationships/image" Target="../media/image100.png"/><Relationship Id="rId1" Type="http://schemas.openxmlformats.org/officeDocument/2006/relationships/slideLayout" Target="../slideLayouts/slideLayout5.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png"/></Relationships>
</file>

<file path=ppt/slides/_rels/slide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6.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2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12.xml"/><Relationship Id="rId6" Type="http://schemas.openxmlformats.org/officeDocument/2006/relationships/image" Target="../media/image122.jpeg"/><Relationship Id="rId11" Type="http://schemas.openxmlformats.org/officeDocument/2006/relationships/hyperlink" Target="https://www.youtube.com/watch?v=EVjEe7q8nvU" TargetMode="External"/><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emf"/><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742D22B-D52F-B88B-32E2-6884E057E746}"/>
              </a:ext>
            </a:extLst>
          </p:cNvPr>
          <p:cNvSpPr txBox="1"/>
          <p:nvPr/>
        </p:nvSpPr>
        <p:spPr>
          <a:xfrm>
            <a:off x="4620260" y="3012925"/>
            <a:ext cx="8506460" cy="181588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Eléments d’état des lieux du risque hydrologique en Occitanie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prstClr val="black"/>
                </a:solidFill>
                <a:latin typeface="Arial" panose="020B0604020202020204" pitchFamily="34" charset="0"/>
                <a:cs typeface="Arial" panose="020B0604020202020204" pitchFamily="34" charset="0"/>
              </a:rPr>
              <a:t>Quelques </a:t>
            </a:r>
            <a:r>
              <a:rPr lang="fr-FR" sz="2800" b="1" dirty="0" err="1">
                <a:solidFill>
                  <a:prstClr val="black"/>
                </a:solidFill>
                <a:latin typeface="Arial" panose="020B0604020202020204" pitchFamily="34" charset="0"/>
                <a:cs typeface="Arial" panose="020B0604020202020204" pitchFamily="34" charset="0"/>
              </a:rPr>
              <a:t>exempl</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es de solutions alternatives à l’emploi d’eau potable</a:t>
            </a:r>
          </a:p>
        </p:txBody>
      </p:sp>
      <p:sp>
        <p:nvSpPr>
          <p:cNvPr id="5" name="ZoneTexte 4">
            <a:extLst>
              <a:ext uri="{FF2B5EF4-FFF2-40B4-BE49-F238E27FC236}">
                <a16:creationId xmlns:a16="http://schemas.microsoft.com/office/drawing/2014/main" id="{57AA5459-D928-5D66-4701-BDDC22110325}"/>
              </a:ext>
            </a:extLst>
          </p:cNvPr>
          <p:cNvSpPr txBox="1"/>
          <p:nvPr/>
        </p:nvSpPr>
        <p:spPr>
          <a:xfrm>
            <a:off x="1710690" y="5497572"/>
            <a:ext cx="8506460" cy="2062103"/>
          </a:xfrm>
          <a:prstGeom prst="rect">
            <a:avLst/>
          </a:prstGeom>
          <a:noFill/>
        </p:spPr>
        <p:txBody>
          <a:bodyPr wrap="square">
            <a:spAutoFit/>
          </a:bodyPr>
          <a:lstStyle/>
          <a:p>
            <a:r>
              <a:rPr lang="fr-FR" sz="1600" b="1" dirty="0">
                <a:latin typeface="Arial" panose="020B0604020202020204" pitchFamily="34" charset="0"/>
                <a:cs typeface="Arial" panose="020B0604020202020204" pitchFamily="34" charset="0"/>
              </a:rPr>
              <a:t>Jean-Michel CLERC</a:t>
            </a:r>
          </a:p>
          <a:p>
            <a:r>
              <a:rPr lang="fr-FR" sz="1600" dirty="0">
                <a:latin typeface="Arial" panose="020B0604020202020204" pitchFamily="34" charset="0"/>
                <a:cs typeface="Arial" panose="020B0604020202020204" pitchFamily="34" charset="0"/>
              </a:rPr>
              <a:t>Chargé de mission Innovation</a:t>
            </a:r>
          </a:p>
          <a:p>
            <a:r>
              <a:rPr lang="fr-FR" sz="1600" dirty="0">
                <a:latin typeface="Arial" panose="020B0604020202020204" pitchFamily="34" charset="0"/>
                <a:cs typeface="Arial" panose="020B0604020202020204" pitchFamily="34" charset="0"/>
              </a:rPr>
              <a:t>Expert Eaux Géosciences Risques</a:t>
            </a:r>
          </a:p>
          <a:p>
            <a:r>
              <a:rPr lang="fr-FR" sz="1600" dirty="0">
                <a:latin typeface="Arial" panose="020B0604020202020204" pitchFamily="34" charset="0"/>
                <a:cs typeface="Arial" panose="020B0604020202020204" pitchFamily="34" charset="0"/>
              </a:rPr>
              <a:t>Direction Opérationnelle Innovation</a:t>
            </a:r>
          </a:p>
          <a:p>
            <a:r>
              <a:rPr lang="fr-FR" sz="1600" b="1" dirty="0">
                <a:latin typeface="Arial" panose="020B0604020202020204" pitchFamily="34" charset="0"/>
                <a:cs typeface="Arial" panose="020B0604020202020204" pitchFamily="34" charset="0"/>
              </a:rPr>
              <a:t>AD’OCC, Cité de l’Economie et des Métiers de Demain</a:t>
            </a:r>
          </a:p>
          <a:p>
            <a:r>
              <a:rPr lang="fr-FR" sz="1600" b="1" dirty="0">
                <a:latin typeface="Arial" panose="020B0604020202020204" pitchFamily="34" charset="0"/>
                <a:cs typeface="Arial" panose="020B0604020202020204" pitchFamily="34" charset="0"/>
              </a:rPr>
              <a:t>132 Boulevard Pénélope - 34000 Montpellier</a:t>
            </a:r>
          </a:p>
          <a:p>
            <a:r>
              <a:rPr lang="fr-FR" sz="1600" dirty="0">
                <a:latin typeface="Arial" panose="020B0604020202020204" pitchFamily="34" charset="0"/>
                <a:cs typeface="Arial" panose="020B0604020202020204" pitchFamily="34" charset="0"/>
              </a:rPr>
              <a:t>Port. : </a:t>
            </a:r>
            <a:r>
              <a:rPr lang="fr-FR" sz="1600" b="1" dirty="0">
                <a:latin typeface="Arial" panose="020B0604020202020204" pitchFamily="34" charset="0"/>
                <a:cs typeface="Arial" panose="020B0604020202020204" pitchFamily="34" charset="0"/>
              </a:rPr>
              <a:t>+33 (o)6 65 53 84 94    </a:t>
            </a:r>
            <a:r>
              <a:rPr lang="fr-FR" sz="1600" dirty="0">
                <a:latin typeface="Arial" panose="020B0604020202020204" pitchFamily="34" charset="0"/>
                <a:cs typeface="Arial" panose="020B0604020202020204" pitchFamily="34" charset="0"/>
              </a:rPr>
              <a:t>E mail : </a:t>
            </a:r>
            <a:r>
              <a:rPr lang="fr-FR" sz="1600" b="1" dirty="0">
                <a:latin typeface="Arial" panose="020B0604020202020204" pitchFamily="34" charset="0"/>
                <a:cs typeface="Arial" panose="020B0604020202020204" pitchFamily="34" charset="0"/>
                <a:hlinkClick r:id="rId2"/>
              </a:rPr>
              <a:t>jean-michel.clerc@agence-adocc.com</a:t>
            </a:r>
            <a:endParaRPr lang="fr-FR" sz="1600" b="1" dirty="0">
              <a:latin typeface="Arial" panose="020B0604020202020204" pitchFamily="34" charset="0"/>
              <a:cs typeface="Arial" panose="020B0604020202020204" pitchFamily="34" charset="0"/>
            </a:endParaRPr>
          </a:p>
          <a:p>
            <a:endParaRPr lang="fr-FR" sz="1600" b="1"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17F21934-8106-CDA6-E7B8-C9F88E9E4F38}"/>
              </a:ext>
            </a:extLst>
          </p:cNvPr>
          <p:cNvSpPr txBox="1"/>
          <p:nvPr/>
        </p:nvSpPr>
        <p:spPr>
          <a:xfrm>
            <a:off x="8112760" y="1504909"/>
            <a:ext cx="420878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C0504D">
                    <a:lumMod val="60000"/>
                    <a:lumOff val="40000"/>
                  </a:srgbClr>
                </a:solidFill>
                <a:effectLst/>
                <a:uLnTx/>
                <a:uFillTx/>
                <a:latin typeface="Calibri"/>
                <a:ea typeface="+mn-ea"/>
                <a:cs typeface="+mn-cs"/>
              </a:rPr>
              <a:t>SECHERESSE</a:t>
            </a:r>
            <a:r>
              <a:rPr kumimoji="0" lang="fr-FR" sz="2800" b="1" i="0" u="none" strike="noStrike" kern="1200" cap="none" spc="0" normalizeH="0" baseline="0" noProof="0" dirty="0">
                <a:ln>
                  <a:noFill/>
                </a:ln>
                <a:solidFill>
                  <a:prstClr val="black"/>
                </a:solidFill>
                <a:effectLst/>
                <a:uLnTx/>
                <a:uFillTx/>
                <a:latin typeface="Calibri"/>
                <a:ea typeface="+mn-ea"/>
                <a:cs typeface="+mn-cs"/>
              </a:rPr>
              <a:t> ET </a:t>
            </a:r>
            <a:r>
              <a:rPr kumimoji="0" lang="fr-FR" sz="2800" b="1" i="0" u="none" strike="noStrike" kern="1200" cap="none" spc="0" normalizeH="0" baseline="0" noProof="0" dirty="0">
                <a:ln>
                  <a:noFill/>
                </a:ln>
                <a:solidFill>
                  <a:srgbClr val="4BACC6">
                    <a:lumMod val="75000"/>
                  </a:srgbClr>
                </a:solidFill>
                <a:effectLst/>
                <a:uLnTx/>
                <a:uFillTx/>
                <a:latin typeface="Calibri"/>
                <a:ea typeface="+mn-ea"/>
                <a:cs typeface="+mn-cs"/>
              </a:rPr>
              <a:t>ARROSAGE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effectLst/>
                <a:uLnTx/>
                <a:uFillTx/>
                <a:latin typeface="Calibri"/>
                <a:ea typeface="+mn-ea"/>
                <a:cs typeface="+mn-cs"/>
              </a:rPr>
              <a:t>01.06.2023 - Salle </a:t>
            </a:r>
            <a:r>
              <a:rPr kumimoji="0" lang="fr-FR" sz="1600" i="0" u="none" strike="noStrike" kern="1200" cap="none" spc="0" normalizeH="0" baseline="0" noProof="0" dirty="0" err="1">
                <a:ln>
                  <a:noFill/>
                </a:ln>
                <a:effectLst/>
                <a:uLnTx/>
                <a:uFillTx/>
                <a:latin typeface="Calibri"/>
                <a:ea typeface="+mn-ea"/>
                <a:cs typeface="+mn-cs"/>
              </a:rPr>
              <a:t>Odeum</a:t>
            </a:r>
            <a:r>
              <a:rPr lang="fr-FR" sz="1600" dirty="0">
                <a:latin typeface="Calibri"/>
              </a:rPr>
              <a:t>, 11000 </a:t>
            </a:r>
            <a:r>
              <a:rPr kumimoji="0" lang="fr-FR" sz="1600" i="0" u="none" strike="noStrike" kern="1200" cap="none" spc="0" normalizeH="0" baseline="0" noProof="0" dirty="0">
                <a:ln>
                  <a:noFill/>
                </a:ln>
                <a:effectLst/>
                <a:uLnTx/>
                <a:uFillTx/>
                <a:latin typeface="Calibri"/>
                <a:ea typeface="+mn-ea"/>
                <a:cs typeface="+mn-cs"/>
              </a:rPr>
              <a:t>Carcassonne</a:t>
            </a:r>
          </a:p>
        </p:txBody>
      </p:sp>
      <p:pic>
        <p:nvPicPr>
          <p:cNvPr id="8" name="Image 7">
            <a:extLst>
              <a:ext uri="{FF2B5EF4-FFF2-40B4-BE49-F238E27FC236}">
                <a16:creationId xmlns:a16="http://schemas.microsoft.com/office/drawing/2014/main" id="{59C267C7-A6E2-F913-857A-C348CF55D77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293188"/>
            <a:ext cx="1290608" cy="1312397"/>
          </a:xfrm>
          <a:prstGeom prst="rect">
            <a:avLst/>
          </a:prstGeom>
          <a:noFill/>
          <a:ln>
            <a:noFill/>
          </a:ln>
        </p:spPr>
      </p:pic>
      <p:sp>
        <p:nvSpPr>
          <p:cNvPr id="9" name="ZoneTexte 8">
            <a:extLst>
              <a:ext uri="{FF2B5EF4-FFF2-40B4-BE49-F238E27FC236}">
                <a16:creationId xmlns:a16="http://schemas.microsoft.com/office/drawing/2014/main" id="{62ED8688-5C58-B36D-3585-AF7B51CA66C0}"/>
              </a:ext>
            </a:extLst>
          </p:cNvPr>
          <p:cNvSpPr txBox="1"/>
          <p:nvPr/>
        </p:nvSpPr>
        <p:spPr>
          <a:xfrm>
            <a:off x="8966200" y="1130177"/>
            <a:ext cx="1625600" cy="523220"/>
          </a:xfrm>
          <a:prstGeom prst="rect">
            <a:avLst/>
          </a:prstGeom>
          <a:noFill/>
        </p:spPr>
        <p:txBody>
          <a:bodyPr wrap="square" rtlCol="0">
            <a:spAutoFit/>
          </a:bodyPr>
          <a:lstStyle/>
          <a:p>
            <a:r>
              <a:rPr lang="fr-FR" sz="2800" b="1" dirty="0"/>
              <a:t>Journée</a:t>
            </a:r>
          </a:p>
        </p:txBody>
      </p:sp>
    </p:spTree>
    <p:extLst>
      <p:ext uri="{BB962C8B-B14F-4D97-AF65-F5344CB8AC3E}">
        <p14:creationId xmlns:p14="http://schemas.microsoft.com/office/powerpoint/2010/main" val="1522343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EBB70BA-5969-7434-C0C0-126FF96E10A6}"/>
              </a:ext>
            </a:extLst>
          </p:cNvPr>
          <p:cNvSpPr>
            <a:spLocks noGrp="1"/>
          </p:cNvSpPr>
          <p:nvPr>
            <p:ph type="sldNum" sz="quarter" idx="12"/>
          </p:nvPr>
        </p:nvSpPr>
        <p:spPr>
          <a:xfrm>
            <a:off x="1431426" y="7073954"/>
            <a:ext cx="3024956" cy="401638"/>
          </a:xfrm>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10</a:t>
            </a:fld>
            <a:endParaRPr lang="fr-FR" dirty="0"/>
          </a:p>
        </p:txBody>
      </p:sp>
      <p:pic>
        <p:nvPicPr>
          <p:cNvPr id="7" name="Image 6">
            <a:extLst>
              <a:ext uri="{FF2B5EF4-FFF2-40B4-BE49-F238E27FC236}">
                <a16:creationId xmlns:a16="http://schemas.microsoft.com/office/drawing/2014/main" id="{7C89C464-CACE-87DB-C00D-B7A500A4E6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034455" y="3006939"/>
            <a:ext cx="8405320" cy="4468653"/>
          </a:xfrm>
          <a:prstGeom prst="rect">
            <a:avLst/>
          </a:prstGeom>
        </p:spPr>
      </p:pic>
      <p:pic>
        <p:nvPicPr>
          <p:cNvPr id="8" name="Image 7">
            <a:extLst>
              <a:ext uri="{FF2B5EF4-FFF2-40B4-BE49-F238E27FC236}">
                <a16:creationId xmlns:a16="http://schemas.microsoft.com/office/drawing/2014/main" id="{DD7A23E4-5972-33CD-552F-93BB7451EAEE}"/>
              </a:ext>
            </a:extLst>
          </p:cNvPr>
          <p:cNvPicPr>
            <a:picLocks noChangeAspect="1"/>
          </p:cNvPicPr>
          <p:nvPr/>
        </p:nvPicPr>
        <p:blipFill>
          <a:blip r:embed="rId3"/>
          <a:stretch>
            <a:fillRect/>
          </a:stretch>
        </p:blipFill>
        <p:spPr>
          <a:xfrm>
            <a:off x="12612371" y="6264165"/>
            <a:ext cx="490759" cy="465463"/>
          </a:xfrm>
          <a:prstGeom prst="rect">
            <a:avLst/>
          </a:prstGeom>
        </p:spPr>
      </p:pic>
      <p:cxnSp>
        <p:nvCxnSpPr>
          <p:cNvPr id="12" name="Connecteur droit 11">
            <a:extLst>
              <a:ext uri="{FF2B5EF4-FFF2-40B4-BE49-F238E27FC236}">
                <a16:creationId xmlns:a16="http://schemas.microsoft.com/office/drawing/2014/main" id="{1EAC7E40-DD81-AF73-C887-0D71E71C5EE1}"/>
              </a:ext>
            </a:extLst>
          </p:cNvPr>
          <p:cNvCxnSpPr/>
          <p:nvPr/>
        </p:nvCxnSpPr>
        <p:spPr>
          <a:xfrm>
            <a:off x="5433848" y="4698124"/>
            <a:ext cx="800592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BB978C1-6ADD-CA0A-7E0B-9FE758A097D3}"/>
              </a:ext>
            </a:extLst>
          </p:cNvPr>
          <p:cNvCxnSpPr/>
          <p:nvPr/>
        </p:nvCxnSpPr>
        <p:spPr>
          <a:xfrm>
            <a:off x="5433848" y="5659820"/>
            <a:ext cx="800592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1FCEB0AE-7C1E-5E50-1FC4-D4AE02E13300}"/>
              </a:ext>
            </a:extLst>
          </p:cNvPr>
          <p:cNvSpPr txBox="1"/>
          <p:nvPr/>
        </p:nvSpPr>
        <p:spPr>
          <a:xfrm rot="10800000" flipV="1">
            <a:off x="5581489" y="4359570"/>
            <a:ext cx="1933408"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SOL très HUMIDE</a:t>
            </a:r>
          </a:p>
        </p:txBody>
      </p:sp>
      <p:sp>
        <p:nvSpPr>
          <p:cNvPr id="15" name="ZoneTexte 14">
            <a:extLst>
              <a:ext uri="{FF2B5EF4-FFF2-40B4-BE49-F238E27FC236}">
                <a16:creationId xmlns:a16="http://schemas.microsoft.com/office/drawing/2014/main" id="{1D90CFAF-7F97-5BDE-2C98-45560063CC04}"/>
              </a:ext>
            </a:extLst>
          </p:cNvPr>
          <p:cNvSpPr txBox="1"/>
          <p:nvPr/>
        </p:nvSpPr>
        <p:spPr>
          <a:xfrm rot="10800000" flipV="1">
            <a:off x="5555707" y="5321266"/>
            <a:ext cx="1507245"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SOL HUMIDE</a:t>
            </a:r>
          </a:p>
        </p:txBody>
      </p:sp>
      <p:sp>
        <p:nvSpPr>
          <p:cNvPr id="16" name="ZoneTexte 15">
            <a:extLst>
              <a:ext uri="{FF2B5EF4-FFF2-40B4-BE49-F238E27FC236}">
                <a16:creationId xmlns:a16="http://schemas.microsoft.com/office/drawing/2014/main" id="{3465D884-C30F-6943-162C-9AA094B850C7}"/>
              </a:ext>
            </a:extLst>
          </p:cNvPr>
          <p:cNvSpPr txBox="1"/>
          <p:nvPr/>
        </p:nvSpPr>
        <p:spPr>
          <a:xfrm rot="10800000" flipV="1">
            <a:off x="5581488" y="6496896"/>
            <a:ext cx="1507245"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SOL SEC</a:t>
            </a:r>
          </a:p>
        </p:txBody>
      </p:sp>
      <p:sp>
        <p:nvSpPr>
          <p:cNvPr id="17" name="ZoneTexte 16">
            <a:extLst>
              <a:ext uri="{FF2B5EF4-FFF2-40B4-BE49-F238E27FC236}">
                <a16:creationId xmlns:a16="http://schemas.microsoft.com/office/drawing/2014/main" id="{CB5956E4-8D75-CEC9-B718-1429528DDE28}"/>
              </a:ext>
            </a:extLst>
          </p:cNvPr>
          <p:cNvSpPr txBox="1"/>
          <p:nvPr/>
        </p:nvSpPr>
        <p:spPr>
          <a:xfrm>
            <a:off x="5581487" y="2113489"/>
            <a:ext cx="7884068" cy="724173"/>
          </a:xfrm>
          <a:prstGeom prst="rect">
            <a:avLst/>
          </a:prstGeom>
          <a:noFill/>
        </p:spPr>
        <p:txBody>
          <a:bodyPr wrap="square" rtlCol="0">
            <a:spAutoFit/>
          </a:bodyPr>
          <a:lstStyle/>
          <a:p>
            <a:pPr algn="ctr"/>
            <a:r>
              <a:rPr lang="fr-FR" dirty="0"/>
              <a:t>Comparaison cycle annuel humidité du sol en LR entre la période référence 1961-90 et horizons proches 2021-50 et lointains 2071-2100</a:t>
            </a:r>
          </a:p>
        </p:txBody>
      </p:sp>
      <p:sp>
        <p:nvSpPr>
          <p:cNvPr id="18" name="ZoneTexte 17">
            <a:extLst>
              <a:ext uri="{FF2B5EF4-FFF2-40B4-BE49-F238E27FC236}">
                <a16:creationId xmlns:a16="http://schemas.microsoft.com/office/drawing/2014/main" id="{C3B0DF43-876F-0848-163C-5DF7A60878A2}"/>
              </a:ext>
            </a:extLst>
          </p:cNvPr>
          <p:cNvSpPr txBox="1"/>
          <p:nvPr/>
        </p:nvSpPr>
        <p:spPr>
          <a:xfrm>
            <a:off x="8534400" y="-20320"/>
            <a:ext cx="4608983" cy="40011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Tendances </a:t>
            </a:r>
            <a:r>
              <a:rPr lang="fr-FR" sz="2000" b="1" dirty="0">
                <a:solidFill>
                  <a:prstClr val="white"/>
                </a:solidFill>
                <a:latin typeface="Arial" panose="020B0604020202020204" pitchFamily="34" charset="0"/>
                <a:cs typeface="Arial" panose="020B0604020202020204" pitchFamily="34" charset="0"/>
              </a:rPr>
              <a:t>Humidité du sol</a:t>
            </a: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9" name="ZoneTexte 18">
            <a:extLst>
              <a:ext uri="{FF2B5EF4-FFF2-40B4-BE49-F238E27FC236}">
                <a16:creationId xmlns:a16="http://schemas.microsoft.com/office/drawing/2014/main" id="{48B3E5D4-D47A-4258-3408-984F37736BEC}"/>
              </a:ext>
            </a:extLst>
          </p:cNvPr>
          <p:cNvSpPr txBox="1"/>
          <p:nvPr/>
        </p:nvSpPr>
        <p:spPr>
          <a:xfrm>
            <a:off x="6957848" y="1240221"/>
            <a:ext cx="5791199" cy="408253"/>
          </a:xfrm>
          <a:prstGeom prst="rect">
            <a:avLst/>
          </a:prstGeom>
          <a:noFill/>
        </p:spPr>
        <p:txBody>
          <a:bodyPr wrap="square" rtlCol="0">
            <a:spAutoFit/>
          </a:bodyPr>
          <a:lstStyle/>
          <a:p>
            <a:r>
              <a:rPr lang="fr-FR" b="1" dirty="0">
                <a:solidFill>
                  <a:srgbClr val="FF0000"/>
                </a:solidFill>
                <a:latin typeface="Arial" panose="020B0604020202020204" pitchFamily="34" charset="0"/>
                <a:cs typeface="Arial" panose="020B0604020202020204" pitchFamily="34" charset="0"/>
              </a:rPr>
              <a:t>un assèchement important en toute saison</a:t>
            </a:r>
          </a:p>
        </p:txBody>
      </p:sp>
      <p:sp>
        <p:nvSpPr>
          <p:cNvPr id="21" name="ZoneTexte 20">
            <a:extLst>
              <a:ext uri="{FF2B5EF4-FFF2-40B4-BE49-F238E27FC236}">
                <a16:creationId xmlns:a16="http://schemas.microsoft.com/office/drawing/2014/main" id="{60C14C94-02E4-9C12-0281-0865E2751E9D}"/>
              </a:ext>
            </a:extLst>
          </p:cNvPr>
          <p:cNvSpPr txBox="1"/>
          <p:nvPr/>
        </p:nvSpPr>
        <p:spPr>
          <a:xfrm>
            <a:off x="0" y="704962"/>
            <a:ext cx="4182869" cy="1770613"/>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fr-F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Incidences Sécheresse Pluie </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fr-F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extrême sur </a:t>
            </a:r>
            <a:r>
              <a:rPr lang="fr-FR" sz="2000" b="1" dirty="0" err="1">
                <a:latin typeface="Arial" panose="020B0604020202020204" pitchFamily="34" charset="0"/>
                <a:cs typeface="Arial" panose="020B0604020202020204" pitchFamily="34" charset="0"/>
              </a:rPr>
              <a:t>phé</a:t>
            </a:r>
            <a:r>
              <a:rPr kumimoji="0" lang="fr-FR" sz="20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nomène</a:t>
            </a:r>
            <a:r>
              <a:rPr kumimoji="0" lang="fr-FR"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fr-FR" sz="20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rPr>
              <a:t>Retrait </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fr-FR" sz="20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rPr>
              <a:t>Gonflement des </a:t>
            </a:r>
            <a:r>
              <a:rPr lang="fr-FR" sz="2000" b="1" dirty="0">
                <a:solidFill>
                  <a:schemeClr val="accent2">
                    <a:lumMod val="75000"/>
                  </a:schemeClr>
                </a:solidFill>
                <a:latin typeface="Arial" panose="020B0604020202020204" pitchFamily="34" charset="0"/>
                <a:cs typeface="Arial" panose="020B0604020202020204" pitchFamily="34" charset="0"/>
              </a:rPr>
              <a:t>A</a:t>
            </a:r>
            <a:r>
              <a:rPr kumimoji="0" lang="fr-FR" sz="2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cs typeface="Arial" panose="020B0604020202020204" pitchFamily="34" charset="0"/>
              </a:rPr>
              <a:t>rgiles</a:t>
            </a:r>
            <a:endParaRPr kumimoji="0" lang="fr-FR" sz="20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endParaRPr>
          </a:p>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53" b="0" i="0" u="none" strike="noStrike" kern="1200" cap="none" spc="0" normalizeH="0" baseline="0" noProof="0" dirty="0">
                <a:ln>
                  <a:noFill/>
                </a:ln>
                <a:solidFill>
                  <a:prstClr val="black"/>
                </a:solidFill>
                <a:effectLst/>
                <a:uLnTx/>
                <a:uFillTx/>
                <a:latin typeface="Calibri" panose="020F0502020204030204"/>
                <a:ea typeface="+mn-ea"/>
                <a:cs typeface="+mn-cs"/>
              </a:rPr>
              <a:t>poste dépenses pour assureurs : </a:t>
            </a:r>
          </a:p>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53" b="0" i="0" u="none" strike="noStrike" kern="1200" cap="none" spc="0" normalizeH="0" baseline="0" noProof="0" dirty="0">
                <a:ln>
                  <a:noFill/>
                </a:ln>
                <a:solidFill>
                  <a:prstClr val="black"/>
                </a:solidFill>
                <a:effectLst/>
                <a:uLnTx/>
                <a:uFillTx/>
                <a:latin typeface="Calibri" panose="020F0502020204030204"/>
                <a:ea typeface="+mn-ea"/>
                <a:cs typeface="+mn-cs"/>
              </a:rPr>
              <a:t>485 M€ </a:t>
            </a:r>
            <a:r>
              <a:rPr kumimoji="0" lang="fr-FR" sz="2053" b="0" i="0" u="none" strike="noStrike" kern="1200" cap="none" spc="0" normalizeH="0" baseline="0" noProof="0" dirty="0" err="1">
                <a:ln>
                  <a:noFill/>
                </a:ln>
                <a:solidFill>
                  <a:prstClr val="black"/>
                </a:solidFill>
                <a:effectLst/>
                <a:uLnTx/>
                <a:uFillTx/>
                <a:latin typeface="Calibri" panose="020F0502020204030204"/>
                <a:ea typeface="+mn-ea"/>
                <a:cs typeface="+mn-cs"/>
              </a:rPr>
              <a:t>moy</a:t>
            </a:r>
            <a:r>
              <a:rPr kumimoji="0" lang="fr-FR" sz="2053" b="0" i="0" u="none" strike="noStrike" kern="1200" cap="none" spc="0" normalizeH="0" baseline="0" noProof="0" dirty="0">
                <a:ln>
                  <a:noFill/>
                </a:ln>
                <a:solidFill>
                  <a:prstClr val="black"/>
                </a:solidFill>
                <a:effectLst/>
                <a:uLnTx/>
                <a:uFillTx/>
                <a:latin typeface="Calibri" panose="020F0502020204030204"/>
                <a:ea typeface="+mn-ea"/>
                <a:cs typeface="+mn-cs"/>
              </a:rPr>
              <a:t>./an</a:t>
            </a:r>
          </a:p>
        </p:txBody>
      </p:sp>
      <p:pic>
        <p:nvPicPr>
          <p:cNvPr id="23" name="Picture 3">
            <a:extLst>
              <a:ext uri="{FF2B5EF4-FFF2-40B4-BE49-F238E27FC236}">
                <a16:creationId xmlns:a16="http://schemas.microsoft.com/office/drawing/2014/main" id="{5D1E2F70-5D4B-8E82-B183-265881D9C9A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3513" y="4693170"/>
            <a:ext cx="4182869"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Image 21">
            <a:extLst>
              <a:ext uri="{FF2B5EF4-FFF2-40B4-BE49-F238E27FC236}">
                <a16:creationId xmlns:a16="http://schemas.microsoft.com/office/drawing/2014/main" id="{C875608C-2683-143A-DE7A-A170A24824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3532" y="2729814"/>
            <a:ext cx="3384331" cy="2470390"/>
          </a:xfrm>
          <a:prstGeom prst="rect">
            <a:avLst/>
          </a:prstGeom>
        </p:spPr>
      </p:pic>
      <p:sp>
        <p:nvSpPr>
          <p:cNvPr id="24" name="Flèche : haut 23">
            <a:extLst>
              <a:ext uri="{FF2B5EF4-FFF2-40B4-BE49-F238E27FC236}">
                <a16:creationId xmlns:a16="http://schemas.microsoft.com/office/drawing/2014/main" id="{7ABC97EE-3B51-11F7-A0E7-6C1C638B4E2C}"/>
              </a:ext>
            </a:extLst>
          </p:cNvPr>
          <p:cNvSpPr/>
          <p:nvPr/>
        </p:nvSpPr>
        <p:spPr>
          <a:xfrm rot="16200000">
            <a:off x="5336404" y="177491"/>
            <a:ext cx="284563" cy="248240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92147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5AD2A4F-8808-6A29-A674-D3110B816C41}"/>
              </a:ext>
            </a:extLst>
          </p:cNvPr>
          <p:cNvSpPr>
            <a:spLocks noGrp="1"/>
          </p:cNvSpPr>
          <p:nvPr>
            <p:ph type="sldNum" sz="quarter" idx="12"/>
          </p:nvPr>
        </p:nvSpPr>
        <p:spPr>
          <a:xfrm>
            <a:off x="2046696" y="7144581"/>
            <a:ext cx="3024956" cy="401638"/>
          </a:xfrm>
        </p:spPr>
        <p:txBody>
          <a:bodyPr/>
          <a:lstStyle/>
          <a:p>
            <a:pPr marL="0" marR="0" lvl="0" indent="0" algn="r" defTabSz="1149559"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01.06.2023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Hortis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Carcassonne       </a:t>
            </a:r>
            <a:fld id="{37D21662-B326-48FE-AFD0-C778E7778D6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559"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DE7ACDC1-0409-73E3-CC18-CBFDDC4C5990}"/>
              </a:ext>
            </a:extLst>
          </p:cNvPr>
          <p:cNvSpPr txBox="1"/>
          <p:nvPr/>
        </p:nvSpPr>
        <p:spPr>
          <a:xfrm>
            <a:off x="37335" y="3676028"/>
            <a:ext cx="8910320" cy="32162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Sécheresse = déficit en eau sur période plus ou moins longue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Sécheresse ≠ aridité</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Sécheresse Météorologique</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fr-FR" sz="1800" b="0" i="0" u="none" strike="noStrike" kern="1200" cap="none" spc="0" normalizeH="0" baseline="0" noProof="0" dirty="0">
                <a:ln>
                  <a:noFill/>
                </a:ln>
                <a:solidFill>
                  <a:srgbClr val="040C28"/>
                </a:solidFill>
                <a:effectLst/>
                <a:uLnTx/>
                <a:uFillTx/>
                <a:latin typeface="Arial" panose="020B0604020202020204" pitchFamily="34" charset="0"/>
                <a:ea typeface="+mn-ea"/>
                <a:cs typeface="Arial" panose="020B0604020202020204" pitchFamily="34" charset="0"/>
              </a:rPr>
              <a:t>déficit prononcé et prolongé de précipitations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Sécheresse Agronomique</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manque d'eau disponible dans le sol pour les plantes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Sécheresse Hydrologique</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déficit débit cours d'eau, niveaux bas des aquifères et/ou des retenues, sur période où les débits sont très inférieurs à la moyenne</a:t>
            </a:r>
          </a:p>
        </p:txBody>
      </p:sp>
      <p:sp>
        <p:nvSpPr>
          <p:cNvPr id="8" name="ZoneTexte 7">
            <a:extLst>
              <a:ext uri="{FF2B5EF4-FFF2-40B4-BE49-F238E27FC236}">
                <a16:creationId xmlns:a16="http://schemas.microsoft.com/office/drawing/2014/main" id="{633FEEAE-5C91-A136-63D4-7D8D6B83752F}"/>
              </a:ext>
            </a:extLst>
          </p:cNvPr>
          <p:cNvSpPr txBox="1"/>
          <p:nvPr/>
        </p:nvSpPr>
        <p:spPr>
          <a:xfrm>
            <a:off x="8534400" y="-20320"/>
            <a:ext cx="4608983" cy="40011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Tendances Sécheresse </a:t>
            </a:r>
          </a:p>
        </p:txBody>
      </p:sp>
      <p:sp>
        <p:nvSpPr>
          <p:cNvPr id="11" name="Flèche : courbe vers la gauche 10">
            <a:extLst>
              <a:ext uri="{FF2B5EF4-FFF2-40B4-BE49-F238E27FC236}">
                <a16:creationId xmlns:a16="http://schemas.microsoft.com/office/drawing/2014/main" id="{CBD755FC-0A05-F08D-FB41-396C0288C90E}"/>
              </a:ext>
            </a:extLst>
          </p:cNvPr>
          <p:cNvSpPr/>
          <p:nvPr/>
        </p:nvSpPr>
        <p:spPr>
          <a:xfrm>
            <a:off x="8627615" y="5034788"/>
            <a:ext cx="497840" cy="843280"/>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2873" rtl="0" eaLnBrk="1" fontAlgn="auto" latinLnBrk="0" hangingPunct="1">
              <a:lnSpc>
                <a:spcPct val="100000"/>
              </a:lnSpc>
              <a:spcBef>
                <a:spcPts val="0"/>
              </a:spcBef>
              <a:spcAft>
                <a:spcPts val="0"/>
              </a:spcAft>
              <a:buClrTx/>
              <a:buSzTx/>
              <a:buFontTx/>
              <a:buNone/>
              <a:tabLst/>
              <a:defRPr/>
            </a:pPr>
            <a:endParaRPr kumimoji="0" lang="fr-FR" sz="205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lèche : courbe vers la gauche 11">
            <a:extLst>
              <a:ext uri="{FF2B5EF4-FFF2-40B4-BE49-F238E27FC236}">
                <a16:creationId xmlns:a16="http://schemas.microsoft.com/office/drawing/2014/main" id="{692F7884-A2AC-5AEA-3E6D-3FD236A79CAB}"/>
              </a:ext>
            </a:extLst>
          </p:cNvPr>
          <p:cNvSpPr/>
          <p:nvPr/>
        </p:nvSpPr>
        <p:spPr>
          <a:xfrm>
            <a:off x="8627615" y="5878068"/>
            <a:ext cx="497840" cy="750650"/>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2873" rtl="0" eaLnBrk="1" fontAlgn="auto" latinLnBrk="0" hangingPunct="1">
              <a:lnSpc>
                <a:spcPct val="100000"/>
              </a:lnSpc>
              <a:spcBef>
                <a:spcPts val="0"/>
              </a:spcBef>
              <a:spcAft>
                <a:spcPts val="0"/>
              </a:spcAft>
              <a:buClrTx/>
              <a:buSzTx/>
              <a:buFontTx/>
              <a:buNone/>
              <a:tabLst/>
              <a:defRPr/>
            </a:pPr>
            <a:endParaRPr kumimoji="0" lang="fr-FR" sz="2053"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2" descr="C:\Users\ytram\Desktop\tree_roots.jpg">
            <a:extLst>
              <a:ext uri="{FF2B5EF4-FFF2-40B4-BE49-F238E27FC236}">
                <a16:creationId xmlns:a16="http://schemas.microsoft.com/office/drawing/2014/main" id="{982A516A-5723-9F28-F647-8E327B15A45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838891" y="3124139"/>
            <a:ext cx="2600884" cy="4399024"/>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A71F5A98-3357-2285-6ADD-A4422FA9F0AA}"/>
              </a:ext>
            </a:extLst>
          </p:cNvPr>
          <p:cNvSpPr txBox="1"/>
          <p:nvPr/>
        </p:nvSpPr>
        <p:spPr>
          <a:xfrm>
            <a:off x="10474960" y="4988560"/>
            <a:ext cx="934720" cy="408253"/>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53" b="0" i="0" u="none" strike="noStrike" kern="1200" cap="none" spc="0" normalizeH="0" baseline="0" noProof="0" dirty="0">
                <a:ln>
                  <a:noFill/>
                </a:ln>
                <a:solidFill>
                  <a:prstClr val="black"/>
                </a:solidFill>
                <a:effectLst/>
                <a:uLnTx/>
                <a:uFillTx/>
                <a:latin typeface="Calibri" panose="020F0502020204030204"/>
                <a:ea typeface="+mn-ea"/>
                <a:cs typeface="+mn-cs"/>
              </a:rPr>
              <a:t>Sol</a:t>
            </a:r>
          </a:p>
        </p:txBody>
      </p:sp>
      <p:sp>
        <p:nvSpPr>
          <p:cNvPr id="15" name="ZoneTexte 14">
            <a:extLst>
              <a:ext uri="{FF2B5EF4-FFF2-40B4-BE49-F238E27FC236}">
                <a16:creationId xmlns:a16="http://schemas.microsoft.com/office/drawing/2014/main" id="{7AC87476-73E5-0256-0290-A5BA0B3FCC85}"/>
              </a:ext>
            </a:extLst>
          </p:cNvPr>
          <p:cNvSpPr txBox="1"/>
          <p:nvPr/>
        </p:nvSpPr>
        <p:spPr>
          <a:xfrm>
            <a:off x="10603725" y="6708920"/>
            <a:ext cx="1270000" cy="408253"/>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53" b="0" i="0" u="none" strike="noStrike" kern="1200" cap="none" spc="0" normalizeH="0" baseline="0" noProof="0" dirty="0">
                <a:ln>
                  <a:noFill/>
                </a:ln>
                <a:solidFill>
                  <a:prstClr val="black"/>
                </a:solidFill>
                <a:effectLst/>
                <a:uLnTx/>
                <a:uFillTx/>
                <a:latin typeface="Calibri" panose="020F0502020204030204"/>
                <a:ea typeface="+mn-ea"/>
                <a:cs typeface="+mn-cs"/>
              </a:rPr>
              <a:t>Rocher</a:t>
            </a:r>
          </a:p>
        </p:txBody>
      </p:sp>
      <p:sp>
        <p:nvSpPr>
          <p:cNvPr id="16" name="Flèche vers le bas 1">
            <a:extLst>
              <a:ext uri="{FF2B5EF4-FFF2-40B4-BE49-F238E27FC236}">
                <a16:creationId xmlns:a16="http://schemas.microsoft.com/office/drawing/2014/main" id="{D7719626-BD11-A9DF-47A4-B05F35A57D8C}"/>
              </a:ext>
            </a:extLst>
          </p:cNvPr>
          <p:cNvSpPr/>
          <p:nvPr/>
        </p:nvSpPr>
        <p:spPr>
          <a:xfrm>
            <a:off x="10995693" y="2650346"/>
            <a:ext cx="396044" cy="1458286"/>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2873" rtl="0" eaLnBrk="1" fontAlgn="auto" latinLnBrk="0" hangingPunct="1">
              <a:lnSpc>
                <a:spcPct val="100000"/>
              </a:lnSpc>
              <a:spcBef>
                <a:spcPts val="0"/>
              </a:spcBef>
              <a:spcAft>
                <a:spcPts val="0"/>
              </a:spcAft>
              <a:buClrTx/>
              <a:buSzTx/>
              <a:buFontTx/>
              <a:buNone/>
              <a:tabLst/>
              <a:defRPr/>
            </a:pPr>
            <a:endParaRPr kumimoji="0" lang="fr-FR" sz="205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vers le bas 8">
            <a:extLst>
              <a:ext uri="{FF2B5EF4-FFF2-40B4-BE49-F238E27FC236}">
                <a16:creationId xmlns:a16="http://schemas.microsoft.com/office/drawing/2014/main" id="{C5A932C2-CF63-41CE-8D67-B0A07076122C}"/>
              </a:ext>
            </a:extLst>
          </p:cNvPr>
          <p:cNvSpPr/>
          <p:nvPr/>
        </p:nvSpPr>
        <p:spPr>
          <a:xfrm rot="10800000">
            <a:off x="12614530" y="1268506"/>
            <a:ext cx="332720" cy="18002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042873" rtl="0" eaLnBrk="1" fontAlgn="auto" latinLnBrk="0" hangingPunct="1">
              <a:lnSpc>
                <a:spcPct val="100000"/>
              </a:lnSpc>
              <a:spcBef>
                <a:spcPts val="0"/>
              </a:spcBef>
              <a:spcAft>
                <a:spcPts val="0"/>
              </a:spcAft>
              <a:buClrTx/>
              <a:buSzTx/>
              <a:buFontTx/>
              <a:buNone/>
              <a:tabLst/>
              <a:defRPr/>
            </a:pPr>
            <a:endParaRPr kumimoji="0" lang="fr-FR" sz="205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09B5FBE9-773F-E425-BB67-FD431A8ADA82}"/>
              </a:ext>
            </a:extLst>
          </p:cNvPr>
          <p:cNvSpPr txBox="1"/>
          <p:nvPr/>
        </p:nvSpPr>
        <p:spPr>
          <a:xfrm>
            <a:off x="9157960" y="1787623"/>
            <a:ext cx="3126564" cy="1040093"/>
          </a:xfrm>
          <a:prstGeom prst="rect">
            <a:avLst/>
          </a:prstGeom>
          <a:noFill/>
        </p:spPr>
        <p:txBody>
          <a:bodyPr wrap="square" rtlCol="0">
            <a:spAutoFit/>
          </a:bodyPr>
          <a:lstStyle/>
          <a:p>
            <a:pPr marL="0" marR="0" lvl="0" indent="0" defTabSz="1042873" rtl="0" eaLnBrk="1" fontAlgn="auto" latinLnBrk="0" hangingPunct="1">
              <a:lnSpc>
                <a:spcPct val="100000"/>
              </a:lnSpc>
              <a:spcBef>
                <a:spcPts val="0"/>
              </a:spcBef>
              <a:spcAft>
                <a:spcPts val="0"/>
              </a:spcAft>
              <a:buClrTx/>
              <a:buSzTx/>
              <a:buFontTx/>
              <a:buNone/>
              <a:tabLst/>
              <a:defRPr/>
            </a:pPr>
            <a:r>
              <a:rPr kumimoji="0" lang="fr-FR" sz="2053" b="1" i="0" u="none" strike="noStrike" kern="1200" cap="none" spc="0" normalizeH="0" baseline="0" noProof="0" dirty="0">
                <a:ln>
                  <a:noFill/>
                </a:ln>
                <a:solidFill>
                  <a:srgbClr val="44546A"/>
                </a:solidFill>
                <a:effectLst/>
                <a:uLnTx/>
                <a:uFillTx/>
                <a:latin typeface="Calibri" panose="020F0502020204030204"/>
                <a:ea typeface="+mn-ea"/>
                <a:cs typeface="+mn-cs"/>
              </a:rPr>
              <a:t>baisse des précipitations  +</a:t>
            </a:r>
          </a:p>
          <a:p>
            <a:pPr marL="0" marR="0" lvl="0" indent="0" defTabSz="1042873" rtl="0" eaLnBrk="1" fontAlgn="auto" latinLnBrk="0" hangingPunct="1">
              <a:lnSpc>
                <a:spcPct val="100000"/>
              </a:lnSpc>
              <a:spcBef>
                <a:spcPts val="0"/>
              </a:spcBef>
              <a:spcAft>
                <a:spcPts val="0"/>
              </a:spcAft>
              <a:buClrTx/>
              <a:buSzTx/>
              <a:buFontTx/>
              <a:buNone/>
              <a:tabLst/>
              <a:defRPr/>
            </a:pPr>
            <a:r>
              <a:rPr kumimoji="0" lang="fr-FR" sz="2053" b="1" i="0" u="none" strike="noStrike" kern="1200" cap="none" spc="0" normalizeH="0" baseline="0" noProof="0" dirty="0">
                <a:ln>
                  <a:noFill/>
                </a:ln>
                <a:solidFill>
                  <a:srgbClr val="44546A"/>
                </a:solidFill>
                <a:effectLst/>
                <a:uLnTx/>
                <a:uFillTx/>
                <a:latin typeface="Calibri" panose="020F0502020204030204"/>
                <a:ea typeface="+mn-ea"/>
                <a:cs typeface="+mn-cs"/>
              </a:rPr>
              <a:t>augmentation du nombre de jours secs</a:t>
            </a:r>
          </a:p>
        </p:txBody>
      </p:sp>
      <p:sp>
        <p:nvSpPr>
          <p:cNvPr id="19" name="ZoneTexte 18">
            <a:extLst>
              <a:ext uri="{FF2B5EF4-FFF2-40B4-BE49-F238E27FC236}">
                <a16:creationId xmlns:a16="http://schemas.microsoft.com/office/drawing/2014/main" id="{E4ABCB97-9819-036B-03C4-CBBA32090A3C}"/>
              </a:ext>
            </a:extLst>
          </p:cNvPr>
          <p:cNvSpPr txBox="1"/>
          <p:nvPr/>
        </p:nvSpPr>
        <p:spPr>
          <a:xfrm>
            <a:off x="9335760" y="544333"/>
            <a:ext cx="4174271" cy="724173"/>
          </a:xfrm>
          <a:prstGeom prst="rect">
            <a:avLst/>
          </a:prstGeom>
          <a:noFill/>
        </p:spPr>
        <p:txBody>
          <a:bodyPr wrap="square" rtlCol="0">
            <a:spAutoFit/>
          </a:bodyPr>
          <a:lstStyle/>
          <a:p>
            <a:pPr marL="0" marR="0" lvl="0" indent="0" algn="ctr" defTabSz="1042873" rtl="0" eaLnBrk="1" fontAlgn="auto" latinLnBrk="0" hangingPunct="1">
              <a:lnSpc>
                <a:spcPct val="100000"/>
              </a:lnSpc>
              <a:spcBef>
                <a:spcPts val="0"/>
              </a:spcBef>
              <a:spcAft>
                <a:spcPts val="0"/>
              </a:spcAft>
              <a:buClrTx/>
              <a:buSzTx/>
              <a:buFontTx/>
              <a:buNone/>
              <a:tabLst/>
              <a:defRPr/>
            </a:pPr>
            <a:r>
              <a:rPr kumimoji="0" lang="fr-FR" sz="2053" b="1" i="0" u="none" strike="noStrike" kern="1200" cap="none" spc="0" normalizeH="0" baseline="0" noProof="0" dirty="0">
                <a:ln>
                  <a:noFill/>
                </a:ln>
                <a:solidFill>
                  <a:srgbClr val="C00000"/>
                </a:solidFill>
                <a:effectLst/>
                <a:uLnTx/>
                <a:uFillTx/>
                <a:latin typeface="Calibri" panose="020F0502020204030204"/>
                <a:ea typeface="+mn-ea"/>
                <a:cs typeface="+mn-cs"/>
              </a:rPr>
              <a:t>Hausse températures</a:t>
            </a:r>
          </a:p>
          <a:p>
            <a:pPr marL="0" marR="0" lvl="0" indent="0" algn="ctr" defTabSz="1042873" rtl="0" eaLnBrk="1" fontAlgn="auto" latinLnBrk="0" hangingPunct="1">
              <a:lnSpc>
                <a:spcPct val="100000"/>
              </a:lnSpc>
              <a:spcBef>
                <a:spcPts val="0"/>
              </a:spcBef>
              <a:spcAft>
                <a:spcPts val="0"/>
              </a:spcAft>
              <a:buClrTx/>
              <a:buSzTx/>
              <a:buFontTx/>
              <a:buNone/>
              <a:tabLst/>
              <a:defRPr/>
            </a:pPr>
            <a:r>
              <a:rPr kumimoji="0" lang="fr-FR" sz="2053" b="1" i="0" u="none" strike="noStrike" kern="1200" cap="none" spc="0" normalizeH="0" baseline="0" noProof="0" dirty="0">
                <a:ln>
                  <a:noFill/>
                </a:ln>
                <a:solidFill>
                  <a:srgbClr val="C00000"/>
                </a:solidFill>
                <a:effectLst/>
                <a:uLnTx/>
                <a:uFillTx/>
                <a:latin typeface="Calibri" panose="020F0502020204030204"/>
                <a:ea typeface="+mn-ea"/>
                <a:cs typeface="+mn-cs"/>
              </a:rPr>
              <a:t>-&gt; augmentation évapotranspiration</a:t>
            </a:r>
          </a:p>
        </p:txBody>
      </p:sp>
      <p:sp>
        <p:nvSpPr>
          <p:cNvPr id="21" name="ZoneTexte 20">
            <a:extLst>
              <a:ext uri="{FF2B5EF4-FFF2-40B4-BE49-F238E27FC236}">
                <a16:creationId xmlns:a16="http://schemas.microsoft.com/office/drawing/2014/main" id="{0A1EF961-FC49-6D4B-667E-7D19A32CAF19}"/>
              </a:ext>
            </a:extLst>
          </p:cNvPr>
          <p:cNvSpPr txBox="1"/>
          <p:nvPr/>
        </p:nvSpPr>
        <p:spPr>
          <a:xfrm>
            <a:off x="6378455" y="771829"/>
            <a:ext cx="25692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FF0000"/>
                </a:solidFill>
                <a:latin typeface="Arial" panose="020B0604020202020204" pitchFamily="34" charset="0"/>
                <a:cs typeface="Arial" panose="020B0604020202020204" pitchFamily="34" charset="0"/>
              </a:rPr>
              <a:t>le </a:t>
            </a:r>
            <a:r>
              <a:rPr kumimoji="0" lang="fr-FR"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déficit de précipitations </a:t>
            </a:r>
            <a:r>
              <a:rPr lang="fr-FR" sz="2000" b="1" dirty="0">
                <a:solidFill>
                  <a:srgbClr val="FF0000"/>
                </a:solidFill>
                <a:latin typeface="Arial" panose="020B0604020202020204" pitchFamily="34" charset="0"/>
                <a:cs typeface="Arial" panose="020B0604020202020204" pitchFamily="34" charset="0"/>
              </a:rPr>
              <a:t>contribue</a:t>
            </a:r>
            <a:r>
              <a:rPr kumimoji="0" lang="fr-FR"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lang="fr-FR" sz="2000" b="1" dirty="0">
                <a:solidFill>
                  <a:srgbClr val="FF0000"/>
                </a:solidFill>
                <a:latin typeface="Arial" panose="020B0604020202020204" pitchFamily="34" charset="0"/>
                <a:cs typeface="Arial" panose="020B0604020202020204" pitchFamily="34" charset="0"/>
              </a:rPr>
              <a:t>au </a:t>
            </a:r>
            <a:r>
              <a:rPr kumimoji="0" lang="fr-FR"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phénomène sécheresse hivernale, estivale</a:t>
            </a:r>
          </a:p>
        </p:txBody>
      </p:sp>
      <p:pic>
        <p:nvPicPr>
          <p:cNvPr id="2" name="Image 1">
            <a:extLst>
              <a:ext uri="{FF2B5EF4-FFF2-40B4-BE49-F238E27FC236}">
                <a16:creationId xmlns:a16="http://schemas.microsoft.com/office/drawing/2014/main" id="{3245EE20-87DE-5837-8815-DE32661D443D}"/>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502867"/>
            <a:ext cx="5017044" cy="1999008"/>
          </a:xfrm>
          <a:prstGeom prst="rect">
            <a:avLst/>
          </a:prstGeom>
        </p:spPr>
      </p:pic>
      <p:sp>
        <p:nvSpPr>
          <p:cNvPr id="9" name="Rectangle 8">
            <a:extLst>
              <a:ext uri="{FF2B5EF4-FFF2-40B4-BE49-F238E27FC236}">
                <a16:creationId xmlns:a16="http://schemas.microsoft.com/office/drawing/2014/main" id="{2EDF66E3-BFEB-6D49-6834-29924EEE20C6}"/>
              </a:ext>
            </a:extLst>
          </p:cNvPr>
          <p:cNvSpPr/>
          <p:nvPr/>
        </p:nvSpPr>
        <p:spPr>
          <a:xfrm>
            <a:off x="11511280" y="7133716"/>
            <a:ext cx="1432560" cy="389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virage 9">
            <a:extLst>
              <a:ext uri="{FF2B5EF4-FFF2-40B4-BE49-F238E27FC236}">
                <a16:creationId xmlns:a16="http://schemas.microsoft.com/office/drawing/2014/main" id="{0DEEF452-0E0B-897C-5E72-4C52A174D754}"/>
              </a:ext>
            </a:extLst>
          </p:cNvPr>
          <p:cNvSpPr/>
          <p:nvPr/>
        </p:nvSpPr>
        <p:spPr>
          <a:xfrm rot="16200000">
            <a:off x="8375236" y="5193446"/>
            <a:ext cx="3646454" cy="635723"/>
          </a:xfrm>
          <a:prstGeom prst="bentArrow">
            <a:avLst>
              <a:gd name="adj1" fmla="val 25000"/>
              <a:gd name="adj2" fmla="val 4807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19">
            <a:extLst>
              <a:ext uri="{FF2B5EF4-FFF2-40B4-BE49-F238E27FC236}">
                <a16:creationId xmlns:a16="http://schemas.microsoft.com/office/drawing/2014/main" id="{B06BE2FE-30E6-05A0-AFC1-67D36078D14C}"/>
              </a:ext>
            </a:extLst>
          </p:cNvPr>
          <p:cNvSpPr/>
          <p:nvPr/>
        </p:nvSpPr>
        <p:spPr>
          <a:xfrm>
            <a:off x="10534268" y="7197475"/>
            <a:ext cx="875412" cy="127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0B2D3EC4-62BB-6D22-5604-3876ADDB6FF5}"/>
              </a:ext>
            </a:extLst>
          </p:cNvPr>
          <p:cNvSpPr txBox="1"/>
          <p:nvPr/>
        </p:nvSpPr>
        <p:spPr>
          <a:xfrm>
            <a:off x="8450460" y="3222921"/>
            <a:ext cx="2427650" cy="724173"/>
          </a:xfrm>
          <a:prstGeom prst="rect">
            <a:avLst/>
          </a:prstGeom>
          <a:noFill/>
        </p:spPr>
        <p:txBody>
          <a:bodyPr wrap="square" rtlCol="0">
            <a:spAutoFit/>
          </a:bodyPr>
          <a:lstStyle/>
          <a:p>
            <a:r>
              <a:rPr lang="fr-FR" b="1" dirty="0">
                <a:solidFill>
                  <a:srgbClr val="0070C0"/>
                </a:solidFill>
              </a:rPr>
              <a:t>prélèvements eaux souterraines</a:t>
            </a:r>
          </a:p>
        </p:txBody>
      </p:sp>
    </p:spTree>
    <p:extLst>
      <p:ext uri="{BB962C8B-B14F-4D97-AF65-F5344CB8AC3E}">
        <p14:creationId xmlns:p14="http://schemas.microsoft.com/office/powerpoint/2010/main" val="370150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9BFC0996-B5CF-7B5B-01F0-E32A05CDE431}"/>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12</a:t>
            </a:fld>
            <a:endParaRPr lang="fr-FR" dirty="0"/>
          </a:p>
        </p:txBody>
      </p:sp>
      <p:sp>
        <p:nvSpPr>
          <p:cNvPr id="6" name="ZoneTexte 5">
            <a:extLst>
              <a:ext uri="{FF2B5EF4-FFF2-40B4-BE49-F238E27FC236}">
                <a16:creationId xmlns:a16="http://schemas.microsoft.com/office/drawing/2014/main" id="{5DB9B932-4681-B771-2BE8-3A5D7B694AA3}"/>
              </a:ext>
            </a:extLst>
          </p:cNvPr>
          <p:cNvSpPr txBox="1"/>
          <p:nvPr/>
        </p:nvSpPr>
        <p:spPr>
          <a:xfrm>
            <a:off x="8534400" y="-20320"/>
            <a:ext cx="4608983" cy="40011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Tendances Sécheresse </a:t>
            </a:r>
          </a:p>
        </p:txBody>
      </p:sp>
      <p:sp>
        <p:nvSpPr>
          <p:cNvPr id="8" name="ZoneTexte 7">
            <a:extLst>
              <a:ext uri="{FF2B5EF4-FFF2-40B4-BE49-F238E27FC236}">
                <a16:creationId xmlns:a16="http://schemas.microsoft.com/office/drawing/2014/main" id="{91DACFE2-337A-C77C-D4D2-5CF0D76232BB}"/>
              </a:ext>
            </a:extLst>
          </p:cNvPr>
          <p:cNvSpPr txBox="1"/>
          <p:nvPr/>
        </p:nvSpPr>
        <p:spPr>
          <a:xfrm>
            <a:off x="7640321" y="1792843"/>
            <a:ext cx="5503062" cy="553998"/>
          </a:xfrm>
          <a:prstGeom prst="rect">
            <a:avLst/>
          </a:prstGeom>
          <a:noFill/>
        </p:spPr>
        <p:txBody>
          <a:bodyPr wrap="square">
            <a:spAutoFit/>
          </a:bodyPr>
          <a:lstStyle/>
          <a:p>
            <a:pPr algn="ctr"/>
            <a:r>
              <a:rPr lang="fr-FR" sz="1400" b="0" i="0" dirty="0">
                <a:solidFill>
                  <a:srgbClr val="000000"/>
                </a:solidFill>
                <a:effectLst/>
                <a:latin typeface="Arial" panose="020B0604020202020204" pitchFamily="34" charset="0"/>
                <a:cs typeface="Arial" panose="020B0604020202020204" pitchFamily="34" charset="0"/>
              </a:rPr>
              <a:t>Old World </a:t>
            </a:r>
            <a:r>
              <a:rPr lang="fr-FR" sz="1400" b="0" i="0" dirty="0" err="1">
                <a:solidFill>
                  <a:srgbClr val="000000"/>
                </a:solidFill>
                <a:effectLst/>
                <a:latin typeface="Arial" panose="020B0604020202020204" pitchFamily="34" charset="0"/>
                <a:cs typeface="Arial" panose="020B0604020202020204" pitchFamily="34" charset="0"/>
              </a:rPr>
              <a:t>Drought</a:t>
            </a:r>
            <a:r>
              <a:rPr lang="fr-FR" sz="1400" b="0" i="0" dirty="0">
                <a:solidFill>
                  <a:srgbClr val="000000"/>
                </a:solidFill>
                <a:effectLst/>
                <a:latin typeface="Arial" panose="020B0604020202020204" pitchFamily="34" charset="0"/>
                <a:cs typeface="Arial" panose="020B0604020202020204" pitchFamily="34" charset="0"/>
              </a:rPr>
              <a:t> Atlas  Palmer </a:t>
            </a:r>
            <a:r>
              <a:rPr lang="fr-FR" sz="1400" b="0" i="0" dirty="0" err="1">
                <a:solidFill>
                  <a:srgbClr val="000000"/>
                </a:solidFill>
                <a:effectLst/>
                <a:latin typeface="Arial" panose="020B0604020202020204" pitchFamily="34" charset="0"/>
                <a:cs typeface="Arial" panose="020B0604020202020204" pitchFamily="34" charset="0"/>
              </a:rPr>
              <a:t>Drought</a:t>
            </a:r>
            <a:r>
              <a:rPr lang="fr-FR" sz="1400" b="0" i="0" dirty="0">
                <a:solidFill>
                  <a:srgbClr val="000000"/>
                </a:solidFill>
                <a:effectLst/>
                <a:latin typeface="Arial" panose="020B0604020202020204" pitchFamily="34" charset="0"/>
                <a:cs typeface="Arial" panose="020B0604020202020204" pitchFamily="34" charset="0"/>
              </a:rPr>
              <a:t> </a:t>
            </a:r>
            <a:r>
              <a:rPr lang="fr-FR" sz="1400" b="0" i="0" dirty="0" err="1">
                <a:solidFill>
                  <a:srgbClr val="000000"/>
                </a:solidFill>
                <a:effectLst/>
                <a:latin typeface="Arial" panose="020B0604020202020204" pitchFamily="34" charset="0"/>
                <a:cs typeface="Arial" panose="020B0604020202020204" pitchFamily="34" charset="0"/>
              </a:rPr>
              <a:t>Severity</a:t>
            </a:r>
            <a:r>
              <a:rPr lang="fr-FR" sz="1400" b="0" i="0" dirty="0">
                <a:solidFill>
                  <a:srgbClr val="000000"/>
                </a:solidFill>
                <a:effectLst/>
                <a:latin typeface="Arial" panose="020B0604020202020204" pitchFamily="34" charset="0"/>
                <a:cs typeface="Arial" panose="020B0604020202020204" pitchFamily="34" charset="0"/>
              </a:rPr>
              <a:t> Index</a:t>
            </a:r>
          </a:p>
          <a:p>
            <a:pPr algn="ctr"/>
            <a:r>
              <a:rPr lang="fr-FR" sz="1600" dirty="0">
                <a:solidFill>
                  <a:srgbClr val="000000"/>
                </a:solidFill>
                <a:latin typeface="Arial" panose="020B0604020202020204" pitchFamily="34" charset="0"/>
                <a:cs typeface="Arial" panose="020B0604020202020204" pitchFamily="34" charset="0"/>
              </a:rPr>
              <a:t>1950 2010  (</a:t>
            </a:r>
            <a:r>
              <a:rPr lang="fr-FR" sz="1200" i="1" dirty="0">
                <a:solidFill>
                  <a:srgbClr val="000000"/>
                </a:solidFill>
                <a:latin typeface="Arial" panose="020B0604020202020204" pitchFamily="34" charset="0"/>
                <a:cs typeface="Arial" panose="020B0604020202020204" pitchFamily="34" charset="0"/>
              </a:rPr>
              <a:t>Source: Cook et at)</a:t>
            </a:r>
            <a:r>
              <a:rPr lang="fr-FR" sz="1200" i="1" dirty="0">
                <a:solidFill>
                  <a:srgbClr val="000000"/>
                </a:solidFill>
                <a:effectLst/>
                <a:latin typeface="Arial" panose="020B0604020202020204" pitchFamily="34" charset="0"/>
                <a:cs typeface="Arial" panose="020B0604020202020204" pitchFamily="34" charset="0"/>
              </a:rPr>
              <a:t> </a:t>
            </a:r>
            <a:endParaRPr lang="fr-FR" sz="1200" i="1" dirty="0">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BD651F90-72D5-353C-4737-FCF76AF9D0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03290" y="2592980"/>
            <a:ext cx="7136485" cy="4882989"/>
          </a:xfrm>
          <a:prstGeom prst="rect">
            <a:avLst/>
          </a:prstGeom>
        </p:spPr>
      </p:pic>
      <p:pic>
        <p:nvPicPr>
          <p:cNvPr id="11" name="Image 10">
            <a:extLst>
              <a:ext uri="{FF2B5EF4-FFF2-40B4-BE49-F238E27FC236}">
                <a16:creationId xmlns:a16="http://schemas.microsoft.com/office/drawing/2014/main" id="{1410D4A9-2D47-AF34-B330-108960E59D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18" y="3358879"/>
            <a:ext cx="4709568" cy="3783814"/>
          </a:xfrm>
          <a:prstGeom prst="rect">
            <a:avLst/>
          </a:prstGeom>
        </p:spPr>
      </p:pic>
      <p:pic>
        <p:nvPicPr>
          <p:cNvPr id="12" name="Image 3">
            <a:extLst>
              <a:ext uri="{FF2B5EF4-FFF2-40B4-BE49-F238E27FC236}">
                <a16:creationId xmlns:a16="http://schemas.microsoft.com/office/drawing/2014/main" id="{40637B72-426F-FDA4-221D-C8AD3DB70D4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90280" y="6770613"/>
            <a:ext cx="600713" cy="40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3267F3E8-BF8A-5D1F-887B-4B8F0893F827}"/>
              </a:ext>
            </a:extLst>
          </p:cNvPr>
          <p:cNvSpPr txBox="1"/>
          <p:nvPr/>
        </p:nvSpPr>
        <p:spPr>
          <a:xfrm>
            <a:off x="-36112" y="3435053"/>
            <a:ext cx="4519068" cy="584775"/>
          </a:xfrm>
          <a:prstGeom prst="rect">
            <a:avLst/>
          </a:prstGeom>
          <a:noFill/>
        </p:spPr>
        <p:txBody>
          <a:bodyPr wrap="square">
            <a:spAutoFit/>
          </a:bodyPr>
          <a:lstStyle/>
          <a:p>
            <a:r>
              <a:rPr lang="fr-FR" sz="2000" dirty="0">
                <a:latin typeface="Arial" panose="020B0604020202020204" pitchFamily="34" charset="0"/>
                <a:cs typeface="Arial" panose="020B0604020202020204" pitchFamily="34" charset="0"/>
              </a:rPr>
              <a:t>Sécheresse Europe été 2022 </a:t>
            </a:r>
          </a:p>
          <a:p>
            <a:r>
              <a:rPr lang="fr-FR" sz="1200" i="1" dirty="0">
                <a:latin typeface="Arial" panose="020B0604020202020204" pitchFamily="34" charset="0"/>
                <a:cs typeface="Arial" panose="020B0604020202020204" pitchFamily="34" charset="0"/>
              </a:rPr>
              <a:t>(source :Commission européenne, Centre Commun Recherche)</a:t>
            </a:r>
          </a:p>
        </p:txBody>
      </p:sp>
      <p:pic>
        <p:nvPicPr>
          <p:cNvPr id="15" name="Image 14">
            <a:extLst>
              <a:ext uri="{FF2B5EF4-FFF2-40B4-BE49-F238E27FC236}">
                <a16:creationId xmlns:a16="http://schemas.microsoft.com/office/drawing/2014/main" id="{A34D38A7-5D74-CC97-5008-5CD800FC6F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9701"/>
            <a:ext cx="1958891" cy="1971278"/>
          </a:xfrm>
          <a:prstGeom prst="rect">
            <a:avLst/>
          </a:prstGeom>
        </p:spPr>
      </p:pic>
      <p:pic>
        <p:nvPicPr>
          <p:cNvPr id="16" name="Image 15">
            <a:extLst>
              <a:ext uri="{FF2B5EF4-FFF2-40B4-BE49-F238E27FC236}">
                <a16:creationId xmlns:a16="http://schemas.microsoft.com/office/drawing/2014/main" id="{AFAD888D-AA47-AD47-9EE5-2AF07E7994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0848" y="179735"/>
            <a:ext cx="2234045" cy="2147103"/>
          </a:xfrm>
          <a:prstGeom prst="rect">
            <a:avLst/>
          </a:prstGeom>
        </p:spPr>
      </p:pic>
      <p:sp>
        <p:nvSpPr>
          <p:cNvPr id="17" name="ZoneTexte 16">
            <a:extLst>
              <a:ext uri="{FF2B5EF4-FFF2-40B4-BE49-F238E27FC236}">
                <a16:creationId xmlns:a16="http://schemas.microsoft.com/office/drawing/2014/main" id="{9D649039-164B-06E2-6529-4FDCC981D167}"/>
              </a:ext>
            </a:extLst>
          </p:cNvPr>
          <p:cNvSpPr txBox="1"/>
          <p:nvPr/>
        </p:nvSpPr>
        <p:spPr>
          <a:xfrm>
            <a:off x="139127" y="1950056"/>
            <a:ext cx="2122427" cy="738664"/>
          </a:xfrm>
          <a:prstGeom prst="rect">
            <a:avLst/>
          </a:prstGeom>
          <a:noFill/>
        </p:spPr>
        <p:txBody>
          <a:bodyPr wrap="square" rtlCol="0">
            <a:spAutoFit/>
          </a:bodyPr>
          <a:lstStyle/>
          <a:p>
            <a:pPr algn="ctr"/>
            <a:r>
              <a:rPr lang="fr-FR" sz="1400" b="1" dirty="0"/>
              <a:t>Arrêtés limitation </a:t>
            </a:r>
          </a:p>
          <a:p>
            <a:pPr algn="ctr"/>
            <a:r>
              <a:rPr lang="fr-FR" sz="1400" b="1" dirty="0"/>
              <a:t>usage eau au 19.09.2019</a:t>
            </a:r>
          </a:p>
          <a:p>
            <a:pPr algn="ct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fr-FR" sz="1400" b="0" i="1" u="none" strike="noStrike" kern="1200" cap="none" spc="0" normalizeH="0" baseline="0" noProof="0" dirty="0" err="1">
                <a:ln>
                  <a:noFill/>
                </a:ln>
                <a:solidFill>
                  <a:prstClr val="black"/>
                </a:solidFill>
                <a:effectLst/>
                <a:uLnTx/>
                <a:uFillTx/>
                <a:latin typeface="Calibri" panose="020F0502020204030204"/>
                <a:ea typeface="+mn-ea"/>
                <a:cs typeface="+mn-cs"/>
              </a:rPr>
              <a:t>Propluvia</a:t>
            </a:r>
            <a:r>
              <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lang="fr-FR" sz="1400" b="1" dirty="0"/>
          </a:p>
        </p:txBody>
      </p:sp>
      <p:sp>
        <p:nvSpPr>
          <p:cNvPr id="18" name="ZoneTexte 17">
            <a:extLst>
              <a:ext uri="{FF2B5EF4-FFF2-40B4-BE49-F238E27FC236}">
                <a16:creationId xmlns:a16="http://schemas.microsoft.com/office/drawing/2014/main" id="{10BF5798-ED91-AC6B-E4F1-5426E42F6DC2}"/>
              </a:ext>
            </a:extLst>
          </p:cNvPr>
          <p:cNvSpPr txBox="1"/>
          <p:nvPr/>
        </p:nvSpPr>
        <p:spPr>
          <a:xfrm>
            <a:off x="3956925" y="0"/>
            <a:ext cx="1958891" cy="523220"/>
          </a:xfrm>
          <a:prstGeom prst="rect">
            <a:avLst/>
          </a:prstGeom>
          <a:solidFill>
            <a:schemeClr val="bg1"/>
          </a:solidFill>
        </p:spPr>
        <p:txBody>
          <a:bodyPr wrap="square" rtlCol="0">
            <a:spAutoFit/>
          </a:bodyPr>
          <a:lstStyle/>
          <a:p>
            <a:pPr algn="ctr"/>
            <a:r>
              <a:rPr lang="fr-FR" sz="1400" b="1" dirty="0"/>
              <a:t>Arrêtés limitation usage </a:t>
            </a:r>
          </a:p>
          <a:p>
            <a:pPr algn="ctr"/>
            <a:r>
              <a:rPr lang="fr-FR" sz="1400" b="1" dirty="0"/>
              <a:t>eau au 02.09.2021</a:t>
            </a:r>
            <a:endParaRPr lang="fr-FR" sz="1400" i="1" dirty="0"/>
          </a:p>
        </p:txBody>
      </p:sp>
      <p:pic>
        <p:nvPicPr>
          <p:cNvPr id="19" name="Image 18">
            <a:extLst>
              <a:ext uri="{FF2B5EF4-FFF2-40B4-BE49-F238E27FC236}">
                <a16:creationId xmlns:a16="http://schemas.microsoft.com/office/drawing/2014/main" id="{8D7493F9-0D09-8625-3BC7-7D2421D6FB0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23422" y="504930"/>
            <a:ext cx="2404354" cy="2107616"/>
          </a:xfrm>
          <a:prstGeom prst="rect">
            <a:avLst/>
          </a:prstGeom>
          <a:noFill/>
          <a:ln>
            <a:noFill/>
          </a:ln>
        </p:spPr>
      </p:pic>
      <p:sp>
        <p:nvSpPr>
          <p:cNvPr id="20" name="ZoneTexte 19">
            <a:extLst>
              <a:ext uri="{FF2B5EF4-FFF2-40B4-BE49-F238E27FC236}">
                <a16:creationId xmlns:a16="http://schemas.microsoft.com/office/drawing/2014/main" id="{49BE3A28-036E-231D-2692-2D5F7132387B}"/>
              </a:ext>
            </a:extLst>
          </p:cNvPr>
          <p:cNvSpPr txBox="1"/>
          <p:nvPr/>
        </p:nvSpPr>
        <p:spPr>
          <a:xfrm>
            <a:off x="2142595" y="2378100"/>
            <a:ext cx="2122427" cy="523220"/>
          </a:xfrm>
          <a:prstGeom prst="rect">
            <a:avLst/>
          </a:prstGeom>
          <a:solidFill>
            <a:schemeClr val="bg1"/>
          </a:solidFill>
        </p:spPr>
        <p:txBody>
          <a:bodyPr wrap="square" rtlCol="0">
            <a:spAutoFit/>
          </a:bodyPr>
          <a:lstStyle/>
          <a:p>
            <a:pPr algn="ctr"/>
            <a:r>
              <a:rPr lang="fr-FR" sz="1400" b="1" dirty="0"/>
              <a:t>Arrêtés limitation </a:t>
            </a:r>
          </a:p>
          <a:p>
            <a:pPr algn="ctr"/>
            <a:r>
              <a:rPr lang="fr-FR" sz="1400" b="1" dirty="0"/>
              <a:t>usage eau au 15.09.2020</a:t>
            </a:r>
          </a:p>
        </p:txBody>
      </p:sp>
      <p:pic>
        <p:nvPicPr>
          <p:cNvPr id="21" name="Image 20">
            <a:extLst>
              <a:ext uri="{FF2B5EF4-FFF2-40B4-BE49-F238E27FC236}">
                <a16:creationId xmlns:a16="http://schemas.microsoft.com/office/drawing/2014/main" id="{5A489EA4-6928-E7DF-D143-DA19030F9A4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336605" y="2441894"/>
            <a:ext cx="2003468" cy="1986317"/>
          </a:xfrm>
          <a:prstGeom prst="rect">
            <a:avLst/>
          </a:prstGeom>
        </p:spPr>
      </p:pic>
      <p:sp>
        <p:nvSpPr>
          <p:cNvPr id="24" name="ZoneTexte 23">
            <a:extLst>
              <a:ext uri="{FF2B5EF4-FFF2-40B4-BE49-F238E27FC236}">
                <a16:creationId xmlns:a16="http://schemas.microsoft.com/office/drawing/2014/main" id="{AE86CD06-0B4E-4779-4806-6E0885434D2A}"/>
              </a:ext>
            </a:extLst>
          </p:cNvPr>
          <p:cNvSpPr txBox="1"/>
          <p:nvPr/>
        </p:nvSpPr>
        <p:spPr>
          <a:xfrm>
            <a:off x="4572602" y="4491416"/>
            <a:ext cx="1749080" cy="738664"/>
          </a:xfrm>
          <a:prstGeom prst="rect">
            <a:avLst/>
          </a:prstGeom>
          <a:solidFill>
            <a:schemeClr val="bg1"/>
          </a:solidFill>
        </p:spPr>
        <p:txBody>
          <a:bodyPr wrap="square" rtlCol="0">
            <a:spAutoFit/>
          </a:bodyPr>
          <a:lstStyle/>
          <a:p>
            <a:pPr algn="ctr"/>
            <a:r>
              <a:rPr lang="fr-FR" sz="1400" b="1" dirty="0"/>
              <a:t>Arrêtés limitation </a:t>
            </a:r>
          </a:p>
          <a:p>
            <a:pPr algn="ctr"/>
            <a:r>
              <a:rPr lang="fr-FR" sz="1400" b="1" dirty="0"/>
              <a:t>usage eau au 15.09.2022</a:t>
            </a:r>
          </a:p>
        </p:txBody>
      </p:sp>
      <p:sp>
        <p:nvSpPr>
          <p:cNvPr id="26" name="ZoneTexte 25">
            <a:extLst>
              <a:ext uri="{FF2B5EF4-FFF2-40B4-BE49-F238E27FC236}">
                <a16:creationId xmlns:a16="http://schemas.microsoft.com/office/drawing/2014/main" id="{DB8BBB63-01CB-A8DB-3BAD-9C40375AA243}"/>
              </a:ext>
            </a:extLst>
          </p:cNvPr>
          <p:cNvSpPr txBox="1"/>
          <p:nvPr/>
        </p:nvSpPr>
        <p:spPr>
          <a:xfrm>
            <a:off x="7453071" y="618455"/>
            <a:ext cx="5419649" cy="77457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000" b="1" dirty="0">
                <a:solidFill>
                  <a:srgbClr val="FF0000"/>
                </a:solidFill>
                <a:latin typeface="Arial" panose="020B0604020202020204" pitchFamily="34" charset="0"/>
                <a:cs typeface="Arial" panose="020B0604020202020204" pitchFamily="34" charset="0"/>
              </a:rPr>
              <a:t>D</a:t>
            </a:r>
            <a:r>
              <a:rPr kumimoji="0" lang="fr-FR"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es sécheresses devenues plus </a:t>
            </a:r>
            <a:endParaRPr lang="fr-FR" sz="2000" b="1" dirty="0">
              <a:solidFill>
                <a:srgbClr val="FF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fréquentes et intenses au cours du temps</a:t>
            </a:r>
          </a:p>
        </p:txBody>
      </p:sp>
    </p:spTree>
    <p:extLst>
      <p:ext uri="{BB962C8B-B14F-4D97-AF65-F5344CB8AC3E}">
        <p14:creationId xmlns:p14="http://schemas.microsoft.com/office/powerpoint/2010/main" val="3391343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E8754541-15D6-79C5-6DDC-230C475D6942}"/>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13</a:t>
            </a:fld>
            <a:endParaRPr lang="fr-FR" dirty="0"/>
          </a:p>
        </p:txBody>
      </p:sp>
      <p:pic>
        <p:nvPicPr>
          <p:cNvPr id="9" name="Image 8">
            <a:extLst>
              <a:ext uri="{FF2B5EF4-FFF2-40B4-BE49-F238E27FC236}">
                <a16:creationId xmlns:a16="http://schemas.microsoft.com/office/drawing/2014/main" id="{857EF9C0-9D41-C6C0-10CC-5F74EBBC35BB}"/>
              </a:ext>
            </a:extLst>
          </p:cNvPr>
          <p:cNvPicPr>
            <a:picLocks noChangeAspect="1"/>
          </p:cNvPicPr>
          <p:nvPr/>
        </p:nvPicPr>
        <p:blipFill rotWithShape="1">
          <a:blip r:embed="rId2"/>
          <a:srcRect l="851"/>
          <a:stretch/>
        </p:blipFill>
        <p:spPr>
          <a:xfrm>
            <a:off x="1016000" y="532198"/>
            <a:ext cx="11987230" cy="6715692"/>
          </a:xfrm>
          <a:prstGeom prst="rect">
            <a:avLst/>
          </a:prstGeom>
        </p:spPr>
      </p:pic>
      <p:sp>
        <p:nvSpPr>
          <p:cNvPr id="10" name="ZoneTexte 9">
            <a:extLst>
              <a:ext uri="{FF2B5EF4-FFF2-40B4-BE49-F238E27FC236}">
                <a16:creationId xmlns:a16="http://schemas.microsoft.com/office/drawing/2014/main" id="{F9FEEAF2-6820-C323-3D04-D626031D1553}"/>
              </a:ext>
            </a:extLst>
          </p:cNvPr>
          <p:cNvSpPr txBox="1"/>
          <p:nvPr/>
        </p:nvSpPr>
        <p:spPr>
          <a:xfrm>
            <a:off x="8534400" y="-20320"/>
            <a:ext cx="4608983" cy="40011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Tendances Sécheresse </a:t>
            </a:r>
          </a:p>
        </p:txBody>
      </p:sp>
    </p:spTree>
    <p:extLst>
      <p:ext uri="{BB962C8B-B14F-4D97-AF65-F5344CB8AC3E}">
        <p14:creationId xmlns:p14="http://schemas.microsoft.com/office/powerpoint/2010/main" val="2833379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649264B-5FE8-5374-BA53-CD724A14A4BA}"/>
              </a:ext>
            </a:extLst>
          </p:cNvPr>
          <p:cNvSpPr>
            <a:spLocks noGrp="1"/>
          </p:cNvSpPr>
          <p:nvPr>
            <p:ph type="sldNum" sz="quarter" idx="12"/>
          </p:nvPr>
        </p:nvSpPr>
        <p:spPr>
          <a:xfrm>
            <a:off x="29151" y="7071424"/>
            <a:ext cx="2521009" cy="401638"/>
          </a:xfrm>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14</a:t>
            </a:fld>
            <a:endParaRPr lang="fr-FR" dirty="0"/>
          </a:p>
        </p:txBody>
      </p:sp>
      <p:sp>
        <p:nvSpPr>
          <p:cNvPr id="10" name="ZoneTexte 9">
            <a:extLst>
              <a:ext uri="{FF2B5EF4-FFF2-40B4-BE49-F238E27FC236}">
                <a16:creationId xmlns:a16="http://schemas.microsoft.com/office/drawing/2014/main" id="{26A418C6-899D-8E4B-A8ED-9E92CB9750E2}"/>
              </a:ext>
            </a:extLst>
          </p:cNvPr>
          <p:cNvSpPr txBox="1"/>
          <p:nvPr/>
        </p:nvSpPr>
        <p:spPr>
          <a:xfrm>
            <a:off x="8534400" y="-20320"/>
            <a:ext cx="4608983" cy="40011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Tendances Sécheresse </a:t>
            </a:r>
          </a:p>
        </p:txBody>
      </p:sp>
      <p:pic>
        <p:nvPicPr>
          <p:cNvPr id="13" name="Image 12">
            <a:extLst>
              <a:ext uri="{FF2B5EF4-FFF2-40B4-BE49-F238E27FC236}">
                <a16:creationId xmlns:a16="http://schemas.microsoft.com/office/drawing/2014/main" id="{7E25AF35-D2BC-A8A2-4DCF-BBFA6E25AD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2080" y="609599"/>
            <a:ext cx="10372216" cy="6950075"/>
          </a:xfrm>
          <a:prstGeom prst="rect">
            <a:avLst/>
          </a:prstGeom>
        </p:spPr>
      </p:pic>
      <p:sp>
        <p:nvSpPr>
          <p:cNvPr id="14" name="ZoneTexte 13">
            <a:extLst>
              <a:ext uri="{FF2B5EF4-FFF2-40B4-BE49-F238E27FC236}">
                <a16:creationId xmlns:a16="http://schemas.microsoft.com/office/drawing/2014/main" id="{CB44120F-E9E4-1616-B73D-07061108FB78}"/>
              </a:ext>
            </a:extLst>
          </p:cNvPr>
          <p:cNvSpPr txBox="1"/>
          <p:nvPr/>
        </p:nvSpPr>
        <p:spPr>
          <a:xfrm>
            <a:off x="395479" y="3248669"/>
            <a:ext cx="1991360" cy="2092881"/>
          </a:xfrm>
          <a:prstGeom prst="rect">
            <a:avLst/>
          </a:prstGeom>
          <a:noFill/>
        </p:spPr>
        <p:txBody>
          <a:bodyPr wrap="square" rtlCol="0">
            <a:spAutoFit/>
          </a:bodyPr>
          <a:lstStyle/>
          <a:p>
            <a:pPr>
              <a:spcAft>
                <a:spcPts val="600"/>
              </a:spcAft>
            </a:pPr>
            <a:r>
              <a:rPr lang="fr-FR" sz="2000" b="1" dirty="0">
                <a:latin typeface="Arial" panose="020B0604020202020204" pitchFamily="34" charset="0"/>
                <a:cs typeface="Arial" panose="020B0604020202020204" pitchFamily="34" charset="0"/>
              </a:rPr>
              <a:t>Visualisation échantillons piézomètres aquifères sur </a:t>
            </a:r>
          </a:p>
          <a:p>
            <a:pPr>
              <a:spcAft>
                <a:spcPts val="600"/>
              </a:spcAft>
            </a:pPr>
            <a:r>
              <a:rPr lang="fr-FR" sz="2000" b="1" dirty="0">
                <a:latin typeface="Arial" panose="020B0604020202020204" pitchFamily="34" charset="0"/>
                <a:cs typeface="Arial" panose="020B0604020202020204" pitchFamily="34" charset="0"/>
              </a:rPr>
              <a:t>66, 11, 34</a:t>
            </a:r>
          </a:p>
          <a:p>
            <a:pPr>
              <a:spcAft>
                <a:spcPts val="600"/>
              </a:spcAft>
            </a:pPr>
            <a:r>
              <a:rPr lang="fr-FR" sz="2000" b="1" dirty="0">
                <a:latin typeface="Arial" panose="020B0604020202020204" pitchFamily="34" charset="0"/>
                <a:cs typeface="Arial" panose="020B0604020202020204" pitchFamily="34" charset="0"/>
              </a:rPr>
              <a:t>au 31.05.2023</a:t>
            </a:r>
          </a:p>
        </p:txBody>
      </p:sp>
      <p:pic>
        <p:nvPicPr>
          <p:cNvPr id="2050" name="Picture 2" descr="La start-up imaGeau lance info-secheresse.fr, plateforme ...">
            <a:extLst>
              <a:ext uri="{FF2B5EF4-FFF2-40B4-BE49-F238E27FC236}">
                <a16:creationId xmlns:a16="http://schemas.microsoft.com/office/drawing/2014/main" id="{0D464BCF-3917-77A6-AECC-B83EC29FE0C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319" y="2664038"/>
            <a:ext cx="2255520" cy="58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340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12A20DB2-578B-B616-EB50-545BADB7B369}"/>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15</a:t>
            </a:fld>
            <a:endParaRPr lang="fr-FR" dirty="0"/>
          </a:p>
        </p:txBody>
      </p:sp>
      <p:pic>
        <p:nvPicPr>
          <p:cNvPr id="6" name="Picture 2" descr="La start-up imaGeau lance info-secheresse.fr, plateforme ...">
            <a:extLst>
              <a:ext uri="{FF2B5EF4-FFF2-40B4-BE49-F238E27FC236}">
                <a16:creationId xmlns:a16="http://schemas.microsoft.com/office/drawing/2014/main" id="{3D6881C6-7F57-C25E-5BA5-81EDCDE0695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534400" y="1491882"/>
            <a:ext cx="3570292" cy="92542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774FB85E-B362-66A7-E58E-C369AF9C89A5}"/>
              </a:ext>
            </a:extLst>
          </p:cNvPr>
          <p:cNvSpPr txBox="1"/>
          <p:nvPr/>
        </p:nvSpPr>
        <p:spPr>
          <a:xfrm>
            <a:off x="8534400" y="-20320"/>
            <a:ext cx="4608983" cy="40011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Tendances Sécheresse </a:t>
            </a:r>
          </a:p>
        </p:txBody>
      </p:sp>
      <p:pic>
        <p:nvPicPr>
          <p:cNvPr id="9" name="Image 8">
            <a:extLst>
              <a:ext uri="{FF2B5EF4-FFF2-40B4-BE49-F238E27FC236}">
                <a16:creationId xmlns:a16="http://schemas.microsoft.com/office/drawing/2014/main" id="{8029BAAB-EF5F-E68B-0FAC-09D476692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0134"/>
            <a:ext cx="7013258" cy="3156505"/>
          </a:xfrm>
          <a:prstGeom prst="rect">
            <a:avLst/>
          </a:prstGeom>
        </p:spPr>
      </p:pic>
      <p:pic>
        <p:nvPicPr>
          <p:cNvPr id="11" name="Image 10">
            <a:extLst>
              <a:ext uri="{FF2B5EF4-FFF2-40B4-BE49-F238E27FC236}">
                <a16:creationId xmlns:a16="http://schemas.microsoft.com/office/drawing/2014/main" id="{BA30DAD5-104B-FB17-A494-82B030D6D5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41055" y="4023360"/>
            <a:ext cx="4998720" cy="3402220"/>
          </a:xfrm>
          <a:prstGeom prst="rect">
            <a:avLst/>
          </a:prstGeom>
        </p:spPr>
      </p:pic>
      <p:pic>
        <p:nvPicPr>
          <p:cNvPr id="13" name="Image 12">
            <a:extLst>
              <a:ext uri="{FF2B5EF4-FFF2-40B4-BE49-F238E27FC236}">
                <a16:creationId xmlns:a16="http://schemas.microsoft.com/office/drawing/2014/main" id="{EC020A52-F9F9-038A-7134-9D74A362F7B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25630" y="3820074"/>
            <a:ext cx="3024956" cy="2695387"/>
          </a:xfrm>
          <a:prstGeom prst="rect">
            <a:avLst/>
          </a:prstGeom>
        </p:spPr>
      </p:pic>
      <p:sp>
        <p:nvSpPr>
          <p:cNvPr id="14" name="ZoneTexte 13">
            <a:extLst>
              <a:ext uri="{FF2B5EF4-FFF2-40B4-BE49-F238E27FC236}">
                <a16:creationId xmlns:a16="http://schemas.microsoft.com/office/drawing/2014/main" id="{985D9322-48B5-544A-2B6C-CA0895D2C22B}"/>
              </a:ext>
            </a:extLst>
          </p:cNvPr>
          <p:cNvSpPr txBox="1"/>
          <p:nvPr/>
        </p:nvSpPr>
        <p:spPr>
          <a:xfrm>
            <a:off x="9684778" y="3299187"/>
            <a:ext cx="2958465" cy="724173"/>
          </a:xfrm>
          <a:prstGeom prst="rect">
            <a:avLst/>
          </a:prstGeom>
          <a:noFill/>
        </p:spPr>
        <p:txBody>
          <a:bodyPr wrap="square" rtlCol="0">
            <a:spAutoFit/>
          </a:bodyPr>
          <a:lstStyle/>
          <a:p>
            <a:pPr algn="ctr"/>
            <a:r>
              <a:rPr lang="fr-FR" b="1" dirty="0"/>
              <a:t>Indicateurs prévisionnels au 29 juillet 2023</a:t>
            </a:r>
          </a:p>
        </p:txBody>
      </p:sp>
      <p:sp>
        <p:nvSpPr>
          <p:cNvPr id="15" name="ZoneTexte 14">
            <a:extLst>
              <a:ext uri="{FF2B5EF4-FFF2-40B4-BE49-F238E27FC236}">
                <a16:creationId xmlns:a16="http://schemas.microsoft.com/office/drawing/2014/main" id="{564A2283-A5E2-29AF-D8F4-9B5270A27CF4}"/>
              </a:ext>
            </a:extLst>
          </p:cNvPr>
          <p:cNvSpPr txBox="1"/>
          <p:nvPr/>
        </p:nvSpPr>
        <p:spPr>
          <a:xfrm>
            <a:off x="5591720" y="6473869"/>
            <a:ext cx="2092775" cy="724173"/>
          </a:xfrm>
          <a:prstGeom prst="rect">
            <a:avLst/>
          </a:prstGeom>
          <a:noFill/>
        </p:spPr>
        <p:txBody>
          <a:bodyPr wrap="square" rtlCol="0">
            <a:spAutoFit/>
          </a:bodyPr>
          <a:lstStyle/>
          <a:p>
            <a:pPr algn="ctr"/>
            <a:r>
              <a:rPr lang="fr-FR" b="1" dirty="0"/>
              <a:t>Indicateurs au </a:t>
            </a:r>
          </a:p>
          <a:p>
            <a:pPr algn="ctr"/>
            <a:r>
              <a:rPr lang="fr-FR" b="1" dirty="0"/>
              <a:t>31 mai 2023</a:t>
            </a:r>
          </a:p>
        </p:txBody>
      </p:sp>
      <p:sp>
        <p:nvSpPr>
          <p:cNvPr id="16" name="ZoneTexte 15">
            <a:extLst>
              <a:ext uri="{FF2B5EF4-FFF2-40B4-BE49-F238E27FC236}">
                <a16:creationId xmlns:a16="http://schemas.microsoft.com/office/drawing/2014/main" id="{4ADDD84E-EA63-F98A-C684-F16EEFE17EB9}"/>
              </a:ext>
            </a:extLst>
          </p:cNvPr>
          <p:cNvSpPr txBox="1"/>
          <p:nvPr/>
        </p:nvSpPr>
        <p:spPr>
          <a:xfrm>
            <a:off x="194495" y="3911808"/>
            <a:ext cx="4347026" cy="2960875"/>
          </a:xfrm>
          <a:prstGeom prst="rect">
            <a:avLst/>
          </a:prstGeom>
          <a:solidFill>
            <a:schemeClr val="bg1"/>
          </a:solidFill>
        </p:spPr>
        <p:txBody>
          <a:bodyPr wrap="square" rtlCol="0">
            <a:spAutoFit/>
          </a:bodyPr>
          <a:lstStyle/>
          <a:p>
            <a:pPr>
              <a:spcAft>
                <a:spcPts val="600"/>
              </a:spcAft>
            </a:pPr>
            <a:r>
              <a:rPr lang="fr-FR" sz="2000" b="1" dirty="0">
                <a:latin typeface="Arial" panose="020B0604020202020204" pitchFamily="34" charset="0"/>
                <a:cs typeface="Arial" panose="020B0604020202020204" pitchFamily="34" charset="0"/>
              </a:rPr>
              <a:t>Situation piézomètre aquifère Canet Phare </a:t>
            </a:r>
            <a:r>
              <a:rPr lang="fr-FR" sz="2000" dirty="0">
                <a:latin typeface="Arial" panose="020B0604020202020204" pitchFamily="34" charset="0"/>
                <a:cs typeface="Arial" panose="020B0604020202020204" pitchFamily="34" charset="0"/>
              </a:rPr>
              <a:t>(66) </a:t>
            </a:r>
            <a:r>
              <a:rPr lang="fr-FR" sz="2000" b="1" dirty="0">
                <a:latin typeface="Arial" panose="020B0604020202020204" pitchFamily="34" charset="0"/>
                <a:cs typeface="Arial" panose="020B0604020202020204" pitchFamily="34" charset="0"/>
              </a:rPr>
              <a:t>et prévision sécheresse aquifère à partir IA  </a:t>
            </a:r>
            <a:r>
              <a:rPr lang="fr-FR" sz="2000" dirty="0">
                <a:latin typeface="Arial" panose="020B0604020202020204" pitchFamily="34" charset="0"/>
                <a:cs typeface="Arial" panose="020B0604020202020204" pitchFamily="34" charset="0"/>
              </a:rPr>
              <a:t>(</a:t>
            </a:r>
            <a:r>
              <a:rPr lang="fr-FR" sz="2000" kern="0" dirty="0">
                <a:effectLst/>
                <a:latin typeface="Hind" panose="02000000000000000000" pitchFamily="2" charset="0"/>
                <a:ea typeface="Times New Roman" panose="02020603050405020304" pitchFamily="18" charset="0"/>
              </a:rPr>
              <a:t>algorithmes </a:t>
            </a:r>
            <a:r>
              <a:rPr lang="fr-FR" sz="2000" b="1" kern="0" dirty="0">
                <a:effectLst/>
                <a:latin typeface="Hind" panose="02000000000000000000" pitchFamily="2" charset="0"/>
                <a:ea typeface="Times New Roman" panose="02020603050405020304" pitchFamily="18" charset="0"/>
              </a:rPr>
              <a:t>Machine Learning</a:t>
            </a:r>
            <a:r>
              <a:rPr lang="fr-FR" sz="2000" kern="0" dirty="0">
                <a:latin typeface="Hind" panose="02000000000000000000" pitchFamily="2" charset="0"/>
                <a:ea typeface="Times New Roman" panose="02020603050405020304" pitchFamily="18" charset="0"/>
              </a:rPr>
              <a:t>) </a:t>
            </a:r>
          </a:p>
          <a:p>
            <a:pPr>
              <a:spcAft>
                <a:spcPts val="600"/>
              </a:spcAft>
            </a:pPr>
            <a:r>
              <a:rPr lang="fr-FR" sz="2000" b="1" kern="0" dirty="0">
                <a:latin typeface="Hind" panose="02000000000000000000" pitchFamily="2" charset="0"/>
                <a:ea typeface="Times New Roman" panose="02020603050405020304" pitchFamily="18" charset="0"/>
              </a:rPr>
              <a:t>et données:</a:t>
            </a:r>
            <a:endParaRPr lang="fr-FR" sz="2000" b="1" dirty="0">
              <a:latin typeface="Arial" panose="020B0604020202020204" pitchFamily="34" charset="0"/>
              <a:cs typeface="Arial" panose="020B0604020202020204" pitchFamily="34" charset="0"/>
            </a:endParaRPr>
          </a:p>
          <a:p>
            <a:pPr lvl="0">
              <a:lnSpc>
                <a:spcPct val="107000"/>
              </a:lnSpc>
              <a:spcAft>
                <a:spcPts val="800"/>
              </a:spcAft>
              <a:buSzPts val="1000"/>
              <a:tabLst>
                <a:tab pos="457200" algn="l"/>
              </a:tabLst>
            </a:pPr>
            <a:r>
              <a:rPr lang="fr-FR" sz="1600" kern="0" dirty="0">
                <a:effectLst/>
                <a:latin typeface="Arial" panose="020B0604020202020204" pitchFamily="34" charset="0"/>
                <a:ea typeface="Times New Roman" panose="02020603050405020304" pitchFamily="18" charset="0"/>
                <a:cs typeface="Arial" panose="020B0604020202020204" pitchFamily="34" charset="0"/>
              </a:rPr>
              <a:t>ECMWF &amp; ERA 5  (météorologiques et environnementales)</a:t>
            </a:r>
            <a:endParaRPr lang="fr-FR" sz="1600" kern="100" dirty="0">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Bef>
                <a:spcPts val="300"/>
              </a:spcBef>
              <a:spcAft>
                <a:spcPts val="800"/>
              </a:spcAft>
              <a:buSzPts val="1000"/>
              <a:tabLst>
                <a:tab pos="457200" algn="l"/>
              </a:tabLst>
            </a:pPr>
            <a:r>
              <a:rPr lang="fr-FR" sz="1600" kern="0" dirty="0" err="1">
                <a:effectLst/>
                <a:latin typeface="Arial" panose="020B0604020202020204" pitchFamily="34" charset="0"/>
                <a:ea typeface="Times New Roman" panose="02020603050405020304" pitchFamily="18" charset="0"/>
                <a:cs typeface="Arial" panose="020B0604020202020204" pitchFamily="34" charset="0"/>
              </a:rPr>
              <a:t>Hub’eau</a:t>
            </a:r>
            <a:r>
              <a:rPr lang="fr-FR" sz="1600" kern="0" dirty="0">
                <a:effectLst/>
                <a:latin typeface="Arial" panose="020B0604020202020204" pitchFamily="34" charset="0"/>
                <a:ea typeface="Times New Roman" panose="02020603050405020304" pitchFamily="18" charset="0"/>
                <a:cs typeface="Arial" panose="020B0604020202020204" pitchFamily="34" charset="0"/>
              </a:rPr>
              <a:t> (OFB)  (hydrologiques et hydrogéologiques)</a:t>
            </a:r>
            <a:endParaRPr lang="fr-FR" sz="16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038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CD10975-944C-A9C1-5440-974040240296}"/>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16</a:t>
            </a:fld>
            <a:endParaRPr lang="fr-FR" dirty="0"/>
          </a:p>
        </p:txBody>
      </p:sp>
      <p:pic>
        <p:nvPicPr>
          <p:cNvPr id="7" name="Image 6">
            <a:extLst>
              <a:ext uri="{FF2B5EF4-FFF2-40B4-BE49-F238E27FC236}">
                <a16:creationId xmlns:a16="http://schemas.microsoft.com/office/drawing/2014/main" id="{88EC569C-EADF-C376-85FE-537DAD44E5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932" y="-51403"/>
            <a:ext cx="4795520" cy="3353403"/>
          </a:xfrm>
          <a:prstGeom prst="rect">
            <a:avLst/>
          </a:prstGeom>
        </p:spPr>
      </p:pic>
      <p:pic>
        <p:nvPicPr>
          <p:cNvPr id="9" name="Image 8">
            <a:extLst>
              <a:ext uri="{FF2B5EF4-FFF2-40B4-BE49-F238E27FC236}">
                <a16:creationId xmlns:a16="http://schemas.microsoft.com/office/drawing/2014/main" id="{5D99E2E3-8AE7-627E-F0E7-F6C99C29E98D}"/>
              </a:ext>
            </a:extLst>
          </p:cNvPr>
          <p:cNvPicPr>
            <a:picLocks noChangeAspect="1"/>
          </p:cNvPicPr>
          <p:nvPr/>
        </p:nvPicPr>
        <p:blipFill rotWithShape="1">
          <a:blip r:embed="rId3"/>
          <a:srcRect l="89224" r="-2503" b="14425"/>
          <a:stretch/>
        </p:blipFill>
        <p:spPr>
          <a:xfrm>
            <a:off x="4775388" y="-51403"/>
            <a:ext cx="751840" cy="3860678"/>
          </a:xfrm>
          <a:prstGeom prst="rect">
            <a:avLst/>
          </a:prstGeom>
        </p:spPr>
      </p:pic>
      <p:sp>
        <p:nvSpPr>
          <p:cNvPr id="11" name="ZoneTexte 10">
            <a:extLst>
              <a:ext uri="{FF2B5EF4-FFF2-40B4-BE49-F238E27FC236}">
                <a16:creationId xmlns:a16="http://schemas.microsoft.com/office/drawing/2014/main" id="{A84AFFD8-858A-DF54-A005-F351DBD74236}"/>
              </a:ext>
            </a:extLst>
          </p:cNvPr>
          <p:cNvSpPr txBox="1"/>
          <p:nvPr/>
        </p:nvSpPr>
        <p:spPr>
          <a:xfrm>
            <a:off x="190688" y="3424555"/>
            <a:ext cx="4585764" cy="1015663"/>
          </a:xfrm>
          <a:prstGeom prst="rect">
            <a:avLst/>
          </a:prstGeom>
          <a:noFill/>
        </p:spPr>
        <p:txBody>
          <a:bodyPr wrap="square">
            <a:spAutoFit/>
          </a:bodyPr>
          <a:lstStyle/>
          <a:p>
            <a:r>
              <a:rPr lang="fr-FR" sz="1600" dirty="0">
                <a:latin typeface="Arial" panose="020B0604020202020204" pitchFamily="34" charset="0"/>
                <a:cs typeface="Arial" panose="020B0604020202020204" pitchFamily="34" charset="0"/>
              </a:rPr>
              <a:t>cumul annuel moyen précipitations 1981-2010 :</a:t>
            </a:r>
          </a:p>
          <a:p>
            <a:r>
              <a:rPr lang="fr-FR" sz="1600" dirty="0">
                <a:latin typeface="Arial" panose="020B0604020202020204" pitchFamily="34" charset="0"/>
                <a:cs typeface="Arial" panose="020B0604020202020204" pitchFamily="34" charset="0"/>
              </a:rPr>
              <a:t>&lt; 600 mm littoral languedocien, 1500 mm crêtes</a:t>
            </a:r>
          </a:p>
          <a:p>
            <a:r>
              <a:rPr lang="fr-FR" sz="1600" dirty="0">
                <a:latin typeface="Arial" panose="020B0604020202020204" pitchFamily="34" charset="0"/>
                <a:cs typeface="Arial" panose="020B0604020202020204" pitchFamily="34" charset="0"/>
              </a:rPr>
              <a:t> Pyrénées et Aubrac, &gt; 2000 mm sur Cévennes</a:t>
            </a:r>
          </a:p>
          <a:p>
            <a:r>
              <a:rPr lang="fr-FR" sz="1200" i="1" dirty="0"/>
              <a:t>(Source : Météo-France pour le CROCC 2021)</a:t>
            </a:r>
          </a:p>
        </p:txBody>
      </p:sp>
      <p:pic>
        <p:nvPicPr>
          <p:cNvPr id="13" name="Image 12">
            <a:extLst>
              <a:ext uri="{FF2B5EF4-FFF2-40B4-BE49-F238E27FC236}">
                <a16:creationId xmlns:a16="http://schemas.microsoft.com/office/drawing/2014/main" id="{53EE8D46-0018-CB37-1BD7-EE4E37AD4B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9384" y="1333885"/>
            <a:ext cx="6678823" cy="4345427"/>
          </a:xfrm>
          <a:prstGeom prst="rect">
            <a:avLst/>
          </a:prstGeom>
        </p:spPr>
      </p:pic>
      <p:pic>
        <p:nvPicPr>
          <p:cNvPr id="15" name="Image 14">
            <a:extLst>
              <a:ext uri="{FF2B5EF4-FFF2-40B4-BE49-F238E27FC236}">
                <a16:creationId xmlns:a16="http://schemas.microsoft.com/office/drawing/2014/main" id="{B0CAC6E1-5276-025F-B338-E9C2A6B78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688" y="4945690"/>
            <a:ext cx="4740051" cy="2339543"/>
          </a:xfrm>
          <a:prstGeom prst="rect">
            <a:avLst/>
          </a:prstGeom>
        </p:spPr>
      </p:pic>
      <p:sp>
        <p:nvSpPr>
          <p:cNvPr id="17" name="ZoneTexte 16">
            <a:extLst>
              <a:ext uri="{FF2B5EF4-FFF2-40B4-BE49-F238E27FC236}">
                <a16:creationId xmlns:a16="http://schemas.microsoft.com/office/drawing/2014/main" id="{301FBCDD-A5E9-62BA-E1C8-69DBCB308D36}"/>
              </a:ext>
            </a:extLst>
          </p:cNvPr>
          <p:cNvSpPr txBox="1"/>
          <p:nvPr/>
        </p:nvSpPr>
        <p:spPr>
          <a:xfrm>
            <a:off x="190688" y="4824142"/>
            <a:ext cx="4740051" cy="338554"/>
          </a:xfrm>
          <a:prstGeom prst="rect">
            <a:avLst/>
          </a:prstGeom>
          <a:noFill/>
        </p:spPr>
        <p:txBody>
          <a:bodyPr wrap="square">
            <a:spAutoFit/>
          </a:bodyPr>
          <a:lstStyle/>
          <a:p>
            <a:r>
              <a:rPr lang="fr-FR" sz="1600" dirty="0">
                <a:latin typeface="Arial" panose="020B0604020202020204" pitchFamily="34" charset="0"/>
                <a:cs typeface="Arial" panose="020B0604020202020204" pitchFamily="34" charset="0"/>
              </a:rPr>
              <a:t>Évolution cumul annuel précipitations 1960 à 2020</a:t>
            </a:r>
          </a:p>
        </p:txBody>
      </p:sp>
      <p:sp>
        <p:nvSpPr>
          <p:cNvPr id="19" name="ZoneTexte 18">
            <a:extLst>
              <a:ext uri="{FF2B5EF4-FFF2-40B4-BE49-F238E27FC236}">
                <a16:creationId xmlns:a16="http://schemas.microsoft.com/office/drawing/2014/main" id="{F15ACACC-D27A-5D28-7BC3-FB94D6AF9776}"/>
              </a:ext>
            </a:extLst>
          </p:cNvPr>
          <p:cNvSpPr txBox="1"/>
          <p:nvPr/>
        </p:nvSpPr>
        <p:spPr>
          <a:xfrm>
            <a:off x="6079383" y="620824"/>
            <a:ext cx="6688824" cy="615553"/>
          </a:xfrm>
          <a:prstGeom prst="rect">
            <a:avLst/>
          </a:prstGeom>
          <a:noFill/>
        </p:spPr>
        <p:txBody>
          <a:bodyPr wrap="square">
            <a:spAutoFit/>
          </a:bodyPr>
          <a:lstStyle/>
          <a:p>
            <a:r>
              <a:rPr lang="fr-FR" sz="1600" dirty="0">
                <a:latin typeface="Arial" panose="020B0604020202020204" pitchFamily="34" charset="0"/>
                <a:cs typeface="Arial" panose="020B0604020202020204" pitchFamily="34" charset="0"/>
              </a:rPr>
              <a:t>Hypothèse d’un réchauffement global planétaire au maximum de + 2 °C depuis 1850-1900</a:t>
            </a:r>
            <a:r>
              <a:rPr lang="fr-FR" sz="1800" dirty="0">
                <a:latin typeface="Arial" panose="020B0604020202020204" pitchFamily="34" charset="0"/>
                <a:cs typeface="Arial" panose="020B0604020202020204" pitchFamily="34" charset="0"/>
              </a:rPr>
              <a:t> </a:t>
            </a:r>
            <a:r>
              <a:rPr lang="fr-FR" sz="1200" i="1" dirty="0">
                <a:latin typeface="Arial" panose="020B0604020202020204" pitchFamily="34" charset="0"/>
                <a:cs typeface="Arial" panose="020B0604020202020204" pitchFamily="34" charset="0"/>
              </a:rPr>
              <a:t>(Source:  6</a:t>
            </a:r>
            <a:r>
              <a:rPr lang="fr-FR" sz="1200" i="1" baseline="30000" dirty="0">
                <a:latin typeface="Arial" panose="020B0604020202020204" pitchFamily="34" charset="0"/>
                <a:cs typeface="Arial" panose="020B0604020202020204" pitchFamily="34" charset="0"/>
              </a:rPr>
              <a:t>ème</a:t>
            </a:r>
            <a:r>
              <a:rPr lang="fr-FR" sz="1200" i="1" dirty="0">
                <a:latin typeface="Arial" panose="020B0604020202020204" pitchFamily="34" charset="0"/>
                <a:cs typeface="Arial" panose="020B0604020202020204" pitchFamily="34" charset="0"/>
              </a:rPr>
              <a:t> Rapport GIEC 2021-23; adapté B </a:t>
            </a:r>
            <a:r>
              <a:rPr lang="fr-FR" sz="1200" i="1" dirty="0" err="1">
                <a:latin typeface="Arial" panose="020B0604020202020204" pitchFamily="34" charset="0"/>
                <a:cs typeface="Arial" panose="020B0604020202020204" pitchFamily="34" charset="0"/>
              </a:rPr>
              <a:t>Legube</a:t>
            </a:r>
            <a:r>
              <a:rPr lang="fr-FR" sz="1200" i="1" dirty="0">
                <a:latin typeface="Arial" panose="020B0604020202020204" pitchFamily="34" charset="0"/>
                <a:cs typeface="Arial" panose="020B0604020202020204" pitchFamily="34" charset="0"/>
              </a:rPr>
              <a:t> 2023)</a:t>
            </a:r>
          </a:p>
        </p:txBody>
      </p:sp>
      <p:sp>
        <p:nvSpPr>
          <p:cNvPr id="22" name="Rectangle 21">
            <a:extLst>
              <a:ext uri="{FF2B5EF4-FFF2-40B4-BE49-F238E27FC236}">
                <a16:creationId xmlns:a16="http://schemas.microsoft.com/office/drawing/2014/main" id="{2DC56C2C-DE5B-9340-2163-7ED71AA59AA3}"/>
              </a:ext>
            </a:extLst>
          </p:cNvPr>
          <p:cNvSpPr/>
          <p:nvPr/>
        </p:nvSpPr>
        <p:spPr>
          <a:xfrm>
            <a:off x="11860213" y="1161493"/>
            <a:ext cx="1193054" cy="10590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3" name="Triangle isocèle 22">
            <a:extLst>
              <a:ext uri="{FF2B5EF4-FFF2-40B4-BE49-F238E27FC236}">
                <a16:creationId xmlns:a16="http://schemas.microsoft.com/office/drawing/2014/main" id="{D7389833-3889-A423-8AE4-606E146ADA3B}"/>
              </a:ext>
            </a:extLst>
          </p:cNvPr>
          <p:cNvSpPr/>
          <p:nvPr/>
        </p:nvSpPr>
        <p:spPr>
          <a:xfrm rot="2764370">
            <a:off x="10780495" y="1188740"/>
            <a:ext cx="1607279" cy="809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85E47C6E-94D7-7980-5B80-B94DD60EE10E}"/>
              </a:ext>
            </a:extLst>
          </p:cNvPr>
          <p:cNvSpPr/>
          <p:nvPr/>
        </p:nvSpPr>
        <p:spPr>
          <a:xfrm>
            <a:off x="12370136" y="4624152"/>
            <a:ext cx="1069639" cy="6425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ZoneTexte 24">
            <a:extLst>
              <a:ext uri="{FF2B5EF4-FFF2-40B4-BE49-F238E27FC236}">
                <a16:creationId xmlns:a16="http://schemas.microsoft.com/office/drawing/2014/main" id="{AB4BB5F8-C9E8-4637-9EE5-C8EF9C4F8553}"/>
              </a:ext>
            </a:extLst>
          </p:cNvPr>
          <p:cNvSpPr txBox="1"/>
          <p:nvPr/>
        </p:nvSpPr>
        <p:spPr>
          <a:xfrm>
            <a:off x="8060898" y="0"/>
            <a:ext cx="3322320" cy="408253"/>
          </a:xfrm>
          <a:prstGeom prst="rect">
            <a:avLst/>
          </a:prstGeom>
          <a:no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Tendances pluviométrie</a:t>
            </a:r>
          </a:p>
        </p:txBody>
      </p:sp>
      <p:sp>
        <p:nvSpPr>
          <p:cNvPr id="2" name="ZoneTexte 1">
            <a:extLst>
              <a:ext uri="{FF2B5EF4-FFF2-40B4-BE49-F238E27FC236}">
                <a16:creationId xmlns:a16="http://schemas.microsoft.com/office/drawing/2014/main" id="{A626548C-C6CB-0D1E-40BA-4373850FEBAA}"/>
              </a:ext>
            </a:extLst>
          </p:cNvPr>
          <p:cNvSpPr txBox="1"/>
          <p:nvPr/>
        </p:nvSpPr>
        <p:spPr>
          <a:xfrm>
            <a:off x="6721658" y="3609220"/>
            <a:ext cx="6527429" cy="400110"/>
          </a:xfrm>
          <a:prstGeom prst="rect">
            <a:avLst/>
          </a:prstGeom>
          <a:noFill/>
        </p:spPr>
        <p:txBody>
          <a:bodyPr wrap="square" rtlCol="0">
            <a:spAutoFit/>
          </a:bodyPr>
          <a:lstStyle/>
          <a:p>
            <a:r>
              <a:rPr lang="fr-FR" sz="2000" b="1" i="1" dirty="0">
                <a:solidFill>
                  <a:srgbClr val="002060"/>
                </a:solidFill>
                <a:latin typeface="Arial" panose="020B0604020202020204" pitchFamily="34" charset="0"/>
                <a:cs typeface="Arial" panose="020B0604020202020204" pitchFamily="34" charset="0"/>
              </a:rPr>
              <a:t>Evolution répartition saisonnière des précipitations </a:t>
            </a:r>
          </a:p>
        </p:txBody>
      </p:sp>
      <p:pic>
        <p:nvPicPr>
          <p:cNvPr id="3" name="Image 2" descr="De la boue sur la place de la Comédie.">
            <a:extLst>
              <a:ext uri="{FF2B5EF4-FFF2-40B4-BE49-F238E27FC236}">
                <a16:creationId xmlns:a16="http://schemas.microsoft.com/office/drawing/2014/main" id="{DB20F731-092A-DBD8-5FDC-4D21F07FA7F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bwMode="auto">
          <a:xfrm>
            <a:off x="10478770" y="5260603"/>
            <a:ext cx="2961005" cy="2339542"/>
          </a:xfrm>
          <a:prstGeom prst="rect">
            <a:avLst/>
          </a:prstGeom>
          <a:noFill/>
          <a:ln>
            <a:noFill/>
          </a:ln>
          <a:extLst>
            <a:ext uri="{53640926-AAD7-44D8-BBD7-CCE9431645EC}">
              <a14:shadowObscured xmlns:a14="http://schemas.microsoft.com/office/drawing/2010/main"/>
            </a:ext>
          </a:extLst>
        </p:spPr>
      </p:pic>
      <p:sp>
        <p:nvSpPr>
          <p:cNvPr id="4" name="Text Box 2">
            <a:extLst>
              <a:ext uri="{FF2B5EF4-FFF2-40B4-BE49-F238E27FC236}">
                <a16:creationId xmlns:a16="http://schemas.microsoft.com/office/drawing/2014/main" id="{756E26A5-23CC-6412-7A27-163BAB58ACBD}"/>
              </a:ext>
            </a:extLst>
          </p:cNvPr>
          <p:cNvSpPr txBox="1">
            <a:spLocks noChangeArrowheads="1"/>
          </p:cNvSpPr>
          <p:nvPr/>
        </p:nvSpPr>
        <p:spPr bwMode="auto">
          <a:xfrm>
            <a:off x="7517765" y="6571533"/>
            <a:ext cx="2961005" cy="5270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tx1"/>
                </a:solidFill>
                <a:effectLst/>
                <a:latin typeface="Calibri" panose="020F0502020204030204" pitchFamily="34" charset="0"/>
              </a:rPr>
              <a:t>Mini torrent de boue sur Place de la Comédie   Montpellier  14.08.2022</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i="1" u="none" strike="noStrike" cap="none" normalizeH="0" baseline="0" dirty="0">
                <a:ln>
                  <a:noFill/>
                </a:ln>
                <a:solidFill>
                  <a:schemeClr val="tx1"/>
                </a:solidFill>
                <a:effectLst/>
                <a:latin typeface="Calibri" panose="020F0502020204030204" pitchFamily="34" charset="0"/>
              </a:rPr>
              <a:t>Photo Midi Libre  Loic </a:t>
            </a:r>
            <a:r>
              <a:rPr kumimoji="0" lang="fr-FR" altLang="fr-FR" sz="1400" i="1" u="none" strike="noStrike" cap="none" normalizeH="0" baseline="0" dirty="0" err="1">
                <a:ln>
                  <a:noFill/>
                </a:ln>
                <a:solidFill>
                  <a:schemeClr val="tx1"/>
                </a:solidFill>
                <a:effectLst/>
                <a:latin typeface="Calibri" panose="020F0502020204030204" pitchFamily="34" charset="0"/>
              </a:rPr>
              <a:t>Trabuchet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38062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9704D86-4A59-D71B-A2F1-8BDCE6BA2649}"/>
              </a:ext>
            </a:extLst>
          </p:cNvPr>
          <p:cNvSpPr>
            <a:spLocks noGrp="1"/>
          </p:cNvSpPr>
          <p:nvPr>
            <p:ph type="sldNum" sz="quarter" idx="12"/>
          </p:nvPr>
        </p:nvSpPr>
        <p:spPr/>
        <p:txBody>
          <a:bodyPr/>
          <a:lstStyle/>
          <a:p>
            <a:pPr marL="0" marR="0" lvl="0" indent="0" algn="r" defTabSz="1149559"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01.06.2023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Hortis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Carcassonne       </a:t>
            </a:r>
            <a:fld id="{37D21662-B326-48FE-AFD0-C778E7778D6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559"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18CC3491-71D7-8DD8-3687-4A3A02B801EE}"/>
              </a:ext>
            </a:extLst>
          </p:cNvPr>
          <p:cNvSpPr txBox="1"/>
          <p:nvPr/>
        </p:nvSpPr>
        <p:spPr>
          <a:xfrm>
            <a:off x="8534400" y="-20320"/>
            <a:ext cx="4608983" cy="40011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Tendances pluies extrêmes </a:t>
            </a:r>
          </a:p>
        </p:txBody>
      </p:sp>
      <p:pic>
        <p:nvPicPr>
          <p:cNvPr id="3" name="Image 2">
            <a:extLst>
              <a:ext uri="{FF2B5EF4-FFF2-40B4-BE49-F238E27FC236}">
                <a16:creationId xmlns:a16="http://schemas.microsoft.com/office/drawing/2014/main" id="{DDF04CA2-4571-AD34-0FE4-4B07D2B56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648" y="1330960"/>
            <a:ext cx="6979128" cy="6224915"/>
          </a:xfrm>
          <a:prstGeom prst="rect">
            <a:avLst/>
          </a:prstGeom>
        </p:spPr>
      </p:pic>
      <p:sp>
        <p:nvSpPr>
          <p:cNvPr id="4" name="ZoneTexte 3">
            <a:extLst>
              <a:ext uri="{FF2B5EF4-FFF2-40B4-BE49-F238E27FC236}">
                <a16:creationId xmlns:a16="http://schemas.microsoft.com/office/drawing/2014/main" id="{19CF4786-5E95-51AF-3113-11030723016F}"/>
              </a:ext>
            </a:extLst>
          </p:cNvPr>
          <p:cNvSpPr txBox="1"/>
          <p:nvPr/>
        </p:nvSpPr>
        <p:spPr>
          <a:xfrm>
            <a:off x="6342300" y="6835502"/>
            <a:ext cx="3607912" cy="724173"/>
          </a:xfrm>
          <a:prstGeom prst="rect">
            <a:avLst/>
          </a:prstGeom>
          <a:solidFill>
            <a:schemeClr val="bg1"/>
          </a:solid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53" b="1" i="0" u="none" strike="noStrike" kern="1200" cap="none" spc="0" normalizeH="0" baseline="0" noProof="0" dirty="0">
                <a:ln>
                  <a:noFill/>
                </a:ln>
                <a:solidFill>
                  <a:srgbClr val="FF0000"/>
                </a:solidFill>
                <a:effectLst/>
                <a:uLnTx/>
                <a:uFillTx/>
                <a:latin typeface="Calibri" panose="020F0502020204030204"/>
                <a:ea typeface="+mn-ea"/>
                <a:cs typeface="+mn-cs"/>
              </a:rPr>
              <a:t>Episodes avec plus de 150 mm en 1 jour   Période 1972 -2021</a:t>
            </a:r>
          </a:p>
        </p:txBody>
      </p:sp>
      <p:pic>
        <p:nvPicPr>
          <p:cNvPr id="7" name="Image 6">
            <a:extLst>
              <a:ext uri="{FF2B5EF4-FFF2-40B4-BE49-F238E27FC236}">
                <a16:creationId xmlns:a16="http://schemas.microsoft.com/office/drawing/2014/main" id="{33DAA3DF-9B89-A894-91E2-E0893BC50C57}"/>
              </a:ext>
            </a:extLst>
          </p:cNvPr>
          <p:cNvPicPr>
            <a:picLocks noChangeAspect="1"/>
          </p:cNvPicPr>
          <p:nvPr/>
        </p:nvPicPr>
        <p:blipFill>
          <a:blip r:embed="rId3"/>
          <a:stretch>
            <a:fillRect/>
          </a:stretch>
        </p:blipFill>
        <p:spPr>
          <a:xfrm>
            <a:off x="10646936" y="6585711"/>
            <a:ext cx="490759" cy="490759"/>
          </a:xfrm>
          <a:prstGeom prst="rect">
            <a:avLst/>
          </a:prstGeom>
        </p:spPr>
      </p:pic>
      <p:sp>
        <p:nvSpPr>
          <p:cNvPr id="15" name="ZoneTexte 14">
            <a:extLst>
              <a:ext uri="{FF2B5EF4-FFF2-40B4-BE49-F238E27FC236}">
                <a16:creationId xmlns:a16="http://schemas.microsoft.com/office/drawing/2014/main" id="{0032B482-FEB1-B009-3398-BC201ED9ABA9}"/>
              </a:ext>
            </a:extLst>
          </p:cNvPr>
          <p:cNvSpPr txBox="1"/>
          <p:nvPr/>
        </p:nvSpPr>
        <p:spPr>
          <a:xfrm>
            <a:off x="10553507" y="7080270"/>
            <a:ext cx="2103120" cy="276999"/>
          </a:xfrm>
          <a:prstGeom prst="rect">
            <a:avLst/>
          </a:prstGeom>
          <a:noFill/>
        </p:spPr>
        <p:txBody>
          <a:bodyPr wrap="square">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Météo France 2022</a:t>
            </a:r>
            <a:endParaRPr kumimoji="0" lang="fr-FR" sz="205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DB75B975-901E-75BF-338E-C07321D7A2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006223" y="563837"/>
            <a:ext cx="274320" cy="2553510"/>
          </a:xfrm>
          <a:prstGeom prst="rect">
            <a:avLst/>
          </a:prstGeom>
        </p:spPr>
      </p:pic>
      <p:sp>
        <p:nvSpPr>
          <p:cNvPr id="17" name="ZoneTexte 16">
            <a:extLst>
              <a:ext uri="{FF2B5EF4-FFF2-40B4-BE49-F238E27FC236}">
                <a16:creationId xmlns:a16="http://schemas.microsoft.com/office/drawing/2014/main" id="{32D0F0F9-C648-EADE-1CB1-65BA7B3D238A}"/>
              </a:ext>
            </a:extLst>
          </p:cNvPr>
          <p:cNvSpPr txBox="1"/>
          <p:nvPr/>
        </p:nvSpPr>
        <p:spPr>
          <a:xfrm>
            <a:off x="9502678" y="605524"/>
            <a:ext cx="3505200" cy="338554"/>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plus de 3 fois en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moy</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chaque année</a:t>
            </a:r>
          </a:p>
        </p:txBody>
      </p:sp>
      <p:sp>
        <p:nvSpPr>
          <p:cNvPr id="18" name="ZoneTexte 17">
            <a:extLst>
              <a:ext uri="{FF2B5EF4-FFF2-40B4-BE49-F238E27FC236}">
                <a16:creationId xmlns:a16="http://schemas.microsoft.com/office/drawing/2014/main" id="{431C0A30-C8E1-5B14-08CE-B6965AAED6C8}"/>
              </a:ext>
            </a:extLst>
          </p:cNvPr>
          <p:cNvSpPr txBox="1"/>
          <p:nvPr/>
        </p:nvSpPr>
        <p:spPr>
          <a:xfrm>
            <a:off x="10241626" y="1166941"/>
            <a:ext cx="2901757" cy="338554"/>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fois en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moy</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chaque année</a:t>
            </a:r>
          </a:p>
        </p:txBody>
      </p:sp>
      <p:sp>
        <p:nvSpPr>
          <p:cNvPr id="19" name="ZoneTexte 18">
            <a:extLst>
              <a:ext uri="{FF2B5EF4-FFF2-40B4-BE49-F238E27FC236}">
                <a16:creationId xmlns:a16="http://schemas.microsoft.com/office/drawing/2014/main" id="{E9589BBD-36FE-DF70-05E0-E4EB770BAEBC}"/>
              </a:ext>
            </a:extLst>
          </p:cNvPr>
          <p:cNvSpPr txBox="1"/>
          <p:nvPr/>
        </p:nvSpPr>
        <p:spPr>
          <a:xfrm>
            <a:off x="8962543" y="1972867"/>
            <a:ext cx="4043680" cy="338554"/>
          </a:xfrm>
          <a:prstGeom prst="rect">
            <a:avLst/>
          </a:prstGeom>
          <a:solidFill>
            <a:schemeClr val="bg1"/>
          </a:solid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 mois 1 fois en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moy</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tous les 5 à 10 ans</a:t>
            </a:r>
          </a:p>
        </p:txBody>
      </p:sp>
      <p:sp>
        <p:nvSpPr>
          <p:cNvPr id="20" name="ZoneTexte 19">
            <a:extLst>
              <a:ext uri="{FF2B5EF4-FFF2-40B4-BE49-F238E27FC236}">
                <a16:creationId xmlns:a16="http://schemas.microsoft.com/office/drawing/2014/main" id="{83E5E14A-C72C-2C6C-A486-9365227A0BE6}"/>
              </a:ext>
            </a:extLst>
          </p:cNvPr>
          <p:cNvSpPr txBox="1"/>
          <p:nvPr/>
        </p:nvSpPr>
        <p:spPr>
          <a:xfrm>
            <a:off x="10748488" y="2800360"/>
            <a:ext cx="2257735" cy="338554"/>
          </a:xfrm>
          <a:prstGeom prst="rect">
            <a:avLst/>
          </a:prstGeom>
          <a:solidFill>
            <a:schemeClr val="bg1"/>
          </a:solid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occurence</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observée</a:t>
            </a:r>
          </a:p>
        </p:txBody>
      </p:sp>
      <p:pic>
        <p:nvPicPr>
          <p:cNvPr id="13" name="Image 12" descr="Une image contenant texte, capture d’écran, Police, diagramme&#10;&#10;Description générée automatiquement">
            <a:extLst>
              <a:ext uri="{FF2B5EF4-FFF2-40B4-BE49-F238E27FC236}">
                <a16:creationId xmlns:a16="http://schemas.microsoft.com/office/drawing/2014/main" id="{B2AA436C-8229-4BFD-0B55-28B707C288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295"/>
          <a:stretch/>
        </p:blipFill>
        <p:spPr>
          <a:xfrm>
            <a:off x="0" y="3014975"/>
            <a:ext cx="7254946" cy="3436965"/>
          </a:xfrm>
          <a:prstGeom prst="rect">
            <a:avLst/>
          </a:prstGeom>
        </p:spPr>
      </p:pic>
      <p:sp>
        <p:nvSpPr>
          <p:cNvPr id="21" name="ZoneTexte 20">
            <a:extLst>
              <a:ext uri="{FF2B5EF4-FFF2-40B4-BE49-F238E27FC236}">
                <a16:creationId xmlns:a16="http://schemas.microsoft.com/office/drawing/2014/main" id="{67148366-56EF-2929-2250-3C4E0CF82E95}"/>
              </a:ext>
            </a:extLst>
          </p:cNvPr>
          <p:cNvSpPr txBox="1"/>
          <p:nvPr/>
        </p:nvSpPr>
        <p:spPr>
          <a:xfrm>
            <a:off x="433552" y="2170278"/>
            <a:ext cx="4709354" cy="984885"/>
          </a:xfrm>
          <a:prstGeom prst="rect">
            <a:avLst/>
          </a:prstGeom>
          <a:noFill/>
        </p:spPr>
        <p:txBody>
          <a:bodyPr wrap="square" rtlCol="0">
            <a:spAutoFit/>
          </a:bodyPr>
          <a:lstStyle/>
          <a:p>
            <a:pPr marL="0" marR="0" lvl="0" indent="0" algn="ctr" defTabSz="1042873"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Pluies extrêmes en région méditerranéenne</a:t>
            </a:r>
          </a:p>
          <a:p>
            <a:pPr marL="0" marR="0" lvl="0" indent="0" algn="ctr" defTabSz="1042873"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 un réseau de 75 stations de référence</a:t>
            </a:r>
          </a:p>
          <a:p>
            <a:pPr marL="0" marR="0" lvl="0" indent="0" algn="ctr" defTabSz="1042873" rtl="0" eaLnBrk="1" fontAlgn="auto" latinLnBrk="0" hangingPunct="1">
              <a:lnSpc>
                <a:spcPct val="100000"/>
              </a:lnSpc>
              <a:spcBef>
                <a:spcPts val="0"/>
              </a:spcBef>
              <a:spcAft>
                <a:spcPts val="60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Météo France 2022</a:t>
            </a:r>
            <a:endParaRPr kumimoji="0" lang="fr-FR" sz="205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5CEBCCC6-6D42-E3CF-2727-B19E7942B8D6}"/>
              </a:ext>
            </a:extLst>
          </p:cNvPr>
          <p:cNvSpPr txBox="1"/>
          <p:nvPr/>
        </p:nvSpPr>
        <p:spPr>
          <a:xfrm>
            <a:off x="2188114" y="797609"/>
            <a:ext cx="5562792" cy="707886"/>
          </a:xfrm>
          <a:prstGeom prst="rect">
            <a:avLst/>
          </a:prstGeom>
          <a:noFill/>
        </p:spPr>
        <p:txBody>
          <a:bodyPr wrap="square">
            <a:spAutoFit/>
          </a:bodyPr>
          <a:lstStyle/>
          <a:p>
            <a:r>
              <a:rPr kumimoji="0" lang="fr-FR"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Les pluies extrêmes journalières devraient continuer à augmenter dans le futur </a:t>
            </a:r>
            <a:endParaRPr lang="fr-FR" dirty="0">
              <a:solidFill>
                <a:srgbClr val="FF0000"/>
              </a:solidFill>
            </a:endParaRPr>
          </a:p>
        </p:txBody>
      </p:sp>
    </p:spTree>
    <p:extLst>
      <p:ext uri="{BB962C8B-B14F-4D97-AF65-F5344CB8AC3E}">
        <p14:creationId xmlns:p14="http://schemas.microsoft.com/office/powerpoint/2010/main" val="1272976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B49B705-4E7A-CF69-B30B-A1AF7D739098}"/>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18</a:t>
            </a:fld>
            <a:endParaRPr lang="fr-FR" dirty="0"/>
          </a:p>
        </p:txBody>
      </p:sp>
      <p:pic>
        <p:nvPicPr>
          <p:cNvPr id="7" name="Image 6">
            <a:extLst>
              <a:ext uri="{FF2B5EF4-FFF2-40B4-BE49-F238E27FC236}">
                <a16:creationId xmlns:a16="http://schemas.microsoft.com/office/drawing/2014/main" id="{5A31DF7F-BFE3-01B4-060E-0F525F1C1A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5154" y="2815833"/>
            <a:ext cx="6134621" cy="4642168"/>
          </a:xfrm>
          <a:prstGeom prst="rect">
            <a:avLst/>
          </a:prstGeom>
        </p:spPr>
      </p:pic>
      <p:sp>
        <p:nvSpPr>
          <p:cNvPr id="8" name="ZoneTexte 7">
            <a:extLst>
              <a:ext uri="{FF2B5EF4-FFF2-40B4-BE49-F238E27FC236}">
                <a16:creationId xmlns:a16="http://schemas.microsoft.com/office/drawing/2014/main" id="{B41AF609-1C80-7D20-938D-80FB8EA04E03}"/>
              </a:ext>
            </a:extLst>
          </p:cNvPr>
          <p:cNvSpPr txBox="1"/>
          <p:nvPr/>
        </p:nvSpPr>
        <p:spPr>
          <a:xfrm>
            <a:off x="8060897" y="0"/>
            <a:ext cx="4070143" cy="400110"/>
          </a:xfrm>
          <a:prstGeom prst="rect">
            <a:avLst/>
          </a:prstGeom>
          <a:no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Tendances débit cours d’eau</a:t>
            </a:r>
          </a:p>
        </p:txBody>
      </p:sp>
      <p:sp>
        <p:nvSpPr>
          <p:cNvPr id="10" name="ZoneTexte 9">
            <a:extLst>
              <a:ext uri="{FF2B5EF4-FFF2-40B4-BE49-F238E27FC236}">
                <a16:creationId xmlns:a16="http://schemas.microsoft.com/office/drawing/2014/main" id="{D5256FF8-74DB-8285-7182-8D560A4784C0}"/>
              </a:ext>
            </a:extLst>
          </p:cNvPr>
          <p:cNvSpPr txBox="1"/>
          <p:nvPr/>
        </p:nvSpPr>
        <p:spPr>
          <a:xfrm>
            <a:off x="0" y="-102830"/>
            <a:ext cx="6654800" cy="4059894"/>
          </a:xfrm>
          <a:prstGeom prst="rect">
            <a:avLst/>
          </a:prstGeom>
          <a:solidFill>
            <a:schemeClr val="bg1"/>
          </a:solidFill>
        </p:spPr>
        <p:txBody>
          <a:bodyPr wrap="square" rtlCol="0">
            <a:spAutoFit/>
          </a:bodyPr>
          <a:lstStyle/>
          <a:p>
            <a:r>
              <a:rPr lang="fr-FR" sz="2000" b="1" dirty="0">
                <a:latin typeface="Arial" panose="020B0604020202020204" pitchFamily="34" charset="0"/>
                <a:cs typeface="Arial" panose="020B0604020202020204" pitchFamily="34" charset="0"/>
              </a:rPr>
              <a:t>Bassins côtiers méditerranées</a:t>
            </a:r>
          </a:p>
          <a:p>
            <a:r>
              <a:rPr lang="fr-FR" dirty="0"/>
              <a:t>Hérault, Orb, Aude, Agly, Têt, Tech</a:t>
            </a:r>
          </a:p>
          <a:p>
            <a:r>
              <a:rPr lang="fr-FR" b="1" dirty="0"/>
              <a:t>-20% débit </a:t>
            </a:r>
            <a:r>
              <a:rPr lang="fr-FR" b="1" dirty="0" err="1"/>
              <a:t>moy</a:t>
            </a:r>
            <a:r>
              <a:rPr lang="fr-FR" b="1" dirty="0"/>
              <a:t>. </a:t>
            </a:r>
            <a:r>
              <a:rPr lang="fr-FR" dirty="0"/>
              <a:t>sur 1965 – 2004 avec disparités amont-aval: </a:t>
            </a:r>
          </a:p>
          <a:p>
            <a:pPr marL="342900" indent="-342900">
              <a:buFont typeface="Courier New" panose="02070309020205020404" pitchFamily="49" charset="0"/>
              <a:buChar char="o"/>
            </a:pPr>
            <a:r>
              <a:rPr lang="fr-FR" dirty="0"/>
              <a:t>diminution enneigement amont BV Têt et Aude</a:t>
            </a:r>
          </a:p>
          <a:p>
            <a:pPr marL="342900" indent="-342900">
              <a:buFont typeface="Courier New" panose="02070309020205020404" pitchFamily="49" charset="0"/>
              <a:buChar char="o"/>
            </a:pPr>
            <a:r>
              <a:rPr lang="fr-FR" dirty="0"/>
              <a:t>réduction pluies hivernales et contributions eaux souterraines aval Hérault et Orb</a:t>
            </a:r>
          </a:p>
          <a:p>
            <a:r>
              <a:rPr lang="fr-FR" b="1" dirty="0"/>
              <a:t>Bassin des Gardons</a:t>
            </a:r>
          </a:p>
          <a:p>
            <a:r>
              <a:rPr lang="fr-FR" b="1" dirty="0"/>
              <a:t>-25% débits étiage </a:t>
            </a:r>
            <a:r>
              <a:rPr lang="fr-FR" dirty="0"/>
              <a:t>sur 1961-2020</a:t>
            </a:r>
          </a:p>
          <a:p>
            <a:endParaRPr lang="fr-FR" dirty="0"/>
          </a:p>
          <a:p>
            <a:r>
              <a:rPr lang="fr-FR" b="1" dirty="0"/>
              <a:t>Projections: </a:t>
            </a:r>
            <a:r>
              <a:rPr lang="fr-FR" dirty="0"/>
              <a:t>évolution des débits à la baisse</a:t>
            </a:r>
          </a:p>
          <a:p>
            <a:r>
              <a:rPr lang="fr-FR" dirty="0"/>
              <a:t>Plus fortes intensités pluviométriques = ruissellements et crues éclairs marquées</a:t>
            </a:r>
          </a:p>
          <a:p>
            <a:r>
              <a:rPr lang="fr-FR" sz="1200" i="1" dirty="0">
                <a:latin typeface="Arial" panose="020B0604020202020204" pitchFamily="34" charset="0"/>
                <a:cs typeface="Arial" panose="020B0604020202020204" pitchFamily="34" charset="0"/>
              </a:rPr>
              <a:t>Source : CROCC 2021</a:t>
            </a:r>
          </a:p>
        </p:txBody>
      </p:sp>
      <p:sp>
        <p:nvSpPr>
          <p:cNvPr id="12" name="ZoneTexte 11">
            <a:extLst>
              <a:ext uri="{FF2B5EF4-FFF2-40B4-BE49-F238E27FC236}">
                <a16:creationId xmlns:a16="http://schemas.microsoft.com/office/drawing/2014/main" id="{9FACB855-E06B-DF6D-0D99-04E704E838C7}"/>
              </a:ext>
            </a:extLst>
          </p:cNvPr>
          <p:cNvSpPr txBox="1"/>
          <p:nvPr/>
        </p:nvSpPr>
        <p:spPr>
          <a:xfrm>
            <a:off x="7762240" y="1927117"/>
            <a:ext cx="4947920" cy="1208472"/>
          </a:xfrm>
          <a:prstGeom prst="rect">
            <a:avLst/>
          </a:prstGeom>
          <a:noFill/>
        </p:spPr>
        <p:txBody>
          <a:bodyPr wrap="square">
            <a:spAutoFit/>
          </a:bodyPr>
          <a:lstStyle/>
          <a:p>
            <a:r>
              <a:rPr lang="fr-FR" sz="1800" b="1" dirty="0">
                <a:latin typeface="Arial" panose="020B0604020202020204" pitchFamily="34" charset="0"/>
                <a:cs typeface="Arial" panose="020B0604020202020204" pitchFamily="34" charset="0"/>
              </a:rPr>
              <a:t>Evolution possible débit moyen annuel des </a:t>
            </a:r>
          </a:p>
          <a:p>
            <a:r>
              <a:rPr lang="fr-FR" sz="1800" b="1" dirty="0">
                <a:latin typeface="Arial" panose="020B0604020202020204" pitchFamily="34" charset="0"/>
                <a:cs typeface="Arial" panose="020B0604020202020204" pitchFamily="34" charset="0"/>
              </a:rPr>
              <a:t>cours d'eau entre 1961-1990 et 2046-2065</a:t>
            </a:r>
          </a:p>
          <a:p>
            <a:r>
              <a:rPr lang="fr-FR" sz="1600" dirty="0"/>
              <a:t>Scénario GIEC à + 3°C de réchauffement global</a:t>
            </a:r>
          </a:p>
          <a:p>
            <a:endParaRPr lang="fr-FR" dirty="0"/>
          </a:p>
        </p:txBody>
      </p:sp>
      <p:sp>
        <p:nvSpPr>
          <p:cNvPr id="13" name="ZoneTexte 12">
            <a:extLst>
              <a:ext uri="{FF2B5EF4-FFF2-40B4-BE49-F238E27FC236}">
                <a16:creationId xmlns:a16="http://schemas.microsoft.com/office/drawing/2014/main" id="{B56C1507-16E4-614F-82F0-456377D74552}"/>
              </a:ext>
            </a:extLst>
          </p:cNvPr>
          <p:cNvSpPr txBox="1"/>
          <p:nvPr/>
        </p:nvSpPr>
        <p:spPr>
          <a:xfrm>
            <a:off x="34868" y="4086998"/>
            <a:ext cx="5238172" cy="1040093"/>
          </a:xfrm>
          <a:prstGeom prst="rect">
            <a:avLst/>
          </a:prstGeom>
          <a:noFill/>
        </p:spPr>
        <p:txBody>
          <a:bodyPr wrap="square" rtlCol="0">
            <a:spAutoFit/>
          </a:bodyPr>
          <a:lstStyle/>
          <a:p>
            <a:r>
              <a:rPr lang="fr-FR" b="1" dirty="0"/>
              <a:t>Bassins de la Garonne et Haut Adour</a:t>
            </a:r>
          </a:p>
          <a:p>
            <a:r>
              <a:rPr lang="fr-FR" dirty="0"/>
              <a:t>Baisse débits minimum annuels de la moyenne mensuelle du débit journalier sur 1968-2020</a:t>
            </a:r>
          </a:p>
        </p:txBody>
      </p:sp>
      <p:pic>
        <p:nvPicPr>
          <p:cNvPr id="15" name="Image 14">
            <a:extLst>
              <a:ext uri="{FF2B5EF4-FFF2-40B4-BE49-F238E27FC236}">
                <a16:creationId xmlns:a16="http://schemas.microsoft.com/office/drawing/2014/main" id="{265789F5-CA5A-0C8C-0336-20608F6B99A8}"/>
              </a:ext>
            </a:extLst>
          </p:cNvPr>
          <p:cNvPicPr>
            <a:picLocks noChangeAspect="1"/>
          </p:cNvPicPr>
          <p:nvPr/>
        </p:nvPicPr>
        <p:blipFill>
          <a:blip r:embed="rId3"/>
          <a:stretch>
            <a:fillRect/>
          </a:stretch>
        </p:blipFill>
        <p:spPr>
          <a:xfrm>
            <a:off x="228572" y="5244696"/>
            <a:ext cx="3619171" cy="1911754"/>
          </a:xfrm>
          <a:prstGeom prst="rect">
            <a:avLst/>
          </a:prstGeom>
        </p:spPr>
      </p:pic>
      <p:sp>
        <p:nvSpPr>
          <p:cNvPr id="16" name="ZoneTexte 15">
            <a:extLst>
              <a:ext uri="{FF2B5EF4-FFF2-40B4-BE49-F238E27FC236}">
                <a16:creationId xmlns:a16="http://schemas.microsoft.com/office/drawing/2014/main" id="{BD6B0288-D945-89E3-5CD8-0CBDE327CEFF}"/>
              </a:ext>
            </a:extLst>
          </p:cNvPr>
          <p:cNvSpPr txBox="1"/>
          <p:nvPr/>
        </p:nvSpPr>
        <p:spPr>
          <a:xfrm>
            <a:off x="3940060" y="5257025"/>
            <a:ext cx="2194561" cy="1938992"/>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20.09.2022</a:t>
            </a:r>
          </a:p>
          <a:p>
            <a:r>
              <a:rPr lang="fr-FR" sz="1600" dirty="0">
                <a:latin typeface="Arial" panose="020B0604020202020204" pitchFamily="34" charset="0"/>
                <a:cs typeface="Arial" panose="020B0604020202020204" pitchFamily="34" charset="0"/>
              </a:rPr>
              <a:t>La Garonne au </a:t>
            </a:r>
            <a:r>
              <a:rPr lang="fr-FR" sz="1600" dirty="0" err="1">
                <a:latin typeface="Arial" panose="020B0604020202020204" pitchFamily="34" charset="0"/>
                <a:cs typeface="Arial" panose="020B0604020202020204" pitchFamily="34" charset="0"/>
              </a:rPr>
              <a:t>Bazacle</a:t>
            </a:r>
            <a:r>
              <a:rPr lang="fr-FR" sz="1600" dirty="0">
                <a:latin typeface="Arial" panose="020B0604020202020204" pitchFamily="34" charset="0"/>
                <a:cs typeface="Arial" panose="020B0604020202020204" pitchFamily="34" charset="0"/>
              </a:rPr>
              <a:t> Toulouse : 28 m3/s, dont 30% issus réalimentation eau soutien d’étiage</a:t>
            </a:r>
          </a:p>
          <a:p>
            <a:r>
              <a:rPr lang="fr-FR" sz="1200" i="1" dirty="0">
                <a:latin typeface="Arial" panose="020B0604020202020204" pitchFamily="34" charset="0"/>
                <a:cs typeface="Arial" panose="020B0604020202020204" pitchFamily="34" charset="0"/>
              </a:rPr>
              <a:t>Source: </a:t>
            </a:r>
          </a:p>
          <a:p>
            <a:r>
              <a:rPr lang="fr-FR" sz="1200" i="1" dirty="0">
                <a:latin typeface="Arial" panose="020B0604020202020204" pitchFamily="34" charset="0"/>
                <a:cs typeface="Arial" panose="020B0604020202020204" pitchFamily="34" charset="0"/>
              </a:rPr>
              <a:t>Eau Grand Sud Ouest</a:t>
            </a:r>
          </a:p>
        </p:txBody>
      </p:sp>
    </p:spTree>
    <p:extLst>
      <p:ext uri="{BB962C8B-B14F-4D97-AF65-F5344CB8AC3E}">
        <p14:creationId xmlns:p14="http://schemas.microsoft.com/office/powerpoint/2010/main" val="2740650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99D89066-97E9-FECF-5DFC-D1FBE00F84B0}"/>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19</a:t>
            </a:fld>
            <a:endParaRPr lang="fr-FR" dirty="0"/>
          </a:p>
        </p:txBody>
      </p:sp>
      <p:pic>
        <p:nvPicPr>
          <p:cNvPr id="7" name="Image 6">
            <a:extLst>
              <a:ext uri="{FF2B5EF4-FFF2-40B4-BE49-F238E27FC236}">
                <a16:creationId xmlns:a16="http://schemas.microsoft.com/office/drawing/2014/main" id="{897E3AB7-35B9-89D2-30B2-8D72C964B5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0758" y="328990"/>
            <a:ext cx="9165162" cy="6245815"/>
          </a:xfrm>
          <a:prstGeom prst="rect">
            <a:avLst/>
          </a:prstGeom>
        </p:spPr>
      </p:pic>
      <p:sp>
        <p:nvSpPr>
          <p:cNvPr id="2" name="ZoneTexte 1">
            <a:extLst>
              <a:ext uri="{FF2B5EF4-FFF2-40B4-BE49-F238E27FC236}">
                <a16:creationId xmlns:a16="http://schemas.microsoft.com/office/drawing/2014/main" id="{3E1BB381-7E43-C9AB-45D1-3170A4D20E27}"/>
              </a:ext>
            </a:extLst>
          </p:cNvPr>
          <p:cNvSpPr txBox="1"/>
          <p:nvPr/>
        </p:nvSpPr>
        <p:spPr>
          <a:xfrm>
            <a:off x="8985457" y="-71120"/>
            <a:ext cx="4070143" cy="400110"/>
          </a:xfrm>
          <a:prstGeom prst="rect">
            <a:avLst/>
          </a:prstGeom>
          <a:no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Tendances recharges aquifères</a:t>
            </a:r>
          </a:p>
        </p:txBody>
      </p:sp>
      <p:sp>
        <p:nvSpPr>
          <p:cNvPr id="4" name="ZoneTexte 3">
            <a:extLst>
              <a:ext uri="{FF2B5EF4-FFF2-40B4-BE49-F238E27FC236}">
                <a16:creationId xmlns:a16="http://schemas.microsoft.com/office/drawing/2014/main" id="{D3391124-54BC-4C4D-952B-B1192EB23259}"/>
              </a:ext>
            </a:extLst>
          </p:cNvPr>
          <p:cNvSpPr txBox="1"/>
          <p:nvPr/>
        </p:nvSpPr>
        <p:spPr>
          <a:xfrm>
            <a:off x="5608321" y="6480907"/>
            <a:ext cx="7640320" cy="769441"/>
          </a:xfrm>
          <a:prstGeom prst="rect">
            <a:avLst/>
          </a:prstGeom>
          <a:solidFill>
            <a:schemeClr val="bg1"/>
          </a:solidFill>
        </p:spPr>
        <p:txBody>
          <a:bodyPr wrap="square">
            <a:spAutoFit/>
          </a:bodyPr>
          <a:lstStyle/>
          <a:p>
            <a:r>
              <a:rPr lang="fr-FR" sz="1600" dirty="0">
                <a:latin typeface="Arial" panose="020B0604020202020204" pitchFamily="34" charset="0"/>
                <a:cs typeface="Arial" panose="020B0604020202020204" pitchFamily="34" charset="0"/>
              </a:rPr>
              <a:t>Sous scénario RCP8.5, horizon 2050 par rapport à situation 1981-2010, l’Occitanie pourrait subir un déficit de recharge potentielle sur l’ensemble de son territoire </a:t>
            </a:r>
            <a:r>
              <a:rPr lang="fr-FR" sz="1200" i="1" dirty="0">
                <a:latin typeface="Arial" panose="020B0604020202020204" pitchFamily="34" charset="0"/>
                <a:cs typeface="Arial" panose="020B0604020202020204" pitchFamily="34" charset="0"/>
              </a:rPr>
              <a:t>Source: Y Caballero pour  CROCC</a:t>
            </a:r>
          </a:p>
        </p:txBody>
      </p:sp>
      <p:sp>
        <p:nvSpPr>
          <p:cNvPr id="10" name="ZoneTexte 9">
            <a:extLst>
              <a:ext uri="{FF2B5EF4-FFF2-40B4-BE49-F238E27FC236}">
                <a16:creationId xmlns:a16="http://schemas.microsoft.com/office/drawing/2014/main" id="{214D5C95-6A62-C9F8-F64D-A295C8F98422}"/>
              </a:ext>
            </a:extLst>
          </p:cNvPr>
          <p:cNvSpPr txBox="1"/>
          <p:nvPr/>
        </p:nvSpPr>
        <p:spPr>
          <a:xfrm>
            <a:off x="9733280" y="1207154"/>
            <a:ext cx="3605737" cy="2935612"/>
          </a:xfrm>
          <a:prstGeom prst="rect">
            <a:avLst/>
          </a:prstGeom>
          <a:noFill/>
        </p:spPr>
        <p:txBody>
          <a:bodyPr wrap="square">
            <a:spAutoFit/>
          </a:bodyPr>
          <a:lstStyle/>
          <a:p>
            <a:r>
              <a:rPr lang="fr-FR" dirty="0"/>
              <a:t>Diminution recharge des aquifères et débit cours d’eau côtiers en période d’étiage favorisent les intrusions salines,</a:t>
            </a:r>
          </a:p>
          <a:p>
            <a:r>
              <a:rPr lang="fr-FR" dirty="0" err="1"/>
              <a:t>amplifiées</a:t>
            </a:r>
            <a:r>
              <a:rPr lang="fr-FR" dirty="0"/>
              <a:t> par augmentation des prélèvements</a:t>
            </a:r>
          </a:p>
          <a:p>
            <a:r>
              <a:rPr lang="fr-FR" dirty="0"/>
              <a:t>-&gt; vulnérabilité des aquifères littoraux</a:t>
            </a:r>
          </a:p>
          <a:p>
            <a:endParaRPr lang="fr-FR" dirty="0"/>
          </a:p>
        </p:txBody>
      </p:sp>
    </p:spTree>
    <p:extLst>
      <p:ext uri="{BB962C8B-B14F-4D97-AF65-F5344CB8AC3E}">
        <p14:creationId xmlns:p14="http://schemas.microsoft.com/office/powerpoint/2010/main" val="2663534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11">
            <a:extLst>
              <a:ext uri="{FF2B5EF4-FFF2-40B4-BE49-F238E27FC236}">
                <a16:creationId xmlns:a16="http://schemas.microsoft.com/office/drawing/2014/main" id="{4ED95561-BB75-F87B-0230-8FECBFF6FC7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97181" y="1766551"/>
            <a:ext cx="10042594" cy="5785348"/>
          </a:xfrm>
          <a:prstGeom prst="rect">
            <a:avLst/>
          </a:prstGeom>
          <a:solidFill>
            <a:sysClr val="window" lastClr="FFFFFF"/>
          </a:solidFill>
        </p:spPr>
      </p:pic>
      <p:sp>
        <p:nvSpPr>
          <p:cNvPr id="5" name="Espace réservé du numéro de diapositive 4">
            <a:extLst>
              <a:ext uri="{FF2B5EF4-FFF2-40B4-BE49-F238E27FC236}">
                <a16:creationId xmlns:a16="http://schemas.microsoft.com/office/drawing/2014/main" id="{91FD3028-B4B0-E20B-2553-960F8874E3B0}"/>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2</a:t>
            </a:fld>
            <a:endParaRPr lang="fr-FR" dirty="0"/>
          </a:p>
        </p:txBody>
      </p:sp>
      <p:sp>
        <p:nvSpPr>
          <p:cNvPr id="8" name="ZoneTexte 7">
            <a:extLst>
              <a:ext uri="{FF2B5EF4-FFF2-40B4-BE49-F238E27FC236}">
                <a16:creationId xmlns:a16="http://schemas.microsoft.com/office/drawing/2014/main" id="{66E8FF73-356A-0058-3295-8928C4361C76}"/>
              </a:ext>
            </a:extLst>
          </p:cNvPr>
          <p:cNvSpPr txBox="1"/>
          <p:nvPr/>
        </p:nvSpPr>
        <p:spPr>
          <a:xfrm>
            <a:off x="335456" y="7776"/>
            <a:ext cx="12768862" cy="400110"/>
          </a:xfrm>
          <a:prstGeom prst="rect">
            <a:avLst/>
          </a:prstGeom>
          <a:noFill/>
        </p:spPr>
        <p:txBody>
          <a:bodyPr wrap="square" rtlCol="0">
            <a:spAutoFit/>
          </a:bodyPr>
          <a:lstStyle/>
          <a:p>
            <a:pPr>
              <a:spcAft>
                <a:spcPts val="600"/>
              </a:spcAft>
            </a:pPr>
            <a:r>
              <a:rPr lang="fr-FR" sz="2000" b="1" dirty="0">
                <a:solidFill>
                  <a:prstClr val="white"/>
                </a:solidFill>
                <a:latin typeface="Arial" panose="020B0604020202020204" pitchFamily="34" charset="0"/>
                <a:cs typeface="Arial" panose="020B0604020202020204" pitchFamily="34" charset="0"/>
              </a:rPr>
              <a:t>AD’OCC est l’agence de développement économique de la Région Occitanie / Pyrénées – Méditerranée</a:t>
            </a:r>
          </a:p>
        </p:txBody>
      </p:sp>
      <p:sp>
        <p:nvSpPr>
          <p:cNvPr id="10" name="ZoneTexte 9">
            <a:extLst>
              <a:ext uri="{FF2B5EF4-FFF2-40B4-BE49-F238E27FC236}">
                <a16:creationId xmlns:a16="http://schemas.microsoft.com/office/drawing/2014/main" id="{22976425-0E68-BBB6-BF2D-A92968F79064}"/>
              </a:ext>
            </a:extLst>
          </p:cNvPr>
          <p:cNvSpPr txBox="1"/>
          <p:nvPr/>
        </p:nvSpPr>
        <p:spPr>
          <a:xfrm>
            <a:off x="380126" y="511078"/>
            <a:ext cx="12768862" cy="830997"/>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Une double ambition : </a:t>
            </a:r>
          </a:p>
          <a:p>
            <a:pPr marL="216000" marR="0" lvl="0" indent="-216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accompagner les entreprises à chaque étape de leurs vies, et les territoires</a:t>
            </a:r>
          </a:p>
        </p:txBody>
      </p:sp>
      <p:sp>
        <p:nvSpPr>
          <p:cNvPr id="11" name="ZoneTexte 10">
            <a:extLst>
              <a:ext uri="{FF2B5EF4-FFF2-40B4-BE49-F238E27FC236}">
                <a16:creationId xmlns:a16="http://schemas.microsoft.com/office/drawing/2014/main" id="{69C6A5D2-7C00-C2E5-E350-F9799D4229D6}"/>
              </a:ext>
            </a:extLst>
          </p:cNvPr>
          <p:cNvSpPr txBox="1"/>
          <p:nvPr/>
        </p:nvSpPr>
        <p:spPr>
          <a:xfrm>
            <a:off x="380126" y="1252989"/>
            <a:ext cx="7272894" cy="1938992"/>
          </a:xfrm>
          <a:prstGeom prst="rect">
            <a:avLst/>
          </a:prstGeom>
          <a:noFill/>
        </p:spPr>
        <p:txBody>
          <a:bodyPr wrap="square">
            <a:spAutoFit/>
          </a:bodyPr>
          <a:lstStyle/>
          <a:p>
            <a:pPr>
              <a:defRPr/>
            </a:pPr>
            <a:r>
              <a:rPr lang="fr-FR" sz="2400" dirty="0">
                <a:solidFill>
                  <a:prstClr val="black"/>
                </a:solidFill>
                <a:latin typeface="Arial" panose="020B0604020202020204" pitchFamily="34" charset="0"/>
                <a:cs typeface="Arial" panose="020B0604020202020204" pitchFamily="34" charset="0"/>
              </a:rPr>
              <a:t>     pour créer de la valeur et de l’emploi sur</a:t>
            </a:r>
          </a:p>
          <a:p>
            <a:pPr>
              <a:defRPr/>
            </a:pPr>
            <a:r>
              <a:rPr lang="fr-FR" sz="2400" dirty="0">
                <a:solidFill>
                  <a:prstClr val="black"/>
                </a:solidFill>
                <a:latin typeface="Arial" panose="020B0604020202020204" pitchFamily="34" charset="0"/>
                <a:cs typeface="Arial" panose="020B0604020202020204" pitchFamily="34" charset="0"/>
              </a:rPr>
              <a:t>     l’ensemble du territoire</a:t>
            </a:r>
          </a:p>
          <a:p>
            <a:pPr marL="342900" indent="-342900">
              <a:buFont typeface="Arial" panose="020B0604020202020204" pitchFamily="34" charset="0"/>
              <a:buChar char="•"/>
              <a:defRPr/>
            </a:pPr>
            <a:r>
              <a:rPr lang="fr-FR" sz="2400" b="1" dirty="0">
                <a:solidFill>
                  <a:srgbClr val="0070C0"/>
                </a:solidFill>
                <a:latin typeface="Arial" panose="020B0604020202020204" pitchFamily="34" charset="0"/>
                <a:cs typeface="Arial" panose="020B0604020202020204" pitchFamily="34" charset="0"/>
              </a:rPr>
              <a:t>accroître l’attractivité </a:t>
            </a:r>
          </a:p>
          <a:p>
            <a:pPr>
              <a:defRPr/>
            </a:pPr>
            <a:r>
              <a:rPr lang="fr-FR" sz="2400" b="1" dirty="0">
                <a:solidFill>
                  <a:srgbClr val="0070C0"/>
                </a:solidFill>
                <a:latin typeface="Arial" panose="020B0604020202020204" pitchFamily="34" charset="0"/>
                <a:cs typeface="Arial" panose="020B0604020202020204" pitchFamily="34" charset="0"/>
              </a:rPr>
              <a:t>    </a:t>
            </a:r>
            <a:r>
              <a:rPr lang="fr-FR" sz="2400" dirty="0">
                <a:solidFill>
                  <a:prstClr val="black"/>
                </a:solidFill>
                <a:latin typeface="Arial" panose="020B0604020202020204" pitchFamily="34" charset="0"/>
                <a:cs typeface="Arial" panose="020B0604020202020204" pitchFamily="34" charset="0"/>
              </a:rPr>
              <a:t>de la région </a:t>
            </a:r>
          </a:p>
          <a:p>
            <a:pPr>
              <a:defRPr/>
            </a:pPr>
            <a:r>
              <a:rPr lang="fr-FR" sz="2400" dirty="0">
                <a:solidFill>
                  <a:prstClr val="black"/>
                </a:solidFill>
                <a:latin typeface="Arial" panose="020B0604020202020204" pitchFamily="34" charset="0"/>
                <a:cs typeface="Arial" panose="020B0604020202020204" pitchFamily="34" charset="0"/>
              </a:rPr>
              <a:t>    Occitanie</a:t>
            </a:r>
          </a:p>
        </p:txBody>
      </p:sp>
      <p:sp>
        <p:nvSpPr>
          <p:cNvPr id="12" name="ZoneTexte 11">
            <a:extLst>
              <a:ext uri="{FF2B5EF4-FFF2-40B4-BE49-F238E27FC236}">
                <a16:creationId xmlns:a16="http://schemas.microsoft.com/office/drawing/2014/main" id="{96E35746-6A1C-3925-ADDE-7BE82FD982A3}"/>
              </a:ext>
            </a:extLst>
          </p:cNvPr>
          <p:cNvSpPr txBox="1"/>
          <p:nvPr/>
        </p:nvSpPr>
        <p:spPr>
          <a:xfrm>
            <a:off x="59576" y="4367694"/>
            <a:ext cx="5767956" cy="2816156"/>
          </a:xfrm>
          <a:prstGeom prst="rect">
            <a:avLst/>
          </a:prstGeom>
          <a:noFill/>
        </p:spPr>
        <p:txBody>
          <a:bodyPr wrap="square">
            <a:spAutoFit/>
          </a:bodyPr>
          <a:lstStyle/>
          <a:p>
            <a:pPr defTabSz="914400">
              <a:defRPr/>
            </a:pPr>
            <a:r>
              <a:rPr lang="fr-FR" sz="2400" b="1" dirty="0">
                <a:solidFill>
                  <a:srgbClr val="0070C0"/>
                </a:solidFill>
                <a:latin typeface="Arial" panose="020B0604020202020204" pitchFamily="34" charset="0"/>
                <a:cs typeface="Arial" panose="020B0604020202020204" pitchFamily="34" charset="0"/>
              </a:rPr>
              <a:t>Eaux : économie et gestion maîtrisée, usages et risques : </a:t>
            </a:r>
          </a:p>
          <a:p>
            <a:pPr defTabSz="914400">
              <a:spcBef>
                <a:spcPts val="600"/>
              </a:spcBef>
              <a:spcAft>
                <a:spcPts val="600"/>
              </a:spcAft>
              <a:defRPr/>
            </a:pPr>
            <a:r>
              <a:rPr lang="fr-FR" sz="2000" b="1" dirty="0">
                <a:solidFill>
                  <a:prstClr val="black"/>
                </a:solidFill>
                <a:latin typeface="Arial" panose="020B0604020202020204" pitchFamily="34" charset="0"/>
                <a:cs typeface="Arial" panose="020B0604020202020204" pitchFamily="34" charset="0"/>
              </a:rPr>
              <a:t>un des domaines de</a:t>
            </a:r>
          </a:p>
          <a:p>
            <a:pPr defTabSz="914400">
              <a:spcAft>
                <a:spcPts val="600"/>
              </a:spcAft>
              <a:defRPr/>
            </a:pPr>
            <a:r>
              <a:rPr lang="fr-FR" sz="2000" b="1" dirty="0">
                <a:solidFill>
                  <a:prstClr val="black"/>
                </a:solidFill>
                <a:latin typeface="Arial" panose="020B0604020202020204" pitchFamily="34" charset="0"/>
                <a:cs typeface="Arial" panose="020B0604020202020204" pitchFamily="34" charset="0"/>
              </a:rPr>
              <a:t>s</a:t>
            </a:r>
            <a:r>
              <a:rPr lang="fr-FR" sz="2000" b="1" dirty="0" err="1">
                <a:solidFill>
                  <a:prstClr val="black"/>
                </a:solidFill>
                <a:latin typeface="Arial" panose="020B0604020202020204" pitchFamily="34" charset="0"/>
                <a:cs typeface="Arial" panose="020B0604020202020204" pitchFamily="34" charset="0"/>
              </a:rPr>
              <a:t>pécialisation</a:t>
            </a:r>
            <a:r>
              <a:rPr lang="fr-FR" sz="2000" b="1" dirty="0">
                <a:solidFill>
                  <a:prstClr val="black"/>
                </a:solidFill>
                <a:latin typeface="Arial" panose="020B0604020202020204" pitchFamily="34" charset="0"/>
                <a:cs typeface="Arial" panose="020B0604020202020204" pitchFamily="34" charset="0"/>
              </a:rPr>
              <a:t> de la </a:t>
            </a:r>
          </a:p>
          <a:p>
            <a:pPr defTabSz="914400">
              <a:spcAft>
                <a:spcPts val="600"/>
              </a:spcAft>
              <a:defRPr/>
            </a:pPr>
            <a:r>
              <a:rPr lang="fr-FR" sz="2000" b="1" dirty="0">
                <a:solidFill>
                  <a:prstClr val="black"/>
                </a:solidFill>
                <a:latin typeface="Arial" panose="020B0604020202020204" pitchFamily="34" charset="0"/>
                <a:cs typeface="Arial" panose="020B0604020202020204" pitchFamily="34" charset="0"/>
              </a:rPr>
              <a:t>Stratégie Régionale</a:t>
            </a:r>
          </a:p>
          <a:p>
            <a:pPr defTabSz="914400">
              <a:spcAft>
                <a:spcPts val="600"/>
              </a:spcAft>
              <a:defRPr/>
            </a:pPr>
            <a:r>
              <a:rPr lang="fr-FR" sz="2000" b="1" dirty="0">
                <a:solidFill>
                  <a:prstClr val="black"/>
                </a:solidFill>
                <a:latin typeface="Arial" panose="020B0604020202020204" pitchFamily="34" charset="0"/>
                <a:cs typeface="Arial" panose="020B0604020202020204" pitchFamily="34" charset="0"/>
              </a:rPr>
              <a:t>Innovation 2021-27</a:t>
            </a:r>
          </a:p>
          <a:p>
            <a:pPr defTabSz="914400">
              <a:defRPr/>
            </a:pPr>
            <a:endParaRPr lang="fr-FR" sz="2400" b="1" dirty="0">
              <a:solidFill>
                <a:srgbClr val="0070C0"/>
              </a:solidFill>
              <a:latin typeface="Arial" panose="020B0604020202020204" pitchFamily="34" charset="0"/>
              <a:cs typeface="Arial" panose="020B0604020202020204" pitchFamily="34" charset="0"/>
            </a:endParaRPr>
          </a:p>
        </p:txBody>
      </p:sp>
      <p:pic>
        <p:nvPicPr>
          <p:cNvPr id="13" name="Picture 4" descr="Biothérapie innovation Occitanie - AD'OCC">
            <a:extLst>
              <a:ext uri="{FF2B5EF4-FFF2-40B4-BE49-F238E27FC236}">
                <a16:creationId xmlns:a16="http://schemas.microsoft.com/office/drawing/2014/main" id="{3933C86A-93F9-E732-E7E3-E00300E62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8" y="6672715"/>
            <a:ext cx="2784793" cy="75176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E74840CA-EE35-F8CA-775B-9A90CF1B6A26}"/>
              </a:ext>
            </a:extLst>
          </p:cNvPr>
          <p:cNvSpPr txBox="1"/>
          <p:nvPr/>
        </p:nvSpPr>
        <p:spPr>
          <a:xfrm>
            <a:off x="10699515" y="5109605"/>
            <a:ext cx="2740260" cy="1938992"/>
          </a:xfrm>
          <a:prstGeom prst="rect">
            <a:avLst/>
          </a:prstGeom>
          <a:solidFill>
            <a:schemeClr val="bg1"/>
          </a:solidFill>
        </p:spPr>
        <p:txBody>
          <a:bodyPr wrap="square" rtlCol="0">
            <a:spAutoFit/>
          </a:bodyPr>
          <a:lstStyle/>
          <a:p>
            <a:r>
              <a:rPr lang="fr-FR" sz="1800" b="1" dirty="0">
                <a:solidFill>
                  <a:srgbClr val="C00000"/>
                </a:solidFill>
              </a:rPr>
              <a:t>INNOVATION &amp;</a:t>
            </a:r>
          </a:p>
          <a:p>
            <a:r>
              <a:rPr lang="fr-FR" sz="1800" b="1" dirty="0">
                <a:solidFill>
                  <a:srgbClr val="C00000"/>
                </a:solidFill>
              </a:rPr>
              <a:t>EXPERTISES FILERES</a:t>
            </a:r>
          </a:p>
          <a:p>
            <a:r>
              <a:rPr lang="fr-FR" sz="1400" b="1" dirty="0">
                <a:solidFill>
                  <a:schemeClr val="tx1">
                    <a:lumMod val="75000"/>
                    <a:lumOff val="25000"/>
                  </a:schemeClr>
                </a:solidFill>
              </a:rPr>
              <a:t>Management de l’innovation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Calibri" panose="020F0502020204030204" pitchFamily="34" charset="0"/>
                <a:cs typeface="Calibri" panose="020F0502020204030204" pitchFamily="34" charset="0"/>
              </a:rPr>
              <a:t>Mise en production industrielle de travaux de laboratoire de recherche</a:t>
            </a:r>
          </a:p>
          <a:p>
            <a:r>
              <a:rPr lang="fr-FR" sz="1400" b="1" dirty="0">
                <a:solidFill>
                  <a:schemeClr val="tx1">
                    <a:lumMod val="75000"/>
                    <a:lumOff val="25000"/>
                  </a:schemeClr>
                </a:solidFill>
              </a:rPr>
              <a:t>Structuration de projets</a:t>
            </a:r>
            <a:r>
              <a:rPr lang="fr-FR" sz="1400" dirty="0">
                <a:solidFill>
                  <a:schemeClr val="tx1">
                    <a:lumMod val="75000"/>
                    <a:lumOff val="25000"/>
                  </a:schemeClr>
                </a:solidFill>
              </a:rPr>
              <a:t> </a:t>
            </a:r>
          </a:p>
          <a:p>
            <a:r>
              <a:rPr lang="fr-FR" sz="1400" b="1" dirty="0">
                <a:solidFill>
                  <a:schemeClr val="tx1">
                    <a:lumMod val="75000"/>
                    <a:lumOff val="25000"/>
                  </a:schemeClr>
                </a:solidFill>
              </a:rPr>
              <a:t>Ingénierie financière</a:t>
            </a:r>
          </a:p>
        </p:txBody>
      </p:sp>
    </p:spTree>
    <p:extLst>
      <p:ext uri="{BB962C8B-B14F-4D97-AF65-F5344CB8AC3E}">
        <p14:creationId xmlns:p14="http://schemas.microsoft.com/office/powerpoint/2010/main" val="3384295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2E8FD6E-65B7-3F4A-8A78-EE1B44E2058D}"/>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20</a:t>
            </a:fld>
            <a:endParaRPr lang="fr-FR" dirty="0"/>
          </a:p>
        </p:txBody>
      </p:sp>
      <p:sp>
        <p:nvSpPr>
          <p:cNvPr id="6" name="Espace réservé du texte 3">
            <a:extLst>
              <a:ext uri="{FF2B5EF4-FFF2-40B4-BE49-F238E27FC236}">
                <a16:creationId xmlns:a16="http://schemas.microsoft.com/office/drawing/2014/main" id="{632A19A1-48B8-F8BE-9742-3F9E9B938F5A}"/>
              </a:ext>
            </a:extLst>
          </p:cNvPr>
          <p:cNvSpPr txBox="1">
            <a:spLocks/>
          </p:cNvSpPr>
          <p:nvPr/>
        </p:nvSpPr>
        <p:spPr>
          <a:xfrm>
            <a:off x="-4705" y="482576"/>
            <a:ext cx="8432800" cy="1741900"/>
          </a:xfrm>
          <a:prstGeom prst="rect">
            <a:avLst/>
          </a:prstGeom>
          <a:solidFill>
            <a:schemeClr val="bg1"/>
          </a:solidFill>
        </p:spPr>
        <p:txBody>
          <a:bodyPr anchor="ctr" anchorCtr="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600"/>
              </a:spcBef>
              <a:spcAft>
                <a:spcPts val="600"/>
              </a:spcAft>
              <a:buClrTx/>
              <a:buSzTx/>
              <a:buFont typeface="Arial"/>
              <a:buNone/>
              <a:tabLst/>
              <a:defRPr/>
            </a:pPr>
            <a:r>
              <a:rPr kumimoji="0" lang="fr-FR"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L’eau, ressource essentielle </a:t>
            </a:r>
            <a:br>
              <a:rPr kumimoji="0" lang="fr-FR"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fr-FR"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mais vulnérable du développement régional</a:t>
            </a:r>
          </a:p>
          <a:p>
            <a:pPr marL="0" marR="0" lvl="0" indent="0" algn="l" defTabSz="914400" rtl="0" eaLnBrk="1" fontAlgn="auto" latinLnBrk="0" hangingPunct="1">
              <a:lnSpc>
                <a:spcPct val="130000"/>
              </a:lnSpc>
              <a:spcBef>
                <a:spcPts val="600"/>
              </a:spcBef>
              <a:spcAft>
                <a:spcPts val="0"/>
              </a:spcAft>
              <a:buClrTx/>
              <a:buSzTx/>
              <a:buFont typeface="Arial"/>
              <a:buNone/>
              <a:tabLst/>
              <a:defRPr/>
            </a:pPr>
            <a:endParaRPr kumimoji="0" lang="fr-FR"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 name="Picture 3">
            <a:extLst>
              <a:ext uri="{FF2B5EF4-FFF2-40B4-BE49-F238E27FC236}">
                <a16:creationId xmlns:a16="http://schemas.microsoft.com/office/drawing/2014/main" id="{F709ABED-1E3C-268B-61F2-648A909FF78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45439" y="2235200"/>
            <a:ext cx="7865602" cy="264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a:extLst>
              <a:ext uri="{FF2B5EF4-FFF2-40B4-BE49-F238E27FC236}">
                <a16:creationId xmlns:a16="http://schemas.microsoft.com/office/drawing/2014/main" id="{DCCCE8BE-36D0-4312-6F8D-CBF81DFD3585}"/>
              </a:ext>
            </a:extLst>
          </p:cNvPr>
          <p:cNvPicPr>
            <a:picLocks noChangeAspect="1"/>
          </p:cNvPicPr>
          <p:nvPr/>
        </p:nvPicPr>
        <p:blipFill>
          <a:blip r:embed="rId3"/>
          <a:stretch>
            <a:fillRect/>
          </a:stretch>
        </p:blipFill>
        <p:spPr>
          <a:xfrm>
            <a:off x="479219" y="4679773"/>
            <a:ext cx="8702286" cy="2137320"/>
          </a:xfrm>
          <a:prstGeom prst="rect">
            <a:avLst/>
          </a:prstGeom>
        </p:spPr>
      </p:pic>
      <p:sp>
        <p:nvSpPr>
          <p:cNvPr id="12" name="ZoneTexte 11">
            <a:extLst>
              <a:ext uri="{FF2B5EF4-FFF2-40B4-BE49-F238E27FC236}">
                <a16:creationId xmlns:a16="http://schemas.microsoft.com/office/drawing/2014/main" id="{4E6EDA38-D5C0-FFBF-7467-4B8127045D17}"/>
              </a:ext>
            </a:extLst>
          </p:cNvPr>
          <p:cNvSpPr txBox="1"/>
          <p:nvPr/>
        </p:nvSpPr>
        <p:spPr>
          <a:xfrm>
            <a:off x="5236527" y="6099878"/>
            <a:ext cx="3867211" cy="923330"/>
          </a:xfrm>
          <a:prstGeom prst="rect">
            <a:avLst/>
          </a:prstGeom>
          <a:solidFill>
            <a:srgbClr val="5B9BD5">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pple-system"/>
              </a:rPr>
              <a:t>15,9 milliards € </a:t>
            </a:r>
            <a:r>
              <a:rPr kumimoji="0" lang="fr-FR" sz="1400" b="0" i="0" u="none" strike="noStrike" kern="0" cap="none" spc="0" normalizeH="0" baseline="0" noProof="0" dirty="0">
                <a:ln>
                  <a:noFill/>
                </a:ln>
                <a:solidFill>
                  <a:prstClr val="black"/>
                </a:solidFill>
                <a:effectLst/>
                <a:uLnTx/>
                <a:uFillTx/>
                <a:latin typeface="-apple-system"/>
              </a:rPr>
              <a:t>de consommation touristique (10,3% du PIB régional) </a:t>
            </a:r>
            <a:r>
              <a:rPr kumimoji="0" lang="fr-FR" sz="1400" b="1" i="0" u="none" strike="noStrike" kern="0" cap="none" spc="0" normalizeH="0" baseline="0" noProof="0" dirty="0">
                <a:ln>
                  <a:noFill/>
                </a:ln>
                <a:solidFill>
                  <a:prstClr val="black"/>
                </a:solidFill>
                <a:effectLst/>
                <a:uLnTx/>
                <a:uFillTx/>
              </a:rPr>
              <a:t>108 000 emplois salariés en moyenne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rPr>
              <a:t>Sources: CRTL 2020 , INSEE 2022</a:t>
            </a:r>
          </a:p>
        </p:txBody>
      </p:sp>
      <p:pic>
        <p:nvPicPr>
          <p:cNvPr id="1026" name="Picture 2">
            <a:extLst>
              <a:ext uri="{FF2B5EF4-FFF2-40B4-BE49-F238E27FC236}">
                <a16:creationId xmlns:a16="http://schemas.microsoft.com/office/drawing/2014/main" id="{A5347B83-E7C9-E687-4416-FDE698CDAD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212535" y="4497242"/>
            <a:ext cx="3104257" cy="277321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8411DD68-8D9E-658F-1FCE-6BE36E6BAB95}"/>
              </a:ext>
            </a:extLst>
          </p:cNvPr>
          <p:cNvSpPr txBox="1"/>
          <p:nvPr/>
        </p:nvSpPr>
        <p:spPr>
          <a:xfrm>
            <a:off x="9565975" y="-365032"/>
            <a:ext cx="3950335" cy="5200463"/>
          </a:xfrm>
          <a:prstGeom prst="rect">
            <a:avLst/>
          </a:prstGeom>
          <a:noFill/>
        </p:spPr>
        <p:txBody>
          <a:bodyPr wrap="square">
            <a:spAutoFit/>
          </a:bodyPr>
          <a:lstStyle/>
          <a:p>
            <a:r>
              <a:rPr lang="fr-FR" b="0" i="0" u="none" strike="noStrike" dirty="0">
                <a:solidFill>
                  <a:srgbClr val="000000"/>
                </a:solidFill>
                <a:effectLst/>
                <a:latin typeface="montserratlight"/>
              </a:rPr>
              <a:t>                                                   </a:t>
            </a:r>
            <a:r>
              <a:rPr lang="fr-FR" sz="2400" b="1" i="0" u="none" strike="noStrike" dirty="0">
                <a:solidFill>
                  <a:schemeClr val="bg1"/>
                </a:solidFill>
                <a:effectLst/>
                <a:latin typeface="montserratlight"/>
              </a:rPr>
              <a:t>France </a:t>
            </a:r>
          </a:p>
          <a:p>
            <a:pPr algn="l"/>
            <a:br>
              <a:rPr lang="fr-FR" b="0" i="0" u="none" strike="noStrike" dirty="0">
                <a:solidFill>
                  <a:srgbClr val="000000"/>
                </a:solidFill>
                <a:effectLst/>
                <a:latin typeface="montserratlight"/>
              </a:rPr>
            </a:br>
            <a:r>
              <a:rPr lang="fr-FR" b="0" i="0" u="none" strike="noStrike" dirty="0">
                <a:solidFill>
                  <a:srgbClr val="0070C0"/>
                </a:solidFill>
                <a:effectLst/>
                <a:latin typeface="montserratlight"/>
              </a:rPr>
              <a:t>- </a:t>
            </a:r>
            <a:r>
              <a:rPr lang="fr-FR" b="1" i="0" u="none" strike="noStrike" dirty="0">
                <a:solidFill>
                  <a:srgbClr val="0070C0"/>
                </a:solidFill>
                <a:effectLst/>
                <a:latin typeface="montserratlight"/>
              </a:rPr>
              <a:t>Précipitations: </a:t>
            </a:r>
          </a:p>
          <a:p>
            <a:pPr algn="l"/>
            <a:r>
              <a:rPr lang="fr-FR" b="0" i="0" u="none" strike="noStrike" dirty="0">
                <a:solidFill>
                  <a:srgbClr val="0070C0"/>
                </a:solidFill>
                <a:effectLst/>
                <a:latin typeface="montserratlight"/>
              </a:rPr>
              <a:t>503 Mds m³ </a:t>
            </a:r>
            <a:r>
              <a:rPr lang="fr-FR" dirty="0">
                <a:solidFill>
                  <a:srgbClr val="0070C0"/>
                </a:solidFill>
                <a:latin typeface="montserratlight"/>
              </a:rPr>
              <a:t>(</a:t>
            </a:r>
            <a:r>
              <a:rPr lang="fr-FR" b="0" i="0" u="none" strike="noStrike" dirty="0">
                <a:solidFill>
                  <a:srgbClr val="0070C0"/>
                </a:solidFill>
                <a:effectLst/>
                <a:latin typeface="montserratlight"/>
              </a:rPr>
              <a:t>pluie + neige)</a:t>
            </a:r>
            <a:br>
              <a:rPr lang="fr-FR" b="0" i="0" u="none" strike="noStrike" dirty="0">
                <a:solidFill>
                  <a:srgbClr val="000000"/>
                </a:solidFill>
                <a:effectLst/>
                <a:latin typeface="montserratlight"/>
              </a:rPr>
            </a:br>
            <a:r>
              <a:rPr lang="fr-FR" b="0" i="0" u="none" strike="noStrike" dirty="0">
                <a:solidFill>
                  <a:srgbClr val="0070C0"/>
                </a:solidFill>
                <a:effectLst/>
                <a:latin typeface="montserratlight"/>
              </a:rPr>
              <a:t>- apports 11 Mds m³ en provenance des pays voisins</a:t>
            </a:r>
          </a:p>
          <a:p>
            <a:pPr algn="l"/>
            <a:r>
              <a:rPr kumimoji="0" lang="fr-FR" sz="2053" b="0" i="0" u="none" strike="noStrike" kern="1200" cap="none" spc="0" normalizeH="0" baseline="0" noProof="0" dirty="0">
                <a:ln>
                  <a:noFill/>
                </a:ln>
                <a:solidFill>
                  <a:schemeClr val="accent2">
                    <a:lumMod val="75000"/>
                  </a:schemeClr>
                </a:solidFill>
                <a:effectLst/>
                <a:uLnTx/>
                <a:uFillTx/>
                <a:latin typeface="montserratlight"/>
                <a:ea typeface="+mn-ea"/>
                <a:cs typeface="+mn-cs"/>
              </a:rPr>
              <a:t>- </a:t>
            </a:r>
            <a:r>
              <a:rPr kumimoji="0" lang="fr-FR" sz="2053" b="1" i="0" u="none" strike="noStrike" kern="1200" cap="none" spc="0" normalizeH="0" baseline="0" noProof="0" dirty="0">
                <a:ln>
                  <a:noFill/>
                </a:ln>
                <a:solidFill>
                  <a:schemeClr val="accent2">
                    <a:lumMod val="60000"/>
                    <a:lumOff val="40000"/>
                  </a:schemeClr>
                </a:solidFill>
                <a:effectLst/>
                <a:uLnTx/>
                <a:uFillTx/>
                <a:latin typeface="montserratlight"/>
                <a:ea typeface="+mn-ea"/>
                <a:cs typeface="+mn-cs"/>
              </a:rPr>
              <a:t>Evaporation: </a:t>
            </a:r>
            <a:r>
              <a:rPr kumimoji="0" lang="fr-FR" sz="2053" b="0" i="0" u="none" strike="noStrike" kern="1200" cap="none" spc="0" normalizeH="0" baseline="0" noProof="0" dirty="0">
                <a:ln>
                  <a:noFill/>
                </a:ln>
                <a:solidFill>
                  <a:schemeClr val="accent2">
                    <a:lumMod val="60000"/>
                    <a:lumOff val="40000"/>
                  </a:schemeClr>
                </a:solidFill>
                <a:effectLst/>
                <a:uLnTx/>
                <a:uFillTx/>
                <a:latin typeface="montserratlight"/>
                <a:ea typeface="+mn-ea"/>
                <a:cs typeface="+mn-cs"/>
              </a:rPr>
              <a:t>314 Mds m³ </a:t>
            </a:r>
            <a:endParaRPr lang="fr-FR" dirty="0">
              <a:solidFill>
                <a:schemeClr val="accent2">
                  <a:lumMod val="60000"/>
                  <a:lumOff val="40000"/>
                </a:schemeClr>
              </a:solidFill>
              <a:latin typeface="montserratlight"/>
            </a:endParaRPr>
          </a:p>
          <a:p>
            <a:pPr algn="l"/>
            <a:r>
              <a:rPr lang="fr-FR" dirty="0">
                <a:solidFill>
                  <a:schemeClr val="accent1"/>
                </a:solidFill>
                <a:latin typeface="montserratlight"/>
              </a:rPr>
              <a:t>-&gt; </a:t>
            </a:r>
            <a:r>
              <a:rPr lang="fr-FR" b="1" dirty="0">
                <a:solidFill>
                  <a:schemeClr val="accent1"/>
                </a:solidFill>
                <a:latin typeface="montserratlight"/>
              </a:rPr>
              <a:t>E</a:t>
            </a:r>
            <a:r>
              <a:rPr lang="fr-FR" b="1" i="0" u="none" strike="noStrike" dirty="0">
                <a:solidFill>
                  <a:schemeClr val="accent1"/>
                </a:solidFill>
                <a:effectLst/>
                <a:latin typeface="montserratlight"/>
              </a:rPr>
              <a:t>aux renouvelables </a:t>
            </a:r>
            <a:r>
              <a:rPr lang="fr-FR" b="0" i="0" u="none" strike="noStrike" dirty="0">
                <a:solidFill>
                  <a:schemeClr val="accent1"/>
                </a:solidFill>
                <a:effectLst/>
                <a:latin typeface="montserratlight"/>
              </a:rPr>
              <a:t>200 Mds m³</a:t>
            </a:r>
          </a:p>
          <a:p>
            <a:pPr algn="l"/>
            <a:r>
              <a:rPr lang="fr-FR" dirty="0">
                <a:solidFill>
                  <a:srgbClr val="000000"/>
                </a:solidFill>
                <a:latin typeface="montserratlight"/>
              </a:rPr>
              <a:t>- </a:t>
            </a:r>
            <a:r>
              <a:rPr lang="fr-FR" b="1" dirty="0">
                <a:solidFill>
                  <a:srgbClr val="000000"/>
                </a:solidFill>
                <a:latin typeface="montserratlight"/>
              </a:rPr>
              <a:t>Prélèvements : </a:t>
            </a:r>
            <a:r>
              <a:rPr lang="fr-FR" dirty="0">
                <a:solidFill>
                  <a:srgbClr val="000000"/>
                </a:solidFill>
                <a:latin typeface="montserratlight"/>
              </a:rPr>
              <a:t>32,9 Mds m3  dont 16 Mds m3 pour l’énergie et</a:t>
            </a:r>
          </a:p>
          <a:p>
            <a:pPr algn="l"/>
            <a:r>
              <a:rPr lang="fr-FR" dirty="0"/>
              <a:t>2,7 Mds m3 activités économiques, </a:t>
            </a:r>
            <a:r>
              <a:rPr lang="fr-FR" dirty="0">
                <a:solidFill>
                  <a:schemeClr val="accent1"/>
                </a:solidFill>
              </a:rPr>
              <a:t>5.6 Mds m3 AEP </a:t>
            </a:r>
            <a:r>
              <a:rPr lang="fr-FR" dirty="0"/>
              <a:t>et 5,6 Mds pour alimentation canaux</a:t>
            </a:r>
          </a:p>
          <a:p>
            <a:pPr algn="l"/>
            <a:r>
              <a:rPr lang="fr-FR" b="1" dirty="0">
                <a:solidFill>
                  <a:srgbClr val="FF0000"/>
                </a:solidFill>
              </a:rPr>
              <a:t>Fuites réseaux: 937 Mm3</a:t>
            </a:r>
          </a:p>
          <a:p>
            <a:pPr algn="l"/>
            <a:endParaRPr lang="fr-FR" dirty="0">
              <a:solidFill>
                <a:srgbClr val="000000"/>
              </a:solidFill>
              <a:latin typeface="montserratlight"/>
            </a:endParaRPr>
          </a:p>
        </p:txBody>
      </p:sp>
      <p:sp>
        <p:nvSpPr>
          <p:cNvPr id="15" name="ZoneTexte 14">
            <a:extLst>
              <a:ext uri="{FF2B5EF4-FFF2-40B4-BE49-F238E27FC236}">
                <a16:creationId xmlns:a16="http://schemas.microsoft.com/office/drawing/2014/main" id="{6C7D476E-F3DC-EB7C-BA95-CD7DF2E5F1EC}"/>
              </a:ext>
            </a:extLst>
          </p:cNvPr>
          <p:cNvSpPr txBox="1"/>
          <p:nvPr/>
        </p:nvSpPr>
        <p:spPr>
          <a:xfrm>
            <a:off x="210986" y="0"/>
            <a:ext cx="2172541" cy="461665"/>
          </a:xfrm>
          <a:prstGeom prst="rect">
            <a:avLst/>
          </a:prstGeom>
          <a:noFill/>
        </p:spPr>
        <p:txBody>
          <a:bodyPr wrap="square" rtlCol="0">
            <a:spAutoFit/>
          </a:bodyPr>
          <a:lstStyle/>
          <a:p>
            <a:r>
              <a:rPr lang="fr-FR" sz="2400" b="1" dirty="0">
                <a:solidFill>
                  <a:schemeClr val="bg1"/>
                </a:solidFill>
              </a:rPr>
              <a:t>Occitanie</a:t>
            </a:r>
          </a:p>
        </p:txBody>
      </p:sp>
      <p:sp>
        <p:nvSpPr>
          <p:cNvPr id="3" name="ZoneTexte 2">
            <a:extLst>
              <a:ext uri="{FF2B5EF4-FFF2-40B4-BE49-F238E27FC236}">
                <a16:creationId xmlns:a16="http://schemas.microsoft.com/office/drawing/2014/main" id="{A5A5B20C-96FA-06D2-A061-3D61D5DA4F3D}"/>
              </a:ext>
            </a:extLst>
          </p:cNvPr>
          <p:cNvSpPr txBox="1"/>
          <p:nvPr/>
        </p:nvSpPr>
        <p:spPr>
          <a:xfrm>
            <a:off x="122983" y="6838542"/>
            <a:ext cx="5085080" cy="369332"/>
          </a:xfrm>
          <a:prstGeom prst="rect">
            <a:avLst/>
          </a:prstGeom>
          <a:noFill/>
        </p:spPr>
        <p:txBody>
          <a:bodyPr wrap="square">
            <a:spAutoFit/>
          </a:bodyPr>
          <a:lstStyle/>
          <a:p>
            <a:r>
              <a:rPr lang="fr-FR" sz="1800" dirty="0">
                <a:solidFill>
                  <a:srgbClr val="FF0000"/>
                </a:solidFill>
                <a:latin typeface="Arial" panose="020B0604020202020204" pitchFamily="34" charset="0"/>
                <a:cs typeface="Arial" panose="020B0604020202020204" pitchFamily="34" charset="0"/>
              </a:rPr>
              <a:t>Variabilité des enjeux selon les territoires</a:t>
            </a:r>
          </a:p>
        </p:txBody>
      </p:sp>
    </p:spTree>
    <p:extLst>
      <p:ext uri="{BB962C8B-B14F-4D97-AF65-F5344CB8AC3E}">
        <p14:creationId xmlns:p14="http://schemas.microsoft.com/office/powerpoint/2010/main" val="266526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157044A-E3F6-3DB4-4F3E-0236BF3A6A76}"/>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21</a:t>
            </a:fld>
            <a:endParaRPr lang="fr-FR" dirty="0"/>
          </a:p>
        </p:txBody>
      </p:sp>
      <p:sp>
        <p:nvSpPr>
          <p:cNvPr id="2" name="ZoneTexte 1">
            <a:extLst>
              <a:ext uri="{FF2B5EF4-FFF2-40B4-BE49-F238E27FC236}">
                <a16:creationId xmlns:a16="http://schemas.microsoft.com/office/drawing/2014/main" id="{04085CB2-6076-780A-57F1-12AD663294FE}"/>
              </a:ext>
            </a:extLst>
          </p:cNvPr>
          <p:cNvSpPr txBox="1"/>
          <p:nvPr/>
        </p:nvSpPr>
        <p:spPr>
          <a:xfrm>
            <a:off x="0" y="479624"/>
            <a:ext cx="12125608" cy="6810006"/>
          </a:xfrm>
          <a:prstGeom prst="rect">
            <a:avLst/>
          </a:prstGeom>
          <a:solidFill>
            <a:schemeClr val="bg1"/>
          </a:solidFill>
        </p:spPr>
        <p:txBody>
          <a:bodyPr wrap="square" rtlCol="0">
            <a:spAutoFit/>
          </a:bodyPr>
          <a:lstStyle/>
          <a:p>
            <a:pPr algn="l"/>
            <a:r>
              <a:rPr lang="fr-FR" sz="2400" b="1" dirty="0">
                <a:solidFill>
                  <a:srgbClr val="0070C0"/>
                </a:solidFill>
                <a:latin typeface="Arial" panose="020B0604020202020204" pitchFamily="34" charset="0"/>
                <a:ea typeface="ＭＳ Ｐゴシック" pitchFamily="34" charset="-128"/>
                <a:cs typeface="Arial" panose="020B0604020202020204" pitchFamily="34" charset="0"/>
              </a:rPr>
              <a:t>-&gt; Stratégie de l’UE pour l’adaptation au changement climatique 2013, 2021 </a:t>
            </a:r>
          </a:p>
          <a:p>
            <a:pPr algn="l"/>
            <a:endParaRPr lang="fr-FR" sz="2400" b="1" dirty="0">
              <a:solidFill>
                <a:srgbClr val="0070C0"/>
              </a:solidFill>
              <a:latin typeface="Arial" panose="020B0604020202020204" pitchFamily="34" charset="0"/>
              <a:ea typeface="ＭＳ Ｐゴシック" pitchFamily="34" charset="-128"/>
              <a:cs typeface="Arial" panose="020B0604020202020204" pitchFamily="34" charset="0"/>
            </a:endParaRPr>
          </a:p>
          <a:p>
            <a:pPr algn="l"/>
            <a:r>
              <a:rPr lang="fr-FR" sz="2400" b="1" dirty="0">
                <a:solidFill>
                  <a:srgbClr val="0070C0"/>
                </a:solidFill>
                <a:latin typeface="Arial" panose="020B0604020202020204" pitchFamily="34" charset="0"/>
                <a:ea typeface="ＭＳ Ｐゴシック" pitchFamily="34" charset="-128"/>
                <a:cs typeface="Arial" panose="020B0604020202020204" pitchFamily="34" charset="0"/>
              </a:rPr>
              <a:t>-&gt; Plan d’action pour une gestion résiliente et concertée de l’eau </a:t>
            </a:r>
          </a:p>
          <a:p>
            <a:pPr algn="l"/>
            <a:endParaRPr lang="fr-FR" sz="2400" b="1" dirty="0">
              <a:solidFill>
                <a:srgbClr val="0070C0"/>
              </a:solidFill>
              <a:latin typeface="Arial" panose="020B0604020202020204" pitchFamily="34" charset="0"/>
              <a:ea typeface="ＭＳ Ｐゴシック" pitchFamily="34" charset="-128"/>
              <a:cs typeface="Arial" panose="020B0604020202020204" pitchFamily="34" charset="0"/>
            </a:endParaRPr>
          </a:p>
          <a:p>
            <a:pPr algn="l"/>
            <a:r>
              <a:rPr lang="fr-FR" sz="2400" b="1" i="0" cap="all" dirty="0">
                <a:solidFill>
                  <a:srgbClr val="0070C0"/>
                </a:solidFill>
                <a:effectLst/>
                <a:latin typeface="Arial" panose="020B0604020202020204" pitchFamily="34" charset="0"/>
                <a:ea typeface="ＭＳ Ｐゴシック" pitchFamily="34" charset="-128"/>
                <a:cs typeface="Arial" panose="020B0604020202020204" pitchFamily="34" charset="0"/>
              </a:rPr>
              <a:t>-&gt; </a:t>
            </a:r>
            <a:r>
              <a:rPr lang="fr-FR" sz="2400" b="1" i="0" dirty="0">
                <a:solidFill>
                  <a:srgbClr val="0070C0"/>
                </a:solidFill>
                <a:effectLst/>
                <a:latin typeface="Arial" panose="020B0604020202020204" pitchFamily="34" charset="0"/>
                <a:ea typeface="ＭＳ Ｐゴシック" pitchFamily="34" charset="-128"/>
                <a:cs typeface="Arial" panose="020B0604020202020204" pitchFamily="34" charset="0"/>
              </a:rPr>
              <a:t>Plans d’adaptation au changement climatique, agences </a:t>
            </a:r>
          </a:p>
          <a:p>
            <a:pPr algn="l"/>
            <a:r>
              <a:rPr lang="fr-FR" sz="2400" b="1" dirty="0">
                <a:solidFill>
                  <a:srgbClr val="0070C0"/>
                </a:solidFill>
                <a:latin typeface="Arial" panose="020B0604020202020204" pitchFamily="34" charset="0"/>
                <a:ea typeface="ＭＳ Ｐゴシック" pitchFamily="34" charset="-128"/>
                <a:cs typeface="Arial" panose="020B0604020202020204" pitchFamily="34" charset="0"/>
              </a:rPr>
              <a:t>     </a:t>
            </a:r>
            <a:r>
              <a:rPr lang="fr-FR" sz="2400" b="1" i="0" dirty="0">
                <a:solidFill>
                  <a:srgbClr val="0070C0"/>
                </a:solidFill>
                <a:effectLst/>
                <a:latin typeface="Arial" panose="020B0604020202020204" pitchFamily="34" charset="0"/>
                <a:ea typeface="ＭＳ Ｐゴシック" pitchFamily="34" charset="-128"/>
                <a:cs typeface="Arial" panose="020B0604020202020204" pitchFamily="34" charset="0"/>
              </a:rPr>
              <a:t>de l’Eau Adour Garonne et Rhône Méditerranée Corse</a:t>
            </a:r>
          </a:p>
          <a:p>
            <a:pPr algn="l"/>
            <a:endParaRPr lang="fr-FR" sz="2400" b="1" i="0" dirty="0">
              <a:solidFill>
                <a:srgbClr val="0070C0"/>
              </a:solidFill>
              <a:effectLst/>
              <a:latin typeface="Arial" panose="020B0604020202020204" pitchFamily="34" charset="0"/>
              <a:ea typeface="ＭＳ Ｐゴシック" pitchFamily="34" charset="-128"/>
              <a:cs typeface="Arial" panose="020B0604020202020204" pitchFamily="34" charset="0"/>
            </a:endParaRPr>
          </a:p>
          <a:p>
            <a:pPr algn="l"/>
            <a:r>
              <a:rPr lang="fr-FR" sz="2400" b="1" dirty="0">
                <a:solidFill>
                  <a:srgbClr val="0070C0"/>
                </a:solidFill>
                <a:latin typeface="Arial" panose="020B0604020202020204" pitchFamily="34" charset="0"/>
                <a:cs typeface="Arial" panose="020B0604020202020204" pitchFamily="34" charset="0"/>
              </a:rPr>
              <a:t>-&gt;</a:t>
            </a:r>
            <a:r>
              <a:rPr lang="fr-FR" sz="2000" dirty="0">
                <a:solidFill>
                  <a:srgbClr val="0070C0"/>
                </a:solidFill>
                <a:latin typeface="Roboto-Medium"/>
              </a:rPr>
              <a:t> </a:t>
            </a:r>
            <a:r>
              <a:rPr lang="fr-FR" sz="2400" b="1" i="0" dirty="0">
                <a:solidFill>
                  <a:srgbClr val="0070C0"/>
                </a:solidFill>
                <a:effectLst/>
                <a:latin typeface="Arial" panose="020B0604020202020204" pitchFamily="34" charset="0"/>
                <a:cs typeface="Arial" panose="020B0604020202020204" pitchFamily="34" charset="0"/>
              </a:rPr>
              <a:t>Projets révisés </a:t>
            </a:r>
            <a:r>
              <a:rPr lang="fr-FR" sz="2400" b="1" cap="all" dirty="0">
                <a:solidFill>
                  <a:srgbClr val="0070C0"/>
                </a:solidFill>
                <a:latin typeface="Arial" panose="020B0604020202020204" pitchFamily="34" charset="0"/>
                <a:cs typeface="Arial" panose="020B0604020202020204" pitchFamily="34" charset="0"/>
              </a:rPr>
              <a:t>S</a:t>
            </a:r>
            <a:r>
              <a:rPr lang="fr-FR" sz="2400" b="1" i="0" dirty="0">
                <a:solidFill>
                  <a:srgbClr val="0070C0"/>
                </a:solidFill>
                <a:effectLst/>
                <a:latin typeface="Arial" panose="020B0604020202020204" pitchFamily="34" charset="0"/>
                <a:cs typeface="Arial" panose="020B0604020202020204" pitchFamily="34" charset="0"/>
              </a:rPr>
              <a:t>chéma </a:t>
            </a:r>
            <a:r>
              <a:rPr lang="fr-FR" sz="2400" b="1" dirty="0">
                <a:solidFill>
                  <a:srgbClr val="0070C0"/>
                </a:solidFill>
                <a:latin typeface="Arial" panose="020B0604020202020204" pitchFamily="34" charset="0"/>
                <a:cs typeface="Arial" panose="020B0604020202020204" pitchFamily="34" charset="0"/>
              </a:rPr>
              <a:t>D</a:t>
            </a:r>
            <a:r>
              <a:rPr lang="fr-FR" sz="2400" b="1" i="0" dirty="0">
                <a:solidFill>
                  <a:srgbClr val="0070C0"/>
                </a:solidFill>
                <a:effectLst/>
                <a:latin typeface="Arial" panose="020B0604020202020204" pitchFamily="34" charset="0"/>
                <a:cs typeface="Arial" panose="020B0604020202020204" pitchFamily="34" charset="0"/>
              </a:rPr>
              <a:t>irecteur d’Aménagement et</a:t>
            </a:r>
          </a:p>
          <a:p>
            <a:pPr algn="l"/>
            <a:r>
              <a:rPr lang="fr-FR" sz="2400" b="1" dirty="0">
                <a:solidFill>
                  <a:srgbClr val="0070C0"/>
                </a:solidFill>
                <a:latin typeface="Arial" panose="020B0604020202020204" pitchFamily="34" charset="0"/>
                <a:cs typeface="Arial" panose="020B0604020202020204" pitchFamily="34" charset="0"/>
              </a:rPr>
              <a:t>    </a:t>
            </a:r>
            <a:r>
              <a:rPr lang="fr-FR" sz="2400" b="1" i="0" dirty="0">
                <a:solidFill>
                  <a:srgbClr val="0070C0"/>
                </a:solidFill>
                <a:effectLst/>
                <a:latin typeface="Arial" panose="020B0604020202020204" pitchFamily="34" charset="0"/>
                <a:cs typeface="Arial" panose="020B0604020202020204" pitchFamily="34" charset="0"/>
              </a:rPr>
              <a:t>de Gestion des Eaux, et </a:t>
            </a:r>
            <a:r>
              <a:rPr lang="fr-FR" sz="2400" b="1" dirty="0">
                <a:solidFill>
                  <a:srgbClr val="0070C0"/>
                </a:solidFill>
                <a:latin typeface="Arial" panose="020B0604020202020204" pitchFamily="34" charset="0"/>
                <a:cs typeface="Arial" panose="020B0604020202020204" pitchFamily="34" charset="0"/>
              </a:rPr>
              <a:t>P</a:t>
            </a:r>
            <a:r>
              <a:rPr lang="fr-FR" sz="2400" b="1" i="0" dirty="0">
                <a:solidFill>
                  <a:srgbClr val="0070C0"/>
                </a:solidFill>
                <a:effectLst/>
                <a:latin typeface="Arial" panose="020B0604020202020204" pitchFamily="34" charset="0"/>
                <a:cs typeface="Arial" panose="020B0604020202020204" pitchFamily="34" charset="0"/>
              </a:rPr>
              <a:t>lan de Gestion des </a:t>
            </a:r>
            <a:r>
              <a:rPr lang="fr-FR" sz="2400" b="1" dirty="0">
                <a:solidFill>
                  <a:srgbClr val="0070C0"/>
                </a:solidFill>
                <a:latin typeface="Arial" panose="020B0604020202020204" pitchFamily="34" charset="0"/>
                <a:cs typeface="Arial" panose="020B0604020202020204" pitchFamily="34" charset="0"/>
              </a:rPr>
              <a:t>R</a:t>
            </a:r>
            <a:r>
              <a:rPr lang="fr-FR" sz="2400" b="1" i="0" dirty="0">
                <a:solidFill>
                  <a:srgbClr val="0070C0"/>
                </a:solidFill>
                <a:effectLst/>
                <a:latin typeface="Arial" panose="020B0604020202020204" pitchFamily="34" charset="0"/>
                <a:cs typeface="Arial" panose="020B0604020202020204" pitchFamily="34" charset="0"/>
              </a:rPr>
              <a:t>isques  </a:t>
            </a:r>
          </a:p>
          <a:p>
            <a:pPr algn="l"/>
            <a:r>
              <a:rPr lang="fr-FR" sz="2400" b="1" i="0" dirty="0">
                <a:solidFill>
                  <a:srgbClr val="0070C0"/>
                </a:solidFill>
                <a:effectLst/>
                <a:latin typeface="Arial" panose="020B0604020202020204" pitchFamily="34" charset="0"/>
                <a:cs typeface="Arial" panose="020B0604020202020204" pitchFamily="34" charset="0"/>
              </a:rPr>
              <a:t>    d’Inondation </a:t>
            </a:r>
            <a:r>
              <a:rPr lang="fr-FR" sz="2400" b="1" i="0" cap="all" dirty="0">
                <a:solidFill>
                  <a:srgbClr val="0070C0"/>
                </a:solidFill>
                <a:effectLst/>
                <a:latin typeface="Arial" panose="020B0604020202020204" pitchFamily="34" charset="0"/>
                <a:cs typeface="Arial" panose="020B0604020202020204" pitchFamily="34" charset="0"/>
              </a:rPr>
              <a:t>2022-2027 </a:t>
            </a:r>
            <a:r>
              <a:rPr lang="fr-FR" sz="2400" b="1" dirty="0">
                <a:solidFill>
                  <a:srgbClr val="0070C0"/>
                </a:solidFill>
                <a:latin typeface="Arial" panose="020B0604020202020204" pitchFamily="34" charset="0"/>
                <a:cs typeface="Arial" panose="020B0604020202020204" pitchFamily="34" charset="0"/>
              </a:rPr>
              <a:t>du bassin RMC</a:t>
            </a:r>
          </a:p>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-&gt;</a:t>
            </a:r>
            <a:r>
              <a:rPr kumimoji="0" lang="fr-FR" sz="2000" b="0" i="0" u="none" strike="noStrike" kern="1200" cap="none" spc="0" normalizeH="0" baseline="0" noProof="0" dirty="0">
                <a:ln>
                  <a:noFill/>
                </a:ln>
                <a:solidFill>
                  <a:srgbClr val="0070C0"/>
                </a:solidFill>
                <a:effectLst/>
                <a:uLnTx/>
                <a:uFillTx/>
                <a:latin typeface="Roboto-Medium"/>
                <a:ea typeface="+mn-ea"/>
                <a:cs typeface="+mn-cs"/>
              </a:rPr>
              <a:t> </a:t>
            </a:r>
            <a:r>
              <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Projet SDAGE Adour </a:t>
            </a:r>
            <a:r>
              <a:rPr kumimoji="0" lang="fr-FR"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Garonn</a:t>
            </a:r>
            <a:r>
              <a:rPr lang="fr-FR" sz="2400" b="1" dirty="0">
                <a:solidFill>
                  <a:srgbClr val="0070C0"/>
                </a:solidFill>
                <a:latin typeface="Arial" panose="020B0604020202020204" pitchFamily="34" charset="0"/>
                <a:cs typeface="Arial" panose="020B0604020202020204" pitchFamily="34" charset="0"/>
              </a:rPr>
              <a:t>e</a:t>
            </a:r>
          </a:p>
          <a:p>
            <a:pPr marL="0" marR="0" lvl="0" indent="0" algn="l" defTabSz="1042873"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1042873" rtl="0" eaLnBrk="1" fontAlgn="auto" latinLnBrk="0" hangingPunct="1">
              <a:lnSpc>
                <a:spcPct val="100000"/>
              </a:lnSpc>
              <a:spcBef>
                <a:spcPts val="0"/>
              </a:spcBef>
              <a:spcAft>
                <a:spcPts val="0"/>
              </a:spcAft>
              <a:buClrTx/>
              <a:buSzTx/>
              <a:buFontTx/>
              <a:buNone/>
              <a:tabLst/>
              <a:defRPr/>
            </a:pPr>
            <a:r>
              <a:rPr lang="fr-FR" sz="2400" b="1" dirty="0">
                <a:solidFill>
                  <a:srgbClr val="0070C0"/>
                </a:solidFill>
                <a:latin typeface="Arial" panose="020B0604020202020204" pitchFamily="34" charset="0"/>
                <a:cs typeface="Arial" panose="020B0604020202020204" pitchFamily="34" charset="0"/>
              </a:rPr>
              <a:t>-</a:t>
            </a:r>
            <a:r>
              <a:rPr lang="fr-FR" sz="2400" b="1" dirty="0">
                <a:solidFill>
                  <a:srgbClr val="0070C0"/>
                </a:solidFill>
                <a:latin typeface="Arial" panose="020B0604020202020204" pitchFamily="34" charset="0"/>
                <a:ea typeface="ＭＳ Ｐゴシック" pitchFamily="34" charset="-128"/>
                <a:cs typeface="Arial" panose="020B0604020202020204" pitchFamily="34" charset="0"/>
              </a:rPr>
              <a:t>&gt; Mise en œuvre SAGE, </a:t>
            </a:r>
          </a:p>
          <a:p>
            <a:pPr marL="0" marR="0" lvl="0" indent="0" algn="l" defTabSz="1042873" rtl="0" eaLnBrk="1" fontAlgn="auto" latinLnBrk="0" hangingPunct="1">
              <a:lnSpc>
                <a:spcPct val="100000"/>
              </a:lnSpc>
              <a:spcBef>
                <a:spcPts val="0"/>
              </a:spcBef>
              <a:spcAft>
                <a:spcPts val="0"/>
              </a:spcAft>
              <a:buClrTx/>
              <a:buSzTx/>
              <a:buFontTx/>
              <a:buNone/>
              <a:tabLst/>
              <a:defRPr/>
            </a:pPr>
            <a:r>
              <a:rPr lang="fr-FR" sz="2400" b="1" dirty="0">
                <a:solidFill>
                  <a:srgbClr val="0070C0"/>
                </a:solidFill>
                <a:latin typeface="Arial" panose="020B0604020202020204" pitchFamily="34" charset="0"/>
                <a:ea typeface="ＭＳ Ｐゴシック" pitchFamily="34" charset="-128"/>
                <a:cs typeface="Arial" panose="020B0604020202020204" pitchFamily="34" charset="0"/>
              </a:rPr>
              <a:t>Plan de Gestion de la Ressource en Eau</a:t>
            </a:r>
          </a:p>
          <a:p>
            <a:pPr marL="0" marR="0" lvl="0" indent="0" algn="l" defTabSz="1042873" rtl="0" eaLnBrk="1" fontAlgn="auto" latinLnBrk="0" hangingPunct="1">
              <a:lnSpc>
                <a:spcPct val="100000"/>
              </a:lnSpc>
              <a:spcBef>
                <a:spcPts val="0"/>
              </a:spcBef>
              <a:spcAft>
                <a:spcPts val="0"/>
              </a:spcAft>
              <a:buClrTx/>
              <a:buSzTx/>
              <a:buFontTx/>
              <a:buNone/>
              <a:tabLst/>
              <a:defRPr/>
            </a:pPr>
            <a:endParaRPr lang="fr-FR" sz="2400" b="1" dirty="0">
              <a:solidFill>
                <a:srgbClr val="0070C0"/>
              </a:solidFill>
              <a:latin typeface="Arial" panose="020B0604020202020204" pitchFamily="34" charset="0"/>
              <a:ea typeface="ＭＳ Ｐゴシック" pitchFamily="34" charset="-128"/>
              <a:cs typeface="Arial" panose="020B0604020202020204" pitchFamily="34" charset="0"/>
            </a:endParaRPr>
          </a:p>
          <a:p>
            <a:pPr marL="0" marR="0" lvl="0" indent="0" algn="l" defTabSz="1042873" rtl="0" eaLnBrk="1" fontAlgn="auto" latinLnBrk="0" hangingPunct="1">
              <a:lnSpc>
                <a:spcPct val="100000"/>
              </a:lnSpc>
              <a:spcBef>
                <a:spcPts val="0"/>
              </a:spcBef>
              <a:spcAft>
                <a:spcPts val="0"/>
              </a:spcAft>
              <a:buClrTx/>
              <a:buSzTx/>
              <a:buFontTx/>
              <a:buNone/>
              <a:tabLst/>
              <a:defRPr/>
            </a:pPr>
            <a:r>
              <a:rPr lang="fr-FR" sz="2400" b="1" dirty="0">
                <a:solidFill>
                  <a:srgbClr val="0070C0"/>
                </a:solidFill>
                <a:latin typeface="Arial" panose="020B0604020202020204" pitchFamily="34" charset="0"/>
                <a:ea typeface="ＭＳ Ｐゴシック" pitchFamily="34" charset="-128"/>
                <a:cs typeface="Arial" panose="020B0604020202020204" pitchFamily="34" charset="0"/>
              </a:rPr>
              <a:t>-&gt; Plan d’intervention régional pour l’eau 2018, 2023</a:t>
            </a:r>
          </a:p>
          <a:p>
            <a:pPr marL="0" marR="0" lvl="0" indent="0" algn="l" defTabSz="1042873" rtl="0" eaLnBrk="1" fontAlgn="auto" latinLnBrk="0" hangingPunct="1">
              <a:lnSpc>
                <a:spcPct val="100000"/>
              </a:lnSpc>
              <a:spcBef>
                <a:spcPts val="0"/>
              </a:spcBef>
              <a:spcAft>
                <a:spcPts val="0"/>
              </a:spcAft>
              <a:buClrTx/>
              <a:buSzTx/>
              <a:buFontTx/>
              <a:buNone/>
              <a:tabLst/>
              <a:defRPr/>
            </a:pPr>
            <a:endParaRPr kumimoji="0" lang="fr-FR" sz="205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05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des outils pouvant contribuer aux </a:t>
            </a:r>
            <a:r>
              <a:rPr kumimoji="0" lang="fr-FR" sz="205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a:t>
            </a:r>
            <a:r>
              <a:rPr kumimoji="0" lang="fr-FR" sz="205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financements de projets  </a:t>
            </a:r>
            <a:r>
              <a:rPr kumimoji="0" lang="fr-FR"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endParaRPr lang="fr-FR" sz="3200" b="1" dirty="0">
              <a:solidFill>
                <a:srgbClr val="FFC000"/>
              </a:solidFill>
              <a:latin typeface="Arial" panose="020B0604020202020204" pitchFamily="34" charset="0"/>
              <a:ea typeface="ＭＳ Ｐゴシック" pitchFamily="34" charset="-128"/>
              <a:cs typeface="Arial" panose="020B0604020202020204" pitchFamily="34" charset="0"/>
            </a:endParaRPr>
          </a:p>
        </p:txBody>
      </p:sp>
      <p:sp>
        <p:nvSpPr>
          <p:cNvPr id="8" name="ZoneTexte 7">
            <a:extLst>
              <a:ext uri="{FF2B5EF4-FFF2-40B4-BE49-F238E27FC236}">
                <a16:creationId xmlns:a16="http://schemas.microsoft.com/office/drawing/2014/main" id="{57A81A3E-4528-E309-4BFD-83F1304B827A}"/>
              </a:ext>
            </a:extLst>
          </p:cNvPr>
          <p:cNvSpPr txBox="1"/>
          <p:nvPr/>
        </p:nvSpPr>
        <p:spPr>
          <a:xfrm>
            <a:off x="564292" y="15224"/>
            <a:ext cx="12486640"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34" charset="-128"/>
                <a:cs typeface="Arial" panose="020B0604020202020204" pitchFamily="34" charset="0"/>
              </a:rPr>
              <a:t>Face aux consommations d’eau, aux aléas, et pour contribuer à résorber les déséquilibres actuels :</a:t>
            </a:r>
          </a:p>
        </p:txBody>
      </p:sp>
      <p:pic>
        <p:nvPicPr>
          <p:cNvPr id="3" name="Image 3">
            <a:extLst>
              <a:ext uri="{FF2B5EF4-FFF2-40B4-BE49-F238E27FC236}">
                <a16:creationId xmlns:a16="http://schemas.microsoft.com/office/drawing/2014/main" id="{0922F9E5-FA0F-F807-B23B-03C4821BDCC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20866844">
            <a:off x="11250844" y="517060"/>
            <a:ext cx="730166" cy="4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A6F5C690-6264-8DFB-EB7B-9F4B3283D2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4158" y="2117428"/>
            <a:ext cx="1265430" cy="1712204"/>
          </a:xfrm>
          <a:prstGeom prst="rect">
            <a:avLst/>
          </a:prstGeom>
        </p:spPr>
      </p:pic>
      <p:pic>
        <p:nvPicPr>
          <p:cNvPr id="7" name="Image 6">
            <a:extLst>
              <a:ext uri="{FF2B5EF4-FFF2-40B4-BE49-F238E27FC236}">
                <a16:creationId xmlns:a16="http://schemas.microsoft.com/office/drawing/2014/main" id="{AB1F7614-7A53-7E0C-043A-5681D91C12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97096" y="2548126"/>
            <a:ext cx="1308709" cy="1800805"/>
          </a:xfrm>
          <a:prstGeom prst="rect">
            <a:avLst/>
          </a:prstGeom>
        </p:spPr>
      </p:pic>
      <p:sp>
        <p:nvSpPr>
          <p:cNvPr id="9" name="ZoneTexte 8">
            <a:extLst>
              <a:ext uri="{FF2B5EF4-FFF2-40B4-BE49-F238E27FC236}">
                <a16:creationId xmlns:a16="http://schemas.microsoft.com/office/drawing/2014/main" id="{5744833F-4679-CE75-847D-FF7EE36866FC}"/>
              </a:ext>
            </a:extLst>
          </p:cNvPr>
          <p:cNvSpPr txBox="1"/>
          <p:nvPr/>
        </p:nvSpPr>
        <p:spPr>
          <a:xfrm>
            <a:off x="8832854" y="2165833"/>
            <a:ext cx="697953" cy="276999"/>
          </a:xfrm>
          <a:prstGeom prst="rect">
            <a:avLst/>
          </a:prstGeom>
          <a:noFill/>
        </p:spPr>
        <p:txBody>
          <a:bodyPr wrap="square" rtlCol="0">
            <a:spAutoFit/>
          </a:bodyPr>
          <a:lstStyle/>
          <a:p>
            <a:r>
              <a:rPr lang="fr-FR" sz="1200" dirty="0">
                <a:solidFill>
                  <a:schemeClr val="bg1"/>
                </a:solidFill>
                <a:latin typeface="Arial" panose="020B0604020202020204" pitchFamily="34" charset="0"/>
                <a:cs typeface="Arial" panose="020B0604020202020204" pitchFamily="34" charset="0"/>
              </a:rPr>
              <a:t>2014</a:t>
            </a:r>
          </a:p>
        </p:txBody>
      </p:sp>
      <p:sp>
        <p:nvSpPr>
          <p:cNvPr id="10" name="ZoneTexte 9">
            <a:extLst>
              <a:ext uri="{FF2B5EF4-FFF2-40B4-BE49-F238E27FC236}">
                <a16:creationId xmlns:a16="http://schemas.microsoft.com/office/drawing/2014/main" id="{C942396F-2C7A-E2F7-F83D-4A50D296D3B9}"/>
              </a:ext>
            </a:extLst>
          </p:cNvPr>
          <p:cNvSpPr txBox="1"/>
          <p:nvPr/>
        </p:nvSpPr>
        <p:spPr>
          <a:xfrm>
            <a:off x="11885494" y="2557398"/>
            <a:ext cx="701627"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2020</a:t>
            </a:r>
          </a:p>
        </p:txBody>
      </p:sp>
      <p:pic>
        <p:nvPicPr>
          <p:cNvPr id="11" name="Image 10">
            <a:extLst>
              <a:ext uri="{FF2B5EF4-FFF2-40B4-BE49-F238E27FC236}">
                <a16:creationId xmlns:a16="http://schemas.microsoft.com/office/drawing/2014/main" id="{A031D433-7D8F-12C2-2DB2-AD3A4E3BB9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95309">
            <a:off x="10399231" y="2673125"/>
            <a:ext cx="1252081" cy="1330402"/>
          </a:xfrm>
          <a:prstGeom prst="rect">
            <a:avLst/>
          </a:prstGeom>
        </p:spPr>
      </p:pic>
      <p:pic>
        <p:nvPicPr>
          <p:cNvPr id="13" name="Image 12">
            <a:extLst>
              <a:ext uri="{FF2B5EF4-FFF2-40B4-BE49-F238E27FC236}">
                <a16:creationId xmlns:a16="http://schemas.microsoft.com/office/drawing/2014/main" id="{0387A5D7-E25D-B218-FBC1-42BC01E1C1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8051" y="4353455"/>
            <a:ext cx="1430129" cy="1962751"/>
          </a:xfrm>
          <a:prstGeom prst="rect">
            <a:avLst/>
          </a:prstGeom>
        </p:spPr>
      </p:pic>
      <p:pic>
        <p:nvPicPr>
          <p:cNvPr id="14" name="Image 13">
            <a:extLst>
              <a:ext uri="{FF2B5EF4-FFF2-40B4-BE49-F238E27FC236}">
                <a16:creationId xmlns:a16="http://schemas.microsoft.com/office/drawing/2014/main" id="{D414AB7F-FB3B-C214-022A-ABC78D1436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72313" y="5128485"/>
            <a:ext cx="1644726" cy="2153337"/>
          </a:xfrm>
          <a:prstGeom prst="rect">
            <a:avLst/>
          </a:prstGeom>
        </p:spPr>
      </p:pic>
      <p:sp>
        <p:nvSpPr>
          <p:cNvPr id="15" name="ZoneTexte 14">
            <a:extLst>
              <a:ext uri="{FF2B5EF4-FFF2-40B4-BE49-F238E27FC236}">
                <a16:creationId xmlns:a16="http://schemas.microsoft.com/office/drawing/2014/main" id="{F9266815-B819-0F37-999C-C8A2E95F9DCF}"/>
              </a:ext>
            </a:extLst>
          </p:cNvPr>
          <p:cNvSpPr txBox="1"/>
          <p:nvPr/>
        </p:nvSpPr>
        <p:spPr>
          <a:xfrm>
            <a:off x="10734030" y="5473109"/>
            <a:ext cx="570217" cy="276999"/>
          </a:xfrm>
          <a:prstGeom prst="rect">
            <a:avLst/>
          </a:prstGeom>
          <a:noFill/>
        </p:spPr>
        <p:txBody>
          <a:bodyPr wrap="square" rtlCol="0">
            <a:spAutoFit/>
          </a:bodyPr>
          <a:lstStyle/>
          <a:p>
            <a:r>
              <a:rPr lang="fr-FR" sz="1200" dirty="0">
                <a:solidFill>
                  <a:schemeClr val="bg1"/>
                </a:solidFill>
                <a:latin typeface="Arial" panose="020B0604020202020204" pitchFamily="34" charset="0"/>
                <a:cs typeface="Arial" panose="020B0604020202020204" pitchFamily="34" charset="0"/>
              </a:rPr>
              <a:t>2021</a:t>
            </a:r>
          </a:p>
        </p:txBody>
      </p:sp>
      <p:sp>
        <p:nvSpPr>
          <p:cNvPr id="16" name="ZoneTexte 15">
            <a:extLst>
              <a:ext uri="{FF2B5EF4-FFF2-40B4-BE49-F238E27FC236}">
                <a16:creationId xmlns:a16="http://schemas.microsoft.com/office/drawing/2014/main" id="{18146B21-FB45-A388-ACE7-E5A9F63004E4}"/>
              </a:ext>
            </a:extLst>
          </p:cNvPr>
          <p:cNvSpPr txBox="1"/>
          <p:nvPr/>
        </p:nvSpPr>
        <p:spPr>
          <a:xfrm>
            <a:off x="11993524" y="6754358"/>
            <a:ext cx="570217"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2021</a:t>
            </a:r>
          </a:p>
        </p:txBody>
      </p:sp>
      <p:pic>
        <p:nvPicPr>
          <p:cNvPr id="6" name="Image 5">
            <a:extLst>
              <a:ext uri="{FF2B5EF4-FFF2-40B4-BE49-F238E27FC236}">
                <a16:creationId xmlns:a16="http://schemas.microsoft.com/office/drawing/2014/main" id="{8C606787-DDD3-FD96-40DF-5A20814AA434}"/>
              </a:ext>
            </a:extLst>
          </p:cNvPr>
          <p:cNvPicPr/>
          <p:nvPr/>
        </p:nvPicPr>
        <p:blipFill>
          <a:blip r:embed="rId8"/>
          <a:stretch/>
        </p:blipFill>
        <p:spPr>
          <a:xfrm>
            <a:off x="10816929" y="1243469"/>
            <a:ext cx="1846814" cy="773441"/>
          </a:xfrm>
          <a:prstGeom prst="rect">
            <a:avLst/>
          </a:prstGeom>
          <a:ln w="0">
            <a:noFill/>
          </a:ln>
        </p:spPr>
      </p:pic>
      <p:sp>
        <p:nvSpPr>
          <p:cNvPr id="17" name="ZoneTexte 16">
            <a:extLst>
              <a:ext uri="{FF2B5EF4-FFF2-40B4-BE49-F238E27FC236}">
                <a16:creationId xmlns:a16="http://schemas.microsoft.com/office/drawing/2014/main" id="{F5273303-260F-4718-B9A8-B3E2B01714DA}"/>
              </a:ext>
            </a:extLst>
          </p:cNvPr>
          <p:cNvSpPr txBox="1"/>
          <p:nvPr/>
        </p:nvSpPr>
        <p:spPr>
          <a:xfrm>
            <a:off x="10451188" y="2955987"/>
            <a:ext cx="853059"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2023</a:t>
            </a:r>
          </a:p>
        </p:txBody>
      </p:sp>
      <p:sp>
        <p:nvSpPr>
          <p:cNvPr id="12" name="ZoneTexte 11">
            <a:extLst>
              <a:ext uri="{FF2B5EF4-FFF2-40B4-BE49-F238E27FC236}">
                <a16:creationId xmlns:a16="http://schemas.microsoft.com/office/drawing/2014/main" id="{AA2FECF1-907D-D018-184A-8E9B4D074C58}"/>
              </a:ext>
            </a:extLst>
          </p:cNvPr>
          <p:cNvSpPr txBox="1"/>
          <p:nvPr/>
        </p:nvSpPr>
        <p:spPr>
          <a:xfrm>
            <a:off x="12044123" y="1252081"/>
            <a:ext cx="634986"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2023</a:t>
            </a:r>
          </a:p>
        </p:txBody>
      </p:sp>
      <p:pic>
        <p:nvPicPr>
          <p:cNvPr id="18" name="Picture 2" descr="Afficher l'image d'origine">
            <a:extLst>
              <a:ext uri="{FF2B5EF4-FFF2-40B4-BE49-F238E27FC236}">
                <a16:creationId xmlns:a16="http://schemas.microsoft.com/office/drawing/2014/main" id="{7B6476A4-86D0-8843-7D0F-93176946D11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rot="20587103">
            <a:off x="9703259" y="1185253"/>
            <a:ext cx="624237" cy="4791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an de Gestion de la Ressource en Eau">
            <a:extLst>
              <a:ext uri="{FF2B5EF4-FFF2-40B4-BE49-F238E27FC236}">
                <a16:creationId xmlns:a16="http://schemas.microsoft.com/office/drawing/2014/main" id="{0C0C46EA-611A-E5A2-94C8-C9156D89F0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6711" y="4681988"/>
            <a:ext cx="975123" cy="851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u">
            <a:extLst>
              <a:ext uri="{FF2B5EF4-FFF2-40B4-BE49-F238E27FC236}">
                <a16:creationId xmlns:a16="http://schemas.microsoft.com/office/drawing/2014/main" id="{1AA9B59E-6F6D-342F-0C4D-6FD2B603CCE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763105" y="4775869"/>
            <a:ext cx="1268817" cy="7808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région Occitanie, partenaire de l'association Adie">
            <a:extLst>
              <a:ext uri="{FF2B5EF4-FFF2-40B4-BE49-F238E27FC236}">
                <a16:creationId xmlns:a16="http://schemas.microsoft.com/office/drawing/2014/main" id="{5FD6071F-89F4-8D18-1AB0-5A264832D911}"/>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7719455" y="5956103"/>
            <a:ext cx="1171576" cy="54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13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214DF4F-A83C-E25E-E134-23661A1F006E}"/>
              </a:ext>
            </a:extLst>
          </p:cNvPr>
          <p:cNvSpPr>
            <a:spLocks noGrp="1"/>
          </p:cNvSpPr>
          <p:nvPr>
            <p:ph type="sldNum" sz="quarter" idx="12"/>
          </p:nvPr>
        </p:nvSpPr>
        <p:spPr>
          <a:xfrm>
            <a:off x="287336" y="6925797"/>
            <a:ext cx="2493257" cy="401638"/>
          </a:xfrm>
        </p:spPr>
        <p:txBody>
          <a:bodyPr/>
          <a:lstStyle/>
          <a:p>
            <a:pPr algn="just">
              <a:lnSpc>
                <a:spcPts val="1350"/>
              </a:lnSpc>
              <a:spcAft>
                <a:spcPts val="800"/>
              </a:spcAft>
            </a:pPr>
            <a:r>
              <a:rPr lang="fr-FR" sz="1400" kern="0" dirty="0">
                <a:solidFill>
                  <a:srgbClr val="232323"/>
                </a:solidFill>
                <a:latin typeface="Arial" panose="020B0604020202020204" pitchFamily="34" charset="0"/>
                <a:ea typeface="Times New Roman" panose="02020603050405020304" pitchFamily="18" charset="0"/>
                <a:cs typeface="Times New Roman" panose="02020603050405020304" pitchFamily="18" charset="0"/>
              </a:rPr>
              <a:t>C</a:t>
            </a:r>
            <a:r>
              <a:rPr lang="fr-FR" sz="1400" kern="0" dirty="0">
                <a:solidFill>
                  <a:srgbClr val="232323"/>
                </a:solidFill>
                <a:effectLst/>
                <a:latin typeface="Arial" panose="020B0604020202020204" pitchFamily="34" charset="0"/>
                <a:ea typeface="Times New Roman" panose="02020603050405020304" pitchFamily="18" charset="0"/>
                <a:cs typeface="Times New Roman" panose="02020603050405020304" pitchFamily="18" charset="0"/>
              </a:rPr>
              <a:t>ommunes </a:t>
            </a:r>
            <a:r>
              <a:rPr lang="fr-FR" sz="1400" kern="0" dirty="0">
                <a:solidFill>
                  <a:srgbClr val="232323"/>
                </a:solidFill>
                <a:latin typeface="Arial" panose="020B0604020202020204" pitchFamily="34" charset="0"/>
                <a:ea typeface="Times New Roman" panose="02020603050405020304" pitchFamily="18" charset="0"/>
                <a:cs typeface="Times New Roman" panose="02020603050405020304" pitchFamily="18" charset="0"/>
              </a:rPr>
              <a:t>où </a:t>
            </a:r>
            <a:r>
              <a:rPr lang="fr-FR" sz="1400" kern="0" dirty="0">
                <a:solidFill>
                  <a:srgbClr val="232323"/>
                </a:solidFill>
                <a:effectLst/>
                <a:latin typeface="Arial" panose="020B0604020202020204" pitchFamily="34" charset="0"/>
                <a:ea typeface="Times New Roman" panose="02020603050405020304" pitchFamily="18" charset="0"/>
                <a:cs typeface="Times New Roman" panose="02020603050405020304" pitchFamily="18" charset="0"/>
              </a:rPr>
              <a:t>la moitié de l'eau potable ne parvient pas à l'usager © Élysée 2023</a:t>
            </a: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4A7252F5-91E6-E148-93C6-8EEC1408B62B}"/>
              </a:ext>
            </a:extLst>
          </p:cNvPr>
          <p:cNvSpPr txBox="1"/>
          <p:nvPr/>
        </p:nvSpPr>
        <p:spPr>
          <a:xfrm>
            <a:off x="564292" y="15224"/>
            <a:ext cx="12486640"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34" charset="-128"/>
                <a:cs typeface="Arial" panose="020B0604020202020204" pitchFamily="34" charset="0"/>
              </a:rPr>
              <a:t>Face aux consommations d’eau, aux aléas, et pour contribuer à résorber les déséquilibres actuels :</a:t>
            </a:r>
          </a:p>
        </p:txBody>
      </p:sp>
      <p:sp>
        <p:nvSpPr>
          <p:cNvPr id="8" name="ZoneTexte 7">
            <a:extLst>
              <a:ext uri="{FF2B5EF4-FFF2-40B4-BE49-F238E27FC236}">
                <a16:creationId xmlns:a16="http://schemas.microsoft.com/office/drawing/2014/main" id="{0DDEDAD6-3803-17BA-D337-7DDA623FE340}"/>
              </a:ext>
            </a:extLst>
          </p:cNvPr>
          <p:cNvSpPr txBox="1"/>
          <p:nvPr/>
        </p:nvSpPr>
        <p:spPr>
          <a:xfrm>
            <a:off x="134936" y="482881"/>
            <a:ext cx="11955463" cy="433330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rPr>
              <a:t>-&gt; sensibiliser les acteurs </a:t>
            </a:r>
            <a:r>
              <a:rPr kumimoji="0" lang="fr-FR" sz="1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rPr>
              <a:t>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rPr>
              <a:t>      informer, former, échanger sur les bonnes pratiques et retours d’expériences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rPr>
              <a:t>-&gt; </a:t>
            </a:r>
            <a:r>
              <a:rPr kumimoji="0" lang="fr-FR" sz="2400" b="1" i="0" u="none" strike="noStrike" kern="1200" cap="none" spc="0" normalizeH="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rPr>
              <a:t>agir prioritairement sur la demande</a:t>
            </a:r>
          </a:p>
          <a:p>
            <a:pPr marL="0" marR="0" lvl="0" indent="0" algn="l" defTabSz="1042873" rtl="0" eaLnBrk="1" fontAlgn="auto" latinLnBrk="0" hangingPunct="1">
              <a:lnSpc>
                <a:spcPct val="100000"/>
              </a:lnSpc>
              <a:spcBef>
                <a:spcPts val="0"/>
              </a:spcBef>
              <a:spcAft>
                <a:spcPts val="600"/>
              </a:spcAft>
              <a:buClr>
                <a:srgbClr val="000000"/>
              </a:buClr>
              <a:buSzTx/>
              <a:buFont typeface="Arial"/>
              <a:buNone/>
              <a:tabLst/>
              <a:defRPr/>
            </a:pPr>
            <a:r>
              <a:rPr kumimoji="0" lang="fr-FR" altLang="fr-FR" sz="2400" b="1" u="none" strike="noStrike" kern="0" cap="none" spc="0" normalizeH="0" noProof="0" dirty="0">
                <a:ln>
                  <a:noFill/>
                </a:ln>
                <a:solidFill>
                  <a:srgbClr val="0070C0"/>
                </a:solidFill>
                <a:effectLst/>
                <a:uLnTx/>
                <a:uFillTx/>
                <a:latin typeface="Arial"/>
                <a:ea typeface="ＭＳ Ｐゴシック" pitchFamily="34" charset="-128"/>
                <a:cs typeface="Arial"/>
                <a:sym typeface="Arial"/>
              </a:rPr>
              <a:t>    Mesurer </a:t>
            </a:r>
            <a:r>
              <a:rPr kumimoji="0" lang="fr-FR" altLang="fr-FR" sz="2000" b="1" i="1" u="none" strike="noStrike" kern="0" cap="none" spc="0" normalizeH="0" noProof="0" dirty="0">
                <a:ln>
                  <a:noFill/>
                </a:ln>
                <a:solidFill>
                  <a:srgbClr val="0070C0"/>
                </a:solidFill>
                <a:effectLst/>
                <a:uLnTx/>
                <a:uFillTx/>
                <a:latin typeface="Arial"/>
                <a:ea typeface="ＭＳ Ｐゴシック" pitchFamily="34" charset="-128"/>
                <a:cs typeface="Arial"/>
                <a:sym typeface="Arial"/>
              </a:rPr>
              <a:t> </a:t>
            </a:r>
            <a:r>
              <a:rPr kumimoji="0" lang="fr-FR" altLang="fr-FR" sz="2053" b="1" i="1" u="none" strike="noStrike" kern="0" cap="none" spc="0" normalizeH="0" noProof="0" dirty="0">
                <a:ln>
                  <a:noFill/>
                </a:ln>
                <a:solidFill>
                  <a:srgbClr val="0070C0"/>
                </a:solidFill>
                <a:effectLst/>
                <a:uLnTx/>
                <a:uFillTx/>
                <a:latin typeface="Arial"/>
                <a:ea typeface="ＭＳ Ｐゴシック" pitchFamily="34" charset="-128"/>
                <a:cs typeface="Arial"/>
                <a:sym typeface="Arial"/>
              </a:rPr>
              <a:t>«On ne gère bien que ce que l’on mesure»</a:t>
            </a:r>
            <a:r>
              <a:rPr kumimoji="0" lang="fr-FR" altLang="fr-FR" sz="1600" b="1" i="0" u="none" strike="noStrike" kern="0" cap="none" spc="0" normalizeH="0" noProof="0" dirty="0">
                <a:ln>
                  <a:noFill/>
                </a:ln>
                <a:solidFill>
                  <a:srgbClr val="0070C0"/>
                </a:solidFill>
                <a:effectLst/>
                <a:uLnTx/>
                <a:uFillTx/>
                <a:latin typeface="Arial"/>
                <a:ea typeface="ＭＳ Ｐゴシック" pitchFamily="34" charset="-128"/>
                <a:cs typeface="Arial"/>
                <a:sym typeface="Arial"/>
              </a:rPr>
              <a:t>   </a:t>
            </a:r>
            <a:r>
              <a:rPr kumimoji="0" lang="fr-FR" altLang="fr-FR" sz="1400" b="0" i="1" u="none" strike="noStrike" kern="0" cap="none" spc="0" normalizeH="0" noProof="0" dirty="0">
                <a:ln>
                  <a:noFill/>
                </a:ln>
                <a:solidFill>
                  <a:srgbClr val="0070C0"/>
                </a:solidFill>
                <a:effectLst/>
                <a:uLnTx/>
                <a:uFillTx/>
                <a:latin typeface="Arial"/>
                <a:ea typeface="ＭＳ Ｐゴシック" pitchFamily="34" charset="-128"/>
                <a:cs typeface="Arial"/>
                <a:sym typeface="Arial"/>
              </a:rPr>
              <a:t>Lord Kelvin, prix Nobel 1934</a:t>
            </a:r>
          </a:p>
          <a:p>
            <a:pPr marL="0" marR="0" lvl="0" indent="0" algn="l" defTabSz="1042873" rtl="0" eaLnBrk="1" fontAlgn="auto" latinLnBrk="0" hangingPunct="1">
              <a:lnSpc>
                <a:spcPct val="100000"/>
              </a:lnSpc>
              <a:spcBef>
                <a:spcPts val="0"/>
              </a:spcBef>
              <a:spcAft>
                <a:spcPts val="600"/>
              </a:spcAft>
              <a:buClr>
                <a:srgbClr val="000000"/>
              </a:buClr>
              <a:buSzTx/>
              <a:buFont typeface="Arial"/>
              <a:buNone/>
              <a:tabLst/>
              <a:defRPr/>
            </a:pPr>
            <a:r>
              <a:rPr lang="fr-FR" altLang="fr-FR" b="1" i="1" kern="0" dirty="0">
                <a:solidFill>
                  <a:srgbClr val="1B2559"/>
                </a:solidFill>
                <a:latin typeface="Arial"/>
                <a:ea typeface="ＭＳ Ｐゴシック" pitchFamily="34" charset="-128"/>
                <a:cs typeface="Arial"/>
                <a:sym typeface="Arial"/>
              </a:rPr>
              <a:t>    </a:t>
            </a:r>
            <a:r>
              <a:rPr kumimoji="0" lang="fr-FR" altLang="fr-FR" sz="2053" b="1" i="0" u="none" strike="noStrike" kern="0" cap="none" spc="0" normalizeH="0" noProof="0" dirty="0">
                <a:ln>
                  <a:noFill/>
                </a:ln>
                <a:solidFill>
                  <a:srgbClr val="1B2559"/>
                </a:solidFill>
                <a:effectLst/>
                <a:uLnTx/>
                <a:uFillTx/>
                <a:latin typeface="Arial"/>
                <a:ea typeface="ＭＳ Ｐゴシック" pitchFamily="34" charset="-128"/>
                <a:cs typeface="Arial"/>
                <a:sym typeface="Arial"/>
              </a:rPr>
              <a:t>prise de conscience des volumes consommés par infrastructure, usage..</a:t>
            </a:r>
            <a:endParaRPr lang="fr-FR" b="1" kern="0" noProof="0" dirty="0">
              <a:solidFill>
                <a:srgbClr val="1B2559"/>
              </a:solidFill>
              <a:latin typeface="Arial"/>
              <a:ea typeface="ＭＳ Ｐゴシック" pitchFamily="34" charset="-128"/>
              <a:cs typeface="Arial"/>
              <a:sym typeface="Arial"/>
            </a:endParaRPr>
          </a:p>
          <a:p>
            <a:pPr marL="0" marR="0" lvl="0" indent="0" algn="l" defTabSz="1042873" rtl="0" eaLnBrk="1" fontAlgn="auto" latinLnBrk="0" hangingPunct="1">
              <a:lnSpc>
                <a:spcPct val="100000"/>
              </a:lnSpc>
              <a:spcBef>
                <a:spcPts val="0"/>
              </a:spcBef>
              <a:spcAft>
                <a:spcPts val="600"/>
              </a:spcAft>
              <a:buClr>
                <a:srgbClr val="000000"/>
              </a:buClr>
              <a:buSzTx/>
              <a:buFont typeface="Arial"/>
              <a:buNone/>
              <a:tabLst/>
              <a:defRPr/>
            </a:pPr>
            <a:r>
              <a:rPr lang="fr-FR" b="1" kern="0" dirty="0">
                <a:solidFill>
                  <a:srgbClr val="1B2559"/>
                </a:solidFill>
                <a:latin typeface="Arial"/>
                <a:ea typeface="ＭＳ Ｐゴシック" pitchFamily="34" charset="-128"/>
                <a:cs typeface="Arial"/>
                <a:sym typeface="Arial"/>
              </a:rPr>
              <a:t>   </a:t>
            </a:r>
            <a:r>
              <a:rPr lang="fr-FR" b="1" kern="0" noProof="0" dirty="0">
                <a:solidFill>
                  <a:srgbClr val="1B2559"/>
                </a:solidFill>
                <a:latin typeface="Arial"/>
                <a:ea typeface="ＭＳ Ｐゴシック" pitchFamily="34" charset="-128"/>
                <a:cs typeface="Arial"/>
                <a:sym typeface="Arial"/>
              </a:rPr>
              <a:t> </a:t>
            </a:r>
            <a:r>
              <a:rPr kumimoji="0" lang="fr-FR" sz="2053" b="1" i="0" u="none" strike="noStrike" kern="0" cap="none" spc="0" normalizeH="0" noProof="0" dirty="0">
                <a:ln>
                  <a:noFill/>
                </a:ln>
                <a:solidFill>
                  <a:srgbClr val="1B2559"/>
                </a:solidFill>
                <a:effectLst/>
                <a:uLnTx/>
                <a:uFillTx/>
                <a:latin typeface="Arial"/>
                <a:ea typeface="ＭＳ Ｐゴシック" pitchFamily="34" charset="-128"/>
                <a:cs typeface="Arial"/>
                <a:sym typeface="Arial"/>
              </a:rPr>
              <a:t>détection</a:t>
            </a:r>
            <a:r>
              <a:rPr lang="fr-FR" b="1" kern="0" dirty="0">
                <a:solidFill>
                  <a:srgbClr val="1B2559"/>
                </a:solidFill>
                <a:latin typeface="Arial"/>
                <a:ea typeface="ＭＳ Ｐゴシック" pitchFamily="34" charset="-128"/>
                <a:cs typeface="Arial"/>
                <a:sym typeface="Arial"/>
              </a:rPr>
              <a:t>, </a:t>
            </a:r>
            <a:r>
              <a:rPr kumimoji="0" lang="fr-FR" sz="2053" b="1" i="0" u="none" strike="noStrike" kern="0" cap="none" spc="0" normalizeH="0" noProof="0" dirty="0">
                <a:ln>
                  <a:noFill/>
                </a:ln>
                <a:solidFill>
                  <a:srgbClr val="1B2559"/>
                </a:solidFill>
                <a:effectLst/>
                <a:uLnTx/>
                <a:uFillTx/>
                <a:latin typeface="Arial"/>
                <a:ea typeface="ＭＳ Ｐゴシック" pitchFamily="34" charset="-128"/>
                <a:cs typeface="Arial"/>
                <a:sym typeface="Arial"/>
              </a:rPr>
              <a:t>réparation des fuites</a:t>
            </a:r>
          </a:p>
          <a:p>
            <a:pPr marL="0" marR="0" lvl="0" indent="0" algn="l" defTabSz="1042873" rtl="0" eaLnBrk="1" fontAlgn="auto" latinLnBrk="0" hangingPunct="1">
              <a:lnSpc>
                <a:spcPct val="100000"/>
              </a:lnSpc>
              <a:spcBef>
                <a:spcPts val="0"/>
              </a:spcBef>
              <a:spcAft>
                <a:spcPts val="600"/>
              </a:spcAft>
              <a:buClr>
                <a:srgbClr val="000000"/>
              </a:buClr>
              <a:buSzTx/>
              <a:buFont typeface="Arial"/>
              <a:buNone/>
              <a:tabLst/>
              <a:defRPr/>
            </a:pPr>
            <a:r>
              <a:rPr lang="fr-FR" altLang="fr-FR" b="1" kern="0" dirty="0">
                <a:solidFill>
                  <a:srgbClr val="1B2559"/>
                </a:solidFill>
                <a:latin typeface="Arial"/>
                <a:ea typeface="ＭＳ Ｐゴシック" pitchFamily="34" charset="-128"/>
                <a:cs typeface="Arial"/>
                <a:sym typeface="Arial"/>
              </a:rPr>
              <a:t>    </a:t>
            </a:r>
            <a:r>
              <a:rPr kumimoji="0" lang="fr-FR" altLang="fr-FR" sz="2053" b="1" i="0" u="none" strike="noStrike" kern="0" cap="none" spc="0" normalizeH="0" noProof="0" dirty="0">
                <a:ln>
                  <a:noFill/>
                </a:ln>
                <a:solidFill>
                  <a:srgbClr val="1B2559"/>
                </a:solidFill>
                <a:effectLst/>
                <a:uLnTx/>
                <a:uFillTx/>
                <a:latin typeface="Arial"/>
                <a:ea typeface="ＭＳ Ｐゴシック" pitchFamily="34" charset="-128"/>
                <a:cs typeface="Arial"/>
                <a:sym typeface="Arial"/>
              </a:rPr>
              <a:t>plan d’actions: réduction/optimisation usages eau, </a:t>
            </a:r>
            <a:r>
              <a:rPr kumimoji="0" lang="fr-FR" sz="2053" b="1" i="0" u="none" strike="noStrike" kern="0" cap="none" spc="0" normalizeH="0" noProof="0" dirty="0">
                <a:ln>
                  <a:noFill/>
                </a:ln>
                <a:solidFill>
                  <a:srgbClr val="1B2559"/>
                </a:solidFill>
                <a:effectLst/>
                <a:uLnTx/>
                <a:uFillTx/>
                <a:latin typeface="Arial"/>
                <a:ea typeface="ＭＳ Ｐゴシック" pitchFamily="34" charset="-128"/>
                <a:cs typeface="Arial"/>
                <a:sym typeface="Arial"/>
              </a:rPr>
              <a:t>formation, communication</a:t>
            </a:r>
          </a:p>
        </p:txBody>
      </p:sp>
      <p:pic>
        <p:nvPicPr>
          <p:cNvPr id="9" name="Image 8">
            <a:extLst>
              <a:ext uri="{FF2B5EF4-FFF2-40B4-BE49-F238E27FC236}">
                <a16:creationId xmlns:a16="http://schemas.microsoft.com/office/drawing/2014/main" id="{EA0D9CB8-4E09-4B0D-E6C6-981A584667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0885" y="959376"/>
            <a:ext cx="1905306" cy="727343"/>
          </a:xfrm>
          <a:prstGeom prst="rect">
            <a:avLst/>
          </a:prstGeom>
        </p:spPr>
      </p:pic>
      <p:pic>
        <p:nvPicPr>
          <p:cNvPr id="10" name="Picture 2" descr="SERIGNAN - Obtention du label ressource en eau / commune économe - Hérault  Tribune">
            <a:extLst>
              <a:ext uri="{FF2B5EF4-FFF2-40B4-BE49-F238E27FC236}">
                <a16:creationId xmlns:a16="http://schemas.microsoft.com/office/drawing/2014/main" id="{9CC8CE9D-E2C5-6B78-0CA5-7D40700ACE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298153" y="1157692"/>
            <a:ext cx="1081638" cy="11115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abel &quot;Commune économe en eau&quot; - ALEC Montpellier Métropole">
            <a:extLst>
              <a:ext uri="{FF2B5EF4-FFF2-40B4-BE49-F238E27FC236}">
                <a16:creationId xmlns:a16="http://schemas.microsoft.com/office/drawing/2014/main" id="{69E5D26A-316A-8980-244A-238055086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2261" y="571046"/>
            <a:ext cx="1081639" cy="106102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1">
            <a:extLst>
              <a:ext uri="{FF2B5EF4-FFF2-40B4-BE49-F238E27FC236}">
                <a16:creationId xmlns:a16="http://schemas.microsoft.com/office/drawing/2014/main" id="{C1028007-E6CA-7A44-D9FA-02FB04C545AD}"/>
              </a:ext>
            </a:extLst>
          </p:cNvPr>
          <p:cNvPicPr/>
          <p:nvPr/>
        </p:nvPicPr>
        <p:blipFill>
          <a:blip r:embed="rId5" cstate="screen">
            <a:lum/>
            <a:alphaModFix/>
            <a:extLst>
              <a:ext uri="{28A0092B-C50C-407E-A947-70E740481C1C}">
                <a14:useLocalDpi xmlns:a14="http://schemas.microsoft.com/office/drawing/2010/main"/>
              </a:ext>
            </a:extLst>
          </a:blip>
          <a:srcRect/>
          <a:stretch>
            <a:fillRect/>
          </a:stretch>
        </p:blipFill>
        <p:spPr>
          <a:xfrm>
            <a:off x="7688520" y="571046"/>
            <a:ext cx="1492916" cy="1173292"/>
          </a:xfrm>
          <a:prstGeom prst="rect">
            <a:avLst/>
          </a:prstGeom>
        </p:spPr>
      </p:pic>
      <p:pic>
        <p:nvPicPr>
          <p:cNvPr id="16" name="Image 15">
            <a:extLst>
              <a:ext uri="{FF2B5EF4-FFF2-40B4-BE49-F238E27FC236}">
                <a16:creationId xmlns:a16="http://schemas.microsoft.com/office/drawing/2014/main" id="{A7B597A4-C7AA-5699-75C7-82DCD6AE95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46370" y="711382"/>
            <a:ext cx="1785653" cy="2197471"/>
          </a:xfrm>
          <a:prstGeom prst="rect">
            <a:avLst/>
          </a:prstGeom>
        </p:spPr>
      </p:pic>
      <p:sp>
        <p:nvSpPr>
          <p:cNvPr id="19" name="ZoneTexte 18">
            <a:extLst>
              <a:ext uri="{FF2B5EF4-FFF2-40B4-BE49-F238E27FC236}">
                <a16:creationId xmlns:a16="http://schemas.microsoft.com/office/drawing/2014/main" id="{849D0DDE-35EB-1EDE-517F-EFE03ECC37AD}"/>
              </a:ext>
            </a:extLst>
          </p:cNvPr>
          <p:cNvSpPr txBox="1"/>
          <p:nvPr/>
        </p:nvSpPr>
        <p:spPr>
          <a:xfrm>
            <a:off x="11869941" y="2023422"/>
            <a:ext cx="634986"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2023</a:t>
            </a:r>
          </a:p>
        </p:txBody>
      </p:sp>
      <p:pic>
        <p:nvPicPr>
          <p:cNvPr id="20" name="Google Shape;120;p17">
            <a:extLst>
              <a:ext uri="{FF2B5EF4-FFF2-40B4-BE49-F238E27FC236}">
                <a16:creationId xmlns:a16="http://schemas.microsoft.com/office/drawing/2014/main" id="{A91D0E79-CA1F-8F7B-77E9-CAC8014CE9EF}"/>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726175" y="3524696"/>
            <a:ext cx="922517" cy="1061021"/>
          </a:xfrm>
          <a:prstGeom prst="rect">
            <a:avLst/>
          </a:prstGeom>
          <a:noFill/>
          <a:ln>
            <a:noFill/>
          </a:ln>
        </p:spPr>
      </p:pic>
      <p:pic>
        <p:nvPicPr>
          <p:cNvPr id="22" name="Image 21" descr="Une image contenant périphérique, mètre&#10;&#10;Description générée automatiquement">
            <a:extLst>
              <a:ext uri="{FF2B5EF4-FFF2-40B4-BE49-F238E27FC236}">
                <a16:creationId xmlns:a16="http://schemas.microsoft.com/office/drawing/2014/main" id="{8990A363-E50D-76ED-C917-2D7E75DB578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73204" y="2454306"/>
            <a:ext cx="1675903" cy="813046"/>
          </a:xfrm>
          <a:prstGeom prst="rect">
            <a:avLst/>
          </a:prstGeom>
        </p:spPr>
      </p:pic>
      <p:grpSp>
        <p:nvGrpSpPr>
          <p:cNvPr id="24" name="Group 12">
            <a:extLst>
              <a:ext uri="{FF2B5EF4-FFF2-40B4-BE49-F238E27FC236}">
                <a16:creationId xmlns:a16="http://schemas.microsoft.com/office/drawing/2014/main" id="{C8BB7269-2F5B-BC80-7A6D-1F55F4B65B90}"/>
              </a:ext>
            </a:extLst>
          </p:cNvPr>
          <p:cNvGrpSpPr/>
          <p:nvPr/>
        </p:nvGrpSpPr>
        <p:grpSpPr>
          <a:xfrm rot="632007">
            <a:off x="9290648" y="2670129"/>
            <a:ext cx="2037322" cy="1382627"/>
            <a:chOff x="5814286" y="2501956"/>
            <a:chExt cx="3115319" cy="2191262"/>
          </a:xfrm>
          <a:solidFill>
            <a:schemeClr val="bg1"/>
          </a:solidFill>
        </p:grpSpPr>
        <p:pic>
          <p:nvPicPr>
            <p:cNvPr id="25" name="Picture 13" descr="A picture containing watch&#10;&#10;Description automatically generated">
              <a:extLst>
                <a:ext uri="{FF2B5EF4-FFF2-40B4-BE49-F238E27FC236}">
                  <a16:creationId xmlns:a16="http://schemas.microsoft.com/office/drawing/2014/main" id="{51FD382C-8807-47C7-364B-346DDE7DCB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196229">
              <a:off x="7159071" y="3096928"/>
              <a:ext cx="1770534" cy="1596290"/>
            </a:xfrm>
            <a:prstGeom prst="rect">
              <a:avLst/>
            </a:prstGeom>
            <a:grpFill/>
          </p:spPr>
        </p:pic>
        <p:grpSp>
          <p:nvGrpSpPr>
            <p:cNvPr id="26" name="Group 14">
              <a:extLst>
                <a:ext uri="{FF2B5EF4-FFF2-40B4-BE49-F238E27FC236}">
                  <a16:creationId xmlns:a16="http://schemas.microsoft.com/office/drawing/2014/main" id="{0B4BBF56-369C-9AB6-9102-6E89FC2CDE0E}"/>
                </a:ext>
              </a:extLst>
            </p:cNvPr>
            <p:cNvGrpSpPr/>
            <p:nvPr/>
          </p:nvGrpSpPr>
          <p:grpSpPr>
            <a:xfrm rot="21421498">
              <a:off x="5814286" y="2501956"/>
              <a:ext cx="1498475" cy="1195252"/>
              <a:chOff x="5780754" y="2462471"/>
              <a:chExt cx="1498475" cy="1195252"/>
            </a:xfrm>
            <a:grpFill/>
          </p:grpSpPr>
          <p:pic>
            <p:nvPicPr>
              <p:cNvPr id="27" name="Picture 20" descr="Icon&#10;&#10;Description automatically generated">
                <a:extLst>
                  <a:ext uri="{FF2B5EF4-FFF2-40B4-BE49-F238E27FC236}">
                    <a16:creationId xmlns:a16="http://schemas.microsoft.com/office/drawing/2014/main" id="{89AC3B74-358B-6FA5-747B-1C27935D4EC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rot="14217787" flipV="1">
                <a:off x="5932366" y="2310859"/>
                <a:ext cx="1195252" cy="1498475"/>
              </a:xfrm>
              <a:prstGeom prst="rect">
                <a:avLst/>
              </a:prstGeom>
              <a:grpFill/>
            </p:spPr>
          </p:pic>
          <p:pic>
            <p:nvPicPr>
              <p:cNvPr id="28" name="Picture 5" descr="A picture containing logo&#10;&#10;Description automatically generated">
                <a:extLst>
                  <a:ext uri="{FF2B5EF4-FFF2-40B4-BE49-F238E27FC236}">
                    <a16:creationId xmlns:a16="http://schemas.microsoft.com/office/drawing/2014/main" id="{7FAA11A5-F569-8EC2-FD0C-7875299E25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397971">
                <a:off x="6645990" y="2777909"/>
                <a:ext cx="345771" cy="709613"/>
              </a:xfrm>
              <a:prstGeom prst="roundRect">
                <a:avLst/>
              </a:prstGeom>
              <a:grpFill/>
            </p:spPr>
          </p:pic>
        </p:grpSp>
      </p:grpSp>
      <p:pic>
        <p:nvPicPr>
          <p:cNvPr id="32" name="Image 31" descr="Une image contenant sol, rouille, plein air, tuyau&#10;&#10;Description générée automatiquement">
            <a:extLst>
              <a:ext uri="{FF2B5EF4-FFF2-40B4-BE49-F238E27FC236}">
                <a16:creationId xmlns:a16="http://schemas.microsoft.com/office/drawing/2014/main" id="{157362F3-669D-4DDF-9450-C71C4C43A85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16200000">
            <a:off x="4623190" y="5430452"/>
            <a:ext cx="2610252" cy="1648194"/>
          </a:xfrm>
          <a:prstGeom prst="rect">
            <a:avLst/>
          </a:prstGeom>
        </p:spPr>
      </p:pic>
      <p:pic>
        <p:nvPicPr>
          <p:cNvPr id="33" name="Image 32" descr="Une image contenant sol, plein air, eau, plage&#10;&#10;Description générée automatiquement">
            <a:extLst>
              <a:ext uri="{FF2B5EF4-FFF2-40B4-BE49-F238E27FC236}">
                <a16:creationId xmlns:a16="http://schemas.microsoft.com/office/drawing/2014/main" id="{B122AB3B-31E8-FCAA-8574-42FC698945C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80170" y="5515528"/>
            <a:ext cx="1780700" cy="1335525"/>
          </a:xfrm>
          <a:prstGeom prst="rect">
            <a:avLst/>
          </a:prstGeom>
        </p:spPr>
      </p:pic>
      <p:pic>
        <p:nvPicPr>
          <p:cNvPr id="35" name="Image 34" descr="Une image contenant plein air, plante, sol, eau&#10;&#10;Description générée automatiquement">
            <a:extLst>
              <a:ext uri="{FF2B5EF4-FFF2-40B4-BE49-F238E27FC236}">
                <a16:creationId xmlns:a16="http://schemas.microsoft.com/office/drawing/2014/main" id="{FD9C145B-75A2-2760-3704-8D27DEB732B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63840" y="5695411"/>
            <a:ext cx="2323460" cy="1742595"/>
          </a:xfrm>
          <a:prstGeom prst="rect">
            <a:avLst/>
          </a:prstGeom>
        </p:spPr>
      </p:pic>
      <p:pic>
        <p:nvPicPr>
          <p:cNvPr id="39" name="Image 38" descr="Une image contenant sol, plein air, eau, nature&#10;&#10;Description générée automatiquement">
            <a:extLst>
              <a:ext uri="{FF2B5EF4-FFF2-40B4-BE49-F238E27FC236}">
                <a16:creationId xmlns:a16="http://schemas.microsoft.com/office/drawing/2014/main" id="{46856A54-DCF9-B8EC-2C27-8C62118C0A1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79791" y="5005261"/>
            <a:ext cx="3052232" cy="2289175"/>
          </a:xfrm>
          <a:prstGeom prst="rect">
            <a:avLst/>
          </a:prstGeom>
        </p:spPr>
      </p:pic>
      <p:pic>
        <p:nvPicPr>
          <p:cNvPr id="40" name="Image 39">
            <a:extLst>
              <a:ext uri="{FF2B5EF4-FFF2-40B4-BE49-F238E27FC236}">
                <a16:creationId xmlns:a16="http://schemas.microsoft.com/office/drawing/2014/main" id="{9B28542B-AFBD-4302-BABB-935AD6DF5DF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bwMode="auto">
          <a:xfrm>
            <a:off x="287336" y="5091746"/>
            <a:ext cx="2549485" cy="1759307"/>
          </a:xfrm>
          <a:prstGeom prst="rect">
            <a:avLst/>
          </a:prstGeom>
          <a:noFill/>
          <a:ln>
            <a:noFill/>
          </a:ln>
          <a:extLst>
            <a:ext uri="{53640926-AAD7-44D8-BBD7-CCE9431645EC}">
              <a14:shadowObscured xmlns:a14="http://schemas.microsoft.com/office/drawing/2010/main"/>
            </a:ext>
          </a:extLst>
        </p:spPr>
      </p:pic>
      <p:sp>
        <p:nvSpPr>
          <p:cNvPr id="42" name="ZoneTexte 41">
            <a:extLst>
              <a:ext uri="{FF2B5EF4-FFF2-40B4-BE49-F238E27FC236}">
                <a16:creationId xmlns:a16="http://schemas.microsoft.com/office/drawing/2014/main" id="{8758AB73-34AC-182C-D49B-3D5A43F74A10}"/>
              </a:ext>
            </a:extLst>
          </p:cNvPr>
          <p:cNvSpPr txBox="1"/>
          <p:nvPr/>
        </p:nvSpPr>
        <p:spPr>
          <a:xfrm>
            <a:off x="7848066" y="5191969"/>
            <a:ext cx="2498779" cy="369332"/>
          </a:xfrm>
          <a:prstGeom prst="rect">
            <a:avLst/>
          </a:prstGeom>
          <a:noFill/>
        </p:spPr>
        <p:txBody>
          <a:bodyPr wrap="square" rtlCol="0">
            <a:spAutoFit/>
          </a:bodyPr>
          <a:lstStyle/>
          <a:p>
            <a:r>
              <a:rPr lang="fr-FR" sz="1800" dirty="0"/>
              <a:t>Fuites réseaux irrigation</a:t>
            </a:r>
          </a:p>
        </p:txBody>
      </p:sp>
    </p:spTree>
    <p:extLst>
      <p:ext uri="{BB962C8B-B14F-4D97-AF65-F5344CB8AC3E}">
        <p14:creationId xmlns:p14="http://schemas.microsoft.com/office/powerpoint/2010/main" val="1621110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B54368DF-84FD-68B3-23D4-319018514433}"/>
              </a:ext>
            </a:extLst>
          </p:cNvPr>
          <p:cNvSpPr>
            <a:spLocks noGrp="1"/>
          </p:cNvSpPr>
          <p:nvPr>
            <p:ph type="sldNum" sz="quarter" idx="12"/>
          </p:nvPr>
        </p:nvSpPr>
        <p:spPr>
          <a:xfrm>
            <a:off x="2759779" y="7139345"/>
            <a:ext cx="3024956" cy="401638"/>
          </a:xfrm>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23</a:t>
            </a:fld>
            <a:endParaRPr lang="fr-FR" dirty="0"/>
          </a:p>
        </p:txBody>
      </p:sp>
      <p:sp>
        <p:nvSpPr>
          <p:cNvPr id="9" name="ZoneTexte 8">
            <a:extLst>
              <a:ext uri="{FF2B5EF4-FFF2-40B4-BE49-F238E27FC236}">
                <a16:creationId xmlns:a16="http://schemas.microsoft.com/office/drawing/2014/main" id="{347DE251-59E2-7125-D030-FEE809C8DB75}"/>
              </a:ext>
            </a:extLst>
          </p:cNvPr>
          <p:cNvSpPr txBox="1"/>
          <p:nvPr/>
        </p:nvSpPr>
        <p:spPr>
          <a:xfrm>
            <a:off x="0" y="509672"/>
            <a:ext cx="13310889" cy="156966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rPr>
              <a:t>-&gt; mobiliser des ressources non conventionnelles : </a:t>
            </a:r>
            <a:r>
              <a:rPr lang="fr-FR" sz="2400" b="1" dirty="0">
                <a:solidFill>
                  <a:srgbClr val="0070C0"/>
                </a:solidFill>
                <a:latin typeface="Arial" panose="020B0604020202020204" pitchFamily="34" charset="0"/>
                <a:ea typeface="ＭＳ Ｐゴシック" pitchFamily="34" charset="-128"/>
                <a:cs typeface="Arial" panose="020B0604020202020204" pitchFamily="34" charset="0"/>
              </a:rPr>
              <a:t>différents types d’eau, à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dirty="0">
                <a:solidFill>
                  <a:srgbClr val="0070C0"/>
                </a:solidFill>
                <a:latin typeface="Arial" panose="020B0604020202020204" pitchFamily="34" charset="0"/>
                <a:ea typeface="ＭＳ Ｐゴシック" pitchFamily="34" charset="-128"/>
                <a:cs typeface="Arial" panose="020B0604020202020204" pitchFamily="34" charset="0"/>
              </a:rPr>
              <a:t>    collecter, traiter spécifiquement, mettre en œuvre pour certains usages,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dirty="0">
                <a:solidFill>
                  <a:srgbClr val="0070C0"/>
                </a:solidFill>
                <a:latin typeface="Arial" panose="020B0604020202020204" pitchFamily="34" charset="0"/>
                <a:ea typeface="ＭＳ Ｐゴシック" pitchFamily="34" charset="-128"/>
                <a:cs typeface="Arial" panose="020B0604020202020204" pitchFamily="34" charset="0"/>
              </a:rPr>
              <a:t>    d</a:t>
            </a:r>
            <a:r>
              <a:rPr kumimoji="0" lang="fr-FR" sz="24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34" charset="-128"/>
                <a:cs typeface="Arial" panose="020B0604020202020204" pitchFamily="34" charset="0"/>
              </a:rPr>
              <a:t>ans des cadres normatifs et réglementaires déterminés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i="1" dirty="0">
                <a:solidFill>
                  <a:srgbClr val="0070C0"/>
                </a:solidFill>
                <a:latin typeface="Arial" panose="020B0604020202020204" pitchFamily="34" charset="0"/>
                <a:ea typeface="ＭＳ Ｐゴシック" pitchFamily="34" charset="-128"/>
                <a:cs typeface="Arial" panose="020B0604020202020204" pitchFamily="34" charset="0"/>
              </a:rPr>
              <a:t>    </a:t>
            </a:r>
            <a:r>
              <a:rPr lang="fr-FR" sz="1800" b="1" i="1" dirty="0">
                <a:latin typeface="Arial" panose="020B0604020202020204" pitchFamily="34" charset="0"/>
                <a:ea typeface="ＭＳ Ｐゴシック" pitchFamily="34" charset="-128"/>
                <a:cs typeface="Arial" panose="020B0604020202020204" pitchFamily="34" charset="0"/>
              </a:rPr>
              <a:t>une trentaine de projets en cours</a:t>
            </a:r>
            <a:endParaRPr kumimoji="0" lang="fr-FR" sz="1800" b="1" i="1" u="none" strike="noStrike" kern="120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endParaRPr>
          </a:p>
        </p:txBody>
      </p:sp>
      <p:sp>
        <p:nvSpPr>
          <p:cNvPr id="12" name="ZoneTexte 11">
            <a:extLst>
              <a:ext uri="{FF2B5EF4-FFF2-40B4-BE49-F238E27FC236}">
                <a16:creationId xmlns:a16="http://schemas.microsoft.com/office/drawing/2014/main" id="{D7080288-5F55-D66F-D7CD-702F430C7AC3}"/>
              </a:ext>
            </a:extLst>
          </p:cNvPr>
          <p:cNvSpPr txBox="1"/>
          <p:nvPr/>
        </p:nvSpPr>
        <p:spPr>
          <a:xfrm>
            <a:off x="564292" y="15224"/>
            <a:ext cx="12486640"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itchFamily="34" charset="-128"/>
                <a:cs typeface="Arial" panose="020B0604020202020204" pitchFamily="34" charset="0"/>
              </a:rPr>
              <a:t>Face aux consommations d’eau, aux aléas, et pour contribuer à résorber les déséquilibres actuels :</a:t>
            </a:r>
          </a:p>
        </p:txBody>
      </p:sp>
      <p:grpSp>
        <p:nvGrpSpPr>
          <p:cNvPr id="7" name="Groupe 6">
            <a:extLst>
              <a:ext uri="{FF2B5EF4-FFF2-40B4-BE49-F238E27FC236}">
                <a16:creationId xmlns:a16="http://schemas.microsoft.com/office/drawing/2014/main" id="{A07BA6BB-ECF0-212F-E3DB-161BBC7A5280}"/>
              </a:ext>
            </a:extLst>
          </p:cNvPr>
          <p:cNvGrpSpPr/>
          <p:nvPr/>
        </p:nvGrpSpPr>
        <p:grpSpPr>
          <a:xfrm>
            <a:off x="4514826" y="2351132"/>
            <a:ext cx="7049270" cy="4082452"/>
            <a:chOff x="8067456" y="3439083"/>
            <a:chExt cx="5801449" cy="3371613"/>
          </a:xfrm>
        </p:grpSpPr>
        <p:grpSp>
          <p:nvGrpSpPr>
            <p:cNvPr id="8" name="Groupe 7">
              <a:extLst>
                <a:ext uri="{FF2B5EF4-FFF2-40B4-BE49-F238E27FC236}">
                  <a16:creationId xmlns:a16="http://schemas.microsoft.com/office/drawing/2014/main" id="{D3487073-11EE-8F8F-2568-44101F1714DB}"/>
                </a:ext>
              </a:extLst>
            </p:cNvPr>
            <p:cNvGrpSpPr/>
            <p:nvPr/>
          </p:nvGrpSpPr>
          <p:grpSpPr>
            <a:xfrm>
              <a:off x="8067456" y="3439083"/>
              <a:ext cx="5194223" cy="3371613"/>
              <a:chOff x="6076742" y="453313"/>
              <a:chExt cx="5327863" cy="3056530"/>
            </a:xfrm>
          </p:grpSpPr>
          <p:sp>
            <p:nvSpPr>
              <p:cNvPr id="14" name="ZoneTexte 13">
                <a:extLst>
                  <a:ext uri="{FF2B5EF4-FFF2-40B4-BE49-F238E27FC236}">
                    <a16:creationId xmlns:a16="http://schemas.microsoft.com/office/drawing/2014/main" id="{871189EC-C7FF-63F1-38C3-12BB362FC4C2}"/>
                  </a:ext>
                </a:extLst>
              </p:cNvPr>
              <p:cNvSpPr txBox="1"/>
              <p:nvPr/>
            </p:nvSpPr>
            <p:spPr>
              <a:xfrm>
                <a:off x="6076742" y="1735981"/>
                <a:ext cx="1935481" cy="437821"/>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914400">
                  <a:defRPr/>
                </a:pPr>
                <a:r>
                  <a:rPr lang="fr-FR" sz="1600" b="1" kern="0" dirty="0">
                    <a:solidFill>
                      <a:prstClr val="black"/>
                    </a:solidFill>
                    <a:latin typeface="Source Sans Pro" panose="020B0503030403020204" pitchFamily="34" charset="0"/>
                    <a:ea typeface="Source Sans Pro" panose="020B0503030403020204" pitchFamily="34" charset="0"/>
                  </a:rPr>
                  <a:t>Eaux usées urbaines </a:t>
                </a:r>
              </a:p>
              <a:p>
                <a:pPr algn="ctr" defTabSz="914400">
                  <a:defRPr/>
                </a:pPr>
                <a:r>
                  <a:rPr lang="fr-FR" sz="1600" b="1" kern="0" dirty="0">
                    <a:solidFill>
                      <a:prstClr val="black"/>
                    </a:solidFill>
                    <a:latin typeface="Source Sans Pro" panose="020B0503030403020204" pitchFamily="34" charset="0"/>
                    <a:ea typeface="Source Sans Pro" panose="020B0503030403020204" pitchFamily="34" charset="0"/>
                  </a:rPr>
                  <a:t>t</a:t>
                </a:r>
                <a:r>
                  <a:rPr lang="fr-FR" sz="1600" b="1" kern="0" dirty="0" err="1">
                    <a:solidFill>
                      <a:prstClr val="black"/>
                    </a:solidFill>
                    <a:latin typeface="Source Sans Pro" panose="020B0503030403020204" pitchFamily="34" charset="0"/>
                    <a:ea typeface="Source Sans Pro" panose="020B0503030403020204" pitchFamily="34" charset="0"/>
                  </a:rPr>
                  <a:t>raitées</a:t>
                </a:r>
                <a:r>
                  <a:rPr lang="fr-FR" sz="1600" b="1" kern="0" dirty="0">
                    <a:solidFill>
                      <a:prstClr val="black"/>
                    </a:solidFill>
                    <a:latin typeface="Source Sans Pro" panose="020B0503030403020204" pitchFamily="34" charset="0"/>
                    <a:ea typeface="Source Sans Pro" panose="020B0503030403020204" pitchFamily="34" charset="0"/>
                  </a:rPr>
                  <a:t>  </a:t>
                </a:r>
                <a:r>
                  <a:rPr lang="fr-FR" b="1" i="1" kern="0" dirty="0">
                    <a:solidFill>
                      <a:srgbClr val="FF0000"/>
                    </a:solidFill>
                    <a:latin typeface="Source Sans Pro" panose="020B0503030403020204" pitchFamily="34" charset="0"/>
                    <a:ea typeface="Source Sans Pro" panose="020B0503030403020204" pitchFamily="34" charset="0"/>
                  </a:rPr>
                  <a:t>(film) </a:t>
                </a:r>
              </a:p>
            </p:txBody>
          </p:sp>
          <p:grpSp>
            <p:nvGrpSpPr>
              <p:cNvPr id="15" name="Groupe 14">
                <a:extLst>
                  <a:ext uri="{FF2B5EF4-FFF2-40B4-BE49-F238E27FC236}">
                    <a16:creationId xmlns:a16="http://schemas.microsoft.com/office/drawing/2014/main" id="{27685EB8-485F-05D0-3A0D-F93917444449}"/>
                  </a:ext>
                </a:extLst>
              </p:cNvPr>
              <p:cNvGrpSpPr/>
              <p:nvPr/>
            </p:nvGrpSpPr>
            <p:grpSpPr>
              <a:xfrm>
                <a:off x="6564086" y="453313"/>
                <a:ext cx="4840519" cy="3056530"/>
                <a:chOff x="6564086" y="453313"/>
                <a:chExt cx="4840519" cy="3056530"/>
              </a:xfrm>
            </p:grpSpPr>
            <p:pic>
              <p:nvPicPr>
                <p:cNvPr id="16" name="Image 15">
                  <a:extLst>
                    <a:ext uri="{FF2B5EF4-FFF2-40B4-BE49-F238E27FC236}">
                      <a16:creationId xmlns:a16="http://schemas.microsoft.com/office/drawing/2014/main" id="{D1E64885-3744-FC27-6F88-4375DB5C3C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0" t="4091" r="11706"/>
                <a:stretch/>
              </p:blipFill>
              <p:spPr>
                <a:xfrm>
                  <a:off x="8173453" y="1037126"/>
                  <a:ext cx="1280901" cy="1855432"/>
                </a:xfrm>
                <a:prstGeom prst="rect">
                  <a:avLst/>
                </a:prstGeom>
              </p:spPr>
            </p:pic>
            <p:sp>
              <p:nvSpPr>
                <p:cNvPr id="17" name="ZoneTexte 16">
                  <a:extLst>
                    <a:ext uri="{FF2B5EF4-FFF2-40B4-BE49-F238E27FC236}">
                      <a16:creationId xmlns:a16="http://schemas.microsoft.com/office/drawing/2014/main" id="{61EEBE81-6768-0F6A-AF69-FEFF7B4055A1}"/>
                    </a:ext>
                  </a:extLst>
                </p:cNvPr>
                <p:cNvSpPr txBox="1"/>
                <p:nvPr/>
              </p:nvSpPr>
              <p:spPr>
                <a:xfrm>
                  <a:off x="9258353" y="2956805"/>
                  <a:ext cx="1305442" cy="553038"/>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914400">
                    <a:defRPr/>
                  </a:pPr>
                  <a:r>
                    <a:rPr lang="fr-FR" kern="0" dirty="0">
                      <a:solidFill>
                        <a:prstClr val="black"/>
                      </a:solidFill>
                      <a:latin typeface="Source Sans Pro" panose="020B0503030403020204" pitchFamily="34" charset="0"/>
                      <a:ea typeface="Source Sans Pro" panose="020B0503030403020204" pitchFamily="34" charset="0"/>
                    </a:rPr>
                    <a:t>Eaux de process. Eaux de refroidissement</a:t>
                  </a:r>
                </a:p>
              </p:txBody>
            </p:sp>
            <p:sp>
              <p:nvSpPr>
                <p:cNvPr id="18" name="ZoneTexte 17">
                  <a:extLst>
                    <a:ext uri="{FF2B5EF4-FFF2-40B4-BE49-F238E27FC236}">
                      <a16:creationId xmlns:a16="http://schemas.microsoft.com/office/drawing/2014/main" id="{D8096235-9124-0D3D-1A9A-AC7F1DF8D30B}"/>
                    </a:ext>
                  </a:extLst>
                </p:cNvPr>
                <p:cNvSpPr txBox="1"/>
                <p:nvPr/>
              </p:nvSpPr>
              <p:spPr>
                <a:xfrm>
                  <a:off x="6564086" y="2412197"/>
                  <a:ext cx="1670298" cy="553038"/>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914400">
                    <a:defRPr/>
                  </a:pPr>
                  <a:r>
                    <a:rPr lang="fr-FR" kern="0" dirty="0">
                      <a:solidFill>
                        <a:prstClr val="black"/>
                      </a:solidFill>
                      <a:latin typeface="Source Sans Pro" panose="020B0503030403020204" pitchFamily="34" charset="0"/>
                      <a:ea typeface="Source Sans Pro" panose="020B0503030403020204" pitchFamily="34" charset="0"/>
                    </a:rPr>
                    <a:t>Eaux d’exhaure</a:t>
                  </a:r>
                </a:p>
                <a:p>
                  <a:pPr algn="ctr" defTabSz="914400">
                    <a:defRPr/>
                  </a:pPr>
                  <a:r>
                    <a:rPr lang="fr-FR" kern="0" dirty="0">
                      <a:solidFill>
                        <a:prstClr val="black"/>
                      </a:solidFill>
                      <a:latin typeface="Source Sans Pro" panose="020B0503030403020204" pitchFamily="34" charset="0"/>
                      <a:ea typeface="Source Sans Pro" panose="020B0503030403020204" pitchFamily="34" charset="0"/>
                    </a:rPr>
                    <a:t> exemptes de contaminants</a:t>
                  </a:r>
                </a:p>
              </p:txBody>
            </p:sp>
            <p:sp>
              <p:nvSpPr>
                <p:cNvPr id="19" name="ZoneTexte 18">
                  <a:extLst>
                    <a:ext uri="{FF2B5EF4-FFF2-40B4-BE49-F238E27FC236}">
                      <a16:creationId xmlns:a16="http://schemas.microsoft.com/office/drawing/2014/main" id="{B10E36E2-D303-7B07-3A81-D02169EF65F5}"/>
                    </a:ext>
                  </a:extLst>
                </p:cNvPr>
                <p:cNvSpPr txBox="1"/>
                <p:nvPr/>
              </p:nvSpPr>
              <p:spPr>
                <a:xfrm>
                  <a:off x="9605648" y="1305952"/>
                  <a:ext cx="933708" cy="391735"/>
                </a:xfrm>
                <a:prstGeom prst="rect">
                  <a:avLst/>
                </a:prstGeom>
                <a:noFill/>
              </p:spPr>
              <p:txBody>
                <a:bodyPr wrap="square">
                  <a:spAutoFit/>
                </a:bodyPr>
                <a:lstStyle/>
                <a:p>
                  <a:pPr algn="ctr" defTabSz="914400">
                    <a:defRPr/>
                  </a:pPr>
                  <a:r>
                    <a:rPr lang="fr-FR" sz="1400" kern="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Eaux pluviales </a:t>
                  </a:r>
                </a:p>
              </p:txBody>
            </p:sp>
            <p:cxnSp>
              <p:nvCxnSpPr>
                <p:cNvPr id="20" name="Connecteur droit avec flèche 19">
                  <a:extLst>
                    <a:ext uri="{FF2B5EF4-FFF2-40B4-BE49-F238E27FC236}">
                      <a16:creationId xmlns:a16="http://schemas.microsoft.com/office/drawing/2014/main" id="{C85927E1-BBA8-D63F-3119-AF6197BCD8C3}"/>
                    </a:ext>
                  </a:extLst>
                </p:cNvPr>
                <p:cNvCxnSpPr>
                  <a:cxnSpLocks/>
                </p:cNvCxnSpPr>
                <p:nvPr/>
              </p:nvCxnSpPr>
              <p:spPr>
                <a:xfrm flipV="1">
                  <a:off x="9321684" y="1884722"/>
                  <a:ext cx="967534" cy="18788"/>
                </a:xfrm>
                <a:prstGeom prst="straightConnector1">
                  <a:avLst/>
                </a:prstGeom>
                <a:noFill/>
                <a:ln w="28575" cap="flat" cmpd="sng" algn="ctr">
                  <a:solidFill>
                    <a:srgbClr val="0F4881"/>
                  </a:solidFill>
                  <a:prstDash val="solid"/>
                  <a:miter lim="800000"/>
                  <a:tailEnd type="triangle"/>
                </a:ln>
                <a:effectLst/>
              </p:spPr>
            </p:cxnSp>
            <p:cxnSp>
              <p:nvCxnSpPr>
                <p:cNvPr id="21" name="Connecteur droit avec flèche 20">
                  <a:extLst>
                    <a:ext uri="{FF2B5EF4-FFF2-40B4-BE49-F238E27FC236}">
                      <a16:creationId xmlns:a16="http://schemas.microsoft.com/office/drawing/2014/main" id="{6AA687E2-3FF1-03AC-92BB-C8A62A71BF67}"/>
                    </a:ext>
                  </a:extLst>
                </p:cNvPr>
                <p:cNvCxnSpPr>
                  <a:cxnSpLocks/>
                </p:cNvCxnSpPr>
                <p:nvPr/>
              </p:nvCxnSpPr>
              <p:spPr>
                <a:xfrm flipH="1" flipV="1">
                  <a:off x="7505614" y="1980639"/>
                  <a:ext cx="926467" cy="104604"/>
                </a:xfrm>
                <a:prstGeom prst="straightConnector1">
                  <a:avLst/>
                </a:prstGeom>
                <a:noFill/>
                <a:ln w="28575" cap="flat" cmpd="sng" algn="ctr">
                  <a:solidFill>
                    <a:srgbClr val="0F4881"/>
                  </a:solidFill>
                  <a:prstDash val="solid"/>
                  <a:miter lim="800000"/>
                  <a:tailEnd type="triangle"/>
                </a:ln>
                <a:effectLst/>
              </p:spPr>
            </p:cxnSp>
            <p:cxnSp>
              <p:nvCxnSpPr>
                <p:cNvPr id="22" name="Connecteur droit avec flèche 21">
                  <a:extLst>
                    <a:ext uri="{FF2B5EF4-FFF2-40B4-BE49-F238E27FC236}">
                      <a16:creationId xmlns:a16="http://schemas.microsoft.com/office/drawing/2014/main" id="{EB092ACB-87A8-07F5-FA65-AFD8BDDEB465}"/>
                    </a:ext>
                  </a:extLst>
                </p:cNvPr>
                <p:cNvCxnSpPr>
                  <a:cxnSpLocks/>
                </p:cNvCxnSpPr>
                <p:nvPr/>
              </p:nvCxnSpPr>
              <p:spPr>
                <a:xfrm>
                  <a:off x="9000065" y="2732511"/>
                  <a:ext cx="454290" cy="500813"/>
                </a:xfrm>
                <a:prstGeom prst="straightConnector1">
                  <a:avLst/>
                </a:prstGeom>
                <a:noFill/>
                <a:ln w="28575" cap="flat" cmpd="sng" algn="ctr">
                  <a:solidFill>
                    <a:srgbClr val="0F4881"/>
                  </a:solidFill>
                  <a:prstDash val="solid"/>
                  <a:miter lim="800000"/>
                  <a:tailEnd type="triangle"/>
                </a:ln>
                <a:effectLst/>
              </p:spPr>
            </p:cxnSp>
            <p:cxnSp>
              <p:nvCxnSpPr>
                <p:cNvPr id="23" name="Connecteur droit avec flèche 22">
                  <a:extLst>
                    <a:ext uri="{FF2B5EF4-FFF2-40B4-BE49-F238E27FC236}">
                      <a16:creationId xmlns:a16="http://schemas.microsoft.com/office/drawing/2014/main" id="{67CC049F-4D35-DF53-2E38-80578BA2F6EE}"/>
                    </a:ext>
                  </a:extLst>
                </p:cNvPr>
                <p:cNvCxnSpPr>
                  <a:cxnSpLocks/>
                </p:cNvCxnSpPr>
                <p:nvPr/>
              </p:nvCxnSpPr>
              <p:spPr>
                <a:xfrm flipV="1">
                  <a:off x="8973371" y="453313"/>
                  <a:ext cx="2431234" cy="847595"/>
                </a:xfrm>
                <a:prstGeom prst="straightConnector1">
                  <a:avLst/>
                </a:prstGeom>
                <a:noFill/>
                <a:ln w="28575" cap="flat" cmpd="sng" algn="ctr">
                  <a:solidFill>
                    <a:srgbClr val="0F4881"/>
                  </a:solidFill>
                  <a:prstDash val="solid"/>
                  <a:miter lim="800000"/>
                  <a:tailEnd type="triangle"/>
                </a:ln>
                <a:effectLst/>
              </p:spPr>
            </p:cxnSp>
          </p:grpSp>
        </p:grpSp>
        <p:sp>
          <p:nvSpPr>
            <p:cNvPr id="10" name="ZoneTexte 9">
              <a:extLst>
                <a:ext uri="{FF2B5EF4-FFF2-40B4-BE49-F238E27FC236}">
                  <a16:creationId xmlns:a16="http://schemas.microsoft.com/office/drawing/2014/main" id="{5373A36D-EACD-FA6C-0EF1-155AAADC74C3}"/>
                </a:ext>
              </a:extLst>
            </p:cNvPr>
            <p:cNvSpPr txBox="1"/>
            <p:nvPr/>
          </p:nvSpPr>
          <p:spPr>
            <a:xfrm>
              <a:off x="13116907" y="5734149"/>
              <a:ext cx="751998" cy="432117"/>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914400">
                <a:defRPr/>
              </a:pPr>
              <a:r>
                <a:rPr lang="fr-FR" b="1" kern="0" dirty="0">
                  <a:solidFill>
                    <a:prstClr val="black"/>
                  </a:solidFill>
                  <a:latin typeface="Source Sans Pro" panose="020B0503030403020204" pitchFamily="34" charset="0"/>
                  <a:ea typeface="Source Sans Pro" panose="020B0503030403020204" pitchFamily="34" charset="0"/>
                </a:rPr>
                <a:t>Eaux de </a:t>
              </a:r>
            </a:p>
            <a:p>
              <a:pPr algn="ctr" defTabSz="914400">
                <a:defRPr/>
              </a:pPr>
              <a:r>
                <a:rPr lang="fr-FR" b="1" kern="0" dirty="0">
                  <a:solidFill>
                    <a:prstClr val="black"/>
                  </a:solidFill>
                  <a:latin typeface="Source Sans Pro" panose="020B0503030403020204" pitchFamily="34" charset="0"/>
                  <a:ea typeface="Source Sans Pro" panose="020B0503030403020204" pitchFamily="34" charset="0"/>
                </a:rPr>
                <a:t>piscine</a:t>
              </a:r>
            </a:p>
          </p:txBody>
        </p:sp>
        <p:cxnSp>
          <p:nvCxnSpPr>
            <p:cNvPr id="11" name="Connecteur droit avec flèche 10">
              <a:extLst>
                <a:ext uri="{FF2B5EF4-FFF2-40B4-BE49-F238E27FC236}">
                  <a16:creationId xmlns:a16="http://schemas.microsoft.com/office/drawing/2014/main" id="{61876889-9601-0515-1A0A-FBC998B1B413}"/>
                </a:ext>
              </a:extLst>
            </p:cNvPr>
            <p:cNvCxnSpPr>
              <a:cxnSpLocks/>
            </p:cNvCxnSpPr>
            <p:nvPr/>
          </p:nvCxnSpPr>
          <p:spPr>
            <a:xfrm>
              <a:off x="11200272" y="5767835"/>
              <a:ext cx="1947994" cy="137086"/>
            </a:xfrm>
            <a:prstGeom prst="straightConnector1">
              <a:avLst/>
            </a:prstGeom>
            <a:noFill/>
            <a:ln w="28575" cap="flat" cmpd="sng" algn="ctr">
              <a:solidFill>
                <a:srgbClr val="0F4881"/>
              </a:solidFill>
              <a:prstDash val="solid"/>
              <a:miter lim="800000"/>
              <a:tailEnd type="triangle"/>
            </a:ln>
            <a:effectLst/>
          </p:spPr>
        </p:cxnSp>
        <p:cxnSp>
          <p:nvCxnSpPr>
            <p:cNvPr id="13" name="Connecteur droit avec flèche 12">
              <a:extLst>
                <a:ext uri="{FF2B5EF4-FFF2-40B4-BE49-F238E27FC236}">
                  <a16:creationId xmlns:a16="http://schemas.microsoft.com/office/drawing/2014/main" id="{DA3CD892-7947-BA4E-811D-11860D691D7D}"/>
                </a:ext>
              </a:extLst>
            </p:cNvPr>
            <p:cNvCxnSpPr>
              <a:cxnSpLocks/>
            </p:cNvCxnSpPr>
            <p:nvPr/>
          </p:nvCxnSpPr>
          <p:spPr>
            <a:xfrm flipH="1">
              <a:off x="9882190" y="5707891"/>
              <a:ext cx="476605" cy="197030"/>
            </a:xfrm>
            <a:prstGeom prst="straightConnector1">
              <a:avLst/>
            </a:prstGeom>
            <a:noFill/>
            <a:ln w="28575" cap="flat" cmpd="sng" algn="ctr">
              <a:solidFill>
                <a:srgbClr val="0F4881"/>
              </a:solidFill>
              <a:prstDash val="solid"/>
              <a:miter lim="800000"/>
              <a:tailEnd type="triangle"/>
            </a:ln>
            <a:effectLst/>
          </p:spPr>
        </p:cxnSp>
      </p:grpSp>
      <p:pic>
        <p:nvPicPr>
          <p:cNvPr id="24" name="Image 23">
            <a:extLst>
              <a:ext uri="{FF2B5EF4-FFF2-40B4-BE49-F238E27FC236}">
                <a16:creationId xmlns:a16="http://schemas.microsoft.com/office/drawing/2014/main" id="{DAB48DEA-EDF4-13B6-DB94-DD2828D13E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83264" y="4391104"/>
            <a:ext cx="1875681" cy="1877164"/>
          </a:xfrm>
          <a:prstGeom prst="rect">
            <a:avLst/>
          </a:prstGeom>
        </p:spPr>
      </p:pic>
      <p:pic>
        <p:nvPicPr>
          <p:cNvPr id="25" name="Image 24">
            <a:extLst>
              <a:ext uri="{FF2B5EF4-FFF2-40B4-BE49-F238E27FC236}">
                <a16:creationId xmlns:a16="http://schemas.microsoft.com/office/drawing/2014/main" id="{D0A9B0A7-77D2-A449-F871-77B6E95980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785" y="3114003"/>
            <a:ext cx="4414540" cy="2693914"/>
          </a:xfrm>
          <a:prstGeom prst="rect">
            <a:avLst/>
          </a:prstGeom>
        </p:spPr>
      </p:pic>
      <p:pic>
        <p:nvPicPr>
          <p:cNvPr id="26" name="Picture 2" descr="Gestion durable des eaux pluviales : le plan d'action">
            <a:extLst>
              <a:ext uri="{FF2B5EF4-FFF2-40B4-BE49-F238E27FC236}">
                <a16:creationId xmlns:a16="http://schemas.microsoft.com/office/drawing/2014/main" id="{B810A941-58D4-B07E-50F5-3E0FDFE0005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35530" y="3392559"/>
            <a:ext cx="1426563" cy="1420222"/>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45D43DAD-69A5-422E-9058-AE768DA46793}"/>
              </a:ext>
            </a:extLst>
          </p:cNvPr>
          <p:cNvSpPr txBox="1"/>
          <p:nvPr/>
        </p:nvSpPr>
        <p:spPr>
          <a:xfrm>
            <a:off x="8982832" y="2150675"/>
            <a:ext cx="663709" cy="523220"/>
          </a:xfrm>
          <a:prstGeom prst="rect">
            <a:avLst/>
          </a:prstGeom>
          <a:noFill/>
        </p:spPr>
        <p:txBody>
          <a:bodyPr wrap="square" rtlCol="0">
            <a:spAutoFit/>
          </a:bodyPr>
          <a:lstStyle/>
          <a:p>
            <a:r>
              <a:rPr lang="fr-FR" sz="1400" dirty="0">
                <a:solidFill>
                  <a:prstClr val="black"/>
                </a:solidFill>
                <a:latin typeface="Source Sans Pro" panose="020B0503030403020204" pitchFamily="34" charset="0"/>
              </a:rPr>
              <a:t>Eaux grises</a:t>
            </a:r>
          </a:p>
        </p:txBody>
      </p:sp>
      <p:pic>
        <p:nvPicPr>
          <p:cNvPr id="33" name="Picture 8" descr="http://ts1.mm.bing.net/th?id=I.4841330868814640&amp;pid=1.9">
            <a:extLst>
              <a:ext uri="{FF2B5EF4-FFF2-40B4-BE49-F238E27FC236}">
                <a16:creationId xmlns:a16="http://schemas.microsoft.com/office/drawing/2014/main" id="{52FA1704-3B58-D42D-4D29-37B62A8BB96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
          <a:stretch/>
        </p:blipFill>
        <p:spPr bwMode="auto">
          <a:xfrm>
            <a:off x="10961782" y="1623202"/>
            <a:ext cx="1437993" cy="142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52FD284D-B2C2-9B03-E247-642DD3969D46}"/>
              </a:ext>
            </a:extLst>
          </p:cNvPr>
          <p:cNvSpPr/>
          <p:nvPr/>
        </p:nvSpPr>
        <p:spPr>
          <a:xfrm>
            <a:off x="112460" y="6042373"/>
            <a:ext cx="7964740" cy="1183081"/>
          </a:xfrm>
          <a:prstGeom prst="rect">
            <a:avLst/>
          </a:prstGeom>
        </p:spPr>
        <p:txBody>
          <a:bodyPr wrap="square">
            <a:spAutoFit/>
          </a:bodyPr>
          <a:lstStyle/>
          <a:p>
            <a:pPr defTabSz="457200" eaLnBrk="0" fontAlgn="base" hangingPunct="0">
              <a:lnSpc>
                <a:spcPct val="107000"/>
              </a:lnSpc>
              <a:spcBef>
                <a:spcPct val="0"/>
              </a:spcBef>
            </a:pPr>
            <a:r>
              <a:rPr lang="fr-FR" sz="2000" b="1" dirty="0">
                <a:solidFill>
                  <a:srgbClr val="0070C0"/>
                </a:solidFill>
                <a:ea typeface="Calibri" panose="020F0502020204030204" pitchFamily="34" charset="0"/>
                <a:cs typeface="Times New Roman" panose="02020603050405020304" pitchFamily="18" charset="0"/>
              </a:rPr>
              <a:t>Recyclage des eaux usées traitées à des fins d’irrigation</a:t>
            </a:r>
            <a:endParaRPr lang="fr-FR" sz="2000" b="1" dirty="0">
              <a:solidFill>
                <a:prstClr val="black"/>
              </a:solidFill>
              <a:ea typeface="Calibri" panose="020F0502020204030204" pitchFamily="34" charset="0"/>
              <a:cs typeface="Times New Roman" panose="02020603050405020304" pitchFamily="18" charset="0"/>
            </a:endParaRPr>
          </a:p>
          <a:p>
            <a:pPr defTabSz="457200" eaLnBrk="0" fontAlgn="base" hangingPunct="0">
              <a:spcBef>
                <a:spcPct val="0"/>
              </a:spcBef>
            </a:pPr>
            <a:r>
              <a:rPr lang="fr-FR" sz="1600" b="1" i="1" dirty="0">
                <a:solidFill>
                  <a:prstClr val="black"/>
                </a:solidFill>
                <a:ea typeface="Calibri" panose="020F0502020204030204" pitchFamily="34" charset="0"/>
                <a:cs typeface="Times New Roman" panose="02020603050405020304" pitchFamily="18" charset="0"/>
              </a:rPr>
              <a:t>ISO 20419 - Adaptation des systèmes et pratiques d’irrigation aux eaux usées traitée </a:t>
            </a:r>
            <a:r>
              <a:rPr lang="fr-FR" sz="1600" i="1" dirty="0">
                <a:solidFill>
                  <a:prstClr val="black"/>
                </a:solidFill>
                <a:ea typeface="Calibri" panose="020F0502020204030204" pitchFamily="34" charset="0"/>
                <a:cs typeface="Times New Roman" panose="02020603050405020304" pitchFamily="18" charset="0"/>
              </a:rPr>
              <a:t>(2018)</a:t>
            </a:r>
          </a:p>
          <a:p>
            <a:pPr defTabSz="457200" eaLnBrk="0" fontAlgn="base" hangingPunct="0">
              <a:lnSpc>
                <a:spcPct val="107000"/>
              </a:lnSpc>
              <a:spcBef>
                <a:spcPct val="0"/>
              </a:spcBef>
            </a:pPr>
            <a:r>
              <a:rPr lang="fr-FR" sz="1600" b="1" i="1" dirty="0">
                <a:solidFill>
                  <a:prstClr val="black"/>
                </a:solidFill>
                <a:ea typeface="Calibri" panose="020F0502020204030204" pitchFamily="34" charset="0"/>
                <a:cs typeface="Times New Roman" panose="02020603050405020304" pitchFamily="18" charset="0"/>
              </a:rPr>
              <a:t>ISO 16075 </a:t>
            </a:r>
            <a:r>
              <a:rPr lang="fr-FR" sz="1600" i="1" dirty="0">
                <a:solidFill>
                  <a:prstClr val="black"/>
                </a:solidFill>
                <a:ea typeface="Calibri" panose="020F0502020204030204" pitchFamily="34" charset="0"/>
                <a:cs typeface="Times New Roman" panose="02020603050405020304" pitchFamily="18" charset="0"/>
              </a:rPr>
              <a:t>- </a:t>
            </a:r>
            <a:r>
              <a:rPr lang="fr-FR" sz="1600" b="1" i="1" dirty="0">
                <a:solidFill>
                  <a:prstClr val="black"/>
                </a:solidFill>
                <a:ea typeface="Calibri" panose="020F0502020204030204" pitchFamily="34" charset="0"/>
                <a:cs typeface="Times New Roman" panose="02020603050405020304" pitchFamily="18" charset="0"/>
              </a:rPr>
              <a:t>Lignes directrices pour utilisation d’eaux usées traitées dans projets d'irrigation, </a:t>
            </a:r>
          </a:p>
          <a:p>
            <a:pPr defTabSz="457200" eaLnBrk="0" fontAlgn="base" hangingPunct="0">
              <a:lnSpc>
                <a:spcPct val="107000"/>
              </a:lnSpc>
              <a:spcBef>
                <a:spcPct val="0"/>
              </a:spcBef>
            </a:pPr>
            <a:r>
              <a:rPr lang="fr-FR" sz="1600" b="1" i="1" dirty="0">
                <a:solidFill>
                  <a:prstClr val="black"/>
                </a:solidFill>
                <a:ea typeface="Calibri" panose="020F0502020204030204" pitchFamily="34" charset="0"/>
                <a:cs typeface="Times New Roman" panose="02020603050405020304" pitchFamily="18" charset="0"/>
              </a:rPr>
              <a:t>en 5 parties </a:t>
            </a:r>
            <a:r>
              <a:rPr lang="fr-FR" sz="1600" i="1" dirty="0">
                <a:solidFill>
                  <a:prstClr val="black"/>
                </a:solidFill>
                <a:ea typeface="Calibri" panose="020F0502020204030204" pitchFamily="34" charset="0"/>
                <a:cs typeface="Times New Roman" panose="02020603050405020304" pitchFamily="18" charset="0"/>
              </a:rPr>
              <a:t>(2020/2021)</a:t>
            </a:r>
          </a:p>
        </p:txBody>
      </p:sp>
      <p:sp>
        <p:nvSpPr>
          <p:cNvPr id="38" name="ZoneTexte 37">
            <a:extLst>
              <a:ext uri="{FF2B5EF4-FFF2-40B4-BE49-F238E27FC236}">
                <a16:creationId xmlns:a16="http://schemas.microsoft.com/office/drawing/2014/main" id="{F615A74F-731F-7373-0520-8871D27FFCF9}"/>
              </a:ext>
            </a:extLst>
          </p:cNvPr>
          <p:cNvSpPr txBox="1"/>
          <p:nvPr/>
        </p:nvSpPr>
        <p:spPr>
          <a:xfrm>
            <a:off x="10252024" y="6211342"/>
            <a:ext cx="3258871" cy="1077218"/>
          </a:xfrm>
          <a:prstGeom prst="rect">
            <a:avLst/>
          </a:prstGeom>
          <a:solidFill>
            <a:schemeClr val="bg1"/>
          </a:solidFill>
        </p:spPr>
        <p:txBody>
          <a:bodyPr wrap="square" rtlCol="0">
            <a:spAutoFit/>
          </a:bodyPr>
          <a:lstStyle/>
          <a:p>
            <a:pPr algn="ctr"/>
            <a:r>
              <a:rPr lang="fr-FR" sz="1600" dirty="0"/>
              <a:t>Eaux de contre lavage de filtre</a:t>
            </a:r>
          </a:p>
          <a:p>
            <a:pPr algn="ctr"/>
            <a:r>
              <a:rPr lang="fr-FR" sz="1600" dirty="0"/>
              <a:t>Eaux de vidange de bassin</a:t>
            </a:r>
          </a:p>
          <a:p>
            <a:pPr algn="ctr"/>
            <a:r>
              <a:rPr lang="fr-FR" sz="1600" dirty="0"/>
              <a:t>Eaux de renouvellement</a:t>
            </a:r>
          </a:p>
          <a:p>
            <a:pPr algn="ctr"/>
            <a:r>
              <a:rPr lang="fr-FR" sz="1600" dirty="0"/>
              <a:t>suivant compétitivité économique</a:t>
            </a:r>
          </a:p>
        </p:txBody>
      </p:sp>
      <p:pic>
        <p:nvPicPr>
          <p:cNvPr id="31" name="Image 30">
            <a:extLst>
              <a:ext uri="{FF2B5EF4-FFF2-40B4-BE49-F238E27FC236}">
                <a16:creationId xmlns:a16="http://schemas.microsoft.com/office/drawing/2014/main" id="{1DA0AEC0-90F0-D860-99F9-4ACE9ECC10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4144" y="1748416"/>
            <a:ext cx="1233343" cy="584775"/>
          </a:xfrm>
          <a:prstGeom prst="rect">
            <a:avLst/>
          </a:prstGeom>
        </p:spPr>
      </p:pic>
      <p:pic>
        <p:nvPicPr>
          <p:cNvPr id="32" name="Image 31">
            <a:extLst>
              <a:ext uri="{FF2B5EF4-FFF2-40B4-BE49-F238E27FC236}">
                <a16:creationId xmlns:a16="http://schemas.microsoft.com/office/drawing/2014/main" id="{66F75590-FF2B-1EEF-3F4A-D0B152E55DB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87306" y="1824331"/>
            <a:ext cx="995044" cy="946699"/>
          </a:xfrm>
          <a:prstGeom prst="rect">
            <a:avLst/>
          </a:prstGeom>
        </p:spPr>
      </p:pic>
      <p:pic>
        <p:nvPicPr>
          <p:cNvPr id="34" name="Picture 3">
            <a:extLst>
              <a:ext uri="{FF2B5EF4-FFF2-40B4-BE49-F238E27FC236}">
                <a16:creationId xmlns:a16="http://schemas.microsoft.com/office/drawing/2014/main" id="{23E1B620-E7EA-6C8F-34D7-3535CD8D8B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05335" y="1906296"/>
            <a:ext cx="666383" cy="32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Image 34">
            <a:extLst>
              <a:ext uri="{FF2B5EF4-FFF2-40B4-BE49-F238E27FC236}">
                <a16:creationId xmlns:a16="http://schemas.microsoft.com/office/drawing/2014/main" id="{6DB3ADF3-DCA4-4667-E08E-1BFBD888413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6817869" y="1853496"/>
            <a:ext cx="464177" cy="508996"/>
          </a:xfrm>
          <a:prstGeom prst="rect">
            <a:avLst/>
          </a:prstGeom>
        </p:spPr>
      </p:pic>
      <p:pic>
        <p:nvPicPr>
          <p:cNvPr id="36" name="Image 35">
            <a:extLst>
              <a:ext uri="{FF2B5EF4-FFF2-40B4-BE49-F238E27FC236}">
                <a16:creationId xmlns:a16="http://schemas.microsoft.com/office/drawing/2014/main" id="{BB9EF735-A10D-0BCE-13AD-0EB4E2FF2872}"/>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7378476" y="2339562"/>
            <a:ext cx="323918" cy="358073"/>
          </a:xfrm>
          <a:prstGeom prst="rect">
            <a:avLst/>
          </a:prstGeom>
        </p:spPr>
      </p:pic>
      <p:pic>
        <p:nvPicPr>
          <p:cNvPr id="39" name="Image 38" descr="C:\Users\sourzac\AppData\Local\Microsoft\Windows\Temporary Internet Files\Content.Word\logo_na_vertical_QUADRI_2019.jpg">
            <a:extLst>
              <a:ext uri="{FF2B5EF4-FFF2-40B4-BE49-F238E27FC236}">
                <a16:creationId xmlns:a16="http://schemas.microsoft.com/office/drawing/2014/main" id="{51F6663C-C751-F709-3E10-4A8805FD86D8}"/>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63719" y="2331810"/>
            <a:ext cx="464177" cy="481140"/>
          </a:xfrm>
          <a:prstGeom prst="rect">
            <a:avLst/>
          </a:prstGeom>
          <a:noFill/>
          <a:ln>
            <a:noFill/>
          </a:ln>
        </p:spPr>
      </p:pic>
    </p:spTree>
    <p:extLst>
      <p:ext uri="{BB962C8B-B14F-4D97-AF65-F5344CB8AC3E}">
        <p14:creationId xmlns:p14="http://schemas.microsoft.com/office/powerpoint/2010/main" val="2958677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9EB021-6DA6-75F6-595E-E495CF663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851" y="3205028"/>
            <a:ext cx="9896924" cy="4354647"/>
          </a:xfrm>
          <a:prstGeom prst="rect">
            <a:avLst/>
          </a:prstGeom>
        </p:spPr>
      </p:pic>
      <p:sp>
        <p:nvSpPr>
          <p:cNvPr id="4" name="ZoneTexte 3">
            <a:extLst>
              <a:ext uri="{FF2B5EF4-FFF2-40B4-BE49-F238E27FC236}">
                <a16:creationId xmlns:a16="http://schemas.microsoft.com/office/drawing/2014/main" id="{8F735B5B-6BA2-EDF2-04AC-155B5F257AD4}"/>
              </a:ext>
            </a:extLst>
          </p:cNvPr>
          <p:cNvSpPr txBox="1"/>
          <p:nvPr/>
        </p:nvSpPr>
        <p:spPr>
          <a:xfrm>
            <a:off x="7462344" y="997551"/>
            <a:ext cx="6148553" cy="2031325"/>
          </a:xfrm>
          <a:prstGeom prst="rect">
            <a:avLst/>
          </a:prstGeom>
          <a:noFill/>
        </p:spPr>
        <p:txBody>
          <a:bodyPr wrap="square">
            <a:spAutoFit/>
          </a:bodyPr>
          <a:lstStyle/>
          <a:p>
            <a:pPr marL="0" marR="0" lvl="0" indent="0" algn="l" defTabSz="914400" rtl="0" eaLnBrk="1" fontAlgn="base" latinLnBrk="0" hangingPunct="1">
              <a:lnSpc>
                <a:spcPct val="100000"/>
              </a:lnSpc>
              <a:spcBef>
                <a:spcPts val="40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Lucida Sans Unicode"/>
              </a:rPr>
              <a:t>Antiquité : v</a:t>
            </a:r>
            <a:r>
              <a:rPr kumimoji="0" lang="fr-FR" sz="1800" b="1"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anose="020B0600070205080204" pitchFamily="34" charset="-128"/>
                <a:cs typeface="Lucida Sans Unicode"/>
              </a:rPr>
              <a:t>estiges</a:t>
            </a:r>
            <a:r>
              <a:rPr kumimoji="0" lang="fr-FR" sz="1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Lucida Sans Unicode"/>
              </a:rPr>
              <a:t> en méditerranée</a:t>
            </a:r>
          </a:p>
          <a:p>
            <a:pPr marL="0" marR="0" lvl="0" indent="0" algn="l" defTabSz="914400" rtl="0" eaLnBrk="1" fontAlgn="base" latinLnBrk="0" hangingPunct="1">
              <a:lnSpc>
                <a:spcPct val="100000"/>
              </a:lnSpc>
              <a:spcBef>
                <a:spcPts val="40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Lucida Sans Unicode"/>
              </a:rPr>
              <a:t>………</a:t>
            </a:r>
          </a:p>
          <a:p>
            <a:pPr marL="0" marR="0" lvl="0" indent="0" algn="l" defTabSz="914400" rtl="0" eaLnBrk="1" fontAlgn="base" latinLnBrk="0" hangingPunct="1">
              <a:lnSpc>
                <a:spcPct val="100000"/>
              </a:lnSpc>
              <a:spcBef>
                <a:spcPts val="40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Lucida Sans Unicode"/>
              </a:rPr>
              <a:t>1875   Découvertes de Pasteur</a:t>
            </a:r>
          </a:p>
          <a:p>
            <a:pPr marL="0" marR="0" lvl="0" indent="0" algn="l" defTabSz="914400" rtl="0" eaLnBrk="1" fontAlgn="base" latinLnBrk="0" hangingPunct="1">
              <a:lnSpc>
                <a:spcPct val="100000"/>
              </a:lnSpc>
              <a:spcBef>
                <a:spcPts val="40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Lucida Sans Unicode"/>
              </a:rPr>
              <a:t>1904   5300 Ha à Paris en 1904</a:t>
            </a:r>
          </a:p>
          <a:p>
            <a:pPr marL="0" marR="0" lvl="0" indent="0" algn="l" defTabSz="914400" rtl="0" eaLnBrk="1" fontAlgn="base" latinLnBrk="0" hangingPunct="1">
              <a:lnSpc>
                <a:spcPct val="100000"/>
              </a:lnSpc>
              <a:spcBef>
                <a:spcPts val="0"/>
              </a:spcBef>
              <a:spcAft>
                <a:spcPct val="0"/>
              </a:spcAft>
              <a:buClrTx/>
              <a:buSzTx/>
              <a:buFont typeface="Times New Roman" panose="02020603050405020304" pitchFamily="18" charset="0"/>
              <a:buAutoNum type="arabicPlain" startAt="1906"/>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Lucida Sans Unicode"/>
              </a:rPr>
              <a:t>   Interdiction champs d’épandage par Ministère </a:t>
            </a:r>
          </a:p>
          <a:p>
            <a:pPr marL="0" marR="0" lvl="0" indent="0" algn="l" defTabSz="914400" rtl="0" eaLnBrk="1" fontAlgn="base" latinLnBrk="0" hangingPunct="1">
              <a:lnSpc>
                <a:spcPct val="100000"/>
              </a:lnSpc>
              <a:spcBef>
                <a:spcPts val="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Lucida Sans Unicode"/>
              </a:rPr>
              <a:t>           Agriculture pour légumes consommés crus. </a:t>
            </a:r>
            <a:r>
              <a:rPr kumimoji="0" lang="fr-FR" sz="1600" b="1" i="0" u="none" strike="noStrike" kern="1200" cap="none" spc="0" normalizeH="0" baseline="0" noProof="0" dirty="0">
                <a:ln>
                  <a:noFill/>
                </a:ln>
                <a:solidFill>
                  <a:srgbClr val="C3965A"/>
                </a:solidFill>
                <a:effectLst/>
                <a:uLnTx/>
                <a:uFillTx/>
                <a:latin typeface="Arial" panose="020B0604020202020204" pitchFamily="34" charset="0"/>
                <a:ea typeface="ＭＳ Ｐゴシック" panose="020B0600070205080204" pitchFamily="34" charset="-128"/>
                <a:cs typeface="Lucida Sans Unicode"/>
              </a:rPr>
              <a:t> </a:t>
            </a:r>
          </a:p>
          <a:p>
            <a:pPr marL="0" marR="0" lvl="0" indent="0" algn="l" defTabSz="914400" rtl="0" eaLnBrk="1" fontAlgn="base" latinLnBrk="0" hangingPunct="1">
              <a:lnSpc>
                <a:spcPct val="100000"/>
              </a:lnSpc>
              <a:spcBef>
                <a:spcPts val="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C3965A"/>
                </a:solidFill>
                <a:effectLst/>
                <a:uLnTx/>
                <a:uFillTx/>
                <a:latin typeface="Arial" panose="020B0604020202020204" pitchFamily="34" charset="0"/>
                <a:ea typeface="ＭＳ Ｐゴシック" panose="020B0600070205080204" pitchFamily="34" charset="-128"/>
                <a:cs typeface="Lucida Sans Unicode"/>
              </a:rPr>
              <a:t>           </a:t>
            </a:r>
            <a:r>
              <a:rPr kumimoji="0" lang="fr-FR" sz="1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Lucida Sans Unicode"/>
              </a:rPr>
              <a:t>Interrogations, Régression  pratique</a:t>
            </a:r>
          </a:p>
        </p:txBody>
      </p:sp>
      <p:sp>
        <p:nvSpPr>
          <p:cNvPr id="6" name="ZoneTexte 5">
            <a:extLst>
              <a:ext uri="{FF2B5EF4-FFF2-40B4-BE49-F238E27FC236}">
                <a16:creationId xmlns:a16="http://schemas.microsoft.com/office/drawing/2014/main" id="{0C241E0B-67C5-403D-E8EF-AE95E1170FEB}"/>
              </a:ext>
            </a:extLst>
          </p:cNvPr>
          <p:cNvSpPr txBox="1"/>
          <p:nvPr/>
        </p:nvSpPr>
        <p:spPr>
          <a:xfrm>
            <a:off x="98797" y="-9597"/>
            <a:ext cx="11452072" cy="830997"/>
          </a:xfrm>
          <a:prstGeom prst="rect">
            <a:avLst/>
          </a:prstGeom>
          <a:noFill/>
        </p:spPr>
        <p:txBody>
          <a:bodyPr wrap="square">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Réutilisation eaux : des réglementations en évolutions, reflets des conditions économiques, sociales, politiques, hydro climatiques des pays….. </a:t>
            </a:r>
            <a:endPar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ZoneTexte 7">
            <a:extLst>
              <a:ext uri="{FF2B5EF4-FFF2-40B4-BE49-F238E27FC236}">
                <a16:creationId xmlns:a16="http://schemas.microsoft.com/office/drawing/2014/main" id="{34640875-7837-AF65-1AF0-3157FA6A81BC}"/>
              </a:ext>
            </a:extLst>
          </p:cNvPr>
          <p:cNvSpPr txBox="1"/>
          <p:nvPr/>
        </p:nvSpPr>
        <p:spPr>
          <a:xfrm>
            <a:off x="123167" y="1201614"/>
            <a:ext cx="6725920" cy="2603277"/>
          </a:xfrm>
          <a:prstGeom prst="rect">
            <a:avLst/>
          </a:prstGeom>
          <a:noFill/>
        </p:spPr>
        <p:txBody>
          <a:bodyPr wrap="square">
            <a:spAutoFit/>
          </a:bodyPr>
          <a:lstStyle/>
          <a:p>
            <a:pPr marL="228600" marR="0" lvl="0" indent="-228600" algn="l" defTabSz="914400" rtl="0" eaLnBrk="1" fontAlgn="base" latinLnBrk="0" hangingPunct="1">
              <a:lnSpc>
                <a:spcPct val="100000"/>
              </a:lnSpc>
              <a:spcBef>
                <a:spcPts val="0"/>
              </a:spcBef>
              <a:spcAft>
                <a:spcPct val="0"/>
              </a:spcAft>
              <a:buClrTx/>
              <a:buSzTx/>
              <a:buFontTx/>
              <a:buAutoNum type="arabicPlain" startAt="1933"/>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     Premier standard microbiologique   </a:t>
            </a:r>
          </a:p>
          <a:p>
            <a:pPr marL="0" marR="0" lvl="0" indent="0" algn="l" defTabSz="914400" rtl="0" eaLnBrk="1" fontAlgn="base" latinLnBrk="0" hangingPunct="1">
              <a:lnSpc>
                <a:spcPct val="100000"/>
              </a:lnSpc>
              <a:spcBef>
                <a:spcPts val="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             California State  </a:t>
            </a:r>
            <a:r>
              <a:rPr kumimoji="0" lang="fr-FR"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Board</a:t>
            </a: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 of </a:t>
            </a:r>
            <a:r>
              <a:rPr kumimoji="0" lang="fr-FR"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Health</a:t>
            </a: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 (USA)</a:t>
            </a:r>
          </a:p>
          <a:p>
            <a:pPr marL="333375" marR="0" lvl="0" indent="-333375" algn="l" defTabSz="914400" rtl="0" eaLnBrk="1" fontAlgn="base" latinLnBrk="0" hangingPunct="1">
              <a:lnSpc>
                <a:spcPct val="100000"/>
              </a:lnSpc>
              <a:spcBef>
                <a:spcPts val="40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1952     Premières normes en </a:t>
            </a:r>
            <a:r>
              <a:rPr kumimoji="0" lang="fr-FR"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Israel</a:t>
            </a:r>
            <a:endPar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endParaRPr>
          </a:p>
          <a:p>
            <a:pPr marL="333375" marR="0" lvl="0" indent="-333375" algn="l" defTabSz="914400" rtl="0" eaLnBrk="1" fontAlgn="base" latinLnBrk="0" hangingPunct="1">
              <a:lnSpc>
                <a:spcPct val="100000"/>
              </a:lnSpc>
              <a:spcBef>
                <a:spcPts val="40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1971     Rapport OMS Genève</a:t>
            </a:r>
          </a:p>
          <a:p>
            <a:pPr marL="333375" marR="0" lvl="0" indent="-333375" algn="l" defTabSz="914400" rtl="0" eaLnBrk="1" fontAlgn="base" latinLnBrk="0" hangingPunct="1">
              <a:lnSpc>
                <a:spcPct val="100000"/>
              </a:lnSpc>
              <a:spcBef>
                <a:spcPts val="300"/>
              </a:spcBef>
              <a:spcAft>
                <a:spcPct val="0"/>
              </a:spcAft>
              <a:buClrTx/>
              <a:buSzTx/>
              <a:buFontTx/>
              <a:buAutoNum type="arabicPlain" startAt="1978"/>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     </a:t>
            </a:r>
            <a:r>
              <a:rPr kumimoji="0" lang="fr-FR"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Wastewater</a:t>
            </a: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 </a:t>
            </a:r>
            <a:r>
              <a:rPr kumimoji="0" lang="fr-FR"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Reclamation</a:t>
            </a: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 </a:t>
            </a:r>
            <a:r>
              <a:rPr kumimoji="0" lang="fr-FR"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Criteria</a:t>
            </a: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 Californie (USA)</a:t>
            </a:r>
          </a:p>
          <a:p>
            <a:pPr marL="0" marR="0" lvl="0" indent="0" algn="l" defTabSz="914400" rtl="0" eaLnBrk="1" fontAlgn="base" latinLnBrk="0" hangingPunct="1">
              <a:lnSpc>
                <a:spcPct val="100000"/>
              </a:lnSpc>
              <a:spcBef>
                <a:spcPts val="30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1979-81  Normes israéliennes  </a:t>
            </a:r>
          </a:p>
          <a:p>
            <a:pPr marL="0" marR="0" lvl="0" indent="0" algn="l" defTabSz="914400" rtl="0" eaLnBrk="1" fontAlgn="base" latinLnBrk="0" hangingPunct="1">
              <a:lnSpc>
                <a:spcPct val="100000"/>
              </a:lnSpc>
              <a:spcBef>
                <a:spcPts val="30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1985      Rapport OMS Engelberg</a:t>
            </a:r>
          </a:p>
          <a:p>
            <a:pPr marL="342900" marR="0" lvl="0" indent="-342900" algn="l" defTabSz="914400" rtl="0" eaLnBrk="1" fontAlgn="base" latinLnBrk="0" hangingPunct="1">
              <a:lnSpc>
                <a:spcPct val="100000"/>
              </a:lnSpc>
              <a:spcBef>
                <a:spcPts val="300"/>
              </a:spcBef>
              <a:spcAft>
                <a:spcPct val="0"/>
              </a:spcAft>
              <a:buClrTx/>
              <a:buSzTx/>
              <a:buFontTx/>
              <a:buAutoNum type="arabicPlain" startAt="1989"/>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      Recommandations </a:t>
            </a:r>
          </a:p>
          <a:p>
            <a:pPr marL="0" marR="0" lvl="0" indent="0" algn="l" defTabSz="914400" rtl="0" eaLnBrk="1" fontAlgn="base" latinLnBrk="0" hangingPunct="1">
              <a:lnSpc>
                <a:spcPct val="100000"/>
              </a:lnSpc>
              <a:spcBef>
                <a:spcPts val="300"/>
              </a:spcBef>
              <a:spcAft>
                <a:spcPct val="0"/>
              </a:spcAft>
              <a:buClrTx/>
              <a:buSzTx/>
              <a:buFontTx/>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             de l’OMS </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Connecteur : en arc 9">
            <a:extLst>
              <a:ext uri="{FF2B5EF4-FFF2-40B4-BE49-F238E27FC236}">
                <a16:creationId xmlns:a16="http://schemas.microsoft.com/office/drawing/2014/main" id="{621EBE1B-7E30-F00C-E881-CAC90532B188}"/>
              </a:ext>
            </a:extLst>
          </p:cNvPr>
          <p:cNvCxnSpPr>
            <a:cxnSpLocks/>
          </p:cNvCxnSpPr>
          <p:nvPr/>
        </p:nvCxnSpPr>
        <p:spPr>
          <a:xfrm rot="10800000">
            <a:off x="5097518" y="1493190"/>
            <a:ext cx="2648607" cy="1167296"/>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CE515D9C-5369-AB35-50CA-6B350FD52AF9}"/>
              </a:ext>
            </a:extLst>
          </p:cNvPr>
          <p:cNvSpPr/>
          <p:nvPr/>
        </p:nvSpPr>
        <p:spPr>
          <a:xfrm flipH="1" flipV="1">
            <a:off x="1523999" y="2660484"/>
            <a:ext cx="2396359" cy="3147820"/>
          </a:xfrm>
          <a:prstGeom prst="arc">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42873" rtl="0" eaLnBrk="1" fontAlgn="auto" latinLnBrk="0" hangingPunct="1">
              <a:lnSpc>
                <a:spcPct val="100000"/>
              </a:lnSpc>
              <a:spcBef>
                <a:spcPts val="0"/>
              </a:spcBef>
              <a:spcAft>
                <a:spcPts val="0"/>
              </a:spcAft>
              <a:buClrTx/>
              <a:buSzTx/>
              <a:buFontTx/>
              <a:buNone/>
              <a:tabLst/>
              <a:defRPr/>
            </a:pPr>
            <a:endParaRPr kumimoji="0" lang="fr-FR" sz="2053"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9" name="Connecteur droit 28">
            <a:extLst>
              <a:ext uri="{FF2B5EF4-FFF2-40B4-BE49-F238E27FC236}">
                <a16:creationId xmlns:a16="http://schemas.microsoft.com/office/drawing/2014/main" id="{991D2CD0-E9D7-FEBB-6C26-778A0C37C064}"/>
              </a:ext>
            </a:extLst>
          </p:cNvPr>
          <p:cNvCxnSpPr/>
          <p:nvPr/>
        </p:nvCxnSpPr>
        <p:spPr>
          <a:xfrm>
            <a:off x="1523999" y="3779837"/>
            <a:ext cx="0" cy="4453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9101FBE1-570F-5F1D-4E9D-916C0432FEDD}"/>
              </a:ext>
            </a:extLst>
          </p:cNvPr>
          <p:cNvCxnSpPr/>
          <p:nvPr/>
        </p:nvCxnSpPr>
        <p:spPr>
          <a:xfrm>
            <a:off x="2743200" y="5808304"/>
            <a:ext cx="79965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Louis Pasteur, un génie français">
            <a:extLst>
              <a:ext uri="{FF2B5EF4-FFF2-40B4-BE49-F238E27FC236}">
                <a16:creationId xmlns:a16="http://schemas.microsoft.com/office/drawing/2014/main" id="{330212BC-A581-B55B-727E-3744CEAB36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894097" y="1004362"/>
            <a:ext cx="1225774" cy="1084935"/>
          </a:xfrm>
          <a:prstGeom prst="rect">
            <a:avLst/>
          </a:prstGeom>
          <a:noFill/>
          <a:extLst>
            <a:ext uri="{909E8E84-426E-40DD-AFC4-6F175D3DCCD1}">
              <a14:hiddenFill xmlns:a14="http://schemas.microsoft.com/office/drawing/2010/main">
                <a:solidFill>
                  <a:srgbClr val="FFFFFF"/>
                </a:solidFill>
              </a14:hiddenFill>
            </a:ext>
          </a:extLst>
        </p:spPr>
      </p:pic>
      <p:sp>
        <p:nvSpPr>
          <p:cNvPr id="36" name="Forme libre : forme 35">
            <a:extLst>
              <a:ext uri="{FF2B5EF4-FFF2-40B4-BE49-F238E27FC236}">
                <a16:creationId xmlns:a16="http://schemas.microsoft.com/office/drawing/2014/main" id="{3A643C10-BE7A-7A39-FADD-3B4750089F56}"/>
              </a:ext>
            </a:extLst>
          </p:cNvPr>
          <p:cNvSpPr/>
          <p:nvPr/>
        </p:nvSpPr>
        <p:spPr>
          <a:xfrm>
            <a:off x="12297103" y="4740166"/>
            <a:ext cx="1040658" cy="1114096"/>
          </a:xfrm>
          <a:custGeom>
            <a:avLst/>
            <a:gdLst>
              <a:gd name="connsiteX0" fmla="*/ 861849 w 1040658"/>
              <a:gd name="connsiteY0" fmla="*/ 0 h 1114096"/>
              <a:gd name="connsiteX1" fmla="*/ 441435 w 1040658"/>
              <a:gd name="connsiteY1" fmla="*/ 10510 h 1114096"/>
              <a:gd name="connsiteX2" fmla="*/ 388883 w 1040658"/>
              <a:gd name="connsiteY2" fmla="*/ 21020 h 1114096"/>
              <a:gd name="connsiteX3" fmla="*/ 252249 w 1040658"/>
              <a:gd name="connsiteY3" fmla="*/ 73572 h 1114096"/>
              <a:gd name="connsiteX4" fmla="*/ 178676 w 1040658"/>
              <a:gd name="connsiteY4" fmla="*/ 115613 h 1114096"/>
              <a:gd name="connsiteX5" fmla="*/ 147145 w 1040658"/>
              <a:gd name="connsiteY5" fmla="*/ 168165 h 1114096"/>
              <a:gd name="connsiteX6" fmla="*/ 115614 w 1040658"/>
              <a:gd name="connsiteY6" fmla="*/ 189186 h 1114096"/>
              <a:gd name="connsiteX7" fmla="*/ 73573 w 1040658"/>
              <a:gd name="connsiteY7" fmla="*/ 273268 h 1114096"/>
              <a:gd name="connsiteX8" fmla="*/ 31531 w 1040658"/>
              <a:gd name="connsiteY8" fmla="*/ 388882 h 1114096"/>
              <a:gd name="connsiteX9" fmla="*/ 21021 w 1040658"/>
              <a:gd name="connsiteY9" fmla="*/ 420413 h 1114096"/>
              <a:gd name="connsiteX10" fmla="*/ 10511 w 1040658"/>
              <a:gd name="connsiteY10" fmla="*/ 483475 h 1114096"/>
              <a:gd name="connsiteX11" fmla="*/ 0 w 1040658"/>
              <a:gd name="connsiteY11" fmla="*/ 525517 h 1114096"/>
              <a:gd name="connsiteX12" fmla="*/ 10511 w 1040658"/>
              <a:gd name="connsiteY12" fmla="*/ 683172 h 1114096"/>
              <a:gd name="connsiteX13" fmla="*/ 21021 w 1040658"/>
              <a:gd name="connsiteY13" fmla="*/ 714703 h 1114096"/>
              <a:gd name="connsiteX14" fmla="*/ 42042 w 1040658"/>
              <a:gd name="connsiteY14" fmla="*/ 767255 h 1114096"/>
              <a:gd name="connsiteX15" fmla="*/ 84083 w 1040658"/>
              <a:gd name="connsiteY15" fmla="*/ 830317 h 1114096"/>
              <a:gd name="connsiteX16" fmla="*/ 136635 w 1040658"/>
              <a:gd name="connsiteY16" fmla="*/ 956441 h 1114096"/>
              <a:gd name="connsiteX17" fmla="*/ 178676 w 1040658"/>
              <a:gd name="connsiteY17" fmla="*/ 1040524 h 1114096"/>
              <a:gd name="connsiteX18" fmla="*/ 220718 w 1040658"/>
              <a:gd name="connsiteY18" fmla="*/ 1082565 h 1114096"/>
              <a:gd name="connsiteX19" fmla="*/ 273269 w 1040658"/>
              <a:gd name="connsiteY19" fmla="*/ 1093075 h 1114096"/>
              <a:gd name="connsiteX20" fmla="*/ 367863 w 1040658"/>
              <a:gd name="connsiteY20" fmla="*/ 1114096 h 1114096"/>
              <a:gd name="connsiteX21" fmla="*/ 798787 w 1040658"/>
              <a:gd name="connsiteY21" fmla="*/ 1103586 h 1114096"/>
              <a:gd name="connsiteX22" fmla="*/ 914400 w 1040658"/>
              <a:gd name="connsiteY22" fmla="*/ 1051034 h 1114096"/>
              <a:gd name="connsiteX23" fmla="*/ 987973 w 1040658"/>
              <a:gd name="connsiteY23" fmla="*/ 1008993 h 1114096"/>
              <a:gd name="connsiteX24" fmla="*/ 1019504 w 1040658"/>
              <a:gd name="connsiteY24" fmla="*/ 945931 h 1114096"/>
              <a:gd name="connsiteX25" fmla="*/ 1040525 w 1040658"/>
              <a:gd name="connsiteY25" fmla="*/ 882868 h 111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0658" h="1114096">
                <a:moveTo>
                  <a:pt x="861849" y="0"/>
                </a:moveTo>
                <a:lnTo>
                  <a:pt x="441435" y="10510"/>
                </a:lnTo>
                <a:cubicBezTo>
                  <a:pt x="423588" y="11303"/>
                  <a:pt x="406060" y="16112"/>
                  <a:pt x="388883" y="21020"/>
                </a:cubicBezTo>
                <a:cubicBezTo>
                  <a:pt x="350874" y="31880"/>
                  <a:pt x="290337" y="49767"/>
                  <a:pt x="252249" y="73572"/>
                </a:cubicBezTo>
                <a:cubicBezTo>
                  <a:pt x="179531" y="119021"/>
                  <a:pt x="240621" y="94965"/>
                  <a:pt x="178676" y="115613"/>
                </a:cubicBezTo>
                <a:cubicBezTo>
                  <a:pt x="168166" y="133130"/>
                  <a:pt x="160440" y="152654"/>
                  <a:pt x="147145" y="168165"/>
                </a:cubicBezTo>
                <a:cubicBezTo>
                  <a:pt x="138924" y="177756"/>
                  <a:pt x="122858" y="178838"/>
                  <a:pt x="115614" y="189186"/>
                </a:cubicBezTo>
                <a:cubicBezTo>
                  <a:pt x="97644" y="214857"/>
                  <a:pt x="87587" y="245241"/>
                  <a:pt x="73573" y="273268"/>
                </a:cubicBezTo>
                <a:cubicBezTo>
                  <a:pt x="39202" y="342011"/>
                  <a:pt x="60021" y="293916"/>
                  <a:pt x="31531" y="388882"/>
                </a:cubicBezTo>
                <a:cubicBezTo>
                  <a:pt x="28348" y="399494"/>
                  <a:pt x="23424" y="409598"/>
                  <a:pt x="21021" y="420413"/>
                </a:cubicBezTo>
                <a:cubicBezTo>
                  <a:pt x="16398" y="441216"/>
                  <a:pt x="14690" y="462578"/>
                  <a:pt x="10511" y="483475"/>
                </a:cubicBezTo>
                <a:cubicBezTo>
                  <a:pt x="7678" y="497640"/>
                  <a:pt x="3504" y="511503"/>
                  <a:pt x="0" y="525517"/>
                </a:cubicBezTo>
                <a:cubicBezTo>
                  <a:pt x="3504" y="578069"/>
                  <a:pt x="4695" y="630826"/>
                  <a:pt x="10511" y="683172"/>
                </a:cubicBezTo>
                <a:cubicBezTo>
                  <a:pt x="11734" y="694183"/>
                  <a:pt x="17131" y="704330"/>
                  <a:pt x="21021" y="714703"/>
                </a:cubicBezTo>
                <a:cubicBezTo>
                  <a:pt x="27646" y="732369"/>
                  <a:pt x="33008" y="750692"/>
                  <a:pt x="42042" y="767255"/>
                </a:cubicBezTo>
                <a:cubicBezTo>
                  <a:pt x="54140" y="789434"/>
                  <a:pt x="74366" y="806997"/>
                  <a:pt x="84083" y="830317"/>
                </a:cubicBezTo>
                <a:cubicBezTo>
                  <a:pt x="101600" y="872358"/>
                  <a:pt x="122233" y="913233"/>
                  <a:pt x="136635" y="956441"/>
                </a:cubicBezTo>
                <a:cubicBezTo>
                  <a:pt x="149118" y="993891"/>
                  <a:pt x="149719" y="1003293"/>
                  <a:pt x="178676" y="1040524"/>
                </a:cubicBezTo>
                <a:cubicBezTo>
                  <a:pt x="190843" y="1056168"/>
                  <a:pt x="203393" y="1072940"/>
                  <a:pt x="220718" y="1082565"/>
                </a:cubicBezTo>
                <a:cubicBezTo>
                  <a:pt x="236334" y="1091240"/>
                  <a:pt x="255831" y="1089200"/>
                  <a:pt x="273269" y="1093075"/>
                </a:cubicBezTo>
                <a:cubicBezTo>
                  <a:pt x="406843" y="1122759"/>
                  <a:pt x="209383" y="1082401"/>
                  <a:pt x="367863" y="1114096"/>
                </a:cubicBezTo>
                <a:cubicBezTo>
                  <a:pt x="511504" y="1110593"/>
                  <a:pt x="655395" y="1112739"/>
                  <a:pt x="798787" y="1103586"/>
                </a:cubicBezTo>
                <a:cubicBezTo>
                  <a:pt x="843059" y="1100760"/>
                  <a:pt x="878039" y="1071234"/>
                  <a:pt x="914400" y="1051034"/>
                </a:cubicBezTo>
                <a:cubicBezTo>
                  <a:pt x="994418" y="1006579"/>
                  <a:pt x="921898" y="1053042"/>
                  <a:pt x="987973" y="1008993"/>
                </a:cubicBezTo>
                <a:cubicBezTo>
                  <a:pt x="1028370" y="948398"/>
                  <a:pt x="993395" y="1006852"/>
                  <a:pt x="1019504" y="945931"/>
                </a:cubicBezTo>
                <a:cubicBezTo>
                  <a:pt x="1043659" y="889570"/>
                  <a:pt x="1040525" y="923158"/>
                  <a:pt x="1040525" y="882868"/>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2873" rtl="0" eaLnBrk="1" fontAlgn="auto" latinLnBrk="0" hangingPunct="1">
              <a:lnSpc>
                <a:spcPct val="100000"/>
              </a:lnSpc>
              <a:spcBef>
                <a:spcPts val="0"/>
              </a:spcBef>
              <a:spcAft>
                <a:spcPts val="0"/>
              </a:spcAft>
              <a:buClrTx/>
              <a:buSzTx/>
              <a:buFontTx/>
              <a:buNone/>
              <a:tabLst/>
              <a:defRPr/>
            </a:pPr>
            <a:endParaRPr kumimoji="0" lang="fr-FR" sz="205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Espace réservé du numéro de diapositive 4">
            <a:extLst>
              <a:ext uri="{FF2B5EF4-FFF2-40B4-BE49-F238E27FC236}">
                <a16:creationId xmlns:a16="http://schemas.microsoft.com/office/drawing/2014/main" id="{B093457C-8181-371D-4273-55E5C0D0827F}"/>
              </a:ext>
            </a:extLst>
          </p:cNvPr>
          <p:cNvSpPr txBox="1">
            <a:spLocks/>
          </p:cNvSpPr>
          <p:nvPr/>
        </p:nvSpPr>
        <p:spPr>
          <a:xfrm>
            <a:off x="98797" y="7158037"/>
            <a:ext cx="3024956" cy="401638"/>
          </a:xfrm>
          <a:prstGeom prst="rect">
            <a:avLst/>
          </a:prstGeom>
        </p:spPr>
        <p:txBody>
          <a:bodyPr vert="horz" lIns="91440" tIns="45720" rIns="91440" bIns="45720" rtlCol="0" anchor="ctr"/>
          <a:lstStyle>
            <a:defPPr>
              <a:defRPr lang="fr-FR"/>
            </a:defPPr>
            <a:lvl1pPr marL="0" algn="r" defTabSz="1042873" rtl="0" eaLnBrk="1" latinLnBrk="0" hangingPunct="1">
              <a:defRPr sz="1200" kern="1200">
                <a:solidFill>
                  <a:schemeClr val="tx1"/>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a:lstStyle>
          <a:p>
            <a:pPr marL="0" marR="0" lvl="0" indent="0" algn="r" defTabSz="1149559"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01.06.2023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Hortis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Carcassonne       </a:t>
            </a:r>
            <a:fld id="{37D21662-B326-48FE-AFD0-C778E7778D6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559"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639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4060A1FE-0745-4FA3-AF24-12E68A6BCBC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477752" y="666593"/>
            <a:ext cx="2883365" cy="154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extLst>
              <a:ext uri="{FF2B5EF4-FFF2-40B4-BE49-F238E27FC236}">
                <a16:creationId xmlns:a16="http://schemas.microsoft.com/office/drawing/2014/main" id="{F1E79B1E-2C9B-4A89-9DF0-5F85C0E54055}"/>
              </a:ext>
            </a:extLst>
          </p:cNvPr>
          <p:cNvSpPr txBox="1"/>
          <p:nvPr/>
        </p:nvSpPr>
        <p:spPr>
          <a:xfrm>
            <a:off x="-1" y="-5815"/>
            <a:ext cx="10014447" cy="7571303"/>
          </a:xfrm>
          <a:prstGeom prst="rect">
            <a:avLst/>
          </a:prstGeom>
          <a:solidFill>
            <a:schemeClr val="bg1"/>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Maître d’ouvrage et partenaires :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Ville</a:t>
            </a: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d’Agde, Communauté d'agglomération Hérault Méditerranée (F34630 St </a:t>
            </a:r>
            <a:r>
              <a:rPr kumimoji="0"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Thibéry</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Golf International du Cap d’Agde (F34300), Suez, Gaxieu (F34500 Béziers)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Motivation :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L’activité touristique influence fortement le tourisme, avec en hiver : 25 000 habitants, et en été : 250 000 habitants sur Agde et ses environs. Elle se traduit par une forte demande en eau potable en période estivale (issue aquifère alluvial de l’Hérault) avec une perspective d’accroissement, compte tenu des prévisions du Plan Local d’Urbanisme (consommation d’eau en pointe de 44 000 m3/j). Dans une démarche d'économie circulaire impulsée pour protéger la ressource eau, il s’agit de substituer 235 000 m3 d’eau potable (sur les 300 000 m3 utilisés de mai à septembre pour l’arrosage des parcours de golf) par de l’eau traitée, qui est issue de la station d’épuration « </a:t>
            </a:r>
            <a:r>
              <a:rPr kumimoji="0"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Posidonia</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équipée d’un procédé membranaire (Ultra Filtration fibre creuses).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des principales actions menées: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2003</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Engagement de la réflexion Réutilisation des Eaux Urbaines Traitées par la collectivité et premières actions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2011</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Renouvellement de la DSP. 2012-13: Construction d’une station d’épuration (capacité 197 583 EH) équipée d’un procédé membranaire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(60 000 EH) permettant d’atteindre une qualité « eau de baignade »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Avril-Novembre 2015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analyses de l’eau ultrafiltrée, assimilable à une eau de qualité de classe A (usage sans restriction, Arrêté 25.06.2014).</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2016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Etudes préalables dont campagne d’analyses, réalisation de tests d’irrigation sur gazon pendant 7 mois, acquisition de données de vent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sur le golf. A</a:t>
            </a:r>
            <a:r>
              <a:rPr kumimoji="0" lang="fr-F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vant</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projet, constitution dossier demande autorisation, Maitre d’ouvrage Suez Eau France.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2017 :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Réponse à l’AAP Agence Eau RMC « Réutiliser l’eau traitée ». Délivrance de l’Arrêté préfectoral d’autorisation, démarrage des travaux.</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2018: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 des travaux.  Avril 2019: Mise en eau.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Réutilisation opérationnelle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200" dirty="0">
                <a:solidFill>
                  <a:prstClr val="black"/>
                </a:solidFill>
                <a:latin typeface="Arial" panose="020B0604020202020204" pitchFamily="34" charset="0"/>
                <a:cs typeface="Arial" panose="020B0604020202020204" pitchFamily="34" charset="0"/>
              </a:rPr>
              <a:t>C</a:t>
            </a:r>
            <a:r>
              <a:rPr kumimoji="0" lang="fr-F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hloration</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appliquée en entrée de la conduite d’amenée (2,2 Kms) au réservoir d’eaux traitées (1650 m3), puis à sa sortie, </a:t>
            </a:r>
            <a:r>
              <a:rPr lang="fr-FR" sz="1200" dirty="0">
                <a:solidFill>
                  <a:prstClr val="black"/>
                </a:solidFill>
                <a:latin typeface="Arial" panose="020B0604020202020204" pitchFamily="34" charset="0"/>
                <a:cs typeface="Arial" panose="020B0604020202020204" pitchFamily="34" charset="0"/>
              </a:rPr>
              <a:t>pour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conserver et garantir une parfaite qualité microbiologique aux points d’usages. </a:t>
            </a:r>
            <a:r>
              <a:rPr lang="fr-FR" sz="1200" dirty="0">
                <a:solidFill>
                  <a:prstClr val="black"/>
                </a:solidFill>
                <a:latin typeface="Arial" panose="020B0604020202020204" pitchFamily="34" charset="0"/>
                <a:cs typeface="Arial" panose="020B0604020202020204" pitchFamily="34" charset="0"/>
              </a:rPr>
              <a:t>A</a:t>
            </a:r>
            <a:r>
              <a:rPr kumimoji="0" lang="fr-F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sperseurs</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du golf de 27 trous sont desservis par un réseau d’irrigation de 60 kms.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Eléments à capitaliser :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Investissement (5,5 M€), </a:t>
            </a:r>
            <a:r>
              <a:rPr kumimoji="0"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financement de l’Agence de l’Eau RMC (80%). Pas d’impact sur la tarification aux usagers.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+ 235 000 m3 d’eaux traitées réutilisées, diminution très significative de la facturation d’achat d’eau pour le golf.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Intérêt accru par les impacts du changement climatique. </a:t>
            </a: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Arial" panose="020B0604020202020204" pitchFamily="34" charset="0"/>
                <a:cs typeface="Arial" panose="020B0604020202020204" pitchFamily="34" charset="0"/>
              </a:rPr>
              <a:t>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Réplicabilité certaine: REUT appliquée au Golf de la Grande Motte en 2023.</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Maintien utilisation eau potable pour arroser surfaces proches habitations et voies de circulation. Arrosage nocturne.</a:t>
            </a:r>
          </a:p>
        </p:txBody>
      </p:sp>
      <p:pic>
        <p:nvPicPr>
          <p:cNvPr id="4" name="Image 3">
            <a:extLst>
              <a:ext uri="{FF2B5EF4-FFF2-40B4-BE49-F238E27FC236}">
                <a16:creationId xmlns:a16="http://schemas.microsoft.com/office/drawing/2014/main" id="{24E6C007-9284-45AA-AF01-0C8BBF8C12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3525" y="2332115"/>
            <a:ext cx="1331160" cy="1912053"/>
          </a:xfrm>
          <a:prstGeom prst="rect">
            <a:avLst/>
          </a:prstGeom>
        </p:spPr>
      </p:pic>
      <p:pic>
        <p:nvPicPr>
          <p:cNvPr id="6" name="Picture 2" descr="Afficher l'image d'origine">
            <a:extLst>
              <a:ext uri="{FF2B5EF4-FFF2-40B4-BE49-F238E27FC236}">
                <a16:creationId xmlns:a16="http://schemas.microsoft.com/office/drawing/2014/main" id="{399ABFD2-6AB7-4768-8839-2202610E0C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14185" y="5827275"/>
            <a:ext cx="3140995" cy="17324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table, tasse, alimentation, boisson&#10;&#10;Description générée automatiquement">
            <a:extLst>
              <a:ext uri="{FF2B5EF4-FFF2-40B4-BE49-F238E27FC236}">
                <a16:creationId xmlns:a16="http://schemas.microsoft.com/office/drawing/2014/main" id="{7F226B96-F333-4853-9FBF-5BDDF316D5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526245" y="3052354"/>
            <a:ext cx="1834872" cy="1191814"/>
          </a:xfrm>
          <a:prstGeom prst="rect">
            <a:avLst/>
          </a:prstGeom>
        </p:spPr>
      </p:pic>
      <p:pic>
        <p:nvPicPr>
          <p:cNvPr id="8" name="Image 7">
            <a:extLst>
              <a:ext uri="{FF2B5EF4-FFF2-40B4-BE49-F238E27FC236}">
                <a16:creationId xmlns:a16="http://schemas.microsoft.com/office/drawing/2014/main" id="{141D9FEB-C70E-4EF2-A06F-C32CE4E7E7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54782" y="4427194"/>
            <a:ext cx="2239806" cy="1259891"/>
          </a:xfrm>
          <a:prstGeom prst="rect">
            <a:avLst/>
          </a:prstGeom>
        </p:spPr>
      </p:pic>
      <p:sp>
        <p:nvSpPr>
          <p:cNvPr id="2" name="ZoneTexte 1">
            <a:extLst>
              <a:ext uri="{FF2B5EF4-FFF2-40B4-BE49-F238E27FC236}">
                <a16:creationId xmlns:a16="http://schemas.microsoft.com/office/drawing/2014/main" id="{1A8F5DA4-5E1E-4F7C-A14F-FB74B88F8010}"/>
              </a:ext>
            </a:extLst>
          </p:cNvPr>
          <p:cNvSpPr txBox="1"/>
          <p:nvPr/>
        </p:nvSpPr>
        <p:spPr>
          <a:xfrm>
            <a:off x="7569199" y="0"/>
            <a:ext cx="5576529" cy="646331"/>
          </a:xfrm>
          <a:prstGeom prst="rect">
            <a:avLst/>
          </a:prstGeom>
          <a:solidFill>
            <a:schemeClr val="bg1"/>
          </a:solidFill>
        </p:spPr>
        <p:txBody>
          <a:bodyPr wrap="square" rtlCol="0">
            <a:spAutoFit/>
          </a:bodyPr>
          <a:lstStyle/>
          <a:p>
            <a:pPr marL="0" marR="0" lvl="0" indent="0" algn="ctr" defTabSz="1042873" rtl="0" eaLnBrk="1" fontAlgn="auto" latinLnBrk="0" hangingPunct="1">
              <a:lnSpc>
                <a:spcPct val="100000"/>
              </a:lnSpc>
              <a:spcBef>
                <a:spcPts val="0"/>
              </a:spcBef>
              <a:spcAft>
                <a:spcPts val="0"/>
              </a:spcAft>
              <a:buClrTx/>
              <a:buSzTx/>
              <a:buFontTx/>
              <a:buNone/>
              <a:tabLst/>
              <a:defRPr/>
            </a:pPr>
            <a:r>
              <a:rPr lang="fr-FR" sz="1800" b="1" dirty="0">
                <a:solidFill>
                  <a:prstClr val="black"/>
                </a:solidFill>
                <a:latin typeface="Arial" panose="020B0604020202020204" pitchFamily="34" charset="0"/>
                <a:cs typeface="Arial" panose="020B0604020202020204" pitchFamily="34" charset="0"/>
              </a:rPr>
              <a:t>T</a:t>
            </a:r>
            <a:r>
              <a:rPr kumimoji="0" lang="fr-FR"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raitement</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d’eaux résiduaires urbaines avec </a:t>
            </a:r>
          </a:p>
          <a:p>
            <a:pPr marL="0" marR="0" lvl="0" indent="0" algn="ctr" defTabSz="1042873"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réutilisation en usage irrigation au golf d’Agde </a:t>
            </a:r>
          </a:p>
        </p:txBody>
      </p:sp>
      <p:sp>
        <p:nvSpPr>
          <p:cNvPr id="5" name="ZoneTexte 4">
            <a:extLst>
              <a:ext uri="{FF2B5EF4-FFF2-40B4-BE49-F238E27FC236}">
                <a16:creationId xmlns:a16="http://schemas.microsoft.com/office/drawing/2014/main" id="{9C87A9B5-60A2-4193-8F88-D00E60B524D3}"/>
              </a:ext>
            </a:extLst>
          </p:cNvPr>
          <p:cNvSpPr txBox="1"/>
          <p:nvPr/>
        </p:nvSpPr>
        <p:spPr>
          <a:xfrm>
            <a:off x="11537823" y="2250993"/>
            <a:ext cx="1913530" cy="615553"/>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Vues Station d’épuration, membranes </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organiques</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 planes, qualité d’eau obtenue</a:t>
            </a:r>
          </a:p>
        </p:txBody>
      </p:sp>
      <p:sp>
        <p:nvSpPr>
          <p:cNvPr id="10" name="ZoneTexte 9">
            <a:extLst>
              <a:ext uri="{FF2B5EF4-FFF2-40B4-BE49-F238E27FC236}">
                <a16:creationId xmlns:a16="http://schemas.microsoft.com/office/drawing/2014/main" id="{5CC5663C-334D-4EB6-AEAF-962C9878CCB3}"/>
              </a:ext>
            </a:extLst>
          </p:cNvPr>
          <p:cNvSpPr txBox="1"/>
          <p:nvPr/>
        </p:nvSpPr>
        <p:spPr>
          <a:xfrm>
            <a:off x="12614788" y="4641111"/>
            <a:ext cx="746330" cy="615553"/>
          </a:xfrm>
          <a:prstGeom prst="rect">
            <a:avLst/>
          </a:prstGeom>
          <a:solidFill>
            <a:schemeClr val="bg1"/>
          </a:solid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Réservoir </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eaux</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 traitées</a:t>
            </a:r>
          </a:p>
        </p:txBody>
      </p:sp>
    </p:spTree>
    <p:extLst>
      <p:ext uri="{BB962C8B-B14F-4D97-AF65-F5344CB8AC3E}">
        <p14:creationId xmlns:p14="http://schemas.microsoft.com/office/powerpoint/2010/main" val="308243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P:\Affaires\ZRV\Vauvert(30)\Photos\130813-Vauvert30-BC\compressées\P1220506.JPG">
            <a:extLst>
              <a:ext uri="{FF2B5EF4-FFF2-40B4-BE49-F238E27FC236}">
                <a16:creationId xmlns:a16="http://schemas.microsoft.com/office/drawing/2014/main" id="{E7D0CE02-A031-33E2-B897-BF5B106983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23" y="5110785"/>
            <a:ext cx="3671542" cy="244889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8FC7ADE8-06A0-AC48-A6D0-AF7C2D5C4C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74412" y="3494044"/>
            <a:ext cx="2265363" cy="1616741"/>
          </a:xfrm>
          <a:prstGeom prst="rect">
            <a:avLst/>
          </a:prstGeom>
        </p:spPr>
      </p:pic>
      <p:pic>
        <p:nvPicPr>
          <p:cNvPr id="10" name="Image 9">
            <a:extLst>
              <a:ext uri="{FF2B5EF4-FFF2-40B4-BE49-F238E27FC236}">
                <a16:creationId xmlns:a16="http://schemas.microsoft.com/office/drawing/2014/main" id="{719C2111-4FA1-F8D3-1411-DF72BFD5AD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3795" y="5110786"/>
            <a:ext cx="3726946" cy="2448889"/>
          </a:xfrm>
          <a:prstGeom prst="rect">
            <a:avLst/>
          </a:prstGeom>
        </p:spPr>
      </p:pic>
      <p:sp>
        <p:nvSpPr>
          <p:cNvPr id="7" name="ZoneTexte 6">
            <a:extLst>
              <a:ext uri="{FF2B5EF4-FFF2-40B4-BE49-F238E27FC236}">
                <a16:creationId xmlns:a16="http://schemas.microsoft.com/office/drawing/2014/main" id="{F1AB2AC2-C58E-B9D0-F4BC-CAB312B9A400}"/>
              </a:ext>
            </a:extLst>
          </p:cNvPr>
          <p:cNvSpPr txBox="1"/>
          <p:nvPr/>
        </p:nvSpPr>
        <p:spPr>
          <a:xfrm>
            <a:off x="7763053" y="7097253"/>
            <a:ext cx="2561006" cy="430887"/>
          </a:xfrm>
          <a:prstGeom prst="rect">
            <a:avLst/>
          </a:prstGeom>
          <a:noFill/>
        </p:spPr>
        <p:txBody>
          <a:bodyPr wrap="square" rtlCol="0">
            <a:spAutoFit/>
          </a:bodyPr>
          <a:lstStyle/>
          <a:p>
            <a:pPr marL="0" marR="0" lvl="0" indent="0" algn="ctr"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Vue d’ensemble des zones humides reconstituées. Photographie </a:t>
            </a:r>
            <a:r>
              <a:rPr kumimoji="0" lang="fr-FR" sz="1100" b="1" i="0" u="none" strike="noStrike" kern="1200" cap="none" spc="0" normalizeH="0" baseline="0" noProof="0" dirty="0" err="1">
                <a:ln>
                  <a:noFill/>
                </a:ln>
                <a:solidFill>
                  <a:prstClr val="white"/>
                </a:solidFill>
                <a:effectLst/>
                <a:uLnTx/>
                <a:uFillTx/>
                <a:latin typeface="Calibri" panose="020F0502020204030204"/>
                <a:ea typeface="+mn-ea"/>
                <a:cs typeface="+mn-cs"/>
              </a:rPr>
              <a:t>PhytoSERPE</a:t>
            </a:r>
            <a:endPar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E3A5A2B3-AF78-AB5C-6132-3E8FC042B0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2" y="2934162"/>
            <a:ext cx="3671542" cy="2063407"/>
          </a:xfrm>
          <a:prstGeom prst="rect">
            <a:avLst/>
          </a:prstGeom>
        </p:spPr>
      </p:pic>
      <p:sp>
        <p:nvSpPr>
          <p:cNvPr id="5" name="ZoneTexte 4">
            <a:extLst>
              <a:ext uri="{FF2B5EF4-FFF2-40B4-BE49-F238E27FC236}">
                <a16:creationId xmlns:a16="http://schemas.microsoft.com/office/drawing/2014/main" id="{37D24DB1-A251-0D44-2124-0FA763FE4EAA}"/>
              </a:ext>
            </a:extLst>
          </p:cNvPr>
          <p:cNvSpPr txBox="1"/>
          <p:nvPr/>
        </p:nvSpPr>
        <p:spPr>
          <a:xfrm>
            <a:off x="39542" y="4650779"/>
            <a:ext cx="3032504" cy="26161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Bassin à hydrophytes. Photographie </a:t>
            </a:r>
            <a:r>
              <a:rPr kumimoji="0" lang="fr-FR" sz="1100" b="1" i="0" u="none" strike="noStrike" kern="1200" cap="none" spc="0" normalizeH="0" baseline="0" noProof="0" dirty="0" err="1">
                <a:ln>
                  <a:noFill/>
                </a:ln>
                <a:solidFill>
                  <a:prstClr val="white"/>
                </a:solidFill>
                <a:effectLst/>
                <a:uLnTx/>
                <a:uFillTx/>
                <a:latin typeface="Calibri" panose="020F0502020204030204"/>
                <a:ea typeface="+mn-ea"/>
                <a:cs typeface="+mn-cs"/>
              </a:rPr>
              <a:t>PhytoSERPE</a:t>
            </a:r>
            <a:endPar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186F8F31-C0E6-AF01-8A45-0E39D2E51D62}"/>
              </a:ext>
            </a:extLst>
          </p:cNvPr>
          <p:cNvSpPr txBox="1"/>
          <p:nvPr/>
        </p:nvSpPr>
        <p:spPr>
          <a:xfrm>
            <a:off x="344342" y="7185342"/>
            <a:ext cx="3032504" cy="26161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Bassin à macrophytes. Photographie </a:t>
            </a:r>
            <a:r>
              <a:rPr kumimoji="0" lang="fr-FR" sz="1100" b="1" i="0" u="none" strike="noStrike" kern="1200" cap="none" spc="0" normalizeH="0" baseline="0" noProof="0" dirty="0" err="1">
                <a:ln>
                  <a:noFill/>
                </a:ln>
                <a:solidFill>
                  <a:prstClr val="white"/>
                </a:solidFill>
                <a:effectLst/>
                <a:uLnTx/>
                <a:uFillTx/>
                <a:latin typeface="Calibri" panose="020F0502020204030204"/>
                <a:ea typeface="+mn-ea"/>
                <a:cs typeface="+mn-cs"/>
              </a:rPr>
              <a:t>PhytoSERPE</a:t>
            </a:r>
            <a:endPar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51" name="Picture 9" descr="C:\Users\Serpe\Documents\Benoît\Photothèque\P1240755r.jpg">
            <a:extLst>
              <a:ext uri="{FF2B5EF4-FFF2-40B4-BE49-F238E27FC236}">
                <a16:creationId xmlns:a16="http://schemas.microsoft.com/office/drawing/2014/main" id="{42568869-A9EB-5836-5373-0933B784555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27101" y="614442"/>
            <a:ext cx="1050533" cy="278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5EE3A131-AC3B-03F1-FA87-1F7F3D11FDC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85276" y="5270233"/>
            <a:ext cx="2976207" cy="2289442"/>
          </a:xfrm>
          <a:prstGeom prst="rect">
            <a:avLst/>
          </a:prstGeom>
        </p:spPr>
      </p:pic>
      <p:sp>
        <p:nvSpPr>
          <p:cNvPr id="1044" name="ZoneTexte 1043">
            <a:extLst>
              <a:ext uri="{FF2B5EF4-FFF2-40B4-BE49-F238E27FC236}">
                <a16:creationId xmlns:a16="http://schemas.microsoft.com/office/drawing/2014/main" id="{2A8F1BFB-96B0-3653-6C4F-8C5B1F6F8511}"/>
              </a:ext>
            </a:extLst>
          </p:cNvPr>
          <p:cNvSpPr txBox="1"/>
          <p:nvPr/>
        </p:nvSpPr>
        <p:spPr>
          <a:xfrm>
            <a:off x="4635896" y="7128788"/>
            <a:ext cx="2083992" cy="430887"/>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Vue aérienne Roselière et Delta </a:t>
            </a:r>
          </a:p>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Photographie. </a:t>
            </a:r>
            <a:r>
              <a:rPr kumimoji="0" lang="fr-FR" sz="1100" b="1" i="0" u="none" strike="noStrike" kern="1200" cap="none" spc="0" normalizeH="0" baseline="0" noProof="0" dirty="0" err="1">
                <a:ln>
                  <a:noFill/>
                </a:ln>
                <a:solidFill>
                  <a:prstClr val="white"/>
                </a:solidFill>
                <a:effectLst/>
                <a:uLnTx/>
                <a:uFillTx/>
                <a:latin typeface="Calibri" panose="020F0502020204030204"/>
                <a:ea typeface="+mn-ea"/>
                <a:cs typeface="+mn-cs"/>
              </a:rPr>
              <a:t>PhytoSERPE</a:t>
            </a:r>
            <a:endPar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B326DF83-5028-442D-295C-7FA2ED26C5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62085"/>
            <a:ext cx="3139219" cy="2257051"/>
          </a:xfrm>
          <a:prstGeom prst="rect">
            <a:avLst/>
          </a:prstGeom>
        </p:spPr>
      </p:pic>
      <p:pic>
        <p:nvPicPr>
          <p:cNvPr id="6" name="Image 5">
            <a:extLst>
              <a:ext uri="{FF2B5EF4-FFF2-40B4-BE49-F238E27FC236}">
                <a16:creationId xmlns:a16="http://schemas.microsoft.com/office/drawing/2014/main" id="{CC4044ED-9CED-3504-5FF2-B45F4EF8EEB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877329" y="5192144"/>
            <a:ext cx="2562446" cy="2365613"/>
          </a:xfrm>
          <a:prstGeom prst="rect">
            <a:avLst/>
          </a:prstGeom>
        </p:spPr>
      </p:pic>
      <p:sp>
        <p:nvSpPr>
          <p:cNvPr id="8" name="ZoneTexte 7">
            <a:extLst>
              <a:ext uri="{FF2B5EF4-FFF2-40B4-BE49-F238E27FC236}">
                <a16:creationId xmlns:a16="http://schemas.microsoft.com/office/drawing/2014/main" id="{13E82597-642B-382E-BF62-EC6E09D94481}"/>
              </a:ext>
            </a:extLst>
          </p:cNvPr>
          <p:cNvSpPr txBox="1"/>
          <p:nvPr/>
        </p:nvSpPr>
        <p:spPr>
          <a:xfrm>
            <a:off x="1462141" y="2328093"/>
            <a:ext cx="1677078" cy="430887"/>
          </a:xfrm>
          <a:prstGeom prst="rect">
            <a:avLst/>
          </a:prstGeom>
          <a:noFill/>
        </p:spPr>
        <p:txBody>
          <a:bodyPr wrap="square" rtlCol="0">
            <a:spAutoFit/>
          </a:bodyPr>
          <a:lstStyle/>
          <a:p>
            <a:pPr marL="0" marR="0" lvl="0" indent="0" algn="ctr"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Bassins à microphytes</a:t>
            </a:r>
          </a:p>
          <a:p>
            <a:pPr marL="0" marR="0" lvl="0" indent="0" algn="ctr"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Photographies JMC</a:t>
            </a:r>
          </a:p>
        </p:txBody>
      </p:sp>
      <p:sp>
        <p:nvSpPr>
          <p:cNvPr id="9" name="ZoneTexte 8">
            <a:extLst>
              <a:ext uri="{FF2B5EF4-FFF2-40B4-BE49-F238E27FC236}">
                <a16:creationId xmlns:a16="http://schemas.microsoft.com/office/drawing/2014/main" id="{3961BBB4-8B3C-B22C-091B-3453E8B8B731}"/>
              </a:ext>
            </a:extLst>
          </p:cNvPr>
          <p:cNvSpPr txBox="1"/>
          <p:nvPr/>
        </p:nvSpPr>
        <p:spPr>
          <a:xfrm>
            <a:off x="11576302" y="7097252"/>
            <a:ext cx="1538987" cy="430887"/>
          </a:xfrm>
          <a:prstGeom prst="rect">
            <a:avLst/>
          </a:prstGeom>
          <a:noFill/>
        </p:spPr>
        <p:txBody>
          <a:bodyPr wrap="square" rtlCol="0">
            <a:spAutoFit/>
          </a:bodyPr>
          <a:lstStyle/>
          <a:p>
            <a:pPr marL="0" marR="0" lvl="0" indent="0" algn="ctr"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Sortie aménagement </a:t>
            </a:r>
          </a:p>
          <a:p>
            <a:pPr marL="0" marR="0" lvl="0" indent="0" algn="ctr"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Photographie JMC</a:t>
            </a:r>
          </a:p>
        </p:txBody>
      </p:sp>
      <p:sp>
        <p:nvSpPr>
          <p:cNvPr id="11" name="Flèche : courbe vers la droite 10">
            <a:extLst>
              <a:ext uri="{FF2B5EF4-FFF2-40B4-BE49-F238E27FC236}">
                <a16:creationId xmlns:a16="http://schemas.microsoft.com/office/drawing/2014/main" id="{53412C9B-7A04-122F-84B8-F0398D997879}"/>
              </a:ext>
            </a:extLst>
          </p:cNvPr>
          <p:cNvSpPr/>
          <p:nvPr/>
        </p:nvSpPr>
        <p:spPr>
          <a:xfrm>
            <a:off x="58145" y="2408903"/>
            <a:ext cx="651672" cy="155696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2873" rtl="0" eaLnBrk="1" fontAlgn="auto" latinLnBrk="0" hangingPunct="1">
              <a:lnSpc>
                <a:spcPct val="100000"/>
              </a:lnSpc>
              <a:spcBef>
                <a:spcPts val="0"/>
              </a:spcBef>
              <a:spcAft>
                <a:spcPts val="0"/>
              </a:spcAft>
              <a:buClrTx/>
              <a:buSzTx/>
              <a:buFontTx/>
              <a:buNone/>
              <a:tabLst/>
              <a:defRPr/>
            </a:pPr>
            <a:endParaRPr kumimoji="0" lang="fr-FR" sz="205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lèche : courbe vers la droite 11">
            <a:extLst>
              <a:ext uri="{FF2B5EF4-FFF2-40B4-BE49-F238E27FC236}">
                <a16:creationId xmlns:a16="http://schemas.microsoft.com/office/drawing/2014/main" id="{3AB9F6CB-33EC-C95C-859A-3EFC22CCA0CA}"/>
              </a:ext>
            </a:extLst>
          </p:cNvPr>
          <p:cNvSpPr/>
          <p:nvPr/>
        </p:nvSpPr>
        <p:spPr>
          <a:xfrm flipH="1">
            <a:off x="3034167" y="4472076"/>
            <a:ext cx="592771" cy="19605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2873" rtl="0" eaLnBrk="1" fontAlgn="auto" latinLnBrk="0" hangingPunct="1">
              <a:lnSpc>
                <a:spcPct val="100000"/>
              </a:lnSpc>
              <a:spcBef>
                <a:spcPts val="0"/>
              </a:spcBef>
              <a:spcAft>
                <a:spcPts val="0"/>
              </a:spcAft>
              <a:buClrTx/>
              <a:buSzTx/>
              <a:buFontTx/>
              <a:buNone/>
              <a:tabLst/>
              <a:defRPr/>
            </a:pPr>
            <a:endParaRPr kumimoji="0" lang="fr-FR" sz="205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lèche : droite 16">
            <a:extLst>
              <a:ext uri="{FF2B5EF4-FFF2-40B4-BE49-F238E27FC236}">
                <a16:creationId xmlns:a16="http://schemas.microsoft.com/office/drawing/2014/main" id="{C42E4C8C-7314-BF3B-1894-7D8B7C5A41E6}"/>
              </a:ext>
            </a:extLst>
          </p:cNvPr>
          <p:cNvSpPr/>
          <p:nvPr/>
        </p:nvSpPr>
        <p:spPr>
          <a:xfrm>
            <a:off x="3296404" y="6545844"/>
            <a:ext cx="904568" cy="26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2873" rtl="0" eaLnBrk="1" fontAlgn="auto" latinLnBrk="0" hangingPunct="1">
              <a:lnSpc>
                <a:spcPct val="100000"/>
              </a:lnSpc>
              <a:spcBef>
                <a:spcPts val="0"/>
              </a:spcBef>
              <a:spcAft>
                <a:spcPts val="0"/>
              </a:spcAft>
              <a:buClrTx/>
              <a:buSzTx/>
              <a:buFontTx/>
              <a:buNone/>
              <a:tabLst/>
              <a:defRPr/>
            </a:pPr>
            <a:endParaRPr kumimoji="0" lang="fr-FR" sz="205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Image 17">
            <a:extLst>
              <a:ext uri="{FF2B5EF4-FFF2-40B4-BE49-F238E27FC236}">
                <a16:creationId xmlns:a16="http://schemas.microsoft.com/office/drawing/2014/main" id="{5AA2D230-0570-532C-97FC-E33A81231E3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49051" y="601424"/>
            <a:ext cx="6891690" cy="4471829"/>
          </a:xfrm>
          <a:prstGeom prst="rect">
            <a:avLst/>
          </a:prstGeom>
        </p:spPr>
      </p:pic>
      <p:sp>
        <p:nvSpPr>
          <p:cNvPr id="19" name="ZoneTexte 18">
            <a:extLst>
              <a:ext uri="{FF2B5EF4-FFF2-40B4-BE49-F238E27FC236}">
                <a16:creationId xmlns:a16="http://schemas.microsoft.com/office/drawing/2014/main" id="{1A25B295-D80A-8DFB-397A-A1EBE1DD2452}"/>
              </a:ext>
            </a:extLst>
          </p:cNvPr>
          <p:cNvSpPr txBox="1"/>
          <p:nvPr/>
        </p:nvSpPr>
        <p:spPr>
          <a:xfrm>
            <a:off x="12103408" y="994924"/>
            <a:ext cx="1223078" cy="1815882"/>
          </a:xfrm>
          <a:prstGeom prst="rect">
            <a:avLst/>
          </a:prstGeom>
          <a:noFill/>
        </p:spPr>
        <p:txBody>
          <a:bodyPr wrap="square">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Conception</a:t>
            </a:r>
          </a:p>
          <a:p>
            <a:pPr marL="0" marR="0" lvl="0" indent="0" algn="l" defTabSz="1042873"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Calibri" panose="020F0502020204030204"/>
                <a:cs typeface="Arial" panose="020B0604020202020204" pitchFamily="34" charset="0"/>
              </a:rPr>
              <a:t>Réalisation </a:t>
            </a:r>
            <a:r>
              <a:rPr lang="fr-FR" sz="1400" b="1" dirty="0" err="1">
                <a:solidFill>
                  <a:prstClr val="black"/>
                </a:solidFill>
                <a:latin typeface="Calibri" panose="020F0502020204030204"/>
                <a:cs typeface="Arial" panose="020B0604020202020204" pitchFamily="34" charset="0"/>
              </a:rPr>
              <a:t>PhytoSerpe</a:t>
            </a:r>
            <a:endParaRPr lang="fr-FR" sz="1400" b="1" dirty="0">
              <a:solidFill>
                <a:prstClr val="black"/>
              </a:solidFill>
              <a:latin typeface="Calibri" panose="020F0502020204030204"/>
              <a:cs typeface="Arial" panose="020B0604020202020204" pitchFamily="34" charset="0"/>
            </a:endParaRPr>
          </a:p>
          <a:p>
            <a:pPr marL="0" marR="0" lvl="0" indent="0" algn="l" defTabSz="1042873"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Film vidéo: </a:t>
            </a:r>
            <a:r>
              <a:rPr kumimoji="0" lang="fr-FR" sz="1400" b="0" i="0" u="sng" strike="noStrike" kern="1200" cap="none" spc="0" normalizeH="0" baseline="0" noProof="0" dirty="0">
                <a:ln>
                  <a:noFill/>
                </a:ln>
                <a:solidFill>
                  <a:srgbClr val="0563C1"/>
                </a:solidFill>
                <a:effectLst/>
                <a:uLnTx/>
                <a:uFillTx/>
                <a:latin typeface="Calibri" panose="020F0502020204030204"/>
                <a:ea typeface="Calibri" panose="020F0502020204030204" pitchFamily="34" charset="0"/>
                <a:cs typeface="+mn-cs"/>
                <a:hlinkClick r:id="rId11"/>
              </a:rPr>
              <a:t>https://www.youtube.com/watch?v=EVjEe7q8nvU</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 name="ZoneTexte 19">
            <a:extLst>
              <a:ext uri="{FF2B5EF4-FFF2-40B4-BE49-F238E27FC236}">
                <a16:creationId xmlns:a16="http://schemas.microsoft.com/office/drawing/2014/main" id="{CE1BDF8E-4538-1E79-C3A0-1E2C356FE6FC}"/>
              </a:ext>
            </a:extLst>
          </p:cNvPr>
          <p:cNvSpPr txBox="1"/>
          <p:nvPr/>
        </p:nvSpPr>
        <p:spPr>
          <a:xfrm>
            <a:off x="12086744" y="4679898"/>
            <a:ext cx="1353031" cy="430887"/>
          </a:xfrm>
          <a:prstGeom prst="rect">
            <a:avLst/>
          </a:prstGeom>
          <a:noFill/>
        </p:spPr>
        <p:txBody>
          <a:bodyPr wrap="square" rtlCol="0">
            <a:spAutoFit/>
          </a:bodyPr>
          <a:lstStyle/>
          <a:p>
            <a:pPr marL="0" marR="0" lvl="0" indent="0" algn="ctr"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Canards </a:t>
            </a:r>
          </a:p>
          <a:p>
            <a:pPr marL="0" marR="0" lvl="0" indent="0" algn="ctr" defTabSz="1042873"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Calibri" panose="020F0502020204030204"/>
                <a:ea typeface="+mn-ea"/>
                <a:cs typeface="+mn-cs"/>
              </a:rPr>
              <a:t>Photographie JMC</a:t>
            </a:r>
          </a:p>
        </p:txBody>
      </p:sp>
      <p:sp>
        <p:nvSpPr>
          <p:cNvPr id="23" name="ZoneTexte 22">
            <a:extLst>
              <a:ext uri="{FF2B5EF4-FFF2-40B4-BE49-F238E27FC236}">
                <a16:creationId xmlns:a16="http://schemas.microsoft.com/office/drawing/2014/main" id="{AA0CDA74-A26B-9381-5503-07150054C1D4}"/>
              </a:ext>
            </a:extLst>
          </p:cNvPr>
          <p:cNvSpPr txBox="1"/>
          <p:nvPr/>
        </p:nvSpPr>
        <p:spPr>
          <a:xfrm>
            <a:off x="58145" y="90915"/>
            <a:ext cx="13057144" cy="338554"/>
          </a:xfrm>
          <a:prstGeom prst="rect">
            <a:avLst/>
          </a:prstGeom>
          <a:noFill/>
        </p:spPr>
        <p:txBody>
          <a:bodyPr wrap="square">
            <a:spAutoFit/>
          </a:bodyPr>
          <a:lstStyle/>
          <a:p>
            <a:pPr marL="0" marR="0" lvl="0" indent="0" algn="just" defTabSz="1042873"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Réutilisation d’eaux </a:t>
            </a:r>
            <a:r>
              <a:rPr lang="fr-FR" sz="1600" b="1" dirty="0">
                <a:solidFill>
                  <a:schemeClr val="bg1"/>
                </a:solidFill>
                <a:latin typeface="Arial" panose="020B0604020202020204" pitchFamily="34" charset="0"/>
                <a:cs typeface="Arial" panose="020B0604020202020204" pitchFamily="34" charset="0"/>
              </a:rPr>
              <a:t>traitées </a:t>
            </a:r>
            <a:r>
              <a:rPr kumimoji="0" lang="fr-FR"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 alimentation de zone humide reconstituée : biodiversité associée à un parc public – Vauvert (30)</a:t>
            </a:r>
          </a:p>
        </p:txBody>
      </p:sp>
    </p:spTree>
    <p:extLst>
      <p:ext uri="{BB962C8B-B14F-4D97-AF65-F5344CB8AC3E}">
        <p14:creationId xmlns:p14="http://schemas.microsoft.com/office/powerpoint/2010/main" val="189117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BDFDED05-190D-60F1-0E65-B0F9BB898749}"/>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3</a:t>
            </a:fld>
            <a:endParaRPr lang="fr-FR" dirty="0"/>
          </a:p>
        </p:txBody>
      </p:sp>
      <p:sp>
        <p:nvSpPr>
          <p:cNvPr id="6" name="Titre 4">
            <a:extLst>
              <a:ext uri="{FF2B5EF4-FFF2-40B4-BE49-F238E27FC236}">
                <a16:creationId xmlns:a16="http://schemas.microsoft.com/office/drawing/2014/main" id="{19189198-806D-04F1-51D2-7D735A090DF9}"/>
              </a:ext>
            </a:extLst>
          </p:cNvPr>
          <p:cNvSpPr txBox="1">
            <a:spLocks/>
          </p:cNvSpPr>
          <p:nvPr/>
        </p:nvSpPr>
        <p:spPr>
          <a:xfrm>
            <a:off x="3179129" y="197582"/>
            <a:ext cx="7081515" cy="1651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903" b="1" kern="1200">
                <a:solidFill>
                  <a:srgbClr val="1F4E7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903" b="1" i="0" u="none" strike="noStrike" kern="1200" cap="none" spc="0" normalizeH="0" baseline="0" noProof="0" dirty="0">
                <a:ln>
                  <a:noFill/>
                </a:ln>
                <a:solidFill>
                  <a:srgbClr val="1F4E79"/>
                </a:solidFill>
                <a:effectLst/>
                <a:uLnTx/>
                <a:uFillTx/>
                <a:latin typeface="Arial" panose="020B0604020202020204" pitchFamily="34" charset="0"/>
                <a:ea typeface="+mj-ea"/>
                <a:cs typeface="Arial" panose="020B0604020202020204" pitchFamily="34" charset="0"/>
              </a:rPr>
              <a:t>Les chiffres clés d’AD’OCC pour 2021</a:t>
            </a:r>
          </a:p>
        </p:txBody>
      </p:sp>
      <p:pic>
        <p:nvPicPr>
          <p:cNvPr id="7" name="Picture 2">
            <a:extLst>
              <a:ext uri="{FF2B5EF4-FFF2-40B4-BE49-F238E27FC236}">
                <a16:creationId xmlns:a16="http://schemas.microsoft.com/office/drawing/2014/main" id="{19BD5670-4E7E-F853-C36A-5A825BCFE6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3213" y="1743359"/>
            <a:ext cx="9373346" cy="2036478"/>
          </a:xfrm>
          <a:prstGeom prst="rect">
            <a:avLst/>
          </a:prstGeom>
        </p:spPr>
      </p:pic>
      <p:pic>
        <p:nvPicPr>
          <p:cNvPr id="8" name="Picture 3">
            <a:extLst>
              <a:ext uri="{FF2B5EF4-FFF2-40B4-BE49-F238E27FC236}">
                <a16:creationId xmlns:a16="http://schemas.microsoft.com/office/drawing/2014/main" id="{F3524168-D528-D66A-BC9E-082DC85685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213" y="4003458"/>
            <a:ext cx="12971867" cy="3250782"/>
          </a:xfrm>
          <a:prstGeom prst="rect">
            <a:avLst/>
          </a:prstGeom>
        </p:spPr>
      </p:pic>
    </p:spTree>
    <p:extLst>
      <p:ext uri="{BB962C8B-B14F-4D97-AF65-F5344CB8AC3E}">
        <p14:creationId xmlns:p14="http://schemas.microsoft.com/office/powerpoint/2010/main" val="3641669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6A72777-B0AF-1CAA-2228-2D7912295F6B}"/>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4</a:t>
            </a:fld>
            <a:endParaRPr lang="fr-FR" dirty="0"/>
          </a:p>
        </p:txBody>
      </p:sp>
      <p:sp>
        <p:nvSpPr>
          <p:cNvPr id="7" name="ZoneTexte 6">
            <a:extLst>
              <a:ext uri="{FF2B5EF4-FFF2-40B4-BE49-F238E27FC236}">
                <a16:creationId xmlns:a16="http://schemas.microsoft.com/office/drawing/2014/main" id="{515FD35A-F960-7FE3-8064-0F190E77C34C}"/>
              </a:ext>
            </a:extLst>
          </p:cNvPr>
          <p:cNvSpPr txBox="1"/>
          <p:nvPr/>
        </p:nvSpPr>
        <p:spPr>
          <a:xfrm>
            <a:off x="5168169" y="-80054"/>
            <a:ext cx="665037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800" b="1" kern="0" dirty="0">
                <a:solidFill>
                  <a:schemeClr val="bg1"/>
                </a:solidFill>
              </a:rPr>
              <a:t>  </a:t>
            </a:r>
            <a:r>
              <a:rPr lang="fr-FR" sz="2800" b="1" kern="0" dirty="0">
                <a:solidFill>
                  <a:schemeClr val="bg1"/>
                </a:solidFill>
                <a:latin typeface="Arial" panose="020B0604020202020204" pitchFamily="34" charset="0"/>
                <a:cs typeface="Arial" panose="020B0604020202020204" pitchFamily="34" charset="0"/>
              </a:rPr>
              <a:t>L</a:t>
            </a:r>
            <a:r>
              <a:rPr kumimoji="0" lang="fr-FR" sz="28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es ressources en eau en Occitanie</a:t>
            </a:r>
          </a:p>
        </p:txBody>
      </p:sp>
      <p:sp>
        <p:nvSpPr>
          <p:cNvPr id="8" name="ZoneTexte 7">
            <a:extLst>
              <a:ext uri="{FF2B5EF4-FFF2-40B4-BE49-F238E27FC236}">
                <a16:creationId xmlns:a16="http://schemas.microsoft.com/office/drawing/2014/main" id="{4E2E1119-7AAA-0ABD-E87D-F9889848622C}"/>
              </a:ext>
            </a:extLst>
          </p:cNvPr>
          <p:cNvSpPr txBox="1"/>
          <p:nvPr/>
        </p:nvSpPr>
        <p:spPr>
          <a:xfrm>
            <a:off x="4521378" y="659837"/>
            <a:ext cx="8859520"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70C0"/>
                </a:solidFill>
                <a:effectLst/>
                <a:uLnTx/>
                <a:uFillTx/>
              </a:rPr>
              <a:t>Tous les types de masse d’eau sont représentés en région Occitanie</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0070C0"/>
              </a:solidFill>
              <a:effectLst/>
              <a:uLnTx/>
              <a:uFillTx/>
            </a:endParaRPr>
          </a:p>
        </p:txBody>
      </p:sp>
      <p:pic>
        <p:nvPicPr>
          <p:cNvPr id="9" name="Image 8">
            <a:extLst>
              <a:ext uri="{FF2B5EF4-FFF2-40B4-BE49-F238E27FC236}">
                <a16:creationId xmlns:a16="http://schemas.microsoft.com/office/drawing/2014/main" id="{4655DFFE-F858-57A2-C9F6-069627ECBB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 y="-64761"/>
            <a:ext cx="4128385" cy="2970521"/>
          </a:xfrm>
          <a:prstGeom prst="rect">
            <a:avLst/>
          </a:prstGeom>
        </p:spPr>
      </p:pic>
      <p:sp>
        <p:nvSpPr>
          <p:cNvPr id="11" name="ZoneTexte 10">
            <a:extLst>
              <a:ext uri="{FF2B5EF4-FFF2-40B4-BE49-F238E27FC236}">
                <a16:creationId xmlns:a16="http://schemas.microsoft.com/office/drawing/2014/main" id="{AEEFFEC6-2486-93B4-E7B8-E98590B1B043}"/>
              </a:ext>
            </a:extLst>
          </p:cNvPr>
          <p:cNvSpPr txBox="1"/>
          <p:nvPr/>
        </p:nvSpPr>
        <p:spPr>
          <a:xfrm>
            <a:off x="423880" y="2992002"/>
            <a:ext cx="349902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rPr>
              <a:t>74000 kms linéaires cours d’eau principaux</a:t>
            </a:r>
          </a:p>
        </p:txBody>
      </p:sp>
      <p:pic>
        <p:nvPicPr>
          <p:cNvPr id="12" name="Image 11">
            <a:extLst>
              <a:ext uri="{FF2B5EF4-FFF2-40B4-BE49-F238E27FC236}">
                <a16:creationId xmlns:a16="http://schemas.microsoft.com/office/drawing/2014/main" id="{89561280-43F1-1EA2-4E77-ADB6463637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42" y="3596871"/>
            <a:ext cx="4597450" cy="3093209"/>
          </a:xfrm>
          <a:prstGeom prst="rect">
            <a:avLst/>
          </a:prstGeom>
        </p:spPr>
      </p:pic>
      <p:pic>
        <p:nvPicPr>
          <p:cNvPr id="13" name="Image 12">
            <a:extLst>
              <a:ext uri="{FF2B5EF4-FFF2-40B4-BE49-F238E27FC236}">
                <a16:creationId xmlns:a16="http://schemas.microsoft.com/office/drawing/2014/main" id="{903D96A9-957E-3B6C-C7D9-054C9128B5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3812" y="1080004"/>
            <a:ext cx="9140536" cy="1945951"/>
          </a:xfrm>
          <a:prstGeom prst="rect">
            <a:avLst/>
          </a:prstGeom>
        </p:spPr>
      </p:pic>
      <p:sp>
        <p:nvSpPr>
          <p:cNvPr id="14" name="ZoneTexte 13">
            <a:extLst>
              <a:ext uri="{FF2B5EF4-FFF2-40B4-BE49-F238E27FC236}">
                <a16:creationId xmlns:a16="http://schemas.microsoft.com/office/drawing/2014/main" id="{A9841893-5CBB-B5F8-3373-86920EE47897}"/>
              </a:ext>
            </a:extLst>
          </p:cNvPr>
          <p:cNvSpPr txBox="1"/>
          <p:nvPr/>
        </p:nvSpPr>
        <p:spPr>
          <a:xfrm>
            <a:off x="10033263" y="3652068"/>
            <a:ext cx="3097030" cy="738664"/>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rPr>
              <a:t>101 masses d’eau souterraines réservoirs karstique, fissuré, multicouche sédimentaire, alluvial</a:t>
            </a:r>
          </a:p>
        </p:txBody>
      </p:sp>
      <p:sp>
        <p:nvSpPr>
          <p:cNvPr id="15" name="ZoneTexte 14">
            <a:extLst>
              <a:ext uri="{FF2B5EF4-FFF2-40B4-BE49-F238E27FC236}">
                <a16:creationId xmlns:a16="http://schemas.microsoft.com/office/drawing/2014/main" id="{6F2BF944-149B-7D36-85CB-DBB4D92089B9}"/>
              </a:ext>
            </a:extLst>
          </p:cNvPr>
          <p:cNvSpPr txBox="1"/>
          <p:nvPr/>
        </p:nvSpPr>
        <p:spPr>
          <a:xfrm>
            <a:off x="5653884" y="6671951"/>
            <a:ext cx="2911113" cy="52322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rPr>
              <a:t>5417 Kms canaux et chenaux aménagés pour transfert eau </a:t>
            </a:r>
          </a:p>
        </p:txBody>
      </p:sp>
      <p:sp>
        <p:nvSpPr>
          <p:cNvPr id="16" name="ZoneTexte 15">
            <a:extLst>
              <a:ext uri="{FF2B5EF4-FFF2-40B4-BE49-F238E27FC236}">
                <a16:creationId xmlns:a16="http://schemas.microsoft.com/office/drawing/2014/main" id="{43389B29-FDF8-5956-0FFF-003197529BF7}"/>
              </a:ext>
            </a:extLst>
          </p:cNvPr>
          <p:cNvSpPr txBox="1"/>
          <p:nvPr/>
        </p:nvSpPr>
        <p:spPr>
          <a:xfrm>
            <a:off x="-1618" y="6737776"/>
            <a:ext cx="4820899" cy="52322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rPr>
              <a:t>124 retenues   1781 Mm3 cumulés potentiellement utilisables</a:t>
            </a:r>
          </a:p>
          <a:p>
            <a:pPr marL="0" marR="0" lvl="0" indent="0" algn="ctr" defTabSz="914400" eaLnBrk="1" fontAlgn="auto" latinLnBrk="0" hangingPunct="1">
              <a:lnSpc>
                <a:spcPct val="100000"/>
              </a:lnSpc>
              <a:spcBef>
                <a:spcPts val="0"/>
              </a:spcBef>
              <a:spcAft>
                <a:spcPts val="0"/>
              </a:spcAft>
              <a:buClrTx/>
              <a:buSzTx/>
              <a:buFontTx/>
              <a:buNone/>
              <a:tabLst/>
              <a:defRPr/>
            </a:pPr>
            <a:r>
              <a:rPr lang="fr-FR" sz="1400" b="1" dirty="0"/>
              <a:t>670 Mm3</a:t>
            </a:r>
            <a:r>
              <a:rPr lang="fr-FR" sz="1400" b="1" kern="0" dirty="0">
                <a:solidFill>
                  <a:prstClr val="black"/>
                </a:solidFill>
              </a:rPr>
              <a:t> réservoirs EDF en période estivale</a:t>
            </a:r>
            <a:endParaRPr kumimoji="0" lang="fr-FR" sz="1400" b="1" i="0" u="none" strike="noStrike" kern="0" cap="none" spc="0" normalizeH="0" baseline="0" noProof="0" dirty="0">
              <a:ln>
                <a:noFill/>
              </a:ln>
              <a:solidFill>
                <a:prstClr val="black"/>
              </a:solidFill>
              <a:effectLst/>
              <a:uLnTx/>
              <a:uFillTx/>
            </a:endParaRPr>
          </a:p>
        </p:txBody>
      </p:sp>
      <p:pic>
        <p:nvPicPr>
          <p:cNvPr id="6" name="Image 5">
            <a:extLst>
              <a:ext uri="{FF2B5EF4-FFF2-40B4-BE49-F238E27FC236}">
                <a16:creationId xmlns:a16="http://schemas.microsoft.com/office/drawing/2014/main" id="{AAFF6AA3-FF19-8441-4FF5-6A3B4FA95B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1378" y="3224089"/>
            <a:ext cx="4820899" cy="3415704"/>
          </a:xfrm>
          <a:prstGeom prst="rect">
            <a:avLst/>
          </a:prstGeom>
        </p:spPr>
      </p:pic>
      <p:pic>
        <p:nvPicPr>
          <p:cNvPr id="10" name="Image 9">
            <a:extLst>
              <a:ext uri="{FF2B5EF4-FFF2-40B4-BE49-F238E27FC236}">
                <a16:creationId xmlns:a16="http://schemas.microsoft.com/office/drawing/2014/main" id="{E48735B8-C8CE-2C9E-E5F9-27EACDC112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94800" y="4390732"/>
            <a:ext cx="4244975" cy="3039798"/>
          </a:xfrm>
          <a:prstGeom prst="rect">
            <a:avLst/>
          </a:prstGeom>
        </p:spPr>
      </p:pic>
      <p:sp>
        <p:nvSpPr>
          <p:cNvPr id="2" name="ZoneTexte 1">
            <a:extLst>
              <a:ext uri="{FF2B5EF4-FFF2-40B4-BE49-F238E27FC236}">
                <a16:creationId xmlns:a16="http://schemas.microsoft.com/office/drawing/2014/main" id="{20B4CF8D-1113-715D-BA57-71616078B229}"/>
              </a:ext>
            </a:extLst>
          </p:cNvPr>
          <p:cNvSpPr txBox="1"/>
          <p:nvPr/>
        </p:nvSpPr>
        <p:spPr>
          <a:xfrm>
            <a:off x="11317287" y="3025955"/>
            <a:ext cx="2271570" cy="261610"/>
          </a:xfrm>
          <a:prstGeom prst="rect">
            <a:avLst/>
          </a:prstGeom>
          <a:noFill/>
        </p:spPr>
        <p:txBody>
          <a:bodyPr wrap="square" rtlCol="0">
            <a:spAutoFit/>
          </a:bodyPr>
          <a:lstStyle/>
          <a:p>
            <a:r>
              <a:rPr lang="fr-FR" sz="1100" i="1" dirty="0"/>
              <a:t>Source H20 2030 Région Occitanie</a:t>
            </a:r>
          </a:p>
        </p:txBody>
      </p:sp>
    </p:spTree>
    <p:extLst>
      <p:ext uri="{BB962C8B-B14F-4D97-AF65-F5344CB8AC3E}">
        <p14:creationId xmlns:p14="http://schemas.microsoft.com/office/powerpoint/2010/main" val="712924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8D7163E-ABFC-FA3D-E5BB-CDD30FE2E73E}"/>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5</a:t>
            </a:fld>
            <a:endParaRPr lang="fr-FR" dirty="0"/>
          </a:p>
        </p:txBody>
      </p:sp>
      <p:sp>
        <p:nvSpPr>
          <p:cNvPr id="6" name="ZoneTexte 19">
            <a:extLst>
              <a:ext uri="{FF2B5EF4-FFF2-40B4-BE49-F238E27FC236}">
                <a16:creationId xmlns:a16="http://schemas.microsoft.com/office/drawing/2014/main" id="{44FCF87C-84E4-B5CF-914B-7DABF53BA28A}"/>
              </a:ext>
            </a:extLst>
          </p:cNvPr>
          <p:cNvSpPr txBox="1">
            <a:spLocks noChangeArrowheads="1"/>
          </p:cNvSpPr>
          <p:nvPr/>
        </p:nvSpPr>
        <p:spPr bwMode="auto">
          <a:xfrm>
            <a:off x="5249467" y="4196954"/>
            <a:ext cx="779381"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Thomas Jouanneau</a:t>
            </a:r>
          </a:p>
        </p:txBody>
      </p:sp>
      <p:sp>
        <p:nvSpPr>
          <p:cNvPr id="7" name="ZoneTexte 21">
            <a:extLst>
              <a:ext uri="{FF2B5EF4-FFF2-40B4-BE49-F238E27FC236}">
                <a16:creationId xmlns:a16="http://schemas.microsoft.com/office/drawing/2014/main" id="{0BA61715-B828-B200-0AC2-1B4A06F62CB4}"/>
              </a:ext>
            </a:extLst>
          </p:cNvPr>
          <p:cNvSpPr txBox="1">
            <a:spLocks noChangeArrowheads="1"/>
          </p:cNvSpPr>
          <p:nvPr/>
        </p:nvSpPr>
        <p:spPr bwMode="auto">
          <a:xfrm>
            <a:off x="4368404" y="3008711"/>
            <a:ext cx="663964"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Didier Rumeau</a:t>
            </a:r>
          </a:p>
        </p:txBody>
      </p:sp>
      <p:sp>
        <p:nvSpPr>
          <p:cNvPr id="8" name="ZoneTexte 22">
            <a:extLst>
              <a:ext uri="{FF2B5EF4-FFF2-40B4-BE49-F238E27FC236}">
                <a16:creationId xmlns:a16="http://schemas.microsoft.com/office/drawing/2014/main" id="{802E141C-3328-A0CD-BFAF-29C3E50B2549}"/>
              </a:ext>
            </a:extLst>
          </p:cNvPr>
          <p:cNvSpPr txBox="1">
            <a:spLocks noChangeArrowheads="1"/>
          </p:cNvSpPr>
          <p:nvPr/>
        </p:nvSpPr>
        <p:spPr bwMode="auto">
          <a:xfrm>
            <a:off x="5423297" y="3008711"/>
            <a:ext cx="660758"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Claude Corbier</a:t>
            </a:r>
          </a:p>
        </p:txBody>
      </p:sp>
      <p:sp>
        <p:nvSpPr>
          <p:cNvPr id="9" name="ZoneTexte 27">
            <a:extLst>
              <a:ext uri="{FF2B5EF4-FFF2-40B4-BE49-F238E27FC236}">
                <a16:creationId xmlns:a16="http://schemas.microsoft.com/office/drawing/2014/main" id="{6AA0DB3A-31E8-795F-360F-C36E6BC59BE8}"/>
              </a:ext>
            </a:extLst>
          </p:cNvPr>
          <p:cNvSpPr txBox="1">
            <a:spLocks noChangeArrowheads="1"/>
          </p:cNvSpPr>
          <p:nvPr/>
        </p:nvSpPr>
        <p:spPr bwMode="auto">
          <a:xfrm>
            <a:off x="7175899" y="2349104"/>
            <a:ext cx="1003801"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Les images vivantes Béziers</a:t>
            </a:r>
          </a:p>
        </p:txBody>
      </p:sp>
      <p:sp>
        <p:nvSpPr>
          <p:cNvPr id="10" name="ZoneTexte 28">
            <a:extLst>
              <a:ext uri="{FF2B5EF4-FFF2-40B4-BE49-F238E27FC236}">
                <a16:creationId xmlns:a16="http://schemas.microsoft.com/office/drawing/2014/main" id="{B585AAE4-B28B-F7B5-9915-3EC85D55CA5E}"/>
              </a:ext>
            </a:extLst>
          </p:cNvPr>
          <p:cNvSpPr txBox="1">
            <a:spLocks noChangeArrowheads="1"/>
          </p:cNvSpPr>
          <p:nvPr/>
        </p:nvSpPr>
        <p:spPr bwMode="auto">
          <a:xfrm>
            <a:off x="8958263" y="3008711"/>
            <a:ext cx="357790"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BRL</a:t>
            </a:r>
          </a:p>
        </p:txBody>
      </p:sp>
      <p:sp>
        <p:nvSpPr>
          <p:cNvPr id="11" name="ZoneTexte 29">
            <a:extLst>
              <a:ext uri="{FF2B5EF4-FFF2-40B4-BE49-F238E27FC236}">
                <a16:creationId xmlns:a16="http://schemas.microsoft.com/office/drawing/2014/main" id="{2A520CA6-DFBF-3307-8400-19E73CE1A774}"/>
              </a:ext>
            </a:extLst>
          </p:cNvPr>
          <p:cNvSpPr txBox="1">
            <a:spLocks noChangeArrowheads="1"/>
          </p:cNvSpPr>
          <p:nvPr/>
        </p:nvSpPr>
        <p:spPr bwMode="auto">
          <a:xfrm>
            <a:off x="6852048" y="3008711"/>
            <a:ext cx="357790"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BRL</a:t>
            </a:r>
          </a:p>
        </p:txBody>
      </p:sp>
      <p:sp>
        <p:nvSpPr>
          <p:cNvPr id="12" name="ZoneTexte 30">
            <a:extLst>
              <a:ext uri="{FF2B5EF4-FFF2-40B4-BE49-F238E27FC236}">
                <a16:creationId xmlns:a16="http://schemas.microsoft.com/office/drawing/2014/main" id="{813855F3-BA8F-5053-1460-FDC0472447A3}"/>
              </a:ext>
            </a:extLst>
          </p:cNvPr>
          <p:cNvSpPr txBox="1">
            <a:spLocks noChangeArrowheads="1"/>
          </p:cNvSpPr>
          <p:nvPr/>
        </p:nvSpPr>
        <p:spPr bwMode="auto">
          <a:xfrm>
            <a:off x="6528198" y="4196954"/>
            <a:ext cx="357790"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BRL</a:t>
            </a:r>
          </a:p>
        </p:txBody>
      </p:sp>
      <p:sp>
        <p:nvSpPr>
          <p:cNvPr id="13" name="ZoneTexte 31">
            <a:extLst>
              <a:ext uri="{FF2B5EF4-FFF2-40B4-BE49-F238E27FC236}">
                <a16:creationId xmlns:a16="http://schemas.microsoft.com/office/drawing/2014/main" id="{44BF59B5-6DD9-7D59-75C1-6D179810E424}"/>
              </a:ext>
            </a:extLst>
          </p:cNvPr>
          <p:cNvSpPr txBox="1">
            <a:spLocks noChangeArrowheads="1"/>
          </p:cNvSpPr>
          <p:nvPr/>
        </p:nvSpPr>
        <p:spPr bwMode="auto">
          <a:xfrm>
            <a:off x="5610225" y="5331620"/>
            <a:ext cx="357790"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BRL</a:t>
            </a:r>
          </a:p>
        </p:txBody>
      </p:sp>
      <p:sp>
        <p:nvSpPr>
          <p:cNvPr id="14" name="ZoneTexte 32">
            <a:extLst>
              <a:ext uri="{FF2B5EF4-FFF2-40B4-BE49-F238E27FC236}">
                <a16:creationId xmlns:a16="http://schemas.microsoft.com/office/drawing/2014/main" id="{55AAD09F-F3F2-305F-87E9-95C5185C0598}"/>
              </a:ext>
            </a:extLst>
          </p:cNvPr>
          <p:cNvSpPr txBox="1">
            <a:spLocks noChangeArrowheads="1"/>
          </p:cNvSpPr>
          <p:nvPr/>
        </p:nvSpPr>
        <p:spPr bwMode="auto">
          <a:xfrm>
            <a:off x="8148638" y="5331620"/>
            <a:ext cx="357790"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BRL</a:t>
            </a:r>
          </a:p>
        </p:txBody>
      </p:sp>
      <p:sp>
        <p:nvSpPr>
          <p:cNvPr id="15" name="ZoneTexte 32">
            <a:extLst>
              <a:ext uri="{FF2B5EF4-FFF2-40B4-BE49-F238E27FC236}">
                <a16:creationId xmlns:a16="http://schemas.microsoft.com/office/drawing/2014/main" id="{E331E382-9558-BDB3-AAD3-9840F245F1D3}"/>
              </a:ext>
            </a:extLst>
          </p:cNvPr>
          <p:cNvSpPr txBox="1">
            <a:spLocks noChangeArrowheads="1"/>
          </p:cNvSpPr>
          <p:nvPr/>
        </p:nvSpPr>
        <p:spPr bwMode="auto">
          <a:xfrm>
            <a:off x="7013973" y="5331620"/>
            <a:ext cx="357790"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BRL</a:t>
            </a:r>
          </a:p>
        </p:txBody>
      </p:sp>
      <p:sp>
        <p:nvSpPr>
          <p:cNvPr id="16" name="ZoneTexte 30">
            <a:extLst>
              <a:ext uri="{FF2B5EF4-FFF2-40B4-BE49-F238E27FC236}">
                <a16:creationId xmlns:a16="http://schemas.microsoft.com/office/drawing/2014/main" id="{3A79BB67-5397-AA3C-EAF8-DD0C27B1BED3}"/>
              </a:ext>
            </a:extLst>
          </p:cNvPr>
          <p:cNvSpPr txBox="1">
            <a:spLocks noChangeArrowheads="1"/>
          </p:cNvSpPr>
          <p:nvPr/>
        </p:nvSpPr>
        <p:spPr bwMode="auto">
          <a:xfrm>
            <a:off x="7661673" y="4196954"/>
            <a:ext cx="357790" cy="173124"/>
          </a:xfrm>
          <a:prstGeom prst="rect">
            <a:avLst/>
          </a:prstGeom>
          <a:noFill/>
          <a:ln w="9525">
            <a:noFill/>
            <a:miter lim="800000"/>
            <a:headEnd/>
            <a:tailEnd/>
          </a:ln>
        </p:spPr>
        <p:txBody>
          <a:bodyPr wrap="none">
            <a:spAutoFit/>
          </a:bodyPr>
          <a:lstStyle/>
          <a:p>
            <a:pPr defTabSz="914400"/>
            <a:r>
              <a:rPr lang="fr-FR" sz="525" dirty="0">
                <a:solidFill>
                  <a:srgbClr val="FFFFFF"/>
                </a:solidFill>
                <a:ea typeface="ＭＳ Ｐゴシック"/>
                <a:cs typeface="ＭＳ Ｐゴシック"/>
              </a:rPr>
              <a:t>© BRL</a:t>
            </a:r>
          </a:p>
        </p:txBody>
      </p:sp>
      <p:pic>
        <p:nvPicPr>
          <p:cNvPr id="17" name="Image 16">
            <a:extLst>
              <a:ext uri="{FF2B5EF4-FFF2-40B4-BE49-F238E27FC236}">
                <a16:creationId xmlns:a16="http://schemas.microsoft.com/office/drawing/2014/main" id="{93411A92-F067-F2C3-7440-961AC1BCFB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51"/>
          <a:stretch/>
        </p:blipFill>
        <p:spPr>
          <a:xfrm>
            <a:off x="2112083" y="558800"/>
            <a:ext cx="11327692" cy="6798469"/>
          </a:xfrm>
          <a:prstGeom prst="rect">
            <a:avLst/>
          </a:prstGeom>
        </p:spPr>
      </p:pic>
      <p:sp>
        <p:nvSpPr>
          <p:cNvPr id="18" name="Rectangle 3">
            <a:extLst>
              <a:ext uri="{FF2B5EF4-FFF2-40B4-BE49-F238E27FC236}">
                <a16:creationId xmlns:a16="http://schemas.microsoft.com/office/drawing/2014/main" id="{5BFAC248-1993-247F-4381-1472AC5AF301}"/>
              </a:ext>
            </a:extLst>
          </p:cNvPr>
          <p:cNvSpPr>
            <a:spLocks noChangeArrowheads="1"/>
          </p:cNvSpPr>
          <p:nvPr/>
        </p:nvSpPr>
        <p:spPr bwMode="auto">
          <a:xfrm>
            <a:off x="-10608" y="2181666"/>
            <a:ext cx="2738934" cy="3032932"/>
          </a:xfrm>
          <a:prstGeom prst="rect">
            <a:avLst/>
          </a:prstGeom>
          <a:solidFill>
            <a:srgbClr val="DEF1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54000" tIns="54000" rIns="54000" bIns="54000">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marL="133350" indent="-133350" defTabSz="914400">
              <a:spcBef>
                <a:spcPts val="150"/>
              </a:spcBef>
              <a:buFont typeface="Arial" panose="020B0604020202020204" pitchFamily="34" charset="0"/>
              <a:buChar char="•"/>
            </a:pPr>
            <a:r>
              <a:rPr lang="fr-FR" altLang="fr-FR" sz="2000" b="1" dirty="0">
                <a:solidFill>
                  <a:prstClr val="black"/>
                </a:solidFill>
                <a:latin typeface="Arial Narrow" panose="020B0606020202030204" pitchFamily="34" charset="0"/>
                <a:cs typeface="Calibri" panose="020F0502020204030204" pitchFamily="34" charset="0"/>
              </a:rPr>
              <a:t>9 barrages</a:t>
            </a:r>
          </a:p>
          <a:p>
            <a:pPr marL="133350" indent="-133350" defTabSz="914400">
              <a:spcBef>
                <a:spcPts val="150"/>
              </a:spcBef>
              <a:buFont typeface="Arial" panose="020B0604020202020204" pitchFamily="34" charset="0"/>
              <a:buChar char="•"/>
            </a:pPr>
            <a:r>
              <a:rPr lang="fr-FR" altLang="fr-FR" sz="2000" b="1" dirty="0">
                <a:solidFill>
                  <a:prstClr val="black"/>
                </a:solidFill>
                <a:latin typeface="Arial Narrow" panose="020B0606020202030204" pitchFamily="34" charset="0"/>
                <a:cs typeface="Calibri" panose="020F0502020204030204" pitchFamily="34" charset="0"/>
              </a:rPr>
              <a:t>105 km de canaux</a:t>
            </a:r>
          </a:p>
          <a:p>
            <a:pPr marL="133350" indent="-133350" defTabSz="914400">
              <a:spcBef>
                <a:spcPts val="150"/>
              </a:spcBef>
              <a:buFont typeface="Arial" panose="020B0604020202020204" pitchFamily="34" charset="0"/>
              <a:buChar char="•"/>
            </a:pPr>
            <a:r>
              <a:rPr lang="fr-FR" altLang="fr-FR" sz="2000" b="1" dirty="0">
                <a:solidFill>
                  <a:prstClr val="black"/>
                </a:solidFill>
                <a:latin typeface="Arial Narrow" panose="020B0606020202030204" pitchFamily="34" charset="0"/>
                <a:cs typeface="Calibri" panose="020F0502020204030204" pitchFamily="34" charset="0"/>
              </a:rPr>
              <a:t>5 000 km de conduites enterrées</a:t>
            </a:r>
          </a:p>
          <a:p>
            <a:pPr marL="133350" indent="-133350" defTabSz="914400">
              <a:spcBef>
                <a:spcPts val="150"/>
              </a:spcBef>
              <a:buFont typeface="Arial" panose="020B0604020202020204" pitchFamily="34" charset="0"/>
              <a:buChar char="•"/>
            </a:pPr>
            <a:r>
              <a:rPr lang="fr-FR" altLang="fr-FR" sz="2000" b="1" dirty="0">
                <a:solidFill>
                  <a:prstClr val="black"/>
                </a:solidFill>
                <a:latin typeface="Arial Narrow" panose="020B0606020202030204" pitchFamily="34" charset="0"/>
                <a:cs typeface="Calibri" panose="020F0502020204030204" pitchFamily="34" charset="0"/>
              </a:rPr>
              <a:t>125 stations de pompage</a:t>
            </a:r>
          </a:p>
          <a:p>
            <a:pPr marL="133350" indent="-133350" defTabSz="914400">
              <a:spcBef>
                <a:spcPts val="150"/>
              </a:spcBef>
              <a:buFont typeface="Arial" panose="020B0604020202020204" pitchFamily="34" charset="0"/>
              <a:buChar char="•"/>
            </a:pPr>
            <a:r>
              <a:rPr lang="fr-FR" altLang="fr-FR" sz="2000" b="1" dirty="0">
                <a:solidFill>
                  <a:prstClr val="black"/>
                </a:solidFill>
                <a:latin typeface="Arial Narrow" panose="020B0606020202030204" pitchFamily="34" charset="0"/>
                <a:cs typeface="Calibri" panose="020F0502020204030204" pitchFamily="34" charset="0"/>
              </a:rPr>
              <a:t>6 stations de potabilisation</a:t>
            </a:r>
          </a:p>
          <a:p>
            <a:pPr marL="133350" indent="-133350" defTabSz="914400">
              <a:spcBef>
                <a:spcPts val="150"/>
              </a:spcBef>
              <a:buFont typeface="Arial" panose="020B0604020202020204" pitchFamily="34" charset="0"/>
              <a:buChar char="•"/>
            </a:pPr>
            <a:r>
              <a:rPr lang="fr-FR" altLang="fr-FR" sz="2000" b="1" dirty="0">
                <a:solidFill>
                  <a:prstClr val="black"/>
                </a:solidFill>
                <a:latin typeface="Arial Narrow" panose="020B0606020202030204" pitchFamily="34" charset="0"/>
                <a:cs typeface="Calibri" panose="020F0502020204030204" pitchFamily="34" charset="0"/>
              </a:rPr>
              <a:t>300 communes </a:t>
            </a:r>
          </a:p>
          <a:p>
            <a:pPr marL="133350" indent="-133350" defTabSz="914400">
              <a:spcBef>
                <a:spcPts val="150"/>
              </a:spcBef>
              <a:buFont typeface="Arial" panose="020B0604020202020204" pitchFamily="34" charset="0"/>
              <a:buChar char="•"/>
            </a:pPr>
            <a:r>
              <a:rPr lang="fr-FR" altLang="fr-FR" sz="2000" b="1" dirty="0">
                <a:solidFill>
                  <a:prstClr val="black"/>
                </a:solidFill>
                <a:latin typeface="Arial Narrow" panose="020B0606020202030204" pitchFamily="34" charset="0"/>
                <a:cs typeface="Calibri" panose="020F0502020204030204" pitchFamily="34" charset="0"/>
              </a:rPr>
              <a:t>100 000 ha équipés</a:t>
            </a:r>
          </a:p>
        </p:txBody>
      </p:sp>
      <p:sp>
        <p:nvSpPr>
          <p:cNvPr id="19" name="Rectangle 2">
            <a:extLst>
              <a:ext uri="{FF2B5EF4-FFF2-40B4-BE49-F238E27FC236}">
                <a16:creationId xmlns:a16="http://schemas.microsoft.com/office/drawing/2014/main" id="{BFDCA666-D622-439B-1617-A46EBED6AB8D}"/>
              </a:ext>
            </a:extLst>
          </p:cNvPr>
          <p:cNvSpPr txBox="1">
            <a:spLocks noChangeArrowheads="1"/>
          </p:cNvSpPr>
          <p:nvPr/>
        </p:nvSpPr>
        <p:spPr bwMode="auto">
          <a:xfrm>
            <a:off x="925125" y="-43389"/>
            <a:ext cx="11206145" cy="48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 tIns="27000" rIns="27000" bIns="27000" numCol="1" anchor="ctr" anchorCtr="0" compatLnSpc="1">
            <a:prstTxWarp prst="textNoShape">
              <a:avLst/>
            </a:prstTxWarp>
            <a:spAutoFit/>
          </a:bodyPr>
          <a:lstStyle>
            <a:lvl1pPr marL="88900" indent="-533400" algn="ctr">
              <a:spcBef>
                <a:spcPts val="400"/>
              </a:spcBef>
              <a:spcAft>
                <a:spcPts val="400"/>
              </a:spcAft>
              <a:tabLst>
                <a:tab pos="622300" algn="l"/>
              </a:tabLst>
              <a:defRPr lang="fr-FR" altLang="fr-FR" sz="2800" b="1" smtClean="0">
                <a:solidFill>
                  <a:srgbClr val="006190"/>
                </a:solidFill>
                <a:latin typeface="Arial" charset="0"/>
                <a:ea typeface="+mn-ea"/>
                <a:cs typeface="Arial" charset="0"/>
              </a:defRPr>
            </a:lvl1pPr>
            <a:lvl2pPr>
              <a:defRPr sz="3200" b="1">
                <a:solidFill>
                  <a:srgbClr val="014185"/>
                </a:solidFill>
              </a:defRPr>
            </a:lvl2pPr>
            <a:lvl3pPr>
              <a:defRPr sz="3200" b="1">
                <a:solidFill>
                  <a:srgbClr val="014185"/>
                </a:solidFill>
              </a:defRPr>
            </a:lvl3pPr>
            <a:lvl4pPr>
              <a:defRPr sz="3200" b="1">
                <a:solidFill>
                  <a:srgbClr val="014185"/>
                </a:solidFill>
              </a:defRPr>
            </a:lvl4pPr>
            <a:lvl5pPr>
              <a:defRPr sz="3200" b="1">
                <a:solidFill>
                  <a:srgbClr val="014185"/>
                </a:solidFill>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88900" marR="0" lvl="0" indent="-533400" algn="ctr" defTabSz="914400" eaLnBrk="1" fontAlgn="auto" latinLnBrk="0" hangingPunct="1">
              <a:lnSpc>
                <a:spcPct val="100000"/>
              </a:lnSpc>
              <a:spcBef>
                <a:spcPts val="400"/>
              </a:spcBef>
              <a:spcAft>
                <a:spcPts val="400"/>
              </a:spcAft>
              <a:buClrTx/>
              <a:buSzTx/>
              <a:buFontTx/>
              <a:buNone/>
              <a:tabLst>
                <a:tab pos="622300" algn="l"/>
              </a:tabLst>
              <a:defRPr/>
            </a:pPr>
            <a:r>
              <a:rPr lang="fr-FR" altLang="fr-FR" kern="0" dirty="0">
                <a:solidFill>
                  <a:schemeClr val="bg1"/>
                </a:solidFill>
              </a:rPr>
              <a:t>Précision sur une</a:t>
            </a:r>
            <a:r>
              <a:rPr kumimoji="0" lang="fr-FR" altLang="fr-FR" sz="2800" b="1" i="0" u="none" strike="noStrike" kern="0" cap="none" spc="0" normalizeH="0" baseline="0" noProof="0" dirty="0">
                <a:ln>
                  <a:noFill/>
                </a:ln>
                <a:solidFill>
                  <a:schemeClr val="bg1"/>
                </a:solidFill>
                <a:effectLst/>
                <a:uLnTx/>
                <a:uFillTx/>
                <a:latin typeface="Arial" charset="0"/>
                <a:ea typeface="+mn-ea"/>
                <a:cs typeface="Arial" charset="0"/>
              </a:rPr>
              <a:t> infra structure: le Réseau Hydraulique Régional </a:t>
            </a:r>
          </a:p>
        </p:txBody>
      </p:sp>
      <p:sp>
        <p:nvSpPr>
          <p:cNvPr id="21" name="ZoneTexte 20">
            <a:extLst>
              <a:ext uri="{FF2B5EF4-FFF2-40B4-BE49-F238E27FC236}">
                <a16:creationId xmlns:a16="http://schemas.microsoft.com/office/drawing/2014/main" id="{2DAD4551-CFDE-AB7F-4BF6-F8C9F62E8A4F}"/>
              </a:ext>
            </a:extLst>
          </p:cNvPr>
          <p:cNvSpPr txBox="1"/>
          <p:nvPr/>
        </p:nvSpPr>
        <p:spPr>
          <a:xfrm>
            <a:off x="285257" y="6555521"/>
            <a:ext cx="4865863" cy="461665"/>
          </a:xfrm>
          <a:prstGeom prst="rect">
            <a:avLst/>
          </a:prstGeom>
          <a:noFill/>
        </p:spPr>
        <p:txBody>
          <a:bodyPr wrap="square">
            <a:spAutoFit/>
          </a:bodyPr>
          <a:lstStyle/>
          <a:p>
            <a:r>
              <a:rPr kumimoji="0" lang="fr-FR" altLang="fr-FR"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Calibri" panose="020F0502020204030204" pitchFamily="34" charset="0"/>
              </a:rPr>
              <a:t>Un patrimoine régional évalué à 2 Md €</a:t>
            </a:r>
            <a:endParaRPr lang="fr-FR" sz="2400" dirty="0">
              <a:solidFill>
                <a:srgbClr val="0070C0"/>
              </a:solidFill>
            </a:endParaRPr>
          </a:p>
        </p:txBody>
      </p:sp>
    </p:spTree>
    <p:extLst>
      <p:ext uri="{BB962C8B-B14F-4D97-AF65-F5344CB8AC3E}">
        <p14:creationId xmlns:p14="http://schemas.microsoft.com/office/powerpoint/2010/main" val="3516530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70B8AF3-D1E3-7ADB-3E62-CD4152022EEF}"/>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6</a:t>
            </a:fld>
            <a:endParaRPr lang="fr-FR" dirty="0"/>
          </a:p>
        </p:txBody>
      </p:sp>
      <p:pic>
        <p:nvPicPr>
          <p:cNvPr id="7" name="Image 6">
            <a:extLst>
              <a:ext uri="{FF2B5EF4-FFF2-40B4-BE49-F238E27FC236}">
                <a16:creationId xmlns:a16="http://schemas.microsoft.com/office/drawing/2014/main" id="{90EBC2CF-2369-C628-4861-31E3D4C59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78120" y="967578"/>
            <a:ext cx="9261655" cy="6299200"/>
          </a:xfrm>
          <a:prstGeom prst="rect">
            <a:avLst/>
          </a:prstGeom>
        </p:spPr>
      </p:pic>
      <p:sp>
        <p:nvSpPr>
          <p:cNvPr id="8" name="Rectangle 2">
            <a:extLst>
              <a:ext uri="{FF2B5EF4-FFF2-40B4-BE49-F238E27FC236}">
                <a16:creationId xmlns:a16="http://schemas.microsoft.com/office/drawing/2014/main" id="{465729BF-28EF-BB67-F34C-C2517AC8B445}"/>
              </a:ext>
            </a:extLst>
          </p:cNvPr>
          <p:cNvSpPr txBox="1">
            <a:spLocks noChangeArrowheads="1"/>
          </p:cNvSpPr>
          <p:nvPr/>
        </p:nvSpPr>
        <p:spPr bwMode="auto">
          <a:xfrm>
            <a:off x="874315" y="-59515"/>
            <a:ext cx="11450320" cy="48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 tIns="27000" rIns="27000" bIns="27000" numCol="1" anchor="ctr" anchorCtr="0" compatLnSpc="1">
            <a:prstTxWarp prst="textNoShape">
              <a:avLst/>
            </a:prstTxWarp>
            <a:spAutoFit/>
          </a:bodyPr>
          <a:lstStyle>
            <a:lvl1pPr marL="88900" indent="-533400" algn="ctr">
              <a:spcBef>
                <a:spcPts val="400"/>
              </a:spcBef>
              <a:spcAft>
                <a:spcPts val="400"/>
              </a:spcAft>
              <a:tabLst>
                <a:tab pos="622300" algn="l"/>
              </a:tabLst>
              <a:defRPr lang="fr-FR" altLang="fr-FR" sz="2800" b="1" smtClean="0">
                <a:solidFill>
                  <a:srgbClr val="006190"/>
                </a:solidFill>
                <a:latin typeface="Arial" charset="0"/>
                <a:ea typeface="+mn-ea"/>
                <a:cs typeface="Arial" charset="0"/>
              </a:defRPr>
            </a:lvl1pPr>
            <a:lvl2pPr>
              <a:defRPr sz="3200" b="1">
                <a:solidFill>
                  <a:srgbClr val="014185"/>
                </a:solidFill>
              </a:defRPr>
            </a:lvl2pPr>
            <a:lvl3pPr>
              <a:defRPr sz="3200" b="1">
                <a:solidFill>
                  <a:srgbClr val="014185"/>
                </a:solidFill>
              </a:defRPr>
            </a:lvl3pPr>
            <a:lvl4pPr>
              <a:defRPr sz="3200" b="1">
                <a:solidFill>
                  <a:srgbClr val="014185"/>
                </a:solidFill>
              </a:defRPr>
            </a:lvl4pPr>
            <a:lvl5pPr>
              <a:defRPr sz="3200" b="1">
                <a:solidFill>
                  <a:srgbClr val="014185"/>
                </a:solidFill>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88900" marR="0" lvl="0" indent="-533400" algn="ctr" defTabSz="914400" eaLnBrk="1" fontAlgn="auto" latinLnBrk="0" hangingPunct="1">
              <a:lnSpc>
                <a:spcPct val="100000"/>
              </a:lnSpc>
              <a:spcBef>
                <a:spcPts val="400"/>
              </a:spcBef>
              <a:spcAft>
                <a:spcPts val="400"/>
              </a:spcAft>
              <a:buClrTx/>
              <a:buSzTx/>
              <a:buFontTx/>
              <a:buNone/>
              <a:tabLst>
                <a:tab pos="622300" algn="l"/>
              </a:tabLst>
              <a:defRPr/>
            </a:pPr>
            <a:r>
              <a:rPr lang="fr-FR" altLang="fr-FR" kern="0" dirty="0">
                <a:solidFill>
                  <a:schemeClr val="bg1"/>
                </a:solidFill>
              </a:rPr>
              <a:t>Précision sur</a:t>
            </a:r>
            <a:r>
              <a:rPr kumimoji="0" lang="fr-FR" altLang="fr-FR" sz="2800" b="1" i="0" u="none" strike="noStrike" kern="0" cap="none" spc="0" normalizeH="0" baseline="0" noProof="0" dirty="0">
                <a:ln>
                  <a:noFill/>
                </a:ln>
                <a:solidFill>
                  <a:schemeClr val="bg1"/>
                </a:solidFill>
                <a:effectLst/>
                <a:uLnTx/>
                <a:uFillTx/>
                <a:latin typeface="Arial" charset="0"/>
                <a:ea typeface="+mn-ea"/>
                <a:cs typeface="Arial" charset="0"/>
              </a:rPr>
              <a:t> milieux aquatiques et zones humides en Occitanie </a:t>
            </a:r>
          </a:p>
        </p:txBody>
      </p:sp>
      <p:pic>
        <p:nvPicPr>
          <p:cNvPr id="10" name="Image 9">
            <a:extLst>
              <a:ext uri="{FF2B5EF4-FFF2-40B4-BE49-F238E27FC236}">
                <a16:creationId xmlns:a16="http://schemas.microsoft.com/office/drawing/2014/main" id="{E63EF050-5396-B094-F4E3-17BE24416F32}"/>
              </a:ext>
            </a:extLst>
          </p:cNvPr>
          <p:cNvPicPr>
            <a:picLocks noChangeAspect="1"/>
          </p:cNvPicPr>
          <p:nvPr/>
        </p:nvPicPr>
        <p:blipFill>
          <a:blip r:embed="rId3"/>
          <a:stretch>
            <a:fillRect/>
          </a:stretch>
        </p:blipFill>
        <p:spPr>
          <a:xfrm>
            <a:off x="1304140" y="1177569"/>
            <a:ext cx="1272650" cy="1036410"/>
          </a:xfrm>
          <a:prstGeom prst="rect">
            <a:avLst/>
          </a:prstGeom>
        </p:spPr>
      </p:pic>
      <p:sp>
        <p:nvSpPr>
          <p:cNvPr id="11" name="ZoneTexte 10">
            <a:extLst>
              <a:ext uri="{FF2B5EF4-FFF2-40B4-BE49-F238E27FC236}">
                <a16:creationId xmlns:a16="http://schemas.microsoft.com/office/drawing/2014/main" id="{01C9D94A-F016-81D6-9889-C51034798CF0}"/>
              </a:ext>
            </a:extLst>
          </p:cNvPr>
          <p:cNvSpPr txBox="1"/>
          <p:nvPr/>
        </p:nvSpPr>
        <p:spPr>
          <a:xfrm>
            <a:off x="2838611" y="1182639"/>
            <a:ext cx="3760864" cy="923330"/>
          </a:xfrm>
          <a:prstGeom prst="rect">
            <a:avLst/>
          </a:prstGeom>
          <a:noFill/>
        </p:spPr>
        <p:txBody>
          <a:bodyPr wrap="square" rtlCol="0">
            <a:spAutoFit/>
          </a:bodyPr>
          <a:lstStyle/>
          <a:p>
            <a:r>
              <a:rPr lang="fr-FR" sz="1800" b="1" dirty="0">
                <a:solidFill>
                  <a:srgbClr val="0070C0"/>
                </a:solidFill>
                <a:latin typeface="Arial" panose="020B0604020202020204" pitchFamily="34" charset="0"/>
                <a:cs typeface="Arial" panose="020B0604020202020204" pitchFamily="34" charset="0"/>
              </a:rPr>
              <a:t>100 000 Ha Zones Humides</a:t>
            </a:r>
          </a:p>
          <a:p>
            <a:r>
              <a:rPr lang="fr-FR" sz="1800" b="1" dirty="0">
                <a:solidFill>
                  <a:srgbClr val="0070C0"/>
                </a:solidFill>
                <a:latin typeface="Arial" panose="020B0604020202020204" pitchFamily="34" charset="0"/>
                <a:cs typeface="Arial" panose="020B0604020202020204" pitchFamily="34" charset="0"/>
              </a:rPr>
              <a:t>40 000 Ha de lagunes littorale</a:t>
            </a:r>
          </a:p>
          <a:p>
            <a:r>
              <a:rPr lang="fr-FR" sz="1800" b="1" dirty="0">
                <a:latin typeface="Arial" panose="020B0604020202020204" pitchFamily="34" charset="0"/>
                <a:cs typeface="Arial" panose="020B0604020202020204" pitchFamily="34" charset="0"/>
              </a:rPr>
              <a:t>80 espèces poissons eau douce</a:t>
            </a:r>
          </a:p>
        </p:txBody>
      </p:sp>
      <p:pic>
        <p:nvPicPr>
          <p:cNvPr id="13" name="Image 12">
            <a:extLst>
              <a:ext uri="{FF2B5EF4-FFF2-40B4-BE49-F238E27FC236}">
                <a16:creationId xmlns:a16="http://schemas.microsoft.com/office/drawing/2014/main" id="{80092852-2753-6B02-99FC-E7199D74BD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5395" y="3864423"/>
            <a:ext cx="2679018" cy="3393854"/>
          </a:xfrm>
          <a:prstGeom prst="rect">
            <a:avLst/>
          </a:prstGeom>
        </p:spPr>
      </p:pic>
      <p:pic>
        <p:nvPicPr>
          <p:cNvPr id="15" name="Image 14">
            <a:extLst>
              <a:ext uri="{FF2B5EF4-FFF2-40B4-BE49-F238E27FC236}">
                <a16:creationId xmlns:a16="http://schemas.microsoft.com/office/drawing/2014/main" id="{65B17AE2-B731-ACD5-34F9-606B367E2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81" y="3193848"/>
            <a:ext cx="871400" cy="2900846"/>
          </a:xfrm>
          <a:prstGeom prst="rect">
            <a:avLst/>
          </a:prstGeom>
        </p:spPr>
      </p:pic>
      <p:sp>
        <p:nvSpPr>
          <p:cNvPr id="17" name="ZoneTexte 16">
            <a:extLst>
              <a:ext uri="{FF2B5EF4-FFF2-40B4-BE49-F238E27FC236}">
                <a16:creationId xmlns:a16="http://schemas.microsoft.com/office/drawing/2014/main" id="{8E89F5B5-E455-A609-1484-EE9A864FEE79}"/>
              </a:ext>
            </a:extLst>
          </p:cNvPr>
          <p:cNvSpPr txBox="1"/>
          <p:nvPr/>
        </p:nvSpPr>
        <p:spPr>
          <a:xfrm>
            <a:off x="796995" y="3067471"/>
            <a:ext cx="2679018" cy="923330"/>
          </a:xfrm>
          <a:prstGeom prst="rect">
            <a:avLst/>
          </a:prstGeom>
          <a:noFill/>
        </p:spPr>
        <p:txBody>
          <a:bodyPr wrap="square">
            <a:spAutoFit/>
          </a:bodyPr>
          <a:lstStyle/>
          <a:p>
            <a:pPr algn="ctr"/>
            <a:r>
              <a:rPr lang="fr-FR" sz="1800" dirty="0"/>
              <a:t>% populations d’espèces  de France  métropolitaine présentes</a:t>
            </a:r>
          </a:p>
        </p:txBody>
      </p:sp>
      <p:pic>
        <p:nvPicPr>
          <p:cNvPr id="19" name="Image 18">
            <a:extLst>
              <a:ext uri="{FF2B5EF4-FFF2-40B4-BE49-F238E27FC236}">
                <a16:creationId xmlns:a16="http://schemas.microsoft.com/office/drawing/2014/main" id="{01474ABD-68B5-2AA4-4CC7-096000D30335}"/>
              </a:ext>
            </a:extLst>
          </p:cNvPr>
          <p:cNvPicPr>
            <a:picLocks noChangeAspect="1"/>
          </p:cNvPicPr>
          <p:nvPr/>
        </p:nvPicPr>
        <p:blipFill>
          <a:blip r:embed="rId6"/>
          <a:stretch>
            <a:fillRect/>
          </a:stretch>
        </p:blipFill>
        <p:spPr>
          <a:xfrm>
            <a:off x="1298269" y="6739510"/>
            <a:ext cx="1083559" cy="416940"/>
          </a:xfrm>
          <a:prstGeom prst="rect">
            <a:avLst/>
          </a:prstGeom>
        </p:spPr>
      </p:pic>
    </p:spTree>
    <p:extLst>
      <p:ext uri="{BB962C8B-B14F-4D97-AF65-F5344CB8AC3E}">
        <p14:creationId xmlns:p14="http://schemas.microsoft.com/office/powerpoint/2010/main" val="169131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0A68E84-8B4C-EB39-C7A0-7721512AF067}"/>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7</a:t>
            </a:fld>
            <a:endParaRPr lang="fr-FR" dirty="0"/>
          </a:p>
        </p:txBody>
      </p:sp>
      <p:pic>
        <p:nvPicPr>
          <p:cNvPr id="8" name="Image 7">
            <a:extLst>
              <a:ext uri="{FF2B5EF4-FFF2-40B4-BE49-F238E27FC236}">
                <a16:creationId xmlns:a16="http://schemas.microsoft.com/office/drawing/2014/main" id="{367636B2-7C46-8B74-6466-236C9F4536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2301"/>
            <a:ext cx="6734968" cy="4993415"/>
          </a:xfrm>
          <a:prstGeom prst="rect">
            <a:avLst/>
          </a:prstGeom>
        </p:spPr>
      </p:pic>
      <p:sp>
        <p:nvSpPr>
          <p:cNvPr id="10" name="ZoneTexte 9">
            <a:extLst>
              <a:ext uri="{FF2B5EF4-FFF2-40B4-BE49-F238E27FC236}">
                <a16:creationId xmlns:a16="http://schemas.microsoft.com/office/drawing/2014/main" id="{FB52A466-15BB-FB77-CB26-691EC7E410DB}"/>
              </a:ext>
            </a:extLst>
          </p:cNvPr>
          <p:cNvSpPr txBox="1"/>
          <p:nvPr/>
        </p:nvSpPr>
        <p:spPr>
          <a:xfrm>
            <a:off x="1" y="4281034"/>
            <a:ext cx="2763520" cy="984885"/>
          </a:xfrm>
          <a:prstGeom prst="rect">
            <a:avLst/>
          </a:prstGeom>
          <a:solidFill>
            <a:schemeClr val="bg1"/>
          </a:solidFill>
        </p:spPr>
        <p:txBody>
          <a:bodyPr wrap="square">
            <a:spAutoFit/>
          </a:bodyPr>
          <a:lstStyle/>
          <a:p>
            <a:r>
              <a:rPr lang="fr-FR" sz="1400" dirty="0">
                <a:latin typeface="Arial" panose="020B0604020202020204" pitchFamily="34" charset="0"/>
                <a:cs typeface="Arial" panose="020B0604020202020204" pitchFamily="34" charset="0"/>
              </a:rPr>
              <a:t>Etat écologique des masses d’eau de surface Occitanie</a:t>
            </a:r>
          </a:p>
          <a:p>
            <a:r>
              <a:rPr lang="fr-FR" sz="1400" dirty="0">
                <a:latin typeface="Arial" panose="020B0604020202020204" pitchFamily="34" charset="0"/>
                <a:cs typeface="Arial" panose="020B0604020202020204" pitchFamily="34" charset="0"/>
              </a:rPr>
              <a:t>Etat des lieux 2019 </a:t>
            </a:r>
          </a:p>
          <a:p>
            <a:r>
              <a:rPr lang="fr-FR" sz="160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ARB Occitanie 2021</a:t>
            </a:r>
          </a:p>
        </p:txBody>
      </p:sp>
      <p:sp>
        <p:nvSpPr>
          <p:cNvPr id="12" name="ZoneTexte 11">
            <a:extLst>
              <a:ext uri="{FF2B5EF4-FFF2-40B4-BE49-F238E27FC236}">
                <a16:creationId xmlns:a16="http://schemas.microsoft.com/office/drawing/2014/main" id="{6A9E8018-2FD3-0700-8CEC-651A703C1FCD}"/>
              </a:ext>
            </a:extLst>
          </p:cNvPr>
          <p:cNvSpPr txBox="1"/>
          <p:nvPr/>
        </p:nvSpPr>
        <p:spPr>
          <a:xfrm>
            <a:off x="92552" y="5358252"/>
            <a:ext cx="4774088" cy="1356012"/>
          </a:xfrm>
          <a:prstGeom prst="rect">
            <a:avLst/>
          </a:prstGeom>
          <a:noFill/>
        </p:spPr>
        <p:txBody>
          <a:bodyPr wrap="square">
            <a:spAutoFit/>
          </a:bodyPr>
          <a:lstStyle/>
          <a:p>
            <a:r>
              <a:rPr lang="fr-FR" sz="2000" b="1" dirty="0"/>
              <a:t>53 % cours d’eau en bon état écologique </a:t>
            </a:r>
          </a:p>
          <a:p>
            <a:r>
              <a:rPr lang="fr-FR" sz="2000" b="1" dirty="0"/>
              <a:t>sur versant Adour Garonne</a:t>
            </a:r>
          </a:p>
          <a:p>
            <a:r>
              <a:rPr lang="fr-FR" sz="2000" b="1" dirty="0"/>
              <a:t>45% cours d’eau en bon état écologique</a:t>
            </a:r>
          </a:p>
          <a:p>
            <a:r>
              <a:rPr lang="fr-FR" sz="2000" b="1" dirty="0"/>
              <a:t>Sur versant méditerranée</a:t>
            </a:r>
          </a:p>
        </p:txBody>
      </p:sp>
      <p:pic>
        <p:nvPicPr>
          <p:cNvPr id="13" name="Picture 3">
            <a:extLst>
              <a:ext uri="{FF2B5EF4-FFF2-40B4-BE49-F238E27FC236}">
                <a16:creationId xmlns:a16="http://schemas.microsoft.com/office/drawing/2014/main" id="{60A2D7C0-B499-677A-BC4C-2EFAEE3B99C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24320" y="2623990"/>
            <a:ext cx="6815455" cy="493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a:extLst>
              <a:ext uri="{FF2B5EF4-FFF2-40B4-BE49-F238E27FC236}">
                <a16:creationId xmlns:a16="http://schemas.microsoft.com/office/drawing/2014/main" id="{9D2B318D-C40C-BA1F-D694-2E2B388E71DB}"/>
              </a:ext>
            </a:extLst>
          </p:cNvPr>
          <p:cNvSpPr txBox="1"/>
          <p:nvPr/>
        </p:nvSpPr>
        <p:spPr>
          <a:xfrm>
            <a:off x="6842760" y="0"/>
            <a:ext cx="673608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Des biens communs soumis à de fortes pressions…</a:t>
            </a:r>
          </a:p>
        </p:txBody>
      </p:sp>
      <p:sp>
        <p:nvSpPr>
          <p:cNvPr id="16" name="ZoneTexte 15">
            <a:extLst>
              <a:ext uri="{FF2B5EF4-FFF2-40B4-BE49-F238E27FC236}">
                <a16:creationId xmlns:a16="http://schemas.microsoft.com/office/drawing/2014/main" id="{3B32B6A6-7166-B5D5-C4E1-12589FB7E5A5}"/>
              </a:ext>
            </a:extLst>
          </p:cNvPr>
          <p:cNvSpPr txBox="1"/>
          <p:nvPr/>
        </p:nvSpPr>
        <p:spPr>
          <a:xfrm>
            <a:off x="162560" y="203200"/>
            <a:ext cx="1757680" cy="400110"/>
          </a:xfrm>
          <a:prstGeom prst="rect">
            <a:avLst/>
          </a:prstGeom>
          <a:solidFill>
            <a:srgbClr val="002060"/>
          </a:solid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Qualitatives</a:t>
            </a:r>
          </a:p>
        </p:txBody>
      </p:sp>
      <p:sp>
        <p:nvSpPr>
          <p:cNvPr id="17" name="ZoneTexte 16">
            <a:extLst>
              <a:ext uri="{FF2B5EF4-FFF2-40B4-BE49-F238E27FC236}">
                <a16:creationId xmlns:a16="http://schemas.microsoft.com/office/drawing/2014/main" id="{6028D063-7537-978A-DE26-3F8846DECDBB}"/>
              </a:ext>
            </a:extLst>
          </p:cNvPr>
          <p:cNvSpPr txBox="1"/>
          <p:nvPr/>
        </p:nvSpPr>
        <p:spPr>
          <a:xfrm flipH="1">
            <a:off x="11369040" y="680805"/>
            <a:ext cx="1920240" cy="400110"/>
          </a:xfrm>
          <a:prstGeom prst="rect">
            <a:avLst/>
          </a:prstGeom>
          <a:solidFill>
            <a:srgbClr val="002060"/>
          </a:solid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Quantitatives</a:t>
            </a:r>
          </a:p>
        </p:txBody>
      </p:sp>
      <p:sp>
        <p:nvSpPr>
          <p:cNvPr id="19" name="ZoneTexte 18">
            <a:extLst>
              <a:ext uri="{FF2B5EF4-FFF2-40B4-BE49-F238E27FC236}">
                <a16:creationId xmlns:a16="http://schemas.microsoft.com/office/drawing/2014/main" id="{2E2C7E87-C6FC-1F5A-CF6E-DA4231920A5B}"/>
              </a:ext>
            </a:extLst>
          </p:cNvPr>
          <p:cNvSpPr txBox="1"/>
          <p:nvPr/>
        </p:nvSpPr>
        <p:spPr>
          <a:xfrm>
            <a:off x="6923247" y="880860"/>
            <a:ext cx="6516528" cy="1631216"/>
          </a:xfrm>
          <a:prstGeom prst="rect">
            <a:avLst/>
          </a:prstGeom>
          <a:noFill/>
        </p:spPr>
        <p:txBody>
          <a:bodyPr wrap="square">
            <a:spAutoFit/>
          </a:bodyPr>
          <a:lstStyle/>
          <a:p>
            <a:r>
              <a:rPr kumimoji="0" lang="fr-FR" sz="2000" b="1" i="0" u="none" strike="noStrike" kern="1200" cap="none" spc="0" normalizeH="0" baseline="0" noProof="0" dirty="0">
                <a:ln>
                  <a:noFill/>
                </a:ln>
                <a:solidFill>
                  <a:prstClr val="black"/>
                </a:solidFill>
                <a:effectLst/>
                <a:uLnTx/>
                <a:uFillTx/>
                <a:ea typeface="+mn-ea"/>
                <a:cs typeface="Arial" pitchFamily="34" charset="0"/>
              </a:rPr>
              <a:t>Déficit évalué à 160 à 180 Mm</a:t>
            </a:r>
            <a:r>
              <a:rPr kumimoji="0" lang="fr-FR" sz="2000" b="1" i="0" u="none" strike="noStrike" kern="1200" cap="none" spc="0" normalizeH="0" baseline="30000" noProof="0" dirty="0">
                <a:ln>
                  <a:noFill/>
                </a:ln>
                <a:solidFill>
                  <a:prstClr val="black"/>
                </a:solidFill>
                <a:effectLst/>
                <a:uLnTx/>
                <a:uFillTx/>
                <a:ea typeface="+mn-ea"/>
                <a:cs typeface="Arial" pitchFamily="34" charset="0"/>
              </a:rPr>
              <a:t>3</a:t>
            </a:r>
            <a:r>
              <a:rPr lang="fr-FR" sz="2000" b="1" baseline="30000" dirty="0">
                <a:solidFill>
                  <a:prstClr val="black"/>
                </a:solidFill>
                <a:cs typeface="Arial" pitchFamily="34" charset="0"/>
              </a:rPr>
              <a:t> </a:t>
            </a:r>
            <a:r>
              <a:rPr lang="fr-FR" sz="2000" b="1" dirty="0">
                <a:solidFill>
                  <a:prstClr val="black"/>
                </a:solidFill>
                <a:cs typeface="Arial" pitchFamily="34" charset="0"/>
              </a:rPr>
              <a:t>, </a:t>
            </a:r>
            <a:r>
              <a:rPr lang="fr-FR" sz="2000" b="1" dirty="0"/>
              <a:t>dont :</a:t>
            </a:r>
          </a:p>
          <a:p>
            <a:r>
              <a:rPr lang="fr-FR" sz="2000" b="1" dirty="0"/>
              <a:t>3 Mm</a:t>
            </a:r>
            <a:r>
              <a:rPr lang="fr-FR" sz="2000" b="1" baseline="30000" dirty="0"/>
              <a:t>3</a:t>
            </a:r>
            <a:r>
              <a:rPr lang="fr-FR" sz="2000" b="1" dirty="0"/>
              <a:t> sur eaux souterraines en LR pour équilibrer la balance entre prélèvements et réalimentations</a:t>
            </a:r>
          </a:p>
          <a:p>
            <a:r>
              <a:rPr lang="fr-FR" sz="2000" b="1" dirty="0"/>
              <a:t>81 Mm</a:t>
            </a:r>
            <a:r>
              <a:rPr lang="fr-FR" sz="2000" b="1" baseline="30000" dirty="0"/>
              <a:t>3</a:t>
            </a:r>
            <a:r>
              <a:rPr lang="fr-FR" sz="2000" b="1" dirty="0"/>
              <a:t> sur les ressources superficielles pour satisfaire l’ensemble des usages et préserver la vie biologique</a:t>
            </a:r>
            <a:r>
              <a:rPr kumimoji="0" lang="fr-FR" sz="2000" b="1" i="0" u="none" strike="noStrike" kern="1200" cap="none" spc="0" normalizeH="0" baseline="0" noProof="0" dirty="0">
                <a:ln>
                  <a:noFill/>
                </a:ln>
                <a:solidFill>
                  <a:prstClr val="black"/>
                </a:solidFill>
                <a:effectLst/>
                <a:uLnTx/>
                <a:uFillTx/>
                <a:ea typeface="+mn-ea"/>
                <a:cs typeface="Arial" pitchFamily="34" charset="0"/>
              </a:rPr>
              <a:t> </a:t>
            </a:r>
            <a:endParaRPr lang="fr-FR" sz="2000" b="1" dirty="0"/>
          </a:p>
        </p:txBody>
      </p:sp>
    </p:spTree>
    <p:extLst>
      <p:ext uri="{BB962C8B-B14F-4D97-AF65-F5344CB8AC3E}">
        <p14:creationId xmlns:p14="http://schemas.microsoft.com/office/powerpoint/2010/main" val="2735698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F024CB-2AE1-C747-1D08-CE065D9342E7}"/>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8</a:t>
            </a:fld>
            <a:endParaRPr lang="fr-FR" dirty="0"/>
          </a:p>
        </p:txBody>
      </p:sp>
      <p:pic>
        <p:nvPicPr>
          <p:cNvPr id="6" name="Picture 5">
            <a:extLst>
              <a:ext uri="{FF2B5EF4-FFF2-40B4-BE49-F238E27FC236}">
                <a16:creationId xmlns:a16="http://schemas.microsoft.com/office/drawing/2014/main" id="{92E70814-8D39-0182-1C96-4436D5A83FC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8255" y="417100"/>
            <a:ext cx="2257780" cy="169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a:extLst>
              <a:ext uri="{FF2B5EF4-FFF2-40B4-BE49-F238E27FC236}">
                <a16:creationId xmlns:a16="http://schemas.microsoft.com/office/drawing/2014/main" id="{86D3C72E-8C79-8433-3EB4-A64B119DBE40}"/>
              </a:ext>
            </a:extLst>
          </p:cNvPr>
          <p:cNvSpPr txBox="1"/>
          <p:nvPr/>
        </p:nvSpPr>
        <p:spPr>
          <a:xfrm>
            <a:off x="2193878" y="571076"/>
            <a:ext cx="3871014" cy="1569660"/>
          </a:xfrm>
          <a:prstGeom prst="rect">
            <a:avLst/>
          </a:prstGeom>
          <a:noFill/>
        </p:spPr>
        <p:txBody>
          <a:bodyPr wrap="square">
            <a:spAutoFit/>
          </a:bodyPr>
          <a:lstStyle/>
          <a:p>
            <a:r>
              <a:rPr lang="fr-FR" sz="2000" b="1" dirty="0">
                <a:latin typeface="Arial" panose="020B0604020202020204" pitchFamily="34" charset="0"/>
                <a:cs typeface="Arial" panose="020B0604020202020204" pitchFamily="34" charset="0"/>
              </a:rPr>
              <a:t>Evolution population permanente </a:t>
            </a:r>
            <a:r>
              <a:rPr lang="fr-FR" sz="1800" dirty="0">
                <a:latin typeface="Arial" panose="020B0604020202020204" pitchFamily="34" charset="0"/>
                <a:cs typeface="Arial" panose="020B0604020202020204" pitchFamily="34" charset="0"/>
              </a:rPr>
              <a:t>(+ 40000 nouveaux hab./an en moyenne) </a:t>
            </a:r>
            <a:r>
              <a:rPr lang="fr-FR" sz="2000" b="1" dirty="0">
                <a:latin typeface="Arial" panose="020B0604020202020204" pitchFamily="34" charset="0"/>
                <a:cs typeface="Arial" panose="020B0604020202020204" pitchFamily="34" charset="0"/>
              </a:rPr>
              <a:t>:</a:t>
            </a:r>
          </a:p>
          <a:p>
            <a:r>
              <a:rPr lang="fr-FR" sz="1800" b="1" dirty="0">
                <a:latin typeface="Arial" panose="020B0604020202020204" pitchFamily="34" charset="0"/>
                <a:cs typeface="Arial" panose="020B0604020202020204" pitchFamily="34" charset="0"/>
              </a:rPr>
              <a:t>5,933 M hab. recensés en 01.2019</a:t>
            </a:r>
          </a:p>
          <a:p>
            <a:r>
              <a:rPr lang="fr-FR" sz="1800" b="1" dirty="0">
                <a:latin typeface="Arial" panose="020B0604020202020204" pitchFamily="34" charset="0"/>
                <a:cs typeface="Arial" panose="020B0604020202020204" pitchFamily="34" charset="0"/>
              </a:rPr>
              <a:t>7 M habitants </a:t>
            </a:r>
            <a:r>
              <a:rPr lang="fr-FR" sz="1800" dirty="0">
                <a:latin typeface="Arial" panose="020B0604020202020204" pitchFamily="34" charset="0"/>
                <a:cs typeface="Arial" panose="020B0604020202020204" pitchFamily="34" charset="0"/>
              </a:rPr>
              <a:t>projetés en 2050</a:t>
            </a:r>
          </a:p>
        </p:txBody>
      </p:sp>
      <p:sp>
        <p:nvSpPr>
          <p:cNvPr id="10" name="ZoneTexte 9">
            <a:extLst>
              <a:ext uri="{FF2B5EF4-FFF2-40B4-BE49-F238E27FC236}">
                <a16:creationId xmlns:a16="http://schemas.microsoft.com/office/drawing/2014/main" id="{0E90F269-9D74-C1DE-1DD6-5316E86577D9}"/>
              </a:ext>
            </a:extLst>
          </p:cNvPr>
          <p:cNvSpPr txBox="1"/>
          <p:nvPr/>
        </p:nvSpPr>
        <p:spPr>
          <a:xfrm>
            <a:off x="167727" y="2458301"/>
            <a:ext cx="4480216" cy="1508105"/>
          </a:xfrm>
          <a:prstGeom prst="rect">
            <a:avLst/>
          </a:prstGeom>
          <a:noFill/>
        </p:spPr>
        <p:txBody>
          <a:bodyPr wrap="square">
            <a:spAutoFit/>
          </a:bodyPr>
          <a:lstStyle/>
          <a:p>
            <a:r>
              <a:rPr lang="fr-FR" sz="2000" b="1" dirty="0">
                <a:latin typeface="Arial" panose="020B0604020202020204" pitchFamily="34" charset="0"/>
                <a:cs typeface="Arial" panose="020B0604020202020204" pitchFamily="34" charset="0"/>
              </a:rPr>
              <a:t>Artificialisation: </a:t>
            </a:r>
          </a:p>
          <a:p>
            <a:r>
              <a:rPr lang="fr-FR" sz="1800" b="1" dirty="0">
                <a:latin typeface="Arial" panose="020B0604020202020204" pitchFamily="34" charset="0"/>
                <a:cs typeface="Arial" panose="020B0604020202020204" pitchFamily="34" charset="0"/>
              </a:rPr>
              <a:t>&gt; 1050 km² sur 1990 - 2018 </a:t>
            </a:r>
            <a:r>
              <a:rPr lang="fr-FR" sz="1200" i="1" dirty="0">
                <a:latin typeface="Arial" panose="020B0604020202020204" pitchFamily="34" charset="0"/>
                <a:cs typeface="Arial" panose="020B0604020202020204" pitchFamily="34" charset="0"/>
              </a:rPr>
              <a:t>ARB2021 Occitanie</a:t>
            </a:r>
          </a:p>
          <a:p>
            <a:r>
              <a:rPr lang="fr-FR" sz="1800" b="1" dirty="0">
                <a:latin typeface="Arial" panose="020B0604020202020204" pitchFamily="34" charset="0"/>
                <a:cs typeface="Arial" panose="020B0604020202020204" pitchFamily="34" charset="0"/>
              </a:rPr>
              <a:t>6,7 % territoire artificialisé </a:t>
            </a:r>
            <a:r>
              <a:rPr kumimoji="0" lang="fr-F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AUAT 2022 </a:t>
            </a:r>
            <a:endParaRPr lang="fr-FR" sz="1800" b="1" i="1" dirty="0">
              <a:latin typeface="Arial" panose="020B0604020202020204" pitchFamily="34" charset="0"/>
              <a:cs typeface="Arial" panose="020B0604020202020204" pitchFamily="34" charset="0"/>
            </a:endParaRPr>
          </a:p>
          <a:p>
            <a:r>
              <a:rPr lang="fr-FR" sz="1800" b="1" dirty="0">
                <a:latin typeface="Arial" panose="020B0604020202020204" pitchFamily="34" charset="0"/>
                <a:cs typeface="Arial" panose="020B0604020202020204" pitchFamily="34" charset="0"/>
              </a:rPr>
              <a:t>1,3% en surfaces bâties et </a:t>
            </a:r>
          </a:p>
          <a:p>
            <a:r>
              <a:rPr lang="fr-FR" sz="1800" b="1" dirty="0">
                <a:latin typeface="Arial" panose="020B0604020202020204" pitchFamily="34" charset="0"/>
                <a:cs typeface="Arial" panose="020B0604020202020204" pitchFamily="34" charset="0"/>
              </a:rPr>
              <a:t>1,5% non bâties </a:t>
            </a:r>
            <a:r>
              <a:rPr lang="fr-FR" sz="1200" dirty="0">
                <a:latin typeface="Arial" panose="020B0604020202020204" pitchFamily="34" charset="0"/>
                <a:cs typeface="Arial" panose="020B0604020202020204" pitchFamily="34" charset="0"/>
              </a:rPr>
              <a:t>(Total 2036 km</a:t>
            </a:r>
            <a:r>
              <a:rPr lang="fr-FR" sz="1200" baseline="30000" dirty="0">
                <a:latin typeface="Arial" panose="020B0604020202020204" pitchFamily="34" charset="0"/>
                <a:cs typeface="Arial" panose="020B0604020202020204" pitchFamily="34" charset="0"/>
              </a:rPr>
              <a:t>2</a:t>
            </a:r>
            <a:r>
              <a:rPr lang="fr-FR" sz="1200" dirty="0">
                <a:latin typeface="Arial" panose="020B0604020202020204" pitchFamily="34" charset="0"/>
                <a:cs typeface="Arial" panose="020B0604020202020204" pitchFamily="34" charset="0"/>
              </a:rPr>
              <a:t>)</a:t>
            </a:r>
          </a:p>
        </p:txBody>
      </p:sp>
      <p:sp>
        <p:nvSpPr>
          <p:cNvPr id="12" name="ZoneTexte 11">
            <a:extLst>
              <a:ext uri="{FF2B5EF4-FFF2-40B4-BE49-F238E27FC236}">
                <a16:creationId xmlns:a16="http://schemas.microsoft.com/office/drawing/2014/main" id="{48EFF44E-E464-7298-95CC-16BDA84C5F01}"/>
              </a:ext>
            </a:extLst>
          </p:cNvPr>
          <p:cNvSpPr txBox="1"/>
          <p:nvPr/>
        </p:nvSpPr>
        <p:spPr>
          <a:xfrm>
            <a:off x="3703320" y="0"/>
            <a:ext cx="770636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Arial" panose="020B0604020202020204" pitchFamily="34" charset="0"/>
                <a:cs typeface="Arial" panose="020B0604020202020204" pitchFamily="34" charset="0"/>
              </a:rPr>
              <a:t>……q</a:t>
            </a:r>
            <a:r>
              <a:rPr kumimoji="0" lang="fr-FR" sz="20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ui</a:t>
            </a:r>
            <a:r>
              <a:rPr kumimoji="0" lang="fr-FR"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sont susceptibles de s’accroître </a:t>
            </a:r>
            <a:r>
              <a:rPr kumimoji="0" lang="fr-FR"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dans l’avenir, avec :</a:t>
            </a:r>
            <a:endParaRPr kumimoji="0" lang="fr-FR"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32" name="Groupe 31">
            <a:extLst>
              <a:ext uri="{FF2B5EF4-FFF2-40B4-BE49-F238E27FC236}">
                <a16:creationId xmlns:a16="http://schemas.microsoft.com/office/drawing/2014/main" id="{DDB8FAF7-8362-D5EC-55E4-CA0E3D0A9894}"/>
              </a:ext>
            </a:extLst>
          </p:cNvPr>
          <p:cNvGrpSpPr/>
          <p:nvPr/>
        </p:nvGrpSpPr>
        <p:grpSpPr>
          <a:xfrm>
            <a:off x="509475" y="4573983"/>
            <a:ext cx="5795415" cy="2684606"/>
            <a:chOff x="812392" y="4406741"/>
            <a:chExt cx="6274206" cy="2468127"/>
          </a:xfrm>
          <a:solidFill>
            <a:schemeClr val="bg1"/>
          </a:solidFill>
        </p:grpSpPr>
        <p:pic>
          <p:nvPicPr>
            <p:cNvPr id="33" name="Image 32">
              <a:extLst>
                <a:ext uri="{FF2B5EF4-FFF2-40B4-BE49-F238E27FC236}">
                  <a16:creationId xmlns:a16="http://schemas.microsoft.com/office/drawing/2014/main" id="{C9A0DB33-31FC-F8C6-759C-A554CADBC3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2392" y="4406741"/>
              <a:ext cx="4532359" cy="2135620"/>
            </a:xfrm>
            <a:prstGeom prst="rect">
              <a:avLst/>
            </a:prstGeom>
            <a:grpFill/>
            <a:ln>
              <a:noFill/>
            </a:ln>
            <a:effectLst>
              <a:outerShdw blurRad="292100" dist="139700" dir="2700000" algn="tl" rotWithShape="0">
                <a:srgbClr val="333333">
                  <a:alpha val="65000"/>
                </a:srgbClr>
              </a:outerShdw>
            </a:effectLst>
          </p:spPr>
        </p:pic>
        <p:sp>
          <p:nvSpPr>
            <p:cNvPr id="34" name="ZoneTexte 33">
              <a:extLst>
                <a:ext uri="{FF2B5EF4-FFF2-40B4-BE49-F238E27FC236}">
                  <a16:creationId xmlns:a16="http://schemas.microsoft.com/office/drawing/2014/main" id="{0E88F9A4-B39D-5601-6643-95038138764E}"/>
                </a:ext>
              </a:extLst>
            </p:cNvPr>
            <p:cNvSpPr txBox="1"/>
            <p:nvPr/>
          </p:nvSpPr>
          <p:spPr>
            <a:xfrm>
              <a:off x="864972" y="6620952"/>
              <a:ext cx="6221626" cy="253916"/>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rPr>
                <a:t>Source : Synthèse des chiffres clés de l’été en Occitanie 2022</a:t>
              </a:r>
            </a:p>
          </p:txBody>
        </p:sp>
      </p:grpSp>
      <p:grpSp>
        <p:nvGrpSpPr>
          <p:cNvPr id="2" name="Groupe 1">
            <a:extLst>
              <a:ext uri="{FF2B5EF4-FFF2-40B4-BE49-F238E27FC236}">
                <a16:creationId xmlns:a16="http://schemas.microsoft.com/office/drawing/2014/main" id="{3E0A12AB-66A1-4760-8F58-B1663F801020}"/>
              </a:ext>
            </a:extLst>
          </p:cNvPr>
          <p:cNvGrpSpPr/>
          <p:nvPr/>
        </p:nvGrpSpPr>
        <p:grpSpPr>
          <a:xfrm>
            <a:off x="5050021" y="3467540"/>
            <a:ext cx="8394045" cy="4058932"/>
            <a:chOff x="1821795" y="9559"/>
            <a:chExt cx="8932955" cy="4229635"/>
          </a:xfrm>
        </p:grpSpPr>
        <p:grpSp>
          <p:nvGrpSpPr>
            <p:cNvPr id="3" name="Groupe 2">
              <a:extLst>
                <a:ext uri="{FF2B5EF4-FFF2-40B4-BE49-F238E27FC236}">
                  <a16:creationId xmlns:a16="http://schemas.microsoft.com/office/drawing/2014/main" id="{D226E08E-A896-170B-F199-DE8C8F4AF42E}"/>
                </a:ext>
              </a:extLst>
            </p:cNvPr>
            <p:cNvGrpSpPr/>
            <p:nvPr/>
          </p:nvGrpSpPr>
          <p:grpSpPr>
            <a:xfrm>
              <a:off x="1821795" y="9559"/>
              <a:ext cx="8932955" cy="4229635"/>
              <a:chOff x="2088923" y="258154"/>
              <a:chExt cx="8932955" cy="4229635"/>
            </a:xfrm>
          </p:grpSpPr>
          <p:pic>
            <p:nvPicPr>
              <p:cNvPr id="7" name="Image 6">
                <a:extLst>
                  <a:ext uri="{FF2B5EF4-FFF2-40B4-BE49-F238E27FC236}">
                    <a16:creationId xmlns:a16="http://schemas.microsoft.com/office/drawing/2014/main" id="{BCE389F8-F1E0-9253-8A8B-EDDC3ED9B987}"/>
                  </a:ext>
                </a:extLst>
              </p:cNvPr>
              <p:cNvPicPr>
                <a:picLocks noChangeAspect="1"/>
              </p:cNvPicPr>
              <p:nvPr/>
            </p:nvPicPr>
            <p:blipFill>
              <a:blip r:embed="rId4"/>
              <a:stretch>
                <a:fillRect/>
              </a:stretch>
            </p:blipFill>
            <p:spPr>
              <a:xfrm>
                <a:off x="2088923" y="258154"/>
                <a:ext cx="8932955" cy="4229635"/>
              </a:xfrm>
              <a:prstGeom prst="rect">
                <a:avLst/>
              </a:prstGeom>
              <a:ln>
                <a:noFill/>
              </a:ln>
              <a:effectLst>
                <a:outerShdw blurRad="292100" dist="139700" dir="2700000" algn="tl" rotWithShape="0">
                  <a:srgbClr val="333333">
                    <a:alpha val="65000"/>
                  </a:srgbClr>
                </a:outerShdw>
              </a:effectLst>
            </p:spPr>
          </p:pic>
          <p:cxnSp>
            <p:nvCxnSpPr>
              <p:cNvPr id="9" name="Connecteur droit avec flèche 8">
                <a:extLst>
                  <a:ext uri="{FF2B5EF4-FFF2-40B4-BE49-F238E27FC236}">
                    <a16:creationId xmlns:a16="http://schemas.microsoft.com/office/drawing/2014/main" id="{4E6A4A81-7574-7615-FF11-D571840DF682}"/>
                  </a:ext>
                </a:extLst>
              </p:cNvPr>
              <p:cNvCxnSpPr/>
              <p:nvPr/>
            </p:nvCxnSpPr>
            <p:spPr>
              <a:xfrm>
                <a:off x="6030336" y="1867825"/>
                <a:ext cx="0" cy="4315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8104D6A8-1EA6-8CC9-AACA-745D25E38797}"/>
                  </a:ext>
                </a:extLst>
              </p:cNvPr>
              <p:cNvSpPr txBox="1"/>
              <p:nvPr/>
            </p:nvSpPr>
            <p:spPr>
              <a:xfrm>
                <a:off x="5516629" y="1578641"/>
                <a:ext cx="13356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C00000"/>
                    </a:solidFill>
                    <a:effectLst/>
                    <a:uLnTx/>
                    <a:uFillTx/>
                    <a:latin typeface="Calibri" panose="020F0502020204030204"/>
                    <a:ea typeface="+mn-ea"/>
                    <a:cs typeface="+mn-cs"/>
                  </a:rPr>
                  <a:t>WE PAQUES</a:t>
                </a:r>
              </a:p>
            </p:txBody>
          </p:sp>
          <p:cxnSp>
            <p:nvCxnSpPr>
              <p:cNvPr id="13" name="Connecteur droit avec flèche 12">
                <a:extLst>
                  <a:ext uri="{FF2B5EF4-FFF2-40B4-BE49-F238E27FC236}">
                    <a16:creationId xmlns:a16="http://schemas.microsoft.com/office/drawing/2014/main" id="{6313172C-344A-7E6A-1B3A-09EA8628428D}"/>
                  </a:ext>
                </a:extLst>
              </p:cNvPr>
              <p:cNvCxnSpPr/>
              <p:nvPr/>
            </p:nvCxnSpPr>
            <p:spPr>
              <a:xfrm>
                <a:off x="7372826" y="1700314"/>
                <a:ext cx="0" cy="4315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2CC4001B-C628-6E7E-F563-9F28D0AAC8CE}"/>
                  </a:ext>
                </a:extLst>
              </p:cNvPr>
              <p:cNvSpPr txBox="1"/>
              <p:nvPr/>
            </p:nvSpPr>
            <p:spPr>
              <a:xfrm>
                <a:off x="6859119" y="1411130"/>
                <a:ext cx="13356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C00000"/>
                    </a:solidFill>
                    <a:effectLst/>
                    <a:uLnTx/>
                    <a:uFillTx/>
                    <a:latin typeface="Calibri" panose="020F0502020204030204"/>
                    <a:ea typeface="+mn-ea"/>
                    <a:cs typeface="+mn-cs"/>
                  </a:rPr>
                  <a:t>WE ASCENSION</a:t>
                </a:r>
              </a:p>
            </p:txBody>
          </p:sp>
          <p:cxnSp>
            <p:nvCxnSpPr>
              <p:cNvPr id="27" name="Connecteur droit avec flèche 26">
                <a:extLst>
                  <a:ext uri="{FF2B5EF4-FFF2-40B4-BE49-F238E27FC236}">
                    <a16:creationId xmlns:a16="http://schemas.microsoft.com/office/drawing/2014/main" id="{EBDC451E-86B0-7C01-DF8E-D6A337400322}"/>
                  </a:ext>
                </a:extLst>
              </p:cNvPr>
              <p:cNvCxnSpPr>
                <a:cxnSpLocks/>
              </p:cNvCxnSpPr>
              <p:nvPr/>
            </p:nvCxnSpPr>
            <p:spPr>
              <a:xfrm>
                <a:off x="9029799" y="1260238"/>
                <a:ext cx="0" cy="27719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C7BA5811-B86A-7BFB-2350-88BFF658D60E}"/>
                  </a:ext>
                </a:extLst>
              </p:cNvPr>
              <p:cNvSpPr txBox="1"/>
              <p:nvPr/>
            </p:nvSpPr>
            <p:spPr>
              <a:xfrm>
                <a:off x="8525773" y="737018"/>
                <a:ext cx="10080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C00000"/>
                    </a:solidFill>
                    <a:effectLst/>
                    <a:uLnTx/>
                    <a:uFillTx/>
                    <a:latin typeface="Calibri" panose="020F0502020204030204"/>
                    <a:ea typeface="+mn-ea"/>
                    <a:cs typeface="+mn-cs"/>
                  </a:rPr>
                  <a:t>WE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C00000"/>
                    </a:solidFill>
                    <a:effectLst/>
                    <a:uLnTx/>
                    <a:uFillTx/>
                    <a:latin typeface="Calibri" panose="020F0502020204030204"/>
                    <a:ea typeface="+mn-ea"/>
                    <a:cs typeface="+mn-cs"/>
                  </a:rPr>
                  <a:t>14 JUILLET</a:t>
                </a:r>
              </a:p>
            </p:txBody>
          </p:sp>
          <p:cxnSp>
            <p:nvCxnSpPr>
              <p:cNvPr id="29" name="Connecteur droit avec flèche 28">
                <a:extLst>
                  <a:ext uri="{FF2B5EF4-FFF2-40B4-BE49-F238E27FC236}">
                    <a16:creationId xmlns:a16="http://schemas.microsoft.com/office/drawing/2014/main" id="{0694A4D2-0474-C27F-F650-4EFD2CD47730}"/>
                  </a:ext>
                </a:extLst>
              </p:cNvPr>
              <p:cNvCxnSpPr/>
              <p:nvPr/>
            </p:nvCxnSpPr>
            <p:spPr>
              <a:xfrm>
                <a:off x="9944199" y="595115"/>
                <a:ext cx="0" cy="4315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B2D96D1B-C6C6-D2E6-6229-C0050EE8F873}"/>
                  </a:ext>
                </a:extLst>
              </p:cNvPr>
              <p:cNvSpPr txBox="1"/>
              <p:nvPr/>
            </p:nvSpPr>
            <p:spPr>
              <a:xfrm>
                <a:off x="9430492" y="305931"/>
                <a:ext cx="133564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C00000"/>
                    </a:solidFill>
                    <a:effectLst/>
                    <a:uLnTx/>
                    <a:uFillTx/>
                    <a:latin typeface="Calibri" panose="020F0502020204030204"/>
                    <a:ea typeface="+mn-ea"/>
                    <a:cs typeface="+mn-cs"/>
                  </a:rPr>
                  <a:t>WE 15 AOUT</a:t>
                </a:r>
              </a:p>
            </p:txBody>
          </p:sp>
        </p:grpSp>
        <p:sp>
          <p:nvSpPr>
            <p:cNvPr id="4" name="ZoneTexte 3">
              <a:extLst>
                <a:ext uri="{FF2B5EF4-FFF2-40B4-BE49-F238E27FC236}">
                  <a16:creationId xmlns:a16="http://schemas.microsoft.com/office/drawing/2014/main" id="{870C4E0D-29C0-D8C7-5525-2DA5836B4A88}"/>
                </a:ext>
              </a:extLst>
            </p:cNvPr>
            <p:cNvSpPr txBox="1"/>
            <p:nvPr/>
          </p:nvSpPr>
          <p:spPr>
            <a:xfrm>
              <a:off x="4603239" y="466901"/>
              <a:ext cx="359812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rPr>
                <a:t>Source : Flux Vision Orange Business 2022 / CRTL Occitanie</a:t>
              </a:r>
            </a:p>
          </p:txBody>
        </p:sp>
      </p:grpSp>
      <p:sp>
        <p:nvSpPr>
          <p:cNvPr id="35" name="ZoneTexte 34">
            <a:extLst>
              <a:ext uri="{FF2B5EF4-FFF2-40B4-BE49-F238E27FC236}">
                <a16:creationId xmlns:a16="http://schemas.microsoft.com/office/drawing/2014/main" id="{4C68028D-8558-BB0E-C293-B9ED51579D8A}"/>
              </a:ext>
            </a:extLst>
          </p:cNvPr>
          <p:cNvSpPr txBox="1"/>
          <p:nvPr/>
        </p:nvSpPr>
        <p:spPr>
          <a:xfrm>
            <a:off x="5666930" y="4172035"/>
            <a:ext cx="2599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latin typeface="Arial" panose="020B0604020202020204" pitchFamily="34" charset="0"/>
                <a:ea typeface="+mn-lt"/>
                <a:cs typeface="Arial" panose="020B0604020202020204" pitchFamily="34" charset="0"/>
              </a:rPr>
              <a:t>N</a:t>
            </a:r>
            <a:r>
              <a:rPr kumimoji="0" lang="fr-FR" sz="1800" b="1"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uitées</a:t>
            </a:r>
            <a:r>
              <a:rPr kumimoji="0" lang="fr-FR" sz="1800" b="1"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touristiques: évolutions 2019-2022</a:t>
            </a:r>
          </a:p>
        </p:txBody>
      </p:sp>
      <p:sp>
        <p:nvSpPr>
          <p:cNvPr id="37" name="ZoneTexte 36">
            <a:extLst>
              <a:ext uri="{FF2B5EF4-FFF2-40B4-BE49-F238E27FC236}">
                <a16:creationId xmlns:a16="http://schemas.microsoft.com/office/drawing/2014/main" id="{560C467C-478F-7E3F-431D-D3265B5C2FFD}"/>
              </a:ext>
            </a:extLst>
          </p:cNvPr>
          <p:cNvSpPr txBox="1"/>
          <p:nvPr/>
        </p:nvSpPr>
        <p:spPr>
          <a:xfrm>
            <a:off x="1823075" y="6573410"/>
            <a:ext cx="781070" cy="369332"/>
          </a:xfrm>
          <a:prstGeom prst="rect">
            <a:avLst/>
          </a:prstGeom>
          <a:noFill/>
        </p:spPr>
        <p:txBody>
          <a:bodyPr wrap="square">
            <a:spAutoFit/>
          </a:bodyPr>
          <a:lstStyle/>
          <a:p>
            <a:r>
              <a:rPr kumimoji="0" lang="fr-FR" sz="1800" b="1" u="none" strike="noStrike" kern="1200" cap="none" spc="0" normalizeH="0" baseline="0" noProof="0" dirty="0">
                <a:ln>
                  <a:noFill/>
                </a:ln>
                <a:effectLst/>
                <a:uLnTx/>
                <a:uFillTx/>
                <a:latin typeface="Arial" panose="020B0604020202020204" pitchFamily="34" charset="0"/>
                <a:ea typeface="Calibri" panose="020F0502020204030204"/>
                <a:cs typeface="Arial" panose="020B0604020202020204" pitchFamily="34" charset="0"/>
              </a:rPr>
              <a:t>2022</a:t>
            </a:r>
            <a:endParaRPr lang="fr-FR" dirty="0">
              <a:latin typeface="Arial" panose="020B0604020202020204" pitchFamily="34" charset="0"/>
              <a:cs typeface="Arial" panose="020B0604020202020204" pitchFamily="34" charset="0"/>
            </a:endParaRPr>
          </a:p>
        </p:txBody>
      </p:sp>
      <p:sp>
        <p:nvSpPr>
          <p:cNvPr id="38" name="ZoneTexte 37">
            <a:extLst>
              <a:ext uri="{FF2B5EF4-FFF2-40B4-BE49-F238E27FC236}">
                <a16:creationId xmlns:a16="http://schemas.microsoft.com/office/drawing/2014/main" id="{46A03701-46D5-4CD8-944B-7F81ADC9C216}"/>
              </a:ext>
            </a:extLst>
          </p:cNvPr>
          <p:cNvSpPr txBox="1"/>
          <p:nvPr/>
        </p:nvSpPr>
        <p:spPr>
          <a:xfrm>
            <a:off x="8419527" y="500198"/>
            <a:ext cx="4727370" cy="408253"/>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Changement</a:t>
            </a:r>
            <a:r>
              <a:rPr lang="fr-FR" b="1" dirty="0">
                <a:latin typeface="Arial" panose="020B0604020202020204" pitchFamily="34" charset="0"/>
                <a:cs typeface="Arial" panose="020B0604020202020204" pitchFamily="34" charset="0"/>
              </a:rPr>
              <a:t> </a:t>
            </a:r>
            <a:r>
              <a:rPr lang="fr-FR" sz="2000" b="1" dirty="0">
                <a:latin typeface="Arial" panose="020B0604020202020204" pitchFamily="34" charset="0"/>
                <a:cs typeface="Arial" panose="020B0604020202020204" pitchFamily="34" charset="0"/>
              </a:rPr>
              <a:t>climatique: tendances</a:t>
            </a:r>
          </a:p>
        </p:txBody>
      </p:sp>
      <p:pic>
        <p:nvPicPr>
          <p:cNvPr id="39" name="Picture 5">
            <a:extLst>
              <a:ext uri="{FF2B5EF4-FFF2-40B4-BE49-F238E27FC236}">
                <a16:creationId xmlns:a16="http://schemas.microsoft.com/office/drawing/2014/main" id="{A85BCE43-057F-5738-2864-C05D13485C7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445605" y="907170"/>
            <a:ext cx="1034539" cy="115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a:extLst>
              <a:ext uri="{FF2B5EF4-FFF2-40B4-BE49-F238E27FC236}">
                <a16:creationId xmlns:a16="http://schemas.microsoft.com/office/drawing/2014/main" id="{385A60CA-AA33-9C40-6CA4-571789352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93690" y="1191184"/>
            <a:ext cx="792480" cy="71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ZoneTexte 40">
            <a:extLst>
              <a:ext uri="{FF2B5EF4-FFF2-40B4-BE49-F238E27FC236}">
                <a16:creationId xmlns:a16="http://schemas.microsoft.com/office/drawing/2014/main" id="{5965C613-D0FB-B04D-31AA-8D6E700E11B6}"/>
              </a:ext>
            </a:extLst>
          </p:cNvPr>
          <p:cNvSpPr txBox="1"/>
          <p:nvPr/>
        </p:nvSpPr>
        <p:spPr>
          <a:xfrm>
            <a:off x="12103012" y="1303156"/>
            <a:ext cx="1308941" cy="584775"/>
          </a:xfrm>
          <a:prstGeom prst="rect">
            <a:avLst/>
          </a:prstGeom>
          <a:noFill/>
        </p:spPr>
        <p:txBody>
          <a:bodyPr wrap="square" rtlCol="0">
            <a:spAutoFit/>
          </a:bodyPr>
          <a:lstStyle/>
          <a:p>
            <a:pPr algn="r"/>
            <a:r>
              <a:rPr lang="fr-FR" sz="1600" b="1" dirty="0">
                <a:solidFill>
                  <a:srgbClr val="C00000"/>
                </a:solidFill>
                <a:latin typeface="Arial" panose="020B0604020202020204" pitchFamily="34" charset="0"/>
                <a:cs typeface="Arial" panose="020B0604020202020204" pitchFamily="34" charset="0"/>
              </a:rPr>
              <a:t>Aléas sécheresse</a:t>
            </a:r>
          </a:p>
        </p:txBody>
      </p:sp>
      <p:pic>
        <p:nvPicPr>
          <p:cNvPr id="42" name="Picture 7" descr="Résultat de recherche d'images pour &quot;pictogramme pluie inondation&quot;">
            <a:extLst>
              <a:ext uri="{FF2B5EF4-FFF2-40B4-BE49-F238E27FC236}">
                <a16:creationId xmlns:a16="http://schemas.microsoft.com/office/drawing/2014/main" id="{90AFF13C-1C89-7E4D-A7A7-123F8731F69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03" t="25669" r="71755" b="68139"/>
          <a:stretch/>
        </p:blipFill>
        <p:spPr bwMode="auto">
          <a:xfrm>
            <a:off x="8743660" y="2340182"/>
            <a:ext cx="470994" cy="493497"/>
          </a:xfrm>
          <a:prstGeom prst="rect">
            <a:avLst/>
          </a:prstGeom>
          <a:noFill/>
          <a:extLst>
            <a:ext uri="{909E8E84-426E-40DD-AFC4-6F175D3DCCD1}">
              <a14:hiddenFill xmlns:a14="http://schemas.microsoft.com/office/drawing/2010/main">
                <a:solidFill>
                  <a:srgbClr val="FFFFFF"/>
                </a:solidFill>
              </a14:hiddenFill>
            </a:ext>
          </a:extLst>
        </p:spPr>
      </p:pic>
      <p:sp>
        <p:nvSpPr>
          <p:cNvPr id="43" name="Flèche : haut 42">
            <a:extLst>
              <a:ext uri="{FF2B5EF4-FFF2-40B4-BE49-F238E27FC236}">
                <a16:creationId xmlns:a16="http://schemas.microsoft.com/office/drawing/2014/main" id="{ADE53505-A1F8-9E57-7034-5A6906397A25}"/>
              </a:ext>
            </a:extLst>
          </p:cNvPr>
          <p:cNvSpPr/>
          <p:nvPr/>
        </p:nvSpPr>
        <p:spPr>
          <a:xfrm rot="2971300">
            <a:off x="9248238" y="2547684"/>
            <a:ext cx="203328" cy="332650"/>
          </a:xfrm>
          <a:prstGeom prst="up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lèche : haut 43">
            <a:extLst>
              <a:ext uri="{FF2B5EF4-FFF2-40B4-BE49-F238E27FC236}">
                <a16:creationId xmlns:a16="http://schemas.microsoft.com/office/drawing/2014/main" id="{64D8EE17-D5DC-98AC-B469-1944A13E233A}"/>
              </a:ext>
            </a:extLst>
          </p:cNvPr>
          <p:cNvSpPr/>
          <p:nvPr/>
        </p:nvSpPr>
        <p:spPr>
          <a:xfrm rot="2975435">
            <a:off x="12397755" y="1094710"/>
            <a:ext cx="176420" cy="611139"/>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
        <p:nvSpPr>
          <p:cNvPr id="45" name="ZoneTexte 44">
            <a:extLst>
              <a:ext uri="{FF2B5EF4-FFF2-40B4-BE49-F238E27FC236}">
                <a16:creationId xmlns:a16="http://schemas.microsoft.com/office/drawing/2014/main" id="{E70648ED-5E4C-5E86-D937-59867743BE7E}"/>
              </a:ext>
            </a:extLst>
          </p:cNvPr>
          <p:cNvSpPr txBox="1"/>
          <p:nvPr/>
        </p:nvSpPr>
        <p:spPr>
          <a:xfrm>
            <a:off x="12196114" y="2113821"/>
            <a:ext cx="1155271" cy="584775"/>
          </a:xfrm>
          <a:prstGeom prst="rect">
            <a:avLst/>
          </a:prstGeom>
          <a:noFill/>
        </p:spPr>
        <p:txBody>
          <a:bodyPr wrap="square" rtlCol="0">
            <a:spAutoFit/>
          </a:bodyPr>
          <a:lstStyle/>
          <a:p>
            <a:pPr algn="r"/>
            <a:r>
              <a:rPr lang="fr-FR" sz="1600" b="1" dirty="0">
                <a:solidFill>
                  <a:srgbClr val="0070C0"/>
                </a:solidFill>
                <a:latin typeface="Arial" panose="020B0604020202020204" pitchFamily="34" charset="0"/>
                <a:cs typeface="Arial" panose="020B0604020202020204" pitchFamily="34" charset="0"/>
              </a:rPr>
              <a:t>Q cours</a:t>
            </a:r>
          </a:p>
          <a:p>
            <a:pPr algn="r"/>
            <a:r>
              <a:rPr lang="fr-FR" sz="1600" b="1" dirty="0">
                <a:solidFill>
                  <a:srgbClr val="0070C0"/>
                </a:solidFill>
                <a:latin typeface="Arial" panose="020B0604020202020204" pitchFamily="34" charset="0"/>
                <a:cs typeface="Arial" panose="020B0604020202020204" pitchFamily="34" charset="0"/>
              </a:rPr>
              <a:t>d’eau</a:t>
            </a:r>
          </a:p>
        </p:txBody>
      </p:sp>
      <p:sp>
        <p:nvSpPr>
          <p:cNvPr id="46" name="Flèche : haut 45">
            <a:extLst>
              <a:ext uri="{FF2B5EF4-FFF2-40B4-BE49-F238E27FC236}">
                <a16:creationId xmlns:a16="http://schemas.microsoft.com/office/drawing/2014/main" id="{D48C853C-981F-2012-5D7F-9282A6C2B84B}"/>
              </a:ext>
            </a:extLst>
          </p:cNvPr>
          <p:cNvSpPr/>
          <p:nvPr/>
        </p:nvSpPr>
        <p:spPr>
          <a:xfrm rot="8338372">
            <a:off x="12449505" y="2219554"/>
            <a:ext cx="176420" cy="6111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ZoneTexte 47">
            <a:extLst>
              <a:ext uri="{FF2B5EF4-FFF2-40B4-BE49-F238E27FC236}">
                <a16:creationId xmlns:a16="http://schemas.microsoft.com/office/drawing/2014/main" id="{5152A5CA-DF25-7C27-D646-AC90AF307507}"/>
              </a:ext>
            </a:extLst>
          </p:cNvPr>
          <p:cNvSpPr txBox="1"/>
          <p:nvPr/>
        </p:nvSpPr>
        <p:spPr>
          <a:xfrm>
            <a:off x="10694816" y="2228773"/>
            <a:ext cx="1308940" cy="584775"/>
          </a:xfrm>
          <a:prstGeom prst="rect">
            <a:avLst/>
          </a:prstGeom>
          <a:noFill/>
        </p:spPr>
        <p:txBody>
          <a:bodyPr wrap="square" rtlCol="0">
            <a:spAutoFit/>
          </a:bodyPr>
          <a:lstStyle/>
          <a:p>
            <a:pPr algn="r"/>
            <a:r>
              <a:rPr lang="fr-FR" sz="1600" b="1" dirty="0">
                <a:solidFill>
                  <a:schemeClr val="accent5">
                    <a:lumMod val="75000"/>
                  </a:schemeClr>
                </a:solidFill>
                <a:latin typeface="Arial" panose="020B0604020202020204" pitchFamily="34" charset="0"/>
                <a:cs typeface="Arial" panose="020B0604020202020204" pitchFamily="34" charset="0"/>
              </a:rPr>
              <a:t>Recharge aquifère</a:t>
            </a:r>
          </a:p>
        </p:txBody>
      </p:sp>
      <p:sp>
        <p:nvSpPr>
          <p:cNvPr id="49" name="Flèche : haut 48">
            <a:extLst>
              <a:ext uri="{FF2B5EF4-FFF2-40B4-BE49-F238E27FC236}">
                <a16:creationId xmlns:a16="http://schemas.microsoft.com/office/drawing/2014/main" id="{58976CC8-CCEB-0381-3B30-71528ABB771B}"/>
              </a:ext>
            </a:extLst>
          </p:cNvPr>
          <p:cNvSpPr/>
          <p:nvPr/>
        </p:nvSpPr>
        <p:spPr>
          <a:xfrm rot="8598756">
            <a:off x="10750219" y="2309367"/>
            <a:ext cx="204693" cy="4798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63892662-F2ED-86FF-D7A2-0BF0CA73BABD}"/>
              </a:ext>
            </a:extLst>
          </p:cNvPr>
          <p:cNvSpPr txBox="1"/>
          <p:nvPr/>
        </p:nvSpPr>
        <p:spPr>
          <a:xfrm>
            <a:off x="9175492" y="2248747"/>
            <a:ext cx="1393455" cy="523220"/>
          </a:xfrm>
          <a:prstGeom prst="rect">
            <a:avLst/>
          </a:prstGeom>
          <a:noFill/>
        </p:spPr>
        <p:txBody>
          <a:bodyPr wrap="square" rtlCol="0">
            <a:spAutoFit/>
          </a:bodyPr>
          <a:lstStyle/>
          <a:p>
            <a:r>
              <a:rPr lang="fr-FR" sz="1400" b="1" dirty="0">
                <a:solidFill>
                  <a:schemeClr val="bg1">
                    <a:lumMod val="50000"/>
                  </a:schemeClr>
                </a:solidFill>
                <a:latin typeface="Arial" panose="020B0604020202020204" pitchFamily="34" charset="0"/>
                <a:cs typeface="Arial" panose="020B0604020202020204" pitchFamily="34" charset="0"/>
              </a:rPr>
              <a:t>Ruissellement</a:t>
            </a:r>
          </a:p>
          <a:p>
            <a:pPr algn="r"/>
            <a:r>
              <a:rPr lang="fr-FR" sz="1400" b="1" dirty="0">
                <a:solidFill>
                  <a:schemeClr val="bg1">
                    <a:lumMod val="50000"/>
                  </a:schemeClr>
                </a:solidFill>
                <a:latin typeface="Arial" panose="020B0604020202020204" pitchFamily="34" charset="0"/>
                <a:cs typeface="Arial" panose="020B0604020202020204" pitchFamily="34" charset="0"/>
              </a:rPr>
              <a:t>Inondation</a:t>
            </a:r>
          </a:p>
        </p:txBody>
      </p:sp>
      <p:sp>
        <p:nvSpPr>
          <p:cNvPr id="16" name="ZoneTexte 15">
            <a:extLst>
              <a:ext uri="{FF2B5EF4-FFF2-40B4-BE49-F238E27FC236}">
                <a16:creationId xmlns:a16="http://schemas.microsoft.com/office/drawing/2014/main" id="{3EC989EB-8B7F-94B9-48DB-6C47E46B6F5E}"/>
              </a:ext>
            </a:extLst>
          </p:cNvPr>
          <p:cNvSpPr txBox="1"/>
          <p:nvPr/>
        </p:nvSpPr>
        <p:spPr>
          <a:xfrm>
            <a:off x="6990665" y="2412580"/>
            <a:ext cx="1587244" cy="307777"/>
          </a:xfrm>
          <a:prstGeom prst="rect">
            <a:avLst/>
          </a:prstGeom>
          <a:noFill/>
        </p:spPr>
        <p:txBody>
          <a:bodyPr wrap="square" rtlCol="0">
            <a:spAutoFit/>
          </a:bodyPr>
          <a:lstStyle/>
          <a:p>
            <a:r>
              <a:rPr lang="fr-FR" sz="1400" b="1" dirty="0">
                <a:latin typeface="Arial" panose="020B0604020202020204" pitchFamily="34" charset="0"/>
                <a:cs typeface="Arial" panose="020B0604020202020204" pitchFamily="34" charset="0"/>
              </a:rPr>
              <a:t>Réchauffement</a:t>
            </a:r>
          </a:p>
        </p:txBody>
      </p:sp>
      <p:pic>
        <p:nvPicPr>
          <p:cNvPr id="18" name="Image 17" descr="Une image contenant texte, thermomètre, plein air&#10;&#10;Description générée automatiquement">
            <a:extLst>
              <a:ext uri="{FF2B5EF4-FFF2-40B4-BE49-F238E27FC236}">
                <a16:creationId xmlns:a16="http://schemas.microsoft.com/office/drawing/2014/main" id="{6F4A0807-BDDF-980A-8B48-E6F2E0EFF71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a:stretch/>
        </p:blipFill>
        <p:spPr>
          <a:xfrm rot="5400000">
            <a:off x="6776927" y="1176086"/>
            <a:ext cx="1764893" cy="619614"/>
          </a:xfrm>
          <a:prstGeom prst="rect">
            <a:avLst/>
          </a:prstGeom>
        </p:spPr>
      </p:pic>
      <p:sp>
        <p:nvSpPr>
          <p:cNvPr id="19" name="ZoneTexte 18">
            <a:extLst>
              <a:ext uri="{FF2B5EF4-FFF2-40B4-BE49-F238E27FC236}">
                <a16:creationId xmlns:a16="http://schemas.microsoft.com/office/drawing/2014/main" id="{10F050C7-B8DC-A25E-493D-D74DBABADB98}"/>
              </a:ext>
            </a:extLst>
          </p:cNvPr>
          <p:cNvSpPr txBox="1"/>
          <p:nvPr/>
        </p:nvSpPr>
        <p:spPr>
          <a:xfrm>
            <a:off x="9720150" y="1089757"/>
            <a:ext cx="1393455" cy="738664"/>
          </a:xfrm>
          <a:prstGeom prst="rect">
            <a:avLst/>
          </a:prstGeom>
          <a:noFill/>
        </p:spPr>
        <p:txBody>
          <a:bodyPr wrap="square" rtlCol="0">
            <a:spAutoFit/>
          </a:bodyPr>
          <a:lstStyle/>
          <a:p>
            <a:r>
              <a:rPr lang="fr-FR" sz="1400" b="1" dirty="0">
                <a:solidFill>
                  <a:srgbClr val="0070C0"/>
                </a:solidFill>
                <a:latin typeface="Arial" panose="020B0604020202020204" pitchFamily="34" charset="0"/>
                <a:cs typeface="Arial" panose="020B0604020202020204" pitchFamily="34" charset="0"/>
              </a:rPr>
              <a:t>Cumul</a:t>
            </a:r>
          </a:p>
          <a:p>
            <a:r>
              <a:rPr lang="fr-FR" sz="1400" b="1" dirty="0">
                <a:solidFill>
                  <a:srgbClr val="0070C0"/>
                </a:solidFill>
                <a:latin typeface="Arial" panose="020B0604020202020204" pitchFamily="34" charset="0"/>
                <a:cs typeface="Arial" panose="020B0604020202020204" pitchFamily="34" charset="0"/>
              </a:rPr>
              <a:t>annuel</a:t>
            </a:r>
          </a:p>
          <a:p>
            <a:r>
              <a:rPr lang="fr-FR" sz="1400" b="1" dirty="0">
                <a:solidFill>
                  <a:srgbClr val="0070C0"/>
                </a:solidFill>
                <a:latin typeface="Arial" panose="020B0604020202020204" pitchFamily="34" charset="0"/>
                <a:cs typeface="Arial" panose="020B0604020202020204" pitchFamily="34" charset="0"/>
              </a:rPr>
              <a:t>précipitations</a:t>
            </a:r>
          </a:p>
        </p:txBody>
      </p:sp>
      <p:sp>
        <p:nvSpPr>
          <p:cNvPr id="20" name="Flèche : haut 19">
            <a:extLst>
              <a:ext uri="{FF2B5EF4-FFF2-40B4-BE49-F238E27FC236}">
                <a16:creationId xmlns:a16="http://schemas.microsoft.com/office/drawing/2014/main" id="{D4B22E27-8347-CF90-6D00-5BA5F3FF087C}"/>
              </a:ext>
            </a:extLst>
          </p:cNvPr>
          <p:cNvSpPr/>
          <p:nvPr/>
        </p:nvSpPr>
        <p:spPr>
          <a:xfrm rot="8175511">
            <a:off x="10569344" y="1023850"/>
            <a:ext cx="176420" cy="6111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66642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988DB881-1AC6-C51E-4D3E-2810BF88748E}"/>
              </a:ext>
            </a:extLst>
          </p:cNvPr>
          <p:cNvSpPr>
            <a:spLocks noGrp="1"/>
          </p:cNvSpPr>
          <p:nvPr>
            <p:ph type="sldNum" sz="quarter" idx="12"/>
          </p:nvPr>
        </p:nvSpPr>
        <p:spPr/>
        <p:txBody>
          <a:bodyPr/>
          <a:lstStyle/>
          <a:p>
            <a:pPr defTabSz="1149559"/>
            <a:r>
              <a:rPr lang="fr-FR" dirty="0"/>
              <a:t>01.06.2023 </a:t>
            </a:r>
            <a:r>
              <a:rPr lang="fr-FR" dirty="0" err="1"/>
              <a:t>Hortis</a:t>
            </a:r>
            <a:r>
              <a:rPr lang="fr-FR" dirty="0"/>
              <a:t> Carcassonne       </a:t>
            </a:r>
            <a:fld id="{37D21662-B326-48FE-AFD0-C778E7778D6D}" type="slidenum">
              <a:rPr lang="fr-FR" smtClean="0"/>
              <a:pPr defTabSz="1149559"/>
              <a:t>9</a:t>
            </a:fld>
            <a:endParaRPr lang="fr-FR" dirty="0"/>
          </a:p>
        </p:txBody>
      </p:sp>
      <p:pic>
        <p:nvPicPr>
          <p:cNvPr id="7" name="Image 6">
            <a:extLst>
              <a:ext uri="{FF2B5EF4-FFF2-40B4-BE49-F238E27FC236}">
                <a16:creationId xmlns:a16="http://schemas.microsoft.com/office/drawing/2014/main" id="{B1F61DB9-6370-5B8C-180F-7F7CB9EE64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1120"/>
            <a:ext cx="7704488" cy="4503810"/>
          </a:xfrm>
          <a:prstGeom prst="rect">
            <a:avLst/>
          </a:prstGeom>
        </p:spPr>
      </p:pic>
      <p:sp>
        <p:nvSpPr>
          <p:cNvPr id="8" name="ZoneTexte 7">
            <a:extLst>
              <a:ext uri="{FF2B5EF4-FFF2-40B4-BE49-F238E27FC236}">
                <a16:creationId xmlns:a16="http://schemas.microsoft.com/office/drawing/2014/main" id="{2906E4D3-DB3B-8C75-44A4-F04395835517}"/>
              </a:ext>
            </a:extLst>
          </p:cNvPr>
          <p:cNvSpPr txBox="1"/>
          <p:nvPr/>
        </p:nvSpPr>
        <p:spPr>
          <a:xfrm>
            <a:off x="0" y="2180785"/>
            <a:ext cx="772160" cy="461665"/>
          </a:xfrm>
          <a:prstGeom prst="rect">
            <a:avLst/>
          </a:prstGeom>
          <a:noFill/>
        </p:spPr>
        <p:txBody>
          <a:bodyPr wrap="square" rtlCol="0">
            <a:spAutoFit/>
          </a:bodyPr>
          <a:lstStyle/>
          <a:p>
            <a:r>
              <a:rPr lang="el-GR" sz="1200" b="1" dirty="0">
                <a:latin typeface="Arial" panose="020B0604020202020204" pitchFamily="34" charset="0"/>
                <a:cs typeface="Arial" panose="020B0604020202020204" pitchFamily="34" charset="0"/>
              </a:rPr>
              <a:t>Θ</a:t>
            </a:r>
            <a:r>
              <a:rPr lang="fr-FR" sz="1200" b="1" dirty="0">
                <a:latin typeface="Arial" panose="020B0604020202020204" pitchFamily="34" charset="0"/>
                <a:cs typeface="Arial" panose="020B0604020202020204" pitchFamily="34" charset="0"/>
              </a:rPr>
              <a:t> </a:t>
            </a:r>
            <a:r>
              <a:rPr lang="fr-FR" sz="1200" b="1" dirty="0" err="1">
                <a:latin typeface="Arial" panose="020B0604020202020204" pitchFamily="34" charset="0"/>
                <a:cs typeface="Arial" panose="020B0604020202020204" pitchFamily="34" charset="0"/>
              </a:rPr>
              <a:t>moy</a:t>
            </a:r>
            <a:r>
              <a:rPr lang="fr-FR" sz="1200" b="1" dirty="0">
                <a:latin typeface="Arial" panose="020B0604020202020204" pitchFamily="34" charset="0"/>
                <a:cs typeface="Arial" panose="020B0604020202020204" pitchFamily="34" charset="0"/>
              </a:rPr>
              <a:t> France</a:t>
            </a:r>
          </a:p>
        </p:txBody>
      </p:sp>
      <p:sp>
        <p:nvSpPr>
          <p:cNvPr id="9" name="ZoneTexte 8">
            <a:extLst>
              <a:ext uri="{FF2B5EF4-FFF2-40B4-BE49-F238E27FC236}">
                <a16:creationId xmlns:a16="http://schemas.microsoft.com/office/drawing/2014/main" id="{34F3585B-0E0B-8A5E-7679-46BC01B5D44F}"/>
              </a:ext>
            </a:extLst>
          </p:cNvPr>
          <p:cNvSpPr txBox="1"/>
          <p:nvPr/>
        </p:nvSpPr>
        <p:spPr>
          <a:xfrm>
            <a:off x="3108960" y="34220"/>
            <a:ext cx="2763520" cy="276999"/>
          </a:xfrm>
          <a:prstGeom prst="rect">
            <a:avLst/>
          </a:prstGeom>
          <a:noFill/>
        </p:spPr>
        <p:txBody>
          <a:bodyPr wrap="square" rtlCol="0">
            <a:spAutoFit/>
          </a:bodyPr>
          <a:lstStyle/>
          <a:p>
            <a:r>
              <a:rPr lang="fr-FR" sz="1200" i="1" dirty="0"/>
              <a:t>Source: Rapport DRIAS 2021</a:t>
            </a:r>
          </a:p>
        </p:txBody>
      </p:sp>
      <p:sp>
        <p:nvSpPr>
          <p:cNvPr id="10" name="ZoneTexte 9">
            <a:extLst>
              <a:ext uri="{FF2B5EF4-FFF2-40B4-BE49-F238E27FC236}">
                <a16:creationId xmlns:a16="http://schemas.microsoft.com/office/drawing/2014/main" id="{10CF6B15-57F3-92B6-9A43-B43AA758C930}"/>
              </a:ext>
            </a:extLst>
          </p:cNvPr>
          <p:cNvSpPr txBox="1"/>
          <p:nvPr/>
        </p:nvSpPr>
        <p:spPr>
          <a:xfrm>
            <a:off x="8564880" y="34220"/>
            <a:ext cx="3820160" cy="707886"/>
          </a:xfrm>
          <a:prstGeom prst="rect">
            <a:avLst/>
          </a:prstGeom>
          <a:noFill/>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Tendances températures tendance</a:t>
            </a:r>
          </a:p>
        </p:txBody>
      </p:sp>
      <p:pic>
        <p:nvPicPr>
          <p:cNvPr id="12" name="Image 11">
            <a:extLst>
              <a:ext uri="{FF2B5EF4-FFF2-40B4-BE49-F238E27FC236}">
                <a16:creationId xmlns:a16="http://schemas.microsoft.com/office/drawing/2014/main" id="{9A2FCD4A-A0E4-9DCC-063D-C85F87F6BF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34263" y="3320091"/>
            <a:ext cx="5405512" cy="4205364"/>
          </a:xfrm>
          <a:prstGeom prst="rect">
            <a:avLst/>
          </a:prstGeom>
        </p:spPr>
      </p:pic>
      <p:pic>
        <p:nvPicPr>
          <p:cNvPr id="14" name="Image 13">
            <a:extLst>
              <a:ext uri="{FF2B5EF4-FFF2-40B4-BE49-F238E27FC236}">
                <a16:creationId xmlns:a16="http://schemas.microsoft.com/office/drawing/2014/main" id="{BC6A31E4-41B3-EF0A-17A7-580E569E8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8119" y="4941171"/>
            <a:ext cx="4854361" cy="2263336"/>
          </a:xfrm>
          <a:prstGeom prst="rect">
            <a:avLst/>
          </a:prstGeom>
        </p:spPr>
      </p:pic>
      <p:sp>
        <p:nvSpPr>
          <p:cNvPr id="16" name="ZoneTexte 15">
            <a:extLst>
              <a:ext uri="{FF2B5EF4-FFF2-40B4-BE49-F238E27FC236}">
                <a16:creationId xmlns:a16="http://schemas.microsoft.com/office/drawing/2014/main" id="{D219A82C-78A8-B0E2-76F7-10331405A326}"/>
              </a:ext>
            </a:extLst>
          </p:cNvPr>
          <p:cNvSpPr txBox="1"/>
          <p:nvPr/>
        </p:nvSpPr>
        <p:spPr>
          <a:xfrm>
            <a:off x="203200" y="4725078"/>
            <a:ext cx="6708808" cy="338554"/>
          </a:xfrm>
          <a:prstGeom prst="rect">
            <a:avLst/>
          </a:prstGeom>
          <a:noFill/>
        </p:spPr>
        <p:txBody>
          <a:bodyPr wrap="square">
            <a:spAutoFit/>
          </a:bodyPr>
          <a:lstStyle/>
          <a:p>
            <a:r>
              <a:rPr lang="fr-FR" sz="1600" dirty="0">
                <a:latin typeface="Arial" panose="020B0604020202020204" pitchFamily="34" charset="0"/>
                <a:cs typeface="Arial" panose="020B0604020202020204" pitchFamily="34" charset="0"/>
              </a:rPr>
              <a:t>Évolution températures moyennes annuelles Occitanie 1950 à 2020</a:t>
            </a:r>
          </a:p>
        </p:txBody>
      </p:sp>
      <p:sp>
        <p:nvSpPr>
          <p:cNvPr id="18" name="ZoneTexte 17">
            <a:extLst>
              <a:ext uri="{FF2B5EF4-FFF2-40B4-BE49-F238E27FC236}">
                <a16:creationId xmlns:a16="http://schemas.microsoft.com/office/drawing/2014/main" id="{31025A8C-94F8-B9EB-6495-DB4175E8CF2E}"/>
              </a:ext>
            </a:extLst>
          </p:cNvPr>
          <p:cNvSpPr txBox="1"/>
          <p:nvPr/>
        </p:nvSpPr>
        <p:spPr>
          <a:xfrm>
            <a:off x="5735287" y="6031760"/>
            <a:ext cx="1658620" cy="461665"/>
          </a:xfrm>
          <a:prstGeom prst="rect">
            <a:avLst/>
          </a:prstGeom>
          <a:noFill/>
        </p:spPr>
        <p:txBody>
          <a:bodyPr wrap="square">
            <a:spAutoFit/>
          </a:bodyPr>
          <a:lstStyle/>
          <a:p>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(Source : Météo-France pour le CROCC 2021</a:t>
            </a:r>
            <a:endParaRPr lang="fr-FR" dirty="0"/>
          </a:p>
        </p:txBody>
      </p:sp>
      <p:sp>
        <p:nvSpPr>
          <p:cNvPr id="20" name="ZoneTexte 19">
            <a:extLst>
              <a:ext uri="{FF2B5EF4-FFF2-40B4-BE49-F238E27FC236}">
                <a16:creationId xmlns:a16="http://schemas.microsoft.com/office/drawing/2014/main" id="{74C53A5E-4E7E-2043-D9FC-2C019B612831}"/>
              </a:ext>
            </a:extLst>
          </p:cNvPr>
          <p:cNvSpPr txBox="1"/>
          <p:nvPr/>
        </p:nvSpPr>
        <p:spPr>
          <a:xfrm>
            <a:off x="8705019" y="2565778"/>
            <a:ext cx="4064000" cy="707886"/>
          </a:xfrm>
          <a:prstGeom prst="rect">
            <a:avLst/>
          </a:prstGeom>
          <a:noFill/>
        </p:spPr>
        <p:txBody>
          <a:bodyPr wrap="square">
            <a:spAutoFit/>
          </a:bodyPr>
          <a:lstStyle/>
          <a:p>
            <a:pPr algn="ct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Hypothèse d’un réchauffement global planétaire au maximum de + 2 °C depuis 1850-1900 </a:t>
            </a:r>
          </a:p>
          <a:p>
            <a:pPr algn="ctr"/>
            <a:r>
              <a:rPr kumimoji="0" lang="fr-F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6</a:t>
            </a:r>
            <a:r>
              <a:rPr kumimoji="0" lang="fr-FR" sz="1200" b="0" i="1"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ème</a:t>
            </a:r>
            <a:r>
              <a:rPr kumimoji="0" lang="fr-F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Rapport GIEC 2021-23</a:t>
            </a:r>
            <a:endParaRPr lang="fr-FR" dirty="0"/>
          </a:p>
        </p:txBody>
      </p:sp>
      <p:sp>
        <p:nvSpPr>
          <p:cNvPr id="3" name="ZoneTexte 2">
            <a:extLst>
              <a:ext uri="{FF2B5EF4-FFF2-40B4-BE49-F238E27FC236}">
                <a16:creationId xmlns:a16="http://schemas.microsoft.com/office/drawing/2014/main" id="{18B42702-7DA4-057C-15B0-701EAAED6A1C}"/>
              </a:ext>
            </a:extLst>
          </p:cNvPr>
          <p:cNvSpPr txBox="1"/>
          <p:nvPr/>
        </p:nvSpPr>
        <p:spPr>
          <a:xfrm>
            <a:off x="9598658" y="695125"/>
            <a:ext cx="3354071" cy="369332"/>
          </a:xfrm>
          <a:prstGeom prst="rect">
            <a:avLst/>
          </a:prstGeom>
          <a:noFill/>
        </p:spPr>
        <p:txBody>
          <a:bodyPr wrap="square">
            <a:spAutoFit/>
          </a:bodyPr>
          <a:lstStyle/>
          <a:p>
            <a:r>
              <a:rPr lang="fr-FR" sz="1800" b="1" dirty="0">
                <a:latin typeface="Arial" panose="020B0604020202020204" pitchFamily="34" charset="0"/>
                <a:cs typeface="Arial" panose="020B0604020202020204" pitchFamily="34" charset="0"/>
              </a:rPr>
              <a:t>+ 1°C = + 10 à 15% de l’ETP  </a:t>
            </a:r>
          </a:p>
        </p:txBody>
      </p:sp>
      <p:pic>
        <p:nvPicPr>
          <p:cNvPr id="4" name="Image 3">
            <a:extLst>
              <a:ext uri="{FF2B5EF4-FFF2-40B4-BE49-F238E27FC236}">
                <a16:creationId xmlns:a16="http://schemas.microsoft.com/office/drawing/2014/main" id="{2B8CE549-37E2-A7CE-74B6-CF6CED34D83F}"/>
              </a:ext>
            </a:extLst>
          </p:cNvPr>
          <p:cNvPicPr>
            <a:picLocks noChangeAspect="1"/>
          </p:cNvPicPr>
          <p:nvPr/>
        </p:nvPicPr>
        <p:blipFill>
          <a:blip r:embed="rId5"/>
          <a:stretch>
            <a:fillRect/>
          </a:stretch>
        </p:blipFill>
        <p:spPr>
          <a:xfrm>
            <a:off x="8900160" y="585165"/>
            <a:ext cx="669289" cy="589252"/>
          </a:xfrm>
          <a:prstGeom prst="rect">
            <a:avLst/>
          </a:prstGeom>
        </p:spPr>
      </p:pic>
      <p:sp>
        <p:nvSpPr>
          <p:cNvPr id="6" name="ZoneTexte 5">
            <a:extLst>
              <a:ext uri="{FF2B5EF4-FFF2-40B4-BE49-F238E27FC236}">
                <a16:creationId xmlns:a16="http://schemas.microsoft.com/office/drawing/2014/main" id="{4DF3FB39-F792-3942-663D-5828CDA18215}"/>
              </a:ext>
            </a:extLst>
          </p:cNvPr>
          <p:cNvSpPr txBox="1"/>
          <p:nvPr/>
        </p:nvSpPr>
        <p:spPr>
          <a:xfrm>
            <a:off x="8236510" y="1687444"/>
            <a:ext cx="5001017" cy="724173"/>
          </a:xfrm>
          <a:prstGeom prst="rect">
            <a:avLst/>
          </a:prstGeom>
          <a:noFill/>
        </p:spPr>
        <p:txBody>
          <a:bodyPr wrap="square" rtlCol="0">
            <a:spAutoFit/>
          </a:bodyPr>
          <a:lstStyle/>
          <a:p>
            <a:pPr algn="ctr"/>
            <a:r>
              <a:rPr lang="fr-FR" b="1" dirty="0">
                <a:solidFill>
                  <a:srgbClr val="FF0000"/>
                </a:solidFill>
              </a:rPr>
              <a:t>En LR, les projections climatiques montrent un réchauffement jusque années 2050</a:t>
            </a:r>
          </a:p>
        </p:txBody>
      </p:sp>
    </p:spTree>
    <p:extLst>
      <p:ext uri="{BB962C8B-B14F-4D97-AF65-F5344CB8AC3E}">
        <p14:creationId xmlns:p14="http://schemas.microsoft.com/office/powerpoint/2010/main" val="3508225194"/>
      </p:ext>
    </p:extLst>
  </p:cSld>
  <p:clrMapOvr>
    <a:masterClrMapping/>
  </p:clrMapOvr>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1FC09E995E824C8CEBEB3F59921D96" ma:contentTypeVersion="13" ma:contentTypeDescription="Crée un document." ma:contentTypeScope="" ma:versionID="ebca615c6444df71799c7ed30671b7ac">
  <xsd:schema xmlns:xsd="http://www.w3.org/2001/XMLSchema" xmlns:xs="http://www.w3.org/2001/XMLSchema" xmlns:p="http://schemas.microsoft.com/office/2006/metadata/properties" xmlns:ns2="ff04c277-ab6c-4426-9fc3-a39492444f81" xmlns:ns3="20488794-1a80-4bd4-92cc-973eb99fdc6d" targetNamespace="http://schemas.microsoft.com/office/2006/metadata/properties" ma:root="true" ma:fieldsID="fa16d7a590123b6ac895fbf09f5fd996" ns2:_="" ns3:_="">
    <xsd:import namespace="ff04c277-ab6c-4426-9fc3-a39492444f81"/>
    <xsd:import namespace="20488794-1a80-4bd4-92cc-973eb99fdc6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04c277-ab6c-4426-9fc3-a39492444f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82b0661f-7378-4bef-abce-754b0f2fd44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0488794-1a80-4bd4-92cc-973eb99fdc6d"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1900e8e7-f79e-45ff-96a3-e525aee4160e}" ma:internalName="TaxCatchAll" ma:showField="CatchAllData" ma:web="20488794-1a80-4bd4-92cc-973eb99fdc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0488794-1a80-4bd4-92cc-973eb99fdc6d" xsi:nil="true"/>
    <lcf76f155ced4ddcb4097134ff3c332f xmlns="ff04c277-ab6c-4426-9fc3-a39492444f8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D48668-BE26-4D22-9603-1E81018A47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04c277-ab6c-4426-9fc3-a39492444f81"/>
    <ds:schemaRef ds:uri="20488794-1a80-4bd4-92cc-973eb99fdc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7289A7-DA2F-4C3E-BE47-D059C01C676A}">
  <ds:schemaRefs>
    <ds:schemaRef ds:uri="http://schemas.microsoft.com/office/2006/metadata/properties"/>
    <ds:schemaRef ds:uri="http://schemas.microsoft.com/office/infopath/2007/PartnerControls"/>
    <ds:schemaRef ds:uri="20488794-1a80-4bd4-92cc-973eb99fdc6d"/>
    <ds:schemaRef ds:uri="ff04c277-ab6c-4426-9fc3-a39492444f81"/>
  </ds:schemaRefs>
</ds:datastoreItem>
</file>

<file path=customXml/itemProps3.xml><?xml version="1.0" encoding="utf-8"?>
<ds:datastoreItem xmlns:ds="http://schemas.openxmlformats.org/officeDocument/2006/customXml" ds:itemID="{BBAA1053-0D10-4F1B-8D9E-665AAFE5DF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13499</TotalTime>
  <Words>2595</Words>
  <Application>Microsoft Office PowerPoint</Application>
  <PresentationFormat>Personnalisé</PresentationFormat>
  <Paragraphs>380</Paragraphs>
  <Slides>26</Slides>
  <Notes>0</Notes>
  <HiddenSlides>0</HiddenSlides>
  <MMClips>0</MMClips>
  <ScaleCrop>false</ScaleCrop>
  <HeadingPairs>
    <vt:vector size="6" baseType="variant">
      <vt:variant>
        <vt:lpstr>Polices utilisées</vt:lpstr>
      </vt:variant>
      <vt:variant>
        <vt:i4>11</vt:i4>
      </vt:variant>
      <vt:variant>
        <vt:lpstr>Thème</vt:lpstr>
      </vt:variant>
      <vt:variant>
        <vt:i4>5</vt:i4>
      </vt:variant>
      <vt:variant>
        <vt:lpstr>Titres des diapositives</vt:lpstr>
      </vt:variant>
      <vt:variant>
        <vt:i4>26</vt:i4>
      </vt:variant>
    </vt:vector>
  </HeadingPairs>
  <TitlesOfParts>
    <vt:vector size="42" baseType="lpstr">
      <vt:lpstr>-apple-system</vt:lpstr>
      <vt:lpstr>Arial</vt:lpstr>
      <vt:lpstr>Arial Narrow</vt:lpstr>
      <vt:lpstr>Calibri</vt:lpstr>
      <vt:lpstr>Calibri Light</vt:lpstr>
      <vt:lpstr>Courier New</vt:lpstr>
      <vt:lpstr>Hind</vt:lpstr>
      <vt:lpstr>montserratlight</vt:lpstr>
      <vt:lpstr>Roboto-Medium</vt:lpstr>
      <vt:lpstr>Source Sans Pro</vt:lpstr>
      <vt:lpstr>Times New Roman</vt:lpstr>
      <vt:lpstr>1_Thème Office</vt:lpstr>
      <vt:lpstr>1_Conception personnalisée</vt:lpstr>
      <vt:lpstr>2_Thème Office</vt:lpstr>
      <vt:lpstr>2_Conception personnalisée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Frédéric Bouchet</dc:creator>
  <cp:lastModifiedBy>patrick lafforgue</cp:lastModifiedBy>
  <cp:revision>342</cp:revision>
  <dcterms:created xsi:type="dcterms:W3CDTF">2018-03-19T14:16:46Z</dcterms:created>
  <dcterms:modified xsi:type="dcterms:W3CDTF">2023-05-31T17:12:19Z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0x010100C51FC09E995E824C8CEBEB3F59921D96</vt:lpwstr>
  </property>
</Properties>
</file>