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526" r:id="rId2"/>
    <p:sldId id="527" r:id="rId3"/>
    <p:sldId id="533" r:id="rId4"/>
    <p:sldId id="535" r:id="rId5"/>
    <p:sldId id="974" r:id="rId6"/>
    <p:sldId id="534" r:id="rId7"/>
    <p:sldId id="529" r:id="rId8"/>
    <p:sldId id="530" r:id="rId9"/>
    <p:sldId id="531" r:id="rId10"/>
    <p:sldId id="53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310" autoAdjust="0"/>
  </p:normalViewPr>
  <p:slideViewPr>
    <p:cSldViewPr snapToGrid="0">
      <p:cViewPr varScale="1">
        <p:scale>
          <a:sx n="66" d="100"/>
          <a:sy n="66" d="100"/>
        </p:scale>
        <p:origin x="191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A48A6-8981-4069-9215-0A8362EB31EE}" type="datetimeFigureOut">
              <a:rPr lang="fr-FR" smtClean="0"/>
              <a:t>09/02/2024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A73B0-778A-4806-A6EC-F80F256A3BAB}" type="slidenum">
              <a:rPr lang="fr-FR" smtClean="0"/>
              <a:t>‹N°›</a:t>
            </a:fld>
            <a:endParaRPr lang="fr-FR"/>
          </a:p>
        </p:txBody>
      </p:sp>
    </p:spTree>
    <p:extLst>
      <p:ext uri="{BB962C8B-B14F-4D97-AF65-F5344CB8AC3E}">
        <p14:creationId xmlns:p14="http://schemas.microsoft.com/office/powerpoint/2010/main" val="323515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QUELS ARBRES POUR DEMAIN, (10 ans pour produire un arbre ou deux ans°</a:t>
            </a:r>
          </a:p>
          <a:p>
            <a:pPr>
              <a:lnSpc>
                <a:spcPct val="80000"/>
              </a:lnSpc>
              <a:buFontTx/>
              <a:buNone/>
            </a:pPr>
            <a:r>
              <a:rPr lang="fr-FR" altLang="fr-FR" sz="1200" dirty="0"/>
              <a:t>Végétal local</a:t>
            </a:r>
          </a:p>
          <a:p>
            <a:pPr>
              <a:lnSpc>
                <a:spcPct val="80000"/>
              </a:lnSpc>
              <a:buFontTx/>
              <a:buNone/>
            </a:pPr>
            <a:r>
              <a:rPr lang="fr-FR" altLang="fr-FR" sz="1200" dirty="0"/>
              <a:t>Arbres méditerranéens</a:t>
            </a:r>
          </a:p>
          <a:p>
            <a:pPr>
              <a:lnSpc>
                <a:spcPct val="80000"/>
              </a:lnSpc>
              <a:buFontTx/>
              <a:buNone/>
            </a:pPr>
            <a:r>
              <a:rPr lang="fr-FR" altLang="fr-FR" sz="1200" dirty="0"/>
              <a:t>Plantes exotiques </a:t>
            </a:r>
          </a:p>
          <a:p>
            <a:pPr>
              <a:lnSpc>
                <a:spcPct val="80000"/>
              </a:lnSpc>
              <a:buFontTx/>
              <a:buNone/>
            </a:pPr>
            <a:r>
              <a:rPr lang="fr-FR" altLang="fr-FR" sz="1200" dirty="0"/>
              <a:t>Quel climat demain en Occitanie? Dans 30ans 50 ans en 2100?</a:t>
            </a:r>
          </a:p>
          <a:p>
            <a:pPr>
              <a:lnSpc>
                <a:spcPct val="80000"/>
              </a:lnSpc>
              <a:buFontTx/>
              <a:buNone/>
            </a:pPr>
            <a:r>
              <a:rPr lang="fr-FR" altLang="fr-FR" sz="1200" dirty="0"/>
              <a:t>Il ne faut pas réduire sa palette et chercher dans les 3 catégories. Définir les besoins, Définir Quel paysage, parc ou espaces verts intégrés dans une gestion différenciée.</a:t>
            </a:r>
          </a:p>
          <a:p>
            <a:pPr marL="0" marR="0" lvl="0" indent="0" algn="l" defTabSz="914400" rtl="0" eaLnBrk="1" fontAlgn="auto" latinLnBrk="0" hangingPunct="1">
              <a:lnSpc>
                <a:spcPct val="80000"/>
              </a:lnSpc>
              <a:spcBef>
                <a:spcPts val="0"/>
              </a:spcBef>
              <a:spcAft>
                <a:spcPts val="0"/>
              </a:spcAft>
              <a:buClrTx/>
              <a:buSzTx/>
              <a:buFontTx/>
              <a:buNone/>
              <a:tabLst/>
              <a:defRPr/>
            </a:pPr>
            <a:r>
              <a:rPr lang="fr-FR" altLang="fr-FR" sz="1200" dirty="0"/>
              <a:t>Combattre les Ilots de Chaleur Urbain, Economiser au maximum la ressource en eau, recherche d’ombrage et de fraicheur dans un alignement…Milieux naturel, forestier ou urbain?</a:t>
            </a:r>
          </a:p>
          <a:p>
            <a:pPr>
              <a:lnSpc>
                <a:spcPct val="80000"/>
              </a:lnSpc>
              <a:buFontTx/>
              <a:buNone/>
            </a:pPr>
            <a:endParaRPr lang="fr-FR" altLang="fr-FR" sz="1200" dirty="0"/>
          </a:p>
          <a:p>
            <a:pPr>
              <a:lnSpc>
                <a:spcPct val="80000"/>
              </a:lnSpc>
              <a:buFontTx/>
              <a:buNone/>
            </a:pPr>
            <a:r>
              <a:rPr lang="fr-FR" altLang="fr-FR" sz="1200" dirty="0"/>
              <a:t>Disponibilité dans les pépinières: locale ou méditerranéennes (60%). </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1</a:t>
            </a:fld>
            <a:endParaRPr lang="fr-FR"/>
          </a:p>
        </p:txBody>
      </p:sp>
    </p:spTree>
    <p:extLst>
      <p:ext uri="{BB962C8B-B14F-4D97-AF65-F5344CB8AC3E}">
        <p14:creationId xmlns:p14="http://schemas.microsoft.com/office/powerpoint/2010/main" val="1040735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Fédérer tous les acteurs de la filière du paysage et des organismes d’état pour l’aménagement des villes et la préservation de la biodiversité.</a:t>
            </a:r>
          </a:p>
          <a:p>
            <a:pPr>
              <a:lnSpc>
                <a:spcPct val="80000"/>
              </a:lnSpc>
              <a:buFontTx/>
              <a:buNone/>
            </a:pPr>
            <a:r>
              <a:rPr lang="fr-FR" altLang="fr-FR" sz="1200" dirty="0"/>
              <a:t>HORTIS, UNEP, VERDIR, FFP, VALHOR, ASTREDHOR, AITF, OFB, ARB, CAUE, FREDON, ADEME, CEREMA, </a:t>
            </a:r>
            <a:r>
              <a:rPr lang="fr-FR" altLang="fr-FR" sz="1200" dirty="0" err="1"/>
              <a:t>Plante&amp;Cité</a:t>
            </a:r>
            <a:r>
              <a:rPr lang="fr-FR" altLang="fr-FR" sz="1200" dirty="0"/>
              <a:t>, INRAE</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10</a:t>
            </a:fld>
            <a:endParaRPr lang="fr-FR"/>
          </a:p>
        </p:txBody>
      </p:sp>
    </p:spTree>
    <p:extLst>
      <p:ext uri="{BB962C8B-B14F-4D97-AF65-F5344CB8AC3E}">
        <p14:creationId xmlns:p14="http://schemas.microsoft.com/office/powerpoint/2010/main" val="321321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Planter le bon arbre au bon endroit</a:t>
            </a:r>
          </a:p>
          <a:p>
            <a:pPr>
              <a:lnSpc>
                <a:spcPct val="80000"/>
              </a:lnSpc>
              <a:buFontTx/>
              <a:buNone/>
            </a:pPr>
            <a:r>
              <a:rPr lang="fr-FR" altLang="fr-FR" sz="1200" dirty="0"/>
              <a:t>Savoir planter et le plus petit</a:t>
            </a:r>
          </a:p>
          <a:p>
            <a:pPr>
              <a:lnSpc>
                <a:spcPct val="80000"/>
              </a:lnSpc>
              <a:buFontTx/>
              <a:buNone/>
            </a:pPr>
            <a:r>
              <a:rPr lang="fr-FR" altLang="fr-FR" sz="1200" dirty="0"/>
              <a:t>Avoir une diversité d’espèces pour nous préserver d’une attaque mono spécifique:</a:t>
            </a:r>
          </a:p>
          <a:p>
            <a:pPr>
              <a:lnSpc>
                <a:spcPct val="80000"/>
              </a:lnSpc>
              <a:buFontTx/>
              <a:buNone/>
            </a:pPr>
            <a:r>
              <a:rPr lang="fr-FR" altLang="fr-FR" sz="1200" dirty="0"/>
              <a:t>Privilégier les plantes de semis et adaptés à son sol et son climat. Attention aux écarts thermiques et à l’humidité de l’air</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2</a:t>
            </a:fld>
            <a:endParaRPr lang="fr-FR"/>
          </a:p>
        </p:txBody>
      </p:sp>
    </p:spTree>
    <p:extLst>
      <p:ext uri="{BB962C8B-B14F-4D97-AF65-F5344CB8AC3E}">
        <p14:creationId xmlns:p14="http://schemas.microsoft.com/office/powerpoint/2010/main" val="279732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endParaRPr lang="fr-FR" altLang="fr-FR" sz="1200" dirty="0"/>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3</a:t>
            </a:fld>
            <a:endParaRPr lang="fr-FR"/>
          </a:p>
        </p:txBody>
      </p:sp>
    </p:spTree>
    <p:extLst>
      <p:ext uri="{BB962C8B-B14F-4D97-AF65-F5344CB8AC3E}">
        <p14:creationId xmlns:p14="http://schemas.microsoft.com/office/powerpoint/2010/main" val="169992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AVEC: </a:t>
            </a:r>
            <a:r>
              <a:rPr lang="fr-FR" dirty="0"/>
              <a:t>PLANTE &amp; CITE, L’ADEME ET LE CEREMA S’ALLIENT AUTOUR DU PROJET </a:t>
            </a:r>
            <a:r>
              <a:rPr lang="fr-FR" altLang="fr-FR" sz="1200" dirty="0"/>
              <a:t>Avoir une diversité d’espèces pour nous préserver d’une attaque mono spécifique:</a:t>
            </a:r>
          </a:p>
          <a:p>
            <a:pPr>
              <a:lnSpc>
                <a:spcPct val="80000"/>
              </a:lnSpc>
              <a:buFontTx/>
              <a:buNone/>
            </a:pPr>
            <a:r>
              <a:rPr lang="fr-FR" altLang="fr-FR" sz="1200" dirty="0"/>
              <a:t>Privilégier les plantes de semis et adaptés à son sol et son climat. Attention aux écarts thermiques et à l’humidité de l’air (hygrométrie)</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4</a:t>
            </a:fld>
            <a:endParaRPr lang="fr-FR"/>
          </a:p>
        </p:txBody>
      </p:sp>
    </p:spTree>
    <p:extLst>
      <p:ext uri="{BB962C8B-B14F-4D97-AF65-F5344CB8AC3E}">
        <p14:creationId xmlns:p14="http://schemas.microsoft.com/office/powerpoint/2010/main" val="185677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Limitation de la photosynthèse. L’arbre produit de l’eau</a:t>
            </a:r>
          </a:p>
        </p:txBody>
      </p:sp>
      <p:sp>
        <p:nvSpPr>
          <p:cNvPr id="4" name="Espace réservé du numéro de diapositive 3"/>
          <p:cNvSpPr>
            <a:spLocks noGrp="1"/>
          </p:cNvSpPr>
          <p:nvPr>
            <p:ph type="sldNum" sz="quarter" idx="5"/>
          </p:nvPr>
        </p:nvSpPr>
        <p:spPr/>
        <p:txBody>
          <a:bodyPr/>
          <a:lstStyle/>
          <a:p>
            <a:fld id="{DA2EF6FE-A2E5-4BFC-9787-429706E1AE93}" type="slidenum">
              <a:rPr lang="fr-FR" smtClean="0"/>
              <a:t>5</a:t>
            </a:fld>
            <a:endParaRPr lang="fr-FR"/>
          </a:p>
        </p:txBody>
      </p:sp>
    </p:spTree>
    <p:extLst>
      <p:ext uri="{BB962C8B-B14F-4D97-AF65-F5344CB8AC3E}">
        <p14:creationId xmlns:p14="http://schemas.microsoft.com/office/powerpoint/2010/main" val="379035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AVEC</a:t>
            </a:r>
          </a:p>
          <a:p>
            <a:pPr>
              <a:lnSpc>
                <a:spcPct val="80000"/>
              </a:lnSpc>
              <a:buFontTx/>
              <a:buNone/>
            </a:pPr>
            <a:r>
              <a:rPr lang="fr-FR" altLang="fr-FR" sz="1200" dirty="0" err="1"/>
              <a:t>Floriscope</a:t>
            </a:r>
            <a:r>
              <a:rPr lang="fr-FR" altLang="fr-FR" sz="1200" dirty="0"/>
              <a:t> de Plante et cité, </a:t>
            </a:r>
          </a:p>
          <a:p>
            <a:pPr>
              <a:lnSpc>
                <a:spcPct val="80000"/>
              </a:lnSpc>
              <a:buFontTx/>
              <a:buNone/>
            </a:pPr>
            <a:r>
              <a:rPr lang="fr-FR" altLang="fr-FR" sz="1200" dirty="0"/>
              <a:t>SESAME du CEREMA</a:t>
            </a:r>
          </a:p>
          <a:p>
            <a:pPr>
              <a:lnSpc>
                <a:spcPct val="80000"/>
              </a:lnSpc>
              <a:buFontTx/>
              <a:buNone/>
            </a:pPr>
            <a:r>
              <a:rPr lang="fr-FR" altLang="fr-FR" sz="1200" dirty="0"/>
              <a:t>ARDEM</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6</a:t>
            </a:fld>
            <a:endParaRPr lang="fr-FR"/>
          </a:p>
        </p:txBody>
      </p:sp>
    </p:spTree>
    <p:extLst>
      <p:ext uri="{BB962C8B-B14F-4D97-AF65-F5344CB8AC3E}">
        <p14:creationId xmlns:p14="http://schemas.microsoft.com/office/powerpoint/2010/main" val="148143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b="0" i="0" dirty="0">
                <a:solidFill>
                  <a:srgbClr val="363636"/>
                </a:solidFill>
                <a:effectLst/>
                <a:latin typeface="Calibri" panose="020F0502020204030204" pitchFamily="34" charset="0"/>
              </a:rPr>
              <a:t>Élaboré avec des experts naturalistes, ce guide présente des listes d’espèces locales. Il met l’accent sur les bénéfices apportés par la plantation de végétaux locaux, qui disposent de meilleures facultés d’adaptation face au changement climatique, et apportent des bénéfices multiples aux insectes et pollinisateurs sauvages, dont le déclin est avéré. Ce guide apporte une réponse aux demandes sociétales et impératifs écologiques en cours, puisque la végétalisation des espaces urbanisés s’impose comme une solution efficace et rapide à mettre en œuvre. Plus de 600 espèces de végétaux ont ainsi été sélectionnées, et le territoire d’Occitanie divisé en quatre aires biogéographiques, pour que chacun puisse identifier facilement les espèces qui correspondent au territoire de son projet d’aménagement.</a:t>
            </a:r>
            <a:r>
              <a:rPr lang="fr-FR" altLang="fr-FR" sz="1200" dirty="0"/>
              <a:t>15% de la flore locale menacée de disparition. Les ormes, les frênes commun, les hêtres et les chênes pédonculés sont en déclin</a:t>
            </a:r>
          </a:p>
          <a:p>
            <a:pPr>
              <a:lnSpc>
                <a:spcPct val="80000"/>
              </a:lnSpc>
              <a:buFontTx/>
              <a:buNone/>
            </a:pPr>
            <a:r>
              <a:rPr lang="fr-FR" altLang="fr-FR" sz="1200" dirty="0"/>
              <a:t>Pourquoi, il faut planter local. Plantes en production ?</a:t>
            </a:r>
          </a:p>
          <a:p>
            <a:pPr>
              <a:lnSpc>
                <a:spcPct val="80000"/>
              </a:lnSpc>
              <a:buFontTx/>
              <a:buNone/>
            </a:pPr>
            <a:r>
              <a:rPr lang="fr-FR" altLang="fr-FR" sz="1200" dirty="0"/>
              <a:t>Attention de Planter local. Est il adapté aux contraintes urbaines: de chaleur plus élevées, de pollution, de sols urbains avec les réseaux….</a:t>
            </a:r>
          </a:p>
          <a:p>
            <a:pPr>
              <a:lnSpc>
                <a:spcPct val="80000"/>
              </a:lnSpc>
              <a:buFontTx/>
              <a:buNone/>
            </a:pPr>
            <a:r>
              <a:rPr lang="fr-FR" altLang="fr-FR" sz="1200" dirty="0"/>
              <a:t>Attention au diktat</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7</a:t>
            </a:fld>
            <a:endParaRPr lang="fr-FR"/>
          </a:p>
        </p:txBody>
      </p:sp>
    </p:spTree>
    <p:extLst>
      <p:ext uri="{BB962C8B-B14F-4D97-AF65-F5344CB8AC3E}">
        <p14:creationId xmlns:p14="http://schemas.microsoft.com/office/powerpoint/2010/main" val="310462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fr-FR" altLang="fr-FR" sz="1200" dirty="0"/>
              <a:t>Paradoxe 2 Les arbres méditerranéens. Ils sont en repos végétatif en été, ils ne transpirent pas, ils ont un ombrage moins denses….</a:t>
            </a:r>
          </a:p>
          <a:p>
            <a:pPr marL="0" marR="0" lvl="0" indent="0" algn="l" defTabSz="914400" rtl="0" eaLnBrk="1" fontAlgn="auto" latinLnBrk="0" hangingPunct="1">
              <a:lnSpc>
                <a:spcPct val="80000"/>
              </a:lnSpc>
              <a:spcBef>
                <a:spcPts val="0"/>
              </a:spcBef>
              <a:spcAft>
                <a:spcPts val="0"/>
              </a:spcAft>
              <a:buClrTx/>
              <a:buSzTx/>
              <a:buFontTx/>
              <a:buNone/>
              <a:tabLst/>
              <a:defRPr/>
            </a:pPr>
            <a:r>
              <a:rPr lang="fr-FR" altLang="fr-FR" sz="1200" dirty="0"/>
              <a:t>Attention est ce que l’on n’accélère pas le changement climatique.</a:t>
            </a:r>
          </a:p>
          <a:p>
            <a:pPr marL="0" marR="0" lvl="0" indent="0" algn="l" defTabSz="914400" rtl="0" eaLnBrk="1" fontAlgn="auto" latinLnBrk="0" hangingPunct="1">
              <a:lnSpc>
                <a:spcPct val="80000"/>
              </a:lnSpc>
              <a:spcBef>
                <a:spcPts val="0"/>
              </a:spcBef>
              <a:spcAft>
                <a:spcPts val="0"/>
              </a:spcAft>
              <a:buClrTx/>
              <a:buSzTx/>
              <a:buFontTx/>
              <a:buNone/>
              <a:tabLst/>
              <a:defRPr/>
            </a:pPr>
            <a:r>
              <a:rPr lang="fr-FR" altLang="fr-FR" sz="1200" dirty="0"/>
              <a:t>Casuarina un des seuls arbres des canaries</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8</a:t>
            </a:fld>
            <a:endParaRPr lang="fr-FR"/>
          </a:p>
        </p:txBody>
      </p:sp>
    </p:spTree>
    <p:extLst>
      <p:ext uri="{BB962C8B-B14F-4D97-AF65-F5344CB8AC3E}">
        <p14:creationId xmlns:p14="http://schemas.microsoft.com/office/powerpoint/2010/main" val="130514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Les cactées</a:t>
            </a:r>
          </a:p>
          <a:p>
            <a:pPr>
              <a:lnSpc>
                <a:spcPct val="80000"/>
              </a:lnSpc>
              <a:buFontTx/>
              <a:buNone/>
            </a:pPr>
            <a:r>
              <a:rPr lang="fr-FR" altLang="fr-FR" sz="1200" dirty="0"/>
              <a:t>Les palmiers</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9</a:t>
            </a:fld>
            <a:endParaRPr lang="fr-FR"/>
          </a:p>
        </p:txBody>
      </p:sp>
    </p:spTree>
    <p:extLst>
      <p:ext uri="{BB962C8B-B14F-4D97-AF65-F5344CB8AC3E}">
        <p14:creationId xmlns:p14="http://schemas.microsoft.com/office/powerpoint/2010/main" val="18109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A2E0ACA-C8F2-4F32-9FC4-D5DFE4067783}" type="datetimeFigureOut">
              <a:rPr lang="fr-FR" smtClean="0"/>
              <a:t>09/02/2024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85037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2E0ACA-C8F2-4F32-9FC4-D5DFE4067783}" type="datetimeFigureOut">
              <a:rPr lang="fr-FR" smtClean="0"/>
              <a:t>09/02/2024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13644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2E0ACA-C8F2-4F32-9FC4-D5DFE4067783}" type="datetimeFigureOut">
              <a:rPr lang="fr-FR" smtClean="0"/>
              <a:t>09/02/2024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1730483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uniquement">
    <p:spTree>
      <p:nvGrpSpPr>
        <p:cNvPr id="1" name=""/>
        <p:cNvGrpSpPr/>
        <p:nvPr/>
      </p:nvGrpSpPr>
      <p:grpSpPr>
        <a:xfrm>
          <a:off x="0" y="0"/>
          <a:ext cx="0" cy="0"/>
          <a:chOff x="0" y="0"/>
          <a:chExt cx="0" cy="0"/>
        </a:xfrm>
      </p:grpSpPr>
      <p:sp>
        <p:nvSpPr>
          <p:cNvPr id="19" name="Espace réservé d’image 18">
            <a:extLst>
              <a:ext uri="{FF2B5EF4-FFF2-40B4-BE49-F238E27FC236}">
                <a16:creationId xmlns:a16="http://schemas.microsoft.com/office/drawing/2014/main" id="{34120D15-E48C-4FBE-BB95-24DB36D9F458}"/>
              </a:ext>
            </a:extLst>
          </p:cNvPr>
          <p:cNvSpPr>
            <a:spLocks noGrp="1"/>
          </p:cNvSpPr>
          <p:nvPr>
            <p:ph type="pic" sz="quarter" idx="14"/>
          </p:nvPr>
        </p:nvSpPr>
        <p:spPr>
          <a:xfrm>
            <a:off x="1024825" y="2530061"/>
            <a:ext cx="2780979"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200" b="1">
                <a:solidFill>
                  <a:schemeClr val="bg1"/>
                </a:solidFill>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E969F227-D21C-48B3-828A-6BFA9585E82F}"/>
              </a:ext>
            </a:extLst>
          </p:cNvPr>
          <p:cNvSpPr>
            <a:spLocks noGrp="1"/>
          </p:cNvSpPr>
          <p:nvPr>
            <p:ph type="title" hasCustomPrompt="1"/>
          </p:nvPr>
        </p:nvSpPr>
        <p:spPr>
          <a:xfrm>
            <a:off x="3902202" y="585216"/>
            <a:ext cx="4375404" cy="2276856"/>
          </a:xfrm>
        </p:spPr>
        <p:txBody>
          <a:bodyPr rtlCol="0" anchor="b"/>
          <a:lstStyle>
            <a:lvl1pPr algn="r">
              <a:defRPr sz="4500" b="1" cap="all" spc="300" baseline="0">
                <a:solidFill>
                  <a:schemeClr val="bg1"/>
                </a:solidFill>
              </a:defRPr>
            </a:lvl1pPr>
          </a:lstStyle>
          <a:p>
            <a:pPr rtl="0"/>
            <a:r>
              <a:rPr lang="fr-FR" noProof="0"/>
              <a:t>Titre</a:t>
            </a:r>
          </a:p>
        </p:txBody>
      </p:sp>
      <p:sp>
        <p:nvSpPr>
          <p:cNvPr id="3" name="Espace réservé de la date 2">
            <a:extLst>
              <a:ext uri="{FF2B5EF4-FFF2-40B4-BE49-F238E27FC236}">
                <a16:creationId xmlns:a16="http://schemas.microsoft.com/office/drawing/2014/main" id="{8DF1DFFF-E5C5-43DF-B71C-7270DB97372C}"/>
              </a:ext>
            </a:extLst>
          </p:cNvPr>
          <p:cNvSpPr>
            <a:spLocks noGrp="1"/>
          </p:cNvSpPr>
          <p:nvPr>
            <p:ph type="dt" sz="half" idx="10"/>
          </p:nvPr>
        </p:nvSpPr>
        <p:spPr>
          <a:xfrm>
            <a:off x="493776" y="201171"/>
            <a:ext cx="2057400" cy="365125"/>
          </a:xfrm>
        </p:spPr>
        <p:txBody>
          <a:bodyPr rtlCol="0"/>
          <a:lstStyle>
            <a:lvl1pPr>
              <a:defRPr>
                <a:solidFill>
                  <a:schemeClr val="bg1"/>
                </a:solidFill>
              </a:defRPr>
            </a:lvl1pPr>
          </a:lstStyle>
          <a:p>
            <a:pPr rtl="0"/>
            <a:r>
              <a:rPr lang="fr-FR" noProof="0"/>
              <a:t>03/09/20XX</a:t>
            </a:r>
          </a:p>
        </p:txBody>
      </p:sp>
      <p:sp>
        <p:nvSpPr>
          <p:cNvPr id="4" name="Espace réservé du pied de page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760095" y="1984170"/>
            <a:ext cx="2788920" cy="273844"/>
          </a:xfrm>
        </p:spPr>
        <p:txBody>
          <a:bodyPr rtlCol="0"/>
          <a:lstStyle>
            <a:lvl1pPr>
              <a:defRPr>
                <a:solidFill>
                  <a:schemeClr val="bg1"/>
                </a:solidFill>
              </a:defRPr>
            </a:lvl1pPr>
          </a:lstStyle>
          <a:p>
            <a:pPr rtl="0"/>
            <a:r>
              <a:rPr lang="fr-FR" noProof="0"/>
              <a:t>Conclusion, synthèse et bilan</a:t>
            </a:r>
          </a:p>
        </p:txBody>
      </p:sp>
      <p:sp>
        <p:nvSpPr>
          <p:cNvPr id="5" name="Espace réservé du numéro de diapositive 4">
            <a:extLst>
              <a:ext uri="{FF2B5EF4-FFF2-40B4-BE49-F238E27FC236}">
                <a16:creationId xmlns:a16="http://schemas.microsoft.com/office/drawing/2014/main" id="{30FF4306-91CD-4B7B-8A53-34BE8F997581}"/>
              </a:ext>
            </a:extLst>
          </p:cNvPr>
          <p:cNvSpPr>
            <a:spLocks noGrp="1"/>
          </p:cNvSpPr>
          <p:nvPr>
            <p:ph type="sldNum" sz="quarter" idx="12"/>
          </p:nvPr>
        </p:nvSpPr>
        <p:spPr>
          <a:xfrm>
            <a:off x="6457950" y="201171"/>
            <a:ext cx="2057400" cy="365125"/>
          </a:xfrm>
        </p:spPr>
        <p:txBody>
          <a:bodyPr rtlCol="0"/>
          <a:lstStyle>
            <a:lvl1pPr>
              <a:defRPr>
                <a:solidFill>
                  <a:schemeClr val="bg1"/>
                </a:solidFill>
              </a:defRPr>
            </a:lvl1pPr>
          </a:lstStyle>
          <a:p>
            <a:pPr rtl="0"/>
            <a:fld id="{D8DA9DAA-006C-4F4B-980E-E3DF019B24E2}" type="slidenum">
              <a:rPr lang="fr-FR" noProof="0" smtClean="0"/>
              <a:pPr rtl="0"/>
              <a:t>‹N°›</a:t>
            </a:fld>
            <a:endParaRPr lang="fr-FR" noProof="0"/>
          </a:p>
        </p:txBody>
      </p:sp>
      <p:cxnSp>
        <p:nvCxnSpPr>
          <p:cNvPr id="14" name="Connecteur droit 13">
            <a:extLst>
              <a:ext uri="{FF2B5EF4-FFF2-40B4-BE49-F238E27FC236}">
                <a16:creationId xmlns:a16="http://schemas.microsoft.com/office/drawing/2014/main" id="{13AE7F8D-AE68-4A83-BAB5-3A97D473CE3C}"/>
              </a:ext>
            </a:extLst>
          </p:cNvPr>
          <p:cNvCxnSpPr>
            <a:cxnSpLocks/>
          </p:cNvCxnSpPr>
          <p:nvPr userDrawn="1"/>
        </p:nvCxnSpPr>
        <p:spPr>
          <a:xfrm>
            <a:off x="642086" y="3568936"/>
            <a:ext cx="0" cy="32760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Espace réservé du texte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3902202" y="3127248"/>
            <a:ext cx="4375404" cy="3118104"/>
          </a:xfrm>
        </p:spPr>
        <p:txBody>
          <a:bodyPr rtlCol="0"/>
          <a:lstStyle>
            <a:lvl1pPr marL="0" indent="0" algn="r">
              <a:buNone/>
              <a:defRPr sz="1350">
                <a:solidFill>
                  <a:schemeClr val="bg1"/>
                </a:solidFill>
              </a:defRPr>
            </a:lvl1pPr>
          </a:lstStyle>
          <a:p>
            <a:pPr lvl="0" rtl="0"/>
            <a:r>
              <a:rPr lang="fr-FR" noProof="0"/>
              <a:t>Modifiez les styles du texte</a:t>
            </a:r>
          </a:p>
        </p:txBody>
      </p:sp>
      <p:sp>
        <p:nvSpPr>
          <p:cNvPr id="11" name="Graphisme 12">
            <a:extLst>
              <a:ext uri="{FF2B5EF4-FFF2-40B4-BE49-F238E27FC236}">
                <a16:creationId xmlns:a16="http://schemas.microsoft.com/office/drawing/2014/main" id="{EA1B6985-3E5A-40F4-9268-D4AB3BBF8C91}"/>
              </a:ext>
            </a:extLst>
          </p:cNvPr>
          <p:cNvSpPr/>
          <p:nvPr userDrawn="1"/>
        </p:nvSpPr>
        <p:spPr>
          <a:xfrm>
            <a:off x="3559045" y="2760277"/>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r-FR" sz="1350" noProof="0"/>
          </a:p>
        </p:txBody>
      </p:sp>
      <p:sp>
        <p:nvSpPr>
          <p:cNvPr id="13" name="Graphisme 13">
            <a:extLst>
              <a:ext uri="{FF2B5EF4-FFF2-40B4-BE49-F238E27FC236}">
                <a16:creationId xmlns:a16="http://schemas.microsoft.com/office/drawing/2014/main" id="{338BC906-9D03-4280-85E8-21A81BC21D73}"/>
              </a:ext>
            </a:extLst>
          </p:cNvPr>
          <p:cNvSpPr/>
          <p:nvPr userDrawn="1"/>
        </p:nvSpPr>
        <p:spPr>
          <a:xfrm>
            <a:off x="3289962" y="253098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fr-FR" sz="1350" noProof="0"/>
          </a:p>
        </p:txBody>
      </p:sp>
      <p:sp>
        <p:nvSpPr>
          <p:cNvPr id="17" name="Graphisme 15">
            <a:extLst>
              <a:ext uri="{FF2B5EF4-FFF2-40B4-BE49-F238E27FC236}">
                <a16:creationId xmlns:a16="http://schemas.microsoft.com/office/drawing/2014/main" id="{C5C06D53-C9F6-47E8-BFE1-B8193A1AED8B}"/>
              </a:ext>
            </a:extLst>
          </p:cNvPr>
          <p:cNvSpPr/>
          <p:nvPr userDrawn="1"/>
        </p:nvSpPr>
        <p:spPr>
          <a:xfrm>
            <a:off x="1252490" y="6031572"/>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fr-FR" sz="1350" noProof="0"/>
          </a:p>
        </p:txBody>
      </p:sp>
    </p:spTree>
    <p:extLst>
      <p:ext uri="{BB962C8B-B14F-4D97-AF65-F5344CB8AC3E}">
        <p14:creationId xmlns:p14="http://schemas.microsoft.com/office/powerpoint/2010/main" val="325309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2E0ACA-C8F2-4F32-9FC4-D5DFE4067783}" type="datetimeFigureOut">
              <a:rPr lang="fr-FR" smtClean="0"/>
              <a:t>09/02/2024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84486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A2E0ACA-C8F2-4F32-9FC4-D5DFE4067783}" type="datetimeFigureOut">
              <a:rPr lang="fr-FR" smtClean="0"/>
              <a:t>09/02/2024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177393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A2E0ACA-C8F2-4F32-9FC4-D5DFE4067783}" type="datetimeFigureOut">
              <a:rPr lang="fr-FR" smtClean="0"/>
              <a:t>09/02/2024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31248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A2E0ACA-C8F2-4F32-9FC4-D5DFE4067783}" type="datetimeFigureOut">
              <a:rPr lang="fr-FR" smtClean="0"/>
              <a:t>09/02/2024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362968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A2E0ACA-C8F2-4F32-9FC4-D5DFE4067783}" type="datetimeFigureOut">
              <a:rPr lang="fr-FR" smtClean="0"/>
              <a:t>09/02/2024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323092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E0ACA-C8F2-4F32-9FC4-D5DFE4067783}" type="datetimeFigureOut">
              <a:rPr lang="fr-FR" smtClean="0"/>
              <a:t>09/02/2024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86942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A2E0ACA-C8F2-4F32-9FC4-D5DFE4067783}" type="datetimeFigureOut">
              <a:rPr lang="fr-FR" smtClean="0"/>
              <a:t>09/02/2024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763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A2E0ACA-C8F2-4F32-9FC4-D5DFE4067783}" type="datetimeFigureOut">
              <a:rPr lang="fr-FR" smtClean="0"/>
              <a:t>09/02/2024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12986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chemeClr val="accent6">
                <a:lumMod val="75000"/>
              </a:schemeClr>
            </a:gs>
            <a:gs pos="0">
              <a:schemeClr val="accent2"/>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E0ACA-C8F2-4F32-9FC4-D5DFE4067783}" type="datetimeFigureOut">
              <a:rPr lang="fr-FR" smtClean="0"/>
              <a:t>09/02/2024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E924F-643E-499D-8DB8-3E71F15FF07A}" type="slidenum">
              <a:rPr lang="fr-FR" smtClean="0"/>
              <a:t>‹N°›</a:t>
            </a:fld>
            <a:endParaRPr lang="fr-FR"/>
          </a:p>
        </p:txBody>
      </p:sp>
    </p:spTree>
    <p:extLst>
      <p:ext uri="{BB962C8B-B14F-4D97-AF65-F5344CB8AC3E}">
        <p14:creationId xmlns:p14="http://schemas.microsoft.com/office/powerpoint/2010/main" val="33754840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rbres/Annexe%20n&#176;1%20basse%20altitude.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arbres/Conseils%20pour%20la%20plantation%20d.d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rbres/Support%20S&#233;same%20simplifi&#233;%20(1).pdf" TargetMode="External"/><Relationship Id="rId7" Type="http://schemas.openxmlformats.org/officeDocument/2006/relationships/hyperlink" Target="arbres/Floriscope%20pour%20Hortis%20juin%202023.pptx"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arbres/ARDEM.pdf"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arbres/230601_ARB_Occitanie_GuidePlantons_local.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arbres/ARBRES%20pour%20demain%20et%20resistants%20&#224;%20la%20secheresse.xlsx"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628650" y="102239"/>
            <a:ext cx="8017908" cy="624392"/>
          </a:xfrm>
        </p:spPr>
        <p:txBody>
          <a:bodyPr rtlCol="0">
            <a:normAutofit/>
          </a:bodyPr>
          <a:lstStyle/>
          <a:p>
            <a:pPr algn="ctr" rtl="0"/>
            <a:r>
              <a:rPr lang="fr-FR" sz="3000" dirty="0">
                <a:latin typeface="+mn-lt"/>
              </a:rPr>
              <a:t>Que planter demain?</a:t>
            </a:r>
            <a:endParaRPr lang="fr-FR" sz="3000" dirty="0"/>
          </a:p>
        </p:txBody>
      </p:sp>
      <p:pic>
        <p:nvPicPr>
          <p:cNvPr id="7" name="Image 6">
            <a:hlinkClick r:id="rId3" action="ppaction://hlinkfile"/>
            <a:extLst>
              <a:ext uri="{FF2B5EF4-FFF2-40B4-BE49-F238E27FC236}">
                <a16:creationId xmlns:a16="http://schemas.microsoft.com/office/drawing/2014/main" id="{F93FC5E9-B0B9-A0AB-C275-80F85182A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78" y="964097"/>
            <a:ext cx="7991734" cy="5893904"/>
          </a:xfrm>
          <a:prstGeom prst="rect">
            <a:avLst/>
          </a:prstGeom>
        </p:spPr>
      </p:pic>
    </p:spTree>
    <p:extLst>
      <p:ext uri="{BB962C8B-B14F-4D97-AF65-F5344CB8AC3E}">
        <p14:creationId xmlns:p14="http://schemas.microsoft.com/office/powerpoint/2010/main" val="425666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628650" y="102239"/>
            <a:ext cx="8017908" cy="624392"/>
          </a:xfrm>
        </p:spPr>
        <p:txBody>
          <a:bodyPr rtlCol="0">
            <a:normAutofit/>
          </a:bodyPr>
          <a:lstStyle/>
          <a:p>
            <a:pPr algn="ctr" rtl="0"/>
            <a:r>
              <a:rPr lang="fr-FR" sz="3000" dirty="0">
                <a:latin typeface="+mn-lt"/>
              </a:rPr>
              <a:t>CONCLUSION</a:t>
            </a:r>
            <a:endParaRPr lang="fr-FR" sz="3000" dirty="0"/>
          </a:p>
        </p:txBody>
      </p:sp>
      <p:sp>
        <p:nvSpPr>
          <p:cNvPr id="2" name="ZoneTexte 1">
            <a:extLst>
              <a:ext uri="{FF2B5EF4-FFF2-40B4-BE49-F238E27FC236}">
                <a16:creationId xmlns:a16="http://schemas.microsoft.com/office/drawing/2014/main" id="{10A1FC71-144B-CDE3-94D0-08DB947E47FC}"/>
              </a:ext>
            </a:extLst>
          </p:cNvPr>
          <p:cNvSpPr txBox="1"/>
          <p:nvPr/>
        </p:nvSpPr>
        <p:spPr>
          <a:xfrm>
            <a:off x="198783" y="860439"/>
            <a:ext cx="2673626" cy="4401205"/>
          </a:xfrm>
          <a:prstGeom prst="rect">
            <a:avLst/>
          </a:prstGeom>
          <a:noFill/>
        </p:spPr>
        <p:txBody>
          <a:bodyPr wrap="square" rtlCol="0">
            <a:spAutoFit/>
          </a:bodyPr>
          <a:lstStyle/>
          <a:p>
            <a:r>
              <a:rPr lang="fr-FR" sz="2000" dirty="0"/>
              <a:t>Trop souvent les producteurs, les prescripteurs et les collectivités ne sont pas associés aux programmes de recherche, d’innovation et d’adaptation du végétal pour demain</a:t>
            </a:r>
          </a:p>
          <a:p>
            <a:r>
              <a:rPr lang="fr-FR" sz="2000" dirty="0"/>
              <a:t>Rechercher des plantes résistantes à la chaleur, à la sècheresse, aux UV et aux nouvelles maladies</a:t>
            </a:r>
          </a:p>
        </p:txBody>
      </p:sp>
      <p:pic>
        <p:nvPicPr>
          <p:cNvPr id="5" name="Image 4">
            <a:extLst>
              <a:ext uri="{FF2B5EF4-FFF2-40B4-BE49-F238E27FC236}">
                <a16:creationId xmlns:a16="http://schemas.microsoft.com/office/drawing/2014/main" id="{A126F14B-905B-3E59-1E9D-06FEF875D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593" y="0"/>
            <a:ext cx="2977888" cy="3146635"/>
          </a:xfrm>
          <a:prstGeom prst="rect">
            <a:avLst/>
          </a:prstGeom>
        </p:spPr>
      </p:pic>
      <p:pic>
        <p:nvPicPr>
          <p:cNvPr id="1026" name="Picture 2" descr="[51] Citation Humour Canicule | QuoteFamous">
            <a:extLst>
              <a:ext uri="{FF2B5EF4-FFF2-40B4-BE49-F238E27FC236}">
                <a16:creationId xmlns:a16="http://schemas.microsoft.com/office/drawing/2014/main" id="{743462BE-99F0-4FA6-3415-0A070F098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818" y="3181303"/>
            <a:ext cx="5220182" cy="367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4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628650" y="102239"/>
            <a:ext cx="8017908" cy="624392"/>
          </a:xfrm>
        </p:spPr>
        <p:txBody>
          <a:bodyPr rtlCol="0">
            <a:normAutofit/>
          </a:bodyPr>
          <a:lstStyle/>
          <a:p>
            <a:pPr algn="ctr" rtl="0"/>
            <a:r>
              <a:rPr lang="fr-FR" sz="3000" dirty="0">
                <a:latin typeface="+mn-lt"/>
              </a:rPr>
              <a:t>Comment choisir?</a:t>
            </a:r>
            <a:endParaRPr lang="fr-FR" sz="3000" dirty="0"/>
          </a:p>
        </p:txBody>
      </p:sp>
      <p:pic>
        <p:nvPicPr>
          <p:cNvPr id="4" name="Image 3">
            <a:extLst>
              <a:ext uri="{FF2B5EF4-FFF2-40B4-BE49-F238E27FC236}">
                <a16:creationId xmlns:a16="http://schemas.microsoft.com/office/drawing/2014/main" id="{F6FEA50F-BE00-D02B-01D5-EB078D3D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099"/>
            <a:ext cx="9144000" cy="5143802"/>
          </a:xfrm>
          <a:prstGeom prst="rect">
            <a:avLst/>
          </a:prstGeom>
        </p:spPr>
      </p:pic>
      <p:sp>
        <p:nvSpPr>
          <p:cNvPr id="2" name="ZoneTexte 1">
            <a:hlinkClick r:id="rId4" action="ppaction://hlinkfile"/>
            <a:extLst>
              <a:ext uri="{FF2B5EF4-FFF2-40B4-BE49-F238E27FC236}">
                <a16:creationId xmlns:a16="http://schemas.microsoft.com/office/drawing/2014/main" id="{FA527C09-1551-F4A5-9987-89D38C49D741}"/>
              </a:ext>
            </a:extLst>
          </p:cNvPr>
          <p:cNvSpPr txBox="1"/>
          <p:nvPr/>
        </p:nvSpPr>
        <p:spPr>
          <a:xfrm>
            <a:off x="1659834" y="6141308"/>
            <a:ext cx="6361044" cy="646331"/>
          </a:xfrm>
          <a:prstGeom prst="rect">
            <a:avLst/>
          </a:prstGeom>
          <a:noFill/>
        </p:spPr>
        <p:txBody>
          <a:bodyPr wrap="square" rtlCol="0">
            <a:spAutoFit/>
          </a:bodyPr>
          <a:lstStyle/>
          <a:p>
            <a:r>
              <a:rPr lang="fr-FR" sz="3600" dirty="0">
                <a:solidFill>
                  <a:srgbClr val="FF0000"/>
                </a:solidFill>
              </a:rPr>
              <a:t>SAVOIR PLANTER UN ARBRE</a:t>
            </a:r>
          </a:p>
        </p:txBody>
      </p:sp>
    </p:spTree>
    <p:extLst>
      <p:ext uri="{BB962C8B-B14F-4D97-AF65-F5344CB8AC3E}">
        <p14:creationId xmlns:p14="http://schemas.microsoft.com/office/powerpoint/2010/main" val="427980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426853" y="46299"/>
            <a:ext cx="8017908" cy="624392"/>
          </a:xfrm>
        </p:spPr>
        <p:txBody>
          <a:bodyPr rtlCol="0">
            <a:normAutofit/>
          </a:bodyPr>
          <a:lstStyle/>
          <a:p>
            <a:pPr algn="ctr" rtl="0"/>
            <a:r>
              <a:rPr lang="fr-FR" sz="3000" dirty="0">
                <a:solidFill>
                  <a:schemeClr val="tx1"/>
                </a:solidFill>
                <a:latin typeface="+mn-lt"/>
              </a:rPr>
              <a:t>Comment choisir?</a:t>
            </a:r>
            <a:endParaRPr lang="fr-FR" sz="3000" dirty="0">
              <a:solidFill>
                <a:schemeClr val="tx1"/>
              </a:solidFill>
            </a:endParaRPr>
          </a:p>
        </p:txBody>
      </p:sp>
      <p:pic>
        <p:nvPicPr>
          <p:cNvPr id="6" name="Image 5">
            <a:extLst>
              <a:ext uri="{FF2B5EF4-FFF2-40B4-BE49-F238E27FC236}">
                <a16:creationId xmlns:a16="http://schemas.microsoft.com/office/drawing/2014/main" id="{176224D4-6C91-7F14-3D47-706E404384E0}"/>
              </a:ext>
            </a:extLst>
          </p:cNvPr>
          <p:cNvPicPr>
            <a:picLocks noChangeAspect="1"/>
          </p:cNvPicPr>
          <p:nvPr/>
        </p:nvPicPr>
        <p:blipFill>
          <a:blip r:embed="rId3"/>
          <a:stretch>
            <a:fillRect/>
          </a:stretch>
        </p:blipFill>
        <p:spPr>
          <a:xfrm>
            <a:off x="0" y="952918"/>
            <a:ext cx="9144000" cy="6017036"/>
          </a:xfrm>
          <a:prstGeom prst="rect">
            <a:avLst/>
          </a:prstGeom>
        </p:spPr>
      </p:pic>
    </p:spTree>
    <p:extLst>
      <p:ext uri="{BB962C8B-B14F-4D97-AF65-F5344CB8AC3E}">
        <p14:creationId xmlns:p14="http://schemas.microsoft.com/office/powerpoint/2010/main" val="210314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426853" y="46299"/>
            <a:ext cx="8017908" cy="624392"/>
          </a:xfrm>
        </p:spPr>
        <p:txBody>
          <a:bodyPr rtlCol="0">
            <a:normAutofit/>
          </a:bodyPr>
          <a:lstStyle/>
          <a:p>
            <a:pPr algn="ctr" rtl="0"/>
            <a:r>
              <a:rPr lang="fr-FR" sz="3000" dirty="0">
                <a:solidFill>
                  <a:schemeClr val="tx1"/>
                </a:solidFill>
                <a:latin typeface="+mn-lt"/>
              </a:rPr>
              <a:t>Comment choisir?</a:t>
            </a:r>
            <a:endParaRPr lang="fr-FR" sz="3000" dirty="0">
              <a:solidFill>
                <a:schemeClr val="tx1"/>
              </a:solidFill>
            </a:endParaRPr>
          </a:p>
        </p:txBody>
      </p:sp>
      <p:sp>
        <p:nvSpPr>
          <p:cNvPr id="2" name="ZoneTexte 1">
            <a:extLst>
              <a:ext uri="{FF2B5EF4-FFF2-40B4-BE49-F238E27FC236}">
                <a16:creationId xmlns:a16="http://schemas.microsoft.com/office/drawing/2014/main" id="{4ABDCD0B-8862-E622-A491-16901A16CC49}"/>
              </a:ext>
            </a:extLst>
          </p:cNvPr>
          <p:cNvSpPr txBox="1"/>
          <p:nvPr/>
        </p:nvSpPr>
        <p:spPr>
          <a:xfrm>
            <a:off x="944217" y="1595431"/>
            <a:ext cx="8090453" cy="4431983"/>
          </a:xfrm>
          <a:prstGeom prst="rect">
            <a:avLst/>
          </a:prstGeom>
          <a:noFill/>
        </p:spPr>
        <p:txBody>
          <a:bodyPr wrap="square" rtlCol="0">
            <a:spAutoFit/>
          </a:bodyPr>
          <a:lstStyle/>
          <a:p>
            <a:r>
              <a:rPr lang="fr-FR" sz="2400" dirty="0"/>
              <a:t>« AVEC », ADAPTATION DU VEGETAL AU CLIMAT DE DEMAIN Plante &amp; Cité – centre d’ingénierie de la nature en ville –, l’ADEME – agence de la transition écologique – et le </a:t>
            </a:r>
            <a:r>
              <a:rPr lang="fr-FR" sz="2400" dirty="0" err="1"/>
              <a:t>Cerema</a:t>
            </a:r>
            <a:r>
              <a:rPr lang="fr-FR" sz="2400" dirty="0"/>
              <a:t> – centre d'études et d'expertise sur les risques, l'environnement, la mobilité et l'aménagement – annoncent leur partenariat tripartite baptisé AVEC : Adaptation du </a:t>
            </a:r>
            <a:r>
              <a:rPr lang="fr-FR" sz="2400" dirty="0" err="1"/>
              <a:t>VEgétal</a:t>
            </a:r>
            <a:r>
              <a:rPr lang="fr-FR" sz="2400" dirty="0"/>
              <a:t> au Climat de demain. Ce projet porte l’ambition commune de faire progresser les connaissances et de mettre à disposition des données fiables et éclairantes pour le choix des essences végétales, en fonction de leurs capacités de rafraîchissement et d’adaptation au changement climatique</a:t>
            </a:r>
            <a:endParaRPr lang="fr-FR" altLang="fr-FR" sz="2400" dirty="0"/>
          </a:p>
          <a:p>
            <a:endParaRPr lang="fr-FR" dirty="0"/>
          </a:p>
        </p:txBody>
      </p:sp>
    </p:spTree>
    <p:extLst>
      <p:ext uri="{BB962C8B-B14F-4D97-AF65-F5344CB8AC3E}">
        <p14:creationId xmlns:p14="http://schemas.microsoft.com/office/powerpoint/2010/main" val="17386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22F97-D10F-986F-A893-BF96470D5ACC}"/>
              </a:ext>
            </a:extLst>
          </p:cNvPr>
          <p:cNvSpPr>
            <a:spLocks noGrp="1"/>
          </p:cNvSpPr>
          <p:nvPr>
            <p:ph type="title"/>
          </p:nvPr>
        </p:nvSpPr>
        <p:spPr>
          <a:xfrm>
            <a:off x="2819400" y="381000"/>
            <a:ext cx="4695825" cy="369332"/>
          </a:xfrm>
        </p:spPr>
        <p:txBody>
          <a:bodyPr>
            <a:normAutofit fontScale="90000"/>
          </a:bodyPr>
          <a:lstStyle/>
          <a:p>
            <a:r>
              <a:rPr lang="fr-FR" sz="2400" dirty="0">
                <a:latin typeface="Algerian" panose="04020705040A02060702" pitchFamily="82" charset="0"/>
              </a:rPr>
              <a:t>PARADOXE ET </a:t>
            </a:r>
            <a:r>
              <a:rPr lang="fr-FR" sz="2400" dirty="0">
                <a:solidFill>
                  <a:srgbClr val="00B050"/>
                </a:solidFill>
                <a:latin typeface="Algerian" panose="04020705040A02060702" pitchFamily="82" charset="0"/>
              </a:rPr>
              <a:t>EAU VERTE</a:t>
            </a:r>
          </a:p>
        </p:txBody>
      </p:sp>
      <p:sp>
        <p:nvSpPr>
          <p:cNvPr id="4" name="ZoneTexte 3">
            <a:extLst>
              <a:ext uri="{FF2B5EF4-FFF2-40B4-BE49-F238E27FC236}">
                <a16:creationId xmlns:a16="http://schemas.microsoft.com/office/drawing/2014/main" id="{80809E24-D851-D3A7-3FA8-C901E6DE962B}"/>
              </a:ext>
            </a:extLst>
          </p:cNvPr>
          <p:cNvSpPr txBox="1"/>
          <p:nvPr/>
        </p:nvSpPr>
        <p:spPr>
          <a:xfrm>
            <a:off x="298938" y="972234"/>
            <a:ext cx="8692662" cy="1107996"/>
          </a:xfrm>
          <a:prstGeom prst="rect">
            <a:avLst/>
          </a:prstGeom>
          <a:noFill/>
        </p:spPr>
        <p:txBody>
          <a:bodyPr wrap="square" rtlCol="0">
            <a:spAutoFit/>
          </a:bodyPr>
          <a:lstStyle/>
          <a:p>
            <a:r>
              <a:rPr lang="fr-FR" sz="2200" dirty="0"/>
              <a:t>Le paradoxe 2 s’est de vouloir rafraichir la ville avec des plantes résistantes à la sècheresse et qui donc ne transpirent pas et qui ne réalise pas de photosynthèse l’été (pollution…).</a:t>
            </a:r>
          </a:p>
        </p:txBody>
      </p:sp>
      <p:sp>
        <p:nvSpPr>
          <p:cNvPr id="5" name="ZoneTexte 4">
            <a:extLst>
              <a:ext uri="{FF2B5EF4-FFF2-40B4-BE49-F238E27FC236}">
                <a16:creationId xmlns:a16="http://schemas.microsoft.com/office/drawing/2014/main" id="{16DE554F-E32F-7606-0AE4-17005A5FCCD0}"/>
              </a:ext>
            </a:extLst>
          </p:cNvPr>
          <p:cNvSpPr txBox="1"/>
          <p:nvPr/>
        </p:nvSpPr>
        <p:spPr>
          <a:xfrm>
            <a:off x="304800" y="2362200"/>
            <a:ext cx="8686800" cy="4154984"/>
          </a:xfrm>
          <a:prstGeom prst="rect">
            <a:avLst/>
          </a:prstGeom>
          <a:noFill/>
        </p:spPr>
        <p:txBody>
          <a:bodyPr wrap="square" rtlCol="0">
            <a:spAutoFit/>
          </a:bodyPr>
          <a:lstStyle/>
          <a:p>
            <a:r>
              <a:rPr lang="fr-FR" sz="2200" dirty="0">
                <a:solidFill>
                  <a:srgbClr val="00B050"/>
                </a:solidFill>
              </a:rPr>
              <a:t>L’eau verte </a:t>
            </a:r>
            <a:r>
              <a:rPr lang="fr-FR" sz="2200" dirty="0"/>
              <a:t>effectue 5 à 6 cycles d’évapotranspiration et de restitution à la plante. Or elle n’en effectue plus autant car l’homme a cassé ce processus. Par le démembrement agricole et la destruction de haies, de mares et des étangs naturels.</a:t>
            </a:r>
          </a:p>
          <a:p>
            <a:r>
              <a:rPr lang="fr-FR" sz="2200" dirty="0"/>
              <a:t>Par le tout tuyaux et l’imperméabilisation.</a:t>
            </a:r>
          </a:p>
          <a:p>
            <a:r>
              <a:rPr lang="fr-FR" sz="2200" dirty="0">
                <a:solidFill>
                  <a:srgbClr val="00B050"/>
                </a:solidFill>
              </a:rPr>
              <a:t>L’eau verte </a:t>
            </a:r>
            <a:r>
              <a:rPr lang="fr-FR" sz="2200" dirty="0"/>
              <a:t>génère les 2/3 des pluies et une meilleure répartition sur le territoire.</a:t>
            </a:r>
          </a:p>
          <a:p>
            <a:r>
              <a:rPr lang="fr-FR" sz="2200" dirty="0">
                <a:solidFill>
                  <a:srgbClr val="00B050"/>
                </a:solidFill>
              </a:rPr>
              <a:t>L’hydrologie régénératrice </a:t>
            </a:r>
            <a:r>
              <a:rPr lang="fr-FR" sz="2200" dirty="0"/>
              <a:t>doit ralentir, répartir, infiltrer et stocker.</a:t>
            </a:r>
          </a:p>
          <a:p>
            <a:r>
              <a:rPr lang="fr-FR" sz="2200" dirty="0">
                <a:solidFill>
                  <a:srgbClr val="FF0000"/>
                </a:solidFill>
              </a:rPr>
              <a:t>Le végétal et l’arbre produit de l’eau </a:t>
            </a:r>
            <a:r>
              <a:rPr lang="fr-FR" sz="2200" dirty="0"/>
              <a:t>pour cela il faut diversifié les strates et les espèces (les massifs de résineux sont peu utile à la production d’eau verte).</a:t>
            </a:r>
          </a:p>
          <a:p>
            <a:r>
              <a:rPr lang="fr-FR" sz="2200" dirty="0"/>
              <a:t>Pour cela il faut plus de producteurs en France.</a:t>
            </a:r>
          </a:p>
        </p:txBody>
      </p:sp>
    </p:spTree>
    <p:extLst>
      <p:ext uri="{BB962C8B-B14F-4D97-AF65-F5344CB8AC3E}">
        <p14:creationId xmlns:p14="http://schemas.microsoft.com/office/powerpoint/2010/main" val="280753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628650" y="102239"/>
            <a:ext cx="8017908" cy="624392"/>
          </a:xfrm>
        </p:spPr>
        <p:txBody>
          <a:bodyPr rtlCol="0">
            <a:normAutofit/>
          </a:bodyPr>
          <a:lstStyle/>
          <a:p>
            <a:pPr algn="ctr" rtl="0"/>
            <a:r>
              <a:rPr lang="fr-FR" sz="3000" dirty="0">
                <a:latin typeface="+mn-lt"/>
              </a:rPr>
              <a:t>Comment choisir?</a:t>
            </a:r>
            <a:endParaRPr lang="fr-FR" sz="3000" dirty="0"/>
          </a:p>
        </p:txBody>
      </p:sp>
      <p:pic>
        <p:nvPicPr>
          <p:cNvPr id="4" name="Image 3">
            <a:hlinkClick r:id="rId3" action="ppaction://hlinkfile"/>
            <a:extLst>
              <a:ext uri="{FF2B5EF4-FFF2-40B4-BE49-F238E27FC236}">
                <a16:creationId xmlns:a16="http://schemas.microsoft.com/office/drawing/2014/main" id="{86F965C1-96A9-905D-EED5-0E4DBCBA613C}"/>
              </a:ext>
            </a:extLst>
          </p:cNvPr>
          <p:cNvPicPr>
            <a:picLocks noChangeAspect="1"/>
          </p:cNvPicPr>
          <p:nvPr/>
        </p:nvPicPr>
        <p:blipFill>
          <a:blip r:embed="rId4"/>
          <a:stretch>
            <a:fillRect/>
          </a:stretch>
        </p:blipFill>
        <p:spPr>
          <a:xfrm>
            <a:off x="4997008" y="2626279"/>
            <a:ext cx="4467239" cy="4231721"/>
          </a:xfrm>
          <a:prstGeom prst="rect">
            <a:avLst/>
          </a:prstGeom>
        </p:spPr>
      </p:pic>
      <p:pic>
        <p:nvPicPr>
          <p:cNvPr id="6" name="Image 5">
            <a:hlinkClick r:id="rId5" action="ppaction://hlinkfile"/>
            <a:extLst>
              <a:ext uri="{FF2B5EF4-FFF2-40B4-BE49-F238E27FC236}">
                <a16:creationId xmlns:a16="http://schemas.microsoft.com/office/drawing/2014/main" id="{82BB9AFE-78F9-C3E0-3F71-D21E07ACC218}"/>
              </a:ext>
            </a:extLst>
          </p:cNvPr>
          <p:cNvPicPr>
            <a:picLocks noChangeAspect="1"/>
          </p:cNvPicPr>
          <p:nvPr/>
        </p:nvPicPr>
        <p:blipFill>
          <a:blip r:embed="rId6"/>
          <a:stretch>
            <a:fillRect/>
          </a:stretch>
        </p:blipFill>
        <p:spPr>
          <a:xfrm>
            <a:off x="-89342" y="4591050"/>
            <a:ext cx="5086350" cy="2266950"/>
          </a:xfrm>
          <a:prstGeom prst="rect">
            <a:avLst/>
          </a:prstGeom>
        </p:spPr>
      </p:pic>
      <p:sp>
        <p:nvSpPr>
          <p:cNvPr id="9" name="Titre 1">
            <a:extLst>
              <a:ext uri="{FF2B5EF4-FFF2-40B4-BE49-F238E27FC236}">
                <a16:creationId xmlns:a16="http://schemas.microsoft.com/office/drawing/2014/main" id="{2A488FC1-A383-724B-43A0-ECF7CEADAAEA}"/>
              </a:ext>
            </a:extLst>
          </p:cNvPr>
          <p:cNvSpPr txBox="1">
            <a:spLocks/>
          </p:cNvSpPr>
          <p:nvPr/>
        </p:nvSpPr>
        <p:spPr>
          <a:xfrm>
            <a:off x="956620" y="878403"/>
            <a:ext cx="6501174" cy="1325563"/>
          </a:xfrm>
          <a:prstGeom prst="rect">
            <a:avLst/>
          </a:prstGeom>
        </p:spPr>
        <p:txBody>
          <a:bodyPr vert="horz" lIns="91440" tIns="45720" rIns="91440" bIns="45720" rtlCol="0" anchor="b">
            <a:normAutofit lnSpcReduction="10000"/>
          </a:bodyPr>
          <a:lstStyle>
            <a:lvl1pPr algn="r" defTabSz="914400" rtl="0" eaLnBrk="1" latinLnBrk="0" hangingPunct="1">
              <a:lnSpc>
                <a:spcPct val="90000"/>
              </a:lnSpc>
              <a:spcBef>
                <a:spcPct val="0"/>
              </a:spcBef>
              <a:buNone/>
              <a:defRPr sz="4500" b="1" kern="1200" cap="all" spc="300" baseline="0">
                <a:solidFill>
                  <a:schemeClr val="bg1"/>
                </a:solidFill>
                <a:latin typeface="+mj-lt"/>
                <a:ea typeface="+mj-ea"/>
                <a:cs typeface="+mj-cs"/>
              </a:defRPr>
            </a:lvl1pPr>
          </a:lstStyle>
          <a:p>
            <a:r>
              <a:rPr lang="fr-FR" altLang="fr-FR" dirty="0" err="1">
                <a:solidFill>
                  <a:srgbClr val="009778"/>
                </a:solidFill>
                <a:latin typeface="Proxima Nova Extrabold"/>
                <a:ea typeface="Proxima Nova Extrabold"/>
                <a:cs typeface="Proxima Nova Extrabold"/>
              </a:rPr>
              <a:t>Floriscope</a:t>
            </a:r>
            <a:r>
              <a:rPr lang="fr-FR" altLang="fr-FR" dirty="0">
                <a:solidFill>
                  <a:srgbClr val="009778"/>
                </a:solidFill>
                <a:latin typeface="Proxima Nova Extrabold"/>
                <a:ea typeface="Proxima Nova Extrabold"/>
                <a:cs typeface="Proxima Nova Extrabold"/>
              </a:rPr>
              <a:t>, un outil </a:t>
            </a:r>
            <a:r>
              <a:rPr lang="fr-FR" altLang="fr-FR" dirty="0">
                <a:solidFill>
                  <a:srgbClr val="009778"/>
                </a:solidFill>
                <a:latin typeface="Proxima Nova Extrabold"/>
                <a:ea typeface="Proxima Nova Extrabold"/>
                <a:cs typeface="Proxima Nova Extrabold"/>
                <a:hlinkClick r:id="rId7" action="ppaction://hlinkpres?slideindex=1&amp;slidetitle="/>
              </a:rPr>
              <a:t>gratuit</a:t>
            </a:r>
            <a:endParaRPr lang="fr-FR" altLang="fr-FR" dirty="0">
              <a:solidFill>
                <a:srgbClr val="009778"/>
              </a:solidFill>
              <a:latin typeface="Proxima Nova Extrabold"/>
              <a:ea typeface="Proxima Nova Extrabold"/>
              <a:cs typeface="Proxima Nova Extrabold"/>
            </a:endParaRPr>
          </a:p>
        </p:txBody>
      </p:sp>
      <p:sp>
        <p:nvSpPr>
          <p:cNvPr id="10" name="ZoneTexte 9">
            <a:extLst>
              <a:ext uri="{FF2B5EF4-FFF2-40B4-BE49-F238E27FC236}">
                <a16:creationId xmlns:a16="http://schemas.microsoft.com/office/drawing/2014/main" id="{88D012F7-6438-CD2A-C5CF-EA3C02C2CC89}"/>
              </a:ext>
            </a:extLst>
          </p:cNvPr>
          <p:cNvSpPr txBox="1"/>
          <p:nvPr/>
        </p:nvSpPr>
        <p:spPr>
          <a:xfrm>
            <a:off x="420505" y="2549027"/>
            <a:ext cx="7762795" cy="1138773"/>
          </a:xfrm>
          <a:prstGeom prst="rect">
            <a:avLst/>
          </a:prstGeom>
          <a:solidFill>
            <a:schemeClr val="bg1">
              <a:lumMod val="95000"/>
            </a:schemeClr>
          </a:solidFill>
        </p:spPr>
        <p:txBody>
          <a:bodyPr wrap="square" rtlCol="0">
            <a:spAutoFit/>
          </a:bodyPr>
          <a:lstStyle/>
          <a:p>
            <a:pPr algn="ctr"/>
            <a:r>
              <a:rPr lang="fr-FR" sz="1600" b="1" dirty="0">
                <a:latin typeface="Calibri" panose="020F0502020204030204" pitchFamily="34" charset="0"/>
              </a:rPr>
              <a:t>Un site internet, depuis 2017 : </a:t>
            </a:r>
            <a:r>
              <a:rPr lang="fr-FR" sz="2000" b="1" dirty="0">
                <a:latin typeface="Calibri" panose="020F0502020204030204" pitchFamily="34" charset="0"/>
              </a:rPr>
              <a:t>www.floriscope.io</a:t>
            </a:r>
            <a:br>
              <a:rPr lang="fr-FR" sz="1600" b="1" dirty="0">
                <a:latin typeface="Calibri" panose="020F0502020204030204" pitchFamily="34" charset="0"/>
              </a:rPr>
            </a:br>
            <a:endParaRPr lang="fr-FR" sz="1600" b="1" dirty="0">
              <a:latin typeface="Calibri" panose="020F0502020204030204" pitchFamily="34" charset="0"/>
            </a:endParaRPr>
          </a:p>
          <a:p>
            <a:pPr algn="ctr"/>
            <a:r>
              <a:rPr lang="fr-FR" sz="1600" b="1" dirty="0"/>
              <a:t>! Refonte en cours, nouvelle version à découvrir cet automne</a:t>
            </a:r>
            <a:endParaRPr lang="fr-FR" sz="1600" b="1" dirty="0">
              <a:latin typeface="Calibri" panose="020F0502020204030204" pitchFamily="34" charset="0"/>
            </a:endParaRPr>
          </a:p>
          <a:p>
            <a:pPr algn="ctr"/>
            <a:endParaRPr lang="fr-FR" sz="1600" b="1" dirty="0">
              <a:latin typeface="Calibri" panose="020F0502020204030204" pitchFamily="34" charset="0"/>
            </a:endParaRPr>
          </a:p>
        </p:txBody>
      </p:sp>
    </p:spTree>
    <p:extLst>
      <p:ext uri="{BB962C8B-B14F-4D97-AF65-F5344CB8AC3E}">
        <p14:creationId xmlns:p14="http://schemas.microsoft.com/office/powerpoint/2010/main" val="161740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628650" y="102239"/>
            <a:ext cx="8017908" cy="624392"/>
          </a:xfrm>
        </p:spPr>
        <p:txBody>
          <a:bodyPr rtlCol="0">
            <a:normAutofit/>
          </a:bodyPr>
          <a:lstStyle/>
          <a:p>
            <a:pPr algn="ctr" rtl="0"/>
            <a:r>
              <a:rPr lang="fr-FR" sz="3000" dirty="0">
                <a:latin typeface="+mn-lt"/>
              </a:rPr>
              <a:t>Le végétal local</a:t>
            </a:r>
            <a:endParaRPr lang="fr-FR" sz="3000" dirty="0"/>
          </a:p>
        </p:txBody>
      </p:sp>
      <p:pic>
        <p:nvPicPr>
          <p:cNvPr id="4" name="Image 3">
            <a:hlinkClick r:id="rId3" action="ppaction://hlinkfile"/>
            <a:extLst>
              <a:ext uri="{FF2B5EF4-FFF2-40B4-BE49-F238E27FC236}">
                <a16:creationId xmlns:a16="http://schemas.microsoft.com/office/drawing/2014/main" id="{F8ED1026-5DB1-433E-6855-F8B3E1210E8F}"/>
              </a:ext>
            </a:extLst>
          </p:cNvPr>
          <p:cNvPicPr>
            <a:picLocks noChangeAspect="1"/>
          </p:cNvPicPr>
          <p:nvPr/>
        </p:nvPicPr>
        <p:blipFill>
          <a:blip r:embed="rId4"/>
          <a:stretch>
            <a:fillRect/>
          </a:stretch>
        </p:blipFill>
        <p:spPr>
          <a:xfrm>
            <a:off x="4967342" y="1073426"/>
            <a:ext cx="4176658" cy="5784574"/>
          </a:xfrm>
          <a:prstGeom prst="rect">
            <a:avLst/>
          </a:prstGeom>
        </p:spPr>
      </p:pic>
      <p:sp>
        <p:nvSpPr>
          <p:cNvPr id="5" name="ZoneTexte 4">
            <a:extLst>
              <a:ext uri="{FF2B5EF4-FFF2-40B4-BE49-F238E27FC236}">
                <a16:creationId xmlns:a16="http://schemas.microsoft.com/office/drawing/2014/main" id="{FD150B0F-C781-E68F-1D0B-AB6BA0DC3D35}"/>
              </a:ext>
            </a:extLst>
          </p:cNvPr>
          <p:cNvSpPr txBox="1"/>
          <p:nvPr/>
        </p:nvSpPr>
        <p:spPr>
          <a:xfrm>
            <a:off x="149087" y="1124524"/>
            <a:ext cx="4708925" cy="5632311"/>
          </a:xfrm>
          <a:prstGeom prst="rect">
            <a:avLst/>
          </a:prstGeom>
          <a:noFill/>
        </p:spPr>
        <p:txBody>
          <a:bodyPr wrap="square" rtlCol="0">
            <a:spAutoFit/>
          </a:bodyPr>
          <a:lstStyle/>
          <a:p>
            <a:r>
              <a:rPr lang="fr-FR" sz="2000" dirty="0"/>
              <a:t>Plantes « d’ici » En Occitanie, les espèces indigènes résultent d’une évolution millénaire faite d’interactions et d’adaptations aux conditions propres de son territoire (aléas climatiques, pédologie, etc.). Reste à savoir de quoi l’on parle ! Le propre d’une plante indigène que ce guide nommera “plante locale” est : qu’elle vit dans son aire de répartition naturelle ou de dispersion potentielle, qu’elle n’a pas subi de sélection humaine directe, autrement dit, elle est sauvage, qu’elle n’est pas le résultat d’une introduction par l’Homme en dehors de son aire naturelle, qu’elle a évolué sur place et est donc adaptée aux conditions écologiques du milieu, qu’elle est en interaction étroite avec les autres espèces (faune, flore, </a:t>
            </a:r>
            <a:r>
              <a:rPr lang="fr-FR" sz="2000" dirty="0" err="1"/>
              <a:t>fonge</a:t>
            </a:r>
            <a:r>
              <a:rPr lang="fr-FR" sz="2000" dirty="0"/>
              <a:t>). </a:t>
            </a:r>
          </a:p>
        </p:txBody>
      </p:sp>
    </p:spTree>
    <p:extLst>
      <p:ext uri="{BB962C8B-B14F-4D97-AF65-F5344CB8AC3E}">
        <p14:creationId xmlns:p14="http://schemas.microsoft.com/office/powerpoint/2010/main" val="3155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563046" y="0"/>
            <a:ext cx="8017908" cy="624392"/>
          </a:xfrm>
        </p:spPr>
        <p:txBody>
          <a:bodyPr rtlCol="0">
            <a:normAutofit fontScale="90000"/>
          </a:bodyPr>
          <a:lstStyle/>
          <a:p>
            <a:pPr algn="ctr" rtl="0"/>
            <a:r>
              <a:rPr lang="fr-FR" sz="3000" dirty="0">
                <a:latin typeface="+mn-lt"/>
                <a:hlinkClick r:id="rId3" action="ppaction://hlinkfile"/>
              </a:rPr>
              <a:t>Les</a:t>
            </a:r>
            <a:r>
              <a:rPr lang="fr-FR" sz="3000" dirty="0">
                <a:latin typeface="+mn-lt"/>
              </a:rPr>
              <a:t> arbres résistants a la </a:t>
            </a:r>
            <a:r>
              <a:rPr lang="fr-FR" sz="3000" dirty="0" err="1">
                <a:latin typeface="+mn-lt"/>
              </a:rPr>
              <a:t>secheresse</a:t>
            </a:r>
            <a:endParaRPr lang="fr-FR" sz="3000" dirty="0"/>
          </a:p>
        </p:txBody>
      </p:sp>
      <p:pic>
        <p:nvPicPr>
          <p:cNvPr id="4" name="Image 3">
            <a:extLst>
              <a:ext uri="{FF2B5EF4-FFF2-40B4-BE49-F238E27FC236}">
                <a16:creationId xmlns:a16="http://schemas.microsoft.com/office/drawing/2014/main" id="{51F9DF6B-1256-D4A3-5028-788AD6CA2B92}"/>
              </a:ext>
            </a:extLst>
          </p:cNvPr>
          <p:cNvPicPr>
            <a:picLocks noChangeAspect="1"/>
          </p:cNvPicPr>
          <p:nvPr/>
        </p:nvPicPr>
        <p:blipFill>
          <a:blip r:embed="rId4"/>
          <a:stretch>
            <a:fillRect/>
          </a:stretch>
        </p:blipFill>
        <p:spPr>
          <a:xfrm>
            <a:off x="-1" y="622311"/>
            <a:ext cx="4671391" cy="6235689"/>
          </a:xfrm>
          <a:prstGeom prst="rect">
            <a:avLst/>
          </a:prstGeom>
        </p:spPr>
      </p:pic>
      <p:pic>
        <p:nvPicPr>
          <p:cNvPr id="6" name="Image 5">
            <a:extLst>
              <a:ext uri="{FF2B5EF4-FFF2-40B4-BE49-F238E27FC236}">
                <a16:creationId xmlns:a16="http://schemas.microsoft.com/office/drawing/2014/main" id="{B5970746-20CD-D7B3-C3BA-4DB766998B2B}"/>
              </a:ext>
            </a:extLst>
          </p:cNvPr>
          <p:cNvPicPr>
            <a:picLocks noChangeAspect="1"/>
          </p:cNvPicPr>
          <p:nvPr/>
        </p:nvPicPr>
        <p:blipFill>
          <a:blip r:embed="rId5"/>
          <a:stretch>
            <a:fillRect/>
          </a:stretch>
        </p:blipFill>
        <p:spPr>
          <a:xfrm>
            <a:off x="4985295" y="622311"/>
            <a:ext cx="4148766" cy="6235689"/>
          </a:xfrm>
          <a:prstGeom prst="rect">
            <a:avLst/>
          </a:prstGeom>
        </p:spPr>
      </p:pic>
    </p:spTree>
    <p:extLst>
      <p:ext uri="{BB962C8B-B14F-4D97-AF65-F5344CB8AC3E}">
        <p14:creationId xmlns:p14="http://schemas.microsoft.com/office/powerpoint/2010/main" val="81036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4001985" y="150230"/>
            <a:ext cx="6255198" cy="494109"/>
          </a:xfrm>
        </p:spPr>
        <p:txBody>
          <a:bodyPr rtlCol="0">
            <a:normAutofit/>
          </a:bodyPr>
          <a:lstStyle/>
          <a:p>
            <a:pPr algn="ctr" rtl="0"/>
            <a:r>
              <a:rPr lang="fr-FR" sz="2400" dirty="0">
                <a:latin typeface="+mn-lt"/>
              </a:rPr>
              <a:t>LES PLANTES EXOTIQUES</a:t>
            </a:r>
            <a:endParaRPr lang="fr-FR" sz="2400" dirty="0"/>
          </a:p>
        </p:txBody>
      </p:sp>
      <p:pic>
        <p:nvPicPr>
          <p:cNvPr id="4" name="Image 3">
            <a:extLst>
              <a:ext uri="{FF2B5EF4-FFF2-40B4-BE49-F238E27FC236}">
                <a16:creationId xmlns:a16="http://schemas.microsoft.com/office/drawing/2014/main" id="{8BA59184-0700-2E80-6C17-15FD48AC0D61}"/>
              </a:ext>
            </a:extLst>
          </p:cNvPr>
          <p:cNvPicPr>
            <a:picLocks noChangeAspect="1"/>
          </p:cNvPicPr>
          <p:nvPr/>
        </p:nvPicPr>
        <p:blipFill>
          <a:blip r:embed="rId3"/>
          <a:stretch>
            <a:fillRect/>
          </a:stretch>
        </p:blipFill>
        <p:spPr>
          <a:xfrm>
            <a:off x="-1" y="-19877"/>
            <a:ext cx="4929809" cy="6877878"/>
          </a:xfrm>
          <a:prstGeom prst="rect">
            <a:avLst/>
          </a:prstGeom>
        </p:spPr>
      </p:pic>
      <p:pic>
        <p:nvPicPr>
          <p:cNvPr id="1026" name="Picture 2" descr="PALMIER résistant au GEL : 4 belles variétés pour le Nord ! 🌴">
            <a:extLst>
              <a:ext uri="{FF2B5EF4-FFF2-40B4-BE49-F238E27FC236}">
                <a16:creationId xmlns:a16="http://schemas.microsoft.com/office/drawing/2014/main" id="{6B9DE57E-93C0-498E-6EDA-A5061C8A1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808" y="767867"/>
            <a:ext cx="4420181" cy="3327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 superbes PLANTES GRASSES EXTERIEUR resistant au gel | Plante grasse ...">
            <a:extLst>
              <a:ext uri="{FF2B5EF4-FFF2-40B4-BE49-F238E27FC236}">
                <a16:creationId xmlns:a16="http://schemas.microsoft.com/office/drawing/2014/main" id="{EBBA1049-2F4C-D756-6123-6F66456AD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548" y="4219160"/>
            <a:ext cx="3518452" cy="263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116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225</TotalTime>
  <Words>1031</Words>
  <Application>Microsoft Office PowerPoint</Application>
  <PresentationFormat>Affichage à l'écran (4:3)</PresentationFormat>
  <Paragraphs>66</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Algerian</vt:lpstr>
      <vt:lpstr>Arial</vt:lpstr>
      <vt:lpstr>Calibri</vt:lpstr>
      <vt:lpstr>Calibri Light</vt:lpstr>
      <vt:lpstr>Proxima Nova Extrabold</vt:lpstr>
      <vt:lpstr>Thème Office</vt:lpstr>
      <vt:lpstr>Que planter demain?</vt:lpstr>
      <vt:lpstr>Comment choisir?</vt:lpstr>
      <vt:lpstr>Comment choisir?</vt:lpstr>
      <vt:lpstr>Comment choisir?</vt:lpstr>
      <vt:lpstr>PARADOXE ET EAU VERTE</vt:lpstr>
      <vt:lpstr>Comment choisir?</vt:lpstr>
      <vt:lpstr>Le végétal local</vt:lpstr>
      <vt:lpstr>Les arbres résistants a la secheresse</vt:lpstr>
      <vt:lpstr>LES PLANTES EXOTIQUES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planter demain?</dc:title>
  <dc:creator>patrick lafforgue</dc:creator>
  <cp:lastModifiedBy>patrick lafforgue</cp:lastModifiedBy>
  <cp:revision>7</cp:revision>
  <dcterms:created xsi:type="dcterms:W3CDTF">2023-12-20T13:52:05Z</dcterms:created>
  <dcterms:modified xsi:type="dcterms:W3CDTF">2024-02-09T10:07:32Z</dcterms:modified>
</cp:coreProperties>
</file>