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Lst>
  <p:notesMasterIdLst>
    <p:notesMasterId r:id="rId23"/>
  </p:notesMasterIdLst>
  <p:sldIdLst>
    <p:sldId id="299" r:id="rId5"/>
    <p:sldId id="267" r:id="rId6"/>
    <p:sldId id="268" r:id="rId7"/>
    <p:sldId id="269" r:id="rId8"/>
    <p:sldId id="270" r:id="rId9"/>
    <p:sldId id="259" r:id="rId10"/>
    <p:sldId id="272" r:id="rId11"/>
    <p:sldId id="260" r:id="rId12"/>
    <p:sldId id="261" r:id="rId13"/>
    <p:sldId id="258" r:id="rId14"/>
    <p:sldId id="262" r:id="rId15"/>
    <p:sldId id="263" r:id="rId16"/>
    <p:sldId id="264" r:id="rId17"/>
    <p:sldId id="265" r:id="rId18"/>
    <p:sldId id="271" r:id="rId19"/>
    <p:sldId id="273" r:id="rId20"/>
    <p:sldId id="266" r:id="rId21"/>
    <p:sldId id="300" r:id="rId22"/>
  </p:sldIdLst>
  <p:sldSz cx="9144000" cy="6858000" type="screen4x3"/>
  <p:notesSz cx="6858000" cy="90646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9D"/>
    <a:srgbClr val="068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0"/>
  </p:normalViewPr>
  <p:slideViewPr>
    <p:cSldViewPr>
      <p:cViewPr varScale="1">
        <p:scale>
          <a:sx n="79" d="100"/>
          <a:sy n="79" d="100"/>
        </p:scale>
        <p:origin x="159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A2ED58BC-2009-4434-8740-CA97B77388C9}" type="datetimeFigureOut">
              <a:rPr lang="fr-FR" smtClean="0"/>
              <a:t>02/02/2024</a:t>
            </a:fld>
            <a:endParaRPr lang="fr-FR"/>
          </a:p>
        </p:txBody>
      </p:sp>
      <p:sp>
        <p:nvSpPr>
          <p:cNvPr id="4" name="Espace réservé de l'image des diapositives 3"/>
          <p:cNvSpPr>
            <a:spLocks noGrp="1" noRot="1" noChangeAspect="1"/>
          </p:cNvSpPr>
          <p:nvPr>
            <p:ph type="sldImg" idx="2"/>
          </p:nvPr>
        </p:nvSpPr>
        <p:spPr>
          <a:xfrm>
            <a:off x="1389063" y="1133475"/>
            <a:ext cx="4079875" cy="3059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362450"/>
            <a:ext cx="5486400" cy="35687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10600"/>
            <a:ext cx="2971800" cy="45402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10600"/>
            <a:ext cx="2971800" cy="454025"/>
          </a:xfrm>
          <a:prstGeom prst="rect">
            <a:avLst/>
          </a:prstGeom>
        </p:spPr>
        <p:txBody>
          <a:bodyPr vert="horz" lIns="91440" tIns="45720" rIns="91440" bIns="45720" rtlCol="0" anchor="b"/>
          <a:lstStyle>
            <a:lvl1pPr algn="r">
              <a:defRPr sz="1200"/>
            </a:lvl1pPr>
          </a:lstStyle>
          <a:p>
            <a:fld id="{695C521E-D837-4A11-A189-BE27E9C1C46A}" type="slidenum">
              <a:rPr lang="fr-FR" smtClean="0"/>
              <a:t>‹N°›</a:t>
            </a:fld>
            <a:endParaRPr lang="fr-FR"/>
          </a:p>
        </p:txBody>
      </p:sp>
    </p:spTree>
    <p:extLst>
      <p:ext uri="{BB962C8B-B14F-4D97-AF65-F5344CB8AC3E}">
        <p14:creationId xmlns:p14="http://schemas.microsoft.com/office/powerpoint/2010/main" val="152514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Qualipaysage</a:t>
            </a:r>
            <a:r>
              <a:rPr lang="fr-FR" dirty="0"/>
              <a:t> pour les entreprises</a:t>
            </a:r>
          </a:p>
        </p:txBody>
      </p:sp>
      <p:sp>
        <p:nvSpPr>
          <p:cNvPr id="4" name="Espace réservé du numéro de diapositive 3"/>
          <p:cNvSpPr>
            <a:spLocks noGrp="1"/>
          </p:cNvSpPr>
          <p:nvPr>
            <p:ph type="sldNum" sz="quarter" idx="5"/>
          </p:nvPr>
        </p:nvSpPr>
        <p:spPr/>
        <p:txBody>
          <a:bodyPr/>
          <a:lstStyle/>
          <a:p>
            <a:fld id="{695C521E-D837-4A11-A189-BE27E9C1C46A}" type="slidenum">
              <a:rPr lang="fr-FR" smtClean="0"/>
              <a:t>4</a:t>
            </a:fld>
            <a:endParaRPr lang="fr-FR"/>
          </a:p>
        </p:txBody>
      </p:sp>
    </p:spTree>
    <p:extLst>
      <p:ext uri="{BB962C8B-B14F-4D97-AF65-F5344CB8AC3E}">
        <p14:creationId xmlns:p14="http://schemas.microsoft.com/office/powerpoint/2010/main" val="360135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Ministère de l’agriculture et de la sécurité alimentaire??? 317 COMMUNES   Voir intrant engrais chimique?</a:t>
            </a:r>
          </a:p>
        </p:txBody>
      </p:sp>
      <p:sp>
        <p:nvSpPr>
          <p:cNvPr id="4" name="Espace réservé du numéro de diapositive 3"/>
          <p:cNvSpPr>
            <a:spLocks noGrp="1"/>
          </p:cNvSpPr>
          <p:nvPr>
            <p:ph type="sldNum" sz="quarter" idx="5"/>
          </p:nvPr>
        </p:nvSpPr>
        <p:spPr/>
        <p:txBody>
          <a:bodyPr/>
          <a:lstStyle/>
          <a:p>
            <a:fld id="{695C521E-D837-4A11-A189-BE27E9C1C46A}" type="slidenum">
              <a:rPr lang="fr-FR" smtClean="0"/>
              <a:t>14</a:t>
            </a:fld>
            <a:endParaRPr lang="fr-FR"/>
          </a:p>
        </p:txBody>
      </p:sp>
    </p:spTree>
    <p:extLst>
      <p:ext uri="{BB962C8B-B14F-4D97-AF65-F5344CB8AC3E}">
        <p14:creationId xmlns:p14="http://schemas.microsoft.com/office/powerpoint/2010/main" val="154026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16</a:t>
            </a:fld>
            <a:endParaRPr lang="fr-FR"/>
          </a:p>
        </p:txBody>
      </p:sp>
    </p:spTree>
    <p:extLst>
      <p:ext uri="{BB962C8B-B14F-4D97-AF65-F5344CB8AC3E}">
        <p14:creationId xmlns:p14="http://schemas.microsoft.com/office/powerpoint/2010/main" val="298728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D3EC3B2-961C-4B44-8A92-1D17941FE9A7}"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92385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3EC3B2-961C-4B44-8A92-1D17941FE9A7}"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182773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3EC3B2-961C-4B44-8A92-1D17941FE9A7}"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533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3EC3B2-961C-4B44-8A92-1D17941FE9A7}"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2952080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3EC3B2-961C-4B44-8A92-1D17941FE9A7}"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6096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3EC3B2-961C-4B44-8A92-1D17941FE9A7}"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1259975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3EC3B2-961C-4B44-8A92-1D17941FE9A7}"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395481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3EC3B2-961C-4B44-8A92-1D17941FE9A7}"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3036353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92"/>
            <a:ext cx="9144000" cy="6858000"/>
          </a:xfrm>
          <a:prstGeom prst="rect">
            <a:avLst/>
          </a:prstGeom>
        </p:spPr>
      </p:pic>
      <p:sp>
        <p:nvSpPr>
          <p:cNvPr id="13" name="Espace réservé du texte 12"/>
          <p:cNvSpPr>
            <a:spLocks noGrp="1"/>
          </p:cNvSpPr>
          <p:nvPr>
            <p:ph type="body" sz="quarter" idx="10" hasCustomPrompt="1"/>
          </p:nvPr>
        </p:nvSpPr>
        <p:spPr>
          <a:xfrm>
            <a:off x="2771800" y="3429000"/>
            <a:ext cx="5475288" cy="864096"/>
          </a:xfrm>
          <a:prstGeom prst="rect">
            <a:avLst/>
          </a:prstGeom>
        </p:spPr>
        <p:txBody>
          <a:bodyPr/>
          <a:lstStyle>
            <a:lvl1pPr marL="0" indent="0">
              <a:buNone/>
              <a:defRPr sz="3600" b="1" baseline="0">
                <a:latin typeface="Arial" panose="020B0604020202020204" pitchFamily="34" charset="0"/>
                <a:cs typeface="Arial" panose="020B0604020202020204" pitchFamily="34" charset="0"/>
              </a:defRPr>
            </a:lvl1pPr>
          </a:lstStyle>
          <a:p>
            <a:pPr lvl="0"/>
            <a:r>
              <a:rPr lang="fr-FR" dirty="0"/>
              <a:t>MODIFIEZ LE TITRE</a:t>
            </a:r>
          </a:p>
        </p:txBody>
      </p:sp>
      <p:sp>
        <p:nvSpPr>
          <p:cNvPr id="15" name="Espace réservé du texte 14"/>
          <p:cNvSpPr>
            <a:spLocks noGrp="1"/>
          </p:cNvSpPr>
          <p:nvPr>
            <p:ph type="body" sz="quarter" idx="11" hasCustomPrompt="1"/>
          </p:nvPr>
        </p:nvSpPr>
        <p:spPr>
          <a:xfrm>
            <a:off x="2771782" y="4100812"/>
            <a:ext cx="4392613" cy="768349"/>
          </a:xfrm>
          <a:prstGeom prst="rect">
            <a:avLst/>
          </a:prstGeom>
        </p:spPr>
        <p:txBody>
          <a:bodyPr/>
          <a:lstStyle>
            <a:lvl1pPr marL="0" indent="0">
              <a:buNone/>
              <a:defRPr sz="2800">
                <a:solidFill>
                  <a:schemeClr val="bg2"/>
                </a:solidFill>
                <a:latin typeface="Arial" panose="020B0604020202020204" pitchFamily="34" charset="0"/>
                <a:cs typeface="Arial" panose="020B0604020202020204" pitchFamily="34" charset="0"/>
              </a:defRPr>
            </a:lvl1pPr>
          </a:lstStyle>
          <a:p>
            <a:pPr lvl="0"/>
            <a:r>
              <a:rPr lang="fr-FR" dirty="0"/>
              <a:t>DE LA PRESENTATION</a:t>
            </a:r>
          </a:p>
        </p:txBody>
      </p:sp>
      <p:sp>
        <p:nvSpPr>
          <p:cNvPr id="4" name="Espace réservé du texte 3"/>
          <p:cNvSpPr>
            <a:spLocks noGrp="1"/>
          </p:cNvSpPr>
          <p:nvPr>
            <p:ph type="body" sz="quarter" idx="12" hasCustomPrompt="1"/>
          </p:nvPr>
        </p:nvSpPr>
        <p:spPr>
          <a:xfrm>
            <a:off x="2915818" y="4869160"/>
            <a:ext cx="648071" cy="287867"/>
          </a:xfrm>
          <a:prstGeom prst="rect">
            <a:avLst/>
          </a:prstGeom>
        </p:spPr>
        <p:txBody>
          <a:bodyPr/>
          <a:lstStyle>
            <a:lvl1pPr marL="0" indent="0">
              <a:buNone/>
              <a:defRPr sz="1300" b="1">
                <a:solidFill>
                  <a:schemeClr val="bg2"/>
                </a:solidFill>
              </a:defRPr>
            </a:lvl1pPr>
          </a:lstStyle>
          <a:p>
            <a:pPr lvl="0"/>
            <a:r>
              <a:rPr lang="fr-FR" dirty="0"/>
              <a:t>Mois</a:t>
            </a:r>
          </a:p>
        </p:txBody>
      </p:sp>
      <p:sp>
        <p:nvSpPr>
          <p:cNvPr id="8" name="Espace réservé du texte 3"/>
          <p:cNvSpPr>
            <a:spLocks noGrp="1"/>
          </p:cNvSpPr>
          <p:nvPr>
            <p:ph type="body" sz="quarter" idx="13" hasCustomPrompt="1"/>
          </p:nvPr>
        </p:nvSpPr>
        <p:spPr>
          <a:xfrm>
            <a:off x="3347864" y="4869160"/>
            <a:ext cx="720080" cy="287867"/>
          </a:xfrm>
          <a:prstGeom prst="rect">
            <a:avLst/>
          </a:prstGeom>
        </p:spPr>
        <p:txBody>
          <a:bodyPr/>
          <a:lstStyle>
            <a:lvl1pPr marL="0" indent="0">
              <a:buNone/>
              <a:defRPr sz="1300" b="1">
                <a:solidFill>
                  <a:schemeClr val="tx1"/>
                </a:solidFill>
              </a:defRPr>
            </a:lvl1pPr>
          </a:lstStyle>
          <a:p>
            <a:pPr lvl="0"/>
            <a:r>
              <a:rPr lang="fr-FR" dirty="0"/>
              <a:t>année</a:t>
            </a:r>
          </a:p>
        </p:txBody>
      </p:sp>
    </p:spTree>
    <p:extLst>
      <p:ext uri="{BB962C8B-B14F-4D97-AF65-F5344CB8AC3E}">
        <p14:creationId xmlns:p14="http://schemas.microsoft.com/office/powerpoint/2010/main" val="1923907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92"/>
            <a:ext cx="9144000" cy="6858000"/>
          </a:xfrm>
          <a:prstGeom prst="rect">
            <a:avLst/>
          </a:prstGeom>
        </p:spPr>
      </p:pic>
      <p:sp>
        <p:nvSpPr>
          <p:cNvPr id="13" name="Espace réservé du texte 12"/>
          <p:cNvSpPr>
            <a:spLocks noGrp="1"/>
          </p:cNvSpPr>
          <p:nvPr>
            <p:ph type="body" sz="quarter" idx="10" hasCustomPrompt="1"/>
          </p:nvPr>
        </p:nvSpPr>
        <p:spPr>
          <a:xfrm>
            <a:off x="2771800" y="3429000"/>
            <a:ext cx="5475288" cy="864096"/>
          </a:xfrm>
          <a:prstGeom prst="rect">
            <a:avLst/>
          </a:prstGeom>
        </p:spPr>
        <p:txBody>
          <a:bodyPr/>
          <a:lstStyle>
            <a:lvl1pPr marL="0" indent="0">
              <a:buNone/>
              <a:defRPr sz="3600" b="1" baseline="0">
                <a:latin typeface="Arial" panose="020B0604020202020204" pitchFamily="34" charset="0"/>
                <a:cs typeface="Arial" panose="020B0604020202020204" pitchFamily="34" charset="0"/>
              </a:defRPr>
            </a:lvl1pPr>
          </a:lstStyle>
          <a:p>
            <a:pPr lvl="0"/>
            <a:r>
              <a:rPr lang="fr-FR" dirty="0"/>
              <a:t>MODIFIEZ LE TITRE</a:t>
            </a:r>
          </a:p>
        </p:txBody>
      </p:sp>
      <p:sp>
        <p:nvSpPr>
          <p:cNvPr id="15" name="Espace réservé du texte 14"/>
          <p:cNvSpPr>
            <a:spLocks noGrp="1"/>
          </p:cNvSpPr>
          <p:nvPr>
            <p:ph type="body" sz="quarter" idx="11" hasCustomPrompt="1"/>
          </p:nvPr>
        </p:nvSpPr>
        <p:spPr>
          <a:xfrm>
            <a:off x="2771782" y="4100812"/>
            <a:ext cx="4392613" cy="768349"/>
          </a:xfrm>
          <a:prstGeom prst="rect">
            <a:avLst/>
          </a:prstGeom>
        </p:spPr>
        <p:txBody>
          <a:bodyPr/>
          <a:lstStyle>
            <a:lvl1pPr marL="0" indent="0">
              <a:buNone/>
              <a:defRPr sz="2800">
                <a:solidFill>
                  <a:schemeClr val="bg2"/>
                </a:solidFill>
                <a:latin typeface="Arial" panose="020B0604020202020204" pitchFamily="34" charset="0"/>
                <a:cs typeface="Arial" panose="020B0604020202020204" pitchFamily="34" charset="0"/>
              </a:defRPr>
            </a:lvl1pPr>
          </a:lstStyle>
          <a:p>
            <a:pPr lvl="0"/>
            <a:r>
              <a:rPr lang="fr-FR" dirty="0"/>
              <a:t>DE LA PRESENTATION</a:t>
            </a:r>
          </a:p>
        </p:txBody>
      </p:sp>
      <p:sp>
        <p:nvSpPr>
          <p:cNvPr id="4" name="Espace réservé du texte 3"/>
          <p:cNvSpPr>
            <a:spLocks noGrp="1"/>
          </p:cNvSpPr>
          <p:nvPr>
            <p:ph type="body" sz="quarter" idx="12" hasCustomPrompt="1"/>
          </p:nvPr>
        </p:nvSpPr>
        <p:spPr>
          <a:xfrm>
            <a:off x="2915818" y="4869160"/>
            <a:ext cx="648071" cy="287867"/>
          </a:xfrm>
          <a:prstGeom prst="rect">
            <a:avLst/>
          </a:prstGeom>
        </p:spPr>
        <p:txBody>
          <a:bodyPr/>
          <a:lstStyle>
            <a:lvl1pPr marL="0" indent="0">
              <a:buNone/>
              <a:defRPr sz="1300" b="1">
                <a:solidFill>
                  <a:schemeClr val="bg2"/>
                </a:solidFill>
              </a:defRPr>
            </a:lvl1pPr>
          </a:lstStyle>
          <a:p>
            <a:pPr lvl="0"/>
            <a:r>
              <a:rPr lang="fr-FR" dirty="0"/>
              <a:t>Mois</a:t>
            </a:r>
          </a:p>
        </p:txBody>
      </p:sp>
      <p:sp>
        <p:nvSpPr>
          <p:cNvPr id="8" name="Espace réservé du texte 3"/>
          <p:cNvSpPr>
            <a:spLocks noGrp="1"/>
          </p:cNvSpPr>
          <p:nvPr>
            <p:ph type="body" sz="quarter" idx="13" hasCustomPrompt="1"/>
          </p:nvPr>
        </p:nvSpPr>
        <p:spPr>
          <a:xfrm>
            <a:off x="3347864" y="4869160"/>
            <a:ext cx="720080" cy="287867"/>
          </a:xfrm>
          <a:prstGeom prst="rect">
            <a:avLst/>
          </a:prstGeom>
        </p:spPr>
        <p:txBody>
          <a:bodyPr/>
          <a:lstStyle>
            <a:lvl1pPr marL="0" indent="0">
              <a:buNone/>
              <a:defRPr sz="1300" b="1">
                <a:solidFill>
                  <a:schemeClr val="tx1"/>
                </a:solidFill>
              </a:defRPr>
            </a:lvl1pPr>
          </a:lstStyle>
          <a:p>
            <a:pPr lvl="0"/>
            <a:r>
              <a:rPr lang="fr-FR" dirty="0"/>
              <a:t>année</a:t>
            </a:r>
          </a:p>
        </p:txBody>
      </p:sp>
    </p:spTree>
    <p:extLst>
      <p:ext uri="{BB962C8B-B14F-4D97-AF65-F5344CB8AC3E}">
        <p14:creationId xmlns:p14="http://schemas.microsoft.com/office/powerpoint/2010/main" val="170432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3EC3B2-961C-4B44-8A92-1D17941FE9A7}"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9457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3EC3B2-961C-4B44-8A92-1D17941FE9A7}" type="datetimeFigureOut">
              <a:rPr lang="fr-FR" smtClean="0"/>
              <a:t>02/02/2024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175404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D3EC3B2-961C-4B44-8A92-1D17941FE9A7}" type="datetimeFigureOut">
              <a:rPr lang="fr-FR" smtClean="0"/>
              <a:t>02/02/2024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381927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D3EC3B2-961C-4B44-8A92-1D17941FE9A7}" type="datetimeFigureOut">
              <a:rPr lang="fr-FR" smtClean="0"/>
              <a:t>02/02/2024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387066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D3EC3B2-961C-4B44-8A92-1D17941FE9A7}" type="datetimeFigureOut">
              <a:rPr lang="fr-FR" smtClean="0"/>
              <a:t>02/02/2024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335602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EC3B2-961C-4B44-8A92-1D17941FE9A7}" type="datetimeFigureOut">
              <a:rPr lang="fr-FR" smtClean="0"/>
              <a:t>02/02/2024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90824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D3EC3B2-961C-4B44-8A92-1D17941FE9A7}" type="datetimeFigureOut">
              <a:rPr lang="fr-FR" smtClean="0"/>
              <a:t>02/02/2024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406588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D3EC3B2-961C-4B44-8A92-1D17941FE9A7}" type="datetimeFigureOut">
              <a:rPr lang="fr-FR" smtClean="0"/>
              <a:t>02/02/2024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185998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3EC3B2-961C-4B44-8A92-1D17941FE9A7}" type="datetimeFigureOut">
              <a:rPr lang="fr-FR" smtClean="0"/>
              <a:t>02/02/2024</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DE6094C-D88B-4E82-B708-65D11DBCBE6A}" type="slidenum">
              <a:rPr lang="fr-FR" smtClean="0"/>
              <a:t>‹N°›</a:t>
            </a:fld>
            <a:endParaRPr lang="fr-FR"/>
          </a:p>
        </p:txBody>
      </p:sp>
    </p:spTree>
    <p:extLst>
      <p:ext uri="{BB962C8B-B14F-4D97-AF65-F5344CB8AC3E}">
        <p14:creationId xmlns:p14="http://schemas.microsoft.com/office/powerpoint/2010/main" val="371522691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journeesdupatrimoine.culturecommunication.gouv.fr/" TargetMode="External"/><Relationship Id="rId2" Type="http://schemas.openxmlformats.org/officeDocument/2006/relationships/hyperlink" Target="https://rendezvousauxjardins.culturecommunication.gouv.fr/"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ophyto-pro.fr/fiches/fiche/5/le_point_sur_la_loi_labbe/n:304"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s://www.observatoirevillesvertes.fr/nos-enquetes/" TargetMode="External"/><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www.observatoirevillesvertes.fr/le-palmar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bc.naturefrance.fr/"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915818" y="476837"/>
            <a:ext cx="6068009" cy="1224136"/>
          </a:xfrm>
        </p:spPr>
        <p:txBody>
          <a:bodyPr>
            <a:normAutofit/>
          </a:bodyPr>
          <a:lstStyle/>
          <a:p>
            <a:r>
              <a:rPr lang="fr-FR" dirty="0"/>
              <a:t>Les labels pour les espaces verts et naturels</a:t>
            </a:r>
          </a:p>
        </p:txBody>
      </p:sp>
      <p:sp>
        <p:nvSpPr>
          <p:cNvPr id="6" name="ZoneTexte 5">
            <a:extLst>
              <a:ext uri="{FF2B5EF4-FFF2-40B4-BE49-F238E27FC236}">
                <a16:creationId xmlns:a16="http://schemas.microsoft.com/office/drawing/2014/main" id="{7655F625-2C40-B6C5-BE34-E11B0EC3058F}"/>
              </a:ext>
            </a:extLst>
          </p:cNvPr>
          <p:cNvSpPr txBox="1"/>
          <p:nvPr/>
        </p:nvSpPr>
        <p:spPr>
          <a:xfrm>
            <a:off x="3131840" y="2420888"/>
            <a:ext cx="5544616" cy="461665"/>
          </a:xfrm>
          <a:prstGeom prst="rect">
            <a:avLst/>
          </a:prstGeom>
          <a:noFill/>
        </p:spPr>
        <p:txBody>
          <a:bodyPr wrap="square" rtlCol="0">
            <a:spAutoFit/>
          </a:bodyPr>
          <a:lstStyle/>
          <a:p>
            <a:r>
              <a:rPr lang="fr-FR" sz="2400" dirty="0"/>
              <a:t>5 Septembre à BEZIERS</a:t>
            </a:r>
          </a:p>
        </p:txBody>
      </p:sp>
    </p:spTree>
    <p:extLst>
      <p:ext uri="{BB962C8B-B14F-4D97-AF65-F5344CB8AC3E}">
        <p14:creationId xmlns:p14="http://schemas.microsoft.com/office/powerpoint/2010/main" val="3421244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467544" y="2420888"/>
            <a:ext cx="352839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dirty="0" err="1">
                <a:latin typeface="Garamond" pitchFamily="18" charset="0"/>
              </a:rPr>
              <a:t>Objectifs</a:t>
            </a:r>
            <a:r>
              <a:rPr lang="en-US" sz="2400" dirty="0">
                <a:latin typeface="Garamond" pitchFamily="18" charset="0"/>
              </a:rPr>
              <a:t> du label</a:t>
            </a:r>
          </a:p>
          <a:p>
            <a:pPr algn="ctr"/>
            <a:r>
              <a:rPr lang="fr-FR" sz="2000" b="0" i="0" dirty="0">
                <a:effectLst/>
                <a:latin typeface="-apple-system"/>
              </a:rPr>
              <a:t>Inciter un maximum de collectivités territoriales à agir concrètement sur les causes de l’érosion de la biodiversité, prendre la mesure de leurs impacts et contribuer à les réduire. Sensibiliser les citoyens, faire de la biodiversité un marqueur de la qualité de vie d’un territoire ...</a:t>
            </a:r>
            <a:endParaRPr lang="en-US" sz="2000" dirty="0">
              <a:latin typeface="Garamond" pitchFamily="18" charset="0"/>
            </a:endParaRPr>
          </a:p>
        </p:txBody>
      </p:sp>
      <p:sp>
        <p:nvSpPr>
          <p:cNvPr id="5131" name="Text Box 11"/>
          <p:cNvSpPr txBox="1">
            <a:spLocks noChangeArrowheads="1"/>
          </p:cNvSpPr>
          <p:nvPr/>
        </p:nvSpPr>
        <p:spPr bwMode="auto">
          <a:xfrm>
            <a:off x="611560" y="6093296"/>
            <a:ext cx="7550224" cy="461665"/>
          </a:xfrm>
          <a:prstGeom prst="rect">
            <a:avLst/>
          </a:prstGeom>
          <a:solidFill>
            <a:schemeClr val="accent4">
              <a:lumMod val="40000"/>
              <a:lumOff val="60000"/>
            </a:schemeClr>
          </a:solidFill>
          <a:ln>
            <a:noFill/>
          </a:ln>
          <a:effectLst/>
        </p:spPr>
        <p:txBody>
          <a:bodyPr wrap="square">
            <a:spAutoFit/>
          </a:bodyPr>
          <a:lstStyle/>
          <a:p>
            <a:r>
              <a:rPr lang="en-US" sz="2400" dirty="0" err="1">
                <a:latin typeface="Garamond" pitchFamily="18" charset="0"/>
              </a:rPr>
              <a:t>Ministère</a:t>
            </a:r>
            <a:r>
              <a:rPr lang="en-US" sz="2400" dirty="0">
                <a:latin typeface="Garamond" pitchFamily="18" charset="0"/>
              </a:rPr>
              <a:t> de la Transition </a:t>
            </a:r>
            <a:r>
              <a:rPr lang="en-US" sz="2400" dirty="0" err="1">
                <a:latin typeface="Garamond" pitchFamily="18" charset="0"/>
              </a:rPr>
              <a:t>écologique</a:t>
            </a:r>
            <a:r>
              <a:rPr lang="en-US" sz="2400" dirty="0">
                <a:latin typeface="Garamond" pitchFamily="18" charset="0"/>
              </a:rPr>
              <a:t>/ OFB         Durée: 3 </a:t>
            </a:r>
            <a:r>
              <a:rPr lang="en-US" sz="2400" dirty="0" err="1">
                <a:latin typeface="Garamond" pitchFamily="18" charset="0"/>
              </a:rPr>
              <a:t>ans</a:t>
            </a:r>
            <a:endParaRPr lang="en-US" sz="2400" dirty="0">
              <a:latin typeface="Garamond" pitchFamily="18" charset="0"/>
            </a:endParaRPr>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4017873" y="2132856"/>
            <a:ext cx="3657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dirty="0" err="1">
                <a:latin typeface="Garamond" pitchFamily="18" charset="0"/>
              </a:rPr>
              <a:t>Critères</a:t>
            </a:r>
            <a:r>
              <a:rPr lang="en-US" sz="2400" dirty="0">
                <a:latin typeface="Garamond" pitchFamily="18" charset="0"/>
              </a:rPr>
              <a:t> du label</a:t>
            </a:r>
          </a:p>
          <a:p>
            <a:pPr algn="ctr"/>
            <a:r>
              <a:rPr lang="fr-FR" sz="2400" b="0" i="0" dirty="0">
                <a:solidFill>
                  <a:srgbClr val="3A3A3A"/>
                </a:solidFill>
                <a:effectLst/>
                <a:latin typeface="Marianne"/>
              </a:rPr>
              <a:t>Il s'agit pour la collectivité de proposer des actions cohérentes avec ses moyens, ses actions passées et démontrant une marge de progression dans la prise en compte / préservation de la biodiversité.</a:t>
            </a:r>
            <a:endParaRPr lang="en-US" sz="2400" dirty="0">
              <a:latin typeface="Garamond" pitchFamily="18" charset="0"/>
            </a:endParaRPr>
          </a:p>
        </p:txBody>
      </p:sp>
      <p:pic>
        <p:nvPicPr>
          <p:cNvPr id="1026" name="Picture 2" descr="Territoires engagés pour la Nature (TEN) : le Cerema accompagne l ...">
            <a:extLst>
              <a:ext uri="{FF2B5EF4-FFF2-40B4-BE49-F238E27FC236}">
                <a16:creationId xmlns:a16="http://schemas.microsoft.com/office/drawing/2014/main" id="{69FA4FC5-BD79-4A51-7553-AEE2148B0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797"/>
            <a:ext cx="5160631" cy="202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75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33281" y="2344718"/>
            <a:ext cx="421196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err="1">
                <a:latin typeface="Garamond" pitchFamily="18" charset="0"/>
              </a:rPr>
              <a:t>Objectifs</a:t>
            </a:r>
            <a:r>
              <a:rPr lang="en-US" sz="2000" dirty="0">
                <a:latin typeface="Garamond" pitchFamily="18" charset="0"/>
              </a:rPr>
              <a:t> du concours</a:t>
            </a:r>
          </a:p>
          <a:p>
            <a:pPr algn="ctr"/>
            <a:r>
              <a:rPr lang="fr-FR" sz="2000" b="1" i="0" dirty="0">
                <a:solidFill>
                  <a:srgbClr val="000000"/>
                </a:solidFill>
                <a:effectLst/>
                <a:latin typeface="Nunito Sans" pitchFamily="2" charset="0"/>
              </a:rPr>
              <a:t>Capitale française de la biodiversité identifie et valorise les meilleures pratiques des communes et intercommunalités françaises en faveur de la nature</a:t>
            </a:r>
          </a:p>
          <a:p>
            <a:pPr algn="ctr"/>
            <a:r>
              <a:rPr lang="fr-FR" sz="2000" b="1" dirty="0">
                <a:solidFill>
                  <a:srgbClr val="000000"/>
                </a:solidFill>
                <a:latin typeface="Nunito Sans" pitchFamily="2" charset="0"/>
              </a:rPr>
              <a:t>C’</a:t>
            </a:r>
            <a:r>
              <a:rPr lang="fr-FR" sz="2000" b="0" i="0" dirty="0">
                <a:solidFill>
                  <a:srgbClr val="000000"/>
                </a:solidFill>
                <a:effectLst/>
                <a:latin typeface="Nunito Sans" pitchFamily="2" charset="0"/>
              </a:rPr>
              <a:t>est avant tout un </a:t>
            </a:r>
            <a:r>
              <a:rPr lang="fr-FR" sz="2000" b="1" i="0" dirty="0">
                <a:solidFill>
                  <a:srgbClr val="000000"/>
                </a:solidFill>
                <a:effectLst/>
                <a:latin typeface="Nunito Sans" pitchFamily="2" charset="0"/>
              </a:rPr>
              <a:t>dispositif de sensibilisation</a:t>
            </a:r>
            <a:r>
              <a:rPr lang="fr-FR" sz="2000" b="0" i="0" dirty="0">
                <a:solidFill>
                  <a:srgbClr val="000000"/>
                </a:solidFill>
                <a:effectLst/>
                <a:latin typeface="Nunito Sans" pitchFamily="2" charset="0"/>
              </a:rPr>
              <a:t> et de formation, d’identification et de </a:t>
            </a:r>
            <a:r>
              <a:rPr lang="fr-FR" sz="2000" b="1" i="0" dirty="0">
                <a:solidFill>
                  <a:srgbClr val="000000"/>
                </a:solidFill>
                <a:effectLst/>
                <a:latin typeface="Nunito Sans" pitchFamily="2" charset="0"/>
              </a:rPr>
              <a:t>valorisation des bonnes pratiques</a:t>
            </a:r>
            <a:r>
              <a:rPr lang="fr-FR" sz="2000" b="0" i="0" dirty="0">
                <a:solidFill>
                  <a:srgbClr val="000000"/>
                </a:solidFill>
                <a:effectLst/>
                <a:latin typeface="Nunito Sans" pitchFamily="2" charset="0"/>
              </a:rPr>
              <a:t>, d’animation territoriale et </a:t>
            </a:r>
            <a:r>
              <a:rPr lang="fr-FR" sz="2000" b="1" i="0" dirty="0">
                <a:solidFill>
                  <a:srgbClr val="000000"/>
                </a:solidFill>
                <a:effectLst/>
                <a:latin typeface="Nunito Sans" pitchFamily="2" charset="0"/>
              </a:rPr>
              <a:t>d’échanges entre acteurs locaux</a:t>
            </a:r>
            <a:r>
              <a:rPr lang="fr-FR" sz="2000" b="0" i="0" dirty="0">
                <a:solidFill>
                  <a:srgbClr val="000000"/>
                </a:solidFill>
                <a:effectLst/>
                <a:latin typeface="Nunito Sans" pitchFamily="2" charset="0"/>
              </a:rPr>
              <a:t>.</a:t>
            </a:r>
            <a:endParaRPr lang="en-US" sz="2000" dirty="0">
              <a:latin typeface="Garamond" pitchFamily="18" charset="0"/>
            </a:endParaRPr>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4419222" y="386710"/>
            <a:ext cx="4752528"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err="1">
                <a:latin typeface="Garamond" pitchFamily="18" charset="0"/>
              </a:rPr>
              <a:t>Critères</a:t>
            </a:r>
            <a:r>
              <a:rPr lang="en-US" sz="2000" dirty="0">
                <a:latin typeface="Garamond" pitchFamily="18" charset="0"/>
              </a:rPr>
              <a:t> du concours</a:t>
            </a:r>
          </a:p>
          <a:p>
            <a:pPr algn="l"/>
            <a:r>
              <a:rPr lang="fr-FR" sz="2000" b="0" i="0" dirty="0">
                <a:solidFill>
                  <a:srgbClr val="000000"/>
                </a:solidFill>
                <a:effectLst/>
                <a:latin typeface="Nunito Sans" pitchFamily="2" charset="0"/>
              </a:rPr>
              <a:t>La collectivité candidate doit présenter dans son dossier, </a:t>
            </a:r>
            <a:r>
              <a:rPr lang="fr-FR" sz="2000" b="1" i="0" dirty="0">
                <a:solidFill>
                  <a:srgbClr val="000000"/>
                </a:solidFill>
                <a:effectLst/>
                <a:latin typeface="Nunito Sans" pitchFamily="2" charset="0"/>
              </a:rPr>
              <a:t>trois actions exemplaires réalisées sur le territoire</a:t>
            </a:r>
            <a:r>
              <a:rPr lang="fr-FR" sz="2000" b="0" i="0" dirty="0">
                <a:solidFill>
                  <a:srgbClr val="000000"/>
                </a:solidFill>
                <a:effectLst/>
                <a:latin typeface="Nunito Sans" pitchFamily="2" charset="0"/>
              </a:rPr>
              <a:t>, directement ou avec des partenaires locaux.</a:t>
            </a:r>
          </a:p>
          <a:p>
            <a:pPr algn="l"/>
            <a:r>
              <a:rPr lang="fr-FR" sz="2000" b="0" i="0" dirty="0">
                <a:solidFill>
                  <a:srgbClr val="000000"/>
                </a:solidFill>
                <a:effectLst/>
                <a:latin typeface="Nunito Sans" pitchFamily="2" charset="0"/>
              </a:rPr>
              <a:t>Les actions présentées sont évaluées en triple lecture par le </a:t>
            </a:r>
            <a:r>
              <a:rPr lang="fr-FR" sz="2000" b="1" i="0" dirty="0">
                <a:solidFill>
                  <a:srgbClr val="000000"/>
                </a:solidFill>
                <a:effectLst/>
                <a:latin typeface="Nunito Sans" pitchFamily="2" charset="0"/>
              </a:rPr>
              <a:t>comité scientifique et technique</a:t>
            </a:r>
            <a:r>
              <a:rPr lang="fr-FR" sz="2000" b="0" i="0" dirty="0">
                <a:solidFill>
                  <a:srgbClr val="000000"/>
                </a:solidFill>
                <a:effectLst/>
                <a:latin typeface="Nunito Sans" pitchFamily="2" charset="0"/>
              </a:rPr>
              <a:t> du concours.</a:t>
            </a:r>
          </a:p>
          <a:p>
            <a:pPr algn="l"/>
            <a:r>
              <a:rPr lang="fr-FR" sz="2000" b="0" i="0" dirty="0">
                <a:effectLst/>
                <a:latin typeface="Nunito Sans" pitchFamily="2" charset="0"/>
              </a:rPr>
              <a:t>"Territoire engagé pour la nature" est un </a:t>
            </a:r>
            <a:r>
              <a:rPr lang="fr-FR" sz="2000" b="1" i="0" dirty="0" err="1">
                <a:effectLst/>
                <a:latin typeface="Nunito Sans" pitchFamily="2" charset="0"/>
              </a:rPr>
              <a:t>pré-requis</a:t>
            </a:r>
            <a:r>
              <a:rPr lang="fr-FR" sz="2000" b="0" i="0" dirty="0">
                <a:effectLst/>
                <a:latin typeface="Nunito Sans" pitchFamily="2" charset="0"/>
              </a:rPr>
              <a:t> si ce dispositif est déployé dans sa région</a:t>
            </a:r>
            <a:r>
              <a:rPr lang="fr-FR" sz="2000" dirty="0">
                <a:latin typeface="Nunito Sans" pitchFamily="2" charset="0"/>
              </a:rPr>
              <a:t>.</a:t>
            </a:r>
          </a:p>
          <a:p>
            <a:pPr algn="l"/>
            <a:r>
              <a:rPr lang="fr-FR" sz="2000" b="0" i="0" dirty="0">
                <a:effectLst/>
                <a:latin typeface="Helvetica Neue"/>
              </a:rPr>
              <a:t>Le concours permettra aux communes et intercommunalités de toutes tailles de témoigner de leurs réussites, de faire connaitre les solutions ou expériences qu'elles ont menées à bien afin de protéger ou restaurer </a:t>
            </a:r>
            <a:r>
              <a:rPr lang="fr-FR" sz="2000" b="1" i="0" dirty="0">
                <a:effectLst/>
                <a:latin typeface="Helvetica Neue"/>
              </a:rPr>
              <a:t>la biodiversité </a:t>
            </a:r>
            <a:r>
              <a:rPr lang="fr-FR" sz="2000" b="0" i="0" dirty="0">
                <a:effectLst/>
                <a:latin typeface="Helvetica Neue"/>
              </a:rPr>
              <a:t>sous l'angle de la </a:t>
            </a:r>
            <a:r>
              <a:rPr lang="fr-FR" sz="2000" b="1" i="0" dirty="0">
                <a:effectLst/>
                <a:latin typeface="Helvetica Neue"/>
              </a:rPr>
              <a:t>sobriété</a:t>
            </a:r>
            <a:endParaRPr lang="fr-FR" sz="2000" b="1" i="0" dirty="0">
              <a:effectLst/>
              <a:latin typeface="Nunito Sans" pitchFamily="2" charset="0"/>
            </a:endParaRPr>
          </a:p>
        </p:txBody>
      </p:sp>
      <p:sp>
        <p:nvSpPr>
          <p:cNvPr id="5" name="Text Box 11">
            <a:extLst>
              <a:ext uri="{FF2B5EF4-FFF2-40B4-BE49-F238E27FC236}">
                <a16:creationId xmlns:a16="http://schemas.microsoft.com/office/drawing/2014/main" id="{25A650FA-BE28-999A-D607-82AB9087D81C}"/>
              </a:ext>
            </a:extLst>
          </p:cNvPr>
          <p:cNvSpPr txBox="1">
            <a:spLocks noChangeArrowheads="1"/>
          </p:cNvSpPr>
          <p:nvPr/>
        </p:nvSpPr>
        <p:spPr bwMode="auto">
          <a:xfrm>
            <a:off x="683568" y="6357863"/>
            <a:ext cx="6781800" cy="461665"/>
          </a:xfrm>
          <a:prstGeom prst="rect">
            <a:avLst/>
          </a:prstGeom>
          <a:solidFill>
            <a:schemeClr val="accent4">
              <a:lumMod val="40000"/>
              <a:lumOff val="60000"/>
            </a:schemeClr>
          </a:solidFill>
          <a:ln>
            <a:noFill/>
          </a:ln>
          <a:effectLst/>
        </p:spPr>
        <p:txBody>
          <a:bodyPr>
            <a:spAutoFit/>
          </a:bodyPr>
          <a:lstStyle/>
          <a:p>
            <a:r>
              <a:rPr lang="en-US" sz="2400" dirty="0">
                <a:latin typeface="Garamond" pitchFamily="18" charset="0"/>
              </a:rPr>
              <a:t>Office </a:t>
            </a:r>
            <a:r>
              <a:rPr lang="en-US" sz="2400" dirty="0" err="1">
                <a:latin typeface="Garamond" pitchFamily="18" charset="0"/>
              </a:rPr>
              <a:t>Français</a:t>
            </a:r>
            <a:r>
              <a:rPr lang="en-US" sz="2400" dirty="0">
                <a:latin typeface="Garamond" pitchFamily="18" charset="0"/>
              </a:rPr>
              <a:t> de la </a:t>
            </a:r>
            <a:r>
              <a:rPr lang="en-US" sz="2400" dirty="0" err="1">
                <a:latin typeface="Garamond" pitchFamily="18" charset="0"/>
              </a:rPr>
              <a:t>Biodiversité</a:t>
            </a:r>
            <a:r>
              <a:rPr lang="en-US" sz="2400" dirty="0">
                <a:latin typeface="Garamond" pitchFamily="18" charset="0"/>
              </a:rPr>
              <a:t>	Durée 1 </a:t>
            </a:r>
            <a:r>
              <a:rPr lang="en-US" sz="2400" dirty="0" err="1">
                <a:latin typeface="Garamond" pitchFamily="18" charset="0"/>
              </a:rPr>
              <a:t>ans</a:t>
            </a:r>
            <a:endParaRPr lang="en-US" sz="2400" dirty="0">
              <a:latin typeface="Garamond" pitchFamily="18" charset="0"/>
            </a:endParaRPr>
          </a:p>
        </p:txBody>
      </p:sp>
      <p:pic>
        <p:nvPicPr>
          <p:cNvPr id="5122" name="Picture 2" descr="Concours capitale française de la biodiversité | REEA">
            <a:extLst>
              <a:ext uri="{FF2B5EF4-FFF2-40B4-BE49-F238E27FC236}">
                <a16:creationId xmlns:a16="http://schemas.microsoft.com/office/drawing/2014/main" id="{5D02AB5B-EA5B-52DE-F67A-35CBB0160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50" y="0"/>
            <a:ext cx="3360212"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2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0" y="2784996"/>
            <a:ext cx="3528392"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err="1">
                <a:latin typeface="Garamond" pitchFamily="18" charset="0"/>
              </a:rPr>
              <a:t>Objectifs</a:t>
            </a:r>
            <a:r>
              <a:rPr lang="en-US" sz="2000" dirty="0">
                <a:latin typeface="Garamond" pitchFamily="18" charset="0"/>
              </a:rPr>
              <a:t> du label</a:t>
            </a:r>
          </a:p>
          <a:p>
            <a:pPr algn="ctr"/>
            <a:r>
              <a:rPr lang="fr-FR" sz="2000" dirty="0">
                <a:solidFill>
                  <a:srgbClr val="111111"/>
                </a:solidFill>
                <a:latin typeface="Roboto" panose="02000000000000000000" pitchFamily="2" charset="0"/>
              </a:rPr>
              <a:t>F</a:t>
            </a:r>
            <a:r>
              <a:rPr lang="fr-FR" sz="2000" b="0" i="0" dirty="0">
                <a:solidFill>
                  <a:srgbClr val="111111"/>
                </a:solidFill>
                <a:effectLst/>
                <a:latin typeface="Roboto" panose="02000000000000000000" pitchFamily="2" charset="0"/>
              </a:rPr>
              <a:t>aire connaître et valoriser des parcs et</a:t>
            </a:r>
            <a:r>
              <a:rPr lang="fr-FR" sz="2000" b="1" i="0" dirty="0">
                <a:solidFill>
                  <a:srgbClr val="111111"/>
                </a:solidFill>
                <a:effectLst/>
                <a:latin typeface="Roboto" panose="02000000000000000000" pitchFamily="2" charset="0"/>
              </a:rPr>
              <a:t> jardins ouverts</a:t>
            </a:r>
            <a:r>
              <a:rPr lang="fr-FR" sz="2000" b="0" i="0" dirty="0">
                <a:solidFill>
                  <a:srgbClr val="111111"/>
                </a:solidFill>
                <a:effectLst/>
                <a:latin typeface="Roboto" panose="02000000000000000000" pitchFamily="2" charset="0"/>
              </a:rPr>
              <a:t> au public et</a:t>
            </a:r>
            <a:r>
              <a:rPr lang="fr-FR" sz="2000" b="1" i="0" dirty="0">
                <a:solidFill>
                  <a:srgbClr val="111111"/>
                </a:solidFill>
                <a:effectLst/>
                <a:latin typeface="Roboto" panose="02000000000000000000" pitchFamily="2" charset="0"/>
              </a:rPr>
              <a:t> particulièrement</a:t>
            </a:r>
            <a:r>
              <a:rPr lang="fr-FR" sz="2000" b="0" i="0" dirty="0">
                <a:solidFill>
                  <a:srgbClr val="111111"/>
                </a:solidFill>
                <a:effectLst/>
                <a:latin typeface="Roboto" panose="02000000000000000000" pitchFamily="2" charset="0"/>
              </a:rPr>
              <a:t> bien entretenus.</a:t>
            </a:r>
          </a:p>
          <a:p>
            <a:pPr algn="ctr"/>
            <a:r>
              <a:rPr lang="fr-FR" sz="2000" dirty="0">
                <a:solidFill>
                  <a:srgbClr val="111111"/>
                </a:solidFill>
                <a:latin typeface="Roboto" panose="02000000000000000000" pitchFamily="2" charset="0"/>
              </a:rPr>
              <a:t>Il </a:t>
            </a:r>
            <a:r>
              <a:rPr lang="fr-FR" sz="2000" b="0" i="0" dirty="0">
                <a:effectLst/>
                <a:latin typeface="Marianne"/>
              </a:rPr>
              <a:t>distingue des jardins et des parcs, présentant un intérêt culturel, esthétique, historique ou botanique, qu'ils soient publics ou privés.</a:t>
            </a:r>
            <a:endParaRPr lang="fr-FR" sz="2000" b="0" i="0" dirty="0">
              <a:effectLst/>
              <a:latin typeface="Roboto" panose="02000000000000000000" pitchFamily="2" charset="0"/>
            </a:endParaRPr>
          </a:p>
          <a:p>
            <a:pPr algn="ctr"/>
            <a:r>
              <a:rPr lang="fr-FR" b="0" i="0" dirty="0">
                <a:solidFill>
                  <a:srgbClr val="111111"/>
                </a:solidFill>
                <a:effectLst/>
                <a:latin typeface="Roboto" panose="02000000000000000000" pitchFamily="2" charset="0"/>
              </a:rPr>
              <a:t> </a:t>
            </a:r>
            <a:endParaRPr lang="en-US" sz="1200" dirty="0">
              <a:latin typeface="Garamond" pitchFamily="18" charset="0"/>
            </a:endParaRPr>
          </a:p>
        </p:txBody>
      </p:sp>
      <p:sp>
        <p:nvSpPr>
          <p:cNvPr id="5131" name="Text Box 11"/>
          <p:cNvSpPr txBox="1">
            <a:spLocks noChangeArrowheads="1"/>
          </p:cNvSpPr>
          <p:nvPr/>
        </p:nvSpPr>
        <p:spPr bwMode="auto">
          <a:xfrm>
            <a:off x="55876" y="6477360"/>
            <a:ext cx="9124636" cy="461665"/>
          </a:xfrm>
          <a:prstGeom prst="rect">
            <a:avLst/>
          </a:prstGeom>
          <a:solidFill>
            <a:schemeClr val="accent4">
              <a:lumMod val="40000"/>
              <a:lumOff val="60000"/>
            </a:schemeClr>
          </a:solidFill>
          <a:ln>
            <a:noFill/>
          </a:ln>
          <a:effectLst/>
        </p:spPr>
        <p:txBody>
          <a:bodyPr wrap="square">
            <a:spAutoFit/>
          </a:bodyPr>
          <a:lstStyle/>
          <a:p>
            <a:r>
              <a:rPr lang="en-US" sz="2400" dirty="0" err="1">
                <a:latin typeface="Garamond" pitchFamily="18" charset="0"/>
              </a:rPr>
              <a:t>Ministère</a:t>
            </a:r>
            <a:r>
              <a:rPr lang="en-US" sz="2400" dirty="0">
                <a:latin typeface="Garamond" pitchFamily="18" charset="0"/>
              </a:rPr>
              <a:t> de la culture et de la communication		Durée 5 </a:t>
            </a:r>
            <a:r>
              <a:rPr lang="en-US" sz="2400" dirty="0" err="1">
                <a:latin typeface="Garamond" pitchFamily="18" charset="0"/>
              </a:rPr>
              <a:t>ans</a:t>
            </a:r>
            <a:endParaRPr lang="en-US" sz="2400" dirty="0">
              <a:latin typeface="Garamond" pitchFamily="18" charset="0"/>
            </a:endParaRPr>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3664654" y="-32875"/>
            <a:ext cx="5515858"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fr-FR" sz="2000" b="1" i="0" dirty="0">
                <a:solidFill>
                  <a:srgbClr val="111111"/>
                </a:solidFill>
                <a:effectLst/>
                <a:latin typeface="Marianne"/>
              </a:rPr>
              <a:t>Le dossier doit comporter </a:t>
            </a:r>
            <a:r>
              <a:rPr lang="fr-FR" sz="2000" b="0" i="0" dirty="0">
                <a:solidFill>
                  <a:srgbClr val="111111"/>
                </a:solidFill>
                <a:effectLst/>
                <a:latin typeface="Marianne"/>
              </a:rPr>
              <a:t>:</a:t>
            </a:r>
          </a:p>
          <a:p>
            <a:pPr algn="l">
              <a:buFont typeface="Arial" panose="020B0604020202020204" pitchFamily="34" charset="0"/>
              <a:buChar char="•"/>
            </a:pPr>
            <a:r>
              <a:rPr lang="fr-FR" sz="2000" b="0" i="0" dirty="0">
                <a:solidFill>
                  <a:srgbClr val="111111"/>
                </a:solidFill>
                <a:effectLst/>
                <a:latin typeface="Marianne"/>
              </a:rPr>
              <a:t>le plan de situation et le plan du jardin ;</a:t>
            </a:r>
          </a:p>
          <a:p>
            <a:pPr algn="l">
              <a:buFont typeface="Arial" panose="020B0604020202020204" pitchFamily="34" charset="0"/>
              <a:buChar char="•"/>
            </a:pPr>
            <a:r>
              <a:rPr lang="fr-FR" sz="2000" b="0" i="0" dirty="0">
                <a:solidFill>
                  <a:srgbClr val="111111"/>
                </a:solidFill>
                <a:effectLst/>
                <a:latin typeface="Marianne"/>
              </a:rPr>
              <a:t>la liste des éléments remarquables ;</a:t>
            </a:r>
          </a:p>
          <a:p>
            <a:pPr algn="l">
              <a:buFont typeface="Arial" panose="020B0604020202020204" pitchFamily="34" charset="0"/>
              <a:buChar char="•"/>
            </a:pPr>
            <a:r>
              <a:rPr lang="fr-FR" sz="2000" b="0" i="0" dirty="0">
                <a:solidFill>
                  <a:srgbClr val="111111"/>
                </a:solidFill>
                <a:effectLst/>
                <a:latin typeface="Marianne"/>
              </a:rPr>
              <a:t>la liste des végétaux remarquables ;</a:t>
            </a:r>
          </a:p>
          <a:p>
            <a:pPr algn="l">
              <a:buFont typeface="Arial" panose="020B0604020202020204" pitchFamily="34" charset="0"/>
              <a:buChar char="•"/>
            </a:pPr>
            <a:r>
              <a:rPr lang="fr-FR" sz="2000" b="0" i="0" dirty="0">
                <a:solidFill>
                  <a:srgbClr val="111111"/>
                </a:solidFill>
                <a:effectLst/>
                <a:latin typeface="Marianne"/>
              </a:rPr>
              <a:t>un historique ;</a:t>
            </a:r>
          </a:p>
          <a:p>
            <a:pPr algn="l">
              <a:buFont typeface="Arial" panose="020B0604020202020204" pitchFamily="34" charset="0"/>
              <a:buChar char="•"/>
            </a:pPr>
            <a:r>
              <a:rPr lang="fr-FR" sz="2000" b="0" i="0" dirty="0">
                <a:solidFill>
                  <a:srgbClr val="111111"/>
                </a:solidFill>
                <a:effectLst/>
                <a:latin typeface="Marianne"/>
              </a:rPr>
              <a:t>un descriptif ;</a:t>
            </a:r>
          </a:p>
          <a:p>
            <a:pPr algn="l">
              <a:buFont typeface="Arial" panose="020B0604020202020204" pitchFamily="34" charset="0"/>
              <a:buChar char="•"/>
            </a:pPr>
            <a:r>
              <a:rPr lang="fr-FR" sz="2000" b="0" i="0" dirty="0">
                <a:solidFill>
                  <a:srgbClr val="111111"/>
                </a:solidFill>
                <a:effectLst/>
                <a:latin typeface="Marianne"/>
              </a:rPr>
              <a:t>des éléments d’appréciation sur le mode de gestion du jardin (moyens humains, organisation, prise en compte de la qualité environnementale, etc.) ;</a:t>
            </a:r>
          </a:p>
          <a:p>
            <a:pPr algn="l">
              <a:buFont typeface="Arial" panose="020B0604020202020204" pitchFamily="34" charset="0"/>
              <a:buChar char="•"/>
            </a:pPr>
            <a:r>
              <a:rPr lang="fr-FR" sz="2000" b="0" i="0" dirty="0">
                <a:solidFill>
                  <a:srgbClr val="111111"/>
                </a:solidFill>
                <a:effectLst/>
                <a:latin typeface="Marianne"/>
              </a:rPr>
              <a:t>la liste de la documentation mise à la disposition du public, ainsi que des éventuelles animations à destination des jeunes ;</a:t>
            </a:r>
          </a:p>
          <a:p>
            <a:pPr algn="l">
              <a:buFont typeface="Arial" panose="020B0604020202020204" pitchFamily="34" charset="0"/>
              <a:buChar char="•"/>
            </a:pPr>
            <a:r>
              <a:rPr lang="fr-FR" sz="2000" b="0" i="0" dirty="0">
                <a:solidFill>
                  <a:srgbClr val="111111"/>
                </a:solidFill>
                <a:effectLst/>
                <a:latin typeface="Marianne"/>
              </a:rPr>
              <a:t>un dossier photographique comportant au moins 5 images ;</a:t>
            </a:r>
          </a:p>
          <a:p>
            <a:pPr algn="l">
              <a:buFont typeface="Arial" panose="020B0604020202020204" pitchFamily="34" charset="0"/>
              <a:buChar char="•"/>
            </a:pPr>
            <a:r>
              <a:rPr lang="fr-FR" sz="2000" b="0" i="0" dirty="0">
                <a:solidFill>
                  <a:srgbClr val="111111"/>
                </a:solidFill>
                <a:effectLst/>
                <a:latin typeface="Marianne"/>
              </a:rPr>
              <a:t>un engagement écrit d’ouvrir le jardin à la visite au moins 40 jours et 6h par jour entre le 1e janvier et le 31 décembre ;</a:t>
            </a:r>
          </a:p>
          <a:p>
            <a:pPr algn="l">
              <a:buFont typeface="Arial" panose="020B0604020202020204" pitchFamily="34" charset="0"/>
              <a:buChar char="•"/>
            </a:pPr>
            <a:r>
              <a:rPr lang="fr-FR" sz="2000" b="0" i="0" dirty="0">
                <a:solidFill>
                  <a:srgbClr val="111111"/>
                </a:solidFill>
                <a:effectLst/>
                <a:latin typeface="Marianne"/>
              </a:rPr>
              <a:t>un engagement écrit de participer à l’opération nationale </a:t>
            </a:r>
            <a:r>
              <a:rPr lang="fr-FR" sz="2000" b="0" i="0" u="sng" dirty="0">
                <a:solidFill>
                  <a:srgbClr val="071E4F"/>
                </a:solidFill>
                <a:effectLst/>
                <a:latin typeface="Marianne"/>
                <a:hlinkClick r:id="rId2" tooltip="Site Internet des Rendez-vous aux jardins (nouvelle fenêtre)"/>
              </a:rPr>
              <a:t>Rendez-vous aux jardins</a:t>
            </a:r>
            <a:r>
              <a:rPr lang="fr-FR" sz="2000" b="0" i="0" dirty="0">
                <a:solidFill>
                  <a:srgbClr val="111111"/>
                </a:solidFill>
                <a:effectLst/>
                <a:latin typeface="Marianne"/>
              </a:rPr>
              <a:t> et, le cas échéant, aux </a:t>
            </a:r>
            <a:r>
              <a:rPr lang="fr-FR" sz="2000" b="0" i="0" u="sng" dirty="0">
                <a:solidFill>
                  <a:srgbClr val="071E4F"/>
                </a:solidFill>
                <a:effectLst/>
                <a:latin typeface="Marianne"/>
                <a:hlinkClick r:id="rId3" tooltip="Site Internet des Journées européennes du patrimoine (nouvelle fenêtre)"/>
              </a:rPr>
              <a:t>Journées européennes du patrimoine</a:t>
            </a:r>
            <a:endParaRPr lang="fr-FR" sz="2000" b="0" i="0" dirty="0">
              <a:solidFill>
                <a:srgbClr val="111111"/>
              </a:solidFill>
              <a:effectLst/>
              <a:latin typeface="Marianne"/>
            </a:endParaRPr>
          </a:p>
        </p:txBody>
      </p:sp>
      <p:pic>
        <p:nvPicPr>
          <p:cNvPr id="6146" name="Picture 2" descr="Label « Jardin remarquable » - Ministère de la Culture">
            <a:extLst>
              <a:ext uri="{FF2B5EF4-FFF2-40B4-BE49-F238E27FC236}">
                <a16:creationId xmlns:a16="http://schemas.microsoft.com/office/drawing/2014/main" id="{3BCB47F2-F7A3-C3A8-5A2E-164F406565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21" r="21827"/>
          <a:stretch/>
        </p:blipFill>
        <p:spPr bwMode="auto">
          <a:xfrm>
            <a:off x="19364" y="-2493"/>
            <a:ext cx="2392396" cy="237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4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18256" y="2276872"/>
            <a:ext cx="300608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000" dirty="0" err="1">
                <a:latin typeface="Garamond" pitchFamily="18" charset="0"/>
              </a:rPr>
              <a:t>Objectifs</a:t>
            </a:r>
            <a:r>
              <a:rPr lang="en-US" sz="3000" dirty="0">
                <a:latin typeface="Garamond" pitchFamily="18" charset="0"/>
              </a:rPr>
              <a:t> du label</a:t>
            </a:r>
          </a:p>
          <a:p>
            <a:pPr algn="ctr"/>
            <a:r>
              <a:rPr lang="fr-FR" b="0" i="0" dirty="0">
                <a:solidFill>
                  <a:srgbClr val="111111"/>
                </a:solidFill>
                <a:effectLst/>
                <a:latin typeface="Roboto" panose="02000000000000000000" pitchFamily="2" charset="0"/>
              </a:rPr>
              <a:t>« Engagé pour le végétal » est une charte d’engagement à l’attention des gestionnaires d’Occitanie. La végétalisation et les bonnes pratiques entourant la gestion du végétal et son déploiement se placent au cœur de cet outil. C’est la suite de la charte « 0 phyto »</a:t>
            </a:r>
            <a:endParaRPr lang="en-US" sz="1200" dirty="0">
              <a:latin typeface="Garamond" pitchFamily="18" charset="0"/>
            </a:endParaRPr>
          </a:p>
        </p:txBody>
      </p:sp>
      <p:sp>
        <p:nvSpPr>
          <p:cNvPr id="5131" name="Text Box 11"/>
          <p:cNvSpPr txBox="1">
            <a:spLocks noChangeArrowheads="1"/>
          </p:cNvSpPr>
          <p:nvPr/>
        </p:nvSpPr>
        <p:spPr bwMode="auto">
          <a:xfrm>
            <a:off x="-71361" y="6395514"/>
            <a:ext cx="9286722" cy="461665"/>
          </a:xfrm>
          <a:prstGeom prst="rect">
            <a:avLst/>
          </a:prstGeom>
          <a:solidFill>
            <a:schemeClr val="accent4">
              <a:lumMod val="40000"/>
              <a:lumOff val="60000"/>
            </a:schemeClr>
          </a:solidFill>
          <a:ln>
            <a:noFill/>
          </a:ln>
          <a:effectLst/>
        </p:spPr>
        <p:txBody>
          <a:bodyPr wrap="square">
            <a:spAutoFit/>
          </a:bodyPr>
          <a:lstStyle/>
          <a:p>
            <a:r>
              <a:rPr lang="en-US" sz="2400" dirty="0">
                <a:latin typeface="Garamond" pitchFamily="18" charset="0"/>
              </a:rPr>
              <a:t>DRAAF/FREDON		Durée 3 </a:t>
            </a:r>
            <a:r>
              <a:rPr lang="en-US" sz="2400" dirty="0" err="1">
                <a:latin typeface="Garamond" pitchFamily="18" charset="0"/>
              </a:rPr>
              <a:t>ans</a:t>
            </a:r>
            <a:endParaRPr lang="en-US" sz="2400" dirty="0">
              <a:latin typeface="Garamond" pitchFamily="18" charset="0"/>
            </a:endParaRPr>
          </a:p>
        </p:txBody>
      </p:sp>
      <p:pic>
        <p:nvPicPr>
          <p:cNvPr id="7170" name="Picture 2" descr="Charte régionale « Engagé pour le végétal » – Réseau JEVI">
            <a:extLst>
              <a:ext uri="{FF2B5EF4-FFF2-40B4-BE49-F238E27FC236}">
                <a16:creationId xmlns:a16="http://schemas.microsoft.com/office/drawing/2014/main" id="{913736F8-A9A2-43A8-C0EC-518C57DD4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081787"/>
            <a:ext cx="6583991" cy="55175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harte régionale « Engagé pour le végétal » – Réseau JEVI">
            <a:extLst>
              <a:ext uri="{FF2B5EF4-FFF2-40B4-BE49-F238E27FC236}">
                <a16:creationId xmlns:a16="http://schemas.microsoft.com/office/drawing/2014/main" id="{6C005623-BE40-6995-BF25-6764659F62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625"/>
            <a:ext cx="365884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1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539552" y="2351083"/>
            <a:ext cx="352839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r>
              <a:rPr lang="fr-FR" sz="2000" dirty="0"/>
            </a:br>
            <a:r>
              <a:rPr lang="fr-FR" sz="2000" b="0" i="0" dirty="0">
                <a:solidFill>
                  <a:srgbClr val="000000"/>
                </a:solidFill>
                <a:effectLst/>
                <a:latin typeface="Nunito Sans" pitchFamily="2" charset="0"/>
              </a:rPr>
              <a:t>Le label « Terre saine, communes sans pesticides valorise chaque année les collectivités qui vont plus loin que l’application de la </a:t>
            </a:r>
            <a:r>
              <a:rPr lang="fr-FR" sz="2000" b="0" i="0" u="sng" dirty="0">
                <a:solidFill>
                  <a:srgbClr val="0083CB"/>
                </a:solidFill>
                <a:effectLst/>
                <a:latin typeface="Nunito Sans" pitchFamily="2" charset="0"/>
                <a:hlinkClick r:id="rId3"/>
              </a:rPr>
              <a:t>loi </a:t>
            </a:r>
            <a:r>
              <a:rPr lang="fr-FR" sz="2000" b="0" i="0" u="sng" dirty="0" err="1">
                <a:solidFill>
                  <a:srgbClr val="0083CB"/>
                </a:solidFill>
                <a:effectLst/>
                <a:latin typeface="Nunito Sans" pitchFamily="2" charset="0"/>
                <a:hlinkClick r:id="rId3"/>
              </a:rPr>
              <a:t>Labbé</a:t>
            </a:r>
            <a:r>
              <a:rPr lang="fr-FR" sz="2000" b="0" i="0" dirty="0">
                <a:solidFill>
                  <a:srgbClr val="000000"/>
                </a:solidFill>
                <a:effectLst/>
                <a:latin typeface="Nunito Sans" pitchFamily="2" charset="0"/>
              </a:rPr>
              <a:t> en décidant de totalement se passer de produits phytopharmaceutiques de synthèse pour la gestion de leurs espaces verts</a:t>
            </a:r>
            <a:endParaRPr lang="en-US" sz="2000" dirty="0">
              <a:latin typeface="Garamond" pitchFamily="18" charset="0"/>
            </a:endParaRPr>
          </a:p>
        </p:txBody>
      </p:sp>
      <p:sp>
        <p:nvSpPr>
          <p:cNvPr id="5131" name="Text Box 11"/>
          <p:cNvSpPr txBox="1">
            <a:spLocks noChangeArrowheads="1"/>
          </p:cNvSpPr>
          <p:nvPr/>
        </p:nvSpPr>
        <p:spPr bwMode="auto">
          <a:xfrm>
            <a:off x="5826" y="6396335"/>
            <a:ext cx="9102677" cy="461665"/>
          </a:xfrm>
          <a:prstGeom prst="rect">
            <a:avLst/>
          </a:prstGeom>
          <a:solidFill>
            <a:schemeClr val="accent4">
              <a:lumMod val="40000"/>
              <a:lumOff val="60000"/>
            </a:schemeClr>
          </a:solidFill>
          <a:ln>
            <a:noFill/>
          </a:ln>
          <a:effectLst/>
        </p:spPr>
        <p:txBody>
          <a:bodyPr wrap="square">
            <a:spAutoFit/>
          </a:bodyPr>
          <a:lstStyle/>
          <a:p>
            <a:r>
              <a:rPr lang="en-US" sz="2400" dirty="0" err="1">
                <a:latin typeface="Garamond" pitchFamily="18" charset="0"/>
              </a:rPr>
              <a:t>Ministère</a:t>
            </a:r>
            <a:r>
              <a:rPr lang="en-US" sz="2400" dirty="0">
                <a:latin typeface="Garamond" pitchFamily="18" charset="0"/>
              </a:rPr>
              <a:t> de la transition </a:t>
            </a:r>
            <a:r>
              <a:rPr lang="en-US" sz="2400" dirty="0" err="1">
                <a:latin typeface="Garamond" pitchFamily="18" charset="0"/>
              </a:rPr>
              <a:t>écologique</a:t>
            </a:r>
            <a:r>
              <a:rPr lang="en-US" sz="2400" dirty="0">
                <a:latin typeface="Garamond" pitchFamily="18" charset="0"/>
              </a:rPr>
              <a:t> /OFB		Durée</a:t>
            </a:r>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5486400" y="245250"/>
            <a:ext cx="3657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i="0" dirty="0">
                <a:solidFill>
                  <a:srgbClr val="202328"/>
                </a:solidFill>
                <a:effectLst/>
                <a:latin typeface="Roboto" panose="02000000000000000000" pitchFamily="2" charset="0"/>
              </a:rPr>
              <a:t>Pour obtenir le label Terre saine, la collectivité doit avoir cessé l’usage de pesticides dans tous les espaces publics qui relèvent de la responsabilité de la collectivité territoriale.</a:t>
            </a:r>
            <a:endParaRPr lang="en-US" sz="2000" dirty="0">
              <a:latin typeface="Garamond" pitchFamily="18" charset="0"/>
            </a:endParaRPr>
          </a:p>
        </p:txBody>
      </p:sp>
      <p:pic>
        <p:nvPicPr>
          <p:cNvPr id="8194" name="Picture 2">
            <a:extLst>
              <a:ext uri="{FF2B5EF4-FFF2-40B4-BE49-F238E27FC236}">
                <a16:creationId xmlns:a16="http://schemas.microsoft.com/office/drawing/2014/main" id="{3333D27B-34B8-8C56-0D4A-6F6928016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63" y="-243408"/>
            <a:ext cx="54483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édits ci-après">
            <a:extLst>
              <a:ext uri="{FF2B5EF4-FFF2-40B4-BE49-F238E27FC236}">
                <a16:creationId xmlns:a16="http://schemas.microsoft.com/office/drawing/2014/main" id="{1492ABFD-ADAA-4673-FEA1-4DA891B34B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0414" y="3397647"/>
            <a:ext cx="4328089" cy="243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24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Text Box 11"/>
          <p:cNvSpPr txBox="1">
            <a:spLocks noChangeArrowheads="1"/>
          </p:cNvSpPr>
          <p:nvPr/>
        </p:nvSpPr>
        <p:spPr bwMode="auto">
          <a:xfrm>
            <a:off x="5826" y="6396335"/>
            <a:ext cx="9102677" cy="461665"/>
          </a:xfrm>
          <a:prstGeom prst="rect">
            <a:avLst/>
          </a:prstGeom>
          <a:solidFill>
            <a:schemeClr val="accent4">
              <a:lumMod val="40000"/>
              <a:lumOff val="60000"/>
            </a:schemeClr>
          </a:solidFill>
          <a:ln>
            <a:noFill/>
          </a:ln>
          <a:effectLst/>
        </p:spPr>
        <p:txBody>
          <a:bodyPr wrap="square">
            <a:spAutoFit/>
          </a:bodyPr>
          <a:lstStyle/>
          <a:p>
            <a:r>
              <a:rPr lang="en-US" sz="2400" dirty="0">
                <a:latin typeface="Garamond" pitchFamily="18" charset="0"/>
              </a:rPr>
              <a:t>UNEP / </a:t>
            </a:r>
            <a:r>
              <a:rPr lang="en-US" sz="2400" dirty="0" err="1">
                <a:latin typeface="Garamond" pitchFamily="18" charset="0"/>
              </a:rPr>
              <a:t>Hortis</a:t>
            </a:r>
            <a:r>
              <a:rPr lang="en-US" sz="2400" dirty="0">
                <a:latin typeface="Garamond" pitchFamily="18" charset="0"/>
              </a:rPr>
              <a:t>		Durée 3 </a:t>
            </a:r>
            <a:r>
              <a:rPr lang="en-US" sz="2400" dirty="0" err="1">
                <a:latin typeface="Garamond" pitchFamily="18" charset="0"/>
              </a:rPr>
              <a:t>ans</a:t>
            </a:r>
            <a:endParaRPr lang="en-US" sz="2400" dirty="0">
              <a:latin typeface="Garamond" pitchFamily="18" charset="0"/>
            </a:endParaRPr>
          </a:p>
        </p:txBody>
      </p:sp>
      <p:pic>
        <p:nvPicPr>
          <p:cNvPr id="4" name="Image 3">
            <a:extLst>
              <a:ext uri="{FF2B5EF4-FFF2-40B4-BE49-F238E27FC236}">
                <a16:creationId xmlns:a16="http://schemas.microsoft.com/office/drawing/2014/main" id="{4C535081-ABE8-90C0-3D3C-A6AF02712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888" y="2106862"/>
            <a:ext cx="5025456" cy="4289473"/>
          </a:xfrm>
          <a:prstGeom prst="rect">
            <a:avLst/>
          </a:prstGeom>
        </p:spPr>
      </p:pic>
      <p:sp>
        <p:nvSpPr>
          <p:cNvPr id="5" name="ZoneTexte 4">
            <a:extLst>
              <a:ext uri="{FF2B5EF4-FFF2-40B4-BE49-F238E27FC236}">
                <a16:creationId xmlns:a16="http://schemas.microsoft.com/office/drawing/2014/main" id="{BDBA5513-A7F4-06CF-8EEA-44243068255D}"/>
              </a:ext>
            </a:extLst>
          </p:cNvPr>
          <p:cNvSpPr txBox="1"/>
          <p:nvPr/>
        </p:nvSpPr>
        <p:spPr>
          <a:xfrm>
            <a:off x="48042" y="2152590"/>
            <a:ext cx="3744416" cy="4524315"/>
          </a:xfrm>
          <a:prstGeom prst="rect">
            <a:avLst/>
          </a:prstGeom>
          <a:noFill/>
        </p:spPr>
        <p:txBody>
          <a:bodyPr wrap="square" rtlCol="0">
            <a:spAutoFit/>
          </a:bodyPr>
          <a:lstStyle/>
          <a:p>
            <a:pPr algn="l"/>
            <a:r>
              <a:rPr lang="fr-FR" b="0" i="0" dirty="0">
                <a:solidFill>
                  <a:srgbClr val="000000"/>
                </a:solidFill>
                <a:effectLst/>
                <a:latin typeface="Roboto" panose="02000000000000000000" pitchFamily="2" charset="0"/>
              </a:rPr>
              <a:t>Depuis 2014, l’Observatoire des villes vertes réalise, sur un rythme semestriel, des </a:t>
            </a:r>
            <a:r>
              <a:rPr lang="fr-FR" b="1" i="0" u="none" strike="noStrike" dirty="0">
                <a:solidFill>
                  <a:srgbClr val="FFA600"/>
                </a:solidFill>
                <a:effectLst/>
                <a:latin typeface="Roboto" panose="02000000000000000000" pitchFamily="2" charset="0"/>
                <a:hlinkClick r:id="rId3"/>
              </a:rPr>
              <a:t>études thématiques</a:t>
            </a:r>
            <a:r>
              <a:rPr lang="fr-FR" b="0" i="0" dirty="0">
                <a:solidFill>
                  <a:srgbClr val="000000"/>
                </a:solidFill>
                <a:effectLst/>
                <a:latin typeface="Roboto" panose="02000000000000000000" pitchFamily="2" charset="0"/>
              </a:rPr>
              <a:t> basées sur un panel de 25 villes françaises de taille moyenne à grande, en pointe sur le végétal.</a:t>
            </a:r>
          </a:p>
          <a:p>
            <a:pPr algn="l"/>
            <a:r>
              <a:rPr lang="fr-FR" b="0" i="0" dirty="0">
                <a:solidFill>
                  <a:srgbClr val="000000"/>
                </a:solidFill>
                <a:effectLst/>
                <a:latin typeface="Roboto" panose="02000000000000000000" pitchFamily="2" charset="0"/>
              </a:rPr>
              <a:t>En parallèle, il mène des </a:t>
            </a:r>
            <a:r>
              <a:rPr lang="fr-FR" b="1" i="0" dirty="0">
                <a:solidFill>
                  <a:srgbClr val="000000"/>
                </a:solidFill>
                <a:effectLst/>
                <a:latin typeface="Roboto" panose="02000000000000000000" pitchFamily="2" charset="0"/>
              </a:rPr>
              <a:t>enquêtes d’opinion</a:t>
            </a:r>
            <a:r>
              <a:rPr lang="fr-FR" b="0" i="0" dirty="0">
                <a:solidFill>
                  <a:srgbClr val="000000"/>
                </a:solidFill>
                <a:effectLst/>
                <a:latin typeface="Roboto" panose="02000000000000000000" pitchFamily="2" charset="0"/>
              </a:rPr>
              <a:t> sur le vert en ville auprès de la population.</a:t>
            </a:r>
          </a:p>
          <a:p>
            <a:pPr algn="l"/>
            <a:r>
              <a:rPr lang="fr-FR" b="0" i="0" dirty="0">
                <a:solidFill>
                  <a:srgbClr val="000000"/>
                </a:solidFill>
                <a:effectLst/>
                <a:latin typeface="Roboto" panose="02000000000000000000" pitchFamily="2" charset="0"/>
              </a:rPr>
              <a:t>Enfin, il étudie les 50 plus grandes villes de France pour publier tous les 3 ans le </a:t>
            </a:r>
            <a:r>
              <a:rPr lang="fr-FR" b="1" i="0" u="none" strike="noStrike" dirty="0">
                <a:solidFill>
                  <a:srgbClr val="FFA600"/>
                </a:solidFill>
                <a:effectLst/>
                <a:latin typeface="Roboto" panose="02000000000000000000" pitchFamily="2" charset="0"/>
                <a:hlinkClick r:id="rId4"/>
              </a:rPr>
              <a:t>Palmarès des villes vertes de France</a:t>
            </a:r>
            <a:r>
              <a:rPr lang="fr-FR" b="0" i="0" dirty="0">
                <a:solidFill>
                  <a:srgbClr val="000000"/>
                </a:solidFill>
                <a:effectLst/>
                <a:latin typeface="Roboto" panose="02000000000000000000" pitchFamily="2" charset="0"/>
              </a:rPr>
              <a:t>. La dernière édition date de février 2020.</a:t>
            </a:r>
          </a:p>
          <a:p>
            <a:endParaRPr lang="fr-FR" dirty="0"/>
          </a:p>
        </p:txBody>
      </p:sp>
      <p:sp>
        <p:nvSpPr>
          <p:cNvPr id="6" name="ZoneTexte 5">
            <a:extLst>
              <a:ext uri="{FF2B5EF4-FFF2-40B4-BE49-F238E27FC236}">
                <a16:creationId xmlns:a16="http://schemas.microsoft.com/office/drawing/2014/main" id="{5630F3D2-57A6-2D8A-EBA0-293077A1891E}"/>
              </a:ext>
            </a:extLst>
          </p:cNvPr>
          <p:cNvSpPr txBox="1"/>
          <p:nvPr/>
        </p:nvSpPr>
        <p:spPr>
          <a:xfrm>
            <a:off x="3059832" y="142174"/>
            <a:ext cx="5688631" cy="1754326"/>
          </a:xfrm>
          <a:prstGeom prst="rect">
            <a:avLst/>
          </a:prstGeom>
          <a:noFill/>
        </p:spPr>
        <p:txBody>
          <a:bodyPr wrap="square" rtlCol="0">
            <a:spAutoFit/>
          </a:bodyPr>
          <a:lstStyle/>
          <a:p>
            <a:pPr algn="l"/>
            <a:r>
              <a:rPr lang="fr-FR" b="0" i="0" dirty="0">
                <a:solidFill>
                  <a:srgbClr val="000000"/>
                </a:solidFill>
                <a:effectLst/>
                <a:latin typeface="Roboto" panose="02000000000000000000" pitchFamily="2" charset="0"/>
              </a:rPr>
              <a:t>Créé par l’</a:t>
            </a:r>
            <a:r>
              <a:rPr lang="fr-FR" b="0" i="0" dirty="0" err="1">
                <a:solidFill>
                  <a:srgbClr val="000000"/>
                </a:solidFill>
                <a:effectLst/>
                <a:latin typeface="Roboto" panose="02000000000000000000" pitchFamily="2" charset="0"/>
              </a:rPr>
              <a:t>Unep</a:t>
            </a:r>
            <a:r>
              <a:rPr lang="fr-FR" b="0" i="0" dirty="0">
                <a:solidFill>
                  <a:srgbClr val="000000"/>
                </a:solidFill>
                <a:effectLst/>
                <a:latin typeface="Roboto" panose="02000000000000000000" pitchFamily="2" charset="0"/>
              </a:rPr>
              <a:t> et </a:t>
            </a:r>
            <a:r>
              <a:rPr lang="fr-FR" b="0" i="0" dirty="0" err="1">
                <a:solidFill>
                  <a:srgbClr val="000000"/>
                </a:solidFill>
                <a:effectLst/>
                <a:latin typeface="Roboto" panose="02000000000000000000" pitchFamily="2" charset="0"/>
              </a:rPr>
              <a:t>Hortis</a:t>
            </a:r>
            <a:r>
              <a:rPr lang="fr-FR" b="0" i="0" dirty="0">
                <a:solidFill>
                  <a:srgbClr val="000000"/>
                </a:solidFill>
                <a:effectLst/>
                <a:latin typeface="Roboto" panose="02000000000000000000" pitchFamily="2" charset="0"/>
              </a:rPr>
              <a:t>, l’Observatoire des Villes Vertes </a:t>
            </a:r>
            <a:r>
              <a:rPr lang="fr-FR" b="1" i="0" dirty="0">
                <a:solidFill>
                  <a:srgbClr val="000000"/>
                </a:solidFill>
                <a:effectLst/>
                <a:latin typeface="Roboto" panose="02000000000000000000" pitchFamily="2" charset="0"/>
              </a:rPr>
              <a:t>rassemble</a:t>
            </a:r>
            <a:br>
              <a:rPr lang="fr-FR" b="0" i="0" dirty="0">
                <a:solidFill>
                  <a:srgbClr val="000000"/>
                </a:solidFill>
                <a:effectLst/>
                <a:latin typeface="Roboto" panose="02000000000000000000" pitchFamily="2" charset="0"/>
              </a:rPr>
            </a:br>
            <a:r>
              <a:rPr lang="fr-FR" b="0" i="0" dirty="0">
                <a:solidFill>
                  <a:srgbClr val="000000"/>
                </a:solidFill>
                <a:effectLst/>
                <a:latin typeface="Roboto" panose="02000000000000000000" pitchFamily="2" charset="0"/>
              </a:rPr>
              <a:t>autour d’informations </a:t>
            </a:r>
            <a:r>
              <a:rPr lang="fr-FR" b="1" i="0" dirty="0">
                <a:solidFill>
                  <a:srgbClr val="000000"/>
                </a:solidFill>
                <a:effectLst/>
                <a:latin typeface="Roboto" panose="02000000000000000000" pitchFamily="2" charset="0"/>
              </a:rPr>
              <a:t>positives</a:t>
            </a:r>
            <a:r>
              <a:rPr lang="fr-FR" b="0" i="0" dirty="0">
                <a:solidFill>
                  <a:srgbClr val="000000"/>
                </a:solidFill>
                <a:effectLst/>
                <a:latin typeface="Roboto" panose="02000000000000000000" pitchFamily="2" charset="0"/>
              </a:rPr>
              <a:t>, </a:t>
            </a:r>
            <a:r>
              <a:rPr lang="fr-FR" b="1" i="0" dirty="0">
                <a:solidFill>
                  <a:srgbClr val="000000"/>
                </a:solidFill>
                <a:effectLst/>
                <a:latin typeface="Roboto" panose="02000000000000000000" pitchFamily="2" charset="0"/>
              </a:rPr>
              <a:t>accessibles</a:t>
            </a:r>
            <a:r>
              <a:rPr lang="fr-FR" b="0" i="0" dirty="0">
                <a:solidFill>
                  <a:srgbClr val="000000"/>
                </a:solidFill>
                <a:effectLst/>
                <a:latin typeface="Roboto" panose="02000000000000000000" pitchFamily="2" charset="0"/>
              </a:rPr>
              <a:t>,</a:t>
            </a:r>
            <a:br>
              <a:rPr lang="fr-FR" b="0" i="0" dirty="0">
                <a:solidFill>
                  <a:srgbClr val="000000"/>
                </a:solidFill>
                <a:effectLst/>
                <a:latin typeface="Roboto" panose="02000000000000000000" pitchFamily="2" charset="0"/>
              </a:rPr>
            </a:br>
            <a:r>
              <a:rPr lang="fr-FR" b="0" i="0" dirty="0">
                <a:solidFill>
                  <a:srgbClr val="000000"/>
                </a:solidFill>
                <a:effectLst/>
                <a:latin typeface="Roboto" panose="02000000000000000000" pitchFamily="2" charset="0"/>
              </a:rPr>
              <a:t>pour faire </a:t>
            </a:r>
            <a:r>
              <a:rPr lang="fr-FR" b="1" i="0" dirty="0">
                <a:solidFill>
                  <a:srgbClr val="000000"/>
                </a:solidFill>
                <a:effectLst/>
                <a:latin typeface="Roboto" panose="02000000000000000000" pitchFamily="2" charset="0"/>
              </a:rPr>
              <a:t>bouger les lignes </a:t>
            </a:r>
            <a:r>
              <a:rPr lang="fr-FR" b="0" i="0" dirty="0">
                <a:solidFill>
                  <a:srgbClr val="000000"/>
                </a:solidFill>
                <a:effectLst/>
                <a:latin typeface="Roboto" panose="02000000000000000000" pitchFamily="2" charset="0"/>
              </a:rPr>
              <a:t>des politiques </a:t>
            </a:r>
            <a:r>
              <a:rPr lang="fr-FR" b="1" i="0" dirty="0">
                <a:solidFill>
                  <a:srgbClr val="000000"/>
                </a:solidFill>
                <a:effectLst/>
                <a:latin typeface="Roboto" panose="02000000000000000000" pitchFamily="2" charset="0"/>
              </a:rPr>
              <a:t>publiques</a:t>
            </a:r>
            <a:br>
              <a:rPr lang="fr-FR" b="0" i="0" dirty="0">
                <a:solidFill>
                  <a:srgbClr val="000000"/>
                </a:solidFill>
                <a:effectLst/>
                <a:latin typeface="Roboto" panose="02000000000000000000" pitchFamily="2" charset="0"/>
              </a:rPr>
            </a:br>
            <a:r>
              <a:rPr lang="fr-FR" b="0" i="0" dirty="0">
                <a:solidFill>
                  <a:srgbClr val="000000"/>
                </a:solidFill>
                <a:effectLst/>
                <a:latin typeface="Roboto" panose="02000000000000000000" pitchFamily="2" charset="0"/>
              </a:rPr>
              <a:t>et aider à répondre à des enjeux de </a:t>
            </a:r>
            <a:r>
              <a:rPr lang="fr-FR" b="1" i="0" dirty="0">
                <a:solidFill>
                  <a:srgbClr val="000000"/>
                </a:solidFill>
                <a:effectLst/>
                <a:latin typeface="Roboto" panose="02000000000000000000" pitchFamily="2" charset="0"/>
              </a:rPr>
              <a:t>grandes échelles</a:t>
            </a:r>
            <a:br>
              <a:rPr lang="fr-FR" b="0" i="0" dirty="0">
                <a:solidFill>
                  <a:srgbClr val="000000"/>
                </a:solidFill>
                <a:effectLst/>
                <a:latin typeface="Roboto" panose="02000000000000000000" pitchFamily="2" charset="0"/>
              </a:rPr>
            </a:br>
            <a:r>
              <a:rPr lang="fr-FR" b="0" i="0" dirty="0">
                <a:solidFill>
                  <a:srgbClr val="000000"/>
                </a:solidFill>
                <a:effectLst/>
                <a:latin typeface="Roboto" panose="02000000000000000000" pitchFamily="2" charset="0"/>
              </a:rPr>
              <a:t>pour </a:t>
            </a:r>
            <a:r>
              <a:rPr lang="fr-FR" b="1" i="0" dirty="0" err="1">
                <a:solidFill>
                  <a:srgbClr val="000000"/>
                </a:solidFill>
                <a:effectLst/>
                <a:latin typeface="Roboto" panose="02000000000000000000" pitchFamily="2" charset="0"/>
              </a:rPr>
              <a:t>co-construire</a:t>
            </a:r>
            <a:r>
              <a:rPr lang="fr-FR" b="1" i="0" dirty="0">
                <a:solidFill>
                  <a:srgbClr val="000000"/>
                </a:solidFill>
                <a:effectLst/>
                <a:latin typeface="Roboto" panose="02000000000000000000" pitchFamily="2" charset="0"/>
              </a:rPr>
              <a:t> </a:t>
            </a:r>
            <a:r>
              <a:rPr lang="fr-FR" b="0" i="0" dirty="0">
                <a:solidFill>
                  <a:srgbClr val="000000"/>
                </a:solidFill>
                <a:effectLst/>
                <a:latin typeface="Roboto" panose="02000000000000000000" pitchFamily="2" charset="0"/>
              </a:rPr>
              <a:t>la ville verte de </a:t>
            </a:r>
            <a:r>
              <a:rPr lang="fr-FR" b="1" i="0" dirty="0">
                <a:solidFill>
                  <a:srgbClr val="000000"/>
                </a:solidFill>
                <a:effectLst/>
                <a:latin typeface="Roboto" panose="02000000000000000000" pitchFamily="2" charset="0"/>
              </a:rPr>
              <a:t>demain</a:t>
            </a:r>
            <a:r>
              <a:rPr lang="fr-FR" b="0" i="0" dirty="0">
                <a:solidFill>
                  <a:srgbClr val="000000"/>
                </a:solidFill>
                <a:effectLst/>
                <a:latin typeface="Roboto" panose="02000000000000000000" pitchFamily="2" charset="0"/>
              </a:rPr>
              <a:t>.</a:t>
            </a:r>
          </a:p>
        </p:txBody>
      </p:sp>
      <p:pic>
        <p:nvPicPr>
          <p:cNvPr id="8" name="Image 7">
            <a:extLst>
              <a:ext uri="{FF2B5EF4-FFF2-40B4-BE49-F238E27FC236}">
                <a16:creationId xmlns:a16="http://schemas.microsoft.com/office/drawing/2014/main" id="{B3B2B439-EBB9-172F-C345-D6AF79CB1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0"/>
            <a:ext cx="2272857" cy="2106862"/>
          </a:xfrm>
          <a:prstGeom prst="rect">
            <a:avLst/>
          </a:prstGeom>
        </p:spPr>
      </p:pic>
    </p:spTree>
    <p:extLst>
      <p:ext uri="{BB962C8B-B14F-4D97-AF65-F5344CB8AC3E}">
        <p14:creationId xmlns:p14="http://schemas.microsoft.com/office/powerpoint/2010/main" val="342288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788576" y="106419"/>
            <a:ext cx="6600451" cy="699654"/>
          </a:xfrm>
        </p:spPr>
        <p:txBody>
          <a:bodyPr>
            <a:normAutofit fontScale="90000"/>
          </a:bodyPr>
          <a:lstStyle/>
          <a:p>
            <a:pPr algn="ctr"/>
            <a:r>
              <a:rPr lang="fr-FR" dirty="0">
                <a:latin typeface="Algerian" panose="04020705040A02060702" pitchFamily="82" charset="0"/>
              </a:rPr>
              <a:t>LE JARDIN DE NOE</a:t>
            </a:r>
          </a:p>
        </p:txBody>
      </p:sp>
      <p:sp>
        <p:nvSpPr>
          <p:cNvPr id="3" name="ZoneTexte 2">
            <a:extLst>
              <a:ext uri="{FF2B5EF4-FFF2-40B4-BE49-F238E27FC236}">
                <a16:creationId xmlns:a16="http://schemas.microsoft.com/office/drawing/2014/main" id="{95E0D9D3-CF0E-5CE4-C0B0-995A75F34A5F}"/>
              </a:ext>
            </a:extLst>
          </p:cNvPr>
          <p:cNvSpPr txBox="1"/>
          <p:nvPr/>
        </p:nvSpPr>
        <p:spPr>
          <a:xfrm>
            <a:off x="142875" y="886692"/>
            <a:ext cx="6157913" cy="6401753"/>
          </a:xfrm>
          <a:prstGeom prst="rect">
            <a:avLst/>
          </a:prstGeom>
          <a:noFill/>
        </p:spPr>
        <p:txBody>
          <a:bodyPr wrap="square" rtlCol="0">
            <a:spAutoFit/>
          </a:bodyPr>
          <a:lstStyle/>
          <a:p>
            <a:r>
              <a:rPr lang="fr-FR" sz="2800" dirty="0">
                <a:latin typeface="Arial Narrow" panose="020B0606020202030204" pitchFamily="34" charset="0"/>
              </a:rPr>
              <a:t>Engagements:</a:t>
            </a:r>
          </a:p>
          <a:p>
            <a:pPr marL="514350" indent="-514350">
              <a:buFont typeface="+mj-lt"/>
              <a:buAutoNum type="arabicPeriod"/>
            </a:pPr>
            <a:r>
              <a:rPr lang="fr-FR" sz="2800" dirty="0">
                <a:latin typeface="Arial Narrow" panose="020B0606020202030204" pitchFamily="34" charset="0"/>
              </a:rPr>
              <a:t>Laissez des espaces au naturel</a:t>
            </a:r>
          </a:p>
          <a:p>
            <a:pPr marL="514350" indent="-514350">
              <a:buFont typeface="+mj-lt"/>
              <a:buAutoNum type="arabicPeriod"/>
            </a:pPr>
            <a:r>
              <a:rPr lang="fr-FR" sz="2800" dirty="0">
                <a:latin typeface="Arial Narrow" panose="020B0606020202030204" pitchFamily="34" charset="0"/>
              </a:rPr>
              <a:t>Favoriser et mettre en place une prairie fleurie</a:t>
            </a:r>
          </a:p>
          <a:p>
            <a:pPr marL="514350" indent="-514350">
              <a:buFont typeface="+mj-lt"/>
              <a:buAutoNum type="arabicPeriod"/>
            </a:pPr>
            <a:r>
              <a:rPr lang="fr-FR" sz="2800" dirty="0">
                <a:latin typeface="Arial Narrow" panose="020B0606020202030204" pitchFamily="34" charset="0"/>
              </a:rPr>
              <a:t>Aménager des habitats pour la faune locale</a:t>
            </a:r>
          </a:p>
          <a:p>
            <a:pPr marL="514350" indent="-514350">
              <a:buFont typeface="+mj-lt"/>
              <a:buAutoNum type="arabicPeriod"/>
            </a:pPr>
            <a:r>
              <a:rPr lang="fr-FR" sz="2800" dirty="0">
                <a:latin typeface="Arial Narrow" panose="020B0606020202030204" pitchFamily="34" charset="0"/>
              </a:rPr>
              <a:t>Economiser l’eau</a:t>
            </a:r>
          </a:p>
          <a:p>
            <a:pPr marL="514350" indent="-514350">
              <a:buFont typeface="+mj-lt"/>
              <a:buAutoNum type="arabicPeriod"/>
            </a:pPr>
            <a:r>
              <a:rPr lang="fr-FR" sz="2800" dirty="0">
                <a:latin typeface="Arial Narrow" panose="020B0606020202030204" pitchFamily="34" charset="0"/>
              </a:rPr>
              <a:t>Recycler les déchets verts</a:t>
            </a:r>
          </a:p>
          <a:p>
            <a:pPr marL="514350" indent="-514350">
              <a:buFont typeface="+mj-lt"/>
              <a:buAutoNum type="arabicPeriod"/>
            </a:pPr>
            <a:r>
              <a:rPr lang="fr-FR" sz="2800" dirty="0">
                <a:latin typeface="Arial Narrow" panose="020B0606020202030204" pitchFamily="34" charset="0"/>
              </a:rPr>
              <a:t>Limiter les éclairage nocturne</a:t>
            </a:r>
          </a:p>
          <a:p>
            <a:pPr marL="514350" indent="-514350">
              <a:buFont typeface="+mj-lt"/>
              <a:buAutoNum type="arabicPeriod"/>
            </a:pPr>
            <a:r>
              <a:rPr lang="fr-FR" sz="2800" dirty="0">
                <a:latin typeface="Arial Narrow" panose="020B0606020202030204" pitchFamily="34" charset="0"/>
              </a:rPr>
              <a:t>Favoriser les plantes locales</a:t>
            </a:r>
          </a:p>
          <a:p>
            <a:pPr marL="514350" indent="-514350">
              <a:buFont typeface="+mj-lt"/>
              <a:buAutoNum type="arabicPeriod"/>
            </a:pPr>
            <a:r>
              <a:rPr lang="fr-FR" sz="2800" dirty="0">
                <a:latin typeface="Arial Narrow" panose="020B0606020202030204" pitchFamily="34" charset="0"/>
              </a:rPr>
              <a:t>Améliorer le sol naturellement</a:t>
            </a:r>
          </a:p>
          <a:p>
            <a:pPr marL="514350" indent="-514350">
              <a:buFont typeface="+mj-lt"/>
              <a:buAutoNum type="arabicPeriod"/>
            </a:pPr>
            <a:r>
              <a:rPr lang="fr-FR" sz="2800" dirty="0">
                <a:latin typeface="Arial Narrow" panose="020B0606020202030204" pitchFamily="34" charset="0"/>
              </a:rPr>
              <a:t>Protéger les plantes naturellement</a:t>
            </a:r>
          </a:p>
          <a:p>
            <a:pPr marL="514350" indent="-514350">
              <a:buFont typeface="+mj-lt"/>
              <a:buAutoNum type="arabicPeriod"/>
            </a:pPr>
            <a:r>
              <a:rPr lang="fr-FR" sz="2800" dirty="0">
                <a:latin typeface="Arial Narrow" panose="020B0606020202030204" pitchFamily="34" charset="0"/>
              </a:rPr>
              <a:t>Mettre en valeur ces actions et sensibiliser le public</a:t>
            </a:r>
          </a:p>
          <a:p>
            <a:endParaRPr lang="fr-FR" dirty="0"/>
          </a:p>
        </p:txBody>
      </p:sp>
      <p:pic>
        <p:nvPicPr>
          <p:cNvPr id="1026" name="Picture 2" descr="Mon Jardin en Moselle: Au tour des tomates...">
            <a:extLst>
              <a:ext uri="{FF2B5EF4-FFF2-40B4-BE49-F238E27FC236}">
                <a16:creationId xmlns:a16="http://schemas.microsoft.com/office/drawing/2014/main" id="{514F210F-C1FC-D6E6-DE2C-5566C4FD0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491" y="2276872"/>
            <a:ext cx="3513509" cy="18527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tivités | * petites ruches | Les Jardins de Noé | Les Jardins de Noé">
            <a:extLst>
              <a:ext uri="{FF2B5EF4-FFF2-40B4-BE49-F238E27FC236}">
                <a16:creationId xmlns:a16="http://schemas.microsoft.com/office/drawing/2014/main" id="{D8EDA80A-CF07-38FB-4567-C15E9BC35F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7350" y="4100512"/>
            <a:ext cx="3676649" cy="275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497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1046382" y="1916832"/>
            <a:ext cx="3528392"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000" dirty="0" err="1">
                <a:latin typeface="Garamond" pitchFamily="18" charset="0"/>
              </a:rPr>
              <a:t>Objectifs</a:t>
            </a:r>
            <a:r>
              <a:rPr lang="en-US" sz="3000" dirty="0">
                <a:latin typeface="Garamond" pitchFamily="18" charset="0"/>
              </a:rPr>
              <a:t> du label</a:t>
            </a:r>
          </a:p>
          <a:p>
            <a:pPr algn="ctr"/>
            <a:endParaRPr lang="en-US" sz="1200" dirty="0">
              <a:latin typeface="Garamond" pitchFamily="18" charset="0"/>
            </a:endParaRPr>
          </a:p>
          <a:p>
            <a:pPr algn="ctr"/>
            <a:r>
              <a:rPr lang="en-US" dirty="0" err="1">
                <a:latin typeface="Garamond" pitchFamily="18" charset="0"/>
              </a:rPr>
              <a:t>Vous</a:t>
            </a:r>
            <a:r>
              <a:rPr lang="en-US" dirty="0">
                <a:latin typeface="Garamond" pitchFamily="18" charset="0"/>
              </a:rPr>
              <a:t> </a:t>
            </a:r>
            <a:r>
              <a:rPr lang="en-US" dirty="0" err="1">
                <a:latin typeface="Garamond" pitchFamily="18" charset="0"/>
              </a:rPr>
              <a:t>avez</a:t>
            </a:r>
            <a:r>
              <a:rPr lang="en-US" dirty="0">
                <a:latin typeface="Garamond" pitchFamily="18" charset="0"/>
              </a:rPr>
              <a:t> </a:t>
            </a:r>
            <a:r>
              <a:rPr lang="en-US" dirty="0" err="1">
                <a:latin typeface="Garamond" pitchFamily="18" charset="0"/>
              </a:rPr>
              <a:t>réussi</a:t>
            </a:r>
            <a:r>
              <a:rPr lang="en-US" dirty="0">
                <a:latin typeface="Garamond" pitchFamily="18" charset="0"/>
              </a:rPr>
              <a:t> </a:t>
            </a:r>
            <a:r>
              <a:rPr lang="en-US" dirty="0" err="1">
                <a:latin typeface="Garamond" pitchFamily="18" charset="0"/>
              </a:rPr>
              <a:t>vos</a:t>
            </a:r>
            <a:r>
              <a:rPr lang="en-US" dirty="0">
                <a:latin typeface="Garamond" pitchFamily="18" charset="0"/>
              </a:rPr>
              <a:t> classes de </a:t>
            </a:r>
            <a:r>
              <a:rPr lang="en-US" dirty="0" err="1">
                <a:latin typeface="Garamond" pitchFamily="18" charset="0"/>
              </a:rPr>
              <a:t>maternelle</a:t>
            </a:r>
            <a:r>
              <a:rPr lang="en-US" dirty="0">
                <a:latin typeface="Garamond" pitchFamily="18" charset="0"/>
              </a:rPr>
              <a:t> à [école de </a:t>
            </a:r>
            <a:r>
              <a:rPr lang="en-US" dirty="0" err="1">
                <a:latin typeface="Garamond" pitchFamily="18" charset="0"/>
              </a:rPr>
              <a:t>l’enfant</a:t>
            </a:r>
            <a:r>
              <a:rPr lang="en-US" dirty="0">
                <a:latin typeface="Garamond" pitchFamily="18" charset="0"/>
              </a:rPr>
              <a:t>]</a:t>
            </a:r>
          </a:p>
          <a:p>
            <a:pPr algn="ctr"/>
            <a:r>
              <a:rPr lang="en-US" dirty="0">
                <a:latin typeface="Garamond" pitchFamily="18" charset="0"/>
              </a:rPr>
              <a:t>et nous </a:t>
            </a:r>
            <a:r>
              <a:rPr lang="en-US" dirty="0" err="1">
                <a:latin typeface="Garamond" pitchFamily="18" charset="0"/>
              </a:rPr>
              <a:t>sommes</a:t>
            </a:r>
            <a:r>
              <a:rPr lang="en-US" dirty="0">
                <a:latin typeface="Garamond" pitchFamily="18" charset="0"/>
              </a:rPr>
              <a:t> </a:t>
            </a:r>
            <a:r>
              <a:rPr lang="en-US" dirty="0" err="1">
                <a:latin typeface="Garamond" pitchFamily="18" charset="0"/>
              </a:rPr>
              <a:t>heureux</a:t>
            </a:r>
            <a:r>
              <a:rPr lang="en-US" dirty="0">
                <a:latin typeface="Garamond" pitchFamily="18" charset="0"/>
              </a:rPr>
              <a:t> de </a:t>
            </a:r>
            <a:r>
              <a:rPr lang="en-US" dirty="0" err="1">
                <a:latin typeface="Garamond" pitchFamily="18" charset="0"/>
              </a:rPr>
              <a:t>vous</a:t>
            </a:r>
            <a:r>
              <a:rPr lang="en-US" dirty="0">
                <a:latin typeface="Garamond" pitchFamily="18" charset="0"/>
              </a:rPr>
              <a:t> </a:t>
            </a:r>
            <a:r>
              <a:rPr lang="en-US" dirty="0" err="1">
                <a:latin typeface="Garamond" pitchFamily="18" charset="0"/>
              </a:rPr>
              <a:t>remettre</a:t>
            </a:r>
            <a:r>
              <a:rPr lang="en-US" dirty="0">
                <a:latin typeface="Garamond" pitchFamily="18" charset="0"/>
              </a:rPr>
              <a:t> </a:t>
            </a:r>
            <a:r>
              <a:rPr lang="en-US" dirty="0" err="1">
                <a:latin typeface="Garamond" pitchFamily="18" charset="0"/>
              </a:rPr>
              <a:t>ce</a:t>
            </a:r>
            <a:r>
              <a:rPr lang="en-US" dirty="0">
                <a:latin typeface="Garamond" pitchFamily="18" charset="0"/>
              </a:rPr>
              <a:t> </a:t>
            </a:r>
            <a:r>
              <a:rPr lang="en-US" dirty="0" err="1">
                <a:latin typeface="Garamond" pitchFamily="18" charset="0"/>
              </a:rPr>
              <a:t>diplôme</a:t>
            </a:r>
            <a:r>
              <a:rPr lang="en-US" sz="1200" dirty="0">
                <a:latin typeface="Garamond" pitchFamily="18" charset="0"/>
              </a:rPr>
              <a:t>.</a:t>
            </a:r>
          </a:p>
        </p:txBody>
      </p:sp>
      <p:sp>
        <p:nvSpPr>
          <p:cNvPr id="5130" name="Rectangle 10"/>
          <p:cNvSpPr>
            <a:spLocks noGrp="1" noChangeArrowheads="1"/>
          </p:cNvSpPr>
          <p:nvPr>
            <p:ph type="ctrTitle"/>
          </p:nvPr>
        </p:nvSpPr>
        <p:spPr>
          <a:xfrm>
            <a:off x="2286000" y="1011198"/>
            <a:ext cx="4419600" cy="990600"/>
          </a:xfrm>
        </p:spPr>
        <p:txBody>
          <a:bodyPr>
            <a:normAutofit/>
          </a:bodyPr>
          <a:lstStyle/>
          <a:p>
            <a:r>
              <a:rPr lang="en-US" dirty="0"/>
              <a:t>Nom du Label</a:t>
            </a:r>
          </a:p>
        </p:txBody>
      </p:sp>
      <p:sp>
        <p:nvSpPr>
          <p:cNvPr id="5131" name="Text Box 11"/>
          <p:cNvSpPr txBox="1">
            <a:spLocks noChangeArrowheads="1"/>
          </p:cNvSpPr>
          <p:nvPr/>
        </p:nvSpPr>
        <p:spPr bwMode="auto">
          <a:xfrm>
            <a:off x="1524000" y="5257800"/>
            <a:ext cx="6781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err="1">
                <a:latin typeface="Garamond" pitchFamily="18" charset="0"/>
              </a:rPr>
              <a:t>Organisme</a:t>
            </a:r>
            <a:r>
              <a:rPr lang="en-US" sz="2400" dirty="0">
                <a:latin typeface="Garamond" pitchFamily="18" charset="0"/>
              </a:rPr>
              <a:t> </a:t>
            </a:r>
            <a:r>
              <a:rPr lang="en-US" sz="2400" dirty="0" err="1">
                <a:latin typeface="Garamond" pitchFamily="18" charset="0"/>
              </a:rPr>
              <a:t>certificateur</a:t>
            </a:r>
            <a:r>
              <a:rPr lang="en-US" sz="2400" dirty="0">
                <a:latin typeface="Garamond" pitchFamily="18" charset="0"/>
              </a:rPr>
              <a:t>		Durée</a:t>
            </a:r>
          </a:p>
        </p:txBody>
      </p:sp>
      <p:sp>
        <p:nvSpPr>
          <p:cNvPr id="5132" name="Line 12"/>
          <p:cNvSpPr>
            <a:spLocks noChangeShapeType="1"/>
          </p:cNvSpPr>
          <p:nvPr/>
        </p:nvSpPr>
        <p:spPr bwMode="auto">
          <a:xfrm>
            <a:off x="1447800" y="5181600"/>
            <a:ext cx="3657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Line 13"/>
          <p:cNvSpPr>
            <a:spLocks noChangeShapeType="1"/>
          </p:cNvSpPr>
          <p:nvPr/>
        </p:nvSpPr>
        <p:spPr bwMode="auto">
          <a:xfrm>
            <a:off x="6019800" y="5181600"/>
            <a:ext cx="1752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4623366" y="1916832"/>
            <a:ext cx="36576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000" dirty="0" err="1">
                <a:latin typeface="Garamond" pitchFamily="18" charset="0"/>
              </a:rPr>
              <a:t>Critères</a:t>
            </a:r>
            <a:r>
              <a:rPr lang="en-US" sz="3000" dirty="0">
                <a:latin typeface="Garamond" pitchFamily="18" charset="0"/>
              </a:rPr>
              <a:t> du label</a:t>
            </a:r>
          </a:p>
          <a:p>
            <a:pPr algn="ctr"/>
            <a:endParaRPr lang="en-US" sz="1200" dirty="0">
              <a:latin typeface="Garamond" pitchFamily="18" charset="0"/>
            </a:endParaRPr>
          </a:p>
          <a:p>
            <a:pPr algn="ctr"/>
            <a:r>
              <a:rPr lang="en-US" dirty="0" err="1">
                <a:latin typeface="Garamond" pitchFamily="18" charset="0"/>
              </a:rPr>
              <a:t>Vous</a:t>
            </a:r>
            <a:r>
              <a:rPr lang="en-US" dirty="0">
                <a:latin typeface="Garamond" pitchFamily="18" charset="0"/>
              </a:rPr>
              <a:t> </a:t>
            </a:r>
            <a:r>
              <a:rPr lang="en-US" dirty="0" err="1">
                <a:latin typeface="Garamond" pitchFamily="18" charset="0"/>
              </a:rPr>
              <a:t>avez</a:t>
            </a:r>
            <a:r>
              <a:rPr lang="en-US" dirty="0">
                <a:latin typeface="Garamond" pitchFamily="18" charset="0"/>
              </a:rPr>
              <a:t> </a:t>
            </a:r>
            <a:r>
              <a:rPr lang="en-US" dirty="0" err="1">
                <a:latin typeface="Garamond" pitchFamily="18" charset="0"/>
              </a:rPr>
              <a:t>réussi</a:t>
            </a:r>
            <a:r>
              <a:rPr lang="en-US" dirty="0">
                <a:latin typeface="Garamond" pitchFamily="18" charset="0"/>
              </a:rPr>
              <a:t> </a:t>
            </a:r>
            <a:r>
              <a:rPr lang="en-US" dirty="0" err="1">
                <a:latin typeface="Garamond" pitchFamily="18" charset="0"/>
              </a:rPr>
              <a:t>vos</a:t>
            </a:r>
            <a:r>
              <a:rPr lang="en-US" dirty="0">
                <a:latin typeface="Garamond" pitchFamily="18" charset="0"/>
              </a:rPr>
              <a:t> classes de </a:t>
            </a:r>
            <a:r>
              <a:rPr lang="en-US" dirty="0" err="1">
                <a:latin typeface="Garamond" pitchFamily="18" charset="0"/>
              </a:rPr>
              <a:t>maternelle</a:t>
            </a:r>
            <a:r>
              <a:rPr lang="en-US" dirty="0">
                <a:latin typeface="Garamond" pitchFamily="18" charset="0"/>
              </a:rPr>
              <a:t> à [école de </a:t>
            </a:r>
            <a:r>
              <a:rPr lang="en-US" dirty="0" err="1">
                <a:latin typeface="Garamond" pitchFamily="18" charset="0"/>
              </a:rPr>
              <a:t>l’enfant</a:t>
            </a:r>
            <a:r>
              <a:rPr lang="en-US" dirty="0">
                <a:latin typeface="Garamond" pitchFamily="18" charset="0"/>
              </a:rPr>
              <a:t>]</a:t>
            </a:r>
          </a:p>
          <a:p>
            <a:pPr algn="ctr"/>
            <a:r>
              <a:rPr lang="en-US" dirty="0">
                <a:latin typeface="Garamond" pitchFamily="18" charset="0"/>
              </a:rPr>
              <a:t>et nous </a:t>
            </a:r>
            <a:r>
              <a:rPr lang="en-US" dirty="0" err="1">
                <a:latin typeface="Garamond" pitchFamily="18" charset="0"/>
              </a:rPr>
              <a:t>sommes</a:t>
            </a:r>
            <a:r>
              <a:rPr lang="en-US" dirty="0">
                <a:latin typeface="Garamond" pitchFamily="18" charset="0"/>
              </a:rPr>
              <a:t> </a:t>
            </a:r>
            <a:r>
              <a:rPr lang="en-US" dirty="0" err="1">
                <a:latin typeface="Garamond" pitchFamily="18" charset="0"/>
              </a:rPr>
              <a:t>heureux</a:t>
            </a:r>
            <a:r>
              <a:rPr lang="en-US" dirty="0">
                <a:latin typeface="Garamond" pitchFamily="18" charset="0"/>
              </a:rPr>
              <a:t> de </a:t>
            </a:r>
            <a:r>
              <a:rPr lang="en-US" dirty="0" err="1">
                <a:latin typeface="Garamond" pitchFamily="18" charset="0"/>
              </a:rPr>
              <a:t>vous</a:t>
            </a:r>
            <a:r>
              <a:rPr lang="en-US" dirty="0">
                <a:latin typeface="Garamond" pitchFamily="18" charset="0"/>
              </a:rPr>
              <a:t> </a:t>
            </a:r>
            <a:r>
              <a:rPr lang="en-US" dirty="0" err="1">
                <a:latin typeface="Garamond" pitchFamily="18" charset="0"/>
              </a:rPr>
              <a:t>remettre</a:t>
            </a:r>
            <a:r>
              <a:rPr lang="en-US" dirty="0">
                <a:latin typeface="Garamond" pitchFamily="18" charset="0"/>
              </a:rPr>
              <a:t> </a:t>
            </a:r>
            <a:r>
              <a:rPr lang="en-US" dirty="0" err="1">
                <a:latin typeface="Garamond" pitchFamily="18" charset="0"/>
              </a:rPr>
              <a:t>ce</a:t>
            </a:r>
            <a:r>
              <a:rPr lang="en-US" dirty="0">
                <a:latin typeface="Garamond" pitchFamily="18" charset="0"/>
              </a:rPr>
              <a:t> </a:t>
            </a:r>
            <a:r>
              <a:rPr lang="en-US" dirty="0" err="1">
                <a:latin typeface="Garamond" pitchFamily="18" charset="0"/>
              </a:rPr>
              <a:t>diplôme</a:t>
            </a:r>
            <a:r>
              <a:rPr lang="en-US" dirty="0">
                <a:latin typeface="Garamond" pitchFamily="18" charset="0"/>
              </a:rPr>
              <a:t>.</a:t>
            </a:r>
          </a:p>
        </p:txBody>
      </p:sp>
    </p:spTree>
    <p:extLst>
      <p:ext uri="{BB962C8B-B14F-4D97-AF65-F5344CB8AC3E}">
        <p14:creationId xmlns:p14="http://schemas.microsoft.com/office/powerpoint/2010/main" val="41745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776163" y="908720"/>
            <a:ext cx="6084675" cy="864096"/>
          </a:xfrm>
        </p:spPr>
        <p:txBody>
          <a:bodyPr>
            <a:normAutofit fontScale="85000" lnSpcReduction="10000"/>
          </a:bodyPr>
          <a:lstStyle/>
          <a:p>
            <a:r>
              <a:rPr lang="fr-FR" dirty="0"/>
              <a:t>MERCI DE VOTRE ATTENTION</a:t>
            </a:r>
          </a:p>
        </p:txBody>
      </p:sp>
    </p:spTree>
    <p:extLst>
      <p:ext uri="{BB962C8B-B14F-4D97-AF65-F5344CB8AC3E}">
        <p14:creationId xmlns:p14="http://schemas.microsoft.com/office/powerpoint/2010/main" val="4447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2EBFE-89BB-390F-4EB3-015F614D3819}"/>
              </a:ext>
            </a:extLst>
          </p:cNvPr>
          <p:cNvSpPr>
            <a:spLocks noGrp="1"/>
          </p:cNvSpPr>
          <p:nvPr>
            <p:ph type="title"/>
          </p:nvPr>
        </p:nvSpPr>
        <p:spPr>
          <a:xfrm>
            <a:off x="107504" y="188640"/>
            <a:ext cx="9036496" cy="1325563"/>
          </a:xfrm>
        </p:spPr>
        <p:txBody>
          <a:bodyPr>
            <a:normAutofit/>
          </a:bodyPr>
          <a:lstStyle/>
          <a:p>
            <a:r>
              <a:rPr lang="fr-FR" sz="2800" b="1" dirty="0">
                <a:solidFill>
                  <a:schemeClr val="tx1"/>
                </a:solidFill>
                <a:latin typeface="Algerian" panose="04020705040A02060702" pitchFamily="82" charset="0"/>
              </a:rPr>
              <a:t>Les LABELS pour les Espaces Verts et Naturels</a:t>
            </a:r>
          </a:p>
        </p:txBody>
      </p:sp>
      <p:pic>
        <p:nvPicPr>
          <p:cNvPr id="1026" name="Picture 2" descr="Aucun texte alternatif pour cette image">
            <a:extLst>
              <a:ext uri="{FF2B5EF4-FFF2-40B4-BE49-F238E27FC236}">
                <a16:creationId xmlns:a16="http://schemas.microsoft.com/office/drawing/2014/main" id="{FE4AFB7A-76D4-7886-54D8-E37854A53A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4922" y="3807042"/>
            <a:ext cx="5423926" cy="3050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cune description alternative pour cette image">
            <a:extLst>
              <a:ext uri="{FF2B5EF4-FFF2-40B4-BE49-F238E27FC236}">
                <a16:creationId xmlns:a16="http://schemas.microsoft.com/office/drawing/2014/main" id="{C5089B2B-A72D-4B93-BD75-35123189C7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07042"/>
            <a:ext cx="4067944" cy="30509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ucune description alternative pour cette image">
            <a:extLst>
              <a:ext uri="{FF2B5EF4-FFF2-40B4-BE49-F238E27FC236}">
                <a16:creationId xmlns:a16="http://schemas.microsoft.com/office/drawing/2014/main" id="{F2BCBBD0-E3FB-CBD9-A0CC-27955DEE7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80059"/>
            <a:ext cx="5322168" cy="30269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emise des trophées du Concours Capitale française de la biodiversité ...">
            <a:extLst>
              <a:ext uri="{FF2B5EF4-FFF2-40B4-BE49-F238E27FC236}">
                <a16:creationId xmlns:a16="http://schemas.microsoft.com/office/drawing/2014/main" id="{0A39405B-2C48-7B8E-0048-8D5F9BFD07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2168" y="1255837"/>
            <a:ext cx="3821832" cy="255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2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08F9BE-483D-8DDD-60CD-2C7A561443DF}"/>
              </a:ext>
            </a:extLst>
          </p:cNvPr>
          <p:cNvSpPr>
            <a:spLocks noGrp="1"/>
          </p:cNvSpPr>
          <p:nvPr>
            <p:ph type="title"/>
          </p:nvPr>
        </p:nvSpPr>
        <p:spPr>
          <a:xfrm>
            <a:off x="755576" y="15205"/>
            <a:ext cx="7886700" cy="965523"/>
          </a:xfrm>
        </p:spPr>
        <p:txBody>
          <a:bodyPr/>
          <a:lstStyle/>
          <a:p>
            <a:r>
              <a:rPr lang="fr-FR" dirty="0">
                <a:solidFill>
                  <a:schemeClr val="tx1"/>
                </a:solidFill>
                <a:latin typeface="Algerian" panose="04020705040A02060702" pitchFamily="82" charset="0"/>
              </a:rPr>
              <a:t>Le label pourquoi ou pour qui?</a:t>
            </a:r>
          </a:p>
        </p:txBody>
      </p:sp>
      <p:sp>
        <p:nvSpPr>
          <p:cNvPr id="3" name="Espace réservé du contenu 2">
            <a:extLst>
              <a:ext uri="{FF2B5EF4-FFF2-40B4-BE49-F238E27FC236}">
                <a16:creationId xmlns:a16="http://schemas.microsoft.com/office/drawing/2014/main" id="{9B48DC77-8407-3FE4-1A12-F5B7D7C2D35C}"/>
              </a:ext>
            </a:extLst>
          </p:cNvPr>
          <p:cNvSpPr>
            <a:spLocks noGrp="1"/>
          </p:cNvSpPr>
          <p:nvPr>
            <p:ph idx="1"/>
          </p:nvPr>
        </p:nvSpPr>
        <p:spPr>
          <a:xfrm>
            <a:off x="628650" y="980728"/>
            <a:ext cx="8407846" cy="5877271"/>
          </a:xfrm>
        </p:spPr>
        <p:txBody>
          <a:bodyPr>
            <a:normAutofit fontScale="40000" lnSpcReduction="20000"/>
          </a:bodyPr>
          <a:lstStyle/>
          <a:p>
            <a:pPr fontAlgn="base">
              <a:lnSpc>
                <a:spcPct val="115000"/>
              </a:lnSpc>
              <a:spcAft>
                <a:spcPts val="1000"/>
              </a:spcAft>
            </a:pPr>
            <a:r>
              <a:rPr lang="fr-FR" sz="51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Pour les élus avec une évaluation du travail des services et une définition de leurs objectifs.</a:t>
            </a:r>
            <a:endParaRPr lang="fr-FR" sz="51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fr-FR" sz="51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pour la Collectivité qui acquiert une renommée: de qualité du cadre de vie des habitants, touristique, verte et écologique.</a:t>
            </a:r>
            <a:endParaRPr lang="fr-FR" sz="51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fr-FR" sz="51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pour les habitants pour l’amélioration de leur cadre de vie dans une démarche de développement durable et un souci de participation.</a:t>
            </a:r>
            <a:endParaRPr lang="fr-FR" sz="51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fr-FR" sz="51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Pour une cohésion et une transversalité des services dans une collectivités vers un même but.</a:t>
            </a:r>
            <a:endParaRPr lang="fr-FR" sz="51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fr-FR" sz="51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Pour les agents: outil de management (motivation, implication, valorisation,..), outil de formation (critères, démarche continu) et reconnaissance du public et des élus du travail accompli.</a:t>
            </a:r>
            <a:endParaRPr lang="fr-FR" sz="5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5000"/>
              </a:lnSpc>
              <a:spcAft>
                <a:spcPts val="1000"/>
              </a:spcAft>
              <a:buNone/>
            </a:pPr>
            <a:r>
              <a:rPr lang="fr-FR" sz="51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On a une situation d’avant et d’après le label. On mange un label et on veut en croquer d’autres.</a:t>
            </a:r>
            <a:endParaRPr lang="fr-FR" sz="5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51250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137F0A-A300-6400-5A5D-991DBB074C27}"/>
              </a:ext>
            </a:extLst>
          </p:cNvPr>
          <p:cNvSpPr>
            <a:spLocks noGrp="1"/>
          </p:cNvSpPr>
          <p:nvPr>
            <p:ph type="title"/>
          </p:nvPr>
        </p:nvSpPr>
        <p:spPr>
          <a:xfrm>
            <a:off x="628650" y="260648"/>
            <a:ext cx="7886700" cy="615602"/>
          </a:xfrm>
        </p:spPr>
        <p:txBody>
          <a:bodyPr>
            <a:normAutofit fontScale="90000"/>
          </a:bodyPr>
          <a:lstStyle/>
          <a:p>
            <a:pPr algn="ctr"/>
            <a:r>
              <a:rPr lang="fr-FR" dirty="0">
                <a:solidFill>
                  <a:srgbClr val="00B050"/>
                </a:solidFill>
                <a:latin typeface="Algerian" panose="04020705040A02060702" pitchFamily="82" charset="0"/>
              </a:rPr>
              <a:t>Les différents labels</a:t>
            </a:r>
          </a:p>
        </p:txBody>
      </p:sp>
      <p:sp>
        <p:nvSpPr>
          <p:cNvPr id="3" name="Espace réservé du contenu 2">
            <a:extLst>
              <a:ext uri="{FF2B5EF4-FFF2-40B4-BE49-F238E27FC236}">
                <a16:creationId xmlns:a16="http://schemas.microsoft.com/office/drawing/2014/main" id="{2004A923-8859-2381-CD71-A70C6493D5C7}"/>
              </a:ext>
            </a:extLst>
          </p:cNvPr>
          <p:cNvSpPr>
            <a:spLocks noGrp="1"/>
          </p:cNvSpPr>
          <p:nvPr>
            <p:ph idx="1"/>
          </p:nvPr>
        </p:nvSpPr>
        <p:spPr>
          <a:xfrm>
            <a:off x="628650" y="1412776"/>
            <a:ext cx="8515350" cy="5400599"/>
          </a:xfrm>
        </p:spPr>
        <p:txBody>
          <a:bodyPr/>
          <a:lstStyle/>
          <a:p>
            <a:pPr marL="0" indent="0" fontAlgn="base">
              <a:lnSpc>
                <a:spcPct val="115000"/>
              </a:lnSpc>
              <a:spcAft>
                <a:spcPts val="1000"/>
              </a:spcAft>
              <a:buNone/>
            </a:pPr>
            <a:r>
              <a:rPr lang="fr-FR" sz="20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Il existe différents labels pour valoriser le travail des services Espaces Verts et Naturels:</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5000"/>
              </a:lnSpc>
              <a:spcAft>
                <a:spcPts val="1000"/>
              </a:spcAft>
              <a:buNone/>
            </a:pPr>
            <a:r>
              <a:rPr lang="fr-FR" sz="20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Villes et Villages Fleuris, Charte engagé pour le végétal, Terre saine, Atlas de la Biodiversité Communale, Territoire engagé pour la nature, Capitale de la biodiversité, Capitale verte, , </a:t>
            </a:r>
            <a:r>
              <a:rPr lang="fr-FR" sz="2000" kern="0" dirty="0" err="1">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Ecojardin</a:t>
            </a:r>
            <a:r>
              <a:rPr lang="fr-FR" sz="20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 Ecocert, , Jardin remarquable, Prix national du paysage, prix de l’arbre, Ligue pour la Protection des Oiseaux, Plantes bleu, Plantons local, </a:t>
            </a:r>
            <a:r>
              <a:rPr lang="fr-FR" sz="2000" kern="0" dirty="0" err="1">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qualipaysage</a:t>
            </a:r>
            <a:r>
              <a:rPr lang="fr-FR" sz="20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fr-FR" sz="2000" u="sng" kern="0" dirty="0">
                <a:solidFill>
                  <a:srgbClr val="E02B20"/>
                </a:solidFill>
                <a:effectLst/>
                <a:latin typeface="Open Sans" panose="020B0606030504020204" pitchFamily="34" charset="0"/>
                <a:ea typeface="Times New Roman" panose="02020603050405020304" pitchFamily="18" charset="0"/>
                <a:cs typeface="Times New Roman" panose="02020603050405020304" pitchFamily="18" charset="0"/>
              </a:rPr>
              <a:t> </a:t>
            </a:r>
          </a:p>
          <a:p>
            <a:pPr marL="0" indent="0" fontAlgn="base">
              <a:lnSpc>
                <a:spcPct val="115000"/>
              </a:lnSpc>
              <a:spcAft>
                <a:spcPts val="1000"/>
              </a:spcAft>
              <a:buNone/>
            </a:pPr>
            <a:r>
              <a:rPr lang="fr-FR" sz="2000" kern="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Les labels sont soit : des engagements de la collectivité sur la gestion de son espace public avec des évaluations, soit des évaluations suivant des critères et enfin des évaluations en rapport à un site.</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5000"/>
              </a:lnSpc>
              <a:spcAft>
                <a:spcPts val="1000"/>
              </a:spcAft>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10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13F14F-6406-F08F-5484-196E6F3FFEE7}"/>
              </a:ext>
            </a:extLst>
          </p:cNvPr>
          <p:cNvSpPr>
            <a:spLocks noGrp="1"/>
          </p:cNvSpPr>
          <p:nvPr>
            <p:ph idx="1"/>
          </p:nvPr>
        </p:nvSpPr>
        <p:spPr/>
        <p:txBody>
          <a:bodyPr>
            <a:normAutofit/>
          </a:bodyPr>
          <a:lstStyle/>
          <a:p>
            <a:pPr marL="0" indent="0">
              <a:buNone/>
            </a:pPr>
            <a:r>
              <a:rPr lang="fr-FR" sz="2000" kern="0" dirty="0">
                <a:solidFill>
                  <a:srgbClr val="666666"/>
                </a:solidFill>
                <a:effectLst/>
                <a:latin typeface="Open Sans" panose="020B0606030504020204" pitchFamily="34" charset="0"/>
                <a:ea typeface="Times New Roman" panose="02020603050405020304" pitchFamily="18" charset="0"/>
              </a:rPr>
              <a:t>Un label pour les services espaces verts et les jardins est une reconnaissance officielle qui est accordée à des espaces verts ou à un jardin qui répond à certaines normes de qualité et de durabilité. Ces labels sont généralement délivrés par des associations ou organismes spécialisés dans le tourisme, l'horticulture, la protection de l'environnement et de la biodiversité.</a:t>
            </a:r>
            <a:endParaRPr lang="fr-FR" sz="2000" dirty="0"/>
          </a:p>
        </p:txBody>
      </p:sp>
    </p:spTree>
    <p:extLst>
      <p:ext uri="{BB962C8B-B14F-4D97-AF65-F5344CB8AC3E}">
        <p14:creationId xmlns:p14="http://schemas.microsoft.com/office/powerpoint/2010/main" val="96037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7074" y="1296281"/>
            <a:ext cx="4565817"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000" dirty="0" err="1">
                <a:latin typeface="Garamond" pitchFamily="18" charset="0"/>
              </a:rPr>
              <a:t>Objectifs</a:t>
            </a:r>
            <a:r>
              <a:rPr lang="en-US" sz="3000" dirty="0">
                <a:latin typeface="Garamond" pitchFamily="18" charset="0"/>
              </a:rPr>
              <a:t> du label</a:t>
            </a:r>
          </a:p>
          <a:p>
            <a:pPr algn="ctr"/>
            <a:r>
              <a:rPr lang="fr-FR" sz="1600" b="0" i="0" dirty="0">
                <a:solidFill>
                  <a:srgbClr val="000000"/>
                </a:solidFill>
                <a:effectLst/>
                <a:latin typeface="Rubik"/>
              </a:rPr>
              <a:t>Une </a:t>
            </a:r>
            <a:r>
              <a:rPr lang="fr-FR" sz="2000" b="0" i="0" dirty="0">
                <a:solidFill>
                  <a:srgbClr val="000000"/>
                </a:solidFill>
                <a:effectLst/>
                <a:latin typeface="Rubik"/>
              </a:rPr>
              <a:t>démarche pour aménager durablement les paysages, faire entrer la nature en ville et mettre en valeur le patrimoine bâti et végétal</a:t>
            </a:r>
            <a:r>
              <a:rPr lang="en-US" sz="2000" dirty="0">
                <a:latin typeface="Garamond" pitchFamily="18" charset="0"/>
              </a:rPr>
              <a:t>.</a:t>
            </a:r>
          </a:p>
          <a:p>
            <a:pPr algn="l" rtl="0">
              <a:buFont typeface="Arial" panose="020B0604020202020204" pitchFamily="34" charset="0"/>
              <a:buChar char="•"/>
            </a:pPr>
            <a:r>
              <a:rPr lang="fr-FR" sz="2000" b="1" i="0" dirty="0">
                <a:solidFill>
                  <a:srgbClr val="000000"/>
                </a:solidFill>
                <a:effectLst/>
                <a:latin typeface="Rubik"/>
              </a:rPr>
              <a:t>Valoriser l’identité des communes</a:t>
            </a:r>
            <a:r>
              <a:rPr lang="fr-FR" sz="2000" b="0" i="0" dirty="0">
                <a:solidFill>
                  <a:srgbClr val="000000"/>
                </a:solidFill>
                <a:effectLst/>
                <a:latin typeface="Rubik"/>
              </a:rPr>
              <a:t> à travers l’aménagement végétal et paysager ;</a:t>
            </a:r>
          </a:p>
          <a:p>
            <a:pPr algn="l" rtl="0">
              <a:buFont typeface="Arial" panose="020B0604020202020204" pitchFamily="34" charset="0"/>
              <a:buChar char="•"/>
            </a:pPr>
            <a:r>
              <a:rPr lang="fr-FR" sz="2000" b="1" i="0" dirty="0">
                <a:solidFill>
                  <a:srgbClr val="000000"/>
                </a:solidFill>
                <a:effectLst/>
                <a:latin typeface="Rubik"/>
              </a:rPr>
              <a:t>Mener des actions d’animation</a:t>
            </a:r>
            <a:r>
              <a:rPr lang="fr-FR" sz="2000" b="0" i="0" dirty="0">
                <a:solidFill>
                  <a:srgbClr val="000000"/>
                </a:solidFill>
                <a:effectLst/>
                <a:latin typeface="Rubik"/>
              </a:rPr>
              <a:t> et de sensibilisation auprès de la population ;</a:t>
            </a:r>
          </a:p>
          <a:p>
            <a:pPr algn="l" rtl="0">
              <a:buFont typeface="Arial" panose="020B0604020202020204" pitchFamily="34" charset="0"/>
              <a:buChar char="•"/>
            </a:pPr>
            <a:r>
              <a:rPr lang="fr-FR" sz="2000" b="1" i="0" dirty="0">
                <a:solidFill>
                  <a:srgbClr val="000000"/>
                </a:solidFill>
                <a:effectLst/>
                <a:latin typeface="Rubik"/>
              </a:rPr>
              <a:t>Préserver la biodiversité </a:t>
            </a:r>
            <a:r>
              <a:rPr lang="fr-FR" sz="2000" b="0" i="0" dirty="0">
                <a:solidFill>
                  <a:srgbClr val="000000"/>
                </a:solidFill>
                <a:effectLst/>
                <a:latin typeface="Rubik"/>
              </a:rPr>
              <a:t>et les ressources naturelles ;</a:t>
            </a:r>
          </a:p>
          <a:p>
            <a:pPr algn="l" rtl="0">
              <a:buFont typeface="Arial" panose="020B0604020202020204" pitchFamily="34" charset="0"/>
              <a:buChar char="•"/>
            </a:pPr>
            <a:r>
              <a:rPr lang="fr-FR" sz="2000" b="1" i="0" dirty="0">
                <a:solidFill>
                  <a:srgbClr val="000000"/>
                </a:solidFill>
                <a:effectLst/>
                <a:latin typeface="Rubik"/>
              </a:rPr>
              <a:t>Assurer l’entretien et la qualité</a:t>
            </a:r>
            <a:r>
              <a:rPr lang="fr-FR" sz="2000" b="0" i="0" dirty="0">
                <a:solidFill>
                  <a:srgbClr val="000000"/>
                </a:solidFill>
                <a:effectLst/>
                <a:latin typeface="Rubik"/>
              </a:rPr>
              <a:t> de l’espace public.</a:t>
            </a:r>
            <a:endParaRPr lang="en-US" sz="2000" i="0" dirty="0">
              <a:effectLst/>
              <a:latin typeface="Garamond" pitchFamily="18" charset="0"/>
            </a:endParaRPr>
          </a:p>
          <a:p>
            <a:pPr algn="l" rtl="0">
              <a:buFont typeface="Arial" panose="020B0604020202020204" pitchFamily="34" charset="0"/>
              <a:buChar char="•"/>
            </a:pPr>
            <a:r>
              <a:rPr lang="fr-FR" sz="2000" b="1" dirty="0">
                <a:solidFill>
                  <a:srgbClr val="000000"/>
                </a:solidFill>
                <a:latin typeface="Rubik"/>
              </a:rPr>
              <a:t> Promouvoir une valorisation touristique</a:t>
            </a:r>
            <a:endParaRPr lang="en-US" sz="2000" b="1" dirty="0">
              <a:solidFill>
                <a:srgbClr val="000000"/>
              </a:solidFill>
              <a:latin typeface="Rubik"/>
            </a:endParaRPr>
          </a:p>
        </p:txBody>
      </p:sp>
      <p:sp>
        <p:nvSpPr>
          <p:cNvPr id="5131" name="Text Box 11"/>
          <p:cNvSpPr txBox="1">
            <a:spLocks noChangeArrowheads="1"/>
          </p:cNvSpPr>
          <p:nvPr/>
        </p:nvSpPr>
        <p:spPr bwMode="auto">
          <a:xfrm>
            <a:off x="539552" y="6405372"/>
            <a:ext cx="84969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highlight>
                  <a:srgbClr val="FCEE9D"/>
                </a:highlight>
                <a:latin typeface="Garamond" pitchFamily="18" charset="0"/>
              </a:rPr>
              <a:t>CNVVF/ CRTL </a:t>
            </a:r>
            <a:r>
              <a:rPr lang="en-US" sz="2400" dirty="0" err="1">
                <a:highlight>
                  <a:srgbClr val="FCEE9D"/>
                </a:highlight>
                <a:latin typeface="Garamond" pitchFamily="18" charset="0"/>
              </a:rPr>
              <a:t>Occitanie</a:t>
            </a:r>
            <a:r>
              <a:rPr lang="en-US" sz="2400" dirty="0">
                <a:highlight>
                  <a:srgbClr val="FCEE9D"/>
                </a:highlight>
                <a:latin typeface="Garamond" pitchFamily="18" charset="0"/>
              </a:rPr>
              <a:t> / </a:t>
            </a:r>
            <a:r>
              <a:rPr lang="en-US" sz="2400" dirty="0" err="1">
                <a:highlight>
                  <a:srgbClr val="FCEE9D"/>
                </a:highlight>
                <a:latin typeface="Garamond" pitchFamily="18" charset="0"/>
              </a:rPr>
              <a:t>Départements</a:t>
            </a:r>
            <a:r>
              <a:rPr lang="en-US" sz="2400" dirty="0">
                <a:highlight>
                  <a:srgbClr val="FCEE9D"/>
                </a:highlight>
                <a:latin typeface="Garamond" pitchFamily="18" charset="0"/>
              </a:rPr>
              <a:t>		Durée 3 </a:t>
            </a:r>
            <a:r>
              <a:rPr lang="en-US" sz="2400" dirty="0" err="1">
                <a:highlight>
                  <a:srgbClr val="FCEE9D"/>
                </a:highlight>
                <a:latin typeface="Garamond" pitchFamily="18" charset="0"/>
              </a:rPr>
              <a:t>ans</a:t>
            </a:r>
            <a:endParaRPr lang="en-US" sz="2400" dirty="0">
              <a:highlight>
                <a:srgbClr val="FCEE9D"/>
              </a:highlight>
              <a:latin typeface="Garamond" pitchFamily="18" charset="0"/>
            </a:endParaRPr>
          </a:p>
        </p:txBody>
      </p:sp>
      <p:sp>
        <p:nvSpPr>
          <p:cNvPr id="5133" name="Line 13"/>
          <p:cNvSpPr>
            <a:spLocks noChangeShapeType="1"/>
          </p:cNvSpPr>
          <p:nvPr/>
        </p:nvSpPr>
        <p:spPr bwMode="auto">
          <a:xfrm>
            <a:off x="6019800" y="5181600"/>
            <a:ext cx="1752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0" name="Picture 2" descr="LOGO OFFICIEL VILLES ET VILLAGES FLEURIS - JPEG - Office de Tourisme de ...">
            <a:extLst>
              <a:ext uri="{FF2B5EF4-FFF2-40B4-BE49-F238E27FC236}">
                <a16:creationId xmlns:a16="http://schemas.microsoft.com/office/drawing/2014/main" id="{5CD51F41-6783-8EC2-F0A6-80F370F474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78" y="-923330"/>
            <a:ext cx="6057378" cy="18466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F08A8DEE-0CE7-7B87-05CD-7E334940B43E}"/>
              </a:ext>
            </a:extLst>
          </p:cNvPr>
          <p:cNvSpPr>
            <a:spLocks noChangeArrowheads="1"/>
          </p:cNvSpPr>
          <p:nvPr/>
        </p:nvSpPr>
        <p:spPr bwMode="auto">
          <a:xfrm>
            <a:off x="4565817" y="1050060"/>
            <a:ext cx="4571109" cy="535531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effectLst/>
                <a:latin typeface="Rubik"/>
              </a:rPr>
              <a:t>Les critères évaluent </a:t>
            </a:r>
            <a:r>
              <a:rPr kumimoji="0" lang="fr-FR" altLang="fr-FR" b="0" i="0" u="none" strike="noStrike" cap="none" normalizeH="0" baseline="0" dirty="0">
                <a:ln>
                  <a:noFill/>
                </a:ln>
                <a:effectLst/>
                <a:latin typeface="Rubik"/>
              </a:rPr>
              <a:t>:</a:t>
            </a:r>
            <a:br>
              <a:rPr kumimoji="0" lang="fr-FR" altLang="fr-FR" b="0" i="0" u="none" strike="noStrike" cap="none" normalizeH="0" baseline="0" dirty="0">
                <a:ln>
                  <a:noFill/>
                </a:ln>
                <a:effectLst/>
                <a:latin typeface="Arial" panose="020B0604020202020204" pitchFamily="34" charset="0"/>
              </a:rPr>
            </a:br>
            <a:r>
              <a:rPr kumimoji="0" lang="fr-FR" altLang="fr-FR" b="0" i="0" u="none" strike="noStrike" cap="none" normalizeH="0" baseline="0" dirty="0">
                <a:ln>
                  <a:noFill/>
                </a:ln>
                <a:effectLst/>
                <a:latin typeface="Rubik"/>
              </a:rPr>
              <a:t>- La démarche globale de valorisation communale.</a:t>
            </a:r>
            <a:br>
              <a:rPr kumimoji="0" lang="fr-FR" altLang="fr-FR" b="0" i="0" u="none" strike="noStrike" cap="none" normalizeH="0" baseline="0" dirty="0">
                <a:ln>
                  <a:noFill/>
                </a:ln>
                <a:effectLst/>
                <a:latin typeface="Arial" panose="020B0604020202020204" pitchFamily="34" charset="0"/>
              </a:rPr>
            </a:br>
            <a:r>
              <a:rPr kumimoji="0" lang="fr-FR" altLang="fr-FR" b="0" i="0" u="none" strike="noStrike" cap="none" normalizeH="0" baseline="0" dirty="0">
                <a:ln>
                  <a:noFill/>
                </a:ln>
                <a:effectLst/>
                <a:latin typeface="Rubik"/>
              </a:rPr>
              <a:t>- Les actions d'animation et de promotion de cette démarche auprès de la population, des visiteurs et des acteurs pouvant être concernés.</a:t>
            </a:r>
            <a:br>
              <a:rPr kumimoji="0" lang="fr-FR" altLang="fr-FR" b="0" i="0" u="none" strike="noStrike" cap="none" normalizeH="0" baseline="0" dirty="0">
                <a:ln>
                  <a:noFill/>
                </a:ln>
                <a:effectLst/>
                <a:latin typeface="Arial" panose="020B0604020202020204" pitchFamily="34" charset="0"/>
              </a:rPr>
            </a:br>
            <a:r>
              <a:rPr kumimoji="0" lang="fr-FR" altLang="fr-FR" b="0" i="0" u="none" strike="noStrike" cap="none" normalizeH="0" baseline="0" dirty="0">
                <a:ln>
                  <a:noFill/>
                </a:ln>
                <a:effectLst/>
                <a:latin typeface="Rubik"/>
              </a:rPr>
              <a:t>- La présentation du patrimoine végétal et du fleurissement.</a:t>
            </a:r>
          </a:p>
          <a:p>
            <a:pPr marL="0" marR="0" lvl="0" indent="0" algn="just" defTabSz="914400" rtl="0" eaLnBrk="0" fontAlgn="base" latinLnBrk="0" hangingPunct="0">
              <a:lnSpc>
                <a:spcPct val="100000"/>
              </a:lnSpc>
              <a:spcBef>
                <a:spcPct val="0"/>
              </a:spcBef>
              <a:spcAft>
                <a:spcPct val="0"/>
              </a:spcAft>
              <a:buClrTx/>
              <a:buSzTx/>
              <a:buFontTx/>
              <a:buNone/>
              <a:tabLst/>
            </a:pPr>
            <a:r>
              <a:rPr lang="fr-FR" b="0" i="0" dirty="0">
                <a:effectLst/>
                <a:latin typeface="Rubik"/>
              </a:rPr>
              <a:t>- Les modes de gestion mis en place pour entretenir ce patrimoine en respectant les ressources naturelles et la biodiversité. </a:t>
            </a:r>
          </a:p>
          <a:p>
            <a:pPr marL="0" marR="0" lvl="0" indent="0" algn="just" defTabSz="914400" rtl="0" eaLnBrk="0" fontAlgn="base" latinLnBrk="0" hangingPunct="0">
              <a:lnSpc>
                <a:spcPct val="100000"/>
              </a:lnSpc>
              <a:spcBef>
                <a:spcPct val="0"/>
              </a:spcBef>
              <a:spcAft>
                <a:spcPct val="0"/>
              </a:spcAft>
              <a:buClrTx/>
              <a:buSzTx/>
              <a:buFontTx/>
              <a:buNone/>
              <a:tabLst/>
            </a:pPr>
            <a:r>
              <a:rPr lang="fr-FR" b="0" i="0" dirty="0">
                <a:effectLst/>
                <a:latin typeface="Rubik"/>
              </a:rPr>
              <a:t>- Les actions complémentaires mises en </a:t>
            </a:r>
            <a:r>
              <a:rPr lang="fr-FR" b="0" i="0" dirty="0" err="1">
                <a:effectLst/>
                <a:latin typeface="Rubik"/>
              </a:rPr>
              <a:t>oeuvre</a:t>
            </a:r>
            <a:r>
              <a:rPr lang="fr-FR" b="0" i="0" dirty="0">
                <a:effectLst/>
                <a:latin typeface="Rubik"/>
              </a:rPr>
              <a:t> pour favoriser la qualité de l'espace public (patrimoine, mobilier, voirie, façades, enseignes, propreté...).</a:t>
            </a:r>
            <a:endParaRPr lang="fr-FR" dirty="0">
              <a:latin typeface="Rubik"/>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b="0" i="0" dirty="0">
                <a:effectLst/>
                <a:latin typeface="Rubik"/>
              </a:rPr>
              <a:t>- La cohérence des aménagements paysagers et leur gestion selon les différents lieux de la commune</a:t>
            </a:r>
            <a:endParaRPr lang="fr-FR" altLang="fr-FR" dirty="0">
              <a:latin typeface="Rubik"/>
            </a:endParaRPr>
          </a:p>
        </p:txBody>
      </p:sp>
    </p:spTree>
    <p:extLst>
      <p:ext uri="{BB962C8B-B14F-4D97-AF65-F5344CB8AC3E}">
        <p14:creationId xmlns:p14="http://schemas.microsoft.com/office/powerpoint/2010/main" val="210777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Text Box 11"/>
          <p:cNvSpPr txBox="1">
            <a:spLocks noChangeArrowheads="1"/>
          </p:cNvSpPr>
          <p:nvPr/>
        </p:nvSpPr>
        <p:spPr bwMode="auto">
          <a:xfrm>
            <a:off x="467544" y="6396335"/>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highlight>
                  <a:srgbClr val="FCEE9D"/>
                </a:highlight>
                <a:latin typeface="Garamond" pitchFamily="18" charset="0"/>
              </a:rPr>
              <a:t>CNVVF/ CRTL </a:t>
            </a:r>
            <a:r>
              <a:rPr lang="en-US" sz="2400" dirty="0" err="1">
                <a:highlight>
                  <a:srgbClr val="FCEE9D"/>
                </a:highlight>
                <a:latin typeface="Garamond" pitchFamily="18" charset="0"/>
              </a:rPr>
              <a:t>Occitanie</a:t>
            </a:r>
            <a:r>
              <a:rPr lang="en-US" sz="2400" dirty="0">
                <a:highlight>
                  <a:srgbClr val="FCEE9D"/>
                </a:highlight>
                <a:latin typeface="Garamond" pitchFamily="18" charset="0"/>
              </a:rPr>
              <a:t> / </a:t>
            </a:r>
            <a:r>
              <a:rPr lang="en-US" sz="2400" dirty="0" err="1">
                <a:highlight>
                  <a:srgbClr val="FCEE9D"/>
                </a:highlight>
                <a:latin typeface="Garamond" pitchFamily="18" charset="0"/>
              </a:rPr>
              <a:t>Départements</a:t>
            </a:r>
            <a:r>
              <a:rPr lang="en-US" sz="2400" dirty="0">
                <a:highlight>
                  <a:srgbClr val="FCEE9D"/>
                </a:highlight>
                <a:latin typeface="Garamond" pitchFamily="18" charset="0"/>
              </a:rPr>
              <a:t>		Durée 3 </a:t>
            </a:r>
            <a:r>
              <a:rPr lang="en-US" sz="2400" dirty="0" err="1">
                <a:highlight>
                  <a:srgbClr val="FCEE9D"/>
                </a:highlight>
                <a:latin typeface="Garamond" pitchFamily="18" charset="0"/>
              </a:rPr>
              <a:t>ans</a:t>
            </a:r>
            <a:endParaRPr lang="en-US" sz="2400" dirty="0">
              <a:highlight>
                <a:srgbClr val="FCEE9D"/>
              </a:highlight>
              <a:latin typeface="Garamond" pitchFamily="18" charset="0"/>
            </a:endParaRPr>
          </a:p>
        </p:txBody>
      </p:sp>
      <p:sp>
        <p:nvSpPr>
          <p:cNvPr id="5133" name="Line 13"/>
          <p:cNvSpPr>
            <a:spLocks noChangeShapeType="1"/>
          </p:cNvSpPr>
          <p:nvPr/>
        </p:nvSpPr>
        <p:spPr bwMode="auto">
          <a:xfrm>
            <a:off x="6019800" y="5181600"/>
            <a:ext cx="1752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0" name="Picture 2" descr="LOGO OFFICIEL VILLES ET VILLAGES FLEURIS - JPEG - Office de Tourisme de ...">
            <a:extLst>
              <a:ext uri="{FF2B5EF4-FFF2-40B4-BE49-F238E27FC236}">
                <a16:creationId xmlns:a16="http://schemas.microsoft.com/office/drawing/2014/main" id="{5CD51F41-6783-8EC2-F0A6-80F370F474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78" y="-923330"/>
            <a:ext cx="6057378" cy="184665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89A7794B-F3F9-1774-5F61-C7114333E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088" y="1004392"/>
            <a:ext cx="8208912" cy="5472608"/>
          </a:xfrm>
          <a:prstGeom prst="rect">
            <a:avLst/>
          </a:prstGeom>
        </p:spPr>
      </p:pic>
    </p:spTree>
    <p:extLst>
      <p:ext uri="{BB962C8B-B14F-4D97-AF65-F5344CB8AC3E}">
        <p14:creationId xmlns:p14="http://schemas.microsoft.com/office/powerpoint/2010/main" val="57484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1" y="1386461"/>
            <a:ext cx="4362265"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fr-FR" sz="1600" b="0" i="0" dirty="0">
                <a:effectLst/>
                <a:latin typeface="Open Sans" panose="020B0606030504020204" pitchFamily="34" charset="0"/>
              </a:rPr>
              <a:t>Il répond à deux principaux objectifs:</a:t>
            </a:r>
          </a:p>
          <a:p>
            <a:pPr algn="l">
              <a:buFont typeface="+mj-lt"/>
              <a:buAutoNum type="arabicPeriod"/>
            </a:pPr>
            <a:r>
              <a:rPr lang="fr-FR" sz="1600" b="0" i="0" dirty="0">
                <a:effectLst/>
                <a:latin typeface="Open Sans" panose="020B0606030504020204" pitchFamily="34" charset="0"/>
              </a:rPr>
              <a:t>Disposer d'un langage commun concernant la gestion écologique</a:t>
            </a:r>
          </a:p>
          <a:p>
            <a:pPr algn="l">
              <a:buFont typeface="+mj-lt"/>
              <a:buAutoNum type="arabicPeriod"/>
            </a:pPr>
            <a:r>
              <a:rPr lang="fr-FR" sz="1600" b="0" i="0" dirty="0">
                <a:effectLst/>
                <a:latin typeface="Open Sans" panose="020B0606030504020204" pitchFamily="34" charset="0"/>
              </a:rPr>
              <a:t>Guider les jardiniers et les gestionnaires d'espaces verts vers de bonnes pratiques</a:t>
            </a:r>
            <a:endParaRPr lang="en-US" sz="1600" dirty="0">
              <a:latin typeface="Garamond" pitchFamily="18" charset="0"/>
            </a:endParaRPr>
          </a:p>
          <a:p>
            <a:pPr algn="l"/>
            <a:r>
              <a:rPr lang="fr-FR" sz="1600" b="0" i="0" dirty="0">
                <a:effectLst/>
                <a:latin typeface="Open Sans" panose="020B0606030504020204" pitchFamily="34" charset="0"/>
              </a:rPr>
              <a:t>Le </a:t>
            </a:r>
            <a:r>
              <a:rPr lang="fr-FR" sz="1600" b="1" i="0" dirty="0">
                <a:effectLst/>
                <a:latin typeface="Open Sans" panose="020B0606030504020204" pitchFamily="34" charset="0"/>
              </a:rPr>
              <a:t>label </a:t>
            </a:r>
            <a:r>
              <a:rPr lang="fr-FR" sz="1600" b="1" i="0" dirty="0" err="1">
                <a:effectLst/>
                <a:latin typeface="Open Sans" panose="020B0606030504020204" pitchFamily="34" charset="0"/>
              </a:rPr>
              <a:t>EcoJardin</a:t>
            </a:r>
            <a:r>
              <a:rPr lang="fr-FR" sz="1600" b="0" i="0" dirty="0">
                <a:effectLst/>
                <a:latin typeface="Open Sans" panose="020B0606030504020204" pitchFamily="34" charset="0"/>
              </a:rPr>
              <a:t> est un outil de communication et de reconnaissance à destination du public, des équipes d'entretien et des élus.</a:t>
            </a:r>
          </a:p>
          <a:p>
            <a:pPr algn="l"/>
            <a:r>
              <a:rPr lang="fr-FR" sz="1600" b="0" i="0" dirty="0">
                <a:effectLst/>
                <a:latin typeface="Open Sans" panose="020B0606030504020204" pitchFamily="34" charset="0"/>
              </a:rPr>
              <a:t>Les principes de base du label sont les suivants :</a:t>
            </a:r>
          </a:p>
          <a:p>
            <a:pPr algn="l">
              <a:buFont typeface="Arial" panose="020B0604020202020204" pitchFamily="34" charset="0"/>
              <a:buChar char="•"/>
            </a:pPr>
            <a:r>
              <a:rPr lang="fr-FR" sz="1600" b="0" i="0" dirty="0">
                <a:effectLst/>
                <a:latin typeface="FontAwesome"/>
              </a:rPr>
              <a:t> </a:t>
            </a:r>
            <a:r>
              <a:rPr lang="fr-FR" sz="1600" b="0" i="0" dirty="0">
                <a:effectLst/>
                <a:latin typeface="Open Sans" panose="020B0606030504020204" pitchFamily="34" charset="0"/>
              </a:rPr>
              <a:t>Un label par site, qui s’assure toutefois que le gestionnaire du site est bien engagé dans une démarche globale </a:t>
            </a:r>
            <a:r>
              <a:rPr lang="fr-FR" sz="1600" b="1" i="0" dirty="0">
                <a:effectLst/>
                <a:latin typeface="Open Sans" panose="020B0606030504020204" pitchFamily="34" charset="0"/>
              </a:rPr>
              <a:t>de gestion écologique</a:t>
            </a:r>
          </a:p>
          <a:p>
            <a:pPr algn="l">
              <a:buFont typeface="Arial" panose="020B0604020202020204" pitchFamily="34" charset="0"/>
              <a:buChar char="•"/>
            </a:pPr>
            <a:r>
              <a:rPr lang="fr-FR" sz="1600" b="0" i="0" dirty="0">
                <a:effectLst/>
                <a:latin typeface="FontAwesome"/>
              </a:rPr>
              <a:t> </a:t>
            </a:r>
            <a:r>
              <a:rPr lang="fr-FR" sz="1600" b="0" i="0" dirty="0">
                <a:effectLst/>
                <a:latin typeface="Open Sans" panose="020B0606030504020204" pitchFamily="34" charset="0"/>
              </a:rPr>
              <a:t>Des audits réalisés par des organismes externes compétents et indépendants et basés sur </a:t>
            </a:r>
            <a:r>
              <a:rPr lang="fr-FR" sz="1600" b="1" i="0" dirty="0">
                <a:effectLst/>
                <a:latin typeface="Open Sans" panose="020B0606030504020204" pitchFamily="34" charset="0"/>
              </a:rPr>
              <a:t>des grilles d’évaluation communes</a:t>
            </a:r>
          </a:p>
          <a:p>
            <a:pPr algn="l">
              <a:buFont typeface="Arial" panose="020B0604020202020204" pitchFamily="34" charset="0"/>
              <a:buChar char="•"/>
            </a:pPr>
            <a:r>
              <a:rPr lang="fr-FR" sz="1600" b="0" i="0" dirty="0">
                <a:effectLst/>
                <a:latin typeface="FontAwesome"/>
              </a:rPr>
              <a:t> </a:t>
            </a:r>
            <a:r>
              <a:rPr lang="fr-FR" sz="1600" b="0" i="0" dirty="0">
                <a:effectLst/>
                <a:latin typeface="Open Sans" panose="020B0606030504020204" pitchFamily="34" charset="0"/>
              </a:rPr>
              <a:t>L’engagement dans </a:t>
            </a:r>
            <a:r>
              <a:rPr lang="fr-FR" sz="1600" b="1" i="0" dirty="0">
                <a:effectLst/>
                <a:latin typeface="Open Sans" panose="020B0606030504020204" pitchFamily="34" charset="0"/>
              </a:rPr>
              <a:t>une démarche d’amélioration continue</a:t>
            </a:r>
          </a:p>
          <a:p>
            <a:pPr algn="ctr"/>
            <a:r>
              <a:rPr lang="en-US" sz="1500" dirty="0">
                <a:latin typeface="Garamond" pitchFamily="18" charset="0"/>
              </a:rPr>
              <a:t>.</a:t>
            </a:r>
          </a:p>
        </p:txBody>
      </p:sp>
      <p:sp>
        <p:nvSpPr>
          <p:cNvPr id="5131" name="Text Box 11"/>
          <p:cNvSpPr txBox="1">
            <a:spLocks noChangeArrowheads="1"/>
          </p:cNvSpPr>
          <p:nvPr/>
        </p:nvSpPr>
        <p:spPr bwMode="auto">
          <a:xfrm>
            <a:off x="3275831" y="6371542"/>
            <a:ext cx="6781800" cy="461665"/>
          </a:xfrm>
          <a:prstGeom prst="rect">
            <a:avLst/>
          </a:prstGeom>
          <a:solidFill>
            <a:schemeClr val="accent4">
              <a:lumMod val="40000"/>
              <a:lumOff val="60000"/>
            </a:schemeClr>
          </a:solidFill>
          <a:ln>
            <a:noFill/>
          </a:ln>
          <a:effectLst/>
        </p:spPr>
        <p:txBody>
          <a:bodyPr>
            <a:spAutoFit/>
          </a:bodyPr>
          <a:lstStyle/>
          <a:p>
            <a:r>
              <a:rPr lang="en-US" sz="2400" dirty="0">
                <a:latin typeface="Garamond" pitchFamily="18" charset="0"/>
              </a:rPr>
              <a:t>Plante &amp; </a:t>
            </a:r>
            <a:r>
              <a:rPr lang="en-US" sz="2400" dirty="0" err="1">
                <a:latin typeface="Garamond" pitchFamily="18" charset="0"/>
              </a:rPr>
              <a:t>Cité</a:t>
            </a:r>
            <a:r>
              <a:rPr lang="en-US" sz="2400" dirty="0">
                <a:latin typeface="Garamond" pitchFamily="18" charset="0"/>
              </a:rPr>
              <a:t>		Durée 3 </a:t>
            </a:r>
            <a:r>
              <a:rPr lang="en-US" sz="2400" dirty="0" err="1">
                <a:latin typeface="Garamond" pitchFamily="18" charset="0"/>
              </a:rPr>
              <a:t>ans</a:t>
            </a:r>
            <a:r>
              <a:rPr lang="en-US" sz="2400" dirty="0">
                <a:latin typeface="Garamond" pitchFamily="18" charset="0"/>
              </a:rPr>
              <a:t> et </a:t>
            </a:r>
            <a:r>
              <a:rPr lang="en-US" sz="2400" dirty="0" err="1">
                <a:latin typeface="Garamond" pitchFamily="18" charset="0"/>
              </a:rPr>
              <a:t>puis</a:t>
            </a:r>
            <a:r>
              <a:rPr lang="en-US" sz="2400" dirty="0">
                <a:latin typeface="Garamond" pitchFamily="18" charset="0"/>
              </a:rPr>
              <a:t> 5 </a:t>
            </a:r>
            <a:r>
              <a:rPr lang="en-US" sz="2400" dirty="0" err="1">
                <a:latin typeface="Garamond" pitchFamily="18" charset="0"/>
              </a:rPr>
              <a:t>ans</a:t>
            </a:r>
            <a:r>
              <a:rPr lang="en-US" sz="2400" dirty="0">
                <a:latin typeface="Garamond" pitchFamily="18" charset="0"/>
              </a:rPr>
              <a:t> €</a:t>
            </a:r>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4385868" y="-105136"/>
            <a:ext cx="4758132"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en-US" dirty="0">
              <a:latin typeface="Garamond" pitchFamily="18" charset="0"/>
            </a:endParaRPr>
          </a:p>
          <a:p>
            <a:pPr algn="l">
              <a:buFont typeface="Arial" panose="020B0604020202020204" pitchFamily="34" charset="0"/>
              <a:buChar char="•"/>
            </a:pPr>
            <a:r>
              <a:rPr lang="fr-FR" sz="1700" b="0" i="0" dirty="0">
                <a:effectLst/>
                <a:latin typeface="Open Sans" panose="020B0606030504020204" pitchFamily="34" charset="0"/>
              </a:rPr>
              <a:t>les critères de politique globale du gestionnaire (SEVN, Bailleurs</a:t>
            </a:r>
            <a:r>
              <a:rPr lang="fr-FR" sz="1700" b="0" i="0">
                <a:effectLst/>
                <a:latin typeface="Open Sans" panose="020B0606030504020204" pitchFamily="34" charset="0"/>
              </a:rPr>
              <a:t>, Entreprises…)devant </a:t>
            </a:r>
            <a:r>
              <a:rPr lang="fr-FR" sz="1700" b="0" i="0" dirty="0">
                <a:effectLst/>
                <a:latin typeface="Open Sans" panose="020B0606030504020204" pitchFamily="34" charset="0"/>
              </a:rPr>
              <a:t>s’appliquer sur l’ensemble des sites</a:t>
            </a:r>
          </a:p>
          <a:p>
            <a:pPr algn="l">
              <a:buFont typeface="Arial" panose="020B0604020202020204" pitchFamily="34" charset="0"/>
              <a:buChar char="•"/>
            </a:pPr>
            <a:r>
              <a:rPr lang="fr-FR" sz="1700" b="0" i="0" dirty="0">
                <a:effectLst/>
                <a:latin typeface="FontAwesome"/>
              </a:rPr>
              <a:t> </a:t>
            </a:r>
            <a:r>
              <a:rPr lang="fr-FR" sz="1700" b="0" i="0" dirty="0">
                <a:effectLst/>
                <a:latin typeface="Open Sans" panose="020B0606030504020204" pitchFamily="34" charset="0"/>
              </a:rPr>
              <a:t>les critères de site s’appliquant au site audité (connaissance des sols par exemple)</a:t>
            </a:r>
          </a:p>
          <a:p>
            <a:pPr algn="l">
              <a:buFont typeface="Arial" panose="020B0604020202020204" pitchFamily="34" charset="0"/>
              <a:buChar char="•"/>
            </a:pPr>
            <a:r>
              <a:rPr lang="fr-FR" sz="1700" b="0" i="0" dirty="0">
                <a:effectLst/>
                <a:latin typeface="FontAwesome"/>
              </a:rPr>
              <a:t> </a:t>
            </a:r>
            <a:r>
              <a:rPr lang="fr-FR" sz="1700" b="0" i="0" dirty="0">
                <a:effectLst/>
                <a:latin typeface="Open Sans" panose="020B0606030504020204" pitchFamily="34" charset="0"/>
              </a:rPr>
              <a:t>les critères conditionnés aux différents types d’espaces verts (cimetières, etc.) ou au patrimoine et pratiques du site audité (strates végétales, etc.)</a:t>
            </a:r>
          </a:p>
          <a:p>
            <a:pPr algn="l"/>
            <a:r>
              <a:rPr lang="fr-FR" sz="1700" b="0" i="0" dirty="0">
                <a:effectLst/>
                <a:latin typeface="Open Sans" panose="020B0606030504020204" pitchFamily="34" charset="0"/>
              </a:rPr>
              <a:t>Par ailleurs, les critères des grilles d’évaluation ont été hiérarchisés, en fonction de leur importance et de leur faisabilité. On distingue les trois cas suivants :</a:t>
            </a:r>
          </a:p>
          <a:p>
            <a:pPr algn="l">
              <a:buFont typeface="Arial" panose="020B0604020202020204" pitchFamily="34" charset="0"/>
              <a:buChar char="•"/>
            </a:pPr>
            <a:r>
              <a:rPr lang="fr-FR" sz="1700" b="0" i="0" dirty="0">
                <a:effectLst/>
                <a:latin typeface="FontAwesome"/>
              </a:rPr>
              <a:t> </a:t>
            </a:r>
            <a:r>
              <a:rPr lang="fr-FR" sz="1700" b="1" i="0" dirty="0">
                <a:effectLst/>
                <a:latin typeface="Open Sans" panose="020B0606030504020204" pitchFamily="34" charset="0"/>
              </a:rPr>
              <a:t>les critères essentiels :</a:t>
            </a:r>
            <a:r>
              <a:rPr lang="fr-FR" sz="1700" b="0" i="0" dirty="0">
                <a:effectLst/>
                <a:latin typeface="Open Sans" panose="020B0606030504020204" pitchFamily="34" charset="0"/>
              </a:rPr>
              <a:t> sans le respect de ces critères, l’obtention du label n’est pas possible;</a:t>
            </a:r>
          </a:p>
          <a:p>
            <a:pPr algn="l">
              <a:buFont typeface="Arial" panose="020B0604020202020204" pitchFamily="34" charset="0"/>
              <a:buChar char="•"/>
            </a:pPr>
            <a:r>
              <a:rPr lang="fr-FR" sz="1700" b="0" i="0" dirty="0">
                <a:effectLst/>
                <a:latin typeface="FontAwesome"/>
              </a:rPr>
              <a:t> </a:t>
            </a:r>
            <a:r>
              <a:rPr lang="fr-FR" sz="1700" b="1" i="0" dirty="0">
                <a:effectLst/>
                <a:latin typeface="Open Sans" panose="020B0606030504020204" pitchFamily="34" charset="0"/>
              </a:rPr>
              <a:t>les critères recommandés :</a:t>
            </a:r>
            <a:r>
              <a:rPr lang="fr-FR" sz="1700" b="0" i="0" dirty="0">
                <a:effectLst/>
                <a:latin typeface="Open Sans" panose="020B0606030504020204" pitchFamily="34" charset="0"/>
              </a:rPr>
              <a:t> le degré de respect de ces critères est sanctionné par une note positive ou négative;</a:t>
            </a:r>
          </a:p>
          <a:p>
            <a:pPr algn="l">
              <a:buFont typeface="Arial" panose="020B0604020202020204" pitchFamily="34" charset="0"/>
              <a:buChar char="•"/>
            </a:pPr>
            <a:r>
              <a:rPr lang="fr-FR" sz="1700" b="0" i="0" dirty="0">
                <a:effectLst/>
                <a:latin typeface="FontAwesome"/>
              </a:rPr>
              <a:t> </a:t>
            </a:r>
            <a:r>
              <a:rPr lang="fr-FR" sz="1700" b="1" i="0" dirty="0">
                <a:effectLst/>
                <a:latin typeface="Open Sans" panose="020B0606030504020204" pitchFamily="34" charset="0"/>
              </a:rPr>
              <a:t>les critères facultatifs :</a:t>
            </a:r>
            <a:r>
              <a:rPr lang="fr-FR" sz="1700" b="0" i="0" dirty="0">
                <a:effectLst/>
                <a:latin typeface="Open Sans" panose="020B0606030504020204" pitchFamily="34" charset="0"/>
              </a:rPr>
              <a:t> le respect de ces critères est valorisé en tant que ‘bonus’.</a:t>
            </a:r>
          </a:p>
          <a:p>
            <a:pPr algn="ctr"/>
            <a:r>
              <a:rPr lang="en-US" dirty="0">
                <a:latin typeface="Garamond" pitchFamily="18" charset="0"/>
              </a:rPr>
              <a:t>.</a:t>
            </a:r>
          </a:p>
        </p:txBody>
      </p:sp>
      <p:pic>
        <p:nvPicPr>
          <p:cNvPr id="3074" name="Picture 2" descr="Label EcoJardin | Label-Ecojardin">
            <a:extLst>
              <a:ext uri="{FF2B5EF4-FFF2-40B4-BE49-F238E27FC236}">
                <a16:creationId xmlns:a16="http://schemas.microsoft.com/office/drawing/2014/main" id="{89625634-6D08-08A8-DA40-C2E701EDC4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77" y="-99392"/>
            <a:ext cx="2128276" cy="150494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A633E55B-D8F4-0E58-9CEC-3E13F6DD5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911" y="19472"/>
            <a:ext cx="2107840" cy="1173350"/>
          </a:xfrm>
          <a:prstGeom prst="rect">
            <a:avLst/>
          </a:prstGeom>
        </p:spPr>
      </p:pic>
    </p:spTree>
    <p:extLst>
      <p:ext uri="{BB962C8B-B14F-4D97-AF65-F5344CB8AC3E}">
        <p14:creationId xmlns:p14="http://schemas.microsoft.com/office/powerpoint/2010/main" val="59668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323528" y="1305341"/>
            <a:ext cx="435088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000" dirty="0" err="1">
                <a:latin typeface="Garamond" pitchFamily="18" charset="0"/>
              </a:rPr>
              <a:t>Objectifs</a:t>
            </a:r>
            <a:r>
              <a:rPr lang="en-US" sz="3000" dirty="0">
                <a:latin typeface="Garamond" pitchFamily="18" charset="0"/>
              </a:rPr>
              <a:t> du label</a:t>
            </a:r>
          </a:p>
          <a:p>
            <a:pPr algn="ctr"/>
            <a:r>
              <a:rPr lang="fr-FR" sz="1600" b="0" i="0" dirty="0">
                <a:solidFill>
                  <a:srgbClr val="000000"/>
                </a:solidFill>
                <a:effectLst/>
                <a:latin typeface="Nunito Sans" panose="020F0502020204030204" pitchFamily="2" charset="0"/>
              </a:rPr>
              <a:t>Un Atlas de la biodiversité communale est un inventaire des milieux et espèces présents sur un territoire donné. Il implique l'ensemble des acteurs d'une commune (élus, citoyens, associations, entreprises,....) en faveur de la préservation du patrimoine naturel. La réalisation de cet inventaire permet de cartographier les enjeux de biodiversité à l'échelle de ce territoire.</a:t>
            </a:r>
            <a:br>
              <a:rPr lang="fr-FR" sz="1600" dirty="0"/>
            </a:br>
            <a:r>
              <a:rPr lang="fr-FR" sz="1600" b="0" i="0" dirty="0">
                <a:solidFill>
                  <a:srgbClr val="000000"/>
                </a:solidFill>
                <a:effectLst/>
                <a:latin typeface="Nunito Sans" panose="020F0502020204030204" pitchFamily="2" charset="0"/>
              </a:rPr>
              <a:t>Plus qu'un simple inventaire naturaliste, un ABC est donc un </a:t>
            </a:r>
            <a:r>
              <a:rPr lang="fr-FR" sz="1600" b="1" i="0" dirty="0">
                <a:solidFill>
                  <a:srgbClr val="000000"/>
                </a:solidFill>
                <a:effectLst/>
                <a:latin typeface="Nunito Sans" panose="020F0502020204030204" pitchFamily="2" charset="0"/>
              </a:rPr>
              <a:t>outil d’information et d’aide à la décision</a:t>
            </a:r>
            <a:r>
              <a:rPr lang="fr-FR" sz="1600" b="0" i="0" dirty="0">
                <a:solidFill>
                  <a:srgbClr val="000000"/>
                </a:solidFill>
                <a:effectLst/>
                <a:latin typeface="Nunito Sans" panose="020F0502020204030204" pitchFamily="2" charset="0"/>
              </a:rPr>
              <a:t> pour les collectivités, qui facilite </a:t>
            </a:r>
            <a:r>
              <a:rPr lang="fr-FR" sz="1600" b="1" i="0" dirty="0">
                <a:solidFill>
                  <a:srgbClr val="000000"/>
                </a:solidFill>
                <a:effectLst/>
                <a:latin typeface="Nunito Sans" panose="020F0502020204030204" pitchFamily="2" charset="0"/>
              </a:rPr>
              <a:t>l'intégration des enjeux de biodiversité</a:t>
            </a:r>
            <a:r>
              <a:rPr lang="fr-FR" sz="1600" b="0" i="0" dirty="0">
                <a:solidFill>
                  <a:srgbClr val="000000"/>
                </a:solidFill>
                <a:effectLst/>
                <a:latin typeface="Nunito Sans" panose="020F0502020204030204" pitchFamily="2" charset="0"/>
              </a:rPr>
              <a:t> dans leurs démarches d'aménagement et de gestion</a:t>
            </a:r>
            <a:r>
              <a:rPr lang="fr-FR" sz="1200" b="0" i="0" dirty="0">
                <a:solidFill>
                  <a:srgbClr val="000000"/>
                </a:solidFill>
                <a:effectLst/>
                <a:latin typeface="Nunito Sans" panose="020F0502020204030204" pitchFamily="2" charset="0"/>
              </a:rPr>
              <a:t>.</a:t>
            </a:r>
            <a:endParaRPr lang="en-US" sz="1200" dirty="0">
              <a:latin typeface="Garamond" pitchFamily="18" charset="0"/>
            </a:endParaRPr>
          </a:p>
        </p:txBody>
      </p:sp>
      <p:sp>
        <p:nvSpPr>
          <p:cNvPr id="5131" name="Text Box 11"/>
          <p:cNvSpPr txBox="1">
            <a:spLocks noChangeArrowheads="1"/>
          </p:cNvSpPr>
          <p:nvPr/>
        </p:nvSpPr>
        <p:spPr bwMode="auto">
          <a:xfrm>
            <a:off x="683568" y="6357863"/>
            <a:ext cx="6781800" cy="461665"/>
          </a:xfrm>
          <a:prstGeom prst="rect">
            <a:avLst/>
          </a:prstGeom>
          <a:solidFill>
            <a:schemeClr val="accent4">
              <a:lumMod val="40000"/>
              <a:lumOff val="60000"/>
            </a:schemeClr>
          </a:solidFill>
          <a:ln>
            <a:noFill/>
          </a:ln>
          <a:effectLst/>
        </p:spPr>
        <p:txBody>
          <a:bodyPr>
            <a:spAutoFit/>
          </a:bodyPr>
          <a:lstStyle/>
          <a:p>
            <a:r>
              <a:rPr lang="en-US" sz="2400" dirty="0">
                <a:latin typeface="Garamond" pitchFamily="18" charset="0"/>
              </a:rPr>
              <a:t>Office </a:t>
            </a:r>
            <a:r>
              <a:rPr lang="en-US" sz="2400" dirty="0" err="1">
                <a:latin typeface="Garamond" pitchFamily="18" charset="0"/>
              </a:rPr>
              <a:t>Français</a:t>
            </a:r>
            <a:r>
              <a:rPr lang="en-US" sz="2400" dirty="0">
                <a:latin typeface="Garamond" pitchFamily="18" charset="0"/>
              </a:rPr>
              <a:t> de la </a:t>
            </a:r>
            <a:r>
              <a:rPr lang="en-US" sz="2400" dirty="0" err="1">
                <a:latin typeface="Garamond" pitchFamily="18" charset="0"/>
              </a:rPr>
              <a:t>Biodiversité</a:t>
            </a:r>
            <a:r>
              <a:rPr lang="en-US" sz="2400" dirty="0">
                <a:latin typeface="Garamond" pitchFamily="18" charset="0"/>
              </a:rPr>
              <a:t>	Durée 2 à 3 </a:t>
            </a:r>
            <a:r>
              <a:rPr lang="en-US" sz="2400" dirty="0" err="1">
                <a:latin typeface="Garamond" pitchFamily="18" charset="0"/>
              </a:rPr>
              <a:t>ans</a:t>
            </a:r>
            <a:endParaRPr lang="en-US" sz="2400" dirty="0">
              <a:latin typeface="Garamond" pitchFamily="18" charset="0"/>
            </a:endParaRPr>
          </a:p>
        </p:txBody>
      </p:sp>
      <p:sp>
        <p:nvSpPr>
          <p:cNvPr id="5133" name="Line 13"/>
          <p:cNvSpPr>
            <a:spLocks noChangeShapeType="1"/>
          </p:cNvSpPr>
          <p:nvPr/>
        </p:nvSpPr>
        <p:spPr bwMode="auto">
          <a:xfrm>
            <a:off x="6019800" y="5181600"/>
            <a:ext cx="1752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5292080" y="692696"/>
            <a:ext cx="365760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000" dirty="0" err="1">
                <a:latin typeface="Garamond" pitchFamily="18" charset="0"/>
              </a:rPr>
              <a:t>Procédure</a:t>
            </a:r>
            <a:endParaRPr lang="en-US" sz="1200" dirty="0">
              <a:latin typeface="Garamond" pitchFamily="18" charset="0"/>
            </a:endParaRPr>
          </a:p>
          <a:p>
            <a:pPr algn="l">
              <a:buFont typeface="Arial" panose="020B0604020202020204" pitchFamily="34" charset="0"/>
              <a:buChar char="•"/>
            </a:pPr>
            <a:r>
              <a:rPr lang="fr-FR" b="0" i="0" dirty="0">
                <a:solidFill>
                  <a:srgbClr val="000000"/>
                </a:solidFill>
                <a:effectLst/>
                <a:latin typeface="Nunito Sans" pitchFamily="2" charset="0"/>
              </a:rPr>
              <a:t>la réalisation d’</a:t>
            </a:r>
            <a:r>
              <a:rPr lang="fr-FR" b="1" i="0" dirty="0">
                <a:solidFill>
                  <a:srgbClr val="000000"/>
                </a:solidFill>
                <a:effectLst/>
                <a:latin typeface="Nunito Sans" pitchFamily="2" charset="0"/>
              </a:rPr>
              <a:t>inventaires naturalistes</a:t>
            </a:r>
            <a:r>
              <a:rPr lang="fr-FR" b="0" i="0" dirty="0">
                <a:solidFill>
                  <a:srgbClr val="000000"/>
                </a:solidFill>
                <a:effectLst/>
                <a:latin typeface="Nunito Sans" pitchFamily="2" charset="0"/>
              </a:rPr>
              <a:t> de terrain au cours desquels sont produites des données d’observation et de suivi d’espèces et/ou d’habitats,</a:t>
            </a:r>
          </a:p>
          <a:p>
            <a:pPr algn="l">
              <a:buFont typeface="Arial" panose="020B0604020202020204" pitchFamily="34" charset="0"/>
              <a:buChar char="•"/>
            </a:pPr>
            <a:r>
              <a:rPr lang="fr-FR" b="1" i="0" dirty="0">
                <a:solidFill>
                  <a:srgbClr val="000000"/>
                </a:solidFill>
                <a:effectLst/>
                <a:latin typeface="Nunito Sans" pitchFamily="2" charset="0"/>
              </a:rPr>
              <a:t>la production de cartographie d’enjeux de biodiversité</a:t>
            </a:r>
            <a:r>
              <a:rPr lang="fr-FR" i="0" dirty="0">
                <a:solidFill>
                  <a:srgbClr val="000000"/>
                </a:solidFill>
                <a:effectLst/>
                <a:latin typeface="Nunito Sans" pitchFamily="2" charset="0"/>
              </a:rPr>
              <a:t> qui pourront être intégrés dans les projets d’aménagement et de valorisation du territoire,</a:t>
            </a:r>
          </a:p>
          <a:p>
            <a:pPr algn="l">
              <a:buFont typeface="Arial" panose="020B0604020202020204" pitchFamily="34" charset="0"/>
              <a:buChar char="•"/>
            </a:pPr>
            <a:r>
              <a:rPr lang="fr-FR" b="1" i="0" dirty="0">
                <a:solidFill>
                  <a:srgbClr val="000000"/>
                </a:solidFill>
                <a:effectLst/>
                <a:latin typeface="Nunito Sans" pitchFamily="2" charset="0"/>
              </a:rPr>
              <a:t>la production de publications, rapports </a:t>
            </a:r>
            <a:r>
              <a:rPr lang="fr-FR" i="0" dirty="0">
                <a:solidFill>
                  <a:srgbClr val="000000"/>
                </a:solidFill>
                <a:effectLst/>
                <a:latin typeface="Nunito Sans" pitchFamily="2" charset="0"/>
              </a:rPr>
              <a:t>ou annexes relatives à la mise en œuvre de l’ABC et des perspectives qui en découlent.</a:t>
            </a:r>
          </a:p>
          <a:p>
            <a:pPr algn="l"/>
            <a:r>
              <a:rPr lang="fr-FR" b="1" i="0" dirty="0">
                <a:solidFill>
                  <a:srgbClr val="000000"/>
                </a:solidFill>
                <a:effectLst/>
                <a:latin typeface="Nunito Sans" pitchFamily="2" charset="0"/>
              </a:rPr>
              <a:t>Ces productions doivent être livrées et </a:t>
            </a:r>
            <a:r>
              <a:rPr lang="fr-FR" b="1" i="0" u="sng" dirty="0">
                <a:solidFill>
                  <a:srgbClr val="0083CB"/>
                </a:solidFill>
                <a:effectLst/>
                <a:latin typeface="Nunito Sans" pitchFamily="2" charset="0"/>
                <a:hlinkClick r:id="rId2"/>
              </a:rPr>
              <a:t>rendues publiques</a:t>
            </a:r>
            <a:r>
              <a:rPr lang="fr-FR" b="1" i="0" dirty="0">
                <a:solidFill>
                  <a:srgbClr val="000000"/>
                </a:solidFill>
                <a:effectLst/>
                <a:latin typeface="Nunito Sans" pitchFamily="2" charset="0"/>
              </a:rPr>
              <a:t>.</a:t>
            </a:r>
            <a:endParaRPr lang="fr-FR" b="0" i="0" dirty="0">
              <a:solidFill>
                <a:srgbClr val="000000"/>
              </a:solidFill>
              <a:effectLst/>
              <a:latin typeface="Nunito Sans" pitchFamily="2" charset="0"/>
            </a:endParaRPr>
          </a:p>
        </p:txBody>
      </p:sp>
      <p:pic>
        <p:nvPicPr>
          <p:cNvPr id="4098" name="Picture 2" descr="Atlas de la biodiversité communale (ABC) - Mairie de Francheville">
            <a:extLst>
              <a:ext uri="{FF2B5EF4-FFF2-40B4-BE49-F238E27FC236}">
                <a16:creationId xmlns:a16="http://schemas.microsoft.com/office/drawing/2014/main" id="{46395578-93CA-2833-DC9C-B19F0BD0FC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7" y="15669"/>
            <a:ext cx="5600754" cy="106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86915"/>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arketSpecific xmlns="6d93d202-47fc-4405-873a-cab67cc5f1b2">false</MarketSpecific>
    <ApprovalStatus xmlns="6d93d202-47fc-4405-873a-cab67cc5f1b2">InProgress</ApprovalStatus>
    <LocComments xmlns="6d93d202-47fc-4405-873a-cab67cc5f1b2" xsi:nil="true"/>
    <DirectSourceMarket xmlns="6d93d202-47fc-4405-873a-cab67cc5f1b2">english</DirectSourceMarket>
    <ThumbnailAssetId xmlns="6d93d202-47fc-4405-873a-cab67cc5f1b2" xsi:nil="true"/>
    <PrimaryImageGen xmlns="6d93d202-47fc-4405-873a-cab67cc5f1b2">true</PrimaryImageGen>
    <LegacyData xmlns="6d93d202-47fc-4405-873a-cab67cc5f1b2" xsi:nil="true"/>
    <TPFriendlyName xmlns="6d93d202-47fc-4405-873a-cab67cc5f1b2" xsi:nil="true"/>
    <NumericId xmlns="6d93d202-47fc-4405-873a-cab67cc5f1b2" xsi:nil="true"/>
    <LocRecommendedHandoff xmlns="6d93d202-47fc-4405-873a-cab67cc5f1b2" xsi:nil="true"/>
    <BlockPublish xmlns="6d93d202-47fc-4405-873a-cab67cc5f1b2">false</BlockPublish>
    <BusinessGroup xmlns="6d93d202-47fc-4405-873a-cab67cc5f1b2" xsi:nil="true"/>
    <OpenTemplate xmlns="6d93d202-47fc-4405-873a-cab67cc5f1b2">true</OpenTemplate>
    <SourceTitle xmlns="6d93d202-47fc-4405-873a-cab67cc5f1b2">Kindergarten diploma certificate</SourceTitle>
    <APEditor xmlns="6d93d202-47fc-4405-873a-cab67cc5f1b2">
      <UserInfo>
        <DisplayName/>
        <AccountId xsi:nil="true"/>
        <AccountType/>
      </UserInfo>
    </APEditor>
    <UALocComments xmlns="6d93d202-47fc-4405-873a-cab67cc5f1b2">2007 Template UpLeveling Do Not HandOff</UALocComments>
    <IntlLangReviewDate xmlns="6d93d202-47fc-4405-873a-cab67cc5f1b2" xsi:nil="true"/>
    <PublishStatusLookup xmlns="6d93d202-47fc-4405-873a-cab67cc5f1b2">
      <Value>483418</Value>
      <Value>483430</Value>
    </PublishStatusLookup>
    <ParentAssetId xmlns="6d93d202-47fc-4405-873a-cab67cc5f1b2" xsi:nil="true"/>
    <FeatureTagsTaxHTField0 xmlns="6d93d202-47fc-4405-873a-cab67cc5f1b2">
      <Terms xmlns="http://schemas.microsoft.com/office/infopath/2007/PartnerControls"/>
    </FeatureTagsTaxHTField0>
    <MachineTranslated xmlns="6d93d202-47fc-4405-873a-cab67cc5f1b2">false</MachineTranslated>
    <Providers xmlns="6d93d202-47fc-4405-873a-cab67cc5f1b2" xsi:nil="true"/>
    <OriginalSourceMarket xmlns="6d93d202-47fc-4405-873a-cab67cc5f1b2">english</OriginalSourceMarket>
    <APDescription xmlns="6d93d202-47fc-4405-873a-cab67cc5f1b2" xsi:nil="true"/>
    <ContentItem xmlns="6d93d202-47fc-4405-873a-cab67cc5f1b2" xsi:nil="true"/>
    <ClipArtFilename xmlns="6d93d202-47fc-4405-873a-cab67cc5f1b2" xsi:nil="true"/>
    <TPInstallLocation xmlns="6d93d202-47fc-4405-873a-cab67cc5f1b2" xsi:nil="true"/>
    <TimesCloned xmlns="6d93d202-47fc-4405-873a-cab67cc5f1b2" xsi:nil="true"/>
    <PublishTargets xmlns="6d93d202-47fc-4405-873a-cab67cc5f1b2">OfficeOnline,OfficeOnlineVNext</PublishTargets>
    <AcquiredFrom xmlns="6d93d202-47fc-4405-873a-cab67cc5f1b2">Internal MS</AcquiredFrom>
    <AssetStart xmlns="6d93d202-47fc-4405-873a-cab67cc5f1b2">2012-01-12T15:31:00+00:00</AssetStart>
    <FriendlyTitle xmlns="6d93d202-47fc-4405-873a-cab67cc5f1b2" xsi:nil="true"/>
    <Provider xmlns="6d93d202-47fc-4405-873a-cab67cc5f1b2" xsi:nil="true"/>
    <LastHandOff xmlns="6d93d202-47fc-4405-873a-cab67cc5f1b2" xsi:nil="true"/>
    <Manager xmlns="6d93d202-47fc-4405-873a-cab67cc5f1b2" xsi:nil="true"/>
    <UALocRecommendation xmlns="6d93d202-47fc-4405-873a-cab67cc5f1b2">Localize</UALocRecommendation>
    <ArtSampleDocs xmlns="6d93d202-47fc-4405-873a-cab67cc5f1b2" xsi:nil="true"/>
    <UACurrentWords xmlns="6d93d202-47fc-4405-873a-cab67cc5f1b2" xsi:nil="true"/>
    <TPClientViewer xmlns="6d93d202-47fc-4405-873a-cab67cc5f1b2" xsi:nil="true"/>
    <TemplateStatus xmlns="6d93d202-47fc-4405-873a-cab67cc5f1b2">Complete</TemplateStatus>
    <ShowIn xmlns="6d93d202-47fc-4405-873a-cab67cc5f1b2">Show everywhere</ShowIn>
    <CSXHash xmlns="6d93d202-47fc-4405-873a-cab67cc5f1b2" xsi:nil="true"/>
    <Downloads xmlns="6d93d202-47fc-4405-873a-cab67cc5f1b2">0</Downloads>
    <VoteCount xmlns="6d93d202-47fc-4405-873a-cab67cc5f1b2" xsi:nil="true"/>
    <OOCacheId xmlns="6d93d202-47fc-4405-873a-cab67cc5f1b2" xsi:nil="true"/>
    <IsDeleted xmlns="6d93d202-47fc-4405-873a-cab67cc5f1b2">false</IsDeleted>
    <InternalTagsTaxHTField0 xmlns="6d93d202-47fc-4405-873a-cab67cc5f1b2">
      <Terms xmlns="http://schemas.microsoft.com/office/infopath/2007/PartnerControls"/>
    </InternalTagsTaxHTField0>
    <UANotes xmlns="6d93d202-47fc-4405-873a-cab67cc5f1b2">2003 to 2007 conversion</UANotes>
    <AssetExpire xmlns="6d93d202-47fc-4405-873a-cab67cc5f1b2">2035-01-01T08:00:00+00:00</AssetExpire>
    <CSXSubmissionMarket xmlns="6d93d202-47fc-4405-873a-cab67cc5f1b2" xsi:nil="true"/>
    <DSATActionTaken xmlns="6d93d202-47fc-4405-873a-cab67cc5f1b2" xsi:nil="true"/>
    <SubmitterId xmlns="6d93d202-47fc-4405-873a-cab67cc5f1b2" xsi:nil="true"/>
    <EditorialTags xmlns="6d93d202-47fc-4405-873a-cab67cc5f1b2" xsi:nil="true"/>
    <TPExecutable xmlns="6d93d202-47fc-4405-873a-cab67cc5f1b2" xsi:nil="true"/>
    <CSXSubmissionDate xmlns="6d93d202-47fc-4405-873a-cab67cc5f1b2" xsi:nil="true"/>
    <CSXUpdate xmlns="6d93d202-47fc-4405-873a-cab67cc5f1b2">false</CSXUpdate>
    <AssetType xmlns="6d93d202-47fc-4405-873a-cab67cc5f1b2">TP</AssetType>
    <ApprovalLog xmlns="6d93d202-47fc-4405-873a-cab67cc5f1b2" xsi:nil="true"/>
    <BugNumber xmlns="6d93d202-47fc-4405-873a-cab67cc5f1b2" xsi:nil="true"/>
    <OriginAsset xmlns="6d93d202-47fc-4405-873a-cab67cc5f1b2" xsi:nil="true"/>
    <TPComponent xmlns="6d93d202-47fc-4405-873a-cab67cc5f1b2" xsi:nil="true"/>
    <Milestone xmlns="6d93d202-47fc-4405-873a-cab67cc5f1b2" xsi:nil="true"/>
    <RecommendationsModifier xmlns="6d93d202-47fc-4405-873a-cab67cc5f1b2" xsi:nil="true"/>
    <Component xmlns="64acb2c5-0a2b-4bda-bd34-58e36cbb80d2" xsi:nil="true"/>
    <Description0 xmlns="64acb2c5-0a2b-4bda-bd34-58e36cbb80d2" xsi:nil="true"/>
    <AssetId xmlns="6d93d202-47fc-4405-873a-cab67cc5f1b2">TP102814977</AssetId>
    <PolicheckWords xmlns="6d93d202-47fc-4405-873a-cab67cc5f1b2" xsi:nil="true"/>
    <TPLaunchHelpLink xmlns="6d93d202-47fc-4405-873a-cab67cc5f1b2" xsi:nil="true"/>
    <IntlLocPriority xmlns="6d93d202-47fc-4405-873a-cab67cc5f1b2" xsi:nil="true"/>
    <TPApplication xmlns="6d93d202-47fc-4405-873a-cab67cc5f1b2" xsi:nil="true"/>
    <IntlLangReviewer xmlns="6d93d202-47fc-4405-873a-cab67cc5f1b2" xsi:nil="true"/>
    <HandoffToMSDN xmlns="6d93d202-47fc-4405-873a-cab67cc5f1b2" xsi:nil="true"/>
    <PlannedPubDate xmlns="6d93d202-47fc-4405-873a-cab67cc5f1b2" xsi:nil="true"/>
    <CrawlForDependencies xmlns="6d93d202-47fc-4405-873a-cab67cc5f1b2">false</CrawlForDependencies>
    <LocLastLocAttemptVersionLookup xmlns="6d93d202-47fc-4405-873a-cab67cc5f1b2">777904</LocLastLocAttemptVersionLookup>
    <TrustLevel xmlns="6d93d202-47fc-4405-873a-cab67cc5f1b2">1 Microsoft Managed Content</TrustLevel>
    <CampaignTagsTaxHTField0 xmlns="6d93d202-47fc-4405-873a-cab67cc5f1b2">
      <Terms xmlns="http://schemas.microsoft.com/office/infopath/2007/PartnerControls"/>
    </CampaignTagsTaxHTField0>
    <TPNamespace xmlns="6d93d202-47fc-4405-873a-cab67cc5f1b2" xsi:nil="true"/>
    <TaxCatchAll xmlns="6d93d202-47fc-4405-873a-cab67cc5f1b2"/>
    <IsSearchable xmlns="6d93d202-47fc-4405-873a-cab67cc5f1b2">true</IsSearchable>
    <TemplateTemplateType xmlns="6d93d202-47fc-4405-873a-cab67cc5f1b2">PowerPoint 12 Default</TemplateTemplateType>
    <Markets xmlns="6d93d202-47fc-4405-873a-cab67cc5f1b2"/>
    <IntlLangReview xmlns="6d93d202-47fc-4405-873a-cab67cc5f1b2">false</IntlLangReview>
    <UAProjectedTotalWords xmlns="6d93d202-47fc-4405-873a-cab67cc5f1b2" xsi:nil="true"/>
    <OutputCachingOn xmlns="6d93d202-47fc-4405-873a-cab67cc5f1b2">false</OutputCachingOn>
    <AverageRating xmlns="6d93d202-47fc-4405-873a-cab67cc5f1b2" xsi:nil="true"/>
    <APAuthor xmlns="6d93d202-47fc-4405-873a-cab67cc5f1b2">
      <UserInfo>
        <DisplayName/>
        <AccountId>2721</AccountId>
        <AccountType/>
      </UserInfo>
    </APAuthor>
    <TPCommandLine xmlns="6d93d202-47fc-4405-873a-cab67cc5f1b2" xsi:nil="true"/>
    <LocManualTestRequired xmlns="6d93d202-47fc-4405-873a-cab67cc5f1b2">false</LocManualTestRequired>
    <TPAppVersion xmlns="6d93d202-47fc-4405-873a-cab67cc5f1b2" xsi:nil="true"/>
    <EditorialStatus xmlns="6d93d202-47fc-4405-873a-cab67cc5f1b2" xsi:nil="true"/>
    <LastModifiedDateTime xmlns="6d93d202-47fc-4405-873a-cab67cc5f1b2" xsi:nil="true"/>
    <TPLaunchHelpLinkType xmlns="6d93d202-47fc-4405-873a-cab67cc5f1b2">Template</TPLaunchHelpLinkType>
    <OriginalRelease xmlns="6d93d202-47fc-4405-873a-cab67cc5f1b2">14</OriginalRelease>
    <ScenarioTagsTaxHTField0 xmlns="6d93d202-47fc-4405-873a-cab67cc5f1b2">
      <Terms xmlns="http://schemas.microsoft.com/office/infopath/2007/PartnerControls"/>
    </ScenarioTagsTaxHTField0>
    <LocalizationTagsTaxHTField0 xmlns="6d93d202-47fc-4405-873a-cab67cc5f1b2">
      <Terms xmlns="http://schemas.microsoft.com/office/infopath/2007/PartnerControls"/>
    </LocalizationTagsTaxHTField0>
    <LocMarketGroupTiers2 xmlns="6d93d202-47fc-4405-873a-cab67cc5f1b2" xsi:nil="true"/>
  </documentManagement>
</p:properties>
</file>

<file path=customXml/itemProps1.xml><?xml version="1.0" encoding="utf-8"?>
<ds:datastoreItem xmlns:ds="http://schemas.openxmlformats.org/officeDocument/2006/customXml" ds:itemID="{06FBDE86-7AF6-46E7-91A7-950CAFB48F7A}">
  <ds:schemaRefs>
    <ds:schemaRef ds:uri="http://schemas.microsoft.com/sharepoint/v3/contenttype/forms"/>
  </ds:schemaRefs>
</ds:datastoreItem>
</file>

<file path=customXml/itemProps2.xml><?xml version="1.0" encoding="utf-8"?>
<ds:datastoreItem xmlns:ds="http://schemas.openxmlformats.org/officeDocument/2006/customXml" ds:itemID="{979D3F4D-C3BD-4183-BCC1-A2338C928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F39469-C118-48F4-AD0D-09D6551414C4}">
  <ds:schemaRefs>
    <ds:schemaRef ds:uri="http://schemas.microsoft.com/office/2006/metadata/properties"/>
    <ds:schemaRef ds:uri="http://schemas.microsoft.com/office/infopath/2007/PartnerControls"/>
    <ds:schemaRef ds:uri="6d93d202-47fc-4405-873a-cab67cc5f1b2"/>
    <ds:schemaRef ds:uri="64acb2c5-0a2b-4bda-bd34-58e36cbb80d2"/>
  </ds:schemaRefs>
</ds:datastoreItem>
</file>

<file path=docProps/app.xml><?xml version="1.0" encoding="utf-8"?>
<Properties xmlns="http://schemas.openxmlformats.org/officeDocument/2006/extended-properties" xmlns:vt="http://schemas.openxmlformats.org/officeDocument/2006/docPropsVTypes">
  <Template>TM02900688[[fn=Facette]]</Template>
  <TotalTime>256</TotalTime>
  <Words>1905</Words>
  <Application>Microsoft Office PowerPoint</Application>
  <PresentationFormat>Affichage à l'écran (4:3)</PresentationFormat>
  <Paragraphs>124</Paragraphs>
  <Slides>18</Slides>
  <Notes>3</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18</vt:i4>
      </vt:variant>
    </vt:vector>
  </HeadingPairs>
  <TitlesOfParts>
    <vt:vector size="34" baseType="lpstr">
      <vt:lpstr>Algerian</vt:lpstr>
      <vt:lpstr>-apple-system</vt:lpstr>
      <vt:lpstr>Arial</vt:lpstr>
      <vt:lpstr>Arial Narrow</vt:lpstr>
      <vt:lpstr>Calibri</vt:lpstr>
      <vt:lpstr>FontAwesome</vt:lpstr>
      <vt:lpstr>Garamond</vt:lpstr>
      <vt:lpstr>Helvetica Neue</vt:lpstr>
      <vt:lpstr>Marianne</vt:lpstr>
      <vt:lpstr>Nunito Sans</vt:lpstr>
      <vt:lpstr>Open Sans</vt:lpstr>
      <vt:lpstr>Roboto</vt:lpstr>
      <vt:lpstr>Rubik</vt:lpstr>
      <vt:lpstr>Trebuchet MS</vt:lpstr>
      <vt:lpstr>Wingdings 3</vt:lpstr>
      <vt:lpstr>Facette</vt:lpstr>
      <vt:lpstr>Présentation PowerPoint</vt:lpstr>
      <vt:lpstr>Les LABELS pour les Espaces Verts et Naturels</vt:lpstr>
      <vt:lpstr>Le label pourquoi ou pour qui?</vt:lpstr>
      <vt:lpstr>Les différents labels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JARDIN DE NOE</vt:lpstr>
      <vt:lpstr>Nom du Label</vt:lpstr>
      <vt:lpstr>Présentation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 du Label</dc:title>
  <dc:subject/>
  <dc:creator>patrick lafforgue</dc:creator>
  <cp:keywords/>
  <dc:description/>
  <cp:lastModifiedBy>patrick lafforgue</cp:lastModifiedBy>
  <cp:revision>14</cp:revision>
  <dcterms:created xsi:type="dcterms:W3CDTF">2023-10-05T08:24:23Z</dcterms:created>
  <dcterms:modified xsi:type="dcterms:W3CDTF">2024-02-02T13:33:12Z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TC101130471036</vt:lpwstr>
  </property>
  <property fmtid="{D5CDD505-2E9C-101B-9397-08002B2CF9AE}" pid="3" name="InternalTags">
    <vt:lpwstr/>
  </property>
  <property fmtid="{D5CDD505-2E9C-101B-9397-08002B2CF9AE}" pid="4" name="ContentTypeId">
    <vt:lpwstr>0x01010069924D1ECC420D47A2456556BC94F7370400BDF4491DEA4973499845289601F88B9F</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y fmtid="{D5CDD505-2E9C-101B-9397-08002B2CF9AE}" pid="9" name="Order">
    <vt:r8>9876900</vt:r8>
  </property>
  <property fmtid="{D5CDD505-2E9C-101B-9397-08002B2CF9AE}" pid="10" name="HiddenCategoryTags">
    <vt:lpwstr/>
  </property>
  <property fmtid="{D5CDD505-2E9C-101B-9397-08002B2CF9AE}" pid="11" name="ImageGenStatus">
    <vt:i4>0</vt:i4>
  </property>
  <property fmtid="{D5CDD505-2E9C-101B-9397-08002B2CF9AE}" pid="12" name="CategoryTags">
    <vt:lpwstr/>
  </property>
  <property fmtid="{D5CDD505-2E9C-101B-9397-08002B2CF9AE}" pid="13" name="Applications">
    <vt:lpwstr/>
  </property>
  <property fmtid="{D5CDD505-2E9C-101B-9397-08002B2CF9AE}" pid="14" name="LocMarketGroupTiers">
    <vt:lpwstr>,t:Tier 1,t:Tier 2,t:Tier 3,</vt:lpwstr>
  </property>
</Properties>
</file>