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5" r:id="rId3"/>
    <p:sldId id="287" r:id="rId4"/>
    <p:sldId id="286" r:id="rId5"/>
    <p:sldId id="288" r:id="rId6"/>
    <p:sldId id="289" r:id="rId7"/>
    <p:sldId id="279" r:id="rId8"/>
    <p:sldId id="290" r:id="rId9"/>
    <p:sldId id="281" r:id="rId10"/>
    <p:sldId id="294" r:id="rId11"/>
    <p:sldId id="271" r:id="rId12"/>
    <p:sldId id="280" r:id="rId13"/>
    <p:sldId id="298" r:id="rId14"/>
    <p:sldId id="261" r:id="rId15"/>
    <p:sldId id="297" r:id="rId16"/>
    <p:sldId id="270" r:id="rId17"/>
    <p:sldId id="296" r:id="rId18"/>
    <p:sldId id="291" r:id="rId19"/>
    <p:sldId id="275" r:id="rId20"/>
    <p:sldId id="276" r:id="rId21"/>
    <p:sldId id="292" r:id="rId22"/>
    <p:sldId id="278" r:id="rId23"/>
    <p:sldId id="295" r:id="rId24"/>
    <p:sldId id="293" r:id="rId25"/>
    <p:sldId id="299" r:id="rId26"/>
    <p:sldId id="300" r:id="rId27"/>
    <p:sldId id="301"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8F3"/>
    <a:srgbClr val="F2F0E6"/>
    <a:srgbClr val="E1DD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13" autoAdjust="0"/>
    <p:restoredTop sz="70968" autoAdjust="0"/>
  </p:normalViewPr>
  <p:slideViewPr>
    <p:cSldViewPr snapToGrid="0">
      <p:cViewPr varScale="1">
        <p:scale>
          <a:sx n="59" d="100"/>
          <a:sy n="59" d="100"/>
        </p:scale>
        <p:origin x="1944"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11A40-86D8-4430-AF04-30F098A43DCA}" type="datetimeFigureOut">
              <a:rPr lang="fr-FR" smtClean="0"/>
              <a:t>02/02/2024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023FC-10C3-483A-83BB-246C9CFE6975}" type="slidenum">
              <a:rPr lang="fr-FR" smtClean="0"/>
              <a:t>‹N°›</a:t>
            </a:fld>
            <a:endParaRPr lang="fr-FR"/>
          </a:p>
        </p:txBody>
      </p:sp>
    </p:spTree>
    <p:extLst>
      <p:ext uri="{BB962C8B-B14F-4D97-AF65-F5344CB8AC3E}">
        <p14:creationId xmlns:p14="http://schemas.microsoft.com/office/powerpoint/2010/main" val="213018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Avec les éléments du dossier et une visite à blanc, chaque collectivité peut s’autoévaluer (en général plus durement). Le label n’est pas une course à la fleur mais une appréciation à l’instant de la volonté municipale d’améliorer la qualité de vie des habitants et des touristes dans une démarche de développement durable. Mais aussi une évaluation des moyens humains et financiers de la mise en œuvre des actions engagées (recrutement pour des recherches de financements).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Communiquez les annexes: Gestion différenciée, gestion du patrimoine arboré, le plan de fleurissement, Trame verte, Bleu et Noire. Toutes les actions environnementales (préservation des ressources en eau et énergie, Passage de la flotte au tout électrique, Prise de rechargement électrique, Composteur, nichoirs, hôtels à insectes, ruches…) qui sont dans le rapport communal de développement durable. Réseau de bus et des pistes cyclables. Les annexes permettent au jury d’approfondir le discours entendu ou les éléments du dossiers de présentation.</a:t>
            </a:r>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3</a:t>
            </a:fld>
            <a:endParaRPr lang="fr-FR"/>
          </a:p>
        </p:txBody>
      </p:sp>
    </p:spTree>
    <p:extLst>
      <p:ext uri="{BB962C8B-B14F-4D97-AF65-F5344CB8AC3E}">
        <p14:creationId xmlns:p14="http://schemas.microsoft.com/office/powerpoint/2010/main" val="547001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en valeur le label même en ville</a:t>
            </a:r>
          </a:p>
          <a:p>
            <a:pPr marL="0" indent="0" algn="just">
              <a:buNone/>
            </a:pPr>
            <a:r>
              <a:rPr lang="fr-FR" dirty="0"/>
              <a:t>Les questions à se poser:</a:t>
            </a:r>
          </a:p>
          <a:p>
            <a:pPr marL="0" indent="0" algn="just">
              <a:buNone/>
            </a:pPr>
            <a:r>
              <a:rPr lang="fr-FR" sz="1400" dirty="0">
                <a:ln w="0"/>
                <a:solidFill>
                  <a:schemeClr val="accent1"/>
                </a:solidFill>
                <a:effectLst>
                  <a:outerShdw blurRad="38100" dist="25400" dir="5400000" algn="ctr" rotWithShape="0">
                    <a:srgbClr val="6E747A">
                      <a:alpha val="43000"/>
                    </a:srgbClr>
                  </a:outerShdw>
                </a:effectLst>
              </a:rPr>
              <a:t>LES ACTIONS VERS LA POPULATION</a:t>
            </a:r>
            <a:endParaRPr lang="fr-FR" sz="1400" i="1" dirty="0"/>
          </a:p>
          <a:p>
            <a:pPr>
              <a:buFont typeface="Wingdings" panose="05000000000000000000" pitchFamily="2" charset="2"/>
              <a:buChar char="q"/>
            </a:pPr>
            <a:r>
              <a:rPr lang="fr-FR" sz="1200" i="1" dirty="0"/>
              <a:t>Est-ce que la démarche de valorisation paysagère a fait l’objet d’informations à destination de la population?</a:t>
            </a:r>
          </a:p>
          <a:p>
            <a:pPr>
              <a:buFont typeface="Wingdings" panose="05000000000000000000" pitchFamily="2" charset="2"/>
              <a:buChar char="q"/>
            </a:pPr>
            <a:r>
              <a:rPr lang="fr-FR" sz="1200" i="1" dirty="0"/>
              <a:t>Quels sont les supports de communication utilisés pour sensibiliser la population?</a:t>
            </a:r>
          </a:p>
          <a:p>
            <a:pPr>
              <a:buFont typeface="Wingdings" panose="05000000000000000000" pitchFamily="2" charset="2"/>
              <a:buChar char="q"/>
            </a:pPr>
            <a:r>
              <a:rPr lang="fr-FR" sz="1200" i="1" dirty="0"/>
              <a:t>Quelles sont les démarches participatives mises en place dans les domaines concernés par le label ? </a:t>
            </a:r>
            <a:r>
              <a:rPr lang="fr-FR" sz="800" i="1" dirty="0"/>
              <a:t>(réunions publiques, boite à idées, jury citoyen, ateliers participatifs)</a:t>
            </a:r>
            <a:endParaRPr lang="fr-FR" sz="1200" i="1" dirty="0"/>
          </a:p>
          <a:p>
            <a:pPr>
              <a:buFont typeface="Wingdings" panose="05000000000000000000" pitchFamily="2" charset="2"/>
              <a:buChar char="q"/>
            </a:pPr>
            <a:r>
              <a:rPr lang="fr-FR" sz="1200" i="1" dirty="0"/>
              <a:t>Quelles sont les animations développées pour sensibiliser et associer la population ?</a:t>
            </a:r>
          </a:p>
          <a:p>
            <a:pPr>
              <a:buFont typeface="Wingdings" panose="05000000000000000000" pitchFamily="2" charset="2"/>
              <a:buChar char="q"/>
            </a:pPr>
            <a:r>
              <a:rPr lang="fr-FR" sz="1200" i="1" dirty="0"/>
              <a:t>Les panneaux d’entrée de la commune sont-ils présents, mis en valeur et entretenus ?</a:t>
            </a:r>
          </a:p>
          <a:p>
            <a:pPr>
              <a:buFont typeface="Wingdings" panose="05000000000000000000" pitchFamily="2" charset="2"/>
              <a:buChar char="q"/>
            </a:pPr>
            <a:r>
              <a:rPr lang="fr-FR" sz="1200" i="1" dirty="0"/>
              <a:t>L’équipe municipale utilise-t-elle le logo sur les supports de communication ? (publications, site internet)</a:t>
            </a:r>
          </a:p>
          <a:p>
            <a:pPr marL="0" indent="0">
              <a:buNone/>
            </a:pPr>
            <a:endParaRPr lang="fr-FR" sz="100" i="1" dirty="0"/>
          </a:p>
          <a:p>
            <a:pPr marL="0" indent="0">
              <a:buNone/>
            </a:pPr>
            <a:r>
              <a:rPr lang="fr-FR" sz="1400" dirty="0">
                <a:ln w="0"/>
                <a:solidFill>
                  <a:schemeClr val="accent1"/>
                </a:solidFill>
                <a:effectLst>
                  <a:outerShdw blurRad="38100" dist="25400" dir="5400000" algn="ctr" rotWithShape="0">
                    <a:srgbClr val="6E747A">
                      <a:alpha val="43000"/>
                    </a:srgbClr>
                  </a:outerShdw>
                </a:effectLst>
              </a:rPr>
              <a:t>LES ACTIONS VERS LES TOURISTES</a:t>
            </a:r>
            <a:endParaRPr lang="fr-FR" sz="1400" i="1" dirty="0"/>
          </a:p>
          <a:p>
            <a:pPr>
              <a:buFont typeface="Wingdings" panose="05000000000000000000" pitchFamily="2" charset="2"/>
              <a:buChar char="q"/>
            </a:pPr>
            <a:r>
              <a:rPr lang="fr-FR" sz="1200" i="1" dirty="0"/>
              <a:t>Quelles sont les actions de communication et d’animation mises en place pour promouvoir le patrimoine végétal et paysager auprès des touristes ?</a:t>
            </a:r>
          </a:p>
          <a:p>
            <a:pPr>
              <a:buFont typeface="Wingdings" panose="05000000000000000000" pitchFamily="2" charset="2"/>
              <a:buChar char="q"/>
            </a:pPr>
            <a:r>
              <a:rPr lang="fr-FR" sz="1200" i="1" dirty="0"/>
              <a:t>Quels sont les acteurs locaux du tourisme associés à cette démarche ?</a:t>
            </a:r>
          </a:p>
          <a:p>
            <a:pPr>
              <a:buFont typeface="Wingdings" panose="05000000000000000000" pitchFamily="2" charset="2"/>
              <a:buChar char="q"/>
            </a:pPr>
            <a:r>
              <a:rPr lang="fr-FR" sz="1200" i="1" dirty="0"/>
              <a:t>Quelles sont les animation à vocation touristiques organisées sur la thématique du végétal ?</a:t>
            </a:r>
          </a:p>
          <a:p>
            <a:pPr>
              <a:buFont typeface="Wingdings" panose="05000000000000000000" pitchFamily="2" charset="2"/>
              <a:buChar char="q"/>
            </a:pPr>
            <a:r>
              <a:rPr lang="fr-FR" sz="1200" i="1" dirty="0"/>
              <a:t>Est-ce que l’équipe municipale utilise le logo sur les supports de promotion touristique ?</a:t>
            </a:r>
          </a:p>
          <a:p>
            <a:pPr marL="0" indent="0">
              <a:buNone/>
            </a:pPr>
            <a:endParaRPr lang="fr-FR" sz="100" i="1" dirty="0"/>
          </a:p>
          <a:p>
            <a:pPr algn="just">
              <a:buFont typeface="Wingdings" panose="05000000000000000000" pitchFamily="2" charset="2"/>
              <a:buChar char="q"/>
            </a:pPr>
            <a:endParaRPr lang="fr-FR" sz="100" i="1" dirty="0"/>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15</a:t>
            </a:fld>
            <a:endParaRPr lang="fr-FR"/>
          </a:p>
        </p:txBody>
      </p:sp>
    </p:spTree>
    <p:extLst>
      <p:ext uri="{BB962C8B-B14F-4D97-AF65-F5344CB8AC3E}">
        <p14:creationId xmlns:p14="http://schemas.microsoft.com/office/powerpoint/2010/main" val="418195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doit planter local quand cela est adapté (espaces naturels) voir le tester en milieu urbain et ses contraintes mais on doit aussi planter des végétaux horticoles reconnus comme résistants et des végétaux exotiques non envahissants.</a:t>
            </a:r>
          </a:p>
          <a:p>
            <a:r>
              <a:rPr lang="fr-FR" dirty="0"/>
              <a:t>Un jeune arbre ne remplace pas un arbre adulte ou remarquable (une voiture ne remplace pas un bus)</a:t>
            </a:r>
          </a:p>
          <a:p>
            <a:r>
              <a:rPr lang="fr-FR" dirty="0"/>
              <a:t>Plantons petit pour une meilleure reprise et une végétation plus rapide, un végétal qui souffre est un végétal qui aura souffert et qui aura plus de difficultés</a:t>
            </a:r>
          </a:p>
          <a:p>
            <a:r>
              <a:rPr lang="fr-FR" dirty="0"/>
              <a:t>Récupérons le ruissèlement de nos eaux de pluies pour arroser nos végétaux (arbres de pluies, fosses de </a:t>
            </a:r>
            <a:r>
              <a:rPr lang="fr-FR" dirty="0" err="1"/>
              <a:t>stockolm</a:t>
            </a:r>
            <a:r>
              <a:rPr lang="fr-FR" dirty="0"/>
              <a:t>)</a:t>
            </a:r>
          </a:p>
          <a:p>
            <a:endParaRPr lang="fr-FR" dirty="0"/>
          </a:p>
          <a:p>
            <a:r>
              <a:rPr lang="fr-FR" dirty="0"/>
              <a:t>Modification de la gestion différenciée en rapport aux changements climatiques pour tous les sous critères.</a:t>
            </a:r>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16</a:t>
            </a:fld>
            <a:endParaRPr lang="fr-FR"/>
          </a:p>
        </p:txBody>
      </p:sp>
    </p:spTree>
    <p:extLst>
      <p:ext uri="{BB962C8B-B14F-4D97-AF65-F5344CB8AC3E}">
        <p14:creationId xmlns:p14="http://schemas.microsoft.com/office/powerpoint/2010/main" val="212739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Charte de l’arbre, application du barème VIE BED, </a:t>
            </a:r>
            <a:r>
              <a:rPr lang="fr-FR" dirty="0" err="1"/>
              <a:t>floriscope</a:t>
            </a:r>
            <a:r>
              <a:rPr lang="fr-FR" dirty="0"/>
              <a:t> suivi AVEC, « plantons local ». Attention aux plantes toxiques, allergènes et envahissantes. Modification de la gestion différenciée en rapport aux changements climatiques pour tous les sous critères.</a:t>
            </a:r>
          </a:p>
          <a:p>
            <a:r>
              <a:rPr lang="fr-FR" dirty="0"/>
              <a:t>Attention aux collets des arbres!!! Coup de fil et enrobé. Elagage drastique.</a:t>
            </a:r>
          </a:p>
          <a:p>
            <a:r>
              <a:rPr lang="fr-FR" dirty="0"/>
              <a:t>Taille des arbustes (architecturé sur de l’accompagnement de voirie), enlèvement du fleurissement printanier par la taille. En désaccord avec sa structure.</a:t>
            </a:r>
          </a:p>
          <a:p>
            <a:r>
              <a:rPr lang="fr-FR" dirty="0"/>
              <a:t>Le vert est indispensable en ville mais comment l’emmener en préservant l’eau. Justifier une terre battue qui reverdira aux premières pluies.</a:t>
            </a:r>
          </a:p>
          <a:p>
            <a:r>
              <a:rPr lang="fr-FR" dirty="0"/>
              <a:t>Les questions à se poser:</a:t>
            </a:r>
          </a:p>
          <a:p>
            <a:pPr marL="0" indent="0" algn="just">
              <a:buNone/>
            </a:pPr>
            <a:r>
              <a:rPr lang="fr-FR" sz="1400" dirty="0">
                <a:ln w="0"/>
                <a:solidFill>
                  <a:schemeClr val="accent1"/>
                </a:solidFill>
                <a:effectLst>
                  <a:outerShdw blurRad="38100" dist="25400" dir="5400000" algn="ctr" rotWithShape="0">
                    <a:srgbClr val="6E747A">
                      <a:alpha val="43000"/>
                    </a:srgbClr>
                  </a:outerShdw>
                </a:effectLst>
              </a:rPr>
              <a:t>LES ARBRES</a:t>
            </a:r>
            <a:endParaRPr lang="fr-FR" sz="1400" i="1" dirty="0"/>
          </a:p>
          <a:p>
            <a:pPr>
              <a:buFont typeface="Wingdings" panose="05000000000000000000" pitchFamily="2" charset="2"/>
              <a:buChar char="q"/>
            </a:pPr>
            <a:r>
              <a:rPr lang="fr-FR" sz="1200" i="1" dirty="0"/>
              <a:t>Une démarche de diversification du patrimoine arboré a-t-elle été engagée et comment ?</a:t>
            </a:r>
          </a:p>
          <a:p>
            <a:pPr>
              <a:buFont typeface="Wingdings" panose="05000000000000000000" pitchFamily="2" charset="2"/>
              <a:buChar char="q"/>
            </a:pPr>
            <a:r>
              <a:rPr lang="fr-FR" sz="1200" i="1" dirty="0"/>
              <a:t>Comment l’équipe municipale </a:t>
            </a:r>
            <a:r>
              <a:rPr lang="fr-FR" sz="1200" i="1" dirty="0" err="1"/>
              <a:t>fait-elle</a:t>
            </a:r>
            <a:r>
              <a:rPr lang="fr-FR" sz="1200" i="1" dirty="0"/>
              <a:t> le choix des variétés d’arbres à planter et selon quels critères ?</a:t>
            </a:r>
          </a:p>
          <a:p>
            <a:pPr>
              <a:buFont typeface="Wingdings" panose="05000000000000000000" pitchFamily="2" charset="2"/>
              <a:buChar char="q"/>
            </a:pPr>
            <a:r>
              <a:rPr lang="fr-FR" sz="1200" i="1" dirty="0"/>
              <a:t>De quelle manière les modes d’entretien du patrimoine arboré sont-ils identifiés et selon quels procédés de taille et d’élevage ?</a:t>
            </a:r>
          </a:p>
          <a:p>
            <a:pPr>
              <a:buFont typeface="Wingdings" panose="05000000000000000000" pitchFamily="2" charset="2"/>
              <a:buChar char="q"/>
            </a:pPr>
            <a:r>
              <a:rPr lang="fr-FR" sz="1200" i="1" dirty="0"/>
              <a:t>Quelles mesures de protection du patrimoine arboré la municipalité met-elle en place (protection des troncs, règlementation) ?</a:t>
            </a:r>
          </a:p>
          <a:p>
            <a:pPr>
              <a:buFont typeface="Wingdings" panose="05000000000000000000" pitchFamily="2" charset="2"/>
              <a:buChar char="q"/>
            </a:pPr>
            <a:r>
              <a:rPr lang="fr-FR" sz="1200" i="1" dirty="0"/>
              <a:t>Comment l’équipe municipale procède-t-elle au renouvellement du patrimoine arboré ?</a:t>
            </a:r>
          </a:p>
          <a:p>
            <a:pPr marL="0" indent="0">
              <a:buNone/>
            </a:pPr>
            <a:endParaRPr lang="fr-FR" sz="100" i="1" dirty="0"/>
          </a:p>
          <a:p>
            <a:pPr marL="0" indent="0">
              <a:buNone/>
            </a:pPr>
            <a:r>
              <a:rPr lang="fr-FR" sz="1400" dirty="0">
                <a:ln w="0"/>
                <a:solidFill>
                  <a:schemeClr val="accent1"/>
                </a:solidFill>
                <a:effectLst>
                  <a:outerShdw blurRad="38100" dist="25400" dir="5400000" algn="ctr" rotWithShape="0">
                    <a:srgbClr val="6E747A">
                      <a:alpha val="43000"/>
                    </a:srgbClr>
                  </a:outerShdw>
                </a:effectLst>
              </a:rPr>
              <a:t>LES ARBUSTES ET PLANTES GRIMPANTES</a:t>
            </a:r>
            <a:endParaRPr lang="fr-FR" sz="1400" i="1" dirty="0"/>
          </a:p>
          <a:p>
            <a:pPr>
              <a:buFont typeface="Wingdings" panose="05000000000000000000" pitchFamily="2" charset="2"/>
              <a:buChar char="q"/>
            </a:pPr>
            <a:r>
              <a:rPr lang="fr-FR" sz="1200" i="1" dirty="0"/>
              <a:t>Une démarche de diversification du patrimoine arbustif a-t-elle été engagée et comment ?</a:t>
            </a:r>
          </a:p>
          <a:p>
            <a:pPr>
              <a:buFont typeface="Wingdings" panose="05000000000000000000" pitchFamily="2" charset="2"/>
              <a:buChar char="q"/>
            </a:pPr>
            <a:r>
              <a:rPr lang="fr-FR" sz="1200" i="1" dirty="0"/>
              <a:t>Les plantes grimpantes sont-elles utilisées dans la diversification du patrimoine végétal ?</a:t>
            </a:r>
          </a:p>
          <a:p>
            <a:pPr>
              <a:buFont typeface="Wingdings" panose="05000000000000000000" pitchFamily="2" charset="2"/>
              <a:buChar char="q"/>
            </a:pPr>
            <a:r>
              <a:rPr lang="fr-FR" sz="1200" i="1" dirty="0"/>
              <a:t>Comment l’équipe municipale </a:t>
            </a:r>
            <a:r>
              <a:rPr lang="fr-FR" sz="1200" i="1" dirty="0" err="1"/>
              <a:t>fait-elle</a:t>
            </a:r>
            <a:r>
              <a:rPr lang="fr-FR" sz="1200" i="1" dirty="0"/>
              <a:t> le choix des variétés d’arbustes et de plantes grimpantes à planter et selon quels critères ?</a:t>
            </a:r>
          </a:p>
          <a:p>
            <a:pPr>
              <a:buFont typeface="Wingdings" panose="05000000000000000000" pitchFamily="2" charset="2"/>
              <a:buChar char="q"/>
            </a:pPr>
            <a:r>
              <a:rPr lang="fr-FR" sz="1200" i="1" dirty="0"/>
              <a:t>Une analyse du contexte paysager et environnemental est-elle réalisée avant la plantation ?</a:t>
            </a:r>
          </a:p>
          <a:p>
            <a:pPr>
              <a:buFont typeface="Wingdings" panose="05000000000000000000" pitchFamily="2" charset="2"/>
              <a:buChar char="q"/>
            </a:pPr>
            <a:r>
              <a:rPr lang="fr-FR" sz="1200" i="1" dirty="0"/>
              <a:t>Comment les arbustes et les plantes grimpantes de la commune sont-ils entretenus et selon quels procédés de taille utilisés ?</a:t>
            </a:r>
          </a:p>
          <a:p>
            <a:pPr>
              <a:buFont typeface="Wingdings" panose="05000000000000000000" pitchFamily="2" charset="2"/>
              <a:buChar char="q"/>
            </a:pPr>
            <a:r>
              <a:rPr lang="fr-FR" sz="1200" i="1" dirty="0"/>
              <a:t>Les agents en charge de l’entretien ont-ils été formés à la taille des arbustes ?</a:t>
            </a:r>
          </a:p>
          <a:p>
            <a:pPr>
              <a:buFont typeface="Wingdings" panose="05000000000000000000" pitchFamily="2" charset="2"/>
              <a:buChar char="q"/>
            </a:pPr>
            <a:r>
              <a:rPr lang="fr-FR" sz="1200" i="1" dirty="0"/>
              <a:t>Le patrimoine arbustif est-il renouvelé et de quelle manière ?</a:t>
            </a:r>
          </a:p>
          <a:p>
            <a:pPr marL="0" indent="0">
              <a:buNone/>
            </a:pPr>
            <a:r>
              <a:rPr lang="fr-FR" sz="1400" dirty="0">
                <a:ln w="0"/>
                <a:solidFill>
                  <a:schemeClr val="accent1"/>
                </a:solidFill>
                <a:effectLst>
                  <a:outerShdw blurRad="38100" dist="25400" dir="5400000" algn="ctr" rotWithShape="0">
                    <a:srgbClr val="6E747A">
                      <a:alpha val="43000"/>
                    </a:srgbClr>
                  </a:outerShdw>
                </a:effectLst>
              </a:rPr>
              <a:t>LES PELOUSES, PRAIRIES ET COUVRE-SOLS</a:t>
            </a:r>
          </a:p>
          <a:p>
            <a:pPr algn="just">
              <a:buFont typeface="Wingdings" panose="05000000000000000000" pitchFamily="2" charset="2"/>
              <a:buChar char="q"/>
            </a:pPr>
            <a:r>
              <a:rPr lang="fr-FR" sz="1200" i="1" dirty="0"/>
              <a:t>Comment le choix de plantation des variétés de couvre-sols est-il fait ?</a:t>
            </a:r>
          </a:p>
          <a:p>
            <a:pPr algn="just">
              <a:buFont typeface="Wingdings" panose="05000000000000000000" pitchFamily="2" charset="2"/>
              <a:buChar char="q"/>
            </a:pPr>
            <a:r>
              <a:rPr lang="fr-FR" sz="1200" i="1" dirty="0"/>
              <a:t>La plantation est-elle précédée d’une analyse du contexte paysager et environnemental ? </a:t>
            </a:r>
          </a:p>
          <a:p>
            <a:pPr algn="just">
              <a:buFont typeface="Wingdings" panose="05000000000000000000" pitchFamily="2" charset="2"/>
              <a:buChar char="q"/>
            </a:pPr>
            <a:r>
              <a:rPr lang="fr-FR" sz="1200" i="1" dirty="0"/>
              <a:t>Comment les surfaces enherbées et les couvres-sols sont-ils entretenus et de quelle manière ? Un plan de gestion des surfaces enherbées a-t-il été mis en place ?</a:t>
            </a:r>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17</a:t>
            </a:fld>
            <a:endParaRPr lang="fr-FR"/>
          </a:p>
        </p:txBody>
      </p:sp>
    </p:spTree>
    <p:extLst>
      <p:ext uri="{BB962C8B-B14F-4D97-AF65-F5344CB8AC3E}">
        <p14:creationId xmlns:p14="http://schemas.microsoft.com/office/powerpoint/2010/main" val="114692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Voilà un sous critère qui n’est plus « la cerise sur le gâteau » mais il ne doit pas être négligé car il porte la couleur et l’expression artistique dans la commune.</a:t>
            </a:r>
          </a:p>
          <a:p>
            <a:r>
              <a:rPr lang="fr-FR" dirty="0"/>
              <a:t>Les questions à se poser</a:t>
            </a:r>
          </a:p>
          <a:p>
            <a:pPr algn="just">
              <a:buFont typeface="Wingdings" panose="05000000000000000000" pitchFamily="2" charset="2"/>
              <a:buChar char="q"/>
            </a:pPr>
            <a:r>
              <a:rPr lang="fr-FR" sz="1200" i="1" dirty="0"/>
              <a:t>Quelles sont les plantes utilisées pour fleurir les espaces publics ? Comment les lieux à fleurir sont-ils choisis ?</a:t>
            </a:r>
          </a:p>
          <a:p>
            <a:pPr algn="just">
              <a:buFont typeface="Wingdings" panose="05000000000000000000" pitchFamily="2" charset="2"/>
              <a:buChar char="q"/>
            </a:pPr>
            <a:r>
              <a:rPr lang="fr-FR" sz="1200" i="1" dirty="0"/>
              <a:t>Comment et pourquoi l’équipe municipale </a:t>
            </a:r>
            <a:r>
              <a:rPr lang="fr-FR" sz="1200" i="1" dirty="0" err="1"/>
              <a:t>fait-elle</a:t>
            </a:r>
            <a:r>
              <a:rPr lang="fr-FR" sz="1200" i="1" dirty="0"/>
              <a:t> évoluer son fleurissement par rapport au changement climatique?</a:t>
            </a:r>
          </a:p>
          <a:p>
            <a:pPr algn="just">
              <a:buFont typeface="Wingdings" panose="05000000000000000000" pitchFamily="2" charset="2"/>
              <a:buChar char="q"/>
            </a:pPr>
            <a:r>
              <a:rPr lang="fr-FR" sz="1200" i="1" dirty="0"/>
              <a:t>Comment le contexte paysager et l’usage des lieux sont-ils pris en compte pour concevoir le fleurissement ?</a:t>
            </a:r>
          </a:p>
          <a:p>
            <a:pPr algn="just">
              <a:buFont typeface="Wingdings" panose="05000000000000000000" pitchFamily="2" charset="2"/>
              <a:buChar char="q"/>
            </a:pPr>
            <a:r>
              <a:rPr lang="fr-FR" sz="1200" i="1" dirty="0"/>
              <a:t>Quels sont les raisons qui guident le choix d’un fleurissement hors-sol ?</a:t>
            </a:r>
          </a:p>
          <a:p>
            <a:pPr algn="just">
              <a:buFont typeface="Wingdings" panose="05000000000000000000" pitchFamily="2" charset="2"/>
              <a:buChar char="q"/>
            </a:pPr>
            <a:r>
              <a:rPr lang="fr-FR" sz="1200" i="1" dirty="0"/>
              <a:t>De quelle manière et par qui est organisée la conception des massifs ?</a:t>
            </a:r>
          </a:p>
          <a:p>
            <a:pPr algn="just">
              <a:buFont typeface="Wingdings" panose="05000000000000000000" pitchFamily="2" charset="2"/>
              <a:buChar char="q"/>
            </a:pPr>
            <a:r>
              <a:rPr lang="fr-FR" sz="1200" i="1" dirty="0"/>
              <a:t>Quelles sont les sources d’inspiration qui précèdent la création des compositions florales ?</a:t>
            </a:r>
          </a:p>
          <a:p>
            <a:pPr algn="just">
              <a:buFont typeface="Wingdings" panose="05000000000000000000" pitchFamily="2" charset="2"/>
              <a:buChar char="q"/>
            </a:pPr>
            <a:r>
              <a:rPr lang="fr-FR" sz="1200" i="1" dirty="0"/>
              <a:t>Comment l’identité communale est-elle utilisée pour concevoir le fleurissement ?</a:t>
            </a:r>
          </a:p>
          <a:p>
            <a:pPr algn="just">
              <a:buFont typeface="Wingdings" panose="05000000000000000000" pitchFamily="2" charset="2"/>
              <a:buChar char="q"/>
            </a:pPr>
            <a:r>
              <a:rPr lang="fr-FR" sz="1200" i="1" dirty="0"/>
              <a:t>Quelles sont les méthodes de composition et les outils utilisés pour favoriser l’harmonie des compositions ?</a:t>
            </a:r>
          </a:p>
          <a:p>
            <a:pPr algn="just">
              <a:buFont typeface="Wingdings" panose="05000000000000000000" pitchFamily="2" charset="2"/>
              <a:buChar char="q"/>
            </a:pPr>
            <a:r>
              <a:rPr lang="fr-FR" sz="1200" i="1" dirty="0"/>
              <a:t>Comment le fleurissement est-il entretenu ?</a:t>
            </a:r>
          </a:p>
          <a:p>
            <a:pPr algn="just">
              <a:buFont typeface="Wingdings" panose="05000000000000000000" pitchFamily="2" charset="2"/>
              <a:buChar char="q"/>
            </a:pPr>
            <a:r>
              <a:rPr lang="fr-FR" sz="1200" i="1" dirty="0"/>
              <a:t>L’entretien est-il pris en compte au moment de la réalisation du fleurissement ?</a:t>
            </a:r>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18</a:t>
            </a:fld>
            <a:endParaRPr lang="fr-FR"/>
          </a:p>
        </p:txBody>
      </p:sp>
    </p:spTree>
    <p:extLst>
      <p:ext uri="{BB962C8B-B14F-4D97-AF65-F5344CB8AC3E}">
        <p14:creationId xmlns:p14="http://schemas.microsoft.com/office/powerpoint/2010/main" val="1271559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Questions à se poser:</a:t>
            </a:r>
          </a:p>
          <a:p>
            <a:pPr marL="0" indent="0" algn="just">
              <a:buNone/>
            </a:pPr>
            <a:r>
              <a:rPr lang="fr-FR" sz="1400" dirty="0">
                <a:ln w="0"/>
                <a:solidFill>
                  <a:schemeClr val="accent1"/>
                </a:solidFill>
                <a:effectLst>
                  <a:outerShdw blurRad="38100" dist="25400" dir="5400000" algn="ctr" rotWithShape="0">
                    <a:srgbClr val="6E747A">
                      <a:alpha val="43000"/>
                    </a:srgbClr>
                  </a:outerShdw>
                </a:effectLst>
              </a:rPr>
              <a:t>LA BIODIVERSITE</a:t>
            </a:r>
            <a:endParaRPr lang="fr-FR" sz="1400" i="1" dirty="0"/>
          </a:p>
          <a:p>
            <a:pPr>
              <a:buFont typeface="Wingdings" panose="05000000000000000000" pitchFamily="2" charset="2"/>
              <a:buChar char="q"/>
            </a:pPr>
            <a:r>
              <a:rPr lang="fr-FR" sz="1200" i="1" dirty="0"/>
              <a:t>Existe-t-il des actions pour connaitre la flore et la faune présentes dans le territoire de la commune ? Des inventaires sont-ils réalisés ? Ces éléments de connaissance sont-ils exploités par les personnes en charge de l’aménagement et la gestion des espaces verts ?</a:t>
            </a:r>
          </a:p>
          <a:p>
            <a:pPr>
              <a:buFont typeface="Wingdings" panose="05000000000000000000" pitchFamily="2" charset="2"/>
              <a:buChar char="q"/>
            </a:pPr>
            <a:r>
              <a:rPr lang="fr-FR" sz="1200" i="1" dirty="0"/>
              <a:t>L’inventaire des zones naturelles d’intérêts écologique faunistique et floristique (ZNIEFF), des zones </a:t>
            </a:r>
            <a:r>
              <a:rPr lang="fr-FR" sz="1200" i="1" dirty="0" err="1"/>
              <a:t>natura</a:t>
            </a:r>
            <a:r>
              <a:rPr lang="fr-FR" sz="1200" i="1" dirty="0"/>
              <a:t> 2000 est-il utilisé pour définir les orientations ?</a:t>
            </a:r>
          </a:p>
          <a:p>
            <a:pPr>
              <a:buFont typeface="Wingdings" panose="05000000000000000000" pitchFamily="2" charset="2"/>
              <a:buChar char="q"/>
            </a:pPr>
            <a:r>
              <a:rPr lang="fr-FR" sz="1200" i="1" dirty="0"/>
              <a:t>Existe-t-il des actions de protection et de valorisation de la faune et flore ? Comment ces actions se concrétisent-elles et par quels mesures règlementaires ?</a:t>
            </a:r>
          </a:p>
          <a:p>
            <a:pPr>
              <a:buFont typeface="Wingdings" panose="05000000000000000000" pitchFamily="2" charset="2"/>
              <a:buChar char="q"/>
            </a:pPr>
            <a:r>
              <a:rPr lang="fr-FR" sz="1200" i="1" dirty="0"/>
              <a:t>La commune participe-t-elle aux actions de protection de la biodiversité portées par l’état, la région ou d’autres acteurs extra-communaux ?</a:t>
            </a:r>
          </a:p>
          <a:p>
            <a:pPr>
              <a:buFont typeface="Wingdings" panose="05000000000000000000" pitchFamily="2" charset="2"/>
              <a:buChar char="q"/>
            </a:pPr>
            <a:r>
              <a:rPr lang="fr-FR" sz="1200" i="1" dirty="0"/>
              <a:t>Existe-t-il des actions pour sensibiliser le public à la biodiversité et de quelle manière ? Et comment sont-elles évaluées ?</a:t>
            </a:r>
            <a:endParaRPr lang="fr-FR" sz="500" i="1" dirty="0"/>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19</a:t>
            </a:fld>
            <a:endParaRPr lang="fr-FR"/>
          </a:p>
        </p:txBody>
      </p:sp>
    </p:spTree>
    <p:extLst>
      <p:ext uri="{BB962C8B-B14F-4D97-AF65-F5344CB8AC3E}">
        <p14:creationId xmlns:p14="http://schemas.microsoft.com/office/powerpoint/2010/main" val="4028552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questions à se poser:</a:t>
            </a:r>
          </a:p>
          <a:p>
            <a:pPr marL="0" indent="0">
              <a:buNone/>
            </a:pPr>
            <a:r>
              <a:rPr lang="fr-FR" sz="1400" dirty="0">
                <a:ln w="0"/>
                <a:solidFill>
                  <a:schemeClr val="accent1"/>
                </a:solidFill>
                <a:effectLst>
                  <a:outerShdw blurRad="38100" dist="25400" dir="5400000" algn="ctr" rotWithShape="0">
                    <a:srgbClr val="6E747A">
                      <a:alpha val="43000"/>
                    </a:srgbClr>
                  </a:outerShdw>
                </a:effectLst>
              </a:rPr>
              <a:t>LES RESSOURCES NATURELLES</a:t>
            </a:r>
            <a:endParaRPr lang="fr-FR" sz="1400" i="1" dirty="0"/>
          </a:p>
          <a:p>
            <a:pPr>
              <a:buFont typeface="Wingdings" panose="05000000000000000000" pitchFamily="2" charset="2"/>
              <a:buChar char="q"/>
            </a:pPr>
            <a:r>
              <a:rPr lang="fr-FR" sz="1200" i="1" dirty="0"/>
              <a:t>Quelles sont les actions mises en œuvre pour favoriser la qualité et l’équilibre des sols ? Les aménagements sont-ils opérés sur la base d’une connaissance de la caractéristique des sols ?</a:t>
            </a:r>
          </a:p>
          <a:p>
            <a:pPr>
              <a:buFont typeface="Wingdings" panose="05000000000000000000" pitchFamily="2" charset="2"/>
              <a:buChar char="q"/>
            </a:pPr>
            <a:r>
              <a:rPr lang="fr-FR" sz="1200" i="1" dirty="0"/>
              <a:t>De quelle manière la commune limite-t-elle les consommations en eau ? Adapte-t-elle les techniques d’irrigation en fonction de la typologie des espaces ? Quelle es la provenance de la ressource en eau ?</a:t>
            </a:r>
          </a:p>
          <a:p>
            <a:pPr>
              <a:buFont typeface="Wingdings" panose="05000000000000000000" pitchFamily="2" charset="2"/>
              <a:buChar char="q"/>
            </a:pPr>
            <a:r>
              <a:rPr lang="fr-FR" sz="1200" i="1" dirty="0"/>
              <a:t>Quelles sont les actions mises en place pour limiter l’utilisation des produits de synthèse et intrants ? Ces solutions techniques sont-elles adaptées à la caractéristique des espaces de la commune ? Comment les administrés sont-ils sensibilisés à l’évolution des pratiques ?</a:t>
            </a:r>
          </a:p>
          <a:p>
            <a:pPr>
              <a:buFont typeface="Wingdings" panose="05000000000000000000" pitchFamily="2" charset="2"/>
              <a:buChar char="q"/>
            </a:pPr>
            <a:endParaRPr lang="fr-FR" sz="1200" i="1" dirty="0"/>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20</a:t>
            </a:fld>
            <a:endParaRPr lang="fr-FR"/>
          </a:p>
        </p:txBody>
      </p:sp>
    </p:spTree>
    <p:extLst>
      <p:ext uri="{BB962C8B-B14F-4D97-AF65-F5344CB8AC3E}">
        <p14:creationId xmlns:p14="http://schemas.microsoft.com/office/powerpoint/2010/main" val="2862936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Wingdings" panose="05000000000000000000" pitchFamily="2" charset="2"/>
              <a:buChar char="q"/>
            </a:pPr>
            <a:r>
              <a:rPr lang="fr-FR" sz="1200" i="1" dirty="0"/>
              <a:t>De quelle manière les déchets végétaux issus de l’entretien des espaces verts sont-ils gérés et valorisés ? L’équipe municipale a-t-elle mis en place des actions pour limiter la production des déchets verts ?</a:t>
            </a:r>
          </a:p>
          <a:p>
            <a:pPr>
              <a:buFont typeface="Wingdings" panose="05000000000000000000" pitchFamily="2" charset="2"/>
              <a:buChar char="q"/>
            </a:pPr>
            <a:r>
              <a:rPr lang="fr-FR" sz="1200" i="1" dirty="0"/>
              <a:t>Quels sont les actions de tri et de recyclage de la collectivité?</a:t>
            </a:r>
          </a:p>
          <a:p>
            <a:pPr>
              <a:buFont typeface="Wingdings" panose="05000000000000000000" pitchFamily="2" charset="2"/>
              <a:buChar char="q"/>
            </a:pPr>
            <a:r>
              <a:rPr lang="fr-FR" sz="1200" i="1" dirty="0"/>
              <a:t>Quelles sont les actions mises en œuvre pour réduire le bilan Carbonne et les consommations énergétiques ?</a:t>
            </a:r>
          </a:p>
          <a:p>
            <a:pPr>
              <a:buFont typeface="Wingdings" panose="05000000000000000000" pitchFamily="2" charset="2"/>
              <a:buChar char="q"/>
            </a:pPr>
            <a:r>
              <a:rPr lang="fr-FR" sz="1200" i="1" dirty="0"/>
              <a:t>Quelles sont la protection des espaces naturels aux incendies, opération de débroussaillage, lutte contre les inondations?</a:t>
            </a:r>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21</a:t>
            </a:fld>
            <a:endParaRPr lang="fr-FR"/>
          </a:p>
        </p:txBody>
      </p:sp>
    </p:spTree>
    <p:extLst>
      <p:ext uri="{BB962C8B-B14F-4D97-AF65-F5344CB8AC3E}">
        <p14:creationId xmlns:p14="http://schemas.microsoft.com/office/powerpoint/2010/main" val="3530528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1200"/>
              </a:spcBef>
            </a:pPr>
            <a:r>
              <a:rPr lang="fr-FR" sz="1200" dirty="0"/>
              <a:t>Maintenir la qualité de l’entretien effectué par la commune sur ses propres bâtiments</a:t>
            </a:r>
          </a:p>
          <a:p>
            <a:pPr>
              <a:spcBef>
                <a:spcPts val="1200"/>
              </a:spcBef>
            </a:pPr>
            <a:r>
              <a:rPr lang="fr-FR" sz="1200" dirty="0"/>
              <a:t>Inciter les particuliers à engager des opérations de rénovation (nettoyage graffitis)</a:t>
            </a:r>
          </a:p>
          <a:p>
            <a:pPr>
              <a:spcBef>
                <a:spcPts val="1200"/>
              </a:spcBef>
            </a:pPr>
            <a:r>
              <a:rPr lang="fr-FR" sz="1200" dirty="0"/>
              <a:t>Les questions à se poser:</a:t>
            </a:r>
          </a:p>
          <a:p>
            <a:pPr algn="just">
              <a:buFont typeface="Wingdings" panose="05000000000000000000" pitchFamily="2" charset="2"/>
              <a:buChar char="q"/>
            </a:pPr>
            <a:r>
              <a:rPr lang="fr-FR" sz="1200" i="1" dirty="0"/>
              <a:t>Comment l’équipe municipale maîtrise-t-elle la publicité er les enseignes dans la commune ?</a:t>
            </a:r>
          </a:p>
          <a:p>
            <a:pPr algn="just">
              <a:buFont typeface="Wingdings" panose="05000000000000000000" pitchFamily="2" charset="2"/>
              <a:buChar char="q"/>
            </a:pPr>
            <a:r>
              <a:rPr lang="fr-FR" sz="1200" i="1" dirty="0"/>
              <a:t>Quelles sont les actions engagées pour favoriser la qualité des façades des particuliers et des commerces ?</a:t>
            </a:r>
          </a:p>
          <a:p>
            <a:pPr algn="just">
              <a:buFont typeface="Wingdings" panose="05000000000000000000" pitchFamily="2" charset="2"/>
              <a:buChar char="q"/>
            </a:pPr>
            <a:r>
              <a:rPr lang="fr-FR" sz="1200" i="1" dirty="0"/>
              <a:t>Des opérations d’enfouissement ou d’effacement des réseaux aériens ont-elles été engagées ? Quelles sont les ambitions de l’équipe municipale à ce sujet ?</a:t>
            </a:r>
          </a:p>
          <a:p>
            <a:pPr algn="just">
              <a:buFont typeface="Wingdings" panose="05000000000000000000" pitchFamily="2" charset="2"/>
              <a:buChar char="q"/>
            </a:pPr>
            <a:r>
              <a:rPr lang="fr-FR" sz="1200" i="1" dirty="0"/>
              <a:t>L’équipe municipale a-t-elle engagé une démarche pour intégré son mobilier urbain à l’espace public ? Quelle stratégie adopte-t-elle pour y parvenir ?</a:t>
            </a:r>
          </a:p>
          <a:p>
            <a:pPr algn="just">
              <a:buFont typeface="Wingdings" panose="05000000000000000000" pitchFamily="2" charset="2"/>
              <a:buChar char="q"/>
            </a:pPr>
            <a:r>
              <a:rPr lang="fr-FR" sz="1200" i="1" dirty="0"/>
              <a:t>De quelle manière l’équipe municipale assure-t-elle la qualité de la voirie et des circulations présentes dans la commune ? Quelles sont les collaborations mises en œuvre pour coordonner l’entretien et le suivi de la qualité des ces circulations ? </a:t>
            </a:r>
          </a:p>
          <a:p>
            <a:pPr algn="just">
              <a:buFont typeface="Wingdings" panose="05000000000000000000" pitchFamily="2" charset="2"/>
              <a:buChar char="q"/>
            </a:pPr>
            <a:r>
              <a:rPr lang="fr-FR" sz="1200" i="1" dirty="0"/>
              <a:t>Comment le nettoiement des espaces publics est-il géré par la commune? Quelles sont les collaborations mises en œuvre pour assurer le nettoiement des espaces publics ? Quelles sont les actions mises en œuvre pour inciter le public au respect de la propreté du domaine public ?</a:t>
            </a:r>
          </a:p>
          <a:p>
            <a:pPr algn="just">
              <a:buFont typeface="Wingdings" panose="05000000000000000000" pitchFamily="2" charset="2"/>
              <a:buChar char="q"/>
            </a:pPr>
            <a:r>
              <a:rPr lang="fr-FR" sz="1200" i="1" dirty="0"/>
              <a:t>Quels sont les réalisations et les projets pour améliorer la santé des habitants?</a:t>
            </a:r>
          </a:p>
          <a:p>
            <a:pPr>
              <a:spcBef>
                <a:spcPts val="1200"/>
              </a:spcBef>
            </a:pP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22</a:t>
            </a:fld>
            <a:endParaRPr lang="fr-FR"/>
          </a:p>
        </p:txBody>
      </p:sp>
    </p:spTree>
    <p:extLst>
      <p:ext uri="{BB962C8B-B14F-4D97-AF65-F5344CB8AC3E}">
        <p14:creationId xmlns:p14="http://schemas.microsoft.com/office/powerpoint/2010/main" val="2972093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1200"/>
              </a:spcBef>
            </a:pPr>
            <a:r>
              <a:rPr lang="fr-FR" sz="1200" dirty="0"/>
              <a:t>Maintenir la qualité de l’entretien effectué par la commune sur ses propres bâtiments</a:t>
            </a:r>
          </a:p>
          <a:p>
            <a:pPr>
              <a:spcBef>
                <a:spcPts val="1200"/>
              </a:spcBef>
            </a:pPr>
            <a:r>
              <a:rPr lang="fr-FR" sz="1200" dirty="0"/>
              <a:t>Inciter les particuliers à engager des opérations de rénovation (nettoyage graffitis)</a:t>
            </a:r>
          </a:p>
          <a:p>
            <a:pPr>
              <a:spcBef>
                <a:spcPts val="1200"/>
              </a:spcBef>
            </a:pPr>
            <a:r>
              <a:rPr lang="fr-FR" sz="1200" dirty="0"/>
              <a:t>Les questions à se poser:</a:t>
            </a:r>
          </a:p>
          <a:p>
            <a:pPr algn="just">
              <a:buFont typeface="Wingdings" panose="05000000000000000000" pitchFamily="2" charset="2"/>
              <a:buChar char="q"/>
            </a:pPr>
            <a:r>
              <a:rPr lang="fr-FR" sz="1200" i="1" dirty="0"/>
              <a:t>Comment l’équipe municipale maîtrise-t-elle la publicité er les enseignes dans la commune ?</a:t>
            </a:r>
          </a:p>
          <a:p>
            <a:pPr algn="just">
              <a:buFont typeface="Wingdings" panose="05000000000000000000" pitchFamily="2" charset="2"/>
              <a:buChar char="q"/>
            </a:pPr>
            <a:r>
              <a:rPr lang="fr-FR" sz="1200" i="1" dirty="0"/>
              <a:t>Quelles sont les actions engagées pour favoriser la qualité des façades des particuliers et des commerces ?</a:t>
            </a:r>
          </a:p>
          <a:p>
            <a:pPr algn="just">
              <a:buFont typeface="Wingdings" panose="05000000000000000000" pitchFamily="2" charset="2"/>
              <a:buChar char="q"/>
            </a:pPr>
            <a:r>
              <a:rPr lang="fr-FR" sz="1200" i="1" dirty="0"/>
              <a:t>Des opérations d’enfouissement ou d’effacement des réseaux aériens ont-elles été engagées ? Quelles sont les ambitions de l’équipe municipale à ce sujet ?</a:t>
            </a:r>
          </a:p>
          <a:p>
            <a:pPr algn="just">
              <a:buFont typeface="Wingdings" panose="05000000000000000000" pitchFamily="2" charset="2"/>
              <a:buChar char="q"/>
            </a:pPr>
            <a:r>
              <a:rPr lang="fr-FR" sz="1200" i="1" dirty="0"/>
              <a:t>L’équipe municipale a-t-elle engagé une démarche pour intégré son mobilier urbain à l’espace public ? Quelle stratégie adopte-t-elle pour y parvenir ?</a:t>
            </a:r>
          </a:p>
          <a:p>
            <a:pPr algn="just">
              <a:buFont typeface="Wingdings" panose="05000000000000000000" pitchFamily="2" charset="2"/>
              <a:buChar char="q"/>
            </a:pPr>
            <a:r>
              <a:rPr lang="fr-FR" sz="1200" i="1" dirty="0"/>
              <a:t>De quelle manière l’équipe municipale assure-t-elle la qualité de la voirie et des circulations présentes dans la commune ? Quelles sont les collaborations mises en œuvre pour coordonner l’entretien et le suivi de la qualité des ces circulations ? </a:t>
            </a:r>
          </a:p>
          <a:p>
            <a:pPr algn="just">
              <a:buFont typeface="Wingdings" panose="05000000000000000000" pitchFamily="2" charset="2"/>
              <a:buChar char="q"/>
            </a:pPr>
            <a:r>
              <a:rPr lang="fr-FR" sz="1200" i="1" dirty="0"/>
              <a:t>Comment le nettoiement des espaces publics est-il géré par la commune? Quelles sont les collaborations mises en œuvre pour assurer le nettoiement des espaces publics ? Quelles sont les actions mises en œuvre pour inciter le public au respect de la propreté du domaine public ?</a:t>
            </a:r>
          </a:p>
          <a:p>
            <a:pPr algn="just">
              <a:buFont typeface="Wingdings" panose="05000000000000000000" pitchFamily="2" charset="2"/>
              <a:buChar char="q"/>
            </a:pPr>
            <a:r>
              <a:rPr lang="fr-FR" sz="1200" i="1" dirty="0"/>
              <a:t>Quels sont les réalisations et les projets pour améliorer la santé des habitants? Réalisation d’espaces de remise en forme?</a:t>
            </a:r>
          </a:p>
          <a:p>
            <a:pPr>
              <a:spcBef>
                <a:spcPts val="1200"/>
              </a:spcBef>
            </a:pP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23</a:t>
            </a:fld>
            <a:endParaRPr lang="fr-FR"/>
          </a:p>
        </p:txBody>
      </p:sp>
    </p:spTree>
    <p:extLst>
      <p:ext uri="{BB962C8B-B14F-4D97-AF65-F5344CB8AC3E}">
        <p14:creationId xmlns:p14="http://schemas.microsoft.com/office/powerpoint/2010/main" val="3739784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 ces espaces ont un lien plus ou moins fort avec les critères précédents et votre démarche de développement durable (social, économique et environnemental voir culturel) et de transition écologique.</a:t>
            </a:r>
          </a:p>
          <a:p>
            <a:r>
              <a:rPr lang="fr-FR" dirty="0"/>
              <a:t>La gestion des cimetières, les cours d’écoles, la désartificialisation, la gestion de l’eau, les jardins familiaux, les espaces naturels</a:t>
            </a:r>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24</a:t>
            </a:fld>
            <a:endParaRPr lang="fr-FR"/>
          </a:p>
        </p:txBody>
      </p:sp>
    </p:spTree>
    <p:extLst>
      <p:ext uri="{BB962C8B-B14F-4D97-AF65-F5344CB8AC3E}">
        <p14:creationId xmlns:p14="http://schemas.microsoft.com/office/powerpoint/2010/main" val="345093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critères sont pris en compte? Les 7?</a:t>
            </a:r>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5</a:t>
            </a:fld>
            <a:endParaRPr lang="fr-FR"/>
          </a:p>
        </p:txBody>
      </p:sp>
    </p:spTree>
    <p:extLst>
      <p:ext uri="{BB962C8B-B14F-4D97-AF65-F5344CB8AC3E}">
        <p14:creationId xmlns:p14="http://schemas.microsoft.com/office/powerpoint/2010/main" val="84402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Est-ce que l’on inclut des rapports d’activités sommaires sur le service EVN, la Propreté, le développement durable???</a:t>
            </a:r>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6</a:t>
            </a:fld>
            <a:endParaRPr lang="fr-FR"/>
          </a:p>
        </p:txBody>
      </p:sp>
    </p:spTree>
    <p:extLst>
      <p:ext uri="{BB962C8B-B14F-4D97-AF65-F5344CB8AC3E}">
        <p14:creationId xmlns:p14="http://schemas.microsoft.com/office/powerpoint/2010/main" val="302111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premier contact est important. Un temps et un lieu d’accueil pour la réception et la présentation. Ils arrivent d’où et dans quel « état », fatigue de la route mais aussi du point de départ? Ils ont fait déjà deux visites qu’ils ont analysé? Ils sont humains.</a:t>
            </a:r>
          </a:p>
          <a:p>
            <a:r>
              <a:rPr lang="fr-FR" dirty="0"/>
              <a:t>Ils ont diverses sensibilités et chacun leur connaissance dans leur domaine d’activité.</a:t>
            </a:r>
          </a:p>
          <a:p>
            <a:r>
              <a:rPr lang="fr-FR" dirty="0"/>
              <a:t>Ils ont à minima lu votre dossier technique et l’évaluation précédente avec ses pistes d’amélioration. </a:t>
            </a:r>
          </a:p>
          <a:p>
            <a:r>
              <a:rPr lang="fr-FR" dirty="0"/>
              <a:t>La présence de M le Maire: Il est le porteur du projet? Il a délégué mais il accueille. Il annonce clairement ses objectifs de progression en rapport au label et il les argumente. Il ne doit pas non plus être omniprésent.</a:t>
            </a:r>
          </a:p>
          <a:p>
            <a:r>
              <a:rPr lang="fr-FR" dirty="0"/>
              <a:t>Le jury ne sourit pas, ce n’est pas grave car il est professionnel même s’il est « bénévole ».</a:t>
            </a:r>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9</a:t>
            </a:fld>
            <a:endParaRPr lang="fr-FR"/>
          </a:p>
        </p:txBody>
      </p:sp>
    </p:spTree>
    <p:extLst>
      <p:ext uri="{BB962C8B-B14F-4D97-AF65-F5344CB8AC3E}">
        <p14:creationId xmlns:p14="http://schemas.microsoft.com/office/powerpoint/2010/main" val="285454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circuit effectif de 3h se fait en 4 h. la citadine est idéale, Le vélo s’est très bien sauf sous la pluie et les discussions sont non groupée, à pieds pour le centre ville ou sur des jardins est le meilleur moyen de sentir les ambiances (vu aussi sur les détails). Ne pas vouloir tout montrer dans un rallye en fourgon!!! Pour réaliser la prouesse de montrer les différents espaces public on doit limiter les temps de déplacement. Mieux vaut les avant / après que de vouloir décrire les projets pour la décennie. Présenter le projet municipal du mandat sur les critères d’amélioration du cadre de vie et de transition écologique (écologie, préservation des ressources, biodiversité). Pendant la visite, pas de discours contradictoires ou « de lamentations ». Soyez précis et clair pour ne pas avoir de mauvaises interprétations. Ne demandez pas des avis aux membres du jury sur vos actions, mais sollicitez des conseils généralistes et posez  des questions. Les élus doivent avoir la connaissance des critères du label et être convaincant sur leur participation. Pas trop d’accompagnants mais pourquoi pas des rencontres sur sites. Prévoir le temps des « adieux »</a:t>
            </a:r>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10</a:t>
            </a:fld>
            <a:endParaRPr lang="fr-FR"/>
          </a:p>
        </p:txBody>
      </p:sp>
    </p:spTree>
    <p:extLst>
      <p:ext uri="{BB962C8B-B14F-4D97-AF65-F5344CB8AC3E}">
        <p14:creationId xmlns:p14="http://schemas.microsoft.com/office/powerpoint/2010/main" val="1822008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faire d’impasse,</a:t>
            </a:r>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11</a:t>
            </a:fld>
            <a:endParaRPr lang="fr-FR"/>
          </a:p>
        </p:txBody>
      </p:sp>
    </p:spTree>
    <p:extLst>
      <p:ext uri="{BB962C8B-B14F-4D97-AF65-F5344CB8AC3E}">
        <p14:creationId xmlns:p14="http://schemas.microsoft.com/office/powerpoint/2010/main" val="2472578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questions à se poser</a:t>
            </a:r>
          </a:p>
          <a:p>
            <a:pPr marL="171450" indent="-171450">
              <a:buFont typeface="Wingdings" panose="05000000000000000000" pitchFamily="2" charset="2"/>
              <a:buChar char="q"/>
            </a:pPr>
            <a:r>
              <a:rPr lang="fr-FR" dirty="0"/>
              <a:t>Quel est l’identité de ma commune et sa particularité?</a:t>
            </a:r>
          </a:p>
          <a:p>
            <a:pPr marL="171450" indent="-171450">
              <a:buFont typeface="Wingdings" panose="05000000000000000000" pitchFamily="2" charset="2"/>
              <a:buChar char="q"/>
            </a:pPr>
            <a:r>
              <a:rPr lang="fr-FR" dirty="0"/>
              <a:t>Pourquoi l’équipe municipale est motivée pour le label et présentation des autres labels?</a:t>
            </a:r>
          </a:p>
          <a:p>
            <a:pPr marL="171450" indent="-171450">
              <a:buFont typeface="Wingdings" panose="05000000000000000000" pitchFamily="2" charset="2"/>
              <a:buChar char="q"/>
            </a:pPr>
            <a:r>
              <a:rPr lang="fr-FR" dirty="0"/>
              <a:t>Quelle est ma stratégie globale sur le projet du mandat et l’évolution de la commune dans une transition écologique?</a:t>
            </a:r>
          </a:p>
          <a:p>
            <a:pPr marL="0" indent="0">
              <a:buNone/>
            </a:pPr>
            <a:r>
              <a:rPr lang="fr-FR" sz="1400" dirty="0">
                <a:ln w="0"/>
                <a:solidFill>
                  <a:schemeClr val="accent1"/>
                </a:solidFill>
                <a:effectLst>
                  <a:outerShdw blurRad="38100" dist="25400" dir="5400000" algn="ctr" rotWithShape="0">
                    <a:srgbClr val="6E747A">
                      <a:alpha val="43000"/>
                    </a:srgbClr>
                  </a:outerShdw>
                </a:effectLst>
              </a:rPr>
              <a:t>LES ACTIONS VERS LES SERVICES MUNICIPAUX</a:t>
            </a:r>
          </a:p>
          <a:p>
            <a:pPr algn="just">
              <a:buFont typeface="Wingdings" panose="05000000000000000000" pitchFamily="2" charset="2"/>
              <a:buChar char="q"/>
            </a:pPr>
            <a:r>
              <a:rPr lang="fr-FR" sz="1200" i="1" dirty="0"/>
              <a:t>Quels sont les différents services municipaux à associer à la démarche de labellisation ?</a:t>
            </a:r>
          </a:p>
          <a:p>
            <a:pPr algn="just">
              <a:buFont typeface="Wingdings" panose="05000000000000000000" pitchFamily="2" charset="2"/>
              <a:buChar char="q"/>
            </a:pPr>
            <a:r>
              <a:rPr lang="fr-FR" sz="1200" i="1" dirty="0"/>
              <a:t>Quel est le rôle de chacun de ces services ?</a:t>
            </a:r>
            <a:endParaRPr lang="fr-FR" dirty="0"/>
          </a:p>
          <a:p>
            <a:pPr marL="171450" indent="-171450">
              <a:buFont typeface="Wingdings" panose="05000000000000000000" pitchFamily="2" charset="2"/>
              <a:buChar char="q"/>
            </a:pPr>
            <a:r>
              <a:rPr lang="fr-FR" dirty="0"/>
              <a:t>Quelle est la cohésion et la transversalité des services municipaux? Uniquement sur le label, pour les projets, au quotidien?</a:t>
            </a:r>
          </a:p>
          <a:p>
            <a:pPr marL="171450" indent="-171450">
              <a:buFont typeface="Wingdings" panose="05000000000000000000" pitchFamily="2" charset="2"/>
              <a:buChar char="q"/>
            </a:pPr>
            <a:r>
              <a:rPr lang="fr-FR" dirty="0"/>
              <a:t>Quelle est ma gestion de l’espace public et des EVN, Gestion différenciée, charte de l’espace public?</a:t>
            </a:r>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12</a:t>
            </a:fld>
            <a:endParaRPr lang="fr-FR"/>
          </a:p>
        </p:txBody>
      </p:sp>
    </p:spTree>
    <p:extLst>
      <p:ext uri="{BB962C8B-B14F-4D97-AF65-F5344CB8AC3E}">
        <p14:creationId xmlns:p14="http://schemas.microsoft.com/office/powerpoint/2010/main" val="1291344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questions à se poser</a:t>
            </a:r>
          </a:p>
          <a:p>
            <a:pPr marL="171450" indent="-171450">
              <a:buFont typeface="Wingdings" panose="05000000000000000000" pitchFamily="2" charset="2"/>
              <a:buChar char="q"/>
            </a:pPr>
            <a:r>
              <a:rPr lang="fr-FR" dirty="0"/>
              <a:t>Quelle est la cohérence dans la gestion de l’espace public?</a:t>
            </a:r>
          </a:p>
          <a:p>
            <a:pPr marL="171450" indent="-171450">
              <a:buFont typeface="Wingdings" panose="05000000000000000000" pitchFamily="2" charset="2"/>
              <a:buChar char="q"/>
            </a:pPr>
            <a:r>
              <a:rPr lang="fr-FR" dirty="0"/>
              <a:t>Le paysage urbain ou de proximité est pris en compte sur les projets?</a:t>
            </a:r>
          </a:p>
          <a:p>
            <a:pPr marL="171450" indent="-171450">
              <a:buFont typeface="Wingdings" panose="05000000000000000000" pitchFamily="2" charset="2"/>
              <a:buChar char="q"/>
            </a:pPr>
            <a:r>
              <a:rPr lang="fr-FR" dirty="0"/>
              <a:t>La végétalisation et l’embellissement de la commune est-il permanent?</a:t>
            </a:r>
          </a:p>
          <a:p>
            <a:pPr marL="0" indent="0" algn="just">
              <a:buNone/>
            </a:pPr>
            <a:r>
              <a:rPr lang="fr-FR" sz="1400" dirty="0">
                <a:ln w="0"/>
                <a:solidFill>
                  <a:schemeClr val="accent1"/>
                </a:solidFill>
                <a:effectLst>
                  <a:outerShdw blurRad="38100" dist="25400" dir="5400000" algn="ctr" rotWithShape="0">
                    <a:srgbClr val="6E747A">
                      <a:alpha val="43000"/>
                    </a:srgbClr>
                  </a:outerShdw>
                </a:effectLst>
              </a:rPr>
              <a:t>LES ACTIONS VERS LES AUTRES GESTIONNAIRES DE L’ESPACE PUBLIC</a:t>
            </a:r>
          </a:p>
          <a:p>
            <a:pPr algn="just">
              <a:buFont typeface="Wingdings" panose="05000000000000000000" pitchFamily="2" charset="2"/>
              <a:buChar char="q"/>
            </a:pPr>
            <a:r>
              <a:rPr lang="fr-FR" sz="1200" i="1" dirty="0"/>
              <a:t>Existe-t-il des espaces ouverts au public dont la commune n’est pas propriétaire ?</a:t>
            </a:r>
          </a:p>
          <a:p>
            <a:pPr algn="just">
              <a:buFont typeface="Wingdings" panose="05000000000000000000" pitchFamily="2" charset="2"/>
              <a:buChar char="q"/>
            </a:pPr>
            <a:r>
              <a:rPr lang="fr-FR" sz="1200" i="1" dirty="0"/>
              <a:t>Quelles sont les démarches collaboratives engagées pour favoriser un traitement cohérent de ces espaces ?</a:t>
            </a:r>
          </a:p>
          <a:p>
            <a:pPr algn="just">
              <a:buFont typeface="Wingdings" panose="05000000000000000000" pitchFamily="2" charset="2"/>
              <a:buChar char="q"/>
            </a:pPr>
            <a:r>
              <a:rPr lang="fr-FR" sz="1200" i="1" dirty="0"/>
              <a:t>Quels sont les résultats obtenus ?</a:t>
            </a:r>
          </a:p>
          <a:p>
            <a:pPr algn="just">
              <a:buFont typeface="Wingdings" panose="05000000000000000000" pitchFamily="2" charset="2"/>
              <a:buChar char="q"/>
            </a:pPr>
            <a:r>
              <a:rPr lang="fr-FR" sz="1200" i="1" dirty="0"/>
              <a:t>Quels sont les différents partenaires: ONF, HLM…</a:t>
            </a:r>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13</a:t>
            </a:fld>
            <a:endParaRPr lang="fr-FR"/>
          </a:p>
        </p:txBody>
      </p:sp>
    </p:spTree>
    <p:extLst>
      <p:ext uri="{BB962C8B-B14F-4D97-AF65-F5344CB8AC3E}">
        <p14:creationId xmlns:p14="http://schemas.microsoft.com/office/powerpoint/2010/main" val="3342956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en valeur le label même en ville</a:t>
            </a:r>
          </a:p>
          <a:p>
            <a:pPr marL="0" indent="0" algn="just">
              <a:buNone/>
            </a:pPr>
            <a:r>
              <a:rPr lang="fr-FR" dirty="0"/>
              <a:t>Les questions à se poser:</a:t>
            </a:r>
          </a:p>
          <a:p>
            <a:pPr marL="0" indent="0" algn="just">
              <a:buNone/>
            </a:pPr>
            <a:r>
              <a:rPr lang="fr-FR" sz="1400" dirty="0">
                <a:ln w="0"/>
                <a:solidFill>
                  <a:schemeClr val="accent1"/>
                </a:solidFill>
                <a:effectLst>
                  <a:outerShdw blurRad="38100" dist="25400" dir="5400000" algn="ctr" rotWithShape="0">
                    <a:srgbClr val="6E747A">
                      <a:alpha val="43000"/>
                    </a:srgbClr>
                  </a:outerShdw>
                </a:effectLst>
              </a:rPr>
              <a:t>LES ACTIONS VERS LA POPULATION</a:t>
            </a:r>
            <a:endParaRPr lang="fr-FR" sz="1400" i="1" dirty="0"/>
          </a:p>
          <a:p>
            <a:pPr>
              <a:buFont typeface="Wingdings" panose="05000000000000000000" pitchFamily="2" charset="2"/>
              <a:buChar char="q"/>
            </a:pPr>
            <a:r>
              <a:rPr lang="fr-FR" sz="1200" i="1" dirty="0"/>
              <a:t>Est-ce que la démarche de valorisation paysagère a fait l’objet d’informations à destination de la population?</a:t>
            </a:r>
          </a:p>
          <a:p>
            <a:pPr>
              <a:buFont typeface="Wingdings" panose="05000000000000000000" pitchFamily="2" charset="2"/>
              <a:buChar char="q"/>
            </a:pPr>
            <a:r>
              <a:rPr lang="fr-FR" sz="1200" i="1" dirty="0"/>
              <a:t>Quels sont les supports de communication utilisés pour sensibiliser la population?</a:t>
            </a:r>
          </a:p>
          <a:p>
            <a:pPr>
              <a:buFont typeface="Wingdings" panose="05000000000000000000" pitchFamily="2" charset="2"/>
              <a:buChar char="q"/>
            </a:pPr>
            <a:r>
              <a:rPr lang="fr-FR" sz="1200" i="1" dirty="0"/>
              <a:t>Quelles sont les démarches participatives mises en place dans les domaines concernés par le label ? </a:t>
            </a:r>
            <a:r>
              <a:rPr lang="fr-FR" sz="800" i="1" dirty="0"/>
              <a:t>(réunions publiques, boite à idées, jury citoyen, ateliers participatifs)</a:t>
            </a:r>
            <a:endParaRPr lang="fr-FR" sz="1200" i="1" dirty="0"/>
          </a:p>
          <a:p>
            <a:pPr>
              <a:buFont typeface="Wingdings" panose="05000000000000000000" pitchFamily="2" charset="2"/>
              <a:buChar char="q"/>
            </a:pPr>
            <a:r>
              <a:rPr lang="fr-FR" sz="1200" i="1" dirty="0"/>
              <a:t>Quelles sont les animations développées pour sensibiliser et associer la population ?</a:t>
            </a:r>
          </a:p>
          <a:p>
            <a:pPr>
              <a:buFont typeface="Wingdings" panose="05000000000000000000" pitchFamily="2" charset="2"/>
              <a:buChar char="q"/>
            </a:pPr>
            <a:r>
              <a:rPr lang="fr-FR" sz="1200" i="1" dirty="0"/>
              <a:t>Les panneaux d’entrée de la commune sont-ils présents, mis en valeur et entretenus ? </a:t>
            </a:r>
          </a:p>
          <a:p>
            <a:pPr>
              <a:buFont typeface="Wingdings" panose="05000000000000000000" pitchFamily="2" charset="2"/>
              <a:buChar char="q"/>
            </a:pPr>
            <a:r>
              <a:rPr lang="fr-FR" sz="1200" i="1" dirty="0"/>
              <a:t>L’équipe municipale utilise-t-elle le logo sur les supports de communication ? (publications, site internet)</a:t>
            </a:r>
          </a:p>
          <a:p>
            <a:pPr marL="0" indent="0">
              <a:buNone/>
            </a:pPr>
            <a:endParaRPr lang="fr-FR" sz="100" i="1" dirty="0"/>
          </a:p>
          <a:p>
            <a:pPr marL="0" indent="0">
              <a:buNone/>
            </a:pPr>
            <a:r>
              <a:rPr lang="fr-FR" sz="1400" dirty="0">
                <a:ln w="0"/>
                <a:solidFill>
                  <a:schemeClr val="accent1"/>
                </a:solidFill>
                <a:effectLst>
                  <a:outerShdw blurRad="38100" dist="25400" dir="5400000" algn="ctr" rotWithShape="0">
                    <a:srgbClr val="6E747A">
                      <a:alpha val="43000"/>
                    </a:srgbClr>
                  </a:outerShdw>
                </a:effectLst>
              </a:rPr>
              <a:t>LES ACTIONS VERS LES TOURISTES</a:t>
            </a:r>
            <a:endParaRPr lang="fr-FR" sz="1400" i="1" dirty="0"/>
          </a:p>
          <a:p>
            <a:pPr>
              <a:buFont typeface="Wingdings" panose="05000000000000000000" pitchFamily="2" charset="2"/>
              <a:buChar char="q"/>
            </a:pPr>
            <a:r>
              <a:rPr lang="fr-FR" sz="1200" i="1" dirty="0"/>
              <a:t>Quelles sont les actions de communication et d’animation mises en place pour promouvoir le patrimoine végétal et paysager auprès des touristes ?</a:t>
            </a:r>
          </a:p>
          <a:p>
            <a:pPr>
              <a:buFont typeface="Wingdings" panose="05000000000000000000" pitchFamily="2" charset="2"/>
              <a:buChar char="q"/>
            </a:pPr>
            <a:r>
              <a:rPr lang="fr-FR" sz="1200" i="1" dirty="0"/>
              <a:t>Quels sont les acteurs locaux du tourisme associés à cette démarche ?</a:t>
            </a:r>
          </a:p>
          <a:p>
            <a:pPr>
              <a:buFont typeface="Wingdings" panose="05000000000000000000" pitchFamily="2" charset="2"/>
              <a:buChar char="q"/>
            </a:pPr>
            <a:r>
              <a:rPr lang="fr-FR" sz="1200" i="1" dirty="0"/>
              <a:t>Quelles sont les animation à vocation touristiques organisées sur la thématique du végétal ?</a:t>
            </a:r>
          </a:p>
          <a:p>
            <a:pPr>
              <a:buFont typeface="Wingdings" panose="05000000000000000000" pitchFamily="2" charset="2"/>
              <a:buChar char="q"/>
            </a:pPr>
            <a:r>
              <a:rPr lang="fr-FR" sz="1200" i="1" dirty="0"/>
              <a:t>Est-ce que l’équipe municipale utilise le logo sur les supports de promotion touristique ?</a:t>
            </a:r>
          </a:p>
          <a:p>
            <a:pPr marL="0" indent="0">
              <a:buNone/>
            </a:pPr>
            <a:endParaRPr lang="fr-FR" sz="100" i="1" dirty="0"/>
          </a:p>
          <a:p>
            <a:pPr algn="just">
              <a:buFont typeface="Wingdings" panose="05000000000000000000" pitchFamily="2" charset="2"/>
              <a:buChar char="q"/>
            </a:pPr>
            <a:endParaRPr lang="fr-FR" sz="100" i="1" dirty="0"/>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14</a:t>
            </a:fld>
            <a:endParaRPr lang="fr-FR"/>
          </a:p>
        </p:txBody>
      </p:sp>
    </p:spTree>
    <p:extLst>
      <p:ext uri="{BB962C8B-B14F-4D97-AF65-F5344CB8AC3E}">
        <p14:creationId xmlns:p14="http://schemas.microsoft.com/office/powerpoint/2010/main" val="164005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589C517-90AC-4D44-9925-FDE48E7F85C5}" type="datetimeFigureOut">
              <a:rPr lang="fr-FR" smtClean="0"/>
              <a:t>02/02/2024</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11205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589C517-90AC-4D44-9925-FDE48E7F85C5}" type="datetimeFigureOut">
              <a:rPr lang="fr-FR" smtClean="0"/>
              <a:t>02/02/2024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109497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589C517-90AC-4D44-9925-FDE48E7F85C5}" type="datetimeFigureOut">
              <a:rPr lang="fr-FR" smtClean="0"/>
              <a:t>02/02/2024</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F6840-F127-44AD-A33E-1DEC8CA5872E}"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5433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D589C517-90AC-4D44-9925-FDE48E7F85C5}" type="datetimeFigureOut">
              <a:rPr lang="fr-FR" smtClean="0"/>
              <a:t>02/02/2024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2551732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D589C517-90AC-4D44-9925-FDE48E7F85C5}" type="datetimeFigureOut">
              <a:rPr lang="fr-FR" smtClean="0"/>
              <a:t>02/02/2024</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F6840-F127-44AD-A33E-1DEC8CA5872E}"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99864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D589C517-90AC-4D44-9925-FDE48E7F85C5}" type="datetimeFigureOut">
              <a:rPr lang="fr-FR" smtClean="0"/>
              <a:t>02/02/2024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3146222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89C517-90AC-4D44-9925-FDE48E7F85C5}" type="datetimeFigureOut">
              <a:rPr lang="fr-FR" smtClean="0"/>
              <a:t>02/02/2024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470418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89C517-90AC-4D44-9925-FDE48E7F85C5}" type="datetimeFigureOut">
              <a:rPr lang="fr-FR" smtClean="0"/>
              <a:t>02/02/2024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155331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89C517-90AC-4D44-9925-FDE48E7F85C5}" type="datetimeFigureOut">
              <a:rPr lang="fr-FR" smtClean="0"/>
              <a:t>02/02/2024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272381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589C517-90AC-4D44-9925-FDE48E7F85C5}" type="datetimeFigureOut">
              <a:rPr lang="fr-FR" smtClean="0"/>
              <a:t>02/02/2024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330157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589C517-90AC-4D44-9925-FDE48E7F85C5}" type="datetimeFigureOut">
              <a:rPr lang="fr-FR" smtClean="0"/>
              <a:t>02/02/2024</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233458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589C517-90AC-4D44-9925-FDE48E7F85C5}" type="datetimeFigureOut">
              <a:rPr lang="fr-FR" smtClean="0"/>
              <a:t>02/02/2024</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133878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589C517-90AC-4D44-9925-FDE48E7F85C5}" type="datetimeFigureOut">
              <a:rPr lang="fr-FR" smtClean="0"/>
              <a:t>02/02/2024</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228463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9C517-90AC-4D44-9925-FDE48E7F85C5}" type="datetimeFigureOut">
              <a:rPr lang="fr-FR" smtClean="0"/>
              <a:t>02/02/2024</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387152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589C517-90AC-4D44-9925-FDE48E7F85C5}" type="datetimeFigureOut">
              <a:rPr lang="fr-FR" smtClean="0"/>
              <a:t>02/02/2024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347817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589C517-90AC-4D44-9925-FDE48E7F85C5}" type="datetimeFigureOut">
              <a:rPr lang="fr-FR" smtClean="0"/>
              <a:t>02/02/2024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243044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589C517-90AC-4D44-9925-FDE48E7F85C5}" type="datetimeFigureOut">
              <a:rPr lang="fr-FR" smtClean="0"/>
              <a:t>02/02/2024</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D1F6840-F127-44AD-A33E-1DEC8CA5872E}" type="slidenum">
              <a:rPr lang="fr-FR" smtClean="0"/>
              <a:t>‹N°›</a:t>
            </a:fld>
            <a:endParaRPr lang="fr-FR"/>
          </a:p>
        </p:txBody>
      </p:sp>
    </p:spTree>
    <p:extLst>
      <p:ext uri="{BB962C8B-B14F-4D97-AF65-F5344CB8AC3E}">
        <p14:creationId xmlns:p14="http://schemas.microsoft.com/office/powerpoint/2010/main" val="4108755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ormation/film%20ville%20fleurie.m4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01664" y="3884798"/>
            <a:ext cx="8915399" cy="1625619"/>
          </a:xfrm>
        </p:spPr>
        <p:txBody>
          <a:bodyPr>
            <a:normAutofit fontScale="90000"/>
          </a:bodyPr>
          <a:lstStyle/>
          <a:p>
            <a:r>
              <a:rPr lang="fr-FR" dirty="0"/>
              <a:t>ORGANISATION DE LA VISITE</a:t>
            </a:r>
          </a:p>
        </p:txBody>
      </p:sp>
      <p:pic>
        <p:nvPicPr>
          <p:cNvPr id="1026" name="Picture 2" descr="Conseil National des Villes et Villages Fleuris (CNVVF) | Nature En Ville">
            <a:extLst>
              <a:ext uri="{FF2B5EF4-FFF2-40B4-BE49-F238E27FC236}">
                <a16:creationId xmlns:a16="http://schemas.microsoft.com/office/drawing/2014/main" id="{8B72AC77-E601-4E58-D14D-07F8E166A7C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639" y="201428"/>
            <a:ext cx="4210050" cy="2771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NNEAU VILLES ET VILLAGES FLEURIS_4 fleurs | Ville de Lunéville">
            <a:extLst>
              <a:ext uri="{FF2B5EF4-FFF2-40B4-BE49-F238E27FC236}">
                <a16:creationId xmlns:a16="http://schemas.microsoft.com/office/drawing/2014/main" id="{36A27CFF-EED0-F66B-8FE6-251EB667878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0010" y="-9447"/>
            <a:ext cx="7521990"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2532"/>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74267" y="863539"/>
            <a:ext cx="10887104" cy="5953327"/>
          </a:xfrm>
        </p:spPr>
        <p:txBody>
          <a:bodyPr>
            <a:noAutofit/>
          </a:bodyPr>
          <a:lstStyle/>
          <a:p>
            <a:pPr marL="0" indent="0" algn="just">
              <a:buNone/>
            </a:pPr>
            <a:r>
              <a:rPr lang="fr-FR" sz="2000" b="1" spc="50" dirty="0">
                <a:ln w="9525" cmpd="sng">
                  <a:solidFill>
                    <a:schemeClr val="accent1"/>
                  </a:solidFill>
                  <a:prstDash val="solid"/>
                </a:ln>
                <a:solidFill>
                  <a:schemeClr val="accent2">
                    <a:lumMod val="75000"/>
                  </a:schemeClr>
                </a:solidFill>
                <a:effectLst>
                  <a:glow rad="38100">
                    <a:schemeClr val="accent1">
                      <a:alpha val="40000"/>
                    </a:schemeClr>
                  </a:glow>
                </a:effectLst>
              </a:rPr>
              <a:t>	IDENTIFIER LE CIRCUIT</a:t>
            </a:r>
          </a:p>
          <a:p>
            <a:pPr algn="just"/>
            <a:r>
              <a:rPr lang="fr-FR" sz="2000" dirty="0"/>
              <a:t>Rester dans le temps imparti avec un circuit de visite défini. Alterner les moyens de déplacement (trop de véhicule) et rester groupé pour un même discours.</a:t>
            </a:r>
          </a:p>
          <a:p>
            <a:pPr algn="just"/>
            <a:r>
              <a:rPr lang="fr-FR" sz="2000" dirty="0"/>
              <a:t>Ces lieux doivent témoigner de la pertinence des choix d’aménagement et de gestion au regard des objectifs politiques et du contexte territorial. Montrer les innovations. </a:t>
            </a:r>
          </a:p>
          <a:p>
            <a:pPr algn="just"/>
            <a:r>
              <a:rPr lang="fr-FR" sz="2000" dirty="0"/>
              <a:t>Il est Important d’identifier une typologie variée des espaces et d’expliquer la gestion différenciée et écologique de l’espace public</a:t>
            </a:r>
            <a:endParaRPr lang="fr-FR" sz="2000" b="1" spc="50" dirty="0">
              <a:ln w="9525" cmpd="sng">
                <a:solidFill>
                  <a:schemeClr val="accent1"/>
                </a:solidFill>
                <a:prstDash val="solid"/>
              </a:ln>
              <a:solidFill>
                <a:schemeClr val="accent2">
                  <a:lumMod val="75000"/>
                </a:schemeClr>
              </a:solidFill>
              <a:effectLst>
                <a:glow rad="38100">
                  <a:schemeClr val="accent1">
                    <a:alpha val="40000"/>
                  </a:schemeClr>
                </a:glow>
              </a:effectLst>
            </a:endParaRPr>
          </a:p>
          <a:p>
            <a:pPr marL="0" indent="0" algn="just">
              <a:buNone/>
            </a:pPr>
            <a:r>
              <a:rPr lang="fr-FR" sz="2000" b="1" spc="50" dirty="0">
                <a:ln w="9525" cmpd="sng">
                  <a:solidFill>
                    <a:schemeClr val="accent1"/>
                  </a:solidFill>
                  <a:prstDash val="solid"/>
                </a:ln>
                <a:solidFill>
                  <a:schemeClr val="accent2">
                    <a:lumMod val="75000"/>
                  </a:schemeClr>
                </a:solidFill>
                <a:effectLst>
                  <a:glow rad="38100">
                    <a:schemeClr val="accent1">
                      <a:alpha val="40000"/>
                    </a:schemeClr>
                  </a:glow>
                </a:effectLst>
              </a:rPr>
              <a:t>ETABLIR LE PROGRAMME DE LA VISITE</a:t>
            </a:r>
          </a:p>
          <a:p>
            <a:pPr algn="just"/>
            <a:r>
              <a:rPr lang="fr-FR" sz="2000" dirty="0"/>
              <a:t>Il est nécessaire d’accueillir le jury avec des temps de présentation et d’échange indispensable à la bonne compréhension du contexte local</a:t>
            </a:r>
          </a:p>
          <a:p>
            <a:pPr algn="just"/>
            <a:r>
              <a:rPr lang="fr-FR" sz="2000" dirty="0"/>
              <a:t>Un élu, de préférence M le Maire, doit présenter le territoire (économique, social, touristique, culturel…), L’identité de la commune et ses particularités </a:t>
            </a:r>
          </a:p>
          <a:p>
            <a:pPr algn="just"/>
            <a:r>
              <a:rPr lang="fr-FR" sz="2000" b="1" dirty="0"/>
              <a:t>Binôme élu / technicien </a:t>
            </a:r>
            <a:r>
              <a:rPr lang="fr-FR" sz="2000" dirty="0"/>
              <a:t>peut présenter les principales orientations stratégiques en termes d’intervention (</a:t>
            </a:r>
            <a:r>
              <a:rPr lang="fr-FR" sz="2000" i="1" dirty="0"/>
              <a:t>présenter les actions concrètes du projet municipal et les grands axes de la gestion de l’espace public</a:t>
            </a:r>
            <a:r>
              <a:rPr lang="fr-FR" sz="2000" dirty="0"/>
              <a:t>)</a:t>
            </a:r>
          </a:p>
        </p:txBody>
      </p:sp>
      <p:sp>
        <p:nvSpPr>
          <p:cNvPr id="4" name="Titre 1"/>
          <p:cNvSpPr txBox="1">
            <a:spLocks/>
          </p:cNvSpPr>
          <p:nvPr/>
        </p:nvSpPr>
        <p:spPr>
          <a:xfrm>
            <a:off x="2865476" y="41134"/>
            <a:ext cx="8911687" cy="624871"/>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PARTIE 1. VISITE DU JURY</a:t>
            </a:r>
          </a:p>
        </p:txBody>
      </p:sp>
    </p:spTree>
    <p:extLst>
      <p:ext uri="{BB962C8B-B14F-4D97-AF65-F5344CB8AC3E}">
        <p14:creationId xmlns:p14="http://schemas.microsoft.com/office/powerpoint/2010/main" val="773433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42186" y="270587"/>
            <a:ext cx="10282335" cy="6550091"/>
          </a:xfrm>
        </p:spPr>
        <p:txBody>
          <a:bodyPr>
            <a:normAutofit/>
          </a:bodyPr>
          <a:lstStyle/>
          <a:p>
            <a:pPr marL="0" indent="0">
              <a:buNone/>
            </a:pPr>
            <a:r>
              <a:rPr lang="fr-FR" sz="2200" u="sng" dirty="0"/>
              <a:t>Le jury évalue en adaptant ses exigences à la taille de la commune :</a:t>
            </a:r>
          </a:p>
          <a:p>
            <a:pPr marL="0" indent="0">
              <a:buNone/>
            </a:pPr>
            <a:r>
              <a:rPr lang="fr-FR" sz="2200" dirty="0"/>
              <a:t>A tous les critères énoncés, mais plus particulièrement aux actions de transition écologique et d’amélioration du cadre de vie.</a:t>
            </a:r>
          </a:p>
          <a:p>
            <a:pPr marL="0" indent="0">
              <a:buNone/>
            </a:pPr>
            <a:r>
              <a:rPr lang="fr-FR" sz="2200" dirty="0"/>
              <a:t>Aux actions de lutte et d’adaptation contre le changement climatique</a:t>
            </a:r>
          </a:p>
          <a:p>
            <a:pPr>
              <a:buFontTx/>
              <a:buChar char="-"/>
            </a:pPr>
            <a:r>
              <a:rPr lang="fr-FR" sz="2200" b="1" dirty="0"/>
              <a:t>Aux méthodes mises en œuvre par l’équipe municipale pour l’entretien</a:t>
            </a:r>
          </a:p>
          <a:p>
            <a:pPr>
              <a:buFontTx/>
              <a:buChar char="-"/>
            </a:pPr>
            <a:r>
              <a:rPr lang="fr-FR" sz="2200" dirty="0"/>
              <a:t>Aux anticipations sur le coût et le temps nécessaires à l’entretien</a:t>
            </a:r>
          </a:p>
          <a:p>
            <a:pPr>
              <a:buFontTx/>
              <a:buChar char="-"/>
            </a:pPr>
            <a:r>
              <a:rPr lang="fr-FR" sz="2200" dirty="0"/>
              <a:t>Aux modes de gestion adaptés aux caractéristiques de la commune et de son patrimoine</a:t>
            </a:r>
          </a:p>
          <a:p>
            <a:pPr>
              <a:buFontTx/>
              <a:buChar char="-"/>
            </a:pPr>
            <a:r>
              <a:rPr lang="fr-FR" sz="2200" b="1" dirty="0"/>
              <a:t>À la stratégie de renouvellement </a:t>
            </a:r>
            <a:r>
              <a:rPr lang="fr-FR" sz="2200" dirty="0"/>
              <a:t>du patrimoine arboré et arbustif</a:t>
            </a:r>
          </a:p>
          <a:p>
            <a:pPr>
              <a:buFontTx/>
              <a:buChar char="-"/>
            </a:pPr>
            <a:r>
              <a:rPr lang="fr-FR" sz="2200" b="1" dirty="0"/>
              <a:t>A identifier la qualité d’entretien perçue en fonction d’un gestion différenciée et environnementale (préservation de la biodiversité)</a:t>
            </a:r>
          </a:p>
          <a:p>
            <a:pPr>
              <a:buFontTx/>
              <a:buChar char="-"/>
            </a:pPr>
            <a:r>
              <a:rPr lang="fr-FR" sz="2200" b="1" dirty="0"/>
              <a:t>A l’animation et la sensibilisation de la démarche par rapport aux différents publics</a:t>
            </a:r>
          </a:p>
          <a:p>
            <a:pPr>
              <a:buFontTx/>
              <a:buChar char="-"/>
            </a:pPr>
            <a:r>
              <a:rPr lang="fr-FR" sz="2200" b="1" dirty="0"/>
              <a:t>A la promotion du Label</a:t>
            </a:r>
          </a:p>
        </p:txBody>
      </p:sp>
    </p:spTree>
    <p:extLst>
      <p:ext uri="{BB962C8B-B14F-4D97-AF65-F5344CB8AC3E}">
        <p14:creationId xmlns:p14="http://schemas.microsoft.com/office/powerpoint/2010/main" val="21547347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8274" y="145296"/>
            <a:ext cx="9786794" cy="589050"/>
          </a:xfrm>
        </p:spPr>
        <p:txBody>
          <a:bodyPr>
            <a:normAutofit/>
          </a:bodyPr>
          <a:lstStyle/>
          <a:p>
            <a:pPr algn="just"/>
            <a:r>
              <a:rPr lang="fr-FR" sz="3200" dirty="0"/>
              <a:t>PARTIE 2. MISE EN ŒUVRE DU PROJET MUNICIPAL</a:t>
            </a:r>
          </a:p>
        </p:txBody>
      </p:sp>
      <p:sp>
        <p:nvSpPr>
          <p:cNvPr id="3" name="Espace réservé du contenu 2"/>
          <p:cNvSpPr>
            <a:spLocks noGrp="1"/>
          </p:cNvSpPr>
          <p:nvPr>
            <p:ph idx="1"/>
          </p:nvPr>
        </p:nvSpPr>
        <p:spPr>
          <a:xfrm>
            <a:off x="1245140" y="1108953"/>
            <a:ext cx="10778247" cy="5749047"/>
          </a:xfrm>
        </p:spPr>
        <p:txBody>
          <a:bodyPr>
            <a:normAutofit/>
          </a:bodyPr>
          <a:lstStyle/>
          <a:p>
            <a:pPr algn="just"/>
            <a:r>
              <a:rPr lang="fr-FR" sz="2400" dirty="0"/>
              <a:t>Présenter l’identité de la commune : identité du territoire (situation géographique), identité culturelle (histoire, patrimoine, architecture) et activité économique et sociales</a:t>
            </a:r>
          </a:p>
          <a:p>
            <a:pPr algn="just"/>
            <a:r>
              <a:rPr lang="fr-FR" sz="2400" dirty="0"/>
              <a:t>Expliquer les principales raisons qui ont motivé l’équipe municipale à s’engager dans le processus de labellisation et pourquoi j’ai d’autres labels</a:t>
            </a:r>
          </a:p>
          <a:p>
            <a:pPr algn="just"/>
            <a:r>
              <a:rPr lang="fr-FR" sz="2400" dirty="0"/>
              <a:t>Être cohérent entre le projet municipal, sa réalisation et sa gestion. Être en adéquation avec la labellisation en décrivant les différentes actions mises en œuvre et faire le lien entre les principales orientations dans les domaines économiques, social et environnemental</a:t>
            </a:r>
          </a:p>
          <a:p>
            <a:pPr algn="just"/>
            <a:r>
              <a:rPr lang="fr-FR" sz="2400" dirty="0"/>
              <a:t>Avoir un travail de transversalité entre les différents services, techniques, communication, urbanisme, administratifs et culturels</a:t>
            </a:r>
          </a:p>
          <a:p>
            <a:pPr marL="1371600" lvl="3" indent="0" algn="just">
              <a:buNone/>
            </a:pPr>
            <a:endParaRPr lang="fr-FR" dirty="0"/>
          </a:p>
          <a:p>
            <a:pPr algn="just"/>
            <a:endParaRPr lang="fr-FR" dirty="0"/>
          </a:p>
        </p:txBody>
      </p:sp>
    </p:spTree>
    <p:extLst>
      <p:ext uri="{BB962C8B-B14F-4D97-AF65-F5344CB8AC3E}">
        <p14:creationId xmlns:p14="http://schemas.microsoft.com/office/powerpoint/2010/main" val="213286489"/>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8274" y="145296"/>
            <a:ext cx="9786794" cy="589050"/>
          </a:xfrm>
        </p:spPr>
        <p:txBody>
          <a:bodyPr>
            <a:normAutofit/>
          </a:bodyPr>
          <a:lstStyle/>
          <a:p>
            <a:pPr algn="just"/>
            <a:r>
              <a:rPr lang="fr-FR" sz="3200" dirty="0"/>
              <a:t>PARTIE 2. MISE EN ŒUVRE DU PROJET MUNICIPAL</a:t>
            </a:r>
          </a:p>
        </p:txBody>
      </p:sp>
      <p:sp>
        <p:nvSpPr>
          <p:cNvPr id="3" name="Espace réservé du contenu 2"/>
          <p:cNvSpPr>
            <a:spLocks noGrp="1"/>
          </p:cNvSpPr>
          <p:nvPr>
            <p:ph idx="1"/>
          </p:nvPr>
        </p:nvSpPr>
        <p:spPr>
          <a:xfrm>
            <a:off x="1245140" y="1108953"/>
            <a:ext cx="10778247" cy="5749047"/>
          </a:xfrm>
        </p:spPr>
        <p:txBody>
          <a:bodyPr>
            <a:normAutofit/>
          </a:bodyPr>
          <a:lstStyle/>
          <a:p>
            <a:pPr algn="just"/>
            <a:r>
              <a:rPr lang="fr-FR" sz="2400" dirty="0"/>
              <a:t>Expliquer une stratégie globale du patrimoine végétal et naturel, à la propreté, à l’affichage publicitaire à l’aménagement et la  gestion des espaces publics.</a:t>
            </a:r>
            <a:endParaRPr lang="fr-FR" sz="2400" baseline="0" dirty="0"/>
          </a:p>
          <a:p>
            <a:pPr algn="just"/>
            <a:r>
              <a:rPr lang="fr-FR" sz="2400" dirty="0"/>
              <a:t>Prendre en compte le paysage dans les projets et avoir une pertinence de gestion suivant les sites</a:t>
            </a:r>
          </a:p>
          <a:p>
            <a:pPr algn="just"/>
            <a:r>
              <a:rPr lang="fr-FR" sz="2400" dirty="0"/>
              <a:t>Au niveau de l’embellissement : présence du végétal, présentation photographique de la végétalisation à travers les différentes saisons de l’année</a:t>
            </a:r>
          </a:p>
          <a:p>
            <a:pPr algn="just"/>
            <a:r>
              <a:rPr lang="fr-FR" sz="2400" dirty="0"/>
              <a:t>De nombreux espaces ouverts au publics n’appartiennent pas à la commune mais l’on doit 	collaborer et se concerter avec différents acteurs ( ONF, OPHLM, copropriétés, communauté de commune, conseil général, zones commerciales…)</a:t>
            </a:r>
          </a:p>
          <a:p>
            <a:pPr algn="just"/>
            <a:endParaRPr lang="fr-FR" dirty="0"/>
          </a:p>
          <a:p>
            <a:pPr marL="1371600" lvl="3" indent="0" algn="just">
              <a:buNone/>
            </a:pPr>
            <a:endParaRPr lang="fr-FR" dirty="0"/>
          </a:p>
          <a:p>
            <a:pPr algn="just"/>
            <a:endParaRPr lang="fr-FR" dirty="0"/>
          </a:p>
        </p:txBody>
      </p:sp>
    </p:spTree>
    <p:extLst>
      <p:ext uri="{BB962C8B-B14F-4D97-AF65-F5344CB8AC3E}">
        <p14:creationId xmlns:p14="http://schemas.microsoft.com/office/powerpoint/2010/main" val="587147590"/>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92146" y="-4331"/>
            <a:ext cx="9952758" cy="67053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dirty="0"/>
              <a:t>PARTIE 3. ANIMATION ET PROMOTION DEMARCHE </a:t>
            </a:r>
          </a:p>
        </p:txBody>
      </p:sp>
      <p:sp>
        <p:nvSpPr>
          <p:cNvPr id="9" name="Espace réservé du contenu 2"/>
          <p:cNvSpPr txBox="1">
            <a:spLocks/>
          </p:cNvSpPr>
          <p:nvPr/>
        </p:nvSpPr>
        <p:spPr>
          <a:xfrm>
            <a:off x="2792347" y="1399094"/>
            <a:ext cx="9399653" cy="5458906"/>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fr-FR" b="1" spc="50" dirty="0">
                <a:ln w="9525" cmpd="sng">
                  <a:solidFill>
                    <a:schemeClr val="accent1"/>
                  </a:solidFill>
                  <a:prstDash val="solid"/>
                </a:ln>
                <a:solidFill>
                  <a:srgbClr val="70AD47">
                    <a:tint val="1000"/>
                  </a:srgbClr>
                </a:solidFill>
                <a:effectLst>
                  <a:glow rad="38100">
                    <a:schemeClr val="accent1">
                      <a:alpha val="40000"/>
                    </a:schemeClr>
                  </a:glow>
                </a:effectLst>
              </a:rPr>
              <a:t>MOBILISER LES ACTEURS</a:t>
            </a:r>
          </a:p>
          <a:p>
            <a:r>
              <a:rPr lang="fr-FR" sz="2400" dirty="0"/>
              <a:t>Fédérer les énergies : les partenaires, les associations et la population autour de l’objectif de labellisation, d’amélioration du cadre de vie et de la transition écologique</a:t>
            </a:r>
          </a:p>
          <a:p>
            <a:r>
              <a:rPr lang="fr-FR" sz="2400" dirty="0"/>
              <a:t>Associer les Offices de Tourisme et les touristes. </a:t>
            </a:r>
          </a:p>
          <a:p>
            <a:r>
              <a:rPr lang="fr-FR" sz="2400" dirty="0"/>
              <a:t>Budget participatif sur des actions ciblées</a:t>
            </a:r>
          </a:p>
          <a:p>
            <a:endParaRPr lang="fr-FR" sz="100" dirty="0"/>
          </a:p>
          <a:p>
            <a:endParaRPr lang="fr-FR" sz="100" dirty="0"/>
          </a:p>
          <a:p>
            <a:endParaRPr lang="fr-FR" sz="100" dirty="0"/>
          </a:p>
          <a:p>
            <a:endParaRPr lang="fr-FR" sz="100" dirty="0"/>
          </a:p>
          <a:p>
            <a:endParaRPr lang="fr-FR" sz="100" dirty="0"/>
          </a:p>
          <a:p>
            <a:endParaRPr lang="fr-FR" sz="100" dirty="0"/>
          </a:p>
        </p:txBody>
      </p:sp>
    </p:spTree>
    <p:extLst>
      <p:ext uri="{BB962C8B-B14F-4D97-AF65-F5344CB8AC3E}">
        <p14:creationId xmlns:p14="http://schemas.microsoft.com/office/powerpoint/2010/main" val="3625532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au 18"/>
          <p:cNvGraphicFramePr>
            <a:graphicFrameLocks noGrp="1"/>
          </p:cNvGraphicFramePr>
          <p:nvPr>
            <p:extLst>
              <p:ext uri="{D42A27DB-BD31-4B8C-83A1-F6EECF244321}">
                <p14:modId xmlns:p14="http://schemas.microsoft.com/office/powerpoint/2010/main" val="3822912615"/>
              </p:ext>
            </p:extLst>
          </p:nvPr>
        </p:nvGraphicFramePr>
        <p:xfrm>
          <a:off x="195944" y="0"/>
          <a:ext cx="11996056" cy="6858000"/>
        </p:xfrm>
        <a:graphic>
          <a:graphicData uri="http://schemas.openxmlformats.org/drawingml/2006/table">
            <a:tbl>
              <a:tblPr firstRow="1" bandRow="1">
                <a:tableStyleId>{5C22544A-7EE6-4342-B048-85BDC9FD1C3A}</a:tableStyleId>
              </a:tblPr>
              <a:tblGrid>
                <a:gridCol w="2833191">
                  <a:extLst>
                    <a:ext uri="{9D8B030D-6E8A-4147-A177-3AD203B41FA5}">
                      <a16:colId xmlns:a16="http://schemas.microsoft.com/office/drawing/2014/main" val="20000"/>
                    </a:ext>
                  </a:extLst>
                </a:gridCol>
                <a:gridCol w="3003884">
                  <a:extLst>
                    <a:ext uri="{9D8B030D-6E8A-4147-A177-3AD203B41FA5}">
                      <a16:colId xmlns:a16="http://schemas.microsoft.com/office/drawing/2014/main" val="20001"/>
                    </a:ext>
                  </a:extLst>
                </a:gridCol>
                <a:gridCol w="2832234">
                  <a:extLst>
                    <a:ext uri="{9D8B030D-6E8A-4147-A177-3AD203B41FA5}">
                      <a16:colId xmlns:a16="http://schemas.microsoft.com/office/drawing/2014/main" val="20002"/>
                    </a:ext>
                  </a:extLst>
                </a:gridCol>
                <a:gridCol w="3326747">
                  <a:extLst>
                    <a:ext uri="{9D8B030D-6E8A-4147-A177-3AD203B41FA5}">
                      <a16:colId xmlns:a16="http://schemas.microsoft.com/office/drawing/2014/main" val="20003"/>
                    </a:ext>
                  </a:extLst>
                </a:gridCol>
              </a:tblGrid>
              <a:tr h="444696">
                <a:tc>
                  <a:txBody>
                    <a:bodyPr/>
                    <a:lstStyle/>
                    <a:p>
                      <a:pPr algn="ctr"/>
                      <a:r>
                        <a:rPr lang="fr-FR" dirty="0"/>
                        <a:t>INFORMATION</a:t>
                      </a:r>
                    </a:p>
                  </a:txBody>
                  <a:tcPr/>
                </a:tc>
                <a:tc>
                  <a:txBody>
                    <a:bodyPr/>
                    <a:lstStyle/>
                    <a:p>
                      <a:pPr algn="ctr"/>
                      <a:r>
                        <a:rPr lang="fr-FR" dirty="0"/>
                        <a:t>CONCERTATION</a:t>
                      </a:r>
                    </a:p>
                  </a:txBody>
                  <a:tcPr/>
                </a:tc>
                <a:tc>
                  <a:txBody>
                    <a:bodyPr/>
                    <a:lstStyle/>
                    <a:p>
                      <a:pPr algn="ctr"/>
                      <a:r>
                        <a:rPr lang="fr-FR" dirty="0"/>
                        <a:t>ANIMATION</a:t>
                      </a:r>
                    </a:p>
                  </a:txBody>
                  <a:tcPr/>
                </a:tc>
                <a:tc>
                  <a:txBody>
                    <a:bodyPr/>
                    <a:lstStyle/>
                    <a:p>
                      <a:pPr algn="ctr"/>
                      <a:r>
                        <a:rPr lang="fr-FR" dirty="0"/>
                        <a:t>PROMOTION</a:t>
                      </a:r>
                    </a:p>
                  </a:txBody>
                  <a:tcPr/>
                </a:tc>
                <a:extLst>
                  <a:ext uri="{0D108BD9-81ED-4DB2-BD59-A6C34878D82A}">
                    <a16:rowId xmlns:a16="http://schemas.microsoft.com/office/drawing/2014/main" val="10000"/>
                  </a:ext>
                </a:extLst>
              </a:tr>
              <a:tr h="2184567">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800" i="1" dirty="0"/>
                        <a:t>Expliquer et promouvoir la stratégie municipale dans le but de recueillir une adhésion et une sensibilisation de la population</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800" i="1" dirty="0"/>
                        <a:t>Est une démarche participative vise à faciliter la compréhension et l’appropriation par le public des orientations du projet</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800" i="1" dirty="0"/>
                        <a:t>Sensibiliser la population aux enjeux de l’adaptation aux changement climatique et de la préservation de la biodiversité. </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800" i="1" dirty="0"/>
                        <a:t>Assurée par un ensemble d’acteurs Institutionnels (CNVVF, Région, Département) mais surtout par la commune et l’office de Tourisme</a:t>
                      </a:r>
                    </a:p>
                  </a:txBody>
                  <a:tcPr/>
                </a:tc>
                <a:extLst>
                  <a:ext uri="{0D108BD9-81ED-4DB2-BD59-A6C34878D82A}">
                    <a16:rowId xmlns:a16="http://schemas.microsoft.com/office/drawing/2014/main" val="10001"/>
                  </a:ext>
                </a:extLst>
              </a:tr>
              <a:tr h="4228737">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800" u="sng" dirty="0"/>
                        <a:t>Forme des publications </a:t>
                      </a:r>
                      <a:r>
                        <a:rPr lang="fr-FR" sz="1800" dirty="0"/>
                        <a:t>:</a:t>
                      </a:r>
                    </a:p>
                    <a:p>
                      <a:pPr marL="171450" marR="0" lvl="1"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a:t>journal municipal</a:t>
                      </a:r>
                    </a:p>
                    <a:p>
                      <a:pPr marL="171450" marR="0" lvl="1"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a:t>site internet</a:t>
                      </a:r>
                    </a:p>
                    <a:p>
                      <a:pPr marL="171450" marR="0" lvl="1"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a:solidFill>
                            <a:srgbClr val="00B0F0"/>
                          </a:solidFill>
                        </a:rPr>
                        <a:t>Dossier de présentation</a:t>
                      </a:r>
                    </a:p>
                    <a:p>
                      <a:pPr marL="171450" marR="0" lvl="1"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a:t>Films</a:t>
                      </a:r>
                    </a:p>
                    <a:p>
                      <a:pPr marL="171450" marR="0" lvl="1"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a:t>communiqués de presse</a:t>
                      </a:r>
                    </a:p>
                    <a:p>
                      <a:pPr marL="171450" marR="0" lvl="1"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a:t>Expositions</a:t>
                      </a:r>
                    </a:p>
                    <a:p>
                      <a:pPr marL="171450" marR="0" lvl="1"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a:t>Communication des associations</a:t>
                      </a:r>
                    </a:p>
                    <a:p>
                      <a:endParaRPr lang="fr-FR" sz="1800" dirty="0"/>
                    </a:p>
                  </a:txBody>
                  <a:tcPr/>
                </a:tc>
                <a:tc>
                  <a:txBody>
                    <a:bodyPr/>
                    <a:lstStyle/>
                    <a:p>
                      <a:pPr marL="0" lvl="0" indent="0" algn="l">
                        <a:buNone/>
                      </a:pPr>
                      <a:r>
                        <a:rPr lang="fr-FR" sz="1800" dirty="0"/>
                        <a:t>Les Administrés et les touristes peuvent faire émerger des demandes (sociale, environnementale..) dans un processus d’échange et de débat.</a:t>
                      </a:r>
                    </a:p>
                    <a:p>
                      <a:pPr marL="0" lvl="0" indent="0" algn="l">
                        <a:buNone/>
                      </a:pPr>
                      <a:r>
                        <a:rPr lang="fr-FR" sz="1800" i="1" dirty="0"/>
                        <a:t>Ils sont associé à la valorisation paysagère et à l’amélioration du cadre de vie</a:t>
                      </a:r>
                      <a:endParaRPr lang="fr-FR" sz="1800" dirty="0"/>
                    </a:p>
                    <a:p>
                      <a:endParaRPr lang="fr-FR" sz="1800" dirty="0"/>
                    </a:p>
                  </a:txBody>
                  <a:tcPr/>
                </a:tc>
                <a:tc>
                  <a:txBody>
                    <a:bodyPr/>
                    <a:lstStyle/>
                    <a:p>
                      <a:pPr marL="0" lvl="0" indent="0" algn="l">
                        <a:buNone/>
                      </a:pPr>
                      <a:r>
                        <a:rPr lang="fr-FR" sz="1800" u="sng" dirty="0"/>
                        <a:t>Forme des animations </a:t>
                      </a:r>
                      <a:r>
                        <a:rPr lang="fr-FR" sz="1800" dirty="0"/>
                        <a:t>:</a:t>
                      </a:r>
                    </a:p>
                    <a:p>
                      <a:pPr marL="0" lvl="0" indent="0" algn="l">
                        <a:buFont typeface="Wingdings" panose="05000000000000000000" pitchFamily="2" charset="2"/>
                        <a:buNone/>
                      </a:pPr>
                      <a:r>
                        <a:rPr lang="fr-FR" sz="1800" i="1" dirty="0"/>
                        <a:t>Réunion sur les bonnes pratiques,</a:t>
                      </a:r>
                    </a:p>
                    <a:p>
                      <a:pPr marL="0" lvl="0" indent="0" algn="l">
                        <a:buFont typeface="Wingdings" panose="05000000000000000000" pitchFamily="2" charset="2"/>
                        <a:buNone/>
                      </a:pPr>
                      <a:r>
                        <a:rPr lang="fr-FR" sz="1800" i="1" dirty="0"/>
                        <a:t>Fête de l’environnement et des plantes, journée portes ouvertes, visite de jardins publics, </a:t>
                      </a:r>
                      <a:r>
                        <a:rPr lang="fr-FR" sz="1800" i="1" dirty="0">
                          <a:solidFill>
                            <a:srgbClr val="FF0000"/>
                          </a:solidFill>
                        </a:rPr>
                        <a:t>animations scolaires</a:t>
                      </a:r>
                      <a:r>
                        <a:rPr lang="fr-FR" sz="1800" i="1" dirty="0"/>
                        <a:t>, cours de jardinage, embellissement des trottoirs, etc.</a:t>
                      </a:r>
                    </a:p>
                    <a:p>
                      <a:endParaRPr lang="fr-FR" sz="1800" dirty="0"/>
                    </a:p>
                  </a:txBody>
                  <a:tcPr/>
                </a:tc>
                <a:tc>
                  <a:txBody>
                    <a:bodyPr/>
                    <a:lstStyle/>
                    <a:p>
                      <a:pPr marL="0" lvl="0" indent="0" algn="just">
                        <a:buNone/>
                      </a:pPr>
                      <a:r>
                        <a:rPr lang="fr-FR" sz="1800" dirty="0"/>
                        <a:t>Pour promouvoir l’image du label, les communes labellisées doivent :</a:t>
                      </a:r>
                    </a:p>
                    <a:p>
                      <a:pPr marL="171450" lvl="0" indent="-171450" algn="just">
                        <a:buFont typeface="Wingdings" panose="05000000000000000000" pitchFamily="2" charset="2"/>
                        <a:buChar char="ü"/>
                      </a:pPr>
                      <a:r>
                        <a:rPr lang="fr-FR" sz="1800" dirty="0"/>
                        <a:t>signaler aux entrées de communes + le panneau du label</a:t>
                      </a:r>
                    </a:p>
                    <a:p>
                      <a:pPr marL="0" lvl="0" indent="0" algn="just">
                        <a:buFont typeface="Wingdings" panose="05000000000000000000" pitchFamily="2" charset="2"/>
                        <a:buNone/>
                      </a:pPr>
                      <a:endParaRPr lang="fr-FR" sz="1800" dirty="0"/>
                    </a:p>
                    <a:p>
                      <a:pPr marL="171450" lvl="0" indent="-171450" algn="just">
                        <a:buFont typeface="Wingdings" panose="05000000000000000000" pitchFamily="2" charset="2"/>
                        <a:buChar char="ü"/>
                      </a:pPr>
                      <a:r>
                        <a:rPr lang="fr-FR" sz="1800" dirty="0"/>
                        <a:t>utiliser le logo sur les différents supports de communication</a:t>
                      </a:r>
                    </a:p>
                    <a:p>
                      <a:pPr marL="0" lvl="0" indent="0" algn="just">
                        <a:buFont typeface="Wingdings" panose="05000000000000000000" pitchFamily="2" charset="2"/>
                        <a:buNone/>
                      </a:pPr>
                      <a:endParaRPr lang="fr-FR" sz="1800" dirty="0"/>
                    </a:p>
                    <a:p>
                      <a:pPr marL="171450" lvl="0" indent="-171450" algn="just">
                        <a:buFont typeface="Wingdings" panose="05000000000000000000" pitchFamily="2" charset="2"/>
                        <a:buChar char="ü"/>
                      </a:pPr>
                      <a:r>
                        <a:rPr lang="fr-FR" sz="1800" dirty="0"/>
                        <a:t>communiquer sur les valeurs, les critères et les bénéfices du label</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81477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5548" y="47001"/>
            <a:ext cx="9871788" cy="663514"/>
          </a:xfrm>
        </p:spPr>
        <p:txBody>
          <a:bodyPr>
            <a:normAutofit/>
          </a:bodyPr>
          <a:lstStyle/>
          <a:p>
            <a:r>
              <a:rPr lang="fr-FR" sz="3200" dirty="0"/>
              <a:t>PARTIE 4. PATRIMOINE VEGETAL ET FLEURISSEMENT </a:t>
            </a:r>
          </a:p>
        </p:txBody>
      </p:sp>
      <p:sp>
        <p:nvSpPr>
          <p:cNvPr id="3" name="Espace réservé du contenu 2"/>
          <p:cNvSpPr>
            <a:spLocks noGrp="1"/>
          </p:cNvSpPr>
          <p:nvPr>
            <p:ph idx="1"/>
          </p:nvPr>
        </p:nvSpPr>
        <p:spPr>
          <a:xfrm>
            <a:off x="1731522" y="807397"/>
            <a:ext cx="10282138" cy="6003602"/>
          </a:xfrm>
        </p:spPr>
        <p:txBody>
          <a:bodyPr>
            <a:normAutofit/>
          </a:bodyPr>
          <a:lstStyle/>
          <a:p>
            <a:pPr marL="0" indent="0">
              <a:buNone/>
            </a:pPr>
            <a:r>
              <a:rPr lang="fr-FR" sz="2400" b="1" spc="50" dirty="0">
                <a:ln w="9525" cmpd="sng">
                  <a:solidFill>
                    <a:schemeClr val="accent1"/>
                  </a:solidFill>
                  <a:prstDash val="solid"/>
                </a:ln>
                <a:solidFill>
                  <a:schemeClr val="accent2">
                    <a:lumMod val="50000"/>
                  </a:schemeClr>
                </a:solidFill>
                <a:effectLst>
                  <a:glow rad="38100">
                    <a:schemeClr val="accent1">
                      <a:alpha val="40000"/>
                    </a:schemeClr>
                  </a:glow>
                </a:effectLst>
                <a:latin typeface="Algerian" panose="04020705040A02060702" pitchFamily="82" charset="0"/>
              </a:rPr>
              <a:t>Le changement climatique est plus rapide que l’adaptation des végétaux</a:t>
            </a:r>
          </a:p>
          <a:p>
            <a:pPr marL="0" indent="0">
              <a:buNone/>
            </a:pPr>
            <a:endParaRPr lang="fr-FR" sz="2400" b="1" spc="50" dirty="0">
              <a:ln w="9525" cmpd="sng">
                <a:solidFill>
                  <a:schemeClr val="accent1"/>
                </a:solidFill>
                <a:prstDash val="solid"/>
              </a:ln>
              <a:solidFill>
                <a:schemeClr val="accent2">
                  <a:lumMod val="50000"/>
                </a:schemeClr>
              </a:solidFill>
              <a:effectLst>
                <a:glow rad="38100">
                  <a:schemeClr val="accent1">
                    <a:alpha val="40000"/>
                  </a:schemeClr>
                </a:glow>
              </a:effectLst>
              <a:latin typeface="Algerian" panose="04020705040A02060702" pitchFamily="82" charset="0"/>
            </a:endParaRPr>
          </a:p>
          <a:p>
            <a:pPr marL="0" indent="0">
              <a:buNone/>
            </a:pPr>
            <a:r>
              <a:rPr lang="fr-FR" sz="2400" b="1" spc="50" dirty="0">
                <a:ln w="9525" cmpd="sng">
                  <a:solidFill>
                    <a:schemeClr val="accent1"/>
                  </a:solidFill>
                  <a:prstDash val="solid"/>
                </a:ln>
                <a:solidFill>
                  <a:schemeClr val="accent2">
                    <a:lumMod val="50000"/>
                  </a:schemeClr>
                </a:solidFill>
                <a:effectLst>
                  <a:glow rad="38100">
                    <a:schemeClr val="accent1">
                      <a:alpha val="40000"/>
                    </a:schemeClr>
                  </a:glow>
                </a:effectLst>
                <a:latin typeface="Algerian" panose="04020705040A02060702" pitchFamily="82" charset="0"/>
              </a:rPr>
              <a:t>La conception paysagère doit être en adéquation avec la gestion différenciée et intégrer aux paysages existants</a:t>
            </a:r>
          </a:p>
          <a:p>
            <a:pPr marL="0" indent="0">
              <a:buNone/>
            </a:pPr>
            <a:endParaRPr lang="fr-FR" sz="2400" b="1" spc="50" dirty="0">
              <a:ln w="9525" cmpd="sng">
                <a:solidFill>
                  <a:schemeClr val="accent1"/>
                </a:solidFill>
                <a:prstDash val="solid"/>
              </a:ln>
              <a:solidFill>
                <a:schemeClr val="accent2">
                  <a:lumMod val="50000"/>
                </a:schemeClr>
              </a:solidFill>
              <a:effectLst>
                <a:glow rad="38100">
                  <a:schemeClr val="accent1">
                    <a:alpha val="40000"/>
                  </a:schemeClr>
                </a:glow>
              </a:effectLst>
              <a:latin typeface="Algerian" panose="04020705040A02060702" pitchFamily="82" charset="0"/>
            </a:endParaRPr>
          </a:p>
          <a:p>
            <a:pPr marL="0" indent="0">
              <a:buNone/>
            </a:pPr>
            <a:r>
              <a:rPr lang="fr-FR" sz="2400" b="1" spc="50" dirty="0">
                <a:ln w="9525" cmpd="sng">
                  <a:solidFill>
                    <a:schemeClr val="accent1"/>
                  </a:solidFill>
                  <a:prstDash val="solid"/>
                </a:ln>
                <a:solidFill>
                  <a:schemeClr val="accent2">
                    <a:lumMod val="50000"/>
                  </a:schemeClr>
                </a:solidFill>
                <a:effectLst>
                  <a:glow rad="38100">
                    <a:schemeClr val="accent1">
                      <a:alpha val="40000"/>
                    </a:schemeClr>
                  </a:glow>
                </a:effectLst>
                <a:latin typeface="Algerian" panose="04020705040A02060702" pitchFamily="82" charset="0"/>
              </a:rPr>
              <a:t>Le mixage des différentes strates crée un écosystème favorable à leur épanouissement</a:t>
            </a:r>
          </a:p>
          <a:p>
            <a:pPr marL="0" indent="0">
              <a:buNone/>
            </a:pPr>
            <a:endParaRPr lang="fr-FR" sz="2400" b="1" spc="50" dirty="0">
              <a:ln w="9525" cmpd="sng">
                <a:solidFill>
                  <a:schemeClr val="accent1"/>
                </a:solidFill>
                <a:prstDash val="solid"/>
              </a:ln>
              <a:solidFill>
                <a:schemeClr val="accent2">
                  <a:lumMod val="50000"/>
                </a:schemeClr>
              </a:solidFill>
              <a:effectLst>
                <a:glow rad="38100">
                  <a:schemeClr val="accent1">
                    <a:alpha val="40000"/>
                  </a:schemeClr>
                </a:glow>
              </a:effectLst>
              <a:latin typeface="Algerian" panose="04020705040A02060702" pitchFamily="82" charset="0"/>
            </a:endParaRPr>
          </a:p>
          <a:p>
            <a:pPr marL="0" indent="0">
              <a:buNone/>
            </a:pPr>
            <a:r>
              <a:rPr lang="fr-FR" sz="2400" b="1" spc="50" dirty="0">
                <a:ln w="9525" cmpd="sng">
                  <a:solidFill>
                    <a:schemeClr val="accent1"/>
                  </a:solidFill>
                  <a:prstDash val="solid"/>
                </a:ln>
                <a:solidFill>
                  <a:schemeClr val="accent2">
                    <a:lumMod val="50000"/>
                  </a:schemeClr>
                </a:solidFill>
                <a:effectLst>
                  <a:glow rad="38100">
                    <a:schemeClr val="accent1">
                      <a:alpha val="40000"/>
                    </a:schemeClr>
                  </a:glow>
                </a:effectLst>
                <a:latin typeface="Algerian" panose="04020705040A02060702" pitchFamily="82" charset="0"/>
              </a:rPr>
              <a:t>La diversification végétale et entre strate permet la résilience et la bonne santé de chaque espèce en améliorant la biodiversité</a:t>
            </a:r>
          </a:p>
          <a:p>
            <a:pPr marL="457200" lvl="1" indent="0">
              <a:buNone/>
            </a:pPr>
            <a:endParaRPr lang="fr-FR" dirty="0"/>
          </a:p>
          <a:p>
            <a:pPr marL="457200" lvl="1" indent="0">
              <a:buNone/>
            </a:pPr>
            <a:endParaRPr lang="fr-FR" dirty="0"/>
          </a:p>
          <a:p>
            <a:pPr marL="0" indent="0">
              <a:buNone/>
            </a:pPr>
            <a:endParaRPr lang="fr-FR" dirty="0"/>
          </a:p>
          <a:p>
            <a:pPr marL="0" indent="0">
              <a:buNone/>
            </a:pPr>
            <a:endParaRPr lang="fr-FR" sz="600" dirty="0"/>
          </a:p>
        </p:txBody>
      </p:sp>
    </p:spTree>
    <p:extLst>
      <p:ext uri="{BB962C8B-B14F-4D97-AF65-F5344CB8AC3E}">
        <p14:creationId xmlns:p14="http://schemas.microsoft.com/office/powerpoint/2010/main" val="428387239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5548" y="47001"/>
            <a:ext cx="9871788" cy="663514"/>
          </a:xfrm>
        </p:spPr>
        <p:txBody>
          <a:bodyPr>
            <a:normAutofit/>
          </a:bodyPr>
          <a:lstStyle/>
          <a:p>
            <a:r>
              <a:rPr lang="fr-FR" sz="3200" dirty="0"/>
              <a:t>PARTIE 4. PATRIMOINE VEGETAL ET FLEURISSEMENT </a:t>
            </a:r>
          </a:p>
        </p:txBody>
      </p:sp>
      <p:sp>
        <p:nvSpPr>
          <p:cNvPr id="3" name="Espace réservé du contenu 2"/>
          <p:cNvSpPr>
            <a:spLocks noGrp="1"/>
          </p:cNvSpPr>
          <p:nvPr>
            <p:ph idx="1"/>
          </p:nvPr>
        </p:nvSpPr>
        <p:spPr>
          <a:xfrm>
            <a:off x="1480489" y="585328"/>
            <a:ext cx="10711511" cy="6690683"/>
          </a:xfrm>
        </p:spPr>
        <p:txBody>
          <a:bodyPr>
            <a:normAutofit lnSpcReduction="10000"/>
          </a:bodyPr>
          <a:lstStyle/>
          <a:p>
            <a:pPr marL="0" indent="0">
              <a:buNone/>
            </a:pPr>
            <a:r>
              <a:rPr lang="fr-FR" sz="2000" b="1" spc="50" dirty="0">
                <a:ln w="9525" cmpd="sng">
                  <a:solidFill>
                    <a:schemeClr val="accent1"/>
                  </a:solidFill>
                  <a:prstDash val="solid"/>
                </a:ln>
                <a:solidFill>
                  <a:schemeClr val="accent2">
                    <a:lumMod val="75000"/>
                  </a:schemeClr>
                </a:solidFill>
                <a:effectLst>
                  <a:glow rad="38100">
                    <a:schemeClr val="accent1">
                      <a:alpha val="40000"/>
                    </a:schemeClr>
                  </a:glow>
                </a:effectLst>
              </a:rPr>
              <a:t>LES ARBRES</a:t>
            </a:r>
          </a:p>
          <a:p>
            <a:r>
              <a:rPr lang="fr-FR" sz="2000" dirty="0"/>
              <a:t>Gestion du patrimoine arboré, élagage, diversité, renouvellement, protection, sécurité (état sanitaire et surveillance)</a:t>
            </a:r>
          </a:p>
          <a:p>
            <a:r>
              <a:rPr lang="fr-FR" sz="2000" dirty="0"/>
              <a:t>Pertinence des plantations: le bon arbre, au bon endroit et avec de bonnes techniques de plantation (voir arrosage).</a:t>
            </a:r>
          </a:p>
          <a:p>
            <a:r>
              <a:rPr lang="fr-FR" sz="2000" dirty="0"/>
              <a:t>Préparer l’évolution de son patrimoine dans un contexte de changement climatique: local, horticole, exotique) et avoir une palette diversifiée avec des alignements variés.</a:t>
            </a:r>
          </a:p>
          <a:p>
            <a:pPr marL="0" indent="0">
              <a:buNone/>
            </a:pPr>
            <a:r>
              <a:rPr lang="fr-FR" sz="2000" b="1" spc="50" dirty="0">
                <a:ln w="9525" cmpd="sng">
                  <a:solidFill>
                    <a:schemeClr val="accent1"/>
                  </a:solidFill>
                  <a:prstDash val="solid"/>
                </a:ln>
                <a:solidFill>
                  <a:schemeClr val="accent2">
                    <a:lumMod val="75000"/>
                  </a:schemeClr>
                </a:solidFill>
                <a:effectLst>
                  <a:glow rad="38100">
                    <a:schemeClr val="accent1">
                      <a:alpha val="40000"/>
                    </a:schemeClr>
                  </a:glow>
                </a:effectLst>
              </a:rPr>
              <a:t>LES ARBUSTES, LES ROSIERS, LES PLANTES GRIMPANTES</a:t>
            </a:r>
          </a:p>
          <a:p>
            <a:r>
              <a:rPr lang="fr-FR" sz="2000" dirty="0"/>
              <a:t>Gestion de la strate arbustives (taille raisonnée), diversité, renouvellement, protection, pertinence et choix des végétaux, planter des rosiers résistants à la sècheresse et aux maladies. L’emploi des plantes grimpantes permet d’embellir les centres ville.</a:t>
            </a:r>
          </a:p>
          <a:p>
            <a:pPr marL="0" indent="0">
              <a:buNone/>
            </a:pPr>
            <a:r>
              <a:rPr lang="fr-FR" sz="2000" b="1" spc="50" dirty="0">
                <a:ln w="9525" cmpd="sng">
                  <a:solidFill>
                    <a:schemeClr val="accent1"/>
                  </a:solidFill>
                  <a:prstDash val="solid"/>
                </a:ln>
                <a:solidFill>
                  <a:schemeClr val="accent2">
                    <a:lumMod val="75000"/>
                  </a:schemeClr>
                </a:solidFill>
                <a:effectLst>
                  <a:glow rad="38100">
                    <a:schemeClr val="accent1">
                      <a:alpha val="40000"/>
                    </a:schemeClr>
                  </a:glow>
                </a:effectLst>
              </a:rPr>
              <a:t>GAZONS, PELOUSES, PRAIRIES, COUVRE-SOLS, PLANTES FAVORISANT LA BIODIVERSITE</a:t>
            </a:r>
          </a:p>
          <a:p>
            <a:r>
              <a:rPr lang="fr-FR" sz="2000" dirty="0"/>
              <a:t>En adéquation avec sa gestion différenciée et le changement climatique (arrêté de restriction d’arrosage) choisir entre les gazons (bien entretenu), les pelouses et les prairies naturelles voir fleuries</a:t>
            </a:r>
          </a:p>
          <a:p>
            <a:r>
              <a:rPr lang="fr-FR" sz="2000" dirty="0"/>
              <a:t>Utiliser suivant les situations les couvre-sols (lierre) les vivaces ou les graminées</a:t>
            </a:r>
          </a:p>
          <a:p>
            <a:endParaRPr lang="fr-FR" dirty="0"/>
          </a:p>
          <a:p>
            <a:pPr marL="457200" lvl="1" indent="0">
              <a:buNone/>
            </a:pPr>
            <a:endParaRPr lang="fr-FR" dirty="0"/>
          </a:p>
          <a:p>
            <a:pPr marL="457200" lvl="1" indent="0">
              <a:buNone/>
            </a:pPr>
            <a:endParaRPr lang="fr-FR" dirty="0"/>
          </a:p>
          <a:p>
            <a:pPr marL="0" indent="0">
              <a:buNone/>
            </a:pPr>
            <a:endParaRPr lang="fr-FR" dirty="0"/>
          </a:p>
          <a:p>
            <a:pPr marL="0" indent="0">
              <a:buNone/>
            </a:pPr>
            <a:endParaRPr lang="fr-FR" sz="600" dirty="0"/>
          </a:p>
        </p:txBody>
      </p:sp>
    </p:spTree>
    <p:extLst>
      <p:ext uri="{BB962C8B-B14F-4D97-AF65-F5344CB8AC3E}">
        <p14:creationId xmlns:p14="http://schemas.microsoft.com/office/powerpoint/2010/main" val="400491461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5548" y="47001"/>
            <a:ext cx="9871788" cy="663514"/>
          </a:xfrm>
        </p:spPr>
        <p:txBody>
          <a:bodyPr>
            <a:normAutofit/>
          </a:bodyPr>
          <a:lstStyle/>
          <a:p>
            <a:r>
              <a:rPr lang="fr-FR" sz="3200" dirty="0"/>
              <a:t>PARTIE 4. PATRIMOINE VEGETAL ET FLEURISSEMENT </a:t>
            </a:r>
          </a:p>
        </p:txBody>
      </p:sp>
      <p:sp>
        <p:nvSpPr>
          <p:cNvPr id="3" name="Espace réservé du contenu 2"/>
          <p:cNvSpPr>
            <a:spLocks noGrp="1"/>
          </p:cNvSpPr>
          <p:nvPr>
            <p:ph idx="1"/>
          </p:nvPr>
        </p:nvSpPr>
        <p:spPr>
          <a:xfrm>
            <a:off x="1731522" y="807397"/>
            <a:ext cx="10282138" cy="6003602"/>
          </a:xfrm>
        </p:spPr>
        <p:txBody>
          <a:bodyPr>
            <a:normAutofit/>
          </a:bodyPr>
          <a:lstStyle/>
          <a:p>
            <a:pPr marL="0" indent="0">
              <a:buNone/>
            </a:pPr>
            <a:r>
              <a:rPr lang="fr-FR" sz="2000" b="1" spc="50" dirty="0">
                <a:ln w="9525" cmpd="sng">
                  <a:solidFill>
                    <a:schemeClr val="accent1"/>
                  </a:solidFill>
                  <a:prstDash val="solid"/>
                </a:ln>
                <a:solidFill>
                  <a:schemeClr val="accent1">
                    <a:lumMod val="50000"/>
                  </a:schemeClr>
                </a:solidFill>
                <a:effectLst>
                  <a:glow rad="38100">
                    <a:schemeClr val="accent1">
                      <a:alpha val="40000"/>
                    </a:schemeClr>
                  </a:glow>
                </a:effectLst>
              </a:rPr>
              <a:t>LE FLEURISSEMENT</a:t>
            </a:r>
          </a:p>
          <a:p>
            <a:r>
              <a:rPr lang="fr-FR" sz="2000" dirty="0"/>
              <a:t>Pertinence et diversité de la gamme suivant les lieux et la gestion différenciée: plan de Fleurissement, intégration des massifs dans le paysage.</a:t>
            </a:r>
          </a:p>
          <a:p>
            <a:r>
              <a:rPr lang="fr-FR" sz="2000" dirty="0"/>
              <a:t>Le fleurissement hors sols, gourmand en eau et en engrais doit être justifié ou disparaitre</a:t>
            </a:r>
          </a:p>
          <a:p>
            <a:r>
              <a:rPr lang="fr-FR" sz="2000" dirty="0"/>
              <a:t>Composition des massifs (association de plantes, de couleurs, de volumes, de graphisme) et éléments de valorisation dans l’identité du site</a:t>
            </a:r>
          </a:p>
          <a:p>
            <a:r>
              <a:rPr lang="fr-FR" sz="2000" dirty="0"/>
              <a:t>L’Entretien doit être parfait. Paillage, Tuteurage, enlèvement des fleurs fanées, lutte bio, amendement organique…</a:t>
            </a:r>
          </a:p>
          <a:p>
            <a:r>
              <a:rPr lang="fr-FR" sz="2000" b="1" dirty="0"/>
              <a:t>L’évolution du fleurissement par rapport au changement climatique: utilisation d’annuelles résistantes à la sècheresse, plantation de vivaces, graminées, bulbes….</a:t>
            </a:r>
          </a:p>
          <a:p>
            <a:r>
              <a:rPr lang="fr-FR" sz="2000" b="1" dirty="0"/>
              <a:t>A la créativité et l’originalité des réalisation, ainsi qu’aux émotions qu’elles suscitent</a:t>
            </a:r>
          </a:p>
          <a:p>
            <a:r>
              <a:rPr lang="fr-FR" sz="2000" b="1" dirty="0"/>
              <a:t>	</a:t>
            </a:r>
            <a:r>
              <a:rPr lang="fr-FR" sz="2000" dirty="0"/>
              <a:t>A la capacité d’innovation, au rendu esthétique des réalisations, ainsi qu’a la lisibilité des thématiques utilisées</a:t>
            </a:r>
          </a:p>
          <a:p>
            <a:endParaRPr lang="fr-FR" b="1" dirty="0"/>
          </a:p>
          <a:p>
            <a:pPr marL="457200" lvl="1" indent="0">
              <a:buNone/>
            </a:pPr>
            <a:endParaRPr lang="fr-FR" b="1" dirty="0"/>
          </a:p>
          <a:p>
            <a:pPr marL="457200" lvl="1" indent="0">
              <a:buNone/>
            </a:pPr>
            <a:endParaRPr lang="fr-FR" b="1" dirty="0"/>
          </a:p>
          <a:p>
            <a:pPr marL="0" indent="0">
              <a:buNone/>
            </a:pPr>
            <a:endParaRPr lang="fr-FR" dirty="0"/>
          </a:p>
          <a:p>
            <a:pPr marL="0" indent="0">
              <a:buNone/>
            </a:pPr>
            <a:endParaRPr lang="fr-FR" sz="600" dirty="0"/>
          </a:p>
        </p:txBody>
      </p:sp>
    </p:spTree>
    <p:extLst>
      <p:ext uri="{BB962C8B-B14F-4D97-AF65-F5344CB8AC3E}">
        <p14:creationId xmlns:p14="http://schemas.microsoft.com/office/powerpoint/2010/main" val="40962963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2824" y="680094"/>
            <a:ext cx="9871788" cy="663514"/>
          </a:xfrm>
        </p:spPr>
        <p:txBody>
          <a:bodyPr>
            <a:normAutofit/>
          </a:bodyPr>
          <a:lstStyle/>
          <a:p>
            <a:r>
              <a:rPr lang="fr-FR" sz="3200" dirty="0"/>
              <a:t>PARTIE 5. GESTION ENVIRONNEMENTALE</a:t>
            </a:r>
          </a:p>
        </p:txBody>
      </p:sp>
      <p:sp>
        <p:nvSpPr>
          <p:cNvPr id="3" name="Espace réservé du contenu 2"/>
          <p:cNvSpPr>
            <a:spLocks noGrp="1"/>
          </p:cNvSpPr>
          <p:nvPr>
            <p:ph idx="1"/>
          </p:nvPr>
        </p:nvSpPr>
        <p:spPr>
          <a:xfrm>
            <a:off x="1632824" y="1218153"/>
            <a:ext cx="9871788" cy="5809664"/>
          </a:xfrm>
        </p:spPr>
        <p:txBody>
          <a:bodyPr>
            <a:normAutofit/>
          </a:bodyPr>
          <a:lstStyle/>
          <a:p>
            <a:pPr marL="0" indent="0">
              <a:buNone/>
            </a:pPr>
            <a:r>
              <a:rPr lang="fr-FR" sz="2000" b="1" spc="50" dirty="0">
                <a:ln w="9525" cmpd="sng">
                  <a:solidFill>
                    <a:schemeClr val="accent1"/>
                  </a:solidFill>
                  <a:prstDash val="solid"/>
                </a:ln>
                <a:solidFill>
                  <a:srgbClr val="70AD47">
                    <a:tint val="1000"/>
                  </a:srgbClr>
                </a:solidFill>
                <a:effectLst>
                  <a:glow rad="38100">
                    <a:schemeClr val="accent1">
                      <a:alpha val="40000"/>
                    </a:schemeClr>
                  </a:glow>
                </a:effectLst>
              </a:rPr>
              <a:t>LA BIODIVERSITE</a:t>
            </a:r>
          </a:p>
          <a:p>
            <a:r>
              <a:rPr lang="fr-FR" sz="2000" dirty="0"/>
              <a:t>Mettre en place des inventaires et des observatoires de la flore et de la faune du territoire, en interne ou en partenariat avec les associations locales: ABC</a:t>
            </a:r>
          </a:p>
          <a:p>
            <a:r>
              <a:rPr lang="fr-FR" sz="2000" dirty="0"/>
              <a:t>Sensibiliser le public aux richesses naturelles présentes dans la commune</a:t>
            </a:r>
          </a:p>
          <a:p>
            <a:r>
              <a:rPr lang="fr-FR" sz="2000" dirty="0"/>
              <a:t>Favoriser l’émergence de nouvelles pratiques</a:t>
            </a:r>
          </a:p>
          <a:p>
            <a:r>
              <a:rPr lang="fr-FR" sz="2000" dirty="0"/>
              <a:t>Impliquer l’équipe municipale pour protéger la biodiversité à travers l’organisation d’actions de protection des espèces ou des habitats naturels</a:t>
            </a:r>
          </a:p>
          <a:p>
            <a:r>
              <a:rPr lang="fr-FR" sz="2000" dirty="0"/>
              <a:t>Mettre en place des actions pour améliorer la biodiversité à travers les aménagements paysager et leur mode de gestions (trames vertes/bleues / noires, corridors écologiques, diversification botanique, gestion écologique…)</a:t>
            </a:r>
          </a:p>
          <a:p>
            <a:pPr marL="0" indent="0">
              <a:buNone/>
            </a:pPr>
            <a:endParaRPr lang="fr-FR" sz="2000" dirty="0"/>
          </a:p>
          <a:p>
            <a:pPr marL="0" indent="0">
              <a:buNone/>
            </a:pPr>
            <a:r>
              <a:rPr lang="fr-FR" sz="2000" b="1" i="1" dirty="0"/>
              <a:t>Le Jury est attentif à la pertinence et à la cohérence des actions de sensibilisation du public pour connaitre, protéger et améliorer la biodiversité</a:t>
            </a:r>
          </a:p>
          <a:p>
            <a:pPr marL="0" indent="0">
              <a:buNone/>
            </a:pPr>
            <a:endParaRPr lang="fr-FR" sz="600" dirty="0"/>
          </a:p>
        </p:txBody>
      </p:sp>
    </p:spTree>
    <p:extLst>
      <p:ext uri="{BB962C8B-B14F-4D97-AF65-F5344CB8AC3E}">
        <p14:creationId xmlns:p14="http://schemas.microsoft.com/office/powerpoint/2010/main" val="20796210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620135-BC9E-5B5D-6028-C4926845CDA8}"/>
              </a:ext>
            </a:extLst>
          </p:cNvPr>
          <p:cNvSpPr>
            <a:spLocks noGrp="1"/>
          </p:cNvSpPr>
          <p:nvPr>
            <p:ph type="title"/>
          </p:nvPr>
        </p:nvSpPr>
        <p:spPr>
          <a:xfrm>
            <a:off x="3474720" y="155644"/>
            <a:ext cx="7942343" cy="641190"/>
          </a:xfrm>
        </p:spPr>
        <p:txBody>
          <a:bodyPr/>
          <a:lstStyle/>
          <a:p>
            <a:r>
              <a:rPr lang="fr-FR" dirty="0"/>
              <a:t>Préparation avant visite du jury</a:t>
            </a:r>
          </a:p>
        </p:txBody>
      </p:sp>
      <p:sp>
        <p:nvSpPr>
          <p:cNvPr id="3" name="Espace réservé du contenu 2">
            <a:extLst>
              <a:ext uri="{FF2B5EF4-FFF2-40B4-BE49-F238E27FC236}">
                <a16:creationId xmlns:a16="http://schemas.microsoft.com/office/drawing/2014/main" id="{D2D306CA-F905-3838-DB9E-3C275CC979DF}"/>
              </a:ext>
            </a:extLst>
          </p:cNvPr>
          <p:cNvSpPr>
            <a:spLocks noGrp="1"/>
          </p:cNvSpPr>
          <p:nvPr>
            <p:ph idx="1"/>
          </p:nvPr>
        </p:nvSpPr>
        <p:spPr>
          <a:xfrm>
            <a:off x="1397727" y="943583"/>
            <a:ext cx="10794274" cy="7429708"/>
          </a:xfrm>
        </p:spPr>
        <p:txBody>
          <a:bodyPr>
            <a:normAutofit/>
          </a:bodyPr>
          <a:lstStyle/>
          <a:p>
            <a:r>
              <a:rPr lang="fr-FR" sz="2000" dirty="0"/>
              <a:t>Portage du projet par un élu référent et un responsable de service EVN ou espace public avec coordination avec M le Maire. Information aux élus et à la direction générale des objectifs du label et de ses critères.</a:t>
            </a:r>
          </a:p>
          <a:p>
            <a:r>
              <a:rPr lang="fr-FR" sz="2000" dirty="0"/>
              <a:t>Définition d’un premier parcours sur cartographie et visite sur le terrain,</a:t>
            </a:r>
          </a:p>
          <a:p>
            <a:r>
              <a:rPr lang="fr-FR" sz="2000" dirty="0"/>
              <a:t>Réunion transversale avec les services impliqués dans l’obtention du label: Direction générale, communication, office du tourisme, développement durable, urbanisme, voirie, propreté, éclairage. Information des services des objectifs du label, de la préparation de la visite et de ses critères. Revoir le rapport précédent et les pistes d’amélioration.</a:t>
            </a:r>
            <a:endParaRPr lang="fr-FR" sz="2000" dirty="0">
              <a:solidFill>
                <a:schemeClr val="accent4">
                  <a:lumMod val="50000"/>
                </a:schemeClr>
              </a:solidFill>
            </a:endParaRPr>
          </a:p>
          <a:p>
            <a:pPr fontAlgn="base">
              <a:lnSpc>
                <a:spcPct val="115000"/>
              </a:lnSpc>
              <a:spcAft>
                <a:spcPts val="1000"/>
              </a:spcAft>
            </a:pPr>
            <a:r>
              <a:rPr lang="fr-FR" sz="2000" kern="0" dirty="0">
                <a:solidFill>
                  <a:schemeClr val="accent4">
                    <a:lumMod val="50000"/>
                  </a:schemeClr>
                </a:solidFill>
                <a:effectLst/>
                <a:latin typeface="Open Sans" panose="020B0606030504020204" pitchFamily="34" charset="0"/>
                <a:ea typeface="Times New Roman" panose="02020603050405020304" pitchFamily="18" charset="0"/>
                <a:cs typeface="Times New Roman" panose="02020603050405020304" pitchFamily="18" charset="0"/>
              </a:rPr>
              <a:t>Pourquoi le label: Pour les élus avec une évaluation du travail des services et une définition de leurs objectifs. </a:t>
            </a:r>
            <a:r>
              <a:rPr lang="fr-FR" sz="2000" kern="0" dirty="0">
                <a:solidFill>
                  <a:schemeClr val="accent4">
                    <a:lumMod val="50000"/>
                  </a:schemeClr>
                </a:solidFill>
                <a:latin typeface="Open Sans" panose="020B0606030504020204" pitchFamily="34" charset="0"/>
                <a:ea typeface="Times New Roman" panose="02020603050405020304" pitchFamily="18" charset="0"/>
                <a:cs typeface="Times New Roman" panose="02020603050405020304" pitchFamily="18" charset="0"/>
              </a:rPr>
              <a:t>P</a:t>
            </a:r>
            <a:r>
              <a:rPr lang="fr-FR" sz="2000" kern="0" dirty="0">
                <a:solidFill>
                  <a:schemeClr val="accent4">
                    <a:lumMod val="50000"/>
                  </a:schemeClr>
                </a:solidFill>
                <a:effectLst/>
                <a:latin typeface="Open Sans" panose="020B0606030504020204" pitchFamily="34" charset="0"/>
                <a:ea typeface="Times New Roman" panose="02020603050405020304" pitchFamily="18" charset="0"/>
                <a:cs typeface="Times New Roman" panose="02020603050405020304" pitchFamily="18" charset="0"/>
              </a:rPr>
              <a:t>our la Collectivité qui acquiert une renommée: de qualité du cadre de vie des habitants, touristique, verte et écologique. </a:t>
            </a:r>
            <a:r>
              <a:rPr lang="fr-FR" sz="2000" kern="0" dirty="0">
                <a:solidFill>
                  <a:schemeClr val="accent4">
                    <a:lumMod val="50000"/>
                  </a:schemeClr>
                </a:solidFill>
                <a:latin typeface="Open Sans" panose="020B0606030504020204" pitchFamily="34" charset="0"/>
                <a:ea typeface="Times New Roman" panose="02020603050405020304" pitchFamily="18" charset="0"/>
                <a:cs typeface="Times New Roman" panose="02020603050405020304" pitchFamily="18" charset="0"/>
              </a:rPr>
              <a:t>P</a:t>
            </a:r>
            <a:r>
              <a:rPr lang="fr-FR" sz="2000" kern="0" dirty="0">
                <a:solidFill>
                  <a:schemeClr val="accent4">
                    <a:lumMod val="50000"/>
                  </a:schemeClr>
                </a:solidFill>
                <a:effectLst/>
                <a:latin typeface="Open Sans" panose="020B0606030504020204" pitchFamily="34" charset="0"/>
                <a:ea typeface="Times New Roman" panose="02020603050405020304" pitchFamily="18" charset="0"/>
                <a:cs typeface="Times New Roman" panose="02020603050405020304" pitchFamily="18" charset="0"/>
              </a:rPr>
              <a:t>our les habitants pour l’amélioration de leur cadre de vie dans une démarche de développement durable et un souci de participation. Pour une cohésion et une transversalité des services dans une collectivités vers un même but. </a:t>
            </a:r>
            <a:r>
              <a:rPr lang="fr-FR" sz="2000" b="1" kern="0" dirty="0">
                <a:solidFill>
                  <a:schemeClr val="accent4">
                    <a:lumMod val="50000"/>
                  </a:schemeClr>
                </a:solidFill>
                <a:effectLst/>
                <a:latin typeface="Open Sans" panose="020B0606030504020204" pitchFamily="34" charset="0"/>
                <a:ea typeface="Times New Roman" panose="02020603050405020304" pitchFamily="18" charset="0"/>
                <a:cs typeface="Times New Roman" panose="02020603050405020304" pitchFamily="18" charset="0"/>
              </a:rPr>
              <a:t>Pour les agents</a:t>
            </a:r>
            <a:r>
              <a:rPr lang="fr-FR" sz="2000" kern="0" dirty="0">
                <a:solidFill>
                  <a:schemeClr val="accent4">
                    <a:lumMod val="50000"/>
                  </a:schemeClr>
                </a:solidFill>
                <a:effectLst/>
                <a:latin typeface="Open Sans" panose="020B0606030504020204" pitchFamily="34" charset="0"/>
                <a:ea typeface="Times New Roman" panose="02020603050405020304" pitchFamily="18" charset="0"/>
                <a:cs typeface="Times New Roman" panose="02020603050405020304" pitchFamily="18" charset="0"/>
              </a:rPr>
              <a:t>: outil de management (motivation, implication, valorisation,..), outil de formation (critères, démarche continu) et reconnaissance du public et des élus du travail accompli.</a:t>
            </a:r>
            <a:endParaRPr lang="fr-FR" sz="2000" kern="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31277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24" y="190123"/>
            <a:ext cx="10711576" cy="6667877"/>
          </a:xfrm>
        </p:spPr>
        <p:txBody>
          <a:bodyPr>
            <a:normAutofit/>
          </a:bodyPr>
          <a:lstStyle/>
          <a:p>
            <a:pPr marL="0" indent="0">
              <a:buNone/>
            </a:pPr>
            <a:r>
              <a:rPr lang="fr-FR" sz="1900" b="1" spc="50" dirty="0">
                <a:ln w="9525" cmpd="sng">
                  <a:solidFill>
                    <a:schemeClr val="accent1"/>
                  </a:solidFill>
                  <a:prstDash val="solid"/>
                </a:ln>
                <a:solidFill>
                  <a:srgbClr val="70AD47">
                    <a:tint val="1000"/>
                  </a:srgbClr>
                </a:solidFill>
                <a:effectLst>
                  <a:glow rad="38100">
                    <a:schemeClr val="accent1">
                      <a:alpha val="40000"/>
                    </a:schemeClr>
                  </a:glow>
                </a:effectLst>
              </a:rPr>
              <a:t>LES RESSOURCES NATURELLES</a:t>
            </a:r>
          </a:p>
          <a:p>
            <a:pPr marL="252000"/>
            <a:r>
              <a:rPr lang="fr-FR" sz="2000" b="1" dirty="0"/>
              <a:t>Favoriser la qualité naturelle et l’équilibre des sols</a:t>
            </a:r>
          </a:p>
          <a:p>
            <a:pPr marL="0" indent="0">
              <a:buNone/>
            </a:pPr>
            <a:endParaRPr lang="fr-FR" sz="2000" b="1" dirty="0">
              <a:solidFill>
                <a:srgbClr val="C00000"/>
              </a:solidFill>
            </a:endParaRPr>
          </a:p>
          <a:p>
            <a:pPr marL="0" indent="0">
              <a:spcBef>
                <a:spcPts val="0"/>
              </a:spcBef>
              <a:buNone/>
            </a:pPr>
            <a:r>
              <a:rPr lang="fr-FR" sz="2000" b="1" dirty="0">
                <a:solidFill>
                  <a:srgbClr val="C00000"/>
                </a:solidFill>
              </a:rPr>
              <a:t>THEMATIQUE DE L’EAU </a:t>
            </a:r>
            <a:r>
              <a:rPr lang="fr-FR" sz="2000" dirty="0"/>
              <a:t>: Mener des actions pertinentes par l’équipe municipale pour économiser la ressource en eau en fonction de la caractéristique des différents lieux de la commune:</a:t>
            </a:r>
          </a:p>
          <a:p>
            <a:pPr lvl="1"/>
            <a:r>
              <a:rPr lang="fr-FR" sz="2000" b="1" dirty="0"/>
              <a:t>Sol </a:t>
            </a:r>
            <a:r>
              <a:rPr lang="fr-FR" sz="2000" dirty="0"/>
              <a:t>: la qualité et la fertilité fournit la principale source</a:t>
            </a:r>
          </a:p>
          <a:p>
            <a:pPr lvl="1"/>
            <a:r>
              <a:rPr lang="fr-FR" sz="2000" b="1" dirty="0"/>
              <a:t>Techniques de paillage </a:t>
            </a:r>
            <a:r>
              <a:rPr lang="fr-FR" sz="2000" dirty="0"/>
              <a:t>: limitent l’évaporation et favorisent la vie du sol</a:t>
            </a:r>
          </a:p>
          <a:p>
            <a:pPr lvl="1"/>
            <a:r>
              <a:rPr lang="fr-FR" sz="2000" b="1" dirty="0"/>
              <a:t>Techniques de forage et de recyclage des eaux usées </a:t>
            </a:r>
            <a:r>
              <a:rPr lang="fr-FR" sz="2000" dirty="0"/>
              <a:t>: évident de consommer l’eau potable???</a:t>
            </a:r>
          </a:p>
          <a:p>
            <a:pPr lvl="1"/>
            <a:r>
              <a:rPr lang="fr-FR" sz="2000" b="1" dirty="0"/>
              <a:t>Systèmes d’irrigation </a:t>
            </a:r>
            <a:r>
              <a:rPr lang="fr-FR" sz="2000" dirty="0"/>
              <a:t>ayant fait l’objet d’innovations pour optimiser les consommations des solutions à privilégier pour des utilisations spécifiques et ponctuelles</a:t>
            </a:r>
          </a:p>
          <a:p>
            <a:pPr marL="0" indent="0">
              <a:spcBef>
                <a:spcPts val="1200"/>
              </a:spcBef>
              <a:buNone/>
            </a:pPr>
            <a:r>
              <a:rPr lang="fr-FR" sz="2000" b="1" dirty="0">
                <a:solidFill>
                  <a:srgbClr val="C00000"/>
                </a:solidFill>
              </a:rPr>
              <a:t>INTRANTS</a:t>
            </a:r>
            <a:r>
              <a:rPr lang="fr-FR" sz="2000" dirty="0">
                <a:solidFill>
                  <a:srgbClr val="C00000"/>
                </a:solidFill>
              </a:rPr>
              <a:t> </a:t>
            </a:r>
            <a:r>
              <a:rPr lang="fr-FR" sz="2000" dirty="0"/>
              <a:t>: Engager l’équipe municipale pour réduire l’utilisation des produits de synthèse et les actions menées pour gérer l’évolution des pratiques d’entretien des espaces paysagers selon leur contexte (engrais et amendements organiques, travail du sol, paillage, désherbage alternatif, végétalisation volontaire…)</a:t>
            </a:r>
          </a:p>
          <a:p>
            <a:pPr marL="0" indent="0">
              <a:buNone/>
            </a:pPr>
            <a:endParaRPr lang="fr-FR" sz="600" dirty="0"/>
          </a:p>
        </p:txBody>
      </p:sp>
    </p:spTree>
    <p:extLst>
      <p:ext uri="{BB962C8B-B14F-4D97-AF65-F5344CB8AC3E}">
        <p14:creationId xmlns:p14="http://schemas.microsoft.com/office/powerpoint/2010/main" val="9890043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24" y="190123"/>
            <a:ext cx="9871788" cy="6667877"/>
          </a:xfrm>
        </p:spPr>
        <p:txBody>
          <a:bodyPr>
            <a:normAutofit/>
          </a:bodyPr>
          <a:lstStyle/>
          <a:p>
            <a:pPr marL="0" indent="0">
              <a:buNone/>
            </a:pPr>
            <a:r>
              <a:rPr lang="fr-FR" sz="1900" b="1" spc="50" dirty="0">
                <a:ln w="9525" cmpd="sng">
                  <a:solidFill>
                    <a:schemeClr val="accent1"/>
                  </a:solidFill>
                  <a:prstDash val="solid"/>
                </a:ln>
                <a:solidFill>
                  <a:srgbClr val="70AD47">
                    <a:tint val="1000"/>
                  </a:srgbClr>
                </a:solidFill>
                <a:effectLst>
                  <a:glow rad="38100">
                    <a:schemeClr val="accent1">
                      <a:alpha val="40000"/>
                    </a:schemeClr>
                  </a:glow>
                </a:effectLst>
              </a:rPr>
              <a:t>LES RESSOURCES NATURELLES</a:t>
            </a:r>
          </a:p>
          <a:p>
            <a:pPr marL="0" indent="0">
              <a:spcBef>
                <a:spcPts val="1200"/>
              </a:spcBef>
              <a:buNone/>
            </a:pPr>
            <a:r>
              <a:rPr lang="fr-FR" sz="2000" b="1" dirty="0">
                <a:solidFill>
                  <a:srgbClr val="C00000"/>
                </a:solidFill>
              </a:rPr>
              <a:t>DECHETS VERTS</a:t>
            </a:r>
            <a:r>
              <a:rPr lang="fr-FR" sz="2000" dirty="0"/>
              <a:t> </a:t>
            </a:r>
          </a:p>
          <a:p>
            <a:pPr>
              <a:spcBef>
                <a:spcPts val="600"/>
              </a:spcBef>
            </a:pPr>
            <a:r>
              <a:rPr lang="fr-FR" sz="2400" dirty="0"/>
              <a:t>Limiter la production de déchets verts à la source en choisissant les végétaux en fonction de leur capacité de développement et en utilisant des déchets de tonte en tant que fertilisants par la technique du </a:t>
            </a:r>
            <a:r>
              <a:rPr lang="fr-FR" sz="2400" dirty="0" err="1"/>
              <a:t>mulching</a:t>
            </a:r>
            <a:endParaRPr lang="fr-FR" sz="2400" dirty="0"/>
          </a:p>
          <a:p>
            <a:r>
              <a:rPr lang="fr-FR" sz="2400" dirty="0"/>
              <a:t>Réduire les consommations énergétique et mettre en place des solutions alternatives aux énergies fossiles (plan de maîtrise énergétique, maîtrise des énergies dans les bâtiments..)</a:t>
            </a:r>
            <a:endParaRPr lang="fr-FR" sz="24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marL="252000"/>
            <a:r>
              <a:rPr lang="fr-FR" sz="2400" dirty="0"/>
              <a:t>Méthodes alternatives d’entretien</a:t>
            </a:r>
          </a:p>
          <a:p>
            <a:pPr marL="252000"/>
            <a:r>
              <a:rPr lang="fr-FR" sz="2400" dirty="0"/>
              <a:t>Energie: réduction des consommations, solutions alternatives, solaire, éolien</a:t>
            </a:r>
          </a:p>
          <a:p>
            <a:pPr marL="252000"/>
            <a:r>
              <a:rPr lang="fr-FR" sz="2400" dirty="0"/>
              <a:t>Actions contre le changement climatique: îlots de fraîcheur, désartificialisation des sols et des cours d’écoles, plantation arbres, protection DFCI</a:t>
            </a:r>
          </a:p>
          <a:p>
            <a:pPr marL="0" indent="0">
              <a:buNone/>
            </a:pPr>
            <a:endParaRPr lang="fr-FR" sz="200" b="1" dirty="0">
              <a:solidFill>
                <a:srgbClr val="C00000"/>
              </a:solidFill>
            </a:endParaRPr>
          </a:p>
          <a:p>
            <a:pPr marL="0" indent="0">
              <a:buNone/>
            </a:pPr>
            <a:endParaRPr lang="fr-FR" sz="600" dirty="0"/>
          </a:p>
        </p:txBody>
      </p:sp>
    </p:spTree>
    <p:extLst>
      <p:ext uri="{BB962C8B-B14F-4D97-AF65-F5344CB8AC3E}">
        <p14:creationId xmlns:p14="http://schemas.microsoft.com/office/powerpoint/2010/main" val="38595122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87360" y="137196"/>
            <a:ext cx="10604640" cy="6132975"/>
          </a:xfrm>
        </p:spPr>
        <p:txBody>
          <a:bodyPr>
            <a:normAutofit fontScale="40000" lnSpcReduction="20000"/>
          </a:bodyPr>
          <a:lstStyle/>
          <a:p>
            <a:pPr marL="0" indent="0">
              <a:buNone/>
            </a:pPr>
            <a:r>
              <a:rPr lang="fr-FR" sz="6200" dirty="0"/>
              <a:t>PARTIE 6. LA QUALITE DE L’ESPACE PUBLIC OU L’AMELIORATION DU CADRE DE VIE</a:t>
            </a:r>
          </a:p>
          <a:p>
            <a:pPr marL="0" indent="0">
              <a:buNone/>
            </a:pPr>
            <a:endParaRPr lang="fr-FR" sz="6200" dirty="0"/>
          </a:p>
          <a:p>
            <a:pPr marL="342900" marR="0" lvl="0" indent="-342900" algn="l" defTabSz="457200" rtl="0" eaLnBrk="1" fontAlgn="auto" latinLnBrk="0" hangingPunct="1">
              <a:lnSpc>
                <a:spcPct val="100000"/>
              </a:lnSpc>
              <a:spcBef>
                <a:spcPts val="1200"/>
              </a:spcBef>
              <a:spcAft>
                <a:spcPts val="0"/>
              </a:spcAft>
              <a:buClr>
                <a:srgbClr val="99CB38"/>
              </a:buClr>
              <a:buSzTx/>
              <a:buFont typeface="Wingdings 3" charset="2"/>
              <a:buChar char=""/>
              <a:tabLst/>
              <a:defRPr/>
            </a:pPr>
            <a:r>
              <a:rPr lang="fr-FR" sz="62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kumimoji="0" lang="fr-FR" sz="62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Favoriser la rénovation et l’entretien des façades (commerces et autres bâtiments)</a:t>
            </a:r>
          </a:p>
          <a:p>
            <a:pPr marL="342900" marR="0" lvl="0" indent="-342900" algn="l" defTabSz="457200" rtl="0" eaLnBrk="1" fontAlgn="auto" latinLnBrk="0" hangingPunct="1">
              <a:lnSpc>
                <a:spcPct val="100000"/>
              </a:lnSpc>
              <a:spcBef>
                <a:spcPts val="1200"/>
              </a:spcBef>
              <a:spcAft>
                <a:spcPts val="0"/>
              </a:spcAft>
              <a:buClr>
                <a:srgbClr val="99CB38"/>
              </a:buClr>
              <a:buSzTx/>
              <a:buFont typeface="Wingdings 3" charset="2"/>
              <a:buChar char=""/>
              <a:tabLst/>
              <a:defRPr/>
            </a:pPr>
            <a:r>
              <a:rPr lang="fr-FR" sz="6200" dirty="0"/>
              <a:t>Favoriser l’embellissement de la commune par le micro fleurissement</a:t>
            </a:r>
          </a:p>
          <a:p>
            <a:pPr>
              <a:spcBef>
                <a:spcPts val="1200"/>
              </a:spcBef>
              <a:buClr>
                <a:srgbClr val="99CB38"/>
              </a:buClr>
              <a:defRPr/>
            </a:pPr>
            <a:r>
              <a:rPr lang="fr-FR" sz="6200" dirty="0"/>
              <a:t>Maîtriser le développement de la publicité et des enseignes dans la commune, sur son territoire ou sur celui des autres propriétaires (mobilier publicitaires, enseignes des commerçants)</a:t>
            </a:r>
          </a:p>
          <a:p>
            <a:pPr>
              <a:spcBef>
                <a:spcPts val="1200"/>
              </a:spcBef>
            </a:pPr>
            <a:r>
              <a:rPr lang="fr-FR" sz="6200" dirty="0"/>
              <a:t>Effacement des réseaux</a:t>
            </a:r>
          </a:p>
          <a:p>
            <a:pPr>
              <a:spcBef>
                <a:spcPts val="1200"/>
              </a:spcBef>
            </a:pPr>
            <a:r>
              <a:rPr lang="fr-FR" sz="6200" dirty="0"/>
              <a:t>Harmoniser son mobilier urbain par type d’espace et proposer les lignes esthétiques qui correspondent aux besoins et à la vocation des différents lieux. Attention à l’entretien</a:t>
            </a:r>
          </a:p>
          <a:p>
            <a:pPr>
              <a:spcBef>
                <a:spcPts val="1200"/>
              </a:spcBef>
            </a:pPr>
            <a:r>
              <a:rPr lang="fr-FR" sz="6200" dirty="0"/>
              <a:t>Qualité de la voirie et des trottoirs dans son ensemble</a:t>
            </a:r>
          </a:p>
          <a:p>
            <a:pPr marL="0" indent="0">
              <a:spcBef>
                <a:spcPts val="1200"/>
              </a:spcBef>
              <a:buNone/>
            </a:pPr>
            <a:endParaRPr lang="fr-FR" sz="6200" dirty="0"/>
          </a:p>
          <a:p>
            <a:pPr marL="0" indent="0">
              <a:buNone/>
            </a:pPr>
            <a:endParaRPr lang="fr-FR" sz="100" b="1" i="1" dirty="0"/>
          </a:p>
        </p:txBody>
      </p:sp>
    </p:spTree>
    <p:extLst>
      <p:ext uri="{BB962C8B-B14F-4D97-AF65-F5344CB8AC3E}">
        <p14:creationId xmlns:p14="http://schemas.microsoft.com/office/powerpoint/2010/main" val="3392964493"/>
      </p:ext>
    </p:extLst>
  </p:cSld>
  <p:clrMapOvr>
    <a:masterClrMapping/>
  </p:clrMapOvr>
  <p:transition spd="slow">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87360" y="137196"/>
            <a:ext cx="10310360" cy="5819467"/>
          </a:xfrm>
        </p:spPr>
        <p:txBody>
          <a:bodyPr>
            <a:normAutofit fontScale="47500" lnSpcReduction="20000"/>
          </a:bodyPr>
          <a:lstStyle/>
          <a:p>
            <a:pPr marL="0" indent="0">
              <a:buNone/>
            </a:pPr>
            <a:r>
              <a:rPr lang="fr-FR" sz="6200" dirty="0"/>
              <a:t>PARTIE 6. LA QUALITE DE L’ESPACE PUBLIC OU L’AMELIORATION DU CADRE DE VIE</a:t>
            </a:r>
          </a:p>
          <a:p>
            <a:pPr marL="0" indent="0">
              <a:buNone/>
            </a:pPr>
            <a:endParaRPr lang="fr-FR" sz="6200" dirty="0"/>
          </a:p>
          <a:p>
            <a:pPr>
              <a:spcBef>
                <a:spcPts val="1200"/>
              </a:spcBef>
            </a:pPr>
            <a:r>
              <a:rPr lang="fr-FR" sz="5100" dirty="0"/>
              <a:t>Propreté de l’espace public</a:t>
            </a:r>
          </a:p>
          <a:p>
            <a:pPr>
              <a:spcBef>
                <a:spcPts val="1200"/>
              </a:spcBef>
            </a:pPr>
            <a:r>
              <a:rPr lang="fr-FR" sz="5100" dirty="0"/>
              <a:t>Assurer la gestion des déchets et la propreté des espaces publics (collecte des déchets ménagers)</a:t>
            </a:r>
          </a:p>
          <a:p>
            <a:pPr>
              <a:spcBef>
                <a:spcPts val="1200"/>
              </a:spcBef>
            </a:pPr>
            <a:r>
              <a:rPr lang="fr-FR" sz="5100" dirty="0"/>
              <a:t>Combiner des opérations de nettoiement assurées par les services ou par des prestataires, à des actions de sensibilisation et d’incitation au respect du domaine public par les usagers</a:t>
            </a:r>
          </a:p>
          <a:p>
            <a:pPr>
              <a:spcBef>
                <a:spcPts val="1200"/>
              </a:spcBef>
            </a:pPr>
            <a:r>
              <a:rPr lang="fr-FR" sz="5100" dirty="0"/>
              <a:t>Accessibilité (des personnes handicapées)</a:t>
            </a:r>
          </a:p>
          <a:p>
            <a:pPr>
              <a:spcBef>
                <a:spcPts val="1200"/>
              </a:spcBef>
            </a:pPr>
            <a:r>
              <a:rPr lang="fr-FR" sz="5100" dirty="0"/>
              <a:t>Organiser le nettoiement et les opérations de sensibilisation du public à la question des déjections canines, des chewing-gums, des mégots de cigarettes ou des graffitis)</a:t>
            </a:r>
          </a:p>
          <a:p>
            <a:pPr>
              <a:spcBef>
                <a:spcPts val="1200"/>
              </a:spcBef>
            </a:pPr>
            <a:r>
              <a:rPr lang="fr-FR" sz="5100" dirty="0"/>
              <a:t>Actions en faveur de la santé et du bien être des habitants et des touristes</a:t>
            </a:r>
          </a:p>
          <a:p>
            <a:pPr marL="0" indent="0">
              <a:buNone/>
            </a:pPr>
            <a:endParaRPr lang="fr-FR" sz="100" b="1" i="1" dirty="0"/>
          </a:p>
        </p:txBody>
      </p:sp>
    </p:spTree>
    <p:extLst>
      <p:ext uri="{BB962C8B-B14F-4D97-AF65-F5344CB8AC3E}">
        <p14:creationId xmlns:p14="http://schemas.microsoft.com/office/powerpoint/2010/main" val="3044764049"/>
      </p:ext>
    </p:extLst>
  </p:cSld>
  <p:clrMapOvr>
    <a:masterClrMapping/>
  </p:clrMapOvr>
  <p:transition spd="slow">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67370" y="137196"/>
            <a:ext cx="10310360" cy="560034"/>
          </a:xfrm>
        </p:spPr>
        <p:txBody>
          <a:bodyPr>
            <a:normAutofit/>
          </a:bodyPr>
          <a:lstStyle/>
          <a:p>
            <a:pPr marL="0" indent="0">
              <a:buNone/>
            </a:pPr>
            <a:r>
              <a:rPr lang="fr-FR" sz="2800" dirty="0"/>
              <a:t>PARTIE 7. ANALYSE PAR ESPACE</a:t>
            </a:r>
          </a:p>
          <a:p>
            <a:pPr marL="0" indent="0">
              <a:buNone/>
            </a:pPr>
            <a:endParaRPr lang="fr-FR" sz="2800" dirty="0"/>
          </a:p>
          <a:p>
            <a:pPr marL="0" indent="0">
              <a:buNone/>
            </a:pPr>
            <a:endParaRPr lang="fr-FR" sz="100" b="1" i="1" dirty="0"/>
          </a:p>
        </p:txBody>
      </p:sp>
      <p:sp>
        <p:nvSpPr>
          <p:cNvPr id="4" name="ZoneTexte 3">
            <a:extLst>
              <a:ext uri="{FF2B5EF4-FFF2-40B4-BE49-F238E27FC236}">
                <a16:creationId xmlns:a16="http://schemas.microsoft.com/office/drawing/2014/main" id="{B1EB6348-521F-C147-DB03-6B74D9D0A0DE}"/>
              </a:ext>
            </a:extLst>
          </p:cNvPr>
          <p:cNvSpPr txBox="1"/>
          <p:nvPr/>
        </p:nvSpPr>
        <p:spPr>
          <a:xfrm>
            <a:off x="1332411" y="780716"/>
            <a:ext cx="11051178" cy="5940088"/>
          </a:xfrm>
          <a:prstGeom prst="rect">
            <a:avLst/>
          </a:prstGeom>
          <a:noFill/>
        </p:spPr>
        <p:txBody>
          <a:bodyPr wrap="square" rtlCol="0">
            <a:spAutoFit/>
          </a:bodyPr>
          <a:lstStyle/>
          <a:p>
            <a:pPr marL="342900" indent="-342900">
              <a:buFont typeface="Wingdings" panose="05000000000000000000" pitchFamily="2" charset="2"/>
              <a:buChar char="Ø"/>
            </a:pPr>
            <a:r>
              <a:rPr lang="fr-FR" sz="2000" dirty="0"/>
              <a:t>Entrées de commune (premier regards)</a:t>
            </a:r>
          </a:p>
          <a:p>
            <a:pPr marL="342900" indent="-342900">
              <a:buFont typeface="Wingdings" panose="05000000000000000000" pitchFamily="2" charset="2"/>
              <a:buChar char="Ø"/>
            </a:pPr>
            <a:r>
              <a:rPr lang="fr-FR" sz="2000" dirty="0"/>
              <a:t>Centre de commune (lieux de prestige, accompagnement de monument)</a:t>
            </a:r>
          </a:p>
          <a:p>
            <a:pPr marL="342900" indent="-342900">
              <a:buFont typeface="Wingdings" panose="05000000000000000000" pitchFamily="2" charset="2"/>
              <a:buChar char="Ø"/>
            </a:pPr>
            <a:r>
              <a:rPr lang="fr-FR" sz="2000" dirty="0"/>
              <a:t>Abords d’établissement publics </a:t>
            </a:r>
          </a:p>
          <a:p>
            <a:pPr marL="342900" indent="-342900">
              <a:buFont typeface="Wingdings" panose="05000000000000000000" pitchFamily="2" charset="2"/>
              <a:buChar char="Ø"/>
            </a:pPr>
            <a:r>
              <a:rPr lang="fr-FR" sz="2000" dirty="0"/>
              <a:t>Quartiers d’habitation (HLM et lotissements)</a:t>
            </a:r>
          </a:p>
          <a:p>
            <a:pPr marL="342900" indent="-342900">
              <a:buFont typeface="Wingdings" panose="05000000000000000000" pitchFamily="2" charset="2"/>
              <a:buChar char="Ø"/>
            </a:pPr>
            <a:r>
              <a:rPr lang="fr-FR" sz="2000" dirty="0"/>
              <a:t>Cimetière (gestion de la flore spontanée)</a:t>
            </a:r>
          </a:p>
          <a:p>
            <a:pPr marL="342900" indent="-342900">
              <a:buFont typeface="Wingdings" panose="05000000000000000000" pitchFamily="2" charset="2"/>
              <a:buChar char="Ø"/>
            </a:pPr>
            <a:r>
              <a:rPr lang="fr-FR" sz="2000" dirty="0"/>
              <a:t>Parcs et jardins (réponse aux besoins de natures des habitants, démonstration du savoir faire horticole)</a:t>
            </a:r>
          </a:p>
          <a:p>
            <a:pPr marL="342900" indent="-342900">
              <a:buFont typeface="Wingdings" panose="05000000000000000000" pitchFamily="2" charset="2"/>
              <a:buChar char="Ø"/>
            </a:pPr>
            <a:r>
              <a:rPr lang="fr-FR" sz="2000" dirty="0"/>
              <a:t>Jardins à vocations sociale et pédagogique (jardins familiaux, partagés, actions vers les enfants)</a:t>
            </a:r>
          </a:p>
          <a:p>
            <a:pPr marL="342900" indent="-342900">
              <a:buFont typeface="Wingdings" panose="05000000000000000000" pitchFamily="2" charset="2"/>
              <a:buChar char="Ø"/>
            </a:pPr>
            <a:r>
              <a:rPr lang="fr-FR" sz="2000" dirty="0"/>
              <a:t>Espaces sportifs (gestion sans intrants et site ouvert de remise en forme)</a:t>
            </a:r>
          </a:p>
          <a:p>
            <a:pPr marL="342900" indent="-342900">
              <a:buFont typeface="Wingdings" panose="05000000000000000000" pitchFamily="2" charset="2"/>
              <a:buChar char="Ø"/>
            </a:pPr>
            <a:r>
              <a:rPr lang="fr-FR" sz="2000" dirty="0"/>
              <a:t>Aires de jeux (nombres, aspect ludique et surtout gestion de la sécurité)</a:t>
            </a:r>
          </a:p>
          <a:p>
            <a:pPr marL="342900" indent="-342900">
              <a:buFont typeface="Wingdings" panose="05000000000000000000" pitchFamily="2" charset="2"/>
              <a:buChar char="Ø"/>
            </a:pPr>
            <a:r>
              <a:rPr lang="fr-FR" sz="2000" dirty="0"/>
              <a:t>Zone d’activité (végétalisation et publicité)</a:t>
            </a:r>
          </a:p>
          <a:p>
            <a:pPr marL="342900" indent="-342900">
              <a:buFont typeface="Wingdings" panose="05000000000000000000" pitchFamily="2" charset="2"/>
              <a:buChar char="Ø"/>
            </a:pPr>
            <a:r>
              <a:rPr lang="fr-FR" sz="2000" dirty="0"/>
              <a:t>Espaces naturels (ouverture au public, aires de stationnement et de pique nique, animations)</a:t>
            </a:r>
          </a:p>
          <a:p>
            <a:pPr marL="342900" indent="-342900">
              <a:buFont typeface="Wingdings" panose="05000000000000000000" pitchFamily="2" charset="2"/>
              <a:buChar char="Ø"/>
            </a:pPr>
            <a:r>
              <a:rPr lang="fr-FR" sz="2000" dirty="0"/>
              <a:t>Maillage et coulées vertes (trame bleu / verte / noire)</a:t>
            </a:r>
          </a:p>
          <a:p>
            <a:pPr marL="342900" indent="-342900">
              <a:buFont typeface="Wingdings" panose="05000000000000000000" pitchFamily="2" charset="2"/>
              <a:buChar char="Ø"/>
            </a:pPr>
            <a:r>
              <a:rPr lang="fr-FR" sz="2000" dirty="0"/>
              <a:t>Mobilités douces et infrastructure de déplacement (réseau de TEC, pistes cyclables, Mise à disposition de moyens de déplacement plus écologique)</a:t>
            </a:r>
          </a:p>
          <a:p>
            <a:pPr marL="342900" indent="-342900">
              <a:buFont typeface="Wingdings" panose="05000000000000000000" pitchFamily="2" charset="2"/>
              <a:buChar char="Ø"/>
            </a:pPr>
            <a:r>
              <a:rPr lang="fr-FR" sz="2000" dirty="0"/>
              <a:t>Espaces de loisirs et d’hébergement (accueil des touristes)</a:t>
            </a:r>
          </a:p>
          <a:p>
            <a:pPr marL="342900" indent="-342900">
              <a:buFont typeface="Wingdings" panose="05000000000000000000" pitchFamily="2" charset="2"/>
              <a:buChar char="Ø"/>
            </a:pPr>
            <a:r>
              <a:rPr lang="fr-FR" sz="2000" dirty="0"/>
              <a:t>Autres espaces (culturel et de vies sociales)</a:t>
            </a:r>
          </a:p>
        </p:txBody>
      </p:sp>
    </p:spTree>
    <p:extLst>
      <p:ext uri="{BB962C8B-B14F-4D97-AF65-F5344CB8AC3E}">
        <p14:creationId xmlns:p14="http://schemas.microsoft.com/office/powerpoint/2010/main" val="3637153970"/>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A9CDE-A5AD-D4E3-6E87-E2EC71CC1AF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ED26631-2F1D-C412-2D8E-9FA7FF6AAE5B}"/>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02668ACA-0086-0FC9-B3C6-4556376D2E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4096" y="0"/>
            <a:ext cx="10285631" cy="6858000"/>
          </a:xfrm>
          <a:prstGeom prst="rect">
            <a:avLst/>
          </a:prstGeom>
        </p:spPr>
      </p:pic>
    </p:spTree>
    <p:extLst>
      <p:ext uri="{BB962C8B-B14F-4D97-AF65-F5344CB8AC3E}">
        <p14:creationId xmlns:p14="http://schemas.microsoft.com/office/powerpoint/2010/main" val="3725820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A9CDE-A5AD-D4E3-6E87-E2EC71CC1AF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ED26631-2F1D-C412-2D8E-9FA7FF6AAE5B}"/>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861A473D-2E1B-017F-8FF5-E319975241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3412" y="0"/>
            <a:ext cx="10287000" cy="6858000"/>
          </a:xfrm>
          <a:prstGeom prst="rect">
            <a:avLst/>
          </a:prstGeom>
        </p:spPr>
      </p:pic>
    </p:spTree>
    <p:extLst>
      <p:ext uri="{BB962C8B-B14F-4D97-AF65-F5344CB8AC3E}">
        <p14:creationId xmlns:p14="http://schemas.microsoft.com/office/powerpoint/2010/main" val="3980184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A9CDE-A5AD-D4E3-6E87-E2EC71CC1AF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ED26631-2F1D-C412-2D8E-9FA7FF6AAE5B}"/>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3D2C2344-2B7E-BD1D-C1A7-DAC76FD3E8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3412" y="0"/>
            <a:ext cx="10287000" cy="6858000"/>
          </a:xfrm>
          <a:prstGeom prst="rect">
            <a:avLst/>
          </a:prstGeom>
        </p:spPr>
      </p:pic>
      <p:pic>
        <p:nvPicPr>
          <p:cNvPr id="4" name="Image 3">
            <a:extLst>
              <a:ext uri="{FF2B5EF4-FFF2-40B4-BE49-F238E27FC236}">
                <a16:creationId xmlns:a16="http://schemas.microsoft.com/office/drawing/2014/main" id="{381415A4-A87E-7CD7-F8F4-B6FCC293BE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62507"/>
            <a:ext cx="4517691" cy="2295493"/>
          </a:xfrm>
          <a:prstGeom prst="rect">
            <a:avLst/>
          </a:prstGeom>
        </p:spPr>
      </p:pic>
    </p:spTree>
    <p:extLst>
      <p:ext uri="{BB962C8B-B14F-4D97-AF65-F5344CB8AC3E}">
        <p14:creationId xmlns:p14="http://schemas.microsoft.com/office/powerpoint/2010/main" val="92139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CADAEA8-2180-D150-9809-C951293163AE}"/>
              </a:ext>
            </a:extLst>
          </p:cNvPr>
          <p:cNvSpPr>
            <a:spLocks noGrp="1"/>
          </p:cNvSpPr>
          <p:nvPr>
            <p:ph idx="1"/>
          </p:nvPr>
        </p:nvSpPr>
        <p:spPr>
          <a:xfrm>
            <a:off x="1322963" y="-1"/>
            <a:ext cx="10719880" cy="3670663"/>
          </a:xfrm>
        </p:spPr>
        <p:txBody>
          <a:bodyPr>
            <a:normAutofit/>
          </a:bodyPr>
          <a:lstStyle/>
          <a:p>
            <a:r>
              <a:rPr lang="fr-FR" dirty="0"/>
              <a:t>Constitution du dossier technique et du dossier de candidature avec les services ( Edito de motivation de M le Maire, Présentation de la ville, Contexte, Rapport activités, rapport de la démarche de développement durable, projets en adéquation avec le label, participation des associations et des habitants. </a:t>
            </a:r>
            <a:r>
              <a:rPr lang="fr-FR" b="1" dirty="0"/>
              <a:t>REPONDRE</a:t>
            </a:r>
            <a:r>
              <a:rPr lang="fr-FR" dirty="0"/>
              <a:t> aux critères du label et revoir les pistes d’amélioration.</a:t>
            </a:r>
          </a:p>
          <a:p>
            <a:r>
              <a:rPr lang="fr-FR" dirty="0"/>
              <a:t>Visite sur le terrain avec une définition des lieux et des temps de parole, réalisation du livret de visite (cartographie, présentation des sites et des monuments.</a:t>
            </a:r>
          </a:p>
          <a:p>
            <a:r>
              <a:rPr lang="fr-FR" dirty="0"/>
              <a:t>Réservation du véhicule et de la logistique (Accueil Film et </a:t>
            </a:r>
            <a:r>
              <a:rPr lang="fr-FR" b="1" dirty="0"/>
              <a:t>photos avant / après</a:t>
            </a:r>
            <a:r>
              <a:rPr lang="fr-FR" dirty="0"/>
              <a:t>, pause WC, eau fraîche, fin de visite).</a:t>
            </a:r>
          </a:p>
          <a:p>
            <a:r>
              <a:rPr lang="fr-FR" dirty="0">
                <a:hlinkClick r:id="rId3" action="ppaction://hlinkfile"/>
              </a:rPr>
              <a:t>..\..\Formation\film ville fleurie.m4v</a:t>
            </a:r>
            <a:endParaRPr lang="fr-FR" dirty="0"/>
          </a:p>
        </p:txBody>
      </p:sp>
      <p:pic>
        <p:nvPicPr>
          <p:cNvPr id="5" name="Image 4">
            <a:extLst>
              <a:ext uri="{FF2B5EF4-FFF2-40B4-BE49-F238E27FC236}">
                <a16:creationId xmlns:a16="http://schemas.microsoft.com/office/drawing/2014/main" id="{FDE6A45C-FD29-2095-763D-0E08F1F646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908"/>
          <a:stretch/>
        </p:blipFill>
        <p:spPr>
          <a:xfrm>
            <a:off x="149158" y="3502359"/>
            <a:ext cx="3449250" cy="3355641"/>
          </a:xfrm>
          <a:prstGeom prst="rect">
            <a:avLst/>
          </a:prstGeom>
        </p:spPr>
      </p:pic>
      <p:pic>
        <p:nvPicPr>
          <p:cNvPr id="1026" name="Picture 2" descr="Ducatillon - Glacière Rigide 23 Litres | Loisirs et nature">
            <a:extLst>
              <a:ext uri="{FF2B5EF4-FFF2-40B4-BE49-F238E27FC236}">
                <a16:creationId xmlns:a16="http://schemas.microsoft.com/office/drawing/2014/main" id="{46C78244-94A1-B6A7-BC19-47E253973A5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37579" y="3503579"/>
            <a:ext cx="3354421" cy="3354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ilette publique écologique : Devis sur Techni-Contact - Toilettes ...">
            <a:extLst>
              <a:ext uri="{FF2B5EF4-FFF2-40B4-BE49-F238E27FC236}">
                <a16:creationId xmlns:a16="http://schemas.microsoft.com/office/drawing/2014/main" id="{9CF1A149-C4DC-88E7-5695-85F1ECD5C7C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98408" y="4002652"/>
            <a:ext cx="5239171" cy="285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55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16B0BDC-B87F-C70B-1A5D-69826FF7DC2A}"/>
              </a:ext>
            </a:extLst>
          </p:cNvPr>
          <p:cNvPicPr>
            <a:picLocks noChangeAspect="1"/>
          </p:cNvPicPr>
          <p:nvPr/>
        </p:nvPicPr>
        <p:blipFill>
          <a:blip r:embed="rId2"/>
          <a:stretch>
            <a:fillRect/>
          </a:stretch>
        </p:blipFill>
        <p:spPr>
          <a:xfrm>
            <a:off x="-304799" y="-28575"/>
            <a:ext cx="4733925" cy="6591300"/>
          </a:xfrm>
          <a:prstGeom prst="rect">
            <a:avLst/>
          </a:prstGeom>
        </p:spPr>
      </p:pic>
      <p:pic>
        <p:nvPicPr>
          <p:cNvPr id="5" name="Image 4">
            <a:extLst>
              <a:ext uri="{FF2B5EF4-FFF2-40B4-BE49-F238E27FC236}">
                <a16:creationId xmlns:a16="http://schemas.microsoft.com/office/drawing/2014/main" id="{90B68701-61F5-A707-087D-ACF7F1C7ECD4}"/>
              </a:ext>
            </a:extLst>
          </p:cNvPr>
          <p:cNvPicPr>
            <a:picLocks noChangeAspect="1"/>
          </p:cNvPicPr>
          <p:nvPr/>
        </p:nvPicPr>
        <p:blipFill>
          <a:blip r:embed="rId3"/>
          <a:stretch>
            <a:fillRect/>
          </a:stretch>
        </p:blipFill>
        <p:spPr>
          <a:xfrm>
            <a:off x="3517461" y="0"/>
            <a:ext cx="4657725" cy="6600825"/>
          </a:xfrm>
          <a:prstGeom prst="rect">
            <a:avLst/>
          </a:prstGeom>
        </p:spPr>
      </p:pic>
      <p:pic>
        <p:nvPicPr>
          <p:cNvPr id="7" name="Image 6">
            <a:extLst>
              <a:ext uri="{FF2B5EF4-FFF2-40B4-BE49-F238E27FC236}">
                <a16:creationId xmlns:a16="http://schemas.microsoft.com/office/drawing/2014/main" id="{425C643A-24B9-9FB5-DE42-F31C66F330E2}"/>
              </a:ext>
            </a:extLst>
          </p:cNvPr>
          <p:cNvPicPr>
            <a:picLocks noChangeAspect="1"/>
          </p:cNvPicPr>
          <p:nvPr/>
        </p:nvPicPr>
        <p:blipFill>
          <a:blip r:embed="rId4"/>
          <a:stretch>
            <a:fillRect/>
          </a:stretch>
        </p:blipFill>
        <p:spPr>
          <a:xfrm>
            <a:off x="7976884" y="-28575"/>
            <a:ext cx="4429125" cy="6534150"/>
          </a:xfrm>
          <a:prstGeom prst="rect">
            <a:avLst/>
          </a:prstGeom>
        </p:spPr>
      </p:pic>
    </p:spTree>
    <p:extLst>
      <p:ext uri="{BB962C8B-B14F-4D97-AF65-F5344CB8AC3E}">
        <p14:creationId xmlns:p14="http://schemas.microsoft.com/office/powerpoint/2010/main" val="416444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CBFAA5E-BCFC-C4E6-1050-491330B4EC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3553076" cy="6858000"/>
          </a:xfrm>
          <a:prstGeom prst="rect">
            <a:avLst/>
          </a:prstGeom>
        </p:spPr>
      </p:pic>
      <p:pic>
        <p:nvPicPr>
          <p:cNvPr id="5" name="Image 4">
            <a:extLst>
              <a:ext uri="{FF2B5EF4-FFF2-40B4-BE49-F238E27FC236}">
                <a16:creationId xmlns:a16="http://schemas.microsoft.com/office/drawing/2014/main" id="{392F2488-9F33-0FE7-584C-0B7AB350EF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3076" y="1916349"/>
            <a:ext cx="4366877" cy="4941651"/>
          </a:xfrm>
          <a:prstGeom prst="rect">
            <a:avLst/>
          </a:prstGeom>
        </p:spPr>
      </p:pic>
      <p:pic>
        <p:nvPicPr>
          <p:cNvPr id="7" name="Image 6">
            <a:extLst>
              <a:ext uri="{FF2B5EF4-FFF2-40B4-BE49-F238E27FC236}">
                <a16:creationId xmlns:a16="http://schemas.microsoft.com/office/drawing/2014/main" id="{D0FAA59C-90E3-128A-83BC-35FD08C60B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1264" y="117543"/>
            <a:ext cx="4680735" cy="4143172"/>
          </a:xfrm>
          <a:prstGeom prst="rect">
            <a:avLst/>
          </a:prstGeom>
        </p:spPr>
      </p:pic>
      <p:sp>
        <p:nvSpPr>
          <p:cNvPr id="8" name="ZoneTexte 7">
            <a:extLst>
              <a:ext uri="{FF2B5EF4-FFF2-40B4-BE49-F238E27FC236}">
                <a16:creationId xmlns:a16="http://schemas.microsoft.com/office/drawing/2014/main" id="{921BD192-2E4C-2C08-5DF4-1C13FD8909DE}"/>
              </a:ext>
            </a:extLst>
          </p:cNvPr>
          <p:cNvSpPr txBox="1"/>
          <p:nvPr/>
        </p:nvSpPr>
        <p:spPr>
          <a:xfrm>
            <a:off x="3553076" y="564204"/>
            <a:ext cx="3958188" cy="646331"/>
          </a:xfrm>
          <a:prstGeom prst="rect">
            <a:avLst/>
          </a:prstGeom>
          <a:noFill/>
        </p:spPr>
        <p:txBody>
          <a:bodyPr wrap="square" rtlCol="0">
            <a:spAutoFit/>
          </a:bodyPr>
          <a:lstStyle/>
          <a:p>
            <a:r>
              <a:rPr lang="fr-FR" dirty="0"/>
              <a:t>Les sommaires doivent répondre aux critères</a:t>
            </a:r>
          </a:p>
        </p:txBody>
      </p:sp>
    </p:spTree>
    <p:extLst>
      <p:ext uri="{BB962C8B-B14F-4D97-AF65-F5344CB8AC3E}">
        <p14:creationId xmlns:p14="http://schemas.microsoft.com/office/powerpoint/2010/main" val="131368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0B1B8A7-7112-C1C3-7A13-F06955EABA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906496" cy="6858000"/>
          </a:xfrm>
          <a:prstGeom prst="rect">
            <a:avLst/>
          </a:prstGeom>
        </p:spPr>
      </p:pic>
      <p:pic>
        <p:nvPicPr>
          <p:cNvPr id="7" name="Image 6">
            <a:extLst>
              <a:ext uri="{FF2B5EF4-FFF2-40B4-BE49-F238E27FC236}">
                <a16:creationId xmlns:a16="http://schemas.microsoft.com/office/drawing/2014/main" id="{09DD76E1-B48C-61E9-BF24-10ACF57ACB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6497" y="2081719"/>
            <a:ext cx="3327596" cy="3786898"/>
          </a:xfrm>
          <a:prstGeom prst="rect">
            <a:avLst/>
          </a:prstGeom>
        </p:spPr>
      </p:pic>
      <p:pic>
        <p:nvPicPr>
          <p:cNvPr id="9" name="Image 8">
            <a:extLst>
              <a:ext uri="{FF2B5EF4-FFF2-40B4-BE49-F238E27FC236}">
                <a16:creationId xmlns:a16="http://schemas.microsoft.com/office/drawing/2014/main" id="{120EC237-9924-EF2C-87D3-34D03594C6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34093" y="0"/>
            <a:ext cx="4050710" cy="6858000"/>
          </a:xfrm>
          <a:prstGeom prst="rect">
            <a:avLst/>
          </a:prstGeom>
        </p:spPr>
      </p:pic>
    </p:spTree>
    <p:extLst>
      <p:ext uri="{BB962C8B-B14F-4D97-AF65-F5344CB8AC3E}">
        <p14:creationId xmlns:p14="http://schemas.microsoft.com/office/powerpoint/2010/main" val="811577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541" y="1266307"/>
            <a:ext cx="2190653" cy="4482913"/>
          </a:xfrm>
        </p:spPr>
        <p:txBody>
          <a:bodyPr>
            <a:normAutofit fontScale="90000"/>
          </a:bodyPr>
          <a:lstStyle/>
          <a:p>
            <a:r>
              <a:rPr lang="fr-FR" dirty="0"/>
              <a:t>LES 7 CRITÈRES D’ÉVALUATION</a:t>
            </a:r>
            <a:br>
              <a:rPr lang="fr-FR" dirty="0"/>
            </a:br>
            <a:r>
              <a:rPr lang="fr-FR" dirty="0"/>
              <a:t>DU LABEL VILLES ET VILLAGES FLEURIS</a:t>
            </a:r>
          </a:p>
        </p:txBody>
      </p:sp>
      <p:pic>
        <p:nvPicPr>
          <p:cNvPr id="7" name="Image 6">
            <a:extLst>
              <a:ext uri="{FF2B5EF4-FFF2-40B4-BE49-F238E27FC236}">
                <a16:creationId xmlns:a16="http://schemas.microsoft.com/office/drawing/2014/main" id="{048F4CB4-6C98-0293-545E-23FCFE54938E}"/>
              </a:ext>
            </a:extLst>
          </p:cNvPr>
          <p:cNvPicPr>
            <a:picLocks noChangeAspect="1"/>
          </p:cNvPicPr>
          <p:nvPr/>
        </p:nvPicPr>
        <p:blipFill>
          <a:blip r:embed="rId2"/>
          <a:stretch>
            <a:fillRect/>
          </a:stretch>
        </p:blipFill>
        <p:spPr>
          <a:xfrm>
            <a:off x="2537280" y="0"/>
            <a:ext cx="3309043" cy="2197977"/>
          </a:xfrm>
          <a:prstGeom prst="rect">
            <a:avLst/>
          </a:prstGeom>
        </p:spPr>
      </p:pic>
      <p:pic>
        <p:nvPicPr>
          <p:cNvPr id="9" name="Image 8">
            <a:extLst>
              <a:ext uri="{FF2B5EF4-FFF2-40B4-BE49-F238E27FC236}">
                <a16:creationId xmlns:a16="http://schemas.microsoft.com/office/drawing/2014/main" id="{4E126C95-9ABE-3B97-D4AF-9621AF84B219}"/>
              </a:ext>
            </a:extLst>
          </p:cNvPr>
          <p:cNvPicPr>
            <a:picLocks noChangeAspect="1"/>
          </p:cNvPicPr>
          <p:nvPr/>
        </p:nvPicPr>
        <p:blipFill>
          <a:blip r:embed="rId3"/>
          <a:stretch>
            <a:fillRect/>
          </a:stretch>
        </p:blipFill>
        <p:spPr>
          <a:xfrm>
            <a:off x="2410875" y="2197977"/>
            <a:ext cx="4011752" cy="4691162"/>
          </a:xfrm>
          <a:prstGeom prst="rect">
            <a:avLst/>
          </a:prstGeom>
        </p:spPr>
      </p:pic>
      <p:pic>
        <p:nvPicPr>
          <p:cNvPr id="11" name="Image 10">
            <a:extLst>
              <a:ext uri="{FF2B5EF4-FFF2-40B4-BE49-F238E27FC236}">
                <a16:creationId xmlns:a16="http://schemas.microsoft.com/office/drawing/2014/main" id="{96788466-20C9-BFC1-A5A8-CD0E377F63EA}"/>
              </a:ext>
            </a:extLst>
          </p:cNvPr>
          <p:cNvPicPr>
            <a:picLocks noChangeAspect="1"/>
          </p:cNvPicPr>
          <p:nvPr/>
        </p:nvPicPr>
        <p:blipFill>
          <a:blip r:embed="rId4"/>
          <a:stretch>
            <a:fillRect/>
          </a:stretch>
        </p:blipFill>
        <p:spPr>
          <a:xfrm>
            <a:off x="6422626" y="0"/>
            <a:ext cx="4176410" cy="3091628"/>
          </a:xfrm>
          <a:prstGeom prst="rect">
            <a:avLst/>
          </a:prstGeom>
        </p:spPr>
      </p:pic>
      <p:pic>
        <p:nvPicPr>
          <p:cNvPr id="15" name="Image 14">
            <a:extLst>
              <a:ext uri="{FF2B5EF4-FFF2-40B4-BE49-F238E27FC236}">
                <a16:creationId xmlns:a16="http://schemas.microsoft.com/office/drawing/2014/main" id="{26669A0D-F23F-B98E-2450-D5C982FFFF8E}"/>
              </a:ext>
            </a:extLst>
          </p:cNvPr>
          <p:cNvPicPr>
            <a:picLocks noChangeAspect="1"/>
          </p:cNvPicPr>
          <p:nvPr/>
        </p:nvPicPr>
        <p:blipFill>
          <a:blip r:embed="rId5"/>
          <a:stretch>
            <a:fillRect/>
          </a:stretch>
        </p:blipFill>
        <p:spPr>
          <a:xfrm>
            <a:off x="8582961" y="848262"/>
            <a:ext cx="3619500" cy="6040877"/>
          </a:xfrm>
          <a:prstGeom prst="rect">
            <a:avLst/>
          </a:prstGeom>
        </p:spPr>
      </p:pic>
    </p:spTree>
    <p:extLst>
      <p:ext uri="{BB962C8B-B14F-4D97-AF65-F5344CB8AC3E}">
        <p14:creationId xmlns:p14="http://schemas.microsoft.com/office/powerpoint/2010/main" val="29885193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8CD9DF0-3CFA-5557-3AB4-EAE8AEF57843}"/>
              </a:ext>
            </a:extLst>
          </p:cNvPr>
          <p:cNvPicPr>
            <a:picLocks noChangeAspect="1"/>
          </p:cNvPicPr>
          <p:nvPr/>
        </p:nvPicPr>
        <p:blipFill>
          <a:blip r:embed="rId2"/>
          <a:stretch>
            <a:fillRect/>
          </a:stretch>
        </p:blipFill>
        <p:spPr>
          <a:xfrm>
            <a:off x="-1" y="0"/>
            <a:ext cx="4729655" cy="6858000"/>
          </a:xfrm>
          <a:prstGeom prst="rect">
            <a:avLst/>
          </a:prstGeom>
        </p:spPr>
      </p:pic>
      <p:pic>
        <p:nvPicPr>
          <p:cNvPr id="6" name="Image 5">
            <a:extLst>
              <a:ext uri="{FF2B5EF4-FFF2-40B4-BE49-F238E27FC236}">
                <a16:creationId xmlns:a16="http://schemas.microsoft.com/office/drawing/2014/main" id="{A849D4E9-4F36-8724-D681-0A790E8DA1DB}"/>
              </a:ext>
            </a:extLst>
          </p:cNvPr>
          <p:cNvPicPr>
            <a:picLocks noChangeAspect="1"/>
          </p:cNvPicPr>
          <p:nvPr/>
        </p:nvPicPr>
        <p:blipFill>
          <a:blip r:embed="rId3"/>
          <a:stretch>
            <a:fillRect/>
          </a:stretch>
        </p:blipFill>
        <p:spPr>
          <a:xfrm>
            <a:off x="4603035" y="0"/>
            <a:ext cx="4239408" cy="4844374"/>
          </a:xfrm>
          <a:prstGeom prst="rect">
            <a:avLst/>
          </a:prstGeom>
        </p:spPr>
      </p:pic>
      <p:pic>
        <p:nvPicPr>
          <p:cNvPr id="11" name="Image 10">
            <a:extLst>
              <a:ext uri="{FF2B5EF4-FFF2-40B4-BE49-F238E27FC236}">
                <a16:creationId xmlns:a16="http://schemas.microsoft.com/office/drawing/2014/main" id="{8F980F3A-C737-C880-B92F-AECB6B401CEC}"/>
              </a:ext>
            </a:extLst>
          </p:cNvPr>
          <p:cNvPicPr>
            <a:picLocks noChangeAspect="1"/>
          </p:cNvPicPr>
          <p:nvPr/>
        </p:nvPicPr>
        <p:blipFill>
          <a:blip r:embed="rId4"/>
          <a:stretch>
            <a:fillRect/>
          </a:stretch>
        </p:blipFill>
        <p:spPr>
          <a:xfrm>
            <a:off x="8073572" y="0"/>
            <a:ext cx="4118428" cy="3797511"/>
          </a:xfrm>
          <a:prstGeom prst="rect">
            <a:avLst/>
          </a:prstGeom>
        </p:spPr>
      </p:pic>
    </p:spTree>
    <p:extLst>
      <p:ext uri="{BB962C8B-B14F-4D97-AF65-F5344CB8AC3E}">
        <p14:creationId xmlns:p14="http://schemas.microsoft.com/office/powerpoint/2010/main" val="354711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66153" y="982494"/>
            <a:ext cx="9807995" cy="5953327"/>
          </a:xfrm>
        </p:spPr>
        <p:txBody>
          <a:bodyPr>
            <a:normAutofit/>
          </a:bodyPr>
          <a:lstStyle/>
          <a:p>
            <a:pPr marL="0" indent="0" algn="just">
              <a:buNone/>
            </a:pPr>
            <a:r>
              <a:rPr lang="fr-FR" sz="2400" b="1" spc="50" dirty="0">
                <a:ln w="9525" cmpd="sng">
                  <a:solidFill>
                    <a:schemeClr val="accent1"/>
                  </a:solidFill>
                  <a:prstDash val="solid"/>
                </a:ln>
                <a:solidFill>
                  <a:schemeClr val="accent2">
                    <a:lumMod val="75000"/>
                  </a:schemeClr>
                </a:solidFill>
                <a:effectLst>
                  <a:glow rad="38100">
                    <a:schemeClr val="accent1">
                      <a:alpha val="40000"/>
                    </a:schemeClr>
                  </a:glow>
                </a:effectLst>
              </a:rPr>
              <a:t>LE CONTEXTE</a:t>
            </a:r>
          </a:p>
          <a:p>
            <a:pPr algn="just"/>
            <a:r>
              <a:rPr lang="fr-FR" sz="2400" dirty="0"/>
              <a:t>Vous recevez des invités pour la 1</a:t>
            </a:r>
            <a:r>
              <a:rPr lang="fr-FR" sz="2400" baseline="30000" dirty="0"/>
              <a:t>er</a:t>
            </a:r>
            <a:r>
              <a:rPr lang="fr-FR" sz="2400" dirty="0"/>
              <a:t> fois</a:t>
            </a:r>
          </a:p>
          <a:p>
            <a:pPr algn="just"/>
            <a:r>
              <a:rPr lang="fr-FR" sz="2400" dirty="0"/>
              <a:t>Le jury, sa composition: Tourisme (CRDTL), Elus, CAUE, Enseignement EVN, FREDON, </a:t>
            </a:r>
            <a:r>
              <a:rPr lang="fr-FR" sz="2400" dirty="0" err="1"/>
              <a:t>Hortis</a:t>
            </a:r>
            <a:r>
              <a:rPr lang="fr-FR" sz="2400" dirty="0"/>
              <a:t> (responsables des services EVN des collectivités), Gestionnaire de l’espace public, Entreprises du Paysage et de production, Paysagistes</a:t>
            </a:r>
          </a:p>
          <a:p>
            <a:pPr algn="just"/>
            <a:r>
              <a:rPr lang="fr-FR" sz="2400" dirty="0"/>
              <a:t>Sa connaissance de votre commune, le dossier technique, les pistes d’amélioration</a:t>
            </a:r>
          </a:p>
          <a:p>
            <a:pPr algn="just"/>
            <a:r>
              <a:rPr lang="fr-FR" sz="2400" dirty="0"/>
              <a:t>La présence de </a:t>
            </a:r>
            <a:r>
              <a:rPr lang="fr-FR" sz="2400" b="1" dirty="0"/>
              <a:t>M le Maire </a:t>
            </a:r>
            <a:r>
              <a:rPr lang="fr-FR" sz="2400" dirty="0"/>
              <a:t>et de l’équipe municipale</a:t>
            </a:r>
          </a:p>
          <a:p>
            <a:pPr algn="just"/>
            <a:r>
              <a:rPr lang="fr-FR" sz="2400" dirty="0"/>
              <a:t>Le jury est bienveillant (mais sérieux)</a:t>
            </a:r>
          </a:p>
          <a:p>
            <a:pPr algn="just"/>
            <a:r>
              <a:rPr lang="fr-FR" sz="2400" dirty="0"/>
              <a:t>Il s’adapte à la situation de la commune (zone, démographie, économie…)</a:t>
            </a:r>
          </a:p>
          <a:p>
            <a:pPr algn="just"/>
            <a:endParaRPr lang="fr-FR" dirty="0"/>
          </a:p>
          <a:p>
            <a:pPr marL="0" indent="0" algn="just">
              <a:buNone/>
            </a:pPr>
            <a:endParaRPr lang="fr-FR" sz="100" dirty="0">
              <a:solidFill>
                <a:schemeClr val="accent2">
                  <a:lumMod val="75000"/>
                </a:schemeClr>
              </a:solidFill>
            </a:endParaRPr>
          </a:p>
          <a:p>
            <a:pPr marL="0" indent="0" algn="just">
              <a:buNone/>
            </a:pPr>
            <a:endParaRPr lang="fr-FR" sz="100" b="1" spc="50" dirty="0">
              <a:ln w="9525" cmpd="sng">
                <a:solidFill>
                  <a:schemeClr val="accent1"/>
                </a:solidFill>
                <a:prstDash val="solid"/>
              </a:ln>
              <a:solidFill>
                <a:schemeClr val="accent2">
                  <a:lumMod val="75000"/>
                </a:schemeClr>
              </a:solidFill>
              <a:effectLst>
                <a:glow rad="38100">
                  <a:schemeClr val="accent1">
                    <a:alpha val="40000"/>
                  </a:schemeClr>
                </a:glow>
              </a:effectLst>
            </a:endParaRPr>
          </a:p>
        </p:txBody>
      </p:sp>
      <p:sp>
        <p:nvSpPr>
          <p:cNvPr id="4" name="Titre 1"/>
          <p:cNvSpPr txBox="1">
            <a:spLocks/>
          </p:cNvSpPr>
          <p:nvPr/>
        </p:nvSpPr>
        <p:spPr>
          <a:xfrm>
            <a:off x="2865476" y="119712"/>
            <a:ext cx="8911687" cy="8627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PARTIE 0. VISITE DU JURY</a:t>
            </a:r>
          </a:p>
        </p:txBody>
      </p:sp>
    </p:spTree>
    <p:extLst>
      <p:ext uri="{BB962C8B-B14F-4D97-AF65-F5344CB8AC3E}">
        <p14:creationId xmlns:p14="http://schemas.microsoft.com/office/powerpoint/2010/main" val="165875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Brin">
  <a:themeElements>
    <a:clrScheme name="Vert jaun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1693</TotalTime>
  <Words>5129</Words>
  <Application>Microsoft Office PowerPoint</Application>
  <PresentationFormat>Grand écran</PresentationFormat>
  <Paragraphs>339</Paragraphs>
  <Slides>27</Slides>
  <Notes>19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27</vt:i4>
      </vt:variant>
    </vt:vector>
  </HeadingPairs>
  <TitlesOfParts>
    <vt:vector size="35" baseType="lpstr">
      <vt:lpstr>Algerian</vt:lpstr>
      <vt:lpstr>Arial</vt:lpstr>
      <vt:lpstr>Calibri</vt:lpstr>
      <vt:lpstr>Century Gothic</vt:lpstr>
      <vt:lpstr>Open Sans</vt:lpstr>
      <vt:lpstr>Wingdings</vt:lpstr>
      <vt:lpstr>Wingdings 3</vt:lpstr>
      <vt:lpstr>Brin</vt:lpstr>
      <vt:lpstr>ORGANISATION DE LA VISITE</vt:lpstr>
      <vt:lpstr>Préparation avant visite du jury</vt:lpstr>
      <vt:lpstr>Présentation PowerPoint</vt:lpstr>
      <vt:lpstr>Présentation PowerPoint</vt:lpstr>
      <vt:lpstr>Présentation PowerPoint</vt:lpstr>
      <vt:lpstr>Présentation PowerPoint</vt:lpstr>
      <vt:lpstr>LES 7 CRITÈRES D’ÉVALUATION DU LABEL VILLES ET VILLAGES FLEURIS</vt:lpstr>
      <vt:lpstr>Présentation PowerPoint</vt:lpstr>
      <vt:lpstr>Présentation PowerPoint</vt:lpstr>
      <vt:lpstr>Présentation PowerPoint</vt:lpstr>
      <vt:lpstr>Présentation PowerPoint</vt:lpstr>
      <vt:lpstr>PARTIE 2. MISE EN ŒUVRE DU PROJET MUNICIPAL</vt:lpstr>
      <vt:lpstr>PARTIE 2. MISE EN ŒUVRE DU PROJET MUNICIPAL</vt:lpstr>
      <vt:lpstr>Présentation PowerPoint</vt:lpstr>
      <vt:lpstr>Présentation PowerPoint</vt:lpstr>
      <vt:lpstr>PARTIE 4. PATRIMOINE VEGETAL ET FLEURISSEMENT </vt:lpstr>
      <vt:lpstr>PARTIE 4. PATRIMOINE VEGETAL ET FLEURISSEMENT </vt:lpstr>
      <vt:lpstr>PARTIE 4. PATRIMOINE VEGETAL ET FLEURISSEMENT </vt:lpstr>
      <vt:lpstr>PARTIE 5. GESTION ENVIRONNEMENTALE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Mairie de Narbonne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PROCEDURE DU DOSSIER DE CANDIDATURE</dc:title>
  <dc:creator>LAFFORGUE Patrick</dc:creator>
  <cp:lastModifiedBy>patrick lafforgue</cp:lastModifiedBy>
  <cp:revision>98</cp:revision>
  <dcterms:created xsi:type="dcterms:W3CDTF">2014-03-05T09:34:15Z</dcterms:created>
  <dcterms:modified xsi:type="dcterms:W3CDTF">2024-02-02T13:32:43Z</dcterms:modified>
</cp:coreProperties>
</file>