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17"/>
  </p:handoutMasterIdLst>
  <p:sldIdLst>
    <p:sldId id="256" r:id="rId2"/>
    <p:sldId id="258" r:id="rId3"/>
    <p:sldId id="260" r:id="rId4"/>
    <p:sldId id="261" r:id="rId5"/>
    <p:sldId id="259" r:id="rId6"/>
    <p:sldId id="262" r:id="rId7"/>
    <p:sldId id="265" r:id="rId8"/>
    <p:sldId id="266" r:id="rId9"/>
    <p:sldId id="268" r:id="rId10"/>
    <p:sldId id="269" r:id="rId11"/>
    <p:sldId id="264" r:id="rId12"/>
    <p:sldId id="271" r:id="rId13"/>
    <p:sldId id="270" r:id="rId14"/>
    <p:sldId id="263" r:id="rId15"/>
    <p:sldId id="272" r:id="rId16"/>
  </p:sldIdLst>
  <p:sldSz cx="12192000" cy="6858000"/>
  <p:notesSz cx="6858000" cy="100123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43B3D-32A0-4AFE-9F5A-5C33749B33A9}" type="datetimeFigureOut">
              <a:rPr lang="fr-FR" smtClean="0"/>
              <a:pPr/>
              <a:t>27/05/2024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510713"/>
            <a:ext cx="2971800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9510713"/>
            <a:ext cx="2971800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565DF-4CD7-4C16-B75F-2BDBC38C8A7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48BA21-3C7D-480E-A352-B210512E6EF1}" type="datetimeFigureOut">
              <a:rPr lang="fr-FR" smtClean="0"/>
              <a:pPr/>
              <a:t>27/05/2024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6C0F44-6359-4CF0-BF88-B656D580857F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832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BA21-3C7D-480E-A352-B210512E6EF1}" type="datetimeFigureOut">
              <a:rPr lang="fr-FR" smtClean="0"/>
              <a:pPr/>
              <a:t>27/05/2024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0F44-6359-4CF0-BF88-B656D580857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216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BA21-3C7D-480E-A352-B210512E6EF1}" type="datetimeFigureOut">
              <a:rPr lang="fr-FR" smtClean="0"/>
              <a:pPr/>
              <a:t>27/05/2024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0F44-6359-4CF0-BF88-B656D580857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331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BA21-3C7D-480E-A352-B210512E6EF1}" type="datetimeFigureOut">
              <a:rPr lang="fr-FR" smtClean="0"/>
              <a:pPr/>
              <a:t>27/05/2024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0F44-6359-4CF0-BF88-B656D580857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08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BA21-3C7D-480E-A352-B210512E6EF1}" type="datetimeFigureOut">
              <a:rPr lang="fr-FR" smtClean="0"/>
              <a:pPr/>
              <a:t>27/05/2024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0F44-6359-4CF0-BF88-B656D580857F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190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BA21-3C7D-480E-A352-B210512E6EF1}" type="datetimeFigureOut">
              <a:rPr lang="fr-FR" smtClean="0"/>
              <a:pPr/>
              <a:t>27/05/2024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0F44-6359-4CF0-BF88-B656D580857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849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BA21-3C7D-480E-A352-B210512E6EF1}" type="datetimeFigureOut">
              <a:rPr lang="fr-FR" smtClean="0"/>
              <a:pPr/>
              <a:t>27/05/2024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0F44-6359-4CF0-BF88-B656D580857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621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BA21-3C7D-480E-A352-B210512E6EF1}" type="datetimeFigureOut">
              <a:rPr lang="fr-FR" smtClean="0"/>
              <a:pPr/>
              <a:t>27/05/2024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0F44-6359-4CF0-BF88-B656D580857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82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BA21-3C7D-480E-A352-B210512E6EF1}" type="datetimeFigureOut">
              <a:rPr lang="fr-FR" smtClean="0"/>
              <a:pPr/>
              <a:t>27/05/2024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0F44-6359-4CF0-BF88-B656D580857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44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BA21-3C7D-480E-A352-B210512E6EF1}" type="datetimeFigureOut">
              <a:rPr lang="fr-FR" smtClean="0"/>
              <a:pPr/>
              <a:t>27/05/2024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0F44-6359-4CF0-BF88-B656D580857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645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BA21-3C7D-480E-A352-B210512E6EF1}" type="datetimeFigureOut">
              <a:rPr lang="fr-FR" smtClean="0"/>
              <a:pPr/>
              <a:t>27/05/2024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0F44-6359-4CF0-BF88-B656D580857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27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348BA21-3C7D-480E-A352-B210512E6EF1}" type="datetimeFigureOut">
              <a:rPr lang="fr-FR" smtClean="0"/>
              <a:pPr/>
              <a:t>27/05/2024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76C0F44-6359-4CF0-BF88-B656D580857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86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4883" b="34657"/>
          <a:stretch/>
        </p:blipFill>
        <p:spPr>
          <a:xfrm>
            <a:off x="257175" y="268486"/>
            <a:ext cx="11677650" cy="412538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42975" y="4643252"/>
            <a:ext cx="10239376" cy="1338447"/>
          </a:xfrm>
        </p:spPr>
        <p:txBody>
          <a:bodyPr anchor="t" anchorCtr="0">
            <a:normAutofit/>
          </a:bodyPr>
          <a:lstStyle/>
          <a:p>
            <a:pPr algn="l"/>
            <a:r>
              <a:rPr lang="fr-FR" sz="4800" cap="none" spc="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Jardinier… Artiste et Technicien ?</a:t>
            </a:r>
            <a:br>
              <a:rPr lang="fr-FR" sz="4800" cap="none" spc="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800" cap="none" spc="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métier en pleine (r)évolution…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2975" y="5981701"/>
            <a:ext cx="10239376" cy="561974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       Roland-Marie Marceron</a:t>
            </a:r>
          </a:p>
        </p:txBody>
      </p:sp>
    </p:spTree>
    <p:extLst>
      <p:ext uri="{BB962C8B-B14F-4D97-AF65-F5344CB8AC3E}">
        <p14:creationId xmlns:p14="http://schemas.microsoft.com/office/powerpoint/2010/main" val="503377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25982" y="439388"/>
            <a:ext cx="11168659" cy="1401288"/>
          </a:xfrm>
        </p:spPr>
        <p:txBody>
          <a:bodyPr>
            <a:normAutofit/>
          </a:bodyPr>
          <a:lstStyle/>
          <a:p>
            <a:r>
              <a:rPr lang="fr-FR" sz="5400" b="1" dirty="0">
                <a:solidFill>
                  <a:schemeClr val="accent1"/>
                </a:solidFill>
              </a:rPr>
              <a:t>Notre métier de jardinier a changé</a:t>
            </a:r>
          </a:p>
        </p:txBody>
      </p:sp>
      <p:sp>
        <p:nvSpPr>
          <p:cNvPr id="6" name="Espace réservé du contenu 8"/>
          <p:cNvSpPr txBox="1">
            <a:spLocks/>
          </p:cNvSpPr>
          <p:nvPr/>
        </p:nvSpPr>
        <p:spPr>
          <a:xfrm>
            <a:off x="7671460" y="1864426"/>
            <a:ext cx="4180114" cy="409698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fr-FR" sz="4400" b="1" dirty="0"/>
              <a:t>Gestion plus rationnelle de nos arbres</a:t>
            </a:r>
          </a:p>
        </p:txBody>
      </p:sp>
      <p:pic>
        <p:nvPicPr>
          <p:cNvPr id="9" name="Image 8" descr="P1010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0696" y="4093977"/>
            <a:ext cx="2972842" cy="2229632"/>
          </a:xfrm>
          <a:prstGeom prst="rect">
            <a:avLst/>
          </a:prstGeom>
        </p:spPr>
      </p:pic>
      <p:pic>
        <p:nvPicPr>
          <p:cNvPr id="10" name="Image 9" descr="Tilia europea cathédra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96112" y="4092262"/>
            <a:ext cx="3037635" cy="2278226"/>
          </a:xfrm>
          <a:prstGeom prst="rect">
            <a:avLst/>
          </a:prstGeom>
        </p:spPr>
      </p:pic>
      <p:pic>
        <p:nvPicPr>
          <p:cNvPr id="11" name="Image 10" descr="Koelreuteria paniculata 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0950" y="1742702"/>
            <a:ext cx="3368634" cy="2526476"/>
          </a:xfrm>
          <a:prstGeom prst="rect">
            <a:avLst/>
          </a:prstGeom>
        </p:spPr>
      </p:pic>
      <p:pic>
        <p:nvPicPr>
          <p:cNvPr id="13" name="Image 12" descr="P10009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4296" y="4548249"/>
            <a:ext cx="2675907" cy="2006930"/>
          </a:xfrm>
          <a:prstGeom prst="rect">
            <a:avLst/>
          </a:prstGeom>
        </p:spPr>
      </p:pic>
      <p:pic>
        <p:nvPicPr>
          <p:cNvPr id="8" name="Image 7" descr="IMGP43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3979" y="1840831"/>
            <a:ext cx="2695073" cy="20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91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25982" y="439388"/>
            <a:ext cx="11168659" cy="1401288"/>
          </a:xfrm>
        </p:spPr>
        <p:txBody>
          <a:bodyPr>
            <a:normAutofit/>
          </a:bodyPr>
          <a:lstStyle/>
          <a:p>
            <a:r>
              <a:rPr lang="fr-FR" sz="5400" b="1" dirty="0">
                <a:solidFill>
                  <a:schemeClr val="accent1"/>
                </a:solidFill>
              </a:rPr>
              <a:t>Notre métier de jardinier a changé</a:t>
            </a:r>
          </a:p>
        </p:txBody>
      </p:sp>
      <p:sp>
        <p:nvSpPr>
          <p:cNvPr id="6" name="Espace réservé du contenu 8"/>
          <p:cNvSpPr txBox="1">
            <a:spLocks/>
          </p:cNvSpPr>
          <p:nvPr/>
        </p:nvSpPr>
        <p:spPr>
          <a:xfrm>
            <a:off x="6899565" y="1662545"/>
            <a:ext cx="4795078" cy="18763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fr-FR" sz="4400" b="1" dirty="0"/>
              <a:t>Réduction totale des pesticides</a:t>
            </a:r>
          </a:p>
        </p:txBody>
      </p:sp>
      <p:pic>
        <p:nvPicPr>
          <p:cNvPr id="7" name="Image 6" descr="panneau désherbage Douarnene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971" y="1977243"/>
            <a:ext cx="3582389" cy="2686792"/>
          </a:xfrm>
          <a:prstGeom prst="rect">
            <a:avLst/>
          </a:prstGeom>
        </p:spPr>
      </p:pic>
      <p:pic>
        <p:nvPicPr>
          <p:cNvPr id="8" name="Image 7" descr="rotof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0863" y="4871850"/>
            <a:ext cx="2109849" cy="1582387"/>
          </a:xfrm>
          <a:prstGeom prst="rect">
            <a:avLst/>
          </a:prstGeom>
        </p:spPr>
      </p:pic>
      <p:pic>
        <p:nvPicPr>
          <p:cNvPr id="9" name="Image 8" descr="Genève 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2712" y="3619004"/>
            <a:ext cx="3598224" cy="2698667"/>
          </a:xfrm>
          <a:prstGeom prst="rect">
            <a:avLst/>
          </a:prstGeom>
        </p:spPr>
      </p:pic>
      <p:pic>
        <p:nvPicPr>
          <p:cNvPr id="3" name="Image 2" descr="Une image contenant herbe, jeune enfant, texte, bébé&#10;&#10;Description générée automatiquement">
            <a:extLst>
              <a:ext uri="{FF2B5EF4-FFF2-40B4-BE49-F238E27FC236}">
                <a16:creationId xmlns:a16="http://schemas.microsoft.com/office/drawing/2014/main" id="{E1144A25-BDEC-6A2A-E015-0F31880E58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17" y="2714094"/>
            <a:ext cx="3331768" cy="35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91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25982" y="439388"/>
            <a:ext cx="11168659" cy="1401288"/>
          </a:xfrm>
        </p:spPr>
        <p:txBody>
          <a:bodyPr>
            <a:normAutofit/>
          </a:bodyPr>
          <a:lstStyle/>
          <a:p>
            <a:r>
              <a:rPr lang="fr-FR" sz="5400" b="1" dirty="0">
                <a:solidFill>
                  <a:schemeClr val="accent1"/>
                </a:solidFill>
              </a:rPr>
              <a:t>Notre métier de jardinier a changé</a:t>
            </a:r>
          </a:p>
        </p:txBody>
      </p:sp>
      <p:sp>
        <p:nvSpPr>
          <p:cNvPr id="6" name="Espace réservé du contenu 8"/>
          <p:cNvSpPr txBox="1">
            <a:spLocks/>
          </p:cNvSpPr>
          <p:nvPr/>
        </p:nvSpPr>
        <p:spPr>
          <a:xfrm>
            <a:off x="7327075" y="2125683"/>
            <a:ext cx="4548250" cy="43107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fr-FR" sz="4400" b="1" dirty="0"/>
              <a:t>Le jardinier est devenu un pédagogue et un communicant qui doit savoir expliquer ce qu’il fait</a:t>
            </a:r>
          </a:p>
          <a:p>
            <a:pPr marL="45720" indent="0" algn="ctr">
              <a:buNone/>
            </a:pPr>
            <a:endParaRPr lang="fr-FR" sz="4400" b="1" dirty="0"/>
          </a:p>
        </p:txBody>
      </p:sp>
      <p:pic>
        <p:nvPicPr>
          <p:cNvPr id="5122" name="Picture 2" descr="C:\Users\roland-marie\Documents\Iomega HDD\HORTIS\photos pour pau\Visite arb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212" y="2056481"/>
            <a:ext cx="2766254" cy="2074690"/>
          </a:xfrm>
          <a:prstGeom prst="rect">
            <a:avLst/>
          </a:prstGeom>
          <a:noFill/>
        </p:spPr>
      </p:pic>
      <p:pic>
        <p:nvPicPr>
          <p:cNvPr id="5123" name="Picture 3" descr="C:\Users\roland-marie\Documents\Iomega HDD\HORTIS\photos pour pau\visite serres enfan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653710"/>
            <a:ext cx="2234225" cy="1675803"/>
          </a:xfrm>
          <a:prstGeom prst="rect">
            <a:avLst/>
          </a:prstGeom>
          <a:noFill/>
        </p:spPr>
      </p:pic>
      <p:pic>
        <p:nvPicPr>
          <p:cNvPr id="3" name="Image 2" descr="Une image contenant texte, plein air, signe, arbre&#10;&#10;Description générée automatiquement">
            <a:extLst>
              <a:ext uri="{FF2B5EF4-FFF2-40B4-BE49-F238E27FC236}">
                <a16:creationId xmlns:a16="http://schemas.microsoft.com/office/drawing/2014/main" id="{FF294B41-9BD3-EAAB-BF0A-AFC59DC16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02" y="3528488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91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25982" y="439388"/>
            <a:ext cx="11168659" cy="1401288"/>
          </a:xfrm>
        </p:spPr>
        <p:txBody>
          <a:bodyPr>
            <a:normAutofit/>
          </a:bodyPr>
          <a:lstStyle/>
          <a:p>
            <a:r>
              <a:rPr lang="fr-FR" sz="5400" b="1" dirty="0">
                <a:solidFill>
                  <a:schemeClr val="accent1"/>
                </a:solidFill>
              </a:rPr>
              <a:t>Notre métier de jardinier a changé</a:t>
            </a:r>
          </a:p>
        </p:txBody>
      </p:sp>
      <p:sp>
        <p:nvSpPr>
          <p:cNvPr id="6" name="Espace réservé du contenu 8"/>
          <p:cNvSpPr txBox="1">
            <a:spLocks/>
          </p:cNvSpPr>
          <p:nvPr/>
        </p:nvSpPr>
        <p:spPr>
          <a:xfrm>
            <a:off x="534390" y="2125683"/>
            <a:ext cx="11160253" cy="43107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fr-FR" sz="4400" b="1" dirty="0"/>
              <a:t>Faire face à de nouvelles contraintes budgétaires</a:t>
            </a:r>
          </a:p>
          <a:p>
            <a:pPr marL="45720" indent="0" algn="ctr">
              <a:buNone/>
            </a:pPr>
            <a:r>
              <a:rPr lang="fr-FR" sz="4400" b="1" dirty="0"/>
              <a:t>Entretenir plus avec moins</a:t>
            </a:r>
          </a:p>
          <a:p>
            <a:pPr marL="45720" indent="0" algn="ctr">
              <a:buNone/>
            </a:pPr>
            <a:r>
              <a:rPr lang="fr-FR" sz="4400" b="1" dirty="0"/>
              <a:t>Prendre en charge en interne la formation de nos agents</a:t>
            </a:r>
          </a:p>
          <a:p>
            <a:pPr marL="45720" indent="0" algn="ctr">
              <a:buNone/>
            </a:pPr>
            <a:r>
              <a:rPr lang="fr-FR" sz="4400" b="1" dirty="0">
                <a:solidFill>
                  <a:srgbClr val="00B0F0"/>
                </a:solidFill>
              </a:rPr>
              <a:t>Une remise en cause de la hiérarchie</a:t>
            </a:r>
          </a:p>
          <a:p>
            <a:pPr marL="45720" indent="0" algn="ctr">
              <a:buNone/>
            </a:pPr>
            <a:endParaRPr lang="fr-FR" sz="4400" b="1" dirty="0"/>
          </a:p>
        </p:txBody>
      </p:sp>
    </p:spTree>
    <p:extLst>
      <p:ext uri="{BB962C8B-B14F-4D97-AF65-F5344CB8AC3E}">
        <p14:creationId xmlns:p14="http://schemas.microsoft.com/office/powerpoint/2010/main" val="2000991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789" y="457200"/>
            <a:ext cx="11297653" cy="1508760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chemeClr val="accent1"/>
                </a:solidFill>
              </a:rPr>
              <a:t>Mais nous faisons un métier passionnant !</a:t>
            </a:r>
          </a:p>
        </p:txBody>
      </p:sp>
      <p:pic>
        <p:nvPicPr>
          <p:cNvPr id="7" name="Espace réservé du contenu 6" descr="amour durabl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25327" y="1669995"/>
            <a:ext cx="3373694" cy="4778931"/>
          </a:xfrm>
        </p:spPr>
      </p:pic>
      <p:sp>
        <p:nvSpPr>
          <p:cNvPr id="9" name="ZoneTexte 8"/>
          <p:cNvSpPr txBox="1"/>
          <p:nvPr/>
        </p:nvSpPr>
        <p:spPr>
          <a:xfrm>
            <a:off x="5281863" y="1828801"/>
            <a:ext cx="64368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/>
              <a:t>A nous d’anticiper les changements, les évolutions, les contraintes pour toujours en rester les acteurs 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oland-marie\Documents\Iomega HDD\HORTIS\photos pour pau\la grandeur d'un méti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1918" y="437540"/>
            <a:ext cx="8145379" cy="5982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567055" y="609600"/>
            <a:ext cx="5127586" cy="3404260"/>
          </a:xfrm>
        </p:spPr>
        <p:txBody>
          <a:bodyPr>
            <a:noAutofit/>
          </a:bodyPr>
          <a:lstStyle/>
          <a:p>
            <a:pPr algn="ctr"/>
            <a:r>
              <a:rPr lang="fr-FR" sz="6600" b="1" dirty="0">
                <a:solidFill>
                  <a:schemeClr val="accent1"/>
                </a:solidFill>
              </a:rPr>
              <a:t>Artistes, nous le sommes !</a:t>
            </a:r>
          </a:p>
        </p:txBody>
      </p:sp>
      <p:pic>
        <p:nvPicPr>
          <p:cNvPr id="8" name="Picture 12" descr="IMGP475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6259" y="1734389"/>
            <a:ext cx="2806309" cy="3741745"/>
          </a:xfrm>
          <a:noFill/>
        </p:spPr>
      </p:pic>
      <p:pic>
        <p:nvPicPr>
          <p:cNvPr id="9" name="Picture 9" descr="IMGP292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04293" y="3483657"/>
            <a:ext cx="2355850" cy="3025775"/>
          </a:xfrm>
          <a:noFill/>
        </p:spPr>
      </p:pic>
      <p:pic>
        <p:nvPicPr>
          <p:cNvPr id="10" name="Picture 7" descr="IMGP214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539997" y="506867"/>
            <a:ext cx="2124982" cy="2782598"/>
          </a:xfrm>
          <a:noFill/>
        </p:spPr>
      </p:pic>
      <p:pic>
        <p:nvPicPr>
          <p:cNvPr id="11" name="Image 10" descr="massif fleuri prpre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0786" y="3756230"/>
            <a:ext cx="4011386" cy="267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25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961414" y="609600"/>
            <a:ext cx="5733228" cy="3404260"/>
          </a:xfrm>
        </p:spPr>
        <p:txBody>
          <a:bodyPr>
            <a:noAutofit/>
          </a:bodyPr>
          <a:lstStyle/>
          <a:p>
            <a:pPr algn="ctr"/>
            <a:r>
              <a:rPr lang="fr-FR" sz="6600" b="1" dirty="0">
                <a:solidFill>
                  <a:schemeClr val="accent1"/>
                </a:solidFill>
              </a:rPr>
              <a:t>Techniciens,        nous le sommes aussi!</a:t>
            </a:r>
          </a:p>
        </p:txBody>
      </p:sp>
      <p:pic>
        <p:nvPicPr>
          <p:cNvPr id="14" name="Picture 5" descr="C:\Documents and Settings\mmoreau\Mes documents\selection sylvie\P10303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5205" y="3726210"/>
            <a:ext cx="3578768" cy="2555325"/>
          </a:xfrm>
          <a:prstGeom prst="rect">
            <a:avLst/>
          </a:prstGeom>
          <a:noFill/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4" y="617808"/>
            <a:ext cx="3088864" cy="2066016"/>
          </a:xfrm>
          <a:prstGeom prst="rect">
            <a:avLst/>
          </a:prstGeom>
        </p:spPr>
      </p:pic>
      <p:pic>
        <p:nvPicPr>
          <p:cNvPr id="17" name="Picture 4" descr="IMG_09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54" y="1947613"/>
            <a:ext cx="2635831" cy="3515037"/>
          </a:xfrm>
          <a:prstGeom prst="rect">
            <a:avLst/>
          </a:prstGeom>
          <a:noFill/>
        </p:spPr>
      </p:pic>
      <p:pic>
        <p:nvPicPr>
          <p:cNvPr id="6146" name="Picture 2" descr="C:\Users\roland-marie\Documents\Iomega HDD\HORTIS\photos pour pau\sifu aux serres en surfini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5662" y="2926829"/>
            <a:ext cx="2701378" cy="360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8725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664530" y="609600"/>
            <a:ext cx="6030112" cy="3404260"/>
          </a:xfrm>
        </p:spPr>
        <p:txBody>
          <a:bodyPr>
            <a:noAutofit/>
          </a:bodyPr>
          <a:lstStyle/>
          <a:p>
            <a:pPr algn="ctr"/>
            <a:r>
              <a:rPr lang="fr-FR" sz="6600" b="1" dirty="0">
                <a:solidFill>
                  <a:schemeClr val="accent1"/>
                </a:solidFill>
              </a:rPr>
              <a:t>Provocateurs, nous le sommes parfois !</a:t>
            </a:r>
          </a:p>
        </p:txBody>
      </p:sp>
      <p:pic>
        <p:nvPicPr>
          <p:cNvPr id="8" name="Espace réservé du contenu 4" descr="arbres avec chiens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6978" y="368135"/>
            <a:ext cx="3951266" cy="4346369"/>
          </a:xfrm>
        </p:spPr>
      </p:pic>
      <p:sp>
        <p:nvSpPr>
          <p:cNvPr id="9" name="ZoneTexte 8"/>
          <p:cNvSpPr txBox="1"/>
          <p:nvPr/>
        </p:nvSpPr>
        <p:spPr>
          <a:xfrm>
            <a:off x="320634" y="4797631"/>
            <a:ext cx="3503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De l’utilité de planter</a:t>
            </a:r>
          </a:p>
          <a:p>
            <a:r>
              <a:rPr lang="fr-FR" sz="2800" b="1" dirty="0"/>
              <a:t> des arbres !</a:t>
            </a:r>
          </a:p>
        </p:txBody>
      </p:sp>
      <p:pic>
        <p:nvPicPr>
          <p:cNvPr id="1026" name="Picture 2" descr="boulogne voi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207" y="3777775"/>
            <a:ext cx="3575835" cy="268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boulogne voitures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7106" y="3955596"/>
            <a:ext cx="3218213" cy="241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8725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25982" y="439388"/>
            <a:ext cx="11168659" cy="1401288"/>
          </a:xfrm>
        </p:spPr>
        <p:txBody>
          <a:bodyPr>
            <a:normAutofit/>
          </a:bodyPr>
          <a:lstStyle/>
          <a:p>
            <a:r>
              <a:rPr lang="fr-FR" sz="5400" b="1" dirty="0">
                <a:solidFill>
                  <a:schemeClr val="accent1"/>
                </a:solidFill>
              </a:rPr>
              <a:t>Notre métier de jardinier a changé</a:t>
            </a:r>
          </a:p>
        </p:txBody>
      </p:sp>
      <p:sp>
        <p:nvSpPr>
          <p:cNvPr id="6" name="Espace réservé du contenu 8"/>
          <p:cNvSpPr txBox="1">
            <a:spLocks/>
          </p:cNvSpPr>
          <p:nvPr/>
        </p:nvSpPr>
        <p:spPr>
          <a:xfrm>
            <a:off x="7410203" y="2090057"/>
            <a:ext cx="4284439" cy="195255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fr-FR" sz="4400" b="1" dirty="0"/>
              <a:t>La demande sociale a évolué</a:t>
            </a:r>
          </a:p>
        </p:txBody>
      </p:sp>
      <p:pic>
        <p:nvPicPr>
          <p:cNvPr id="1026" name="Picture 2" descr="C:\Users\roland-marie\Documents\Iomega HDD\HORTIS\photos pour pau\P10105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894" y="1822380"/>
            <a:ext cx="6310398" cy="4732799"/>
          </a:xfrm>
          <a:prstGeom prst="rect">
            <a:avLst/>
          </a:prstGeom>
          <a:noFill/>
        </p:spPr>
      </p:pic>
      <p:pic>
        <p:nvPicPr>
          <p:cNvPr id="9" name="Espace réservé du contenu 8" descr="IMG_061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7400413" y="3411185"/>
            <a:ext cx="3999898" cy="2999924"/>
          </a:xfrm>
        </p:spPr>
      </p:pic>
    </p:spTree>
    <p:extLst>
      <p:ext uri="{BB962C8B-B14F-4D97-AF65-F5344CB8AC3E}">
        <p14:creationId xmlns:p14="http://schemas.microsoft.com/office/powerpoint/2010/main" val="2000991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25982" y="439388"/>
            <a:ext cx="11168659" cy="1401288"/>
          </a:xfrm>
        </p:spPr>
        <p:txBody>
          <a:bodyPr>
            <a:normAutofit/>
          </a:bodyPr>
          <a:lstStyle/>
          <a:p>
            <a:r>
              <a:rPr lang="fr-FR" sz="5400" b="1" dirty="0">
                <a:solidFill>
                  <a:schemeClr val="accent1"/>
                </a:solidFill>
              </a:rPr>
              <a:t>Notre métier de jardinier a changé</a:t>
            </a:r>
          </a:p>
        </p:txBody>
      </p:sp>
      <p:sp>
        <p:nvSpPr>
          <p:cNvPr id="6" name="Espace réservé du contenu 8"/>
          <p:cNvSpPr txBox="1">
            <a:spLocks/>
          </p:cNvSpPr>
          <p:nvPr/>
        </p:nvSpPr>
        <p:spPr>
          <a:xfrm>
            <a:off x="7176655" y="1662545"/>
            <a:ext cx="4692072" cy="14131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fr-FR" sz="4400" b="1" dirty="0"/>
              <a:t>Gestion différenciée et Gestion écologique</a:t>
            </a:r>
          </a:p>
        </p:txBody>
      </p:sp>
      <p:pic>
        <p:nvPicPr>
          <p:cNvPr id="14" name="Image 13" descr="gestion differenciée val d'aur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220" y="1911926"/>
            <a:ext cx="5993081" cy="4494811"/>
          </a:xfrm>
          <a:prstGeom prst="rect">
            <a:avLst/>
          </a:prstGeom>
        </p:spPr>
      </p:pic>
      <p:pic>
        <p:nvPicPr>
          <p:cNvPr id="15" name="Image 14" descr="fleurissement sauv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2703" y="3170712"/>
            <a:ext cx="4346368" cy="325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91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25982" y="439388"/>
            <a:ext cx="11168659" cy="1401288"/>
          </a:xfrm>
        </p:spPr>
        <p:txBody>
          <a:bodyPr>
            <a:normAutofit/>
          </a:bodyPr>
          <a:lstStyle/>
          <a:p>
            <a:r>
              <a:rPr lang="fr-FR" sz="5400" b="1" dirty="0">
                <a:solidFill>
                  <a:schemeClr val="accent1"/>
                </a:solidFill>
              </a:rPr>
              <a:t>Notre métier de jardinier a changé</a:t>
            </a:r>
          </a:p>
        </p:txBody>
      </p:sp>
      <p:sp>
        <p:nvSpPr>
          <p:cNvPr id="6" name="Espace réservé du contenu 8"/>
          <p:cNvSpPr txBox="1">
            <a:spLocks/>
          </p:cNvSpPr>
          <p:nvPr/>
        </p:nvSpPr>
        <p:spPr>
          <a:xfrm>
            <a:off x="361951" y="1640305"/>
            <a:ext cx="11258550" cy="116004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fr-FR" sz="4400" b="1" dirty="0"/>
              <a:t> Respect de la biodiversité</a:t>
            </a:r>
          </a:p>
        </p:txBody>
      </p:sp>
      <p:pic>
        <p:nvPicPr>
          <p:cNvPr id="7" name="Image 6" descr="Campanule avec bourdon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3966" y="2590801"/>
            <a:ext cx="5165351" cy="3874014"/>
          </a:xfrm>
          <a:prstGeom prst="rect">
            <a:avLst/>
          </a:prstGeom>
        </p:spPr>
      </p:pic>
      <p:pic>
        <p:nvPicPr>
          <p:cNvPr id="9" name="Image 8" descr="IMG_20131006_1506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00" y="2638424"/>
            <a:ext cx="51054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91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25982" y="439388"/>
            <a:ext cx="11168659" cy="1401288"/>
          </a:xfrm>
        </p:spPr>
        <p:txBody>
          <a:bodyPr>
            <a:normAutofit/>
          </a:bodyPr>
          <a:lstStyle/>
          <a:p>
            <a:r>
              <a:rPr lang="fr-FR" sz="5400" b="1" dirty="0">
                <a:solidFill>
                  <a:schemeClr val="accent1"/>
                </a:solidFill>
              </a:rPr>
              <a:t>Notre métier de jardinier a changé</a:t>
            </a:r>
          </a:p>
        </p:txBody>
      </p:sp>
      <p:sp>
        <p:nvSpPr>
          <p:cNvPr id="6" name="Espace réservé du contenu 8"/>
          <p:cNvSpPr txBox="1">
            <a:spLocks/>
          </p:cNvSpPr>
          <p:nvPr/>
        </p:nvSpPr>
        <p:spPr>
          <a:xfrm>
            <a:off x="7832558" y="2778825"/>
            <a:ext cx="3862084" cy="23038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fr-FR" sz="4400" b="1" dirty="0"/>
              <a:t>Adaptation au dérèglement climatique</a:t>
            </a:r>
          </a:p>
        </p:txBody>
      </p:sp>
      <p:pic>
        <p:nvPicPr>
          <p:cNvPr id="8" name="Image 7" descr="PICT0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503" y="1576137"/>
            <a:ext cx="4235115" cy="3176337"/>
          </a:xfrm>
          <a:prstGeom prst="rect">
            <a:avLst/>
          </a:prstGeom>
        </p:spPr>
      </p:pic>
      <p:pic>
        <p:nvPicPr>
          <p:cNvPr id="9" name="Image 8" descr="Tour Eiffel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1577" y="2190713"/>
            <a:ext cx="2903012" cy="388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91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25982" y="439388"/>
            <a:ext cx="11168659" cy="1401288"/>
          </a:xfrm>
        </p:spPr>
        <p:txBody>
          <a:bodyPr>
            <a:normAutofit/>
          </a:bodyPr>
          <a:lstStyle/>
          <a:p>
            <a:r>
              <a:rPr lang="fr-FR" sz="5400" b="1" dirty="0">
                <a:solidFill>
                  <a:schemeClr val="accent1"/>
                </a:solidFill>
              </a:rPr>
              <a:t>Notre métier de jardinier a changé</a:t>
            </a:r>
          </a:p>
        </p:txBody>
      </p:sp>
      <p:sp>
        <p:nvSpPr>
          <p:cNvPr id="6" name="Espace réservé du contenu 8"/>
          <p:cNvSpPr txBox="1">
            <a:spLocks/>
          </p:cNvSpPr>
          <p:nvPr/>
        </p:nvSpPr>
        <p:spPr>
          <a:xfrm>
            <a:off x="7772400" y="2386940"/>
            <a:ext cx="4079173" cy="357447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fr-FR" sz="4400" b="1" dirty="0"/>
              <a:t>Prise en charge de nouvelles contraintes de sécurité</a:t>
            </a:r>
          </a:p>
        </p:txBody>
      </p:sp>
      <p:pic>
        <p:nvPicPr>
          <p:cNvPr id="7" name="Image 6" descr="PICT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040" y="2505694"/>
            <a:ext cx="2694214" cy="3592285"/>
          </a:xfrm>
          <a:prstGeom prst="rect">
            <a:avLst/>
          </a:prstGeom>
        </p:spPr>
      </p:pic>
      <p:pic>
        <p:nvPicPr>
          <p:cNvPr id="8" name="Image 7" descr="IMG_56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9050" y="2731168"/>
            <a:ext cx="4496999" cy="33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91791"/>
      </p:ext>
    </p:extLst>
  </p:cSld>
  <p:clrMapOvr>
    <a:masterClrMapping/>
  </p:clrMapOvr>
</p:sld>
</file>

<file path=ppt/theme/theme1.xml><?xml version="1.0" encoding="utf-8"?>
<a:theme xmlns:a="http://schemas.openxmlformats.org/drawingml/2006/main" name="ppt hortis 10 octobre 2013 PAU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rtis.potx" id="{CDA6FEC4-DFC8-40E4-8A1C-F66CD557DAF8}" vid="{CD74950B-7418-40A3-A138-F6AF89B9C5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hortis 10 octobre 2013 PAU</Template>
  <TotalTime>15</TotalTime>
  <Words>207</Words>
  <Application>Microsoft Office PowerPoint</Application>
  <PresentationFormat>Grand écran</PresentationFormat>
  <Paragraphs>30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Corbel</vt:lpstr>
      <vt:lpstr>ppt hortis 10 octobre 2013 PAU</vt:lpstr>
      <vt:lpstr>Jardinier… Artiste et Technicien ? Un métier en pleine (r)évolution…</vt:lpstr>
      <vt:lpstr>Artistes, nous le sommes !</vt:lpstr>
      <vt:lpstr>Techniciens,        nous le sommes aussi!</vt:lpstr>
      <vt:lpstr>Provocateurs, nous le sommes parfois !</vt:lpstr>
      <vt:lpstr>Notre métier de jardinier a changé</vt:lpstr>
      <vt:lpstr>Notre métier de jardinier a changé</vt:lpstr>
      <vt:lpstr>Notre métier de jardinier a changé</vt:lpstr>
      <vt:lpstr>Notre métier de jardinier a changé</vt:lpstr>
      <vt:lpstr>Notre métier de jardinier a changé</vt:lpstr>
      <vt:lpstr>Notre métier de jardinier a changé</vt:lpstr>
      <vt:lpstr>Notre métier de jardinier a changé</vt:lpstr>
      <vt:lpstr>Notre métier de jardinier a changé</vt:lpstr>
      <vt:lpstr>Notre métier de jardinier a changé</vt:lpstr>
      <vt:lpstr>Mais nous faisons un métier passionnant !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Jardinier… Artiste et Technicien ? Un métier en pleine (r)évolution…</dc:title>
  <dc:creator>Genevièv</dc:creator>
  <cp:lastModifiedBy>patrick lafforgue</cp:lastModifiedBy>
  <cp:revision>8</cp:revision>
  <dcterms:created xsi:type="dcterms:W3CDTF">2013-10-08T16:02:24Z</dcterms:created>
  <dcterms:modified xsi:type="dcterms:W3CDTF">2024-05-27T14:51:10Z</dcterms:modified>
</cp:coreProperties>
</file>