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9" d="100"/>
          <a:sy n="79" d="100"/>
        </p:scale>
        <p:origin x="159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AB73E1-1737-452C-868A-77E48362C80E}" type="datetimeFigureOut">
              <a:rPr lang="fr-FR" smtClean="0"/>
              <a:t>27/05/2024</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CB8A45-C31B-4477-92E9-10715942D326}" type="slidenum">
              <a:rPr lang="fr-FR" smtClean="0"/>
              <a:t>‹N°›</a:t>
            </a:fld>
            <a:endParaRPr lang="fr-FR"/>
          </a:p>
        </p:txBody>
      </p:sp>
    </p:spTree>
    <p:extLst>
      <p:ext uri="{BB962C8B-B14F-4D97-AF65-F5344CB8AC3E}">
        <p14:creationId xmlns:p14="http://schemas.microsoft.com/office/powerpoint/2010/main" val="2054092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2 photos qui ne représente plus l’actualité du métier et encore moins le futur. Le jardinier utilise beaucoup la débroussailleuse et le taille haie et le paysagiste conçoit les jardins avec un logiciel de Conception Assistée par Ordinateur ou de DAO pour produite des rendu en 3D</a:t>
            </a:r>
          </a:p>
        </p:txBody>
      </p:sp>
      <p:sp>
        <p:nvSpPr>
          <p:cNvPr id="4" name="Espace réservé du numéro de diapositive 3"/>
          <p:cNvSpPr>
            <a:spLocks noGrp="1"/>
          </p:cNvSpPr>
          <p:nvPr>
            <p:ph type="sldNum" sz="quarter" idx="5"/>
          </p:nvPr>
        </p:nvSpPr>
        <p:spPr/>
        <p:txBody>
          <a:bodyPr/>
          <a:lstStyle/>
          <a:p>
            <a:fld id="{4FCB8A45-C31B-4477-92E9-10715942D326}" type="slidenum">
              <a:rPr lang="fr-FR" smtClean="0"/>
              <a:t>1</a:t>
            </a:fld>
            <a:endParaRPr lang="fr-FR"/>
          </a:p>
        </p:txBody>
      </p:sp>
    </p:spTree>
    <p:extLst>
      <p:ext uri="{BB962C8B-B14F-4D97-AF65-F5344CB8AC3E}">
        <p14:creationId xmlns:p14="http://schemas.microsoft.com/office/powerpoint/2010/main" val="18828536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Jardin nourricier ou jardin vivrier: jardins familiaux, jardins partagés, jardins d’insertions, jardins en écoles, Production municipales, maraicher urbain même si la réalité économique est difficile (foncier, investissement</a:t>
            </a:r>
          </a:p>
        </p:txBody>
      </p:sp>
      <p:sp>
        <p:nvSpPr>
          <p:cNvPr id="4" name="Espace réservé du numéro de diapositive 3"/>
          <p:cNvSpPr>
            <a:spLocks noGrp="1"/>
          </p:cNvSpPr>
          <p:nvPr>
            <p:ph type="sldNum" sz="quarter" idx="5"/>
          </p:nvPr>
        </p:nvSpPr>
        <p:spPr/>
        <p:txBody>
          <a:bodyPr/>
          <a:lstStyle/>
          <a:p>
            <a:fld id="{4FCB8A45-C31B-4477-92E9-10715942D326}" type="slidenum">
              <a:rPr lang="fr-FR" smtClean="0"/>
              <a:t>2</a:t>
            </a:fld>
            <a:endParaRPr lang="fr-FR"/>
          </a:p>
        </p:txBody>
      </p:sp>
    </p:spTree>
    <p:extLst>
      <p:ext uri="{BB962C8B-B14F-4D97-AF65-F5344CB8AC3E}">
        <p14:creationId xmlns:p14="http://schemas.microsoft.com/office/powerpoint/2010/main" val="2469916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Jardin nourricier ou jardin vivrier: jardins familiaux, jardins partagés, jardins d’insertions, jardins en écoles, Production municipales, maraicher urbain même si la réalité économique est difficile (foncier, investissement</a:t>
            </a:r>
          </a:p>
        </p:txBody>
      </p:sp>
      <p:sp>
        <p:nvSpPr>
          <p:cNvPr id="4" name="Espace réservé du numéro de diapositive 3"/>
          <p:cNvSpPr>
            <a:spLocks noGrp="1"/>
          </p:cNvSpPr>
          <p:nvPr>
            <p:ph type="sldNum" sz="quarter" idx="5"/>
          </p:nvPr>
        </p:nvSpPr>
        <p:spPr/>
        <p:txBody>
          <a:bodyPr/>
          <a:lstStyle/>
          <a:p>
            <a:fld id="{4FCB8A45-C31B-4477-92E9-10715942D326}" type="slidenum">
              <a:rPr lang="fr-FR" smtClean="0"/>
              <a:t>3</a:t>
            </a:fld>
            <a:endParaRPr lang="fr-FR"/>
          </a:p>
        </p:txBody>
      </p:sp>
    </p:spTree>
    <p:extLst>
      <p:ext uri="{BB962C8B-B14F-4D97-AF65-F5344CB8AC3E}">
        <p14:creationId xmlns:p14="http://schemas.microsoft.com/office/powerpoint/2010/main" val="587849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280D23AB-867D-43E3-AD0D-E7E31B3B4C0E}" type="datetimeFigureOut">
              <a:rPr lang="fr-FR" smtClean="0"/>
              <a:t>27/05/2024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8177A0-CE5D-4F58-8833-AFBA0E55438B}" type="slidenum">
              <a:rPr lang="fr-FR" smtClean="0"/>
              <a:t>‹N°›</a:t>
            </a:fld>
            <a:endParaRPr lang="fr-FR"/>
          </a:p>
        </p:txBody>
      </p:sp>
    </p:spTree>
    <p:extLst>
      <p:ext uri="{BB962C8B-B14F-4D97-AF65-F5344CB8AC3E}">
        <p14:creationId xmlns:p14="http://schemas.microsoft.com/office/powerpoint/2010/main" val="606373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80D23AB-867D-43E3-AD0D-E7E31B3B4C0E}" type="datetimeFigureOut">
              <a:rPr lang="fr-FR" smtClean="0"/>
              <a:t>27/05/2024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8177A0-CE5D-4F58-8833-AFBA0E55438B}" type="slidenum">
              <a:rPr lang="fr-FR" smtClean="0"/>
              <a:t>‹N°›</a:t>
            </a:fld>
            <a:endParaRPr lang="fr-FR"/>
          </a:p>
        </p:txBody>
      </p:sp>
    </p:spTree>
    <p:extLst>
      <p:ext uri="{BB962C8B-B14F-4D97-AF65-F5344CB8AC3E}">
        <p14:creationId xmlns:p14="http://schemas.microsoft.com/office/powerpoint/2010/main" val="169642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80D23AB-867D-43E3-AD0D-E7E31B3B4C0E}" type="datetimeFigureOut">
              <a:rPr lang="fr-FR" smtClean="0"/>
              <a:t>27/05/2024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8177A0-CE5D-4F58-8833-AFBA0E55438B}" type="slidenum">
              <a:rPr lang="fr-FR" smtClean="0"/>
              <a:t>‹N°›</a:t>
            </a:fld>
            <a:endParaRPr lang="fr-FR"/>
          </a:p>
        </p:txBody>
      </p:sp>
    </p:spTree>
    <p:extLst>
      <p:ext uri="{BB962C8B-B14F-4D97-AF65-F5344CB8AC3E}">
        <p14:creationId xmlns:p14="http://schemas.microsoft.com/office/powerpoint/2010/main" val="277854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80D23AB-867D-43E3-AD0D-E7E31B3B4C0E}" type="datetimeFigureOut">
              <a:rPr lang="fr-FR" smtClean="0"/>
              <a:t>27/05/2024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8177A0-CE5D-4F58-8833-AFBA0E55438B}" type="slidenum">
              <a:rPr lang="fr-FR" smtClean="0"/>
              <a:t>‹N°›</a:t>
            </a:fld>
            <a:endParaRPr lang="fr-FR"/>
          </a:p>
        </p:txBody>
      </p:sp>
    </p:spTree>
    <p:extLst>
      <p:ext uri="{BB962C8B-B14F-4D97-AF65-F5344CB8AC3E}">
        <p14:creationId xmlns:p14="http://schemas.microsoft.com/office/powerpoint/2010/main" val="3077404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80D23AB-867D-43E3-AD0D-E7E31B3B4C0E}" type="datetimeFigureOut">
              <a:rPr lang="fr-FR" smtClean="0"/>
              <a:t>27/05/2024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8177A0-CE5D-4F58-8833-AFBA0E55438B}" type="slidenum">
              <a:rPr lang="fr-FR" smtClean="0"/>
              <a:t>‹N°›</a:t>
            </a:fld>
            <a:endParaRPr lang="fr-FR"/>
          </a:p>
        </p:txBody>
      </p:sp>
    </p:spTree>
    <p:extLst>
      <p:ext uri="{BB962C8B-B14F-4D97-AF65-F5344CB8AC3E}">
        <p14:creationId xmlns:p14="http://schemas.microsoft.com/office/powerpoint/2010/main" val="3765004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80D23AB-867D-43E3-AD0D-E7E31B3B4C0E}" type="datetimeFigureOut">
              <a:rPr lang="fr-FR" smtClean="0"/>
              <a:t>27/05/2024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88177A0-CE5D-4F58-8833-AFBA0E55438B}" type="slidenum">
              <a:rPr lang="fr-FR" smtClean="0"/>
              <a:t>‹N°›</a:t>
            </a:fld>
            <a:endParaRPr lang="fr-FR"/>
          </a:p>
        </p:txBody>
      </p:sp>
    </p:spTree>
    <p:extLst>
      <p:ext uri="{BB962C8B-B14F-4D97-AF65-F5344CB8AC3E}">
        <p14:creationId xmlns:p14="http://schemas.microsoft.com/office/powerpoint/2010/main" val="562235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280D23AB-867D-43E3-AD0D-E7E31B3B4C0E}" type="datetimeFigureOut">
              <a:rPr lang="fr-FR" smtClean="0"/>
              <a:t>27/05/2024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88177A0-CE5D-4F58-8833-AFBA0E55438B}" type="slidenum">
              <a:rPr lang="fr-FR" smtClean="0"/>
              <a:t>‹N°›</a:t>
            </a:fld>
            <a:endParaRPr lang="fr-FR"/>
          </a:p>
        </p:txBody>
      </p:sp>
    </p:spTree>
    <p:extLst>
      <p:ext uri="{BB962C8B-B14F-4D97-AF65-F5344CB8AC3E}">
        <p14:creationId xmlns:p14="http://schemas.microsoft.com/office/powerpoint/2010/main" val="3851195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280D23AB-867D-43E3-AD0D-E7E31B3B4C0E}" type="datetimeFigureOut">
              <a:rPr lang="fr-FR" smtClean="0"/>
              <a:t>27/05/2024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88177A0-CE5D-4F58-8833-AFBA0E55438B}" type="slidenum">
              <a:rPr lang="fr-FR" smtClean="0"/>
              <a:t>‹N°›</a:t>
            </a:fld>
            <a:endParaRPr lang="fr-FR"/>
          </a:p>
        </p:txBody>
      </p:sp>
    </p:spTree>
    <p:extLst>
      <p:ext uri="{BB962C8B-B14F-4D97-AF65-F5344CB8AC3E}">
        <p14:creationId xmlns:p14="http://schemas.microsoft.com/office/powerpoint/2010/main" val="1501882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0D23AB-867D-43E3-AD0D-E7E31B3B4C0E}" type="datetimeFigureOut">
              <a:rPr lang="fr-FR" smtClean="0"/>
              <a:t>27/05/2024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88177A0-CE5D-4F58-8833-AFBA0E55438B}" type="slidenum">
              <a:rPr lang="fr-FR" smtClean="0"/>
              <a:t>‹N°›</a:t>
            </a:fld>
            <a:endParaRPr lang="fr-FR"/>
          </a:p>
        </p:txBody>
      </p:sp>
    </p:spTree>
    <p:extLst>
      <p:ext uri="{BB962C8B-B14F-4D97-AF65-F5344CB8AC3E}">
        <p14:creationId xmlns:p14="http://schemas.microsoft.com/office/powerpoint/2010/main" val="663532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80D23AB-867D-43E3-AD0D-E7E31B3B4C0E}" type="datetimeFigureOut">
              <a:rPr lang="fr-FR" smtClean="0"/>
              <a:t>27/05/2024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88177A0-CE5D-4F58-8833-AFBA0E55438B}" type="slidenum">
              <a:rPr lang="fr-FR" smtClean="0"/>
              <a:t>‹N°›</a:t>
            </a:fld>
            <a:endParaRPr lang="fr-FR"/>
          </a:p>
        </p:txBody>
      </p:sp>
    </p:spTree>
    <p:extLst>
      <p:ext uri="{BB962C8B-B14F-4D97-AF65-F5344CB8AC3E}">
        <p14:creationId xmlns:p14="http://schemas.microsoft.com/office/powerpoint/2010/main" val="3525086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80D23AB-867D-43E3-AD0D-E7E31B3B4C0E}" type="datetimeFigureOut">
              <a:rPr lang="fr-FR" smtClean="0"/>
              <a:t>27/05/2024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88177A0-CE5D-4F58-8833-AFBA0E55438B}" type="slidenum">
              <a:rPr lang="fr-FR" smtClean="0"/>
              <a:t>‹N°›</a:t>
            </a:fld>
            <a:endParaRPr lang="fr-FR"/>
          </a:p>
        </p:txBody>
      </p:sp>
    </p:spTree>
    <p:extLst>
      <p:ext uri="{BB962C8B-B14F-4D97-AF65-F5344CB8AC3E}">
        <p14:creationId xmlns:p14="http://schemas.microsoft.com/office/powerpoint/2010/main" val="1778773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2022">
              <a:schemeClr val="accent6">
                <a:lumMod val="20000"/>
                <a:lumOff val="80000"/>
              </a:schemeClr>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0D23AB-867D-43E3-AD0D-E7E31B3B4C0E}" type="datetimeFigureOut">
              <a:rPr lang="fr-FR" smtClean="0"/>
              <a:t>27/05/2024</a:t>
            </a:fld>
            <a:endParaRPr lang="fr-F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8177A0-CE5D-4F58-8833-AFBA0E55438B}" type="slidenum">
              <a:rPr lang="fr-FR" smtClean="0"/>
              <a:t>‹N°›</a:t>
            </a:fld>
            <a:endParaRPr lang="fr-FR"/>
          </a:p>
        </p:txBody>
      </p:sp>
    </p:spTree>
    <p:extLst>
      <p:ext uri="{BB962C8B-B14F-4D97-AF65-F5344CB8AC3E}">
        <p14:creationId xmlns:p14="http://schemas.microsoft.com/office/powerpoint/2010/main" val="4003006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92452">
              <a:srgbClr val="BBCCE9"/>
            </a:gs>
            <a:gs pos="52022">
              <a:schemeClr val="accent6">
                <a:lumMod val="20000"/>
                <a:lumOff val="80000"/>
              </a:schemeClr>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90B5DB51-ABA5-3C66-E727-696F8279EAA4}"/>
              </a:ext>
            </a:extLst>
          </p:cNvPr>
          <p:cNvSpPr txBox="1"/>
          <p:nvPr/>
        </p:nvSpPr>
        <p:spPr>
          <a:xfrm>
            <a:off x="583659" y="550273"/>
            <a:ext cx="4455268" cy="3046988"/>
          </a:xfrm>
          <a:prstGeom prst="rect">
            <a:avLst/>
          </a:prstGeom>
          <a:noFill/>
        </p:spPr>
        <p:txBody>
          <a:bodyPr wrap="square" rtlCol="0">
            <a:spAutoFit/>
          </a:bodyPr>
          <a:lstStyle/>
          <a:p>
            <a:r>
              <a:rPr lang="fr-FR" sz="2400" dirty="0">
                <a:solidFill>
                  <a:srgbClr val="0070C0"/>
                </a:solidFill>
              </a:rPr>
              <a:t>JARDINIER</a:t>
            </a:r>
          </a:p>
          <a:p>
            <a:r>
              <a:rPr lang="fr-FR" sz="2400" dirty="0"/>
              <a:t>Il entretient les espaces  verts, les parcs, les jardins et les espaces naturels: Fleurissement, taille, élagage, tonte, débroussaillage, propreté, contrôle de sécurité, éduquer et créer des évènements…</a:t>
            </a:r>
          </a:p>
        </p:txBody>
      </p:sp>
      <p:sp>
        <p:nvSpPr>
          <p:cNvPr id="5" name="ZoneTexte 4">
            <a:extLst>
              <a:ext uri="{FF2B5EF4-FFF2-40B4-BE49-F238E27FC236}">
                <a16:creationId xmlns:a16="http://schemas.microsoft.com/office/drawing/2014/main" id="{9AA68AB4-9B89-2AB1-4866-C650311D48E5}"/>
              </a:ext>
            </a:extLst>
          </p:cNvPr>
          <p:cNvSpPr txBox="1"/>
          <p:nvPr/>
        </p:nvSpPr>
        <p:spPr>
          <a:xfrm>
            <a:off x="5019471" y="608065"/>
            <a:ext cx="4124529" cy="3046988"/>
          </a:xfrm>
          <a:prstGeom prst="rect">
            <a:avLst/>
          </a:prstGeom>
          <a:noFill/>
        </p:spPr>
        <p:txBody>
          <a:bodyPr wrap="square" rtlCol="0">
            <a:spAutoFit/>
          </a:bodyPr>
          <a:lstStyle/>
          <a:p>
            <a:r>
              <a:rPr lang="fr-FR" sz="2400" dirty="0">
                <a:solidFill>
                  <a:srgbClr val="0070C0"/>
                </a:solidFill>
              </a:rPr>
              <a:t>PAYSAGISTE</a:t>
            </a:r>
          </a:p>
          <a:p>
            <a:r>
              <a:rPr lang="fr-FR" sz="2400" dirty="0"/>
              <a:t>Il conçoit et il réalise les espaces  verts, les parcs, les jardins et les espaces naturels. Il travaille en collaboration avec l’urbanisme pour construire la ville de demain en préservant les espaces  natures</a:t>
            </a:r>
          </a:p>
        </p:txBody>
      </p:sp>
      <p:pic>
        <p:nvPicPr>
          <p:cNvPr id="1028" name="Picture 4" descr="Comment devenir jardinier ? Fiche de poste, diplômes et qualités ...">
            <a:extLst>
              <a:ext uri="{FF2B5EF4-FFF2-40B4-BE49-F238E27FC236}">
                <a16:creationId xmlns:a16="http://schemas.microsoft.com/office/drawing/2014/main" id="{CA61691B-F9E3-AD82-26E1-E6E8D2B752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17" y="3634927"/>
            <a:ext cx="4714053" cy="315497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Quelles différences entre un architecte paysagiste et un jardinier ...">
            <a:extLst>
              <a:ext uri="{FF2B5EF4-FFF2-40B4-BE49-F238E27FC236}">
                <a16:creationId xmlns:a16="http://schemas.microsoft.com/office/drawing/2014/main" id="{0372CD8E-A8C4-09A6-431B-63654BF591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1961" y="3644628"/>
            <a:ext cx="4368721" cy="2912481"/>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a:extLst>
              <a:ext uri="{FF2B5EF4-FFF2-40B4-BE49-F238E27FC236}">
                <a16:creationId xmlns:a16="http://schemas.microsoft.com/office/drawing/2014/main" id="{3C253F0E-A56C-8CE5-D72F-E24D9EE87837}"/>
              </a:ext>
            </a:extLst>
          </p:cNvPr>
          <p:cNvSpPr txBox="1"/>
          <p:nvPr/>
        </p:nvSpPr>
        <p:spPr>
          <a:xfrm>
            <a:off x="3025301" y="68094"/>
            <a:ext cx="2480553" cy="379378"/>
          </a:xfrm>
          <a:prstGeom prst="rect">
            <a:avLst/>
          </a:prstGeom>
          <a:noFill/>
        </p:spPr>
        <p:txBody>
          <a:bodyPr wrap="square" rtlCol="0">
            <a:spAutoFit/>
          </a:bodyPr>
          <a:lstStyle/>
          <a:p>
            <a:r>
              <a:rPr lang="fr-FR" dirty="0"/>
              <a:t>Jardinier Paysagiste</a:t>
            </a:r>
          </a:p>
        </p:txBody>
      </p:sp>
      <p:sp>
        <p:nvSpPr>
          <p:cNvPr id="3" name="ZoneTexte 2">
            <a:extLst>
              <a:ext uri="{FF2B5EF4-FFF2-40B4-BE49-F238E27FC236}">
                <a16:creationId xmlns:a16="http://schemas.microsoft.com/office/drawing/2014/main" id="{DEA199B3-CB53-54D9-F7BF-012300636974}"/>
              </a:ext>
            </a:extLst>
          </p:cNvPr>
          <p:cNvSpPr txBox="1"/>
          <p:nvPr/>
        </p:nvSpPr>
        <p:spPr>
          <a:xfrm>
            <a:off x="6712584" y="79964"/>
            <a:ext cx="2149813" cy="369332"/>
          </a:xfrm>
          <a:prstGeom prst="rect">
            <a:avLst/>
          </a:prstGeom>
          <a:noFill/>
        </p:spPr>
        <p:txBody>
          <a:bodyPr wrap="square" rtlCol="0">
            <a:spAutoFit/>
          </a:bodyPr>
          <a:lstStyle/>
          <a:p>
            <a:r>
              <a:rPr lang="fr-FR" dirty="0"/>
              <a:t>Architecte Paysagiste</a:t>
            </a:r>
          </a:p>
        </p:txBody>
      </p:sp>
    </p:spTree>
    <p:extLst>
      <p:ext uri="{BB962C8B-B14F-4D97-AF65-F5344CB8AC3E}">
        <p14:creationId xmlns:p14="http://schemas.microsoft.com/office/powerpoint/2010/main" val="1075377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45FBE4A-4F30-1550-89A8-B6755E9A65A0}"/>
              </a:ext>
            </a:extLst>
          </p:cNvPr>
          <p:cNvSpPr txBox="1"/>
          <p:nvPr/>
        </p:nvSpPr>
        <p:spPr>
          <a:xfrm>
            <a:off x="340468" y="136187"/>
            <a:ext cx="4426085" cy="7848302"/>
          </a:xfrm>
          <a:prstGeom prst="rect">
            <a:avLst/>
          </a:prstGeom>
          <a:noFill/>
        </p:spPr>
        <p:txBody>
          <a:bodyPr wrap="square" rtlCol="0">
            <a:spAutoFit/>
          </a:bodyPr>
          <a:lstStyle/>
          <a:p>
            <a:r>
              <a:rPr lang="fr-FR" sz="2400" dirty="0"/>
              <a:t>MISSIONS  ACTUELLES</a:t>
            </a:r>
          </a:p>
          <a:p>
            <a:endParaRPr lang="fr-FR" sz="2400" dirty="0"/>
          </a:p>
          <a:p>
            <a:pPr marL="342900" indent="-342900">
              <a:buFont typeface="Arial" panose="020B0604020202020204" pitchFamily="34" charset="0"/>
              <a:buChar char="•"/>
            </a:pPr>
            <a:r>
              <a:rPr lang="fr-FR" sz="2400" dirty="0"/>
              <a:t>Horticulture / Pépinière / Fleuristerie / Fleurissement</a:t>
            </a:r>
          </a:p>
          <a:p>
            <a:pPr marL="342900" indent="-342900">
              <a:buFont typeface="Arial" panose="020B0604020202020204" pitchFamily="34" charset="0"/>
              <a:buChar char="•"/>
            </a:pPr>
            <a:r>
              <a:rPr lang="fr-FR" sz="2400" dirty="0"/>
              <a:t>Patrimoine arboré / Elagage</a:t>
            </a:r>
          </a:p>
          <a:p>
            <a:pPr marL="342900" indent="-342900">
              <a:buFont typeface="Arial" panose="020B0604020202020204" pitchFamily="34" charset="0"/>
              <a:buChar char="•"/>
            </a:pPr>
            <a:r>
              <a:rPr lang="fr-FR" sz="2400" dirty="0"/>
              <a:t>Aires de jeux / Plate forme sportive et de remise en forme</a:t>
            </a:r>
          </a:p>
          <a:p>
            <a:pPr marL="342900" indent="-342900">
              <a:buFont typeface="Arial" panose="020B0604020202020204" pitchFamily="34" charset="0"/>
              <a:buChar char="•"/>
            </a:pPr>
            <a:r>
              <a:rPr lang="fr-FR" sz="2400" dirty="0"/>
              <a:t>Terrains de sport</a:t>
            </a:r>
          </a:p>
          <a:p>
            <a:pPr marL="342900" indent="-342900">
              <a:buFont typeface="Arial" panose="020B0604020202020204" pitchFamily="34" charset="0"/>
              <a:buChar char="•"/>
            </a:pPr>
            <a:r>
              <a:rPr lang="fr-FR" sz="2400" dirty="0"/>
              <a:t>Arrosage</a:t>
            </a:r>
          </a:p>
          <a:p>
            <a:pPr marL="342900" indent="-342900">
              <a:buFont typeface="Arial" panose="020B0604020202020204" pitchFamily="34" charset="0"/>
              <a:buChar char="•"/>
            </a:pPr>
            <a:r>
              <a:rPr lang="fr-FR" sz="2400" dirty="0"/>
              <a:t>Logistique / Entretien du matériel / Mécanique</a:t>
            </a:r>
          </a:p>
          <a:p>
            <a:pPr marL="342900" indent="-342900">
              <a:buFont typeface="Arial" panose="020B0604020202020204" pitchFamily="34" charset="0"/>
              <a:buChar char="•"/>
            </a:pPr>
            <a:r>
              <a:rPr lang="fr-FR" sz="2400" dirty="0"/>
              <a:t>Patrimoine naturel / Forestier / Protection incendie</a:t>
            </a:r>
          </a:p>
          <a:p>
            <a:pPr marL="342900" indent="-342900">
              <a:buFont typeface="Arial" panose="020B0604020202020204" pitchFamily="34" charset="0"/>
              <a:buChar char="•"/>
            </a:pPr>
            <a:r>
              <a:rPr lang="fr-FR" sz="2400" dirty="0"/>
              <a:t>Sécurité / Protection des personnes et de l’environnement</a:t>
            </a:r>
          </a:p>
          <a:p>
            <a:pPr marL="342900" indent="-342900">
              <a:buFont typeface="Arial" panose="020B0604020202020204" pitchFamily="34" charset="0"/>
              <a:buChar char="•"/>
            </a:pPr>
            <a:r>
              <a:rPr lang="fr-FR" sz="2400" dirty="0"/>
              <a:t>Communication / Pédagogie / Animation</a:t>
            </a:r>
          </a:p>
          <a:p>
            <a:endParaRPr lang="fr-FR" dirty="0"/>
          </a:p>
          <a:p>
            <a:endParaRPr lang="fr-FR" dirty="0"/>
          </a:p>
          <a:p>
            <a:endParaRPr lang="fr-FR" dirty="0"/>
          </a:p>
          <a:p>
            <a:endParaRPr lang="fr-FR" dirty="0"/>
          </a:p>
        </p:txBody>
      </p:sp>
    </p:spTree>
    <p:extLst>
      <p:ext uri="{BB962C8B-B14F-4D97-AF65-F5344CB8AC3E}">
        <p14:creationId xmlns:p14="http://schemas.microsoft.com/office/powerpoint/2010/main" val="3963208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45FBE4A-4F30-1550-89A8-B6755E9A65A0}"/>
              </a:ext>
            </a:extLst>
          </p:cNvPr>
          <p:cNvSpPr txBox="1"/>
          <p:nvPr/>
        </p:nvSpPr>
        <p:spPr>
          <a:xfrm>
            <a:off x="340468" y="136187"/>
            <a:ext cx="4426085" cy="7848302"/>
          </a:xfrm>
          <a:prstGeom prst="rect">
            <a:avLst/>
          </a:prstGeom>
          <a:noFill/>
        </p:spPr>
        <p:txBody>
          <a:bodyPr wrap="square" rtlCol="0">
            <a:spAutoFit/>
          </a:bodyPr>
          <a:lstStyle/>
          <a:p>
            <a:r>
              <a:rPr lang="fr-FR" sz="2400" dirty="0"/>
              <a:t>MISSIONS  ACTUELLES</a:t>
            </a:r>
          </a:p>
          <a:p>
            <a:endParaRPr lang="fr-FR" sz="2400" dirty="0"/>
          </a:p>
          <a:p>
            <a:pPr marL="342900" indent="-342900">
              <a:buFont typeface="Arial" panose="020B0604020202020204" pitchFamily="34" charset="0"/>
              <a:buChar char="•"/>
            </a:pPr>
            <a:r>
              <a:rPr lang="fr-FR" sz="2400" dirty="0"/>
              <a:t>Horticulture / Pépinière / Fleuristerie / Fleurissement</a:t>
            </a:r>
          </a:p>
          <a:p>
            <a:pPr marL="342900" indent="-342900">
              <a:buFont typeface="Arial" panose="020B0604020202020204" pitchFamily="34" charset="0"/>
              <a:buChar char="•"/>
            </a:pPr>
            <a:r>
              <a:rPr lang="fr-FR" sz="2400" dirty="0"/>
              <a:t>Patrimoine arboré / Elagage</a:t>
            </a:r>
          </a:p>
          <a:p>
            <a:pPr marL="342900" indent="-342900">
              <a:buFont typeface="Arial" panose="020B0604020202020204" pitchFamily="34" charset="0"/>
              <a:buChar char="•"/>
            </a:pPr>
            <a:r>
              <a:rPr lang="fr-FR" sz="2400" dirty="0"/>
              <a:t>Aires de jeux / Plate forme sportive et de remise en forme</a:t>
            </a:r>
          </a:p>
          <a:p>
            <a:pPr marL="342900" indent="-342900">
              <a:buFont typeface="Arial" panose="020B0604020202020204" pitchFamily="34" charset="0"/>
              <a:buChar char="•"/>
            </a:pPr>
            <a:r>
              <a:rPr lang="fr-FR" sz="2400" dirty="0"/>
              <a:t>Terrains de sport</a:t>
            </a:r>
          </a:p>
          <a:p>
            <a:pPr marL="342900" indent="-342900">
              <a:buFont typeface="Arial" panose="020B0604020202020204" pitchFamily="34" charset="0"/>
              <a:buChar char="•"/>
            </a:pPr>
            <a:r>
              <a:rPr lang="fr-FR" sz="2400" dirty="0"/>
              <a:t>Arrosage</a:t>
            </a:r>
          </a:p>
          <a:p>
            <a:pPr marL="342900" indent="-342900">
              <a:buFont typeface="Arial" panose="020B0604020202020204" pitchFamily="34" charset="0"/>
              <a:buChar char="•"/>
            </a:pPr>
            <a:r>
              <a:rPr lang="fr-FR" sz="2400" dirty="0"/>
              <a:t>Logistique / Entretien du matériel / Mécanique</a:t>
            </a:r>
          </a:p>
          <a:p>
            <a:pPr marL="342900" indent="-342900">
              <a:buFont typeface="Arial" panose="020B0604020202020204" pitchFamily="34" charset="0"/>
              <a:buChar char="•"/>
            </a:pPr>
            <a:r>
              <a:rPr lang="fr-FR" sz="2400" dirty="0"/>
              <a:t>Patrimoine naturel / Forestier / Protection incendie</a:t>
            </a:r>
          </a:p>
          <a:p>
            <a:pPr marL="342900" indent="-342900">
              <a:buFont typeface="Arial" panose="020B0604020202020204" pitchFamily="34" charset="0"/>
              <a:buChar char="•"/>
            </a:pPr>
            <a:r>
              <a:rPr lang="fr-FR" sz="2400" dirty="0"/>
              <a:t>Sécurité / Protection des personnes et de l’environnement</a:t>
            </a:r>
          </a:p>
          <a:p>
            <a:pPr marL="342900" indent="-342900">
              <a:buFont typeface="Arial" panose="020B0604020202020204" pitchFamily="34" charset="0"/>
              <a:buChar char="•"/>
            </a:pPr>
            <a:r>
              <a:rPr lang="fr-FR" sz="2400" dirty="0"/>
              <a:t>Communication / Pédagogie / Animation</a:t>
            </a:r>
          </a:p>
          <a:p>
            <a:endParaRPr lang="fr-FR" dirty="0"/>
          </a:p>
          <a:p>
            <a:endParaRPr lang="fr-FR" dirty="0"/>
          </a:p>
          <a:p>
            <a:endParaRPr lang="fr-FR" dirty="0"/>
          </a:p>
          <a:p>
            <a:endParaRPr lang="fr-FR" dirty="0"/>
          </a:p>
        </p:txBody>
      </p:sp>
      <p:sp>
        <p:nvSpPr>
          <p:cNvPr id="3" name="ZoneTexte 2">
            <a:extLst>
              <a:ext uri="{FF2B5EF4-FFF2-40B4-BE49-F238E27FC236}">
                <a16:creationId xmlns:a16="http://schemas.microsoft.com/office/drawing/2014/main" id="{5D65F40C-CEBF-DDE2-0CF8-ECA9384EB911}"/>
              </a:ext>
            </a:extLst>
          </p:cNvPr>
          <p:cNvSpPr txBox="1"/>
          <p:nvPr/>
        </p:nvSpPr>
        <p:spPr>
          <a:xfrm>
            <a:off x="5009746" y="136187"/>
            <a:ext cx="4221804" cy="6740307"/>
          </a:xfrm>
          <a:prstGeom prst="rect">
            <a:avLst/>
          </a:prstGeom>
          <a:noFill/>
        </p:spPr>
        <p:txBody>
          <a:bodyPr wrap="square" rtlCol="0">
            <a:spAutoFit/>
          </a:bodyPr>
          <a:lstStyle/>
          <a:p>
            <a:r>
              <a:rPr lang="fr-FR" sz="2400" dirty="0"/>
              <a:t>EVOLUTION DES MISSIONS</a:t>
            </a:r>
          </a:p>
          <a:p>
            <a:pPr marL="342900" indent="-342900">
              <a:buFont typeface="Arial" panose="020B0604020202020204" pitchFamily="34" charset="0"/>
              <a:buChar char="•"/>
            </a:pPr>
            <a:endParaRPr lang="fr-FR" sz="2400" dirty="0"/>
          </a:p>
          <a:p>
            <a:pPr marL="342900" indent="-342900">
              <a:buFont typeface="Arial" panose="020B0604020202020204" pitchFamily="34" charset="0"/>
              <a:buChar char="•"/>
            </a:pPr>
            <a:r>
              <a:rPr lang="fr-FR" sz="2400" dirty="0"/>
              <a:t>Ecologue / Naturaliste /Botaniste / Préservation de la biodiversité</a:t>
            </a:r>
          </a:p>
          <a:p>
            <a:pPr marL="342900" indent="-342900">
              <a:buFont typeface="Arial" panose="020B0604020202020204" pitchFamily="34" charset="0"/>
              <a:buChar char="•"/>
            </a:pPr>
            <a:r>
              <a:rPr lang="fr-FR" sz="2400" dirty="0"/>
              <a:t>Protection de l’eau et des ressources naturelles</a:t>
            </a:r>
          </a:p>
          <a:p>
            <a:pPr marL="342900" indent="-342900">
              <a:buFont typeface="Arial" panose="020B0604020202020204" pitchFamily="34" charset="0"/>
              <a:buChar char="•"/>
            </a:pPr>
            <a:r>
              <a:rPr lang="fr-FR" sz="2400" dirty="0"/>
              <a:t>Renaturation / végétalisation / Lutte contre les ICU</a:t>
            </a:r>
          </a:p>
          <a:p>
            <a:pPr marL="342900" indent="-342900">
              <a:buFont typeface="Arial" panose="020B0604020202020204" pitchFamily="34" charset="0"/>
              <a:buChar char="•"/>
            </a:pPr>
            <a:r>
              <a:rPr lang="fr-FR" sz="2400" dirty="0"/>
              <a:t>Compétence en sol et trame noire / Compostage / </a:t>
            </a:r>
            <a:r>
              <a:rPr lang="fr-FR" sz="2400" dirty="0" err="1"/>
              <a:t>Désimperméabilisation</a:t>
            </a:r>
            <a:endParaRPr lang="fr-FR" sz="2400" dirty="0"/>
          </a:p>
          <a:p>
            <a:pPr marL="342900" indent="-342900">
              <a:buFont typeface="Arial" panose="020B0604020202020204" pitchFamily="34" charset="0"/>
              <a:buChar char="•"/>
            </a:pPr>
            <a:r>
              <a:rPr lang="fr-FR" sz="2400" dirty="0"/>
              <a:t>Jardin Nourricier / Berger urbain / Verger urbain / Agriculture urbaine / Agroécologie</a:t>
            </a:r>
          </a:p>
          <a:p>
            <a:pPr marL="342900" indent="-342900">
              <a:buFont typeface="Arial" panose="020B0604020202020204" pitchFamily="34" charset="0"/>
              <a:buChar char="•"/>
            </a:pPr>
            <a:r>
              <a:rPr lang="fr-FR" sz="2400" dirty="0"/>
              <a:t>Médiateur / Animateur / Créateur de liens sociaux</a:t>
            </a:r>
          </a:p>
        </p:txBody>
      </p:sp>
    </p:spTree>
    <p:extLst>
      <p:ext uri="{BB962C8B-B14F-4D97-AF65-F5344CB8AC3E}">
        <p14:creationId xmlns:p14="http://schemas.microsoft.com/office/powerpoint/2010/main" val="3582929886"/>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230</TotalTime>
  <Words>372</Words>
  <Application>Microsoft Office PowerPoint</Application>
  <PresentationFormat>Affichage à l'écran (4:3)</PresentationFormat>
  <Paragraphs>46</Paragraphs>
  <Slides>3</Slides>
  <Notes>3</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vt:i4>
      </vt:variant>
    </vt:vector>
  </HeadingPairs>
  <TitlesOfParts>
    <vt:vector size="7" baseType="lpstr">
      <vt:lpstr>Arial</vt:lpstr>
      <vt:lpstr>Calibri</vt:lpstr>
      <vt:lpstr>Calibri Light</vt:lpstr>
      <vt:lpstr>Thème Office</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patrick lafforgue</dc:creator>
  <cp:lastModifiedBy>patrick lafforgue</cp:lastModifiedBy>
  <cp:revision>9</cp:revision>
  <dcterms:created xsi:type="dcterms:W3CDTF">2024-04-28T15:26:14Z</dcterms:created>
  <dcterms:modified xsi:type="dcterms:W3CDTF">2024-05-27T14:48:00Z</dcterms:modified>
</cp:coreProperties>
</file>