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257" r:id="rId3"/>
    <p:sldId id="258" r:id="rId4"/>
    <p:sldId id="259" r:id="rId5"/>
    <p:sldId id="260" r:id="rId6"/>
    <p:sldId id="1387" r:id="rId7"/>
    <p:sldId id="1389" r:id="rId8"/>
    <p:sldId id="1332" r:id="rId9"/>
    <p:sldId id="1311" r:id="rId10"/>
    <p:sldId id="1329" r:id="rId11"/>
    <p:sldId id="1298" r:id="rId12"/>
    <p:sldId id="1324" r:id="rId13"/>
    <p:sldId id="1291" r:id="rId14"/>
    <p:sldId id="1304" r:id="rId15"/>
    <p:sldId id="1308" r:id="rId16"/>
    <p:sldId id="1357" r:id="rId17"/>
    <p:sldId id="1322" r:id="rId18"/>
    <p:sldId id="1383" r:id="rId19"/>
    <p:sldId id="1385" r:id="rId20"/>
    <p:sldId id="1358" r:id="rId21"/>
    <p:sldId id="1355" r:id="rId22"/>
    <p:sldId id="1356" r:id="rId23"/>
    <p:sldId id="1264" r:id="rId24"/>
    <p:sldId id="1330" r:id="rId25"/>
    <p:sldId id="1362" r:id="rId26"/>
    <p:sldId id="1349" r:id="rId27"/>
    <p:sldId id="1373" r:id="rId28"/>
    <p:sldId id="1371" r:id="rId29"/>
    <p:sldId id="1372" r:id="rId30"/>
    <p:sldId id="1370" r:id="rId31"/>
    <p:sldId id="1369" r:id="rId32"/>
    <p:sldId id="1365" r:id="rId33"/>
    <p:sldId id="1368" r:id="rId34"/>
    <p:sldId id="1376" r:id="rId35"/>
    <p:sldId id="1360" r:id="rId36"/>
    <p:sldId id="1366"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48" autoAdjust="0"/>
  </p:normalViewPr>
  <p:slideViewPr>
    <p:cSldViewPr snapToGrid="0">
      <p:cViewPr varScale="1">
        <p:scale>
          <a:sx n="71" d="100"/>
          <a:sy n="71" d="100"/>
        </p:scale>
        <p:origin x="79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7EC0A3-BA31-4D94-9663-2C92938E5638}" type="datetimeFigureOut">
              <a:rPr lang="fr-FR" smtClean="0"/>
              <a:t>27/05/2024</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FE11C2-07A8-472C-8F5B-63A0F7CFED54}" type="slidenum">
              <a:rPr lang="fr-FR" smtClean="0"/>
              <a:t>‹N°›</a:t>
            </a:fld>
            <a:endParaRPr lang="fr-FR"/>
          </a:p>
        </p:txBody>
      </p:sp>
    </p:spTree>
    <p:extLst>
      <p:ext uri="{BB962C8B-B14F-4D97-AF65-F5344CB8AC3E}">
        <p14:creationId xmlns:p14="http://schemas.microsoft.com/office/powerpoint/2010/main" val="3028122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histoiredesarts.culture.gouv.fr/Fiches-reperes/Arts-des-jardin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passerelles.bnf.fr/dossier/taj_mahal_02.php"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istoiredesarts.culture.gouv.fr/Fiches-reperes/Arts-des-jardin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jardin d’EDEN</a:t>
            </a:r>
            <a:r>
              <a:rPr lang="fr-FR" b="0" i="0" dirty="0">
                <a:solidFill>
                  <a:srgbClr val="111111"/>
                </a:solidFill>
                <a:effectLst/>
                <a:highlight>
                  <a:srgbClr val="FFFFFF"/>
                </a:highlight>
                <a:latin typeface="-apple-system"/>
              </a:rPr>
              <a:t> est un concept biblique qui représente le </a:t>
            </a:r>
            <a:r>
              <a:rPr lang="fr-FR" b="1" i="0" dirty="0">
                <a:solidFill>
                  <a:srgbClr val="111111"/>
                </a:solidFill>
                <a:effectLst/>
                <a:highlight>
                  <a:srgbClr val="FFFFFF"/>
                </a:highlight>
                <a:latin typeface="-apple-system"/>
              </a:rPr>
              <a:t>paradis terrestre</a:t>
            </a:r>
            <a:r>
              <a:rPr lang="fr-FR" b="0" i="0" dirty="0">
                <a:solidFill>
                  <a:srgbClr val="111111"/>
                </a:solidFill>
                <a:effectLst/>
                <a:highlight>
                  <a:srgbClr val="FFFFFF"/>
                </a:highlight>
                <a:latin typeface="-apple-system"/>
              </a:rPr>
              <a:t> créé par Dieu pour accueillir sa première création humaine, </a:t>
            </a:r>
            <a:r>
              <a:rPr lang="fr-FR" b="1" i="0" dirty="0">
                <a:solidFill>
                  <a:srgbClr val="111111"/>
                </a:solidFill>
                <a:effectLst/>
                <a:highlight>
                  <a:srgbClr val="FFFFFF"/>
                </a:highlight>
                <a:latin typeface="-apple-system"/>
              </a:rPr>
              <a:t>Adam et Ève</a:t>
            </a:r>
          </a:p>
          <a:p>
            <a:endParaRPr lang="fr-FR" dirty="0"/>
          </a:p>
        </p:txBody>
      </p:sp>
      <p:sp>
        <p:nvSpPr>
          <p:cNvPr id="4" name="Espace réservé du numéro de diapositive 3"/>
          <p:cNvSpPr>
            <a:spLocks noGrp="1"/>
          </p:cNvSpPr>
          <p:nvPr>
            <p:ph type="sldNum" sz="quarter" idx="5"/>
          </p:nvPr>
        </p:nvSpPr>
        <p:spPr/>
        <p:txBody>
          <a:bodyPr/>
          <a:lstStyle/>
          <a:p>
            <a:fld id="{BEFE11C2-07A8-472C-8F5B-63A0F7CFED54}" type="slidenum">
              <a:rPr lang="fr-FR" smtClean="0"/>
              <a:t>1</a:t>
            </a:fld>
            <a:endParaRPr lang="fr-FR" dirty="0"/>
          </a:p>
        </p:txBody>
      </p:sp>
    </p:spTree>
    <p:extLst>
      <p:ext uri="{BB962C8B-B14F-4D97-AF65-F5344CB8AC3E}">
        <p14:creationId xmlns:p14="http://schemas.microsoft.com/office/powerpoint/2010/main" val="3249777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a:extLst>
              <a:ext uri="{FF2B5EF4-FFF2-40B4-BE49-F238E27FC236}">
                <a16:creationId xmlns:a16="http://schemas.microsoft.com/office/drawing/2014/main" id="{C8F9B3C4-CDEE-450A-2FDF-766A972F2B55}"/>
              </a:ext>
            </a:extLst>
          </p:cNvPr>
          <p:cNvSpPr>
            <a:spLocks noGrp="1" noRot="1" noChangeAspect="1" noChangeArrowheads="1" noTextEdit="1"/>
          </p:cNvSpPr>
          <p:nvPr>
            <p:ph type="sldImg"/>
          </p:nvPr>
        </p:nvSpPr>
        <p:spPr>
          <a:ln/>
        </p:spPr>
      </p:sp>
      <p:sp>
        <p:nvSpPr>
          <p:cNvPr id="50179" name="Espace réservé des commentaires 2">
            <a:extLst>
              <a:ext uri="{FF2B5EF4-FFF2-40B4-BE49-F238E27FC236}">
                <a16:creationId xmlns:a16="http://schemas.microsoft.com/office/drawing/2014/main" id="{FDFD1B37-C4C5-1CF5-7241-AA6B8574152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a typeface="ＭＳ Ｐゴシック" panose="020B0600070205080204" pitchFamily="34" charset="-128"/>
            </a:endParaRPr>
          </a:p>
        </p:txBody>
      </p:sp>
      <p:sp>
        <p:nvSpPr>
          <p:cNvPr id="50180" name="Espace réservé du numéro de diapositive 3">
            <a:extLst>
              <a:ext uri="{FF2B5EF4-FFF2-40B4-BE49-F238E27FC236}">
                <a16:creationId xmlns:a16="http://schemas.microsoft.com/office/drawing/2014/main" id="{DBF50CA9-86B5-ED9D-32F9-67C70DE38FA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7C87E23-5575-4FAD-A0EB-BEFD7F71237D}" type="slidenum">
              <a:rPr lang="fr-FR" altLang="fr-FR" smtClean="0"/>
              <a:pPr/>
              <a:t>21</a:t>
            </a:fld>
            <a:endParaRPr lang="fr-FR"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e l'image des diapositives 1">
            <a:extLst>
              <a:ext uri="{FF2B5EF4-FFF2-40B4-BE49-F238E27FC236}">
                <a16:creationId xmlns:a16="http://schemas.microsoft.com/office/drawing/2014/main" id="{E36DC990-AF4B-3E42-9A77-E3327ACBD3B6}"/>
              </a:ext>
            </a:extLst>
          </p:cNvPr>
          <p:cNvSpPr>
            <a:spLocks noGrp="1" noRot="1" noChangeAspect="1" noChangeArrowheads="1" noTextEdit="1"/>
          </p:cNvSpPr>
          <p:nvPr>
            <p:ph type="sldImg"/>
          </p:nvPr>
        </p:nvSpPr>
        <p:spPr>
          <a:ln/>
        </p:spPr>
      </p:sp>
      <p:sp>
        <p:nvSpPr>
          <p:cNvPr id="54275" name="Espace réservé des notes 2">
            <a:extLst>
              <a:ext uri="{FF2B5EF4-FFF2-40B4-BE49-F238E27FC236}">
                <a16:creationId xmlns:a16="http://schemas.microsoft.com/office/drawing/2014/main" id="{D669E18E-DA6C-2215-F795-386186AEFE7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a typeface="ＭＳ Ｐゴシック" panose="020B0600070205080204" pitchFamily="34" charset="-128"/>
            </a:endParaRPr>
          </a:p>
        </p:txBody>
      </p:sp>
      <p:sp>
        <p:nvSpPr>
          <p:cNvPr id="54276" name="Espace réservé du numéro de diapositive 3">
            <a:extLst>
              <a:ext uri="{FF2B5EF4-FFF2-40B4-BE49-F238E27FC236}">
                <a16:creationId xmlns:a16="http://schemas.microsoft.com/office/drawing/2014/main" id="{666FF16B-A27D-444C-0F45-7AA90285821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A25BA1A-7F63-4FD1-BB03-AD2AF2C54365}" type="slidenum">
              <a:rPr lang="fr-FR" altLang="fr-FR" smtClean="0"/>
              <a:pPr/>
              <a:t>22</a:t>
            </a:fld>
            <a:endParaRPr lang="fr-FR"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solidFill>
                  <a:srgbClr val="111111"/>
                </a:solidFill>
                <a:effectLst/>
                <a:highlight>
                  <a:srgbClr val="FFFFFF"/>
                </a:highlight>
                <a:latin typeface="-apple-system"/>
              </a:rPr>
              <a:t>Mésopotamie</a:t>
            </a:r>
            <a:r>
              <a:rPr lang="fr-FR" b="0" i="0" dirty="0">
                <a:solidFill>
                  <a:srgbClr val="111111"/>
                </a:solidFill>
                <a:effectLst/>
                <a:highlight>
                  <a:srgbClr val="FFFFFF"/>
                </a:highlight>
                <a:latin typeface="-apple-system"/>
              </a:rPr>
              <a:t> : Les célèbres </a:t>
            </a:r>
            <a:r>
              <a:rPr lang="fr-FR" b="1" i="0" dirty="0">
                <a:solidFill>
                  <a:srgbClr val="111111"/>
                </a:solidFill>
                <a:effectLst/>
                <a:highlight>
                  <a:srgbClr val="FFFFFF"/>
                </a:highlight>
                <a:latin typeface="-apple-system"/>
              </a:rPr>
              <a:t>jardins suspendus de Babylone</a:t>
            </a:r>
            <a:r>
              <a:rPr lang="fr-FR" b="0" i="0" dirty="0">
                <a:solidFill>
                  <a:srgbClr val="111111"/>
                </a:solidFill>
                <a:effectLst/>
                <a:highlight>
                  <a:srgbClr val="FFFFFF"/>
                </a:highlight>
                <a:latin typeface="-apple-system"/>
              </a:rPr>
              <a:t> sont considérés comme l’une des Sept Merveilles du monde.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111111"/>
                </a:solidFill>
                <a:effectLst/>
                <a:highlight>
                  <a:srgbClr val="FFFFFF"/>
                </a:highlight>
                <a:latin typeface="-apple-system"/>
              </a:rPr>
              <a:t>Les jardins imaginaires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L’Épopée de Gilgamesh fait voyager son héros au-delà du monde, dans un espace utopique Comme le jardin des Hespérides, où les pommes sont en or, la végétation y est en pierres précieuse</a:t>
            </a:r>
            <a:endParaRPr lang="fr-FR" b="0" i="0" dirty="0">
              <a:solidFill>
                <a:srgbClr val="111111"/>
              </a:solidFill>
              <a:effectLst/>
              <a:highlight>
                <a:srgbClr val="FFFFFF"/>
              </a:highlight>
              <a:latin typeface="-apple-system"/>
            </a:endParaRPr>
          </a:p>
          <a:p>
            <a:r>
              <a:rPr lang="fr-FR" dirty="0"/>
              <a:t>Homère, quant à lui, nous donne à contempler les jardins d’</a:t>
            </a:r>
            <a:r>
              <a:rPr lang="fr-FR" dirty="0" err="1"/>
              <a:t>Alkinoos</a:t>
            </a:r>
            <a:r>
              <a:rPr lang="fr-FR" dirty="0"/>
              <a:t> « Aux côtés de la cour, on voit un grand jardin, avec ses quatre arpents enclos dans une enceinte</a:t>
            </a:r>
          </a:p>
        </p:txBody>
      </p:sp>
      <p:sp>
        <p:nvSpPr>
          <p:cNvPr id="4" name="Espace réservé du numéro de diapositive 3"/>
          <p:cNvSpPr>
            <a:spLocks noGrp="1"/>
          </p:cNvSpPr>
          <p:nvPr>
            <p:ph type="sldNum" sz="quarter" idx="5"/>
          </p:nvPr>
        </p:nvSpPr>
        <p:spPr/>
        <p:txBody>
          <a:bodyPr/>
          <a:lstStyle/>
          <a:p>
            <a:fld id="{BEFE11C2-07A8-472C-8F5B-63A0F7CFED54}" type="slidenum">
              <a:rPr lang="fr-FR" smtClean="0"/>
              <a:t>2</a:t>
            </a:fld>
            <a:endParaRPr lang="fr-FR"/>
          </a:p>
        </p:txBody>
      </p:sp>
    </p:spTree>
    <p:extLst>
      <p:ext uri="{BB962C8B-B14F-4D97-AF65-F5344CB8AC3E}">
        <p14:creationId xmlns:p14="http://schemas.microsoft.com/office/powerpoint/2010/main" val="1864707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111111"/>
                </a:solidFill>
                <a:effectLst/>
                <a:highlight>
                  <a:srgbClr val="FFFFFF"/>
                </a:highlight>
                <a:latin typeface="-apple-system"/>
              </a:rPr>
              <a:t>On a aussi des dessins de jardins grecs et égyptiens.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solidFill>
                  <a:srgbClr val="111111"/>
                </a:solidFill>
                <a:effectLst/>
                <a:highlight>
                  <a:srgbClr val="FFFFFF"/>
                </a:highlight>
                <a:latin typeface="-apple-system"/>
                <a:hlinkClick r:id="rId3"/>
              </a:rPr>
              <a:t>Rome</a:t>
            </a:r>
            <a:r>
              <a:rPr lang="fr-FR" b="0" i="0" dirty="0">
                <a:solidFill>
                  <a:srgbClr val="111111"/>
                </a:solidFill>
                <a:effectLst/>
                <a:highlight>
                  <a:srgbClr val="FFFFFF"/>
                </a:highlight>
                <a:latin typeface="-apple-system"/>
                <a:hlinkClick r:id="rId3"/>
              </a:rPr>
              <a:t> : Les jardins romains ont évolué des potagers et vergers initiaux vers des espaces sophistiqués d’agrément, comme ceux de Pompéi et de la villa Hadriana à Tivoli</a:t>
            </a:r>
            <a:r>
              <a:rPr lang="fr-FR" b="0" i="0" baseline="30000" dirty="0">
                <a:solidFill>
                  <a:srgbClr val="111111"/>
                </a:solidFill>
                <a:effectLst/>
                <a:highlight>
                  <a:srgbClr val="FFFFFF"/>
                </a:highlight>
                <a:latin typeface="-apple-system"/>
                <a:hlinkClick r:id="rId3"/>
              </a:rPr>
              <a:t>1</a:t>
            </a:r>
            <a:r>
              <a:rPr lang="fr-FR" b="0" i="0" dirty="0">
                <a:solidFill>
                  <a:srgbClr val="111111"/>
                </a:solidFill>
                <a:effectLst/>
                <a:highlight>
                  <a:srgbClr val="FFFFFF"/>
                </a:highlight>
                <a:latin typeface="-apple-system"/>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111111"/>
                </a:solidFill>
                <a:effectLst/>
                <a:highlight>
                  <a:srgbClr val="FFFFFF"/>
                </a:highlight>
                <a:latin typeface="-apple-system"/>
              </a:rPr>
              <a:t>Le clos de la Lombarde à Narbonne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err="1">
                <a:solidFill>
                  <a:srgbClr val="3A4F66"/>
                </a:solidFill>
                <a:effectLst/>
                <a:highlight>
                  <a:srgbClr val="FFF8E8"/>
                </a:highlight>
                <a:latin typeface="-apple-system"/>
              </a:rPr>
              <a:t>Sallèles</a:t>
            </a:r>
            <a:r>
              <a:rPr lang="fr-FR" b="0" i="0" dirty="0">
                <a:solidFill>
                  <a:srgbClr val="3A4F66"/>
                </a:solidFill>
                <a:effectLst/>
                <a:highlight>
                  <a:srgbClr val="FFF8E8"/>
                </a:highlight>
                <a:latin typeface="-apple-system"/>
              </a:rPr>
              <a:t> </a:t>
            </a:r>
            <a:r>
              <a:rPr lang="fr-FR" b="0" i="0" dirty="0" err="1">
                <a:solidFill>
                  <a:srgbClr val="3A4F66"/>
                </a:solidFill>
                <a:effectLst/>
                <a:highlight>
                  <a:srgbClr val="FFF8E8"/>
                </a:highlight>
                <a:latin typeface="-apple-system"/>
              </a:rPr>
              <a:t>d’aude</a:t>
            </a:r>
            <a:r>
              <a:rPr lang="fr-FR" b="0" i="0" dirty="0">
                <a:solidFill>
                  <a:srgbClr val="3A4F66"/>
                </a:solidFill>
                <a:effectLst/>
                <a:highlight>
                  <a:srgbClr val="FFF8E8"/>
                </a:highlight>
                <a:latin typeface="-apple-system"/>
              </a:rPr>
              <a:t>: Le parc d’</a:t>
            </a:r>
            <a:r>
              <a:rPr lang="fr-FR" b="0" i="0" dirty="0" err="1">
                <a:solidFill>
                  <a:srgbClr val="3A4F66"/>
                </a:solidFill>
                <a:effectLst/>
                <a:highlight>
                  <a:srgbClr val="FFF8E8"/>
                </a:highlight>
                <a:latin typeface="-apple-system"/>
              </a:rPr>
              <a:t>Amphoralis</a:t>
            </a:r>
            <a:r>
              <a:rPr lang="fr-FR" b="0" i="0" dirty="0">
                <a:solidFill>
                  <a:srgbClr val="3A4F66"/>
                </a:solidFill>
                <a:effectLst/>
                <a:highlight>
                  <a:srgbClr val="FFF8E8"/>
                </a:highlight>
                <a:latin typeface="-apple-system"/>
              </a:rPr>
              <a:t> offre un véritable voyage botanique. Le jardin des potiers recense plus de 160 espèces de plantes, répertoriées par les agronomes latins de l’époque. Ces plantes, réparties en cinq usages (alimentaire, médicinal, condimentaire, ornemental et artisanal), nous renseignent sur l’environnement naturel qui entourait les potiers et sur les ressources végétales qu’ils utilisaient.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000000"/>
                </a:solidFill>
                <a:effectLst/>
                <a:highlight>
                  <a:srgbClr val="FFFFFF"/>
                </a:highlight>
                <a:latin typeface="Lato" panose="020F0502020204030203" pitchFamily="34" charset="0"/>
              </a:rPr>
              <a:t>Le jardin antique méditerranéen de Balaruc les bains est dédié à la connaissance des essences végétales méditerranéennes et à leurs usages au travers de sept créations originales. Le long d'un cheminement, elles font découvrir l'agriculture et l'horticulture, le sacré, la médecine, la magie, la cuisine ou la cosmétique</a:t>
            </a:r>
            <a:endParaRPr lang="fr-FR" b="0" i="0" dirty="0">
              <a:solidFill>
                <a:srgbClr val="111111"/>
              </a:solidFill>
              <a:effectLst/>
              <a:highlight>
                <a:srgbClr val="FFFFFF"/>
              </a:highlight>
              <a:latin typeface="-apple-system"/>
            </a:endParaRPr>
          </a:p>
        </p:txBody>
      </p:sp>
      <p:sp>
        <p:nvSpPr>
          <p:cNvPr id="4" name="Espace réservé du numéro de diapositive 3"/>
          <p:cNvSpPr>
            <a:spLocks noGrp="1"/>
          </p:cNvSpPr>
          <p:nvPr>
            <p:ph type="sldNum" sz="quarter" idx="5"/>
          </p:nvPr>
        </p:nvSpPr>
        <p:spPr/>
        <p:txBody>
          <a:bodyPr/>
          <a:lstStyle/>
          <a:p>
            <a:fld id="{BEFE11C2-07A8-472C-8F5B-63A0F7CFED54}" type="slidenum">
              <a:rPr lang="fr-FR" smtClean="0"/>
              <a:t>3</a:t>
            </a:fld>
            <a:endParaRPr lang="fr-FR"/>
          </a:p>
        </p:txBody>
      </p:sp>
    </p:spTree>
    <p:extLst>
      <p:ext uri="{BB962C8B-B14F-4D97-AF65-F5344CB8AC3E}">
        <p14:creationId xmlns:p14="http://schemas.microsoft.com/office/powerpoint/2010/main" val="2069087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191919"/>
                </a:solidFill>
                <a:effectLst/>
                <a:highlight>
                  <a:srgbClr val="FFFFFF"/>
                </a:highlight>
                <a:latin typeface="Rubik"/>
              </a:rPr>
              <a:t>Les jardins perses auront une influence sur les </a:t>
            </a:r>
            <a:r>
              <a:rPr lang="fr-FR" b="0" i="0" u="none" strike="noStrike" dirty="0">
                <a:solidFill>
                  <a:srgbClr val="DE123C"/>
                </a:solidFill>
                <a:effectLst/>
                <a:highlight>
                  <a:srgbClr val="FFFFFF"/>
                </a:highlight>
                <a:latin typeface="Rubik"/>
                <a:hlinkClick r:id="rId3"/>
              </a:rPr>
              <a:t>jardins du monde islamique tant en Asie</a:t>
            </a:r>
            <a:r>
              <a:rPr lang="fr-FR" b="0" i="0" dirty="0">
                <a:solidFill>
                  <a:srgbClr val="191919"/>
                </a:solidFill>
                <a:effectLst/>
                <a:highlight>
                  <a:srgbClr val="FFFFFF"/>
                </a:highlight>
                <a:latin typeface="Rubik"/>
              </a:rPr>
              <a:t>, en Afrique et une partie de l’Europe (Sicile, Andalousie) Cela a donné les .</a:t>
            </a:r>
            <a:r>
              <a:rPr lang="fr-FR" b="0" i="0" dirty="0">
                <a:solidFill>
                  <a:srgbClr val="1A1A1A"/>
                </a:solidFill>
                <a:effectLst/>
                <a:latin typeface="Inter"/>
              </a:rPr>
              <a:t>Jardins d'Orient : de l'Alhambra au Taj Mahal</a:t>
            </a:r>
          </a:p>
          <a:p>
            <a:endParaRPr lang="fr-FR" dirty="0"/>
          </a:p>
        </p:txBody>
      </p:sp>
      <p:sp>
        <p:nvSpPr>
          <p:cNvPr id="4" name="Espace réservé du numéro de diapositive 3"/>
          <p:cNvSpPr>
            <a:spLocks noGrp="1"/>
          </p:cNvSpPr>
          <p:nvPr>
            <p:ph type="sldNum" sz="quarter" idx="5"/>
          </p:nvPr>
        </p:nvSpPr>
        <p:spPr/>
        <p:txBody>
          <a:bodyPr/>
          <a:lstStyle/>
          <a:p>
            <a:fld id="{BEFE11C2-07A8-472C-8F5B-63A0F7CFED54}" type="slidenum">
              <a:rPr lang="fr-FR" smtClean="0"/>
              <a:t>4</a:t>
            </a:fld>
            <a:endParaRPr lang="fr-FR"/>
          </a:p>
        </p:txBody>
      </p:sp>
    </p:spTree>
    <p:extLst>
      <p:ext uri="{BB962C8B-B14F-4D97-AF65-F5344CB8AC3E}">
        <p14:creationId xmlns:p14="http://schemas.microsoft.com/office/powerpoint/2010/main" val="3638657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solidFill>
                  <a:srgbClr val="111111"/>
                </a:solidFill>
                <a:effectLst/>
                <a:highlight>
                  <a:srgbClr val="FFFFFF"/>
                </a:highlight>
                <a:latin typeface="-apple-system"/>
              </a:rPr>
              <a:t>Les règles monastiques chrétiennes ont donné naissance à la notion de </a:t>
            </a:r>
            <a:r>
              <a:rPr lang="fr-FR" b="1" i="0" dirty="0">
                <a:solidFill>
                  <a:srgbClr val="111111"/>
                </a:solidFill>
                <a:effectLst/>
                <a:highlight>
                  <a:srgbClr val="FFFFFF"/>
                </a:highlight>
                <a:latin typeface="-apple-system"/>
              </a:rPr>
              <a:t>jardin clos</a:t>
            </a:r>
            <a:r>
              <a:rPr lang="fr-FR" b="0" i="0" dirty="0">
                <a:solidFill>
                  <a:srgbClr val="111111"/>
                </a:solidFill>
                <a:effectLst/>
                <a:highlight>
                  <a:srgbClr val="FFFFFF"/>
                </a:highlight>
                <a:latin typeface="-apple-system"/>
              </a:rPr>
              <a:t> (</a:t>
            </a:r>
            <a:r>
              <a:rPr lang="fr-FR" b="0" i="0" dirty="0" err="1">
                <a:solidFill>
                  <a:srgbClr val="111111"/>
                </a:solidFill>
                <a:effectLst/>
                <a:highlight>
                  <a:srgbClr val="FFFFFF"/>
                </a:highlight>
                <a:latin typeface="-apple-system"/>
              </a:rPr>
              <a:t>hortus</a:t>
            </a:r>
            <a:r>
              <a:rPr lang="fr-FR" b="0" i="0" dirty="0">
                <a:solidFill>
                  <a:srgbClr val="111111"/>
                </a:solidFill>
                <a:effectLst/>
                <a:highlight>
                  <a:srgbClr val="FFFFFF"/>
                </a:highlight>
                <a:latin typeface="-apple-system"/>
              </a:rPr>
              <a:t> </a:t>
            </a:r>
            <a:r>
              <a:rPr lang="fr-FR" b="0" i="0" dirty="0" err="1">
                <a:solidFill>
                  <a:srgbClr val="111111"/>
                </a:solidFill>
                <a:effectLst/>
                <a:highlight>
                  <a:srgbClr val="FFFFFF"/>
                </a:highlight>
                <a:latin typeface="-apple-system"/>
              </a:rPr>
              <a:t>conclusus</a:t>
            </a:r>
            <a:r>
              <a:rPr lang="fr-FR" b="0" i="0" dirty="0">
                <a:solidFill>
                  <a:srgbClr val="111111"/>
                </a:solidFill>
                <a:effectLst/>
                <a:highlight>
                  <a:srgbClr val="FFFFFF"/>
                </a:highlight>
                <a:latin typeface="-apple-system"/>
              </a:rPr>
              <a:t>) pour la contemplation et la rédemption. </a:t>
            </a:r>
            <a:r>
              <a:rPr lang="fr-FR" b="0" i="0" dirty="0">
                <a:effectLst/>
                <a:highlight>
                  <a:srgbClr val="FFFFFF"/>
                </a:highlight>
                <a:latin typeface="-apple-system"/>
                <a:hlinkClick r:id="rId3"/>
              </a:rPr>
              <a:t>Le jardin de l’abbaye bénédictine de Saint-Gall en Suisse est un bel exemple</a:t>
            </a:r>
            <a:r>
              <a:rPr lang="fr-FR" b="0" i="0" baseline="30000" dirty="0">
                <a:effectLst/>
                <a:highlight>
                  <a:srgbClr val="FFFFFF"/>
                </a:highlight>
                <a:latin typeface="-apple-system"/>
                <a:hlinkClick r:id="rId3"/>
              </a:rPr>
              <a:t>1</a:t>
            </a:r>
            <a:endParaRPr lang="fr-FR" b="0" i="0" baseline="30000" dirty="0">
              <a:effectLst/>
              <a:highlight>
                <a:srgbClr val="FFFFFF"/>
              </a:highligh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616161"/>
                </a:solidFill>
                <a:effectLst/>
                <a:highlight>
                  <a:srgbClr val="FFFFFF"/>
                </a:highlight>
                <a:latin typeface="sourcesanspro_regular"/>
              </a:rPr>
              <a:t>A Béziers, Dans un cadre paisible, attenant à une église du XIIe siècle, se déploie le jardin médiéval de St Jean des anneaux. Dans cet espace clos, on voyage dans l'univers des plantes cultivées et utilisées au Moyen-Âge pour leurs vertus médicinales, leur signification symbolique et leurs qualités gustatives. Le tracé du jardin est lui aussi hautement symbolique : du cercle qui l'entoure - représentant le ciel -, partent 4 allées qui se dirigent vers les 4 points cardinaux, et divisent le jardin en 4 zones symbolisant chacun des 4 éléments (la terre, le feu, l'eau et l'air).</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BEFE11C2-07A8-472C-8F5B-63A0F7CFED54}" type="slidenum">
              <a:rPr lang="fr-FR" smtClean="0"/>
              <a:t>5</a:t>
            </a:fld>
            <a:endParaRPr lang="fr-FR"/>
          </a:p>
        </p:txBody>
      </p:sp>
    </p:spTree>
    <p:extLst>
      <p:ext uri="{BB962C8B-B14F-4D97-AF65-F5344CB8AC3E}">
        <p14:creationId xmlns:p14="http://schemas.microsoft.com/office/powerpoint/2010/main" val="1336046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e l'image des diapositives 1">
            <a:extLst>
              <a:ext uri="{FF2B5EF4-FFF2-40B4-BE49-F238E27FC236}">
                <a16:creationId xmlns:a16="http://schemas.microsoft.com/office/drawing/2014/main" id="{02E8F953-B46A-7A93-16BE-FD8B889310ED}"/>
              </a:ext>
            </a:extLst>
          </p:cNvPr>
          <p:cNvSpPr>
            <a:spLocks noGrp="1" noRot="1" noChangeAspect="1" noChangeArrowheads="1" noTextEdit="1"/>
          </p:cNvSpPr>
          <p:nvPr>
            <p:ph type="sldImg"/>
          </p:nvPr>
        </p:nvSpPr>
        <p:spPr>
          <a:ln/>
        </p:spPr>
      </p:sp>
      <p:sp>
        <p:nvSpPr>
          <p:cNvPr id="11267" name="Espace réservé des commentaires 2">
            <a:extLst>
              <a:ext uri="{FF2B5EF4-FFF2-40B4-BE49-F238E27FC236}">
                <a16:creationId xmlns:a16="http://schemas.microsoft.com/office/drawing/2014/main" id="{BEDF952F-A7CD-91FD-D15F-E874AB36C75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a typeface="ＭＳ Ｐゴシック" panose="020B0600070205080204" pitchFamily="34" charset="-128"/>
            </a:endParaRPr>
          </a:p>
        </p:txBody>
      </p:sp>
      <p:sp>
        <p:nvSpPr>
          <p:cNvPr id="11268" name="Espace réservé du numéro de diapositive 3">
            <a:extLst>
              <a:ext uri="{FF2B5EF4-FFF2-40B4-BE49-F238E27FC236}">
                <a16:creationId xmlns:a16="http://schemas.microsoft.com/office/drawing/2014/main" id="{2A346D16-D18D-9E4E-DAC6-C6240D13CA7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E065EC2-871C-4DD7-89C9-579BF56689F7}" type="slidenum">
              <a:rPr lang="fr-FR" altLang="fr-FR" smtClean="0"/>
              <a:pPr/>
              <a:t>11</a:t>
            </a:fld>
            <a:endParaRPr lang="fr-FR"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e l'image des diapositives 1">
            <a:extLst>
              <a:ext uri="{FF2B5EF4-FFF2-40B4-BE49-F238E27FC236}">
                <a16:creationId xmlns:a16="http://schemas.microsoft.com/office/drawing/2014/main" id="{ECEFE751-B14D-6654-2F16-A5126FB7B795}"/>
              </a:ext>
            </a:extLst>
          </p:cNvPr>
          <p:cNvSpPr>
            <a:spLocks noGrp="1" noRot="1" noChangeAspect="1" noChangeArrowheads="1" noTextEdit="1"/>
          </p:cNvSpPr>
          <p:nvPr>
            <p:ph type="sldImg"/>
          </p:nvPr>
        </p:nvSpPr>
        <p:spPr>
          <a:ln/>
        </p:spPr>
      </p:sp>
      <p:sp>
        <p:nvSpPr>
          <p:cNvPr id="16387" name="Espace réservé des commentaires 2">
            <a:extLst>
              <a:ext uri="{FF2B5EF4-FFF2-40B4-BE49-F238E27FC236}">
                <a16:creationId xmlns:a16="http://schemas.microsoft.com/office/drawing/2014/main" id="{EB19FF1D-9D20-6259-E05E-AA74AC87334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a typeface="ＭＳ Ｐゴシック" panose="020B0600070205080204" pitchFamily="34" charset="-128"/>
            </a:endParaRPr>
          </a:p>
        </p:txBody>
      </p:sp>
      <p:sp>
        <p:nvSpPr>
          <p:cNvPr id="16388" name="Espace réservé du numéro de diapositive 3">
            <a:extLst>
              <a:ext uri="{FF2B5EF4-FFF2-40B4-BE49-F238E27FC236}">
                <a16:creationId xmlns:a16="http://schemas.microsoft.com/office/drawing/2014/main" id="{EA6619E2-3503-73DF-77A2-4CD3DCD1B25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F011DEF-669F-4FCA-8DDE-00565E579E00}" type="slidenum">
              <a:rPr lang="fr-FR" altLang="fr-FR" smtClean="0"/>
              <a:pPr/>
              <a:t>15</a:t>
            </a:fld>
            <a:endParaRPr lang="fr-FR"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a:extLst>
              <a:ext uri="{FF2B5EF4-FFF2-40B4-BE49-F238E27FC236}">
                <a16:creationId xmlns:a16="http://schemas.microsoft.com/office/drawing/2014/main" id="{0022CE00-F2DE-CDE2-D421-33B6F21F6EB5}"/>
              </a:ext>
            </a:extLst>
          </p:cNvPr>
          <p:cNvSpPr>
            <a:spLocks noGrp="1" noRot="1" noChangeAspect="1" noChangeArrowheads="1" noTextEdit="1"/>
          </p:cNvSpPr>
          <p:nvPr>
            <p:ph type="sldImg"/>
          </p:nvPr>
        </p:nvSpPr>
        <p:spPr>
          <a:ln/>
        </p:spPr>
      </p:sp>
      <p:sp>
        <p:nvSpPr>
          <p:cNvPr id="27651" name="Espace réservé des commentaires 2">
            <a:extLst>
              <a:ext uri="{FF2B5EF4-FFF2-40B4-BE49-F238E27FC236}">
                <a16:creationId xmlns:a16="http://schemas.microsoft.com/office/drawing/2014/main" id="{3541B22A-63D4-32CF-F7D7-E76124F6E7E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a typeface="ＭＳ Ｐゴシック" panose="020B0600070205080204" pitchFamily="34" charset="-128"/>
            </a:endParaRPr>
          </a:p>
        </p:txBody>
      </p:sp>
      <p:sp>
        <p:nvSpPr>
          <p:cNvPr id="27652" name="Espace réservé du numéro de diapositive 3">
            <a:extLst>
              <a:ext uri="{FF2B5EF4-FFF2-40B4-BE49-F238E27FC236}">
                <a16:creationId xmlns:a16="http://schemas.microsoft.com/office/drawing/2014/main" id="{A57111F1-388F-5474-A770-63C5477E270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C4BE18D-1035-43C5-B2E2-1FDB3EACE96D}" type="slidenum">
              <a:rPr lang="fr-FR" altLang="fr-FR" smtClean="0"/>
              <a:pPr/>
              <a:t>17</a:t>
            </a:fld>
            <a:endParaRPr lang="fr-FR"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e l'image des diapositives 1">
            <a:extLst>
              <a:ext uri="{FF2B5EF4-FFF2-40B4-BE49-F238E27FC236}">
                <a16:creationId xmlns:a16="http://schemas.microsoft.com/office/drawing/2014/main" id="{E2E462DA-AC60-EA1A-7F31-F3918F94BCA4}"/>
              </a:ext>
            </a:extLst>
          </p:cNvPr>
          <p:cNvSpPr>
            <a:spLocks noGrp="1" noRot="1" noChangeAspect="1" noChangeArrowheads="1" noTextEdit="1"/>
          </p:cNvSpPr>
          <p:nvPr>
            <p:ph type="sldImg"/>
          </p:nvPr>
        </p:nvSpPr>
        <p:spPr>
          <a:ln/>
        </p:spPr>
      </p:sp>
      <p:sp>
        <p:nvSpPr>
          <p:cNvPr id="32771" name="Espace réservé des commentaires 2">
            <a:extLst>
              <a:ext uri="{FF2B5EF4-FFF2-40B4-BE49-F238E27FC236}">
                <a16:creationId xmlns:a16="http://schemas.microsoft.com/office/drawing/2014/main" id="{9E7CBD83-8C95-88D1-AD4C-1D8C667C2D6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a typeface="ＭＳ Ｐゴシック" panose="020B0600070205080204" pitchFamily="34" charset="-128"/>
            </a:endParaRPr>
          </a:p>
        </p:txBody>
      </p:sp>
      <p:sp>
        <p:nvSpPr>
          <p:cNvPr id="32772" name="Espace réservé du numéro de diapositive 3">
            <a:extLst>
              <a:ext uri="{FF2B5EF4-FFF2-40B4-BE49-F238E27FC236}">
                <a16:creationId xmlns:a16="http://schemas.microsoft.com/office/drawing/2014/main" id="{2C4C9AB0-D52B-9D6D-19C3-9A9B58AD4D8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92C0DCB-5591-4938-9CB8-D25F3C51F0FD}" type="slidenum">
              <a:rPr lang="fr-FR" altLang="fr-FR" smtClean="0"/>
              <a:pPr/>
              <a:t>19</a:t>
            </a:fld>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50692F9-E138-417E-A473-717D6A18D685}" type="datetimeFigureOut">
              <a:rPr lang="fr-FR" smtClean="0"/>
              <a:t>27/05/2024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06EB73C-A407-4E38-9CC6-3FD08250E1E0}" type="slidenum">
              <a:rPr lang="fr-FR" smtClean="0"/>
              <a:t>‹N°›</a:t>
            </a:fld>
            <a:endParaRPr lang="fr-FR"/>
          </a:p>
        </p:txBody>
      </p:sp>
    </p:spTree>
    <p:extLst>
      <p:ext uri="{BB962C8B-B14F-4D97-AF65-F5344CB8AC3E}">
        <p14:creationId xmlns:p14="http://schemas.microsoft.com/office/powerpoint/2010/main" val="3244592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50692F9-E138-417E-A473-717D6A18D685}" type="datetimeFigureOut">
              <a:rPr lang="fr-FR" smtClean="0"/>
              <a:t>27/05/2024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06EB73C-A407-4E38-9CC6-3FD08250E1E0}" type="slidenum">
              <a:rPr lang="fr-FR" smtClean="0"/>
              <a:t>‹N°›</a:t>
            </a:fld>
            <a:endParaRPr lang="fr-FR"/>
          </a:p>
        </p:txBody>
      </p:sp>
    </p:spTree>
    <p:extLst>
      <p:ext uri="{BB962C8B-B14F-4D97-AF65-F5344CB8AC3E}">
        <p14:creationId xmlns:p14="http://schemas.microsoft.com/office/powerpoint/2010/main" val="3917010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50692F9-E138-417E-A473-717D6A18D685}" type="datetimeFigureOut">
              <a:rPr lang="fr-FR" smtClean="0"/>
              <a:t>27/05/2024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06EB73C-A407-4E38-9CC6-3FD08250E1E0}" type="slidenum">
              <a:rPr lang="fr-FR" smtClean="0"/>
              <a:t>‹N°›</a:t>
            </a:fld>
            <a:endParaRPr lang="fr-FR"/>
          </a:p>
        </p:txBody>
      </p:sp>
    </p:spTree>
    <p:extLst>
      <p:ext uri="{BB962C8B-B14F-4D97-AF65-F5344CB8AC3E}">
        <p14:creationId xmlns:p14="http://schemas.microsoft.com/office/powerpoint/2010/main" val="3662635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50692F9-E138-417E-A473-717D6A18D685}" type="datetimeFigureOut">
              <a:rPr lang="fr-FR" smtClean="0"/>
              <a:t>27/05/2024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06EB73C-A407-4E38-9CC6-3FD08250E1E0}" type="slidenum">
              <a:rPr lang="fr-FR" smtClean="0"/>
              <a:t>‹N°›</a:t>
            </a:fld>
            <a:endParaRPr lang="fr-FR"/>
          </a:p>
        </p:txBody>
      </p:sp>
    </p:spTree>
    <p:extLst>
      <p:ext uri="{BB962C8B-B14F-4D97-AF65-F5344CB8AC3E}">
        <p14:creationId xmlns:p14="http://schemas.microsoft.com/office/powerpoint/2010/main" val="2506998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50692F9-E138-417E-A473-717D6A18D685}" type="datetimeFigureOut">
              <a:rPr lang="fr-FR" smtClean="0"/>
              <a:t>27/05/2024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06EB73C-A407-4E38-9CC6-3FD08250E1E0}" type="slidenum">
              <a:rPr lang="fr-FR" smtClean="0"/>
              <a:t>‹N°›</a:t>
            </a:fld>
            <a:endParaRPr lang="fr-FR"/>
          </a:p>
        </p:txBody>
      </p:sp>
    </p:spTree>
    <p:extLst>
      <p:ext uri="{BB962C8B-B14F-4D97-AF65-F5344CB8AC3E}">
        <p14:creationId xmlns:p14="http://schemas.microsoft.com/office/powerpoint/2010/main" val="730846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50692F9-E138-417E-A473-717D6A18D685}" type="datetimeFigureOut">
              <a:rPr lang="fr-FR" smtClean="0"/>
              <a:t>27/05/2024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06EB73C-A407-4E38-9CC6-3FD08250E1E0}" type="slidenum">
              <a:rPr lang="fr-FR" smtClean="0"/>
              <a:t>‹N°›</a:t>
            </a:fld>
            <a:endParaRPr lang="fr-FR"/>
          </a:p>
        </p:txBody>
      </p:sp>
    </p:spTree>
    <p:extLst>
      <p:ext uri="{BB962C8B-B14F-4D97-AF65-F5344CB8AC3E}">
        <p14:creationId xmlns:p14="http://schemas.microsoft.com/office/powerpoint/2010/main" val="3823406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50692F9-E138-417E-A473-717D6A18D685}" type="datetimeFigureOut">
              <a:rPr lang="fr-FR" smtClean="0"/>
              <a:t>27/05/2024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06EB73C-A407-4E38-9CC6-3FD08250E1E0}" type="slidenum">
              <a:rPr lang="fr-FR" smtClean="0"/>
              <a:t>‹N°›</a:t>
            </a:fld>
            <a:endParaRPr lang="fr-FR"/>
          </a:p>
        </p:txBody>
      </p:sp>
    </p:spTree>
    <p:extLst>
      <p:ext uri="{BB962C8B-B14F-4D97-AF65-F5344CB8AC3E}">
        <p14:creationId xmlns:p14="http://schemas.microsoft.com/office/powerpoint/2010/main" val="2432793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50692F9-E138-417E-A473-717D6A18D685}" type="datetimeFigureOut">
              <a:rPr lang="fr-FR" smtClean="0"/>
              <a:t>27/05/2024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06EB73C-A407-4E38-9CC6-3FD08250E1E0}" type="slidenum">
              <a:rPr lang="fr-FR" smtClean="0"/>
              <a:t>‹N°›</a:t>
            </a:fld>
            <a:endParaRPr lang="fr-FR"/>
          </a:p>
        </p:txBody>
      </p:sp>
    </p:spTree>
    <p:extLst>
      <p:ext uri="{BB962C8B-B14F-4D97-AF65-F5344CB8AC3E}">
        <p14:creationId xmlns:p14="http://schemas.microsoft.com/office/powerpoint/2010/main" val="2789889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0692F9-E138-417E-A473-717D6A18D685}" type="datetimeFigureOut">
              <a:rPr lang="fr-FR" smtClean="0"/>
              <a:t>27/05/2024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F06EB73C-A407-4E38-9CC6-3FD08250E1E0}" type="slidenum">
              <a:rPr lang="fr-FR" smtClean="0"/>
              <a:t>‹N°›</a:t>
            </a:fld>
            <a:endParaRPr lang="fr-FR"/>
          </a:p>
        </p:txBody>
      </p:sp>
    </p:spTree>
    <p:extLst>
      <p:ext uri="{BB962C8B-B14F-4D97-AF65-F5344CB8AC3E}">
        <p14:creationId xmlns:p14="http://schemas.microsoft.com/office/powerpoint/2010/main" val="4073570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50692F9-E138-417E-A473-717D6A18D685}" type="datetimeFigureOut">
              <a:rPr lang="fr-FR" smtClean="0"/>
              <a:t>27/05/2024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06EB73C-A407-4E38-9CC6-3FD08250E1E0}" type="slidenum">
              <a:rPr lang="fr-FR" smtClean="0"/>
              <a:t>‹N°›</a:t>
            </a:fld>
            <a:endParaRPr lang="fr-FR"/>
          </a:p>
        </p:txBody>
      </p:sp>
    </p:spTree>
    <p:extLst>
      <p:ext uri="{BB962C8B-B14F-4D97-AF65-F5344CB8AC3E}">
        <p14:creationId xmlns:p14="http://schemas.microsoft.com/office/powerpoint/2010/main" val="3456122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50692F9-E138-417E-A473-717D6A18D685}" type="datetimeFigureOut">
              <a:rPr lang="fr-FR" smtClean="0"/>
              <a:t>27/05/2024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06EB73C-A407-4E38-9CC6-3FD08250E1E0}" type="slidenum">
              <a:rPr lang="fr-FR" smtClean="0"/>
              <a:t>‹N°›</a:t>
            </a:fld>
            <a:endParaRPr lang="fr-FR"/>
          </a:p>
        </p:txBody>
      </p:sp>
    </p:spTree>
    <p:extLst>
      <p:ext uri="{BB962C8B-B14F-4D97-AF65-F5344CB8AC3E}">
        <p14:creationId xmlns:p14="http://schemas.microsoft.com/office/powerpoint/2010/main" val="1716407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0692F9-E138-417E-A473-717D6A18D685}" type="datetimeFigureOut">
              <a:rPr lang="fr-FR" smtClean="0"/>
              <a:t>27/05/2024</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6EB73C-A407-4E38-9CC6-3FD08250E1E0}" type="slidenum">
              <a:rPr lang="fr-FR" smtClean="0"/>
              <a:t>‹N°›</a:t>
            </a:fld>
            <a:endParaRPr lang="fr-FR"/>
          </a:p>
        </p:txBody>
      </p:sp>
    </p:spTree>
    <p:extLst>
      <p:ext uri="{BB962C8B-B14F-4D97-AF65-F5344CB8AC3E}">
        <p14:creationId xmlns:p14="http://schemas.microsoft.com/office/powerpoint/2010/main" val="14131455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emf"/><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8.xml"/><Relationship Id="rId5" Type="http://schemas.openxmlformats.org/officeDocument/2006/relationships/image" Target="../media/image103.jpeg"/><Relationship Id="rId4" Type="http://schemas.openxmlformats.org/officeDocument/2006/relationships/image" Target="../media/image102.jpeg"/></Relationships>
</file>

<file path=ppt/slides/_rels/slide3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106.jpeg"/></Relationships>
</file>

<file path=ppt/slides/_rels/slide3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E6F84E2-627B-099D-2C78-DBC583C2E8D7}"/>
              </a:ext>
            </a:extLst>
          </p:cNvPr>
          <p:cNvSpPr txBox="1"/>
          <p:nvPr/>
        </p:nvSpPr>
        <p:spPr>
          <a:xfrm>
            <a:off x="252919" y="390135"/>
            <a:ext cx="8638162" cy="523220"/>
          </a:xfrm>
          <a:prstGeom prst="rect">
            <a:avLst/>
          </a:prstGeom>
          <a:noFill/>
        </p:spPr>
        <p:txBody>
          <a:bodyPr wrap="square" rtlCol="0">
            <a:spAutoFit/>
          </a:bodyPr>
          <a:lstStyle/>
          <a:p>
            <a:r>
              <a:rPr lang="fr-FR" sz="2800" dirty="0">
                <a:latin typeface="Algerian" panose="04020705040A02060702" pitchFamily="82" charset="0"/>
              </a:rPr>
              <a:t>L’EVOLUTION DES JARDINS A TRAVERS LE TEMPS</a:t>
            </a:r>
          </a:p>
        </p:txBody>
      </p:sp>
      <p:pic>
        <p:nvPicPr>
          <p:cNvPr id="2050" name="Picture 2" descr="Adam et Eve dans le jardin d'Eden - Johann Wenzel Peter">
            <a:extLst>
              <a:ext uri="{FF2B5EF4-FFF2-40B4-BE49-F238E27FC236}">
                <a16:creationId xmlns:a16="http://schemas.microsoft.com/office/drawing/2014/main" id="{67123F37-2718-3F03-C425-335920DEB8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0196" y="1371730"/>
            <a:ext cx="7463608" cy="5486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83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 2">
            <a:extLst>
              <a:ext uri="{FF2B5EF4-FFF2-40B4-BE49-F238E27FC236}">
                <a16:creationId xmlns:a16="http://schemas.microsoft.com/office/drawing/2014/main" id="{BB3305A2-363E-D75C-AD13-0BA2C0AC2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490663"/>
            <a:ext cx="687705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ZoneTexte 3">
            <a:extLst>
              <a:ext uri="{FF2B5EF4-FFF2-40B4-BE49-F238E27FC236}">
                <a16:creationId xmlns:a16="http://schemas.microsoft.com/office/drawing/2014/main" id="{1409CE8F-5631-62EB-8CBB-C7142F73758E}"/>
              </a:ext>
            </a:extLst>
          </p:cNvPr>
          <p:cNvSpPr txBox="1">
            <a:spLocks noChangeArrowheads="1"/>
          </p:cNvSpPr>
          <p:nvPr/>
        </p:nvSpPr>
        <p:spPr bwMode="auto">
          <a:xfrm>
            <a:off x="539750" y="188913"/>
            <a:ext cx="8353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sz="2400" b="1">
                <a:solidFill>
                  <a:srgbClr val="00B0F0"/>
                </a:solidFill>
              </a:rPr>
              <a:t>Les jardins de Chenonceau créés en 1551 pour Diane de Poitiers et Catherine de Médicis, sont typiquement des jardins Renaissance.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 1">
            <a:extLst>
              <a:ext uri="{FF2B5EF4-FFF2-40B4-BE49-F238E27FC236}">
                <a16:creationId xmlns:a16="http://schemas.microsoft.com/office/drawing/2014/main" id="{BBD1D314-37C6-8E60-C7EE-93D5F9DCF5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260350"/>
            <a:ext cx="3960812"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ZoneTexte 2">
            <a:extLst>
              <a:ext uri="{FF2B5EF4-FFF2-40B4-BE49-F238E27FC236}">
                <a16:creationId xmlns:a16="http://schemas.microsoft.com/office/drawing/2014/main" id="{C141F724-CD63-C418-91B9-CA5023E85555}"/>
              </a:ext>
            </a:extLst>
          </p:cNvPr>
          <p:cNvSpPr txBox="1">
            <a:spLocks noChangeArrowheads="1"/>
          </p:cNvSpPr>
          <p:nvPr/>
        </p:nvSpPr>
        <p:spPr bwMode="auto">
          <a:xfrm>
            <a:off x="217488" y="280988"/>
            <a:ext cx="43211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sz="3200" b="1">
                <a:solidFill>
                  <a:srgbClr val="00B0F0"/>
                </a:solidFill>
              </a:rPr>
              <a:t>André Le Nôtre</a:t>
            </a:r>
          </a:p>
          <a:p>
            <a:pPr algn="ctr" eaLnBrk="1" hangingPunct="1"/>
            <a:r>
              <a:rPr lang="fr-FR" altLang="fr-FR" sz="3200" b="1">
                <a:solidFill>
                  <a:srgbClr val="00B0F0"/>
                </a:solidFill>
              </a:rPr>
              <a:t> 1613 - 1700</a:t>
            </a:r>
          </a:p>
        </p:txBody>
      </p:sp>
      <p:pic>
        <p:nvPicPr>
          <p:cNvPr id="10244" name="Image 3">
            <a:extLst>
              <a:ext uri="{FF2B5EF4-FFF2-40B4-BE49-F238E27FC236}">
                <a16:creationId xmlns:a16="http://schemas.microsoft.com/office/drawing/2014/main" id="{77F34A0B-FC12-68E5-6525-A09B3E3181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0950" y="1484313"/>
            <a:ext cx="2301875"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ZoneTexte 1">
            <a:extLst>
              <a:ext uri="{FF2B5EF4-FFF2-40B4-BE49-F238E27FC236}">
                <a16:creationId xmlns:a16="http://schemas.microsoft.com/office/drawing/2014/main" id="{3B9048A0-9C01-F208-37E5-C613283A73C0}"/>
              </a:ext>
            </a:extLst>
          </p:cNvPr>
          <p:cNvSpPr txBox="1">
            <a:spLocks noChangeArrowheads="1"/>
          </p:cNvSpPr>
          <p:nvPr/>
        </p:nvSpPr>
        <p:spPr bwMode="auto">
          <a:xfrm>
            <a:off x="500063" y="6072188"/>
            <a:ext cx="3743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fr-FR" altLang="fr-FR" b="1">
                <a:solidFill>
                  <a:srgbClr val="00B0F0"/>
                </a:solidFill>
              </a:rPr>
              <a:t>Plan du jardin des Tuileries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Vaux-vue aérienne Bazin">
            <a:extLst>
              <a:ext uri="{FF2B5EF4-FFF2-40B4-BE49-F238E27FC236}">
                <a16:creationId xmlns:a16="http://schemas.microsoft.com/office/drawing/2014/main" id="{EDF198B3-EDE8-2023-F73D-04F357207D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60350"/>
            <a:ext cx="8424862" cy="533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ZoneTexte 1">
            <a:extLst>
              <a:ext uri="{FF2B5EF4-FFF2-40B4-BE49-F238E27FC236}">
                <a16:creationId xmlns:a16="http://schemas.microsoft.com/office/drawing/2014/main" id="{A32943F9-76D6-B2E8-74D4-46D3CC153797}"/>
              </a:ext>
            </a:extLst>
          </p:cNvPr>
          <p:cNvSpPr txBox="1">
            <a:spLocks noChangeArrowheads="1"/>
          </p:cNvSpPr>
          <p:nvPr/>
        </p:nvSpPr>
        <p:spPr bwMode="auto">
          <a:xfrm>
            <a:off x="468313" y="5805488"/>
            <a:ext cx="83518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sz="2000" b="1">
                <a:solidFill>
                  <a:srgbClr val="00B0F0"/>
                </a:solidFill>
              </a:rPr>
              <a:t>Château et jardins de Vaux le Vicomte construit et aménagés entre 1656 et 1661 pour Nicolas Fouquet Surintendant des Finances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 1">
            <a:extLst>
              <a:ext uri="{FF2B5EF4-FFF2-40B4-BE49-F238E27FC236}">
                <a16:creationId xmlns:a16="http://schemas.microsoft.com/office/drawing/2014/main" id="{C5609CA5-F103-1654-2177-CA2E715D66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76250"/>
            <a:ext cx="5829300" cy="604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ZoneTexte 2">
            <a:extLst>
              <a:ext uri="{FF2B5EF4-FFF2-40B4-BE49-F238E27FC236}">
                <a16:creationId xmlns:a16="http://schemas.microsoft.com/office/drawing/2014/main" id="{46FB4231-9707-A154-82EF-E939D0C52BE8}"/>
              </a:ext>
            </a:extLst>
          </p:cNvPr>
          <p:cNvSpPr txBox="1">
            <a:spLocks noChangeArrowheads="1"/>
          </p:cNvSpPr>
          <p:nvPr/>
        </p:nvSpPr>
        <p:spPr bwMode="auto">
          <a:xfrm>
            <a:off x="6443663" y="765175"/>
            <a:ext cx="26955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2400" b="1">
                <a:solidFill>
                  <a:srgbClr val="00B0F0"/>
                </a:solidFill>
              </a:rPr>
              <a:t>Les parterres en 1658</a:t>
            </a:r>
          </a:p>
        </p:txBody>
      </p:sp>
      <p:sp>
        <p:nvSpPr>
          <p:cNvPr id="13316" name="ZoneTexte 3">
            <a:extLst>
              <a:ext uri="{FF2B5EF4-FFF2-40B4-BE49-F238E27FC236}">
                <a16:creationId xmlns:a16="http://schemas.microsoft.com/office/drawing/2014/main" id="{2FA62376-E7D5-05C4-13CC-79959EC4016B}"/>
              </a:ext>
            </a:extLst>
          </p:cNvPr>
          <p:cNvSpPr txBox="1">
            <a:spLocks noChangeArrowheads="1"/>
          </p:cNvSpPr>
          <p:nvPr/>
        </p:nvSpPr>
        <p:spPr bwMode="auto">
          <a:xfrm>
            <a:off x="6443663" y="3644900"/>
            <a:ext cx="25923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2400" b="1">
                <a:solidFill>
                  <a:srgbClr val="00B0F0"/>
                </a:solidFill>
              </a:rPr>
              <a:t>Les parterres après leur réhabilitation par Achille Duchêne en 1910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 1">
            <a:extLst>
              <a:ext uri="{FF2B5EF4-FFF2-40B4-BE49-F238E27FC236}">
                <a16:creationId xmlns:a16="http://schemas.microsoft.com/office/drawing/2014/main" id="{19C6E3BE-C8E7-3E15-D729-2F1953422A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4622800"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Image 2">
            <a:extLst>
              <a:ext uri="{FF2B5EF4-FFF2-40B4-BE49-F238E27FC236}">
                <a16:creationId xmlns:a16="http://schemas.microsoft.com/office/drawing/2014/main" id="{B4F72FF5-F910-4902-0348-91BA5D6BCC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557338"/>
            <a:ext cx="3763963"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 1">
            <a:extLst>
              <a:ext uri="{FF2B5EF4-FFF2-40B4-BE49-F238E27FC236}">
                <a16:creationId xmlns:a16="http://schemas.microsoft.com/office/drawing/2014/main" id="{72B0EEE0-F437-39AD-9A2A-691D28170D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60350"/>
            <a:ext cx="7961312"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ZoneTexte 2">
            <a:extLst>
              <a:ext uri="{FF2B5EF4-FFF2-40B4-BE49-F238E27FC236}">
                <a16:creationId xmlns:a16="http://schemas.microsoft.com/office/drawing/2014/main" id="{6054AB12-52FC-B162-524E-98466AF4F46F}"/>
              </a:ext>
            </a:extLst>
          </p:cNvPr>
          <p:cNvSpPr txBox="1">
            <a:spLocks noChangeArrowheads="1"/>
          </p:cNvSpPr>
          <p:nvPr/>
        </p:nvSpPr>
        <p:spPr bwMode="auto">
          <a:xfrm>
            <a:off x="827088" y="6092825"/>
            <a:ext cx="7489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2800" b="1">
                <a:solidFill>
                  <a:srgbClr val="00B0F0"/>
                </a:solidFill>
              </a:rPr>
              <a:t>Entrée de Louis XIV à Versailles en 1668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age 1">
            <a:extLst>
              <a:ext uri="{FF2B5EF4-FFF2-40B4-BE49-F238E27FC236}">
                <a16:creationId xmlns:a16="http://schemas.microsoft.com/office/drawing/2014/main" id="{D8430BC7-F6E1-2D4C-F8D0-15F1B9C527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333375"/>
            <a:ext cx="4183062"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Image 2">
            <a:extLst>
              <a:ext uri="{FF2B5EF4-FFF2-40B4-BE49-F238E27FC236}">
                <a16:creationId xmlns:a16="http://schemas.microsoft.com/office/drawing/2014/main" id="{E3F5B3B2-87E2-A300-03D4-9C895DCA5D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38138"/>
            <a:ext cx="377825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Image 3">
            <a:extLst>
              <a:ext uri="{FF2B5EF4-FFF2-40B4-BE49-F238E27FC236}">
                <a16:creationId xmlns:a16="http://schemas.microsoft.com/office/drawing/2014/main" id="{51312B3D-2ADF-6041-9F2E-E0E427B746E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0388" y="3430588"/>
            <a:ext cx="3073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Image 4">
            <a:extLst>
              <a:ext uri="{FF2B5EF4-FFF2-40B4-BE49-F238E27FC236}">
                <a16:creationId xmlns:a16="http://schemas.microsoft.com/office/drawing/2014/main" id="{8BAB928F-9B95-DBC0-BD5D-88D5810EE3B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36734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ZoneTexte 5">
            <a:extLst>
              <a:ext uri="{FF2B5EF4-FFF2-40B4-BE49-F238E27FC236}">
                <a16:creationId xmlns:a16="http://schemas.microsoft.com/office/drawing/2014/main" id="{A17B846F-6C71-5752-FFE1-E54BDC7E5C50}"/>
              </a:ext>
            </a:extLst>
          </p:cNvPr>
          <p:cNvSpPr txBox="1">
            <a:spLocks noChangeArrowheads="1"/>
          </p:cNvSpPr>
          <p:nvPr/>
        </p:nvSpPr>
        <p:spPr bwMode="auto">
          <a:xfrm>
            <a:off x="560388" y="5594350"/>
            <a:ext cx="8023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fr-FR" altLang="fr-FR" b="1">
                <a:solidFill>
                  <a:srgbClr val="00B0F0"/>
                </a:solidFill>
              </a:rPr>
              <a:t>Albi : le jardin du Palais de la Berbie, commandé par l’archevêque Hyacinthe Serroni et aménagé entre 1687 et 1703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age 1">
            <a:extLst>
              <a:ext uri="{FF2B5EF4-FFF2-40B4-BE49-F238E27FC236}">
                <a16:creationId xmlns:a16="http://schemas.microsoft.com/office/drawing/2014/main" id="{1CCC5BAE-790E-EF75-0BA0-DD86B07711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88913"/>
            <a:ext cx="8027988"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ZoneTexte 2">
            <a:extLst>
              <a:ext uri="{FF2B5EF4-FFF2-40B4-BE49-F238E27FC236}">
                <a16:creationId xmlns:a16="http://schemas.microsoft.com/office/drawing/2014/main" id="{AFAD4DE2-EA20-92A0-0087-A76573C78790}"/>
              </a:ext>
            </a:extLst>
          </p:cNvPr>
          <p:cNvSpPr txBox="1">
            <a:spLocks noChangeArrowheads="1"/>
          </p:cNvSpPr>
          <p:nvPr/>
        </p:nvSpPr>
        <p:spPr bwMode="auto">
          <a:xfrm>
            <a:off x="539750" y="5868988"/>
            <a:ext cx="8027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sz="2000" b="1">
                <a:solidFill>
                  <a:srgbClr val="00B0F0"/>
                </a:solidFill>
              </a:rPr>
              <a:t>Les jardins de la Fontaine à Nîmes créés entre 1740 et 1760 par Jacques-Philippe Mareschal   15 ha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age 2">
            <a:extLst>
              <a:ext uri="{FF2B5EF4-FFF2-40B4-BE49-F238E27FC236}">
                <a16:creationId xmlns:a16="http://schemas.microsoft.com/office/drawing/2014/main" id="{1ADE5362-FA24-951B-3EDF-1AF128CA04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60350"/>
            <a:ext cx="8207375"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age 1">
            <a:extLst>
              <a:ext uri="{FF2B5EF4-FFF2-40B4-BE49-F238E27FC236}">
                <a16:creationId xmlns:a16="http://schemas.microsoft.com/office/drawing/2014/main" id="{31478BF2-DBD7-98DB-BC25-C5B712E779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33375"/>
            <a:ext cx="3744912"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Image 2">
            <a:extLst>
              <a:ext uri="{FF2B5EF4-FFF2-40B4-BE49-F238E27FC236}">
                <a16:creationId xmlns:a16="http://schemas.microsoft.com/office/drawing/2014/main" id="{D2353335-6E99-EA43-DE99-E9474C85F6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9888" y="3500438"/>
            <a:ext cx="390207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Image 3">
            <a:extLst>
              <a:ext uri="{FF2B5EF4-FFF2-40B4-BE49-F238E27FC236}">
                <a16:creationId xmlns:a16="http://schemas.microsoft.com/office/drawing/2014/main" id="{67252A27-7619-C20E-4DB6-F2FB2D28BBB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11688" y="330200"/>
            <a:ext cx="403225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Image 4">
            <a:extLst>
              <a:ext uri="{FF2B5EF4-FFF2-40B4-BE49-F238E27FC236}">
                <a16:creationId xmlns:a16="http://schemas.microsoft.com/office/drawing/2014/main" id="{865584FD-7CE1-5EC5-0227-D44A4279708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59338" y="3500438"/>
            <a:ext cx="37846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ZoneTexte 2">
            <a:extLst>
              <a:ext uri="{FF2B5EF4-FFF2-40B4-BE49-F238E27FC236}">
                <a16:creationId xmlns:a16="http://schemas.microsoft.com/office/drawing/2014/main" id="{34227B73-2A2F-34E0-7C8D-C856B94A437A}"/>
              </a:ext>
            </a:extLst>
          </p:cNvPr>
          <p:cNvSpPr txBox="1">
            <a:spLocks noChangeArrowheads="1"/>
          </p:cNvSpPr>
          <p:nvPr/>
        </p:nvSpPr>
        <p:spPr bwMode="auto">
          <a:xfrm>
            <a:off x="395288" y="6237288"/>
            <a:ext cx="824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fr-FR" altLang="fr-FR" b="1">
                <a:solidFill>
                  <a:srgbClr val="00B0F0"/>
                </a:solidFill>
              </a:rPr>
              <a:t>Le jardin anglais au Petit Trianon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C452A81-7264-A5F2-BC61-C3ED4D72E04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27022" y="2943225"/>
            <a:ext cx="6096000" cy="391477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054FB975-714C-8D6C-8F0C-7A84201FF535}"/>
              </a:ext>
            </a:extLst>
          </p:cNvPr>
          <p:cNvPicPr>
            <a:picLocks noChangeAspect="1"/>
          </p:cNvPicPr>
          <p:nvPr/>
        </p:nvPicPr>
        <p:blipFill>
          <a:blip r:embed="rId4"/>
          <a:stretch>
            <a:fillRect/>
          </a:stretch>
        </p:blipFill>
        <p:spPr>
          <a:xfrm>
            <a:off x="1" y="0"/>
            <a:ext cx="6230038" cy="3429000"/>
          </a:xfrm>
          <a:prstGeom prst="rect">
            <a:avLst/>
          </a:prstGeom>
        </p:spPr>
      </p:pic>
      <p:pic>
        <p:nvPicPr>
          <p:cNvPr id="1028" name="Picture 4" descr="jardin des hespérides mythologie grecque – jardin des hespérides – Swhshish">
            <a:extLst>
              <a:ext uri="{FF2B5EF4-FFF2-40B4-BE49-F238E27FC236}">
                <a16:creationId xmlns:a16="http://schemas.microsoft.com/office/drawing/2014/main" id="{46BD1D30-092F-D1BF-E961-E7A78F1A6BD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979" y="3172973"/>
            <a:ext cx="3006044" cy="3685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20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age 8">
            <a:extLst>
              <a:ext uri="{FF2B5EF4-FFF2-40B4-BE49-F238E27FC236}">
                <a16:creationId xmlns:a16="http://schemas.microsoft.com/office/drawing/2014/main" id="{2717AE6D-6136-3403-E1ED-E153B84D7B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5175"/>
            <a:ext cx="27209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Image 3">
            <a:extLst>
              <a:ext uri="{FF2B5EF4-FFF2-40B4-BE49-F238E27FC236}">
                <a16:creationId xmlns:a16="http://schemas.microsoft.com/office/drawing/2014/main" id="{A0E5BDC1-51CA-2BFE-69DF-FAD74150C9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188913"/>
            <a:ext cx="2620963"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Image 4">
            <a:extLst>
              <a:ext uri="{FF2B5EF4-FFF2-40B4-BE49-F238E27FC236}">
                <a16:creationId xmlns:a16="http://schemas.microsoft.com/office/drawing/2014/main" id="{DE68B948-F503-BBA2-E3A8-BBF9FC328D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312738"/>
            <a:ext cx="2906712"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Image 5">
            <a:extLst>
              <a:ext uri="{FF2B5EF4-FFF2-40B4-BE49-F238E27FC236}">
                <a16:creationId xmlns:a16="http://schemas.microsoft.com/office/drawing/2014/main" id="{2DE4360B-E87C-8DC7-DA9D-963F2043431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735263"/>
            <a:ext cx="3001963"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Image 6">
            <a:extLst>
              <a:ext uri="{FF2B5EF4-FFF2-40B4-BE49-F238E27FC236}">
                <a16:creationId xmlns:a16="http://schemas.microsoft.com/office/drawing/2014/main" id="{31725EC3-E536-7B7F-E2C2-E4B8B8F5C1D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08400" y="3840163"/>
            <a:ext cx="211613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Image 7">
            <a:extLst>
              <a:ext uri="{FF2B5EF4-FFF2-40B4-BE49-F238E27FC236}">
                <a16:creationId xmlns:a16="http://schemas.microsoft.com/office/drawing/2014/main" id="{5327D395-F86A-40AC-D435-44AB26899CB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81725" y="2492375"/>
            <a:ext cx="2706688"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ZoneTexte 8">
            <a:extLst>
              <a:ext uri="{FF2B5EF4-FFF2-40B4-BE49-F238E27FC236}">
                <a16:creationId xmlns:a16="http://schemas.microsoft.com/office/drawing/2014/main" id="{C0A84168-ADB3-49F7-22E5-D817C16DAFCD}"/>
              </a:ext>
            </a:extLst>
          </p:cNvPr>
          <p:cNvSpPr txBox="1">
            <a:spLocks noChangeArrowheads="1"/>
          </p:cNvSpPr>
          <p:nvPr/>
        </p:nvSpPr>
        <p:spPr bwMode="auto">
          <a:xfrm>
            <a:off x="152400" y="5746750"/>
            <a:ext cx="59324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sz="2000" b="1">
                <a:solidFill>
                  <a:srgbClr val="00B0F0"/>
                </a:solidFill>
              </a:rPr>
              <a:t>Denis (1811-1890) et Eugène (1822-1907) Bülher</a:t>
            </a:r>
          </a:p>
          <a:p>
            <a:r>
              <a:rPr lang="fr-FR" altLang="fr-FR" sz="2000" b="1">
                <a:solidFill>
                  <a:srgbClr val="00B0F0"/>
                </a:solidFill>
              </a:rPr>
              <a:t>Parc de la Tête d’Or à Lyon créé en 1857</a:t>
            </a:r>
          </a:p>
          <a:p>
            <a:r>
              <a:rPr lang="fr-FR" altLang="fr-FR" sz="2000" b="1">
                <a:solidFill>
                  <a:srgbClr val="00B0F0"/>
                </a:solidFill>
              </a:rPr>
              <a:t>                               117 ha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age 1">
            <a:extLst>
              <a:ext uri="{FF2B5EF4-FFF2-40B4-BE49-F238E27FC236}">
                <a16:creationId xmlns:a16="http://schemas.microsoft.com/office/drawing/2014/main" id="{4212EB94-6D8D-72FF-3E39-86D010499C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282575"/>
            <a:ext cx="4037012"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Image 4">
            <a:extLst>
              <a:ext uri="{FF2B5EF4-FFF2-40B4-BE49-F238E27FC236}">
                <a16:creationId xmlns:a16="http://schemas.microsoft.com/office/drawing/2014/main" id="{333B703E-3196-B600-7772-E6B1E34FFD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603625"/>
            <a:ext cx="3230562"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ZoneTexte 6">
            <a:extLst>
              <a:ext uri="{FF2B5EF4-FFF2-40B4-BE49-F238E27FC236}">
                <a16:creationId xmlns:a16="http://schemas.microsoft.com/office/drawing/2014/main" id="{9DECC91F-1A55-BFE0-52EE-996C1253D7FA}"/>
              </a:ext>
            </a:extLst>
          </p:cNvPr>
          <p:cNvSpPr txBox="1">
            <a:spLocks noChangeArrowheads="1"/>
          </p:cNvSpPr>
          <p:nvPr/>
        </p:nvSpPr>
        <p:spPr bwMode="auto">
          <a:xfrm>
            <a:off x="1014413" y="6345238"/>
            <a:ext cx="6550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fr-FR" altLang="fr-FR" b="1">
                <a:solidFill>
                  <a:srgbClr val="00B0F0"/>
                </a:solidFill>
              </a:rPr>
              <a:t>Parc Montsouris 1867-1878  Alphand    15 ha</a:t>
            </a:r>
          </a:p>
        </p:txBody>
      </p:sp>
      <p:pic>
        <p:nvPicPr>
          <p:cNvPr id="49157" name="Image 4">
            <a:extLst>
              <a:ext uri="{FF2B5EF4-FFF2-40B4-BE49-F238E27FC236}">
                <a16:creationId xmlns:a16="http://schemas.microsoft.com/office/drawing/2014/main" id="{C6F08871-45BE-6299-E008-69C7EC6DDF8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82575"/>
            <a:ext cx="4291013"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Image 5">
            <a:extLst>
              <a:ext uri="{FF2B5EF4-FFF2-40B4-BE49-F238E27FC236}">
                <a16:creationId xmlns:a16="http://schemas.microsoft.com/office/drawing/2014/main" id="{89D75AA2-C3BB-C707-34A9-C816B6A2AFF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3500438"/>
            <a:ext cx="36480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Image 1">
            <a:extLst>
              <a:ext uri="{FF2B5EF4-FFF2-40B4-BE49-F238E27FC236}">
                <a16:creationId xmlns:a16="http://schemas.microsoft.com/office/drawing/2014/main" id="{68CC528F-3DB5-0067-8647-B4B548859D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52425"/>
            <a:ext cx="3941763"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Image 2">
            <a:extLst>
              <a:ext uri="{FF2B5EF4-FFF2-40B4-BE49-F238E27FC236}">
                <a16:creationId xmlns:a16="http://schemas.microsoft.com/office/drawing/2014/main" id="{77EA35FA-E269-5D53-A93B-4C11227B06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57200"/>
            <a:ext cx="4230687"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Image 3">
            <a:extLst>
              <a:ext uri="{FF2B5EF4-FFF2-40B4-BE49-F238E27FC236}">
                <a16:creationId xmlns:a16="http://schemas.microsoft.com/office/drawing/2014/main" id="{1B9808BE-82F2-5BCE-0237-5CACCA9AD9B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738" y="3397250"/>
            <a:ext cx="4264025"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Image 4">
            <a:extLst>
              <a:ext uri="{FF2B5EF4-FFF2-40B4-BE49-F238E27FC236}">
                <a16:creationId xmlns:a16="http://schemas.microsoft.com/office/drawing/2014/main" id="{AF33D64E-1473-BF08-9C21-8ECC147B201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605213"/>
            <a:ext cx="3970338"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ZoneTexte 5">
            <a:extLst>
              <a:ext uri="{FF2B5EF4-FFF2-40B4-BE49-F238E27FC236}">
                <a16:creationId xmlns:a16="http://schemas.microsoft.com/office/drawing/2014/main" id="{3C499EE7-8928-5DBA-FDAB-472BCB918FC4}"/>
              </a:ext>
            </a:extLst>
          </p:cNvPr>
          <p:cNvSpPr txBox="1">
            <a:spLocks noChangeArrowheads="1"/>
          </p:cNvSpPr>
          <p:nvPr/>
        </p:nvSpPr>
        <p:spPr bwMode="auto">
          <a:xfrm>
            <a:off x="4968875" y="5732463"/>
            <a:ext cx="37798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fr-FR" altLang="fr-FR" b="1">
                <a:solidFill>
                  <a:srgbClr val="00B0F0"/>
                </a:solidFill>
              </a:rPr>
              <a:t>Bois de Vincennes 1855 – 1866</a:t>
            </a:r>
          </a:p>
          <a:p>
            <a:pPr algn="ctr"/>
            <a:r>
              <a:rPr lang="fr-FR" altLang="fr-FR" b="1">
                <a:solidFill>
                  <a:srgbClr val="00B0F0"/>
                </a:solidFill>
              </a:rPr>
              <a:t>Alphand et Barillet-Deschamps</a:t>
            </a:r>
          </a:p>
          <a:p>
            <a:pPr algn="ctr"/>
            <a:r>
              <a:rPr lang="fr-FR" altLang="fr-FR" b="1">
                <a:solidFill>
                  <a:srgbClr val="00B0F0"/>
                </a:solidFill>
              </a:rPr>
              <a:t>995 ha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Maulévrier Alexandre Marcel copie">
            <a:extLst>
              <a:ext uri="{FF2B5EF4-FFF2-40B4-BE49-F238E27FC236}">
                <a16:creationId xmlns:a16="http://schemas.microsoft.com/office/drawing/2014/main" id="{6B0E0C90-B653-AC01-A67E-E1CEE25CD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888"/>
            <a:ext cx="190817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1">
            <a:extLst>
              <a:ext uri="{FF2B5EF4-FFF2-40B4-BE49-F238E27FC236}">
                <a16:creationId xmlns:a16="http://schemas.microsoft.com/office/drawing/2014/main" id="{11F6F152-6FBA-1906-33A9-7F732A95FAF5}"/>
              </a:ext>
            </a:extLst>
          </p:cNvPr>
          <p:cNvSpPr>
            <a:spLocks noChangeArrowheads="1"/>
          </p:cNvSpPr>
          <p:nvPr/>
        </p:nvSpPr>
        <p:spPr bwMode="auto">
          <a:xfrm>
            <a:off x="1889125" y="327025"/>
            <a:ext cx="73437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sz="2000" b="1">
                <a:solidFill>
                  <a:srgbClr val="00B0F0"/>
                </a:solidFill>
              </a:rPr>
              <a:t>Parc oriental de Maulévrier   29 ha</a:t>
            </a:r>
            <a:br>
              <a:rPr lang="fr-FR" altLang="fr-FR" sz="2000" b="1">
                <a:solidFill>
                  <a:srgbClr val="00B0F0"/>
                </a:solidFill>
              </a:rPr>
            </a:br>
            <a:r>
              <a:rPr lang="fr-FR" altLang="fr-FR" sz="2000" b="1">
                <a:solidFill>
                  <a:srgbClr val="00B0F0"/>
                </a:solidFill>
              </a:rPr>
              <a:t> (Maine-et-Loire), aménagé entre 1899-1913 par l</a:t>
            </a:r>
            <a:r>
              <a:rPr lang="ja-JP" altLang="fr-FR" sz="2000" b="1">
                <a:solidFill>
                  <a:srgbClr val="00B0F0"/>
                </a:solidFill>
              </a:rPr>
              <a:t>’</a:t>
            </a:r>
            <a:r>
              <a:rPr lang="fr-FR" altLang="ja-JP" sz="2000" b="1">
                <a:solidFill>
                  <a:srgbClr val="00B0F0"/>
                </a:solidFill>
              </a:rPr>
              <a:t>architecte</a:t>
            </a:r>
            <a:br>
              <a:rPr lang="fr-FR" altLang="ja-JP" sz="2000" b="1">
                <a:solidFill>
                  <a:srgbClr val="00B0F0"/>
                </a:solidFill>
              </a:rPr>
            </a:br>
            <a:r>
              <a:rPr lang="fr-FR" altLang="ja-JP" sz="2000" b="1">
                <a:solidFill>
                  <a:srgbClr val="00B0F0"/>
                </a:solidFill>
              </a:rPr>
              <a:t>Alexandre MARCEL (1860-1928).</a:t>
            </a:r>
            <a:br>
              <a:rPr lang="fr-FR" altLang="ja-JP" sz="2000" b="1">
                <a:solidFill>
                  <a:srgbClr val="00B0F0"/>
                </a:solidFill>
              </a:rPr>
            </a:br>
            <a:br>
              <a:rPr lang="fr-FR" altLang="ja-JP" sz="2000" b="1">
                <a:solidFill>
                  <a:srgbClr val="00B0F0"/>
                </a:solidFill>
              </a:rPr>
            </a:br>
            <a:r>
              <a:rPr lang="fr-FR" altLang="ja-JP" sz="1600" b="1">
                <a:solidFill>
                  <a:srgbClr val="00B0F0"/>
                </a:solidFill>
              </a:rPr>
              <a:t>Plus grand jardin japonais</a:t>
            </a:r>
          </a:p>
          <a:p>
            <a:r>
              <a:rPr lang="fr-FR" altLang="ja-JP" sz="1600" b="1">
                <a:solidFill>
                  <a:srgbClr val="00B0F0"/>
                </a:solidFill>
              </a:rPr>
              <a:t> d’Europe</a:t>
            </a:r>
          </a:p>
          <a:p>
            <a:endParaRPr lang="fr-FR" altLang="fr-FR" sz="1600" b="1">
              <a:solidFill>
                <a:srgbClr val="00B0F0"/>
              </a:solidFill>
            </a:endParaRPr>
          </a:p>
          <a:p>
            <a:endParaRPr lang="fr-FR" altLang="fr-FR" sz="1600" b="1">
              <a:solidFill>
                <a:srgbClr val="00B0F0"/>
              </a:solidFill>
            </a:endParaRPr>
          </a:p>
        </p:txBody>
      </p:sp>
      <p:pic>
        <p:nvPicPr>
          <p:cNvPr id="55300" name="Image 4">
            <a:extLst>
              <a:ext uri="{FF2B5EF4-FFF2-40B4-BE49-F238E27FC236}">
                <a16:creationId xmlns:a16="http://schemas.microsoft.com/office/drawing/2014/main" id="{0EC501CC-415D-D708-7285-3AEA6D54B7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9213" y="1481138"/>
            <a:ext cx="38417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2" descr="100_5201">
            <a:extLst>
              <a:ext uri="{FF2B5EF4-FFF2-40B4-BE49-F238E27FC236}">
                <a16:creationId xmlns:a16="http://schemas.microsoft.com/office/drawing/2014/main" id="{3EE4B947-4797-FFB5-331D-52E4186B05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63" y="3068638"/>
            <a:ext cx="47561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2" descr="100_5159">
            <a:extLst>
              <a:ext uri="{FF2B5EF4-FFF2-40B4-BE49-F238E27FC236}">
                <a16:creationId xmlns:a16="http://schemas.microsoft.com/office/drawing/2014/main" id="{A035E9D3-270C-BD06-5F6F-0E16263775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4562475"/>
            <a:ext cx="2760662"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Image 2">
            <a:extLst>
              <a:ext uri="{FF2B5EF4-FFF2-40B4-BE49-F238E27FC236}">
                <a16:creationId xmlns:a16="http://schemas.microsoft.com/office/drawing/2014/main" id="{B7545E02-8AC3-BC46-F47E-2D9340C48F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1438" y="188913"/>
            <a:ext cx="511810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ZoneTexte 1">
            <a:extLst>
              <a:ext uri="{FF2B5EF4-FFF2-40B4-BE49-F238E27FC236}">
                <a16:creationId xmlns:a16="http://schemas.microsoft.com/office/drawing/2014/main" id="{3438CC62-B7FA-5E81-F4A5-E18E4D2AF69D}"/>
              </a:ext>
            </a:extLst>
          </p:cNvPr>
          <p:cNvSpPr txBox="1">
            <a:spLocks noChangeArrowheads="1"/>
          </p:cNvSpPr>
          <p:nvPr/>
        </p:nvSpPr>
        <p:spPr bwMode="auto">
          <a:xfrm>
            <a:off x="3779838" y="4030663"/>
            <a:ext cx="5557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fr-FR" altLang="fr-FR" b="1">
                <a:solidFill>
                  <a:srgbClr val="00B0F0"/>
                </a:solidFill>
              </a:rPr>
              <a:t> Origine de l’axe de vie</a:t>
            </a:r>
          </a:p>
        </p:txBody>
      </p:sp>
      <p:sp>
        <p:nvSpPr>
          <p:cNvPr id="59396" name="Rectangle 2">
            <a:extLst>
              <a:ext uri="{FF2B5EF4-FFF2-40B4-BE49-F238E27FC236}">
                <a16:creationId xmlns:a16="http://schemas.microsoft.com/office/drawing/2014/main" id="{54293DF0-09A0-D8D4-940F-C5B1DF467AF6}"/>
              </a:ext>
            </a:extLst>
          </p:cNvPr>
          <p:cNvSpPr>
            <a:spLocks noChangeArrowheads="1"/>
          </p:cNvSpPr>
          <p:nvPr/>
        </p:nvSpPr>
        <p:spPr bwMode="auto">
          <a:xfrm>
            <a:off x="4140200" y="5805488"/>
            <a:ext cx="3097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b="1">
                <a:solidFill>
                  <a:srgbClr val="00B0F0"/>
                </a:solidFill>
              </a:rPr>
              <a:t>Origine de l’axe de mort</a:t>
            </a:r>
          </a:p>
        </p:txBody>
      </p:sp>
      <p:pic>
        <p:nvPicPr>
          <p:cNvPr id="59397" name="Image 6">
            <a:extLst>
              <a:ext uri="{FF2B5EF4-FFF2-40B4-BE49-F238E27FC236}">
                <a16:creationId xmlns:a16="http://schemas.microsoft.com/office/drawing/2014/main" id="{D0502BB3-D928-06C6-D87C-2EEEE804E3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150" y="4027488"/>
            <a:ext cx="3617913"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ZoneTexte 5">
            <a:extLst>
              <a:ext uri="{FF2B5EF4-FFF2-40B4-BE49-F238E27FC236}">
                <a16:creationId xmlns:a16="http://schemas.microsoft.com/office/drawing/2014/main" id="{7D06B0EE-A618-C413-39F0-FC7EAF20B36F}"/>
              </a:ext>
            </a:extLst>
          </p:cNvPr>
          <p:cNvSpPr txBox="1">
            <a:spLocks noChangeArrowheads="1"/>
          </p:cNvSpPr>
          <p:nvPr/>
        </p:nvSpPr>
        <p:spPr bwMode="auto">
          <a:xfrm>
            <a:off x="522288" y="346075"/>
            <a:ext cx="3308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sz="3600" b="1">
                <a:solidFill>
                  <a:srgbClr val="00B0F0"/>
                </a:solidFill>
              </a:rPr>
              <a:t>Au jardin japonais</a:t>
            </a:r>
          </a:p>
        </p:txBody>
      </p:sp>
      <p:pic>
        <p:nvPicPr>
          <p:cNvPr id="59399" name="Image 2">
            <a:extLst>
              <a:ext uri="{FF2B5EF4-FFF2-40B4-BE49-F238E27FC236}">
                <a16:creationId xmlns:a16="http://schemas.microsoft.com/office/drawing/2014/main" id="{D60FDB60-D6FD-F353-7933-9494072479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1663700"/>
            <a:ext cx="28495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Image 1">
            <a:extLst>
              <a:ext uri="{FF2B5EF4-FFF2-40B4-BE49-F238E27FC236}">
                <a16:creationId xmlns:a16="http://schemas.microsoft.com/office/drawing/2014/main" id="{1C58B6F1-13F9-CEC7-EB3B-8B9BF104D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88913"/>
            <a:ext cx="5102225"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Image 2">
            <a:extLst>
              <a:ext uri="{FF2B5EF4-FFF2-40B4-BE49-F238E27FC236}">
                <a16:creationId xmlns:a16="http://schemas.microsoft.com/office/drawing/2014/main" id="{5D4BBB82-2FE4-0A97-289C-101A692727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9063" y="4652963"/>
            <a:ext cx="27019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Image 3">
            <a:extLst>
              <a:ext uri="{FF2B5EF4-FFF2-40B4-BE49-F238E27FC236}">
                <a16:creationId xmlns:a16="http://schemas.microsoft.com/office/drawing/2014/main" id="{5FF4AE8B-1D7D-032D-FDD6-58054C1AB7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4005263"/>
            <a:ext cx="3457575"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4">
            <a:extLst>
              <a:ext uri="{FF2B5EF4-FFF2-40B4-BE49-F238E27FC236}">
                <a16:creationId xmlns:a16="http://schemas.microsoft.com/office/drawing/2014/main" id="{5F6DF4F3-D2CB-373A-277B-379FF7AF24B6}"/>
              </a:ext>
            </a:extLst>
          </p:cNvPr>
          <p:cNvSpPr>
            <a:spLocks noChangeArrowheads="1"/>
          </p:cNvSpPr>
          <p:nvPr/>
        </p:nvSpPr>
        <p:spPr bwMode="auto">
          <a:xfrm>
            <a:off x="5940425" y="836613"/>
            <a:ext cx="26638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fr-FR" altLang="fr-FR" sz="2800" b="1">
                <a:solidFill>
                  <a:srgbClr val="00B0F0"/>
                </a:solidFill>
              </a:rPr>
              <a:t>Les jardins époque Art Déco </a:t>
            </a:r>
          </a:p>
          <a:p>
            <a:pPr algn="ctr"/>
            <a:r>
              <a:rPr lang="fr-FR" altLang="fr-FR" sz="2800" b="1">
                <a:solidFill>
                  <a:srgbClr val="00B0F0"/>
                </a:solidFill>
              </a:rPr>
              <a:t>1920 - 1935</a:t>
            </a:r>
          </a:p>
        </p:txBody>
      </p:sp>
      <p:sp>
        <p:nvSpPr>
          <p:cNvPr id="62470" name="ZoneTexte 6">
            <a:extLst>
              <a:ext uri="{FF2B5EF4-FFF2-40B4-BE49-F238E27FC236}">
                <a16:creationId xmlns:a16="http://schemas.microsoft.com/office/drawing/2014/main" id="{9166FCF6-CBA9-6F18-E2B2-1BFA74E44E45}"/>
              </a:ext>
            </a:extLst>
          </p:cNvPr>
          <p:cNvSpPr txBox="1">
            <a:spLocks noChangeArrowheads="1"/>
          </p:cNvSpPr>
          <p:nvPr/>
        </p:nvSpPr>
        <p:spPr bwMode="auto">
          <a:xfrm>
            <a:off x="5940425" y="3284538"/>
            <a:ext cx="30956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fr-FR" altLang="fr-FR" b="1">
                <a:solidFill>
                  <a:srgbClr val="00B0F0"/>
                </a:solidFill>
              </a:rPr>
              <a:t>Square Lucien Beaufrère à Vierzon </a:t>
            </a:r>
          </a:p>
          <a:p>
            <a:pPr algn="ctr"/>
            <a:r>
              <a:rPr lang="fr-FR" altLang="fr-FR" b="1">
                <a:solidFill>
                  <a:srgbClr val="00B0F0"/>
                </a:solidFill>
              </a:rPr>
              <a:t>(Jardin de l’Abbaye)</a:t>
            </a:r>
          </a:p>
        </p:txBody>
      </p:sp>
      <p:pic>
        <p:nvPicPr>
          <p:cNvPr id="62471" name="Image 1">
            <a:extLst>
              <a:ext uri="{FF2B5EF4-FFF2-40B4-BE49-F238E27FC236}">
                <a16:creationId xmlns:a16="http://schemas.microsoft.com/office/drawing/2014/main" id="{218FF918-F3D2-37DF-8C04-99288693921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27838" y="4329113"/>
            <a:ext cx="180975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a:extLst>
              <a:ext uri="{FF2B5EF4-FFF2-40B4-BE49-F238E27FC236}">
                <a16:creationId xmlns:a16="http://schemas.microsoft.com/office/drawing/2014/main" id="{B1F68FF9-42F7-F536-D3D1-8609EAF962A4}"/>
              </a:ext>
            </a:extLst>
          </p:cNvPr>
          <p:cNvSpPr>
            <a:spLocks noChangeArrowheads="1"/>
          </p:cNvSpPr>
          <p:nvPr/>
        </p:nvSpPr>
        <p:spPr bwMode="auto">
          <a:xfrm>
            <a:off x="900113" y="5876925"/>
            <a:ext cx="28797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endParaRPr lang="fr-FR" altLang="fr-FR" sz="2800">
              <a:latin typeface="Garamond" panose="02020404030301010803" pitchFamily="18" charset="0"/>
            </a:endParaRPr>
          </a:p>
        </p:txBody>
      </p:sp>
      <p:pic>
        <p:nvPicPr>
          <p:cNvPr id="65539" name="Image 1">
            <a:extLst>
              <a:ext uri="{FF2B5EF4-FFF2-40B4-BE49-F238E27FC236}">
                <a16:creationId xmlns:a16="http://schemas.microsoft.com/office/drawing/2014/main" id="{AF688FA6-AA27-2932-2791-BE7CF88F1B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4013" y="260350"/>
            <a:ext cx="8129587"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ZoneTexte 7">
            <a:extLst>
              <a:ext uri="{FF2B5EF4-FFF2-40B4-BE49-F238E27FC236}">
                <a16:creationId xmlns:a16="http://schemas.microsoft.com/office/drawing/2014/main" id="{F7037698-4BD3-0B75-9347-02FCD6C5068D}"/>
              </a:ext>
            </a:extLst>
          </p:cNvPr>
          <p:cNvSpPr txBox="1">
            <a:spLocks noChangeArrowheads="1"/>
          </p:cNvSpPr>
          <p:nvPr/>
        </p:nvSpPr>
        <p:spPr bwMode="auto">
          <a:xfrm>
            <a:off x="539750" y="6018213"/>
            <a:ext cx="79216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fr-FR" altLang="fr-FR" b="1">
                <a:solidFill>
                  <a:srgbClr val="00B0F0"/>
                </a:solidFill>
              </a:rPr>
              <a:t>Le jardin des Prés-Fichaux à Bourges  4,9 ha</a:t>
            </a:r>
          </a:p>
          <a:p>
            <a:pPr algn="ctr"/>
            <a:r>
              <a:rPr lang="fr-FR" altLang="fr-FR" b="1">
                <a:solidFill>
                  <a:srgbClr val="00B0F0"/>
                </a:solidFill>
              </a:rPr>
              <a:t> réalisé par Paul Marguerita entre 1923 et 1930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Image 1">
            <a:extLst>
              <a:ext uri="{FF2B5EF4-FFF2-40B4-BE49-F238E27FC236}">
                <a16:creationId xmlns:a16="http://schemas.microsoft.com/office/drawing/2014/main" id="{7C7B3F0B-3E9A-6E0B-E92E-7A4CAE2557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33375"/>
            <a:ext cx="60499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Image 2">
            <a:extLst>
              <a:ext uri="{FF2B5EF4-FFF2-40B4-BE49-F238E27FC236}">
                <a16:creationId xmlns:a16="http://schemas.microsoft.com/office/drawing/2014/main" id="{34C37313-44A7-5A1F-39D2-E4B9539A9F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3644900"/>
            <a:ext cx="399732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ZoneTexte 3">
            <a:extLst>
              <a:ext uri="{FF2B5EF4-FFF2-40B4-BE49-F238E27FC236}">
                <a16:creationId xmlns:a16="http://schemas.microsoft.com/office/drawing/2014/main" id="{7B773884-33DF-6E7D-31E4-792347840D2D}"/>
              </a:ext>
            </a:extLst>
          </p:cNvPr>
          <p:cNvSpPr txBox="1">
            <a:spLocks noChangeArrowheads="1"/>
          </p:cNvSpPr>
          <p:nvPr/>
        </p:nvSpPr>
        <p:spPr bwMode="auto">
          <a:xfrm>
            <a:off x="323850" y="3716338"/>
            <a:ext cx="43926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b="1">
                <a:solidFill>
                  <a:srgbClr val="00B0F0"/>
                </a:solidFill>
              </a:rPr>
              <a:t>Marqueyssac : l’art topiaire porté à l’extrême…</a:t>
            </a:r>
          </a:p>
        </p:txBody>
      </p:sp>
      <p:pic>
        <p:nvPicPr>
          <p:cNvPr id="68613" name="Image 4">
            <a:extLst>
              <a:ext uri="{FF2B5EF4-FFF2-40B4-BE49-F238E27FC236}">
                <a16:creationId xmlns:a16="http://schemas.microsoft.com/office/drawing/2014/main" id="{74431F69-004F-A9D9-7C6E-BA06BB73B8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 y="4508500"/>
            <a:ext cx="302418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ZoneTexte 5">
            <a:extLst>
              <a:ext uri="{FF2B5EF4-FFF2-40B4-BE49-F238E27FC236}">
                <a16:creationId xmlns:a16="http://schemas.microsoft.com/office/drawing/2014/main" id="{08077279-479C-E003-A876-95521F40B245}"/>
              </a:ext>
            </a:extLst>
          </p:cNvPr>
          <p:cNvSpPr txBox="1">
            <a:spLocks noChangeArrowheads="1"/>
          </p:cNvSpPr>
          <p:nvPr/>
        </p:nvSpPr>
        <p:spPr bwMode="auto">
          <a:xfrm>
            <a:off x="6480175" y="1271588"/>
            <a:ext cx="2663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b="1">
                <a:solidFill>
                  <a:srgbClr val="00B0F0"/>
                </a:solidFill>
              </a:rPr>
              <a:t>Ce n’est pas de l’art paysager…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Image 1">
            <a:extLst>
              <a:ext uri="{FF2B5EF4-FFF2-40B4-BE49-F238E27FC236}">
                <a16:creationId xmlns:a16="http://schemas.microsoft.com/office/drawing/2014/main" id="{53033B81-BCC6-6B65-973C-1FF8F971C3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368425"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ZoneTexte 2">
            <a:extLst>
              <a:ext uri="{FF2B5EF4-FFF2-40B4-BE49-F238E27FC236}">
                <a16:creationId xmlns:a16="http://schemas.microsoft.com/office/drawing/2014/main" id="{ED1DF6F8-36AA-4789-D1AE-553B2886CAF7}"/>
              </a:ext>
            </a:extLst>
          </p:cNvPr>
          <p:cNvSpPr txBox="1">
            <a:spLocks noChangeArrowheads="1"/>
          </p:cNvSpPr>
          <p:nvPr/>
        </p:nvSpPr>
        <p:spPr bwMode="auto">
          <a:xfrm>
            <a:off x="1835150" y="549275"/>
            <a:ext cx="54006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sz="2400" b="1">
                <a:solidFill>
                  <a:srgbClr val="00B0F0"/>
                </a:solidFill>
              </a:rPr>
              <a:t>Jacques Simon   </a:t>
            </a:r>
            <a:r>
              <a:rPr lang="fr-FR" altLang="fr-FR" sz="1600" b="1">
                <a:solidFill>
                  <a:srgbClr val="00B0F0"/>
                </a:solidFill>
              </a:rPr>
              <a:t>1929-2015</a:t>
            </a:r>
          </a:p>
          <a:p>
            <a:endParaRPr lang="fr-FR" altLang="fr-FR" sz="2400" b="1">
              <a:solidFill>
                <a:srgbClr val="00B0F0"/>
              </a:solidFill>
            </a:endParaRPr>
          </a:p>
          <a:p>
            <a:r>
              <a:rPr lang="fr-FR" altLang="fr-FR" sz="1600" b="1">
                <a:solidFill>
                  <a:srgbClr val="00B0F0"/>
                </a:solidFill>
              </a:rPr>
              <a:t>Grand Prix du Paysage en 1990</a:t>
            </a:r>
          </a:p>
          <a:p>
            <a:r>
              <a:rPr lang="fr-FR" altLang="fr-FR" sz="1600" b="1">
                <a:solidFill>
                  <a:srgbClr val="00B0F0"/>
                </a:solidFill>
              </a:rPr>
              <a:t>Prix du Paysage en 2006</a:t>
            </a:r>
          </a:p>
          <a:p>
            <a:r>
              <a:rPr lang="fr-FR" altLang="fr-FR" sz="1600" b="1">
                <a:solidFill>
                  <a:srgbClr val="00B0F0"/>
                </a:solidFill>
              </a:rPr>
              <a:t>1</a:t>
            </a:r>
            <a:r>
              <a:rPr lang="fr-FR" altLang="fr-FR" sz="1600" b="1" baseline="30000">
                <a:solidFill>
                  <a:srgbClr val="00B0F0"/>
                </a:solidFill>
              </a:rPr>
              <a:t>er</a:t>
            </a:r>
            <a:r>
              <a:rPr lang="fr-FR" altLang="fr-FR" sz="1600" b="1">
                <a:solidFill>
                  <a:srgbClr val="00B0F0"/>
                </a:solidFill>
              </a:rPr>
              <a:t> Prix du Paysage du Conseil de l’Europe en 2009</a:t>
            </a:r>
          </a:p>
        </p:txBody>
      </p:sp>
      <p:pic>
        <p:nvPicPr>
          <p:cNvPr id="69636" name="Image 4">
            <a:extLst>
              <a:ext uri="{FF2B5EF4-FFF2-40B4-BE49-F238E27FC236}">
                <a16:creationId xmlns:a16="http://schemas.microsoft.com/office/drawing/2014/main" id="{EFC2B7C9-4F4D-E9ED-6D0D-532B4FEA2E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25" y="2708275"/>
            <a:ext cx="3929063"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ZoneTexte 5">
            <a:extLst>
              <a:ext uri="{FF2B5EF4-FFF2-40B4-BE49-F238E27FC236}">
                <a16:creationId xmlns:a16="http://schemas.microsoft.com/office/drawing/2014/main" id="{7F616A58-C4B1-9D6D-BC59-82D1516FA770}"/>
              </a:ext>
            </a:extLst>
          </p:cNvPr>
          <p:cNvSpPr txBox="1">
            <a:spLocks noChangeArrowheads="1"/>
          </p:cNvSpPr>
          <p:nvPr/>
        </p:nvSpPr>
        <p:spPr bwMode="auto">
          <a:xfrm>
            <a:off x="468313" y="5487988"/>
            <a:ext cx="3313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b="1">
                <a:solidFill>
                  <a:srgbClr val="00B0F0"/>
                </a:solidFill>
              </a:rPr>
              <a:t>    Parc de la Deule  Lille</a:t>
            </a:r>
          </a:p>
        </p:txBody>
      </p:sp>
      <p:pic>
        <p:nvPicPr>
          <p:cNvPr id="69638" name="Image 6">
            <a:extLst>
              <a:ext uri="{FF2B5EF4-FFF2-40B4-BE49-F238E27FC236}">
                <a16:creationId xmlns:a16="http://schemas.microsoft.com/office/drawing/2014/main" id="{193BD31F-5F76-315A-1795-AAFC58730AE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48275" y="2192338"/>
            <a:ext cx="2544763"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ZoneTexte 7">
            <a:extLst>
              <a:ext uri="{FF2B5EF4-FFF2-40B4-BE49-F238E27FC236}">
                <a16:creationId xmlns:a16="http://schemas.microsoft.com/office/drawing/2014/main" id="{5C5FB9D3-9C71-0764-EDD4-1EADC24E2428}"/>
              </a:ext>
            </a:extLst>
          </p:cNvPr>
          <p:cNvSpPr txBox="1">
            <a:spLocks noChangeArrowheads="1"/>
          </p:cNvSpPr>
          <p:nvPr/>
        </p:nvSpPr>
        <p:spPr bwMode="auto">
          <a:xfrm>
            <a:off x="5699125" y="3933825"/>
            <a:ext cx="2544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b="1">
                <a:solidFill>
                  <a:srgbClr val="00B0F0"/>
                </a:solidFill>
              </a:rPr>
              <a:t>Jardin Mosaïc</a:t>
            </a:r>
          </a:p>
        </p:txBody>
      </p:sp>
      <p:pic>
        <p:nvPicPr>
          <p:cNvPr id="69640" name="Image 8">
            <a:extLst>
              <a:ext uri="{FF2B5EF4-FFF2-40B4-BE49-F238E27FC236}">
                <a16:creationId xmlns:a16="http://schemas.microsoft.com/office/drawing/2014/main" id="{09F9A3CE-172B-59A7-69F9-4FE994AFE2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02163" y="4375150"/>
            <a:ext cx="3836987"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1" name="ZoneTexte 9">
            <a:extLst>
              <a:ext uri="{FF2B5EF4-FFF2-40B4-BE49-F238E27FC236}">
                <a16:creationId xmlns:a16="http://schemas.microsoft.com/office/drawing/2014/main" id="{AA5C0D0D-C35F-07FA-94D0-7C39A12E9540}"/>
              </a:ext>
            </a:extLst>
          </p:cNvPr>
          <p:cNvSpPr txBox="1">
            <a:spLocks noChangeArrowheads="1"/>
          </p:cNvSpPr>
          <p:nvPr/>
        </p:nvSpPr>
        <p:spPr bwMode="auto">
          <a:xfrm>
            <a:off x="4787900" y="6237288"/>
            <a:ext cx="3519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b="1">
                <a:solidFill>
                  <a:srgbClr val="00B0F0"/>
                </a:solidFill>
              </a:rPr>
              <a:t>   Parc St John Perse Reims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ZoneTexte 1">
            <a:extLst>
              <a:ext uri="{FF2B5EF4-FFF2-40B4-BE49-F238E27FC236}">
                <a16:creationId xmlns:a16="http://schemas.microsoft.com/office/drawing/2014/main" id="{C56B08B3-A2F9-EF68-24B9-EED25674D030}"/>
              </a:ext>
            </a:extLst>
          </p:cNvPr>
          <p:cNvSpPr txBox="1">
            <a:spLocks noChangeArrowheads="1"/>
          </p:cNvSpPr>
          <p:nvPr/>
        </p:nvSpPr>
        <p:spPr bwMode="auto">
          <a:xfrm>
            <a:off x="2649538" y="608013"/>
            <a:ext cx="4464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sz="2400" b="1">
                <a:solidFill>
                  <a:srgbClr val="00B0F0"/>
                </a:solidFill>
              </a:rPr>
              <a:t>Jacques Sgard   </a:t>
            </a:r>
            <a:r>
              <a:rPr lang="fr-FR" altLang="fr-FR" b="1">
                <a:solidFill>
                  <a:srgbClr val="00B0F0"/>
                </a:solidFill>
              </a:rPr>
              <a:t>1929</a:t>
            </a:r>
          </a:p>
        </p:txBody>
      </p:sp>
      <p:sp>
        <p:nvSpPr>
          <p:cNvPr id="70659" name="ZoneTexte 3">
            <a:extLst>
              <a:ext uri="{FF2B5EF4-FFF2-40B4-BE49-F238E27FC236}">
                <a16:creationId xmlns:a16="http://schemas.microsoft.com/office/drawing/2014/main" id="{D1E2ADE4-A228-A26D-6B62-5D4F4BB0061F}"/>
              </a:ext>
            </a:extLst>
          </p:cNvPr>
          <p:cNvSpPr txBox="1">
            <a:spLocks noChangeArrowheads="1"/>
          </p:cNvSpPr>
          <p:nvPr/>
        </p:nvSpPr>
        <p:spPr bwMode="auto">
          <a:xfrm>
            <a:off x="250825" y="4314825"/>
            <a:ext cx="3949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fr-FR" altLang="fr-FR" b="1">
                <a:solidFill>
                  <a:srgbClr val="00B0F0"/>
                </a:solidFill>
              </a:rPr>
              <a:t>Parc André Malraux Nanterre</a:t>
            </a:r>
          </a:p>
        </p:txBody>
      </p:sp>
      <p:pic>
        <p:nvPicPr>
          <p:cNvPr id="70660" name="Image 5">
            <a:extLst>
              <a:ext uri="{FF2B5EF4-FFF2-40B4-BE49-F238E27FC236}">
                <a16:creationId xmlns:a16="http://schemas.microsoft.com/office/drawing/2014/main" id="{A23B391B-97F3-375A-AA56-E318C1CC05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196975"/>
            <a:ext cx="422910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ZoneTexte 6">
            <a:extLst>
              <a:ext uri="{FF2B5EF4-FFF2-40B4-BE49-F238E27FC236}">
                <a16:creationId xmlns:a16="http://schemas.microsoft.com/office/drawing/2014/main" id="{B7B72F23-A1D8-889E-BA84-6F3F58A529C3}"/>
              </a:ext>
            </a:extLst>
          </p:cNvPr>
          <p:cNvSpPr txBox="1">
            <a:spLocks noChangeArrowheads="1"/>
          </p:cNvSpPr>
          <p:nvPr/>
        </p:nvSpPr>
        <p:spPr bwMode="auto">
          <a:xfrm>
            <a:off x="4716463" y="4149725"/>
            <a:ext cx="3721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fr-FR" altLang="fr-FR" b="1">
                <a:solidFill>
                  <a:srgbClr val="00B0F0"/>
                </a:solidFill>
              </a:rPr>
              <a:t>Parc de Vincennes</a:t>
            </a:r>
          </a:p>
        </p:txBody>
      </p:sp>
      <p:pic>
        <p:nvPicPr>
          <p:cNvPr id="70662" name="Picture 8" descr=" Photo: J. de Givry">
            <a:extLst>
              <a:ext uri="{FF2B5EF4-FFF2-40B4-BE49-F238E27FC236}">
                <a16:creationId xmlns:a16="http://schemas.microsoft.com/office/drawing/2014/main" id="{A8929313-0289-1C01-F2D8-4EE5E76AD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4518025"/>
            <a:ext cx="3095625"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Image 1">
            <a:extLst>
              <a:ext uri="{FF2B5EF4-FFF2-40B4-BE49-F238E27FC236}">
                <a16:creationId xmlns:a16="http://schemas.microsoft.com/office/drawing/2014/main" id="{B004422C-8B7B-D1EA-67B2-F0E05A6A8B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088" y="4713288"/>
            <a:ext cx="2757487"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Image 2">
            <a:extLst>
              <a:ext uri="{FF2B5EF4-FFF2-40B4-BE49-F238E27FC236}">
                <a16:creationId xmlns:a16="http://schemas.microsoft.com/office/drawing/2014/main" id="{3CD7475A-F23C-9A1B-9BD5-B84F462D0AB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88913"/>
            <a:ext cx="21812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Image 9" descr="VueaérienneAMalraux.jpg">
            <a:extLst>
              <a:ext uri="{FF2B5EF4-FFF2-40B4-BE49-F238E27FC236}">
                <a16:creationId xmlns:a16="http://schemas.microsoft.com/office/drawing/2014/main" id="{CE63A4FA-1062-F872-EFB8-9E462F7D079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8963" y="1911350"/>
            <a:ext cx="3611562"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423A48F-C187-C3D6-6424-988E92ACC3FC}"/>
              </a:ext>
            </a:extLst>
          </p:cNvPr>
          <p:cNvPicPr>
            <a:picLocks noChangeAspect="1"/>
          </p:cNvPicPr>
          <p:nvPr/>
        </p:nvPicPr>
        <p:blipFill>
          <a:blip r:embed="rId3"/>
          <a:stretch>
            <a:fillRect/>
          </a:stretch>
        </p:blipFill>
        <p:spPr>
          <a:xfrm>
            <a:off x="1" y="-102076"/>
            <a:ext cx="4191000" cy="3141376"/>
          </a:xfrm>
          <a:prstGeom prst="rect">
            <a:avLst/>
          </a:prstGeom>
        </p:spPr>
      </p:pic>
      <p:sp>
        <p:nvSpPr>
          <p:cNvPr id="5" name="ZoneTexte 4">
            <a:extLst>
              <a:ext uri="{FF2B5EF4-FFF2-40B4-BE49-F238E27FC236}">
                <a16:creationId xmlns:a16="http://schemas.microsoft.com/office/drawing/2014/main" id="{5614A39F-59D3-3872-22F4-79EB4252E7C3}"/>
              </a:ext>
            </a:extLst>
          </p:cNvPr>
          <p:cNvSpPr txBox="1"/>
          <p:nvPr/>
        </p:nvSpPr>
        <p:spPr>
          <a:xfrm>
            <a:off x="0" y="2951946"/>
            <a:ext cx="4572000" cy="830997"/>
          </a:xfrm>
          <a:prstGeom prst="rect">
            <a:avLst/>
          </a:prstGeom>
          <a:noFill/>
        </p:spPr>
        <p:txBody>
          <a:bodyPr wrap="square">
            <a:spAutoFit/>
          </a:bodyPr>
          <a:lstStyle/>
          <a:p>
            <a:r>
              <a:rPr lang="fr-FR" sz="2400" dirty="0"/>
              <a:t>Reconstruction du jardin de la Maison des </a:t>
            </a:r>
            <a:r>
              <a:rPr lang="fr-FR" sz="2400" dirty="0" err="1"/>
              <a:t>Vettii</a:t>
            </a:r>
            <a:endParaRPr lang="fr-FR" sz="2400" dirty="0"/>
          </a:p>
        </p:txBody>
      </p:sp>
      <p:sp>
        <p:nvSpPr>
          <p:cNvPr id="8" name="AutoShape 2">
            <a:extLst>
              <a:ext uri="{FF2B5EF4-FFF2-40B4-BE49-F238E27FC236}">
                <a16:creationId xmlns:a16="http://schemas.microsoft.com/office/drawing/2014/main" id="{FB9016B2-F573-2FD8-173F-AF29A909B5B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06" name="Picture 10" descr="MUSÉE DES POTIERS GALLO-ROMAINS AMPHORALIS">
            <a:extLst>
              <a:ext uri="{FF2B5EF4-FFF2-40B4-BE49-F238E27FC236}">
                <a16:creationId xmlns:a16="http://schemas.microsoft.com/office/drawing/2014/main" id="{F7612ACF-57E9-5CE4-F205-6E3C7FFF558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3714750"/>
            <a:ext cx="419100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APJLR - Jardin gallo-romain à Amphoralis">
            <a:extLst>
              <a:ext uri="{FF2B5EF4-FFF2-40B4-BE49-F238E27FC236}">
                <a16:creationId xmlns:a16="http://schemas.microsoft.com/office/drawing/2014/main" id="{045AA779-AAEF-6833-C6C1-79007249DCD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19600" y="3695277"/>
            <a:ext cx="4724400" cy="316272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JARDIN ANTIQUE MEDITERRANEEN BALARUC LES BAINS">
            <a:extLst>
              <a:ext uri="{FF2B5EF4-FFF2-40B4-BE49-F238E27FC236}">
                <a16:creationId xmlns:a16="http://schemas.microsoft.com/office/drawing/2014/main" id="{4BDFEAD1-F1B2-64C2-06A9-8DA1744DCE1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31254" y="-10319"/>
            <a:ext cx="4701092" cy="3116153"/>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BFB1F194-3A7F-07C2-8B19-E71B9D9563F6}"/>
              </a:ext>
            </a:extLst>
          </p:cNvPr>
          <p:cNvSpPr txBox="1"/>
          <p:nvPr/>
        </p:nvSpPr>
        <p:spPr>
          <a:xfrm>
            <a:off x="4471596" y="3068419"/>
            <a:ext cx="4620408" cy="646331"/>
          </a:xfrm>
          <a:prstGeom prst="rect">
            <a:avLst/>
          </a:prstGeom>
          <a:noFill/>
        </p:spPr>
        <p:txBody>
          <a:bodyPr wrap="square">
            <a:spAutoFit/>
          </a:bodyPr>
          <a:lstStyle/>
          <a:p>
            <a:r>
              <a:rPr lang="fr-FR" b="0" i="0" dirty="0">
                <a:solidFill>
                  <a:srgbClr val="000000"/>
                </a:solidFill>
                <a:effectLst/>
                <a:highlight>
                  <a:srgbClr val="FFFFFF"/>
                </a:highlight>
                <a:latin typeface="Lato" panose="020F0502020204030203" pitchFamily="34" charset="0"/>
              </a:rPr>
              <a:t>Le jardin antique méditerranéen de Balaruc les bains</a:t>
            </a:r>
            <a:endParaRPr lang="fr-FR" dirty="0"/>
          </a:p>
        </p:txBody>
      </p:sp>
      <p:sp>
        <p:nvSpPr>
          <p:cNvPr id="14" name="ZoneTexte 13">
            <a:extLst>
              <a:ext uri="{FF2B5EF4-FFF2-40B4-BE49-F238E27FC236}">
                <a16:creationId xmlns:a16="http://schemas.microsoft.com/office/drawing/2014/main" id="{1B23ABF7-8466-2E01-D92A-C3BB7B1D5E0A}"/>
              </a:ext>
            </a:extLst>
          </p:cNvPr>
          <p:cNvSpPr txBox="1"/>
          <p:nvPr/>
        </p:nvSpPr>
        <p:spPr>
          <a:xfrm>
            <a:off x="3200848" y="3653027"/>
            <a:ext cx="1980304" cy="523220"/>
          </a:xfrm>
          <a:prstGeom prst="rect">
            <a:avLst/>
          </a:prstGeom>
          <a:noFill/>
        </p:spPr>
        <p:txBody>
          <a:bodyPr wrap="square">
            <a:spAutoFit/>
          </a:bodyPr>
          <a:lstStyle/>
          <a:p>
            <a:r>
              <a:rPr lang="fr-FR" sz="2800" b="0" i="0" dirty="0" err="1">
                <a:solidFill>
                  <a:srgbClr val="3A4F66"/>
                </a:solidFill>
                <a:effectLst/>
                <a:highlight>
                  <a:srgbClr val="FFF8E8"/>
                </a:highlight>
                <a:latin typeface="-apple-system"/>
              </a:rPr>
              <a:t>Amphoralis</a:t>
            </a:r>
            <a:endParaRPr lang="fr-FR" sz="2800" dirty="0"/>
          </a:p>
        </p:txBody>
      </p:sp>
    </p:spTree>
    <p:extLst>
      <p:ext uri="{BB962C8B-B14F-4D97-AF65-F5344CB8AC3E}">
        <p14:creationId xmlns:p14="http://schemas.microsoft.com/office/powerpoint/2010/main" val="2569706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oneTexte 2">
            <a:extLst>
              <a:ext uri="{FF2B5EF4-FFF2-40B4-BE49-F238E27FC236}">
                <a16:creationId xmlns:a16="http://schemas.microsoft.com/office/drawing/2014/main" id="{9E6AFC9C-323C-1C13-5A02-BC71F1562D54}"/>
              </a:ext>
            </a:extLst>
          </p:cNvPr>
          <p:cNvSpPr txBox="1">
            <a:spLocks noChangeArrowheads="1"/>
          </p:cNvSpPr>
          <p:nvPr/>
        </p:nvSpPr>
        <p:spPr bwMode="auto">
          <a:xfrm>
            <a:off x="392113" y="144463"/>
            <a:ext cx="8397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sz="2400" b="1">
                <a:solidFill>
                  <a:srgbClr val="00B0F0"/>
                </a:solidFill>
              </a:rPr>
              <a:t>Michel Corajoud   </a:t>
            </a:r>
            <a:r>
              <a:rPr lang="fr-FR" altLang="fr-FR" b="1">
                <a:solidFill>
                  <a:srgbClr val="00B0F0"/>
                </a:solidFill>
              </a:rPr>
              <a:t>1937-2014</a:t>
            </a:r>
            <a:r>
              <a:rPr lang="fr-FR" altLang="fr-FR" sz="2400" b="1">
                <a:solidFill>
                  <a:srgbClr val="00B0F0"/>
                </a:solidFill>
              </a:rPr>
              <a:t>        </a:t>
            </a:r>
            <a:r>
              <a:rPr lang="fr-FR" altLang="fr-FR" b="1">
                <a:solidFill>
                  <a:srgbClr val="00B0F0"/>
                </a:solidFill>
              </a:rPr>
              <a:t>Prix national André Le Nôtre 2013</a:t>
            </a:r>
          </a:p>
        </p:txBody>
      </p:sp>
      <p:pic>
        <p:nvPicPr>
          <p:cNvPr id="71683" name="Image 4">
            <a:extLst>
              <a:ext uri="{FF2B5EF4-FFF2-40B4-BE49-F238E27FC236}">
                <a16:creationId xmlns:a16="http://schemas.microsoft.com/office/drawing/2014/main" id="{50E0F8B0-CF61-A4C7-051E-7E4A95E26A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188" y="3213100"/>
            <a:ext cx="4351337"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Image 5">
            <a:extLst>
              <a:ext uri="{FF2B5EF4-FFF2-40B4-BE49-F238E27FC236}">
                <a16:creationId xmlns:a16="http://schemas.microsoft.com/office/drawing/2014/main" id="{9AD04D1D-1266-D5C4-8D47-C93298FB2B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904875"/>
            <a:ext cx="43227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ZoneTexte 7">
            <a:extLst>
              <a:ext uri="{FF2B5EF4-FFF2-40B4-BE49-F238E27FC236}">
                <a16:creationId xmlns:a16="http://schemas.microsoft.com/office/drawing/2014/main" id="{B0C7B04F-9DC0-B31B-6E9C-EF5AC654E37B}"/>
              </a:ext>
            </a:extLst>
          </p:cNvPr>
          <p:cNvSpPr txBox="1">
            <a:spLocks noChangeArrowheads="1"/>
          </p:cNvSpPr>
          <p:nvPr/>
        </p:nvSpPr>
        <p:spPr bwMode="auto">
          <a:xfrm>
            <a:off x="6548438" y="3808413"/>
            <a:ext cx="1366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b="1">
                <a:solidFill>
                  <a:srgbClr val="00B0F0"/>
                </a:solidFill>
              </a:rPr>
              <a:t>Bordeaux</a:t>
            </a:r>
          </a:p>
        </p:txBody>
      </p:sp>
      <p:sp>
        <p:nvSpPr>
          <p:cNvPr id="71686" name="ZoneTexte 8">
            <a:extLst>
              <a:ext uri="{FF2B5EF4-FFF2-40B4-BE49-F238E27FC236}">
                <a16:creationId xmlns:a16="http://schemas.microsoft.com/office/drawing/2014/main" id="{90A5A87E-BF19-0687-94FB-5FBDD6D0BC21}"/>
              </a:ext>
            </a:extLst>
          </p:cNvPr>
          <p:cNvSpPr txBox="1">
            <a:spLocks noChangeArrowheads="1"/>
          </p:cNvSpPr>
          <p:nvPr/>
        </p:nvSpPr>
        <p:spPr bwMode="auto">
          <a:xfrm>
            <a:off x="971550" y="6118225"/>
            <a:ext cx="5330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b="1">
                <a:solidFill>
                  <a:srgbClr val="00B0F0"/>
                </a:solidFill>
              </a:rPr>
              <a:t>Jardin d’Eole Paris</a:t>
            </a:r>
          </a:p>
        </p:txBody>
      </p:sp>
      <p:pic>
        <p:nvPicPr>
          <p:cNvPr id="71687" name="Image 10">
            <a:extLst>
              <a:ext uri="{FF2B5EF4-FFF2-40B4-BE49-F238E27FC236}">
                <a16:creationId xmlns:a16="http://schemas.microsoft.com/office/drawing/2014/main" id="{7968054D-635A-5F34-F36C-C67AAD3795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4171950"/>
            <a:ext cx="288607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8" name="ZoneTexte 11">
            <a:extLst>
              <a:ext uri="{FF2B5EF4-FFF2-40B4-BE49-F238E27FC236}">
                <a16:creationId xmlns:a16="http://schemas.microsoft.com/office/drawing/2014/main" id="{C81C0579-85A9-4EE8-CA71-A482E4909333}"/>
              </a:ext>
            </a:extLst>
          </p:cNvPr>
          <p:cNvSpPr txBox="1">
            <a:spLocks noChangeArrowheads="1"/>
          </p:cNvSpPr>
          <p:nvPr/>
        </p:nvSpPr>
        <p:spPr bwMode="auto">
          <a:xfrm>
            <a:off x="5543550" y="6142038"/>
            <a:ext cx="3246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fr-FR" altLang="fr-FR" b="1">
                <a:solidFill>
                  <a:srgbClr val="00B0F0"/>
                </a:solidFill>
              </a:rPr>
              <a:t>Parc de Gerland Lyon</a:t>
            </a:r>
          </a:p>
        </p:txBody>
      </p:sp>
      <p:pic>
        <p:nvPicPr>
          <p:cNvPr id="71689" name="Image 1">
            <a:extLst>
              <a:ext uri="{FF2B5EF4-FFF2-40B4-BE49-F238E27FC236}">
                <a16:creationId xmlns:a16="http://schemas.microsoft.com/office/drawing/2014/main" id="{9EBA0193-3CC0-F4A2-EBC0-0B2501ABD8F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1188" y="827088"/>
            <a:ext cx="2505075"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Image 1">
            <a:extLst>
              <a:ext uri="{FF2B5EF4-FFF2-40B4-BE49-F238E27FC236}">
                <a16:creationId xmlns:a16="http://schemas.microsoft.com/office/drawing/2014/main" id="{DB09AFE7-B44E-B6E9-8B20-4A328CBE13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938" y="388938"/>
            <a:ext cx="216693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ZoneTexte 2">
            <a:extLst>
              <a:ext uri="{FF2B5EF4-FFF2-40B4-BE49-F238E27FC236}">
                <a16:creationId xmlns:a16="http://schemas.microsoft.com/office/drawing/2014/main" id="{7EF37E34-66B6-78B5-E9E6-CF1736DEC3A3}"/>
              </a:ext>
            </a:extLst>
          </p:cNvPr>
          <p:cNvSpPr txBox="1">
            <a:spLocks noChangeArrowheads="1"/>
          </p:cNvSpPr>
          <p:nvPr/>
        </p:nvSpPr>
        <p:spPr bwMode="auto">
          <a:xfrm>
            <a:off x="2627313" y="261938"/>
            <a:ext cx="6516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sz="2400" b="1">
                <a:solidFill>
                  <a:srgbClr val="00B0F0"/>
                </a:solidFill>
              </a:rPr>
              <a:t>Gilles Clément </a:t>
            </a:r>
            <a:r>
              <a:rPr lang="fr-FR" altLang="fr-FR" b="1">
                <a:solidFill>
                  <a:srgbClr val="00B0F0"/>
                </a:solidFill>
              </a:rPr>
              <a:t>1943       Grand Prix du Paysage 1998                                                    </a:t>
            </a:r>
          </a:p>
        </p:txBody>
      </p:sp>
      <p:pic>
        <p:nvPicPr>
          <p:cNvPr id="72708" name="Image 3">
            <a:extLst>
              <a:ext uri="{FF2B5EF4-FFF2-40B4-BE49-F238E27FC236}">
                <a16:creationId xmlns:a16="http://schemas.microsoft.com/office/drawing/2014/main" id="{A7C207D4-6F17-CB81-BED3-4277AB1347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0650" y="1000125"/>
            <a:ext cx="3649663"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Image 4">
            <a:extLst>
              <a:ext uri="{FF2B5EF4-FFF2-40B4-BE49-F238E27FC236}">
                <a16:creationId xmlns:a16="http://schemas.microsoft.com/office/drawing/2014/main" id="{FFC82B2D-8E59-C472-D585-806ED7C515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4188" y="4084638"/>
            <a:ext cx="33559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Image 5">
            <a:extLst>
              <a:ext uri="{FF2B5EF4-FFF2-40B4-BE49-F238E27FC236}">
                <a16:creationId xmlns:a16="http://schemas.microsoft.com/office/drawing/2014/main" id="{9484C736-AC95-69F5-3BC4-7EBF2AA0AE3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4729163"/>
            <a:ext cx="2436812"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Image 6">
            <a:extLst>
              <a:ext uri="{FF2B5EF4-FFF2-40B4-BE49-F238E27FC236}">
                <a16:creationId xmlns:a16="http://schemas.microsoft.com/office/drawing/2014/main" id="{4C1EADF5-A5EB-6185-1376-1ADC0F9F9E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38225" y="1952625"/>
            <a:ext cx="3035300"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2" name="ZoneTexte 7">
            <a:extLst>
              <a:ext uri="{FF2B5EF4-FFF2-40B4-BE49-F238E27FC236}">
                <a16:creationId xmlns:a16="http://schemas.microsoft.com/office/drawing/2014/main" id="{E6FD182A-945F-1759-5960-3F08CFEA1281}"/>
              </a:ext>
            </a:extLst>
          </p:cNvPr>
          <p:cNvSpPr txBox="1">
            <a:spLocks noChangeArrowheads="1"/>
          </p:cNvSpPr>
          <p:nvPr/>
        </p:nvSpPr>
        <p:spPr bwMode="auto">
          <a:xfrm>
            <a:off x="5672138" y="3573463"/>
            <a:ext cx="3313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fr-FR" altLang="fr-FR" b="1">
                <a:solidFill>
                  <a:srgbClr val="00B0F0"/>
                </a:solidFill>
              </a:rPr>
              <a:t>Le jardin en mouvement</a:t>
            </a:r>
          </a:p>
        </p:txBody>
      </p:sp>
      <p:sp>
        <p:nvSpPr>
          <p:cNvPr id="72713" name="ZoneTexte 8">
            <a:extLst>
              <a:ext uri="{FF2B5EF4-FFF2-40B4-BE49-F238E27FC236}">
                <a16:creationId xmlns:a16="http://schemas.microsoft.com/office/drawing/2014/main" id="{F9BF878D-23BE-2191-9048-FB2D7EF34731}"/>
              </a:ext>
            </a:extLst>
          </p:cNvPr>
          <p:cNvSpPr txBox="1">
            <a:spLocks noChangeArrowheads="1"/>
          </p:cNvSpPr>
          <p:nvPr/>
        </p:nvSpPr>
        <p:spPr bwMode="auto">
          <a:xfrm>
            <a:off x="5651500" y="6369050"/>
            <a:ext cx="3313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fr-FR" altLang="fr-FR" b="1">
                <a:solidFill>
                  <a:srgbClr val="00B0F0"/>
                </a:solidFill>
              </a:rPr>
              <a:t>Abbaye de Valloire</a:t>
            </a:r>
          </a:p>
        </p:txBody>
      </p:sp>
      <p:sp>
        <p:nvSpPr>
          <p:cNvPr id="72714" name="ZoneTexte 9">
            <a:extLst>
              <a:ext uri="{FF2B5EF4-FFF2-40B4-BE49-F238E27FC236}">
                <a16:creationId xmlns:a16="http://schemas.microsoft.com/office/drawing/2014/main" id="{CDCFD538-F894-9702-31C1-351736E935A3}"/>
              </a:ext>
            </a:extLst>
          </p:cNvPr>
          <p:cNvSpPr txBox="1">
            <a:spLocks noChangeArrowheads="1"/>
          </p:cNvSpPr>
          <p:nvPr/>
        </p:nvSpPr>
        <p:spPr bwMode="auto">
          <a:xfrm>
            <a:off x="1038225" y="4276725"/>
            <a:ext cx="3035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fr-FR" altLang="fr-FR" b="1">
                <a:solidFill>
                  <a:srgbClr val="00B0F0"/>
                </a:solidFill>
              </a:rPr>
              <a:t>Jardin du Rayol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Image 2">
            <a:extLst>
              <a:ext uri="{FF2B5EF4-FFF2-40B4-BE49-F238E27FC236}">
                <a16:creationId xmlns:a16="http://schemas.microsoft.com/office/drawing/2014/main" id="{8D580D4C-231B-1932-8443-0C64D1B994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5938" y="4791075"/>
            <a:ext cx="2452687"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Image 4">
            <a:extLst>
              <a:ext uri="{FF2B5EF4-FFF2-40B4-BE49-F238E27FC236}">
                <a16:creationId xmlns:a16="http://schemas.microsoft.com/office/drawing/2014/main" id="{FD77E85B-96CC-E30A-8D03-66A5026F97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4494213"/>
            <a:ext cx="258921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ZoneTexte 6">
            <a:extLst>
              <a:ext uri="{FF2B5EF4-FFF2-40B4-BE49-F238E27FC236}">
                <a16:creationId xmlns:a16="http://schemas.microsoft.com/office/drawing/2014/main" id="{AFB4E79A-5485-DED7-BB61-7CA8D4CA2442}"/>
              </a:ext>
            </a:extLst>
          </p:cNvPr>
          <p:cNvSpPr txBox="1">
            <a:spLocks noChangeArrowheads="1"/>
          </p:cNvSpPr>
          <p:nvPr/>
        </p:nvSpPr>
        <p:spPr bwMode="auto">
          <a:xfrm>
            <a:off x="539750" y="333375"/>
            <a:ext cx="8064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sz="2400" b="1">
                <a:solidFill>
                  <a:srgbClr val="00B0F0"/>
                </a:solidFill>
              </a:rPr>
              <a:t>Parc André Citroën à Paris réalisé en 1992 par Alain Provost et Gilles Clément</a:t>
            </a:r>
          </a:p>
        </p:txBody>
      </p:sp>
      <p:pic>
        <p:nvPicPr>
          <p:cNvPr id="73733" name="Image 7">
            <a:extLst>
              <a:ext uri="{FF2B5EF4-FFF2-40B4-BE49-F238E27FC236}">
                <a16:creationId xmlns:a16="http://schemas.microsoft.com/office/drawing/2014/main" id="{AB947CCB-720C-DD84-5070-07695A9D07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552575"/>
            <a:ext cx="3133725"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Image 9">
            <a:extLst>
              <a:ext uri="{FF2B5EF4-FFF2-40B4-BE49-F238E27FC236}">
                <a16:creationId xmlns:a16="http://schemas.microsoft.com/office/drawing/2014/main" id="{02A0DEEC-EA6C-D9B2-B633-84605DD02FE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1477963"/>
            <a:ext cx="3163888"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Image 10">
            <a:extLst>
              <a:ext uri="{FF2B5EF4-FFF2-40B4-BE49-F238E27FC236}">
                <a16:creationId xmlns:a16="http://schemas.microsoft.com/office/drawing/2014/main" id="{B3F8E17B-4515-BEC4-0515-431466FE66A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36900" y="4005263"/>
            <a:ext cx="2771775"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Image 1">
            <a:extLst>
              <a:ext uri="{FF2B5EF4-FFF2-40B4-BE49-F238E27FC236}">
                <a16:creationId xmlns:a16="http://schemas.microsoft.com/office/drawing/2014/main" id="{F9D6D94F-6D51-79A0-6AED-D57804B504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035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ZoneTexte 3">
            <a:extLst>
              <a:ext uri="{FF2B5EF4-FFF2-40B4-BE49-F238E27FC236}">
                <a16:creationId xmlns:a16="http://schemas.microsoft.com/office/drawing/2014/main" id="{1E150AAC-200E-65BE-0EC8-5615C6B7E1D4}"/>
              </a:ext>
            </a:extLst>
          </p:cNvPr>
          <p:cNvSpPr txBox="1">
            <a:spLocks noChangeArrowheads="1"/>
          </p:cNvSpPr>
          <p:nvPr/>
        </p:nvSpPr>
        <p:spPr bwMode="auto">
          <a:xfrm>
            <a:off x="3132138" y="263525"/>
            <a:ext cx="6011862"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sz="2400" b="1">
                <a:solidFill>
                  <a:srgbClr val="00B0F0"/>
                </a:solidFill>
              </a:rPr>
              <a:t>Alexandre Chemetoff  </a:t>
            </a:r>
            <a:r>
              <a:rPr lang="fr-FR" altLang="fr-FR" b="1">
                <a:solidFill>
                  <a:srgbClr val="00B0F0"/>
                </a:solidFill>
              </a:rPr>
              <a:t>1950</a:t>
            </a:r>
          </a:p>
          <a:p>
            <a:endParaRPr lang="fr-FR" altLang="fr-FR" b="1">
              <a:solidFill>
                <a:srgbClr val="00B0F0"/>
              </a:solidFill>
            </a:endParaRPr>
          </a:p>
          <a:p>
            <a:r>
              <a:rPr lang="fr-FR" altLang="fr-FR" b="1">
                <a:solidFill>
                  <a:srgbClr val="00B0F0"/>
                </a:solidFill>
              </a:rPr>
              <a:t>Grand Prix national Ecoquartier 2011</a:t>
            </a:r>
          </a:p>
          <a:p>
            <a:r>
              <a:rPr lang="fr-FR" altLang="fr-FR" b="1">
                <a:solidFill>
                  <a:srgbClr val="00B0F0"/>
                </a:solidFill>
              </a:rPr>
              <a:t>Grand Prix de l’Urbanisme 2000</a:t>
            </a:r>
          </a:p>
        </p:txBody>
      </p:sp>
      <p:pic>
        <p:nvPicPr>
          <p:cNvPr id="74756" name="Image 4">
            <a:extLst>
              <a:ext uri="{FF2B5EF4-FFF2-40B4-BE49-F238E27FC236}">
                <a16:creationId xmlns:a16="http://schemas.microsoft.com/office/drawing/2014/main" id="{EA78720B-E51E-7B1C-02E6-78B6C1FF1E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32550" y="1557338"/>
            <a:ext cx="2265363"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Image 5">
            <a:extLst>
              <a:ext uri="{FF2B5EF4-FFF2-40B4-BE49-F238E27FC236}">
                <a16:creationId xmlns:a16="http://schemas.microsoft.com/office/drawing/2014/main" id="{FD460C24-9B63-0B40-3F8B-FBF3C3138F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9463" y="3213100"/>
            <a:ext cx="283845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Image 6">
            <a:extLst>
              <a:ext uri="{FF2B5EF4-FFF2-40B4-BE49-F238E27FC236}">
                <a16:creationId xmlns:a16="http://schemas.microsoft.com/office/drawing/2014/main" id="{11892981-6934-3AF7-54B0-107F5DF6066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41750" y="2525713"/>
            <a:ext cx="1871663"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Image 7">
            <a:extLst>
              <a:ext uri="{FF2B5EF4-FFF2-40B4-BE49-F238E27FC236}">
                <a16:creationId xmlns:a16="http://schemas.microsoft.com/office/drawing/2014/main" id="{B246BF88-1F11-9805-CF23-15633448347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6050" y="3465513"/>
            <a:ext cx="3521075"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Image 8">
            <a:extLst>
              <a:ext uri="{FF2B5EF4-FFF2-40B4-BE49-F238E27FC236}">
                <a16:creationId xmlns:a16="http://schemas.microsoft.com/office/drawing/2014/main" id="{9C2D8A5F-5728-06AC-9F80-BA138C5E452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13450" y="4997450"/>
            <a:ext cx="29733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1" name="ZoneTexte 9">
            <a:extLst>
              <a:ext uri="{FF2B5EF4-FFF2-40B4-BE49-F238E27FC236}">
                <a16:creationId xmlns:a16="http://schemas.microsoft.com/office/drawing/2014/main" id="{92D7C7F1-150E-055F-5AF3-3B88DDE55D82}"/>
              </a:ext>
            </a:extLst>
          </p:cNvPr>
          <p:cNvSpPr txBox="1">
            <a:spLocks noChangeArrowheads="1"/>
          </p:cNvSpPr>
          <p:nvPr/>
        </p:nvSpPr>
        <p:spPr bwMode="auto">
          <a:xfrm>
            <a:off x="250825" y="2492375"/>
            <a:ext cx="3241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fr-FR" altLang="fr-FR" b="1">
                <a:solidFill>
                  <a:srgbClr val="00B0F0"/>
                </a:solidFill>
              </a:rPr>
              <a:t>Rénovation urbaine à Nancy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re 1">
            <a:extLst>
              <a:ext uri="{FF2B5EF4-FFF2-40B4-BE49-F238E27FC236}">
                <a16:creationId xmlns:a16="http://schemas.microsoft.com/office/drawing/2014/main" id="{88BEEBE0-4B18-3E6C-AFF6-D4B6BC85C1BD}"/>
              </a:ext>
            </a:extLst>
          </p:cNvPr>
          <p:cNvSpPr>
            <a:spLocks noGrp="1"/>
          </p:cNvSpPr>
          <p:nvPr>
            <p:ph type="title"/>
          </p:nvPr>
        </p:nvSpPr>
        <p:spPr>
          <a:xfrm>
            <a:off x="1476375" y="620713"/>
            <a:ext cx="2947988" cy="884237"/>
          </a:xfrm>
        </p:spPr>
        <p:txBody>
          <a:bodyPr/>
          <a:lstStyle/>
          <a:p>
            <a:r>
              <a:rPr lang="fr-FR" altLang="fr-FR" b="1">
                <a:solidFill>
                  <a:srgbClr val="00B0F0"/>
                </a:solidFill>
                <a:latin typeface="Arial" panose="020B0604020202020204" pitchFamily="34" charset="0"/>
                <a:cs typeface="Arial" panose="020B0604020202020204" pitchFamily="34" charset="0"/>
              </a:rPr>
              <a:t>   Michel Pena</a:t>
            </a:r>
            <a:r>
              <a:rPr lang="fr-FR" altLang="fr-FR" sz="1800" b="1">
                <a:solidFill>
                  <a:srgbClr val="00B0F0"/>
                </a:solidFill>
                <a:latin typeface="Arial" panose="020B0604020202020204" pitchFamily="34" charset="0"/>
                <a:cs typeface="Arial" panose="020B0604020202020204" pitchFamily="34" charset="0"/>
              </a:rPr>
              <a:t> 1955</a:t>
            </a:r>
          </a:p>
        </p:txBody>
      </p:sp>
      <p:pic>
        <p:nvPicPr>
          <p:cNvPr id="75779" name="Image 6">
            <a:extLst>
              <a:ext uri="{FF2B5EF4-FFF2-40B4-BE49-F238E27FC236}">
                <a16:creationId xmlns:a16="http://schemas.microsoft.com/office/drawing/2014/main" id="{99F2D85D-2062-3088-86AE-93A01CD6A4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95263"/>
            <a:ext cx="1295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Image 1">
            <a:extLst>
              <a:ext uri="{FF2B5EF4-FFF2-40B4-BE49-F238E27FC236}">
                <a16:creationId xmlns:a16="http://schemas.microsoft.com/office/drawing/2014/main" id="{5CA53D63-7E47-B9DC-DFCD-B88FF6B59D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6125" y="765175"/>
            <a:ext cx="40227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Image 2">
            <a:extLst>
              <a:ext uri="{FF2B5EF4-FFF2-40B4-BE49-F238E27FC236}">
                <a16:creationId xmlns:a16="http://schemas.microsoft.com/office/drawing/2014/main" id="{214ECCC5-75D2-5DD0-E304-E947E074A4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3588" y="3789363"/>
            <a:ext cx="2068512"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Image 3">
            <a:extLst>
              <a:ext uri="{FF2B5EF4-FFF2-40B4-BE49-F238E27FC236}">
                <a16:creationId xmlns:a16="http://schemas.microsoft.com/office/drawing/2014/main" id="{22816580-4DB5-447A-E091-CC4ED569834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973388"/>
            <a:ext cx="3794125"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ZoneTexte 4">
            <a:extLst>
              <a:ext uri="{FF2B5EF4-FFF2-40B4-BE49-F238E27FC236}">
                <a16:creationId xmlns:a16="http://schemas.microsoft.com/office/drawing/2014/main" id="{EAA7E590-0B79-2B3C-132E-5908D141E5E3}"/>
              </a:ext>
            </a:extLst>
          </p:cNvPr>
          <p:cNvSpPr txBox="1">
            <a:spLocks noChangeArrowheads="1"/>
          </p:cNvSpPr>
          <p:nvPr/>
        </p:nvSpPr>
        <p:spPr bwMode="auto">
          <a:xfrm>
            <a:off x="6804025" y="3860800"/>
            <a:ext cx="21605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b="1">
                <a:solidFill>
                  <a:srgbClr val="00B0F0"/>
                </a:solidFill>
              </a:rPr>
              <a:t>Jardin atlantique (gare Montparnasse)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Image 1">
            <a:extLst>
              <a:ext uri="{FF2B5EF4-FFF2-40B4-BE49-F238E27FC236}">
                <a16:creationId xmlns:a16="http://schemas.microsoft.com/office/drawing/2014/main" id="{938C4672-D323-600D-3522-E719E83546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438" y="1285875"/>
            <a:ext cx="36195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Image 3">
            <a:extLst>
              <a:ext uri="{FF2B5EF4-FFF2-40B4-BE49-F238E27FC236}">
                <a16:creationId xmlns:a16="http://schemas.microsoft.com/office/drawing/2014/main" id="{485E888F-EE0E-BF49-5153-4B493E029A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3463" y="1285875"/>
            <a:ext cx="3824287"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Image 4">
            <a:extLst>
              <a:ext uri="{FF2B5EF4-FFF2-40B4-BE49-F238E27FC236}">
                <a16:creationId xmlns:a16="http://schemas.microsoft.com/office/drawing/2014/main" id="{9DA5ACD4-16A2-FB08-102D-1D3397C1E6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3463" y="4286250"/>
            <a:ext cx="3824287"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ZoneTexte 5">
            <a:extLst>
              <a:ext uri="{FF2B5EF4-FFF2-40B4-BE49-F238E27FC236}">
                <a16:creationId xmlns:a16="http://schemas.microsoft.com/office/drawing/2014/main" id="{03F9B3AF-9DEA-097E-3BF1-0D80745C70C1}"/>
              </a:ext>
            </a:extLst>
          </p:cNvPr>
          <p:cNvSpPr txBox="1">
            <a:spLocks noChangeArrowheads="1"/>
          </p:cNvSpPr>
          <p:nvPr/>
        </p:nvSpPr>
        <p:spPr bwMode="auto">
          <a:xfrm>
            <a:off x="395288" y="260350"/>
            <a:ext cx="84248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sz="2400" b="1">
                <a:solidFill>
                  <a:srgbClr val="00B0F0"/>
                </a:solidFill>
              </a:rPr>
              <a:t>Un projet contemporain : l’aménagement des berges du Rhône à Lyon           </a:t>
            </a:r>
            <a:r>
              <a:rPr lang="fr-FR" altLang="fr-FR" b="1">
                <a:solidFill>
                  <a:srgbClr val="00B0F0"/>
                </a:solidFill>
              </a:rPr>
              <a:t>Equipe Tim Boursier et Anne-Laure Giroud</a:t>
            </a:r>
          </a:p>
        </p:txBody>
      </p:sp>
      <p:pic>
        <p:nvPicPr>
          <p:cNvPr id="76806" name="Image 2">
            <a:extLst>
              <a:ext uri="{FF2B5EF4-FFF2-40B4-BE49-F238E27FC236}">
                <a16:creationId xmlns:a16="http://schemas.microsoft.com/office/drawing/2014/main" id="{D742AD97-EC71-D2F6-AFBB-700CF426F3C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7088" y="4286250"/>
            <a:ext cx="3244850"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oneTexte 3">
            <a:extLst>
              <a:ext uri="{FF2B5EF4-FFF2-40B4-BE49-F238E27FC236}">
                <a16:creationId xmlns:a16="http://schemas.microsoft.com/office/drawing/2014/main" id="{4C6CCCAD-4E2B-9C3D-E2ED-A4A351FF82C6}"/>
              </a:ext>
            </a:extLst>
          </p:cNvPr>
          <p:cNvSpPr txBox="1">
            <a:spLocks noChangeArrowheads="1"/>
          </p:cNvSpPr>
          <p:nvPr/>
        </p:nvSpPr>
        <p:spPr bwMode="auto">
          <a:xfrm>
            <a:off x="609600" y="4278313"/>
            <a:ext cx="3286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sz="2000" b="1">
                <a:solidFill>
                  <a:srgbClr val="00B0F0"/>
                </a:solidFill>
              </a:rPr>
              <a:t>Et pour conclure : quand on veut…on peut !!!</a:t>
            </a:r>
          </a:p>
        </p:txBody>
      </p:sp>
      <p:sp>
        <p:nvSpPr>
          <p:cNvPr id="77827" name="ZoneTexte 4">
            <a:extLst>
              <a:ext uri="{FF2B5EF4-FFF2-40B4-BE49-F238E27FC236}">
                <a16:creationId xmlns:a16="http://schemas.microsoft.com/office/drawing/2014/main" id="{5681B9BC-0745-7DF3-5839-D285A7D729DE}"/>
              </a:ext>
            </a:extLst>
          </p:cNvPr>
          <p:cNvSpPr txBox="1">
            <a:spLocks noChangeArrowheads="1"/>
          </p:cNvSpPr>
          <p:nvPr/>
        </p:nvSpPr>
        <p:spPr bwMode="auto">
          <a:xfrm>
            <a:off x="4859338" y="1125538"/>
            <a:ext cx="43211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sz="2800" b="1">
                <a:solidFill>
                  <a:srgbClr val="00B0F0"/>
                </a:solidFill>
              </a:rPr>
              <a:t>Les berges du Rhône à Lyon</a:t>
            </a:r>
          </a:p>
        </p:txBody>
      </p:sp>
      <p:sp>
        <p:nvSpPr>
          <p:cNvPr id="77828" name="ZoneTexte 5">
            <a:extLst>
              <a:ext uri="{FF2B5EF4-FFF2-40B4-BE49-F238E27FC236}">
                <a16:creationId xmlns:a16="http://schemas.microsoft.com/office/drawing/2014/main" id="{AA4B19C8-FEBB-953C-FE01-C182D619C02A}"/>
              </a:ext>
            </a:extLst>
          </p:cNvPr>
          <p:cNvSpPr txBox="1">
            <a:spLocks noChangeArrowheads="1"/>
          </p:cNvSpPr>
          <p:nvPr/>
        </p:nvSpPr>
        <p:spPr bwMode="auto">
          <a:xfrm>
            <a:off x="422275" y="3330575"/>
            <a:ext cx="345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fr-FR" altLang="fr-FR" b="1">
                <a:solidFill>
                  <a:srgbClr val="00B0F0"/>
                </a:solidFill>
              </a:rPr>
              <a:t>2004</a:t>
            </a:r>
          </a:p>
        </p:txBody>
      </p:sp>
      <p:sp>
        <p:nvSpPr>
          <p:cNvPr id="77829" name="ZoneTexte 6">
            <a:extLst>
              <a:ext uri="{FF2B5EF4-FFF2-40B4-BE49-F238E27FC236}">
                <a16:creationId xmlns:a16="http://schemas.microsoft.com/office/drawing/2014/main" id="{94E95CDB-448A-4402-1AC6-D0769F0FC120}"/>
              </a:ext>
            </a:extLst>
          </p:cNvPr>
          <p:cNvSpPr txBox="1">
            <a:spLocks noChangeArrowheads="1"/>
          </p:cNvSpPr>
          <p:nvPr/>
        </p:nvSpPr>
        <p:spPr bwMode="auto">
          <a:xfrm>
            <a:off x="5508625" y="6021388"/>
            <a:ext cx="3311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fr-FR" altLang="fr-FR" b="1">
                <a:solidFill>
                  <a:srgbClr val="00B0F0"/>
                </a:solidFill>
              </a:rPr>
              <a:t>2012</a:t>
            </a:r>
          </a:p>
        </p:txBody>
      </p:sp>
      <p:sp>
        <p:nvSpPr>
          <p:cNvPr id="77830" name="ZoneTexte 7">
            <a:extLst>
              <a:ext uri="{FF2B5EF4-FFF2-40B4-BE49-F238E27FC236}">
                <a16:creationId xmlns:a16="http://schemas.microsoft.com/office/drawing/2014/main" id="{4ABDD221-2273-C2C4-2D42-45173479C740}"/>
              </a:ext>
            </a:extLst>
          </p:cNvPr>
          <p:cNvSpPr txBox="1">
            <a:spLocks noChangeArrowheads="1"/>
          </p:cNvSpPr>
          <p:nvPr/>
        </p:nvSpPr>
        <p:spPr bwMode="auto">
          <a:xfrm>
            <a:off x="201613" y="5091113"/>
            <a:ext cx="410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sz="2400" b="1">
                <a:solidFill>
                  <a:srgbClr val="00B050"/>
                </a:solidFill>
              </a:rPr>
              <a:t>Merci pour votre écoute…</a:t>
            </a:r>
          </a:p>
        </p:txBody>
      </p:sp>
      <p:pic>
        <p:nvPicPr>
          <p:cNvPr id="77831" name="Image 8">
            <a:extLst>
              <a:ext uri="{FF2B5EF4-FFF2-40B4-BE49-F238E27FC236}">
                <a16:creationId xmlns:a16="http://schemas.microsoft.com/office/drawing/2014/main" id="{ED778B80-A284-84EC-2EDD-C031D8FD8D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7650" y="333375"/>
            <a:ext cx="4573588"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Image 2">
            <a:extLst>
              <a:ext uri="{FF2B5EF4-FFF2-40B4-BE49-F238E27FC236}">
                <a16:creationId xmlns:a16="http://schemas.microsoft.com/office/drawing/2014/main" id="{335513CB-29B9-ABAE-CD68-FCC77E18F4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6663" y="3448050"/>
            <a:ext cx="3883025"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3" name="ZoneTexte 1">
            <a:extLst>
              <a:ext uri="{FF2B5EF4-FFF2-40B4-BE49-F238E27FC236}">
                <a16:creationId xmlns:a16="http://schemas.microsoft.com/office/drawing/2014/main" id="{885C6FA0-F3F0-B529-7905-7392E311851D}"/>
              </a:ext>
            </a:extLst>
          </p:cNvPr>
          <p:cNvSpPr txBox="1">
            <a:spLocks noChangeArrowheads="1"/>
          </p:cNvSpPr>
          <p:nvPr/>
        </p:nvSpPr>
        <p:spPr bwMode="auto">
          <a:xfrm>
            <a:off x="900113" y="5949950"/>
            <a:ext cx="403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b="1"/>
              <a:t>Roland-Marie Marceron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5788F02-CDE9-B9BC-F5CF-2155F5B38C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0573" y="171092"/>
            <a:ext cx="4633427" cy="3090354"/>
          </a:xfrm>
          <a:prstGeom prst="rect">
            <a:avLst/>
          </a:prstGeom>
        </p:spPr>
      </p:pic>
      <p:pic>
        <p:nvPicPr>
          <p:cNvPr id="5" name="Image 4">
            <a:extLst>
              <a:ext uri="{FF2B5EF4-FFF2-40B4-BE49-F238E27FC236}">
                <a16:creationId xmlns:a16="http://schemas.microsoft.com/office/drawing/2014/main" id="{6EE2FC60-42C7-780F-C1CE-53D6A0086D8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200" y="3617039"/>
            <a:ext cx="4654200" cy="3104209"/>
          </a:xfrm>
          <a:prstGeom prst="rect">
            <a:avLst/>
          </a:prstGeom>
        </p:spPr>
      </p:pic>
      <p:pic>
        <p:nvPicPr>
          <p:cNvPr id="7" name="Image 6">
            <a:extLst>
              <a:ext uri="{FF2B5EF4-FFF2-40B4-BE49-F238E27FC236}">
                <a16:creationId xmlns:a16="http://schemas.microsoft.com/office/drawing/2014/main" id="{8F42E500-4422-7E4C-2DDF-5B9A6D839BA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2000" y="3617040"/>
            <a:ext cx="4654202" cy="3104210"/>
          </a:xfrm>
          <a:prstGeom prst="rect">
            <a:avLst/>
          </a:prstGeom>
        </p:spPr>
      </p:pic>
      <p:pic>
        <p:nvPicPr>
          <p:cNvPr id="9" name="Image 8">
            <a:extLst>
              <a:ext uri="{FF2B5EF4-FFF2-40B4-BE49-F238E27FC236}">
                <a16:creationId xmlns:a16="http://schemas.microsoft.com/office/drawing/2014/main" id="{0E37AE10-D0BC-F828-B46C-204E0FB552C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191577"/>
            <a:ext cx="4572000" cy="3049384"/>
          </a:xfrm>
          <a:prstGeom prst="rect">
            <a:avLst/>
          </a:prstGeom>
        </p:spPr>
      </p:pic>
    </p:spTree>
    <p:extLst>
      <p:ext uri="{BB962C8B-B14F-4D97-AF65-F5344CB8AC3E}">
        <p14:creationId xmlns:p14="http://schemas.microsoft.com/office/powerpoint/2010/main" val="1070865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3B30E4A-734C-6BE2-B1C5-38FD8570B686}"/>
              </a:ext>
            </a:extLst>
          </p:cNvPr>
          <p:cNvPicPr>
            <a:picLocks noChangeAspect="1"/>
          </p:cNvPicPr>
          <p:nvPr/>
        </p:nvPicPr>
        <p:blipFill>
          <a:blip r:embed="rId3"/>
          <a:stretch>
            <a:fillRect/>
          </a:stretch>
        </p:blipFill>
        <p:spPr>
          <a:xfrm>
            <a:off x="0" y="0"/>
            <a:ext cx="4923064" cy="3429000"/>
          </a:xfrm>
          <a:prstGeom prst="rect">
            <a:avLst/>
          </a:prstGeom>
        </p:spPr>
      </p:pic>
      <p:pic>
        <p:nvPicPr>
          <p:cNvPr id="4104" name="Picture 8" descr="JARDIN MEDIEVAL DE SAINT JEAN DES ANNEAUX - Béziers | Office de ...">
            <a:extLst>
              <a:ext uri="{FF2B5EF4-FFF2-40B4-BE49-F238E27FC236}">
                <a16:creationId xmlns:a16="http://schemas.microsoft.com/office/drawing/2014/main" id="{C13146C3-DF9C-84ED-50C5-4E06CA807C2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29000" y="3000375"/>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D2F26FCB-8923-0607-A25D-0B02F909B0FE}"/>
              </a:ext>
            </a:extLst>
          </p:cNvPr>
          <p:cNvSpPr txBox="1"/>
          <p:nvPr/>
        </p:nvSpPr>
        <p:spPr>
          <a:xfrm>
            <a:off x="4923064" y="2169378"/>
            <a:ext cx="4572000" cy="830997"/>
          </a:xfrm>
          <a:prstGeom prst="rect">
            <a:avLst/>
          </a:prstGeom>
          <a:noFill/>
        </p:spPr>
        <p:txBody>
          <a:bodyPr wrap="square">
            <a:spAutoFit/>
          </a:bodyPr>
          <a:lstStyle/>
          <a:p>
            <a:r>
              <a:rPr lang="fr-FR" sz="2400" dirty="0">
                <a:solidFill>
                  <a:srgbClr val="616161"/>
                </a:solidFill>
                <a:highlight>
                  <a:srgbClr val="FFFFFF"/>
                </a:highlight>
                <a:latin typeface="sourcesanspro_regular"/>
              </a:rPr>
              <a:t>L</a:t>
            </a:r>
            <a:r>
              <a:rPr lang="fr-FR" sz="2400" b="0" i="0" dirty="0">
                <a:solidFill>
                  <a:srgbClr val="616161"/>
                </a:solidFill>
                <a:effectLst/>
                <a:highlight>
                  <a:srgbClr val="FFFFFF"/>
                </a:highlight>
                <a:latin typeface="sourcesanspro_regular"/>
              </a:rPr>
              <a:t>e jardin médiéval de St Jean des anneaux</a:t>
            </a:r>
            <a:endParaRPr lang="fr-FR" sz="2400" dirty="0"/>
          </a:p>
        </p:txBody>
      </p:sp>
      <p:pic>
        <p:nvPicPr>
          <p:cNvPr id="5" name="Picture 6" descr="JARDIN MEDIEVAL DE SAINT JEAN DES ANNEAUX - Béziers | Office de ...">
            <a:extLst>
              <a:ext uri="{FF2B5EF4-FFF2-40B4-BE49-F238E27FC236}">
                <a16:creationId xmlns:a16="http://schemas.microsoft.com/office/drawing/2014/main" id="{55CD0448-B424-464C-F5D0-0FAD56D4851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737939" y="207879"/>
            <a:ext cx="2942249" cy="1961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Jardin Médiéval Saint Jean des Anneaux photo 3">
            <a:extLst>
              <a:ext uri="{FF2B5EF4-FFF2-40B4-BE49-F238E27FC236}">
                <a16:creationId xmlns:a16="http://schemas.microsoft.com/office/drawing/2014/main" id="{8A26E3EE-0F32-A14E-4339-3B1B698E099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4098664"/>
            <a:ext cx="3779913" cy="2759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542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ZoneTexte 1">
            <a:extLst>
              <a:ext uri="{FF2B5EF4-FFF2-40B4-BE49-F238E27FC236}">
                <a16:creationId xmlns:a16="http://schemas.microsoft.com/office/drawing/2014/main" id="{C3BCF9E9-BC19-DCF2-63DD-A4BCD7AFA2A2}"/>
              </a:ext>
            </a:extLst>
          </p:cNvPr>
          <p:cNvSpPr txBox="1">
            <a:spLocks noChangeArrowheads="1"/>
          </p:cNvSpPr>
          <p:nvPr/>
        </p:nvSpPr>
        <p:spPr bwMode="auto">
          <a:xfrm>
            <a:off x="576263" y="404813"/>
            <a:ext cx="81359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sz="2800" b="1"/>
              <a:t>          </a:t>
            </a:r>
            <a:r>
              <a:rPr lang="fr-FR" altLang="fr-FR" sz="2800" b="1">
                <a:solidFill>
                  <a:srgbClr val="00B0F0"/>
                </a:solidFill>
              </a:rPr>
              <a:t>L’ART PAYSAGER en FRANCE</a:t>
            </a:r>
          </a:p>
        </p:txBody>
      </p:sp>
      <p:sp>
        <p:nvSpPr>
          <p:cNvPr id="4099" name="ZoneTexte 2">
            <a:extLst>
              <a:ext uri="{FF2B5EF4-FFF2-40B4-BE49-F238E27FC236}">
                <a16:creationId xmlns:a16="http://schemas.microsoft.com/office/drawing/2014/main" id="{266F06D4-A614-A9EE-F3DC-7B8BB65420F0}"/>
              </a:ext>
            </a:extLst>
          </p:cNvPr>
          <p:cNvSpPr txBox="1">
            <a:spLocks noChangeArrowheads="1"/>
          </p:cNvSpPr>
          <p:nvPr/>
        </p:nvSpPr>
        <p:spPr bwMode="auto">
          <a:xfrm>
            <a:off x="431800" y="1023938"/>
            <a:ext cx="82804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sz="2000">
                <a:solidFill>
                  <a:srgbClr val="00B0F0"/>
                </a:solidFill>
              </a:rPr>
              <a:t>Avant 1600 la France possédait quelques jardins que l’on qualifie aujourd’hui de Jardins Renaissance inspirés de ce qui se faisait en Italie. </a:t>
            </a:r>
          </a:p>
          <a:p>
            <a:r>
              <a:rPr lang="fr-FR" altLang="fr-FR" sz="2000">
                <a:solidFill>
                  <a:srgbClr val="00B0F0"/>
                </a:solidFill>
              </a:rPr>
              <a:t>Charles VII ramène avec lui Dom Pacello Mercogliano en 1496. Il réalise les premiers jardins Renaissance à Château-Gaillard puis au château de Blois.</a:t>
            </a:r>
          </a:p>
        </p:txBody>
      </p:sp>
      <p:pic>
        <p:nvPicPr>
          <p:cNvPr id="4100" name="Image 6">
            <a:extLst>
              <a:ext uri="{FF2B5EF4-FFF2-40B4-BE49-F238E27FC236}">
                <a16:creationId xmlns:a16="http://schemas.microsoft.com/office/drawing/2014/main" id="{2D70FCE1-7248-09EE-989A-77C5C436C2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962275"/>
            <a:ext cx="6388100" cy="36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 2" descr="Une image contenant plante, Photographie aérienne, plein air, Conception urbaine&#10;&#10;Description générée automatiquement">
            <a:extLst>
              <a:ext uri="{FF2B5EF4-FFF2-40B4-BE49-F238E27FC236}">
                <a16:creationId xmlns:a16="http://schemas.microsoft.com/office/drawing/2014/main" id="{1A24FB0E-147C-E4D2-D079-44BCDE7831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2133600"/>
            <a:ext cx="78740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ZoneTexte 3">
            <a:extLst>
              <a:ext uri="{FF2B5EF4-FFF2-40B4-BE49-F238E27FC236}">
                <a16:creationId xmlns:a16="http://schemas.microsoft.com/office/drawing/2014/main" id="{7F066489-748D-C318-7F8E-8F8247451536}"/>
              </a:ext>
            </a:extLst>
          </p:cNvPr>
          <p:cNvSpPr txBox="1">
            <a:spLocks noChangeArrowheads="1"/>
          </p:cNvSpPr>
          <p:nvPr/>
        </p:nvSpPr>
        <p:spPr bwMode="auto">
          <a:xfrm>
            <a:off x="323850" y="260350"/>
            <a:ext cx="8496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fr-FR" sz="2400" b="1">
                <a:solidFill>
                  <a:srgbClr val="00B0F0"/>
                </a:solidFill>
              </a:rPr>
              <a:t>L’un des rares Jardins Renaissance qui existent encore est le jardin de Villandry reconstitué entre 1908 et 1918 par Joachim Carvalho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 1">
            <a:extLst>
              <a:ext uri="{FF2B5EF4-FFF2-40B4-BE49-F238E27FC236}">
                <a16:creationId xmlns:a16="http://schemas.microsoft.com/office/drawing/2014/main" id="{2FA95588-4BAF-41E9-072E-7A24723CD2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3225" y="260350"/>
            <a:ext cx="47990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ZoneTexte 3">
            <a:extLst>
              <a:ext uri="{FF2B5EF4-FFF2-40B4-BE49-F238E27FC236}">
                <a16:creationId xmlns:a16="http://schemas.microsoft.com/office/drawing/2014/main" id="{994C17C8-DB7C-1C67-F1A3-028B4D5EAAB2}"/>
              </a:ext>
            </a:extLst>
          </p:cNvPr>
          <p:cNvSpPr txBox="1">
            <a:spLocks noChangeArrowheads="1"/>
          </p:cNvSpPr>
          <p:nvPr/>
        </p:nvSpPr>
        <p:spPr bwMode="auto">
          <a:xfrm>
            <a:off x="466725" y="6246813"/>
            <a:ext cx="82089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fr-FR" altLang="fr-FR" sz="2400" b="1">
                <a:solidFill>
                  <a:srgbClr val="00B0F0"/>
                </a:solidFill>
              </a:rPr>
              <a:t>Un jardin potager tissé comme un tapis d’Orient</a:t>
            </a:r>
          </a:p>
        </p:txBody>
      </p:sp>
      <p:pic>
        <p:nvPicPr>
          <p:cNvPr id="6148" name="Image 3">
            <a:extLst>
              <a:ext uri="{FF2B5EF4-FFF2-40B4-BE49-F238E27FC236}">
                <a16:creationId xmlns:a16="http://schemas.microsoft.com/office/drawing/2014/main" id="{3F479883-DDDA-6F88-027C-CA93F71608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300" y="3170238"/>
            <a:ext cx="3455988"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Image 1">
            <a:extLst>
              <a:ext uri="{FF2B5EF4-FFF2-40B4-BE49-F238E27FC236}">
                <a16:creationId xmlns:a16="http://schemas.microsoft.com/office/drawing/2014/main" id="{49B964D7-DC6B-87F4-5C24-55D53B7172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587375"/>
            <a:ext cx="357981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Image 4">
            <a:extLst>
              <a:ext uri="{FF2B5EF4-FFF2-40B4-BE49-F238E27FC236}">
                <a16:creationId xmlns:a16="http://schemas.microsoft.com/office/drawing/2014/main" id="{25B5DBF2-2ED1-D7FE-7C33-BA5E6076853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4005263"/>
            <a:ext cx="295592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 1">
            <a:extLst>
              <a:ext uri="{FF2B5EF4-FFF2-40B4-BE49-F238E27FC236}">
                <a16:creationId xmlns:a16="http://schemas.microsoft.com/office/drawing/2014/main" id="{6BD1B005-E925-2B28-EBF3-757147074F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60350"/>
            <a:ext cx="7488238"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ZoneTexte 2">
            <a:extLst>
              <a:ext uri="{FF2B5EF4-FFF2-40B4-BE49-F238E27FC236}">
                <a16:creationId xmlns:a16="http://schemas.microsoft.com/office/drawing/2014/main" id="{F75FCE9B-8368-BFE3-BDE5-715C6629D298}"/>
              </a:ext>
            </a:extLst>
          </p:cNvPr>
          <p:cNvSpPr txBox="1">
            <a:spLocks noChangeArrowheads="1"/>
          </p:cNvSpPr>
          <p:nvPr/>
        </p:nvSpPr>
        <p:spPr bwMode="auto">
          <a:xfrm>
            <a:off x="0" y="6092825"/>
            <a:ext cx="8748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fr-FR" altLang="fr-FR" sz="2400" b="1">
                <a:solidFill>
                  <a:srgbClr val="00B0F0"/>
                </a:solidFill>
              </a:rPr>
              <a:t>Le jardin d’amour, dessiné par Lozano, peintre espagnol</a:t>
            </a:r>
          </a:p>
        </p:txBody>
      </p:sp>
    </p:spTree>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137</TotalTime>
  <Words>1030</Words>
  <Application>Microsoft Office PowerPoint</Application>
  <PresentationFormat>Affichage à l'écran (4:3)</PresentationFormat>
  <Paragraphs>100</Paragraphs>
  <Slides>36</Slides>
  <Notes>11</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36</vt:i4>
      </vt:variant>
    </vt:vector>
  </HeadingPairs>
  <TitlesOfParts>
    <vt:vector size="47" baseType="lpstr">
      <vt:lpstr>Algerian</vt:lpstr>
      <vt:lpstr>-apple-system</vt:lpstr>
      <vt:lpstr>Arial</vt:lpstr>
      <vt:lpstr>Calibri</vt:lpstr>
      <vt:lpstr>Calibri Light</vt:lpstr>
      <vt:lpstr>Garamond</vt:lpstr>
      <vt:lpstr>Inter</vt:lpstr>
      <vt:lpstr>Lato</vt:lpstr>
      <vt:lpstr>Rubik</vt:lpstr>
      <vt:lpstr>sourcesanspro_regular</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Michel Pena 1955</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patrick lafforgue</dc:creator>
  <cp:lastModifiedBy>patrick lafforgue</cp:lastModifiedBy>
  <cp:revision>2</cp:revision>
  <dcterms:created xsi:type="dcterms:W3CDTF">2024-05-27T12:26:05Z</dcterms:created>
  <dcterms:modified xsi:type="dcterms:W3CDTF">2024-05-27T14:44:04Z</dcterms:modified>
</cp:coreProperties>
</file>