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1320" r:id="rId3"/>
    <p:sldId id="1303" r:id="rId4"/>
    <p:sldId id="1316" r:id="rId5"/>
    <p:sldId id="1294" r:id="rId6"/>
    <p:sldId id="1317" r:id="rId7"/>
    <p:sldId id="1318" r:id="rId8"/>
    <p:sldId id="1321" r:id="rId9"/>
    <p:sldId id="1319" r:id="rId10"/>
    <p:sldId id="1323" r:id="rId11"/>
    <p:sldId id="1322" r:id="rId12"/>
    <p:sldId id="1171" r:id="rId13"/>
    <p:sldId id="1186" r:id="rId14"/>
  </p:sldIdLst>
  <p:sldSz cx="9144000" cy="5143500" type="screen16x9"/>
  <p:notesSz cx="6886575" cy="10018713"/>
  <p:defaultTextStyle>
    <a:defPPr>
      <a:defRPr lang="fr-F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0C"/>
    <a:srgbClr val="576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0261" autoAdjust="0"/>
  </p:normalViewPr>
  <p:slideViewPr>
    <p:cSldViewPr>
      <p:cViewPr varScale="1">
        <p:scale>
          <a:sx n="88" d="100"/>
          <a:sy n="88" d="100"/>
        </p:scale>
        <p:origin x="126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6B0F1527-84D4-4DCA-BD88-185C66874FEF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4B88598D-D13A-4CB0-A173-C63C5C4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66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COPIL Environnement - FREDON Occitanie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D758-141F-4604-B1AD-6CB20797E4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72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09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20" indent="-18112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88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05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Voici d’autre initiatives : à la fois de la sensibilisation.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6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2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01133">
              <a:buFontTx/>
              <a:buNone/>
              <a:defRPr/>
            </a:pPr>
            <a:endParaRPr lang="fr-FR" dirty="0"/>
          </a:p>
          <a:p>
            <a:pPr marL="181120" indent="-181120" defTabSz="1001133">
              <a:buFontTx/>
              <a:buChar char="-"/>
              <a:defRPr/>
            </a:pPr>
            <a:endParaRPr lang="fr-FR" dirty="0"/>
          </a:p>
          <a:p>
            <a:pPr marL="181120" indent="-181120" defTabSz="1001133">
              <a:buFontTx/>
              <a:buChar char="-"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COPIL Environnement - FREDON Occitanie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D758-141F-4604-B1AD-6CB20797E4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2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5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2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58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5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49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20" indent="-181120">
              <a:buFontTx/>
              <a:buChar char="-"/>
            </a:pPr>
            <a:endParaRPr lang="fr-FR" dirty="0"/>
          </a:p>
          <a:p>
            <a:pPr marL="181120" indent="-18112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598D-D13A-4CB0-A173-C63C5C4D99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99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1AF66-6BC7-4B08-BA39-E04579189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09599"/>
            <a:ext cx="6858000" cy="1790700"/>
          </a:xfrm>
        </p:spPr>
        <p:txBody>
          <a:bodyPr anchor="b">
            <a:normAutofit/>
          </a:bodyPr>
          <a:lstStyle>
            <a:lvl1pPr algn="ctr">
              <a:defRPr sz="4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B22D20-533F-4554-8A67-AEB39BEF4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FB7DC3-5456-4DE5-6803-7E7E13CCD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2347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89406-6280-4BF5-9C73-83BDFC0C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0F9378-33FD-4D1A-8193-EF9380313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696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2C5F3-50CB-4F34-B467-84D78A5C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270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8280ED-91B2-4911-A5A6-3E2BDEF299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2219" y="374518"/>
            <a:ext cx="3019562" cy="301956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928708F-7153-4017-910D-C3280028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69588"/>
            <a:ext cx="7886700" cy="994172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5336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7D35E2-28AD-3036-0E30-B060F17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0616-0EEC-4136-A016-13ED003EE268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D205CE-708E-62E5-9242-CE26FB71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64228F-DE47-5B8A-883A-F08ECB5A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E65-33CD-48D2-AA0F-B7FA4A0577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4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4E2D7-ED2E-40DF-8267-090DBE1E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EB975-A12B-4B92-A358-7E51B6892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24E03B-2B37-4ADB-8037-51D21424F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87681C-92F7-44D7-BAD6-F43052E1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85985F-80D3-4B46-B2EC-FE020770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F56EE0C-7672-46F2-BBF3-BE8DEADD62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08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C81804-4EBD-4A02-AF74-596AF519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0A9053-1525-4768-A864-07867E68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DC806E-F2A0-C655-CBDB-49F6601584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4733404"/>
            <a:ext cx="1224134" cy="3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2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5" r:id="rId3"/>
    <p:sldLayoutId id="2147483698" r:id="rId4"/>
    <p:sldLayoutId id="2147483699" r:id="rId5"/>
    <p:sldLayoutId id="214748370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Filson Pro Medium" panose="02000000000000000000" pitchFamily="50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fredonoccitanie.com/jevi/bibliotheque-des-outils-jev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redonoccitanie.com/jevi/la-boutique/" TargetMode="External"/><Relationship Id="rId5" Type="http://schemas.openxmlformats.org/officeDocument/2006/relationships/hyperlink" Target="https://www.fredonoccitanie.com/jevi/bibliotheque-des-outils-jevi/" TargetMode="Externa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hyperlink" Target="https://www.fredonoccitanie.com/jevi/charte-regionale-engage-pour-le-vegetal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s://www.fredonoccitanie.com/jevi/charte-regionale-engage-pour-le-vegetal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donoccitanie.com/jevi/bibliotheque-des-outils-jev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hyperlink" Target="https://www.fredonoccitanie.com/jevi/la-boutiqu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donoccitanie.com/jevi/bibliotheque-des-outils-jev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donoccitanie.com/jevi/participez-au-concours-photo-202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redonoccitanie.com/jevi/bibliotheque-des-outils-jevi/" TargetMode="Externa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135A794-C6EA-4353-87B2-C581DF09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87285"/>
            <a:ext cx="9144000" cy="1486307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fr-FR" dirty="0">
                <a:solidFill>
                  <a:srgbClr val="009CA7"/>
                </a:solidFill>
                <a:latin typeface="Filson Pro Regular" panose="02000000000000000000" pitchFamily="50" charset="0"/>
              </a:rPr>
              <a:t>Communiquer sur ses pratiques :</a:t>
            </a:r>
            <a:br>
              <a:rPr lang="fr-FR" dirty="0">
                <a:solidFill>
                  <a:srgbClr val="009CA7"/>
                </a:solidFill>
                <a:latin typeface="Filson Pro Regular" panose="02000000000000000000" pitchFamily="50" charset="0"/>
              </a:rPr>
            </a:br>
            <a:r>
              <a:rPr lang="fr-FR" sz="2400" dirty="0">
                <a:solidFill>
                  <a:schemeClr val="accent6"/>
                </a:solidFill>
                <a:latin typeface="Filson Pro Regular" panose="02000000000000000000" pitchFamily="50" charset="0"/>
              </a:rPr>
              <a:t>les outils à disposition des JEVI 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218021C-E8AE-834E-E0AC-89B2E25174B4}"/>
              </a:ext>
            </a:extLst>
          </p:cNvPr>
          <p:cNvSpPr/>
          <p:nvPr/>
        </p:nvSpPr>
        <p:spPr>
          <a:xfrm>
            <a:off x="6672645" y="4376715"/>
            <a:ext cx="2397397" cy="69379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buClr>
                <a:schemeClr val="accent2"/>
              </a:buClr>
            </a:pPr>
            <a:r>
              <a:rPr lang="fr-FR" sz="1200" b="1" i="1" dirty="0">
                <a:solidFill>
                  <a:schemeClr val="accent4"/>
                </a:solidFill>
              </a:rPr>
              <a:t>Florian Martel et Sophie </a:t>
            </a:r>
            <a:r>
              <a:rPr lang="fr-FR" sz="1200" b="1" i="1" dirty="0" err="1">
                <a:solidFill>
                  <a:schemeClr val="accent4"/>
                </a:solidFill>
              </a:rPr>
              <a:t>Albespy</a:t>
            </a:r>
            <a:r>
              <a:rPr lang="fr-FR" sz="1200" b="1" i="1" dirty="0">
                <a:solidFill>
                  <a:schemeClr val="accent4"/>
                </a:solidFill>
              </a:rPr>
              <a:t> – </a:t>
            </a:r>
          </a:p>
          <a:p>
            <a:pPr algn="ctr">
              <a:buClr>
                <a:schemeClr val="accent2"/>
              </a:buClr>
            </a:pPr>
            <a:r>
              <a:rPr lang="fr-FR" sz="1200" b="1" i="1" dirty="0">
                <a:solidFill>
                  <a:schemeClr val="accent4"/>
                </a:solidFill>
              </a:rPr>
              <a:t>Equipe d’animation JEVI</a:t>
            </a:r>
            <a:endParaRPr lang="fr-FR" sz="1200" b="1" dirty="0">
              <a:solidFill>
                <a:schemeClr val="accent4"/>
              </a:solidFill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lvl="1" algn="ctr">
              <a:buClr>
                <a:schemeClr val="accent2"/>
              </a:buClr>
            </a:pPr>
            <a:endParaRPr lang="fr-FR" sz="1200" i="1" dirty="0">
              <a:solidFill>
                <a:srgbClr val="D6970A"/>
              </a:solidFill>
            </a:endParaRPr>
          </a:p>
          <a:p>
            <a:pPr lvl="1" algn="ctr">
              <a:buClr>
                <a:schemeClr val="accent2"/>
              </a:buClr>
            </a:pPr>
            <a:endParaRPr lang="fr-FR" sz="1200" i="1" dirty="0">
              <a:solidFill>
                <a:srgbClr val="D6970A"/>
              </a:solidFill>
            </a:endParaRPr>
          </a:p>
          <a:p>
            <a:pPr algn="ctr"/>
            <a:endParaRPr lang="fr-CA" sz="135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0CA396E-C5E9-D522-FDE2-6C99987BB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27" y="4503961"/>
            <a:ext cx="604235" cy="60423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BE6AE82-6CE9-F92E-E734-700BEC0A0D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663">
            <a:off x="5787126" y="828470"/>
            <a:ext cx="3175009" cy="1562700"/>
          </a:xfrm>
          <a:prstGeom prst="rect">
            <a:avLst/>
          </a:prstGeom>
        </p:spPr>
      </p:pic>
      <p:pic>
        <p:nvPicPr>
          <p:cNvPr id="13" name="Image 1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122D3C4-D109-4791-22BE-F45E88A64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19" y="4496983"/>
            <a:ext cx="4074048" cy="6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7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990CD35-111E-DA00-84F4-2C091F25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6" y="683384"/>
            <a:ext cx="2688079" cy="38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955635-5803-C555-C8F1-40BA3873CD6C}"/>
              </a:ext>
            </a:extLst>
          </p:cNvPr>
          <p:cNvSpPr txBox="1"/>
          <p:nvPr/>
        </p:nvSpPr>
        <p:spPr>
          <a:xfrm>
            <a:off x="251520" y="11418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j-lt"/>
              </a:rPr>
              <a:t>… et 10 fiches à l’intention des particuliers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02B750B-3BB4-506C-CD8C-9DDA475EF772}"/>
              </a:ext>
            </a:extLst>
          </p:cNvPr>
          <p:cNvSpPr txBox="1"/>
          <p:nvPr/>
        </p:nvSpPr>
        <p:spPr>
          <a:xfrm>
            <a:off x="5967485" y="1005292"/>
            <a:ext cx="2947409" cy="30854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r>
              <a:rPr lang="fr-FR" sz="1600" b="1" dirty="0">
                <a:solidFill>
                  <a:schemeClr val="accent1"/>
                </a:solidFill>
                <a:latin typeface="Filson Pro Regular" panose="02000000000000000000" pitchFamily="50" charset="0"/>
                <a:ea typeface="Source Sans Pro"/>
              </a:rPr>
              <a:t>Des fiches techniques simples pour faire changer les pratiques individuelles</a:t>
            </a:r>
          </a:p>
          <a:p>
            <a:pPr defTabSz="685800">
              <a:defRPr/>
            </a:pPr>
            <a:endParaRPr lang="fr-FR" sz="1600" b="1" dirty="0">
              <a:solidFill>
                <a:schemeClr val="accent1"/>
              </a:solidFill>
              <a:latin typeface="Filson Pro Regular" panose="02000000000000000000" pitchFamily="50" charset="0"/>
              <a:ea typeface="Source Sans Pro"/>
            </a:endParaRP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Choisir des arbres et arbustes adaptés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Déchets verts : des ressources à valoriser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Fabriquer son compost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Mieux gérer les feuilles mortes pour ne plus les jeter</a:t>
            </a:r>
            <a:endParaRPr lang="fr-FR" sz="1200" b="1" i="1" dirty="0">
              <a:solidFill>
                <a:prstClr val="black"/>
              </a:solidFill>
              <a:latin typeface="Filson Pro Regular" panose="02000000000000000000" pitchFamily="50" charset="0"/>
              <a:ea typeface="Source Sans Pro"/>
            </a:endParaRP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Etc.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828789-1C80-7640-5731-891666663785}"/>
              </a:ext>
            </a:extLst>
          </p:cNvPr>
          <p:cNvSpPr txBox="1"/>
          <p:nvPr/>
        </p:nvSpPr>
        <p:spPr>
          <a:xfrm>
            <a:off x="791580" y="468920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+mj-lt"/>
              </a:rPr>
              <a:t>Disponibles dans la </a:t>
            </a:r>
            <a:r>
              <a:rPr lang="fr-FR" dirty="0">
                <a:solidFill>
                  <a:schemeClr val="accent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des outils JEVI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5AD00A6-452D-0AC9-6148-8C7FBA76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9542"/>
            <a:ext cx="1288231" cy="18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7374889-49EB-13BF-6BE0-B3D7194F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76" y="2643759"/>
            <a:ext cx="1281487" cy="18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B296EA73-95F5-CF1B-77E7-6D73E1D8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76" y="707908"/>
            <a:ext cx="1298871" cy="18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681F46D2-AA47-AA4D-4C07-E4261FE7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42" y="2652159"/>
            <a:ext cx="1278221" cy="18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0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B3D852F-30E0-2C5C-A916-5897A6ED1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6" t="9838" r="13571" b="2701"/>
          <a:stretch/>
        </p:blipFill>
        <p:spPr>
          <a:xfrm>
            <a:off x="3491880" y="604472"/>
            <a:ext cx="1872208" cy="22615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955635-5803-C555-C8F1-40BA3873CD6C}"/>
              </a:ext>
            </a:extLst>
          </p:cNvPr>
          <p:cNvSpPr txBox="1"/>
          <p:nvPr/>
        </p:nvSpPr>
        <p:spPr>
          <a:xfrm>
            <a:off x="251520" y="11418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j-lt"/>
              </a:rPr>
              <a:t>Des outils de communication complémentaires et alternatifs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CABA50F-2FF6-FA04-AB7C-F7A3DD81A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1" y="604472"/>
            <a:ext cx="2756030" cy="38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19BEE082-7CBE-61DF-3708-60E485ACD7F2}"/>
              </a:ext>
            </a:extLst>
          </p:cNvPr>
          <p:cNvSpPr txBox="1"/>
          <p:nvPr/>
        </p:nvSpPr>
        <p:spPr>
          <a:xfrm>
            <a:off x="5967485" y="1005292"/>
            <a:ext cx="2947409" cy="792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Affiches avec flyers et marque-pages associés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Empègue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773124-70EF-D532-3A30-F2F8C30E90C1}"/>
              </a:ext>
            </a:extLst>
          </p:cNvPr>
          <p:cNvSpPr txBox="1"/>
          <p:nvPr/>
        </p:nvSpPr>
        <p:spPr>
          <a:xfrm>
            <a:off x="791580" y="445673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+mj-lt"/>
              </a:rPr>
              <a:t>Disponibles dans la </a:t>
            </a:r>
            <a:r>
              <a:rPr lang="fr-FR" dirty="0">
                <a:solidFill>
                  <a:schemeClr val="accent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des outils JEVI</a:t>
            </a:r>
            <a:r>
              <a:rPr lang="fr-FR" dirty="0">
                <a:solidFill>
                  <a:schemeClr val="accent2"/>
                </a:solidFill>
                <a:latin typeface="+mj-lt"/>
              </a:rPr>
              <a:t> </a:t>
            </a:r>
            <a:br>
              <a:rPr lang="fr-FR" dirty="0">
                <a:solidFill>
                  <a:schemeClr val="accent2"/>
                </a:solidFill>
                <a:latin typeface="+mj-lt"/>
              </a:rPr>
            </a:br>
            <a:r>
              <a:rPr lang="fr-FR" dirty="0">
                <a:solidFill>
                  <a:schemeClr val="accent1"/>
                </a:solidFill>
                <a:latin typeface="+mj-lt"/>
              </a:rPr>
              <a:t>ou </a:t>
            </a:r>
            <a:r>
              <a:rPr lang="fr-FR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sur l’espace </a:t>
            </a:r>
            <a:r>
              <a:rPr lang="fr-FR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boutique</a:t>
            </a:r>
            <a:r>
              <a:rPr lang="fr-FR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!</a:t>
            </a:r>
            <a:endParaRPr lang="fr-FR" dirty="0">
              <a:solidFill>
                <a:schemeClr val="accent1"/>
              </a:solidFill>
              <a:latin typeface="+mj-lt"/>
            </a:endParaRPr>
          </a:p>
          <a:p>
            <a:pPr algn="ctr"/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254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945F00B-599B-5D3A-E219-8BF3A332E7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501056" y="3223518"/>
            <a:ext cx="1715473" cy="1157451"/>
          </a:xfrm>
          <a:prstGeom prst="rect">
            <a:avLst/>
          </a:prstGeom>
        </p:spPr>
      </p:pic>
      <p:pic>
        <p:nvPicPr>
          <p:cNvPr id="9" name="Image 8" descr="Une image contenant texte, bâtiment&#10;&#10;Description générée automatiquement">
            <a:extLst>
              <a:ext uri="{FF2B5EF4-FFF2-40B4-BE49-F238E27FC236}">
                <a16:creationId xmlns:a16="http://schemas.microsoft.com/office/drawing/2014/main" id="{F3C68FAC-3FA2-35A7-C8E9-66E9222B7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2711" y="3320030"/>
            <a:ext cx="1716672" cy="965628"/>
          </a:xfrm>
          <a:prstGeom prst="rect">
            <a:avLst/>
          </a:prstGeom>
        </p:spPr>
      </p:pic>
      <p:pic>
        <p:nvPicPr>
          <p:cNvPr id="15" name="Image 14" descr="Une image contenant bâtiment, extérieur, brique, maison&#10;&#10;Description générée automatiquement">
            <a:extLst>
              <a:ext uri="{FF2B5EF4-FFF2-40B4-BE49-F238E27FC236}">
                <a16:creationId xmlns:a16="http://schemas.microsoft.com/office/drawing/2014/main" id="{417E7B6C-2564-A62B-E68D-621078D217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441" y="2944507"/>
            <a:ext cx="2604031" cy="1715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3903E8-4F33-3DF0-2E46-D8DA7F3E38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19241" y="3368990"/>
            <a:ext cx="1715475" cy="866510"/>
          </a:xfrm>
          <a:prstGeom prst="rect">
            <a:avLst/>
          </a:prstGeom>
        </p:spPr>
      </p:pic>
      <p:pic>
        <p:nvPicPr>
          <p:cNvPr id="28" name="Image 27" descr="Une image contenant bâtiment, extérieur, pierre, ciment&#10;&#10;Description générée automatiquement">
            <a:extLst>
              <a:ext uri="{FF2B5EF4-FFF2-40B4-BE49-F238E27FC236}">
                <a16:creationId xmlns:a16="http://schemas.microsoft.com/office/drawing/2014/main" id="{781359C4-063E-6A71-5EC8-1B1970549F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"/>
          <a:stretch/>
        </p:blipFill>
        <p:spPr>
          <a:xfrm>
            <a:off x="6381515" y="987574"/>
            <a:ext cx="2438958" cy="1706204"/>
          </a:xfrm>
          <a:prstGeom prst="rect">
            <a:avLst/>
          </a:prstGeom>
        </p:spPr>
      </p:pic>
      <p:pic>
        <p:nvPicPr>
          <p:cNvPr id="32" name="Image 31" descr="Une image contenant texte, extérieur, bâtiment, rue&#10;&#10;Description générée automatiquement">
            <a:extLst>
              <a:ext uri="{FF2B5EF4-FFF2-40B4-BE49-F238E27FC236}">
                <a16:creationId xmlns:a16="http://schemas.microsoft.com/office/drawing/2014/main" id="{A24AE47D-4EC0-2237-764D-8AC26B4E37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23" y="987574"/>
            <a:ext cx="2274938" cy="17062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C423FFA-CEEE-5E59-A4F8-199BC19903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8" y="987574"/>
            <a:ext cx="3033252" cy="1706204"/>
          </a:xfrm>
          <a:prstGeom prst="rect">
            <a:avLst/>
          </a:prstGeom>
        </p:spPr>
      </p:pic>
      <p:pic>
        <p:nvPicPr>
          <p:cNvPr id="27" name="Image 2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DA6D9F4-E7F3-B699-2984-07BE85A25EE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"/>
          <a:stretch/>
        </p:blipFill>
        <p:spPr>
          <a:xfrm>
            <a:off x="242764" y="2944507"/>
            <a:ext cx="2159263" cy="1715474"/>
          </a:xfrm>
          <a:prstGeom prst="rect">
            <a:avLst/>
          </a:prstGeom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511BEEFC-951B-3DBE-7134-DFA3738CB10D}"/>
              </a:ext>
            </a:extLst>
          </p:cNvPr>
          <p:cNvSpPr/>
          <p:nvPr/>
        </p:nvSpPr>
        <p:spPr>
          <a:xfrm>
            <a:off x="54225" y="88155"/>
            <a:ext cx="604225" cy="604226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100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994DA4B-C656-9758-4BC5-845F2A72F2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5" y="186420"/>
            <a:ext cx="433360" cy="403497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A475E1DA-9551-646E-0FE9-3858CF3E036D}"/>
              </a:ext>
            </a:extLst>
          </p:cNvPr>
          <p:cNvGrpSpPr/>
          <p:nvPr/>
        </p:nvGrpSpPr>
        <p:grpSpPr>
          <a:xfrm>
            <a:off x="-8147" y="-11330"/>
            <a:ext cx="5804283" cy="803197"/>
            <a:chOff x="-10863" y="-15106"/>
            <a:chExt cx="8629468" cy="1194146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FFEA31F-20B0-C1CE-6B0C-365A262AC082}"/>
                </a:ext>
              </a:extLst>
            </p:cNvPr>
            <p:cNvSpPr/>
            <p:nvPr/>
          </p:nvSpPr>
          <p:spPr>
            <a:xfrm>
              <a:off x="-10863" y="-15106"/>
              <a:ext cx="8629468" cy="119414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185738" algn="ctr"/>
              <a:r>
                <a:rPr lang="fr-FR" dirty="0">
                  <a:latin typeface="+mj-lt"/>
                  <a:cs typeface="Times New Roman" panose="02020603050405020304" pitchFamily="18" charset="0"/>
                </a:rPr>
                <a:t>          </a:t>
              </a:r>
              <a:r>
                <a:rPr lang="fr-FR" sz="1600" dirty="0">
                  <a:latin typeface="+mj-lt"/>
                  <a:cs typeface="Times New Roman" panose="02020603050405020304" pitchFamily="18" charset="0"/>
                </a:rPr>
                <a:t>Quelques exemples de communication dans les cimetières</a:t>
              </a:r>
              <a:endParaRPr lang="fr-FR" cap="all" dirty="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5B57C6C-836A-B855-2586-4A386AF316E2}"/>
                </a:ext>
              </a:extLst>
            </p:cNvPr>
            <p:cNvGrpSpPr/>
            <p:nvPr/>
          </p:nvGrpSpPr>
          <p:grpSpPr>
            <a:xfrm>
              <a:off x="81868" y="132803"/>
              <a:ext cx="898327" cy="898327"/>
              <a:chOff x="81868" y="203254"/>
              <a:chExt cx="898327" cy="898327"/>
            </a:xfrm>
          </p:grpSpPr>
          <p:sp>
            <p:nvSpPr>
              <p:cNvPr id="10" name="Oval 3">
                <a:extLst>
                  <a:ext uri="{FF2B5EF4-FFF2-40B4-BE49-F238E27FC236}">
                    <a16:creationId xmlns:a16="http://schemas.microsoft.com/office/drawing/2014/main" id="{834AF7AA-73BB-8ACA-98D5-A5B8B7E28249}"/>
                  </a:ext>
                </a:extLst>
              </p:cNvPr>
              <p:cNvSpPr/>
              <p:nvPr/>
            </p:nvSpPr>
            <p:spPr>
              <a:xfrm>
                <a:off x="81868" y="203254"/>
                <a:ext cx="898327" cy="898327"/>
              </a:xfrm>
              <a:prstGeom prst="ellipse">
                <a:avLst/>
              </a:prstGeom>
              <a:solidFill>
                <a:schemeClr val="bg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21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Image 10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3DFBF144-3FBF-066A-B4F5-89D96BBE3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12" y="349348"/>
                <a:ext cx="644295" cy="59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7055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3A0941D3-3DF7-F4D3-1B26-2A9731F624B5}"/>
              </a:ext>
            </a:extLst>
          </p:cNvPr>
          <p:cNvGrpSpPr/>
          <p:nvPr/>
        </p:nvGrpSpPr>
        <p:grpSpPr>
          <a:xfrm>
            <a:off x="-8147" y="-11330"/>
            <a:ext cx="5804283" cy="803197"/>
            <a:chOff x="-10863" y="-15106"/>
            <a:chExt cx="8629468" cy="1194146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CEF4F478-EFEA-567C-AD13-8E9CBC239CE8}"/>
                </a:ext>
              </a:extLst>
            </p:cNvPr>
            <p:cNvSpPr/>
            <p:nvPr/>
          </p:nvSpPr>
          <p:spPr>
            <a:xfrm>
              <a:off x="-10863" y="-15106"/>
              <a:ext cx="8629468" cy="119414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185738" algn="ctr"/>
              <a:r>
                <a:rPr lang="fr-FR" dirty="0">
                  <a:latin typeface="+mj-lt"/>
                  <a:cs typeface="Times New Roman" panose="02020603050405020304" pitchFamily="18" charset="0"/>
                </a:rPr>
                <a:t>          </a:t>
              </a:r>
              <a:r>
                <a:rPr lang="fr-FR" sz="1600" dirty="0">
                  <a:latin typeface="+mj-lt"/>
                  <a:cs typeface="Times New Roman" panose="02020603050405020304" pitchFamily="18" charset="0"/>
                </a:rPr>
                <a:t>Quelques exemples de communication dans les cimetières</a:t>
              </a:r>
              <a:endParaRPr lang="fr-FR" cap="all" dirty="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42582735-20B0-81FC-3375-F838FBFC6D2C}"/>
                </a:ext>
              </a:extLst>
            </p:cNvPr>
            <p:cNvGrpSpPr/>
            <p:nvPr/>
          </p:nvGrpSpPr>
          <p:grpSpPr>
            <a:xfrm>
              <a:off x="81868" y="132803"/>
              <a:ext cx="898327" cy="898327"/>
              <a:chOff x="81868" y="203254"/>
              <a:chExt cx="898327" cy="898327"/>
            </a:xfrm>
          </p:grpSpPr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C466EA32-4077-FBA5-2FE4-6D64E2CC45B6}"/>
                  </a:ext>
                </a:extLst>
              </p:cNvPr>
              <p:cNvSpPr/>
              <p:nvPr/>
            </p:nvSpPr>
            <p:spPr>
              <a:xfrm>
                <a:off x="81868" y="203254"/>
                <a:ext cx="898327" cy="898327"/>
              </a:xfrm>
              <a:prstGeom prst="ellipse">
                <a:avLst/>
              </a:prstGeom>
              <a:solidFill>
                <a:schemeClr val="bg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21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Image 24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A67193B1-F591-DBA9-DFB6-9396606D6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12" y="349348"/>
                <a:ext cx="644295" cy="599895"/>
              </a:xfrm>
              <a:prstGeom prst="rect">
                <a:avLst/>
              </a:prstGeom>
            </p:spPr>
          </p:pic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03989F-104C-F42B-3ECB-6C50044A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8" y="916111"/>
            <a:ext cx="2390981" cy="19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herbe, extérieur, signe&#10;&#10;Description générée automatiquement">
            <a:extLst>
              <a:ext uri="{FF2B5EF4-FFF2-40B4-BE49-F238E27FC236}">
                <a16:creationId xmlns:a16="http://schemas.microsoft.com/office/drawing/2014/main" id="{AB7999D0-3681-3C80-B33A-05F20BDE3A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40" y="915566"/>
            <a:ext cx="3435740" cy="1932605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A75C1A-9C04-95BD-FB3C-864EBF9099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234" y="2993288"/>
            <a:ext cx="2212165" cy="1705598"/>
          </a:xfrm>
          <a:prstGeom prst="rect">
            <a:avLst/>
          </a:prstGeom>
        </p:spPr>
      </p:pic>
      <p:pic>
        <p:nvPicPr>
          <p:cNvPr id="13" name="Image 12" descr="Une image contenant texte, matériau de construction&#10;&#10;Description générée automatiquement">
            <a:extLst>
              <a:ext uri="{FF2B5EF4-FFF2-40B4-BE49-F238E27FC236}">
                <a16:creationId xmlns:a16="http://schemas.microsoft.com/office/drawing/2014/main" id="{AD9A660C-AC2F-DD2B-9382-D4BC50F5B5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2965" y="2992234"/>
            <a:ext cx="2139515" cy="1705598"/>
          </a:xfrm>
          <a:prstGeom prst="rect">
            <a:avLst/>
          </a:prstGeom>
        </p:spPr>
      </p:pic>
      <p:pic>
        <p:nvPicPr>
          <p:cNvPr id="14" name="Image 13" descr="Une image contenant herbe, extérieur, pierre&#10;&#10;Description générée automatiquement">
            <a:extLst>
              <a:ext uri="{FF2B5EF4-FFF2-40B4-BE49-F238E27FC236}">
                <a16:creationId xmlns:a16="http://schemas.microsoft.com/office/drawing/2014/main" id="{751802D0-DEEE-1CF0-A2EC-C2C7DA6F10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933" y="915566"/>
            <a:ext cx="2153144" cy="19321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D412F8F-884D-EBF8-9311-5F4230AED3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17" y="2992233"/>
            <a:ext cx="2274130" cy="170559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CC4652E-466E-85AA-E734-59C8ECC94F0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00" y="3208315"/>
            <a:ext cx="1702304" cy="12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3E12F56A-34D8-1FEC-93BC-5744499F5479}"/>
              </a:ext>
            </a:extLst>
          </p:cNvPr>
          <p:cNvSpPr txBox="1"/>
          <p:nvPr/>
        </p:nvSpPr>
        <p:spPr>
          <a:xfrm>
            <a:off x="1592796" y="339502"/>
            <a:ext cx="595840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009CA7"/>
                </a:solidFill>
                <a:effectLst/>
                <a:uLnTx/>
                <a:uFillTx/>
                <a:latin typeface="Filson Pro Regular" panose="02000000000000000000" pitchFamily="50" charset="0"/>
                <a:ea typeface="+mj-ea"/>
                <a:cs typeface="+mj-cs"/>
              </a:rPr>
              <a:t>Communiquer sur ses pratiques :</a:t>
            </a: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009CA7"/>
                </a:solidFill>
                <a:effectLst/>
                <a:uLnTx/>
                <a:uFillTx/>
                <a:latin typeface="Filson Pro Regular" panose="02000000000000000000" pitchFamily="50" charset="0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17A0C"/>
                </a:solidFill>
                <a:effectLst/>
                <a:uLnTx/>
                <a:uFillTx/>
                <a:latin typeface="Filson Pro Regular" panose="02000000000000000000" pitchFamily="50" charset="0"/>
                <a:ea typeface="+mj-ea"/>
                <a:cs typeface="+mj-cs"/>
              </a:rPr>
              <a:t>les outils à disposition des JEVI </a:t>
            </a:r>
            <a:endParaRPr lang="fr-FR" dirty="0"/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0B14827-D7F6-2278-63A1-F0988A8C5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85" r="3883" b="8758"/>
          <a:stretch/>
        </p:blipFill>
        <p:spPr>
          <a:xfrm>
            <a:off x="7575550" y="226590"/>
            <a:ext cx="1262743" cy="1119792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D76CE4B-3C3C-39B3-7265-F0F56398BCD8}"/>
              </a:ext>
            </a:extLst>
          </p:cNvPr>
          <p:cNvSpPr/>
          <p:nvPr/>
        </p:nvSpPr>
        <p:spPr>
          <a:xfrm>
            <a:off x="539552" y="1346382"/>
            <a:ext cx="8154725" cy="3260326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1800"/>
              </a:spcBef>
            </a:pPr>
            <a:r>
              <a:rPr lang="fr-FR" sz="2400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</a:rPr>
              <a:t>Pourquoi communiquer ?</a:t>
            </a:r>
          </a:p>
          <a:p>
            <a:endParaRPr lang="fr-FR" dirty="0">
              <a:solidFill>
                <a:schemeClr val="accent3"/>
              </a:solidFill>
              <a:latin typeface="Filson Pro Regular" panose="02000000000000000000" pitchFamily="50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  <a:sym typeface="Wingdings" panose="05000000000000000000" pitchFamily="2" charset="2"/>
              </a:rPr>
              <a:t>Accompagner à l’acceptation du changement de pratiques et de la nature en ville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  <a:sym typeface="Wingdings" panose="05000000000000000000" pitchFamily="2" charset="2"/>
              </a:rPr>
              <a:t>Valoriser le travail des différents services de la commune/structure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  <a:sym typeface="Wingdings" panose="05000000000000000000" pitchFamily="2" charset="2"/>
              </a:rPr>
              <a:t>Sensibiliser le grand public aux enjeux dus au changement climatique</a:t>
            </a:r>
            <a:endParaRPr lang="fr-FR" dirty="0">
              <a:solidFill>
                <a:schemeClr val="accent3"/>
              </a:solidFill>
              <a:latin typeface="Filson Pro Regular" panose="020000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5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087BB05-348C-E4B4-E04A-E8FF0EACE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85" r="3883" b="8758"/>
          <a:stretch/>
        </p:blipFill>
        <p:spPr>
          <a:xfrm>
            <a:off x="7575550" y="226590"/>
            <a:ext cx="1262743" cy="1119792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76441D0-4969-EAC3-0399-CF00DE56F415}"/>
              </a:ext>
            </a:extLst>
          </p:cNvPr>
          <p:cNvSpPr/>
          <p:nvPr/>
        </p:nvSpPr>
        <p:spPr>
          <a:xfrm>
            <a:off x="539552" y="1346382"/>
            <a:ext cx="8154725" cy="3260326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</a:rPr>
              <a:t>Les outils proposés par FREDON Occitanie aux gestionnaires JEVI :</a:t>
            </a:r>
          </a:p>
          <a:p>
            <a:endParaRPr lang="fr-FR" dirty="0">
              <a:solidFill>
                <a:schemeClr val="accent3"/>
              </a:solidFill>
              <a:latin typeface="Filson Pro Regular" panose="02000000000000000000" pitchFamily="50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</a:rPr>
              <a:t>La charte régionale – Engagé pour le végétal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</a:rPr>
              <a:t>Les illustrations en relation avec les engagements de la charte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</a:rPr>
              <a:t>Les affiches et panneaux pour des espaces et des pratiques spécifiques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</a:rPr>
              <a:t>Les trois expositions issues de concours photos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accent3"/>
                </a:solidFill>
                <a:latin typeface="Filson Pro Regular" panose="02000000000000000000" pitchFamily="50" charset="0"/>
                <a:cs typeface="Times New Roman" panose="02020603050405020304" pitchFamily="18" charset="0"/>
              </a:rPr>
              <a:t>D’autres éléments à découvrir sur notre site internet !</a:t>
            </a:r>
            <a:endParaRPr lang="fr-FR" sz="1600" dirty="0">
              <a:solidFill>
                <a:schemeClr val="accent3"/>
              </a:solidFill>
              <a:latin typeface="Filson Pro Regular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64C417-1736-430A-2129-9B238ED7711C}"/>
              </a:ext>
            </a:extLst>
          </p:cNvPr>
          <p:cNvSpPr txBox="1"/>
          <p:nvPr/>
        </p:nvSpPr>
        <p:spPr>
          <a:xfrm>
            <a:off x="1592796" y="339502"/>
            <a:ext cx="595840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009CA7"/>
                </a:solidFill>
                <a:effectLst/>
                <a:uLnTx/>
                <a:uFillTx/>
                <a:latin typeface="Filson Pro Regular" panose="02000000000000000000" pitchFamily="50" charset="0"/>
                <a:ea typeface="+mj-ea"/>
                <a:cs typeface="+mj-cs"/>
              </a:rPr>
              <a:t>Communiquer sur ses pratiques :</a:t>
            </a: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009CA7"/>
                </a:solidFill>
                <a:effectLst/>
                <a:uLnTx/>
                <a:uFillTx/>
                <a:latin typeface="Filson Pro Regular" panose="02000000000000000000" pitchFamily="50" charset="0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17A0C"/>
                </a:solidFill>
                <a:effectLst/>
                <a:uLnTx/>
                <a:uFillTx/>
                <a:latin typeface="Filson Pro Regular" panose="02000000000000000000" pitchFamily="50" charset="0"/>
                <a:ea typeface="+mj-ea"/>
                <a:cs typeface="+mj-cs"/>
              </a:rPr>
              <a:t>les outils à disposition des JEVI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88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dessin humoristique, texte, Dessin animé&#10;&#10;Description générée automatiquement">
            <a:extLst>
              <a:ext uri="{FF2B5EF4-FFF2-40B4-BE49-F238E27FC236}">
                <a16:creationId xmlns:a16="http://schemas.microsoft.com/office/drawing/2014/main" id="{1CD2BC2D-4DD9-0FB6-41E3-BC062E8AB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6090"/>
            <a:ext cx="2718237" cy="1941128"/>
          </a:xfrm>
          <a:prstGeom prst="rect">
            <a:avLst/>
          </a:prstGeom>
        </p:spPr>
      </p:pic>
      <p:pic>
        <p:nvPicPr>
          <p:cNvPr id="6" name="Image 5" descr="Une image contenant clipart, Dessin animé, dessin, illustration&#10;&#10;Description générée automatiquement">
            <a:extLst>
              <a:ext uri="{FF2B5EF4-FFF2-40B4-BE49-F238E27FC236}">
                <a16:creationId xmlns:a16="http://schemas.microsoft.com/office/drawing/2014/main" id="{8353BA9F-1F99-48BB-238C-1F327DF26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94" y="483519"/>
            <a:ext cx="1622099" cy="2271488"/>
          </a:xfrm>
          <a:prstGeom prst="rect">
            <a:avLst/>
          </a:prstGeom>
        </p:spPr>
      </p:pic>
      <p:pic>
        <p:nvPicPr>
          <p:cNvPr id="8" name="Image 7" descr="Une image contenant texte, Dessin animé, illustration, clipart&#10;&#10;Description générée automatiquement">
            <a:extLst>
              <a:ext uri="{FF2B5EF4-FFF2-40B4-BE49-F238E27FC236}">
                <a16:creationId xmlns:a16="http://schemas.microsoft.com/office/drawing/2014/main" id="{903F6E84-E3B0-0635-8C70-40B6682093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38" y="483519"/>
            <a:ext cx="1622099" cy="2271488"/>
          </a:xfrm>
          <a:prstGeom prst="rect">
            <a:avLst/>
          </a:prstGeom>
        </p:spPr>
      </p:pic>
      <p:pic>
        <p:nvPicPr>
          <p:cNvPr id="10" name="Image 9" descr="Une image contenant texte, dessin humoristique, roue&#10;&#10;Description générée automatiquement">
            <a:extLst>
              <a:ext uri="{FF2B5EF4-FFF2-40B4-BE49-F238E27FC236}">
                <a16:creationId xmlns:a16="http://schemas.microsoft.com/office/drawing/2014/main" id="{0A470244-00A8-E573-75A8-7E415EC835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90864"/>
            <a:ext cx="2718237" cy="1941128"/>
          </a:xfrm>
          <a:prstGeom prst="rect">
            <a:avLst/>
          </a:prstGeom>
        </p:spPr>
      </p:pic>
      <p:pic>
        <p:nvPicPr>
          <p:cNvPr id="12" name="Image 11" descr="Une image contenant texte, Véhicule terrestre, roue, véhicule&#10;&#10;Description générée automatiquement">
            <a:extLst>
              <a:ext uri="{FF2B5EF4-FFF2-40B4-BE49-F238E27FC236}">
                <a16:creationId xmlns:a16="http://schemas.microsoft.com/office/drawing/2014/main" id="{1D2C242A-3D16-B59D-3C0D-977B459A51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30" y="2787774"/>
            <a:ext cx="2726066" cy="1946719"/>
          </a:xfrm>
          <a:prstGeom prst="rect">
            <a:avLst/>
          </a:prstGeom>
        </p:spPr>
      </p:pic>
      <p:pic>
        <p:nvPicPr>
          <p:cNvPr id="14" name="Image 13" descr="Une image contenant texte, habits, dessin humoristique, personne&#10;&#10;Description générée automatiquement">
            <a:extLst>
              <a:ext uri="{FF2B5EF4-FFF2-40B4-BE49-F238E27FC236}">
                <a16:creationId xmlns:a16="http://schemas.microsoft.com/office/drawing/2014/main" id="{1930ACA4-ACA2-AB07-419E-184D9DF3E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76" y="2790863"/>
            <a:ext cx="2718236" cy="1941127"/>
          </a:xfrm>
          <a:prstGeom prst="rect">
            <a:avLst/>
          </a:prstGeom>
        </p:spPr>
      </p:pic>
      <p:pic>
        <p:nvPicPr>
          <p:cNvPr id="16" name="Image 15" descr="Une image contenant texte, plante, fleur, Couverture de livre&#10;&#10;Description générée automatiquement">
            <a:extLst>
              <a:ext uri="{FF2B5EF4-FFF2-40B4-BE49-F238E27FC236}">
                <a16:creationId xmlns:a16="http://schemas.microsoft.com/office/drawing/2014/main" id="{0DF4B39B-4256-BBBE-BE97-2008D3906A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81" y="483518"/>
            <a:ext cx="1622099" cy="22714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6EFBFE-5375-6ECC-45F7-B1339550E6DF}"/>
              </a:ext>
            </a:extLst>
          </p:cNvPr>
          <p:cNvSpPr txBox="1"/>
          <p:nvPr/>
        </p:nvSpPr>
        <p:spPr>
          <a:xfrm>
            <a:off x="251520" y="11418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j-lt"/>
              </a:rPr>
              <a:t>Des illustrations à disposition des adhérents à la charte</a:t>
            </a:r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8DB44066-18F4-0943-9500-BEA7A468948E}"/>
              </a:ext>
            </a:extLst>
          </p:cNvPr>
          <p:cNvSpPr txBox="1"/>
          <p:nvPr/>
        </p:nvSpPr>
        <p:spPr>
          <a:xfrm>
            <a:off x="6804248" y="4745053"/>
            <a:ext cx="2108564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fr-FR"/>
            </a:defPPr>
            <a:lvl1pPr marL="0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900" b="1" i="1" dirty="0">
                <a:solidFill>
                  <a:schemeClr val="tx2"/>
                </a:solidFill>
              </a:rPr>
              <a:t>Crédit illustrations :</a:t>
            </a:r>
            <a:br>
              <a:rPr lang="fr-FR" sz="900" b="1" i="1" dirty="0">
                <a:solidFill>
                  <a:schemeClr val="tx2"/>
                </a:solidFill>
              </a:rPr>
            </a:br>
            <a:r>
              <a:rPr lang="fr-FR" sz="900" b="1" i="1" dirty="0">
                <a:solidFill>
                  <a:schemeClr val="tx2"/>
                </a:solidFill>
              </a:rPr>
              <a:t>Magali </a:t>
            </a:r>
            <a:r>
              <a:rPr lang="fr-FR" sz="900" b="1" i="1" dirty="0" err="1">
                <a:solidFill>
                  <a:schemeClr val="tx2"/>
                </a:solidFill>
              </a:rPr>
              <a:t>Salètes</a:t>
            </a:r>
            <a:r>
              <a:rPr lang="fr-FR" sz="900" b="1" i="1" dirty="0">
                <a:solidFill>
                  <a:schemeClr val="tx2"/>
                </a:solidFill>
              </a:rPr>
              <a:t> pour FREDON Occitanie</a:t>
            </a:r>
            <a:endParaRPr lang="fr-FR" sz="900" b="1" i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F8D920-CF72-C153-971C-A204C70649B0}"/>
              </a:ext>
            </a:extLst>
          </p:cNvPr>
          <p:cNvSpPr txBox="1"/>
          <p:nvPr/>
        </p:nvSpPr>
        <p:spPr>
          <a:xfrm>
            <a:off x="1941160" y="4689209"/>
            <a:ext cx="52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+mj-lt"/>
              </a:rPr>
              <a:t>Disponible sur l’</a:t>
            </a:r>
            <a:r>
              <a:rPr lang="fr-FR" dirty="0">
                <a:solidFill>
                  <a:schemeClr val="accent2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espace adhérent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55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2C5A51-AC12-77ED-B505-D6C90125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6EE0C-7672-46F2-BBF3-BE8DEADD627F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9" name="Image 8" descr="Une image contenant skier, dessin humoristique, peinture, graphisme&#10;&#10;Description générée automatiquement">
            <a:extLst>
              <a:ext uri="{FF2B5EF4-FFF2-40B4-BE49-F238E27FC236}">
                <a16:creationId xmlns:a16="http://schemas.microsoft.com/office/drawing/2014/main" id="{C8AFB9C1-4A0F-E981-A9D9-BFB25DBD8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571751"/>
            <a:ext cx="1551983" cy="2173303"/>
          </a:xfrm>
          <a:prstGeom prst="rect">
            <a:avLst/>
          </a:prstGeom>
        </p:spPr>
      </p:pic>
      <p:pic>
        <p:nvPicPr>
          <p:cNvPr id="11" name="Image 10" descr="Une image contenant fleur, dessin humoristique, texte, clipart&#10;&#10;Description générée automatiquement">
            <a:extLst>
              <a:ext uri="{FF2B5EF4-FFF2-40B4-BE49-F238E27FC236}">
                <a16:creationId xmlns:a16="http://schemas.microsoft.com/office/drawing/2014/main" id="{E7681BD9-5865-EEE4-8398-910EFB1D3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91" y="177249"/>
            <a:ext cx="1526040" cy="2136973"/>
          </a:xfrm>
          <a:prstGeom prst="rect">
            <a:avLst/>
          </a:prstGeom>
        </p:spPr>
      </p:pic>
      <p:pic>
        <p:nvPicPr>
          <p:cNvPr id="13" name="Image 12" descr="Une image contenant dessin, oiseau, illustration, clipart&#10;&#10;Description générée automatiquement">
            <a:extLst>
              <a:ext uri="{FF2B5EF4-FFF2-40B4-BE49-F238E27FC236}">
                <a16:creationId xmlns:a16="http://schemas.microsoft.com/office/drawing/2014/main" id="{761E123E-045F-F621-A7A2-CD4790F86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15" y="2571750"/>
            <a:ext cx="1565725" cy="2192547"/>
          </a:xfrm>
          <a:prstGeom prst="rect">
            <a:avLst/>
          </a:prstGeom>
        </p:spPr>
      </p:pic>
      <p:pic>
        <p:nvPicPr>
          <p:cNvPr id="15" name="Image 14" descr="Une image contenant dessin, fleur, peinture, dessin humoristique&#10;&#10;Description générée automatiquement">
            <a:extLst>
              <a:ext uri="{FF2B5EF4-FFF2-40B4-BE49-F238E27FC236}">
                <a16:creationId xmlns:a16="http://schemas.microsoft.com/office/drawing/2014/main" id="{EDE4A64A-ECA5-C80D-BA51-FB66258FF4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13" y="2571750"/>
            <a:ext cx="1551983" cy="2173302"/>
          </a:xfrm>
          <a:prstGeom prst="rect">
            <a:avLst/>
          </a:prstGeom>
        </p:spPr>
      </p:pic>
      <p:pic>
        <p:nvPicPr>
          <p:cNvPr id="17" name="Image 16" descr="Une image contenant texte, clipart, dessin, Dessin animé&#10;&#10;Description générée automatiquement">
            <a:extLst>
              <a:ext uri="{FF2B5EF4-FFF2-40B4-BE49-F238E27FC236}">
                <a16:creationId xmlns:a16="http://schemas.microsoft.com/office/drawing/2014/main" id="{6748642A-F148-F9B5-A968-990D84AB9E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15" y="2571752"/>
            <a:ext cx="1551981" cy="2173300"/>
          </a:xfrm>
          <a:prstGeom prst="rect">
            <a:avLst/>
          </a:prstGeom>
        </p:spPr>
      </p:pic>
      <p:pic>
        <p:nvPicPr>
          <p:cNvPr id="19" name="Image 18" descr="Une image contenant dessin, peinture, clipart, illustration&#10;&#10;Description générée automatiquement">
            <a:extLst>
              <a:ext uri="{FF2B5EF4-FFF2-40B4-BE49-F238E27FC236}">
                <a16:creationId xmlns:a16="http://schemas.microsoft.com/office/drawing/2014/main" id="{2D7222AC-1745-30B3-D109-20C16977AC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1" y="177249"/>
            <a:ext cx="1526040" cy="2136973"/>
          </a:xfrm>
          <a:prstGeom prst="rect">
            <a:avLst/>
          </a:prstGeom>
        </p:spPr>
      </p:pic>
      <p:pic>
        <p:nvPicPr>
          <p:cNvPr id="21" name="Image 20" descr="Une image contenant fleur, dessin, plante, illustration&#10;&#10;Description générée automatiquement">
            <a:extLst>
              <a:ext uri="{FF2B5EF4-FFF2-40B4-BE49-F238E27FC236}">
                <a16:creationId xmlns:a16="http://schemas.microsoft.com/office/drawing/2014/main" id="{1CC69634-BE6B-2848-DB00-C30C757951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62" y="177249"/>
            <a:ext cx="1526295" cy="2137330"/>
          </a:xfrm>
          <a:prstGeom prst="rect">
            <a:avLst/>
          </a:prstGeom>
        </p:spPr>
      </p:pic>
      <p:pic>
        <p:nvPicPr>
          <p:cNvPr id="23" name="Image 22" descr="Une image contenant dessin, peinture, illustration, Dessin d’enfant&#10;&#10;Description générée automatiquement">
            <a:extLst>
              <a:ext uri="{FF2B5EF4-FFF2-40B4-BE49-F238E27FC236}">
                <a16:creationId xmlns:a16="http://schemas.microsoft.com/office/drawing/2014/main" id="{7C73C34F-F213-EFCA-15DA-709141930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30" y="194850"/>
            <a:ext cx="1513401" cy="2119276"/>
          </a:xfrm>
          <a:prstGeom prst="rect">
            <a:avLst/>
          </a:prstGeom>
        </p:spPr>
      </p:pic>
      <p:pic>
        <p:nvPicPr>
          <p:cNvPr id="25" name="Image 24" descr="Une image contenant texte, dessin, oiseau, illustration&#10;&#10;Description générée automatiquement">
            <a:extLst>
              <a:ext uri="{FF2B5EF4-FFF2-40B4-BE49-F238E27FC236}">
                <a16:creationId xmlns:a16="http://schemas.microsoft.com/office/drawing/2014/main" id="{75D7F25D-E59F-6390-2888-54F774C5E9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79" y="194850"/>
            <a:ext cx="1516286" cy="2123314"/>
          </a:xfrm>
          <a:prstGeom prst="rect">
            <a:avLst/>
          </a:prstGeom>
        </p:spPr>
      </p:pic>
      <p:pic>
        <p:nvPicPr>
          <p:cNvPr id="27" name="Image 26" descr="Une image contenant dessin, Dessin d’enfant, illustration, peinture&#10;&#10;Description générée automatiquement">
            <a:extLst>
              <a:ext uri="{FF2B5EF4-FFF2-40B4-BE49-F238E27FC236}">
                <a16:creationId xmlns:a16="http://schemas.microsoft.com/office/drawing/2014/main" id="{68051643-0BEC-D56C-62C1-0E762E948A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70" y="2570316"/>
            <a:ext cx="1565726" cy="2192547"/>
          </a:xfrm>
          <a:prstGeom prst="rect">
            <a:avLst/>
          </a:prstGeom>
        </p:spPr>
      </p:pic>
      <p:sp>
        <p:nvSpPr>
          <p:cNvPr id="20" name="ZoneTexte 2">
            <a:extLst>
              <a:ext uri="{FF2B5EF4-FFF2-40B4-BE49-F238E27FC236}">
                <a16:creationId xmlns:a16="http://schemas.microsoft.com/office/drawing/2014/main" id="{478A12DC-B0A9-E170-2C50-3E1FD676C0B9}"/>
              </a:ext>
            </a:extLst>
          </p:cNvPr>
          <p:cNvSpPr txBox="1"/>
          <p:nvPr/>
        </p:nvSpPr>
        <p:spPr>
          <a:xfrm>
            <a:off x="6804248" y="4745053"/>
            <a:ext cx="2108564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fr-FR"/>
            </a:defPPr>
            <a:lvl1pPr marL="0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900" b="1" i="1" dirty="0">
                <a:solidFill>
                  <a:schemeClr val="tx2"/>
                </a:solidFill>
              </a:rPr>
              <a:t>Crédit illustrations :</a:t>
            </a:r>
            <a:br>
              <a:rPr lang="fr-FR" sz="900" b="1" i="1" dirty="0">
                <a:solidFill>
                  <a:schemeClr val="tx2"/>
                </a:solidFill>
              </a:rPr>
            </a:br>
            <a:r>
              <a:rPr lang="fr-FR" sz="900" b="1" i="1" dirty="0">
                <a:solidFill>
                  <a:schemeClr val="tx2"/>
                </a:solidFill>
              </a:rPr>
              <a:t>Magali </a:t>
            </a:r>
            <a:r>
              <a:rPr lang="fr-FR" sz="900" b="1" i="1" dirty="0" err="1">
                <a:solidFill>
                  <a:schemeClr val="tx2"/>
                </a:solidFill>
              </a:rPr>
              <a:t>Salètes</a:t>
            </a:r>
            <a:r>
              <a:rPr lang="fr-FR" sz="900" b="1" i="1" dirty="0">
                <a:solidFill>
                  <a:schemeClr val="tx2"/>
                </a:solidFill>
              </a:rPr>
              <a:t> pour FREDON Occitanie</a:t>
            </a:r>
            <a:endParaRPr lang="fr-FR" sz="900" b="1" i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3AD8C1B-0D90-2B4E-7F09-117191E5F181}"/>
              </a:ext>
            </a:extLst>
          </p:cNvPr>
          <p:cNvSpPr txBox="1"/>
          <p:nvPr/>
        </p:nvSpPr>
        <p:spPr>
          <a:xfrm>
            <a:off x="1941160" y="4689209"/>
            <a:ext cx="52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+mj-lt"/>
              </a:rPr>
              <a:t>Disponible sur l’</a:t>
            </a:r>
            <a:r>
              <a:rPr lang="fr-FR" dirty="0">
                <a:solidFill>
                  <a:schemeClr val="accent2"/>
                </a:solidFill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espace adhérent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13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420A72-83CC-EC42-9DC6-FECA2CE18896}"/>
              </a:ext>
            </a:extLst>
          </p:cNvPr>
          <p:cNvSpPr txBox="1"/>
          <p:nvPr/>
        </p:nvSpPr>
        <p:spPr>
          <a:xfrm>
            <a:off x="251520" y="11418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j-lt"/>
              </a:rPr>
              <a:t>Des affiches et panneaux téléchargeables sur le </a:t>
            </a:r>
            <a:r>
              <a:rPr lang="fr-FR" dirty="0">
                <a:solidFill>
                  <a:schemeClr val="accent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internet </a:t>
            </a:r>
            <a:r>
              <a:rPr lang="fr-FR" dirty="0">
                <a:solidFill>
                  <a:schemeClr val="accent4"/>
                </a:solidFill>
                <a:latin typeface="+mj-lt"/>
              </a:rPr>
              <a:t>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8469AD-045D-F250-9AC7-EE1793F4BFDC}"/>
              </a:ext>
            </a:extLst>
          </p:cNvPr>
          <p:cNvSpPr txBox="1"/>
          <p:nvPr/>
        </p:nvSpPr>
        <p:spPr>
          <a:xfrm>
            <a:off x="791580" y="468920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Possibilité de les commander sur l’espace </a:t>
            </a:r>
            <a:r>
              <a:rPr lang="fr-FR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boutique</a:t>
            </a:r>
            <a:r>
              <a:rPr lang="fr-FR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!</a:t>
            </a:r>
            <a:endParaRPr lang="fr-FR" dirty="0">
              <a:solidFill>
                <a:schemeClr val="accent1"/>
              </a:solidFill>
              <a:latin typeface="+mj-lt"/>
            </a:endParaRPr>
          </a:p>
          <a:p>
            <a:pPr algn="ctr"/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4DC0C1-35F2-6B27-22D0-E6176BED6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83518"/>
            <a:ext cx="7531034" cy="43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2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B795B5B-0EF4-5AA4-1F5C-728E4170B79F}"/>
              </a:ext>
            </a:extLst>
          </p:cNvPr>
          <p:cNvSpPr txBox="1"/>
          <p:nvPr/>
        </p:nvSpPr>
        <p:spPr>
          <a:xfrm>
            <a:off x="251520" y="11418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j-lt"/>
              </a:rPr>
              <a:t>3 expositions empruntables gratuitement sous convention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72FD52-9477-5A68-0CD9-D491223F389C}"/>
              </a:ext>
            </a:extLst>
          </p:cNvPr>
          <p:cNvSpPr txBox="1"/>
          <p:nvPr/>
        </p:nvSpPr>
        <p:spPr>
          <a:xfrm>
            <a:off x="791580" y="468920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Visualisez-les sur le </a:t>
            </a:r>
            <a:r>
              <a:rPr lang="fr-FR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internet</a:t>
            </a:r>
            <a:r>
              <a:rPr lang="fr-FR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et contactez-nous !</a:t>
            </a:r>
            <a:endParaRPr lang="fr-FR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B2F89D-BF74-8925-41D3-E305EB0E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419"/>
            <a:ext cx="5663763" cy="32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1E003E-6642-EE21-7322-2EF96BC5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314419"/>
            <a:ext cx="2259200" cy="15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42861E-58D2-FDA4-2087-711A2C20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041940"/>
            <a:ext cx="2269926" cy="15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7B09ED-12D4-DB0F-0DD5-74EA394CFDC5}"/>
              </a:ext>
            </a:extLst>
          </p:cNvPr>
          <p:cNvSpPr txBox="1"/>
          <p:nvPr/>
        </p:nvSpPr>
        <p:spPr>
          <a:xfrm>
            <a:off x="1083944" y="490457"/>
            <a:ext cx="7005219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FR" sz="135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« Mauvaises herbes » ? Quand la nature vient embellir la ville…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FR" sz="135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Sans Pesticides, cultivons les alternatives !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FR" sz="135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Moi, jardinier sans pesticide !</a:t>
            </a:r>
            <a:r>
              <a:rPr lang="fr-FR" sz="1350" b="1" i="1" dirty="0">
                <a:solidFill>
                  <a:prstClr val="black"/>
                </a:solidFill>
                <a:latin typeface="Filson Pro Regular" panose="02000000000000000000" pitchFamily="50" charset="0"/>
                <a:ea typeface="Source Sans Pro"/>
              </a:rPr>
              <a:t> </a:t>
            </a:r>
            <a:br>
              <a:rPr lang="fr-FR" sz="1350" b="1" dirty="0">
                <a:solidFill>
                  <a:prstClr val="black"/>
                </a:solidFill>
                <a:latin typeface="Filson Pro Regular" panose="02000000000000000000" pitchFamily="50" charset="0"/>
                <a:ea typeface="Source Sans Pro"/>
              </a:rPr>
            </a:br>
            <a:endParaRPr lang="fr-FR" sz="1350" dirty="0">
              <a:solidFill>
                <a:schemeClr val="accent4"/>
              </a:solidFill>
              <a:latin typeface="Filson Pro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4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B795B5B-0EF4-5AA4-1F5C-728E4170B79F}"/>
              </a:ext>
            </a:extLst>
          </p:cNvPr>
          <p:cNvSpPr txBox="1"/>
          <p:nvPr/>
        </p:nvSpPr>
        <p:spPr>
          <a:xfrm>
            <a:off x="251520" y="11418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j-lt"/>
              </a:rPr>
              <a:t>Une prochaine exposition photo en cours d’élaboration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72FD52-9477-5A68-0CD9-D491223F389C}"/>
              </a:ext>
            </a:extLst>
          </p:cNvPr>
          <p:cNvSpPr txBox="1"/>
          <p:nvPr/>
        </p:nvSpPr>
        <p:spPr>
          <a:xfrm>
            <a:off x="791580" y="468920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+mj-lt"/>
              </a:rPr>
              <a:t>Inscriptions sur notre </a:t>
            </a:r>
            <a:r>
              <a:rPr lang="fr-FR" dirty="0">
                <a:solidFill>
                  <a:schemeClr val="accent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B09ED-12D4-DB0F-0DD5-74EA394CFDC5}"/>
              </a:ext>
            </a:extLst>
          </p:cNvPr>
          <p:cNvSpPr txBox="1"/>
          <p:nvPr/>
        </p:nvSpPr>
        <p:spPr>
          <a:xfrm>
            <a:off x="320299" y="1059582"/>
            <a:ext cx="5043789" cy="27776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r>
              <a:rPr lang="fr-FR" sz="280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L’Arbre de ma rue</a:t>
            </a:r>
          </a:p>
          <a:p>
            <a:pPr defTabSz="685800">
              <a:defRPr/>
            </a:pPr>
            <a:r>
              <a:rPr lang="fr-FR" sz="280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	</a:t>
            </a:r>
            <a:r>
              <a:rPr lang="fr-FR" sz="2000" b="1" i="1" dirty="0">
                <a:solidFill>
                  <a:schemeClr val="accent2"/>
                </a:solidFill>
                <a:latin typeface="Filson Pro Regular" panose="02000000000000000000" pitchFamily="50" charset="0"/>
                <a:ea typeface="Source Sans Pro"/>
              </a:rPr>
              <a:t>Jusqu’au 27 septembre 2024</a:t>
            </a:r>
            <a:endParaRPr lang="fr-FR" sz="2800" b="1" i="1" dirty="0">
              <a:solidFill>
                <a:schemeClr val="accent2"/>
              </a:solidFill>
              <a:latin typeface="Filson Pro Regular" panose="02000000000000000000" pitchFamily="50" charset="0"/>
              <a:ea typeface="Source Sans Pro"/>
            </a:endParaRPr>
          </a:p>
          <a:p>
            <a:pPr defTabSz="685800">
              <a:defRPr/>
            </a:pPr>
            <a:endParaRPr lang="fr-FR" sz="2800" b="1" i="1" dirty="0">
              <a:solidFill>
                <a:srgbClr val="E17A0C"/>
              </a:solidFill>
              <a:latin typeface="Filson Pro Regular" panose="02000000000000000000" pitchFamily="50" charset="0"/>
              <a:ea typeface="Source Sans Pro"/>
            </a:endParaRPr>
          </a:p>
          <a:p>
            <a:pPr marL="457200" indent="-457200" defTabSz="685800">
              <a:buFontTx/>
              <a:buChar char="-"/>
              <a:defRPr/>
            </a:pPr>
            <a:r>
              <a:rPr lang="fr-FR" sz="160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Sensibiliser</a:t>
            </a:r>
          </a:p>
          <a:p>
            <a:pPr marL="457200" indent="-457200" defTabSz="685800">
              <a:buFontTx/>
              <a:buChar char="-"/>
              <a:defRPr/>
            </a:pPr>
            <a:r>
              <a:rPr lang="fr-FR" sz="160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Agrémenter en ressources photographiques</a:t>
            </a:r>
          </a:p>
          <a:p>
            <a:pPr marL="457200" indent="-457200" defTabSz="685800">
              <a:buFontTx/>
              <a:buChar char="-"/>
              <a:defRPr/>
            </a:pPr>
            <a:r>
              <a:rPr lang="fr-FR" sz="160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Porter un regard nouveau</a:t>
            </a:r>
          </a:p>
          <a:p>
            <a:pPr marL="457200" indent="-457200" defTabSz="685800">
              <a:buFontTx/>
              <a:buChar char="-"/>
              <a:defRPr/>
            </a:pPr>
            <a:r>
              <a:rPr lang="fr-FR" sz="1600" b="1" i="1" dirty="0">
                <a:solidFill>
                  <a:srgbClr val="E17A0C"/>
                </a:solidFill>
                <a:latin typeface="Filson Pro Regular" panose="02000000000000000000" pitchFamily="50" charset="0"/>
                <a:ea typeface="Source Sans Pro"/>
              </a:rPr>
              <a:t>Valoriser les services rendus par les végétaux</a:t>
            </a:r>
            <a:br>
              <a:rPr lang="fr-FR" sz="2800" b="1" dirty="0">
                <a:solidFill>
                  <a:prstClr val="black"/>
                </a:solidFill>
                <a:latin typeface="Filson Pro Regular" panose="02000000000000000000" pitchFamily="50" charset="0"/>
                <a:ea typeface="Source Sans Pro"/>
              </a:rPr>
            </a:br>
            <a:endParaRPr lang="fr-FR" sz="2800" dirty="0">
              <a:solidFill>
                <a:schemeClr val="accent4"/>
              </a:solidFill>
              <a:latin typeface="Filson Pro Regular" panose="02000000000000000000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B7DD44-BB1E-977C-3F46-D688BF3A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66" y="0"/>
            <a:ext cx="3315734" cy="46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1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955635-5803-C555-C8F1-40BA3873CD6C}"/>
              </a:ext>
            </a:extLst>
          </p:cNvPr>
          <p:cNvSpPr txBox="1"/>
          <p:nvPr/>
        </p:nvSpPr>
        <p:spPr>
          <a:xfrm>
            <a:off x="251520" y="11418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j-lt"/>
              </a:rPr>
              <a:t>10 fiches 0 phyto à l’intention des gestionnaires…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019546-67B1-A702-9114-68BB5C90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40" y="689554"/>
            <a:ext cx="2679406" cy="38164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09E005-6FF7-F747-25CD-9838B8DB87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"/>
          <a:stretch/>
        </p:blipFill>
        <p:spPr>
          <a:xfrm>
            <a:off x="3059832" y="699542"/>
            <a:ext cx="2679406" cy="3816424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602B750B-3BB4-506C-CD8C-9DDA475EF772}"/>
              </a:ext>
            </a:extLst>
          </p:cNvPr>
          <p:cNvSpPr txBox="1"/>
          <p:nvPr/>
        </p:nvSpPr>
        <p:spPr>
          <a:xfrm>
            <a:off x="5940152" y="1583018"/>
            <a:ext cx="2947409" cy="25314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r>
              <a:rPr lang="fr-FR" b="1" dirty="0">
                <a:solidFill>
                  <a:schemeClr val="accent1"/>
                </a:solidFill>
                <a:latin typeface="Filson Pro Regular" panose="02000000000000000000" pitchFamily="50" charset="0"/>
                <a:ea typeface="Source Sans Pro"/>
              </a:rPr>
              <a:t>Retours d’expériences par type d’espaces</a:t>
            </a:r>
          </a:p>
          <a:p>
            <a:pPr defTabSz="685800">
              <a:defRPr/>
            </a:pPr>
            <a:endParaRPr lang="fr-FR" sz="1600" b="1" dirty="0">
              <a:solidFill>
                <a:schemeClr val="accent1"/>
              </a:solidFill>
              <a:latin typeface="Filson Pro Regular" panose="02000000000000000000" pitchFamily="50" charset="0"/>
              <a:ea typeface="Source Sans Pro"/>
            </a:endParaRPr>
          </a:p>
          <a:p>
            <a:pPr marL="628639" lvl="1" indent="-171450" defTabSz="685800">
              <a:buFontTx/>
              <a:buChar char="-"/>
              <a:defRPr/>
            </a:pPr>
            <a:r>
              <a:rPr lang="fr-FR" sz="16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Campings</a:t>
            </a:r>
          </a:p>
          <a:p>
            <a:pPr marL="628639" lvl="1" indent="-171450" defTabSz="685800">
              <a:buFontTx/>
              <a:buChar char="-"/>
              <a:defRPr/>
            </a:pPr>
            <a:r>
              <a:rPr lang="fr-FR" sz="16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Hôpitaux</a:t>
            </a:r>
          </a:p>
          <a:p>
            <a:pPr marL="628639" lvl="1" indent="-171450" defTabSz="685800">
              <a:buFontTx/>
              <a:buChar char="-"/>
              <a:defRPr/>
            </a:pPr>
            <a:r>
              <a:rPr lang="fr-FR" sz="16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Cimetières</a:t>
            </a:r>
          </a:p>
          <a:p>
            <a:pPr marL="628639" lvl="1" indent="-171450" defTabSz="685800">
              <a:buFontTx/>
              <a:buChar char="-"/>
              <a:defRPr/>
            </a:pPr>
            <a:r>
              <a:rPr lang="fr-FR" sz="16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Voies ferrées</a:t>
            </a:r>
          </a:p>
          <a:p>
            <a:pPr marL="628639" lvl="1" indent="-171450" defTabSz="685800">
              <a:buFontTx/>
              <a:buChar char="-"/>
              <a:defRPr/>
            </a:pPr>
            <a:r>
              <a:rPr lang="fr-FR" sz="16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Jardins partagés</a:t>
            </a:r>
          </a:p>
          <a:p>
            <a:pPr marL="628639" lvl="1" indent="-171450" defTabSz="685800">
              <a:buFontTx/>
              <a:buChar char="-"/>
              <a:defRPr/>
            </a:pPr>
            <a:r>
              <a:rPr lang="fr-FR" sz="1600" b="1" i="1" dirty="0">
                <a:solidFill>
                  <a:schemeClr val="accent4"/>
                </a:solidFill>
                <a:latin typeface="Filson Pro Regular" panose="02000000000000000000" pitchFamily="50" charset="0"/>
                <a:ea typeface="Source Sans Pro"/>
              </a:rPr>
              <a:t>Etc.</a:t>
            </a:r>
            <a:br>
              <a:rPr lang="fr-FR" sz="1200" b="1" dirty="0">
                <a:solidFill>
                  <a:prstClr val="black"/>
                </a:solidFill>
                <a:latin typeface="Filson Pro Regular" panose="02000000000000000000" pitchFamily="50" charset="0"/>
                <a:ea typeface="Source Sans Pro"/>
              </a:rPr>
            </a:br>
            <a:endParaRPr lang="fr-FR" sz="1200" dirty="0">
              <a:solidFill>
                <a:schemeClr val="accent4"/>
              </a:solidFill>
              <a:latin typeface="Filson Pro Regular" panose="02000000000000000000" pitchFamily="50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828789-1C80-7640-5731-891666663785}"/>
              </a:ext>
            </a:extLst>
          </p:cNvPr>
          <p:cNvSpPr txBox="1"/>
          <p:nvPr/>
        </p:nvSpPr>
        <p:spPr>
          <a:xfrm>
            <a:off x="791580" y="468920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+mj-lt"/>
              </a:rPr>
              <a:t>Disponibles dans la </a:t>
            </a:r>
            <a:r>
              <a:rPr lang="fr-FR" dirty="0">
                <a:solidFill>
                  <a:schemeClr val="accent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des outils JEVI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978777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-FREDON">
  <a:themeElements>
    <a:clrScheme name="FREDON-COULEURS">
      <a:dk1>
        <a:sysClr val="windowText" lastClr="000000"/>
      </a:dk1>
      <a:lt1>
        <a:sysClr val="window" lastClr="FFFFFF"/>
      </a:lt1>
      <a:dk2>
        <a:srgbClr val="576B35"/>
      </a:dk2>
      <a:lt2>
        <a:srgbClr val="E7E6E6"/>
      </a:lt2>
      <a:accent1>
        <a:srgbClr val="D6970A"/>
      </a:accent1>
      <a:accent2>
        <a:srgbClr val="538135"/>
      </a:accent2>
      <a:accent3>
        <a:srgbClr val="0C4E67"/>
      </a:accent3>
      <a:accent4>
        <a:srgbClr val="007C8E"/>
      </a:accent4>
      <a:accent5>
        <a:srgbClr val="EEBA00"/>
      </a:accent5>
      <a:accent6>
        <a:srgbClr val="E17A0C"/>
      </a:accent6>
      <a:hlink>
        <a:srgbClr val="BFBFBF"/>
      </a:hlink>
      <a:folHlink>
        <a:srgbClr val="C55A11"/>
      </a:folHlink>
    </a:clrScheme>
    <a:fontScheme name="FREDON-POLICES">
      <a:majorFont>
        <a:latin typeface="Filson Pro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resentation.potx" id="{429FAA58-81F3-4467-949D-A312DDEF7039}" vid="{8119E15F-AF92-4878-A2F5-E3D3D6F7190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430</Words>
  <Application>Microsoft Office PowerPoint</Application>
  <PresentationFormat>Affichage à l'écran (16:9)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Filson Pro Medium</vt:lpstr>
      <vt:lpstr>Filson Pro Regular</vt:lpstr>
      <vt:lpstr>Source Sans Pro</vt:lpstr>
      <vt:lpstr>Wingdings</vt:lpstr>
      <vt:lpstr>1_THEME-FREDON</vt:lpstr>
      <vt:lpstr>Communiquer sur ses pratiques : les outils à disposition des JEVI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Labbé 06/02/2014 MODIFIEE      ART. L353-7 et L254-7 DU CODE RURAL ET DE LA PECHE  (1/2)</dc:title>
  <dc:creator>Virginie GAUTHIER</dc:creator>
  <cp:lastModifiedBy>patrick lafforgue</cp:lastModifiedBy>
  <cp:revision>91</cp:revision>
  <cp:lastPrinted>2024-05-29T16:27:49Z</cp:lastPrinted>
  <dcterms:created xsi:type="dcterms:W3CDTF">2021-04-15T13:57:37Z</dcterms:created>
  <dcterms:modified xsi:type="dcterms:W3CDTF">2024-06-04T09:52:30Z</dcterms:modified>
</cp:coreProperties>
</file>