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09" r:id="rId2"/>
    <p:sldMasterId id="2147483710" r:id="rId3"/>
    <p:sldMasterId id="2147483711" r:id="rId4"/>
    <p:sldMasterId id="2147483712" r:id="rId5"/>
  </p:sldMasterIdLst>
  <p:notesMasterIdLst>
    <p:notesMasterId r:id="rId21"/>
  </p:notesMasterIdLst>
  <p:sldIdLst>
    <p:sldId id="256" r:id="rId6"/>
    <p:sldId id="259" r:id="rId7"/>
    <p:sldId id="260" r:id="rId8"/>
    <p:sldId id="261" r:id="rId9"/>
    <p:sldId id="264" r:id="rId10"/>
    <p:sldId id="265" r:id="rId11"/>
    <p:sldId id="267" r:id="rId12"/>
    <p:sldId id="269" r:id="rId13"/>
    <p:sldId id="270" r:id="rId14"/>
    <p:sldId id="272" r:id="rId15"/>
    <p:sldId id="273" r:id="rId16"/>
    <p:sldId id="274" r:id="rId17"/>
    <p:sldId id="275" r:id="rId18"/>
    <p:sldId id="277" r:id="rId19"/>
    <p:sldId id="280" r:id="rId20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3111AE-036B-4FA7-8843-C89FADCE8BB3}">
  <a:tblStyle styleId="{933111AE-036B-4FA7-8843-C89FADCE8B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87" autoAdjust="0"/>
  </p:normalViewPr>
  <p:slideViewPr>
    <p:cSldViewPr snapToGrid="0">
      <p:cViewPr varScale="1">
        <p:scale>
          <a:sx n="58" d="100"/>
          <a:sy n="58" d="100"/>
        </p:scale>
        <p:origin x="20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Etat des lieux / analyse du métier / immersion / prospectives /accompagnement</a:t>
            </a:r>
            <a:endParaRPr dirty="0"/>
          </a:p>
        </p:txBody>
      </p:sp>
      <p:sp>
        <p:nvSpPr>
          <p:cNvPr id="289" name="Google Shape;2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Démobilisant / mobilisant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Exemples :</a:t>
            </a:r>
            <a:endParaRPr lang="fr-FR" sz="11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    Lien de dépendance économique : le salaire</a:t>
            </a:r>
            <a:endParaRPr lang="fr-FR" sz="11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    Attachement affectif : le fleurissement</a:t>
            </a:r>
            <a:endParaRPr lang="fr-FR" sz="11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Mosaîculture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Motoculteur / grelinette</a:t>
            </a:r>
            <a:endParaRPr dirty="0"/>
          </a:p>
        </p:txBody>
      </p:sp>
      <p:sp>
        <p:nvSpPr>
          <p:cNvPr id="395" name="Google Shape;3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4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4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6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body" idx="4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body" idx="6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2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6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0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1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1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1"/>
          <p:cNvSpPr txBox="1">
            <a:spLocks noGrp="1"/>
          </p:cNvSpPr>
          <p:nvPr>
            <p:ph type="body" idx="4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2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2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2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2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2"/>
          <p:cNvSpPr txBox="1">
            <a:spLocks noGrp="1"/>
          </p:cNvSpPr>
          <p:nvPr>
            <p:ph type="body" idx="6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5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7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9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0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0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1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1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2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3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6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4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4"/>
          <p:cNvSpPr txBox="1">
            <a:spLocks noGrp="1"/>
          </p:cNvSpPr>
          <p:nvPr>
            <p:ph type="body" idx="4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6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5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65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65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5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5"/>
          <p:cNvSpPr txBox="1">
            <a:spLocks noGrp="1"/>
          </p:cNvSpPr>
          <p:nvPr>
            <p:ph type="body" idx="6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D8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19778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3638520"/>
            <a:ext cx="9071640" cy="276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3960" y="165960"/>
            <a:ext cx="914040" cy="91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3960" y="1163880"/>
            <a:ext cx="914040" cy="420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>
            <a:off x="504000" y="3229560"/>
            <a:ext cx="9071640" cy="0"/>
          </a:xfrm>
          <a:prstGeom prst="straightConnector1">
            <a:avLst/>
          </a:prstGeom>
          <a:noFill/>
          <a:ln w="190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6768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68" name="Google Shape;68;p14"/>
          <p:cNvCxnSpPr/>
          <p:nvPr/>
        </p:nvCxnSpPr>
        <p:spPr>
          <a:xfrm>
            <a:off x="504000" y="1573560"/>
            <a:ext cx="9071640" cy="0"/>
          </a:xfrm>
          <a:prstGeom prst="straightConnector1">
            <a:avLst/>
          </a:prstGeom>
          <a:noFill/>
          <a:ln w="19075" cap="flat" cmpd="sng">
            <a:solidFill>
              <a:srgbClr val="165D8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Google Shape;6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16000" y="6768000"/>
            <a:ext cx="792000" cy="745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E24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>
            <a:spLocks noGrp="1"/>
          </p:cNvSpPr>
          <p:nvPr>
            <p:ph type="title"/>
          </p:nvPr>
        </p:nvSpPr>
        <p:spPr>
          <a:xfrm>
            <a:off x="504000" y="195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1"/>
          </p:nvPr>
        </p:nvSpPr>
        <p:spPr>
          <a:xfrm>
            <a:off x="504000" y="3672000"/>
            <a:ext cx="9071640" cy="248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24" name="Google Shape;124;p27"/>
          <p:cNvCxnSpPr/>
          <p:nvPr/>
        </p:nvCxnSpPr>
        <p:spPr>
          <a:xfrm>
            <a:off x="504360" y="3229920"/>
            <a:ext cx="9071640" cy="0"/>
          </a:xfrm>
          <a:prstGeom prst="straightConnector1">
            <a:avLst/>
          </a:prstGeom>
          <a:noFill/>
          <a:ln w="190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2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11640" y="288000"/>
            <a:ext cx="914040" cy="91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2157120" cy="14378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81" name="Google Shape;181;p40"/>
          <p:cNvCxnSpPr/>
          <p:nvPr/>
        </p:nvCxnSpPr>
        <p:spPr>
          <a:xfrm>
            <a:off x="504360" y="1573920"/>
            <a:ext cx="9071640" cy="0"/>
          </a:xfrm>
          <a:prstGeom prst="straightConnector1">
            <a:avLst/>
          </a:prstGeom>
          <a:noFill/>
          <a:ln w="19075" cap="flat" cmpd="sng">
            <a:solidFill>
              <a:srgbClr val="BB3E2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A028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3"/>
          <p:cNvSpPr txBox="1">
            <a:spLocks noGrp="1"/>
          </p:cNvSpPr>
          <p:nvPr>
            <p:ph type="title"/>
          </p:nvPr>
        </p:nvSpPr>
        <p:spPr>
          <a:xfrm>
            <a:off x="504000" y="19584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2" name="Google Shape;232;p53"/>
          <p:cNvSpPr txBox="1">
            <a:spLocks noGrp="1"/>
          </p:cNvSpPr>
          <p:nvPr>
            <p:ph type="body" idx="1"/>
          </p:nvPr>
        </p:nvSpPr>
        <p:spPr>
          <a:xfrm>
            <a:off x="504000" y="3672000"/>
            <a:ext cx="9072000" cy="24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3" name="Google Shape;233;p53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4" name="Google Shape;234;p53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5" name="Google Shape;235;p53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236" name="Google Shape;236;p53"/>
          <p:cNvCxnSpPr/>
          <p:nvPr/>
        </p:nvCxnSpPr>
        <p:spPr>
          <a:xfrm>
            <a:off x="504720" y="3230280"/>
            <a:ext cx="9071640" cy="0"/>
          </a:xfrm>
          <a:prstGeom prst="straightConnector1">
            <a:avLst/>
          </a:prstGeom>
          <a:noFill/>
          <a:ln w="190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7" name="Google Shape;237;p5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12000" y="288360"/>
            <a:ext cx="914040" cy="91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2157120" cy="14378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6"/>
          <p:cNvSpPr txBox="1"/>
          <p:nvPr/>
        </p:nvSpPr>
        <p:spPr>
          <a:xfrm>
            <a:off x="504000" y="3638520"/>
            <a:ext cx="9071640" cy="276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Lucie Van Nieuwenhuyze, </a:t>
            </a:r>
            <a:r>
              <a:rPr lang="fr-FR" sz="32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chargée de mission à la Ville de Grenoble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Journée Technique Hortis – 31/05/2024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6"/>
          <p:cNvSpPr txBox="1"/>
          <p:nvPr/>
        </p:nvSpPr>
        <p:spPr>
          <a:xfrm>
            <a:off x="504000" y="19778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nouveau jardinier de Grenoble</a:t>
            </a:r>
            <a:endParaRPr sz="4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Le métier de jardinier de la Ville de Grenoble en 2040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82"/>
          <p:cNvSpPr txBox="1"/>
          <p:nvPr/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Enjeu de la polyvalence : entre diversité des tâches et spécialisations au sein du métier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↓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vers des “jardiniers - quelque chose” ?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↓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Élaboration de 17 scénarios prospectifs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↓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Élaboration de 3 fiches de poste fictives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Panorama des scénarios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3"/>
          <p:cNvSpPr txBox="1"/>
          <p:nvPr/>
        </p:nvSpPr>
        <p:spPr>
          <a:xfrm>
            <a:off x="504000" y="1985040"/>
            <a:ext cx="453600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Herboriste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Punk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Nourricier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Entraîneur/coach socio-sportif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Animateur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Reconnexion avec la nature et le vivant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Formateur honoris causa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Cactusier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Agent de la propreté urbaine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3"/>
          <p:cNvSpPr txBox="1"/>
          <p:nvPr/>
        </p:nvSpPr>
        <p:spPr>
          <a:xfrm>
            <a:off x="5076000" y="1985040"/>
            <a:ext cx="453600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Observateur de signaux faibles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Gestion circulaire des espaces verts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Expert de la renaturation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Expert du sol grenoblois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Sourcier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Fontainier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Naturaliste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Jardinier - Diplomate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Jardinier - gardien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Scénario prospectif : Jardinier - Expert de la renaturation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84"/>
          <p:cNvSpPr txBox="1"/>
          <p:nvPr/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ctr" rtl="0">
              <a:spcBef>
                <a:spcPts val="1131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Scénario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84"/>
          <p:cNvPicPr preferRelativeResize="0"/>
          <p:nvPr/>
        </p:nvPicPr>
        <p:blipFill rotWithShape="1">
          <a:blip r:embed="rId3">
            <a:alphaModFix/>
          </a:blip>
          <a:srcRect l="24392" r="4701"/>
          <a:stretch/>
        </p:blipFill>
        <p:spPr>
          <a:xfrm>
            <a:off x="1512000" y="2880000"/>
            <a:ext cx="3384000" cy="33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84"/>
          <p:cNvPicPr preferRelativeResize="0"/>
          <p:nvPr/>
        </p:nvPicPr>
        <p:blipFill rotWithShape="1">
          <a:blip r:embed="rId4">
            <a:alphaModFix/>
          </a:blip>
          <a:srcRect l="33685" t="44393" r="20978" b="892"/>
          <a:stretch/>
        </p:blipFill>
        <p:spPr>
          <a:xfrm>
            <a:off x="5328000" y="2880000"/>
            <a:ext cx="3384000" cy="3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84"/>
          <p:cNvSpPr txBox="1"/>
          <p:nvPr/>
        </p:nvSpPr>
        <p:spPr>
          <a:xfrm>
            <a:off x="6912000" y="5962320"/>
            <a:ext cx="1831320" cy="66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Photos : ville de Grenoble 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Scénario prospectif : Jardinier - Expert de la renaturation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85"/>
          <p:cNvSpPr txBox="1"/>
          <p:nvPr/>
        </p:nvSpPr>
        <p:spPr>
          <a:xfrm>
            <a:off x="504000" y="1769040"/>
            <a:ext cx="453600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Hypothèses de construction du scénario : 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Accentuer l’enjeu de la fabrique de l’espace public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Contrer le métier de jardinier c’est “faire et défaire” et valoriser que la terre est un matériaux qui devient rare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Proposer une alternative au manque de reconnaissance des jardiniers qui se considèrent comme “ la dernière roue du carrosse”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4000" y="3142800"/>
            <a:ext cx="3852000" cy="31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85"/>
          <p:cNvSpPr txBox="1"/>
          <p:nvPr/>
        </p:nvSpPr>
        <p:spPr>
          <a:xfrm>
            <a:off x="4896000" y="1843920"/>
            <a:ext cx="46202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Positionnement du scénario dans la transition sociale et écologique de la Ville de Grenoble :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Restitutions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87"/>
          <p:cNvSpPr txBox="1"/>
          <p:nvPr/>
        </p:nvSpPr>
        <p:spPr>
          <a:xfrm>
            <a:off x="504000" y="2088000"/>
            <a:ext cx="5328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Présentation auprès des jardiniers avec un temps d’échange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5313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“faire le deuil du métier de jardinier mais vous nous proposez une résurrection.” [Jardinier]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5313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Présentation auprès d’élus, d’agents des services ressources humaines, d’agents du service Nature en Ville, du DGS</a:t>
            </a:r>
            <a:endParaRPr sz="2200" b="0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87"/>
          <p:cNvPicPr preferRelativeResize="0"/>
          <p:nvPr/>
        </p:nvPicPr>
        <p:blipFill rotWithShape="1">
          <a:blip r:embed="rId3">
            <a:alphaModFix/>
          </a:blip>
          <a:srcRect l="10743" r="7551"/>
          <a:stretch/>
        </p:blipFill>
        <p:spPr>
          <a:xfrm>
            <a:off x="6048000" y="2439000"/>
            <a:ext cx="3456000" cy="35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Merci pour votre écoute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3800" y="2160000"/>
            <a:ext cx="6190200" cy="412596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90"/>
          <p:cNvSpPr txBox="1"/>
          <p:nvPr/>
        </p:nvSpPr>
        <p:spPr>
          <a:xfrm>
            <a:off x="4968000" y="5976000"/>
            <a:ext cx="3417840" cy="66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Photos : ville de Grenoble – Place N. Mandela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Service Nature en Ville de Grenoble</a:t>
            </a:r>
            <a:endParaRPr sz="44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69"/>
          <p:cNvPicPr preferRelativeResize="0"/>
          <p:nvPr/>
        </p:nvPicPr>
        <p:blipFill rotWithShape="1">
          <a:blip r:embed="rId3">
            <a:alphaModFix/>
          </a:blip>
          <a:srcRect l="5806" t="17832" r="30618" b="24071"/>
          <a:stretch/>
        </p:blipFill>
        <p:spPr>
          <a:xfrm rot="5400000">
            <a:off x="-36000" y="2843640"/>
            <a:ext cx="4320000" cy="29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9"/>
          <p:cNvSpPr txBox="1"/>
          <p:nvPr/>
        </p:nvSpPr>
        <p:spPr>
          <a:xfrm>
            <a:off x="3888000" y="2160000"/>
            <a:ext cx="5616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207 postes (186 agents) au service Nature en Ville dont 140 postes (126 agents) en charge des espaces végétalisés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240 ha d’espaces verts avec environ 32 000 arbres, 200 aires de jeux, 800 jeux, 60 parcs et grands squares dont 7 éco-labellisés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Densité urbaine de Grenoble : 8 725 hab/km²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Budget du service : 800K€ en fonctionnement et 1.5 M€ en investissement et 9M€ de masse salariale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Répartition des activités du jardinier</a:t>
            </a:r>
            <a:endParaRPr sz="44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70"/>
          <p:cNvPicPr preferRelativeResize="0"/>
          <p:nvPr/>
        </p:nvPicPr>
        <p:blipFill rotWithShape="1">
          <a:blip r:embed="rId3">
            <a:alphaModFix/>
          </a:blip>
          <a:srcRect l="999" b="2008"/>
          <a:stretch/>
        </p:blipFill>
        <p:spPr>
          <a:xfrm>
            <a:off x="936000" y="2239200"/>
            <a:ext cx="8280000" cy="40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70"/>
          <p:cNvSpPr/>
          <p:nvPr/>
        </p:nvSpPr>
        <p:spPr>
          <a:xfrm>
            <a:off x="8280000" y="5976000"/>
            <a:ext cx="1152000" cy="57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Missions du jardinier</a:t>
            </a:r>
            <a:endParaRPr sz="44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1"/>
          <p:cNvSpPr txBox="1"/>
          <p:nvPr/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1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Extrait d’une fiche de poste :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Entretien des espaces verts dans le respect de l’environnement et en favorisant la biodiversité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Nettoyage (vidage des corbeilles)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Exécution de travaux divers liés à l’aménagement des espaces verts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Surveillance de l’état sanitaire et sécuritaire (jeux, arbres...) des espaces verts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Entretien du matériel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Animations pédagogiques (scolaires et grand public)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i="0" u="none" strike="noStrike" cap="non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Déneigement et autres activités d’intérêt public, le cas échéant</a:t>
            </a:r>
            <a:endParaRPr sz="2200" b="1" i="0" u="none" strike="noStrike" cap="non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Portrait renvoyé du jardinier en 2023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4"/>
          <p:cNvSpPr txBox="1"/>
          <p:nvPr/>
        </p:nvSpPr>
        <p:spPr>
          <a:xfrm>
            <a:off x="503640" y="1482882"/>
            <a:ext cx="9072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Motivations : travailler en extérieur, être dans le concret, gagner sa vie, ...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4"/>
          <p:cNvSpPr txBox="1"/>
          <p:nvPr/>
        </p:nvSpPr>
        <p:spPr>
          <a:xfrm>
            <a:off x="504000" y="2181600"/>
            <a:ext cx="9072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Peu d’intérêt : au nettoyage, à l’animation, à la biodiversité, …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74"/>
          <p:cNvSpPr txBox="1"/>
          <p:nvPr/>
        </p:nvSpPr>
        <p:spPr>
          <a:xfrm>
            <a:off x="504000" y="2613240"/>
            <a:ext cx="9072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Quelqu’un de silencieux, plutôt invisible et invisibilisé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4"/>
          <p:cNvSpPr txBox="1"/>
          <p:nvPr/>
        </p:nvSpPr>
        <p:spPr>
          <a:xfrm>
            <a:off x="504000" y="3081600"/>
            <a:ext cx="9072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Inquiétudes : perte de connaissances et technicité, incivisme, être une “vitrine politique”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4"/>
          <p:cNvSpPr txBox="1"/>
          <p:nvPr/>
        </p:nvSpPr>
        <p:spPr>
          <a:xfrm>
            <a:off x="468000" y="4380660"/>
            <a:ext cx="9288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Définit aujourd'hui son métier comme “faire et défaire”, “planter et arracher”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4"/>
          <p:cNvSpPr txBox="1"/>
          <p:nvPr/>
        </p:nvSpPr>
        <p:spPr>
          <a:xfrm>
            <a:off x="504000" y="3822840"/>
            <a:ext cx="9072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Tâches chronophages, répétitives, dépendantes de la météo et qui impactent la santé du jardinier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4"/>
          <p:cNvSpPr txBox="1"/>
          <p:nvPr/>
        </p:nvSpPr>
        <p:spPr>
          <a:xfrm>
            <a:off x="504000" y="4938840"/>
            <a:ext cx="9216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Nostalgique de la “grande époque” des espaces verts de la Ville de Grenoble (4ème fleur)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4"/>
          <p:cNvSpPr txBox="1"/>
          <p:nvPr/>
        </p:nvSpPr>
        <p:spPr>
          <a:xfrm>
            <a:off x="468000" y="5495452"/>
            <a:ext cx="9360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Indicateurs de succès et réussite de son travail : fleuri, coloré, droit et propre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4"/>
          <p:cNvSpPr txBox="1"/>
          <p:nvPr/>
        </p:nvSpPr>
        <p:spPr>
          <a:xfrm>
            <a:off x="504000" y="6055200"/>
            <a:ext cx="9072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6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Sujets de prédilections : les horaires, la rémunération, les véhicules inadaptés et le manque d’effectif dans l’équipe</a:t>
            </a:r>
            <a:endParaRPr sz="2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Sources d’insatisfaction et de satisfaction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75"/>
          <p:cNvSpPr txBox="1"/>
          <p:nvPr/>
        </p:nvSpPr>
        <p:spPr>
          <a:xfrm>
            <a:off x="828000" y="2741040"/>
            <a:ext cx="3492000" cy="32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Facteurs liés à l’</a:t>
            </a:r>
            <a:r>
              <a:rPr lang="fr-FR" sz="2200" b="1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environnement du travail</a:t>
            </a: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: conditions de travail, le salaire, …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1131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5"/>
          <p:cNvSpPr txBox="1"/>
          <p:nvPr/>
        </p:nvSpPr>
        <p:spPr>
          <a:xfrm>
            <a:off x="5542200" y="3168000"/>
            <a:ext cx="37458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Facteurs liés au </a:t>
            </a:r>
            <a:r>
              <a:rPr lang="fr-FR" sz="2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contenu du travail</a:t>
            </a:r>
            <a:r>
              <a:rPr lang="fr-FR" sz="2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: la reconnaissance, l'autonomie, la responsabilité, les opportunités de carrière, …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→  Facteurs de motivation</a:t>
            </a:r>
            <a:endParaRPr sz="2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spcBef>
                <a:spcPts val="1131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5"/>
          <p:cNvSpPr txBox="1"/>
          <p:nvPr/>
        </p:nvSpPr>
        <p:spPr>
          <a:xfrm>
            <a:off x="504000" y="6480000"/>
            <a:ext cx="8928000" cy="31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Pour aller plus loin - voir théorie des deux facteurs de Frederick Herzberg</a:t>
            </a:r>
            <a:endParaRPr sz="12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4" name="Google Shape;384;p75"/>
          <p:cNvCxnSpPr/>
          <p:nvPr/>
        </p:nvCxnSpPr>
        <p:spPr>
          <a:xfrm rot="10800000" flipH="1">
            <a:off x="3888000" y="2376000"/>
            <a:ext cx="1582560" cy="3099960"/>
          </a:xfrm>
          <a:prstGeom prst="straightConnector1">
            <a:avLst/>
          </a:prstGeom>
          <a:noFill/>
          <a:ln w="57225" cap="flat" cmpd="sng">
            <a:solidFill>
              <a:srgbClr val="165D8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75"/>
          <p:cNvCxnSpPr/>
          <p:nvPr/>
        </p:nvCxnSpPr>
        <p:spPr>
          <a:xfrm rot="10800000" flipH="1">
            <a:off x="4104000" y="2376000"/>
            <a:ext cx="1582560" cy="3099960"/>
          </a:xfrm>
          <a:prstGeom prst="straightConnector1">
            <a:avLst/>
          </a:prstGeom>
          <a:noFill/>
          <a:ln w="57225" cap="flat" cmpd="sng">
            <a:solidFill>
              <a:srgbClr val="165D8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Les héritages du jardinier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77"/>
          <p:cNvSpPr txBox="1"/>
          <p:nvPr/>
        </p:nvSpPr>
        <p:spPr>
          <a:xfrm>
            <a:off x="504000" y="1769040"/>
            <a:ext cx="9071640" cy="49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« ce à quoi nous tenons et ce qui nous tient </a:t>
            </a:r>
            <a:endParaRPr sz="3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Fonctionnement d’une collectivité et de la fonction publique territoriale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Catégorisation et hiérarchisation des typologies des savoirs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Vision figée des tâches du métier de jardinier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Vision de la plante comme consommable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Indicateurs de satisfaction du contenu de son travail (esthétisme, …)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Distanciation avec le vivant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Vision interventionniste et/ou utilitariste de l’homme sur la nature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Rapport prononcé entre le corps et le métier (pénibilité, manuel, chaleur,…)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1131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Culture plutôt masculine et dépendante aux énergies fossiles</a:t>
            </a:r>
            <a:endParaRPr sz="2200" b="1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5F2AC0-9C56-B352-B93A-1A681DB74333}"/>
              </a:ext>
            </a:extLst>
          </p:cNvPr>
          <p:cNvSpPr txBox="1"/>
          <p:nvPr/>
        </p:nvSpPr>
        <p:spPr>
          <a:xfrm>
            <a:off x="1938129" y="1769040"/>
            <a:ext cx="6861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« ce à quoi nous tenons et ce qui nous tient </a:t>
            </a:r>
            <a:r>
              <a:rPr lang="fr-FR" dirty="0"/>
              <a:t>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Impact du dérèglement climatique sur les conditions de travail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9"/>
          <p:cNvSpPr txBox="1"/>
          <p:nvPr/>
        </p:nvSpPr>
        <p:spPr>
          <a:xfrm>
            <a:off x="504000" y="2021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fr-FR" sz="28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Changement climatique → Risques professionnels </a:t>
            </a:r>
            <a:r>
              <a:rPr lang="fr-FR" sz="3500" b="1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↗ </a:t>
            </a:r>
            <a:r>
              <a:rPr lang="fr-FR" sz="28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 risques professionnels</a:t>
            </a:r>
            <a:endParaRPr sz="28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3598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None/>
            </a:pPr>
            <a:endParaRPr sz="28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Risques physiques liés aux fortes chaleurs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Risques chimiques, d'incendie, d'explosion 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Risques biologiques 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Risques d’accidents 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fr-FR" sz="2200" b="0" strike="noStrike" dirty="0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Risques psychosociaux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</a:pPr>
            <a:r>
              <a:rPr lang="fr-FR" sz="2200" dirty="0">
                <a:solidFill>
                  <a:srgbClr val="165D80"/>
                </a:solidFill>
              </a:rPr>
              <a:t>Manque de prise en compte du Document Unique d’Evaluation des Risques Professionnels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Mais manque de prise en compte dans les enquêtes du Ministère du Travail, dans  le document unique d'évaluation des risques professionnels (DUERP), dans le Code du Travail …</a:t>
            </a:r>
            <a:endParaRPr sz="2200" b="0" strike="noStrike" dirty="0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165D80"/>
                </a:solidFill>
                <a:latin typeface="Arial"/>
                <a:ea typeface="Arial"/>
                <a:cs typeface="Arial"/>
                <a:sym typeface="Arial"/>
              </a:rPr>
              <a:t>Impacts des crises sur la qualité de vie du jardinier</a:t>
            </a:r>
            <a:endParaRPr sz="4400" b="1" strike="noStrike">
              <a:solidFill>
                <a:srgbClr val="165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80"/>
          <p:cNvPicPr preferRelativeResize="0"/>
          <p:nvPr/>
        </p:nvPicPr>
        <p:blipFill rotWithShape="1">
          <a:blip r:embed="rId3">
            <a:alphaModFix/>
          </a:blip>
          <a:srcRect b="21398"/>
          <a:stretch/>
        </p:blipFill>
        <p:spPr>
          <a:xfrm>
            <a:off x="1152000" y="1825200"/>
            <a:ext cx="8136000" cy="46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916</Words>
  <Application>Microsoft Office PowerPoint</Application>
  <PresentationFormat>Personnalisé</PresentationFormat>
  <Paragraphs>115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Noto Sans Symbols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PATRICK</dc:creator>
  <cp:lastModifiedBy>patrick lafforgue</cp:lastModifiedBy>
  <cp:revision>2</cp:revision>
  <dcterms:modified xsi:type="dcterms:W3CDTF">2024-06-05T13:09:26Z</dcterms:modified>
</cp:coreProperties>
</file>