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23" r:id="rId2"/>
    <p:sldId id="367" r:id="rId3"/>
    <p:sldId id="410" r:id="rId4"/>
    <p:sldId id="408" r:id="rId5"/>
    <p:sldId id="383" r:id="rId6"/>
    <p:sldId id="424" r:id="rId7"/>
    <p:sldId id="420" r:id="rId8"/>
    <p:sldId id="425" r:id="rId9"/>
    <p:sldId id="423" r:id="rId10"/>
    <p:sldId id="426" r:id="rId11"/>
    <p:sldId id="427" r:id="rId12"/>
    <p:sldId id="421" r:id="rId13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0AC2E"/>
    <a:srgbClr val="08C41A"/>
    <a:srgbClr val="F4FEC2"/>
    <a:srgbClr val="FFEAA7"/>
    <a:srgbClr val="DDF2FF"/>
    <a:srgbClr val="CCECFF"/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howGuides="1">
      <p:cViewPr varScale="1">
        <p:scale>
          <a:sx n="152" d="100"/>
          <a:sy n="152" d="100"/>
        </p:scale>
        <p:origin x="44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AVR</c:v>
                </c:pt>
                <c:pt idx="4">
                  <c:v>MAI</c:v>
                </c:pt>
                <c:pt idx="5">
                  <c:v>JUN</c:v>
                </c:pt>
                <c:pt idx="6">
                  <c:v>JUIL</c:v>
                </c:pt>
                <c:pt idx="7">
                  <c:v>AOUT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45</c:v>
                </c:pt>
                <c:pt idx="1">
                  <c:v>48</c:v>
                </c:pt>
                <c:pt idx="2">
                  <c:v>36</c:v>
                </c:pt>
                <c:pt idx="3">
                  <c:v>25</c:v>
                </c:pt>
                <c:pt idx="4">
                  <c:v>28</c:v>
                </c:pt>
                <c:pt idx="5">
                  <c:v>36</c:v>
                </c:pt>
                <c:pt idx="6">
                  <c:v>42</c:v>
                </c:pt>
                <c:pt idx="7">
                  <c:v>38</c:v>
                </c:pt>
                <c:pt idx="8">
                  <c:v>35</c:v>
                </c:pt>
                <c:pt idx="9">
                  <c:v>58</c:v>
                </c:pt>
                <c:pt idx="10">
                  <c:v>49</c:v>
                </c:pt>
                <c:pt idx="1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7-460F-BC0B-1F3163C716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AVR</c:v>
                </c:pt>
                <c:pt idx="4">
                  <c:v>MAI</c:v>
                </c:pt>
                <c:pt idx="5">
                  <c:v>JUN</c:v>
                </c:pt>
                <c:pt idx="6">
                  <c:v>JUIL</c:v>
                </c:pt>
                <c:pt idx="7">
                  <c:v>AOUT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23</c:v>
                </c:pt>
                <c:pt idx="7">
                  <c:v>32</c:v>
                </c:pt>
                <c:pt idx="8">
                  <c:v>21</c:v>
                </c:pt>
                <c:pt idx="9">
                  <c:v>36</c:v>
                </c:pt>
                <c:pt idx="10">
                  <c:v>40</c:v>
                </c:pt>
                <c:pt idx="1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A7-460F-BC0B-1F3163C71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884800"/>
        <c:axId val="75919360"/>
      </c:areaChart>
      <c:catAx>
        <c:axId val="7588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919360"/>
        <c:crosses val="autoZero"/>
        <c:auto val="1"/>
        <c:lblAlgn val="ctr"/>
        <c:lblOffset val="100"/>
        <c:noMultiLvlLbl val="0"/>
      </c:catAx>
      <c:valAx>
        <c:axId val="7591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884800"/>
        <c:crosses val="autoZero"/>
        <c:crossBetween val="midCat"/>
      </c:valAx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1C24F-A28A-4A9A-9052-68D413AA1004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</dgm:pt>
    <dgm:pt modelId="{8F4BC831-C4D7-41A5-B647-03AABECAC803}">
      <dgm:prSet phldrT="[Texte]" custT="1"/>
      <dgm:spPr/>
      <dgm:t>
        <a:bodyPr/>
        <a:lstStyle/>
        <a:p>
          <a:pPr algn="l"/>
          <a:r>
            <a:rPr lang="fr-FR" sz="900" dirty="0" smtClean="0">
              <a:solidFill>
                <a:schemeClr val="accent1">
                  <a:lumMod val="75000"/>
                </a:schemeClr>
              </a:solidFill>
            </a:rPr>
            <a:t>COVID : </a:t>
          </a:r>
        </a:p>
        <a:p>
          <a:pPr algn="l"/>
          <a:r>
            <a:rPr lang="fr-FR" sz="900" dirty="0" smtClean="0">
              <a:solidFill>
                <a:schemeClr val="accent1">
                  <a:lumMod val="75000"/>
                </a:schemeClr>
              </a:solidFill>
            </a:rPr>
            <a:t>accroissement demande sociale de nature</a:t>
          </a:r>
          <a:endParaRPr lang="fr-FR" sz="900" dirty="0">
            <a:solidFill>
              <a:schemeClr val="accent1">
                <a:lumMod val="75000"/>
              </a:schemeClr>
            </a:solidFill>
          </a:endParaRPr>
        </a:p>
      </dgm:t>
    </dgm:pt>
    <dgm:pt modelId="{4597027F-8658-40B0-AE6F-1DD044503EFA}" type="parTrans" cxnId="{85A2A583-19D3-409D-88F1-0DE1B4A4050C}">
      <dgm:prSet/>
      <dgm:spPr/>
      <dgm:t>
        <a:bodyPr/>
        <a:lstStyle/>
        <a:p>
          <a:endParaRPr lang="fr-FR"/>
        </a:p>
      </dgm:t>
    </dgm:pt>
    <dgm:pt modelId="{B85AE48F-A868-43A8-B2DA-2741B6612309}" type="sibTrans" cxnId="{85A2A583-19D3-409D-88F1-0DE1B4A4050C}">
      <dgm:prSet/>
      <dgm:spPr/>
      <dgm:t>
        <a:bodyPr/>
        <a:lstStyle/>
        <a:p>
          <a:endParaRPr lang="fr-FR"/>
        </a:p>
      </dgm:t>
    </dgm:pt>
    <dgm:pt modelId="{1D95A619-1A51-4AB2-A503-E20555CD3802}">
      <dgm:prSet phldrT="[Texte]" custT="1"/>
      <dgm:spPr/>
      <dgm:t>
        <a:bodyPr/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dirty="0" smtClean="0">
              <a:solidFill>
                <a:schemeClr val="accent1">
                  <a:lumMod val="75000"/>
                </a:schemeClr>
              </a:solidFill>
            </a:rPr>
            <a:t>La stratégie de l’Union Européenne en faveur de l’écologisation des villes-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900" dirty="0" smtClean="0">
              <a:solidFill>
                <a:schemeClr val="accent1">
                  <a:lumMod val="75000"/>
                </a:schemeClr>
              </a:solidFill>
            </a:rPr>
            <a:t>loi Climat et Résilience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dirty="0" smtClean="0">
              <a:solidFill>
                <a:schemeClr val="accent1">
                  <a:lumMod val="75000"/>
                </a:schemeClr>
              </a:solidFill>
            </a:rPr>
            <a:t>objectif de Zéro Artificialisation Nette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dirty="0" smtClean="0">
              <a:solidFill>
                <a:schemeClr val="accent1">
                  <a:lumMod val="75000"/>
                </a:schemeClr>
              </a:solidFill>
            </a:rPr>
            <a:t>Possibilité de compenser les zones artificialisées par des opérations de renaturation. Obligation dans les communes urbaines de plus de 50 000 habitants et de définir dans (zones U /AU) une part minimale de surfaces non imperméabilisés ou éco-aménageables (favorables à la biodiversité)  </a:t>
          </a:r>
          <a:endParaRPr lang="fr-FR" sz="700" dirty="0">
            <a:solidFill>
              <a:schemeClr val="accent1">
                <a:lumMod val="75000"/>
              </a:schemeClr>
            </a:solidFill>
          </a:endParaRPr>
        </a:p>
      </dgm:t>
    </dgm:pt>
    <dgm:pt modelId="{4116E33C-8A9E-45CC-AD4E-BA16F5509CAC}" type="parTrans" cxnId="{1F917608-6E7C-4424-B08D-D33CDAA8B22D}">
      <dgm:prSet/>
      <dgm:spPr/>
      <dgm:t>
        <a:bodyPr/>
        <a:lstStyle/>
        <a:p>
          <a:endParaRPr lang="fr-FR"/>
        </a:p>
      </dgm:t>
    </dgm:pt>
    <dgm:pt modelId="{F4490C57-F276-466B-97AD-B797A9E1066A}" type="sibTrans" cxnId="{1F917608-6E7C-4424-B08D-D33CDAA8B22D}">
      <dgm:prSet/>
      <dgm:spPr/>
      <dgm:t>
        <a:bodyPr/>
        <a:lstStyle/>
        <a:p>
          <a:endParaRPr lang="fr-FR"/>
        </a:p>
      </dgm:t>
    </dgm:pt>
    <dgm:pt modelId="{A03733A2-AA27-4EAD-B701-D2592EE9ABCB}">
      <dgm:prSet phldrT="[Texte]" custT="1"/>
      <dgm:spPr/>
      <dgm:t>
        <a:bodyPr/>
        <a:lstStyle/>
        <a:p>
          <a:pPr algn="l"/>
          <a:r>
            <a:rPr lang="fr-FR" sz="900" dirty="0" smtClean="0">
              <a:solidFill>
                <a:schemeClr val="accent1">
                  <a:lumMod val="75000"/>
                </a:schemeClr>
              </a:solidFill>
            </a:rPr>
            <a:t>Règlement européen de restauration de la nature </a:t>
          </a:r>
        </a:p>
        <a:p>
          <a:pPr algn="l"/>
          <a:r>
            <a:rPr lang="fr-FR" sz="700" dirty="0" smtClean="0">
              <a:solidFill>
                <a:schemeClr val="accent1">
                  <a:lumMod val="75000"/>
                </a:schemeClr>
              </a:solidFill>
            </a:rPr>
            <a:t>avec objectif de restauration d’ici à 2030 de 20% des écosystèmes terrestres et zones marines de l’Union Européenne – </a:t>
          </a:r>
        </a:p>
        <a:p>
          <a:pPr algn="l"/>
          <a:endParaRPr lang="fr-FR" sz="900" dirty="0" smtClean="0">
            <a:solidFill>
              <a:schemeClr val="accent1">
                <a:lumMod val="75000"/>
              </a:schemeClr>
            </a:solidFill>
          </a:endParaRPr>
        </a:p>
        <a:p>
          <a:pPr algn="l"/>
          <a:r>
            <a:rPr lang="fr-FR" sz="900" dirty="0" smtClean="0">
              <a:solidFill>
                <a:schemeClr val="accent1">
                  <a:lumMod val="75000"/>
                </a:schemeClr>
              </a:solidFill>
            </a:rPr>
            <a:t>Stratégie nationale pour la biodiversité 2030 </a:t>
          </a:r>
        </a:p>
        <a:p>
          <a:pPr algn="l"/>
          <a:r>
            <a:rPr lang="fr-FR" sz="700" dirty="0" smtClean="0">
              <a:solidFill>
                <a:schemeClr val="accent1">
                  <a:lumMod val="75000"/>
                </a:schemeClr>
              </a:solidFill>
            </a:rPr>
            <a:t>mesure « Ramener de la nature en ville pour s’adapter aux conséquences du changement climatique et améliorer le bien-être des citadins » </a:t>
          </a:r>
        </a:p>
      </dgm:t>
    </dgm:pt>
    <dgm:pt modelId="{D46E16D3-1988-4EC9-BD94-145779EB6F5F}" type="parTrans" cxnId="{A6C6898C-31B5-4A82-9D3E-04C14393DA11}">
      <dgm:prSet/>
      <dgm:spPr/>
      <dgm:t>
        <a:bodyPr/>
        <a:lstStyle/>
        <a:p>
          <a:endParaRPr lang="fr-FR"/>
        </a:p>
      </dgm:t>
    </dgm:pt>
    <dgm:pt modelId="{4857E350-ADD9-433F-865B-953AB48799AB}" type="sibTrans" cxnId="{A6C6898C-31B5-4A82-9D3E-04C14393DA11}">
      <dgm:prSet/>
      <dgm:spPr/>
      <dgm:t>
        <a:bodyPr/>
        <a:lstStyle/>
        <a:p>
          <a:endParaRPr lang="fr-FR"/>
        </a:p>
      </dgm:t>
    </dgm:pt>
    <dgm:pt modelId="{F210F12E-65F6-4FAC-9265-6FA1780112A7}">
      <dgm:prSet phldrT="[Texte]" custT="1"/>
      <dgm:spPr/>
      <dgm:t>
        <a:bodyPr/>
        <a:lstStyle/>
        <a:p>
          <a:pPr algn="l"/>
          <a:r>
            <a:rPr lang="fr-FR" sz="900" dirty="0" smtClean="0">
              <a:solidFill>
                <a:schemeClr val="accent1">
                  <a:lumMod val="75000"/>
                </a:schemeClr>
              </a:solidFill>
            </a:rPr>
            <a:t>Programme de renaturation des villes et des villages</a:t>
          </a:r>
        </a:p>
        <a:p>
          <a:pPr algn="l"/>
          <a:r>
            <a:rPr lang="fr-FR" sz="700" dirty="0" smtClean="0">
              <a:solidFill>
                <a:schemeClr val="accent1">
                  <a:lumMod val="75000"/>
                </a:schemeClr>
              </a:solidFill>
            </a:rPr>
            <a:t>500 millions d’euros sur 5 ans, dont 100 millions d’euros en 2023 dans le cadre du rattachement au Fonds Vert</a:t>
          </a:r>
          <a:endParaRPr lang="fr-FR" sz="700" dirty="0">
            <a:solidFill>
              <a:schemeClr val="accent1">
                <a:lumMod val="75000"/>
              </a:schemeClr>
            </a:solidFill>
          </a:endParaRPr>
        </a:p>
      </dgm:t>
    </dgm:pt>
    <dgm:pt modelId="{549C83E4-72EC-4B90-B210-C259C72C90EC}" type="parTrans" cxnId="{59C0887A-D2C3-4E96-8C1D-97548DD58465}">
      <dgm:prSet/>
      <dgm:spPr/>
      <dgm:t>
        <a:bodyPr/>
        <a:lstStyle/>
        <a:p>
          <a:endParaRPr lang="fr-FR"/>
        </a:p>
      </dgm:t>
    </dgm:pt>
    <dgm:pt modelId="{CDD92068-B84E-4C2E-9FC3-16A40473B5DE}" type="sibTrans" cxnId="{59C0887A-D2C3-4E96-8C1D-97548DD58465}">
      <dgm:prSet/>
      <dgm:spPr/>
      <dgm:t>
        <a:bodyPr/>
        <a:lstStyle/>
        <a:p>
          <a:endParaRPr lang="fr-FR"/>
        </a:p>
      </dgm:t>
    </dgm:pt>
    <dgm:pt modelId="{C06D0E79-C4EA-4C05-B694-018F3AF6A60D}">
      <dgm:prSet custT="1"/>
      <dgm:spPr/>
      <dgm:t>
        <a:bodyPr/>
        <a:lstStyle/>
        <a:p>
          <a:pPr algn="l"/>
          <a:r>
            <a:rPr lang="fr-FR" sz="900" dirty="0" smtClean="0">
              <a:solidFill>
                <a:schemeClr val="accent1">
                  <a:lumMod val="75000"/>
                </a:schemeClr>
              </a:solidFill>
            </a:rPr>
            <a:t>Elaboration du Plan National d’Adaptation au Changement Climatique 3 </a:t>
          </a:r>
        </a:p>
        <a:p>
          <a:pPr algn="just"/>
          <a:endParaRPr lang="fr-FR" sz="900" b="1" dirty="0" smtClean="0">
            <a:solidFill>
              <a:schemeClr val="accent1">
                <a:lumMod val="75000"/>
              </a:schemeClr>
            </a:solidFill>
          </a:endParaRPr>
        </a:p>
        <a:p>
          <a:pPr algn="l"/>
          <a:r>
            <a:rPr lang="fr-FR" sz="900" b="1" dirty="0" smtClean="0">
              <a:solidFill>
                <a:schemeClr val="accent1">
                  <a:lumMod val="75000"/>
                </a:schemeClr>
              </a:solidFill>
            </a:rPr>
            <a:t>Révision du Plan nature en ville – </a:t>
          </a:r>
        </a:p>
        <a:p>
          <a:pPr algn="l"/>
          <a:r>
            <a:rPr lang="fr-FR" sz="700" dirty="0" smtClean="0">
              <a:solidFill>
                <a:schemeClr val="accent1">
                  <a:lumMod val="75000"/>
                </a:schemeClr>
              </a:solidFill>
            </a:rPr>
            <a:t>vers une restauration des écosystèmes urbains</a:t>
          </a:r>
        </a:p>
        <a:p>
          <a:pPr algn="l"/>
          <a:r>
            <a:rPr lang="fr-FR" sz="700" dirty="0" smtClean="0">
              <a:solidFill>
                <a:schemeClr val="accent1">
                  <a:lumMod val="75000"/>
                </a:schemeClr>
              </a:solidFill>
            </a:rPr>
            <a:t>(juin 24)</a:t>
          </a:r>
          <a:endParaRPr lang="fr-FR" sz="700" dirty="0">
            <a:solidFill>
              <a:schemeClr val="accent1">
                <a:lumMod val="75000"/>
              </a:schemeClr>
            </a:solidFill>
          </a:endParaRPr>
        </a:p>
      </dgm:t>
    </dgm:pt>
    <dgm:pt modelId="{5141DACB-01EB-4056-9121-6DBFC46C613F}" type="parTrans" cxnId="{178D17FA-733C-40AB-9505-CC455EB9FBB2}">
      <dgm:prSet/>
      <dgm:spPr/>
      <dgm:t>
        <a:bodyPr/>
        <a:lstStyle/>
        <a:p>
          <a:endParaRPr lang="fr-FR"/>
        </a:p>
      </dgm:t>
    </dgm:pt>
    <dgm:pt modelId="{D115DFED-4A21-4E90-813A-3A111B6E089A}" type="sibTrans" cxnId="{178D17FA-733C-40AB-9505-CC455EB9FBB2}">
      <dgm:prSet/>
      <dgm:spPr/>
      <dgm:t>
        <a:bodyPr/>
        <a:lstStyle/>
        <a:p>
          <a:endParaRPr lang="fr-FR"/>
        </a:p>
      </dgm:t>
    </dgm:pt>
    <dgm:pt modelId="{CD70B996-84F4-4D32-A7AB-4B726B35B735}" type="pres">
      <dgm:prSet presAssocID="{2181C24F-A28A-4A9A-9052-68D413AA1004}" presName="Name0" presStyleCnt="0">
        <dgm:presLayoutVars>
          <dgm:dir/>
          <dgm:resizeHandles val="exact"/>
        </dgm:presLayoutVars>
      </dgm:prSet>
      <dgm:spPr/>
    </dgm:pt>
    <dgm:pt modelId="{D0AF876E-57E5-4F6E-BF28-3009153FA0FD}" type="pres">
      <dgm:prSet presAssocID="{2181C24F-A28A-4A9A-9052-68D413AA1004}" presName="arrow" presStyleLbl="bgShp" presStyleIdx="0" presStyleCnt="1" custLinFactNeighborX="-21689" custLinFactNeighborY="-324"/>
      <dgm:spPr/>
    </dgm:pt>
    <dgm:pt modelId="{732245B7-D498-4F04-AA96-7E1A2407AAA5}" type="pres">
      <dgm:prSet presAssocID="{2181C24F-A28A-4A9A-9052-68D413AA1004}" presName="points" presStyleCnt="0"/>
      <dgm:spPr/>
    </dgm:pt>
    <dgm:pt modelId="{04EB5435-4B88-42EB-9FA6-F9993CB81A13}" type="pres">
      <dgm:prSet presAssocID="{8F4BC831-C4D7-41A5-B647-03AABECAC803}" presName="compositeA" presStyleCnt="0"/>
      <dgm:spPr/>
    </dgm:pt>
    <dgm:pt modelId="{3DAA6F7C-DB60-4C15-9D8E-E6E869BD43E2}" type="pres">
      <dgm:prSet presAssocID="{8F4BC831-C4D7-41A5-B647-03AABECAC803}" presName="textA" presStyleLbl="revTx" presStyleIdx="0" presStyleCnt="5" custScaleX="1765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9CBC8A-E92D-46FA-8DBF-20ADCE1CB7BA}" type="pres">
      <dgm:prSet presAssocID="{8F4BC831-C4D7-41A5-B647-03AABECAC803}" presName="circleA" presStyleLbl="node1" presStyleIdx="0" presStyleCnt="5"/>
      <dgm:spPr/>
    </dgm:pt>
    <dgm:pt modelId="{57340678-F736-4EC6-99A4-C6E03E69B03C}" type="pres">
      <dgm:prSet presAssocID="{8F4BC831-C4D7-41A5-B647-03AABECAC803}" presName="spaceA" presStyleCnt="0"/>
      <dgm:spPr/>
    </dgm:pt>
    <dgm:pt modelId="{664EB9C2-A50C-422A-854E-A1E0D7488F6B}" type="pres">
      <dgm:prSet presAssocID="{B85AE48F-A868-43A8-B2DA-2741B6612309}" presName="space" presStyleCnt="0"/>
      <dgm:spPr/>
    </dgm:pt>
    <dgm:pt modelId="{769AC953-1506-4E00-9D48-D3BD2A410A49}" type="pres">
      <dgm:prSet presAssocID="{1D95A619-1A51-4AB2-A503-E20555CD3802}" presName="compositeB" presStyleCnt="0"/>
      <dgm:spPr/>
    </dgm:pt>
    <dgm:pt modelId="{1B27CB96-FD51-40B1-B3AF-86B14B593BBA}" type="pres">
      <dgm:prSet presAssocID="{1D95A619-1A51-4AB2-A503-E20555CD3802}" presName="textB" presStyleLbl="revTx" presStyleIdx="1" presStyleCnt="5" custScaleX="2380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071660-F464-47B0-991E-CA15FFE31E6A}" type="pres">
      <dgm:prSet presAssocID="{1D95A619-1A51-4AB2-A503-E20555CD3802}" presName="circleB" presStyleLbl="node1" presStyleIdx="1" presStyleCnt="5"/>
      <dgm:spPr/>
    </dgm:pt>
    <dgm:pt modelId="{AF0C7A10-348D-4B62-88B0-6A956D7F6CC1}" type="pres">
      <dgm:prSet presAssocID="{1D95A619-1A51-4AB2-A503-E20555CD3802}" presName="spaceB" presStyleCnt="0"/>
      <dgm:spPr/>
    </dgm:pt>
    <dgm:pt modelId="{9E8D75C7-B3AB-4264-9249-2C9481647A9B}" type="pres">
      <dgm:prSet presAssocID="{F4490C57-F276-466B-97AD-B797A9E1066A}" presName="space" presStyleCnt="0"/>
      <dgm:spPr/>
    </dgm:pt>
    <dgm:pt modelId="{C086E9F7-88C3-493D-9291-1CAEFC8BA0F1}" type="pres">
      <dgm:prSet presAssocID="{F210F12E-65F6-4FAC-9265-6FA1780112A7}" presName="compositeA" presStyleCnt="0"/>
      <dgm:spPr/>
    </dgm:pt>
    <dgm:pt modelId="{132F4C93-723D-4BD1-A9E5-51B7F5D47AE4}" type="pres">
      <dgm:prSet presAssocID="{F210F12E-65F6-4FAC-9265-6FA1780112A7}" presName="textA" presStyleLbl="revTx" presStyleIdx="2" presStyleCnt="5" custScaleX="1631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332DD4-A773-4E83-8138-FC06666B6012}" type="pres">
      <dgm:prSet presAssocID="{F210F12E-65F6-4FAC-9265-6FA1780112A7}" presName="circleA" presStyleLbl="node1" presStyleIdx="2" presStyleCnt="5"/>
      <dgm:spPr/>
    </dgm:pt>
    <dgm:pt modelId="{7DDA8E5F-B472-434B-8C76-4D7A80BDD475}" type="pres">
      <dgm:prSet presAssocID="{F210F12E-65F6-4FAC-9265-6FA1780112A7}" presName="spaceA" presStyleCnt="0"/>
      <dgm:spPr/>
    </dgm:pt>
    <dgm:pt modelId="{57CC05C3-F912-4D3E-840E-4403B8415B33}" type="pres">
      <dgm:prSet presAssocID="{CDD92068-B84E-4C2E-9FC3-16A40473B5DE}" presName="space" presStyleCnt="0"/>
      <dgm:spPr/>
    </dgm:pt>
    <dgm:pt modelId="{88BAB913-7C8A-4961-B46F-3932EE516E9C}" type="pres">
      <dgm:prSet presAssocID="{A03733A2-AA27-4EAD-B701-D2592EE9ABCB}" presName="compositeB" presStyleCnt="0"/>
      <dgm:spPr/>
    </dgm:pt>
    <dgm:pt modelId="{3DF25154-4BC8-4FE7-9C99-B964E82D8BF3}" type="pres">
      <dgm:prSet presAssocID="{A03733A2-AA27-4EAD-B701-D2592EE9ABCB}" presName="textB" presStyleLbl="revTx" presStyleIdx="3" presStyleCnt="5" custScaleX="225261" custLinFactNeighborX="1419" custLinFactNeighborY="134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E20901-8C1B-4CFB-AF4C-62DED0AD225F}" type="pres">
      <dgm:prSet presAssocID="{A03733A2-AA27-4EAD-B701-D2592EE9ABCB}" presName="circleB" presStyleLbl="node1" presStyleIdx="3" presStyleCnt="5"/>
      <dgm:spPr/>
    </dgm:pt>
    <dgm:pt modelId="{8964CCFE-3CA6-45B4-9DB8-40A536445C41}" type="pres">
      <dgm:prSet presAssocID="{A03733A2-AA27-4EAD-B701-D2592EE9ABCB}" presName="spaceB" presStyleCnt="0"/>
      <dgm:spPr/>
    </dgm:pt>
    <dgm:pt modelId="{B6C55985-5A07-4F6A-BC00-5CE9C5B5B256}" type="pres">
      <dgm:prSet presAssocID="{4857E350-ADD9-433F-865B-953AB48799AB}" presName="space" presStyleCnt="0"/>
      <dgm:spPr/>
    </dgm:pt>
    <dgm:pt modelId="{08609992-4547-489B-932E-6B93A8E49A9D}" type="pres">
      <dgm:prSet presAssocID="{C06D0E79-C4EA-4C05-B694-018F3AF6A60D}" presName="compositeA" presStyleCnt="0"/>
      <dgm:spPr/>
    </dgm:pt>
    <dgm:pt modelId="{1D1507F0-C22E-4E86-A4BA-36ADCE22DF78}" type="pres">
      <dgm:prSet presAssocID="{C06D0E79-C4EA-4C05-B694-018F3AF6A60D}" presName="textA" presStyleLbl="revTx" presStyleIdx="4" presStyleCnt="5" custScaleX="2238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16B42C-7C5A-47F0-B1C6-9DB6361F9E3A}" type="pres">
      <dgm:prSet presAssocID="{C06D0E79-C4EA-4C05-B694-018F3AF6A60D}" presName="circleA" presStyleLbl="node1" presStyleIdx="4" presStyleCnt="5"/>
      <dgm:spPr/>
    </dgm:pt>
    <dgm:pt modelId="{B75CA889-9D31-40D6-A62E-CB6BFD8EDC3F}" type="pres">
      <dgm:prSet presAssocID="{C06D0E79-C4EA-4C05-B694-018F3AF6A60D}" presName="spaceA" presStyleCnt="0"/>
      <dgm:spPr/>
    </dgm:pt>
  </dgm:ptLst>
  <dgm:cxnLst>
    <dgm:cxn modelId="{1181721F-79E9-4AC2-9C34-5BB1F571A098}" type="presOf" srcId="{8F4BC831-C4D7-41A5-B647-03AABECAC803}" destId="{3DAA6F7C-DB60-4C15-9D8E-E6E869BD43E2}" srcOrd="0" destOrd="0" presId="urn:microsoft.com/office/officeart/2005/8/layout/hProcess11"/>
    <dgm:cxn modelId="{1EC17E21-E49C-4AB7-8905-6893D0F51958}" type="presOf" srcId="{A03733A2-AA27-4EAD-B701-D2592EE9ABCB}" destId="{3DF25154-4BC8-4FE7-9C99-B964E82D8BF3}" srcOrd="0" destOrd="0" presId="urn:microsoft.com/office/officeart/2005/8/layout/hProcess11"/>
    <dgm:cxn modelId="{1F917608-6E7C-4424-B08D-D33CDAA8B22D}" srcId="{2181C24F-A28A-4A9A-9052-68D413AA1004}" destId="{1D95A619-1A51-4AB2-A503-E20555CD3802}" srcOrd="1" destOrd="0" parTransId="{4116E33C-8A9E-45CC-AD4E-BA16F5509CAC}" sibTransId="{F4490C57-F276-466B-97AD-B797A9E1066A}"/>
    <dgm:cxn modelId="{A6C6898C-31B5-4A82-9D3E-04C14393DA11}" srcId="{2181C24F-A28A-4A9A-9052-68D413AA1004}" destId="{A03733A2-AA27-4EAD-B701-D2592EE9ABCB}" srcOrd="3" destOrd="0" parTransId="{D46E16D3-1988-4EC9-BD94-145779EB6F5F}" sibTransId="{4857E350-ADD9-433F-865B-953AB48799AB}"/>
    <dgm:cxn modelId="{B245B979-255D-475A-BCF8-DFB27DC67B2F}" type="presOf" srcId="{C06D0E79-C4EA-4C05-B694-018F3AF6A60D}" destId="{1D1507F0-C22E-4E86-A4BA-36ADCE22DF78}" srcOrd="0" destOrd="0" presId="urn:microsoft.com/office/officeart/2005/8/layout/hProcess11"/>
    <dgm:cxn modelId="{239C0EDF-5DF3-4AB1-B72B-E158FB774556}" type="presOf" srcId="{F210F12E-65F6-4FAC-9265-6FA1780112A7}" destId="{132F4C93-723D-4BD1-A9E5-51B7F5D47AE4}" srcOrd="0" destOrd="0" presId="urn:microsoft.com/office/officeart/2005/8/layout/hProcess11"/>
    <dgm:cxn modelId="{178D17FA-733C-40AB-9505-CC455EB9FBB2}" srcId="{2181C24F-A28A-4A9A-9052-68D413AA1004}" destId="{C06D0E79-C4EA-4C05-B694-018F3AF6A60D}" srcOrd="4" destOrd="0" parTransId="{5141DACB-01EB-4056-9121-6DBFC46C613F}" sibTransId="{D115DFED-4A21-4E90-813A-3A111B6E089A}"/>
    <dgm:cxn modelId="{0338073A-A58F-41D1-903A-A475996F79EC}" type="presOf" srcId="{2181C24F-A28A-4A9A-9052-68D413AA1004}" destId="{CD70B996-84F4-4D32-A7AB-4B726B35B735}" srcOrd="0" destOrd="0" presId="urn:microsoft.com/office/officeart/2005/8/layout/hProcess11"/>
    <dgm:cxn modelId="{85A2A583-19D3-409D-88F1-0DE1B4A4050C}" srcId="{2181C24F-A28A-4A9A-9052-68D413AA1004}" destId="{8F4BC831-C4D7-41A5-B647-03AABECAC803}" srcOrd="0" destOrd="0" parTransId="{4597027F-8658-40B0-AE6F-1DD044503EFA}" sibTransId="{B85AE48F-A868-43A8-B2DA-2741B6612309}"/>
    <dgm:cxn modelId="{844A1439-E37E-4D57-A5AF-C9FE7EEC4386}" type="presOf" srcId="{1D95A619-1A51-4AB2-A503-E20555CD3802}" destId="{1B27CB96-FD51-40B1-B3AF-86B14B593BBA}" srcOrd="0" destOrd="0" presId="urn:microsoft.com/office/officeart/2005/8/layout/hProcess11"/>
    <dgm:cxn modelId="{59C0887A-D2C3-4E96-8C1D-97548DD58465}" srcId="{2181C24F-A28A-4A9A-9052-68D413AA1004}" destId="{F210F12E-65F6-4FAC-9265-6FA1780112A7}" srcOrd="2" destOrd="0" parTransId="{549C83E4-72EC-4B90-B210-C259C72C90EC}" sibTransId="{CDD92068-B84E-4C2E-9FC3-16A40473B5DE}"/>
    <dgm:cxn modelId="{4BCD834F-1FA5-488A-AFCF-E01E43969EFD}" type="presParOf" srcId="{CD70B996-84F4-4D32-A7AB-4B726B35B735}" destId="{D0AF876E-57E5-4F6E-BF28-3009153FA0FD}" srcOrd="0" destOrd="0" presId="urn:microsoft.com/office/officeart/2005/8/layout/hProcess11"/>
    <dgm:cxn modelId="{F78ED2C7-B981-42B9-B42F-3CFA1E89CA3C}" type="presParOf" srcId="{CD70B996-84F4-4D32-A7AB-4B726B35B735}" destId="{732245B7-D498-4F04-AA96-7E1A2407AAA5}" srcOrd="1" destOrd="0" presId="urn:microsoft.com/office/officeart/2005/8/layout/hProcess11"/>
    <dgm:cxn modelId="{1A49B167-B88A-419C-9C1D-58BD019C4527}" type="presParOf" srcId="{732245B7-D498-4F04-AA96-7E1A2407AAA5}" destId="{04EB5435-4B88-42EB-9FA6-F9993CB81A13}" srcOrd="0" destOrd="0" presId="urn:microsoft.com/office/officeart/2005/8/layout/hProcess11"/>
    <dgm:cxn modelId="{CC6FD387-1A8E-4D69-A19F-4CEB88EFF40E}" type="presParOf" srcId="{04EB5435-4B88-42EB-9FA6-F9993CB81A13}" destId="{3DAA6F7C-DB60-4C15-9D8E-E6E869BD43E2}" srcOrd="0" destOrd="0" presId="urn:microsoft.com/office/officeart/2005/8/layout/hProcess11"/>
    <dgm:cxn modelId="{E6705375-1B75-4489-85FF-53F7F6DD6054}" type="presParOf" srcId="{04EB5435-4B88-42EB-9FA6-F9993CB81A13}" destId="{C39CBC8A-E92D-46FA-8DBF-20ADCE1CB7BA}" srcOrd="1" destOrd="0" presId="urn:microsoft.com/office/officeart/2005/8/layout/hProcess11"/>
    <dgm:cxn modelId="{C712EA30-193B-4193-A8D5-7E29BAA2BEC5}" type="presParOf" srcId="{04EB5435-4B88-42EB-9FA6-F9993CB81A13}" destId="{57340678-F736-4EC6-99A4-C6E03E69B03C}" srcOrd="2" destOrd="0" presId="urn:microsoft.com/office/officeart/2005/8/layout/hProcess11"/>
    <dgm:cxn modelId="{15D95C3F-D2BA-4D64-9479-0A41A4608EFD}" type="presParOf" srcId="{732245B7-D498-4F04-AA96-7E1A2407AAA5}" destId="{664EB9C2-A50C-422A-854E-A1E0D7488F6B}" srcOrd="1" destOrd="0" presId="urn:microsoft.com/office/officeart/2005/8/layout/hProcess11"/>
    <dgm:cxn modelId="{76C6BCD8-F080-46C7-8AB6-D83C76D5EE67}" type="presParOf" srcId="{732245B7-D498-4F04-AA96-7E1A2407AAA5}" destId="{769AC953-1506-4E00-9D48-D3BD2A410A49}" srcOrd="2" destOrd="0" presId="urn:microsoft.com/office/officeart/2005/8/layout/hProcess11"/>
    <dgm:cxn modelId="{5C4326A4-FEEA-4FA0-ABC3-E5AACA05C060}" type="presParOf" srcId="{769AC953-1506-4E00-9D48-D3BD2A410A49}" destId="{1B27CB96-FD51-40B1-B3AF-86B14B593BBA}" srcOrd="0" destOrd="0" presId="urn:microsoft.com/office/officeart/2005/8/layout/hProcess11"/>
    <dgm:cxn modelId="{2262F5DA-44D3-4243-A28D-9EF10A8846EC}" type="presParOf" srcId="{769AC953-1506-4E00-9D48-D3BD2A410A49}" destId="{7A071660-F464-47B0-991E-CA15FFE31E6A}" srcOrd="1" destOrd="0" presId="urn:microsoft.com/office/officeart/2005/8/layout/hProcess11"/>
    <dgm:cxn modelId="{D9434585-3C39-4D53-B8D4-4392932D3248}" type="presParOf" srcId="{769AC953-1506-4E00-9D48-D3BD2A410A49}" destId="{AF0C7A10-348D-4B62-88B0-6A956D7F6CC1}" srcOrd="2" destOrd="0" presId="urn:microsoft.com/office/officeart/2005/8/layout/hProcess11"/>
    <dgm:cxn modelId="{470CCD0B-C8B6-468A-98BF-986B12660F2F}" type="presParOf" srcId="{732245B7-D498-4F04-AA96-7E1A2407AAA5}" destId="{9E8D75C7-B3AB-4264-9249-2C9481647A9B}" srcOrd="3" destOrd="0" presId="urn:microsoft.com/office/officeart/2005/8/layout/hProcess11"/>
    <dgm:cxn modelId="{3ECA1539-79AD-4F64-8983-ACBB1BDC95B3}" type="presParOf" srcId="{732245B7-D498-4F04-AA96-7E1A2407AAA5}" destId="{C086E9F7-88C3-493D-9291-1CAEFC8BA0F1}" srcOrd="4" destOrd="0" presId="urn:microsoft.com/office/officeart/2005/8/layout/hProcess11"/>
    <dgm:cxn modelId="{F8A446E2-F012-4BD7-9545-DA23F0CD3AE6}" type="presParOf" srcId="{C086E9F7-88C3-493D-9291-1CAEFC8BA0F1}" destId="{132F4C93-723D-4BD1-A9E5-51B7F5D47AE4}" srcOrd="0" destOrd="0" presId="urn:microsoft.com/office/officeart/2005/8/layout/hProcess11"/>
    <dgm:cxn modelId="{CB07ACA1-D637-47A4-9D29-298ABEB420A4}" type="presParOf" srcId="{C086E9F7-88C3-493D-9291-1CAEFC8BA0F1}" destId="{51332DD4-A773-4E83-8138-FC06666B6012}" srcOrd="1" destOrd="0" presId="urn:microsoft.com/office/officeart/2005/8/layout/hProcess11"/>
    <dgm:cxn modelId="{27333655-0FE2-4997-AF7F-CEA21052483B}" type="presParOf" srcId="{C086E9F7-88C3-493D-9291-1CAEFC8BA0F1}" destId="{7DDA8E5F-B472-434B-8C76-4D7A80BDD475}" srcOrd="2" destOrd="0" presId="urn:microsoft.com/office/officeart/2005/8/layout/hProcess11"/>
    <dgm:cxn modelId="{9CEA407D-4A2D-442F-BBDC-88642B3FCDA9}" type="presParOf" srcId="{732245B7-D498-4F04-AA96-7E1A2407AAA5}" destId="{57CC05C3-F912-4D3E-840E-4403B8415B33}" srcOrd="5" destOrd="0" presId="urn:microsoft.com/office/officeart/2005/8/layout/hProcess11"/>
    <dgm:cxn modelId="{D1FEAA49-63D3-4E1C-B7CD-F77372DFDE12}" type="presParOf" srcId="{732245B7-D498-4F04-AA96-7E1A2407AAA5}" destId="{88BAB913-7C8A-4961-B46F-3932EE516E9C}" srcOrd="6" destOrd="0" presId="urn:microsoft.com/office/officeart/2005/8/layout/hProcess11"/>
    <dgm:cxn modelId="{4FFC2296-8873-447E-9B22-05C848C1B035}" type="presParOf" srcId="{88BAB913-7C8A-4961-B46F-3932EE516E9C}" destId="{3DF25154-4BC8-4FE7-9C99-B964E82D8BF3}" srcOrd="0" destOrd="0" presId="urn:microsoft.com/office/officeart/2005/8/layout/hProcess11"/>
    <dgm:cxn modelId="{35A615A1-A1EC-462B-8BA7-BC0D5127E37F}" type="presParOf" srcId="{88BAB913-7C8A-4961-B46F-3932EE516E9C}" destId="{50E20901-8C1B-4CFB-AF4C-62DED0AD225F}" srcOrd="1" destOrd="0" presId="urn:microsoft.com/office/officeart/2005/8/layout/hProcess11"/>
    <dgm:cxn modelId="{AEFCE582-E9C9-4745-BC5A-49245649AA35}" type="presParOf" srcId="{88BAB913-7C8A-4961-B46F-3932EE516E9C}" destId="{8964CCFE-3CA6-45B4-9DB8-40A536445C41}" srcOrd="2" destOrd="0" presId="urn:microsoft.com/office/officeart/2005/8/layout/hProcess11"/>
    <dgm:cxn modelId="{35D2A143-77AD-4DA3-8F5E-1B1998DD2176}" type="presParOf" srcId="{732245B7-D498-4F04-AA96-7E1A2407AAA5}" destId="{B6C55985-5A07-4F6A-BC00-5CE9C5B5B256}" srcOrd="7" destOrd="0" presId="urn:microsoft.com/office/officeart/2005/8/layout/hProcess11"/>
    <dgm:cxn modelId="{148A26C1-A0C3-4D33-A322-72525BA83A8B}" type="presParOf" srcId="{732245B7-D498-4F04-AA96-7E1A2407AAA5}" destId="{08609992-4547-489B-932E-6B93A8E49A9D}" srcOrd="8" destOrd="0" presId="urn:microsoft.com/office/officeart/2005/8/layout/hProcess11"/>
    <dgm:cxn modelId="{E92AFA32-62A4-4A21-AAD7-EFABB0171302}" type="presParOf" srcId="{08609992-4547-489B-932E-6B93A8E49A9D}" destId="{1D1507F0-C22E-4E86-A4BA-36ADCE22DF78}" srcOrd="0" destOrd="0" presId="urn:microsoft.com/office/officeart/2005/8/layout/hProcess11"/>
    <dgm:cxn modelId="{35B45CF5-E2AB-43C1-B9C0-F53A41B3A8DA}" type="presParOf" srcId="{08609992-4547-489B-932E-6B93A8E49A9D}" destId="{6716B42C-7C5A-47F0-B1C6-9DB6361F9E3A}" srcOrd="1" destOrd="0" presId="urn:microsoft.com/office/officeart/2005/8/layout/hProcess11"/>
    <dgm:cxn modelId="{E9BDE3F5-04B8-4297-813A-84D65A8FAFE2}" type="presParOf" srcId="{08609992-4547-489B-932E-6B93A8E49A9D}" destId="{B75CA889-9D31-40D6-A62E-CB6BFD8EDC3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1D72C-FE16-4CC5-9CBF-3E93C091C949}" type="doc">
      <dgm:prSet loTypeId="urn:microsoft.com/office/officeart/2005/8/layout/radial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880F5AF-A2D1-42F6-A852-C99982EB143B}">
      <dgm:prSet phldrT="[Texte]" custT="1"/>
      <dgm:spPr>
        <a:gradFill rotWithShape="0">
          <a:gsLst>
            <a:gs pos="0">
              <a:srgbClr val="70AC2E"/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fr-FR" sz="1400" dirty="0" smtClean="0"/>
            <a:t>Nature en ville au cœur des enjeux des stratégies de résilience urbaine</a:t>
          </a:r>
          <a:endParaRPr lang="fr-FR" sz="1400" dirty="0"/>
        </a:p>
      </dgm:t>
    </dgm:pt>
    <dgm:pt modelId="{19E40EA8-9C11-47F6-9A1D-546B2D7835A5}" type="parTrans" cxnId="{3CF6B205-C888-40B1-8847-E12134F18670}">
      <dgm:prSet/>
      <dgm:spPr/>
      <dgm:t>
        <a:bodyPr/>
        <a:lstStyle/>
        <a:p>
          <a:endParaRPr lang="fr-FR"/>
        </a:p>
      </dgm:t>
    </dgm:pt>
    <dgm:pt modelId="{2BFCEF30-E3CE-4E6F-B4F4-F6CD992EFCA4}" type="sibTrans" cxnId="{3CF6B205-C888-40B1-8847-E12134F18670}">
      <dgm:prSet/>
      <dgm:spPr/>
      <dgm:t>
        <a:bodyPr/>
        <a:lstStyle/>
        <a:p>
          <a:endParaRPr lang="fr-FR"/>
        </a:p>
      </dgm:t>
    </dgm:pt>
    <dgm:pt modelId="{E887F009-A83D-475D-9E97-3081A3BAE57B}">
      <dgm:prSet phldrT="[Texte]" custT="1"/>
      <dgm:spPr/>
      <dgm:t>
        <a:bodyPr/>
        <a:lstStyle/>
        <a:p>
          <a:r>
            <a:rPr lang="fr-FR" sz="1000" dirty="0" smtClean="0"/>
            <a:t>Préservation des ressources et restauration des écosystèmes urbains </a:t>
          </a:r>
          <a:endParaRPr lang="fr-FR" sz="1000" dirty="0"/>
        </a:p>
      </dgm:t>
    </dgm:pt>
    <dgm:pt modelId="{F3DC9168-D66E-43CF-A4A6-D679A16F06CB}" type="parTrans" cxnId="{AFE5CFBD-F66F-41AF-88D8-6321181A1C82}">
      <dgm:prSet/>
      <dgm:spPr/>
      <dgm:t>
        <a:bodyPr/>
        <a:lstStyle/>
        <a:p>
          <a:endParaRPr lang="fr-FR"/>
        </a:p>
      </dgm:t>
    </dgm:pt>
    <dgm:pt modelId="{43E099B8-3E44-4FF9-9306-B6B04DF03653}" type="sibTrans" cxnId="{AFE5CFBD-F66F-41AF-88D8-6321181A1C82}">
      <dgm:prSet/>
      <dgm:spPr/>
      <dgm:t>
        <a:bodyPr/>
        <a:lstStyle/>
        <a:p>
          <a:endParaRPr lang="fr-FR"/>
        </a:p>
      </dgm:t>
    </dgm:pt>
    <dgm:pt modelId="{2F891340-F3B1-4BC2-BF01-BE5374566C52}">
      <dgm:prSet phldrT="[Texte]" custT="1"/>
      <dgm:spPr/>
      <dgm:t>
        <a:bodyPr/>
        <a:lstStyle/>
        <a:p>
          <a:r>
            <a:rPr lang="fr-FR" sz="1000" baseline="0" dirty="0" smtClean="0"/>
            <a:t>Adapter la nature en</a:t>
          </a:r>
          <a:r>
            <a:rPr lang="fr-FR" sz="1000" dirty="0" smtClean="0"/>
            <a:t> ville au changement climatique </a:t>
          </a:r>
          <a:endParaRPr lang="fr-FR" sz="1000" dirty="0"/>
        </a:p>
      </dgm:t>
    </dgm:pt>
    <dgm:pt modelId="{A0C9602B-AF9F-492A-A103-CA40C9374383}" type="parTrans" cxnId="{4F878F4B-99E3-45F9-A4EF-94ECE30F3DC9}">
      <dgm:prSet/>
      <dgm:spPr/>
      <dgm:t>
        <a:bodyPr/>
        <a:lstStyle/>
        <a:p>
          <a:endParaRPr lang="fr-FR"/>
        </a:p>
      </dgm:t>
    </dgm:pt>
    <dgm:pt modelId="{B52E60CD-A96D-4F2C-BAE5-47A49F49949A}" type="sibTrans" cxnId="{4F878F4B-99E3-45F9-A4EF-94ECE30F3DC9}">
      <dgm:prSet/>
      <dgm:spPr/>
      <dgm:t>
        <a:bodyPr/>
        <a:lstStyle/>
        <a:p>
          <a:endParaRPr lang="fr-FR"/>
        </a:p>
      </dgm:t>
    </dgm:pt>
    <dgm:pt modelId="{764EEA58-CBC4-48C8-A832-FAA35ED27CC4}">
      <dgm:prSet phldrT="[Texte]" custT="1"/>
      <dgm:spPr/>
      <dgm:t>
        <a:bodyPr/>
        <a:lstStyle/>
        <a:p>
          <a:r>
            <a:rPr kumimoji="0" lang="fr-FR" sz="1000" b="0" i="0" u="none" strike="noStrike" cap="none" spc="0" normalizeH="0" baseline="0" noProof="0" dirty="0" smtClean="0">
              <a:ln/>
              <a:effectLst/>
              <a:uLnTx/>
              <a:uFillTx/>
            </a:rPr>
            <a:t>Adapter les villes au changement climatique par la nature</a:t>
          </a:r>
          <a:r>
            <a:rPr kumimoji="0" lang="fr-FR" sz="1000" b="0" i="0" u="none" strike="noStrike" cap="none" spc="0" normalizeH="0" noProof="0" dirty="0" smtClean="0">
              <a:ln/>
              <a:effectLst/>
              <a:uLnTx/>
              <a:uFillTx/>
            </a:rPr>
            <a:t> (SFN) (rafraichissement urbain, ville éponge…)</a:t>
          </a:r>
          <a:endParaRPr lang="fr-FR" sz="1000" dirty="0"/>
        </a:p>
      </dgm:t>
    </dgm:pt>
    <dgm:pt modelId="{2C439441-95B3-470A-9074-4B6E6B3BF11E}" type="parTrans" cxnId="{7E457F46-800B-419D-9676-1E55B8FCF813}">
      <dgm:prSet/>
      <dgm:spPr/>
      <dgm:t>
        <a:bodyPr/>
        <a:lstStyle/>
        <a:p>
          <a:endParaRPr lang="fr-FR"/>
        </a:p>
      </dgm:t>
    </dgm:pt>
    <dgm:pt modelId="{7776ABAF-3BD4-4EA5-9BFF-1CDFC5BAA992}" type="sibTrans" cxnId="{7E457F46-800B-419D-9676-1E55B8FCF813}">
      <dgm:prSet/>
      <dgm:spPr/>
      <dgm:t>
        <a:bodyPr/>
        <a:lstStyle/>
        <a:p>
          <a:endParaRPr lang="fr-FR"/>
        </a:p>
      </dgm:t>
    </dgm:pt>
    <dgm:pt modelId="{D29215FF-F766-4F61-9DCD-1BD517681BCA}">
      <dgm:prSet phldrT="[Texte]" custT="1"/>
      <dgm:spPr/>
      <dgm:t>
        <a:bodyPr/>
        <a:lstStyle/>
        <a:p>
          <a:r>
            <a:rPr lang="fr-FR" sz="1000" dirty="0" smtClean="0"/>
            <a:t>Santé environnementale</a:t>
          </a:r>
        </a:p>
        <a:p>
          <a:r>
            <a:rPr lang="fr-FR" sz="1000" dirty="0" smtClean="0"/>
            <a:t>/Demande sociale de nature </a:t>
          </a:r>
          <a:endParaRPr lang="fr-FR" sz="1000" dirty="0"/>
        </a:p>
      </dgm:t>
    </dgm:pt>
    <dgm:pt modelId="{A7337B9B-1C9B-4BD0-95B3-6EE3307CB87D}" type="parTrans" cxnId="{BB430414-C87D-48FA-A95C-0E3736056C76}">
      <dgm:prSet/>
      <dgm:spPr/>
      <dgm:t>
        <a:bodyPr/>
        <a:lstStyle/>
        <a:p>
          <a:endParaRPr lang="fr-FR"/>
        </a:p>
      </dgm:t>
    </dgm:pt>
    <dgm:pt modelId="{3F34EAE3-B0B5-4B05-A65A-A7E3760B9526}" type="sibTrans" cxnId="{BB430414-C87D-48FA-A95C-0E3736056C76}">
      <dgm:prSet/>
      <dgm:spPr/>
      <dgm:t>
        <a:bodyPr/>
        <a:lstStyle/>
        <a:p>
          <a:endParaRPr lang="fr-FR"/>
        </a:p>
      </dgm:t>
    </dgm:pt>
    <dgm:pt modelId="{DB2EBFE7-32BD-4F03-97A3-DCD4EA357232}" type="pres">
      <dgm:prSet presAssocID="{1601D72C-FE16-4CC5-9CBF-3E93C091C94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97A4AF6-D363-4A91-B53E-C9665D37732F}" type="pres">
      <dgm:prSet presAssocID="{1601D72C-FE16-4CC5-9CBF-3E93C091C949}" presName="radial" presStyleCnt="0">
        <dgm:presLayoutVars>
          <dgm:animLvl val="ctr"/>
        </dgm:presLayoutVars>
      </dgm:prSet>
      <dgm:spPr/>
    </dgm:pt>
    <dgm:pt modelId="{CD7F5F43-08DC-49B9-8448-EFE983D5FB68}" type="pres">
      <dgm:prSet presAssocID="{B880F5AF-A2D1-42F6-A852-C99982EB143B}" presName="centerShape" presStyleLbl="vennNode1" presStyleIdx="0" presStyleCnt="5" custScaleX="74272" custScaleY="72763"/>
      <dgm:spPr/>
      <dgm:t>
        <a:bodyPr/>
        <a:lstStyle/>
        <a:p>
          <a:endParaRPr lang="fr-FR"/>
        </a:p>
      </dgm:t>
    </dgm:pt>
    <dgm:pt modelId="{5C787E3E-0134-4C2E-8EB0-895EBD2E0180}" type="pres">
      <dgm:prSet presAssocID="{E887F009-A83D-475D-9E97-3081A3BAE57B}" presName="node" presStyleLbl="vennNode1" presStyleIdx="1" presStyleCnt="5" custScaleX="122569" custScaleY="122569" custRadScaleRad="110718" custRadScaleInc="-150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2A5AE3-8C9F-4420-9D25-0ECCB56EBEC6}" type="pres">
      <dgm:prSet presAssocID="{2F891340-F3B1-4BC2-BF01-BE5374566C52}" presName="node" presStyleLbl="vennNode1" presStyleIdx="2" presStyleCnt="5" custScaleX="118906" custScaleY="118906" custRadScaleRad="104274" custRadScaleInc="425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966808-9D46-4D5A-91C3-3BFB4BB3CD5F}" type="pres">
      <dgm:prSet presAssocID="{764EEA58-CBC4-48C8-A832-FAA35ED27CC4}" presName="node" presStyleLbl="vennNode1" presStyleIdx="3" presStyleCnt="5" custScaleX="113378" custScaleY="111483" custRadScaleRad="110217" custRadScaleInc="-1448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B982E3-3E54-4032-AFA9-0FE27FAD775F}" type="pres">
      <dgm:prSet presAssocID="{D29215FF-F766-4F61-9DCD-1BD517681BCA}" presName="node" presStyleLbl="vennNode1" presStyleIdx="4" presStyleCnt="5" custScaleX="116667" custScaleY="116667" custRadScaleRad="112254" custRadScaleInc="441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9A61EE-E2FA-4C62-A454-5A2EAB918EFA}" type="presOf" srcId="{764EEA58-CBC4-48C8-A832-FAA35ED27CC4}" destId="{D1966808-9D46-4D5A-91C3-3BFB4BB3CD5F}" srcOrd="0" destOrd="0" presId="urn:microsoft.com/office/officeart/2005/8/layout/radial3"/>
    <dgm:cxn modelId="{BF7F111E-74E8-4D38-B0E3-1F4ACDF0BB31}" type="presOf" srcId="{D29215FF-F766-4F61-9DCD-1BD517681BCA}" destId="{90B982E3-3E54-4032-AFA9-0FE27FAD775F}" srcOrd="0" destOrd="0" presId="urn:microsoft.com/office/officeart/2005/8/layout/radial3"/>
    <dgm:cxn modelId="{B8DDFA3B-BC0E-4505-949D-A62DDEEFEA31}" type="presOf" srcId="{2F891340-F3B1-4BC2-BF01-BE5374566C52}" destId="{432A5AE3-8C9F-4420-9D25-0ECCB56EBEC6}" srcOrd="0" destOrd="0" presId="urn:microsoft.com/office/officeart/2005/8/layout/radial3"/>
    <dgm:cxn modelId="{F0DE3D3E-BC18-4414-8B69-AC7FF5AED275}" type="presOf" srcId="{1601D72C-FE16-4CC5-9CBF-3E93C091C949}" destId="{DB2EBFE7-32BD-4F03-97A3-DCD4EA357232}" srcOrd="0" destOrd="0" presId="urn:microsoft.com/office/officeart/2005/8/layout/radial3"/>
    <dgm:cxn modelId="{BB430414-C87D-48FA-A95C-0E3736056C76}" srcId="{B880F5AF-A2D1-42F6-A852-C99982EB143B}" destId="{D29215FF-F766-4F61-9DCD-1BD517681BCA}" srcOrd="3" destOrd="0" parTransId="{A7337B9B-1C9B-4BD0-95B3-6EE3307CB87D}" sibTransId="{3F34EAE3-B0B5-4B05-A65A-A7E3760B9526}"/>
    <dgm:cxn modelId="{013B0B76-093F-4161-985F-48170EDF66C5}" type="presOf" srcId="{E887F009-A83D-475D-9E97-3081A3BAE57B}" destId="{5C787E3E-0134-4C2E-8EB0-895EBD2E0180}" srcOrd="0" destOrd="0" presId="urn:microsoft.com/office/officeart/2005/8/layout/radial3"/>
    <dgm:cxn modelId="{4F878F4B-99E3-45F9-A4EF-94ECE30F3DC9}" srcId="{B880F5AF-A2D1-42F6-A852-C99982EB143B}" destId="{2F891340-F3B1-4BC2-BF01-BE5374566C52}" srcOrd="1" destOrd="0" parTransId="{A0C9602B-AF9F-492A-A103-CA40C9374383}" sibTransId="{B52E60CD-A96D-4F2C-BAE5-47A49F49949A}"/>
    <dgm:cxn modelId="{CADFF50E-0714-4AE7-AE04-158F547D4EEB}" type="presOf" srcId="{B880F5AF-A2D1-42F6-A852-C99982EB143B}" destId="{CD7F5F43-08DC-49B9-8448-EFE983D5FB68}" srcOrd="0" destOrd="0" presId="urn:microsoft.com/office/officeart/2005/8/layout/radial3"/>
    <dgm:cxn modelId="{7E457F46-800B-419D-9676-1E55B8FCF813}" srcId="{B880F5AF-A2D1-42F6-A852-C99982EB143B}" destId="{764EEA58-CBC4-48C8-A832-FAA35ED27CC4}" srcOrd="2" destOrd="0" parTransId="{2C439441-95B3-470A-9074-4B6E6B3BF11E}" sibTransId="{7776ABAF-3BD4-4EA5-9BFF-1CDFC5BAA992}"/>
    <dgm:cxn modelId="{3CF6B205-C888-40B1-8847-E12134F18670}" srcId="{1601D72C-FE16-4CC5-9CBF-3E93C091C949}" destId="{B880F5AF-A2D1-42F6-A852-C99982EB143B}" srcOrd="0" destOrd="0" parTransId="{19E40EA8-9C11-47F6-9A1D-546B2D7835A5}" sibTransId="{2BFCEF30-E3CE-4E6F-B4F4-F6CD992EFCA4}"/>
    <dgm:cxn modelId="{AFE5CFBD-F66F-41AF-88D8-6321181A1C82}" srcId="{B880F5AF-A2D1-42F6-A852-C99982EB143B}" destId="{E887F009-A83D-475D-9E97-3081A3BAE57B}" srcOrd="0" destOrd="0" parTransId="{F3DC9168-D66E-43CF-A4A6-D679A16F06CB}" sibTransId="{43E099B8-3E44-4FF9-9306-B6B04DF03653}"/>
    <dgm:cxn modelId="{03C6DA53-45CF-4D0C-9467-90A3532D8621}" type="presParOf" srcId="{DB2EBFE7-32BD-4F03-97A3-DCD4EA357232}" destId="{A97A4AF6-D363-4A91-B53E-C9665D37732F}" srcOrd="0" destOrd="0" presId="urn:microsoft.com/office/officeart/2005/8/layout/radial3"/>
    <dgm:cxn modelId="{34F7C430-978E-4557-8458-89BA33948FAF}" type="presParOf" srcId="{A97A4AF6-D363-4A91-B53E-C9665D37732F}" destId="{CD7F5F43-08DC-49B9-8448-EFE983D5FB68}" srcOrd="0" destOrd="0" presId="urn:microsoft.com/office/officeart/2005/8/layout/radial3"/>
    <dgm:cxn modelId="{CCAD39EE-27B0-4772-B3BC-3C6DA788DE7D}" type="presParOf" srcId="{A97A4AF6-D363-4A91-B53E-C9665D37732F}" destId="{5C787E3E-0134-4C2E-8EB0-895EBD2E0180}" srcOrd="1" destOrd="0" presId="urn:microsoft.com/office/officeart/2005/8/layout/radial3"/>
    <dgm:cxn modelId="{523556E9-3473-4445-A3CA-D2D85E3E9598}" type="presParOf" srcId="{A97A4AF6-D363-4A91-B53E-C9665D37732F}" destId="{432A5AE3-8C9F-4420-9D25-0ECCB56EBEC6}" srcOrd="2" destOrd="0" presId="urn:microsoft.com/office/officeart/2005/8/layout/radial3"/>
    <dgm:cxn modelId="{598C5A85-FC1C-409E-8AD9-1E9E63B81FF2}" type="presParOf" srcId="{A97A4AF6-D363-4A91-B53E-C9665D37732F}" destId="{D1966808-9D46-4D5A-91C3-3BFB4BB3CD5F}" srcOrd="3" destOrd="0" presId="urn:microsoft.com/office/officeart/2005/8/layout/radial3"/>
    <dgm:cxn modelId="{1AE76740-65DE-41DA-AEB7-42731D50E06B}" type="presParOf" srcId="{A97A4AF6-D363-4A91-B53E-C9665D37732F}" destId="{90B982E3-3E54-4032-AFA9-0FE27FAD775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A33FFA-CE35-47FD-924D-BAF68C279F5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C97E8C-478F-447A-8200-98860C1BE859}">
      <dgm:prSet phldrT="[Texte]"/>
      <dgm:spPr/>
      <dgm:t>
        <a:bodyPr/>
        <a:lstStyle/>
        <a:p>
          <a:r>
            <a:rPr lang="fr-FR" dirty="0" smtClean="0"/>
            <a:t>Enjeux</a:t>
          </a:r>
          <a:r>
            <a:rPr lang="fr-FR" baseline="0" dirty="0" smtClean="0"/>
            <a:t> nature en ville</a:t>
          </a:r>
          <a:endParaRPr lang="fr-FR" dirty="0"/>
        </a:p>
      </dgm:t>
    </dgm:pt>
    <dgm:pt modelId="{F07D491E-8F84-463C-B5EC-5AD9805A306A}" type="parTrans" cxnId="{5A74751C-D924-4BCF-8801-3BC60C5DF4D0}">
      <dgm:prSet/>
      <dgm:spPr/>
      <dgm:t>
        <a:bodyPr/>
        <a:lstStyle/>
        <a:p>
          <a:endParaRPr lang="fr-FR"/>
        </a:p>
      </dgm:t>
    </dgm:pt>
    <dgm:pt modelId="{F7CD7A69-BE17-4490-9BEA-0288F4A21FFF}" type="sibTrans" cxnId="{5A74751C-D924-4BCF-8801-3BC60C5DF4D0}">
      <dgm:prSet/>
      <dgm:spPr/>
      <dgm:t>
        <a:bodyPr/>
        <a:lstStyle/>
        <a:p>
          <a:endParaRPr lang="fr-FR"/>
        </a:p>
      </dgm:t>
    </dgm:pt>
    <dgm:pt modelId="{518BC1F0-778B-4B5A-99AE-AEB37A1C4DF6}">
      <dgm:prSet phldrT="[Texte]"/>
      <dgm:spPr/>
      <dgm:t>
        <a:bodyPr/>
        <a:lstStyle/>
        <a:p>
          <a:r>
            <a:rPr lang="fr-FR" dirty="0" smtClean="0">
              <a:ln/>
              <a:solidFill>
                <a:schemeClr val="bg1"/>
              </a:solidFill>
            </a:rPr>
            <a:t>Stage : La lutte contre les ilots de chaleurs et l'adaptation des villes au changement climatique</a:t>
          </a:r>
          <a:endParaRPr lang="fr-FR" dirty="0"/>
        </a:p>
      </dgm:t>
    </dgm:pt>
    <dgm:pt modelId="{DDD5AB5B-4F03-4C5E-97CC-8C3F638867AE}" type="parTrans" cxnId="{C3A6627A-2D9B-48BF-96A7-2ACBF31AADA1}">
      <dgm:prSet/>
      <dgm:spPr/>
      <dgm:t>
        <a:bodyPr/>
        <a:lstStyle/>
        <a:p>
          <a:endParaRPr lang="fr-FR"/>
        </a:p>
      </dgm:t>
    </dgm:pt>
    <dgm:pt modelId="{1AA0A035-6951-4D3A-BB70-912D8ADAB35D}" type="sibTrans" cxnId="{C3A6627A-2D9B-48BF-96A7-2ACBF31AADA1}">
      <dgm:prSet/>
      <dgm:spPr/>
      <dgm:t>
        <a:bodyPr/>
        <a:lstStyle/>
        <a:p>
          <a:endParaRPr lang="fr-FR"/>
        </a:p>
      </dgm:t>
    </dgm:pt>
    <dgm:pt modelId="{615721C0-4BAB-444B-9BE1-5EF115A6BECA}">
      <dgm:prSet phldrT="[Texte]"/>
      <dgm:spPr/>
      <dgm:t>
        <a:bodyPr/>
        <a:lstStyle/>
        <a:p>
          <a:r>
            <a:rPr kumimoji="0" lang="fr-FR" b="0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</a:rPr>
            <a:t>Stage</a:t>
          </a:r>
          <a:r>
            <a:rPr kumimoji="0" lang="fr-FR" b="0" i="0" u="none" strike="noStrike" cap="none" spc="0" normalizeH="0" noProof="0" dirty="0" smtClean="0">
              <a:ln/>
              <a:solidFill>
                <a:schemeClr val="bg1"/>
              </a:solidFill>
              <a:effectLst/>
              <a:uLnTx/>
              <a:uFillTx/>
            </a:rPr>
            <a:t> : </a:t>
          </a:r>
          <a:r>
            <a:rPr kumimoji="0" lang="fr-FR" b="0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</a:rPr>
            <a:t>L’arbre urbain et l’adaptation au changement</a:t>
          </a:r>
          <a:r>
            <a:rPr kumimoji="0" lang="fr-FR" b="0" i="0" u="none" strike="noStrike" cap="none" spc="0" normalizeH="0" noProof="0" dirty="0" smtClean="0">
              <a:ln/>
              <a:solidFill>
                <a:schemeClr val="bg1"/>
              </a:solidFill>
              <a:effectLst/>
              <a:uLnTx/>
              <a:uFillTx/>
            </a:rPr>
            <a:t> climatique</a:t>
          </a:r>
          <a:endParaRPr lang="fr-FR" dirty="0"/>
        </a:p>
      </dgm:t>
    </dgm:pt>
    <dgm:pt modelId="{535A0DB5-B56F-4EBC-A2FD-2CE0D96122D1}" type="parTrans" cxnId="{1CE86950-BEEB-4606-980F-83327A2C726F}">
      <dgm:prSet/>
      <dgm:spPr/>
      <dgm:t>
        <a:bodyPr/>
        <a:lstStyle/>
        <a:p>
          <a:endParaRPr lang="fr-FR"/>
        </a:p>
      </dgm:t>
    </dgm:pt>
    <dgm:pt modelId="{C2D1D7CA-ABF7-458B-9C1F-A0E7D350EC71}" type="sibTrans" cxnId="{1CE86950-BEEB-4606-980F-83327A2C726F}">
      <dgm:prSet/>
      <dgm:spPr/>
      <dgm:t>
        <a:bodyPr/>
        <a:lstStyle/>
        <a:p>
          <a:endParaRPr lang="fr-FR"/>
        </a:p>
      </dgm:t>
    </dgm:pt>
    <dgm:pt modelId="{4930E353-A655-43D0-B219-B5046FE95DA5}">
      <dgm:prSet phldrT="[Texte]"/>
      <dgm:spPr/>
      <dgm:t>
        <a:bodyPr/>
        <a:lstStyle/>
        <a:p>
          <a:r>
            <a:rPr lang="fr-FR" dirty="0" smtClean="0">
              <a:ln/>
              <a:solidFill>
                <a:srgbClr val="FFFFFF"/>
              </a:solidFill>
              <a:latin typeface="Arial"/>
            </a:rPr>
            <a:t>Stage : </a:t>
          </a:r>
          <a:r>
            <a:rPr lang="fr-FR" dirty="0" smtClean="0"/>
            <a:t>La mise en place d'une gestion différenciée de l'eau dans les espaces verts </a:t>
          </a:r>
          <a:endParaRPr lang="fr-FR" dirty="0"/>
        </a:p>
      </dgm:t>
    </dgm:pt>
    <dgm:pt modelId="{B7AA16EC-713F-416F-9254-DC5E1CDA2C15}" type="parTrans" cxnId="{41616EB6-5AE3-4F0C-8C53-2188485EC572}">
      <dgm:prSet/>
      <dgm:spPr/>
      <dgm:t>
        <a:bodyPr/>
        <a:lstStyle/>
        <a:p>
          <a:endParaRPr lang="fr-FR"/>
        </a:p>
      </dgm:t>
    </dgm:pt>
    <dgm:pt modelId="{D6137330-60D9-4C00-B404-0C5D0F9966C1}" type="sibTrans" cxnId="{41616EB6-5AE3-4F0C-8C53-2188485EC572}">
      <dgm:prSet/>
      <dgm:spPr/>
      <dgm:t>
        <a:bodyPr/>
        <a:lstStyle/>
        <a:p>
          <a:endParaRPr lang="fr-FR"/>
        </a:p>
      </dgm:t>
    </dgm:pt>
    <dgm:pt modelId="{218761D5-A149-4F47-AEE6-740E07A6D65F}">
      <dgm:prSet phldrT="[Texte]"/>
      <dgm:spPr/>
      <dgm:t>
        <a:bodyPr/>
        <a:lstStyle/>
        <a:p>
          <a:pPr rtl="0"/>
          <a:r>
            <a:rPr lang="fr-FR" dirty="0" smtClean="0">
              <a:ln/>
              <a:solidFill>
                <a:srgbClr val="FFFFFF"/>
              </a:solidFill>
              <a:latin typeface="Arial"/>
            </a:rPr>
            <a:t>Stage : La biodiversité : enjeux et défis pour les territoires et les collectivités</a:t>
          </a:r>
          <a:endParaRPr lang="fr-FR" dirty="0"/>
        </a:p>
      </dgm:t>
    </dgm:pt>
    <dgm:pt modelId="{DB2AEC57-70E4-4080-B9A4-52037A2A79CF}" type="parTrans" cxnId="{B11255E0-1ED9-4508-A742-E471F7C316B6}">
      <dgm:prSet/>
      <dgm:spPr/>
      <dgm:t>
        <a:bodyPr/>
        <a:lstStyle/>
        <a:p>
          <a:endParaRPr lang="fr-FR"/>
        </a:p>
      </dgm:t>
    </dgm:pt>
    <dgm:pt modelId="{A1B13BA4-E65A-4074-948B-43B5E4FD6FAE}" type="sibTrans" cxnId="{B11255E0-1ED9-4508-A742-E471F7C316B6}">
      <dgm:prSet/>
      <dgm:spPr/>
      <dgm:t>
        <a:bodyPr/>
        <a:lstStyle/>
        <a:p>
          <a:endParaRPr lang="fr-FR"/>
        </a:p>
      </dgm:t>
    </dgm:pt>
    <dgm:pt modelId="{1801B64E-44F5-4AF3-9BD9-2635048B951D}" type="pres">
      <dgm:prSet presAssocID="{0AA33FFA-CE35-47FD-924D-BAF68C279F5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966405-C4F8-4807-A4A7-A6C8FF1F1E8B}" type="pres">
      <dgm:prSet presAssocID="{0AA33FFA-CE35-47FD-924D-BAF68C279F58}" presName="matrix" presStyleCnt="0"/>
      <dgm:spPr/>
    </dgm:pt>
    <dgm:pt modelId="{C1820F51-893E-4924-91C9-797660511D10}" type="pres">
      <dgm:prSet presAssocID="{0AA33FFA-CE35-47FD-924D-BAF68C279F58}" presName="tile1" presStyleLbl="node1" presStyleIdx="0" presStyleCnt="4"/>
      <dgm:spPr/>
      <dgm:t>
        <a:bodyPr/>
        <a:lstStyle/>
        <a:p>
          <a:endParaRPr lang="fr-FR"/>
        </a:p>
      </dgm:t>
    </dgm:pt>
    <dgm:pt modelId="{B73EBB36-ACC2-484F-B413-C2C8A40DFEFE}" type="pres">
      <dgm:prSet presAssocID="{0AA33FFA-CE35-47FD-924D-BAF68C279F5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144615-493E-4579-9DEB-C3A5B7EF28BD}" type="pres">
      <dgm:prSet presAssocID="{0AA33FFA-CE35-47FD-924D-BAF68C279F58}" presName="tile2" presStyleLbl="node1" presStyleIdx="1" presStyleCnt="4" custLinFactNeighborY="0"/>
      <dgm:spPr/>
      <dgm:t>
        <a:bodyPr/>
        <a:lstStyle/>
        <a:p>
          <a:endParaRPr lang="fr-FR"/>
        </a:p>
      </dgm:t>
    </dgm:pt>
    <dgm:pt modelId="{7406E0B1-0163-474A-888E-6C0C1211B048}" type="pres">
      <dgm:prSet presAssocID="{0AA33FFA-CE35-47FD-924D-BAF68C279F5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120A43-A346-4489-AF4D-9F8E80FC11CC}" type="pres">
      <dgm:prSet presAssocID="{0AA33FFA-CE35-47FD-924D-BAF68C279F58}" presName="tile3" presStyleLbl="node1" presStyleIdx="2" presStyleCnt="4"/>
      <dgm:spPr/>
      <dgm:t>
        <a:bodyPr/>
        <a:lstStyle/>
        <a:p>
          <a:endParaRPr lang="fr-FR"/>
        </a:p>
      </dgm:t>
    </dgm:pt>
    <dgm:pt modelId="{55348929-0196-4CD2-9C83-5FCFEFA9E2BB}" type="pres">
      <dgm:prSet presAssocID="{0AA33FFA-CE35-47FD-924D-BAF68C279F5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21418B-1A42-443D-98FF-960C401E04BF}" type="pres">
      <dgm:prSet presAssocID="{0AA33FFA-CE35-47FD-924D-BAF68C279F58}" presName="tile4" presStyleLbl="node1" presStyleIdx="3" presStyleCnt="4"/>
      <dgm:spPr/>
      <dgm:t>
        <a:bodyPr/>
        <a:lstStyle/>
        <a:p>
          <a:endParaRPr lang="fr-FR"/>
        </a:p>
      </dgm:t>
    </dgm:pt>
    <dgm:pt modelId="{61B4D3F0-E9D0-40AF-9311-88D02C6BC54B}" type="pres">
      <dgm:prSet presAssocID="{0AA33FFA-CE35-47FD-924D-BAF68C279F5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1CCC1-2B8B-4062-BB92-3C46170D2D24}" type="pres">
      <dgm:prSet presAssocID="{0AA33FFA-CE35-47FD-924D-BAF68C279F5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B11255E0-1ED9-4508-A742-E471F7C316B6}" srcId="{8FC97E8C-478F-447A-8200-98860C1BE859}" destId="{218761D5-A149-4F47-AEE6-740E07A6D65F}" srcOrd="3" destOrd="0" parTransId="{DB2AEC57-70E4-4080-B9A4-52037A2A79CF}" sibTransId="{A1B13BA4-E65A-4074-948B-43B5E4FD6FAE}"/>
    <dgm:cxn modelId="{41616EB6-5AE3-4F0C-8C53-2188485EC572}" srcId="{8FC97E8C-478F-447A-8200-98860C1BE859}" destId="{4930E353-A655-43D0-B219-B5046FE95DA5}" srcOrd="2" destOrd="0" parTransId="{B7AA16EC-713F-416F-9254-DC5E1CDA2C15}" sibTransId="{D6137330-60D9-4C00-B404-0C5D0F9966C1}"/>
    <dgm:cxn modelId="{B1B29F52-CC98-4D69-8549-B0D30D422A45}" type="presOf" srcId="{218761D5-A149-4F47-AEE6-740E07A6D65F}" destId="{61B4D3F0-E9D0-40AF-9311-88D02C6BC54B}" srcOrd="1" destOrd="0" presId="urn:microsoft.com/office/officeart/2005/8/layout/matrix1"/>
    <dgm:cxn modelId="{E077549E-942B-41BC-A645-EE3F34BD5B0A}" type="presOf" srcId="{518BC1F0-778B-4B5A-99AE-AEB37A1C4DF6}" destId="{C1820F51-893E-4924-91C9-797660511D10}" srcOrd="0" destOrd="0" presId="urn:microsoft.com/office/officeart/2005/8/layout/matrix1"/>
    <dgm:cxn modelId="{5A74751C-D924-4BCF-8801-3BC60C5DF4D0}" srcId="{0AA33FFA-CE35-47FD-924D-BAF68C279F58}" destId="{8FC97E8C-478F-447A-8200-98860C1BE859}" srcOrd="0" destOrd="0" parTransId="{F07D491E-8F84-463C-B5EC-5AD9805A306A}" sibTransId="{F7CD7A69-BE17-4490-9BEA-0288F4A21FFF}"/>
    <dgm:cxn modelId="{A0688CFE-F4F6-49F6-A24C-87F4BF651B0F}" type="presOf" srcId="{8FC97E8C-478F-447A-8200-98860C1BE859}" destId="{6C11CCC1-2B8B-4062-BB92-3C46170D2D24}" srcOrd="0" destOrd="0" presId="urn:microsoft.com/office/officeart/2005/8/layout/matrix1"/>
    <dgm:cxn modelId="{1CE86950-BEEB-4606-980F-83327A2C726F}" srcId="{8FC97E8C-478F-447A-8200-98860C1BE859}" destId="{615721C0-4BAB-444B-9BE1-5EF115A6BECA}" srcOrd="1" destOrd="0" parTransId="{535A0DB5-B56F-4EBC-A2FD-2CE0D96122D1}" sibTransId="{C2D1D7CA-ABF7-458B-9C1F-A0E7D350EC71}"/>
    <dgm:cxn modelId="{C3A6627A-2D9B-48BF-96A7-2ACBF31AADA1}" srcId="{8FC97E8C-478F-447A-8200-98860C1BE859}" destId="{518BC1F0-778B-4B5A-99AE-AEB37A1C4DF6}" srcOrd="0" destOrd="0" parTransId="{DDD5AB5B-4F03-4C5E-97CC-8C3F638867AE}" sibTransId="{1AA0A035-6951-4D3A-BB70-912D8ADAB35D}"/>
    <dgm:cxn modelId="{8DDC2D6B-11C7-4186-92AE-3BECF3C8C08E}" type="presOf" srcId="{4930E353-A655-43D0-B219-B5046FE95DA5}" destId="{4B120A43-A346-4489-AF4D-9F8E80FC11CC}" srcOrd="0" destOrd="0" presId="urn:microsoft.com/office/officeart/2005/8/layout/matrix1"/>
    <dgm:cxn modelId="{F6AB2D45-A90E-4D64-8B1C-C1CB244F959F}" type="presOf" srcId="{4930E353-A655-43D0-B219-B5046FE95DA5}" destId="{55348929-0196-4CD2-9C83-5FCFEFA9E2BB}" srcOrd="1" destOrd="0" presId="urn:microsoft.com/office/officeart/2005/8/layout/matrix1"/>
    <dgm:cxn modelId="{92D0AE47-380A-43FF-AFF5-FD1C147FB72C}" type="presOf" srcId="{0AA33FFA-CE35-47FD-924D-BAF68C279F58}" destId="{1801B64E-44F5-4AF3-9BD9-2635048B951D}" srcOrd="0" destOrd="0" presId="urn:microsoft.com/office/officeart/2005/8/layout/matrix1"/>
    <dgm:cxn modelId="{6F284931-D152-42E4-985D-4C546253844D}" type="presOf" srcId="{218761D5-A149-4F47-AEE6-740E07A6D65F}" destId="{2721418B-1A42-443D-98FF-960C401E04BF}" srcOrd="0" destOrd="0" presId="urn:microsoft.com/office/officeart/2005/8/layout/matrix1"/>
    <dgm:cxn modelId="{39940450-E3B0-495A-AE8F-C49BE516B8D1}" type="presOf" srcId="{615721C0-4BAB-444B-9BE1-5EF115A6BECA}" destId="{7406E0B1-0163-474A-888E-6C0C1211B048}" srcOrd="1" destOrd="0" presId="urn:microsoft.com/office/officeart/2005/8/layout/matrix1"/>
    <dgm:cxn modelId="{485D84CF-7071-4640-8E8F-C3A0F740C00A}" type="presOf" srcId="{518BC1F0-778B-4B5A-99AE-AEB37A1C4DF6}" destId="{B73EBB36-ACC2-484F-B413-C2C8A40DFEFE}" srcOrd="1" destOrd="0" presId="urn:microsoft.com/office/officeart/2005/8/layout/matrix1"/>
    <dgm:cxn modelId="{4EE60894-DDD6-49DA-AFFA-33333A35DEA7}" type="presOf" srcId="{615721C0-4BAB-444B-9BE1-5EF115A6BECA}" destId="{81144615-493E-4579-9DEB-C3A5B7EF28BD}" srcOrd="0" destOrd="0" presId="urn:microsoft.com/office/officeart/2005/8/layout/matrix1"/>
    <dgm:cxn modelId="{ED41366B-FAA6-4F61-AA88-DFD5103FA700}" type="presParOf" srcId="{1801B64E-44F5-4AF3-9BD9-2635048B951D}" destId="{B4966405-C4F8-4807-A4A7-A6C8FF1F1E8B}" srcOrd="0" destOrd="0" presId="urn:microsoft.com/office/officeart/2005/8/layout/matrix1"/>
    <dgm:cxn modelId="{A7FBB651-9490-4B96-BD13-51C545BFA9A6}" type="presParOf" srcId="{B4966405-C4F8-4807-A4A7-A6C8FF1F1E8B}" destId="{C1820F51-893E-4924-91C9-797660511D10}" srcOrd="0" destOrd="0" presId="urn:microsoft.com/office/officeart/2005/8/layout/matrix1"/>
    <dgm:cxn modelId="{05E6CF3F-CD08-43B0-8764-1BB7A0A10A77}" type="presParOf" srcId="{B4966405-C4F8-4807-A4A7-A6C8FF1F1E8B}" destId="{B73EBB36-ACC2-484F-B413-C2C8A40DFEFE}" srcOrd="1" destOrd="0" presId="urn:microsoft.com/office/officeart/2005/8/layout/matrix1"/>
    <dgm:cxn modelId="{4430968A-2D8B-497B-B624-18109BA8C1DB}" type="presParOf" srcId="{B4966405-C4F8-4807-A4A7-A6C8FF1F1E8B}" destId="{81144615-493E-4579-9DEB-C3A5B7EF28BD}" srcOrd="2" destOrd="0" presId="urn:microsoft.com/office/officeart/2005/8/layout/matrix1"/>
    <dgm:cxn modelId="{B3E74295-258B-41BC-BD02-07E688BFDFFC}" type="presParOf" srcId="{B4966405-C4F8-4807-A4A7-A6C8FF1F1E8B}" destId="{7406E0B1-0163-474A-888E-6C0C1211B048}" srcOrd="3" destOrd="0" presId="urn:microsoft.com/office/officeart/2005/8/layout/matrix1"/>
    <dgm:cxn modelId="{D4D19183-382B-4EFC-9C3D-7CA20FBA9D0F}" type="presParOf" srcId="{B4966405-C4F8-4807-A4A7-A6C8FF1F1E8B}" destId="{4B120A43-A346-4489-AF4D-9F8E80FC11CC}" srcOrd="4" destOrd="0" presId="urn:microsoft.com/office/officeart/2005/8/layout/matrix1"/>
    <dgm:cxn modelId="{ECE52476-B548-4B78-8108-82171CBC24EA}" type="presParOf" srcId="{B4966405-C4F8-4807-A4A7-A6C8FF1F1E8B}" destId="{55348929-0196-4CD2-9C83-5FCFEFA9E2BB}" srcOrd="5" destOrd="0" presId="urn:microsoft.com/office/officeart/2005/8/layout/matrix1"/>
    <dgm:cxn modelId="{6FB5232F-06B8-4C6C-9FFB-0E3996CFFA19}" type="presParOf" srcId="{B4966405-C4F8-4807-A4A7-A6C8FF1F1E8B}" destId="{2721418B-1A42-443D-98FF-960C401E04BF}" srcOrd="6" destOrd="0" presId="urn:microsoft.com/office/officeart/2005/8/layout/matrix1"/>
    <dgm:cxn modelId="{7B56D2B3-1215-4647-9D08-473F00D59EBC}" type="presParOf" srcId="{B4966405-C4F8-4807-A4A7-A6C8FF1F1E8B}" destId="{61B4D3F0-E9D0-40AF-9311-88D02C6BC54B}" srcOrd="7" destOrd="0" presId="urn:microsoft.com/office/officeart/2005/8/layout/matrix1"/>
    <dgm:cxn modelId="{C01BE439-D053-4CD9-8307-E50D48BD938E}" type="presParOf" srcId="{1801B64E-44F5-4AF3-9BD9-2635048B951D}" destId="{6C11CCC1-2B8B-4062-BB92-3C46170D2D2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A33FFA-CE35-47FD-924D-BAF68C279F5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C97E8C-478F-447A-8200-98860C1BE859}">
      <dgm:prSet phldrT="[Texte]"/>
      <dgm:spPr/>
      <dgm:t>
        <a:bodyPr/>
        <a:lstStyle/>
        <a:p>
          <a:r>
            <a:rPr lang="fr-FR" dirty="0" smtClean="0"/>
            <a:t>En cours de création avec le groupe de travail Espaces verts</a:t>
          </a:r>
          <a:endParaRPr lang="fr-FR" dirty="0"/>
        </a:p>
      </dgm:t>
    </dgm:pt>
    <dgm:pt modelId="{F07D491E-8F84-463C-B5EC-5AD9805A306A}" type="parTrans" cxnId="{5A74751C-D924-4BCF-8801-3BC60C5DF4D0}">
      <dgm:prSet/>
      <dgm:spPr/>
      <dgm:t>
        <a:bodyPr/>
        <a:lstStyle/>
        <a:p>
          <a:endParaRPr lang="fr-FR"/>
        </a:p>
      </dgm:t>
    </dgm:pt>
    <dgm:pt modelId="{F7CD7A69-BE17-4490-9BEA-0288F4A21FFF}" type="sibTrans" cxnId="{5A74751C-D924-4BCF-8801-3BC60C5DF4D0}">
      <dgm:prSet/>
      <dgm:spPr/>
      <dgm:t>
        <a:bodyPr/>
        <a:lstStyle/>
        <a:p>
          <a:endParaRPr lang="fr-FR"/>
        </a:p>
      </dgm:t>
    </dgm:pt>
    <dgm:pt modelId="{518BC1F0-778B-4B5A-99AE-AEB37A1C4DF6}">
      <dgm:prSet phldrT="[Texte]"/>
      <dgm:spPr>
        <a:solidFill>
          <a:srgbClr val="70AC2E"/>
        </a:solidFill>
      </dgm:spPr>
      <dgm:t>
        <a:bodyPr/>
        <a:lstStyle/>
        <a:p>
          <a:r>
            <a:rPr lang="fr-FR" dirty="0" smtClean="0">
              <a:ln/>
              <a:solidFill>
                <a:schemeClr val="bg1"/>
              </a:solidFill>
            </a:rPr>
            <a:t>Stage  :</a:t>
          </a:r>
        </a:p>
        <a:p>
          <a:r>
            <a:rPr lang="fr-FR" dirty="0" smtClean="0">
              <a:ln/>
              <a:solidFill>
                <a:schemeClr val="bg1"/>
              </a:solidFill>
            </a:rPr>
            <a:t>Les connaissances « socles » des végétaux</a:t>
          </a:r>
          <a:endParaRPr lang="fr-FR" dirty="0"/>
        </a:p>
      </dgm:t>
    </dgm:pt>
    <dgm:pt modelId="{DDD5AB5B-4F03-4C5E-97CC-8C3F638867AE}" type="parTrans" cxnId="{C3A6627A-2D9B-48BF-96A7-2ACBF31AADA1}">
      <dgm:prSet/>
      <dgm:spPr/>
      <dgm:t>
        <a:bodyPr/>
        <a:lstStyle/>
        <a:p>
          <a:endParaRPr lang="fr-FR"/>
        </a:p>
      </dgm:t>
    </dgm:pt>
    <dgm:pt modelId="{1AA0A035-6951-4D3A-BB70-912D8ADAB35D}" type="sibTrans" cxnId="{C3A6627A-2D9B-48BF-96A7-2ACBF31AADA1}">
      <dgm:prSet/>
      <dgm:spPr/>
      <dgm:t>
        <a:bodyPr/>
        <a:lstStyle/>
        <a:p>
          <a:endParaRPr lang="fr-FR"/>
        </a:p>
      </dgm:t>
    </dgm:pt>
    <dgm:pt modelId="{615721C0-4BAB-444B-9BE1-5EF115A6BECA}">
      <dgm:prSet phldrT="[Texte]"/>
      <dgm:spPr>
        <a:solidFill>
          <a:srgbClr val="70AC2E"/>
        </a:solidFill>
      </dgm:spPr>
      <dgm:t>
        <a:bodyPr/>
        <a:lstStyle/>
        <a:p>
          <a:endParaRPr kumimoji="0" lang="fr-FR" b="0" i="0" u="none" strike="noStrike" cap="none" spc="0" normalizeH="0" baseline="0" noProof="0" dirty="0" smtClean="0">
            <a:ln/>
            <a:solidFill>
              <a:schemeClr val="bg1"/>
            </a:solidFill>
            <a:effectLst/>
            <a:uLnTx/>
            <a:uFillTx/>
          </a:endParaRPr>
        </a:p>
        <a:p>
          <a:r>
            <a:rPr kumimoji="0" lang="fr-FR" b="0" i="0" u="none" strike="noStrike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</a:rPr>
            <a:t>Stage</a:t>
          </a:r>
          <a:r>
            <a:rPr kumimoji="0" lang="fr-FR" b="0" i="0" u="none" strike="noStrike" cap="none" spc="0" normalizeH="0" noProof="0" dirty="0" smtClean="0">
              <a:ln/>
              <a:solidFill>
                <a:schemeClr val="bg1"/>
              </a:solidFill>
              <a:effectLst/>
              <a:uLnTx/>
              <a:uFillTx/>
            </a:rPr>
            <a:t> : </a:t>
          </a:r>
        </a:p>
        <a:p>
          <a:r>
            <a:rPr lang="fr-FR" b="0" dirty="0" smtClean="0">
              <a:latin typeface="+mn-lt"/>
            </a:rPr>
            <a:t>« Le Bureau d’Etudes du service des espaces verts, acteur incontournable du projet d’aménagement urbain »</a:t>
          </a:r>
          <a:endParaRPr lang="fr-FR" b="0" dirty="0">
            <a:latin typeface="+mn-lt"/>
          </a:endParaRPr>
        </a:p>
      </dgm:t>
    </dgm:pt>
    <dgm:pt modelId="{535A0DB5-B56F-4EBC-A2FD-2CE0D96122D1}" type="parTrans" cxnId="{1CE86950-BEEB-4606-980F-83327A2C726F}">
      <dgm:prSet/>
      <dgm:spPr/>
      <dgm:t>
        <a:bodyPr/>
        <a:lstStyle/>
        <a:p>
          <a:endParaRPr lang="fr-FR"/>
        </a:p>
      </dgm:t>
    </dgm:pt>
    <dgm:pt modelId="{C2D1D7CA-ABF7-458B-9C1F-A0E7D350EC71}" type="sibTrans" cxnId="{1CE86950-BEEB-4606-980F-83327A2C726F}">
      <dgm:prSet/>
      <dgm:spPr/>
      <dgm:t>
        <a:bodyPr/>
        <a:lstStyle/>
        <a:p>
          <a:endParaRPr lang="fr-FR"/>
        </a:p>
      </dgm:t>
    </dgm:pt>
    <dgm:pt modelId="{4930E353-A655-43D0-B219-B5046FE95DA5}">
      <dgm:prSet phldrT="[Texte]"/>
      <dgm:spPr>
        <a:solidFill>
          <a:srgbClr val="70AC2E"/>
        </a:solidFill>
      </dgm:spPr>
      <dgm:t>
        <a:bodyPr/>
        <a:lstStyle/>
        <a:p>
          <a:r>
            <a:rPr lang="fr-FR" dirty="0" smtClean="0">
              <a:ln/>
              <a:solidFill>
                <a:srgbClr val="FFFFFF"/>
              </a:solidFill>
              <a:latin typeface="Arial"/>
            </a:rPr>
            <a:t>Stage : </a:t>
          </a:r>
        </a:p>
        <a:p>
          <a:r>
            <a:rPr lang="fr-FR" b="0" dirty="0" smtClean="0"/>
            <a:t>« communiquer la pertinence de l’usage des végétaux sur l’espace de la Ville »</a:t>
          </a:r>
          <a:endParaRPr lang="fr-FR" b="0" dirty="0"/>
        </a:p>
      </dgm:t>
    </dgm:pt>
    <dgm:pt modelId="{B7AA16EC-713F-416F-9254-DC5E1CDA2C15}" type="parTrans" cxnId="{41616EB6-5AE3-4F0C-8C53-2188485EC572}">
      <dgm:prSet/>
      <dgm:spPr/>
      <dgm:t>
        <a:bodyPr/>
        <a:lstStyle/>
        <a:p>
          <a:endParaRPr lang="fr-FR"/>
        </a:p>
      </dgm:t>
    </dgm:pt>
    <dgm:pt modelId="{D6137330-60D9-4C00-B404-0C5D0F9966C1}" type="sibTrans" cxnId="{41616EB6-5AE3-4F0C-8C53-2188485EC572}">
      <dgm:prSet/>
      <dgm:spPr/>
      <dgm:t>
        <a:bodyPr/>
        <a:lstStyle/>
        <a:p>
          <a:endParaRPr lang="fr-FR"/>
        </a:p>
      </dgm:t>
    </dgm:pt>
    <dgm:pt modelId="{218761D5-A149-4F47-AEE6-740E07A6D65F}">
      <dgm:prSet phldrT="[Texte]"/>
      <dgm:spPr>
        <a:solidFill>
          <a:srgbClr val="70AC2E"/>
        </a:solidFill>
      </dgm:spPr>
      <dgm:t>
        <a:bodyPr/>
        <a:lstStyle/>
        <a:p>
          <a:pPr rtl="0"/>
          <a:r>
            <a:rPr lang="fr-FR" dirty="0" smtClean="0"/>
            <a:t>Stage : </a:t>
          </a:r>
        </a:p>
        <a:p>
          <a:pPr rtl="0"/>
          <a:r>
            <a:rPr lang="fr-FR" dirty="0" smtClean="0"/>
            <a:t>« Les végétaux »</a:t>
          </a:r>
          <a:endParaRPr lang="fr-FR" dirty="0"/>
        </a:p>
      </dgm:t>
    </dgm:pt>
    <dgm:pt modelId="{DB2AEC57-70E4-4080-B9A4-52037A2A79CF}" type="parTrans" cxnId="{B11255E0-1ED9-4508-A742-E471F7C316B6}">
      <dgm:prSet/>
      <dgm:spPr/>
      <dgm:t>
        <a:bodyPr/>
        <a:lstStyle/>
        <a:p>
          <a:endParaRPr lang="fr-FR"/>
        </a:p>
      </dgm:t>
    </dgm:pt>
    <dgm:pt modelId="{A1B13BA4-E65A-4074-948B-43B5E4FD6FAE}" type="sibTrans" cxnId="{B11255E0-1ED9-4508-A742-E471F7C316B6}">
      <dgm:prSet/>
      <dgm:spPr/>
      <dgm:t>
        <a:bodyPr/>
        <a:lstStyle/>
        <a:p>
          <a:endParaRPr lang="fr-FR"/>
        </a:p>
      </dgm:t>
    </dgm:pt>
    <dgm:pt modelId="{810FD8A2-12FE-402D-8A76-8C0350063817}">
      <dgm:prSet/>
      <dgm:spPr/>
      <dgm:t>
        <a:bodyPr/>
        <a:lstStyle/>
        <a:p>
          <a:endParaRPr lang="fr-FR"/>
        </a:p>
      </dgm:t>
    </dgm:pt>
    <dgm:pt modelId="{48427095-58A1-4D71-802D-50109392F72D}" type="parTrans" cxnId="{E5023A2D-364E-4084-A9A6-1808ED66030C}">
      <dgm:prSet/>
      <dgm:spPr/>
      <dgm:t>
        <a:bodyPr/>
        <a:lstStyle/>
        <a:p>
          <a:endParaRPr lang="fr-FR"/>
        </a:p>
      </dgm:t>
    </dgm:pt>
    <dgm:pt modelId="{19A31174-F25F-4DCA-AA9B-DFCEE07DAF39}" type="sibTrans" cxnId="{E5023A2D-364E-4084-A9A6-1808ED66030C}">
      <dgm:prSet/>
      <dgm:spPr/>
      <dgm:t>
        <a:bodyPr/>
        <a:lstStyle/>
        <a:p>
          <a:endParaRPr lang="fr-FR"/>
        </a:p>
      </dgm:t>
    </dgm:pt>
    <dgm:pt modelId="{1B4CE710-FA48-406F-BA1D-DF8DF8535FD9}">
      <dgm:prSet/>
      <dgm:spPr/>
      <dgm:t>
        <a:bodyPr/>
        <a:lstStyle/>
        <a:p>
          <a:endParaRPr lang="fr-FR"/>
        </a:p>
      </dgm:t>
    </dgm:pt>
    <dgm:pt modelId="{56F3937B-425A-4DE9-84A0-FAC0D682CA03}" type="parTrans" cxnId="{665554A3-FD1A-4488-A1A4-40B8CEE21D93}">
      <dgm:prSet/>
      <dgm:spPr/>
      <dgm:t>
        <a:bodyPr/>
        <a:lstStyle/>
        <a:p>
          <a:endParaRPr lang="fr-FR"/>
        </a:p>
      </dgm:t>
    </dgm:pt>
    <dgm:pt modelId="{99865F3F-762D-417E-BCBE-4C58B06E5DEE}" type="sibTrans" cxnId="{665554A3-FD1A-4488-A1A4-40B8CEE21D93}">
      <dgm:prSet/>
      <dgm:spPr/>
      <dgm:t>
        <a:bodyPr/>
        <a:lstStyle/>
        <a:p>
          <a:endParaRPr lang="fr-FR"/>
        </a:p>
      </dgm:t>
    </dgm:pt>
    <dgm:pt modelId="{1801B64E-44F5-4AF3-9BD9-2635048B951D}" type="pres">
      <dgm:prSet presAssocID="{0AA33FFA-CE35-47FD-924D-BAF68C279F5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966405-C4F8-4807-A4A7-A6C8FF1F1E8B}" type="pres">
      <dgm:prSet presAssocID="{0AA33FFA-CE35-47FD-924D-BAF68C279F58}" presName="matrix" presStyleCnt="0"/>
      <dgm:spPr/>
    </dgm:pt>
    <dgm:pt modelId="{C1820F51-893E-4924-91C9-797660511D10}" type="pres">
      <dgm:prSet presAssocID="{0AA33FFA-CE35-47FD-924D-BAF68C279F58}" presName="tile1" presStyleLbl="node1" presStyleIdx="0" presStyleCnt="4"/>
      <dgm:spPr/>
      <dgm:t>
        <a:bodyPr/>
        <a:lstStyle/>
        <a:p>
          <a:endParaRPr lang="fr-FR"/>
        </a:p>
      </dgm:t>
    </dgm:pt>
    <dgm:pt modelId="{B73EBB36-ACC2-484F-B413-C2C8A40DFEFE}" type="pres">
      <dgm:prSet presAssocID="{0AA33FFA-CE35-47FD-924D-BAF68C279F5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144615-493E-4579-9DEB-C3A5B7EF28BD}" type="pres">
      <dgm:prSet presAssocID="{0AA33FFA-CE35-47FD-924D-BAF68C279F58}" presName="tile2" presStyleLbl="node1" presStyleIdx="1" presStyleCnt="4" custLinFactNeighborY="0"/>
      <dgm:spPr/>
      <dgm:t>
        <a:bodyPr/>
        <a:lstStyle/>
        <a:p>
          <a:endParaRPr lang="fr-FR"/>
        </a:p>
      </dgm:t>
    </dgm:pt>
    <dgm:pt modelId="{7406E0B1-0163-474A-888E-6C0C1211B048}" type="pres">
      <dgm:prSet presAssocID="{0AA33FFA-CE35-47FD-924D-BAF68C279F5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120A43-A346-4489-AF4D-9F8E80FC11CC}" type="pres">
      <dgm:prSet presAssocID="{0AA33FFA-CE35-47FD-924D-BAF68C279F58}" presName="tile3" presStyleLbl="node1" presStyleIdx="2" presStyleCnt="4" custLinFactNeighborY="1587"/>
      <dgm:spPr/>
      <dgm:t>
        <a:bodyPr/>
        <a:lstStyle/>
        <a:p>
          <a:endParaRPr lang="fr-FR"/>
        </a:p>
      </dgm:t>
    </dgm:pt>
    <dgm:pt modelId="{55348929-0196-4CD2-9C83-5FCFEFA9E2BB}" type="pres">
      <dgm:prSet presAssocID="{0AA33FFA-CE35-47FD-924D-BAF68C279F5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21418B-1A42-443D-98FF-960C401E04BF}" type="pres">
      <dgm:prSet presAssocID="{0AA33FFA-CE35-47FD-924D-BAF68C279F58}" presName="tile4" presStyleLbl="node1" presStyleIdx="3" presStyleCnt="4" custLinFactNeighborX="2155" custLinFactNeighborY="1587"/>
      <dgm:spPr/>
      <dgm:t>
        <a:bodyPr/>
        <a:lstStyle/>
        <a:p>
          <a:endParaRPr lang="fr-FR"/>
        </a:p>
      </dgm:t>
    </dgm:pt>
    <dgm:pt modelId="{61B4D3F0-E9D0-40AF-9311-88D02C6BC54B}" type="pres">
      <dgm:prSet presAssocID="{0AA33FFA-CE35-47FD-924D-BAF68C279F5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11CCC1-2B8B-4062-BB92-3C46170D2D24}" type="pres">
      <dgm:prSet presAssocID="{0AA33FFA-CE35-47FD-924D-BAF68C279F5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B11255E0-1ED9-4508-A742-E471F7C316B6}" srcId="{8FC97E8C-478F-447A-8200-98860C1BE859}" destId="{218761D5-A149-4F47-AEE6-740E07A6D65F}" srcOrd="3" destOrd="0" parTransId="{DB2AEC57-70E4-4080-B9A4-52037A2A79CF}" sibTransId="{A1B13BA4-E65A-4074-948B-43B5E4FD6FAE}"/>
    <dgm:cxn modelId="{41616EB6-5AE3-4F0C-8C53-2188485EC572}" srcId="{8FC97E8C-478F-447A-8200-98860C1BE859}" destId="{4930E353-A655-43D0-B219-B5046FE95DA5}" srcOrd="2" destOrd="0" parTransId="{B7AA16EC-713F-416F-9254-DC5E1CDA2C15}" sibTransId="{D6137330-60D9-4C00-B404-0C5D0F9966C1}"/>
    <dgm:cxn modelId="{B1B29F52-CC98-4D69-8549-B0D30D422A45}" type="presOf" srcId="{218761D5-A149-4F47-AEE6-740E07A6D65F}" destId="{61B4D3F0-E9D0-40AF-9311-88D02C6BC54B}" srcOrd="1" destOrd="0" presId="urn:microsoft.com/office/officeart/2005/8/layout/matrix1"/>
    <dgm:cxn modelId="{E077549E-942B-41BC-A645-EE3F34BD5B0A}" type="presOf" srcId="{518BC1F0-778B-4B5A-99AE-AEB37A1C4DF6}" destId="{C1820F51-893E-4924-91C9-797660511D10}" srcOrd="0" destOrd="0" presId="urn:microsoft.com/office/officeart/2005/8/layout/matrix1"/>
    <dgm:cxn modelId="{5A74751C-D924-4BCF-8801-3BC60C5DF4D0}" srcId="{0AA33FFA-CE35-47FD-924D-BAF68C279F58}" destId="{8FC97E8C-478F-447A-8200-98860C1BE859}" srcOrd="0" destOrd="0" parTransId="{F07D491E-8F84-463C-B5EC-5AD9805A306A}" sibTransId="{F7CD7A69-BE17-4490-9BEA-0288F4A21FFF}"/>
    <dgm:cxn modelId="{A0688CFE-F4F6-49F6-A24C-87F4BF651B0F}" type="presOf" srcId="{8FC97E8C-478F-447A-8200-98860C1BE859}" destId="{6C11CCC1-2B8B-4062-BB92-3C46170D2D24}" srcOrd="0" destOrd="0" presId="urn:microsoft.com/office/officeart/2005/8/layout/matrix1"/>
    <dgm:cxn modelId="{1CE86950-BEEB-4606-980F-83327A2C726F}" srcId="{8FC97E8C-478F-447A-8200-98860C1BE859}" destId="{615721C0-4BAB-444B-9BE1-5EF115A6BECA}" srcOrd="1" destOrd="0" parTransId="{535A0DB5-B56F-4EBC-A2FD-2CE0D96122D1}" sibTransId="{C2D1D7CA-ABF7-458B-9C1F-A0E7D350EC71}"/>
    <dgm:cxn modelId="{C3A6627A-2D9B-48BF-96A7-2ACBF31AADA1}" srcId="{8FC97E8C-478F-447A-8200-98860C1BE859}" destId="{518BC1F0-778B-4B5A-99AE-AEB37A1C4DF6}" srcOrd="0" destOrd="0" parTransId="{DDD5AB5B-4F03-4C5E-97CC-8C3F638867AE}" sibTransId="{1AA0A035-6951-4D3A-BB70-912D8ADAB35D}"/>
    <dgm:cxn modelId="{8DDC2D6B-11C7-4186-92AE-3BECF3C8C08E}" type="presOf" srcId="{4930E353-A655-43D0-B219-B5046FE95DA5}" destId="{4B120A43-A346-4489-AF4D-9F8E80FC11CC}" srcOrd="0" destOrd="0" presId="urn:microsoft.com/office/officeart/2005/8/layout/matrix1"/>
    <dgm:cxn modelId="{F6AB2D45-A90E-4D64-8B1C-C1CB244F959F}" type="presOf" srcId="{4930E353-A655-43D0-B219-B5046FE95DA5}" destId="{55348929-0196-4CD2-9C83-5FCFEFA9E2BB}" srcOrd="1" destOrd="0" presId="urn:microsoft.com/office/officeart/2005/8/layout/matrix1"/>
    <dgm:cxn modelId="{92D0AE47-380A-43FF-AFF5-FD1C147FB72C}" type="presOf" srcId="{0AA33FFA-CE35-47FD-924D-BAF68C279F58}" destId="{1801B64E-44F5-4AF3-9BD9-2635048B951D}" srcOrd="0" destOrd="0" presId="urn:microsoft.com/office/officeart/2005/8/layout/matrix1"/>
    <dgm:cxn modelId="{6F284931-D152-42E4-985D-4C546253844D}" type="presOf" srcId="{218761D5-A149-4F47-AEE6-740E07A6D65F}" destId="{2721418B-1A42-443D-98FF-960C401E04BF}" srcOrd="0" destOrd="0" presId="urn:microsoft.com/office/officeart/2005/8/layout/matrix1"/>
    <dgm:cxn modelId="{665554A3-FD1A-4488-A1A4-40B8CEE21D93}" srcId="{8FC97E8C-478F-447A-8200-98860C1BE859}" destId="{1B4CE710-FA48-406F-BA1D-DF8DF8535FD9}" srcOrd="5" destOrd="0" parTransId="{56F3937B-425A-4DE9-84A0-FAC0D682CA03}" sibTransId="{99865F3F-762D-417E-BCBE-4C58B06E5DEE}"/>
    <dgm:cxn modelId="{39940450-E3B0-495A-AE8F-C49BE516B8D1}" type="presOf" srcId="{615721C0-4BAB-444B-9BE1-5EF115A6BECA}" destId="{7406E0B1-0163-474A-888E-6C0C1211B048}" srcOrd="1" destOrd="0" presId="urn:microsoft.com/office/officeart/2005/8/layout/matrix1"/>
    <dgm:cxn modelId="{485D84CF-7071-4640-8E8F-C3A0F740C00A}" type="presOf" srcId="{518BC1F0-778B-4B5A-99AE-AEB37A1C4DF6}" destId="{B73EBB36-ACC2-484F-B413-C2C8A40DFEFE}" srcOrd="1" destOrd="0" presId="urn:microsoft.com/office/officeart/2005/8/layout/matrix1"/>
    <dgm:cxn modelId="{E5023A2D-364E-4084-A9A6-1808ED66030C}" srcId="{8FC97E8C-478F-447A-8200-98860C1BE859}" destId="{810FD8A2-12FE-402D-8A76-8C0350063817}" srcOrd="4" destOrd="0" parTransId="{48427095-58A1-4D71-802D-50109392F72D}" sibTransId="{19A31174-F25F-4DCA-AA9B-DFCEE07DAF39}"/>
    <dgm:cxn modelId="{4EE60894-DDD6-49DA-AFFA-33333A35DEA7}" type="presOf" srcId="{615721C0-4BAB-444B-9BE1-5EF115A6BECA}" destId="{81144615-493E-4579-9DEB-C3A5B7EF28BD}" srcOrd="0" destOrd="0" presId="urn:microsoft.com/office/officeart/2005/8/layout/matrix1"/>
    <dgm:cxn modelId="{ED41366B-FAA6-4F61-AA88-DFD5103FA700}" type="presParOf" srcId="{1801B64E-44F5-4AF3-9BD9-2635048B951D}" destId="{B4966405-C4F8-4807-A4A7-A6C8FF1F1E8B}" srcOrd="0" destOrd="0" presId="urn:microsoft.com/office/officeart/2005/8/layout/matrix1"/>
    <dgm:cxn modelId="{A7FBB651-9490-4B96-BD13-51C545BFA9A6}" type="presParOf" srcId="{B4966405-C4F8-4807-A4A7-A6C8FF1F1E8B}" destId="{C1820F51-893E-4924-91C9-797660511D10}" srcOrd="0" destOrd="0" presId="urn:microsoft.com/office/officeart/2005/8/layout/matrix1"/>
    <dgm:cxn modelId="{05E6CF3F-CD08-43B0-8764-1BB7A0A10A77}" type="presParOf" srcId="{B4966405-C4F8-4807-A4A7-A6C8FF1F1E8B}" destId="{B73EBB36-ACC2-484F-B413-C2C8A40DFEFE}" srcOrd="1" destOrd="0" presId="urn:microsoft.com/office/officeart/2005/8/layout/matrix1"/>
    <dgm:cxn modelId="{4430968A-2D8B-497B-B624-18109BA8C1DB}" type="presParOf" srcId="{B4966405-C4F8-4807-A4A7-A6C8FF1F1E8B}" destId="{81144615-493E-4579-9DEB-C3A5B7EF28BD}" srcOrd="2" destOrd="0" presId="urn:microsoft.com/office/officeart/2005/8/layout/matrix1"/>
    <dgm:cxn modelId="{B3E74295-258B-41BC-BD02-07E688BFDFFC}" type="presParOf" srcId="{B4966405-C4F8-4807-A4A7-A6C8FF1F1E8B}" destId="{7406E0B1-0163-474A-888E-6C0C1211B048}" srcOrd="3" destOrd="0" presId="urn:microsoft.com/office/officeart/2005/8/layout/matrix1"/>
    <dgm:cxn modelId="{D4D19183-382B-4EFC-9C3D-7CA20FBA9D0F}" type="presParOf" srcId="{B4966405-C4F8-4807-A4A7-A6C8FF1F1E8B}" destId="{4B120A43-A346-4489-AF4D-9F8E80FC11CC}" srcOrd="4" destOrd="0" presId="urn:microsoft.com/office/officeart/2005/8/layout/matrix1"/>
    <dgm:cxn modelId="{ECE52476-B548-4B78-8108-82171CBC24EA}" type="presParOf" srcId="{B4966405-C4F8-4807-A4A7-A6C8FF1F1E8B}" destId="{55348929-0196-4CD2-9C83-5FCFEFA9E2BB}" srcOrd="5" destOrd="0" presId="urn:microsoft.com/office/officeart/2005/8/layout/matrix1"/>
    <dgm:cxn modelId="{6FB5232F-06B8-4C6C-9FFB-0E3996CFFA19}" type="presParOf" srcId="{B4966405-C4F8-4807-A4A7-A6C8FF1F1E8B}" destId="{2721418B-1A42-443D-98FF-960C401E04BF}" srcOrd="6" destOrd="0" presId="urn:microsoft.com/office/officeart/2005/8/layout/matrix1"/>
    <dgm:cxn modelId="{7B56D2B3-1215-4647-9D08-473F00D59EBC}" type="presParOf" srcId="{B4966405-C4F8-4807-A4A7-A6C8FF1F1E8B}" destId="{61B4D3F0-E9D0-40AF-9311-88D02C6BC54B}" srcOrd="7" destOrd="0" presId="urn:microsoft.com/office/officeart/2005/8/layout/matrix1"/>
    <dgm:cxn modelId="{C01BE439-D053-4CD9-8307-E50D48BD938E}" type="presParOf" srcId="{1801B64E-44F5-4AF3-9BD9-2635048B951D}" destId="{6C11CCC1-2B8B-4062-BB92-3C46170D2D2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F876E-57E5-4F6E-BF28-3009153FA0FD}">
      <dsp:nvSpPr>
        <dsp:cNvPr id="0" name=""/>
        <dsp:cNvSpPr/>
      </dsp:nvSpPr>
      <dsp:spPr>
        <a:xfrm>
          <a:off x="0" y="1355071"/>
          <a:ext cx="8407476" cy="181460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AA6F7C-DB60-4C15-9D8E-E6E869BD43E2}">
      <dsp:nvSpPr>
        <dsp:cNvPr id="0" name=""/>
        <dsp:cNvSpPr/>
      </dsp:nvSpPr>
      <dsp:spPr>
        <a:xfrm>
          <a:off x="2482" y="0"/>
          <a:ext cx="1275581" cy="181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chemeClr val="accent1">
                  <a:lumMod val="75000"/>
                </a:schemeClr>
              </a:solidFill>
            </a:rPr>
            <a:t>COVID :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chemeClr val="accent1">
                  <a:lumMod val="75000"/>
                </a:schemeClr>
              </a:solidFill>
            </a:rPr>
            <a:t>accroissement demande sociale de nature</a:t>
          </a:r>
          <a:endParaRPr lang="fr-FR" sz="9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482" y="0"/>
        <a:ext cx="1275581" cy="1814601"/>
      </dsp:txXfrm>
    </dsp:sp>
    <dsp:sp modelId="{C39CBC8A-E92D-46FA-8DBF-20ADCE1CB7BA}">
      <dsp:nvSpPr>
        <dsp:cNvPr id="0" name=""/>
        <dsp:cNvSpPr/>
      </dsp:nvSpPr>
      <dsp:spPr>
        <a:xfrm>
          <a:off x="413447" y="2041426"/>
          <a:ext cx="453650" cy="4536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27CB96-FD51-40B1-B3AF-86B14B593BBA}">
      <dsp:nvSpPr>
        <dsp:cNvPr id="0" name=""/>
        <dsp:cNvSpPr/>
      </dsp:nvSpPr>
      <dsp:spPr>
        <a:xfrm>
          <a:off x="1314179" y="2721902"/>
          <a:ext cx="1719182" cy="181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chemeClr val="accent1">
                  <a:lumMod val="75000"/>
                </a:schemeClr>
              </a:solidFill>
            </a:rPr>
            <a:t>La stratégie de l’Union Européenne en faveur de l’écologisation des villes-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900" kern="1200" dirty="0" smtClean="0">
              <a:solidFill>
                <a:schemeClr val="accent1">
                  <a:lumMod val="75000"/>
                </a:schemeClr>
              </a:solidFill>
            </a:rPr>
            <a:t>loi Climat et Résilience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chemeClr val="accent1">
                  <a:lumMod val="75000"/>
                </a:schemeClr>
              </a:solidFill>
            </a:rPr>
            <a:t>objectif de Zéro Artificialisation Nette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accent1">
                  <a:lumMod val="75000"/>
                </a:schemeClr>
              </a:solidFill>
            </a:rPr>
            <a:t>Possibilité de compenser les zones artificialisées par des opérations de renaturation. Obligation dans les communes urbaines de plus de 50 000 habitants et de définir dans (zones U /AU) une part minimale de surfaces non imperméabilisés ou éco-aménageables (favorables à la biodiversité)  </a:t>
          </a:r>
          <a:endParaRPr lang="fr-FR" sz="7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314179" y="2721902"/>
        <a:ext cx="1719182" cy="1814601"/>
      </dsp:txXfrm>
    </dsp:sp>
    <dsp:sp modelId="{7A071660-F464-47B0-991E-CA15FFE31E6A}">
      <dsp:nvSpPr>
        <dsp:cNvPr id="0" name=""/>
        <dsp:cNvSpPr/>
      </dsp:nvSpPr>
      <dsp:spPr>
        <a:xfrm>
          <a:off x="1946945" y="2041426"/>
          <a:ext cx="453650" cy="4536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2F4C93-723D-4BD1-A9E5-51B7F5D47AE4}">
      <dsp:nvSpPr>
        <dsp:cNvPr id="0" name=""/>
        <dsp:cNvSpPr/>
      </dsp:nvSpPr>
      <dsp:spPr>
        <a:xfrm>
          <a:off x="3069477" y="0"/>
          <a:ext cx="1178712" cy="181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chemeClr val="accent1">
                  <a:lumMod val="75000"/>
                </a:schemeClr>
              </a:solidFill>
            </a:rPr>
            <a:t>Programme de renaturation des villes et des villages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accent1">
                  <a:lumMod val="75000"/>
                </a:schemeClr>
              </a:solidFill>
            </a:rPr>
            <a:t>500 millions d’euros sur 5 ans, dont 100 millions d’euros en 2023 dans le cadre du rattachement au Fonds Vert</a:t>
          </a:r>
          <a:endParaRPr lang="fr-FR" sz="7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069477" y="0"/>
        <a:ext cx="1178712" cy="1814601"/>
      </dsp:txXfrm>
    </dsp:sp>
    <dsp:sp modelId="{51332DD4-A773-4E83-8138-FC06666B6012}">
      <dsp:nvSpPr>
        <dsp:cNvPr id="0" name=""/>
        <dsp:cNvSpPr/>
      </dsp:nvSpPr>
      <dsp:spPr>
        <a:xfrm>
          <a:off x="3432008" y="2041426"/>
          <a:ext cx="453650" cy="4536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F25154-4BC8-4FE7-9C99-B964E82D8BF3}">
      <dsp:nvSpPr>
        <dsp:cNvPr id="0" name=""/>
        <dsp:cNvSpPr/>
      </dsp:nvSpPr>
      <dsp:spPr>
        <a:xfrm>
          <a:off x="4294555" y="2721902"/>
          <a:ext cx="1627087" cy="181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chemeClr val="accent1">
                  <a:lumMod val="75000"/>
                </a:schemeClr>
              </a:solidFill>
            </a:rPr>
            <a:t>Règlement européen de restauration de la nature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accent1">
                  <a:lumMod val="75000"/>
                </a:schemeClr>
              </a:solidFill>
            </a:rPr>
            <a:t>avec objectif de restauration d’ici à 2030 de 20% des écosystèmes terrestres et zones marines de l’Union Européenne –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chemeClr val="accent1">
                  <a:lumMod val="75000"/>
                </a:schemeClr>
              </a:solidFill>
            </a:rPr>
            <a:t>Stratégie nationale pour la biodiversité 2030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accent1">
                  <a:lumMod val="75000"/>
                </a:schemeClr>
              </a:solidFill>
            </a:rPr>
            <a:t>mesure « Ramener de la nature en ville pour s’adapter aux conséquences du changement climatique et améliorer le bien-être des citadins » </a:t>
          </a:r>
        </a:p>
      </dsp:txBody>
      <dsp:txXfrm>
        <a:off x="4294555" y="2721902"/>
        <a:ext cx="1627087" cy="1814601"/>
      </dsp:txXfrm>
    </dsp:sp>
    <dsp:sp modelId="{50E20901-8C1B-4CFB-AF4C-62DED0AD225F}">
      <dsp:nvSpPr>
        <dsp:cNvPr id="0" name=""/>
        <dsp:cNvSpPr/>
      </dsp:nvSpPr>
      <dsp:spPr>
        <a:xfrm>
          <a:off x="4871024" y="2041426"/>
          <a:ext cx="453650" cy="4536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507F0-C22E-4E86-A4BA-36ADCE22DF78}">
      <dsp:nvSpPr>
        <dsp:cNvPr id="0" name=""/>
        <dsp:cNvSpPr/>
      </dsp:nvSpPr>
      <dsp:spPr>
        <a:xfrm>
          <a:off x="5947509" y="0"/>
          <a:ext cx="1616736" cy="181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chemeClr val="accent1">
                  <a:lumMod val="75000"/>
                </a:schemeClr>
              </a:solidFill>
            </a:rPr>
            <a:t>Elaboration du Plan National d’Adaptation au Changement Climatique 3 </a:t>
          </a:r>
        </a:p>
        <a:p>
          <a:pPr lvl="0" algn="just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b="1" kern="1200" dirty="0" smtClean="0">
            <a:solidFill>
              <a:schemeClr val="accent1">
                <a:lumMod val="75000"/>
              </a:schemeClr>
            </a:solidFill>
          </a:endParaRP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accent1">
                  <a:lumMod val="75000"/>
                </a:schemeClr>
              </a:solidFill>
            </a:rPr>
            <a:t>Révision du Plan nature en ville –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accent1">
                  <a:lumMod val="75000"/>
                </a:schemeClr>
              </a:solidFill>
            </a:rPr>
            <a:t>vers une restauration des écosystèmes urbains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accent1">
                  <a:lumMod val="75000"/>
                </a:schemeClr>
              </a:solidFill>
            </a:rPr>
            <a:t>(juin 24)</a:t>
          </a:r>
          <a:endParaRPr lang="fr-FR" sz="7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947509" y="0"/>
        <a:ext cx="1616736" cy="1814601"/>
      </dsp:txXfrm>
    </dsp:sp>
    <dsp:sp modelId="{6716B42C-7C5A-47F0-B1C6-9DB6361F9E3A}">
      <dsp:nvSpPr>
        <dsp:cNvPr id="0" name=""/>
        <dsp:cNvSpPr/>
      </dsp:nvSpPr>
      <dsp:spPr>
        <a:xfrm>
          <a:off x="6529052" y="2041426"/>
          <a:ext cx="453650" cy="4536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5F43-08DC-49B9-8448-EFE983D5FB68}">
      <dsp:nvSpPr>
        <dsp:cNvPr id="0" name=""/>
        <dsp:cNvSpPr/>
      </dsp:nvSpPr>
      <dsp:spPr>
        <a:xfrm>
          <a:off x="2479148" y="1397948"/>
          <a:ext cx="1882822" cy="1844568"/>
        </a:xfrm>
        <a:prstGeom prst="ellipse">
          <a:avLst/>
        </a:prstGeom>
        <a:gradFill rotWithShape="0">
          <a:gsLst>
            <a:gs pos="0">
              <a:srgbClr val="70AC2E"/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Nature en ville au cœur des enjeux des stratégies de résilience urbaine</a:t>
          </a:r>
          <a:endParaRPr lang="fr-FR" sz="1400" kern="1200" dirty="0"/>
        </a:p>
      </dsp:txBody>
      <dsp:txXfrm>
        <a:off x="2754881" y="1668079"/>
        <a:ext cx="1331356" cy="1304306"/>
      </dsp:txXfrm>
    </dsp:sp>
    <dsp:sp modelId="{5C787E3E-0134-4C2E-8EB0-895EBD2E0180}">
      <dsp:nvSpPr>
        <dsp:cNvPr id="0" name=""/>
        <dsp:cNvSpPr/>
      </dsp:nvSpPr>
      <dsp:spPr>
        <a:xfrm>
          <a:off x="1362037" y="2846568"/>
          <a:ext cx="1553584" cy="155358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Préservation des ressources et restauration des écosystèmes urbains </a:t>
          </a:r>
          <a:endParaRPr lang="fr-FR" sz="1000" kern="1200" dirty="0"/>
        </a:p>
      </dsp:txBody>
      <dsp:txXfrm>
        <a:off x="1589554" y="3074085"/>
        <a:ext cx="1098550" cy="1098550"/>
      </dsp:txXfrm>
    </dsp:sp>
    <dsp:sp modelId="{432A5AE3-8C9F-4420-9D25-0ECCB56EBEC6}">
      <dsp:nvSpPr>
        <dsp:cNvPr id="0" name=""/>
        <dsp:cNvSpPr/>
      </dsp:nvSpPr>
      <dsp:spPr>
        <a:xfrm>
          <a:off x="4017442" y="2634198"/>
          <a:ext cx="1507155" cy="150715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baseline="0" dirty="0" smtClean="0"/>
            <a:t>Adapter la nature en</a:t>
          </a:r>
          <a:r>
            <a:rPr lang="fr-FR" sz="1000" kern="1200" dirty="0" smtClean="0"/>
            <a:t> ville au changement climatique </a:t>
          </a:r>
          <a:endParaRPr lang="fr-FR" sz="1000" kern="1200" dirty="0"/>
        </a:p>
      </dsp:txBody>
      <dsp:txXfrm>
        <a:off x="4238160" y="2854916"/>
        <a:ext cx="1065719" cy="1065719"/>
      </dsp:txXfrm>
    </dsp:sp>
    <dsp:sp modelId="{D1966808-9D46-4D5A-91C3-3BFB4BB3CD5F}">
      <dsp:nvSpPr>
        <dsp:cNvPr id="0" name=""/>
        <dsp:cNvSpPr/>
      </dsp:nvSpPr>
      <dsp:spPr>
        <a:xfrm>
          <a:off x="4087514" y="434205"/>
          <a:ext cx="1437086" cy="141306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000" b="0" i="0" u="none" strike="noStrike" kern="1200" cap="none" spc="0" normalizeH="0" baseline="0" noProof="0" dirty="0" smtClean="0">
              <a:ln/>
              <a:effectLst/>
              <a:uLnTx/>
              <a:uFillTx/>
            </a:rPr>
            <a:t>Adapter les villes au changement climatique par la nature</a:t>
          </a:r>
          <a:r>
            <a:rPr kumimoji="0" lang="fr-FR" sz="1000" b="0" i="0" u="none" strike="noStrike" kern="1200" cap="none" spc="0" normalizeH="0" noProof="0" dirty="0" smtClean="0">
              <a:ln/>
              <a:effectLst/>
              <a:uLnTx/>
              <a:uFillTx/>
            </a:rPr>
            <a:t> (SFN) (rafraichissement urbain, ville éponge…)</a:t>
          </a:r>
          <a:endParaRPr lang="fr-FR" sz="1000" kern="1200" dirty="0"/>
        </a:p>
      </dsp:txBody>
      <dsp:txXfrm>
        <a:off x="4297970" y="641144"/>
        <a:ext cx="1016174" cy="999189"/>
      </dsp:txXfrm>
    </dsp:sp>
    <dsp:sp modelId="{90B982E3-3E54-4032-AFA9-0FE27FAD775F}">
      <dsp:nvSpPr>
        <dsp:cNvPr id="0" name=""/>
        <dsp:cNvSpPr/>
      </dsp:nvSpPr>
      <dsp:spPr>
        <a:xfrm>
          <a:off x="1255417" y="396975"/>
          <a:ext cx="1478775" cy="147877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Santé environnementale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/Demande sociale de nature </a:t>
          </a:r>
          <a:endParaRPr lang="fr-FR" sz="1000" kern="1200" dirty="0"/>
        </a:p>
      </dsp:txBody>
      <dsp:txXfrm>
        <a:off x="1471979" y="613537"/>
        <a:ext cx="1045651" cy="1045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20F51-893E-4924-91C9-797660511D10}">
      <dsp:nvSpPr>
        <dsp:cNvPr id="0" name=""/>
        <dsp:cNvSpPr/>
      </dsp:nvSpPr>
      <dsp:spPr>
        <a:xfrm rot="16200000">
          <a:off x="398015" y="-398015"/>
          <a:ext cx="1772084" cy="256811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n/>
              <a:solidFill>
                <a:schemeClr val="bg1"/>
              </a:solidFill>
            </a:rPr>
            <a:t>Stage : La lutte contre les ilots de chaleurs et l'adaptation des villes au changement climatique</a:t>
          </a:r>
          <a:endParaRPr lang="fr-FR" sz="1600" kern="1200" dirty="0"/>
        </a:p>
      </dsp:txBody>
      <dsp:txXfrm rot="5400000">
        <a:off x="0" y="0"/>
        <a:ext cx="2568115" cy="1329063"/>
      </dsp:txXfrm>
    </dsp:sp>
    <dsp:sp modelId="{81144615-493E-4579-9DEB-C3A5B7EF28BD}">
      <dsp:nvSpPr>
        <dsp:cNvPr id="0" name=""/>
        <dsp:cNvSpPr/>
      </dsp:nvSpPr>
      <dsp:spPr>
        <a:xfrm>
          <a:off x="2568115" y="0"/>
          <a:ext cx="2568115" cy="17720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600" b="0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</a:rPr>
            <a:t>Stage</a:t>
          </a:r>
          <a:r>
            <a:rPr kumimoji="0" lang="fr-FR" sz="1600" b="0" i="0" u="none" strike="noStrike" kern="1200" cap="none" spc="0" normalizeH="0" noProof="0" dirty="0" smtClean="0">
              <a:ln/>
              <a:solidFill>
                <a:schemeClr val="bg1"/>
              </a:solidFill>
              <a:effectLst/>
              <a:uLnTx/>
              <a:uFillTx/>
            </a:rPr>
            <a:t> : </a:t>
          </a:r>
          <a:r>
            <a:rPr kumimoji="0" lang="fr-FR" sz="1600" b="0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</a:rPr>
            <a:t>L’arbre urbain et l’adaptation au changement</a:t>
          </a:r>
          <a:r>
            <a:rPr kumimoji="0" lang="fr-FR" sz="1600" b="0" i="0" u="none" strike="noStrike" kern="1200" cap="none" spc="0" normalizeH="0" noProof="0" dirty="0" smtClean="0">
              <a:ln/>
              <a:solidFill>
                <a:schemeClr val="bg1"/>
              </a:solidFill>
              <a:effectLst/>
              <a:uLnTx/>
              <a:uFillTx/>
            </a:rPr>
            <a:t> climatique</a:t>
          </a:r>
          <a:endParaRPr lang="fr-FR" sz="1600" kern="1200" dirty="0"/>
        </a:p>
      </dsp:txBody>
      <dsp:txXfrm>
        <a:off x="2568115" y="0"/>
        <a:ext cx="2568115" cy="1329063"/>
      </dsp:txXfrm>
    </dsp:sp>
    <dsp:sp modelId="{4B120A43-A346-4489-AF4D-9F8E80FC11CC}">
      <dsp:nvSpPr>
        <dsp:cNvPr id="0" name=""/>
        <dsp:cNvSpPr/>
      </dsp:nvSpPr>
      <dsp:spPr>
        <a:xfrm rot="10800000">
          <a:off x="0" y="1772084"/>
          <a:ext cx="2568115" cy="17720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n/>
              <a:solidFill>
                <a:srgbClr val="FFFFFF"/>
              </a:solidFill>
              <a:latin typeface="Arial"/>
            </a:rPr>
            <a:t>Stage : </a:t>
          </a:r>
          <a:r>
            <a:rPr lang="fr-FR" sz="1600" kern="1200" dirty="0" smtClean="0"/>
            <a:t>La mise en place d'une gestion différenciée de l'eau dans les espaces verts </a:t>
          </a:r>
          <a:endParaRPr lang="fr-FR" sz="1600" kern="1200" dirty="0"/>
        </a:p>
      </dsp:txBody>
      <dsp:txXfrm rot="10800000">
        <a:off x="0" y="2215104"/>
        <a:ext cx="2568115" cy="1329063"/>
      </dsp:txXfrm>
    </dsp:sp>
    <dsp:sp modelId="{2721418B-1A42-443D-98FF-960C401E04BF}">
      <dsp:nvSpPr>
        <dsp:cNvPr id="0" name=""/>
        <dsp:cNvSpPr/>
      </dsp:nvSpPr>
      <dsp:spPr>
        <a:xfrm rot="5400000">
          <a:off x="2966131" y="1374068"/>
          <a:ext cx="1772084" cy="256811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n/>
              <a:solidFill>
                <a:srgbClr val="FFFFFF"/>
              </a:solidFill>
              <a:latin typeface="Arial"/>
            </a:rPr>
            <a:t>Stage : La biodiversité : enjeux et défis pour les territoires et les collectivités</a:t>
          </a:r>
          <a:endParaRPr lang="fr-FR" sz="1600" kern="1200" dirty="0"/>
        </a:p>
      </dsp:txBody>
      <dsp:txXfrm rot="-5400000">
        <a:off x="2568116" y="2215104"/>
        <a:ext cx="2568115" cy="1329063"/>
      </dsp:txXfrm>
    </dsp:sp>
    <dsp:sp modelId="{6C11CCC1-2B8B-4062-BB92-3C46170D2D24}">
      <dsp:nvSpPr>
        <dsp:cNvPr id="0" name=""/>
        <dsp:cNvSpPr/>
      </dsp:nvSpPr>
      <dsp:spPr>
        <a:xfrm>
          <a:off x="1797681" y="1329063"/>
          <a:ext cx="1540869" cy="88604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Enjeux</a:t>
          </a:r>
          <a:r>
            <a:rPr lang="fr-FR" sz="1600" kern="1200" baseline="0" dirty="0" smtClean="0"/>
            <a:t> nature en ville</a:t>
          </a:r>
          <a:endParaRPr lang="fr-FR" sz="1600" kern="1200" dirty="0"/>
        </a:p>
      </dsp:txBody>
      <dsp:txXfrm>
        <a:off x="1840934" y="1372316"/>
        <a:ext cx="1454363" cy="799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20F51-893E-4924-91C9-797660511D10}">
      <dsp:nvSpPr>
        <dsp:cNvPr id="0" name=""/>
        <dsp:cNvSpPr/>
      </dsp:nvSpPr>
      <dsp:spPr>
        <a:xfrm rot="16200000">
          <a:off x="398015" y="-398015"/>
          <a:ext cx="1772084" cy="2568115"/>
        </a:xfrm>
        <a:prstGeom prst="round1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n/>
              <a:solidFill>
                <a:schemeClr val="bg1"/>
              </a:solidFill>
            </a:rPr>
            <a:t>Stage 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n/>
              <a:solidFill>
                <a:schemeClr val="bg1"/>
              </a:solidFill>
            </a:rPr>
            <a:t>Les connaissances « socles » des végétaux</a:t>
          </a:r>
          <a:endParaRPr lang="fr-FR" sz="1200" kern="1200" dirty="0"/>
        </a:p>
      </dsp:txBody>
      <dsp:txXfrm rot="5400000">
        <a:off x="0" y="0"/>
        <a:ext cx="2568115" cy="1329063"/>
      </dsp:txXfrm>
    </dsp:sp>
    <dsp:sp modelId="{81144615-493E-4579-9DEB-C3A5B7EF28BD}">
      <dsp:nvSpPr>
        <dsp:cNvPr id="0" name=""/>
        <dsp:cNvSpPr/>
      </dsp:nvSpPr>
      <dsp:spPr>
        <a:xfrm>
          <a:off x="2568115" y="0"/>
          <a:ext cx="2568115" cy="1772084"/>
        </a:xfrm>
        <a:prstGeom prst="round1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fr-FR" sz="1200" b="0" i="0" u="none" strike="noStrike" kern="1200" cap="none" spc="0" normalizeH="0" baseline="0" noProof="0" dirty="0" smtClean="0">
            <a:ln/>
            <a:solidFill>
              <a:schemeClr val="bg1"/>
            </a:solidFill>
            <a:effectLst/>
            <a:uLnTx/>
            <a:uFillTx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200" b="0" i="0" u="none" strike="noStrike" kern="1200" cap="none" spc="0" normalizeH="0" baseline="0" noProof="0" dirty="0" smtClean="0">
              <a:ln/>
              <a:solidFill>
                <a:schemeClr val="bg1"/>
              </a:solidFill>
              <a:effectLst/>
              <a:uLnTx/>
              <a:uFillTx/>
            </a:rPr>
            <a:t>Stage</a:t>
          </a:r>
          <a:r>
            <a:rPr kumimoji="0" lang="fr-FR" sz="1200" b="0" i="0" u="none" strike="noStrike" kern="1200" cap="none" spc="0" normalizeH="0" noProof="0" dirty="0" smtClean="0">
              <a:ln/>
              <a:solidFill>
                <a:schemeClr val="bg1"/>
              </a:solidFill>
              <a:effectLst/>
              <a:uLnTx/>
              <a:uFillTx/>
            </a:rPr>
            <a:t>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>
              <a:latin typeface="+mn-lt"/>
            </a:rPr>
            <a:t>« Le Bureau d’Etudes du service des espaces verts, acteur incontournable du projet d’aménagement urbain »</a:t>
          </a:r>
          <a:endParaRPr lang="fr-FR" sz="1200" b="0" kern="1200" dirty="0">
            <a:latin typeface="+mn-lt"/>
          </a:endParaRPr>
        </a:p>
      </dsp:txBody>
      <dsp:txXfrm>
        <a:off x="2568115" y="0"/>
        <a:ext cx="2568115" cy="1329063"/>
      </dsp:txXfrm>
    </dsp:sp>
    <dsp:sp modelId="{4B120A43-A346-4489-AF4D-9F8E80FC11CC}">
      <dsp:nvSpPr>
        <dsp:cNvPr id="0" name=""/>
        <dsp:cNvSpPr/>
      </dsp:nvSpPr>
      <dsp:spPr>
        <a:xfrm rot="10800000">
          <a:off x="0" y="1772084"/>
          <a:ext cx="2568115" cy="1772084"/>
        </a:xfrm>
        <a:prstGeom prst="round1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n/>
              <a:solidFill>
                <a:srgbClr val="FFFFFF"/>
              </a:solidFill>
              <a:latin typeface="Arial"/>
            </a:rPr>
            <a:t>Stage 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« communiquer la pertinence de l’usage des végétaux sur l’espace de la Ville »</a:t>
          </a:r>
          <a:endParaRPr lang="fr-FR" sz="1200" b="0" kern="1200" dirty="0"/>
        </a:p>
      </dsp:txBody>
      <dsp:txXfrm rot="10800000">
        <a:off x="0" y="2215104"/>
        <a:ext cx="2568115" cy="1329063"/>
      </dsp:txXfrm>
    </dsp:sp>
    <dsp:sp modelId="{2721418B-1A42-443D-98FF-960C401E04BF}">
      <dsp:nvSpPr>
        <dsp:cNvPr id="0" name=""/>
        <dsp:cNvSpPr/>
      </dsp:nvSpPr>
      <dsp:spPr>
        <a:xfrm rot="5400000">
          <a:off x="2966131" y="1374068"/>
          <a:ext cx="1772084" cy="2568115"/>
        </a:xfrm>
        <a:prstGeom prst="round1Rect">
          <a:avLst/>
        </a:prstGeom>
        <a:solidFill>
          <a:srgbClr val="70A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Stage :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« Les végétaux »</a:t>
          </a:r>
          <a:endParaRPr lang="fr-FR" sz="1200" kern="1200" dirty="0"/>
        </a:p>
      </dsp:txBody>
      <dsp:txXfrm rot="-5400000">
        <a:off x="2568116" y="2215104"/>
        <a:ext cx="2568115" cy="1329063"/>
      </dsp:txXfrm>
    </dsp:sp>
    <dsp:sp modelId="{6C11CCC1-2B8B-4062-BB92-3C46170D2D24}">
      <dsp:nvSpPr>
        <dsp:cNvPr id="0" name=""/>
        <dsp:cNvSpPr/>
      </dsp:nvSpPr>
      <dsp:spPr>
        <a:xfrm>
          <a:off x="1797681" y="1329063"/>
          <a:ext cx="1540869" cy="88604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En cours de création avec le groupe de travail Espaces verts</a:t>
          </a:r>
          <a:endParaRPr lang="fr-FR" sz="1200" kern="1200" dirty="0"/>
        </a:p>
      </dsp:txBody>
      <dsp:txXfrm>
        <a:off x="1840934" y="1372316"/>
        <a:ext cx="1454363" cy="799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9A891-73F7-4231-BE24-17C78668B4A8}" type="datetimeFigureOut">
              <a:rPr lang="fr-FR" smtClean="0"/>
              <a:t>30/05/2024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9C564-64C0-4077-BA88-F7ECE9802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059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649DC-EDDB-49D9-B87B-B5063B020261}" type="datetimeFigureOut">
              <a:rPr lang="fr-FR" smtClean="0"/>
              <a:t>30/05/2024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05910-AE14-4517-AA34-53FB47DB4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1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60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19"/>
            <a:ext cx="9144000" cy="5143500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2571750"/>
            <a:ext cx="5475288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2771781" y="3075609"/>
            <a:ext cx="43926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DE LA PRESENTATION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7" y="3651870"/>
            <a:ext cx="648071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Mois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7864" y="3651870"/>
            <a:ext cx="72008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année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838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ob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4408" y="0"/>
            <a:ext cx="144016" cy="51435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388424" y="0"/>
            <a:ext cx="755576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8028384" y="0"/>
            <a:ext cx="11156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457200" y="844302"/>
            <a:ext cx="7571184" cy="37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482272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B5AC1F-38D2-4B15-81C2-4781DC95C05D}" type="slidenum">
              <a:rPr lang="fr-FR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4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4408" y="0"/>
            <a:ext cx="144016" cy="51435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388424" y="0"/>
            <a:ext cx="755576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8028384" y="0"/>
            <a:ext cx="11156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71553"/>
            <a:ext cx="4114800" cy="3886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: 18 points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2"/>
          </p:nvPr>
        </p:nvSpPr>
        <p:spPr>
          <a:xfrm>
            <a:off x="4715272" y="771550"/>
            <a:ext cx="3313112" cy="3888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482272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B5AC1F-38D2-4B15-81C2-4781DC95C05D}" type="slidenum">
              <a:rPr lang="fr-FR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2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11"/>
          <p:cNvCxnSpPr/>
          <p:nvPr userDrawn="1"/>
        </p:nvCxnSpPr>
        <p:spPr>
          <a:xfrm>
            <a:off x="1331640" y="2565195"/>
            <a:ext cx="6587453" cy="20513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25"/>
          <p:cNvCxnSpPr/>
          <p:nvPr userDrawn="1"/>
        </p:nvCxnSpPr>
        <p:spPr>
          <a:xfrm flipV="1">
            <a:off x="1331640" y="1629091"/>
            <a:ext cx="0" cy="936104"/>
          </a:xfrm>
          <a:prstGeom prst="line">
            <a:avLst/>
          </a:prstGeom>
          <a:ln w="12700">
            <a:solidFill>
              <a:schemeClr val="bg2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27"/>
          <p:cNvCxnSpPr/>
          <p:nvPr userDrawn="1"/>
        </p:nvCxnSpPr>
        <p:spPr>
          <a:xfrm>
            <a:off x="1835696" y="2565195"/>
            <a:ext cx="0" cy="1224136"/>
          </a:xfrm>
          <a:prstGeom prst="line">
            <a:avLst/>
          </a:prstGeom>
          <a:ln w="12700">
            <a:solidFill>
              <a:schemeClr val="bg2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31"/>
          <p:cNvCxnSpPr/>
          <p:nvPr userDrawn="1"/>
        </p:nvCxnSpPr>
        <p:spPr>
          <a:xfrm>
            <a:off x="2771800" y="2565195"/>
            <a:ext cx="0" cy="1152128"/>
          </a:xfrm>
          <a:prstGeom prst="line">
            <a:avLst/>
          </a:prstGeom>
          <a:ln w="12700">
            <a:solidFill>
              <a:schemeClr val="bg2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36"/>
          <p:cNvCxnSpPr/>
          <p:nvPr userDrawn="1"/>
        </p:nvCxnSpPr>
        <p:spPr>
          <a:xfrm>
            <a:off x="4499992" y="2565195"/>
            <a:ext cx="0" cy="1584176"/>
          </a:xfrm>
          <a:prstGeom prst="line">
            <a:avLst/>
          </a:prstGeom>
          <a:ln w="12700">
            <a:solidFill>
              <a:schemeClr val="bg2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38"/>
          <p:cNvCxnSpPr/>
          <p:nvPr userDrawn="1"/>
        </p:nvCxnSpPr>
        <p:spPr>
          <a:xfrm flipV="1">
            <a:off x="6300192" y="1485075"/>
            <a:ext cx="25520" cy="1086926"/>
          </a:xfrm>
          <a:prstGeom prst="line">
            <a:avLst/>
          </a:prstGeom>
          <a:ln w="12700">
            <a:solidFill>
              <a:schemeClr val="bg2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40"/>
          <p:cNvCxnSpPr/>
          <p:nvPr userDrawn="1"/>
        </p:nvCxnSpPr>
        <p:spPr>
          <a:xfrm>
            <a:off x="7308304" y="2565195"/>
            <a:ext cx="0" cy="1440160"/>
          </a:xfrm>
          <a:prstGeom prst="line">
            <a:avLst/>
          </a:prstGeom>
          <a:ln w="12700">
            <a:solidFill>
              <a:schemeClr val="bg2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43"/>
          <p:cNvCxnSpPr/>
          <p:nvPr userDrawn="1"/>
        </p:nvCxnSpPr>
        <p:spPr>
          <a:xfrm>
            <a:off x="7912797" y="2590095"/>
            <a:ext cx="0" cy="767188"/>
          </a:xfrm>
          <a:prstGeom prst="line">
            <a:avLst/>
          </a:prstGeom>
          <a:ln w="12700">
            <a:solidFill>
              <a:schemeClr val="bg2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" y="1225221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858416" y="4033607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5352" y="3623437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3562" y="4176223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5354660" y="1059582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6300192" y="4005355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6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7920" y="3313292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7" name="円/楕円 23"/>
          <p:cNvSpPr/>
          <p:nvPr userDrawn="1"/>
        </p:nvSpPr>
        <p:spPr>
          <a:xfrm>
            <a:off x="1043608" y="2277163"/>
            <a:ext cx="579664" cy="579664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28" name="円/楕円 14"/>
          <p:cNvSpPr/>
          <p:nvPr userDrawn="1"/>
        </p:nvSpPr>
        <p:spPr>
          <a:xfrm>
            <a:off x="6850169" y="2115005"/>
            <a:ext cx="918102" cy="918102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29" name="円/楕円 15"/>
          <p:cNvSpPr/>
          <p:nvPr userDrawn="1"/>
        </p:nvSpPr>
        <p:spPr>
          <a:xfrm>
            <a:off x="5396405" y="1664815"/>
            <a:ext cx="1814371" cy="1814371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30" name="円/楕円 17"/>
          <p:cNvSpPr/>
          <p:nvPr userDrawn="1"/>
        </p:nvSpPr>
        <p:spPr>
          <a:xfrm>
            <a:off x="3188692" y="1225476"/>
            <a:ext cx="2644301" cy="2644301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円/楕円 18"/>
          <p:cNvSpPr/>
          <p:nvPr userDrawn="1"/>
        </p:nvSpPr>
        <p:spPr>
          <a:xfrm>
            <a:off x="1939454" y="1705635"/>
            <a:ext cx="1717630" cy="171763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34" name="円/楕円 19"/>
          <p:cNvSpPr/>
          <p:nvPr userDrawn="1"/>
        </p:nvSpPr>
        <p:spPr>
          <a:xfrm>
            <a:off x="7587268" y="2268094"/>
            <a:ext cx="620287" cy="620287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35" name="円/楕円 22"/>
          <p:cNvSpPr/>
          <p:nvPr userDrawn="1"/>
        </p:nvSpPr>
        <p:spPr>
          <a:xfrm>
            <a:off x="1340152" y="2074746"/>
            <a:ext cx="987095" cy="987095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cxnSp>
        <p:nvCxnSpPr>
          <p:cNvPr id="36" name="Connecteur droit 35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089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22"/>
          <p:cNvSpPr/>
          <p:nvPr userDrawn="1"/>
        </p:nvSpPr>
        <p:spPr>
          <a:xfrm>
            <a:off x="-8627" y="1275606"/>
            <a:ext cx="9180512" cy="2736304"/>
          </a:xfrm>
          <a:prstGeom prst="rect">
            <a:avLst/>
          </a:prstGeom>
          <a:solidFill>
            <a:schemeClr val="bg2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100" kern="1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9" name="図プレースホルダー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245" y="1339665"/>
            <a:ext cx="644419" cy="704444"/>
          </a:xfrm>
          <a:prstGeom prst="rect">
            <a:avLst/>
          </a:prstGeom>
        </p:spPr>
      </p:pic>
      <p:pic>
        <p:nvPicPr>
          <p:cNvPr id="10" name="図プレースホルダー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>
            <a:fillRect/>
          </a:stretch>
        </p:blipFill>
        <p:spPr>
          <a:xfrm>
            <a:off x="3079405" y="1324029"/>
            <a:ext cx="572415" cy="704449"/>
          </a:xfrm>
          <a:prstGeom prst="rect">
            <a:avLst/>
          </a:prstGeom>
        </p:spPr>
      </p:pic>
      <p:pic>
        <p:nvPicPr>
          <p:cNvPr id="11" name="図プレースホルダー 9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>
            <a:fillRect/>
          </a:stretch>
        </p:blipFill>
        <p:spPr>
          <a:xfrm>
            <a:off x="5220072" y="1324029"/>
            <a:ext cx="576064" cy="720080"/>
          </a:xfrm>
          <a:prstGeom prst="rect">
            <a:avLst/>
          </a:prstGeom>
        </p:spPr>
      </p:pic>
      <p:pic>
        <p:nvPicPr>
          <p:cNvPr id="12" name="図プレースホルダー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5969" y="1339660"/>
            <a:ext cx="572415" cy="704449"/>
          </a:xfrm>
          <a:prstGeom prst="rect">
            <a:avLst/>
          </a:prstGeom>
        </p:spPr>
      </p:pic>
      <p:sp>
        <p:nvSpPr>
          <p:cNvPr id="32" name="Espace réservé du texte 4"/>
          <p:cNvSpPr>
            <a:spLocks noGrp="1"/>
          </p:cNvSpPr>
          <p:nvPr>
            <p:ph type="body" sz="quarter" idx="44" hasCustomPrompt="1"/>
          </p:nvPr>
        </p:nvSpPr>
        <p:spPr>
          <a:xfrm>
            <a:off x="529208" y="2764512"/>
            <a:ext cx="1306488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4" name="Espace réservé du texte 4"/>
          <p:cNvSpPr>
            <a:spLocks noGrp="1"/>
          </p:cNvSpPr>
          <p:nvPr>
            <p:ph type="body" sz="quarter" idx="46" hasCustomPrompt="1"/>
          </p:nvPr>
        </p:nvSpPr>
        <p:spPr>
          <a:xfrm>
            <a:off x="2617440" y="2788394"/>
            <a:ext cx="1306488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6" name="Espace réservé du texte 4"/>
          <p:cNvSpPr>
            <a:spLocks noGrp="1"/>
          </p:cNvSpPr>
          <p:nvPr>
            <p:ph type="body" sz="quarter" idx="48" hasCustomPrompt="1"/>
          </p:nvPr>
        </p:nvSpPr>
        <p:spPr>
          <a:xfrm>
            <a:off x="4852444" y="2788394"/>
            <a:ext cx="1306488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8" name="Espace réservé du texte 4"/>
          <p:cNvSpPr>
            <a:spLocks noGrp="1"/>
          </p:cNvSpPr>
          <p:nvPr>
            <p:ph type="body" sz="quarter" idx="50" hasCustomPrompt="1"/>
          </p:nvPr>
        </p:nvSpPr>
        <p:spPr>
          <a:xfrm>
            <a:off x="7086516" y="2781519"/>
            <a:ext cx="1306488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51" hasCustomPrompt="1"/>
          </p:nvPr>
        </p:nvSpPr>
        <p:spPr>
          <a:xfrm>
            <a:off x="2627784" y="2045265"/>
            <a:ext cx="1296144" cy="625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52" hasCustomPrompt="1"/>
          </p:nvPr>
        </p:nvSpPr>
        <p:spPr>
          <a:xfrm>
            <a:off x="4860032" y="2044109"/>
            <a:ext cx="1296144" cy="625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53" hasCustomPrompt="1"/>
          </p:nvPr>
        </p:nvSpPr>
        <p:spPr>
          <a:xfrm>
            <a:off x="7094104" y="2044109"/>
            <a:ext cx="1296144" cy="625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54" hasCustomPrompt="1"/>
          </p:nvPr>
        </p:nvSpPr>
        <p:spPr>
          <a:xfrm>
            <a:off x="539552" y="2024497"/>
            <a:ext cx="1295400" cy="663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TITRE : 18 PTS</a:t>
            </a:r>
          </a:p>
        </p:txBody>
      </p:sp>
    </p:spTree>
    <p:extLst>
      <p:ext uri="{BB962C8B-B14F-4D97-AF65-F5344CB8AC3E}">
        <p14:creationId xmlns:p14="http://schemas.microsoft.com/office/powerpoint/2010/main" val="8462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Planning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角丸四角形 13"/>
          <p:cNvSpPr/>
          <p:nvPr userDrawn="1"/>
        </p:nvSpPr>
        <p:spPr>
          <a:xfrm>
            <a:off x="4932040" y="3651870"/>
            <a:ext cx="3721676" cy="1093852"/>
          </a:xfrm>
          <a:prstGeom prst="roundRect">
            <a:avLst/>
          </a:prstGeom>
          <a:solidFill>
            <a:schemeClr val="bg2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角丸四角形 13"/>
          <p:cNvSpPr/>
          <p:nvPr userDrawn="1"/>
        </p:nvSpPr>
        <p:spPr>
          <a:xfrm>
            <a:off x="4932040" y="2355726"/>
            <a:ext cx="3721676" cy="1093852"/>
          </a:xfrm>
          <a:prstGeom prst="roundRect">
            <a:avLst/>
          </a:prstGeom>
          <a:solidFill>
            <a:schemeClr val="bg2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角丸四角形 13"/>
          <p:cNvSpPr/>
          <p:nvPr userDrawn="1"/>
        </p:nvSpPr>
        <p:spPr>
          <a:xfrm>
            <a:off x="4932040" y="1117858"/>
            <a:ext cx="3721676" cy="1093852"/>
          </a:xfrm>
          <a:prstGeom prst="roundRect">
            <a:avLst/>
          </a:prstGeom>
          <a:solidFill>
            <a:schemeClr val="bg2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角丸四角形 13"/>
          <p:cNvSpPr/>
          <p:nvPr userDrawn="1"/>
        </p:nvSpPr>
        <p:spPr>
          <a:xfrm>
            <a:off x="850324" y="3651870"/>
            <a:ext cx="3721676" cy="1093852"/>
          </a:xfrm>
          <a:prstGeom prst="roundRect">
            <a:avLst/>
          </a:prstGeom>
          <a:solidFill>
            <a:schemeClr val="bg2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角丸四角形 13"/>
          <p:cNvSpPr/>
          <p:nvPr userDrawn="1"/>
        </p:nvSpPr>
        <p:spPr>
          <a:xfrm>
            <a:off x="850324" y="2355726"/>
            <a:ext cx="3721676" cy="1093852"/>
          </a:xfrm>
          <a:prstGeom prst="roundRect">
            <a:avLst/>
          </a:prstGeom>
          <a:solidFill>
            <a:schemeClr val="bg2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 13"/>
          <p:cNvSpPr/>
          <p:nvPr userDrawn="1"/>
        </p:nvSpPr>
        <p:spPr>
          <a:xfrm>
            <a:off x="862236" y="1189866"/>
            <a:ext cx="3721676" cy="1093852"/>
          </a:xfrm>
          <a:prstGeom prst="roundRect">
            <a:avLst/>
          </a:prstGeom>
          <a:solidFill>
            <a:schemeClr val="bg2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solidFill>
                <a:schemeClr val="bg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円/楕円 6"/>
          <p:cNvSpPr/>
          <p:nvPr userDrawn="1"/>
        </p:nvSpPr>
        <p:spPr>
          <a:xfrm>
            <a:off x="527099" y="987574"/>
            <a:ext cx="576064" cy="708941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円/楕円 34"/>
          <p:cNvSpPr/>
          <p:nvPr userDrawn="1"/>
        </p:nvSpPr>
        <p:spPr>
          <a:xfrm>
            <a:off x="527099" y="2296168"/>
            <a:ext cx="576064" cy="708941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円/楕円 41"/>
          <p:cNvSpPr/>
          <p:nvPr userDrawn="1"/>
        </p:nvSpPr>
        <p:spPr>
          <a:xfrm>
            <a:off x="545355" y="3676770"/>
            <a:ext cx="539552" cy="664007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円/楕円 46"/>
          <p:cNvSpPr/>
          <p:nvPr userDrawn="1"/>
        </p:nvSpPr>
        <p:spPr>
          <a:xfrm>
            <a:off x="4668642" y="993799"/>
            <a:ext cx="576064" cy="708941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円/楕円 51"/>
          <p:cNvSpPr/>
          <p:nvPr userDrawn="1"/>
        </p:nvSpPr>
        <p:spPr>
          <a:xfrm>
            <a:off x="4668642" y="2368176"/>
            <a:ext cx="576064" cy="708941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円/楕円 56"/>
          <p:cNvSpPr/>
          <p:nvPr userDrawn="1"/>
        </p:nvSpPr>
        <p:spPr>
          <a:xfrm>
            <a:off x="4668642" y="3675460"/>
            <a:ext cx="576064" cy="708940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1133726" y="1209634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175" indent="0">
              <a:buNone/>
              <a:defRPr sz="18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3"/>
            <a:r>
              <a:rPr lang="fr-FR" dirty="0" smtClean="0"/>
              <a:t>TITRE : 18 PTS</a:t>
            </a:r>
          </a:p>
        </p:txBody>
      </p:sp>
      <p:sp>
        <p:nvSpPr>
          <p:cNvPr id="37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1003937" y="1736792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38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33726" y="2409546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: 18 PTS</a:t>
            </a:r>
          </a:p>
        </p:txBody>
      </p:sp>
      <p:sp>
        <p:nvSpPr>
          <p:cNvPr id="3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003937" y="2936704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40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1173397" y="3678651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: 18 PTS</a:t>
            </a:r>
          </a:p>
        </p:txBody>
      </p:sp>
      <p:sp>
        <p:nvSpPr>
          <p:cNvPr id="41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1043608" y="4205809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42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5277853" y="1203409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: 18 PTS</a:t>
            </a:r>
          </a:p>
        </p:txBody>
      </p:sp>
      <p:sp>
        <p:nvSpPr>
          <p:cNvPr id="43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148064" y="1730567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44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277853" y="2434019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: 18 PTS</a:t>
            </a:r>
          </a:p>
        </p:txBody>
      </p:sp>
      <p:sp>
        <p:nvSpPr>
          <p:cNvPr id="4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5148064" y="2961177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46" name="Espace réservé du texte 8"/>
          <p:cNvSpPr>
            <a:spLocks noGrp="1"/>
          </p:cNvSpPr>
          <p:nvPr>
            <p:ph type="body" sz="quarter" idx="21" hasCustomPrompt="1"/>
          </p:nvPr>
        </p:nvSpPr>
        <p:spPr>
          <a:xfrm>
            <a:off x="5254724" y="3762220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: 18 PTS</a:t>
            </a:r>
          </a:p>
        </p:txBody>
      </p:sp>
      <p:sp>
        <p:nvSpPr>
          <p:cNvPr id="47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5124935" y="4289378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27100" y="1190459"/>
            <a:ext cx="576063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9h00</a:t>
            </a:r>
            <a:endParaRPr lang="fr-FR" dirty="0"/>
          </a:p>
        </p:txBody>
      </p:sp>
      <p:sp>
        <p:nvSpPr>
          <p:cNvPr id="48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491095" y="2491094"/>
            <a:ext cx="648072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11h00</a:t>
            </a:r>
            <a:endParaRPr lang="fr-FR" dirty="0"/>
          </a:p>
        </p:txBody>
      </p:sp>
      <p:sp>
        <p:nvSpPr>
          <p:cNvPr id="49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503548" y="3849229"/>
            <a:ext cx="623167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12h00</a:t>
            </a:r>
            <a:endParaRPr lang="fr-FR" dirty="0"/>
          </a:p>
        </p:txBody>
      </p:sp>
      <p:sp>
        <p:nvSpPr>
          <p:cNvPr id="50" name="Espace réservé du texte 11"/>
          <p:cNvSpPr>
            <a:spLocks noGrp="1"/>
          </p:cNvSpPr>
          <p:nvPr>
            <p:ph type="body" sz="quarter" idx="26" hasCustomPrompt="1"/>
          </p:nvPr>
        </p:nvSpPr>
        <p:spPr>
          <a:xfrm>
            <a:off x="4621268" y="1222035"/>
            <a:ext cx="670812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14h00</a:t>
            </a:r>
            <a:endParaRPr lang="fr-FR" dirty="0"/>
          </a:p>
        </p:txBody>
      </p:sp>
      <p:sp>
        <p:nvSpPr>
          <p:cNvPr id="51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4625368" y="2563102"/>
            <a:ext cx="662613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15h00</a:t>
            </a:r>
            <a:endParaRPr lang="fr-FR" dirty="0"/>
          </a:p>
        </p:txBody>
      </p:sp>
      <p:sp>
        <p:nvSpPr>
          <p:cNvPr id="52" name="Espace réservé du texte 11"/>
          <p:cNvSpPr>
            <a:spLocks noGrp="1"/>
          </p:cNvSpPr>
          <p:nvPr>
            <p:ph type="body" sz="quarter" idx="28" hasCustomPrompt="1"/>
          </p:nvPr>
        </p:nvSpPr>
        <p:spPr>
          <a:xfrm>
            <a:off x="4638595" y="3870386"/>
            <a:ext cx="636159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17h00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646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グラフ 6"/>
          <p:cNvGraphicFramePr/>
          <p:nvPr userDrawn="1">
            <p:extLst>
              <p:ext uri="{D42A27DB-BD31-4B8C-83A1-F6EECF244321}">
                <p14:modId xmlns:p14="http://schemas.microsoft.com/office/powerpoint/2010/main" val="1639021281"/>
              </p:ext>
            </p:extLst>
          </p:nvPr>
        </p:nvGraphicFramePr>
        <p:xfrm>
          <a:off x="107504" y="1203598"/>
          <a:ext cx="8928992" cy="296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98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Historique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グループ化 16"/>
          <p:cNvGrpSpPr/>
          <p:nvPr userDrawn="1"/>
        </p:nvGrpSpPr>
        <p:grpSpPr>
          <a:xfrm>
            <a:off x="5508104" y="1347614"/>
            <a:ext cx="2448272" cy="287399"/>
            <a:chOff x="9458241" y="1768125"/>
            <a:chExt cx="6930769" cy="630070"/>
          </a:xfrm>
        </p:grpSpPr>
        <p:sp>
          <p:nvSpPr>
            <p:cNvPr id="66" name="平行四辺形 12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67" name="平行四辺形 11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bg2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grpSp>
        <p:nvGrpSpPr>
          <p:cNvPr id="68" name="グループ化 16"/>
          <p:cNvGrpSpPr/>
          <p:nvPr userDrawn="1"/>
        </p:nvGrpSpPr>
        <p:grpSpPr>
          <a:xfrm>
            <a:off x="5508104" y="3796519"/>
            <a:ext cx="2448272" cy="287399"/>
            <a:chOff x="9458241" y="1768125"/>
            <a:chExt cx="6930769" cy="630070"/>
          </a:xfrm>
        </p:grpSpPr>
        <p:sp>
          <p:nvSpPr>
            <p:cNvPr id="69" name="平行四辺形 12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70" name="平行四辺形 11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bg2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grpSp>
        <p:nvGrpSpPr>
          <p:cNvPr id="71" name="グループ化 17"/>
          <p:cNvGrpSpPr/>
          <p:nvPr userDrawn="1"/>
        </p:nvGrpSpPr>
        <p:grpSpPr>
          <a:xfrm rot="10800000" flipV="1">
            <a:off x="2699792" y="2427734"/>
            <a:ext cx="2520280" cy="288032"/>
            <a:chOff x="9458241" y="1768125"/>
            <a:chExt cx="6930769" cy="630070"/>
          </a:xfrm>
        </p:grpSpPr>
        <p:sp>
          <p:nvSpPr>
            <p:cNvPr id="72" name="平行四辺形 18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73" name="平行四辺形 19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bg2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sp>
        <p:nvSpPr>
          <p:cNvPr id="79" name="円/楕円 32"/>
          <p:cNvSpPr/>
          <p:nvPr userDrawn="1"/>
        </p:nvSpPr>
        <p:spPr>
          <a:xfrm>
            <a:off x="5148063" y="4415629"/>
            <a:ext cx="455069" cy="560036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81" name="円/楕円 4"/>
          <p:cNvSpPr/>
          <p:nvPr userDrawn="1"/>
        </p:nvSpPr>
        <p:spPr>
          <a:xfrm>
            <a:off x="5148064" y="123479"/>
            <a:ext cx="432048" cy="531705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cxnSp>
        <p:nvCxnSpPr>
          <p:cNvPr id="83" name="直線コネクタ 7"/>
          <p:cNvCxnSpPr/>
          <p:nvPr userDrawn="1"/>
        </p:nvCxnSpPr>
        <p:spPr>
          <a:xfrm>
            <a:off x="5364088" y="267495"/>
            <a:ext cx="0" cy="4464496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円/楕円 15"/>
          <p:cNvSpPr/>
          <p:nvPr userDrawn="1"/>
        </p:nvSpPr>
        <p:spPr>
          <a:xfrm>
            <a:off x="5275262" y="4011910"/>
            <a:ext cx="195039" cy="240027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/>
          </a:p>
        </p:txBody>
      </p:sp>
      <p:sp>
        <p:nvSpPr>
          <p:cNvPr id="85" name="円/楕円 15"/>
          <p:cNvSpPr/>
          <p:nvPr userDrawn="1"/>
        </p:nvSpPr>
        <p:spPr>
          <a:xfrm>
            <a:off x="5273402" y="2571750"/>
            <a:ext cx="195039" cy="240027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/>
          </a:p>
        </p:txBody>
      </p:sp>
      <p:sp>
        <p:nvSpPr>
          <p:cNvPr id="86" name="円/楕円 15"/>
          <p:cNvSpPr/>
          <p:nvPr userDrawn="1"/>
        </p:nvSpPr>
        <p:spPr>
          <a:xfrm>
            <a:off x="5268778" y="1460935"/>
            <a:ext cx="195039" cy="240027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0" y="1347788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2917312" y="2428429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5973975" y="3796518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103298" y="245662"/>
            <a:ext cx="52158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2008</a:t>
            </a:r>
            <a:endParaRPr lang="fr-FR" dirty="0"/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5120417" y="4551978"/>
            <a:ext cx="52158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16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16"/>
          <p:cNvGrpSpPr/>
          <p:nvPr userDrawn="1"/>
        </p:nvGrpSpPr>
        <p:grpSpPr>
          <a:xfrm>
            <a:off x="5508104" y="3796519"/>
            <a:ext cx="2448272" cy="287399"/>
            <a:chOff x="9458241" y="1768125"/>
            <a:chExt cx="6930769" cy="630070"/>
          </a:xfrm>
        </p:grpSpPr>
        <p:sp>
          <p:nvSpPr>
            <p:cNvPr id="27" name="平行四辺形 12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28" name="平行四辺形 11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bg2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grpSp>
        <p:nvGrpSpPr>
          <p:cNvPr id="29" name="グループ化 16"/>
          <p:cNvGrpSpPr/>
          <p:nvPr userDrawn="1"/>
        </p:nvGrpSpPr>
        <p:grpSpPr>
          <a:xfrm>
            <a:off x="5508104" y="1347614"/>
            <a:ext cx="2448272" cy="287399"/>
            <a:chOff x="9458241" y="1768125"/>
            <a:chExt cx="6930769" cy="630070"/>
          </a:xfrm>
        </p:grpSpPr>
        <p:sp>
          <p:nvSpPr>
            <p:cNvPr id="30" name="平行四辺形 12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31" name="平行四辺形 11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bg2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grpSp>
        <p:nvGrpSpPr>
          <p:cNvPr id="34" name="グループ化 17"/>
          <p:cNvGrpSpPr/>
          <p:nvPr userDrawn="1"/>
        </p:nvGrpSpPr>
        <p:grpSpPr>
          <a:xfrm rot="10800000" flipV="1">
            <a:off x="2699792" y="2427734"/>
            <a:ext cx="2520280" cy="288032"/>
            <a:chOff x="9458241" y="1768125"/>
            <a:chExt cx="6930769" cy="630070"/>
          </a:xfrm>
        </p:grpSpPr>
        <p:sp>
          <p:nvSpPr>
            <p:cNvPr id="35" name="平行四辺形 18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36" name="平行四辺形 19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bg2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sp>
        <p:nvSpPr>
          <p:cNvPr id="41" name="円/楕円 32"/>
          <p:cNvSpPr/>
          <p:nvPr userDrawn="1"/>
        </p:nvSpPr>
        <p:spPr>
          <a:xfrm>
            <a:off x="5148063" y="4415629"/>
            <a:ext cx="455069" cy="560036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43" name="円/楕円 4"/>
          <p:cNvSpPr/>
          <p:nvPr userDrawn="1"/>
        </p:nvSpPr>
        <p:spPr>
          <a:xfrm>
            <a:off x="5148064" y="123479"/>
            <a:ext cx="432048" cy="531705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cxnSp>
        <p:nvCxnSpPr>
          <p:cNvPr id="45" name="直線コネクタ 7"/>
          <p:cNvCxnSpPr>
            <a:endCxn id="41" idx="0"/>
          </p:cNvCxnSpPr>
          <p:nvPr userDrawn="1"/>
        </p:nvCxnSpPr>
        <p:spPr>
          <a:xfrm>
            <a:off x="5364088" y="267495"/>
            <a:ext cx="11510" cy="4148134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15"/>
          <p:cNvSpPr/>
          <p:nvPr userDrawn="1"/>
        </p:nvSpPr>
        <p:spPr>
          <a:xfrm>
            <a:off x="5273402" y="2571750"/>
            <a:ext cx="195039" cy="240027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47" name="円/楕円 15"/>
          <p:cNvSpPr/>
          <p:nvPr userDrawn="1"/>
        </p:nvSpPr>
        <p:spPr>
          <a:xfrm>
            <a:off x="5273402" y="1460505"/>
            <a:ext cx="195039" cy="240027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48" name="円/楕円 15"/>
          <p:cNvSpPr/>
          <p:nvPr userDrawn="1"/>
        </p:nvSpPr>
        <p:spPr>
          <a:xfrm>
            <a:off x="5273402" y="4016340"/>
            <a:ext cx="195039" cy="240027"/>
          </a:xfrm>
          <a:prstGeom prst="ellipse">
            <a:avLst/>
          </a:prstGeom>
          <a:solidFill>
            <a:schemeClr val="bg2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0" y="1347788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000938" y="3796581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2901405" y="2428429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103298" y="245662"/>
            <a:ext cx="52158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2013</a:t>
            </a:r>
            <a:endParaRPr lang="fr-FR" dirty="0"/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5110131" y="4551978"/>
            <a:ext cx="52158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71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Graphique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 userDrawn="1"/>
        </p:nvSpPr>
        <p:spPr>
          <a:xfrm>
            <a:off x="2203920" y="1563640"/>
            <a:ext cx="468253" cy="456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円/楕円 18"/>
          <p:cNvSpPr/>
          <p:nvPr userDrawn="1"/>
        </p:nvSpPr>
        <p:spPr>
          <a:xfrm>
            <a:off x="4512429" y="2702968"/>
            <a:ext cx="468253" cy="456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38" name="グループ化 9"/>
          <p:cNvGrpSpPr/>
          <p:nvPr userDrawn="1"/>
        </p:nvGrpSpPr>
        <p:grpSpPr>
          <a:xfrm>
            <a:off x="1315756" y="1347614"/>
            <a:ext cx="834906" cy="813831"/>
            <a:chOff x="817434" y="2218186"/>
            <a:chExt cx="3645399" cy="3645398"/>
          </a:xfrm>
        </p:grpSpPr>
        <p:sp>
          <p:nvSpPr>
            <p:cNvPr id="39" name="円/楕円 5"/>
            <p:cNvSpPr/>
            <p:nvPr/>
          </p:nvSpPr>
          <p:spPr>
            <a:xfrm>
              <a:off x="817434" y="2218186"/>
              <a:ext cx="3645395" cy="36453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0" name="パイ 6"/>
            <p:cNvSpPr/>
            <p:nvPr/>
          </p:nvSpPr>
          <p:spPr>
            <a:xfrm rot="16200000">
              <a:off x="817436" y="2218186"/>
              <a:ext cx="3645398" cy="3645397"/>
            </a:xfrm>
            <a:prstGeom prst="pie">
              <a:avLst>
                <a:gd name="adj1" fmla="val 0"/>
                <a:gd name="adj2" fmla="val 20449309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1" name="グループ化 10"/>
          <p:cNvGrpSpPr/>
          <p:nvPr userDrawn="1"/>
        </p:nvGrpSpPr>
        <p:grpSpPr>
          <a:xfrm>
            <a:off x="3190619" y="1347614"/>
            <a:ext cx="834906" cy="813831"/>
            <a:chOff x="5137914" y="2218185"/>
            <a:chExt cx="3645395" cy="3645396"/>
          </a:xfrm>
        </p:grpSpPr>
        <p:sp>
          <p:nvSpPr>
            <p:cNvPr id="42" name="円/楕円 16"/>
            <p:cNvSpPr/>
            <p:nvPr/>
          </p:nvSpPr>
          <p:spPr>
            <a:xfrm>
              <a:off x="5137914" y="2218186"/>
              <a:ext cx="3645395" cy="36453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2"/>
                </a:solidFill>
                <a:latin typeface="Arial"/>
                <a:cs typeface="Arial"/>
              </a:endParaRPr>
            </a:p>
          </p:txBody>
        </p:sp>
        <p:sp>
          <p:nvSpPr>
            <p:cNvPr id="43" name="パイ 17"/>
            <p:cNvSpPr/>
            <p:nvPr/>
          </p:nvSpPr>
          <p:spPr>
            <a:xfrm rot="16200000">
              <a:off x="5137914" y="2218185"/>
              <a:ext cx="3645395" cy="3645395"/>
            </a:xfrm>
            <a:prstGeom prst="pie">
              <a:avLst>
                <a:gd name="adj1" fmla="val 0"/>
                <a:gd name="adj2" fmla="val 1760868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4" name="グループ化 11"/>
          <p:cNvGrpSpPr/>
          <p:nvPr userDrawn="1"/>
        </p:nvGrpSpPr>
        <p:grpSpPr>
          <a:xfrm>
            <a:off x="5134835" y="1347614"/>
            <a:ext cx="834906" cy="813831"/>
            <a:chOff x="9458261" y="2218184"/>
            <a:chExt cx="3645395" cy="3645396"/>
          </a:xfrm>
        </p:grpSpPr>
        <p:sp>
          <p:nvSpPr>
            <p:cNvPr id="45" name="円/楕円 22"/>
            <p:cNvSpPr/>
            <p:nvPr/>
          </p:nvSpPr>
          <p:spPr>
            <a:xfrm>
              <a:off x="9458261" y="2218185"/>
              <a:ext cx="3645395" cy="36453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6" name="パイ 23"/>
            <p:cNvSpPr/>
            <p:nvPr/>
          </p:nvSpPr>
          <p:spPr>
            <a:xfrm rot="16200000">
              <a:off x="9458261" y="2218184"/>
              <a:ext cx="3645395" cy="3645395"/>
            </a:xfrm>
            <a:prstGeom prst="pie">
              <a:avLst>
                <a:gd name="adj1" fmla="val 0"/>
                <a:gd name="adj2" fmla="val 1951919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7" name="グループ化 13"/>
          <p:cNvGrpSpPr/>
          <p:nvPr userDrawn="1"/>
        </p:nvGrpSpPr>
        <p:grpSpPr>
          <a:xfrm>
            <a:off x="7028452" y="1347614"/>
            <a:ext cx="834906" cy="813831"/>
            <a:chOff x="13778741" y="2218184"/>
            <a:chExt cx="3645395" cy="3645396"/>
          </a:xfrm>
        </p:grpSpPr>
        <p:sp>
          <p:nvSpPr>
            <p:cNvPr id="48" name="円/楕円 28"/>
            <p:cNvSpPr/>
            <p:nvPr/>
          </p:nvSpPr>
          <p:spPr>
            <a:xfrm>
              <a:off x="13778741" y="2218185"/>
              <a:ext cx="3645395" cy="36453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9" name="パイ 29"/>
            <p:cNvSpPr/>
            <p:nvPr/>
          </p:nvSpPr>
          <p:spPr>
            <a:xfrm rot="16200000">
              <a:off x="13778741" y="2218184"/>
              <a:ext cx="3645395" cy="3645395"/>
            </a:xfrm>
            <a:prstGeom prst="pie">
              <a:avLst>
                <a:gd name="adj1" fmla="val 0"/>
                <a:gd name="adj2" fmla="val 1536971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8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490881" y="1555755"/>
            <a:ext cx="750912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95 %</a:t>
            </a:r>
            <a:endParaRPr lang="fr-FR" dirty="0"/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22" hasCustomPrompt="1"/>
          </p:nvPr>
        </p:nvSpPr>
        <p:spPr>
          <a:xfrm>
            <a:off x="2452936" y="1563640"/>
            <a:ext cx="750912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 smtClean="0"/>
              <a:t>80 %</a:t>
            </a:r>
            <a:endParaRPr lang="fr-FR" dirty="0"/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4383923" y="1568792"/>
            <a:ext cx="750912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87 %</a:t>
            </a:r>
            <a:endParaRPr lang="fr-FR" dirty="0"/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24" hasCustomPrompt="1"/>
          </p:nvPr>
        </p:nvSpPr>
        <p:spPr>
          <a:xfrm>
            <a:off x="6298697" y="1563640"/>
            <a:ext cx="750912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 smtClean="0"/>
              <a:t>70 %</a:t>
            </a:r>
            <a:endParaRPr lang="fr-FR" dirty="0"/>
          </a:p>
        </p:txBody>
      </p:sp>
      <p:sp>
        <p:nvSpPr>
          <p:cNvPr id="25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792001" y="2338798"/>
            <a:ext cx="1835783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6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2699791" y="2331493"/>
            <a:ext cx="1812637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26" hasCustomPrompt="1"/>
          </p:nvPr>
        </p:nvSpPr>
        <p:spPr>
          <a:xfrm>
            <a:off x="6514675" y="2331493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8" name="Espace réservé du texte 7"/>
          <p:cNvSpPr>
            <a:spLocks noGrp="1"/>
          </p:cNvSpPr>
          <p:nvPr>
            <p:ph type="body" sz="quarter" idx="27" hasCustomPrompt="1"/>
          </p:nvPr>
        </p:nvSpPr>
        <p:spPr>
          <a:xfrm>
            <a:off x="4621058" y="2331493"/>
            <a:ext cx="182315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8" hasCustomPrompt="1"/>
          </p:nvPr>
        </p:nvSpPr>
        <p:spPr>
          <a:xfrm>
            <a:off x="827088" y="2860551"/>
            <a:ext cx="1800225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31" name="Espace réservé du texte 6"/>
          <p:cNvSpPr>
            <a:spLocks noGrp="1"/>
          </p:cNvSpPr>
          <p:nvPr>
            <p:ph type="body" sz="quarter" idx="29" hasCustomPrompt="1"/>
          </p:nvPr>
        </p:nvSpPr>
        <p:spPr>
          <a:xfrm>
            <a:off x="2724160" y="2859782"/>
            <a:ext cx="1800225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30" hasCustomPrompt="1"/>
          </p:nvPr>
        </p:nvSpPr>
        <p:spPr>
          <a:xfrm>
            <a:off x="4652175" y="2859782"/>
            <a:ext cx="1800225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33" name="Espace réservé du texte 6"/>
          <p:cNvSpPr>
            <a:spLocks noGrp="1"/>
          </p:cNvSpPr>
          <p:nvPr>
            <p:ph type="body" sz="quarter" idx="31" hasCustomPrompt="1"/>
          </p:nvPr>
        </p:nvSpPr>
        <p:spPr>
          <a:xfrm>
            <a:off x="6545792" y="2859782"/>
            <a:ext cx="1800225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fr-FR" dirty="0" smtClean="0"/>
              <a:t>Texte : 18 points</a:t>
            </a:r>
          </a:p>
        </p:txBody>
      </p:sp>
    </p:spTree>
    <p:extLst>
      <p:ext uri="{BB962C8B-B14F-4D97-AF65-F5344CB8AC3E}">
        <p14:creationId xmlns:p14="http://schemas.microsoft.com/office/powerpoint/2010/main" val="379615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23478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Histogramme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55"/>
          <p:cNvCxnSpPr/>
          <p:nvPr userDrawn="1"/>
        </p:nvCxnSpPr>
        <p:spPr>
          <a:xfrm>
            <a:off x="5004048" y="1059582"/>
            <a:ext cx="0" cy="3528392"/>
          </a:xfrm>
          <a:prstGeom prst="line">
            <a:avLst/>
          </a:prstGeom>
          <a:ln w="12700">
            <a:solidFill>
              <a:schemeClr val="bg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22"/>
          <p:cNvSpPr/>
          <p:nvPr userDrawn="1"/>
        </p:nvSpPr>
        <p:spPr>
          <a:xfrm>
            <a:off x="2186360" y="1076625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正方形/長方形 40"/>
          <p:cNvSpPr/>
          <p:nvPr userDrawn="1"/>
        </p:nvSpPr>
        <p:spPr>
          <a:xfrm>
            <a:off x="2195736" y="1779664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正方形/長方形 41"/>
          <p:cNvSpPr/>
          <p:nvPr userDrawn="1"/>
        </p:nvSpPr>
        <p:spPr>
          <a:xfrm>
            <a:off x="2195736" y="1779663"/>
            <a:ext cx="1679646" cy="370208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 dirty="0"/>
          </a:p>
        </p:txBody>
      </p:sp>
      <p:sp>
        <p:nvSpPr>
          <p:cNvPr id="16" name="正方形/長方形 44"/>
          <p:cNvSpPr/>
          <p:nvPr userDrawn="1"/>
        </p:nvSpPr>
        <p:spPr>
          <a:xfrm>
            <a:off x="2195736" y="2571750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正方形/長方形 45"/>
          <p:cNvSpPr/>
          <p:nvPr userDrawn="1"/>
        </p:nvSpPr>
        <p:spPr>
          <a:xfrm>
            <a:off x="2195736" y="2571750"/>
            <a:ext cx="2055601" cy="370207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 dirty="0"/>
          </a:p>
        </p:txBody>
      </p:sp>
      <p:sp>
        <p:nvSpPr>
          <p:cNvPr id="19" name="正方形/長方形 48"/>
          <p:cNvSpPr/>
          <p:nvPr userDrawn="1"/>
        </p:nvSpPr>
        <p:spPr>
          <a:xfrm>
            <a:off x="2195736" y="3435845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rgbClr val="E64162"/>
              </a:solidFill>
            </a:endParaRPr>
          </a:p>
        </p:txBody>
      </p:sp>
      <p:sp>
        <p:nvSpPr>
          <p:cNvPr id="20" name="正方形/長方形 49"/>
          <p:cNvSpPr/>
          <p:nvPr userDrawn="1"/>
        </p:nvSpPr>
        <p:spPr>
          <a:xfrm>
            <a:off x="2195737" y="3435847"/>
            <a:ext cx="1788067" cy="370207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 dirty="0"/>
          </a:p>
        </p:txBody>
      </p:sp>
      <p:sp>
        <p:nvSpPr>
          <p:cNvPr id="22" name="正方形/長方形 52"/>
          <p:cNvSpPr/>
          <p:nvPr userDrawn="1"/>
        </p:nvSpPr>
        <p:spPr>
          <a:xfrm>
            <a:off x="2195736" y="4227936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正方形/長方形 53"/>
          <p:cNvSpPr/>
          <p:nvPr userDrawn="1"/>
        </p:nvSpPr>
        <p:spPr>
          <a:xfrm>
            <a:off x="2195740" y="4217769"/>
            <a:ext cx="1570947" cy="370207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 dirty="0"/>
          </a:p>
        </p:txBody>
      </p:sp>
      <p:cxnSp>
        <p:nvCxnSpPr>
          <p:cNvPr id="28" name="直線コネクタ 11"/>
          <p:cNvCxnSpPr/>
          <p:nvPr userDrawn="1"/>
        </p:nvCxnSpPr>
        <p:spPr>
          <a:xfrm flipV="1">
            <a:off x="2195736" y="1059583"/>
            <a:ext cx="0" cy="3528392"/>
          </a:xfrm>
          <a:prstGeom prst="line">
            <a:avLst/>
          </a:prstGeom>
          <a:ln w="12700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195739" y="1066302"/>
            <a:ext cx="2055597" cy="41872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Chiffre : 18 pts</a:t>
            </a:r>
            <a:endParaRPr lang="fr-FR" dirty="0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2183065" y="1755403"/>
            <a:ext cx="2055597" cy="41872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Chiffre : 18 pts</a:t>
            </a:r>
            <a:endParaRPr lang="fr-FR" dirty="0"/>
          </a:p>
        </p:txBody>
      </p:sp>
      <p:sp>
        <p:nvSpPr>
          <p:cNvPr id="2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2195740" y="2571750"/>
            <a:ext cx="2055597" cy="41872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Chiffre : 18 pts</a:t>
            </a:r>
            <a:endParaRPr lang="fr-FR" dirty="0"/>
          </a:p>
        </p:txBody>
      </p:sp>
      <p:sp>
        <p:nvSpPr>
          <p:cNvPr id="27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2187060" y="3411584"/>
            <a:ext cx="2055597" cy="41872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Chiffre : 18 pts</a:t>
            </a:r>
            <a:endParaRPr lang="fr-FR" dirty="0"/>
          </a:p>
        </p:txBody>
      </p:sp>
      <p:sp>
        <p:nvSpPr>
          <p:cNvPr id="29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2165739" y="4195374"/>
            <a:ext cx="2055597" cy="41872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Chiffre : 18 pts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323528" y="1075853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30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323900" y="1778396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31" name="Espace réservé du texte 7"/>
          <p:cNvSpPr>
            <a:spLocks noGrp="1"/>
          </p:cNvSpPr>
          <p:nvPr>
            <p:ph type="body" sz="quarter" idx="18" hasCustomPrompt="1"/>
          </p:nvPr>
        </p:nvSpPr>
        <p:spPr>
          <a:xfrm>
            <a:off x="323900" y="2571750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323900" y="3423071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33" name="Espace réservé du texte 7"/>
          <p:cNvSpPr>
            <a:spLocks noGrp="1"/>
          </p:cNvSpPr>
          <p:nvPr>
            <p:ph type="body" sz="quarter" idx="20" hasCustomPrompt="1"/>
          </p:nvPr>
        </p:nvSpPr>
        <p:spPr>
          <a:xfrm>
            <a:off x="333280" y="4216499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34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5364088" y="1446832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5" name="Espace réservé du texte 7"/>
          <p:cNvSpPr>
            <a:spLocks noGrp="1"/>
          </p:cNvSpPr>
          <p:nvPr>
            <p:ph type="body" sz="quarter" idx="22" hasCustomPrompt="1"/>
          </p:nvPr>
        </p:nvSpPr>
        <p:spPr>
          <a:xfrm>
            <a:off x="5364088" y="2200275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6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5364088" y="2941957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71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1.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0"/>
            <a:ext cx="1771650" cy="5143500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69777" y="4803998"/>
            <a:ext cx="648071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Mois</a:t>
            </a:r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01824" y="4803998"/>
            <a:ext cx="72008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année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910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8"/>
          <p:cNvSpPr/>
          <p:nvPr userDrawn="1"/>
        </p:nvSpPr>
        <p:spPr>
          <a:xfrm>
            <a:off x="0" y="2343463"/>
            <a:ext cx="9144000" cy="67508"/>
          </a:xfrm>
          <a:prstGeom prst="rect">
            <a:avLst/>
          </a:prstGeom>
          <a:solidFill>
            <a:schemeClr val="bg2">
              <a:alpha val="2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9"/>
          <p:cNvSpPr/>
          <p:nvPr userDrawn="1"/>
        </p:nvSpPr>
        <p:spPr>
          <a:xfrm>
            <a:off x="827584" y="2118438"/>
            <a:ext cx="517602" cy="517558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10"/>
          <p:cNvSpPr/>
          <p:nvPr userDrawn="1"/>
        </p:nvSpPr>
        <p:spPr>
          <a:xfrm>
            <a:off x="2267544" y="2118438"/>
            <a:ext cx="517602" cy="517558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11"/>
          <p:cNvSpPr/>
          <p:nvPr userDrawn="1"/>
        </p:nvSpPr>
        <p:spPr>
          <a:xfrm>
            <a:off x="3608810" y="2111477"/>
            <a:ext cx="517602" cy="517558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12"/>
          <p:cNvSpPr/>
          <p:nvPr userDrawn="1"/>
        </p:nvSpPr>
        <p:spPr>
          <a:xfrm>
            <a:off x="4990502" y="2118438"/>
            <a:ext cx="517602" cy="517558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13"/>
          <p:cNvSpPr/>
          <p:nvPr userDrawn="1"/>
        </p:nvSpPr>
        <p:spPr>
          <a:xfrm>
            <a:off x="6291340" y="2118438"/>
            <a:ext cx="517602" cy="517558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14"/>
          <p:cNvSpPr/>
          <p:nvPr userDrawn="1"/>
        </p:nvSpPr>
        <p:spPr>
          <a:xfrm>
            <a:off x="7632606" y="2118438"/>
            <a:ext cx="517602" cy="517558"/>
          </a:xfrm>
          <a:prstGeom prst="ellipse">
            <a:avLst/>
          </a:prstGeom>
          <a:solidFill>
            <a:schemeClr val="bg2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プレースホルダ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256"/>
          <a:stretch>
            <a:fillRect/>
          </a:stretch>
        </p:blipFill>
        <p:spPr>
          <a:xfrm>
            <a:off x="932870" y="2223188"/>
            <a:ext cx="308084" cy="308057"/>
          </a:xfrm>
          <a:prstGeom prst="rect">
            <a:avLst/>
          </a:prstGeom>
        </p:spPr>
      </p:pic>
      <p:pic>
        <p:nvPicPr>
          <p:cNvPr id="32" name="図プレースホルダ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" b="335"/>
          <a:stretch>
            <a:fillRect/>
          </a:stretch>
        </p:blipFill>
        <p:spPr>
          <a:xfrm>
            <a:off x="2372303" y="2223188"/>
            <a:ext cx="308084" cy="308057"/>
          </a:xfrm>
          <a:prstGeom prst="rect">
            <a:avLst/>
          </a:prstGeom>
        </p:spPr>
      </p:pic>
      <p:pic>
        <p:nvPicPr>
          <p:cNvPr id="33" name="図プレースホルダー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3568" y="2216227"/>
            <a:ext cx="308084" cy="308057"/>
          </a:xfrm>
          <a:prstGeom prst="rect">
            <a:avLst/>
          </a:prstGeom>
        </p:spPr>
      </p:pic>
      <p:pic>
        <p:nvPicPr>
          <p:cNvPr id="34" name="図プレースホルダー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4734" y="2218202"/>
            <a:ext cx="308084" cy="308057"/>
          </a:xfrm>
          <a:prstGeom prst="rect">
            <a:avLst/>
          </a:prstGeom>
        </p:spPr>
      </p:pic>
      <p:pic>
        <p:nvPicPr>
          <p:cNvPr id="35" name="図プレースホルダー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6099" y="2223188"/>
            <a:ext cx="308084" cy="308057"/>
          </a:xfrm>
          <a:prstGeom prst="rect">
            <a:avLst/>
          </a:prstGeom>
        </p:spPr>
      </p:pic>
      <p:pic>
        <p:nvPicPr>
          <p:cNvPr id="36" name="図プレースホルダー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7364" y="2223188"/>
            <a:ext cx="308084" cy="30805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39" hasCustomPrompt="1"/>
          </p:nvPr>
        </p:nvSpPr>
        <p:spPr>
          <a:xfrm>
            <a:off x="7308304" y="2748508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7" name="Espace réservé du texte 4"/>
          <p:cNvSpPr>
            <a:spLocks noGrp="1"/>
          </p:cNvSpPr>
          <p:nvPr>
            <p:ph type="body" sz="quarter" idx="40" hasCustomPrompt="1"/>
          </p:nvPr>
        </p:nvSpPr>
        <p:spPr>
          <a:xfrm>
            <a:off x="1907704" y="2748508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8" name="Espace réservé du texte 4"/>
          <p:cNvSpPr>
            <a:spLocks noGrp="1"/>
          </p:cNvSpPr>
          <p:nvPr>
            <p:ph type="body" sz="quarter" idx="41" hasCustomPrompt="1"/>
          </p:nvPr>
        </p:nvSpPr>
        <p:spPr>
          <a:xfrm>
            <a:off x="3265487" y="2748508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42" hasCustomPrompt="1"/>
          </p:nvPr>
        </p:nvSpPr>
        <p:spPr>
          <a:xfrm>
            <a:off x="4633639" y="2748508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40" name="Espace réservé du texte 4"/>
          <p:cNvSpPr>
            <a:spLocks noGrp="1"/>
          </p:cNvSpPr>
          <p:nvPr>
            <p:ph type="body" sz="quarter" idx="43" hasCustomPrompt="1"/>
          </p:nvPr>
        </p:nvSpPr>
        <p:spPr>
          <a:xfrm>
            <a:off x="5929783" y="2748508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41" name="Espace réservé du texte 4"/>
          <p:cNvSpPr>
            <a:spLocks noGrp="1"/>
          </p:cNvSpPr>
          <p:nvPr>
            <p:ph type="body" sz="quarter" idx="44" hasCustomPrompt="1"/>
          </p:nvPr>
        </p:nvSpPr>
        <p:spPr>
          <a:xfrm>
            <a:off x="529208" y="2748831"/>
            <a:ext cx="1234480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0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459989" y="1426583"/>
            <a:ext cx="1253845" cy="691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42" name="Espace réservé du texte 7"/>
          <p:cNvSpPr>
            <a:spLocks noGrp="1"/>
          </p:cNvSpPr>
          <p:nvPr>
            <p:ph type="body" sz="quarter" idx="45" hasCustomPrompt="1"/>
          </p:nvPr>
        </p:nvSpPr>
        <p:spPr>
          <a:xfrm>
            <a:off x="1899422" y="1419622"/>
            <a:ext cx="1253845" cy="691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43" name="Espace réservé du texte 7"/>
          <p:cNvSpPr>
            <a:spLocks noGrp="1"/>
          </p:cNvSpPr>
          <p:nvPr>
            <p:ph type="body" sz="quarter" idx="46" hasCustomPrompt="1"/>
          </p:nvPr>
        </p:nvSpPr>
        <p:spPr>
          <a:xfrm>
            <a:off x="3275856" y="1419622"/>
            <a:ext cx="1253845" cy="691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44" name="Espace réservé du texte 7"/>
          <p:cNvSpPr>
            <a:spLocks noGrp="1"/>
          </p:cNvSpPr>
          <p:nvPr>
            <p:ph type="body" sz="quarter" idx="47" hasCustomPrompt="1"/>
          </p:nvPr>
        </p:nvSpPr>
        <p:spPr>
          <a:xfrm>
            <a:off x="4622380" y="1419622"/>
            <a:ext cx="1253845" cy="691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45" name="Espace réservé du texte 7"/>
          <p:cNvSpPr>
            <a:spLocks noGrp="1"/>
          </p:cNvSpPr>
          <p:nvPr>
            <p:ph type="body" sz="quarter" idx="48" hasCustomPrompt="1"/>
          </p:nvPr>
        </p:nvSpPr>
        <p:spPr>
          <a:xfrm>
            <a:off x="5923218" y="1426583"/>
            <a:ext cx="1253845" cy="691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46" name="Espace réservé du texte 7"/>
          <p:cNvSpPr>
            <a:spLocks noGrp="1"/>
          </p:cNvSpPr>
          <p:nvPr>
            <p:ph type="body" sz="quarter" idx="49" hasCustomPrompt="1"/>
          </p:nvPr>
        </p:nvSpPr>
        <p:spPr>
          <a:xfrm>
            <a:off x="7278595" y="1426583"/>
            <a:ext cx="1253845" cy="6918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71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26"/>
          <p:cNvSpPr/>
          <p:nvPr userDrawn="1"/>
        </p:nvSpPr>
        <p:spPr>
          <a:xfrm>
            <a:off x="7164288" y="3918323"/>
            <a:ext cx="485627" cy="59764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円/楕円 25"/>
          <p:cNvSpPr/>
          <p:nvPr userDrawn="1"/>
        </p:nvSpPr>
        <p:spPr>
          <a:xfrm>
            <a:off x="7092280" y="915566"/>
            <a:ext cx="504056" cy="5214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円/楕円 27"/>
          <p:cNvSpPr/>
          <p:nvPr userDrawn="1"/>
        </p:nvSpPr>
        <p:spPr>
          <a:xfrm>
            <a:off x="1755183" y="1131590"/>
            <a:ext cx="368545" cy="45355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円/楕円 24"/>
          <p:cNvSpPr/>
          <p:nvPr userDrawn="1"/>
        </p:nvSpPr>
        <p:spPr>
          <a:xfrm>
            <a:off x="2191210" y="3579862"/>
            <a:ext cx="292558" cy="36004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円/楕円 28"/>
          <p:cNvSpPr/>
          <p:nvPr userDrawn="1"/>
        </p:nvSpPr>
        <p:spPr>
          <a:xfrm>
            <a:off x="323532" y="4011910"/>
            <a:ext cx="461517" cy="44144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円/楕円 10"/>
          <p:cNvSpPr/>
          <p:nvPr userDrawn="1"/>
        </p:nvSpPr>
        <p:spPr>
          <a:xfrm>
            <a:off x="7321327" y="1706496"/>
            <a:ext cx="1800200" cy="180135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円/楕円 8"/>
          <p:cNvSpPr/>
          <p:nvPr userDrawn="1"/>
        </p:nvSpPr>
        <p:spPr>
          <a:xfrm>
            <a:off x="5507876" y="2358910"/>
            <a:ext cx="2160468" cy="2157056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円/楕円 7"/>
          <p:cNvSpPr/>
          <p:nvPr userDrawn="1"/>
        </p:nvSpPr>
        <p:spPr>
          <a:xfrm>
            <a:off x="52633" y="1203600"/>
            <a:ext cx="1783063" cy="178972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円/楕円 6"/>
          <p:cNvSpPr/>
          <p:nvPr userDrawn="1"/>
        </p:nvSpPr>
        <p:spPr>
          <a:xfrm>
            <a:off x="395536" y="2660624"/>
            <a:ext cx="1859793" cy="192735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円/楕円 4"/>
          <p:cNvSpPr/>
          <p:nvPr userDrawn="1"/>
        </p:nvSpPr>
        <p:spPr>
          <a:xfrm>
            <a:off x="1475656" y="1143795"/>
            <a:ext cx="2304256" cy="236405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円/楕円 5"/>
          <p:cNvSpPr/>
          <p:nvPr userDrawn="1"/>
        </p:nvSpPr>
        <p:spPr>
          <a:xfrm>
            <a:off x="2987824" y="1347614"/>
            <a:ext cx="2952328" cy="3030021"/>
          </a:xfrm>
          <a:prstGeom prst="ellipse">
            <a:avLst/>
          </a:prstGeom>
          <a:solidFill>
            <a:schemeClr val="bg2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プレースホルダー 11"/>
          <p:cNvSpPr>
            <a:spLocks noGrp="1"/>
          </p:cNvSpPr>
          <p:nvPr userDrawn="1"/>
        </p:nvSpPr>
        <p:spPr>
          <a:xfrm>
            <a:off x="6081312" y="1059582"/>
            <a:ext cx="1299000" cy="388671"/>
          </a:xfrm>
          <a:prstGeom prst="rect">
            <a:avLst/>
          </a:prstGeom>
        </p:spPr>
        <p:txBody>
          <a:bodyPr vert="horz" lIns="95777" tIns="47889" rIns="95777" bIns="47889" rtlCol="0" anchor="t">
            <a:noAutofit/>
          </a:bodyPr>
          <a:lstStyle>
            <a:lvl1pPr marL="0" indent="0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8191" indent="-299304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16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102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988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3875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761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647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534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endParaRPr lang="en-US" sz="14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円/楕円 23"/>
          <p:cNvSpPr/>
          <p:nvPr userDrawn="1"/>
        </p:nvSpPr>
        <p:spPr>
          <a:xfrm>
            <a:off x="3491884" y="966067"/>
            <a:ext cx="368545" cy="45355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円/楕円 29"/>
          <p:cNvSpPr/>
          <p:nvPr userDrawn="1"/>
        </p:nvSpPr>
        <p:spPr>
          <a:xfrm>
            <a:off x="8739005" y="3291831"/>
            <a:ext cx="351070" cy="43204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プレースホルダー 11"/>
          <p:cNvSpPr>
            <a:spLocks noGrp="1"/>
          </p:cNvSpPr>
          <p:nvPr userDrawn="1"/>
        </p:nvSpPr>
        <p:spPr>
          <a:xfrm>
            <a:off x="6156176" y="1533023"/>
            <a:ext cx="1152128" cy="678687"/>
          </a:xfrm>
          <a:prstGeom prst="rect">
            <a:avLst/>
          </a:prstGeom>
        </p:spPr>
        <p:txBody>
          <a:bodyPr vert="horz" lIns="95777" tIns="47889" rIns="95777" bIns="47889" rtlCol="0" anchor="t">
            <a:noAutofit/>
          </a:bodyPr>
          <a:lstStyle>
            <a:lvl1pPr marL="0" indent="0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8191" indent="-299304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16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102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988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3875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761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647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534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CLIQUER POUR AJOUTER DU TEXTE</a:t>
            </a:r>
            <a:endParaRPr kumimoji="1" lang="ja-JP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23431" y="1510499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4" name="Espace réservé du texte 17"/>
          <p:cNvSpPr>
            <a:spLocks noGrp="1"/>
          </p:cNvSpPr>
          <p:nvPr>
            <p:ph type="body" sz="quarter" idx="12" hasCustomPrompt="1"/>
          </p:nvPr>
        </p:nvSpPr>
        <p:spPr>
          <a:xfrm>
            <a:off x="3559635" y="1865359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7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5756885" y="2831366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30750" y="1555824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TITRE : 16 PTS</a:t>
            </a:r>
            <a:endParaRPr lang="fr-FR" dirty="0"/>
          </a:p>
        </p:txBody>
      </p:sp>
      <p:sp>
        <p:nvSpPr>
          <p:cNvPr id="29" name="Espace réservé du texte 17"/>
          <p:cNvSpPr>
            <a:spLocks noGrp="1"/>
          </p:cNvSpPr>
          <p:nvPr>
            <p:ph type="body" sz="quarter" idx="15" hasCustomPrompt="1"/>
          </p:nvPr>
        </p:nvSpPr>
        <p:spPr>
          <a:xfrm>
            <a:off x="421079" y="3119397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TITRE : 16 PTS</a:t>
            </a:r>
            <a:endParaRPr lang="fr-FR" dirty="0"/>
          </a:p>
        </p:txBody>
      </p:sp>
      <p:sp>
        <p:nvSpPr>
          <p:cNvPr id="31" name="Espace réservé du texte 17"/>
          <p:cNvSpPr>
            <a:spLocks noGrp="1"/>
          </p:cNvSpPr>
          <p:nvPr>
            <p:ph type="body" sz="quarter" idx="16" hasCustomPrompt="1"/>
          </p:nvPr>
        </p:nvSpPr>
        <p:spPr>
          <a:xfrm>
            <a:off x="7443815" y="1981477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TITRE : 16 PTS</a:t>
            </a:r>
            <a:endParaRPr lang="fr-FR" dirty="0"/>
          </a:p>
        </p:txBody>
      </p:sp>
      <p:sp>
        <p:nvSpPr>
          <p:cNvPr id="32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130750" y="2039922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Texte : 16 pts</a:t>
            </a:r>
            <a:endParaRPr lang="fr-FR" dirty="0"/>
          </a:p>
        </p:txBody>
      </p:sp>
      <p:sp>
        <p:nvSpPr>
          <p:cNvPr id="33" name="Espace réservé du texte 17"/>
          <p:cNvSpPr>
            <a:spLocks noGrp="1"/>
          </p:cNvSpPr>
          <p:nvPr>
            <p:ph type="body" sz="quarter" idx="18" hasCustomPrompt="1"/>
          </p:nvPr>
        </p:nvSpPr>
        <p:spPr>
          <a:xfrm>
            <a:off x="1755183" y="2085139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34" name="Espace réservé du texte 17"/>
          <p:cNvSpPr>
            <a:spLocks noGrp="1"/>
          </p:cNvSpPr>
          <p:nvPr>
            <p:ph type="body" sz="quarter" idx="19" hasCustomPrompt="1"/>
          </p:nvPr>
        </p:nvSpPr>
        <p:spPr>
          <a:xfrm>
            <a:off x="421079" y="3590191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Texte : 16 pts</a:t>
            </a:r>
            <a:endParaRPr lang="fr-FR" dirty="0"/>
          </a:p>
        </p:txBody>
      </p:sp>
      <p:sp>
        <p:nvSpPr>
          <p:cNvPr id="35" name="Espace réservé du texte 17"/>
          <p:cNvSpPr>
            <a:spLocks noGrp="1"/>
          </p:cNvSpPr>
          <p:nvPr>
            <p:ph type="body" sz="quarter" idx="20" hasCustomPrompt="1"/>
          </p:nvPr>
        </p:nvSpPr>
        <p:spPr>
          <a:xfrm>
            <a:off x="7452320" y="2532855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Texte : 16 pts</a:t>
            </a:r>
            <a:endParaRPr lang="fr-FR" dirty="0"/>
          </a:p>
        </p:txBody>
      </p:sp>
      <p:sp>
        <p:nvSpPr>
          <p:cNvPr id="37" name="Espace réservé du texte 17"/>
          <p:cNvSpPr>
            <a:spLocks noGrp="1"/>
          </p:cNvSpPr>
          <p:nvPr>
            <p:ph type="body" sz="quarter" idx="21" hasCustomPrompt="1"/>
          </p:nvPr>
        </p:nvSpPr>
        <p:spPr>
          <a:xfrm>
            <a:off x="3559635" y="2532855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38" name="Espace réservé du texte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87631" y="3349629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15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2.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F:\Visu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1" y="803"/>
            <a:ext cx="1810393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69777" y="4803998"/>
            <a:ext cx="648071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Mois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01824" y="4803998"/>
            <a:ext cx="72008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année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11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3.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F:\Vis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1" y="0"/>
            <a:ext cx="18103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69777" y="4803998"/>
            <a:ext cx="648071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Mois</a:t>
            </a:r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01824" y="4803998"/>
            <a:ext cx="72008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année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800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4.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F:\Vis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1" y="0"/>
            <a:ext cx="18103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69777" y="4803998"/>
            <a:ext cx="648071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Mois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01824" y="4803998"/>
            <a:ext cx="72008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année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84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é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5.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F:\Visu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1" y="0"/>
            <a:ext cx="18103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69777" y="4803998"/>
            <a:ext cx="648071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Mois</a:t>
            </a:r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01824" y="4803998"/>
            <a:ext cx="72008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année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485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ré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6.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F:\Visu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1" y="0"/>
            <a:ext cx="18103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69777" y="4803998"/>
            <a:ext cx="648071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 smtClean="0"/>
              <a:t>Mois</a:t>
            </a:r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01824" y="4803998"/>
            <a:ext cx="72008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année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646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44408" y="0"/>
            <a:ext cx="144016" cy="51435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388424" y="0"/>
            <a:ext cx="755576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8028384" y="0"/>
            <a:ext cx="11156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71551"/>
            <a:ext cx="757118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 sous-titre : 20 points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 userDrawn="1"/>
        </p:nvSpPr>
        <p:spPr>
          <a:xfrm>
            <a:off x="0" y="482272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B5AC1F-38D2-4B15-81C2-4781DC95C05D}" type="slidenum">
              <a:rPr lang="fr-FR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57201" y="1347540"/>
            <a:ext cx="7571184" cy="331244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5416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25pts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4408" y="0"/>
            <a:ext cx="144016" cy="51435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388424" y="0"/>
            <a:ext cx="755576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8028384" y="0"/>
            <a:ext cx="11156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 userDrawn="1"/>
        </p:nvSpPr>
        <p:spPr>
          <a:xfrm>
            <a:off x="0" y="482272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B5AC1F-38D2-4B15-81C2-4781DC95C05D}" type="slidenum">
              <a:rPr lang="fr-FR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0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18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9" r:id="rId17"/>
    <p:sldLayoutId id="2147483680" r:id="rId18"/>
    <p:sldLayoutId id="2147483682" r:id="rId19"/>
    <p:sldLayoutId id="2147483685" r:id="rId20"/>
    <p:sldLayoutId id="2147483686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fpt.fr/rechercher-formation/detail/2n-77uj-I-1j5a7k0-1jujmo0" TargetMode="External"/><Relationship Id="rId2" Type="http://schemas.openxmlformats.org/officeDocument/2006/relationships/hyperlink" Target="https://www.cnfpt.fr/rechercher-formation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cnfpt.fr/se-former/acceder-a-vos-espaces-numeriques/e-communautes/national" TargetMode="External"/><Relationship Id="rId4" Type="http://schemas.openxmlformats.org/officeDocument/2006/relationships/hyperlink" Target="https://www.cnfpt.fr/rechercher-formation/detail/2n-83ui-I-1j5a7k0-1jujmo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627784" y="987574"/>
            <a:ext cx="6619662" cy="755768"/>
          </a:xfrm>
        </p:spPr>
        <p:txBody>
          <a:bodyPr/>
          <a:lstStyle/>
          <a:p>
            <a:r>
              <a:rPr lang="fr-FR" dirty="0"/>
              <a:t>Journée Technique </a:t>
            </a:r>
            <a:r>
              <a:rPr lang="fr-FR" dirty="0" err="1"/>
              <a:t>Hortis</a:t>
            </a:r>
            <a:r>
              <a:rPr lang="fr-FR" dirty="0"/>
              <a:t>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771800" y="2014128"/>
            <a:ext cx="6120680" cy="1620378"/>
          </a:xfrm>
        </p:spPr>
        <p:txBody>
          <a:bodyPr/>
          <a:lstStyle/>
          <a:p>
            <a:r>
              <a:rPr lang="fr-FR" dirty="0" smtClean="0"/>
              <a:t>L’évolution </a:t>
            </a:r>
            <a:r>
              <a:rPr lang="fr-FR" dirty="0"/>
              <a:t>du métier </a:t>
            </a:r>
            <a:r>
              <a:rPr lang="fr-FR" dirty="0" smtClean="0"/>
              <a:t>et </a:t>
            </a:r>
            <a:r>
              <a:rPr lang="fr-FR" dirty="0"/>
              <a:t>des pratiques des </a:t>
            </a:r>
            <a:r>
              <a:rPr lang="fr-FR" dirty="0" smtClean="0"/>
              <a:t>jardiniers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843808" y="3651870"/>
            <a:ext cx="1080120" cy="216024"/>
          </a:xfrm>
        </p:spPr>
        <p:txBody>
          <a:bodyPr/>
          <a:lstStyle/>
          <a:p>
            <a:r>
              <a:rPr lang="fr-FR" dirty="0" smtClean="0"/>
              <a:t>31 05 24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22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Exemples autres stages nature en ville- </a:t>
            </a:r>
          </a:p>
          <a:p>
            <a:r>
              <a:rPr lang="fr-FR" sz="1600" dirty="0" smtClean="0"/>
              <a:t>Encadrants/responsables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249603218"/>
              </p:ext>
            </p:extLst>
          </p:nvPr>
        </p:nvGraphicFramePr>
        <p:xfrm>
          <a:off x="1691680" y="1131590"/>
          <a:ext cx="5136232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15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Exemples autres stages nature en ville- </a:t>
            </a: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788346872"/>
              </p:ext>
            </p:extLst>
          </p:nvPr>
        </p:nvGraphicFramePr>
        <p:xfrm>
          <a:off x="1691680" y="1131590"/>
          <a:ext cx="5136232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7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Liens utiles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533" y="1059582"/>
            <a:ext cx="75708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Lien vers catalogue du CNFPT : </a:t>
            </a:r>
          </a:p>
          <a:p>
            <a:r>
              <a:rPr lang="fr-FR" dirty="0">
                <a:hlinkClick r:id="rId2"/>
              </a:rPr>
              <a:t>Rechercher une formation | CNFPT - Occitanie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Lien vers itinéraire « métier Jardinier » : </a:t>
            </a:r>
          </a:p>
          <a:p>
            <a:r>
              <a:rPr lang="fr-FR" dirty="0" smtClean="0">
                <a:hlinkClick r:id="rId3"/>
              </a:rPr>
              <a:t>Jardinier </a:t>
            </a:r>
            <a:r>
              <a:rPr lang="fr-FR" dirty="0">
                <a:hlinkClick r:id="rId3"/>
              </a:rPr>
              <a:t>ou jardinière | CNFPT </a:t>
            </a:r>
            <a:r>
              <a:rPr lang="fr-FR" dirty="0" smtClean="0">
                <a:hlinkClick r:id="rId3"/>
              </a:rPr>
              <a:t>– Occitanie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Lien vers itinéraire « gestion du patrimoine arboré »: </a:t>
            </a:r>
          </a:p>
          <a:p>
            <a:r>
              <a:rPr lang="fr-FR" dirty="0" smtClean="0">
                <a:hlinkClick r:id="rId4"/>
              </a:rPr>
              <a:t>La </a:t>
            </a:r>
            <a:r>
              <a:rPr lang="fr-FR" dirty="0">
                <a:hlinkClick r:id="rId4"/>
              </a:rPr>
              <a:t>gestion des arbres d'ornement | CNFPT </a:t>
            </a:r>
            <a:r>
              <a:rPr lang="fr-FR" dirty="0" smtClean="0">
                <a:hlinkClick r:id="rId4"/>
              </a:rPr>
              <a:t>– Occitanie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 communautés espaces verts, naturels et agricoles </a:t>
            </a:r>
          </a:p>
          <a:p>
            <a:r>
              <a:rPr lang="fr-FR" dirty="0">
                <a:hlinkClick r:id="rId5"/>
              </a:rPr>
              <a:t>E-communautés | CNFPT - Occitanie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3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07654"/>
            <a:ext cx="8244408" cy="273630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05214" y="123478"/>
            <a:ext cx="8146915" cy="431800"/>
          </a:xfrm>
        </p:spPr>
        <p:txBody>
          <a:bodyPr/>
          <a:lstStyle/>
          <a:p>
            <a:r>
              <a:rPr lang="fr-FR" dirty="0"/>
              <a:t>L’évolution du métier et des pratiques des jardiniers</a:t>
            </a:r>
          </a:p>
          <a:p>
            <a:endParaRPr lang="fr-FR" dirty="0"/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539552" y="1923678"/>
            <a:ext cx="7200800" cy="19442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fr-FR" sz="1800" dirty="0" smtClean="0"/>
              <a:t>Evolutions des modalités de gestion et conception des espaces de nature en ville</a:t>
            </a:r>
          </a:p>
          <a:p>
            <a:pPr>
              <a:buFont typeface="+mj-lt"/>
              <a:buAutoNum type="arabicPeriod"/>
            </a:pPr>
            <a:r>
              <a:rPr lang="fr-FR" sz="1800" dirty="0" smtClean="0"/>
              <a:t>Impact sur les pratiques des jardiniers et besoins en formation 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CAUDAL-WEISS : Conseillère formation délégation </a:t>
            </a:r>
            <a:r>
              <a:rPr lang="fr-FR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Occitanie, CNFPT </a:t>
            </a:r>
            <a:endParaRPr lang="fr-FR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Elisabeth OFFRET : Responsable nationale espaces verts, paysage et biodiversité- INSET Montpellier </a:t>
            </a:r>
            <a:r>
              <a:rPr lang="fr-FR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-CNFPT</a:t>
            </a:r>
            <a:endParaRPr lang="fr-FR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79086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8;p3"/>
          <p:cNvPicPr preferRelativeResize="0"/>
          <p:nvPr/>
        </p:nvPicPr>
        <p:blipFill rotWithShape="1">
          <a:blip r:embed="rId2">
            <a:alphaModFix/>
          </a:blip>
          <a:srcRect l="8852" t="25771" r="27372" b="9541"/>
          <a:stretch/>
        </p:blipFill>
        <p:spPr>
          <a:xfrm>
            <a:off x="743420" y="1131590"/>
            <a:ext cx="5485882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1;p3"/>
          <p:cNvSpPr txBox="1"/>
          <p:nvPr/>
        </p:nvSpPr>
        <p:spPr>
          <a:xfrm>
            <a:off x="6372200" y="1131590"/>
            <a:ext cx="18030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évolution des surfaces</a:t>
            </a: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2;p3"/>
          <p:cNvSpPr txBox="1"/>
          <p:nvPr/>
        </p:nvSpPr>
        <p:spPr>
          <a:xfrm>
            <a:off x="6372200" y="2895848"/>
            <a:ext cx="18030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évolution des moyens humains </a:t>
            </a: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718608"/>
            <a:ext cx="814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fr-FR" b="1" dirty="0" smtClean="0">
                <a:solidFill>
                  <a:prstClr val="black"/>
                </a:solidFill>
              </a:rPr>
              <a:t>la nature en ville d’hier …    et demain ? 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85995"/>
            <a:ext cx="7840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Evolutions des modalités de gestion </a:t>
            </a:r>
            <a:r>
              <a:rPr lang="fr-FR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espaces de nature en ville</a:t>
            </a:r>
          </a:p>
        </p:txBody>
      </p:sp>
    </p:spTree>
    <p:extLst>
      <p:ext uri="{BB962C8B-B14F-4D97-AF65-F5344CB8AC3E}">
        <p14:creationId xmlns:p14="http://schemas.microsoft.com/office/powerpoint/2010/main" val="8912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996421046"/>
              </p:ext>
            </p:extLst>
          </p:nvPr>
        </p:nvGraphicFramePr>
        <p:xfrm>
          <a:off x="107504" y="542032"/>
          <a:ext cx="840747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02943" y="2659549"/>
            <a:ext cx="612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2020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1996806" y="2659548"/>
            <a:ext cx="612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2021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3490670" y="2643759"/>
            <a:ext cx="612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2022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895431" y="2643758"/>
            <a:ext cx="612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2023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551615" y="2643764"/>
            <a:ext cx="612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2024</a:t>
            </a: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107504" y="742087"/>
            <a:ext cx="81418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fr-FR" sz="1600" dirty="0">
                <a:solidFill>
                  <a:prstClr val="black"/>
                </a:solidFill>
              </a:rPr>
              <a:t>L</a:t>
            </a:r>
            <a:r>
              <a:rPr lang="fr-FR" sz="1600" dirty="0" smtClean="0">
                <a:solidFill>
                  <a:prstClr val="black"/>
                </a:solidFill>
              </a:rPr>
              <a:t>a nature en ville au cœur des enjeux de résilience urbaine 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012" y="178480"/>
            <a:ext cx="7840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Evolutions des modalités de gestion </a:t>
            </a:r>
            <a:r>
              <a:rPr lang="fr-FR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espaces de nature en ville</a:t>
            </a:r>
          </a:p>
        </p:txBody>
      </p:sp>
    </p:spTree>
    <p:extLst>
      <p:ext uri="{BB962C8B-B14F-4D97-AF65-F5344CB8AC3E}">
        <p14:creationId xmlns:p14="http://schemas.microsoft.com/office/powerpoint/2010/main" val="20053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3455768672"/>
              </p:ext>
            </p:extLst>
          </p:nvPr>
        </p:nvGraphicFramePr>
        <p:xfrm>
          <a:off x="899591" y="265344"/>
          <a:ext cx="6855309" cy="457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6424182" y="482987"/>
            <a:ext cx="23962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00" dirty="0" smtClean="0"/>
              <a:t>Préservation- développement  de la nature en ville  : </a:t>
            </a:r>
            <a:r>
              <a:rPr lang="fr-FR" sz="1000" dirty="0" err="1" smtClean="0"/>
              <a:t>desimperméabilisation</a:t>
            </a:r>
            <a:r>
              <a:rPr lang="fr-FR" sz="1000" dirty="0" smtClean="0"/>
              <a:t>/végétalisation- renaturation</a:t>
            </a:r>
          </a:p>
          <a:p>
            <a:pPr marL="0" lvl="1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1000" dirty="0"/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00" dirty="0" smtClean="0"/>
              <a:t>L’arbre </a:t>
            </a:r>
            <a:r>
              <a:rPr lang="fr-FR" sz="1000" dirty="0"/>
              <a:t>: au cœur des enjeux du rafraichissement urbain </a:t>
            </a:r>
            <a:r>
              <a:rPr lang="fr-FR" sz="1000" dirty="0" smtClean="0"/>
              <a:t>-&gt; </a:t>
            </a:r>
            <a:r>
              <a:rPr lang="fr-FR" sz="1000" dirty="0"/>
              <a:t>développement foresterie urbaine-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424182" y="2643758"/>
            <a:ext cx="20362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buFontTx/>
              <a:buChar char="••"/>
              <a:defRPr/>
            </a:pPr>
            <a:r>
              <a:rPr lang="fr-FR" sz="1000" dirty="0" smtClean="0"/>
              <a:t>Nouvelles modalités </a:t>
            </a:r>
            <a:r>
              <a:rPr lang="fr-FR" sz="1000" dirty="0"/>
              <a:t>d’aménagements : </a:t>
            </a:r>
            <a:r>
              <a:rPr lang="fr-FR" sz="1000" dirty="0" smtClean="0"/>
              <a:t>plus </a:t>
            </a:r>
            <a:r>
              <a:rPr lang="fr-FR" sz="1000" dirty="0"/>
              <a:t>de diversité/ plantes résistantes à la sécheresse/ aux variabilités </a:t>
            </a:r>
            <a:r>
              <a:rPr lang="fr-FR" sz="1000" dirty="0" smtClean="0"/>
              <a:t>de températures</a:t>
            </a:r>
          </a:p>
          <a:p>
            <a:pPr lvl="0">
              <a:spcBef>
                <a:spcPct val="0"/>
              </a:spcBef>
              <a:buFontTx/>
              <a:buChar char="••"/>
              <a:defRPr/>
            </a:pPr>
            <a:endParaRPr lang="fr-FR" sz="1000" dirty="0"/>
          </a:p>
          <a:p>
            <a:pPr marL="0" lvl="1" defTabSz="3556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fr-FR" sz="1000" dirty="0"/>
              <a:t>Nouvelles modalités de plantation (végétaux plus </a:t>
            </a:r>
            <a:r>
              <a:rPr lang="fr-FR" sz="1000" dirty="0" smtClean="0"/>
              <a:t>petits…)</a:t>
            </a:r>
            <a:endParaRPr lang="fr-FR" sz="1000" dirty="0"/>
          </a:p>
          <a:p>
            <a:pPr marL="0" lvl="1" defTabSz="355600">
              <a:lnSpc>
                <a:spcPct val="90000"/>
              </a:lnSpc>
              <a:spcBef>
                <a:spcPct val="0"/>
              </a:spcBef>
              <a:buChar char="••"/>
            </a:pPr>
            <a:endParaRPr lang="fr-FR" sz="1000" dirty="0"/>
          </a:p>
          <a:p>
            <a:pPr marL="0" lvl="1" defTabSz="355600">
              <a:lnSpc>
                <a:spcPct val="90000"/>
              </a:lnSpc>
              <a:spcBef>
                <a:spcPct val="0"/>
              </a:spcBef>
              <a:buChar char="••"/>
            </a:pPr>
            <a:r>
              <a:rPr lang="fr-FR" sz="1000" dirty="0"/>
              <a:t>Multi strates végétales / continuités </a:t>
            </a:r>
            <a:r>
              <a:rPr lang="fr-FR" sz="1000" dirty="0" smtClean="0"/>
              <a:t>de sols </a:t>
            </a:r>
            <a:r>
              <a:rPr lang="fr-FR" sz="1000" dirty="0"/>
              <a:t>et végétales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99518" y="3075806"/>
            <a:ext cx="2054599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00" dirty="0" smtClean="0"/>
              <a:t>Renaturation/restauration des écosystèmes urbains </a:t>
            </a: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00" dirty="0" smtClean="0"/>
              <a:t>Préservation des ressources : eau, sols </a:t>
            </a: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00" dirty="0" smtClean="0"/>
              <a:t>Développement de l’ économie circulaire : gestion des déchets « verts », auto construction, …</a:t>
            </a: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00" dirty="0" smtClean="0"/>
              <a:t>Aménagement avec du végétal </a:t>
            </a:r>
            <a:r>
              <a:rPr lang="fr-FR" sz="1000" dirty="0"/>
              <a:t>local, graines </a:t>
            </a:r>
            <a:r>
              <a:rPr lang="fr-FR" sz="1000" dirty="0" smtClean="0"/>
              <a:t>issues </a:t>
            </a:r>
            <a:r>
              <a:rPr lang="fr-FR" sz="1000" dirty="0"/>
              <a:t>des espaces </a:t>
            </a:r>
            <a:r>
              <a:rPr lang="fr-FR" sz="1000" dirty="0" smtClean="0"/>
              <a:t>externes…</a:t>
            </a: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85750" y="771550"/>
            <a:ext cx="2252198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fr-FR" sz="800" dirty="0" smtClean="0"/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00" dirty="0" smtClean="0"/>
              <a:t>Besoin de </a:t>
            </a:r>
            <a:r>
              <a:rPr lang="fr-FR" sz="1000" dirty="0"/>
              <a:t>nature en ville </a:t>
            </a:r>
            <a:r>
              <a:rPr lang="fr-FR" sz="1000" dirty="0" smtClean="0"/>
              <a:t>croissant (3/30/300)</a:t>
            </a:r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00" dirty="0" smtClean="0"/>
              <a:t>Jardinier : ambassadeur du vivant</a:t>
            </a:r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00" dirty="0" smtClean="0"/>
              <a:t>Relation aux usagers de plus en plus complexe :  implication,</a:t>
            </a:r>
            <a:endParaRPr lang="fr-FR" sz="1000" dirty="0"/>
          </a:p>
          <a:p>
            <a:pPr marL="0" lvl="1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000" dirty="0"/>
              <a:t>sensibilité des citoyens aux modalités de gestion … </a:t>
            </a:r>
          </a:p>
          <a:p>
            <a:pPr marL="57150" lvl="1" indent="-57150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00" dirty="0"/>
              <a:t>Développement de l’agriculture urbaine citoyenne/ professionnelle/ en </a:t>
            </a:r>
            <a:r>
              <a:rPr lang="fr-FR" sz="1000" dirty="0" smtClean="0"/>
              <a:t>régie ( ville comestible)  </a:t>
            </a:r>
            <a:endParaRPr lang="fr-FR" sz="1000" dirty="0"/>
          </a:p>
        </p:txBody>
      </p:sp>
      <p:sp>
        <p:nvSpPr>
          <p:cNvPr id="8" name="Rectangle 7"/>
          <p:cNvSpPr/>
          <p:nvPr/>
        </p:nvSpPr>
        <p:spPr>
          <a:xfrm>
            <a:off x="259932" y="80678"/>
            <a:ext cx="7840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Evolutions des modalités de gestion </a:t>
            </a:r>
            <a:r>
              <a:rPr lang="fr-FR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espaces de nature en ville</a:t>
            </a:r>
          </a:p>
        </p:txBody>
      </p:sp>
    </p:spTree>
    <p:extLst>
      <p:ext uri="{BB962C8B-B14F-4D97-AF65-F5344CB8AC3E}">
        <p14:creationId xmlns:p14="http://schemas.microsoft.com/office/powerpoint/2010/main" val="31127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7016" y="184489"/>
            <a:ext cx="7840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sur l’évolution des pratiques du jardinier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A5B980A-5E8F-8B5B-7C0D-92ABDA87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270" y="699542"/>
            <a:ext cx="2062826" cy="1948225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D04E15A2-16C1-2EB8-CF10-7BAFEF717126}"/>
              </a:ext>
            </a:extLst>
          </p:cNvPr>
          <p:cNvSpPr/>
          <p:nvPr/>
        </p:nvSpPr>
        <p:spPr>
          <a:xfrm>
            <a:off x="6521185" y="2637222"/>
            <a:ext cx="1549678" cy="1162362"/>
          </a:xfrm>
          <a:prstGeom prst="ellipse">
            <a:avLst/>
          </a:prstGeom>
          <a:solidFill>
            <a:schemeClr val="accent2">
              <a:alpha val="5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 dirty="0" smtClean="0">
              <a:solidFill>
                <a:schemeClr val="bg1"/>
              </a:solidFill>
            </a:endParaRP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dirty="0">
                <a:solidFill>
                  <a:schemeClr val="bg1"/>
                </a:solidFill>
              </a:rPr>
              <a:t>Stage : </a:t>
            </a:r>
            <a:r>
              <a:rPr lang="fr-FR" sz="1100" dirty="0" smtClean="0">
                <a:solidFill>
                  <a:schemeClr val="bg1"/>
                </a:solidFill>
              </a:rPr>
              <a:t> La reconnaissance des plantes aquatiques</a:t>
            </a:r>
            <a:endParaRPr lang="fr-FR" sz="1100" dirty="0">
              <a:solidFill>
                <a:schemeClr val="bg1"/>
              </a:solidFill>
            </a:endParaRPr>
          </a:p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fr-FR" sz="1100" b="0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</a:rPr>
              <a:t>.</a:t>
            </a:r>
            <a:endParaRPr lang="fr-FR" sz="1100" kern="1200" dirty="0">
              <a:solidFill>
                <a:schemeClr val="bg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6318843-F04E-9DB8-EA5C-B89B1D34FC8D}"/>
              </a:ext>
            </a:extLst>
          </p:cNvPr>
          <p:cNvSpPr/>
          <p:nvPr/>
        </p:nvSpPr>
        <p:spPr>
          <a:xfrm>
            <a:off x="5393543" y="3770555"/>
            <a:ext cx="1646268" cy="1162362"/>
          </a:xfrm>
          <a:prstGeom prst="ellipse">
            <a:avLst/>
          </a:prstGeom>
          <a:solidFill>
            <a:schemeClr val="accent2">
              <a:alpha val="5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dirty="0">
                <a:solidFill>
                  <a:schemeClr val="bg1"/>
                </a:solidFill>
              </a:rPr>
              <a:t>Stage : </a:t>
            </a:r>
            <a:r>
              <a:rPr lang="fr-FR" sz="1100" dirty="0" smtClean="0">
                <a:solidFill>
                  <a:schemeClr val="bg1"/>
                </a:solidFill>
              </a:rPr>
              <a:t> </a:t>
            </a:r>
            <a:r>
              <a:rPr lang="fr-FR" sz="1100" dirty="0" smtClean="0">
                <a:ln/>
                <a:solidFill>
                  <a:schemeClr val="bg1"/>
                </a:solidFill>
              </a:rPr>
              <a:t>La gestion écologique et différenciée des espaces de nature</a:t>
            </a:r>
            <a:endParaRPr lang="fr-FR" sz="1100" kern="1200" dirty="0">
              <a:solidFill>
                <a:schemeClr val="bg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601D0B9-E718-A0E0-58F5-5548D67B1618}"/>
              </a:ext>
            </a:extLst>
          </p:cNvPr>
          <p:cNvSpPr/>
          <p:nvPr/>
        </p:nvSpPr>
        <p:spPr>
          <a:xfrm>
            <a:off x="3581549" y="3973157"/>
            <a:ext cx="1646268" cy="1162362"/>
          </a:xfrm>
          <a:prstGeom prst="ellipse">
            <a:avLst/>
          </a:prstGeom>
          <a:solidFill>
            <a:schemeClr val="accent2">
              <a:alpha val="5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dirty="0" smtClean="0">
                <a:ln/>
                <a:solidFill>
                  <a:schemeClr val="bg1"/>
                </a:solidFill>
              </a:rPr>
              <a:t>Stage : La </a:t>
            </a:r>
            <a:r>
              <a:rPr lang="fr-FR" sz="1100" dirty="0">
                <a:ln/>
                <a:solidFill>
                  <a:schemeClr val="bg1"/>
                </a:solidFill>
              </a:rPr>
              <a:t>connaissance du fonctionnement écologique des sols</a:t>
            </a:r>
            <a:endParaRPr lang="fr-FR" sz="1100" kern="1200" dirty="0">
              <a:solidFill>
                <a:schemeClr val="bg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EB872DA-5745-9270-F8EA-5363E8A68906}"/>
              </a:ext>
            </a:extLst>
          </p:cNvPr>
          <p:cNvSpPr/>
          <p:nvPr/>
        </p:nvSpPr>
        <p:spPr>
          <a:xfrm>
            <a:off x="1776280" y="3939310"/>
            <a:ext cx="1646268" cy="1162362"/>
          </a:xfrm>
          <a:prstGeom prst="ellipse">
            <a:avLst/>
          </a:prstGeom>
          <a:solidFill>
            <a:schemeClr val="accent2">
              <a:alpha val="5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 dirty="0" smtClean="0"/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dirty="0">
                <a:solidFill>
                  <a:schemeClr val="bg1"/>
                </a:solidFill>
              </a:rPr>
              <a:t>Stage : </a:t>
            </a:r>
            <a:r>
              <a:rPr lang="fr-FR" sz="1100" dirty="0" smtClean="0"/>
              <a:t>Les </a:t>
            </a:r>
            <a:r>
              <a:rPr lang="fr-FR" sz="1100" dirty="0"/>
              <a:t>pratiques naturalistes pour préserver la biodiversité</a:t>
            </a:r>
          </a:p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fr-FR" sz="1100" b="0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</a:rPr>
              <a:t>.</a:t>
            </a:r>
            <a:endParaRPr lang="fr-FR" sz="1100" kern="1200" dirty="0">
              <a:solidFill>
                <a:schemeClr val="bg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D6A3DAC-AB02-B6EA-75CA-550A010EECF0}"/>
              </a:ext>
            </a:extLst>
          </p:cNvPr>
          <p:cNvSpPr/>
          <p:nvPr/>
        </p:nvSpPr>
        <p:spPr>
          <a:xfrm>
            <a:off x="490230" y="2937371"/>
            <a:ext cx="1646268" cy="1162362"/>
          </a:xfrm>
          <a:prstGeom prst="ellipse">
            <a:avLst/>
          </a:prstGeom>
          <a:solidFill>
            <a:schemeClr val="accent2">
              <a:alpha val="59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smtClean="0">
                <a:solidFill>
                  <a:schemeClr val="bg1"/>
                </a:solidFill>
              </a:rPr>
              <a:t>Stage : Reconnaissance </a:t>
            </a:r>
            <a:r>
              <a:rPr lang="fr-FR" sz="1100" dirty="0">
                <a:solidFill>
                  <a:schemeClr val="bg1"/>
                </a:solidFill>
              </a:rPr>
              <a:t>de la faune et la flore pour préserver la biodiversité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5108001-1B5C-A0A8-19DE-C7CB8A3A0D35}"/>
              </a:ext>
            </a:extLst>
          </p:cNvPr>
          <p:cNvCxnSpPr/>
          <p:nvPr/>
        </p:nvCxnSpPr>
        <p:spPr>
          <a:xfrm flipH="1" flipV="1">
            <a:off x="3303007" y="2569295"/>
            <a:ext cx="513718" cy="29829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754673A-8399-6E45-EB26-FED9F4832945}"/>
              </a:ext>
            </a:extLst>
          </p:cNvPr>
          <p:cNvCxnSpPr>
            <a:cxnSpLocks/>
          </p:cNvCxnSpPr>
          <p:nvPr/>
        </p:nvCxnSpPr>
        <p:spPr>
          <a:xfrm flipH="1">
            <a:off x="3185450" y="3514757"/>
            <a:ext cx="666470" cy="5974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B7031B1-7FE4-2C4A-2FFC-F9D9DB566848}"/>
              </a:ext>
            </a:extLst>
          </p:cNvPr>
          <p:cNvCxnSpPr>
            <a:cxnSpLocks/>
            <a:stCxn id="3" idx="2"/>
            <a:endCxn id="17" idx="0"/>
          </p:cNvCxnSpPr>
          <p:nvPr/>
        </p:nvCxnSpPr>
        <p:spPr>
          <a:xfrm flipH="1">
            <a:off x="4404683" y="3799584"/>
            <a:ext cx="44535" cy="1735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D1291AE-AF13-1C80-C916-246FD7E2BF4D}"/>
              </a:ext>
            </a:extLst>
          </p:cNvPr>
          <p:cNvCxnSpPr>
            <a:cxnSpLocks/>
            <a:stCxn id="14" idx="2"/>
          </p:cNvCxnSpPr>
          <p:nvPr/>
        </p:nvCxnSpPr>
        <p:spPr>
          <a:xfrm flipH="1" flipV="1">
            <a:off x="5119713" y="3185657"/>
            <a:ext cx="1401472" cy="3274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E2B321-68EF-5EE7-96F4-608D89D3B464}"/>
              </a:ext>
            </a:extLst>
          </p:cNvPr>
          <p:cNvCxnSpPr>
            <a:cxnSpLocks/>
          </p:cNvCxnSpPr>
          <p:nvPr/>
        </p:nvCxnSpPr>
        <p:spPr>
          <a:xfrm>
            <a:off x="5075540" y="3397726"/>
            <a:ext cx="679377" cy="5087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758207A9-66E6-E032-DEA5-B5730436D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724" y="2527102"/>
            <a:ext cx="1340988" cy="1272482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1143021" y="899576"/>
            <a:ext cx="1763761" cy="936104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Journée d’actualité : Fresque de la biodiversité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871" y="1329788"/>
            <a:ext cx="518205" cy="42676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ED6A3DAC-AB02-B6EA-75CA-550A010EECF0}"/>
              </a:ext>
            </a:extLst>
          </p:cNvPr>
          <p:cNvSpPr/>
          <p:nvPr/>
        </p:nvSpPr>
        <p:spPr>
          <a:xfrm>
            <a:off x="7164288" y="182134"/>
            <a:ext cx="864096" cy="429132"/>
          </a:xfrm>
          <a:prstGeom prst="ellipse">
            <a:avLst/>
          </a:prstGeom>
          <a:solidFill>
            <a:schemeClr val="accent2">
              <a:alpha val="59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Stage</a:t>
            </a:r>
            <a:r>
              <a:rPr kumimoji="0" lang="fr-FR" sz="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Occitanie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7164288" y="683274"/>
            <a:ext cx="936104" cy="520324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Journée d’actualité Occitanie</a:t>
            </a:r>
            <a:endParaRPr lang="fr-FR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6318843-F04E-9DB8-EA5C-B89B1D34FC8D}"/>
              </a:ext>
            </a:extLst>
          </p:cNvPr>
          <p:cNvSpPr/>
          <p:nvPr/>
        </p:nvSpPr>
        <p:spPr>
          <a:xfrm>
            <a:off x="5697765" y="1436996"/>
            <a:ext cx="2310200" cy="1162362"/>
          </a:xfrm>
          <a:prstGeom prst="ellipse">
            <a:avLst/>
          </a:prstGeom>
          <a:solidFill>
            <a:schemeClr val="accent2">
              <a:alpha val="5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dirty="0" smtClean="0">
                <a:ln/>
                <a:solidFill>
                  <a:schemeClr val="bg1"/>
                </a:solidFill>
              </a:rPr>
              <a:t>Plusieurs stages pour préserver le patrimoine arboré  : L'architecture </a:t>
            </a:r>
            <a:r>
              <a:rPr lang="fr-FR" sz="1100" dirty="0">
                <a:ln/>
                <a:solidFill>
                  <a:schemeClr val="bg1"/>
                </a:solidFill>
              </a:rPr>
              <a:t>et le fonctionnement de l'arbre </a:t>
            </a:r>
            <a:r>
              <a:rPr lang="fr-FR" sz="1100" dirty="0" smtClean="0">
                <a:ln/>
                <a:solidFill>
                  <a:schemeClr val="bg1"/>
                </a:solidFill>
              </a:rPr>
              <a:t>, taille de formation…</a:t>
            </a:r>
            <a:endParaRPr lang="fr-FR" sz="1100" kern="1200" dirty="0">
              <a:solidFill>
                <a:schemeClr val="bg1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D1291AE-AF13-1C80-C916-246FD7E2BF4D}"/>
              </a:ext>
            </a:extLst>
          </p:cNvPr>
          <p:cNvCxnSpPr>
            <a:cxnSpLocks/>
          </p:cNvCxnSpPr>
          <p:nvPr/>
        </p:nvCxnSpPr>
        <p:spPr>
          <a:xfrm flipH="1">
            <a:off x="5054181" y="2371286"/>
            <a:ext cx="831799" cy="49630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3EB872DA-5745-9270-F8EA-5363E8A68906}"/>
              </a:ext>
            </a:extLst>
          </p:cNvPr>
          <p:cNvSpPr/>
          <p:nvPr/>
        </p:nvSpPr>
        <p:spPr>
          <a:xfrm>
            <a:off x="1596168" y="1988513"/>
            <a:ext cx="1646268" cy="948858"/>
          </a:xfrm>
          <a:prstGeom prst="ellipse">
            <a:avLst/>
          </a:prstGeom>
          <a:solidFill>
            <a:schemeClr val="accent2">
              <a:alpha val="5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 dirty="0" smtClean="0"/>
          </a:p>
          <a:p>
            <a:pPr algn="ctr"/>
            <a:r>
              <a:rPr lang="fr-FR" sz="1100" dirty="0">
                <a:solidFill>
                  <a:schemeClr val="bg1"/>
                </a:solidFill>
              </a:rPr>
              <a:t>Stage : Enjeux et défis pour les collectivités</a:t>
            </a:r>
          </a:p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fr-FR" sz="1100" b="0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</a:rPr>
              <a:t>.</a:t>
            </a:r>
            <a:endParaRPr lang="fr-FR" sz="1100" kern="1200" dirty="0">
              <a:solidFill>
                <a:schemeClr val="bg1"/>
              </a:solidFill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5108001-1B5C-A0A8-19DE-C7CB8A3A0D35}"/>
              </a:ext>
            </a:extLst>
          </p:cNvPr>
          <p:cNvCxnSpPr/>
          <p:nvPr/>
        </p:nvCxnSpPr>
        <p:spPr>
          <a:xfrm flipH="1">
            <a:off x="2137655" y="3291830"/>
            <a:ext cx="1613322" cy="1345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6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7016" y="184489"/>
            <a:ext cx="7840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6B0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Impacts sur l’évolution des pratiques du jardinier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A5B980A-5E8F-8B5B-7C0D-92ABDA87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930" y="708062"/>
            <a:ext cx="2062826" cy="1948225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86318843-F04E-9DB8-EA5C-B89B1D34FC8D}"/>
              </a:ext>
            </a:extLst>
          </p:cNvPr>
          <p:cNvSpPr/>
          <p:nvPr/>
        </p:nvSpPr>
        <p:spPr>
          <a:xfrm>
            <a:off x="5883895" y="2835727"/>
            <a:ext cx="1646268" cy="1162362"/>
          </a:xfrm>
          <a:prstGeom prst="ellipse">
            <a:avLst/>
          </a:prstGeom>
          <a:solidFill>
            <a:schemeClr val="accent2">
              <a:alpha val="5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fr-FR" sz="1100" dirty="0" smtClean="0">
                <a:ln/>
                <a:solidFill>
                  <a:srgbClr val="FFFFFF"/>
                </a:solidFill>
              </a:rPr>
              <a:t>Stage L'acceptation </a:t>
            </a:r>
            <a:r>
              <a:rPr lang="fr-FR" sz="1100" dirty="0">
                <a:ln/>
                <a:solidFill>
                  <a:srgbClr val="FFFFFF"/>
                </a:solidFill>
              </a:rPr>
              <a:t>et la gestion de la flore spontanée sur l'espace public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EB872DA-5745-9270-F8EA-5363E8A68906}"/>
              </a:ext>
            </a:extLst>
          </p:cNvPr>
          <p:cNvSpPr/>
          <p:nvPr/>
        </p:nvSpPr>
        <p:spPr>
          <a:xfrm>
            <a:off x="2322366" y="3913539"/>
            <a:ext cx="1646268" cy="1162362"/>
          </a:xfrm>
          <a:prstGeom prst="ellipse">
            <a:avLst/>
          </a:prstGeom>
          <a:solidFill>
            <a:schemeClr val="accent2">
              <a:alpha val="5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 smtClean="0">
                <a:ln/>
                <a:solidFill>
                  <a:srgbClr val="FFFFFF"/>
                </a:solidFill>
                <a:latin typeface="Arial"/>
              </a:rPr>
              <a:t>Stage : La relation entre les usagers et les agents des espaces verts</a:t>
            </a:r>
            <a:r>
              <a:rPr lang="fr-FR" sz="1100" dirty="0">
                <a:ln/>
                <a:solidFill>
                  <a:srgbClr val="FFFFFF"/>
                </a:solidFill>
                <a:latin typeface="Arial"/>
              </a:rPr>
              <a:t> </a:t>
            </a:r>
            <a:r>
              <a:rPr lang="fr-FR" sz="1100" dirty="0" smtClean="0">
                <a:ln/>
                <a:solidFill>
                  <a:srgbClr val="FFFFFF"/>
                </a:solidFill>
                <a:latin typeface="Arial"/>
              </a:rPr>
              <a:t>et naturels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D6A3DAC-AB02-B6EA-75CA-550A010EECF0}"/>
              </a:ext>
            </a:extLst>
          </p:cNvPr>
          <p:cNvSpPr/>
          <p:nvPr/>
        </p:nvSpPr>
        <p:spPr>
          <a:xfrm>
            <a:off x="1491018" y="2283801"/>
            <a:ext cx="1646268" cy="1162362"/>
          </a:xfrm>
          <a:prstGeom prst="ellipse">
            <a:avLst/>
          </a:prstGeom>
          <a:solidFill>
            <a:schemeClr val="accent2">
              <a:alpha val="59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Stage : L'implication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citoyenne et la nature en ville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5108001-1B5C-A0A8-19DE-C7CB8A3A0D35}"/>
              </a:ext>
            </a:extLst>
          </p:cNvPr>
          <p:cNvCxnSpPr>
            <a:stCxn id="14" idx="2"/>
          </p:cNvCxnSpPr>
          <p:nvPr/>
        </p:nvCxnSpPr>
        <p:spPr>
          <a:xfrm flipH="1" flipV="1">
            <a:off x="3128710" y="3005081"/>
            <a:ext cx="636800" cy="757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754673A-8399-6E45-EB26-FED9F4832945}"/>
              </a:ext>
            </a:extLst>
          </p:cNvPr>
          <p:cNvCxnSpPr>
            <a:cxnSpLocks/>
          </p:cNvCxnSpPr>
          <p:nvPr/>
        </p:nvCxnSpPr>
        <p:spPr>
          <a:xfrm flipH="1">
            <a:off x="3708749" y="3636616"/>
            <a:ext cx="434345" cy="4181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E2B321-68EF-5EE7-96F4-608D89D3B464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5170805" y="3080859"/>
            <a:ext cx="762166" cy="1243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Groupe 12"/>
          <p:cNvGrpSpPr/>
          <p:nvPr/>
        </p:nvGrpSpPr>
        <p:grpSpPr>
          <a:xfrm>
            <a:off x="3765510" y="2410819"/>
            <a:ext cx="4227635" cy="1340079"/>
            <a:chOff x="1076244" y="2699100"/>
            <a:chExt cx="4227635" cy="1340079"/>
          </a:xfrm>
          <a:scene3d>
            <a:camera prst="orthographicFront"/>
            <a:lightRig rig="flat" dir="t"/>
          </a:scene3d>
        </p:grpSpPr>
        <p:sp>
          <p:nvSpPr>
            <p:cNvPr id="14" name="Ellipse 13"/>
            <p:cNvSpPr/>
            <p:nvPr/>
          </p:nvSpPr>
          <p:spPr>
            <a:xfrm>
              <a:off x="1076244" y="2699100"/>
              <a:ext cx="1405295" cy="134007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lipse 4"/>
            <p:cNvSpPr txBox="1"/>
            <p:nvPr/>
          </p:nvSpPr>
          <p:spPr>
            <a:xfrm>
              <a:off x="4238160" y="2854916"/>
              <a:ext cx="1065719" cy="10657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000" kern="12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839210" y="2751085"/>
            <a:ext cx="1237005" cy="730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50" dirty="0" smtClean="0"/>
              <a:t>« Ambassadeur du vivant »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50" dirty="0" smtClean="0"/>
              <a:t>Au contact des usagers  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4792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7016" y="184489"/>
            <a:ext cx="7840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sur l’évolution des pratiques du jardinier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A5B980A-5E8F-8B5B-7C0D-92ABDA87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270" y="699542"/>
            <a:ext cx="2062826" cy="1948225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D04E15A2-16C1-2EB8-CF10-7BAFEF717126}"/>
              </a:ext>
            </a:extLst>
          </p:cNvPr>
          <p:cNvSpPr/>
          <p:nvPr/>
        </p:nvSpPr>
        <p:spPr>
          <a:xfrm>
            <a:off x="5985264" y="2047680"/>
            <a:ext cx="1646268" cy="1162362"/>
          </a:xfrm>
          <a:prstGeom prst="ellipse">
            <a:avLst/>
          </a:prstGeom>
          <a:solidFill>
            <a:schemeClr val="accent2">
              <a:alpha val="5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 dirty="0" smtClean="0"/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dirty="0" smtClean="0"/>
              <a:t>Stage : La </a:t>
            </a:r>
            <a:r>
              <a:rPr lang="fr-FR" sz="1100" dirty="0"/>
              <a:t>gestion sobre et raisonnée de l'eau dans les espaces verts</a:t>
            </a:r>
          </a:p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100" kern="1200" dirty="0">
              <a:solidFill>
                <a:schemeClr val="bg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601D0B9-E718-A0E0-58F5-5548D67B1618}"/>
              </a:ext>
            </a:extLst>
          </p:cNvPr>
          <p:cNvSpPr/>
          <p:nvPr/>
        </p:nvSpPr>
        <p:spPr>
          <a:xfrm>
            <a:off x="2292037" y="3882337"/>
            <a:ext cx="1646268" cy="1094054"/>
          </a:xfrm>
          <a:prstGeom prst="ellipse">
            <a:avLst/>
          </a:prstGeom>
          <a:solidFill>
            <a:schemeClr val="accent2">
              <a:alpha val="5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dirty="0" smtClean="0">
                <a:ln/>
                <a:solidFill>
                  <a:schemeClr val="bg1"/>
                </a:solidFill>
              </a:rPr>
              <a:t>Stage ; La prévention des risques professionnels du jardinier</a:t>
            </a:r>
            <a:endParaRPr lang="fr-FR" sz="1100" kern="1200" dirty="0">
              <a:solidFill>
                <a:schemeClr val="bg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D6A3DAC-AB02-B6EA-75CA-550A010EECF0}"/>
              </a:ext>
            </a:extLst>
          </p:cNvPr>
          <p:cNvSpPr/>
          <p:nvPr/>
        </p:nvSpPr>
        <p:spPr>
          <a:xfrm>
            <a:off x="1073082" y="2138794"/>
            <a:ext cx="1646268" cy="1162362"/>
          </a:xfrm>
          <a:prstGeom prst="ellipse">
            <a:avLst/>
          </a:prstGeom>
          <a:solidFill>
            <a:schemeClr val="accent2">
              <a:alpha val="59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dirty="0" smtClean="0">
                <a:solidFill>
                  <a:schemeClr val="bg1"/>
                </a:solidFill>
              </a:rPr>
              <a:t>Stage : Les </a:t>
            </a:r>
            <a:r>
              <a:rPr lang="fr-FR" sz="1100" dirty="0">
                <a:solidFill>
                  <a:schemeClr val="bg1"/>
                </a:solidFill>
              </a:rPr>
              <a:t>aménagements végétalisés et l'entretien des noues et des bassins de rétention 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5108001-1B5C-A0A8-19DE-C7CB8A3A0D35}"/>
              </a:ext>
            </a:extLst>
          </p:cNvPr>
          <p:cNvCxnSpPr>
            <a:endCxn id="19" idx="6"/>
          </p:cNvCxnSpPr>
          <p:nvPr/>
        </p:nvCxnSpPr>
        <p:spPr>
          <a:xfrm flipH="1" flipV="1">
            <a:off x="2719350" y="2719975"/>
            <a:ext cx="1046160" cy="1455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B7031B1-7FE4-2C4A-2FFC-F9D9DB566848}"/>
              </a:ext>
            </a:extLst>
          </p:cNvPr>
          <p:cNvCxnSpPr>
            <a:cxnSpLocks/>
          </p:cNvCxnSpPr>
          <p:nvPr/>
        </p:nvCxnSpPr>
        <p:spPr>
          <a:xfrm flipH="1">
            <a:off x="3346320" y="3584850"/>
            <a:ext cx="576125" cy="3170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D1291AE-AF13-1C80-C916-246FD7E2BF4D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5155528" y="2628861"/>
            <a:ext cx="829736" cy="25466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E2B321-68EF-5EE7-96F4-608D89D3B464}"/>
              </a:ext>
            </a:extLst>
          </p:cNvPr>
          <p:cNvCxnSpPr>
            <a:cxnSpLocks/>
          </p:cNvCxnSpPr>
          <p:nvPr/>
        </p:nvCxnSpPr>
        <p:spPr>
          <a:xfrm>
            <a:off x="5098111" y="3435846"/>
            <a:ext cx="1284865" cy="22816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5108001-1B5C-A0A8-19DE-C7CB8A3A0D35}"/>
              </a:ext>
            </a:extLst>
          </p:cNvPr>
          <p:cNvCxnSpPr/>
          <p:nvPr/>
        </p:nvCxnSpPr>
        <p:spPr>
          <a:xfrm flipH="1" flipV="1">
            <a:off x="2888378" y="1373909"/>
            <a:ext cx="463343" cy="39115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Ellipse 44"/>
          <p:cNvSpPr/>
          <p:nvPr/>
        </p:nvSpPr>
        <p:spPr>
          <a:xfrm>
            <a:off x="627705" y="771550"/>
            <a:ext cx="2291797" cy="1305772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Journée d’actualité : La </a:t>
            </a:r>
            <a:r>
              <a:rPr lang="fr-FR" sz="11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désimperméabilisation</a:t>
            </a:r>
            <a:r>
              <a:rPr lang="fr-FR" sz="1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des cours d’école</a:t>
            </a:r>
            <a:endParaRPr lang="fr-FR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407924" y="1162461"/>
            <a:ext cx="293283" cy="396189"/>
          </a:xfrm>
          <a:prstGeom prst="rect">
            <a:avLst/>
          </a:prstGeom>
        </p:spPr>
      </p:pic>
      <p:sp>
        <p:nvSpPr>
          <p:cNvPr id="51" name="Ellipse 50"/>
          <p:cNvSpPr/>
          <p:nvPr/>
        </p:nvSpPr>
        <p:spPr>
          <a:xfrm>
            <a:off x="5689985" y="550963"/>
            <a:ext cx="2160240" cy="1080120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Journée d’actualité Le </a:t>
            </a:r>
            <a:r>
              <a:rPr lang="fr-FR" sz="1100" dirty="0">
                <a:solidFill>
                  <a:schemeClr val="tx1"/>
                </a:solidFill>
              </a:rPr>
              <a:t>changement climatique : mieux comprendre pour mieux </a:t>
            </a:r>
            <a:r>
              <a:rPr lang="fr-FR" sz="1100" dirty="0" smtClean="0">
                <a:solidFill>
                  <a:schemeClr val="tx1"/>
                </a:solidFill>
              </a:rPr>
              <a:t>agir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45325" y="3435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25" name="Groupe 24"/>
          <p:cNvGrpSpPr/>
          <p:nvPr/>
        </p:nvGrpSpPr>
        <p:grpSpPr>
          <a:xfrm>
            <a:off x="3765510" y="2410819"/>
            <a:ext cx="4227635" cy="1340079"/>
            <a:chOff x="1076244" y="2699100"/>
            <a:chExt cx="4227635" cy="1340079"/>
          </a:xfrm>
          <a:scene3d>
            <a:camera prst="orthographicFront"/>
            <a:lightRig rig="flat" dir="t"/>
          </a:scene3d>
        </p:grpSpPr>
        <p:sp>
          <p:nvSpPr>
            <p:cNvPr id="26" name="Ellipse 25"/>
            <p:cNvSpPr/>
            <p:nvPr/>
          </p:nvSpPr>
          <p:spPr>
            <a:xfrm>
              <a:off x="1076244" y="2699100"/>
              <a:ext cx="1405295" cy="134007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Ellipse 4"/>
            <p:cNvSpPr txBox="1"/>
            <p:nvPr/>
          </p:nvSpPr>
          <p:spPr>
            <a:xfrm>
              <a:off x="4238160" y="2854916"/>
              <a:ext cx="1065719" cy="10657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000" kern="1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805329" y="2656589"/>
            <a:ext cx="1237005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50" dirty="0" smtClean="0"/>
              <a:t>Impacté par le changement climatique et les enjeux de préservation des ressources </a:t>
            </a:r>
            <a:endParaRPr lang="fr-FR" sz="1050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601D0B9-E718-A0E0-58F5-5548D67B1618}"/>
              </a:ext>
            </a:extLst>
          </p:cNvPr>
          <p:cNvSpPr/>
          <p:nvPr/>
        </p:nvSpPr>
        <p:spPr>
          <a:xfrm>
            <a:off x="6289888" y="3324446"/>
            <a:ext cx="1646268" cy="1094054"/>
          </a:xfrm>
          <a:prstGeom prst="ellipse">
            <a:avLst/>
          </a:prstGeom>
          <a:solidFill>
            <a:schemeClr val="accent2">
              <a:alpha val="5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smtClean="0">
                <a:ln/>
                <a:solidFill>
                  <a:schemeClr val="bg1"/>
                </a:solidFill>
              </a:rPr>
              <a:t>Stage :  </a:t>
            </a:r>
            <a:r>
              <a:rPr lang="fr-FR" sz="1100" dirty="0"/>
              <a:t>Le fleurissement sobre en eau 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6B7031B1-7FE4-2C4A-2FFC-F9D9DB566848}"/>
              </a:ext>
            </a:extLst>
          </p:cNvPr>
          <p:cNvCxnSpPr>
            <a:cxnSpLocks/>
          </p:cNvCxnSpPr>
          <p:nvPr/>
        </p:nvCxnSpPr>
        <p:spPr>
          <a:xfrm>
            <a:off x="4912822" y="3610484"/>
            <a:ext cx="254772" cy="4106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4601D0B9-E718-A0E0-58F5-5548D67B1618}"/>
              </a:ext>
            </a:extLst>
          </p:cNvPr>
          <p:cNvSpPr/>
          <p:nvPr/>
        </p:nvSpPr>
        <p:spPr>
          <a:xfrm>
            <a:off x="4643620" y="3934217"/>
            <a:ext cx="1646268" cy="1162362"/>
          </a:xfrm>
          <a:prstGeom prst="ellipse">
            <a:avLst/>
          </a:prstGeom>
          <a:solidFill>
            <a:schemeClr val="accent2">
              <a:alpha val="5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dirty="0" smtClean="0">
                <a:ln/>
                <a:solidFill>
                  <a:srgbClr val="FFFFFF"/>
                </a:solidFill>
              </a:rPr>
              <a:t>Stage : La </a:t>
            </a:r>
            <a:r>
              <a:rPr lang="fr-FR" sz="1100" dirty="0">
                <a:ln/>
                <a:solidFill>
                  <a:srgbClr val="FFFFFF"/>
                </a:solidFill>
              </a:rPr>
              <a:t>réduction et la valorisation des déchets en espaces verts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ED6A3DAC-AB02-B6EA-75CA-550A010EECF0}"/>
              </a:ext>
            </a:extLst>
          </p:cNvPr>
          <p:cNvSpPr/>
          <p:nvPr/>
        </p:nvSpPr>
        <p:spPr>
          <a:xfrm>
            <a:off x="611433" y="3353036"/>
            <a:ext cx="1646268" cy="1162362"/>
          </a:xfrm>
          <a:prstGeom prst="ellipse">
            <a:avLst/>
          </a:prstGeom>
          <a:solidFill>
            <a:schemeClr val="accent2">
              <a:alpha val="59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dirty="0" smtClean="0">
                <a:solidFill>
                  <a:schemeClr val="bg1"/>
                </a:solidFill>
              </a:rPr>
              <a:t>Stage : Les </a:t>
            </a:r>
            <a:r>
              <a:rPr lang="fr-FR" sz="1100" dirty="0">
                <a:solidFill>
                  <a:schemeClr val="bg1"/>
                </a:solidFill>
              </a:rPr>
              <a:t>aménagements végétalisés et l'entretien des noues et des bassins de rétention 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5108001-1B5C-A0A8-19DE-C7CB8A3A0D35}"/>
              </a:ext>
            </a:extLst>
          </p:cNvPr>
          <p:cNvCxnSpPr/>
          <p:nvPr/>
        </p:nvCxnSpPr>
        <p:spPr>
          <a:xfrm flipH="1">
            <a:off x="2241239" y="3254336"/>
            <a:ext cx="1524271" cy="4965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5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7016" y="184489"/>
            <a:ext cx="7840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6B0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Impacts sur l’évolution des pratiques du jardinier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A5B980A-5E8F-8B5B-7C0D-92ABDA87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858" y="484626"/>
            <a:ext cx="2062826" cy="1948225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D04E15A2-16C1-2EB8-CF10-7BAFEF717126}"/>
              </a:ext>
            </a:extLst>
          </p:cNvPr>
          <p:cNvSpPr/>
          <p:nvPr/>
        </p:nvSpPr>
        <p:spPr>
          <a:xfrm>
            <a:off x="5777031" y="1737194"/>
            <a:ext cx="1646268" cy="1162362"/>
          </a:xfrm>
          <a:prstGeom prst="ellipse">
            <a:avLst/>
          </a:prstGeom>
          <a:solidFill>
            <a:schemeClr val="accent2">
              <a:alpha val="5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dirty="0" smtClean="0"/>
              <a:t>Stage : Les </a:t>
            </a:r>
            <a:r>
              <a:rPr lang="fr-FR" sz="1100" dirty="0"/>
              <a:t>jardins thérapeutiques </a:t>
            </a:r>
          </a:p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6318843-F04E-9DB8-EA5C-B89B1D34FC8D}"/>
              </a:ext>
            </a:extLst>
          </p:cNvPr>
          <p:cNvSpPr/>
          <p:nvPr/>
        </p:nvSpPr>
        <p:spPr>
          <a:xfrm>
            <a:off x="5231490" y="3344282"/>
            <a:ext cx="1804272" cy="1162362"/>
          </a:xfrm>
          <a:prstGeom prst="ellipse">
            <a:avLst/>
          </a:prstGeom>
          <a:solidFill>
            <a:schemeClr val="accent2">
              <a:alpha val="5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 smtClean="0">
                <a:ln/>
                <a:solidFill>
                  <a:srgbClr val="FFFFFF"/>
                </a:solidFill>
                <a:latin typeface="Arial"/>
              </a:rPr>
              <a:t>Stage : L’accompagnement du développement des jardins collectifs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EB872DA-5745-9270-F8EA-5363E8A68906}"/>
              </a:ext>
            </a:extLst>
          </p:cNvPr>
          <p:cNvSpPr/>
          <p:nvPr/>
        </p:nvSpPr>
        <p:spPr>
          <a:xfrm>
            <a:off x="2610479" y="3789757"/>
            <a:ext cx="1646268" cy="1162362"/>
          </a:xfrm>
          <a:prstGeom prst="ellipse">
            <a:avLst/>
          </a:prstGeom>
          <a:solidFill>
            <a:schemeClr val="accent2">
              <a:alpha val="56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Stage : Les</a:t>
            </a:r>
            <a:r>
              <a:rPr kumimoji="0" lang="fr-FR" sz="11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techniques de taille des fruitiers dans un contexte urbain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D6A3DAC-AB02-B6EA-75CA-550A010EECF0}"/>
              </a:ext>
            </a:extLst>
          </p:cNvPr>
          <p:cNvSpPr/>
          <p:nvPr/>
        </p:nvSpPr>
        <p:spPr>
          <a:xfrm>
            <a:off x="1352667" y="1560454"/>
            <a:ext cx="1711517" cy="1162362"/>
          </a:xfrm>
          <a:prstGeom prst="ellipse">
            <a:avLst/>
          </a:prstGeom>
          <a:solidFill>
            <a:schemeClr val="accent2">
              <a:alpha val="59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fr-FR" sz="1100" dirty="0" smtClean="0">
                <a:solidFill>
                  <a:schemeClr val="bg1"/>
                </a:solidFill>
              </a:rPr>
              <a:t>Stage : L'animation </a:t>
            </a:r>
            <a:r>
              <a:rPr lang="fr-FR" sz="1100" dirty="0">
                <a:solidFill>
                  <a:schemeClr val="bg1"/>
                </a:solidFill>
              </a:rPr>
              <a:t>dans les </a:t>
            </a:r>
            <a:r>
              <a:rPr lang="fr-FR" sz="1100" dirty="0" smtClean="0">
                <a:solidFill>
                  <a:schemeClr val="bg1"/>
                </a:solidFill>
              </a:rPr>
              <a:t>jardins collectifs</a:t>
            </a:r>
            <a:endParaRPr lang="fr-FR" sz="1100" dirty="0">
              <a:solidFill>
                <a:schemeClr val="bg1"/>
              </a:solidFill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5108001-1B5C-A0A8-19DE-C7CB8A3A0D35}"/>
              </a:ext>
            </a:extLst>
          </p:cNvPr>
          <p:cNvCxnSpPr/>
          <p:nvPr/>
        </p:nvCxnSpPr>
        <p:spPr>
          <a:xfrm flipH="1" flipV="1">
            <a:off x="3032541" y="2353330"/>
            <a:ext cx="675363" cy="4344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754673A-8399-6E45-EB26-FED9F4832945}"/>
              </a:ext>
            </a:extLst>
          </p:cNvPr>
          <p:cNvCxnSpPr>
            <a:cxnSpLocks/>
          </p:cNvCxnSpPr>
          <p:nvPr/>
        </p:nvCxnSpPr>
        <p:spPr>
          <a:xfrm flipH="1">
            <a:off x="3640501" y="3470883"/>
            <a:ext cx="295021" cy="3409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D1291AE-AF13-1C80-C916-246FD7E2BF4D}"/>
              </a:ext>
            </a:extLst>
          </p:cNvPr>
          <p:cNvCxnSpPr>
            <a:cxnSpLocks/>
          </p:cNvCxnSpPr>
          <p:nvPr/>
        </p:nvCxnSpPr>
        <p:spPr>
          <a:xfrm flipH="1">
            <a:off x="5100371" y="2556725"/>
            <a:ext cx="764321" cy="3178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E2B321-68EF-5EE7-96F4-608D89D3B464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039578" y="3110229"/>
            <a:ext cx="456142" cy="40427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ED6A3DAC-AB02-B6EA-75CA-550A010EECF0}"/>
              </a:ext>
            </a:extLst>
          </p:cNvPr>
          <p:cNvSpPr/>
          <p:nvPr/>
        </p:nvSpPr>
        <p:spPr>
          <a:xfrm>
            <a:off x="896698" y="2904383"/>
            <a:ext cx="1583398" cy="1060901"/>
          </a:xfrm>
          <a:prstGeom prst="ellipse">
            <a:avLst/>
          </a:prstGeom>
          <a:solidFill>
            <a:schemeClr val="accent2">
              <a:alpha val="59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fr-FR" sz="1100" dirty="0" smtClean="0">
                <a:solidFill>
                  <a:schemeClr val="bg1"/>
                </a:solidFill>
              </a:rPr>
              <a:t>Stage : </a:t>
            </a:r>
          </a:p>
          <a:p>
            <a:r>
              <a:rPr lang="fr-FR" sz="1100" dirty="0" smtClean="0">
                <a:solidFill>
                  <a:schemeClr val="bg1"/>
                </a:solidFill>
              </a:rPr>
              <a:t>La </a:t>
            </a:r>
            <a:r>
              <a:rPr lang="fr-FR" sz="1100" dirty="0" err="1" smtClean="0">
                <a:solidFill>
                  <a:schemeClr val="bg1"/>
                </a:solidFill>
              </a:rPr>
              <a:t>permaculture</a:t>
            </a:r>
            <a:endParaRPr lang="fr-FR" sz="1100" dirty="0">
              <a:solidFill>
                <a:schemeClr val="bg1"/>
              </a:solidFill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754673A-8399-6E45-EB26-FED9F4832945}"/>
              </a:ext>
            </a:extLst>
          </p:cNvPr>
          <p:cNvCxnSpPr>
            <a:cxnSpLocks/>
            <a:endCxn id="20" idx="6"/>
          </p:cNvCxnSpPr>
          <p:nvPr/>
        </p:nvCxnSpPr>
        <p:spPr>
          <a:xfrm flipH="1">
            <a:off x="2480096" y="3150908"/>
            <a:ext cx="1241230" cy="2839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6" name="Groupe 25"/>
          <p:cNvGrpSpPr/>
          <p:nvPr/>
        </p:nvGrpSpPr>
        <p:grpSpPr>
          <a:xfrm>
            <a:off x="3748408" y="2276145"/>
            <a:ext cx="4227635" cy="1340079"/>
            <a:chOff x="1076244" y="2699100"/>
            <a:chExt cx="4227635" cy="1340079"/>
          </a:xfrm>
          <a:scene3d>
            <a:camera prst="orthographicFront"/>
            <a:lightRig rig="flat" dir="t"/>
          </a:scene3d>
        </p:grpSpPr>
        <p:sp>
          <p:nvSpPr>
            <p:cNvPr id="27" name="Ellipse 26"/>
            <p:cNvSpPr/>
            <p:nvPr/>
          </p:nvSpPr>
          <p:spPr>
            <a:xfrm>
              <a:off x="1076244" y="2699100"/>
              <a:ext cx="1405295" cy="1340079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Ellipse 4"/>
            <p:cNvSpPr txBox="1"/>
            <p:nvPr/>
          </p:nvSpPr>
          <p:spPr>
            <a:xfrm>
              <a:off x="4238160" y="2854916"/>
              <a:ext cx="1065719" cy="10657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000" kern="12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3836283" y="2559452"/>
            <a:ext cx="12370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dirty="0" smtClean="0"/>
              <a:t>Vers de nouvelles activités spécifiques :  maraicher, berger, animateur…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1973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Modele_Masque_2017_institutionnel">
  <a:themeElements>
    <a:clrScheme name="Gamme offre de formation">
      <a:dk1>
        <a:srgbClr val="000000"/>
      </a:dk1>
      <a:lt1>
        <a:srgbClr val="FFFFFF"/>
      </a:lt1>
      <a:dk2>
        <a:srgbClr val="A71458"/>
      </a:dk2>
      <a:lt2>
        <a:srgbClr val="E6B012"/>
      </a:lt2>
      <a:accent1>
        <a:srgbClr val="E6B012"/>
      </a:accent1>
      <a:accent2>
        <a:srgbClr val="CB9100"/>
      </a:accent2>
      <a:accent3>
        <a:srgbClr val="FEF3CC"/>
      </a:accent3>
      <a:accent4>
        <a:srgbClr val="F0ECE4"/>
      </a:accent4>
      <a:accent5>
        <a:srgbClr val="B0A69D"/>
      </a:accent5>
      <a:accent6>
        <a:srgbClr val="78685B"/>
      </a:accent6>
      <a:hlink>
        <a:srgbClr val="60467B"/>
      </a:hlink>
      <a:folHlink>
        <a:srgbClr val="A14A7B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ppt_Modele_Masque_2017_institutionnel</Template>
  <TotalTime>4881</TotalTime>
  <Words>1044</Words>
  <Application>Microsoft Office PowerPoint</Application>
  <PresentationFormat>Affichage à l'écran (16:9)</PresentationFormat>
  <Paragraphs>139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ppt_Modele_Masque_2017_institutionnel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CNFPT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MORDRET Claire</dc:creator>
  <cp:lastModifiedBy>OFFRET Elisabeth</cp:lastModifiedBy>
  <cp:revision>322</cp:revision>
  <cp:lastPrinted>2022-04-14T13:19:37Z</cp:lastPrinted>
  <dcterms:created xsi:type="dcterms:W3CDTF">2017-07-25T15:20:46Z</dcterms:created>
  <dcterms:modified xsi:type="dcterms:W3CDTF">2024-05-30T16:01:31Z</dcterms:modified>
</cp:coreProperties>
</file>