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1"/>
  </p:notesMasterIdLst>
  <p:sldIdLst>
    <p:sldId id="256" r:id="rId2"/>
    <p:sldId id="257" r:id="rId3"/>
    <p:sldId id="260" r:id="rId4"/>
    <p:sldId id="264" r:id="rId5"/>
    <p:sldId id="274" r:id="rId6"/>
    <p:sldId id="258" r:id="rId7"/>
    <p:sldId id="261" r:id="rId8"/>
    <p:sldId id="265" r:id="rId9"/>
    <p:sldId id="266" r:id="rId10"/>
    <p:sldId id="267" r:id="rId11"/>
    <p:sldId id="268" r:id="rId12"/>
    <p:sldId id="272" r:id="rId13"/>
    <p:sldId id="269" r:id="rId14"/>
    <p:sldId id="275" r:id="rId15"/>
    <p:sldId id="273" r:id="rId16"/>
    <p:sldId id="271" r:id="rId17"/>
    <p:sldId id="262" r:id="rId18"/>
    <p:sldId id="259" r:id="rId19"/>
    <p:sldId id="26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4839" autoAdjust="0"/>
  </p:normalViewPr>
  <p:slideViewPr>
    <p:cSldViewPr snapToGrid="0">
      <p:cViewPr varScale="1">
        <p:scale>
          <a:sx n="62" d="100"/>
          <a:sy n="62" d="100"/>
        </p:scale>
        <p:origin x="2035" y="77"/>
      </p:cViewPr>
      <p:guideLst/>
    </p:cSldViewPr>
  </p:slideViewPr>
  <p:notesTextViewPr>
    <p:cViewPr>
      <p:scale>
        <a:sx n="1" d="1"/>
        <a:sy n="1" d="1"/>
      </p:scale>
      <p:origin x="0" y="0"/>
    </p:cViewPr>
  </p:notesTextViewPr>
  <p:sorterViewPr>
    <p:cViewPr>
      <p:scale>
        <a:sx n="100" d="100"/>
        <a:sy n="100" d="100"/>
      </p:scale>
      <p:origin x="0" y="-19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65EAC-B0EF-4B0C-B558-FFB67BCA805E}" type="datetimeFigureOut">
              <a:rPr lang="fr-FR" smtClean="0"/>
              <a:t>23/10/2024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9AFE6-6B4D-4290-A8B6-024C877ABADA}" type="slidenum">
              <a:rPr lang="fr-FR" smtClean="0"/>
              <a:t>‹N°›</a:t>
            </a:fld>
            <a:endParaRPr lang="fr-FR"/>
          </a:p>
        </p:txBody>
      </p:sp>
    </p:spTree>
    <p:extLst>
      <p:ext uri="{BB962C8B-B14F-4D97-AF65-F5344CB8AC3E}">
        <p14:creationId xmlns:p14="http://schemas.microsoft.com/office/powerpoint/2010/main" val="102470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chemeClr val="tx1">
                    <a:lumMod val="95000"/>
                    <a:lumOff val="5000"/>
                  </a:schemeClr>
                </a:solidFill>
                <a:effectLst/>
                <a:latin typeface="Montserrat" panose="00000500000000000000" pitchFamily="2" charset="0"/>
              </a:rPr>
              <a:t>L'agroécologie est un système agricole qui intègre et combine des principes écologiques et sociaux dans la production agricole. Il vise à créer des systèmes agricoles durables et résilients, en harmonie avec la nature et qui favorisent la biodiversité, la santé des sols, la conservation des ressources naturelles, ainsi que des pratiques respectueuses de l'environnement. L'agroécologie met également l'accent sur la participation et l'inclusion des acteurs locaux, la justice sociale et la revitalisation des communautés rurales. Elle encourage l'utilisation de méthodes agroécologiques telles que la diversification des cultures, l'utilisation </a:t>
            </a:r>
            <a:r>
              <a:rPr lang="fr-FR" sz="1400" b="0" i="0" dirty="0">
                <a:solidFill>
                  <a:schemeClr val="tx1">
                    <a:lumMod val="95000"/>
                    <a:lumOff val="5000"/>
                  </a:schemeClr>
                </a:solidFill>
                <a:effectLst/>
                <a:latin typeface="Montserrat" panose="00000500000000000000" pitchFamily="2" charset="0"/>
              </a:rPr>
              <a:t>de pratiques </a:t>
            </a:r>
            <a:r>
              <a:rPr lang="fr-FR" b="0" i="0" dirty="0">
                <a:solidFill>
                  <a:schemeClr val="tx1">
                    <a:lumMod val="95000"/>
                    <a:lumOff val="5000"/>
                  </a:schemeClr>
                </a:solidFill>
                <a:effectLst/>
                <a:latin typeface="Montserrat" panose="00000500000000000000" pitchFamily="2" charset="0"/>
              </a:rPr>
              <a:t>biologiques de lutte contre les nuisibles et les maladies, la rotation des cultures, l'agroforesterie, la conservation de l'eau, l'agriculture de conservation (perturbation minimale du sol, couverture du sol, diversification des espèces), etc. </a:t>
            </a:r>
            <a:endParaRPr lang="fr-FR" dirty="0">
              <a:solidFill>
                <a:schemeClr val="tx1">
                  <a:lumMod val="95000"/>
                  <a:lumOff val="5000"/>
                </a:schemeClr>
              </a:solidFill>
            </a:endParaRPr>
          </a:p>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1</a:t>
            </a:fld>
            <a:endParaRPr lang="fr-FR"/>
          </a:p>
        </p:txBody>
      </p:sp>
    </p:spTree>
    <p:extLst>
      <p:ext uri="{BB962C8B-B14F-4D97-AF65-F5344CB8AC3E}">
        <p14:creationId xmlns:p14="http://schemas.microsoft.com/office/powerpoint/2010/main" val="4132417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chemeClr val="tx1">
                    <a:lumMod val="95000"/>
                    <a:lumOff val="5000"/>
                  </a:schemeClr>
                </a:solidFill>
                <a:effectLst/>
                <a:latin typeface="Montserrat" panose="00000500000000000000" pitchFamily="2" charset="0"/>
              </a:rPr>
              <a:t>L'agroécologie appliquée aux espaces verts favorise la culture d'espèces alimentaires, telles que des fruits, légumes, herbes aromatiques et médicinales, dans les parcs et jardins urbains. Ces cultures peuvent être réalisées dans des jardins potagers, des parcelles individuelles de jardins familiaux, des espaces communautaires comme les jardins partagés ou même sous forme de vergers.</a:t>
            </a:r>
          </a:p>
          <a:p>
            <a:pPr algn="l"/>
            <a:r>
              <a:rPr lang="fr-FR" b="0" i="0" dirty="0">
                <a:solidFill>
                  <a:schemeClr val="tx1">
                    <a:lumMod val="95000"/>
                    <a:lumOff val="5000"/>
                  </a:schemeClr>
                </a:solidFill>
                <a:effectLst/>
                <a:latin typeface="Montserrat" panose="00000500000000000000" pitchFamily="2" charset="0"/>
              </a:rPr>
              <a:t>Les principes de l'agroécologie, tels que l'utilisation de compost ou d'engrais naturels, d’engrais verts, l'association de plantes (strate de plantes, éviter l’isolement, diversité d’espèces) ou la gestion raisonnée des ravageurs, sont appliqués pour maintenir un écosystème équilibré. Cela permet de créer des espaces verts plus résilients, qui résistent mieux aux maladies et aux parasites</a:t>
            </a:r>
          </a:p>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17</a:t>
            </a:fld>
            <a:endParaRPr lang="fr-FR"/>
          </a:p>
        </p:txBody>
      </p:sp>
    </p:spTree>
    <p:extLst>
      <p:ext uri="{BB962C8B-B14F-4D97-AF65-F5344CB8AC3E}">
        <p14:creationId xmlns:p14="http://schemas.microsoft.com/office/powerpoint/2010/main" val="314078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chemeClr val="tx1">
                    <a:lumMod val="95000"/>
                    <a:lumOff val="5000"/>
                  </a:schemeClr>
                </a:solidFill>
                <a:effectLst/>
                <a:latin typeface="Montserrat" panose="00000500000000000000" pitchFamily="2" charset="0"/>
              </a:rPr>
              <a:t>Les espaces verts agroécologiques peuvent également contribuer à la diminution de l'empreinte écologique des villes en fournissant des aliments locaux et de saison, réduisant ainsi la dépendance aux transports alimentaires et à l'agriculture conventionnelle intensive. De plus, ces espaces permettent de sensibiliser les citadins à la production alimentaire, à la préservation de la biodiversité et à l'importance de l'agriculture urbaine.</a:t>
            </a:r>
          </a:p>
          <a:p>
            <a:pPr algn="l"/>
            <a:r>
              <a:rPr lang="fr-FR" b="0" i="0" dirty="0">
                <a:solidFill>
                  <a:schemeClr val="tx1">
                    <a:lumMod val="95000"/>
                    <a:lumOff val="5000"/>
                  </a:schemeClr>
                </a:solidFill>
                <a:effectLst/>
                <a:latin typeface="Montserrat" panose="00000500000000000000" pitchFamily="2" charset="0"/>
              </a:rPr>
              <a:t>L'agroécologie appliquée aux espaces verts vise à créer des paysages urbains plus durables et résilients, en favorisant la coexistence entre la nature et l'agriculture en milieu urbain. Cette approche contribue à créer des espaces de vie plus agréables pour les citadins, en offrant des lieux de détente, de convivialité et de production alimentaire écologique.</a:t>
            </a:r>
          </a:p>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18</a:t>
            </a:fld>
            <a:endParaRPr lang="fr-FR"/>
          </a:p>
        </p:txBody>
      </p:sp>
    </p:spTree>
    <p:extLst>
      <p:ext uri="{BB962C8B-B14F-4D97-AF65-F5344CB8AC3E}">
        <p14:creationId xmlns:p14="http://schemas.microsoft.com/office/powerpoint/2010/main" val="31962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Approche gagnante à tous les niveaux L’approche proposée par la permaculture et l’agroécologie relève du bon sens (paysan). Elle offre une méthode vertueuse alliant esthétisme, durabilité, respect de l’environnement, préservation de la santé des êtres vivants, satisfaction personnelle, épanouissement professionnel et reconnaissance citoyenne. Car oui, les citoyens ont aujourd’hui une très forte attente en termes d’écologie </a:t>
            </a:r>
          </a:p>
          <a:p>
            <a:r>
              <a:rPr lang="fr-FR" dirty="0"/>
              <a:t>L’argent ne sera plus dépensé de la même manière, et les tâches et les temps d’exécution des jardiniers répartis différemment. Nul doute cependant qu’il faut redévelopper de la compétence technique et d’être à l’écoute de la nature plutôt que d’appliquer des solutions standardisées.</a:t>
            </a:r>
          </a:p>
          <a:p>
            <a:r>
              <a:rPr lang="fr-FR" dirty="0"/>
              <a:t>ADMETTRE que depuis l’après guerre on s’est trompé pour nourrir plus de monde et que le statut de l’exploitant agricole inféodé au banques est une erreur par rapport au statut de </a:t>
            </a:r>
            <a:r>
              <a:rPr lang="fr-FR"/>
              <a:t>Paysan.</a:t>
            </a:r>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19</a:t>
            </a:fld>
            <a:endParaRPr lang="fr-FR"/>
          </a:p>
        </p:txBody>
      </p:sp>
    </p:spTree>
    <p:extLst>
      <p:ext uri="{BB962C8B-B14F-4D97-AF65-F5344CB8AC3E}">
        <p14:creationId xmlns:p14="http://schemas.microsoft.com/office/powerpoint/2010/main" val="291536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fr-FR" sz="1200" b="0" i="0" dirty="0">
                <a:solidFill>
                  <a:schemeClr val="tx1">
                    <a:lumMod val="95000"/>
                    <a:lumOff val="5000"/>
                  </a:schemeClr>
                </a:solidFill>
                <a:effectLst/>
                <a:latin typeface="Montserrat" panose="00000500000000000000" pitchFamily="2" charset="0"/>
              </a:rPr>
              <a:t>Principes écologiques : L'agroécologie s'appuie sur les principes écologiques en favorisant la diversité des espèces, la régénération des sols, la préservation des ressources naturelles et la conservation de la biodiversité.</a:t>
            </a:r>
          </a:p>
          <a:p>
            <a:pPr algn="l">
              <a:buFont typeface="+mj-lt"/>
              <a:buAutoNum type="arabicPeriod"/>
            </a:pPr>
            <a:r>
              <a:rPr lang="fr-FR" sz="1200" b="0" i="0" dirty="0">
                <a:solidFill>
                  <a:schemeClr val="tx1">
                    <a:lumMod val="95000"/>
                    <a:lumOff val="5000"/>
                  </a:schemeClr>
                </a:solidFill>
                <a:effectLst/>
                <a:latin typeface="Montserrat" panose="00000500000000000000" pitchFamily="2" charset="0"/>
              </a:rPr>
              <a:t>Principes de durabilité : L'agroécologie vise à développer des systèmes agricoles durables à long terme, en prenant en compte les aspects économiques, sociaux et environnementaux. Cela inclut la recherche de l'autonomie des agriculteurs, la minimisation des impacts environnementaux et la résilience face aux changements climatiques.</a:t>
            </a:r>
          </a:p>
          <a:p>
            <a:pPr algn="l">
              <a:buFont typeface="+mj-lt"/>
              <a:buAutoNum type="arabicPeriod"/>
            </a:pPr>
            <a:r>
              <a:rPr lang="fr-FR" sz="1200" b="0" i="0" dirty="0">
                <a:solidFill>
                  <a:schemeClr val="tx1">
                    <a:lumMod val="95000"/>
                    <a:lumOff val="5000"/>
                  </a:schemeClr>
                </a:solidFill>
                <a:effectLst/>
                <a:latin typeface="Montserrat" panose="00000500000000000000" pitchFamily="2" charset="0"/>
              </a:rPr>
              <a:t>Principes sociaux : L'agroécologie favorise la justice sociale en promouvant l'équité entre les agriculteurs, la participation des communautés locales et le respect des droits des travailleurs agricoles. Elle vise également à renforcer les liens entre les consommateurs et les producteurs, en favorisant la consommation locale et responsable.</a:t>
            </a:r>
          </a:p>
          <a:p>
            <a:pPr algn="l">
              <a:buFont typeface="+mj-lt"/>
              <a:buAutoNum type="arabicPeriod"/>
            </a:pPr>
            <a:r>
              <a:rPr lang="fr-FR" sz="1200" b="0" i="0" dirty="0">
                <a:solidFill>
                  <a:schemeClr val="tx1">
                    <a:lumMod val="95000"/>
                    <a:lumOff val="5000"/>
                  </a:schemeClr>
                </a:solidFill>
                <a:effectLst/>
                <a:latin typeface="Montserrat" panose="00000500000000000000" pitchFamily="2" charset="0"/>
              </a:rPr>
              <a:t>Principes économiques : L'agroécologie encourage des pratiques agricoles rentables et durables pour les agriculteurs, en réduisant les coûts de production, en favorisant la diversification des revenus et en valorisant les produits locaux.</a:t>
            </a:r>
          </a:p>
          <a:p>
            <a:pPr algn="l">
              <a:buFont typeface="+mj-lt"/>
              <a:buAutoNum type="arabicPeriod"/>
            </a:pPr>
            <a:r>
              <a:rPr lang="fr-FR" sz="1200" b="0" i="0" dirty="0">
                <a:solidFill>
                  <a:schemeClr val="tx1">
                    <a:lumMod val="95000"/>
                    <a:lumOff val="5000"/>
                  </a:schemeClr>
                </a:solidFill>
                <a:effectLst/>
                <a:latin typeface="Montserrat" panose="00000500000000000000" pitchFamily="2" charset="0"/>
              </a:rPr>
              <a:t>Principes de résilience : L'agroécologie cherche à développer des systèmes agricoles résilients face aux crises économiques, climatiques ou sanitaires, en favorisant la diversification des cultures, la gestion intégrée des cultures et l'utilisation de pratiques agroécologiques qui renforcent la capacité des écosystèmes à s'adapter aux changements.</a:t>
            </a:r>
          </a:p>
          <a:p>
            <a:pPr algn="l"/>
            <a:r>
              <a:rPr lang="fr-FR" sz="1200" b="0" i="0" dirty="0">
                <a:solidFill>
                  <a:schemeClr val="tx1">
                    <a:lumMod val="95000"/>
                    <a:lumOff val="5000"/>
                  </a:schemeClr>
                </a:solidFill>
                <a:effectLst/>
                <a:latin typeface="Montserrat" panose="00000500000000000000" pitchFamily="2" charset="0"/>
              </a:rPr>
              <a:t>Ces principes sont interdépendants et complémentaires, et ils guident les pratiques agroécologiques visant à développer des systèmes agricoles respectueux de l'environnement et économiquement viables.</a:t>
            </a:r>
          </a:p>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2</a:t>
            </a:fld>
            <a:endParaRPr lang="fr-FR"/>
          </a:p>
        </p:txBody>
      </p:sp>
    </p:spTree>
    <p:extLst>
      <p:ext uri="{BB962C8B-B14F-4D97-AF65-F5344CB8AC3E}">
        <p14:creationId xmlns:p14="http://schemas.microsoft.com/office/powerpoint/2010/main" val="238645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Expliquez chaque carte</a:t>
            </a:r>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3</a:t>
            </a:fld>
            <a:endParaRPr lang="fr-FR"/>
          </a:p>
        </p:txBody>
      </p:sp>
    </p:spTree>
    <p:extLst>
      <p:ext uri="{BB962C8B-B14F-4D97-AF65-F5344CB8AC3E}">
        <p14:creationId xmlns:p14="http://schemas.microsoft.com/office/powerpoint/2010/main" val="227901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chemeClr val="tx1">
                    <a:lumMod val="95000"/>
                    <a:lumOff val="5000"/>
                  </a:schemeClr>
                </a:solidFill>
                <a:effectLst/>
                <a:latin typeface="Montserrat" panose="00000500000000000000" pitchFamily="2" charset="0"/>
              </a:rPr>
              <a:t>C'est une pratique ancestrale qui vise à optimiser la production en tirant parti des interactions positives entre les arbres et les cultures.</a:t>
            </a:r>
          </a:p>
          <a:p>
            <a:pPr algn="l"/>
            <a:r>
              <a:rPr lang="fr-FR" b="0" i="0" dirty="0">
                <a:solidFill>
                  <a:schemeClr val="tx1">
                    <a:lumMod val="95000"/>
                    <a:lumOff val="5000"/>
                  </a:schemeClr>
                </a:solidFill>
                <a:effectLst/>
                <a:latin typeface="Montserrat" panose="00000500000000000000" pitchFamily="2" charset="0"/>
              </a:rPr>
              <a:t>L'agroforesterie permet de diversifier les productions agricoles, d'améliorer la fertilité du sol, de préserver la biodiversité, de limiter l'érosion des sols, de réguler le climat local et de favoriser la protection des ressources en eau. Les arbres fournissent de nombreux services écosystémiques, tels que l'ombre, le bois de chauffage, la production de fruits, la fixation de l'azote atmosphérique ou la protection contre les vents. Le gîte et le couvert pour une faune et une flore auxiliaires des cultures</a:t>
            </a:r>
          </a:p>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6</a:t>
            </a:fld>
            <a:endParaRPr lang="fr-FR"/>
          </a:p>
        </p:txBody>
      </p:sp>
    </p:spTree>
    <p:extLst>
      <p:ext uri="{BB962C8B-B14F-4D97-AF65-F5344CB8AC3E}">
        <p14:creationId xmlns:p14="http://schemas.microsoft.com/office/powerpoint/2010/main" val="380528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chemeClr val="tx1">
                    <a:lumMod val="95000"/>
                    <a:lumOff val="5000"/>
                  </a:schemeClr>
                </a:solidFill>
                <a:effectLst/>
                <a:latin typeface="Montserrat" panose="00000500000000000000" pitchFamily="2" charset="0"/>
              </a:rPr>
              <a:t>Il existe différentes formes d'agroforesterie, notamment l'agroforesterie arborée (arbres plantés en alignements entre les parcelles agricoles), l'agroforesterie en taillis (arbres cultivés en taillis avec des cultures), l'agroforesterie en bande (arbres plantés en bandes entre les cultures) ou encore l'agroforesterie en association (arbres et cultures mélangés au sein d'une même parcelle). Chaque système est adapté aux conditions locales, aux objectifs de production et aux contraintes des agriculteurs.</a:t>
            </a:r>
          </a:p>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7</a:t>
            </a:fld>
            <a:endParaRPr lang="fr-FR"/>
          </a:p>
        </p:txBody>
      </p:sp>
    </p:spTree>
    <p:extLst>
      <p:ext uri="{BB962C8B-B14F-4D97-AF65-F5344CB8AC3E}">
        <p14:creationId xmlns:p14="http://schemas.microsoft.com/office/powerpoint/2010/main" val="257150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8</a:t>
            </a:fld>
            <a:endParaRPr lang="fr-FR"/>
          </a:p>
        </p:txBody>
      </p:sp>
    </p:spTree>
    <p:extLst>
      <p:ext uri="{BB962C8B-B14F-4D97-AF65-F5344CB8AC3E}">
        <p14:creationId xmlns:p14="http://schemas.microsoft.com/office/powerpoint/2010/main" val="119149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9</a:t>
            </a:fld>
            <a:endParaRPr lang="fr-FR"/>
          </a:p>
        </p:txBody>
      </p:sp>
    </p:spTree>
    <p:extLst>
      <p:ext uri="{BB962C8B-B14F-4D97-AF65-F5344CB8AC3E}">
        <p14:creationId xmlns:p14="http://schemas.microsoft.com/office/powerpoint/2010/main" val="167310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10</a:t>
            </a:fld>
            <a:endParaRPr lang="fr-FR"/>
          </a:p>
        </p:txBody>
      </p:sp>
    </p:spTree>
    <p:extLst>
      <p:ext uri="{BB962C8B-B14F-4D97-AF65-F5344CB8AC3E}">
        <p14:creationId xmlns:p14="http://schemas.microsoft.com/office/powerpoint/2010/main" val="281130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11</a:t>
            </a:fld>
            <a:endParaRPr lang="fr-FR"/>
          </a:p>
        </p:txBody>
      </p:sp>
    </p:spTree>
    <p:extLst>
      <p:ext uri="{BB962C8B-B14F-4D97-AF65-F5344CB8AC3E}">
        <p14:creationId xmlns:p14="http://schemas.microsoft.com/office/powerpoint/2010/main" val="311016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7BA36B9-081A-4C40-92E9-F57F6B62E3D7}" type="datetimeFigureOut">
              <a:rPr lang="fr-FR" smtClean="0"/>
              <a:t>23/10/2024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177095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7BA36B9-081A-4C40-92E9-F57F6B62E3D7}" type="datetimeFigureOut">
              <a:rPr lang="fr-FR" smtClean="0"/>
              <a:t>23/10/2024</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97507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7BA36B9-081A-4C40-92E9-F57F6B62E3D7}" type="datetimeFigureOut">
              <a:rPr lang="fr-FR" smtClean="0"/>
              <a:t>23/10/2024</a:t>
            </a:fld>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AF8B6E2-682C-4865-A5D8-E9A3127342BC}" type="slidenum">
              <a:rPr lang="fr-FR" smtClean="0"/>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056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17BA36B9-081A-4C40-92E9-F57F6B62E3D7}" type="datetimeFigureOut">
              <a:rPr lang="fr-FR" smtClean="0"/>
              <a:t>23/10/2024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299042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17BA36B9-081A-4C40-92E9-F57F6B62E3D7}" type="datetimeFigureOut">
              <a:rPr lang="fr-FR" smtClean="0"/>
              <a:t>23/10/2024</a:t>
            </a:fld>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AF8B6E2-682C-4865-A5D8-E9A3127342BC}" type="slidenum">
              <a:rPr lang="fr-FR" smtClean="0"/>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4099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17BA36B9-081A-4C40-92E9-F57F6B62E3D7}" type="datetimeFigureOut">
              <a:rPr lang="fr-FR" smtClean="0"/>
              <a:t>23/10/2024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7969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BA36B9-081A-4C40-92E9-F57F6B62E3D7}" type="datetimeFigureOut">
              <a:rPr lang="fr-FR" smtClean="0"/>
              <a:t>23/10/2024</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21858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BA36B9-081A-4C40-92E9-F57F6B62E3D7}" type="datetimeFigureOut">
              <a:rPr lang="fr-FR" smtClean="0"/>
              <a:t>23/10/2024</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137469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BA36B9-081A-4C40-92E9-F57F6B62E3D7}" type="datetimeFigureOut">
              <a:rPr lang="fr-FR" smtClean="0"/>
              <a:t>23/10/2024</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17751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7BA36B9-081A-4C40-92E9-F57F6B62E3D7}" type="datetimeFigureOut">
              <a:rPr lang="fr-FR" smtClean="0"/>
              <a:t>23/10/2024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308573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7BA36B9-081A-4C40-92E9-F57F6B62E3D7}" type="datetimeFigureOut">
              <a:rPr lang="fr-FR" smtClean="0"/>
              <a:t>23/10/2024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98824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7BA36B9-081A-4C40-92E9-F57F6B62E3D7}" type="datetimeFigureOut">
              <a:rPr lang="fr-FR" smtClean="0"/>
              <a:t>23/10/2024</a:t>
            </a:fld>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165699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7BA36B9-081A-4C40-92E9-F57F6B62E3D7}" type="datetimeFigureOut">
              <a:rPr lang="fr-FR" smtClean="0"/>
              <a:t>23/10/2024</a:t>
            </a:fld>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83908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A36B9-081A-4C40-92E9-F57F6B62E3D7}" type="datetimeFigureOut">
              <a:rPr lang="fr-FR" smtClean="0"/>
              <a:t>23/10/2024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179022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7BA36B9-081A-4C40-92E9-F57F6B62E3D7}" type="datetimeFigureOut">
              <a:rPr lang="fr-FR" smtClean="0"/>
              <a:t>23/10/2024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2052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7BA36B9-081A-4C40-92E9-F57F6B62E3D7}" type="datetimeFigureOut">
              <a:rPr lang="fr-FR" smtClean="0"/>
              <a:t>23/10/2024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AF8B6E2-682C-4865-A5D8-E9A3127342BC}" type="slidenum">
              <a:rPr lang="fr-FR" smtClean="0"/>
              <a:t>‹N°›</a:t>
            </a:fld>
            <a:endParaRPr lang="fr-FR"/>
          </a:p>
        </p:txBody>
      </p:sp>
    </p:spTree>
    <p:extLst>
      <p:ext uri="{BB962C8B-B14F-4D97-AF65-F5344CB8AC3E}">
        <p14:creationId xmlns:p14="http://schemas.microsoft.com/office/powerpoint/2010/main" val="288347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7BA36B9-081A-4C40-92E9-F57F6B62E3D7}" type="datetimeFigureOut">
              <a:rPr lang="fr-FR" smtClean="0"/>
              <a:t>23/10/2024</a:t>
            </a:fld>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AF8B6E2-682C-4865-A5D8-E9A3127342BC}" type="slidenum">
              <a:rPr lang="fr-FR" smtClean="0"/>
              <a:t>‹N°›</a:t>
            </a:fld>
            <a:endParaRPr lang="fr-FR"/>
          </a:p>
        </p:txBody>
      </p:sp>
    </p:spTree>
    <p:extLst>
      <p:ext uri="{BB962C8B-B14F-4D97-AF65-F5344CB8AC3E}">
        <p14:creationId xmlns:p14="http://schemas.microsoft.com/office/powerpoint/2010/main" val="364430614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6600451" cy="699654"/>
          </a:xfrm>
        </p:spPr>
        <p:txBody>
          <a:bodyPr>
            <a:normAutofit fontScale="90000"/>
          </a:bodyPr>
          <a:lstStyle/>
          <a:p>
            <a:pPr algn="ctr"/>
            <a:r>
              <a:rPr lang="fr-FR" dirty="0">
                <a:latin typeface="Algerian" panose="04020705040A02060702" pitchFamily="82" charset="0"/>
              </a:rPr>
              <a:t>L’AGROECOLOGIE</a:t>
            </a:r>
          </a:p>
        </p:txBody>
      </p:sp>
      <p:pic>
        <p:nvPicPr>
          <p:cNvPr id="4" name="Picture 2" descr="Vers une interdiction des produits phytosanitaires dans les espaces ...">
            <a:extLst>
              <a:ext uri="{FF2B5EF4-FFF2-40B4-BE49-F238E27FC236}">
                <a16:creationId xmlns:a16="http://schemas.microsoft.com/office/drawing/2014/main" id="{C48B70C7-4BA7-2E1D-733B-BD19C3599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12" y="1046487"/>
            <a:ext cx="3088344" cy="10294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émento de reconception pour mettre en œuvre l’agroécologie et les ...">
            <a:extLst>
              <a:ext uri="{FF2B5EF4-FFF2-40B4-BE49-F238E27FC236}">
                <a16:creationId xmlns:a16="http://schemas.microsoft.com/office/drawing/2014/main" id="{59E02E1E-CB75-A2DC-1FB8-A7CF2CC05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636" y="1264227"/>
            <a:ext cx="5914417" cy="48747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n sol vivant">
            <a:extLst>
              <a:ext uri="{FF2B5EF4-FFF2-40B4-BE49-F238E27FC236}">
                <a16:creationId xmlns:a16="http://schemas.microsoft.com/office/drawing/2014/main" id="{5A8C34DA-07B3-3A64-533A-1DCBBDE57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62" y="3225114"/>
            <a:ext cx="2421924" cy="36328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tos - cultures et agriculture">
            <a:extLst>
              <a:ext uri="{FF2B5EF4-FFF2-40B4-BE49-F238E27FC236}">
                <a16:creationId xmlns:a16="http://schemas.microsoft.com/office/drawing/2014/main" id="{EFD12A94-350D-BFC3-3AF6-EA6FC6FEE3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262" y="785093"/>
            <a:ext cx="2396523" cy="15997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s circuits courts - data.gouv.fr">
            <a:extLst>
              <a:ext uri="{FF2B5EF4-FFF2-40B4-BE49-F238E27FC236}">
                <a16:creationId xmlns:a16="http://schemas.microsoft.com/office/drawing/2014/main" id="{F7E772E7-46F9-D47D-C485-4A780896DC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3530" y="5258238"/>
            <a:ext cx="1900469" cy="159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7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6600451" cy="699654"/>
          </a:xfrm>
        </p:spPr>
        <p:txBody>
          <a:bodyPr>
            <a:normAutofit fontScale="90000"/>
          </a:bodyPr>
          <a:lstStyle/>
          <a:p>
            <a:pPr algn="ctr"/>
            <a:r>
              <a:rPr lang="fr-FR" dirty="0" err="1">
                <a:latin typeface="Algerian" panose="04020705040A02060702" pitchFamily="82" charset="0"/>
              </a:rPr>
              <a:t>L’AGROFOresterie</a:t>
            </a:r>
            <a:endParaRPr lang="fr-FR" dirty="0">
              <a:latin typeface="Algerian" panose="04020705040A02060702" pitchFamily="82" charset="0"/>
            </a:endParaRPr>
          </a:p>
        </p:txBody>
      </p:sp>
      <p:sp>
        <p:nvSpPr>
          <p:cNvPr id="3" name="ZoneTexte 2">
            <a:extLst>
              <a:ext uri="{FF2B5EF4-FFF2-40B4-BE49-F238E27FC236}">
                <a16:creationId xmlns:a16="http://schemas.microsoft.com/office/drawing/2014/main" id="{A6351802-541C-CEC3-3BD3-BD953FBBB2E1}"/>
              </a:ext>
            </a:extLst>
          </p:cNvPr>
          <p:cNvSpPr txBox="1"/>
          <p:nvPr/>
        </p:nvSpPr>
        <p:spPr>
          <a:xfrm>
            <a:off x="838830" y="1482811"/>
            <a:ext cx="7994821" cy="4801314"/>
          </a:xfrm>
          <a:prstGeom prst="rect">
            <a:avLst/>
          </a:prstGeom>
          <a:noFill/>
        </p:spPr>
        <p:txBody>
          <a:bodyPr wrap="square" rtlCol="0">
            <a:spAutoFit/>
          </a:bodyPr>
          <a:lstStyle/>
          <a:p>
            <a:r>
              <a:rPr lang="fr-FR" sz="2400" b="0" i="0" dirty="0">
                <a:effectLst/>
                <a:highlight>
                  <a:srgbClr val="FFFFFF"/>
                </a:highlight>
                <a:latin typeface="-apple-system"/>
              </a:rPr>
              <a:t>7 - Une vision agronomique avant tout</a:t>
            </a:r>
            <a:br>
              <a:rPr lang="fr-FR" sz="2400" b="0" i="0" dirty="0">
                <a:effectLst/>
                <a:highlight>
                  <a:srgbClr val="FFFFFF"/>
                </a:highlight>
                <a:latin typeface="-apple-system"/>
              </a:rPr>
            </a:br>
            <a:r>
              <a:rPr lang="fr-FR" sz="2400" b="0" i="0" dirty="0">
                <a:effectLst/>
                <a:highlight>
                  <a:srgbClr val="FFFFFF"/>
                </a:highlight>
                <a:latin typeface="-apple-system"/>
              </a:rPr>
              <a:t>La réintroduction de l’arbre dans les paysages agricoles est l’aboutissement d’une réflexion agronomique de premier ordre.</a:t>
            </a:r>
            <a:br>
              <a:rPr lang="fr-FR" sz="2400" b="0" i="0" dirty="0">
                <a:effectLst/>
                <a:highlight>
                  <a:srgbClr val="FFFFFF"/>
                </a:highlight>
                <a:latin typeface="-apple-system"/>
              </a:rPr>
            </a:br>
            <a:r>
              <a:rPr lang="fr-FR" sz="2400" b="0" i="0" dirty="0">
                <a:effectLst/>
                <a:highlight>
                  <a:srgbClr val="FFFFFF"/>
                </a:highlight>
                <a:latin typeface="-apple-system"/>
              </a:rPr>
              <a:t>8 - Il n’y a pas de modèle en agroforesterie</a:t>
            </a:r>
            <a:br>
              <a:rPr lang="fr-FR" sz="2400" b="0" i="0" dirty="0">
                <a:effectLst/>
                <a:highlight>
                  <a:srgbClr val="FFFFFF"/>
                </a:highlight>
                <a:latin typeface="-apple-system"/>
              </a:rPr>
            </a:br>
            <a:r>
              <a:rPr lang="fr-FR" sz="2400" b="0" i="0" dirty="0">
                <a:effectLst/>
                <a:highlight>
                  <a:srgbClr val="FFFFFF"/>
                </a:highlight>
                <a:latin typeface="-apple-system"/>
              </a:rPr>
              <a:t>Tous les arbres champêtres méritent leur place, quel que soit le système de production : maraichage, viticulture, grandes cultures, élevage… C’est à chacun d’inventer son modèle.</a:t>
            </a:r>
            <a:br>
              <a:rPr lang="fr-FR" sz="2400" b="0" i="0" dirty="0">
                <a:effectLst/>
                <a:highlight>
                  <a:srgbClr val="FFFFFF"/>
                </a:highlight>
                <a:latin typeface="-apple-system"/>
              </a:rPr>
            </a:br>
            <a:r>
              <a:rPr lang="fr-FR" sz="2400" b="0" i="0" dirty="0">
                <a:effectLst/>
                <a:highlight>
                  <a:srgbClr val="FFFFFF"/>
                </a:highlight>
                <a:latin typeface="-apple-system"/>
              </a:rPr>
              <a:t>9 - La taille est vitale</a:t>
            </a:r>
            <a:br>
              <a:rPr lang="fr-FR" sz="2400" b="0" i="0" dirty="0">
                <a:effectLst/>
                <a:highlight>
                  <a:srgbClr val="FFFFFF"/>
                </a:highlight>
                <a:latin typeface="-apple-system"/>
              </a:rPr>
            </a:br>
            <a:r>
              <a:rPr lang="fr-FR" sz="2400" b="0" i="0" dirty="0">
                <a:effectLst/>
                <a:highlight>
                  <a:srgbClr val="FFFFFF"/>
                </a:highlight>
                <a:latin typeface="-apple-system"/>
              </a:rPr>
              <a:t>L’arbre champêtre, pour remplir les multiples fonctions, est toujours taillé, que ce soit pour faire du bois d’œuvre, du bois énergie, des fruits ou du fourrage...</a:t>
            </a:r>
            <a:br>
              <a:rPr lang="fr-FR" b="0" i="0" dirty="0">
                <a:effectLst/>
                <a:highlight>
                  <a:srgbClr val="FFFFFF"/>
                </a:highlight>
                <a:latin typeface="-apple-system"/>
              </a:rPr>
            </a:br>
            <a:endParaRPr lang="fr-FR" dirty="0"/>
          </a:p>
        </p:txBody>
      </p:sp>
    </p:spTree>
    <p:extLst>
      <p:ext uri="{BB962C8B-B14F-4D97-AF65-F5344CB8AC3E}">
        <p14:creationId xmlns:p14="http://schemas.microsoft.com/office/powerpoint/2010/main" val="426927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6600451" cy="699654"/>
          </a:xfrm>
        </p:spPr>
        <p:txBody>
          <a:bodyPr>
            <a:normAutofit fontScale="90000"/>
          </a:bodyPr>
          <a:lstStyle/>
          <a:p>
            <a:pPr algn="ctr"/>
            <a:r>
              <a:rPr lang="fr-FR" dirty="0" err="1">
                <a:latin typeface="Algerian" panose="04020705040A02060702" pitchFamily="82" charset="0"/>
              </a:rPr>
              <a:t>L’AGROFOresterie</a:t>
            </a:r>
            <a:endParaRPr lang="fr-FR" dirty="0">
              <a:latin typeface="Algerian" panose="04020705040A02060702" pitchFamily="82" charset="0"/>
            </a:endParaRPr>
          </a:p>
        </p:txBody>
      </p:sp>
      <p:sp>
        <p:nvSpPr>
          <p:cNvPr id="5" name="ZoneTexte 4">
            <a:extLst>
              <a:ext uri="{FF2B5EF4-FFF2-40B4-BE49-F238E27FC236}">
                <a16:creationId xmlns:a16="http://schemas.microsoft.com/office/drawing/2014/main" id="{E9ACD0A0-18C4-8E34-1F6F-6BC0F67A7C51}"/>
              </a:ext>
            </a:extLst>
          </p:cNvPr>
          <p:cNvSpPr txBox="1"/>
          <p:nvPr/>
        </p:nvSpPr>
        <p:spPr>
          <a:xfrm>
            <a:off x="1017373" y="1351005"/>
            <a:ext cx="8279027" cy="5078627"/>
          </a:xfrm>
          <a:prstGeom prst="rect">
            <a:avLst/>
          </a:prstGeom>
          <a:noFill/>
        </p:spPr>
        <p:txBody>
          <a:bodyPr wrap="square" rtlCol="0">
            <a:spAutoFit/>
          </a:bodyPr>
          <a:lstStyle/>
          <a:p>
            <a:endParaRPr lang="fr-FR" dirty="0"/>
          </a:p>
        </p:txBody>
      </p:sp>
      <p:sp>
        <p:nvSpPr>
          <p:cNvPr id="6" name="ZoneTexte 5">
            <a:extLst>
              <a:ext uri="{FF2B5EF4-FFF2-40B4-BE49-F238E27FC236}">
                <a16:creationId xmlns:a16="http://schemas.microsoft.com/office/drawing/2014/main" id="{33D24379-13DE-870B-DC15-6504CE563B31}"/>
              </a:ext>
            </a:extLst>
          </p:cNvPr>
          <p:cNvSpPr txBox="1"/>
          <p:nvPr/>
        </p:nvSpPr>
        <p:spPr>
          <a:xfrm>
            <a:off x="1169773" y="1503405"/>
            <a:ext cx="8279027" cy="5078627"/>
          </a:xfrm>
          <a:prstGeom prst="rect">
            <a:avLst/>
          </a:prstGeom>
          <a:noFill/>
        </p:spPr>
        <p:txBody>
          <a:bodyPr wrap="square" rtlCol="0">
            <a:spAutoFit/>
          </a:bodyPr>
          <a:lstStyle/>
          <a:p>
            <a:endParaRPr lang="fr-FR" dirty="0"/>
          </a:p>
        </p:txBody>
      </p:sp>
      <p:sp>
        <p:nvSpPr>
          <p:cNvPr id="7" name="ZoneTexte 6">
            <a:extLst>
              <a:ext uri="{FF2B5EF4-FFF2-40B4-BE49-F238E27FC236}">
                <a16:creationId xmlns:a16="http://schemas.microsoft.com/office/drawing/2014/main" id="{8FAB27DB-C27F-EA19-F027-692A6D338E37}"/>
              </a:ext>
            </a:extLst>
          </p:cNvPr>
          <p:cNvSpPr txBox="1"/>
          <p:nvPr/>
        </p:nvSpPr>
        <p:spPr>
          <a:xfrm>
            <a:off x="827903" y="1248032"/>
            <a:ext cx="8068962" cy="4893647"/>
          </a:xfrm>
          <a:prstGeom prst="rect">
            <a:avLst/>
          </a:prstGeom>
          <a:noFill/>
        </p:spPr>
        <p:txBody>
          <a:bodyPr wrap="square" rtlCol="0">
            <a:spAutoFit/>
          </a:bodyPr>
          <a:lstStyle/>
          <a:p>
            <a:r>
              <a:rPr lang="fr-FR" sz="2400" b="0" i="0" dirty="0">
                <a:effectLst/>
                <a:highlight>
                  <a:srgbClr val="FFFFFF"/>
                </a:highlight>
                <a:latin typeface="-apple-system"/>
              </a:rPr>
              <a:t>10 - L’arbre champêtre demande à être géré </a:t>
            </a:r>
            <a:br>
              <a:rPr lang="fr-FR" sz="2400" b="0" i="0" dirty="0">
                <a:effectLst/>
                <a:highlight>
                  <a:srgbClr val="FFFFFF"/>
                </a:highlight>
                <a:latin typeface="-apple-system"/>
              </a:rPr>
            </a:br>
            <a:r>
              <a:rPr lang="fr-FR" sz="2400" b="0" i="0" dirty="0">
                <a:effectLst/>
                <a:highlight>
                  <a:srgbClr val="FFFFFF"/>
                </a:highlight>
                <a:latin typeface="-apple-system"/>
              </a:rPr>
              <a:t>Il n’est pas un sujet naturel implanté dans son biotope habituel, et dans ces conditions, il faut impérativement lui fournir la bonne protection, le bon piquet, le bon paillage et la bonne taille au bon moment.</a:t>
            </a:r>
            <a:br>
              <a:rPr lang="fr-FR" sz="2400" b="0" i="0" dirty="0">
                <a:effectLst/>
                <a:highlight>
                  <a:srgbClr val="FFFFFF"/>
                </a:highlight>
                <a:latin typeface="-apple-system"/>
              </a:rPr>
            </a:br>
            <a:r>
              <a:rPr lang="fr-FR" sz="2400" b="0" i="0" dirty="0">
                <a:effectLst/>
                <a:highlight>
                  <a:srgbClr val="FFFFFF"/>
                </a:highlight>
                <a:latin typeface="-apple-system"/>
              </a:rPr>
              <a:t>11 - Assurer les bonnes connexions</a:t>
            </a:r>
            <a:br>
              <a:rPr lang="fr-FR" sz="2400" b="0" i="0" dirty="0">
                <a:effectLst/>
                <a:highlight>
                  <a:srgbClr val="FFFFFF"/>
                </a:highlight>
                <a:latin typeface="-apple-system"/>
              </a:rPr>
            </a:br>
            <a:r>
              <a:rPr lang="fr-FR" sz="2400" b="0" i="0" dirty="0">
                <a:effectLst/>
                <a:highlight>
                  <a:srgbClr val="FFFFFF"/>
                </a:highlight>
                <a:latin typeface="-apple-system"/>
              </a:rPr>
              <a:t>De la ronce au chêne et du saule au lierre : il est primordial de connecter les ressources (fleurs, pollen, feuilles, fruits) et les habitats dans le temps et dans l’espace.</a:t>
            </a:r>
            <a:br>
              <a:rPr lang="fr-FR" sz="2400" b="0" i="0" dirty="0">
                <a:effectLst/>
                <a:highlight>
                  <a:srgbClr val="FFFFFF"/>
                </a:highlight>
                <a:latin typeface="-apple-system"/>
              </a:rPr>
            </a:br>
            <a:r>
              <a:rPr lang="fr-FR" sz="2400" b="0" i="0" dirty="0">
                <a:effectLst/>
                <a:highlight>
                  <a:srgbClr val="FFFFFF"/>
                </a:highlight>
                <a:latin typeface="-apple-system"/>
              </a:rPr>
              <a:t>12 - Faire chaque chose en son temps</a:t>
            </a:r>
            <a:br>
              <a:rPr lang="fr-FR" sz="2400" b="0" i="0" dirty="0">
                <a:effectLst/>
                <a:highlight>
                  <a:srgbClr val="FFFFFF"/>
                </a:highlight>
                <a:latin typeface="-apple-system"/>
              </a:rPr>
            </a:br>
            <a:r>
              <a:rPr lang="fr-FR" sz="2400" b="0" i="0" dirty="0">
                <a:effectLst/>
                <a:highlight>
                  <a:srgbClr val="FFFFFF"/>
                </a:highlight>
                <a:latin typeface="-apple-system"/>
              </a:rPr>
              <a:t>En premier lieu gérer l'existant, puis protéger ce qui commence à pousser naturellement (régénération naturelle assistée), et ensuite, peut-être, planter à son tour.</a:t>
            </a:r>
            <a:endParaRPr lang="fr-FR" sz="2400" dirty="0"/>
          </a:p>
        </p:txBody>
      </p:sp>
    </p:spTree>
    <p:extLst>
      <p:ext uri="{BB962C8B-B14F-4D97-AF65-F5344CB8AC3E}">
        <p14:creationId xmlns:p14="http://schemas.microsoft.com/office/powerpoint/2010/main" val="4039403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AF6C57-5F4C-34CF-9353-280D7FF8E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090" y="0"/>
            <a:ext cx="5417820" cy="6858000"/>
          </a:xfrm>
          <a:prstGeom prst="rect">
            <a:avLst/>
          </a:prstGeom>
        </p:spPr>
      </p:pic>
    </p:spTree>
    <p:extLst>
      <p:ext uri="{BB962C8B-B14F-4D97-AF65-F5344CB8AC3E}">
        <p14:creationId xmlns:p14="http://schemas.microsoft.com/office/powerpoint/2010/main" val="275560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179F4A4-18EF-1D0A-E0DC-1B1663D36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378"/>
            <a:ext cx="9101862" cy="5931243"/>
          </a:xfrm>
          <a:prstGeom prst="rect">
            <a:avLst/>
          </a:prstGeom>
        </p:spPr>
      </p:pic>
    </p:spTree>
    <p:extLst>
      <p:ext uri="{BB962C8B-B14F-4D97-AF65-F5344CB8AC3E}">
        <p14:creationId xmlns:p14="http://schemas.microsoft.com/office/powerpoint/2010/main" val="338585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4B579E8-6CE7-E2B0-128F-DAC51216F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754"/>
            <a:ext cx="9144000" cy="6752492"/>
          </a:xfrm>
          <a:prstGeom prst="rect">
            <a:avLst/>
          </a:prstGeom>
        </p:spPr>
      </p:pic>
    </p:spTree>
    <p:extLst>
      <p:ext uri="{BB962C8B-B14F-4D97-AF65-F5344CB8AC3E}">
        <p14:creationId xmlns:p14="http://schemas.microsoft.com/office/powerpoint/2010/main" val="1548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82B62D-3BF0-B504-CC32-A6602A193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8779"/>
            <a:ext cx="9144000" cy="4960441"/>
          </a:xfrm>
          <a:prstGeom prst="rect">
            <a:avLst/>
          </a:prstGeom>
        </p:spPr>
      </p:pic>
    </p:spTree>
    <p:extLst>
      <p:ext uri="{BB962C8B-B14F-4D97-AF65-F5344CB8AC3E}">
        <p14:creationId xmlns:p14="http://schemas.microsoft.com/office/powerpoint/2010/main" val="329649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39ED7B-A888-A780-ACAF-BAAD5DA10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685"/>
            <a:ext cx="9144000" cy="6460629"/>
          </a:xfrm>
          <a:prstGeom prst="rect">
            <a:avLst/>
          </a:prstGeom>
        </p:spPr>
      </p:pic>
    </p:spTree>
    <p:extLst>
      <p:ext uri="{BB962C8B-B14F-4D97-AF65-F5344CB8AC3E}">
        <p14:creationId xmlns:p14="http://schemas.microsoft.com/office/powerpoint/2010/main" val="218325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7607984" cy="520043"/>
          </a:xfrm>
        </p:spPr>
        <p:txBody>
          <a:bodyPr>
            <a:noAutofit/>
          </a:bodyPr>
          <a:lstStyle/>
          <a:p>
            <a:pPr algn="ctr"/>
            <a:r>
              <a:rPr lang="fr-FR" sz="2400" dirty="0">
                <a:latin typeface="Algerian" panose="04020705040A02060702" pitchFamily="82" charset="0"/>
              </a:rPr>
              <a:t>L’AGROECOLOGIE APPLIQUEE AUX ESPACES VERTS</a:t>
            </a:r>
          </a:p>
        </p:txBody>
      </p:sp>
      <p:sp>
        <p:nvSpPr>
          <p:cNvPr id="3" name="Sous-titre 2">
            <a:extLst>
              <a:ext uri="{FF2B5EF4-FFF2-40B4-BE49-F238E27FC236}">
                <a16:creationId xmlns:a16="http://schemas.microsoft.com/office/drawing/2014/main" id="{73A034EB-FA04-24EA-8EAB-0B9ED7B84242}"/>
              </a:ext>
            </a:extLst>
          </p:cNvPr>
          <p:cNvSpPr>
            <a:spLocks noGrp="1"/>
          </p:cNvSpPr>
          <p:nvPr>
            <p:ph type="subTitle" idx="1"/>
          </p:nvPr>
        </p:nvSpPr>
        <p:spPr>
          <a:xfrm>
            <a:off x="156019" y="784843"/>
            <a:ext cx="4687830" cy="2464984"/>
          </a:xfrm>
        </p:spPr>
        <p:txBody>
          <a:bodyPr>
            <a:normAutofit/>
          </a:bodyPr>
          <a:lstStyle/>
          <a:p>
            <a:pPr algn="l"/>
            <a:r>
              <a:rPr lang="fr-FR" b="0" i="0" dirty="0">
                <a:solidFill>
                  <a:schemeClr val="tx1">
                    <a:lumMod val="95000"/>
                    <a:lumOff val="5000"/>
                  </a:schemeClr>
                </a:solidFill>
                <a:effectLst/>
                <a:latin typeface="Montserrat" panose="00000500000000000000" pitchFamily="2" charset="0"/>
              </a:rPr>
              <a:t>L'agroécologie appliquée aux espaces verts consiste à mettre en place des pratiques agricoles durables dans la gestion des parcs, jardins et autres espaces verts urbains. Cette approche combine la production de nourriture avec la préservation de la biodiversité et la protection de l'environnement.</a:t>
            </a:r>
          </a:p>
        </p:txBody>
      </p:sp>
      <p:pic>
        <p:nvPicPr>
          <p:cNvPr id="6146" name="Picture 2" descr="Appliquer les principes de l'agroécologi...">
            <a:extLst>
              <a:ext uri="{FF2B5EF4-FFF2-40B4-BE49-F238E27FC236}">
                <a16:creationId xmlns:a16="http://schemas.microsoft.com/office/drawing/2014/main" id="{176C0661-9892-11F9-88BD-22AFBF66D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31" y="784843"/>
            <a:ext cx="3406187" cy="226727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462AF2C0-FEB7-8E62-88EE-1702849061D4}"/>
              </a:ext>
            </a:extLst>
          </p:cNvPr>
          <p:cNvPicPr>
            <a:picLocks noChangeAspect="1"/>
          </p:cNvPicPr>
          <p:nvPr/>
        </p:nvPicPr>
        <p:blipFill>
          <a:blip r:embed="rId4"/>
          <a:stretch>
            <a:fillRect/>
          </a:stretch>
        </p:blipFill>
        <p:spPr>
          <a:xfrm>
            <a:off x="1536015" y="3212666"/>
            <a:ext cx="7451965" cy="3645334"/>
          </a:xfrm>
          <a:prstGeom prst="rect">
            <a:avLst/>
          </a:prstGeom>
        </p:spPr>
      </p:pic>
    </p:spTree>
    <p:extLst>
      <p:ext uri="{BB962C8B-B14F-4D97-AF65-F5344CB8AC3E}">
        <p14:creationId xmlns:p14="http://schemas.microsoft.com/office/powerpoint/2010/main" val="402719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7607984" cy="520043"/>
          </a:xfrm>
        </p:spPr>
        <p:txBody>
          <a:bodyPr>
            <a:noAutofit/>
          </a:bodyPr>
          <a:lstStyle/>
          <a:p>
            <a:pPr algn="ctr"/>
            <a:r>
              <a:rPr lang="fr-FR" sz="2400" dirty="0">
                <a:latin typeface="Algerian" panose="04020705040A02060702" pitchFamily="82" charset="0"/>
              </a:rPr>
              <a:t>L’AGROECOLOGIE APPLIQUEE AUX ESPACES VERTS</a:t>
            </a:r>
          </a:p>
        </p:txBody>
      </p:sp>
      <p:sp>
        <p:nvSpPr>
          <p:cNvPr id="3" name="Sous-titre 2">
            <a:extLst>
              <a:ext uri="{FF2B5EF4-FFF2-40B4-BE49-F238E27FC236}">
                <a16:creationId xmlns:a16="http://schemas.microsoft.com/office/drawing/2014/main" id="{73A034EB-FA04-24EA-8EAB-0B9ED7B84242}"/>
              </a:ext>
            </a:extLst>
          </p:cNvPr>
          <p:cNvSpPr>
            <a:spLocks noGrp="1"/>
          </p:cNvSpPr>
          <p:nvPr>
            <p:ph type="subTitle" idx="1"/>
          </p:nvPr>
        </p:nvSpPr>
        <p:spPr>
          <a:xfrm>
            <a:off x="1366982" y="858983"/>
            <a:ext cx="7777018" cy="5999018"/>
          </a:xfrm>
        </p:spPr>
        <p:txBody>
          <a:bodyPr>
            <a:normAutofit lnSpcReduction="10000"/>
          </a:bodyPr>
          <a:lstStyle/>
          <a:p>
            <a:pPr algn="l"/>
            <a:r>
              <a:rPr lang="fr-FR" b="0" i="0" dirty="0">
                <a:solidFill>
                  <a:schemeClr val="tx1">
                    <a:lumMod val="95000"/>
                    <a:lumOff val="5000"/>
                  </a:schemeClr>
                </a:solidFill>
                <a:effectLst/>
                <a:latin typeface="Montserrat" panose="00000500000000000000" pitchFamily="2" charset="0"/>
              </a:rPr>
              <a:t>Gestion différenciée (design) avec une réflexion sur les espaces.</a:t>
            </a:r>
          </a:p>
          <a:p>
            <a:r>
              <a:rPr lang="fr-FR" dirty="0">
                <a:solidFill>
                  <a:schemeClr val="tx1">
                    <a:lumMod val="95000"/>
                    <a:lumOff val="5000"/>
                  </a:schemeClr>
                </a:solidFill>
                <a:latin typeface="Montserrat" panose="00000500000000000000" pitchFamily="2" charset="0"/>
              </a:rPr>
              <a:t>Conception écologique des espaces verts et naturels. </a:t>
            </a:r>
            <a:r>
              <a:rPr lang="fr-FR" b="0" i="0" dirty="0">
                <a:solidFill>
                  <a:schemeClr val="tx1">
                    <a:lumMod val="95000"/>
                    <a:lumOff val="5000"/>
                  </a:schemeClr>
                </a:solidFill>
                <a:effectLst/>
                <a:latin typeface="Montserrat" panose="00000500000000000000" pitchFamily="2" charset="0"/>
              </a:rPr>
              <a:t>Prendre en compte les écosystèmes</a:t>
            </a:r>
            <a:r>
              <a:rPr lang="fr-FR" dirty="0">
                <a:solidFill>
                  <a:schemeClr val="tx1">
                    <a:lumMod val="95000"/>
                    <a:lumOff val="5000"/>
                  </a:schemeClr>
                </a:solidFill>
                <a:latin typeface="Montserrat" panose="00000500000000000000" pitchFamily="2" charset="0"/>
              </a:rPr>
              <a:t> et les contraintes pédoclimatiques</a:t>
            </a:r>
          </a:p>
          <a:p>
            <a:pPr algn="l"/>
            <a:r>
              <a:rPr lang="fr-FR" b="0" i="0" dirty="0">
                <a:solidFill>
                  <a:schemeClr val="tx1">
                    <a:lumMod val="95000"/>
                    <a:lumOff val="5000"/>
                  </a:schemeClr>
                </a:solidFill>
                <a:effectLst/>
                <a:latin typeface="Montserrat" panose="00000500000000000000" pitchFamily="2" charset="0"/>
              </a:rPr>
              <a:t>Création d’espaces nourriciers et d’une agriculture urbaine</a:t>
            </a:r>
          </a:p>
          <a:p>
            <a:pPr algn="l"/>
            <a:r>
              <a:rPr lang="fr-FR" dirty="0">
                <a:solidFill>
                  <a:schemeClr val="tx1">
                    <a:lumMod val="95000"/>
                    <a:lumOff val="5000"/>
                  </a:schemeClr>
                </a:solidFill>
                <a:latin typeface="Montserrat" panose="00000500000000000000" pitchFamily="2" charset="0"/>
              </a:rPr>
              <a:t>Préserver et favoriser la biodiversité:  diversité des strates et des espèces (mellifères, pollinisateurs), encourager des espaces donnant le gîte et le couvert (friches), modifier ses pratiques d’entretien (fauche, revoir les tailles, bannir les tailles haies)</a:t>
            </a:r>
          </a:p>
          <a:p>
            <a:pPr algn="l"/>
            <a:r>
              <a:rPr lang="fr-FR" b="0" i="0" dirty="0">
                <a:solidFill>
                  <a:schemeClr val="tx1">
                    <a:lumMod val="95000"/>
                    <a:lumOff val="5000"/>
                  </a:schemeClr>
                </a:solidFill>
                <a:effectLst/>
                <a:latin typeface="Montserrat" panose="00000500000000000000" pitchFamily="2" charset="0"/>
              </a:rPr>
              <a:t>Avoir un sol vivant, non travaillé et recouvert d’un paillage</a:t>
            </a:r>
          </a:p>
          <a:p>
            <a:pPr algn="l"/>
            <a:r>
              <a:rPr lang="fr-FR" b="0" i="0" dirty="0">
                <a:solidFill>
                  <a:schemeClr val="tx1">
                    <a:lumMod val="95000"/>
                    <a:lumOff val="5000"/>
                  </a:schemeClr>
                </a:solidFill>
                <a:effectLst/>
                <a:latin typeface="Montserrat" panose="00000500000000000000" pitchFamily="2" charset="0"/>
              </a:rPr>
              <a:t>Interdiction des produits phytosanitaires (loi </a:t>
            </a:r>
            <a:r>
              <a:rPr lang="fr-FR" b="0" i="0" dirty="0" err="1">
                <a:solidFill>
                  <a:schemeClr val="tx1">
                    <a:lumMod val="95000"/>
                    <a:lumOff val="5000"/>
                  </a:schemeClr>
                </a:solidFill>
                <a:effectLst/>
                <a:latin typeface="Montserrat" panose="00000500000000000000" pitchFamily="2" charset="0"/>
              </a:rPr>
              <a:t>Labbé</a:t>
            </a:r>
            <a:r>
              <a:rPr lang="fr-FR" b="0" i="0" dirty="0">
                <a:solidFill>
                  <a:schemeClr val="tx1">
                    <a:lumMod val="95000"/>
                    <a:lumOff val="5000"/>
                  </a:schemeClr>
                </a:solidFill>
                <a:effectLst/>
                <a:latin typeface="Montserrat" panose="00000500000000000000" pitchFamily="2" charset="0"/>
              </a:rPr>
              <a:t>, terre saine) et des intrants (engrais chimiques, désherbants biologique).</a:t>
            </a:r>
          </a:p>
          <a:p>
            <a:pPr algn="l"/>
            <a:r>
              <a:rPr lang="fr-FR" dirty="0">
                <a:solidFill>
                  <a:schemeClr val="tx1">
                    <a:lumMod val="95000"/>
                    <a:lumOff val="5000"/>
                  </a:schemeClr>
                </a:solidFill>
                <a:latin typeface="Montserrat" panose="00000500000000000000" pitchFamily="2" charset="0"/>
              </a:rPr>
              <a:t>Solutions alternatives issues de la nature: </a:t>
            </a:r>
            <a:r>
              <a:rPr lang="fr-FR" dirty="0" err="1">
                <a:solidFill>
                  <a:schemeClr val="tx1">
                    <a:lumMod val="95000"/>
                    <a:lumOff val="5000"/>
                  </a:schemeClr>
                </a:solidFill>
                <a:latin typeface="Montserrat" panose="00000500000000000000" pitchFamily="2" charset="0"/>
              </a:rPr>
              <a:t>desimperméabilisation</a:t>
            </a:r>
            <a:r>
              <a:rPr lang="fr-FR" dirty="0">
                <a:solidFill>
                  <a:schemeClr val="tx1">
                    <a:lumMod val="95000"/>
                    <a:lumOff val="5000"/>
                  </a:schemeClr>
                </a:solidFill>
                <a:latin typeface="Montserrat" panose="00000500000000000000" pitchFamily="2" charset="0"/>
              </a:rPr>
              <a:t>, création de mares, pertinence des gazons</a:t>
            </a:r>
          </a:p>
          <a:p>
            <a:pPr algn="l"/>
            <a:r>
              <a:rPr lang="fr-FR" dirty="0">
                <a:solidFill>
                  <a:schemeClr val="tx1">
                    <a:lumMod val="95000"/>
                    <a:lumOff val="5000"/>
                  </a:schemeClr>
                </a:solidFill>
                <a:latin typeface="Montserrat" panose="00000500000000000000" pitchFamily="2" charset="0"/>
              </a:rPr>
              <a:t>Transformer les déchets verts en or vert (compost) pour enrichir le sol.</a:t>
            </a:r>
          </a:p>
          <a:p>
            <a:pPr algn="l"/>
            <a:r>
              <a:rPr lang="fr-FR" dirty="0">
                <a:solidFill>
                  <a:schemeClr val="tx1">
                    <a:lumMod val="95000"/>
                    <a:lumOff val="5000"/>
                  </a:schemeClr>
                </a:solidFill>
                <a:latin typeface="Montserrat" panose="00000500000000000000" pitchFamily="2" charset="0"/>
              </a:rPr>
              <a:t>Le jardinier doit réfléchir à toutes actions, connaître son sol, son climat, ses plantes, leurs besoins (arrosage, exposition, hauteur de tonte)</a:t>
            </a:r>
          </a:p>
          <a:p>
            <a:pPr algn="l"/>
            <a:endParaRPr lang="fr-FR" b="0" i="0" dirty="0">
              <a:solidFill>
                <a:schemeClr val="tx1">
                  <a:lumMod val="95000"/>
                  <a:lumOff val="5000"/>
                </a:schemeClr>
              </a:solidFill>
              <a:effectLst/>
              <a:latin typeface="Montserrat" panose="00000500000000000000" pitchFamily="2" charset="0"/>
            </a:endParaRPr>
          </a:p>
        </p:txBody>
      </p:sp>
    </p:spTree>
    <p:extLst>
      <p:ext uri="{BB962C8B-B14F-4D97-AF65-F5344CB8AC3E}">
        <p14:creationId xmlns:p14="http://schemas.microsoft.com/office/powerpoint/2010/main" val="1364566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7607984" cy="520043"/>
          </a:xfrm>
        </p:spPr>
        <p:txBody>
          <a:bodyPr>
            <a:noAutofit/>
          </a:bodyPr>
          <a:lstStyle/>
          <a:p>
            <a:pPr algn="ctr"/>
            <a:r>
              <a:rPr lang="fr-FR" sz="2400" dirty="0">
                <a:latin typeface="Algerian" panose="04020705040A02060702" pitchFamily="82" charset="0"/>
              </a:rPr>
              <a:t>L’AGROECOLOGIE APPLIQUEE AUX ESPACES VERTS</a:t>
            </a:r>
          </a:p>
        </p:txBody>
      </p:sp>
      <p:sp>
        <p:nvSpPr>
          <p:cNvPr id="3" name="Sous-titre 2">
            <a:extLst>
              <a:ext uri="{FF2B5EF4-FFF2-40B4-BE49-F238E27FC236}">
                <a16:creationId xmlns:a16="http://schemas.microsoft.com/office/drawing/2014/main" id="{73A034EB-FA04-24EA-8EAB-0B9ED7B84242}"/>
              </a:ext>
            </a:extLst>
          </p:cNvPr>
          <p:cNvSpPr>
            <a:spLocks noGrp="1"/>
          </p:cNvSpPr>
          <p:nvPr>
            <p:ph type="subTitle" idx="1"/>
          </p:nvPr>
        </p:nvSpPr>
        <p:spPr>
          <a:xfrm>
            <a:off x="1366982" y="858983"/>
            <a:ext cx="7777018" cy="5999018"/>
          </a:xfrm>
        </p:spPr>
        <p:txBody>
          <a:bodyPr>
            <a:normAutofit/>
          </a:bodyPr>
          <a:lstStyle/>
          <a:p>
            <a:pPr algn="l"/>
            <a:r>
              <a:rPr lang="fr-FR" dirty="0"/>
              <a:t>L’agroécologie et la permaculture font de plus en plus parler d’elles. Ces approches environnementales ont fait leurs preuves dans le milieu de l’agriculture paysanne mais sont encore peu utilisées par les professionnels du paysage. Pourtant, des exemples prouvent leurs vertus, avec des espaces verts plus naturels et résilients tout en préservant l’environnement et la santé des humains. </a:t>
            </a:r>
          </a:p>
          <a:p>
            <a:pPr algn="l"/>
            <a:r>
              <a:rPr lang="fr-FR" dirty="0"/>
              <a:t>L’agroécologie et la permaculture sont deux termes différents pour une même philosophie: le respect du vivant sous toutes ses formes, la résilience des écosystèmes et le bien-être de chacun des êtres qui les constituent.</a:t>
            </a:r>
            <a:endParaRPr lang="fr-FR" b="0" i="0" dirty="0">
              <a:solidFill>
                <a:schemeClr val="tx1">
                  <a:lumMod val="95000"/>
                  <a:lumOff val="5000"/>
                </a:schemeClr>
              </a:solidFill>
              <a:effectLst/>
              <a:latin typeface="Montserrat" panose="00000500000000000000" pitchFamily="2" charset="0"/>
            </a:endParaRPr>
          </a:p>
        </p:txBody>
      </p:sp>
      <p:pic>
        <p:nvPicPr>
          <p:cNvPr id="1028" name="Picture 4" descr="Klimaatstraat - VLARIO">
            <a:extLst>
              <a:ext uri="{FF2B5EF4-FFF2-40B4-BE49-F238E27FC236}">
                <a16:creationId xmlns:a16="http://schemas.microsoft.com/office/drawing/2014/main" id="{FA951B1A-F56B-F289-0F74-E008CD96A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908" y="3988196"/>
            <a:ext cx="4955058" cy="286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groécologie - Réseau des animateurs en agroécologie">
            <a:extLst>
              <a:ext uri="{FF2B5EF4-FFF2-40B4-BE49-F238E27FC236}">
                <a16:creationId xmlns:a16="http://schemas.microsoft.com/office/drawing/2014/main" id="{D9DDCBB3-7C36-6E13-3EFC-7EBE10613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267" y="0"/>
            <a:ext cx="6648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6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6600451" cy="699654"/>
          </a:xfrm>
        </p:spPr>
        <p:txBody>
          <a:bodyPr>
            <a:normAutofit fontScale="90000"/>
          </a:bodyPr>
          <a:lstStyle/>
          <a:p>
            <a:pPr algn="ctr"/>
            <a:r>
              <a:rPr lang="fr-FR" dirty="0">
                <a:latin typeface="Algerian" panose="04020705040A02060702" pitchFamily="82" charset="0"/>
              </a:rPr>
              <a:t>L’AGROECOLOGIE</a:t>
            </a:r>
          </a:p>
        </p:txBody>
      </p:sp>
      <p:sp>
        <p:nvSpPr>
          <p:cNvPr id="5" name="Sous-titre 4">
            <a:extLst>
              <a:ext uri="{FF2B5EF4-FFF2-40B4-BE49-F238E27FC236}">
                <a16:creationId xmlns:a16="http://schemas.microsoft.com/office/drawing/2014/main" id="{E772C3C4-F5C9-5B00-946B-7AD466110965}"/>
              </a:ext>
            </a:extLst>
          </p:cNvPr>
          <p:cNvSpPr>
            <a:spLocks noGrp="1"/>
          </p:cNvSpPr>
          <p:nvPr>
            <p:ph type="subTitle" idx="1"/>
          </p:nvPr>
        </p:nvSpPr>
        <p:spPr/>
        <p:txBody>
          <a:bodyPr/>
          <a:lstStyle/>
          <a:p>
            <a:endParaRPr lang="fr-FR"/>
          </a:p>
        </p:txBody>
      </p:sp>
      <p:pic>
        <p:nvPicPr>
          <p:cNvPr id="4098" name="Picture 2" descr="MiiMOSA - VALCACO : Développement de la filière cacao en - MiiMOSA">
            <a:extLst>
              <a:ext uri="{FF2B5EF4-FFF2-40B4-BE49-F238E27FC236}">
                <a16:creationId xmlns:a16="http://schemas.microsoft.com/office/drawing/2014/main" id="{67BC17D3-3A80-3EE7-A356-BDF045B07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1095374"/>
            <a:ext cx="7832466"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9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360826-BD4C-2041-CC73-BFED7C7145D8}"/>
              </a:ext>
            </a:extLst>
          </p:cNvPr>
          <p:cNvSpPr>
            <a:spLocks noGrp="1"/>
          </p:cNvSpPr>
          <p:nvPr>
            <p:ph idx="1"/>
          </p:nvPr>
        </p:nvSpPr>
        <p:spPr>
          <a:xfrm>
            <a:off x="1606379" y="160638"/>
            <a:ext cx="7426410" cy="6697362"/>
          </a:xfrm>
        </p:spPr>
        <p:txBody>
          <a:bodyPr>
            <a:normAutofit fontScale="77500" lnSpcReduction="20000"/>
          </a:bodyPr>
          <a:lstStyle/>
          <a:p>
            <a:r>
              <a:rPr lang="fr-FR" sz="3800" dirty="0"/>
              <a:t>Faire le plus grand usage possible de l’énergie solaire et du carbone</a:t>
            </a:r>
          </a:p>
          <a:p>
            <a:r>
              <a:rPr lang="fr-FR" sz="3800" dirty="0"/>
              <a:t>Favoriser l’infiltration puis la rétention de l’eau dans la couche arable</a:t>
            </a:r>
          </a:p>
          <a:p>
            <a:r>
              <a:rPr lang="fr-FR" sz="3800" dirty="0"/>
              <a:t>Pratiquer les associations culturales et la couverture végétale permanente</a:t>
            </a:r>
          </a:p>
          <a:p>
            <a:r>
              <a:rPr lang="fr-FR" sz="3800" dirty="0"/>
              <a:t>Favoriser la fixation biologique de l’azote de l’air: des légumineuses dans les rotations de cultures</a:t>
            </a:r>
          </a:p>
          <a:p>
            <a:r>
              <a:rPr lang="fr-FR" sz="3800" dirty="0"/>
              <a:t>Réconcilier l’agriculture et l’élevage</a:t>
            </a:r>
          </a:p>
          <a:p>
            <a:r>
              <a:rPr lang="fr-FR" sz="3800" dirty="0"/>
              <a:t>Reconstituer l’humus du sol</a:t>
            </a:r>
          </a:p>
          <a:p>
            <a:r>
              <a:rPr lang="fr-FR" sz="3800" dirty="0"/>
              <a:t>Chercher les éléments minéraux en profondeur et les restituer à la surface</a:t>
            </a:r>
          </a:p>
          <a:p>
            <a:r>
              <a:rPr lang="fr-FR" sz="3800" dirty="0"/>
              <a:t>Favoriser les champignons </a:t>
            </a:r>
            <a:r>
              <a:rPr lang="fr-FR" sz="3800" dirty="0" err="1"/>
              <a:t>micorhysiens</a:t>
            </a:r>
            <a:endParaRPr lang="fr-FR" sz="3800" dirty="0"/>
          </a:p>
          <a:p>
            <a:endParaRPr lang="fr-FR" dirty="0"/>
          </a:p>
        </p:txBody>
      </p:sp>
    </p:spTree>
    <p:extLst>
      <p:ext uri="{BB962C8B-B14F-4D97-AF65-F5344CB8AC3E}">
        <p14:creationId xmlns:p14="http://schemas.microsoft.com/office/powerpoint/2010/main" val="290580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D1624F4-3AF4-0BDC-A587-EBE8EE266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88540"/>
            <a:ext cx="4958088" cy="5869459"/>
          </a:xfrm>
          <a:prstGeom prst="rect">
            <a:avLst/>
          </a:prstGeom>
        </p:spPr>
      </p:pic>
      <p:pic>
        <p:nvPicPr>
          <p:cNvPr id="4" name="Image 3">
            <a:extLst>
              <a:ext uri="{FF2B5EF4-FFF2-40B4-BE49-F238E27FC236}">
                <a16:creationId xmlns:a16="http://schemas.microsoft.com/office/drawing/2014/main" id="{A9DBE862-A0E7-4C2E-B404-242CE6A17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089" y="1020905"/>
            <a:ext cx="4185911" cy="5923592"/>
          </a:xfrm>
          <a:prstGeom prst="rect">
            <a:avLst/>
          </a:prstGeom>
        </p:spPr>
      </p:pic>
    </p:spTree>
    <p:extLst>
      <p:ext uri="{BB962C8B-B14F-4D97-AF65-F5344CB8AC3E}">
        <p14:creationId xmlns:p14="http://schemas.microsoft.com/office/powerpoint/2010/main" val="86897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6600451" cy="699654"/>
          </a:xfrm>
        </p:spPr>
        <p:txBody>
          <a:bodyPr>
            <a:normAutofit fontScale="90000"/>
          </a:bodyPr>
          <a:lstStyle/>
          <a:p>
            <a:pPr algn="ctr"/>
            <a:r>
              <a:rPr lang="fr-FR" dirty="0" err="1">
                <a:latin typeface="Algerian" panose="04020705040A02060702" pitchFamily="82" charset="0"/>
              </a:rPr>
              <a:t>L’AGROFOresterie</a:t>
            </a:r>
            <a:endParaRPr lang="fr-FR" dirty="0">
              <a:latin typeface="Algerian" panose="04020705040A02060702" pitchFamily="82" charset="0"/>
            </a:endParaRPr>
          </a:p>
        </p:txBody>
      </p:sp>
      <p:pic>
        <p:nvPicPr>
          <p:cNvPr id="1028" name="Picture 4" descr="Bénédicte Mottais: Projet 4 - Coin Terrasse en ardoise à Orvault">
            <a:extLst>
              <a:ext uri="{FF2B5EF4-FFF2-40B4-BE49-F238E27FC236}">
                <a16:creationId xmlns:a16="http://schemas.microsoft.com/office/drawing/2014/main" id="{40A67EA1-7F67-B495-FE9F-8E067F20B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300" y="785092"/>
            <a:ext cx="6082586" cy="62548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E4359BDD-8244-9AFF-E741-86A2A5831E9E}"/>
              </a:ext>
            </a:extLst>
          </p:cNvPr>
          <p:cNvSpPr txBox="1"/>
          <p:nvPr/>
        </p:nvSpPr>
        <p:spPr>
          <a:xfrm>
            <a:off x="379379" y="1050587"/>
            <a:ext cx="2334638" cy="2585323"/>
          </a:xfrm>
          <a:prstGeom prst="rect">
            <a:avLst/>
          </a:prstGeom>
          <a:noFill/>
        </p:spPr>
        <p:txBody>
          <a:bodyPr wrap="square" rtlCol="0">
            <a:spAutoFit/>
          </a:bodyPr>
          <a:lstStyle/>
          <a:p>
            <a:r>
              <a:rPr lang="fr-FR" b="0" i="0">
                <a:solidFill>
                  <a:schemeClr val="tx1">
                    <a:lumMod val="95000"/>
                    <a:lumOff val="5000"/>
                  </a:schemeClr>
                </a:solidFill>
                <a:effectLst/>
                <a:latin typeface="Montserrat" panose="00000500000000000000" pitchFamily="2" charset="0"/>
              </a:rPr>
              <a:t>L'agroforesterie est un système de culture qui associe des arbres et des cultures agricoles ou des cultures fourragères sur une même parcelle. </a:t>
            </a:r>
            <a:endParaRPr lang="fr-FR" dirty="0"/>
          </a:p>
        </p:txBody>
      </p:sp>
    </p:spTree>
    <p:extLst>
      <p:ext uri="{BB962C8B-B14F-4D97-AF65-F5344CB8AC3E}">
        <p14:creationId xmlns:p14="http://schemas.microsoft.com/office/powerpoint/2010/main" val="233305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6600451" cy="699654"/>
          </a:xfrm>
        </p:spPr>
        <p:txBody>
          <a:bodyPr>
            <a:normAutofit fontScale="90000"/>
          </a:bodyPr>
          <a:lstStyle/>
          <a:p>
            <a:pPr algn="ctr"/>
            <a:r>
              <a:rPr lang="fr-FR" dirty="0" err="1">
                <a:latin typeface="Algerian" panose="04020705040A02060702" pitchFamily="82" charset="0"/>
              </a:rPr>
              <a:t>L’AGROFOresterie</a:t>
            </a:r>
            <a:endParaRPr lang="fr-FR" dirty="0">
              <a:latin typeface="Algerian" panose="04020705040A02060702" pitchFamily="82" charset="0"/>
            </a:endParaRPr>
          </a:p>
        </p:txBody>
      </p:sp>
      <p:pic>
        <p:nvPicPr>
          <p:cNvPr id="5122" name="Picture 2" descr="Les avantages de l'agroforesterie | Agroécologie, Développement durable ...">
            <a:extLst>
              <a:ext uri="{FF2B5EF4-FFF2-40B4-BE49-F238E27FC236}">
                <a16:creationId xmlns:a16="http://schemas.microsoft.com/office/drawing/2014/main" id="{6B656CA9-326D-776D-38DE-0756AF650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871538"/>
            <a:ext cx="8087809" cy="590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26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6600451" cy="699654"/>
          </a:xfrm>
        </p:spPr>
        <p:txBody>
          <a:bodyPr>
            <a:normAutofit fontScale="90000"/>
          </a:bodyPr>
          <a:lstStyle/>
          <a:p>
            <a:pPr algn="ctr"/>
            <a:r>
              <a:rPr lang="fr-FR" dirty="0" err="1">
                <a:latin typeface="Algerian" panose="04020705040A02060702" pitchFamily="82" charset="0"/>
              </a:rPr>
              <a:t>L’AGROFOresterie</a:t>
            </a:r>
            <a:endParaRPr lang="fr-FR" dirty="0">
              <a:latin typeface="Algerian" panose="04020705040A02060702" pitchFamily="82" charset="0"/>
            </a:endParaRPr>
          </a:p>
        </p:txBody>
      </p:sp>
      <p:sp>
        <p:nvSpPr>
          <p:cNvPr id="3" name="ZoneTexte 2">
            <a:extLst>
              <a:ext uri="{FF2B5EF4-FFF2-40B4-BE49-F238E27FC236}">
                <a16:creationId xmlns:a16="http://schemas.microsoft.com/office/drawing/2014/main" id="{348158EB-3654-E408-6709-FBFD01FCD169}"/>
              </a:ext>
            </a:extLst>
          </p:cNvPr>
          <p:cNvSpPr txBox="1"/>
          <p:nvPr/>
        </p:nvSpPr>
        <p:spPr>
          <a:xfrm>
            <a:off x="488091" y="1464714"/>
            <a:ext cx="8519984" cy="5170646"/>
          </a:xfrm>
          <a:prstGeom prst="rect">
            <a:avLst/>
          </a:prstGeom>
          <a:noFill/>
        </p:spPr>
        <p:txBody>
          <a:bodyPr wrap="square" rtlCol="0">
            <a:spAutoFit/>
          </a:bodyPr>
          <a:lstStyle/>
          <a:p>
            <a:r>
              <a:rPr lang="fr-FR" sz="2400" b="0" i="0" dirty="0">
                <a:effectLst/>
                <a:highlight>
                  <a:srgbClr val="FFFFFF"/>
                </a:highlight>
                <a:latin typeface="-apple-system"/>
              </a:rPr>
              <a:t>Les 12 principes de l’Agroforesterie : la ronce berceau de grandes chaînes élémentaires...</a:t>
            </a:r>
            <a:br>
              <a:rPr lang="fr-FR" sz="2400" b="0" i="0" dirty="0">
                <a:effectLst/>
                <a:highlight>
                  <a:srgbClr val="FFFFFF"/>
                </a:highlight>
                <a:latin typeface="-apple-system"/>
              </a:rPr>
            </a:br>
            <a:r>
              <a:rPr lang="fr-FR" sz="2400" b="0" i="0" dirty="0">
                <a:effectLst/>
                <a:highlight>
                  <a:srgbClr val="FFFFFF"/>
                </a:highlight>
                <a:latin typeface="-apple-system"/>
              </a:rPr>
              <a:t>1 - Diversité et complémentarité : pas de pays sans paysans et paysages.</a:t>
            </a:r>
            <a:br>
              <a:rPr lang="fr-FR" sz="2400" b="0" i="0" dirty="0">
                <a:effectLst/>
                <a:highlight>
                  <a:srgbClr val="FFFFFF"/>
                </a:highlight>
                <a:latin typeface="-apple-system"/>
              </a:rPr>
            </a:br>
            <a:r>
              <a:rPr lang="fr-FR" sz="2400" b="0" i="0" dirty="0">
                <a:effectLst/>
                <a:highlight>
                  <a:srgbClr val="FFFFFF"/>
                </a:highlight>
                <a:latin typeface="-apple-system"/>
              </a:rPr>
              <a:t>Tout comme les écosystèmes naturels, les paysages agricoles sont dépendants d’une biodiversité minimale afin d’assurer leur pérennité dans le temps face aux perturbations.</a:t>
            </a:r>
            <a:br>
              <a:rPr lang="fr-FR" sz="2400" b="0" i="0" dirty="0">
                <a:effectLst/>
                <a:highlight>
                  <a:srgbClr val="FFFFFF"/>
                </a:highlight>
                <a:latin typeface="-apple-system"/>
              </a:rPr>
            </a:br>
            <a:r>
              <a:rPr lang="fr-FR" sz="2400" b="0" i="0" dirty="0">
                <a:effectLst/>
                <a:highlight>
                  <a:srgbClr val="FFFFFF"/>
                </a:highlight>
                <a:latin typeface="-apple-system"/>
              </a:rPr>
              <a:t>2 - Comprendre le fonctionnement de la forêt</a:t>
            </a:r>
            <a:br>
              <a:rPr lang="fr-FR" sz="2400" b="0" i="0" dirty="0">
                <a:effectLst/>
                <a:highlight>
                  <a:srgbClr val="FFFFFF"/>
                </a:highlight>
                <a:latin typeface="-apple-system"/>
              </a:rPr>
            </a:br>
            <a:r>
              <a:rPr lang="fr-FR" sz="2400" b="0" i="0" dirty="0">
                <a:effectLst/>
                <a:highlight>
                  <a:srgbClr val="FFFFFF"/>
                </a:highlight>
                <a:latin typeface="-apple-system"/>
              </a:rPr>
              <a:t>Les écosystèmes naturels font preuve d’une grande résilience dont il faut urgemment s’inspirer pour la conduite des agroécosystèmes.</a:t>
            </a:r>
            <a:br>
              <a:rPr lang="fr-FR" sz="2400" b="0" i="0" dirty="0">
                <a:effectLst/>
                <a:highlight>
                  <a:srgbClr val="FFFFFF"/>
                </a:highlight>
                <a:latin typeface="-apple-system"/>
              </a:rPr>
            </a:br>
            <a:r>
              <a:rPr lang="fr-FR" sz="2400" b="0" i="0" dirty="0">
                <a:effectLst/>
                <a:highlight>
                  <a:srgbClr val="FFFFFF"/>
                </a:highlight>
                <a:latin typeface="-apple-system"/>
              </a:rPr>
              <a:t>3 - L’art de la transposition</a:t>
            </a:r>
            <a:br>
              <a:rPr lang="fr-FR" sz="2400" b="0" i="0" dirty="0">
                <a:effectLst/>
                <a:highlight>
                  <a:srgbClr val="FFFFFF"/>
                </a:highlight>
                <a:latin typeface="-apple-system"/>
              </a:rPr>
            </a:br>
            <a:r>
              <a:rPr lang="fr-FR" sz="2400" b="0" i="0" dirty="0">
                <a:effectLst/>
                <a:highlight>
                  <a:srgbClr val="FFFFFF"/>
                </a:highlight>
                <a:latin typeface="-apple-system"/>
              </a:rPr>
              <a:t>L'agroforesterie maximise la captation d’énergie lumineuse via une complémentarité entre les strates herbacées et arborées.</a:t>
            </a:r>
            <a:br>
              <a:rPr lang="fr-FR" b="0" i="0" dirty="0">
                <a:effectLst/>
                <a:highlight>
                  <a:srgbClr val="FFFFFF"/>
                </a:highlight>
                <a:latin typeface="-apple-system"/>
              </a:rPr>
            </a:br>
            <a:endParaRPr lang="fr-FR" dirty="0"/>
          </a:p>
        </p:txBody>
      </p:sp>
    </p:spTree>
    <p:extLst>
      <p:ext uri="{BB962C8B-B14F-4D97-AF65-F5344CB8AC3E}">
        <p14:creationId xmlns:p14="http://schemas.microsoft.com/office/powerpoint/2010/main" val="591285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1536016" y="85438"/>
            <a:ext cx="6600451" cy="699654"/>
          </a:xfrm>
        </p:spPr>
        <p:txBody>
          <a:bodyPr>
            <a:normAutofit fontScale="90000"/>
          </a:bodyPr>
          <a:lstStyle/>
          <a:p>
            <a:pPr algn="ctr"/>
            <a:r>
              <a:rPr lang="fr-FR" dirty="0" err="1">
                <a:latin typeface="Algerian" panose="04020705040A02060702" pitchFamily="82" charset="0"/>
              </a:rPr>
              <a:t>L’AGROFOresterie</a:t>
            </a:r>
            <a:endParaRPr lang="fr-FR" dirty="0">
              <a:latin typeface="Algerian" panose="04020705040A02060702" pitchFamily="82" charset="0"/>
            </a:endParaRPr>
          </a:p>
        </p:txBody>
      </p:sp>
      <p:sp>
        <p:nvSpPr>
          <p:cNvPr id="3" name="ZoneTexte 2">
            <a:extLst>
              <a:ext uri="{FF2B5EF4-FFF2-40B4-BE49-F238E27FC236}">
                <a16:creationId xmlns:a16="http://schemas.microsoft.com/office/drawing/2014/main" id="{C0334426-5BD5-81BF-1844-3206599E6AA0}"/>
              </a:ext>
            </a:extLst>
          </p:cNvPr>
          <p:cNvSpPr txBox="1"/>
          <p:nvPr/>
        </p:nvSpPr>
        <p:spPr>
          <a:xfrm>
            <a:off x="605481" y="1099751"/>
            <a:ext cx="8328454" cy="5632311"/>
          </a:xfrm>
          <a:prstGeom prst="rect">
            <a:avLst/>
          </a:prstGeom>
          <a:noFill/>
        </p:spPr>
        <p:txBody>
          <a:bodyPr wrap="square" rtlCol="0">
            <a:spAutoFit/>
          </a:bodyPr>
          <a:lstStyle/>
          <a:p>
            <a:r>
              <a:rPr lang="fr-FR" sz="2400" b="0" i="0" dirty="0">
                <a:effectLst/>
                <a:highlight>
                  <a:srgbClr val="FFFFFF"/>
                </a:highlight>
                <a:latin typeface="-apple-system"/>
              </a:rPr>
              <a:t>4 - Maximiser la photosynthèse</a:t>
            </a:r>
            <a:br>
              <a:rPr lang="fr-FR" sz="2400" b="0" i="0" dirty="0">
                <a:effectLst/>
                <a:highlight>
                  <a:srgbClr val="FFFFFF"/>
                </a:highlight>
                <a:latin typeface="-apple-system"/>
              </a:rPr>
            </a:br>
            <a:r>
              <a:rPr lang="fr-FR" sz="2400" b="0" i="0" dirty="0">
                <a:effectLst/>
                <a:highlight>
                  <a:srgbClr val="FFFFFF"/>
                </a:highlight>
                <a:latin typeface="-apple-system"/>
              </a:rPr>
              <a:t>L’intrant premier, c’est le carbone issu de la photosynthèse. C’est lui qui, en retournant au sol pendant le cycle des végétaux, nourrit les micro-organismes et crée la fertilité des humus forestiers.</a:t>
            </a:r>
            <a:br>
              <a:rPr lang="fr-FR" sz="2400" b="0" i="0" dirty="0">
                <a:effectLst/>
                <a:highlight>
                  <a:srgbClr val="FFFFFF"/>
                </a:highlight>
                <a:latin typeface="-apple-system"/>
              </a:rPr>
            </a:br>
            <a:r>
              <a:rPr lang="fr-FR" sz="2400" b="0" i="0" dirty="0">
                <a:effectLst/>
                <a:highlight>
                  <a:srgbClr val="FFFFFF"/>
                </a:highlight>
                <a:latin typeface="-apple-system"/>
              </a:rPr>
              <a:t>5 - La lignine, cheville ouvrière des humus stables</a:t>
            </a:r>
            <a:br>
              <a:rPr lang="fr-FR" sz="2400" b="0" i="0" dirty="0">
                <a:effectLst/>
                <a:highlight>
                  <a:srgbClr val="FFFFFF"/>
                </a:highlight>
                <a:latin typeface="-apple-system"/>
              </a:rPr>
            </a:br>
            <a:r>
              <a:rPr lang="fr-FR" sz="2400" b="0" i="0" dirty="0">
                <a:effectLst/>
                <a:highlight>
                  <a:srgbClr val="FFFFFF"/>
                </a:highlight>
                <a:latin typeface="-apple-system"/>
              </a:rPr>
              <a:t>Le bois mort qui revient au sol contient de la lignine et d’autres polyphénols qui permettent de stabiliser les acides humiques et de nourrir les champignons du sol. </a:t>
            </a:r>
            <a:br>
              <a:rPr lang="fr-FR" sz="2400" b="0" i="0" dirty="0">
                <a:effectLst/>
                <a:highlight>
                  <a:srgbClr val="FFFFFF"/>
                </a:highlight>
                <a:latin typeface="-apple-system"/>
              </a:rPr>
            </a:br>
            <a:r>
              <a:rPr lang="fr-FR" sz="2400" b="0" i="0" dirty="0">
                <a:effectLst/>
                <a:highlight>
                  <a:srgbClr val="FFFFFF"/>
                </a:highlight>
                <a:latin typeface="-apple-system"/>
              </a:rPr>
              <a:t>6 - L’arbre tampon</a:t>
            </a:r>
            <a:br>
              <a:rPr lang="fr-FR" sz="2400" b="0" i="0" dirty="0">
                <a:effectLst/>
                <a:highlight>
                  <a:srgbClr val="FFFFFF"/>
                </a:highlight>
                <a:latin typeface="-apple-system"/>
              </a:rPr>
            </a:br>
            <a:r>
              <a:rPr lang="fr-FR" sz="2400" b="0" i="0" dirty="0">
                <a:effectLst/>
                <a:highlight>
                  <a:srgbClr val="FFFFFF"/>
                </a:highlight>
                <a:latin typeface="-apple-system"/>
              </a:rPr>
              <a:t>L’arbre est un amortisseur climatique. En </a:t>
            </a:r>
            <a:r>
              <a:rPr lang="fr-FR" sz="2400" b="0" i="0" dirty="0" err="1">
                <a:effectLst/>
                <a:highlight>
                  <a:srgbClr val="FFFFFF"/>
                </a:highlight>
                <a:latin typeface="-apple-system"/>
              </a:rPr>
              <a:t>évapotranspirant</a:t>
            </a:r>
            <a:r>
              <a:rPr lang="fr-FR" sz="2400" b="0" i="0" dirty="0">
                <a:effectLst/>
                <a:highlight>
                  <a:srgbClr val="FFFFFF"/>
                </a:highlight>
                <a:latin typeface="-apple-system"/>
              </a:rPr>
              <a:t> depuis les couches profondes, il rafraîchit l’atmosphère, tandis que sa présence limite l’effet du vent qui assèche en été et frigorifie en hiver.</a:t>
            </a:r>
            <a:br>
              <a:rPr lang="fr-FR" sz="2400" b="0" i="0" dirty="0">
                <a:effectLst/>
                <a:highlight>
                  <a:srgbClr val="FFFFFF"/>
                </a:highlight>
                <a:latin typeface="-apple-system"/>
              </a:rPr>
            </a:br>
            <a:endParaRPr lang="fr-FR" sz="2400" dirty="0"/>
          </a:p>
        </p:txBody>
      </p:sp>
    </p:spTree>
    <p:extLst>
      <p:ext uri="{BB962C8B-B14F-4D97-AF65-F5344CB8AC3E}">
        <p14:creationId xmlns:p14="http://schemas.microsoft.com/office/powerpoint/2010/main" val="1622172636"/>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200</TotalTime>
  <Words>1893</Words>
  <Application>Microsoft Office PowerPoint</Application>
  <PresentationFormat>Affichage à l'écran (4:3)</PresentationFormat>
  <Paragraphs>66</Paragraphs>
  <Slides>19</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Algerian</vt:lpstr>
      <vt:lpstr>-apple-system</vt:lpstr>
      <vt:lpstr>Arial</vt:lpstr>
      <vt:lpstr>Calibri</vt:lpstr>
      <vt:lpstr>Century Gothic</vt:lpstr>
      <vt:lpstr>Montserrat</vt:lpstr>
      <vt:lpstr>Wingdings 3</vt:lpstr>
      <vt:lpstr>Brin</vt:lpstr>
      <vt:lpstr>L’AGROECOLOGIE</vt:lpstr>
      <vt:lpstr>Présentation PowerPoint</vt:lpstr>
      <vt:lpstr>L’AGROECOLOGIE</vt:lpstr>
      <vt:lpstr>Présentation PowerPoint</vt:lpstr>
      <vt:lpstr>Présentation PowerPoint</vt:lpstr>
      <vt:lpstr>L’AGROFOresterie</vt:lpstr>
      <vt:lpstr>L’AGROFOresterie</vt:lpstr>
      <vt:lpstr>L’AGROFOresterie</vt:lpstr>
      <vt:lpstr>L’AGROFOresterie</vt:lpstr>
      <vt:lpstr>L’AGROFOresterie</vt:lpstr>
      <vt:lpstr>L’AGROFOresterie</vt:lpstr>
      <vt:lpstr>Présentation PowerPoint</vt:lpstr>
      <vt:lpstr>Présentation PowerPoint</vt:lpstr>
      <vt:lpstr>Présentation PowerPoint</vt:lpstr>
      <vt:lpstr>Présentation PowerPoint</vt:lpstr>
      <vt:lpstr>Présentation PowerPoint</vt:lpstr>
      <vt:lpstr>L’AGROECOLOGIE APPLIQUEE AUX ESPACES VERTS</vt:lpstr>
      <vt:lpstr>L’AGROECOLOGIE APPLIQUEE AUX ESPACES VERTS</vt:lpstr>
      <vt:lpstr>L’AGROECOLOGIE APPLIQUEE AUX ESPACES VERTS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L’AGROECOLOGIE</dc:title>
  <dc:creator>patrick lafforgue</dc:creator>
  <cp:lastModifiedBy>patrick lafforgue</cp:lastModifiedBy>
  <cp:revision>6</cp:revision>
  <dcterms:created xsi:type="dcterms:W3CDTF">2023-12-22T09:13:41Z</dcterms:created>
  <dcterms:modified xsi:type="dcterms:W3CDTF">2024-10-23T09:41:38Z</dcterms:modified>
</cp:coreProperties>
</file>