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3.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09" r:id="rId1"/>
  </p:sldMasterIdLst>
  <p:notesMasterIdLst>
    <p:notesMasterId r:id="rId101"/>
  </p:notesMasterIdLst>
  <p:sldIdLst>
    <p:sldId id="258" r:id="rId2"/>
    <p:sldId id="416" r:id="rId3"/>
    <p:sldId id="417" r:id="rId4"/>
    <p:sldId id="411" r:id="rId5"/>
    <p:sldId id="414" r:id="rId6"/>
    <p:sldId id="257" r:id="rId7"/>
    <p:sldId id="457" r:id="rId8"/>
    <p:sldId id="419" r:id="rId9"/>
    <p:sldId id="418" r:id="rId10"/>
    <p:sldId id="474" r:id="rId11"/>
    <p:sldId id="471" r:id="rId12"/>
    <p:sldId id="472" r:id="rId13"/>
    <p:sldId id="475" r:id="rId14"/>
    <p:sldId id="476" r:id="rId15"/>
    <p:sldId id="473" r:id="rId16"/>
    <p:sldId id="477" r:id="rId17"/>
    <p:sldId id="478" r:id="rId18"/>
    <p:sldId id="479" r:id="rId19"/>
    <p:sldId id="480" r:id="rId20"/>
    <p:sldId id="420" r:id="rId21"/>
    <p:sldId id="421" r:id="rId22"/>
    <p:sldId id="310" r:id="rId23"/>
    <p:sldId id="302" r:id="rId24"/>
    <p:sldId id="311" r:id="rId25"/>
    <p:sldId id="312" r:id="rId26"/>
    <p:sldId id="313" r:id="rId27"/>
    <p:sldId id="314" r:id="rId28"/>
    <p:sldId id="315" r:id="rId29"/>
    <p:sldId id="458" r:id="rId30"/>
    <p:sldId id="422" r:id="rId31"/>
    <p:sldId id="316" r:id="rId32"/>
    <p:sldId id="318" r:id="rId33"/>
    <p:sldId id="424" r:id="rId34"/>
    <p:sldId id="319" r:id="rId35"/>
    <p:sldId id="321" r:id="rId36"/>
    <p:sldId id="423" r:id="rId37"/>
    <p:sldId id="481" r:id="rId38"/>
    <p:sldId id="322" r:id="rId39"/>
    <p:sldId id="324" r:id="rId40"/>
    <p:sldId id="425" r:id="rId41"/>
    <p:sldId id="260" r:id="rId42"/>
    <p:sldId id="299" r:id="rId43"/>
    <p:sldId id="301" r:id="rId44"/>
    <p:sldId id="305" r:id="rId45"/>
    <p:sldId id="325" r:id="rId46"/>
    <p:sldId id="331" r:id="rId47"/>
    <p:sldId id="430" r:id="rId48"/>
    <p:sldId id="435" r:id="rId49"/>
    <p:sldId id="436" r:id="rId50"/>
    <p:sldId id="431" r:id="rId51"/>
    <p:sldId id="432" r:id="rId52"/>
    <p:sldId id="434" r:id="rId53"/>
    <p:sldId id="433" r:id="rId54"/>
    <p:sldId id="428" r:id="rId55"/>
    <p:sldId id="437" r:id="rId56"/>
    <p:sldId id="439" r:id="rId57"/>
    <p:sldId id="438" r:id="rId58"/>
    <p:sldId id="440" r:id="rId59"/>
    <p:sldId id="386" r:id="rId60"/>
    <p:sldId id="387" r:id="rId61"/>
    <p:sldId id="337" r:id="rId62"/>
    <p:sldId id="338" r:id="rId63"/>
    <p:sldId id="330" r:id="rId64"/>
    <p:sldId id="429" r:id="rId65"/>
    <p:sldId id="441" r:id="rId66"/>
    <p:sldId id="445" r:id="rId67"/>
    <p:sldId id="442" r:id="rId68"/>
    <p:sldId id="443" r:id="rId69"/>
    <p:sldId id="447" r:id="rId70"/>
    <p:sldId id="484" r:id="rId71"/>
    <p:sldId id="482" r:id="rId72"/>
    <p:sldId id="483" r:id="rId73"/>
    <p:sldId id="448" r:id="rId74"/>
    <p:sldId id="485" r:id="rId75"/>
    <p:sldId id="444" r:id="rId76"/>
    <p:sldId id="269" r:id="rId77"/>
    <p:sldId id="264" r:id="rId78"/>
    <p:sldId id="265" r:id="rId79"/>
    <p:sldId id="470" r:id="rId80"/>
    <p:sldId id="449" r:id="rId81"/>
    <p:sldId id="456" r:id="rId82"/>
    <p:sldId id="363" r:id="rId83"/>
    <p:sldId id="459" r:id="rId84"/>
    <p:sldId id="460" r:id="rId85"/>
    <p:sldId id="461" r:id="rId86"/>
    <p:sldId id="462" r:id="rId87"/>
    <p:sldId id="450" r:id="rId88"/>
    <p:sldId id="463" r:id="rId89"/>
    <p:sldId id="464" r:id="rId90"/>
    <p:sldId id="469" r:id="rId91"/>
    <p:sldId id="451" r:id="rId92"/>
    <p:sldId id="329" r:id="rId93"/>
    <p:sldId id="376" r:id="rId94"/>
    <p:sldId id="277" r:id="rId95"/>
    <p:sldId id="379" r:id="rId96"/>
    <p:sldId id="385" r:id="rId97"/>
    <p:sldId id="453" r:id="rId98"/>
    <p:sldId id="454" r:id="rId99"/>
    <p:sldId id="410" r:id="rId10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22" autoAdjust="0"/>
    <p:restoredTop sz="75871" autoAdjust="0"/>
  </p:normalViewPr>
  <p:slideViewPr>
    <p:cSldViewPr snapToGrid="0">
      <p:cViewPr varScale="1">
        <p:scale>
          <a:sx n="63" d="100"/>
          <a:sy n="63" d="100"/>
        </p:scale>
        <p:origin x="2136" y="82"/>
      </p:cViewPr>
      <p:guideLst/>
    </p:cSldViewPr>
  </p:slideViewPr>
  <p:notesTextViewPr>
    <p:cViewPr>
      <p:scale>
        <a:sx n="1" d="1"/>
        <a:sy n="1" d="1"/>
      </p:scale>
      <p:origin x="0" y="0"/>
    </p:cViewPr>
  </p:notesTextViewPr>
  <p:sorterViewPr>
    <p:cViewPr varScale="1">
      <p:scale>
        <a:sx n="100" d="100"/>
        <a:sy n="100" d="100"/>
      </p:scale>
      <p:origin x="0" y="-4099"/>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F389AF-A876-41B1-88F6-F49C361334EA}" type="doc">
      <dgm:prSet loTypeId="urn:microsoft.com/office/officeart/2005/8/layout/cycle3" loCatId="cycle" qsTypeId="urn:microsoft.com/office/officeart/2005/8/quickstyle/simple5" qsCatId="simple" csTypeId="urn:microsoft.com/office/officeart/2005/8/colors/accent3_4" csCatId="accent3" phldr="1"/>
      <dgm:spPr/>
      <dgm:t>
        <a:bodyPr/>
        <a:lstStyle/>
        <a:p>
          <a:endParaRPr lang="en-US"/>
        </a:p>
      </dgm:t>
    </dgm:pt>
    <dgm:pt modelId="{C02AB1F3-80F6-43F7-938F-D0A4F4665250}">
      <dgm:prSet/>
      <dgm:spPr/>
      <dgm:t>
        <a:bodyPr/>
        <a:lstStyle/>
        <a:p>
          <a:r>
            <a:rPr lang="fr-FR" b="1" dirty="0">
              <a:solidFill>
                <a:schemeClr val="bg1"/>
              </a:solidFill>
            </a:rPr>
            <a:t>Le regard va porter sur</a:t>
          </a:r>
          <a:r>
            <a:rPr lang="fr-FR" dirty="0">
              <a:solidFill>
                <a:schemeClr val="bg1"/>
              </a:solidFill>
            </a:rPr>
            <a:t>:</a:t>
          </a:r>
          <a:endParaRPr lang="en-US" dirty="0">
            <a:solidFill>
              <a:schemeClr val="bg1"/>
            </a:solidFill>
          </a:endParaRPr>
        </a:p>
      </dgm:t>
    </dgm:pt>
    <dgm:pt modelId="{E72ED17D-E97F-4574-8930-E114D4A6BA47}" type="parTrans" cxnId="{C7DF01EA-E3A8-4D0F-B8B0-4F0ADEA49C28}">
      <dgm:prSet/>
      <dgm:spPr/>
      <dgm:t>
        <a:bodyPr/>
        <a:lstStyle/>
        <a:p>
          <a:endParaRPr lang="en-US"/>
        </a:p>
      </dgm:t>
    </dgm:pt>
    <dgm:pt modelId="{88167A97-A646-43FB-BAD5-1F4C3925AF97}" type="sibTrans" cxnId="{C7DF01EA-E3A8-4D0F-B8B0-4F0ADEA49C28}">
      <dgm:prSet/>
      <dgm:spPr/>
      <dgm:t>
        <a:bodyPr/>
        <a:lstStyle/>
        <a:p>
          <a:endParaRPr lang="en-US"/>
        </a:p>
      </dgm:t>
    </dgm:pt>
    <dgm:pt modelId="{7314FA87-C6A2-47FA-95B3-CAA5627F0E5A}">
      <dgm:prSet/>
      <dgm:spPr/>
      <dgm:t>
        <a:bodyPr/>
        <a:lstStyle/>
        <a:p>
          <a:r>
            <a:rPr lang="fr-FR" b="1" dirty="0">
              <a:solidFill>
                <a:schemeClr val="bg1"/>
              </a:solidFill>
            </a:rPr>
            <a:t>les lignes ,</a:t>
          </a:r>
          <a:endParaRPr lang="en-US" b="1" dirty="0">
            <a:solidFill>
              <a:schemeClr val="bg1"/>
            </a:solidFill>
          </a:endParaRPr>
        </a:p>
      </dgm:t>
    </dgm:pt>
    <dgm:pt modelId="{1A9A6E1B-47D0-4D1A-81DB-250A8CEAEA43}" type="parTrans" cxnId="{F3EA7A10-B0E5-4209-A4E1-92F6F83354A6}">
      <dgm:prSet/>
      <dgm:spPr/>
      <dgm:t>
        <a:bodyPr/>
        <a:lstStyle/>
        <a:p>
          <a:endParaRPr lang="en-US"/>
        </a:p>
      </dgm:t>
    </dgm:pt>
    <dgm:pt modelId="{5221800D-E3D3-41FA-9408-D7CAA35DB096}" type="sibTrans" cxnId="{F3EA7A10-B0E5-4209-A4E1-92F6F83354A6}">
      <dgm:prSet/>
      <dgm:spPr/>
      <dgm:t>
        <a:bodyPr/>
        <a:lstStyle/>
        <a:p>
          <a:endParaRPr lang="en-US"/>
        </a:p>
      </dgm:t>
    </dgm:pt>
    <dgm:pt modelId="{54FDC1F6-C670-4FC8-90BD-1065CF74D10D}">
      <dgm:prSet/>
      <dgm:spPr/>
      <dgm:t>
        <a:bodyPr/>
        <a:lstStyle/>
        <a:p>
          <a:r>
            <a:rPr lang="fr-FR" b="1" dirty="0">
              <a:solidFill>
                <a:schemeClr val="bg1"/>
              </a:solidFill>
            </a:rPr>
            <a:t>les points,</a:t>
          </a:r>
          <a:endParaRPr lang="en-US" b="1" dirty="0">
            <a:solidFill>
              <a:schemeClr val="bg1"/>
            </a:solidFill>
          </a:endParaRPr>
        </a:p>
      </dgm:t>
    </dgm:pt>
    <dgm:pt modelId="{66C0A374-7FD6-4F00-8D43-00A01664803F}" type="parTrans" cxnId="{2E60852A-80FB-4D84-BD42-FBFDF80BA7BB}">
      <dgm:prSet/>
      <dgm:spPr/>
      <dgm:t>
        <a:bodyPr/>
        <a:lstStyle/>
        <a:p>
          <a:endParaRPr lang="en-US"/>
        </a:p>
      </dgm:t>
    </dgm:pt>
    <dgm:pt modelId="{0D73C2ED-0D23-4191-B79A-2A19E1A8A19A}" type="sibTrans" cxnId="{2E60852A-80FB-4D84-BD42-FBFDF80BA7BB}">
      <dgm:prSet/>
      <dgm:spPr/>
      <dgm:t>
        <a:bodyPr/>
        <a:lstStyle/>
        <a:p>
          <a:endParaRPr lang="en-US"/>
        </a:p>
      </dgm:t>
    </dgm:pt>
    <dgm:pt modelId="{134D6AA1-DD98-4DB5-9C56-A5EC1C42BA44}">
      <dgm:prSet/>
      <dgm:spPr/>
      <dgm:t>
        <a:bodyPr/>
        <a:lstStyle/>
        <a:p>
          <a:r>
            <a:rPr lang="fr-FR" b="1" dirty="0">
              <a:solidFill>
                <a:schemeClr val="bg1"/>
              </a:solidFill>
            </a:rPr>
            <a:t>les rythmes,</a:t>
          </a:r>
          <a:endParaRPr lang="en-US" b="1" dirty="0">
            <a:solidFill>
              <a:schemeClr val="bg1"/>
            </a:solidFill>
          </a:endParaRPr>
        </a:p>
      </dgm:t>
    </dgm:pt>
    <dgm:pt modelId="{51CF5FF8-F2C2-4322-B8F8-C72762976462}" type="parTrans" cxnId="{600B1502-703F-4F41-A88B-E339FDE7D9D2}">
      <dgm:prSet/>
      <dgm:spPr/>
      <dgm:t>
        <a:bodyPr/>
        <a:lstStyle/>
        <a:p>
          <a:endParaRPr lang="en-US"/>
        </a:p>
      </dgm:t>
    </dgm:pt>
    <dgm:pt modelId="{689F38B6-CE24-4C5F-8213-CB103D6557E2}" type="sibTrans" cxnId="{600B1502-703F-4F41-A88B-E339FDE7D9D2}">
      <dgm:prSet/>
      <dgm:spPr/>
      <dgm:t>
        <a:bodyPr/>
        <a:lstStyle/>
        <a:p>
          <a:endParaRPr lang="en-US"/>
        </a:p>
      </dgm:t>
    </dgm:pt>
    <dgm:pt modelId="{901AB1E8-5ABA-4D6D-A163-D94071EFE2DC}">
      <dgm:prSet/>
      <dgm:spPr/>
      <dgm:t>
        <a:bodyPr/>
        <a:lstStyle/>
        <a:p>
          <a:r>
            <a:rPr lang="fr-FR" b="1" dirty="0">
              <a:solidFill>
                <a:schemeClr val="bg1"/>
              </a:solidFill>
            </a:rPr>
            <a:t>la lumière, </a:t>
          </a:r>
          <a:endParaRPr lang="en-US" b="1" dirty="0">
            <a:solidFill>
              <a:schemeClr val="bg1"/>
            </a:solidFill>
          </a:endParaRPr>
        </a:p>
      </dgm:t>
    </dgm:pt>
    <dgm:pt modelId="{7BDDAD70-8D02-4957-979D-9DF4EE126679}" type="parTrans" cxnId="{EEC1F400-F428-4C95-9BEA-1555EC2B4F90}">
      <dgm:prSet/>
      <dgm:spPr/>
      <dgm:t>
        <a:bodyPr/>
        <a:lstStyle/>
        <a:p>
          <a:endParaRPr lang="en-US"/>
        </a:p>
      </dgm:t>
    </dgm:pt>
    <dgm:pt modelId="{E2F6948E-846B-4792-B336-540ACBF505AC}" type="sibTrans" cxnId="{EEC1F400-F428-4C95-9BEA-1555EC2B4F90}">
      <dgm:prSet/>
      <dgm:spPr/>
      <dgm:t>
        <a:bodyPr/>
        <a:lstStyle/>
        <a:p>
          <a:endParaRPr lang="en-US"/>
        </a:p>
      </dgm:t>
    </dgm:pt>
    <dgm:pt modelId="{A0A55AC4-FE7C-42AE-A5A9-43ABC4B4E6E0}">
      <dgm:prSet/>
      <dgm:spPr/>
      <dgm:t>
        <a:bodyPr/>
        <a:lstStyle/>
        <a:p>
          <a:r>
            <a:rPr lang="fr-FR" b="1" dirty="0">
              <a:solidFill>
                <a:schemeClr val="bg1"/>
              </a:solidFill>
            </a:rPr>
            <a:t>les échelles, </a:t>
          </a:r>
          <a:endParaRPr lang="en-US" b="1" dirty="0">
            <a:solidFill>
              <a:schemeClr val="bg1"/>
            </a:solidFill>
          </a:endParaRPr>
        </a:p>
      </dgm:t>
    </dgm:pt>
    <dgm:pt modelId="{1AA8E52A-57BF-4858-8E91-0DCAA72EF329}" type="parTrans" cxnId="{06FE5D9E-7F98-4FD9-8A54-AC3FF01EC131}">
      <dgm:prSet/>
      <dgm:spPr/>
      <dgm:t>
        <a:bodyPr/>
        <a:lstStyle/>
        <a:p>
          <a:endParaRPr lang="en-US"/>
        </a:p>
      </dgm:t>
    </dgm:pt>
    <dgm:pt modelId="{B74EAF75-0A19-4B76-9FBD-7D9D0AA9A531}" type="sibTrans" cxnId="{06FE5D9E-7F98-4FD9-8A54-AC3FF01EC131}">
      <dgm:prSet/>
      <dgm:spPr/>
      <dgm:t>
        <a:bodyPr/>
        <a:lstStyle/>
        <a:p>
          <a:endParaRPr lang="en-US"/>
        </a:p>
      </dgm:t>
    </dgm:pt>
    <dgm:pt modelId="{7F31D236-7EE3-4F29-B967-79219DB0B07E}">
      <dgm:prSet/>
      <dgm:spPr/>
      <dgm:t>
        <a:bodyPr/>
        <a:lstStyle/>
        <a:p>
          <a:r>
            <a:rPr lang="fr-FR" b="1" dirty="0">
              <a:solidFill>
                <a:schemeClr val="bg1"/>
              </a:solidFill>
            </a:rPr>
            <a:t>les couleurs, </a:t>
          </a:r>
          <a:endParaRPr lang="en-US" b="1" dirty="0">
            <a:solidFill>
              <a:schemeClr val="bg1"/>
            </a:solidFill>
          </a:endParaRPr>
        </a:p>
      </dgm:t>
    </dgm:pt>
    <dgm:pt modelId="{DEE2C7D9-7212-4A90-91F3-1E30F110AB37}" type="parTrans" cxnId="{D0A81E3D-D562-4F19-8028-0656B289F8DF}">
      <dgm:prSet/>
      <dgm:spPr/>
      <dgm:t>
        <a:bodyPr/>
        <a:lstStyle/>
        <a:p>
          <a:endParaRPr lang="en-US"/>
        </a:p>
      </dgm:t>
    </dgm:pt>
    <dgm:pt modelId="{ABE59FC6-6619-43D2-B8B7-A23B7E30B5E0}" type="sibTrans" cxnId="{D0A81E3D-D562-4F19-8028-0656B289F8DF}">
      <dgm:prSet/>
      <dgm:spPr/>
      <dgm:t>
        <a:bodyPr/>
        <a:lstStyle/>
        <a:p>
          <a:endParaRPr lang="en-US"/>
        </a:p>
      </dgm:t>
    </dgm:pt>
    <dgm:pt modelId="{06081DBE-2010-4484-8A77-446D8ABD1F56}">
      <dgm:prSet/>
      <dgm:spPr/>
      <dgm:t>
        <a:bodyPr/>
        <a:lstStyle/>
        <a:p>
          <a:r>
            <a:rPr lang="fr-FR" b="1" dirty="0">
              <a:solidFill>
                <a:schemeClr val="bg1"/>
              </a:solidFill>
            </a:rPr>
            <a:t>qui composent le paysage.</a:t>
          </a:r>
          <a:endParaRPr lang="en-US" b="1" dirty="0">
            <a:solidFill>
              <a:schemeClr val="bg1"/>
            </a:solidFill>
          </a:endParaRPr>
        </a:p>
      </dgm:t>
    </dgm:pt>
    <dgm:pt modelId="{2233A669-8975-4305-9DBB-5E86173A8790}" type="parTrans" cxnId="{495AC4EE-783C-4FA2-BC11-6538AF5F2BD8}">
      <dgm:prSet/>
      <dgm:spPr/>
      <dgm:t>
        <a:bodyPr/>
        <a:lstStyle/>
        <a:p>
          <a:endParaRPr lang="en-US"/>
        </a:p>
      </dgm:t>
    </dgm:pt>
    <dgm:pt modelId="{CCD0B571-D6DA-483B-B9C1-26288D40DBBA}" type="sibTrans" cxnId="{495AC4EE-783C-4FA2-BC11-6538AF5F2BD8}">
      <dgm:prSet/>
      <dgm:spPr/>
      <dgm:t>
        <a:bodyPr/>
        <a:lstStyle/>
        <a:p>
          <a:endParaRPr lang="en-US"/>
        </a:p>
      </dgm:t>
    </dgm:pt>
    <dgm:pt modelId="{88CF60EE-6DAF-4C2F-A1D3-2C4F07BB2B9A}" type="pres">
      <dgm:prSet presAssocID="{36F389AF-A876-41B1-88F6-F49C361334EA}" presName="Name0" presStyleCnt="0">
        <dgm:presLayoutVars>
          <dgm:dir/>
          <dgm:resizeHandles val="exact"/>
        </dgm:presLayoutVars>
      </dgm:prSet>
      <dgm:spPr/>
    </dgm:pt>
    <dgm:pt modelId="{2A34DAD2-8CD0-4C60-A37F-0581CD2009FD}" type="pres">
      <dgm:prSet presAssocID="{36F389AF-A876-41B1-88F6-F49C361334EA}" presName="cycle" presStyleCnt="0"/>
      <dgm:spPr/>
    </dgm:pt>
    <dgm:pt modelId="{AD6CF23A-5210-42F7-A376-EE0690191CB6}" type="pres">
      <dgm:prSet presAssocID="{C02AB1F3-80F6-43F7-938F-D0A4F4665250}" presName="nodeFirstNode" presStyleLbl="node1" presStyleIdx="0" presStyleCnt="8">
        <dgm:presLayoutVars>
          <dgm:bulletEnabled val="1"/>
        </dgm:presLayoutVars>
      </dgm:prSet>
      <dgm:spPr/>
    </dgm:pt>
    <dgm:pt modelId="{E2B232D3-4E7B-4EEF-A27D-2D71F91282FC}" type="pres">
      <dgm:prSet presAssocID="{88167A97-A646-43FB-BAD5-1F4C3925AF97}" presName="sibTransFirstNode" presStyleLbl="bgShp" presStyleIdx="0" presStyleCnt="1"/>
      <dgm:spPr/>
    </dgm:pt>
    <dgm:pt modelId="{F0335F72-4320-4161-B67D-63522B8ECD4C}" type="pres">
      <dgm:prSet presAssocID="{7314FA87-C6A2-47FA-95B3-CAA5627F0E5A}" presName="nodeFollowingNodes" presStyleLbl="node1" presStyleIdx="1" presStyleCnt="8">
        <dgm:presLayoutVars>
          <dgm:bulletEnabled val="1"/>
        </dgm:presLayoutVars>
      </dgm:prSet>
      <dgm:spPr/>
    </dgm:pt>
    <dgm:pt modelId="{F34E088F-F3E8-406E-A408-4D4381DAB442}" type="pres">
      <dgm:prSet presAssocID="{54FDC1F6-C670-4FC8-90BD-1065CF74D10D}" presName="nodeFollowingNodes" presStyleLbl="node1" presStyleIdx="2" presStyleCnt="8">
        <dgm:presLayoutVars>
          <dgm:bulletEnabled val="1"/>
        </dgm:presLayoutVars>
      </dgm:prSet>
      <dgm:spPr/>
    </dgm:pt>
    <dgm:pt modelId="{8B65166F-E919-4B9C-B200-126713E4B6BA}" type="pres">
      <dgm:prSet presAssocID="{134D6AA1-DD98-4DB5-9C56-A5EC1C42BA44}" presName="nodeFollowingNodes" presStyleLbl="node1" presStyleIdx="3" presStyleCnt="8">
        <dgm:presLayoutVars>
          <dgm:bulletEnabled val="1"/>
        </dgm:presLayoutVars>
      </dgm:prSet>
      <dgm:spPr/>
    </dgm:pt>
    <dgm:pt modelId="{9E75F5B7-2624-49C1-A22C-B7FBA70C2A21}" type="pres">
      <dgm:prSet presAssocID="{901AB1E8-5ABA-4D6D-A163-D94071EFE2DC}" presName="nodeFollowingNodes" presStyleLbl="node1" presStyleIdx="4" presStyleCnt="8">
        <dgm:presLayoutVars>
          <dgm:bulletEnabled val="1"/>
        </dgm:presLayoutVars>
      </dgm:prSet>
      <dgm:spPr/>
    </dgm:pt>
    <dgm:pt modelId="{BBD2111D-C123-454C-B187-00B56825B8FD}" type="pres">
      <dgm:prSet presAssocID="{A0A55AC4-FE7C-42AE-A5A9-43ABC4B4E6E0}" presName="nodeFollowingNodes" presStyleLbl="node1" presStyleIdx="5" presStyleCnt="8">
        <dgm:presLayoutVars>
          <dgm:bulletEnabled val="1"/>
        </dgm:presLayoutVars>
      </dgm:prSet>
      <dgm:spPr/>
    </dgm:pt>
    <dgm:pt modelId="{CCD9D874-7B88-4FB9-898F-05AFB3F6A1F3}" type="pres">
      <dgm:prSet presAssocID="{7F31D236-7EE3-4F29-B967-79219DB0B07E}" presName="nodeFollowingNodes" presStyleLbl="node1" presStyleIdx="6" presStyleCnt="8">
        <dgm:presLayoutVars>
          <dgm:bulletEnabled val="1"/>
        </dgm:presLayoutVars>
      </dgm:prSet>
      <dgm:spPr/>
    </dgm:pt>
    <dgm:pt modelId="{FC06BAFD-CE25-468B-9312-FD8345BE98D5}" type="pres">
      <dgm:prSet presAssocID="{06081DBE-2010-4484-8A77-446D8ABD1F56}" presName="nodeFollowingNodes" presStyleLbl="node1" presStyleIdx="7" presStyleCnt="8">
        <dgm:presLayoutVars>
          <dgm:bulletEnabled val="1"/>
        </dgm:presLayoutVars>
      </dgm:prSet>
      <dgm:spPr/>
    </dgm:pt>
  </dgm:ptLst>
  <dgm:cxnLst>
    <dgm:cxn modelId="{EEC1F400-F428-4C95-9BEA-1555EC2B4F90}" srcId="{36F389AF-A876-41B1-88F6-F49C361334EA}" destId="{901AB1E8-5ABA-4D6D-A163-D94071EFE2DC}" srcOrd="4" destOrd="0" parTransId="{7BDDAD70-8D02-4957-979D-9DF4EE126679}" sibTransId="{E2F6948E-846B-4792-B336-540ACBF505AC}"/>
    <dgm:cxn modelId="{600B1502-703F-4F41-A88B-E339FDE7D9D2}" srcId="{36F389AF-A876-41B1-88F6-F49C361334EA}" destId="{134D6AA1-DD98-4DB5-9C56-A5EC1C42BA44}" srcOrd="3" destOrd="0" parTransId="{51CF5FF8-F2C2-4322-B8F8-C72762976462}" sibTransId="{689F38B6-CE24-4C5F-8213-CB103D6557E2}"/>
    <dgm:cxn modelId="{F3EA7A10-B0E5-4209-A4E1-92F6F83354A6}" srcId="{36F389AF-A876-41B1-88F6-F49C361334EA}" destId="{7314FA87-C6A2-47FA-95B3-CAA5627F0E5A}" srcOrd="1" destOrd="0" parTransId="{1A9A6E1B-47D0-4D1A-81DB-250A8CEAEA43}" sibTransId="{5221800D-E3D3-41FA-9408-D7CAA35DB096}"/>
    <dgm:cxn modelId="{15834411-22C3-4EF6-8F0D-F5A85444CB82}" type="presOf" srcId="{7314FA87-C6A2-47FA-95B3-CAA5627F0E5A}" destId="{F0335F72-4320-4161-B67D-63522B8ECD4C}" srcOrd="0" destOrd="0" presId="urn:microsoft.com/office/officeart/2005/8/layout/cycle3"/>
    <dgm:cxn modelId="{9172EC12-0E50-4069-84A7-2F8AF65F5B00}" type="presOf" srcId="{7F31D236-7EE3-4F29-B967-79219DB0B07E}" destId="{CCD9D874-7B88-4FB9-898F-05AFB3F6A1F3}" srcOrd="0" destOrd="0" presId="urn:microsoft.com/office/officeart/2005/8/layout/cycle3"/>
    <dgm:cxn modelId="{2E60852A-80FB-4D84-BD42-FBFDF80BA7BB}" srcId="{36F389AF-A876-41B1-88F6-F49C361334EA}" destId="{54FDC1F6-C670-4FC8-90BD-1065CF74D10D}" srcOrd="2" destOrd="0" parTransId="{66C0A374-7FD6-4F00-8D43-00A01664803F}" sibTransId="{0D73C2ED-0D23-4191-B79A-2A19E1A8A19A}"/>
    <dgm:cxn modelId="{D0A81E3D-D562-4F19-8028-0656B289F8DF}" srcId="{36F389AF-A876-41B1-88F6-F49C361334EA}" destId="{7F31D236-7EE3-4F29-B967-79219DB0B07E}" srcOrd="6" destOrd="0" parTransId="{DEE2C7D9-7212-4A90-91F3-1E30F110AB37}" sibTransId="{ABE59FC6-6619-43D2-B8B7-A23B7E30B5E0}"/>
    <dgm:cxn modelId="{A9BFED42-C0AF-4F31-8667-DC67044EA18A}" type="presOf" srcId="{134D6AA1-DD98-4DB5-9C56-A5EC1C42BA44}" destId="{8B65166F-E919-4B9C-B200-126713E4B6BA}" srcOrd="0" destOrd="0" presId="urn:microsoft.com/office/officeart/2005/8/layout/cycle3"/>
    <dgm:cxn modelId="{43382783-3F7B-4853-8A5A-88764AE358DE}" type="presOf" srcId="{06081DBE-2010-4484-8A77-446D8ABD1F56}" destId="{FC06BAFD-CE25-468B-9312-FD8345BE98D5}" srcOrd="0" destOrd="0" presId="urn:microsoft.com/office/officeart/2005/8/layout/cycle3"/>
    <dgm:cxn modelId="{32E6098B-6C5D-4EDD-BF2F-51B6DF86EEAB}" type="presOf" srcId="{A0A55AC4-FE7C-42AE-A5A9-43ABC4B4E6E0}" destId="{BBD2111D-C123-454C-B187-00B56825B8FD}" srcOrd="0" destOrd="0" presId="urn:microsoft.com/office/officeart/2005/8/layout/cycle3"/>
    <dgm:cxn modelId="{766BB59D-CC8B-4DD1-9161-1F0E068FCAFB}" type="presOf" srcId="{54FDC1F6-C670-4FC8-90BD-1065CF74D10D}" destId="{F34E088F-F3E8-406E-A408-4D4381DAB442}" srcOrd="0" destOrd="0" presId="urn:microsoft.com/office/officeart/2005/8/layout/cycle3"/>
    <dgm:cxn modelId="{06FE5D9E-7F98-4FD9-8A54-AC3FF01EC131}" srcId="{36F389AF-A876-41B1-88F6-F49C361334EA}" destId="{A0A55AC4-FE7C-42AE-A5A9-43ABC4B4E6E0}" srcOrd="5" destOrd="0" parTransId="{1AA8E52A-57BF-4858-8E91-0DCAA72EF329}" sibTransId="{B74EAF75-0A19-4B76-9FBD-7D9D0AA9A531}"/>
    <dgm:cxn modelId="{E575F5B2-1421-4726-B161-71C0EE3A1530}" type="presOf" srcId="{88167A97-A646-43FB-BAD5-1F4C3925AF97}" destId="{E2B232D3-4E7B-4EEF-A27D-2D71F91282FC}" srcOrd="0" destOrd="0" presId="urn:microsoft.com/office/officeart/2005/8/layout/cycle3"/>
    <dgm:cxn modelId="{2926B4B5-E7A4-4E60-858C-E2AC62C35F93}" type="presOf" srcId="{901AB1E8-5ABA-4D6D-A163-D94071EFE2DC}" destId="{9E75F5B7-2624-49C1-A22C-B7FBA70C2A21}" srcOrd="0" destOrd="0" presId="urn:microsoft.com/office/officeart/2005/8/layout/cycle3"/>
    <dgm:cxn modelId="{077D56DD-9700-4A10-831A-DA60BF5D82F0}" type="presOf" srcId="{C02AB1F3-80F6-43F7-938F-D0A4F4665250}" destId="{AD6CF23A-5210-42F7-A376-EE0690191CB6}" srcOrd="0" destOrd="0" presId="urn:microsoft.com/office/officeart/2005/8/layout/cycle3"/>
    <dgm:cxn modelId="{C7DF01EA-E3A8-4D0F-B8B0-4F0ADEA49C28}" srcId="{36F389AF-A876-41B1-88F6-F49C361334EA}" destId="{C02AB1F3-80F6-43F7-938F-D0A4F4665250}" srcOrd="0" destOrd="0" parTransId="{E72ED17D-E97F-4574-8930-E114D4A6BA47}" sibTransId="{88167A97-A646-43FB-BAD5-1F4C3925AF97}"/>
    <dgm:cxn modelId="{495AC4EE-783C-4FA2-BC11-6538AF5F2BD8}" srcId="{36F389AF-A876-41B1-88F6-F49C361334EA}" destId="{06081DBE-2010-4484-8A77-446D8ABD1F56}" srcOrd="7" destOrd="0" parTransId="{2233A669-8975-4305-9DBB-5E86173A8790}" sibTransId="{CCD0B571-D6DA-483B-B9C1-26288D40DBBA}"/>
    <dgm:cxn modelId="{D81BD4F1-A37F-44B9-A8ED-497EB0292713}" type="presOf" srcId="{36F389AF-A876-41B1-88F6-F49C361334EA}" destId="{88CF60EE-6DAF-4C2F-A1D3-2C4F07BB2B9A}" srcOrd="0" destOrd="0" presId="urn:microsoft.com/office/officeart/2005/8/layout/cycle3"/>
    <dgm:cxn modelId="{17BAE880-269E-4470-A79B-930C8E4A4D51}" type="presParOf" srcId="{88CF60EE-6DAF-4C2F-A1D3-2C4F07BB2B9A}" destId="{2A34DAD2-8CD0-4C60-A37F-0581CD2009FD}" srcOrd="0" destOrd="0" presId="urn:microsoft.com/office/officeart/2005/8/layout/cycle3"/>
    <dgm:cxn modelId="{04DEE63A-C025-4281-A50C-88E2FC4B58FC}" type="presParOf" srcId="{2A34DAD2-8CD0-4C60-A37F-0581CD2009FD}" destId="{AD6CF23A-5210-42F7-A376-EE0690191CB6}" srcOrd="0" destOrd="0" presId="urn:microsoft.com/office/officeart/2005/8/layout/cycle3"/>
    <dgm:cxn modelId="{FFCC9B23-4FE7-4B36-9DC6-9728D03CB60E}" type="presParOf" srcId="{2A34DAD2-8CD0-4C60-A37F-0581CD2009FD}" destId="{E2B232D3-4E7B-4EEF-A27D-2D71F91282FC}" srcOrd="1" destOrd="0" presId="urn:microsoft.com/office/officeart/2005/8/layout/cycle3"/>
    <dgm:cxn modelId="{D000CD8A-25FC-4B07-84B3-591777AB0D06}" type="presParOf" srcId="{2A34DAD2-8CD0-4C60-A37F-0581CD2009FD}" destId="{F0335F72-4320-4161-B67D-63522B8ECD4C}" srcOrd="2" destOrd="0" presId="urn:microsoft.com/office/officeart/2005/8/layout/cycle3"/>
    <dgm:cxn modelId="{C75CDE24-00FC-4DB5-8FCB-038BA701D1AA}" type="presParOf" srcId="{2A34DAD2-8CD0-4C60-A37F-0581CD2009FD}" destId="{F34E088F-F3E8-406E-A408-4D4381DAB442}" srcOrd="3" destOrd="0" presId="urn:microsoft.com/office/officeart/2005/8/layout/cycle3"/>
    <dgm:cxn modelId="{5A7689F8-9C2B-43D1-AF5B-C95395E5A444}" type="presParOf" srcId="{2A34DAD2-8CD0-4C60-A37F-0581CD2009FD}" destId="{8B65166F-E919-4B9C-B200-126713E4B6BA}" srcOrd="4" destOrd="0" presId="urn:microsoft.com/office/officeart/2005/8/layout/cycle3"/>
    <dgm:cxn modelId="{2EE63E8F-0A3D-49EC-9B42-8F0F82B02473}" type="presParOf" srcId="{2A34DAD2-8CD0-4C60-A37F-0581CD2009FD}" destId="{9E75F5B7-2624-49C1-A22C-B7FBA70C2A21}" srcOrd="5" destOrd="0" presId="urn:microsoft.com/office/officeart/2005/8/layout/cycle3"/>
    <dgm:cxn modelId="{AFBB5B36-311F-47D9-9ECB-E401956F1195}" type="presParOf" srcId="{2A34DAD2-8CD0-4C60-A37F-0581CD2009FD}" destId="{BBD2111D-C123-454C-B187-00B56825B8FD}" srcOrd="6" destOrd="0" presId="urn:microsoft.com/office/officeart/2005/8/layout/cycle3"/>
    <dgm:cxn modelId="{A94ECC1D-5D32-44C5-AA87-37CE933BABBC}" type="presParOf" srcId="{2A34DAD2-8CD0-4C60-A37F-0581CD2009FD}" destId="{CCD9D874-7B88-4FB9-898F-05AFB3F6A1F3}" srcOrd="7" destOrd="0" presId="urn:microsoft.com/office/officeart/2005/8/layout/cycle3"/>
    <dgm:cxn modelId="{38EFD8A1-26C7-4E00-BF79-5D898C752CFE}" type="presParOf" srcId="{2A34DAD2-8CD0-4C60-A37F-0581CD2009FD}" destId="{FC06BAFD-CE25-468B-9312-FD8345BE98D5}" srcOrd="8"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F389AF-A876-41B1-88F6-F49C361334EA}" type="doc">
      <dgm:prSet loTypeId="urn:microsoft.com/office/officeart/2005/8/layout/cycle3" loCatId="cycle" qsTypeId="urn:microsoft.com/office/officeart/2005/8/quickstyle/simple5" qsCatId="simple" csTypeId="urn:microsoft.com/office/officeart/2005/8/colors/accent3_4" csCatId="accent3" phldr="1"/>
      <dgm:spPr/>
      <dgm:t>
        <a:bodyPr/>
        <a:lstStyle/>
        <a:p>
          <a:endParaRPr lang="en-US"/>
        </a:p>
      </dgm:t>
    </dgm:pt>
    <dgm:pt modelId="{C02AB1F3-80F6-43F7-938F-D0A4F4665250}">
      <dgm:prSet/>
      <dgm:spPr/>
      <dgm:t>
        <a:bodyPr/>
        <a:lstStyle/>
        <a:p>
          <a:r>
            <a:rPr lang="fr-FR" b="1" dirty="0">
              <a:solidFill>
                <a:schemeClr val="bg1"/>
              </a:solidFill>
            </a:rPr>
            <a:t>Le regard va porter sur</a:t>
          </a:r>
          <a:r>
            <a:rPr lang="fr-FR" dirty="0">
              <a:solidFill>
                <a:schemeClr val="bg1"/>
              </a:solidFill>
            </a:rPr>
            <a:t>:</a:t>
          </a:r>
          <a:endParaRPr lang="en-US" dirty="0">
            <a:solidFill>
              <a:schemeClr val="bg1"/>
            </a:solidFill>
          </a:endParaRPr>
        </a:p>
      </dgm:t>
    </dgm:pt>
    <dgm:pt modelId="{E72ED17D-E97F-4574-8930-E114D4A6BA47}" type="parTrans" cxnId="{C7DF01EA-E3A8-4D0F-B8B0-4F0ADEA49C28}">
      <dgm:prSet/>
      <dgm:spPr/>
      <dgm:t>
        <a:bodyPr/>
        <a:lstStyle/>
        <a:p>
          <a:endParaRPr lang="en-US"/>
        </a:p>
      </dgm:t>
    </dgm:pt>
    <dgm:pt modelId="{88167A97-A646-43FB-BAD5-1F4C3925AF97}" type="sibTrans" cxnId="{C7DF01EA-E3A8-4D0F-B8B0-4F0ADEA49C28}">
      <dgm:prSet/>
      <dgm:spPr/>
      <dgm:t>
        <a:bodyPr/>
        <a:lstStyle/>
        <a:p>
          <a:endParaRPr lang="en-US"/>
        </a:p>
      </dgm:t>
    </dgm:pt>
    <dgm:pt modelId="{7314FA87-C6A2-47FA-95B3-CAA5627F0E5A}">
      <dgm:prSet/>
      <dgm:spPr/>
      <dgm:t>
        <a:bodyPr/>
        <a:lstStyle/>
        <a:p>
          <a:r>
            <a:rPr lang="fr-FR" b="1" dirty="0">
              <a:solidFill>
                <a:schemeClr val="bg1"/>
              </a:solidFill>
            </a:rPr>
            <a:t>les lignes ,</a:t>
          </a:r>
          <a:endParaRPr lang="en-US" b="1" dirty="0">
            <a:solidFill>
              <a:schemeClr val="bg1"/>
            </a:solidFill>
          </a:endParaRPr>
        </a:p>
      </dgm:t>
    </dgm:pt>
    <dgm:pt modelId="{1A9A6E1B-47D0-4D1A-81DB-250A8CEAEA43}" type="parTrans" cxnId="{F3EA7A10-B0E5-4209-A4E1-92F6F83354A6}">
      <dgm:prSet/>
      <dgm:spPr/>
      <dgm:t>
        <a:bodyPr/>
        <a:lstStyle/>
        <a:p>
          <a:endParaRPr lang="en-US"/>
        </a:p>
      </dgm:t>
    </dgm:pt>
    <dgm:pt modelId="{5221800D-E3D3-41FA-9408-D7CAA35DB096}" type="sibTrans" cxnId="{F3EA7A10-B0E5-4209-A4E1-92F6F83354A6}">
      <dgm:prSet/>
      <dgm:spPr/>
      <dgm:t>
        <a:bodyPr/>
        <a:lstStyle/>
        <a:p>
          <a:endParaRPr lang="en-US"/>
        </a:p>
      </dgm:t>
    </dgm:pt>
    <dgm:pt modelId="{54FDC1F6-C670-4FC8-90BD-1065CF74D10D}">
      <dgm:prSet/>
      <dgm:spPr/>
      <dgm:t>
        <a:bodyPr/>
        <a:lstStyle/>
        <a:p>
          <a:r>
            <a:rPr lang="fr-FR" b="1" dirty="0">
              <a:solidFill>
                <a:schemeClr val="bg1"/>
              </a:solidFill>
            </a:rPr>
            <a:t>les points,</a:t>
          </a:r>
          <a:endParaRPr lang="en-US" b="1" dirty="0">
            <a:solidFill>
              <a:schemeClr val="bg1"/>
            </a:solidFill>
          </a:endParaRPr>
        </a:p>
      </dgm:t>
    </dgm:pt>
    <dgm:pt modelId="{66C0A374-7FD6-4F00-8D43-00A01664803F}" type="parTrans" cxnId="{2E60852A-80FB-4D84-BD42-FBFDF80BA7BB}">
      <dgm:prSet/>
      <dgm:spPr/>
      <dgm:t>
        <a:bodyPr/>
        <a:lstStyle/>
        <a:p>
          <a:endParaRPr lang="en-US"/>
        </a:p>
      </dgm:t>
    </dgm:pt>
    <dgm:pt modelId="{0D73C2ED-0D23-4191-B79A-2A19E1A8A19A}" type="sibTrans" cxnId="{2E60852A-80FB-4D84-BD42-FBFDF80BA7BB}">
      <dgm:prSet/>
      <dgm:spPr/>
      <dgm:t>
        <a:bodyPr/>
        <a:lstStyle/>
        <a:p>
          <a:endParaRPr lang="en-US"/>
        </a:p>
      </dgm:t>
    </dgm:pt>
    <dgm:pt modelId="{134D6AA1-DD98-4DB5-9C56-A5EC1C42BA44}">
      <dgm:prSet/>
      <dgm:spPr/>
      <dgm:t>
        <a:bodyPr/>
        <a:lstStyle/>
        <a:p>
          <a:r>
            <a:rPr lang="fr-FR" b="1" dirty="0">
              <a:solidFill>
                <a:schemeClr val="bg1"/>
              </a:solidFill>
            </a:rPr>
            <a:t>les rythmes,</a:t>
          </a:r>
          <a:endParaRPr lang="en-US" b="1" dirty="0">
            <a:solidFill>
              <a:schemeClr val="bg1"/>
            </a:solidFill>
          </a:endParaRPr>
        </a:p>
      </dgm:t>
    </dgm:pt>
    <dgm:pt modelId="{51CF5FF8-F2C2-4322-B8F8-C72762976462}" type="parTrans" cxnId="{600B1502-703F-4F41-A88B-E339FDE7D9D2}">
      <dgm:prSet/>
      <dgm:spPr/>
      <dgm:t>
        <a:bodyPr/>
        <a:lstStyle/>
        <a:p>
          <a:endParaRPr lang="en-US"/>
        </a:p>
      </dgm:t>
    </dgm:pt>
    <dgm:pt modelId="{689F38B6-CE24-4C5F-8213-CB103D6557E2}" type="sibTrans" cxnId="{600B1502-703F-4F41-A88B-E339FDE7D9D2}">
      <dgm:prSet/>
      <dgm:spPr/>
      <dgm:t>
        <a:bodyPr/>
        <a:lstStyle/>
        <a:p>
          <a:endParaRPr lang="en-US"/>
        </a:p>
      </dgm:t>
    </dgm:pt>
    <dgm:pt modelId="{901AB1E8-5ABA-4D6D-A163-D94071EFE2DC}">
      <dgm:prSet/>
      <dgm:spPr/>
      <dgm:t>
        <a:bodyPr/>
        <a:lstStyle/>
        <a:p>
          <a:r>
            <a:rPr lang="fr-FR" b="1" dirty="0">
              <a:solidFill>
                <a:schemeClr val="bg1"/>
              </a:solidFill>
            </a:rPr>
            <a:t>la lumière, </a:t>
          </a:r>
          <a:endParaRPr lang="en-US" b="1" dirty="0">
            <a:solidFill>
              <a:schemeClr val="bg1"/>
            </a:solidFill>
          </a:endParaRPr>
        </a:p>
      </dgm:t>
    </dgm:pt>
    <dgm:pt modelId="{7BDDAD70-8D02-4957-979D-9DF4EE126679}" type="parTrans" cxnId="{EEC1F400-F428-4C95-9BEA-1555EC2B4F90}">
      <dgm:prSet/>
      <dgm:spPr/>
      <dgm:t>
        <a:bodyPr/>
        <a:lstStyle/>
        <a:p>
          <a:endParaRPr lang="en-US"/>
        </a:p>
      </dgm:t>
    </dgm:pt>
    <dgm:pt modelId="{E2F6948E-846B-4792-B336-540ACBF505AC}" type="sibTrans" cxnId="{EEC1F400-F428-4C95-9BEA-1555EC2B4F90}">
      <dgm:prSet/>
      <dgm:spPr/>
      <dgm:t>
        <a:bodyPr/>
        <a:lstStyle/>
        <a:p>
          <a:endParaRPr lang="en-US"/>
        </a:p>
      </dgm:t>
    </dgm:pt>
    <dgm:pt modelId="{A0A55AC4-FE7C-42AE-A5A9-43ABC4B4E6E0}">
      <dgm:prSet/>
      <dgm:spPr/>
      <dgm:t>
        <a:bodyPr/>
        <a:lstStyle/>
        <a:p>
          <a:r>
            <a:rPr lang="fr-FR" b="1" dirty="0">
              <a:solidFill>
                <a:schemeClr val="bg1"/>
              </a:solidFill>
            </a:rPr>
            <a:t>les échelles, </a:t>
          </a:r>
          <a:endParaRPr lang="en-US" b="1" dirty="0">
            <a:solidFill>
              <a:schemeClr val="bg1"/>
            </a:solidFill>
          </a:endParaRPr>
        </a:p>
      </dgm:t>
    </dgm:pt>
    <dgm:pt modelId="{1AA8E52A-57BF-4858-8E91-0DCAA72EF329}" type="parTrans" cxnId="{06FE5D9E-7F98-4FD9-8A54-AC3FF01EC131}">
      <dgm:prSet/>
      <dgm:spPr/>
      <dgm:t>
        <a:bodyPr/>
        <a:lstStyle/>
        <a:p>
          <a:endParaRPr lang="en-US"/>
        </a:p>
      </dgm:t>
    </dgm:pt>
    <dgm:pt modelId="{B74EAF75-0A19-4B76-9FBD-7D9D0AA9A531}" type="sibTrans" cxnId="{06FE5D9E-7F98-4FD9-8A54-AC3FF01EC131}">
      <dgm:prSet/>
      <dgm:spPr/>
      <dgm:t>
        <a:bodyPr/>
        <a:lstStyle/>
        <a:p>
          <a:endParaRPr lang="en-US"/>
        </a:p>
      </dgm:t>
    </dgm:pt>
    <dgm:pt modelId="{7F31D236-7EE3-4F29-B967-79219DB0B07E}">
      <dgm:prSet/>
      <dgm:spPr/>
      <dgm:t>
        <a:bodyPr/>
        <a:lstStyle/>
        <a:p>
          <a:r>
            <a:rPr lang="fr-FR" b="1" dirty="0">
              <a:solidFill>
                <a:schemeClr val="bg1"/>
              </a:solidFill>
            </a:rPr>
            <a:t>les couleurs, </a:t>
          </a:r>
          <a:endParaRPr lang="en-US" b="1" dirty="0">
            <a:solidFill>
              <a:schemeClr val="bg1"/>
            </a:solidFill>
          </a:endParaRPr>
        </a:p>
      </dgm:t>
    </dgm:pt>
    <dgm:pt modelId="{DEE2C7D9-7212-4A90-91F3-1E30F110AB37}" type="parTrans" cxnId="{D0A81E3D-D562-4F19-8028-0656B289F8DF}">
      <dgm:prSet/>
      <dgm:spPr/>
      <dgm:t>
        <a:bodyPr/>
        <a:lstStyle/>
        <a:p>
          <a:endParaRPr lang="en-US"/>
        </a:p>
      </dgm:t>
    </dgm:pt>
    <dgm:pt modelId="{ABE59FC6-6619-43D2-B8B7-A23B7E30B5E0}" type="sibTrans" cxnId="{D0A81E3D-D562-4F19-8028-0656B289F8DF}">
      <dgm:prSet/>
      <dgm:spPr/>
      <dgm:t>
        <a:bodyPr/>
        <a:lstStyle/>
        <a:p>
          <a:endParaRPr lang="en-US"/>
        </a:p>
      </dgm:t>
    </dgm:pt>
    <dgm:pt modelId="{06081DBE-2010-4484-8A77-446D8ABD1F56}">
      <dgm:prSet/>
      <dgm:spPr/>
      <dgm:t>
        <a:bodyPr/>
        <a:lstStyle/>
        <a:p>
          <a:r>
            <a:rPr lang="fr-FR" b="1" dirty="0">
              <a:solidFill>
                <a:schemeClr val="bg1"/>
              </a:solidFill>
            </a:rPr>
            <a:t>qui composent le paysage.</a:t>
          </a:r>
          <a:endParaRPr lang="en-US" b="1" dirty="0">
            <a:solidFill>
              <a:schemeClr val="bg1"/>
            </a:solidFill>
          </a:endParaRPr>
        </a:p>
      </dgm:t>
    </dgm:pt>
    <dgm:pt modelId="{2233A669-8975-4305-9DBB-5E86173A8790}" type="parTrans" cxnId="{495AC4EE-783C-4FA2-BC11-6538AF5F2BD8}">
      <dgm:prSet/>
      <dgm:spPr/>
      <dgm:t>
        <a:bodyPr/>
        <a:lstStyle/>
        <a:p>
          <a:endParaRPr lang="en-US"/>
        </a:p>
      </dgm:t>
    </dgm:pt>
    <dgm:pt modelId="{CCD0B571-D6DA-483B-B9C1-26288D40DBBA}" type="sibTrans" cxnId="{495AC4EE-783C-4FA2-BC11-6538AF5F2BD8}">
      <dgm:prSet/>
      <dgm:spPr/>
      <dgm:t>
        <a:bodyPr/>
        <a:lstStyle/>
        <a:p>
          <a:endParaRPr lang="en-US"/>
        </a:p>
      </dgm:t>
    </dgm:pt>
    <dgm:pt modelId="{88CF60EE-6DAF-4C2F-A1D3-2C4F07BB2B9A}" type="pres">
      <dgm:prSet presAssocID="{36F389AF-A876-41B1-88F6-F49C361334EA}" presName="Name0" presStyleCnt="0">
        <dgm:presLayoutVars>
          <dgm:dir/>
          <dgm:resizeHandles val="exact"/>
        </dgm:presLayoutVars>
      </dgm:prSet>
      <dgm:spPr/>
    </dgm:pt>
    <dgm:pt modelId="{2A34DAD2-8CD0-4C60-A37F-0581CD2009FD}" type="pres">
      <dgm:prSet presAssocID="{36F389AF-A876-41B1-88F6-F49C361334EA}" presName="cycle" presStyleCnt="0"/>
      <dgm:spPr/>
    </dgm:pt>
    <dgm:pt modelId="{AD6CF23A-5210-42F7-A376-EE0690191CB6}" type="pres">
      <dgm:prSet presAssocID="{C02AB1F3-80F6-43F7-938F-D0A4F4665250}" presName="nodeFirstNode" presStyleLbl="node1" presStyleIdx="0" presStyleCnt="8">
        <dgm:presLayoutVars>
          <dgm:bulletEnabled val="1"/>
        </dgm:presLayoutVars>
      </dgm:prSet>
      <dgm:spPr/>
    </dgm:pt>
    <dgm:pt modelId="{E2B232D3-4E7B-4EEF-A27D-2D71F91282FC}" type="pres">
      <dgm:prSet presAssocID="{88167A97-A646-43FB-BAD5-1F4C3925AF97}" presName="sibTransFirstNode" presStyleLbl="bgShp" presStyleIdx="0" presStyleCnt="1"/>
      <dgm:spPr/>
    </dgm:pt>
    <dgm:pt modelId="{F0335F72-4320-4161-B67D-63522B8ECD4C}" type="pres">
      <dgm:prSet presAssocID="{7314FA87-C6A2-47FA-95B3-CAA5627F0E5A}" presName="nodeFollowingNodes" presStyleLbl="node1" presStyleIdx="1" presStyleCnt="8">
        <dgm:presLayoutVars>
          <dgm:bulletEnabled val="1"/>
        </dgm:presLayoutVars>
      </dgm:prSet>
      <dgm:spPr/>
    </dgm:pt>
    <dgm:pt modelId="{F34E088F-F3E8-406E-A408-4D4381DAB442}" type="pres">
      <dgm:prSet presAssocID="{54FDC1F6-C670-4FC8-90BD-1065CF74D10D}" presName="nodeFollowingNodes" presStyleLbl="node1" presStyleIdx="2" presStyleCnt="8">
        <dgm:presLayoutVars>
          <dgm:bulletEnabled val="1"/>
        </dgm:presLayoutVars>
      </dgm:prSet>
      <dgm:spPr/>
    </dgm:pt>
    <dgm:pt modelId="{8B65166F-E919-4B9C-B200-126713E4B6BA}" type="pres">
      <dgm:prSet presAssocID="{134D6AA1-DD98-4DB5-9C56-A5EC1C42BA44}" presName="nodeFollowingNodes" presStyleLbl="node1" presStyleIdx="3" presStyleCnt="8">
        <dgm:presLayoutVars>
          <dgm:bulletEnabled val="1"/>
        </dgm:presLayoutVars>
      </dgm:prSet>
      <dgm:spPr/>
    </dgm:pt>
    <dgm:pt modelId="{9E75F5B7-2624-49C1-A22C-B7FBA70C2A21}" type="pres">
      <dgm:prSet presAssocID="{901AB1E8-5ABA-4D6D-A163-D94071EFE2DC}" presName="nodeFollowingNodes" presStyleLbl="node1" presStyleIdx="4" presStyleCnt="8">
        <dgm:presLayoutVars>
          <dgm:bulletEnabled val="1"/>
        </dgm:presLayoutVars>
      </dgm:prSet>
      <dgm:spPr/>
    </dgm:pt>
    <dgm:pt modelId="{BBD2111D-C123-454C-B187-00B56825B8FD}" type="pres">
      <dgm:prSet presAssocID="{A0A55AC4-FE7C-42AE-A5A9-43ABC4B4E6E0}" presName="nodeFollowingNodes" presStyleLbl="node1" presStyleIdx="5" presStyleCnt="8">
        <dgm:presLayoutVars>
          <dgm:bulletEnabled val="1"/>
        </dgm:presLayoutVars>
      </dgm:prSet>
      <dgm:spPr/>
    </dgm:pt>
    <dgm:pt modelId="{CCD9D874-7B88-4FB9-898F-05AFB3F6A1F3}" type="pres">
      <dgm:prSet presAssocID="{7F31D236-7EE3-4F29-B967-79219DB0B07E}" presName="nodeFollowingNodes" presStyleLbl="node1" presStyleIdx="6" presStyleCnt="8">
        <dgm:presLayoutVars>
          <dgm:bulletEnabled val="1"/>
        </dgm:presLayoutVars>
      </dgm:prSet>
      <dgm:spPr/>
    </dgm:pt>
    <dgm:pt modelId="{FC06BAFD-CE25-468B-9312-FD8345BE98D5}" type="pres">
      <dgm:prSet presAssocID="{06081DBE-2010-4484-8A77-446D8ABD1F56}" presName="nodeFollowingNodes" presStyleLbl="node1" presStyleIdx="7" presStyleCnt="8">
        <dgm:presLayoutVars>
          <dgm:bulletEnabled val="1"/>
        </dgm:presLayoutVars>
      </dgm:prSet>
      <dgm:spPr/>
    </dgm:pt>
  </dgm:ptLst>
  <dgm:cxnLst>
    <dgm:cxn modelId="{EEC1F400-F428-4C95-9BEA-1555EC2B4F90}" srcId="{36F389AF-A876-41B1-88F6-F49C361334EA}" destId="{901AB1E8-5ABA-4D6D-A163-D94071EFE2DC}" srcOrd="4" destOrd="0" parTransId="{7BDDAD70-8D02-4957-979D-9DF4EE126679}" sibTransId="{E2F6948E-846B-4792-B336-540ACBF505AC}"/>
    <dgm:cxn modelId="{600B1502-703F-4F41-A88B-E339FDE7D9D2}" srcId="{36F389AF-A876-41B1-88F6-F49C361334EA}" destId="{134D6AA1-DD98-4DB5-9C56-A5EC1C42BA44}" srcOrd="3" destOrd="0" parTransId="{51CF5FF8-F2C2-4322-B8F8-C72762976462}" sibTransId="{689F38B6-CE24-4C5F-8213-CB103D6557E2}"/>
    <dgm:cxn modelId="{F3EA7A10-B0E5-4209-A4E1-92F6F83354A6}" srcId="{36F389AF-A876-41B1-88F6-F49C361334EA}" destId="{7314FA87-C6A2-47FA-95B3-CAA5627F0E5A}" srcOrd="1" destOrd="0" parTransId="{1A9A6E1B-47D0-4D1A-81DB-250A8CEAEA43}" sibTransId="{5221800D-E3D3-41FA-9408-D7CAA35DB096}"/>
    <dgm:cxn modelId="{15834411-22C3-4EF6-8F0D-F5A85444CB82}" type="presOf" srcId="{7314FA87-C6A2-47FA-95B3-CAA5627F0E5A}" destId="{F0335F72-4320-4161-B67D-63522B8ECD4C}" srcOrd="0" destOrd="0" presId="urn:microsoft.com/office/officeart/2005/8/layout/cycle3"/>
    <dgm:cxn modelId="{9172EC12-0E50-4069-84A7-2F8AF65F5B00}" type="presOf" srcId="{7F31D236-7EE3-4F29-B967-79219DB0B07E}" destId="{CCD9D874-7B88-4FB9-898F-05AFB3F6A1F3}" srcOrd="0" destOrd="0" presId="urn:microsoft.com/office/officeart/2005/8/layout/cycle3"/>
    <dgm:cxn modelId="{2E60852A-80FB-4D84-BD42-FBFDF80BA7BB}" srcId="{36F389AF-A876-41B1-88F6-F49C361334EA}" destId="{54FDC1F6-C670-4FC8-90BD-1065CF74D10D}" srcOrd="2" destOrd="0" parTransId="{66C0A374-7FD6-4F00-8D43-00A01664803F}" sibTransId="{0D73C2ED-0D23-4191-B79A-2A19E1A8A19A}"/>
    <dgm:cxn modelId="{D0A81E3D-D562-4F19-8028-0656B289F8DF}" srcId="{36F389AF-A876-41B1-88F6-F49C361334EA}" destId="{7F31D236-7EE3-4F29-B967-79219DB0B07E}" srcOrd="6" destOrd="0" parTransId="{DEE2C7D9-7212-4A90-91F3-1E30F110AB37}" sibTransId="{ABE59FC6-6619-43D2-B8B7-A23B7E30B5E0}"/>
    <dgm:cxn modelId="{A9BFED42-C0AF-4F31-8667-DC67044EA18A}" type="presOf" srcId="{134D6AA1-DD98-4DB5-9C56-A5EC1C42BA44}" destId="{8B65166F-E919-4B9C-B200-126713E4B6BA}" srcOrd="0" destOrd="0" presId="urn:microsoft.com/office/officeart/2005/8/layout/cycle3"/>
    <dgm:cxn modelId="{43382783-3F7B-4853-8A5A-88764AE358DE}" type="presOf" srcId="{06081DBE-2010-4484-8A77-446D8ABD1F56}" destId="{FC06BAFD-CE25-468B-9312-FD8345BE98D5}" srcOrd="0" destOrd="0" presId="urn:microsoft.com/office/officeart/2005/8/layout/cycle3"/>
    <dgm:cxn modelId="{32E6098B-6C5D-4EDD-BF2F-51B6DF86EEAB}" type="presOf" srcId="{A0A55AC4-FE7C-42AE-A5A9-43ABC4B4E6E0}" destId="{BBD2111D-C123-454C-B187-00B56825B8FD}" srcOrd="0" destOrd="0" presId="urn:microsoft.com/office/officeart/2005/8/layout/cycle3"/>
    <dgm:cxn modelId="{766BB59D-CC8B-4DD1-9161-1F0E068FCAFB}" type="presOf" srcId="{54FDC1F6-C670-4FC8-90BD-1065CF74D10D}" destId="{F34E088F-F3E8-406E-A408-4D4381DAB442}" srcOrd="0" destOrd="0" presId="urn:microsoft.com/office/officeart/2005/8/layout/cycle3"/>
    <dgm:cxn modelId="{06FE5D9E-7F98-4FD9-8A54-AC3FF01EC131}" srcId="{36F389AF-A876-41B1-88F6-F49C361334EA}" destId="{A0A55AC4-FE7C-42AE-A5A9-43ABC4B4E6E0}" srcOrd="5" destOrd="0" parTransId="{1AA8E52A-57BF-4858-8E91-0DCAA72EF329}" sibTransId="{B74EAF75-0A19-4B76-9FBD-7D9D0AA9A531}"/>
    <dgm:cxn modelId="{E575F5B2-1421-4726-B161-71C0EE3A1530}" type="presOf" srcId="{88167A97-A646-43FB-BAD5-1F4C3925AF97}" destId="{E2B232D3-4E7B-4EEF-A27D-2D71F91282FC}" srcOrd="0" destOrd="0" presId="urn:microsoft.com/office/officeart/2005/8/layout/cycle3"/>
    <dgm:cxn modelId="{2926B4B5-E7A4-4E60-858C-E2AC62C35F93}" type="presOf" srcId="{901AB1E8-5ABA-4D6D-A163-D94071EFE2DC}" destId="{9E75F5B7-2624-49C1-A22C-B7FBA70C2A21}" srcOrd="0" destOrd="0" presId="urn:microsoft.com/office/officeart/2005/8/layout/cycle3"/>
    <dgm:cxn modelId="{077D56DD-9700-4A10-831A-DA60BF5D82F0}" type="presOf" srcId="{C02AB1F3-80F6-43F7-938F-D0A4F4665250}" destId="{AD6CF23A-5210-42F7-A376-EE0690191CB6}" srcOrd="0" destOrd="0" presId="urn:microsoft.com/office/officeart/2005/8/layout/cycle3"/>
    <dgm:cxn modelId="{C7DF01EA-E3A8-4D0F-B8B0-4F0ADEA49C28}" srcId="{36F389AF-A876-41B1-88F6-F49C361334EA}" destId="{C02AB1F3-80F6-43F7-938F-D0A4F4665250}" srcOrd="0" destOrd="0" parTransId="{E72ED17D-E97F-4574-8930-E114D4A6BA47}" sibTransId="{88167A97-A646-43FB-BAD5-1F4C3925AF97}"/>
    <dgm:cxn modelId="{495AC4EE-783C-4FA2-BC11-6538AF5F2BD8}" srcId="{36F389AF-A876-41B1-88F6-F49C361334EA}" destId="{06081DBE-2010-4484-8A77-446D8ABD1F56}" srcOrd="7" destOrd="0" parTransId="{2233A669-8975-4305-9DBB-5E86173A8790}" sibTransId="{CCD0B571-D6DA-483B-B9C1-26288D40DBBA}"/>
    <dgm:cxn modelId="{D81BD4F1-A37F-44B9-A8ED-497EB0292713}" type="presOf" srcId="{36F389AF-A876-41B1-88F6-F49C361334EA}" destId="{88CF60EE-6DAF-4C2F-A1D3-2C4F07BB2B9A}" srcOrd="0" destOrd="0" presId="urn:microsoft.com/office/officeart/2005/8/layout/cycle3"/>
    <dgm:cxn modelId="{17BAE880-269E-4470-A79B-930C8E4A4D51}" type="presParOf" srcId="{88CF60EE-6DAF-4C2F-A1D3-2C4F07BB2B9A}" destId="{2A34DAD2-8CD0-4C60-A37F-0581CD2009FD}" srcOrd="0" destOrd="0" presId="urn:microsoft.com/office/officeart/2005/8/layout/cycle3"/>
    <dgm:cxn modelId="{04DEE63A-C025-4281-A50C-88E2FC4B58FC}" type="presParOf" srcId="{2A34DAD2-8CD0-4C60-A37F-0581CD2009FD}" destId="{AD6CF23A-5210-42F7-A376-EE0690191CB6}" srcOrd="0" destOrd="0" presId="urn:microsoft.com/office/officeart/2005/8/layout/cycle3"/>
    <dgm:cxn modelId="{FFCC9B23-4FE7-4B36-9DC6-9728D03CB60E}" type="presParOf" srcId="{2A34DAD2-8CD0-4C60-A37F-0581CD2009FD}" destId="{E2B232D3-4E7B-4EEF-A27D-2D71F91282FC}" srcOrd="1" destOrd="0" presId="urn:microsoft.com/office/officeart/2005/8/layout/cycle3"/>
    <dgm:cxn modelId="{D000CD8A-25FC-4B07-84B3-591777AB0D06}" type="presParOf" srcId="{2A34DAD2-8CD0-4C60-A37F-0581CD2009FD}" destId="{F0335F72-4320-4161-B67D-63522B8ECD4C}" srcOrd="2" destOrd="0" presId="urn:microsoft.com/office/officeart/2005/8/layout/cycle3"/>
    <dgm:cxn modelId="{C75CDE24-00FC-4DB5-8FCB-038BA701D1AA}" type="presParOf" srcId="{2A34DAD2-8CD0-4C60-A37F-0581CD2009FD}" destId="{F34E088F-F3E8-406E-A408-4D4381DAB442}" srcOrd="3" destOrd="0" presId="urn:microsoft.com/office/officeart/2005/8/layout/cycle3"/>
    <dgm:cxn modelId="{5A7689F8-9C2B-43D1-AF5B-C95395E5A444}" type="presParOf" srcId="{2A34DAD2-8CD0-4C60-A37F-0581CD2009FD}" destId="{8B65166F-E919-4B9C-B200-126713E4B6BA}" srcOrd="4" destOrd="0" presId="urn:microsoft.com/office/officeart/2005/8/layout/cycle3"/>
    <dgm:cxn modelId="{2EE63E8F-0A3D-49EC-9B42-8F0F82B02473}" type="presParOf" srcId="{2A34DAD2-8CD0-4C60-A37F-0581CD2009FD}" destId="{9E75F5B7-2624-49C1-A22C-B7FBA70C2A21}" srcOrd="5" destOrd="0" presId="urn:microsoft.com/office/officeart/2005/8/layout/cycle3"/>
    <dgm:cxn modelId="{AFBB5B36-311F-47D9-9ECB-E401956F1195}" type="presParOf" srcId="{2A34DAD2-8CD0-4C60-A37F-0581CD2009FD}" destId="{BBD2111D-C123-454C-B187-00B56825B8FD}" srcOrd="6" destOrd="0" presId="urn:microsoft.com/office/officeart/2005/8/layout/cycle3"/>
    <dgm:cxn modelId="{A94ECC1D-5D32-44C5-AA87-37CE933BABBC}" type="presParOf" srcId="{2A34DAD2-8CD0-4C60-A37F-0581CD2009FD}" destId="{CCD9D874-7B88-4FB9-898F-05AFB3F6A1F3}" srcOrd="7" destOrd="0" presId="urn:microsoft.com/office/officeart/2005/8/layout/cycle3"/>
    <dgm:cxn modelId="{38EFD8A1-26C7-4E00-BF79-5D898C752CFE}" type="presParOf" srcId="{2A34DAD2-8CD0-4C60-A37F-0581CD2009FD}" destId="{FC06BAFD-CE25-468B-9312-FD8345BE98D5}" srcOrd="8"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232D3-4E7B-4EEF-A27D-2D71F91282FC}">
      <dsp:nvSpPr>
        <dsp:cNvPr id="0" name=""/>
        <dsp:cNvSpPr/>
      </dsp:nvSpPr>
      <dsp:spPr>
        <a:xfrm>
          <a:off x="368269" y="-3335"/>
          <a:ext cx="5524561" cy="5524561"/>
        </a:xfrm>
        <a:prstGeom prst="circularArrow">
          <a:avLst>
            <a:gd name="adj1" fmla="val 5544"/>
            <a:gd name="adj2" fmla="val 330680"/>
            <a:gd name="adj3" fmla="val 14660380"/>
            <a:gd name="adj4" fmla="val 16867927"/>
            <a:gd name="adj5" fmla="val 5757"/>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D6CF23A-5210-42F7-A376-EE0690191CB6}">
      <dsp:nvSpPr>
        <dsp:cNvPr id="0" name=""/>
        <dsp:cNvSpPr/>
      </dsp:nvSpPr>
      <dsp:spPr>
        <a:xfrm>
          <a:off x="2359376" y="47761"/>
          <a:ext cx="1542346" cy="771173"/>
        </a:xfrm>
        <a:prstGeom prst="roundRect">
          <a:avLst/>
        </a:prstGeom>
        <a:gradFill rotWithShape="0">
          <a:gsLst>
            <a:gs pos="0">
              <a:schemeClr val="accent3">
                <a:shade val="50000"/>
                <a:hueOff val="0"/>
                <a:satOff val="0"/>
                <a:lumOff val="0"/>
                <a:alphaOff val="0"/>
                <a:tint val="94000"/>
                <a:satMod val="105000"/>
                <a:lumMod val="102000"/>
              </a:schemeClr>
            </a:gs>
            <a:gs pos="100000">
              <a:schemeClr val="accent3">
                <a:shade val="50000"/>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dirty="0">
              <a:solidFill>
                <a:schemeClr val="bg1"/>
              </a:solidFill>
            </a:rPr>
            <a:t>Le regard va porter sur</a:t>
          </a:r>
          <a:r>
            <a:rPr lang="fr-FR" sz="1700" kern="1200" dirty="0">
              <a:solidFill>
                <a:schemeClr val="bg1"/>
              </a:solidFill>
            </a:rPr>
            <a:t>:</a:t>
          </a:r>
          <a:endParaRPr lang="en-US" sz="1700" kern="1200" dirty="0">
            <a:solidFill>
              <a:schemeClr val="bg1"/>
            </a:solidFill>
          </a:endParaRPr>
        </a:p>
      </dsp:txBody>
      <dsp:txXfrm>
        <a:off x="2397022" y="85407"/>
        <a:ext cx="1467054" cy="695881"/>
      </dsp:txXfrm>
    </dsp:sp>
    <dsp:sp modelId="{F0335F72-4320-4161-B67D-63522B8ECD4C}">
      <dsp:nvSpPr>
        <dsp:cNvPr id="0" name=""/>
        <dsp:cNvSpPr/>
      </dsp:nvSpPr>
      <dsp:spPr>
        <a:xfrm>
          <a:off x="4025242" y="737785"/>
          <a:ext cx="1542346" cy="771173"/>
        </a:xfrm>
        <a:prstGeom prst="roundRect">
          <a:avLst/>
        </a:prstGeom>
        <a:gradFill rotWithShape="0">
          <a:gsLst>
            <a:gs pos="0">
              <a:schemeClr val="accent3">
                <a:shade val="50000"/>
                <a:hueOff val="-101563"/>
                <a:satOff val="985"/>
                <a:lumOff val="10649"/>
                <a:alphaOff val="0"/>
                <a:tint val="94000"/>
                <a:satMod val="105000"/>
                <a:lumMod val="102000"/>
              </a:schemeClr>
            </a:gs>
            <a:gs pos="100000">
              <a:schemeClr val="accent3">
                <a:shade val="50000"/>
                <a:hueOff val="-101563"/>
                <a:satOff val="985"/>
                <a:lumOff val="10649"/>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dirty="0">
              <a:solidFill>
                <a:schemeClr val="bg1"/>
              </a:solidFill>
            </a:rPr>
            <a:t>les lignes ,</a:t>
          </a:r>
          <a:endParaRPr lang="en-US" sz="1700" b="1" kern="1200" dirty="0">
            <a:solidFill>
              <a:schemeClr val="bg1"/>
            </a:solidFill>
          </a:endParaRPr>
        </a:p>
      </dsp:txBody>
      <dsp:txXfrm>
        <a:off x="4062888" y="775431"/>
        <a:ext cx="1467054" cy="695881"/>
      </dsp:txXfrm>
    </dsp:sp>
    <dsp:sp modelId="{F34E088F-F3E8-406E-A408-4D4381DAB442}">
      <dsp:nvSpPr>
        <dsp:cNvPr id="0" name=""/>
        <dsp:cNvSpPr/>
      </dsp:nvSpPr>
      <dsp:spPr>
        <a:xfrm>
          <a:off x="4715266" y="2403650"/>
          <a:ext cx="1542346" cy="771173"/>
        </a:xfrm>
        <a:prstGeom prst="roundRect">
          <a:avLst/>
        </a:prstGeom>
        <a:gradFill rotWithShape="0">
          <a:gsLst>
            <a:gs pos="0">
              <a:schemeClr val="accent3">
                <a:shade val="50000"/>
                <a:hueOff val="-203125"/>
                <a:satOff val="1970"/>
                <a:lumOff val="21298"/>
                <a:alphaOff val="0"/>
                <a:tint val="94000"/>
                <a:satMod val="105000"/>
                <a:lumMod val="102000"/>
              </a:schemeClr>
            </a:gs>
            <a:gs pos="100000">
              <a:schemeClr val="accent3">
                <a:shade val="50000"/>
                <a:hueOff val="-203125"/>
                <a:satOff val="1970"/>
                <a:lumOff val="21298"/>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dirty="0">
              <a:solidFill>
                <a:schemeClr val="bg1"/>
              </a:solidFill>
            </a:rPr>
            <a:t>les points,</a:t>
          </a:r>
          <a:endParaRPr lang="en-US" sz="1700" b="1" kern="1200" dirty="0">
            <a:solidFill>
              <a:schemeClr val="bg1"/>
            </a:solidFill>
          </a:endParaRPr>
        </a:p>
      </dsp:txBody>
      <dsp:txXfrm>
        <a:off x="4752912" y="2441296"/>
        <a:ext cx="1467054" cy="695881"/>
      </dsp:txXfrm>
    </dsp:sp>
    <dsp:sp modelId="{8B65166F-E919-4B9C-B200-126713E4B6BA}">
      <dsp:nvSpPr>
        <dsp:cNvPr id="0" name=""/>
        <dsp:cNvSpPr/>
      </dsp:nvSpPr>
      <dsp:spPr>
        <a:xfrm>
          <a:off x="4025242" y="4069516"/>
          <a:ext cx="1542346" cy="771173"/>
        </a:xfrm>
        <a:prstGeom prst="roundRect">
          <a:avLst/>
        </a:prstGeom>
        <a:gradFill rotWithShape="0">
          <a:gsLst>
            <a:gs pos="0">
              <a:schemeClr val="accent3">
                <a:shade val="50000"/>
                <a:hueOff val="-304688"/>
                <a:satOff val="2955"/>
                <a:lumOff val="31946"/>
                <a:alphaOff val="0"/>
                <a:tint val="94000"/>
                <a:satMod val="105000"/>
                <a:lumMod val="102000"/>
              </a:schemeClr>
            </a:gs>
            <a:gs pos="100000">
              <a:schemeClr val="accent3">
                <a:shade val="50000"/>
                <a:hueOff val="-304688"/>
                <a:satOff val="2955"/>
                <a:lumOff val="31946"/>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dirty="0">
              <a:solidFill>
                <a:schemeClr val="bg1"/>
              </a:solidFill>
            </a:rPr>
            <a:t>les rythmes,</a:t>
          </a:r>
          <a:endParaRPr lang="en-US" sz="1700" b="1" kern="1200" dirty="0">
            <a:solidFill>
              <a:schemeClr val="bg1"/>
            </a:solidFill>
          </a:endParaRPr>
        </a:p>
      </dsp:txBody>
      <dsp:txXfrm>
        <a:off x="4062888" y="4107162"/>
        <a:ext cx="1467054" cy="695881"/>
      </dsp:txXfrm>
    </dsp:sp>
    <dsp:sp modelId="{9E75F5B7-2624-49C1-A22C-B7FBA70C2A21}">
      <dsp:nvSpPr>
        <dsp:cNvPr id="0" name=""/>
        <dsp:cNvSpPr/>
      </dsp:nvSpPr>
      <dsp:spPr>
        <a:xfrm>
          <a:off x="2359376" y="4759540"/>
          <a:ext cx="1542346" cy="771173"/>
        </a:xfrm>
        <a:prstGeom prst="roundRect">
          <a:avLst/>
        </a:prstGeom>
        <a:gradFill rotWithShape="0">
          <a:gsLst>
            <a:gs pos="0">
              <a:schemeClr val="accent3">
                <a:shade val="50000"/>
                <a:hueOff val="-406251"/>
                <a:satOff val="3940"/>
                <a:lumOff val="42595"/>
                <a:alphaOff val="0"/>
                <a:tint val="94000"/>
                <a:satMod val="105000"/>
                <a:lumMod val="102000"/>
              </a:schemeClr>
            </a:gs>
            <a:gs pos="100000">
              <a:schemeClr val="accent3">
                <a:shade val="50000"/>
                <a:hueOff val="-406251"/>
                <a:satOff val="3940"/>
                <a:lumOff val="42595"/>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dirty="0">
              <a:solidFill>
                <a:schemeClr val="bg1"/>
              </a:solidFill>
            </a:rPr>
            <a:t>la lumière, </a:t>
          </a:r>
          <a:endParaRPr lang="en-US" sz="1700" b="1" kern="1200" dirty="0">
            <a:solidFill>
              <a:schemeClr val="bg1"/>
            </a:solidFill>
          </a:endParaRPr>
        </a:p>
      </dsp:txBody>
      <dsp:txXfrm>
        <a:off x="2397022" y="4797186"/>
        <a:ext cx="1467054" cy="695881"/>
      </dsp:txXfrm>
    </dsp:sp>
    <dsp:sp modelId="{BBD2111D-C123-454C-B187-00B56825B8FD}">
      <dsp:nvSpPr>
        <dsp:cNvPr id="0" name=""/>
        <dsp:cNvSpPr/>
      </dsp:nvSpPr>
      <dsp:spPr>
        <a:xfrm>
          <a:off x="693511" y="4069516"/>
          <a:ext cx="1542346" cy="771173"/>
        </a:xfrm>
        <a:prstGeom prst="roundRect">
          <a:avLst/>
        </a:prstGeom>
        <a:gradFill rotWithShape="0">
          <a:gsLst>
            <a:gs pos="0">
              <a:schemeClr val="accent3">
                <a:shade val="50000"/>
                <a:hueOff val="-304688"/>
                <a:satOff val="2955"/>
                <a:lumOff val="31946"/>
                <a:alphaOff val="0"/>
                <a:tint val="94000"/>
                <a:satMod val="105000"/>
                <a:lumMod val="102000"/>
              </a:schemeClr>
            </a:gs>
            <a:gs pos="100000">
              <a:schemeClr val="accent3">
                <a:shade val="50000"/>
                <a:hueOff val="-304688"/>
                <a:satOff val="2955"/>
                <a:lumOff val="31946"/>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dirty="0">
              <a:solidFill>
                <a:schemeClr val="bg1"/>
              </a:solidFill>
            </a:rPr>
            <a:t>les échelles, </a:t>
          </a:r>
          <a:endParaRPr lang="en-US" sz="1700" b="1" kern="1200" dirty="0">
            <a:solidFill>
              <a:schemeClr val="bg1"/>
            </a:solidFill>
          </a:endParaRPr>
        </a:p>
      </dsp:txBody>
      <dsp:txXfrm>
        <a:off x="731157" y="4107162"/>
        <a:ext cx="1467054" cy="695881"/>
      </dsp:txXfrm>
    </dsp:sp>
    <dsp:sp modelId="{CCD9D874-7B88-4FB9-898F-05AFB3F6A1F3}">
      <dsp:nvSpPr>
        <dsp:cNvPr id="0" name=""/>
        <dsp:cNvSpPr/>
      </dsp:nvSpPr>
      <dsp:spPr>
        <a:xfrm>
          <a:off x="3487" y="2403650"/>
          <a:ext cx="1542346" cy="771173"/>
        </a:xfrm>
        <a:prstGeom prst="roundRect">
          <a:avLst/>
        </a:prstGeom>
        <a:gradFill rotWithShape="0">
          <a:gsLst>
            <a:gs pos="0">
              <a:schemeClr val="accent3">
                <a:shade val="50000"/>
                <a:hueOff val="-203125"/>
                <a:satOff val="1970"/>
                <a:lumOff val="21298"/>
                <a:alphaOff val="0"/>
                <a:tint val="94000"/>
                <a:satMod val="105000"/>
                <a:lumMod val="102000"/>
              </a:schemeClr>
            </a:gs>
            <a:gs pos="100000">
              <a:schemeClr val="accent3">
                <a:shade val="50000"/>
                <a:hueOff val="-203125"/>
                <a:satOff val="1970"/>
                <a:lumOff val="21298"/>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dirty="0">
              <a:solidFill>
                <a:schemeClr val="bg1"/>
              </a:solidFill>
            </a:rPr>
            <a:t>les couleurs, </a:t>
          </a:r>
          <a:endParaRPr lang="en-US" sz="1700" b="1" kern="1200" dirty="0">
            <a:solidFill>
              <a:schemeClr val="bg1"/>
            </a:solidFill>
          </a:endParaRPr>
        </a:p>
      </dsp:txBody>
      <dsp:txXfrm>
        <a:off x="41133" y="2441296"/>
        <a:ext cx="1467054" cy="695881"/>
      </dsp:txXfrm>
    </dsp:sp>
    <dsp:sp modelId="{FC06BAFD-CE25-468B-9312-FD8345BE98D5}">
      <dsp:nvSpPr>
        <dsp:cNvPr id="0" name=""/>
        <dsp:cNvSpPr/>
      </dsp:nvSpPr>
      <dsp:spPr>
        <a:xfrm>
          <a:off x="693511" y="737785"/>
          <a:ext cx="1542346" cy="771173"/>
        </a:xfrm>
        <a:prstGeom prst="roundRect">
          <a:avLst/>
        </a:prstGeom>
        <a:gradFill rotWithShape="0">
          <a:gsLst>
            <a:gs pos="0">
              <a:schemeClr val="accent3">
                <a:shade val="50000"/>
                <a:hueOff val="-101563"/>
                <a:satOff val="985"/>
                <a:lumOff val="10649"/>
                <a:alphaOff val="0"/>
                <a:tint val="94000"/>
                <a:satMod val="105000"/>
                <a:lumMod val="102000"/>
              </a:schemeClr>
            </a:gs>
            <a:gs pos="100000">
              <a:schemeClr val="accent3">
                <a:shade val="50000"/>
                <a:hueOff val="-101563"/>
                <a:satOff val="985"/>
                <a:lumOff val="10649"/>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dirty="0">
              <a:solidFill>
                <a:schemeClr val="bg1"/>
              </a:solidFill>
            </a:rPr>
            <a:t>qui composent le paysage.</a:t>
          </a:r>
          <a:endParaRPr lang="en-US" sz="1700" b="1" kern="1200" dirty="0">
            <a:solidFill>
              <a:schemeClr val="bg1"/>
            </a:solidFill>
          </a:endParaRPr>
        </a:p>
      </dsp:txBody>
      <dsp:txXfrm>
        <a:off x="731157" y="775431"/>
        <a:ext cx="1467054" cy="6958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232D3-4E7B-4EEF-A27D-2D71F91282FC}">
      <dsp:nvSpPr>
        <dsp:cNvPr id="0" name=""/>
        <dsp:cNvSpPr/>
      </dsp:nvSpPr>
      <dsp:spPr>
        <a:xfrm>
          <a:off x="407553" y="-46140"/>
          <a:ext cx="5058643" cy="5058643"/>
        </a:xfrm>
        <a:prstGeom prst="circularArrow">
          <a:avLst>
            <a:gd name="adj1" fmla="val 5544"/>
            <a:gd name="adj2" fmla="val 330680"/>
            <a:gd name="adj3" fmla="val 14666504"/>
            <a:gd name="adj4" fmla="val 16864459"/>
            <a:gd name="adj5" fmla="val 5757"/>
          </a:avLst>
        </a:prstGeom>
        <a:solidFill>
          <a:schemeClr val="accent3">
            <a:tint val="5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D6CF23A-5210-42F7-A376-EE0690191CB6}">
      <dsp:nvSpPr>
        <dsp:cNvPr id="0" name=""/>
        <dsp:cNvSpPr/>
      </dsp:nvSpPr>
      <dsp:spPr>
        <a:xfrm>
          <a:off x="2234205" y="1233"/>
          <a:ext cx="1405340" cy="702670"/>
        </a:xfrm>
        <a:prstGeom prst="roundRect">
          <a:avLst/>
        </a:prstGeom>
        <a:gradFill rotWithShape="0">
          <a:gsLst>
            <a:gs pos="0">
              <a:schemeClr val="accent3">
                <a:shade val="50000"/>
                <a:hueOff val="0"/>
                <a:satOff val="0"/>
                <a:lumOff val="0"/>
                <a:alphaOff val="0"/>
                <a:tint val="94000"/>
                <a:satMod val="105000"/>
                <a:lumMod val="102000"/>
              </a:schemeClr>
            </a:gs>
            <a:gs pos="100000">
              <a:schemeClr val="accent3">
                <a:shade val="50000"/>
                <a:hueOff val="0"/>
                <a:satOff val="0"/>
                <a:lumOff val="0"/>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solidFill>
                <a:schemeClr val="bg1"/>
              </a:solidFill>
            </a:rPr>
            <a:t>Le regard va porter sur</a:t>
          </a:r>
          <a:r>
            <a:rPr lang="fr-FR" sz="1500" kern="1200" dirty="0">
              <a:solidFill>
                <a:schemeClr val="bg1"/>
              </a:solidFill>
            </a:rPr>
            <a:t>:</a:t>
          </a:r>
          <a:endParaRPr lang="en-US" sz="1500" kern="1200" dirty="0">
            <a:solidFill>
              <a:schemeClr val="bg1"/>
            </a:solidFill>
          </a:endParaRPr>
        </a:p>
      </dsp:txBody>
      <dsp:txXfrm>
        <a:off x="2268507" y="35535"/>
        <a:ext cx="1336736" cy="634066"/>
      </dsp:txXfrm>
    </dsp:sp>
    <dsp:sp modelId="{F0335F72-4320-4161-B67D-63522B8ECD4C}">
      <dsp:nvSpPr>
        <dsp:cNvPr id="0" name=""/>
        <dsp:cNvSpPr/>
      </dsp:nvSpPr>
      <dsp:spPr>
        <a:xfrm>
          <a:off x="3759578" y="633063"/>
          <a:ext cx="1405340" cy="702670"/>
        </a:xfrm>
        <a:prstGeom prst="roundRect">
          <a:avLst/>
        </a:prstGeom>
        <a:gradFill rotWithShape="0">
          <a:gsLst>
            <a:gs pos="0">
              <a:schemeClr val="accent3">
                <a:shade val="50000"/>
                <a:hueOff val="-101563"/>
                <a:satOff val="985"/>
                <a:lumOff val="10649"/>
                <a:alphaOff val="0"/>
                <a:tint val="94000"/>
                <a:satMod val="105000"/>
                <a:lumMod val="102000"/>
              </a:schemeClr>
            </a:gs>
            <a:gs pos="100000">
              <a:schemeClr val="accent3">
                <a:shade val="50000"/>
                <a:hueOff val="-101563"/>
                <a:satOff val="985"/>
                <a:lumOff val="10649"/>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solidFill>
                <a:schemeClr val="bg1"/>
              </a:solidFill>
            </a:rPr>
            <a:t>les lignes ,</a:t>
          </a:r>
          <a:endParaRPr lang="en-US" sz="1500" b="1" kern="1200" dirty="0">
            <a:solidFill>
              <a:schemeClr val="bg1"/>
            </a:solidFill>
          </a:endParaRPr>
        </a:p>
      </dsp:txBody>
      <dsp:txXfrm>
        <a:off x="3793880" y="667365"/>
        <a:ext cx="1336736" cy="634066"/>
      </dsp:txXfrm>
    </dsp:sp>
    <dsp:sp modelId="{F34E088F-F3E8-406E-A408-4D4381DAB442}">
      <dsp:nvSpPr>
        <dsp:cNvPr id="0" name=""/>
        <dsp:cNvSpPr/>
      </dsp:nvSpPr>
      <dsp:spPr>
        <a:xfrm>
          <a:off x="4391409" y="2158437"/>
          <a:ext cx="1405340" cy="702670"/>
        </a:xfrm>
        <a:prstGeom prst="roundRect">
          <a:avLst/>
        </a:prstGeom>
        <a:gradFill rotWithShape="0">
          <a:gsLst>
            <a:gs pos="0">
              <a:schemeClr val="accent3">
                <a:shade val="50000"/>
                <a:hueOff val="-203125"/>
                <a:satOff val="1970"/>
                <a:lumOff val="21298"/>
                <a:alphaOff val="0"/>
                <a:tint val="94000"/>
                <a:satMod val="105000"/>
                <a:lumMod val="102000"/>
              </a:schemeClr>
            </a:gs>
            <a:gs pos="100000">
              <a:schemeClr val="accent3">
                <a:shade val="50000"/>
                <a:hueOff val="-203125"/>
                <a:satOff val="1970"/>
                <a:lumOff val="21298"/>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solidFill>
                <a:schemeClr val="bg1"/>
              </a:solidFill>
            </a:rPr>
            <a:t>les points,</a:t>
          </a:r>
          <a:endParaRPr lang="en-US" sz="1500" b="1" kern="1200" dirty="0">
            <a:solidFill>
              <a:schemeClr val="bg1"/>
            </a:solidFill>
          </a:endParaRPr>
        </a:p>
      </dsp:txBody>
      <dsp:txXfrm>
        <a:off x="4425711" y="2192739"/>
        <a:ext cx="1336736" cy="634066"/>
      </dsp:txXfrm>
    </dsp:sp>
    <dsp:sp modelId="{8B65166F-E919-4B9C-B200-126713E4B6BA}">
      <dsp:nvSpPr>
        <dsp:cNvPr id="0" name=""/>
        <dsp:cNvSpPr/>
      </dsp:nvSpPr>
      <dsp:spPr>
        <a:xfrm>
          <a:off x="3759578" y="3683811"/>
          <a:ext cx="1405340" cy="702670"/>
        </a:xfrm>
        <a:prstGeom prst="roundRect">
          <a:avLst/>
        </a:prstGeom>
        <a:gradFill rotWithShape="0">
          <a:gsLst>
            <a:gs pos="0">
              <a:schemeClr val="accent3">
                <a:shade val="50000"/>
                <a:hueOff val="-304688"/>
                <a:satOff val="2955"/>
                <a:lumOff val="31946"/>
                <a:alphaOff val="0"/>
                <a:tint val="94000"/>
                <a:satMod val="105000"/>
                <a:lumMod val="102000"/>
              </a:schemeClr>
            </a:gs>
            <a:gs pos="100000">
              <a:schemeClr val="accent3">
                <a:shade val="50000"/>
                <a:hueOff val="-304688"/>
                <a:satOff val="2955"/>
                <a:lumOff val="31946"/>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solidFill>
                <a:schemeClr val="bg1"/>
              </a:solidFill>
            </a:rPr>
            <a:t>les rythmes,</a:t>
          </a:r>
          <a:endParaRPr lang="en-US" sz="1500" b="1" kern="1200" dirty="0">
            <a:solidFill>
              <a:schemeClr val="bg1"/>
            </a:solidFill>
          </a:endParaRPr>
        </a:p>
      </dsp:txBody>
      <dsp:txXfrm>
        <a:off x="3793880" y="3718113"/>
        <a:ext cx="1336736" cy="634066"/>
      </dsp:txXfrm>
    </dsp:sp>
    <dsp:sp modelId="{9E75F5B7-2624-49C1-A22C-B7FBA70C2A21}">
      <dsp:nvSpPr>
        <dsp:cNvPr id="0" name=""/>
        <dsp:cNvSpPr/>
      </dsp:nvSpPr>
      <dsp:spPr>
        <a:xfrm>
          <a:off x="2234205" y="4315641"/>
          <a:ext cx="1405340" cy="702670"/>
        </a:xfrm>
        <a:prstGeom prst="roundRect">
          <a:avLst/>
        </a:prstGeom>
        <a:gradFill rotWithShape="0">
          <a:gsLst>
            <a:gs pos="0">
              <a:schemeClr val="accent3">
                <a:shade val="50000"/>
                <a:hueOff val="-406251"/>
                <a:satOff val="3940"/>
                <a:lumOff val="42595"/>
                <a:alphaOff val="0"/>
                <a:tint val="94000"/>
                <a:satMod val="105000"/>
                <a:lumMod val="102000"/>
              </a:schemeClr>
            </a:gs>
            <a:gs pos="100000">
              <a:schemeClr val="accent3">
                <a:shade val="50000"/>
                <a:hueOff val="-406251"/>
                <a:satOff val="3940"/>
                <a:lumOff val="42595"/>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solidFill>
                <a:schemeClr val="bg1"/>
              </a:solidFill>
            </a:rPr>
            <a:t>la lumière, </a:t>
          </a:r>
          <a:endParaRPr lang="en-US" sz="1500" b="1" kern="1200" dirty="0">
            <a:solidFill>
              <a:schemeClr val="bg1"/>
            </a:solidFill>
          </a:endParaRPr>
        </a:p>
      </dsp:txBody>
      <dsp:txXfrm>
        <a:off x="2268507" y="4349943"/>
        <a:ext cx="1336736" cy="634066"/>
      </dsp:txXfrm>
    </dsp:sp>
    <dsp:sp modelId="{BBD2111D-C123-454C-B187-00B56825B8FD}">
      <dsp:nvSpPr>
        <dsp:cNvPr id="0" name=""/>
        <dsp:cNvSpPr/>
      </dsp:nvSpPr>
      <dsp:spPr>
        <a:xfrm>
          <a:off x="708831" y="3683811"/>
          <a:ext cx="1405340" cy="702670"/>
        </a:xfrm>
        <a:prstGeom prst="roundRect">
          <a:avLst/>
        </a:prstGeom>
        <a:gradFill rotWithShape="0">
          <a:gsLst>
            <a:gs pos="0">
              <a:schemeClr val="accent3">
                <a:shade val="50000"/>
                <a:hueOff val="-304688"/>
                <a:satOff val="2955"/>
                <a:lumOff val="31946"/>
                <a:alphaOff val="0"/>
                <a:tint val="94000"/>
                <a:satMod val="105000"/>
                <a:lumMod val="102000"/>
              </a:schemeClr>
            </a:gs>
            <a:gs pos="100000">
              <a:schemeClr val="accent3">
                <a:shade val="50000"/>
                <a:hueOff val="-304688"/>
                <a:satOff val="2955"/>
                <a:lumOff val="31946"/>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solidFill>
                <a:schemeClr val="bg1"/>
              </a:solidFill>
            </a:rPr>
            <a:t>les échelles, </a:t>
          </a:r>
          <a:endParaRPr lang="en-US" sz="1500" b="1" kern="1200" dirty="0">
            <a:solidFill>
              <a:schemeClr val="bg1"/>
            </a:solidFill>
          </a:endParaRPr>
        </a:p>
      </dsp:txBody>
      <dsp:txXfrm>
        <a:off x="743133" y="3718113"/>
        <a:ext cx="1336736" cy="634066"/>
      </dsp:txXfrm>
    </dsp:sp>
    <dsp:sp modelId="{CCD9D874-7B88-4FB9-898F-05AFB3F6A1F3}">
      <dsp:nvSpPr>
        <dsp:cNvPr id="0" name=""/>
        <dsp:cNvSpPr/>
      </dsp:nvSpPr>
      <dsp:spPr>
        <a:xfrm>
          <a:off x="77000" y="2158437"/>
          <a:ext cx="1405340" cy="702670"/>
        </a:xfrm>
        <a:prstGeom prst="roundRect">
          <a:avLst/>
        </a:prstGeom>
        <a:gradFill rotWithShape="0">
          <a:gsLst>
            <a:gs pos="0">
              <a:schemeClr val="accent3">
                <a:shade val="50000"/>
                <a:hueOff val="-203125"/>
                <a:satOff val="1970"/>
                <a:lumOff val="21298"/>
                <a:alphaOff val="0"/>
                <a:tint val="94000"/>
                <a:satMod val="105000"/>
                <a:lumMod val="102000"/>
              </a:schemeClr>
            </a:gs>
            <a:gs pos="100000">
              <a:schemeClr val="accent3">
                <a:shade val="50000"/>
                <a:hueOff val="-203125"/>
                <a:satOff val="1970"/>
                <a:lumOff val="21298"/>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solidFill>
                <a:schemeClr val="bg1"/>
              </a:solidFill>
            </a:rPr>
            <a:t>les couleurs, </a:t>
          </a:r>
          <a:endParaRPr lang="en-US" sz="1500" b="1" kern="1200" dirty="0">
            <a:solidFill>
              <a:schemeClr val="bg1"/>
            </a:solidFill>
          </a:endParaRPr>
        </a:p>
      </dsp:txBody>
      <dsp:txXfrm>
        <a:off x="111302" y="2192739"/>
        <a:ext cx="1336736" cy="634066"/>
      </dsp:txXfrm>
    </dsp:sp>
    <dsp:sp modelId="{FC06BAFD-CE25-468B-9312-FD8345BE98D5}">
      <dsp:nvSpPr>
        <dsp:cNvPr id="0" name=""/>
        <dsp:cNvSpPr/>
      </dsp:nvSpPr>
      <dsp:spPr>
        <a:xfrm>
          <a:off x="708831" y="633063"/>
          <a:ext cx="1405340" cy="702670"/>
        </a:xfrm>
        <a:prstGeom prst="roundRect">
          <a:avLst/>
        </a:prstGeom>
        <a:gradFill rotWithShape="0">
          <a:gsLst>
            <a:gs pos="0">
              <a:schemeClr val="accent3">
                <a:shade val="50000"/>
                <a:hueOff val="-101563"/>
                <a:satOff val="985"/>
                <a:lumOff val="10649"/>
                <a:alphaOff val="0"/>
                <a:tint val="94000"/>
                <a:satMod val="105000"/>
                <a:lumMod val="102000"/>
              </a:schemeClr>
            </a:gs>
            <a:gs pos="100000">
              <a:schemeClr val="accent3">
                <a:shade val="50000"/>
                <a:hueOff val="-101563"/>
                <a:satOff val="985"/>
                <a:lumOff val="10649"/>
                <a:alphaOff val="0"/>
                <a:shade val="74000"/>
                <a:satMod val="128000"/>
                <a:lumMod val="100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b="1" kern="1200" dirty="0">
              <a:solidFill>
                <a:schemeClr val="bg1"/>
              </a:solidFill>
            </a:rPr>
            <a:t>qui composent le paysage.</a:t>
          </a:r>
          <a:endParaRPr lang="en-US" sz="1500" b="1" kern="1200" dirty="0">
            <a:solidFill>
              <a:schemeClr val="bg1"/>
            </a:solidFill>
          </a:endParaRPr>
        </a:p>
      </dsp:txBody>
      <dsp:txXfrm>
        <a:off x="743133" y="667365"/>
        <a:ext cx="1336736" cy="634066"/>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426FF1-3436-4967-9C47-4BBE1A106A6F}" type="datetimeFigureOut">
              <a:rPr lang="fr-FR" smtClean="0"/>
              <a:t>23/10/2024</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62F209-BE87-4770-95F7-140376B5B481}" type="slidenum">
              <a:rPr lang="fr-FR" smtClean="0"/>
              <a:t>‹N°›</a:t>
            </a:fld>
            <a:endParaRPr lang="fr-FR"/>
          </a:p>
        </p:txBody>
      </p:sp>
    </p:spTree>
    <p:extLst>
      <p:ext uri="{BB962C8B-B14F-4D97-AF65-F5344CB8AC3E}">
        <p14:creationId xmlns:p14="http://schemas.microsoft.com/office/powerpoint/2010/main" val="359933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file:///C:\Formation\formations\fleurissement\th&#232;me.ppt"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file:///C:\Formation\Fleurissement\couleur.ppt"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file:///C:\Formation\Fleurissement\couleur.ppt"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file:///C:\Formation\formations\fleurissement\stratnord.pp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2</a:t>
            </a:fld>
            <a:endParaRPr lang="fr-FR"/>
          </a:p>
        </p:txBody>
      </p:sp>
    </p:spTree>
    <p:extLst>
      <p:ext uri="{BB962C8B-B14F-4D97-AF65-F5344CB8AC3E}">
        <p14:creationId xmlns:p14="http://schemas.microsoft.com/office/powerpoint/2010/main" val="3791279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dirty="0">
                <a:solidFill>
                  <a:srgbClr val="000000"/>
                </a:solidFill>
                <a:effectLst/>
                <a:latin typeface="Times New Roman" panose="02020603050405020304" pitchFamily="18" charset="0"/>
                <a:ea typeface="Times New Roman" panose="02020603050405020304" pitchFamily="18" charset="0"/>
              </a:rPr>
              <a:t>On donne ce nom à des décorations florales où, en plus de la couleur, intervient le dessin comme élément de décor. C’est la manière de disposer des végétaux de couleurs en contraste par des figures géométriques ou de fantaisie.</a:t>
            </a:r>
            <a:r>
              <a:rPr lang="fr-FR" sz="1800" dirty="0">
                <a:effectLst/>
                <a:latin typeface="Times New Roman" panose="02020603050405020304" pitchFamily="18" charset="0"/>
                <a:ea typeface="Times New Roman" panose="02020603050405020304" pitchFamily="18" charset="0"/>
              </a:rPr>
              <a:t> </a:t>
            </a:r>
          </a:p>
          <a:p>
            <a:pPr algn="just"/>
            <a:r>
              <a:rPr lang="fr-FR" sz="1800" dirty="0">
                <a:effectLst/>
                <a:latin typeface="Times New Roman" panose="02020603050405020304" pitchFamily="18" charset="0"/>
                <a:ea typeface="Times New Roman" panose="02020603050405020304" pitchFamily="18" charset="0"/>
              </a:rPr>
              <a:t>Survivance désuète du passé ou décor toujours actuel des espaces verts publics ; elles sont décriées par les uns, encensées par les autres. Pourtant elles ne méritent sans doute pas tant  de passion.</a:t>
            </a:r>
          </a:p>
          <a:p>
            <a:pPr algn="just"/>
            <a:r>
              <a:rPr lang="fr-FR" sz="1800" dirty="0">
                <a:effectLst/>
                <a:latin typeface="Times New Roman" panose="02020603050405020304" pitchFamily="18" charset="0"/>
                <a:ea typeface="Times New Roman" panose="02020603050405020304" pitchFamily="18" charset="0"/>
              </a:rPr>
              <a:t>La mosaïculture est un type de décorations figuratives. Cet art floral exige tout à la fois imagination et technique rigoureuse. L’harmonie doit venir du contraste des couleurs(pas de ton sur ton) et du relief. Vu de loin les massifs doivent présenter un dessin très perceptible et il ne supporte aucune négligence (mauvais taille, mort de plantes).</a:t>
            </a:r>
          </a:p>
          <a:p>
            <a:pPr algn="just"/>
            <a:r>
              <a:rPr lang="fr-FR" sz="1800" dirty="0">
                <a:effectLst/>
                <a:latin typeface="Times New Roman" panose="02020603050405020304" pitchFamily="18" charset="0"/>
                <a:ea typeface="Times New Roman" panose="02020603050405020304" pitchFamily="18" charset="0"/>
              </a:rPr>
              <a:t>Il existe différentes mosaïques : fines avec des tailles très régulières, des hauteurs &lt; 12 cm, et l’utilisation de plantes à feuillage uniquement. Moyenne avec des tailles régulières, des hauteurs &lt; 20 cm et l’utilisation possible de quelques plantes fleuries. Grossière, avec une recherche des effets de masse.</a:t>
            </a:r>
          </a:p>
          <a:p>
            <a:pPr algn="just"/>
            <a:r>
              <a:rPr lang="fr-FR" sz="1800" dirty="0">
                <a:effectLst/>
                <a:latin typeface="Times New Roman" panose="02020603050405020304" pitchFamily="18" charset="0"/>
                <a:ea typeface="Times New Roman" panose="02020603050405020304" pitchFamily="18" charset="0"/>
              </a:rPr>
              <a:t>Les mosaïques peuvent être dressées à plat, en pente sur talus, en relief en modelant le sol sur plusieurs niveaux, ou en sculpture.</a:t>
            </a:r>
          </a:p>
          <a:p>
            <a:pPr algn="just"/>
            <a:r>
              <a:rPr lang="fr-FR" sz="1800" dirty="0">
                <a:effectLst/>
                <a:latin typeface="Times New Roman" panose="02020603050405020304" pitchFamily="18" charset="0"/>
                <a:ea typeface="Times New Roman" panose="02020603050405020304" pitchFamily="18" charset="0"/>
              </a:rPr>
              <a:t>Les végétaux utilisés sont des plantes molles : </a:t>
            </a:r>
            <a:r>
              <a:rPr lang="fr-FR" sz="1800" dirty="0" err="1">
                <a:effectLst/>
                <a:latin typeface="Times New Roman" panose="02020603050405020304" pitchFamily="18" charset="0"/>
                <a:ea typeface="Times New Roman" panose="02020603050405020304" pitchFamily="18" charset="0"/>
              </a:rPr>
              <a:t>Alternanthera</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Irésine</a:t>
            </a:r>
            <a:r>
              <a:rPr lang="fr-FR" sz="1800" dirty="0">
                <a:effectLst/>
                <a:latin typeface="Times New Roman" panose="02020603050405020304" pitchFamily="18" charset="0"/>
                <a:ea typeface="Times New Roman" panose="02020603050405020304" pitchFamily="18" charset="0"/>
              </a:rPr>
              <a:t>, Echeveria, Santoline, Cinéraire maritime, </a:t>
            </a:r>
            <a:r>
              <a:rPr lang="fr-FR" sz="1800" dirty="0" err="1">
                <a:effectLst/>
                <a:latin typeface="Times New Roman" panose="02020603050405020304" pitchFamily="18" charset="0"/>
                <a:ea typeface="Times New Roman" panose="02020603050405020304" pitchFamily="18" charset="0"/>
              </a:rPr>
              <a:t>Coleus</a:t>
            </a:r>
            <a:r>
              <a:rPr lang="fr-FR" sz="1800" dirty="0">
                <a:effectLst/>
                <a:latin typeface="Times New Roman" panose="02020603050405020304" pitchFamily="18" charset="0"/>
                <a:ea typeface="Times New Roman" panose="02020603050405020304" pitchFamily="18" charset="0"/>
              </a:rPr>
              <a:t>, Gnaphalium ; ou des plantes fleuries : Bégonia, Agératum, </a:t>
            </a:r>
            <a:r>
              <a:rPr lang="fr-FR" sz="1800" dirty="0" err="1">
                <a:effectLst/>
                <a:latin typeface="Times New Roman" panose="02020603050405020304" pitchFamily="18" charset="0"/>
                <a:ea typeface="Times New Roman" panose="02020603050405020304" pitchFamily="18" charset="0"/>
              </a:rPr>
              <a:t>Oeillet</a:t>
            </a:r>
            <a:r>
              <a:rPr lang="fr-FR" sz="1800" dirty="0">
                <a:effectLst/>
                <a:latin typeface="Times New Roman" panose="02020603050405020304" pitchFamily="18" charset="0"/>
                <a:ea typeface="Times New Roman" panose="02020603050405020304" pitchFamily="18" charset="0"/>
              </a:rPr>
              <a:t>, Sauge...</a:t>
            </a:r>
          </a:p>
          <a:p>
            <a:pPr algn="just"/>
            <a:r>
              <a:rPr lang="fr-FR" sz="1800" dirty="0">
                <a:effectLst/>
                <a:latin typeface="Times New Roman" panose="02020603050405020304" pitchFamily="18" charset="0"/>
                <a:ea typeface="Times New Roman" panose="02020603050405020304" pitchFamily="18" charset="0"/>
              </a:rPr>
              <a:t>Les massifs de mosaïque doivent être réfléchis un an à l’avance.</a:t>
            </a:r>
          </a:p>
          <a:p>
            <a:pPr algn="just"/>
            <a:r>
              <a:rPr lang="fr-FR" sz="1800" dirty="0">
                <a:effectLst/>
                <a:latin typeface="Times New Roman" panose="02020603050405020304" pitchFamily="18" charset="0"/>
                <a:ea typeface="Times New Roman" panose="02020603050405020304" pitchFamily="18" charset="0"/>
              </a:rPr>
              <a:t>Ces massifs ont un coût élevé: densité de plantation, préparation, difficulté de plantation, taille(maximum tous les quinze jours), arrosage, et traitements phytosanitaires. Elle est le luxe floral d’une commune.</a:t>
            </a:r>
          </a:p>
          <a:p>
            <a:pPr algn="just"/>
            <a:r>
              <a:rPr lang="fr-FR" sz="1800" dirty="0">
                <a:effectLst/>
                <a:latin typeface="Times New Roman" panose="02020603050405020304" pitchFamily="18" charset="0"/>
                <a:ea typeface="Times New Roman" panose="02020603050405020304" pitchFamily="18" charset="0"/>
              </a:rPr>
              <a:t>La mosaïque enchante toujours les touristes, il faut faire preuve de recherche, de créativité, et de rigueur pour qu’elle soit appréciée de nos concitoyens.</a:t>
            </a:r>
          </a:p>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21</a:t>
            </a:fld>
            <a:endParaRPr lang="fr-FR"/>
          </a:p>
        </p:txBody>
      </p:sp>
    </p:spTree>
    <p:extLst>
      <p:ext uri="{BB962C8B-B14F-4D97-AF65-F5344CB8AC3E}">
        <p14:creationId xmlns:p14="http://schemas.microsoft.com/office/powerpoint/2010/main" val="126628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Ce style est hérité de la rigoureuse ordonnance des jardins à la française. Les figures composées à la règle ou au compas, sont géométriques. Les plantes mise en place doivent l’être à distance régulière. Deux formes de parterre sont issus de ce style, la plate-bande et la corbeille.</a:t>
            </a:r>
          </a:p>
          <a:p>
            <a:br>
              <a:rPr lang="fr-FR" sz="1800" dirty="0">
                <a:effectLst/>
                <a:latin typeface="Times New Roman" panose="02020603050405020304" pitchFamily="18" charset="0"/>
                <a:ea typeface="Times New Roman" panose="02020603050405020304" pitchFamily="18" charset="0"/>
              </a:rPr>
            </a:br>
            <a:r>
              <a:rPr lang="fr-FR" sz="1800" dirty="0">
                <a:effectLst/>
                <a:latin typeface="Times New Roman" panose="02020603050405020304" pitchFamily="18" charset="0"/>
                <a:ea typeface="Times New Roman" panose="02020603050405020304" pitchFamily="18" charset="0"/>
              </a:rPr>
              <a:t>-La plate-bande est une bande de terrain en longueur, d’une largeur uniforme comprise entre 0.90m et 3m. Elle est plate ou bombée, entourée ou non d’une bordure. Elle peut être plantée sur son axe central de plantes hautes ou sur tige (rosiers).</a:t>
            </a:r>
          </a:p>
          <a:p>
            <a:r>
              <a:rPr lang="fr-FR" sz="1800" dirty="0">
                <a:effectLst/>
                <a:latin typeface="Times New Roman" panose="02020603050405020304" pitchFamily="18" charset="0"/>
                <a:ea typeface="Times New Roman" panose="02020603050405020304" pitchFamily="18" charset="0"/>
              </a:rPr>
              <a:t> </a:t>
            </a:r>
          </a:p>
          <a:p>
            <a:r>
              <a:rPr lang="fr-FR" sz="1800" dirty="0">
                <a:effectLst/>
                <a:latin typeface="Times New Roman" panose="02020603050405020304" pitchFamily="18" charset="0"/>
                <a:ea typeface="Times New Roman" panose="02020603050405020304" pitchFamily="18" charset="0"/>
              </a:rPr>
              <a:t>-La corbeille consiste à créer un léger bombement de terrain qui rompt avec une surface plane, elle ressemble à un bouquet sur une pelouse. Sa forme est géométrique : un cercle, un ovale, une ellipse, un croissant…Les plantes y sont plantés selon un tracé régulier et rigoureux.</a:t>
            </a:r>
          </a:p>
          <a:p>
            <a:r>
              <a:rPr lang="fr-FR" sz="1800" dirty="0">
                <a:effectLst/>
                <a:latin typeface="Times New Roman" panose="02020603050405020304" pitchFamily="18" charset="0"/>
                <a:ea typeface="Times New Roman" panose="02020603050405020304" pitchFamily="18" charset="0"/>
              </a:rPr>
              <a:t> </a:t>
            </a:r>
          </a:p>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30</a:t>
            </a:fld>
            <a:endParaRPr lang="fr-FR"/>
          </a:p>
        </p:txBody>
      </p:sp>
    </p:spTree>
    <p:extLst>
      <p:ext uri="{BB962C8B-B14F-4D97-AF65-F5344CB8AC3E}">
        <p14:creationId xmlns:p14="http://schemas.microsoft.com/office/powerpoint/2010/main" val="498761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Times New Roman" panose="02020603050405020304" pitchFamily="18" charset="0"/>
                <a:ea typeface="Times New Roman" panose="02020603050405020304" pitchFamily="18" charset="0"/>
              </a:rPr>
              <a:t>Ils sont inspirés des jardins anglais paysagers. Le dessin est simple et souvent fantaisiste. Il doit mélanger différentes espèces, couleurs et volume en taches juxtaposés. Pour associer ces plantes, il faut une bonne connaissance de leurs caractéristiques. Les fleurs sont souvent appuyées sur des massifs d’arbustes qu’elles éclairent. Les plantes vivaces sont présentes dans ces compositions. Le choix des couleurs est essentiel pour réaliser des dégradés ou des oppositions. La plantation n’est pas systématiquement géométrique car on doit créer des masses de forme aléatoire. </a:t>
            </a:r>
          </a:p>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33</a:t>
            </a:fld>
            <a:endParaRPr lang="fr-FR"/>
          </a:p>
        </p:txBody>
      </p:sp>
    </p:spTree>
    <p:extLst>
      <p:ext uri="{BB962C8B-B14F-4D97-AF65-F5344CB8AC3E}">
        <p14:creationId xmlns:p14="http://schemas.microsoft.com/office/powerpoint/2010/main" val="577641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Ce fleurissement découle de la perception paysagiste de cette fin du XXème (Gilles Clément, Arnaud </a:t>
            </a:r>
            <a:r>
              <a:rPr lang="fr-FR" sz="1800" dirty="0" err="1">
                <a:effectLst/>
                <a:latin typeface="Times New Roman" panose="02020603050405020304" pitchFamily="18" charset="0"/>
                <a:ea typeface="Times New Roman" panose="02020603050405020304" pitchFamily="18" charset="0"/>
              </a:rPr>
              <a:t>Mauriéres</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Eric</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Ossart</a:t>
            </a:r>
            <a:r>
              <a:rPr lang="fr-FR" sz="1800" dirty="0">
                <a:effectLst/>
                <a:latin typeface="Times New Roman" panose="02020603050405020304" pitchFamily="18" charset="0"/>
                <a:ea typeface="Times New Roman" panose="02020603050405020304" pitchFamily="18" charset="0"/>
              </a:rPr>
              <a:t>, Michel Gallais... ). La nature reprend ses droits. Sa générosité nous permet de contempler une moisson de couleurs, de parfums, et de formes qui </a:t>
            </a:r>
            <a:r>
              <a:rPr lang="fr-FR" sz="1800" b="1" dirty="0">
                <a:effectLst/>
                <a:latin typeface="Times New Roman" panose="02020603050405020304" pitchFamily="18" charset="0"/>
                <a:ea typeface="Times New Roman" panose="02020603050405020304" pitchFamily="18" charset="0"/>
              </a:rPr>
              <a:t>évolue</a:t>
            </a:r>
            <a:r>
              <a:rPr lang="fr-FR" sz="1800" dirty="0">
                <a:effectLst/>
                <a:latin typeface="Times New Roman" panose="02020603050405020304" pitchFamily="18" charset="0"/>
                <a:ea typeface="Times New Roman" panose="02020603050405020304" pitchFamily="18" charset="0"/>
              </a:rPr>
              <a:t> au fil de la saison.</a:t>
            </a:r>
          </a:p>
          <a:p>
            <a:r>
              <a:rPr lang="fr-FR" sz="1800" dirty="0">
                <a:effectLst/>
                <a:latin typeface="Times New Roman" panose="02020603050405020304" pitchFamily="18" charset="0"/>
                <a:ea typeface="Times New Roman" panose="02020603050405020304" pitchFamily="18" charset="0"/>
              </a:rPr>
              <a:t>On s’inspire de tableaux déjà observés dans la nature pour les recréer en site urbain : champ de coquelicots, talus de routes, champ de graminées, potager esthétique. On suggère la campagne bucolique alors que les espaces qui lui sont dévolus s’amenuisent sous la pression urbaine</a:t>
            </a:r>
          </a:p>
          <a:p>
            <a:r>
              <a:rPr lang="fr-FR" sz="1800" dirty="0">
                <a:effectLst/>
                <a:latin typeface="Times New Roman" panose="02020603050405020304" pitchFamily="18" charset="0"/>
                <a:ea typeface="Times New Roman" panose="02020603050405020304" pitchFamily="18" charset="0"/>
              </a:rPr>
              <a:t>Le fleurissement en tapis, ce n’est pas uniquement mettre en trames ou en séquences quelques plantes, c’est une conception novatrice qui amène à la cité, des plantes différentes (graminées, potagers, vivaces, grimpantes...) dans des mélanges avec des annuelles qui donneront des floraisons échelonnées dans des décors évolutifs.</a:t>
            </a:r>
          </a:p>
          <a:p>
            <a:r>
              <a:rPr lang="fr-FR" sz="1800" dirty="0">
                <a:effectLst/>
                <a:latin typeface="Times New Roman" panose="02020603050405020304" pitchFamily="18" charset="0"/>
                <a:ea typeface="Times New Roman" panose="02020603050405020304" pitchFamily="18" charset="0"/>
              </a:rPr>
              <a:t>L’objectif est un maximum “ d’effets ” avec un minimum de labeur.</a:t>
            </a:r>
          </a:p>
          <a:p>
            <a:r>
              <a:rPr lang="fr-FR" sz="1800" dirty="0">
                <a:effectLst/>
                <a:latin typeface="Times New Roman" panose="02020603050405020304" pitchFamily="18" charset="0"/>
                <a:ea typeface="Times New Roman" panose="02020603050405020304" pitchFamily="18" charset="0"/>
              </a:rPr>
              <a:t> </a:t>
            </a:r>
          </a:p>
          <a:p>
            <a:r>
              <a:rPr lang="fr-FR" sz="1800" dirty="0">
                <a:solidFill>
                  <a:srgbClr val="008000"/>
                </a:solidFill>
                <a:effectLst/>
                <a:latin typeface="Times New Roman" panose="02020603050405020304" pitchFamily="18" charset="0"/>
                <a:ea typeface="Times New Roman" panose="02020603050405020304" pitchFamily="18" charset="0"/>
              </a:rPr>
              <a:t>La conception du tapis:</a:t>
            </a:r>
          </a:p>
          <a:p>
            <a:r>
              <a:rPr lang="fr-FR" sz="1800" dirty="0">
                <a:effectLst/>
                <a:latin typeface="Times New Roman" panose="02020603050405020304" pitchFamily="18" charset="0"/>
                <a:ea typeface="Times New Roman" panose="02020603050405020304" pitchFamily="18" charset="0"/>
              </a:rPr>
              <a:t>On doit associer à la fois la diversité du mélange et la certitude d’une plantation régulière avec 3, 5,7 ou 15 plantes différentes, il suffit de composer des suites régulières.</a:t>
            </a:r>
          </a:p>
          <a:p>
            <a:r>
              <a:rPr lang="fr-FR" sz="1800" dirty="0">
                <a:effectLst/>
                <a:latin typeface="Times New Roman" panose="02020603050405020304" pitchFamily="18" charset="0"/>
                <a:ea typeface="Times New Roman" panose="02020603050405020304" pitchFamily="18" charset="0"/>
              </a:rPr>
              <a:t>Exemples:</a:t>
            </a:r>
          </a:p>
          <a:p>
            <a:r>
              <a:rPr lang="fr-FR" sz="1800" dirty="0">
                <a:effectLst/>
                <a:latin typeface="Times New Roman" panose="02020603050405020304" pitchFamily="18" charset="0"/>
                <a:ea typeface="Times New Roman" panose="02020603050405020304" pitchFamily="18" charset="0"/>
              </a:rPr>
              <a:t>1 </a:t>
            </a:r>
            <a:r>
              <a:rPr lang="fr-FR" sz="1800" dirty="0" err="1">
                <a:effectLst/>
                <a:latin typeface="Times New Roman" panose="02020603050405020304" pitchFamily="18" charset="0"/>
                <a:ea typeface="Times New Roman" panose="02020603050405020304" pitchFamily="18" charset="0"/>
              </a:rPr>
              <a:t>cléome</a:t>
            </a:r>
            <a:r>
              <a:rPr lang="fr-FR" sz="1800" dirty="0">
                <a:effectLst/>
                <a:latin typeface="Times New Roman" panose="02020603050405020304" pitchFamily="18" charset="0"/>
                <a:ea typeface="Times New Roman" panose="02020603050405020304" pitchFamily="18" charset="0"/>
              </a:rPr>
              <a:t>, 2 mauve, 3 cosmos, 4 lavatère, 5 </a:t>
            </a:r>
            <a:r>
              <a:rPr lang="fr-FR" sz="1800" dirty="0" err="1">
                <a:effectLst/>
                <a:latin typeface="Times New Roman" panose="02020603050405020304" pitchFamily="18" charset="0"/>
                <a:ea typeface="Times New Roman" panose="02020603050405020304" pitchFamily="18" charset="0"/>
              </a:rPr>
              <a:t>gaura</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*1 2 3 4 5, 1 2 3 4 5, 1 2 3 4 5, 1 2 3</a:t>
            </a:r>
          </a:p>
          <a:p>
            <a:r>
              <a:rPr lang="fr-FR" sz="1800" dirty="0">
                <a:effectLst/>
                <a:latin typeface="Times New Roman" panose="02020603050405020304" pitchFamily="18" charset="0"/>
                <a:ea typeface="Times New Roman" panose="02020603050405020304" pitchFamily="18" charset="0"/>
              </a:rPr>
              <a:t>1 5 4 3 2 1 5 4 3 2 1 5 4 3 2 1 5 4 </a:t>
            </a:r>
          </a:p>
          <a:p>
            <a:r>
              <a:rPr lang="fr-FR" sz="1800" dirty="0">
                <a:effectLst/>
                <a:latin typeface="Times New Roman" panose="02020603050405020304" pitchFamily="18" charset="0"/>
                <a:ea typeface="Times New Roman" panose="02020603050405020304" pitchFamily="18" charset="0"/>
              </a:rPr>
              <a:t>2 3 4 5 1 2 3 4 5</a:t>
            </a:r>
          </a:p>
          <a:p>
            <a:r>
              <a:rPr lang="fr-FR" sz="1800" dirty="0">
                <a:effectLst/>
                <a:latin typeface="Times New Roman" panose="02020603050405020304" pitchFamily="18" charset="0"/>
                <a:ea typeface="Times New Roman" panose="02020603050405020304" pitchFamily="18" charset="0"/>
              </a:rPr>
              <a:t>*ou   1 2 3 4 5 1 2 3 4 5 1 2 3 </a:t>
            </a:r>
            <a:r>
              <a:rPr lang="fr-FR" sz="1800" dirty="0">
                <a:effectLst/>
                <a:latin typeface="Times New Roman" panose="02020603050405020304" pitchFamily="18" charset="0"/>
                <a:ea typeface="Times New Roman" panose="02020603050405020304" pitchFamily="18" charset="0"/>
                <a:sym typeface="Symbol" panose="05050102010706020507" pitchFamily="18" charset="2"/>
              </a:rPr>
              <a:t></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4 51 2 3 4 5 1 2 3 4 5 1</a:t>
            </a:r>
          </a:p>
          <a:p>
            <a:r>
              <a:rPr lang="fr-FR" sz="1800" dirty="0">
                <a:effectLst/>
                <a:latin typeface="Times New Roman" panose="02020603050405020304" pitchFamily="18" charset="0"/>
                <a:ea typeface="Times New Roman" panose="02020603050405020304" pitchFamily="18" charset="0"/>
              </a:rPr>
              <a:t>*ou une modification de la séquence pour renforcer le rôle de certaines plantes.</a:t>
            </a:r>
          </a:p>
          <a:p>
            <a:r>
              <a:rPr lang="fr-FR" sz="1800" dirty="0">
                <a:effectLst/>
                <a:latin typeface="Times New Roman" panose="02020603050405020304" pitchFamily="18" charset="0"/>
                <a:ea typeface="Times New Roman" panose="02020603050405020304" pitchFamily="18" charset="0"/>
              </a:rPr>
              <a:t>1 2 3 3 4 5 5 1 2 3 3</a:t>
            </a:r>
          </a:p>
          <a:p>
            <a:r>
              <a:rPr lang="fr-FR" sz="1800" dirty="0">
                <a:effectLst/>
                <a:latin typeface="Times New Roman" panose="02020603050405020304" pitchFamily="18" charset="0"/>
                <a:ea typeface="Times New Roman" panose="02020603050405020304" pitchFamily="18" charset="0"/>
              </a:rPr>
              <a:t>4 5 5 1 2 3 3 4 5 5 1</a:t>
            </a:r>
          </a:p>
          <a:p>
            <a:r>
              <a:rPr lang="fr-FR" sz="1800" dirty="0">
                <a:effectLst/>
                <a:latin typeface="Times New Roman" panose="02020603050405020304" pitchFamily="18" charset="0"/>
                <a:ea typeface="Times New Roman" panose="02020603050405020304" pitchFamily="18" charset="0"/>
              </a:rPr>
              <a:t>2 3 3 4 5 5 1 2 3 3 4</a:t>
            </a:r>
          </a:p>
          <a:p>
            <a:r>
              <a:rPr lang="fr-FR" sz="1800" dirty="0">
                <a:effectLst/>
                <a:latin typeface="Times New Roman" panose="02020603050405020304" pitchFamily="18" charset="0"/>
                <a:ea typeface="Times New Roman" panose="02020603050405020304" pitchFamily="18" charset="0"/>
              </a:rPr>
              <a:t>*ou de faire différentes séquences : 6 dahlias rose, 7 </a:t>
            </a:r>
            <a:r>
              <a:rPr lang="fr-FR" sz="1800" dirty="0" err="1">
                <a:effectLst/>
                <a:latin typeface="Times New Roman" panose="02020603050405020304" pitchFamily="18" charset="0"/>
                <a:ea typeface="Times New Roman" panose="02020603050405020304" pitchFamily="18" charset="0"/>
              </a:rPr>
              <a:t>pennisetums</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1 2 3 4 5 1 2 3 4 5 </a:t>
            </a:r>
          </a:p>
          <a:p>
            <a:r>
              <a:rPr lang="fr-FR" sz="1800" dirty="0">
                <a:effectLst/>
                <a:latin typeface="Times New Roman" panose="02020603050405020304" pitchFamily="18" charset="0"/>
                <a:ea typeface="Times New Roman" panose="02020603050405020304" pitchFamily="18" charset="0"/>
              </a:rPr>
              <a:t>6 6 7 6 6 7 6 6 7 6 </a:t>
            </a:r>
          </a:p>
          <a:p>
            <a:r>
              <a:rPr lang="fr-FR" sz="1800" dirty="0">
                <a:effectLst/>
                <a:latin typeface="Times New Roman" panose="02020603050405020304" pitchFamily="18" charset="0"/>
                <a:ea typeface="Times New Roman" panose="02020603050405020304" pitchFamily="18" charset="0"/>
              </a:rPr>
              <a:t>1 2 3</a:t>
            </a:r>
          </a:p>
          <a:p>
            <a:r>
              <a:rPr lang="fr-FR" sz="1800" dirty="0">
                <a:effectLst/>
                <a:latin typeface="Times New Roman" panose="02020603050405020304" pitchFamily="18" charset="0"/>
                <a:ea typeface="Times New Roman" panose="02020603050405020304" pitchFamily="18" charset="0"/>
              </a:rPr>
              <a:t>* de planter en carré ou en </a:t>
            </a:r>
            <a:r>
              <a:rPr lang="fr-FR" sz="1800" u="sng" dirty="0">
                <a:effectLst/>
                <a:latin typeface="Times New Roman" panose="02020603050405020304" pitchFamily="18" charset="0"/>
                <a:ea typeface="Times New Roman" panose="02020603050405020304" pitchFamily="18" charset="0"/>
              </a:rPr>
              <a:t>quinconce.</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La liberté de la plantation du tapis permet beaucoup de créativité. Le mélange des plantes avec ces possibilités donne des massifs différents.</a:t>
            </a:r>
          </a:p>
          <a:p>
            <a:r>
              <a:rPr lang="fr-FR" sz="1800" dirty="0">
                <a:effectLst/>
                <a:latin typeface="Times New Roman" panose="02020603050405020304" pitchFamily="18" charset="0"/>
                <a:ea typeface="Times New Roman" panose="02020603050405020304" pitchFamily="18" charset="0"/>
              </a:rPr>
              <a:t> </a:t>
            </a:r>
          </a:p>
          <a:p>
            <a:r>
              <a:rPr lang="fr-FR" sz="1800" dirty="0">
                <a:solidFill>
                  <a:srgbClr val="008000"/>
                </a:solidFill>
                <a:effectLst/>
                <a:latin typeface="Times New Roman" panose="02020603050405020304" pitchFamily="18" charset="0"/>
                <a:ea typeface="Times New Roman" panose="02020603050405020304" pitchFamily="18" charset="0"/>
              </a:rPr>
              <a:t>Les Principes:</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Pour créer l’événement un tapis doit être le plus à la vue possible.</a:t>
            </a:r>
          </a:p>
          <a:p>
            <a:r>
              <a:rPr lang="fr-FR" sz="1800" dirty="0">
                <a:effectLst/>
                <a:latin typeface="Times New Roman" panose="02020603050405020304" pitchFamily="18" charset="0"/>
                <a:ea typeface="Times New Roman" panose="02020603050405020304" pitchFamily="18" charset="0"/>
              </a:rPr>
              <a:t>Il doit être proportionnel au jardin, mais plus il est grand, plus il est beau (jamais la plus petite cote </a:t>
            </a:r>
            <a:r>
              <a:rPr lang="fr-FR" sz="1800" dirty="0">
                <a:effectLst/>
                <a:latin typeface="Times New Roman" panose="02020603050405020304" pitchFamily="18" charset="0"/>
                <a:ea typeface="Times New Roman" panose="02020603050405020304" pitchFamily="18" charset="0"/>
                <a:sym typeface="Symbol" panose="05050102010706020507" pitchFamily="18" charset="2"/>
              </a:rPr>
              <a:t></a:t>
            </a:r>
            <a:r>
              <a:rPr lang="fr-FR" sz="1800" dirty="0">
                <a:effectLst/>
                <a:latin typeface="Times New Roman" panose="02020603050405020304" pitchFamily="18" charset="0"/>
                <a:ea typeface="Times New Roman" panose="02020603050405020304" pitchFamily="18" charset="0"/>
              </a:rPr>
              <a:t>1.50m). On utilise de préférence des fleurs annuelles et on lui trouve un espace dégagé (soleil). On associe les floraisons courtes à impact rapide avec des floraisons longues ou d’arrière saisons.</a:t>
            </a:r>
          </a:p>
          <a:p>
            <a:r>
              <a:rPr lang="fr-FR" sz="1800" dirty="0">
                <a:effectLst/>
                <a:latin typeface="Times New Roman" panose="02020603050405020304" pitchFamily="18" charset="0"/>
                <a:ea typeface="Times New Roman" panose="02020603050405020304" pitchFamily="18" charset="0"/>
              </a:rPr>
              <a:t>La composition des mélanges de plantes limite le “ trou noir ” car certaines exubérantes remplacent les plantes fatiguées ou malades avantageusement.</a:t>
            </a:r>
          </a:p>
          <a:p>
            <a:r>
              <a:rPr lang="fr-FR" sz="1800" dirty="0">
                <a:effectLst/>
                <a:latin typeface="Times New Roman" panose="02020603050405020304" pitchFamily="18" charset="0"/>
                <a:ea typeface="Times New Roman" panose="02020603050405020304" pitchFamily="18" charset="0"/>
              </a:rPr>
              <a:t>La finalité est d’assembler des plantes vedettes, des plantes structurantes, des plantes à feuillage et des plantes décoratives.</a:t>
            </a:r>
          </a:p>
          <a:p>
            <a:r>
              <a:rPr lang="fr-FR" sz="1800" dirty="0">
                <a:effectLst/>
                <a:latin typeface="Times New Roman" panose="02020603050405020304" pitchFamily="18" charset="0"/>
                <a:ea typeface="Times New Roman" panose="02020603050405020304" pitchFamily="18" charset="0"/>
              </a:rPr>
              <a:t>Les mélanges de 7 à 9 plantes sont les plus réussis, mais on peut aller jusqu’à 15 plantes pour de très grands massifs ou le contraire à 3,5 plantes pour des mélanges simples et naïfs. Dans ces compositions, il faut réfléchir sur la couleur et la texture des feuillages pour créer des impacts visuels ou des effets de transparence.</a:t>
            </a:r>
          </a:p>
          <a:p>
            <a:r>
              <a:rPr lang="fr-FR" sz="1800" dirty="0">
                <a:effectLst/>
                <a:latin typeface="Times New Roman" panose="02020603050405020304" pitchFamily="18" charset="0"/>
                <a:ea typeface="Times New Roman" panose="02020603050405020304" pitchFamily="18" charset="0"/>
              </a:rPr>
              <a:t>Dans la nature, on trouve souvent une couleur qui domine même si des contre exemples de polychromie existent. On utilise beaucoup le blanc et le gris pour donner une meilleure harmonie.</a:t>
            </a:r>
          </a:p>
          <a:p>
            <a:r>
              <a:rPr lang="fr-FR" sz="1800" dirty="0">
                <a:effectLst/>
                <a:latin typeface="Times New Roman" panose="02020603050405020304" pitchFamily="18" charset="0"/>
                <a:ea typeface="Times New Roman" panose="02020603050405020304" pitchFamily="18" charset="0"/>
              </a:rPr>
              <a:t>On choisit un thème ou une tendance et on essaye de les transcrire avec des fleurs.</a:t>
            </a:r>
          </a:p>
          <a:p>
            <a:r>
              <a:rPr lang="fr-FR" sz="1800" dirty="0">
                <a:effectLst/>
                <a:latin typeface="Times New Roman" panose="02020603050405020304" pitchFamily="18" charset="0"/>
                <a:ea typeface="Times New Roman" panose="02020603050405020304" pitchFamily="18" charset="0"/>
              </a:rPr>
              <a:t>La forme du tapis doit être simple (pas de haricot). On ne compose pas de bordures, mais on tranchera le gazon en fin de saison. Les tapis peuvent être de différentes hauteurs (-de 0.60m, 0.60 à 1m, 7 à 1m) qui seront en proportion avec la surface.</a:t>
            </a:r>
          </a:p>
          <a:p>
            <a:r>
              <a:rPr lang="fr-FR" sz="1800" dirty="0">
                <a:effectLst/>
                <a:latin typeface="Times New Roman" panose="02020603050405020304" pitchFamily="18" charset="0"/>
                <a:ea typeface="Times New Roman" panose="02020603050405020304" pitchFamily="18" charset="0"/>
              </a:rPr>
              <a:t> </a:t>
            </a:r>
          </a:p>
          <a:p>
            <a:r>
              <a:rPr lang="fr-FR" sz="1800" dirty="0">
                <a:solidFill>
                  <a:srgbClr val="008000"/>
                </a:solidFill>
                <a:effectLst/>
                <a:latin typeface="Times New Roman" panose="02020603050405020304" pitchFamily="18" charset="0"/>
                <a:ea typeface="Times New Roman" panose="02020603050405020304" pitchFamily="18" charset="0"/>
              </a:rPr>
              <a:t>La plantation et l’entretien:</a:t>
            </a:r>
          </a:p>
          <a:p>
            <a:r>
              <a:rPr lang="fr-FR" sz="1800" dirty="0">
                <a:effectLst/>
                <a:latin typeface="Times New Roman" panose="02020603050405020304" pitchFamily="18" charset="0"/>
                <a:ea typeface="Times New Roman" panose="02020603050405020304" pitchFamily="18" charset="0"/>
              </a:rPr>
              <a:t>Les plantes utilisées sont plutôt du plant en godet de 7 cm mais éventuellement cela peut être de la mini motte qui reprendra plus vite si l’arrosage est suivi. La préparation du sol est primordiale (amendement organique, pas trop émietté) et on aplanit le profil. La densité de plantation varie suivant la hauteur des plantes (basses à 22, moyenne à 27 et hautes à 35cm). Pour planter, on aligne les caisses des plantes en suivant la séquence et on remplit une caissette vide pour la reconstituer. On plante en reculant à partir de la bordure, en marchant sur des planches et on suit le cordeau marqué avec les distances.</a:t>
            </a:r>
          </a:p>
          <a:p>
            <a:r>
              <a:rPr lang="fr-FR" sz="1800" dirty="0">
                <a:effectLst/>
                <a:latin typeface="Times New Roman" panose="02020603050405020304" pitchFamily="18" charset="0"/>
                <a:ea typeface="Times New Roman" panose="02020603050405020304" pitchFamily="18" charset="0"/>
              </a:rPr>
              <a:t>Un mois après on désherbe minutieusement et on remplace les plantes défectueuses. </a:t>
            </a:r>
          </a:p>
          <a:p>
            <a:r>
              <a:rPr lang="fr-FR" sz="1800" dirty="0">
                <a:effectLst/>
                <a:latin typeface="Times New Roman" panose="02020603050405020304" pitchFamily="18" charset="0"/>
                <a:ea typeface="Times New Roman" panose="02020603050405020304" pitchFamily="18" charset="0"/>
              </a:rPr>
              <a:t>On tuteure avec des bambous et du raphia les plantes hautes. Ensuite l’entretien consiste à arroser et à enlever les fleurs fanées.</a:t>
            </a:r>
          </a:p>
          <a:p>
            <a:r>
              <a:rPr lang="fr-FR" sz="1800" dirty="0">
                <a:solidFill>
                  <a:srgbClr val="008000"/>
                </a:solidFill>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Il ne faut pas se déterminer pour un seul style : Fleurissement classique avec peu de variétés de plantes et beaucoup de contraste. Fleurissement en mélange avec de nombreuses plantes et beaucoup de couleurs. Fleurissement à base de dessins.</a:t>
            </a:r>
          </a:p>
          <a:p>
            <a:r>
              <a:rPr lang="fr-FR" sz="1800" dirty="0">
                <a:effectLst/>
                <a:latin typeface="Times New Roman" panose="02020603050405020304" pitchFamily="18" charset="0"/>
                <a:ea typeface="Times New Roman" panose="02020603050405020304" pitchFamily="18" charset="0"/>
              </a:rPr>
              <a:t>Il faut savoir varier les styles pour plaire à tous nos concitoyens et faire attention de ne pas recréer les mêmes compositions par habitude.… </a:t>
            </a:r>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36</a:t>
            </a:fld>
            <a:endParaRPr lang="fr-FR"/>
          </a:p>
        </p:txBody>
      </p:sp>
    </p:spTree>
    <p:extLst>
      <p:ext uri="{BB962C8B-B14F-4D97-AF65-F5344CB8AC3E}">
        <p14:creationId xmlns:p14="http://schemas.microsoft.com/office/powerpoint/2010/main" val="2145213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 »ajout de plantes structurantes</a:t>
            </a:r>
          </a:p>
          <a:p>
            <a:pPr algn="l" fontAlgn="base"/>
            <a:r>
              <a:rPr lang="fr-FR" sz="1050" b="0" i="0" dirty="0">
                <a:solidFill>
                  <a:srgbClr val="939599"/>
                </a:solidFill>
                <a:effectLst/>
                <a:latin typeface="inherit"/>
              </a:rPr>
              <a:t>LE TAPIS DE FLEURS</a:t>
            </a:r>
            <a:endParaRPr lang="fr-FR" sz="1050" b="0" i="0" dirty="0">
              <a:solidFill>
                <a:srgbClr val="333333"/>
              </a:solidFill>
              <a:effectLst/>
              <a:latin typeface="Helvetica Neue"/>
            </a:endParaRPr>
          </a:p>
          <a:p>
            <a:pPr algn="l" fontAlgn="base"/>
            <a:r>
              <a:rPr lang="fr-FR" sz="1200" b="0" i="0" dirty="0">
                <a:solidFill>
                  <a:srgbClr val="666666"/>
                </a:solidFill>
                <a:effectLst/>
                <a:latin typeface="Source Sans Pro" panose="020B0503030403020204" pitchFamily="34" charset="0"/>
              </a:rPr>
              <a:t>est une technique qui permet d’améliorer la qualité des massifs, de faciliter leur mise en place tout en réduisant l’entretien des espaces verts.</a:t>
            </a:r>
          </a:p>
          <a:p>
            <a:pPr algn="l" fontAlgn="base"/>
            <a:r>
              <a:rPr lang="fr-FR" sz="1200" b="0" i="0" dirty="0">
                <a:solidFill>
                  <a:srgbClr val="666666"/>
                </a:solidFill>
                <a:effectLst/>
                <a:latin typeface="Source Sans Pro" panose="020B0503030403020204" pitchFamily="34" charset="0"/>
              </a:rPr>
              <a:t>Les plantes sont cultivées dans un volume important de substrat. Elles peuvent ainsi développer leur système racinaire sans contraintes.</a:t>
            </a:r>
          </a:p>
          <a:p>
            <a:pPr algn="l" fontAlgn="base"/>
            <a:r>
              <a:rPr lang="fr-FR" sz="1200" b="0" i="0" dirty="0">
                <a:solidFill>
                  <a:srgbClr val="666666"/>
                </a:solidFill>
                <a:effectLst/>
                <a:latin typeface="Source Sans Pro" panose="020B0503030403020204" pitchFamily="34" charset="0"/>
              </a:rPr>
              <a:t>Cette technique permet d’obtenir des végétaux à la croissance surprenante en évitant le stress de la transplantation.</a:t>
            </a:r>
            <a:endParaRPr lang="fr-FR" sz="1200" dirty="0">
              <a:solidFill>
                <a:schemeClr val="bg1"/>
              </a:solidFill>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39</a:t>
            </a:fld>
            <a:endParaRPr lang="fr-FR"/>
          </a:p>
        </p:txBody>
      </p:sp>
    </p:spTree>
    <p:extLst>
      <p:ext uri="{BB962C8B-B14F-4D97-AF65-F5344CB8AC3E}">
        <p14:creationId xmlns:p14="http://schemas.microsoft.com/office/powerpoint/2010/main" val="1911436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Afin de concevoir un fleurissement original, vous pouvez vous appuyer sur un thème chromatique, figuratif, végétal, événementiel….</a:t>
            </a:r>
          </a:p>
          <a:p>
            <a:r>
              <a:rPr lang="fr-FR" sz="1800" dirty="0">
                <a:solidFill>
                  <a:srgbClr val="008000"/>
                </a:solidFill>
                <a:effectLst/>
                <a:latin typeface="Times New Roman" panose="02020603050405020304" pitchFamily="18" charset="0"/>
                <a:ea typeface="Times New Roman" panose="02020603050405020304" pitchFamily="18" charset="0"/>
              </a:rPr>
              <a:t>Le thème chromatique:</a:t>
            </a:r>
            <a:r>
              <a:rPr lang="fr-FR" sz="1800" dirty="0">
                <a:effectLst/>
                <a:latin typeface="Times New Roman" panose="02020603050405020304" pitchFamily="18" charset="0"/>
                <a:ea typeface="Times New Roman" panose="02020603050405020304" pitchFamily="18" charset="0"/>
              </a:rPr>
              <a:t> le fil conducteur est la couleur qui est plus ou moins déclinée en quantité et en intensité sur l’ensemble des massifs. Cela favorise l’unité des scènes conçues mais peut être aussi lassant si on ne diversifie pas son catalogue végétal. Attention avec les couleurs sombres.</a:t>
            </a:r>
          </a:p>
          <a:p>
            <a:r>
              <a:rPr lang="fr-FR" sz="1800" dirty="0">
                <a:solidFill>
                  <a:srgbClr val="008000"/>
                </a:solidFill>
                <a:effectLst/>
                <a:latin typeface="Times New Roman" panose="02020603050405020304" pitchFamily="18" charset="0"/>
                <a:ea typeface="Times New Roman" panose="02020603050405020304" pitchFamily="18" charset="0"/>
              </a:rPr>
              <a:t>Le thème végétal</a:t>
            </a:r>
            <a:r>
              <a:rPr lang="fr-FR" sz="1800" dirty="0">
                <a:effectLst/>
                <a:latin typeface="Times New Roman" panose="02020603050405020304" pitchFamily="18" charset="0"/>
                <a:ea typeface="Times New Roman" panose="02020603050405020304" pitchFamily="18" charset="0"/>
              </a:rPr>
              <a:t>: Une plante ou une famille de plantes sont utilisées massivement dans les massifs, les sauges, les aromatiques, les grimpantes, les exotiques, les potagères…</a:t>
            </a:r>
          </a:p>
          <a:p>
            <a:r>
              <a:rPr lang="fr-FR" sz="1800" dirty="0">
                <a:effectLst/>
                <a:latin typeface="Times New Roman" panose="02020603050405020304" pitchFamily="18" charset="0"/>
                <a:ea typeface="Times New Roman" panose="02020603050405020304" pitchFamily="18" charset="0"/>
              </a:rPr>
              <a:t>Le thè</a:t>
            </a:r>
            <a:r>
              <a:rPr lang="fr-FR" sz="1800" dirty="0">
                <a:solidFill>
                  <a:srgbClr val="008000"/>
                </a:solidFill>
                <a:effectLst/>
                <a:latin typeface="Times New Roman" panose="02020603050405020304" pitchFamily="18" charset="0"/>
                <a:ea typeface="Times New Roman" panose="02020603050405020304" pitchFamily="18" charset="0"/>
              </a:rPr>
              <a:t>me figuratif: </a:t>
            </a:r>
            <a:r>
              <a:rPr lang="fr-FR" sz="1800" dirty="0">
                <a:effectLst/>
                <a:latin typeface="Times New Roman" panose="02020603050405020304" pitchFamily="18" charset="0"/>
                <a:ea typeface="Times New Roman" panose="02020603050405020304" pitchFamily="18" charset="0"/>
              </a:rPr>
              <a:t>Il est souvent en relation avec sa ville (identitaire), son patrimoine, son histoire ou il est importé sans lien avec la commune, la </a:t>
            </a:r>
            <a:r>
              <a:rPr lang="fr-FR" sz="1800" dirty="0" err="1">
                <a:effectLst/>
                <a:latin typeface="Times New Roman" panose="02020603050405020304" pitchFamily="18" charset="0"/>
                <a:ea typeface="Times New Roman" panose="02020603050405020304" pitchFamily="18" charset="0"/>
              </a:rPr>
              <a:t>mer,le</a:t>
            </a:r>
            <a:r>
              <a:rPr lang="fr-FR" sz="1800" dirty="0">
                <a:effectLst/>
                <a:latin typeface="Times New Roman" panose="02020603050405020304" pitchFamily="18" charset="0"/>
                <a:ea typeface="Times New Roman" panose="02020603050405020304" pitchFamily="18" charset="0"/>
              </a:rPr>
              <a:t> vent, l’automobile, la rentrée scolaire, les oiseaux, une ville jumelée</a:t>
            </a:r>
          </a:p>
          <a:p>
            <a:r>
              <a:rPr lang="fr-FR" sz="1800" dirty="0">
                <a:solidFill>
                  <a:srgbClr val="008000"/>
                </a:solidFill>
                <a:effectLst/>
                <a:latin typeface="Times New Roman" panose="02020603050405020304" pitchFamily="18" charset="0"/>
                <a:ea typeface="Times New Roman" panose="02020603050405020304" pitchFamily="18" charset="0"/>
              </a:rPr>
              <a:t>Le thème évènementiel:</a:t>
            </a:r>
            <a:r>
              <a:rPr lang="fr-FR" sz="1800" dirty="0">
                <a:effectLst/>
                <a:latin typeface="Times New Roman" panose="02020603050405020304" pitchFamily="18" charset="0"/>
                <a:ea typeface="Times New Roman" panose="02020603050405020304" pitchFamily="18" charset="0"/>
              </a:rPr>
              <a:t> C’est concevoir les massifs en soulignant un évènement impliquant la ville, la région ou la France. Les jeux olympiques, le tour de France, une course auto…</a:t>
            </a:r>
          </a:p>
          <a:p>
            <a:r>
              <a:rPr lang="fr-FR" sz="1800" dirty="0">
                <a:effectLst/>
                <a:latin typeface="Times New Roman" panose="02020603050405020304" pitchFamily="18" charset="0"/>
                <a:ea typeface="Times New Roman" panose="02020603050405020304" pitchFamily="18" charset="0"/>
              </a:rPr>
              <a:t>Choisissez un thème fédérateur où chacun peut se retrouver et le comprendre. Essayer de trouver un angle de développement intéressant et inattendu. En 98, on a trop souvent vu les mêmes ballons et les mêmes footix. Utilisez de la décoration et des structures pour accentuer votre message. </a:t>
            </a:r>
          </a:p>
          <a:p>
            <a:r>
              <a:rPr lang="fr-FR" sz="1800" dirty="0">
                <a:effectLst/>
                <a:latin typeface="Times New Roman" panose="02020603050405020304" pitchFamily="18" charset="0"/>
                <a:ea typeface="Times New Roman" panose="02020603050405020304" pitchFamily="18" charset="0"/>
              </a:rPr>
              <a:t>Communiquer sur ce fleurissement est obligatoire. Présentation à la presse, bulletin municipal, actions auprès des écoles… Vous devez vendre votre thème pour qu’il soit apprécié, il valorise votre commune et son service Espaces Verts.</a:t>
            </a:r>
          </a:p>
          <a:p>
            <a:r>
              <a:rPr lang="fr-FR" sz="1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ction="ppaction://hlinkpres?slideindex=1&amp;slidetitle="/>
              </a:rPr>
              <a:t>thème.ppt</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40</a:t>
            </a:fld>
            <a:endParaRPr lang="fr-FR"/>
          </a:p>
        </p:txBody>
      </p:sp>
    </p:spTree>
    <p:extLst>
      <p:ext uri="{BB962C8B-B14F-4D97-AF65-F5344CB8AC3E}">
        <p14:creationId xmlns:p14="http://schemas.microsoft.com/office/powerpoint/2010/main" val="2635559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Perceptions visuelles.</a:t>
            </a:r>
          </a:p>
          <a:p>
            <a:r>
              <a:rPr lang="fr-FR" sz="1800" dirty="0">
                <a:effectLst/>
                <a:latin typeface="Times New Roman" panose="02020603050405020304" pitchFamily="18" charset="0"/>
                <a:ea typeface="Times New Roman" panose="02020603050405020304" pitchFamily="18" charset="0"/>
              </a:rPr>
              <a:t>Largeur = 2/3x .Hauteur = 1/2x</a:t>
            </a:r>
          </a:p>
          <a:p>
            <a:r>
              <a:rPr lang="fr-FR" sz="1800" dirty="0">
                <a:effectLst/>
                <a:latin typeface="Times New Roman" panose="02020603050405020304" pitchFamily="18" charset="0"/>
                <a:ea typeface="Times New Roman" panose="02020603050405020304" pitchFamily="18" charset="0"/>
              </a:rPr>
              <a:t>On détermine la hauteur et la largeur de l’espace vu en fonction de la distance “x ” séparant l’individu de l’objet.</a:t>
            </a:r>
          </a:p>
          <a:p>
            <a:r>
              <a:rPr lang="fr-FR" sz="1800" dirty="0">
                <a:effectLst/>
                <a:latin typeface="Times New Roman" panose="02020603050405020304" pitchFamily="18" charset="0"/>
                <a:ea typeface="Times New Roman" panose="02020603050405020304" pitchFamily="18" charset="0"/>
              </a:rPr>
              <a:t>Perception des dimensions: plus l’individu est éloigné d’un objet, plus il lui apparaît petit.</a:t>
            </a:r>
          </a:p>
          <a:p>
            <a:r>
              <a:rPr lang="fr-FR" sz="1800" dirty="0">
                <a:effectLst/>
                <a:latin typeface="Times New Roman" panose="02020603050405020304" pitchFamily="18" charset="0"/>
                <a:ea typeface="Times New Roman" panose="02020603050405020304" pitchFamily="18" charset="0"/>
              </a:rPr>
              <a:t>Perception des détails : plus le tableau observé est vaste, plus le nombre d’informations visuelles est grand et moins les détails sont perçus. </a:t>
            </a:r>
          </a:p>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47</a:t>
            </a:fld>
            <a:endParaRPr lang="fr-FR"/>
          </a:p>
        </p:txBody>
      </p:sp>
    </p:spTree>
    <p:extLst>
      <p:ext uri="{BB962C8B-B14F-4D97-AF65-F5344CB8AC3E}">
        <p14:creationId xmlns:p14="http://schemas.microsoft.com/office/powerpoint/2010/main" val="4104895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On détermine trois plans de vision : Premier plan, proche, formes nettes et précises, contrastes marques et couleur bien définies. </a:t>
            </a:r>
          </a:p>
          <a:p>
            <a:r>
              <a:rPr lang="fr-FR" sz="1800" dirty="0">
                <a:effectLst/>
                <a:latin typeface="Times New Roman" panose="02020603050405020304" pitchFamily="18" charset="0"/>
                <a:ea typeface="Times New Roman" panose="02020603050405020304" pitchFamily="18" charset="0"/>
              </a:rPr>
              <a:t>Deuxième plan, intermédiaire, formes plus floues, contraste et couleurs atténuées. </a:t>
            </a:r>
          </a:p>
          <a:p>
            <a:r>
              <a:rPr lang="fr-FR" sz="1800" dirty="0">
                <a:effectLst/>
                <a:latin typeface="Times New Roman" panose="02020603050405020304" pitchFamily="18" charset="0"/>
                <a:ea typeface="Times New Roman" panose="02020603050405020304" pitchFamily="18" charset="0"/>
              </a:rPr>
              <a:t>Troisième plan ou arrière plan, couleur en harmonies, formes et contours imprécis.</a:t>
            </a:r>
          </a:p>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48</a:t>
            </a:fld>
            <a:endParaRPr lang="fr-FR"/>
          </a:p>
        </p:txBody>
      </p:sp>
    </p:spTree>
    <p:extLst>
      <p:ext uri="{BB962C8B-B14F-4D97-AF65-F5344CB8AC3E}">
        <p14:creationId xmlns:p14="http://schemas.microsoft.com/office/powerpoint/2010/main" val="2745839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Perception en fonction de la vitesse.</a:t>
            </a:r>
          </a:p>
          <a:p>
            <a:r>
              <a:rPr lang="fr-FR" sz="1800" dirty="0">
                <a:effectLst/>
                <a:latin typeface="Times New Roman" panose="02020603050405020304" pitchFamily="18" charset="0"/>
                <a:ea typeface="Times New Roman" panose="02020603050405020304" pitchFamily="18" charset="0"/>
              </a:rPr>
              <a:t>Perception auditive et olfactive.</a:t>
            </a:r>
          </a:p>
          <a:p>
            <a:r>
              <a:rPr lang="fr-FR" sz="1800" dirty="0">
                <a:effectLst/>
                <a:latin typeface="Times New Roman" panose="02020603050405020304" pitchFamily="18" charset="0"/>
                <a:ea typeface="Times New Roman" panose="02020603050405020304" pitchFamily="18" charset="0"/>
              </a:rPr>
              <a:t>Bruit de l’eau, des enfants, odeurs de jasmin ou œillet d’Inde.</a:t>
            </a:r>
          </a:p>
          <a:p>
            <a:r>
              <a:rPr lang="fr-FR" sz="1800" dirty="0">
                <a:effectLst/>
                <a:latin typeface="Times New Roman" panose="02020603050405020304" pitchFamily="18" charset="0"/>
                <a:ea typeface="Times New Roman" panose="02020603050405020304" pitchFamily="18" charset="0"/>
              </a:rPr>
              <a:t>Perception psychique : l’homme se réfère à des éléments qu’il connaît pour analyser ce qu’il voit. Il a des références dimensionnelles et psychologiques</a:t>
            </a:r>
          </a:p>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49</a:t>
            </a:fld>
            <a:endParaRPr lang="fr-FR"/>
          </a:p>
        </p:txBody>
      </p:sp>
    </p:spTree>
    <p:extLst>
      <p:ext uri="{BB962C8B-B14F-4D97-AF65-F5344CB8AC3E}">
        <p14:creationId xmlns:p14="http://schemas.microsoft.com/office/powerpoint/2010/main" val="3696794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-Echelle.</a:t>
            </a:r>
          </a:p>
          <a:p>
            <a:r>
              <a:rPr lang="fr-FR" sz="1800" dirty="0">
                <a:effectLst/>
                <a:latin typeface="Times New Roman" panose="02020603050405020304" pitchFamily="18" charset="0"/>
                <a:ea typeface="Times New Roman" panose="02020603050405020304" pitchFamily="18" charset="0"/>
              </a:rPr>
              <a:t>C’est la dimension d’un ensemble par rapport à l’homme. Il existe deux échelles, individuelle et collective ou monumentale. </a:t>
            </a:r>
          </a:p>
          <a:p>
            <a:r>
              <a:rPr lang="fr-FR" sz="1800" dirty="0">
                <a:effectLst/>
                <a:latin typeface="Times New Roman" panose="02020603050405020304" pitchFamily="18" charset="0"/>
                <a:ea typeface="Times New Roman" panose="02020603050405020304" pitchFamily="18" charset="0"/>
              </a:rPr>
              <a:t>-La proportion.</a:t>
            </a:r>
          </a:p>
          <a:p>
            <a:r>
              <a:rPr lang="fr-FR" sz="1800" dirty="0">
                <a:effectLst/>
                <a:latin typeface="Times New Roman" panose="02020603050405020304" pitchFamily="18" charset="0"/>
                <a:ea typeface="Times New Roman" panose="02020603050405020304" pitchFamily="18" charset="0"/>
              </a:rPr>
              <a:t>Pour qu’une composition paraisse esthétique à l’œil, elle doit se définir comme un ensemble par rapport à un autre. Pour qu’un tout partagé en parties inégales paraisse beau, il doit y avoir entre la petite partie et la grande, le même rapport qu’entre la grande et le tout. Ce rapport est le nombre d’or = 1.6. Ce qui équivaut à la règle du 1/3 + 2/3 = tout.</a:t>
            </a:r>
          </a:p>
          <a:p>
            <a:r>
              <a:rPr lang="fr-FR" sz="1800" dirty="0">
                <a:effectLst/>
                <a:latin typeface="Times New Roman" panose="02020603050405020304" pitchFamily="18" charset="0"/>
                <a:ea typeface="Times New Roman" panose="02020603050405020304" pitchFamily="18" charset="0"/>
              </a:rPr>
              <a:t>-L’unité. </a:t>
            </a:r>
          </a:p>
          <a:p>
            <a:r>
              <a:rPr lang="fr-FR" sz="1800" dirty="0">
                <a:effectLst/>
                <a:latin typeface="Times New Roman" panose="02020603050405020304" pitchFamily="18" charset="0"/>
                <a:ea typeface="Times New Roman" panose="02020603050405020304" pitchFamily="18" charset="0"/>
              </a:rPr>
              <a:t>Elle se caractérise par le point commun qui rattache les éléments ensemble (forme, couleur, matériaux, ligne). Trop d’unité est monotone et pas assez est incohérent.</a:t>
            </a:r>
          </a:p>
          <a:p>
            <a:r>
              <a:rPr lang="fr-FR" sz="1800" dirty="0">
                <a:effectLst/>
                <a:latin typeface="Times New Roman" panose="02020603050405020304" pitchFamily="18" charset="0"/>
                <a:ea typeface="Times New Roman" panose="02020603050405020304" pitchFamily="18" charset="0"/>
              </a:rPr>
              <a:t>-La dualité, deux éléments d’importance équivalente s’annulent (encadrement, porte).</a:t>
            </a:r>
          </a:p>
          <a:p>
            <a:r>
              <a:rPr lang="fr-FR" sz="1800" dirty="0">
                <a:effectLst/>
                <a:latin typeface="Times New Roman" panose="02020603050405020304" pitchFamily="18" charset="0"/>
                <a:ea typeface="Times New Roman" panose="02020603050405020304" pitchFamily="18" charset="0"/>
              </a:rPr>
              <a:t>-Le rythme, c’est la répétition d’éléments (ligne, couleur, formes, hauteur, texture). Le rythme peut être lent ou rapide et on peut l’interrompre pour attirer l’attention. </a:t>
            </a:r>
          </a:p>
          <a:p>
            <a:r>
              <a:rPr lang="fr-FR" sz="1800" dirty="0">
                <a:effectLst/>
                <a:latin typeface="Times New Roman" panose="02020603050405020304" pitchFamily="18" charset="0"/>
                <a:ea typeface="Times New Roman" panose="02020603050405020304" pitchFamily="18" charset="0"/>
              </a:rPr>
              <a:t>-</a:t>
            </a:r>
            <a:r>
              <a:rPr lang="fr-FR" sz="1800" dirty="0">
                <a:solidFill>
                  <a:srgbClr val="000000"/>
                </a:solidFill>
                <a:effectLst/>
                <a:latin typeface="Times New Roman" panose="02020603050405020304" pitchFamily="18" charset="0"/>
                <a:ea typeface="Times New Roman" panose="02020603050405020304" pitchFamily="18" charset="0"/>
              </a:rPr>
              <a:t>Volume.</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C’est utiliser les plantes suivant leur port (compact, étalé, dressé, retombant ..) et leur feuillage. On utilise les plantes basses sur le devant du massif et les plus hautes vers le fond ou le milieu pour un massif vu de tous les côtes. C’est le volume des plantes qui donne le relief du massif. La forme générale du massif peut être horizontale, verticale, asymétrique, ou symétrique.</a:t>
            </a:r>
          </a:p>
          <a:p>
            <a:r>
              <a:rPr lang="fr-FR" sz="1800" dirty="0">
                <a:solidFill>
                  <a:srgbClr val="000000"/>
                </a:solidFill>
                <a:effectLst/>
                <a:latin typeface="Times New Roman" panose="02020603050405020304" pitchFamily="18" charset="0"/>
                <a:ea typeface="Times New Roman" panose="02020603050405020304" pitchFamily="18" charset="0"/>
              </a:rPr>
              <a:t>-Graphisme et texture.</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Ses effets ne sont vus que de près (contemplatif) et ils sont donnés surtout par le feuillage. Formes des feuilles de sujet particulier, découpe des limbes</a:t>
            </a:r>
          </a:p>
          <a:p>
            <a:r>
              <a:rPr lang="fr-FR" sz="1800" dirty="0">
                <a:effectLst/>
                <a:latin typeface="Times New Roman" panose="02020603050405020304" pitchFamily="18" charset="0"/>
                <a:ea typeface="Times New Roman" panose="02020603050405020304" pitchFamily="18" charset="0"/>
              </a:rPr>
              <a:t>La réalisation de la composition en noir et blanc prend en compte tous ces aspects de la plante.</a:t>
            </a:r>
          </a:p>
          <a:p>
            <a:br>
              <a:rPr lang="fr-FR" sz="1800" dirty="0">
                <a:effectLst/>
                <a:latin typeface="Times New Roman" panose="02020603050405020304" pitchFamily="18" charset="0"/>
                <a:ea typeface="Times New Roman" panose="02020603050405020304" pitchFamily="18" charset="0"/>
              </a:rPr>
            </a:br>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50</a:t>
            </a:fld>
            <a:endParaRPr lang="fr-FR"/>
          </a:p>
        </p:txBody>
      </p:sp>
    </p:spTree>
    <p:extLst>
      <p:ext uri="{BB962C8B-B14F-4D97-AF65-F5344CB8AC3E}">
        <p14:creationId xmlns:p14="http://schemas.microsoft.com/office/powerpoint/2010/main" val="655850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Une commune fleurie, c’est une commune accueillante dans laquelle il fait bon vivre. </a:t>
            </a:r>
          </a:p>
          <a:p>
            <a:r>
              <a:rPr lang="fr-FR" sz="1800" dirty="0">
                <a:effectLst/>
                <a:latin typeface="Times New Roman" panose="02020603050405020304" pitchFamily="18" charset="0"/>
                <a:ea typeface="Times New Roman" panose="02020603050405020304" pitchFamily="18" charset="0"/>
              </a:rPr>
              <a:t>Sur le plan économique, le fleurissement et l’aménagement urbain : valorisent l’image de la commune, sont ressentis par tous les publics (résidents, touristes, professionnels…), jouent un rôle direct dans le maintien et l’augmentation des populations, favorisent les commerces et les services et bénéficient aux entreprises et à leur image.</a:t>
            </a:r>
          </a:p>
          <a:p>
            <a:r>
              <a:rPr lang="fr-FR" sz="1800" dirty="0">
                <a:effectLst/>
                <a:latin typeface="Times New Roman" panose="02020603050405020304" pitchFamily="18" charset="0"/>
                <a:ea typeface="Times New Roman" panose="02020603050405020304" pitchFamily="18" charset="0"/>
              </a:rPr>
              <a:t>Le fleurissement est lié à une volonté politique (vie de la cité) qui attribue les moyens pour son accomplissement, mais c’est surtout un art que l’on doit développer. L’art d’ornementer l’espace urbain et notamment les jardins, de couleurs, de reliefs, d’odeurs et de sensations, apportés par les fleurs et leur disposition.</a:t>
            </a:r>
          </a:p>
          <a:p>
            <a:r>
              <a:rPr lang="fr-FR" sz="1800" dirty="0">
                <a:effectLst/>
                <a:latin typeface="Times New Roman" panose="02020603050405020304" pitchFamily="18" charset="0"/>
                <a:ea typeface="Times New Roman" panose="02020603050405020304" pitchFamily="18" charset="0"/>
              </a:rPr>
              <a:t>Il est sans cesse en ébullition avec de nouvelles espèces de plantes, des nouvelles techniques et de nouvelles approches. Mieux que l’écrivain qui ne dispose que de 26 lettres, mieux que le musicien qui ne joue que 8 notes, l’artiste jardinier peut à l’infini composer de nouveaux tableaux avec l’humilité de l’éphémère.</a:t>
            </a:r>
          </a:p>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5</a:t>
            </a:fld>
            <a:endParaRPr lang="fr-FR"/>
          </a:p>
        </p:txBody>
      </p:sp>
    </p:spTree>
    <p:extLst>
      <p:ext uri="{BB962C8B-B14F-4D97-AF65-F5344CB8AC3E}">
        <p14:creationId xmlns:p14="http://schemas.microsoft.com/office/powerpoint/2010/main" val="2872619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-La proportion.</a:t>
            </a:r>
          </a:p>
          <a:p>
            <a:r>
              <a:rPr lang="fr-FR" sz="1800" dirty="0">
                <a:effectLst/>
                <a:latin typeface="Times New Roman" panose="02020603050405020304" pitchFamily="18" charset="0"/>
                <a:ea typeface="Times New Roman" panose="02020603050405020304" pitchFamily="18" charset="0"/>
              </a:rPr>
              <a:t>Pour qu’une composition paraisse esthétique à l’œil, elle doit se définir comme un ensemble par rapport à un autre. Pour qu’un tout partagé en parties inégales paraisse beau, il doit y avoir entre la petite partie et la grande, le même rapport qu’entre la grande et le tout. Ce rapport est le nombre d’or = 1.6. Ce qui équivaut à la règle du 1/3 + 2/3 = tout.</a:t>
            </a:r>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51</a:t>
            </a:fld>
            <a:endParaRPr lang="fr-FR"/>
          </a:p>
        </p:txBody>
      </p:sp>
    </p:spTree>
    <p:extLst>
      <p:ext uri="{BB962C8B-B14F-4D97-AF65-F5344CB8AC3E}">
        <p14:creationId xmlns:p14="http://schemas.microsoft.com/office/powerpoint/2010/main" val="457417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-L’unité. </a:t>
            </a:r>
          </a:p>
          <a:p>
            <a:r>
              <a:rPr lang="fr-FR" sz="1800" dirty="0">
                <a:effectLst/>
                <a:latin typeface="Times New Roman" panose="02020603050405020304" pitchFamily="18" charset="0"/>
                <a:ea typeface="Times New Roman" panose="02020603050405020304" pitchFamily="18" charset="0"/>
              </a:rPr>
              <a:t>Elle se caractérise par le point commun qui rattache les éléments ensemble (forme, couleur, matériaux, ligne). Trop d’unité est monotone et pas assez est incohérent.</a:t>
            </a:r>
          </a:p>
          <a:p>
            <a:r>
              <a:rPr lang="fr-FR" sz="1800" dirty="0">
                <a:effectLst/>
                <a:latin typeface="Times New Roman" panose="02020603050405020304" pitchFamily="18" charset="0"/>
                <a:ea typeface="Times New Roman" panose="02020603050405020304" pitchFamily="18" charset="0"/>
              </a:rPr>
              <a:t>-La dualité, deux éléments d’importance équivalente s’annulent (encadrement, porte).</a:t>
            </a:r>
          </a:p>
          <a:p>
            <a:br>
              <a:rPr lang="fr-FR" sz="1800" dirty="0">
                <a:effectLst/>
                <a:latin typeface="Times New Roman" panose="02020603050405020304" pitchFamily="18" charset="0"/>
                <a:ea typeface="Times New Roman" panose="02020603050405020304" pitchFamily="18" charset="0"/>
              </a:rPr>
            </a:br>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52</a:t>
            </a:fld>
            <a:endParaRPr lang="fr-FR"/>
          </a:p>
        </p:txBody>
      </p:sp>
    </p:spTree>
    <p:extLst>
      <p:ext uri="{BB962C8B-B14F-4D97-AF65-F5344CB8AC3E}">
        <p14:creationId xmlns:p14="http://schemas.microsoft.com/office/powerpoint/2010/main" val="4154752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-Le rythme, c’est la répétition d’éléments (ligne, couleur, formes, hauteur, texture). Le rythme peut être lent ou rapide et on peut l’interrompre pour attirer l’attention. </a:t>
            </a:r>
          </a:p>
          <a:p>
            <a:r>
              <a:rPr lang="fr-FR" sz="1800" dirty="0">
                <a:effectLst/>
                <a:latin typeface="Times New Roman" panose="02020603050405020304" pitchFamily="18" charset="0"/>
                <a:ea typeface="Times New Roman" panose="02020603050405020304" pitchFamily="18" charset="0"/>
              </a:rPr>
              <a:t>-</a:t>
            </a:r>
            <a:r>
              <a:rPr lang="fr-FR" sz="1800" dirty="0">
                <a:solidFill>
                  <a:srgbClr val="000000"/>
                </a:solidFill>
                <a:effectLst/>
                <a:latin typeface="Times New Roman" panose="02020603050405020304" pitchFamily="18" charset="0"/>
                <a:ea typeface="Times New Roman" panose="02020603050405020304" pitchFamily="18" charset="0"/>
              </a:rPr>
              <a:t>Volume.</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C’est utiliser les plantes suivant leur port (compact, étalé, dressé, retombant ..) et leur feuillage. On utilise les plantes basses sur le devant du massif et les plus hautes vers le fond ou le milieu pour un massif vu de tous les côtes. C’est le volume des plantes qui donne le relief du massif. La forme générale du massif peut être horizontale, verticale, asymétrique, ou symétrique.</a:t>
            </a:r>
          </a:p>
          <a:p>
            <a:r>
              <a:rPr lang="fr-FR" sz="1800" dirty="0">
                <a:solidFill>
                  <a:srgbClr val="000000"/>
                </a:solidFill>
                <a:effectLst/>
                <a:latin typeface="Times New Roman" panose="02020603050405020304" pitchFamily="18" charset="0"/>
                <a:ea typeface="Times New Roman" panose="02020603050405020304" pitchFamily="18" charset="0"/>
              </a:rPr>
              <a:t>-Graphisme et texture.</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Ses effets ne sont vus que de près (contemplatif) et ils sont donnés surtout par le feuillage. Formes des feuilles de sujet particulier, découpe des limbes</a:t>
            </a:r>
          </a:p>
          <a:p>
            <a:r>
              <a:rPr lang="fr-FR" sz="1800" dirty="0">
                <a:effectLst/>
                <a:latin typeface="Times New Roman" panose="02020603050405020304" pitchFamily="18" charset="0"/>
                <a:ea typeface="Times New Roman" panose="02020603050405020304" pitchFamily="18" charset="0"/>
              </a:rPr>
              <a:t>La réalisation de la composition en noir et blanc prend en compte tous ces aspects de la plante.</a:t>
            </a:r>
          </a:p>
          <a:p>
            <a:br>
              <a:rPr lang="fr-FR" sz="1800" dirty="0">
                <a:effectLst/>
                <a:latin typeface="Times New Roman" panose="02020603050405020304" pitchFamily="18" charset="0"/>
                <a:ea typeface="Times New Roman" panose="02020603050405020304" pitchFamily="18" charset="0"/>
              </a:rPr>
            </a:br>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53</a:t>
            </a:fld>
            <a:endParaRPr lang="fr-FR"/>
          </a:p>
        </p:txBody>
      </p:sp>
    </p:spTree>
    <p:extLst>
      <p:ext uri="{BB962C8B-B14F-4D97-AF65-F5344CB8AC3E}">
        <p14:creationId xmlns:p14="http://schemas.microsoft.com/office/powerpoint/2010/main" val="36399459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La couleur est la première notion perçue d’un massif. C’est elle qui suscitera l’intérêt ou l’indifférence. La réussite d’un fleurissement n’est pas uniquement conditionnée par le choix des associations de couleurs, mais elle en dépend fortement. </a:t>
            </a:r>
          </a:p>
          <a:p>
            <a:r>
              <a:rPr lang="fr-FR" sz="1800" dirty="0">
                <a:effectLst/>
                <a:latin typeface="Times New Roman" panose="02020603050405020304" pitchFamily="18" charset="0"/>
                <a:ea typeface="Times New Roman" panose="02020603050405020304" pitchFamily="18" charset="0"/>
              </a:rPr>
              <a:t>Une fleur est un point de couleur comme le feuillage et </a:t>
            </a:r>
            <a:r>
              <a:rPr lang="fr-FR" sz="1800" dirty="0" err="1">
                <a:effectLst/>
                <a:latin typeface="Times New Roman" panose="02020603050405020304" pitchFamily="18" charset="0"/>
                <a:ea typeface="Times New Roman" panose="02020603050405020304" pitchFamily="18" charset="0"/>
              </a:rPr>
              <a:t>eventuellement</a:t>
            </a:r>
            <a:r>
              <a:rPr lang="fr-FR" sz="1800" dirty="0">
                <a:effectLst/>
                <a:latin typeface="Times New Roman" panose="02020603050405020304" pitchFamily="18" charset="0"/>
                <a:ea typeface="Times New Roman" panose="02020603050405020304" pitchFamily="18" charset="0"/>
              </a:rPr>
              <a:t> les fruits. Un massif est un volume coloré de points juxtaposés qui se perçoit comme un ensemble. Ce tableau doit pouvoir s’harmoniser avec le paysage. La composition végétale et colorée doit s’insérer dans un lieu, un espace, une scène. Elle doit le mettre en valeur, rehausser ses attraits tout en répondant aux attentes d’un public identifié.</a:t>
            </a:r>
          </a:p>
          <a:p>
            <a:r>
              <a:rPr lang="fr-FR" sz="1800" dirty="0">
                <a:effectLst/>
                <a:latin typeface="Times New Roman" panose="02020603050405020304" pitchFamily="18" charset="0"/>
                <a:ea typeface="Times New Roman" panose="02020603050405020304" pitchFamily="18" charset="0"/>
              </a:rPr>
              <a:t> </a:t>
            </a:r>
          </a:p>
          <a:p>
            <a:r>
              <a:rPr lang="fr-FR" sz="1800" dirty="0">
                <a:effectLst/>
                <a:latin typeface="Times New Roman" panose="02020603050405020304" pitchFamily="18" charset="0"/>
                <a:ea typeface="Times New Roman" panose="02020603050405020304" pitchFamily="18" charset="0"/>
              </a:rPr>
              <a:t>« Les goûts et les couleurs, ne se discute pas ». Cela serait si simple. En fait, la loi d’association des couleurs concerne tous les domaines artistiques et elle est un outil préventif contre les mélanges malheureux.</a:t>
            </a:r>
          </a:p>
          <a:p>
            <a:r>
              <a:rPr lang="fr-FR" sz="1800" dirty="0">
                <a:effectLst/>
                <a:latin typeface="Times New Roman" panose="02020603050405020304" pitchFamily="18" charset="0"/>
                <a:ea typeface="Times New Roman" panose="02020603050405020304" pitchFamily="18" charset="0"/>
              </a:rPr>
              <a:t>Pour être plaisant à l’œil, les rapprochement de couleurs réalisés doivent obéir à certaines règles  qui sont matérialisées par le cercle d’Oswald. Les trois couleurs primaires, le rouge, le jaune et le bleu permettent d’obtenir par mélange les autres couleurs. Le mélange de deux couleurs primaires donne une couleur secondaire ou complémentaire de la 3</a:t>
            </a:r>
            <a:r>
              <a:rPr lang="fr-FR" sz="1800" baseline="30000" dirty="0">
                <a:effectLst/>
                <a:latin typeface="Times New Roman" panose="02020603050405020304" pitchFamily="18" charset="0"/>
                <a:ea typeface="Times New Roman" panose="02020603050405020304" pitchFamily="18" charset="0"/>
              </a:rPr>
              <a:t>ème</a:t>
            </a:r>
            <a:r>
              <a:rPr lang="fr-FR" sz="1800" dirty="0">
                <a:effectLst/>
                <a:latin typeface="Times New Roman" panose="02020603050405020304" pitchFamily="18" charset="0"/>
                <a:ea typeface="Times New Roman" panose="02020603050405020304" pitchFamily="18" charset="0"/>
              </a:rPr>
              <a:t> couleur primaire. Nous avons plusieurs cercles chromatiques ou théories des couleurs</a:t>
            </a:r>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54</a:t>
            </a:fld>
            <a:endParaRPr lang="fr-FR"/>
          </a:p>
        </p:txBody>
      </p:sp>
    </p:spTree>
    <p:extLst>
      <p:ext uri="{BB962C8B-B14F-4D97-AF65-F5344CB8AC3E}">
        <p14:creationId xmlns:p14="http://schemas.microsoft.com/office/powerpoint/2010/main" val="3832901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Le blanc et le noir modifient la tonalité des couleurs.</a:t>
            </a:r>
          </a:p>
          <a:p>
            <a:r>
              <a:rPr lang="fr-FR" sz="1800" dirty="0">
                <a:effectLst/>
                <a:latin typeface="Times New Roman" panose="02020603050405020304" pitchFamily="18" charset="0"/>
                <a:ea typeface="Times New Roman" panose="02020603050405020304" pitchFamily="18" charset="0"/>
              </a:rPr>
              <a:t>On classe les couleurs en neuf familles : jaune, orange, rouge, rose, violet, bleu, vert, blanc et sombre.</a:t>
            </a:r>
          </a:p>
          <a:p>
            <a:r>
              <a:rPr lang="fr-FR" sz="1800" dirty="0">
                <a:effectLst/>
                <a:latin typeface="Times New Roman" panose="02020603050405020304" pitchFamily="18" charset="0"/>
                <a:ea typeface="Times New Roman" panose="02020603050405020304" pitchFamily="18" charset="0"/>
              </a:rPr>
              <a:t>La théorie des couleurs de Goethe est le contraste sur un triangle entre le clair (jaune) et l’obscur (le bleu), le rouge étant au sommet. Il analyse les couleurs avec sensualité et psychologie.</a:t>
            </a:r>
          </a:p>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55</a:t>
            </a:fld>
            <a:endParaRPr lang="fr-FR"/>
          </a:p>
        </p:txBody>
      </p:sp>
    </p:spTree>
    <p:extLst>
      <p:ext uri="{BB962C8B-B14F-4D97-AF65-F5344CB8AC3E}">
        <p14:creationId xmlns:p14="http://schemas.microsoft.com/office/powerpoint/2010/main" val="1616667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solidFill>
                  <a:srgbClr val="008000"/>
                </a:solidFill>
                <a:effectLst/>
                <a:latin typeface="Times New Roman" panose="02020603050405020304" pitchFamily="18" charset="0"/>
                <a:ea typeface="Times New Roman" panose="02020603050405020304" pitchFamily="18" charset="0"/>
              </a:rPr>
              <a:t>Les effets :</a:t>
            </a:r>
          </a:p>
          <a:p>
            <a:r>
              <a:rPr lang="fr-FR" sz="1800" dirty="0">
                <a:effectLst/>
                <a:latin typeface="Times New Roman" panose="02020603050405020304" pitchFamily="18" charset="0"/>
                <a:ea typeface="Times New Roman" panose="02020603050405020304" pitchFamily="18" charset="0"/>
              </a:rPr>
              <a:t>Le contraste, visible de loin, gênant de près, est produit par l’association des couleurs primaires entre elles, d’une couleur primaire et sa complémentaire, des couleurs complémentaires entre elles (bien pour être vu de loin) : Opposition des couleurs sur le cercle. Ces mélanges sont très vigoureux quand on utilise les teintes les plus denses (% de couleur pure) et en quantité équivalente.</a:t>
            </a:r>
          </a:p>
          <a:p>
            <a:r>
              <a:rPr lang="fr-FR" sz="1800" dirty="0">
                <a:effectLst/>
                <a:latin typeface="Times New Roman" panose="02020603050405020304" pitchFamily="18" charset="0"/>
                <a:ea typeface="Times New Roman" panose="02020603050405020304" pitchFamily="18" charset="0"/>
              </a:rPr>
              <a:t>L’harmonie est le rapprochement des couleurs sur le cercle (rouge, rouge orangé, orange, jaune orangé). Ces couleurs adjacentes doivent contenir un même pigment.</a:t>
            </a:r>
          </a:p>
          <a:p>
            <a:r>
              <a:rPr lang="fr-FR" sz="1800" dirty="0">
                <a:effectLst/>
                <a:latin typeface="Times New Roman" panose="02020603050405020304" pitchFamily="18" charset="0"/>
                <a:ea typeface="Times New Roman" panose="02020603050405020304" pitchFamily="18" charset="0"/>
              </a:rPr>
              <a:t>Le camaïeu est obtenu en associant une déclinaison d’un même pigment du plus clair au plus foncé. C’est en fait une harmonie réduite.</a:t>
            </a:r>
          </a:p>
          <a:p>
            <a:r>
              <a:rPr lang="fr-FR" sz="1800" dirty="0">
                <a:effectLst/>
                <a:latin typeface="Times New Roman" panose="02020603050405020304" pitchFamily="18" charset="0"/>
                <a:ea typeface="Times New Roman" panose="02020603050405020304" pitchFamily="18" charset="0"/>
              </a:rPr>
              <a:t>La saturation est l’apport ou la diminution du gris dans une couleur.</a:t>
            </a:r>
          </a:p>
          <a:p>
            <a:r>
              <a:rPr lang="fr-FR" sz="1800" dirty="0">
                <a:effectLst/>
                <a:latin typeface="Times New Roman" panose="02020603050405020304" pitchFamily="18" charset="0"/>
                <a:ea typeface="Times New Roman" panose="02020603050405020304" pitchFamily="18" charset="0"/>
              </a:rPr>
              <a:t>Les effets de couleurs en mélange nécessitent toujours une dominante pour ne pas être neutre.</a:t>
            </a:r>
          </a:p>
          <a:p>
            <a:r>
              <a:rPr lang="fr-FR" sz="1800" dirty="0">
                <a:effectLst/>
                <a:latin typeface="Times New Roman" panose="02020603050405020304" pitchFamily="18" charset="0"/>
                <a:ea typeface="Times New Roman" panose="02020603050405020304" pitchFamily="18" charset="0"/>
              </a:rPr>
              <a:t>La monochromie ou l’utilisation d’un seul pigment en mélangeant plusieurs espèces de préférence.</a:t>
            </a:r>
          </a:p>
          <a:p>
            <a:r>
              <a:rPr lang="fr-FR" sz="1800" dirty="0">
                <a:effectLst/>
                <a:latin typeface="Times New Roman" panose="02020603050405020304" pitchFamily="18" charset="0"/>
                <a:ea typeface="Times New Roman" panose="02020603050405020304" pitchFamily="18" charset="0"/>
              </a:rPr>
              <a:t>La symbolique des couleurs : il existe une correspondance entre les couleurs et nos émotions :</a:t>
            </a:r>
          </a:p>
          <a:p>
            <a:r>
              <a:rPr lang="fr-FR" sz="1800" dirty="0">
                <a:effectLst/>
                <a:latin typeface="Times New Roman" panose="02020603050405020304" pitchFamily="18" charset="0"/>
                <a:ea typeface="Times New Roman" panose="02020603050405020304" pitchFamily="18" charset="0"/>
              </a:rPr>
              <a:t>Rouge : sang, le feu, la violence, vitalité, excitant, provocant. Jaune : soleil, chaleur, or, richesse, gaieté, maturité. Rose : sensuel, calmant . Bleu : </a:t>
            </a:r>
            <a:r>
              <a:rPr lang="fr-FR" sz="1800" dirty="0" err="1">
                <a:effectLst/>
                <a:latin typeface="Times New Roman" panose="02020603050405020304" pitchFamily="18" charset="0"/>
                <a:ea typeface="Times New Roman" panose="02020603050405020304" pitchFamily="18" charset="0"/>
              </a:rPr>
              <a:t>ciel,reposant</a:t>
            </a:r>
            <a:r>
              <a:rPr lang="fr-FR" sz="1800" dirty="0">
                <a:effectLst/>
                <a:latin typeface="Times New Roman" panose="02020603050405020304" pitchFamily="18" charset="0"/>
                <a:ea typeface="Times New Roman" panose="02020603050405020304" pitchFamily="18" charset="0"/>
              </a:rPr>
              <a:t>, paix, le rêve. Le blanc : la pureté, candeur, raffinement, mystère, silence. Le vert : teinte neutre au jardin, fraicheur, stabilité. L’orange : chaleur, généreux, stimulant, puissance, voyage.</a:t>
            </a:r>
          </a:p>
          <a:p>
            <a:r>
              <a:rPr lang="fr-FR" sz="1800" dirty="0">
                <a:effectLst/>
                <a:latin typeface="Times New Roman" panose="02020603050405020304" pitchFamily="18" charset="0"/>
                <a:ea typeface="Times New Roman" panose="02020603050405020304" pitchFamily="18" charset="0"/>
              </a:rPr>
              <a:t>Toute couleur selon son environnement exprimera mille facettes sous milles éclairages ou voisinages différents. Il n’y a pas de bonne ou de mauvaise couleur, il n’y a que de mauvaises associations dans un contexte donné : dissonance avec le paysage, opposition à la définition d’un site, exposition et luminosité.</a:t>
            </a:r>
          </a:p>
          <a:p>
            <a:r>
              <a:rPr lang="fr-FR" sz="1800" dirty="0">
                <a:effectLst/>
                <a:latin typeface="Times New Roman" panose="02020603050405020304" pitchFamily="18" charset="0"/>
                <a:ea typeface="Times New Roman" panose="02020603050405020304" pitchFamily="18" charset="0"/>
              </a:rPr>
              <a:t> </a:t>
            </a:r>
          </a:p>
          <a:p>
            <a:r>
              <a:rPr lang="fr-FR" sz="1800" dirty="0">
                <a:solidFill>
                  <a:srgbClr val="008000"/>
                </a:solidFill>
                <a:effectLst/>
                <a:latin typeface="Times New Roman" panose="02020603050405020304" pitchFamily="18" charset="0"/>
                <a:ea typeface="Times New Roman" panose="02020603050405020304" pitchFamily="18" charset="0"/>
              </a:rPr>
              <a:t> Les tons :</a:t>
            </a:r>
          </a:p>
          <a:p>
            <a:r>
              <a:rPr lang="fr-FR" sz="1800" dirty="0">
                <a:effectLst/>
                <a:latin typeface="Times New Roman" panose="02020603050405020304" pitchFamily="18" charset="0"/>
                <a:ea typeface="Times New Roman" panose="02020603050405020304" pitchFamily="18" charset="0"/>
              </a:rPr>
              <a:t>Les tons chauds sont les couleurs dominantes de l’été. Le rouge, l’orange et le jaune sont des couleurs d’appel qui peuvent être violentes au soleil. Les tons froids, violet, bleu, appellent au calme et au repos, elles donnent de la profondeur et du recul. Les tons pastel, rose, crème allègent les compositions et s’associent souvent mais ils doivent être “ propres ”. Le blanc est le mélange des couleurs primaires, il s’accorde avec toutes les autres, il </a:t>
            </a:r>
            <a:r>
              <a:rPr lang="fr-FR" sz="1800" dirty="0" err="1">
                <a:effectLst/>
                <a:latin typeface="Times New Roman" panose="02020603050405020304" pitchFamily="18" charset="0"/>
                <a:ea typeface="Times New Roman" panose="02020603050405020304" pitchFamily="18" charset="0"/>
              </a:rPr>
              <a:t>adouçit</a:t>
            </a:r>
            <a:r>
              <a:rPr lang="fr-FR" sz="1800" dirty="0">
                <a:effectLst/>
                <a:latin typeface="Times New Roman" panose="02020603050405020304" pitchFamily="18" charset="0"/>
                <a:ea typeface="Times New Roman" panose="02020603050405020304" pitchFamily="18" charset="0"/>
              </a:rPr>
              <a:t> les contrastes, et réduit les dissonances. Ne pas oublier les gris et les sombres.</a:t>
            </a:r>
          </a:p>
          <a:p>
            <a:r>
              <a:rPr lang="fr-FR" sz="1800" dirty="0">
                <a:effectLst/>
                <a:latin typeface="Times New Roman" panose="02020603050405020304" pitchFamily="18" charset="0"/>
                <a:ea typeface="Times New Roman" panose="02020603050405020304" pitchFamily="18" charset="0"/>
              </a:rPr>
              <a:t> </a:t>
            </a:r>
          </a:p>
          <a:p>
            <a:r>
              <a:rPr lang="fr-FR" sz="1800" dirty="0">
                <a:solidFill>
                  <a:srgbClr val="008000"/>
                </a:solidFill>
                <a:effectLst/>
                <a:latin typeface="Times New Roman" panose="02020603050405020304" pitchFamily="18" charset="0"/>
                <a:ea typeface="Times New Roman" panose="02020603050405020304" pitchFamily="18" charset="0"/>
              </a:rPr>
              <a:t>Association de couleurs :</a:t>
            </a:r>
            <a:r>
              <a:rPr lang="fr-FR" sz="1800" dirty="0">
                <a:effectLst/>
                <a:latin typeface="Times New Roman" panose="02020603050405020304" pitchFamily="18" charset="0"/>
                <a:ea typeface="Times New Roman" panose="02020603050405020304" pitchFamily="18" charset="0"/>
              </a:rPr>
              <a:t> </a:t>
            </a:r>
          </a:p>
          <a:p>
            <a:r>
              <a:rPr lang="fr-FR" sz="1800" dirty="0">
                <a:effectLst/>
                <a:latin typeface="Times New Roman" panose="02020603050405020304" pitchFamily="18" charset="0"/>
                <a:ea typeface="Times New Roman" panose="02020603050405020304" pitchFamily="18" charset="0"/>
              </a:rPr>
              <a:t>pour les contrastes les couleurs opposées ne doivent jamais être égalitaires (</a:t>
            </a:r>
            <a:r>
              <a:rPr lang="fr-FR" sz="1800" dirty="0" err="1">
                <a:effectLst/>
                <a:latin typeface="Times New Roman" panose="02020603050405020304" pitchFamily="18" charset="0"/>
                <a:ea typeface="Times New Roman" panose="02020603050405020304" pitchFamily="18" charset="0"/>
              </a:rPr>
              <a:t>quantité,teinte</a:t>
            </a:r>
            <a:r>
              <a:rPr lang="fr-FR" sz="1800" dirty="0">
                <a:effectLst/>
                <a:latin typeface="Times New Roman" panose="02020603050405020304" pitchFamily="18" charset="0"/>
                <a:ea typeface="Times New Roman" panose="02020603050405020304" pitchFamily="18" charset="0"/>
              </a:rPr>
              <a:t>). L’utilisation d’une couleur intermédiaire </a:t>
            </a:r>
            <a:r>
              <a:rPr lang="fr-FR" sz="1800" dirty="0" err="1">
                <a:effectLst/>
                <a:latin typeface="Times New Roman" panose="02020603050405020304" pitchFamily="18" charset="0"/>
                <a:ea typeface="Times New Roman" panose="02020603050405020304" pitchFamily="18" charset="0"/>
              </a:rPr>
              <a:t>adouçit</a:t>
            </a:r>
            <a:r>
              <a:rPr lang="fr-FR" sz="1800" dirty="0">
                <a:effectLst/>
                <a:latin typeface="Times New Roman" panose="02020603050405020304" pitchFamily="18" charset="0"/>
                <a:ea typeface="Times New Roman" panose="02020603050405020304" pitchFamily="18" charset="0"/>
              </a:rPr>
              <a:t> cet effet. Les </a:t>
            </a:r>
            <a:r>
              <a:rPr lang="fr-FR" sz="1800" dirty="0" err="1">
                <a:effectLst/>
                <a:latin typeface="Times New Roman" panose="02020603050405020304" pitchFamily="18" charset="0"/>
                <a:ea typeface="Times New Roman" panose="02020603050405020304" pitchFamily="18" charset="0"/>
              </a:rPr>
              <a:t>camïeux</a:t>
            </a:r>
            <a:r>
              <a:rPr lang="fr-FR" sz="1800" dirty="0">
                <a:effectLst/>
                <a:latin typeface="Times New Roman" panose="02020603050405020304" pitchFamily="18" charset="0"/>
                <a:ea typeface="Times New Roman" panose="02020603050405020304" pitchFamily="18" charset="0"/>
              </a:rPr>
              <a:t> sont bien complétés par des taches discrètes de sa complémentaire. Les tons pastels sont accrochés par des couleurs sombres.</a:t>
            </a:r>
          </a:p>
          <a:p>
            <a:r>
              <a:rPr lang="fr-FR" sz="1800" dirty="0">
                <a:effectLst/>
                <a:latin typeface="Times New Roman" panose="02020603050405020304" pitchFamily="18" charset="0"/>
                <a:ea typeface="Times New Roman" panose="02020603050405020304" pitchFamily="18" charset="0"/>
              </a:rPr>
              <a:t>Rouge et blanc, rouge vif et rose clair, jaune vif et mauve, orange vif et violet, rose vif et bleu, saumon et rouge vif.    </a:t>
            </a:r>
            <a:r>
              <a:rPr lang="fr-FR" sz="1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ction="ppaction://hlinkpres?slideindex=1&amp;slidetitle="/>
              </a:rPr>
              <a:t>couleur.ppt</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p>
          <a:p>
            <a:r>
              <a:rPr lang="fr-FR" sz="1800" dirty="0">
                <a:solidFill>
                  <a:srgbClr val="008000"/>
                </a:solidFill>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fr-FR" sz="1800" dirty="0">
                <a:solidFill>
                  <a:srgbClr val="008000"/>
                </a:solidFill>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fr-FR" sz="1800" dirty="0">
                <a:solidFill>
                  <a:srgbClr val="008000"/>
                </a:solidFill>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fr-FR" sz="1800" dirty="0">
                <a:solidFill>
                  <a:srgbClr val="008000"/>
                </a:solidFill>
                <a:effectLst/>
                <a:latin typeface="Times New Roman" panose="02020603050405020304" pitchFamily="18" charset="0"/>
                <a:ea typeface="Times New Roman" panose="02020603050405020304" pitchFamily="18" charset="0"/>
              </a:rPr>
              <a:t>Les erreurs à éviter :</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La cacophonie ou le mélange des couleurs où l’on ne perçoit plus rien.</a:t>
            </a:r>
          </a:p>
          <a:p>
            <a:r>
              <a:rPr lang="fr-FR" sz="1800" dirty="0">
                <a:effectLst/>
                <a:latin typeface="Times New Roman" panose="02020603050405020304" pitchFamily="18" charset="0"/>
                <a:ea typeface="Times New Roman" panose="02020603050405020304" pitchFamily="18" charset="0"/>
              </a:rPr>
              <a:t>Les chocs colorés : le contraste de couleurs primaires à égale proportion, le mélange de couleurs chaudes et de couleurs froides.</a:t>
            </a:r>
          </a:p>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56</a:t>
            </a:fld>
            <a:endParaRPr lang="fr-FR"/>
          </a:p>
        </p:txBody>
      </p:sp>
    </p:spTree>
    <p:extLst>
      <p:ext uri="{BB962C8B-B14F-4D97-AF65-F5344CB8AC3E}">
        <p14:creationId xmlns:p14="http://schemas.microsoft.com/office/powerpoint/2010/main" val="2263541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 </a:t>
            </a:r>
          </a:p>
          <a:p>
            <a:r>
              <a:rPr lang="fr-FR" sz="1800" dirty="0">
                <a:solidFill>
                  <a:srgbClr val="008000"/>
                </a:solidFill>
                <a:effectLst/>
                <a:latin typeface="Times New Roman" panose="02020603050405020304" pitchFamily="18" charset="0"/>
                <a:ea typeface="Times New Roman" panose="02020603050405020304" pitchFamily="18" charset="0"/>
              </a:rPr>
              <a:t> Les tons :</a:t>
            </a:r>
          </a:p>
          <a:p>
            <a:r>
              <a:rPr lang="fr-FR" sz="1800" dirty="0">
                <a:effectLst/>
                <a:latin typeface="Times New Roman" panose="02020603050405020304" pitchFamily="18" charset="0"/>
                <a:ea typeface="Times New Roman" panose="02020603050405020304" pitchFamily="18" charset="0"/>
              </a:rPr>
              <a:t>Les tons chauds sont les couleurs dominantes de l’été. Le rouge, l’orange et le jaune sont des couleurs d’appel qui peuvent être violentes au soleil. Les tons froids, violet, bleu, appellent au calme et au repos, elles donnent de la profondeur et du recul. Les tons pastel, rose, crème allègent les compositions et s’associent souvent mais ils doivent être “ propres ”. Le blanc est le mélange des couleurs primaires, il s’accorde avec toutes les autres, il </a:t>
            </a:r>
            <a:r>
              <a:rPr lang="fr-FR" sz="1800" dirty="0" err="1">
                <a:effectLst/>
                <a:latin typeface="Times New Roman" panose="02020603050405020304" pitchFamily="18" charset="0"/>
                <a:ea typeface="Times New Roman" panose="02020603050405020304" pitchFamily="18" charset="0"/>
              </a:rPr>
              <a:t>adouçit</a:t>
            </a:r>
            <a:r>
              <a:rPr lang="fr-FR" sz="1800" dirty="0">
                <a:effectLst/>
                <a:latin typeface="Times New Roman" panose="02020603050405020304" pitchFamily="18" charset="0"/>
                <a:ea typeface="Times New Roman" panose="02020603050405020304" pitchFamily="18" charset="0"/>
              </a:rPr>
              <a:t> les contrastes, et réduit les dissonances. Ne pas oublier les gris et les sombres.</a:t>
            </a:r>
          </a:p>
          <a:p>
            <a:r>
              <a:rPr lang="fr-FR" sz="1800" dirty="0">
                <a:effectLst/>
                <a:latin typeface="Times New Roman" panose="02020603050405020304" pitchFamily="18" charset="0"/>
                <a:ea typeface="Times New Roman" panose="02020603050405020304" pitchFamily="18" charset="0"/>
              </a:rPr>
              <a:t> </a:t>
            </a:r>
          </a:p>
          <a:p>
            <a:r>
              <a:rPr lang="fr-FR" sz="1800" dirty="0">
                <a:solidFill>
                  <a:srgbClr val="008000"/>
                </a:solidFill>
                <a:effectLst/>
                <a:latin typeface="Times New Roman" panose="02020603050405020304" pitchFamily="18" charset="0"/>
                <a:ea typeface="Times New Roman" panose="02020603050405020304" pitchFamily="18" charset="0"/>
              </a:rPr>
              <a:t>Association de couleurs :</a:t>
            </a:r>
            <a:r>
              <a:rPr lang="fr-FR" sz="1800" dirty="0">
                <a:effectLst/>
                <a:latin typeface="Times New Roman" panose="02020603050405020304" pitchFamily="18" charset="0"/>
                <a:ea typeface="Times New Roman" panose="02020603050405020304" pitchFamily="18" charset="0"/>
              </a:rPr>
              <a:t> </a:t>
            </a:r>
          </a:p>
          <a:p>
            <a:r>
              <a:rPr lang="fr-FR" sz="1800" dirty="0">
                <a:effectLst/>
                <a:latin typeface="Times New Roman" panose="02020603050405020304" pitchFamily="18" charset="0"/>
                <a:ea typeface="Times New Roman" panose="02020603050405020304" pitchFamily="18" charset="0"/>
              </a:rPr>
              <a:t>pour les contrastes les couleurs opposées ne doivent jamais être égalitaires (quantité, teinte). L’utilisation d’une couleur intermédiaire </a:t>
            </a:r>
            <a:r>
              <a:rPr lang="fr-FR" sz="1800" dirty="0" err="1">
                <a:effectLst/>
                <a:latin typeface="Times New Roman" panose="02020603050405020304" pitchFamily="18" charset="0"/>
                <a:ea typeface="Times New Roman" panose="02020603050405020304" pitchFamily="18" charset="0"/>
              </a:rPr>
              <a:t>adouçit</a:t>
            </a:r>
            <a:r>
              <a:rPr lang="fr-FR" sz="1800" dirty="0">
                <a:effectLst/>
                <a:latin typeface="Times New Roman" panose="02020603050405020304" pitchFamily="18" charset="0"/>
                <a:ea typeface="Times New Roman" panose="02020603050405020304" pitchFamily="18" charset="0"/>
              </a:rPr>
              <a:t> cet effet. Les </a:t>
            </a:r>
            <a:r>
              <a:rPr lang="fr-FR" sz="1800" dirty="0" err="1">
                <a:effectLst/>
                <a:latin typeface="Times New Roman" panose="02020603050405020304" pitchFamily="18" charset="0"/>
                <a:ea typeface="Times New Roman" panose="02020603050405020304" pitchFamily="18" charset="0"/>
              </a:rPr>
              <a:t>camïeux</a:t>
            </a:r>
            <a:r>
              <a:rPr lang="fr-FR" sz="1800" dirty="0">
                <a:effectLst/>
                <a:latin typeface="Times New Roman" panose="02020603050405020304" pitchFamily="18" charset="0"/>
                <a:ea typeface="Times New Roman" panose="02020603050405020304" pitchFamily="18" charset="0"/>
              </a:rPr>
              <a:t> sont bien complétés par des taches discrètes de sa complémentaire. Les tons pastels sont accrochés par des couleurs sombres.</a:t>
            </a:r>
          </a:p>
          <a:p>
            <a:r>
              <a:rPr lang="fr-FR" sz="1800" dirty="0">
                <a:effectLst/>
                <a:latin typeface="Times New Roman" panose="02020603050405020304" pitchFamily="18" charset="0"/>
                <a:ea typeface="Times New Roman" panose="02020603050405020304" pitchFamily="18" charset="0"/>
              </a:rPr>
              <a:t>Rouge et blanc, rouge vif et rose clair, jaune vif et mauve, orange vif et violet, rose vif et bleu, saumon et rouge vif.    </a:t>
            </a:r>
            <a:r>
              <a:rPr lang="fr-FR" sz="1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ction="ppaction://hlinkpres?slideindex=1&amp;slidetitle="/>
              </a:rPr>
              <a:t>couleur.ppt</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p>
          <a:p>
            <a:r>
              <a:rPr lang="fr-FR" sz="1800" dirty="0">
                <a:solidFill>
                  <a:srgbClr val="008000"/>
                </a:solidFill>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fr-FR" sz="1800" dirty="0">
                <a:solidFill>
                  <a:srgbClr val="008000"/>
                </a:solidFill>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fr-FR" sz="1800" dirty="0">
                <a:solidFill>
                  <a:srgbClr val="008000"/>
                </a:solidFill>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r>
              <a:rPr lang="fr-FR" sz="1800" dirty="0">
                <a:solidFill>
                  <a:srgbClr val="008000"/>
                </a:solidFill>
                <a:effectLst/>
                <a:latin typeface="Times New Roman" panose="02020603050405020304" pitchFamily="18" charset="0"/>
                <a:ea typeface="Times New Roman" panose="02020603050405020304" pitchFamily="18" charset="0"/>
              </a:rPr>
              <a:t>Les erreurs à éviter :</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La cacophonie ou le mélange des couleurs où l’on ne perçoit plus rien.</a:t>
            </a:r>
          </a:p>
          <a:p>
            <a:r>
              <a:rPr lang="fr-FR" sz="1800" dirty="0">
                <a:effectLst/>
                <a:latin typeface="Times New Roman" panose="02020603050405020304" pitchFamily="18" charset="0"/>
                <a:ea typeface="Times New Roman" panose="02020603050405020304" pitchFamily="18" charset="0"/>
              </a:rPr>
              <a:t>Les chocs colorés : le contraste de couleurs primaires à égale proportion, le mélange de couleurs chaudes et de couleurs froides.</a:t>
            </a:r>
          </a:p>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57</a:t>
            </a:fld>
            <a:endParaRPr lang="fr-FR"/>
          </a:p>
        </p:txBody>
      </p:sp>
    </p:spTree>
    <p:extLst>
      <p:ext uri="{BB962C8B-B14F-4D97-AF65-F5344CB8AC3E}">
        <p14:creationId xmlns:p14="http://schemas.microsoft.com/office/powerpoint/2010/main" val="36968310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solidFill>
                  <a:srgbClr val="008000"/>
                </a:solidFill>
                <a:effectLst/>
                <a:latin typeface="Times New Roman" panose="02020603050405020304" pitchFamily="18" charset="0"/>
                <a:ea typeface="Times New Roman" panose="02020603050405020304" pitchFamily="18" charset="0"/>
              </a:rPr>
              <a:t>Les tons :</a:t>
            </a:r>
          </a:p>
          <a:p>
            <a:r>
              <a:rPr lang="fr-FR" sz="1800" dirty="0">
                <a:effectLst/>
                <a:latin typeface="Times New Roman" panose="02020603050405020304" pitchFamily="18" charset="0"/>
                <a:ea typeface="Times New Roman" panose="02020603050405020304" pitchFamily="18" charset="0"/>
              </a:rPr>
              <a:t>Les tons chauds sont les couleurs dominantes de l’été. Le rouge, l’orange et le jaune sont des couleurs d’appel qui peuvent être violentes au soleil. Les tons froids, violet, bleu, appellent au calme et au repos, elles donnent de la profondeur et du recul. Les tons pastel, rose, crème allègent les compositions et s’associent souvent mais ils doivent être “ propres ”. Le blanc est le mélange des couleurs primaires, il s’accorde avec toutes les autres, il adoucit les contrastes, et réduit les dissonances. Ne pas oublier les gris et les sombres.</a:t>
            </a:r>
          </a:p>
          <a:p>
            <a:r>
              <a:rPr lang="fr-FR" sz="1800" dirty="0">
                <a:effectLst/>
                <a:latin typeface="Times New Roman" panose="02020603050405020304" pitchFamily="18" charset="0"/>
                <a:ea typeface="Times New Roman" panose="02020603050405020304" pitchFamily="18" charset="0"/>
              </a:rPr>
              <a:t> </a:t>
            </a:r>
          </a:p>
          <a:p>
            <a:r>
              <a:rPr lang="fr-FR" sz="1800" dirty="0">
                <a:solidFill>
                  <a:srgbClr val="008000"/>
                </a:solidFill>
                <a:effectLst/>
                <a:latin typeface="Times New Roman" panose="02020603050405020304" pitchFamily="18" charset="0"/>
                <a:ea typeface="Times New Roman" panose="02020603050405020304" pitchFamily="18" charset="0"/>
              </a:rPr>
              <a:t>Association de couleurs :</a:t>
            </a:r>
            <a:r>
              <a:rPr lang="fr-FR" sz="1800" dirty="0">
                <a:effectLst/>
                <a:latin typeface="Times New Roman" panose="02020603050405020304" pitchFamily="18" charset="0"/>
                <a:ea typeface="Times New Roman" panose="02020603050405020304" pitchFamily="18" charset="0"/>
              </a:rPr>
              <a:t> </a:t>
            </a:r>
          </a:p>
          <a:p>
            <a:r>
              <a:rPr lang="fr-FR" sz="1800" dirty="0">
                <a:effectLst/>
                <a:latin typeface="Times New Roman" panose="02020603050405020304" pitchFamily="18" charset="0"/>
                <a:ea typeface="Times New Roman" panose="02020603050405020304" pitchFamily="18" charset="0"/>
              </a:rPr>
              <a:t>pour les contrastes les couleurs opposées ne doivent jamais être égalitaires (quantité, teinte). L’utilisation d’une couleur intermédiaire </a:t>
            </a:r>
            <a:r>
              <a:rPr lang="fr-FR" sz="1800" dirty="0" err="1">
                <a:effectLst/>
                <a:latin typeface="Times New Roman" panose="02020603050405020304" pitchFamily="18" charset="0"/>
                <a:ea typeface="Times New Roman" panose="02020603050405020304" pitchFamily="18" charset="0"/>
              </a:rPr>
              <a:t>adouçit</a:t>
            </a:r>
            <a:r>
              <a:rPr lang="fr-FR" sz="1800" dirty="0">
                <a:effectLst/>
                <a:latin typeface="Times New Roman" panose="02020603050405020304" pitchFamily="18" charset="0"/>
                <a:ea typeface="Times New Roman" panose="02020603050405020304" pitchFamily="18" charset="0"/>
              </a:rPr>
              <a:t> cet effet. Les </a:t>
            </a:r>
            <a:r>
              <a:rPr lang="fr-FR" sz="1800" dirty="0" err="1">
                <a:effectLst/>
                <a:latin typeface="Times New Roman" panose="02020603050405020304" pitchFamily="18" charset="0"/>
                <a:ea typeface="Times New Roman" panose="02020603050405020304" pitchFamily="18" charset="0"/>
              </a:rPr>
              <a:t>camïeux</a:t>
            </a:r>
            <a:r>
              <a:rPr lang="fr-FR" sz="1800" dirty="0">
                <a:effectLst/>
                <a:latin typeface="Times New Roman" panose="02020603050405020304" pitchFamily="18" charset="0"/>
                <a:ea typeface="Times New Roman" panose="02020603050405020304" pitchFamily="18" charset="0"/>
              </a:rPr>
              <a:t> sont bien complétés par des taches discrètes de sa complémentaire. Les tons pastels sont accrochés par des couleurs sombres.</a:t>
            </a:r>
          </a:p>
          <a:p>
            <a:r>
              <a:rPr lang="fr-FR" sz="1800" dirty="0">
                <a:effectLst/>
                <a:latin typeface="Times New Roman" panose="02020603050405020304" pitchFamily="18" charset="0"/>
                <a:ea typeface="Times New Roman" panose="02020603050405020304" pitchFamily="18" charset="0"/>
              </a:rPr>
              <a:t>Rouge et blanc, rouge vif et rose clair, jaune vif et mauve, orange vif et violet, rose vif et bleu, saumon et rouge vif.  </a:t>
            </a:r>
          </a:p>
          <a:p>
            <a:endParaRPr lang="fr-FR" sz="1800" dirty="0">
              <a:effectLst/>
              <a:latin typeface="Times New Roman" panose="02020603050405020304" pitchFamily="18" charset="0"/>
              <a:ea typeface="Times New Roman" panose="02020603050405020304" pitchFamily="18" charset="0"/>
            </a:endParaRPr>
          </a:p>
          <a:p>
            <a:r>
              <a:rPr lang="fr-FR" sz="1800" dirty="0">
                <a:solidFill>
                  <a:srgbClr val="008000"/>
                </a:solidFill>
                <a:effectLst/>
                <a:latin typeface="Times New Roman" panose="02020603050405020304" pitchFamily="18" charset="0"/>
                <a:ea typeface="Times New Roman" panose="02020603050405020304" pitchFamily="18" charset="0"/>
              </a:rPr>
              <a:t>Les erreurs à éviter :</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La cacophonie ou le mélange des couleurs où l’on ne perçoit plus rien.</a:t>
            </a:r>
          </a:p>
          <a:p>
            <a:r>
              <a:rPr lang="fr-FR" sz="1800" dirty="0">
                <a:effectLst/>
                <a:latin typeface="Times New Roman" panose="02020603050405020304" pitchFamily="18" charset="0"/>
                <a:ea typeface="Times New Roman" panose="02020603050405020304" pitchFamily="18" charset="0"/>
              </a:rPr>
              <a:t>Les chocs colorés : le contraste de couleurs primaires à égale proportion, le mélange de couleurs chaudes et de couleurs froides.</a:t>
            </a:r>
          </a:p>
          <a:p>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Critique du fleurissement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Times New Roman" panose="02020603050405020304" pitchFamily="18" charset="0"/>
                <a:ea typeface="Times New Roman" panose="02020603050405020304" pitchFamily="18" charset="0"/>
              </a:rPr>
              <a:t>Les massifs des villes composés de nombreuses espèces multicolores sont faites pour être vu de loin. Leur rôle est plus de manifester une présence végétale que de réaliser un véritable motif ? Souvent, les responsables de ces espaces verts recherchent plus la prouesse technique que le bon sens paysager. Cela les conduit à créer des associations hardies, compliquées, parfois étonnantes, mais rarement de très bon goût. Il faut dire à leur décharge que ces massifs jouent un peu le rôle d’une affiche publicitaire. Ils doivent offrir un fort impact visuel de manière à manifester la volonté de fleurissement de la commune.</a:t>
            </a:r>
          </a:p>
          <a:p>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58</a:t>
            </a:fld>
            <a:endParaRPr lang="fr-FR"/>
          </a:p>
        </p:txBody>
      </p:sp>
    </p:spTree>
    <p:extLst>
      <p:ext uri="{BB962C8B-B14F-4D97-AF65-F5344CB8AC3E}">
        <p14:creationId xmlns:p14="http://schemas.microsoft.com/office/powerpoint/2010/main" val="38450709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buFont typeface="Symbol" panose="05050102010706020507" pitchFamily="18" charset="2"/>
              <a:buChar char=""/>
            </a:pPr>
            <a:r>
              <a:rPr lang="fr-FR" sz="1800" dirty="0">
                <a:solidFill>
                  <a:srgbClr val="008000"/>
                </a:solidFill>
                <a:effectLst/>
                <a:latin typeface="Times New Roman" panose="02020603050405020304" pitchFamily="18" charset="0"/>
                <a:ea typeface="Times New Roman" panose="02020603050405020304" pitchFamily="18" charset="0"/>
              </a:rPr>
              <a:t>LES ANNUELLES.</a:t>
            </a:r>
          </a:p>
          <a:p>
            <a:r>
              <a:rPr lang="fr-FR" sz="1800" dirty="0">
                <a:effectLst/>
                <a:latin typeface="Times New Roman" panose="02020603050405020304" pitchFamily="18" charset="0"/>
                <a:ea typeface="Times New Roman" panose="02020603050405020304" pitchFamily="18" charset="0"/>
              </a:rPr>
              <a:t>L’été, elles sont la base des décorations des jardins. Ces plantes fleurissent de mai aux gelées. Suivant les espèces, on a des floraisons plus courtes ou des arrêts de floraisons au cours de l’été. On les cultive pour leurs fleurs, leurs feuillages, ou leurs fruits. Le cycle végétatif se réalise sur l’année civile, et leur développement est rapide. La culture est de trois types : en serre chaude (Agératum, sauge </a:t>
            </a:r>
            <a:r>
              <a:rPr lang="fr-FR" sz="1800" dirty="0" err="1">
                <a:effectLst/>
                <a:latin typeface="Times New Roman" panose="02020603050405020304" pitchFamily="18" charset="0"/>
                <a:ea typeface="Times New Roman" panose="02020603050405020304" pitchFamily="18" charset="0"/>
              </a:rPr>
              <a:t>splendens</a:t>
            </a:r>
            <a:r>
              <a:rPr lang="fr-FR" sz="1800" dirty="0">
                <a:effectLst/>
                <a:latin typeface="Times New Roman" panose="02020603050405020304" pitchFamily="18" charset="0"/>
                <a:ea typeface="Times New Roman" panose="02020603050405020304" pitchFamily="18" charset="0"/>
              </a:rPr>
              <a:t>), en serre froide (</a:t>
            </a:r>
            <a:r>
              <a:rPr lang="fr-FR" sz="1800" dirty="0" err="1">
                <a:effectLst/>
                <a:latin typeface="Times New Roman" panose="02020603050405020304" pitchFamily="18" charset="0"/>
                <a:ea typeface="Times New Roman" panose="02020603050405020304" pitchFamily="18" charset="0"/>
              </a:rPr>
              <a:t>oeillet</a:t>
            </a:r>
            <a:r>
              <a:rPr lang="fr-FR" sz="1800" dirty="0">
                <a:effectLst/>
                <a:latin typeface="Times New Roman" panose="02020603050405020304" pitchFamily="18" charset="0"/>
                <a:ea typeface="Times New Roman" panose="02020603050405020304" pitchFamily="18" charset="0"/>
              </a:rPr>
              <a:t> d’Inde, pétunia), en place (souci, balsamine, lavatère). Certaines annuelles pour améliorer leurs comportements sont bouturées.</a:t>
            </a:r>
          </a:p>
          <a:p>
            <a:pPr marL="342900" lvl="0" indent="-342900">
              <a:buFont typeface="Symbol" panose="05050102010706020507" pitchFamily="18" charset="2"/>
              <a:buChar char=""/>
            </a:pPr>
            <a:r>
              <a:rPr lang="fr-FR" sz="1800" dirty="0">
                <a:solidFill>
                  <a:srgbClr val="008000"/>
                </a:solidFill>
                <a:effectLst/>
                <a:latin typeface="Times New Roman" panose="02020603050405020304" pitchFamily="18" charset="0"/>
                <a:ea typeface="Times New Roman" panose="02020603050405020304" pitchFamily="18" charset="0"/>
              </a:rPr>
              <a:t>LES PLANTES MOLLES.</a:t>
            </a:r>
          </a:p>
          <a:p>
            <a:r>
              <a:rPr lang="fr-FR" sz="1800" dirty="0">
                <a:effectLst/>
                <a:latin typeface="Times New Roman" panose="02020603050405020304" pitchFamily="18" charset="0"/>
                <a:ea typeface="Times New Roman" panose="02020603050405020304" pitchFamily="18" charset="0"/>
              </a:rPr>
              <a:t>Elles proviennent de régions tropicales où elles sont vivaces. Le nom utilisé leur vient de ce que riches en eau, elles ne résistent pas aux gelées. Traditionnellement multipliées par bouturage, on note une évolution vers le semis... de sorte que l’on peut les considérer comme des annuelles de serres chaudes. Les plantes utilisées pour les mosaïques et les plantes vertes de massif sont des plantes molles, comme beaucoup de plantes à suspensions ou de </a:t>
            </a:r>
            <a:r>
              <a:rPr lang="fr-FR" sz="1800" dirty="0">
                <a:solidFill>
                  <a:srgbClr val="008000"/>
                </a:solidFill>
                <a:effectLst/>
                <a:latin typeface="Times New Roman" panose="02020603050405020304" pitchFamily="18" charset="0"/>
                <a:ea typeface="Times New Roman" panose="02020603050405020304" pitchFamily="18" charset="0"/>
              </a:rPr>
              <a:t>PLANTES A FEUILLAGE</a:t>
            </a:r>
            <a:r>
              <a:rPr lang="fr-FR" sz="1800" dirty="0">
                <a:effectLst/>
                <a:latin typeface="Times New Roman" panose="02020603050405020304" pitchFamily="18" charset="0"/>
                <a:ea typeface="Times New Roman" panose="02020603050405020304" pitchFamily="18" charset="0"/>
              </a:rPr>
              <a:t>.</a:t>
            </a:r>
          </a:p>
          <a:p>
            <a:pPr marL="342900" lvl="0" indent="-342900">
              <a:buFont typeface="Symbol" panose="05050102010706020507" pitchFamily="18" charset="2"/>
              <a:buChar char=""/>
            </a:pPr>
            <a:r>
              <a:rPr lang="fr-FR" sz="1800" dirty="0">
                <a:solidFill>
                  <a:srgbClr val="008000"/>
                </a:solidFill>
                <a:effectLst/>
                <a:latin typeface="Times New Roman" panose="02020603050405020304" pitchFamily="18" charset="0"/>
                <a:ea typeface="Times New Roman" panose="02020603050405020304" pitchFamily="18" charset="0"/>
              </a:rPr>
              <a:t>LES BISANNUELLES.</a:t>
            </a:r>
          </a:p>
          <a:p>
            <a:r>
              <a:rPr lang="fr-FR" sz="1800" dirty="0">
                <a:effectLst/>
                <a:latin typeface="Times New Roman" panose="02020603050405020304" pitchFamily="18" charset="0"/>
                <a:ea typeface="Times New Roman" panose="02020603050405020304" pitchFamily="18" charset="0"/>
              </a:rPr>
              <a:t>Leur cycle végétatif s’étend sur deux années civiles même s’il dure une année. Botaniquement, elles sont issues de plantes vivaces sélectionnées, qui fleurissent plus ou moins en saison froide avec un regain au printemps. Elles développent une rosette de feuilles qui résiste au frimas de l’hiver. Elles peuvent retrouver leur caractère d’origine si elles restent en place.</a:t>
            </a:r>
          </a:p>
          <a:p>
            <a:pPr marL="342900" lvl="0" indent="-342900">
              <a:buFont typeface="Symbol" panose="05050102010706020507" pitchFamily="18" charset="2"/>
              <a:buChar char=""/>
            </a:pPr>
            <a:r>
              <a:rPr lang="fr-FR" sz="1800" dirty="0">
                <a:solidFill>
                  <a:srgbClr val="008000"/>
                </a:solidFill>
                <a:effectLst/>
                <a:latin typeface="Times New Roman" panose="02020603050405020304" pitchFamily="18" charset="0"/>
                <a:ea typeface="Times New Roman" panose="02020603050405020304" pitchFamily="18" charset="0"/>
              </a:rPr>
              <a:t>LES PLANTES INTERMEDIAIRES OU LES POTEES FLEURIES. Chrysanthème, Choux, Cinéraire, Primevères, Tulipes ou Jacynthe en pots…</a:t>
            </a:r>
          </a:p>
          <a:p>
            <a:r>
              <a:rPr lang="fr-FR" sz="1800" dirty="0">
                <a:effectLst/>
                <a:latin typeface="Times New Roman" panose="02020603050405020304" pitchFamily="18" charset="0"/>
                <a:ea typeface="Times New Roman" panose="02020603050405020304" pitchFamily="18" charset="0"/>
              </a:rPr>
              <a:t>Elles permettent une décoration supplémentaire entre les deux principales floraisons. Elles servent à refleurir les massifs défectueux et sont à réserver pour les lieux de prestiges. Elles peuvent aussi servir pour les décorations intérieures.</a:t>
            </a:r>
          </a:p>
          <a:p>
            <a:endParaRPr lang="fr-FR"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fr-FR" sz="1800" dirty="0">
                <a:solidFill>
                  <a:srgbClr val="008000"/>
                </a:solidFill>
                <a:effectLst/>
                <a:latin typeface="Times New Roman" panose="02020603050405020304" pitchFamily="18" charset="0"/>
                <a:ea typeface="Times New Roman" panose="02020603050405020304" pitchFamily="18" charset="0"/>
              </a:rPr>
              <a:t>DIVERS.</a:t>
            </a:r>
          </a:p>
          <a:p>
            <a:r>
              <a:rPr lang="fr-FR" sz="1800" dirty="0">
                <a:effectLst/>
                <a:latin typeface="Times New Roman" panose="02020603050405020304" pitchFamily="18" charset="0"/>
                <a:ea typeface="Times New Roman" panose="02020603050405020304" pitchFamily="18" charset="0"/>
              </a:rPr>
              <a:t> Le fleurissement en tapis nous permet d’utiliser l’été d’autres catégories de plantes, les méditerranéennes, les </a:t>
            </a:r>
            <a:r>
              <a:rPr lang="fr-FR" sz="1800" dirty="0">
                <a:solidFill>
                  <a:srgbClr val="008000"/>
                </a:solidFill>
                <a:effectLst/>
                <a:latin typeface="Times New Roman" panose="02020603050405020304" pitchFamily="18" charset="0"/>
                <a:ea typeface="Times New Roman" panose="02020603050405020304" pitchFamily="18" charset="0"/>
              </a:rPr>
              <a:t>POTAGERES</a:t>
            </a:r>
            <a:r>
              <a:rPr lang="fr-FR" sz="1800" dirty="0">
                <a:effectLst/>
                <a:latin typeface="Times New Roman" panose="02020603050405020304" pitchFamily="18" charset="0"/>
                <a:ea typeface="Times New Roman" panose="02020603050405020304" pitchFamily="18" charset="0"/>
              </a:rPr>
              <a:t> les </a:t>
            </a:r>
            <a:r>
              <a:rPr lang="fr-FR" sz="1800" dirty="0">
                <a:solidFill>
                  <a:srgbClr val="008000"/>
                </a:solidFill>
                <a:effectLst/>
                <a:latin typeface="Times New Roman" panose="02020603050405020304" pitchFamily="18" charset="0"/>
                <a:ea typeface="Times New Roman" panose="02020603050405020304" pitchFamily="18" charset="0"/>
              </a:rPr>
              <a:t>GRAMINEES </a:t>
            </a:r>
            <a:r>
              <a:rPr lang="fr-FR" sz="1800" dirty="0">
                <a:effectLst/>
                <a:latin typeface="Times New Roman" panose="02020603050405020304" pitchFamily="18" charset="0"/>
                <a:ea typeface="Times New Roman" panose="02020603050405020304" pitchFamily="18" charset="0"/>
              </a:rPr>
              <a:t>et les </a:t>
            </a:r>
            <a:r>
              <a:rPr lang="fr-FR" sz="1800" dirty="0">
                <a:solidFill>
                  <a:srgbClr val="008000"/>
                </a:solidFill>
                <a:effectLst/>
                <a:latin typeface="Times New Roman" panose="02020603050405020304" pitchFamily="18" charset="0"/>
                <a:ea typeface="Times New Roman" panose="02020603050405020304" pitchFamily="18" charset="0"/>
              </a:rPr>
              <a:t>GRIMPANTES</a:t>
            </a:r>
            <a:r>
              <a:rPr lang="fr-FR" sz="1800" dirty="0">
                <a:effectLst/>
                <a:latin typeface="Times New Roman" panose="02020603050405020304" pitchFamily="18" charset="0"/>
                <a:ea typeface="Times New Roman" panose="02020603050405020304" pitchFamily="18" charset="0"/>
              </a:rPr>
              <a:t>.</a:t>
            </a:r>
          </a:p>
          <a:p>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64</a:t>
            </a:fld>
            <a:endParaRPr lang="fr-FR"/>
          </a:p>
        </p:txBody>
      </p:sp>
    </p:spTree>
    <p:extLst>
      <p:ext uri="{BB962C8B-B14F-4D97-AF65-F5344CB8AC3E}">
        <p14:creationId xmlns:p14="http://schemas.microsoft.com/office/powerpoint/2010/main" val="4138950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buFont typeface="Symbol" panose="05050102010706020507" pitchFamily="18" charset="2"/>
              <a:buChar char=""/>
            </a:pPr>
            <a:r>
              <a:rPr lang="fr-FR" sz="1800" dirty="0">
                <a:solidFill>
                  <a:srgbClr val="008000"/>
                </a:solidFill>
                <a:effectLst/>
                <a:latin typeface="Times New Roman" panose="02020603050405020304" pitchFamily="18" charset="0"/>
                <a:ea typeface="Times New Roman" panose="02020603050405020304" pitchFamily="18" charset="0"/>
              </a:rPr>
              <a:t>LES PLANTES VIVACES.</a:t>
            </a:r>
          </a:p>
          <a:p>
            <a:r>
              <a:rPr lang="fr-FR" sz="1800" dirty="0">
                <a:effectLst/>
                <a:latin typeface="Times New Roman" panose="02020603050405020304" pitchFamily="18" charset="0"/>
                <a:ea typeface="Times New Roman" panose="02020603050405020304" pitchFamily="18" charset="0"/>
              </a:rPr>
              <a:t>Elles sont susceptibles de rester en place de nombreuses années. Une gamme de plantes vivaces cultivées comme des annuelles sont très utilisées  (</a:t>
            </a:r>
            <a:r>
              <a:rPr lang="fr-FR" sz="1800" dirty="0" err="1">
                <a:effectLst/>
                <a:latin typeface="Times New Roman" panose="02020603050405020304" pitchFamily="18" charset="0"/>
                <a:ea typeface="Times New Roman" panose="02020603050405020304" pitchFamily="18" charset="0"/>
              </a:rPr>
              <a:t>gaura</a:t>
            </a:r>
            <a:r>
              <a:rPr lang="fr-FR" sz="1800" dirty="0">
                <a:effectLst/>
                <a:latin typeface="Times New Roman" panose="02020603050405020304" pitchFamily="18" charset="0"/>
                <a:ea typeface="Times New Roman" panose="02020603050405020304" pitchFamily="18" charset="0"/>
              </a:rPr>
              <a:t>, delphinium, rudbeckia) , une autre gamme est employée en complément des bisannuelle (pavot, euphorbe, pulmonaire, </a:t>
            </a:r>
            <a:r>
              <a:rPr lang="fr-FR" sz="1800" dirty="0" err="1">
                <a:effectLst/>
                <a:latin typeface="Times New Roman" panose="02020603050405020304" pitchFamily="18" charset="0"/>
                <a:ea typeface="Times New Roman" panose="02020603050405020304" pitchFamily="18" charset="0"/>
              </a:rPr>
              <a:t>erisinum</a:t>
            </a:r>
            <a:r>
              <a:rPr lang="fr-FR" sz="1800" dirty="0">
                <a:effectLst/>
                <a:latin typeface="Times New Roman" panose="02020603050405020304" pitchFamily="18" charset="0"/>
                <a:ea typeface="Times New Roman" panose="02020603050405020304" pitchFamily="18" charset="0"/>
              </a:rPr>
              <a:t>). Elles apportent une touche plus naturelle dans les massifs et elles se développent et s’étendent au fil des ans. On peut installer des massifs uniquement de vivaces dans certaines situations. La difficulté d’entretien et leur floraison éphémère limite pourtant leur usage</a:t>
            </a:r>
          </a:p>
          <a:p>
            <a:r>
              <a:rPr lang="fr-FR" sz="1800" dirty="0">
                <a:effectLst/>
                <a:latin typeface="Times New Roman" panose="02020603050405020304" pitchFamily="18" charset="0"/>
                <a:ea typeface="Times New Roman" panose="02020603050405020304" pitchFamily="18" charset="0"/>
              </a:rPr>
              <a:t> </a:t>
            </a:r>
          </a:p>
          <a:p>
            <a:pPr marL="342900" lvl="0" indent="-342900">
              <a:buFont typeface="Symbol" panose="05050102010706020507" pitchFamily="18" charset="2"/>
              <a:buChar char=""/>
            </a:pPr>
            <a:r>
              <a:rPr lang="fr-FR" sz="1800" dirty="0">
                <a:solidFill>
                  <a:srgbClr val="008000"/>
                </a:solidFill>
                <a:effectLst/>
                <a:latin typeface="Times New Roman" panose="02020603050405020304" pitchFamily="18" charset="0"/>
                <a:ea typeface="Times New Roman" panose="02020603050405020304" pitchFamily="18" charset="0"/>
              </a:rPr>
              <a:t>LES PLANTES BULBEUSES. A naturaliser</a:t>
            </a:r>
          </a:p>
          <a:p>
            <a:r>
              <a:rPr lang="fr-FR" sz="1800" dirty="0">
                <a:effectLst/>
                <a:latin typeface="Times New Roman" panose="02020603050405020304" pitchFamily="18" charset="0"/>
                <a:ea typeface="Times New Roman" panose="02020603050405020304" pitchFamily="18" charset="0"/>
              </a:rPr>
              <a:t>Ces espèces sont vivaces, mais elles présentent la particularité de posséder une souche, un bulbe, un rhizome, ou un tubercule servant à accumuler les réserves nutritives, car après la floraison elles se mettent en repos complet (cyclamen de Naples, jonquille, tulipe, cannas). Elles fleurissent superbement les gazons. Plantation mécanisé</a:t>
            </a:r>
          </a:p>
          <a:p>
            <a:endParaRPr lang="fr-FR" sz="18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fr-FR" sz="1800" dirty="0">
                <a:effectLst/>
                <a:latin typeface="Times New Roman" panose="02020603050405020304" pitchFamily="18" charset="0"/>
                <a:ea typeface="Times New Roman" panose="02020603050405020304" pitchFamily="18" charset="0"/>
              </a:rPr>
              <a:t>LES GRAMINEES. Attention aux allergies. Elles amènent du graphisme par leur feuillage et de la vie avec le mouvement dû aux vents</a:t>
            </a:r>
          </a:p>
          <a:p>
            <a:pPr marL="285750" indent="-285750">
              <a:buFont typeface="Arial" panose="020B0604020202020204" pitchFamily="34" charset="0"/>
              <a:buChar char="•"/>
            </a:pPr>
            <a:endParaRPr lang="fr-FR" sz="18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fr-FR" sz="1800" dirty="0">
                <a:effectLst/>
                <a:latin typeface="Times New Roman" panose="02020603050405020304" pitchFamily="18" charset="0"/>
                <a:ea typeface="Times New Roman" panose="02020603050405020304" pitchFamily="18" charset="0"/>
              </a:rPr>
              <a:t>LES POTAGERES Beaucoup de feuillage coloré</a:t>
            </a:r>
          </a:p>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65</a:t>
            </a:fld>
            <a:endParaRPr lang="fr-FR"/>
          </a:p>
        </p:txBody>
      </p:sp>
    </p:spTree>
    <p:extLst>
      <p:ext uri="{BB962C8B-B14F-4D97-AF65-F5344CB8AC3E}">
        <p14:creationId xmlns:p14="http://schemas.microsoft.com/office/powerpoint/2010/main" val="1754875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effectLst/>
                <a:latin typeface="Times New Roman" panose="02020603050405020304" pitchFamily="18" charset="0"/>
                <a:ea typeface="Times New Roman" panose="02020603050405020304" pitchFamily="18" charset="0"/>
              </a:rPr>
              <a:t>Le fleurissement est une notion relativement récente. Depuis l’antiquité l’art des jardins a été associé à l’architecture, avec des plantations (arbres, conifères, haies) ou des constructions (bassin, mobilier). La plante fleurie n’existait pas dans ces réalisations. L’aménagement urbain ne prend en compte les massifs de fleurs qu’à partir du 19</a:t>
            </a:r>
            <a:r>
              <a:rPr lang="fr-FR" sz="1200" baseline="30000" dirty="0">
                <a:effectLst/>
                <a:latin typeface="Times New Roman" panose="02020603050405020304" pitchFamily="18" charset="0"/>
                <a:ea typeface="Times New Roman" panose="02020603050405020304" pitchFamily="18" charset="0"/>
              </a:rPr>
              <a:t>ème</a:t>
            </a:r>
            <a:r>
              <a:rPr lang="fr-FR" sz="1200" dirty="0">
                <a:effectLst/>
                <a:latin typeface="Times New Roman" panose="02020603050405020304" pitchFamily="18" charset="0"/>
                <a:ea typeface="Times New Roman" panose="02020603050405020304" pitchFamily="18" charset="0"/>
              </a:rPr>
              <a:t> siècle, avec l’introduction de nouvelles espèces (découverte des continents), l’amélioration d’espèces indigènes par les lois de la génétique et l’évolution des techniques de production (serres, chauffage). Aujourd’hui le mot fleurissement ne se trouve toujours pas dans les dictionnaires. FLEURIR : produire des fleurs, s’en couvrir. FLEURI : orné, garni de fleurs.</a:t>
            </a:r>
          </a:p>
          <a:p>
            <a:r>
              <a:rPr lang="fr-FR" sz="1200" dirty="0">
                <a:effectLst/>
                <a:latin typeface="Times New Roman" panose="02020603050405020304" pitchFamily="18" charset="0"/>
                <a:ea typeface="Times New Roman" panose="02020603050405020304" pitchFamily="18" charset="0"/>
              </a:rPr>
              <a:t>“ FLEURISSEMENT : action de fleurir ou d’embellir un espace avec des compositions à base de plantes florifères. ”</a:t>
            </a:r>
          </a:p>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7</a:t>
            </a:fld>
            <a:endParaRPr lang="fr-FR"/>
          </a:p>
        </p:txBody>
      </p:sp>
    </p:spTree>
    <p:extLst>
      <p:ext uri="{BB962C8B-B14F-4D97-AF65-F5344CB8AC3E}">
        <p14:creationId xmlns:p14="http://schemas.microsoft.com/office/powerpoint/2010/main" val="6765650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66</a:t>
            </a:fld>
            <a:endParaRPr lang="fr-FR"/>
          </a:p>
        </p:txBody>
      </p:sp>
    </p:spTree>
    <p:extLst>
      <p:ext uri="{BB962C8B-B14F-4D97-AF65-F5344CB8AC3E}">
        <p14:creationId xmlns:p14="http://schemas.microsoft.com/office/powerpoint/2010/main" val="5497725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buFont typeface="Symbol" panose="05050102010706020507" pitchFamily="18" charset="2"/>
              <a:buChar char=""/>
            </a:pPr>
            <a:r>
              <a:rPr lang="fr-FR" sz="1800" dirty="0">
                <a:solidFill>
                  <a:srgbClr val="008000"/>
                </a:solidFill>
                <a:effectLst/>
                <a:latin typeface="Times New Roman" panose="02020603050405020304" pitchFamily="18" charset="0"/>
                <a:ea typeface="Times New Roman" panose="02020603050405020304" pitchFamily="18" charset="0"/>
              </a:rPr>
              <a:t>LES CONTRAINTES DES PLANTES.</a:t>
            </a:r>
          </a:p>
          <a:p>
            <a:r>
              <a:rPr lang="fr-FR" sz="1800" dirty="0">
                <a:effectLst/>
                <a:latin typeface="Times New Roman" panose="02020603050405020304" pitchFamily="18" charset="0"/>
                <a:ea typeface="Times New Roman" panose="02020603050405020304" pitchFamily="18" charset="0"/>
              </a:rPr>
              <a:t>La situation à l’ensoleillement, plein soleil, soleil, mi-ombre, ombre. </a:t>
            </a:r>
          </a:p>
          <a:p>
            <a:r>
              <a:rPr lang="fr-FR" sz="1800" dirty="0">
                <a:effectLst/>
                <a:latin typeface="Times New Roman" panose="02020603050405020304" pitchFamily="18" charset="0"/>
                <a:ea typeface="Times New Roman" panose="02020603050405020304" pitchFamily="18" charset="0"/>
              </a:rPr>
              <a:t>La situation au sol même s'il est souvent modifié. </a:t>
            </a:r>
          </a:p>
          <a:p>
            <a:r>
              <a:rPr lang="fr-FR" sz="1800" dirty="0">
                <a:effectLst/>
                <a:latin typeface="Times New Roman" panose="02020603050405020304" pitchFamily="18" charset="0"/>
                <a:ea typeface="Times New Roman" panose="02020603050405020304" pitchFamily="18" charset="0"/>
              </a:rPr>
              <a:t>La situation à l’environnement, carrefours, routes et pots d’échappement, vandalisme. </a:t>
            </a:r>
          </a:p>
          <a:p>
            <a:r>
              <a:rPr lang="fr-FR" sz="1800" dirty="0">
                <a:effectLst/>
                <a:latin typeface="Times New Roman" panose="02020603050405020304" pitchFamily="18" charset="0"/>
                <a:ea typeface="Times New Roman" panose="02020603050405020304" pitchFamily="18" charset="0"/>
              </a:rPr>
              <a:t>La situation à l’humidité, lieux humide, rocaille, arrosage automatique, sécheresse.</a:t>
            </a:r>
          </a:p>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67</a:t>
            </a:fld>
            <a:endParaRPr lang="fr-FR"/>
          </a:p>
        </p:txBody>
      </p:sp>
    </p:spTree>
    <p:extLst>
      <p:ext uri="{BB962C8B-B14F-4D97-AF65-F5344CB8AC3E}">
        <p14:creationId xmlns:p14="http://schemas.microsoft.com/office/powerpoint/2010/main" val="37560552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68</a:t>
            </a:fld>
            <a:endParaRPr lang="fr-FR"/>
          </a:p>
        </p:txBody>
      </p:sp>
    </p:spTree>
    <p:extLst>
      <p:ext uri="{BB962C8B-B14F-4D97-AF65-F5344CB8AC3E}">
        <p14:creationId xmlns:p14="http://schemas.microsoft.com/office/powerpoint/2010/main" val="29800470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69</a:t>
            </a:fld>
            <a:endParaRPr lang="fr-FR"/>
          </a:p>
        </p:txBody>
      </p:sp>
    </p:spTree>
    <p:extLst>
      <p:ext uri="{BB962C8B-B14F-4D97-AF65-F5344CB8AC3E}">
        <p14:creationId xmlns:p14="http://schemas.microsoft.com/office/powerpoint/2010/main" val="2159833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73</a:t>
            </a:fld>
            <a:endParaRPr lang="fr-FR"/>
          </a:p>
        </p:txBody>
      </p:sp>
    </p:spTree>
    <p:extLst>
      <p:ext uri="{BB962C8B-B14F-4D97-AF65-F5344CB8AC3E}">
        <p14:creationId xmlns:p14="http://schemas.microsoft.com/office/powerpoint/2010/main" val="13004662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 </a:t>
            </a:r>
            <a:r>
              <a:rPr lang="fr-FR" sz="1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L’ARROSAGE.</a:t>
            </a:r>
            <a:endParaRPr lang="fr-F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fr-FR" sz="1800" dirty="0">
                <a:solidFill>
                  <a:srgbClr val="008000"/>
                </a:solidFill>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fr-FR" sz="1800" dirty="0">
                <a:effectLst/>
                <a:latin typeface="Times New Roman" panose="02020603050405020304" pitchFamily="18" charset="0"/>
                <a:ea typeface="Times New Roman" panose="02020603050405020304" pitchFamily="18" charset="0"/>
              </a:rPr>
              <a:t>La plupart des plantes à massif sont des grandes buveuses. Soumises à l’assaut du soleil, elles fanent très rapidement sans un approvisionnement en eau régulier. L’arrosage doit se faire de préférence le matin (horaire) ou le soir . Préférer le goutte à goutte auto nettoyant, autorégulant écartement 25 à l’aspersion. Ne pas trop arroser pour éviter de lessiver les éléments nutritifs. Mettre de l’engrais liquide chaque 2 semaine dans les cuves.</a:t>
            </a:r>
          </a:p>
          <a:p>
            <a:pPr marL="0" lvl="0" indent="0">
              <a:buFont typeface="Arial" panose="020B0604020202020204" pitchFamily="34" charset="0"/>
              <a:buNone/>
            </a:pPr>
            <a:r>
              <a:rPr lang="fr-FR" sz="1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LES HYDRORETENTEURS ET LES AGENTS MOUILLANTS.</a:t>
            </a:r>
            <a:endParaRPr lang="fr-FR" sz="1800"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fr-FR" sz="1800" dirty="0">
                <a:solidFill>
                  <a:srgbClr val="008000"/>
                </a:solidFill>
                <a:effectLst/>
                <a:latin typeface="Times New Roman" panose="02020603050405020304" pitchFamily="18" charset="0"/>
                <a:ea typeface="Times New Roman" panose="02020603050405020304" pitchFamily="18" charset="0"/>
              </a:rPr>
              <a:t>Ils sont des compléments aux substrats pour une optimisation de l’arrosage.</a:t>
            </a:r>
          </a:p>
          <a:p>
            <a:pPr marL="0" indent="0">
              <a:buFont typeface="Arial" panose="020B0604020202020204" pitchFamily="34" charset="0"/>
              <a:buNone/>
            </a:pPr>
            <a:r>
              <a:rPr lang="fr-FR" sz="1800" dirty="0">
                <a:effectLst/>
                <a:latin typeface="Times New Roman" panose="02020603050405020304" pitchFamily="18" charset="0"/>
                <a:ea typeface="Times New Roman" panose="02020603050405020304" pitchFamily="18" charset="0"/>
              </a:rPr>
              <a:t>Les </a:t>
            </a:r>
            <a:r>
              <a:rPr lang="fr-FR" sz="1800" dirty="0" err="1">
                <a:effectLst/>
                <a:latin typeface="Times New Roman" panose="02020603050405020304" pitchFamily="18" charset="0"/>
                <a:ea typeface="Times New Roman" panose="02020603050405020304" pitchFamily="18" charset="0"/>
              </a:rPr>
              <a:t>hydrorétenteurs</a:t>
            </a:r>
            <a:r>
              <a:rPr lang="fr-FR" sz="1800" dirty="0">
                <a:effectLst/>
                <a:latin typeface="Times New Roman" panose="02020603050405020304" pitchFamily="18" charset="0"/>
                <a:ea typeface="Times New Roman" panose="02020603050405020304" pitchFamily="18" charset="0"/>
              </a:rPr>
              <a:t> se présentent sous la forme de granulés capable d’absorber et de restituer de nombreuses fois leurs poids sec en eau (</a:t>
            </a:r>
            <a:r>
              <a:rPr lang="fr-FR" sz="1800" dirty="0" err="1">
                <a:effectLst/>
                <a:latin typeface="Times New Roman" panose="02020603050405020304" pitchFamily="18" charset="0"/>
                <a:ea typeface="Times New Roman" panose="02020603050405020304" pitchFamily="18" charset="0"/>
              </a:rPr>
              <a:t>supersob</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waterfix</a:t>
            </a:r>
            <a:r>
              <a:rPr lang="fr-FR" sz="1800" dirty="0">
                <a:effectLst/>
                <a:latin typeface="Times New Roman" panose="02020603050405020304" pitchFamily="18" charset="0"/>
                <a:ea typeface="Times New Roman" panose="02020603050405020304" pitchFamily="18" charset="0"/>
              </a:rPr>
              <a:t>,...). Ils ont pour but d’augmenter la capacité en rétention en eau des substrats dans lesquels ils sont incorporés. L’utilisation de ces produits est controversé : le prix, le mélange aux substrats, l’efficacité...</a:t>
            </a:r>
          </a:p>
          <a:p>
            <a:pPr marL="0" indent="0">
              <a:buFont typeface="Arial" panose="020B0604020202020204" pitchFamily="34" charset="0"/>
              <a:buNone/>
            </a:pPr>
            <a:r>
              <a:rPr lang="fr-FR" sz="1800" dirty="0">
                <a:effectLst/>
                <a:latin typeface="Times New Roman" panose="02020603050405020304" pitchFamily="18" charset="0"/>
                <a:ea typeface="Times New Roman" panose="02020603050405020304" pitchFamily="18" charset="0"/>
              </a:rPr>
              <a:t>Au premier abord, ils sont plus utiles dans des conditions extrêmes, mais il faut se méfier pendant une sécheresse qu’ils ne rentrent pas en compétition avec les plantes.</a:t>
            </a:r>
          </a:p>
          <a:p>
            <a:pPr marL="0" indent="0">
              <a:buFont typeface="Arial" panose="020B0604020202020204" pitchFamily="34" charset="0"/>
              <a:buNone/>
            </a:pPr>
            <a:r>
              <a:rPr lang="fr-FR" sz="1800" dirty="0">
                <a:effectLst/>
                <a:latin typeface="Times New Roman" panose="02020603050405020304" pitchFamily="18" charset="0"/>
                <a:ea typeface="Times New Roman" panose="02020603050405020304" pitchFamily="18" charset="0"/>
              </a:rPr>
              <a:t>Les agents mouillants sont des tensioactifs de synthèse. Ils permettent une meilleure répartition de l’eau au sein du substrat : ils évitent les zones sèches et les effets de cheminées du goutte à goutte. Ils sont dilués dans l’eau d’arrosages.</a:t>
            </a:r>
          </a:p>
          <a:p>
            <a:pPr marL="0" indent="0">
              <a:buFont typeface="Arial" panose="020B0604020202020204" pitchFamily="34" charset="0"/>
              <a:buNone/>
            </a:pPr>
            <a:endParaRPr lang="fr-FR" sz="1800" dirty="0">
              <a:effectLst/>
              <a:latin typeface="Times New Roman" panose="02020603050405020304" pitchFamily="18" charset="0"/>
              <a:ea typeface="Times New Roman" panose="02020603050405020304" pitchFamily="18" charset="0"/>
            </a:endParaRPr>
          </a:p>
          <a:p>
            <a:pPr marL="0" lvl="0" indent="0">
              <a:buFont typeface="Arial" panose="020B0604020202020204" pitchFamily="34" charset="0"/>
              <a:buNone/>
            </a:pPr>
            <a:r>
              <a:rPr lang="fr-FR" sz="1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LE DESHERBAGE OU LE BINAGE.</a:t>
            </a:r>
            <a:endParaRPr lang="fr-F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fr-FR" sz="1800" dirty="0">
                <a:solidFill>
                  <a:srgbClr val="008000"/>
                </a:solidFill>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fr-FR" sz="1800" dirty="0">
                <a:effectLst/>
                <a:latin typeface="Times New Roman" panose="02020603050405020304" pitchFamily="18" charset="0"/>
                <a:ea typeface="Times New Roman" panose="02020603050405020304" pitchFamily="18" charset="0"/>
              </a:rPr>
              <a:t>Un seul produit est homologué pour désherber certaines fleurs d‘été. C’est la binette ou la griffe qui arrache les herbes. L'arrosage après cette opération doit être le plus lointain possible. L’adage dit “un binage vaut deux arrosages ”, alors il ne faut pas passer que sur les herbes, mais il faut bien décroûter toute la terre. Il est intéressant de faire un faux semis ou de bâcher pour désherber avant la plantation.</a:t>
            </a:r>
          </a:p>
          <a:p>
            <a:pPr marL="0" indent="0">
              <a:buFont typeface="Arial" panose="020B0604020202020204" pitchFamily="34" charset="0"/>
              <a:buNone/>
            </a:pPr>
            <a:r>
              <a:rPr lang="fr-FR" sz="1800" dirty="0">
                <a:effectLst/>
                <a:latin typeface="Times New Roman" panose="02020603050405020304" pitchFamily="18" charset="0"/>
                <a:ea typeface="Times New Roman" panose="02020603050405020304" pitchFamily="18" charset="0"/>
              </a:rPr>
              <a:t> </a:t>
            </a:r>
          </a:p>
          <a:p>
            <a:pPr marL="0" lvl="0" indent="0">
              <a:buFont typeface="Arial" panose="020B0604020202020204" pitchFamily="34" charset="0"/>
              <a:buNone/>
            </a:pPr>
            <a:r>
              <a:rPr lang="fr-FR" sz="1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LE PAILLAGE.</a:t>
            </a:r>
            <a:endParaRPr lang="fr-F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fr-FR" sz="1800" dirty="0">
                <a:solidFill>
                  <a:srgbClr val="008000"/>
                </a:solidFill>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fr-FR" sz="1800" dirty="0">
                <a:effectLst/>
                <a:latin typeface="Times New Roman" panose="02020603050405020304" pitchFamily="18" charset="0"/>
                <a:ea typeface="Times New Roman" panose="02020603050405020304" pitchFamily="18" charset="0"/>
              </a:rPr>
              <a:t>Cette ancienne pratique évite la pousse des mauvaises herbes, limite le compactage des pluies et ralentit l’évaporation en apportant de la matière organique. D’une épaisseur minimale de 5cm, il peut être utilisé de la paille (feux), des aiguilles de pins, du </a:t>
            </a:r>
            <a:r>
              <a:rPr lang="fr-FR" sz="1800" dirty="0" err="1">
                <a:effectLst/>
                <a:latin typeface="Times New Roman" panose="02020603050405020304" pitchFamily="18" charset="0"/>
                <a:ea typeface="Times New Roman" panose="02020603050405020304" pitchFamily="18" charset="0"/>
              </a:rPr>
              <a:t>mulcao</a:t>
            </a:r>
            <a:r>
              <a:rPr lang="fr-FR" sz="1800" dirty="0">
                <a:effectLst/>
                <a:latin typeface="Times New Roman" panose="02020603050405020304" pitchFamily="18" charset="0"/>
                <a:ea typeface="Times New Roman" panose="02020603050405020304" pitchFamily="18" charset="0"/>
              </a:rPr>
              <a:t> (odeur) du lin (attention feux), du chanvre (filière France). Le paillage apporte quelquefois des maladies aux plantes si trop d’humidité. Pailler un mois après la plantation.</a:t>
            </a:r>
          </a:p>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75</a:t>
            </a:fld>
            <a:endParaRPr lang="fr-FR"/>
          </a:p>
        </p:txBody>
      </p:sp>
    </p:spTree>
    <p:extLst>
      <p:ext uri="{BB962C8B-B14F-4D97-AF65-F5344CB8AC3E}">
        <p14:creationId xmlns:p14="http://schemas.microsoft.com/office/powerpoint/2010/main" val="13269905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b="1" dirty="0">
                <a:effectLst/>
                <a:latin typeface="Times New Roman" panose="02020603050405020304" pitchFamily="18" charset="0"/>
                <a:ea typeface="SimSun" panose="02010600030101010101" pitchFamily="2" charset="-122"/>
              </a:rPr>
              <a:t>Le sol ne doit jamais rester nu</a:t>
            </a:r>
            <a:r>
              <a:rPr lang="fr-FR" sz="1800" dirty="0">
                <a:effectLst/>
                <a:latin typeface="Times New Roman" panose="02020603050405020304" pitchFamily="18" charset="0"/>
                <a:ea typeface="SimSun" panose="02010600030101010101" pitchFamily="2" charset="-122"/>
              </a:rPr>
              <a:t>. La succession de cultures n’est pas toujours possible (surtout en hiver) donc il faut le pailler pour en obtenir 6 avantages :</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Esthétique.</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Mettre un isolant thermique permet la régulation des températures (jour et nuit), la limitation des T° extrêmes en essayant de maintenir un sol entre 10 et 25° (vers de terre), l’été en favorisant la vie du sol et l’hiver en limitant le gel. Un outil indispensable, le thermomètre de sol.</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En limitant l’évaporation de l’eau, en gardant l’humidité et en diminuant les arrosages.</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En prévenant l’érosion et le lessivage du sol (éléments minéraux) par l’eau de pluie ou des arrosages violents.</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En limitant le développement des adventices en les coupant au lieu de les arracher même si elles sont concurrentes des légumes. Les herbes sont de bonnes indicatrices du sol.</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En favorisant la vie du sol et sa fertilité en le nourrissant (êtres vivants du sol, bactéries, champignons, mycorhize…), en amenant de la matière qui deviendra par décomposition de la MO et en améliorant la structure, en étant un gîte pour les auxiliaires. On recherche dans le paillage un bon rapport C/N de 15 à 20 en évitant la faim d’Azote et une bonne décomposition en aérobie.</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 Recyclage des déchets verts</a:t>
            </a:r>
          </a:p>
          <a:p>
            <a:pPr marL="228600" algn="just"/>
            <a:r>
              <a:rPr lang="fr-FR" sz="1800" dirty="0">
                <a:effectLst/>
                <a:latin typeface="Times New Roman" panose="02020603050405020304" pitchFamily="18" charset="0"/>
                <a:ea typeface="SimSun" panose="02010600030101010101" pitchFamily="2" charset="-122"/>
              </a:rPr>
              <a:t> </a:t>
            </a:r>
          </a:p>
          <a:p>
            <a:pPr algn="just"/>
            <a:r>
              <a:rPr lang="fr-FR" sz="1800" dirty="0">
                <a:effectLst/>
                <a:latin typeface="Times New Roman" panose="02020603050405020304" pitchFamily="18" charset="0"/>
                <a:ea typeface="SimSun" panose="02010600030101010101" pitchFamily="2" charset="-122"/>
              </a:rPr>
              <a:t>Deux inconvénients : </a:t>
            </a:r>
          </a:p>
          <a:p>
            <a:pPr algn="just"/>
            <a:r>
              <a:rPr lang="fr-FR" sz="1800" dirty="0">
                <a:effectLst/>
                <a:latin typeface="Times New Roman" panose="02020603050405020304" pitchFamily="18" charset="0"/>
                <a:ea typeface="SimSun" panose="02010600030101010101" pitchFamily="2" charset="-122"/>
              </a:rPr>
              <a:t>La venue de rongeurs qui y trouvent abri et nourriture. Idem pour certains ravageurs des plantes. Attention, n’hésitez pas à enlever le paillage pour réchauffer le sol au printemps ou pour diminuer son humidité.</a:t>
            </a: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76</a:t>
            </a:fld>
            <a:endParaRPr lang="fr-FR"/>
          </a:p>
        </p:txBody>
      </p:sp>
    </p:spTree>
    <p:extLst>
      <p:ext uri="{BB962C8B-B14F-4D97-AF65-F5344CB8AC3E}">
        <p14:creationId xmlns:p14="http://schemas.microsoft.com/office/powerpoint/2010/main" val="7621444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Le carton sans encre, dérivé de bois qui se recycle perpétuellement dans sa propre filière.</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La bâche, c’est du plastique qui n’amène rien au sol mais permet de le réchauffer ou trop quand elle est noire.</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Le broyat de bois, du carbone qui se décompose lentement et qui favorise l’aération du sol quand il est enfoui. Attention favorable à une culture forestière.</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La paille, tige fibreuse carbonée sans vie. Attention aux pesticides utilisés en culture.</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Les feuilles, éléments carbonés vidés de la vie antérieure avec du tanin, les feuilles de noyer son toxique, Les aiguilles de sont utilisables sans acidification du sol.</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Le paillage de commerce, cosse de cacao, </a:t>
            </a:r>
            <a:r>
              <a:rPr lang="fr-FR" sz="1800" dirty="0" err="1">
                <a:effectLst/>
                <a:latin typeface="Times New Roman" panose="02020603050405020304" pitchFamily="18" charset="0"/>
                <a:ea typeface="SimSun" panose="02010600030101010101" pitchFamily="2" charset="-122"/>
              </a:rPr>
              <a:t>sarazin</a:t>
            </a:r>
            <a:r>
              <a:rPr lang="fr-FR" sz="1800" dirty="0">
                <a:effectLst/>
                <a:latin typeface="Times New Roman" panose="02020603050405020304" pitchFamily="18" charset="0"/>
                <a:ea typeface="SimSun" panose="02010600030101010101" pitchFamily="2" charset="-122"/>
              </a:rPr>
              <a:t>, paille de lin, chanvre, écorce de pin ne nourrissent pas le sol.</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La tonte de gazon fraîche sur une couche fine de 5 cm, amène surtout de l’Azote.</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Le fumier mélange de paille et de déjection animale doit être frais s’il est trop décomposé cela est un terreau. </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Le compost, composé d’un mélange de matière humide et verte N et de matière sèche C, est un bon paillage mais s’il est trop décomposé, c’est un terreau. On peut pratiquer du compostage de surface à même le sol avec des déchets verts et ménagers (apports réguliers). C’est inesthétique.</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Du « BRF », bois réal fragmenté ou broyage de rameaux non malades de diamètre inférieur à 5 cm, bon rapport C/N et beaucoup d’éléments nutritifs amenés aux sols. Favorable aux cultures forestières</a:t>
            </a:r>
          </a:p>
          <a:p>
            <a:pPr marL="342900" lvl="0" indent="-342900" algn="just">
              <a:buFont typeface="Times New Roman" panose="02020603050405020304" pitchFamily="18" charset="0"/>
              <a:buChar char="-"/>
              <a:tabLst>
                <a:tab pos="457200" algn="l"/>
              </a:tabLst>
            </a:pPr>
            <a:r>
              <a:rPr lang="fr-FR" sz="1800" dirty="0">
                <a:effectLst/>
                <a:latin typeface="Times New Roman" panose="02020603050405020304" pitchFamily="18" charset="0"/>
                <a:ea typeface="SimSun" panose="02010600030101010101" pitchFamily="2" charset="-122"/>
              </a:rPr>
              <a:t>Le foin frais, </a:t>
            </a:r>
            <a:r>
              <a:rPr lang="fr-FR" sz="1800" dirty="0" err="1">
                <a:effectLst/>
                <a:latin typeface="Times New Roman" panose="02020603050405020304" pitchFamily="18" charset="0"/>
                <a:ea typeface="SimSun" panose="02010600030101010101" pitchFamily="2" charset="-122"/>
              </a:rPr>
              <a:t>Phénoculture</a:t>
            </a:r>
            <a:r>
              <a:rPr lang="fr-FR" sz="1800" dirty="0">
                <a:effectLst/>
                <a:latin typeface="Times New Roman" panose="02020603050405020304" pitchFamily="18" charset="0"/>
                <a:ea typeface="SimSun" panose="02010600030101010101" pitchFamily="2" charset="-122"/>
              </a:rPr>
              <a:t> pour foin ou phénoménal, bon rapport C/N, il amène tous les éléments nutritifs pour un sol avec une décomposition lente qui améliore le CA. Doit-on se servir de la nourriture animale et pollué avec des engins lourds ?</a:t>
            </a: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77</a:t>
            </a:fld>
            <a:endParaRPr lang="fr-FR"/>
          </a:p>
        </p:txBody>
      </p:sp>
    </p:spTree>
    <p:extLst>
      <p:ext uri="{BB962C8B-B14F-4D97-AF65-F5344CB8AC3E}">
        <p14:creationId xmlns:p14="http://schemas.microsoft.com/office/powerpoint/2010/main" val="1164971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dirty="0">
                <a:effectLst/>
                <a:latin typeface="Times New Roman" panose="02020603050405020304" pitchFamily="18" charset="0"/>
                <a:ea typeface="SimSun" panose="02010600030101010101" pitchFamily="2" charset="-122"/>
              </a:rPr>
              <a:t>Les voiles de forçage P19 ou P30 protègent du froid.</a:t>
            </a:r>
          </a:p>
          <a:p>
            <a:pPr algn="just"/>
            <a:r>
              <a:rPr lang="fr-FR" sz="1800" dirty="0">
                <a:effectLst/>
                <a:latin typeface="Times New Roman" panose="02020603050405020304" pitchFamily="18" charset="0"/>
                <a:ea typeface="SimSun" panose="02010600030101010101" pitchFamily="2" charset="-122"/>
              </a:rPr>
              <a:t>Plantation sur paillage, écarter la paille pour vos plantations ou vos semis en poquets, pas de paillage sur les collets. Pourquoi de ne pas pailler après la reprise des végétaux ? Pensez à augmenter l’épaisseur de votre paillage lors de fortes chaleurs ou de sècheresse.</a:t>
            </a:r>
          </a:p>
          <a:p>
            <a:endParaRPr lang="fr-FR" dirty="0"/>
          </a:p>
        </p:txBody>
      </p:sp>
      <p:sp>
        <p:nvSpPr>
          <p:cNvPr id="4" name="Espace réservé du numéro de diapositive 3"/>
          <p:cNvSpPr>
            <a:spLocks noGrp="1"/>
          </p:cNvSpPr>
          <p:nvPr>
            <p:ph type="sldNum" sz="quarter" idx="5"/>
          </p:nvPr>
        </p:nvSpPr>
        <p:spPr/>
        <p:txBody>
          <a:bodyPr/>
          <a:lstStyle/>
          <a:p>
            <a:fld id="{EAE9AFE6-6B4D-4290-A8B6-024C877ABADA}" type="slidenum">
              <a:rPr lang="fr-FR" smtClean="0"/>
              <a:t>78</a:t>
            </a:fld>
            <a:endParaRPr lang="fr-FR"/>
          </a:p>
        </p:txBody>
      </p:sp>
    </p:spTree>
    <p:extLst>
      <p:ext uri="{BB962C8B-B14F-4D97-AF65-F5344CB8AC3E}">
        <p14:creationId xmlns:p14="http://schemas.microsoft.com/office/powerpoint/2010/main" val="31172654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 </a:t>
            </a:r>
            <a:r>
              <a:rPr lang="fr-FR" sz="1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LES ENGRAIS.</a:t>
            </a:r>
            <a:endParaRPr lang="fr-F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fr-FR" sz="1800" dirty="0">
                <a:solidFill>
                  <a:srgbClr val="008000"/>
                </a:solidFill>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fr-FR" sz="1800" dirty="0">
                <a:effectLst/>
                <a:latin typeface="Times New Roman" panose="02020603050405020304" pitchFamily="18" charset="0"/>
                <a:ea typeface="Times New Roman" panose="02020603050405020304" pitchFamily="18" charset="0"/>
              </a:rPr>
              <a:t>Les sols devraient être suffisamment pourvu d'éléments nutritifs pour ne pas avoir à rajouter de l’engrais. D’autant plus que celui ci n’est pas bien supporté par les plantes en pleine floraison. Utilisez -le pour les jardinières ou les plantes très gourmandes et employez de préférence des engrais retard ou à libération lente. N=azote, elle favorise le développement du feuillage. P=phosphore, il stimule le développement des racines, consolide les tissus, régularise la production. K=le potassium, il permet d’intensifier la floraison, de protéger contre les maladies, d’accumuler des réserves nutritives. N.P.K ou l’équilibre des engrais, en sachant que une unité équivaut à 1 kg de matière active pour 100 kg de produit.</a:t>
            </a:r>
          </a:p>
          <a:p>
            <a:pPr marL="0" indent="0">
              <a:buFont typeface="Arial" panose="020B0604020202020204" pitchFamily="34" charset="0"/>
              <a:buNone/>
            </a:pPr>
            <a:r>
              <a:rPr lang="fr-FR" sz="1800" dirty="0">
                <a:solidFill>
                  <a:srgbClr val="008000"/>
                </a:solidFill>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pPr marL="0" lvl="0" indent="0">
              <a:buFont typeface="Arial" panose="020B0604020202020204" pitchFamily="34" charset="0"/>
              <a:buNone/>
            </a:pPr>
            <a:r>
              <a:rPr lang="fr-FR" sz="1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LA LUTTE BIOLOGIQUE.</a:t>
            </a:r>
            <a:endParaRPr lang="fr-F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fr-FR" sz="1800" dirty="0">
                <a:solidFill>
                  <a:srgbClr val="008000"/>
                </a:solidFill>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fr-FR" sz="1800" dirty="0">
                <a:effectLst/>
                <a:latin typeface="Times New Roman" panose="02020603050405020304" pitchFamily="18" charset="0"/>
                <a:ea typeface="Times New Roman" panose="02020603050405020304" pitchFamily="18" charset="0"/>
              </a:rPr>
              <a:t>L’utilisation (lâchers) de chrysopes contre les pucerons peut être nécessaire.</a:t>
            </a:r>
          </a:p>
          <a:p>
            <a:pPr marL="0" indent="0">
              <a:buFont typeface="Arial" panose="020B0604020202020204" pitchFamily="34" charset="0"/>
              <a:buNone/>
            </a:pPr>
            <a:r>
              <a:rPr lang="fr-FR" sz="1800" dirty="0">
                <a:effectLst/>
                <a:latin typeface="Times New Roman" panose="02020603050405020304" pitchFamily="18" charset="0"/>
                <a:ea typeface="Times New Roman" panose="02020603050405020304" pitchFamily="18" charset="0"/>
              </a:rPr>
              <a:t> </a:t>
            </a:r>
          </a:p>
          <a:p>
            <a:pPr marL="0" lvl="0" indent="0">
              <a:buFont typeface="Arial" panose="020B0604020202020204" pitchFamily="34" charset="0"/>
              <a:buNone/>
            </a:pPr>
            <a:r>
              <a:rPr lang="fr-FR" sz="18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LA TAILLE ET LE TUTEURAGE.</a:t>
            </a:r>
            <a:endParaRPr lang="fr-F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fr-FR" sz="1800" dirty="0">
                <a:solidFill>
                  <a:srgbClr val="008000"/>
                </a:solidFill>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fr-FR" sz="1800" dirty="0">
                <a:effectLst/>
                <a:latin typeface="Times New Roman" panose="02020603050405020304" pitchFamily="18" charset="0"/>
                <a:ea typeface="Times New Roman" panose="02020603050405020304" pitchFamily="18" charset="0"/>
              </a:rPr>
              <a:t>La suppression systématique des fleurs fanées au fur et à mesure qu’elles apparaissent sur les plantes, favorise le développement des rameaux latéraux et la floraison. La plante ne produit pas de graine et donc elle ne s’épuise pas. Actuellement beaucoup de variété sont autonettoyante. Le pincement de la pousse terminale de certaines plantes, permet une meilleure ramification. Les plantes molles doivent être pincées régulièrement pour obtenir des bordures impeccables. Le tuteurage permet aux plantes hautes de ne pas souffrir des effets du vent et de la pluie.</a:t>
            </a:r>
          </a:p>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80</a:t>
            </a:fld>
            <a:endParaRPr lang="fr-FR"/>
          </a:p>
        </p:txBody>
      </p:sp>
    </p:spTree>
    <p:extLst>
      <p:ext uri="{BB962C8B-B14F-4D97-AF65-F5344CB8AC3E}">
        <p14:creationId xmlns:p14="http://schemas.microsoft.com/office/powerpoint/2010/main" val="1788311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Le fleurissement contemporain évolue et il est différent de celui des années 80 (classique corbeille, souvent dans les jardins publics, autour de statues, peu de rond point). Il suffit de lire les critères du concours des villes et villages fleuries organisé par le Comité National du Fleurissement de la France pour s’apercevoir que le cadre de vie dans sa globalité est pris en compte (propreté, mise en valeur du patrimoine, affichage, mobilier urbain).</a:t>
            </a:r>
          </a:p>
          <a:p>
            <a:r>
              <a:rPr lang="fr-FR" sz="1800" dirty="0">
                <a:effectLst/>
                <a:latin typeface="Times New Roman" panose="02020603050405020304" pitchFamily="18" charset="0"/>
                <a:ea typeface="Times New Roman" panose="02020603050405020304" pitchFamily="18" charset="0"/>
              </a:rPr>
              <a:t>Les aménagements fleuris se diversifient grâce à une palette végétale qui s’épanouit (vivace, graminée, potagère, plantes tropicales…) alors que l’industrialisation horticole l’avait réduite. Ils se sont libérés d’un certain formalisme pour devenir plus libres, plus naturels et plus créatifs. Le jardinier peut se faire plaisir avec une collection végétale, dans la construction de structure aérienne, avec la mosaïculture, ou en réalisant d’immenses tapis de fleurs. Il peut aussi créer l’évènement avec des jardins éphémères ou des scènes figuratives.</a:t>
            </a:r>
          </a:p>
          <a:p>
            <a:r>
              <a:rPr lang="fr-FR" sz="1800" dirty="0">
                <a:effectLst/>
                <a:latin typeface="Times New Roman" panose="02020603050405020304" pitchFamily="18" charset="0"/>
              </a:rPr>
              <a:t>Cependant le fleurissement des massifs régresse pour évoluer vers d’autres modes d’embellissement:</a:t>
            </a:r>
          </a:p>
          <a:p>
            <a:r>
              <a:rPr lang="fr-FR" sz="1800" dirty="0">
                <a:effectLst/>
                <a:latin typeface="Times New Roman" panose="02020603050405020304" pitchFamily="18" charset="0"/>
              </a:rPr>
              <a:t>Les vivaces et les plantes pérennes, les bulbes naturalisés, les prairies fleuries, les jardins secs et de cactées et l’apport d’arbustes</a:t>
            </a:r>
          </a:p>
          <a:p>
            <a:r>
              <a:rPr lang="fr-FR" sz="1800" dirty="0">
                <a:effectLst/>
                <a:latin typeface="Times New Roman" panose="02020603050405020304" pitchFamily="18" charset="0"/>
              </a:rPr>
              <a:t>Pourquoi le fleurissement diminue: son coût financier (achat de plantes, préparation des massifs, entretien), son coût environnemental (chauffage des serres de production, beaucoup d’arrosage).</a:t>
            </a:r>
          </a:p>
          <a:p>
            <a:r>
              <a:rPr lang="fr-FR" sz="1800" dirty="0">
                <a:effectLst/>
                <a:latin typeface="Times New Roman" panose="02020603050405020304" pitchFamily="18" charset="0"/>
              </a:rPr>
              <a:t>Il est celui qui amène le plus de couleur à la ville (c’est pourquoi il ne faut pas se tromper dans l’association des couleurs)</a:t>
            </a:r>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8</a:t>
            </a:fld>
            <a:endParaRPr lang="fr-FR"/>
          </a:p>
        </p:txBody>
      </p:sp>
    </p:spTree>
    <p:extLst>
      <p:ext uri="{BB962C8B-B14F-4D97-AF65-F5344CB8AC3E}">
        <p14:creationId xmlns:p14="http://schemas.microsoft.com/office/powerpoint/2010/main" val="22740013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 Ce fleurissement est contraire à une démarche environnementale mais il reste parfois nécessaire dans les centre ville. PRIVILEGIEZ DE LA VEGETATION SUR SOL.</a:t>
            </a:r>
          </a:p>
          <a:p>
            <a:r>
              <a:rPr lang="fr-FR" sz="1800" dirty="0">
                <a:effectLst/>
                <a:latin typeface="Times New Roman" panose="02020603050405020304" pitchFamily="18" charset="0"/>
                <a:ea typeface="Times New Roman" panose="02020603050405020304" pitchFamily="18" charset="0"/>
              </a:rPr>
              <a:t>Il ne doit pas servir de protection contre la circulation automobile (voiture bélier, protection de passage piéton). Il est chronophage et a un coût élevé.</a:t>
            </a:r>
          </a:p>
          <a:p>
            <a:r>
              <a:rPr lang="fr-FR" sz="1800" dirty="0">
                <a:effectLst/>
                <a:latin typeface="Times New Roman" panose="02020603050405020304" pitchFamily="18" charset="0"/>
                <a:ea typeface="Times New Roman" panose="02020603050405020304" pitchFamily="18" charset="0"/>
              </a:rPr>
              <a:t>Il est vandalisé régulièrement. Il est difficile à entretenir (circulation, arrosage..). Il est souhaitable d’utiliser des constructions en place et d’essayer de concevoir un paysage sur un ensemble.</a:t>
            </a:r>
          </a:p>
          <a:p>
            <a:r>
              <a:rPr lang="fr-FR" sz="1800" dirty="0">
                <a:effectLst/>
                <a:latin typeface="Times New Roman" panose="02020603050405020304" pitchFamily="18" charset="0"/>
                <a:ea typeface="Times New Roman" panose="02020603050405020304" pitchFamily="18" charset="0"/>
              </a:rPr>
              <a:t>Il doit être cohérent avec son environnement.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Times New Roman" panose="02020603050405020304" pitchFamily="18" charset="0"/>
                <a:ea typeface="Times New Roman" panose="02020603050405020304" pitchFamily="18" charset="0"/>
              </a:rPr>
              <a:t>Le substrat est renouvelé chaque année (sauf arbustes 20%). Il doit être léger (suspendus ou déplacé) et se réimbiber facilement. Il ne doit pas se dessécher tout en évitant le pourrissement. Un engrais à libération lente de 12 mois est incorporé aux substrats (</a:t>
            </a:r>
            <a:r>
              <a:rPr lang="fr-FR" sz="1800" dirty="0" err="1">
                <a:effectLst/>
                <a:latin typeface="Times New Roman" panose="02020603050405020304" pitchFamily="18" charset="0"/>
                <a:ea typeface="Times New Roman" panose="02020603050405020304" pitchFamily="18" charset="0"/>
              </a:rPr>
              <a:t>osmocote</a:t>
            </a:r>
            <a:r>
              <a:rPr lang="fr-FR" sz="1800" dirty="0">
                <a:effectLst/>
                <a:latin typeface="Times New Roman" panose="02020603050405020304" pitchFamily="18" charset="0"/>
                <a:ea typeface="Times New Roman" panose="02020603050405020304" pitchFamily="18" charset="0"/>
              </a:rPr>
              <a:t>, </a:t>
            </a:r>
            <a:r>
              <a:rPr lang="fr-FR" sz="1800" dirty="0" err="1">
                <a:effectLst/>
                <a:latin typeface="Times New Roman" panose="02020603050405020304" pitchFamily="18" charset="0"/>
                <a:ea typeface="Times New Roman" panose="02020603050405020304" pitchFamily="18" charset="0"/>
              </a:rPr>
              <a:t>plantacote</a:t>
            </a:r>
            <a:r>
              <a:rPr lang="fr-FR" sz="1800" dirty="0">
                <a:effectLst/>
                <a:latin typeface="Times New Roman" panose="02020603050405020304" pitchFamily="18" charset="0"/>
                <a:ea typeface="Times New Roman" panose="02020603050405020304" pitchFamily="18" charset="0"/>
              </a:rPr>
              <a:t>,...). On pratique l’irrigation fertilisante, car les nombreux arrosages diminuent les éléments nutritifs.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Times New Roman" panose="02020603050405020304" pitchFamily="18" charset="0"/>
                <a:ea typeface="Times New Roman" panose="02020603050405020304" pitchFamily="18" charset="0"/>
              </a:rPr>
              <a:t>Une réserve d’eau peut être intéressante avec un trop plein</a:t>
            </a:r>
          </a:p>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81</a:t>
            </a:fld>
            <a:endParaRPr lang="fr-FR"/>
          </a:p>
        </p:txBody>
      </p:sp>
    </p:spTree>
    <p:extLst>
      <p:ext uri="{BB962C8B-B14F-4D97-AF65-F5344CB8AC3E}">
        <p14:creationId xmlns:p14="http://schemas.microsoft.com/office/powerpoint/2010/main" val="13364523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Attention aux contenants diversifiés</a:t>
            </a:r>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82</a:t>
            </a:fld>
            <a:endParaRPr lang="fr-FR"/>
          </a:p>
        </p:txBody>
      </p:sp>
    </p:spTree>
    <p:extLst>
      <p:ext uri="{BB962C8B-B14F-4D97-AF65-F5344CB8AC3E}">
        <p14:creationId xmlns:p14="http://schemas.microsoft.com/office/powerpoint/2010/main" val="11738455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sz="1800" dirty="0">
                <a:effectLst/>
                <a:latin typeface="Times New Roman" panose="02020603050405020304" pitchFamily="18" charset="0"/>
                <a:ea typeface="Times New Roman" panose="02020603050405020304" pitchFamily="18" charset="0"/>
              </a:rPr>
              <a:t>Ce fleurissement  a de nombreuses contraintes. Les difficultés d’entretien dues à la hauteur, le choix des plantes , les conditions thermiques et hydriques sont autant d’handicaps à franchir. Il permet de réduire le vandalisme par rapport aux bacs. Il doit être cohérent avec son environnement. Il est inutile avec les bisannuelles type pensée car les plantes sont basses.</a:t>
            </a:r>
          </a:p>
          <a:p>
            <a:pPr algn="just"/>
            <a:r>
              <a:rPr lang="fr-FR" sz="1800" dirty="0">
                <a:effectLst/>
                <a:latin typeface="Times New Roman" panose="02020603050405020304" pitchFamily="18" charset="0"/>
                <a:ea typeface="Times New Roman" panose="02020603050405020304" pitchFamily="18" charset="0"/>
              </a:rPr>
              <a:t> </a:t>
            </a:r>
          </a:p>
          <a:p>
            <a:pPr algn="just"/>
            <a:r>
              <a:rPr lang="fr-FR" sz="1800" u="sng" dirty="0">
                <a:effectLst/>
                <a:latin typeface="Times New Roman" panose="02020603050405020304" pitchFamily="18" charset="0"/>
                <a:ea typeface="Times New Roman" panose="02020603050405020304" pitchFamily="18" charset="0"/>
              </a:rPr>
              <a:t>Le contenant</a:t>
            </a:r>
            <a:r>
              <a:rPr lang="fr-FR" sz="1800" dirty="0">
                <a:effectLst/>
                <a:latin typeface="Times New Roman" panose="02020603050405020304" pitchFamily="18" charset="0"/>
                <a:ea typeface="Times New Roman" panose="02020603050405020304" pitchFamily="18" charset="0"/>
              </a:rPr>
              <a:t>: plus son volume sera important  mieux la plante disposera de réserves nutritives et hydriques mais il sera d’autant plus lourd. Prévoyez une réserve d’eau avec aération (croupissement) et un trop plein d’évacuation. Penser à sa fonctionnalité pour des chrysanthèmes cascades ou des arbustes.</a:t>
            </a:r>
          </a:p>
          <a:p>
            <a:pPr algn="just"/>
            <a:r>
              <a:rPr lang="fr-FR" sz="1800" dirty="0">
                <a:effectLst/>
                <a:latin typeface="Times New Roman" panose="02020603050405020304" pitchFamily="18" charset="0"/>
                <a:ea typeface="Times New Roman" panose="02020603050405020304" pitchFamily="18" charset="0"/>
              </a:rPr>
              <a:t> </a:t>
            </a:r>
          </a:p>
          <a:p>
            <a:pPr algn="just"/>
            <a:r>
              <a:rPr lang="fr-FR" sz="1800" dirty="0">
                <a:effectLst/>
                <a:latin typeface="Times New Roman" panose="02020603050405020304" pitchFamily="18" charset="0"/>
                <a:ea typeface="Times New Roman" panose="02020603050405020304" pitchFamily="18" charset="0"/>
              </a:rPr>
              <a:t> </a:t>
            </a:r>
            <a:r>
              <a:rPr lang="fr-FR" sz="1800" u="sng" dirty="0">
                <a:effectLst/>
                <a:latin typeface="Times New Roman" panose="02020603050405020304" pitchFamily="18" charset="0"/>
                <a:ea typeface="Times New Roman" panose="02020603050405020304" pitchFamily="18" charset="0"/>
              </a:rPr>
              <a:t>Le substrat</a:t>
            </a:r>
            <a:r>
              <a:rPr lang="fr-FR" sz="1800" dirty="0">
                <a:effectLst/>
                <a:latin typeface="Times New Roman" panose="02020603050405020304" pitchFamily="18" charset="0"/>
                <a:ea typeface="Times New Roman" panose="02020603050405020304" pitchFamily="18" charset="0"/>
              </a:rPr>
              <a:t>: il doit être léger, aérer et retenir l’eau. Certaines sociétés fournissent des substrats pour cette utilisation. Le substrat est amendé d’</a:t>
            </a:r>
            <a:r>
              <a:rPr lang="fr-FR" sz="1800" dirty="0" err="1">
                <a:effectLst/>
                <a:latin typeface="Times New Roman" panose="02020603050405020304" pitchFamily="18" charset="0"/>
                <a:ea typeface="Times New Roman" panose="02020603050405020304" pitchFamily="18" charset="0"/>
              </a:rPr>
              <a:t>hydroretenteurs</a:t>
            </a:r>
            <a:r>
              <a:rPr lang="fr-FR" sz="1800" dirty="0">
                <a:effectLst/>
                <a:latin typeface="Times New Roman" panose="02020603050405020304" pitchFamily="18" charset="0"/>
                <a:ea typeface="Times New Roman" panose="02020603050405020304" pitchFamily="18" charset="0"/>
              </a:rPr>
              <a:t> et d’engrais à libération lente.</a:t>
            </a:r>
          </a:p>
          <a:p>
            <a:pPr algn="just"/>
            <a:r>
              <a:rPr lang="fr-FR" sz="1800" dirty="0">
                <a:effectLst/>
                <a:latin typeface="Times New Roman" panose="02020603050405020304" pitchFamily="18" charset="0"/>
                <a:ea typeface="Times New Roman" panose="02020603050405020304" pitchFamily="18" charset="0"/>
              </a:rPr>
              <a:t> </a:t>
            </a:r>
          </a:p>
          <a:p>
            <a:pPr algn="just"/>
            <a:r>
              <a:rPr lang="fr-FR" sz="1800" u="sng" dirty="0">
                <a:effectLst/>
                <a:latin typeface="Times New Roman" panose="02020603050405020304" pitchFamily="18" charset="0"/>
                <a:ea typeface="Times New Roman" panose="02020603050405020304" pitchFamily="18" charset="0"/>
              </a:rPr>
              <a:t>L’arrosage</a:t>
            </a:r>
            <a:r>
              <a:rPr lang="fr-FR" sz="1800" dirty="0">
                <a:effectLst/>
                <a:latin typeface="Times New Roman" panose="02020603050405020304" pitchFamily="18" charset="0"/>
                <a:ea typeface="Times New Roman" panose="02020603050405020304" pitchFamily="18" charset="0"/>
              </a:rPr>
              <a:t> : l’arrosage manuel avec canne suivant les plantes et l’environnement de 3 fois par semaine à chaque jour en plein été. En arrosage automatique on peut arroser plus souvent avec des quantités moindres. Attention aux gouttes sur les piétons.</a:t>
            </a:r>
          </a:p>
          <a:p>
            <a:pPr algn="just"/>
            <a:r>
              <a:rPr lang="fr-FR" sz="1800" dirty="0">
                <a:effectLst/>
                <a:latin typeface="Times New Roman" panose="02020603050405020304" pitchFamily="18" charset="0"/>
                <a:ea typeface="Times New Roman" panose="02020603050405020304" pitchFamily="18" charset="0"/>
              </a:rPr>
              <a:t> </a:t>
            </a:r>
          </a:p>
          <a:p>
            <a:pPr algn="just"/>
            <a:r>
              <a:rPr lang="fr-FR" sz="1800" u="sng" dirty="0">
                <a:effectLst/>
                <a:latin typeface="Times New Roman" panose="02020603050405020304" pitchFamily="18" charset="0"/>
                <a:ea typeface="Times New Roman" panose="02020603050405020304" pitchFamily="18" charset="0"/>
              </a:rPr>
              <a:t>La fertilisation</a:t>
            </a:r>
            <a:r>
              <a:rPr lang="fr-FR" sz="1800" dirty="0">
                <a:effectLst/>
                <a:latin typeface="Times New Roman" panose="02020603050405020304" pitchFamily="18" charset="0"/>
                <a:ea typeface="Times New Roman" panose="02020603050405020304" pitchFamily="18" charset="0"/>
              </a:rPr>
              <a:t> : celle en mélange avec le substrat peut avoir deux engrais à libération lente de durée différente. Ex: 2 kg de 16-08-12 à 8-9 mois + 2 kg de 10-11-18 de 5-6 mois, ou 2 kg de </a:t>
            </a:r>
            <a:r>
              <a:rPr lang="fr-FR" sz="1800" dirty="0" err="1">
                <a:effectLst/>
                <a:latin typeface="Times New Roman" panose="02020603050405020304" pitchFamily="18" charset="0"/>
                <a:ea typeface="Times New Roman" panose="02020603050405020304" pitchFamily="18" charset="0"/>
              </a:rPr>
              <a:t>triabon</a:t>
            </a:r>
            <a:r>
              <a:rPr lang="fr-FR" sz="1800" dirty="0">
                <a:effectLst/>
                <a:latin typeface="Times New Roman" panose="02020603050405020304" pitchFamily="18" charset="0"/>
                <a:ea typeface="Times New Roman" panose="02020603050405020304" pitchFamily="18" charset="0"/>
              </a:rPr>
              <a:t> + 3 kg de 8-9 mois. On doit si possible avec l’arrosage utiliser des engrais soit en poudre , soit en liquide pour améliorer la nutrition.</a:t>
            </a:r>
          </a:p>
          <a:p>
            <a:pPr algn="just"/>
            <a:r>
              <a:rPr lang="fr-FR" sz="1800" dirty="0">
                <a:effectLst/>
                <a:latin typeface="Times New Roman" panose="02020603050405020304" pitchFamily="18" charset="0"/>
                <a:ea typeface="Times New Roman" panose="02020603050405020304" pitchFamily="18" charset="0"/>
              </a:rPr>
              <a:t>Ce système de fleurissement limite le vol et le vandalisme, il permet de structurer l’espace en créant des perspectives. Son développement est en régression en raison de son coût et des difficulté d’entretien </a:t>
            </a:r>
          </a:p>
          <a:p>
            <a:r>
              <a:rPr lang="fr-FR" sz="1800" dirty="0">
                <a:effectLst/>
                <a:latin typeface="Times New Roman" panose="02020603050405020304" pitchFamily="18" charset="0"/>
                <a:ea typeface="Times New Roman" panose="02020603050405020304" pitchFamily="18" charset="0"/>
              </a:rPr>
              <a:t>Les inconvénients majeurs sont:</a:t>
            </a:r>
          </a:p>
          <a:p>
            <a:r>
              <a:rPr lang="fr-FR" sz="1800" dirty="0">
                <a:effectLst/>
                <a:latin typeface="Times New Roman" panose="02020603050405020304" pitchFamily="18" charset="0"/>
                <a:ea typeface="Times New Roman" panose="02020603050405020304" pitchFamily="18" charset="0"/>
              </a:rPr>
              <a:t>La nécessité d’avoir une serre pour stocker les jardinières dès le mois de Mars lorsque les plantations ont été faites, afin de favoriser l’ancrage des racines et pour que l’effet fleuri soit immédiat une fois sur place. De plus, il faut un bon suivi pour gérer les fertilisations et les arrosages.</a:t>
            </a:r>
          </a:p>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87</a:t>
            </a:fld>
            <a:endParaRPr lang="fr-FR"/>
          </a:p>
        </p:txBody>
      </p:sp>
    </p:spTree>
    <p:extLst>
      <p:ext uri="{BB962C8B-B14F-4D97-AF65-F5344CB8AC3E}">
        <p14:creationId xmlns:p14="http://schemas.microsoft.com/office/powerpoint/2010/main" val="33475517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Attention pour le paillage au feu, au vent à leur éparpillement et à la récolte de déjections.</a:t>
            </a:r>
          </a:p>
          <a:p>
            <a:r>
              <a:rPr lang="fr-BE" dirty="0"/>
              <a:t>Liste non exhaustive et à vérifier</a:t>
            </a:r>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90</a:t>
            </a:fld>
            <a:endParaRPr lang="fr-FR"/>
          </a:p>
        </p:txBody>
      </p:sp>
    </p:spTree>
    <p:extLst>
      <p:ext uri="{BB962C8B-B14F-4D97-AF65-F5344CB8AC3E}">
        <p14:creationId xmlns:p14="http://schemas.microsoft.com/office/powerpoint/2010/main" val="36157451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L’évolution du fleurissent sera davantage en adéquation avec le développement durable, l’écologie et la gestion différencié tout en réduisant les coûts. </a:t>
            </a:r>
          </a:p>
          <a:p>
            <a:r>
              <a:rPr lang="fr-FR" sz="1800" dirty="0">
                <a:effectLst/>
                <a:latin typeface="Times New Roman" panose="02020603050405020304" pitchFamily="18" charset="0"/>
                <a:ea typeface="Times New Roman" panose="02020603050405020304" pitchFamily="18" charset="0"/>
              </a:rPr>
              <a:t>Actuellement, la valeur financière est importante par la production ou l’achat des plantes mais aussi par la gestion et l’entretien des massifs : plantation, entretien, arrachage…. </a:t>
            </a:r>
          </a:p>
          <a:p>
            <a:r>
              <a:rPr lang="fr-FR" sz="1800" dirty="0">
                <a:effectLst/>
                <a:latin typeface="Times New Roman" panose="02020603050405020304" pitchFamily="18" charset="0"/>
                <a:ea typeface="Times New Roman" panose="02020603050405020304" pitchFamily="18" charset="0"/>
              </a:rPr>
              <a:t>De plus, il est néfaste pour l’environnement : Surconsommation d’eau en été,, production chauffée par des énergies fossiles (pétrole ou gaz) produisant du CO² et des gaz à effet de serres.</a:t>
            </a:r>
          </a:p>
          <a:p>
            <a:r>
              <a:rPr lang="fr-FR" sz="1800" dirty="0">
                <a:effectLst/>
                <a:latin typeface="Times New Roman" panose="02020603050405020304" pitchFamily="18" charset="0"/>
                <a:ea typeface="Times New Roman" panose="02020603050405020304" pitchFamily="18" charset="0"/>
              </a:rPr>
              <a:t>Les solutions sont de revoir les systèmes de production (mécanisation, chauffage avec des énergies renouvelables, réduction des déchets et des plantes non utilisées en massifs), </a:t>
            </a:r>
          </a:p>
          <a:p>
            <a:r>
              <a:rPr lang="fr-FR" sz="1800" dirty="0">
                <a:effectLst/>
                <a:latin typeface="Times New Roman" panose="02020603050405020304" pitchFamily="18" charset="0"/>
                <a:ea typeface="Times New Roman" panose="02020603050405020304" pitchFamily="18" charset="0"/>
              </a:rPr>
              <a:t>de réduire l’utilisation des annuelles au profit de plantes vivaces (modification de la palette végétale), des prairies fleuries, des bulbes, des arbustes ou la création de jardins secs.</a:t>
            </a:r>
          </a:p>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91</a:t>
            </a:fld>
            <a:endParaRPr lang="fr-FR"/>
          </a:p>
        </p:txBody>
      </p:sp>
    </p:spTree>
    <p:extLst>
      <p:ext uri="{BB962C8B-B14F-4D97-AF65-F5344CB8AC3E}">
        <p14:creationId xmlns:p14="http://schemas.microsoft.com/office/powerpoint/2010/main" val="4654798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Niveau départemental</a:t>
            </a:r>
          </a:p>
          <a:p>
            <a:r>
              <a:rPr lang="fr-FR" dirty="0"/>
              <a:t>Niveau régional</a:t>
            </a:r>
          </a:p>
          <a:p>
            <a:r>
              <a:rPr lang="fr-FR" dirty="0"/>
              <a:t>Niveau National</a:t>
            </a:r>
          </a:p>
          <a:p>
            <a:r>
              <a:rPr lang="fr-FR" dirty="0"/>
              <a:t>Intérêt du Label: projet de service, Economique, Environnemental, Social</a:t>
            </a:r>
          </a:p>
          <a:p>
            <a:r>
              <a:rPr lang="fr-FR" dirty="0"/>
              <a:t>Les autres labels: Terre saine, jardin remarquable, éco jardin…</a:t>
            </a:r>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97</a:t>
            </a:fld>
            <a:endParaRPr lang="fr-FR"/>
          </a:p>
        </p:txBody>
      </p:sp>
    </p:spTree>
    <p:extLst>
      <p:ext uri="{BB962C8B-B14F-4D97-AF65-F5344CB8AC3E}">
        <p14:creationId xmlns:p14="http://schemas.microsoft.com/office/powerpoint/2010/main" val="7623378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EMBELLIR SA VILLE OU SON VILLAGE,</a:t>
            </a:r>
          </a:p>
          <a:p>
            <a:r>
              <a:rPr lang="fr-FR" sz="1800" dirty="0">
                <a:effectLst/>
                <a:latin typeface="Times New Roman" panose="02020603050405020304" pitchFamily="18" charset="0"/>
                <a:ea typeface="Times New Roman" panose="02020603050405020304" pitchFamily="18" charset="0"/>
              </a:rPr>
              <a:t>C’est lui donner une identité verdoyante, dynamique, forte et accueillante.</a:t>
            </a:r>
          </a:p>
          <a:p>
            <a:r>
              <a:rPr lang="fr-FR" sz="1800" dirty="0">
                <a:effectLst/>
                <a:latin typeface="Times New Roman" panose="02020603050405020304" pitchFamily="18" charset="0"/>
                <a:ea typeface="Times New Roman" panose="02020603050405020304" pitchFamily="18" charset="0"/>
              </a:rPr>
              <a:t>C’est soigner le cadre de vie de ses habitants, c’est leur donner des espaces de liberté, de convivialité et de joie.</a:t>
            </a:r>
          </a:p>
          <a:p>
            <a:r>
              <a:rPr lang="fr-FR" sz="1800" dirty="0">
                <a:effectLst/>
                <a:latin typeface="Times New Roman" panose="02020603050405020304" pitchFamily="18" charset="0"/>
                <a:ea typeface="Times New Roman" panose="02020603050405020304" pitchFamily="18" charset="0"/>
              </a:rPr>
              <a:t>C’est recevoir  les visiteurs et leur donner l’envie de rester ou de revenir.</a:t>
            </a:r>
          </a:p>
          <a:p>
            <a:r>
              <a:rPr lang="fr-FR" sz="1800" dirty="0">
                <a:effectLst/>
                <a:latin typeface="Times New Roman" panose="02020603050405020304" pitchFamily="18" charset="0"/>
                <a:ea typeface="Times New Roman" panose="02020603050405020304" pitchFamily="18" charset="0"/>
              </a:rPr>
              <a:t>C’est sensibiliser la jeunesse à la nature et à la préservation de l’environnement.</a:t>
            </a:r>
          </a:p>
          <a:p>
            <a:r>
              <a:rPr lang="fr-FR" sz="1800" dirty="0">
                <a:effectLst/>
                <a:latin typeface="Times New Roman" panose="02020603050405020304" pitchFamily="18" charset="0"/>
                <a:ea typeface="Times New Roman" panose="02020603050405020304" pitchFamily="18" charset="0"/>
              </a:rPr>
              <a:t>C’est favoriser l’intégration  des entreprises dans le paysage communal.</a:t>
            </a:r>
          </a:p>
          <a:p>
            <a:r>
              <a:rPr lang="fr-FR" sz="1800" dirty="0">
                <a:effectLst/>
                <a:latin typeface="Times New Roman" panose="02020603050405020304" pitchFamily="18" charset="0"/>
                <a:ea typeface="Times New Roman" panose="02020603050405020304" pitchFamily="18" charset="0"/>
              </a:rPr>
              <a:t>C’est développer toutes ces actions pour quelles aient une incidence économique sur la filière horticole.</a:t>
            </a:r>
          </a:p>
          <a:p>
            <a:r>
              <a:rPr lang="fr-FR" sz="1800" dirty="0">
                <a:effectLst/>
                <a:latin typeface="Times New Roman" panose="02020603050405020304" pitchFamily="18" charset="0"/>
                <a:ea typeface="Times New Roman" panose="02020603050405020304" pitchFamily="18" charset="0"/>
              </a:rPr>
              <a:t> </a:t>
            </a:r>
          </a:p>
          <a:p>
            <a:r>
              <a:rPr lang="fr-FR" sz="1800" dirty="0">
                <a:effectLst/>
                <a:latin typeface="Times New Roman" panose="02020603050405020304" pitchFamily="18" charset="0"/>
                <a:ea typeface="Times New Roman" panose="02020603050405020304" pitchFamily="18" charset="0"/>
              </a:rPr>
              <a:t>UN PARADIS!!! NON, UNE VOLONTE DES VILLES ET VILLAGES FLEURIS.</a:t>
            </a:r>
          </a:p>
          <a:p>
            <a:r>
              <a:rPr lang="fr-FR" sz="1800" dirty="0">
                <a:effectLst/>
                <a:latin typeface="Times New Roman" panose="02020603050405020304" pitchFamily="18" charset="0"/>
                <a:ea typeface="Times New Roman" panose="02020603050405020304" pitchFamily="18" charset="0"/>
              </a:rPr>
              <a:t> </a:t>
            </a:r>
          </a:p>
          <a:p>
            <a:r>
              <a:rPr lang="fr-FR" sz="1800" dirty="0">
                <a:effectLst/>
                <a:latin typeface="Times New Roman" panose="02020603050405020304" pitchFamily="18" charset="0"/>
                <a:ea typeface="Times New Roman" panose="02020603050405020304" pitchFamily="18" charset="0"/>
              </a:rPr>
              <a:t>LA RECETTE :</a:t>
            </a:r>
          </a:p>
          <a:p>
            <a:r>
              <a:rPr lang="fr-FR" sz="1800" dirty="0">
                <a:effectLst/>
                <a:latin typeface="Times New Roman" panose="02020603050405020304" pitchFamily="18" charset="0"/>
                <a:ea typeface="Times New Roman" panose="02020603050405020304" pitchFamily="18" charset="0"/>
              </a:rPr>
              <a:t> </a:t>
            </a:r>
          </a:p>
          <a:p>
            <a:r>
              <a:rPr lang="fr-FR" sz="1800" dirty="0">
                <a:effectLst/>
                <a:latin typeface="Times New Roman" panose="02020603050405020304" pitchFamily="18" charset="0"/>
                <a:ea typeface="Times New Roman" panose="02020603050405020304" pitchFamily="18" charset="0"/>
              </a:rPr>
              <a:t>Tenir compte du paysage du terroir.</a:t>
            </a:r>
          </a:p>
          <a:p>
            <a:r>
              <a:rPr lang="fr-FR" sz="1800" dirty="0">
                <a:effectLst/>
                <a:latin typeface="Times New Roman" panose="02020603050405020304" pitchFamily="18" charset="0"/>
                <a:ea typeface="Times New Roman" panose="02020603050405020304" pitchFamily="18" charset="0"/>
              </a:rPr>
              <a:t>Favoriser le caractère local et l’originalité de la commune.</a:t>
            </a:r>
          </a:p>
          <a:p>
            <a:r>
              <a:rPr lang="fr-FR" sz="1800" dirty="0">
                <a:effectLst/>
                <a:latin typeface="Times New Roman" panose="02020603050405020304" pitchFamily="18" charset="0"/>
                <a:ea typeface="Times New Roman" panose="02020603050405020304" pitchFamily="18" charset="0"/>
              </a:rPr>
              <a:t>Mettre en valeur les espaces naturels et patrimoniaux.</a:t>
            </a:r>
          </a:p>
          <a:p>
            <a:r>
              <a:rPr lang="fr-FR" sz="1800" dirty="0">
                <a:effectLst/>
                <a:latin typeface="Times New Roman" panose="02020603050405020304" pitchFamily="18" charset="0"/>
                <a:ea typeface="Times New Roman" panose="02020603050405020304" pitchFamily="18" charset="0"/>
              </a:rPr>
              <a:t>Hiérarchiser les sites à végétaliser.</a:t>
            </a:r>
          </a:p>
          <a:p>
            <a:r>
              <a:rPr lang="fr-FR" sz="1800" dirty="0">
                <a:effectLst/>
                <a:latin typeface="Times New Roman" panose="02020603050405020304" pitchFamily="18" charset="0"/>
                <a:ea typeface="Times New Roman" panose="02020603050405020304" pitchFamily="18" charset="0"/>
              </a:rPr>
              <a:t>Créer un environnement végétal pour durer, mais aussi des tableaux vivants et éphémères.</a:t>
            </a:r>
          </a:p>
          <a:p>
            <a:r>
              <a:rPr lang="fr-FR" sz="1800" dirty="0">
                <a:effectLst/>
                <a:latin typeface="Times New Roman" panose="02020603050405020304" pitchFamily="18" charset="0"/>
                <a:ea typeface="Times New Roman" panose="02020603050405020304" pitchFamily="18" charset="0"/>
              </a:rPr>
              <a:t>Acquérir une bonne connaissance des plantes.</a:t>
            </a:r>
          </a:p>
          <a:p>
            <a:r>
              <a:rPr lang="fr-FR" sz="1800" dirty="0">
                <a:effectLst/>
                <a:latin typeface="Times New Roman" panose="02020603050405020304" pitchFamily="18" charset="0"/>
                <a:ea typeface="Times New Roman" panose="02020603050405020304" pitchFamily="18" charset="0"/>
              </a:rPr>
              <a:t>Respecter les principes de composition avec l’harmonie des formes et des couleurs.</a:t>
            </a:r>
          </a:p>
          <a:p>
            <a:r>
              <a:rPr lang="fr-FR" sz="1800" dirty="0">
                <a:effectLst/>
                <a:latin typeface="Times New Roman" panose="02020603050405020304" pitchFamily="18" charset="0"/>
                <a:ea typeface="Times New Roman" panose="02020603050405020304" pitchFamily="18" charset="0"/>
              </a:rPr>
              <a:t>Préférer la qualité au détriment de la quantité.</a:t>
            </a:r>
          </a:p>
          <a:p>
            <a:r>
              <a:rPr lang="fr-FR" sz="1800" dirty="0">
                <a:effectLst/>
                <a:latin typeface="Times New Roman" panose="02020603050405020304" pitchFamily="18" charset="0"/>
                <a:ea typeface="Times New Roman" panose="02020603050405020304" pitchFamily="18" charset="0"/>
              </a:rPr>
              <a:t>Utiliser une palette végétale diversifiée.</a:t>
            </a:r>
          </a:p>
          <a:p>
            <a:r>
              <a:rPr lang="fr-FR" sz="1800" dirty="0">
                <a:effectLst/>
                <a:latin typeface="Times New Roman" panose="02020603050405020304" pitchFamily="18" charset="0"/>
                <a:ea typeface="Times New Roman" panose="02020603050405020304" pitchFamily="18" charset="0"/>
              </a:rPr>
              <a:t>Avoir un entretien soigné (arrosage, mauvaises herbes, fleurs fanées...) sur les espaces verts, mais aussi sur la commune (propreté, publicité).</a:t>
            </a:r>
          </a:p>
          <a:p>
            <a:r>
              <a:rPr lang="fr-FR" sz="1800" dirty="0">
                <a:effectLst/>
                <a:latin typeface="Times New Roman" panose="02020603050405020304" pitchFamily="18" charset="0"/>
                <a:ea typeface="Times New Roman" panose="02020603050405020304" pitchFamily="18" charset="0"/>
              </a:rPr>
              <a:t>Se servir des plantes pour structurer l’espace et marquer les saisons.</a:t>
            </a:r>
          </a:p>
          <a:p>
            <a:r>
              <a:rPr lang="fr-FR" sz="1800" dirty="0">
                <a:effectLst/>
                <a:latin typeface="Times New Roman" panose="02020603050405020304" pitchFamily="18" charset="0"/>
                <a:ea typeface="Times New Roman" panose="02020603050405020304" pitchFamily="18" charset="0"/>
              </a:rPr>
              <a:t>Favoriser les plantations en pleine terre.</a:t>
            </a:r>
          </a:p>
          <a:p>
            <a:r>
              <a:rPr lang="fr-FR" sz="1800" dirty="0">
                <a:effectLst/>
                <a:latin typeface="Times New Roman" panose="02020603050405020304" pitchFamily="18" charset="0"/>
                <a:ea typeface="Times New Roman" panose="02020603050405020304" pitchFamily="18" charset="0"/>
              </a:rPr>
              <a:t>Posséder un mobilier urbain de qualité et unitaire.</a:t>
            </a:r>
          </a:p>
          <a:p>
            <a:r>
              <a:rPr lang="fr-FR" sz="1800" dirty="0">
                <a:effectLst/>
                <a:latin typeface="Times New Roman" panose="02020603050405020304" pitchFamily="18" charset="0"/>
                <a:ea typeface="Times New Roman" panose="02020603050405020304" pitchFamily="18" charset="0"/>
              </a:rPr>
              <a:t>Créer avec les différents styles de fleurissement.</a:t>
            </a:r>
          </a:p>
          <a:p>
            <a:r>
              <a:rPr lang="fr-FR" sz="1800" dirty="0">
                <a:effectLst/>
                <a:latin typeface="Times New Roman" panose="02020603050405020304" pitchFamily="18" charset="0"/>
                <a:ea typeface="Times New Roman" panose="02020603050405020304" pitchFamily="18" charset="0"/>
              </a:rPr>
              <a:t>Intégrer dans le paysage communal les points sensibles (château d’eau, transformateur, </a:t>
            </a:r>
            <a:r>
              <a:rPr lang="fr-FR" sz="1800" dirty="0" err="1">
                <a:effectLst/>
                <a:latin typeface="Times New Roman" panose="02020603050405020304" pitchFamily="18" charset="0"/>
                <a:ea typeface="Times New Roman" panose="02020603050405020304" pitchFamily="18" charset="0"/>
              </a:rPr>
              <a:t>recup</a:t>
            </a:r>
            <a:r>
              <a:rPr lang="fr-FR" sz="1800" dirty="0">
                <a:effectLst/>
                <a:latin typeface="Times New Roman" panose="02020603050405020304" pitchFamily="18" charset="0"/>
                <a:ea typeface="Times New Roman" panose="02020603050405020304" pitchFamily="18" charset="0"/>
              </a:rPr>
              <a:t> verre, décharge, point de collecte, voitures abandonnées...)</a:t>
            </a:r>
          </a:p>
          <a:p>
            <a:r>
              <a:rPr lang="fr-FR" sz="1800" dirty="0">
                <a:effectLst/>
                <a:latin typeface="Times New Roman" panose="02020603050405020304" pitchFamily="18" charset="0"/>
                <a:ea typeface="Times New Roman" panose="02020603050405020304" pitchFamily="18" charset="0"/>
              </a:rPr>
              <a:t> </a:t>
            </a:r>
          </a:p>
          <a:p>
            <a:r>
              <a:rPr lang="fr-FR" sz="1800" dirty="0">
                <a:effectLst/>
                <a:latin typeface="Times New Roman" panose="02020603050405020304" pitchFamily="18" charset="0"/>
                <a:ea typeface="Times New Roman" panose="02020603050405020304" pitchFamily="18" charset="0"/>
              </a:rPr>
              <a:t>LE MENU</a:t>
            </a:r>
          </a:p>
          <a:p>
            <a:r>
              <a:rPr lang="fr-FR" sz="1800" dirty="0">
                <a:effectLst/>
                <a:latin typeface="Times New Roman" panose="02020603050405020304" pitchFamily="18" charset="0"/>
                <a:ea typeface="Times New Roman" panose="02020603050405020304" pitchFamily="18" charset="0"/>
              </a:rPr>
              <a:t> </a:t>
            </a:r>
          </a:p>
          <a:p>
            <a:r>
              <a:rPr lang="fr-FR" sz="1800" dirty="0">
                <a:effectLst/>
                <a:latin typeface="Times New Roman" panose="02020603050405020304" pitchFamily="18" charset="0"/>
                <a:ea typeface="Times New Roman" panose="02020603050405020304" pitchFamily="18" charset="0"/>
              </a:rPr>
              <a:t>L’entrée mouvement.</a:t>
            </a:r>
          </a:p>
          <a:p>
            <a:r>
              <a:rPr lang="fr-FR" sz="1800" dirty="0">
                <a:effectLst/>
                <a:latin typeface="Times New Roman" panose="02020603050405020304" pitchFamily="18" charset="0"/>
                <a:ea typeface="Times New Roman" panose="02020603050405020304" pitchFamily="18" charset="0"/>
              </a:rPr>
              <a:t>Les entrées sont les premières images d’une commune. Elles indiquent le soin apporté à l’environnement (panneaux publicitaires, signalétique, intégration paysagère du panneau fleuri). Une gare, un port, un arrêt de bus, une écluse sont des contacts privilégiés avec une ville ou un village. S’il n’est pas nécessaire que les rues soient toutes végétalisées, leur propreté est essentielle. Les axes de circulation principaux, les voies piétonnes ou commerçantes doivent être des cheminements paysagers qui s’intègrent avec le patrimoine bâti. Les ronds-points sont végétalisés avec qualité dans le rond central mais aussi dans l’environnement immédiat.</a:t>
            </a:r>
          </a:p>
          <a:p>
            <a:r>
              <a:rPr lang="fr-FR" sz="1800" dirty="0">
                <a:effectLst/>
                <a:latin typeface="Times New Roman" panose="02020603050405020304" pitchFamily="18" charset="0"/>
                <a:ea typeface="Times New Roman" panose="02020603050405020304" pitchFamily="18" charset="0"/>
              </a:rPr>
              <a:t> </a:t>
            </a:r>
          </a:p>
          <a:p>
            <a:r>
              <a:rPr lang="fr-FR" sz="1800" dirty="0">
                <a:effectLst/>
                <a:latin typeface="Times New Roman" panose="02020603050405020304" pitchFamily="18" charset="0"/>
                <a:ea typeface="Times New Roman" panose="02020603050405020304" pitchFamily="18" charset="0"/>
              </a:rPr>
              <a:t>Le lien social. Les espaces verts sont des lieux de rencontre.</a:t>
            </a:r>
          </a:p>
          <a:p>
            <a:r>
              <a:rPr lang="fr-FR" sz="1800" dirty="0">
                <a:effectLst/>
                <a:latin typeface="Times New Roman" panose="02020603050405020304" pitchFamily="18" charset="0"/>
                <a:ea typeface="Times New Roman" panose="02020603050405020304" pitchFamily="18" charset="0"/>
              </a:rPr>
              <a:t>Les parcs, jardins, squares ou zones vertes répondent aux besoins vitaux des citadins: espaces de jeux, terrain de sports, lieu d’animations, jardins familiaux, coin repos, scènes esthétiques...Ils adoucissent l’urbanisation, même s’ils ne sont pas tous ornementés de massifs floraux.</a:t>
            </a:r>
          </a:p>
          <a:p>
            <a:r>
              <a:rPr lang="fr-FR" sz="1800" dirty="0">
                <a:effectLst/>
                <a:latin typeface="Times New Roman" panose="02020603050405020304" pitchFamily="18" charset="0"/>
                <a:ea typeface="Times New Roman" panose="02020603050405020304" pitchFamily="18" charset="0"/>
              </a:rPr>
              <a:t>Les places (mairie, parvis d’église, poste...) sont valorisés par une végétalisation intensive et de qualité. Les mails ou les ramiers sont les forêts conviviales de nos communes.</a:t>
            </a:r>
          </a:p>
          <a:p>
            <a:r>
              <a:rPr lang="fr-FR" sz="1800" dirty="0">
                <a:effectLst/>
                <a:latin typeface="Times New Roman" panose="02020603050405020304" pitchFamily="18" charset="0"/>
                <a:ea typeface="Times New Roman" panose="02020603050405020304" pitchFamily="18" charset="0"/>
              </a:rPr>
              <a:t> </a:t>
            </a:r>
          </a:p>
          <a:p>
            <a:r>
              <a:rPr lang="fr-FR" sz="1800" dirty="0">
                <a:effectLst/>
                <a:latin typeface="Times New Roman" panose="02020603050405020304" pitchFamily="18" charset="0"/>
                <a:ea typeface="Times New Roman" panose="02020603050405020304" pitchFamily="18" charset="0"/>
              </a:rPr>
              <a:t>Le fromage.</a:t>
            </a:r>
          </a:p>
          <a:p>
            <a:r>
              <a:rPr lang="fr-FR" sz="1800" dirty="0">
                <a:effectLst/>
                <a:latin typeface="Times New Roman" panose="02020603050405020304" pitchFamily="18" charset="0"/>
                <a:ea typeface="Times New Roman" panose="02020603050405020304" pitchFamily="18" charset="0"/>
              </a:rPr>
              <a:t>Vous pouvez atténuer “ les verrues ” de votre paysage en utilisant les végétaux pour les cacher.</a:t>
            </a:r>
          </a:p>
          <a:p>
            <a:r>
              <a:rPr lang="fr-FR" sz="1800" dirty="0">
                <a:effectLst/>
                <a:latin typeface="Times New Roman" panose="02020603050405020304" pitchFamily="18" charset="0"/>
                <a:ea typeface="Times New Roman" panose="02020603050405020304" pitchFamily="18" charset="0"/>
              </a:rPr>
              <a:t> </a:t>
            </a:r>
          </a:p>
          <a:p>
            <a:r>
              <a:rPr lang="fr-FR" sz="1800" dirty="0">
                <a:effectLst/>
                <a:latin typeface="Times New Roman" panose="02020603050405020304" pitchFamily="18" charset="0"/>
                <a:ea typeface="Times New Roman" panose="02020603050405020304" pitchFamily="18" charset="0"/>
              </a:rPr>
              <a:t>Le dessert symbole.</a:t>
            </a:r>
          </a:p>
          <a:p>
            <a:r>
              <a:rPr lang="fr-FR" sz="1800" dirty="0">
                <a:effectLst/>
                <a:latin typeface="Times New Roman" panose="02020603050405020304" pitchFamily="18" charset="0"/>
                <a:ea typeface="Times New Roman" panose="02020603050405020304" pitchFamily="18" charset="0"/>
              </a:rPr>
              <a:t>Lieux historiques, monuments, curiosités (pont, puits, lavoir...) de votre commune peuvent être accompagner d’un écrin vert qui rehausse leur qualité sans les concurrencer.</a:t>
            </a:r>
          </a:p>
          <a:p>
            <a:r>
              <a:rPr lang="fr-FR" sz="1800" dirty="0">
                <a:effectLst/>
                <a:latin typeface="Times New Roman" panose="02020603050405020304" pitchFamily="18" charset="0"/>
                <a:ea typeface="Times New Roman" panose="02020603050405020304" pitchFamily="18" charset="0"/>
              </a:rPr>
              <a:t> </a:t>
            </a:r>
          </a:p>
          <a:p>
            <a:r>
              <a:rPr lang="fr-FR" sz="1800" dirty="0">
                <a:effectLst/>
                <a:latin typeface="Times New Roman" panose="02020603050405020304" pitchFamily="18" charset="0"/>
                <a:ea typeface="Times New Roman" panose="02020603050405020304" pitchFamily="18" charset="0"/>
              </a:rPr>
              <a:t>LES CUISINIERS</a:t>
            </a:r>
          </a:p>
          <a:p>
            <a:r>
              <a:rPr lang="fr-FR" sz="1800" dirty="0">
                <a:effectLst/>
                <a:latin typeface="Times New Roman" panose="02020603050405020304" pitchFamily="18" charset="0"/>
                <a:ea typeface="Times New Roman" panose="02020603050405020304" pitchFamily="18" charset="0"/>
              </a:rPr>
              <a:t> </a:t>
            </a:r>
          </a:p>
          <a:p>
            <a:r>
              <a:rPr lang="fr-FR" sz="1800" dirty="0">
                <a:effectLst/>
                <a:latin typeface="Times New Roman" panose="02020603050405020304" pitchFamily="18" charset="0"/>
                <a:ea typeface="Times New Roman" panose="02020603050405020304" pitchFamily="18" charset="0"/>
              </a:rPr>
              <a:t>Les élus favorisent l’embellissement en fertilisant les bonnes volontés et en accordant les moyens nécessaires</a:t>
            </a:r>
          </a:p>
          <a:p>
            <a:r>
              <a:rPr lang="fr-FR" sz="1800" dirty="0">
                <a:effectLst/>
                <a:latin typeface="Times New Roman" panose="02020603050405020304" pitchFamily="18" charset="0"/>
                <a:ea typeface="Times New Roman" panose="02020603050405020304" pitchFamily="18" charset="0"/>
              </a:rPr>
              <a:t>Les habitants “ mijotent ” et fleurissent leur lieux de vie jusqu’à déborder sur l’espace public. Souvent des “ brigades ” se forment pour valoriser l’environnement.</a:t>
            </a:r>
          </a:p>
          <a:p>
            <a:r>
              <a:rPr lang="fr-FR" sz="1800" dirty="0">
                <a:effectLst/>
                <a:latin typeface="Times New Roman" panose="02020603050405020304" pitchFamily="18" charset="0"/>
                <a:ea typeface="Times New Roman" panose="02020603050405020304" pitchFamily="18" charset="0"/>
              </a:rPr>
              <a:t>Les agents des collectivités entretiennent avec passion et dévouement le patrimoine commun.</a:t>
            </a:r>
          </a:p>
          <a:p>
            <a:r>
              <a:rPr lang="fr-FR" sz="1800" dirty="0">
                <a:effectLst/>
                <a:latin typeface="Times New Roman" panose="02020603050405020304" pitchFamily="18" charset="0"/>
                <a:ea typeface="Times New Roman" panose="02020603050405020304" pitchFamily="18" charset="0"/>
              </a:rPr>
              <a:t>Les partenaires: institutionnels, fournisseurs...vous aident pour élaborer une “ bonne cuisine ”.</a:t>
            </a:r>
          </a:p>
          <a:p>
            <a:r>
              <a:rPr lang="fr-FR" sz="1800" dirty="0">
                <a:effectLst/>
                <a:latin typeface="Times New Roman" panose="02020603050405020304" pitchFamily="18" charset="0"/>
                <a:ea typeface="Times New Roman" panose="02020603050405020304" pitchFamily="18" charset="0"/>
              </a:rPr>
              <a:t> </a:t>
            </a:r>
          </a:p>
          <a:p>
            <a:r>
              <a:rPr lang="fr-FR" sz="1800" dirty="0">
                <a:effectLst/>
                <a:latin typeface="Times New Roman" panose="02020603050405020304" pitchFamily="18" charset="0"/>
                <a:ea typeface="Times New Roman" panose="02020603050405020304" pitchFamily="18" charset="0"/>
              </a:rPr>
              <a:t>Enfin, le jury passe pour goutter les plats et manger le jardinier avec sa sauce.</a:t>
            </a:r>
          </a:p>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98</a:t>
            </a:fld>
            <a:endParaRPr lang="fr-FR"/>
          </a:p>
        </p:txBody>
      </p:sp>
    </p:spTree>
    <p:extLst>
      <p:ext uri="{BB962C8B-B14F-4D97-AF65-F5344CB8AC3E}">
        <p14:creationId xmlns:p14="http://schemas.microsoft.com/office/powerpoint/2010/main" val="14772408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5939589-3E79-4C82-AA4A-FE78234FAA59}" type="slidenum">
              <a:rPr lang="fr-FR" smtClean="0"/>
              <a:t>99</a:t>
            </a:fld>
            <a:endParaRPr lang="fr-FR"/>
          </a:p>
        </p:txBody>
      </p:sp>
    </p:spTree>
    <p:extLst>
      <p:ext uri="{BB962C8B-B14F-4D97-AF65-F5344CB8AC3E}">
        <p14:creationId xmlns:p14="http://schemas.microsoft.com/office/powerpoint/2010/main" val="1704778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Times New Roman" panose="02020603050405020304" pitchFamily="18" charset="0"/>
                <a:ea typeface="Times New Roman" panose="02020603050405020304" pitchFamily="18" charset="0"/>
              </a:rPr>
              <a:t>Elle est définie après une étude paysagère de la commune qui permet d’analyser l’existant et de réfléchir sur un plan d’aménagement global. On doit percevoir l’identité et l’originalité de la commune mais aussi les sites ingrats. Le fleurissement est pensé, réfléchi. Il est intégré dans son environnement et non  posé.</a:t>
            </a:r>
          </a:p>
          <a:p>
            <a:r>
              <a:rPr lang="fr-FR" sz="1800" dirty="0">
                <a:effectLst/>
                <a:latin typeface="Times New Roman" panose="02020603050405020304" pitchFamily="18" charset="0"/>
                <a:ea typeface="Times New Roman" panose="02020603050405020304" pitchFamily="18" charset="0"/>
              </a:rPr>
              <a:t>La surface des espaces est sans cesse croissante et le personnel n’est pas toujours suffisant. Il n’est donc pas possible de fleurir partout. De plus une surconcentration de fleurs pourrait s’avérer écœurante et artificielle. On doit réfléchir à une gestion différente des divers paysages : une gestion différenciée, une gestion raisonnée, une gestion optimisée. Après avoir analysé les besoins des utilisateurs de l’espace communal, on hiérarchise les points clés du fleurissement pour y concentrer nos efforts. Il est des lieux publics, où les gens se rendent souvent et où le fleurissement est nécessaire.</a:t>
            </a:r>
          </a:p>
          <a:p>
            <a:r>
              <a:rPr lang="fr-FR" sz="1800" dirty="0">
                <a:effectLst/>
                <a:latin typeface="Times New Roman" panose="02020603050405020304" pitchFamily="18" charset="0"/>
                <a:ea typeface="Times New Roman" panose="02020603050405020304" pitchFamily="18" charset="0"/>
              </a:rPr>
              <a:t> </a:t>
            </a:r>
          </a:p>
          <a:p>
            <a:r>
              <a:rPr lang="fr-FR" sz="1800" dirty="0">
                <a:solidFill>
                  <a:srgbClr val="008000"/>
                </a:solidFill>
                <a:effectLst/>
                <a:latin typeface="Times New Roman" panose="02020603050405020304" pitchFamily="18" charset="0"/>
                <a:ea typeface="Times New Roman" panose="02020603050405020304" pitchFamily="18" charset="0"/>
              </a:rPr>
              <a:t>Les entrées de ville : C’est la première image révélée à celui qui pénètre dans la commune ; ce qu’il faut avant tout c’est que l’on ait l’impression de pénétrer dans un lieu  ou l’environnement a été traité avec soin. Malheureusement, souvent ces portes se sont transformées en zone d’activités, rythmées par des panneaux publicitaires qui polluent le paysage.</a:t>
            </a:r>
          </a:p>
          <a:p>
            <a:r>
              <a:rPr lang="fr-FR" sz="1800" dirty="0">
                <a:solidFill>
                  <a:srgbClr val="008000"/>
                </a:solidFill>
                <a:effectLst/>
                <a:latin typeface="Times New Roman" panose="02020603050405020304" pitchFamily="18" charset="0"/>
                <a:ea typeface="Times New Roman" panose="02020603050405020304" pitchFamily="18" charset="0"/>
              </a:rPr>
              <a:t>Les lieux publics :</a:t>
            </a:r>
            <a:r>
              <a:rPr lang="fr-FR" sz="1800" dirty="0">
                <a:effectLst/>
                <a:latin typeface="Times New Roman" panose="02020603050405020304" pitchFamily="18" charset="0"/>
                <a:ea typeface="Times New Roman" panose="02020603050405020304" pitchFamily="18" charset="0"/>
              </a:rPr>
              <a:t> place centrale, salle des fêtes, espaces sportifs. L’accompagnement de ces points de rencontre ne doit pas subir de dégradations.</a:t>
            </a:r>
          </a:p>
          <a:p>
            <a:r>
              <a:rPr lang="fr-FR" sz="1800" dirty="0">
                <a:solidFill>
                  <a:srgbClr val="008000"/>
                </a:solidFill>
                <a:effectLst/>
                <a:latin typeface="Times New Roman" panose="02020603050405020304" pitchFamily="18" charset="0"/>
                <a:ea typeface="Times New Roman" panose="02020603050405020304" pitchFamily="18" charset="0"/>
              </a:rPr>
              <a:t>Les parcs et jardins : </a:t>
            </a:r>
            <a:r>
              <a:rPr lang="fr-FR" sz="1800" dirty="0">
                <a:effectLst/>
                <a:latin typeface="Times New Roman" panose="02020603050405020304" pitchFamily="18" charset="0"/>
                <a:ea typeface="Times New Roman" panose="02020603050405020304" pitchFamily="18" charset="0"/>
              </a:rPr>
              <a:t>Tous n’ont pas besoin d’être fleuris, cela dépend de leur conception et de leur finalité, de leur histoire, de leur utilisation.</a:t>
            </a:r>
          </a:p>
          <a:p>
            <a:r>
              <a:rPr lang="fr-FR" sz="1800" dirty="0">
                <a:solidFill>
                  <a:srgbClr val="008000"/>
                </a:solidFill>
                <a:effectLst/>
                <a:latin typeface="Times New Roman" panose="02020603050405020304" pitchFamily="18" charset="0"/>
                <a:ea typeface="Times New Roman" panose="02020603050405020304" pitchFamily="18" charset="0"/>
              </a:rPr>
              <a:t>Les rues : Elles ne nécessitent pas toutes un fleurissement, mais leur entretien est primordial. Si une des rues est l’axe principal de votre commune, privilégier son fleurissement. Les rues piétonnes nécessitent une unité dans le mobilier et les matériaux et il est souhaitable de composer un cheminement floral.</a:t>
            </a:r>
          </a:p>
          <a:p>
            <a:r>
              <a:rPr lang="fr-FR" sz="1800" dirty="0">
                <a:solidFill>
                  <a:srgbClr val="008000"/>
                </a:solidFill>
                <a:effectLst/>
                <a:latin typeface="Times New Roman" panose="02020603050405020304" pitchFamily="18" charset="0"/>
                <a:ea typeface="Times New Roman" panose="02020603050405020304" pitchFamily="18" charset="0"/>
              </a:rPr>
              <a:t>Les carrefours : </a:t>
            </a:r>
            <a:r>
              <a:rPr lang="fr-FR" sz="1800" dirty="0">
                <a:effectLst/>
                <a:latin typeface="Times New Roman" panose="02020603050405020304" pitchFamily="18" charset="0"/>
                <a:ea typeface="Times New Roman" panose="02020603050405020304" pitchFamily="18" charset="0"/>
              </a:rPr>
              <a:t>On doit utiliser l’espace en créant des décors de masse. Il faut tenir compte de la vitesse et de la hauteur de vue des usagers. Attention aux possibilités d’entretien, surtout que l’on doit aussi soigner son environnement immédiat.</a:t>
            </a:r>
          </a:p>
          <a:p>
            <a:r>
              <a:rPr lang="fr-FR" sz="1800" dirty="0">
                <a:solidFill>
                  <a:srgbClr val="008000"/>
                </a:solidFill>
                <a:effectLst/>
                <a:latin typeface="Times New Roman" panose="02020603050405020304" pitchFamily="18" charset="0"/>
                <a:ea typeface="Times New Roman" panose="02020603050405020304" pitchFamily="18" charset="0"/>
              </a:rPr>
              <a:t>Les monuments et les curiosités : </a:t>
            </a:r>
            <a:r>
              <a:rPr lang="fr-FR" sz="1800" dirty="0">
                <a:effectLst/>
                <a:latin typeface="Times New Roman" panose="02020603050405020304" pitchFamily="18" charset="0"/>
                <a:ea typeface="Times New Roman" panose="02020603050405020304" pitchFamily="18" charset="0"/>
              </a:rPr>
              <a:t>Un fleurissement d’accompagnement doit permettre de rehausser la valeur de ces lieux sans en être un concurrent.</a:t>
            </a:r>
          </a:p>
          <a:p>
            <a:r>
              <a:rPr lang="fr-FR" sz="1800" dirty="0">
                <a:solidFill>
                  <a:srgbClr val="008000"/>
                </a:solidFill>
                <a:effectLst/>
                <a:latin typeface="Times New Roman" panose="02020603050405020304" pitchFamily="18" charset="0"/>
                <a:ea typeface="Times New Roman" panose="02020603050405020304" pitchFamily="18" charset="0"/>
              </a:rPr>
              <a:t>Le fleurissement pédagogique ou social: </a:t>
            </a:r>
            <a:r>
              <a:rPr lang="fr-FR" sz="1800" dirty="0">
                <a:effectLst/>
                <a:latin typeface="Times New Roman" panose="02020603050405020304" pitchFamily="18" charset="0"/>
                <a:ea typeface="Times New Roman" panose="02020603050405020304" pitchFamily="18" charset="0"/>
              </a:rPr>
              <a:t>Le jardinage à l’école, les jardins familiaux et le tourisme horticole</a:t>
            </a:r>
            <a:r>
              <a:rPr lang="fr-FR" sz="1800" dirty="0">
                <a:solidFill>
                  <a:srgbClr val="008000"/>
                </a:solidFill>
                <a:effectLst/>
                <a:latin typeface="Times New Roman" panose="02020603050405020304" pitchFamily="18" charset="0"/>
                <a:ea typeface="Times New Roman" panose="02020603050405020304" pitchFamily="18" charset="0"/>
              </a:rPr>
              <a:t>.</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Le fleurissement est mis en valeur par une belle pelouse, par de beaux arbustes. Son environnement doit être soigné : façade, voirie, affichage publicitaire...Toutefois une surcharge de fleurs peut être agressive ou inutile si l’entretien des autres composants du cadre de vie est négligé. </a:t>
            </a:r>
          </a:p>
          <a:p>
            <a:r>
              <a:rPr lang="fr-FR" sz="1800" dirty="0">
                <a:solidFill>
                  <a:srgbClr val="008000"/>
                </a:solidFill>
                <a:effectLst/>
                <a:latin typeface="Times New Roman" panose="02020603050405020304" pitchFamily="18" charset="0"/>
                <a:ea typeface="Times New Roman" panose="02020603050405020304" pitchFamily="18" charset="0"/>
              </a:rPr>
              <a:t>Le diagnostic: </a:t>
            </a:r>
            <a:r>
              <a:rPr lang="fr-FR" sz="1800" dirty="0">
                <a:effectLst/>
                <a:latin typeface="Times New Roman" panose="02020603050405020304" pitchFamily="18" charset="0"/>
                <a:ea typeface="Times New Roman" panose="02020603050405020304" pitchFamily="18" charset="0"/>
              </a:rPr>
              <a:t>c’est la lecture de l’espace à aménager ou l’analyse de la scène. Une scène se situe dans un cadre et un paysage à un horizon.</a:t>
            </a:r>
          </a:p>
          <a:p>
            <a:r>
              <a:rPr lang="fr-FR" sz="1800" dirty="0">
                <a:effectLst/>
                <a:latin typeface="Times New Roman" panose="02020603050405020304" pitchFamily="18" charset="0"/>
                <a:ea typeface="Times New Roman" panose="02020603050405020304" pitchFamily="18" charset="0"/>
              </a:rPr>
              <a:t>Environnement d’approche et étude technique : réseaux, analyse de sols, exposition, échelle, surface…).</a:t>
            </a:r>
          </a:p>
          <a:p>
            <a:r>
              <a:rPr lang="fr-FR" sz="1800" dirty="0">
                <a:effectLst/>
                <a:latin typeface="Times New Roman" panose="02020603050405020304" pitchFamily="18" charset="0"/>
                <a:ea typeface="Times New Roman" panose="02020603050405020304" pitchFamily="18" charset="0"/>
              </a:rPr>
              <a:t>Type d’espace ou typologie (jardin de prestige, jardin de quartier, délaissé routier, , parc…)</a:t>
            </a:r>
          </a:p>
          <a:p>
            <a:r>
              <a:rPr lang="fr-FR" sz="1800" dirty="0">
                <a:effectLst/>
                <a:latin typeface="Times New Roman" panose="02020603050405020304" pitchFamily="18" charset="0"/>
                <a:ea typeface="Times New Roman" panose="02020603050405020304" pitchFamily="18" charset="0"/>
              </a:rPr>
              <a:t>Public concerné et ses besoins spécifiques (pensez à celui qui regarde).</a:t>
            </a:r>
          </a:p>
          <a:p>
            <a:r>
              <a:rPr lang="fr-FR" sz="1800" b="1" dirty="0">
                <a:effectLst/>
                <a:latin typeface="Times New Roman" panose="02020603050405020304" pitchFamily="18" charset="0"/>
                <a:ea typeface="Times New Roman" panose="02020603050405020304" pitchFamily="18" charset="0"/>
              </a:rPr>
              <a:t>Le fleurissement est-il nécessaire ?</a:t>
            </a:r>
            <a:endParaRPr lang="fr-FR" sz="18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p>
          <a:p>
            <a:r>
              <a:rPr lang="fr-FR" sz="1800" dirty="0">
                <a:solidFill>
                  <a:srgbClr val="008000"/>
                </a:solidFill>
                <a:effectLst/>
                <a:latin typeface="Times New Roman" panose="02020603050405020304" pitchFamily="18" charset="0"/>
                <a:ea typeface="Times New Roman" panose="02020603050405020304" pitchFamily="18" charset="0"/>
              </a:rPr>
              <a:t>Le plan de fleurissement:</a:t>
            </a:r>
          </a:p>
          <a:p>
            <a:r>
              <a:rPr lang="fr-FR" sz="1800" dirty="0">
                <a:solidFill>
                  <a:srgbClr val="008000"/>
                </a:solidFill>
                <a:effectLst/>
                <a:latin typeface="Times New Roman" panose="02020603050405020304" pitchFamily="18" charset="0"/>
                <a:ea typeface="Times New Roman" panose="02020603050405020304" pitchFamily="18" charset="0"/>
              </a:rPr>
              <a:t>-il doit prendre en compte les contraintes et les avantages de l’existant (inventaire des lieux publics, patrimoine, climat, sol).</a:t>
            </a:r>
          </a:p>
          <a:p>
            <a:r>
              <a:rPr lang="fr-FR" sz="1800" dirty="0">
                <a:effectLst/>
                <a:latin typeface="Times New Roman" panose="02020603050405020304" pitchFamily="18" charset="0"/>
                <a:ea typeface="Times New Roman" panose="02020603050405020304" pitchFamily="18" charset="0"/>
              </a:rPr>
              <a:t>- il cerne les attentes et les besoins de la population.</a:t>
            </a:r>
          </a:p>
          <a:p>
            <a:r>
              <a:rPr lang="fr-FR" sz="1800" dirty="0">
                <a:effectLst/>
                <a:latin typeface="Times New Roman" panose="02020603050405020304" pitchFamily="18" charset="0"/>
                <a:ea typeface="Times New Roman" panose="02020603050405020304" pitchFamily="18" charset="0"/>
              </a:rPr>
              <a:t>- il définit les priorités et les objectifs à atteindre.</a:t>
            </a:r>
          </a:p>
          <a:p>
            <a:r>
              <a:rPr lang="fr-FR" sz="1800" dirty="0">
                <a:effectLst/>
                <a:latin typeface="Times New Roman" panose="02020603050405020304" pitchFamily="18" charset="0"/>
                <a:ea typeface="Times New Roman" panose="02020603050405020304" pitchFamily="18" charset="0"/>
              </a:rPr>
              <a:t>- il établit et chiffre les moyens à mettre en œuvre (études financières). </a:t>
            </a:r>
          </a:p>
          <a:p>
            <a:r>
              <a:rPr lang="fr-FR" sz="1800" dirty="0">
                <a:effectLst/>
                <a:latin typeface="Times New Roman" panose="02020603050405020304" pitchFamily="18" charset="0"/>
                <a:ea typeface="Times New Roman" panose="02020603050405020304" pitchFamily="18" charset="0"/>
              </a:rPr>
              <a:t>Le fleurissement n’est pas quelque chose que l’on rajoute. Il doit être partie intégrante du site dans lequel on l’a inséré. Il constitue le summum de l’aménagement en tant que décor vivant, éphémère et coloré. Chaque lieu fleuri est un paysage avec ses paramètres et ses contraintes. Le tableau que l’on veut créer doit se raccrocher à ce qui l’environne. Il s’élabore à partir d’un thème qui favorisera l’unité : la couleur, l’histoire de la cité, la société, l’événement…Il faut définir ses couleurs et sa palette végétale. Les couleurs ne sont jamais perçues seules, mais dans un contexte qui les influence.</a:t>
            </a:r>
          </a:p>
          <a:p>
            <a:r>
              <a:rPr lang="fr-FR" sz="1800" b="1" dirty="0">
                <a:effectLst/>
                <a:latin typeface="Times New Roman" panose="02020603050405020304" pitchFamily="18" charset="0"/>
                <a:ea typeface="Times New Roman" panose="02020603050405020304" pitchFamily="18" charset="0"/>
              </a:rPr>
              <a:t>Thème, style, couleur et végétaux</a:t>
            </a:r>
            <a:r>
              <a:rPr lang="fr-FR" sz="1800" dirty="0">
                <a:effectLst/>
                <a:latin typeface="Times New Roman" panose="02020603050405020304" pitchFamily="18" charset="0"/>
                <a:ea typeface="Times New Roman" panose="02020603050405020304" pitchFamily="18" charset="0"/>
              </a:rPr>
              <a:t> permettent d’aboutir à la composition d’un massif et à l’élaboration des plans de plantations.</a:t>
            </a:r>
          </a:p>
          <a:p>
            <a:r>
              <a:rPr lang="fr-FR" sz="1800" dirty="0">
                <a:effectLst/>
                <a:latin typeface="Times New Roman" panose="02020603050405020304" pitchFamily="18" charset="0"/>
                <a:ea typeface="Times New Roman" panose="02020603050405020304" pitchFamily="18" charset="0"/>
              </a:rPr>
              <a:t>Les compositions simples sont celles qui sont comprises et ressenties par le plus grand nombre.</a:t>
            </a:r>
          </a:p>
          <a:p>
            <a:r>
              <a:rPr lang="fr-FR" sz="1800" dirty="0">
                <a:solidFill>
                  <a:srgbClr val="008000"/>
                </a:solidFill>
                <a:effectLst/>
                <a:latin typeface="Times New Roman" panose="02020603050405020304" pitchFamily="18" charset="0"/>
                <a:ea typeface="Times New Roman" panose="02020603050405020304" pitchFamily="18" charset="0"/>
              </a:rPr>
              <a:t>Le jardinier:</a:t>
            </a:r>
            <a:r>
              <a:rPr lang="fr-FR" sz="1800" dirty="0">
                <a:effectLst/>
                <a:latin typeface="Times New Roman" panose="02020603050405020304" pitchFamily="18" charset="0"/>
                <a:ea typeface="Times New Roman" panose="02020603050405020304" pitchFamily="18" charset="0"/>
              </a:rPr>
              <a:t> </a:t>
            </a:r>
          </a:p>
          <a:p>
            <a:r>
              <a:rPr lang="fr-FR" sz="1800" dirty="0">
                <a:effectLst/>
                <a:latin typeface="Times New Roman" panose="02020603050405020304" pitchFamily="18" charset="0"/>
                <a:ea typeface="Times New Roman" panose="02020603050405020304" pitchFamily="18" charset="0"/>
              </a:rPr>
              <a:t>Il doit avoir une bonne connaissance des végétaux, il doit s’ouvrir à l’aspect artistique de son travail : conception des scènes paysagères, travail sur l’espace et le graphisme, assemblage des couleurs. Mais, il est avant tout un jardinier qui a le savoir de manier ses outils. Il sait planter, arroser et entretenir les plantes pour une récolte optimale d’émerveillement. </a:t>
            </a:r>
          </a:p>
          <a:p>
            <a:r>
              <a:rPr lang="fr-FR" sz="1800" u="sng"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ction="ppaction://hlinkpres?slideindex=1&amp;slidetitle="/>
              </a:rPr>
              <a:t>stratnord.ppt</a:t>
            </a:r>
            <a:endParaRPr lang="fr-FR" sz="1800" dirty="0">
              <a:effectLst/>
              <a:latin typeface="Times New Roman" panose="02020603050405020304" pitchFamily="18" charset="0"/>
              <a:ea typeface="Times New Roman" panose="02020603050405020304" pitchFamily="18" charset="0"/>
            </a:endParaRPr>
          </a:p>
          <a:p>
            <a:endParaRPr lang="fr-FR" sz="1800" dirty="0">
              <a:effectLst/>
              <a:latin typeface="Times New Roman" panose="02020603050405020304" pitchFamily="18" charset="0"/>
              <a:ea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9</a:t>
            </a:fld>
            <a:endParaRPr lang="fr-FR"/>
          </a:p>
        </p:txBody>
      </p:sp>
    </p:spTree>
    <p:extLst>
      <p:ext uri="{BB962C8B-B14F-4D97-AF65-F5344CB8AC3E}">
        <p14:creationId xmlns:p14="http://schemas.microsoft.com/office/powerpoint/2010/main" val="3828986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reportage photographique non artistique (on doit prendre ce que les usagers </a:t>
            </a:r>
            <a:r>
              <a:rPr lang="fr-FR" dirty="0" err="1"/>
              <a:t>voyent</a:t>
            </a:r>
            <a:r>
              <a:rPr lang="fr-FR" dirty="0"/>
              <a:t>) des massifs vides et de leur environnement. </a:t>
            </a:r>
          </a:p>
          <a:p>
            <a:r>
              <a:rPr lang="fr-FR" dirty="0"/>
              <a:t>Le reportage photographique du fleurissement permet de voir les pistes d’amélioration et de pouvoir corriger l’année suivante (densité, mélange des couleurs, plantes fragiles)/</a:t>
            </a:r>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14</a:t>
            </a:fld>
            <a:endParaRPr lang="fr-FR"/>
          </a:p>
        </p:txBody>
      </p:sp>
    </p:spTree>
    <p:extLst>
      <p:ext uri="{BB962C8B-B14F-4D97-AF65-F5344CB8AC3E}">
        <p14:creationId xmlns:p14="http://schemas.microsoft.com/office/powerpoint/2010/main" val="3548578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Points d’appels (entrées de villes, entrées de parcs, place centrale….Lieux touristiques, lieux de passage très fréquentés.</a:t>
            </a:r>
          </a:p>
          <a:p>
            <a:r>
              <a:rPr lang="fr-FR" dirty="0"/>
              <a:t>Attention aux visuels polluants (panneaux publicitaires, façades décrépies, bâtiments industriels…) pour ne pas les mettre en valeur. Pas de fleurissement rustine ou alibi ou borne </a:t>
            </a:r>
            <a:r>
              <a:rPr lang="fr-FR" dirty="0" err="1"/>
              <a:t>antistaionnement</a:t>
            </a:r>
            <a:r>
              <a:rPr lang="fr-FR" dirty="0"/>
              <a:t>.</a:t>
            </a:r>
          </a:p>
          <a:p>
            <a:r>
              <a:rPr lang="fr-FR" dirty="0"/>
              <a:t>Cela permet de déterminer le fleurissement à conserver, à modifier (alternatives) ou à supprimer.</a:t>
            </a:r>
          </a:p>
          <a:p>
            <a:r>
              <a:rPr lang="fr-FR" dirty="0"/>
              <a:t>Privilégier toujours la pleine terre (voir ganivelles) et voir les </a:t>
            </a:r>
            <a:r>
              <a:rPr lang="fr-FR" dirty="0" err="1"/>
              <a:t>possibilitées</a:t>
            </a:r>
            <a:r>
              <a:rPr lang="fr-FR" dirty="0"/>
              <a:t> d’arrosage automatique au Goutte à Goutte.</a:t>
            </a:r>
          </a:p>
          <a:p>
            <a:r>
              <a:rPr lang="fr-FR" dirty="0"/>
              <a:t>Le fleurissement doit être visible, utile à la mise en valeur du paysage ou de son environnement et surtout entretenu</a:t>
            </a:r>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15</a:t>
            </a:fld>
            <a:endParaRPr lang="fr-FR"/>
          </a:p>
        </p:txBody>
      </p:sp>
    </p:spTree>
    <p:extLst>
      <p:ext uri="{BB962C8B-B14F-4D97-AF65-F5344CB8AC3E}">
        <p14:creationId xmlns:p14="http://schemas.microsoft.com/office/powerpoint/2010/main" val="618040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plan de fleurissement  permet aussi d’évaluer le temps passé et donc le coût du fleurissement, plus aisément.</a:t>
            </a:r>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17</a:t>
            </a:fld>
            <a:endParaRPr lang="fr-FR"/>
          </a:p>
        </p:txBody>
      </p:sp>
    </p:spTree>
    <p:extLst>
      <p:ext uri="{BB962C8B-B14F-4D97-AF65-F5344CB8AC3E}">
        <p14:creationId xmlns:p14="http://schemas.microsoft.com/office/powerpoint/2010/main" val="1510878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F62F209-BE87-4770-95F7-140376B5B481}" type="slidenum">
              <a:rPr lang="fr-FR" smtClean="0"/>
              <a:t>20</a:t>
            </a:fld>
            <a:endParaRPr lang="fr-FR"/>
          </a:p>
        </p:txBody>
      </p:sp>
    </p:spTree>
    <p:extLst>
      <p:ext uri="{BB962C8B-B14F-4D97-AF65-F5344CB8AC3E}">
        <p14:creationId xmlns:p14="http://schemas.microsoft.com/office/powerpoint/2010/main" val="3236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6" name="Group 65"/>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900238" y="1122363"/>
            <a:ext cx="6593681" cy="2387600"/>
          </a:xfrm>
        </p:spPr>
        <p:txBody>
          <a:bodyPr anchor="b">
            <a:normAutofit/>
          </a:bodyPr>
          <a:lstStyle>
            <a:lvl1pPr algn="l">
              <a:defRPr sz="4800"/>
            </a:lvl1pPr>
          </a:lstStyle>
          <a:p>
            <a:r>
              <a:rPr lang="fr-FR"/>
              <a:t>Modifiez le style du titre</a:t>
            </a:r>
            <a:endParaRPr lang="en-US" dirty="0"/>
          </a:p>
        </p:txBody>
      </p:sp>
      <p:sp>
        <p:nvSpPr>
          <p:cNvPr id="3" name="Subtitle 2"/>
          <p:cNvSpPr>
            <a:spLocks noGrp="1"/>
          </p:cNvSpPr>
          <p:nvPr>
            <p:ph type="subTitle" idx="1"/>
          </p:nvPr>
        </p:nvSpPr>
        <p:spPr>
          <a:xfrm>
            <a:off x="1900238"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5801052" y="5410202"/>
            <a:ext cx="2057400" cy="365125"/>
          </a:xfrm>
        </p:spPr>
        <p:txBody>
          <a:bodyPr/>
          <a:lstStyle/>
          <a:p>
            <a:r>
              <a:rPr lang="fr-FR"/>
              <a:t>03/09/20XX</a:t>
            </a:r>
            <a:endParaRPr lang="en-US" dirty="0"/>
          </a:p>
        </p:txBody>
      </p:sp>
      <p:sp>
        <p:nvSpPr>
          <p:cNvPr id="5" name="Footer Placeholder 4"/>
          <p:cNvSpPr>
            <a:spLocks noGrp="1"/>
          </p:cNvSpPr>
          <p:nvPr>
            <p:ph type="ftr" sz="quarter" idx="11"/>
          </p:nvPr>
        </p:nvSpPr>
        <p:spPr>
          <a:xfrm>
            <a:off x="1900237" y="5410202"/>
            <a:ext cx="3843665" cy="365125"/>
          </a:xfrm>
        </p:spPr>
        <p:txBody>
          <a:bodyPr/>
          <a:lstStyle/>
          <a:p>
            <a:r>
              <a:rPr lang="en-US"/>
              <a:t>FLEURISSEMENT</a:t>
            </a:r>
            <a:endParaRPr lang="en-US" dirty="0"/>
          </a:p>
        </p:txBody>
      </p:sp>
      <p:sp>
        <p:nvSpPr>
          <p:cNvPr id="6" name="Slide Number Placeholder 5"/>
          <p:cNvSpPr>
            <a:spLocks noGrp="1"/>
          </p:cNvSpPr>
          <p:nvPr>
            <p:ph type="sldNum" sz="quarter" idx="12"/>
          </p:nvPr>
        </p:nvSpPr>
        <p:spPr>
          <a:xfrm>
            <a:off x="7915603" y="5410200"/>
            <a:ext cx="578317"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412294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56058" y="4304665"/>
            <a:ext cx="7434266" cy="819355"/>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856058" y="606426"/>
            <a:ext cx="7434266"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fr-FR"/>
              <a:t>Cliquez sur l'icône pour ajouter une image</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fr-FR"/>
              <a:t>03/09/20XX</a:t>
            </a:r>
            <a:endParaRPr lang="en-US" dirty="0"/>
          </a:p>
        </p:txBody>
      </p:sp>
      <p:sp>
        <p:nvSpPr>
          <p:cNvPr id="6" name="Footer Placeholder 5"/>
          <p:cNvSpPr>
            <a:spLocks noGrp="1"/>
          </p:cNvSpPr>
          <p:nvPr>
            <p:ph type="ftr" sz="quarter" idx="11"/>
          </p:nvPr>
        </p:nvSpPr>
        <p:spPr/>
        <p:txBody>
          <a:bodyPr/>
          <a:lstStyle/>
          <a:p>
            <a:r>
              <a:rPr lang="en-US"/>
              <a:t>FLEURISSEMENT</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797349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fr-FR"/>
              <a:t>Modifiez le style du titre</a:t>
            </a:r>
            <a:endParaRPr lang="en-US" dirty="0"/>
          </a:p>
        </p:txBody>
      </p:sp>
      <p:sp>
        <p:nvSpPr>
          <p:cNvPr id="4" name="Text Placeholder 3"/>
          <p:cNvSpPr>
            <a:spLocks noGrp="1"/>
          </p:cNvSpPr>
          <p:nvPr>
            <p:ph type="body" sz="half" idx="2"/>
          </p:nvPr>
        </p:nvSpPr>
        <p:spPr>
          <a:xfrm>
            <a:off x="856058" y="4419600"/>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fr-FR"/>
              <a:t>03/09/20XX</a:t>
            </a:r>
            <a:endParaRPr lang="en-US" dirty="0"/>
          </a:p>
        </p:txBody>
      </p:sp>
      <p:sp>
        <p:nvSpPr>
          <p:cNvPr id="6" name="Footer Placeholder 5"/>
          <p:cNvSpPr>
            <a:spLocks noGrp="1"/>
          </p:cNvSpPr>
          <p:nvPr>
            <p:ph type="ftr" sz="quarter" idx="11"/>
          </p:nvPr>
        </p:nvSpPr>
        <p:spPr/>
        <p:txBody>
          <a:bodyPr/>
          <a:lstStyle/>
          <a:p>
            <a:r>
              <a:rPr lang="en-US"/>
              <a:t>FLEURISSEMENT</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921715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748429"/>
          </a:xfrm>
        </p:spPr>
        <p:txBody>
          <a:bodyPr anchor="ctr">
            <a:normAutofit/>
          </a:bodyPr>
          <a:lstStyle>
            <a:lvl1pPr>
              <a:defRPr sz="3600"/>
            </a:lvl1pPr>
          </a:lstStyle>
          <a:p>
            <a:r>
              <a:rPr lang="fr-FR"/>
              <a:t>Modifiez le style du titre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856058"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fr-FR"/>
              <a:t>03/09/20XX</a:t>
            </a:r>
            <a:endParaRPr lang="en-US" dirty="0"/>
          </a:p>
        </p:txBody>
      </p:sp>
      <p:sp>
        <p:nvSpPr>
          <p:cNvPr id="6" name="Footer Placeholder 5"/>
          <p:cNvSpPr>
            <a:spLocks noGrp="1"/>
          </p:cNvSpPr>
          <p:nvPr>
            <p:ph type="ftr" sz="quarter" idx="11"/>
          </p:nvPr>
        </p:nvSpPr>
        <p:spPr/>
        <p:txBody>
          <a:bodyPr/>
          <a:lstStyle/>
          <a:p>
            <a:r>
              <a:rPr lang="en-US"/>
              <a:t>FLEURISSEMENT</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
        <p:nvSpPr>
          <p:cNvPr id="52" name="TextBox 51"/>
          <p:cNvSpPr txBox="1"/>
          <p:nvPr/>
        </p:nvSpPr>
        <p:spPr>
          <a:xfrm>
            <a:off x="696579" y="71845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53" name="TextBox 52"/>
          <p:cNvSpPr txBox="1"/>
          <p:nvPr/>
        </p:nvSpPr>
        <p:spPr>
          <a:xfrm>
            <a:off x="7817473"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Tree>
    <p:extLst>
      <p:ext uri="{BB962C8B-B14F-4D97-AF65-F5344CB8AC3E}">
        <p14:creationId xmlns:p14="http://schemas.microsoft.com/office/powerpoint/2010/main" val="1012386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856058" y="2134042"/>
            <a:ext cx="7429501" cy="2511835"/>
          </a:xfrm>
        </p:spPr>
        <p:txBody>
          <a:bodyPr anchor="b">
            <a:normAutofit/>
          </a:bodyPr>
          <a:lstStyle>
            <a:lvl1pPr>
              <a:defRPr sz="3600"/>
            </a:lvl1pPr>
          </a:lstStyle>
          <a:p>
            <a:r>
              <a:rPr lang="fr-FR"/>
              <a:t>Modifiez le style du titre</a:t>
            </a:r>
            <a:endParaRPr lang="en-US" dirty="0"/>
          </a:p>
        </p:txBody>
      </p:sp>
      <p:sp>
        <p:nvSpPr>
          <p:cNvPr id="4" name="Text Placeholder 3"/>
          <p:cNvSpPr>
            <a:spLocks noGrp="1"/>
          </p:cNvSpPr>
          <p:nvPr>
            <p:ph type="body" sz="half" idx="2"/>
          </p:nvPr>
        </p:nvSpPr>
        <p:spPr>
          <a:xfrm>
            <a:off x="856023"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fr-FR"/>
              <a:t>03/09/20XX</a:t>
            </a:r>
            <a:endParaRPr lang="en-US" dirty="0"/>
          </a:p>
        </p:txBody>
      </p:sp>
      <p:sp>
        <p:nvSpPr>
          <p:cNvPr id="6" name="Footer Placeholder 5"/>
          <p:cNvSpPr>
            <a:spLocks noGrp="1"/>
          </p:cNvSpPr>
          <p:nvPr>
            <p:ph type="ftr" sz="quarter" idx="11"/>
          </p:nvPr>
        </p:nvSpPr>
        <p:spPr/>
        <p:txBody>
          <a:bodyPr/>
          <a:lstStyle/>
          <a:p>
            <a:r>
              <a:rPr lang="en-US"/>
              <a:t>FLEURISSEMENT</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5022757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fr-FR"/>
              <a:t>Modifiez le style du titre</a:t>
            </a:r>
            <a:endParaRPr lang="en-US" dirty="0"/>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856059" y="3360263"/>
            <a:ext cx="2396432"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3386075" y="3363435"/>
            <a:ext cx="238895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r>
              <a:rPr lang="fr-FR"/>
              <a:t>03/09/20XX</a:t>
            </a:r>
            <a:endParaRPr lang="en-US" dirty="0"/>
          </a:p>
        </p:txBody>
      </p:sp>
      <p:sp>
        <p:nvSpPr>
          <p:cNvPr id="4" name="Footer Placeholder 3"/>
          <p:cNvSpPr>
            <a:spLocks noGrp="1"/>
          </p:cNvSpPr>
          <p:nvPr>
            <p:ph type="ftr" sz="quarter" idx="11"/>
          </p:nvPr>
        </p:nvSpPr>
        <p:spPr/>
        <p:txBody>
          <a:bodyPr/>
          <a:lstStyle/>
          <a:p>
            <a:r>
              <a:rPr lang="en-US"/>
              <a:t>FLEURISSEMENT</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4135969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fr-FR"/>
              <a:t>Modifiez le style du titre</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fr-FR"/>
              <a:t>Cliquez sur l'icône pour ajouter une image</a:t>
            </a:r>
            <a:endParaRPr lang="en-US" dirty="0"/>
          </a:p>
        </p:txBody>
      </p:sp>
      <p:sp>
        <p:nvSpPr>
          <p:cNvPr id="21" name="Text Placeholder 3"/>
          <p:cNvSpPr>
            <a:spLocks noGrp="1"/>
          </p:cNvSpPr>
          <p:nvPr>
            <p:ph type="body" sz="half" idx="18"/>
          </p:nvPr>
        </p:nvSpPr>
        <p:spPr>
          <a:xfrm>
            <a:off x="856060" y="4980859"/>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fr-FR"/>
              <a:t>Cliquez sur l'icône pour ajouter une image</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fr-FR"/>
              <a:t>Cliquez sur l'icône pour ajouter une image</a:t>
            </a:r>
            <a:endParaRPr lang="en-US" dirty="0"/>
          </a:p>
        </p:txBody>
      </p:sp>
      <p:sp>
        <p:nvSpPr>
          <p:cNvPr id="27" name="Text Placeholder 3"/>
          <p:cNvSpPr>
            <a:spLocks noGrp="1"/>
          </p:cNvSpPr>
          <p:nvPr>
            <p:ph type="body" sz="half" idx="20"/>
          </p:nvPr>
        </p:nvSpPr>
        <p:spPr>
          <a:xfrm>
            <a:off x="5889332" y="4980855"/>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r>
              <a:rPr lang="fr-FR"/>
              <a:t>03/09/20XX</a:t>
            </a:r>
            <a:endParaRPr lang="en-US" dirty="0"/>
          </a:p>
        </p:txBody>
      </p:sp>
      <p:sp>
        <p:nvSpPr>
          <p:cNvPr id="4" name="Footer Placeholder 3"/>
          <p:cNvSpPr>
            <a:spLocks noGrp="1"/>
          </p:cNvSpPr>
          <p:nvPr>
            <p:ph type="ftr" sz="quarter" idx="11"/>
          </p:nvPr>
        </p:nvSpPr>
        <p:spPr/>
        <p:txBody>
          <a:bodyPr/>
          <a:lstStyle>
            <a:lvl1pPr>
              <a:defRPr cap="all" baseline="0"/>
            </a:lvl1pPr>
          </a:lstStyle>
          <a:p>
            <a:r>
              <a:rPr lang="en-US"/>
              <a:t>FLEURISSEMENT</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383612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r>
              <a:rPr lang="fr-FR"/>
              <a:t>03/09/20XX</a:t>
            </a:r>
            <a:endParaRPr lang="en-US" dirty="0"/>
          </a:p>
        </p:txBody>
      </p:sp>
      <p:sp>
        <p:nvSpPr>
          <p:cNvPr id="5" name="Footer Placeholder 4"/>
          <p:cNvSpPr>
            <a:spLocks noGrp="1"/>
          </p:cNvSpPr>
          <p:nvPr>
            <p:ph type="ftr" sz="quarter" idx="11"/>
          </p:nvPr>
        </p:nvSpPr>
        <p:spPr/>
        <p:txBody>
          <a:bodyPr/>
          <a:lstStyle/>
          <a:p>
            <a:r>
              <a:rPr lang="en-US"/>
              <a:t>FLEURISSEMENT</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89687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0"/>
            <a:ext cx="1503758" cy="518160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56057" y="609600"/>
            <a:ext cx="5811443" cy="5181601"/>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r>
              <a:rPr lang="fr-FR"/>
              <a:t>03/09/20XX</a:t>
            </a:r>
            <a:endParaRPr lang="en-US" dirty="0"/>
          </a:p>
        </p:txBody>
      </p:sp>
      <p:sp>
        <p:nvSpPr>
          <p:cNvPr id="5" name="Footer Placeholder 4"/>
          <p:cNvSpPr>
            <a:spLocks noGrp="1"/>
          </p:cNvSpPr>
          <p:nvPr>
            <p:ph type="ftr" sz="quarter" idx="11"/>
          </p:nvPr>
        </p:nvSpPr>
        <p:spPr/>
        <p:txBody>
          <a:bodyPr/>
          <a:lstStyle/>
          <a:p>
            <a:r>
              <a:rPr lang="en-US"/>
              <a:t>FLEURISSEMENT</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982107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re uniquement">
    <p:spTree>
      <p:nvGrpSpPr>
        <p:cNvPr id="1" name=""/>
        <p:cNvGrpSpPr/>
        <p:nvPr/>
      </p:nvGrpSpPr>
      <p:grpSpPr>
        <a:xfrm>
          <a:off x="0" y="0"/>
          <a:ext cx="0" cy="0"/>
          <a:chOff x="0" y="0"/>
          <a:chExt cx="0" cy="0"/>
        </a:xfrm>
      </p:grpSpPr>
      <p:sp>
        <p:nvSpPr>
          <p:cNvPr id="19" name="Espace réservé d’image 18">
            <a:extLst>
              <a:ext uri="{FF2B5EF4-FFF2-40B4-BE49-F238E27FC236}">
                <a16:creationId xmlns:a16="http://schemas.microsoft.com/office/drawing/2014/main" id="{34120D15-E48C-4FBE-BB95-24DB36D9F458}"/>
              </a:ext>
            </a:extLst>
          </p:cNvPr>
          <p:cNvSpPr>
            <a:spLocks noGrp="1"/>
          </p:cNvSpPr>
          <p:nvPr>
            <p:ph type="pic" sz="quarter" idx="14"/>
          </p:nvPr>
        </p:nvSpPr>
        <p:spPr>
          <a:xfrm>
            <a:off x="1024824" y="2530059"/>
            <a:ext cx="2780979"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rtlCol="0" anchor="ctr">
            <a:noAutofit/>
          </a:bodyPr>
          <a:lstStyle>
            <a:lvl1pPr algn="ctr">
              <a:buNone/>
              <a:defRPr sz="1200" b="1">
                <a:solidFill>
                  <a:schemeClr val="bg1"/>
                </a:solidFill>
              </a:defRPr>
            </a:lvl1pPr>
          </a:lstStyle>
          <a:p>
            <a:pPr rtl="0"/>
            <a:r>
              <a:rPr lang="fr-FR" noProof="0"/>
              <a:t>Cliquez sur l'icône pour ajouter une image</a:t>
            </a:r>
          </a:p>
        </p:txBody>
      </p:sp>
      <p:sp>
        <p:nvSpPr>
          <p:cNvPr id="2" name="Titre 1">
            <a:extLst>
              <a:ext uri="{FF2B5EF4-FFF2-40B4-BE49-F238E27FC236}">
                <a16:creationId xmlns:a16="http://schemas.microsoft.com/office/drawing/2014/main" id="{E969F227-D21C-48B3-828A-6BFA9585E82F}"/>
              </a:ext>
            </a:extLst>
          </p:cNvPr>
          <p:cNvSpPr>
            <a:spLocks noGrp="1"/>
          </p:cNvSpPr>
          <p:nvPr>
            <p:ph type="title" hasCustomPrompt="1"/>
          </p:nvPr>
        </p:nvSpPr>
        <p:spPr>
          <a:xfrm>
            <a:off x="3902202" y="585216"/>
            <a:ext cx="4375404" cy="2276856"/>
          </a:xfrm>
        </p:spPr>
        <p:txBody>
          <a:bodyPr rtlCol="0" anchor="b"/>
          <a:lstStyle>
            <a:lvl1pPr algn="r">
              <a:defRPr sz="4500" b="1" cap="all" spc="300" baseline="0">
                <a:solidFill>
                  <a:schemeClr val="bg1"/>
                </a:solidFill>
              </a:defRPr>
            </a:lvl1pPr>
          </a:lstStyle>
          <a:p>
            <a:pPr rtl="0"/>
            <a:r>
              <a:rPr lang="fr-FR" noProof="0"/>
              <a:t>Titre</a:t>
            </a:r>
          </a:p>
        </p:txBody>
      </p:sp>
      <p:sp>
        <p:nvSpPr>
          <p:cNvPr id="3" name="Espace réservé de la date 2">
            <a:extLst>
              <a:ext uri="{FF2B5EF4-FFF2-40B4-BE49-F238E27FC236}">
                <a16:creationId xmlns:a16="http://schemas.microsoft.com/office/drawing/2014/main" id="{8DF1DFFF-E5C5-43DF-B71C-7270DB97372C}"/>
              </a:ext>
            </a:extLst>
          </p:cNvPr>
          <p:cNvSpPr>
            <a:spLocks noGrp="1"/>
          </p:cNvSpPr>
          <p:nvPr>
            <p:ph type="dt" sz="half" idx="10"/>
          </p:nvPr>
        </p:nvSpPr>
        <p:spPr>
          <a:xfrm>
            <a:off x="493776" y="201169"/>
            <a:ext cx="2057400" cy="365125"/>
          </a:xfrm>
        </p:spPr>
        <p:txBody>
          <a:bodyPr rtlCol="0"/>
          <a:lstStyle>
            <a:lvl1pPr>
              <a:defRPr>
                <a:solidFill>
                  <a:schemeClr val="bg1"/>
                </a:solidFill>
              </a:defRPr>
            </a:lvl1pPr>
          </a:lstStyle>
          <a:p>
            <a:pPr rtl="0"/>
            <a:r>
              <a:rPr lang="fr-FR" noProof="0"/>
              <a:t>03/09/20XX</a:t>
            </a:r>
          </a:p>
        </p:txBody>
      </p:sp>
      <p:sp>
        <p:nvSpPr>
          <p:cNvPr id="4" name="Espace réservé du pied de page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760095" y="1984169"/>
            <a:ext cx="2788920" cy="273844"/>
          </a:xfrm>
        </p:spPr>
        <p:txBody>
          <a:bodyPr rtlCol="0"/>
          <a:lstStyle>
            <a:lvl1pPr>
              <a:defRPr>
                <a:solidFill>
                  <a:schemeClr val="bg1"/>
                </a:solidFill>
              </a:defRPr>
            </a:lvl1pPr>
          </a:lstStyle>
          <a:p>
            <a:pPr rtl="0"/>
            <a:r>
              <a:rPr lang="fr-FR" noProof="0"/>
              <a:t>FLEURISSEMENT</a:t>
            </a:r>
          </a:p>
        </p:txBody>
      </p:sp>
      <p:sp>
        <p:nvSpPr>
          <p:cNvPr id="5" name="Espace réservé du numéro de diapositive 4">
            <a:extLst>
              <a:ext uri="{FF2B5EF4-FFF2-40B4-BE49-F238E27FC236}">
                <a16:creationId xmlns:a16="http://schemas.microsoft.com/office/drawing/2014/main" id="{30FF4306-91CD-4B7B-8A53-34BE8F997581}"/>
              </a:ext>
            </a:extLst>
          </p:cNvPr>
          <p:cNvSpPr>
            <a:spLocks noGrp="1"/>
          </p:cNvSpPr>
          <p:nvPr>
            <p:ph type="sldNum" sz="quarter" idx="12"/>
          </p:nvPr>
        </p:nvSpPr>
        <p:spPr>
          <a:xfrm>
            <a:off x="6457950" y="201169"/>
            <a:ext cx="2057400" cy="365125"/>
          </a:xfrm>
        </p:spPr>
        <p:txBody>
          <a:bodyPr rtlCol="0"/>
          <a:lstStyle>
            <a:lvl1pPr>
              <a:defRPr>
                <a:solidFill>
                  <a:schemeClr val="bg1"/>
                </a:solidFill>
              </a:defRPr>
            </a:lvl1pPr>
          </a:lstStyle>
          <a:p>
            <a:pPr rtl="0"/>
            <a:fld id="{D8DA9DAA-006C-4F4B-980E-E3DF019B24E2}" type="slidenum">
              <a:rPr lang="fr-FR" noProof="0" smtClean="0"/>
              <a:pPr rtl="0"/>
              <a:t>‹N°›</a:t>
            </a:fld>
            <a:endParaRPr lang="fr-FR" noProof="0"/>
          </a:p>
        </p:txBody>
      </p:sp>
      <p:cxnSp>
        <p:nvCxnSpPr>
          <p:cNvPr id="14" name="Connecteur droit 13">
            <a:extLst>
              <a:ext uri="{FF2B5EF4-FFF2-40B4-BE49-F238E27FC236}">
                <a16:creationId xmlns:a16="http://schemas.microsoft.com/office/drawing/2014/main" id="{13AE7F8D-AE68-4A83-BAB5-3A97D473CE3C}"/>
              </a:ext>
            </a:extLst>
          </p:cNvPr>
          <p:cNvCxnSpPr>
            <a:cxnSpLocks/>
          </p:cNvCxnSpPr>
          <p:nvPr userDrawn="1"/>
        </p:nvCxnSpPr>
        <p:spPr>
          <a:xfrm>
            <a:off x="642086" y="3568936"/>
            <a:ext cx="0" cy="32760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Espace réservé du texte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3902202" y="3127248"/>
            <a:ext cx="4375404" cy="3118104"/>
          </a:xfrm>
        </p:spPr>
        <p:txBody>
          <a:bodyPr rtlCol="0"/>
          <a:lstStyle>
            <a:lvl1pPr marL="0" indent="0" algn="r">
              <a:buNone/>
              <a:defRPr sz="1350">
                <a:solidFill>
                  <a:schemeClr val="bg1"/>
                </a:solidFill>
              </a:defRPr>
            </a:lvl1pPr>
          </a:lstStyle>
          <a:p>
            <a:pPr lvl="0" rtl="0"/>
            <a:r>
              <a:rPr lang="fr-FR" noProof="0"/>
              <a:t>Modifiez les styles du texte</a:t>
            </a:r>
          </a:p>
        </p:txBody>
      </p:sp>
      <p:sp>
        <p:nvSpPr>
          <p:cNvPr id="11" name="Graphisme 12">
            <a:extLst>
              <a:ext uri="{FF2B5EF4-FFF2-40B4-BE49-F238E27FC236}">
                <a16:creationId xmlns:a16="http://schemas.microsoft.com/office/drawing/2014/main" id="{EA1B6985-3E5A-40F4-9268-D4AB3BBF8C91}"/>
              </a:ext>
            </a:extLst>
          </p:cNvPr>
          <p:cNvSpPr/>
          <p:nvPr userDrawn="1"/>
        </p:nvSpPr>
        <p:spPr>
          <a:xfrm>
            <a:off x="3559045" y="2760277"/>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fr-FR" sz="1350" noProof="0"/>
          </a:p>
        </p:txBody>
      </p:sp>
      <p:sp>
        <p:nvSpPr>
          <p:cNvPr id="13" name="Graphisme 13">
            <a:extLst>
              <a:ext uri="{FF2B5EF4-FFF2-40B4-BE49-F238E27FC236}">
                <a16:creationId xmlns:a16="http://schemas.microsoft.com/office/drawing/2014/main" id="{338BC906-9D03-4280-85E8-21A81BC21D73}"/>
              </a:ext>
            </a:extLst>
          </p:cNvPr>
          <p:cNvSpPr/>
          <p:nvPr userDrawn="1"/>
        </p:nvSpPr>
        <p:spPr>
          <a:xfrm>
            <a:off x="3289961" y="2530983"/>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fr-FR" sz="1350" noProof="0"/>
          </a:p>
        </p:txBody>
      </p:sp>
      <p:sp>
        <p:nvSpPr>
          <p:cNvPr id="17" name="Graphisme 15">
            <a:extLst>
              <a:ext uri="{FF2B5EF4-FFF2-40B4-BE49-F238E27FC236}">
                <a16:creationId xmlns:a16="http://schemas.microsoft.com/office/drawing/2014/main" id="{C5C06D53-C9F6-47E8-BFE1-B8193A1AED8B}"/>
              </a:ext>
            </a:extLst>
          </p:cNvPr>
          <p:cNvSpPr/>
          <p:nvPr userDrawn="1"/>
        </p:nvSpPr>
        <p:spPr>
          <a:xfrm>
            <a:off x="1252490" y="6031572"/>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fr-FR" sz="1350" noProof="0"/>
          </a:p>
        </p:txBody>
      </p:sp>
    </p:spTree>
    <p:extLst>
      <p:ext uri="{BB962C8B-B14F-4D97-AF65-F5344CB8AC3E}">
        <p14:creationId xmlns:p14="http://schemas.microsoft.com/office/powerpoint/2010/main" val="1648848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re uniquement">
    <p:spTree>
      <p:nvGrpSpPr>
        <p:cNvPr id="1" name=""/>
        <p:cNvGrpSpPr/>
        <p:nvPr/>
      </p:nvGrpSpPr>
      <p:grpSpPr>
        <a:xfrm>
          <a:off x="0" y="0"/>
          <a:ext cx="0" cy="0"/>
          <a:chOff x="0" y="0"/>
          <a:chExt cx="0" cy="0"/>
        </a:xfrm>
      </p:grpSpPr>
      <p:sp>
        <p:nvSpPr>
          <p:cNvPr id="33" name="Espace réservé d’image 32">
            <a:extLst>
              <a:ext uri="{FF2B5EF4-FFF2-40B4-BE49-F238E27FC236}">
                <a16:creationId xmlns:a16="http://schemas.microsoft.com/office/drawing/2014/main" id="{3186EA6A-5CD5-4DF7-9C8A-EDFAF28A80D9}"/>
              </a:ext>
            </a:extLst>
          </p:cNvPr>
          <p:cNvSpPr>
            <a:spLocks noGrp="1"/>
          </p:cNvSpPr>
          <p:nvPr>
            <p:ph type="pic" sz="quarter" idx="14"/>
          </p:nvPr>
        </p:nvSpPr>
        <p:spPr>
          <a:xfrm>
            <a:off x="1332834" y="407500"/>
            <a:ext cx="146420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rtlCol="0" anchor="ctr">
            <a:noAutofit/>
          </a:bodyPr>
          <a:lstStyle>
            <a:lvl1pPr algn="ctr">
              <a:buNone/>
              <a:defRPr sz="1350">
                <a:solidFill>
                  <a:schemeClr val="bg1"/>
                </a:solidFill>
              </a:defRPr>
            </a:lvl1pPr>
          </a:lstStyle>
          <a:p>
            <a:pPr rtl="0"/>
            <a:r>
              <a:rPr lang="fr-FR" noProof="0"/>
              <a:t>Cliquez sur l'icône pour ajouter une image</a:t>
            </a:r>
          </a:p>
        </p:txBody>
      </p:sp>
      <p:sp>
        <p:nvSpPr>
          <p:cNvPr id="32" name="Espace réservé d’image 31">
            <a:extLst>
              <a:ext uri="{FF2B5EF4-FFF2-40B4-BE49-F238E27FC236}">
                <a16:creationId xmlns:a16="http://schemas.microsoft.com/office/drawing/2014/main" id="{83D5117F-F235-498D-99A5-9DE2D665576C}"/>
              </a:ext>
            </a:extLst>
          </p:cNvPr>
          <p:cNvSpPr>
            <a:spLocks noGrp="1"/>
          </p:cNvSpPr>
          <p:nvPr>
            <p:ph type="pic" sz="quarter" idx="15"/>
          </p:nvPr>
        </p:nvSpPr>
        <p:spPr>
          <a:xfrm>
            <a:off x="2646259" y="1972581"/>
            <a:ext cx="1717549"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rtlCol="0" anchor="ctr">
            <a:noAutofit/>
          </a:bodyPr>
          <a:lstStyle>
            <a:lvl1pPr algn="ctr">
              <a:buNone/>
              <a:defRPr sz="1350">
                <a:solidFill>
                  <a:schemeClr val="bg1"/>
                </a:solidFill>
              </a:defRPr>
            </a:lvl1pPr>
          </a:lstStyle>
          <a:p>
            <a:pPr rtl="0"/>
            <a:r>
              <a:rPr lang="fr-FR" noProof="0"/>
              <a:t>Cliquez sur l'icône pour ajouter une image</a:t>
            </a:r>
          </a:p>
        </p:txBody>
      </p:sp>
      <p:sp>
        <p:nvSpPr>
          <p:cNvPr id="31" name="Espace réservé d’image 30">
            <a:extLst>
              <a:ext uri="{FF2B5EF4-FFF2-40B4-BE49-F238E27FC236}">
                <a16:creationId xmlns:a16="http://schemas.microsoft.com/office/drawing/2014/main" id="{E1E0A794-F1D3-4628-B5B1-9D48AB34C3D4}"/>
              </a:ext>
            </a:extLst>
          </p:cNvPr>
          <p:cNvSpPr>
            <a:spLocks noGrp="1"/>
          </p:cNvSpPr>
          <p:nvPr>
            <p:ph type="pic" sz="quarter" idx="16"/>
          </p:nvPr>
        </p:nvSpPr>
        <p:spPr>
          <a:xfrm>
            <a:off x="4184655" y="4386312"/>
            <a:ext cx="2339470"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rtlCol="0" anchor="ctr">
            <a:noAutofit/>
          </a:bodyPr>
          <a:lstStyle>
            <a:lvl1pPr algn="ctr">
              <a:buNone/>
              <a:defRPr sz="1350">
                <a:solidFill>
                  <a:schemeClr val="bg1"/>
                </a:solidFill>
              </a:defRPr>
            </a:lvl1pPr>
          </a:lstStyle>
          <a:p>
            <a:pPr rtl="0"/>
            <a:r>
              <a:rPr lang="fr-FR" noProof="0"/>
              <a:t>Cliquez sur l'icône pour ajouter une image</a:t>
            </a:r>
          </a:p>
        </p:txBody>
      </p:sp>
      <p:sp>
        <p:nvSpPr>
          <p:cNvPr id="30" name="Espace réservé d’image 29">
            <a:extLst>
              <a:ext uri="{FF2B5EF4-FFF2-40B4-BE49-F238E27FC236}">
                <a16:creationId xmlns:a16="http://schemas.microsoft.com/office/drawing/2014/main" id="{B8D3F45B-B631-47D3-A33C-71CEC2B3602C}"/>
              </a:ext>
            </a:extLst>
          </p:cNvPr>
          <p:cNvSpPr>
            <a:spLocks noGrp="1"/>
          </p:cNvSpPr>
          <p:nvPr>
            <p:ph type="pic" sz="quarter" idx="17"/>
          </p:nvPr>
        </p:nvSpPr>
        <p:spPr>
          <a:xfrm>
            <a:off x="819679" y="4018982"/>
            <a:ext cx="289062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rtlCol="0" anchor="ctr">
            <a:noAutofit/>
          </a:bodyPr>
          <a:lstStyle>
            <a:lvl1pPr algn="ctr">
              <a:buNone/>
              <a:defRPr sz="1350">
                <a:solidFill>
                  <a:schemeClr val="bg1"/>
                </a:solidFill>
              </a:defRPr>
            </a:lvl1pPr>
          </a:lstStyle>
          <a:p>
            <a:pPr rtl="0"/>
            <a:r>
              <a:rPr lang="fr-FR" noProof="0"/>
              <a:t>Cliquez sur l'icône pour ajouter une image</a:t>
            </a:r>
          </a:p>
        </p:txBody>
      </p:sp>
      <p:sp>
        <p:nvSpPr>
          <p:cNvPr id="2" name="Titre 1">
            <a:extLst>
              <a:ext uri="{FF2B5EF4-FFF2-40B4-BE49-F238E27FC236}">
                <a16:creationId xmlns:a16="http://schemas.microsoft.com/office/drawing/2014/main" id="{E969F227-D21C-48B3-828A-6BFA9585E82F}"/>
              </a:ext>
            </a:extLst>
          </p:cNvPr>
          <p:cNvSpPr>
            <a:spLocks noGrp="1"/>
          </p:cNvSpPr>
          <p:nvPr>
            <p:ph type="title"/>
          </p:nvPr>
        </p:nvSpPr>
        <p:spPr>
          <a:xfrm>
            <a:off x="4320540" y="585216"/>
            <a:ext cx="3957066" cy="2276856"/>
          </a:xfrm>
        </p:spPr>
        <p:txBody>
          <a:bodyPr rtlCol="0" anchor="b"/>
          <a:lstStyle>
            <a:lvl1pPr algn="r">
              <a:defRPr sz="3600" b="1" cap="all" spc="300" baseline="0">
                <a:solidFill>
                  <a:schemeClr val="bg1"/>
                </a:solidFill>
              </a:defRPr>
            </a:lvl1pPr>
          </a:lstStyle>
          <a:p>
            <a:pPr rtl="0"/>
            <a:r>
              <a:rPr lang="fr-FR" noProof="0"/>
              <a:t>Modifiez le style du titre</a:t>
            </a:r>
          </a:p>
        </p:txBody>
      </p:sp>
      <p:sp>
        <p:nvSpPr>
          <p:cNvPr id="3" name="Espace réservé de la date 2">
            <a:extLst>
              <a:ext uri="{FF2B5EF4-FFF2-40B4-BE49-F238E27FC236}">
                <a16:creationId xmlns:a16="http://schemas.microsoft.com/office/drawing/2014/main" id="{8DF1DFFF-E5C5-43DF-B71C-7270DB97372C}"/>
              </a:ext>
            </a:extLst>
          </p:cNvPr>
          <p:cNvSpPr>
            <a:spLocks noGrp="1"/>
          </p:cNvSpPr>
          <p:nvPr>
            <p:ph type="dt" sz="half" idx="10"/>
          </p:nvPr>
        </p:nvSpPr>
        <p:spPr>
          <a:xfrm>
            <a:off x="493776" y="201169"/>
            <a:ext cx="2057400" cy="365125"/>
          </a:xfrm>
        </p:spPr>
        <p:txBody>
          <a:bodyPr rtlCol="0"/>
          <a:lstStyle>
            <a:lvl1pPr>
              <a:defRPr>
                <a:solidFill>
                  <a:schemeClr val="bg1"/>
                </a:solidFill>
              </a:defRPr>
            </a:lvl1pPr>
          </a:lstStyle>
          <a:p>
            <a:pPr rtl="0"/>
            <a:r>
              <a:rPr lang="fr-FR" noProof="0"/>
              <a:t>03/09/20XX</a:t>
            </a:r>
          </a:p>
        </p:txBody>
      </p:sp>
      <p:sp>
        <p:nvSpPr>
          <p:cNvPr id="4" name="Espace réservé du pied de page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760095" y="1984169"/>
            <a:ext cx="2788920" cy="273844"/>
          </a:xfrm>
        </p:spPr>
        <p:txBody>
          <a:bodyPr rtlCol="0"/>
          <a:lstStyle>
            <a:lvl1pPr>
              <a:defRPr>
                <a:solidFill>
                  <a:schemeClr val="bg1"/>
                </a:solidFill>
              </a:defRPr>
            </a:lvl1pPr>
          </a:lstStyle>
          <a:p>
            <a:pPr rtl="0"/>
            <a:r>
              <a:rPr lang="fr-FR" noProof="0"/>
              <a:t>FLEURISSEMENT</a:t>
            </a:r>
          </a:p>
        </p:txBody>
      </p:sp>
      <p:sp>
        <p:nvSpPr>
          <p:cNvPr id="5" name="Espace réservé du numéro de diapositive 4">
            <a:extLst>
              <a:ext uri="{FF2B5EF4-FFF2-40B4-BE49-F238E27FC236}">
                <a16:creationId xmlns:a16="http://schemas.microsoft.com/office/drawing/2014/main" id="{30FF4306-91CD-4B7B-8A53-34BE8F997581}"/>
              </a:ext>
            </a:extLst>
          </p:cNvPr>
          <p:cNvSpPr>
            <a:spLocks noGrp="1"/>
          </p:cNvSpPr>
          <p:nvPr>
            <p:ph type="sldNum" sz="quarter" idx="12"/>
          </p:nvPr>
        </p:nvSpPr>
        <p:spPr>
          <a:xfrm>
            <a:off x="6457950" y="201169"/>
            <a:ext cx="2057400" cy="365125"/>
          </a:xfrm>
        </p:spPr>
        <p:txBody>
          <a:bodyPr rtlCol="0"/>
          <a:lstStyle>
            <a:lvl1pPr>
              <a:defRPr>
                <a:solidFill>
                  <a:schemeClr val="bg1"/>
                </a:solidFill>
              </a:defRPr>
            </a:lvl1pPr>
          </a:lstStyle>
          <a:p>
            <a:pPr rtl="0"/>
            <a:fld id="{D8DA9DAA-006C-4F4B-980E-E3DF019B24E2}" type="slidenum">
              <a:rPr lang="fr-FR" noProof="0" smtClean="0"/>
              <a:pPr rtl="0"/>
              <a:t>‹N°›</a:t>
            </a:fld>
            <a:endParaRPr lang="fr-FR" noProof="0"/>
          </a:p>
        </p:txBody>
      </p:sp>
      <p:sp>
        <p:nvSpPr>
          <p:cNvPr id="8" name="Graphisme 32">
            <a:extLst>
              <a:ext uri="{FF2B5EF4-FFF2-40B4-BE49-F238E27FC236}">
                <a16:creationId xmlns:a16="http://schemas.microsoft.com/office/drawing/2014/main" id="{846CD0EA-B0AA-4845-81A5-4ADD7C58B12F}"/>
              </a:ext>
            </a:extLst>
          </p:cNvPr>
          <p:cNvSpPr/>
          <p:nvPr userDrawn="1"/>
        </p:nvSpPr>
        <p:spPr>
          <a:xfrm>
            <a:off x="1104275" y="1859535"/>
            <a:ext cx="10427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fr-FR" sz="1350" noProof="0"/>
          </a:p>
        </p:txBody>
      </p:sp>
      <p:sp>
        <p:nvSpPr>
          <p:cNvPr id="10" name="Graphisme 33">
            <a:extLst>
              <a:ext uri="{FF2B5EF4-FFF2-40B4-BE49-F238E27FC236}">
                <a16:creationId xmlns:a16="http://schemas.microsoft.com/office/drawing/2014/main" id="{0E97A0CB-7CB1-47F0-BD48-EEECBAC39CD2}"/>
              </a:ext>
            </a:extLst>
          </p:cNvPr>
          <p:cNvSpPr/>
          <p:nvPr userDrawn="1"/>
        </p:nvSpPr>
        <p:spPr>
          <a:xfrm>
            <a:off x="1510892" y="3146867"/>
            <a:ext cx="95786"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fr-FR" sz="1350" noProof="0"/>
          </a:p>
        </p:txBody>
      </p:sp>
      <p:sp>
        <p:nvSpPr>
          <p:cNvPr id="12" name="Graphisme 31">
            <a:extLst>
              <a:ext uri="{FF2B5EF4-FFF2-40B4-BE49-F238E27FC236}">
                <a16:creationId xmlns:a16="http://schemas.microsoft.com/office/drawing/2014/main" id="{477816C9-06CB-4BC5-B26B-6A2877BD941A}"/>
              </a:ext>
            </a:extLst>
          </p:cNvPr>
          <p:cNvSpPr/>
          <p:nvPr userDrawn="1"/>
        </p:nvSpPr>
        <p:spPr>
          <a:xfrm>
            <a:off x="4053690" y="4508295"/>
            <a:ext cx="68354"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fr-FR" sz="1350" noProof="0"/>
          </a:p>
        </p:txBody>
      </p:sp>
      <p:cxnSp>
        <p:nvCxnSpPr>
          <p:cNvPr id="14" name="Connecteur droit 13">
            <a:extLst>
              <a:ext uri="{FF2B5EF4-FFF2-40B4-BE49-F238E27FC236}">
                <a16:creationId xmlns:a16="http://schemas.microsoft.com/office/drawing/2014/main" id="{13AE7F8D-AE68-4A83-BAB5-3A97D473CE3C}"/>
              </a:ext>
            </a:extLst>
          </p:cNvPr>
          <p:cNvCxnSpPr>
            <a:cxnSpLocks/>
          </p:cNvCxnSpPr>
          <p:nvPr userDrawn="1"/>
        </p:nvCxnSpPr>
        <p:spPr>
          <a:xfrm>
            <a:off x="642086" y="3577174"/>
            <a:ext cx="0" cy="327600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Espace réservé du texte 15">
            <a:extLst>
              <a:ext uri="{FF2B5EF4-FFF2-40B4-BE49-F238E27FC236}">
                <a16:creationId xmlns:a16="http://schemas.microsoft.com/office/drawing/2014/main" id="{A928810C-E773-43AE-A2A1-4073955CC8DA}"/>
              </a:ext>
            </a:extLst>
          </p:cNvPr>
          <p:cNvSpPr>
            <a:spLocks noGrp="1"/>
          </p:cNvSpPr>
          <p:nvPr>
            <p:ph type="body" sz="quarter" idx="13" hasCustomPrompt="1"/>
          </p:nvPr>
        </p:nvSpPr>
        <p:spPr>
          <a:xfrm>
            <a:off x="4320540" y="3127248"/>
            <a:ext cx="3957066" cy="1124712"/>
          </a:xfrm>
        </p:spPr>
        <p:txBody>
          <a:bodyPr rtlCol="0"/>
          <a:lstStyle>
            <a:lvl1pPr marL="0" indent="0" algn="r">
              <a:buNone/>
              <a:defRPr sz="1350">
                <a:solidFill>
                  <a:schemeClr val="bg1"/>
                </a:solidFill>
              </a:defRPr>
            </a:lvl1pPr>
          </a:lstStyle>
          <a:p>
            <a:pPr lvl="0" rtl="0"/>
            <a:r>
              <a:rPr lang="fr-FR" noProof="0"/>
              <a:t>Modifiez les styles du texte</a:t>
            </a:r>
          </a:p>
        </p:txBody>
      </p:sp>
    </p:spTree>
    <p:extLst>
      <p:ext uri="{BB962C8B-B14F-4D97-AF65-F5344CB8AC3E}">
        <p14:creationId xmlns:p14="http://schemas.microsoft.com/office/powerpoint/2010/main" val="824531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47" name="Title 1"/>
          <p:cNvSpPr>
            <a:spLocks noGrp="1"/>
          </p:cNvSpPr>
          <p:nvPr>
            <p:ph type="title"/>
          </p:nvPr>
        </p:nvSpPr>
        <p:spPr>
          <a:xfrm>
            <a:off x="856060" y="618518"/>
            <a:ext cx="7429499" cy="1478570"/>
          </a:xfrm>
        </p:spPr>
        <p:txBody>
          <a:bodyPr/>
          <a:lstStyle/>
          <a:p>
            <a:r>
              <a:rPr lang="fr-FR"/>
              <a:t>Modifiez le style du titre</a:t>
            </a:r>
            <a:endParaRPr lang="en-US" dirty="0"/>
          </a:p>
        </p:txBody>
      </p:sp>
      <p:sp>
        <p:nvSpPr>
          <p:cNvPr id="48" name="Content Placeholder 2"/>
          <p:cNvSpPr>
            <a:spLocks noGrp="1"/>
          </p:cNvSpPr>
          <p:nvPr>
            <p:ph idx="1"/>
          </p:nvPr>
        </p:nvSpPr>
        <p:spPr>
          <a:xfrm>
            <a:off x="856060" y="2249487"/>
            <a:ext cx="7429499" cy="354171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9" name="Date Placeholder 3"/>
          <p:cNvSpPr>
            <a:spLocks noGrp="1"/>
          </p:cNvSpPr>
          <p:nvPr>
            <p:ph type="dt" sz="half" idx="10"/>
          </p:nvPr>
        </p:nvSpPr>
        <p:spPr>
          <a:xfrm>
            <a:off x="5592691" y="5883277"/>
            <a:ext cx="2057400" cy="365125"/>
          </a:xfrm>
        </p:spPr>
        <p:txBody>
          <a:bodyPr/>
          <a:lstStyle/>
          <a:p>
            <a:r>
              <a:rPr lang="fr-FR"/>
              <a:t>03/09/20XX</a:t>
            </a:r>
            <a:endParaRPr lang="en-US" dirty="0"/>
          </a:p>
        </p:txBody>
      </p:sp>
      <p:sp>
        <p:nvSpPr>
          <p:cNvPr id="50" name="Footer Placeholder 4"/>
          <p:cNvSpPr>
            <a:spLocks noGrp="1"/>
          </p:cNvSpPr>
          <p:nvPr>
            <p:ph type="ftr" sz="quarter" idx="11"/>
          </p:nvPr>
        </p:nvSpPr>
        <p:spPr>
          <a:xfrm>
            <a:off x="856059" y="5883276"/>
            <a:ext cx="4679482" cy="365125"/>
          </a:xfrm>
        </p:spPr>
        <p:txBody>
          <a:bodyPr/>
          <a:lstStyle/>
          <a:p>
            <a:r>
              <a:rPr lang="en-US"/>
              <a:t>FLEURISSEMENT</a:t>
            </a:r>
            <a:endParaRPr lang="en-US" dirty="0"/>
          </a:p>
        </p:txBody>
      </p:sp>
      <p:sp>
        <p:nvSpPr>
          <p:cNvPr id="51" name="Slide Number Placeholder 5"/>
          <p:cNvSpPr>
            <a:spLocks noGrp="1"/>
          </p:cNvSpPr>
          <p:nvPr>
            <p:ph type="sldNum" sz="quarter" idx="12"/>
          </p:nvPr>
        </p:nvSpPr>
        <p:spPr>
          <a:xfrm>
            <a:off x="7707241" y="5883275"/>
            <a:ext cx="578317" cy="365125"/>
          </a:xfrm>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26037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7"/>
            <a:ext cx="7429500" cy="2852737"/>
          </a:xfrm>
        </p:spPr>
        <p:txBody>
          <a:bodyPr anchor="b">
            <a:normAutofit/>
          </a:bodyPr>
          <a:lstStyle>
            <a:lvl1pPr>
              <a:defRPr sz="3600"/>
            </a:lvl1pPr>
          </a:lstStyle>
          <a:p>
            <a:r>
              <a:rPr lang="fr-FR"/>
              <a:t>Modifiez le style du titre</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r>
              <a:rPr lang="fr-FR"/>
              <a:t>03/09/20XX</a:t>
            </a:r>
            <a:endParaRPr lang="en-US" dirty="0"/>
          </a:p>
        </p:txBody>
      </p:sp>
      <p:sp>
        <p:nvSpPr>
          <p:cNvPr id="5" name="Footer Placeholder 4"/>
          <p:cNvSpPr>
            <a:spLocks noGrp="1"/>
          </p:cNvSpPr>
          <p:nvPr>
            <p:ph type="ftr" sz="quarter" idx="11"/>
          </p:nvPr>
        </p:nvSpPr>
        <p:spPr/>
        <p:txBody>
          <a:bodyPr/>
          <a:lstStyle/>
          <a:p>
            <a:r>
              <a:rPr lang="en-US"/>
              <a:t>FLEURISSEMENT</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363619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56058" y="2249486"/>
            <a:ext cx="3658792" cy="354171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r>
              <a:rPr lang="fr-FR"/>
              <a:t>03/09/20XX</a:t>
            </a:r>
            <a:endParaRPr lang="en-US" dirty="0"/>
          </a:p>
        </p:txBody>
      </p:sp>
      <p:sp>
        <p:nvSpPr>
          <p:cNvPr id="6" name="Footer Placeholder 5"/>
          <p:cNvSpPr>
            <a:spLocks noGrp="1"/>
          </p:cNvSpPr>
          <p:nvPr>
            <p:ph type="ftr" sz="quarter" idx="11"/>
          </p:nvPr>
        </p:nvSpPr>
        <p:spPr/>
        <p:txBody>
          <a:bodyPr/>
          <a:lstStyle/>
          <a:p>
            <a:r>
              <a:rPr lang="en-US"/>
              <a:t>FLEURISSEMENT</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95226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7"/>
            <a:ext cx="7429500" cy="1477961"/>
          </a:xfrm>
        </p:spPr>
        <p:txBody>
          <a:bodyPr/>
          <a:lstStyle/>
          <a:p>
            <a:r>
              <a:rPr lang="fr-FR"/>
              <a:t>Modifiez le style du titre</a:t>
            </a:r>
            <a:endParaRPr lang="en-US" dirty="0"/>
          </a:p>
        </p:txBody>
      </p:sp>
      <p:sp>
        <p:nvSpPr>
          <p:cNvPr id="3" name="Text Placeholder 2"/>
          <p:cNvSpPr>
            <a:spLocks noGrp="1"/>
          </p:cNvSpPr>
          <p:nvPr>
            <p:ph type="body" idx="1"/>
          </p:nvPr>
        </p:nvSpPr>
        <p:spPr>
          <a:xfrm>
            <a:off x="1078902" y="2249486"/>
            <a:ext cx="3435949"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56058" y="3073398"/>
            <a:ext cx="3658793" cy="271780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851992" y="2249485"/>
            <a:ext cx="343356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3073398"/>
            <a:ext cx="3656408" cy="271780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r>
              <a:rPr lang="fr-FR"/>
              <a:t>03/09/20XX</a:t>
            </a:r>
            <a:endParaRPr lang="en-US" dirty="0"/>
          </a:p>
        </p:txBody>
      </p:sp>
      <p:sp>
        <p:nvSpPr>
          <p:cNvPr id="8" name="Footer Placeholder 7"/>
          <p:cNvSpPr>
            <a:spLocks noGrp="1"/>
          </p:cNvSpPr>
          <p:nvPr>
            <p:ph type="ftr" sz="quarter" idx="11"/>
          </p:nvPr>
        </p:nvSpPr>
        <p:spPr/>
        <p:txBody>
          <a:bodyPr/>
          <a:lstStyle/>
          <a:p>
            <a:r>
              <a:rPr lang="en-US"/>
              <a:t>FLEURISSEMENT</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464320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r>
              <a:rPr lang="fr-FR"/>
              <a:t>03/09/20XX</a:t>
            </a:r>
            <a:endParaRPr lang="en-US" dirty="0"/>
          </a:p>
        </p:txBody>
      </p:sp>
      <p:sp>
        <p:nvSpPr>
          <p:cNvPr id="4" name="Footer Placeholder 3"/>
          <p:cNvSpPr>
            <a:spLocks noGrp="1"/>
          </p:cNvSpPr>
          <p:nvPr>
            <p:ph type="ftr" sz="quarter" idx="11"/>
          </p:nvPr>
        </p:nvSpPr>
        <p:spPr/>
        <p:txBody>
          <a:bodyPr/>
          <a:lstStyle/>
          <a:p>
            <a:r>
              <a:rPr lang="en-US"/>
              <a:t>FLEURISSEMENT</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601620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a:t>03/09/20XX</a:t>
            </a:r>
            <a:endParaRPr lang="en-US" dirty="0"/>
          </a:p>
        </p:txBody>
      </p:sp>
      <p:sp>
        <p:nvSpPr>
          <p:cNvPr id="3" name="Footer Placeholder 2"/>
          <p:cNvSpPr>
            <a:spLocks noGrp="1"/>
          </p:cNvSpPr>
          <p:nvPr>
            <p:ph type="ftr" sz="quarter" idx="11"/>
          </p:nvPr>
        </p:nvSpPr>
        <p:spPr/>
        <p:txBody>
          <a:bodyPr/>
          <a:lstStyle/>
          <a:p>
            <a:r>
              <a:rPr lang="en-US"/>
              <a:t>FLEURISSEMENT</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129886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60029" y="609601"/>
            <a:ext cx="2892028" cy="1639884"/>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67150" y="592666"/>
            <a:ext cx="4418407" cy="5198534"/>
          </a:xfrm>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60029"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fr-FR"/>
              <a:t>03/09/20XX</a:t>
            </a:r>
            <a:endParaRPr lang="en-US" dirty="0"/>
          </a:p>
        </p:txBody>
      </p:sp>
      <p:sp>
        <p:nvSpPr>
          <p:cNvPr id="6" name="Footer Placeholder 5"/>
          <p:cNvSpPr>
            <a:spLocks noGrp="1"/>
          </p:cNvSpPr>
          <p:nvPr>
            <p:ph type="ftr" sz="quarter" idx="11"/>
          </p:nvPr>
        </p:nvSpPr>
        <p:spPr/>
        <p:txBody>
          <a:bodyPr/>
          <a:lstStyle/>
          <a:p>
            <a:r>
              <a:rPr lang="en-US"/>
              <a:t>FLEURISSEMENT</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800671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56061" y="609600"/>
            <a:ext cx="3753962" cy="1639886"/>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4832866" y="609600"/>
            <a:ext cx="3452693"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3200"/>
            </a:lvl1pPr>
          </a:lstStyle>
          <a:p>
            <a:pPr marL="0" lvl="0" indent="0">
              <a:buNone/>
            </a:pPr>
            <a:r>
              <a:rPr lang="fr-FR"/>
              <a:t>Cliquez sur l'icône pour ajouter une image</a:t>
            </a:r>
            <a:endParaRPr lang="en-US" dirty="0"/>
          </a:p>
        </p:txBody>
      </p:sp>
      <p:sp>
        <p:nvSpPr>
          <p:cNvPr id="4" name="Text Placeholder 3"/>
          <p:cNvSpPr>
            <a:spLocks noGrp="1"/>
          </p:cNvSpPr>
          <p:nvPr>
            <p:ph type="body" sz="half" idx="2"/>
          </p:nvPr>
        </p:nvSpPr>
        <p:spPr>
          <a:xfrm>
            <a:off x="856059" y="2249486"/>
            <a:ext cx="3753964"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fr-FR"/>
              <a:t>03/09/20XX</a:t>
            </a:r>
            <a:endParaRPr lang="en-US" dirty="0"/>
          </a:p>
        </p:txBody>
      </p:sp>
      <p:sp>
        <p:nvSpPr>
          <p:cNvPr id="6" name="Footer Placeholder 5"/>
          <p:cNvSpPr>
            <a:spLocks noGrp="1"/>
          </p:cNvSpPr>
          <p:nvPr>
            <p:ph type="ftr" sz="quarter" idx="11"/>
          </p:nvPr>
        </p:nvSpPr>
        <p:spPr/>
        <p:txBody>
          <a:bodyPr/>
          <a:lstStyle/>
          <a:p>
            <a:r>
              <a:rPr lang="en-US"/>
              <a:t>FLEURISSEMENT</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441070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alphaModFix amt="34000"/>
            <a:duotone>
              <a:schemeClr val="bg2">
                <a:shade val="88000"/>
                <a:hueMod val="106000"/>
                <a:satMod val="140000"/>
                <a:lumMod val="54000"/>
              </a:schemeClr>
              <a:schemeClr val="bg2">
                <a:tint val="98000"/>
                <a:hueMod val="82000"/>
                <a:satMod val="150000"/>
                <a:lumMod val="160000"/>
              </a:schemeClr>
            </a:duotone>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14288" y="0"/>
            <a:ext cx="9041774" cy="6858001"/>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pic>
        <p:nvPicPr>
          <p:cNvPr id="7" name="Picture 2" descr="\\DROBO-FS\QuickDrops\JB\PPTX NG\Droplets\LightingOverlay.png"/>
          <p:cNvPicPr>
            <a:picLocks noChangeAspect="1" noChangeArrowheads="1"/>
          </p:cNvPicPr>
          <p:nvPr/>
        </p:nvPicPr>
        <p:blipFill>
          <a:blip r:embed="rId22">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856060"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0" y="2249487"/>
            <a:ext cx="7429499" cy="354171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592691" y="5883277"/>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r>
              <a:rPr lang="fr-FR"/>
              <a:t>03/09/20XX</a:t>
            </a:r>
            <a:endParaRPr lang="en-US" dirty="0"/>
          </a:p>
        </p:txBody>
      </p:sp>
      <p:sp>
        <p:nvSpPr>
          <p:cNvPr id="5" name="Footer Placeholder 4"/>
          <p:cNvSpPr>
            <a:spLocks noGrp="1"/>
          </p:cNvSpPr>
          <p:nvPr>
            <p:ph type="ftr" sz="quarter" idx="3"/>
          </p:nvPr>
        </p:nvSpPr>
        <p:spPr>
          <a:xfrm>
            <a:off x="856059" y="5883276"/>
            <a:ext cx="4679482"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a:t>FLEURISSEMENT</a:t>
            </a:r>
            <a:endParaRPr lang="en-US" dirty="0"/>
          </a:p>
        </p:txBody>
      </p:sp>
      <p:sp>
        <p:nvSpPr>
          <p:cNvPr id="6" name="Slide Number Placeholder 5"/>
          <p:cNvSpPr>
            <a:spLocks noGrp="1"/>
          </p:cNvSpPr>
          <p:nvPr>
            <p:ph type="sldNum" sz="quarter" idx="4"/>
          </p:nvPr>
        </p:nvSpPr>
        <p:spPr>
          <a:xfrm>
            <a:off x="7707241" y="5883275"/>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1367900007"/>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Lst>
  <p:hf hdr="0" dt="0"/>
  <p:txStyles>
    <p:titleStyle>
      <a:lvl1pPr algn="l" defTabSz="914400" rtl="0" eaLnBrk="1" latinLnBrk="0" hangingPunct="1">
        <a:lnSpc>
          <a:spcPct val="90000"/>
        </a:lnSpc>
        <a:spcBef>
          <a:spcPct val="0"/>
        </a:spcBef>
        <a:buNone/>
        <a:defRPr sz="3600" kern="1200" cap="all" baseline="0">
          <a:solidFill>
            <a:schemeClr val="tx1"/>
          </a:solidFill>
          <a:effectLst>
            <a:outerShdw blurRad="114300" dist="38100" dir="2700000" algn="tl">
              <a:srgbClr val="000000">
                <a:alpha val="26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27000" dist="38100" dir="2700000" algn="tl">
              <a:srgbClr val="000000">
                <a:alpha val="33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27000" dist="38100" dir="2700000" algn="tl">
              <a:srgbClr val="000000">
                <a:alpha val="33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27000" dist="38100" dir="2700000" algn="tl">
              <a:srgbClr val="000000">
                <a:alpha val="33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file:///C:\Formation\formations\Mosa&#239;que\mosa&#239;ques.ppt"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hyperlink" Target="../films/3DMontr&#233;al.mp4" TargetMode="Externa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diaporamas/tapis%20fleuris.ppt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fleurirdemain.mp4"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file:///C:\Formation\formations\fleurissement\th&#232;me.ppt"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films/la%20couleur.mp4"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77.emf"/></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jpeg"/></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85.jpeg"/><Relationship Id="rId4" Type="http://schemas.openxmlformats.org/officeDocument/2006/relationships/hyperlink" Target="../../formations/fleurissement/couleur.ppt"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6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Voltz/catalogue-couleurs-de-ville-2023-2024.pdf"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96.emf"/><Relationship Id="rId4" Type="http://schemas.openxmlformats.org/officeDocument/2006/relationships/image" Target="../media/image95.emf"/></Relationships>
</file>

<file path=ppt/slides/_rels/slide65.xml.rels><?xml version="1.0" encoding="UTF-8" standalone="yes"?>
<Relationships xmlns="http://schemas.openxmlformats.org/package/2006/relationships"><Relationship Id="rId3" Type="http://schemas.openxmlformats.org/officeDocument/2006/relationships/hyperlink" Target="../Voltz/catalogue-racines-nues-vivaces2023.pdf"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98.emf"/><Relationship Id="rId5" Type="http://schemas.openxmlformats.org/officeDocument/2006/relationships/image" Target="../media/image97.emf"/><Relationship Id="rId4" Type="http://schemas.openxmlformats.org/officeDocument/2006/relationships/hyperlink" Target="../films/plantation%20m&#233;canis&#233;e.mp4"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hyperlink" Target="../simier/fleurirdemain.mp4" TargetMode="External"/><Relationship Id="rId7" Type="http://schemas.openxmlformats.org/officeDocument/2006/relationships/hyperlink" Target="../conceptioncommande/catabisa.xlsx"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conceptioncommande/&#233;t&#233;21.xlsx" TargetMode="External"/><Relationship Id="rId5" Type="http://schemas.openxmlformats.org/officeDocument/2006/relationships/hyperlink" Target="../conceptioncommande/cataannu.xlsx" TargetMode="External"/><Relationship Id="rId4" Type="http://schemas.openxmlformats.org/officeDocument/2006/relationships/hyperlink" Target="../simier/simier.mp4"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106.JPG"/><Relationship Id="rId4" Type="http://schemas.openxmlformats.org/officeDocument/2006/relationships/image" Target="../media/image105.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10.JPG"/><Relationship Id="rId5" Type="http://schemas.openxmlformats.org/officeDocument/2006/relationships/image" Target="../media/image109.jpeg"/><Relationship Id="rId4" Type="http://schemas.openxmlformats.org/officeDocument/2006/relationships/image" Target="../media/image108.png"/></Relationships>
</file>

<file path=ppt/slides/_rels/slide7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116.png"/></Relationships>
</file>

<file path=ppt/slides/_rels/slide8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119.jpeg"/><Relationship Id="rId4" Type="http://schemas.openxmlformats.org/officeDocument/2006/relationships/image" Target="../media/image118.jpeg"/></Relationships>
</file>

<file path=ppt/slides/_rels/slide8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8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file:///C:\Formation\formations\fleurissement\stratnord.ppt"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films/VVFp&#233;da.mp4" TargetMode="Externa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diaporamas/NOVA-FLORE%20-%20Guide%20technique_2011%20BD.pdf"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132.png"/><Relationship Id="rId4" Type="http://schemas.openxmlformats.org/officeDocument/2006/relationships/image" Target="../media/image131.png"/></Relationships>
</file>

<file path=ppt/slides/_rels/slide9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9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xml"/><Relationship Id="rId5" Type="http://schemas.openxmlformats.org/officeDocument/2006/relationships/image" Target="../media/image138.jpeg"/><Relationship Id="rId4" Type="http://schemas.openxmlformats.org/officeDocument/2006/relationships/image" Target="../media/image137.jpeg"/></Relationships>
</file>

<file path=ppt/slides/_rels/slide95.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hyperlink" Target="../VVF/Grille%20&#233;valuation%202022.pdf" TargetMode="External"/><Relationship Id="rId4" Type="http://schemas.openxmlformats.org/officeDocument/2006/relationships/image" Target="../media/image143.png"/></Relationships>
</file>

<file path=ppt/slides/_rels/slide9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FEBD98-59C4-61D3-2817-22DFC585D0BA}"/>
              </a:ext>
            </a:extLst>
          </p:cNvPr>
          <p:cNvSpPr>
            <a:spLocks noGrp="1"/>
          </p:cNvSpPr>
          <p:nvPr>
            <p:ph type="ctrTitle"/>
          </p:nvPr>
        </p:nvSpPr>
        <p:spPr>
          <a:xfrm>
            <a:off x="0" y="0"/>
            <a:ext cx="9144000" cy="1473693"/>
          </a:xfrm>
        </p:spPr>
        <p:txBody>
          <a:bodyPr>
            <a:normAutofit/>
          </a:bodyPr>
          <a:lstStyle/>
          <a:p>
            <a:pPr algn="ctr"/>
            <a:r>
              <a:rPr lang="fr-FR" sz="5400" dirty="0">
                <a:solidFill>
                  <a:srgbClr val="FF0000"/>
                </a:solidFill>
                <a:latin typeface="Algerian" panose="04020705040A02060702" pitchFamily="82" charset="0"/>
              </a:rPr>
              <a:t>Le fleurissement: </a:t>
            </a:r>
            <a:r>
              <a:rPr lang="fr-FR" sz="2400" dirty="0">
                <a:solidFill>
                  <a:srgbClr val="FF0000"/>
                </a:solidFill>
                <a:latin typeface="Algerian" panose="04020705040A02060702" pitchFamily="82" charset="0"/>
              </a:rPr>
              <a:t>Savoir</a:t>
            </a:r>
            <a:r>
              <a:rPr lang="fr-FR" sz="5400" dirty="0">
                <a:solidFill>
                  <a:srgbClr val="FF0000"/>
                </a:solidFill>
                <a:latin typeface="Algerian" panose="04020705040A02060702" pitchFamily="82" charset="0"/>
              </a:rPr>
              <a:t> </a:t>
            </a:r>
            <a:r>
              <a:rPr lang="fr-FR" sz="2700" dirty="0">
                <a:solidFill>
                  <a:srgbClr val="FF0000"/>
                </a:solidFill>
                <a:latin typeface="Algerian" panose="04020705040A02060702" pitchFamily="82" charset="0"/>
              </a:rPr>
              <a:t>concevoir et entretenir des massifs de fleurs</a:t>
            </a:r>
          </a:p>
        </p:txBody>
      </p:sp>
      <p:pic>
        <p:nvPicPr>
          <p:cNvPr id="9" name="Image 8">
            <a:extLst>
              <a:ext uri="{FF2B5EF4-FFF2-40B4-BE49-F238E27FC236}">
                <a16:creationId xmlns:a16="http://schemas.microsoft.com/office/drawing/2014/main" id="{830D95C9-FF18-6A0F-6621-AA5FF5D6082C}"/>
              </a:ext>
            </a:extLst>
          </p:cNvPr>
          <p:cNvPicPr>
            <a:picLocks noChangeAspect="1"/>
          </p:cNvPicPr>
          <p:nvPr/>
        </p:nvPicPr>
        <p:blipFill>
          <a:blip r:embed="rId2"/>
          <a:stretch>
            <a:fillRect/>
          </a:stretch>
        </p:blipFill>
        <p:spPr>
          <a:xfrm>
            <a:off x="1298642" y="1682909"/>
            <a:ext cx="6546716" cy="4912797"/>
          </a:xfrm>
          <a:prstGeom prst="rect">
            <a:avLst/>
          </a:prstGeom>
        </p:spPr>
      </p:pic>
    </p:spTree>
    <p:extLst>
      <p:ext uri="{BB962C8B-B14F-4D97-AF65-F5344CB8AC3E}">
        <p14:creationId xmlns:p14="http://schemas.microsoft.com/office/powerpoint/2010/main" val="2655427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A45EB8A3-0F42-0C53-A6E2-0BBA422726C8}"/>
              </a:ext>
            </a:extLst>
          </p:cNvPr>
          <p:cNvSpPr>
            <a:spLocks noGrp="1"/>
          </p:cNvSpPr>
          <p:nvPr>
            <p:ph type="ftr" sz="quarter" idx="11"/>
          </p:nvPr>
        </p:nvSpPr>
        <p:spPr/>
        <p:txBody>
          <a:bodyPr/>
          <a:lstStyle/>
          <a:p>
            <a:r>
              <a:rPr lang="en-US"/>
              <a:t>FLEURISSEMENT</a:t>
            </a:r>
            <a:endParaRPr lang="en-US" dirty="0"/>
          </a:p>
        </p:txBody>
      </p:sp>
      <p:sp>
        <p:nvSpPr>
          <p:cNvPr id="5" name="Espace réservé du numéro de diapositive 4">
            <a:extLst>
              <a:ext uri="{FF2B5EF4-FFF2-40B4-BE49-F238E27FC236}">
                <a16:creationId xmlns:a16="http://schemas.microsoft.com/office/drawing/2014/main" id="{D570037D-681D-BE9E-2EEF-4776A19E5B33}"/>
              </a:ext>
            </a:extLst>
          </p:cNvPr>
          <p:cNvSpPr>
            <a:spLocks noGrp="1"/>
          </p:cNvSpPr>
          <p:nvPr>
            <p:ph type="sldNum" sz="quarter" idx="12"/>
          </p:nvPr>
        </p:nvSpPr>
        <p:spPr/>
        <p:txBody>
          <a:bodyPr/>
          <a:lstStyle/>
          <a:p>
            <a:fld id="{6D22F896-40B5-4ADD-8801-0D06FADFA095}" type="slidenum">
              <a:rPr lang="en-US" smtClean="0"/>
              <a:t>10</a:t>
            </a:fld>
            <a:endParaRPr lang="en-US" dirty="0"/>
          </a:p>
        </p:txBody>
      </p:sp>
      <p:pic>
        <p:nvPicPr>
          <p:cNvPr id="3" name="Image 2">
            <a:extLst>
              <a:ext uri="{FF2B5EF4-FFF2-40B4-BE49-F238E27FC236}">
                <a16:creationId xmlns:a16="http://schemas.microsoft.com/office/drawing/2014/main" id="{36A41218-1F1A-4B18-1136-5D40C48B09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8600"/>
            <a:ext cx="9144000" cy="6400800"/>
          </a:xfrm>
          <a:prstGeom prst="rect">
            <a:avLst/>
          </a:prstGeom>
        </p:spPr>
      </p:pic>
    </p:spTree>
    <p:extLst>
      <p:ext uri="{BB962C8B-B14F-4D97-AF65-F5344CB8AC3E}">
        <p14:creationId xmlns:p14="http://schemas.microsoft.com/office/powerpoint/2010/main" val="4083499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A45EB8A3-0F42-0C53-A6E2-0BBA422726C8}"/>
              </a:ext>
            </a:extLst>
          </p:cNvPr>
          <p:cNvSpPr>
            <a:spLocks noGrp="1"/>
          </p:cNvSpPr>
          <p:nvPr>
            <p:ph type="ftr" sz="quarter" idx="11"/>
          </p:nvPr>
        </p:nvSpPr>
        <p:spPr/>
        <p:txBody>
          <a:bodyPr/>
          <a:lstStyle/>
          <a:p>
            <a:r>
              <a:rPr lang="en-US"/>
              <a:t>FLEURISSEMENT</a:t>
            </a:r>
            <a:endParaRPr lang="en-US" dirty="0"/>
          </a:p>
        </p:txBody>
      </p:sp>
      <p:sp>
        <p:nvSpPr>
          <p:cNvPr id="5" name="Espace réservé du numéro de diapositive 4">
            <a:extLst>
              <a:ext uri="{FF2B5EF4-FFF2-40B4-BE49-F238E27FC236}">
                <a16:creationId xmlns:a16="http://schemas.microsoft.com/office/drawing/2014/main" id="{D570037D-681D-BE9E-2EEF-4776A19E5B33}"/>
              </a:ext>
            </a:extLst>
          </p:cNvPr>
          <p:cNvSpPr>
            <a:spLocks noGrp="1"/>
          </p:cNvSpPr>
          <p:nvPr>
            <p:ph type="sldNum" sz="quarter" idx="12"/>
          </p:nvPr>
        </p:nvSpPr>
        <p:spPr/>
        <p:txBody>
          <a:bodyPr/>
          <a:lstStyle/>
          <a:p>
            <a:fld id="{6D22F896-40B5-4ADD-8801-0D06FADFA095}" type="slidenum">
              <a:rPr lang="en-US" smtClean="0"/>
              <a:t>11</a:t>
            </a:fld>
            <a:endParaRPr lang="en-US" dirty="0"/>
          </a:p>
        </p:txBody>
      </p:sp>
      <p:pic>
        <p:nvPicPr>
          <p:cNvPr id="7" name="Image 6">
            <a:extLst>
              <a:ext uri="{FF2B5EF4-FFF2-40B4-BE49-F238E27FC236}">
                <a16:creationId xmlns:a16="http://schemas.microsoft.com/office/drawing/2014/main" id="{9727E9F3-161F-3944-71F9-DC42494FE16A}"/>
              </a:ext>
            </a:extLst>
          </p:cNvPr>
          <p:cNvPicPr>
            <a:picLocks noChangeAspect="1"/>
          </p:cNvPicPr>
          <p:nvPr/>
        </p:nvPicPr>
        <p:blipFill>
          <a:blip r:embed="rId2"/>
          <a:stretch>
            <a:fillRect/>
          </a:stretch>
        </p:blipFill>
        <p:spPr>
          <a:xfrm>
            <a:off x="0" y="505838"/>
            <a:ext cx="9133077" cy="5645552"/>
          </a:xfrm>
          <a:prstGeom prst="rect">
            <a:avLst/>
          </a:prstGeom>
        </p:spPr>
      </p:pic>
    </p:spTree>
    <p:extLst>
      <p:ext uri="{BB962C8B-B14F-4D97-AF65-F5344CB8AC3E}">
        <p14:creationId xmlns:p14="http://schemas.microsoft.com/office/powerpoint/2010/main" val="1559002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A45EB8A3-0F42-0C53-A6E2-0BBA422726C8}"/>
              </a:ext>
            </a:extLst>
          </p:cNvPr>
          <p:cNvSpPr>
            <a:spLocks noGrp="1"/>
          </p:cNvSpPr>
          <p:nvPr>
            <p:ph type="ftr" sz="quarter" idx="11"/>
          </p:nvPr>
        </p:nvSpPr>
        <p:spPr/>
        <p:txBody>
          <a:bodyPr/>
          <a:lstStyle/>
          <a:p>
            <a:r>
              <a:rPr lang="en-US"/>
              <a:t>FLEURISSEMENT</a:t>
            </a:r>
            <a:endParaRPr lang="en-US" dirty="0"/>
          </a:p>
        </p:txBody>
      </p:sp>
      <p:sp>
        <p:nvSpPr>
          <p:cNvPr id="5" name="Espace réservé du numéro de diapositive 4">
            <a:extLst>
              <a:ext uri="{FF2B5EF4-FFF2-40B4-BE49-F238E27FC236}">
                <a16:creationId xmlns:a16="http://schemas.microsoft.com/office/drawing/2014/main" id="{D570037D-681D-BE9E-2EEF-4776A19E5B33}"/>
              </a:ext>
            </a:extLst>
          </p:cNvPr>
          <p:cNvSpPr>
            <a:spLocks noGrp="1"/>
          </p:cNvSpPr>
          <p:nvPr>
            <p:ph type="sldNum" sz="quarter" idx="12"/>
          </p:nvPr>
        </p:nvSpPr>
        <p:spPr/>
        <p:txBody>
          <a:bodyPr/>
          <a:lstStyle/>
          <a:p>
            <a:fld id="{6D22F896-40B5-4ADD-8801-0D06FADFA095}" type="slidenum">
              <a:rPr lang="en-US" smtClean="0"/>
              <a:t>12</a:t>
            </a:fld>
            <a:endParaRPr lang="en-US" dirty="0"/>
          </a:p>
        </p:txBody>
      </p:sp>
      <p:pic>
        <p:nvPicPr>
          <p:cNvPr id="3" name="Image 2">
            <a:extLst>
              <a:ext uri="{FF2B5EF4-FFF2-40B4-BE49-F238E27FC236}">
                <a16:creationId xmlns:a16="http://schemas.microsoft.com/office/drawing/2014/main" id="{9630194E-4C66-DF05-E091-DD1FC1D59025}"/>
              </a:ext>
            </a:extLst>
          </p:cNvPr>
          <p:cNvPicPr>
            <a:picLocks noChangeAspect="1"/>
          </p:cNvPicPr>
          <p:nvPr/>
        </p:nvPicPr>
        <p:blipFill>
          <a:blip r:embed="rId2"/>
          <a:stretch>
            <a:fillRect/>
          </a:stretch>
        </p:blipFill>
        <p:spPr>
          <a:xfrm>
            <a:off x="0" y="0"/>
            <a:ext cx="9118235" cy="3560324"/>
          </a:xfrm>
          <a:prstGeom prst="rect">
            <a:avLst/>
          </a:prstGeom>
        </p:spPr>
      </p:pic>
      <p:pic>
        <p:nvPicPr>
          <p:cNvPr id="6" name="Image 5" descr="Une image contenant herbe, extérieur, train, bâtiment&#10;&#10;Description générée automatiquement">
            <a:extLst>
              <a:ext uri="{FF2B5EF4-FFF2-40B4-BE49-F238E27FC236}">
                <a16:creationId xmlns:a16="http://schemas.microsoft.com/office/drawing/2014/main" id="{770AC517-F48E-E459-C8D8-FF0A57187D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99" r="18790"/>
          <a:stretch/>
        </p:blipFill>
        <p:spPr>
          <a:xfrm>
            <a:off x="3589505" y="3601601"/>
            <a:ext cx="4591457" cy="3256394"/>
          </a:xfrm>
          <a:prstGeom prst="rect">
            <a:avLst/>
          </a:prstGeom>
        </p:spPr>
      </p:pic>
    </p:spTree>
    <p:extLst>
      <p:ext uri="{BB962C8B-B14F-4D97-AF65-F5344CB8AC3E}">
        <p14:creationId xmlns:p14="http://schemas.microsoft.com/office/powerpoint/2010/main" val="3607867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A45EB8A3-0F42-0C53-A6E2-0BBA422726C8}"/>
              </a:ext>
            </a:extLst>
          </p:cNvPr>
          <p:cNvSpPr>
            <a:spLocks noGrp="1"/>
          </p:cNvSpPr>
          <p:nvPr>
            <p:ph type="ftr" sz="quarter" idx="11"/>
          </p:nvPr>
        </p:nvSpPr>
        <p:spPr/>
        <p:txBody>
          <a:bodyPr/>
          <a:lstStyle/>
          <a:p>
            <a:r>
              <a:rPr lang="en-US"/>
              <a:t>FLEURISSEMENT</a:t>
            </a:r>
            <a:endParaRPr lang="en-US" dirty="0"/>
          </a:p>
        </p:txBody>
      </p:sp>
      <p:sp>
        <p:nvSpPr>
          <p:cNvPr id="5" name="Espace réservé du numéro de diapositive 4">
            <a:extLst>
              <a:ext uri="{FF2B5EF4-FFF2-40B4-BE49-F238E27FC236}">
                <a16:creationId xmlns:a16="http://schemas.microsoft.com/office/drawing/2014/main" id="{D570037D-681D-BE9E-2EEF-4776A19E5B33}"/>
              </a:ext>
            </a:extLst>
          </p:cNvPr>
          <p:cNvSpPr>
            <a:spLocks noGrp="1"/>
          </p:cNvSpPr>
          <p:nvPr>
            <p:ph type="sldNum" sz="quarter" idx="12"/>
          </p:nvPr>
        </p:nvSpPr>
        <p:spPr/>
        <p:txBody>
          <a:bodyPr/>
          <a:lstStyle/>
          <a:p>
            <a:fld id="{6D22F896-40B5-4ADD-8801-0D06FADFA095}" type="slidenum">
              <a:rPr lang="en-US" smtClean="0"/>
              <a:t>13</a:t>
            </a:fld>
            <a:endParaRPr lang="en-US" dirty="0"/>
          </a:p>
        </p:txBody>
      </p:sp>
      <p:graphicFrame>
        <p:nvGraphicFramePr>
          <p:cNvPr id="6" name="Tableau 5">
            <a:extLst>
              <a:ext uri="{FF2B5EF4-FFF2-40B4-BE49-F238E27FC236}">
                <a16:creationId xmlns:a16="http://schemas.microsoft.com/office/drawing/2014/main" id="{60E65F20-F6E3-FF00-D6F7-115F0DC9674B}"/>
              </a:ext>
            </a:extLst>
          </p:cNvPr>
          <p:cNvGraphicFramePr>
            <a:graphicFrameLocks noGrp="1"/>
          </p:cNvGraphicFramePr>
          <p:nvPr>
            <p:extLst>
              <p:ext uri="{D42A27DB-BD31-4B8C-83A1-F6EECF244321}">
                <p14:modId xmlns:p14="http://schemas.microsoft.com/office/powerpoint/2010/main" val="4030561964"/>
              </p:ext>
            </p:extLst>
          </p:nvPr>
        </p:nvGraphicFramePr>
        <p:xfrm>
          <a:off x="739301" y="345667"/>
          <a:ext cx="7470844" cy="5883278"/>
        </p:xfrm>
        <a:graphic>
          <a:graphicData uri="http://schemas.openxmlformats.org/drawingml/2006/table">
            <a:tbl>
              <a:tblPr>
                <a:tableStyleId>{5C22544A-7EE6-4342-B048-85BDC9FD1C3A}</a:tableStyleId>
              </a:tblPr>
              <a:tblGrid>
                <a:gridCol w="5213433">
                  <a:extLst>
                    <a:ext uri="{9D8B030D-6E8A-4147-A177-3AD203B41FA5}">
                      <a16:colId xmlns:a16="http://schemas.microsoft.com/office/drawing/2014/main" val="427893609"/>
                    </a:ext>
                  </a:extLst>
                </a:gridCol>
                <a:gridCol w="896084">
                  <a:extLst>
                    <a:ext uri="{9D8B030D-6E8A-4147-A177-3AD203B41FA5}">
                      <a16:colId xmlns:a16="http://schemas.microsoft.com/office/drawing/2014/main" val="3413234883"/>
                    </a:ext>
                  </a:extLst>
                </a:gridCol>
                <a:gridCol w="1361327">
                  <a:extLst>
                    <a:ext uri="{9D8B030D-6E8A-4147-A177-3AD203B41FA5}">
                      <a16:colId xmlns:a16="http://schemas.microsoft.com/office/drawing/2014/main" val="1987524309"/>
                    </a:ext>
                  </a:extLst>
                </a:gridCol>
              </a:tblGrid>
              <a:tr h="349462">
                <a:tc>
                  <a:txBody>
                    <a:bodyPr/>
                    <a:lstStyle/>
                    <a:p>
                      <a:pPr algn="l" fontAlgn="b"/>
                      <a:r>
                        <a:rPr lang="fr-FR" sz="1800" u="none" strike="noStrike">
                          <a:effectLst/>
                        </a:rPr>
                        <a:t>Giratoire Milliaire (3massifs : 15, 12 et 80 m²)</a:t>
                      </a:r>
                      <a:endParaRPr lang="fr-FR" sz="1800" b="0" i="0" u="none" strike="noStrike">
                        <a:effectLst/>
                        <a:latin typeface="Verdana" panose="020B0604030504040204" pitchFamily="34" charset="0"/>
                      </a:endParaRPr>
                    </a:p>
                  </a:txBody>
                  <a:tcPr marL="680" marR="680" marT="680" marB="0" anchor="b"/>
                </a:tc>
                <a:tc>
                  <a:txBody>
                    <a:bodyPr/>
                    <a:lstStyle/>
                    <a:p>
                      <a:pPr algn="ctr" fontAlgn="b"/>
                      <a:r>
                        <a:rPr lang="fr-FR" sz="1800" u="none" strike="noStrike">
                          <a:effectLst/>
                        </a:rPr>
                        <a:t>m²</a:t>
                      </a:r>
                      <a:endParaRPr lang="fr-FR" sz="1800" b="0" i="0" u="none" strike="noStrike">
                        <a:effectLst/>
                        <a:latin typeface="Verdana" panose="020B0604030504040204" pitchFamily="34" charset="0"/>
                      </a:endParaRPr>
                    </a:p>
                  </a:txBody>
                  <a:tcPr marL="680" marR="680" marT="680" marB="0" anchor="b"/>
                </a:tc>
                <a:tc>
                  <a:txBody>
                    <a:bodyPr/>
                    <a:lstStyle/>
                    <a:p>
                      <a:pPr algn="ctr" fontAlgn="b"/>
                      <a:r>
                        <a:rPr lang="fr-FR" sz="1800" u="none" strike="noStrike">
                          <a:effectLst/>
                        </a:rPr>
                        <a:t>107</a:t>
                      </a:r>
                      <a:endParaRPr lang="fr-FR" sz="1800" b="0" i="0" u="none" strike="noStrike">
                        <a:effectLst/>
                        <a:latin typeface="Verdana" panose="020B0604030504040204" pitchFamily="34" charset="0"/>
                      </a:endParaRPr>
                    </a:p>
                  </a:txBody>
                  <a:tcPr marL="680" marR="680" marT="680" marB="0" anchor="b"/>
                </a:tc>
                <a:extLst>
                  <a:ext uri="{0D108BD9-81ED-4DB2-BD59-A6C34878D82A}">
                    <a16:rowId xmlns:a16="http://schemas.microsoft.com/office/drawing/2014/main" val="474775897"/>
                  </a:ext>
                </a:extLst>
              </a:tr>
              <a:tr h="307516">
                <a:tc>
                  <a:txBody>
                    <a:bodyPr/>
                    <a:lstStyle/>
                    <a:p>
                      <a:pPr algn="l" fontAlgn="b"/>
                      <a:r>
                        <a:rPr lang="fr-FR" sz="1800" u="none" strike="noStrike">
                          <a:effectLst/>
                        </a:rPr>
                        <a:t>Giratoire Lunes</a:t>
                      </a:r>
                      <a:endParaRPr lang="fr-FR" sz="1800" b="0" i="0" u="none" strike="noStrike">
                        <a:effectLst/>
                        <a:latin typeface="Verdana" panose="020B0604030504040204" pitchFamily="34" charset="0"/>
                      </a:endParaRPr>
                    </a:p>
                  </a:txBody>
                  <a:tcPr marL="680" marR="680" marT="680" marB="0" anchor="b"/>
                </a:tc>
                <a:tc>
                  <a:txBody>
                    <a:bodyPr/>
                    <a:lstStyle/>
                    <a:p>
                      <a:pPr algn="ctr" fontAlgn="b"/>
                      <a:r>
                        <a:rPr lang="fr-FR" sz="1800" u="none" strike="noStrike">
                          <a:effectLst/>
                        </a:rPr>
                        <a:t>m²</a:t>
                      </a:r>
                      <a:endParaRPr lang="fr-FR" sz="1800" b="0" i="0" u="none" strike="noStrike">
                        <a:effectLst/>
                        <a:latin typeface="Verdana" panose="020B0604030504040204" pitchFamily="34" charset="0"/>
                      </a:endParaRPr>
                    </a:p>
                  </a:txBody>
                  <a:tcPr marL="680" marR="680" marT="680" marB="0" anchor="b"/>
                </a:tc>
                <a:tc>
                  <a:txBody>
                    <a:bodyPr/>
                    <a:lstStyle/>
                    <a:p>
                      <a:pPr algn="ctr" fontAlgn="b"/>
                      <a:r>
                        <a:rPr lang="fr-FR" sz="1800" u="none" strike="noStrike">
                          <a:effectLst/>
                        </a:rPr>
                        <a:t>10</a:t>
                      </a:r>
                      <a:endParaRPr lang="fr-FR" sz="1800" b="0" i="0" u="none" strike="noStrike">
                        <a:effectLst/>
                        <a:latin typeface="Verdana" panose="020B0604030504040204" pitchFamily="34" charset="0"/>
                      </a:endParaRPr>
                    </a:p>
                  </a:txBody>
                  <a:tcPr marL="680" marR="680" marT="680" marB="0" anchor="b"/>
                </a:tc>
                <a:extLst>
                  <a:ext uri="{0D108BD9-81ED-4DB2-BD59-A6C34878D82A}">
                    <a16:rowId xmlns:a16="http://schemas.microsoft.com/office/drawing/2014/main" val="1055708390"/>
                  </a:ext>
                </a:extLst>
              </a:tr>
              <a:tr h="419354">
                <a:tc>
                  <a:txBody>
                    <a:bodyPr/>
                    <a:lstStyle/>
                    <a:p>
                      <a:pPr algn="l" fontAlgn="b"/>
                      <a:r>
                        <a:rPr lang="fr-FR" sz="1800" u="none" strike="noStrike">
                          <a:effectLst/>
                        </a:rPr>
                        <a:t>Giratoire des Colonnes (2massifs : 100 et 120 m²)</a:t>
                      </a:r>
                      <a:endParaRPr lang="fr-FR" sz="1800" b="0" i="0" u="none" strike="noStrike">
                        <a:effectLst/>
                        <a:latin typeface="Verdana" panose="020B0604030504040204" pitchFamily="34" charset="0"/>
                      </a:endParaRPr>
                    </a:p>
                  </a:txBody>
                  <a:tcPr marL="680" marR="680" marT="680" marB="0" anchor="b"/>
                </a:tc>
                <a:tc>
                  <a:txBody>
                    <a:bodyPr/>
                    <a:lstStyle/>
                    <a:p>
                      <a:pPr algn="ctr" fontAlgn="b"/>
                      <a:r>
                        <a:rPr lang="fr-FR" sz="1800" u="none" strike="noStrike">
                          <a:effectLst/>
                        </a:rPr>
                        <a:t>m²</a:t>
                      </a:r>
                      <a:endParaRPr lang="fr-FR" sz="1800" b="0" i="0" u="none" strike="noStrike">
                        <a:effectLst/>
                        <a:latin typeface="Verdana" panose="020B0604030504040204" pitchFamily="34" charset="0"/>
                      </a:endParaRPr>
                    </a:p>
                  </a:txBody>
                  <a:tcPr marL="680" marR="680" marT="680" marB="0" anchor="b"/>
                </a:tc>
                <a:tc>
                  <a:txBody>
                    <a:bodyPr/>
                    <a:lstStyle/>
                    <a:p>
                      <a:pPr algn="ctr" fontAlgn="b"/>
                      <a:r>
                        <a:rPr lang="fr-FR" sz="1800" u="none" strike="noStrike">
                          <a:effectLst/>
                        </a:rPr>
                        <a:t>220</a:t>
                      </a:r>
                      <a:endParaRPr lang="fr-FR" sz="1800" b="0" i="0" u="none" strike="noStrike">
                        <a:effectLst/>
                        <a:latin typeface="Verdana" panose="020B0604030504040204" pitchFamily="34" charset="0"/>
                      </a:endParaRPr>
                    </a:p>
                  </a:txBody>
                  <a:tcPr marL="680" marR="680" marT="680" marB="0" anchor="b"/>
                </a:tc>
                <a:extLst>
                  <a:ext uri="{0D108BD9-81ED-4DB2-BD59-A6C34878D82A}">
                    <a16:rowId xmlns:a16="http://schemas.microsoft.com/office/drawing/2014/main" val="532702670"/>
                  </a:ext>
                </a:extLst>
              </a:tr>
              <a:tr h="307516">
                <a:tc>
                  <a:txBody>
                    <a:bodyPr/>
                    <a:lstStyle/>
                    <a:p>
                      <a:pPr algn="l" fontAlgn="b"/>
                      <a:r>
                        <a:rPr lang="fr-FR" sz="1800" u="none" strike="noStrike">
                          <a:effectLst/>
                        </a:rPr>
                        <a:t>Giratoire Lilas</a:t>
                      </a:r>
                      <a:endParaRPr lang="fr-FR" sz="1800" b="0" i="0" u="none" strike="noStrike">
                        <a:effectLst/>
                        <a:latin typeface="Verdana" panose="020B0604030504040204" pitchFamily="34" charset="0"/>
                      </a:endParaRPr>
                    </a:p>
                  </a:txBody>
                  <a:tcPr marL="680" marR="680" marT="680" marB="0" anchor="b"/>
                </a:tc>
                <a:tc>
                  <a:txBody>
                    <a:bodyPr/>
                    <a:lstStyle/>
                    <a:p>
                      <a:pPr algn="ctr" fontAlgn="b"/>
                      <a:r>
                        <a:rPr lang="fr-FR" sz="1800" u="none" strike="noStrike">
                          <a:effectLst/>
                        </a:rPr>
                        <a:t>m²</a:t>
                      </a:r>
                      <a:endParaRPr lang="fr-FR" sz="1800" b="0" i="0" u="none" strike="noStrike">
                        <a:effectLst/>
                        <a:latin typeface="Verdana" panose="020B0604030504040204" pitchFamily="34" charset="0"/>
                      </a:endParaRPr>
                    </a:p>
                  </a:txBody>
                  <a:tcPr marL="680" marR="680" marT="680" marB="0" anchor="b"/>
                </a:tc>
                <a:tc>
                  <a:txBody>
                    <a:bodyPr/>
                    <a:lstStyle/>
                    <a:p>
                      <a:pPr algn="ctr" fontAlgn="b"/>
                      <a:r>
                        <a:rPr lang="fr-FR" sz="1800" u="none" strike="noStrike">
                          <a:effectLst/>
                        </a:rPr>
                        <a:t>15</a:t>
                      </a:r>
                      <a:endParaRPr lang="fr-FR" sz="1800" b="0" i="0" u="none" strike="noStrike">
                        <a:effectLst/>
                        <a:latin typeface="Verdana" panose="020B0604030504040204" pitchFamily="34" charset="0"/>
                      </a:endParaRPr>
                    </a:p>
                  </a:txBody>
                  <a:tcPr marL="680" marR="680" marT="680" marB="0" anchor="b"/>
                </a:tc>
                <a:extLst>
                  <a:ext uri="{0D108BD9-81ED-4DB2-BD59-A6C34878D82A}">
                    <a16:rowId xmlns:a16="http://schemas.microsoft.com/office/drawing/2014/main" val="1607074234"/>
                  </a:ext>
                </a:extLst>
              </a:tr>
              <a:tr h="307516">
                <a:tc>
                  <a:txBody>
                    <a:bodyPr/>
                    <a:lstStyle/>
                    <a:p>
                      <a:pPr algn="l" fontAlgn="b"/>
                      <a:r>
                        <a:rPr lang="fr-FR" sz="1800" u="none" strike="noStrike">
                          <a:effectLst/>
                        </a:rPr>
                        <a:t>Giratoire Kennedy</a:t>
                      </a:r>
                      <a:endParaRPr lang="fr-FR" sz="1800" b="0" i="0" u="none" strike="noStrike">
                        <a:effectLst/>
                        <a:latin typeface="Verdana" panose="020B0604030504040204" pitchFamily="34" charset="0"/>
                      </a:endParaRPr>
                    </a:p>
                  </a:txBody>
                  <a:tcPr marL="680" marR="680" marT="680" marB="0" anchor="b"/>
                </a:tc>
                <a:tc>
                  <a:txBody>
                    <a:bodyPr/>
                    <a:lstStyle/>
                    <a:p>
                      <a:pPr algn="ctr" fontAlgn="b"/>
                      <a:r>
                        <a:rPr lang="fr-FR" sz="1800" u="none" strike="noStrike">
                          <a:effectLst/>
                        </a:rPr>
                        <a:t>m²</a:t>
                      </a:r>
                      <a:endParaRPr lang="fr-FR" sz="1800" b="0" i="0" u="none" strike="noStrike">
                        <a:effectLst/>
                        <a:latin typeface="Verdana" panose="020B0604030504040204" pitchFamily="34" charset="0"/>
                      </a:endParaRPr>
                    </a:p>
                  </a:txBody>
                  <a:tcPr marL="680" marR="680" marT="680" marB="0" anchor="b"/>
                </a:tc>
                <a:tc>
                  <a:txBody>
                    <a:bodyPr/>
                    <a:lstStyle/>
                    <a:p>
                      <a:pPr algn="ctr" fontAlgn="b"/>
                      <a:r>
                        <a:rPr lang="fr-FR" sz="1800" u="none" strike="noStrike">
                          <a:effectLst/>
                        </a:rPr>
                        <a:t>2</a:t>
                      </a:r>
                      <a:endParaRPr lang="fr-FR" sz="1800" b="0" i="0" u="none" strike="noStrike">
                        <a:effectLst/>
                        <a:latin typeface="Verdana" panose="020B0604030504040204" pitchFamily="34" charset="0"/>
                      </a:endParaRPr>
                    </a:p>
                  </a:txBody>
                  <a:tcPr marL="680" marR="680" marT="680" marB="0" anchor="b"/>
                </a:tc>
                <a:extLst>
                  <a:ext uri="{0D108BD9-81ED-4DB2-BD59-A6C34878D82A}">
                    <a16:rowId xmlns:a16="http://schemas.microsoft.com/office/drawing/2014/main" val="1059361383"/>
                  </a:ext>
                </a:extLst>
              </a:tr>
              <a:tr h="307516">
                <a:tc>
                  <a:txBody>
                    <a:bodyPr/>
                    <a:lstStyle/>
                    <a:p>
                      <a:pPr algn="l" fontAlgn="b"/>
                      <a:r>
                        <a:rPr lang="fr-FR" sz="1800" u="none" strike="noStrike">
                          <a:effectLst/>
                        </a:rPr>
                        <a:t>Giratoire Médiathèque</a:t>
                      </a:r>
                      <a:endParaRPr lang="fr-FR" sz="1800" b="0" i="0" u="none" strike="noStrike">
                        <a:effectLst/>
                        <a:latin typeface="Verdana" panose="020B0604030504040204" pitchFamily="34" charset="0"/>
                      </a:endParaRPr>
                    </a:p>
                  </a:txBody>
                  <a:tcPr marL="680" marR="680" marT="680" marB="0" anchor="b"/>
                </a:tc>
                <a:tc>
                  <a:txBody>
                    <a:bodyPr/>
                    <a:lstStyle/>
                    <a:p>
                      <a:pPr algn="ctr" fontAlgn="b"/>
                      <a:r>
                        <a:rPr lang="fr-FR" sz="1800" u="none" strike="noStrike">
                          <a:effectLst/>
                        </a:rPr>
                        <a:t>m²</a:t>
                      </a:r>
                      <a:endParaRPr lang="fr-FR" sz="1800" b="0" i="0" u="none" strike="noStrike">
                        <a:effectLst/>
                        <a:latin typeface="Verdana" panose="020B0604030504040204" pitchFamily="34" charset="0"/>
                      </a:endParaRPr>
                    </a:p>
                  </a:txBody>
                  <a:tcPr marL="680" marR="680" marT="680" marB="0" anchor="b"/>
                </a:tc>
                <a:tc>
                  <a:txBody>
                    <a:bodyPr/>
                    <a:lstStyle/>
                    <a:p>
                      <a:pPr algn="ctr" fontAlgn="b"/>
                      <a:r>
                        <a:rPr lang="fr-FR" sz="1800" u="none" strike="noStrike">
                          <a:effectLst/>
                        </a:rPr>
                        <a:t>55</a:t>
                      </a:r>
                      <a:endParaRPr lang="fr-FR" sz="1800" b="0" i="0" u="none" strike="noStrike">
                        <a:effectLst/>
                        <a:latin typeface="Verdana" panose="020B0604030504040204" pitchFamily="34" charset="0"/>
                      </a:endParaRPr>
                    </a:p>
                  </a:txBody>
                  <a:tcPr marL="680" marR="680" marT="680" marB="0" anchor="b"/>
                </a:tc>
                <a:extLst>
                  <a:ext uri="{0D108BD9-81ED-4DB2-BD59-A6C34878D82A}">
                    <a16:rowId xmlns:a16="http://schemas.microsoft.com/office/drawing/2014/main" val="1729914077"/>
                  </a:ext>
                </a:extLst>
              </a:tr>
              <a:tr h="307516">
                <a:tc>
                  <a:txBody>
                    <a:bodyPr/>
                    <a:lstStyle/>
                    <a:p>
                      <a:pPr algn="l" fontAlgn="b"/>
                      <a:r>
                        <a:rPr lang="fr-FR" sz="1800" u="none" strike="noStrike">
                          <a:effectLst/>
                        </a:rPr>
                        <a:t>Giratoire Londres</a:t>
                      </a:r>
                      <a:endParaRPr lang="fr-FR" sz="1800" b="0" i="0" u="none" strike="noStrike">
                        <a:effectLst/>
                        <a:latin typeface="Verdana" panose="020B0604030504040204" pitchFamily="34" charset="0"/>
                      </a:endParaRPr>
                    </a:p>
                  </a:txBody>
                  <a:tcPr marL="680" marR="680" marT="680" marB="0" anchor="b"/>
                </a:tc>
                <a:tc>
                  <a:txBody>
                    <a:bodyPr/>
                    <a:lstStyle/>
                    <a:p>
                      <a:pPr algn="ctr" fontAlgn="b"/>
                      <a:r>
                        <a:rPr lang="fr-FR" sz="1800" u="none" strike="noStrike">
                          <a:effectLst/>
                        </a:rPr>
                        <a:t>m²</a:t>
                      </a:r>
                      <a:endParaRPr lang="fr-FR" sz="1800" b="0" i="0" u="none" strike="noStrike">
                        <a:effectLst/>
                        <a:latin typeface="Verdana" panose="020B0604030504040204" pitchFamily="34" charset="0"/>
                      </a:endParaRPr>
                    </a:p>
                  </a:txBody>
                  <a:tcPr marL="680" marR="680" marT="680" marB="0" anchor="b"/>
                </a:tc>
                <a:tc>
                  <a:txBody>
                    <a:bodyPr/>
                    <a:lstStyle/>
                    <a:p>
                      <a:pPr algn="ctr" fontAlgn="b"/>
                      <a:r>
                        <a:rPr lang="fr-FR" sz="1800" u="none" strike="noStrike">
                          <a:effectLst/>
                        </a:rPr>
                        <a:t>35</a:t>
                      </a:r>
                      <a:endParaRPr lang="fr-FR" sz="1800" b="0" i="0" u="none" strike="noStrike">
                        <a:effectLst/>
                        <a:latin typeface="Verdana" panose="020B0604030504040204" pitchFamily="34" charset="0"/>
                      </a:endParaRPr>
                    </a:p>
                  </a:txBody>
                  <a:tcPr marL="680" marR="680" marT="680" marB="0" anchor="b"/>
                </a:tc>
                <a:extLst>
                  <a:ext uri="{0D108BD9-81ED-4DB2-BD59-A6C34878D82A}">
                    <a16:rowId xmlns:a16="http://schemas.microsoft.com/office/drawing/2014/main" val="3564556899"/>
                  </a:ext>
                </a:extLst>
              </a:tr>
              <a:tr h="307516">
                <a:tc>
                  <a:txBody>
                    <a:bodyPr/>
                    <a:lstStyle/>
                    <a:p>
                      <a:pPr algn="l" fontAlgn="b"/>
                      <a:r>
                        <a:rPr lang="fr-FR" sz="1800" u="none" strike="noStrike">
                          <a:effectLst/>
                        </a:rPr>
                        <a:t>Giratoire Gévaudan</a:t>
                      </a:r>
                      <a:endParaRPr lang="fr-FR" sz="1800" b="0" i="0" u="none" strike="noStrike">
                        <a:effectLst/>
                        <a:latin typeface="Verdana" panose="020B0604030504040204" pitchFamily="34" charset="0"/>
                      </a:endParaRPr>
                    </a:p>
                  </a:txBody>
                  <a:tcPr marL="680" marR="680" marT="680" marB="0" anchor="b"/>
                </a:tc>
                <a:tc>
                  <a:txBody>
                    <a:bodyPr/>
                    <a:lstStyle/>
                    <a:p>
                      <a:pPr algn="ctr" fontAlgn="b"/>
                      <a:r>
                        <a:rPr lang="fr-FR" sz="1800" u="none" strike="noStrike">
                          <a:effectLst/>
                        </a:rPr>
                        <a:t>m²</a:t>
                      </a:r>
                      <a:endParaRPr lang="fr-FR" sz="1800" b="0" i="0" u="none" strike="noStrike">
                        <a:effectLst/>
                        <a:latin typeface="Verdana" panose="020B0604030504040204" pitchFamily="34" charset="0"/>
                      </a:endParaRPr>
                    </a:p>
                  </a:txBody>
                  <a:tcPr marL="680" marR="680" marT="680" marB="0" anchor="b"/>
                </a:tc>
                <a:tc>
                  <a:txBody>
                    <a:bodyPr/>
                    <a:lstStyle/>
                    <a:p>
                      <a:pPr algn="ctr" fontAlgn="b"/>
                      <a:r>
                        <a:rPr lang="fr-FR" sz="1800" u="none" strike="noStrike">
                          <a:effectLst/>
                        </a:rPr>
                        <a:t>4</a:t>
                      </a:r>
                      <a:endParaRPr lang="fr-FR" sz="1800" b="0" i="0" u="none" strike="noStrike">
                        <a:effectLst/>
                        <a:latin typeface="Verdana" panose="020B0604030504040204" pitchFamily="34" charset="0"/>
                      </a:endParaRPr>
                    </a:p>
                  </a:txBody>
                  <a:tcPr marL="680" marR="680" marT="680" marB="0" anchor="b"/>
                </a:tc>
                <a:extLst>
                  <a:ext uri="{0D108BD9-81ED-4DB2-BD59-A6C34878D82A}">
                    <a16:rowId xmlns:a16="http://schemas.microsoft.com/office/drawing/2014/main" val="1699500434"/>
                  </a:ext>
                </a:extLst>
              </a:tr>
              <a:tr h="307516">
                <a:tc>
                  <a:txBody>
                    <a:bodyPr/>
                    <a:lstStyle/>
                    <a:p>
                      <a:pPr algn="l" fontAlgn="b"/>
                      <a:r>
                        <a:rPr lang="fr-FR" sz="1800" u="none" strike="noStrike">
                          <a:effectLst/>
                        </a:rPr>
                        <a:t>Giratoire Pont de l'avenir</a:t>
                      </a:r>
                      <a:endParaRPr lang="fr-FR" sz="1800" b="0" i="0" u="none" strike="noStrike">
                        <a:effectLst/>
                        <a:latin typeface="Verdana" panose="020B0604030504040204" pitchFamily="34" charset="0"/>
                      </a:endParaRPr>
                    </a:p>
                  </a:txBody>
                  <a:tcPr marL="680" marR="680" marT="680" marB="0" anchor="b"/>
                </a:tc>
                <a:tc>
                  <a:txBody>
                    <a:bodyPr/>
                    <a:lstStyle/>
                    <a:p>
                      <a:pPr algn="ctr" fontAlgn="b"/>
                      <a:r>
                        <a:rPr lang="fr-FR" sz="1800" u="none" strike="noStrike">
                          <a:effectLst/>
                        </a:rPr>
                        <a:t>m²</a:t>
                      </a:r>
                      <a:endParaRPr lang="fr-FR" sz="1800" b="0" i="0" u="none" strike="noStrike">
                        <a:effectLst/>
                        <a:latin typeface="Verdana" panose="020B0604030504040204" pitchFamily="34" charset="0"/>
                      </a:endParaRPr>
                    </a:p>
                  </a:txBody>
                  <a:tcPr marL="680" marR="680" marT="680" marB="0" anchor="b"/>
                </a:tc>
                <a:tc>
                  <a:txBody>
                    <a:bodyPr/>
                    <a:lstStyle/>
                    <a:p>
                      <a:pPr algn="ctr" fontAlgn="b"/>
                      <a:r>
                        <a:rPr lang="fr-FR" sz="1800" u="none" strike="noStrike">
                          <a:effectLst/>
                        </a:rPr>
                        <a:t>153</a:t>
                      </a:r>
                      <a:endParaRPr lang="fr-FR" sz="1800" b="0" i="0" u="none" strike="noStrike">
                        <a:effectLst/>
                        <a:latin typeface="Verdana" panose="020B0604030504040204" pitchFamily="34" charset="0"/>
                      </a:endParaRPr>
                    </a:p>
                  </a:txBody>
                  <a:tcPr marL="680" marR="680" marT="680" marB="0" anchor="b"/>
                </a:tc>
                <a:extLst>
                  <a:ext uri="{0D108BD9-81ED-4DB2-BD59-A6C34878D82A}">
                    <a16:rowId xmlns:a16="http://schemas.microsoft.com/office/drawing/2014/main" val="1890772628"/>
                  </a:ext>
                </a:extLst>
              </a:tr>
              <a:tr h="384407">
                <a:tc>
                  <a:txBody>
                    <a:bodyPr/>
                    <a:lstStyle/>
                    <a:p>
                      <a:pPr algn="l" fontAlgn="b"/>
                      <a:r>
                        <a:rPr lang="fr-FR" sz="1800" u="none" strike="noStrike">
                          <a:effectLst/>
                        </a:rPr>
                        <a:t>Giratoire La Mayrale (2 massifs : 2 x 21 m²)</a:t>
                      </a:r>
                      <a:endParaRPr lang="fr-FR" sz="1800" b="0" i="0" u="none" strike="noStrike">
                        <a:effectLst/>
                        <a:latin typeface="Verdana" panose="020B0604030504040204" pitchFamily="34" charset="0"/>
                      </a:endParaRPr>
                    </a:p>
                  </a:txBody>
                  <a:tcPr marL="680" marR="680" marT="680" marB="0" anchor="b"/>
                </a:tc>
                <a:tc>
                  <a:txBody>
                    <a:bodyPr/>
                    <a:lstStyle/>
                    <a:p>
                      <a:pPr algn="ctr" fontAlgn="b"/>
                      <a:r>
                        <a:rPr lang="fr-FR" sz="1800" u="none" strike="noStrike">
                          <a:effectLst/>
                        </a:rPr>
                        <a:t>m²</a:t>
                      </a:r>
                      <a:endParaRPr lang="fr-FR" sz="1800" b="0" i="0" u="none" strike="noStrike">
                        <a:effectLst/>
                        <a:latin typeface="Verdana" panose="020B0604030504040204" pitchFamily="34" charset="0"/>
                      </a:endParaRPr>
                    </a:p>
                  </a:txBody>
                  <a:tcPr marL="680" marR="680" marT="680" marB="0" anchor="b"/>
                </a:tc>
                <a:tc>
                  <a:txBody>
                    <a:bodyPr/>
                    <a:lstStyle/>
                    <a:p>
                      <a:pPr algn="ctr" fontAlgn="b"/>
                      <a:r>
                        <a:rPr lang="fr-FR" sz="1800" u="none" strike="noStrike">
                          <a:effectLst/>
                        </a:rPr>
                        <a:t>42</a:t>
                      </a:r>
                      <a:endParaRPr lang="fr-FR" sz="1800" b="0" i="0" u="none" strike="noStrike">
                        <a:effectLst/>
                        <a:latin typeface="Verdana" panose="020B0604030504040204" pitchFamily="34" charset="0"/>
                      </a:endParaRPr>
                    </a:p>
                  </a:txBody>
                  <a:tcPr marL="680" marR="680" marT="680" marB="0" anchor="b"/>
                </a:tc>
                <a:extLst>
                  <a:ext uri="{0D108BD9-81ED-4DB2-BD59-A6C34878D82A}">
                    <a16:rowId xmlns:a16="http://schemas.microsoft.com/office/drawing/2014/main" val="3142982720"/>
                  </a:ext>
                </a:extLst>
              </a:tr>
              <a:tr h="307516">
                <a:tc>
                  <a:txBody>
                    <a:bodyPr/>
                    <a:lstStyle/>
                    <a:p>
                      <a:pPr algn="l" fontAlgn="b"/>
                      <a:r>
                        <a:rPr lang="fr-FR" sz="1800" u="none" strike="noStrike">
                          <a:effectLst/>
                        </a:rPr>
                        <a:t>Carrefour des Plages (15 massifs)</a:t>
                      </a:r>
                      <a:endParaRPr lang="fr-FR" sz="1800" b="0" i="0" u="none" strike="noStrike">
                        <a:effectLst/>
                        <a:latin typeface="Verdana" panose="020B0604030504040204" pitchFamily="34" charset="0"/>
                      </a:endParaRPr>
                    </a:p>
                  </a:txBody>
                  <a:tcPr marL="680" marR="680" marT="680" marB="0" anchor="b"/>
                </a:tc>
                <a:tc>
                  <a:txBody>
                    <a:bodyPr/>
                    <a:lstStyle/>
                    <a:p>
                      <a:pPr algn="ctr" fontAlgn="b"/>
                      <a:r>
                        <a:rPr lang="fr-FR" sz="1800" u="none" strike="noStrike">
                          <a:effectLst/>
                        </a:rPr>
                        <a:t>m²</a:t>
                      </a:r>
                      <a:endParaRPr lang="fr-FR" sz="1800" b="0" i="0" u="none" strike="noStrike">
                        <a:effectLst/>
                        <a:latin typeface="Verdana" panose="020B0604030504040204" pitchFamily="34" charset="0"/>
                      </a:endParaRPr>
                    </a:p>
                  </a:txBody>
                  <a:tcPr marL="680" marR="680" marT="680" marB="0" anchor="b"/>
                </a:tc>
                <a:tc>
                  <a:txBody>
                    <a:bodyPr/>
                    <a:lstStyle/>
                    <a:p>
                      <a:pPr algn="ctr" fontAlgn="b"/>
                      <a:r>
                        <a:rPr lang="fr-FR" sz="1800" u="none" strike="noStrike">
                          <a:effectLst/>
                        </a:rPr>
                        <a:t>211</a:t>
                      </a:r>
                      <a:endParaRPr lang="fr-FR" sz="1800" b="0" i="0" u="none" strike="noStrike">
                        <a:effectLst/>
                        <a:latin typeface="Verdana" panose="020B0604030504040204" pitchFamily="34" charset="0"/>
                      </a:endParaRPr>
                    </a:p>
                  </a:txBody>
                  <a:tcPr marL="680" marR="680" marT="680" marB="0" anchor="b"/>
                </a:tc>
                <a:extLst>
                  <a:ext uri="{0D108BD9-81ED-4DB2-BD59-A6C34878D82A}">
                    <a16:rowId xmlns:a16="http://schemas.microsoft.com/office/drawing/2014/main" val="1243114513"/>
                  </a:ext>
                </a:extLst>
              </a:tr>
              <a:tr h="614271">
                <a:tc>
                  <a:txBody>
                    <a:bodyPr/>
                    <a:lstStyle/>
                    <a:p>
                      <a:pPr algn="l" fontAlgn="b"/>
                      <a:r>
                        <a:rPr lang="fr-FR" sz="1800" u="none" strike="noStrike">
                          <a:effectLst/>
                        </a:rPr>
                        <a:t>Petite vitesse et gare routière (2 massifs : 16 et 15 m²)</a:t>
                      </a:r>
                      <a:endParaRPr lang="fr-FR" sz="1800" b="0" i="0" u="none" strike="noStrike">
                        <a:effectLst/>
                        <a:latin typeface="Verdana" panose="020B0604030504040204" pitchFamily="34" charset="0"/>
                      </a:endParaRPr>
                    </a:p>
                  </a:txBody>
                  <a:tcPr marL="680" marR="680" marT="680" marB="0" anchor="b"/>
                </a:tc>
                <a:tc>
                  <a:txBody>
                    <a:bodyPr/>
                    <a:lstStyle/>
                    <a:p>
                      <a:pPr algn="ctr" fontAlgn="b"/>
                      <a:r>
                        <a:rPr lang="fr-FR" sz="1800" u="none" strike="noStrike">
                          <a:effectLst/>
                        </a:rPr>
                        <a:t>m²</a:t>
                      </a:r>
                      <a:endParaRPr lang="fr-FR" sz="1800" b="0" i="0" u="none" strike="noStrike">
                        <a:effectLst/>
                        <a:latin typeface="Verdana" panose="020B0604030504040204" pitchFamily="34" charset="0"/>
                      </a:endParaRPr>
                    </a:p>
                  </a:txBody>
                  <a:tcPr marL="680" marR="680" marT="680" marB="0" anchor="b"/>
                </a:tc>
                <a:tc>
                  <a:txBody>
                    <a:bodyPr/>
                    <a:lstStyle/>
                    <a:p>
                      <a:pPr algn="ctr" fontAlgn="b"/>
                      <a:r>
                        <a:rPr lang="fr-FR" sz="1800" u="none" strike="noStrike">
                          <a:effectLst/>
                        </a:rPr>
                        <a:t>31</a:t>
                      </a:r>
                      <a:endParaRPr lang="fr-FR" sz="1800" b="0" i="0" u="none" strike="noStrike">
                        <a:effectLst/>
                        <a:latin typeface="Verdana" panose="020B0604030504040204" pitchFamily="34" charset="0"/>
                      </a:endParaRPr>
                    </a:p>
                  </a:txBody>
                  <a:tcPr marL="680" marR="680" marT="680" marB="0" anchor="b"/>
                </a:tc>
                <a:extLst>
                  <a:ext uri="{0D108BD9-81ED-4DB2-BD59-A6C34878D82A}">
                    <a16:rowId xmlns:a16="http://schemas.microsoft.com/office/drawing/2014/main" val="3123409033"/>
                  </a:ext>
                </a:extLst>
              </a:tr>
              <a:tr h="307516">
                <a:tc>
                  <a:txBody>
                    <a:bodyPr/>
                    <a:lstStyle/>
                    <a:p>
                      <a:pPr algn="l" fontAlgn="b"/>
                      <a:r>
                        <a:rPr lang="fr-FR" sz="1800" u="none" strike="noStrike">
                          <a:effectLst/>
                        </a:rPr>
                        <a:t>Jardin Saint Paul (18 massifs)</a:t>
                      </a:r>
                      <a:endParaRPr lang="fr-FR" sz="1800" b="0" i="0" u="none" strike="noStrike">
                        <a:effectLst/>
                        <a:latin typeface="Verdana" panose="020B0604030504040204" pitchFamily="34" charset="0"/>
                      </a:endParaRPr>
                    </a:p>
                  </a:txBody>
                  <a:tcPr marL="680" marR="680" marT="680" marB="0" anchor="b"/>
                </a:tc>
                <a:tc>
                  <a:txBody>
                    <a:bodyPr/>
                    <a:lstStyle/>
                    <a:p>
                      <a:pPr algn="ctr" fontAlgn="b"/>
                      <a:r>
                        <a:rPr lang="fr-FR" sz="1800" u="none" strike="noStrike">
                          <a:effectLst/>
                        </a:rPr>
                        <a:t>m²</a:t>
                      </a:r>
                      <a:endParaRPr lang="fr-FR" sz="1800" b="0" i="0" u="none" strike="noStrike">
                        <a:effectLst/>
                        <a:latin typeface="Verdana" panose="020B0604030504040204" pitchFamily="34" charset="0"/>
                      </a:endParaRPr>
                    </a:p>
                  </a:txBody>
                  <a:tcPr marL="680" marR="680" marT="680" marB="0" anchor="b"/>
                </a:tc>
                <a:tc>
                  <a:txBody>
                    <a:bodyPr/>
                    <a:lstStyle/>
                    <a:p>
                      <a:pPr algn="ctr" fontAlgn="b"/>
                      <a:r>
                        <a:rPr lang="fr-FR" sz="1800" u="none" strike="noStrike">
                          <a:effectLst/>
                        </a:rPr>
                        <a:t>210</a:t>
                      </a:r>
                      <a:endParaRPr lang="fr-FR" sz="1800" b="0" i="0" u="none" strike="noStrike">
                        <a:effectLst/>
                        <a:latin typeface="Verdana" panose="020B0604030504040204" pitchFamily="34" charset="0"/>
                      </a:endParaRPr>
                    </a:p>
                  </a:txBody>
                  <a:tcPr marL="680" marR="680" marT="680" marB="0" anchor="b"/>
                </a:tc>
                <a:extLst>
                  <a:ext uri="{0D108BD9-81ED-4DB2-BD59-A6C34878D82A}">
                    <a16:rowId xmlns:a16="http://schemas.microsoft.com/office/drawing/2014/main" val="437718230"/>
                  </a:ext>
                </a:extLst>
              </a:tr>
              <a:tr h="419354">
                <a:tc>
                  <a:txBody>
                    <a:bodyPr/>
                    <a:lstStyle/>
                    <a:p>
                      <a:pPr algn="l" fontAlgn="b"/>
                      <a:r>
                        <a:rPr lang="fr-FR" sz="1800" u="none" strike="noStrike">
                          <a:effectLst/>
                        </a:rPr>
                        <a:t>Jardin Saint Paul (plantes aromatiques : 4 massifs)</a:t>
                      </a:r>
                      <a:endParaRPr lang="fr-FR" sz="1800" b="0" i="0" u="none" strike="noStrike">
                        <a:effectLst/>
                        <a:latin typeface="Verdana" panose="020B0604030504040204" pitchFamily="34" charset="0"/>
                      </a:endParaRPr>
                    </a:p>
                  </a:txBody>
                  <a:tcPr marL="680" marR="680" marT="680" marB="0" anchor="b"/>
                </a:tc>
                <a:tc>
                  <a:txBody>
                    <a:bodyPr/>
                    <a:lstStyle/>
                    <a:p>
                      <a:pPr algn="ctr" fontAlgn="b"/>
                      <a:r>
                        <a:rPr lang="fr-FR" sz="1800" u="none" strike="noStrike">
                          <a:effectLst/>
                        </a:rPr>
                        <a:t>m²</a:t>
                      </a:r>
                      <a:endParaRPr lang="fr-FR" sz="1800" b="0" i="0" u="none" strike="noStrike">
                        <a:effectLst/>
                        <a:latin typeface="Verdana" panose="020B0604030504040204" pitchFamily="34" charset="0"/>
                      </a:endParaRPr>
                    </a:p>
                  </a:txBody>
                  <a:tcPr marL="680" marR="680" marT="680" marB="0" anchor="b"/>
                </a:tc>
                <a:tc>
                  <a:txBody>
                    <a:bodyPr/>
                    <a:lstStyle/>
                    <a:p>
                      <a:pPr algn="ctr" fontAlgn="b"/>
                      <a:r>
                        <a:rPr lang="fr-FR" sz="1800" u="none" strike="noStrike">
                          <a:effectLst/>
                        </a:rPr>
                        <a:t>153</a:t>
                      </a:r>
                      <a:endParaRPr lang="fr-FR" sz="1800" b="0" i="0" u="none" strike="noStrike">
                        <a:effectLst/>
                        <a:latin typeface="Verdana" panose="020B0604030504040204" pitchFamily="34" charset="0"/>
                      </a:endParaRPr>
                    </a:p>
                  </a:txBody>
                  <a:tcPr marL="680" marR="680" marT="680" marB="0" anchor="b"/>
                </a:tc>
                <a:extLst>
                  <a:ext uri="{0D108BD9-81ED-4DB2-BD59-A6C34878D82A}">
                    <a16:rowId xmlns:a16="http://schemas.microsoft.com/office/drawing/2014/main" val="1955034321"/>
                  </a:ext>
                </a:extLst>
              </a:tr>
              <a:tr h="314515">
                <a:tc>
                  <a:txBody>
                    <a:bodyPr/>
                    <a:lstStyle/>
                    <a:p>
                      <a:pPr algn="l" fontAlgn="b"/>
                      <a:r>
                        <a:rPr lang="fr-FR" sz="1800" u="none" strike="noStrike">
                          <a:effectLst/>
                        </a:rPr>
                        <a:t>Jardin de la Révolution (11 massifs)</a:t>
                      </a:r>
                      <a:endParaRPr lang="fr-FR" sz="1800" b="0" i="0" u="none" strike="noStrike">
                        <a:effectLst/>
                        <a:latin typeface="Verdana" panose="020B0604030504040204" pitchFamily="34" charset="0"/>
                      </a:endParaRPr>
                    </a:p>
                  </a:txBody>
                  <a:tcPr marL="680" marR="680" marT="680" marB="0" anchor="b"/>
                </a:tc>
                <a:tc>
                  <a:txBody>
                    <a:bodyPr/>
                    <a:lstStyle/>
                    <a:p>
                      <a:pPr algn="ctr" fontAlgn="b"/>
                      <a:r>
                        <a:rPr lang="fr-FR" sz="1800" u="none" strike="noStrike">
                          <a:effectLst/>
                        </a:rPr>
                        <a:t>m²</a:t>
                      </a:r>
                      <a:endParaRPr lang="fr-FR" sz="1800" b="0" i="0" u="none" strike="noStrike">
                        <a:effectLst/>
                        <a:latin typeface="Verdana" panose="020B0604030504040204" pitchFamily="34" charset="0"/>
                      </a:endParaRPr>
                    </a:p>
                  </a:txBody>
                  <a:tcPr marL="680" marR="680" marT="680" marB="0" anchor="b"/>
                </a:tc>
                <a:tc>
                  <a:txBody>
                    <a:bodyPr/>
                    <a:lstStyle/>
                    <a:p>
                      <a:pPr algn="ctr" fontAlgn="b"/>
                      <a:r>
                        <a:rPr lang="fr-FR" sz="1800" u="none" strike="noStrike">
                          <a:effectLst/>
                        </a:rPr>
                        <a:t>309</a:t>
                      </a:r>
                      <a:endParaRPr lang="fr-FR" sz="1800" b="0" i="0" u="none" strike="noStrike">
                        <a:effectLst/>
                        <a:latin typeface="Verdana" panose="020B0604030504040204" pitchFamily="34" charset="0"/>
                      </a:endParaRPr>
                    </a:p>
                  </a:txBody>
                  <a:tcPr marL="680" marR="680" marT="680" marB="0" anchor="b"/>
                </a:tc>
                <a:extLst>
                  <a:ext uri="{0D108BD9-81ED-4DB2-BD59-A6C34878D82A}">
                    <a16:rowId xmlns:a16="http://schemas.microsoft.com/office/drawing/2014/main" val="3666060487"/>
                  </a:ext>
                </a:extLst>
              </a:tr>
              <a:tr h="614271">
                <a:tc>
                  <a:txBody>
                    <a:bodyPr/>
                    <a:lstStyle/>
                    <a:p>
                      <a:pPr algn="l" fontAlgn="b"/>
                      <a:r>
                        <a:rPr lang="fr-FR" sz="1800" u="none" strike="noStrike">
                          <a:effectLst/>
                        </a:rPr>
                        <a:t>Jardin de la Révolution - extérieur (3 massifs : 15, 30 et 40 m²)</a:t>
                      </a:r>
                      <a:endParaRPr lang="fr-FR" sz="1800" b="0" i="0" u="none" strike="noStrike">
                        <a:effectLst/>
                        <a:latin typeface="Verdana" panose="020B0604030504040204" pitchFamily="34" charset="0"/>
                      </a:endParaRPr>
                    </a:p>
                  </a:txBody>
                  <a:tcPr marL="680" marR="680" marT="680" marB="0" anchor="b"/>
                </a:tc>
                <a:tc>
                  <a:txBody>
                    <a:bodyPr/>
                    <a:lstStyle/>
                    <a:p>
                      <a:pPr algn="ctr" fontAlgn="b"/>
                      <a:r>
                        <a:rPr lang="fr-FR" sz="1800" u="none" strike="noStrike">
                          <a:effectLst/>
                        </a:rPr>
                        <a:t>m²</a:t>
                      </a:r>
                      <a:endParaRPr lang="fr-FR" sz="1800" b="0" i="0" u="none" strike="noStrike">
                        <a:effectLst/>
                        <a:latin typeface="Verdana" panose="020B0604030504040204" pitchFamily="34" charset="0"/>
                      </a:endParaRPr>
                    </a:p>
                  </a:txBody>
                  <a:tcPr marL="680" marR="680" marT="680" marB="0" anchor="b"/>
                </a:tc>
                <a:tc>
                  <a:txBody>
                    <a:bodyPr/>
                    <a:lstStyle/>
                    <a:p>
                      <a:pPr algn="ctr" fontAlgn="b"/>
                      <a:r>
                        <a:rPr lang="fr-FR" sz="1800" u="none" strike="noStrike" dirty="0">
                          <a:effectLst/>
                        </a:rPr>
                        <a:t>85</a:t>
                      </a:r>
                      <a:endParaRPr lang="fr-FR" sz="1800" b="0" i="0" u="none" strike="noStrike" dirty="0">
                        <a:effectLst/>
                        <a:latin typeface="Verdana" panose="020B0604030504040204" pitchFamily="34" charset="0"/>
                      </a:endParaRPr>
                    </a:p>
                  </a:txBody>
                  <a:tcPr marL="680" marR="680" marT="680" marB="0" anchor="b"/>
                </a:tc>
                <a:extLst>
                  <a:ext uri="{0D108BD9-81ED-4DB2-BD59-A6C34878D82A}">
                    <a16:rowId xmlns:a16="http://schemas.microsoft.com/office/drawing/2014/main" val="4162247669"/>
                  </a:ext>
                </a:extLst>
              </a:tr>
            </a:tbl>
          </a:graphicData>
        </a:graphic>
      </p:graphicFrame>
    </p:spTree>
    <p:extLst>
      <p:ext uri="{BB962C8B-B14F-4D97-AF65-F5344CB8AC3E}">
        <p14:creationId xmlns:p14="http://schemas.microsoft.com/office/powerpoint/2010/main" val="1780263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A45EB8A3-0F42-0C53-A6E2-0BBA422726C8}"/>
              </a:ext>
            </a:extLst>
          </p:cNvPr>
          <p:cNvSpPr>
            <a:spLocks noGrp="1"/>
          </p:cNvSpPr>
          <p:nvPr>
            <p:ph type="ftr" sz="quarter" idx="11"/>
          </p:nvPr>
        </p:nvSpPr>
        <p:spPr/>
        <p:txBody>
          <a:bodyPr/>
          <a:lstStyle/>
          <a:p>
            <a:r>
              <a:rPr lang="en-US" dirty="0"/>
              <a:t>FLEURISSEMENT</a:t>
            </a:r>
          </a:p>
        </p:txBody>
      </p:sp>
      <p:sp>
        <p:nvSpPr>
          <p:cNvPr id="5" name="Espace réservé du numéro de diapositive 4">
            <a:extLst>
              <a:ext uri="{FF2B5EF4-FFF2-40B4-BE49-F238E27FC236}">
                <a16:creationId xmlns:a16="http://schemas.microsoft.com/office/drawing/2014/main" id="{D570037D-681D-BE9E-2EEF-4776A19E5B33}"/>
              </a:ext>
            </a:extLst>
          </p:cNvPr>
          <p:cNvSpPr>
            <a:spLocks noGrp="1"/>
          </p:cNvSpPr>
          <p:nvPr>
            <p:ph type="sldNum" sz="quarter" idx="12"/>
          </p:nvPr>
        </p:nvSpPr>
        <p:spPr/>
        <p:txBody>
          <a:bodyPr/>
          <a:lstStyle/>
          <a:p>
            <a:fld id="{6D22F896-40B5-4ADD-8801-0D06FADFA095}" type="slidenum">
              <a:rPr lang="en-US" smtClean="0"/>
              <a:t>14</a:t>
            </a:fld>
            <a:endParaRPr lang="en-US" dirty="0"/>
          </a:p>
        </p:txBody>
      </p:sp>
      <p:graphicFrame>
        <p:nvGraphicFramePr>
          <p:cNvPr id="3" name="Objet 2">
            <a:extLst>
              <a:ext uri="{FF2B5EF4-FFF2-40B4-BE49-F238E27FC236}">
                <a16:creationId xmlns:a16="http://schemas.microsoft.com/office/drawing/2014/main" id="{C83544BE-13BE-0CA1-2FFE-ADD3BF8E722A}"/>
              </a:ext>
            </a:extLst>
          </p:cNvPr>
          <p:cNvGraphicFramePr>
            <a:graphicFrameLocks noChangeAspect="1"/>
          </p:cNvGraphicFramePr>
          <p:nvPr>
            <p:extLst>
              <p:ext uri="{D42A27DB-BD31-4B8C-83A1-F6EECF244321}">
                <p14:modId xmlns:p14="http://schemas.microsoft.com/office/powerpoint/2010/main" val="3616109877"/>
              </p:ext>
            </p:extLst>
          </p:nvPr>
        </p:nvGraphicFramePr>
        <p:xfrm>
          <a:off x="98425" y="0"/>
          <a:ext cx="4160838" cy="4694238"/>
        </p:xfrm>
        <a:graphic>
          <a:graphicData uri="http://schemas.openxmlformats.org/presentationml/2006/ole">
            <mc:AlternateContent xmlns:mc="http://schemas.openxmlformats.org/markup-compatibility/2006">
              <mc:Choice xmlns:v="urn:schemas-microsoft-com:vml" Requires="v">
                <p:oleObj name="Worksheet" r:id="rId3" imgW="4160733" imgH="4693841" progId="Excel.Sheet.8">
                  <p:embed/>
                </p:oleObj>
              </mc:Choice>
              <mc:Fallback>
                <p:oleObj name="Worksheet" r:id="rId3" imgW="4160733" imgH="4693841" progId="Excel.Sheet.8">
                  <p:embed/>
                  <p:pic>
                    <p:nvPicPr>
                      <p:cNvPr id="0" name=""/>
                      <p:cNvPicPr/>
                      <p:nvPr/>
                    </p:nvPicPr>
                    <p:blipFill>
                      <a:blip r:embed="rId4"/>
                      <a:stretch>
                        <a:fillRect/>
                      </a:stretch>
                    </p:blipFill>
                    <p:spPr>
                      <a:xfrm>
                        <a:off x="98425" y="0"/>
                        <a:ext cx="4160838" cy="4694238"/>
                      </a:xfrm>
                      <a:prstGeom prst="rect">
                        <a:avLst/>
                      </a:prstGeom>
                    </p:spPr>
                  </p:pic>
                </p:oleObj>
              </mc:Fallback>
            </mc:AlternateContent>
          </a:graphicData>
        </a:graphic>
      </p:graphicFrame>
      <p:sp>
        <p:nvSpPr>
          <p:cNvPr id="6" name="ZoneTexte 5">
            <a:extLst>
              <a:ext uri="{FF2B5EF4-FFF2-40B4-BE49-F238E27FC236}">
                <a16:creationId xmlns:a16="http://schemas.microsoft.com/office/drawing/2014/main" id="{273D1A3B-BA1A-7146-EC86-6C569A7BC77A}"/>
              </a:ext>
            </a:extLst>
          </p:cNvPr>
          <p:cNvSpPr txBox="1"/>
          <p:nvPr/>
        </p:nvSpPr>
        <p:spPr>
          <a:xfrm>
            <a:off x="98425" y="5087566"/>
            <a:ext cx="2080571" cy="523220"/>
          </a:xfrm>
          <a:prstGeom prst="rect">
            <a:avLst/>
          </a:prstGeom>
          <a:noFill/>
        </p:spPr>
        <p:txBody>
          <a:bodyPr wrap="square" rtlCol="0">
            <a:spAutoFit/>
          </a:bodyPr>
          <a:lstStyle/>
          <a:p>
            <a:r>
              <a:rPr lang="fr-FR" sz="2800" dirty="0">
                <a:solidFill>
                  <a:schemeClr val="bg1"/>
                </a:solidFill>
              </a:rPr>
              <a:t>PLAN</a:t>
            </a:r>
          </a:p>
        </p:txBody>
      </p:sp>
      <p:pic>
        <p:nvPicPr>
          <p:cNvPr id="7" name="Image 6" descr="Une image contenant fleur, extérieur, herbe, rose&#10;&#10;Description générée automatiquement">
            <a:extLst>
              <a:ext uri="{FF2B5EF4-FFF2-40B4-BE49-F238E27FC236}">
                <a16:creationId xmlns:a16="http://schemas.microsoft.com/office/drawing/2014/main" id="{4C3FCC80-8EA3-6FE1-7505-3BF417AD2C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5436"/>
          <a:stretch/>
        </p:blipFill>
        <p:spPr>
          <a:xfrm>
            <a:off x="4363277" y="3498574"/>
            <a:ext cx="4736721" cy="3359420"/>
          </a:xfrm>
          <a:prstGeom prst="rect">
            <a:avLst/>
          </a:prstGeom>
        </p:spPr>
      </p:pic>
    </p:spTree>
    <p:extLst>
      <p:ext uri="{BB962C8B-B14F-4D97-AF65-F5344CB8AC3E}">
        <p14:creationId xmlns:p14="http://schemas.microsoft.com/office/powerpoint/2010/main" val="31795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A45EB8A3-0F42-0C53-A6E2-0BBA422726C8}"/>
              </a:ext>
            </a:extLst>
          </p:cNvPr>
          <p:cNvSpPr>
            <a:spLocks noGrp="1"/>
          </p:cNvSpPr>
          <p:nvPr>
            <p:ph type="ftr" sz="quarter" idx="11"/>
          </p:nvPr>
        </p:nvSpPr>
        <p:spPr/>
        <p:txBody>
          <a:bodyPr/>
          <a:lstStyle/>
          <a:p>
            <a:r>
              <a:rPr lang="en-US"/>
              <a:t>FLEURISSEMENT</a:t>
            </a:r>
            <a:endParaRPr lang="en-US" dirty="0"/>
          </a:p>
        </p:txBody>
      </p:sp>
      <p:sp>
        <p:nvSpPr>
          <p:cNvPr id="5" name="Espace réservé du numéro de diapositive 4">
            <a:extLst>
              <a:ext uri="{FF2B5EF4-FFF2-40B4-BE49-F238E27FC236}">
                <a16:creationId xmlns:a16="http://schemas.microsoft.com/office/drawing/2014/main" id="{D570037D-681D-BE9E-2EEF-4776A19E5B33}"/>
              </a:ext>
            </a:extLst>
          </p:cNvPr>
          <p:cNvSpPr>
            <a:spLocks noGrp="1"/>
          </p:cNvSpPr>
          <p:nvPr>
            <p:ph type="sldNum" sz="quarter" idx="12"/>
          </p:nvPr>
        </p:nvSpPr>
        <p:spPr/>
        <p:txBody>
          <a:bodyPr/>
          <a:lstStyle/>
          <a:p>
            <a:fld id="{6D22F896-40B5-4ADD-8801-0D06FADFA095}" type="slidenum">
              <a:rPr lang="en-US" smtClean="0"/>
              <a:t>15</a:t>
            </a:fld>
            <a:endParaRPr lang="en-US" dirty="0"/>
          </a:p>
        </p:txBody>
      </p:sp>
      <p:sp>
        <p:nvSpPr>
          <p:cNvPr id="2" name="ZoneTexte 1">
            <a:extLst>
              <a:ext uri="{FF2B5EF4-FFF2-40B4-BE49-F238E27FC236}">
                <a16:creationId xmlns:a16="http://schemas.microsoft.com/office/drawing/2014/main" id="{F42E5A26-FBE7-CADA-8756-8391B1E1A640}"/>
              </a:ext>
            </a:extLst>
          </p:cNvPr>
          <p:cNvSpPr txBox="1"/>
          <p:nvPr/>
        </p:nvSpPr>
        <p:spPr>
          <a:xfrm>
            <a:off x="204281" y="0"/>
            <a:ext cx="8516566" cy="5386090"/>
          </a:xfrm>
          <a:prstGeom prst="rect">
            <a:avLst/>
          </a:prstGeom>
          <a:noFill/>
        </p:spPr>
        <p:txBody>
          <a:bodyPr wrap="square" rtlCol="0">
            <a:spAutoFit/>
          </a:bodyPr>
          <a:lstStyle/>
          <a:p>
            <a:pPr algn="ctr"/>
            <a:r>
              <a:rPr lang="fr-FR" sz="2800" dirty="0">
                <a:solidFill>
                  <a:schemeClr val="accent3"/>
                </a:solidFill>
              </a:rPr>
              <a:t>LA DIAGNOSTIC</a:t>
            </a:r>
          </a:p>
          <a:p>
            <a:endParaRPr lang="fr-FR" sz="2400" dirty="0">
              <a:solidFill>
                <a:schemeClr val="accent3"/>
              </a:solidFill>
            </a:endParaRPr>
          </a:p>
          <a:p>
            <a:r>
              <a:rPr lang="fr-FR" sz="2400" dirty="0">
                <a:solidFill>
                  <a:schemeClr val="bg1"/>
                </a:solidFill>
              </a:rPr>
              <a:t>Comment qualifier votre collectivité ? Que représente ma commune ?</a:t>
            </a:r>
          </a:p>
          <a:p>
            <a:r>
              <a:rPr lang="fr-FR" sz="2400" dirty="0">
                <a:solidFill>
                  <a:schemeClr val="bg1"/>
                </a:solidFill>
              </a:rPr>
              <a:t>Quel sont les points forts et faibles de votre commune ?</a:t>
            </a:r>
          </a:p>
          <a:p>
            <a:r>
              <a:rPr lang="en-US" sz="2400" dirty="0" err="1">
                <a:solidFill>
                  <a:schemeClr val="bg1"/>
                </a:solidFill>
              </a:rPr>
              <a:t>Analyse</a:t>
            </a:r>
            <a:r>
              <a:rPr lang="en-US" sz="2400" dirty="0">
                <a:solidFill>
                  <a:schemeClr val="bg1"/>
                </a:solidFill>
              </a:rPr>
              <a:t> </a:t>
            </a:r>
            <a:r>
              <a:rPr lang="en-US" sz="2400" dirty="0" err="1">
                <a:solidFill>
                  <a:schemeClr val="bg1"/>
                </a:solidFill>
              </a:rPr>
              <a:t>historique</a:t>
            </a:r>
            <a:r>
              <a:rPr lang="en-US" sz="2400" dirty="0">
                <a:solidFill>
                  <a:schemeClr val="bg1"/>
                </a:solidFill>
              </a:rPr>
              <a:t> &amp; </a:t>
            </a:r>
            <a:r>
              <a:rPr lang="en-US" sz="2400" dirty="0" err="1">
                <a:solidFill>
                  <a:schemeClr val="bg1"/>
                </a:solidFill>
              </a:rPr>
              <a:t>sociologique</a:t>
            </a:r>
            <a:r>
              <a:rPr lang="en-US" sz="2400" dirty="0">
                <a:solidFill>
                  <a:schemeClr val="bg1"/>
                </a:solidFill>
              </a:rPr>
              <a:t> de la commune </a:t>
            </a:r>
            <a:endParaRPr lang="fr-FR" sz="2400" dirty="0">
              <a:solidFill>
                <a:schemeClr val="bg1"/>
              </a:solidFill>
            </a:endParaRPr>
          </a:p>
          <a:p>
            <a:r>
              <a:rPr lang="fr-FR" sz="2400" dirty="0">
                <a:solidFill>
                  <a:schemeClr val="bg1"/>
                </a:solidFill>
              </a:rPr>
              <a:t>Etes-vous satisfait de votre fleurissement ?</a:t>
            </a:r>
          </a:p>
          <a:p>
            <a:r>
              <a:rPr lang="fr-FR" sz="2400" dirty="0">
                <a:solidFill>
                  <a:schemeClr val="bg1"/>
                </a:solidFill>
              </a:rPr>
              <a:t>Avez-vous les moyens de votre fleurissement ?</a:t>
            </a:r>
          </a:p>
          <a:p>
            <a:r>
              <a:rPr lang="fr-FR" sz="2400" dirty="0">
                <a:solidFill>
                  <a:schemeClr val="bg1"/>
                </a:solidFill>
              </a:rPr>
              <a:t>Vous achetez vos plantes ou vous les produisez ?</a:t>
            </a:r>
          </a:p>
          <a:p>
            <a:r>
              <a:rPr lang="fr-FR" sz="2400" dirty="0">
                <a:solidFill>
                  <a:schemeClr val="bg1"/>
                </a:solidFill>
              </a:rPr>
              <a:t>Comment comprendre le site ? </a:t>
            </a:r>
          </a:p>
          <a:p>
            <a:r>
              <a:rPr lang="fr-FR" sz="2400" dirty="0">
                <a:solidFill>
                  <a:schemeClr val="bg1"/>
                </a:solidFill>
              </a:rPr>
              <a:t>Appréhender au mieux le site à aménager ?</a:t>
            </a:r>
          </a:p>
          <a:p>
            <a:r>
              <a:rPr lang="fr-FR" sz="2400" dirty="0">
                <a:solidFill>
                  <a:schemeClr val="bg1"/>
                </a:solidFill>
              </a:rPr>
              <a:t>Comment lire le paysage ?</a:t>
            </a:r>
          </a:p>
          <a:p>
            <a:endParaRPr lang="fr-FR" sz="2400" dirty="0">
              <a:solidFill>
                <a:schemeClr val="bg1"/>
              </a:solidFill>
            </a:endParaRPr>
          </a:p>
          <a:p>
            <a:endParaRPr lang="fr-FR" sz="2400" dirty="0">
              <a:solidFill>
                <a:schemeClr val="bg1"/>
              </a:solidFill>
            </a:endParaRPr>
          </a:p>
          <a:p>
            <a:pPr algn="ctr"/>
            <a:endParaRPr lang="fr-FR" sz="2800" dirty="0">
              <a:solidFill>
                <a:schemeClr val="accent3"/>
              </a:solidFill>
            </a:endParaRPr>
          </a:p>
        </p:txBody>
      </p:sp>
      <p:pic>
        <p:nvPicPr>
          <p:cNvPr id="3" name="Image 2" descr="Une image contenant bâtiment, route, extérieur, ciel&#10;&#10;Description générée avec un niveau de confiance très élevé">
            <a:extLst>
              <a:ext uri="{FF2B5EF4-FFF2-40B4-BE49-F238E27FC236}">
                <a16:creationId xmlns:a16="http://schemas.microsoft.com/office/drawing/2014/main" id="{2AD0F6CA-9C33-43F8-B1D9-5AF21EBACA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499" b="3937"/>
          <a:stretch/>
        </p:blipFill>
        <p:spPr bwMode="auto">
          <a:xfrm>
            <a:off x="5104702" y="3847104"/>
            <a:ext cx="4679482" cy="33188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8006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A45EB8A3-0F42-0C53-A6E2-0BBA422726C8}"/>
              </a:ext>
            </a:extLst>
          </p:cNvPr>
          <p:cNvSpPr>
            <a:spLocks noGrp="1"/>
          </p:cNvSpPr>
          <p:nvPr>
            <p:ph type="ftr" sz="quarter" idx="11"/>
          </p:nvPr>
        </p:nvSpPr>
        <p:spPr/>
        <p:txBody>
          <a:bodyPr/>
          <a:lstStyle/>
          <a:p>
            <a:r>
              <a:rPr lang="en-US"/>
              <a:t>FLEURISSEMENT</a:t>
            </a:r>
            <a:endParaRPr lang="en-US" dirty="0"/>
          </a:p>
        </p:txBody>
      </p:sp>
      <p:sp>
        <p:nvSpPr>
          <p:cNvPr id="5" name="Espace réservé du numéro de diapositive 4">
            <a:extLst>
              <a:ext uri="{FF2B5EF4-FFF2-40B4-BE49-F238E27FC236}">
                <a16:creationId xmlns:a16="http://schemas.microsoft.com/office/drawing/2014/main" id="{D570037D-681D-BE9E-2EEF-4776A19E5B33}"/>
              </a:ext>
            </a:extLst>
          </p:cNvPr>
          <p:cNvSpPr>
            <a:spLocks noGrp="1"/>
          </p:cNvSpPr>
          <p:nvPr>
            <p:ph type="sldNum" sz="quarter" idx="12"/>
          </p:nvPr>
        </p:nvSpPr>
        <p:spPr/>
        <p:txBody>
          <a:bodyPr/>
          <a:lstStyle/>
          <a:p>
            <a:fld id="{6D22F896-40B5-4ADD-8801-0D06FADFA095}" type="slidenum">
              <a:rPr lang="en-US" smtClean="0"/>
              <a:t>16</a:t>
            </a:fld>
            <a:endParaRPr lang="en-US" dirty="0"/>
          </a:p>
        </p:txBody>
      </p:sp>
      <p:sp>
        <p:nvSpPr>
          <p:cNvPr id="3" name="ZoneTexte 2">
            <a:extLst>
              <a:ext uri="{FF2B5EF4-FFF2-40B4-BE49-F238E27FC236}">
                <a16:creationId xmlns:a16="http://schemas.microsoft.com/office/drawing/2014/main" id="{1F3B72DF-3480-A9D0-9C1C-E77D44E57DF6}"/>
              </a:ext>
            </a:extLst>
          </p:cNvPr>
          <p:cNvSpPr txBox="1"/>
          <p:nvPr/>
        </p:nvSpPr>
        <p:spPr>
          <a:xfrm>
            <a:off x="475463" y="126382"/>
            <a:ext cx="8269703" cy="7386638"/>
          </a:xfrm>
          <a:prstGeom prst="rect">
            <a:avLst/>
          </a:prstGeom>
          <a:noFill/>
        </p:spPr>
        <p:txBody>
          <a:bodyPr wrap="square">
            <a:spAutoFit/>
          </a:bodyPr>
          <a:lstStyle/>
          <a:p>
            <a:pPr algn="ctr"/>
            <a:r>
              <a:rPr lang="fr-FR" sz="2400" dirty="0">
                <a:solidFill>
                  <a:schemeClr val="accent3"/>
                </a:solidFill>
              </a:rPr>
              <a:t>LA DIAGNOSTIC</a:t>
            </a:r>
          </a:p>
          <a:p>
            <a:endParaRPr lang="fr-FR" sz="2400" dirty="0">
              <a:solidFill>
                <a:schemeClr val="accent3"/>
              </a:solidFill>
            </a:endParaRPr>
          </a:p>
          <a:p>
            <a:r>
              <a:rPr lang="fr-FR" sz="2400" dirty="0">
                <a:solidFill>
                  <a:schemeClr val="bg1"/>
                </a:solidFill>
              </a:rPr>
              <a:t>Quels sont les monuments remarquables de ma ville ou de mon village, sont ils classés Monuments Historiques ou tout simplement inscrits ? </a:t>
            </a:r>
          </a:p>
          <a:p>
            <a:r>
              <a:rPr lang="fr-FR" sz="2400" dirty="0">
                <a:solidFill>
                  <a:schemeClr val="bg1"/>
                </a:solidFill>
              </a:rPr>
              <a:t>Quel personnalité est originaire ou a vécu dans la ville, le village ou dans les environs, a-t-elle parlé, dans ses écrits, dans ses œuvres, dans ses actes de sa ville….</a:t>
            </a:r>
            <a:endParaRPr lang="en-US" sz="2400" dirty="0">
              <a:solidFill>
                <a:schemeClr val="bg1"/>
              </a:solidFill>
            </a:endParaRPr>
          </a:p>
          <a:p>
            <a:r>
              <a:rPr lang="fr-FR" sz="2400" dirty="0">
                <a:solidFill>
                  <a:schemeClr val="bg1"/>
                </a:solidFill>
              </a:rPr>
              <a:t>Quelles légendes ou traditions sont liées à l’histoire de la cité.</a:t>
            </a:r>
          </a:p>
          <a:p>
            <a:r>
              <a:rPr lang="fr-FR" altLang="fr-FR" sz="2400" dirty="0">
                <a:solidFill>
                  <a:schemeClr val="bg1"/>
                </a:solidFill>
                <a:latin typeface="Arial" panose="020B0604020202020204" pitchFamily="34" charset="0"/>
                <a:cs typeface="Arial" panose="020B0604020202020204" pitchFamily="34" charset="0"/>
              </a:rPr>
              <a:t>Le site a –t-il un passé historique?</a:t>
            </a:r>
          </a:p>
          <a:p>
            <a:r>
              <a:rPr lang="fr-FR" sz="2400" dirty="0">
                <a:solidFill>
                  <a:schemeClr val="bg1"/>
                </a:solidFill>
              </a:rPr>
              <a:t>Quelle activités humaines entourent ce site </a:t>
            </a:r>
            <a:endParaRPr lang="fr-FR" sz="2400" dirty="0">
              <a:solidFill>
                <a:schemeClr val="bg1"/>
              </a:solidFill>
              <a:latin typeface="Arial" panose="020B0604020202020204" pitchFamily="34" charset="0"/>
              <a:cs typeface="Arial" panose="020B0604020202020204" pitchFamily="34" charset="0"/>
            </a:endParaRPr>
          </a:p>
          <a:p>
            <a:r>
              <a:rPr lang="fr-FR" sz="2400" dirty="0">
                <a:solidFill>
                  <a:schemeClr val="bg1"/>
                </a:solidFill>
              </a:rPr>
              <a:t>Pourquoi fleurir cet endroit ? </a:t>
            </a:r>
          </a:p>
          <a:p>
            <a:r>
              <a:rPr lang="fr-FR" sz="2400" dirty="0">
                <a:solidFill>
                  <a:schemeClr val="bg1"/>
                </a:solidFill>
              </a:rPr>
              <a:t>Pour accueillir …</a:t>
            </a:r>
          </a:p>
          <a:p>
            <a:r>
              <a:rPr lang="fr-FR" sz="2400" dirty="0">
                <a:solidFill>
                  <a:schemeClr val="bg1"/>
                </a:solidFill>
              </a:rPr>
              <a:t>Pour inciter le visiteur à s’arrêter …</a:t>
            </a:r>
          </a:p>
          <a:p>
            <a:r>
              <a:rPr lang="fr-FR" sz="2400" dirty="0">
                <a:solidFill>
                  <a:schemeClr val="bg1"/>
                </a:solidFill>
              </a:rPr>
              <a:t>Pour montrer son savoir faire…</a:t>
            </a:r>
          </a:p>
          <a:p>
            <a:r>
              <a:rPr lang="fr-FR" sz="2400" dirty="0">
                <a:solidFill>
                  <a:schemeClr val="bg1"/>
                </a:solidFill>
              </a:rPr>
              <a:t>On peut trouver de très nombreuses raisons…</a:t>
            </a:r>
          </a:p>
          <a:p>
            <a:endParaRPr lang="fr-FR" altLang="fr-FR" sz="2400" b="1" dirty="0">
              <a:latin typeface="Arial" panose="020B0604020202020204" pitchFamily="34" charset="0"/>
              <a:cs typeface="Arial" panose="020B0604020202020204" pitchFamily="34" charset="0"/>
            </a:endParaRPr>
          </a:p>
          <a:p>
            <a:endParaRPr lang="en-US" sz="2400" dirty="0">
              <a:solidFill>
                <a:schemeClr val="bg1"/>
              </a:solidFill>
            </a:endParaRPr>
          </a:p>
          <a:p>
            <a:endParaRPr lang="fr-FR" sz="2400" dirty="0">
              <a:solidFill>
                <a:schemeClr val="bg1"/>
              </a:solidFill>
            </a:endParaRPr>
          </a:p>
          <a:p>
            <a:endParaRPr lang="fr-FR" sz="1800" dirty="0">
              <a:solidFill>
                <a:schemeClr val="bg1"/>
              </a:solidFill>
            </a:endParaRPr>
          </a:p>
        </p:txBody>
      </p:sp>
    </p:spTree>
    <p:extLst>
      <p:ext uri="{BB962C8B-B14F-4D97-AF65-F5344CB8AC3E}">
        <p14:creationId xmlns:p14="http://schemas.microsoft.com/office/powerpoint/2010/main" val="802723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A45EB8A3-0F42-0C53-A6E2-0BBA422726C8}"/>
              </a:ext>
            </a:extLst>
          </p:cNvPr>
          <p:cNvSpPr>
            <a:spLocks noGrp="1"/>
          </p:cNvSpPr>
          <p:nvPr>
            <p:ph type="ftr" sz="quarter" idx="11"/>
          </p:nvPr>
        </p:nvSpPr>
        <p:spPr/>
        <p:txBody>
          <a:bodyPr/>
          <a:lstStyle/>
          <a:p>
            <a:r>
              <a:rPr lang="en-US"/>
              <a:t>FLEURISSEMENT</a:t>
            </a:r>
            <a:endParaRPr lang="en-US" dirty="0"/>
          </a:p>
        </p:txBody>
      </p:sp>
      <p:sp>
        <p:nvSpPr>
          <p:cNvPr id="5" name="Espace réservé du numéro de diapositive 4">
            <a:extLst>
              <a:ext uri="{FF2B5EF4-FFF2-40B4-BE49-F238E27FC236}">
                <a16:creationId xmlns:a16="http://schemas.microsoft.com/office/drawing/2014/main" id="{D570037D-681D-BE9E-2EEF-4776A19E5B33}"/>
              </a:ext>
            </a:extLst>
          </p:cNvPr>
          <p:cNvSpPr>
            <a:spLocks noGrp="1"/>
          </p:cNvSpPr>
          <p:nvPr>
            <p:ph type="sldNum" sz="quarter" idx="12"/>
          </p:nvPr>
        </p:nvSpPr>
        <p:spPr/>
        <p:txBody>
          <a:bodyPr/>
          <a:lstStyle/>
          <a:p>
            <a:fld id="{6D22F896-40B5-4ADD-8801-0D06FADFA095}" type="slidenum">
              <a:rPr lang="en-US" smtClean="0"/>
              <a:t>17</a:t>
            </a:fld>
            <a:endParaRPr lang="en-US" dirty="0"/>
          </a:p>
        </p:txBody>
      </p:sp>
      <p:sp>
        <p:nvSpPr>
          <p:cNvPr id="3" name="ZoneTexte 2">
            <a:extLst>
              <a:ext uri="{FF2B5EF4-FFF2-40B4-BE49-F238E27FC236}">
                <a16:creationId xmlns:a16="http://schemas.microsoft.com/office/drawing/2014/main" id="{5881E11A-0709-D4A8-2CA5-A9F61169D63A}"/>
              </a:ext>
            </a:extLst>
          </p:cNvPr>
          <p:cNvSpPr txBox="1"/>
          <p:nvPr/>
        </p:nvSpPr>
        <p:spPr>
          <a:xfrm>
            <a:off x="340468" y="92572"/>
            <a:ext cx="8482519" cy="3416320"/>
          </a:xfrm>
          <a:prstGeom prst="rect">
            <a:avLst/>
          </a:prstGeom>
          <a:noFill/>
        </p:spPr>
        <p:txBody>
          <a:bodyPr wrap="square">
            <a:spAutoFit/>
          </a:bodyPr>
          <a:lstStyle/>
          <a:p>
            <a:pPr algn="ctr"/>
            <a:r>
              <a:rPr lang="fr-FR" sz="2400" dirty="0">
                <a:solidFill>
                  <a:srgbClr val="FF0000"/>
                </a:solidFill>
              </a:rPr>
              <a:t>LA DIAGNOSTIC</a:t>
            </a:r>
          </a:p>
          <a:p>
            <a:pPr algn="ctr"/>
            <a:endParaRPr lang="fr-FR" sz="2400" dirty="0">
              <a:solidFill>
                <a:schemeClr val="bg1"/>
              </a:solidFill>
            </a:endParaRPr>
          </a:p>
          <a:p>
            <a:r>
              <a:rPr lang="fr-FR" sz="2400" dirty="0">
                <a:solidFill>
                  <a:schemeClr val="bg1"/>
                </a:solidFill>
              </a:rPr>
              <a:t>Un point de convergence est un lieu, un site, un endroit, où les habitants, les touristes vont naturellement et régulièrement.</a:t>
            </a:r>
          </a:p>
          <a:p>
            <a:r>
              <a:rPr lang="fr-FR" sz="2400" dirty="0">
                <a:solidFill>
                  <a:schemeClr val="bg1"/>
                </a:solidFill>
              </a:rPr>
              <a:t>Ces points sont différents d’une commune à une autre, ils varient en fonction de la typologie de l’espace.</a:t>
            </a:r>
          </a:p>
          <a:p>
            <a:endParaRPr lang="fr-FR" sz="2400" dirty="0">
              <a:solidFill>
                <a:schemeClr val="bg1"/>
              </a:solidFill>
            </a:endParaRPr>
          </a:p>
          <a:p>
            <a:pPr algn="ctr"/>
            <a:r>
              <a:rPr lang="fr-FR" sz="2400" b="1" dirty="0">
                <a:solidFill>
                  <a:schemeClr val="bg1"/>
                </a:solidFill>
              </a:rPr>
              <a:t>A qui s’adresse t’on ? Besoin des usagers</a:t>
            </a:r>
          </a:p>
          <a:p>
            <a:pPr algn="ctr"/>
            <a:endParaRPr lang="fr-FR" sz="2400" dirty="0">
              <a:solidFill>
                <a:schemeClr val="bg1"/>
              </a:solidFill>
            </a:endParaRPr>
          </a:p>
        </p:txBody>
      </p:sp>
      <p:pic>
        <p:nvPicPr>
          <p:cNvPr id="6" name="Image 5" descr="Une image contenant herbe, arbre, extérieur, fleur&#10;&#10;Description générée avec un niveau de confiance très élevé">
            <a:extLst>
              <a:ext uri="{FF2B5EF4-FFF2-40B4-BE49-F238E27FC236}">
                <a16:creationId xmlns:a16="http://schemas.microsoft.com/office/drawing/2014/main" id="{0B204ED9-3C51-4497-9351-EDD3D4056BB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2779" b="12221"/>
          <a:stretch/>
        </p:blipFill>
        <p:spPr>
          <a:xfrm>
            <a:off x="1970907" y="3306008"/>
            <a:ext cx="6314651" cy="3551992"/>
          </a:xfrm>
          <a:prstGeom prst="rect">
            <a:avLst/>
          </a:prstGeom>
        </p:spPr>
      </p:pic>
    </p:spTree>
    <p:extLst>
      <p:ext uri="{BB962C8B-B14F-4D97-AF65-F5344CB8AC3E}">
        <p14:creationId xmlns:p14="http://schemas.microsoft.com/office/powerpoint/2010/main" val="2307813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A45EB8A3-0F42-0C53-A6E2-0BBA422726C8}"/>
              </a:ext>
            </a:extLst>
          </p:cNvPr>
          <p:cNvSpPr>
            <a:spLocks noGrp="1"/>
          </p:cNvSpPr>
          <p:nvPr>
            <p:ph type="ftr" sz="quarter" idx="11"/>
          </p:nvPr>
        </p:nvSpPr>
        <p:spPr/>
        <p:txBody>
          <a:bodyPr/>
          <a:lstStyle/>
          <a:p>
            <a:r>
              <a:rPr lang="en-US"/>
              <a:t>FLEURISSEMENT</a:t>
            </a:r>
            <a:endParaRPr lang="en-US" dirty="0"/>
          </a:p>
        </p:txBody>
      </p:sp>
      <p:sp>
        <p:nvSpPr>
          <p:cNvPr id="5" name="Espace réservé du numéro de diapositive 4">
            <a:extLst>
              <a:ext uri="{FF2B5EF4-FFF2-40B4-BE49-F238E27FC236}">
                <a16:creationId xmlns:a16="http://schemas.microsoft.com/office/drawing/2014/main" id="{D570037D-681D-BE9E-2EEF-4776A19E5B33}"/>
              </a:ext>
            </a:extLst>
          </p:cNvPr>
          <p:cNvSpPr>
            <a:spLocks noGrp="1"/>
          </p:cNvSpPr>
          <p:nvPr>
            <p:ph type="sldNum" sz="quarter" idx="12"/>
          </p:nvPr>
        </p:nvSpPr>
        <p:spPr/>
        <p:txBody>
          <a:bodyPr/>
          <a:lstStyle/>
          <a:p>
            <a:fld id="{6D22F896-40B5-4ADD-8801-0D06FADFA095}" type="slidenum">
              <a:rPr lang="en-US" smtClean="0"/>
              <a:t>18</a:t>
            </a:fld>
            <a:endParaRPr lang="en-US" dirty="0"/>
          </a:p>
        </p:txBody>
      </p:sp>
      <p:graphicFrame>
        <p:nvGraphicFramePr>
          <p:cNvPr id="2" name="Rectangle 3">
            <a:extLst>
              <a:ext uri="{FF2B5EF4-FFF2-40B4-BE49-F238E27FC236}">
                <a16:creationId xmlns:a16="http://schemas.microsoft.com/office/drawing/2014/main" id="{26CCC7C1-444C-509C-1336-1E5A06A46213}"/>
              </a:ext>
            </a:extLst>
          </p:cNvPr>
          <p:cNvGraphicFramePr>
            <a:graphicFrameLocks noGrp="1"/>
          </p:cNvGraphicFramePr>
          <p:nvPr>
            <p:extLst>
              <p:ext uri="{D42A27DB-BD31-4B8C-83A1-F6EECF244321}">
                <p14:modId xmlns:p14="http://schemas.microsoft.com/office/powerpoint/2010/main" val="4073045521"/>
              </p:ext>
            </p:extLst>
          </p:nvPr>
        </p:nvGraphicFramePr>
        <p:xfrm>
          <a:off x="1606820" y="1184512"/>
          <a:ext cx="6261100" cy="5578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ZoneTexte 2">
            <a:extLst>
              <a:ext uri="{FF2B5EF4-FFF2-40B4-BE49-F238E27FC236}">
                <a16:creationId xmlns:a16="http://schemas.microsoft.com/office/drawing/2014/main" id="{EFDC69FA-2809-9FF5-CC68-2960D53D8E26}"/>
              </a:ext>
            </a:extLst>
          </p:cNvPr>
          <p:cNvSpPr txBox="1"/>
          <p:nvPr/>
        </p:nvSpPr>
        <p:spPr>
          <a:xfrm>
            <a:off x="1451440" y="300593"/>
            <a:ext cx="6544959" cy="369332"/>
          </a:xfrm>
          <a:prstGeom prst="rect">
            <a:avLst/>
          </a:prstGeom>
          <a:noFill/>
        </p:spPr>
        <p:txBody>
          <a:bodyPr wrap="square" rtlCol="0">
            <a:spAutoFit/>
          </a:bodyPr>
          <a:lstStyle/>
          <a:p>
            <a:pPr algn="ctr"/>
            <a:r>
              <a:rPr lang="fr-FR" dirty="0">
                <a:solidFill>
                  <a:schemeClr val="accent3"/>
                </a:solidFill>
              </a:rPr>
              <a:t>L’ANALYSE VISUELLE</a:t>
            </a:r>
          </a:p>
        </p:txBody>
      </p:sp>
    </p:spTree>
    <p:extLst>
      <p:ext uri="{BB962C8B-B14F-4D97-AF65-F5344CB8AC3E}">
        <p14:creationId xmlns:p14="http://schemas.microsoft.com/office/powerpoint/2010/main" val="3475570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7093A3D4-5140-92D0-40D3-FF5BC27D4053}"/>
              </a:ext>
            </a:extLst>
          </p:cNvPr>
          <p:cNvSpPr>
            <a:spLocks noGrp="1"/>
          </p:cNvSpPr>
          <p:nvPr>
            <p:ph type="ftr" sz="quarter" idx="11"/>
          </p:nvPr>
        </p:nvSpPr>
        <p:spPr/>
        <p:txBody>
          <a:bodyPr/>
          <a:lstStyle/>
          <a:p>
            <a:r>
              <a:rPr lang="en-US"/>
              <a:t>FLEURISSEMENT</a:t>
            </a:r>
            <a:endParaRPr lang="en-US" dirty="0"/>
          </a:p>
        </p:txBody>
      </p:sp>
      <p:sp>
        <p:nvSpPr>
          <p:cNvPr id="5" name="Espace réservé du numéro de diapositive 4">
            <a:extLst>
              <a:ext uri="{FF2B5EF4-FFF2-40B4-BE49-F238E27FC236}">
                <a16:creationId xmlns:a16="http://schemas.microsoft.com/office/drawing/2014/main" id="{3CCD26B1-0E2D-ABE9-BFE3-DA50C88E7E36}"/>
              </a:ext>
            </a:extLst>
          </p:cNvPr>
          <p:cNvSpPr>
            <a:spLocks noGrp="1"/>
          </p:cNvSpPr>
          <p:nvPr>
            <p:ph type="sldNum" sz="quarter" idx="12"/>
          </p:nvPr>
        </p:nvSpPr>
        <p:spPr/>
        <p:txBody>
          <a:bodyPr/>
          <a:lstStyle/>
          <a:p>
            <a:fld id="{6D22F896-40B5-4ADD-8801-0D06FADFA095}" type="slidenum">
              <a:rPr lang="en-US" smtClean="0"/>
              <a:t>19</a:t>
            </a:fld>
            <a:endParaRPr lang="en-US" dirty="0"/>
          </a:p>
        </p:txBody>
      </p:sp>
      <p:sp>
        <p:nvSpPr>
          <p:cNvPr id="7" name="ZoneTexte 6">
            <a:extLst>
              <a:ext uri="{FF2B5EF4-FFF2-40B4-BE49-F238E27FC236}">
                <a16:creationId xmlns:a16="http://schemas.microsoft.com/office/drawing/2014/main" id="{C9C35811-CFE8-E493-74DB-BC41C0839916}"/>
              </a:ext>
            </a:extLst>
          </p:cNvPr>
          <p:cNvSpPr txBox="1"/>
          <p:nvPr/>
        </p:nvSpPr>
        <p:spPr>
          <a:xfrm>
            <a:off x="982517" y="140518"/>
            <a:ext cx="7558367" cy="2954655"/>
          </a:xfrm>
          <a:prstGeom prst="rect">
            <a:avLst/>
          </a:prstGeom>
          <a:noFill/>
        </p:spPr>
        <p:txBody>
          <a:bodyPr wrap="square">
            <a:spAutoFit/>
          </a:bodyPr>
          <a:lstStyle/>
          <a:p>
            <a:r>
              <a:rPr lang="fr-FR" sz="2400" dirty="0">
                <a:solidFill>
                  <a:schemeClr val="bg1"/>
                </a:solidFill>
              </a:rPr>
              <a:t>Connaitre et identifier le contexte géographique et climatique</a:t>
            </a:r>
          </a:p>
          <a:p>
            <a:r>
              <a:rPr lang="fr-FR" sz="2400" dirty="0">
                <a:solidFill>
                  <a:schemeClr val="bg1"/>
                </a:solidFill>
              </a:rPr>
              <a:t>Il s’agit de connaître le climat</a:t>
            </a:r>
          </a:p>
          <a:p>
            <a:pPr marL="0" indent="0">
              <a:buNone/>
            </a:pPr>
            <a:r>
              <a:rPr lang="fr-FR" sz="2400" dirty="0">
                <a:solidFill>
                  <a:schemeClr val="bg1"/>
                </a:solidFill>
              </a:rPr>
              <a:t> ( pluviométrie, ensoleillement, températures…)</a:t>
            </a:r>
            <a:endParaRPr lang="en-US" sz="2400" dirty="0">
              <a:solidFill>
                <a:schemeClr val="bg1"/>
              </a:solidFill>
            </a:endParaRPr>
          </a:p>
          <a:p>
            <a:pPr lvl="0"/>
            <a:r>
              <a:rPr lang="fr-FR" sz="2400" dirty="0">
                <a:solidFill>
                  <a:schemeClr val="bg1"/>
                </a:solidFill>
              </a:rPr>
              <a:t>Pour définir l’installation sur le site ( ombre ou soleil)</a:t>
            </a:r>
            <a:endParaRPr lang="en-US" sz="2400" dirty="0">
              <a:solidFill>
                <a:schemeClr val="bg1"/>
              </a:solidFill>
            </a:endParaRPr>
          </a:p>
          <a:p>
            <a:r>
              <a:rPr lang="fr-FR" sz="2400" dirty="0">
                <a:solidFill>
                  <a:schemeClr val="bg1"/>
                </a:solidFill>
              </a:rPr>
              <a:t>Pour définir la couleur !</a:t>
            </a:r>
            <a:endParaRPr lang="en-US" sz="2400" dirty="0">
              <a:solidFill>
                <a:schemeClr val="bg1"/>
              </a:solidFill>
            </a:endParaRPr>
          </a:p>
          <a:p>
            <a:r>
              <a:rPr lang="fr-FR" sz="2400" dirty="0">
                <a:solidFill>
                  <a:schemeClr val="bg1"/>
                </a:solidFill>
              </a:rPr>
              <a:t>Pour définir et choisir les plantes</a:t>
            </a:r>
            <a:endParaRPr lang="en-US" sz="2400" dirty="0">
              <a:solidFill>
                <a:schemeClr val="bg1"/>
              </a:solidFill>
            </a:endParaRPr>
          </a:p>
          <a:p>
            <a:r>
              <a:rPr lang="fr-FR" sz="1800" b="1" dirty="0"/>
              <a:t> </a:t>
            </a:r>
            <a:endParaRPr lang="fr-FR" dirty="0"/>
          </a:p>
        </p:txBody>
      </p:sp>
      <p:pic>
        <p:nvPicPr>
          <p:cNvPr id="8" name="Image 7">
            <a:extLst>
              <a:ext uri="{FF2B5EF4-FFF2-40B4-BE49-F238E27FC236}">
                <a16:creationId xmlns:a16="http://schemas.microsoft.com/office/drawing/2014/main" id="{3BD8C963-F13A-4560-99FA-A2136DB9E0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9146" b="15854"/>
          <a:stretch/>
        </p:blipFill>
        <p:spPr>
          <a:xfrm flipV="1">
            <a:off x="603116" y="2928203"/>
            <a:ext cx="6986304" cy="3929797"/>
          </a:xfrm>
          <a:prstGeom prst="rect">
            <a:avLst/>
          </a:prstGeom>
        </p:spPr>
      </p:pic>
    </p:spTree>
    <p:extLst>
      <p:ext uri="{BB962C8B-B14F-4D97-AF65-F5344CB8AC3E}">
        <p14:creationId xmlns:p14="http://schemas.microsoft.com/office/powerpoint/2010/main" val="4085606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DBBC93-70DF-4E4E-98E3-08124185AB18}"/>
              </a:ext>
            </a:extLst>
          </p:cNvPr>
          <p:cNvSpPr>
            <a:spLocks noGrp="1"/>
          </p:cNvSpPr>
          <p:nvPr>
            <p:ph type="title"/>
          </p:nvPr>
        </p:nvSpPr>
        <p:spPr>
          <a:xfrm>
            <a:off x="1947549" y="102239"/>
            <a:ext cx="4128300" cy="624392"/>
          </a:xfrm>
        </p:spPr>
        <p:txBody>
          <a:bodyPr rtlCol="0">
            <a:normAutofit/>
          </a:bodyPr>
          <a:lstStyle/>
          <a:p>
            <a:pPr algn="ctr" rtl="0"/>
            <a:r>
              <a:rPr lang="fr-FR" sz="3000" dirty="0">
                <a:latin typeface="+mn-lt"/>
              </a:rPr>
              <a:t>SOMMAIRE</a:t>
            </a:r>
            <a:endParaRPr lang="fr-FR" sz="3000" dirty="0"/>
          </a:p>
        </p:txBody>
      </p:sp>
      <p:sp>
        <p:nvSpPr>
          <p:cNvPr id="5" name="Espace réservé du pied de page 4">
            <a:extLst>
              <a:ext uri="{FF2B5EF4-FFF2-40B4-BE49-F238E27FC236}">
                <a16:creationId xmlns:a16="http://schemas.microsoft.com/office/drawing/2014/main" id="{17331F43-4295-67F5-F745-EE57FB7FCEC6}"/>
              </a:ext>
            </a:extLst>
          </p:cNvPr>
          <p:cNvSpPr>
            <a:spLocks noGrp="1"/>
          </p:cNvSpPr>
          <p:nvPr>
            <p:ph type="ftr" sz="quarter" idx="11"/>
          </p:nvPr>
        </p:nvSpPr>
        <p:spPr/>
        <p:txBody>
          <a:bodyPr/>
          <a:lstStyle/>
          <a:p>
            <a:pPr rtl="0"/>
            <a:r>
              <a:rPr lang="fr-FR" noProof="0" dirty="0"/>
              <a:t>FLEURISSEMENT</a:t>
            </a:r>
          </a:p>
        </p:txBody>
      </p:sp>
      <p:sp>
        <p:nvSpPr>
          <p:cNvPr id="9" name="Espace réservé du numéro de diapositive 8">
            <a:extLst>
              <a:ext uri="{FF2B5EF4-FFF2-40B4-BE49-F238E27FC236}">
                <a16:creationId xmlns:a16="http://schemas.microsoft.com/office/drawing/2014/main" id="{6DCF8D89-56D9-4E2B-9838-07DFB6E9D2BB}"/>
              </a:ext>
            </a:extLst>
          </p:cNvPr>
          <p:cNvSpPr>
            <a:spLocks noGrp="1"/>
          </p:cNvSpPr>
          <p:nvPr>
            <p:ph type="sldNum" sz="quarter" idx="12"/>
          </p:nvPr>
        </p:nvSpPr>
        <p:spPr/>
        <p:txBody>
          <a:bodyPr rtlCol="0"/>
          <a:lstStyle/>
          <a:p>
            <a:pPr rtl="0"/>
            <a:fld id="{D8DA9DAA-006C-4F4B-980E-E3DF019B24E2}" type="slidenum">
              <a:rPr lang="fr-FR" smtClean="0"/>
              <a:pPr rtl="0"/>
              <a:t>2</a:t>
            </a:fld>
            <a:endParaRPr lang="fr-FR"/>
          </a:p>
        </p:txBody>
      </p:sp>
      <p:sp>
        <p:nvSpPr>
          <p:cNvPr id="4" name="Espace réservé du texte 3">
            <a:extLst>
              <a:ext uri="{FF2B5EF4-FFF2-40B4-BE49-F238E27FC236}">
                <a16:creationId xmlns:a16="http://schemas.microsoft.com/office/drawing/2014/main" id="{65DE74E9-AA78-46C1-845A-0B72FA8AF35E}"/>
              </a:ext>
            </a:extLst>
          </p:cNvPr>
          <p:cNvSpPr>
            <a:spLocks noGrp="1"/>
          </p:cNvSpPr>
          <p:nvPr>
            <p:ph type="body" sz="quarter" idx="13"/>
          </p:nvPr>
        </p:nvSpPr>
        <p:spPr>
          <a:xfrm>
            <a:off x="771287" y="859832"/>
            <a:ext cx="7744063" cy="5796999"/>
          </a:xfrm>
        </p:spPr>
        <p:txBody>
          <a:bodyPr rtlCol="0">
            <a:noAutofit/>
          </a:bodyPr>
          <a:lstStyle/>
          <a:p>
            <a:pPr algn="just">
              <a:lnSpc>
                <a:spcPct val="107000"/>
              </a:lnSpc>
              <a:spcAft>
                <a:spcPts val="600"/>
              </a:spcAft>
            </a:pPr>
            <a:r>
              <a:rPr lang="fr-FR"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Rappels historiques, le fleurissement actuel et son évolution</a:t>
            </a:r>
            <a:endParaRPr lang="fr-FR" sz="20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r>
              <a:rPr lang="fr-FR"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Fleurir sa ville: stratégie et plan de fleurissement</a:t>
            </a:r>
            <a:endParaRPr lang="fr-FR" sz="20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r>
              <a:rPr lang="fr-FR"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Le style et le thème</a:t>
            </a:r>
            <a:endParaRPr lang="fr-FR" sz="2000" b="1"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600"/>
              </a:spcAft>
              <a:buFontTx/>
              <a:buChar char="-"/>
            </a:pPr>
            <a:r>
              <a:rPr lang="fr-FR" sz="20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Les principes de compositions</a:t>
            </a:r>
          </a:p>
          <a:p>
            <a:pPr marL="342900" indent="-342900" algn="just">
              <a:lnSpc>
                <a:spcPct val="107000"/>
              </a:lnSpc>
              <a:spcAft>
                <a:spcPts val="600"/>
              </a:spcAft>
              <a:buFontTx/>
              <a:buChar char="-"/>
            </a:pPr>
            <a:r>
              <a:rPr lang="fr-FR" sz="2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La couleur dans le fleurissement</a:t>
            </a:r>
          </a:p>
          <a:p>
            <a:pPr marL="342900" indent="-342900" algn="just">
              <a:lnSpc>
                <a:spcPct val="107000"/>
              </a:lnSpc>
              <a:spcAft>
                <a:spcPts val="600"/>
              </a:spcAft>
              <a:buFontTx/>
              <a:buChar char="-"/>
            </a:pPr>
            <a:r>
              <a:rPr lang="fr-FR" sz="2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La connaissance des plantes</a:t>
            </a:r>
          </a:p>
          <a:p>
            <a:pPr marL="342900" indent="-342900" algn="just">
              <a:lnSpc>
                <a:spcPct val="107000"/>
              </a:lnSpc>
              <a:spcAft>
                <a:spcPts val="600"/>
              </a:spcAft>
              <a:buFontTx/>
              <a:buChar char="-"/>
            </a:pPr>
            <a:r>
              <a:rPr lang="fr-FR" sz="2000" b="1" dirty="0">
                <a:solidFill>
                  <a:srgbClr val="000000"/>
                </a:solidFill>
                <a:latin typeface="Arial" panose="020B0604020202020204" pitchFamily="34" charset="0"/>
                <a:cs typeface="Times New Roman" panose="02020603050405020304" pitchFamily="18" charset="0"/>
              </a:rPr>
              <a:t>La plantation</a:t>
            </a:r>
          </a:p>
          <a:p>
            <a:pPr marL="342900" indent="-342900" algn="just">
              <a:lnSpc>
                <a:spcPct val="107000"/>
              </a:lnSpc>
              <a:spcAft>
                <a:spcPts val="600"/>
              </a:spcAft>
              <a:buFontTx/>
              <a:buChar char="-"/>
            </a:pPr>
            <a:r>
              <a:rPr lang="fr-FR" sz="2000" b="1" dirty="0">
                <a:solidFill>
                  <a:srgbClr val="000000"/>
                </a:solidFill>
                <a:latin typeface="Arial" panose="020B0604020202020204" pitchFamily="34" charset="0"/>
                <a:cs typeface="Times New Roman" panose="02020603050405020304" pitchFamily="18" charset="0"/>
              </a:rPr>
              <a:t>L’entretien</a:t>
            </a:r>
          </a:p>
          <a:p>
            <a:pPr marL="342900" indent="-342900" algn="just">
              <a:lnSpc>
                <a:spcPct val="107000"/>
              </a:lnSpc>
              <a:spcAft>
                <a:spcPts val="600"/>
              </a:spcAft>
              <a:buFontTx/>
              <a:buChar char="-"/>
            </a:pPr>
            <a:r>
              <a:rPr lang="fr-FR" sz="2000" b="1" dirty="0">
                <a:solidFill>
                  <a:srgbClr val="000000"/>
                </a:solidFill>
                <a:latin typeface="Arial" panose="020B0604020202020204" pitchFamily="34" charset="0"/>
                <a:cs typeface="Times New Roman" panose="02020603050405020304" pitchFamily="18" charset="0"/>
              </a:rPr>
              <a:t>Le fleurissement hors sol</a:t>
            </a:r>
          </a:p>
          <a:p>
            <a:pPr marL="342900" indent="-342900" algn="just">
              <a:lnSpc>
                <a:spcPct val="107000"/>
              </a:lnSpc>
              <a:spcAft>
                <a:spcPts val="600"/>
              </a:spcAft>
              <a:buFontTx/>
              <a:buChar char="-"/>
            </a:pPr>
            <a:r>
              <a:rPr lang="fr-FR" sz="2000" b="1" dirty="0">
                <a:solidFill>
                  <a:srgbClr val="000000"/>
                </a:solidFill>
                <a:latin typeface="Arial" panose="020B0604020202020204" pitchFamily="34" charset="0"/>
                <a:cs typeface="Times New Roman" panose="02020603050405020304" pitchFamily="18" charset="0"/>
              </a:rPr>
              <a:t>Le label Villes et Villages Fleuris</a:t>
            </a:r>
          </a:p>
          <a:p>
            <a:pPr marL="342900" indent="-342900" algn="just">
              <a:lnSpc>
                <a:spcPct val="107000"/>
              </a:lnSpc>
              <a:spcAft>
                <a:spcPts val="600"/>
              </a:spcAft>
              <a:buFontTx/>
              <a:buChar char="-"/>
            </a:pPr>
            <a:r>
              <a:rPr lang="fr-FR" sz="2000" b="1" dirty="0">
                <a:solidFill>
                  <a:srgbClr val="000000"/>
                </a:solidFill>
                <a:latin typeface="Arial" panose="020B0604020202020204" pitchFamily="34" charset="0"/>
                <a:cs typeface="Times New Roman" panose="02020603050405020304" pitchFamily="18" charset="0"/>
              </a:rPr>
              <a:t>Conclusion culinaire</a:t>
            </a:r>
          </a:p>
        </p:txBody>
      </p:sp>
    </p:spTree>
    <p:extLst>
      <p:ext uri="{BB962C8B-B14F-4D97-AF65-F5344CB8AC3E}">
        <p14:creationId xmlns:p14="http://schemas.microsoft.com/office/powerpoint/2010/main" val="2354105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286000" y="184230"/>
            <a:ext cx="4572000" cy="369332"/>
          </a:xfrm>
          <a:prstGeom prst="rect">
            <a:avLst/>
          </a:prstGeom>
          <a:noFill/>
        </p:spPr>
        <p:txBody>
          <a:bodyPr wrap="square">
            <a:spAutoFit/>
          </a:bodyPr>
          <a:lstStyle/>
          <a:p>
            <a:pPr algn="ctr"/>
            <a:r>
              <a:rPr lang="fr-FR" sz="1800" b="1" dirty="0">
                <a:solidFill>
                  <a:srgbClr val="FF0000"/>
                </a:solidFill>
                <a:effectLst/>
                <a:latin typeface="Times New Roman" panose="02020603050405020304" pitchFamily="18" charset="0"/>
                <a:ea typeface="Times New Roman" panose="02020603050405020304" pitchFamily="18" charset="0"/>
              </a:rPr>
              <a:t>LE STYLE</a:t>
            </a:r>
            <a:endParaRPr lang="fr-FR" b="1" dirty="0">
              <a:solidFill>
                <a:srgbClr val="FF0000"/>
              </a:solidFill>
            </a:endParaRPr>
          </a:p>
        </p:txBody>
      </p:sp>
      <p:sp>
        <p:nvSpPr>
          <p:cNvPr id="3" name="ZoneTexte 2">
            <a:extLst>
              <a:ext uri="{FF2B5EF4-FFF2-40B4-BE49-F238E27FC236}">
                <a16:creationId xmlns:a16="http://schemas.microsoft.com/office/drawing/2014/main" id="{FE2883BB-B2A6-C741-52A1-5E6B94D53473}"/>
              </a:ext>
            </a:extLst>
          </p:cNvPr>
          <p:cNvSpPr txBox="1"/>
          <p:nvPr/>
        </p:nvSpPr>
        <p:spPr>
          <a:xfrm>
            <a:off x="1277321" y="1373124"/>
            <a:ext cx="7390024" cy="3908762"/>
          </a:xfrm>
          <a:prstGeom prst="rect">
            <a:avLst/>
          </a:prstGeom>
          <a:noFill/>
        </p:spPr>
        <p:txBody>
          <a:bodyPr wrap="square" rtlCol="0">
            <a:spAutoFit/>
          </a:bodyPr>
          <a:lstStyle/>
          <a:p>
            <a:r>
              <a:rPr lang="fr-FR" sz="2800" dirty="0">
                <a:solidFill>
                  <a:schemeClr val="bg1"/>
                </a:solidFill>
              </a:rPr>
              <a:t>4 Styles de fleurissement cohabitent</a:t>
            </a:r>
          </a:p>
          <a:p>
            <a:r>
              <a:rPr lang="fr-FR" sz="2800" dirty="0">
                <a:solidFill>
                  <a:schemeClr val="bg1"/>
                </a:solidFill>
              </a:rPr>
              <a:t>La Mosaïculture et ses créations modernes en 3D</a:t>
            </a:r>
          </a:p>
          <a:p>
            <a:r>
              <a:rPr lang="fr-FR" sz="2800" dirty="0">
                <a:solidFill>
                  <a:schemeClr val="bg1"/>
                </a:solidFill>
              </a:rPr>
              <a:t>Le traditionnel, peut utilisé car désuet</a:t>
            </a:r>
          </a:p>
          <a:p>
            <a:r>
              <a:rPr lang="fr-FR" sz="2800" dirty="0">
                <a:solidFill>
                  <a:schemeClr val="bg1"/>
                </a:solidFill>
              </a:rPr>
              <a:t>Les taches fleuries ou mixed border</a:t>
            </a:r>
          </a:p>
          <a:p>
            <a:r>
              <a:rPr lang="fr-FR" sz="2800" dirty="0">
                <a:solidFill>
                  <a:schemeClr val="bg1"/>
                </a:solidFill>
              </a:rPr>
              <a:t>Le fleurissement en tapis couramment employé avec des variantes de plantes structurantes</a:t>
            </a:r>
          </a:p>
          <a:p>
            <a:endParaRPr lang="fr-FR" sz="2800" dirty="0">
              <a:solidFill>
                <a:schemeClr val="bg1"/>
              </a:solidFill>
            </a:endParaRPr>
          </a:p>
          <a:p>
            <a:r>
              <a:rPr lang="fr-FR" sz="2800" dirty="0">
                <a:solidFill>
                  <a:schemeClr val="bg1"/>
                </a:solidFill>
              </a:rPr>
              <a:t>+ annuelles / vivaces / arbustes           / arbres</a:t>
            </a:r>
          </a:p>
          <a:p>
            <a:endParaRPr lang="fr-FR" sz="2400" dirty="0"/>
          </a:p>
        </p:txBody>
      </p:sp>
    </p:spTree>
    <p:extLst>
      <p:ext uri="{BB962C8B-B14F-4D97-AF65-F5344CB8AC3E}">
        <p14:creationId xmlns:p14="http://schemas.microsoft.com/office/powerpoint/2010/main" val="3460758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614474" y="77225"/>
            <a:ext cx="4572000" cy="369332"/>
          </a:xfrm>
          <a:prstGeom prst="rect">
            <a:avLst/>
          </a:prstGeom>
          <a:noFill/>
        </p:spPr>
        <p:txBody>
          <a:bodyPr wrap="square">
            <a:spAutoFit/>
          </a:bodyPr>
          <a:lstStyle/>
          <a:p>
            <a:pPr algn="ctr"/>
            <a:r>
              <a:rPr lang="fr-FR" sz="1800" b="1" dirty="0">
                <a:solidFill>
                  <a:schemeClr val="bg1"/>
                </a:solidFill>
                <a:effectLst/>
                <a:latin typeface="Times New Roman" panose="02020603050405020304" pitchFamily="18" charset="0"/>
                <a:ea typeface="Times New Roman" panose="02020603050405020304" pitchFamily="18" charset="0"/>
              </a:rPr>
              <a:t>LA MOSAÏCULTURE</a:t>
            </a:r>
            <a:endParaRPr lang="fr-FR" b="1" dirty="0">
              <a:solidFill>
                <a:schemeClr val="bg1"/>
              </a:solidFill>
            </a:endParaRPr>
          </a:p>
        </p:txBody>
      </p:sp>
      <p:sp>
        <p:nvSpPr>
          <p:cNvPr id="3" name="ZoneTexte 2">
            <a:extLst>
              <a:ext uri="{FF2B5EF4-FFF2-40B4-BE49-F238E27FC236}">
                <a16:creationId xmlns:a16="http://schemas.microsoft.com/office/drawing/2014/main" id="{FE2883BB-B2A6-C741-52A1-5E6B94D53473}"/>
              </a:ext>
            </a:extLst>
          </p:cNvPr>
          <p:cNvSpPr txBox="1"/>
          <p:nvPr/>
        </p:nvSpPr>
        <p:spPr>
          <a:xfrm>
            <a:off x="4900474" y="497591"/>
            <a:ext cx="6781771" cy="369332"/>
          </a:xfrm>
          <a:prstGeom prst="rect">
            <a:avLst/>
          </a:prstGeom>
          <a:noFill/>
        </p:spPr>
        <p:txBody>
          <a:bodyPr wrap="square" rtlCol="0">
            <a:spAutoFit/>
          </a:bodyPr>
          <a:lstStyle/>
          <a:p>
            <a:r>
              <a:rPr lang="fr-FR" sz="1800" u="sng" dirty="0">
                <a:solidFill>
                  <a:schemeClr val="bg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..\Mosaïque\mosaïques.ppt</a:t>
            </a:r>
            <a:endParaRPr lang="fr-FR" sz="1800" u="sng" dirty="0">
              <a:solidFill>
                <a:schemeClr val="bg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B85A65FA-6A50-72C1-7876-09C15EE70862}"/>
              </a:ext>
            </a:extLst>
          </p:cNvPr>
          <p:cNvSpPr txBox="1"/>
          <p:nvPr/>
        </p:nvSpPr>
        <p:spPr>
          <a:xfrm>
            <a:off x="4189863" y="1171255"/>
            <a:ext cx="4858603" cy="1569660"/>
          </a:xfrm>
          <a:prstGeom prst="rect">
            <a:avLst/>
          </a:prstGeom>
          <a:noFill/>
        </p:spPr>
        <p:txBody>
          <a:bodyPr wrap="square">
            <a:spAutoFit/>
          </a:bodyPr>
          <a:lstStyle/>
          <a:p>
            <a:r>
              <a:rPr lang="fr-FR" sz="2400" dirty="0">
                <a:solidFill>
                  <a:schemeClr val="bg1"/>
                </a:solidFill>
              </a:rPr>
              <a:t>L’art de faire des dessins par contraste avec des plantes spécifiques</a:t>
            </a:r>
          </a:p>
          <a:p>
            <a:r>
              <a:rPr lang="fr-FR" sz="2400" dirty="0">
                <a:solidFill>
                  <a:schemeClr val="bg1"/>
                </a:solidFill>
              </a:rPr>
              <a:t>Moderne avec des compositions en 3D et ses festivals </a:t>
            </a:r>
            <a:r>
              <a:rPr lang="fr-FR" sz="2400" dirty="0" err="1">
                <a:solidFill>
                  <a:schemeClr val="bg1"/>
                </a:solidFill>
              </a:rPr>
              <a:t>internationnaux</a:t>
            </a:r>
            <a:endParaRPr lang="fr-FR" sz="2400" dirty="0">
              <a:solidFill>
                <a:schemeClr val="bg1"/>
              </a:solidFill>
            </a:endParaRPr>
          </a:p>
        </p:txBody>
      </p:sp>
      <p:pic>
        <p:nvPicPr>
          <p:cNvPr id="6" name="Image 5">
            <a:extLst>
              <a:ext uri="{FF2B5EF4-FFF2-40B4-BE49-F238E27FC236}">
                <a16:creationId xmlns:a16="http://schemas.microsoft.com/office/drawing/2014/main" id="{E0138138-633B-9359-DBFF-DE9C637623FF}"/>
              </a:ext>
            </a:extLst>
          </p:cNvPr>
          <p:cNvPicPr>
            <a:picLocks noChangeAspect="1"/>
          </p:cNvPicPr>
          <p:nvPr/>
        </p:nvPicPr>
        <p:blipFill>
          <a:blip r:embed="rId4"/>
          <a:stretch>
            <a:fillRect/>
          </a:stretch>
        </p:blipFill>
        <p:spPr>
          <a:xfrm>
            <a:off x="13649" y="3885257"/>
            <a:ext cx="5036024" cy="2989879"/>
          </a:xfrm>
          <a:prstGeom prst="rect">
            <a:avLst/>
          </a:prstGeom>
        </p:spPr>
      </p:pic>
      <p:sp>
        <p:nvSpPr>
          <p:cNvPr id="8" name="ZoneTexte 7">
            <a:extLst>
              <a:ext uri="{FF2B5EF4-FFF2-40B4-BE49-F238E27FC236}">
                <a16:creationId xmlns:a16="http://schemas.microsoft.com/office/drawing/2014/main" id="{E6C38704-A70E-B954-831B-A46A3D0F215A}"/>
              </a:ext>
            </a:extLst>
          </p:cNvPr>
          <p:cNvSpPr txBox="1"/>
          <p:nvPr/>
        </p:nvSpPr>
        <p:spPr>
          <a:xfrm>
            <a:off x="5868538" y="3096281"/>
            <a:ext cx="2183641" cy="646331"/>
          </a:xfrm>
          <a:prstGeom prst="rect">
            <a:avLst/>
          </a:prstGeom>
          <a:noFill/>
        </p:spPr>
        <p:txBody>
          <a:bodyPr wrap="square" rtlCol="0">
            <a:spAutoFit/>
          </a:bodyPr>
          <a:lstStyle/>
          <a:p>
            <a:r>
              <a:rPr lang="fr-FR" dirty="0">
                <a:solidFill>
                  <a:schemeClr val="bg2">
                    <a:lumMod val="75000"/>
                  </a:schemeClr>
                </a:solidFill>
                <a:hlinkClick r:id="rId5" action="ppaction://hlinkfile">
                  <a:extLst>
                    <a:ext uri="{A12FA001-AC4F-418D-AE19-62706E023703}">
                      <ahyp:hlinkClr xmlns:ahyp="http://schemas.microsoft.com/office/drawing/2018/hyperlinkcolor" val="tx"/>
                    </a:ext>
                  </a:extLst>
                </a:hlinkClick>
              </a:rPr>
              <a:t>..\films\3DMontréal.mp4</a:t>
            </a:r>
            <a:endParaRPr lang="fr-FR" dirty="0">
              <a:solidFill>
                <a:schemeClr val="bg2">
                  <a:lumMod val="75000"/>
                </a:schemeClr>
              </a:solidFill>
            </a:endParaRPr>
          </a:p>
        </p:txBody>
      </p:sp>
      <p:pic>
        <p:nvPicPr>
          <p:cNvPr id="4" name="Image 3">
            <a:extLst>
              <a:ext uri="{FF2B5EF4-FFF2-40B4-BE49-F238E27FC236}">
                <a16:creationId xmlns:a16="http://schemas.microsoft.com/office/drawing/2014/main" id="{0BE1C8E9-F5C8-7E18-5A85-29CFBD9791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78825" y="4136115"/>
            <a:ext cx="4065176" cy="2709314"/>
          </a:xfrm>
          <a:prstGeom prst="rect">
            <a:avLst/>
          </a:prstGeom>
        </p:spPr>
      </p:pic>
    </p:spTree>
    <p:extLst>
      <p:ext uri="{BB962C8B-B14F-4D97-AF65-F5344CB8AC3E}">
        <p14:creationId xmlns:p14="http://schemas.microsoft.com/office/powerpoint/2010/main" val="3002913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SCN0290">
            <a:extLst>
              <a:ext uri="{FF2B5EF4-FFF2-40B4-BE49-F238E27FC236}">
                <a16:creationId xmlns:a16="http://schemas.microsoft.com/office/drawing/2014/main" id="{CCBFB2F4-FA8F-6E71-D89D-3BA35A1474E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IMG_3931">
            <a:extLst>
              <a:ext uri="{FF2B5EF4-FFF2-40B4-BE49-F238E27FC236}">
                <a16:creationId xmlns:a16="http://schemas.microsoft.com/office/drawing/2014/main" id="{C567F38C-7BCE-F1A6-C9FB-68FAC7BFEBA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98450"/>
            <a:ext cx="9540875" cy="715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mos4">
            <a:extLst>
              <a:ext uri="{FF2B5EF4-FFF2-40B4-BE49-F238E27FC236}">
                <a16:creationId xmlns:a16="http://schemas.microsoft.com/office/drawing/2014/main" id="{C4C96BF2-6A71-6078-47FE-1ED6B52FF7F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23875"/>
            <a:ext cx="9144000"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hidden="1">
            <a:extLst>
              <a:ext uri="{FF2B5EF4-FFF2-40B4-BE49-F238E27FC236}">
                <a16:creationId xmlns:a16="http://schemas.microsoft.com/office/drawing/2014/main" id="{5FCE4D39-C14B-0CEB-A514-E1BCA24F6D30}"/>
              </a:ext>
            </a:extLst>
          </p:cNvPr>
          <p:cNvSpPr>
            <a:spLocks noGrp="1" noChangeArrowheads="1"/>
          </p:cNvSpPr>
          <p:nvPr>
            <p:ph type="title"/>
          </p:nvPr>
        </p:nvSpPr>
        <p:spPr/>
        <p:txBody>
          <a:bodyPr/>
          <a:lstStyle/>
          <a:p>
            <a:pPr eaLnBrk="1" hangingPunct="1"/>
            <a:endParaRPr lang="fr-FR" altLang="fr-FR"/>
          </a:p>
        </p:txBody>
      </p:sp>
      <p:sp>
        <p:nvSpPr>
          <p:cNvPr id="20483" name="Rectangle 3" descr="42">
            <a:extLst>
              <a:ext uri="{FF2B5EF4-FFF2-40B4-BE49-F238E27FC236}">
                <a16:creationId xmlns:a16="http://schemas.microsoft.com/office/drawing/2014/main" id="{92EDAB08-CCEC-E4E9-06E1-8E5F035D94D1}"/>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latin typeface="Calibri" panose="020F050202020403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IMG_1214">
            <a:extLst>
              <a:ext uri="{FF2B5EF4-FFF2-40B4-BE49-F238E27FC236}">
                <a16:creationId xmlns:a16="http://schemas.microsoft.com/office/drawing/2014/main" id="{D152A3AE-36AF-F383-6DE9-14235B72559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hidden="1">
            <a:extLst>
              <a:ext uri="{FF2B5EF4-FFF2-40B4-BE49-F238E27FC236}">
                <a16:creationId xmlns:a16="http://schemas.microsoft.com/office/drawing/2014/main" id="{80C9BD9A-8047-4D5B-671A-7FF38048DE4F}"/>
              </a:ext>
            </a:extLst>
          </p:cNvPr>
          <p:cNvSpPr>
            <a:spLocks noGrp="1" noChangeArrowheads="1"/>
          </p:cNvSpPr>
          <p:nvPr>
            <p:ph type="title"/>
          </p:nvPr>
        </p:nvSpPr>
        <p:spPr/>
        <p:txBody>
          <a:bodyPr/>
          <a:lstStyle/>
          <a:p>
            <a:pPr eaLnBrk="1" hangingPunct="1"/>
            <a:endParaRPr lang="fr-FR" altLang="fr-FR"/>
          </a:p>
        </p:txBody>
      </p:sp>
      <p:sp>
        <p:nvSpPr>
          <p:cNvPr id="22531" name="Rectangle 3" descr="tulipea">
            <a:extLst>
              <a:ext uri="{FF2B5EF4-FFF2-40B4-BE49-F238E27FC236}">
                <a16:creationId xmlns:a16="http://schemas.microsoft.com/office/drawing/2014/main" id="{7EB1D781-73C6-9CE2-D3ED-AB1906CEAF11}"/>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latin typeface="Calibri" panose="020F050202020403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hidden="1">
            <a:extLst>
              <a:ext uri="{FF2B5EF4-FFF2-40B4-BE49-F238E27FC236}">
                <a16:creationId xmlns:a16="http://schemas.microsoft.com/office/drawing/2014/main" id="{0D97BDAA-7BC7-E0A1-4F61-AC70984A3982}"/>
              </a:ext>
            </a:extLst>
          </p:cNvPr>
          <p:cNvSpPr>
            <a:spLocks noGrp="1" noChangeArrowheads="1"/>
          </p:cNvSpPr>
          <p:nvPr>
            <p:ph type="title"/>
          </p:nvPr>
        </p:nvSpPr>
        <p:spPr/>
        <p:txBody>
          <a:bodyPr/>
          <a:lstStyle/>
          <a:p>
            <a:pPr eaLnBrk="1" hangingPunct="1"/>
            <a:endParaRPr lang="fr-FR" altLang="fr-FR"/>
          </a:p>
        </p:txBody>
      </p:sp>
      <p:sp>
        <p:nvSpPr>
          <p:cNvPr id="23555" name="Rectangle 3" descr="panda2">
            <a:extLst>
              <a:ext uri="{FF2B5EF4-FFF2-40B4-BE49-F238E27FC236}">
                <a16:creationId xmlns:a16="http://schemas.microsoft.com/office/drawing/2014/main" id="{AFCD37D2-DE12-B779-122D-0AA8343E938C}"/>
              </a:ext>
            </a:extLst>
          </p:cNvPr>
          <p:cNvSpPr>
            <a:spLocks noGrp="1" noChangeAspect="1" noChangeArrowheads="1"/>
          </p:cNvSpPr>
          <p:nvPr isPhoto="1"/>
        </p:nvSpPr>
        <p:spPr bwMode="auto">
          <a:xfrm>
            <a:off x="2000250" y="0"/>
            <a:ext cx="5143500" cy="6858000"/>
          </a:xfrm>
          <a:prstGeom prst="rect">
            <a:avLst/>
          </a:prstGeom>
          <a:blipFill dpi="0" rotWithShape="1">
            <a:blip r:embed="rId2"/>
            <a:srcRect/>
            <a:stretch>
              <a:fillRect/>
            </a:stretch>
          </a:blipFill>
          <a:ln w="9525">
            <a:solidFill>
              <a:schemeClr val="tx1"/>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latin typeface="Calibri" panose="020F050202020403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B86BDAFE-DC73-9C76-0154-23C87591238B}"/>
              </a:ext>
            </a:extLst>
          </p:cNvPr>
          <p:cNvSpPr>
            <a:spLocks noGrp="1"/>
          </p:cNvSpPr>
          <p:nvPr>
            <p:ph type="ftr" sz="quarter" idx="11"/>
          </p:nvPr>
        </p:nvSpPr>
        <p:spPr/>
        <p:txBody>
          <a:bodyPr/>
          <a:lstStyle/>
          <a:p>
            <a:r>
              <a:rPr lang="en-US"/>
              <a:t>FLEURISSEMENT</a:t>
            </a:r>
            <a:endParaRPr lang="en-US" dirty="0"/>
          </a:p>
        </p:txBody>
      </p:sp>
      <p:sp>
        <p:nvSpPr>
          <p:cNvPr id="4" name="Espace réservé du numéro de diapositive 3">
            <a:extLst>
              <a:ext uri="{FF2B5EF4-FFF2-40B4-BE49-F238E27FC236}">
                <a16:creationId xmlns:a16="http://schemas.microsoft.com/office/drawing/2014/main" id="{22EE3E7B-314F-2F7B-D964-E256D87032FA}"/>
              </a:ext>
            </a:extLst>
          </p:cNvPr>
          <p:cNvSpPr>
            <a:spLocks noGrp="1"/>
          </p:cNvSpPr>
          <p:nvPr>
            <p:ph type="sldNum" sz="quarter" idx="12"/>
          </p:nvPr>
        </p:nvSpPr>
        <p:spPr/>
        <p:txBody>
          <a:bodyPr/>
          <a:lstStyle/>
          <a:p>
            <a:fld id="{6D22F896-40B5-4ADD-8801-0D06FADFA095}" type="slidenum">
              <a:rPr lang="en-US" smtClean="0"/>
              <a:t>29</a:t>
            </a:fld>
            <a:endParaRPr lang="en-US" dirty="0"/>
          </a:p>
        </p:txBody>
      </p:sp>
      <p:pic>
        <p:nvPicPr>
          <p:cNvPr id="7" name="Image 6">
            <a:extLst>
              <a:ext uri="{FF2B5EF4-FFF2-40B4-BE49-F238E27FC236}">
                <a16:creationId xmlns:a16="http://schemas.microsoft.com/office/drawing/2014/main" id="{B892B89D-9FB8-C720-55B5-359EB5664C77}"/>
              </a:ext>
            </a:extLst>
          </p:cNvPr>
          <p:cNvPicPr>
            <a:picLocks noChangeAspect="1"/>
          </p:cNvPicPr>
          <p:nvPr/>
        </p:nvPicPr>
        <p:blipFill>
          <a:blip r:embed="rId2"/>
          <a:stretch>
            <a:fillRect/>
          </a:stretch>
        </p:blipFill>
        <p:spPr>
          <a:xfrm>
            <a:off x="6201529" y="12102"/>
            <a:ext cx="3011424" cy="5059680"/>
          </a:xfrm>
          <a:prstGeom prst="rect">
            <a:avLst/>
          </a:prstGeom>
        </p:spPr>
      </p:pic>
      <p:pic>
        <p:nvPicPr>
          <p:cNvPr id="9" name="Image 8">
            <a:extLst>
              <a:ext uri="{FF2B5EF4-FFF2-40B4-BE49-F238E27FC236}">
                <a16:creationId xmlns:a16="http://schemas.microsoft.com/office/drawing/2014/main" id="{BB2CD9CD-3081-71BB-F5C3-F8F52A4A407E}"/>
              </a:ext>
            </a:extLst>
          </p:cNvPr>
          <p:cNvPicPr>
            <a:picLocks noChangeAspect="1"/>
          </p:cNvPicPr>
          <p:nvPr/>
        </p:nvPicPr>
        <p:blipFill>
          <a:blip r:embed="rId3"/>
          <a:stretch>
            <a:fillRect/>
          </a:stretch>
        </p:blipFill>
        <p:spPr>
          <a:xfrm>
            <a:off x="3195800" y="1438746"/>
            <a:ext cx="2670048" cy="5327904"/>
          </a:xfrm>
          <a:prstGeom prst="rect">
            <a:avLst/>
          </a:prstGeom>
        </p:spPr>
      </p:pic>
      <p:pic>
        <p:nvPicPr>
          <p:cNvPr id="11" name="Image 10">
            <a:extLst>
              <a:ext uri="{FF2B5EF4-FFF2-40B4-BE49-F238E27FC236}">
                <a16:creationId xmlns:a16="http://schemas.microsoft.com/office/drawing/2014/main" id="{8E529E4C-FBE4-C2CD-67A2-6C319705B165}"/>
              </a:ext>
            </a:extLst>
          </p:cNvPr>
          <p:cNvPicPr>
            <a:picLocks noChangeAspect="1"/>
          </p:cNvPicPr>
          <p:nvPr/>
        </p:nvPicPr>
        <p:blipFill>
          <a:blip r:embed="rId4"/>
          <a:stretch>
            <a:fillRect/>
          </a:stretch>
        </p:blipFill>
        <p:spPr>
          <a:xfrm>
            <a:off x="64673" y="1438746"/>
            <a:ext cx="2962656" cy="5407152"/>
          </a:xfrm>
          <a:prstGeom prst="rect">
            <a:avLst/>
          </a:prstGeom>
        </p:spPr>
      </p:pic>
      <p:pic>
        <p:nvPicPr>
          <p:cNvPr id="13" name="Image 12">
            <a:extLst>
              <a:ext uri="{FF2B5EF4-FFF2-40B4-BE49-F238E27FC236}">
                <a16:creationId xmlns:a16="http://schemas.microsoft.com/office/drawing/2014/main" id="{6C889D75-BB2D-4698-94DF-8A15886C5D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01552" y="4008306"/>
            <a:ext cx="1775392" cy="2837592"/>
          </a:xfrm>
          <a:prstGeom prst="rect">
            <a:avLst/>
          </a:prstGeom>
        </p:spPr>
      </p:pic>
    </p:spTree>
    <p:extLst>
      <p:ext uri="{BB962C8B-B14F-4D97-AF65-F5344CB8AC3E}">
        <p14:creationId xmlns:p14="http://schemas.microsoft.com/office/powerpoint/2010/main" val="2730972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041C426-2679-983D-B310-B291E08E250A}"/>
              </a:ext>
            </a:extLst>
          </p:cNvPr>
          <p:cNvSpPr txBox="1"/>
          <p:nvPr/>
        </p:nvSpPr>
        <p:spPr>
          <a:xfrm>
            <a:off x="2614474" y="77225"/>
            <a:ext cx="4572000" cy="369332"/>
          </a:xfrm>
          <a:prstGeom prst="rect">
            <a:avLst/>
          </a:prstGeom>
          <a:noFill/>
        </p:spPr>
        <p:txBody>
          <a:bodyPr wrap="square">
            <a:spAutoFit/>
          </a:bodyPr>
          <a:lstStyle/>
          <a:p>
            <a:r>
              <a:rPr lang="fr-FR" sz="1800" dirty="0">
                <a:solidFill>
                  <a:schemeClr val="accent3">
                    <a:lumMod val="75000"/>
                  </a:schemeClr>
                </a:solidFill>
                <a:effectLst/>
                <a:latin typeface="Times New Roman" panose="02020603050405020304" pitchFamily="18" charset="0"/>
                <a:ea typeface="Times New Roman" panose="02020603050405020304" pitchFamily="18" charset="0"/>
              </a:rPr>
              <a:t>LES DIX REGLES DU FLEURISSEMENT</a:t>
            </a:r>
            <a:endParaRPr lang="fr-FR" dirty="0">
              <a:solidFill>
                <a:schemeClr val="accent3">
                  <a:lumMod val="75000"/>
                </a:schemeClr>
              </a:solidFill>
            </a:endParaRPr>
          </a:p>
        </p:txBody>
      </p:sp>
      <p:sp>
        <p:nvSpPr>
          <p:cNvPr id="7" name="ZoneTexte 6">
            <a:extLst>
              <a:ext uri="{FF2B5EF4-FFF2-40B4-BE49-F238E27FC236}">
                <a16:creationId xmlns:a16="http://schemas.microsoft.com/office/drawing/2014/main" id="{548593BE-9C0B-593A-2E78-DAAC456B84E2}"/>
              </a:ext>
            </a:extLst>
          </p:cNvPr>
          <p:cNvSpPr txBox="1"/>
          <p:nvPr/>
        </p:nvSpPr>
        <p:spPr>
          <a:xfrm>
            <a:off x="870012" y="717935"/>
            <a:ext cx="8273988" cy="6217087"/>
          </a:xfrm>
          <a:prstGeom prst="rect">
            <a:avLst/>
          </a:prstGeom>
          <a:noFill/>
        </p:spPr>
        <p:txBody>
          <a:bodyPr wrap="square">
            <a:spAutoFit/>
          </a:bodyPr>
          <a:lstStyle/>
          <a:p>
            <a:pPr marL="342900" lvl="0" indent="-342900">
              <a:buFont typeface="Wingdings" panose="05000000000000000000" pitchFamily="2" charset="2"/>
              <a:buChar char="Ø"/>
              <a:tabLst>
                <a:tab pos="457200" algn="l"/>
              </a:tabLst>
            </a:pPr>
            <a:r>
              <a:rPr lang="fr-FR" sz="2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LA STRATEGIE </a:t>
            </a:r>
            <a:r>
              <a:rPr lang="fr-FR"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La gestion différenciée, situer géographiquement, évaluer dans la ville la position hiérarchique de l’espace, environnement bâtit, besoins du public, le parcours fleuri.</a:t>
            </a:r>
          </a:p>
          <a:p>
            <a:pPr marL="228600"/>
            <a:r>
              <a:rPr lang="fr-FR" sz="2000" dirty="0">
                <a:effectLst/>
                <a:latin typeface="Times New Roman" panose="02020603050405020304" pitchFamily="18" charset="0"/>
                <a:ea typeface="Times New Roman" panose="02020603050405020304" pitchFamily="18" charset="0"/>
              </a:rPr>
              <a:t> </a:t>
            </a:r>
          </a:p>
          <a:p>
            <a:pPr marL="342900" lvl="0" indent="-342900">
              <a:buFont typeface="Wingdings" panose="05000000000000000000" pitchFamily="2" charset="2"/>
              <a:buChar char="Ø"/>
              <a:tabLst>
                <a:tab pos="457200" algn="l"/>
              </a:tabLst>
            </a:pPr>
            <a:r>
              <a:rPr lang="fr-FR" sz="2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LE PLAN DE FLEURISSEMENT : </a:t>
            </a:r>
            <a:r>
              <a:rPr lang="fr-FR"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La scène, échelle, proportion, perception des ambiances et des émotions, situation dans un jardin, surface et modelé.</a:t>
            </a:r>
          </a:p>
          <a:p>
            <a:pPr marL="228600"/>
            <a:r>
              <a:rPr lang="fr-FR" sz="2000" dirty="0">
                <a:effectLst/>
                <a:latin typeface="Times New Roman" panose="02020603050405020304" pitchFamily="18" charset="0"/>
                <a:ea typeface="Times New Roman" panose="02020603050405020304" pitchFamily="18" charset="0"/>
              </a:rPr>
              <a:t> </a:t>
            </a:r>
          </a:p>
          <a:p>
            <a:pPr marL="342900" lvl="0" indent="-342900">
              <a:buFont typeface="Wingdings" panose="05000000000000000000" pitchFamily="2" charset="2"/>
              <a:buChar char="Ø"/>
              <a:tabLst>
                <a:tab pos="457200" algn="l"/>
              </a:tabLst>
            </a:pPr>
            <a:r>
              <a:rPr lang="fr-FR" sz="2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LES CONTRAINTES FINANCIERES </a:t>
            </a:r>
            <a:r>
              <a:rPr lang="fr-FR"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investissement, fonctionnement, besoin en main d’œuvre, arrosage.</a:t>
            </a:r>
          </a:p>
          <a:p>
            <a:pPr marL="228600"/>
            <a:r>
              <a:rPr lang="fr-FR" sz="2000" dirty="0">
                <a:effectLst/>
                <a:latin typeface="Times New Roman" panose="02020603050405020304" pitchFamily="18" charset="0"/>
                <a:ea typeface="Times New Roman" panose="02020603050405020304" pitchFamily="18" charset="0"/>
              </a:rPr>
              <a:t> </a:t>
            </a:r>
          </a:p>
          <a:p>
            <a:pPr marL="342900" lvl="0" indent="-342900">
              <a:buFont typeface="Wingdings" panose="05000000000000000000" pitchFamily="2" charset="2"/>
              <a:buChar char="Ø"/>
              <a:tabLst>
                <a:tab pos="457200" algn="l"/>
              </a:tabLst>
            </a:pPr>
            <a:r>
              <a:rPr lang="fr-FR" sz="2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LES CONDITIONS CLIMATIQUES : </a:t>
            </a:r>
            <a:r>
              <a:rPr lang="fr-FR"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Exposition, vent, arrosage automatique, protection au froid, soleil ou ombre.</a:t>
            </a:r>
          </a:p>
          <a:p>
            <a:pPr marL="270510"/>
            <a:endParaRPr lang="fr-FR" sz="2000" dirty="0">
              <a:solidFill>
                <a:schemeClr val="bg1"/>
              </a:solidFill>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Ø"/>
              <a:tabLst>
                <a:tab pos="457200" algn="l"/>
              </a:tabLst>
            </a:pPr>
            <a:r>
              <a:rPr lang="fr-FR" sz="2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LE STYLE </a:t>
            </a:r>
            <a:r>
              <a:rPr lang="fr-FR"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Mosaïculture, Traditionnel, Taches fleuries, Le tapis.</a:t>
            </a:r>
          </a:p>
          <a:p>
            <a:pPr marL="571500" indent="-342900">
              <a:buFont typeface="Wingdings" panose="05000000000000000000" pitchFamily="2" charset="2"/>
              <a:buChar char="Ø"/>
            </a:pPr>
            <a:endParaRPr lang="fr-FR" sz="2000" dirty="0">
              <a:solidFill>
                <a:schemeClr val="bg1"/>
              </a:solidFill>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Ø"/>
              <a:tabLst>
                <a:tab pos="457200" algn="l"/>
              </a:tabLst>
            </a:pPr>
            <a:r>
              <a:rPr lang="fr-FR" sz="2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LE THEME : </a:t>
            </a:r>
            <a:r>
              <a:rPr lang="fr-FR"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fil conducteur, unité, ambiance, couleur, évènement, l’histoire…</a:t>
            </a:r>
          </a:p>
          <a:p>
            <a:pPr marL="613410" indent="-342900">
              <a:buFont typeface="Wingdings" panose="05000000000000000000" pitchFamily="2" charset="2"/>
              <a:buChar char="Ø"/>
            </a:pPr>
            <a:endParaRPr lang="fr-FR"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tabLst>
                <a:tab pos="457200" algn="l"/>
              </a:tabLst>
            </a:pPr>
            <a:r>
              <a:rPr lang="fr-FR"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fr-FR" sz="1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78580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3392396" y="127454"/>
            <a:ext cx="4572000" cy="369332"/>
          </a:xfrm>
          <a:prstGeom prst="rect">
            <a:avLst/>
          </a:prstGeom>
          <a:noFill/>
        </p:spPr>
        <p:txBody>
          <a:bodyPr wrap="square">
            <a:spAutoFit/>
          </a:bodyPr>
          <a:lstStyle/>
          <a:p>
            <a:pPr algn="ctr"/>
            <a:r>
              <a:rPr lang="fr-FR" sz="1800" b="1" dirty="0">
                <a:solidFill>
                  <a:schemeClr val="bg1"/>
                </a:solidFill>
                <a:effectLst/>
                <a:latin typeface="Times New Roman" panose="02020603050405020304" pitchFamily="18" charset="0"/>
                <a:ea typeface="Times New Roman" panose="02020603050405020304" pitchFamily="18" charset="0"/>
              </a:rPr>
              <a:t>LE TRADITIONNEL</a:t>
            </a:r>
            <a:endParaRPr lang="fr-FR" b="1" dirty="0">
              <a:solidFill>
                <a:schemeClr val="bg1"/>
              </a:solidFill>
            </a:endParaRPr>
          </a:p>
        </p:txBody>
      </p:sp>
      <p:sp>
        <p:nvSpPr>
          <p:cNvPr id="3" name="ZoneTexte 2">
            <a:extLst>
              <a:ext uri="{FF2B5EF4-FFF2-40B4-BE49-F238E27FC236}">
                <a16:creationId xmlns:a16="http://schemas.microsoft.com/office/drawing/2014/main" id="{FE2883BB-B2A6-C741-52A1-5E6B94D53473}"/>
              </a:ext>
            </a:extLst>
          </p:cNvPr>
          <p:cNvSpPr txBox="1"/>
          <p:nvPr/>
        </p:nvSpPr>
        <p:spPr>
          <a:xfrm>
            <a:off x="4395264" y="624240"/>
            <a:ext cx="4898861" cy="1200329"/>
          </a:xfrm>
          <a:prstGeom prst="rect">
            <a:avLst/>
          </a:prstGeom>
          <a:noFill/>
        </p:spPr>
        <p:txBody>
          <a:bodyPr wrap="square" rtlCol="0">
            <a:spAutoFit/>
          </a:bodyPr>
          <a:lstStyle/>
          <a:p>
            <a:r>
              <a:rPr lang="fr-FR" sz="2400" dirty="0">
                <a:solidFill>
                  <a:schemeClr val="bg1"/>
                </a:solidFill>
              </a:rPr>
              <a:t>Le traditionnel, peu utilisé car désuet</a:t>
            </a:r>
          </a:p>
          <a:p>
            <a:r>
              <a:rPr lang="fr-FR" sz="2400" dirty="0">
                <a:solidFill>
                  <a:schemeClr val="bg1"/>
                </a:solidFill>
              </a:rPr>
              <a:t>Il est dessiné géométriquement soit en plate bande ou en corbeille.</a:t>
            </a:r>
          </a:p>
        </p:txBody>
      </p:sp>
      <p:pic>
        <p:nvPicPr>
          <p:cNvPr id="1026" name="Picture 2">
            <a:extLst>
              <a:ext uri="{FF2B5EF4-FFF2-40B4-BE49-F238E27FC236}">
                <a16:creationId xmlns:a16="http://schemas.microsoft.com/office/drawing/2014/main" id="{4253066C-F5D1-8AF9-09E0-5D89C43B665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1999" y="2820388"/>
            <a:ext cx="4722125" cy="304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a:extLst>
              <a:ext uri="{FF2B5EF4-FFF2-40B4-BE49-F238E27FC236}">
                <a16:creationId xmlns:a16="http://schemas.microsoft.com/office/drawing/2014/main" id="{7483F571-AA7B-FB9A-12FC-B9E25DD527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4395264" cy="6858000"/>
          </a:xfrm>
          <a:prstGeom prst="rect">
            <a:avLst/>
          </a:prstGeom>
        </p:spPr>
      </p:pic>
    </p:spTree>
    <p:extLst>
      <p:ext uri="{BB962C8B-B14F-4D97-AF65-F5344CB8AC3E}">
        <p14:creationId xmlns:p14="http://schemas.microsoft.com/office/powerpoint/2010/main" val="3813915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SCN0167">
            <a:extLst>
              <a:ext uri="{FF2B5EF4-FFF2-40B4-BE49-F238E27FC236}">
                <a16:creationId xmlns:a16="http://schemas.microsoft.com/office/drawing/2014/main" id="{709F5FDD-F260-21E4-5806-75ADB30C400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mos29">
            <a:extLst>
              <a:ext uri="{FF2B5EF4-FFF2-40B4-BE49-F238E27FC236}">
                <a16:creationId xmlns:a16="http://schemas.microsoft.com/office/drawing/2014/main" id="{18DB1FF8-5DFB-BB9D-6BB2-59637EC2DB4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8100"/>
            <a:ext cx="9144000" cy="678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614474" y="77225"/>
            <a:ext cx="4572000" cy="646331"/>
          </a:xfrm>
          <a:prstGeom prst="rect">
            <a:avLst/>
          </a:prstGeom>
          <a:noFill/>
        </p:spPr>
        <p:txBody>
          <a:bodyPr wrap="square">
            <a:spAutoFit/>
          </a:bodyPr>
          <a:lstStyle/>
          <a:p>
            <a:pPr algn="ctr"/>
            <a:r>
              <a:rPr lang="fr-FR" sz="1800" b="1" dirty="0">
                <a:solidFill>
                  <a:schemeClr val="bg1"/>
                </a:solidFill>
                <a:effectLst/>
                <a:latin typeface="Times New Roman" panose="02020603050405020304" pitchFamily="18" charset="0"/>
                <a:ea typeface="Times New Roman" panose="02020603050405020304" pitchFamily="18" charset="0"/>
              </a:rPr>
              <a:t>LE FLEURISSEMENT EN TACHES OU MIXED BORDED</a:t>
            </a:r>
            <a:endParaRPr lang="fr-FR" b="1" dirty="0">
              <a:solidFill>
                <a:schemeClr val="bg1"/>
              </a:solidFill>
            </a:endParaRPr>
          </a:p>
        </p:txBody>
      </p:sp>
      <p:sp>
        <p:nvSpPr>
          <p:cNvPr id="3" name="ZoneTexte 2">
            <a:extLst>
              <a:ext uri="{FF2B5EF4-FFF2-40B4-BE49-F238E27FC236}">
                <a16:creationId xmlns:a16="http://schemas.microsoft.com/office/drawing/2014/main" id="{FE2883BB-B2A6-C741-52A1-5E6B94D53473}"/>
              </a:ext>
            </a:extLst>
          </p:cNvPr>
          <p:cNvSpPr txBox="1"/>
          <p:nvPr/>
        </p:nvSpPr>
        <p:spPr>
          <a:xfrm>
            <a:off x="2390580" y="947405"/>
            <a:ext cx="6781771" cy="1938992"/>
          </a:xfrm>
          <a:prstGeom prst="rect">
            <a:avLst/>
          </a:prstGeom>
          <a:noFill/>
        </p:spPr>
        <p:txBody>
          <a:bodyPr wrap="square" rtlCol="0">
            <a:spAutoFit/>
          </a:bodyPr>
          <a:lstStyle/>
          <a:p>
            <a:r>
              <a:rPr lang="fr-F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Souvent appuyés sur des massifs d’arbustes et composés de plantes annuelles mais aussi des plantes </a:t>
            </a:r>
            <a:r>
              <a:rPr lang="fr-FR"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perennes</a:t>
            </a:r>
            <a:r>
              <a:rPr lang="fr-F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Faire des taches suffisamment grandes et sans mélanges</a:t>
            </a:r>
            <a:endParaRPr lang="fr-FR" sz="2400" dirty="0"/>
          </a:p>
          <a:p>
            <a:endParaRPr lang="fr-FR" sz="2400" dirty="0"/>
          </a:p>
        </p:txBody>
      </p:sp>
      <p:pic>
        <p:nvPicPr>
          <p:cNvPr id="4" name="Image 3">
            <a:extLst>
              <a:ext uri="{FF2B5EF4-FFF2-40B4-BE49-F238E27FC236}">
                <a16:creationId xmlns:a16="http://schemas.microsoft.com/office/drawing/2014/main" id="{54B632C1-F28E-6946-9579-78BDAF013282}"/>
              </a:ext>
            </a:extLst>
          </p:cNvPr>
          <p:cNvPicPr>
            <a:picLocks noChangeAspect="1"/>
          </p:cNvPicPr>
          <p:nvPr/>
        </p:nvPicPr>
        <p:blipFill rotWithShape="1">
          <a:blip r:embed="rId3"/>
          <a:srcRect l="8835" r="14700" b="53433"/>
          <a:stretch/>
        </p:blipFill>
        <p:spPr>
          <a:xfrm>
            <a:off x="0" y="3671228"/>
            <a:ext cx="3636201" cy="3193576"/>
          </a:xfrm>
          <a:prstGeom prst="rect">
            <a:avLst/>
          </a:prstGeom>
        </p:spPr>
      </p:pic>
      <p:pic>
        <p:nvPicPr>
          <p:cNvPr id="5" name="Image 4">
            <a:extLst>
              <a:ext uri="{FF2B5EF4-FFF2-40B4-BE49-F238E27FC236}">
                <a16:creationId xmlns:a16="http://schemas.microsoft.com/office/drawing/2014/main" id="{45E12341-0C0E-B34A-0ECE-E2522BC994B1}"/>
              </a:ext>
            </a:extLst>
          </p:cNvPr>
          <p:cNvPicPr>
            <a:picLocks noChangeAspect="1"/>
          </p:cNvPicPr>
          <p:nvPr/>
        </p:nvPicPr>
        <p:blipFill>
          <a:blip r:embed="rId4"/>
          <a:stretch>
            <a:fillRect/>
          </a:stretch>
        </p:blipFill>
        <p:spPr>
          <a:xfrm>
            <a:off x="3636201" y="2879678"/>
            <a:ext cx="5536150" cy="3978322"/>
          </a:xfrm>
          <a:prstGeom prst="rect">
            <a:avLst/>
          </a:prstGeom>
        </p:spPr>
      </p:pic>
    </p:spTree>
    <p:extLst>
      <p:ext uri="{BB962C8B-B14F-4D97-AF65-F5344CB8AC3E}">
        <p14:creationId xmlns:p14="http://schemas.microsoft.com/office/powerpoint/2010/main" val="2672637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mos30">
            <a:extLst>
              <a:ext uri="{FF2B5EF4-FFF2-40B4-BE49-F238E27FC236}">
                <a16:creationId xmlns:a16="http://schemas.microsoft.com/office/drawing/2014/main" id="{ECDF01D9-3F64-6E81-1F10-9FD9982763D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87350"/>
            <a:ext cx="9144000" cy="608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Montauban 0090">
            <a:extLst>
              <a:ext uri="{FF2B5EF4-FFF2-40B4-BE49-F238E27FC236}">
                <a16:creationId xmlns:a16="http://schemas.microsoft.com/office/drawing/2014/main" id="{43B35D13-EB42-0EAB-7E43-FA51972D9E5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614474" y="77225"/>
            <a:ext cx="4572000" cy="369332"/>
          </a:xfrm>
          <a:prstGeom prst="rect">
            <a:avLst/>
          </a:prstGeom>
          <a:noFill/>
        </p:spPr>
        <p:txBody>
          <a:bodyPr wrap="square">
            <a:spAutoFit/>
          </a:bodyPr>
          <a:lstStyle/>
          <a:p>
            <a:pPr algn="ctr"/>
            <a:r>
              <a:rPr lang="fr-FR" sz="1800" b="1" dirty="0">
                <a:solidFill>
                  <a:schemeClr val="bg1"/>
                </a:solidFill>
                <a:effectLst/>
                <a:latin typeface="Times New Roman" panose="02020603050405020304" pitchFamily="18" charset="0"/>
                <a:ea typeface="Times New Roman" panose="02020603050405020304" pitchFamily="18" charset="0"/>
              </a:rPr>
              <a:t>LE </a:t>
            </a:r>
            <a:r>
              <a:rPr lang="fr-FR" b="1" dirty="0">
                <a:solidFill>
                  <a:schemeClr val="bg1"/>
                </a:solidFill>
                <a:latin typeface="Times New Roman" panose="02020603050405020304" pitchFamily="18" charset="0"/>
                <a:ea typeface="Times New Roman" panose="02020603050405020304" pitchFamily="18" charset="0"/>
              </a:rPr>
              <a:t>FLEURISSEMENT EN TAPIS</a:t>
            </a:r>
            <a:endParaRPr lang="fr-FR" b="1" dirty="0">
              <a:solidFill>
                <a:schemeClr val="bg1"/>
              </a:solidFill>
            </a:endParaRPr>
          </a:p>
        </p:txBody>
      </p:sp>
      <p:sp>
        <p:nvSpPr>
          <p:cNvPr id="3" name="ZoneTexte 2">
            <a:extLst>
              <a:ext uri="{FF2B5EF4-FFF2-40B4-BE49-F238E27FC236}">
                <a16:creationId xmlns:a16="http://schemas.microsoft.com/office/drawing/2014/main" id="{FE2883BB-B2A6-C741-52A1-5E6B94D53473}"/>
              </a:ext>
            </a:extLst>
          </p:cNvPr>
          <p:cNvSpPr txBox="1"/>
          <p:nvPr/>
        </p:nvSpPr>
        <p:spPr>
          <a:xfrm>
            <a:off x="5090615" y="624240"/>
            <a:ext cx="4305630" cy="3046988"/>
          </a:xfrm>
          <a:prstGeom prst="rect">
            <a:avLst/>
          </a:prstGeom>
          <a:noFill/>
        </p:spPr>
        <p:txBody>
          <a:bodyPr wrap="square" rtlCol="0">
            <a:spAutoFit/>
          </a:bodyPr>
          <a:lstStyle/>
          <a:p>
            <a:endParaRPr lang="fr-FR" sz="2400" dirty="0">
              <a:solidFill>
                <a:schemeClr val="bg1"/>
              </a:solidFill>
            </a:endParaRPr>
          </a:p>
          <a:p>
            <a:r>
              <a:rPr lang="fr-FR" sz="2400" dirty="0">
                <a:solidFill>
                  <a:schemeClr val="bg1"/>
                </a:solidFill>
              </a:rPr>
              <a:t>Nouveau style du 21</a:t>
            </a:r>
            <a:r>
              <a:rPr lang="fr-FR" sz="2400" baseline="30000" dirty="0">
                <a:solidFill>
                  <a:schemeClr val="bg1"/>
                </a:solidFill>
              </a:rPr>
              <a:t>ème</a:t>
            </a:r>
            <a:r>
              <a:rPr lang="fr-FR" sz="2400" dirty="0">
                <a:solidFill>
                  <a:schemeClr val="bg1"/>
                </a:solidFill>
              </a:rPr>
              <a:t> siècle dont le concept de base se transforme.</a:t>
            </a:r>
          </a:p>
          <a:p>
            <a:r>
              <a:rPr lang="fr-FR" sz="2400" dirty="0">
                <a:solidFill>
                  <a:schemeClr val="bg1"/>
                </a:solidFill>
              </a:rPr>
              <a:t>Apport de nouvelles plantes: graminées, potagères, vivaces, plantes hautes</a:t>
            </a:r>
          </a:p>
          <a:p>
            <a:endParaRPr lang="fr-FR" sz="2400" dirty="0"/>
          </a:p>
        </p:txBody>
      </p:sp>
      <p:pic>
        <p:nvPicPr>
          <p:cNvPr id="4" name="Image 3">
            <a:extLst>
              <a:ext uri="{FF2B5EF4-FFF2-40B4-BE49-F238E27FC236}">
                <a16:creationId xmlns:a16="http://schemas.microsoft.com/office/drawing/2014/main" id="{5044A761-FE23-361F-A038-11953A69A225}"/>
              </a:ext>
            </a:extLst>
          </p:cNvPr>
          <p:cNvPicPr>
            <a:picLocks noChangeAspect="1"/>
          </p:cNvPicPr>
          <p:nvPr/>
        </p:nvPicPr>
        <p:blipFill>
          <a:blip r:embed="rId3"/>
          <a:stretch>
            <a:fillRect/>
          </a:stretch>
        </p:blipFill>
        <p:spPr>
          <a:xfrm>
            <a:off x="-86166" y="584593"/>
            <a:ext cx="4939801" cy="6325184"/>
          </a:xfrm>
          <a:prstGeom prst="rect">
            <a:avLst/>
          </a:prstGeom>
        </p:spPr>
      </p:pic>
      <p:pic>
        <p:nvPicPr>
          <p:cNvPr id="5" name="Image 4">
            <a:extLst>
              <a:ext uri="{FF2B5EF4-FFF2-40B4-BE49-F238E27FC236}">
                <a16:creationId xmlns:a16="http://schemas.microsoft.com/office/drawing/2014/main" id="{0343C87C-9172-911E-C234-0BE5678D81BF}"/>
              </a:ext>
            </a:extLst>
          </p:cNvPr>
          <p:cNvPicPr>
            <a:picLocks noChangeAspect="1"/>
          </p:cNvPicPr>
          <p:nvPr/>
        </p:nvPicPr>
        <p:blipFill>
          <a:blip r:embed="rId4"/>
          <a:stretch>
            <a:fillRect/>
          </a:stretch>
        </p:blipFill>
        <p:spPr>
          <a:xfrm>
            <a:off x="6086902" y="3411198"/>
            <a:ext cx="2946230" cy="3446802"/>
          </a:xfrm>
          <a:prstGeom prst="rect">
            <a:avLst/>
          </a:prstGeom>
        </p:spPr>
      </p:pic>
    </p:spTree>
    <p:extLst>
      <p:ext uri="{BB962C8B-B14F-4D97-AF65-F5344CB8AC3E}">
        <p14:creationId xmlns:p14="http://schemas.microsoft.com/office/powerpoint/2010/main" val="14354912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492955A8-5EE5-06CF-0A84-2AB91AA68FAF}"/>
              </a:ext>
            </a:extLst>
          </p:cNvPr>
          <p:cNvSpPr>
            <a:spLocks noGrp="1"/>
          </p:cNvSpPr>
          <p:nvPr>
            <p:ph type="ftr" sz="quarter" idx="11"/>
          </p:nvPr>
        </p:nvSpPr>
        <p:spPr/>
        <p:txBody>
          <a:bodyPr/>
          <a:lstStyle/>
          <a:p>
            <a:r>
              <a:rPr lang="en-US"/>
              <a:t>FLEURISSEMENT</a:t>
            </a:r>
            <a:endParaRPr lang="en-US" dirty="0"/>
          </a:p>
        </p:txBody>
      </p:sp>
      <p:sp>
        <p:nvSpPr>
          <p:cNvPr id="5" name="Espace réservé du numéro de diapositive 4">
            <a:extLst>
              <a:ext uri="{FF2B5EF4-FFF2-40B4-BE49-F238E27FC236}">
                <a16:creationId xmlns:a16="http://schemas.microsoft.com/office/drawing/2014/main" id="{AF8A7B99-10A3-855C-0F55-7007F491703B}"/>
              </a:ext>
            </a:extLst>
          </p:cNvPr>
          <p:cNvSpPr>
            <a:spLocks noGrp="1"/>
          </p:cNvSpPr>
          <p:nvPr>
            <p:ph type="sldNum" sz="quarter" idx="12"/>
          </p:nvPr>
        </p:nvSpPr>
        <p:spPr/>
        <p:txBody>
          <a:bodyPr/>
          <a:lstStyle/>
          <a:p>
            <a:fld id="{6D22F896-40B5-4ADD-8801-0D06FADFA095}" type="slidenum">
              <a:rPr lang="en-US" smtClean="0"/>
              <a:t>37</a:t>
            </a:fld>
            <a:endParaRPr lang="en-US" dirty="0"/>
          </a:p>
        </p:txBody>
      </p:sp>
      <p:pic>
        <p:nvPicPr>
          <p:cNvPr id="7" name="Image 6">
            <a:extLst>
              <a:ext uri="{FF2B5EF4-FFF2-40B4-BE49-F238E27FC236}">
                <a16:creationId xmlns:a16="http://schemas.microsoft.com/office/drawing/2014/main" id="{8218184E-7197-A1E7-A353-DB1291D4959F}"/>
              </a:ext>
            </a:extLst>
          </p:cNvPr>
          <p:cNvPicPr>
            <a:picLocks noChangeAspect="1"/>
          </p:cNvPicPr>
          <p:nvPr/>
        </p:nvPicPr>
        <p:blipFill>
          <a:blip r:embed="rId2"/>
          <a:stretch>
            <a:fillRect/>
          </a:stretch>
        </p:blipFill>
        <p:spPr>
          <a:xfrm>
            <a:off x="0" y="0"/>
            <a:ext cx="4808963" cy="6858000"/>
          </a:xfrm>
          <a:prstGeom prst="rect">
            <a:avLst/>
          </a:prstGeom>
        </p:spPr>
      </p:pic>
      <p:pic>
        <p:nvPicPr>
          <p:cNvPr id="9" name="Image 8">
            <a:extLst>
              <a:ext uri="{FF2B5EF4-FFF2-40B4-BE49-F238E27FC236}">
                <a16:creationId xmlns:a16="http://schemas.microsoft.com/office/drawing/2014/main" id="{43DA021C-213C-8286-89BB-CD558EA6B2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6897" y="0"/>
            <a:ext cx="4387103" cy="6858000"/>
          </a:xfrm>
          <a:prstGeom prst="rect">
            <a:avLst/>
          </a:prstGeom>
        </p:spPr>
      </p:pic>
    </p:spTree>
    <p:extLst>
      <p:ext uri="{BB962C8B-B14F-4D97-AF65-F5344CB8AC3E}">
        <p14:creationId xmlns:p14="http://schemas.microsoft.com/office/powerpoint/2010/main" val="3369628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DSCN0162">
            <a:extLst>
              <a:ext uri="{FF2B5EF4-FFF2-40B4-BE49-F238E27FC236}">
                <a16:creationId xmlns:a16="http://schemas.microsoft.com/office/drawing/2014/main" id="{4BAE6C2D-16C2-1A97-0630-3B44BE3ABFC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SCN0070">
            <a:extLst>
              <a:ext uri="{FF2B5EF4-FFF2-40B4-BE49-F238E27FC236}">
                <a16:creationId xmlns:a16="http://schemas.microsoft.com/office/drawing/2014/main" id="{CA92482D-8239-ACC7-27E2-83C9EE0DB13A}"/>
              </a:ext>
            </a:extLst>
          </p:cNvPr>
          <p:cNvPicPr>
            <a:picLocks noChangeAspect="1" noChangeArrowheads="1"/>
          </p:cNvPicPr>
          <p:nvPr/>
        </p:nvPicPr>
        <p:blipFill>
          <a:blip r:embed="rId3" cstate="screen">
            <a:lum bright="18000"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9574584E-5872-66F1-9852-2BF85AD97CD6}"/>
              </a:ext>
            </a:extLst>
          </p:cNvPr>
          <p:cNvSpPr txBox="1"/>
          <p:nvPr/>
        </p:nvSpPr>
        <p:spPr>
          <a:xfrm>
            <a:off x="5077838" y="4902740"/>
            <a:ext cx="4066162" cy="369332"/>
          </a:xfrm>
          <a:prstGeom prst="rect">
            <a:avLst/>
          </a:prstGeom>
          <a:noFill/>
        </p:spPr>
        <p:txBody>
          <a:bodyPr wrap="square" rtlCol="0">
            <a:spAutoFit/>
          </a:bodyPr>
          <a:lstStyle/>
          <a:p>
            <a:r>
              <a:rPr lang="fr-FR" dirty="0">
                <a:hlinkClick r:id="rId4" action="ppaction://hlinkpres?slideindex=1&amp;slidetitle="/>
              </a:rPr>
              <a:t>..\diaporamas\tapis fleuris.pptx</a:t>
            </a:r>
            <a:endParaRPr lang="fr-FR" dirty="0"/>
          </a:p>
        </p:txBody>
      </p:sp>
    </p:spTree>
  </p:cSld>
  <p:clrMapOvr>
    <a:masterClrMapping/>
  </p:clrMapOvr>
  <p:transition advTm="5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5041C426-2679-983D-B310-B291E08E250A}"/>
              </a:ext>
            </a:extLst>
          </p:cNvPr>
          <p:cNvSpPr txBox="1"/>
          <p:nvPr/>
        </p:nvSpPr>
        <p:spPr>
          <a:xfrm>
            <a:off x="2614474" y="77225"/>
            <a:ext cx="4572000" cy="369332"/>
          </a:xfrm>
          <a:prstGeom prst="rect">
            <a:avLst/>
          </a:prstGeom>
          <a:noFill/>
        </p:spPr>
        <p:txBody>
          <a:bodyPr wrap="square">
            <a:spAutoFit/>
          </a:bodyPr>
          <a:lstStyle/>
          <a:p>
            <a:r>
              <a:rPr lang="fr-FR" sz="1800" dirty="0">
                <a:solidFill>
                  <a:srgbClr val="FF0000"/>
                </a:solidFill>
                <a:effectLst/>
                <a:latin typeface="Times New Roman" panose="02020603050405020304" pitchFamily="18" charset="0"/>
                <a:ea typeface="Times New Roman" panose="02020603050405020304" pitchFamily="18" charset="0"/>
              </a:rPr>
              <a:t>LES DIX REGLES DU FLEURISSEMENT</a:t>
            </a:r>
            <a:endParaRPr lang="fr-FR" dirty="0">
              <a:solidFill>
                <a:srgbClr val="FF0000"/>
              </a:solidFill>
            </a:endParaRPr>
          </a:p>
        </p:txBody>
      </p:sp>
      <p:sp>
        <p:nvSpPr>
          <p:cNvPr id="7" name="ZoneTexte 6">
            <a:extLst>
              <a:ext uri="{FF2B5EF4-FFF2-40B4-BE49-F238E27FC236}">
                <a16:creationId xmlns:a16="http://schemas.microsoft.com/office/drawing/2014/main" id="{548593BE-9C0B-593A-2E78-DAAC456B84E2}"/>
              </a:ext>
            </a:extLst>
          </p:cNvPr>
          <p:cNvSpPr txBox="1"/>
          <p:nvPr/>
        </p:nvSpPr>
        <p:spPr>
          <a:xfrm>
            <a:off x="1" y="721254"/>
            <a:ext cx="9074426" cy="2831544"/>
          </a:xfrm>
          <a:prstGeom prst="rect">
            <a:avLst/>
          </a:prstGeom>
          <a:noFill/>
        </p:spPr>
        <p:txBody>
          <a:bodyPr wrap="square">
            <a:spAutoFit/>
          </a:bodyPr>
          <a:lstStyle/>
          <a:p>
            <a:pPr marL="270510"/>
            <a:r>
              <a:rPr lang="fr-FR" dirty="0">
                <a:effectLst/>
                <a:latin typeface="Times New Roman" panose="02020603050405020304" pitchFamily="18" charset="0"/>
                <a:ea typeface="Times New Roman" panose="02020603050405020304" pitchFamily="18" charset="0"/>
              </a:rPr>
              <a:t> </a:t>
            </a:r>
          </a:p>
          <a:p>
            <a:pPr marL="342900" lvl="0" indent="-342900">
              <a:buFont typeface="Wingdings" panose="05000000000000000000" pitchFamily="2" charset="2"/>
              <a:buChar char="Ø"/>
              <a:tabLst>
                <a:tab pos="457200" algn="l"/>
              </a:tabLst>
            </a:pPr>
            <a:r>
              <a:rPr lang="fr-FR" sz="2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LA COULEUR :</a:t>
            </a:r>
            <a:r>
              <a:rPr lang="fr-FR"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Monochromie, contraste, harmonie et camaïeux.</a:t>
            </a:r>
          </a:p>
          <a:p>
            <a:pPr marL="613410" indent="-342900">
              <a:buFont typeface="Wingdings" panose="05000000000000000000" pitchFamily="2" charset="2"/>
              <a:buChar char="Ø"/>
            </a:pPr>
            <a:endParaRPr lang="fr-FR" sz="20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Ø"/>
              <a:tabLst>
                <a:tab pos="457200" algn="l"/>
              </a:tabLst>
            </a:pPr>
            <a:r>
              <a:rPr lang="fr-FR" sz="2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LE VOLUME ET LE FEUILLAGE :</a:t>
            </a:r>
            <a:r>
              <a:rPr lang="fr-FR" sz="2000" dirty="0">
                <a:solidFill>
                  <a:srgbClr val="008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plante structurante, trame, couvre sol, graphisme, texture</a:t>
            </a:r>
          </a:p>
          <a:p>
            <a:pPr marL="270510"/>
            <a:r>
              <a:rPr lang="fr-FR" sz="2000" dirty="0">
                <a:effectLst/>
                <a:latin typeface="Times New Roman" panose="02020603050405020304" pitchFamily="18" charset="0"/>
                <a:ea typeface="Times New Roman" panose="02020603050405020304" pitchFamily="18" charset="0"/>
              </a:rPr>
              <a:t> </a:t>
            </a:r>
          </a:p>
          <a:p>
            <a:pPr marL="342900" lvl="0" indent="-342900">
              <a:buFont typeface="Wingdings" panose="05000000000000000000" pitchFamily="2" charset="2"/>
              <a:buChar char="Ø"/>
              <a:tabLst>
                <a:tab pos="457200" algn="l"/>
              </a:tabLst>
            </a:pPr>
            <a:r>
              <a:rPr lang="fr-FR" sz="2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LA PLANTE.</a:t>
            </a:r>
          </a:p>
          <a:p>
            <a:pPr marL="571500" indent="-342900">
              <a:buFont typeface="Wingdings" panose="05000000000000000000" pitchFamily="2" charset="2"/>
              <a:buChar char="Ø"/>
            </a:pPr>
            <a:endParaRPr lang="fr-FR" sz="2000" dirty="0">
              <a:effectLst/>
              <a:latin typeface="Times New Roman" panose="02020603050405020304" pitchFamily="18" charset="0"/>
              <a:ea typeface="Times New Roman" panose="02020603050405020304" pitchFamily="18" charset="0"/>
            </a:endParaRPr>
          </a:p>
          <a:p>
            <a:pPr marL="342900" lvl="0" indent="-342900">
              <a:buFont typeface="Wingdings" panose="05000000000000000000" pitchFamily="2" charset="2"/>
              <a:buChar char="Ø"/>
              <a:tabLst>
                <a:tab pos="457200" algn="l"/>
              </a:tabLst>
            </a:pPr>
            <a:r>
              <a:rPr lang="fr-FR" sz="2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CALCULS </a:t>
            </a:r>
            <a:r>
              <a:rPr lang="fr-FR"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surface, quantitatif, prix.</a:t>
            </a:r>
          </a:p>
        </p:txBody>
      </p:sp>
      <p:sp>
        <p:nvSpPr>
          <p:cNvPr id="2" name="ZoneTexte 1">
            <a:extLst>
              <a:ext uri="{FF2B5EF4-FFF2-40B4-BE49-F238E27FC236}">
                <a16:creationId xmlns:a16="http://schemas.microsoft.com/office/drawing/2014/main" id="{D2A2A2AA-A399-16F7-1BEE-23B233EC28E1}"/>
              </a:ext>
            </a:extLst>
          </p:cNvPr>
          <p:cNvSpPr txBox="1"/>
          <p:nvPr/>
        </p:nvSpPr>
        <p:spPr>
          <a:xfrm>
            <a:off x="2183642" y="4135272"/>
            <a:ext cx="5268036" cy="369332"/>
          </a:xfrm>
          <a:prstGeom prst="rect">
            <a:avLst/>
          </a:prstGeom>
          <a:noFill/>
        </p:spPr>
        <p:txBody>
          <a:bodyPr wrap="square" rtlCol="0">
            <a:spAutoFit/>
          </a:bodyPr>
          <a:lstStyle/>
          <a:p>
            <a:r>
              <a:rPr lang="fr-FR" dirty="0">
                <a:hlinkClick r:id="rId2" action="ppaction://hlinkfile"/>
              </a:rPr>
              <a:t>..\fleurirdemain.mp4</a:t>
            </a:r>
            <a:endParaRPr lang="fr-FR" dirty="0"/>
          </a:p>
        </p:txBody>
      </p:sp>
      <p:pic>
        <p:nvPicPr>
          <p:cNvPr id="3" name="Image 2" descr="Une image contenant arbre, fleur, extérieur, jardin&#10;&#10;Description générée automatiquement">
            <a:extLst>
              <a:ext uri="{FF2B5EF4-FFF2-40B4-BE49-F238E27FC236}">
                <a16:creationId xmlns:a16="http://schemas.microsoft.com/office/drawing/2014/main" id="{BBF587A8-FE35-44A5-BCDD-D2C8F4B7BA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5000"/>
          <a:stretch/>
        </p:blipFill>
        <p:spPr>
          <a:xfrm>
            <a:off x="2183642" y="3663817"/>
            <a:ext cx="5678547" cy="3194183"/>
          </a:xfrm>
          <a:prstGeom prst="rect">
            <a:avLst/>
          </a:prstGeom>
        </p:spPr>
      </p:pic>
    </p:spTree>
    <p:extLst>
      <p:ext uri="{BB962C8B-B14F-4D97-AF65-F5344CB8AC3E}">
        <p14:creationId xmlns:p14="http://schemas.microsoft.com/office/powerpoint/2010/main" val="1409853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286000" y="77225"/>
            <a:ext cx="4572000" cy="400110"/>
          </a:xfrm>
          <a:prstGeom prst="rect">
            <a:avLst/>
          </a:prstGeom>
          <a:noFill/>
        </p:spPr>
        <p:txBody>
          <a:bodyPr wrap="square">
            <a:spAutoFit/>
          </a:bodyPr>
          <a:lstStyle/>
          <a:p>
            <a:pPr algn="ctr"/>
            <a:r>
              <a:rPr lang="fr-FR" sz="2000" b="1" dirty="0">
                <a:solidFill>
                  <a:schemeClr val="bg1"/>
                </a:solidFill>
                <a:effectLst/>
                <a:latin typeface="Times New Roman" panose="02020603050405020304" pitchFamily="18" charset="0"/>
                <a:ea typeface="Times New Roman" panose="02020603050405020304" pitchFamily="18" charset="0"/>
              </a:rPr>
              <a:t>LE THEME</a:t>
            </a:r>
            <a:endParaRPr lang="fr-FR" sz="2000" b="1" dirty="0">
              <a:solidFill>
                <a:schemeClr val="bg1"/>
              </a:solidFill>
            </a:endParaRPr>
          </a:p>
        </p:txBody>
      </p:sp>
      <p:sp>
        <p:nvSpPr>
          <p:cNvPr id="3" name="ZoneTexte 2">
            <a:extLst>
              <a:ext uri="{FF2B5EF4-FFF2-40B4-BE49-F238E27FC236}">
                <a16:creationId xmlns:a16="http://schemas.microsoft.com/office/drawing/2014/main" id="{FE2883BB-B2A6-C741-52A1-5E6B94D53473}"/>
              </a:ext>
            </a:extLst>
          </p:cNvPr>
          <p:cNvSpPr txBox="1"/>
          <p:nvPr/>
        </p:nvSpPr>
        <p:spPr>
          <a:xfrm>
            <a:off x="2614474" y="446557"/>
            <a:ext cx="7390024" cy="2616101"/>
          </a:xfrm>
          <a:prstGeom prst="rect">
            <a:avLst/>
          </a:prstGeom>
          <a:noFill/>
        </p:spPr>
        <p:txBody>
          <a:bodyPr wrap="square" rtlCol="0">
            <a:spAutoFit/>
          </a:bodyPr>
          <a:lstStyle/>
          <a:p>
            <a:r>
              <a:rPr lang="fr-FR" sz="2800" u="sng" dirty="0">
                <a:solidFill>
                  <a:schemeClr val="bg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ction="ppaction://hlinkpres?slideindex=1&amp;slidetitle=">
                  <a:extLst>
                    <a:ext uri="{A12FA001-AC4F-418D-AE19-62706E023703}">
                      <ahyp:hlinkClr xmlns:ahyp="http://schemas.microsoft.com/office/drawing/2018/hyperlinkcolor" val="tx"/>
                    </a:ext>
                  </a:extLst>
                </a:hlinkClick>
              </a:rPr>
              <a:t>thème.ppt</a:t>
            </a:r>
            <a:endParaRPr lang="fr-FR" sz="2800" dirty="0">
              <a:solidFill>
                <a:schemeClr val="bg2">
                  <a:lumMod val="75000"/>
                </a:schemeClr>
              </a:solidFill>
              <a:effectLst/>
              <a:latin typeface="Times New Roman" panose="02020603050405020304" pitchFamily="18" charset="0"/>
              <a:ea typeface="Times New Roman" panose="02020603050405020304" pitchFamily="18" charset="0"/>
            </a:endParaRPr>
          </a:p>
          <a:p>
            <a:r>
              <a:rPr lang="fr-FR" sz="2800" dirty="0">
                <a:solidFill>
                  <a:schemeClr val="bg1"/>
                </a:solidFill>
              </a:rPr>
              <a:t>Vous pouvez choisir un thème pour votre fleurissement:</a:t>
            </a:r>
          </a:p>
          <a:p>
            <a:r>
              <a:rPr lang="fr-FR" sz="2800" dirty="0">
                <a:solidFill>
                  <a:schemeClr val="bg1"/>
                </a:solidFill>
              </a:rPr>
              <a:t>Chromatique, Figuratif (identitaire), Végétal, Décoratif, Evènementiel</a:t>
            </a:r>
          </a:p>
          <a:p>
            <a:endParaRPr lang="fr-FR" sz="2400" dirty="0"/>
          </a:p>
        </p:txBody>
      </p:sp>
      <p:pic>
        <p:nvPicPr>
          <p:cNvPr id="4" name="Image 3">
            <a:extLst>
              <a:ext uri="{FF2B5EF4-FFF2-40B4-BE49-F238E27FC236}">
                <a16:creationId xmlns:a16="http://schemas.microsoft.com/office/drawing/2014/main" id="{85522FDB-0D31-590B-7B2B-A8A3B013739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5376" t="3583" r="12368" b="22786"/>
          <a:stretch/>
        </p:blipFill>
        <p:spPr>
          <a:xfrm>
            <a:off x="4421875" y="3248113"/>
            <a:ext cx="4722125" cy="3609888"/>
          </a:xfrm>
          <a:prstGeom prst="rect">
            <a:avLst/>
          </a:prstGeom>
        </p:spPr>
      </p:pic>
      <p:pic>
        <p:nvPicPr>
          <p:cNvPr id="5" name="Image 4">
            <a:extLst>
              <a:ext uri="{FF2B5EF4-FFF2-40B4-BE49-F238E27FC236}">
                <a16:creationId xmlns:a16="http://schemas.microsoft.com/office/drawing/2014/main" id="{34DD8778-9597-A3FD-BD9E-B72AF8472F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251987"/>
            <a:ext cx="4212609" cy="3159456"/>
          </a:xfrm>
          <a:prstGeom prst="rect">
            <a:avLst/>
          </a:prstGeom>
        </p:spPr>
      </p:pic>
    </p:spTree>
    <p:extLst>
      <p:ext uri="{BB962C8B-B14F-4D97-AF65-F5344CB8AC3E}">
        <p14:creationId xmlns:p14="http://schemas.microsoft.com/office/powerpoint/2010/main" val="23833797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descr="30">
            <a:extLst>
              <a:ext uri="{FF2B5EF4-FFF2-40B4-BE49-F238E27FC236}">
                <a16:creationId xmlns:a16="http://schemas.microsoft.com/office/drawing/2014/main" id="{CAA4475F-DDD0-1289-3C44-374DC12A3876}"/>
              </a:ext>
            </a:extLst>
          </p:cNvPr>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latin typeface="Calibri" panose="020F0502020204030204" pitchFamily="34" charset="0"/>
            </a:endParaRPr>
          </a:p>
        </p:txBody>
      </p:sp>
      <p:sp>
        <p:nvSpPr>
          <p:cNvPr id="2" name="ZoneTexte 1">
            <a:extLst>
              <a:ext uri="{FF2B5EF4-FFF2-40B4-BE49-F238E27FC236}">
                <a16:creationId xmlns:a16="http://schemas.microsoft.com/office/drawing/2014/main" id="{4B2E54ED-3CB9-6659-1A3A-32C1C20A70FD}"/>
              </a:ext>
            </a:extLst>
          </p:cNvPr>
          <p:cNvSpPr txBox="1"/>
          <p:nvPr/>
        </p:nvSpPr>
        <p:spPr>
          <a:xfrm>
            <a:off x="0" y="0"/>
            <a:ext cx="513410" cy="6858000"/>
          </a:xfrm>
          <a:prstGeom prst="rect">
            <a:avLst/>
          </a:prstGeom>
          <a:solidFill>
            <a:srgbClr val="FFC000"/>
          </a:solidFill>
        </p:spPr>
        <p:txBody>
          <a:bodyPr vert="wordArtVert">
            <a:spAutoFit/>
          </a:bodyPr>
          <a:lstStyle/>
          <a:p>
            <a:pPr algn="ctr" fontAlgn="auto">
              <a:spcBef>
                <a:spcPts val="0"/>
              </a:spcBef>
              <a:spcAft>
                <a:spcPts val="0"/>
              </a:spcAft>
              <a:defRPr/>
            </a:pPr>
            <a:r>
              <a:rPr lang="fr-FR" dirty="0">
                <a:latin typeface="+mn-lt"/>
                <a:cs typeface="+mn-cs"/>
              </a:rPr>
              <a:t>THEME</a:t>
            </a:r>
          </a:p>
        </p:txBody>
      </p:sp>
      <p:sp>
        <p:nvSpPr>
          <p:cNvPr id="7172" name="Rectangle 2">
            <a:extLst>
              <a:ext uri="{FF2B5EF4-FFF2-40B4-BE49-F238E27FC236}">
                <a16:creationId xmlns:a16="http://schemas.microsoft.com/office/drawing/2014/main" id="{2B011044-DC5C-E24E-0F39-E9B052E4B206}"/>
              </a:ext>
            </a:extLst>
          </p:cNvPr>
          <p:cNvSpPr>
            <a:spLocks noChangeArrowheads="1"/>
          </p:cNvSpPr>
          <p:nvPr/>
        </p:nvSpPr>
        <p:spPr bwMode="auto">
          <a:xfrm>
            <a:off x="6659563" y="5657850"/>
            <a:ext cx="2484437" cy="120015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a:latin typeface="Calibri" panose="020F0502020204030204" pitchFamily="34" charset="0"/>
              </a:rPr>
              <a:t>Le thème chromatique</a:t>
            </a:r>
          </a:p>
          <a:p>
            <a:pPr eaLnBrk="1" hangingPunct="1"/>
            <a:r>
              <a:rPr lang="fr-FR" altLang="fr-FR">
                <a:latin typeface="Calibri" panose="020F0502020204030204" pitchFamily="34" charset="0"/>
              </a:rPr>
              <a:t>Le thème végétal</a:t>
            </a:r>
          </a:p>
          <a:p>
            <a:pPr eaLnBrk="1" hangingPunct="1"/>
            <a:r>
              <a:rPr lang="fr-FR" altLang="fr-FR">
                <a:latin typeface="Calibri" panose="020F0502020204030204" pitchFamily="34" charset="0"/>
              </a:rPr>
              <a:t>Le thème figuratif</a:t>
            </a:r>
          </a:p>
          <a:p>
            <a:pPr eaLnBrk="1" hangingPunct="1"/>
            <a:r>
              <a:rPr lang="fr-FR" altLang="fr-FR">
                <a:latin typeface="Calibri" panose="020F0502020204030204" pitchFamily="34" charset="0"/>
              </a:rPr>
              <a:t>Le thème évènementiel</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IMG_0296">
            <a:extLst>
              <a:ext uri="{FF2B5EF4-FFF2-40B4-BE49-F238E27FC236}">
                <a16:creationId xmlns:a16="http://schemas.microsoft.com/office/drawing/2014/main" id="{0F2352A3-F8E9-846E-F2A3-96ADD41B2B2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a:extLst>
              <a:ext uri="{FF2B5EF4-FFF2-40B4-BE49-F238E27FC236}">
                <a16:creationId xmlns:a16="http://schemas.microsoft.com/office/drawing/2014/main" id="{E69B4431-7963-241E-135B-4F63EF6BE823}"/>
              </a:ext>
            </a:extLst>
          </p:cNvPr>
          <p:cNvSpPr>
            <a:spLocks noGrp="1" noChangeArrowheads="1"/>
          </p:cNvSpPr>
          <p:nvPr>
            <p:ph type="title"/>
          </p:nvPr>
        </p:nvSpPr>
        <p:spPr/>
        <p:txBody>
          <a:bodyPr/>
          <a:lstStyle/>
          <a:p>
            <a:pPr eaLnBrk="1" hangingPunct="1"/>
            <a:endParaRPr lang="fr-FR" altLang="fr-FR"/>
          </a:p>
        </p:txBody>
      </p:sp>
      <p:pic>
        <p:nvPicPr>
          <p:cNvPr id="10243" name="Picture 3" descr="IMG_2666">
            <a:extLst>
              <a:ext uri="{FF2B5EF4-FFF2-40B4-BE49-F238E27FC236}">
                <a16:creationId xmlns:a16="http://schemas.microsoft.com/office/drawing/2014/main" id="{A43C20C9-724E-14D5-B4FE-A54C05A1828B}"/>
              </a:ext>
            </a:extLst>
          </p:cNvPr>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G_4428">
            <a:extLst>
              <a:ext uri="{FF2B5EF4-FFF2-40B4-BE49-F238E27FC236}">
                <a16:creationId xmlns:a16="http://schemas.microsoft.com/office/drawing/2014/main" id="{AE1DFFBC-96C9-215B-D25C-C7A19919000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8925" y="0"/>
            <a:ext cx="9432925" cy="707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hidden="1">
            <a:extLst>
              <a:ext uri="{FF2B5EF4-FFF2-40B4-BE49-F238E27FC236}">
                <a16:creationId xmlns:a16="http://schemas.microsoft.com/office/drawing/2014/main" id="{B409F115-31F7-B12B-DEED-F574A2247558}"/>
              </a:ext>
            </a:extLst>
          </p:cNvPr>
          <p:cNvSpPr>
            <a:spLocks noGrp="1" noChangeArrowheads="1"/>
          </p:cNvSpPr>
          <p:nvPr>
            <p:ph type="title"/>
          </p:nvPr>
        </p:nvSpPr>
        <p:spPr/>
        <p:txBody>
          <a:bodyPr/>
          <a:lstStyle/>
          <a:p>
            <a:pPr eaLnBrk="1" hangingPunct="1"/>
            <a:endParaRPr lang="fr-FR" altLang="fr-FR"/>
          </a:p>
        </p:txBody>
      </p:sp>
      <p:sp>
        <p:nvSpPr>
          <p:cNvPr id="33795" name="Rectangle 3" descr="100 102">
            <a:extLst>
              <a:ext uri="{FF2B5EF4-FFF2-40B4-BE49-F238E27FC236}">
                <a16:creationId xmlns:a16="http://schemas.microsoft.com/office/drawing/2014/main" id="{EC5C81E1-5087-8A12-10E5-02610FBD055E}"/>
              </a:ext>
            </a:extLst>
          </p:cNvPr>
          <p:cNvSpPr>
            <a:spLocks noGrp="1" noChangeAspect="1" noChangeArrowheads="1"/>
          </p:cNvSpPr>
          <p:nvPr isPhoto="1"/>
        </p:nvSpPr>
        <p:spPr bwMode="auto">
          <a:xfrm>
            <a:off x="0" y="393700"/>
            <a:ext cx="9144000" cy="6069013"/>
          </a:xfrm>
          <a:prstGeom prst="rect">
            <a:avLst/>
          </a:prstGeom>
          <a:blipFill dpi="0" rotWithShape="1">
            <a:blip r:embed="rId2"/>
            <a:srcRect/>
            <a:stretch>
              <a:fillRect/>
            </a:stretch>
          </a:blipFill>
          <a:ln w="9525">
            <a:solidFill>
              <a:schemeClr val="tx1"/>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latin typeface="Calibri" panose="020F050202020403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abourg i">
            <a:extLst>
              <a:ext uri="{FF2B5EF4-FFF2-40B4-BE49-F238E27FC236}">
                <a16:creationId xmlns:a16="http://schemas.microsoft.com/office/drawing/2014/main" id="{CDA5B05D-ABA3-2F08-AFA2-F049006265D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1641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4" descr="Bergerac 053">
            <a:extLst>
              <a:ext uri="{FF2B5EF4-FFF2-40B4-BE49-F238E27FC236}">
                <a16:creationId xmlns:a16="http://schemas.microsoft.com/office/drawing/2014/main" id="{E5AA0029-BF50-24EE-D432-33385CBDEBC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6" descr="IMG_0045">
            <a:extLst>
              <a:ext uri="{FF2B5EF4-FFF2-40B4-BE49-F238E27FC236}">
                <a16:creationId xmlns:a16="http://schemas.microsoft.com/office/drawing/2014/main" id="{EF1C75ED-E00A-58B8-0F4D-A4E3598EFA5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429000"/>
            <a:ext cx="4572000" cy="3429000"/>
          </a:xfrm>
          <a:prstGeom prst="rect">
            <a:avLst/>
          </a:prstGeom>
          <a:noFill/>
          <a:ln w="9525">
            <a:solidFill>
              <a:srgbClr val="5E3466"/>
            </a:solidFill>
            <a:miter lim="800000"/>
            <a:headEnd/>
            <a:tailEnd/>
          </a:ln>
          <a:extLst>
            <a:ext uri="{909E8E84-426E-40DD-AFC4-6F175D3DCCD1}">
              <a14:hiddenFill xmlns:a14="http://schemas.microsoft.com/office/drawing/2010/main">
                <a:solidFill>
                  <a:srgbClr val="FFFFFF"/>
                </a:solidFill>
              </a14:hiddenFill>
            </a:ext>
          </a:extLst>
        </p:spPr>
      </p:pic>
      <p:pic>
        <p:nvPicPr>
          <p:cNvPr id="35845" name="Picture 8" descr="130-3019_IMG">
            <a:extLst>
              <a:ext uri="{FF2B5EF4-FFF2-40B4-BE49-F238E27FC236}">
                <a16:creationId xmlns:a16="http://schemas.microsoft.com/office/drawing/2014/main" id="{6391843E-6E00-6CB1-3588-353B55FCF52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2000" y="0"/>
            <a:ext cx="4572000" cy="3473450"/>
          </a:xfrm>
          <a:prstGeom prst="rect">
            <a:avLst/>
          </a:prstGeom>
          <a:noFill/>
          <a:ln w="9525">
            <a:solidFill>
              <a:srgbClr val="5E34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546236" y="295590"/>
            <a:ext cx="4932738" cy="369332"/>
          </a:xfrm>
          <a:prstGeom prst="rect">
            <a:avLst/>
          </a:prstGeom>
          <a:noFill/>
        </p:spPr>
        <p:txBody>
          <a:bodyPr wrap="square">
            <a:spAutoFit/>
          </a:bodyPr>
          <a:lstStyle/>
          <a:p>
            <a:pPr algn="ctr"/>
            <a:r>
              <a:rPr lang="fr-FR" sz="1800" dirty="0">
                <a:solidFill>
                  <a:schemeClr val="bg1"/>
                </a:solidFill>
                <a:effectLst/>
                <a:latin typeface="Times New Roman" panose="02020603050405020304" pitchFamily="18" charset="0"/>
                <a:ea typeface="Times New Roman" panose="02020603050405020304" pitchFamily="18" charset="0"/>
              </a:rPr>
              <a:t>LES PRINCIPES DE COMPOSITION</a:t>
            </a:r>
            <a:endParaRPr lang="fr-FR" dirty="0"/>
          </a:p>
        </p:txBody>
      </p:sp>
      <p:sp>
        <p:nvSpPr>
          <p:cNvPr id="4" name="ZoneTexte 3">
            <a:extLst>
              <a:ext uri="{FF2B5EF4-FFF2-40B4-BE49-F238E27FC236}">
                <a16:creationId xmlns:a16="http://schemas.microsoft.com/office/drawing/2014/main" id="{B2966A46-596C-469E-CAE1-9D9C45E35D5F}"/>
              </a:ext>
            </a:extLst>
          </p:cNvPr>
          <p:cNvSpPr txBox="1"/>
          <p:nvPr/>
        </p:nvSpPr>
        <p:spPr>
          <a:xfrm>
            <a:off x="0" y="664922"/>
            <a:ext cx="4367283" cy="461665"/>
          </a:xfrm>
          <a:prstGeom prst="rect">
            <a:avLst/>
          </a:prstGeom>
          <a:noFill/>
        </p:spPr>
        <p:txBody>
          <a:bodyPr wrap="square" rtlCol="0">
            <a:spAutoFit/>
          </a:bodyPr>
          <a:lstStyle/>
          <a:p>
            <a:r>
              <a:rPr lang="fr-FR" sz="2400" dirty="0">
                <a:solidFill>
                  <a:schemeClr val="bg1"/>
                </a:solidFill>
              </a:rPr>
              <a:t>Perceptions humaines</a:t>
            </a:r>
          </a:p>
        </p:txBody>
      </p:sp>
      <p:sp>
        <p:nvSpPr>
          <p:cNvPr id="3" name="ZoneTexte 2">
            <a:extLst>
              <a:ext uri="{FF2B5EF4-FFF2-40B4-BE49-F238E27FC236}">
                <a16:creationId xmlns:a16="http://schemas.microsoft.com/office/drawing/2014/main" id="{AE45686F-ACB0-AF48-D975-D659A1618B02}"/>
              </a:ext>
            </a:extLst>
          </p:cNvPr>
          <p:cNvSpPr txBox="1"/>
          <p:nvPr/>
        </p:nvSpPr>
        <p:spPr>
          <a:xfrm>
            <a:off x="68239" y="1126587"/>
            <a:ext cx="6100549" cy="461665"/>
          </a:xfrm>
          <a:prstGeom prst="rect">
            <a:avLst/>
          </a:prstGeom>
          <a:noFill/>
        </p:spPr>
        <p:txBody>
          <a:bodyPr wrap="square" rtlCol="0">
            <a:spAutoFit/>
          </a:bodyPr>
          <a:lstStyle/>
          <a:p>
            <a:r>
              <a:rPr lang="fr-FR" sz="2400" dirty="0">
                <a:solidFill>
                  <a:schemeClr val="bg1"/>
                </a:solidFill>
              </a:rPr>
              <a:t>Perceptions visuelles: écran, éloignement, détails</a:t>
            </a:r>
          </a:p>
        </p:txBody>
      </p:sp>
      <p:graphicFrame>
        <p:nvGraphicFramePr>
          <p:cNvPr id="6" name="Rectangle 3">
            <a:extLst>
              <a:ext uri="{FF2B5EF4-FFF2-40B4-BE49-F238E27FC236}">
                <a16:creationId xmlns:a16="http://schemas.microsoft.com/office/drawing/2014/main" id="{E29F3545-2F61-E890-E240-A5E0C5CF6E04}"/>
              </a:ext>
            </a:extLst>
          </p:cNvPr>
          <p:cNvGraphicFramePr>
            <a:graphicFrameLocks noGrp="1"/>
          </p:cNvGraphicFramePr>
          <p:nvPr>
            <p:extLst>
              <p:ext uri="{D42A27DB-BD31-4B8C-83A1-F6EECF244321}">
                <p14:modId xmlns:p14="http://schemas.microsoft.com/office/powerpoint/2010/main" val="1513277027"/>
              </p:ext>
            </p:extLst>
          </p:nvPr>
        </p:nvGraphicFramePr>
        <p:xfrm>
          <a:off x="1752734" y="1838455"/>
          <a:ext cx="5873751" cy="5019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42222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546236" y="295590"/>
            <a:ext cx="4932738" cy="369332"/>
          </a:xfrm>
          <a:prstGeom prst="rect">
            <a:avLst/>
          </a:prstGeom>
          <a:noFill/>
        </p:spPr>
        <p:txBody>
          <a:bodyPr wrap="square">
            <a:spAutoFit/>
          </a:bodyPr>
          <a:lstStyle/>
          <a:p>
            <a:pPr algn="ctr"/>
            <a:r>
              <a:rPr lang="fr-FR" sz="1800" dirty="0">
                <a:solidFill>
                  <a:schemeClr val="bg1"/>
                </a:solidFill>
                <a:effectLst/>
                <a:latin typeface="Times New Roman" panose="02020603050405020304" pitchFamily="18" charset="0"/>
                <a:ea typeface="Times New Roman" panose="02020603050405020304" pitchFamily="18" charset="0"/>
              </a:rPr>
              <a:t>LES PRINCIPES DE COMPOSITION</a:t>
            </a:r>
            <a:endParaRPr lang="fr-FR" dirty="0"/>
          </a:p>
        </p:txBody>
      </p:sp>
      <p:sp>
        <p:nvSpPr>
          <p:cNvPr id="4" name="ZoneTexte 3">
            <a:extLst>
              <a:ext uri="{FF2B5EF4-FFF2-40B4-BE49-F238E27FC236}">
                <a16:creationId xmlns:a16="http://schemas.microsoft.com/office/drawing/2014/main" id="{B2966A46-596C-469E-CAE1-9D9C45E35D5F}"/>
              </a:ext>
            </a:extLst>
          </p:cNvPr>
          <p:cNvSpPr txBox="1"/>
          <p:nvPr/>
        </p:nvSpPr>
        <p:spPr>
          <a:xfrm>
            <a:off x="6168788" y="664922"/>
            <a:ext cx="4367283" cy="461665"/>
          </a:xfrm>
          <a:prstGeom prst="rect">
            <a:avLst/>
          </a:prstGeom>
          <a:noFill/>
        </p:spPr>
        <p:txBody>
          <a:bodyPr wrap="square" rtlCol="0">
            <a:spAutoFit/>
          </a:bodyPr>
          <a:lstStyle/>
          <a:p>
            <a:r>
              <a:rPr lang="fr-FR" sz="2400" dirty="0">
                <a:solidFill>
                  <a:schemeClr val="bg1"/>
                </a:solidFill>
              </a:rPr>
              <a:t>Perceptions humaines</a:t>
            </a:r>
          </a:p>
        </p:txBody>
      </p:sp>
      <p:sp>
        <p:nvSpPr>
          <p:cNvPr id="3" name="ZoneTexte 2">
            <a:extLst>
              <a:ext uri="{FF2B5EF4-FFF2-40B4-BE49-F238E27FC236}">
                <a16:creationId xmlns:a16="http://schemas.microsoft.com/office/drawing/2014/main" id="{AE45686F-ACB0-AF48-D975-D659A1618B02}"/>
              </a:ext>
            </a:extLst>
          </p:cNvPr>
          <p:cNvSpPr txBox="1"/>
          <p:nvPr/>
        </p:nvSpPr>
        <p:spPr>
          <a:xfrm>
            <a:off x="68239" y="1126587"/>
            <a:ext cx="6100549" cy="461665"/>
          </a:xfrm>
          <a:prstGeom prst="rect">
            <a:avLst/>
          </a:prstGeom>
          <a:noFill/>
        </p:spPr>
        <p:txBody>
          <a:bodyPr wrap="square" rtlCol="0">
            <a:spAutoFit/>
          </a:bodyPr>
          <a:lstStyle/>
          <a:p>
            <a:r>
              <a:rPr lang="fr-FR" sz="2400" dirty="0">
                <a:solidFill>
                  <a:schemeClr val="bg1"/>
                </a:solidFill>
              </a:rPr>
              <a:t>3 plans de visions</a:t>
            </a:r>
          </a:p>
        </p:txBody>
      </p:sp>
      <p:pic>
        <p:nvPicPr>
          <p:cNvPr id="5" name="Image 4">
            <a:extLst>
              <a:ext uri="{FF2B5EF4-FFF2-40B4-BE49-F238E27FC236}">
                <a16:creationId xmlns:a16="http://schemas.microsoft.com/office/drawing/2014/main" id="{AE113A5A-70F1-D2FE-A7F1-F3EBCAB17E74}"/>
              </a:ext>
            </a:extLst>
          </p:cNvPr>
          <p:cNvPicPr>
            <a:picLocks noChangeAspect="1"/>
          </p:cNvPicPr>
          <p:nvPr/>
        </p:nvPicPr>
        <p:blipFill>
          <a:blip r:embed="rId3"/>
          <a:stretch>
            <a:fillRect/>
          </a:stretch>
        </p:blipFill>
        <p:spPr>
          <a:xfrm>
            <a:off x="920157" y="1588253"/>
            <a:ext cx="8084644" cy="5269748"/>
          </a:xfrm>
          <a:prstGeom prst="rect">
            <a:avLst/>
          </a:prstGeom>
        </p:spPr>
      </p:pic>
    </p:spTree>
    <p:extLst>
      <p:ext uri="{BB962C8B-B14F-4D97-AF65-F5344CB8AC3E}">
        <p14:creationId xmlns:p14="http://schemas.microsoft.com/office/powerpoint/2010/main" val="14197673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546236" y="295590"/>
            <a:ext cx="4932738" cy="369332"/>
          </a:xfrm>
          <a:prstGeom prst="rect">
            <a:avLst/>
          </a:prstGeom>
          <a:noFill/>
        </p:spPr>
        <p:txBody>
          <a:bodyPr wrap="square">
            <a:spAutoFit/>
          </a:bodyPr>
          <a:lstStyle/>
          <a:p>
            <a:pPr algn="ctr"/>
            <a:r>
              <a:rPr lang="fr-FR" sz="1800" dirty="0">
                <a:solidFill>
                  <a:schemeClr val="bg1"/>
                </a:solidFill>
                <a:effectLst/>
                <a:latin typeface="Times New Roman" panose="02020603050405020304" pitchFamily="18" charset="0"/>
                <a:ea typeface="Times New Roman" panose="02020603050405020304" pitchFamily="18" charset="0"/>
              </a:rPr>
              <a:t>LES PRINCIPES DE COMPOSITION</a:t>
            </a:r>
            <a:endParaRPr lang="fr-FR" dirty="0"/>
          </a:p>
        </p:txBody>
      </p:sp>
      <p:sp>
        <p:nvSpPr>
          <p:cNvPr id="4" name="ZoneTexte 3">
            <a:extLst>
              <a:ext uri="{FF2B5EF4-FFF2-40B4-BE49-F238E27FC236}">
                <a16:creationId xmlns:a16="http://schemas.microsoft.com/office/drawing/2014/main" id="{B2966A46-596C-469E-CAE1-9D9C45E35D5F}"/>
              </a:ext>
            </a:extLst>
          </p:cNvPr>
          <p:cNvSpPr txBox="1"/>
          <p:nvPr/>
        </p:nvSpPr>
        <p:spPr>
          <a:xfrm>
            <a:off x="6168788" y="664922"/>
            <a:ext cx="4367283" cy="461665"/>
          </a:xfrm>
          <a:prstGeom prst="rect">
            <a:avLst/>
          </a:prstGeom>
          <a:noFill/>
        </p:spPr>
        <p:txBody>
          <a:bodyPr wrap="square" rtlCol="0">
            <a:spAutoFit/>
          </a:bodyPr>
          <a:lstStyle/>
          <a:p>
            <a:r>
              <a:rPr lang="fr-FR" sz="2400" dirty="0">
                <a:solidFill>
                  <a:schemeClr val="bg1"/>
                </a:solidFill>
              </a:rPr>
              <a:t>Perceptions humaines</a:t>
            </a:r>
          </a:p>
        </p:txBody>
      </p:sp>
      <p:sp>
        <p:nvSpPr>
          <p:cNvPr id="3" name="ZoneTexte 2">
            <a:extLst>
              <a:ext uri="{FF2B5EF4-FFF2-40B4-BE49-F238E27FC236}">
                <a16:creationId xmlns:a16="http://schemas.microsoft.com/office/drawing/2014/main" id="{AE45686F-ACB0-AF48-D975-D659A1618B02}"/>
              </a:ext>
            </a:extLst>
          </p:cNvPr>
          <p:cNvSpPr txBox="1"/>
          <p:nvPr/>
        </p:nvSpPr>
        <p:spPr>
          <a:xfrm>
            <a:off x="68239" y="1126587"/>
            <a:ext cx="7645795" cy="3785652"/>
          </a:xfrm>
          <a:prstGeom prst="rect">
            <a:avLst/>
          </a:prstGeom>
          <a:noFill/>
        </p:spPr>
        <p:txBody>
          <a:bodyPr wrap="square" rtlCol="0">
            <a:spAutoFit/>
          </a:bodyPr>
          <a:lstStyle/>
          <a:p>
            <a:r>
              <a:rPr lang="fr-FR" sz="2400" dirty="0">
                <a:solidFill>
                  <a:schemeClr val="bg1"/>
                </a:solidFill>
              </a:rPr>
              <a:t>Perception en rapport avec la vitesse</a:t>
            </a:r>
          </a:p>
          <a:p>
            <a:r>
              <a:rPr lang="fr-FR" sz="2400" b="1" dirty="0">
                <a:solidFill>
                  <a:schemeClr val="bg1"/>
                </a:solidFill>
              </a:rPr>
              <a:t>Nature des accès : </a:t>
            </a:r>
            <a:r>
              <a:rPr lang="fr-FR" sz="2400" dirty="0">
                <a:solidFill>
                  <a:schemeClr val="bg1"/>
                </a:solidFill>
              </a:rPr>
              <a:t>Trottoir, voie piétonne, piste cyclable, chaussée 30 km/h, 50 km/h, voie rapide…</a:t>
            </a:r>
          </a:p>
          <a:p>
            <a:r>
              <a:rPr lang="fr-FR" sz="2400" b="1" dirty="0">
                <a:solidFill>
                  <a:schemeClr val="bg1"/>
                </a:solidFill>
              </a:rPr>
              <a:t>Distance des usagers :  </a:t>
            </a:r>
            <a:r>
              <a:rPr lang="fr-FR" sz="2400" dirty="0">
                <a:solidFill>
                  <a:schemeClr val="bg1"/>
                </a:solidFill>
              </a:rPr>
              <a:t>1 m, 2m, 5 m, 10 m </a:t>
            </a:r>
          </a:p>
          <a:p>
            <a:r>
              <a:rPr lang="fr-FR" sz="2400" b="1" dirty="0">
                <a:solidFill>
                  <a:schemeClr val="bg1"/>
                </a:solidFill>
              </a:rPr>
              <a:t>Vitesse de lecture  : </a:t>
            </a:r>
            <a:r>
              <a:rPr lang="fr-FR" sz="2400" dirty="0">
                <a:solidFill>
                  <a:schemeClr val="bg1"/>
                </a:solidFill>
              </a:rPr>
              <a:t>1km/h, 3km/h, 10km/h, 30km/h, 50km/h</a:t>
            </a:r>
          </a:p>
          <a:p>
            <a:endParaRPr lang="fr-FR" sz="2400" dirty="0">
              <a:solidFill>
                <a:schemeClr val="bg1"/>
              </a:solidFill>
            </a:endParaRPr>
          </a:p>
          <a:p>
            <a:r>
              <a:rPr lang="fr-FR" sz="2400" dirty="0">
                <a:solidFill>
                  <a:schemeClr val="bg1"/>
                </a:solidFill>
              </a:rPr>
              <a:t>Perception des autres sens, sons, odeurs</a:t>
            </a:r>
          </a:p>
          <a:p>
            <a:endParaRPr lang="fr-FR" sz="2400" dirty="0">
              <a:solidFill>
                <a:schemeClr val="bg1"/>
              </a:solidFill>
            </a:endParaRPr>
          </a:p>
          <a:p>
            <a:r>
              <a:rPr lang="fr-FR" sz="2400" dirty="0">
                <a:solidFill>
                  <a:schemeClr val="bg1"/>
                </a:solidFill>
              </a:rPr>
              <a:t>Perceptions psychiques</a:t>
            </a:r>
          </a:p>
        </p:txBody>
      </p:sp>
      <p:pic>
        <p:nvPicPr>
          <p:cNvPr id="5" name="Image 4" descr="Une image contenant plante, fleur, herbe, table&#10;&#10;Description générée automatiquement">
            <a:extLst>
              <a:ext uri="{FF2B5EF4-FFF2-40B4-BE49-F238E27FC236}">
                <a16:creationId xmlns:a16="http://schemas.microsoft.com/office/drawing/2014/main" id="{C73D870D-0C77-4944-B49B-F7C767C7A1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2022" r="5014" b="-1"/>
          <a:stretch/>
        </p:blipFill>
        <p:spPr>
          <a:xfrm>
            <a:off x="5672854" y="3706238"/>
            <a:ext cx="3471146" cy="3151762"/>
          </a:xfrm>
          <a:prstGeom prst="rect">
            <a:avLst/>
          </a:prstGeom>
          <a:ln>
            <a:noFill/>
          </a:ln>
          <a:effectLst/>
        </p:spPr>
      </p:pic>
    </p:spTree>
    <p:extLst>
      <p:ext uri="{BB962C8B-B14F-4D97-AF65-F5344CB8AC3E}">
        <p14:creationId xmlns:p14="http://schemas.microsoft.com/office/powerpoint/2010/main" val="4079778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1E4363C-241B-7C5B-B09C-BFAC577F2AA8}"/>
              </a:ext>
            </a:extLst>
          </p:cNvPr>
          <p:cNvSpPr txBox="1"/>
          <p:nvPr/>
        </p:nvSpPr>
        <p:spPr>
          <a:xfrm>
            <a:off x="2614474" y="77225"/>
            <a:ext cx="4572000" cy="369332"/>
          </a:xfrm>
          <a:prstGeom prst="rect">
            <a:avLst/>
          </a:prstGeom>
          <a:noFill/>
        </p:spPr>
        <p:txBody>
          <a:bodyPr wrap="square">
            <a:spAutoFit/>
          </a:bodyPr>
          <a:lstStyle/>
          <a:p>
            <a:pPr algn="ctr"/>
            <a:r>
              <a:rPr lang="fr-FR" sz="1800" dirty="0">
                <a:solidFill>
                  <a:schemeClr val="accent3"/>
                </a:solidFill>
                <a:effectLst/>
                <a:latin typeface="Times New Roman" panose="02020603050405020304" pitchFamily="18" charset="0"/>
                <a:ea typeface="Times New Roman" panose="02020603050405020304" pitchFamily="18" charset="0"/>
              </a:rPr>
              <a:t>INTRODUCTION</a:t>
            </a:r>
            <a:endParaRPr lang="fr-FR" dirty="0">
              <a:solidFill>
                <a:schemeClr val="accent3"/>
              </a:solidFill>
            </a:endParaRPr>
          </a:p>
        </p:txBody>
      </p:sp>
      <p:sp>
        <p:nvSpPr>
          <p:cNvPr id="6" name="ZoneTexte 5">
            <a:extLst>
              <a:ext uri="{FF2B5EF4-FFF2-40B4-BE49-F238E27FC236}">
                <a16:creationId xmlns:a16="http://schemas.microsoft.com/office/drawing/2014/main" id="{8F5A8F34-EEF3-43E7-5227-17F20C12AEC0}"/>
              </a:ext>
            </a:extLst>
          </p:cNvPr>
          <p:cNvSpPr txBox="1"/>
          <p:nvPr/>
        </p:nvSpPr>
        <p:spPr>
          <a:xfrm>
            <a:off x="1031132" y="1327776"/>
            <a:ext cx="7327235" cy="3816429"/>
          </a:xfrm>
          <a:prstGeom prst="rect">
            <a:avLst/>
          </a:prstGeom>
          <a:noFill/>
        </p:spPr>
        <p:txBody>
          <a:bodyPr wrap="square" rtlCol="0">
            <a:spAutoFit/>
          </a:bodyPr>
          <a:lstStyle/>
          <a:p>
            <a:r>
              <a:rPr lang="fr-FR" sz="2800" dirty="0">
                <a:solidFill>
                  <a:schemeClr val="bg1"/>
                </a:solidFill>
              </a:rPr>
              <a:t>Une commune fleurie est une ville accueillante ou il fait bon vivre.</a:t>
            </a:r>
          </a:p>
          <a:p>
            <a:r>
              <a:rPr lang="fr-FR" sz="2800" dirty="0">
                <a:solidFill>
                  <a:schemeClr val="bg1"/>
                </a:solidFill>
              </a:rPr>
              <a:t>Le fleurissement améliore le cadre de vie et a un rôle économique, social et environnemental. Il est</a:t>
            </a:r>
          </a:p>
          <a:p>
            <a:r>
              <a:rPr lang="fr-FR" sz="2800" dirty="0">
                <a:solidFill>
                  <a:schemeClr val="bg1"/>
                </a:solidFill>
              </a:rPr>
              <a:t>Apprécié des touriste.</a:t>
            </a:r>
          </a:p>
          <a:p>
            <a:r>
              <a:rPr lang="fr-FR" sz="2800" dirty="0">
                <a:solidFill>
                  <a:schemeClr val="bg1"/>
                </a:solidFill>
              </a:rPr>
              <a:t>Il doit être soutenu par une volonté politique et mis en œuvre par des compétences techniques dans une démarche de développement durable.</a:t>
            </a:r>
          </a:p>
          <a:p>
            <a:endParaRPr lang="fr-FR" dirty="0"/>
          </a:p>
        </p:txBody>
      </p:sp>
    </p:spTree>
    <p:extLst>
      <p:ext uri="{BB962C8B-B14F-4D97-AF65-F5344CB8AC3E}">
        <p14:creationId xmlns:p14="http://schemas.microsoft.com/office/powerpoint/2010/main" val="23178298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B4A98788-AC0B-AA62-BC76-F5F4885CEF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10291" y="1282722"/>
            <a:ext cx="5433709" cy="3623605"/>
          </a:xfrm>
          <a:prstGeom prst="rect">
            <a:avLst/>
          </a:prstGeom>
        </p:spPr>
      </p:pic>
      <p:sp>
        <p:nvSpPr>
          <p:cNvPr id="2" name="ZoneTexte 1">
            <a:extLst>
              <a:ext uri="{FF2B5EF4-FFF2-40B4-BE49-F238E27FC236}">
                <a16:creationId xmlns:a16="http://schemas.microsoft.com/office/drawing/2014/main" id="{E31F502F-B253-A502-C27D-16A7518A219B}"/>
              </a:ext>
            </a:extLst>
          </p:cNvPr>
          <p:cNvSpPr txBox="1"/>
          <p:nvPr/>
        </p:nvSpPr>
        <p:spPr>
          <a:xfrm>
            <a:off x="2546236" y="295590"/>
            <a:ext cx="4932738" cy="369332"/>
          </a:xfrm>
          <a:prstGeom prst="rect">
            <a:avLst/>
          </a:prstGeom>
          <a:noFill/>
        </p:spPr>
        <p:txBody>
          <a:bodyPr wrap="square">
            <a:spAutoFit/>
          </a:bodyPr>
          <a:lstStyle/>
          <a:p>
            <a:pPr algn="ctr"/>
            <a:r>
              <a:rPr lang="fr-FR" sz="1800" dirty="0">
                <a:solidFill>
                  <a:schemeClr val="bg1"/>
                </a:solidFill>
                <a:effectLst/>
                <a:latin typeface="Times New Roman" panose="02020603050405020304" pitchFamily="18" charset="0"/>
                <a:ea typeface="Times New Roman" panose="02020603050405020304" pitchFamily="18" charset="0"/>
              </a:rPr>
              <a:t>LES PRINCIPES DE COMPOSITION </a:t>
            </a:r>
            <a:endParaRPr lang="fr-FR" dirty="0"/>
          </a:p>
        </p:txBody>
      </p:sp>
      <p:sp>
        <p:nvSpPr>
          <p:cNvPr id="4" name="ZoneTexte 3">
            <a:extLst>
              <a:ext uri="{FF2B5EF4-FFF2-40B4-BE49-F238E27FC236}">
                <a16:creationId xmlns:a16="http://schemas.microsoft.com/office/drawing/2014/main" id="{B2966A46-596C-469E-CAE1-9D9C45E35D5F}"/>
              </a:ext>
            </a:extLst>
          </p:cNvPr>
          <p:cNvSpPr txBox="1"/>
          <p:nvPr/>
        </p:nvSpPr>
        <p:spPr>
          <a:xfrm>
            <a:off x="5472752" y="742990"/>
            <a:ext cx="4367283" cy="461665"/>
          </a:xfrm>
          <a:prstGeom prst="rect">
            <a:avLst/>
          </a:prstGeom>
          <a:noFill/>
        </p:spPr>
        <p:txBody>
          <a:bodyPr wrap="square" rtlCol="0">
            <a:spAutoFit/>
          </a:bodyPr>
          <a:lstStyle/>
          <a:p>
            <a:r>
              <a:rPr lang="fr-FR" sz="2400" dirty="0">
                <a:solidFill>
                  <a:schemeClr val="bg1"/>
                </a:solidFill>
              </a:rPr>
              <a:t>Les règles de la composition</a:t>
            </a:r>
          </a:p>
        </p:txBody>
      </p:sp>
      <p:sp>
        <p:nvSpPr>
          <p:cNvPr id="3" name="ZoneTexte 2">
            <a:extLst>
              <a:ext uri="{FF2B5EF4-FFF2-40B4-BE49-F238E27FC236}">
                <a16:creationId xmlns:a16="http://schemas.microsoft.com/office/drawing/2014/main" id="{AE45686F-ACB0-AF48-D975-D659A1618B02}"/>
              </a:ext>
            </a:extLst>
          </p:cNvPr>
          <p:cNvSpPr txBox="1"/>
          <p:nvPr/>
        </p:nvSpPr>
        <p:spPr>
          <a:xfrm>
            <a:off x="85292" y="782023"/>
            <a:ext cx="5196827" cy="4893647"/>
          </a:xfrm>
          <a:prstGeom prst="rect">
            <a:avLst/>
          </a:prstGeom>
          <a:noFill/>
        </p:spPr>
        <p:txBody>
          <a:bodyPr wrap="square" rtlCol="0">
            <a:spAutoFit/>
          </a:bodyPr>
          <a:lstStyle/>
          <a:p>
            <a:r>
              <a:rPr lang="fr-FR" sz="2400" dirty="0">
                <a:solidFill>
                  <a:schemeClr val="bg1"/>
                </a:solidFill>
              </a:rPr>
              <a:t>L’échelle:</a:t>
            </a:r>
          </a:p>
          <a:p>
            <a:r>
              <a:rPr lang="en-US" altLang="fr-FR" sz="2400" dirty="0">
                <a:solidFill>
                  <a:schemeClr val="bg1"/>
                </a:solidFill>
              </a:rPr>
              <a:t>Est le rapport qui </a:t>
            </a:r>
            <a:r>
              <a:rPr lang="en-US" altLang="fr-FR" sz="2400" dirty="0" err="1">
                <a:solidFill>
                  <a:schemeClr val="bg1"/>
                </a:solidFill>
              </a:rPr>
              <a:t>existe</a:t>
            </a:r>
            <a:r>
              <a:rPr lang="en-US" altLang="fr-FR" sz="2400" dirty="0">
                <a:solidFill>
                  <a:schemeClr val="bg1"/>
                </a:solidFill>
              </a:rPr>
              <a:t> entre la taille humaine et la taille de </a:t>
            </a:r>
            <a:r>
              <a:rPr lang="en-US" altLang="fr-FR" sz="2400" dirty="0" err="1">
                <a:solidFill>
                  <a:schemeClr val="bg1"/>
                </a:solidFill>
              </a:rPr>
              <a:t>l’aménagement</a:t>
            </a:r>
            <a:r>
              <a:rPr lang="en-US" altLang="fr-FR" sz="2400" dirty="0">
                <a:solidFill>
                  <a:schemeClr val="bg1"/>
                </a:solidFill>
              </a:rPr>
              <a:t> . </a:t>
            </a:r>
          </a:p>
          <a:p>
            <a:r>
              <a:rPr lang="en-US" altLang="fr-FR" sz="2400" dirty="0">
                <a:solidFill>
                  <a:schemeClr val="bg1"/>
                </a:solidFill>
              </a:rPr>
              <a:t>Il </a:t>
            </a:r>
            <a:r>
              <a:rPr lang="en-US" altLang="fr-FR" sz="2400" dirty="0" err="1">
                <a:solidFill>
                  <a:schemeClr val="bg1"/>
                </a:solidFill>
              </a:rPr>
              <a:t>existe</a:t>
            </a:r>
            <a:r>
              <a:rPr lang="en-US" altLang="fr-FR" sz="2400" dirty="0">
                <a:solidFill>
                  <a:schemeClr val="bg1"/>
                </a:solidFill>
              </a:rPr>
              <a:t> </a:t>
            </a:r>
            <a:r>
              <a:rPr lang="en-US" altLang="fr-FR" sz="2400" dirty="0" err="1">
                <a:solidFill>
                  <a:schemeClr val="bg1"/>
                </a:solidFill>
              </a:rPr>
              <a:t>plusieurs</a:t>
            </a:r>
            <a:r>
              <a:rPr lang="en-US" altLang="fr-FR" sz="2400" dirty="0">
                <a:solidFill>
                  <a:schemeClr val="bg1"/>
                </a:solidFill>
              </a:rPr>
              <a:t> types  </a:t>
            </a:r>
            <a:r>
              <a:rPr lang="en-US" altLang="fr-FR" sz="2400" dirty="0" err="1">
                <a:solidFill>
                  <a:schemeClr val="bg1"/>
                </a:solidFill>
              </a:rPr>
              <a:t>échelles</a:t>
            </a:r>
            <a:r>
              <a:rPr lang="en-US" altLang="fr-FR" sz="2400" dirty="0">
                <a:solidFill>
                  <a:schemeClr val="bg1"/>
                </a:solidFill>
              </a:rPr>
              <a:t> :</a:t>
            </a:r>
          </a:p>
          <a:p>
            <a:r>
              <a:rPr lang="en-US" sz="2400" dirty="0">
                <a:solidFill>
                  <a:schemeClr val="bg1"/>
                </a:solidFill>
              </a:rPr>
              <a:t>Echelle </a:t>
            </a:r>
            <a:r>
              <a:rPr lang="en-US" sz="2400" dirty="0" err="1">
                <a:solidFill>
                  <a:schemeClr val="bg1"/>
                </a:solidFill>
              </a:rPr>
              <a:t>individuelle</a:t>
            </a:r>
            <a:r>
              <a:rPr lang="en-US" sz="2400" dirty="0">
                <a:solidFill>
                  <a:schemeClr val="bg1"/>
                </a:solidFill>
              </a:rPr>
              <a:t> </a:t>
            </a:r>
            <a:r>
              <a:rPr lang="en-US" sz="2400" dirty="0" err="1">
                <a:solidFill>
                  <a:schemeClr val="bg1"/>
                </a:solidFill>
              </a:rPr>
              <a:t>ou</a:t>
            </a:r>
            <a:r>
              <a:rPr lang="en-US" sz="2400" dirty="0">
                <a:solidFill>
                  <a:schemeClr val="bg1"/>
                </a:solidFill>
              </a:rPr>
              <a:t> </a:t>
            </a:r>
            <a:r>
              <a:rPr lang="en-US" sz="2400" dirty="0" err="1">
                <a:solidFill>
                  <a:schemeClr val="bg1"/>
                </a:solidFill>
              </a:rPr>
              <a:t>familiale</a:t>
            </a:r>
            <a:endParaRPr lang="en-US" sz="2400" dirty="0">
              <a:solidFill>
                <a:schemeClr val="bg1"/>
              </a:solidFill>
            </a:endParaRPr>
          </a:p>
          <a:p>
            <a:pPr lvl="0"/>
            <a:r>
              <a:rPr lang="en-US" sz="2400" dirty="0">
                <a:solidFill>
                  <a:schemeClr val="bg1"/>
                </a:solidFill>
              </a:rPr>
              <a:t>Echelle collective ( </a:t>
            </a:r>
            <a:r>
              <a:rPr lang="en-US" sz="2400" dirty="0" err="1">
                <a:solidFill>
                  <a:schemeClr val="bg1"/>
                </a:solidFill>
              </a:rPr>
              <a:t>groupes</a:t>
            </a:r>
            <a:r>
              <a:rPr lang="en-US" sz="2400" dirty="0">
                <a:solidFill>
                  <a:schemeClr val="bg1"/>
                </a:solidFill>
              </a:rPr>
              <a:t>)</a:t>
            </a:r>
          </a:p>
          <a:p>
            <a:r>
              <a:rPr lang="en-US" sz="2400" dirty="0">
                <a:solidFill>
                  <a:schemeClr val="bg1"/>
                </a:solidFill>
              </a:rPr>
              <a:t>Echelle de </a:t>
            </a:r>
            <a:r>
              <a:rPr lang="en-US" sz="2400" dirty="0" err="1">
                <a:solidFill>
                  <a:schemeClr val="bg1"/>
                </a:solidFill>
              </a:rPr>
              <a:t>l’enfant</a:t>
            </a:r>
            <a:endParaRPr lang="en-US" sz="2400" dirty="0">
              <a:solidFill>
                <a:schemeClr val="bg1"/>
              </a:solidFill>
            </a:endParaRPr>
          </a:p>
          <a:p>
            <a:r>
              <a:rPr lang="en-US" sz="2400" dirty="0">
                <a:solidFill>
                  <a:schemeClr val="bg1"/>
                </a:solidFill>
              </a:rPr>
              <a:t>Echelle </a:t>
            </a:r>
            <a:r>
              <a:rPr lang="en-US" sz="2400" dirty="0" err="1">
                <a:solidFill>
                  <a:schemeClr val="bg1"/>
                </a:solidFill>
              </a:rPr>
              <a:t>monumentale</a:t>
            </a:r>
            <a:r>
              <a:rPr lang="en-US" sz="2400" dirty="0">
                <a:solidFill>
                  <a:schemeClr val="bg1"/>
                </a:solidFill>
              </a:rPr>
              <a:t> (</a:t>
            </a:r>
            <a:r>
              <a:rPr lang="en-US" sz="2400" dirty="0" err="1">
                <a:solidFill>
                  <a:schemeClr val="bg1"/>
                </a:solidFill>
              </a:rPr>
              <a:t>destinée</a:t>
            </a:r>
            <a:r>
              <a:rPr lang="en-US" sz="2400" dirty="0">
                <a:solidFill>
                  <a:schemeClr val="bg1"/>
                </a:solidFill>
              </a:rPr>
              <a:t> à </a:t>
            </a:r>
            <a:r>
              <a:rPr lang="en-US" sz="2400" dirty="0" err="1">
                <a:solidFill>
                  <a:schemeClr val="bg1"/>
                </a:solidFill>
              </a:rPr>
              <a:t>montrer</a:t>
            </a:r>
            <a:r>
              <a:rPr lang="en-US" sz="2400" dirty="0">
                <a:solidFill>
                  <a:schemeClr val="bg1"/>
                </a:solidFill>
              </a:rPr>
              <a:t> la puissance le prestige)</a:t>
            </a:r>
          </a:p>
          <a:p>
            <a:r>
              <a:rPr lang="en-US" sz="2400" dirty="0">
                <a:solidFill>
                  <a:schemeClr val="bg1"/>
                </a:solidFill>
              </a:rPr>
              <a:t>Echelle de </a:t>
            </a:r>
            <a:r>
              <a:rPr lang="en-US" sz="2400" dirty="0" err="1">
                <a:solidFill>
                  <a:schemeClr val="bg1"/>
                </a:solidFill>
              </a:rPr>
              <a:t>vitesse</a:t>
            </a:r>
            <a:r>
              <a:rPr lang="en-US" sz="2400" dirty="0">
                <a:solidFill>
                  <a:schemeClr val="bg1"/>
                </a:solidFill>
              </a:rPr>
              <a:t> </a:t>
            </a:r>
            <a:r>
              <a:rPr lang="en-US" sz="2400" dirty="0" err="1">
                <a:solidFill>
                  <a:schemeClr val="bg1"/>
                </a:solidFill>
              </a:rPr>
              <a:t>ou</a:t>
            </a:r>
            <a:r>
              <a:rPr lang="en-US" sz="2400" dirty="0">
                <a:solidFill>
                  <a:schemeClr val="bg1"/>
                </a:solidFill>
              </a:rPr>
              <a:t> </a:t>
            </a:r>
            <a:r>
              <a:rPr lang="en-US" sz="2400" dirty="0" err="1">
                <a:solidFill>
                  <a:schemeClr val="bg1"/>
                </a:solidFill>
              </a:rPr>
              <a:t>vitesse</a:t>
            </a:r>
            <a:r>
              <a:rPr lang="en-US" sz="2400" dirty="0">
                <a:solidFill>
                  <a:schemeClr val="bg1"/>
                </a:solidFill>
              </a:rPr>
              <a:t> de lecture lente </a:t>
            </a:r>
            <a:r>
              <a:rPr lang="en-US" sz="2400" dirty="0" err="1">
                <a:solidFill>
                  <a:schemeClr val="bg1"/>
                </a:solidFill>
              </a:rPr>
              <a:t>ou</a:t>
            </a:r>
            <a:r>
              <a:rPr lang="en-US" sz="2400" dirty="0">
                <a:solidFill>
                  <a:schemeClr val="bg1"/>
                </a:solidFill>
              </a:rPr>
              <a:t> </a:t>
            </a:r>
            <a:r>
              <a:rPr lang="en-US" sz="2400" dirty="0" err="1">
                <a:solidFill>
                  <a:schemeClr val="bg1"/>
                </a:solidFill>
              </a:rPr>
              <a:t>rapide</a:t>
            </a:r>
            <a:r>
              <a:rPr lang="en-US" sz="2400" dirty="0">
                <a:solidFill>
                  <a:schemeClr val="bg1"/>
                </a:solidFill>
              </a:rPr>
              <a:t>  (voiture, </a:t>
            </a:r>
            <a:r>
              <a:rPr lang="en-US" sz="2400" dirty="0" err="1">
                <a:solidFill>
                  <a:schemeClr val="bg1"/>
                </a:solidFill>
              </a:rPr>
              <a:t>piétonne</a:t>
            </a:r>
            <a:r>
              <a:rPr lang="en-US" sz="2400" dirty="0">
                <a:solidFill>
                  <a:schemeClr val="bg1"/>
                </a:solidFill>
              </a:rPr>
              <a:t>, </a:t>
            </a:r>
            <a:r>
              <a:rPr lang="en-US" sz="2400" dirty="0" err="1">
                <a:solidFill>
                  <a:schemeClr val="bg1"/>
                </a:solidFill>
              </a:rPr>
              <a:t>cycliste</a:t>
            </a:r>
            <a:r>
              <a:rPr lang="en-US" sz="2400" dirty="0">
                <a:solidFill>
                  <a:schemeClr val="bg1"/>
                </a:solidFill>
              </a:rPr>
              <a:t>…)</a:t>
            </a:r>
          </a:p>
          <a:p>
            <a:endParaRPr lang="fr-FR" sz="2400" dirty="0">
              <a:solidFill>
                <a:schemeClr val="bg1"/>
              </a:solidFill>
            </a:endParaRPr>
          </a:p>
        </p:txBody>
      </p:sp>
      <p:pic>
        <p:nvPicPr>
          <p:cNvPr id="8" name="Image 7">
            <a:extLst>
              <a:ext uri="{FF2B5EF4-FFF2-40B4-BE49-F238E27FC236}">
                <a16:creationId xmlns:a16="http://schemas.microsoft.com/office/drawing/2014/main" id="{8D1B14B7-FA45-01CA-D3D4-3D6653F429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0291" y="5273580"/>
            <a:ext cx="2375470" cy="1584420"/>
          </a:xfrm>
          <a:prstGeom prst="rect">
            <a:avLst/>
          </a:prstGeom>
        </p:spPr>
      </p:pic>
      <p:pic>
        <p:nvPicPr>
          <p:cNvPr id="10" name="Image 9">
            <a:extLst>
              <a:ext uri="{FF2B5EF4-FFF2-40B4-BE49-F238E27FC236}">
                <a16:creationId xmlns:a16="http://schemas.microsoft.com/office/drawing/2014/main" id="{94225248-CCE4-5036-5424-7DA09A3C99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86900" y="4903607"/>
            <a:ext cx="3055961" cy="1954393"/>
          </a:xfrm>
          <a:prstGeom prst="rect">
            <a:avLst/>
          </a:prstGeom>
        </p:spPr>
      </p:pic>
    </p:spTree>
    <p:extLst>
      <p:ext uri="{BB962C8B-B14F-4D97-AF65-F5344CB8AC3E}">
        <p14:creationId xmlns:p14="http://schemas.microsoft.com/office/powerpoint/2010/main" val="24414978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517053" y="295590"/>
            <a:ext cx="4932738" cy="369332"/>
          </a:xfrm>
          <a:prstGeom prst="rect">
            <a:avLst/>
          </a:prstGeom>
          <a:noFill/>
        </p:spPr>
        <p:txBody>
          <a:bodyPr wrap="square">
            <a:spAutoFit/>
          </a:bodyPr>
          <a:lstStyle/>
          <a:p>
            <a:pPr algn="ctr"/>
            <a:r>
              <a:rPr lang="fr-FR" sz="1800" dirty="0">
                <a:solidFill>
                  <a:schemeClr val="bg1"/>
                </a:solidFill>
                <a:effectLst/>
                <a:latin typeface="Times New Roman" panose="02020603050405020304" pitchFamily="18" charset="0"/>
                <a:ea typeface="Times New Roman" panose="02020603050405020304" pitchFamily="18" charset="0"/>
              </a:rPr>
              <a:t>LES PRINCIPES DE COMPOSITION</a:t>
            </a:r>
            <a:endParaRPr lang="fr-FR" dirty="0"/>
          </a:p>
        </p:txBody>
      </p:sp>
      <p:sp>
        <p:nvSpPr>
          <p:cNvPr id="4" name="ZoneTexte 3">
            <a:extLst>
              <a:ext uri="{FF2B5EF4-FFF2-40B4-BE49-F238E27FC236}">
                <a16:creationId xmlns:a16="http://schemas.microsoft.com/office/drawing/2014/main" id="{B2966A46-596C-469E-CAE1-9D9C45E35D5F}"/>
              </a:ext>
            </a:extLst>
          </p:cNvPr>
          <p:cNvSpPr txBox="1"/>
          <p:nvPr/>
        </p:nvSpPr>
        <p:spPr>
          <a:xfrm>
            <a:off x="5472752" y="742990"/>
            <a:ext cx="4367283" cy="461665"/>
          </a:xfrm>
          <a:prstGeom prst="rect">
            <a:avLst/>
          </a:prstGeom>
          <a:noFill/>
        </p:spPr>
        <p:txBody>
          <a:bodyPr wrap="square" rtlCol="0">
            <a:spAutoFit/>
          </a:bodyPr>
          <a:lstStyle/>
          <a:p>
            <a:r>
              <a:rPr lang="fr-FR" sz="2400" dirty="0">
                <a:solidFill>
                  <a:schemeClr val="bg1"/>
                </a:solidFill>
              </a:rPr>
              <a:t>Les règles de la composition</a:t>
            </a:r>
          </a:p>
        </p:txBody>
      </p:sp>
      <p:sp>
        <p:nvSpPr>
          <p:cNvPr id="3" name="ZoneTexte 2">
            <a:extLst>
              <a:ext uri="{FF2B5EF4-FFF2-40B4-BE49-F238E27FC236}">
                <a16:creationId xmlns:a16="http://schemas.microsoft.com/office/drawing/2014/main" id="{AE45686F-ACB0-AF48-D975-D659A1618B02}"/>
              </a:ext>
            </a:extLst>
          </p:cNvPr>
          <p:cNvSpPr txBox="1"/>
          <p:nvPr/>
        </p:nvSpPr>
        <p:spPr>
          <a:xfrm>
            <a:off x="620974" y="664922"/>
            <a:ext cx="6100549" cy="461665"/>
          </a:xfrm>
          <a:prstGeom prst="rect">
            <a:avLst/>
          </a:prstGeom>
          <a:noFill/>
        </p:spPr>
        <p:txBody>
          <a:bodyPr wrap="square" rtlCol="0">
            <a:spAutoFit/>
          </a:bodyPr>
          <a:lstStyle/>
          <a:p>
            <a:r>
              <a:rPr lang="fr-FR" sz="2400" dirty="0">
                <a:solidFill>
                  <a:schemeClr val="bg1"/>
                </a:solidFill>
              </a:rPr>
              <a:t>La proportion</a:t>
            </a:r>
          </a:p>
        </p:txBody>
      </p:sp>
      <p:pic>
        <p:nvPicPr>
          <p:cNvPr id="5" name="Image 4">
            <a:extLst>
              <a:ext uri="{FF2B5EF4-FFF2-40B4-BE49-F238E27FC236}">
                <a16:creationId xmlns:a16="http://schemas.microsoft.com/office/drawing/2014/main" id="{05FC6129-9483-17C0-717E-872303AA9708}"/>
              </a:ext>
            </a:extLst>
          </p:cNvPr>
          <p:cNvPicPr>
            <a:picLocks noChangeAspect="1"/>
          </p:cNvPicPr>
          <p:nvPr/>
        </p:nvPicPr>
        <p:blipFill>
          <a:blip r:embed="rId3"/>
          <a:stretch>
            <a:fillRect/>
          </a:stretch>
        </p:blipFill>
        <p:spPr>
          <a:xfrm>
            <a:off x="-406091" y="2702257"/>
            <a:ext cx="10185650" cy="4155744"/>
          </a:xfrm>
          <a:prstGeom prst="rect">
            <a:avLst/>
          </a:prstGeom>
        </p:spPr>
      </p:pic>
    </p:spTree>
    <p:extLst>
      <p:ext uri="{BB962C8B-B14F-4D97-AF65-F5344CB8AC3E}">
        <p14:creationId xmlns:p14="http://schemas.microsoft.com/office/powerpoint/2010/main" val="18556009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546236" y="295590"/>
            <a:ext cx="4932738" cy="369332"/>
          </a:xfrm>
          <a:prstGeom prst="rect">
            <a:avLst/>
          </a:prstGeom>
          <a:noFill/>
        </p:spPr>
        <p:txBody>
          <a:bodyPr wrap="square">
            <a:spAutoFit/>
          </a:bodyPr>
          <a:lstStyle/>
          <a:p>
            <a:pPr algn="ctr"/>
            <a:r>
              <a:rPr lang="fr-FR" sz="1800" dirty="0">
                <a:solidFill>
                  <a:schemeClr val="bg1"/>
                </a:solidFill>
                <a:effectLst/>
                <a:latin typeface="Times New Roman" panose="02020603050405020304" pitchFamily="18" charset="0"/>
                <a:ea typeface="Times New Roman" panose="02020603050405020304" pitchFamily="18" charset="0"/>
              </a:rPr>
              <a:t>LES PRINCIPES DE COMPOSITION</a:t>
            </a:r>
            <a:endParaRPr lang="fr-FR" dirty="0"/>
          </a:p>
        </p:txBody>
      </p:sp>
      <p:sp>
        <p:nvSpPr>
          <p:cNvPr id="4" name="ZoneTexte 3">
            <a:extLst>
              <a:ext uri="{FF2B5EF4-FFF2-40B4-BE49-F238E27FC236}">
                <a16:creationId xmlns:a16="http://schemas.microsoft.com/office/drawing/2014/main" id="{B2966A46-596C-469E-CAE1-9D9C45E35D5F}"/>
              </a:ext>
            </a:extLst>
          </p:cNvPr>
          <p:cNvSpPr txBox="1"/>
          <p:nvPr/>
        </p:nvSpPr>
        <p:spPr>
          <a:xfrm>
            <a:off x="5472752" y="742990"/>
            <a:ext cx="4367283" cy="461665"/>
          </a:xfrm>
          <a:prstGeom prst="rect">
            <a:avLst/>
          </a:prstGeom>
          <a:noFill/>
        </p:spPr>
        <p:txBody>
          <a:bodyPr wrap="square" rtlCol="0">
            <a:spAutoFit/>
          </a:bodyPr>
          <a:lstStyle/>
          <a:p>
            <a:r>
              <a:rPr lang="fr-FR" sz="2400" dirty="0">
                <a:solidFill>
                  <a:schemeClr val="bg1"/>
                </a:solidFill>
              </a:rPr>
              <a:t>Les règles de la composition</a:t>
            </a:r>
          </a:p>
        </p:txBody>
      </p:sp>
      <p:sp>
        <p:nvSpPr>
          <p:cNvPr id="3" name="ZoneTexte 2">
            <a:extLst>
              <a:ext uri="{FF2B5EF4-FFF2-40B4-BE49-F238E27FC236}">
                <a16:creationId xmlns:a16="http://schemas.microsoft.com/office/drawing/2014/main" id="{AE45686F-ACB0-AF48-D975-D659A1618B02}"/>
              </a:ext>
            </a:extLst>
          </p:cNvPr>
          <p:cNvSpPr txBox="1"/>
          <p:nvPr/>
        </p:nvSpPr>
        <p:spPr>
          <a:xfrm>
            <a:off x="0" y="1416167"/>
            <a:ext cx="1419367" cy="4154984"/>
          </a:xfrm>
          <a:prstGeom prst="rect">
            <a:avLst/>
          </a:prstGeom>
          <a:noFill/>
        </p:spPr>
        <p:txBody>
          <a:bodyPr wrap="square" rtlCol="0">
            <a:spAutoFit/>
          </a:bodyPr>
          <a:lstStyle/>
          <a:p>
            <a:r>
              <a:rPr lang="fr-FR" sz="2400" dirty="0">
                <a:solidFill>
                  <a:schemeClr val="bg1"/>
                </a:solidFill>
              </a:rPr>
              <a:t>L’unité</a:t>
            </a:r>
          </a:p>
          <a:p>
            <a:endParaRPr lang="fr-FR" sz="2400" dirty="0">
              <a:solidFill>
                <a:schemeClr val="bg1"/>
              </a:solidFill>
            </a:endParaRPr>
          </a:p>
          <a:p>
            <a:endParaRPr lang="fr-FR" sz="2400" dirty="0">
              <a:solidFill>
                <a:schemeClr val="bg1"/>
              </a:solidFill>
            </a:endParaRPr>
          </a:p>
          <a:p>
            <a:endParaRPr lang="fr-FR" sz="2400" dirty="0">
              <a:solidFill>
                <a:schemeClr val="bg1"/>
              </a:solidFill>
            </a:endParaRPr>
          </a:p>
          <a:p>
            <a:endParaRPr lang="fr-FR" sz="2400" dirty="0">
              <a:solidFill>
                <a:schemeClr val="bg1"/>
              </a:solidFill>
            </a:endParaRPr>
          </a:p>
          <a:p>
            <a:endParaRPr lang="fr-FR" sz="2400" dirty="0">
              <a:solidFill>
                <a:schemeClr val="bg1"/>
              </a:solidFill>
            </a:endParaRPr>
          </a:p>
          <a:p>
            <a:endParaRPr lang="fr-FR" sz="2400" dirty="0">
              <a:solidFill>
                <a:schemeClr val="bg1"/>
              </a:solidFill>
            </a:endParaRPr>
          </a:p>
          <a:p>
            <a:endParaRPr lang="fr-FR" sz="2400" dirty="0">
              <a:solidFill>
                <a:schemeClr val="bg1"/>
              </a:solidFill>
            </a:endParaRPr>
          </a:p>
          <a:p>
            <a:endParaRPr lang="fr-FR" sz="2400" dirty="0">
              <a:solidFill>
                <a:schemeClr val="bg1"/>
              </a:solidFill>
            </a:endParaRPr>
          </a:p>
          <a:p>
            <a:endParaRPr lang="fr-FR" sz="2400" dirty="0">
              <a:solidFill>
                <a:schemeClr val="bg1"/>
              </a:solidFill>
            </a:endParaRPr>
          </a:p>
          <a:p>
            <a:r>
              <a:rPr lang="fr-FR" sz="2400" dirty="0">
                <a:solidFill>
                  <a:schemeClr val="bg1"/>
                </a:solidFill>
              </a:rPr>
              <a:t>La dualité</a:t>
            </a:r>
          </a:p>
        </p:txBody>
      </p:sp>
      <p:pic>
        <p:nvPicPr>
          <p:cNvPr id="5" name="Image 4">
            <a:extLst>
              <a:ext uri="{FF2B5EF4-FFF2-40B4-BE49-F238E27FC236}">
                <a16:creationId xmlns:a16="http://schemas.microsoft.com/office/drawing/2014/main" id="{6556288C-F61C-67A2-0A8C-40E06D506E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1379" y="1204655"/>
            <a:ext cx="4194412" cy="3145809"/>
          </a:xfrm>
          <a:prstGeom prst="rect">
            <a:avLst/>
          </a:prstGeom>
        </p:spPr>
      </p:pic>
      <p:pic>
        <p:nvPicPr>
          <p:cNvPr id="6" name="Image 5">
            <a:extLst>
              <a:ext uri="{FF2B5EF4-FFF2-40B4-BE49-F238E27FC236}">
                <a16:creationId xmlns:a16="http://schemas.microsoft.com/office/drawing/2014/main" id="{78F9065C-5691-0B0F-43E6-CF197A861E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75110" y="3289110"/>
            <a:ext cx="3568890" cy="3568890"/>
          </a:xfrm>
          <a:prstGeom prst="rect">
            <a:avLst/>
          </a:prstGeom>
        </p:spPr>
      </p:pic>
    </p:spTree>
    <p:extLst>
      <p:ext uri="{BB962C8B-B14F-4D97-AF65-F5344CB8AC3E}">
        <p14:creationId xmlns:p14="http://schemas.microsoft.com/office/powerpoint/2010/main" val="20513750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546236" y="295590"/>
            <a:ext cx="4932738" cy="369332"/>
          </a:xfrm>
          <a:prstGeom prst="rect">
            <a:avLst/>
          </a:prstGeom>
          <a:noFill/>
        </p:spPr>
        <p:txBody>
          <a:bodyPr wrap="square">
            <a:spAutoFit/>
          </a:bodyPr>
          <a:lstStyle/>
          <a:p>
            <a:pPr algn="ctr"/>
            <a:r>
              <a:rPr lang="fr-FR" sz="1800" dirty="0">
                <a:solidFill>
                  <a:schemeClr val="bg1"/>
                </a:solidFill>
                <a:effectLst/>
                <a:latin typeface="Times New Roman" panose="02020603050405020304" pitchFamily="18" charset="0"/>
                <a:ea typeface="Times New Roman" panose="02020603050405020304" pitchFamily="18" charset="0"/>
              </a:rPr>
              <a:t>LES PRINCIPES DE COMPOSITION</a:t>
            </a:r>
            <a:endParaRPr lang="fr-FR" dirty="0"/>
          </a:p>
        </p:txBody>
      </p:sp>
      <p:sp>
        <p:nvSpPr>
          <p:cNvPr id="4" name="ZoneTexte 3">
            <a:extLst>
              <a:ext uri="{FF2B5EF4-FFF2-40B4-BE49-F238E27FC236}">
                <a16:creationId xmlns:a16="http://schemas.microsoft.com/office/drawing/2014/main" id="{B2966A46-596C-469E-CAE1-9D9C45E35D5F}"/>
              </a:ext>
            </a:extLst>
          </p:cNvPr>
          <p:cNvSpPr txBox="1"/>
          <p:nvPr/>
        </p:nvSpPr>
        <p:spPr>
          <a:xfrm>
            <a:off x="5472752" y="742990"/>
            <a:ext cx="4367283" cy="461665"/>
          </a:xfrm>
          <a:prstGeom prst="rect">
            <a:avLst/>
          </a:prstGeom>
          <a:noFill/>
        </p:spPr>
        <p:txBody>
          <a:bodyPr wrap="square" rtlCol="0">
            <a:spAutoFit/>
          </a:bodyPr>
          <a:lstStyle/>
          <a:p>
            <a:r>
              <a:rPr lang="fr-FR" sz="2400" dirty="0">
                <a:solidFill>
                  <a:schemeClr val="bg1"/>
                </a:solidFill>
              </a:rPr>
              <a:t>Les règles de la composition</a:t>
            </a:r>
          </a:p>
        </p:txBody>
      </p:sp>
      <p:sp>
        <p:nvSpPr>
          <p:cNvPr id="3" name="ZoneTexte 2">
            <a:extLst>
              <a:ext uri="{FF2B5EF4-FFF2-40B4-BE49-F238E27FC236}">
                <a16:creationId xmlns:a16="http://schemas.microsoft.com/office/drawing/2014/main" id="{AE45686F-ACB0-AF48-D975-D659A1618B02}"/>
              </a:ext>
            </a:extLst>
          </p:cNvPr>
          <p:cNvSpPr txBox="1"/>
          <p:nvPr/>
        </p:nvSpPr>
        <p:spPr>
          <a:xfrm>
            <a:off x="0" y="1416167"/>
            <a:ext cx="1651379" cy="4524315"/>
          </a:xfrm>
          <a:prstGeom prst="rect">
            <a:avLst/>
          </a:prstGeom>
          <a:noFill/>
        </p:spPr>
        <p:txBody>
          <a:bodyPr wrap="square" rtlCol="0">
            <a:spAutoFit/>
          </a:bodyPr>
          <a:lstStyle/>
          <a:p>
            <a:r>
              <a:rPr lang="fr-FR" sz="2400" dirty="0">
                <a:solidFill>
                  <a:schemeClr val="bg1"/>
                </a:solidFill>
              </a:rPr>
              <a:t>Le rythme</a:t>
            </a:r>
          </a:p>
          <a:p>
            <a:endParaRPr lang="fr-FR" sz="2400" dirty="0">
              <a:solidFill>
                <a:schemeClr val="bg1"/>
              </a:solidFill>
            </a:endParaRPr>
          </a:p>
          <a:p>
            <a:endParaRPr lang="fr-FR" sz="2400" dirty="0">
              <a:solidFill>
                <a:schemeClr val="bg1"/>
              </a:solidFill>
            </a:endParaRPr>
          </a:p>
          <a:p>
            <a:endParaRPr lang="fr-FR" sz="2400" dirty="0">
              <a:solidFill>
                <a:schemeClr val="bg1"/>
              </a:solidFill>
            </a:endParaRPr>
          </a:p>
          <a:p>
            <a:endParaRPr lang="fr-FR" sz="2400" dirty="0">
              <a:solidFill>
                <a:schemeClr val="bg1"/>
              </a:solidFill>
            </a:endParaRPr>
          </a:p>
          <a:p>
            <a:endParaRPr lang="fr-FR" sz="2400" dirty="0">
              <a:solidFill>
                <a:schemeClr val="bg1"/>
              </a:solidFill>
            </a:endParaRPr>
          </a:p>
          <a:p>
            <a:endParaRPr lang="fr-FR" sz="2400" dirty="0">
              <a:solidFill>
                <a:schemeClr val="bg1"/>
              </a:solidFill>
            </a:endParaRPr>
          </a:p>
          <a:p>
            <a:endParaRPr lang="fr-FR" sz="2400" dirty="0">
              <a:solidFill>
                <a:schemeClr val="bg1"/>
              </a:solidFill>
            </a:endParaRPr>
          </a:p>
          <a:p>
            <a:endParaRPr lang="fr-FR" sz="2400" dirty="0">
              <a:solidFill>
                <a:schemeClr val="bg1"/>
              </a:solidFill>
            </a:endParaRPr>
          </a:p>
          <a:p>
            <a:r>
              <a:rPr lang="fr-FR" sz="2400" dirty="0">
                <a:solidFill>
                  <a:schemeClr val="bg1"/>
                </a:solidFill>
              </a:rPr>
              <a:t>Volume </a:t>
            </a:r>
          </a:p>
          <a:p>
            <a:r>
              <a:rPr lang="fr-FR" sz="2400" dirty="0">
                <a:solidFill>
                  <a:schemeClr val="bg1"/>
                </a:solidFill>
              </a:rPr>
              <a:t>Graphisme</a:t>
            </a:r>
          </a:p>
          <a:p>
            <a:r>
              <a:rPr lang="fr-FR" sz="2400" dirty="0">
                <a:solidFill>
                  <a:schemeClr val="bg1"/>
                </a:solidFill>
              </a:rPr>
              <a:t>Texture</a:t>
            </a:r>
          </a:p>
        </p:txBody>
      </p:sp>
      <p:pic>
        <p:nvPicPr>
          <p:cNvPr id="7" name="Image 6">
            <a:extLst>
              <a:ext uri="{FF2B5EF4-FFF2-40B4-BE49-F238E27FC236}">
                <a16:creationId xmlns:a16="http://schemas.microsoft.com/office/drawing/2014/main" id="{15E72659-26F5-4616-AC07-10212EAB7E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1379" y="973822"/>
            <a:ext cx="1731133" cy="3077570"/>
          </a:xfrm>
          <a:prstGeom prst="rect">
            <a:avLst/>
          </a:prstGeom>
        </p:spPr>
      </p:pic>
      <p:pic>
        <p:nvPicPr>
          <p:cNvPr id="8" name="Image 7">
            <a:extLst>
              <a:ext uri="{FF2B5EF4-FFF2-40B4-BE49-F238E27FC236}">
                <a16:creationId xmlns:a16="http://schemas.microsoft.com/office/drawing/2014/main" id="{5D34E64A-DB2A-BA4F-885B-7416B6C5899B}"/>
              </a:ext>
            </a:extLst>
          </p:cNvPr>
          <p:cNvPicPr>
            <a:picLocks noChangeAspect="1"/>
          </p:cNvPicPr>
          <p:nvPr/>
        </p:nvPicPr>
        <p:blipFill>
          <a:blip r:embed="rId4"/>
          <a:stretch>
            <a:fillRect/>
          </a:stretch>
        </p:blipFill>
        <p:spPr>
          <a:xfrm>
            <a:off x="3734369" y="1255428"/>
            <a:ext cx="3758252" cy="2818689"/>
          </a:xfrm>
          <a:prstGeom prst="rect">
            <a:avLst/>
          </a:prstGeom>
        </p:spPr>
      </p:pic>
      <p:pic>
        <p:nvPicPr>
          <p:cNvPr id="9" name="Image 8">
            <a:extLst>
              <a:ext uri="{FF2B5EF4-FFF2-40B4-BE49-F238E27FC236}">
                <a16:creationId xmlns:a16="http://schemas.microsoft.com/office/drawing/2014/main" id="{A3144C74-F342-22FF-FB46-A446640042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74899" y="4051392"/>
            <a:ext cx="4056105" cy="2839273"/>
          </a:xfrm>
          <a:prstGeom prst="rect">
            <a:avLst/>
          </a:prstGeom>
        </p:spPr>
      </p:pic>
      <p:pic>
        <p:nvPicPr>
          <p:cNvPr id="10" name="Image 9">
            <a:extLst>
              <a:ext uri="{FF2B5EF4-FFF2-40B4-BE49-F238E27FC236}">
                <a16:creationId xmlns:a16="http://schemas.microsoft.com/office/drawing/2014/main" id="{F79BC38B-0632-7D1F-F14E-EA14CA5453F8}"/>
              </a:ext>
            </a:extLst>
          </p:cNvPr>
          <p:cNvPicPr>
            <a:picLocks noChangeAspect="1"/>
          </p:cNvPicPr>
          <p:nvPr/>
        </p:nvPicPr>
        <p:blipFill>
          <a:blip r:embed="rId6"/>
          <a:stretch>
            <a:fillRect/>
          </a:stretch>
        </p:blipFill>
        <p:spPr>
          <a:xfrm>
            <a:off x="1651379" y="3793797"/>
            <a:ext cx="4449170" cy="3076283"/>
          </a:xfrm>
          <a:prstGeom prst="rect">
            <a:avLst/>
          </a:prstGeom>
        </p:spPr>
      </p:pic>
    </p:spTree>
    <p:extLst>
      <p:ext uri="{BB962C8B-B14F-4D97-AF65-F5344CB8AC3E}">
        <p14:creationId xmlns:p14="http://schemas.microsoft.com/office/powerpoint/2010/main" val="4900101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546236" y="295590"/>
            <a:ext cx="4932738" cy="369332"/>
          </a:xfrm>
          <a:prstGeom prst="rect">
            <a:avLst/>
          </a:prstGeom>
          <a:noFill/>
        </p:spPr>
        <p:txBody>
          <a:bodyPr wrap="square">
            <a:spAutoFit/>
          </a:bodyPr>
          <a:lstStyle/>
          <a:p>
            <a:pPr algn="ctr"/>
            <a:r>
              <a:rPr lang="fr-FR" sz="1800" dirty="0">
                <a:solidFill>
                  <a:schemeClr val="bg1"/>
                </a:solidFill>
                <a:effectLst/>
                <a:latin typeface="Times New Roman" panose="02020603050405020304" pitchFamily="18" charset="0"/>
                <a:ea typeface="Times New Roman" panose="02020603050405020304" pitchFamily="18" charset="0"/>
              </a:rPr>
              <a:t>LES PRINCIPES DE COMPOSITION</a:t>
            </a:r>
            <a:endParaRPr lang="fr-FR" dirty="0"/>
          </a:p>
        </p:txBody>
      </p:sp>
      <p:sp>
        <p:nvSpPr>
          <p:cNvPr id="4" name="ZoneTexte 3">
            <a:extLst>
              <a:ext uri="{FF2B5EF4-FFF2-40B4-BE49-F238E27FC236}">
                <a16:creationId xmlns:a16="http://schemas.microsoft.com/office/drawing/2014/main" id="{B2966A46-596C-469E-CAE1-9D9C45E35D5F}"/>
              </a:ext>
            </a:extLst>
          </p:cNvPr>
          <p:cNvSpPr txBox="1"/>
          <p:nvPr/>
        </p:nvSpPr>
        <p:spPr>
          <a:xfrm>
            <a:off x="6168788" y="664922"/>
            <a:ext cx="4367283" cy="461665"/>
          </a:xfrm>
          <a:prstGeom prst="rect">
            <a:avLst/>
          </a:prstGeom>
          <a:noFill/>
        </p:spPr>
        <p:txBody>
          <a:bodyPr wrap="square" rtlCol="0">
            <a:spAutoFit/>
          </a:bodyPr>
          <a:lstStyle/>
          <a:p>
            <a:r>
              <a:rPr lang="fr-FR" sz="2400" dirty="0">
                <a:solidFill>
                  <a:schemeClr val="bg1"/>
                </a:solidFill>
              </a:rPr>
              <a:t>La couleur</a:t>
            </a:r>
          </a:p>
        </p:txBody>
      </p:sp>
      <p:pic>
        <p:nvPicPr>
          <p:cNvPr id="5" name="Image 4">
            <a:extLst>
              <a:ext uri="{FF2B5EF4-FFF2-40B4-BE49-F238E27FC236}">
                <a16:creationId xmlns:a16="http://schemas.microsoft.com/office/drawing/2014/main" id="{C8B16A60-7D78-5442-5C52-A6D736515D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75881" y="1096802"/>
            <a:ext cx="7568119" cy="5761198"/>
          </a:xfrm>
          <a:prstGeom prst="rect">
            <a:avLst/>
          </a:prstGeom>
        </p:spPr>
      </p:pic>
      <p:sp>
        <p:nvSpPr>
          <p:cNvPr id="6" name="ZoneTexte 5">
            <a:hlinkClick r:id="rId4" action="ppaction://hlinkfile"/>
            <a:extLst>
              <a:ext uri="{FF2B5EF4-FFF2-40B4-BE49-F238E27FC236}">
                <a16:creationId xmlns:a16="http://schemas.microsoft.com/office/drawing/2014/main" id="{DD3F357A-7C14-B65E-BF3A-2E9F2DA10A37}"/>
              </a:ext>
            </a:extLst>
          </p:cNvPr>
          <p:cNvSpPr txBox="1"/>
          <p:nvPr/>
        </p:nvSpPr>
        <p:spPr>
          <a:xfrm>
            <a:off x="0" y="116732"/>
            <a:ext cx="2276272" cy="369332"/>
          </a:xfrm>
          <a:prstGeom prst="rect">
            <a:avLst/>
          </a:prstGeom>
          <a:noFill/>
        </p:spPr>
        <p:txBody>
          <a:bodyPr wrap="square" rtlCol="0">
            <a:spAutoFit/>
          </a:bodyPr>
          <a:lstStyle/>
          <a:p>
            <a:r>
              <a:rPr lang="fr-FR" dirty="0">
                <a:solidFill>
                  <a:schemeClr val="bg2">
                    <a:lumMod val="75000"/>
                  </a:schemeClr>
                </a:solidFill>
                <a:hlinkClick r:id="rId4" action="ppaction://hlinkfile">
                  <a:extLst>
                    <a:ext uri="{A12FA001-AC4F-418D-AE19-62706E023703}">
                      <ahyp:hlinkClr xmlns:ahyp="http://schemas.microsoft.com/office/drawing/2018/hyperlinkcolor" val="tx"/>
                    </a:ext>
                  </a:extLst>
                </a:hlinkClick>
              </a:rPr>
              <a:t>..\films\la couleur.mp4</a:t>
            </a:r>
            <a:endParaRPr lang="fr-FR" dirty="0">
              <a:solidFill>
                <a:schemeClr val="bg2">
                  <a:lumMod val="75000"/>
                </a:schemeClr>
              </a:solidFill>
            </a:endParaRPr>
          </a:p>
        </p:txBody>
      </p:sp>
    </p:spTree>
    <p:extLst>
      <p:ext uri="{BB962C8B-B14F-4D97-AF65-F5344CB8AC3E}">
        <p14:creationId xmlns:p14="http://schemas.microsoft.com/office/powerpoint/2010/main" val="38384285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546236" y="295590"/>
            <a:ext cx="4932738" cy="369332"/>
          </a:xfrm>
          <a:prstGeom prst="rect">
            <a:avLst/>
          </a:prstGeom>
          <a:noFill/>
        </p:spPr>
        <p:txBody>
          <a:bodyPr wrap="square">
            <a:spAutoFit/>
          </a:bodyPr>
          <a:lstStyle/>
          <a:p>
            <a:pPr algn="ctr"/>
            <a:r>
              <a:rPr lang="fr-FR" sz="1800" dirty="0">
                <a:solidFill>
                  <a:schemeClr val="bg1"/>
                </a:solidFill>
                <a:effectLst/>
                <a:latin typeface="Times New Roman" panose="02020603050405020304" pitchFamily="18" charset="0"/>
                <a:ea typeface="Times New Roman" panose="02020603050405020304" pitchFamily="18" charset="0"/>
              </a:rPr>
              <a:t>LES PRINCIPES DE COMPOSITION</a:t>
            </a:r>
            <a:endParaRPr lang="fr-FR" dirty="0"/>
          </a:p>
        </p:txBody>
      </p:sp>
      <p:sp>
        <p:nvSpPr>
          <p:cNvPr id="4" name="ZoneTexte 3">
            <a:extLst>
              <a:ext uri="{FF2B5EF4-FFF2-40B4-BE49-F238E27FC236}">
                <a16:creationId xmlns:a16="http://schemas.microsoft.com/office/drawing/2014/main" id="{B2966A46-596C-469E-CAE1-9D9C45E35D5F}"/>
              </a:ext>
            </a:extLst>
          </p:cNvPr>
          <p:cNvSpPr txBox="1"/>
          <p:nvPr/>
        </p:nvSpPr>
        <p:spPr>
          <a:xfrm>
            <a:off x="6168788" y="664922"/>
            <a:ext cx="4367283" cy="461665"/>
          </a:xfrm>
          <a:prstGeom prst="rect">
            <a:avLst/>
          </a:prstGeom>
          <a:noFill/>
        </p:spPr>
        <p:txBody>
          <a:bodyPr wrap="square" rtlCol="0">
            <a:spAutoFit/>
          </a:bodyPr>
          <a:lstStyle/>
          <a:p>
            <a:r>
              <a:rPr lang="fr-FR" sz="2400" dirty="0">
                <a:solidFill>
                  <a:schemeClr val="bg1"/>
                </a:solidFill>
              </a:rPr>
              <a:t>La couleur</a:t>
            </a:r>
          </a:p>
        </p:txBody>
      </p:sp>
      <p:pic>
        <p:nvPicPr>
          <p:cNvPr id="7" name="Image 6">
            <a:extLst>
              <a:ext uri="{FF2B5EF4-FFF2-40B4-BE49-F238E27FC236}">
                <a16:creationId xmlns:a16="http://schemas.microsoft.com/office/drawing/2014/main" id="{0971E5C4-BD90-59A1-919F-B6316C38B16C}"/>
              </a:ext>
            </a:extLst>
          </p:cNvPr>
          <p:cNvPicPr>
            <a:picLocks noChangeAspect="1"/>
          </p:cNvPicPr>
          <p:nvPr/>
        </p:nvPicPr>
        <p:blipFill rotWithShape="1">
          <a:blip r:embed="rId3"/>
          <a:srcRect l="4478" t="8769" r="50000" b="3599"/>
          <a:stretch/>
        </p:blipFill>
        <p:spPr>
          <a:xfrm>
            <a:off x="0" y="3207223"/>
            <a:ext cx="3831547" cy="3695131"/>
          </a:xfrm>
          <a:prstGeom prst="rect">
            <a:avLst/>
          </a:prstGeom>
        </p:spPr>
      </p:pic>
      <p:pic>
        <p:nvPicPr>
          <p:cNvPr id="9" name="Image 8">
            <a:extLst>
              <a:ext uri="{FF2B5EF4-FFF2-40B4-BE49-F238E27FC236}">
                <a16:creationId xmlns:a16="http://schemas.microsoft.com/office/drawing/2014/main" id="{80260466-6289-82DD-139D-FFD0545662D0}"/>
              </a:ext>
            </a:extLst>
          </p:cNvPr>
          <p:cNvPicPr>
            <a:picLocks noChangeAspect="1"/>
          </p:cNvPicPr>
          <p:nvPr/>
        </p:nvPicPr>
        <p:blipFill>
          <a:blip r:embed="rId4"/>
          <a:stretch>
            <a:fillRect/>
          </a:stretch>
        </p:blipFill>
        <p:spPr>
          <a:xfrm>
            <a:off x="3702459" y="1235510"/>
            <a:ext cx="5564369" cy="5326900"/>
          </a:xfrm>
          <a:prstGeom prst="rect">
            <a:avLst/>
          </a:prstGeom>
        </p:spPr>
      </p:pic>
    </p:spTree>
    <p:extLst>
      <p:ext uri="{BB962C8B-B14F-4D97-AF65-F5344CB8AC3E}">
        <p14:creationId xmlns:p14="http://schemas.microsoft.com/office/powerpoint/2010/main" val="2203262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546236" y="295590"/>
            <a:ext cx="4932738" cy="369332"/>
          </a:xfrm>
          <a:prstGeom prst="rect">
            <a:avLst/>
          </a:prstGeom>
          <a:noFill/>
        </p:spPr>
        <p:txBody>
          <a:bodyPr wrap="square">
            <a:spAutoFit/>
          </a:bodyPr>
          <a:lstStyle/>
          <a:p>
            <a:pPr algn="ctr"/>
            <a:r>
              <a:rPr lang="fr-FR" sz="1800" dirty="0">
                <a:solidFill>
                  <a:schemeClr val="bg1"/>
                </a:solidFill>
                <a:effectLst/>
                <a:latin typeface="Times New Roman" panose="02020603050405020304" pitchFamily="18" charset="0"/>
                <a:ea typeface="Times New Roman" panose="02020603050405020304" pitchFamily="18" charset="0"/>
              </a:rPr>
              <a:t>LES PRINCIPES DE COMPOSITION</a:t>
            </a:r>
            <a:endParaRPr lang="fr-FR" dirty="0"/>
          </a:p>
        </p:txBody>
      </p:sp>
      <p:sp>
        <p:nvSpPr>
          <p:cNvPr id="4" name="ZoneTexte 3">
            <a:extLst>
              <a:ext uri="{FF2B5EF4-FFF2-40B4-BE49-F238E27FC236}">
                <a16:creationId xmlns:a16="http://schemas.microsoft.com/office/drawing/2014/main" id="{B2966A46-596C-469E-CAE1-9D9C45E35D5F}"/>
              </a:ext>
            </a:extLst>
          </p:cNvPr>
          <p:cNvSpPr txBox="1"/>
          <p:nvPr/>
        </p:nvSpPr>
        <p:spPr>
          <a:xfrm>
            <a:off x="6168788" y="664922"/>
            <a:ext cx="4367283" cy="461665"/>
          </a:xfrm>
          <a:prstGeom prst="rect">
            <a:avLst/>
          </a:prstGeom>
          <a:noFill/>
        </p:spPr>
        <p:txBody>
          <a:bodyPr wrap="square" rtlCol="0">
            <a:spAutoFit/>
          </a:bodyPr>
          <a:lstStyle/>
          <a:p>
            <a:r>
              <a:rPr lang="fr-FR" sz="2400" dirty="0">
                <a:solidFill>
                  <a:schemeClr val="bg1"/>
                </a:solidFill>
              </a:rPr>
              <a:t>La couleur</a:t>
            </a:r>
          </a:p>
        </p:txBody>
      </p:sp>
      <p:pic>
        <p:nvPicPr>
          <p:cNvPr id="2050" name="Picture 2" descr="Afficher l’image source">
            <a:extLst>
              <a:ext uri="{FF2B5EF4-FFF2-40B4-BE49-F238E27FC236}">
                <a16:creationId xmlns:a16="http://schemas.microsoft.com/office/drawing/2014/main" id="{02881016-452A-3F4F-CADC-843B5D05F75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712" y="895754"/>
            <a:ext cx="3064905" cy="27481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fficher l’image source">
            <a:extLst>
              <a:ext uri="{FF2B5EF4-FFF2-40B4-BE49-F238E27FC236}">
                <a16:creationId xmlns:a16="http://schemas.microsoft.com/office/drawing/2014/main" id="{EA45C0B7-0025-B62D-EE5B-55D72375743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811639"/>
            <a:ext cx="3169189" cy="31691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fficher l’image source">
            <a:extLst>
              <a:ext uri="{FF2B5EF4-FFF2-40B4-BE49-F238E27FC236}">
                <a16:creationId xmlns:a16="http://schemas.microsoft.com/office/drawing/2014/main" id="{3EFC4756-E101-BBAB-38C6-FC0FE8F1248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57921" y="3646378"/>
            <a:ext cx="3334450" cy="333445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0821E6A0-3138-001A-D26F-6E7F35C1C3AF}"/>
              </a:ext>
            </a:extLst>
          </p:cNvPr>
          <p:cNvPicPr>
            <a:picLocks noChangeAspect="1"/>
          </p:cNvPicPr>
          <p:nvPr/>
        </p:nvPicPr>
        <p:blipFill>
          <a:blip r:embed="rId6"/>
          <a:stretch>
            <a:fillRect/>
          </a:stretch>
        </p:blipFill>
        <p:spPr>
          <a:xfrm>
            <a:off x="3373408" y="1317377"/>
            <a:ext cx="6213684" cy="2012677"/>
          </a:xfrm>
          <a:prstGeom prst="rect">
            <a:avLst/>
          </a:prstGeom>
        </p:spPr>
      </p:pic>
    </p:spTree>
    <p:extLst>
      <p:ext uri="{BB962C8B-B14F-4D97-AF65-F5344CB8AC3E}">
        <p14:creationId xmlns:p14="http://schemas.microsoft.com/office/powerpoint/2010/main" val="27919041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546236" y="295590"/>
            <a:ext cx="4932738" cy="369332"/>
          </a:xfrm>
          <a:prstGeom prst="rect">
            <a:avLst/>
          </a:prstGeom>
          <a:noFill/>
        </p:spPr>
        <p:txBody>
          <a:bodyPr wrap="square">
            <a:spAutoFit/>
          </a:bodyPr>
          <a:lstStyle/>
          <a:p>
            <a:pPr algn="ctr"/>
            <a:r>
              <a:rPr lang="fr-FR" sz="1800" dirty="0">
                <a:solidFill>
                  <a:schemeClr val="bg1"/>
                </a:solidFill>
                <a:effectLst/>
                <a:latin typeface="Times New Roman" panose="02020603050405020304" pitchFamily="18" charset="0"/>
                <a:ea typeface="Times New Roman" panose="02020603050405020304" pitchFamily="18" charset="0"/>
              </a:rPr>
              <a:t>LES PRINCIPES DE COMPOSITION</a:t>
            </a:r>
            <a:endParaRPr lang="fr-FR" dirty="0"/>
          </a:p>
        </p:txBody>
      </p:sp>
      <p:sp>
        <p:nvSpPr>
          <p:cNvPr id="4" name="ZoneTexte 3">
            <a:extLst>
              <a:ext uri="{FF2B5EF4-FFF2-40B4-BE49-F238E27FC236}">
                <a16:creationId xmlns:a16="http://schemas.microsoft.com/office/drawing/2014/main" id="{B2966A46-596C-469E-CAE1-9D9C45E35D5F}"/>
              </a:ext>
            </a:extLst>
          </p:cNvPr>
          <p:cNvSpPr txBox="1"/>
          <p:nvPr/>
        </p:nvSpPr>
        <p:spPr>
          <a:xfrm>
            <a:off x="6168788" y="664922"/>
            <a:ext cx="4367283" cy="461665"/>
          </a:xfrm>
          <a:prstGeom prst="rect">
            <a:avLst/>
          </a:prstGeom>
          <a:noFill/>
        </p:spPr>
        <p:txBody>
          <a:bodyPr wrap="square" rtlCol="0">
            <a:spAutoFit/>
          </a:bodyPr>
          <a:lstStyle/>
          <a:p>
            <a:r>
              <a:rPr lang="fr-FR" sz="2400" dirty="0">
                <a:solidFill>
                  <a:schemeClr val="bg1"/>
                </a:solidFill>
              </a:rPr>
              <a:t>La couleur</a:t>
            </a:r>
          </a:p>
        </p:txBody>
      </p:sp>
      <p:pic>
        <p:nvPicPr>
          <p:cNvPr id="1028" name="Picture 4" descr="Afficher l’image source">
            <a:extLst>
              <a:ext uri="{FF2B5EF4-FFF2-40B4-BE49-F238E27FC236}">
                <a16:creationId xmlns:a16="http://schemas.microsoft.com/office/drawing/2014/main" id="{2E85B843-D166-D369-A2F9-574EB82657B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546" y="895755"/>
            <a:ext cx="7064640" cy="17109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ficher l’image source">
            <a:extLst>
              <a:ext uri="{FF2B5EF4-FFF2-40B4-BE49-F238E27FC236}">
                <a16:creationId xmlns:a16="http://schemas.microsoft.com/office/drawing/2014/main" id="{4B710AE7-DD42-D020-678A-F4FE5D817E2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07405" y="2265528"/>
            <a:ext cx="7578544" cy="4551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5616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546236" y="295590"/>
            <a:ext cx="4932738" cy="369332"/>
          </a:xfrm>
          <a:prstGeom prst="rect">
            <a:avLst/>
          </a:prstGeom>
          <a:noFill/>
        </p:spPr>
        <p:txBody>
          <a:bodyPr wrap="square">
            <a:spAutoFit/>
          </a:bodyPr>
          <a:lstStyle/>
          <a:p>
            <a:pPr algn="ctr"/>
            <a:r>
              <a:rPr lang="fr-FR" sz="1800" dirty="0">
                <a:solidFill>
                  <a:schemeClr val="bg1"/>
                </a:solidFill>
                <a:effectLst/>
                <a:latin typeface="Times New Roman" panose="02020603050405020304" pitchFamily="18" charset="0"/>
                <a:ea typeface="Times New Roman" panose="02020603050405020304" pitchFamily="18" charset="0"/>
              </a:rPr>
              <a:t>LES PRINCIPES DE COMPOSITION</a:t>
            </a:r>
            <a:endParaRPr lang="fr-FR" dirty="0"/>
          </a:p>
        </p:txBody>
      </p:sp>
      <p:sp>
        <p:nvSpPr>
          <p:cNvPr id="4" name="ZoneTexte 3">
            <a:extLst>
              <a:ext uri="{FF2B5EF4-FFF2-40B4-BE49-F238E27FC236}">
                <a16:creationId xmlns:a16="http://schemas.microsoft.com/office/drawing/2014/main" id="{B2966A46-596C-469E-CAE1-9D9C45E35D5F}"/>
              </a:ext>
            </a:extLst>
          </p:cNvPr>
          <p:cNvSpPr txBox="1"/>
          <p:nvPr/>
        </p:nvSpPr>
        <p:spPr>
          <a:xfrm>
            <a:off x="6168788" y="664922"/>
            <a:ext cx="4367283" cy="461665"/>
          </a:xfrm>
          <a:prstGeom prst="rect">
            <a:avLst/>
          </a:prstGeom>
          <a:noFill/>
        </p:spPr>
        <p:txBody>
          <a:bodyPr wrap="square" rtlCol="0">
            <a:spAutoFit/>
          </a:bodyPr>
          <a:lstStyle/>
          <a:p>
            <a:r>
              <a:rPr lang="fr-FR" sz="2400" dirty="0">
                <a:solidFill>
                  <a:schemeClr val="bg1"/>
                </a:solidFill>
              </a:rPr>
              <a:t>La couleur</a:t>
            </a:r>
          </a:p>
        </p:txBody>
      </p:sp>
      <p:pic>
        <p:nvPicPr>
          <p:cNvPr id="1026" name="Picture 2" descr="Afficher l’image source">
            <a:extLst>
              <a:ext uri="{FF2B5EF4-FFF2-40B4-BE49-F238E27FC236}">
                <a16:creationId xmlns:a16="http://schemas.microsoft.com/office/drawing/2014/main" id="{CFFA062D-5ADA-426A-8CB2-CF094883DDC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324100"/>
            <a:ext cx="4533900" cy="45339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4ADD6941-0294-50AC-37F9-2FCD17D50DD4}"/>
              </a:ext>
            </a:extLst>
          </p:cNvPr>
          <p:cNvSpPr txBox="1"/>
          <p:nvPr/>
        </p:nvSpPr>
        <p:spPr>
          <a:xfrm>
            <a:off x="5012605" y="1175843"/>
            <a:ext cx="5268036" cy="369332"/>
          </a:xfrm>
          <a:prstGeom prst="rect">
            <a:avLst/>
          </a:prstGeom>
          <a:noFill/>
        </p:spPr>
        <p:txBody>
          <a:bodyPr wrap="square">
            <a:spAutoFit/>
          </a:bodyPr>
          <a:lstStyle/>
          <a:p>
            <a:r>
              <a:rPr lang="fr-FR" sz="1800" dirty="0">
                <a:effectLst/>
                <a:latin typeface="Times New Roman" panose="02020603050405020304" pitchFamily="18" charset="0"/>
                <a:ea typeface="Times New Roman" panose="02020603050405020304" pitchFamily="18" charset="0"/>
                <a:hlinkClick r:id="rId4" action="ppaction://hlinkpres?slideindex=1&amp;slidetitle="/>
              </a:rPr>
              <a:t>..\..\formations\fleurissement\couleur.ppt</a:t>
            </a:r>
            <a:endParaRPr lang="fr-FR" sz="1800" dirty="0">
              <a:effectLst/>
              <a:latin typeface="Times New Roman" panose="02020603050405020304" pitchFamily="18" charset="0"/>
              <a:ea typeface="Times New Roman" panose="02020603050405020304" pitchFamily="18" charset="0"/>
            </a:endParaRPr>
          </a:p>
        </p:txBody>
      </p:sp>
      <p:pic>
        <p:nvPicPr>
          <p:cNvPr id="4098" name="Picture 2">
            <a:extLst>
              <a:ext uri="{FF2B5EF4-FFF2-40B4-BE49-F238E27FC236}">
                <a16:creationId xmlns:a16="http://schemas.microsoft.com/office/drawing/2014/main" id="{7A169D9B-0C44-453B-6735-5BB582B67B9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10102" y="3643953"/>
            <a:ext cx="4554820" cy="321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35164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a:extLst>
              <a:ext uri="{FF2B5EF4-FFF2-40B4-BE49-F238E27FC236}">
                <a16:creationId xmlns:a16="http://schemas.microsoft.com/office/drawing/2014/main" id="{571A4158-9A99-46CC-BE4F-946ED659B41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5356" r="5274" b="5577"/>
          <a:stretch/>
        </p:blipFill>
        <p:spPr bwMode="auto">
          <a:xfrm>
            <a:off x="3547" y="0"/>
            <a:ext cx="4444629" cy="6453336"/>
          </a:xfrm>
          <a:prstGeom prst="rect">
            <a:avLst/>
          </a:prstGeom>
          <a:noFill/>
          <a:extLst>
            <a:ext uri="{909E8E84-426E-40DD-AFC4-6F175D3DCCD1}">
              <a14:hiddenFill xmlns:a14="http://schemas.microsoft.com/office/drawing/2010/main">
                <a:solidFill>
                  <a:srgbClr val="FFFFFF"/>
                </a:solidFill>
              </a14:hiddenFill>
            </a:ext>
          </a:extLst>
        </p:spPr>
      </p:pic>
      <p:pic>
        <p:nvPicPr>
          <p:cNvPr id="147459" name="Picture 3">
            <a:extLst>
              <a:ext uri="{FF2B5EF4-FFF2-40B4-BE49-F238E27FC236}">
                <a16:creationId xmlns:a16="http://schemas.microsoft.com/office/drawing/2014/main" id="{4DC9C851-B3F4-7E2E-0637-0BA1E99731F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238" r="5415" b="4520"/>
          <a:stretch/>
        </p:blipFill>
        <p:spPr bwMode="auto">
          <a:xfrm>
            <a:off x="4447855" y="0"/>
            <a:ext cx="4444626" cy="64533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BBC060C-2751-C73E-3AEB-4FF460B065F6}"/>
              </a:ext>
            </a:extLst>
          </p:cNvPr>
          <p:cNvSpPr txBox="1"/>
          <p:nvPr/>
        </p:nvSpPr>
        <p:spPr>
          <a:xfrm>
            <a:off x="0" y="0"/>
            <a:ext cx="513410" cy="68580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wordArtVert">
            <a:spAutoFit/>
          </a:bodyPr>
          <a:lstStyle/>
          <a:p>
            <a:pPr algn="ctr" fontAlgn="auto">
              <a:spcBef>
                <a:spcPts val="0"/>
              </a:spcBef>
              <a:spcAft>
                <a:spcPts val="0"/>
              </a:spcAft>
              <a:defRPr/>
            </a:pPr>
            <a:r>
              <a:rPr lang="fr-FR" dirty="0">
                <a:latin typeface="+mn-lt"/>
                <a:cs typeface="+mn-cs"/>
              </a:rPr>
              <a:t>POURQUOI</a:t>
            </a:r>
          </a:p>
        </p:txBody>
      </p:sp>
      <p:sp>
        <p:nvSpPr>
          <p:cNvPr id="4099" name="ZoneTexte 4">
            <a:extLst>
              <a:ext uri="{FF2B5EF4-FFF2-40B4-BE49-F238E27FC236}">
                <a16:creationId xmlns:a16="http://schemas.microsoft.com/office/drawing/2014/main" id="{229DD748-029C-122C-F194-AF224750A7F6}"/>
              </a:ext>
            </a:extLst>
          </p:cNvPr>
          <p:cNvSpPr txBox="1">
            <a:spLocks noChangeArrowheads="1"/>
          </p:cNvSpPr>
          <p:nvPr/>
        </p:nvSpPr>
        <p:spPr bwMode="auto">
          <a:xfrm>
            <a:off x="4487104" y="-9728"/>
            <a:ext cx="4284662" cy="2954338"/>
          </a:xfrm>
          <a:prstGeom prst="rect">
            <a:avLst/>
          </a:prstGeom>
          <a:blipFill dpi="0" rotWithShape="1">
            <a:blip r:embed="rId4">
              <a:lum bright="3400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2800" b="1" dirty="0">
                <a:solidFill>
                  <a:schemeClr val="bg1"/>
                </a:solidFill>
                <a:latin typeface="Calibri" panose="020F0502020204030204" pitchFamily="34" charset="0"/>
              </a:rPr>
              <a:t>ACCEUILLIR</a:t>
            </a:r>
          </a:p>
          <a:p>
            <a:pPr eaLnBrk="1" hangingPunct="1"/>
            <a:r>
              <a:rPr lang="fr-FR" altLang="fr-FR" sz="2800" b="1" dirty="0">
                <a:solidFill>
                  <a:schemeClr val="bg1"/>
                </a:solidFill>
                <a:latin typeface="Calibri" panose="020F0502020204030204" pitchFamily="34" charset="0"/>
              </a:rPr>
              <a:t>ORNEMENTER ESTHETIQUE EMBELLIR VALORISER</a:t>
            </a:r>
          </a:p>
          <a:p>
            <a:pPr eaLnBrk="1" hangingPunct="1"/>
            <a:r>
              <a:rPr lang="fr-FR" altLang="fr-FR" sz="2800" b="1" dirty="0">
                <a:solidFill>
                  <a:schemeClr val="bg1"/>
                </a:solidFill>
                <a:latin typeface="Calibri" panose="020F0502020204030204" pitchFamily="34" charset="0"/>
              </a:rPr>
              <a:t>ANIMER GAITE</a:t>
            </a:r>
          </a:p>
          <a:p>
            <a:pPr eaLnBrk="1" hangingPunct="1"/>
            <a:r>
              <a:rPr lang="fr-FR" altLang="fr-FR" sz="2800" b="1" dirty="0">
                <a:solidFill>
                  <a:schemeClr val="bg1"/>
                </a:solidFill>
                <a:latin typeface="Calibri" panose="020F0502020204030204" pitchFamily="34" charset="0"/>
              </a:rPr>
              <a:t>PLAISIR SANTE</a:t>
            </a:r>
          </a:p>
          <a:p>
            <a:pPr eaLnBrk="1" hangingPunct="1"/>
            <a:r>
              <a:rPr lang="fr-FR" altLang="fr-FR" sz="2800" b="1" dirty="0">
                <a:solidFill>
                  <a:schemeClr val="bg1"/>
                </a:solidFill>
                <a:latin typeface="Calibri" panose="020F0502020204030204" pitchFamily="34" charset="0"/>
              </a:rPr>
              <a:t>DEMANDE DE NATURE</a:t>
            </a:r>
          </a:p>
          <a:p>
            <a:pPr eaLnBrk="1" hangingPunct="1"/>
            <a:endParaRPr lang="fr-FR" altLang="fr-FR" dirty="0">
              <a:latin typeface="Calibri" panose="020F0502020204030204" pitchFamily="34" charset="0"/>
            </a:endParaRPr>
          </a:p>
        </p:txBody>
      </p:sp>
      <p:pic>
        <p:nvPicPr>
          <p:cNvPr id="4100" name="Picture 3" descr="P1010126">
            <a:extLst>
              <a:ext uri="{FF2B5EF4-FFF2-40B4-BE49-F238E27FC236}">
                <a16:creationId xmlns:a16="http://schemas.microsoft.com/office/drawing/2014/main" id="{83B23E15-6715-92DB-671D-E8CC8F946CF0}"/>
              </a:ext>
            </a:extLst>
          </p:cNvPr>
          <p:cNvPicPr preferRelativeResize="0">
            <a:picLocks noChangeAspect="1" noChangeArrowheads="1"/>
          </p:cNvPicPr>
          <p:nvPr>
            <p:custDataLst>
              <p:tags r:id="rId1"/>
            </p:custDataLst>
          </p:nvPr>
        </p:nvPicPr>
        <p:blipFill>
          <a:blip r:embed="rId5" cstate="screen">
            <a:extLst>
              <a:ext uri="{28A0092B-C50C-407E-A947-70E740481C1C}">
                <a14:useLocalDpi xmlns:a14="http://schemas.microsoft.com/office/drawing/2010/main"/>
              </a:ext>
            </a:extLst>
          </a:blip>
          <a:srcRect/>
          <a:stretch>
            <a:fillRect/>
          </a:stretch>
        </p:blipFill>
        <p:spPr bwMode="auto">
          <a:xfrm>
            <a:off x="3995738" y="2997200"/>
            <a:ext cx="5111750"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piriac mât entrée de ville">
            <a:extLst>
              <a:ext uri="{FF2B5EF4-FFF2-40B4-BE49-F238E27FC236}">
                <a16:creationId xmlns:a16="http://schemas.microsoft.com/office/drawing/2014/main" id="{A894486B-6F1F-E54F-F834-3246D92098F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9750" y="549275"/>
            <a:ext cx="3455988"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a:extLst>
              <a:ext uri="{FF2B5EF4-FFF2-40B4-BE49-F238E27FC236}">
                <a16:creationId xmlns:a16="http://schemas.microsoft.com/office/drawing/2014/main" id="{F2DD11FB-852F-50A0-4702-B4C0919DBC1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3812" r="4429" b="15284"/>
          <a:stretch/>
        </p:blipFill>
        <p:spPr bwMode="auto">
          <a:xfrm>
            <a:off x="0" y="0"/>
            <a:ext cx="4821440" cy="6237312"/>
          </a:xfrm>
          <a:prstGeom prst="rect">
            <a:avLst/>
          </a:prstGeom>
          <a:noFill/>
          <a:extLst>
            <a:ext uri="{909E8E84-426E-40DD-AFC4-6F175D3DCCD1}">
              <a14:hiddenFill xmlns:a14="http://schemas.microsoft.com/office/drawing/2010/main">
                <a:solidFill>
                  <a:srgbClr val="FFFFFF"/>
                </a:solidFill>
              </a14:hiddenFill>
            </a:ext>
          </a:extLst>
        </p:spPr>
      </p:pic>
      <p:pic>
        <p:nvPicPr>
          <p:cNvPr id="148483" name="Picture 3">
            <a:extLst>
              <a:ext uri="{FF2B5EF4-FFF2-40B4-BE49-F238E27FC236}">
                <a16:creationId xmlns:a16="http://schemas.microsoft.com/office/drawing/2014/main" id="{89D95B1D-3A3B-797F-17DA-F2FB6C19F2D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636" r="13024" b="49095"/>
          <a:stretch/>
        </p:blipFill>
        <p:spPr bwMode="auto">
          <a:xfrm>
            <a:off x="4771195" y="0"/>
            <a:ext cx="4481325" cy="3717032"/>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4AB15BCB-DB7E-DE9A-D108-D888FB5854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21440" y="3616079"/>
            <a:ext cx="4322560" cy="324192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mos8">
            <a:extLst>
              <a:ext uri="{FF2B5EF4-FFF2-40B4-BE49-F238E27FC236}">
                <a16:creationId xmlns:a16="http://schemas.microsoft.com/office/drawing/2014/main" id="{F475EDDE-8E9E-4556-7D83-3A2A786BD01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68413"/>
            <a:ext cx="9144000"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7" name="Rectangle 1">
            <a:extLst>
              <a:ext uri="{FF2B5EF4-FFF2-40B4-BE49-F238E27FC236}">
                <a16:creationId xmlns:a16="http://schemas.microsoft.com/office/drawing/2014/main" id="{2CFBD0CE-FBB4-8A2B-4CAA-A27D4AF76255}"/>
              </a:ext>
            </a:extLst>
          </p:cNvPr>
          <p:cNvSpPr>
            <a:spLocks noChangeArrowheads="1"/>
          </p:cNvSpPr>
          <p:nvPr/>
        </p:nvSpPr>
        <p:spPr bwMode="auto">
          <a:xfrm>
            <a:off x="0" y="-28575"/>
            <a:ext cx="9144000" cy="1323975"/>
          </a:xfrm>
          <a:prstGeom prst="rect">
            <a:avLst/>
          </a:prstGeom>
          <a:solidFill>
            <a:schemeClr val="accent5">
              <a:lumMod val="20000"/>
              <a:lumOff val="80000"/>
            </a:schemeClr>
          </a:solidFill>
          <a:ln w="9525">
            <a:noFill/>
            <a:miter lim="800000"/>
            <a:headEnd/>
            <a:tailEnd/>
          </a:ln>
          <a:effectLst/>
        </p:spPr>
        <p:txBody>
          <a:bodyPr anchor="ctr">
            <a:spAutoFit/>
          </a:bodyPr>
          <a:lstStyle/>
          <a:p>
            <a:pPr>
              <a:defRPr/>
            </a:pPr>
            <a:r>
              <a:rPr lang="fr-FR" sz="2000" dirty="0">
                <a:solidFill>
                  <a:srgbClr val="008000"/>
                </a:solidFill>
                <a:ea typeface="Times New Roman" pitchFamily="18" charset="0"/>
              </a:rPr>
              <a:t>Les erreurs à éviter :</a:t>
            </a:r>
            <a:endParaRPr lang="fr-FR" sz="2000" dirty="0"/>
          </a:p>
          <a:p>
            <a:pPr eaLnBrk="0" hangingPunct="0">
              <a:defRPr/>
            </a:pPr>
            <a:r>
              <a:rPr lang="fr-FR" sz="2000" dirty="0">
                <a:solidFill>
                  <a:schemeClr val="bg1"/>
                </a:solidFill>
                <a:ea typeface="Times New Roman" pitchFamily="18" charset="0"/>
              </a:rPr>
              <a:t>La cacophonie ou le mélange des couleurs où l’on ne perçoit plus rien.</a:t>
            </a:r>
          </a:p>
          <a:p>
            <a:pPr eaLnBrk="0" hangingPunct="0">
              <a:defRPr/>
            </a:pPr>
            <a:r>
              <a:rPr lang="fr-FR" sz="2000" dirty="0">
                <a:solidFill>
                  <a:schemeClr val="bg1"/>
                </a:solidFill>
                <a:ea typeface="Times New Roman" pitchFamily="18" charset="0"/>
              </a:rPr>
              <a:t>Les chocs colorés : le contraste de couleurs primaires à égale proportion, le mélange de couleurs chaudes et de couleurs froides</a:t>
            </a:r>
            <a:r>
              <a:rPr lang="fr-FR" sz="2000" dirty="0">
                <a:solidFill>
                  <a:schemeClr val="bg1"/>
                </a:solidFill>
              </a:rPr>
              <a:t> </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DSCN0263">
            <a:extLst>
              <a:ext uri="{FF2B5EF4-FFF2-40B4-BE49-F238E27FC236}">
                <a16:creationId xmlns:a16="http://schemas.microsoft.com/office/drawing/2014/main" id="{5BE58E35-716C-940B-8D2D-EC89A3C01FE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525000"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IMG_0041">
            <a:extLst>
              <a:ext uri="{FF2B5EF4-FFF2-40B4-BE49-F238E27FC236}">
                <a16:creationId xmlns:a16="http://schemas.microsoft.com/office/drawing/2014/main" id="{93FF6E8E-F8FF-11DE-D44A-20B9BCFF9C9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7" name="Picture 3" descr="IMG_0042">
            <a:extLst>
              <a:ext uri="{FF2B5EF4-FFF2-40B4-BE49-F238E27FC236}">
                <a16:creationId xmlns:a16="http://schemas.microsoft.com/office/drawing/2014/main" id="{CE824ED7-C9A1-0237-9F0B-76AD81EB589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5107"/>
                                        </p:tgtEl>
                                        <p:attrNameLst>
                                          <p:attrName>style.visibility</p:attrName>
                                        </p:attrNameLst>
                                      </p:cBhvr>
                                      <p:to>
                                        <p:strVal val="visible"/>
                                      </p:to>
                                    </p:set>
                                    <p:anim calcmode="lin" valueType="num">
                                      <p:cBhvr additive="base">
                                        <p:cTn id="7" dur="500" fill="hold"/>
                                        <p:tgtEl>
                                          <p:spTgt spid="175107"/>
                                        </p:tgtEl>
                                        <p:attrNameLst>
                                          <p:attrName>ppt_x</p:attrName>
                                        </p:attrNameLst>
                                      </p:cBhvr>
                                      <p:tavLst>
                                        <p:tav tm="0">
                                          <p:val>
                                            <p:strVal val="#ppt_x"/>
                                          </p:val>
                                        </p:tav>
                                        <p:tav tm="100000">
                                          <p:val>
                                            <p:strVal val="#ppt_x"/>
                                          </p:val>
                                        </p:tav>
                                      </p:tavLst>
                                    </p:anim>
                                    <p:anim calcmode="lin" valueType="num">
                                      <p:cBhvr additive="base">
                                        <p:cTn id="8" dur="500" fill="hold"/>
                                        <p:tgtEl>
                                          <p:spTgt spid="175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546236" y="295590"/>
            <a:ext cx="4932738" cy="369332"/>
          </a:xfrm>
          <a:prstGeom prst="rect">
            <a:avLst/>
          </a:prstGeom>
          <a:noFill/>
        </p:spPr>
        <p:txBody>
          <a:bodyPr wrap="square">
            <a:spAutoFit/>
          </a:bodyPr>
          <a:lstStyle/>
          <a:p>
            <a:pPr algn="ctr"/>
            <a:r>
              <a:rPr lang="fr-FR" sz="1800" dirty="0">
                <a:solidFill>
                  <a:schemeClr val="bg1"/>
                </a:solidFill>
                <a:effectLst/>
                <a:latin typeface="Times New Roman" panose="02020603050405020304" pitchFamily="18" charset="0"/>
                <a:ea typeface="Times New Roman" panose="02020603050405020304" pitchFamily="18" charset="0"/>
              </a:rPr>
              <a:t>LES PRINCIPES DE COMPOSITION</a:t>
            </a:r>
            <a:endParaRPr lang="fr-FR" dirty="0"/>
          </a:p>
        </p:txBody>
      </p:sp>
      <p:sp>
        <p:nvSpPr>
          <p:cNvPr id="4" name="ZoneTexte 3">
            <a:extLst>
              <a:ext uri="{FF2B5EF4-FFF2-40B4-BE49-F238E27FC236}">
                <a16:creationId xmlns:a16="http://schemas.microsoft.com/office/drawing/2014/main" id="{B2966A46-596C-469E-CAE1-9D9C45E35D5F}"/>
              </a:ext>
            </a:extLst>
          </p:cNvPr>
          <p:cNvSpPr txBox="1"/>
          <p:nvPr/>
        </p:nvSpPr>
        <p:spPr>
          <a:xfrm>
            <a:off x="5186150" y="688399"/>
            <a:ext cx="4367283" cy="461665"/>
          </a:xfrm>
          <a:prstGeom prst="rect">
            <a:avLst/>
          </a:prstGeom>
          <a:noFill/>
        </p:spPr>
        <p:txBody>
          <a:bodyPr wrap="square" rtlCol="0">
            <a:spAutoFit/>
          </a:bodyPr>
          <a:lstStyle/>
          <a:p>
            <a:r>
              <a:rPr lang="fr-FR" sz="2400" dirty="0">
                <a:solidFill>
                  <a:schemeClr val="bg1"/>
                </a:solidFill>
              </a:rPr>
              <a:t>Connaissance des plantes</a:t>
            </a:r>
          </a:p>
        </p:txBody>
      </p:sp>
      <p:sp>
        <p:nvSpPr>
          <p:cNvPr id="3" name="ZoneTexte 2">
            <a:extLst>
              <a:ext uri="{FF2B5EF4-FFF2-40B4-BE49-F238E27FC236}">
                <a16:creationId xmlns:a16="http://schemas.microsoft.com/office/drawing/2014/main" id="{D8CCC852-63FB-CC13-1C2C-5AA318F6ED0E}"/>
              </a:ext>
            </a:extLst>
          </p:cNvPr>
          <p:cNvSpPr txBox="1"/>
          <p:nvPr/>
        </p:nvSpPr>
        <p:spPr>
          <a:xfrm>
            <a:off x="341196" y="1150064"/>
            <a:ext cx="3374266" cy="5632311"/>
          </a:xfrm>
          <a:prstGeom prst="rect">
            <a:avLst/>
          </a:prstGeom>
          <a:noFill/>
        </p:spPr>
        <p:txBody>
          <a:bodyPr wrap="square" rtlCol="0">
            <a:spAutoFit/>
          </a:bodyPr>
          <a:lstStyle/>
          <a:p>
            <a:r>
              <a:rPr lang="fr-FR" sz="2400" dirty="0">
                <a:solidFill>
                  <a:schemeClr val="bg1"/>
                </a:solidFill>
              </a:rPr>
              <a:t>Les annuelles</a:t>
            </a:r>
          </a:p>
          <a:p>
            <a:endParaRPr lang="fr-FR" sz="2400" dirty="0">
              <a:solidFill>
                <a:schemeClr val="bg1"/>
              </a:solidFill>
            </a:endParaRPr>
          </a:p>
          <a:p>
            <a:endParaRPr lang="fr-FR" sz="2400" dirty="0">
              <a:solidFill>
                <a:schemeClr val="bg1"/>
              </a:solidFill>
            </a:endParaRPr>
          </a:p>
          <a:p>
            <a:r>
              <a:rPr lang="fr-FR" sz="2400" dirty="0">
                <a:solidFill>
                  <a:schemeClr val="bg1"/>
                </a:solidFill>
              </a:rPr>
              <a:t>Les plantes molles</a:t>
            </a:r>
          </a:p>
          <a:p>
            <a:endParaRPr lang="fr-FR" sz="2400" dirty="0">
              <a:solidFill>
                <a:schemeClr val="bg1"/>
              </a:solidFill>
            </a:endParaRPr>
          </a:p>
          <a:p>
            <a:endParaRPr lang="fr-FR" sz="2400" dirty="0">
              <a:solidFill>
                <a:schemeClr val="bg1"/>
              </a:solidFill>
            </a:endParaRPr>
          </a:p>
          <a:p>
            <a:endParaRPr lang="fr-FR" sz="2400" dirty="0">
              <a:solidFill>
                <a:schemeClr val="bg1"/>
              </a:solidFill>
            </a:endParaRPr>
          </a:p>
          <a:p>
            <a:r>
              <a:rPr lang="fr-FR" sz="2400" dirty="0">
                <a:solidFill>
                  <a:schemeClr val="bg1"/>
                </a:solidFill>
              </a:rPr>
              <a:t>Les plantes bisannuelles</a:t>
            </a:r>
          </a:p>
          <a:p>
            <a:endParaRPr lang="fr-FR" sz="2400" dirty="0">
              <a:solidFill>
                <a:schemeClr val="bg1"/>
              </a:solidFill>
            </a:endParaRPr>
          </a:p>
          <a:p>
            <a:r>
              <a:rPr lang="fr-FR" sz="2400" dirty="0">
                <a:solidFill>
                  <a:schemeClr val="bg1"/>
                </a:solidFill>
              </a:rPr>
              <a:t>Les plantes intermédiaires ou les potées fleuries</a:t>
            </a:r>
          </a:p>
          <a:p>
            <a:endParaRPr lang="fr-FR" sz="2400" dirty="0">
              <a:solidFill>
                <a:schemeClr val="bg1"/>
              </a:solidFill>
            </a:endParaRPr>
          </a:p>
          <a:p>
            <a:endParaRPr lang="fr-FR" sz="2400" dirty="0">
              <a:solidFill>
                <a:schemeClr val="bg1"/>
              </a:solidFill>
            </a:endParaRPr>
          </a:p>
          <a:p>
            <a:endParaRPr lang="fr-FR" sz="2400" dirty="0">
              <a:solidFill>
                <a:schemeClr val="bg1"/>
              </a:solidFill>
            </a:endParaRPr>
          </a:p>
          <a:p>
            <a:endParaRPr lang="fr-FR" sz="2400" dirty="0">
              <a:solidFill>
                <a:schemeClr val="bg1"/>
              </a:solidFill>
            </a:endParaRPr>
          </a:p>
        </p:txBody>
      </p:sp>
      <p:sp>
        <p:nvSpPr>
          <p:cNvPr id="5" name="ZoneTexte 4">
            <a:extLst>
              <a:ext uri="{FF2B5EF4-FFF2-40B4-BE49-F238E27FC236}">
                <a16:creationId xmlns:a16="http://schemas.microsoft.com/office/drawing/2014/main" id="{8B1F798E-06F5-CB1D-B8F6-807A746AB78A}"/>
              </a:ext>
            </a:extLst>
          </p:cNvPr>
          <p:cNvSpPr txBox="1"/>
          <p:nvPr/>
        </p:nvSpPr>
        <p:spPr>
          <a:xfrm>
            <a:off x="4039737" y="1206958"/>
            <a:ext cx="4531057" cy="646331"/>
          </a:xfrm>
          <a:prstGeom prst="rect">
            <a:avLst/>
          </a:prstGeom>
          <a:noFill/>
        </p:spPr>
        <p:txBody>
          <a:bodyPr wrap="square" rtlCol="0">
            <a:spAutoFit/>
          </a:bodyPr>
          <a:lstStyle/>
          <a:p>
            <a:r>
              <a:rPr lang="fr-FR" dirty="0">
                <a:solidFill>
                  <a:srgbClr val="FFCE23"/>
                </a:solidFill>
                <a:hlinkClick r:id="rId3" action="ppaction://hlinkfile">
                  <a:extLst>
                    <a:ext uri="{A12FA001-AC4F-418D-AE19-62706E023703}">
                      <ahyp:hlinkClr xmlns:ahyp="http://schemas.microsoft.com/office/drawing/2018/hyperlinkcolor" val="tx"/>
                    </a:ext>
                  </a:extLst>
                </a:hlinkClick>
              </a:rPr>
              <a:t>..\</a:t>
            </a:r>
            <a:r>
              <a:rPr lang="fr-FR" dirty="0" err="1">
                <a:solidFill>
                  <a:srgbClr val="FFCE23"/>
                </a:solidFill>
                <a:hlinkClick r:id="rId3" action="ppaction://hlinkfile">
                  <a:extLst>
                    <a:ext uri="{A12FA001-AC4F-418D-AE19-62706E023703}">
                      <ahyp:hlinkClr xmlns:ahyp="http://schemas.microsoft.com/office/drawing/2018/hyperlinkcolor" val="tx"/>
                    </a:ext>
                  </a:extLst>
                </a:hlinkClick>
              </a:rPr>
              <a:t>Voltz</a:t>
            </a:r>
            <a:r>
              <a:rPr lang="fr-FR" dirty="0">
                <a:solidFill>
                  <a:schemeClr val="bg2">
                    <a:lumMod val="75000"/>
                  </a:schemeClr>
                </a:solidFill>
                <a:hlinkClick r:id="rId3" action="ppaction://hlinkfile">
                  <a:extLst>
                    <a:ext uri="{A12FA001-AC4F-418D-AE19-62706E023703}">
                      <ahyp:hlinkClr xmlns:ahyp="http://schemas.microsoft.com/office/drawing/2018/hyperlinkcolor" val="tx"/>
                    </a:ext>
                  </a:extLst>
                </a:hlinkClick>
              </a:rPr>
              <a:t>\catalogue-couleurs-de-ville-2023-2024.pdf</a:t>
            </a:r>
            <a:endParaRPr lang="fr-FR" dirty="0">
              <a:solidFill>
                <a:schemeClr val="bg2">
                  <a:lumMod val="75000"/>
                </a:schemeClr>
              </a:solidFill>
            </a:endParaRPr>
          </a:p>
        </p:txBody>
      </p:sp>
      <p:pic>
        <p:nvPicPr>
          <p:cNvPr id="8" name="Image 7">
            <a:extLst>
              <a:ext uri="{FF2B5EF4-FFF2-40B4-BE49-F238E27FC236}">
                <a16:creationId xmlns:a16="http://schemas.microsoft.com/office/drawing/2014/main" id="{95D6694A-3352-96ED-7076-DC340EA8C602}"/>
              </a:ext>
            </a:extLst>
          </p:cNvPr>
          <p:cNvPicPr>
            <a:picLocks noChangeAspect="1"/>
          </p:cNvPicPr>
          <p:nvPr/>
        </p:nvPicPr>
        <p:blipFill>
          <a:blip r:embed="rId4"/>
          <a:stretch>
            <a:fillRect/>
          </a:stretch>
        </p:blipFill>
        <p:spPr>
          <a:xfrm>
            <a:off x="5186150" y="1692100"/>
            <a:ext cx="3374265" cy="2542162"/>
          </a:xfrm>
          <a:prstGeom prst="rect">
            <a:avLst/>
          </a:prstGeom>
        </p:spPr>
      </p:pic>
      <p:pic>
        <p:nvPicPr>
          <p:cNvPr id="10" name="Image 9">
            <a:extLst>
              <a:ext uri="{FF2B5EF4-FFF2-40B4-BE49-F238E27FC236}">
                <a16:creationId xmlns:a16="http://schemas.microsoft.com/office/drawing/2014/main" id="{AB3486DD-AAE8-6DF3-9B14-8546A1AFD69C}"/>
              </a:ext>
            </a:extLst>
          </p:cNvPr>
          <p:cNvPicPr>
            <a:picLocks noChangeAspect="1"/>
          </p:cNvPicPr>
          <p:nvPr/>
        </p:nvPicPr>
        <p:blipFill>
          <a:blip r:embed="rId5"/>
          <a:stretch>
            <a:fillRect/>
          </a:stretch>
        </p:blipFill>
        <p:spPr>
          <a:xfrm>
            <a:off x="4283282" y="3913850"/>
            <a:ext cx="2076575" cy="2917167"/>
          </a:xfrm>
          <a:prstGeom prst="rect">
            <a:avLst/>
          </a:prstGeom>
        </p:spPr>
      </p:pic>
    </p:spTree>
    <p:extLst>
      <p:ext uri="{BB962C8B-B14F-4D97-AF65-F5344CB8AC3E}">
        <p14:creationId xmlns:p14="http://schemas.microsoft.com/office/powerpoint/2010/main" val="32692235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546236" y="295590"/>
            <a:ext cx="4932738" cy="369332"/>
          </a:xfrm>
          <a:prstGeom prst="rect">
            <a:avLst/>
          </a:prstGeom>
          <a:noFill/>
        </p:spPr>
        <p:txBody>
          <a:bodyPr wrap="square">
            <a:spAutoFit/>
          </a:bodyPr>
          <a:lstStyle/>
          <a:p>
            <a:pPr algn="ctr"/>
            <a:r>
              <a:rPr lang="fr-FR" sz="1800" dirty="0">
                <a:solidFill>
                  <a:schemeClr val="bg1"/>
                </a:solidFill>
                <a:effectLst/>
                <a:latin typeface="Times New Roman" panose="02020603050405020304" pitchFamily="18" charset="0"/>
                <a:ea typeface="Times New Roman" panose="02020603050405020304" pitchFamily="18" charset="0"/>
              </a:rPr>
              <a:t>LES PRINCIPES DE COMPOSITION</a:t>
            </a:r>
            <a:endParaRPr lang="fr-FR" dirty="0"/>
          </a:p>
        </p:txBody>
      </p:sp>
      <p:sp>
        <p:nvSpPr>
          <p:cNvPr id="4" name="ZoneTexte 3">
            <a:extLst>
              <a:ext uri="{FF2B5EF4-FFF2-40B4-BE49-F238E27FC236}">
                <a16:creationId xmlns:a16="http://schemas.microsoft.com/office/drawing/2014/main" id="{B2966A46-596C-469E-CAE1-9D9C45E35D5F}"/>
              </a:ext>
            </a:extLst>
          </p:cNvPr>
          <p:cNvSpPr txBox="1"/>
          <p:nvPr/>
        </p:nvSpPr>
        <p:spPr>
          <a:xfrm>
            <a:off x="5186150" y="688399"/>
            <a:ext cx="4367283" cy="461665"/>
          </a:xfrm>
          <a:prstGeom prst="rect">
            <a:avLst/>
          </a:prstGeom>
          <a:noFill/>
        </p:spPr>
        <p:txBody>
          <a:bodyPr wrap="square" rtlCol="0">
            <a:spAutoFit/>
          </a:bodyPr>
          <a:lstStyle/>
          <a:p>
            <a:r>
              <a:rPr lang="fr-FR" sz="2400" dirty="0">
                <a:solidFill>
                  <a:schemeClr val="bg1"/>
                </a:solidFill>
              </a:rPr>
              <a:t>Connaissance des plantes</a:t>
            </a:r>
          </a:p>
        </p:txBody>
      </p:sp>
      <p:sp>
        <p:nvSpPr>
          <p:cNvPr id="3" name="ZoneTexte 2">
            <a:extLst>
              <a:ext uri="{FF2B5EF4-FFF2-40B4-BE49-F238E27FC236}">
                <a16:creationId xmlns:a16="http://schemas.microsoft.com/office/drawing/2014/main" id="{D8CCC852-63FB-CC13-1C2C-5AA318F6ED0E}"/>
              </a:ext>
            </a:extLst>
          </p:cNvPr>
          <p:cNvSpPr txBox="1"/>
          <p:nvPr/>
        </p:nvSpPr>
        <p:spPr>
          <a:xfrm>
            <a:off x="379698" y="1572076"/>
            <a:ext cx="4162567" cy="5262979"/>
          </a:xfrm>
          <a:prstGeom prst="rect">
            <a:avLst/>
          </a:prstGeom>
          <a:noFill/>
        </p:spPr>
        <p:txBody>
          <a:bodyPr wrap="square" rtlCol="0">
            <a:spAutoFit/>
          </a:bodyPr>
          <a:lstStyle/>
          <a:p>
            <a:r>
              <a:rPr lang="fr-FR" sz="2400" dirty="0">
                <a:solidFill>
                  <a:schemeClr val="bg1"/>
                </a:solidFill>
              </a:rPr>
              <a:t>Les plantes vivaces et pérennes</a:t>
            </a:r>
          </a:p>
          <a:p>
            <a:r>
              <a:rPr lang="fr-FR" sz="2400" dirty="0">
                <a:solidFill>
                  <a:schemeClr val="bg1"/>
                </a:solidFill>
                <a:hlinkClick r:id="rId3" action="ppaction://hlinkfile"/>
              </a:rPr>
              <a:t>..\</a:t>
            </a:r>
            <a:r>
              <a:rPr lang="fr-FR" sz="2400" dirty="0" err="1">
                <a:solidFill>
                  <a:schemeClr val="bg1"/>
                </a:solidFill>
                <a:hlinkClick r:id="rId3" action="ppaction://hlinkfile"/>
              </a:rPr>
              <a:t>Voltz</a:t>
            </a:r>
            <a:r>
              <a:rPr lang="fr-FR" sz="2400" dirty="0">
                <a:solidFill>
                  <a:schemeClr val="bg1"/>
                </a:solidFill>
                <a:hlinkClick r:id="rId3" action="ppaction://hlinkfile"/>
              </a:rPr>
              <a:t>\catalogue-racines-nues-vivaces2023.pdf</a:t>
            </a:r>
            <a:endParaRPr lang="fr-FR" sz="2400" dirty="0">
              <a:solidFill>
                <a:schemeClr val="bg1"/>
              </a:solidFill>
            </a:endParaRPr>
          </a:p>
          <a:p>
            <a:endParaRPr lang="fr-FR" sz="2400" dirty="0">
              <a:solidFill>
                <a:schemeClr val="bg1"/>
              </a:solidFill>
            </a:endParaRPr>
          </a:p>
          <a:p>
            <a:r>
              <a:rPr lang="fr-FR" sz="2400" dirty="0">
                <a:solidFill>
                  <a:schemeClr val="bg1"/>
                </a:solidFill>
              </a:rPr>
              <a:t>Les bulbeuses</a:t>
            </a:r>
          </a:p>
          <a:p>
            <a:r>
              <a:rPr lang="fr-FR" sz="2400" dirty="0">
                <a:solidFill>
                  <a:schemeClr val="bg1"/>
                </a:solidFill>
                <a:hlinkClick r:id="rId3" action="ppaction://hlinkfile"/>
              </a:rPr>
              <a:t>..\</a:t>
            </a:r>
            <a:r>
              <a:rPr lang="fr-FR" sz="2400" dirty="0" err="1">
                <a:solidFill>
                  <a:schemeClr val="bg1"/>
                </a:solidFill>
                <a:hlinkClick r:id="rId3" action="ppaction://hlinkfile"/>
              </a:rPr>
              <a:t>Voltz</a:t>
            </a:r>
            <a:r>
              <a:rPr lang="fr-FR" sz="2400" dirty="0">
                <a:solidFill>
                  <a:schemeClr val="bg1"/>
                </a:solidFill>
                <a:hlinkClick r:id="rId3" action="ppaction://hlinkfile"/>
              </a:rPr>
              <a:t>\catalogue-racines-nues-vivaces2023.pdf</a:t>
            </a:r>
            <a:endParaRPr lang="fr-FR" sz="2400" dirty="0">
              <a:solidFill>
                <a:schemeClr val="bg1"/>
              </a:solidFill>
            </a:endParaRPr>
          </a:p>
          <a:p>
            <a:r>
              <a:rPr lang="fr-FR" sz="2400" dirty="0">
                <a:solidFill>
                  <a:schemeClr val="bg1"/>
                </a:solidFill>
                <a:hlinkClick r:id="rId4" action="ppaction://hlinkfile"/>
              </a:rPr>
              <a:t>..\films\plantation mécanisée.mp4</a:t>
            </a:r>
            <a:endParaRPr lang="fr-FR" sz="2400" dirty="0">
              <a:solidFill>
                <a:schemeClr val="bg1"/>
              </a:solidFill>
            </a:endParaRPr>
          </a:p>
          <a:p>
            <a:endParaRPr lang="fr-FR" sz="2400" dirty="0">
              <a:solidFill>
                <a:schemeClr val="bg1"/>
              </a:solidFill>
            </a:endParaRPr>
          </a:p>
          <a:p>
            <a:r>
              <a:rPr lang="fr-FR" sz="2400" dirty="0">
                <a:solidFill>
                  <a:schemeClr val="bg1"/>
                </a:solidFill>
              </a:rPr>
              <a:t>Les graminées</a:t>
            </a:r>
          </a:p>
          <a:p>
            <a:endParaRPr lang="fr-FR" sz="2400" dirty="0">
              <a:solidFill>
                <a:schemeClr val="bg1"/>
              </a:solidFill>
            </a:endParaRPr>
          </a:p>
          <a:p>
            <a:r>
              <a:rPr lang="fr-FR" sz="2400" dirty="0">
                <a:solidFill>
                  <a:schemeClr val="bg1"/>
                </a:solidFill>
              </a:rPr>
              <a:t>Les potagères</a:t>
            </a:r>
          </a:p>
          <a:p>
            <a:endParaRPr lang="fr-FR" sz="2400" dirty="0">
              <a:solidFill>
                <a:schemeClr val="bg1"/>
              </a:solidFill>
            </a:endParaRPr>
          </a:p>
        </p:txBody>
      </p:sp>
      <p:pic>
        <p:nvPicPr>
          <p:cNvPr id="7" name="Image 6">
            <a:extLst>
              <a:ext uri="{FF2B5EF4-FFF2-40B4-BE49-F238E27FC236}">
                <a16:creationId xmlns:a16="http://schemas.microsoft.com/office/drawing/2014/main" id="{5C0678B0-A23A-E73B-D969-AAAC80714936}"/>
              </a:ext>
            </a:extLst>
          </p:cNvPr>
          <p:cNvPicPr>
            <a:picLocks noChangeAspect="1"/>
          </p:cNvPicPr>
          <p:nvPr/>
        </p:nvPicPr>
        <p:blipFill>
          <a:blip r:embed="rId5"/>
          <a:stretch>
            <a:fillRect/>
          </a:stretch>
        </p:blipFill>
        <p:spPr>
          <a:xfrm>
            <a:off x="5695537" y="4309766"/>
            <a:ext cx="3348507" cy="2522706"/>
          </a:xfrm>
          <a:prstGeom prst="rect">
            <a:avLst/>
          </a:prstGeom>
        </p:spPr>
      </p:pic>
      <p:pic>
        <p:nvPicPr>
          <p:cNvPr id="9" name="Image 8">
            <a:extLst>
              <a:ext uri="{FF2B5EF4-FFF2-40B4-BE49-F238E27FC236}">
                <a16:creationId xmlns:a16="http://schemas.microsoft.com/office/drawing/2014/main" id="{C8D7E8CB-B46D-2039-C532-D64B7AEBCFBF}"/>
              </a:ext>
            </a:extLst>
          </p:cNvPr>
          <p:cNvPicPr>
            <a:picLocks noChangeAspect="1"/>
          </p:cNvPicPr>
          <p:nvPr/>
        </p:nvPicPr>
        <p:blipFill>
          <a:blip r:embed="rId6"/>
          <a:stretch>
            <a:fillRect/>
          </a:stretch>
        </p:blipFill>
        <p:spPr>
          <a:xfrm>
            <a:off x="4926689" y="1569492"/>
            <a:ext cx="4217310" cy="2740273"/>
          </a:xfrm>
          <a:prstGeom prst="rect">
            <a:avLst/>
          </a:prstGeom>
        </p:spPr>
      </p:pic>
    </p:spTree>
    <p:extLst>
      <p:ext uri="{BB962C8B-B14F-4D97-AF65-F5344CB8AC3E}">
        <p14:creationId xmlns:p14="http://schemas.microsoft.com/office/powerpoint/2010/main" val="16431821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359436" y="142472"/>
            <a:ext cx="4932738" cy="369332"/>
          </a:xfrm>
          <a:prstGeom prst="rect">
            <a:avLst/>
          </a:prstGeom>
          <a:noFill/>
        </p:spPr>
        <p:txBody>
          <a:bodyPr wrap="square">
            <a:spAutoFit/>
          </a:bodyPr>
          <a:lstStyle/>
          <a:p>
            <a:pPr algn="ctr"/>
            <a:r>
              <a:rPr lang="fr-FR" sz="1800" dirty="0">
                <a:solidFill>
                  <a:schemeClr val="bg1"/>
                </a:solidFill>
                <a:effectLst/>
                <a:latin typeface="Times New Roman" panose="02020603050405020304" pitchFamily="18" charset="0"/>
                <a:ea typeface="Times New Roman" panose="02020603050405020304" pitchFamily="18" charset="0"/>
              </a:rPr>
              <a:t>LES PRINCIPES DE COMPOSITION</a:t>
            </a:r>
            <a:endParaRPr lang="fr-FR" dirty="0"/>
          </a:p>
        </p:txBody>
      </p:sp>
      <p:sp>
        <p:nvSpPr>
          <p:cNvPr id="4" name="ZoneTexte 3">
            <a:extLst>
              <a:ext uri="{FF2B5EF4-FFF2-40B4-BE49-F238E27FC236}">
                <a16:creationId xmlns:a16="http://schemas.microsoft.com/office/drawing/2014/main" id="{B2966A46-596C-469E-CAE1-9D9C45E35D5F}"/>
              </a:ext>
            </a:extLst>
          </p:cNvPr>
          <p:cNvSpPr txBox="1"/>
          <p:nvPr/>
        </p:nvSpPr>
        <p:spPr>
          <a:xfrm>
            <a:off x="5841242" y="747370"/>
            <a:ext cx="4367283" cy="461665"/>
          </a:xfrm>
          <a:prstGeom prst="rect">
            <a:avLst/>
          </a:prstGeom>
          <a:noFill/>
        </p:spPr>
        <p:txBody>
          <a:bodyPr wrap="square" rtlCol="0">
            <a:spAutoFit/>
          </a:bodyPr>
          <a:lstStyle/>
          <a:p>
            <a:r>
              <a:rPr lang="fr-FR" sz="2400" dirty="0">
                <a:solidFill>
                  <a:schemeClr val="bg1"/>
                </a:solidFill>
              </a:rPr>
              <a:t>Calcul des besoins</a:t>
            </a:r>
          </a:p>
        </p:txBody>
      </p:sp>
      <p:graphicFrame>
        <p:nvGraphicFramePr>
          <p:cNvPr id="9" name="Tableau 8">
            <a:extLst>
              <a:ext uri="{FF2B5EF4-FFF2-40B4-BE49-F238E27FC236}">
                <a16:creationId xmlns:a16="http://schemas.microsoft.com/office/drawing/2014/main" id="{4FD92F41-B977-3334-EC84-DD7083402234}"/>
              </a:ext>
            </a:extLst>
          </p:cNvPr>
          <p:cNvGraphicFramePr>
            <a:graphicFrameLocks noGrp="1"/>
          </p:cNvGraphicFramePr>
          <p:nvPr>
            <p:extLst>
              <p:ext uri="{D42A27DB-BD31-4B8C-83A1-F6EECF244321}">
                <p14:modId xmlns:p14="http://schemas.microsoft.com/office/powerpoint/2010/main" val="1381805944"/>
              </p:ext>
            </p:extLst>
          </p:nvPr>
        </p:nvGraphicFramePr>
        <p:xfrm>
          <a:off x="436726" y="3647269"/>
          <a:ext cx="8270548" cy="3068259"/>
        </p:xfrm>
        <a:graphic>
          <a:graphicData uri="http://schemas.openxmlformats.org/drawingml/2006/table">
            <a:tbl>
              <a:tblPr>
                <a:tableStyleId>{5C22544A-7EE6-4342-B048-85BDC9FD1C3A}</a:tableStyleId>
              </a:tblPr>
              <a:tblGrid>
                <a:gridCol w="3850948">
                  <a:extLst>
                    <a:ext uri="{9D8B030D-6E8A-4147-A177-3AD203B41FA5}">
                      <a16:colId xmlns:a16="http://schemas.microsoft.com/office/drawing/2014/main" val="1997458699"/>
                    </a:ext>
                  </a:extLst>
                </a:gridCol>
                <a:gridCol w="565516">
                  <a:extLst>
                    <a:ext uri="{9D8B030D-6E8A-4147-A177-3AD203B41FA5}">
                      <a16:colId xmlns:a16="http://schemas.microsoft.com/office/drawing/2014/main" val="3170502474"/>
                    </a:ext>
                  </a:extLst>
                </a:gridCol>
                <a:gridCol w="617783">
                  <a:extLst>
                    <a:ext uri="{9D8B030D-6E8A-4147-A177-3AD203B41FA5}">
                      <a16:colId xmlns:a16="http://schemas.microsoft.com/office/drawing/2014/main" val="3696081860"/>
                    </a:ext>
                  </a:extLst>
                </a:gridCol>
                <a:gridCol w="460984">
                  <a:extLst>
                    <a:ext uri="{9D8B030D-6E8A-4147-A177-3AD203B41FA5}">
                      <a16:colId xmlns:a16="http://schemas.microsoft.com/office/drawing/2014/main" val="2597617823"/>
                    </a:ext>
                  </a:extLst>
                </a:gridCol>
                <a:gridCol w="460984">
                  <a:extLst>
                    <a:ext uri="{9D8B030D-6E8A-4147-A177-3AD203B41FA5}">
                      <a16:colId xmlns:a16="http://schemas.microsoft.com/office/drawing/2014/main" val="4071059727"/>
                    </a:ext>
                  </a:extLst>
                </a:gridCol>
                <a:gridCol w="617783">
                  <a:extLst>
                    <a:ext uri="{9D8B030D-6E8A-4147-A177-3AD203B41FA5}">
                      <a16:colId xmlns:a16="http://schemas.microsoft.com/office/drawing/2014/main" val="1222292272"/>
                    </a:ext>
                  </a:extLst>
                </a:gridCol>
                <a:gridCol w="617783">
                  <a:extLst>
                    <a:ext uri="{9D8B030D-6E8A-4147-A177-3AD203B41FA5}">
                      <a16:colId xmlns:a16="http://schemas.microsoft.com/office/drawing/2014/main" val="2952956874"/>
                    </a:ext>
                  </a:extLst>
                </a:gridCol>
                <a:gridCol w="617783">
                  <a:extLst>
                    <a:ext uri="{9D8B030D-6E8A-4147-A177-3AD203B41FA5}">
                      <a16:colId xmlns:a16="http://schemas.microsoft.com/office/drawing/2014/main" val="2643922762"/>
                    </a:ext>
                  </a:extLst>
                </a:gridCol>
                <a:gridCol w="460984">
                  <a:extLst>
                    <a:ext uri="{9D8B030D-6E8A-4147-A177-3AD203B41FA5}">
                      <a16:colId xmlns:a16="http://schemas.microsoft.com/office/drawing/2014/main" val="94552065"/>
                    </a:ext>
                  </a:extLst>
                </a:gridCol>
              </a:tblGrid>
              <a:tr h="1022753">
                <a:tc>
                  <a:txBody>
                    <a:bodyPr/>
                    <a:lstStyle/>
                    <a:p>
                      <a:pPr>
                        <a:lnSpc>
                          <a:spcPct val="107000"/>
                        </a:lnSpc>
                      </a:pPr>
                      <a:r>
                        <a:rPr lang="fr-FR" sz="2000" dirty="0">
                          <a:effectLst/>
                        </a:rPr>
                        <a:t>Ecartement des plantes en cm</a:t>
                      </a:r>
                      <a:endParaRPr lang="fr-FR" sz="20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10</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15</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20</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25</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30</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dirty="0">
                          <a:effectLst/>
                        </a:rPr>
                        <a:t>35</a:t>
                      </a:r>
                      <a:endParaRPr lang="fr-FR" sz="20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40</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50</a:t>
                      </a:r>
                      <a:endParaRPr lang="fr-FR" sz="200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569240310"/>
                  </a:ext>
                </a:extLst>
              </a:tr>
              <a:tr h="1022753">
                <a:tc>
                  <a:txBody>
                    <a:bodyPr/>
                    <a:lstStyle/>
                    <a:p>
                      <a:pPr>
                        <a:lnSpc>
                          <a:spcPct val="107000"/>
                        </a:lnSpc>
                      </a:pPr>
                      <a:r>
                        <a:rPr lang="fr-FR" sz="2000">
                          <a:effectLst/>
                        </a:rPr>
                        <a:t>Nombre de plantes au mètre linéaire</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10</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6.65</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5</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4</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3.33</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dirty="0">
                          <a:effectLst/>
                        </a:rPr>
                        <a:t>2.96</a:t>
                      </a:r>
                      <a:endParaRPr lang="fr-FR" sz="20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2.5</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2</a:t>
                      </a:r>
                      <a:endParaRPr lang="fr-FR" sz="200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2753126078"/>
                  </a:ext>
                </a:extLst>
              </a:tr>
              <a:tr h="1022753">
                <a:tc>
                  <a:txBody>
                    <a:bodyPr/>
                    <a:lstStyle/>
                    <a:p>
                      <a:pPr>
                        <a:lnSpc>
                          <a:spcPct val="107000"/>
                        </a:lnSpc>
                      </a:pPr>
                      <a:r>
                        <a:rPr lang="fr-FR" sz="2000">
                          <a:effectLst/>
                        </a:rPr>
                        <a:t>Nombre de plantes au mètre²</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100</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44.5</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25</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16</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11</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8.15</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a:effectLst/>
                        </a:rPr>
                        <a:t>6.25</a:t>
                      </a:r>
                      <a:endParaRPr lang="fr-FR" sz="2000">
                        <a:effectLst/>
                        <a:latin typeface="Times New Roman" panose="02020603050405020304" pitchFamily="18" charset="0"/>
                        <a:ea typeface="Times New Roman" panose="02020603050405020304" pitchFamily="18" charset="0"/>
                      </a:endParaRPr>
                    </a:p>
                  </a:txBody>
                  <a:tcPr marL="44450" marR="44450" marT="0" marB="0"/>
                </a:tc>
                <a:tc>
                  <a:txBody>
                    <a:bodyPr/>
                    <a:lstStyle/>
                    <a:p>
                      <a:pPr>
                        <a:lnSpc>
                          <a:spcPct val="107000"/>
                        </a:lnSpc>
                      </a:pPr>
                      <a:r>
                        <a:rPr lang="fr-FR" sz="2000" dirty="0">
                          <a:effectLst/>
                        </a:rPr>
                        <a:t>4</a:t>
                      </a:r>
                      <a:endParaRPr lang="fr-FR" sz="20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2418880166"/>
                  </a:ext>
                </a:extLst>
              </a:tr>
            </a:tbl>
          </a:graphicData>
        </a:graphic>
      </p:graphicFrame>
      <p:sp>
        <p:nvSpPr>
          <p:cNvPr id="10" name="Rectangle 1">
            <a:extLst>
              <a:ext uri="{FF2B5EF4-FFF2-40B4-BE49-F238E27FC236}">
                <a16:creationId xmlns:a16="http://schemas.microsoft.com/office/drawing/2014/main" id="{7C5210E6-4B2B-79A7-5ED7-4C1BFDBAF1FC}"/>
              </a:ext>
            </a:extLst>
          </p:cNvPr>
          <p:cNvSpPr>
            <a:spLocks noChangeArrowheads="1"/>
          </p:cNvSpPr>
          <p:nvPr/>
        </p:nvSpPr>
        <p:spPr bwMode="auto">
          <a:xfrm>
            <a:off x="603140" y="1246103"/>
            <a:ext cx="844533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fr-FR" altLang="fr-FR" sz="24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rPr>
              <a:t>CALCUL A L’AVANCE DES BESOINS :</a:t>
            </a:r>
            <a:endParaRPr kumimoji="0" lang="fr-FR" altLang="fr-FR" sz="24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rPr>
              <a:t>A=distance entre plantes au centre. B=distance entre les lignes. Densité=1/A*B</a:t>
            </a:r>
            <a:endParaRPr kumimoji="0" lang="fr-FR" altLang="fr-FR" sz="24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rPr>
              <a:t>Exemple: A=0.20m, B=0.15m .La densité=1/0.20*0.15=33m²</a:t>
            </a:r>
            <a:endParaRPr kumimoji="0" lang="fr-FR" altLang="fr-FR" sz="2400" b="0" i="0" u="none" strike="noStrike" cap="none" normalizeH="0" baseline="0" dirty="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chemeClr val="bg1"/>
                </a:solidFill>
                <a:effectLst/>
                <a:latin typeface="Arial" panose="020B0604020202020204" pitchFamily="34" charset="0"/>
                <a:ea typeface="Times New Roman" panose="02020603050405020304" pitchFamily="18" charset="0"/>
              </a:rPr>
              <a:t>Calcul des écartements : si A et B =. A ou B =V²1/densité.</a:t>
            </a:r>
            <a:endParaRPr kumimoji="0" lang="fr-FR" altLang="fr-FR" sz="2400" b="0" i="0" u="none" strike="noStrike" cap="none" normalizeH="0" baseline="0" dirty="0">
              <a:ln>
                <a:noFill/>
              </a:ln>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35621215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546236" y="295590"/>
            <a:ext cx="4932738" cy="369332"/>
          </a:xfrm>
          <a:prstGeom prst="rect">
            <a:avLst/>
          </a:prstGeom>
          <a:noFill/>
        </p:spPr>
        <p:txBody>
          <a:bodyPr wrap="square">
            <a:spAutoFit/>
          </a:bodyPr>
          <a:lstStyle/>
          <a:p>
            <a:pPr algn="ctr"/>
            <a:r>
              <a:rPr lang="fr-FR" sz="1800" dirty="0">
                <a:solidFill>
                  <a:schemeClr val="bg1"/>
                </a:solidFill>
                <a:effectLst/>
                <a:latin typeface="Times New Roman" panose="02020603050405020304" pitchFamily="18" charset="0"/>
                <a:ea typeface="Times New Roman" panose="02020603050405020304" pitchFamily="18" charset="0"/>
              </a:rPr>
              <a:t>LES PRINCIPES DE COMPOSITION</a:t>
            </a:r>
            <a:endParaRPr lang="fr-FR" dirty="0"/>
          </a:p>
        </p:txBody>
      </p:sp>
      <p:sp>
        <p:nvSpPr>
          <p:cNvPr id="3" name="ZoneTexte 2">
            <a:extLst>
              <a:ext uri="{FF2B5EF4-FFF2-40B4-BE49-F238E27FC236}">
                <a16:creationId xmlns:a16="http://schemas.microsoft.com/office/drawing/2014/main" id="{D8CCC852-63FB-CC13-1C2C-5AA318F6ED0E}"/>
              </a:ext>
            </a:extLst>
          </p:cNvPr>
          <p:cNvSpPr txBox="1"/>
          <p:nvPr/>
        </p:nvSpPr>
        <p:spPr>
          <a:xfrm>
            <a:off x="177421" y="1572076"/>
            <a:ext cx="8871045" cy="2215991"/>
          </a:xfrm>
          <a:prstGeom prst="rect">
            <a:avLst/>
          </a:prstGeom>
          <a:noFill/>
        </p:spPr>
        <p:txBody>
          <a:bodyPr wrap="square" rtlCol="0">
            <a:spAutoFit/>
          </a:bodyPr>
          <a:lstStyle/>
          <a:p>
            <a:pPr lvl="0">
              <a:tabLst>
                <a:tab pos="228600" algn="l"/>
              </a:tabLst>
            </a:pPr>
            <a:r>
              <a:rPr lang="fr-FR" sz="1800" dirty="0">
                <a:solidFill>
                  <a:srgbClr val="008000"/>
                </a:solidFill>
                <a:effectLst/>
                <a:latin typeface="Times New Roman" panose="02020603050405020304" pitchFamily="18" charset="0"/>
                <a:ea typeface="Times New Roman" panose="02020603050405020304" pitchFamily="18" charset="0"/>
              </a:rPr>
              <a:t>LE CHOIX DES PLANTES</a:t>
            </a:r>
            <a:endParaRPr lang="fr-FR" sz="1800" dirty="0">
              <a:effectLst/>
              <a:latin typeface="Times New Roman" panose="02020603050405020304" pitchFamily="18" charset="0"/>
              <a:ea typeface="Times New Roman" panose="02020603050405020304" pitchFamily="18" charset="0"/>
            </a:endParaRPr>
          </a:p>
          <a:p>
            <a:r>
              <a:rPr lang="fr-FR" sz="2400" dirty="0">
                <a:solidFill>
                  <a:schemeClr val="bg1"/>
                </a:solidFill>
                <a:effectLst/>
                <a:latin typeface="Times New Roman" panose="02020603050405020304" pitchFamily="18" charset="0"/>
                <a:ea typeface="Times New Roman" panose="02020603050405020304" pitchFamily="18" charset="0"/>
              </a:rPr>
              <a:t>Il dépend du thème, du style, de la couleur mais aussi : de </a:t>
            </a:r>
            <a:r>
              <a:rPr lang="fr-FR" sz="2400" dirty="0">
                <a:solidFill>
                  <a:schemeClr val="bg1"/>
                </a:solidFill>
                <a:latin typeface="Times New Roman" panose="02020603050405020304" pitchFamily="18" charset="0"/>
                <a:ea typeface="Times New Roman" panose="02020603050405020304" pitchFamily="18" charset="0"/>
              </a:rPr>
              <a:t>saisonnalité, </a:t>
            </a:r>
            <a:r>
              <a:rPr lang="fr-FR" sz="2400" dirty="0">
                <a:solidFill>
                  <a:schemeClr val="bg1"/>
                </a:solidFill>
                <a:effectLst/>
                <a:latin typeface="Times New Roman" panose="02020603050405020304" pitchFamily="18" charset="0"/>
                <a:ea typeface="Times New Roman" panose="02020603050405020304" pitchFamily="18" charset="0"/>
              </a:rPr>
              <a:t>de la hauteur, du volume, de sa situation (retombante, grimpantes, jardinière, près de l’eau), de sa résistance à la sècheresse, de la texture ou du graphisme du feuillage, de l’exposition (soleil, ombre), de la durée de fleurissement...</a:t>
            </a:r>
            <a:endParaRPr lang="fr-FR" sz="2400" dirty="0">
              <a:solidFill>
                <a:schemeClr val="bg1"/>
              </a:solidFill>
            </a:endParaRPr>
          </a:p>
        </p:txBody>
      </p:sp>
      <p:sp>
        <p:nvSpPr>
          <p:cNvPr id="5" name="ZoneTexte 4">
            <a:extLst>
              <a:ext uri="{FF2B5EF4-FFF2-40B4-BE49-F238E27FC236}">
                <a16:creationId xmlns:a16="http://schemas.microsoft.com/office/drawing/2014/main" id="{7876EBCE-8A61-6935-8534-EA516FAEE0CB}"/>
              </a:ext>
            </a:extLst>
          </p:cNvPr>
          <p:cNvSpPr txBox="1"/>
          <p:nvPr/>
        </p:nvSpPr>
        <p:spPr>
          <a:xfrm>
            <a:off x="304128" y="4155489"/>
            <a:ext cx="7001302" cy="369332"/>
          </a:xfrm>
          <a:prstGeom prst="rect">
            <a:avLst/>
          </a:prstGeom>
          <a:noFill/>
        </p:spPr>
        <p:txBody>
          <a:bodyPr wrap="square" rtlCol="0">
            <a:spAutoFit/>
          </a:bodyPr>
          <a:lstStyle/>
          <a:p>
            <a:r>
              <a:rPr lang="fr-FR" dirty="0">
                <a:solidFill>
                  <a:schemeClr val="bg1"/>
                </a:solidFill>
                <a:hlinkClick r:id="rId3" action="ppaction://hlinkfile"/>
              </a:rPr>
              <a:t>..\</a:t>
            </a:r>
            <a:r>
              <a:rPr lang="fr-FR" dirty="0" err="1">
                <a:solidFill>
                  <a:schemeClr val="bg1"/>
                </a:solidFill>
                <a:hlinkClick r:id="rId3" action="ppaction://hlinkfile"/>
              </a:rPr>
              <a:t>simier</a:t>
            </a:r>
            <a:r>
              <a:rPr lang="fr-FR" dirty="0">
                <a:solidFill>
                  <a:schemeClr val="bg1"/>
                </a:solidFill>
                <a:hlinkClick r:id="rId3" action="ppaction://hlinkfile"/>
              </a:rPr>
              <a:t>\fleurirdemain.mp4</a:t>
            </a:r>
            <a:r>
              <a:rPr lang="fr-FR" dirty="0">
                <a:solidFill>
                  <a:schemeClr val="bg1"/>
                </a:solidFill>
              </a:rPr>
              <a:t>			</a:t>
            </a:r>
            <a:r>
              <a:rPr lang="fr-FR" dirty="0">
                <a:solidFill>
                  <a:schemeClr val="bg1"/>
                </a:solidFill>
                <a:hlinkClick r:id="rId4" action="ppaction://hlinkfile"/>
              </a:rPr>
              <a:t>..\</a:t>
            </a:r>
            <a:r>
              <a:rPr lang="fr-FR" dirty="0" err="1">
                <a:solidFill>
                  <a:schemeClr val="bg1"/>
                </a:solidFill>
                <a:hlinkClick r:id="rId4" action="ppaction://hlinkfile"/>
              </a:rPr>
              <a:t>simier</a:t>
            </a:r>
            <a:r>
              <a:rPr lang="fr-FR" dirty="0">
                <a:solidFill>
                  <a:schemeClr val="bg1"/>
                </a:solidFill>
                <a:hlinkClick r:id="rId4" action="ppaction://hlinkfile"/>
              </a:rPr>
              <a:t>\simier.mp4</a:t>
            </a:r>
            <a:endParaRPr lang="fr-FR" dirty="0">
              <a:solidFill>
                <a:schemeClr val="bg1"/>
              </a:solidFill>
            </a:endParaRPr>
          </a:p>
        </p:txBody>
      </p:sp>
      <p:sp>
        <p:nvSpPr>
          <p:cNvPr id="7" name="ZoneTexte 6">
            <a:extLst>
              <a:ext uri="{FF2B5EF4-FFF2-40B4-BE49-F238E27FC236}">
                <a16:creationId xmlns:a16="http://schemas.microsoft.com/office/drawing/2014/main" id="{633DC8FE-F279-B276-DCE9-32E7FA7CB40B}"/>
              </a:ext>
            </a:extLst>
          </p:cNvPr>
          <p:cNvSpPr txBox="1"/>
          <p:nvPr/>
        </p:nvSpPr>
        <p:spPr>
          <a:xfrm>
            <a:off x="304128" y="4991029"/>
            <a:ext cx="4708477" cy="1477328"/>
          </a:xfrm>
          <a:prstGeom prst="rect">
            <a:avLst/>
          </a:prstGeom>
          <a:noFill/>
        </p:spPr>
        <p:txBody>
          <a:bodyPr wrap="square" rtlCol="0">
            <a:spAutoFit/>
          </a:bodyPr>
          <a:lstStyle/>
          <a:p>
            <a:r>
              <a:rPr lang="fr-FR" dirty="0">
                <a:solidFill>
                  <a:srgbClr val="FFCE23"/>
                </a:solidFill>
                <a:hlinkClick r:id="rId5" action="ppaction://hlinkfile">
                  <a:extLst>
                    <a:ext uri="{A12FA001-AC4F-418D-AE19-62706E023703}">
                      <ahyp:hlinkClr xmlns:ahyp="http://schemas.microsoft.com/office/drawing/2018/hyperlinkcolor" val="tx"/>
                    </a:ext>
                  </a:extLst>
                </a:hlinkClick>
              </a:rPr>
              <a:t>..\</a:t>
            </a:r>
            <a:r>
              <a:rPr lang="fr-FR" dirty="0" err="1">
                <a:solidFill>
                  <a:srgbClr val="FFCE23"/>
                </a:solidFill>
                <a:hlinkClick r:id="rId5" action="ppaction://hlinkfile">
                  <a:extLst>
                    <a:ext uri="{A12FA001-AC4F-418D-AE19-62706E023703}">
                      <ahyp:hlinkClr xmlns:ahyp="http://schemas.microsoft.com/office/drawing/2018/hyperlinkcolor" val="tx"/>
                    </a:ext>
                  </a:extLst>
                </a:hlinkClick>
              </a:rPr>
              <a:t>conceptioncommande</a:t>
            </a:r>
            <a:r>
              <a:rPr lang="fr-FR" dirty="0">
                <a:solidFill>
                  <a:schemeClr val="bg1"/>
                </a:solidFill>
                <a:hlinkClick r:id="rId5" action="ppaction://hlinkfile">
                  <a:extLst>
                    <a:ext uri="{A12FA001-AC4F-418D-AE19-62706E023703}">
                      <ahyp:hlinkClr xmlns:ahyp="http://schemas.microsoft.com/office/drawing/2018/hyperlinkcolor" val="tx"/>
                    </a:ext>
                  </a:extLst>
                </a:hlinkClick>
              </a:rPr>
              <a:t>\cataannu.xlsx</a:t>
            </a:r>
            <a:endParaRPr lang="fr-FR" dirty="0">
              <a:solidFill>
                <a:schemeClr val="bg1"/>
              </a:solidFill>
            </a:endParaRPr>
          </a:p>
          <a:p>
            <a:endParaRPr lang="fr-FR" dirty="0">
              <a:solidFill>
                <a:schemeClr val="bg1"/>
              </a:solidFill>
            </a:endParaRPr>
          </a:p>
          <a:p>
            <a:r>
              <a:rPr lang="fr-FR" dirty="0">
                <a:solidFill>
                  <a:srgbClr val="FFCE23"/>
                </a:solidFill>
                <a:hlinkClick r:id="rId6" action="ppaction://hlinkfile">
                  <a:extLst>
                    <a:ext uri="{A12FA001-AC4F-418D-AE19-62706E023703}">
                      <ahyp:hlinkClr xmlns:ahyp="http://schemas.microsoft.com/office/drawing/2018/hyperlinkcolor" val="tx"/>
                    </a:ext>
                  </a:extLst>
                </a:hlinkClick>
              </a:rPr>
              <a:t>..\</a:t>
            </a:r>
            <a:r>
              <a:rPr lang="fr-FR" dirty="0" err="1">
                <a:solidFill>
                  <a:srgbClr val="FFCE23"/>
                </a:solidFill>
                <a:hlinkClick r:id="rId6" action="ppaction://hlinkfile">
                  <a:extLst>
                    <a:ext uri="{A12FA001-AC4F-418D-AE19-62706E023703}">
                      <ahyp:hlinkClr xmlns:ahyp="http://schemas.microsoft.com/office/drawing/2018/hyperlinkcolor" val="tx"/>
                    </a:ext>
                  </a:extLst>
                </a:hlinkClick>
              </a:rPr>
              <a:t>conceptioncommande</a:t>
            </a:r>
            <a:r>
              <a:rPr lang="fr-FR" dirty="0">
                <a:solidFill>
                  <a:schemeClr val="bg1"/>
                </a:solidFill>
                <a:hlinkClick r:id="rId6" action="ppaction://hlinkfile">
                  <a:extLst>
                    <a:ext uri="{A12FA001-AC4F-418D-AE19-62706E023703}">
                      <ahyp:hlinkClr xmlns:ahyp="http://schemas.microsoft.com/office/drawing/2018/hyperlinkcolor" val="tx"/>
                    </a:ext>
                  </a:extLst>
                </a:hlinkClick>
              </a:rPr>
              <a:t>\été21.xlsx</a:t>
            </a:r>
            <a:endParaRPr lang="fr-FR" dirty="0">
              <a:solidFill>
                <a:schemeClr val="bg1"/>
              </a:solidFill>
            </a:endParaRPr>
          </a:p>
          <a:p>
            <a:endParaRPr lang="fr-FR" dirty="0">
              <a:solidFill>
                <a:schemeClr val="bg1"/>
              </a:solidFill>
            </a:endParaRPr>
          </a:p>
          <a:p>
            <a:r>
              <a:rPr lang="fr-FR" dirty="0">
                <a:solidFill>
                  <a:srgbClr val="FFCE23"/>
                </a:solidFill>
                <a:hlinkClick r:id="rId7" action="ppaction://hlinkfile">
                  <a:extLst>
                    <a:ext uri="{A12FA001-AC4F-418D-AE19-62706E023703}">
                      <ahyp:hlinkClr xmlns:ahyp="http://schemas.microsoft.com/office/drawing/2018/hyperlinkcolor" val="tx"/>
                    </a:ext>
                  </a:extLst>
                </a:hlinkClick>
              </a:rPr>
              <a:t>..\</a:t>
            </a:r>
            <a:r>
              <a:rPr lang="fr-FR" dirty="0" err="1">
                <a:solidFill>
                  <a:srgbClr val="FFCE23"/>
                </a:solidFill>
                <a:hlinkClick r:id="rId7" action="ppaction://hlinkfile">
                  <a:extLst>
                    <a:ext uri="{A12FA001-AC4F-418D-AE19-62706E023703}">
                      <ahyp:hlinkClr xmlns:ahyp="http://schemas.microsoft.com/office/drawing/2018/hyperlinkcolor" val="tx"/>
                    </a:ext>
                  </a:extLst>
                </a:hlinkClick>
              </a:rPr>
              <a:t>conceptioncommande</a:t>
            </a:r>
            <a:r>
              <a:rPr lang="fr-FR" dirty="0">
                <a:solidFill>
                  <a:schemeClr val="bg1"/>
                </a:solidFill>
                <a:hlinkClick r:id="rId7" action="ppaction://hlinkfile">
                  <a:extLst>
                    <a:ext uri="{A12FA001-AC4F-418D-AE19-62706E023703}">
                      <ahyp:hlinkClr xmlns:ahyp="http://schemas.microsoft.com/office/drawing/2018/hyperlinkcolor" val="tx"/>
                    </a:ext>
                  </a:extLst>
                </a:hlinkClick>
              </a:rPr>
              <a:t>\catabisa.xlsx</a:t>
            </a:r>
            <a:endParaRPr lang="fr-FR" dirty="0">
              <a:solidFill>
                <a:schemeClr val="bg1"/>
              </a:solidFill>
            </a:endParaRPr>
          </a:p>
        </p:txBody>
      </p:sp>
    </p:spTree>
    <p:extLst>
      <p:ext uri="{BB962C8B-B14F-4D97-AF65-F5344CB8AC3E}">
        <p14:creationId xmlns:p14="http://schemas.microsoft.com/office/powerpoint/2010/main" val="42075163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546236" y="295590"/>
            <a:ext cx="4932738" cy="369332"/>
          </a:xfrm>
          <a:prstGeom prst="rect">
            <a:avLst/>
          </a:prstGeom>
          <a:noFill/>
        </p:spPr>
        <p:txBody>
          <a:bodyPr wrap="square">
            <a:spAutoFit/>
          </a:bodyPr>
          <a:lstStyle/>
          <a:p>
            <a:pPr algn="ctr"/>
            <a:r>
              <a:rPr lang="fr-FR" sz="1800" dirty="0">
                <a:solidFill>
                  <a:schemeClr val="bg1"/>
                </a:solidFill>
                <a:effectLst/>
                <a:latin typeface="Times New Roman" panose="02020603050405020304" pitchFamily="18" charset="0"/>
                <a:ea typeface="Times New Roman" panose="02020603050405020304" pitchFamily="18" charset="0"/>
              </a:rPr>
              <a:t>LA PLANTATION</a:t>
            </a:r>
            <a:endParaRPr lang="fr-FR" dirty="0"/>
          </a:p>
        </p:txBody>
      </p:sp>
      <p:sp>
        <p:nvSpPr>
          <p:cNvPr id="3" name="ZoneTexte 2">
            <a:extLst>
              <a:ext uri="{FF2B5EF4-FFF2-40B4-BE49-F238E27FC236}">
                <a16:creationId xmlns:a16="http://schemas.microsoft.com/office/drawing/2014/main" id="{D8CCC852-63FB-CC13-1C2C-5AA318F6ED0E}"/>
              </a:ext>
            </a:extLst>
          </p:cNvPr>
          <p:cNvSpPr txBox="1"/>
          <p:nvPr/>
        </p:nvSpPr>
        <p:spPr>
          <a:xfrm>
            <a:off x="293427" y="855372"/>
            <a:ext cx="8871045" cy="2123658"/>
          </a:xfrm>
          <a:prstGeom prst="rect">
            <a:avLst/>
          </a:prstGeom>
          <a:noFill/>
        </p:spPr>
        <p:txBody>
          <a:bodyPr wrap="square" rtlCol="0">
            <a:spAutoFit/>
          </a:bodyPr>
          <a:lstStyle/>
          <a:p>
            <a:r>
              <a:rPr lang="fr-FR" sz="2200" dirty="0">
                <a:solidFill>
                  <a:schemeClr val="bg1"/>
                </a:solidFill>
                <a:effectLst/>
                <a:latin typeface="Times New Roman" panose="02020603050405020304" pitchFamily="18" charset="0"/>
                <a:ea typeface="Times New Roman" panose="02020603050405020304" pitchFamily="18" charset="0"/>
              </a:rPr>
              <a:t>Effectuer l’apport d’engrais ou mieux de matière organique avec le bêchage (attention de ne pas brûler).</a:t>
            </a:r>
          </a:p>
          <a:p>
            <a:r>
              <a:rPr lang="fr-FR" sz="2200" dirty="0">
                <a:solidFill>
                  <a:schemeClr val="bg1"/>
                </a:solidFill>
                <a:effectLst/>
                <a:latin typeface="Times New Roman" panose="02020603050405020304" pitchFamily="18" charset="0"/>
                <a:ea typeface="Times New Roman" panose="02020603050405020304" pitchFamily="18" charset="0"/>
              </a:rPr>
              <a:t>Tondre la pelouse et raser le bord du massif, tailler les arbustes.</a:t>
            </a:r>
          </a:p>
          <a:p>
            <a:r>
              <a:rPr lang="fr-FR" sz="2200" dirty="0">
                <a:solidFill>
                  <a:schemeClr val="bg1"/>
                </a:solidFill>
                <a:effectLst/>
                <a:latin typeface="Times New Roman" panose="02020603050405020304" pitchFamily="18" charset="0"/>
                <a:ea typeface="Times New Roman" panose="02020603050405020304" pitchFamily="18" charset="0"/>
              </a:rPr>
              <a:t>Travailler  finement la terre au motoculteur (fraise) ou au râteau.</a:t>
            </a:r>
          </a:p>
          <a:p>
            <a:r>
              <a:rPr lang="fr-FR" sz="2200" dirty="0">
                <a:solidFill>
                  <a:schemeClr val="bg1"/>
                </a:solidFill>
                <a:effectLst/>
                <a:latin typeface="Times New Roman" panose="02020603050405020304" pitchFamily="18" charset="0"/>
                <a:ea typeface="Times New Roman" panose="02020603050405020304" pitchFamily="18" charset="0"/>
              </a:rPr>
              <a:t>Mise en forme de la corbeille (plane, râteau ).</a:t>
            </a:r>
          </a:p>
          <a:p>
            <a:endParaRPr lang="fr-FR" sz="2200" dirty="0">
              <a:solidFill>
                <a:schemeClr val="bg1"/>
              </a:solidFill>
              <a:effectLst/>
              <a:latin typeface="Times New Roman" panose="02020603050405020304" pitchFamily="18" charset="0"/>
              <a:ea typeface="Times New Roman" panose="02020603050405020304" pitchFamily="18" charset="0"/>
            </a:endParaRPr>
          </a:p>
        </p:txBody>
      </p:sp>
      <p:pic>
        <p:nvPicPr>
          <p:cNvPr id="7" name="Image 6">
            <a:extLst>
              <a:ext uri="{FF2B5EF4-FFF2-40B4-BE49-F238E27FC236}">
                <a16:creationId xmlns:a16="http://schemas.microsoft.com/office/drawing/2014/main" id="{F6ED23E8-9FC2-3DAE-47D7-3BED6B7B88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8334" y="2841862"/>
            <a:ext cx="4016138" cy="4016138"/>
          </a:xfrm>
          <a:prstGeom prst="rect">
            <a:avLst/>
          </a:prstGeom>
        </p:spPr>
      </p:pic>
      <p:pic>
        <p:nvPicPr>
          <p:cNvPr id="8" name="Image 7">
            <a:extLst>
              <a:ext uri="{FF2B5EF4-FFF2-40B4-BE49-F238E27FC236}">
                <a16:creationId xmlns:a16="http://schemas.microsoft.com/office/drawing/2014/main" id="{437B450D-4EC4-8C96-54FE-20C1C83A97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3000" y="2852666"/>
            <a:ext cx="4005334" cy="4005334"/>
          </a:xfrm>
          <a:prstGeom prst="rect">
            <a:avLst/>
          </a:prstGeom>
        </p:spPr>
      </p:pic>
    </p:spTree>
    <p:extLst>
      <p:ext uri="{BB962C8B-B14F-4D97-AF65-F5344CB8AC3E}">
        <p14:creationId xmlns:p14="http://schemas.microsoft.com/office/powerpoint/2010/main" val="34460696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105631" y="133670"/>
            <a:ext cx="4932738" cy="369332"/>
          </a:xfrm>
          <a:prstGeom prst="rect">
            <a:avLst/>
          </a:prstGeom>
          <a:noFill/>
        </p:spPr>
        <p:txBody>
          <a:bodyPr wrap="square">
            <a:spAutoFit/>
          </a:bodyPr>
          <a:lstStyle/>
          <a:p>
            <a:pPr algn="ctr"/>
            <a:r>
              <a:rPr lang="fr-FR" sz="1800" dirty="0">
                <a:solidFill>
                  <a:schemeClr val="bg1"/>
                </a:solidFill>
                <a:effectLst/>
                <a:latin typeface="Times New Roman" panose="02020603050405020304" pitchFamily="18" charset="0"/>
                <a:ea typeface="Times New Roman" panose="02020603050405020304" pitchFamily="18" charset="0"/>
              </a:rPr>
              <a:t>LA PLANTATION</a:t>
            </a:r>
            <a:endParaRPr lang="fr-FR" dirty="0"/>
          </a:p>
        </p:txBody>
      </p:sp>
      <p:sp>
        <p:nvSpPr>
          <p:cNvPr id="3" name="ZoneTexte 2">
            <a:extLst>
              <a:ext uri="{FF2B5EF4-FFF2-40B4-BE49-F238E27FC236}">
                <a16:creationId xmlns:a16="http://schemas.microsoft.com/office/drawing/2014/main" id="{D8CCC852-63FB-CC13-1C2C-5AA318F6ED0E}"/>
              </a:ext>
            </a:extLst>
          </p:cNvPr>
          <p:cNvSpPr txBox="1"/>
          <p:nvPr/>
        </p:nvSpPr>
        <p:spPr>
          <a:xfrm>
            <a:off x="293427" y="855372"/>
            <a:ext cx="8871045" cy="2123658"/>
          </a:xfrm>
          <a:prstGeom prst="rect">
            <a:avLst/>
          </a:prstGeom>
          <a:noFill/>
        </p:spPr>
        <p:txBody>
          <a:bodyPr wrap="square" rtlCol="0">
            <a:spAutoFit/>
          </a:bodyPr>
          <a:lstStyle/>
          <a:p>
            <a:r>
              <a:rPr lang="fr-FR" sz="2200" dirty="0">
                <a:solidFill>
                  <a:schemeClr val="bg1"/>
                </a:solidFill>
                <a:effectLst/>
                <a:latin typeface="Times New Roman" panose="02020603050405020304" pitchFamily="18" charset="0"/>
                <a:ea typeface="Times New Roman" panose="02020603050405020304" pitchFamily="18" charset="0"/>
              </a:rPr>
              <a:t>Tracer en commençant à la ligne circulaire du bas et en remontant vers le haut du massif</a:t>
            </a:r>
          </a:p>
          <a:p>
            <a:r>
              <a:rPr lang="fr-FR" sz="2200" dirty="0">
                <a:solidFill>
                  <a:schemeClr val="bg1"/>
                </a:solidFill>
                <a:effectLst/>
                <a:latin typeface="Times New Roman" panose="02020603050405020304" pitchFamily="18" charset="0"/>
                <a:ea typeface="Times New Roman" panose="02020603050405020304" pitchFamily="18" charset="0"/>
              </a:rPr>
              <a:t>Disposer les plantes avec la motte humide, en commençant par le haut et en les alignant de façon à ce que la plus belle face soit vers le public.</a:t>
            </a:r>
          </a:p>
          <a:p>
            <a:r>
              <a:rPr lang="fr-FR" sz="2200" dirty="0">
                <a:solidFill>
                  <a:schemeClr val="bg1"/>
                </a:solidFill>
                <a:effectLst/>
                <a:latin typeface="Times New Roman" panose="02020603050405020304" pitchFamily="18" charset="0"/>
                <a:ea typeface="Times New Roman" panose="02020603050405020304" pitchFamily="18" charset="0"/>
              </a:rPr>
              <a:t>Planter en commençant aussi par le haut et en effaçant les traces.</a:t>
            </a:r>
          </a:p>
          <a:p>
            <a:endParaRPr lang="fr-FR" sz="2200" dirty="0">
              <a:solidFill>
                <a:schemeClr val="bg1"/>
              </a:solidFill>
              <a:effectLst/>
              <a:latin typeface="Times New Roman" panose="02020603050405020304" pitchFamily="18" charset="0"/>
              <a:ea typeface="Times New Roman" panose="02020603050405020304" pitchFamily="18" charset="0"/>
            </a:endParaRPr>
          </a:p>
        </p:txBody>
      </p:sp>
      <p:sp>
        <p:nvSpPr>
          <p:cNvPr id="4" name="Ellipse 3">
            <a:extLst>
              <a:ext uri="{FF2B5EF4-FFF2-40B4-BE49-F238E27FC236}">
                <a16:creationId xmlns:a16="http://schemas.microsoft.com/office/drawing/2014/main" id="{00C3980D-5394-2AFC-0E21-C40D5AE977E2}"/>
              </a:ext>
            </a:extLst>
          </p:cNvPr>
          <p:cNvSpPr/>
          <p:nvPr/>
        </p:nvSpPr>
        <p:spPr>
          <a:xfrm>
            <a:off x="1700075" y="2936654"/>
            <a:ext cx="2988860" cy="15125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B566D5DA-7038-804E-B493-7BF30D9E7C7B}"/>
              </a:ext>
            </a:extLst>
          </p:cNvPr>
          <p:cNvSpPr/>
          <p:nvPr/>
        </p:nvSpPr>
        <p:spPr>
          <a:xfrm>
            <a:off x="3194505" y="5418162"/>
            <a:ext cx="4107976" cy="93683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Cercle : creux 5">
            <a:extLst>
              <a:ext uri="{FF2B5EF4-FFF2-40B4-BE49-F238E27FC236}">
                <a16:creationId xmlns:a16="http://schemas.microsoft.com/office/drawing/2014/main" id="{CECD1FD0-0091-7E3C-0236-DB184389EB04}"/>
              </a:ext>
            </a:extLst>
          </p:cNvPr>
          <p:cNvSpPr/>
          <p:nvPr/>
        </p:nvSpPr>
        <p:spPr>
          <a:xfrm>
            <a:off x="6250675" y="2715906"/>
            <a:ext cx="2456597" cy="2402006"/>
          </a:xfrm>
          <a:prstGeom prst="donu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Tree>
    <p:extLst>
      <p:ext uri="{BB962C8B-B14F-4D97-AF65-F5344CB8AC3E}">
        <p14:creationId xmlns:p14="http://schemas.microsoft.com/office/powerpoint/2010/main" val="1954018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53020B3-6C6A-501B-2A36-548BF3126AC9}"/>
              </a:ext>
            </a:extLst>
          </p:cNvPr>
          <p:cNvSpPr txBox="1"/>
          <p:nvPr/>
        </p:nvSpPr>
        <p:spPr>
          <a:xfrm>
            <a:off x="0" y="0"/>
            <a:ext cx="513410" cy="6858000"/>
          </a:xfrm>
          <a:prstGeom prst="rect">
            <a:avLst/>
          </a:prstGeom>
          <a:solidFill>
            <a:schemeClr val="accent6">
              <a:lumMod val="60000"/>
              <a:lumOff val="40000"/>
            </a:schemeClr>
          </a:solidFill>
        </p:spPr>
        <p:txBody>
          <a:bodyPr vert="wordArtVert">
            <a:spAutoFit/>
          </a:bodyPr>
          <a:lstStyle/>
          <a:p>
            <a:pPr algn="ctr" fontAlgn="auto">
              <a:spcBef>
                <a:spcPts val="0"/>
              </a:spcBef>
              <a:spcAft>
                <a:spcPts val="0"/>
              </a:spcAft>
              <a:defRPr/>
            </a:pPr>
            <a:r>
              <a:rPr lang="fr-FR" dirty="0">
                <a:latin typeface="+mn-lt"/>
                <a:cs typeface="+mn-cs"/>
              </a:rPr>
              <a:t>HISTORIQUE</a:t>
            </a:r>
          </a:p>
        </p:txBody>
      </p:sp>
      <p:sp>
        <p:nvSpPr>
          <p:cNvPr id="3" name="ZoneTexte 2">
            <a:extLst>
              <a:ext uri="{FF2B5EF4-FFF2-40B4-BE49-F238E27FC236}">
                <a16:creationId xmlns:a16="http://schemas.microsoft.com/office/drawing/2014/main" id="{29C87FBC-7F59-5AAF-D6FC-813597389C1B}"/>
              </a:ext>
            </a:extLst>
          </p:cNvPr>
          <p:cNvSpPr txBox="1"/>
          <p:nvPr/>
        </p:nvSpPr>
        <p:spPr>
          <a:xfrm>
            <a:off x="6588125" y="0"/>
            <a:ext cx="2555875" cy="1662113"/>
          </a:xfrm>
          <a:prstGeom prst="rect">
            <a:avLst/>
          </a:prstGeom>
          <a:solidFill>
            <a:schemeClr val="accent6">
              <a:lumMod val="40000"/>
              <a:lumOff val="60000"/>
            </a:schemeClr>
          </a:solidFill>
        </p:spPr>
        <p:txBody>
          <a:bodyPr>
            <a:spAutoFit/>
          </a:bodyPr>
          <a:lstStyle/>
          <a:p>
            <a:pPr fontAlgn="auto">
              <a:spcBef>
                <a:spcPts val="0"/>
              </a:spcBef>
              <a:spcAft>
                <a:spcPts val="0"/>
              </a:spcAft>
              <a:defRPr/>
            </a:pPr>
            <a:r>
              <a:rPr lang="fr-FR" sz="2800" dirty="0">
                <a:solidFill>
                  <a:schemeClr val="bg1"/>
                </a:solidFill>
                <a:latin typeface="+mn-lt"/>
                <a:cs typeface="+mn-cs"/>
              </a:rPr>
              <a:t>Avant XIXème</a:t>
            </a:r>
          </a:p>
          <a:p>
            <a:pPr fontAlgn="auto">
              <a:spcBef>
                <a:spcPts val="0"/>
              </a:spcBef>
              <a:spcAft>
                <a:spcPts val="0"/>
              </a:spcAft>
              <a:defRPr/>
            </a:pPr>
            <a:r>
              <a:rPr lang="fr-FR" sz="2800" dirty="0">
                <a:solidFill>
                  <a:schemeClr val="bg1"/>
                </a:solidFill>
                <a:latin typeface="+mn-lt"/>
                <a:cs typeface="+mn-cs"/>
              </a:rPr>
              <a:t>Moitié XXème</a:t>
            </a:r>
          </a:p>
          <a:p>
            <a:pPr fontAlgn="auto">
              <a:spcBef>
                <a:spcPts val="0"/>
              </a:spcBef>
              <a:spcAft>
                <a:spcPts val="0"/>
              </a:spcAft>
              <a:defRPr/>
            </a:pPr>
            <a:r>
              <a:rPr lang="fr-FR" sz="2800" dirty="0">
                <a:solidFill>
                  <a:schemeClr val="bg1"/>
                </a:solidFill>
                <a:latin typeface="+mn-lt"/>
                <a:cs typeface="+mn-cs"/>
              </a:rPr>
              <a:t>Aujourd'hui</a:t>
            </a:r>
          </a:p>
          <a:p>
            <a:pPr fontAlgn="auto">
              <a:spcBef>
                <a:spcPts val="0"/>
              </a:spcBef>
              <a:spcAft>
                <a:spcPts val="0"/>
              </a:spcAft>
              <a:defRPr/>
            </a:pPr>
            <a:endParaRPr lang="fr-FR" dirty="0">
              <a:latin typeface="+mn-lt"/>
              <a:cs typeface="+mn-cs"/>
            </a:endParaRPr>
          </a:p>
        </p:txBody>
      </p:sp>
      <p:pic>
        <p:nvPicPr>
          <p:cNvPr id="5124" name="Picture 5" descr="http://t1.gstatic.com/images?q=tbn:ANd9GcRT05SFFb75v7Op1mgFkLexkftSOAM7aZ5oIBJtIqq0kt3DiaLAMw">
            <a:extLst>
              <a:ext uri="{FF2B5EF4-FFF2-40B4-BE49-F238E27FC236}">
                <a16:creationId xmlns:a16="http://schemas.microsoft.com/office/drawing/2014/main" id="{0068E2C3-9FFF-A43F-6B0E-FDD1836DF88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9750" y="115888"/>
            <a:ext cx="4025900"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7" descr="http://t1.gstatic.com/images?q=tbn:ANd9GcQ9AfURFmKtnYT_dOw6NMqlbGdlsw0cr8ylH172w3odSPgiKDdn">
            <a:extLst>
              <a:ext uri="{FF2B5EF4-FFF2-40B4-BE49-F238E27FC236}">
                <a16:creationId xmlns:a16="http://schemas.microsoft.com/office/drawing/2014/main" id="{016DF3F6-D449-7BAA-1BB8-696A3B96D32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9750" y="2781300"/>
            <a:ext cx="25971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9" descr="http://t2.gstatic.com/images?q=tbn:ANd9GcQTlV4_MRlnIQuNN8_bqTkvLfBDmWsUed4_N7mBBN85IXefxB4DrQ">
            <a:extLst>
              <a:ext uri="{FF2B5EF4-FFF2-40B4-BE49-F238E27FC236}">
                <a16:creationId xmlns:a16="http://schemas.microsoft.com/office/drawing/2014/main" id="{E84FB99C-5585-6450-C611-0867CB74A01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8313" y="4322763"/>
            <a:ext cx="3808412" cy="253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Rectangle 3" descr="IMG_0065">
            <a:extLst>
              <a:ext uri="{FF2B5EF4-FFF2-40B4-BE49-F238E27FC236}">
                <a16:creationId xmlns:a16="http://schemas.microsoft.com/office/drawing/2014/main" id="{A5147AB1-B496-009D-6002-7E539EE6C36E}"/>
              </a:ext>
            </a:extLst>
          </p:cNvPr>
          <p:cNvSpPr>
            <a:spLocks noGrp="1" noChangeAspect="1" noChangeArrowheads="1"/>
          </p:cNvSpPr>
          <p:nvPr isPhoto="1"/>
        </p:nvSpPr>
        <p:spPr bwMode="auto">
          <a:xfrm>
            <a:off x="5819775" y="4365625"/>
            <a:ext cx="3324225" cy="2492375"/>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p>
        </p:txBody>
      </p:sp>
      <p:pic>
        <p:nvPicPr>
          <p:cNvPr id="5128" name="Picture 13" descr="http://t0.gstatic.com/images?q=tbn:ANd9GcT0w2-Mu7y3ydwXoLB72KP7K5k3hmXFWPLizH7yg5aLh9LlxG0ndw">
            <a:extLst>
              <a:ext uri="{FF2B5EF4-FFF2-40B4-BE49-F238E27FC236}">
                <a16:creationId xmlns:a16="http://schemas.microsoft.com/office/drawing/2014/main" id="{7A45615C-2604-BC7D-C2AB-769B329F721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435600" y="1700213"/>
            <a:ext cx="3708400"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E66339-F3CD-FF7B-A872-9B66C5A34478}"/>
              </a:ext>
            </a:extLst>
          </p:cNvPr>
          <p:cNvSpPr>
            <a:spLocks noGrp="1"/>
          </p:cNvSpPr>
          <p:nvPr>
            <p:ph type="title"/>
          </p:nvPr>
        </p:nvSpPr>
        <p:spPr/>
        <p:txBody>
          <a:bodyPr/>
          <a:lstStyle/>
          <a:p>
            <a:endParaRPr lang="fr-FR"/>
          </a:p>
        </p:txBody>
      </p:sp>
      <p:pic>
        <p:nvPicPr>
          <p:cNvPr id="7" name="Espace réservé du contenu 6">
            <a:extLst>
              <a:ext uri="{FF2B5EF4-FFF2-40B4-BE49-F238E27FC236}">
                <a16:creationId xmlns:a16="http://schemas.microsoft.com/office/drawing/2014/main" id="{9E4BA97D-7BA6-3E80-E59B-8F875F76C67C}"/>
              </a:ext>
            </a:extLst>
          </p:cNvPr>
          <p:cNvPicPr>
            <a:picLocks noGrp="1" noChangeAspect="1"/>
          </p:cNvPicPr>
          <p:nvPr>
            <p:ph idx="1"/>
          </p:nvPr>
        </p:nvPicPr>
        <p:blipFill>
          <a:blip r:embed="rId2"/>
          <a:stretch>
            <a:fillRect/>
          </a:stretch>
        </p:blipFill>
        <p:spPr>
          <a:xfrm>
            <a:off x="22754" y="17064"/>
            <a:ext cx="9121246" cy="6840936"/>
          </a:xfrm>
        </p:spPr>
      </p:pic>
      <p:sp>
        <p:nvSpPr>
          <p:cNvPr id="4" name="Espace réservé du pied de page 3">
            <a:extLst>
              <a:ext uri="{FF2B5EF4-FFF2-40B4-BE49-F238E27FC236}">
                <a16:creationId xmlns:a16="http://schemas.microsoft.com/office/drawing/2014/main" id="{FA612844-F49F-2BE0-609E-3A38B4338D8F}"/>
              </a:ext>
            </a:extLst>
          </p:cNvPr>
          <p:cNvSpPr>
            <a:spLocks noGrp="1"/>
          </p:cNvSpPr>
          <p:nvPr>
            <p:ph type="ftr" sz="quarter" idx="11"/>
          </p:nvPr>
        </p:nvSpPr>
        <p:spPr/>
        <p:txBody>
          <a:bodyPr/>
          <a:lstStyle/>
          <a:p>
            <a:r>
              <a:rPr lang="en-US"/>
              <a:t>FLEURISSEMENT</a:t>
            </a:r>
            <a:endParaRPr lang="en-US" dirty="0"/>
          </a:p>
        </p:txBody>
      </p:sp>
      <p:sp>
        <p:nvSpPr>
          <p:cNvPr id="5" name="Espace réservé du numéro de diapositive 4">
            <a:extLst>
              <a:ext uri="{FF2B5EF4-FFF2-40B4-BE49-F238E27FC236}">
                <a16:creationId xmlns:a16="http://schemas.microsoft.com/office/drawing/2014/main" id="{FB95B680-B1EB-82BC-DAFF-54F001FCBBD5}"/>
              </a:ext>
            </a:extLst>
          </p:cNvPr>
          <p:cNvSpPr>
            <a:spLocks noGrp="1"/>
          </p:cNvSpPr>
          <p:nvPr>
            <p:ph type="sldNum" sz="quarter" idx="12"/>
          </p:nvPr>
        </p:nvSpPr>
        <p:spPr/>
        <p:txBody>
          <a:bodyPr/>
          <a:lstStyle/>
          <a:p>
            <a:fld id="{6D22F896-40B5-4ADD-8801-0D06FADFA095}" type="slidenum">
              <a:rPr lang="en-US" smtClean="0"/>
              <a:t>70</a:t>
            </a:fld>
            <a:endParaRPr lang="en-US" dirty="0"/>
          </a:p>
        </p:txBody>
      </p:sp>
    </p:spTree>
    <p:extLst>
      <p:ext uri="{BB962C8B-B14F-4D97-AF65-F5344CB8AC3E}">
        <p14:creationId xmlns:p14="http://schemas.microsoft.com/office/powerpoint/2010/main" val="22155833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3DADA339-2697-1D19-07C1-E9CE0CA79AE4}"/>
              </a:ext>
            </a:extLst>
          </p:cNvPr>
          <p:cNvSpPr>
            <a:spLocks noGrp="1"/>
          </p:cNvSpPr>
          <p:nvPr>
            <p:ph type="ftr" sz="quarter" idx="11"/>
          </p:nvPr>
        </p:nvSpPr>
        <p:spPr/>
        <p:txBody>
          <a:bodyPr/>
          <a:lstStyle/>
          <a:p>
            <a:r>
              <a:rPr lang="en-US"/>
              <a:t>FLEURISSEMENT</a:t>
            </a:r>
            <a:endParaRPr lang="en-US" dirty="0"/>
          </a:p>
        </p:txBody>
      </p:sp>
      <p:sp>
        <p:nvSpPr>
          <p:cNvPr id="5" name="Espace réservé du numéro de diapositive 4">
            <a:extLst>
              <a:ext uri="{FF2B5EF4-FFF2-40B4-BE49-F238E27FC236}">
                <a16:creationId xmlns:a16="http://schemas.microsoft.com/office/drawing/2014/main" id="{79941092-90BB-1781-6456-108056AD4A7C}"/>
              </a:ext>
            </a:extLst>
          </p:cNvPr>
          <p:cNvSpPr>
            <a:spLocks noGrp="1"/>
          </p:cNvSpPr>
          <p:nvPr>
            <p:ph type="sldNum" sz="quarter" idx="12"/>
          </p:nvPr>
        </p:nvSpPr>
        <p:spPr/>
        <p:txBody>
          <a:bodyPr/>
          <a:lstStyle/>
          <a:p>
            <a:fld id="{6D22F896-40B5-4ADD-8801-0D06FADFA095}" type="slidenum">
              <a:rPr lang="en-US" smtClean="0"/>
              <a:t>71</a:t>
            </a:fld>
            <a:endParaRPr lang="en-US" dirty="0"/>
          </a:p>
        </p:txBody>
      </p:sp>
      <p:pic>
        <p:nvPicPr>
          <p:cNvPr id="7" name="Image 6">
            <a:extLst>
              <a:ext uri="{FF2B5EF4-FFF2-40B4-BE49-F238E27FC236}">
                <a16:creationId xmlns:a16="http://schemas.microsoft.com/office/drawing/2014/main" id="{6333CC28-6293-909E-F5C2-5EBEB024414C}"/>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6751633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3DADA339-2697-1D19-07C1-E9CE0CA79AE4}"/>
              </a:ext>
            </a:extLst>
          </p:cNvPr>
          <p:cNvSpPr>
            <a:spLocks noGrp="1"/>
          </p:cNvSpPr>
          <p:nvPr>
            <p:ph type="ftr" sz="quarter" idx="11"/>
          </p:nvPr>
        </p:nvSpPr>
        <p:spPr/>
        <p:txBody>
          <a:bodyPr/>
          <a:lstStyle/>
          <a:p>
            <a:r>
              <a:rPr lang="en-US"/>
              <a:t>FLEURISSEMENT</a:t>
            </a:r>
            <a:endParaRPr lang="en-US" dirty="0"/>
          </a:p>
        </p:txBody>
      </p:sp>
      <p:sp>
        <p:nvSpPr>
          <p:cNvPr id="5" name="Espace réservé du numéro de diapositive 4">
            <a:extLst>
              <a:ext uri="{FF2B5EF4-FFF2-40B4-BE49-F238E27FC236}">
                <a16:creationId xmlns:a16="http://schemas.microsoft.com/office/drawing/2014/main" id="{79941092-90BB-1781-6456-108056AD4A7C}"/>
              </a:ext>
            </a:extLst>
          </p:cNvPr>
          <p:cNvSpPr>
            <a:spLocks noGrp="1"/>
          </p:cNvSpPr>
          <p:nvPr>
            <p:ph type="sldNum" sz="quarter" idx="12"/>
          </p:nvPr>
        </p:nvSpPr>
        <p:spPr/>
        <p:txBody>
          <a:bodyPr/>
          <a:lstStyle/>
          <a:p>
            <a:fld id="{6D22F896-40B5-4ADD-8801-0D06FADFA095}" type="slidenum">
              <a:rPr lang="en-US" smtClean="0"/>
              <a:t>72</a:t>
            </a:fld>
            <a:endParaRPr lang="en-US" dirty="0"/>
          </a:p>
        </p:txBody>
      </p:sp>
      <p:pic>
        <p:nvPicPr>
          <p:cNvPr id="3" name="Image 2">
            <a:extLst>
              <a:ext uri="{FF2B5EF4-FFF2-40B4-BE49-F238E27FC236}">
                <a16:creationId xmlns:a16="http://schemas.microsoft.com/office/drawing/2014/main" id="{07D743AC-8EF1-4440-ADE6-EA275E3DBF7C}"/>
              </a:ext>
            </a:extLst>
          </p:cNvPr>
          <p:cNvPicPr>
            <a:picLocks noChangeAspect="1"/>
          </p:cNvPicPr>
          <p:nvPr/>
        </p:nvPicPr>
        <p:blipFill>
          <a:blip r:embed="rId2"/>
          <a:stretch>
            <a:fillRect/>
          </a:stretch>
        </p:blipFill>
        <p:spPr>
          <a:xfrm rot="5400000">
            <a:off x="1143000" y="857250"/>
            <a:ext cx="6858000" cy="5143500"/>
          </a:xfrm>
          <a:prstGeom prst="rect">
            <a:avLst/>
          </a:prstGeom>
        </p:spPr>
      </p:pic>
    </p:spTree>
    <p:extLst>
      <p:ext uri="{BB962C8B-B14F-4D97-AF65-F5344CB8AC3E}">
        <p14:creationId xmlns:p14="http://schemas.microsoft.com/office/powerpoint/2010/main" val="1053360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001487" y="139948"/>
            <a:ext cx="4932738" cy="369332"/>
          </a:xfrm>
          <a:prstGeom prst="rect">
            <a:avLst/>
          </a:prstGeom>
          <a:noFill/>
        </p:spPr>
        <p:txBody>
          <a:bodyPr wrap="square">
            <a:spAutoFit/>
          </a:bodyPr>
          <a:lstStyle/>
          <a:p>
            <a:pPr algn="ctr"/>
            <a:r>
              <a:rPr lang="fr-FR" sz="1800" dirty="0">
                <a:solidFill>
                  <a:schemeClr val="bg1"/>
                </a:solidFill>
                <a:effectLst/>
                <a:latin typeface="Times New Roman" panose="02020603050405020304" pitchFamily="18" charset="0"/>
                <a:ea typeface="Times New Roman" panose="02020603050405020304" pitchFamily="18" charset="0"/>
              </a:rPr>
              <a:t>LA PLANTATION</a:t>
            </a:r>
            <a:endParaRPr lang="fr-FR" dirty="0"/>
          </a:p>
        </p:txBody>
      </p:sp>
      <p:sp>
        <p:nvSpPr>
          <p:cNvPr id="3" name="ZoneTexte 2">
            <a:extLst>
              <a:ext uri="{FF2B5EF4-FFF2-40B4-BE49-F238E27FC236}">
                <a16:creationId xmlns:a16="http://schemas.microsoft.com/office/drawing/2014/main" id="{D8CCC852-63FB-CC13-1C2C-5AA318F6ED0E}"/>
              </a:ext>
            </a:extLst>
          </p:cNvPr>
          <p:cNvSpPr txBox="1"/>
          <p:nvPr/>
        </p:nvSpPr>
        <p:spPr>
          <a:xfrm>
            <a:off x="293427" y="855372"/>
            <a:ext cx="8871045" cy="2462213"/>
          </a:xfrm>
          <a:prstGeom prst="rect">
            <a:avLst/>
          </a:prstGeom>
          <a:noFill/>
        </p:spPr>
        <p:txBody>
          <a:bodyPr wrap="square" rtlCol="0">
            <a:spAutoFit/>
          </a:bodyPr>
          <a:lstStyle/>
          <a:p>
            <a:r>
              <a:rPr lang="fr-FR" sz="2200" dirty="0">
                <a:solidFill>
                  <a:schemeClr val="bg1"/>
                </a:solidFill>
                <a:effectLst/>
                <a:latin typeface="Times New Roman" panose="02020603050405020304" pitchFamily="18" charset="0"/>
                <a:ea typeface="Times New Roman" panose="02020603050405020304" pitchFamily="18" charset="0"/>
              </a:rPr>
              <a:t>Faire un trou plus grand que la motte ; le collet doit être au niveau du sol ; il faut former une cuvette et remonter la terre ; on doit aussi relever la bordure avec le transplantoir et tasser la bordure avec le dos du râteau.</a:t>
            </a:r>
          </a:p>
          <a:p>
            <a:r>
              <a:rPr lang="fr-FR" sz="2200" dirty="0">
                <a:solidFill>
                  <a:schemeClr val="bg1"/>
                </a:solidFill>
                <a:effectLst/>
                <a:latin typeface="Times New Roman" panose="02020603050405020304" pitchFamily="18" charset="0"/>
                <a:ea typeface="Times New Roman" panose="02020603050405020304" pitchFamily="18" charset="0"/>
              </a:rPr>
              <a:t>Arroser en plombant la plantation, utiliser un manche qui tient le tuyau pour ne pas marcher dans le massif.</a:t>
            </a:r>
          </a:p>
          <a:p>
            <a:r>
              <a:rPr lang="fr-FR" sz="2200" dirty="0">
                <a:solidFill>
                  <a:schemeClr val="bg1"/>
                </a:solidFill>
                <a:effectLst/>
                <a:latin typeface="Times New Roman" panose="02020603050405020304" pitchFamily="18" charset="0"/>
                <a:ea typeface="Times New Roman" panose="02020603050405020304" pitchFamily="18" charset="0"/>
              </a:rPr>
              <a:t>Balayer le gazon une fois tout fini.</a:t>
            </a:r>
          </a:p>
          <a:p>
            <a:r>
              <a:rPr lang="fr-FR" sz="2200" dirty="0">
                <a:solidFill>
                  <a:schemeClr val="bg1"/>
                </a:solidFill>
                <a:effectLst/>
                <a:latin typeface="Times New Roman" panose="02020603050405020304" pitchFamily="18" charset="0"/>
                <a:ea typeface="Times New Roman" panose="02020603050405020304" pitchFamily="18" charset="0"/>
              </a:rPr>
              <a:t>Jamais deux planteurs sur la même ligne.</a:t>
            </a:r>
          </a:p>
        </p:txBody>
      </p:sp>
      <p:pic>
        <p:nvPicPr>
          <p:cNvPr id="4" name="Image 3">
            <a:extLst>
              <a:ext uri="{FF2B5EF4-FFF2-40B4-BE49-F238E27FC236}">
                <a16:creationId xmlns:a16="http://schemas.microsoft.com/office/drawing/2014/main" id="{105D2B2E-7550-D9A3-7CBE-596681E93DFC}"/>
              </a:ext>
            </a:extLst>
          </p:cNvPr>
          <p:cNvPicPr>
            <a:picLocks noChangeAspect="1"/>
          </p:cNvPicPr>
          <p:nvPr/>
        </p:nvPicPr>
        <p:blipFill>
          <a:blip r:embed="rId3"/>
          <a:stretch>
            <a:fillRect/>
          </a:stretch>
        </p:blipFill>
        <p:spPr>
          <a:xfrm>
            <a:off x="6080760" y="3395461"/>
            <a:ext cx="3429000" cy="3429000"/>
          </a:xfrm>
          <a:prstGeom prst="rect">
            <a:avLst/>
          </a:prstGeom>
        </p:spPr>
      </p:pic>
      <p:pic>
        <p:nvPicPr>
          <p:cNvPr id="5" name="Image 4">
            <a:extLst>
              <a:ext uri="{FF2B5EF4-FFF2-40B4-BE49-F238E27FC236}">
                <a16:creationId xmlns:a16="http://schemas.microsoft.com/office/drawing/2014/main" id="{65114695-C536-B14B-AE76-589DA19529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429001"/>
            <a:ext cx="4571999" cy="3428999"/>
          </a:xfrm>
          <a:prstGeom prst="rect">
            <a:avLst/>
          </a:prstGeom>
        </p:spPr>
      </p:pic>
      <p:pic>
        <p:nvPicPr>
          <p:cNvPr id="6" name="Espace réservé du contenu 6">
            <a:extLst>
              <a:ext uri="{FF2B5EF4-FFF2-40B4-BE49-F238E27FC236}">
                <a16:creationId xmlns:a16="http://schemas.microsoft.com/office/drawing/2014/main" id="{9A746EEB-C487-014E-BC30-81E4A63DE7D1}"/>
              </a:ext>
            </a:extLst>
          </p:cNvPr>
          <p:cNvPicPr>
            <a:picLocks noChangeAspect="1"/>
          </p:cNvPicPr>
          <p:nvPr/>
        </p:nvPicPr>
        <p:blipFill>
          <a:blip r:embed="rId5"/>
          <a:stretch>
            <a:fillRect/>
          </a:stretch>
        </p:blipFill>
        <p:spPr>
          <a:xfrm rot="5400000">
            <a:off x="3176008" y="3828280"/>
            <a:ext cx="3462538" cy="2596903"/>
          </a:xfrm>
          <a:prstGeom prst="rect">
            <a:avLst/>
          </a:prstGeom>
        </p:spPr>
      </p:pic>
    </p:spTree>
    <p:extLst>
      <p:ext uri="{BB962C8B-B14F-4D97-AF65-F5344CB8AC3E}">
        <p14:creationId xmlns:p14="http://schemas.microsoft.com/office/powerpoint/2010/main" val="11916156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67ED42-1067-87F3-E6FF-4EEA613D744B}"/>
              </a:ext>
            </a:extLst>
          </p:cNvPr>
          <p:cNvSpPr>
            <a:spLocks noGrp="1"/>
          </p:cNvSpPr>
          <p:nvPr>
            <p:ph type="title"/>
          </p:nvPr>
        </p:nvSpPr>
        <p:spPr/>
        <p:txBody>
          <a:bodyPr/>
          <a:lstStyle/>
          <a:p>
            <a:endParaRPr lang="fr-FR"/>
          </a:p>
        </p:txBody>
      </p:sp>
      <p:sp>
        <p:nvSpPr>
          <p:cNvPr id="4" name="Espace réservé du pied de page 3">
            <a:extLst>
              <a:ext uri="{FF2B5EF4-FFF2-40B4-BE49-F238E27FC236}">
                <a16:creationId xmlns:a16="http://schemas.microsoft.com/office/drawing/2014/main" id="{33B8051B-B20F-B519-AF8F-14DD2FF807F5}"/>
              </a:ext>
            </a:extLst>
          </p:cNvPr>
          <p:cNvSpPr>
            <a:spLocks noGrp="1"/>
          </p:cNvSpPr>
          <p:nvPr>
            <p:ph type="ftr" sz="quarter" idx="11"/>
          </p:nvPr>
        </p:nvSpPr>
        <p:spPr/>
        <p:txBody>
          <a:bodyPr/>
          <a:lstStyle/>
          <a:p>
            <a:r>
              <a:rPr lang="en-US"/>
              <a:t>FLEURISSEMENT</a:t>
            </a:r>
            <a:endParaRPr lang="en-US" dirty="0"/>
          </a:p>
        </p:txBody>
      </p:sp>
      <p:sp>
        <p:nvSpPr>
          <p:cNvPr id="5" name="Espace réservé du numéro de diapositive 4">
            <a:extLst>
              <a:ext uri="{FF2B5EF4-FFF2-40B4-BE49-F238E27FC236}">
                <a16:creationId xmlns:a16="http://schemas.microsoft.com/office/drawing/2014/main" id="{2380B023-CAF9-499F-B2B5-F856D29E4B15}"/>
              </a:ext>
            </a:extLst>
          </p:cNvPr>
          <p:cNvSpPr>
            <a:spLocks noGrp="1"/>
          </p:cNvSpPr>
          <p:nvPr>
            <p:ph type="sldNum" sz="quarter" idx="12"/>
          </p:nvPr>
        </p:nvSpPr>
        <p:spPr/>
        <p:txBody>
          <a:bodyPr/>
          <a:lstStyle/>
          <a:p>
            <a:fld id="{6D22F896-40B5-4ADD-8801-0D06FADFA095}" type="slidenum">
              <a:rPr lang="en-US" smtClean="0"/>
              <a:t>74</a:t>
            </a:fld>
            <a:endParaRPr lang="en-US" dirty="0"/>
          </a:p>
        </p:txBody>
      </p:sp>
      <p:sp>
        <p:nvSpPr>
          <p:cNvPr id="9" name="Espace réservé du contenu 8">
            <a:extLst>
              <a:ext uri="{FF2B5EF4-FFF2-40B4-BE49-F238E27FC236}">
                <a16:creationId xmlns:a16="http://schemas.microsoft.com/office/drawing/2014/main" id="{77246FC9-8902-F0FA-5599-E092017CFB55}"/>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40994147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546236" y="295590"/>
            <a:ext cx="4932738" cy="369332"/>
          </a:xfrm>
          <a:prstGeom prst="rect">
            <a:avLst/>
          </a:prstGeom>
          <a:noFill/>
        </p:spPr>
        <p:txBody>
          <a:bodyPr wrap="square">
            <a:spAutoFit/>
          </a:bodyPr>
          <a:lstStyle/>
          <a:p>
            <a:pPr algn="ctr"/>
            <a:r>
              <a:rPr lang="fr-FR" sz="1800" b="1" dirty="0">
                <a:solidFill>
                  <a:schemeClr val="bg1"/>
                </a:solidFill>
                <a:effectLst/>
                <a:latin typeface="Times New Roman" panose="02020603050405020304" pitchFamily="18" charset="0"/>
                <a:ea typeface="Times New Roman" panose="02020603050405020304" pitchFamily="18" charset="0"/>
              </a:rPr>
              <a:t>L’ENTRETIEN DES MASSIFS DE FLEURS</a:t>
            </a:r>
            <a:endParaRPr lang="fr-FR" b="1" dirty="0"/>
          </a:p>
        </p:txBody>
      </p:sp>
      <p:sp>
        <p:nvSpPr>
          <p:cNvPr id="3" name="ZoneTexte 2">
            <a:extLst>
              <a:ext uri="{FF2B5EF4-FFF2-40B4-BE49-F238E27FC236}">
                <a16:creationId xmlns:a16="http://schemas.microsoft.com/office/drawing/2014/main" id="{D8CCC852-63FB-CC13-1C2C-5AA318F6ED0E}"/>
              </a:ext>
            </a:extLst>
          </p:cNvPr>
          <p:cNvSpPr txBox="1"/>
          <p:nvPr/>
        </p:nvSpPr>
        <p:spPr>
          <a:xfrm>
            <a:off x="166693" y="2274838"/>
            <a:ext cx="4046561" cy="2308324"/>
          </a:xfrm>
          <a:prstGeom prst="rect">
            <a:avLst/>
          </a:prstGeom>
          <a:noFill/>
        </p:spPr>
        <p:txBody>
          <a:bodyPr wrap="square" rtlCol="0">
            <a:spAutoFit/>
          </a:bodyPr>
          <a:lstStyle/>
          <a:p>
            <a:r>
              <a:rPr lang="fr-FR" sz="2400" dirty="0">
                <a:solidFill>
                  <a:schemeClr val="bg1"/>
                </a:solidFill>
                <a:effectLst/>
                <a:latin typeface="Times New Roman" panose="02020603050405020304" pitchFamily="18" charset="0"/>
                <a:ea typeface="Times New Roman" panose="02020603050405020304" pitchFamily="18" charset="0"/>
              </a:rPr>
              <a:t>Arrosage</a:t>
            </a:r>
          </a:p>
          <a:p>
            <a:endParaRPr lang="fr-FR" sz="2400" dirty="0">
              <a:solidFill>
                <a:schemeClr val="bg1"/>
              </a:solidFill>
              <a:latin typeface="Times New Roman" panose="02020603050405020304" pitchFamily="18" charset="0"/>
              <a:ea typeface="Times New Roman" panose="02020603050405020304" pitchFamily="18" charset="0"/>
            </a:endParaRPr>
          </a:p>
          <a:p>
            <a:r>
              <a:rPr lang="fr-FR" sz="2400" dirty="0">
                <a:solidFill>
                  <a:schemeClr val="bg1"/>
                </a:solidFill>
                <a:effectLst/>
                <a:latin typeface="Times New Roman" panose="02020603050405020304" pitchFamily="18" charset="0"/>
                <a:ea typeface="Times New Roman" panose="02020603050405020304" pitchFamily="18" charset="0"/>
              </a:rPr>
              <a:t>Désherbage et binage</a:t>
            </a:r>
          </a:p>
          <a:p>
            <a:endParaRPr lang="fr-FR" sz="2400" dirty="0">
              <a:solidFill>
                <a:schemeClr val="bg1"/>
              </a:solidFill>
              <a:latin typeface="Times New Roman" panose="02020603050405020304" pitchFamily="18" charset="0"/>
              <a:ea typeface="Times New Roman" panose="02020603050405020304" pitchFamily="18" charset="0"/>
            </a:endParaRPr>
          </a:p>
          <a:p>
            <a:r>
              <a:rPr lang="fr-FR" sz="2400" dirty="0">
                <a:solidFill>
                  <a:schemeClr val="bg1"/>
                </a:solidFill>
                <a:effectLst/>
                <a:latin typeface="Times New Roman" panose="02020603050405020304" pitchFamily="18" charset="0"/>
                <a:ea typeface="Times New Roman" panose="02020603050405020304" pitchFamily="18" charset="0"/>
              </a:rPr>
              <a:t>Le paillage</a:t>
            </a:r>
          </a:p>
          <a:p>
            <a:endParaRPr lang="fr-FR" sz="2400" dirty="0">
              <a:solidFill>
                <a:schemeClr val="bg1"/>
              </a:solidFill>
              <a:latin typeface="Times New Roman" panose="02020603050405020304" pitchFamily="18" charset="0"/>
              <a:ea typeface="Times New Roman" panose="02020603050405020304" pitchFamily="18" charset="0"/>
            </a:endParaRPr>
          </a:p>
        </p:txBody>
      </p:sp>
      <p:sp>
        <p:nvSpPr>
          <p:cNvPr id="5" name="ZoneTexte 4">
            <a:extLst>
              <a:ext uri="{FF2B5EF4-FFF2-40B4-BE49-F238E27FC236}">
                <a16:creationId xmlns:a16="http://schemas.microsoft.com/office/drawing/2014/main" id="{3BE7F018-2737-2D2C-02B0-95B25301B290}"/>
              </a:ext>
            </a:extLst>
          </p:cNvPr>
          <p:cNvSpPr txBox="1"/>
          <p:nvPr/>
        </p:nvSpPr>
        <p:spPr>
          <a:xfrm>
            <a:off x="375313" y="772111"/>
            <a:ext cx="8871045" cy="1200329"/>
          </a:xfrm>
          <a:prstGeom prst="rect">
            <a:avLst/>
          </a:prstGeom>
          <a:noFill/>
        </p:spPr>
        <p:txBody>
          <a:bodyPr wrap="square">
            <a:spAutoFit/>
          </a:bodyPr>
          <a:lstStyle/>
          <a:p>
            <a:r>
              <a:rPr lang="fr-FR" sz="2400" dirty="0">
                <a:solidFill>
                  <a:schemeClr val="bg1"/>
                </a:solidFill>
                <a:effectLst/>
                <a:latin typeface="Times New Roman" panose="02020603050405020304" pitchFamily="18" charset="0"/>
                <a:ea typeface="Times New Roman" panose="02020603050405020304" pitchFamily="18" charset="0"/>
              </a:rPr>
              <a:t>Une fois en place, vos plantations nécessitent un minimum de soins. En général, elles ne sont pas délicates, mais plus vous les suivez avec attention et plus elles seront belles...</a:t>
            </a:r>
          </a:p>
        </p:txBody>
      </p:sp>
      <p:pic>
        <p:nvPicPr>
          <p:cNvPr id="6" name="Image 5">
            <a:extLst>
              <a:ext uri="{FF2B5EF4-FFF2-40B4-BE49-F238E27FC236}">
                <a16:creationId xmlns:a16="http://schemas.microsoft.com/office/drawing/2014/main" id="{13E67F21-539D-C7EC-AAFB-DA92B3C3F7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51295" y="1811682"/>
            <a:ext cx="2176816" cy="2176816"/>
          </a:xfrm>
          <a:prstGeom prst="rect">
            <a:avLst/>
          </a:prstGeom>
        </p:spPr>
      </p:pic>
      <p:pic>
        <p:nvPicPr>
          <p:cNvPr id="7" name="Image 6">
            <a:extLst>
              <a:ext uri="{FF2B5EF4-FFF2-40B4-BE49-F238E27FC236}">
                <a16:creationId xmlns:a16="http://schemas.microsoft.com/office/drawing/2014/main" id="{9296B51D-B82A-DAA8-69DC-B3C23701A43B}"/>
              </a:ext>
            </a:extLst>
          </p:cNvPr>
          <p:cNvPicPr>
            <a:picLocks noChangeAspect="1"/>
          </p:cNvPicPr>
          <p:nvPr/>
        </p:nvPicPr>
        <p:blipFill>
          <a:blip r:embed="rId4"/>
          <a:stretch>
            <a:fillRect/>
          </a:stretch>
        </p:blipFill>
        <p:spPr>
          <a:xfrm>
            <a:off x="524256" y="4298375"/>
            <a:ext cx="1792224" cy="2509113"/>
          </a:xfrm>
          <a:prstGeom prst="rect">
            <a:avLst/>
          </a:prstGeom>
        </p:spPr>
      </p:pic>
      <p:pic>
        <p:nvPicPr>
          <p:cNvPr id="8" name="Image 7">
            <a:extLst>
              <a:ext uri="{FF2B5EF4-FFF2-40B4-BE49-F238E27FC236}">
                <a16:creationId xmlns:a16="http://schemas.microsoft.com/office/drawing/2014/main" id="{928AC57C-B50B-B7AC-938E-EDD30FA77E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74810" y="4247865"/>
            <a:ext cx="2610134" cy="2610134"/>
          </a:xfrm>
          <a:prstGeom prst="rect">
            <a:avLst/>
          </a:prstGeom>
        </p:spPr>
      </p:pic>
      <p:pic>
        <p:nvPicPr>
          <p:cNvPr id="9" name="Image 8">
            <a:extLst>
              <a:ext uri="{FF2B5EF4-FFF2-40B4-BE49-F238E27FC236}">
                <a16:creationId xmlns:a16="http://schemas.microsoft.com/office/drawing/2014/main" id="{A76C6A8C-8786-4A11-C54E-559EAA574CCC}"/>
              </a:ext>
            </a:extLst>
          </p:cNvPr>
          <p:cNvPicPr>
            <a:picLocks noChangeAspect="1"/>
          </p:cNvPicPr>
          <p:nvPr/>
        </p:nvPicPr>
        <p:blipFill>
          <a:blip r:embed="rId6"/>
          <a:stretch>
            <a:fillRect/>
          </a:stretch>
        </p:blipFill>
        <p:spPr>
          <a:xfrm rot="5400000">
            <a:off x="2660764" y="2597662"/>
            <a:ext cx="4144264" cy="3108198"/>
          </a:xfrm>
          <a:prstGeom prst="rect">
            <a:avLst/>
          </a:prstGeom>
        </p:spPr>
      </p:pic>
    </p:spTree>
    <p:extLst>
      <p:ext uri="{BB962C8B-B14F-4D97-AF65-F5344CB8AC3E}">
        <p14:creationId xmlns:p14="http://schemas.microsoft.com/office/powerpoint/2010/main" val="29874641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D1A00E1-3825-05ED-F0A6-F046AA691D0E}"/>
              </a:ext>
            </a:extLst>
          </p:cNvPr>
          <p:cNvSpPr txBox="1"/>
          <p:nvPr/>
        </p:nvSpPr>
        <p:spPr>
          <a:xfrm>
            <a:off x="84083" y="1124607"/>
            <a:ext cx="2532993" cy="5262979"/>
          </a:xfrm>
          <a:prstGeom prst="rect">
            <a:avLst/>
          </a:prstGeom>
          <a:noFill/>
        </p:spPr>
        <p:txBody>
          <a:bodyPr wrap="square" rtlCol="0">
            <a:spAutoFit/>
          </a:bodyPr>
          <a:lstStyle/>
          <a:p>
            <a:pPr marL="342900" indent="-342900">
              <a:buFont typeface="Arial" panose="020B0604020202020204" pitchFamily="34" charset="0"/>
              <a:buChar char="•"/>
            </a:pPr>
            <a:r>
              <a:rPr lang="fr-FR" sz="2400" dirty="0"/>
              <a:t>Esthétique</a:t>
            </a:r>
          </a:p>
          <a:p>
            <a:r>
              <a:rPr lang="fr-FR" sz="2400" dirty="0"/>
              <a:t>Isolant thermique</a:t>
            </a:r>
          </a:p>
          <a:p>
            <a:pPr marL="342900" indent="-342900">
              <a:buFont typeface="Arial" panose="020B0604020202020204" pitchFamily="34" charset="0"/>
              <a:buChar char="•"/>
            </a:pPr>
            <a:r>
              <a:rPr lang="fr-FR" sz="2400" dirty="0"/>
              <a:t>Econome en l’eau</a:t>
            </a:r>
          </a:p>
          <a:p>
            <a:pPr marL="342900" indent="-342900">
              <a:buFont typeface="Arial" panose="020B0604020202020204" pitchFamily="34" charset="0"/>
              <a:buChar char="•"/>
            </a:pPr>
            <a:r>
              <a:rPr lang="fr-FR" sz="2400" dirty="0"/>
              <a:t>Prévention de l’érosion et du lessivage</a:t>
            </a:r>
          </a:p>
          <a:p>
            <a:pPr marL="342900" indent="-342900">
              <a:buFont typeface="Arial" panose="020B0604020202020204" pitchFamily="34" charset="0"/>
              <a:buChar char="•"/>
            </a:pPr>
            <a:r>
              <a:rPr lang="fr-FR" sz="2400" dirty="0"/>
              <a:t>Limite le développement des adventices</a:t>
            </a:r>
          </a:p>
          <a:p>
            <a:pPr marL="342900" indent="-342900">
              <a:buFont typeface="Arial" panose="020B0604020202020204" pitchFamily="34" charset="0"/>
              <a:buChar char="•"/>
            </a:pPr>
            <a:r>
              <a:rPr lang="fr-FR" sz="2400" dirty="0"/>
              <a:t>Favorise la vie du sol</a:t>
            </a:r>
          </a:p>
          <a:p>
            <a:pPr marL="342900" indent="-342900">
              <a:buFont typeface="Arial" panose="020B0604020202020204" pitchFamily="34" charset="0"/>
              <a:buChar char="•"/>
            </a:pPr>
            <a:r>
              <a:rPr lang="fr-FR" sz="2400" dirty="0"/>
              <a:t>Recyclage des déchets verts</a:t>
            </a:r>
          </a:p>
        </p:txBody>
      </p:sp>
      <p:pic>
        <p:nvPicPr>
          <p:cNvPr id="1026" name="Picture 2" descr="Le paillage">
            <a:extLst>
              <a:ext uri="{FF2B5EF4-FFF2-40B4-BE49-F238E27FC236}">
                <a16:creationId xmlns:a16="http://schemas.microsoft.com/office/drawing/2014/main" id="{B33288C8-DCC2-C30E-E9B4-F9FE7E12244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21269" y="-273269"/>
            <a:ext cx="5822731" cy="746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5277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628340" y="-63062"/>
            <a:ext cx="6600451" cy="699654"/>
          </a:xfrm>
        </p:spPr>
        <p:txBody>
          <a:bodyPr>
            <a:normAutofit fontScale="90000"/>
          </a:bodyPr>
          <a:lstStyle/>
          <a:p>
            <a:pPr algn="ctr"/>
            <a:r>
              <a:rPr lang="fr-FR" dirty="0">
                <a:latin typeface="Algerian" panose="04020705040A02060702" pitchFamily="82" charset="0"/>
              </a:rPr>
              <a:t>LE PAILLAGE</a:t>
            </a:r>
          </a:p>
        </p:txBody>
      </p:sp>
      <p:sp>
        <p:nvSpPr>
          <p:cNvPr id="4" name="ZoneTexte 3">
            <a:extLst>
              <a:ext uri="{FF2B5EF4-FFF2-40B4-BE49-F238E27FC236}">
                <a16:creationId xmlns:a16="http://schemas.microsoft.com/office/drawing/2014/main" id="{A0DDE95A-D970-4D6F-45C0-854FD020FB34}"/>
              </a:ext>
            </a:extLst>
          </p:cNvPr>
          <p:cNvSpPr txBox="1"/>
          <p:nvPr/>
        </p:nvSpPr>
        <p:spPr>
          <a:xfrm>
            <a:off x="117096" y="1274412"/>
            <a:ext cx="2657635" cy="4985980"/>
          </a:xfrm>
          <a:prstGeom prst="rect">
            <a:avLst/>
          </a:prstGeom>
          <a:noFill/>
        </p:spPr>
        <p:txBody>
          <a:bodyPr wrap="square">
            <a:spAutoFit/>
          </a:bodyPr>
          <a:lstStyle/>
          <a:p>
            <a:pPr algn="just"/>
            <a:r>
              <a:rPr lang="fr-FR" sz="2000" b="1" dirty="0">
                <a:effectLst/>
                <a:latin typeface="Times New Roman" panose="02020603050405020304" pitchFamily="18" charset="0"/>
                <a:ea typeface="SimSun" panose="02010600030101010101" pitchFamily="2" charset="-122"/>
              </a:rPr>
              <a:t>Le paillage</a:t>
            </a:r>
            <a:r>
              <a:rPr lang="fr-FR" sz="2000" dirty="0">
                <a:effectLst/>
                <a:latin typeface="Times New Roman" panose="02020603050405020304" pitchFamily="18" charset="0"/>
                <a:ea typeface="SimSun" panose="02010600030101010101" pitchFamily="2" charset="-122"/>
              </a:rPr>
              <a:t> </a:t>
            </a:r>
            <a:r>
              <a:rPr lang="fr-FR" sz="2000" b="1" dirty="0">
                <a:effectLst/>
                <a:latin typeface="Times New Roman" panose="02020603050405020304" pitchFamily="18" charset="0"/>
                <a:ea typeface="SimSun" panose="02010600030101010101" pitchFamily="2" charset="-122"/>
              </a:rPr>
              <a:t>organique</a:t>
            </a:r>
            <a:r>
              <a:rPr lang="fr-FR" sz="2000" dirty="0">
                <a:effectLst/>
                <a:latin typeface="Times New Roman" panose="02020603050405020304" pitchFamily="18" charset="0"/>
                <a:ea typeface="SimSun" panose="02010600030101010101" pitchFamily="2" charset="-122"/>
              </a:rPr>
              <a:t> devrait si possible être local et ne pas être mis en place avant les plantations pour laisser le sol se réchauffer.</a:t>
            </a:r>
          </a:p>
          <a:p>
            <a:pPr marL="228600" algn="just"/>
            <a:r>
              <a:rPr lang="fr-FR" sz="2000" dirty="0">
                <a:effectLst/>
                <a:latin typeface="Times New Roman" panose="02020603050405020304" pitchFamily="18" charset="0"/>
                <a:ea typeface="SimSun" panose="02010600030101010101" pitchFamily="2" charset="-122"/>
              </a:rPr>
              <a:t>Le meilleur paillage est celui qui est près de chez vous et le moins cher.</a:t>
            </a:r>
          </a:p>
          <a:p>
            <a:pPr marL="228600" algn="just"/>
            <a:r>
              <a:rPr lang="fr-FR" sz="2000" dirty="0">
                <a:effectLst/>
                <a:latin typeface="Times New Roman" panose="02020603050405020304" pitchFamily="18" charset="0"/>
                <a:ea typeface="SimSun" panose="02010600030101010101" pitchFamily="2" charset="-122"/>
              </a:rPr>
              <a:t>On doit mixer le vert et le sec pour un  rapport C/N équilibré comme pour le compost.</a:t>
            </a:r>
          </a:p>
          <a:p>
            <a:pPr algn="just"/>
            <a:endParaRPr lang="fr-FR" sz="1800" dirty="0">
              <a:effectLst/>
              <a:latin typeface="Times New Roman" panose="02020603050405020304" pitchFamily="18" charset="0"/>
              <a:ea typeface="SimSun" panose="02010600030101010101" pitchFamily="2" charset="-122"/>
            </a:endParaRPr>
          </a:p>
        </p:txBody>
      </p:sp>
      <p:pic>
        <p:nvPicPr>
          <p:cNvPr id="3074" name="Picture 2" descr="Paillage : Lequel choisir ? – Odile MALTHET - Coaching jardin">
            <a:extLst>
              <a:ext uri="{FF2B5EF4-FFF2-40B4-BE49-F238E27FC236}">
                <a16:creationId xmlns:a16="http://schemas.microsoft.com/office/drawing/2014/main" id="{B0B9E026-901E-F0D7-0F5A-B74D549587A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3407" y="672106"/>
            <a:ext cx="6190593" cy="6190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0812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F4FA5-98CB-4071-FB39-106495AC01F1}"/>
              </a:ext>
            </a:extLst>
          </p:cNvPr>
          <p:cNvSpPr>
            <a:spLocks noGrp="1"/>
          </p:cNvSpPr>
          <p:nvPr>
            <p:ph type="ctrTitle"/>
          </p:nvPr>
        </p:nvSpPr>
        <p:spPr>
          <a:xfrm>
            <a:off x="1536016" y="85438"/>
            <a:ext cx="6600451" cy="699654"/>
          </a:xfrm>
        </p:spPr>
        <p:txBody>
          <a:bodyPr>
            <a:normAutofit fontScale="90000"/>
          </a:bodyPr>
          <a:lstStyle/>
          <a:p>
            <a:pPr algn="ctr"/>
            <a:r>
              <a:rPr lang="fr-FR" dirty="0">
                <a:latin typeface="Algerian" panose="04020705040A02060702" pitchFamily="82" charset="0"/>
              </a:rPr>
              <a:t>LA Paillage</a:t>
            </a:r>
          </a:p>
        </p:txBody>
      </p:sp>
      <p:sp>
        <p:nvSpPr>
          <p:cNvPr id="4" name="ZoneTexte 3">
            <a:extLst>
              <a:ext uri="{FF2B5EF4-FFF2-40B4-BE49-F238E27FC236}">
                <a16:creationId xmlns:a16="http://schemas.microsoft.com/office/drawing/2014/main" id="{1B4DE891-A0EA-313E-9041-BC1CE86AF406}"/>
              </a:ext>
            </a:extLst>
          </p:cNvPr>
          <p:cNvSpPr txBox="1"/>
          <p:nvPr/>
        </p:nvSpPr>
        <p:spPr>
          <a:xfrm>
            <a:off x="54012" y="1102925"/>
            <a:ext cx="10151247" cy="37555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Pensez à augmenter l’épaisseur de votre paillage lors de fortes chaleurs ou de sècheresse.</a:t>
            </a:r>
          </a:p>
        </p:txBody>
      </p:sp>
      <p:pic>
        <p:nvPicPr>
          <p:cNvPr id="6" name="Image 5">
            <a:extLst>
              <a:ext uri="{FF2B5EF4-FFF2-40B4-BE49-F238E27FC236}">
                <a16:creationId xmlns:a16="http://schemas.microsoft.com/office/drawing/2014/main" id="{1658BF75-E032-F5BE-5FCC-2F788380A3B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629" y="1634536"/>
            <a:ext cx="9391257" cy="5223464"/>
          </a:xfrm>
          <a:prstGeom prst="rect">
            <a:avLst/>
          </a:prstGeom>
        </p:spPr>
      </p:pic>
    </p:spTree>
    <p:extLst>
      <p:ext uri="{BB962C8B-B14F-4D97-AF65-F5344CB8AC3E}">
        <p14:creationId xmlns:p14="http://schemas.microsoft.com/office/powerpoint/2010/main" val="5541166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78BE4418-7DB8-7E97-FD1C-96860D7941F6}"/>
              </a:ext>
            </a:extLst>
          </p:cNvPr>
          <p:cNvSpPr>
            <a:spLocks noGrp="1"/>
          </p:cNvSpPr>
          <p:nvPr>
            <p:ph type="ftr" sz="quarter" idx="11"/>
          </p:nvPr>
        </p:nvSpPr>
        <p:spPr/>
        <p:txBody>
          <a:bodyPr/>
          <a:lstStyle/>
          <a:p>
            <a:r>
              <a:rPr lang="en-US"/>
              <a:t>FLEURISSEMENT</a:t>
            </a:r>
            <a:endParaRPr lang="en-US" dirty="0"/>
          </a:p>
        </p:txBody>
      </p:sp>
      <p:sp>
        <p:nvSpPr>
          <p:cNvPr id="5" name="Espace réservé du numéro de diapositive 4">
            <a:extLst>
              <a:ext uri="{FF2B5EF4-FFF2-40B4-BE49-F238E27FC236}">
                <a16:creationId xmlns:a16="http://schemas.microsoft.com/office/drawing/2014/main" id="{1BA38D8A-D587-B9CD-84C9-7281AFA032F5}"/>
              </a:ext>
            </a:extLst>
          </p:cNvPr>
          <p:cNvSpPr>
            <a:spLocks noGrp="1"/>
          </p:cNvSpPr>
          <p:nvPr>
            <p:ph type="sldNum" sz="quarter" idx="12"/>
          </p:nvPr>
        </p:nvSpPr>
        <p:spPr/>
        <p:txBody>
          <a:bodyPr/>
          <a:lstStyle/>
          <a:p>
            <a:fld id="{6D22F896-40B5-4ADD-8801-0D06FADFA095}" type="slidenum">
              <a:rPr lang="en-US" smtClean="0"/>
              <a:t>79</a:t>
            </a:fld>
            <a:endParaRPr lang="en-US" dirty="0"/>
          </a:p>
        </p:txBody>
      </p:sp>
      <p:pic>
        <p:nvPicPr>
          <p:cNvPr id="7" name="Image 6">
            <a:extLst>
              <a:ext uri="{FF2B5EF4-FFF2-40B4-BE49-F238E27FC236}">
                <a16:creationId xmlns:a16="http://schemas.microsoft.com/office/drawing/2014/main" id="{397AD856-CD68-5099-20ED-EC6AA72CC9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401987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96AFE6E-3A3E-03D6-C6ED-D9FC3D25BC18}"/>
              </a:ext>
            </a:extLst>
          </p:cNvPr>
          <p:cNvSpPr txBox="1"/>
          <p:nvPr/>
        </p:nvSpPr>
        <p:spPr>
          <a:xfrm>
            <a:off x="2070807" y="96079"/>
            <a:ext cx="5800573" cy="369332"/>
          </a:xfrm>
          <a:prstGeom prst="rect">
            <a:avLst/>
          </a:prstGeom>
          <a:noFill/>
        </p:spPr>
        <p:txBody>
          <a:bodyPr wrap="square">
            <a:spAutoFit/>
          </a:bodyPr>
          <a:lstStyle/>
          <a:p>
            <a:pPr algn="ctr"/>
            <a:r>
              <a:rPr lang="fr-FR" sz="1800" dirty="0">
                <a:solidFill>
                  <a:schemeClr val="accent3"/>
                </a:solidFill>
                <a:effectLst/>
                <a:latin typeface="Times New Roman" panose="02020603050405020304" pitchFamily="18" charset="0"/>
                <a:ea typeface="Times New Roman" panose="02020603050405020304" pitchFamily="18" charset="0"/>
              </a:rPr>
              <a:t>FLEURISSEMENT ACTUEL ET SON EVOLUTION</a:t>
            </a:r>
            <a:endParaRPr lang="fr-FR" dirty="0">
              <a:solidFill>
                <a:schemeClr val="accent3"/>
              </a:solidFill>
            </a:endParaRPr>
          </a:p>
        </p:txBody>
      </p:sp>
      <p:sp>
        <p:nvSpPr>
          <p:cNvPr id="3" name="ZoneTexte 2">
            <a:extLst>
              <a:ext uri="{FF2B5EF4-FFF2-40B4-BE49-F238E27FC236}">
                <a16:creationId xmlns:a16="http://schemas.microsoft.com/office/drawing/2014/main" id="{7D9426E8-21A6-3231-C184-5229C20A8798}"/>
              </a:ext>
            </a:extLst>
          </p:cNvPr>
          <p:cNvSpPr txBox="1"/>
          <p:nvPr/>
        </p:nvSpPr>
        <p:spPr>
          <a:xfrm>
            <a:off x="89453" y="763380"/>
            <a:ext cx="9052398" cy="1477328"/>
          </a:xfrm>
          <a:prstGeom prst="rect">
            <a:avLst/>
          </a:prstGeom>
          <a:noFill/>
        </p:spPr>
        <p:txBody>
          <a:bodyPr wrap="square" rtlCol="0">
            <a:spAutoFit/>
          </a:bodyPr>
          <a:lstStyle/>
          <a:p>
            <a:r>
              <a:rPr lang="fr-FR" sz="2400" dirty="0">
                <a:solidFill>
                  <a:schemeClr val="bg1"/>
                </a:solidFill>
              </a:rPr>
              <a:t>Le fleurissement actuel est différent des années 80</a:t>
            </a:r>
          </a:p>
          <a:p>
            <a:r>
              <a:rPr lang="fr-FR" sz="2400" dirty="0">
                <a:solidFill>
                  <a:schemeClr val="bg1"/>
                </a:solidFill>
              </a:rPr>
              <a:t>Mais il diminue pour évoluer sur d’autres modes d’embellissement</a:t>
            </a:r>
          </a:p>
          <a:p>
            <a:r>
              <a:rPr lang="fr-FR" sz="2400" dirty="0">
                <a:solidFill>
                  <a:schemeClr val="bg1"/>
                </a:solidFill>
              </a:rPr>
              <a:t>Même s’il amène le plus de couleurs en ville.</a:t>
            </a:r>
          </a:p>
          <a:p>
            <a:endParaRPr lang="fr-FR" dirty="0"/>
          </a:p>
        </p:txBody>
      </p:sp>
      <p:pic>
        <p:nvPicPr>
          <p:cNvPr id="4" name="Image 3">
            <a:extLst>
              <a:ext uri="{FF2B5EF4-FFF2-40B4-BE49-F238E27FC236}">
                <a16:creationId xmlns:a16="http://schemas.microsoft.com/office/drawing/2014/main" id="{674AD49A-33DB-C1D2-1190-4D7A60E9F3FE}"/>
              </a:ext>
            </a:extLst>
          </p:cNvPr>
          <p:cNvPicPr>
            <a:picLocks noChangeAspect="1"/>
          </p:cNvPicPr>
          <p:nvPr/>
        </p:nvPicPr>
        <p:blipFill>
          <a:blip r:embed="rId3"/>
          <a:stretch>
            <a:fillRect/>
          </a:stretch>
        </p:blipFill>
        <p:spPr>
          <a:xfrm>
            <a:off x="-1" y="2325757"/>
            <a:ext cx="4883499" cy="3667374"/>
          </a:xfrm>
          <a:prstGeom prst="rect">
            <a:avLst/>
          </a:prstGeom>
        </p:spPr>
      </p:pic>
      <p:pic>
        <p:nvPicPr>
          <p:cNvPr id="5" name="Image 4" descr="Une image contenant arbre, herbe, extérieur, rouge&#10;&#10;Description générée avec un niveau de confiance très élevé">
            <a:extLst>
              <a:ext uri="{FF2B5EF4-FFF2-40B4-BE49-F238E27FC236}">
                <a16:creationId xmlns:a16="http://schemas.microsoft.com/office/drawing/2014/main" id="{4B9F07AD-8287-4FD5-ADAC-4BBD4620AD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452" b="11961"/>
          <a:stretch/>
        </p:blipFill>
        <p:spPr bwMode="auto">
          <a:xfrm>
            <a:off x="4883498" y="4462670"/>
            <a:ext cx="4258353" cy="23953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60884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546236" y="295590"/>
            <a:ext cx="4932738" cy="369332"/>
          </a:xfrm>
          <a:prstGeom prst="rect">
            <a:avLst/>
          </a:prstGeom>
          <a:noFill/>
        </p:spPr>
        <p:txBody>
          <a:bodyPr wrap="square">
            <a:spAutoFit/>
          </a:bodyPr>
          <a:lstStyle/>
          <a:p>
            <a:pPr algn="ctr"/>
            <a:r>
              <a:rPr lang="fr-FR" sz="1800" b="1" dirty="0">
                <a:solidFill>
                  <a:schemeClr val="bg1"/>
                </a:solidFill>
                <a:effectLst/>
                <a:latin typeface="Times New Roman" panose="02020603050405020304" pitchFamily="18" charset="0"/>
                <a:ea typeface="Times New Roman" panose="02020603050405020304" pitchFamily="18" charset="0"/>
              </a:rPr>
              <a:t>L’ENTRETIEN DES MASSIFS DE FLEURS</a:t>
            </a:r>
            <a:endParaRPr lang="fr-FR" b="1" dirty="0"/>
          </a:p>
        </p:txBody>
      </p:sp>
      <p:sp>
        <p:nvSpPr>
          <p:cNvPr id="3" name="ZoneTexte 2">
            <a:extLst>
              <a:ext uri="{FF2B5EF4-FFF2-40B4-BE49-F238E27FC236}">
                <a16:creationId xmlns:a16="http://schemas.microsoft.com/office/drawing/2014/main" id="{D8CCC852-63FB-CC13-1C2C-5AA318F6ED0E}"/>
              </a:ext>
            </a:extLst>
          </p:cNvPr>
          <p:cNvSpPr txBox="1"/>
          <p:nvPr/>
        </p:nvSpPr>
        <p:spPr>
          <a:xfrm>
            <a:off x="525439" y="2844155"/>
            <a:ext cx="4046561" cy="3046988"/>
          </a:xfrm>
          <a:prstGeom prst="rect">
            <a:avLst/>
          </a:prstGeom>
          <a:noFill/>
        </p:spPr>
        <p:txBody>
          <a:bodyPr wrap="square" rtlCol="0">
            <a:spAutoFit/>
          </a:bodyPr>
          <a:lstStyle/>
          <a:p>
            <a:r>
              <a:rPr lang="fr-FR" sz="2400" dirty="0">
                <a:solidFill>
                  <a:schemeClr val="bg1"/>
                </a:solidFill>
                <a:latin typeface="Times New Roman" panose="02020603050405020304" pitchFamily="18" charset="0"/>
                <a:ea typeface="Times New Roman" panose="02020603050405020304" pitchFamily="18" charset="0"/>
              </a:rPr>
              <a:t>Engrais et Amendements</a:t>
            </a:r>
          </a:p>
          <a:p>
            <a:endParaRPr lang="fr-FR" sz="2400" dirty="0">
              <a:solidFill>
                <a:schemeClr val="bg1"/>
              </a:solidFill>
              <a:effectLst/>
              <a:latin typeface="Times New Roman" panose="02020603050405020304" pitchFamily="18" charset="0"/>
              <a:ea typeface="Times New Roman" panose="02020603050405020304" pitchFamily="18" charset="0"/>
            </a:endParaRPr>
          </a:p>
          <a:p>
            <a:endParaRPr lang="fr-FR" sz="2400" dirty="0">
              <a:solidFill>
                <a:schemeClr val="bg1"/>
              </a:solidFill>
              <a:effectLst/>
              <a:latin typeface="Times New Roman" panose="02020603050405020304" pitchFamily="18" charset="0"/>
              <a:ea typeface="Times New Roman" panose="02020603050405020304" pitchFamily="18" charset="0"/>
            </a:endParaRPr>
          </a:p>
          <a:p>
            <a:r>
              <a:rPr lang="fr-FR" sz="2400" dirty="0">
                <a:solidFill>
                  <a:schemeClr val="bg1"/>
                </a:solidFill>
                <a:latin typeface="Times New Roman" panose="02020603050405020304" pitchFamily="18" charset="0"/>
                <a:ea typeface="Times New Roman" panose="02020603050405020304" pitchFamily="18" charset="0"/>
              </a:rPr>
              <a:t>Lutte biologique</a:t>
            </a:r>
          </a:p>
          <a:p>
            <a:endParaRPr lang="fr-FR" sz="2400" dirty="0">
              <a:solidFill>
                <a:schemeClr val="bg1"/>
              </a:solidFill>
              <a:effectLst/>
              <a:latin typeface="Times New Roman" panose="02020603050405020304" pitchFamily="18" charset="0"/>
              <a:ea typeface="Times New Roman" panose="02020603050405020304" pitchFamily="18" charset="0"/>
            </a:endParaRPr>
          </a:p>
          <a:p>
            <a:endParaRPr lang="fr-FR" sz="2400" dirty="0">
              <a:solidFill>
                <a:schemeClr val="bg1"/>
              </a:solidFill>
              <a:latin typeface="Times New Roman" panose="02020603050405020304" pitchFamily="18" charset="0"/>
              <a:ea typeface="Times New Roman" panose="02020603050405020304" pitchFamily="18" charset="0"/>
            </a:endParaRPr>
          </a:p>
          <a:p>
            <a:endParaRPr lang="fr-FR" sz="2400" dirty="0">
              <a:solidFill>
                <a:schemeClr val="bg1"/>
              </a:solidFill>
              <a:effectLst/>
              <a:latin typeface="Times New Roman" panose="02020603050405020304" pitchFamily="18" charset="0"/>
              <a:ea typeface="Times New Roman" panose="02020603050405020304" pitchFamily="18" charset="0"/>
            </a:endParaRPr>
          </a:p>
          <a:p>
            <a:r>
              <a:rPr lang="fr-FR" sz="2400" dirty="0">
                <a:solidFill>
                  <a:schemeClr val="bg1"/>
                </a:solidFill>
                <a:effectLst/>
                <a:latin typeface="Times New Roman" panose="02020603050405020304" pitchFamily="18" charset="0"/>
                <a:ea typeface="Times New Roman" panose="02020603050405020304" pitchFamily="18" charset="0"/>
              </a:rPr>
              <a:t>Taille et Tuteurage</a:t>
            </a:r>
          </a:p>
        </p:txBody>
      </p:sp>
      <p:sp>
        <p:nvSpPr>
          <p:cNvPr id="5" name="ZoneTexte 4">
            <a:extLst>
              <a:ext uri="{FF2B5EF4-FFF2-40B4-BE49-F238E27FC236}">
                <a16:creationId xmlns:a16="http://schemas.microsoft.com/office/drawing/2014/main" id="{3BE7F018-2737-2D2C-02B0-95B25301B290}"/>
              </a:ext>
            </a:extLst>
          </p:cNvPr>
          <p:cNvSpPr txBox="1"/>
          <p:nvPr/>
        </p:nvSpPr>
        <p:spPr>
          <a:xfrm>
            <a:off x="375313" y="772111"/>
            <a:ext cx="8871045" cy="1200329"/>
          </a:xfrm>
          <a:prstGeom prst="rect">
            <a:avLst/>
          </a:prstGeom>
          <a:noFill/>
        </p:spPr>
        <p:txBody>
          <a:bodyPr wrap="square">
            <a:spAutoFit/>
          </a:bodyPr>
          <a:lstStyle/>
          <a:p>
            <a:r>
              <a:rPr lang="fr-FR" sz="2400" dirty="0">
                <a:solidFill>
                  <a:schemeClr val="bg1"/>
                </a:solidFill>
                <a:effectLst/>
                <a:latin typeface="Times New Roman" panose="02020603050405020304" pitchFamily="18" charset="0"/>
                <a:ea typeface="Times New Roman" panose="02020603050405020304" pitchFamily="18" charset="0"/>
              </a:rPr>
              <a:t>Une fois en place, vos plantations nécessitent un minimum de soins. En général, elles ne sont pas délicates, mais plus vous les suivez avec attention et plus elles seront belles...</a:t>
            </a:r>
          </a:p>
        </p:txBody>
      </p:sp>
      <p:pic>
        <p:nvPicPr>
          <p:cNvPr id="4" name="Image 3">
            <a:extLst>
              <a:ext uri="{FF2B5EF4-FFF2-40B4-BE49-F238E27FC236}">
                <a16:creationId xmlns:a16="http://schemas.microsoft.com/office/drawing/2014/main" id="{4B639BBC-20FD-7F5A-DED3-2D46B5DD53E5}"/>
              </a:ext>
            </a:extLst>
          </p:cNvPr>
          <p:cNvPicPr>
            <a:picLocks noChangeAspect="1"/>
          </p:cNvPicPr>
          <p:nvPr/>
        </p:nvPicPr>
        <p:blipFill>
          <a:blip r:embed="rId3"/>
          <a:stretch>
            <a:fillRect/>
          </a:stretch>
        </p:blipFill>
        <p:spPr>
          <a:xfrm>
            <a:off x="5095448" y="1702561"/>
            <a:ext cx="3807725" cy="2538483"/>
          </a:xfrm>
          <a:prstGeom prst="rect">
            <a:avLst/>
          </a:prstGeom>
        </p:spPr>
      </p:pic>
      <p:pic>
        <p:nvPicPr>
          <p:cNvPr id="7" name="Image 6">
            <a:extLst>
              <a:ext uri="{FF2B5EF4-FFF2-40B4-BE49-F238E27FC236}">
                <a16:creationId xmlns:a16="http://schemas.microsoft.com/office/drawing/2014/main" id="{694662AC-173E-7BE0-BCE7-C8F64D63A65B}"/>
              </a:ext>
            </a:extLst>
          </p:cNvPr>
          <p:cNvPicPr>
            <a:picLocks noChangeAspect="1"/>
          </p:cNvPicPr>
          <p:nvPr/>
        </p:nvPicPr>
        <p:blipFill>
          <a:blip r:embed="rId4"/>
          <a:stretch>
            <a:fillRect/>
          </a:stretch>
        </p:blipFill>
        <p:spPr>
          <a:xfrm>
            <a:off x="5380061" y="3952448"/>
            <a:ext cx="2958721" cy="2958721"/>
          </a:xfrm>
          <a:prstGeom prst="rect">
            <a:avLst/>
          </a:prstGeom>
        </p:spPr>
      </p:pic>
    </p:spTree>
    <p:extLst>
      <p:ext uri="{BB962C8B-B14F-4D97-AF65-F5344CB8AC3E}">
        <p14:creationId xmlns:p14="http://schemas.microsoft.com/office/powerpoint/2010/main" val="39778503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546236" y="295590"/>
            <a:ext cx="4932738" cy="369332"/>
          </a:xfrm>
          <a:prstGeom prst="rect">
            <a:avLst/>
          </a:prstGeom>
          <a:noFill/>
        </p:spPr>
        <p:txBody>
          <a:bodyPr wrap="square">
            <a:spAutoFit/>
          </a:bodyPr>
          <a:lstStyle/>
          <a:p>
            <a:pPr algn="ctr"/>
            <a:r>
              <a:rPr lang="fr-FR" sz="1800" b="1" dirty="0">
                <a:solidFill>
                  <a:schemeClr val="bg1"/>
                </a:solidFill>
                <a:effectLst/>
                <a:latin typeface="Times New Roman" panose="02020603050405020304" pitchFamily="18" charset="0"/>
                <a:ea typeface="Times New Roman" panose="02020603050405020304" pitchFamily="18" charset="0"/>
              </a:rPr>
              <a:t>LE FLEURISSEMENT HORS SOL</a:t>
            </a:r>
            <a:endParaRPr lang="fr-FR" b="1" dirty="0"/>
          </a:p>
        </p:txBody>
      </p:sp>
      <p:sp>
        <p:nvSpPr>
          <p:cNvPr id="5" name="ZoneTexte 4">
            <a:extLst>
              <a:ext uri="{FF2B5EF4-FFF2-40B4-BE49-F238E27FC236}">
                <a16:creationId xmlns:a16="http://schemas.microsoft.com/office/drawing/2014/main" id="{3BE7F018-2737-2D2C-02B0-95B25301B290}"/>
              </a:ext>
            </a:extLst>
          </p:cNvPr>
          <p:cNvSpPr txBox="1"/>
          <p:nvPr/>
        </p:nvSpPr>
        <p:spPr>
          <a:xfrm>
            <a:off x="5729769" y="685576"/>
            <a:ext cx="3414231" cy="461665"/>
          </a:xfrm>
          <a:prstGeom prst="rect">
            <a:avLst/>
          </a:prstGeom>
          <a:noFill/>
        </p:spPr>
        <p:txBody>
          <a:bodyPr wrap="square">
            <a:spAutoFit/>
          </a:bodyPr>
          <a:lstStyle/>
          <a:p>
            <a:r>
              <a:rPr lang="fr-FR" sz="2400" dirty="0">
                <a:solidFill>
                  <a:schemeClr val="bg1"/>
                </a:solidFill>
                <a:latin typeface="Times New Roman" panose="02020603050405020304" pitchFamily="18" charset="0"/>
                <a:ea typeface="Times New Roman" panose="02020603050405020304" pitchFamily="18" charset="0"/>
              </a:rPr>
              <a:t>Les bacs et les jardinières</a:t>
            </a:r>
            <a:endParaRPr lang="fr-FR" sz="2400" dirty="0">
              <a:solidFill>
                <a:schemeClr val="bg1"/>
              </a:solidFill>
              <a:effectLst/>
              <a:latin typeface="Times New Roman" panose="02020603050405020304" pitchFamily="18" charset="0"/>
              <a:ea typeface="Times New Roman" panose="02020603050405020304" pitchFamily="18" charset="0"/>
            </a:endParaRPr>
          </a:p>
        </p:txBody>
      </p:sp>
      <p:pic>
        <p:nvPicPr>
          <p:cNvPr id="6" name="Image 5">
            <a:extLst>
              <a:ext uri="{FF2B5EF4-FFF2-40B4-BE49-F238E27FC236}">
                <a16:creationId xmlns:a16="http://schemas.microsoft.com/office/drawing/2014/main" id="{B0E18BCD-C610-E8F2-907E-3B9780F44F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7" y="4828749"/>
            <a:ext cx="3607557" cy="2029251"/>
          </a:xfrm>
          <a:prstGeom prst="rect">
            <a:avLst/>
          </a:prstGeom>
        </p:spPr>
      </p:pic>
      <p:pic>
        <p:nvPicPr>
          <p:cNvPr id="7" name="Image 6">
            <a:extLst>
              <a:ext uri="{FF2B5EF4-FFF2-40B4-BE49-F238E27FC236}">
                <a16:creationId xmlns:a16="http://schemas.microsoft.com/office/drawing/2014/main" id="{ED4A25BB-AB94-091C-CDE4-9812378A7F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628" y="766865"/>
            <a:ext cx="4643628" cy="3094860"/>
          </a:xfrm>
          <a:prstGeom prst="rect">
            <a:avLst/>
          </a:prstGeom>
        </p:spPr>
      </p:pic>
      <p:pic>
        <p:nvPicPr>
          <p:cNvPr id="8" name="Image 7">
            <a:extLst>
              <a:ext uri="{FF2B5EF4-FFF2-40B4-BE49-F238E27FC236}">
                <a16:creationId xmlns:a16="http://schemas.microsoft.com/office/drawing/2014/main" id="{2C9E5CEE-9A45-E4D9-2207-B9AA19C161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33598" y="1167895"/>
            <a:ext cx="4299045" cy="5732060"/>
          </a:xfrm>
          <a:prstGeom prst="rect">
            <a:avLst/>
          </a:prstGeom>
        </p:spPr>
      </p:pic>
    </p:spTree>
    <p:extLst>
      <p:ext uri="{BB962C8B-B14F-4D97-AF65-F5344CB8AC3E}">
        <p14:creationId xmlns:p14="http://schemas.microsoft.com/office/powerpoint/2010/main" val="37543822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DSCN0248">
            <a:extLst>
              <a:ext uri="{FF2B5EF4-FFF2-40B4-BE49-F238E27FC236}">
                <a16:creationId xmlns:a16="http://schemas.microsoft.com/office/drawing/2014/main" id="{46F15A7F-9A70-B5A9-5732-6B0A9CD1196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000"/>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5216340B-8686-AA78-DC88-0536A0C7A4AF}"/>
              </a:ext>
            </a:extLst>
          </p:cNvPr>
          <p:cNvSpPr>
            <a:spLocks noGrp="1"/>
          </p:cNvSpPr>
          <p:nvPr>
            <p:ph type="ftr" sz="quarter" idx="11"/>
          </p:nvPr>
        </p:nvSpPr>
        <p:spPr/>
        <p:txBody>
          <a:bodyPr/>
          <a:lstStyle/>
          <a:p>
            <a:r>
              <a:rPr lang="en-US"/>
              <a:t>FLEURISSEMENT</a:t>
            </a:r>
            <a:endParaRPr lang="en-US" dirty="0"/>
          </a:p>
        </p:txBody>
      </p:sp>
      <p:sp>
        <p:nvSpPr>
          <p:cNvPr id="3" name="Espace réservé du numéro de diapositive 2">
            <a:extLst>
              <a:ext uri="{FF2B5EF4-FFF2-40B4-BE49-F238E27FC236}">
                <a16:creationId xmlns:a16="http://schemas.microsoft.com/office/drawing/2014/main" id="{AA6D7F07-CA9A-A4C7-8CE9-56B01BA841C7}"/>
              </a:ext>
            </a:extLst>
          </p:cNvPr>
          <p:cNvSpPr>
            <a:spLocks noGrp="1"/>
          </p:cNvSpPr>
          <p:nvPr>
            <p:ph type="sldNum" sz="quarter" idx="12"/>
          </p:nvPr>
        </p:nvSpPr>
        <p:spPr/>
        <p:txBody>
          <a:bodyPr/>
          <a:lstStyle/>
          <a:p>
            <a:fld id="{6D22F896-40B5-4ADD-8801-0D06FADFA095}" type="slidenum">
              <a:rPr lang="en-US" smtClean="0"/>
              <a:t>83</a:t>
            </a:fld>
            <a:endParaRPr lang="en-US" dirty="0"/>
          </a:p>
        </p:txBody>
      </p:sp>
      <p:pic>
        <p:nvPicPr>
          <p:cNvPr id="4" name="Image 3">
            <a:extLst>
              <a:ext uri="{FF2B5EF4-FFF2-40B4-BE49-F238E27FC236}">
                <a16:creationId xmlns:a16="http://schemas.microsoft.com/office/drawing/2014/main" id="{C374E5B0-CB22-F93D-1C9A-464EB6C3D8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362368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10675D1B-12E6-8A64-4C13-538D357F5415}"/>
              </a:ext>
            </a:extLst>
          </p:cNvPr>
          <p:cNvSpPr>
            <a:spLocks noGrp="1"/>
          </p:cNvSpPr>
          <p:nvPr>
            <p:ph type="ftr" sz="quarter" idx="11"/>
          </p:nvPr>
        </p:nvSpPr>
        <p:spPr/>
        <p:txBody>
          <a:bodyPr/>
          <a:lstStyle/>
          <a:p>
            <a:r>
              <a:rPr lang="en-US"/>
              <a:t>FLEURISSEMENT</a:t>
            </a:r>
            <a:endParaRPr lang="en-US" dirty="0"/>
          </a:p>
        </p:txBody>
      </p:sp>
      <p:sp>
        <p:nvSpPr>
          <p:cNvPr id="3" name="Espace réservé du numéro de diapositive 2">
            <a:extLst>
              <a:ext uri="{FF2B5EF4-FFF2-40B4-BE49-F238E27FC236}">
                <a16:creationId xmlns:a16="http://schemas.microsoft.com/office/drawing/2014/main" id="{50DB9F35-E6BA-8C25-E30F-C211574E4E01}"/>
              </a:ext>
            </a:extLst>
          </p:cNvPr>
          <p:cNvSpPr>
            <a:spLocks noGrp="1"/>
          </p:cNvSpPr>
          <p:nvPr>
            <p:ph type="sldNum" sz="quarter" idx="12"/>
          </p:nvPr>
        </p:nvSpPr>
        <p:spPr/>
        <p:txBody>
          <a:bodyPr/>
          <a:lstStyle/>
          <a:p>
            <a:fld id="{6D22F896-40B5-4ADD-8801-0D06FADFA095}" type="slidenum">
              <a:rPr lang="en-US" smtClean="0"/>
              <a:t>84</a:t>
            </a:fld>
            <a:endParaRPr lang="en-US" dirty="0"/>
          </a:p>
        </p:txBody>
      </p:sp>
      <p:pic>
        <p:nvPicPr>
          <p:cNvPr id="4" name="Image 3">
            <a:extLst>
              <a:ext uri="{FF2B5EF4-FFF2-40B4-BE49-F238E27FC236}">
                <a16:creationId xmlns:a16="http://schemas.microsoft.com/office/drawing/2014/main" id="{4E8EBFDF-95F7-C94A-9723-7EE18753B21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40624608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80EF7063-D5F2-9CCF-AFF2-2F88E0220048}"/>
              </a:ext>
            </a:extLst>
          </p:cNvPr>
          <p:cNvSpPr>
            <a:spLocks noGrp="1"/>
          </p:cNvSpPr>
          <p:nvPr>
            <p:ph type="ftr" sz="quarter" idx="11"/>
          </p:nvPr>
        </p:nvSpPr>
        <p:spPr/>
        <p:txBody>
          <a:bodyPr/>
          <a:lstStyle/>
          <a:p>
            <a:r>
              <a:rPr lang="en-US"/>
              <a:t>FLEURISSEMENT</a:t>
            </a:r>
            <a:endParaRPr lang="en-US" dirty="0"/>
          </a:p>
        </p:txBody>
      </p:sp>
      <p:sp>
        <p:nvSpPr>
          <p:cNvPr id="3" name="Espace réservé du numéro de diapositive 2">
            <a:extLst>
              <a:ext uri="{FF2B5EF4-FFF2-40B4-BE49-F238E27FC236}">
                <a16:creationId xmlns:a16="http://schemas.microsoft.com/office/drawing/2014/main" id="{09938B7A-B035-8A6C-7113-E826CB2130CA}"/>
              </a:ext>
            </a:extLst>
          </p:cNvPr>
          <p:cNvSpPr>
            <a:spLocks noGrp="1"/>
          </p:cNvSpPr>
          <p:nvPr>
            <p:ph type="sldNum" sz="quarter" idx="12"/>
          </p:nvPr>
        </p:nvSpPr>
        <p:spPr/>
        <p:txBody>
          <a:bodyPr/>
          <a:lstStyle/>
          <a:p>
            <a:fld id="{6D22F896-40B5-4ADD-8801-0D06FADFA095}" type="slidenum">
              <a:rPr lang="en-US" smtClean="0"/>
              <a:t>85</a:t>
            </a:fld>
            <a:endParaRPr lang="en-US" dirty="0"/>
          </a:p>
        </p:txBody>
      </p:sp>
      <p:pic>
        <p:nvPicPr>
          <p:cNvPr id="4" name="Image 3">
            <a:extLst>
              <a:ext uri="{FF2B5EF4-FFF2-40B4-BE49-F238E27FC236}">
                <a16:creationId xmlns:a16="http://schemas.microsoft.com/office/drawing/2014/main" id="{29AC18AD-7D17-B2BA-B1F1-12559365A2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87504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3E5E5A2-BA0E-91C7-12ED-43707A92B452}"/>
              </a:ext>
            </a:extLst>
          </p:cNvPr>
          <p:cNvSpPr>
            <a:spLocks noGrp="1"/>
          </p:cNvSpPr>
          <p:nvPr>
            <p:ph type="ftr" sz="quarter" idx="11"/>
          </p:nvPr>
        </p:nvSpPr>
        <p:spPr/>
        <p:txBody>
          <a:bodyPr/>
          <a:lstStyle/>
          <a:p>
            <a:r>
              <a:rPr lang="en-US"/>
              <a:t>FLEURISSEMENT</a:t>
            </a:r>
            <a:endParaRPr lang="en-US" dirty="0"/>
          </a:p>
        </p:txBody>
      </p:sp>
      <p:sp>
        <p:nvSpPr>
          <p:cNvPr id="3" name="Espace réservé du numéro de diapositive 2">
            <a:extLst>
              <a:ext uri="{FF2B5EF4-FFF2-40B4-BE49-F238E27FC236}">
                <a16:creationId xmlns:a16="http://schemas.microsoft.com/office/drawing/2014/main" id="{F8FAC32B-571D-5856-AC8B-95633CDC94DF}"/>
              </a:ext>
            </a:extLst>
          </p:cNvPr>
          <p:cNvSpPr>
            <a:spLocks noGrp="1"/>
          </p:cNvSpPr>
          <p:nvPr>
            <p:ph type="sldNum" sz="quarter" idx="12"/>
          </p:nvPr>
        </p:nvSpPr>
        <p:spPr/>
        <p:txBody>
          <a:bodyPr/>
          <a:lstStyle/>
          <a:p>
            <a:fld id="{6D22F896-40B5-4ADD-8801-0D06FADFA095}" type="slidenum">
              <a:rPr lang="en-US" smtClean="0"/>
              <a:t>86</a:t>
            </a:fld>
            <a:endParaRPr lang="en-US" dirty="0"/>
          </a:p>
        </p:txBody>
      </p:sp>
      <p:pic>
        <p:nvPicPr>
          <p:cNvPr id="4" name="Image 3">
            <a:extLst>
              <a:ext uri="{FF2B5EF4-FFF2-40B4-BE49-F238E27FC236}">
                <a16:creationId xmlns:a16="http://schemas.microsoft.com/office/drawing/2014/main" id="{0FC1513F-7B5D-9DC2-3C26-9C08C652CF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433357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546236" y="295590"/>
            <a:ext cx="4932738" cy="369332"/>
          </a:xfrm>
          <a:prstGeom prst="rect">
            <a:avLst/>
          </a:prstGeom>
          <a:noFill/>
        </p:spPr>
        <p:txBody>
          <a:bodyPr wrap="square">
            <a:spAutoFit/>
          </a:bodyPr>
          <a:lstStyle/>
          <a:p>
            <a:pPr algn="ctr"/>
            <a:r>
              <a:rPr lang="fr-FR" sz="1800" b="1" dirty="0">
                <a:solidFill>
                  <a:schemeClr val="bg1"/>
                </a:solidFill>
                <a:effectLst/>
                <a:latin typeface="Times New Roman" panose="02020603050405020304" pitchFamily="18" charset="0"/>
                <a:ea typeface="Times New Roman" panose="02020603050405020304" pitchFamily="18" charset="0"/>
              </a:rPr>
              <a:t>LE FLEURISSEMENT HORS SOL</a:t>
            </a:r>
            <a:endParaRPr lang="fr-FR" b="1" dirty="0"/>
          </a:p>
        </p:txBody>
      </p:sp>
      <p:sp>
        <p:nvSpPr>
          <p:cNvPr id="5" name="ZoneTexte 4">
            <a:extLst>
              <a:ext uri="{FF2B5EF4-FFF2-40B4-BE49-F238E27FC236}">
                <a16:creationId xmlns:a16="http://schemas.microsoft.com/office/drawing/2014/main" id="{3BE7F018-2737-2D2C-02B0-95B25301B290}"/>
              </a:ext>
            </a:extLst>
          </p:cNvPr>
          <p:cNvSpPr txBox="1"/>
          <p:nvPr/>
        </p:nvSpPr>
        <p:spPr>
          <a:xfrm>
            <a:off x="375313" y="772111"/>
            <a:ext cx="8871045" cy="461665"/>
          </a:xfrm>
          <a:prstGeom prst="rect">
            <a:avLst/>
          </a:prstGeom>
          <a:noFill/>
        </p:spPr>
        <p:txBody>
          <a:bodyPr wrap="square">
            <a:spAutoFit/>
          </a:bodyPr>
          <a:lstStyle/>
          <a:p>
            <a:r>
              <a:rPr lang="fr-FR" sz="2400" dirty="0">
                <a:solidFill>
                  <a:schemeClr val="bg1"/>
                </a:solidFill>
                <a:effectLst/>
                <a:latin typeface="Times New Roman" panose="02020603050405020304" pitchFamily="18" charset="0"/>
                <a:ea typeface="Times New Roman" panose="02020603050405020304" pitchFamily="18" charset="0"/>
              </a:rPr>
              <a:t>Le fleurissement aérien</a:t>
            </a:r>
          </a:p>
        </p:txBody>
      </p:sp>
      <p:pic>
        <p:nvPicPr>
          <p:cNvPr id="4" name="Image 3">
            <a:extLst>
              <a:ext uri="{FF2B5EF4-FFF2-40B4-BE49-F238E27FC236}">
                <a16:creationId xmlns:a16="http://schemas.microsoft.com/office/drawing/2014/main" id="{01726464-71EF-442A-67B5-CB28B4F750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4420301"/>
            <a:ext cx="4681182" cy="2633165"/>
          </a:xfrm>
          <a:prstGeom prst="rect">
            <a:avLst/>
          </a:prstGeom>
        </p:spPr>
      </p:pic>
      <p:pic>
        <p:nvPicPr>
          <p:cNvPr id="6" name="Image 5">
            <a:extLst>
              <a:ext uri="{FF2B5EF4-FFF2-40B4-BE49-F238E27FC236}">
                <a16:creationId xmlns:a16="http://schemas.microsoft.com/office/drawing/2014/main" id="{CBF03C5E-32BF-F45A-0F61-D693901A1CC3}"/>
              </a:ext>
            </a:extLst>
          </p:cNvPr>
          <p:cNvPicPr>
            <a:picLocks noChangeAspect="1"/>
          </p:cNvPicPr>
          <p:nvPr/>
        </p:nvPicPr>
        <p:blipFill>
          <a:blip r:embed="rId4"/>
          <a:stretch>
            <a:fillRect/>
          </a:stretch>
        </p:blipFill>
        <p:spPr>
          <a:xfrm>
            <a:off x="1497274" y="1291779"/>
            <a:ext cx="3657600" cy="3657600"/>
          </a:xfrm>
          <a:prstGeom prst="rect">
            <a:avLst/>
          </a:prstGeom>
        </p:spPr>
      </p:pic>
      <p:pic>
        <p:nvPicPr>
          <p:cNvPr id="7" name="Image 6">
            <a:extLst>
              <a:ext uri="{FF2B5EF4-FFF2-40B4-BE49-F238E27FC236}">
                <a16:creationId xmlns:a16="http://schemas.microsoft.com/office/drawing/2014/main" id="{0370D68C-B85E-CE82-FF4F-824FDACA800C}"/>
              </a:ext>
            </a:extLst>
          </p:cNvPr>
          <p:cNvPicPr>
            <a:picLocks noChangeAspect="1"/>
          </p:cNvPicPr>
          <p:nvPr/>
        </p:nvPicPr>
        <p:blipFill>
          <a:blip r:embed="rId5"/>
          <a:stretch>
            <a:fillRect/>
          </a:stretch>
        </p:blipFill>
        <p:spPr>
          <a:xfrm>
            <a:off x="5573974" y="772111"/>
            <a:ext cx="3810000" cy="4000500"/>
          </a:xfrm>
          <a:prstGeom prst="rect">
            <a:avLst/>
          </a:prstGeom>
        </p:spPr>
      </p:pic>
      <p:pic>
        <p:nvPicPr>
          <p:cNvPr id="8" name="Image 7">
            <a:extLst>
              <a:ext uri="{FF2B5EF4-FFF2-40B4-BE49-F238E27FC236}">
                <a16:creationId xmlns:a16="http://schemas.microsoft.com/office/drawing/2014/main" id="{4528D68E-D62B-971B-4EC8-22A35A7A8F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200" y="4088130"/>
            <a:ext cx="3810000" cy="2769870"/>
          </a:xfrm>
          <a:prstGeom prst="rect">
            <a:avLst/>
          </a:prstGeom>
        </p:spPr>
      </p:pic>
    </p:spTree>
    <p:extLst>
      <p:ext uri="{BB962C8B-B14F-4D97-AF65-F5344CB8AC3E}">
        <p14:creationId xmlns:p14="http://schemas.microsoft.com/office/powerpoint/2010/main" val="35164387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EDF689-2AD9-5F7D-DC76-B2E4BAE8CAB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90BF82F-6722-D8B3-4F65-9A9E6105F638}"/>
              </a:ext>
            </a:extLst>
          </p:cNvPr>
          <p:cNvSpPr>
            <a:spLocks noGrp="1"/>
          </p:cNvSpPr>
          <p:nvPr>
            <p:ph idx="1"/>
          </p:nvPr>
        </p:nvSpPr>
        <p:spPr/>
        <p:txBody>
          <a:bodyPr/>
          <a:lstStyle/>
          <a:p>
            <a:endParaRPr lang="fr-FR"/>
          </a:p>
        </p:txBody>
      </p:sp>
      <p:sp>
        <p:nvSpPr>
          <p:cNvPr id="4" name="Espace réservé du pied de page 3">
            <a:extLst>
              <a:ext uri="{FF2B5EF4-FFF2-40B4-BE49-F238E27FC236}">
                <a16:creationId xmlns:a16="http://schemas.microsoft.com/office/drawing/2014/main" id="{742A6E92-65BD-9C86-8E05-F58D45173CDC}"/>
              </a:ext>
            </a:extLst>
          </p:cNvPr>
          <p:cNvSpPr>
            <a:spLocks noGrp="1"/>
          </p:cNvSpPr>
          <p:nvPr>
            <p:ph type="ftr" sz="quarter" idx="11"/>
          </p:nvPr>
        </p:nvSpPr>
        <p:spPr/>
        <p:txBody>
          <a:bodyPr/>
          <a:lstStyle/>
          <a:p>
            <a:r>
              <a:rPr lang="en-US"/>
              <a:t>FLEURISSEMENT</a:t>
            </a:r>
            <a:endParaRPr lang="en-US" dirty="0"/>
          </a:p>
        </p:txBody>
      </p:sp>
      <p:sp>
        <p:nvSpPr>
          <p:cNvPr id="5" name="Espace réservé du numéro de diapositive 4">
            <a:extLst>
              <a:ext uri="{FF2B5EF4-FFF2-40B4-BE49-F238E27FC236}">
                <a16:creationId xmlns:a16="http://schemas.microsoft.com/office/drawing/2014/main" id="{B5C27F09-15E4-0799-D600-902698A71C84}"/>
              </a:ext>
            </a:extLst>
          </p:cNvPr>
          <p:cNvSpPr>
            <a:spLocks noGrp="1"/>
          </p:cNvSpPr>
          <p:nvPr>
            <p:ph type="sldNum" sz="quarter" idx="12"/>
          </p:nvPr>
        </p:nvSpPr>
        <p:spPr/>
        <p:txBody>
          <a:bodyPr/>
          <a:lstStyle/>
          <a:p>
            <a:fld id="{6D22F896-40B5-4ADD-8801-0D06FADFA095}" type="slidenum">
              <a:rPr lang="en-US" smtClean="0"/>
              <a:t>88</a:t>
            </a:fld>
            <a:endParaRPr lang="en-US" dirty="0"/>
          </a:p>
        </p:txBody>
      </p:sp>
      <p:pic>
        <p:nvPicPr>
          <p:cNvPr id="6" name="Image 5">
            <a:extLst>
              <a:ext uri="{FF2B5EF4-FFF2-40B4-BE49-F238E27FC236}">
                <a16:creationId xmlns:a16="http://schemas.microsoft.com/office/drawing/2014/main" id="{5713E62C-EE64-096C-36FB-CC30EA6CAD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553090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837AAC-D46E-5A92-4CDE-49B68D8C1B66}"/>
              </a:ext>
            </a:extLst>
          </p:cNvPr>
          <p:cNvSpPr>
            <a:spLocks noGrp="1"/>
          </p:cNvSpPr>
          <p:nvPr>
            <p:ph type="title"/>
          </p:nvPr>
        </p:nvSpPr>
        <p:spPr/>
        <p:txBody>
          <a:bodyPr/>
          <a:lstStyle/>
          <a:p>
            <a:endParaRPr lang="fr-FR"/>
          </a:p>
        </p:txBody>
      </p:sp>
      <p:pic>
        <p:nvPicPr>
          <p:cNvPr id="6" name="Espace réservé du contenu 5">
            <a:extLst>
              <a:ext uri="{FF2B5EF4-FFF2-40B4-BE49-F238E27FC236}">
                <a16:creationId xmlns:a16="http://schemas.microsoft.com/office/drawing/2014/main" id="{8986DDE7-AD3B-4068-3223-8C698A810DD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5928" y="0"/>
            <a:ext cx="9118072" cy="6838555"/>
          </a:xfrm>
          <a:prstGeom prst="rect">
            <a:avLst/>
          </a:prstGeom>
        </p:spPr>
      </p:pic>
      <p:sp>
        <p:nvSpPr>
          <p:cNvPr id="4" name="Espace réservé du pied de page 3">
            <a:extLst>
              <a:ext uri="{FF2B5EF4-FFF2-40B4-BE49-F238E27FC236}">
                <a16:creationId xmlns:a16="http://schemas.microsoft.com/office/drawing/2014/main" id="{329F3898-B870-9B57-F2A1-8851590D25D3}"/>
              </a:ext>
            </a:extLst>
          </p:cNvPr>
          <p:cNvSpPr>
            <a:spLocks noGrp="1"/>
          </p:cNvSpPr>
          <p:nvPr>
            <p:ph type="ftr" sz="quarter" idx="11"/>
          </p:nvPr>
        </p:nvSpPr>
        <p:spPr/>
        <p:txBody>
          <a:bodyPr/>
          <a:lstStyle/>
          <a:p>
            <a:r>
              <a:rPr lang="en-US"/>
              <a:t>FLEURISSEMENT</a:t>
            </a:r>
            <a:endParaRPr lang="en-US" dirty="0"/>
          </a:p>
        </p:txBody>
      </p:sp>
      <p:sp>
        <p:nvSpPr>
          <p:cNvPr id="5" name="Espace réservé du numéro de diapositive 4">
            <a:extLst>
              <a:ext uri="{FF2B5EF4-FFF2-40B4-BE49-F238E27FC236}">
                <a16:creationId xmlns:a16="http://schemas.microsoft.com/office/drawing/2014/main" id="{C164D2B0-B70B-AA8F-2BD3-909889BC81B5}"/>
              </a:ext>
            </a:extLst>
          </p:cNvPr>
          <p:cNvSpPr>
            <a:spLocks noGrp="1"/>
          </p:cNvSpPr>
          <p:nvPr>
            <p:ph type="sldNum" sz="quarter" idx="12"/>
          </p:nvPr>
        </p:nvSpPr>
        <p:spPr/>
        <p:txBody>
          <a:bodyPr/>
          <a:lstStyle/>
          <a:p>
            <a:fld id="{6D22F896-40B5-4ADD-8801-0D06FADFA095}" type="slidenum">
              <a:rPr lang="en-US" smtClean="0"/>
              <a:t>89</a:t>
            </a:fld>
            <a:endParaRPr lang="en-US" dirty="0"/>
          </a:p>
        </p:txBody>
      </p:sp>
    </p:spTree>
    <p:extLst>
      <p:ext uri="{BB962C8B-B14F-4D97-AF65-F5344CB8AC3E}">
        <p14:creationId xmlns:p14="http://schemas.microsoft.com/office/powerpoint/2010/main" val="480867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96AFE6E-3A3E-03D6-C6ED-D9FC3D25BC18}"/>
              </a:ext>
            </a:extLst>
          </p:cNvPr>
          <p:cNvSpPr txBox="1"/>
          <p:nvPr/>
        </p:nvSpPr>
        <p:spPr>
          <a:xfrm>
            <a:off x="2070807" y="96079"/>
            <a:ext cx="5800573" cy="369332"/>
          </a:xfrm>
          <a:prstGeom prst="rect">
            <a:avLst/>
          </a:prstGeom>
          <a:noFill/>
        </p:spPr>
        <p:txBody>
          <a:bodyPr wrap="square">
            <a:spAutoFit/>
          </a:bodyPr>
          <a:lstStyle/>
          <a:p>
            <a:pPr algn="ctr"/>
            <a:r>
              <a:rPr lang="fr-FR" sz="1800" b="1" dirty="0">
                <a:solidFill>
                  <a:schemeClr val="accent3"/>
                </a:solidFill>
                <a:effectLst/>
                <a:latin typeface="Times New Roman" panose="02020603050405020304" pitchFamily="18" charset="0"/>
                <a:ea typeface="Times New Roman" panose="02020603050405020304" pitchFamily="18" charset="0"/>
              </a:rPr>
              <a:t>LA STRATEGIE</a:t>
            </a:r>
            <a:endParaRPr lang="fr-FR" b="1" dirty="0">
              <a:solidFill>
                <a:schemeClr val="accent3"/>
              </a:solidFill>
            </a:endParaRPr>
          </a:p>
        </p:txBody>
      </p:sp>
      <p:sp>
        <p:nvSpPr>
          <p:cNvPr id="3" name="ZoneTexte 2">
            <a:extLst>
              <a:ext uri="{FF2B5EF4-FFF2-40B4-BE49-F238E27FC236}">
                <a16:creationId xmlns:a16="http://schemas.microsoft.com/office/drawing/2014/main" id="{7D9426E8-21A6-3231-C184-5229C20A8798}"/>
              </a:ext>
            </a:extLst>
          </p:cNvPr>
          <p:cNvSpPr txBox="1"/>
          <p:nvPr/>
        </p:nvSpPr>
        <p:spPr>
          <a:xfrm>
            <a:off x="1206231" y="790675"/>
            <a:ext cx="7937770" cy="1846659"/>
          </a:xfrm>
          <a:prstGeom prst="rect">
            <a:avLst/>
          </a:prstGeom>
          <a:noFill/>
        </p:spPr>
        <p:txBody>
          <a:bodyPr wrap="square" rtlCol="0">
            <a:spAutoFit/>
          </a:bodyPr>
          <a:lstStyle/>
          <a:p>
            <a:r>
              <a:rPr lang="fr-FR" sz="2400" dirty="0">
                <a:solidFill>
                  <a:schemeClr val="bg1"/>
                </a:solidFill>
              </a:rPr>
              <a:t>En adéquation parfaite avec la gestion différenciée des Espaces Verts et Naturels.</a:t>
            </a:r>
          </a:p>
          <a:p>
            <a:r>
              <a:rPr lang="fr-FR" sz="2400" dirty="0">
                <a:solidFill>
                  <a:schemeClr val="bg1"/>
                </a:solidFill>
              </a:rPr>
              <a:t>On doit définir les points obligatoire de fleurissement: Centre historique, entrées de ville…</a:t>
            </a:r>
          </a:p>
          <a:p>
            <a:endParaRPr lang="fr-FR" dirty="0"/>
          </a:p>
        </p:txBody>
      </p:sp>
      <p:sp>
        <p:nvSpPr>
          <p:cNvPr id="5" name="ZoneTexte 4">
            <a:extLst>
              <a:ext uri="{FF2B5EF4-FFF2-40B4-BE49-F238E27FC236}">
                <a16:creationId xmlns:a16="http://schemas.microsoft.com/office/drawing/2014/main" id="{A9C01DFF-A7B7-4710-5841-EBD1797F127A}"/>
              </a:ext>
            </a:extLst>
          </p:cNvPr>
          <p:cNvSpPr txBox="1"/>
          <p:nvPr/>
        </p:nvSpPr>
        <p:spPr>
          <a:xfrm>
            <a:off x="2661313" y="3763634"/>
            <a:ext cx="7624483" cy="3693319"/>
          </a:xfrm>
          <a:prstGeom prst="rect">
            <a:avLst/>
          </a:prstGeom>
          <a:noFill/>
        </p:spPr>
        <p:txBody>
          <a:bodyPr wrap="square" rtlCol="0">
            <a:spAutoFit/>
          </a:bodyPr>
          <a:lstStyle/>
          <a:p>
            <a:r>
              <a:rPr lang="fr-FR" sz="2400" dirty="0">
                <a:solidFill>
                  <a:schemeClr val="bg1"/>
                </a:solidFill>
              </a:rPr>
              <a:t>L’inventaire</a:t>
            </a:r>
          </a:p>
          <a:p>
            <a:r>
              <a:rPr lang="fr-FR" sz="2400" dirty="0">
                <a:solidFill>
                  <a:schemeClr val="bg1"/>
                </a:solidFill>
              </a:rPr>
              <a:t>La cartographie</a:t>
            </a:r>
          </a:p>
          <a:p>
            <a:r>
              <a:rPr lang="fr-FR" sz="2400" dirty="0">
                <a:solidFill>
                  <a:schemeClr val="bg1"/>
                </a:solidFill>
              </a:rPr>
              <a:t>Le reportage photographique</a:t>
            </a:r>
          </a:p>
          <a:p>
            <a:r>
              <a:rPr lang="fr-FR" sz="2400" dirty="0">
                <a:solidFill>
                  <a:schemeClr val="bg1"/>
                </a:solidFill>
              </a:rPr>
              <a:t>Le diagnostic</a:t>
            </a:r>
          </a:p>
          <a:p>
            <a:endParaRPr lang="fr-FR" sz="2400" dirty="0">
              <a:solidFill>
                <a:schemeClr val="bg1"/>
              </a:solidFill>
            </a:endParaRPr>
          </a:p>
          <a:p>
            <a:endParaRPr lang="fr-FR" sz="2400" dirty="0">
              <a:solidFill>
                <a:schemeClr val="bg1"/>
              </a:solidFill>
            </a:endParaRPr>
          </a:p>
          <a:p>
            <a:r>
              <a:rPr lang="fr-FR" sz="2400" dirty="0">
                <a:solidFill>
                  <a:schemeClr val="bg1"/>
                </a:solidFill>
              </a:rPr>
              <a:t>LE FLEURISSEMENT EST-IL NECESSAIRE ?</a:t>
            </a:r>
          </a:p>
          <a:p>
            <a:r>
              <a:rPr lang="fr-FR" sz="2400" u="sng" dirty="0">
                <a:solidFill>
                  <a:schemeClr val="bg2">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ction="ppaction://hlinkpres?slideindex=1&amp;slidetitle=">
                  <a:extLst>
                    <a:ext uri="{A12FA001-AC4F-418D-AE19-62706E023703}">
                      <ahyp:hlinkClr xmlns:ahyp="http://schemas.microsoft.com/office/drawing/2018/hyperlinkcolor" val="tx"/>
                    </a:ext>
                  </a:extLst>
                </a:hlinkClick>
              </a:rPr>
              <a:t>stratnord.ppt</a:t>
            </a:r>
            <a:endParaRPr lang="fr-FR" sz="2400" dirty="0">
              <a:solidFill>
                <a:schemeClr val="bg2">
                  <a:lumMod val="60000"/>
                  <a:lumOff val="40000"/>
                </a:schemeClr>
              </a:solidFill>
              <a:effectLst/>
              <a:latin typeface="Times New Roman" panose="02020603050405020304" pitchFamily="18" charset="0"/>
              <a:ea typeface="Times New Roman" panose="02020603050405020304" pitchFamily="18" charset="0"/>
            </a:endParaRPr>
          </a:p>
          <a:p>
            <a:endParaRPr lang="fr-FR" sz="2400" dirty="0"/>
          </a:p>
          <a:p>
            <a:endParaRPr lang="fr-FR" dirty="0"/>
          </a:p>
        </p:txBody>
      </p:sp>
      <p:sp>
        <p:nvSpPr>
          <p:cNvPr id="6" name="ZoneTexte 5">
            <a:extLst>
              <a:ext uri="{FF2B5EF4-FFF2-40B4-BE49-F238E27FC236}">
                <a16:creationId xmlns:a16="http://schemas.microsoft.com/office/drawing/2014/main" id="{B47CA10C-EAC0-058A-7A8A-98315F7FD0CA}"/>
              </a:ext>
            </a:extLst>
          </p:cNvPr>
          <p:cNvSpPr txBox="1"/>
          <p:nvPr/>
        </p:nvSpPr>
        <p:spPr>
          <a:xfrm>
            <a:off x="2296107" y="3154317"/>
            <a:ext cx="5800573" cy="369332"/>
          </a:xfrm>
          <a:prstGeom prst="rect">
            <a:avLst/>
          </a:prstGeom>
          <a:noFill/>
        </p:spPr>
        <p:txBody>
          <a:bodyPr wrap="square">
            <a:spAutoFit/>
          </a:bodyPr>
          <a:lstStyle/>
          <a:p>
            <a:pPr algn="ctr"/>
            <a:r>
              <a:rPr lang="fr-FR" sz="1800" dirty="0">
                <a:solidFill>
                  <a:srgbClr val="FF0000"/>
                </a:solidFill>
                <a:effectLst/>
                <a:latin typeface="Times New Roman" panose="02020603050405020304" pitchFamily="18" charset="0"/>
                <a:ea typeface="Times New Roman" panose="02020603050405020304" pitchFamily="18" charset="0"/>
              </a:rPr>
              <a:t>LE PLAN DE FLEURISSEMENT</a:t>
            </a:r>
            <a:endParaRPr lang="fr-FR" dirty="0">
              <a:solidFill>
                <a:srgbClr val="FF0000"/>
              </a:solidFill>
            </a:endParaRPr>
          </a:p>
        </p:txBody>
      </p:sp>
      <p:sp>
        <p:nvSpPr>
          <p:cNvPr id="4" name="ZoneTexte 3">
            <a:extLst>
              <a:ext uri="{FF2B5EF4-FFF2-40B4-BE49-F238E27FC236}">
                <a16:creationId xmlns:a16="http://schemas.microsoft.com/office/drawing/2014/main" id="{349684D2-3447-BC8C-3240-89FF29B27D0E}"/>
              </a:ext>
            </a:extLst>
          </p:cNvPr>
          <p:cNvSpPr txBox="1"/>
          <p:nvPr/>
        </p:nvSpPr>
        <p:spPr>
          <a:xfrm>
            <a:off x="4572000" y="2616436"/>
            <a:ext cx="2665379" cy="369332"/>
          </a:xfrm>
          <a:prstGeom prst="rect">
            <a:avLst/>
          </a:prstGeom>
          <a:noFill/>
        </p:spPr>
        <p:txBody>
          <a:bodyPr wrap="square" rtlCol="0">
            <a:spAutoFit/>
          </a:bodyPr>
          <a:lstStyle/>
          <a:p>
            <a:r>
              <a:rPr lang="fr-FR" dirty="0">
                <a:solidFill>
                  <a:schemeClr val="bg2">
                    <a:lumMod val="75000"/>
                  </a:schemeClr>
                </a:solidFill>
                <a:hlinkClick r:id="rId4" action="ppaction://hlinkfile">
                  <a:extLst>
                    <a:ext uri="{A12FA001-AC4F-418D-AE19-62706E023703}">
                      <ahyp:hlinkClr xmlns:ahyp="http://schemas.microsoft.com/office/drawing/2018/hyperlinkcolor" val="tx"/>
                    </a:ext>
                  </a:extLst>
                </a:hlinkClick>
              </a:rPr>
              <a:t>..\films\VVFpéda.mp4</a:t>
            </a:r>
            <a:endParaRPr lang="fr-FR" dirty="0">
              <a:solidFill>
                <a:schemeClr val="bg2">
                  <a:lumMod val="75000"/>
                </a:schemeClr>
              </a:solidFill>
            </a:endParaRPr>
          </a:p>
        </p:txBody>
      </p:sp>
    </p:spTree>
    <p:extLst>
      <p:ext uri="{BB962C8B-B14F-4D97-AF65-F5344CB8AC3E}">
        <p14:creationId xmlns:p14="http://schemas.microsoft.com/office/powerpoint/2010/main" val="32158222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273A96-3E6F-BB70-6813-953F5AFC95CE}"/>
              </a:ext>
            </a:extLst>
          </p:cNvPr>
          <p:cNvSpPr>
            <a:spLocks noGrp="1"/>
          </p:cNvSpPr>
          <p:nvPr>
            <p:ph type="title"/>
          </p:nvPr>
        </p:nvSpPr>
        <p:spPr>
          <a:xfrm>
            <a:off x="1522487" y="127737"/>
            <a:ext cx="7429499" cy="448281"/>
          </a:xfrm>
        </p:spPr>
        <p:txBody>
          <a:bodyPr>
            <a:normAutofit/>
          </a:bodyPr>
          <a:lstStyle/>
          <a:p>
            <a:r>
              <a:rPr lang="fr-BE" sz="2000" dirty="0">
                <a:solidFill>
                  <a:schemeClr val="bg1"/>
                </a:solidFill>
              </a:rPr>
              <a:t>LES PLANTES QUI RESISTENT A LA SECHERESSE</a:t>
            </a:r>
            <a:endParaRPr lang="fr-FR" sz="2000" dirty="0">
              <a:solidFill>
                <a:schemeClr val="bg1"/>
              </a:solidFill>
            </a:endParaRPr>
          </a:p>
        </p:txBody>
      </p:sp>
      <p:sp>
        <p:nvSpPr>
          <p:cNvPr id="3" name="Espace réservé du contenu 2">
            <a:extLst>
              <a:ext uri="{FF2B5EF4-FFF2-40B4-BE49-F238E27FC236}">
                <a16:creationId xmlns:a16="http://schemas.microsoft.com/office/drawing/2014/main" id="{03D30DDB-6370-3D0E-4BF7-C2D52316146F}"/>
              </a:ext>
            </a:extLst>
          </p:cNvPr>
          <p:cNvSpPr>
            <a:spLocks noGrp="1"/>
          </p:cNvSpPr>
          <p:nvPr>
            <p:ph idx="1"/>
          </p:nvPr>
        </p:nvSpPr>
        <p:spPr>
          <a:xfrm>
            <a:off x="566900" y="668660"/>
            <a:ext cx="8189642" cy="1029512"/>
          </a:xfrm>
        </p:spPr>
        <p:txBody>
          <a:bodyPr>
            <a:normAutofit lnSpcReduction="10000"/>
          </a:bodyPr>
          <a:lstStyle/>
          <a:p>
            <a:r>
              <a:rPr lang="fr-BE" dirty="0">
                <a:solidFill>
                  <a:schemeClr val="bg1"/>
                </a:solidFill>
              </a:rPr>
              <a:t>Paillage…cosses de sarrasins, broyat de miscanthus</a:t>
            </a:r>
          </a:p>
          <a:p>
            <a:r>
              <a:rPr lang="fr-BE" dirty="0">
                <a:solidFill>
                  <a:schemeClr val="bg1"/>
                </a:solidFill>
              </a:rPr>
              <a:t>Les annuelles:</a:t>
            </a:r>
          </a:p>
          <a:p>
            <a:pPr marL="0" indent="0">
              <a:buNone/>
            </a:pPr>
            <a:endParaRPr lang="fr-FR" sz="1800" dirty="0"/>
          </a:p>
        </p:txBody>
      </p:sp>
      <p:sp>
        <p:nvSpPr>
          <p:cNvPr id="5" name="Espace réservé du numéro de diapositive 4">
            <a:extLst>
              <a:ext uri="{FF2B5EF4-FFF2-40B4-BE49-F238E27FC236}">
                <a16:creationId xmlns:a16="http://schemas.microsoft.com/office/drawing/2014/main" id="{079B4A06-67C8-36CA-5099-3C7474537494}"/>
              </a:ext>
            </a:extLst>
          </p:cNvPr>
          <p:cNvSpPr>
            <a:spLocks noGrp="1"/>
          </p:cNvSpPr>
          <p:nvPr>
            <p:ph type="sldNum" sz="quarter" idx="12"/>
          </p:nvPr>
        </p:nvSpPr>
        <p:spPr/>
        <p:txBody>
          <a:bodyPr/>
          <a:lstStyle/>
          <a:p>
            <a:fld id="{6D22F896-40B5-4ADD-8801-0D06FADFA095}" type="slidenum">
              <a:rPr lang="en-US" smtClean="0"/>
              <a:t>90</a:t>
            </a:fld>
            <a:endParaRPr lang="en-US" dirty="0"/>
          </a:p>
        </p:txBody>
      </p:sp>
      <p:sp>
        <p:nvSpPr>
          <p:cNvPr id="7" name="ZoneTexte 6">
            <a:extLst>
              <a:ext uri="{FF2B5EF4-FFF2-40B4-BE49-F238E27FC236}">
                <a16:creationId xmlns:a16="http://schemas.microsoft.com/office/drawing/2014/main" id="{0B12D5CC-2F8A-8EDF-F015-0D0D0EBA552B}"/>
              </a:ext>
            </a:extLst>
          </p:cNvPr>
          <p:cNvSpPr txBox="1"/>
          <p:nvPr/>
        </p:nvSpPr>
        <p:spPr>
          <a:xfrm>
            <a:off x="195943" y="1790814"/>
            <a:ext cx="4261757" cy="5078313"/>
          </a:xfrm>
          <a:prstGeom prst="rect">
            <a:avLst/>
          </a:prstGeom>
          <a:noFill/>
        </p:spPr>
        <p:txBody>
          <a:bodyPr wrap="square" rtlCol="0">
            <a:spAutoFit/>
          </a:bodyPr>
          <a:lstStyle/>
          <a:p>
            <a:pPr marL="0" indent="0">
              <a:buNone/>
            </a:pPr>
            <a:r>
              <a:rPr lang="fr-FR" sz="1800" dirty="0">
                <a:solidFill>
                  <a:schemeClr val="bg1"/>
                </a:solidFill>
              </a:rPr>
              <a:t>Bégonia </a:t>
            </a:r>
            <a:r>
              <a:rPr lang="fr-FR" sz="1800" dirty="0" err="1">
                <a:solidFill>
                  <a:schemeClr val="bg1"/>
                </a:solidFill>
              </a:rPr>
              <a:t>benariensis</a:t>
            </a:r>
            <a:r>
              <a:rPr lang="fr-FR" sz="1800" dirty="0">
                <a:solidFill>
                  <a:schemeClr val="bg1"/>
                </a:solidFill>
              </a:rPr>
              <a:t> « big </a:t>
            </a:r>
            <a:r>
              <a:rPr lang="fr-FR" sz="1800" dirty="0" err="1">
                <a:solidFill>
                  <a:schemeClr val="bg1"/>
                </a:solidFill>
              </a:rPr>
              <a:t>deluxe</a:t>
            </a:r>
            <a:r>
              <a:rPr lang="fr-FR" sz="1800" dirty="0">
                <a:solidFill>
                  <a:schemeClr val="bg1"/>
                </a:solidFill>
              </a:rPr>
              <a:t> »</a:t>
            </a:r>
          </a:p>
          <a:p>
            <a:pPr marL="0" indent="0">
              <a:buNone/>
            </a:pPr>
            <a:r>
              <a:rPr lang="fr-FR" sz="1800" dirty="0">
                <a:solidFill>
                  <a:schemeClr val="bg1"/>
                </a:solidFill>
              </a:rPr>
              <a:t>Dahlia</a:t>
            </a:r>
          </a:p>
          <a:p>
            <a:pPr marL="0" indent="0">
              <a:buNone/>
            </a:pPr>
            <a:r>
              <a:rPr lang="fr-FR" sz="1800" dirty="0">
                <a:solidFill>
                  <a:schemeClr val="bg1"/>
                </a:solidFill>
              </a:rPr>
              <a:t>Sauge </a:t>
            </a:r>
            <a:r>
              <a:rPr lang="fr-FR" sz="1800" dirty="0" err="1">
                <a:solidFill>
                  <a:schemeClr val="bg1"/>
                </a:solidFill>
              </a:rPr>
              <a:t>splendens</a:t>
            </a:r>
            <a:r>
              <a:rPr lang="fr-FR" sz="1800" dirty="0">
                <a:solidFill>
                  <a:schemeClr val="bg1"/>
                </a:solidFill>
              </a:rPr>
              <a:t> « </a:t>
            </a:r>
            <a:r>
              <a:rPr lang="fr-FR" sz="1800" dirty="0" err="1">
                <a:solidFill>
                  <a:schemeClr val="bg1"/>
                </a:solidFill>
              </a:rPr>
              <a:t>lighthouse</a:t>
            </a:r>
            <a:r>
              <a:rPr lang="fr-FR" sz="1800" dirty="0">
                <a:solidFill>
                  <a:schemeClr val="bg1"/>
                </a:solidFill>
              </a:rPr>
              <a:t> »</a:t>
            </a:r>
          </a:p>
          <a:p>
            <a:pPr marL="0" indent="0">
              <a:buNone/>
            </a:pPr>
            <a:r>
              <a:rPr lang="fr-FR" sz="1800" dirty="0">
                <a:solidFill>
                  <a:schemeClr val="bg1"/>
                </a:solidFill>
              </a:rPr>
              <a:t>Sauge </a:t>
            </a:r>
            <a:r>
              <a:rPr lang="fr-FR" sz="1800" dirty="0" err="1">
                <a:solidFill>
                  <a:schemeClr val="bg1"/>
                </a:solidFill>
              </a:rPr>
              <a:t>farinacea</a:t>
            </a:r>
            <a:endParaRPr lang="fr-FR" sz="1800" dirty="0">
              <a:solidFill>
                <a:schemeClr val="bg1"/>
              </a:solidFill>
            </a:endParaRPr>
          </a:p>
          <a:p>
            <a:pPr marL="0" indent="0">
              <a:buNone/>
            </a:pPr>
            <a:r>
              <a:rPr lang="fr-FR" sz="1800" dirty="0">
                <a:solidFill>
                  <a:schemeClr val="bg1"/>
                </a:solidFill>
              </a:rPr>
              <a:t>Impatiens </a:t>
            </a:r>
            <a:r>
              <a:rPr lang="fr-FR" sz="1800" dirty="0" err="1">
                <a:solidFill>
                  <a:schemeClr val="bg1"/>
                </a:solidFill>
              </a:rPr>
              <a:t>walleriana</a:t>
            </a:r>
            <a:endParaRPr lang="fr-FR" sz="1800" dirty="0">
              <a:solidFill>
                <a:schemeClr val="bg1"/>
              </a:solidFill>
            </a:endParaRPr>
          </a:p>
          <a:p>
            <a:pPr marL="0" indent="0">
              <a:buNone/>
            </a:pPr>
            <a:r>
              <a:rPr lang="fr-FR" sz="1800" dirty="0">
                <a:solidFill>
                  <a:schemeClr val="bg1"/>
                </a:solidFill>
              </a:rPr>
              <a:t>Tabac et Tabac </a:t>
            </a:r>
            <a:r>
              <a:rPr lang="fr-FR" sz="1800" dirty="0" err="1">
                <a:solidFill>
                  <a:schemeClr val="bg1"/>
                </a:solidFill>
              </a:rPr>
              <a:t>sylvestris</a:t>
            </a:r>
            <a:endParaRPr lang="fr-FR" sz="1800" dirty="0">
              <a:solidFill>
                <a:schemeClr val="bg1"/>
              </a:solidFill>
            </a:endParaRPr>
          </a:p>
          <a:p>
            <a:pPr marL="0" indent="0">
              <a:buNone/>
            </a:pPr>
            <a:r>
              <a:rPr lang="fr-FR" sz="1800" dirty="0" err="1">
                <a:solidFill>
                  <a:schemeClr val="bg1"/>
                </a:solidFill>
              </a:rPr>
              <a:t>Gonphrena</a:t>
            </a:r>
            <a:endParaRPr lang="fr-FR" sz="1800" dirty="0">
              <a:solidFill>
                <a:schemeClr val="bg1"/>
              </a:solidFill>
            </a:endParaRPr>
          </a:p>
          <a:p>
            <a:pPr marL="0" indent="0">
              <a:buNone/>
            </a:pPr>
            <a:r>
              <a:rPr lang="fr-FR" sz="1800" dirty="0" err="1">
                <a:solidFill>
                  <a:schemeClr val="bg1"/>
                </a:solidFill>
              </a:rPr>
              <a:t>Plecthantrus</a:t>
            </a:r>
            <a:endParaRPr lang="fr-FR" sz="1800" dirty="0">
              <a:solidFill>
                <a:schemeClr val="bg1"/>
              </a:solidFill>
            </a:endParaRPr>
          </a:p>
          <a:p>
            <a:pPr marL="0" indent="0">
              <a:buNone/>
            </a:pPr>
            <a:r>
              <a:rPr lang="fr-FR" sz="1800" dirty="0" err="1">
                <a:solidFill>
                  <a:schemeClr val="bg1"/>
                </a:solidFill>
              </a:rPr>
              <a:t>Pennisetum</a:t>
            </a:r>
            <a:endParaRPr lang="fr-FR" sz="1800" dirty="0">
              <a:solidFill>
                <a:schemeClr val="bg1"/>
              </a:solidFill>
            </a:endParaRPr>
          </a:p>
          <a:p>
            <a:pPr marL="0" indent="0">
              <a:buNone/>
            </a:pPr>
            <a:r>
              <a:rPr lang="fr-FR" sz="1800" dirty="0" err="1">
                <a:solidFill>
                  <a:schemeClr val="bg1"/>
                </a:solidFill>
              </a:rPr>
              <a:t>Osteospermum</a:t>
            </a:r>
            <a:endParaRPr lang="fr-FR" sz="1800" dirty="0">
              <a:solidFill>
                <a:schemeClr val="bg1"/>
              </a:solidFill>
            </a:endParaRPr>
          </a:p>
          <a:p>
            <a:pPr marL="0" indent="0">
              <a:buNone/>
            </a:pPr>
            <a:r>
              <a:rPr lang="fr-FR" sz="1800" dirty="0">
                <a:solidFill>
                  <a:schemeClr val="bg1"/>
                </a:solidFill>
              </a:rPr>
              <a:t>Rudbeckia</a:t>
            </a:r>
          </a:p>
          <a:p>
            <a:pPr marL="0" indent="0">
              <a:buNone/>
            </a:pPr>
            <a:r>
              <a:rPr lang="fr-FR" sz="1800" dirty="0">
                <a:solidFill>
                  <a:schemeClr val="bg1"/>
                </a:solidFill>
              </a:rPr>
              <a:t>Centaurée </a:t>
            </a:r>
            <a:r>
              <a:rPr lang="fr-FR" sz="1800" dirty="0" err="1">
                <a:solidFill>
                  <a:schemeClr val="bg1"/>
                </a:solidFill>
              </a:rPr>
              <a:t>candidissima</a:t>
            </a:r>
            <a:endParaRPr lang="fr-FR" sz="1800" dirty="0">
              <a:solidFill>
                <a:schemeClr val="bg1"/>
              </a:solidFill>
            </a:endParaRPr>
          </a:p>
          <a:p>
            <a:pPr marL="0" indent="0">
              <a:buNone/>
            </a:pPr>
            <a:r>
              <a:rPr lang="fr-FR" sz="1800" dirty="0">
                <a:solidFill>
                  <a:schemeClr val="bg1"/>
                </a:solidFill>
              </a:rPr>
              <a:t>Choux</a:t>
            </a:r>
          </a:p>
          <a:p>
            <a:pPr marL="0" indent="0">
              <a:buNone/>
            </a:pPr>
            <a:r>
              <a:rPr lang="fr-FR" dirty="0">
                <a:solidFill>
                  <a:schemeClr val="bg1"/>
                </a:solidFill>
              </a:rPr>
              <a:t>Cinéraire</a:t>
            </a:r>
          </a:p>
          <a:p>
            <a:pPr marL="0" indent="0">
              <a:buNone/>
            </a:pPr>
            <a:r>
              <a:rPr lang="fr-FR" dirty="0">
                <a:solidFill>
                  <a:schemeClr val="bg1"/>
                </a:solidFill>
              </a:rPr>
              <a:t>Euphorbe « </a:t>
            </a:r>
            <a:r>
              <a:rPr lang="fr-FR" dirty="0" err="1">
                <a:solidFill>
                  <a:schemeClr val="bg1"/>
                </a:solidFill>
              </a:rPr>
              <a:t>diamond</a:t>
            </a:r>
            <a:r>
              <a:rPr lang="fr-FR" dirty="0">
                <a:solidFill>
                  <a:schemeClr val="bg1"/>
                </a:solidFill>
              </a:rPr>
              <a:t> </a:t>
            </a:r>
            <a:r>
              <a:rPr lang="fr-FR" dirty="0" err="1">
                <a:solidFill>
                  <a:schemeClr val="bg1"/>
                </a:solidFill>
              </a:rPr>
              <a:t>frost</a:t>
            </a:r>
            <a:r>
              <a:rPr lang="fr-FR" dirty="0">
                <a:solidFill>
                  <a:schemeClr val="bg1"/>
                </a:solidFill>
              </a:rPr>
              <a:t> »</a:t>
            </a:r>
          </a:p>
          <a:p>
            <a:pPr marL="0" indent="0">
              <a:buNone/>
            </a:pPr>
            <a:r>
              <a:rPr lang="fr-FR" dirty="0">
                <a:solidFill>
                  <a:schemeClr val="bg1"/>
                </a:solidFill>
              </a:rPr>
              <a:t>Convolvulus</a:t>
            </a:r>
          </a:p>
          <a:p>
            <a:pPr marL="0" indent="0">
              <a:buNone/>
            </a:pPr>
            <a:r>
              <a:rPr lang="fr-FR" dirty="0">
                <a:solidFill>
                  <a:schemeClr val="bg1"/>
                </a:solidFill>
              </a:rPr>
              <a:t>Hibiscus « </a:t>
            </a:r>
            <a:r>
              <a:rPr lang="fr-FR" dirty="0" err="1">
                <a:solidFill>
                  <a:schemeClr val="bg1"/>
                </a:solidFill>
              </a:rPr>
              <a:t>magahony</a:t>
            </a:r>
            <a:r>
              <a:rPr lang="fr-FR" dirty="0">
                <a:solidFill>
                  <a:schemeClr val="bg1"/>
                </a:solidFill>
              </a:rPr>
              <a:t> »</a:t>
            </a:r>
          </a:p>
          <a:p>
            <a:pPr marL="0" indent="0">
              <a:buNone/>
            </a:pPr>
            <a:r>
              <a:rPr lang="fr-FR" dirty="0" err="1">
                <a:solidFill>
                  <a:schemeClr val="bg1"/>
                </a:solidFill>
              </a:rPr>
              <a:t>Aillium</a:t>
            </a:r>
            <a:endParaRPr lang="fr-FR" dirty="0">
              <a:solidFill>
                <a:schemeClr val="bg1"/>
              </a:solidFill>
            </a:endParaRPr>
          </a:p>
        </p:txBody>
      </p:sp>
      <p:sp>
        <p:nvSpPr>
          <p:cNvPr id="9" name="ZoneTexte 8">
            <a:extLst>
              <a:ext uri="{FF2B5EF4-FFF2-40B4-BE49-F238E27FC236}">
                <a16:creationId xmlns:a16="http://schemas.microsoft.com/office/drawing/2014/main" id="{E3024621-AF4D-4717-0640-776574677A51}"/>
              </a:ext>
            </a:extLst>
          </p:cNvPr>
          <p:cNvSpPr txBox="1"/>
          <p:nvPr/>
        </p:nvSpPr>
        <p:spPr>
          <a:xfrm>
            <a:off x="3094342" y="2872127"/>
            <a:ext cx="2596165" cy="3970318"/>
          </a:xfrm>
          <a:prstGeom prst="rect">
            <a:avLst/>
          </a:prstGeom>
          <a:noFill/>
        </p:spPr>
        <p:txBody>
          <a:bodyPr wrap="square" rtlCol="0">
            <a:spAutoFit/>
          </a:bodyPr>
          <a:lstStyle/>
          <a:p>
            <a:r>
              <a:rPr lang="fr-BE" dirty="0">
                <a:solidFill>
                  <a:schemeClr val="bg1"/>
                </a:solidFill>
              </a:rPr>
              <a:t>Tagètes </a:t>
            </a:r>
            <a:r>
              <a:rPr lang="fr-BE" dirty="0" err="1">
                <a:solidFill>
                  <a:schemeClr val="bg1"/>
                </a:solidFill>
              </a:rPr>
              <a:t>tenuifolia</a:t>
            </a:r>
            <a:endParaRPr lang="fr-BE" dirty="0">
              <a:solidFill>
                <a:schemeClr val="bg1"/>
              </a:solidFill>
            </a:endParaRPr>
          </a:p>
          <a:p>
            <a:r>
              <a:rPr lang="fr-FR" dirty="0">
                <a:solidFill>
                  <a:schemeClr val="bg1"/>
                </a:solidFill>
              </a:rPr>
              <a:t>Ricin </a:t>
            </a:r>
            <a:r>
              <a:rPr lang="fr-FR" dirty="0" err="1">
                <a:solidFill>
                  <a:schemeClr val="bg1"/>
                </a:solidFill>
              </a:rPr>
              <a:t>carmencita</a:t>
            </a:r>
            <a:endParaRPr lang="fr-FR" dirty="0">
              <a:solidFill>
                <a:schemeClr val="bg1"/>
              </a:solidFill>
            </a:endParaRPr>
          </a:p>
          <a:p>
            <a:r>
              <a:rPr lang="fr-FR" dirty="0" err="1">
                <a:solidFill>
                  <a:schemeClr val="bg1"/>
                </a:solidFill>
              </a:rPr>
              <a:t>Coleus</a:t>
            </a:r>
            <a:r>
              <a:rPr lang="fr-FR" dirty="0">
                <a:solidFill>
                  <a:schemeClr val="bg1"/>
                </a:solidFill>
              </a:rPr>
              <a:t> </a:t>
            </a:r>
            <a:r>
              <a:rPr lang="fr-FR" dirty="0" err="1">
                <a:solidFill>
                  <a:schemeClr val="bg1"/>
                </a:solidFill>
              </a:rPr>
              <a:t>wizard</a:t>
            </a:r>
            <a:endParaRPr lang="fr-FR" dirty="0">
              <a:solidFill>
                <a:schemeClr val="bg1"/>
              </a:solidFill>
            </a:endParaRPr>
          </a:p>
          <a:p>
            <a:r>
              <a:rPr lang="fr-FR" dirty="0">
                <a:solidFill>
                  <a:schemeClr val="bg1"/>
                </a:solidFill>
              </a:rPr>
              <a:t>Gnaphalium</a:t>
            </a:r>
          </a:p>
          <a:p>
            <a:r>
              <a:rPr lang="fr-FR" dirty="0" err="1">
                <a:solidFill>
                  <a:schemeClr val="bg1"/>
                </a:solidFill>
              </a:rPr>
              <a:t>Achiléa</a:t>
            </a:r>
            <a:r>
              <a:rPr lang="fr-FR" dirty="0">
                <a:solidFill>
                  <a:schemeClr val="bg1"/>
                </a:solidFill>
              </a:rPr>
              <a:t> « </a:t>
            </a:r>
            <a:r>
              <a:rPr lang="fr-FR" dirty="0" err="1">
                <a:solidFill>
                  <a:schemeClr val="bg1"/>
                </a:solidFill>
              </a:rPr>
              <a:t>red</a:t>
            </a:r>
            <a:r>
              <a:rPr lang="fr-FR" dirty="0">
                <a:solidFill>
                  <a:schemeClr val="bg1"/>
                </a:solidFill>
              </a:rPr>
              <a:t> »</a:t>
            </a:r>
          </a:p>
          <a:p>
            <a:r>
              <a:rPr lang="fr-FR" dirty="0" err="1">
                <a:solidFill>
                  <a:schemeClr val="bg1"/>
                </a:solidFill>
              </a:rPr>
              <a:t>Délosperma</a:t>
            </a:r>
            <a:endParaRPr lang="fr-FR" dirty="0">
              <a:solidFill>
                <a:schemeClr val="bg1"/>
              </a:solidFill>
            </a:endParaRPr>
          </a:p>
          <a:p>
            <a:r>
              <a:rPr lang="fr-FR" dirty="0">
                <a:solidFill>
                  <a:schemeClr val="bg1"/>
                </a:solidFill>
              </a:rPr>
              <a:t>Pourpier « </a:t>
            </a:r>
            <a:r>
              <a:rPr lang="fr-FR" dirty="0" err="1">
                <a:solidFill>
                  <a:schemeClr val="bg1"/>
                </a:solidFill>
              </a:rPr>
              <a:t>mega</a:t>
            </a:r>
            <a:r>
              <a:rPr lang="fr-FR" dirty="0">
                <a:solidFill>
                  <a:schemeClr val="bg1"/>
                </a:solidFill>
              </a:rPr>
              <a:t> orange »</a:t>
            </a:r>
          </a:p>
          <a:p>
            <a:r>
              <a:rPr lang="fr-FR" dirty="0" err="1">
                <a:solidFill>
                  <a:schemeClr val="bg1"/>
                </a:solidFill>
              </a:rPr>
              <a:t>Colocasia</a:t>
            </a:r>
            <a:endParaRPr lang="fr-FR" dirty="0">
              <a:solidFill>
                <a:schemeClr val="bg1"/>
              </a:solidFill>
            </a:endParaRPr>
          </a:p>
          <a:p>
            <a:r>
              <a:rPr lang="fr-FR" dirty="0">
                <a:solidFill>
                  <a:schemeClr val="bg1"/>
                </a:solidFill>
              </a:rPr>
              <a:t>Cannas</a:t>
            </a:r>
          </a:p>
          <a:p>
            <a:r>
              <a:rPr lang="fr-FR" dirty="0" err="1">
                <a:solidFill>
                  <a:schemeClr val="bg1"/>
                </a:solidFill>
              </a:rPr>
              <a:t>Echinacéa</a:t>
            </a:r>
            <a:endParaRPr lang="fr-FR" dirty="0">
              <a:solidFill>
                <a:schemeClr val="bg1"/>
              </a:solidFill>
            </a:endParaRPr>
          </a:p>
          <a:p>
            <a:r>
              <a:rPr lang="fr-FR" dirty="0">
                <a:solidFill>
                  <a:schemeClr val="bg1"/>
                </a:solidFill>
              </a:rPr>
              <a:t>Gaillarde</a:t>
            </a:r>
          </a:p>
          <a:p>
            <a:r>
              <a:rPr lang="fr-FR" dirty="0">
                <a:solidFill>
                  <a:schemeClr val="bg1"/>
                </a:solidFill>
              </a:rPr>
              <a:t>Ipomée</a:t>
            </a:r>
          </a:p>
          <a:p>
            <a:r>
              <a:rPr lang="fr-FR" dirty="0">
                <a:solidFill>
                  <a:schemeClr val="bg1"/>
                </a:solidFill>
              </a:rPr>
              <a:t>Coréopsis</a:t>
            </a:r>
          </a:p>
          <a:p>
            <a:r>
              <a:rPr lang="fr-FR" dirty="0" err="1">
                <a:solidFill>
                  <a:schemeClr val="bg1"/>
                </a:solidFill>
              </a:rPr>
              <a:t>Dipladenia</a:t>
            </a:r>
            <a:endParaRPr lang="fr-FR" dirty="0">
              <a:solidFill>
                <a:schemeClr val="bg1"/>
              </a:solidFill>
            </a:endParaRPr>
          </a:p>
        </p:txBody>
      </p:sp>
      <p:sp>
        <p:nvSpPr>
          <p:cNvPr id="10" name="ZoneTexte 9">
            <a:extLst>
              <a:ext uri="{FF2B5EF4-FFF2-40B4-BE49-F238E27FC236}">
                <a16:creationId xmlns:a16="http://schemas.microsoft.com/office/drawing/2014/main" id="{F9A7CC6D-F069-AD16-AD98-9151A9331DDA}"/>
              </a:ext>
            </a:extLst>
          </p:cNvPr>
          <p:cNvSpPr txBox="1"/>
          <p:nvPr/>
        </p:nvSpPr>
        <p:spPr>
          <a:xfrm>
            <a:off x="6160377" y="1181632"/>
            <a:ext cx="2596165" cy="830997"/>
          </a:xfrm>
          <a:prstGeom prst="rect">
            <a:avLst/>
          </a:prstGeom>
          <a:noFill/>
        </p:spPr>
        <p:txBody>
          <a:bodyPr wrap="square" rtlCol="0">
            <a:spAutoFit/>
          </a:bodyPr>
          <a:lstStyle/>
          <a:p>
            <a:r>
              <a:rPr lang="fr-BE" sz="2400" dirty="0">
                <a:solidFill>
                  <a:schemeClr val="bg1"/>
                </a:solidFill>
              </a:rPr>
              <a:t>Les vivaces utilisées comme    annuelles</a:t>
            </a:r>
            <a:endParaRPr lang="fr-FR" sz="2400" dirty="0">
              <a:solidFill>
                <a:schemeClr val="bg1"/>
              </a:solidFill>
            </a:endParaRPr>
          </a:p>
        </p:txBody>
      </p:sp>
      <p:sp>
        <p:nvSpPr>
          <p:cNvPr id="11" name="ZoneTexte 10">
            <a:extLst>
              <a:ext uri="{FF2B5EF4-FFF2-40B4-BE49-F238E27FC236}">
                <a16:creationId xmlns:a16="http://schemas.microsoft.com/office/drawing/2014/main" id="{ACE366CE-4874-610D-AE82-22C380C92F4E}"/>
              </a:ext>
            </a:extLst>
          </p:cNvPr>
          <p:cNvSpPr txBox="1"/>
          <p:nvPr/>
        </p:nvSpPr>
        <p:spPr>
          <a:xfrm>
            <a:off x="6306392" y="2595128"/>
            <a:ext cx="2596165" cy="4247317"/>
          </a:xfrm>
          <a:prstGeom prst="rect">
            <a:avLst/>
          </a:prstGeom>
          <a:noFill/>
        </p:spPr>
        <p:txBody>
          <a:bodyPr wrap="square" rtlCol="0">
            <a:spAutoFit/>
          </a:bodyPr>
          <a:lstStyle/>
          <a:p>
            <a:pPr marL="0" indent="0">
              <a:buNone/>
            </a:pPr>
            <a:r>
              <a:rPr lang="fr-BE" sz="1800" dirty="0" err="1">
                <a:solidFill>
                  <a:schemeClr val="bg1"/>
                </a:solidFill>
              </a:rPr>
              <a:t>Gaura</a:t>
            </a:r>
            <a:r>
              <a:rPr lang="fr-BE" sz="1800" dirty="0">
                <a:solidFill>
                  <a:schemeClr val="bg1"/>
                </a:solidFill>
              </a:rPr>
              <a:t> </a:t>
            </a:r>
            <a:r>
              <a:rPr lang="fr-BE" sz="1800" dirty="0" err="1">
                <a:solidFill>
                  <a:schemeClr val="bg1"/>
                </a:solidFill>
              </a:rPr>
              <a:t>lindhemeri</a:t>
            </a:r>
            <a:endParaRPr lang="fr-BE" sz="1800" dirty="0">
              <a:solidFill>
                <a:schemeClr val="bg1"/>
              </a:solidFill>
            </a:endParaRPr>
          </a:p>
          <a:p>
            <a:pPr marL="0" indent="0">
              <a:buNone/>
            </a:pPr>
            <a:r>
              <a:rPr lang="fr-BE" sz="1800" dirty="0">
                <a:solidFill>
                  <a:schemeClr val="bg1"/>
                </a:solidFill>
              </a:rPr>
              <a:t>Salvia hybride « go </a:t>
            </a:r>
            <a:r>
              <a:rPr lang="fr-BE" sz="1800" dirty="0" err="1">
                <a:solidFill>
                  <a:schemeClr val="bg1"/>
                </a:solidFill>
              </a:rPr>
              <a:t>go</a:t>
            </a:r>
            <a:r>
              <a:rPr lang="fr-BE" sz="1800" dirty="0">
                <a:solidFill>
                  <a:schemeClr val="bg1"/>
                </a:solidFill>
              </a:rPr>
              <a:t> » </a:t>
            </a:r>
          </a:p>
          <a:p>
            <a:pPr marL="0" indent="0">
              <a:buNone/>
            </a:pPr>
            <a:r>
              <a:rPr lang="fr-BE" sz="1800" dirty="0" err="1">
                <a:solidFill>
                  <a:schemeClr val="bg1"/>
                </a:solidFill>
              </a:rPr>
              <a:t>Delosperma</a:t>
            </a:r>
            <a:r>
              <a:rPr lang="fr-BE" sz="1800" dirty="0">
                <a:solidFill>
                  <a:schemeClr val="bg1"/>
                </a:solidFill>
              </a:rPr>
              <a:t> </a:t>
            </a:r>
          </a:p>
          <a:p>
            <a:pPr marL="0" indent="0">
              <a:buNone/>
            </a:pPr>
            <a:r>
              <a:rPr lang="fr-BE" sz="1800" dirty="0">
                <a:solidFill>
                  <a:schemeClr val="bg1"/>
                </a:solidFill>
              </a:rPr>
              <a:t>Phlox </a:t>
            </a:r>
            <a:r>
              <a:rPr lang="fr-BE" sz="1800" dirty="0" err="1">
                <a:solidFill>
                  <a:schemeClr val="bg1"/>
                </a:solidFill>
              </a:rPr>
              <a:t>drummondi</a:t>
            </a:r>
            <a:endParaRPr lang="fr-BE" sz="1800" dirty="0">
              <a:solidFill>
                <a:schemeClr val="bg1"/>
              </a:solidFill>
            </a:endParaRPr>
          </a:p>
          <a:p>
            <a:pPr marL="0" indent="0">
              <a:buNone/>
            </a:pPr>
            <a:r>
              <a:rPr lang="fr-BE" sz="1800" dirty="0" err="1">
                <a:solidFill>
                  <a:schemeClr val="bg1"/>
                </a:solidFill>
              </a:rPr>
              <a:t>Helichrysum</a:t>
            </a:r>
            <a:r>
              <a:rPr lang="fr-BE" sz="1800" dirty="0">
                <a:solidFill>
                  <a:schemeClr val="bg1"/>
                </a:solidFill>
              </a:rPr>
              <a:t> </a:t>
            </a:r>
            <a:r>
              <a:rPr lang="fr-BE" sz="1800" dirty="0" err="1">
                <a:solidFill>
                  <a:schemeClr val="bg1"/>
                </a:solidFill>
              </a:rPr>
              <a:t>stoechas</a:t>
            </a:r>
            <a:r>
              <a:rPr lang="fr-BE" sz="1800" dirty="0">
                <a:solidFill>
                  <a:schemeClr val="bg1"/>
                </a:solidFill>
              </a:rPr>
              <a:t>,</a:t>
            </a:r>
          </a:p>
          <a:p>
            <a:pPr marL="0" indent="0">
              <a:buNone/>
            </a:pPr>
            <a:r>
              <a:rPr lang="fr-BE" sz="1800" dirty="0" err="1">
                <a:solidFill>
                  <a:schemeClr val="bg1"/>
                </a:solidFill>
              </a:rPr>
              <a:t>Kalanchoes</a:t>
            </a:r>
            <a:endParaRPr lang="fr-BE" sz="1800" dirty="0">
              <a:solidFill>
                <a:schemeClr val="bg1"/>
              </a:solidFill>
            </a:endParaRPr>
          </a:p>
          <a:p>
            <a:pPr marL="0" indent="0">
              <a:buNone/>
            </a:pPr>
            <a:r>
              <a:rPr lang="fr-BE" sz="1800" dirty="0">
                <a:solidFill>
                  <a:schemeClr val="bg1"/>
                </a:solidFill>
              </a:rPr>
              <a:t>Verveine de Buenos aires</a:t>
            </a:r>
          </a:p>
          <a:p>
            <a:pPr marL="0" indent="0">
              <a:buNone/>
            </a:pPr>
            <a:r>
              <a:rPr lang="fr-BE" sz="1800" dirty="0" err="1">
                <a:solidFill>
                  <a:schemeClr val="bg1"/>
                </a:solidFill>
              </a:rPr>
              <a:t>Kniphofia</a:t>
            </a:r>
            <a:endParaRPr lang="fr-BE" sz="1800" dirty="0">
              <a:solidFill>
                <a:schemeClr val="bg1"/>
              </a:solidFill>
            </a:endParaRPr>
          </a:p>
          <a:p>
            <a:pPr marL="0" indent="0">
              <a:buNone/>
            </a:pPr>
            <a:r>
              <a:rPr lang="fr-BE" sz="1800" dirty="0" err="1">
                <a:solidFill>
                  <a:schemeClr val="bg1"/>
                </a:solidFill>
              </a:rPr>
              <a:t>Alstromeria</a:t>
            </a:r>
            <a:endParaRPr lang="fr-BE" sz="1800" dirty="0">
              <a:solidFill>
                <a:schemeClr val="bg1"/>
              </a:solidFill>
            </a:endParaRPr>
          </a:p>
          <a:p>
            <a:pPr marL="0" indent="0">
              <a:buNone/>
            </a:pPr>
            <a:r>
              <a:rPr lang="fr-BE" sz="1800" dirty="0" err="1">
                <a:solidFill>
                  <a:schemeClr val="bg1"/>
                </a:solidFill>
              </a:rPr>
              <a:t>Erigeron</a:t>
            </a:r>
            <a:r>
              <a:rPr lang="fr-BE" sz="1800" dirty="0">
                <a:solidFill>
                  <a:schemeClr val="bg1"/>
                </a:solidFill>
              </a:rPr>
              <a:t> « </a:t>
            </a:r>
            <a:r>
              <a:rPr lang="fr-BE" sz="1800" dirty="0" err="1">
                <a:solidFill>
                  <a:schemeClr val="bg1"/>
                </a:solidFill>
              </a:rPr>
              <a:t>karvinskianus</a:t>
            </a:r>
            <a:endParaRPr lang="fr-BE" sz="1800" dirty="0">
              <a:solidFill>
                <a:schemeClr val="bg1"/>
              </a:solidFill>
            </a:endParaRPr>
          </a:p>
          <a:p>
            <a:pPr marL="0" indent="0">
              <a:buNone/>
            </a:pPr>
            <a:r>
              <a:rPr lang="fr-BE" sz="1800" dirty="0">
                <a:solidFill>
                  <a:schemeClr val="bg1"/>
                </a:solidFill>
              </a:rPr>
              <a:t>Gaillarde « </a:t>
            </a:r>
            <a:r>
              <a:rPr lang="fr-BE" sz="1800" dirty="0" err="1">
                <a:solidFill>
                  <a:schemeClr val="bg1"/>
                </a:solidFill>
              </a:rPr>
              <a:t>red</a:t>
            </a:r>
            <a:r>
              <a:rPr lang="fr-BE" sz="1800" dirty="0">
                <a:solidFill>
                  <a:schemeClr val="bg1"/>
                </a:solidFill>
              </a:rPr>
              <a:t> </a:t>
            </a:r>
            <a:r>
              <a:rPr lang="fr-BE" sz="1800" dirty="0" err="1">
                <a:solidFill>
                  <a:schemeClr val="bg1"/>
                </a:solidFill>
              </a:rPr>
              <a:t>shades</a:t>
            </a:r>
            <a:r>
              <a:rPr lang="fr-BE" sz="1800" dirty="0">
                <a:solidFill>
                  <a:schemeClr val="bg1"/>
                </a:solidFill>
              </a:rPr>
              <a:t> »</a:t>
            </a:r>
          </a:p>
          <a:p>
            <a:pPr marL="0" indent="0">
              <a:buNone/>
            </a:pPr>
            <a:r>
              <a:rPr lang="fr-BE" sz="1800" dirty="0" err="1">
                <a:solidFill>
                  <a:schemeClr val="bg1"/>
                </a:solidFill>
              </a:rPr>
              <a:t>Anygosanthus</a:t>
            </a:r>
            <a:endParaRPr lang="fr-BE" sz="1800" dirty="0">
              <a:solidFill>
                <a:schemeClr val="bg1"/>
              </a:solidFill>
            </a:endParaRPr>
          </a:p>
          <a:p>
            <a:pPr marL="0" indent="0">
              <a:buNone/>
            </a:pPr>
            <a:r>
              <a:rPr lang="fr-BE" sz="1800" dirty="0">
                <a:solidFill>
                  <a:schemeClr val="bg1"/>
                </a:solidFill>
              </a:rPr>
              <a:t>Agapanthe</a:t>
            </a:r>
          </a:p>
          <a:p>
            <a:pPr marL="0" indent="0">
              <a:buNone/>
            </a:pPr>
            <a:r>
              <a:rPr lang="fr-BE" dirty="0">
                <a:solidFill>
                  <a:schemeClr val="bg1"/>
                </a:solidFill>
              </a:rPr>
              <a:t>Lantana</a:t>
            </a:r>
          </a:p>
          <a:p>
            <a:pPr marL="0" indent="0">
              <a:buNone/>
            </a:pPr>
            <a:r>
              <a:rPr lang="fr-BE" sz="1800" dirty="0">
                <a:solidFill>
                  <a:schemeClr val="bg1"/>
                </a:solidFill>
              </a:rPr>
              <a:t>Sedum </a:t>
            </a:r>
            <a:r>
              <a:rPr lang="fr-BE" sz="1800" dirty="0" err="1">
                <a:solidFill>
                  <a:schemeClr val="bg1"/>
                </a:solidFill>
              </a:rPr>
              <a:t>takesinense</a:t>
            </a:r>
            <a:endParaRPr lang="fr-BE" sz="1800" dirty="0">
              <a:solidFill>
                <a:schemeClr val="bg1"/>
              </a:solidFill>
            </a:endParaRPr>
          </a:p>
        </p:txBody>
      </p:sp>
    </p:spTree>
    <p:extLst>
      <p:ext uri="{BB962C8B-B14F-4D97-AF65-F5344CB8AC3E}">
        <p14:creationId xmlns:p14="http://schemas.microsoft.com/office/powerpoint/2010/main" val="10784338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546236" y="295590"/>
            <a:ext cx="4932738" cy="369332"/>
          </a:xfrm>
          <a:prstGeom prst="rect">
            <a:avLst/>
          </a:prstGeom>
          <a:noFill/>
        </p:spPr>
        <p:txBody>
          <a:bodyPr wrap="square">
            <a:spAutoFit/>
          </a:bodyPr>
          <a:lstStyle/>
          <a:p>
            <a:pPr algn="ctr"/>
            <a:r>
              <a:rPr lang="fr-FR" sz="1800" b="1" dirty="0">
                <a:solidFill>
                  <a:schemeClr val="bg1"/>
                </a:solidFill>
                <a:effectLst/>
                <a:latin typeface="Times New Roman" panose="02020603050405020304" pitchFamily="18" charset="0"/>
                <a:ea typeface="Times New Roman" panose="02020603050405020304" pitchFamily="18" charset="0"/>
              </a:rPr>
              <a:t>L’EVOLUTION DU FLEURISSEMENT</a:t>
            </a:r>
            <a:endParaRPr lang="fr-FR" b="1" dirty="0"/>
          </a:p>
        </p:txBody>
      </p:sp>
      <p:sp>
        <p:nvSpPr>
          <p:cNvPr id="5" name="ZoneTexte 4">
            <a:extLst>
              <a:ext uri="{FF2B5EF4-FFF2-40B4-BE49-F238E27FC236}">
                <a16:creationId xmlns:a16="http://schemas.microsoft.com/office/drawing/2014/main" id="{3BE7F018-2737-2D2C-02B0-95B25301B290}"/>
              </a:ext>
            </a:extLst>
          </p:cNvPr>
          <p:cNvSpPr txBox="1"/>
          <p:nvPr/>
        </p:nvSpPr>
        <p:spPr>
          <a:xfrm>
            <a:off x="0" y="664922"/>
            <a:ext cx="8871045" cy="3214534"/>
          </a:xfrm>
          <a:prstGeom prst="rect">
            <a:avLst/>
          </a:prstGeom>
          <a:noFill/>
        </p:spPr>
        <p:txBody>
          <a:bodyPr wrap="square">
            <a:spAutoFit/>
          </a:bodyPr>
          <a:lstStyle/>
          <a:p>
            <a:pPr algn="just">
              <a:lnSpc>
                <a:spcPct val="107000"/>
              </a:lnSpc>
              <a:spcAft>
                <a:spcPts val="600"/>
              </a:spcAft>
            </a:pPr>
            <a:r>
              <a:rPr lang="fr-FR"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Les tapis fleuris </a:t>
            </a:r>
          </a:p>
          <a:p>
            <a:pPr algn="just">
              <a:lnSpc>
                <a:spcPct val="107000"/>
              </a:lnSpc>
              <a:spcAft>
                <a:spcPts val="600"/>
              </a:spcAft>
            </a:pPr>
            <a:r>
              <a:rPr lang="fr-FR"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Les prairies fleuries  </a:t>
            </a:r>
            <a:r>
              <a:rPr lang="fr-FR"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hlinkClick r:id="rId3" action="ppaction://hlinkfile"/>
              </a:rPr>
              <a:t>..\diaporamas\NOVA-FLORE - Guide technique_2011 BD.pdf</a:t>
            </a:r>
            <a:endParaRPr lang="fr-FR"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algn="just">
              <a:lnSpc>
                <a:spcPct val="107000"/>
              </a:lnSpc>
              <a:spcAft>
                <a:spcPts val="600"/>
              </a:spcAft>
            </a:pPr>
            <a:r>
              <a:rPr lang="fr-FR" sz="2400" dirty="0">
                <a:solidFill>
                  <a:srgbClr val="000000"/>
                </a:solidFill>
                <a:latin typeface="Arial" panose="020B0604020202020204" pitchFamily="34" charset="0"/>
                <a:ea typeface="Calibri" panose="020F0502020204030204" pitchFamily="34" charset="0"/>
                <a:cs typeface="Times New Roman" panose="02020603050405020304" pitchFamily="18" charset="0"/>
              </a:rPr>
              <a:t>- Les plantes vivaces et pérennes</a:t>
            </a:r>
          </a:p>
          <a:p>
            <a:pPr algn="just">
              <a:lnSpc>
                <a:spcPct val="107000"/>
              </a:lnSpc>
              <a:spcAft>
                <a:spcPts val="600"/>
              </a:spcAft>
            </a:pPr>
            <a:r>
              <a:rPr lang="fr-FR" sz="2400" dirty="0">
                <a:solidFill>
                  <a:srgbClr val="000000"/>
                </a:solidFill>
                <a:latin typeface="Arial" panose="020B0604020202020204" pitchFamily="34" charset="0"/>
                <a:ea typeface="Calibri" panose="020F0502020204030204" pitchFamily="34" charset="0"/>
                <a:cs typeface="Times New Roman" panose="02020603050405020304" pitchFamily="18" charset="0"/>
              </a:rPr>
              <a:t>- Les bulbes et autres</a:t>
            </a:r>
          </a:p>
          <a:p>
            <a:pPr algn="just">
              <a:lnSpc>
                <a:spcPct val="107000"/>
              </a:lnSpc>
              <a:spcAft>
                <a:spcPts val="600"/>
              </a:spcAft>
            </a:pPr>
            <a:r>
              <a:rPr lang="fr-FR" sz="2400" dirty="0">
                <a:solidFill>
                  <a:srgbClr val="000000"/>
                </a:solidFill>
                <a:latin typeface="Arial" panose="020B0604020202020204" pitchFamily="34" charset="0"/>
                <a:ea typeface="Calibri" panose="020F0502020204030204" pitchFamily="34" charset="0"/>
                <a:cs typeface="Times New Roman" panose="02020603050405020304" pitchFamily="18" charset="0"/>
              </a:rPr>
              <a:t>-Les arbustes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r>
              <a:rPr lang="fr-FR"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-Les jardins secs, plantes méditerranéennes et cactées</a:t>
            </a:r>
          </a:p>
        </p:txBody>
      </p:sp>
      <p:pic>
        <p:nvPicPr>
          <p:cNvPr id="3" name="Image 2">
            <a:extLst>
              <a:ext uri="{FF2B5EF4-FFF2-40B4-BE49-F238E27FC236}">
                <a16:creationId xmlns:a16="http://schemas.microsoft.com/office/drawing/2014/main" id="{773B5A01-6C13-5657-FEA1-B2A3F9D26B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7741" y="3930904"/>
            <a:ext cx="3705519" cy="2781076"/>
          </a:xfrm>
          <a:prstGeom prst="rect">
            <a:avLst/>
          </a:prstGeom>
        </p:spPr>
      </p:pic>
      <p:pic>
        <p:nvPicPr>
          <p:cNvPr id="4" name="Image 3">
            <a:extLst>
              <a:ext uri="{FF2B5EF4-FFF2-40B4-BE49-F238E27FC236}">
                <a16:creationId xmlns:a16="http://schemas.microsoft.com/office/drawing/2014/main" id="{90770A95-9DEF-23E5-7AFB-4B2E2AF22D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0742" y="3930556"/>
            <a:ext cx="3903258" cy="2927443"/>
          </a:xfrm>
          <a:prstGeom prst="rect">
            <a:avLst/>
          </a:prstGeom>
        </p:spPr>
      </p:pic>
    </p:spTree>
    <p:extLst>
      <p:ext uri="{BB962C8B-B14F-4D97-AF65-F5344CB8AC3E}">
        <p14:creationId xmlns:p14="http://schemas.microsoft.com/office/powerpoint/2010/main" val="7692006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hidden="1">
            <a:extLst>
              <a:ext uri="{FF2B5EF4-FFF2-40B4-BE49-F238E27FC236}">
                <a16:creationId xmlns:a16="http://schemas.microsoft.com/office/drawing/2014/main" id="{8D9BE679-99EF-CF9B-35BD-D3549000F30A}"/>
              </a:ext>
            </a:extLst>
          </p:cNvPr>
          <p:cNvSpPr>
            <a:spLocks noGrp="1" noChangeArrowheads="1"/>
          </p:cNvSpPr>
          <p:nvPr>
            <p:ph type="title"/>
          </p:nvPr>
        </p:nvSpPr>
        <p:spPr/>
        <p:txBody>
          <a:bodyPr/>
          <a:lstStyle/>
          <a:p>
            <a:pPr eaLnBrk="1" hangingPunct="1"/>
            <a:endParaRPr lang="fr-FR" altLang="fr-FR"/>
          </a:p>
        </p:txBody>
      </p:sp>
      <p:sp>
        <p:nvSpPr>
          <p:cNvPr id="39939" name="Rectangle 3" descr="prairies fleuries 051">
            <a:extLst>
              <a:ext uri="{FF2B5EF4-FFF2-40B4-BE49-F238E27FC236}">
                <a16:creationId xmlns:a16="http://schemas.microsoft.com/office/drawing/2014/main" id="{CBA01D01-505B-31A8-CFB8-6D12CD1D9ABE}"/>
              </a:ext>
            </a:extLst>
          </p:cNvPr>
          <p:cNvSpPr>
            <a:spLocks noGrp="1" noChangeAspect="1" noChangeArrowheads="1"/>
          </p:cNvSpPr>
          <p:nvPr isPhoto="1"/>
        </p:nvSpPr>
        <p:spPr bwMode="auto">
          <a:xfrm>
            <a:off x="0" y="0"/>
            <a:ext cx="9142413" cy="6858000"/>
          </a:xfrm>
          <a:prstGeom prst="rect">
            <a:avLst/>
          </a:prstGeom>
          <a:blipFill dpi="0" rotWithShape="1">
            <a:blip r:embed="rId2"/>
            <a:srcRect/>
            <a:stretch>
              <a:fillRect/>
            </a:stretch>
          </a:blipFill>
          <a:ln w="9525">
            <a:solidFill>
              <a:schemeClr val="tx1"/>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fr-FR" altLang="fr-FR">
              <a:latin typeface="Calibri" panose="020F0502020204030204"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hidden="1">
            <a:extLst>
              <a:ext uri="{FF2B5EF4-FFF2-40B4-BE49-F238E27FC236}">
                <a16:creationId xmlns:a16="http://schemas.microsoft.com/office/drawing/2014/main" id="{A90D2A74-AAC4-968E-0B22-14CA79F17C4A}"/>
              </a:ext>
            </a:extLst>
          </p:cNvPr>
          <p:cNvSpPr>
            <a:spLocks noGrp="1"/>
          </p:cNvSpPr>
          <p:nvPr>
            <p:ph type="title"/>
          </p:nvPr>
        </p:nvSpPr>
        <p:spPr/>
        <p:txBody>
          <a:bodyPr/>
          <a:lstStyle/>
          <a:p>
            <a:endParaRPr lang="fr-FR" altLang="fr-FR"/>
          </a:p>
        </p:txBody>
      </p:sp>
      <p:pic>
        <p:nvPicPr>
          <p:cNvPr id="136195" name="Picture 3">
            <a:extLst>
              <a:ext uri="{FF2B5EF4-FFF2-40B4-BE49-F238E27FC236}">
                <a16:creationId xmlns:a16="http://schemas.microsoft.com/office/drawing/2014/main" id="{066244CB-5BA1-8838-FA2C-EA4C6CEADB5E}"/>
              </a:ext>
            </a:extLst>
          </p:cNvPr>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a:extLst>
              <a:ext uri="{FF2B5EF4-FFF2-40B4-BE49-F238E27FC236}">
                <a16:creationId xmlns:a16="http://schemas.microsoft.com/office/drawing/2014/main" id="{3BABA741-8EA2-E3EA-B295-70A03274F9D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859338" cy="3233738"/>
          </a:xfrm>
          <a:prstGeom prst="rect">
            <a:avLst/>
          </a:prstGeom>
          <a:noFill/>
          <a:extLst>
            <a:ext uri="{909E8E84-426E-40DD-AFC4-6F175D3DCCD1}">
              <a14:hiddenFill xmlns:a14="http://schemas.microsoft.com/office/drawing/2010/main">
                <a:solidFill>
                  <a:srgbClr val="FFFFFF"/>
                </a:solidFill>
              </a14:hiddenFill>
            </a:ext>
          </a:extLst>
        </p:spPr>
      </p:pic>
      <p:pic>
        <p:nvPicPr>
          <p:cNvPr id="103427" name="Picture 3">
            <a:extLst>
              <a:ext uri="{FF2B5EF4-FFF2-40B4-BE49-F238E27FC236}">
                <a16:creationId xmlns:a16="http://schemas.microsoft.com/office/drawing/2014/main" id="{A86D8704-19CF-E1CC-AE8D-2C4E526663E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59338" y="4006850"/>
            <a:ext cx="4284662" cy="2851150"/>
          </a:xfrm>
          <a:prstGeom prst="rect">
            <a:avLst/>
          </a:prstGeom>
          <a:noFill/>
          <a:extLst>
            <a:ext uri="{909E8E84-426E-40DD-AFC4-6F175D3DCCD1}">
              <a14:hiddenFill xmlns:a14="http://schemas.microsoft.com/office/drawing/2010/main">
                <a:solidFill>
                  <a:srgbClr val="FFFFFF"/>
                </a:solidFill>
              </a14:hiddenFill>
            </a:ext>
          </a:extLst>
        </p:spPr>
      </p:pic>
      <p:pic>
        <p:nvPicPr>
          <p:cNvPr id="103428" name="Picture 4">
            <a:extLst>
              <a:ext uri="{FF2B5EF4-FFF2-40B4-BE49-F238E27FC236}">
                <a16:creationId xmlns:a16="http://schemas.microsoft.com/office/drawing/2014/main" id="{B7C47D62-7388-0DC5-BE8D-FDFF5CA8099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19700" y="0"/>
            <a:ext cx="3924300" cy="2601913"/>
          </a:xfrm>
          <a:prstGeom prst="rect">
            <a:avLst/>
          </a:prstGeom>
          <a:noFill/>
          <a:extLst>
            <a:ext uri="{909E8E84-426E-40DD-AFC4-6F175D3DCCD1}">
              <a14:hiddenFill xmlns:a14="http://schemas.microsoft.com/office/drawing/2010/main">
                <a:solidFill>
                  <a:srgbClr val="FFFFFF"/>
                </a:solidFill>
              </a14:hiddenFill>
            </a:ext>
          </a:extLst>
        </p:spPr>
      </p:pic>
      <p:pic>
        <p:nvPicPr>
          <p:cNvPr id="103429" name="Picture 5">
            <a:extLst>
              <a:ext uri="{FF2B5EF4-FFF2-40B4-BE49-F238E27FC236}">
                <a16:creationId xmlns:a16="http://schemas.microsoft.com/office/drawing/2014/main" id="{41C3A883-FE58-DF14-9D6F-FDF9D1BA3EF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525838"/>
            <a:ext cx="3708400" cy="33321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78" name="Picture 14">
            <a:extLst>
              <a:ext uri="{FF2B5EF4-FFF2-40B4-BE49-F238E27FC236}">
                <a16:creationId xmlns:a16="http://schemas.microsoft.com/office/drawing/2014/main" id="{36740066-A80B-743E-DA61-E0F7AFE96FB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a:extLst>
              <a:ext uri="{FF2B5EF4-FFF2-40B4-BE49-F238E27FC236}">
                <a16:creationId xmlns:a16="http://schemas.microsoft.com/office/drawing/2014/main" id="{AFA5316D-ED88-49E8-220B-2A4C97ABB5E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6230938"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5" name="Picture 3">
            <a:extLst>
              <a:ext uri="{FF2B5EF4-FFF2-40B4-BE49-F238E27FC236}">
                <a16:creationId xmlns:a16="http://schemas.microsoft.com/office/drawing/2014/main" id="{77A7B072-9169-4814-D4A5-F70FDD71184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76672" y="3484990"/>
            <a:ext cx="3667328" cy="3373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Text Box 4">
            <a:extLst>
              <a:ext uri="{FF2B5EF4-FFF2-40B4-BE49-F238E27FC236}">
                <a16:creationId xmlns:a16="http://schemas.microsoft.com/office/drawing/2014/main" id="{35A755C6-F7F9-CF02-24E2-524BEE4330BE}"/>
              </a:ext>
            </a:extLst>
          </p:cNvPr>
          <p:cNvSpPr txBox="1">
            <a:spLocks noChangeArrowheads="1"/>
          </p:cNvSpPr>
          <p:nvPr/>
        </p:nvSpPr>
        <p:spPr bwMode="auto">
          <a:xfrm>
            <a:off x="323850" y="3266061"/>
            <a:ext cx="5152822"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altLang="fr-FR" sz="2400" dirty="0">
                <a:solidFill>
                  <a:schemeClr val="bg1"/>
                </a:solidFill>
                <a:cs typeface="Times New Roman" panose="02020603050405020304" pitchFamily="18" charset="0"/>
              </a:rPr>
              <a:t>On comprend que la base de l’aménagement d’un espace vert méditerranéen est la suppression des gazons tondus, engraissés et arrosés.</a:t>
            </a:r>
          </a:p>
          <a:p>
            <a:pPr>
              <a:spcBef>
                <a:spcPct val="50000"/>
              </a:spcBef>
            </a:pPr>
            <a:r>
              <a:rPr lang="fr-FR" altLang="fr-FR" sz="2400" dirty="0">
                <a:solidFill>
                  <a:schemeClr val="bg1"/>
                </a:solidFill>
                <a:cs typeface="Times New Roman" panose="02020603050405020304" pitchFamily="18" charset="0"/>
              </a:rPr>
              <a:t>Par contre la recherche de couleur avec le paillage sans faire de patchwork et les éléments de décorations sont importants (mur en pierres sèches, </a:t>
            </a:r>
            <a:r>
              <a:rPr lang="fr-FR" altLang="fr-FR" sz="2400" dirty="0" err="1">
                <a:solidFill>
                  <a:schemeClr val="bg1"/>
                </a:solidFill>
                <a:cs typeface="Times New Roman" panose="02020603050405020304" pitchFamily="18" charset="0"/>
              </a:rPr>
              <a:t>capitelle</a:t>
            </a:r>
            <a:r>
              <a:rPr lang="fr-FR" altLang="fr-FR" sz="2400" dirty="0">
                <a:solidFill>
                  <a:schemeClr val="bg1"/>
                </a:solidFill>
                <a:cs typeface="Times New Roman" panose="02020603050405020304" pitchFamily="18" charset="0"/>
              </a:rPr>
              <a:t>,</a:t>
            </a:r>
          </a:p>
        </p:txBody>
      </p:sp>
      <p:sp>
        <p:nvSpPr>
          <p:cNvPr id="146437" name="Text Box 5">
            <a:extLst>
              <a:ext uri="{FF2B5EF4-FFF2-40B4-BE49-F238E27FC236}">
                <a16:creationId xmlns:a16="http://schemas.microsoft.com/office/drawing/2014/main" id="{8849DDDF-2924-AC4F-901C-E6D5E3A91D74}"/>
              </a:ext>
            </a:extLst>
          </p:cNvPr>
          <p:cNvSpPr txBox="1">
            <a:spLocks noChangeArrowheads="1"/>
          </p:cNvSpPr>
          <p:nvPr/>
        </p:nvSpPr>
        <p:spPr bwMode="auto">
          <a:xfrm>
            <a:off x="6230938" y="-75186"/>
            <a:ext cx="2843212" cy="363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altLang="fr-FR" sz="2000" dirty="0">
                <a:solidFill>
                  <a:schemeClr val="bg1"/>
                </a:solidFill>
                <a:cs typeface="Times New Roman" panose="02020603050405020304" pitchFamily="18" charset="0"/>
              </a:rPr>
              <a:t>Les plantes vivaces et arbustes méditerranéen sont adaptées à la sècheresse, au soleil et au sol. Elles sont en général en repos végétatif l’été et donc peu florifère ou sur de courte période.</a:t>
            </a:r>
          </a:p>
          <a:p>
            <a:pPr>
              <a:spcBef>
                <a:spcPct val="50000"/>
              </a:spcBef>
            </a:pPr>
            <a:r>
              <a:rPr lang="fr-FR" altLang="fr-FR" sz="2000" dirty="0">
                <a:solidFill>
                  <a:schemeClr val="bg1"/>
                </a:solidFill>
                <a:cs typeface="Times New Roman" panose="02020603050405020304" pitchFamily="18" charset="0"/>
              </a:rPr>
              <a:t>On peut associer toute la famille des cactées même si elle est importée.</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BF77A46-CE39-36D5-DA40-1DDF2FC6FD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2442" y="3946478"/>
            <a:ext cx="5131558" cy="2911522"/>
          </a:xfrm>
          <a:prstGeom prst="rect">
            <a:avLst/>
          </a:prstGeom>
        </p:spPr>
      </p:pic>
      <p:pic>
        <p:nvPicPr>
          <p:cNvPr id="5" name="Image 4">
            <a:extLst>
              <a:ext uri="{FF2B5EF4-FFF2-40B4-BE49-F238E27FC236}">
                <a16:creationId xmlns:a16="http://schemas.microsoft.com/office/drawing/2014/main" id="{DF917C1A-9734-A6AC-B16B-4837C82A6B97}"/>
              </a:ext>
            </a:extLst>
          </p:cNvPr>
          <p:cNvPicPr>
            <a:picLocks noChangeAspect="1"/>
          </p:cNvPicPr>
          <p:nvPr/>
        </p:nvPicPr>
        <p:blipFill>
          <a:blip r:embed="rId4"/>
          <a:stretch>
            <a:fillRect/>
          </a:stretch>
        </p:blipFill>
        <p:spPr>
          <a:xfrm>
            <a:off x="0" y="0"/>
            <a:ext cx="9001125" cy="2743200"/>
          </a:xfrm>
          <a:prstGeom prst="rect">
            <a:avLst/>
          </a:prstGeom>
        </p:spPr>
      </p:pic>
      <p:sp>
        <p:nvSpPr>
          <p:cNvPr id="2" name="ZoneTexte 1">
            <a:extLst>
              <a:ext uri="{FF2B5EF4-FFF2-40B4-BE49-F238E27FC236}">
                <a16:creationId xmlns:a16="http://schemas.microsoft.com/office/drawing/2014/main" id="{0FABD162-7FFF-D92B-1241-65426BCF5743}"/>
              </a:ext>
            </a:extLst>
          </p:cNvPr>
          <p:cNvSpPr txBox="1"/>
          <p:nvPr/>
        </p:nvSpPr>
        <p:spPr>
          <a:xfrm>
            <a:off x="142874" y="3302757"/>
            <a:ext cx="3528374" cy="2246769"/>
          </a:xfrm>
          <a:prstGeom prst="rect">
            <a:avLst/>
          </a:prstGeom>
          <a:noFill/>
        </p:spPr>
        <p:txBody>
          <a:bodyPr wrap="square" rtlCol="0">
            <a:spAutoFit/>
          </a:bodyPr>
          <a:lstStyle/>
          <a:p>
            <a:r>
              <a:rPr lang="fr-FR" sz="2800" dirty="0">
                <a:solidFill>
                  <a:schemeClr val="bg1"/>
                </a:solidFill>
              </a:rPr>
              <a:t>Organisation du label</a:t>
            </a:r>
          </a:p>
          <a:p>
            <a:endParaRPr lang="fr-FR" sz="2800" dirty="0">
              <a:solidFill>
                <a:schemeClr val="bg1"/>
              </a:solidFill>
            </a:endParaRPr>
          </a:p>
          <a:p>
            <a:r>
              <a:rPr lang="fr-FR" sz="2800" dirty="0">
                <a:solidFill>
                  <a:schemeClr val="bg1"/>
                </a:solidFill>
              </a:rPr>
              <a:t>Les critères </a:t>
            </a:r>
            <a:r>
              <a:rPr lang="fr-FR" sz="2800" dirty="0">
                <a:hlinkClick r:id="rId5" action="ppaction://hlinkfile"/>
              </a:rPr>
              <a:t>..\VVF\Grille évaluation 2022.pdf</a:t>
            </a:r>
            <a:endParaRPr lang="fr-FR" sz="2800" dirty="0"/>
          </a:p>
        </p:txBody>
      </p:sp>
    </p:spTree>
    <p:extLst>
      <p:ext uri="{BB962C8B-B14F-4D97-AF65-F5344CB8AC3E}">
        <p14:creationId xmlns:p14="http://schemas.microsoft.com/office/powerpoint/2010/main" val="1202731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1F502F-B253-A502-C27D-16A7518A219B}"/>
              </a:ext>
            </a:extLst>
          </p:cNvPr>
          <p:cNvSpPr txBox="1"/>
          <p:nvPr/>
        </p:nvSpPr>
        <p:spPr>
          <a:xfrm>
            <a:off x="2600825" y="200054"/>
            <a:ext cx="5123807" cy="369332"/>
          </a:xfrm>
          <a:prstGeom prst="rect">
            <a:avLst/>
          </a:prstGeom>
          <a:noFill/>
        </p:spPr>
        <p:txBody>
          <a:bodyPr wrap="square">
            <a:spAutoFit/>
          </a:bodyPr>
          <a:lstStyle/>
          <a:p>
            <a:pPr algn="ctr"/>
            <a:r>
              <a:rPr lang="fr-FR" sz="1800" dirty="0">
                <a:solidFill>
                  <a:schemeClr val="bg1"/>
                </a:solidFill>
                <a:effectLst/>
                <a:latin typeface="Times New Roman" panose="02020603050405020304" pitchFamily="18" charset="0"/>
                <a:ea typeface="Times New Roman" panose="02020603050405020304" pitchFamily="18" charset="0"/>
              </a:rPr>
              <a:t>CONCLUSION CULINAIRE</a:t>
            </a:r>
            <a:endParaRPr lang="fr-FR" dirty="0">
              <a:solidFill>
                <a:schemeClr val="bg1"/>
              </a:solidFill>
            </a:endParaRPr>
          </a:p>
        </p:txBody>
      </p:sp>
      <p:pic>
        <p:nvPicPr>
          <p:cNvPr id="4" name="Image 3">
            <a:extLst>
              <a:ext uri="{FF2B5EF4-FFF2-40B4-BE49-F238E27FC236}">
                <a16:creationId xmlns:a16="http://schemas.microsoft.com/office/drawing/2014/main" id="{E834B502-785A-3BDD-EF85-651CE2EC8B99}"/>
              </a:ext>
            </a:extLst>
          </p:cNvPr>
          <p:cNvPicPr>
            <a:picLocks noChangeAspect="1"/>
          </p:cNvPicPr>
          <p:nvPr/>
        </p:nvPicPr>
        <p:blipFill>
          <a:blip r:embed="rId3"/>
          <a:stretch>
            <a:fillRect/>
          </a:stretch>
        </p:blipFill>
        <p:spPr>
          <a:xfrm>
            <a:off x="1228298" y="1198750"/>
            <a:ext cx="7915701" cy="5279773"/>
          </a:xfrm>
          <a:prstGeom prst="rect">
            <a:avLst/>
          </a:prstGeom>
        </p:spPr>
      </p:pic>
    </p:spTree>
    <p:extLst>
      <p:ext uri="{BB962C8B-B14F-4D97-AF65-F5344CB8AC3E}">
        <p14:creationId xmlns:p14="http://schemas.microsoft.com/office/powerpoint/2010/main" val="1353395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FF777B66-94CB-491C-AC6B-BDAC98E21D57}"/>
              </a:ext>
            </a:extLst>
          </p:cNvPr>
          <p:cNvSpPr>
            <a:spLocks noGrp="1"/>
          </p:cNvSpPr>
          <p:nvPr>
            <p:ph type="title"/>
          </p:nvPr>
        </p:nvSpPr>
        <p:spPr>
          <a:xfrm>
            <a:off x="363985" y="0"/>
            <a:ext cx="8511568" cy="1100384"/>
          </a:xfrm>
        </p:spPr>
        <p:txBody>
          <a:bodyPr rtlCol="0">
            <a:normAutofit/>
          </a:bodyPr>
          <a:lstStyle/>
          <a:p>
            <a:pPr rtl="0"/>
            <a:r>
              <a:rPr lang="fr-FR" dirty="0"/>
              <a:t>CONCLUSION ET EVALUATION</a:t>
            </a:r>
          </a:p>
        </p:txBody>
      </p:sp>
      <p:sp>
        <p:nvSpPr>
          <p:cNvPr id="4" name="Espace réservé du pied de page 3">
            <a:extLst>
              <a:ext uri="{FF2B5EF4-FFF2-40B4-BE49-F238E27FC236}">
                <a16:creationId xmlns:a16="http://schemas.microsoft.com/office/drawing/2014/main" id="{C0790620-674D-4DB3-5049-294ACF82C004}"/>
              </a:ext>
            </a:extLst>
          </p:cNvPr>
          <p:cNvSpPr>
            <a:spLocks noGrp="1"/>
          </p:cNvSpPr>
          <p:nvPr>
            <p:ph type="ftr" sz="quarter" idx="11"/>
          </p:nvPr>
        </p:nvSpPr>
        <p:spPr/>
        <p:txBody>
          <a:bodyPr/>
          <a:lstStyle/>
          <a:p>
            <a:pPr rtl="0"/>
            <a:r>
              <a:rPr lang="fr-FR" noProof="0"/>
              <a:t>FLEURISSEMENT</a:t>
            </a:r>
          </a:p>
        </p:txBody>
      </p:sp>
      <p:sp>
        <p:nvSpPr>
          <p:cNvPr id="2" name="Espace réservé du numéro de diapositive 1">
            <a:extLst>
              <a:ext uri="{FF2B5EF4-FFF2-40B4-BE49-F238E27FC236}">
                <a16:creationId xmlns:a16="http://schemas.microsoft.com/office/drawing/2014/main" id="{A7F1BCFD-39F9-A377-4687-9DAD533576CC}"/>
              </a:ext>
            </a:extLst>
          </p:cNvPr>
          <p:cNvSpPr>
            <a:spLocks noGrp="1"/>
          </p:cNvSpPr>
          <p:nvPr>
            <p:ph type="sldNum" sz="quarter" idx="12"/>
          </p:nvPr>
        </p:nvSpPr>
        <p:spPr/>
        <p:txBody>
          <a:bodyPr/>
          <a:lstStyle/>
          <a:p>
            <a:pPr rtl="0"/>
            <a:fld id="{D8DA9DAA-006C-4F4B-980E-E3DF019B24E2}" type="slidenum">
              <a:rPr lang="fr-FR" noProof="0" smtClean="0"/>
              <a:pPr rtl="0"/>
              <a:t>99</a:t>
            </a:fld>
            <a:endParaRPr lang="fr-FR" noProof="0"/>
          </a:p>
        </p:txBody>
      </p:sp>
      <p:pic>
        <p:nvPicPr>
          <p:cNvPr id="3" name="Image 2">
            <a:extLst>
              <a:ext uri="{FF2B5EF4-FFF2-40B4-BE49-F238E27FC236}">
                <a16:creationId xmlns:a16="http://schemas.microsoft.com/office/drawing/2014/main" id="{5207B737-2B24-419A-33B7-F97BB8D251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6309" y="4562507"/>
            <a:ext cx="4517691" cy="2295493"/>
          </a:xfrm>
          <a:prstGeom prst="rect">
            <a:avLst/>
          </a:prstGeom>
        </p:spPr>
      </p:pic>
      <p:sp>
        <p:nvSpPr>
          <p:cNvPr id="20" name="Espace réservé pour une image  18">
            <a:extLst>
              <a:ext uri="{FF2B5EF4-FFF2-40B4-BE49-F238E27FC236}">
                <a16:creationId xmlns:a16="http://schemas.microsoft.com/office/drawing/2014/main" id="{EE3591D2-C498-0C4E-AEDB-F2546A0D17B2}"/>
              </a:ext>
            </a:extLst>
          </p:cNvPr>
          <p:cNvSpPr txBox="1">
            <a:spLocks/>
          </p:cNvSpPr>
          <p:nvPr/>
        </p:nvSpPr>
        <p:spPr>
          <a:xfrm>
            <a:off x="813044" y="4018982"/>
            <a:ext cx="289062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sp>
      <p:sp>
        <p:nvSpPr>
          <p:cNvPr id="8" name="ZoneTexte 7">
            <a:extLst>
              <a:ext uri="{FF2B5EF4-FFF2-40B4-BE49-F238E27FC236}">
                <a16:creationId xmlns:a16="http://schemas.microsoft.com/office/drawing/2014/main" id="{09695043-DAE0-AA21-E6D2-AF9744072A4E}"/>
              </a:ext>
            </a:extLst>
          </p:cNvPr>
          <p:cNvSpPr txBox="1"/>
          <p:nvPr/>
        </p:nvSpPr>
        <p:spPr>
          <a:xfrm>
            <a:off x="954780" y="1289565"/>
            <a:ext cx="7737280" cy="2677656"/>
          </a:xfrm>
          <a:prstGeom prst="rect">
            <a:avLst/>
          </a:prstGeom>
          <a:noFill/>
        </p:spPr>
        <p:txBody>
          <a:bodyPr wrap="square" rtlCol="0">
            <a:spAutoFit/>
          </a:bodyPr>
          <a:lstStyle/>
          <a:p>
            <a:r>
              <a:rPr lang="fr-FR" sz="2800" dirty="0">
                <a:solidFill>
                  <a:schemeClr val="bg1"/>
                </a:solidFill>
              </a:rPr>
              <a:t>Evaluation, Audit, Etat des lieux</a:t>
            </a:r>
          </a:p>
          <a:p>
            <a:r>
              <a:rPr lang="fr-FR" sz="2800" dirty="0">
                <a:solidFill>
                  <a:schemeClr val="bg1"/>
                </a:solidFill>
              </a:rPr>
              <a:t>Réflexions, Analyses, Avantages Inconvénients</a:t>
            </a:r>
          </a:p>
          <a:p>
            <a:r>
              <a:rPr lang="fr-FR" sz="2800" dirty="0">
                <a:solidFill>
                  <a:schemeClr val="bg1"/>
                </a:solidFill>
              </a:rPr>
              <a:t>Communication, Concertation, Elus, Public, Agents</a:t>
            </a:r>
          </a:p>
          <a:p>
            <a:r>
              <a:rPr lang="fr-FR" sz="2800" dirty="0">
                <a:solidFill>
                  <a:schemeClr val="bg1"/>
                </a:solidFill>
              </a:rPr>
              <a:t>Actions ,Investissements, Terrain</a:t>
            </a:r>
          </a:p>
          <a:p>
            <a:r>
              <a:rPr lang="fr-FR" sz="2800" dirty="0">
                <a:solidFill>
                  <a:schemeClr val="bg1"/>
                </a:solidFill>
              </a:rPr>
              <a:t>Bilan, Evaluation, Remise en cause, Changement et Evolution</a:t>
            </a:r>
          </a:p>
        </p:txBody>
      </p:sp>
      <p:sp>
        <p:nvSpPr>
          <p:cNvPr id="7" name="ZoneTexte 6">
            <a:extLst>
              <a:ext uri="{FF2B5EF4-FFF2-40B4-BE49-F238E27FC236}">
                <a16:creationId xmlns:a16="http://schemas.microsoft.com/office/drawing/2014/main" id="{A3A52E9A-D83C-40B2-1C23-49CDE606D25B}"/>
              </a:ext>
            </a:extLst>
          </p:cNvPr>
          <p:cNvSpPr txBox="1"/>
          <p:nvPr/>
        </p:nvSpPr>
        <p:spPr>
          <a:xfrm>
            <a:off x="3703665" y="3731492"/>
            <a:ext cx="5360436" cy="523220"/>
          </a:xfrm>
          <a:prstGeom prst="rect">
            <a:avLst/>
          </a:prstGeom>
          <a:noFill/>
        </p:spPr>
        <p:txBody>
          <a:bodyPr wrap="square" rtlCol="0">
            <a:spAutoFit/>
          </a:bodyPr>
          <a:lstStyle/>
          <a:p>
            <a:r>
              <a:rPr lang="fr-FR" sz="2800" dirty="0">
                <a:solidFill>
                  <a:schemeClr val="bg1"/>
                </a:solidFill>
              </a:rPr>
              <a:t>MERCI DE VOTRE ATTENTION</a:t>
            </a:r>
          </a:p>
        </p:txBody>
      </p:sp>
    </p:spTree>
    <p:extLst>
      <p:ext uri="{BB962C8B-B14F-4D97-AF65-F5344CB8AC3E}">
        <p14:creationId xmlns:p14="http://schemas.microsoft.com/office/powerpoint/2010/main" val="30129593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C:\a verifier\JARDINMONET\P1010126.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a verifier\photo granier\IMG_2666.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a verifier\nantes\Présenta\Présenta\044.JPG"/>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82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97ECCC31-8429-4523-BE8D-8F09B7A4D46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2430</TotalTime>
  <Words>11703</Words>
  <Application>Microsoft Office PowerPoint</Application>
  <PresentationFormat>Affichage à l'écran (4:3)</PresentationFormat>
  <Paragraphs>942</Paragraphs>
  <Slides>99</Slides>
  <Notes>47</Notes>
  <HiddenSlides>0</HiddenSlides>
  <MMClips>0</MMClips>
  <ScaleCrop>false</ScaleCrop>
  <HeadingPairs>
    <vt:vector size="8" baseType="variant">
      <vt:variant>
        <vt:lpstr>Polices utilisées</vt:lpstr>
      </vt:variant>
      <vt:variant>
        <vt:i4>11</vt:i4>
      </vt:variant>
      <vt:variant>
        <vt:lpstr>Thème</vt:lpstr>
      </vt:variant>
      <vt:variant>
        <vt:i4>1</vt:i4>
      </vt:variant>
      <vt:variant>
        <vt:lpstr>Serveurs OLE incorporés</vt:lpstr>
      </vt:variant>
      <vt:variant>
        <vt:i4>1</vt:i4>
      </vt:variant>
      <vt:variant>
        <vt:lpstr>Titres des diapositives</vt:lpstr>
      </vt:variant>
      <vt:variant>
        <vt:i4>99</vt:i4>
      </vt:variant>
    </vt:vector>
  </HeadingPairs>
  <TitlesOfParts>
    <vt:vector size="112" baseType="lpstr">
      <vt:lpstr>Algerian</vt:lpstr>
      <vt:lpstr>Arial</vt:lpstr>
      <vt:lpstr>Calibri</vt:lpstr>
      <vt:lpstr>Helvetica Neue</vt:lpstr>
      <vt:lpstr>inherit</vt:lpstr>
      <vt:lpstr>Source Sans Pro</vt:lpstr>
      <vt:lpstr>Symbol</vt:lpstr>
      <vt:lpstr>Times New Roman</vt:lpstr>
      <vt:lpstr>Tw Cen MT</vt:lpstr>
      <vt:lpstr>Verdana</vt:lpstr>
      <vt:lpstr>Wingdings</vt:lpstr>
      <vt:lpstr>Circuit</vt:lpstr>
      <vt:lpstr>Worksheet</vt:lpstr>
      <vt:lpstr>Le fleurissement: Savoir concevoir et entretenir des massifs de fleurs</vt:lpstr>
      <vt:lpstr>SOMMAIRE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PAILLAGE</vt:lpstr>
      <vt:lpstr>LA Paillage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PLANTES QUI RESISTENT A LA SECHERESSE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CONCLUSION ET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fleurissement: Savoir concevoir et entretenir des massifs de fleurs</dc:title>
  <dc:creator>patrick lafforgue</dc:creator>
  <cp:lastModifiedBy>patrick lafforgue</cp:lastModifiedBy>
  <cp:revision>28</cp:revision>
  <dcterms:created xsi:type="dcterms:W3CDTF">2022-10-07T08:12:41Z</dcterms:created>
  <dcterms:modified xsi:type="dcterms:W3CDTF">2024-10-23T06:59:45Z</dcterms:modified>
</cp:coreProperties>
</file>