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93" r:id="rId2"/>
    <p:sldId id="355" r:id="rId3"/>
    <p:sldId id="356" r:id="rId4"/>
    <p:sldId id="268" r:id="rId5"/>
    <p:sldId id="370" r:id="rId6"/>
    <p:sldId id="276" r:id="rId7"/>
    <p:sldId id="312" r:id="rId8"/>
    <p:sldId id="314" r:id="rId9"/>
    <p:sldId id="380" r:id="rId10"/>
    <p:sldId id="381" r:id="rId11"/>
    <p:sldId id="325" r:id="rId12"/>
    <p:sldId id="393" r:id="rId13"/>
    <p:sldId id="395" r:id="rId14"/>
    <p:sldId id="394" r:id="rId15"/>
    <p:sldId id="261" r:id="rId16"/>
    <p:sldId id="392" r:id="rId17"/>
    <p:sldId id="391" r:id="rId18"/>
    <p:sldId id="389" r:id="rId19"/>
    <p:sldId id="390" r:id="rId20"/>
    <p:sldId id="387" r:id="rId21"/>
    <p:sldId id="379" r:id="rId22"/>
    <p:sldId id="386" r:id="rId23"/>
    <p:sldId id="396" r:id="rId24"/>
    <p:sldId id="377" r:id="rId25"/>
    <p:sldId id="388" r:id="rId26"/>
    <p:sldId id="32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677" autoAdjust="0"/>
  </p:normalViewPr>
  <p:slideViewPr>
    <p:cSldViewPr snapToGrid="0">
      <p:cViewPr varScale="1">
        <p:scale>
          <a:sx n="58" d="100"/>
          <a:sy n="58" d="100"/>
        </p:scale>
        <p:origin x="2198" y="34"/>
      </p:cViewPr>
      <p:guideLst/>
    </p:cSldViewPr>
  </p:slideViewPr>
  <p:notesTextViewPr>
    <p:cViewPr>
      <p:scale>
        <a:sx n="1" d="1"/>
        <a:sy n="1" d="1"/>
      </p:scale>
      <p:origin x="0" y="-51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FADA8-173F-4293-86E3-0ED84C2DFBC3}" type="datetimeFigureOut">
              <a:rPr lang="fr-FR" smtClean="0"/>
              <a:t>29/10/2024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AC533-08BC-4142-BFA7-878B99817ECA}" type="slidenum">
              <a:rPr lang="fr-FR" smtClean="0"/>
              <a:t>‹N°›</a:t>
            </a:fld>
            <a:endParaRPr lang="fr-FR"/>
          </a:p>
        </p:txBody>
      </p:sp>
    </p:spTree>
    <p:extLst>
      <p:ext uri="{BB962C8B-B14F-4D97-AF65-F5344CB8AC3E}">
        <p14:creationId xmlns:p14="http://schemas.microsoft.com/office/powerpoint/2010/main" val="1174235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B55DCBF2-4F70-49E8-AE36-818F88981908}" type="slidenum">
              <a:rPr lang="fr-FR" altLang="fr-FR" smtClean="0">
                <a:latin typeface="Arial" charset="0"/>
                <a:cs typeface="Arial" charset="0"/>
              </a:rPr>
              <a:pPr/>
              <a:t>1</a:t>
            </a:fld>
            <a:endParaRPr lang="fr-FR" altLang="fr-FR">
              <a:latin typeface="Arial" charset="0"/>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fr-FR" altLang="fr-FR" sz="1800" b="0" dirty="0"/>
              <a:t>Nous allons essayer de comprendre et de se positionner dans cette évolution dans la gestion des espaces verts et naturels des collectivités.</a:t>
            </a:r>
          </a:p>
          <a:p>
            <a:pPr eaLnBrk="1" hangingPunct="1"/>
            <a:r>
              <a:rPr lang="fr-FR" altLang="fr-FR" sz="1800" b="0" dirty="0"/>
              <a:t>Une évolution historique des jardins</a:t>
            </a:r>
          </a:p>
          <a:p>
            <a:pPr eaLnBrk="1" hangingPunct="1"/>
            <a:r>
              <a:rPr lang="fr-FR" altLang="fr-FR" sz="1800" b="0" dirty="0"/>
              <a:t>Année 70: tous les espaces verts sont entretenus de la même façon. Normalisation de l’entretien. Domination de la nature.</a:t>
            </a:r>
          </a:p>
          <a:p>
            <a:pPr eaLnBrk="1" hangingPunct="1"/>
            <a:r>
              <a:rPr lang="fr-FR" altLang="fr-FR" sz="1800" b="0" dirty="0"/>
              <a:t>Année 90: (94 Strasbourg) gestion des espaces verts. Les usages sont primordiaux avec un entretien différencié. Du plus horticole au plus naturel</a:t>
            </a:r>
          </a:p>
          <a:p>
            <a:pPr eaLnBrk="1" hangingPunct="1"/>
            <a:r>
              <a:rPr lang="fr-FR" altLang="fr-FR" sz="1800" b="0" dirty="0"/>
              <a:t>Depuis 2005 à Maintenant: un entretien écologique et respectueux de l’environnement. Renaturation de la ville. Accompagner la nature</a:t>
            </a:r>
          </a:p>
          <a:p>
            <a:pPr eaLnBrk="1" hangingPunct="1"/>
            <a:endParaRPr lang="fr-FR" altLang="fr-F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C94881-5069-4D32-9367-42EC378EDB4C}" type="slidenum">
              <a:rPr lang="fr-FR" altLang="fr-FR" sz="1200">
                <a:latin typeface="Arial" charset="0"/>
              </a:rPr>
              <a:pPr algn="r"/>
              <a:t>10</a:t>
            </a:fld>
            <a:endParaRPr lang="fr-FR" altLang="fr-FR" sz="1200">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r>
              <a:rPr lang="fr-FR" altLang="fr-FR" b="1"/>
              <a:t>Fiches techniques d’intervention : taille raisonnée des arbustes et arbrisseaux, programmation de l’arrosage, gazons et prairies….</a:t>
            </a:r>
          </a:p>
          <a:p>
            <a:pPr eaLnBrk="1" hangingPunct="1"/>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4F41CAD4-5556-4C2E-8D5F-84A1152424BF}" type="slidenum">
              <a:rPr lang="fr-FR" altLang="fr-FR" smtClean="0">
                <a:latin typeface="Arial" charset="0"/>
                <a:cs typeface="Arial" charset="0"/>
              </a:rPr>
              <a:pPr/>
              <a:t>11</a:t>
            </a:fld>
            <a:endParaRPr lang="fr-FR" altLang="fr-FR">
              <a:latin typeface="Arial" charset="0"/>
              <a:cs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fr-FR" altLang="fr-FR" sz="1800" dirty="0"/>
              <a:t>C’est le jardinier qui est le meilleur vecteur d’information du public. Si les appels téléphoniques se bousculent à la mairie, c’est que vous n’avez pas communiquez.</a:t>
            </a:r>
          </a:p>
          <a:p>
            <a:pPr eaLnBrk="1" hangingPunct="1"/>
            <a:r>
              <a:rPr lang="fr-FR" altLang="fr-FR" sz="1800" dirty="0"/>
              <a:t>Voir les différents outils.</a:t>
            </a:r>
          </a:p>
          <a:p>
            <a:pPr eaLnBrk="1" hangingPunct="1"/>
            <a:r>
              <a:rPr lang="fr-FR" altLang="fr-FR" sz="1800" dirty="0"/>
              <a:t>Le jardinier a appris de nouvelles compétences et à approfondit ces techniques de bases. Il a réparti son temps de travail différemment.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a:t>Bouleversement par le COVID et un temps d’arrêt d’activité: Pendant propreté, arrosage, achats sports. Après Désherbage, tontes, plantations. Moins d’entretien horticole + de biodiversité</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12</a:t>
            </a:fld>
            <a:endParaRPr lang="fr-FR"/>
          </a:p>
        </p:txBody>
      </p:sp>
    </p:spTree>
    <p:extLst>
      <p:ext uri="{BB962C8B-B14F-4D97-AF65-F5344CB8AC3E}">
        <p14:creationId xmlns:p14="http://schemas.microsoft.com/office/powerpoint/2010/main" val="177791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sz="1200" dirty="0"/>
              <a:t>Bouleversement Préfectoraux de la typologie et du cahier de prescription par les arrêté de restriction d’arrosage. Vers une évolution moins horticole et plus résiliente.</a:t>
            </a:r>
          </a:p>
          <a:p>
            <a:r>
              <a:rPr lang="fr-FR" sz="1200" dirty="0"/>
              <a:t>Alternatives aux gazons.</a:t>
            </a:r>
          </a:p>
          <a:p>
            <a:r>
              <a:rPr lang="fr-FR" dirty="0"/>
              <a:t>Contradiction avec des plantations et pas d’arrosage. 2 ans?</a:t>
            </a:r>
          </a:p>
          <a:p>
            <a:r>
              <a:rPr lang="fr-FR" dirty="0"/>
              <a:t>Attention aux patrimoine arborée anciennement sur gazon arrosé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Vive les espaces naturels mais faire un constat de dépérissement, donc que planter demain?</a:t>
            </a:r>
          </a:p>
          <a:p>
            <a:endParaRPr lang="fr-FR" dirty="0"/>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14</a:t>
            </a:fld>
            <a:endParaRPr lang="fr-FR"/>
          </a:p>
        </p:txBody>
      </p:sp>
    </p:spTree>
    <p:extLst>
      <p:ext uri="{BB962C8B-B14F-4D97-AF65-F5344CB8AC3E}">
        <p14:creationId xmlns:p14="http://schemas.microsoft.com/office/powerpoint/2010/main" val="164297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Une démarche écologique valorisera les réflexions sur l’intégration du site dans des liaisons écologiques (trame verte et bleue par exemple) au niveau du territoire mais aussi la prise en compte des connexions entre les milieux à l’intérieur d’un même site.</a:t>
            </a:r>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15</a:t>
            </a:fld>
            <a:endParaRPr lang="fr-FR"/>
          </a:p>
        </p:txBody>
      </p:sp>
    </p:spTree>
    <p:extLst>
      <p:ext uri="{BB962C8B-B14F-4D97-AF65-F5344CB8AC3E}">
        <p14:creationId xmlns:p14="http://schemas.microsoft.com/office/powerpoint/2010/main" val="2716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Souvent les paysagistes se font plaisir: pour se démarquer, pour innover, pour marquer un site comme un artiste….</a:t>
            </a:r>
          </a:p>
          <a:p>
            <a:r>
              <a:rPr lang="fr-FR" dirty="0"/>
              <a:t>Pour moi le plus important c’est de répondre qualitativement et quantitativement aux besoins des citoyens. Cela n’exclut pas l’esthétisme, la préservation de l’environnement et l’expérimentation.</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17</a:t>
            </a:fld>
            <a:endParaRPr lang="fr-FR"/>
          </a:p>
        </p:txBody>
      </p:sp>
    </p:spTree>
    <p:extLst>
      <p:ext uri="{BB962C8B-B14F-4D97-AF65-F5344CB8AC3E}">
        <p14:creationId xmlns:p14="http://schemas.microsoft.com/office/powerpoint/2010/main" val="113064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36871126-0C10-49C0-BDA0-92201EB1EB3F}" type="slidenum">
              <a:rPr lang="fr-FR" altLang="fr-FR" smtClean="0">
                <a:latin typeface="Arial" charset="0"/>
                <a:cs typeface="Arial" charset="0"/>
              </a:rPr>
              <a:pPr/>
              <a:t>19</a:t>
            </a:fld>
            <a:endParaRPr lang="fr-FR" altLang="fr-FR">
              <a:latin typeface="Arial" charset="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fr-FR" altLang="fr-FR" sz="1200" dirty="0"/>
              <a:t>GESTION DIFFERENCIEE</a:t>
            </a:r>
          </a:p>
          <a:p>
            <a:pPr eaLnBrk="1" hangingPunct="1"/>
            <a:r>
              <a:rPr lang="fr-FR" altLang="fr-FR" sz="1200" dirty="0"/>
              <a:t>Vu </a:t>
            </a:r>
            <a:r>
              <a:rPr lang="fr-FR" altLang="fr-FR" sz="1200" dirty="0" err="1"/>
              <a:t>précedemment</a:t>
            </a:r>
            <a:r>
              <a:rPr lang="fr-FR" altLang="fr-FR" sz="1200" dirty="0"/>
              <a:t> mais penser à une concertation, à une transversalité avec les autres services de la collectivité (Environnement, Voie Publique, Vie Scolaire, Urbanisme, Communication….)</a:t>
            </a:r>
          </a:p>
          <a:p>
            <a:pPr eaLnBrk="1" hangingPunct="1"/>
            <a:r>
              <a:rPr lang="fr-FR" altLang="fr-FR" sz="1200" dirty="0"/>
              <a:t>FLEURISSEMENT</a:t>
            </a:r>
          </a:p>
          <a:p>
            <a:pPr eaLnBrk="1" hangingPunct="1"/>
            <a:r>
              <a:rPr lang="fr-FR" altLang="fr-FR" sz="1200" dirty="0"/>
              <a:t>Supprimer jardinières et plantation hors sols, chauffage aux granulés de bois issu de l’élagage ou par échange thermique de pompes à chaleur, étude de support sans tourbe, récolte de graines.</a:t>
            </a:r>
            <a:r>
              <a:rPr lang="fr-FR" sz="1200" dirty="0"/>
              <a:t>. </a:t>
            </a:r>
          </a:p>
          <a:p>
            <a:pPr eaLnBrk="1" hangingPunct="1"/>
            <a:endParaRPr lang="fr-FR" altLang="fr-FR" sz="1200" dirty="0"/>
          </a:p>
          <a:p>
            <a:pPr eaLnBrk="1" hangingPunct="1"/>
            <a:r>
              <a:rPr lang="fr-FR" altLang="fr-FR" sz="1000" dirty="0"/>
              <a:t>HERBE</a:t>
            </a:r>
          </a:p>
          <a:p>
            <a:pPr eaLnBrk="1" hangingPunct="1"/>
            <a:r>
              <a:rPr lang="fr-FR" altLang="fr-FR" sz="1000" dirty="0"/>
              <a:t>ARBUSTE</a:t>
            </a:r>
          </a:p>
          <a:p>
            <a:pPr eaLnBrk="1" hangingPunct="1"/>
            <a:r>
              <a:rPr lang="fr-FR" altLang="fr-FR" sz="1000" dirty="0"/>
              <a:t>ARBRES</a:t>
            </a:r>
          </a:p>
          <a:p>
            <a:pPr eaLnBrk="1" hangingPunct="1"/>
            <a:endParaRPr lang="fr-FR" altLang="fr-FR" sz="1000" dirty="0"/>
          </a:p>
          <a:p>
            <a:pPr eaLnBrk="1" hangingPunct="1"/>
            <a:endParaRPr lang="fr-FR" altLang="fr-FR" sz="1000" dirty="0"/>
          </a:p>
          <a:p>
            <a:pPr eaLnBrk="1" hangingPunct="1"/>
            <a:endParaRPr lang="fr-FR" altLang="fr-FR" sz="1000" dirty="0"/>
          </a:p>
        </p:txBody>
      </p:sp>
    </p:spTree>
    <p:extLst>
      <p:ext uri="{BB962C8B-B14F-4D97-AF65-F5344CB8AC3E}">
        <p14:creationId xmlns:p14="http://schemas.microsoft.com/office/powerpoint/2010/main" val="398634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36871126-0C10-49C0-BDA0-92201EB1EB3F}" type="slidenum">
              <a:rPr lang="fr-FR" altLang="fr-FR" smtClean="0">
                <a:latin typeface="Arial" charset="0"/>
                <a:cs typeface="Arial" charset="0"/>
              </a:rPr>
              <a:pPr/>
              <a:t>20</a:t>
            </a:fld>
            <a:endParaRPr lang="fr-FR" altLang="fr-FR">
              <a:latin typeface="Arial" charset="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fr-FR" altLang="fr-FR" sz="1000" dirty="0"/>
              <a:t>VEGETALISATION</a:t>
            </a:r>
          </a:p>
          <a:p>
            <a:pPr eaLnBrk="1" hangingPunct="1"/>
            <a:r>
              <a:rPr lang="fr-FR" altLang="fr-FR" sz="1000" dirty="0"/>
              <a:t>ALLEES, MOBILIER, MATERIAUX, MATERIEL, ECLAIRAGE</a:t>
            </a:r>
          </a:p>
          <a:p>
            <a:pPr eaLnBrk="1" hangingPunct="1"/>
            <a:r>
              <a:rPr lang="fr-FR" altLang="fr-FR" sz="1000" dirty="0"/>
              <a:t>FORMATION</a:t>
            </a:r>
          </a:p>
          <a:p>
            <a:pPr eaLnBrk="1" hangingPunct="1"/>
            <a:r>
              <a:rPr lang="fr-FR" sz="1200" dirty="0"/>
              <a:t>Réaliser un plan de formation pluriannuel avec des thématiques en rapport avec l’écologie qui modifient les pratiques horticoles. C’est l’étape essentielle pour appliquer les principes de la gestion écologique sur le terrain. Le jardinier a besoin de nouvelles compétences. Il s’agit aussi de fédérer une équipe autour d’un véritable projet collectif, et de mieux communiquer entre intervenants sur la gestion des sites. Une démarche d’amélioration continue doit être mise en œuvre en rapport avec les entretiens d’évaluation</a:t>
            </a:r>
          </a:p>
          <a:p>
            <a:pPr eaLnBrk="1" hangingPunct="1"/>
            <a:r>
              <a:rPr lang="fr-FR" altLang="fr-FR" sz="1200" dirty="0"/>
              <a:t>COMMUNICATION</a:t>
            </a:r>
          </a:p>
          <a:p>
            <a:pPr eaLnBrk="1" hangingPunct="1"/>
            <a:r>
              <a:rPr lang="fr-FR" sz="1200" dirty="0"/>
              <a:t>Les espaces verts sont des lieux de vie, conçus pour le public, et, dans cette optique, la prise en compte du public et des usages du site est essentielle. Par ailleurs, la gestion écologique des espaces verts instaure de nouvelles pratiques de gestion, à expliquer et partager, pour en faciliter la compréhension et la diffusion. Ne pas négliger la propreté et la sécurité.</a:t>
            </a:r>
            <a:endParaRPr lang="fr-FR" altLang="fr-FR" sz="1000" dirty="0"/>
          </a:p>
          <a:p>
            <a:pPr eaLnBrk="1" hangingPunct="1"/>
            <a:r>
              <a:rPr lang="fr-FR" altLang="fr-FR" sz="1000" dirty="0"/>
              <a:t>DECHETS</a:t>
            </a:r>
          </a:p>
          <a:p>
            <a:pPr eaLnBrk="1" hangingPunct="1"/>
            <a:r>
              <a:rPr lang="fr-FR" sz="800" dirty="0"/>
              <a:t>DECHETS</a:t>
            </a:r>
          </a:p>
          <a:p>
            <a:pPr eaLnBrk="1" hangingPunct="1"/>
            <a:r>
              <a:rPr lang="fr-FR" sz="800" dirty="0"/>
              <a:t>La gestion des déchets verts nécessite tout d’abord de faire un état des lieux des pratiques pour ensuite tendre vers une gestion optimisée, qui se base sur les principes de réduction, réutilisation et recyclage. Le bois mort et le NON ramassage des feuilles sont indispensables à la vie des écosystème.</a:t>
            </a:r>
          </a:p>
          <a:p>
            <a:pPr eaLnBrk="1" hangingPunct="1"/>
            <a:r>
              <a:rPr lang="fr-FR" sz="800" dirty="0"/>
              <a:t>Composteur pour la population et récupérateur d’eau.</a:t>
            </a:r>
          </a:p>
          <a:p>
            <a:pPr marL="0" indent="0" eaLnBrk="1" hangingPunct="1">
              <a:buFont typeface="Wingdings" panose="05000000000000000000" pitchFamily="2" charset="2"/>
              <a:buNone/>
            </a:pPr>
            <a:r>
              <a:rPr lang="fr-FR" sz="1000" dirty="0"/>
              <a:t>&gt; Réduire la production de déchets à la source (diminution de la fréquence de tonte par exemple, taille raisonnée, feuilles et déchets d’élagage et de tonte laissés sur place ou broyés, etc.)</a:t>
            </a:r>
          </a:p>
          <a:p>
            <a:pPr marL="0" indent="0" eaLnBrk="1" hangingPunct="1">
              <a:buFont typeface="Wingdings" panose="05000000000000000000" pitchFamily="2" charset="2"/>
              <a:buNone/>
            </a:pPr>
            <a:r>
              <a:rPr lang="fr-FR" sz="1000" dirty="0"/>
              <a:t>&gt; Optimiser la valorisation des déchets sur le site ou à proximité, en s’intéressant notamment au tri des déchets verts et à la réutilisation des rémanents (paillage ou </a:t>
            </a:r>
            <a:r>
              <a:rPr lang="fr-FR" sz="1000" dirty="0" err="1"/>
              <a:t>mulching</a:t>
            </a:r>
            <a:r>
              <a:rPr lang="fr-FR" sz="1000" dirty="0"/>
              <a:t> par exemple) ; </a:t>
            </a:r>
          </a:p>
          <a:p>
            <a:pPr marL="0" indent="0" eaLnBrk="1" hangingPunct="1">
              <a:buFont typeface="Wingdings" panose="05000000000000000000" pitchFamily="2" charset="2"/>
              <a:buNone/>
            </a:pPr>
            <a:r>
              <a:rPr lang="fr-FR" sz="1000" dirty="0"/>
              <a:t>&gt; Produire du compost sur le site ou à proximité si possible avec un protocole encadré, concernant notamment les risques sanitaires liés au compostage ; </a:t>
            </a:r>
          </a:p>
          <a:p>
            <a:pPr marL="0" indent="0" eaLnBrk="1" hangingPunct="1">
              <a:buFont typeface="Wingdings" panose="05000000000000000000" pitchFamily="2" charset="2"/>
              <a:buNone/>
            </a:pPr>
            <a:r>
              <a:rPr lang="fr-FR" sz="1000" dirty="0"/>
              <a:t>&gt; Valoriser les déchets en exportation, via des plateformes de compostage par exemple, si la valorisation sur le site n’est pas envisageable.</a:t>
            </a:r>
            <a:endParaRPr lang="fr-FR" altLang="fr-FR" sz="1000" dirty="0"/>
          </a:p>
          <a:p>
            <a:pPr eaLnBrk="1" hangingPunct="1"/>
            <a:r>
              <a:rPr lang="fr-FR" altLang="fr-FR" sz="1000" dirty="0"/>
              <a:t>PHYTOS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Loi LABBE Interdiction. Acceptation et gestion de la flore spontanée. La gestion de l’état sanitaire des végétaux fera appel, quant à elle, à la protection biologique intégrée</a:t>
            </a:r>
          </a:p>
          <a:p>
            <a:pPr eaLnBrk="1" hangingPunct="1"/>
            <a:endParaRPr lang="fr-FR" altLang="fr-FR" sz="1000" dirty="0"/>
          </a:p>
        </p:txBody>
      </p:sp>
    </p:spTree>
    <p:extLst>
      <p:ext uri="{BB962C8B-B14F-4D97-AF65-F5344CB8AC3E}">
        <p14:creationId xmlns:p14="http://schemas.microsoft.com/office/powerpoint/2010/main" val="3278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4F70B280-66B9-422A-A630-55AE30E252B7}" type="slidenum">
              <a:rPr lang="fr-FR" altLang="fr-FR" smtClean="0">
                <a:latin typeface="Arial" charset="0"/>
                <a:cs typeface="Arial" charset="0"/>
              </a:rPr>
              <a:pPr/>
              <a:t>21</a:t>
            </a:fld>
            <a:endParaRPr lang="fr-FR" altLang="fr-FR">
              <a:latin typeface="Arial" charset="0"/>
              <a:cs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fr-FR" sz="4800" dirty="0"/>
              <a:t>EAU</a:t>
            </a:r>
          </a:p>
          <a:p>
            <a:pPr eaLnBrk="1" hangingPunct="1"/>
            <a:r>
              <a:rPr lang="fr-FR" sz="4800" dirty="0"/>
              <a:t>Bouleversement de la gestion différenciée par les arrêté de restriction d’arrosage. </a:t>
            </a:r>
          </a:p>
          <a:p>
            <a:pPr eaLnBrk="1" hangingPunct="1"/>
            <a:r>
              <a:rPr lang="fr-FR" sz="3600" dirty="0"/>
              <a:t>1 connaître les ressources en eau disponibles sur le site et à suivre régulièrement ses consommations. </a:t>
            </a:r>
          </a:p>
          <a:p>
            <a:pPr eaLnBrk="1" hangingPunct="1"/>
            <a:r>
              <a:rPr lang="fr-FR" sz="3600" dirty="0"/>
              <a:t>2 La mise en place d’une gestion raisonnée de l’eau d’arrosage et la maîtrise des systèmes utilisés sont les clés pour optimiser la consommation en eau. </a:t>
            </a:r>
          </a:p>
          <a:p>
            <a:pPr eaLnBrk="1" hangingPunct="1"/>
            <a:r>
              <a:rPr lang="fr-FR" sz="3600" dirty="0"/>
              <a:t>3 La recherche d’alternatives à l’usage de l’eau potable pour l’arrosage ? REUT, Piscines et le non arrosage. Récupération de l’eau pluviale, P</a:t>
            </a:r>
            <a:r>
              <a:rPr lang="fr-FR" altLang="fr-FR" sz="3600" dirty="0"/>
              <a:t>rotection contre les inondations et requalification de l’eau par des bassins biologiques.</a:t>
            </a:r>
            <a:endParaRPr lang="fr-FR" sz="3600" dirty="0"/>
          </a:p>
          <a:p>
            <a:pPr eaLnBrk="1" hangingPunct="1"/>
            <a:r>
              <a:rPr lang="fr-FR" sz="3600" dirty="0"/>
              <a:t>4 Souvent oubliés dans la gestion, les fontaines et bassins sont à prendre en compte dans une démarche de gestion écologique.</a:t>
            </a:r>
          </a:p>
          <a:p>
            <a:pPr eaLnBrk="1" hangingPunct="1"/>
            <a:r>
              <a:rPr lang="fr-FR" sz="4800" dirty="0"/>
              <a:t>- Mettre en place des méthodes préventives pour diminuer l’utilisation d’eau, en installant du paillage pour limiter l’évapotranspiration et des plantes couvre-sols pour conserver l’humidité et retarder l’arrosage, en groupant les espèces en fonction de leurs besoins en eau pour éviter le gaspillage et en privilégiant les espèces peu gourmandes ; </a:t>
            </a:r>
          </a:p>
          <a:p>
            <a:pPr eaLnBrk="1" hangingPunct="1"/>
            <a:r>
              <a:rPr lang="fr-FR" sz="4800" dirty="0"/>
              <a:t>- Gérer les eaux de pluie sur site si possible, en mettant en place des dispositifs de collecte (réservoirs, citernes, etc.) et surtout en favorisant l’infiltration naturelle des eaux de surface (création de zones perméables, enherbement des surfaces à nu, aménagements adaptés – pentes, noues, fossés, bordures arasées, etc. – ) ; </a:t>
            </a:r>
          </a:p>
          <a:p>
            <a:pPr eaLnBrk="1" hangingPunct="1"/>
            <a:r>
              <a:rPr lang="fr-FR" sz="4800" dirty="0"/>
              <a:t>- Avoir recours à d’autres sources d’eau. En fonction de la localisation du site, différentes sources d’eau pourront être favorisées, en privilégiant l’usage des eaux recyclées : - Eau recyclée : développement des techniques de stockage des eaux pluviales ou de recyclage d’eaux peu chargées (vidange de bassins, eaux émises par les stations d’épuration, etc.) ; </a:t>
            </a:r>
          </a:p>
          <a:p>
            <a:pPr eaLnBrk="1" hangingPunct="1"/>
            <a:r>
              <a:rPr lang="fr-FR" sz="4800" dirty="0"/>
              <a:t>- Eau brute : - Eau puisée : mise en place de stations de pompage des eaux de nappes phréatiques, rivières, etc. avec comptage systématique des puisages, et valorisation des puits existants</a:t>
            </a:r>
          </a:p>
          <a:p>
            <a:pPr eaLnBrk="1" hangingPunct="1"/>
            <a:r>
              <a:rPr lang="fr-FR" altLang="fr-FR" sz="3600" dirty="0"/>
              <a:t>protection contre les inondations et requalification de l’eau par des bassins biologiques.</a:t>
            </a:r>
            <a:endParaRPr lang="fr-FR" sz="3600" dirty="0"/>
          </a:p>
          <a:p>
            <a:pPr eaLnBrk="1" hangingPunct="1"/>
            <a:r>
              <a:rPr lang="fr-FR" sz="2400" dirty="0"/>
              <a:t>SOLS</a:t>
            </a:r>
          </a:p>
          <a:p>
            <a:pPr eaLnBrk="1" hangingPunct="1"/>
            <a:r>
              <a:rPr lang="fr-FR" sz="2400" dirty="0"/>
              <a:t>Pas de sols nus (sauf abeilles sauvages) Paillages, Couvre sols, Enherbement</a:t>
            </a:r>
          </a:p>
          <a:p>
            <a:pPr eaLnBrk="1" hangingPunct="1"/>
            <a:r>
              <a:rPr lang="fr-FR" sz="2400" dirty="0"/>
              <a:t>Réaliser un état des lieux des sols et suivre leur évolution permet de bien connaître les sols présents sur le site et de mieux adapter ensuite la gestion. La préservation des sols est un enjeu essentiel pour une démarche écologique. Elle passe par l’identification des risques pour les sols (érosion, perte de biodiversité, etc.) et la mise en place de mesures particulières. Les sols en espaces verts font souvent l’objet d’apports (amendements et fertilisation), mais les stratégies utilisées doivent correspondre à de réels besoins et respecter certains principes. </a:t>
            </a:r>
            <a:r>
              <a:rPr lang="fr-FR" altLang="fr-FR" sz="1600" dirty="0"/>
              <a:t>Biotopes: PLU, corridors écologique</a:t>
            </a:r>
          </a:p>
          <a:p>
            <a:pPr eaLnBrk="1" hangingPunct="1"/>
            <a:r>
              <a:rPr lang="fr-FR" altLang="fr-FR" sz="1600" dirty="0"/>
              <a:t>TRAMES</a:t>
            </a:r>
          </a:p>
          <a:p>
            <a:pPr eaLnBrk="1" hangingPunct="1"/>
            <a:r>
              <a:rPr lang="fr-FR" altLang="fr-FR" sz="1600" dirty="0"/>
              <a:t>Urbanisme doit aider la mise en place d’une gestion écologique. Surface de compensation</a:t>
            </a:r>
          </a:p>
          <a:p>
            <a:pPr eaLnBrk="1" hangingPunct="1"/>
            <a:r>
              <a:rPr lang="fr-FR" altLang="fr-FR" sz="1600" dirty="0"/>
              <a:t>Création de forêt périurbaine, poumon vert à incidence bioclimatique</a:t>
            </a:r>
          </a:p>
          <a:p>
            <a:pPr eaLnBrk="1" hangingPunct="1"/>
            <a:r>
              <a:rPr lang="fr-FR" altLang="fr-FR" sz="1600" dirty="0"/>
              <a:t>Trame bleu et trame verte</a:t>
            </a:r>
          </a:p>
          <a:p>
            <a:pPr eaLnBrk="1" hangingPunct="1"/>
            <a:r>
              <a:rPr lang="fr-FR" altLang="fr-FR" sz="1600" dirty="0"/>
              <a:t>Fleurissement: Production plus écologique, PBI, </a:t>
            </a:r>
          </a:p>
          <a:p>
            <a:pPr eaLnBrk="1" hangingPunct="1"/>
            <a:r>
              <a:rPr lang="fr-FR" altLang="fr-FR" sz="1600" dirty="0"/>
              <a:t>Energie: locomotion électrique ou animale, Certification ou labellisation, norme ISO 14001, jardin Ecocert, Charte vers 0 phyto…</a:t>
            </a:r>
          </a:p>
          <a:p>
            <a:pPr eaLnBrk="1" hangingPunct="1"/>
            <a:r>
              <a:rPr lang="fr-FR" altLang="fr-FR" sz="1600" dirty="0"/>
              <a:t>PROTECTION</a:t>
            </a:r>
          </a:p>
          <a:p>
            <a:pPr eaLnBrk="1" hangingPunct="1"/>
            <a:r>
              <a:rPr lang="fr-FR" altLang="fr-FR" sz="1600" dirty="0"/>
              <a:t>BIODIVERSITE</a:t>
            </a:r>
          </a:p>
          <a:p>
            <a:pPr eaLnBrk="1" hangingPunct="1"/>
            <a:r>
              <a:rPr lang="fr-FR" sz="2400" dirty="0"/>
              <a:t>La gestion écologique s’intéresse de façon privilégiée au suivi de la biodiversité sur la commune avec comme objectif sa préservation et son enrichissement, notamment en protégeant les espèces menacées et leurs habitats d’une part, et en favorisant les espèces à intérêt écologique d’autre part (plantes nectarifères, etc.).</a:t>
            </a:r>
          </a:p>
          <a:p>
            <a:pPr eaLnBrk="1" hangingPunct="1"/>
            <a:r>
              <a:rPr lang="fr-FR" altLang="fr-FR" sz="2400" dirty="0"/>
              <a:t>Lutte contre les espèces envahissantes, Gestion des eaux pluviales, Création de mares, Restauration des berges, Protection des forêts (incendies), Protection du littoral</a:t>
            </a:r>
          </a:p>
          <a:p>
            <a:pPr eaLnBrk="1" hangingPunct="1"/>
            <a:r>
              <a:rPr lang="fr-FR" altLang="fr-FR" sz="2400" dirty="0"/>
              <a:t>RENATURATION</a:t>
            </a:r>
            <a:endParaRPr lang="fr-FR" altLang="fr-FR" sz="1600" dirty="0"/>
          </a:p>
          <a:p>
            <a:pPr eaLnBrk="1" hangingPunct="1"/>
            <a:endParaRPr lang="fr-FR" altLang="fr-F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4F70B280-66B9-422A-A630-55AE30E252B7}" type="slidenum">
              <a:rPr lang="fr-FR" altLang="fr-FR" smtClean="0">
                <a:latin typeface="Arial" charset="0"/>
                <a:cs typeface="Arial" charset="0"/>
              </a:rPr>
              <a:pPr/>
              <a:t>22</a:t>
            </a:fld>
            <a:endParaRPr lang="fr-FR" altLang="fr-FR">
              <a:latin typeface="Arial" charset="0"/>
              <a:cs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r>
              <a:rPr lang="fr-FR" altLang="fr-FR" sz="1600" u="none" dirty="0"/>
              <a:t>AGRICULTURE URBAINE</a:t>
            </a:r>
          </a:p>
          <a:p>
            <a:r>
              <a:rPr lang="fr-FR" altLang="fr-FR" sz="1600" u="none" dirty="0"/>
              <a:t>ENERGIES, AIR, BRUIT</a:t>
            </a:r>
          </a:p>
          <a:p>
            <a:r>
              <a:rPr lang="fr-FR" altLang="fr-FR" sz="1600" u="none" dirty="0"/>
              <a:t>ROLE SOCIAL, CULTUREL ET EDUCATIF</a:t>
            </a:r>
          </a:p>
          <a:p>
            <a:r>
              <a:rPr lang="fr-FR" altLang="fr-FR" sz="1600" u="none" dirty="0"/>
              <a:t>ACHATS</a:t>
            </a:r>
          </a:p>
          <a:p>
            <a:r>
              <a:rPr lang="fr-FR" altLang="fr-FR" sz="1600" u="none" dirty="0"/>
              <a:t>Cible 1. Réduction des nuisances et des pollutions </a:t>
            </a:r>
          </a:p>
          <a:p>
            <a:r>
              <a:rPr lang="fr-FR" altLang="fr-FR" sz="1600" b="1" u="none" dirty="0"/>
              <a:t>1.1. Nuisances acoustiques</a:t>
            </a:r>
            <a:endParaRPr lang="fr-FR" altLang="fr-FR" sz="1600" u="none" dirty="0"/>
          </a:p>
          <a:p>
            <a:r>
              <a:rPr lang="fr-FR" altLang="fr-FR" sz="1600" b="1" u="none" dirty="0"/>
              <a:t>1.2. Pollution des sols et des eaux</a:t>
            </a:r>
            <a:endParaRPr lang="fr-FR" altLang="fr-FR" sz="1600" u="none" dirty="0"/>
          </a:p>
          <a:p>
            <a:r>
              <a:rPr lang="fr-FR" altLang="fr-FR" sz="1600" u="none" dirty="0"/>
              <a:t> </a:t>
            </a:r>
            <a:r>
              <a:rPr lang="fr-FR" altLang="fr-FR" sz="1600" b="1" u="none" dirty="0"/>
              <a:t>1.3. Pollution de l’air et gestion de l’énergie</a:t>
            </a:r>
            <a:endParaRPr lang="fr-FR" altLang="fr-FR" sz="1600" u="none" dirty="0"/>
          </a:p>
          <a:p>
            <a:r>
              <a:rPr lang="fr-FR" altLang="fr-FR" sz="1600" b="1" u="none" dirty="0"/>
              <a:t>1.4. Pollutions visuelles</a:t>
            </a:r>
            <a:endParaRPr lang="fr-FR" altLang="fr-FR" sz="1600" u="none" dirty="0"/>
          </a:p>
          <a:p>
            <a:r>
              <a:rPr lang="fr-FR" altLang="fr-FR" sz="1600" b="1" u="none" dirty="0"/>
              <a:t>1.5. Respect des plantations en place</a:t>
            </a:r>
            <a:endParaRPr lang="fr-FR" altLang="fr-FR" sz="1600" u="none" dirty="0"/>
          </a:p>
          <a:p>
            <a:r>
              <a:rPr lang="fr-FR" altLang="fr-FR" sz="1600" u="none" dirty="0"/>
              <a:t>Cible 2. Optimisation de la gestion des déchets de chantier (noté sur 3)</a:t>
            </a:r>
          </a:p>
          <a:p>
            <a:r>
              <a:rPr lang="fr-FR" altLang="fr-FR" sz="1600" u="none" dirty="0"/>
              <a:t>Cible 3. Information et sensibilisation des acteurs (noté sur 3)</a:t>
            </a:r>
          </a:p>
          <a:p>
            <a:r>
              <a:rPr lang="fr-FR" altLang="fr-FR" sz="1600" dirty="0"/>
              <a:t>charte de l’éco aménagement, aménagement de l’espace public en lien avec la typologie de la gestion différenciée.</a:t>
            </a:r>
            <a:endParaRPr lang="fr-FR" altLang="fr-FR" sz="1600" u="sng" dirty="0"/>
          </a:p>
          <a:p>
            <a:endParaRPr lang="fr-FR" altLang="fr-FR" sz="1600" dirty="0"/>
          </a:p>
          <a:p>
            <a:pPr eaLnBrk="1" hangingPunct="1"/>
            <a:endParaRPr lang="fr-FR" altLang="fr-FR" sz="1600" dirty="0"/>
          </a:p>
        </p:txBody>
      </p:sp>
    </p:spTree>
    <p:extLst>
      <p:ext uri="{BB962C8B-B14F-4D97-AF65-F5344CB8AC3E}">
        <p14:creationId xmlns:p14="http://schemas.microsoft.com/office/powerpoint/2010/main" val="260582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0A15E8E6-A37A-4E4E-AAF8-519DBE9F4AB7}" type="slidenum">
              <a:rPr lang="fr-FR" altLang="fr-FR" smtClean="0">
                <a:latin typeface="Arial" charset="0"/>
                <a:cs typeface="Arial" charset="0"/>
              </a:rPr>
              <a:pPr/>
              <a:t>2</a:t>
            </a:fld>
            <a:endParaRPr lang="fr-FR" altLang="fr-FR">
              <a:latin typeface="Arial" charset="0"/>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fr-FR" altLang="fr-FR" sz="1800"/>
              <a:t>L’objectif de cette intervention est aussi de sortir de cette spirale.</a:t>
            </a:r>
          </a:p>
          <a:p>
            <a:pPr eaLnBrk="1" hangingPunct="1"/>
            <a:endParaRPr lang="fr-FR" altLang="fr-F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F073B6DD-6C69-410A-9C27-E5B949865C61}" type="slidenum">
              <a:rPr lang="fr-FR" altLang="fr-FR" smtClean="0">
                <a:latin typeface="Arial" charset="0"/>
                <a:cs typeface="Arial" charset="0"/>
              </a:rPr>
              <a:pPr/>
              <a:t>24</a:t>
            </a:fld>
            <a:endParaRPr lang="fr-FR" altLang="fr-FR">
              <a:latin typeface="Arial" charset="0"/>
              <a:cs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4F41CAD4-5556-4C2E-8D5F-84A1152424BF}" type="slidenum">
              <a:rPr lang="fr-FR" altLang="fr-FR" smtClean="0">
                <a:latin typeface="Arial" charset="0"/>
                <a:cs typeface="Arial" charset="0"/>
              </a:rPr>
              <a:pPr/>
              <a:t>25</a:t>
            </a:fld>
            <a:endParaRPr lang="fr-FR" altLang="fr-FR">
              <a:latin typeface="Arial" charset="0"/>
              <a:cs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fr-FR" altLang="fr-FR" sz="1800" dirty="0"/>
              <a:t>C’est le jardinier qui est le meilleur vecteur d’information du public. Si les appels téléphoniques se bousculent à la mairie, c’est que vous n’avez pas communiquez.</a:t>
            </a:r>
          </a:p>
          <a:p>
            <a:pPr eaLnBrk="1" hangingPunct="1"/>
            <a:r>
              <a:rPr lang="fr-FR" altLang="fr-FR" sz="1800" dirty="0"/>
              <a:t>Voir les différents outils</a:t>
            </a:r>
          </a:p>
        </p:txBody>
      </p:sp>
    </p:spTree>
    <p:extLst>
      <p:ext uri="{BB962C8B-B14F-4D97-AF65-F5344CB8AC3E}">
        <p14:creationId xmlns:p14="http://schemas.microsoft.com/office/powerpoint/2010/main" val="2589880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590D45AD-1423-41DE-8E53-C5139317FB17}" type="slidenum">
              <a:rPr lang="fr-FR" altLang="fr-FR" smtClean="0">
                <a:latin typeface="Arial" charset="0"/>
                <a:cs typeface="Arial" charset="0"/>
              </a:rPr>
              <a:pPr/>
              <a:t>26</a:t>
            </a:fld>
            <a:endParaRPr lang="fr-FR" altLang="fr-FR">
              <a:latin typeface="Arial" charset="0"/>
              <a:cs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C48B4513-5769-4346-9D31-AE94A01A2325}" type="slidenum">
              <a:rPr lang="fr-FR" altLang="fr-FR" smtClean="0">
                <a:latin typeface="Arial" charset="0"/>
                <a:cs typeface="Arial" charset="0"/>
              </a:rPr>
              <a:pPr/>
              <a:t>3</a:t>
            </a:fld>
            <a:endParaRPr lang="fr-FR" altLang="fr-FR">
              <a:latin typeface="Arial" charset="0"/>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fr-FR" altLang="fr-FR" sz="1400" dirty="0"/>
              <a:t>Gestion traditionnelle des espaces verts jusqu’au années 90. L’entretien est identique sur tous les espaces verts. La gestion différenciée est une évolution de nos pratiques de maintenance qui doit répondre aux besoins des habitants en privilégiant la protection de l’environnement à un coût raisonnable.</a:t>
            </a:r>
          </a:p>
          <a:p>
            <a:pPr eaLnBrk="1" hangingPunct="1"/>
            <a:r>
              <a:rPr lang="fr-FR" altLang="fr-FR" sz="1400" dirty="0"/>
              <a:t>La gestion écologique ou démarche environnementale met en œuvre les actions environnementales. Ces deux GOUVERNANCES d’un service espaces verts sont liées et complémentaires. La confusion des termes utilisés est souvent  dû aux références: politique de service ou gestion d’un site? </a:t>
            </a:r>
          </a:p>
          <a:p>
            <a:pPr eaLnBrk="1" hangingPunct="1"/>
            <a:r>
              <a:rPr lang="fr-FR" altLang="fr-FR" sz="1400" dirty="0"/>
              <a:t>Les herbes hautes ou les prairies fleuries sont des pratiques de la gestions différenciées alors que la gestion de l’eau ou des déchets sont des actions de la démarche environnementale. FAUX</a:t>
            </a:r>
          </a:p>
          <a:p>
            <a:pPr eaLnBrk="1" hangingPunct="1"/>
            <a:r>
              <a:rPr lang="fr-FR" altLang="fr-FR" sz="1400" dirty="0"/>
              <a:t>La gestion différenciée dépend de la conception différenciée; </a:t>
            </a:r>
            <a:r>
              <a:rPr lang="fr-FR" altLang="zh-CN" sz="1400" dirty="0"/>
              <a:t>Si la conception n’est pas différenciée, il ne peut y avoir de gestion différenciée.</a:t>
            </a:r>
          </a:p>
          <a:p>
            <a:pPr eaLnBrk="1" hangingPunct="1"/>
            <a:r>
              <a:rPr lang="fr-FR" altLang="zh-CN" sz="1400" dirty="0"/>
              <a:t>La conception écologique, c’est un aménagement répondant en priorité aux enjeux environnementaux. </a:t>
            </a:r>
            <a:endParaRPr lang="fr-FR" altLang="fr-FR" sz="1400" dirty="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B084169-E293-4931-89E8-583C9915A82B}" type="slidenum">
              <a:rPr lang="fr-FR" altLang="fr-FR" smtClean="0">
                <a:latin typeface="Arial" charset="0"/>
                <a:cs typeface="Arial" charset="0"/>
              </a:rPr>
              <a:pPr/>
              <a:t>4</a:t>
            </a:fld>
            <a:endParaRPr lang="fr-FR" altLang="fr-FR">
              <a:latin typeface="Arial" charset="0"/>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fr-FR" altLang="fr-FR" sz="1600" dirty="0"/>
              <a:t>J’espère que vous êtes d’accord sur ces deux définitions presque identiques.</a:t>
            </a:r>
          </a:p>
          <a:p>
            <a:pPr eaLnBrk="1" hangingPunct="1"/>
            <a:r>
              <a:rPr lang="fr-FR" altLang="fr-FR" sz="1600" dirty="0"/>
              <a:t>On emploie malheureusement le terme de gestion différenciée en englobant aussi toutes les actions possibles en faveur du développement durable dans les espaces verts. </a:t>
            </a:r>
          </a:p>
          <a:p>
            <a:pPr eaLnBrk="1" hangingPunct="1"/>
            <a:r>
              <a:rPr lang="fr-FR" altLang="fr-FR" sz="1600" dirty="0"/>
              <a:t>Une des fausses définitions sur la gestion différencié : c’est une gestion purement écologique où on laisse faire la nature. La gestion différenciée a des objectifs environnementaux mais elle ne prône pas le « tout écologique »</a:t>
            </a:r>
          </a:p>
          <a:p>
            <a:pPr eaLnBrk="1" hangingPunct="1"/>
            <a:r>
              <a:rPr lang="fr-FR" altLang="fr-FR" sz="1600" dirty="0"/>
              <a:t>Une mauvaise justification « Elle fait </a:t>
            </a:r>
            <a:r>
              <a:rPr lang="fr-FR" altLang="fr-FR" sz="1600" b="1" dirty="0"/>
              <a:t>automatiquement </a:t>
            </a:r>
            <a:r>
              <a:rPr lang="fr-FR" altLang="fr-FR" sz="1600" dirty="0"/>
              <a:t>gagner du temps et de l’argent ». « Faire mieux avec moins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Process</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5</a:t>
            </a:fld>
            <a:endParaRPr lang="fr-FR"/>
          </a:p>
        </p:txBody>
      </p:sp>
    </p:spTree>
    <p:extLst>
      <p:ext uri="{BB962C8B-B14F-4D97-AF65-F5344CB8AC3E}">
        <p14:creationId xmlns:p14="http://schemas.microsoft.com/office/powerpoint/2010/main" val="117093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61ADDADB-49EF-4087-88A7-235255AF2573}" type="slidenum">
              <a:rPr lang="fr-FR" altLang="fr-FR" smtClean="0">
                <a:latin typeface="Arial" charset="0"/>
                <a:cs typeface="Arial" charset="0"/>
              </a:rPr>
              <a:pPr/>
              <a:t>6</a:t>
            </a:fld>
            <a:endParaRPr lang="fr-FR" altLang="fr-FR">
              <a:latin typeface="Arial" charset="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fr-FR" altLang="fr-FR" sz="1600" dirty="0"/>
              <a:t>La gestion différenciée est un ensemble de pratiques qui va de la gestion traditionnelle à la gestion extensive sur une commune.</a:t>
            </a:r>
          </a:p>
          <a:p>
            <a:pPr eaLnBrk="1" hangingPunct="1"/>
            <a:r>
              <a:rPr lang="fr-FR" altLang="fr-FR" sz="1600" dirty="0"/>
              <a:t>Fleurissement: Fleurissement en adéquation avec la typologie. Traditionnel à tapis ou en prairie fleurie naturelle voir évolution du fleurissement. </a:t>
            </a:r>
          </a:p>
          <a:p>
            <a:pPr eaLnBrk="1" hangingPunct="1"/>
            <a:r>
              <a:rPr lang="fr-FR" altLang="fr-FR" sz="1600" dirty="0"/>
              <a:t>Strate herbacé: introduction de prairie urbaine et des herbes hautes avec possibilité de green sur des espaces prestigieux et sur fréquentés</a:t>
            </a:r>
          </a:p>
          <a:p>
            <a:pPr eaLnBrk="1" hangingPunct="1"/>
            <a:r>
              <a:rPr lang="fr-FR" altLang="fr-FR" sz="1600" dirty="0"/>
              <a:t>Les arbustes non taillés ou rabattus tous les 5 ans sur certains espaces</a:t>
            </a:r>
          </a:p>
          <a:p>
            <a:pPr eaLnBrk="1" hangingPunct="1"/>
            <a:r>
              <a:rPr lang="fr-FR" altLang="fr-FR" sz="1600" dirty="0"/>
              <a:t>Les arbres sont élaguer en privilégiant une taille douce </a:t>
            </a:r>
          </a:p>
          <a:p>
            <a:pPr eaLnBrk="1" hangingPunct="1"/>
            <a:endParaRPr lang="fr-FR" altLang="fr-F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977A88CB-59D6-4747-8FE9-9D772C63011A}" type="slidenum">
              <a:rPr lang="fr-FR" altLang="fr-FR" smtClean="0">
                <a:latin typeface="Arial" charset="0"/>
                <a:cs typeface="Arial" charset="0"/>
              </a:rPr>
              <a:pPr/>
              <a:t>7</a:t>
            </a:fld>
            <a:endParaRPr lang="fr-FR" altLang="fr-FR">
              <a:latin typeface="Arial" charset="0"/>
              <a:cs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fr-FR" altLang="fr-FR" sz="1800" dirty="0"/>
              <a:t>Attention sécurité et tribunal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0C267006-73EC-41A8-A1C9-0B70DEA4D3B1}" type="slidenum">
              <a:rPr lang="fr-FR" altLang="fr-FR" smtClean="0">
                <a:latin typeface="Arial" charset="0"/>
                <a:cs typeface="Arial" charset="0"/>
              </a:rPr>
              <a:pPr/>
              <a:t>8</a:t>
            </a:fld>
            <a:endParaRPr lang="fr-FR" altLang="fr-FR">
              <a:latin typeface="Arial" charset="0"/>
              <a:cs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marL="514350" indent="-514350" eaLnBrk="1" hangingPunct="1">
              <a:buAutoNum type="arabicPeriod"/>
            </a:pPr>
            <a:r>
              <a:rPr lang="fr-FR" sz="2800" dirty="0"/>
              <a:t>Réaliser l’inventaire des espaces verts du gestionnaire en fonction des attentes et usages des utilisateurs, ainsi que des caractéristiques de chaque espace. Il est également intéressant de dresser un bilan écologique et un état des lieux des pratiques d’entretien, qui serviront d’état initial lors de l’évaluation du plan de gestion et des pratiques mises en </a:t>
            </a:r>
          </a:p>
          <a:p>
            <a:pPr marL="514350" indent="-514350" eaLnBrk="1" hangingPunct="1">
              <a:buAutoNum type="arabicPeriod"/>
            </a:pPr>
            <a:r>
              <a:rPr lang="fr-FR" sz="2800" dirty="0"/>
              <a:t>Définir des enjeux et objectifs de gestion à court, moyen et long terme. Concilier enjeux environnementaux et les usages sur les sites </a:t>
            </a:r>
          </a:p>
          <a:p>
            <a:pPr marL="514350" indent="-514350" eaLnBrk="1" hangingPunct="1">
              <a:buAutoNum type="arabicPeriod"/>
            </a:pPr>
            <a:r>
              <a:rPr lang="fr-FR" sz="2800" dirty="0"/>
              <a:t>Classer les espaces par type d’espace (à l’échelle de la commune) ou par strate de la végétation (au sein d’un même site) selon l’intensité d’entretien désirée. Cette classification permet d’optimiser la répartition de la charge de travail, tout en évitant d’effectuer un entretien uniforme sur l’ensemble des espaces </a:t>
            </a:r>
          </a:p>
          <a:p>
            <a:pPr marL="514350" indent="-514350" eaLnBrk="1" hangingPunct="1">
              <a:buAutoNum type="arabicPeriod"/>
            </a:pPr>
            <a:r>
              <a:rPr lang="fr-FR" sz="2800" dirty="0"/>
              <a:t>Planifier des opérations de gestion à effectuer selon les classes identifiées. Cette planification comprend différentes informations comme la période et la fréquence d’intervention, le matériel utilisé, les modalités de contrôle, un tableau de bord de suivi, etc. Le plan de gestion est associé à une période donnée (quelques années) et est amené à évoluer. En effet, il est essentiel d’évaluer les effets réels des pratiques par rapport aux objectifs visés, pour rectifier si besoin les modalités d’entretien. </a:t>
            </a:r>
          </a:p>
          <a:p>
            <a:pPr marL="514350" indent="-514350" eaLnBrk="1" hangingPunct="1">
              <a:buAutoNum type="arabicPeriod"/>
            </a:pPr>
            <a:r>
              <a:rPr lang="fr-FR" altLang="fr-FR" sz="1800" dirty="0"/>
              <a:t>J’évoquerais la communication en dernier car c’est l’action primordiale qui a lieu tout au long du procédé.</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ABE9682-55DF-49E2-BDDE-083A67C6F548}" type="slidenum">
              <a:rPr lang="fr-FR" altLang="fr-FR" sz="1200">
                <a:latin typeface="Arial" charset="0"/>
              </a:rPr>
              <a:pPr algn="r"/>
              <a:t>9</a:t>
            </a:fld>
            <a:endParaRPr lang="fr-FR" altLang="fr-FR" sz="1200">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fr-FR" altLang="fr-FR" b="1"/>
              <a:t>Réflexion sur les moyens humains, sur le changement de matériel et les investissements.</a:t>
            </a:r>
          </a:p>
          <a:p>
            <a:pPr eaLnBrk="1" hangingPunct="1"/>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29/10/2024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12622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29/10/2024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250704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29/10/2024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81657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2C61D104-7C53-4160-AC9A-08A3B8D0D901}" type="datetime1">
              <a:rPr lang="fr-FR"/>
              <a:pPr>
                <a:defRPr/>
              </a:pPr>
              <a:t>29/10/2024</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C52242C5-147A-481C-8C69-305777B8A3E2}" type="slidenum">
              <a:rPr lang="fr-FR" altLang="fr-FR"/>
              <a:pPr>
                <a:defRPr/>
              </a:pPr>
              <a:t>‹N°›</a:t>
            </a:fld>
            <a:endParaRPr lang="fr-FR" altLang="fr-FR"/>
          </a:p>
        </p:txBody>
      </p:sp>
    </p:spTree>
    <p:extLst>
      <p:ext uri="{BB962C8B-B14F-4D97-AF65-F5344CB8AC3E}">
        <p14:creationId xmlns:p14="http://schemas.microsoft.com/office/powerpoint/2010/main" val="124157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7"/>
          <p:cNvSpPr>
            <a:spLocks noGrp="1" noChangeArrowheads="1"/>
          </p:cNvSpPr>
          <p:nvPr>
            <p:ph type="dt" sz="half" idx="10"/>
          </p:nvPr>
        </p:nvSpPr>
        <p:spPr>
          <a:ln/>
        </p:spPr>
        <p:txBody>
          <a:bodyPr/>
          <a:lstStyle>
            <a:lvl1pPr>
              <a:defRPr/>
            </a:lvl1pPr>
          </a:lstStyle>
          <a:p>
            <a:pPr>
              <a:defRPr/>
            </a:pPr>
            <a:fld id="{BA29BB4E-E719-4A09-B312-84EEF788E3F1}" type="datetime1">
              <a:rPr lang="fr-FR"/>
              <a:pPr>
                <a:defRPr/>
              </a:pPr>
              <a:t>29/10/2024</a:t>
            </a:fld>
            <a:endParaRPr lang="fr-FR"/>
          </a:p>
        </p:txBody>
      </p:sp>
      <p:sp>
        <p:nvSpPr>
          <p:cNvPr id="4"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5" name="Rectangle 9"/>
          <p:cNvSpPr>
            <a:spLocks noGrp="1" noChangeArrowheads="1"/>
          </p:cNvSpPr>
          <p:nvPr>
            <p:ph type="sldNum" sz="quarter" idx="12"/>
          </p:nvPr>
        </p:nvSpPr>
        <p:spPr>
          <a:ln/>
        </p:spPr>
        <p:txBody>
          <a:bodyPr/>
          <a:lstStyle>
            <a:lvl1pPr>
              <a:defRPr/>
            </a:lvl1pPr>
          </a:lstStyle>
          <a:p>
            <a:pPr>
              <a:defRPr/>
            </a:pPr>
            <a:fld id="{F87DEA29-E614-4E1A-BDCB-DD4A4DE72F73}" type="slidenum">
              <a:rPr lang="fr-FR" altLang="fr-FR"/>
              <a:pPr>
                <a:defRPr/>
              </a:pPr>
              <a:t>‹N°›</a:t>
            </a:fld>
            <a:endParaRPr lang="fr-FR" altLang="fr-FR"/>
          </a:p>
        </p:txBody>
      </p:sp>
    </p:spTree>
    <p:extLst>
      <p:ext uri="{BB962C8B-B14F-4D97-AF65-F5344CB8AC3E}">
        <p14:creationId xmlns:p14="http://schemas.microsoft.com/office/powerpoint/2010/main" val="125801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29/10/2024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25042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06FCEB1-F382-4B5A-AACE-285529494E3E}" type="datetimeFigureOut">
              <a:rPr lang="fr-FR" smtClean="0"/>
              <a:t>29/10/2024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424318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06FCEB1-F382-4B5A-AACE-285529494E3E}" type="datetimeFigureOut">
              <a:rPr lang="fr-FR" smtClean="0"/>
              <a:t>29/10/2024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61175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06FCEB1-F382-4B5A-AACE-285529494E3E}" type="datetimeFigureOut">
              <a:rPr lang="fr-FR" smtClean="0"/>
              <a:t>29/10/2024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572653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06FCEB1-F382-4B5A-AACE-285529494E3E}" type="datetimeFigureOut">
              <a:rPr lang="fr-FR" smtClean="0"/>
              <a:t>29/10/2024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6004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FCEB1-F382-4B5A-AACE-285529494E3E}" type="datetimeFigureOut">
              <a:rPr lang="fr-FR" smtClean="0"/>
              <a:t>29/10/2024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61152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6FCEB1-F382-4B5A-AACE-285529494E3E}" type="datetimeFigureOut">
              <a:rPr lang="fr-FR" smtClean="0"/>
              <a:t>29/10/2024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04982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6FCEB1-F382-4B5A-AACE-285529494E3E}" type="datetimeFigureOut">
              <a:rPr lang="fr-FR" smtClean="0"/>
              <a:t>29/10/2024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46167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FCEB1-F382-4B5A-AACE-285529494E3E}" type="datetimeFigureOut">
              <a:rPr lang="fr-FR" smtClean="0"/>
              <a:t>29/10/2024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CC5EA-7C9E-44B0-A43A-FDE669AADAB7}" type="slidenum">
              <a:rPr lang="fr-FR" smtClean="0"/>
              <a:t>‹N°›</a:t>
            </a:fld>
            <a:endParaRPr lang="fr-FR"/>
          </a:p>
        </p:txBody>
      </p:sp>
    </p:spTree>
    <p:extLst>
      <p:ext uri="{BB962C8B-B14F-4D97-AF65-F5344CB8AC3E}">
        <p14:creationId xmlns:p14="http://schemas.microsoft.com/office/powerpoint/2010/main" val="2029522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films%20gestion%20ecologique/La%20gestion%20&#233;cologique,%20une%20perte%20de%20savoir-faire%20pour%20les%20jardiniers%20.mp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films%20gestion%20ecologique/La%20gestion%20&#233;cologique,%20&#231;a%20n'int&#233;resse%20pas%20les%20habitants%20.mp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gestion%20diff/usages.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acceptation%20et%20gestion%20de%20l'herbe%20spontan&#233;e/films/5gestion%20diff&#233;renci&#233;.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Espace réservé du numéro de diapositive 5"/>
          <p:cNvSpPr>
            <a:spLocks noGrp="1"/>
          </p:cNvSpPr>
          <p:nvPr>
            <p:ph type="sldNum" sz="quarter" idx="12"/>
          </p:nvPr>
        </p:nvSpPr>
        <p:spPr>
          <a:noFill/>
        </p:spPr>
        <p:txBody>
          <a:bodyPr/>
          <a:lstStyle/>
          <a:p>
            <a:fld id="{89206762-4EDA-4F1F-A754-746007B9F304}" type="slidenum">
              <a:rPr lang="fr-FR" altLang="fr-FR" smtClean="0">
                <a:latin typeface="Arial" charset="0"/>
                <a:cs typeface="Arial" charset="0"/>
              </a:rPr>
              <a:pPr/>
              <a:t>1</a:t>
            </a:fld>
            <a:endParaRPr lang="fr-FR" altLang="fr-FR">
              <a:latin typeface="Arial" charset="0"/>
              <a:cs typeface="Arial" charset="0"/>
            </a:endParaRPr>
          </a:p>
        </p:txBody>
      </p:sp>
      <p:sp>
        <p:nvSpPr>
          <p:cNvPr id="44037" name="Text Box 5"/>
          <p:cNvSpPr txBox="1">
            <a:spLocks noChangeArrowheads="1"/>
          </p:cNvSpPr>
          <p:nvPr/>
        </p:nvSpPr>
        <p:spPr bwMode="auto">
          <a:xfrm>
            <a:off x="343694" y="3296152"/>
            <a:ext cx="8456612" cy="2441575"/>
          </a:xfrm>
          <a:prstGeom prst="rect">
            <a:avLst/>
          </a:prstGeom>
          <a:noFill/>
          <a:ln w="9525">
            <a:noFill/>
            <a:miter lim="800000"/>
            <a:headEnd/>
            <a:tailEnd/>
          </a:ln>
        </p:spPr>
        <p:txBody>
          <a:bodyPr lIns="0"/>
          <a:lstStyle/>
          <a:p>
            <a:pPr algn="ctr">
              <a:lnSpc>
                <a:spcPct val="110000"/>
              </a:lnSpc>
            </a:pPr>
            <a:r>
              <a:rPr lang="fr-FR" altLang="fr-FR" sz="4400" dirty="0">
                <a:solidFill>
                  <a:srgbClr val="5B7F0B"/>
                </a:solidFill>
                <a:latin typeface="Arial Black" pitchFamily="34" charset="0"/>
              </a:rPr>
              <a:t>L’évolution</a:t>
            </a:r>
            <a:r>
              <a:rPr lang="fr-FR" altLang="fr-FR" sz="4400" b="1" dirty="0">
                <a:solidFill>
                  <a:srgbClr val="5B7F0B"/>
                </a:solidFill>
                <a:latin typeface="Arial Black" pitchFamily="34" charset="0"/>
              </a:rPr>
              <a:t> </a:t>
            </a:r>
            <a:r>
              <a:rPr lang="fr-FR" altLang="fr-FR" sz="3600" b="1" dirty="0">
                <a:solidFill>
                  <a:srgbClr val="5B7F0B"/>
                </a:solidFill>
                <a:latin typeface="Arial" charset="0"/>
              </a:rPr>
              <a:t>de la gestion</a:t>
            </a:r>
          </a:p>
          <a:p>
            <a:pPr algn="ctr">
              <a:lnSpc>
                <a:spcPct val="110000"/>
              </a:lnSpc>
            </a:pPr>
            <a:r>
              <a:rPr lang="fr-FR" altLang="fr-FR" sz="3600" b="1" dirty="0">
                <a:solidFill>
                  <a:srgbClr val="5B7F0B"/>
                </a:solidFill>
                <a:latin typeface="Arial" charset="0"/>
              </a:rPr>
              <a:t>des espaces verts et naturels des collectivités</a:t>
            </a:r>
            <a:br>
              <a:rPr lang="fr-FR" altLang="fr-FR" sz="3600" b="1" dirty="0">
                <a:solidFill>
                  <a:srgbClr val="5B7F0B"/>
                </a:solidFill>
                <a:latin typeface="Arial" charset="0"/>
              </a:rPr>
            </a:br>
            <a:r>
              <a:rPr lang="fr-FR" altLang="fr-FR" sz="3600" b="1" dirty="0">
                <a:solidFill>
                  <a:srgbClr val="5B7F0B"/>
                </a:solidFill>
                <a:latin typeface="Arial" charset="0"/>
              </a:rPr>
              <a:t>dans une démarche de</a:t>
            </a:r>
          </a:p>
          <a:p>
            <a:pPr algn="ctr">
              <a:lnSpc>
                <a:spcPct val="110000"/>
              </a:lnSpc>
            </a:pPr>
            <a:r>
              <a:rPr lang="fr-FR" altLang="fr-FR" sz="4400" dirty="0">
                <a:solidFill>
                  <a:srgbClr val="5B7F0B"/>
                </a:solidFill>
                <a:latin typeface="Arial Black" pitchFamily="34" charset="0"/>
              </a:rPr>
              <a:t>développement durable</a:t>
            </a:r>
          </a:p>
        </p:txBody>
      </p:sp>
      <p:pic>
        <p:nvPicPr>
          <p:cNvPr id="1026" name="Picture 2" descr="Les 5 astuces qui apportent une touche “jardin à la française” - Depuis ...">
            <a:extLst>
              <a:ext uri="{FF2B5EF4-FFF2-40B4-BE49-F238E27FC236}">
                <a16:creationId xmlns:a16="http://schemas.microsoft.com/office/drawing/2014/main" id="{1E76A0D8-B81F-7F77-D6B6-528B47FBF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4" y="442913"/>
            <a:ext cx="3657599"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cent callebaut devises smart-towers for the future of paris">
            <a:extLst>
              <a:ext uri="{FF2B5EF4-FFF2-40B4-BE49-F238E27FC236}">
                <a16:creationId xmlns:a16="http://schemas.microsoft.com/office/drawing/2014/main" id="{BF5955AF-A45F-E601-386D-5F4F8BEFD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028" y="442913"/>
            <a:ext cx="2975091" cy="2380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descr="Résultat de recherche d'images pour &quot;mise en place d'un plan de gestion différenciée&quot;"/>
          <p:cNvPicPr>
            <a:picLocks noChangeAspect="1" noChangeArrowheads="1"/>
          </p:cNvPicPr>
          <p:nvPr/>
        </p:nvPicPr>
        <p:blipFill>
          <a:blip r:embed="rId3"/>
          <a:srcRect/>
          <a:stretch>
            <a:fillRect/>
          </a:stretch>
        </p:blipFill>
        <p:spPr bwMode="auto">
          <a:xfrm>
            <a:off x="-180975" y="-265043"/>
            <a:ext cx="9409540" cy="712304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Espace réservé du numéro de diapositive 5"/>
          <p:cNvSpPr>
            <a:spLocks noGrp="1"/>
          </p:cNvSpPr>
          <p:nvPr>
            <p:ph type="sldNum" sz="quarter" idx="12"/>
          </p:nvPr>
        </p:nvSpPr>
        <p:spPr>
          <a:noFill/>
        </p:spPr>
        <p:txBody>
          <a:bodyPr/>
          <a:lstStyle/>
          <a:p>
            <a:fld id="{2DA43F04-FA93-4CCB-B9CB-EDB69827BA4E}" type="slidenum">
              <a:rPr lang="fr-FR" altLang="fr-FR" smtClean="0">
                <a:latin typeface="Arial" charset="0"/>
                <a:cs typeface="Arial" charset="0"/>
              </a:rPr>
              <a:pPr/>
              <a:t>11</a:t>
            </a:fld>
            <a:endParaRPr lang="fr-FR" altLang="fr-FR">
              <a:latin typeface="Arial" charset="0"/>
              <a:cs typeface="Arial" charset="0"/>
            </a:endParaRPr>
          </a:p>
        </p:txBody>
      </p:sp>
      <p:sp>
        <p:nvSpPr>
          <p:cNvPr id="104452" name="Text Box 4"/>
          <p:cNvSpPr txBox="1">
            <a:spLocks noChangeArrowheads="1"/>
          </p:cNvSpPr>
          <p:nvPr/>
        </p:nvSpPr>
        <p:spPr bwMode="auto">
          <a:xfrm>
            <a:off x="371060" y="1268413"/>
            <a:ext cx="8958470" cy="2436709"/>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Char char="§"/>
            </a:pPr>
            <a:r>
              <a:rPr lang="fr-FR" altLang="fr-FR" sz="2400" b="1" dirty="0"/>
              <a:t>L’information et les explications auprès du public des raisons du changement des pratiques.</a:t>
            </a:r>
          </a:p>
          <a:p>
            <a:pPr indent="271463" defTabSz="901700">
              <a:spcBef>
                <a:spcPct val="100000"/>
              </a:spcBef>
              <a:buClr>
                <a:srgbClr val="9F0303"/>
              </a:buClr>
              <a:buFont typeface="Wingdings" pitchFamily="2" charset="2"/>
              <a:buChar char="§"/>
            </a:pPr>
            <a:r>
              <a:rPr lang="fr-FR" altLang="fr-FR" sz="2400" b="1" dirty="0"/>
              <a:t>La valorisation d’une démarche participative pour une appropriation commune et une diffusion dans les pratiques de jardinage individuelle.</a:t>
            </a:r>
          </a:p>
        </p:txBody>
      </p:sp>
      <p:sp>
        <p:nvSpPr>
          <p:cNvPr id="104453"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a:solidFill>
                  <a:srgbClr val="8BB939"/>
                </a:solidFill>
                <a:latin typeface="Arial Black" pitchFamily="34" charset="0"/>
              </a:rPr>
              <a:t>Communication</a:t>
            </a:r>
          </a:p>
        </p:txBody>
      </p:sp>
      <p:sp>
        <p:nvSpPr>
          <p:cNvPr id="104454" name="Line 6"/>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2" name="Text Box 4">
            <a:extLst>
              <a:ext uri="{FF2B5EF4-FFF2-40B4-BE49-F238E27FC236}">
                <a16:creationId xmlns:a16="http://schemas.microsoft.com/office/drawing/2014/main" id="{35A74B18-6912-42CE-AA44-1B1DAC5D5098}"/>
              </a:ext>
            </a:extLst>
          </p:cNvPr>
          <p:cNvSpPr txBox="1">
            <a:spLocks noChangeArrowheads="1"/>
          </p:cNvSpPr>
          <p:nvPr/>
        </p:nvSpPr>
        <p:spPr bwMode="auto">
          <a:xfrm>
            <a:off x="149811" y="3822700"/>
            <a:ext cx="8844377" cy="3035300"/>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400" b="1" dirty="0"/>
              <a:t>Réunions, informations, formations, animations, manifestations évènementielles, expositions.</a:t>
            </a:r>
          </a:p>
          <a:p>
            <a:pPr marL="266700" indent="444500" defTabSz="901700">
              <a:spcBef>
                <a:spcPct val="50000"/>
              </a:spcBef>
              <a:buClr>
                <a:srgbClr val="9F0303"/>
              </a:buClr>
              <a:buFont typeface="Wingdings" pitchFamily="2" charset="2"/>
              <a:buChar char="§"/>
            </a:pPr>
            <a:r>
              <a:rPr lang="fr-FR" altLang="fr-FR" sz="2400" b="1" dirty="0"/>
              <a:t>Démarche éducative auprès des enfants.</a:t>
            </a:r>
          </a:p>
          <a:p>
            <a:pPr marL="266700" indent="444500" defTabSz="901700">
              <a:spcBef>
                <a:spcPct val="50000"/>
              </a:spcBef>
              <a:buClr>
                <a:srgbClr val="9F0303"/>
              </a:buClr>
              <a:buFont typeface="Wingdings" pitchFamily="2" charset="2"/>
              <a:buChar char="§"/>
            </a:pPr>
            <a:r>
              <a:rPr lang="fr-FR" altLang="fr-FR" sz="2400" b="1" dirty="0"/>
              <a:t>Guides, plaquettes, panneaux informatifs et signalétiques. </a:t>
            </a:r>
          </a:p>
          <a:p>
            <a:pPr marL="266700" indent="444500" defTabSz="901700">
              <a:spcBef>
                <a:spcPct val="50000"/>
              </a:spcBef>
              <a:buClr>
                <a:srgbClr val="9F0303"/>
              </a:buClr>
              <a:buFont typeface="Wingdings" pitchFamily="2" charset="2"/>
              <a:buChar char="§"/>
            </a:pPr>
            <a:r>
              <a:rPr lang="fr-FR" altLang="fr-FR" sz="2400" b="1" dirty="0"/>
              <a:t>Reportages TV, articles de presses.</a:t>
            </a:r>
          </a:p>
          <a:p>
            <a:pPr marL="266700" indent="444500" defTabSz="901700">
              <a:spcBef>
                <a:spcPct val="50000"/>
              </a:spcBef>
              <a:buClr>
                <a:srgbClr val="9F0303"/>
              </a:buClr>
              <a:buFont typeface="Wingdings" pitchFamily="2" charset="2"/>
              <a:buChar char="§"/>
            </a:pPr>
            <a:r>
              <a:rPr lang="fr-FR" altLang="fr-FR" sz="2400" b="1" dirty="0"/>
              <a:t>Diffusion des Sites internet et de la bibliographie.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D7F9CE-9E84-9190-F5CD-33D54E4803C4}"/>
              </a:ext>
            </a:extLst>
          </p:cNvPr>
          <p:cNvPicPr>
            <a:picLocks noChangeAspect="1"/>
          </p:cNvPicPr>
          <p:nvPr/>
        </p:nvPicPr>
        <p:blipFill>
          <a:blip r:embed="rId3"/>
          <a:stretch>
            <a:fillRect/>
          </a:stretch>
        </p:blipFill>
        <p:spPr>
          <a:xfrm>
            <a:off x="636105" y="772589"/>
            <a:ext cx="8123582" cy="5926384"/>
          </a:xfrm>
          <a:prstGeom prst="rect">
            <a:avLst/>
          </a:prstGeom>
        </p:spPr>
      </p:pic>
      <p:sp>
        <p:nvSpPr>
          <p:cNvPr id="7" name="Text Box 6">
            <a:extLst>
              <a:ext uri="{FF2B5EF4-FFF2-40B4-BE49-F238E27FC236}">
                <a16:creationId xmlns:a16="http://schemas.microsoft.com/office/drawing/2014/main" id="{3582A83D-4780-9DD3-3644-3ADFFE5A246B}"/>
              </a:ext>
            </a:extLst>
          </p:cNvPr>
          <p:cNvSpPr txBox="1">
            <a:spLocks noChangeArrowheads="1"/>
          </p:cNvSpPr>
          <p:nvPr/>
        </p:nvSpPr>
        <p:spPr bwMode="auto">
          <a:xfrm>
            <a:off x="636105" y="0"/>
            <a:ext cx="7991475" cy="863600"/>
          </a:xfrm>
          <a:prstGeom prst="rect">
            <a:avLst/>
          </a:prstGeom>
          <a:noFill/>
          <a:ln w="9525">
            <a:noFill/>
            <a:miter lim="800000"/>
            <a:headEnd/>
            <a:tailEnd/>
          </a:ln>
        </p:spPr>
        <p:txBody>
          <a:bodyPr lIns="0"/>
          <a:lstStyle/>
          <a:p>
            <a:pPr algn="ctr">
              <a:lnSpc>
                <a:spcPct val="110000"/>
              </a:lnSpc>
            </a:pPr>
            <a:r>
              <a:rPr lang="fr-FR" altLang="fr-FR" sz="4400" dirty="0">
                <a:solidFill>
                  <a:srgbClr val="8BB939"/>
                </a:solidFill>
                <a:latin typeface="Arial Black" pitchFamily="34" charset="0"/>
              </a:rPr>
              <a:t>Après COVID</a:t>
            </a:r>
          </a:p>
        </p:txBody>
      </p:sp>
    </p:spTree>
    <p:extLst>
      <p:ext uri="{BB962C8B-B14F-4D97-AF65-F5344CB8AC3E}">
        <p14:creationId xmlns:p14="http://schemas.microsoft.com/office/powerpoint/2010/main" val="44400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2C1D8-B61E-DDD1-3AA3-C28EC675330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937E988-2AE9-06A6-2505-B5A5BB40E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560" y="92765"/>
            <a:ext cx="8031790" cy="7098095"/>
          </a:xfrm>
        </p:spPr>
      </p:pic>
    </p:spTree>
    <p:extLst>
      <p:ext uri="{BB962C8B-B14F-4D97-AF65-F5344CB8AC3E}">
        <p14:creationId xmlns:p14="http://schemas.microsoft.com/office/powerpoint/2010/main" val="4138609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C8C2C6E7-93DA-A2B3-0588-7C7B0979FEE9}"/>
              </a:ext>
            </a:extLst>
          </p:cNvPr>
          <p:cNvSpPr txBox="1">
            <a:spLocks noChangeArrowheads="1"/>
          </p:cNvSpPr>
          <p:nvPr/>
        </p:nvSpPr>
        <p:spPr bwMode="auto">
          <a:xfrm>
            <a:off x="576262" y="-105064"/>
            <a:ext cx="7991475" cy="863600"/>
          </a:xfrm>
          <a:prstGeom prst="rect">
            <a:avLst/>
          </a:prstGeom>
          <a:noFill/>
          <a:ln w="9525">
            <a:noFill/>
            <a:miter lim="800000"/>
            <a:headEnd/>
            <a:tailEnd/>
          </a:ln>
        </p:spPr>
        <p:txBody>
          <a:bodyPr lIns="0"/>
          <a:lstStyle/>
          <a:p>
            <a:pPr algn="ctr">
              <a:lnSpc>
                <a:spcPct val="110000"/>
              </a:lnSpc>
            </a:pPr>
            <a:r>
              <a:rPr lang="fr-FR" altLang="fr-FR" sz="4400" dirty="0">
                <a:solidFill>
                  <a:srgbClr val="8BB939"/>
                </a:solidFill>
                <a:latin typeface="Arial Black" pitchFamily="34" charset="0"/>
              </a:rPr>
              <a:t>Après Sècheresse</a:t>
            </a:r>
          </a:p>
        </p:txBody>
      </p:sp>
      <p:pic>
        <p:nvPicPr>
          <p:cNvPr id="5" name="Image 4">
            <a:extLst>
              <a:ext uri="{FF2B5EF4-FFF2-40B4-BE49-F238E27FC236}">
                <a16:creationId xmlns:a16="http://schemas.microsoft.com/office/drawing/2014/main" id="{2AF1852C-348C-2FEA-5FDE-692694F8AABC}"/>
              </a:ext>
            </a:extLst>
          </p:cNvPr>
          <p:cNvPicPr>
            <a:picLocks noChangeAspect="1"/>
          </p:cNvPicPr>
          <p:nvPr/>
        </p:nvPicPr>
        <p:blipFill>
          <a:blip r:embed="rId3"/>
          <a:stretch>
            <a:fillRect/>
          </a:stretch>
        </p:blipFill>
        <p:spPr>
          <a:xfrm>
            <a:off x="3008243" y="1078973"/>
            <a:ext cx="6135757" cy="5779027"/>
          </a:xfrm>
          <a:prstGeom prst="rect">
            <a:avLst/>
          </a:prstGeom>
        </p:spPr>
      </p:pic>
      <p:pic>
        <p:nvPicPr>
          <p:cNvPr id="6" name="Image 5">
            <a:extLst>
              <a:ext uri="{FF2B5EF4-FFF2-40B4-BE49-F238E27FC236}">
                <a16:creationId xmlns:a16="http://schemas.microsoft.com/office/drawing/2014/main" id="{E8180FFC-70E9-6C2C-4B62-DD9F3D128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4611756"/>
            <a:ext cx="2994991" cy="2246243"/>
          </a:xfrm>
          <a:prstGeom prst="rect">
            <a:avLst/>
          </a:prstGeom>
        </p:spPr>
      </p:pic>
      <p:pic>
        <p:nvPicPr>
          <p:cNvPr id="7" name="Image 6">
            <a:extLst>
              <a:ext uri="{FF2B5EF4-FFF2-40B4-BE49-F238E27FC236}">
                <a16:creationId xmlns:a16="http://schemas.microsoft.com/office/drawing/2014/main" id="{58C01535-5DEE-A65D-EFE0-0E6277354B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52" y="1078973"/>
            <a:ext cx="3008243" cy="2256182"/>
          </a:xfrm>
          <a:prstGeom prst="rect">
            <a:avLst/>
          </a:prstGeom>
        </p:spPr>
      </p:pic>
    </p:spTree>
    <p:extLst>
      <p:ext uri="{BB962C8B-B14F-4D97-AF65-F5344CB8AC3E}">
        <p14:creationId xmlns:p14="http://schemas.microsoft.com/office/powerpoint/2010/main" val="2002499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1444" y="50686"/>
            <a:ext cx="9144000" cy="699654"/>
          </a:xfrm>
        </p:spPr>
        <p:txBody>
          <a:bodyPr>
            <a:normAutofit/>
          </a:bodyPr>
          <a:lstStyle/>
          <a:p>
            <a:pPr algn="ctr"/>
            <a:r>
              <a:rPr lang="fr-FR" sz="3600" dirty="0">
                <a:latin typeface="Algerian" panose="04020705040A02060702" pitchFamily="82" charset="0"/>
              </a:rPr>
              <a:t>Conception écologique</a:t>
            </a:r>
          </a:p>
        </p:txBody>
      </p:sp>
      <p:sp>
        <p:nvSpPr>
          <p:cNvPr id="3" name="ZoneTexte 2">
            <a:extLst>
              <a:ext uri="{FF2B5EF4-FFF2-40B4-BE49-F238E27FC236}">
                <a16:creationId xmlns:a16="http://schemas.microsoft.com/office/drawing/2014/main" id="{75997F59-25F7-55A6-2971-D85AB7D9C8B9}"/>
              </a:ext>
            </a:extLst>
          </p:cNvPr>
          <p:cNvSpPr txBox="1"/>
          <p:nvPr/>
        </p:nvSpPr>
        <p:spPr>
          <a:xfrm>
            <a:off x="121444" y="815255"/>
            <a:ext cx="6779419" cy="6001643"/>
          </a:xfrm>
          <a:prstGeom prst="rect">
            <a:avLst/>
          </a:prstGeom>
          <a:noFill/>
        </p:spPr>
        <p:txBody>
          <a:bodyPr wrap="square" rtlCol="0">
            <a:spAutoFit/>
          </a:bodyPr>
          <a:lstStyle/>
          <a:p>
            <a:pPr marL="514350" indent="-514350">
              <a:buFont typeface="+mj-lt"/>
              <a:buAutoNum type="arabicPeriod"/>
            </a:pPr>
            <a:r>
              <a:rPr lang="fr-FR" sz="2400" dirty="0">
                <a:latin typeface="Aptos Narrow" panose="020B0004020202020204" pitchFamily="34" charset="0"/>
              </a:rPr>
              <a:t>Inscrire le site de projet dans son territoire: gestion différenciée, services rendus, trames VBNGB</a:t>
            </a:r>
          </a:p>
          <a:p>
            <a:pPr marL="514350" indent="-514350">
              <a:buFont typeface="+mj-lt"/>
              <a:buAutoNum type="arabicPeriod"/>
            </a:pPr>
            <a:r>
              <a:rPr lang="fr-FR" sz="2400" dirty="0">
                <a:latin typeface="Aptos Narrow" panose="020B0004020202020204" pitchFamily="34" charset="0"/>
              </a:rPr>
              <a:t>Mobiliser des moyens: financiers (subventions), compétences multidisciplinaires, programme et coût de fonctionnement</a:t>
            </a:r>
          </a:p>
          <a:p>
            <a:pPr marL="514350" indent="-514350">
              <a:buFont typeface="+mj-lt"/>
              <a:buAutoNum type="arabicPeriod"/>
            </a:pPr>
            <a:r>
              <a:rPr lang="fr-FR" sz="2400" dirty="0">
                <a:latin typeface="Aptos Narrow" panose="020B0004020202020204" pitchFamily="34" charset="0"/>
              </a:rPr>
              <a:t>Les sols sont une priorité : T Grise, diagnostic, conservation</a:t>
            </a:r>
          </a:p>
          <a:p>
            <a:pPr marL="514350" indent="-514350">
              <a:buFont typeface="+mj-lt"/>
              <a:buAutoNum type="arabicPeriod"/>
            </a:pPr>
            <a:r>
              <a:rPr lang="fr-FR" sz="2400" dirty="0">
                <a:latin typeface="Aptos Narrow" panose="020B0004020202020204" pitchFamily="34" charset="0"/>
              </a:rPr>
              <a:t>Préserver les ressources en eau: diagnostic, fonctionnement hydraulique, solutions alternatives</a:t>
            </a:r>
          </a:p>
          <a:p>
            <a:pPr marL="514350" indent="-514350">
              <a:buFont typeface="+mj-lt"/>
              <a:buAutoNum type="arabicPeriod"/>
            </a:pPr>
            <a:r>
              <a:rPr lang="fr-FR" sz="2400" dirty="0">
                <a:latin typeface="Aptos Narrow" panose="020B0004020202020204" pitchFamily="34" charset="0"/>
              </a:rPr>
              <a:t>Favoriser la biodiversité T Verte, Bleu, Noire. ABC</a:t>
            </a:r>
          </a:p>
          <a:p>
            <a:pPr marL="514350" indent="-514350">
              <a:buFont typeface="+mj-lt"/>
              <a:buAutoNum type="arabicPeriod"/>
            </a:pPr>
            <a:r>
              <a:rPr lang="fr-FR" sz="2400" dirty="0">
                <a:latin typeface="Aptos Narrow" panose="020B0004020202020204" pitchFamily="34" charset="0"/>
              </a:rPr>
              <a:t>Veiller aux choix des végétaux et des matériaux: proscrire les matériaux les + polluants, revaloriser les déchets, Végétaux adaptés et locaux</a:t>
            </a:r>
          </a:p>
          <a:p>
            <a:pPr marL="514350" indent="-514350">
              <a:buFont typeface="+mj-lt"/>
              <a:buAutoNum type="arabicPeriod"/>
            </a:pPr>
            <a:r>
              <a:rPr lang="fr-FR" sz="2400" dirty="0">
                <a:latin typeface="Aptos Narrow" panose="020B0004020202020204" pitchFamily="34" charset="0"/>
              </a:rPr>
              <a:t>Partager le projet: </a:t>
            </a:r>
            <a:r>
              <a:rPr lang="fr-FR" sz="2400" dirty="0" err="1">
                <a:latin typeface="Aptos Narrow" panose="020B0004020202020204" pitchFamily="34" charset="0"/>
              </a:rPr>
              <a:t>co-construire</a:t>
            </a:r>
            <a:r>
              <a:rPr lang="fr-FR" sz="2400" dirty="0">
                <a:latin typeface="Aptos Narrow" panose="020B0004020202020204" pitchFamily="34" charset="0"/>
              </a:rPr>
              <a:t> avec les habitants, les jardiniers… Communiquer</a:t>
            </a:r>
          </a:p>
        </p:txBody>
      </p:sp>
      <p:pic>
        <p:nvPicPr>
          <p:cNvPr id="1026" name="Picture 2" descr="Guide de conception écologique des espaces publics paysagers | Nature ...">
            <a:extLst>
              <a:ext uri="{FF2B5EF4-FFF2-40B4-BE49-F238E27FC236}">
                <a16:creationId xmlns:a16="http://schemas.microsoft.com/office/drawing/2014/main" id="{FCFE4B43-DBFB-8726-FA19-8DB660F1C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2571750"/>
            <a:ext cx="2357438"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6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C0F257-C7AA-410C-F7F8-5B9DF1CEB831}"/>
              </a:ext>
            </a:extLst>
          </p:cNvPr>
          <p:cNvPicPr>
            <a:picLocks noChangeAspect="1"/>
          </p:cNvPicPr>
          <p:nvPr/>
        </p:nvPicPr>
        <p:blipFill>
          <a:blip r:embed="rId2"/>
          <a:stretch>
            <a:fillRect/>
          </a:stretch>
        </p:blipFill>
        <p:spPr>
          <a:xfrm>
            <a:off x="-19044" y="284765"/>
            <a:ext cx="9163044" cy="6301565"/>
          </a:xfrm>
          <a:prstGeom prst="rect">
            <a:avLst/>
          </a:prstGeom>
        </p:spPr>
      </p:pic>
    </p:spTree>
    <p:extLst>
      <p:ext uri="{BB962C8B-B14F-4D97-AF65-F5344CB8AC3E}">
        <p14:creationId xmlns:p14="http://schemas.microsoft.com/office/powerpoint/2010/main" val="3668908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F2D93AF-0516-8ED9-EF4B-24194FFB96EF}"/>
              </a:ext>
            </a:extLst>
          </p:cNvPr>
          <p:cNvPicPr>
            <a:picLocks noChangeAspect="1"/>
          </p:cNvPicPr>
          <p:nvPr/>
        </p:nvPicPr>
        <p:blipFill>
          <a:blip r:embed="rId3"/>
          <a:stretch>
            <a:fillRect/>
          </a:stretch>
        </p:blipFill>
        <p:spPr>
          <a:xfrm>
            <a:off x="830629" y="-371061"/>
            <a:ext cx="7528410" cy="7646503"/>
          </a:xfrm>
          <a:prstGeom prst="rect">
            <a:avLst/>
          </a:prstGeom>
        </p:spPr>
      </p:pic>
    </p:spTree>
    <p:extLst>
      <p:ext uri="{BB962C8B-B14F-4D97-AF65-F5344CB8AC3E}">
        <p14:creationId xmlns:p14="http://schemas.microsoft.com/office/powerpoint/2010/main" val="3647323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093B4D-2D8C-61BF-3E0F-2392224CFD5C}"/>
              </a:ext>
            </a:extLst>
          </p:cNvPr>
          <p:cNvPicPr>
            <a:picLocks noChangeAspect="1"/>
          </p:cNvPicPr>
          <p:nvPr/>
        </p:nvPicPr>
        <p:blipFill>
          <a:blip r:embed="rId2"/>
          <a:stretch>
            <a:fillRect/>
          </a:stretch>
        </p:blipFill>
        <p:spPr>
          <a:xfrm>
            <a:off x="1682209" y="0"/>
            <a:ext cx="5779581" cy="6858000"/>
          </a:xfrm>
          <a:prstGeom prst="rect">
            <a:avLst/>
          </a:prstGeom>
        </p:spPr>
      </p:pic>
    </p:spTree>
    <p:extLst>
      <p:ext uri="{BB962C8B-B14F-4D97-AF65-F5344CB8AC3E}">
        <p14:creationId xmlns:p14="http://schemas.microsoft.com/office/powerpoint/2010/main" val="1543665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Espace réservé du numéro de diapositive 5"/>
          <p:cNvSpPr>
            <a:spLocks noGrp="1"/>
          </p:cNvSpPr>
          <p:nvPr>
            <p:ph type="sldNum" sz="quarter" idx="12"/>
          </p:nvPr>
        </p:nvSpPr>
        <p:spPr>
          <a:noFill/>
        </p:spPr>
        <p:txBody>
          <a:bodyPr/>
          <a:lstStyle/>
          <a:p>
            <a:fld id="{ED9F743C-C9DA-44F9-ADD2-E75F8BC3BF72}" type="slidenum">
              <a:rPr lang="fr-FR" altLang="fr-FR" smtClean="0">
                <a:latin typeface="Arial" charset="0"/>
                <a:cs typeface="Arial" charset="0"/>
              </a:rPr>
              <a:pPr/>
              <a:t>19</a:t>
            </a:fld>
            <a:endParaRPr lang="fr-FR" altLang="fr-FR">
              <a:latin typeface="Arial" charset="0"/>
              <a:cs typeface="Arial" charset="0"/>
            </a:endParaRPr>
          </a:p>
        </p:txBody>
      </p:sp>
      <p:sp>
        <p:nvSpPr>
          <p:cNvPr id="120836" name="Text Box 2"/>
          <p:cNvSpPr txBox="1">
            <a:spLocks noChangeArrowheads="1"/>
          </p:cNvSpPr>
          <p:nvPr/>
        </p:nvSpPr>
        <p:spPr bwMode="auto">
          <a:xfrm>
            <a:off x="1908175" y="2489200"/>
            <a:ext cx="1368425" cy="366713"/>
          </a:xfrm>
          <a:prstGeom prst="rect">
            <a:avLst/>
          </a:prstGeom>
          <a:noFill/>
          <a:ln w="9525">
            <a:noFill/>
            <a:miter lim="800000"/>
            <a:headEnd/>
            <a:tailEnd/>
          </a:ln>
        </p:spPr>
        <p:txBody>
          <a:bodyPr>
            <a:spAutoFit/>
          </a:bodyPr>
          <a:lstStyle/>
          <a:p>
            <a:pPr>
              <a:spcBef>
                <a:spcPct val="50000"/>
              </a:spcBef>
            </a:pPr>
            <a:endParaRPr lang="fr-FR" altLang="fr-FR" sz="1800">
              <a:latin typeface="Arial" charset="0"/>
            </a:endParaRPr>
          </a:p>
        </p:txBody>
      </p:sp>
      <p:sp>
        <p:nvSpPr>
          <p:cNvPr id="120839" name="Text Box 5"/>
          <p:cNvSpPr txBox="1">
            <a:spLocks noChangeArrowheads="1"/>
          </p:cNvSpPr>
          <p:nvPr/>
        </p:nvSpPr>
        <p:spPr bwMode="auto">
          <a:xfrm>
            <a:off x="2447924" y="845414"/>
            <a:ext cx="3960813" cy="427037"/>
          </a:xfrm>
          <a:prstGeom prst="rect">
            <a:avLst/>
          </a:prstGeom>
          <a:noFill/>
          <a:ln w="9525">
            <a:noFill/>
            <a:miter lim="800000"/>
            <a:headEnd/>
            <a:tailEnd/>
          </a:ln>
        </p:spPr>
        <p:txBody>
          <a:bodyPr>
            <a:spAutoFit/>
          </a:bodyPr>
          <a:lstStyle/>
          <a:p>
            <a:pPr>
              <a:spcBef>
                <a:spcPct val="50000"/>
              </a:spcBef>
            </a:pPr>
            <a:r>
              <a:rPr lang="fr-FR" altLang="fr-FR" sz="2200" b="1" i="1" dirty="0"/>
              <a:t>Les différentes Actions</a:t>
            </a:r>
          </a:p>
        </p:txBody>
      </p:sp>
      <p:sp>
        <p:nvSpPr>
          <p:cNvPr id="120840" name="Text Box 6"/>
          <p:cNvSpPr txBox="1">
            <a:spLocks noChangeArrowheads="1"/>
          </p:cNvSpPr>
          <p:nvPr/>
        </p:nvSpPr>
        <p:spPr bwMode="auto">
          <a:xfrm>
            <a:off x="900389" y="1394709"/>
            <a:ext cx="8243611" cy="5224545"/>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différenciée: </a:t>
            </a:r>
            <a:r>
              <a:rPr lang="fr-FR" altLang="fr-FR" sz="2000" b="1" dirty="0">
                <a:solidFill>
                  <a:srgbClr val="5B7F0B"/>
                </a:solidFill>
              </a:rPr>
              <a:t>Planifier et formaliser avec, Inventaire, code qualité, cartographie, autres gestions (aires de jeux, patrimoines arborée, arrosage…)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Fleurissement plus écologique</a:t>
            </a:r>
            <a:r>
              <a:rPr lang="fr-FR" altLang="fr-FR" sz="2000" b="1" dirty="0">
                <a:solidFill>
                  <a:srgbClr val="5B7F0B"/>
                </a:solidFill>
              </a:rPr>
              <a:t> : supprimer le hors sol, évolution d’un embellissement plus écologique, plus diversifié: arbustes, rosiers, vivaces, bulbes, méditerranéennes, prairies… annuelles résistantes à la sècheresse, évolution de la production</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Strate herbacée, </a:t>
            </a:r>
            <a:r>
              <a:rPr lang="fr-FR" altLang="fr-FR" sz="2000" b="1" dirty="0">
                <a:solidFill>
                  <a:srgbClr val="5B7F0B"/>
                </a:solidFill>
              </a:rPr>
              <a:t>du gazon à la prairie, de la tonte haute à l’</a:t>
            </a:r>
            <a:r>
              <a:rPr lang="fr-FR" altLang="fr-FR" sz="2000" b="1" dirty="0" err="1">
                <a:solidFill>
                  <a:srgbClr val="5B7F0B"/>
                </a:solidFill>
              </a:rPr>
              <a:t>écopaturage</a:t>
            </a:r>
            <a:r>
              <a:rPr lang="fr-FR" altLang="fr-FR" sz="2000" b="1" dirty="0">
                <a:solidFill>
                  <a:srgbClr val="5B7F0B"/>
                </a:solidFill>
              </a:rPr>
              <a:t> ou à la fauche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Arbustes: </a:t>
            </a:r>
            <a:r>
              <a:rPr lang="fr-FR" altLang="fr-FR" sz="2000" b="1" dirty="0">
                <a:solidFill>
                  <a:srgbClr val="5B7F0B"/>
                </a:solidFill>
              </a:rPr>
              <a:t>taille raisonnée en suivant l’architecture et le cycle de floraison, haie champêtre, plantons local</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Arbres: </a:t>
            </a:r>
            <a:r>
              <a:rPr lang="fr-FR" altLang="fr-FR" sz="2000" b="1" dirty="0">
                <a:solidFill>
                  <a:srgbClr val="5B7F0B"/>
                </a:solidFill>
              </a:rPr>
              <a:t>Taille douce ou pas d’élagage, arbre adapté au site, protection et gestion du patrimoine arboré, Plantons local, les arbres de demain, en dehors de la nidification</a:t>
            </a:r>
          </a:p>
        </p:txBody>
      </p:sp>
      <p:sp>
        <p:nvSpPr>
          <p:cNvPr id="120841" name="Text Box 7"/>
          <p:cNvSpPr txBox="1">
            <a:spLocks noChangeArrowheads="1"/>
          </p:cNvSpPr>
          <p:nvPr/>
        </p:nvSpPr>
        <p:spPr bwMode="auto">
          <a:xfrm>
            <a:off x="2016125" y="163720"/>
            <a:ext cx="5111750"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écologique</a:t>
            </a:r>
          </a:p>
        </p:txBody>
      </p:sp>
      <p:sp>
        <p:nvSpPr>
          <p:cNvPr id="120842" name="Line 8"/>
          <p:cNvSpPr>
            <a:spLocks noChangeShapeType="1"/>
          </p:cNvSpPr>
          <p:nvPr/>
        </p:nvSpPr>
        <p:spPr bwMode="auto">
          <a:xfrm flipH="1">
            <a:off x="556867" y="1344647"/>
            <a:ext cx="7416800" cy="0"/>
          </a:xfrm>
          <a:prstGeom prst="line">
            <a:avLst/>
          </a:prstGeom>
          <a:noFill/>
          <a:ln w="9525">
            <a:solidFill>
              <a:srgbClr val="9F0303"/>
            </a:solidFill>
            <a:round/>
            <a:headEnd/>
            <a:tailEnd/>
          </a:ln>
        </p:spPr>
        <p:txBody>
          <a:bodyPr/>
          <a:lstStyle/>
          <a:p>
            <a:endParaRPr lang="fr-FR"/>
          </a:p>
        </p:txBody>
      </p:sp>
      <p:sp>
        <p:nvSpPr>
          <p:cNvPr id="120843" name="Line 9"/>
          <p:cNvSpPr>
            <a:spLocks noChangeShapeType="1"/>
          </p:cNvSpPr>
          <p:nvPr/>
        </p:nvSpPr>
        <p:spPr bwMode="auto">
          <a:xfrm>
            <a:off x="556867" y="1344647"/>
            <a:ext cx="0" cy="2524125"/>
          </a:xfrm>
          <a:prstGeom prst="line">
            <a:avLst/>
          </a:prstGeom>
          <a:noFill/>
          <a:ln w="9525">
            <a:solidFill>
              <a:srgbClr val="9F0303"/>
            </a:solidFill>
            <a:round/>
            <a:headEnd/>
            <a:tailEnd/>
          </a:ln>
        </p:spPr>
        <p:txBody>
          <a:bodyPr/>
          <a:lstStyle/>
          <a:p>
            <a:endParaRPr lang="fr-FR" dirty="0"/>
          </a:p>
        </p:txBody>
      </p:sp>
      <p:sp>
        <p:nvSpPr>
          <p:cNvPr id="120847" name="Line 13"/>
          <p:cNvSpPr>
            <a:spLocks noChangeShapeType="1"/>
          </p:cNvSpPr>
          <p:nvPr/>
        </p:nvSpPr>
        <p:spPr bwMode="auto">
          <a:xfrm>
            <a:off x="684213" y="827226"/>
            <a:ext cx="7488237" cy="0"/>
          </a:xfrm>
          <a:prstGeom prst="line">
            <a:avLst/>
          </a:prstGeom>
          <a:noFill/>
          <a:ln w="9525">
            <a:solidFill>
              <a:srgbClr val="5B7F0B"/>
            </a:solidFill>
            <a:round/>
            <a:headEnd/>
            <a:tailEnd/>
          </a:ln>
        </p:spPr>
        <p:txBody>
          <a:bodyPr/>
          <a:lstStyle/>
          <a:p>
            <a:endParaRPr lang="fr-FR"/>
          </a:p>
        </p:txBody>
      </p:sp>
    </p:spTree>
    <p:extLst>
      <p:ext uri="{BB962C8B-B14F-4D97-AF65-F5344CB8AC3E}">
        <p14:creationId xmlns:p14="http://schemas.microsoft.com/office/powerpoint/2010/main" val="140593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Espace réservé du numéro de diapositive 3"/>
          <p:cNvSpPr>
            <a:spLocks noGrp="1"/>
          </p:cNvSpPr>
          <p:nvPr>
            <p:ph type="sldNum" sz="quarter" idx="12"/>
          </p:nvPr>
        </p:nvSpPr>
        <p:spPr>
          <a:noFill/>
        </p:spPr>
        <p:txBody>
          <a:bodyPr/>
          <a:lstStyle/>
          <a:p>
            <a:fld id="{6EA6BEF6-4FB5-4A74-8521-B1E4A138FB72}" type="slidenum">
              <a:rPr lang="fr-FR" altLang="fr-FR" smtClean="0">
                <a:latin typeface="Arial" charset="0"/>
                <a:cs typeface="Arial" charset="0"/>
              </a:rPr>
              <a:pPr/>
              <a:t>2</a:t>
            </a:fld>
            <a:endParaRPr lang="fr-FR" altLang="fr-FR">
              <a:latin typeface="Arial" charset="0"/>
              <a:cs typeface="Arial" charset="0"/>
            </a:endParaRPr>
          </a:p>
        </p:txBody>
      </p:sp>
      <p:pic>
        <p:nvPicPr>
          <p:cNvPr id="46084" name="Picture 2" descr="BD21295_"/>
          <p:cNvPicPr>
            <a:picLocks noChangeAspect="1" noChangeArrowheads="1"/>
          </p:cNvPicPr>
          <p:nvPr/>
        </p:nvPicPr>
        <p:blipFill>
          <a:blip r:embed="rId3"/>
          <a:srcRect/>
          <a:stretch>
            <a:fillRect/>
          </a:stretch>
        </p:blipFill>
        <p:spPr bwMode="auto">
          <a:xfrm>
            <a:off x="4500563" y="3367088"/>
            <a:ext cx="142875" cy="123825"/>
          </a:xfrm>
          <a:prstGeom prst="rect">
            <a:avLst/>
          </a:prstGeom>
          <a:noFill/>
          <a:ln w="9525">
            <a:noFill/>
            <a:miter lim="800000"/>
            <a:headEnd/>
            <a:tailEnd/>
          </a:ln>
        </p:spPr>
      </p:pic>
      <p:pic>
        <p:nvPicPr>
          <p:cNvPr id="46085" name="Picture 3" descr="MPj04329020000[1]"/>
          <p:cNvPicPr>
            <a:picLocks noChangeAspect="1" noChangeArrowheads="1"/>
          </p:cNvPicPr>
          <p:nvPr/>
        </p:nvPicPr>
        <p:blipFill>
          <a:blip r:embed="rId4"/>
          <a:srcRect/>
          <a:stretch>
            <a:fillRect/>
          </a:stretch>
        </p:blipFill>
        <p:spPr bwMode="auto">
          <a:xfrm>
            <a:off x="1371600" y="1295400"/>
            <a:ext cx="6400800" cy="4267200"/>
          </a:xfrm>
          <a:prstGeom prst="rect">
            <a:avLst/>
          </a:prstGeom>
          <a:noFill/>
          <a:ln w="9525">
            <a:noFill/>
            <a:miter lim="800000"/>
            <a:headEnd/>
            <a:tailEnd/>
          </a:ln>
        </p:spPr>
      </p:pic>
      <p:pic>
        <p:nvPicPr>
          <p:cNvPr id="46086" name="Picture 4" descr="MPj04329020000[1]"/>
          <p:cNvPicPr>
            <a:picLocks noChangeAspect="1" noChangeArrowheads="1"/>
          </p:cNvPicPr>
          <p:nvPr/>
        </p:nvPicPr>
        <p:blipFill>
          <a:blip r:embed="rId4">
            <a:lum bright="-30000" contrast="-20000"/>
            <a:grayscl/>
          </a:blip>
          <a:srcRect/>
          <a:stretch>
            <a:fillRect/>
          </a:stretch>
        </p:blipFill>
        <p:spPr bwMode="auto">
          <a:xfrm>
            <a:off x="-23770" y="41275"/>
            <a:ext cx="9144000" cy="6096000"/>
          </a:xfrm>
          <a:prstGeom prst="rect">
            <a:avLst/>
          </a:prstGeom>
          <a:noFill/>
          <a:ln w="9525">
            <a:noFill/>
            <a:miter lim="800000"/>
            <a:headEnd/>
            <a:tailEnd/>
          </a:ln>
        </p:spPr>
      </p:pic>
      <p:sp>
        <p:nvSpPr>
          <p:cNvPr id="46087" name="Rectangle 5"/>
          <p:cNvSpPr>
            <a:spLocks noChangeArrowheads="1"/>
          </p:cNvSpPr>
          <p:nvPr/>
        </p:nvSpPr>
        <p:spPr bwMode="auto">
          <a:xfrm>
            <a:off x="2916238" y="3089275"/>
            <a:ext cx="3722687" cy="519113"/>
          </a:xfrm>
          <a:prstGeom prst="rect">
            <a:avLst/>
          </a:prstGeom>
          <a:noFill/>
          <a:ln w="9525">
            <a:noFill/>
            <a:miter lim="800000"/>
            <a:headEnd/>
            <a:tailEnd/>
          </a:ln>
        </p:spPr>
        <p:txBody>
          <a:bodyPr wrap="none">
            <a:spAutoFit/>
          </a:bodyPr>
          <a:lstStyle/>
          <a:p>
            <a:r>
              <a:rPr lang="fr-FR" altLang="fr-FR" sz="2800" b="1" dirty="0">
                <a:solidFill>
                  <a:srgbClr val="CC0000"/>
                </a:solidFill>
              </a:rPr>
              <a:t>GESTION DIFFERENCIEE</a:t>
            </a:r>
          </a:p>
        </p:txBody>
      </p:sp>
      <p:sp>
        <p:nvSpPr>
          <p:cNvPr id="46088" name="Rectangle 6"/>
          <p:cNvSpPr>
            <a:spLocks noChangeArrowheads="1"/>
          </p:cNvSpPr>
          <p:nvPr/>
        </p:nvSpPr>
        <p:spPr bwMode="auto">
          <a:xfrm>
            <a:off x="530561" y="3855245"/>
            <a:ext cx="2132012" cy="519112"/>
          </a:xfrm>
          <a:prstGeom prst="rect">
            <a:avLst/>
          </a:prstGeom>
          <a:noFill/>
          <a:ln w="9525">
            <a:noFill/>
            <a:miter lim="800000"/>
            <a:headEnd/>
            <a:tailEnd/>
          </a:ln>
        </p:spPr>
        <p:txBody>
          <a:bodyPr wrap="none">
            <a:spAutoFit/>
          </a:bodyPr>
          <a:lstStyle/>
          <a:p>
            <a:r>
              <a:rPr lang="fr-FR" altLang="fr-FR" sz="2800" b="1" dirty="0">
                <a:solidFill>
                  <a:schemeClr val="accent2"/>
                </a:solidFill>
              </a:rPr>
              <a:t>ECOGESTION</a:t>
            </a:r>
          </a:p>
        </p:txBody>
      </p:sp>
      <p:sp>
        <p:nvSpPr>
          <p:cNvPr id="46089" name="Rectangle 7"/>
          <p:cNvSpPr>
            <a:spLocks noChangeArrowheads="1"/>
          </p:cNvSpPr>
          <p:nvPr/>
        </p:nvSpPr>
        <p:spPr bwMode="auto">
          <a:xfrm>
            <a:off x="3563938" y="4313238"/>
            <a:ext cx="4924425" cy="519112"/>
          </a:xfrm>
          <a:prstGeom prst="rect">
            <a:avLst/>
          </a:prstGeom>
          <a:noFill/>
          <a:ln w="9525">
            <a:noFill/>
            <a:miter lim="800000"/>
            <a:headEnd/>
            <a:tailEnd/>
          </a:ln>
        </p:spPr>
        <p:txBody>
          <a:bodyPr wrap="none">
            <a:spAutoFit/>
          </a:bodyPr>
          <a:lstStyle/>
          <a:p>
            <a:r>
              <a:rPr lang="fr-FR" altLang="fr-FR" sz="2800" b="1" dirty="0">
                <a:solidFill>
                  <a:schemeClr val="accent2"/>
                </a:solidFill>
              </a:rPr>
              <a:t>ACTIONS ENVIRONNEMENTALES</a:t>
            </a:r>
          </a:p>
        </p:txBody>
      </p:sp>
      <p:sp>
        <p:nvSpPr>
          <p:cNvPr id="46090" name="Rectangle 8"/>
          <p:cNvSpPr>
            <a:spLocks noChangeArrowheads="1"/>
          </p:cNvSpPr>
          <p:nvPr/>
        </p:nvSpPr>
        <p:spPr bwMode="auto">
          <a:xfrm>
            <a:off x="755650" y="2224088"/>
            <a:ext cx="3221038" cy="519112"/>
          </a:xfrm>
          <a:prstGeom prst="rect">
            <a:avLst/>
          </a:prstGeom>
          <a:noFill/>
          <a:ln w="9525">
            <a:noFill/>
            <a:miter lim="800000"/>
            <a:headEnd/>
            <a:tailEnd/>
          </a:ln>
        </p:spPr>
        <p:txBody>
          <a:bodyPr wrap="none">
            <a:spAutoFit/>
          </a:bodyPr>
          <a:lstStyle/>
          <a:p>
            <a:r>
              <a:rPr lang="fr-FR" altLang="fr-FR" sz="2800" b="1">
                <a:solidFill>
                  <a:srgbClr val="FF0066"/>
                </a:solidFill>
              </a:rPr>
              <a:t>GESTION EXTENSIVE</a:t>
            </a:r>
          </a:p>
        </p:txBody>
      </p:sp>
      <p:sp>
        <p:nvSpPr>
          <p:cNvPr id="46091" name="Rectangle 9"/>
          <p:cNvSpPr>
            <a:spLocks noChangeArrowheads="1"/>
          </p:cNvSpPr>
          <p:nvPr/>
        </p:nvSpPr>
        <p:spPr bwMode="auto">
          <a:xfrm>
            <a:off x="5651500" y="2368550"/>
            <a:ext cx="3219450" cy="519113"/>
          </a:xfrm>
          <a:prstGeom prst="rect">
            <a:avLst/>
          </a:prstGeom>
          <a:noFill/>
          <a:ln w="9525">
            <a:noFill/>
            <a:miter lim="800000"/>
            <a:headEnd/>
            <a:tailEnd/>
          </a:ln>
        </p:spPr>
        <p:txBody>
          <a:bodyPr wrap="none">
            <a:spAutoFit/>
          </a:bodyPr>
          <a:lstStyle/>
          <a:p>
            <a:r>
              <a:rPr lang="fr-FR" altLang="fr-FR" sz="2800" b="1">
                <a:solidFill>
                  <a:schemeClr val="accent1"/>
                </a:solidFill>
              </a:rPr>
              <a:t>ECO AMENAGEMENT</a:t>
            </a:r>
          </a:p>
        </p:txBody>
      </p:sp>
      <p:sp>
        <p:nvSpPr>
          <p:cNvPr id="46092" name="Rectangle 10"/>
          <p:cNvSpPr>
            <a:spLocks noChangeArrowheads="1"/>
          </p:cNvSpPr>
          <p:nvPr/>
        </p:nvSpPr>
        <p:spPr bwMode="auto">
          <a:xfrm>
            <a:off x="900113" y="5321300"/>
            <a:ext cx="4356100" cy="519113"/>
          </a:xfrm>
          <a:prstGeom prst="rect">
            <a:avLst/>
          </a:prstGeom>
          <a:noFill/>
          <a:ln w="9525">
            <a:noFill/>
            <a:miter lim="800000"/>
            <a:headEnd/>
            <a:tailEnd/>
          </a:ln>
        </p:spPr>
        <p:txBody>
          <a:bodyPr wrap="none">
            <a:spAutoFit/>
          </a:bodyPr>
          <a:lstStyle/>
          <a:p>
            <a:r>
              <a:rPr lang="fr-FR" altLang="fr-FR" sz="2800" b="1">
                <a:solidFill>
                  <a:srgbClr val="660066"/>
                </a:solidFill>
              </a:rPr>
              <a:t>CONCEPTION DIFFERENCIEE</a:t>
            </a:r>
          </a:p>
        </p:txBody>
      </p:sp>
      <p:sp>
        <p:nvSpPr>
          <p:cNvPr id="46093" name="Rectangle 11"/>
          <p:cNvSpPr>
            <a:spLocks noChangeArrowheads="1"/>
          </p:cNvSpPr>
          <p:nvPr/>
        </p:nvSpPr>
        <p:spPr bwMode="auto">
          <a:xfrm>
            <a:off x="0" y="649287"/>
            <a:ext cx="5540375" cy="519112"/>
          </a:xfrm>
          <a:prstGeom prst="rect">
            <a:avLst/>
          </a:prstGeom>
          <a:noFill/>
          <a:ln w="9525">
            <a:noFill/>
            <a:miter lim="800000"/>
            <a:headEnd/>
            <a:tailEnd/>
          </a:ln>
        </p:spPr>
        <p:txBody>
          <a:bodyPr wrap="none">
            <a:spAutoFit/>
          </a:bodyPr>
          <a:lstStyle/>
          <a:p>
            <a:r>
              <a:rPr lang="fr-FR" altLang="fr-FR" sz="2800" b="1" dirty="0">
                <a:solidFill>
                  <a:schemeClr val="accent2"/>
                </a:solidFill>
              </a:rPr>
              <a:t>MANAGEMENT ENVIRONNEMENTALE</a:t>
            </a:r>
          </a:p>
        </p:txBody>
      </p:sp>
      <p:sp>
        <p:nvSpPr>
          <p:cNvPr id="2" name="Rectangle 5">
            <a:extLst>
              <a:ext uri="{FF2B5EF4-FFF2-40B4-BE49-F238E27FC236}">
                <a16:creationId xmlns:a16="http://schemas.microsoft.com/office/drawing/2014/main" id="{04CE8ED3-BA87-970C-A0A2-C262601D1E8B}"/>
              </a:ext>
            </a:extLst>
          </p:cNvPr>
          <p:cNvSpPr>
            <a:spLocks noChangeArrowheads="1"/>
          </p:cNvSpPr>
          <p:nvPr/>
        </p:nvSpPr>
        <p:spPr bwMode="auto">
          <a:xfrm>
            <a:off x="5759659" y="5440084"/>
            <a:ext cx="2831160" cy="523220"/>
          </a:xfrm>
          <a:prstGeom prst="rect">
            <a:avLst/>
          </a:prstGeom>
          <a:noFill/>
          <a:ln w="9525">
            <a:noFill/>
            <a:miter lim="800000"/>
            <a:headEnd/>
            <a:tailEnd/>
          </a:ln>
        </p:spPr>
        <p:txBody>
          <a:bodyPr wrap="none">
            <a:spAutoFit/>
          </a:bodyPr>
          <a:lstStyle/>
          <a:p>
            <a:r>
              <a:rPr lang="fr-FR" altLang="fr-FR" sz="2800" b="1" dirty="0">
                <a:solidFill>
                  <a:srgbClr val="CC0000"/>
                </a:solidFill>
              </a:rPr>
              <a:t>HORTO ECOLOGIE</a:t>
            </a:r>
          </a:p>
        </p:txBody>
      </p:sp>
      <p:sp>
        <p:nvSpPr>
          <p:cNvPr id="3" name="Rectangle 6">
            <a:extLst>
              <a:ext uri="{FF2B5EF4-FFF2-40B4-BE49-F238E27FC236}">
                <a16:creationId xmlns:a16="http://schemas.microsoft.com/office/drawing/2014/main" id="{97F83C80-BBBB-91B7-72FA-9FEC15ADBD0D}"/>
              </a:ext>
            </a:extLst>
          </p:cNvPr>
          <p:cNvSpPr>
            <a:spLocks noChangeArrowheads="1"/>
          </p:cNvSpPr>
          <p:nvPr/>
        </p:nvSpPr>
        <p:spPr bwMode="auto">
          <a:xfrm>
            <a:off x="5612373" y="1444626"/>
            <a:ext cx="3555397" cy="523220"/>
          </a:xfrm>
          <a:prstGeom prst="rect">
            <a:avLst/>
          </a:prstGeom>
          <a:noFill/>
          <a:ln w="9525">
            <a:noFill/>
            <a:miter lim="800000"/>
            <a:headEnd/>
            <a:tailEnd/>
          </a:ln>
        </p:spPr>
        <p:txBody>
          <a:bodyPr wrap="none">
            <a:spAutoFit/>
          </a:bodyPr>
          <a:lstStyle/>
          <a:p>
            <a:r>
              <a:rPr lang="fr-FR" altLang="fr-FR" sz="2800" b="1" dirty="0">
                <a:solidFill>
                  <a:schemeClr val="accent2"/>
                </a:solidFill>
              </a:rPr>
              <a:t>GESTION ECOLOGIQUE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Espace réservé du numéro de diapositive 5"/>
          <p:cNvSpPr>
            <a:spLocks noGrp="1"/>
          </p:cNvSpPr>
          <p:nvPr>
            <p:ph type="sldNum" sz="quarter" idx="12"/>
          </p:nvPr>
        </p:nvSpPr>
        <p:spPr>
          <a:noFill/>
        </p:spPr>
        <p:txBody>
          <a:bodyPr/>
          <a:lstStyle/>
          <a:p>
            <a:fld id="{ED9F743C-C9DA-44F9-ADD2-E75F8BC3BF72}" type="slidenum">
              <a:rPr lang="fr-FR" altLang="fr-FR" smtClean="0">
                <a:latin typeface="Arial" charset="0"/>
                <a:cs typeface="Arial" charset="0"/>
              </a:rPr>
              <a:pPr/>
              <a:t>20</a:t>
            </a:fld>
            <a:endParaRPr lang="fr-FR" altLang="fr-FR">
              <a:latin typeface="Arial" charset="0"/>
              <a:cs typeface="Arial" charset="0"/>
            </a:endParaRPr>
          </a:p>
        </p:txBody>
      </p:sp>
      <p:sp>
        <p:nvSpPr>
          <p:cNvPr id="120836" name="Text Box 2"/>
          <p:cNvSpPr txBox="1">
            <a:spLocks noChangeArrowheads="1"/>
          </p:cNvSpPr>
          <p:nvPr/>
        </p:nvSpPr>
        <p:spPr bwMode="auto">
          <a:xfrm>
            <a:off x="1908175" y="2489200"/>
            <a:ext cx="1368425" cy="366713"/>
          </a:xfrm>
          <a:prstGeom prst="rect">
            <a:avLst/>
          </a:prstGeom>
          <a:noFill/>
          <a:ln w="9525">
            <a:noFill/>
            <a:miter lim="800000"/>
            <a:headEnd/>
            <a:tailEnd/>
          </a:ln>
        </p:spPr>
        <p:txBody>
          <a:bodyPr>
            <a:spAutoFit/>
          </a:bodyPr>
          <a:lstStyle/>
          <a:p>
            <a:pPr>
              <a:spcBef>
                <a:spcPct val="50000"/>
              </a:spcBef>
            </a:pPr>
            <a:endParaRPr lang="fr-FR" altLang="fr-FR" sz="1800">
              <a:latin typeface="Arial" charset="0"/>
            </a:endParaRPr>
          </a:p>
        </p:txBody>
      </p:sp>
      <p:sp>
        <p:nvSpPr>
          <p:cNvPr id="120840" name="Text Box 6"/>
          <p:cNvSpPr txBox="1">
            <a:spLocks noChangeArrowheads="1"/>
          </p:cNvSpPr>
          <p:nvPr/>
        </p:nvSpPr>
        <p:spPr bwMode="auto">
          <a:xfrm>
            <a:off x="900389" y="1394709"/>
            <a:ext cx="8243611" cy="5224545"/>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Végétalisation verticale: </a:t>
            </a:r>
            <a:r>
              <a:rPr lang="fr-FR" altLang="fr-FR" sz="2000" b="1" dirty="0">
                <a:solidFill>
                  <a:srgbClr val="5B7F0B"/>
                </a:solidFill>
              </a:rPr>
              <a:t>murs, façades, toitures végétalisés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Sols inertes, mobiliers, matériaux, matériel, éclairage :</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Plan de formation: </a:t>
            </a:r>
            <a:r>
              <a:rPr lang="fr-FR" altLang="fr-FR" sz="2000" b="1" dirty="0">
                <a:solidFill>
                  <a:srgbClr val="5B7F0B"/>
                </a:solidFill>
              </a:rPr>
              <a:t>des agents, des autres services, des élus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Plan de communication: </a:t>
            </a:r>
            <a:r>
              <a:rPr lang="fr-FR" altLang="fr-FR" sz="2000" b="1" dirty="0">
                <a:solidFill>
                  <a:srgbClr val="5B7F0B"/>
                </a:solidFill>
              </a:rPr>
              <a:t>Accueil du public, </a:t>
            </a:r>
            <a:r>
              <a:rPr lang="fr-FR" altLang="fr-FR" sz="2000" b="1" dirty="0">
                <a:solidFill>
                  <a:srgbClr val="5B7F0B"/>
                </a:solidFill>
                <a:latin typeface="Arial Black" pitchFamily="34" charset="0"/>
              </a:rPr>
              <a:t>C</a:t>
            </a:r>
            <a:r>
              <a:rPr lang="fr-FR" altLang="fr-FR" sz="2000" b="1" dirty="0">
                <a:solidFill>
                  <a:srgbClr val="5B7F0B"/>
                </a:solidFill>
              </a:rPr>
              <a:t>onstruire ensemble, </a:t>
            </a:r>
            <a:r>
              <a:rPr lang="fr-FR" sz="2000" b="1" dirty="0">
                <a:solidFill>
                  <a:srgbClr val="5B7F0B"/>
                </a:solidFill>
              </a:rPr>
              <a:t>Sensibiliser, éduquer et informer le public sur les aspects d’écologie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des déchets: </a:t>
            </a:r>
            <a:r>
              <a:rPr lang="fr-FR" altLang="fr-FR" sz="2000" b="1" dirty="0">
                <a:solidFill>
                  <a:srgbClr val="5B7F0B"/>
                </a:solidFill>
              </a:rPr>
              <a:t>Réduction, réutilisation, et recyclage. Compost, Empreinte Carbonne, recyclage.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Réduction des phytos, du chimique (loi LABBE) et des intrants: </a:t>
            </a:r>
            <a:r>
              <a:rPr lang="fr-FR" altLang="fr-FR" sz="2000" b="1" dirty="0">
                <a:solidFill>
                  <a:srgbClr val="5B7F0B"/>
                </a:solidFill>
              </a:rPr>
              <a:t>plan de désherbage, Auxiliaires et produits bio, mesures prophylactiques, </a:t>
            </a:r>
            <a:r>
              <a:rPr lang="fr-FR" sz="2000" b="1" dirty="0">
                <a:solidFill>
                  <a:srgbClr val="5B7F0B"/>
                </a:solidFill>
              </a:rPr>
              <a:t>Bien entretenir et nettoyer les outils d’intervention</a:t>
            </a:r>
          </a:p>
          <a:p>
            <a:pPr indent="266700" defTabSz="901700">
              <a:lnSpc>
                <a:spcPct val="110000"/>
              </a:lnSpc>
              <a:spcBef>
                <a:spcPct val="20000"/>
              </a:spcBef>
              <a:buClr>
                <a:srgbClr val="9F0303"/>
              </a:buClr>
              <a:buFont typeface="Wingdings" pitchFamily="2" charset="2"/>
              <a:buChar char="§"/>
            </a:pPr>
            <a:endParaRPr lang="fr-FR" altLang="fr-FR" b="1" dirty="0">
              <a:solidFill>
                <a:srgbClr val="5B7F0B"/>
              </a:solidFill>
            </a:endParaRPr>
          </a:p>
        </p:txBody>
      </p:sp>
      <p:sp>
        <p:nvSpPr>
          <p:cNvPr id="120841" name="Text Box 7"/>
          <p:cNvSpPr txBox="1">
            <a:spLocks noChangeArrowheads="1"/>
          </p:cNvSpPr>
          <p:nvPr/>
        </p:nvSpPr>
        <p:spPr bwMode="auto">
          <a:xfrm>
            <a:off x="2016125" y="163720"/>
            <a:ext cx="5111750"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écologique</a:t>
            </a:r>
          </a:p>
        </p:txBody>
      </p:sp>
      <p:sp>
        <p:nvSpPr>
          <p:cNvPr id="120842" name="Line 8"/>
          <p:cNvSpPr>
            <a:spLocks noChangeShapeType="1"/>
          </p:cNvSpPr>
          <p:nvPr/>
        </p:nvSpPr>
        <p:spPr bwMode="auto">
          <a:xfrm flipH="1">
            <a:off x="684213" y="1119360"/>
            <a:ext cx="7416800" cy="0"/>
          </a:xfrm>
          <a:prstGeom prst="line">
            <a:avLst/>
          </a:prstGeom>
          <a:noFill/>
          <a:ln w="9525">
            <a:solidFill>
              <a:srgbClr val="9F0303"/>
            </a:solidFill>
            <a:round/>
            <a:headEnd/>
            <a:tailEnd/>
          </a:ln>
        </p:spPr>
        <p:txBody>
          <a:bodyPr/>
          <a:lstStyle/>
          <a:p>
            <a:endParaRPr lang="fr-FR"/>
          </a:p>
        </p:txBody>
      </p:sp>
      <p:sp>
        <p:nvSpPr>
          <p:cNvPr id="120843" name="Line 9"/>
          <p:cNvSpPr>
            <a:spLocks noChangeShapeType="1"/>
          </p:cNvSpPr>
          <p:nvPr/>
        </p:nvSpPr>
        <p:spPr bwMode="auto">
          <a:xfrm>
            <a:off x="684213" y="1119360"/>
            <a:ext cx="0" cy="2524125"/>
          </a:xfrm>
          <a:prstGeom prst="line">
            <a:avLst/>
          </a:prstGeom>
          <a:noFill/>
          <a:ln w="9525">
            <a:solidFill>
              <a:srgbClr val="9F0303"/>
            </a:solidFill>
            <a:round/>
            <a:headEnd/>
            <a:tailEnd/>
          </a:ln>
        </p:spPr>
        <p:txBody>
          <a:bodyPr/>
          <a:lstStyle/>
          <a:p>
            <a:endParaRPr lang="fr-FR" dirty="0"/>
          </a:p>
        </p:txBody>
      </p:sp>
      <p:sp>
        <p:nvSpPr>
          <p:cNvPr id="120847" name="Line 13"/>
          <p:cNvSpPr>
            <a:spLocks noChangeShapeType="1"/>
          </p:cNvSpPr>
          <p:nvPr/>
        </p:nvSpPr>
        <p:spPr bwMode="auto">
          <a:xfrm>
            <a:off x="684213" y="827226"/>
            <a:ext cx="7488237" cy="0"/>
          </a:xfrm>
          <a:prstGeom prst="line">
            <a:avLst/>
          </a:prstGeom>
          <a:noFill/>
          <a:ln w="9525">
            <a:solidFill>
              <a:srgbClr val="5B7F0B"/>
            </a:solidFill>
            <a:round/>
            <a:headEnd/>
            <a:tailEnd/>
          </a:ln>
        </p:spPr>
        <p:txBody>
          <a:bodyPr/>
          <a:lstStyle/>
          <a:p>
            <a:endParaRPr lang="fr-FR"/>
          </a:p>
        </p:txBody>
      </p:sp>
      <p:sp>
        <p:nvSpPr>
          <p:cNvPr id="3" name="ZoneTexte 2">
            <a:extLst>
              <a:ext uri="{FF2B5EF4-FFF2-40B4-BE49-F238E27FC236}">
                <a16:creationId xmlns:a16="http://schemas.microsoft.com/office/drawing/2014/main" id="{1A89C945-A623-3CDD-0213-1B611BEA5582}"/>
              </a:ext>
            </a:extLst>
          </p:cNvPr>
          <p:cNvSpPr txBox="1"/>
          <p:nvPr/>
        </p:nvSpPr>
        <p:spPr>
          <a:xfrm>
            <a:off x="1113183" y="5724939"/>
            <a:ext cx="6480313" cy="646331"/>
          </a:xfrm>
          <a:prstGeom prst="rect">
            <a:avLst/>
          </a:prstGeom>
          <a:noFill/>
        </p:spPr>
        <p:txBody>
          <a:bodyPr wrap="square" rtlCol="0">
            <a:spAutoFit/>
          </a:bodyPr>
          <a:lstStyle/>
          <a:p>
            <a:r>
              <a:rPr lang="fr-FR" dirty="0">
                <a:hlinkClick r:id="rId3" action="ppaction://hlinkfile"/>
              </a:rPr>
              <a:t>..\films gestion </a:t>
            </a:r>
            <a:r>
              <a:rPr lang="fr-FR" dirty="0" err="1">
                <a:hlinkClick r:id="rId3" action="ppaction://hlinkfile"/>
              </a:rPr>
              <a:t>ecologique</a:t>
            </a:r>
            <a:r>
              <a:rPr lang="fr-FR" dirty="0">
                <a:hlinkClick r:id="rId3" action="ppaction://hlinkfile"/>
              </a:rPr>
              <a:t>\La gestion écologique, une perte de savoir-faire pour les jardiniers .mp4</a:t>
            </a:r>
            <a:endParaRPr lang="fr-FR" dirty="0"/>
          </a:p>
        </p:txBody>
      </p:sp>
    </p:spTree>
    <p:extLst>
      <p:ext uri="{BB962C8B-B14F-4D97-AF65-F5344CB8AC3E}">
        <p14:creationId xmlns:p14="http://schemas.microsoft.com/office/powerpoint/2010/main" val="119812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AB6FCE-2E22-8D76-F95E-A5230F11C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926" y="24193"/>
            <a:ext cx="1387655" cy="1842051"/>
          </a:xfrm>
          <a:prstGeom prst="rect">
            <a:avLst/>
          </a:prstGeom>
        </p:spPr>
      </p:pic>
      <p:sp>
        <p:nvSpPr>
          <p:cNvPr id="122883" name="Espace réservé du numéro de diapositive 5"/>
          <p:cNvSpPr>
            <a:spLocks noGrp="1"/>
          </p:cNvSpPr>
          <p:nvPr>
            <p:ph type="sldNum" sz="quarter" idx="12"/>
          </p:nvPr>
        </p:nvSpPr>
        <p:spPr>
          <a:noFill/>
        </p:spPr>
        <p:txBody>
          <a:bodyPr/>
          <a:lstStyle/>
          <a:p>
            <a:fld id="{3471FFC4-BA68-4055-AD3A-862715D34A43}" type="slidenum">
              <a:rPr lang="fr-FR" altLang="fr-FR" smtClean="0">
                <a:latin typeface="Arial" charset="0"/>
                <a:cs typeface="Arial" charset="0"/>
              </a:rPr>
              <a:pPr/>
              <a:t>21</a:t>
            </a:fld>
            <a:endParaRPr lang="fr-FR" altLang="fr-FR">
              <a:latin typeface="Arial" charset="0"/>
              <a:cs typeface="Arial" charset="0"/>
            </a:endParaRPr>
          </a:p>
        </p:txBody>
      </p:sp>
      <p:sp>
        <p:nvSpPr>
          <p:cNvPr id="122885" name="Text Box 4"/>
          <p:cNvSpPr txBox="1">
            <a:spLocks noChangeArrowheads="1"/>
          </p:cNvSpPr>
          <p:nvPr/>
        </p:nvSpPr>
        <p:spPr bwMode="auto">
          <a:xfrm>
            <a:off x="512194" y="775943"/>
            <a:ext cx="8601387" cy="5047628"/>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de la ressource en eau: </a:t>
            </a:r>
            <a:r>
              <a:rPr lang="fr-FR" altLang="fr-FR" sz="2000" b="1" dirty="0">
                <a:solidFill>
                  <a:srgbClr val="5B7F0B"/>
                </a:solidFill>
              </a:rPr>
              <a:t>arrosage optimisé, détection des fuites, solutions alternatives naturelles (</a:t>
            </a:r>
            <a:r>
              <a:rPr lang="fr-FR" altLang="fr-FR" sz="2000" b="1" dirty="0" err="1">
                <a:solidFill>
                  <a:srgbClr val="5B7F0B"/>
                </a:solidFill>
              </a:rPr>
              <a:t>desimperméabilisation</a:t>
            </a:r>
            <a:r>
              <a:rPr lang="fr-FR" altLang="fr-FR" sz="2000" b="1" dirty="0">
                <a:solidFill>
                  <a:srgbClr val="5B7F0B"/>
                </a:solidFill>
              </a:rPr>
              <a:t>,,,,</a:t>
            </a:r>
            <a:r>
              <a:rPr lang="fr-FR" altLang="fr-FR" sz="2000" dirty="0">
                <a:solidFill>
                  <a:srgbClr val="5B7F0B"/>
                </a:solidFill>
                <a:latin typeface="Arial Black" pitchFamily="34" charset="0"/>
              </a:rPr>
              <a:t>) </a:t>
            </a:r>
          </a:p>
          <a:p>
            <a:pPr defTabSz="901700">
              <a:lnSpc>
                <a:spcPct val="110000"/>
              </a:lnSpc>
              <a:spcBef>
                <a:spcPct val="20000"/>
              </a:spcBef>
              <a:buClr>
                <a:srgbClr val="9F0303"/>
              </a:buClr>
            </a:pPr>
            <a:r>
              <a:rPr lang="fr-FR" altLang="fr-FR" sz="2000" dirty="0">
                <a:solidFill>
                  <a:srgbClr val="5B7F0B"/>
                </a:solidFill>
                <a:latin typeface="Arial Black" pitchFamily="34" charset="0"/>
              </a:rPr>
              <a:t>EAU VERTE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Sol</a:t>
            </a:r>
            <a:r>
              <a:rPr lang="fr-FR" altLang="fr-FR" sz="2000" b="1" dirty="0">
                <a:solidFill>
                  <a:srgbClr val="5B7F0B"/>
                </a:solidFill>
              </a:rPr>
              <a:t> : absence de sols nus, connaissance du sol (analyse) et de sa vie, détection des pollutions, méthodes d’entretien écologiques, améliorer les fonctions écologiques du sols, amendements organiques ou minéraux.</a:t>
            </a:r>
            <a:endParaRPr lang="fr-FR" altLang="fr-FR" sz="2000" dirty="0">
              <a:solidFill>
                <a:srgbClr val="5B7F0B"/>
              </a:solidFill>
              <a:latin typeface="Arial Black" pitchFamily="34" charset="0"/>
            </a:endParaRP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Mise en Trames </a:t>
            </a:r>
            <a:r>
              <a:rPr lang="fr-FR" altLang="fr-FR" sz="2000" b="1" dirty="0">
                <a:solidFill>
                  <a:srgbClr val="5B7F0B"/>
                </a:solidFill>
              </a:rPr>
              <a:t>Vertes, Bleus, Noires, Grises, Blanches. Utilisation d’outils urbanistiques et de planification. </a:t>
            </a:r>
            <a:r>
              <a:rPr lang="fr-FR" sz="2000" b="1" dirty="0">
                <a:solidFill>
                  <a:srgbClr val="5B7F0B"/>
                </a:solidFill>
              </a:rPr>
              <a:t>Les continuités écologiques comprennent deux types d’éléments : des réservoirs de biodiversités et des corridors écologiques </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Protection de biotopes</a:t>
            </a:r>
            <a:r>
              <a:rPr lang="fr-FR" altLang="fr-FR" sz="2000" b="1" dirty="0">
                <a:solidFill>
                  <a:srgbClr val="5B7F0B"/>
                </a:solidFill>
              </a:rPr>
              <a:t> : protection légale, favoriser les zones humides et les zones naturelles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Préservation de la Biodiversité </a:t>
            </a:r>
            <a:r>
              <a:rPr lang="fr-FR" altLang="fr-FR" sz="2000" b="1" dirty="0">
                <a:solidFill>
                  <a:srgbClr val="5B7F0B"/>
                </a:solidFill>
              </a:rPr>
              <a:t>(inventaires, ABC, donner les gites et les couverts à la faune). Sauvegarder les éco systèmes. Création de friches, de mares. Lutte contre les espèces exotiques envahissantes. Favoriser les plantes à intérêt écologique; sciences participatives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Renaturation de la ville: </a:t>
            </a:r>
            <a:r>
              <a:rPr lang="fr-FR" altLang="fr-FR" sz="2000" dirty="0" err="1">
                <a:solidFill>
                  <a:srgbClr val="5B7F0B"/>
                </a:solidFill>
                <a:latin typeface="Arial Black" pitchFamily="34" charset="0"/>
              </a:rPr>
              <a:t>Desimperméabilisation</a:t>
            </a:r>
            <a:r>
              <a:rPr lang="fr-FR" altLang="fr-FR" sz="2000" dirty="0">
                <a:solidFill>
                  <a:srgbClr val="5B7F0B"/>
                </a:solidFill>
                <a:latin typeface="Arial Black" pitchFamily="34" charset="0"/>
              </a:rPr>
              <a:t>, </a:t>
            </a:r>
            <a:r>
              <a:rPr lang="fr-FR" altLang="fr-FR" sz="2000" b="1" dirty="0">
                <a:solidFill>
                  <a:srgbClr val="5B7F0B"/>
                </a:solidFill>
              </a:rPr>
              <a:t>ICU, Plantations massives……</a:t>
            </a:r>
          </a:p>
        </p:txBody>
      </p:sp>
      <p:sp>
        <p:nvSpPr>
          <p:cNvPr id="122886" name="Text Box 5"/>
          <p:cNvSpPr txBox="1">
            <a:spLocks noChangeArrowheads="1"/>
          </p:cNvSpPr>
          <p:nvPr/>
        </p:nvSpPr>
        <p:spPr bwMode="auto">
          <a:xfrm>
            <a:off x="684213" y="333375"/>
            <a:ext cx="7991475" cy="431800"/>
          </a:xfrm>
          <a:prstGeom prst="rect">
            <a:avLst/>
          </a:prstGeom>
          <a:noFill/>
          <a:ln w="9525">
            <a:noFill/>
            <a:miter lim="800000"/>
            <a:headEnd/>
            <a:tailEnd/>
          </a:ln>
        </p:spPr>
        <p:txBody>
          <a:bodyPr lIns="0"/>
          <a:lstStyle/>
          <a:p>
            <a:pPr>
              <a:lnSpc>
                <a:spcPct val="110000"/>
              </a:lnSpc>
            </a:pPr>
            <a:endParaRPr lang="fr-FR" altLang="fr-FR" sz="4400">
              <a:solidFill>
                <a:srgbClr val="8BB939"/>
              </a:solidFill>
              <a:latin typeface="Arial Black" pitchFamily="34" charset="0"/>
            </a:endParaRPr>
          </a:p>
        </p:txBody>
      </p:sp>
      <p:sp>
        <p:nvSpPr>
          <p:cNvPr id="122887" name="Line 6"/>
          <p:cNvSpPr>
            <a:spLocks noChangeShapeType="1"/>
          </p:cNvSpPr>
          <p:nvPr/>
        </p:nvSpPr>
        <p:spPr bwMode="auto">
          <a:xfrm>
            <a:off x="724246" y="1034429"/>
            <a:ext cx="0" cy="3887788"/>
          </a:xfrm>
          <a:prstGeom prst="line">
            <a:avLst/>
          </a:prstGeom>
          <a:noFill/>
          <a:ln w="9525">
            <a:solidFill>
              <a:srgbClr val="9F0303"/>
            </a:solidFill>
            <a:round/>
            <a:headEnd/>
            <a:tailEnd/>
          </a:ln>
        </p:spPr>
        <p:txBody>
          <a:bodyPr/>
          <a:lstStyle/>
          <a:p>
            <a:endParaRPr lang="fr-FR"/>
          </a:p>
        </p:txBody>
      </p:sp>
      <p:sp>
        <p:nvSpPr>
          <p:cNvPr id="122888" name="Line 8"/>
          <p:cNvSpPr>
            <a:spLocks noChangeShapeType="1"/>
          </p:cNvSpPr>
          <p:nvPr/>
        </p:nvSpPr>
        <p:spPr bwMode="auto">
          <a:xfrm flipH="1">
            <a:off x="684213" y="765175"/>
            <a:ext cx="7416800" cy="0"/>
          </a:xfrm>
          <a:prstGeom prst="line">
            <a:avLst/>
          </a:prstGeom>
          <a:noFill/>
          <a:ln w="9525">
            <a:solidFill>
              <a:srgbClr val="9F0303"/>
            </a:solidFill>
            <a:round/>
            <a:headEnd/>
            <a:tailEnd/>
          </a:ln>
        </p:spPr>
        <p:txBody>
          <a:bodyPr/>
          <a:lstStyle/>
          <a:p>
            <a:endParaRPr lang="fr-FR"/>
          </a:p>
        </p:txBody>
      </p:sp>
      <p:sp>
        <p:nvSpPr>
          <p:cNvPr id="122893" name="Text Box 14"/>
          <p:cNvSpPr txBox="1">
            <a:spLocks noChangeArrowheads="1"/>
          </p:cNvSpPr>
          <p:nvPr/>
        </p:nvSpPr>
        <p:spPr bwMode="auto">
          <a:xfrm>
            <a:off x="1254057" y="59082"/>
            <a:ext cx="8208962"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ECOLOGIQUE</a:t>
            </a:r>
          </a:p>
        </p:txBody>
      </p:sp>
      <p:sp>
        <p:nvSpPr>
          <p:cNvPr id="122894" name="Line 15"/>
          <p:cNvSpPr>
            <a:spLocks noChangeShapeType="1"/>
          </p:cNvSpPr>
          <p:nvPr/>
        </p:nvSpPr>
        <p:spPr bwMode="auto">
          <a:xfrm>
            <a:off x="684213" y="757514"/>
            <a:ext cx="7488237" cy="0"/>
          </a:xfrm>
          <a:prstGeom prst="line">
            <a:avLst/>
          </a:prstGeom>
          <a:noFill/>
          <a:ln w="9525">
            <a:solidFill>
              <a:srgbClr val="5B7F0B"/>
            </a:solidFill>
            <a:round/>
            <a:headEnd/>
            <a:tailEnd/>
          </a:ln>
        </p:spPr>
        <p:txBody>
          <a:bodyPr/>
          <a:lstStyle/>
          <a:p>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Espace réservé du numéro de diapositive 5"/>
          <p:cNvSpPr>
            <a:spLocks noGrp="1"/>
          </p:cNvSpPr>
          <p:nvPr>
            <p:ph type="sldNum" sz="quarter" idx="12"/>
          </p:nvPr>
        </p:nvSpPr>
        <p:spPr>
          <a:noFill/>
        </p:spPr>
        <p:txBody>
          <a:bodyPr/>
          <a:lstStyle/>
          <a:p>
            <a:fld id="{3471FFC4-BA68-4055-AD3A-862715D34A43}" type="slidenum">
              <a:rPr lang="fr-FR" altLang="fr-FR" smtClean="0">
                <a:latin typeface="Arial" charset="0"/>
                <a:cs typeface="Arial" charset="0"/>
              </a:rPr>
              <a:pPr/>
              <a:t>22</a:t>
            </a:fld>
            <a:endParaRPr lang="fr-FR" altLang="fr-FR">
              <a:latin typeface="Arial" charset="0"/>
              <a:cs typeface="Arial" charset="0"/>
            </a:endParaRPr>
          </a:p>
        </p:txBody>
      </p:sp>
      <p:sp>
        <p:nvSpPr>
          <p:cNvPr id="122884" name="Text Box 3"/>
          <p:cNvSpPr txBox="1">
            <a:spLocks noChangeArrowheads="1"/>
          </p:cNvSpPr>
          <p:nvPr/>
        </p:nvSpPr>
        <p:spPr bwMode="auto">
          <a:xfrm>
            <a:off x="791369" y="6356351"/>
            <a:ext cx="7631113" cy="461665"/>
          </a:xfrm>
          <a:prstGeom prst="rect">
            <a:avLst/>
          </a:prstGeom>
          <a:noFill/>
          <a:ln w="9525">
            <a:noFill/>
            <a:miter lim="800000"/>
            <a:headEnd/>
            <a:tailEnd/>
          </a:ln>
        </p:spPr>
        <p:txBody>
          <a:bodyPr>
            <a:spAutoFit/>
          </a:bodyPr>
          <a:lstStyle/>
          <a:p>
            <a:r>
              <a:rPr lang="fr-FR" altLang="fr-FR" sz="2400" b="1" dirty="0"/>
              <a:t>et actions à inventer pour préserver l’environnement</a:t>
            </a:r>
            <a:r>
              <a:rPr lang="fr-FR" altLang="fr-FR" b="1" dirty="0"/>
              <a:t>.</a:t>
            </a:r>
          </a:p>
        </p:txBody>
      </p:sp>
      <p:sp>
        <p:nvSpPr>
          <p:cNvPr id="122885" name="Text Box 4"/>
          <p:cNvSpPr txBox="1">
            <a:spLocks noChangeArrowheads="1"/>
          </p:cNvSpPr>
          <p:nvPr/>
        </p:nvSpPr>
        <p:spPr bwMode="auto">
          <a:xfrm>
            <a:off x="935831" y="1191177"/>
            <a:ext cx="8208169" cy="4883148"/>
          </a:xfrm>
          <a:prstGeom prst="rect">
            <a:avLst/>
          </a:prstGeom>
          <a:noFill/>
          <a:ln w="9525">
            <a:noFill/>
            <a:miter lim="800000"/>
            <a:headEnd/>
            <a:tailEnd/>
          </a:ln>
        </p:spPr>
        <p:txBody>
          <a:bodyPr lIns="0"/>
          <a:lstStyle/>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L’agriculture urbaine</a:t>
            </a:r>
            <a:r>
              <a:rPr lang="fr-FR" altLang="fr-FR" sz="2000" b="1" dirty="0">
                <a:solidFill>
                  <a:srgbClr val="5B7F0B"/>
                </a:solidFill>
              </a:rPr>
              <a:t>, Economie circulaire, Circuits courts pour la restauration des écoles, installation de maraichers et de jeunes agriculteurs, Réservation des terrains sur le PLU. Patrimoine foncier de la collectivité.</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Énergies utilisées</a:t>
            </a:r>
            <a:r>
              <a:rPr lang="fr-FR" altLang="fr-FR" sz="2000" b="1" dirty="0">
                <a:solidFill>
                  <a:srgbClr val="5B7F0B"/>
                </a:solidFill>
              </a:rPr>
              <a:t> : Des énergies fossiles aux énergies renouvelables.</a:t>
            </a:r>
          </a:p>
          <a:p>
            <a:r>
              <a:rPr lang="fr-FR" altLang="fr-FR" sz="2000" b="1" dirty="0">
                <a:solidFill>
                  <a:srgbClr val="5B7F0B"/>
                </a:solidFill>
              </a:rPr>
              <a:t>Utilisation de matériel électrique et de véhicules électriques. Chauffage au bois. CO2, Bilan carbone, Gaz à effet de serre, Empreinte écologique.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Air</a:t>
            </a:r>
            <a:r>
              <a:rPr lang="fr-FR" altLang="fr-FR" sz="2000" b="1" dirty="0">
                <a:solidFill>
                  <a:srgbClr val="5B7F0B"/>
                </a:solidFill>
              </a:rPr>
              <a:t> : qualité, maîtrise des pollutions. Bilan carbone.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Bruit</a:t>
            </a:r>
            <a:r>
              <a:rPr lang="fr-FR" altLang="fr-FR" sz="2000" b="1" dirty="0">
                <a:solidFill>
                  <a:srgbClr val="5B7F0B"/>
                </a:solidFill>
              </a:rPr>
              <a:t> : suivi des niveaux, planification des interventions, réduction des nuisances.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Rôle social, culturel et éducatif des EV: </a:t>
            </a:r>
            <a:r>
              <a:rPr lang="fr-FR" altLang="fr-FR" sz="2000" b="1" dirty="0">
                <a:solidFill>
                  <a:srgbClr val="5B7F0B"/>
                </a:solidFill>
              </a:rPr>
              <a:t>lien social</a:t>
            </a:r>
            <a:r>
              <a:rPr lang="fr-FR" altLang="fr-FR" sz="2000" dirty="0">
                <a:solidFill>
                  <a:srgbClr val="5B7F0B"/>
                </a:solidFill>
                <a:latin typeface="Arial Black" pitchFamily="34" charset="0"/>
              </a:rPr>
              <a:t>, </a:t>
            </a:r>
            <a:r>
              <a:rPr lang="fr-FR" altLang="fr-FR" sz="2000" b="1" dirty="0">
                <a:solidFill>
                  <a:srgbClr val="5B7F0B"/>
                </a:solidFill>
              </a:rPr>
              <a:t>Evènements</a:t>
            </a:r>
            <a:r>
              <a:rPr lang="fr-FR" altLang="fr-FR" sz="2000" dirty="0">
                <a:solidFill>
                  <a:srgbClr val="5B7F0B"/>
                </a:solidFill>
                <a:latin typeface="Arial Black" pitchFamily="34" charset="0"/>
              </a:rPr>
              <a:t>, </a:t>
            </a:r>
            <a:r>
              <a:rPr lang="fr-FR" altLang="fr-FR" sz="2000" b="1" dirty="0">
                <a:solidFill>
                  <a:srgbClr val="5B7F0B"/>
                </a:solidFill>
              </a:rPr>
              <a:t>bien être et santé,, jardins vivriers, vergers en ville, écoles, jardins et ferme pédagogiques, initiation à l’environnement …</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Les critères environnementaux des marches publics pour tous les achats. Achats respectueux de l’environnement</a:t>
            </a:r>
          </a:p>
          <a:p>
            <a:pPr indent="266700" defTabSz="901700">
              <a:lnSpc>
                <a:spcPct val="110000"/>
              </a:lnSpc>
              <a:spcBef>
                <a:spcPct val="20000"/>
              </a:spcBef>
              <a:buClr>
                <a:srgbClr val="9F0303"/>
              </a:buClr>
              <a:buFont typeface="Wingdings" pitchFamily="2" charset="2"/>
              <a:buChar char="§"/>
            </a:pPr>
            <a:endParaRPr lang="fr-FR" altLang="fr-FR" b="1" dirty="0">
              <a:solidFill>
                <a:srgbClr val="5B7F0B"/>
              </a:solidFill>
            </a:endParaRPr>
          </a:p>
        </p:txBody>
      </p:sp>
      <p:sp>
        <p:nvSpPr>
          <p:cNvPr id="122886" name="Text Box 5"/>
          <p:cNvSpPr txBox="1">
            <a:spLocks noChangeArrowheads="1"/>
          </p:cNvSpPr>
          <p:nvPr/>
        </p:nvSpPr>
        <p:spPr bwMode="auto">
          <a:xfrm>
            <a:off x="684213" y="333375"/>
            <a:ext cx="7991475" cy="431800"/>
          </a:xfrm>
          <a:prstGeom prst="rect">
            <a:avLst/>
          </a:prstGeom>
          <a:noFill/>
          <a:ln w="9525">
            <a:noFill/>
            <a:miter lim="800000"/>
            <a:headEnd/>
            <a:tailEnd/>
          </a:ln>
        </p:spPr>
        <p:txBody>
          <a:bodyPr lIns="0"/>
          <a:lstStyle/>
          <a:p>
            <a:pPr>
              <a:lnSpc>
                <a:spcPct val="110000"/>
              </a:lnSpc>
            </a:pPr>
            <a:endParaRPr lang="fr-FR" altLang="fr-FR" sz="4400">
              <a:solidFill>
                <a:srgbClr val="8BB939"/>
              </a:solidFill>
              <a:latin typeface="Arial Black" pitchFamily="34" charset="0"/>
            </a:endParaRPr>
          </a:p>
        </p:txBody>
      </p:sp>
      <p:sp>
        <p:nvSpPr>
          <p:cNvPr id="122887" name="Line 6"/>
          <p:cNvSpPr>
            <a:spLocks noChangeShapeType="1"/>
          </p:cNvSpPr>
          <p:nvPr/>
        </p:nvSpPr>
        <p:spPr bwMode="auto">
          <a:xfrm>
            <a:off x="791369" y="985769"/>
            <a:ext cx="0" cy="3887788"/>
          </a:xfrm>
          <a:prstGeom prst="line">
            <a:avLst/>
          </a:prstGeom>
          <a:noFill/>
          <a:ln w="9525">
            <a:solidFill>
              <a:srgbClr val="9F0303"/>
            </a:solidFill>
            <a:round/>
            <a:headEnd/>
            <a:tailEnd/>
          </a:ln>
        </p:spPr>
        <p:txBody>
          <a:bodyPr/>
          <a:lstStyle/>
          <a:p>
            <a:endParaRPr lang="fr-FR"/>
          </a:p>
        </p:txBody>
      </p:sp>
      <p:sp>
        <p:nvSpPr>
          <p:cNvPr id="122888" name="Line 8"/>
          <p:cNvSpPr>
            <a:spLocks noChangeShapeType="1"/>
          </p:cNvSpPr>
          <p:nvPr/>
        </p:nvSpPr>
        <p:spPr bwMode="auto">
          <a:xfrm flipH="1">
            <a:off x="791369" y="978176"/>
            <a:ext cx="7416800" cy="0"/>
          </a:xfrm>
          <a:prstGeom prst="line">
            <a:avLst/>
          </a:prstGeom>
          <a:noFill/>
          <a:ln w="9525">
            <a:solidFill>
              <a:srgbClr val="9F0303"/>
            </a:solidFill>
            <a:round/>
            <a:headEnd/>
            <a:tailEnd/>
          </a:ln>
        </p:spPr>
        <p:txBody>
          <a:bodyPr/>
          <a:lstStyle/>
          <a:p>
            <a:endParaRPr lang="fr-FR"/>
          </a:p>
        </p:txBody>
      </p:sp>
      <p:sp>
        <p:nvSpPr>
          <p:cNvPr id="122893" name="Text Box 14"/>
          <p:cNvSpPr txBox="1">
            <a:spLocks noChangeArrowheads="1"/>
          </p:cNvSpPr>
          <p:nvPr/>
        </p:nvSpPr>
        <p:spPr bwMode="auto">
          <a:xfrm>
            <a:off x="1267308" y="180975"/>
            <a:ext cx="8208962"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ECOLOGIQUE</a:t>
            </a:r>
          </a:p>
        </p:txBody>
      </p:sp>
      <p:sp>
        <p:nvSpPr>
          <p:cNvPr id="122894" name="Line 15"/>
          <p:cNvSpPr>
            <a:spLocks noChangeShapeType="1"/>
          </p:cNvSpPr>
          <p:nvPr/>
        </p:nvSpPr>
        <p:spPr bwMode="auto">
          <a:xfrm>
            <a:off x="719931" y="765175"/>
            <a:ext cx="7488237" cy="0"/>
          </a:xfrm>
          <a:prstGeom prst="line">
            <a:avLst/>
          </a:prstGeom>
          <a:noFill/>
          <a:ln w="9525">
            <a:solidFill>
              <a:srgbClr val="5B7F0B"/>
            </a:solidFill>
            <a:round/>
            <a:headEnd/>
            <a:tailEnd/>
          </a:ln>
        </p:spPr>
        <p:txBody>
          <a:bodyPr/>
          <a:lstStyle/>
          <a:p>
            <a:endParaRPr lang="fr-FR"/>
          </a:p>
        </p:txBody>
      </p:sp>
    </p:spTree>
    <p:extLst>
      <p:ext uri="{BB962C8B-B14F-4D97-AF65-F5344CB8AC3E}">
        <p14:creationId xmlns:p14="http://schemas.microsoft.com/office/powerpoint/2010/main" val="299352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4B786-12A3-8EAE-0127-A2FB9F94B33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1E23412-433F-C724-8C39-D83F7BC95B2D}"/>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1369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Espace réservé du numéro de diapositive 5"/>
          <p:cNvSpPr>
            <a:spLocks noGrp="1"/>
          </p:cNvSpPr>
          <p:nvPr>
            <p:ph type="sldNum" sz="quarter" idx="12"/>
          </p:nvPr>
        </p:nvSpPr>
        <p:spPr>
          <a:noFill/>
        </p:spPr>
        <p:txBody>
          <a:bodyPr/>
          <a:lstStyle/>
          <a:p>
            <a:fld id="{82C7CD22-59E8-4C15-9620-E78ED1DA8D7E}" type="slidenum">
              <a:rPr lang="fr-FR" altLang="fr-FR" smtClean="0">
                <a:latin typeface="Arial" charset="0"/>
                <a:cs typeface="Arial" charset="0"/>
              </a:rPr>
              <a:pPr/>
              <a:t>24</a:t>
            </a:fld>
            <a:endParaRPr lang="fr-FR" altLang="fr-FR">
              <a:latin typeface="Arial" charset="0"/>
              <a:cs typeface="Arial" charset="0"/>
            </a:endParaRPr>
          </a:p>
        </p:txBody>
      </p:sp>
      <p:sp>
        <p:nvSpPr>
          <p:cNvPr id="118788" name="Text Box 2"/>
          <p:cNvSpPr txBox="1">
            <a:spLocks noChangeArrowheads="1"/>
          </p:cNvSpPr>
          <p:nvPr/>
        </p:nvSpPr>
        <p:spPr bwMode="auto">
          <a:xfrm>
            <a:off x="684213" y="261938"/>
            <a:ext cx="7056437" cy="863600"/>
          </a:xfrm>
          <a:prstGeom prst="rect">
            <a:avLst/>
          </a:prstGeom>
          <a:noFill/>
          <a:ln w="9525">
            <a:noFill/>
            <a:miter lim="800000"/>
            <a:headEnd/>
            <a:tailEnd/>
          </a:ln>
        </p:spPr>
        <p:txBody>
          <a:bodyPr lIns="0"/>
          <a:lstStyle/>
          <a:p>
            <a:pPr>
              <a:lnSpc>
                <a:spcPct val="110000"/>
              </a:lnSpc>
            </a:pPr>
            <a:endParaRPr lang="fr-FR" altLang="fr-FR" sz="4400">
              <a:solidFill>
                <a:srgbClr val="9F0303"/>
              </a:solidFill>
              <a:latin typeface="Arial Black" pitchFamily="34" charset="0"/>
            </a:endParaRPr>
          </a:p>
        </p:txBody>
      </p:sp>
      <p:sp>
        <p:nvSpPr>
          <p:cNvPr id="118789" name="Text Box 3"/>
          <p:cNvSpPr txBox="1">
            <a:spLocks noChangeArrowheads="1"/>
          </p:cNvSpPr>
          <p:nvPr/>
        </p:nvSpPr>
        <p:spPr bwMode="auto">
          <a:xfrm>
            <a:off x="356498" y="1195387"/>
            <a:ext cx="6388859" cy="4537075"/>
          </a:xfrm>
          <a:prstGeom prst="rect">
            <a:avLst/>
          </a:prstGeom>
          <a:noFill/>
          <a:ln w="9525">
            <a:noFill/>
            <a:miter lim="800000"/>
            <a:headEnd/>
            <a:tailEnd/>
          </a:ln>
        </p:spPr>
        <p:txBody>
          <a:bodyPr lIns="0"/>
          <a:lstStyle/>
          <a:p>
            <a:pPr indent="266700">
              <a:buClr>
                <a:srgbClr val="840202"/>
              </a:buClr>
              <a:buFont typeface="Wingdings" pitchFamily="2" charset="2"/>
              <a:buChar char="§"/>
            </a:pPr>
            <a:r>
              <a:rPr lang="fr-FR" altLang="fr-FR" sz="2400" b="1" dirty="0"/>
              <a:t>Inventaire ou états des lieux, diagnostics, actions réalisées.</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Réflexions : définition des moyens, investissement, fonctionnement/ bénéfices. Points faibles et points forts, actions à court terme et à la long terme.</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Application : en test ou générale.</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Evaluation, bilans, indicateurs de suivi, ajustements.</a:t>
            </a:r>
          </a:p>
          <a:p>
            <a:pPr indent="266700">
              <a:buClr>
                <a:srgbClr val="840202"/>
              </a:buClr>
              <a:buFont typeface="Wingdings" pitchFamily="2" charset="2"/>
              <a:buNone/>
            </a:pPr>
            <a:endParaRPr lang="fr-FR" altLang="fr-FR" sz="2400" b="1" dirty="0"/>
          </a:p>
          <a:p>
            <a:pPr indent="266700">
              <a:buClr>
                <a:srgbClr val="840202"/>
              </a:buClr>
              <a:buFont typeface="Wingdings" pitchFamily="2" charset="2"/>
              <a:buChar char="§"/>
            </a:pPr>
            <a:r>
              <a:rPr lang="fr-FR" altLang="fr-FR" sz="2400" b="1" dirty="0"/>
              <a:t>Communication : Elus, Techniciens, Jardiniers, Publics.</a:t>
            </a:r>
            <a:endParaRPr lang="fr-FR" altLang="fr-FR" sz="2400" b="1" dirty="0">
              <a:solidFill>
                <a:srgbClr val="69920C"/>
              </a:solidFill>
            </a:endParaRPr>
          </a:p>
        </p:txBody>
      </p:sp>
      <p:sp>
        <p:nvSpPr>
          <p:cNvPr id="118790"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dirty="0">
                <a:solidFill>
                  <a:srgbClr val="840202"/>
                </a:solidFill>
                <a:latin typeface="Arial Black" pitchFamily="34" charset="0"/>
              </a:rPr>
              <a:t>Procéder pour chaque action</a:t>
            </a:r>
          </a:p>
        </p:txBody>
      </p:sp>
      <p:sp>
        <p:nvSpPr>
          <p:cNvPr id="118791" name="Line 6"/>
          <p:cNvSpPr>
            <a:spLocks noChangeShapeType="1"/>
          </p:cNvSpPr>
          <p:nvPr/>
        </p:nvSpPr>
        <p:spPr bwMode="auto">
          <a:xfrm>
            <a:off x="684213" y="1125538"/>
            <a:ext cx="7488237" cy="0"/>
          </a:xfrm>
          <a:prstGeom prst="line">
            <a:avLst/>
          </a:prstGeom>
          <a:noFill/>
          <a:ln w="9525">
            <a:solidFill>
              <a:srgbClr val="5B7F0B"/>
            </a:solidFill>
            <a:round/>
            <a:headEnd/>
            <a:tailEnd/>
          </a:ln>
        </p:spPr>
        <p:txBody>
          <a:bodyPr/>
          <a:lstStyle/>
          <a:p>
            <a:endParaRPr lang="fr-FR"/>
          </a:p>
        </p:txBody>
      </p:sp>
      <p:pic>
        <p:nvPicPr>
          <p:cNvPr id="3" name="Image 2">
            <a:extLst>
              <a:ext uri="{FF2B5EF4-FFF2-40B4-BE49-F238E27FC236}">
                <a16:creationId xmlns:a16="http://schemas.microsoft.com/office/drawing/2014/main" id="{89F97CE5-DA00-B01F-5AC1-5AB0CB57A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788" y="2888975"/>
            <a:ext cx="3155432" cy="315543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Espace réservé du numéro de diapositive 5"/>
          <p:cNvSpPr>
            <a:spLocks noGrp="1"/>
          </p:cNvSpPr>
          <p:nvPr>
            <p:ph type="sldNum" sz="quarter" idx="12"/>
          </p:nvPr>
        </p:nvSpPr>
        <p:spPr>
          <a:noFill/>
        </p:spPr>
        <p:txBody>
          <a:bodyPr/>
          <a:lstStyle/>
          <a:p>
            <a:fld id="{2DA43F04-FA93-4CCB-B9CB-EDB69827BA4E}" type="slidenum">
              <a:rPr lang="fr-FR" altLang="fr-FR" smtClean="0">
                <a:latin typeface="Arial" charset="0"/>
                <a:cs typeface="Arial" charset="0"/>
              </a:rPr>
              <a:pPr/>
              <a:t>25</a:t>
            </a:fld>
            <a:endParaRPr lang="fr-FR" altLang="fr-FR">
              <a:latin typeface="Arial" charset="0"/>
              <a:cs typeface="Arial" charset="0"/>
            </a:endParaRPr>
          </a:p>
        </p:txBody>
      </p:sp>
      <p:sp>
        <p:nvSpPr>
          <p:cNvPr id="104452" name="Text Box 4"/>
          <p:cNvSpPr txBox="1">
            <a:spLocks noChangeArrowheads="1"/>
          </p:cNvSpPr>
          <p:nvPr/>
        </p:nvSpPr>
        <p:spPr bwMode="auto">
          <a:xfrm>
            <a:off x="371060" y="1268413"/>
            <a:ext cx="8958470" cy="2436709"/>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Char char="§"/>
            </a:pPr>
            <a:r>
              <a:rPr lang="fr-FR" altLang="fr-FR" sz="2400" b="1" dirty="0"/>
              <a:t>L’information et les explications auprès du public des raisons du changement des pratiques.</a:t>
            </a:r>
          </a:p>
          <a:p>
            <a:pPr indent="271463" defTabSz="901700">
              <a:spcBef>
                <a:spcPct val="100000"/>
              </a:spcBef>
              <a:buClr>
                <a:srgbClr val="9F0303"/>
              </a:buClr>
              <a:buFont typeface="Wingdings" pitchFamily="2" charset="2"/>
              <a:buChar char="§"/>
            </a:pPr>
            <a:r>
              <a:rPr lang="fr-FR" altLang="fr-FR" sz="2400" b="1" dirty="0"/>
              <a:t>La valorisation d’une démarche participative pour une appropriation commune et une diffusion dans les pratiques de jardinage individuelle.</a:t>
            </a:r>
          </a:p>
        </p:txBody>
      </p:sp>
      <p:sp>
        <p:nvSpPr>
          <p:cNvPr id="104453"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a:solidFill>
                  <a:srgbClr val="8BB939"/>
                </a:solidFill>
                <a:latin typeface="Arial Black" pitchFamily="34" charset="0"/>
              </a:rPr>
              <a:t>Communication</a:t>
            </a:r>
          </a:p>
        </p:txBody>
      </p:sp>
      <p:sp>
        <p:nvSpPr>
          <p:cNvPr id="104454" name="Line 6"/>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2" name="Text Box 4">
            <a:extLst>
              <a:ext uri="{FF2B5EF4-FFF2-40B4-BE49-F238E27FC236}">
                <a16:creationId xmlns:a16="http://schemas.microsoft.com/office/drawing/2014/main" id="{35A74B18-6912-42CE-AA44-1B1DAC5D5098}"/>
              </a:ext>
            </a:extLst>
          </p:cNvPr>
          <p:cNvSpPr txBox="1">
            <a:spLocks noChangeArrowheads="1"/>
          </p:cNvSpPr>
          <p:nvPr/>
        </p:nvSpPr>
        <p:spPr bwMode="auto">
          <a:xfrm>
            <a:off x="149811" y="3822700"/>
            <a:ext cx="8844377" cy="3035300"/>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400" b="1" dirty="0"/>
              <a:t>Réunions, informations, formations, animations, manifestations évènementielles, expositions.</a:t>
            </a:r>
          </a:p>
          <a:p>
            <a:pPr marL="266700" indent="444500" defTabSz="901700">
              <a:spcBef>
                <a:spcPct val="50000"/>
              </a:spcBef>
              <a:buClr>
                <a:srgbClr val="9F0303"/>
              </a:buClr>
              <a:buFont typeface="Wingdings" pitchFamily="2" charset="2"/>
              <a:buChar char="§"/>
            </a:pPr>
            <a:r>
              <a:rPr lang="fr-FR" altLang="fr-FR" sz="2400" b="1" dirty="0"/>
              <a:t>Démarche éducative auprès des enfants.</a:t>
            </a:r>
          </a:p>
          <a:p>
            <a:pPr marL="266700" indent="444500" defTabSz="901700">
              <a:spcBef>
                <a:spcPct val="50000"/>
              </a:spcBef>
              <a:buClr>
                <a:srgbClr val="9F0303"/>
              </a:buClr>
              <a:buFont typeface="Wingdings" pitchFamily="2" charset="2"/>
              <a:buChar char="§"/>
            </a:pPr>
            <a:r>
              <a:rPr lang="fr-FR" altLang="fr-FR" sz="2400" b="1" dirty="0"/>
              <a:t>Guides, plaquettes, panneaux informatifs et signalétiques. </a:t>
            </a:r>
          </a:p>
          <a:p>
            <a:pPr marL="266700" indent="444500" defTabSz="901700">
              <a:spcBef>
                <a:spcPct val="50000"/>
              </a:spcBef>
              <a:buClr>
                <a:srgbClr val="9F0303"/>
              </a:buClr>
              <a:buFont typeface="Wingdings" pitchFamily="2" charset="2"/>
              <a:buChar char="§"/>
            </a:pPr>
            <a:r>
              <a:rPr lang="fr-FR" altLang="fr-FR" sz="2400" b="1" dirty="0"/>
              <a:t>Reportages TV, articles de presses.</a:t>
            </a:r>
          </a:p>
          <a:p>
            <a:pPr marL="266700" indent="444500" defTabSz="901700">
              <a:spcBef>
                <a:spcPct val="50000"/>
              </a:spcBef>
              <a:buClr>
                <a:srgbClr val="9F0303"/>
              </a:buClr>
              <a:buFont typeface="Wingdings" pitchFamily="2" charset="2"/>
              <a:buChar char="§"/>
            </a:pPr>
            <a:r>
              <a:rPr lang="fr-FR" altLang="fr-FR" sz="2400" b="1" dirty="0"/>
              <a:t>Diffusion des Sites internet et de la bibliographie.</a:t>
            </a:r>
          </a:p>
        </p:txBody>
      </p:sp>
      <p:sp>
        <p:nvSpPr>
          <p:cNvPr id="3" name="ZoneTexte 2">
            <a:extLst>
              <a:ext uri="{FF2B5EF4-FFF2-40B4-BE49-F238E27FC236}">
                <a16:creationId xmlns:a16="http://schemas.microsoft.com/office/drawing/2014/main" id="{025C65F5-5CF2-3D09-33C7-304BD6092B24}"/>
              </a:ext>
            </a:extLst>
          </p:cNvPr>
          <p:cNvSpPr txBox="1"/>
          <p:nvPr/>
        </p:nvSpPr>
        <p:spPr>
          <a:xfrm>
            <a:off x="5155096" y="331304"/>
            <a:ext cx="3377717" cy="923330"/>
          </a:xfrm>
          <a:prstGeom prst="rect">
            <a:avLst/>
          </a:prstGeom>
          <a:noFill/>
        </p:spPr>
        <p:txBody>
          <a:bodyPr wrap="square" rtlCol="0">
            <a:spAutoFit/>
          </a:bodyPr>
          <a:lstStyle/>
          <a:p>
            <a:r>
              <a:rPr lang="fr-FR" dirty="0">
                <a:hlinkClick r:id="rId3" action="ppaction://hlinkfile"/>
              </a:rPr>
              <a:t>..\films gestion </a:t>
            </a:r>
            <a:r>
              <a:rPr lang="fr-FR" dirty="0" err="1">
                <a:hlinkClick r:id="rId3" action="ppaction://hlinkfile"/>
              </a:rPr>
              <a:t>ecologique</a:t>
            </a:r>
            <a:r>
              <a:rPr lang="fr-FR" dirty="0">
                <a:hlinkClick r:id="rId3" action="ppaction://hlinkfile"/>
              </a:rPr>
              <a:t>\La gestion écologique, ça n'intéresse pas les habitants .mp4</a:t>
            </a:r>
            <a:endParaRPr lang="fr-FR" dirty="0"/>
          </a:p>
        </p:txBody>
      </p:sp>
    </p:spTree>
    <p:extLst>
      <p:ext uri="{BB962C8B-B14F-4D97-AF65-F5344CB8AC3E}">
        <p14:creationId xmlns:p14="http://schemas.microsoft.com/office/powerpoint/2010/main" val="168683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Espace réservé du numéro de diapositive 4"/>
          <p:cNvSpPr>
            <a:spLocks noGrp="1"/>
          </p:cNvSpPr>
          <p:nvPr>
            <p:ph type="sldNum" sz="quarter" idx="12"/>
          </p:nvPr>
        </p:nvSpPr>
        <p:spPr>
          <a:noFill/>
        </p:spPr>
        <p:txBody>
          <a:bodyPr/>
          <a:lstStyle/>
          <a:p>
            <a:fld id="{EE1D1299-4166-4E90-A85C-C9185FBE0F71}" type="slidenum">
              <a:rPr lang="fr-FR" altLang="fr-FR" smtClean="0">
                <a:latin typeface="Arial" charset="0"/>
                <a:cs typeface="Arial" charset="0"/>
              </a:rPr>
              <a:pPr/>
              <a:t>26</a:t>
            </a:fld>
            <a:endParaRPr lang="fr-FR" altLang="fr-FR">
              <a:latin typeface="Arial" charset="0"/>
              <a:cs typeface="Arial" charset="0"/>
            </a:endParaRPr>
          </a:p>
        </p:txBody>
      </p:sp>
      <p:sp>
        <p:nvSpPr>
          <p:cNvPr id="124932" name="Text Box 2"/>
          <p:cNvSpPr txBox="1">
            <a:spLocks noChangeArrowheads="1"/>
          </p:cNvSpPr>
          <p:nvPr/>
        </p:nvSpPr>
        <p:spPr bwMode="auto">
          <a:xfrm>
            <a:off x="395288" y="261938"/>
            <a:ext cx="8353425" cy="863600"/>
          </a:xfrm>
          <a:prstGeom prst="rect">
            <a:avLst/>
          </a:prstGeom>
          <a:noFill/>
          <a:ln w="9525">
            <a:noFill/>
            <a:miter lim="800000"/>
            <a:headEnd/>
            <a:tailEnd/>
          </a:ln>
        </p:spPr>
        <p:txBody>
          <a:bodyPr lIns="0"/>
          <a:lstStyle/>
          <a:p>
            <a:pPr algn="ctr">
              <a:lnSpc>
                <a:spcPct val="110000"/>
              </a:lnSpc>
            </a:pPr>
            <a:endParaRPr lang="fr-FR" altLang="fr-FR" sz="4400">
              <a:solidFill>
                <a:srgbClr val="9F0303"/>
              </a:solidFill>
              <a:latin typeface="Arial Black" pitchFamily="34" charset="0"/>
            </a:endParaRPr>
          </a:p>
        </p:txBody>
      </p:sp>
      <p:sp>
        <p:nvSpPr>
          <p:cNvPr id="203779" name="Text Box 3"/>
          <p:cNvSpPr txBox="1">
            <a:spLocks noChangeArrowheads="1"/>
          </p:cNvSpPr>
          <p:nvPr/>
        </p:nvSpPr>
        <p:spPr bwMode="auto">
          <a:xfrm>
            <a:off x="468313" y="1196975"/>
            <a:ext cx="7920037" cy="4176713"/>
          </a:xfrm>
          <a:prstGeom prst="rect">
            <a:avLst/>
          </a:prstGeom>
          <a:noFill/>
          <a:ln w="9525">
            <a:noFill/>
            <a:miter lim="800000"/>
            <a:headEnd/>
            <a:tailEnd/>
          </a:ln>
          <a:effectLst/>
        </p:spPr>
        <p:txBody>
          <a:bodyPr lIns="0"/>
          <a:lstStyle/>
          <a:p>
            <a:pPr algn="ctr">
              <a:lnSpc>
                <a:spcPct val="110000"/>
              </a:lnSpc>
              <a:buClr>
                <a:srgbClr val="840202"/>
              </a:buClr>
              <a:buFont typeface="Wingdings" pitchFamily="2" charset="2"/>
              <a:buNone/>
              <a:defRPr/>
            </a:pPr>
            <a:r>
              <a:rPr lang="fr-FR" sz="2400" b="1" i="1" dirty="0"/>
              <a:t>Ce diaporama comme nos pratiques doit évoluer.</a:t>
            </a:r>
          </a:p>
          <a:p>
            <a:pPr algn="ctr">
              <a:lnSpc>
                <a:spcPct val="110000"/>
              </a:lnSpc>
              <a:buClr>
                <a:srgbClr val="840202"/>
              </a:buClr>
              <a:buFont typeface="Wingdings" pitchFamily="2" charset="2"/>
              <a:buNone/>
              <a:defRPr/>
            </a:pPr>
            <a:r>
              <a:rPr lang="fr-FR" sz="2400" b="1" i="1" dirty="0"/>
              <a:t>Il n’y pas de doctrine mais des pistes sujettes à débat.</a:t>
            </a:r>
          </a:p>
          <a:p>
            <a:pPr algn="ctr">
              <a:lnSpc>
                <a:spcPct val="110000"/>
              </a:lnSpc>
              <a:buClr>
                <a:srgbClr val="840202"/>
              </a:buClr>
              <a:buFont typeface="Wingdings" pitchFamily="2" charset="2"/>
              <a:buNone/>
              <a:defRPr/>
            </a:pPr>
            <a:r>
              <a:rPr lang="fr-FR" sz="2400" b="1" i="1" dirty="0"/>
              <a:t>Chacun doit avancer sur son propre chemin.</a:t>
            </a:r>
          </a:p>
          <a:p>
            <a:pPr algn="ctr">
              <a:lnSpc>
                <a:spcPct val="110000"/>
              </a:lnSpc>
              <a:buClr>
                <a:srgbClr val="840202"/>
              </a:buClr>
              <a:buFont typeface="Wingdings" pitchFamily="2" charset="2"/>
              <a:buNone/>
              <a:defRPr/>
            </a:pPr>
            <a:endParaRPr lang="fr-FR" sz="2400" b="1" i="1" dirty="0">
              <a:solidFill>
                <a:schemeClr val="bg2"/>
              </a:solidFill>
            </a:endParaRPr>
          </a:p>
          <a:p>
            <a:pPr algn="ctr">
              <a:lnSpc>
                <a:spcPct val="110000"/>
              </a:lnSpc>
              <a:buClr>
                <a:srgbClr val="840202"/>
              </a:buClr>
              <a:buFont typeface="Wingdings" pitchFamily="2" charset="2"/>
              <a:buNone/>
              <a:defRPr/>
            </a:pPr>
            <a:r>
              <a:rPr lang="fr-FR" sz="2300" dirty="0">
                <a:solidFill>
                  <a:srgbClr val="53740A"/>
                </a:solidFill>
                <a:effectLst>
                  <a:outerShdw blurRad="38100" dist="38100" dir="2700000" algn="tl">
                    <a:srgbClr val="C0C0C0"/>
                  </a:outerShdw>
                </a:effectLst>
                <a:latin typeface="Arial Black" pitchFamily="34" charset="0"/>
              </a:rPr>
              <a:t>Le jardinier est au cœur de cette évolution.</a:t>
            </a:r>
          </a:p>
          <a:p>
            <a:pPr algn="ctr">
              <a:lnSpc>
                <a:spcPct val="110000"/>
              </a:lnSpc>
              <a:buClr>
                <a:srgbClr val="840202"/>
              </a:buClr>
              <a:buFont typeface="Wingdings" pitchFamily="2" charset="2"/>
              <a:buNone/>
              <a:defRPr/>
            </a:pPr>
            <a:endParaRPr lang="fr-FR" dirty="0">
              <a:solidFill>
                <a:srgbClr val="53740A"/>
              </a:solidFill>
              <a:latin typeface="Arial Black" pitchFamily="34" charset="0"/>
            </a:endParaRPr>
          </a:p>
          <a:p>
            <a:pPr algn="ctr">
              <a:lnSpc>
                <a:spcPct val="110000"/>
              </a:lnSpc>
              <a:buClr>
                <a:srgbClr val="840202"/>
              </a:buClr>
              <a:buFont typeface="Wingdings" pitchFamily="2" charset="2"/>
              <a:buNone/>
              <a:defRPr/>
            </a:pPr>
            <a:r>
              <a:rPr lang="fr-FR" sz="2400" b="1" i="1" dirty="0"/>
              <a:t>Si le jardinier explique à l’usager, comment par son travail,          il répond à ses multiples besoins, au moindre coût</a:t>
            </a:r>
          </a:p>
          <a:p>
            <a:pPr algn="ctr">
              <a:lnSpc>
                <a:spcPct val="110000"/>
              </a:lnSpc>
              <a:buClr>
                <a:srgbClr val="840202"/>
              </a:buClr>
              <a:buFont typeface="Wingdings" pitchFamily="2" charset="2"/>
              <a:buNone/>
              <a:defRPr/>
            </a:pPr>
            <a:r>
              <a:rPr lang="fr-FR" sz="2400" b="1" i="1" dirty="0"/>
              <a:t>et en préservant au maximum l’environnement,</a:t>
            </a:r>
          </a:p>
          <a:p>
            <a:pPr algn="ctr">
              <a:lnSpc>
                <a:spcPct val="110000"/>
              </a:lnSpc>
              <a:buClr>
                <a:srgbClr val="840202"/>
              </a:buClr>
              <a:buFont typeface="Wingdings" pitchFamily="2" charset="2"/>
              <a:buNone/>
              <a:defRPr/>
            </a:pPr>
            <a:r>
              <a:rPr lang="fr-FR" sz="2400" b="1" i="1" dirty="0"/>
              <a:t>alors, on peut affirmer avoir mis en place</a:t>
            </a:r>
          </a:p>
          <a:p>
            <a:pPr algn="ctr">
              <a:lnSpc>
                <a:spcPct val="110000"/>
              </a:lnSpc>
              <a:buClr>
                <a:srgbClr val="840202"/>
              </a:buClr>
              <a:buFont typeface="Wingdings" pitchFamily="2" charset="2"/>
              <a:buNone/>
              <a:defRPr/>
            </a:pPr>
            <a:r>
              <a:rPr lang="fr-FR" sz="2400" b="1" i="1" dirty="0"/>
              <a:t>la gestion différenciée qui se déclinera en gestion écologique</a:t>
            </a:r>
          </a:p>
        </p:txBody>
      </p:sp>
      <p:sp>
        <p:nvSpPr>
          <p:cNvPr id="124934" name="Text Box 4"/>
          <p:cNvSpPr txBox="1">
            <a:spLocks noChangeArrowheads="1"/>
          </p:cNvSpPr>
          <p:nvPr/>
        </p:nvSpPr>
        <p:spPr bwMode="auto">
          <a:xfrm>
            <a:off x="611188" y="477838"/>
            <a:ext cx="7705725" cy="863600"/>
          </a:xfrm>
          <a:prstGeom prst="rect">
            <a:avLst/>
          </a:prstGeom>
          <a:noFill/>
          <a:ln w="9525">
            <a:noFill/>
            <a:miter lim="800000"/>
            <a:headEnd/>
            <a:tailEnd/>
          </a:ln>
        </p:spPr>
        <p:txBody>
          <a:bodyPr lIns="0"/>
          <a:lstStyle/>
          <a:p>
            <a:pPr algn="ctr">
              <a:lnSpc>
                <a:spcPct val="110000"/>
              </a:lnSpc>
            </a:pPr>
            <a:r>
              <a:rPr lang="fr-FR" altLang="fr-FR" sz="3200">
                <a:solidFill>
                  <a:srgbClr val="840202"/>
                </a:solidFill>
                <a:latin typeface="Arial Black" pitchFamily="34" charset="0"/>
              </a:rPr>
              <a:t>CONCLUSION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Espace réservé du numéro de diapositive 5"/>
          <p:cNvSpPr>
            <a:spLocks noGrp="1"/>
          </p:cNvSpPr>
          <p:nvPr>
            <p:ph type="sldNum" sz="quarter" idx="12"/>
          </p:nvPr>
        </p:nvSpPr>
        <p:spPr>
          <a:noFill/>
        </p:spPr>
        <p:txBody>
          <a:bodyPr/>
          <a:lstStyle/>
          <a:p>
            <a:fld id="{5455BB60-D704-414B-9A81-4F2F5503F15F}" type="slidenum">
              <a:rPr lang="fr-FR" altLang="fr-FR" smtClean="0">
                <a:latin typeface="Arial" charset="0"/>
                <a:cs typeface="Arial" charset="0"/>
              </a:rPr>
              <a:pPr/>
              <a:t>3</a:t>
            </a:fld>
            <a:endParaRPr lang="fr-FR" altLang="fr-FR">
              <a:latin typeface="Arial" charset="0"/>
              <a:cs typeface="Arial" charset="0"/>
            </a:endParaRPr>
          </a:p>
        </p:txBody>
      </p:sp>
      <p:grpSp>
        <p:nvGrpSpPr>
          <p:cNvPr id="48132" name="Organization Chart 2"/>
          <p:cNvGrpSpPr>
            <a:grpSpLocks noChangeAspect="1"/>
          </p:cNvGrpSpPr>
          <p:nvPr/>
        </p:nvGrpSpPr>
        <p:grpSpPr bwMode="auto">
          <a:xfrm>
            <a:off x="179388" y="477838"/>
            <a:ext cx="8615362" cy="6264275"/>
            <a:chOff x="175" y="164"/>
            <a:chExt cx="5427" cy="3946"/>
          </a:xfrm>
        </p:grpSpPr>
        <p:cxnSp>
          <p:nvCxnSpPr>
            <p:cNvPr id="48134" name="_s1028"/>
            <p:cNvCxnSpPr>
              <a:cxnSpLocks noChangeShapeType="1"/>
              <a:stCxn id="48148" idx="0"/>
              <a:endCxn id="48143" idx="2"/>
            </p:cNvCxnSpPr>
            <p:nvPr/>
          </p:nvCxnSpPr>
          <p:spPr bwMode="auto">
            <a:xfrm rot="5400000" flipH="1">
              <a:off x="1630" y="2170"/>
              <a:ext cx="889" cy="703"/>
            </a:xfrm>
            <a:prstGeom prst="bentConnector3">
              <a:avLst>
                <a:gd name="adj1" fmla="val 23282"/>
              </a:avLst>
            </a:prstGeom>
            <a:noFill/>
            <a:ln w="9525">
              <a:solidFill>
                <a:schemeClr val="bg2"/>
              </a:solidFill>
              <a:miter lim="800000"/>
              <a:headEnd/>
              <a:tailEnd/>
            </a:ln>
          </p:spPr>
        </p:cxnSp>
        <p:cxnSp>
          <p:nvCxnSpPr>
            <p:cNvPr id="48135" name="_s1029"/>
            <p:cNvCxnSpPr>
              <a:cxnSpLocks noChangeShapeType="1"/>
              <a:stCxn id="48147" idx="0"/>
              <a:endCxn id="48143" idx="2"/>
            </p:cNvCxnSpPr>
            <p:nvPr/>
          </p:nvCxnSpPr>
          <p:spPr bwMode="auto">
            <a:xfrm rot="-5400000">
              <a:off x="934" y="2178"/>
              <a:ext cx="889" cy="688"/>
            </a:xfrm>
            <a:prstGeom prst="bentConnector3">
              <a:avLst>
                <a:gd name="adj1" fmla="val 23394"/>
              </a:avLst>
            </a:prstGeom>
            <a:noFill/>
            <a:ln w="9525">
              <a:solidFill>
                <a:schemeClr val="bg2"/>
              </a:solidFill>
              <a:miter lim="800000"/>
              <a:headEnd/>
              <a:tailEnd/>
            </a:ln>
          </p:spPr>
        </p:cxnSp>
        <p:cxnSp>
          <p:nvCxnSpPr>
            <p:cNvPr id="48136" name="_s1030"/>
            <p:cNvCxnSpPr>
              <a:cxnSpLocks noChangeShapeType="1"/>
              <a:stCxn id="48146" idx="3"/>
              <a:endCxn id="48143" idx="2"/>
            </p:cNvCxnSpPr>
            <p:nvPr/>
          </p:nvCxnSpPr>
          <p:spPr bwMode="auto">
            <a:xfrm flipV="1">
              <a:off x="1499" y="2077"/>
              <a:ext cx="224" cy="294"/>
            </a:xfrm>
            <a:prstGeom prst="bentConnector2">
              <a:avLst/>
            </a:prstGeom>
            <a:noFill/>
            <a:ln w="9525">
              <a:solidFill>
                <a:schemeClr val="bg2"/>
              </a:solidFill>
              <a:miter lim="800000"/>
              <a:headEnd/>
              <a:tailEnd/>
            </a:ln>
          </p:spPr>
        </p:cxnSp>
        <p:cxnSp>
          <p:nvCxnSpPr>
            <p:cNvPr id="48137" name="_s1031"/>
            <p:cNvCxnSpPr>
              <a:cxnSpLocks noChangeShapeType="1"/>
              <a:stCxn id="48145" idx="1"/>
              <a:endCxn id="48143" idx="2"/>
            </p:cNvCxnSpPr>
            <p:nvPr/>
          </p:nvCxnSpPr>
          <p:spPr bwMode="auto">
            <a:xfrm rot="10800000">
              <a:off x="1723" y="2077"/>
              <a:ext cx="195" cy="291"/>
            </a:xfrm>
            <a:prstGeom prst="bentConnector2">
              <a:avLst/>
            </a:prstGeom>
            <a:noFill/>
            <a:ln w="9525">
              <a:solidFill>
                <a:schemeClr val="bg2"/>
              </a:solidFill>
              <a:miter lim="800000"/>
              <a:headEnd/>
              <a:tailEnd/>
            </a:ln>
          </p:spPr>
        </p:cxnSp>
        <p:cxnSp>
          <p:nvCxnSpPr>
            <p:cNvPr id="48138" name="_s1032"/>
            <p:cNvCxnSpPr>
              <a:cxnSpLocks noChangeShapeType="1"/>
              <a:stCxn id="48144" idx="0"/>
              <a:endCxn id="48142" idx="2"/>
            </p:cNvCxnSpPr>
            <p:nvPr/>
          </p:nvCxnSpPr>
          <p:spPr bwMode="auto">
            <a:xfrm rot="5400000" flipH="1">
              <a:off x="3329" y="941"/>
              <a:ext cx="425" cy="1324"/>
            </a:xfrm>
            <a:prstGeom prst="bentConnector3">
              <a:avLst>
                <a:gd name="adj1" fmla="val 51528"/>
              </a:avLst>
            </a:prstGeom>
            <a:noFill/>
            <a:ln w="9525">
              <a:solidFill>
                <a:schemeClr val="bg2"/>
              </a:solidFill>
              <a:miter lim="800000"/>
              <a:headEnd/>
              <a:tailEnd/>
            </a:ln>
          </p:spPr>
        </p:cxnSp>
        <p:cxnSp>
          <p:nvCxnSpPr>
            <p:cNvPr id="48139" name="_s1033"/>
            <p:cNvCxnSpPr>
              <a:cxnSpLocks noChangeShapeType="1"/>
              <a:stCxn id="48143" idx="0"/>
              <a:endCxn id="48142" idx="2"/>
            </p:cNvCxnSpPr>
            <p:nvPr/>
          </p:nvCxnSpPr>
          <p:spPr bwMode="auto">
            <a:xfrm rot="-5400000">
              <a:off x="2089" y="1024"/>
              <a:ext cx="425" cy="1157"/>
            </a:xfrm>
            <a:prstGeom prst="bentConnector3">
              <a:avLst>
                <a:gd name="adj1" fmla="val 51292"/>
              </a:avLst>
            </a:prstGeom>
            <a:noFill/>
            <a:ln w="9525">
              <a:solidFill>
                <a:schemeClr val="bg2"/>
              </a:solidFill>
              <a:miter lim="800000"/>
              <a:headEnd/>
              <a:tailEnd/>
            </a:ln>
          </p:spPr>
        </p:cxnSp>
        <p:cxnSp>
          <p:nvCxnSpPr>
            <p:cNvPr id="48140" name="_s1034"/>
            <p:cNvCxnSpPr>
              <a:cxnSpLocks noChangeShapeType="1"/>
              <a:stCxn id="48142" idx="0"/>
              <a:endCxn id="48141" idx="2"/>
            </p:cNvCxnSpPr>
            <p:nvPr/>
          </p:nvCxnSpPr>
          <p:spPr bwMode="auto">
            <a:xfrm rot="-5400000">
              <a:off x="2785" y="1040"/>
              <a:ext cx="192" cy="1"/>
            </a:xfrm>
            <a:prstGeom prst="straightConnector1">
              <a:avLst/>
            </a:prstGeom>
            <a:noFill/>
            <a:ln w="9525">
              <a:solidFill>
                <a:schemeClr val="bg2"/>
              </a:solidFill>
              <a:round/>
              <a:headEnd/>
              <a:tailEnd/>
            </a:ln>
          </p:spPr>
        </p:cxnSp>
        <p:sp>
          <p:nvSpPr>
            <p:cNvPr id="48141" name="_s1035"/>
            <p:cNvSpPr>
              <a:spLocks noChangeArrowheads="1"/>
            </p:cNvSpPr>
            <p:nvPr/>
          </p:nvSpPr>
          <p:spPr bwMode="auto">
            <a:xfrm>
              <a:off x="1565" y="573"/>
              <a:ext cx="2630" cy="363"/>
            </a:xfrm>
            <a:prstGeom prst="roundRect">
              <a:avLst>
                <a:gd name="adj" fmla="val 50000"/>
              </a:avLst>
            </a:prstGeom>
            <a:noFill/>
            <a:ln w="28575">
              <a:solidFill>
                <a:schemeClr val="accent1"/>
              </a:solidFill>
              <a:round/>
              <a:headEnd/>
              <a:tailEnd/>
            </a:ln>
          </p:spPr>
          <p:txBody>
            <a:bodyPr wrap="none" lIns="77962" tIns="38981" rIns="77962" bIns="38981" anchor="ctr"/>
            <a:lstStyle/>
            <a:p>
              <a:pPr algn="ctr"/>
              <a:r>
                <a:rPr lang="fr-FR" altLang="fr-FR" b="1">
                  <a:latin typeface="Arial" charset="0"/>
                </a:rPr>
                <a:t>DEVELOPPEMENT DURABLE</a:t>
              </a:r>
            </a:p>
          </p:txBody>
        </p:sp>
        <p:sp>
          <p:nvSpPr>
            <p:cNvPr id="48142" name="_s1036"/>
            <p:cNvSpPr>
              <a:spLocks noChangeArrowheads="1"/>
            </p:cNvSpPr>
            <p:nvPr/>
          </p:nvSpPr>
          <p:spPr bwMode="auto">
            <a:xfrm>
              <a:off x="1746" y="1137"/>
              <a:ext cx="2268" cy="244"/>
            </a:xfrm>
            <a:prstGeom prst="roundRect">
              <a:avLst>
                <a:gd name="adj" fmla="val 50000"/>
              </a:avLst>
            </a:prstGeom>
            <a:noFill/>
            <a:ln w="28575">
              <a:solidFill>
                <a:schemeClr val="hlink"/>
              </a:solidFill>
              <a:round/>
              <a:headEnd/>
              <a:tailEnd/>
            </a:ln>
          </p:spPr>
          <p:txBody>
            <a:bodyPr wrap="none" lIns="77962" tIns="38981" rIns="77962" bIns="38981" anchor="ctr"/>
            <a:lstStyle/>
            <a:p>
              <a:pPr algn="ctr"/>
              <a:r>
                <a:rPr lang="fr-FR" altLang="fr-FR" sz="1600" b="1">
                  <a:latin typeface="Arial" charset="0"/>
                </a:rPr>
                <a:t>Agenda 21 Charte environnement</a:t>
              </a:r>
            </a:p>
          </p:txBody>
        </p:sp>
        <p:sp>
          <p:nvSpPr>
            <p:cNvPr id="48143" name="_s1037"/>
            <p:cNvSpPr>
              <a:spLocks noChangeArrowheads="1"/>
            </p:cNvSpPr>
            <p:nvPr/>
          </p:nvSpPr>
          <p:spPr bwMode="auto">
            <a:xfrm>
              <a:off x="702" y="1824"/>
              <a:ext cx="2042"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GESTION DIFFERENCIEE</a:t>
              </a:r>
            </a:p>
          </p:txBody>
        </p:sp>
        <p:sp>
          <p:nvSpPr>
            <p:cNvPr id="48144" name="_s1038"/>
            <p:cNvSpPr>
              <a:spLocks noChangeArrowheads="1"/>
            </p:cNvSpPr>
            <p:nvPr/>
          </p:nvSpPr>
          <p:spPr bwMode="auto">
            <a:xfrm>
              <a:off x="3061" y="1824"/>
              <a:ext cx="2285"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dirty="0">
                  <a:latin typeface="Arial" charset="0"/>
                </a:rPr>
                <a:t>GESTION ECOLOGIQUE</a:t>
              </a:r>
            </a:p>
          </p:txBody>
        </p:sp>
        <p:sp>
          <p:nvSpPr>
            <p:cNvPr id="48145" name="_s1039"/>
            <p:cNvSpPr>
              <a:spLocks noChangeArrowheads="1"/>
            </p:cNvSpPr>
            <p:nvPr/>
          </p:nvSpPr>
          <p:spPr bwMode="auto">
            <a:xfrm>
              <a:off x="1927" y="2246"/>
              <a:ext cx="995"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EXTENSIVE</a:t>
              </a:r>
            </a:p>
          </p:txBody>
        </p:sp>
        <p:sp>
          <p:nvSpPr>
            <p:cNvPr id="48146" name="_s1040"/>
            <p:cNvSpPr>
              <a:spLocks noChangeArrowheads="1"/>
            </p:cNvSpPr>
            <p:nvPr/>
          </p:nvSpPr>
          <p:spPr bwMode="auto">
            <a:xfrm>
              <a:off x="311" y="2249"/>
              <a:ext cx="1179"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TRADITIONELLE</a:t>
              </a:r>
            </a:p>
          </p:txBody>
        </p:sp>
        <p:sp>
          <p:nvSpPr>
            <p:cNvPr id="48147" name="_s1041"/>
            <p:cNvSpPr>
              <a:spLocks noChangeArrowheads="1"/>
            </p:cNvSpPr>
            <p:nvPr/>
          </p:nvSpPr>
          <p:spPr bwMode="auto">
            <a:xfrm>
              <a:off x="340" y="2975"/>
              <a:ext cx="1390"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PLANS DE GESTION</a:t>
              </a:r>
            </a:p>
          </p:txBody>
        </p:sp>
        <p:sp>
          <p:nvSpPr>
            <p:cNvPr id="48148" name="_s1042"/>
            <p:cNvSpPr>
              <a:spLocks noChangeArrowheads="1"/>
            </p:cNvSpPr>
            <p:nvPr/>
          </p:nvSpPr>
          <p:spPr bwMode="auto">
            <a:xfrm>
              <a:off x="1927" y="2975"/>
              <a:ext cx="998" cy="243"/>
            </a:xfrm>
            <a:prstGeom prst="roundRect">
              <a:avLst>
                <a:gd name="adj" fmla="val 50000"/>
              </a:avLst>
            </a:prstGeom>
            <a:noFill/>
            <a:ln w="28575">
              <a:solidFill>
                <a:schemeClr val="accent2"/>
              </a:solidFill>
              <a:round/>
              <a:headEnd/>
              <a:tailEnd/>
            </a:ln>
          </p:spPr>
          <p:txBody>
            <a:bodyPr wrap="none" lIns="79553" tIns="39776" rIns="79553" bIns="39776" anchor="ctr"/>
            <a:lstStyle/>
            <a:p>
              <a:pPr algn="ctr"/>
              <a:r>
                <a:rPr lang="fr-FR" altLang="fr-FR" sz="1600" b="1">
                  <a:latin typeface="Arial" charset="0"/>
                </a:rPr>
                <a:t>ANALYTIQUE</a:t>
              </a:r>
            </a:p>
          </p:txBody>
        </p:sp>
        <p:sp>
          <p:nvSpPr>
            <p:cNvPr id="48149" name="Text Box 19"/>
            <p:cNvSpPr txBox="1">
              <a:spLocks noChangeArrowheads="1"/>
            </p:cNvSpPr>
            <p:nvPr/>
          </p:nvSpPr>
          <p:spPr bwMode="auto">
            <a:xfrm>
              <a:off x="3078" y="2112"/>
              <a:ext cx="2223" cy="1270"/>
            </a:xfrm>
            <a:prstGeom prst="rect">
              <a:avLst/>
            </a:prstGeom>
            <a:noFill/>
            <a:ln w="9525">
              <a:noFill/>
              <a:miter lim="800000"/>
              <a:headEnd/>
              <a:tailEnd/>
            </a:ln>
          </p:spPr>
          <p:txBody>
            <a:bodyPr/>
            <a:lstStyle/>
            <a:p>
              <a:pPr algn="ctr"/>
              <a:r>
                <a:rPr lang="fr-FR" altLang="fr-FR" sz="1800" b="1">
                  <a:solidFill>
                    <a:srgbClr val="597C0A"/>
                  </a:solidFill>
                </a:rPr>
                <a:t>Réduction des phytos et du chimique</a:t>
              </a:r>
            </a:p>
            <a:p>
              <a:pPr algn="ctr"/>
              <a:r>
                <a:rPr lang="fr-FR" altLang="fr-FR" sz="1800" b="1">
                  <a:solidFill>
                    <a:srgbClr val="597C0A"/>
                  </a:solidFill>
                </a:rPr>
                <a:t>Gestion de l’eau</a:t>
              </a:r>
            </a:p>
            <a:p>
              <a:pPr algn="ctr"/>
              <a:r>
                <a:rPr lang="fr-FR" altLang="fr-FR" sz="1800" b="1">
                  <a:solidFill>
                    <a:srgbClr val="597C0A"/>
                  </a:solidFill>
                </a:rPr>
                <a:t>Gestion des déchets</a:t>
              </a:r>
            </a:p>
            <a:p>
              <a:pPr algn="ctr"/>
              <a:r>
                <a:rPr lang="fr-FR" altLang="fr-FR" sz="1800" b="1">
                  <a:solidFill>
                    <a:srgbClr val="597C0A"/>
                  </a:solidFill>
                </a:rPr>
                <a:t>Biodiversité</a:t>
              </a:r>
            </a:p>
            <a:p>
              <a:pPr algn="ctr"/>
              <a:r>
                <a:rPr lang="fr-FR" altLang="fr-FR" sz="1800" b="1">
                  <a:solidFill>
                    <a:srgbClr val="597C0A"/>
                  </a:solidFill>
                </a:rPr>
                <a:t>Végétalisation arborée</a:t>
              </a:r>
            </a:p>
            <a:p>
              <a:pPr algn="ctr"/>
              <a:r>
                <a:rPr lang="fr-FR" altLang="fr-FR" sz="1800" b="1">
                  <a:solidFill>
                    <a:srgbClr val="597C0A"/>
                  </a:solidFill>
                </a:rPr>
                <a:t>et arbustive</a:t>
              </a:r>
            </a:p>
          </p:txBody>
        </p:sp>
        <p:sp>
          <p:nvSpPr>
            <p:cNvPr id="48150" name="AutoShape 20"/>
            <p:cNvSpPr>
              <a:spLocks noChangeArrowheads="1"/>
            </p:cNvSpPr>
            <p:nvPr/>
          </p:nvSpPr>
          <p:spPr bwMode="auto">
            <a:xfrm>
              <a:off x="1610" y="2205"/>
              <a:ext cx="227" cy="317"/>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fr-FR"/>
            </a:p>
          </p:txBody>
        </p:sp>
      </p:grpSp>
      <p:sp>
        <p:nvSpPr>
          <p:cNvPr id="48133" name="Text Box 21"/>
          <p:cNvSpPr txBox="1">
            <a:spLocks noChangeArrowheads="1"/>
          </p:cNvSpPr>
          <p:nvPr/>
        </p:nvSpPr>
        <p:spPr bwMode="auto">
          <a:xfrm>
            <a:off x="468313" y="404813"/>
            <a:ext cx="8064500" cy="863600"/>
          </a:xfrm>
          <a:prstGeom prst="rect">
            <a:avLst/>
          </a:prstGeom>
          <a:noFill/>
          <a:ln w="9525">
            <a:noFill/>
            <a:miter lim="800000"/>
            <a:headEnd/>
            <a:tailEnd/>
          </a:ln>
        </p:spPr>
        <p:txBody>
          <a:bodyPr lIns="0"/>
          <a:lstStyle/>
          <a:p>
            <a:pPr algn="ctr">
              <a:lnSpc>
                <a:spcPct val="110000"/>
              </a:lnSpc>
            </a:pPr>
            <a:r>
              <a:rPr lang="fr-FR" altLang="fr-FR" sz="3000">
                <a:solidFill>
                  <a:srgbClr val="9F0303"/>
                </a:solidFill>
                <a:latin typeface="Arial Black" pitchFamily="34" charset="0"/>
              </a:rPr>
              <a:t>ÉVOLUTION DES PRATIQUES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Espace réservé du numéro de diapositive 5"/>
          <p:cNvSpPr>
            <a:spLocks noGrp="1"/>
          </p:cNvSpPr>
          <p:nvPr>
            <p:ph type="sldNum" sz="quarter" idx="12"/>
          </p:nvPr>
        </p:nvSpPr>
        <p:spPr>
          <a:noFill/>
        </p:spPr>
        <p:txBody>
          <a:bodyPr/>
          <a:lstStyle/>
          <a:p>
            <a:fld id="{DF69F572-5259-468A-9C86-11428B376F40}" type="slidenum">
              <a:rPr lang="fr-FR" altLang="fr-FR" smtClean="0">
                <a:latin typeface="Arial" charset="0"/>
                <a:cs typeface="Arial" charset="0"/>
              </a:rPr>
              <a:pPr/>
              <a:t>4</a:t>
            </a:fld>
            <a:endParaRPr lang="fr-FR" altLang="fr-FR">
              <a:latin typeface="Arial" charset="0"/>
              <a:cs typeface="Arial" charset="0"/>
            </a:endParaRPr>
          </a:p>
        </p:txBody>
      </p:sp>
      <p:sp>
        <p:nvSpPr>
          <p:cNvPr id="52228" name="Text Box 9"/>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2229" name="Text Box 10"/>
          <p:cNvSpPr txBox="1">
            <a:spLocks noChangeArrowheads="1"/>
          </p:cNvSpPr>
          <p:nvPr/>
        </p:nvSpPr>
        <p:spPr bwMode="auto">
          <a:xfrm>
            <a:off x="611188" y="1709738"/>
            <a:ext cx="7632700" cy="1863725"/>
          </a:xfrm>
          <a:prstGeom prst="rect">
            <a:avLst/>
          </a:prstGeom>
          <a:noFill/>
          <a:ln w="9525">
            <a:noFill/>
            <a:miter lim="800000"/>
            <a:headEnd/>
            <a:tailEnd/>
          </a:ln>
        </p:spPr>
        <p:txBody>
          <a:bodyPr lIns="0"/>
          <a:lstStyle/>
          <a:p>
            <a:pPr marL="266700" defTabSz="901700"/>
            <a:r>
              <a:rPr lang="fr-FR" altLang="fr-FR" sz="2400" i="1" dirty="0"/>
              <a:t>c’est la gestion qui prend en compte les caractéristiques géographiques, écologiques et paysagères des </a:t>
            </a:r>
            <a:r>
              <a:rPr lang="fr-FR" altLang="fr-FR" sz="2400" i="1" dirty="0">
                <a:solidFill>
                  <a:srgbClr val="9F0303"/>
                </a:solidFill>
              </a:rPr>
              <a:t>différents</a:t>
            </a:r>
            <a:r>
              <a:rPr lang="fr-FR" altLang="fr-FR" sz="2400" i="1" dirty="0"/>
              <a:t> sites, leur fréquentation, leur </a:t>
            </a:r>
            <a:r>
              <a:rPr lang="fr-FR" altLang="fr-FR" sz="2400" i="1" dirty="0">
                <a:solidFill>
                  <a:srgbClr val="9F0303"/>
                </a:solidFill>
              </a:rPr>
              <a:t>usage</a:t>
            </a:r>
            <a:r>
              <a:rPr lang="fr-FR" altLang="fr-FR" sz="2400" i="1" dirty="0"/>
              <a:t>… </a:t>
            </a:r>
            <a:r>
              <a:rPr lang="fr-FR" altLang="fr-FR" sz="2400" i="1" dirty="0">
                <a:hlinkClick r:id="rId3" action="ppaction://hlinkpres?slideindex=1&amp;slidetitle="/>
              </a:rPr>
              <a:t>usages.ppt</a:t>
            </a:r>
            <a:r>
              <a:rPr lang="fr-FR" altLang="fr-FR" sz="2400" i="1" dirty="0"/>
              <a:t> Afin d’adapter les interventions d’</a:t>
            </a:r>
            <a:r>
              <a:rPr lang="fr-FR" altLang="fr-FR" sz="2400" i="1" dirty="0">
                <a:solidFill>
                  <a:srgbClr val="9F0303"/>
                </a:solidFill>
              </a:rPr>
              <a:t>entretien</a:t>
            </a:r>
            <a:r>
              <a:rPr lang="fr-FR" altLang="fr-FR" sz="2400" i="1" dirty="0">
                <a:solidFill>
                  <a:srgbClr val="009900"/>
                </a:solidFill>
              </a:rPr>
              <a:t> </a:t>
            </a:r>
            <a:r>
              <a:rPr lang="fr-FR" altLang="fr-FR" sz="2400" i="1" dirty="0"/>
              <a:t>en</a:t>
            </a:r>
            <a:r>
              <a:rPr lang="fr-FR" altLang="fr-FR" sz="2400" i="1" dirty="0">
                <a:solidFill>
                  <a:srgbClr val="009900"/>
                </a:solidFill>
              </a:rPr>
              <a:t> </a:t>
            </a:r>
            <a:r>
              <a:rPr lang="fr-FR" altLang="fr-FR" sz="2400" i="1" dirty="0"/>
              <a:t>préservant</a:t>
            </a:r>
            <a:r>
              <a:rPr lang="fr-FR" altLang="fr-FR" sz="2400" i="1" dirty="0">
                <a:solidFill>
                  <a:srgbClr val="009900"/>
                </a:solidFill>
              </a:rPr>
              <a:t> </a:t>
            </a:r>
            <a:r>
              <a:rPr lang="fr-FR" altLang="fr-FR" sz="2400" i="1" dirty="0">
                <a:solidFill>
                  <a:srgbClr val="9F0303"/>
                </a:solidFill>
              </a:rPr>
              <a:t>l’environnement.</a:t>
            </a:r>
          </a:p>
        </p:txBody>
      </p:sp>
      <p:sp>
        <p:nvSpPr>
          <p:cNvPr id="52230" name="Text Box 11"/>
          <p:cNvSpPr txBox="1">
            <a:spLocks noChangeArrowheads="1"/>
          </p:cNvSpPr>
          <p:nvPr/>
        </p:nvSpPr>
        <p:spPr bwMode="auto">
          <a:xfrm>
            <a:off x="611188" y="3384550"/>
            <a:ext cx="8064500"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a:t>Description</a:t>
            </a:r>
          </a:p>
        </p:txBody>
      </p:sp>
      <p:sp>
        <p:nvSpPr>
          <p:cNvPr id="52231" name="Text Box 12"/>
          <p:cNvSpPr txBox="1">
            <a:spLocks noChangeArrowheads="1"/>
          </p:cNvSpPr>
          <p:nvPr/>
        </p:nvSpPr>
        <p:spPr bwMode="auto">
          <a:xfrm>
            <a:off x="900113" y="3860800"/>
            <a:ext cx="7559675" cy="1943100"/>
          </a:xfrm>
          <a:prstGeom prst="rect">
            <a:avLst/>
          </a:prstGeom>
          <a:noFill/>
          <a:ln w="9525">
            <a:noFill/>
            <a:miter lim="800000"/>
            <a:headEnd/>
            <a:tailEnd/>
          </a:ln>
        </p:spPr>
        <p:txBody>
          <a:bodyPr lIns="0" tIns="0" rIns="0" bIns="0"/>
          <a:lstStyle/>
          <a:p>
            <a:pPr defTabSz="901700"/>
            <a:r>
              <a:rPr lang="fr-FR" altLang="fr-FR" sz="2400"/>
              <a:t>Il s’agit de faire varier et de moduler la création et l’</a:t>
            </a:r>
            <a:r>
              <a:rPr lang="fr-FR" altLang="fr-FR" sz="2400">
                <a:solidFill>
                  <a:srgbClr val="9F0303"/>
                </a:solidFill>
              </a:rPr>
              <a:t>entretien</a:t>
            </a:r>
            <a:r>
              <a:rPr lang="fr-FR" altLang="fr-FR" sz="2400"/>
              <a:t> des espaces en fonction de leur situation urbaine et historique, </a:t>
            </a:r>
          </a:p>
          <a:p>
            <a:pPr defTabSz="901700"/>
            <a:r>
              <a:rPr lang="fr-FR" altLang="fr-FR" sz="2400"/>
              <a:t>de leur </a:t>
            </a:r>
            <a:r>
              <a:rPr lang="fr-FR" altLang="fr-FR" sz="2400">
                <a:solidFill>
                  <a:srgbClr val="9F0303"/>
                </a:solidFill>
              </a:rPr>
              <a:t>usage</a:t>
            </a:r>
            <a:r>
              <a:rPr lang="fr-FR" altLang="fr-FR" sz="2400"/>
              <a:t>, en  allant d’un entretien </a:t>
            </a:r>
            <a:r>
              <a:rPr lang="fr-FR" altLang="fr-FR" sz="2400">
                <a:solidFill>
                  <a:srgbClr val="9F0303"/>
                </a:solidFill>
              </a:rPr>
              <a:t>traditionnel</a:t>
            </a:r>
            <a:r>
              <a:rPr lang="fr-FR" altLang="fr-FR" sz="2400"/>
              <a:t> et soigné</a:t>
            </a:r>
          </a:p>
          <a:p>
            <a:pPr defTabSz="901700"/>
            <a:r>
              <a:rPr lang="fr-FR" altLang="fr-FR" sz="2400"/>
              <a:t>dit « horticole » à un entretien extensif, dit </a:t>
            </a:r>
            <a:r>
              <a:rPr lang="fr-FR" altLang="fr-FR" sz="2400">
                <a:solidFill>
                  <a:srgbClr val="9F0303"/>
                </a:solidFill>
              </a:rPr>
              <a:t>écologique</a:t>
            </a:r>
            <a:r>
              <a:rPr lang="fr-FR" altLang="fr-FR" sz="2400"/>
              <a:t>.</a:t>
            </a:r>
          </a:p>
        </p:txBody>
      </p:sp>
      <p:sp>
        <p:nvSpPr>
          <p:cNvPr id="52232" name="Line 13"/>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52233" name="Text Box 16"/>
          <p:cNvSpPr txBox="1">
            <a:spLocks noChangeArrowheads="1"/>
          </p:cNvSpPr>
          <p:nvPr/>
        </p:nvSpPr>
        <p:spPr bwMode="auto">
          <a:xfrm>
            <a:off x="611188" y="1341438"/>
            <a:ext cx="8064500" cy="620712"/>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i="1"/>
              <a:t>Définition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ce réservé du numéro de diapositive 5"/>
          <p:cNvSpPr>
            <a:spLocks noGrp="1"/>
          </p:cNvSpPr>
          <p:nvPr>
            <p:ph type="sldNum" sz="quarter" idx="12"/>
          </p:nvPr>
        </p:nvSpPr>
        <p:spPr>
          <a:noFill/>
        </p:spPr>
        <p:txBody>
          <a:bodyPr/>
          <a:lstStyle/>
          <a:p>
            <a:fld id="{4E821914-8C11-4915-A218-838B8F1A9528}" type="slidenum">
              <a:rPr lang="fr-FR" altLang="fr-FR" smtClean="0">
                <a:latin typeface="Arial" charset="0"/>
                <a:cs typeface="Arial" charset="0"/>
              </a:rPr>
              <a:pPr/>
              <a:t>5</a:t>
            </a:fld>
            <a:endParaRPr lang="fr-FR" altLang="fr-FR">
              <a:latin typeface="Arial" charset="0"/>
              <a:cs typeface="Arial" charset="0"/>
            </a:endParaRPr>
          </a:p>
        </p:txBody>
      </p:sp>
      <p:sp>
        <p:nvSpPr>
          <p:cNvPr id="54276" name="Rectangle 3"/>
          <p:cNvSpPr>
            <a:spLocks noGrp="1" noChangeArrowheads="1"/>
          </p:cNvSpPr>
          <p:nvPr>
            <p:ph type="body" idx="1"/>
          </p:nvPr>
        </p:nvSpPr>
        <p:spPr bwMode="auto">
          <a:xfrm>
            <a:off x="395288" y="1268413"/>
            <a:ext cx="8218487" cy="4857750"/>
          </a:xfrm>
          <a:noFill/>
          <a:ln>
            <a:miter lim="800000"/>
            <a:headEnd/>
            <a:tailEnd/>
          </a:ln>
        </p:spPr>
        <p:txBody>
          <a:bodyPr vert="horz" wrap="square" lIns="91440" tIns="45720" rIns="91440" bIns="45720" numCol="1" anchor="t" anchorCtr="0" compatLnSpc="1">
            <a:prstTxWarp prst="textNoShape">
              <a:avLst/>
            </a:prstTxWarp>
            <a:normAutofit/>
          </a:bodyPr>
          <a:lstStyle/>
          <a:p>
            <a:pPr marL="180975" indent="-180975" eaLnBrk="1" hangingPunct="1">
              <a:buFontTx/>
              <a:buNone/>
            </a:pPr>
            <a:r>
              <a:rPr lang="fr-FR" altLang="fr-FR" sz="2200" dirty="0">
                <a:latin typeface="Arial Narrow" pitchFamily="34" charset="0"/>
              </a:rPr>
              <a:t>	La gestion différenciée fait évoluer le modèle horticole standard en intégrant un souci écologique à la conception et à la gestion des espaces verts. Elle permet de gérer  au mieux le patrimoine horticole et naturel d’une ville par le biais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d’une connaissance exacte de ce patrimoine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de protocoles de gestion adaptés aux types de milieux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 plan de formation pour les agents, techniciens et les responsables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 engagement politique clair qui s’inscrit dans la perspective de développement durable et des agendas 21 locaux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d’une communication efficace auprès du public ;</a:t>
            </a:r>
          </a:p>
          <a:p>
            <a:pPr marL="180975" indent="-180975" eaLnBrk="1" hangingPunct="1">
              <a:spcBef>
                <a:spcPct val="35000"/>
              </a:spcBef>
              <a:buFontTx/>
              <a:buNone/>
            </a:pPr>
            <a:r>
              <a:rPr lang="fr-FR" altLang="fr-FR" sz="2200" dirty="0">
                <a:latin typeface="Arial Narrow" pitchFamily="34" charset="0"/>
              </a:rPr>
              <a:t>	La variété des types d’espaces et de leurs affectations permet de répondre </a:t>
            </a:r>
          </a:p>
          <a:p>
            <a:pPr marL="180975" indent="-180975" eaLnBrk="1" hangingPunct="1">
              <a:spcBef>
                <a:spcPct val="0"/>
              </a:spcBef>
              <a:buFontTx/>
              <a:buNone/>
            </a:pPr>
            <a:r>
              <a:rPr lang="fr-FR" altLang="fr-FR" sz="2200" dirty="0">
                <a:latin typeface="Arial Narrow" pitchFamily="34" charset="0"/>
              </a:rPr>
              <a:t>	au mieux aux multiples utilisations contemporaines (loisirs familiaux,               sportifs, festifs, pédagogiques, calme et repos, petite enfance…).</a:t>
            </a:r>
          </a:p>
        </p:txBody>
      </p:sp>
      <p:sp>
        <p:nvSpPr>
          <p:cNvPr id="54277" name="Text Box 6"/>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dirty="0">
                <a:solidFill>
                  <a:srgbClr val="8BB939"/>
                </a:solidFill>
                <a:latin typeface="Arial Black" pitchFamily="34" charset="0"/>
              </a:rPr>
              <a:t>Gestion différenciée</a:t>
            </a:r>
          </a:p>
        </p:txBody>
      </p:sp>
      <p:sp>
        <p:nvSpPr>
          <p:cNvPr id="54278" name="Line 7"/>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Espace réservé du numéro de diapositive 5"/>
          <p:cNvSpPr>
            <a:spLocks noGrp="1"/>
          </p:cNvSpPr>
          <p:nvPr>
            <p:ph type="sldNum" sz="quarter" idx="12"/>
          </p:nvPr>
        </p:nvSpPr>
        <p:spPr>
          <a:noFill/>
        </p:spPr>
        <p:txBody>
          <a:bodyPr/>
          <a:lstStyle/>
          <a:p>
            <a:fld id="{3BFDD08C-94B2-48ED-A916-CF1825BC35CF}" type="slidenum">
              <a:rPr lang="fr-FR" altLang="fr-FR" smtClean="0">
                <a:latin typeface="Arial" charset="0"/>
                <a:cs typeface="Arial" charset="0"/>
              </a:rPr>
              <a:pPr/>
              <a:t>6</a:t>
            </a:fld>
            <a:endParaRPr lang="fr-FR" altLang="fr-FR">
              <a:latin typeface="Arial" charset="0"/>
              <a:cs typeface="Arial" charset="0"/>
            </a:endParaRPr>
          </a:p>
        </p:txBody>
      </p:sp>
      <p:sp>
        <p:nvSpPr>
          <p:cNvPr id="55300" name="Text Box 11"/>
          <p:cNvSpPr txBox="1">
            <a:spLocks noChangeArrowheads="1"/>
          </p:cNvSpPr>
          <p:nvPr/>
        </p:nvSpPr>
        <p:spPr bwMode="auto">
          <a:xfrm>
            <a:off x="827088" y="2447925"/>
            <a:ext cx="2376487"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a:t>DESCRIPTION :</a:t>
            </a:r>
          </a:p>
        </p:txBody>
      </p:sp>
      <p:sp>
        <p:nvSpPr>
          <p:cNvPr id="55301" name="Text Box 12"/>
          <p:cNvSpPr txBox="1">
            <a:spLocks noChangeArrowheads="1"/>
          </p:cNvSpPr>
          <p:nvPr/>
        </p:nvSpPr>
        <p:spPr bwMode="auto">
          <a:xfrm>
            <a:off x="684213" y="2898775"/>
            <a:ext cx="3887787" cy="2474913"/>
          </a:xfrm>
          <a:prstGeom prst="rect">
            <a:avLst/>
          </a:prstGeom>
          <a:noFill/>
          <a:ln w="9525">
            <a:noFill/>
            <a:miter lim="800000"/>
            <a:headEnd/>
            <a:tailEnd/>
          </a:ln>
        </p:spPr>
        <p:txBody>
          <a:bodyPr lIns="0" tIns="0" rIns="0" bIns="0"/>
          <a:lstStyle/>
          <a:p>
            <a:pPr indent="266700" defTabSz="901700"/>
            <a:r>
              <a:rPr lang="fr-FR" altLang="fr-FR" sz="2600"/>
              <a:t>- </a:t>
            </a:r>
            <a:r>
              <a:rPr lang="fr-FR" altLang="fr-FR" sz="2400"/>
              <a:t>fleurissement</a:t>
            </a:r>
          </a:p>
          <a:p>
            <a:pPr indent="266700" defTabSz="901700"/>
            <a:r>
              <a:rPr lang="fr-FR" altLang="fr-FR" sz="2400"/>
              <a:t>- strate herbacée</a:t>
            </a:r>
          </a:p>
          <a:p>
            <a:pPr indent="266700" defTabSz="901700"/>
            <a:r>
              <a:rPr lang="fr-FR" altLang="fr-FR" sz="2400"/>
              <a:t>- les arbustes</a:t>
            </a:r>
          </a:p>
          <a:p>
            <a:pPr indent="266700" defTabSz="901700"/>
            <a:r>
              <a:rPr lang="fr-FR" altLang="fr-FR" sz="2400"/>
              <a:t>- les arbres</a:t>
            </a:r>
          </a:p>
          <a:p>
            <a:pPr indent="266700" defTabSz="901700"/>
            <a:r>
              <a:rPr lang="fr-FR" altLang="fr-FR" sz="2400"/>
              <a:t>- le mobilier et les équipements</a:t>
            </a:r>
          </a:p>
          <a:p>
            <a:pPr indent="266700" defTabSz="901700"/>
            <a:r>
              <a:rPr lang="fr-FR" altLang="fr-FR" sz="2400"/>
              <a:t>- les surfaces inertes</a:t>
            </a:r>
          </a:p>
        </p:txBody>
      </p:sp>
      <p:sp>
        <p:nvSpPr>
          <p:cNvPr id="55302" name="Text Box 13"/>
          <p:cNvSpPr txBox="1">
            <a:spLocks noChangeArrowheads="1"/>
          </p:cNvSpPr>
          <p:nvPr/>
        </p:nvSpPr>
        <p:spPr bwMode="auto">
          <a:xfrm>
            <a:off x="5292725" y="2997200"/>
            <a:ext cx="2374900" cy="2376488"/>
          </a:xfrm>
          <a:prstGeom prst="rect">
            <a:avLst/>
          </a:prstGeom>
          <a:noFill/>
          <a:ln w="9525">
            <a:noFill/>
            <a:miter lim="800000"/>
            <a:headEnd/>
            <a:tailEnd/>
          </a:ln>
        </p:spPr>
        <p:txBody>
          <a:bodyPr lIns="0" tIns="0" rIns="0" bIns="0"/>
          <a:lstStyle/>
          <a:p>
            <a:pPr algn="ctr" defTabSz="901700">
              <a:lnSpc>
                <a:spcPct val="70000"/>
              </a:lnSpc>
              <a:buClr>
                <a:srgbClr val="9F0303"/>
              </a:buClr>
              <a:buFont typeface="Wingdings" pitchFamily="2" charset="2"/>
              <a:buNone/>
            </a:pPr>
            <a:r>
              <a:rPr lang="fr-FR" altLang="fr-FR" sz="2400"/>
              <a:t>Typologie</a:t>
            </a:r>
          </a:p>
          <a:p>
            <a:pPr algn="ctr" defTabSz="901700">
              <a:lnSpc>
                <a:spcPct val="7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Code qualité</a:t>
            </a:r>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Cahier des prescriptions</a:t>
            </a:r>
          </a:p>
        </p:txBody>
      </p:sp>
      <p:sp>
        <p:nvSpPr>
          <p:cNvPr id="55303" name="AutoShape 15"/>
          <p:cNvSpPr>
            <a:spLocks noChangeArrowheads="1"/>
          </p:cNvSpPr>
          <p:nvPr/>
        </p:nvSpPr>
        <p:spPr bwMode="auto">
          <a:xfrm>
            <a:off x="6392863" y="3357563"/>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4" name="AutoShape 17"/>
          <p:cNvSpPr>
            <a:spLocks noChangeArrowheads="1"/>
          </p:cNvSpPr>
          <p:nvPr/>
        </p:nvSpPr>
        <p:spPr bwMode="auto">
          <a:xfrm>
            <a:off x="6392863" y="4222750"/>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5" name="Text Box 18"/>
          <p:cNvSpPr txBox="1">
            <a:spLocks noChangeArrowheads="1"/>
          </p:cNvSpPr>
          <p:nvPr/>
        </p:nvSpPr>
        <p:spPr bwMode="auto">
          <a:xfrm>
            <a:off x="503238" y="620713"/>
            <a:ext cx="8245475" cy="576262"/>
          </a:xfrm>
          <a:prstGeom prst="rect">
            <a:avLst/>
          </a:prstGeom>
          <a:noFill/>
          <a:ln w="9525">
            <a:noFill/>
            <a:miter lim="800000"/>
            <a:headEnd/>
            <a:tailEnd/>
          </a:ln>
        </p:spPr>
        <p:txBody>
          <a:bodyPr wrap="none" lIns="0" rIns="0"/>
          <a:lstStyle/>
          <a:p>
            <a:pPr>
              <a:spcBef>
                <a:spcPct val="20000"/>
              </a:spcBef>
            </a:pPr>
            <a:r>
              <a:rPr lang="fr-FR" altLang="fr-FR" sz="2700" b="1"/>
              <a:t>Traditionnelles          Gestion différenciée</a:t>
            </a:r>
            <a:r>
              <a:rPr lang="fr-FR" altLang="fr-FR" sz="1800" b="1"/>
              <a:t>               </a:t>
            </a:r>
            <a:r>
              <a:rPr lang="fr-FR" altLang="fr-FR" sz="2700" b="1"/>
              <a:t>Eco gestion</a:t>
            </a:r>
          </a:p>
          <a:p>
            <a:pPr>
              <a:spcBef>
                <a:spcPct val="20000"/>
              </a:spcBef>
            </a:pPr>
            <a:endParaRPr lang="fr-FR" altLang="fr-FR" sz="2700" b="1"/>
          </a:p>
        </p:txBody>
      </p:sp>
      <p:sp>
        <p:nvSpPr>
          <p:cNvPr id="55306" name="AutoShape 19"/>
          <p:cNvSpPr>
            <a:spLocks noChangeArrowheads="1"/>
          </p:cNvSpPr>
          <p:nvPr/>
        </p:nvSpPr>
        <p:spPr bwMode="auto">
          <a:xfrm>
            <a:off x="2698750" y="649288"/>
            <a:ext cx="360363" cy="419100"/>
          </a:xfrm>
          <a:prstGeom prst="rightArrow">
            <a:avLst>
              <a:gd name="adj1" fmla="val 50000"/>
              <a:gd name="adj2" fmla="val 25000"/>
            </a:avLst>
          </a:prstGeom>
          <a:solidFill>
            <a:srgbClr val="99CC00"/>
          </a:solidFill>
          <a:ln w="9525">
            <a:solidFill>
              <a:schemeClr val="tx1"/>
            </a:solidFill>
            <a:miter lim="800000"/>
            <a:headEnd/>
            <a:tailEnd/>
          </a:ln>
        </p:spPr>
        <p:txBody>
          <a:bodyPr wrap="none" anchor="ctr"/>
          <a:lstStyle/>
          <a:p>
            <a:endParaRPr lang="fr-FR" altLang="fr-FR"/>
          </a:p>
        </p:txBody>
      </p:sp>
      <p:sp>
        <p:nvSpPr>
          <p:cNvPr id="55307" name="AutoShape 20"/>
          <p:cNvSpPr>
            <a:spLocks noChangeArrowheads="1"/>
          </p:cNvSpPr>
          <p:nvPr/>
        </p:nvSpPr>
        <p:spPr bwMode="auto">
          <a:xfrm>
            <a:off x="6227763" y="649288"/>
            <a:ext cx="360362" cy="419100"/>
          </a:xfrm>
          <a:prstGeom prst="rightArrow">
            <a:avLst>
              <a:gd name="adj1" fmla="val 50000"/>
              <a:gd name="adj2" fmla="val 25000"/>
            </a:avLst>
          </a:prstGeom>
          <a:solidFill>
            <a:srgbClr val="339966"/>
          </a:solidFill>
          <a:ln w="9525">
            <a:solidFill>
              <a:schemeClr val="tx1"/>
            </a:solidFill>
            <a:miter lim="800000"/>
            <a:headEnd/>
            <a:tailEnd/>
          </a:ln>
        </p:spPr>
        <p:txBody>
          <a:bodyPr wrap="none" anchor="ctr"/>
          <a:lstStyle/>
          <a:p>
            <a:endParaRPr lang="fr-FR" altLang="fr-FR"/>
          </a:p>
        </p:txBody>
      </p:sp>
      <p:sp>
        <p:nvSpPr>
          <p:cNvPr id="55308" name="Text Box 21"/>
          <p:cNvSpPr txBox="1">
            <a:spLocks noChangeArrowheads="1"/>
          </p:cNvSpPr>
          <p:nvPr/>
        </p:nvSpPr>
        <p:spPr bwMode="auto">
          <a:xfrm>
            <a:off x="503238" y="1557338"/>
            <a:ext cx="8172450" cy="576262"/>
          </a:xfrm>
          <a:prstGeom prst="rect">
            <a:avLst/>
          </a:prstGeom>
          <a:noFill/>
          <a:ln w="9525">
            <a:noFill/>
            <a:miter lim="800000"/>
            <a:headEnd/>
            <a:tailEnd/>
          </a:ln>
        </p:spPr>
        <p:txBody>
          <a:bodyPr wrap="none" lIns="0" rIns="0"/>
          <a:lstStyle/>
          <a:p>
            <a:pPr algn="ctr">
              <a:spcBef>
                <a:spcPct val="20000"/>
              </a:spcBef>
            </a:pPr>
            <a:r>
              <a:rPr lang="fr-FR" altLang="fr-FR" sz="2400" b="1"/>
              <a:t>Gestion différenciée    =   Traditionnelles          Gestion extensive</a:t>
            </a:r>
          </a:p>
          <a:p>
            <a:pPr algn="ctr">
              <a:spcBef>
                <a:spcPct val="20000"/>
              </a:spcBef>
            </a:pPr>
            <a:endParaRPr lang="fr-FR" altLang="fr-FR" sz="2400" b="1"/>
          </a:p>
        </p:txBody>
      </p:sp>
      <p:sp>
        <p:nvSpPr>
          <p:cNvPr id="55309" name="AutoShape 22"/>
          <p:cNvSpPr>
            <a:spLocks noChangeArrowheads="1"/>
          </p:cNvSpPr>
          <p:nvPr/>
        </p:nvSpPr>
        <p:spPr bwMode="auto">
          <a:xfrm>
            <a:off x="5795963" y="1630363"/>
            <a:ext cx="307975" cy="358775"/>
          </a:xfrm>
          <a:prstGeom prst="rightArrow">
            <a:avLst>
              <a:gd name="adj1" fmla="val 50000"/>
              <a:gd name="adj2" fmla="val 25000"/>
            </a:avLst>
          </a:prstGeom>
          <a:solidFill>
            <a:srgbClr val="9F0303"/>
          </a:solidFill>
          <a:ln w="9525">
            <a:solidFill>
              <a:schemeClr val="tx1"/>
            </a:solidFill>
            <a:miter lim="800000"/>
            <a:headEnd/>
            <a:tailEnd/>
          </a:ln>
        </p:spPr>
        <p:txBody>
          <a:bodyPr wrap="none" anchor="ctr"/>
          <a:lstStyle/>
          <a:p>
            <a:endParaRPr lang="fr-FR" altLang="fr-FR"/>
          </a:p>
        </p:txBody>
      </p:sp>
      <p:sp>
        <p:nvSpPr>
          <p:cNvPr id="55310" name="Text Box 24"/>
          <p:cNvSpPr txBox="1">
            <a:spLocks noChangeArrowheads="1"/>
          </p:cNvSpPr>
          <p:nvPr/>
        </p:nvSpPr>
        <p:spPr bwMode="auto">
          <a:xfrm>
            <a:off x="5219700" y="2565400"/>
            <a:ext cx="2592388" cy="334963"/>
          </a:xfrm>
          <a:prstGeom prst="rect">
            <a:avLst/>
          </a:prstGeom>
          <a:noFill/>
          <a:ln w="9525">
            <a:noFill/>
            <a:miter lim="800000"/>
            <a:headEnd/>
            <a:tailEnd/>
          </a:ln>
        </p:spPr>
        <p:txBody>
          <a:bodyPr lIns="0" tIns="0" rIns="0" bIns="0"/>
          <a:lstStyle/>
          <a:p>
            <a:pPr indent="266700" defTabSz="901700">
              <a:lnSpc>
                <a:spcPct val="70000"/>
              </a:lnSpc>
              <a:buClr>
                <a:srgbClr val="9F0303"/>
              </a:buClr>
              <a:buFont typeface="Wingdings" pitchFamily="2" charset="2"/>
              <a:buChar char="§"/>
            </a:pPr>
            <a:r>
              <a:rPr lang="fr-FR" altLang="fr-FR" sz="2400" b="1"/>
              <a:t>MÉTHODOLOGIE :</a:t>
            </a:r>
          </a:p>
        </p:txBody>
      </p:sp>
      <p:sp>
        <p:nvSpPr>
          <p:cNvPr id="55311" name="Line 25"/>
          <p:cNvSpPr>
            <a:spLocks noChangeShapeType="1"/>
          </p:cNvSpPr>
          <p:nvPr/>
        </p:nvSpPr>
        <p:spPr bwMode="auto">
          <a:xfrm flipV="1">
            <a:off x="684213" y="549275"/>
            <a:ext cx="7632700" cy="647700"/>
          </a:xfrm>
          <a:prstGeom prst="line">
            <a:avLst/>
          </a:prstGeom>
          <a:noFill/>
          <a:ln w="19050">
            <a:solidFill>
              <a:srgbClr val="FF0000"/>
            </a:solidFill>
            <a:round/>
            <a:headEnd/>
            <a:tailEnd/>
          </a:ln>
        </p:spPr>
        <p:txBody>
          <a:bodyPr/>
          <a:lstStyle/>
          <a:p>
            <a:endParaRPr lang="fr-FR"/>
          </a:p>
        </p:txBody>
      </p:sp>
      <p:sp>
        <p:nvSpPr>
          <p:cNvPr id="55312" name="Line 26"/>
          <p:cNvSpPr>
            <a:spLocks noChangeShapeType="1"/>
          </p:cNvSpPr>
          <p:nvPr/>
        </p:nvSpPr>
        <p:spPr bwMode="auto">
          <a:xfrm flipH="1" flipV="1">
            <a:off x="684213" y="549275"/>
            <a:ext cx="7559675" cy="647700"/>
          </a:xfrm>
          <a:prstGeom prst="line">
            <a:avLst/>
          </a:prstGeom>
          <a:noFill/>
          <a:ln w="19050">
            <a:solidFill>
              <a:srgbClr val="FF0000"/>
            </a:solidFill>
            <a:round/>
            <a:headEnd/>
            <a:tailEnd/>
          </a:ln>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Espace réservé du numéro de diapositive 5"/>
          <p:cNvSpPr>
            <a:spLocks noGrp="1"/>
          </p:cNvSpPr>
          <p:nvPr>
            <p:ph type="sldNum" sz="quarter" idx="12"/>
          </p:nvPr>
        </p:nvSpPr>
        <p:spPr>
          <a:noFill/>
        </p:spPr>
        <p:txBody>
          <a:bodyPr/>
          <a:lstStyle/>
          <a:p>
            <a:fld id="{70260B1F-1C7C-419C-A8FA-4F96403FA48E}" type="slidenum">
              <a:rPr lang="fr-FR" altLang="fr-FR" smtClean="0">
                <a:latin typeface="Arial" charset="0"/>
                <a:cs typeface="Arial" charset="0"/>
              </a:rPr>
              <a:pPr/>
              <a:t>7</a:t>
            </a:fld>
            <a:endParaRPr lang="fr-FR" altLang="fr-FR">
              <a:latin typeface="Arial" charset="0"/>
              <a:cs typeface="Arial" charset="0"/>
            </a:endParaRPr>
          </a:p>
        </p:txBody>
      </p:sp>
      <p:sp>
        <p:nvSpPr>
          <p:cNvPr id="67588" name="Text Box 2"/>
          <p:cNvSpPr txBox="1">
            <a:spLocks noChangeArrowheads="1"/>
          </p:cNvSpPr>
          <p:nvPr/>
        </p:nvSpPr>
        <p:spPr bwMode="auto">
          <a:xfrm>
            <a:off x="541338" y="476250"/>
            <a:ext cx="80645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2400">
                <a:solidFill>
                  <a:srgbClr val="8BB939"/>
                </a:solidFill>
                <a:latin typeface="Arial Black" pitchFamily="34" charset="0"/>
              </a:rPr>
              <a:t>La gestion différenciée est une base de gestion en espaces verts </a:t>
            </a:r>
          </a:p>
        </p:txBody>
      </p:sp>
      <p:sp>
        <p:nvSpPr>
          <p:cNvPr id="67589" name="Line 3"/>
          <p:cNvSpPr>
            <a:spLocks noChangeShapeType="1"/>
          </p:cNvSpPr>
          <p:nvPr/>
        </p:nvSpPr>
        <p:spPr bwMode="auto">
          <a:xfrm>
            <a:off x="468313" y="1268413"/>
            <a:ext cx="7488237" cy="0"/>
          </a:xfrm>
          <a:prstGeom prst="line">
            <a:avLst/>
          </a:prstGeom>
          <a:noFill/>
          <a:ln w="9525">
            <a:solidFill>
              <a:srgbClr val="9F0303"/>
            </a:solidFill>
            <a:round/>
            <a:headEnd/>
            <a:tailEnd/>
          </a:ln>
        </p:spPr>
        <p:txBody>
          <a:bodyPr/>
          <a:lstStyle/>
          <a:p>
            <a:endParaRPr lang="fr-FR"/>
          </a:p>
        </p:txBody>
      </p:sp>
      <p:sp>
        <p:nvSpPr>
          <p:cNvPr id="67590" name="Text Box 4"/>
          <p:cNvSpPr txBox="1">
            <a:spLocks noChangeArrowheads="1"/>
          </p:cNvSpPr>
          <p:nvPr/>
        </p:nvSpPr>
        <p:spPr bwMode="auto">
          <a:xfrm>
            <a:off x="755650" y="1700213"/>
            <a:ext cx="7343775" cy="2592387"/>
          </a:xfrm>
          <a:prstGeom prst="rect">
            <a:avLst/>
          </a:prstGeom>
          <a:noFill/>
          <a:ln w="9525">
            <a:noFill/>
            <a:miter lim="800000"/>
            <a:headEnd/>
            <a:tailEnd/>
          </a:ln>
        </p:spPr>
        <p:txBody>
          <a:bodyPr lIns="0"/>
          <a:lstStyle/>
          <a:p>
            <a:pPr marL="266700" indent="444500" defTabSz="901700">
              <a:spcBef>
                <a:spcPct val="80000"/>
              </a:spcBef>
              <a:buClr>
                <a:srgbClr val="9F0303"/>
              </a:buClr>
              <a:buFont typeface="Wingdings" pitchFamily="2" charset="2"/>
              <a:buChar char="§"/>
            </a:pPr>
            <a:endParaRPr lang="fr-FR" altLang="fr-FR" sz="1800" b="1"/>
          </a:p>
        </p:txBody>
      </p:sp>
      <p:sp>
        <p:nvSpPr>
          <p:cNvPr id="67591" name="Rectangle 5"/>
          <p:cNvSpPr>
            <a:spLocks noChangeArrowheads="1"/>
          </p:cNvSpPr>
          <p:nvPr/>
        </p:nvSpPr>
        <p:spPr bwMode="auto">
          <a:xfrm>
            <a:off x="468313" y="1484313"/>
            <a:ext cx="4038600" cy="3097212"/>
          </a:xfrm>
          <a:prstGeom prst="rect">
            <a:avLst/>
          </a:prstGeom>
          <a:solidFill>
            <a:srgbClr val="FFFFFF"/>
          </a:solidFill>
          <a:ln w="9525">
            <a:noFill/>
            <a:miter lim="800000"/>
            <a:headEnd/>
            <a:tailEnd/>
          </a:ln>
        </p:spPr>
        <p:txBody>
          <a:bodyPr/>
          <a:lstStyle/>
          <a:p>
            <a:pPr marL="269875" indent="-269875">
              <a:spcBef>
                <a:spcPct val="20000"/>
              </a:spcBef>
              <a:buFont typeface="Arial Narrow" pitchFamily="34" charset="0"/>
              <a:buChar char="−"/>
            </a:pPr>
            <a:r>
              <a:rPr lang="fr-FR" altLang="fr-FR" sz="2200" dirty="0"/>
              <a:t>Gestion du </a:t>
            </a:r>
            <a:r>
              <a:rPr lang="fr-FR" altLang="fr-FR" sz="2200" b="1" dirty="0"/>
              <a:t>patrimoine arboré</a:t>
            </a:r>
            <a:r>
              <a:rPr lang="fr-FR" altLang="fr-FR" sz="2200" dirty="0"/>
              <a:t>,</a:t>
            </a:r>
          </a:p>
          <a:p>
            <a:pPr marL="269875" indent="-269875">
              <a:spcBef>
                <a:spcPct val="20000"/>
              </a:spcBef>
              <a:buFont typeface="Arial Narrow" pitchFamily="34" charset="0"/>
              <a:buChar char="−"/>
            </a:pPr>
            <a:r>
              <a:rPr lang="fr-FR" altLang="fr-FR" sz="2200" dirty="0"/>
              <a:t>Gestion du mobilier et des équipements, </a:t>
            </a:r>
            <a:r>
              <a:rPr lang="fr-FR" altLang="fr-FR" sz="2200" b="1" dirty="0"/>
              <a:t>aires de jeux</a:t>
            </a:r>
          </a:p>
          <a:p>
            <a:pPr marL="269875" indent="-269875">
              <a:spcBef>
                <a:spcPct val="20000"/>
              </a:spcBef>
              <a:buFont typeface="Arial Narrow" pitchFamily="34" charset="0"/>
              <a:buChar char="−"/>
            </a:pPr>
            <a:r>
              <a:rPr lang="fr-FR" altLang="fr-FR" sz="2200" dirty="0"/>
              <a:t>Plan de désherbage,</a:t>
            </a:r>
          </a:p>
          <a:p>
            <a:pPr marL="269875" indent="-269875">
              <a:spcBef>
                <a:spcPct val="20000"/>
              </a:spcBef>
              <a:buFont typeface="Arial Narrow" pitchFamily="34" charset="0"/>
              <a:buChar char="−"/>
            </a:pPr>
            <a:r>
              <a:rPr lang="fr-FR" altLang="fr-FR" sz="2200" dirty="0"/>
              <a:t>Plan de fleurissement,</a:t>
            </a:r>
          </a:p>
          <a:p>
            <a:pPr marL="269875" indent="-269875">
              <a:spcBef>
                <a:spcPct val="20000"/>
              </a:spcBef>
              <a:buFont typeface="Arial Narrow" pitchFamily="34" charset="0"/>
              <a:buChar char="−"/>
            </a:pPr>
            <a:r>
              <a:rPr lang="fr-FR" altLang="fr-FR" sz="2200" dirty="0"/>
              <a:t>Plan des points d’arrosage et gestion des économies d’eau…</a:t>
            </a:r>
          </a:p>
          <a:p>
            <a:pPr marL="269875" indent="-269875">
              <a:spcBef>
                <a:spcPct val="20000"/>
              </a:spcBef>
            </a:pPr>
            <a:endParaRPr lang="fr-FR" altLang="fr-FR" sz="2200" dirty="0"/>
          </a:p>
        </p:txBody>
      </p:sp>
      <p:sp>
        <p:nvSpPr>
          <p:cNvPr id="67592" name="Rectangle 7"/>
          <p:cNvSpPr>
            <a:spLocks noGrp="1" noChangeArrowheads="1"/>
          </p:cNvSpPr>
          <p:nvPr>
            <p:ph type="body" sz="half" idx="1"/>
          </p:nvPr>
        </p:nvSpPr>
        <p:spPr bwMode="auto">
          <a:xfrm>
            <a:off x="4570413" y="1484313"/>
            <a:ext cx="4105275" cy="2549525"/>
          </a:xfrm>
          <a:noFill/>
          <a:ln>
            <a:miter lim="800000"/>
            <a:headEnd/>
            <a:tailEnd/>
          </a:ln>
        </p:spPr>
        <p:txBody>
          <a:bodyPr vert="horz" wrap="square" lIns="91440" tIns="45720" rIns="91440" bIns="45720" numCol="1" anchor="t" anchorCtr="0" compatLnSpc="1">
            <a:prstTxWarp prst="textNoShape">
              <a:avLst/>
            </a:prstTxWarp>
          </a:bodyPr>
          <a:lstStyle/>
          <a:p>
            <a:pPr marL="269875" indent="-269875" eaLnBrk="1" hangingPunct="1">
              <a:spcBef>
                <a:spcPct val="0"/>
              </a:spcBef>
              <a:buFont typeface="Arial Narrow" pitchFamily="34" charset="0"/>
              <a:buNone/>
            </a:pPr>
            <a:r>
              <a:rPr lang="fr-FR" altLang="fr-FR" sz="2200" dirty="0">
                <a:latin typeface="Arial Narrow" pitchFamily="34" charset="0"/>
              </a:rPr>
              <a:t>Gestion ou comptabilité analytique :</a:t>
            </a:r>
          </a:p>
          <a:p>
            <a:pPr marL="269875" indent="-269875" eaLnBrk="1" hangingPunct="1">
              <a:spcBef>
                <a:spcPct val="0"/>
              </a:spcBef>
              <a:buFont typeface="Arial Narrow" pitchFamily="34" charset="0"/>
              <a:buChar char="−"/>
            </a:pPr>
            <a:r>
              <a:rPr lang="fr-FR" altLang="fr-FR" sz="2200" dirty="0">
                <a:latin typeface="Arial Narrow" pitchFamily="34" charset="0"/>
              </a:rPr>
              <a:t>investissements,</a:t>
            </a:r>
          </a:p>
          <a:p>
            <a:pPr marL="269875" indent="-269875" eaLnBrk="1" hangingPunct="1">
              <a:spcBef>
                <a:spcPct val="0"/>
              </a:spcBef>
              <a:buFont typeface="Arial Narrow" pitchFamily="34" charset="0"/>
              <a:buChar char="−"/>
            </a:pPr>
            <a:r>
              <a:rPr lang="fr-FR" altLang="fr-FR" sz="2200" dirty="0">
                <a:latin typeface="Arial Narrow" pitchFamily="34" charset="0"/>
              </a:rPr>
              <a:t>moyens humains,</a:t>
            </a:r>
          </a:p>
          <a:p>
            <a:pPr marL="269875" indent="-269875" eaLnBrk="1" hangingPunct="1">
              <a:spcBef>
                <a:spcPct val="0"/>
              </a:spcBef>
              <a:buFont typeface="Arial Narrow" pitchFamily="34" charset="0"/>
              <a:buChar char="−"/>
            </a:pPr>
            <a:r>
              <a:rPr lang="fr-FR" altLang="fr-FR" sz="2200" dirty="0">
                <a:latin typeface="Arial Narrow" pitchFamily="34" charset="0"/>
              </a:rPr>
              <a:t>ratios,</a:t>
            </a:r>
          </a:p>
          <a:p>
            <a:pPr marL="269875" indent="-269875" eaLnBrk="1" hangingPunct="1">
              <a:spcBef>
                <a:spcPct val="0"/>
              </a:spcBef>
              <a:buFont typeface="Arial Narrow" pitchFamily="34" charset="0"/>
              <a:buChar char="−"/>
            </a:pPr>
            <a:r>
              <a:rPr lang="fr-FR" altLang="fr-FR" sz="2200" dirty="0">
                <a:latin typeface="Arial Narrow" pitchFamily="34" charset="0"/>
              </a:rPr>
              <a:t>coût…</a:t>
            </a:r>
          </a:p>
        </p:txBody>
      </p:sp>
      <p:sp>
        <p:nvSpPr>
          <p:cNvPr id="175112" name="Rectangle 8"/>
          <p:cNvSpPr>
            <a:spLocks noChangeArrowheads="1"/>
          </p:cNvSpPr>
          <p:nvPr/>
        </p:nvSpPr>
        <p:spPr bwMode="auto">
          <a:xfrm>
            <a:off x="2192165" y="4873626"/>
            <a:ext cx="4629495" cy="1223963"/>
          </a:xfrm>
          <a:prstGeom prst="rect">
            <a:avLst/>
          </a:prstGeom>
          <a:noFill/>
          <a:ln w="9525">
            <a:noFill/>
            <a:miter lim="800000"/>
            <a:headEnd/>
            <a:tailEnd/>
          </a:ln>
        </p:spPr>
        <p:txBody>
          <a:bodyPr/>
          <a:lstStyle/>
          <a:p>
            <a:pPr marL="182563" algn="ctr">
              <a:lnSpc>
                <a:spcPct val="90000"/>
              </a:lnSpc>
              <a:spcBef>
                <a:spcPct val="20000"/>
              </a:spcBef>
            </a:pPr>
            <a:r>
              <a:rPr lang="fr-FR" altLang="fr-FR" sz="2400" b="1" i="1" dirty="0">
                <a:solidFill>
                  <a:srgbClr val="69920C"/>
                </a:solidFill>
              </a:rPr>
              <a:t>« La connaissance du patrimoine</a:t>
            </a:r>
          </a:p>
          <a:p>
            <a:pPr marL="182563" algn="ctr">
              <a:lnSpc>
                <a:spcPct val="90000"/>
              </a:lnSpc>
              <a:spcBef>
                <a:spcPct val="20000"/>
              </a:spcBef>
            </a:pPr>
            <a:r>
              <a:rPr lang="fr-FR" altLang="fr-FR" sz="2400" b="1" i="1" dirty="0">
                <a:solidFill>
                  <a:srgbClr val="69920C"/>
                </a:solidFill>
              </a:rPr>
              <a:t>et des moyens de productions</a:t>
            </a:r>
          </a:p>
          <a:p>
            <a:pPr marL="182563" algn="ctr">
              <a:lnSpc>
                <a:spcPct val="90000"/>
              </a:lnSpc>
              <a:spcBef>
                <a:spcPct val="20000"/>
              </a:spcBef>
            </a:pPr>
            <a:r>
              <a:rPr lang="fr-FR" altLang="fr-FR" sz="2400" b="1" i="1" dirty="0">
                <a:solidFill>
                  <a:srgbClr val="69920C"/>
                </a:solidFill>
              </a:rPr>
              <a:t>sont indispensables à la gestion »</a:t>
            </a:r>
          </a:p>
        </p:txBody>
      </p:sp>
      <p:sp>
        <p:nvSpPr>
          <p:cNvPr id="67594" name="Line 9"/>
          <p:cNvSpPr>
            <a:spLocks noChangeShapeType="1"/>
          </p:cNvSpPr>
          <p:nvPr/>
        </p:nvSpPr>
        <p:spPr bwMode="auto">
          <a:xfrm>
            <a:off x="4356100" y="1557338"/>
            <a:ext cx="0" cy="2447925"/>
          </a:xfrm>
          <a:prstGeom prst="line">
            <a:avLst/>
          </a:prstGeom>
          <a:noFill/>
          <a:ln w="25400">
            <a:solidFill>
              <a:srgbClr val="9F0303"/>
            </a:solidFill>
            <a:round/>
            <a:headEnd/>
            <a:tailEn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112"/>
                                        </p:tgtEl>
                                        <p:attrNameLst>
                                          <p:attrName>style.visibility</p:attrName>
                                        </p:attrNameLst>
                                      </p:cBhvr>
                                      <p:to>
                                        <p:strVal val="visible"/>
                                      </p:to>
                                    </p:set>
                                    <p:anim calcmode="lin" valueType="num">
                                      <p:cBhvr additive="base">
                                        <p:cTn id="7" dur="500" fill="hold"/>
                                        <p:tgtEl>
                                          <p:spTgt spid="175112"/>
                                        </p:tgtEl>
                                        <p:attrNameLst>
                                          <p:attrName>ppt_x</p:attrName>
                                        </p:attrNameLst>
                                      </p:cBhvr>
                                      <p:tavLst>
                                        <p:tav tm="0">
                                          <p:val>
                                            <p:strVal val="#ppt_x"/>
                                          </p:val>
                                        </p:tav>
                                        <p:tav tm="100000">
                                          <p:val>
                                            <p:strVal val="#ppt_x"/>
                                          </p:val>
                                        </p:tav>
                                      </p:tavLst>
                                    </p:anim>
                                    <p:anim calcmode="lin" valueType="num">
                                      <p:cBhvr additive="base">
                                        <p:cTn id="8" dur="500" fill="hold"/>
                                        <p:tgtEl>
                                          <p:spTgt spid="175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Espace réservé du numéro de diapositive 5"/>
          <p:cNvSpPr>
            <a:spLocks noGrp="1"/>
          </p:cNvSpPr>
          <p:nvPr>
            <p:ph type="sldNum" sz="quarter" idx="12"/>
          </p:nvPr>
        </p:nvSpPr>
        <p:spPr>
          <a:noFill/>
        </p:spPr>
        <p:txBody>
          <a:bodyPr/>
          <a:lstStyle/>
          <a:p>
            <a:fld id="{B0762A57-6748-420A-9347-C050BDF4DE89}" type="slidenum">
              <a:rPr lang="fr-FR" altLang="fr-FR" smtClean="0">
                <a:latin typeface="Arial" charset="0"/>
                <a:cs typeface="Arial" charset="0"/>
              </a:rPr>
              <a:pPr/>
              <a:t>8</a:t>
            </a:fld>
            <a:endParaRPr lang="fr-FR" altLang="fr-FR">
              <a:latin typeface="Arial" charset="0"/>
              <a:cs typeface="Arial" charset="0"/>
            </a:endParaRPr>
          </a:p>
        </p:txBody>
      </p:sp>
      <p:sp>
        <p:nvSpPr>
          <p:cNvPr id="69636" name="Text Box 2"/>
          <p:cNvSpPr txBox="1">
            <a:spLocks noChangeArrowheads="1"/>
          </p:cNvSpPr>
          <p:nvPr/>
        </p:nvSpPr>
        <p:spPr bwMode="auto">
          <a:xfrm>
            <a:off x="395288" y="477838"/>
            <a:ext cx="8208962" cy="863600"/>
          </a:xfrm>
          <a:prstGeom prst="rect">
            <a:avLst/>
          </a:prstGeom>
          <a:noFill/>
          <a:ln w="9525">
            <a:noFill/>
            <a:miter lim="800000"/>
            <a:headEnd/>
            <a:tailEnd/>
          </a:ln>
        </p:spPr>
        <p:txBody>
          <a:bodyPr lIns="0"/>
          <a:lstStyle/>
          <a:p>
            <a:pPr algn="ctr">
              <a:lnSpc>
                <a:spcPct val="110000"/>
              </a:lnSpc>
            </a:pPr>
            <a:r>
              <a:rPr lang="fr-FR" altLang="fr-FR" sz="3200">
                <a:solidFill>
                  <a:srgbClr val="9F0303"/>
                </a:solidFill>
                <a:latin typeface="Arial Black" pitchFamily="34" charset="0"/>
              </a:rPr>
              <a:t>MISE EN ŒUVRE</a:t>
            </a:r>
          </a:p>
          <a:p>
            <a:pPr algn="ctr">
              <a:lnSpc>
                <a:spcPct val="110000"/>
              </a:lnSpc>
            </a:pPr>
            <a:r>
              <a:rPr lang="fr-FR" altLang="fr-FR" sz="3200">
                <a:solidFill>
                  <a:srgbClr val="9F0303"/>
                </a:solidFill>
                <a:latin typeface="Arial Black" pitchFamily="34" charset="0"/>
              </a:rPr>
              <a:t>DE LA GESTION DIFFÉRENCIÉE</a:t>
            </a:r>
          </a:p>
        </p:txBody>
      </p:sp>
      <p:sp>
        <p:nvSpPr>
          <p:cNvPr id="69637" name="Text Box 3"/>
          <p:cNvSpPr txBox="1">
            <a:spLocks noChangeArrowheads="1"/>
          </p:cNvSpPr>
          <p:nvPr/>
        </p:nvSpPr>
        <p:spPr bwMode="auto">
          <a:xfrm>
            <a:off x="971550" y="1916113"/>
            <a:ext cx="6192838" cy="3517900"/>
          </a:xfrm>
          <a:prstGeom prst="rect">
            <a:avLst/>
          </a:prstGeom>
          <a:noFill/>
          <a:ln w="9525">
            <a:noFill/>
            <a:miter lim="800000"/>
            <a:headEnd/>
            <a:tailEnd/>
          </a:ln>
        </p:spPr>
        <p:txBody>
          <a:bodyPr lIns="0"/>
          <a:lstStyle/>
          <a:p>
            <a:pPr indent="266700">
              <a:spcBef>
                <a:spcPct val="50000"/>
              </a:spcBef>
              <a:buClr>
                <a:srgbClr val="840202"/>
              </a:buClr>
              <a:buFont typeface="Wingdings" pitchFamily="2" charset="2"/>
              <a:buChar char="§"/>
            </a:pPr>
            <a:r>
              <a:rPr lang="fr-FR" altLang="fr-FR" sz="2800" b="1"/>
              <a:t>Communication</a:t>
            </a:r>
          </a:p>
          <a:p>
            <a:pPr indent="266700">
              <a:spcBef>
                <a:spcPct val="50000"/>
              </a:spcBef>
              <a:buClr>
                <a:srgbClr val="840202"/>
              </a:buClr>
              <a:buFont typeface="Wingdings" pitchFamily="2" charset="2"/>
              <a:buChar char="§"/>
            </a:pPr>
            <a:r>
              <a:rPr lang="fr-FR" altLang="fr-FR" sz="2800" b="1"/>
              <a:t>Inventaire</a:t>
            </a:r>
          </a:p>
          <a:p>
            <a:pPr indent="266700">
              <a:spcBef>
                <a:spcPct val="50000"/>
              </a:spcBef>
              <a:buClr>
                <a:srgbClr val="840202"/>
              </a:buClr>
              <a:buFont typeface="Wingdings" pitchFamily="2" charset="2"/>
              <a:buChar char="§"/>
            </a:pPr>
            <a:r>
              <a:rPr lang="fr-FR" altLang="fr-FR" sz="2800" b="1"/>
              <a:t>Code qualité et typologie des espaces </a:t>
            </a:r>
          </a:p>
          <a:p>
            <a:pPr indent="266700">
              <a:spcBef>
                <a:spcPct val="50000"/>
              </a:spcBef>
              <a:buClr>
                <a:srgbClr val="840202"/>
              </a:buClr>
              <a:buFont typeface="Wingdings" pitchFamily="2" charset="2"/>
              <a:buChar char="§"/>
            </a:pPr>
            <a:r>
              <a:rPr lang="fr-FR" altLang="fr-FR" sz="2800" b="1"/>
              <a:t>Application sur les sites</a:t>
            </a:r>
          </a:p>
          <a:p>
            <a:pPr indent="266700">
              <a:spcBef>
                <a:spcPct val="50000"/>
              </a:spcBef>
              <a:buClr>
                <a:srgbClr val="840202"/>
              </a:buClr>
              <a:buFont typeface="Wingdings" pitchFamily="2" charset="2"/>
              <a:buChar char="§"/>
            </a:pPr>
            <a:r>
              <a:rPr lang="fr-FR" altLang="fr-FR" sz="2800" b="1"/>
              <a:t>Évaluation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6" descr="Résultat de recherche d'images pour &quot;plan gestion différenciée&quot;"/>
          <p:cNvPicPr>
            <a:picLocks noChangeAspect="1" noChangeArrowheads="1"/>
          </p:cNvPicPr>
          <p:nvPr/>
        </p:nvPicPr>
        <p:blipFill>
          <a:blip r:embed="rId3"/>
          <a:srcRect/>
          <a:stretch>
            <a:fillRect/>
          </a:stretch>
        </p:blipFill>
        <p:spPr bwMode="auto">
          <a:xfrm>
            <a:off x="0" y="985423"/>
            <a:ext cx="9182100" cy="5634037"/>
          </a:xfrm>
          <a:prstGeom prst="rect">
            <a:avLst/>
          </a:prstGeom>
          <a:noFill/>
          <a:ln w="9525">
            <a:noFill/>
            <a:miter lim="800000"/>
            <a:headEnd/>
            <a:tailEnd/>
          </a:ln>
        </p:spPr>
      </p:pic>
      <p:sp>
        <p:nvSpPr>
          <p:cNvPr id="2" name="ZoneTexte 1">
            <a:extLst>
              <a:ext uri="{FF2B5EF4-FFF2-40B4-BE49-F238E27FC236}">
                <a16:creationId xmlns:a16="http://schemas.microsoft.com/office/drawing/2014/main" id="{346C3FBA-3218-B80C-374F-0A2229C55A20}"/>
              </a:ext>
            </a:extLst>
          </p:cNvPr>
          <p:cNvSpPr txBox="1"/>
          <p:nvPr/>
        </p:nvSpPr>
        <p:spPr>
          <a:xfrm>
            <a:off x="848139" y="238540"/>
            <a:ext cx="6559826" cy="646331"/>
          </a:xfrm>
          <a:prstGeom prst="rect">
            <a:avLst/>
          </a:prstGeom>
          <a:noFill/>
        </p:spPr>
        <p:txBody>
          <a:bodyPr wrap="square" rtlCol="0">
            <a:spAutoFit/>
          </a:bodyPr>
          <a:lstStyle/>
          <a:p>
            <a:r>
              <a:rPr lang="fr-FR" dirty="0">
                <a:hlinkClick r:id="rId4" action="ppaction://hlinkfile"/>
              </a:rPr>
              <a:t>..\..\acceptation et gestion de l'herbe spontanée\films\5gestion différencié.mp4</a:t>
            </a:r>
            <a:endParaRPr lang="fr-FR" dirty="0"/>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709</TotalTime>
  <Words>3712</Words>
  <Application>Microsoft Office PowerPoint</Application>
  <PresentationFormat>Affichage à l'écran (4:3)</PresentationFormat>
  <Paragraphs>306</Paragraphs>
  <Slides>26</Slides>
  <Notes>22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26</vt:i4>
      </vt:variant>
    </vt:vector>
  </HeadingPairs>
  <TitlesOfParts>
    <vt:vector size="36" baseType="lpstr">
      <vt:lpstr>SimSun</vt:lpstr>
      <vt:lpstr>Algerian</vt:lpstr>
      <vt:lpstr>Aptos Narrow</vt:lpstr>
      <vt:lpstr>Arial</vt:lpstr>
      <vt:lpstr>Arial Black</vt:lpstr>
      <vt:lpstr>Arial Narrow</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Conception écologique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10</cp:revision>
  <dcterms:created xsi:type="dcterms:W3CDTF">2023-12-29T08:53:41Z</dcterms:created>
  <dcterms:modified xsi:type="dcterms:W3CDTF">2024-10-29T10:50:57Z</dcterms:modified>
</cp:coreProperties>
</file>