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tags/tag1.xml" ContentType="application/vnd.openxmlformats-officedocument.presentationml.tags+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97" r:id="rId1"/>
  </p:sldMasterIdLst>
  <p:notesMasterIdLst>
    <p:notesMasterId r:id="rId115"/>
  </p:notesMasterIdLst>
  <p:sldIdLst>
    <p:sldId id="256" r:id="rId2"/>
    <p:sldId id="416" r:id="rId3"/>
    <p:sldId id="418" r:id="rId4"/>
    <p:sldId id="414" r:id="rId5"/>
    <p:sldId id="356" r:id="rId6"/>
    <p:sldId id="551" r:id="rId7"/>
    <p:sldId id="556" r:id="rId8"/>
    <p:sldId id="272" r:id="rId9"/>
    <p:sldId id="411" r:id="rId10"/>
    <p:sldId id="417" r:id="rId11"/>
    <p:sldId id="412" r:id="rId12"/>
    <p:sldId id="258" r:id="rId13"/>
    <p:sldId id="421" r:id="rId14"/>
    <p:sldId id="423" r:id="rId15"/>
    <p:sldId id="420" r:id="rId16"/>
    <p:sldId id="530" r:id="rId17"/>
    <p:sldId id="514" r:id="rId18"/>
    <p:sldId id="486" r:id="rId19"/>
    <p:sldId id="260" r:id="rId20"/>
    <p:sldId id="502" r:id="rId21"/>
    <p:sldId id="257" r:id="rId22"/>
    <p:sldId id="579" r:id="rId23"/>
    <p:sldId id="422" r:id="rId24"/>
    <p:sldId id="545" r:id="rId25"/>
    <p:sldId id="380" r:id="rId26"/>
    <p:sldId id="381" r:id="rId27"/>
    <p:sldId id="531" r:id="rId28"/>
    <p:sldId id="532" r:id="rId29"/>
    <p:sldId id="533" r:id="rId30"/>
    <p:sldId id="534" r:id="rId31"/>
    <p:sldId id="535" r:id="rId32"/>
    <p:sldId id="536" r:id="rId33"/>
    <p:sldId id="273" r:id="rId34"/>
    <p:sldId id="274" r:id="rId35"/>
    <p:sldId id="275" r:id="rId36"/>
    <p:sldId id="276" r:id="rId37"/>
    <p:sldId id="278" r:id="rId38"/>
    <p:sldId id="279" r:id="rId39"/>
    <p:sldId id="281" r:id="rId40"/>
    <p:sldId id="593" r:id="rId41"/>
    <p:sldId id="501" r:id="rId42"/>
    <p:sldId id="537" r:id="rId43"/>
    <p:sldId id="538" r:id="rId44"/>
    <p:sldId id="539" r:id="rId45"/>
    <p:sldId id="550" r:id="rId46"/>
    <p:sldId id="344" r:id="rId47"/>
    <p:sldId id="325" r:id="rId48"/>
    <p:sldId id="571" r:id="rId49"/>
    <p:sldId id="340" r:id="rId50"/>
    <p:sldId id="572" r:id="rId51"/>
    <p:sldId id="326" r:id="rId52"/>
    <p:sldId id="327" r:id="rId53"/>
    <p:sldId id="580" r:id="rId54"/>
    <p:sldId id="331" r:id="rId55"/>
    <p:sldId id="334" r:id="rId56"/>
    <p:sldId id="336" r:id="rId57"/>
    <p:sldId id="338" r:id="rId58"/>
    <p:sldId id="341" r:id="rId59"/>
    <p:sldId id="342" r:id="rId60"/>
    <p:sldId id="343" r:id="rId61"/>
    <p:sldId id="337" r:id="rId62"/>
    <p:sldId id="332" r:id="rId63"/>
    <p:sldId id="346" r:id="rId64"/>
    <p:sldId id="339" r:id="rId65"/>
    <p:sldId id="347" r:id="rId66"/>
    <p:sldId id="546" r:id="rId67"/>
    <p:sldId id="581" r:id="rId68"/>
    <p:sldId id="582" r:id="rId69"/>
    <p:sldId id="594" r:id="rId70"/>
    <p:sldId id="569" r:id="rId71"/>
    <p:sldId id="565" r:id="rId72"/>
    <p:sldId id="566" r:id="rId73"/>
    <p:sldId id="567" r:id="rId74"/>
    <p:sldId id="568" r:id="rId75"/>
    <p:sldId id="515" r:id="rId76"/>
    <p:sldId id="517" r:id="rId77"/>
    <p:sldId id="516" r:id="rId78"/>
    <p:sldId id="557" r:id="rId79"/>
    <p:sldId id="558" r:id="rId80"/>
    <p:sldId id="559" r:id="rId81"/>
    <p:sldId id="561" r:id="rId82"/>
    <p:sldId id="584" r:id="rId83"/>
    <p:sldId id="526" r:id="rId84"/>
    <p:sldId id="529" r:id="rId85"/>
    <p:sldId id="528" r:id="rId86"/>
    <p:sldId id="285" r:id="rId87"/>
    <p:sldId id="518" r:id="rId88"/>
    <p:sldId id="299" r:id="rId89"/>
    <p:sldId id="302" r:id="rId90"/>
    <p:sldId id="520" r:id="rId91"/>
    <p:sldId id="577" r:id="rId92"/>
    <p:sldId id="521" r:id="rId93"/>
    <p:sldId id="578" r:id="rId94"/>
    <p:sldId id="525" r:id="rId95"/>
    <p:sldId id="524" r:id="rId96"/>
    <p:sldId id="552" r:id="rId97"/>
    <p:sldId id="553" r:id="rId98"/>
    <p:sldId id="554" r:id="rId99"/>
    <p:sldId id="588" r:id="rId100"/>
    <p:sldId id="589" r:id="rId101"/>
    <p:sldId id="590" r:id="rId102"/>
    <p:sldId id="563" r:id="rId103"/>
    <p:sldId id="592" r:id="rId104"/>
    <p:sldId id="585" r:id="rId105"/>
    <p:sldId id="586" r:id="rId106"/>
    <p:sldId id="587" r:id="rId107"/>
    <p:sldId id="560" r:id="rId108"/>
    <p:sldId id="562" r:id="rId109"/>
    <p:sldId id="513" r:id="rId110"/>
    <p:sldId id="374" r:id="rId111"/>
    <p:sldId id="290" r:id="rId112"/>
    <p:sldId id="410" r:id="rId113"/>
    <p:sldId id="576" r:id="rId1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387" autoAdjust="0"/>
  </p:normalViewPr>
  <p:slideViewPr>
    <p:cSldViewPr snapToGrid="0">
      <p:cViewPr varScale="1">
        <p:scale>
          <a:sx n="64" d="100"/>
          <a:sy n="64" d="100"/>
        </p:scale>
        <p:origin x="2030" y="72"/>
      </p:cViewPr>
      <p:guideLst/>
    </p:cSldViewPr>
  </p:slideViewPr>
  <p:notesTextViewPr>
    <p:cViewPr>
      <p:scale>
        <a:sx n="1" d="1"/>
        <a:sy n="1" d="1"/>
      </p:scale>
      <p:origin x="0" y="0"/>
    </p:cViewPr>
  </p:notesTextViewPr>
  <p:sorterViewPr>
    <p:cViewPr varScale="1">
      <p:scale>
        <a:sx n="100" d="100"/>
        <a:sy n="100" d="100"/>
      </p:scale>
      <p:origin x="0" y="-25656"/>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viewProps" Target="viewProps.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theme" Target="theme/theme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notesMaster" Target="notesMasters/notes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12CE33-FB5D-4628-A68D-13A78DBB16F6}" type="datetimeFigureOut">
              <a:rPr lang="fr-FR" smtClean="0"/>
              <a:t>23/10/2024</a:t>
            </a:fld>
            <a:endParaRPr lang="fr-FR"/>
          </a:p>
        </p:txBody>
      </p:sp>
      <p:sp>
        <p:nvSpPr>
          <p:cNvPr id="4" name="Espace réservé de l'image des diapositives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090A63-A761-4982-AEE3-D25CC3321A18}" type="slidenum">
              <a:rPr lang="fr-FR" smtClean="0"/>
              <a:t>‹N°›</a:t>
            </a:fld>
            <a:endParaRPr lang="fr-FR"/>
          </a:p>
        </p:txBody>
      </p:sp>
    </p:spTree>
    <p:extLst>
      <p:ext uri="{BB962C8B-B14F-4D97-AF65-F5344CB8AC3E}">
        <p14:creationId xmlns:p14="http://schemas.microsoft.com/office/powerpoint/2010/main" val="3186818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8" Type="http://schemas.openxmlformats.org/officeDocument/2006/relationships/hyperlink" Target="https://fr.wikipedia.org/wiki/%C3%8Eles_Canaries" TargetMode="External"/><Relationship Id="rId3" Type="http://schemas.openxmlformats.org/officeDocument/2006/relationships/hyperlink" Target="https://fr.wikipedia.org/wiki/Genre_(biologie)" TargetMode="External"/><Relationship Id="rId7" Type="http://schemas.openxmlformats.org/officeDocument/2006/relationships/hyperlink" Target="https://fr.wikipedia.org/wiki/Esp%C3%A8ce" TargetMode="External"/><Relationship Id="rId2" Type="http://schemas.openxmlformats.org/officeDocument/2006/relationships/slide" Target="../slides/slide49.xml"/><Relationship Id="rId1" Type="http://schemas.openxmlformats.org/officeDocument/2006/relationships/notesMaster" Target="../notesMasters/notesMaster1.xml"/><Relationship Id="rId6" Type="http://schemas.openxmlformats.org/officeDocument/2006/relationships/hyperlink" Target="https://fr.wikipedia.org/wiki/Crassulaceae" TargetMode="External"/><Relationship Id="rId5" Type="http://schemas.openxmlformats.org/officeDocument/2006/relationships/hyperlink" Target="https://fr.wikipedia.org/wiki/Famille_(biologie)" TargetMode="External"/><Relationship Id="rId4" Type="http://schemas.openxmlformats.org/officeDocument/2006/relationships/hyperlink" Target="https://fr.wikipedia.org/wiki/Plante_succulente" TargetMode="Externa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8" Type="http://schemas.openxmlformats.org/officeDocument/2006/relationships/hyperlink" Target="https://fr.wikipedia.org/wiki/Rhizome" TargetMode="External"/><Relationship Id="rId3" Type="http://schemas.openxmlformats.org/officeDocument/2006/relationships/hyperlink" Target="https://fr.wikipedia.org/wiki/Plante_herbac%C3%A9e" TargetMode="External"/><Relationship Id="rId7" Type="http://schemas.openxmlformats.org/officeDocument/2006/relationships/hyperlink" Target="https://fr.wikipedia.org/wiki/Corme_(bulbe)" TargetMode="External"/><Relationship Id="rId2" Type="http://schemas.openxmlformats.org/officeDocument/2006/relationships/slide" Target="../slides/slide75.xml"/><Relationship Id="rId1" Type="http://schemas.openxmlformats.org/officeDocument/2006/relationships/notesMaster" Target="../notesMasters/notesMaster1.xml"/><Relationship Id="rId6" Type="http://schemas.openxmlformats.org/officeDocument/2006/relationships/hyperlink" Target="https://fr.wikipedia.org/wiki/Bulbe" TargetMode="External"/><Relationship Id="rId11" Type="http://schemas.openxmlformats.org/officeDocument/2006/relationships/hyperlink" Target="https://fr.wikipedia.org/wiki/Multiplication_v%C3%A9g%C3%A9tative" TargetMode="External"/><Relationship Id="rId5" Type="http://schemas.openxmlformats.org/officeDocument/2006/relationships/hyperlink" Target="https://fr.wikipedia.org/wiki/Fleur" TargetMode="External"/><Relationship Id="rId10" Type="http://schemas.openxmlformats.org/officeDocument/2006/relationships/hyperlink" Target="https://fr.wikipedia.org/wiki/Racine_tub%C3%A9reuse" TargetMode="External"/><Relationship Id="rId4" Type="http://schemas.openxmlformats.org/officeDocument/2006/relationships/hyperlink" Target="https://fr.wikipedia.org/wiki/Plante_vivace" TargetMode="External"/><Relationship Id="rId9" Type="http://schemas.openxmlformats.org/officeDocument/2006/relationships/hyperlink" Target="https://fr.wikipedia.org/wiki/Tubercule" TargetMode="Externa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Responsable d’équipes de jury pour le label au niveau de la région. A participer à l’obtention de la 4éme fleurs sur Toulouse et au reclassement 3 fleurs. </a:t>
            </a:r>
          </a:p>
          <a:p>
            <a:r>
              <a:rPr lang="fr-FR" dirty="0"/>
              <a:t>Ex Directeur du service Paysage et Nature de la ville de Narbonne. En 2010, suite a un avertissement 2 fleurs, le service avec les élus et les autres services de la ville a eu sa 3</a:t>
            </a:r>
            <a:r>
              <a:rPr lang="fr-FR" baseline="30000" dirty="0"/>
              <a:t>ème</a:t>
            </a:r>
            <a:r>
              <a:rPr lang="fr-FR" dirty="0"/>
              <a:t> fleur obtenue en 2014, confirmée en 2021.</a:t>
            </a:r>
          </a:p>
          <a:p>
            <a:r>
              <a:rPr lang="fr-FR" dirty="0"/>
              <a:t>Délégué régional de l’association </a:t>
            </a:r>
            <a:r>
              <a:rPr lang="fr-FR" dirty="0" err="1"/>
              <a:t>Hortis</a:t>
            </a:r>
            <a:r>
              <a:rPr lang="fr-FR" dirty="0"/>
              <a:t> responsables des services espaces verts et naturels des villes.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a:t>
            </a:fld>
            <a:endParaRPr lang="fr-FR"/>
          </a:p>
        </p:txBody>
      </p:sp>
    </p:spTree>
    <p:extLst>
      <p:ext uri="{BB962C8B-B14F-4D97-AF65-F5344CB8AC3E}">
        <p14:creationId xmlns:p14="http://schemas.microsoft.com/office/powerpoint/2010/main" val="4286088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2</a:t>
            </a:fld>
            <a:endParaRPr lang="fr-FR"/>
          </a:p>
        </p:txBody>
      </p:sp>
    </p:spTree>
    <p:extLst>
      <p:ext uri="{BB962C8B-B14F-4D97-AF65-F5344CB8AC3E}">
        <p14:creationId xmlns:p14="http://schemas.microsoft.com/office/powerpoint/2010/main" val="3791279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On dit souvent que ce fleurissement est la cerise sur le gâteau mais qu’il ne doit pas être en « ABONDANCE ». Aujourd’hui on parle de sa diminution et quelque fois il est mentionné sa suppression. Certaines villes avec le label 4 fleurs ont peu ou pas de massifs floraux comme Perpignan…</a:t>
            </a:r>
          </a:p>
          <a:p>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3</a:t>
            </a:fld>
            <a:endParaRPr lang="fr-FR"/>
          </a:p>
        </p:txBody>
      </p:sp>
    </p:spTree>
    <p:extLst>
      <p:ext uri="{BB962C8B-B14F-4D97-AF65-F5344CB8AC3E}">
        <p14:creationId xmlns:p14="http://schemas.microsoft.com/office/powerpoint/2010/main" val="3313436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Le fleurissement est construit sur une saisonnalité avec des plantes annuelles, bisannuelles et des potées fleuries comme les chrysanthèmes, les choux ou les cinéraires. On a souvent promu le fleurissement 4 saisons.</a:t>
            </a:r>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4</a:t>
            </a:fld>
            <a:endParaRPr lang="fr-FR"/>
          </a:p>
        </p:txBody>
      </p:sp>
    </p:spTree>
    <p:extLst>
      <p:ext uri="{BB962C8B-B14F-4D97-AF65-F5344CB8AC3E}">
        <p14:creationId xmlns:p14="http://schemas.microsoft.com/office/powerpoint/2010/main" val="4210260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 fleurissement est agrémenté par des éléments de décoration qui le valorise et attire le regard. Mélangeons les plantes saisonnières comme les annuelles avec les autres pour créer des points de couleurs plus denses en renouvelant nos massifs. Utilisons davantage des annuelles résistantes à la sècheresse comme le géranium, certains bégonia, le </a:t>
            </a:r>
            <a:r>
              <a:rPr lang="fr-FR" dirty="0" err="1"/>
              <a:t>big,le</a:t>
            </a:r>
            <a:r>
              <a:rPr lang="fr-FR" dirty="0"/>
              <a:t> dragon </a:t>
            </a:r>
            <a:r>
              <a:rPr lang="fr-FR" dirty="0" err="1"/>
              <a:t>wing</a:t>
            </a:r>
            <a:r>
              <a:rPr lang="fr-FR" dirty="0"/>
              <a:t>, les lantanas (toxique), l’euphorbe l’ipomée, le </a:t>
            </a:r>
            <a:r>
              <a:rPr lang="fr-FR" dirty="0" err="1"/>
              <a:t>cuphéa</a:t>
            </a:r>
            <a:r>
              <a:rPr lang="fr-FR" dirty="0"/>
              <a:t>, la cordyline, les </a:t>
            </a:r>
            <a:r>
              <a:rPr lang="fr-FR" dirty="0" err="1"/>
              <a:t>gauras</a:t>
            </a:r>
            <a:r>
              <a:rPr lang="fr-FR" dirty="0"/>
              <a:t>,, les </a:t>
            </a:r>
            <a:r>
              <a:rPr lang="fr-FR" dirty="0" err="1"/>
              <a:t>delosperma</a:t>
            </a:r>
            <a:r>
              <a:rPr lang="fr-FR" dirty="0"/>
              <a:t>, , les </a:t>
            </a:r>
            <a:r>
              <a:rPr lang="fr-FR" dirty="0" err="1"/>
              <a:t>coropsis</a:t>
            </a:r>
            <a:r>
              <a:rPr lang="fr-FR" dirty="0"/>
              <a:t>, les </a:t>
            </a:r>
            <a:r>
              <a:rPr lang="fr-FR" dirty="0" err="1"/>
              <a:t>tithonias</a:t>
            </a:r>
            <a:r>
              <a:rPr lang="fr-FR" dirty="0"/>
              <a:t> et les </a:t>
            </a:r>
            <a:r>
              <a:rPr lang="fr-FR" dirty="0" err="1"/>
              <a:t>rudbéckia</a:t>
            </a:r>
            <a:r>
              <a:rPr lang="fr-FR" dirty="0"/>
              <a:t>…. Favoriser le paillage de vos massifs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5</a:t>
            </a:fld>
            <a:endParaRPr lang="fr-FR"/>
          </a:p>
        </p:txBody>
      </p:sp>
    </p:spTree>
    <p:extLst>
      <p:ext uri="{BB962C8B-B14F-4D97-AF65-F5344CB8AC3E}">
        <p14:creationId xmlns:p14="http://schemas.microsoft.com/office/powerpoint/2010/main" val="2490955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Souvent lors de nos visites nous constatons que des plantes annuelles sont cultivés sur des sites inappropriés, comme des espaces naturels ou des quartiers insuffisamment végétalisés par des arbres. Ce n’est pas le cas sur ces images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8</a:t>
            </a:fld>
            <a:endParaRPr lang="fr-FR"/>
          </a:p>
        </p:txBody>
      </p:sp>
    </p:spTree>
    <p:extLst>
      <p:ext uri="{BB962C8B-B14F-4D97-AF65-F5344CB8AC3E}">
        <p14:creationId xmlns:p14="http://schemas.microsoft.com/office/powerpoint/2010/main" val="19723648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Les plantes annuelles sont produites sous serres chauffées avec consommation d’énergies fossiles donc production de CO² et de gaz à effets de serres </a:t>
            </a:r>
          </a:p>
          <a:p>
            <a:r>
              <a:rPr lang="fr-FR" dirty="0"/>
              <a:t>Le substrat utilisé est généralement de la tourbe donc destruction de tourbières qui sont des écosystèmes naturels sensibles qui ont mis des siècles à se former </a:t>
            </a:r>
          </a:p>
          <a:p>
            <a:r>
              <a:rPr lang="fr-FR" dirty="0"/>
              <a:t>Le contenant est souvent en plastique rarement réutilise et qui doit impérativement être recyclé</a:t>
            </a:r>
          </a:p>
          <a:p>
            <a:r>
              <a:rPr lang="fr-FR" dirty="0"/>
              <a:t>L’utilisation d’engrais est fréquente et les plantes sont gourmandes en eau.</a:t>
            </a:r>
          </a:p>
          <a:p>
            <a:r>
              <a:rPr lang="fr-FR" dirty="0"/>
              <a:t>La plantation deux à trois fois par an, ne permet pas une vie biologique du sol  au contraire le passage du motoculteur détruit la micro faune et les vers de terre.</a:t>
            </a:r>
          </a:p>
          <a:p>
            <a:r>
              <a:rPr lang="fr-FR" dirty="0"/>
              <a:t>Eviter le gaspillage par le renouvellement des massifs</a:t>
            </a:r>
          </a:p>
          <a:p>
            <a:r>
              <a:rPr lang="fr-FR" dirty="0"/>
              <a:t>L’entretien des massifs floraux est chronophage pour le jardinier.</a:t>
            </a:r>
          </a:p>
          <a:p>
            <a:r>
              <a:rPr lang="fr-FR" dirty="0"/>
              <a:t>Supprimer les bacs hors sol et suspensions et ainsi diminuer la consommation de tourbe, engrais et eau.</a:t>
            </a:r>
          </a:p>
          <a:p>
            <a:endParaRPr lang="fr-FR" dirty="0"/>
          </a:p>
          <a:p>
            <a:r>
              <a:rPr lang="fr-FR" dirty="0"/>
              <a:t>.</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9</a:t>
            </a:fld>
            <a:endParaRPr lang="fr-FR"/>
          </a:p>
        </p:txBody>
      </p:sp>
    </p:spTree>
    <p:extLst>
      <p:ext uri="{BB962C8B-B14F-4D97-AF65-F5344CB8AC3E}">
        <p14:creationId xmlns:p14="http://schemas.microsoft.com/office/powerpoint/2010/main" val="32937885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Définition: Une plante vivace est une plante non ligneuse pouvant vivre plusieurs années (3 à 10 ans) . Elle subsiste l’hiver sous forme d’organes spécialisés souterrains protégés du froid et chargés en réserve (racines, bulbes, rhizomes). Ceux sont des plantes locales améliorées par sélection qui fleurissent du printemps à l’automne. Son renouvellement peut être </a:t>
            </a:r>
            <a:r>
              <a:rPr lang="fr-FR" dirty="0" err="1"/>
              <a:t>spontanéeElles</a:t>
            </a:r>
            <a:r>
              <a:rPr lang="fr-FR" dirty="0"/>
              <a:t> ont en général une intensité moindre et une durée de fleurissement plus courte que les annuelles qui peut être compensé par une composition en mélange. Il existe infinité d’espèces et de variétés de vivaces et donc une palette végétale très large avec des formes et des textures de feuillage variés</a:t>
            </a:r>
          </a:p>
          <a:p>
            <a:endParaRPr lang="fr-FR" dirty="0"/>
          </a:p>
          <a:p>
            <a:r>
              <a:rPr lang="fr-FR" dirty="0"/>
              <a:t>Pourquoi choisir les vivaces:</a:t>
            </a:r>
          </a:p>
          <a:p>
            <a:r>
              <a:rPr lang="fr-FR" dirty="0"/>
              <a:t>Les vivaces peuvent être associées avec les autres plantes alternatives et il n’existe pas une solution pour réduire le fleurissement mais plusieurs choix de composition avec différentes plantes. Restauration et renouvellement tous les 4 ans avec une taille de certaines chaque année. Les plantes vivaces sont un puissant vecteur de protection de la biodiversité</a:t>
            </a:r>
          </a:p>
          <a:p>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10</a:t>
            </a:fld>
            <a:endParaRPr lang="fr-FR"/>
          </a:p>
        </p:txBody>
      </p:sp>
    </p:spTree>
    <p:extLst>
      <p:ext uri="{BB962C8B-B14F-4D97-AF65-F5344CB8AC3E}">
        <p14:creationId xmlns:p14="http://schemas.microsoft.com/office/powerpoint/2010/main" val="38312030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Les agents doivent se former vers une connaissance de végétaux avec un nouveau catalogue et des expériences de terrain qui permettront une anticipation des renouvellement.</a:t>
            </a:r>
          </a:p>
          <a:p>
            <a:r>
              <a:rPr lang="fr-FR" dirty="0"/>
              <a:t>Les vivaces en production sont conservées, ne sont pas chauffées, pas d’utilisation d’engrais pour booster le fleurissement et ne sont pratiquement pas arrosées sur l’espace public.</a:t>
            </a:r>
          </a:p>
          <a:p>
            <a:r>
              <a:rPr lang="fr-FR" dirty="0"/>
              <a:t>Les vivaces permettent davantage d’autonomie (semis de graines récoltées, division de touffes, bouturage…)pour la multiplication avec des cycles de production plus long qu’une annuelle. La protection biologique utilisée en production est exportée sur les espaces verts.</a:t>
            </a:r>
          </a:p>
          <a:p>
            <a:r>
              <a:rPr lang="fr-FR" dirty="0"/>
              <a:t>Il faut avoir une affirmation de son identité végétale avec une communication importante et anticipée avec la gestion globale des espaces verts.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11</a:t>
            </a:fld>
            <a:endParaRPr lang="fr-FR"/>
          </a:p>
        </p:txBody>
      </p:sp>
    </p:spTree>
    <p:extLst>
      <p:ext uri="{BB962C8B-B14F-4D97-AF65-F5344CB8AC3E}">
        <p14:creationId xmlns:p14="http://schemas.microsoft.com/office/powerpoint/2010/main" val="1566203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err="1"/>
              <a:t>Echinacéa</a:t>
            </a:r>
            <a:r>
              <a:rPr lang="fr-FR" dirty="0"/>
              <a:t>, Rudbeckia, Aster, </a:t>
            </a:r>
            <a:r>
              <a:rPr lang="fr-FR" dirty="0" err="1"/>
              <a:t>Gaura</a:t>
            </a:r>
            <a:r>
              <a:rPr lang="fr-FR" dirty="0"/>
              <a:t>, Salicaire, Sauge, Astilbe, Campanule, Anthémis et </a:t>
            </a:r>
            <a:r>
              <a:rPr lang="fr-FR" dirty="0" err="1"/>
              <a:t>Euryops</a:t>
            </a:r>
            <a:r>
              <a:rPr lang="fr-FR" dirty="0"/>
              <a:t>, </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12</a:t>
            </a:fld>
            <a:endParaRPr lang="fr-FR"/>
          </a:p>
        </p:txBody>
      </p:sp>
    </p:spTree>
    <p:extLst>
      <p:ext uri="{BB962C8B-B14F-4D97-AF65-F5344CB8AC3E}">
        <p14:creationId xmlns:p14="http://schemas.microsoft.com/office/powerpoint/2010/main" val="2525587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Potentille, les Persicaires, Aconits, Doronic du Caucase, </a:t>
            </a:r>
            <a:r>
              <a:rPr lang="fr-FR" dirty="0" err="1"/>
              <a:t>Tiarella</a:t>
            </a:r>
            <a:r>
              <a:rPr lang="fr-FR" dirty="0"/>
              <a:t>, </a:t>
            </a:r>
            <a:r>
              <a:rPr lang="fr-FR" dirty="0" err="1"/>
              <a:t>Lamiun</a:t>
            </a:r>
            <a:r>
              <a:rPr lang="fr-FR" dirty="0"/>
              <a:t> </a:t>
            </a:r>
            <a:r>
              <a:rPr lang="fr-FR" dirty="0" err="1"/>
              <a:t>orvala</a:t>
            </a:r>
            <a:r>
              <a:rPr lang="fr-FR" dirty="0"/>
              <a:t>, </a:t>
            </a:r>
            <a:r>
              <a:rPr lang="fr-FR" dirty="0" err="1"/>
              <a:t>Aquilegia</a:t>
            </a:r>
            <a:r>
              <a:rPr lang="fr-FR" dirty="0"/>
              <a:t>, Digitale, </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13</a:t>
            </a:fld>
            <a:endParaRPr lang="fr-FR"/>
          </a:p>
        </p:txBody>
      </p:sp>
    </p:spTree>
    <p:extLst>
      <p:ext uri="{BB962C8B-B14F-4D97-AF65-F5344CB8AC3E}">
        <p14:creationId xmlns:p14="http://schemas.microsoft.com/office/powerpoint/2010/main" val="3961483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Digitale, </a:t>
            </a:r>
            <a:r>
              <a:rPr lang="fr-FR" dirty="0" err="1"/>
              <a:t>Asclépia</a:t>
            </a:r>
            <a:r>
              <a:rPr lang="fr-FR" dirty="0"/>
              <a:t>, </a:t>
            </a:r>
            <a:r>
              <a:rPr lang="fr-FR" dirty="0" err="1"/>
              <a:t>Liatris</a:t>
            </a:r>
            <a:r>
              <a:rPr lang="fr-FR" dirty="0"/>
              <a:t>, </a:t>
            </a:r>
            <a:r>
              <a:rPr lang="fr-FR" dirty="0" err="1"/>
              <a:t>Agastache</a:t>
            </a:r>
            <a:r>
              <a:rPr lang="fr-FR" dirty="0"/>
              <a:t>, </a:t>
            </a:r>
            <a:r>
              <a:rPr lang="fr-FR" dirty="0" err="1"/>
              <a:t>Baptisia</a:t>
            </a:r>
            <a:r>
              <a:rPr lang="fr-FR" dirty="0"/>
              <a:t>, Achillée, </a:t>
            </a:r>
            <a:r>
              <a:rPr lang="fr-FR" dirty="0" err="1"/>
              <a:t>Origanum</a:t>
            </a:r>
            <a:r>
              <a:rPr lang="fr-FR" dirty="0"/>
              <a:t>, Centaurée, </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14</a:t>
            </a:fld>
            <a:endParaRPr lang="fr-FR"/>
          </a:p>
        </p:txBody>
      </p:sp>
    </p:spTree>
    <p:extLst>
      <p:ext uri="{BB962C8B-B14F-4D97-AF65-F5344CB8AC3E}">
        <p14:creationId xmlns:p14="http://schemas.microsoft.com/office/powerpoint/2010/main" val="15963557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lvl="1">
              <a:buFont typeface="Wingdings" panose="05000000000000000000" pitchFamily="2" charset="2"/>
              <a:buChar char="Ø"/>
            </a:pPr>
            <a:r>
              <a:rPr lang="fr-FR" altLang="fr-FR" sz="1200" dirty="0">
                <a:solidFill>
                  <a:schemeClr val="accent2"/>
                </a:solidFill>
                <a:latin typeface="Cocon-Light" pitchFamily="34" charset="0"/>
              </a:rPr>
              <a:t>Jardins secs: effet de mode ou obligation par rapport au réchauffement climatique et aux arrêté préfectoraux de restriction d’eau? Jardin sans </a:t>
            </a:r>
            <a:r>
              <a:rPr lang="fr-FR" altLang="fr-FR" sz="1200">
                <a:solidFill>
                  <a:schemeClr val="accent2"/>
                </a:solidFill>
                <a:latin typeface="Cocon-Light" pitchFamily="34" charset="0"/>
              </a:rPr>
              <a:t>arrosage automatique.</a:t>
            </a:r>
            <a:endParaRPr lang="fr-FR" altLang="fr-FR" sz="1200" dirty="0">
              <a:solidFill>
                <a:schemeClr val="accent2"/>
              </a:solidFill>
              <a:latin typeface="Cocon-Light" pitchFamily="34" charset="0"/>
            </a:endParaRPr>
          </a:p>
          <a:p>
            <a:pPr lvl="1">
              <a:buFont typeface="Wingdings" panose="05000000000000000000" pitchFamily="2" charset="2"/>
              <a:buChar char="Ø"/>
            </a:pPr>
            <a:r>
              <a:rPr lang="fr-FR" altLang="fr-FR" sz="1200" dirty="0">
                <a:solidFill>
                  <a:schemeClr val="accent2"/>
                </a:solidFill>
                <a:latin typeface="Cocon-Light" pitchFamily="34" charset="0"/>
              </a:rPr>
              <a:t>Le jardin sec est composé de plantes méditerranéennes: vivaces, arbustes, bulbes sur un sol pauvre et drainant avec un paillage minéral &gt; de 10 cm de gravier  8/12 propre</a:t>
            </a:r>
          </a:p>
          <a:p>
            <a:pPr lvl="1">
              <a:buFont typeface="Wingdings" panose="05000000000000000000" pitchFamily="2" charset="2"/>
              <a:buChar char="Ø"/>
            </a:pPr>
            <a:r>
              <a:rPr lang="fr-FR" altLang="fr-FR" sz="1200" dirty="0">
                <a:solidFill>
                  <a:schemeClr val="accent2"/>
                </a:solidFill>
                <a:latin typeface="Cocon-Light" pitchFamily="34" charset="0"/>
              </a:rPr>
              <a:t>Il peut supporter des étés caniculaire en étant peu ou pas arrosé. Les plantes sont en repos végétatifs pour survivre. Elles ne transpirent pas.</a:t>
            </a:r>
          </a:p>
          <a:p>
            <a:pPr lvl="1">
              <a:buFont typeface="Wingdings" panose="05000000000000000000" pitchFamily="2" charset="2"/>
              <a:buChar char="Ø"/>
            </a:pPr>
            <a:endParaRPr lang="fr-FR" altLang="fr-FR" sz="1200" dirty="0">
              <a:solidFill>
                <a:schemeClr val="accent2"/>
              </a:solidFill>
              <a:latin typeface="Cocon-Light" pitchFamily="34" charset="0"/>
            </a:endParaRP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15</a:t>
            </a:fld>
            <a:endParaRPr lang="fr-FR"/>
          </a:p>
        </p:txBody>
      </p:sp>
    </p:spTree>
    <p:extLst>
      <p:ext uri="{BB962C8B-B14F-4D97-AF65-F5344CB8AC3E}">
        <p14:creationId xmlns:p14="http://schemas.microsoft.com/office/powerpoint/2010/main" val="1124454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lvl="1">
              <a:buFont typeface="Wingdings" panose="05000000000000000000" pitchFamily="2" charset="2"/>
              <a:buChar char="Ø"/>
            </a:pPr>
            <a:r>
              <a:rPr lang="fr-FR" altLang="fr-FR" sz="1200" dirty="0">
                <a:solidFill>
                  <a:schemeClr val="accent2"/>
                </a:solidFill>
                <a:latin typeface="Cocon-Light" pitchFamily="34" charset="0"/>
              </a:rPr>
              <a:t>Jardin de plein soleil orientation Sud de préférence même si avec certaines plantes la mi-ombre est acceptable.</a:t>
            </a:r>
          </a:p>
          <a:p>
            <a:pPr lvl="1">
              <a:buFont typeface="Wingdings" panose="05000000000000000000" pitchFamily="2" charset="2"/>
              <a:buChar char="Ø"/>
            </a:pPr>
            <a:r>
              <a:rPr lang="fr-FR" sz="1200" b="0" dirty="0">
                <a:solidFill>
                  <a:schemeClr val="accent2"/>
                </a:solidFill>
                <a:latin typeface="Cocon-Light" pitchFamily="34" charset="0"/>
              </a:rPr>
              <a:t>Le sol doit être drainant avec des apports de cailloux, graviers, sable et de pierres qui accumulent la chaleur pour la restituer.</a:t>
            </a:r>
            <a:endParaRPr lang="fr-FR" b="0" dirty="0"/>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16</a:t>
            </a:fld>
            <a:endParaRPr lang="fr-FR"/>
          </a:p>
        </p:txBody>
      </p:sp>
    </p:spTree>
    <p:extLst>
      <p:ext uri="{BB962C8B-B14F-4D97-AF65-F5344CB8AC3E}">
        <p14:creationId xmlns:p14="http://schemas.microsoft.com/office/powerpoint/2010/main" val="20450583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938213" y="750888"/>
            <a:ext cx="5013325" cy="3759200"/>
          </a:xfrm>
        </p:spPr>
      </p:sp>
      <p:sp>
        <p:nvSpPr>
          <p:cNvPr id="3" name="Espace réservé des commentaires 2"/>
          <p:cNvSpPr>
            <a:spLocks noGrp="1"/>
          </p:cNvSpPr>
          <p:nvPr>
            <p:ph type="body" idx="1"/>
          </p:nvPr>
        </p:nvSpPr>
        <p:spPr/>
        <p:txBody>
          <a:bodyPr/>
          <a:lstStyle/>
          <a:p>
            <a:pPr marL="288836" marR="0" lvl="0" indent="-288836" algn="l" defTabSz="1100258" rtl="0" eaLnBrk="1" fontAlgn="auto" latinLnBrk="0" hangingPunct="1">
              <a:lnSpc>
                <a:spcPct val="100000"/>
              </a:lnSpc>
              <a:spcBef>
                <a:spcPts val="0"/>
              </a:spcBef>
              <a:spcAft>
                <a:spcPts val="0"/>
              </a:spcAft>
              <a:buClrTx/>
              <a:buSzTx/>
              <a:buFont typeface="Arial" pitchFamily="34" charset="0"/>
              <a:buChar char="•"/>
              <a:tabLst/>
              <a:defRPr/>
            </a:pPr>
            <a:r>
              <a:rPr lang="fr-FR" dirty="0"/>
              <a:t>Il ne faut pas croire qu’un jardin sec ne demande aucun entretien surtout si le sol de plantation est pollué par des mauvaises herbes type chiendent, liseron, oxalis ou autres.</a:t>
            </a:r>
          </a:p>
          <a:p>
            <a:pPr marL="288836" marR="0" lvl="0" indent="-288836" algn="l" defTabSz="1100258" rtl="0" eaLnBrk="1" fontAlgn="auto" latinLnBrk="0" hangingPunct="1">
              <a:lnSpc>
                <a:spcPct val="100000"/>
              </a:lnSpc>
              <a:spcBef>
                <a:spcPts val="0"/>
              </a:spcBef>
              <a:spcAft>
                <a:spcPts val="0"/>
              </a:spcAft>
              <a:buClrTx/>
              <a:buSzTx/>
              <a:buFont typeface="Arial" pitchFamily="34" charset="0"/>
              <a:buChar char="•"/>
              <a:tabLst/>
              <a:defRPr/>
            </a:pPr>
            <a:r>
              <a:rPr lang="fr-FR" dirty="0"/>
              <a:t>Il demande au  moins une taille annuelle de fin d’hiver, une taille des inflorescences fin d’été si nécessaire et un suivi du désherbage les premières années ou plus suivant la conception</a:t>
            </a:r>
          </a:p>
          <a:p>
            <a:pPr marL="288836" marR="0" lvl="0" indent="-288836" algn="l" defTabSz="1100258" rtl="0" eaLnBrk="1" fontAlgn="auto" latinLnBrk="0" hangingPunct="1">
              <a:lnSpc>
                <a:spcPct val="100000"/>
              </a:lnSpc>
              <a:spcBef>
                <a:spcPts val="0"/>
              </a:spcBef>
              <a:spcAft>
                <a:spcPts val="0"/>
              </a:spcAft>
              <a:buClrTx/>
              <a:buSzTx/>
              <a:buFont typeface="Arial" pitchFamily="34" charset="0"/>
              <a:buChar char="•"/>
              <a:tabLst/>
              <a:defRPr/>
            </a:pPr>
            <a:r>
              <a:rPr lang="fr-FR" dirty="0"/>
              <a:t>Il est préférable de pratiquer un faux semis.</a:t>
            </a:r>
          </a:p>
          <a:p>
            <a:pPr marL="288836" marR="0" lvl="0" indent="-288836" algn="l" defTabSz="1100258" rtl="0" eaLnBrk="1" fontAlgn="auto" latinLnBrk="0" hangingPunct="1">
              <a:lnSpc>
                <a:spcPct val="100000"/>
              </a:lnSpc>
              <a:spcBef>
                <a:spcPts val="0"/>
              </a:spcBef>
              <a:spcAft>
                <a:spcPts val="0"/>
              </a:spcAft>
              <a:buClrTx/>
              <a:buSzTx/>
              <a:buFont typeface="Arial" pitchFamily="34" charset="0"/>
              <a:buChar char="•"/>
              <a:tabLst/>
              <a:defRPr/>
            </a:pPr>
            <a:r>
              <a:rPr lang="fr-FR" dirty="0"/>
              <a:t>Faut-il mettre une toile biodégradable?</a:t>
            </a:r>
          </a:p>
          <a:p>
            <a:pPr marL="288836" marR="0" lvl="0" indent="-288836" algn="l" defTabSz="1100258" rtl="0" eaLnBrk="1" fontAlgn="auto" latinLnBrk="0" hangingPunct="1">
              <a:lnSpc>
                <a:spcPct val="100000"/>
              </a:lnSpc>
              <a:spcBef>
                <a:spcPts val="0"/>
              </a:spcBef>
              <a:spcAft>
                <a:spcPts val="0"/>
              </a:spcAft>
              <a:buClrTx/>
              <a:buSzTx/>
              <a:buFont typeface="Arial" pitchFamily="34" charset="0"/>
              <a:buChar char="•"/>
              <a:tabLst/>
              <a:defRPr/>
            </a:pPr>
            <a:r>
              <a:rPr lang="fr-FR" dirty="0"/>
              <a:t>Faut-il planter dense et éliminer certaines plantes les années suivantes?</a:t>
            </a:r>
          </a:p>
          <a:p>
            <a:pPr marL="288836" marR="0" lvl="0" indent="-288836" algn="l" defTabSz="1100258" rtl="0" eaLnBrk="1" fontAlgn="auto" latinLnBrk="0" hangingPunct="1">
              <a:lnSpc>
                <a:spcPct val="100000"/>
              </a:lnSpc>
              <a:spcBef>
                <a:spcPts val="0"/>
              </a:spcBef>
              <a:spcAft>
                <a:spcPts val="0"/>
              </a:spcAft>
              <a:buClrTx/>
              <a:buSzTx/>
              <a:buFont typeface="Arial" pitchFamily="34" charset="0"/>
              <a:buChar char="•"/>
              <a:tabLst/>
              <a:defRPr/>
            </a:pPr>
            <a:r>
              <a:rPr lang="fr-FR" dirty="0"/>
              <a:t>Faut-il installer un arrosage aux goutte à goutte qui arrose trop et favorise la propagation des maladies?</a:t>
            </a:r>
          </a:p>
          <a:p>
            <a:pPr marL="288836" indent="-288836" defTabSz="1100258">
              <a:buFont typeface="Arial" pitchFamily="34" charset="0"/>
              <a:buChar char="•"/>
              <a:defRPr/>
            </a:pPr>
            <a:endParaRPr lang="fr-FR" b="1" dirty="0"/>
          </a:p>
        </p:txBody>
      </p:sp>
      <p:sp>
        <p:nvSpPr>
          <p:cNvPr id="4" name="Espace réservé du numéro de diapositive 3"/>
          <p:cNvSpPr>
            <a:spLocks noGrp="1"/>
          </p:cNvSpPr>
          <p:nvPr>
            <p:ph type="sldNum" sz="quarter" idx="10"/>
          </p:nvPr>
        </p:nvSpPr>
        <p:spPr/>
        <p:txBody>
          <a:bodyPr/>
          <a:lstStyle/>
          <a:p>
            <a:fld id="{CF7128FD-A903-4C3A-A707-5C38CCF82400}" type="slidenum">
              <a:rPr lang="fr-FR" smtClean="0"/>
              <a:t>17</a:t>
            </a:fld>
            <a:endParaRPr lang="fr-FR" dirty="0"/>
          </a:p>
        </p:txBody>
      </p:sp>
    </p:spTree>
    <p:extLst>
      <p:ext uri="{BB962C8B-B14F-4D97-AF65-F5344CB8AC3E}">
        <p14:creationId xmlns:p14="http://schemas.microsoft.com/office/powerpoint/2010/main" val="34590815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Jardin de M Olivier FILIPI pépiniériste spécialisé des plantes méditerranéennes à Mèze</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18</a:t>
            </a:fld>
            <a:endParaRPr lang="fr-FR"/>
          </a:p>
        </p:txBody>
      </p:sp>
    </p:spTree>
    <p:extLst>
      <p:ext uri="{BB962C8B-B14F-4D97-AF65-F5344CB8AC3E}">
        <p14:creationId xmlns:p14="http://schemas.microsoft.com/office/powerpoint/2010/main" val="27096528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Expérimentation de le méthode Filippi / Narbonne</a:t>
            </a:r>
          </a:p>
          <a:p>
            <a:endParaRPr lang="fr-FR" dirty="0"/>
          </a:p>
          <a:p>
            <a:pPr>
              <a:spcBef>
                <a:spcPct val="50000"/>
              </a:spcBef>
            </a:pPr>
            <a:r>
              <a:rPr lang="fr-FR" altLang="fr-FR" sz="1200" dirty="0">
                <a:cs typeface="Times New Roman" panose="02020603050405020304" pitchFamily="18" charset="0"/>
              </a:rPr>
              <a:t>On comprend que la base de l’aménagement d’un espace vert méditerranéen est la suppression des gazons tondus, engraissés et arrosés.</a:t>
            </a:r>
          </a:p>
          <a:p>
            <a:pPr>
              <a:spcBef>
                <a:spcPct val="50000"/>
              </a:spcBef>
            </a:pPr>
            <a:r>
              <a:rPr lang="fr-FR" altLang="fr-FR" sz="1200" dirty="0">
                <a:cs typeface="Times New Roman" panose="02020603050405020304" pitchFamily="18" charset="0"/>
              </a:rPr>
              <a:t>Par contre attention à la recherche de couleurs avec le paillage  et un effet patchwork artificiel. Les éléments de décorations sont importants (mur en pierres sèches, </a:t>
            </a:r>
            <a:r>
              <a:rPr lang="fr-FR" altLang="fr-FR" sz="1200" dirty="0" err="1">
                <a:cs typeface="Times New Roman" panose="02020603050405020304" pitchFamily="18" charset="0"/>
              </a:rPr>
              <a:t>capitelle</a:t>
            </a:r>
            <a:r>
              <a:rPr lang="fr-FR" altLang="fr-FR" sz="1200" dirty="0">
                <a:cs typeface="Times New Roman" panose="02020603050405020304" pitchFamily="18" charset="0"/>
              </a:rPr>
              <a:t>…) pour marquer l’identité de la commune ou du paysage.</a:t>
            </a:r>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19</a:t>
            </a:fld>
            <a:endParaRPr lang="fr-FR"/>
          </a:p>
        </p:txBody>
      </p:sp>
    </p:spTree>
    <p:extLst>
      <p:ext uri="{BB962C8B-B14F-4D97-AF65-F5344CB8AC3E}">
        <p14:creationId xmlns:p14="http://schemas.microsoft.com/office/powerpoint/2010/main" val="31969751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Attention à la végétation spontanée et à la pollution de votre sol par les « mauvaises herbes » à la plantation. Elles cassent la composition et la créativité de vos massifs. Si vous paillez utilisez des grosses pierres pour éviter un lit de semences par la poussière des graviers. Utilisez des minéraux locaux et pourquoi pas recyclés comme le </a:t>
            </a:r>
            <a:r>
              <a:rPr lang="fr-FR" dirty="0" err="1"/>
              <a:t>copolight</a:t>
            </a:r>
            <a:r>
              <a:rPr lang="fr-FR" dirty="0"/>
              <a:t>. Le minéral le plus employé en France pour pailler est l’ardoise qui absorbe la chaleur. </a:t>
            </a:r>
          </a:p>
          <a:p>
            <a:endParaRPr lang="fr-FR" dirty="0"/>
          </a:p>
          <a:p>
            <a:r>
              <a:rPr lang="fr-FR" dirty="0"/>
              <a:t>Attention au paillage minéral et aux « jardins d’horreur ». Sur certains territoires Allemand il est « interdit de couvrir son jardin avec des pierres » Loi Bade Wurtemberg car cela a des conséquences néfastes pour l’environnement. Les surfaces minéralisées absorbent et stockent la chaleur et la restituent la nuit. Les jardins secs aggravent les effets canicules et les ilots de chaleurs. Les 20 cm de terre sont primordiaux pour la micro faune et donc la biodiversité.</a:t>
            </a:r>
          </a:p>
          <a:p>
            <a:r>
              <a:rPr lang="fr-FR" dirty="0"/>
              <a:t>La demande est de revégétaliser ces espaces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20</a:t>
            </a:fld>
            <a:endParaRPr lang="fr-FR"/>
          </a:p>
        </p:txBody>
      </p:sp>
    </p:spTree>
    <p:extLst>
      <p:ext uri="{BB962C8B-B14F-4D97-AF65-F5344CB8AC3E}">
        <p14:creationId xmlns:p14="http://schemas.microsoft.com/office/powerpoint/2010/main" val="29253281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L’été peu de couleurs car les plantes sont en repos végétatif.</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21</a:t>
            </a:fld>
            <a:endParaRPr lang="fr-FR"/>
          </a:p>
        </p:txBody>
      </p:sp>
    </p:spTree>
    <p:extLst>
      <p:ext uri="{BB962C8B-B14F-4D97-AF65-F5344CB8AC3E}">
        <p14:creationId xmlns:p14="http://schemas.microsoft.com/office/powerpoint/2010/main" val="25207572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Il ne faut pas croire qu’un jardin sec ne demande aucun entretien surtout si le sol de plantation est pollué par des mauvaises herbes type chiendent, liseron, oxalis ou autres.</a:t>
            </a:r>
          </a:p>
          <a:p>
            <a:r>
              <a:rPr lang="fr-FR" dirty="0"/>
              <a:t>Ce n’est pas parce qu’il n’y a aucun arrosage et que les sols sont pauvres que la flore spontanée ne pousse pas. Regardez nos trottoirs et cette herbe si verte en pleine canicule.</a:t>
            </a:r>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22</a:t>
            </a:fld>
            <a:endParaRPr lang="fr-FR"/>
          </a:p>
        </p:txBody>
      </p:sp>
    </p:spTree>
    <p:extLst>
      <p:ext uri="{BB962C8B-B14F-4D97-AF65-F5344CB8AC3E}">
        <p14:creationId xmlns:p14="http://schemas.microsoft.com/office/powerpoint/2010/main" val="648504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Pervenche, Ajuga, Rose trémière, Coréopsis, Gaillarde, Erigéron…</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23</a:t>
            </a:fld>
            <a:endParaRPr lang="fr-FR"/>
          </a:p>
        </p:txBody>
      </p:sp>
    </p:spTree>
    <p:extLst>
      <p:ext uri="{BB962C8B-B14F-4D97-AF65-F5344CB8AC3E}">
        <p14:creationId xmlns:p14="http://schemas.microsoft.com/office/powerpoint/2010/main" val="20707298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Les cactées et leurs épines ne doivent pas être accessible aux enfants.</a:t>
            </a:r>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24</a:t>
            </a:fld>
            <a:endParaRPr lang="fr-FR"/>
          </a:p>
        </p:txBody>
      </p:sp>
    </p:spTree>
    <p:extLst>
      <p:ext uri="{BB962C8B-B14F-4D97-AF65-F5344CB8AC3E}">
        <p14:creationId xmlns:p14="http://schemas.microsoft.com/office/powerpoint/2010/main" val="11236426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Chez Olivier FILIPPI</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25</a:t>
            </a:fld>
            <a:endParaRPr lang="fr-FR"/>
          </a:p>
        </p:txBody>
      </p:sp>
    </p:spTree>
    <p:extLst>
      <p:ext uri="{BB962C8B-B14F-4D97-AF65-F5344CB8AC3E}">
        <p14:creationId xmlns:p14="http://schemas.microsoft.com/office/powerpoint/2010/main" val="17454724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Voir pour les cimetières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32</a:t>
            </a:fld>
            <a:endParaRPr lang="fr-FR"/>
          </a:p>
        </p:txBody>
      </p:sp>
    </p:spTree>
    <p:extLst>
      <p:ext uri="{BB962C8B-B14F-4D97-AF65-F5344CB8AC3E}">
        <p14:creationId xmlns:p14="http://schemas.microsoft.com/office/powerpoint/2010/main" val="27923987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Entrée Ouest planté de plantes méditerranéens avec bâche biodégradable, arrosage au goutte à goutte et une densité à 50 cm.</a:t>
            </a:r>
          </a:p>
          <a:p>
            <a:r>
              <a:rPr lang="fr-FR" dirty="0"/>
              <a:t>Comment le justifier? Très grand linéaire planté en tapis de couleurs différentes, pas de MO prévue pour l’entretien, budget voirie.</a:t>
            </a:r>
          </a:p>
          <a:p>
            <a:r>
              <a:rPr lang="fr-FR" dirty="0"/>
              <a:t>Arès coup: utilisation d’une ligne en vague d’arbustes méditerranéen pour une plantation moins dense à 150 cm et écartement plus important en bordure de voirie.</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41</a:t>
            </a:fld>
            <a:endParaRPr lang="fr-FR"/>
          </a:p>
        </p:txBody>
      </p:sp>
    </p:spTree>
    <p:extLst>
      <p:ext uri="{BB962C8B-B14F-4D97-AF65-F5344CB8AC3E}">
        <p14:creationId xmlns:p14="http://schemas.microsoft.com/office/powerpoint/2010/main" val="21088634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42</a:t>
            </a:fld>
            <a:endParaRPr lang="fr-FR"/>
          </a:p>
        </p:txBody>
      </p:sp>
    </p:spTree>
    <p:extLst>
      <p:ext uri="{BB962C8B-B14F-4D97-AF65-F5344CB8AC3E}">
        <p14:creationId xmlns:p14="http://schemas.microsoft.com/office/powerpoint/2010/main" val="11203684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43</a:t>
            </a:fld>
            <a:endParaRPr lang="fr-FR"/>
          </a:p>
        </p:txBody>
      </p:sp>
    </p:spTree>
    <p:extLst>
      <p:ext uri="{BB962C8B-B14F-4D97-AF65-F5344CB8AC3E}">
        <p14:creationId xmlns:p14="http://schemas.microsoft.com/office/powerpoint/2010/main" val="37754449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44</a:t>
            </a:fld>
            <a:endParaRPr lang="fr-FR"/>
          </a:p>
        </p:txBody>
      </p:sp>
    </p:spTree>
    <p:extLst>
      <p:ext uri="{BB962C8B-B14F-4D97-AF65-F5344CB8AC3E}">
        <p14:creationId xmlns:p14="http://schemas.microsoft.com/office/powerpoint/2010/main" val="37771399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algn="l" fontAlgn="base"/>
            <a:r>
              <a:rPr lang="fr-FR" b="0" i="0" dirty="0">
                <a:solidFill>
                  <a:srgbClr val="FFFFFF"/>
                </a:solidFill>
                <a:effectLst/>
                <a:latin typeface="Montserrat" panose="00000500000000000000" pitchFamily="2" charset="0"/>
              </a:rPr>
              <a:t>Un jardin de cactées et de succulentes est un espace aménagé spécialement pour accueillir des cactus et des plantes succulentes. Il doit être protégé pour que les enfants ou personnes ne se blessent.</a:t>
            </a:r>
          </a:p>
          <a:p>
            <a:pPr algn="l" fontAlgn="base"/>
            <a:r>
              <a:rPr lang="fr-FR" b="0" i="0" dirty="0">
                <a:solidFill>
                  <a:srgbClr val="FFFFFF"/>
                </a:solidFill>
                <a:effectLst/>
                <a:latin typeface="Montserrat" panose="00000500000000000000" pitchFamily="2" charset="0"/>
              </a:rPr>
              <a:t>Ce type de jardin est généralement conçu pour imiter les conditions naturelles dans lesquelles ces plantes poussent, en fournissant un sol bien drainé et en exposant les plantes à une quantité adéquate de lumière du soleil.</a:t>
            </a:r>
          </a:p>
          <a:p>
            <a:pPr algn="l" fontAlgn="base"/>
            <a:r>
              <a:rPr lang="fr-FR" b="0" i="0" dirty="0">
                <a:solidFill>
                  <a:srgbClr val="FFFFFF"/>
                </a:solidFill>
                <a:effectLst/>
                <a:latin typeface="Montserrat" panose="00000500000000000000" pitchFamily="2" charset="0"/>
              </a:rPr>
              <a:t>Les jardins de cactées peuvent varier en taille, du simple pot de cactus sur un balcon à de vastes jardins extérieurs comprenant une grande variété de cactus et de plantes succulentes.</a:t>
            </a:r>
          </a:p>
          <a:p>
            <a:pPr algn="l" fontAlgn="base"/>
            <a:r>
              <a:rPr lang="fr-FR" b="0" i="0" dirty="0">
                <a:solidFill>
                  <a:srgbClr val="FFFFFF"/>
                </a:solidFill>
                <a:effectLst/>
                <a:latin typeface="Montserrat" panose="00000500000000000000" pitchFamily="2" charset="0"/>
              </a:rPr>
              <a:t>Ces jardins sont souvent appréciés pour leur faible entretien, car les cactus et les plantes succulentes sont généralement résistants à la sécheresse et peuvent survivre avec peu d'eau. Ils offrent également une esthétique unique et exotique avec leurs formes, leurs couleurs variées et pourquoi pas leur floraison unique.</a:t>
            </a:r>
          </a:p>
          <a:p>
            <a:pPr lvl="1">
              <a:buFont typeface="Wingdings" panose="05000000000000000000" pitchFamily="2" charset="2"/>
              <a:buChar char="Ø"/>
            </a:pPr>
            <a:endParaRPr lang="fr-FR" altLang="fr-FR" sz="1200" dirty="0">
              <a:solidFill>
                <a:schemeClr val="accent2"/>
              </a:solidFill>
              <a:latin typeface="Cocon-Light" pitchFamily="34" charset="0"/>
            </a:endParaRP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45</a:t>
            </a:fld>
            <a:endParaRPr lang="fr-FR"/>
          </a:p>
        </p:txBody>
      </p:sp>
    </p:spTree>
    <p:extLst>
      <p:ext uri="{BB962C8B-B14F-4D97-AF65-F5344CB8AC3E}">
        <p14:creationId xmlns:p14="http://schemas.microsoft.com/office/powerpoint/2010/main" val="25296224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Jardin de Lanzarote Canaries</a:t>
            </a:r>
          </a:p>
          <a:p>
            <a:r>
              <a:rPr lang="fr-FR" dirty="0"/>
              <a:t>Les plantes succulentes, plantes aux feuilles charnues, avec du suc contenu dans leurs cellules. Elles résistent à la sècheresse et ne craignent pas le froid. Elles sont appréciées des insectes. Bien installées, elle se passe de la main du jardinier.</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46</a:t>
            </a:fld>
            <a:endParaRPr lang="fr-FR"/>
          </a:p>
        </p:txBody>
      </p:sp>
    </p:spTree>
    <p:extLst>
      <p:ext uri="{BB962C8B-B14F-4D97-AF65-F5344CB8AC3E}">
        <p14:creationId xmlns:p14="http://schemas.microsoft.com/office/powerpoint/2010/main" val="10649871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 feuillage des succulentes ont de belles couleurs et un fleurissement discrets d’avril à la fin de l’été, selon les espèces. Elles appartiennent à la famille des </a:t>
            </a:r>
            <a:r>
              <a:rPr lang="fr-FR" dirty="0" err="1"/>
              <a:t>Crassulaceae</a:t>
            </a:r>
            <a:r>
              <a:rPr lang="fr-FR" dirty="0"/>
              <a:t>. Deux genres plus connus les Sempervivum (</a:t>
            </a:r>
            <a:r>
              <a:rPr lang="fr-FR" dirty="0" err="1"/>
              <a:t>Joubardes</a:t>
            </a:r>
            <a:r>
              <a:rPr lang="fr-FR" dirty="0"/>
              <a:t>) et le Sedum (Orpins)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47</a:t>
            </a:fld>
            <a:endParaRPr lang="fr-FR"/>
          </a:p>
        </p:txBody>
      </p:sp>
    </p:spTree>
    <p:extLst>
      <p:ext uri="{BB962C8B-B14F-4D97-AF65-F5344CB8AC3E}">
        <p14:creationId xmlns:p14="http://schemas.microsoft.com/office/powerpoint/2010/main" val="17712545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Les Sempervivum sont Originaires des massifs montagneux d’Europe, mais certaines sont présentes dans les massifs rocailleux du sud et de l’est méditerranéen. Elles ont de très longues racines qui leurs permettent d’aller chercher l’eau et l’humidité et elle stockent l’eau en la transformant en suc. Elles supportent du – 20°.</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48</a:t>
            </a:fld>
            <a:endParaRPr lang="fr-FR"/>
          </a:p>
        </p:txBody>
      </p:sp>
    </p:spTree>
    <p:extLst>
      <p:ext uri="{BB962C8B-B14F-4D97-AF65-F5344CB8AC3E}">
        <p14:creationId xmlns:p14="http://schemas.microsoft.com/office/powerpoint/2010/main" val="4817173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1" i="1" dirty="0">
                <a:solidFill>
                  <a:srgbClr val="202122"/>
                </a:solidFill>
                <a:effectLst/>
                <a:latin typeface="Arial" panose="020B0604020202020204" pitchFamily="34" charset="0"/>
              </a:rPr>
              <a:t>Déclinaison du Sempervivum; </a:t>
            </a:r>
            <a:r>
              <a:rPr lang="fr-FR" b="1" i="1" dirty="0" err="1">
                <a:solidFill>
                  <a:srgbClr val="202122"/>
                </a:solidFill>
                <a:effectLst/>
                <a:latin typeface="Arial" panose="020B0604020202020204" pitchFamily="34" charset="0"/>
              </a:rPr>
              <a:t>Aeonium</a:t>
            </a:r>
            <a:r>
              <a:rPr lang="fr-FR" b="0" i="0" dirty="0">
                <a:solidFill>
                  <a:srgbClr val="202122"/>
                </a:solidFill>
                <a:effectLst/>
                <a:latin typeface="Arial" panose="020B0604020202020204" pitchFamily="34" charset="0"/>
              </a:rPr>
              <a:t> est un </a:t>
            </a:r>
            <a:r>
              <a:rPr lang="fr-FR" b="0" i="0" u="none" strike="noStrike" dirty="0">
                <a:solidFill>
                  <a:srgbClr val="3366CC"/>
                </a:solidFill>
                <a:effectLst/>
                <a:latin typeface="Arial" panose="020B0604020202020204" pitchFamily="34" charset="0"/>
                <a:hlinkClick r:id="rId3" tooltip="Genre (biologie)"/>
              </a:rPr>
              <a:t>genre</a:t>
            </a:r>
            <a:r>
              <a:rPr lang="fr-FR" b="0" i="0" dirty="0">
                <a:solidFill>
                  <a:srgbClr val="202122"/>
                </a:solidFill>
                <a:effectLst/>
                <a:latin typeface="Arial" panose="020B0604020202020204" pitchFamily="34" charset="0"/>
              </a:rPr>
              <a:t> de </a:t>
            </a:r>
            <a:r>
              <a:rPr lang="fr-FR" b="0" i="0" u="none" strike="noStrike" dirty="0">
                <a:solidFill>
                  <a:srgbClr val="3366CC"/>
                </a:solidFill>
                <a:effectLst/>
                <a:latin typeface="Arial" panose="020B0604020202020204" pitchFamily="34" charset="0"/>
                <a:hlinkClick r:id="rId4" tooltip="Plante succulente"/>
              </a:rPr>
              <a:t>plantes succulentes</a:t>
            </a:r>
            <a:r>
              <a:rPr lang="fr-FR" b="0" i="0" dirty="0">
                <a:solidFill>
                  <a:srgbClr val="202122"/>
                </a:solidFill>
                <a:effectLst/>
                <a:latin typeface="Arial" panose="020B0604020202020204" pitchFamily="34" charset="0"/>
              </a:rPr>
              <a:t> appartenant à la </a:t>
            </a:r>
            <a:r>
              <a:rPr lang="fr-FR" b="0" i="0" u="none" strike="noStrike" dirty="0">
                <a:solidFill>
                  <a:srgbClr val="3366CC"/>
                </a:solidFill>
                <a:effectLst/>
                <a:latin typeface="Arial" panose="020B0604020202020204" pitchFamily="34" charset="0"/>
                <a:hlinkClick r:id="rId5" tooltip="Famille (biologie)"/>
              </a:rPr>
              <a:t>famille</a:t>
            </a:r>
            <a:r>
              <a:rPr lang="fr-FR" b="0" i="0" dirty="0">
                <a:solidFill>
                  <a:srgbClr val="202122"/>
                </a:solidFill>
                <a:effectLst/>
                <a:latin typeface="Arial" panose="020B0604020202020204" pitchFamily="34" charset="0"/>
              </a:rPr>
              <a:t> des </a:t>
            </a:r>
            <a:r>
              <a:rPr lang="fr-FR" b="0" i="1" u="none" strike="noStrike" dirty="0" err="1">
                <a:solidFill>
                  <a:srgbClr val="3366CC"/>
                </a:solidFill>
                <a:effectLst/>
                <a:latin typeface="Arial" panose="020B0604020202020204" pitchFamily="34" charset="0"/>
                <a:hlinkClick r:id="rId6" tooltip="Crassulaceae"/>
              </a:rPr>
              <a:t>Crassulaceae</a:t>
            </a:r>
            <a:r>
              <a:rPr lang="fr-FR" b="0" i="0" dirty="0">
                <a:solidFill>
                  <a:srgbClr val="202122"/>
                </a:solidFill>
                <a:effectLst/>
                <a:latin typeface="Arial" panose="020B0604020202020204" pitchFamily="34" charset="0"/>
              </a:rPr>
              <a:t> et comprenant 45 </a:t>
            </a:r>
            <a:r>
              <a:rPr lang="fr-FR" b="0" i="0" u="none" strike="noStrike" dirty="0">
                <a:solidFill>
                  <a:srgbClr val="3366CC"/>
                </a:solidFill>
                <a:effectLst/>
                <a:latin typeface="Arial" panose="020B0604020202020204" pitchFamily="34" charset="0"/>
                <a:hlinkClick r:id="rId7" tooltip="Espèce"/>
              </a:rPr>
              <a:t>espèces</a:t>
            </a:r>
            <a:r>
              <a:rPr lang="fr-FR" b="0" i="0" dirty="0">
                <a:solidFill>
                  <a:srgbClr val="202122"/>
                </a:solidFill>
                <a:effectLst/>
                <a:latin typeface="Arial" panose="020B0604020202020204" pitchFamily="34" charset="0"/>
              </a:rPr>
              <a:t>, originaires principalement des </a:t>
            </a:r>
            <a:r>
              <a:rPr lang="fr-FR" b="0" i="0" u="none" strike="noStrike" dirty="0">
                <a:solidFill>
                  <a:srgbClr val="3366CC"/>
                </a:solidFill>
                <a:effectLst/>
                <a:latin typeface="Arial" panose="020B0604020202020204" pitchFamily="34" charset="0"/>
                <a:hlinkClick r:id="rId8" tooltip="Îles Canaries"/>
              </a:rPr>
              <a:t>îles Canaries</a:t>
            </a:r>
            <a:r>
              <a:rPr lang="fr-FR" b="0" i="0" dirty="0">
                <a:solidFill>
                  <a:srgbClr val="202122"/>
                </a:solidFill>
                <a:effectLst/>
                <a:latin typeface="Arial" panose="020B0604020202020204" pitchFamily="34" charset="0"/>
              </a:rPr>
              <a:t>.</a:t>
            </a:r>
            <a:r>
              <a:rPr lang="fr-FR" b="1" i="1" dirty="0">
                <a:solidFill>
                  <a:srgbClr val="202122"/>
                </a:solidFill>
                <a:effectLst/>
                <a:latin typeface="Arial" panose="020B0604020202020204" pitchFamily="34" charset="0"/>
              </a:rPr>
              <a:t> </a:t>
            </a:r>
            <a:r>
              <a:rPr lang="fr-FR" b="1" i="1" dirty="0" err="1">
                <a:solidFill>
                  <a:srgbClr val="202122"/>
                </a:solidFill>
                <a:effectLst/>
                <a:latin typeface="Arial" panose="020B0604020202020204" pitchFamily="34" charset="0"/>
              </a:rPr>
              <a:t>Aeonium</a:t>
            </a:r>
            <a:r>
              <a:rPr lang="fr-FR" b="0" i="0" dirty="0">
                <a:solidFill>
                  <a:srgbClr val="202122"/>
                </a:solidFill>
                <a:effectLst/>
                <a:latin typeface="Arial" panose="020B0604020202020204" pitchFamily="34" charset="0"/>
              </a:rPr>
              <a:t> est un </a:t>
            </a:r>
            <a:r>
              <a:rPr lang="fr-FR" b="0" i="0" u="none" strike="noStrike" dirty="0">
                <a:solidFill>
                  <a:srgbClr val="3366CC"/>
                </a:solidFill>
                <a:effectLst/>
                <a:latin typeface="Arial" panose="020B0604020202020204" pitchFamily="34" charset="0"/>
                <a:hlinkClick r:id="rId3" tooltip="Genre (biologie)"/>
              </a:rPr>
              <a:t>genre</a:t>
            </a:r>
            <a:r>
              <a:rPr lang="fr-FR" b="0" i="0" dirty="0">
                <a:solidFill>
                  <a:srgbClr val="202122"/>
                </a:solidFill>
                <a:effectLst/>
                <a:latin typeface="Arial" panose="020B0604020202020204" pitchFamily="34" charset="0"/>
              </a:rPr>
              <a:t> de </a:t>
            </a:r>
            <a:r>
              <a:rPr lang="fr-FR" b="0" i="0" u="none" strike="noStrike" dirty="0">
                <a:solidFill>
                  <a:srgbClr val="3366CC"/>
                </a:solidFill>
                <a:effectLst/>
                <a:latin typeface="Arial" panose="020B0604020202020204" pitchFamily="34" charset="0"/>
                <a:hlinkClick r:id="rId4" tooltip="Plante succulente"/>
              </a:rPr>
              <a:t>plantes succulentes</a:t>
            </a:r>
            <a:r>
              <a:rPr lang="fr-FR" b="0" i="0" dirty="0">
                <a:solidFill>
                  <a:srgbClr val="202122"/>
                </a:solidFill>
                <a:effectLst/>
                <a:latin typeface="Arial" panose="020B0604020202020204" pitchFamily="34" charset="0"/>
              </a:rPr>
              <a:t> appartenant à la </a:t>
            </a:r>
            <a:r>
              <a:rPr lang="fr-FR" b="0" i="0" u="none" strike="noStrike" dirty="0">
                <a:solidFill>
                  <a:srgbClr val="3366CC"/>
                </a:solidFill>
                <a:effectLst/>
                <a:latin typeface="Arial" panose="020B0604020202020204" pitchFamily="34" charset="0"/>
                <a:hlinkClick r:id="rId5" tooltip="Famille (biologie)"/>
              </a:rPr>
              <a:t>famille</a:t>
            </a:r>
            <a:r>
              <a:rPr lang="fr-FR" b="0" i="0" dirty="0">
                <a:solidFill>
                  <a:srgbClr val="202122"/>
                </a:solidFill>
                <a:effectLst/>
                <a:latin typeface="Arial" panose="020B0604020202020204" pitchFamily="34" charset="0"/>
              </a:rPr>
              <a:t> des </a:t>
            </a:r>
            <a:r>
              <a:rPr lang="fr-FR" b="0" i="1" u="none" strike="noStrike" dirty="0" err="1">
                <a:solidFill>
                  <a:srgbClr val="3366CC"/>
                </a:solidFill>
                <a:effectLst/>
                <a:latin typeface="Arial" panose="020B0604020202020204" pitchFamily="34" charset="0"/>
                <a:hlinkClick r:id="rId6" tooltip="Crassulaceae"/>
              </a:rPr>
              <a:t>Crassulaceae</a:t>
            </a:r>
            <a:r>
              <a:rPr lang="fr-FR" b="0" i="0" dirty="0">
                <a:solidFill>
                  <a:srgbClr val="202122"/>
                </a:solidFill>
                <a:effectLst/>
                <a:latin typeface="Arial" panose="020B0604020202020204" pitchFamily="34" charset="0"/>
              </a:rPr>
              <a:t> et comprenant 45 </a:t>
            </a:r>
            <a:r>
              <a:rPr lang="fr-FR" b="0" i="0" u="none" strike="noStrike" dirty="0">
                <a:solidFill>
                  <a:srgbClr val="3366CC"/>
                </a:solidFill>
                <a:effectLst/>
                <a:latin typeface="Arial" panose="020B0604020202020204" pitchFamily="34" charset="0"/>
                <a:hlinkClick r:id="rId7" tooltip="Espèce"/>
              </a:rPr>
              <a:t>espèces</a:t>
            </a:r>
            <a:r>
              <a:rPr lang="fr-FR" b="0" i="0" dirty="0">
                <a:solidFill>
                  <a:srgbClr val="202122"/>
                </a:solidFill>
                <a:effectLst/>
                <a:latin typeface="Arial" panose="020B0604020202020204" pitchFamily="34" charset="0"/>
              </a:rPr>
              <a:t>, originaires principalement des </a:t>
            </a:r>
            <a:r>
              <a:rPr lang="fr-FR" b="0" i="0" u="none" strike="noStrike" dirty="0">
                <a:solidFill>
                  <a:srgbClr val="3366CC"/>
                </a:solidFill>
                <a:effectLst/>
                <a:latin typeface="Arial" panose="020B0604020202020204" pitchFamily="34" charset="0"/>
                <a:hlinkClick r:id="rId8" tooltip="Îles Canaries"/>
              </a:rPr>
              <a:t>îles Canaries</a:t>
            </a:r>
            <a:r>
              <a:rPr lang="fr-FR" b="0" i="0" dirty="0">
                <a:solidFill>
                  <a:srgbClr val="202122"/>
                </a:solidFill>
                <a:effectLst/>
                <a:latin typeface="Arial" panose="020B0604020202020204" pitchFamily="34" charset="0"/>
              </a:rPr>
              <a:t>.</a:t>
            </a:r>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49</a:t>
            </a:fld>
            <a:endParaRPr lang="fr-FR"/>
          </a:p>
        </p:txBody>
      </p:sp>
    </p:spTree>
    <p:extLst>
      <p:ext uri="{BB962C8B-B14F-4D97-AF65-F5344CB8AC3E}">
        <p14:creationId xmlns:p14="http://schemas.microsoft.com/office/powerpoint/2010/main" val="28343286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b="0" i="0" dirty="0">
                <a:solidFill>
                  <a:srgbClr val="595D69"/>
                </a:solidFill>
                <a:effectLst/>
                <a:latin typeface="Rubik"/>
              </a:rPr>
              <a:t>Le Sedum est une </a:t>
            </a:r>
            <a:r>
              <a:rPr lang="fr-FR" b="1" i="0" dirty="0">
                <a:solidFill>
                  <a:srgbClr val="595D69"/>
                </a:solidFill>
                <a:effectLst/>
                <a:latin typeface="Rubik"/>
              </a:rPr>
              <a:t>plante vivace succulente</a:t>
            </a:r>
            <a:r>
              <a:rPr lang="fr-FR" b="0" i="0" dirty="0">
                <a:solidFill>
                  <a:srgbClr val="595D69"/>
                </a:solidFill>
                <a:effectLst/>
                <a:latin typeface="Rubik"/>
              </a:rPr>
              <a:t> très rustique puisqu'elle supporte des températures négatives. Offrant une </a:t>
            </a:r>
            <a:r>
              <a:rPr lang="fr-FR" b="1" i="0" dirty="0">
                <a:solidFill>
                  <a:srgbClr val="595D69"/>
                </a:solidFill>
                <a:effectLst/>
                <a:latin typeface="Rubik"/>
              </a:rPr>
              <a:t>floraison magnifique </a:t>
            </a:r>
            <a:r>
              <a:rPr lang="fr-FR" b="0" i="0" dirty="0">
                <a:solidFill>
                  <a:srgbClr val="595D69"/>
                </a:solidFill>
                <a:effectLst/>
                <a:latin typeface="Rubik"/>
              </a:rPr>
              <a:t>en été, qui dure jusqu'aux premières gelées, le Sedum est aussi une plante facile à entretenir au jardin.</a:t>
            </a:r>
          </a:p>
          <a:p>
            <a:r>
              <a:rPr lang="fr-FR" b="0" i="0" dirty="0">
                <a:solidFill>
                  <a:srgbClr val="595D69"/>
                </a:solidFill>
                <a:effectLst/>
                <a:latin typeface="Rubik"/>
              </a:rPr>
              <a:t>C’est une plante qu’on rencontre un peu partout dans l’hémisphère nord. Le Sedum</a:t>
            </a:r>
            <a:r>
              <a:rPr lang="fr-FR" b="1" i="0" dirty="0">
                <a:solidFill>
                  <a:srgbClr val="595D69"/>
                </a:solidFill>
                <a:effectLst/>
                <a:latin typeface="Rubik"/>
              </a:rPr>
              <a:t> pousse à l’état sauvage</a:t>
            </a:r>
            <a:r>
              <a:rPr lang="fr-FR" b="0" i="0" dirty="0">
                <a:solidFill>
                  <a:srgbClr val="595D69"/>
                </a:solidFill>
                <a:effectLst/>
                <a:latin typeface="Rubik"/>
              </a:rPr>
              <a:t> en montagne, mais aussi à la campagne, le long des lisières ou dans les fossés. C’est une plante qu’on peut cultiver en pot, mais qui a besoin de soleil. Au jardin, le Sedum ne demande quasi pas d’entretien. </a:t>
            </a:r>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50</a:t>
            </a:fld>
            <a:endParaRPr lang="fr-FR"/>
          </a:p>
        </p:txBody>
      </p:sp>
    </p:spTree>
    <p:extLst>
      <p:ext uri="{BB962C8B-B14F-4D97-AF65-F5344CB8AC3E}">
        <p14:creationId xmlns:p14="http://schemas.microsoft.com/office/powerpoint/2010/main" val="35983740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EUPHOBE MILII qui décore les giratoire des canaries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64</a:t>
            </a:fld>
            <a:endParaRPr lang="fr-FR"/>
          </a:p>
        </p:txBody>
      </p:sp>
    </p:spTree>
    <p:extLst>
      <p:ext uri="{BB962C8B-B14F-4D97-AF65-F5344CB8AC3E}">
        <p14:creationId xmlns:p14="http://schemas.microsoft.com/office/powerpoint/2010/main" val="23765550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algn="l" fontAlgn="base">
              <a:buFont typeface="+mj-lt"/>
              <a:buAutoNum type="arabicPeriod"/>
            </a:pPr>
            <a:r>
              <a:rPr lang="fr-FR" b="0" i="0" dirty="0">
                <a:solidFill>
                  <a:srgbClr val="FFFFFF"/>
                </a:solidFill>
                <a:effectLst/>
                <a:latin typeface="inherit"/>
              </a:rPr>
              <a:t>Echeveria</a:t>
            </a:r>
          </a:p>
          <a:p>
            <a:pPr algn="l" fontAlgn="base">
              <a:buFont typeface="+mj-lt"/>
              <a:buAutoNum type="arabicPeriod"/>
            </a:pPr>
            <a:r>
              <a:rPr lang="fr-FR" b="0" i="0" dirty="0">
                <a:solidFill>
                  <a:srgbClr val="FFFFFF"/>
                </a:solidFill>
                <a:effectLst/>
                <a:latin typeface="inherit"/>
              </a:rPr>
              <a:t>Aloe </a:t>
            </a:r>
            <a:r>
              <a:rPr lang="fr-FR" b="0" i="0" dirty="0" err="1">
                <a:solidFill>
                  <a:srgbClr val="FFFFFF"/>
                </a:solidFill>
                <a:effectLst/>
                <a:latin typeface="inherit"/>
              </a:rPr>
              <a:t>vera</a:t>
            </a:r>
            <a:endParaRPr lang="fr-FR" b="0" i="0" dirty="0">
              <a:solidFill>
                <a:srgbClr val="FFFFFF"/>
              </a:solidFill>
              <a:effectLst/>
              <a:latin typeface="inherit"/>
            </a:endParaRPr>
          </a:p>
          <a:p>
            <a:pPr algn="l" fontAlgn="base">
              <a:buFont typeface="+mj-lt"/>
              <a:buAutoNum type="arabicPeriod"/>
            </a:pPr>
            <a:r>
              <a:rPr lang="fr-FR" b="0" i="0" dirty="0" err="1">
                <a:solidFill>
                  <a:srgbClr val="FFFFFF"/>
                </a:solidFill>
                <a:effectLst/>
                <a:latin typeface="inherit"/>
              </a:rPr>
              <a:t>Haworthia</a:t>
            </a:r>
            <a:endParaRPr lang="fr-FR" b="0" i="0" dirty="0">
              <a:solidFill>
                <a:srgbClr val="FFFFFF"/>
              </a:solidFill>
              <a:effectLst/>
              <a:latin typeface="inherit"/>
            </a:endParaRPr>
          </a:p>
          <a:p>
            <a:pPr algn="l" fontAlgn="base">
              <a:buFont typeface="+mj-lt"/>
              <a:buAutoNum type="arabicPeriod"/>
            </a:pPr>
            <a:r>
              <a:rPr lang="fr-FR" b="0" i="0" dirty="0">
                <a:solidFill>
                  <a:srgbClr val="FFFFFF"/>
                </a:solidFill>
                <a:effectLst/>
                <a:latin typeface="inherit"/>
              </a:rPr>
              <a:t>Sedum</a:t>
            </a:r>
          </a:p>
          <a:p>
            <a:pPr algn="l" fontAlgn="base">
              <a:buFont typeface="+mj-lt"/>
              <a:buAutoNum type="arabicPeriod"/>
            </a:pPr>
            <a:r>
              <a:rPr lang="fr-FR" b="0" i="0" dirty="0">
                <a:solidFill>
                  <a:srgbClr val="FFFFFF"/>
                </a:solidFill>
                <a:effectLst/>
                <a:latin typeface="inherit"/>
              </a:rPr>
              <a:t>Crassula </a:t>
            </a:r>
            <a:r>
              <a:rPr lang="fr-FR" b="0" i="0" dirty="0" err="1">
                <a:solidFill>
                  <a:srgbClr val="FFFFFF"/>
                </a:solidFill>
                <a:effectLst/>
                <a:latin typeface="inherit"/>
              </a:rPr>
              <a:t>ovata</a:t>
            </a:r>
            <a:r>
              <a:rPr lang="fr-FR" b="0" i="0" dirty="0">
                <a:solidFill>
                  <a:srgbClr val="FFFFFF"/>
                </a:solidFill>
                <a:effectLst/>
                <a:latin typeface="inherit"/>
              </a:rPr>
              <a:t> (plante Jade)</a:t>
            </a:r>
          </a:p>
          <a:p>
            <a:pPr algn="l" fontAlgn="base">
              <a:buFont typeface="+mj-lt"/>
              <a:buAutoNum type="arabicPeriod"/>
            </a:pPr>
            <a:r>
              <a:rPr lang="fr-FR" b="0" i="0" dirty="0">
                <a:solidFill>
                  <a:srgbClr val="FFFFFF"/>
                </a:solidFill>
                <a:effectLst/>
                <a:latin typeface="inherit"/>
              </a:rPr>
              <a:t>Agave</a:t>
            </a:r>
          </a:p>
          <a:p>
            <a:pPr algn="l" fontAlgn="base">
              <a:buFont typeface="+mj-lt"/>
              <a:buAutoNum type="arabicPeriod"/>
            </a:pPr>
            <a:r>
              <a:rPr lang="fr-FR" b="0" i="0" dirty="0" err="1">
                <a:solidFill>
                  <a:srgbClr val="FFFFFF"/>
                </a:solidFill>
                <a:effectLst/>
                <a:latin typeface="inherit"/>
              </a:rPr>
              <a:t>Pachyphytum</a:t>
            </a:r>
            <a:endParaRPr lang="fr-FR" b="0" i="0" dirty="0">
              <a:solidFill>
                <a:srgbClr val="FFFFFF"/>
              </a:solidFill>
              <a:effectLst/>
              <a:latin typeface="inherit"/>
            </a:endParaRPr>
          </a:p>
          <a:p>
            <a:pPr algn="l" fontAlgn="base">
              <a:buFont typeface="+mj-lt"/>
              <a:buAutoNum type="arabicPeriod"/>
            </a:pPr>
            <a:r>
              <a:rPr lang="fr-FR" b="0" i="0" dirty="0" err="1">
                <a:solidFill>
                  <a:srgbClr val="FFFFFF"/>
                </a:solidFill>
                <a:effectLst/>
                <a:latin typeface="inherit"/>
              </a:rPr>
              <a:t>Stapelia</a:t>
            </a:r>
            <a:endParaRPr lang="fr-FR" b="0" i="0" dirty="0">
              <a:solidFill>
                <a:srgbClr val="FFFFFF"/>
              </a:solidFill>
              <a:effectLst/>
              <a:latin typeface="inherit"/>
            </a:endParaRPr>
          </a:p>
          <a:p>
            <a:pPr algn="l" fontAlgn="base">
              <a:buFont typeface="+mj-lt"/>
              <a:buAutoNum type="arabicPeriod"/>
            </a:pPr>
            <a:r>
              <a:rPr lang="fr-FR" b="0" i="0" dirty="0">
                <a:solidFill>
                  <a:srgbClr val="FFFFFF"/>
                </a:solidFill>
                <a:effectLst/>
                <a:latin typeface="inherit"/>
              </a:rPr>
              <a:t>Opuntia (figuier de Barbarie)</a:t>
            </a:r>
          </a:p>
          <a:p>
            <a:pPr algn="l" fontAlgn="base">
              <a:buFont typeface="+mj-lt"/>
              <a:buAutoNum type="arabicPeriod"/>
            </a:pPr>
            <a:r>
              <a:rPr lang="fr-FR" b="0" i="0" dirty="0" err="1">
                <a:solidFill>
                  <a:srgbClr val="FFFFFF"/>
                </a:solidFill>
                <a:effectLst/>
                <a:latin typeface="inherit"/>
              </a:rPr>
              <a:t>Kalanchoe</a:t>
            </a:r>
            <a:endParaRPr lang="fr-FR" b="0" i="0" dirty="0">
              <a:solidFill>
                <a:srgbClr val="FFFFFF"/>
              </a:solidFill>
              <a:effectLst/>
              <a:latin typeface="inherit"/>
            </a:endParaRPr>
          </a:p>
          <a:p>
            <a:pPr algn="l" fontAlgn="base">
              <a:buFont typeface="+mj-lt"/>
              <a:buAutoNum type="arabicPeriod"/>
            </a:pPr>
            <a:r>
              <a:rPr lang="fr-FR" b="0" i="0" dirty="0" err="1">
                <a:solidFill>
                  <a:srgbClr val="FFFFFF"/>
                </a:solidFill>
                <a:effectLst/>
                <a:latin typeface="inherit"/>
              </a:rPr>
              <a:t>Lithops</a:t>
            </a:r>
            <a:r>
              <a:rPr lang="fr-FR" b="0" i="0" dirty="0">
                <a:solidFill>
                  <a:srgbClr val="FFFFFF"/>
                </a:solidFill>
                <a:effectLst/>
                <a:latin typeface="inherit"/>
              </a:rPr>
              <a:t> (plantes-pierres)</a:t>
            </a:r>
          </a:p>
          <a:p>
            <a:pPr algn="l" fontAlgn="base">
              <a:buFont typeface="+mj-lt"/>
              <a:buAutoNum type="arabicPeriod"/>
            </a:pPr>
            <a:r>
              <a:rPr lang="fr-FR" b="0" i="0" dirty="0" err="1">
                <a:solidFill>
                  <a:srgbClr val="FFFFFF"/>
                </a:solidFill>
                <a:effectLst/>
                <a:latin typeface="inherit"/>
              </a:rPr>
              <a:t>Ceropegia</a:t>
            </a:r>
            <a:r>
              <a:rPr lang="fr-FR" b="0" i="0" dirty="0">
                <a:solidFill>
                  <a:srgbClr val="FFFFFF"/>
                </a:solidFill>
                <a:effectLst/>
                <a:latin typeface="inherit"/>
              </a:rPr>
              <a:t> </a:t>
            </a:r>
            <a:r>
              <a:rPr lang="fr-FR" b="0" i="0" dirty="0" err="1">
                <a:solidFill>
                  <a:srgbClr val="FFFFFF"/>
                </a:solidFill>
                <a:effectLst/>
                <a:latin typeface="inherit"/>
              </a:rPr>
              <a:t>woodii</a:t>
            </a:r>
            <a:r>
              <a:rPr lang="fr-FR" b="0" i="0" dirty="0">
                <a:solidFill>
                  <a:srgbClr val="FFFFFF"/>
                </a:solidFill>
                <a:effectLst/>
                <a:latin typeface="inherit"/>
              </a:rPr>
              <a:t> (chaîne des cœurs)</a:t>
            </a:r>
          </a:p>
          <a:p>
            <a:pPr algn="l" fontAlgn="base">
              <a:buFont typeface="+mj-lt"/>
              <a:buAutoNum type="arabicPeriod"/>
            </a:pPr>
            <a:r>
              <a:rPr lang="fr-FR" b="0" i="0" dirty="0" err="1">
                <a:solidFill>
                  <a:srgbClr val="FFFFFF"/>
                </a:solidFill>
                <a:effectLst/>
                <a:latin typeface="inherit"/>
              </a:rPr>
              <a:t>Gasteria</a:t>
            </a:r>
            <a:endParaRPr lang="fr-FR" b="0" i="0" dirty="0">
              <a:solidFill>
                <a:srgbClr val="FFFFFF"/>
              </a:solidFill>
              <a:effectLst/>
              <a:latin typeface="inherit"/>
            </a:endParaRPr>
          </a:p>
          <a:p>
            <a:pPr algn="l" fontAlgn="base">
              <a:buFont typeface="+mj-lt"/>
              <a:buAutoNum type="arabicPeriod"/>
            </a:pPr>
            <a:r>
              <a:rPr lang="fr-FR" b="0" i="0" dirty="0" err="1">
                <a:solidFill>
                  <a:srgbClr val="FFFFFF"/>
                </a:solidFill>
                <a:effectLst/>
                <a:latin typeface="inherit"/>
              </a:rPr>
              <a:t>Euphorbia</a:t>
            </a:r>
            <a:r>
              <a:rPr lang="fr-FR" b="0" i="0" dirty="0">
                <a:solidFill>
                  <a:srgbClr val="FFFFFF"/>
                </a:solidFill>
                <a:effectLst/>
                <a:latin typeface="inherit"/>
              </a:rPr>
              <a:t> </a:t>
            </a:r>
            <a:r>
              <a:rPr lang="fr-FR" b="0" i="0" dirty="0" err="1">
                <a:solidFill>
                  <a:srgbClr val="FFFFFF"/>
                </a:solidFill>
                <a:effectLst/>
                <a:latin typeface="inherit"/>
              </a:rPr>
              <a:t>lactea</a:t>
            </a:r>
            <a:r>
              <a:rPr lang="fr-FR" b="0" i="0" dirty="0">
                <a:solidFill>
                  <a:srgbClr val="FFFFFF"/>
                </a:solidFill>
                <a:effectLst/>
                <a:latin typeface="inherit"/>
              </a:rPr>
              <a:t> (cactus cornichon)</a:t>
            </a:r>
          </a:p>
          <a:p>
            <a:pPr algn="l" fontAlgn="base">
              <a:buFont typeface="+mj-lt"/>
              <a:buAutoNum type="arabicPeriod"/>
            </a:pPr>
            <a:r>
              <a:rPr lang="fr-FR" b="0" i="0" dirty="0" err="1">
                <a:solidFill>
                  <a:srgbClr val="FFFFFF"/>
                </a:solidFill>
                <a:effectLst/>
                <a:latin typeface="inherit"/>
              </a:rPr>
              <a:t>Adromischus</a:t>
            </a:r>
            <a:endParaRPr lang="fr-FR" b="0" i="0" dirty="0">
              <a:solidFill>
                <a:srgbClr val="FFFFFF"/>
              </a:solidFill>
              <a:effectLst/>
              <a:latin typeface="inherit"/>
            </a:endParaRPr>
          </a:p>
          <a:p>
            <a:pPr algn="l" fontAlgn="base">
              <a:buFont typeface="+mj-lt"/>
              <a:buAutoNum type="arabicPeriod"/>
            </a:pPr>
            <a:r>
              <a:rPr lang="fr-FR" b="0" i="0" dirty="0" err="1">
                <a:solidFill>
                  <a:srgbClr val="FFFFFF"/>
                </a:solidFill>
                <a:effectLst/>
                <a:latin typeface="inherit"/>
              </a:rPr>
              <a:t>Senecio</a:t>
            </a:r>
            <a:r>
              <a:rPr lang="fr-FR" b="0" i="0" dirty="0">
                <a:solidFill>
                  <a:srgbClr val="FFFFFF"/>
                </a:solidFill>
                <a:effectLst/>
                <a:latin typeface="inherit"/>
              </a:rPr>
              <a:t> </a:t>
            </a:r>
            <a:r>
              <a:rPr lang="fr-FR" b="0" i="0" dirty="0" err="1">
                <a:solidFill>
                  <a:srgbClr val="FFFFFF"/>
                </a:solidFill>
                <a:effectLst/>
                <a:latin typeface="inherit"/>
              </a:rPr>
              <a:t>rowleyanus</a:t>
            </a:r>
            <a:r>
              <a:rPr lang="fr-FR" b="0" i="0" dirty="0">
                <a:solidFill>
                  <a:srgbClr val="FFFFFF"/>
                </a:solidFill>
                <a:effectLst/>
                <a:latin typeface="inherit"/>
              </a:rPr>
              <a:t> (plante à perles)</a:t>
            </a:r>
          </a:p>
          <a:p>
            <a:pPr algn="l" fontAlgn="base">
              <a:buFont typeface="+mj-lt"/>
              <a:buAutoNum type="arabicPeriod"/>
            </a:pPr>
            <a:r>
              <a:rPr lang="fr-FR" b="0" i="0" dirty="0" err="1">
                <a:solidFill>
                  <a:srgbClr val="FFFFFF"/>
                </a:solidFill>
                <a:effectLst/>
                <a:latin typeface="inherit"/>
              </a:rPr>
              <a:t>Cotyledon</a:t>
            </a:r>
            <a:r>
              <a:rPr lang="fr-FR" b="0" i="0" dirty="0">
                <a:solidFill>
                  <a:srgbClr val="FFFFFF"/>
                </a:solidFill>
                <a:effectLst/>
                <a:latin typeface="inherit"/>
              </a:rPr>
              <a:t> </a:t>
            </a:r>
            <a:r>
              <a:rPr lang="fr-FR" b="0" i="0" dirty="0" err="1">
                <a:solidFill>
                  <a:srgbClr val="FFFFFF"/>
                </a:solidFill>
                <a:effectLst/>
                <a:latin typeface="inherit"/>
              </a:rPr>
              <a:t>tomentosa</a:t>
            </a:r>
            <a:r>
              <a:rPr lang="fr-FR" b="0" i="0" dirty="0">
                <a:solidFill>
                  <a:srgbClr val="FFFFFF"/>
                </a:solidFill>
                <a:effectLst/>
                <a:latin typeface="inherit"/>
              </a:rPr>
              <a:t> (oreille d'ours)</a:t>
            </a:r>
          </a:p>
          <a:p>
            <a:pPr algn="l" fontAlgn="base">
              <a:buFont typeface="+mj-lt"/>
              <a:buAutoNum type="arabicPeriod"/>
            </a:pPr>
            <a:r>
              <a:rPr lang="fr-FR" b="0" i="0" dirty="0" err="1">
                <a:solidFill>
                  <a:srgbClr val="FFFFFF"/>
                </a:solidFill>
                <a:effectLst/>
                <a:latin typeface="inherit"/>
              </a:rPr>
              <a:t>Gymnocalycium</a:t>
            </a:r>
            <a:endParaRPr lang="fr-FR" b="0" i="0" dirty="0">
              <a:solidFill>
                <a:srgbClr val="FFFFFF"/>
              </a:solidFill>
              <a:effectLst/>
              <a:latin typeface="inherit"/>
            </a:endParaRPr>
          </a:p>
          <a:p>
            <a:pPr algn="l" fontAlgn="base">
              <a:buFont typeface="+mj-lt"/>
              <a:buAutoNum type="arabicPeriod"/>
            </a:pPr>
            <a:r>
              <a:rPr lang="fr-FR" b="0" i="0" dirty="0">
                <a:solidFill>
                  <a:srgbClr val="FFFFFF"/>
                </a:solidFill>
                <a:effectLst/>
                <a:latin typeface="inherit"/>
              </a:rPr>
              <a:t>Sempervivum (joubarbe)</a:t>
            </a:r>
          </a:p>
          <a:p>
            <a:pPr algn="l" fontAlgn="base">
              <a:buFont typeface="+mj-lt"/>
              <a:buAutoNum type="arabicPeriod"/>
            </a:pPr>
            <a:r>
              <a:rPr lang="fr-FR" b="0" i="0" dirty="0">
                <a:solidFill>
                  <a:srgbClr val="FFFFFF"/>
                </a:solidFill>
                <a:effectLst/>
                <a:latin typeface="inherit"/>
              </a:rPr>
              <a:t>Mammillaria</a:t>
            </a:r>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66</a:t>
            </a:fld>
            <a:endParaRPr lang="fr-FR"/>
          </a:p>
        </p:txBody>
      </p:sp>
    </p:spTree>
    <p:extLst>
      <p:ext uri="{BB962C8B-B14F-4D97-AF65-F5344CB8AC3E}">
        <p14:creationId xmlns:p14="http://schemas.microsoft.com/office/powerpoint/2010/main" val="151405970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67</a:t>
            </a:fld>
            <a:endParaRPr lang="fr-FR"/>
          </a:p>
        </p:txBody>
      </p:sp>
    </p:spTree>
    <p:extLst>
      <p:ext uri="{BB962C8B-B14F-4D97-AF65-F5344CB8AC3E}">
        <p14:creationId xmlns:p14="http://schemas.microsoft.com/office/powerpoint/2010/main" val="15793423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68</a:t>
            </a:fld>
            <a:endParaRPr lang="fr-FR"/>
          </a:p>
        </p:txBody>
      </p:sp>
    </p:spTree>
    <p:extLst>
      <p:ext uri="{BB962C8B-B14F-4D97-AF65-F5344CB8AC3E}">
        <p14:creationId xmlns:p14="http://schemas.microsoft.com/office/powerpoint/2010/main" val="22825004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a:lnSpc>
                <a:spcPct val="80000"/>
              </a:lnSpc>
              <a:buFontTx/>
              <a:buNone/>
            </a:pPr>
            <a:r>
              <a:rPr lang="fr-FR" altLang="fr-FR" sz="1200" dirty="0"/>
              <a:t>ZOZIA qui jaunit l’hiver</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71</a:t>
            </a:fld>
            <a:endParaRPr lang="fr-FR"/>
          </a:p>
        </p:txBody>
      </p:sp>
    </p:spTree>
    <p:extLst>
      <p:ext uri="{BB962C8B-B14F-4D97-AF65-F5344CB8AC3E}">
        <p14:creationId xmlns:p14="http://schemas.microsoft.com/office/powerpoint/2010/main" val="56586670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a:lnSpc>
                <a:spcPct val="80000"/>
              </a:lnSpc>
              <a:buFontTx/>
              <a:buNone/>
            </a:pPr>
            <a:r>
              <a:rPr lang="fr-FR" altLang="fr-FR" sz="1200" dirty="0"/>
              <a:t>THYM SERPOLETTE</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72</a:t>
            </a:fld>
            <a:endParaRPr lang="fr-FR"/>
          </a:p>
        </p:txBody>
      </p:sp>
    </p:spTree>
    <p:extLst>
      <p:ext uri="{BB962C8B-B14F-4D97-AF65-F5344CB8AC3E}">
        <p14:creationId xmlns:p14="http://schemas.microsoft.com/office/powerpoint/2010/main" val="8207058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a:lnSpc>
                <a:spcPct val="80000"/>
              </a:lnSpc>
              <a:buFontTx/>
              <a:buNone/>
            </a:pPr>
            <a:r>
              <a:rPr lang="fr-FR" altLang="fr-FR" sz="1200" dirty="0" err="1"/>
              <a:t>Phyla</a:t>
            </a:r>
            <a:r>
              <a:rPr lang="fr-FR" altLang="fr-FR" sz="1200" dirty="0"/>
              <a:t> </a:t>
            </a:r>
            <a:r>
              <a:rPr lang="fr-FR" altLang="fr-FR" sz="1200" dirty="0" err="1"/>
              <a:t>nodiflora</a:t>
            </a:r>
            <a:r>
              <a:rPr lang="fr-FR" altLang="fr-FR" sz="1200" dirty="0"/>
              <a:t> et achillée, </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73</a:t>
            </a:fld>
            <a:endParaRPr lang="fr-FR"/>
          </a:p>
        </p:txBody>
      </p:sp>
    </p:spTree>
    <p:extLst>
      <p:ext uri="{BB962C8B-B14F-4D97-AF65-F5344CB8AC3E}">
        <p14:creationId xmlns:p14="http://schemas.microsoft.com/office/powerpoint/2010/main" val="41615019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a:lnSpc>
                <a:spcPct val="80000"/>
              </a:lnSpc>
              <a:buFontTx/>
              <a:buNone/>
            </a:pPr>
            <a:r>
              <a:rPr lang="fr-FR" altLang="fr-FR" sz="1200" dirty="0"/>
              <a:t>matricaire rampante, </a:t>
            </a:r>
            <a:r>
              <a:rPr lang="fr-FR" altLang="fr-FR" sz="1200" dirty="0" err="1"/>
              <a:t>frankénia</a:t>
            </a:r>
            <a:r>
              <a:rPr lang="fr-FR" altLang="fr-FR" sz="1200" dirty="0"/>
              <a:t>, </a:t>
            </a:r>
            <a:r>
              <a:rPr lang="fr-FR" altLang="fr-FR" sz="1200" dirty="0" err="1"/>
              <a:t>dichondra</a:t>
            </a:r>
            <a:r>
              <a:rPr lang="fr-FR" altLang="fr-FR" sz="1200" dirty="0"/>
              <a:t> repens, </a:t>
            </a:r>
            <a:r>
              <a:rPr lang="fr-FR" altLang="fr-FR" sz="1200" dirty="0" err="1"/>
              <a:t>pachysandra</a:t>
            </a:r>
            <a:r>
              <a:rPr lang="fr-FR" altLang="fr-FR" sz="1200" dirty="0"/>
              <a:t> </a:t>
            </a:r>
            <a:r>
              <a:rPr lang="fr-FR" altLang="fr-FR" sz="1200" dirty="0" err="1"/>
              <a:t>terminalis</a:t>
            </a:r>
            <a:endParaRPr lang="fr-FR" altLang="fr-FR" sz="1200" dirty="0"/>
          </a:p>
          <a:p>
            <a:pPr>
              <a:lnSpc>
                <a:spcPct val="80000"/>
              </a:lnSpc>
              <a:buFontTx/>
              <a:buNone/>
            </a:pPr>
            <a:r>
              <a:rPr lang="fr-FR" altLang="fr-FR" sz="1200" dirty="0" err="1"/>
              <a:t>Menthas</a:t>
            </a:r>
            <a:r>
              <a:rPr lang="fr-FR" altLang="fr-FR" sz="1200" dirty="0"/>
              <a:t> </a:t>
            </a:r>
            <a:r>
              <a:rPr lang="fr-FR" altLang="fr-FR" sz="1200" dirty="0" err="1"/>
              <a:t>requinii</a:t>
            </a:r>
            <a:r>
              <a:rPr lang="fr-FR" altLang="fr-FR" sz="1200" dirty="0"/>
              <a:t>, </a:t>
            </a:r>
            <a:r>
              <a:rPr lang="fr-FR" altLang="fr-FR" sz="1200" dirty="0" err="1"/>
              <a:t>ophiophogon</a:t>
            </a:r>
            <a:r>
              <a:rPr lang="fr-FR" altLang="fr-FR" sz="1200" dirty="0"/>
              <a:t> </a:t>
            </a:r>
            <a:r>
              <a:rPr lang="fr-FR" altLang="fr-FR" sz="1200" dirty="0" err="1"/>
              <a:t>japonicus</a:t>
            </a:r>
            <a:r>
              <a:rPr lang="fr-FR" altLang="fr-FR" sz="1200" dirty="0"/>
              <a:t> « minor »,, </a:t>
            </a:r>
            <a:r>
              <a:rPr lang="fr-FR" altLang="fr-FR" sz="1200" dirty="0" err="1"/>
              <a:t>ellisiophyllum</a:t>
            </a:r>
            <a:r>
              <a:rPr lang="fr-FR" altLang="fr-FR" sz="1200" dirty="0"/>
              <a:t> </a:t>
            </a:r>
            <a:r>
              <a:rPr lang="fr-FR" altLang="fr-FR" sz="1200" dirty="0" err="1"/>
              <a:t>pinnatum</a:t>
            </a:r>
            <a:r>
              <a:rPr lang="fr-FR" altLang="fr-FR" sz="1200" dirty="0"/>
              <a:t>, </a:t>
            </a:r>
            <a:r>
              <a:rPr lang="fr-FR" altLang="fr-FR" sz="1200" dirty="0" err="1"/>
              <a:t>azarum</a:t>
            </a:r>
            <a:r>
              <a:rPr lang="fr-FR" altLang="fr-FR" sz="1200" dirty="0"/>
              <a:t> </a:t>
            </a:r>
            <a:r>
              <a:rPr lang="fr-FR" altLang="fr-FR" sz="1200" dirty="0" err="1"/>
              <a:t>européum</a:t>
            </a:r>
            <a:r>
              <a:rPr lang="fr-FR" altLang="fr-FR" sz="1200" dirty="0"/>
              <a:t> pour l’ombre</a:t>
            </a:r>
          </a:p>
          <a:p>
            <a:pPr>
              <a:lnSpc>
                <a:spcPct val="80000"/>
              </a:lnSpc>
              <a:buFontTx/>
              <a:buNone/>
            </a:pPr>
            <a:endParaRPr lang="fr-FR" altLang="fr-FR" sz="1200"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74</a:t>
            </a:fld>
            <a:endParaRPr lang="fr-FR"/>
          </a:p>
        </p:txBody>
      </p:sp>
    </p:spTree>
    <p:extLst>
      <p:ext uri="{BB962C8B-B14F-4D97-AF65-F5344CB8AC3E}">
        <p14:creationId xmlns:p14="http://schemas.microsoft.com/office/powerpoint/2010/main" val="346162657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Définition: </a:t>
            </a:r>
            <a:r>
              <a:rPr lang="fr-FR" b="0" i="0" dirty="0">
                <a:solidFill>
                  <a:srgbClr val="202122"/>
                </a:solidFill>
                <a:effectLst/>
                <a:latin typeface="Arial" panose="020B0604020202020204" pitchFamily="34" charset="0"/>
              </a:rPr>
              <a:t>les </a:t>
            </a:r>
            <a:r>
              <a:rPr lang="fr-FR" b="1" i="0" dirty="0">
                <a:solidFill>
                  <a:srgbClr val="202122"/>
                </a:solidFill>
                <a:effectLst/>
                <a:latin typeface="Arial" panose="020B0604020202020204" pitchFamily="34" charset="0"/>
              </a:rPr>
              <a:t>plantes bulbeuses</a:t>
            </a:r>
            <a:r>
              <a:rPr lang="fr-FR" b="0" i="0" dirty="0">
                <a:solidFill>
                  <a:srgbClr val="202122"/>
                </a:solidFill>
                <a:effectLst/>
                <a:latin typeface="Arial" panose="020B0604020202020204" pitchFamily="34" charset="0"/>
              </a:rPr>
              <a:t> (ou tubéreuses) sont des plantes </a:t>
            </a:r>
            <a:r>
              <a:rPr lang="fr-FR" b="0" i="0" u="none" strike="noStrike" dirty="0">
                <a:solidFill>
                  <a:srgbClr val="3366CC"/>
                </a:solidFill>
                <a:effectLst/>
                <a:latin typeface="Arial" panose="020B0604020202020204" pitchFamily="34" charset="0"/>
                <a:hlinkClick r:id="rId3" tooltip="Plante herbacée"/>
              </a:rPr>
              <a:t>herbacées</a:t>
            </a:r>
            <a:r>
              <a:rPr lang="fr-FR" b="0" i="0" dirty="0">
                <a:solidFill>
                  <a:srgbClr val="202122"/>
                </a:solidFill>
                <a:effectLst/>
                <a:latin typeface="Arial" panose="020B0604020202020204" pitchFamily="34" charset="0"/>
              </a:rPr>
              <a:t> </a:t>
            </a:r>
            <a:r>
              <a:rPr lang="fr-FR" b="0" i="0" u="none" strike="noStrike" dirty="0">
                <a:solidFill>
                  <a:srgbClr val="3366CC"/>
                </a:solidFill>
                <a:effectLst/>
                <a:latin typeface="Arial" panose="020B0604020202020204" pitchFamily="34" charset="0"/>
                <a:hlinkClick r:id="rId4" tooltip="Plante vivace"/>
              </a:rPr>
              <a:t>vivaces</a:t>
            </a:r>
            <a:r>
              <a:rPr lang="fr-FR" b="0" i="0" dirty="0">
                <a:solidFill>
                  <a:srgbClr val="202122"/>
                </a:solidFill>
                <a:effectLst/>
                <a:latin typeface="Arial" panose="020B0604020202020204" pitchFamily="34" charset="0"/>
              </a:rPr>
              <a:t> cultivées pour l'attrait de leur </a:t>
            </a:r>
            <a:r>
              <a:rPr lang="fr-FR" b="0" i="0" u="none" strike="noStrike" dirty="0">
                <a:solidFill>
                  <a:srgbClr val="3366CC"/>
                </a:solidFill>
                <a:effectLst/>
                <a:latin typeface="Arial" panose="020B0604020202020204" pitchFamily="34" charset="0"/>
                <a:hlinkClick r:id="rId5" tooltip="Fleur"/>
              </a:rPr>
              <a:t>floraison</a:t>
            </a:r>
            <a:r>
              <a:rPr lang="fr-FR" b="0" i="0" dirty="0">
                <a:solidFill>
                  <a:srgbClr val="202122"/>
                </a:solidFill>
                <a:effectLst/>
                <a:latin typeface="Arial" panose="020B0604020202020204" pitchFamily="34" charset="0"/>
              </a:rPr>
              <a:t>, qui présentent des organes souterrains de réserve nutritive, tels que </a:t>
            </a:r>
            <a:r>
              <a:rPr lang="fr-FR" b="0" i="0" u="none" strike="noStrike" dirty="0">
                <a:solidFill>
                  <a:srgbClr val="3366CC"/>
                </a:solidFill>
                <a:effectLst/>
                <a:latin typeface="Arial" panose="020B0604020202020204" pitchFamily="34" charset="0"/>
                <a:hlinkClick r:id="rId6" tooltip="Bulbe"/>
              </a:rPr>
              <a:t>bulbes</a:t>
            </a:r>
            <a:r>
              <a:rPr lang="fr-FR" b="0" i="0" u="none" strike="noStrike" dirty="0">
                <a:solidFill>
                  <a:srgbClr val="3366CC"/>
                </a:solidFill>
                <a:effectLst/>
                <a:latin typeface="Arial" panose="020B0604020202020204" pitchFamily="34" charset="0"/>
              </a:rPr>
              <a:t> vrais</a:t>
            </a:r>
            <a:r>
              <a:rPr lang="fr-FR" b="0" i="0" dirty="0">
                <a:solidFill>
                  <a:srgbClr val="202122"/>
                </a:solidFill>
                <a:effectLst/>
                <a:latin typeface="Arial" panose="020B0604020202020204" pitchFamily="34" charset="0"/>
              </a:rPr>
              <a:t>, </a:t>
            </a:r>
            <a:r>
              <a:rPr lang="fr-FR" b="0" i="0" u="none" strike="noStrike" dirty="0">
                <a:solidFill>
                  <a:srgbClr val="3366CC"/>
                </a:solidFill>
                <a:effectLst/>
                <a:latin typeface="Arial" panose="020B0604020202020204" pitchFamily="34" charset="0"/>
                <a:hlinkClick r:id="rId7" tooltip="Corme (bulbe)"/>
              </a:rPr>
              <a:t>cormes</a:t>
            </a:r>
            <a:r>
              <a:rPr lang="fr-FR" b="0" i="0" dirty="0">
                <a:solidFill>
                  <a:srgbClr val="202122"/>
                </a:solidFill>
                <a:effectLst/>
                <a:latin typeface="Arial" panose="020B0604020202020204" pitchFamily="34" charset="0"/>
              </a:rPr>
              <a:t>, </a:t>
            </a:r>
            <a:r>
              <a:rPr lang="fr-FR" b="0" i="0" u="none" strike="noStrike" dirty="0">
                <a:solidFill>
                  <a:srgbClr val="3366CC"/>
                </a:solidFill>
                <a:effectLst/>
                <a:latin typeface="Arial" panose="020B0604020202020204" pitchFamily="34" charset="0"/>
                <a:hlinkClick r:id="rId8" tooltip="Rhizome"/>
              </a:rPr>
              <a:t>rhizomes</a:t>
            </a:r>
            <a:r>
              <a:rPr lang="fr-FR" b="0" i="0" dirty="0">
                <a:solidFill>
                  <a:srgbClr val="202122"/>
                </a:solidFill>
                <a:effectLst/>
                <a:latin typeface="Arial" panose="020B0604020202020204" pitchFamily="34" charset="0"/>
              </a:rPr>
              <a:t>, </a:t>
            </a:r>
            <a:r>
              <a:rPr lang="fr-FR" b="0" i="0" u="none" strike="noStrike" dirty="0">
                <a:solidFill>
                  <a:srgbClr val="3366CC"/>
                </a:solidFill>
                <a:effectLst/>
                <a:latin typeface="Arial" panose="020B0604020202020204" pitchFamily="34" charset="0"/>
                <a:hlinkClick r:id="rId9" tooltip="Tubercule"/>
              </a:rPr>
              <a:t>tubercules</a:t>
            </a:r>
            <a:r>
              <a:rPr lang="fr-FR" b="0" i="0" dirty="0">
                <a:solidFill>
                  <a:srgbClr val="202122"/>
                </a:solidFill>
                <a:effectLst/>
                <a:latin typeface="Arial" panose="020B0604020202020204" pitchFamily="34" charset="0"/>
              </a:rPr>
              <a:t> et </a:t>
            </a:r>
            <a:r>
              <a:rPr lang="fr-FR" b="0" i="0" u="none" strike="noStrike" dirty="0">
                <a:solidFill>
                  <a:srgbClr val="3366CC"/>
                </a:solidFill>
                <a:effectLst/>
                <a:latin typeface="Arial" panose="020B0604020202020204" pitchFamily="34" charset="0"/>
                <a:hlinkClick r:id="rId10" tooltip="Racine tubéreuse"/>
              </a:rPr>
              <a:t>racines tubéreuses</a:t>
            </a:r>
            <a:r>
              <a:rPr lang="fr-FR" b="0" i="0" dirty="0">
                <a:solidFill>
                  <a:srgbClr val="202122"/>
                </a:solidFill>
                <a:effectLst/>
                <a:latin typeface="Arial" panose="020B0604020202020204" pitchFamily="34" charset="0"/>
              </a:rPr>
              <a:t>. Ces espèces ont tendance à perdre leur partie aérienne lors des saisons défavorables à la croissance (hiver ou été selon les espèces) et restent en dormance grâce aux réserves stockées dans les bulbes. Lorsque les conditions saisonnières sont à nouveau favorables, ces réserves soutiennent le nouveau cycle de croissance. De plus, les bulbes permettent également la </a:t>
            </a:r>
            <a:r>
              <a:rPr lang="fr-FR" b="0" i="0" u="none" strike="noStrike" dirty="0">
                <a:solidFill>
                  <a:srgbClr val="3366CC"/>
                </a:solidFill>
                <a:effectLst/>
                <a:latin typeface="Arial" panose="020B0604020202020204" pitchFamily="34" charset="0"/>
                <a:hlinkClick r:id="rId11" tooltip="Multiplication végétative"/>
              </a:rPr>
              <a:t>multiplication végétative</a:t>
            </a:r>
            <a:r>
              <a:rPr lang="fr-FR" b="0" i="0" dirty="0">
                <a:solidFill>
                  <a:srgbClr val="202122"/>
                </a:solidFill>
                <a:effectLst/>
                <a:latin typeface="Arial" panose="020B0604020202020204" pitchFamily="34" charset="0"/>
              </a:rPr>
              <a:t> ou asexuée chez ces espèces en les divisant tous les 4 à 5 ans.</a:t>
            </a:r>
          </a:p>
          <a:p>
            <a:r>
              <a:rPr lang="fr-FR" dirty="0"/>
              <a:t>Pourquoi choisir les plantes bulbeuses: Elles sont naturalisables et très rustiques. Certaines amènent une explosion de couleurs au printemps ou sur des périodes charnières du fleurissement. D’autres résistent et fleurissent lors des canicules. Leur diversité amènent une gamme complémentaire aux vivaces.</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75</a:t>
            </a:fld>
            <a:endParaRPr lang="fr-FR"/>
          </a:p>
        </p:txBody>
      </p:sp>
    </p:spTree>
    <p:extLst>
      <p:ext uri="{BB962C8B-B14F-4D97-AF65-F5344CB8AC3E}">
        <p14:creationId xmlns:p14="http://schemas.microsoft.com/office/powerpoint/2010/main" val="39108496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b="0" i="0" dirty="0">
                <a:solidFill>
                  <a:srgbClr val="444444"/>
                </a:solidFill>
                <a:effectLst/>
                <a:latin typeface="Roboto" panose="020B0604020202020204" pitchFamily="2" charset="0"/>
              </a:rPr>
              <a:t>On pense à tort qu’elles illuminent que le printemps alors qu’elles peuvent nous enchanter toute l’année. La tulipe botanique, la jacinthe,  narcisse, muscari, Crocus, Scille, lys, </a:t>
            </a:r>
            <a:r>
              <a:rPr lang="fr-FR" b="0" i="0" dirty="0">
                <a:solidFill>
                  <a:srgbClr val="111111"/>
                </a:solidFill>
                <a:effectLst/>
                <a:latin typeface="Roboto" panose="02000000000000000000" pitchFamily="2" charset="0"/>
              </a:rPr>
              <a:t>Clivia, Agapanthe , cyclamen de Naples, </a:t>
            </a:r>
            <a:r>
              <a:rPr lang="fr-FR" b="0" i="0" dirty="0" err="1">
                <a:solidFill>
                  <a:srgbClr val="111111"/>
                </a:solidFill>
                <a:effectLst/>
                <a:latin typeface="Roboto" panose="02000000000000000000" pitchFamily="2" charset="0"/>
              </a:rPr>
              <a:t>Eremurus</a:t>
            </a:r>
            <a:r>
              <a:rPr lang="fr-FR" b="0" i="0" dirty="0">
                <a:solidFill>
                  <a:srgbClr val="111111"/>
                </a:solidFill>
                <a:effectLst/>
                <a:latin typeface="Roboto" panose="02000000000000000000" pitchFamily="2" charset="0"/>
              </a:rPr>
              <a:t>, Glaïeul Iris, Cannas, Pivoine, Hémérocalle, Allium,…. Voir les catalogue de </a:t>
            </a:r>
            <a:r>
              <a:rPr lang="fr-FR" b="0" i="0" dirty="0" err="1">
                <a:solidFill>
                  <a:srgbClr val="111111"/>
                </a:solidFill>
                <a:effectLst/>
                <a:latin typeface="Roboto" panose="02000000000000000000" pitchFamily="2" charset="0"/>
              </a:rPr>
              <a:t>verver</a:t>
            </a:r>
            <a:r>
              <a:rPr lang="fr-FR" b="0" i="0" dirty="0">
                <a:solidFill>
                  <a:srgbClr val="111111"/>
                </a:solidFill>
                <a:effectLst/>
                <a:latin typeface="Roboto" panose="02000000000000000000" pitchFamily="2" charset="0"/>
              </a:rPr>
              <a:t> export, des tulipes de France, Ernest TURC.</a:t>
            </a:r>
          </a:p>
          <a:p>
            <a:pPr marL="0" marR="0" lvl="0" indent="0" algn="l" defTabSz="914400" rtl="0" eaLnBrk="1" fontAlgn="auto" latinLnBrk="0" hangingPunct="1">
              <a:lnSpc>
                <a:spcPct val="100000"/>
              </a:lnSpc>
              <a:spcBef>
                <a:spcPts val="0"/>
              </a:spcBef>
              <a:spcAft>
                <a:spcPts val="0"/>
              </a:spcAft>
              <a:buClrTx/>
              <a:buSzTx/>
              <a:buFontTx/>
              <a:buNone/>
              <a:tabLst/>
              <a:defRPr/>
            </a:pPr>
            <a:r>
              <a:rPr lang="fr-FR" b="0" i="0" dirty="0">
                <a:solidFill>
                  <a:srgbClr val="111111"/>
                </a:solidFill>
                <a:effectLst/>
                <a:latin typeface="Roboto" panose="02000000000000000000" pitchFamily="2" charset="0"/>
              </a:rPr>
              <a:t>Et pourquoi pas des légumes vivaces: l’ail rocambole, l’oignon rocambole, l’artichaut ou le poireau perpétuel</a:t>
            </a:r>
            <a:endParaRPr lang="fr-FR" dirty="0"/>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76</a:t>
            </a:fld>
            <a:endParaRPr lang="fr-FR"/>
          </a:p>
        </p:txBody>
      </p:sp>
    </p:spTree>
    <p:extLst>
      <p:ext uri="{BB962C8B-B14F-4D97-AF65-F5344CB8AC3E}">
        <p14:creationId xmlns:p14="http://schemas.microsoft.com/office/powerpoint/2010/main" val="39264706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Plantation mécanisé. Attention sur notre région venteuse (l’Autan, le Cers, la Tramontane…) la durée de floraison peut être raccourcie et nous devons utiliser des mélanges de plusieurs variétés avec des périodes de fleurissement différentes mais aussi plusieurs espèces.</a:t>
            </a:r>
          </a:p>
          <a:p>
            <a:r>
              <a:rPr lang="fr-FR" dirty="0"/>
              <a:t>Enlèvement des fleurs fanées pour une non production de graines et garder le feuillage le plus longtemps pour qu’elles régénèrent leur réserve. Les bulbes peuvent vous permettent </a:t>
            </a:r>
            <a:r>
              <a:rPr lang="fr-FR"/>
              <a:t>un fleurissement </a:t>
            </a:r>
            <a:r>
              <a:rPr lang="fr-FR" dirty="0"/>
              <a:t>par étage.</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77</a:t>
            </a:fld>
            <a:endParaRPr lang="fr-FR"/>
          </a:p>
        </p:txBody>
      </p:sp>
    </p:spTree>
    <p:extLst>
      <p:ext uri="{BB962C8B-B14F-4D97-AF65-F5344CB8AC3E}">
        <p14:creationId xmlns:p14="http://schemas.microsoft.com/office/powerpoint/2010/main" val="33564369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Avec leur élégance naturelle suivant le vent  et leur diversité de structure, de feuillage et de couleurs. Les graminées jouent un rôle essentiel dans les aménagements paysagers. Définition: </a:t>
            </a:r>
            <a:r>
              <a:rPr lang="fr-FR" b="0" i="0" dirty="0">
                <a:solidFill>
                  <a:srgbClr val="000000"/>
                </a:solidFill>
                <a:effectLst/>
                <a:latin typeface="Poppins" panose="020B0502040204020203" pitchFamily="2" charset="0"/>
              </a:rPr>
              <a:t>La plupart des graminées d'ornement poussent en touffes compactes, d'autres peuvent devenir plus ou moins volumineuses. Les plus intéressantes ne s'étalent guère et montrent un feuillage non seulement graphique, mais aussi panaché, jaune ou pourpre. Cela suffit pour assurer un décor durant de nombreux mois, bien plus longtemps de toute façon que les plantes cultivées pour leurs floraisons. Lors des périodes venteuses, les massifs sont en mouvements et ondulations. Elles sont robustes et certaines résistent à la sècheresse, aux sols pauvres et secs. Elles demandent un entretien réduit (taille au printemps </a:t>
            </a:r>
            <a:r>
              <a:rPr lang="fr-FR" b="0" i="0">
                <a:solidFill>
                  <a:srgbClr val="000000"/>
                </a:solidFill>
                <a:effectLst/>
                <a:latin typeface="Poppins" panose="020B0502040204020203" pitchFamily="2" charset="0"/>
              </a:rPr>
              <a:t>si nécessaire).</a:t>
            </a:r>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78</a:t>
            </a:fld>
            <a:endParaRPr lang="fr-FR"/>
          </a:p>
        </p:txBody>
      </p:sp>
    </p:spTree>
    <p:extLst>
      <p:ext uri="{BB962C8B-B14F-4D97-AF65-F5344CB8AC3E}">
        <p14:creationId xmlns:p14="http://schemas.microsoft.com/office/powerpoint/2010/main" val="38731940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Elles offrent de nombreux avantages esthétiques, pratiques et écosystémiques Attention elles peuvent devenir envahissantes en se ressemant naturellement et indésirables comme l’herbe de la pampa ou le stipa.</a:t>
            </a:r>
          </a:p>
          <a:p>
            <a:r>
              <a:rPr lang="fr-FR" dirty="0"/>
              <a:t>Certaines sont allergènes. Donc choisir celles qui ont un faible potentiel: </a:t>
            </a:r>
            <a:r>
              <a:rPr lang="fr-FR" dirty="0" err="1"/>
              <a:t>Briza</a:t>
            </a:r>
            <a:r>
              <a:rPr lang="fr-FR" dirty="0"/>
              <a:t>, </a:t>
            </a:r>
            <a:r>
              <a:rPr lang="fr-FR" dirty="0" err="1"/>
              <a:t>Calimagrostis</a:t>
            </a:r>
            <a:r>
              <a:rPr lang="fr-FR" dirty="0"/>
              <a:t>, Carex, </a:t>
            </a:r>
            <a:r>
              <a:rPr lang="fr-FR" dirty="0" err="1"/>
              <a:t>Fetuca</a:t>
            </a:r>
            <a:r>
              <a:rPr lang="fr-FR" dirty="0"/>
              <a:t>, </a:t>
            </a:r>
            <a:r>
              <a:rPr lang="fr-FR" dirty="0" err="1"/>
              <a:t>Imperata</a:t>
            </a:r>
            <a:r>
              <a:rPr lang="fr-FR" dirty="0"/>
              <a:t>, </a:t>
            </a:r>
            <a:r>
              <a:rPr lang="fr-FR" dirty="0" err="1"/>
              <a:t>Melica</a:t>
            </a:r>
            <a:r>
              <a:rPr lang="fr-FR" dirty="0"/>
              <a:t>, </a:t>
            </a:r>
            <a:r>
              <a:rPr lang="fr-FR" dirty="0" err="1"/>
              <a:t>Muhlenbergia</a:t>
            </a:r>
            <a:r>
              <a:rPr lang="fr-FR" dirty="0"/>
              <a:t>, </a:t>
            </a:r>
            <a:r>
              <a:rPr lang="fr-FR" dirty="0" err="1"/>
              <a:t>Mischantus</a:t>
            </a:r>
            <a:r>
              <a:rPr lang="fr-FR" dirty="0"/>
              <a:t> </a:t>
            </a:r>
            <a:r>
              <a:rPr lang="fr-FR" dirty="0" err="1"/>
              <a:t>sinensis</a:t>
            </a:r>
            <a:r>
              <a:rPr lang="fr-FR" dirty="0"/>
              <a:t>, </a:t>
            </a:r>
            <a:r>
              <a:rPr lang="fr-FR" dirty="0" err="1"/>
              <a:t>Pennisetum</a:t>
            </a:r>
            <a:r>
              <a:rPr lang="fr-FR" dirty="0"/>
              <a:t>.</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79</a:t>
            </a:fld>
            <a:endParaRPr lang="fr-FR"/>
          </a:p>
        </p:txBody>
      </p:sp>
    </p:spTree>
    <p:extLst>
      <p:ext uri="{BB962C8B-B14F-4D97-AF65-F5344CB8AC3E}">
        <p14:creationId xmlns:p14="http://schemas.microsoft.com/office/powerpoint/2010/main" val="285051311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Elles ont un rôle écosystémique: abri à une petite faune et insectes, filtrent les polluants de l’air, absorption du CO² et </a:t>
            </a:r>
            <a:r>
              <a:rPr lang="fr-FR" dirty="0" err="1"/>
              <a:t>sequestration</a:t>
            </a:r>
            <a:r>
              <a:rPr lang="fr-FR" dirty="0"/>
              <a:t> dans le sol.</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80</a:t>
            </a:fld>
            <a:endParaRPr lang="fr-FR"/>
          </a:p>
        </p:txBody>
      </p:sp>
    </p:spTree>
    <p:extLst>
      <p:ext uri="{BB962C8B-B14F-4D97-AF65-F5344CB8AC3E}">
        <p14:creationId xmlns:p14="http://schemas.microsoft.com/office/powerpoint/2010/main" val="32895203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Ces plantes permettent de remplacer le paillage si la couverture est dense: limite les adventices, diminution du rayonnement solaire sur le sol, limite l’évaporation du sol et conserve la fraîcheur et échange de nutriments dans le sol grâce au chevelu racinaire. Certaines plantes sont </a:t>
            </a:r>
            <a:r>
              <a:rPr lang="fr-FR" dirty="0" err="1"/>
              <a:t>allélopathiques</a:t>
            </a:r>
            <a:r>
              <a:rPr lang="fr-FR" dirty="0"/>
              <a:t> (inhibition de la germination des graines). Réduction de l’entretien et résilience climatique.</a:t>
            </a:r>
          </a:p>
          <a:p>
            <a:r>
              <a:rPr lang="fr-FR" dirty="0"/>
              <a:t>Santoline grise ou verte, </a:t>
            </a:r>
            <a:r>
              <a:rPr lang="fr-FR" dirty="0" err="1"/>
              <a:t>tanacetum</a:t>
            </a:r>
            <a:r>
              <a:rPr lang="fr-FR" dirty="0"/>
              <a:t> </a:t>
            </a:r>
            <a:r>
              <a:rPr lang="fr-FR" dirty="0" err="1"/>
              <a:t>haradjanii</a:t>
            </a:r>
            <a:r>
              <a:rPr lang="fr-FR" dirty="0"/>
              <a:t>, </a:t>
            </a:r>
            <a:r>
              <a:rPr lang="fr-FR" dirty="0" err="1"/>
              <a:t>satureja</a:t>
            </a:r>
            <a:r>
              <a:rPr lang="fr-FR" dirty="0"/>
              <a:t> </a:t>
            </a:r>
            <a:r>
              <a:rPr lang="fr-FR" dirty="0" err="1"/>
              <a:t>spicigera</a:t>
            </a:r>
            <a:r>
              <a:rPr lang="fr-FR" dirty="0"/>
              <a:t>, </a:t>
            </a:r>
            <a:r>
              <a:rPr lang="fr-FR" dirty="0" err="1"/>
              <a:t>salvia</a:t>
            </a:r>
            <a:r>
              <a:rPr lang="fr-FR" dirty="0"/>
              <a:t> </a:t>
            </a:r>
            <a:r>
              <a:rPr lang="fr-FR" dirty="0" err="1"/>
              <a:t>microphylla</a:t>
            </a:r>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81</a:t>
            </a:fld>
            <a:endParaRPr lang="fr-FR"/>
          </a:p>
        </p:txBody>
      </p:sp>
    </p:spTree>
    <p:extLst>
      <p:ext uri="{BB962C8B-B14F-4D97-AF65-F5344CB8AC3E}">
        <p14:creationId xmlns:p14="http://schemas.microsoft.com/office/powerpoint/2010/main" val="279943523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Plantation a privilégier en Automne.</a:t>
            </a:r>
          </a:p>
          <a:p>
            <a:r>
              <a:rPr lang="fr-FR" dirty="0"/>
              <a:t>Ce sont principalement des Méditerranéennes qui ont besoin d’un sol pauvre et drainant (butte) avec une résistance aux écarts de T° </a:t>
            </a:r>
          </a:p>
          <a:p>
            <a:r>
              <a:rPr lang="fr-FR" dirty="0"/>
              <a:t>Elles ont une grande utilité pour végétaliser les pieds d’arbres;</a:t>
            </a:r>
          </a:p>
          <a:p>
            <a:r>
              <a:rPr lang="fr-FR" dirty="0" err="1"/>
              <a:t>Achilléa</a:t>
            </a:r>
            <a:r>
              <a:rPr lang="fr-FR" dirty="0"/>
              <a:t> </a:t>
            </a:r>
            <a:r>
              <a:rPr lang="fr-FR" dirty="0" err="1"/>
              <a:t>crithomifolia</a:t>
            </a:r>
            <a:r>
              <a:rPr lang="fr-FR" dirty="0"/>
              <a:t>, </a:t>
            </a:r>
            <a:r>
              <a:rPr lang="fr-FR" dirty="0" err="1"/>
              <a:t>centeauréa</a:t>
            </a:r>
            <a:r>
              <a:rPr lang="fr-FR" dirty="0"/>
              <a:t> </a:t>
            </a:r>
            <a:r>
              <a:rPr lang="fr-FR" dirty="0" err="1"/>
              <a:t>bella</a:t>
            </a:r>
            <a:r>
              <a:rPr lang="fr-FR" dirty="0"/>
              <a:t> , népétas, </a:t>
            </a:r>
            <a:r>
              <a:rPr lang="fr-FR" dirty="0" err="1"/>
              <a:t>erigéron</a:t>
            </a:r>
            <a:r>
              <a:rPr lang="fr-FR" dirty="0"/>
              <a:t> </a:t>
            </a:r>
            <a:r>
              <a:rPr lang="fr-FR" dirty="0" err="1"/>
              <a:t>karvinskianus</a:t>
            </a:r>
            <a:r>
              <a:rPr lang="fr-FR" dirty="0"/>
              <a:t>, santoline, </a:t>
            </a:r>
            <a:r>
              <a:rPr lang="fr-FR" dirty="0" err="1"/>
              <a:t>tanacetum</a:t>
            </a:r>
            <a:r>
              <a:rPr lang="fr-FR" dirty="0"/>
              <a:t> </a:t>
            </a:r>
            <a:r>
              <a:rPr lang="fr-FR" dirty="0" err="1"/>
              <a:t>haradjanii</a:t>
            </a:r>
            <a:r>
              <a:rPr lang="fr-FR" dirty="0"/>
              <a:t>, </a:t>
            </a:r>
            <a:r>
              <a:rPr lang="fr-FR" dirty="0" err="1"/>
              <a:t>satureja</a:t>
            </a:r>
            <a:r>
              <a:rPr lang="fr-FR" dirty="0"/>
              <a:t> </a:t>
            </a:r>
            <a:r>
              <a:rPr lang="fr-FR" dirty="0" err="1"/>
              <a:t>spicigera</a:t>
            </a:r>
            <a:endParaRPr lang="fr-FR" dirty="0"/>
          </a:p>
          <a:p>
            <a:r>
              <a:rPr lang="fr-FR" dirty="0"/>
              <a:t>Plantation a privilégier en Automne.</a:t>
            </a:r>
          </a:p>
          <a:p>
            <a:r>
              <a:rPr lang="fr-FR" dirty="0"/>
              <a:t>Garder le collet au sec surtout l’hiver</a:t>
            </a:r>
          </a:p>
          <a:p>
            <a:r>
              <a:rPr lang="fr-FR" dirty="0"/>
              <a:t>Le paillage minéral le plus adéquat, organique décomposition inutile avec apport de MO, toile qui permet un lit de germination.</a:t>
            </a:r>
          </a:p>
          <a:p>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82</a:t>
            </a:fld>
            <a:endParaRPr lang="fr-FR"/>
          </a:p>
        </p:txBody>
      </p:sp>
    </p:spTree>
    <p:extLst>
      <p:ext uri="{BB962C8B-B14F-4D97-AF65-F5344CB8AC3E}">
        <p14:creationId xmlns:p14="http://schemas.microsoft.com/office/powerpoint/2010/main" val="31653457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pPr>
              <a:lnSpc>
                <a:spcPct val="80000"/>
              </a:lnSpc>
              <a:buFontTx/>
              <a:buNone/>
            </a:pPr>
            <a:r>
              <a:rPr lang="fr-FR" dirty="0"/>
              <a:t>Définition: </a:t>
            </a:r>
            <a:r>
              <a:rPr lang="fr-FR" sz="1200" dirty="0"/>
              <a:t> </a:t>
            </a:r>
            <a:r>
              <a:rPr lang="fr-FR" altLang="fr-FR" sz="1200" dirty="0"/>
              <a:t>Depuis les années 90, les maisons grainières proposent des mélanges fleuris composés de fleurs annuelles, bisannuelles, ou de vivaces complétés éventuellement de graminées. </a:t>
            </a:r>
          </a:p>
          <a:p>
            <a:pPr>
              <a:lnSpc>
                <a:spcPct val="80000"/>
              </a:lnSpc>
              <a:buFontTx/>
              <a:buNone/>
            </a:pPr>
            <a:r>
              <a:rPr lang="fr-FR" altLang="fr-FR" sz="1200" dirty="0"/>
              <a:t>Ces mélanges donnent des compositions naturelles et champêtre et cette couverture du sol privilégie la biodiversité et le vie de la microfaune et des pollinisateurs</a:t>
            </a:r>
          </a:p>
          <a:p>
            <a:pPr>
              <a:lnSpc>
                <a:spcPct val="80000"/>
              </a:lnSpc>
              <a:buFontTx/>
              <a:buNone/>
            </a:pPr>
            <a:r>
              <a:rPr lang="fr-FR" altLang="fr-FR" sz="1200" dirty="0"/>
              <a:t>. </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83</a:t>
            </a:fld>
            <a:endParaRPr lang="fr-FR"/>
          </a:p>
        </p:txBody>
      </p:sp>
    </p:spTree>
    <p:extLst>
      <p:ext uri="{BB962C8B-B14F-4D97-AF65-F5344CB8AC3E}">
        <p14:creationId xmlns:p14="http://schemas.microsoft.com/office/powerpoint/2010/main" val="104073542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Ramener la nature en ville</a:t>
            </a:r>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84</a:t>
            </a:fld>
            <a:endParaRPr lang="fr-FR"/>
          </a:p>
        </p:txBody>
      </p:sp>
    </p:spTree>
    <p:extLst>
      <p:ext uri="{BB962C8B-B14F-4D97-AF65-F5344CB8AC3E}">
        <p14:creationId xmlns:p14="http://schemas.microsoft.com/office/powerpoint/2010/main" val="200201017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Utilisation pour la cueillette de bouquets champêtre, Pour fleurir une entrée de ville et remplacer du gazon, pour fleurir un giratoire de quartier et remplacer des annuelles, pour fleurir une friche.</a:t>
            </a:r>
          </a:p>
          <a:p>
            <a:r>
              <a:rPr lang="fr-FR" dirty="0"/>
              <a:t>Avoir des réflexion sur:</a:t>
            </a:r>
          </a:p>
          <a:p>
            <a:r>
              <a:rPr lang="fr-FR" dirty="0"/>
              <a:t>L’arrosage par aspersion de ces prairies ou pas. Pour le semis et pour le fleurissement. Difficile sans arrosage en climat méditerranéen.</a:t>
            </a:r>
          </a:p>
          <a:p>
            <a:r>
              <a:rPr lang="fr-FR" dirty="0"/>
              <a:t>Sur la période de fleurissement pour les touristes ou pour les habitants.</a:t>
            </a:r>
          </a:p>
          <a:p>
            <a:r>
              <a:rPr lang="fr-FR" dirty="0"/>
              <a:t>L’utilisation de semences locales et adaptées à son environnement</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85</a:t>
            </a:fld>
            <a:endParaRPr lang="fr-FR"/>
          </a:p>
        </p:txBody>
      </p:sp>
    </p:spTree>
    <p:extLst>
      <p:ext uri="{BB962C8B-B14F-4D97-AF65-F5344CB8AC3E}">
        <p14:creationId xmlns:p14="http://schemas.microsoft.com/office/powerpoint/2010/main" val="280214683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Définition: </a:t>
            </a:r>
            <a:r>
              <a:rPr lang="fr-FR" b="0" i="0" dirty="0">
                <a:solidFill>
                  <a:srgbClr val="666666"/>
                </a:solidFill>
                <a:effectLst/>
                <a:latin typeface="Roboto" panose="02000000000000000000" pitchFamily="2" charset="0"/>
              </a:rPr>
              <a:t> l’arbuste se distingue de l'arbre ou de l'arbrisseau. Il désigne une plante ligneuse d'une taille entre 4 et 7 mètres à l'état adulte, à la différence de l'arbre qui fait plus de 7 mètres à l'état adulte . L’arbrisseau a une forme buissonnante sans tronc.</a:t>
            </a:r>
          </a:p>
          <a:p>
            <a:r>
              <a:rPr lang="fr-FR" b="0" i="0" dirty="0">
                <a:solidFill>
                  <a:srgbClr val="666666"/>
                </a:solidFill>
                <a:effectLst/>
                <a:latin typeface="Roboto" panose="02000000000000000000" pitchFamily="2" charset="0"/>
              </a:rPr>
              <a:t>Cette strate végétale est immense: à fleurs, à feuillage, pour des haies, caduque ou persistante. Elle marque les paysages par les formes, les couleurs, les utilisations (couvre sol, pyramidaux),,,</a:t>
            </a:r>
            <a:endParaRPr lang="fr-FR" dirty="0"/>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87</a:t>
            </a:fld>
            <a:endParaRPr lang="fr-FR"/>
          </a:p>
        </p:txBody>
      </p:sp>
    </p:spTree>
    <p:extLst>
      <p:ext uri="{BB962C8B-B14F-4D97-AF65-F5344CB8AC3E}">
        <p14:creationId xmlns:p14="http://schemas.microsoft.com/office/powerpoint/2010/main" val="396421118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Attention à avoir une taille raisonnée des arbustes et des arbrisseaux</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88</a:t>
            </a:fld>
            <a:endParaRPr lang="fr-FR"/>
          </a:p>
        </p:txBody>
      </p:sp>
    </p:spTree>
    <p:extLst>
      <p:ext uri="{BB962C8B-B14F-4D97-AF65-F5344CB8AC3E}">
        <p14:creationId xmlns:p14="http://schemas.microsoft.com/office/powerpoint/2010/main" val="86170124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J’apprécie ce paysage simple qui par la haie d’Hortensias amène simplement une nuance rose sur la brique rouge</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89</a:t>
            </a:fld>
            <a:endParaRPr lang="fr-FR"/>
          </a:p>
        </p:txBody>
      </p:sp>
    </p:spTree>
    <p:extLst>
      <p:ext uri="{BB962C8B-B14F-4D97-AF65-F5344CB8AC3E}">
        <p14:creationId xmlns:p14="http://schemas.microsoft.com/office/powerpoint/2010/main" val="138365625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Définition: Espèce arbustive à part avec la composition de roseraies, des producteurs rosiéristes et des obtenteurs français de renommée internationale.</a:t>
            </a:r>
          </a:p>
          <a:p>
            <a:r>
              <a:rPr lang="fr-FR" dirty="0"/>
              <a:t>La rose évolue en permanence pour être sans traitement, avec un minimum d’entretien et de taille, résistante à la sècheresse et avec une durée de fleurissement prolongée.</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90</a:t>
            </a:fld>
            <a:endParaRPr lang="fr-FR"/>
          </a:p>
        </p:txBody>
      </p:sp>
    </p:spTree>
    <p:extLst>
      <p:ext uri="{BB962C8B-B14F-4D97-AF65-F5344CB8AC3E}">
        <p14:creationId xmlns:p14="http://schemas.microsoft.com/office/powerpoint/2010/main" val="415388362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Les rosiers doivent être taillés régulièrement, exigeant un personnel qualifié. FAUX. Les variétés paysagères, adaptées à une </a:t>
            </a:r>
            <a:r>
              <a:rPr lang="fr-FR" dirty="0" err="1"/>
              <a:t>uti</a:t>
            </a:r>
            <a:r>
              <a:rPr lang="fr-FR" dirty="0"/>
              <a:t> </a:t>
            </a:r>
            <a:r>
              <a:rPr lang="fr-FR" dirty="0" err="1"/>
              <a:t>lisation</a:t>
            </a:r>
            <a:r>
              <a:rPr lang="fr-FR" dirty="0"/>
              <a:t> urbaine, peuvent se passer de taille. Si l’on veut limiter leur développement, ces rosiers peuvent être facilement rabattus au printemps tous les deux ou trois ans, à la machine. Les rosiers ont des épines, et ces épines peuvent être dangereuses pour les enfants. FAUX. Si l’on souhaite les installer près d’un lieu de passage, il existe des variétés inermes (sans épine, ou plus exactement sans «aiguillons»). À l’encontre, on peut choisir des variétés très épineuses si l’on souhaite protéger un lieu de toute intrusion. Les passants vont trouver dans les rosiers de leur ville une occasion de se composer de beaux </a:t>
            </a:r>
            <a:r>
              <a:rPr lang="fr-FR" dirty="0" err="1"/>
              <a:t>bou</a:t>
            </a:r>
            <a:r>
              <a:rPr lang="fr-FR" dirty="0"/>
              <a:t> </a:t>
            </a:r>
            <a:r>
              <a:rPr lang="fr-FR" dirty="0" err="1"/>
              <a:t>quets</a:t>
            </a:r>
            <a:r>
              <a:rPr lang="fr-FR" dirty="0"/>
              <a:t> pour pas cher. FAUX. Les fleurs des rosiers paysagers ont des formes très différentes de celles des roses </a:t>
            </a:r>
            <a:r>
              <a:rPr lang="fr-FR" dirty="0" err="1"/>
              <a:t>tradi</a:t>
            </a:r>
            <a:r>
              <a:rPr lang="fr-FR" dirty="0"/>
              <a:t> t </a:t>
            </a:r>
            <a:r>
              <a:rPr lang="fr-FR" dirty="0" err="1"/>
              <a:t>ionnelles</a:t>
            </a:r>
            <a:r>
              <a:rPr lang="fr-FR" dirty="0"/>
              <a:t>, dites «nobles». Elles ne seront pas une tentation pour des passants peu scrupuleux. </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91</a:t>
            </a:fld>
            <a:endParaRPr lang="fr-FR"/>
          </a:p>
        </p:txBody>
      </p:sp>
    </p:spTree>
    <p:extLst>
      <p:ext uri="{BB962C8B-B14F-4D97-AF65-F5344CB8AC3E}">
        <p14:creationId xmlns:p14="http://schemas.microsoft.com/office/powerpoint/2010/main" val="424981669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Conservation et élevage de rosiers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92</a:t>
            </a:fld>
            <a:endParaRPr lang="fr-FR"/>
          </a:p>
        </p:txBody>
      </p:sp>
    </p:spTree>
    <p:extLst>
      <p:ext uri="{BB962C8B-B14F-4D97-AF65-F5344CB8AC3E}">
        <p14:creationId xmlns:p14="http://schemas.microsoft.com/office/powerpoint/2010/main" val="345408101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EN CAS DE SÉCHERESSE Le rosier est résistant à la sècheresse : tant que le bord des routes reste vert et que l’herbe s’y développe, aucun besoin </a:t>
            </a:r>
            <a:r>
              <a:rPr lang="fr-FR" dirty="0" err="1"/>
              <a:t>d’arro</a:t>
            </a:r>
            <a:r>
              <a:rPr lang="fr-FR" dirty="0"/>
              <a:t> </a:t>
            </a:r>
            <a:r>
              <a:rPr lang="fr-FR" dirty="0" err="1"/>
              <a:t>ser</a:t>
            </a:r>
            <a:r>
              <a:rPr lang="fr-FR" dirty="0"/>
              <a:t>. Quand l’herbe jaunit, le rosier arrête de f </a:t>
            </a:r>
            <a:r>
              <a:rPr lang="fr-FR" dirty="0" err="1"/>
              <a:t>leurir</a:t>
            </a:r>
            <a:r>
              <a:rPr lang="fr-FR" dirty="0"/>
              <a:t>. Une abondante irrigation devient alors indispensable pour maintenir la florai son. Si la « dormance estivale induite par un stress hydrique » s’installe, il faudra attendre 6 semaines après le retour des pluies pour revoir des fleurs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93</a:t>
            </a:fld>
            <a:endParaRPr lang="fr-FR"/>
          </a:p>
        </p:txBody>
      </p:sp>
    </p:spTree>
    <p:extLst>
      <p:ext uri="{BB962C8B-B14F-4D97-AF65-F5344CB8AC3E}">
        <p14:creationId xmlns:p14="http://schemas.microsoft.com/office/powerpoint/2010/main" val="388420550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La rose préserve la biodiversité et devient mellifères pour faciliter la vie des pollinisateurs. Les fruits (cynorhodons) décoratifs nourrissent les oiseaux l’hiver. Variété « </a:t>
            </a:r>
            <a:r>
              <a:rPr lang="fr-FR" dirty="0" err="1"/>
              <a:t>Friendly</a:t>
            </a:r>
            <a:r>
              <a:rPr lang="fr-FR" dirty="0"/>
              <a:t> » chez Meilland, « </a:t>
            </a:r>
            <a:r>
              <a:rPr lang="fr-FR" dirty="0" err="1"/>
              <a:t>Rosanatura</a:t>
            </a:r>
            <a:r>
              <a:rPr lang="fr-FR" dirty="0"/>
              <a:t> » chez </a:t>
            </a:r>
            <a:r>
              <a:rPr lang="fr-FR" dirty="0" err="1"/>
              <a:t>Verdia</a:t>
            </a:r>
            <a:r>
              <a:rPr lang="fr-FR" dirty="0"/>
              <a:t>,  »</a:t>
            </a:r>
            <a:r>
              <a:rPr lang="fr-FR" dirty="0" err="1"/>
              <a:t>Mella</a:t>
            </a:r>
            <a:r>
              <a:rPr lang="fr-FR" dirty="0"/>
              <a:t> » chez </a:t>
            </a:r>
            <a:r>
              <a:rPr lang="fr-FR" dirty="0" err="1"/>
              <a:t>Pheno</a:t>
            </a:r>
            <a:r>
              <a:rPr lang="fr-FR" dirty="0"/>
              <a:t> Geno rose, « Nectar </a:t>
            </a:r>
            <a:r>
              <a:rPr lang="fr-FR" dirty="0" err="1"/>
              <a:t>garden</a:t>
            </a:r>
            <a:r>
              <a:rPr lang="fr-FR" dirty="0"/>
              <a:t> » de Globe Planter</a:t>
            </a:r>
          </a:p>
          <a:p>
            <a:r>
              <a:rPr lang="fr-FR" dirty="0"/>
              <a:t>Ces variétés résistent à la sècheresse et aux maladies. Ils demandent peu d’entretien pour un fleurissement plus naturel et d’une plus longue durée.</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94</a:t>
            </a:fld>
            <a:endParaRPr lang="fr-FR"/>
          </a:p>
        </p:txBody>
      </p:sp>
    </p:spTree>
    <p:extLst>
      <p:ext uri="{BB962C8B-B14F-4D97-AF65-F5344CB8AC3E}">
        <p14:creationId xmlns:p14="http://schemas.microsoft.com/office/powerpoint/2010/main" val="252540950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Rosiers en pergola, sur tige, pleureur, grimpant des utilisations diverses avec des variétés spécifiques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95</a:t>
            </a:fld>
            <a:endParaRPr lang="fr-FR"/>
          </a:p>
        </p:txBody>
      </p:sp>
    </p:spTree>
    <p:extLst>
      <p:ext uri="{BB962C8B-B14F-4D97-AF65-F5344CB8AC3E}">
        <p14:creationId xmlns:p14="http://schemas.microsoft.com/office/powerpoint/2010/main" val="130320396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Enfin un 5 points: réduction du stress et amélioration du bien être et de la santé mentale</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101</a:t>
            </a:fld>
            <a:endParaRPr lang="fr-FR"/>
          </a:p>
        </p:txBody>
      </p:sp>
    </p:spTree>
    <p:extLst>
      <p:ext uri="{BB962C8B-B14F-4D97-AF65-F5344CB8AC3E}">
        <p14:creationId xmlns:p14="http://schemas.microsoft.com/office/powerpoint/2010/main" val="97896734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Les bienfaits de ces végétaux ne sont plus à prouver. Elles sont les plus utilisés pour le fleurissement de trottoirs et le centre ville. Elles amènent de la l’ombrage sur des treilles ou des pergolas (réduction de l’albédo et îlots de fraicheur), de la fraicheur par de l’évaporation et augmentent l’humidité de l’air, de l’isolation sur les murs en créant une barrière d’air entre le bâti et le végétal, de la biodiversité car elles attirent la faune comme les oiseaux et les insectes et elles sont anti tags en protégeant les murs anti bruit ou les bâtiments patrimoniaux. Nous allons vous décrire les plus faciles et connues mais il existe de nombreuses espèces avec les caractéristiques et leur beauté.</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102</a:t>
            </a:fld>
            <a:endParaRPr lang="fr-FR"/>
          </a:p>
        </p:txBody>
      </p:sp>
    </p:spTree>
    <p:extLst>
      <p:ext uri="{BB962C8B-B14F-4D97-AF65-F5344CB8AC3E}">
        <p14:creationId xmlns:p14="http://schemas.microsoft.com/office/powerpoint/2010/main" val="194615229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La vigne vierge, </a:t>
            </a:r>
            <a:r>
              <a:rPr lang="fr-FR" dirty="0" err="1"/>
              <a:t>Parthenocissus</a:t>
            </a:r>
            <a:r>
              <a:rPr lang="fr-FR" dirty="0"/>
              <a:t> </a:t>
            </a:r>
            <a:r>
              <a:rPr lang="fr-FR" dirty="0" err="1"/>
              <a:t>triscupidata</a:t>
            </a:r>
            <a:r>
              <a:rPr lang="fr-FR" dirty="0"/>
              <a:t>. Traditionnelle des murs de nos village, elle attire les abeilles et les oiseaux. Elle recouvre les murs avec de magnifique couleur automnale.</a:t>
            </a:r>
          </a:p>
          <a:p>
            <a:r>
              <a:rPr lang="fr-FR" dirty="0"/>
              <a:t>La glycine de japon, </a:t>
            </a:r>
            <a:r>
              <a:rPr lang="fr-FR" dirty="0" err="1"/>
              <a:t>Wisteria</a:t>
            </a:r>
            <a:r>
              <a:rPr lang="fr-FR" dirty="0"/>
              <a:t> </a:t>
            </a:r>
            <a:r>
              <a:rPr lang="fr-FR" dirty="0" err="1"/>
              <a:t>floribunda</a:t>
            </a:r>
            <a:r>
              <a:rPr lang="fr-FR" dirty="0"/>
              <a:t>, avec une </a:t>
            </a:r>
            <a:r>
              <a:rPr lang="fr-FR" dirty="0" err="1"/>
              <a:t>magnique</a:t>
            </a:r>
            <a:r>
              <a:rPr lang="fr-FR" dirty="0"/>
              <a:t> floraison en avril mai elle attire les pollinisateurs. Attention à sa force.</a:t>
            </a:r>
          </a:p>
          <a:p>
            <a:r>
              <a:rPr lang="fr-FR" dirty="0"/>
              <a:t>La clématite montana facile à cultiver est adaptée à toutes les situations.</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107</a:t>
            </a:fld>
            <a:endParaRPr lang="fr-FR"/>
          </a:p>
        </p:txBody>
      </p:sp>
    </p:spTree>
    <p:extLst>
      <p:ext uri="{BB962C8B-B14F-4D97-AF65-F5344CB8AC3E}">
        <p14:creationId xmlns:p14="http://schemas.microsoft.com/office/powerpoint/2010/main" val="87371171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t>Le lierre des canaries « gloire de marengo » est résistante à la sècheresse et peut pousser à l’ombre. Pollinisateurs</a:t>
            </a:r>
          </a:p>
          <a:p>
            <a:r>
              <a:rPr lang="fr-FR" dirty="0"/>
              <a:t>Le jasmin étoilé, </a:t>
            </a:r>
            <a:r>
              <a:rPr lang="fr-FR" dirty="0" err="1"/>
              <a:t>trachelospermum</a:t>
            </a:r>
            <a:r>
              <a:rPr lang="fr-FR" dirty="0"/>
              <a:t> </a:t>
            </a:r>
            <a:r>
              <a:rPr lang="fr-FR" dirty="0" err="1"/>
              <a:t>jasminoïdes</a:t>
            </a:r>
            <a:r>
              <a:rPr lang="fr-FR" dirty="0"/>
              <a:t> a un délicieux parfum à la fin du printemps avec un feuillage vert foncé brillant. Plante facile</a:t>
            </a:r>
          </a:p>
          <a:p>
            <a:r>
              <a:rPr lang="fr-FR" dirty="0"/>
              <a:t>Le chèvrefeuille, </a:t>
            </a:r>
            <a:r>
              <a:rPr lang="fr-FR" dirty="0" err="1"/>
              <a:t>lonicera</a:t>
            </a:r>
            <a:r>
              <a:rPr lang="fr-FR" dirty="0"/>
              <a:t> </a:t>
            </a:r>
            <a:r>
              <a:rPr lang="fr-FR" dirty="0" err="1"/>
              <a:t>chinensis</a:t>
            </a:r>
            <a:r>
              <a:rPr lang="fr-FR" dirty="0"/>
              <a:t> avec un feuillage semi persistant est idéal pour les </a:t>
            </a:r>
            <a:r>
              <a:rPr lang="fr-FR" dirty="0" err="1"/>
              <a:t>cloture</a:t>
            </a:r>
            <a:r>
              <a:rPr lang="fr-FR" dirty="0"/>
              <a:t>, </a:t>
            </a:r>
            <a:r>
              <a:rPr lang="fr-FR" dirty="0" err="1"/>
              <a:t>trellis</a:t>
            </a:r>
            <a:r>
              <a:rPr lang="fr-FR" dirty="0"/>
              <a:t> car les pousses s’</a:t>
            </a:r>
            <a:r>
              <a:rPr lang="fr-FR" dirty="0" err="1"/>
              <a:t>enroulents</a:t>
            </a:r>
            <a:r>
              <a:rPr lang="fr-FR" dirty="0"/>
              <a:t> par </a:t>
            </a:r>
            <a:r>
              <a:rPr lang="fr-FR" dirty="0" err="1"/>
              <a:t>ellemême</a:t>
            </a:r>
            <a:r>
              <a:rPr lang="fr-FR" dirty="0"/>
              <a:t>. Plante facile</a:t>
            </a:r>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108</a:t>
            </a:fld>
            <a:endParaRPr lang="fr-FR"/>
          </a:p>
        </p:txBody>
      </p:sp>
    </p:spTree>
    <p:extLst>
      <p:ext uri="{BB962C8B-B14F-4D97-AF65-F5344CB8AC3E}">
        <p14:creationId xmlns:p14="http://schemas.microsoft.com/office/powerpoint/2010/main" val="216892019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dirty="0"/>
              <a:t>Le Micro fleurissement permet d’embellir et d’amener de la couleur dans les communes de façon participative et citoyenne. Les CAUE doivent vous aider dans cette démarche</a:t>
            </a:r>
          </a:p>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109</a:t>
            </a:fld>
            <a:endParaRPr lang="fr-FR"/>
          </a:p>
        </p:txBody>
      </p:sp>
    </p:spTree>
    <p:extLst>
      <p:ext uri="{BB962C8B-B14F-4D97-AF65-F5344CB8AC3E}">
        <p14:creationId xmlns:p14="http://schemas.microsoft.com/office/powerpoint/2010/main" val="48919500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CD090A63-A761-4982-AEE3-D25CC3321A18}" type="slidenum">
              <a:rPr lang="fr-FR" smtClean="0"/>
              <a:t>110</a:t>
            </a:fld>
            <a:endParaRPr lang="fr-FR"/>
          </a:p>
        </p:txBody>
      </p:sp>
    </p:spTree>
    <p:extLst>
      <p:ext uri="{BB962C8B-B14F-4D97-AF65-F5344CB8AC3E}">
        <p14:creationId xmlns:p14="http://schemas.microsoft.com/office/powerpoint/2010/main" val="63493821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Espace réservé de l'image des diapositives 1">
            <a:extLst>
              <a:ext uri="{FF2B5EF4-FFF2-40B4-BE49-F238E27FC236}">
                <a16:creationId xmlns:a16="http://schemas.microsoft.com/office/drawing/2014/main" id="{EF8B8CD2-692C-402E-B7F3-42BFC67C6CCB}"/>
              </a:ext>
            </a:extLst>
          </p:cNvPr>
          <p:cNvSpPr>
            <a:spLocks noGrp="1" noRot="1" noChangeAspect="1" noChangeArrowheads="1" noTextEdit="1"/>
          </p:cNvSpPr>
          <p:nvPr>
            <p:ph type="sldImg"/>
          </p:nvPr>
        </p:nvSpPr>
        <p:spPr>
          <a:ln/>
        </p:spPr>
      </p:sp>
      <p:sp>
        <p:nvSpPr>
          <p:cNvPr id="69635" name="Espace réservé des notes 2">
            <a:extLst>
              <a:ext uri="{FF2B5EF4-FFF2-40B4-BE49-F238E27FC236}">
                <a16:creationId xmlns:a16="http://schemas.microsoft.com/office/drawing/2014/main" id="{E812B857-440E-43A0-97E2-21DE5C8F126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fr-FR" altLang="fr-FR" b="1" dirty="0"/>
              <a:t>Voici, une réponse estivale</a:t>
            </a:r>
            <a:r>
              <a:rPr lang="fr-FR" altLang="fr-FR" dirty="0"/>
              <a:t>.</a:t>
            </a:r>
          </a:p>
          <a:p>
            <a:endParaRPr lang="fr-FR" altLang="fr-FR" dirty="0"/>
          </a:p>
          <a:p>
            <a:r>
              <a:rPr lang="fr-FR" altLang="fr-FR" dirty="0"/>
              <a:t>Vous voyez en haut à gauche, un décor très courant dans la région de la Dombes dans l’Ain : …. </a:t>
            </a:r>
          </a:p>
          <a:p>
            <a:r>
              <a:rPr lang="fr-FR" altLang="fr-FR" dirty="0"/>
              <a:t>Juste en dessous, ce décor avec des </a:t>
            </a:r>
            <a:r>
              <a:rPr lang="fr-FR" altLang="fr-FR" b="1" dirty="0"/>
              <a:t>coreopsis</a:t>
            </a:r>
            <a:r>
              <a:rPr lang="fr-FR" altLang="fr-FR" dirty="0"/>
              <a:t> et des </a:t>
            </a:r>
            <a:r>
              <a:rPr lang="fr-FR" altLang="fr-FR" b="1" dirty="0"/>
              <a:t>verveines de Buenos Aires</a:t>
            </a:r>
            <a:r>
              <a:rPr lang="fr-FR" altLang="fr-FR" dirty="0"/>
              <a:t>, toutes des plantes vivaces </a:t>
            </a:r>
            <a:r>
              <a:rPr lang="fr-FR" altLang="fr-FR" b="1" dirty="0"/>
              <a:t>avec zéro entretien et zéro arrosage</a:t>
            </a:r>
            <a:r>
              <a:rPr lang="fr-FR" altLang="fr-FR" dirty="0"/>
              <a:t>. </a:t>
            </a:r>
          </a:p>
          <a:p>
            <a:r>
              <a:rPr lang="fr-FR" altLang="fr-FR" dirty="0"/>
              <a:t>A droite en haut, des </a:t>
            </a:r>
            <a:r>
              <a:rPr lang="fr-FR" altLang="fr-FR" dirty="0" err="1"/>
              <a:t>caryopteris</a:t>
            </a:r>
            <a:r>
              <a:rPr lang="fr-FR" altLang="fr-FR" dirty="0"/>
              <a:t> et des arbustes à feuillages persistants (lauriers tins,… )</a:t>
            </a:r>
          </a:p>
          <a:p>
            <a:r>
              <a:rPr lang="fr-FR" altLang="fr-FR" dirty="0"/>
              <a:t>En dessous, des graminées en mélange avec des l</a:t>
            </a:r>
            <a:r>
              <a:rPr lang="fr-FR" altLang="fr-FR" b="1" dirty="0"/>
              <a:t>avatères</a:t>
            </a:r>
            <a:r>
              <a:rPr lang="fr-FR" altLang="fr-FR" dirty="0"/>
              <a:t> et des </a:t>
            </a:r>
            <a:r>
              <a:rPr lang="fr-FR" altLang="fr-FR" b="1" dirty="0" err="1"/>
              <a:t>caryopteris</a:t>
            </a:r>
            <a:r>
              <a:rPr lang="fr-FR" altLang="fr-FR" dirty="0"/>
              <a:t>.</a:t>
            </a:r>
          </a:p>
          <a:p>
            <a:endParaRPr lang="fr-FR" altLang="fr-FR" dirty="0"/>
          </a:p>
          <a:p>
            <a:r>
              <a:rPr lang="fr-FR" altLang="fr-FR" dirty="0"/>
              <a:t>Oui, ces rapides exemples vous montrent qu’il est possible de </a:t>
            </a:r>
            <a:r>
              <a:rPr lang="fr-FR" altLang="fr-FR" b="1" dirty="0"/>
              <a:t>respecter la nature</a:t>
            </a:r>
            <a:r>
              <a:rPr lang="fr-FR" altLang="fr-FR" dirty="0"/>
              <a:t> et de faire des aménagements simples, </a:t>
            </a:r>
            <a:r>
              <a:rPr lang="fr-FR" altLang="fr-FR" b="1" dirty="0"/>
              <a:t>harmonieux</a:t>
            </a:r>
            <a:r>
              <a:rPr lang="fr-FR" altLang="fr-FR" dirty="0"/>
              <a:t> et à </a:t>
            </a:r>
            <a:r>
              <a:rPr lang="fr-FR" altLang="fr-FR" b="1" dirty="0"/>
              <a:t>faibles coûts</a:t>
            </a:r>
            <a:r>
              <a:rPr lang="fr-FR" altLang="fr-FR" dirty="0"/>
              <a:t>.</a:t>
            </a:r>
          </a:p>
          <a:p>
            <a:endParaRPr lang="fr-FR" altLang="fr-FR" dirty="0"/>
          </a:p>
          <a:p>
            <a:r>
              <a:rPr lang="fr-FR" altLang="fr-FR" dirty="0"/>
              <a:t>Lorsque l’on parle de coûts et d’argent, je sais que pour la plupart d’entre vous, vous êtes face à </a:t>
            </a:r>
            <a:r>
              <a:rPr lang="fr-FR" altLang="fr-FR" b="1" dirty="0"/>
              <a:t>des difficultés de finances</a:t>
            </a:r>
            <a:r>
              <a:rPr lang="fr-FR" altLang="fr-FR" dirty="0"/>
              <a:t> et </a:t>
            </a:r>
            <a:r>
              <a:rPr lang="fr-FR" altLang="fr-FR" b="1" dirty="0"/>
              <a:t>de baisses des crédits</a:t>
            </a:r>
            <a:r>
              <a:rPr lang="fr-FR" altLang="fr-FR" dirty="0"/>
              <a:t> ou dotations. Mais cela ne doit pas vous freiner, au contraire, je pense que toutes les tendances sont porteuses pour plus de cadre de vie dans nos villes et nos villages.</a:t>
            </a:r>
          </a:p>
          <a:p>
            <a:r>
              <a:rPr lang="fr-FR" altLang="fr-FR" dirty="0"/>
              <a:t> </a:t>
            </a:r>
          </a:p>
          <a:p>
            <a:r>
              <a:rPr lang="fr-FR" altLang="fr-FR" dirty="0"/>
              <a:t>Et de nombreux habitants ne demandent qu’à participer !</a:t>
            </a:r>
          </a:p>
          <a:p>
            <a:endParaRPr lang="fr-FR" altLang="fr-FR" dirty="0"/>
          </a:p>
        </p:txBody>
      </p:sp>
      <p:sp>
        <p:nvSpPr>
          <p:cNvPr id="69636" name="Espace réservé du numéro de diapositive 3">
            <a:extLst>
              <a:ext uri="{FF2B5EF4-FFF2-40B4-BE49-F238E27FC236}">
                <a16:creationId xmlns:a16="http://schemas.microsoft.com/office/drawing/2014/main" id="{0362A9F7-04D9-46C8-9F2E-4E2021384D2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2A3777B-735F-435D-B9F7-DF4169C14C1C}" type="slidenum">
              <a:rPr lang="fr-FR" altLang="fr-FR">
                <a:latin typeface="Calibri" panose="020F0502020204030204" pitchFamily="34" charset="0"/>
              </a:rPr>
              <a:pPr>
                <a:spcBef>
                  <a:spcPct val="0"/>
                </a:spcBef>
              </a:pPr>
              <a:t>111</a:t>
            </a:fld>
            <a:endParaRPr lang="fr-FR" altLang="fr-FR">
              <a:latin typeface="Calibri" panose="020F0502020204030204" pitchFamily="34" charset="0"/>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71600" y="1143000"/>
            <a:ext cx="4114800" cy="3086100"/>
          </a:xfrm>
        </p:spPr>
      </p:sp>
      <p:sp>
        <p:nvSpPr>
          <p:cNvPr id="3" name="Espace réservé des notes 2"/>
          <p:cNvSpPr>
            <a:spLocks noGrp="1"/>
          </p:cNvSpPr>
          <p:nvPr>
            <p:ph type="body" idx="1"/>
          </p:nvPr>
        </p:nvSpPr>
        <p:spPr/>
        <p:txBody>
          <a:bodyPr/>
          <a:lstStyle/>
          <a:p>
            <a:r>
              <a:rPr lang="fr-FR" dirty="0"/>
              <a:t>Gardons le fleurissement en annuelles et bisannuelles pour les sites prestigieux, les plus vus, les plus touristiques mais embellissons davantage notre espace public avec ces autres plantes.</a:t>
            </a:r>
          </a:p>
          <a:p>
            <a:r>
              <a:rPr lang="fr-FR" dirty="0"/>
              <a:t>Ne perdons pas notre savoir faire et notre créativité en supprimant le fleurissement mais continuons à végétaliser et à </a:t>
            </a:r>
            <a:r>
              <a:rPr lang="fr-FR" b="1" dirty="0">
                <a:solidFill>
                  <a:srgbClr val="FF0000"/>
                </a:solidFill>
              </a:rPr>
              <a:t>planter des arbres </a:t>
            </a:r>
            <a:r>
              <a:rPr lang="fr-FR" dirty="0"/>
              <a:t>dans nos communes.</a:t>
            </a:r>
          </a:p>
        </p:txBody>
      </p:sp>
      <p:sp>
        <p:nvSpPr>
          <p:cNvPr id="4" name="Espace réservé du numéro de diapositive 3"/>
          <p:cNvSpPr>
            <a:spLocks noGrp="1"/>
          </p:cNvSpPr>
          <p:nvPr>
            <p:ph type="sldNum" sz="quarter" idx="5"/>
          </p:nvPr>
        </p:nvSpPr>
        <p:spPr/>
        <p:txBody>
          <a:bodyPr/>
          <a:lstStyle/>
          <a:p>
            <a:pPr rtl="0"/>
            <a:fld id="{D5939589-3E79-4C82-AA4A-FE78234FAA59}" type="slidenum">
              <a:rPr lang="fr-FR" smtClean="0"/>
              <a:t>112</a:t>
            </a:fld>
            <a:endParaRPr lang="fr-FR"/>
          </a:p>
        </p:txBody>
      </p:sp>
    </p:spTree>
    <p:extLst>
      <p:ext uri="{BB962C8B-B14F-4D97-AF65-F5344CB8AC3E}">
        <p14:creationId xmlns:p14="http://schemas.microsoft.com/office/powerpoint/2010/main" val="1704778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e de titr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fr-FR"/>
              <a:t>Modifiez le style du titre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fr-FR"/>
              <a:t>Modifiez le style des sous-titres du masque</a:t>
            </a:r>
            <a:endParaRPr lang="en-US" dirty="0"/>
          </a:p>
        </p:txBody>
      </p:sp>
      <p:sp>
        <p:nvSpPr>
          <p:cNvPr id="4" name="Date Placeholder 3"/>
          <p:cNvSpPr>
            <a:spLocks noGrp="1"/>
          </p:cNvSpPr>
          <p:nvPr>
            <p:ph type="dt" sz="half" idx="10"/>
          </p:nvPr>
        </p:nvSpPr>
        <p:spPr/>
        <p:txBody>
          <a:bodyPr/>
          <a:lstStyle/>
          <a:p>
            <a:fld id="{08085A3A-F30A-4395-BF8E-00E443E2EB02}" type="datetime1">
              <a:rPr lang="en-US" smtClean="0"/>
              <a:t>10/23/2024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1210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7CBE04E7-B90B-495B-B3E7-F9D71C25144C}" type="datetime1">
              <a:rPr lang="en-US" smtClean="0"/>
              <a:t>10/23/2024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1479464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Titre de section">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fr-FR"/>
              <a:t>Modifiez le style du titre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p:txBody>
          <a:bodyPr/>
          <a:lstStyle/>
          <a:p>
            <a:fld id="{D0EC63BB-68E6-444D-A614-A85D81C0D6A4}" type="datetime1">
              <a:rPr lang="en-US" smtClean="0"/>
              <a:t>10/23/2024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3729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fr-FR"/>
              <a:t>Modifiez le style du titre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fld id="{F98CDE1B-1A57-4712-8C88-9B4CDFF61955}" type="datetime1">
              <a:rPr lang="en-US" smtClean="0"/>
              <a:t>10/23/2024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‹N°›</a:t>
            </a:fld>
            <a:endParaRPr lang="en-US" dirty="0"/>
          </a:p>
        </p:txBody>
      </p:sp>
    </p:spTree>
    <p:extLst>
      <p:ext uri="{BB962C8B-B14F-4D97-AF65-F5344CB8AC3E}">
        <p14:creationId xmlns:p14="http://schemas.microsoft.com/office/powerpoint/2010/main" val="2992772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fr-FR"/>
              <a:t>Modifiez le style du titre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822960" y="2582334"/>
            <a:ext cx="3703320" cy="3378200"/>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4663440" y="2582334"/>
            <a:ext cx="3703320" cy="3378200"/>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fld id="{62470FB5-30B6-4D51-B889-617514A6427B}" type="datetime1">
              <a:rPr lang="en-US" smtClean="0"/>
              <a:t>10/23/2024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870302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B30BDBE7-1C80-4F38-9713-A2C90A07ACCD}" type="datetime1">
              <a:rPr lang="en-US" smtClean="0"/>
              <a:t>10/23/2024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3829843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Vide">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C025DFD-261A-4714-9EAE-AB43963279F1}" type="datetime1">
              <a:rPr lang="en-US" smtClean="0"/>
              <a:t>10/23/2024</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1707905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u avec légende">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fr-FR"/>
              <a:t>Modifiez le style du titre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B3A79A55-F054-4AA3-AB1C-36A8B7CF64F1}" type="datetime1">
              <a:rPr lang="en-US" smtClean="0"/>
              <a:t>10/23/2024</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‹N°›</a:t>
            </a:fld>
            <a:endParaRPr lang="en-US" dirty="0"/>
          </a:p>
        </p:txBody>
      </p:sp>
    </p:spTree>
    <p:extLst>
      <p:ext uri="{BB962C8B-B14F-4D97-AF65-F5344CB8AC3E}">
        <p14:creationId xmlns:p14="http://schemas.microsoft.com/office/powerpoint/2010/main" val="1673522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e avec légende">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fr-FR"/>
              <a:t>Modifiez le style du titre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6F9FA682-6C87-48A3-AC95-C24AD3CEFA30}" type="datetime1">
              <a:rPr lang="en-US" smtClean="0"/>
              <a:t>10/23/2024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3010976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1A837E9F-9E1E-41A0-B5F7-8F7C30E5412C}" type="datetime1">
              <a:rPr lang="en-US" smtClean="0"/>
              <a:t>10/23/2024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‹N°›</a:t>
            </a:fld>
            <a:endParaRPr lang="en-US" dirty="0"/>
          </a:p>
        </p:txBody>
      </p:sp>
    </p:spTree>
    <p:extLst>
      <p:ext uri="{BB962C8B-B14F-4D97-AF65-F5344CB8AC3E}">
        <p14:creationId xmlns:p14="http://schemas.microsoft.com/office/powerpoint/2010/main" val="3036728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Titre vertical et text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DF6ADCFF-3443-45CC-B468-54E9DFA894B6}" type="datetime1">
              <a:rPr lang="en-US" smtClean="0"/>
              <a:t>10/23/2024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3238094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re uniquement">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Espace réservé d’image 32">
            <a:extLst>
              <a:ext uri="{FF2B5EF4-FFF2-40B4-BE49-F238E27FC236}">
                <a16:creationId xmlns:a16="http://schemas.microsoft.com/office/drawing/2014/main" id="{3186EA6A-5CD5-4DF7-9C8A-EDFAF28A80D9}"/>
              </a:ext>
            </a:extLst>
          </p:cNvPr>
          <p:cNvSpPr>
            <a:spLocks noGrp="1"/>
          </p:cNvSpPr>
          <p:nvPr>
            <p:ph type="pic" sz="quarter" idx="14"/>
          </p:nvPr>
        </p:nvSpPr>
        <p:spPr>
          <a:xfrm>
            <a:off x="1332834" y="407500"/>
            <a:ext cx="146420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rtlCol="0" anchor="ctr">
            <a:noAutofit/>
          </a:bodyPr>
          <a:lstStyle>
            <a:lvl1pPr algn="ctr">
              <a:buNone/>
              <a:defRPr sz="1350">
                <a:solidFill>
                  <a:schemeClr val="bg1"/>
                </a:solidFill>
              </a:defRPr>
            </a:lvl1pPr>
          </a:lstStyle>
          <a:p>
            <a:pPr rtl="0"/>
            <a:r>
              <a:rPr lang="fr-FR" noProof="0"/>
              <a:t>Cliquez sur l'icône pour ajouter une image</a:t>
            </a:r>
          </a:p>
        </p:txBody>
      </p:sp>
      <p:sp>
        <p:nvSpPr>
          <p:cNvPr id="32" name="Espace réservé d’image 31">
            <a:extLst>
              <a:ext uri="{FF2B5EF4-FFF2-40B4-BE49-F238E27FC236}">
                <a16:creationId xmlns:a16="http://schemas.microsoft.com/office/drawing/2014/main" id="{83D5117F-F235-498D-99A5-9DE2D665576C}"/>
              </a:ext>
            </a:extLst>
          </p:cNvPr>
          <p:cNvSpPr>
            <a:spLocks noGrp="1"/>
          </p:cNvSpPr>
          <p:nvPr>
            <p:ph type="pic" sz="quarter" idx="15"/>
          </p:nvPr>
        </p:nvSpPr>
        <p:spPr>
          <a:xfrm>
            <a:off x="2646259" y="1972581"/>
            <a:ext cx="1717549"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rtlCol="0" anchor="ctr">
            <a:noAutofit/>
          </a:bodyPr>
          <a:lstStyle>
            <a:lvl1pPr algn="ctr">
              <a:buNone/>
              <a:defRPr sz="1350">
                <a:solidFill>
                  <a:schemeClr val="bg1"/>
                </a:solidFill>
              </a:defRPr>
            </a:lvl1pPr>
          </a:lstStyle>
          <a:p>
            <a:pPr rtl="0"/>
            <a:r>
              <a:rPr lang="fr-FR" noProof="0"/>
              <a:t>Cliquez sur l'icône pour ajouter une image</a:t>
            </a:r>
          </a:p>
        </p:txBody>
      </p:sp>
      <p:sp>
        <p:nvSpPr>
          <p:cNvPr id="31" name="Espace réservé d’image 30">
            <a:extLst>
              <a:ext uri="{FF2B5EF4-FFF2-40B4-BE49-F238E27FC236}">
                <a16:creationId xmlns:a16="http://schemas.microsoft.com/office/drawing/2014/main" id="{E1E0A794-F1D3-4628-B5B1-9D48AB34C3D4}"/>
              </a:ext>
            </a:extLst>
          </p:cNvPr>
          <p:cNvSpPr>
            <a:spLocks noGrp="1"/>
          </p:cNvSpPr>
          <p:nvPr>
            <p:ph type="pic" sz="quarter" idx="16"/>
          </p:nvPr>
        </p:nvSpPr>
        <p:spPr>
          <a:xfrm>
            <a:off x="4184655" y="4386312"/>
            <a:ext cx="2339470"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rtlCol="0" anchor="ctr">
            <a:noAutofit/>
          </a:bodyPr>
          <a:lstStyle>
            <a:lvl1pPr algn="ctr">
              <a:buNone/>
              <a:defRPr sz="1350">
                <a:solidFill>
                  <a:schemeClr val="bg1"/>
                </a:solidFill>
              </a:defRPr>
            </a:lvl1pPr>
          </a:lstStyle>
          <a:p>
            <a:pPr rtl="0"/>
            <a:r>
              <a:rPr lang="fr-FR" noProof="0"/>
              <a:t>Cliquez sur l'icône pour ajouter une image</a:t>
            </a:r>
          </a:p>
        </p:txBody>
      </p:sp>
      <p:sp>
        <p:nvSpPr>
          <p:cNvPr id="30" name="Espace réservé d’image 29">
            <a:extLst>
              <a:ext uri="{FF2B5EF4-FFF2-40B4-BE49-F238E27FC236}">
                <a16:creationId xmlns:a16="http://schemas.microsoft.com/office/drawing/2014/main" id="{B8D3F45B-B631-47D3-A33C-71CEC2B3602C}"/>
              </a:ext>
            </a:extLst>
          </p:cNvPr>
          <p:cNvSpPr>
            <a:spLocks noGrp="1"/>
          </p:cNvSpPr>
          <p:nvPr>
            <p:ph type="pic" sz="quarter" idx="17"/>
          </p:nvPr>
        </p:nvSpPr>
        <p:spPr>
          <a:xfrm>
            <a:off x="819679" y="4018982"/>
            <a:ext cx="289062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rtlCol="0" anchor="ctr">
            <a:noAutofit/>
          </a:bodyPr>
          <a:lstStyle>
            <a:lvl1pPr algn="ctr">
              <a:buNone/>
              <a:defRPr sz="1350">
                <a:solidFill>
                  <a:schemeClr val="bg1"/>
                </a:solidFill>
              </a:defRPr>
            </a:lvl1pPr>
          </a:lstStyle>
          <a:p>
            <a:pPr rtl="0"/>
            <a:r>
              <a:rPr lang="fr-FR" noProof="0"/>
              <a:t>Cliquez sur l'icône pour ajouter une image</a:t>
            </a:r>
          </a:p>
        </p:txBody>
      </p:sp>
      <p:sp>
        <p:nvSpPr>
          <p:cNvPr id="2" name="Titre 1">
            <a:extLst>
              <a:ext uri="{FF2B5EF4-FFF2-40B4-BE49-F238E27FC236}">
                <a16:creationId xmlns:a16="http://schemas.microsoft.com/office/drawing/2014/main" id="{E969F227-D21C-48B3-828A-6BFA9585E82F}"/>
              </a:ext>
            </a:extLst>
          </p:cNvPr>
          <p:cNvSpPr>
            <a:spLocks noGrp="1"/>
          </p:cNvSpPr>
          <p:nvPr>
            <p:ph type="title"/>
          </p:nvPr>
        </p:nvSpPr>
        <p:spPr>
          <a:xfrm>
            <a:off x="4320540" y="585216"/>
            <a:ext cx="3957066" cy="2276856"/>
          </a:xfrm>
        </p:spPr>
        <p:txBody>
          <a:bodyPr rtlCol="0" anchor="b"/>
          <a:lstStyle>
            <a:lvl1pPr algn="r">
              <a:defRPr sz="3600" b="1" cap="all" spc="300" baseline="0">
                <a:solidFill>
                  <a:schemeClr val="bg1"/>
                </a:solidFill>
              </a:defRPr>
            </a:lvl1pPr>
          </a:lstStyle>
          <a:p>
            <a:pPr rtl="0"/>
            <a:r>
              <a:rPr lang="fr-FR" noProof="0"/>
              <a:t>Modifiez le style du titre</a:t>
            </a:r>
          </a:p>
        </p:txBody>
      </p:sp>
      <p:sp>
        <p:nvSpPr>
          <p:cNvPr id="3" name="Espace réservé de la date 2">
            <a:extLst>
              <a:ext uri="{FF2B5EF4-FFF2-40B4-BE49-F238E27FC236}">
                <a16:creationId xmlns:a16="http://schemas.microsoft.com/office/drawing/2014/main" id="{8DF1DFFF-E5C5-43DF-B71C-7270DB97372C}"/>
              </a:ext>
            </a:extLst>
          </p:cNvPr>
          <p:cNvSpPr>
            <a:spLocks noGrp="1"/>
          </p:cNvSpPr>
          <p:nvPr>
            <p:ph type="dt" sz="half" idx="10"/>
          </p:nvPr>
        </p:nvSpPr>
        <p:spPr>
          <a:xfrm>
            <a:off x="493776" y="201169"/>
            <a:ext cx="2057400" cy="365125"/>
          </a:xfrm>
        </p:spPr>
        <p:txBody>
          <a:bodyPr rtlCol="0"/>
          <a:lstStyle>
            <a:lvl1pPr>
              <a:defRPr>
                <a:solidFill>
                  <a:schemeClr val="bg1"/>
                </a:solidFill>
              </a:defRPr>
            </a:lvl1pPr>
          </a:lstStyle>
          <a:p>
            <a:pPr rtl="0"/>
            <a:fld id="{A523D708-096C-4025-B0DD-E11A528420B9}" type="datetime1">
              <a:rPr lang="en-US" noProof="0" smtClean="0"/>
              <a:t>10/23/2024</a:t>
            </a:fld>
            <a:endParaRPr lang="fr-FR" noProof="0"/>
          </a:p>
        </p:txBody>
      </p:sp>
      <p:sp>
        <p:nvSpPr>
          <p:cNvPr id="4" name="Espace réservé du pied de page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760095" y="1984169"/>
            <a:ext cx="2788920" cy="273844"/>
          </a:xfrm>
        </p:spPr>
        <p:txBody>
          <a:bodyPr rtlCol="0"/>
          <a:lstStyle>
            <a:lvl1pPr>
              <a:defRPr>
                <a:solidFill>
                  <a:schemeClr val="bg1"/>
                </a:solidFill>
              </a:defRPr>
            </a:lvl1pPr>
          </a:lstStyle>
          <a:p>
            <a:pPr rtl="0"/>
            <a:endParaRPr lang="fr-FR" noProof="0"/>
          </a:p>
        </p:txBody>
      </p:sp>
      <p:sp>
        <p:nvSpPr>
          <p:cNvPr id="5" name="Espace réservé du numéro de diapositive 4">
            <a:extLst>
              <a:ext uri="{FF2B5EF4-FFF2-40B4-BE49-F238E27FC236}">
                <a16:creationId xmlns:a16="http://schemas.microsoft.com/office/drawing/2014/main" id="{30FF4306-91CD-4B7B-8A53-34BE8F997581}"/>
              </a:ext>
            </a:extLst>
          </p:cNvPr>
          <p:cNvSpPr>
            <a:spLocks noGrp="1"/>
          </p:cNvSpPr>
          <p:nvPr>
            <p:ph type="sldNum" sz="quarter" idx="12"/>
          </p:nvPr>
        </p:nvSpPr>
        <p:spPr>
          <a:xfrm>
            <a:off x="6457950" y="201169"/>
            <a:ext cx="2057400" cy="365125"/>
          </a:xfrm>
        </p:spPr>
        <p:txBody>
          <a:bodyPr rtlCol="0"/>
          <a:lstStyle>
            <a:lvl1pPr>
              <a:defRPr>
                <a:solidFill>
                  <a:schemeClr val="bg1"/>
                </a:solidFill>
              </a:defRPr>
            </a:lvl1pPr>
          </a:lstStyle>
          <a:p>
            <a:pPr rtl="0"/>
            <a:fld id="{D8DA9DAA-006C-4F4B-980E-E3DF019B24E2}" type="slidenum">
              <a:rPr lang="fr-FR" noProof="0" smtClean="0"/>
              <a:pPr rtl="0"/>
              <a:t>‹N°›</a:t>
            </a:fld>
            <a:endParaRPr lang="fr-FR" noProof="0"/>
          </a:p>
        </p:txBody>
      </p:sp>
      <p:sp>
        <p:nvSpPr>
          <p:cNvPr id="8" name="Graphisme 32">
            <a:extLst>
              <a:ext uri="{FF2B5EF4-FFF2-40B4-BE49-F238E27FC236}">
                <a16:creationId xmlns:a16="http://schemas.microsoft.com/office/drawing/2014/main" id="{846CD0EA-B0AA-4845-81A5-4ADD7C58B12F}"/>
              </a:ext>
            </a:extLst>
          </p:cNvPr>
          <p:cNvSpPr/>
          <p:nvPr userDrawn="1"/>
        </p:nvSpPr>
        <p:spPr>
          <a:xfrm>
            <a:off x="1104275" y="1859535"/>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fr-FR" sz="1350" noProof="0"/>
          </a:p>
        </p:txBody>
      </p:sp>
      <p:sp>
        <p:nvSpPr>
          <p:cNvPr id="10" name="Graphisme 33">
            <a:extLst>
              <a:ext uri="{FF2B5EF4-FFF2-40B4-BE49-F238E27FC236}">
                <a16:creationId xmlns:a16="http://schemas.microsoft.com/office/drawing/2014/main" id="{0E97A0CB-7CB1-47F0-BD48-EEECBAC39CD2}"/>
              </a:ext>
            </a:extLst>
          </p:cNvPr>
          <p:cNvSpPr/>
          <p:nvPr userDrawn="1"/>
        </p:nvSpPr>
        <p:spPr>
          <a:xfrm>
            <a:off x="1510892" y="3146867"/>
            <a:ext cx="95786"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fr-FR" sz="1350" noProof="0"/>
          </a:p>
        </p:txBody>
      </p:sp>
      <p:sp>
        <p:nvSpPr>
          <p:cNvPr id="12" name="Graphisme 31">
            <a:extLst>
              <a:ext uri="{FF2B5EF4-FFF2-40B4-BE49-F238E27FC236}">
                <a16:creationId xmlns:a16="http://schemas.microsoft.com/office/drawing/2014/main" id="{477816C9-06CB-4BC5-B26B-6A2877BD941A}"/>
              </a:ext>
            </a:extLst>
          </p:cNvPr>
          <p:cNvSpPr/>
          <p:nvPr userDrawn="1"/>
        </p:nvSpPr>
        <p:spPr>
          <a:xfrm>
            <a:off x="4053690" y="4508295"/>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fr-FR" sz="1350" noProof="0"/>
          </a:p>
        </p:txBody>
      </p:sp>
      <p:cxnSp>
        <p:nvCxnSpPr>
          <p:cNvPr id="14" name="Connecteur droit 13">
            <a:extLst>
              <a:ext uri="{FF2B5EF4-FFF2-40B4-BE49-F238E27FC236}">
                <a16:creationId xmlns:a16="http://schemas.microsoft.com/office/drawing/2014/main" id="{13AE7F8D-AE68-4A83-BAB5-3A97D473CE3C}"/>
              </a:ext>
            </a:extLst>
          </p:cNvPr>
          <p:cNvCxnSpPr>
            <a:cxnSpLocks/>
          </p:cNvCxnSpPr>
          <p:nvPr userDrawn="1"/>
        </p:nvCxnSpPr>
        <p:spPr>
          <a:xfrm>
            <a:off x="642086" y="3577174"/>
            <a:ext cx="0" cy="32760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Espace réservé du texte 15">
            <a:extLst>
              <a:ext uri="{FF2B5EF4-FFF2-40B4-BE49-F238E27FC236}">
                <a16:creationId xmlns:a16="http://schemas.microsoft.com/office/drawing/2014/main" id="{A928810C-E773-43AE-A2A1-4073955CC8DA}"/>
              </a:ext>
            </a:extLst>
          </p:cNvPr>
          <p:cNvSpPr>
            <a:spLocks noGrp="1"/>
          </p:cNvSpPr>
          <p:nvPr>
            <p:ph type="body" sz="quarter" idx="13" hasCustomPrompt="1"/>
          </p:nvPr>
        </p:nvSpPr>
        <p:spPr>
          <a:xfrm>
            <a:off x="4320540" y="3127248"/>
            <a:ext cx="3957066" cy="1124712"/>
          </a:xfrm>
        </p:spPr>
        <p:txBody>
          <a:bodyPr rtlCol="0"/>
          <a:lstStyle>
            <a:lvl1pPr marL="0" indent="0" algn="r">
              <a:buNone/>
              <a:defRPr sz="1350">
                <a:solidFill>
                  <a:schemeClr val="bg1"/>
                </a:solidFill>
              </a:defRPr>
            </a:lvl1pPr>
          </a:lstStyle>
          <a:p>
            <a:pPr lvl="0" rtl="0"/>
            <a:r>
              <a:rPr lang="fr-FR" noProof="0"/>
              <a:t>Modifiez les styles du texte</a:t>
            </a:r>
          </a:p>
        </p:txBody>
      </p:sp>
    </p:spTree>
    <p:extLst>
      <p:ext uri="{BB962C8B-B14F-4D97-AF65-F5344CB8AC3E}">
        <p14:creationId xmlns:p14="http://schemas.microsoft.com/office/powerpoint/2010/main" val="42509562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re uniquement">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Espace réservé d’image 18">
            <a:extLst>
              <a:ext uri="{FF2B5EF4-FFF2-40B4-BE49-F238E27FC236}">
                <a16:creationId xmlns:a16="http://schemas.microsoft.com/office/drawing/2014/main" id="{34120D15-E48C-4FBE-BB95-24DB36D9F458}"/>
              </a:ext>
            </a:extLst>
          </p:cNvPr>
          <p:cNvSpPr>
            <a:spLocks noGrp="1"/>
          </p:cNvSpPr>
          <p:nvPr>
            <p:ph type="pic" sz="quarter" idx="14"/>
          </p:nvPr>
        </p:nvSpPr>
        <p:spPr>
          <a:xfrm>
            <a:off x="1024824" y="2530059"/>
            <a:ext cx="2780979"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rtlCol="0" anchor="ctr">
            <a:noAutofit/>
          </a:bodyPr>
          <a:lstStyle>
            <a:lvl1pPr algn="ctr">
              <a:buNone/>
              <a:defRPr sz="1200" b="1">
                <a:solidFill>
                  <a:schemeClr val="bg1"/>
                </a:solidFill>
              </a:defRPr>
            </a:lvl1pPr>
          </a:lstStyle>
          <a:p>
            <a:pPr rtl="0"/>
            <a:r>
              <a:rPr lang="fr-FR" noProof="0"/>
              <a:t>Cliquez sur l'icône pour ajouter une image</a:t>
            </a:r>
          </a:p>
        </p:txBody>
      </p:sp>
      <p:sp>
        <p:nvSpPr>
          <p:cNvPr id="2" name="Titre 1">
            <a:extLst>
              <a:ext uri="{FF2B5EF4-FFF2-40B4-BE49-F238E27FC236}">
                <a16:creationId xmlns:a16="http://schemas.microsoft.com/office/drawing/2014/main" id="{E969F227-D21C-48B3-828A-6BFA9585E82F}"/>
              </a:ext>
            </a:extLst>
          </p:cNvPr>
          <p:cNvSpPr>
            <a:spLocks noGrp="1"/>
          </p:cNvSpPr>
          <p:nvPr>
            <p:ph type="title" hasCustomPrompt="1"/>
          </p:nvPr>
        </p:nvSpPr>
        <p:spPr>
          <a:xfrm>
            <a:off x="3902202" y="585216"/>
            <a:ext cx="4375404" cy="2276856"/>
          </a:xfrm>
        </p:spPr>
        <p:txBody>
          <a:bodyPr rtlCol="0" anchor="b"/>
          <a:lstStyle>
            <a:lvl1pPr algn="r">
              <a:defRPr sz="4500" b="1" cap="all" spc="300" baseline="0">
                <a:solidFill>
                  <a:schemeClr val="bg1"/>
                </a:solidFill>
              </a:defRPr>
            </a:lvl1pPr>
          </a:lstStyle>
          <a:p>
            <a:pPr rtl="0"/>
            <a:r>
              <a:rPr lang="fr-FR" noProof="0"/>
              <a:t>Titre</a:t>
            </a:r>
          </a:p>
        </p:txBody>
      </p:sp>
      <p:sp>
        <p:nvSpPr>
          <p:cNvPr id="3" name="Espace réservé de la date 2">
            <a:extLst>
              <a:ext uri="{FF2B5EF4-FFF2-40B4-BE49-F238E27FC236}">
                <a16:creationId xmlns:a16="http://schemas.microsoft.com/office/drawing/2014/main" id="{8DF1DFFF-E5C5-43DF-B71C-7270DB97372C}"/>
              </a:ext>
            </a:extLst>
          </p:cNvPr>
          <p:cNvSpPr>
            <a:spLocks noGrp="1"/>
          </p:cNvSpPr>
          <p:nvPr>
            <p:ph type="dt" sz="half" idx="10"/>
          </p:nvPr>
        </p:nvSpPr>
        <p:spPr>
          <a:xfrm>
            <a:off x="493776" y="201169"/>
            <a:ext cx="2057400" cy="365125"/>
          </a:xfrm>
        </p:spPr>
        <p:txBody>
          <a:bodyPr rtlCol="0"/>
          <a:lstStyle>
            <a:lvl1pPr>
              <a:defRPr>
                <a:solidFill>
                  <a:schemeClr val="bg1"/>
                </a:solidFill>
              </a:defRPr>
            </a:lvl1pPr>
          </a:lstStyle>
          <a:p>
            <a:pPr rtl="0"/>
            <a:r>
              <a:rPr lang="fr-FR" noProof="0"/>
              <a:t>03/09/20XX</a:t>
            </a:r>
          </a:p>
        </p:txBody>
      </p:sp>
      <p:sp>
        <p:nvSpPr>
          <p:cNvPr id="4" name="Espace réservé du pied de page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760095" y="1984169"/>
            <a:ext cx="2788920" cy="273844"/>
          </a:xfrm>
        </p:spPr>
        <p:txBody>
          <a:bodyPr rtlCol="0"/>
          <a:lstStyle>
            <a:lvl1pPr>
              <a:defRPr>
                <a:solidFill>
                  <a:schemeClr val="bg1"/>
                </a:solidFill>
              </a:defRPr>
            </a:lvl1pPr>
          </a:lstStyle>
          <a:p>
            <a:pPr rtl="0"/>
            <a:r>
              <a:rPr lang="fr-FR" noProof="0"/>
              <a:t>Conclusion, synthèse et bilan</a:t>
            </a:r>
          </a:p>
        </p:txBody>
      </p:sp>
      <p:sp>
        <p:nvSpPr>
          <p:cNvPr id="5" name="Espace réservé du numéro de diapositive 4">
            <a:extLst>
              <a:ext uri="{FF2B5EF4-FFF2-40B4-BE49-F238E27FC236}">
                <a16:creationId xmlns:a16="http://schemas.microsoft.com/office/drawing/2014/main" id="{30FF4306-91CD-4B7B-8A53-34BE8F997581}"/>
              </a:ext>
            </a:extLst>
          </p:cNvPr>
          <p:cNvSpPr>
            <a:spLocks noGrp="1"/>
          </p:cNvSpPr>
          <p:nvPr>
            <p:ph type="sldNum" sz="quarter" idx="12"/>
          </p:nvPr>
        </p:nvSpPr>
        <p:spPr>
          <a:xfrm>
            <a:off x="6457950" y="201169"/>
            <a:ext cx="2057400" cy="365125"/>
          </a:xfrm>
        </p:spPr>
        <p:txBody>
          <a:bodyPr rtlCol="0"/>
          <a:lstStyle>
            <a:lvl1pPr>
              <a:defRPr>
                <a:solidFill>
                  <a:schemeClr val="bg1"/>
                </a:solidFill>
              </a:defRPr>
            </a:lvl1pPr>
          </a:lstStyle>
          <a:p>
            <a:pPr rtl="0"/>
            <a:fld id="{D8DA9DAA-006C-4F4B-980E-E3DF019B24E2}" type="slidenum">
              <a:rPr lang="fr-FR" noProof="0" smtClean="0"/>
              <a:pPr rtl="0"/>
              <a:t>‹N°›</a:t>
            </a:fld>
            <a:endParaRPr lang="fr-FR" noProof="0"/>
          </a:p>
        </p:txBody>
      </p:sp>
      <p:cxnSp>
        <p:nvCxnSpPr>
          <p:cNvPr id="14" name="Connecteur droit 13">
            <a:extLst>
              <a:ext uri="{FF2B5EF4-FFF2-40B4-BE49-F238E27FC236}">
                <a16:creationId xmlns:a16="http://schemas.microsoft.com/office/drawing/2014/main" id="{13AE7F8D-AE68-4A83-BAB5-3A97D473CE3C}"/>
              </a:ext>
            </a:extLst>
          </p:cNvPr>
          <p:cNvCxnSpPr>
            <a:cxnSpLocks/>
          </p:cNvCxnSpPr>
          <p:nvPr userDrawn="1"/>
        </p:nvCxnSpPr>
        <p:spPr>
          <a:xfrm>
            <a:off x="642086" y="3568936"/>
            <a:ext cx="0" cy="32760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Espace réservé du texte 15">
            <a:extLst>
              <a:ext uri="{FF2B5EF4-FFF2-40B4-BE49-F238E27FC236}">
                <a16:creationId xmlns:a16="http://schemas.microsoft.com/office/drawing/2014/main" id="{A928810C-E773-43AE-A2A1-4073955CC8DA}"/>
              </a:ext>
            </a:extLst>
          </p:cNvPr>
          <p:cNvSpPr>
            <a:spLocks noGrp="1"/>
          </p:cNvSpPr>
          <p:nvPr>
            <p:ph type="body" sz="quarter" idx="13" hasCustomPrompt="1"/>
          </p:nvPr>
        </p:nvSpPr>
        <p:spPr>
          <a:xfrm>
            <a:off x="3902202" y="3127248"/>
            <a:ext cx="4375404" cy="3118104"/>
          </a:xfrm>
        </p:spPr>
        <p:txBody>
          <a:bodyPr rtlCol="0"/>
          <a:lstStyle>
            <a:lvl1pPr marL="0" indent="0" algn="r">
              <a:buNone/>
              <a:defRPr sz="1350">
                <a:solidFill>
                  <a:schemeClr val="bg1"/>
                </a:solidFill>
              </a:defRPr>
            </a:lvl1pPr>
          </a:lstStyle>
          <a:p>
            <a:pPr lvl="0" rtl="0"/>
            <a:r>
              <a:rPr lang="fr-FR" noProof="0"/>
              <a:t>Modifiez les styles du texte</a:t>
            </a:r>
          </a:p>
        </p:txBody>
      </p:sp>
      <p:sp>
        <p:nvSpPr>
          <p:cNvPr id="11" name="Graphisme 12">
            <a:extLst>
              <a:ext uri="{FF2B5EF4-FFF2-40B4-BE49-F238E27FC236}">
                <a16:creationId xmlns:a16="http://schemas.microsoft.com/office/drawing/2014/main" id="{EA1B6985-3E5A-40F4-9268-D4AB3BBF8C91}"/>
              </a:ext>
            </a:extLst>
          </p:cNvPr>
          <p:cNvSpPr/>
          <p:nvPr userDrawn="1"/>
        </p:nvSpPr>
        <p:spPr>
          <a:xfrm>
            <a:off x="3559045" y="2760277"/>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fr-FR" sz="1350" noProof="0"/>
          </a:p>
        </p:txBody>
      </p:sp>
      <p:sp>
        <p:nvSpPr>
          <p:cNvPr id="13" name="Graphisme 13">
            <a:extLst>
              <a:ext uri="{FF2B5EF4-FFF2-40B4-BE49-F238E27FC236}">
                <a16:creationId xmlns:a16="http://schemas.microsoft.com/office/drawing/2014/main" id="{338BC906-9D03-4280-85E8-21A81BC21D73}"/>
              </a:ext>
            </a:extLst>
          </p:cNvPr>
          <p:cNvSpPr/>
          <p:nvPr userDrawn="1"/>
        </p:nvSpPr>
        <p:spPr>
          <a:xfrm>
            <a:off x="3289961" y="2530983"/>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fr-FR" sz="1350" noProof="0"/>
          </a:p>
        </p:txBody>
      </p:sp>
      <p:sp>
        <p:nvSpPr>
          <p:cNvPr id="17" name="Graphisme 15">
            <a:extLst>
              <a:ext uri="{FF2B5EF4-FFF2-40B4-BE49-F238E27FC236}">
                <a16:creationId xmlns:a16="http://schemas.microsoft.com/office/drawing/2014/main" id="{C5C06D53-C9F6-47E8-BFE1-B8193A1AED8B}"/>
              </a:ext>
            </a:extLst>
          </p:cNvPr>
          <p:cNvSpPr/>
          <p:nvPr userDrawn="1"/>
        </p:nvSpPr>
        <p:spPr>
          <a:xfrm>
            <a:off x="1252490" y="6031572"/>
            <a:ext cx="95786"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fr-FR" sz="1350" noProof="0"/>
          </a:p>
        </p:txBody>
      </p:sp>
    </p:spTree>
    <p:extLst>
      <p:ext uri="{BB962C8B-B14F-4D97-AF65-F5344CB8AC3E}">
        <p14:creationId xmlns:p14="http://schemas.microsoft.com/office/powerpoint/2010/main" val="15043103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Disposition personnalisée">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e la date 2">
            <a:extLst>
              <a:ext uri="{FF2B5EF4-FFF2-40B4-BE49-F238E27FC236}">
                <a16:creationId xmlns:a16="http://schemas.microsoft.com/office/drawing/2014/main" id="{0137A607-79D2-4D2C-9EF1-37E57374E684}"/>
              </a:ext>
            </a:extLst>
          </p:cNvPr>
          <p:cNvSpPr>
            <a:spLocks noGrp="1"/>
          </p:cNvSpPr>
          <p:nvPr>
            <p:ph type="dt" sz="half" idx="10"/>
          </p:nvPr>
        </p:nvSpPr>
        <p:spPr/>
        <p:txBody>
          <a:bodyPr/>
          <a:lstStyle>
            <a:lvl1pPr>
              <a:defRPr/>
            </a:lvl1pPr>
          </a:lstStyle>
          <a:p>
            <a:pPr>
              <a:defRPr/>
            </a:pPr>
            <a:endParaRPr lang="fr-FR" altLang="fr-FR"/>
          </a:p>
        </p:txBody>
      </p:sp>
      <p:sp>
        <p:nvSpPr>
          <p:cNvPr id="4" name="Espace réservé du pied de page 3">
            <a:extLst>
              <a:ext uri="{FF2B5EF4-FFF2-40B4-BE49-F238E27FC236}">
                <a16:creationId xmlns:a16="http://schemas.microsoft.com/office/drawing/2014/main" id="{F295EE57-097C-49AA-BEB6-E0842BFC67AD}"/>
              </a:ext>
            </a:extLst>
          </p:cNvPr>
          <p:cNvSpPr>
            <a:spLocks noGrp="1"/>
          </p:cNvSpPr>
          <p:nvPr>
            <p:ph type="ftr" sz="quarter" idx="11"/>
          </p:nvPr>
        </p:nvSpPr>
        <p:spPr/>
        <p:txBody>
          <a:bodyPr/>
          <a:lstStyle>
            <a:lvl1pPr>
              <a:defRPr/>
            </a:lvl1pPr>
          </a:lstStyle>
          <a:p>
            <a:pPr>
              <a:defRPr/>
            </a:pPr>
            <a:endParaRPr lang="fr-FR" altLang="fr-FR"/>
          </a:p>
        </p:txBody>
      </p:sp>
      <p:sp>
        <p:nvSpPr>
          <p:cNvPr id="5" name="Espace réservé du numéro de diapositive 4">
            <a:extLst>
              <a:ext uri="{FF2B5EF4-FFF2-40B4-BE49-F238E27FC236}">
                <a16:creationId xmlns:a16="http://schemas.microsoft.com/office/drawing/2014/main" id="{9A56243E-F9EF-4DAE-9A07-5CD0DE99649F}"/>
              </a:ext>
            </a:extLst>
          </p:cNvPr>
          <p:cNvSpPr>
            <a:spLocks noGrp="1"/>
          </p:cNvSpPr>
          <p:nvPr>
            <p:ph type="sldNum" sz="quarter" idx="12"/>
          </p:nvPr>
        </p:nvSpPr>
        <p:spPr/>
        <p:txBody>
          <a:bodyPr/>
          <a:lstStyle>
            <a:lvl1pPr>
              <a:defRPr smtClean="0"/>
            </a:lvl1pPr>
          </a:lstStyle>
          <a:p>
            <a:pPr>
              <a:defRPr/>
            </a:pPr>
            <a:fld id="{CF1D3484-723D-47D2-BC75-6DC07541FA4F}" type="slidenum">
              <a:rPr lang="fr-FR" altLang="fr-FR"/>
              <a:pPr>
                <a:defRPr/>
              </a:pPr>
              <a:t>‹N°›</a:t>
            </a:fld>
            <a:endParaRPr lang="fr-FR" altLang="fr-FR"/>
          </a:p>
        </p:txBody>
      </p:sp>
    </p:spTree>
    <p:extLst>
      <p:ext uri="{BB962C8B-B14F-4D97-AF65-F5344CB8AC3E}">
        <p14:creationId xmlns:p14="http://schemas.microsoft.com/office/powerpoint/2010/main" val="19705861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Diapositive de titre">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9092"/>
            <a:ext cx="9144000" cy="6858000"/>
          </a:xfrm>
          <a:prstGeom prst="rect">
            <a:avLst/>
          </a:prstGeom>
        </p:spPr>
      </p:pic>
      <p:sp>
        <p:nvSpPr>
          <p:cNvPr id="13" name="Espace réservé du texte 12"/>
          <p:cNvSpPr>
            <a:spLocks noGrp="1"/>
          </p:cNvSpPr>
          <p:nvPr>
            <p:ph type="body" sz="quarter" idx="10" hasCustomPrompt="1"/>
          </p:nvPr>
        </p:nvSpPr>
        <p:spPr>
          <a:xfrm>
            <a:off x="2771800" y="3429000"/>
            <a:ext cx="5475288" cy="864096"/>
          </a:xfrm>
          <a:prstGeom prst="rect">
            <a:avLst/>
          </a:prstGeom>
        </p:spPr>
        <p:txBody>
          <a:bodyPr/>
          <a:lstStyle>
            <a:lvl1pPr marL="0" indent="0">
              <a:buNone/>
              <a:defRPr sz="3600" b="1" baseline="0">
                <a:latin typeface="Arial" panose="020B0604020202020204" pitchFamily="34" charset="0"/>
                <a:cs typeface="Arial" panose="020B0604020202020204" pitchFamily="34" charset="0"/>
              </a:defRPr>
            </a:lvl1pPr>
          </a:lstStyle>
          <a:p>
            <a:pPr lvl="0"/>
            <a:r>
              <a:rPr lang="fr-FR" dirty="0"/>
              <a:t>MODIFIEZ LE TITRE</a:t>
            </a:r>
          </a:p>
        </p:txBody>
      </p:sp>
      <p:sp>
        <p:nvSpPr>
          <p:cNvPr id="15" name="Espace réservé du texte 14"/>
          <p:cNvSpPr>
            <a:spLocks noGrp="1"/>
          </p:cNvSpPr>
          <p:nvPr>
            <p:ph type="body" sz="quarter" idx="11" hasCustomPrompt="1"/>
          </p:nvPr>
        </p:nvSpPr>
        <p:spPr>
          <a:xfrm>
            <a:off x="2771782" y="4100812"/>
            <a:ext cx="4392613" cy="768349"/>
          </a:xfrm>
          <a:prstGeom prst="rect">
            <a:avLst/>
          </a:prstGeom>
        </p:spPr>
        <p:txBody>
          <a:bodyPr/>
          <a:lstStyle>
            <a:lvl1pPr marL="0" indent="0">
              <a:buNone/>
              <a:defRPr sz="2800">
                <a:solidFill>
                  <a:schemeClr val="bg2"/>
                </a:solidFill>
                <a:latin typeface="Arial" panose="020B0604020202020204" pitchFamily="34" charset="0"/>
                <a:cs typeface="Arial" panose="020B0604020202020204" pitchFamily="34" charset="0"/>
              </a:defRPr>
            </a:lvl1pPr>
          </a:lstStyle>
          <a:p>
            <a:pPr lvl="0"/>
            <a:r>
              <a:rPr lang="fr-FR" dirty="0"/>
              <a:t>DE LA PRESENTATION</a:t>
            </a:r>
          </a:p>
        </p:txBody>
      </p:sp>
      <p:sp>
        <p:nvSpPr>
          <p:cNvPr id="4" name="Espace réservé du texte 3"/>
          <p:cNvSpPr>
            <a:spLocks noGrp="1"/>
          </p:cNvSpPr>
          <p:nvPr>
            <p:ph type="body" sz="quarter" idx="12" hasCustomPrompt="1"/>
          </p:nvPr>
        </p:nvSpPr>
        <p:spPr>
          <a:xfrm>
            <a:off x="2915818" y="4869160"/>
            <a:ext cx="648071" cy="287867"/>
          </a:xfrm>
          <a:prstGeom prst="rect">
            <a:avLst/>
          </a:prstGeom>
        </p:spPr>
        <p:txBody>
          <a:bodyPr/>
          <a:lstStyle>
            <a:lvl1pPr marL="0" indent="0">
              <a:buNone/>
              <a:defRPr sz="1300" b="1">
                <a:solidFill>
                  <a:schemeClr val="bg2"/>
                </a:solidFill>
              </a:defRPr>
            </a:lvl1pPr>
          </a:lstStyle>
          <a:p>
            <a:pPr lvl="0"/>
            <a:r>
              <a:rPr lang="fr-FR" dirty="0"/>
              <a:t>Mois</a:t>
            </a:r>
          </a:p>
        </p:txBody>
      </p:sp>
      <p:sp>
        <p:nvSpPr>
          <p:cNvPr id="8" name="Espace réservé du texte 3"/>
          <p:cNvSpPr>
            <a:spLocks noGrp="1"/>
          </p:cNvSpPr>
          <p:nvPr>
            <p:ph type="body" sz="quarter" idx="13" hasCustomPrompt="1"/>
          </p:nvPr>
        </p:nvSpPr>
        <p:spPr>
          <a:xfrm>
            <a:off x="3347864" y="4869160"/>
            <a:ext cx="720080" cy="287867"/>
          </a:xfrm>
          <a:prstGeom prst="rect">
            <a:avLst/>
          </a:prstGeom>
        </p:spPr>
        <p:txBody>
          <a:bodyPr/>
          <a:lstStyle>
            <a:lvl1pPr marL="0" indent="0">
              <a:buNone/>
              <a:defRPr sz="1300" b="1">
                <a:solidFill>
                  <a:schemeClr val="tx1"/>
                </a:solidFill>
              </a:defRPr>
            </a:lvl1pPr>
          </a:lstStyle>
          <a:p>
            <a:pPr lvl="0"/>
            <a:r>
              <a:rPr lang="fr-FR" dirty="0"/>
              <a:t>année</a:t>
            </a:r>
          </a:p>
        </p:txBody>
      </p:sp>
    </p:spTree>
    <p:extLst>
      <p:ext uri="{BB962C8B-B14F-4D97-AF65-F5344CB8AC3E}">
        <p14:creationId xmlns:p14="http://schemas.microsoft.com/office/powerpoint/2010/main" val="3806208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re et contenu">
    <p:spTree>
      <p:nvGrpSpPr>
        <p:cNvPr id="1" name=""/>
        <p:cNvGrpSpPr/>
        <p:nvPr/>
      </p:nvGrpSpPr>
      <p:grpSpPr>
        <a:xfrm>
          <a:off x="0" y="0"/>
          <a:ext cx="0" cy="0"/>
          <a:chOff x="0" y="0"/>
          <a:chExt cx="0" cy="0"/>
        </a:xfrm>
      </p:grpSpPr>
      <p:sp>
        <p:nvSpPr>
          <p:cNvPr id="15" name="Espace réservé d’image 14">
            <a:extLst>
              <a:ext uri="{FF2B5EF4-FFF2-40B4-BE49-F238E27FC236}">
                <a16:creationId xmlns:a16="http://schemas.microsoft.com/office/drawing/2014/main" id="{E62FC6D8-DD87-4B93-8491-43C84EE63FE2}"/>
              </a:ext>
            </a:extLst>
          </p:cNvPr>
          <p:cNvSpPr>
            <a:spLocks noGrp="1"/>
          </p:cNvSpPr>
          <p:nvPr>
            <p:ph type="pic" sz="quarter" idx="13"/>
          </p:nvPr>
        </p:nvSpPr>
        <p:spPr>
          <a:xfrm>
            <a:off x="5588974" y="1665520"/>
            <a:ext cx="320022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rtlCol="0" anchor="ctr">
            <a:noAutofit/>
          </a:bodyPr>
          <a:lstStyle>
            <a:lvl1pPr algn="ctr">
              <a:buNone/>
              <a:defRPr/>
            </a:lvl1pPr>
          </a:lstStyle>
          <a:p>
            <a:pPr rtl="0"/>
            <a:r>
              <a:rPr lang="fr-FR" noProof="0"/>
              <a:t>Cliquez sur l'icône pour ajouter une image</a:t>
            </a:r>
          </a:p>
        </p:txBody>
      </p:sp>
      <p:sp>
        <p:nvSpPr>
          <p:cNvPr id="2" name="Titre 1">
            <a:extLst>
              <a:ext uri="{FF2B5EF4-FFF2-40B4-BE49-F238E27FC236}">
                <a16:creationId xmlns:a16="http://schemas.microsoft.com/office/drawing/2014/main" id="{9696CF8C-1EA0-4E47-AC60-CAC3B80A3C5D}"/>
              </a:ext>
            </a:extLst>
          </p:cNvPr>
          <p:cNvSpPr>
            <a:spLocks noGrp="1"/>
          </p:cNvSpPr>
          <p:nvPr>
            <p:ph type="title"/>
          </p:nvPr>
        </p:nvSpPr>
        <p:spPr>
          <a:xfrm>
            <a:off x="603504" y="1335024"/>
            <a:ext cx="4642866" cy="1179576"/>
          </a:xfrm>
        </p:spPr>
        <p:txBody>
          <a:bodyPr lIns="91440" tIns="45720" rIns="91440" bIns="45720" rtlCol="0" anchor="b"/>
          <a:lstStyle>
            <a:lvl1pPr>
              <a:defRPr sz="4050"/>
            </a:lvl1pPr>
          </a:lstStyle>
          <a:p>
            <a:pPr rtl="0"/>
            <a:r>
              <a:rPr lang="fr-FR" noProof="0"/>
              <a:t>Modifiez le style du titre</a:t>
            </a:r>
          </a:p>
        </p:txBody>
      </p:sp>
      <p:sp>
        <p:nvSpPr>
          <p:cNvPr id="3" name="Espace réservé du contenu 2">
            <a:extLst>
              <a:ext uri="{FF2B5EF4-FFF2-40B4-BE49-F238E27FC236}">
                <a16:creationId xmlns:a16="http://schemas.microsoft.com/office/drawing/2014/main" id="{628CABF8-19D8-4F3C-994F-4D35EC7A2C3E}"/>
              </a:ext>
            </a:extLst>
          </p:cNvPr>
          <p:cNvSpPr>
            <a:spLocks noGrp="1"/>
          </p:cNvSpPr>
          <p:nvPr>
            <p:ph idx="1" hasCustomPrompt="1"/>
          </p:nvPr>
        </p:nvSpPr>
        <p:spPr>
          <a:xfrm>
            <a:off x="637794" y="2825496"/>
            <a:ext cx="4642866" cy="3346704"/>
          </a:xfrm>
        </p:spPr>
        <p:txBody>
          <a:bodyPr rtlCol="0"/>
          <a:lstStyle>
            <a:lvl1pPr marL="0" indent="0">
              <a:lnSpc>
                <a:spcPct val="110000"/>
              </a:lnSpc>
              <a:buNone/>
              <a:defRPr sz="1500"/>
            </a:lvl1pPr>
            <a:lvl2pPr marL="171450">
              <a:defRPr sz="1350"/>
            </a:lvl2pPr>
            <a:lvl3pPr marL="342900">
              <a:defRPr sz="1200"/>
            </a:lvl3pPr>
            <a:lvl4pPr marL="514350">
              <a:defRPr sz="1050"/>
            </a:lvl4pPr>
            <a:lvl5pPr>
              <a:defRPr sz="1050"/>
            </a:lvl5pPr>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p:txBody>
      </p:sp>
      <p:sp>
        <p:nvSpPr>
          <p:cNvPr id="4" name="Espace réservé de la date 3">
            <a:extLst>
              <a:ext uri="{FF2B5EF4-FFF2-40B4-BE49-F238E27FC236}">
                <a16:creationId xmlns:a16="http://schemas.microsoft.com/office/drawing/2014/main" id="{D097BB2D-4E2C-4490-A2A3-4B68BCC5D2F9}"/>
              </a:ext>
            </a:extLst>
          </p:cNvPr>
          <p:cNvSpPr>
            <a:spLocks noGrp="1"/>
          </p:cNvSpPr>
          <p:nvPr>
            <p:ph type="dt" sz="half" idx="10"/>
          </p:nvPr>
        </p:nvSpPr>
        <p:spPr/>
        <p:txBody>
          <a:bodyPr rtlCol="0"/>
          <a:lstStyle>
            <a:lvl1pPr>
              <a:defRPr>
                <a:solidFill>
                  <a:schemeClr val="accent2"/>
                </a:solidFill>
              </a:defRPr>
            </a:lvl1pPr>
          </a:lstStyle>
          <a:p>
            <a:pPr rtl="0"/>
            <a:r>
              <a:rPr lang="fr-FR" noProof="0"/>
              <a:t>03/09/20XX</a:t>
            </a:r>
          </a:p>
        </p:txBody>
      </p:sp>
      <p:sp>
        <p:nvSpPr>
          <p:cNvPr id="5" name="Espace réservé du pied de page 4">
            <a:extLst>
              <a:ext uri="{FF2B5EF4-FFF2-40B4-BE49-F238E27FC236}">
                <a16:creationId xmlns:a16="http://schemas.microsoft.com/office/drawing/2014/main" id="{6140F15D-DD72-46D5-BF0F-F5064710700E}"/>
              </a:ext>
            </a:extLst>
          </p:cNvPr>
          <p:cNvSpPr>
            <a:spLocks noGrp="1"/>
          </p:cNvSpPr>
          <p:nvPr>
            <p:ph type="ftr" sz="quarter" idx="11"/>
          </p:nvPr>
        </p:nvSpPr>
        <p:spPr>
          <a:xfrm>
            <a:off x="5973318" y="621793"/>
            <a:ext cx="3086100" cy="365125"/>
          </a:xfrm>
        </p:spPr>
        <p:txBody>
          <a:bodyPr rtlCol="0"/>
          <a:lstStyle>
            <a:lvl1pPr>
              <a:defRPr baseline="0">
                <a:solidFill>
                  <a:schemeClr val="accent2"/>
                </a:solidFill>
              </a:defRPr>
            </a:lvl1pPr>
          </a:lstStyle>
          <a:p>
            <a:pPr rtl="0"/>
            <a:r>
              <a:rPr lang="fr-FR" noProof="0"/>
              <a:t>ACCEPTATION ET GESTION DE LA FLORE SPONTANEE</a:t>
            </a:r>
          </a:p>
        </p:txBody>
      </p:sp>
      <p:sp>
        <p:nvSpPr>
          <p:cNvPr id="6" name="Espace réservé du numéro de diapositive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fr-FR" noProof="0" smtClean="0"/>
              <a:pPr rtl="0"/>
              <a:t>‹N°›</a:t>
            </a:fld>
            <a:endParaRPr lang="fr-FR" noProof="0"/>
          </a:p>
        </p:txBody>
      </p:sp>
      <p:cxnSp>
        <p:nvCxnSpPr>
          <p:cNvPr id="9" name="Connecteur droit 8">
            <a:extLst>
              <a:ext uri="{FF2B5EF4-FFF2-40B4-BE49-F238E27FC236}">
                <a16:creationId xmlns:a16="http://schemas.microsoft.com/office/drawing/2014/main" id="{FA8B3D0E-ED3F-46FA-AE79-5FEFDE9168E3}"/>
              </a:ext>
            </a:extLst>
          </p:cNvPr>
          <p:cNvCxnSpPr>
            <a:cxnSpLocks/>
          </p:cNvCxnSpPr>
          <p:nvPr userDrawn="1"/>
        </p:nvCxnSpPr>
        <p:spPr>
          <a:xfrm>
            <a:off x="1" y="806470"/>
            <a:ext cx="5927792"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sme 10">
            <a:extLst>
              <a:ext uri="{FF2B5EF4-FFF2-40B4-BE49-F238E27FC236}">
                <a16:creationId xmlns:a16="http://schemas.microsoft.com/office/drawing/2014/main" id="{AAD06B87-D9B2-4F94-B734-A8F039A2033F}"/>
              </a:ext>
            </a:extLst>
          </p:cNvPr>
          <p:cNvSpPr/>
          <p:nvPr userDrawn="1"/>
        </p:nvSpPr>
        <p:spPr>
          <a:xfrm>
            <a:off x="8461192" y="2070656"/>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fr-FR" sz="1350" noProof="0"/>
          </a:p>
        </p:txBody>
      </p:sp>
      <p:sp>
        <p:nvSpPr>
          <p:cNvPr id="19" name="Graphisme 11">
            <a:extLst>
              <a:ext uri="{FF2B5EF4-FFF2-40B4-BE49-F238E27FC236}">
                <a16:creationId xmlns:a16="http://schemas.microsoft.com/office/drawing/2014/main" id="{BB13A13C-36EA-4B13-9175-C5FE95B34D33}"/>
              </a:ext>
            </a:extLst>
          </p:cNvPr>
          <p:cNvSpPr/>
          <p:nvPr userDrawn="1"/>
        </p:nvSpPr>
        <p:spPr>
          <a:xfrm>
            <a:off x="8226961" y="1780013"/>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fr-FR" sz="1350" noProof="0"/>
          </a:p>
        </p:txBody>
      </p:sp>
    </p:spTree>
    <p:extLst>
      <p:ext uri="{BB962C8B-B14F-4D97-AF65-F5344CB8AC3E}">
        <p14:creationId xmlns:p14="http://schemas.microsoft.com/office/powerpoint/2010/main" val="3092128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fr-FR"/>
              <a:t>Modifiez le style du titre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3DBAC9B9-E989-4FB0-A455-12BB0DD1C7C0}" type="datetime1">
              <a:rPr lang="en-US" smtClean="0"/>
              <a:t>10/23/2024</a:t>
            </a:fld>
            <a:endParaRPr lang="en-US"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‹N°›</a:t>
            </a:fld>
            <a:endParaRPr lang="en-US"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5229884"/>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3" r:id="rId15"/>
    <p:sldLayoutId id="2147483714" r:id="rId16"/>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senteursduquercy.com/"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hyperlink" Target="https://unjardindevivaces.fr/" TargetMode="External"/><Relationship Id="rId4" Type="http://schemas.openxmlformats.org/officeDocument/2006/relationships/hyperlink" Target="https://www.pepinieresdespyrenees.fr/"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s://patrickjardindeville.com/formations/les-vivace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image" Target="../media/image36.jpeg"/><Relationship Id="rId5" Type="http://schemas.openxmlformats.org/officeDocument/2006/relationships/image" Target="../media/image35.png"/><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6.xml"/><Relationship Id="rId5" Type="http://schemas.openxmlformats.org/officeDocument/2006/relationships/image" Target="../media/image40.png"/><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65.jpeg"/></Relationships>
</file>

<file path=ppt/slides/_rels/slide4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70.jpeg"/><Relationship Id="rId4" Type="http://schemas.openxmlformats.org/officeDocument/2006/relationships/image" Target="../media/image69.jpeg"/></Relationships>
</file>

<file path=ppt/slides/_rels/slide49.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74.jpeg"/><Relationship Id="rId4" Type="http://schemas.openxmlformats.org/officeDocument/2006/relationships/image" Target="../media/image73.jpeg"/></Relationships>
</file>

<file path=ppt/slides/_rels/slide51.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36.xml"/><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37.xml"/><Relationship Id="rId1" Type="http://schemas.openxmlformats.org/officeDocument/2006/relationships/slideLayout" Target="../slideLayouts/slideLayout16.xml"/></Relationships>
</file>

<file path=ppt/slides/_rels/slide68.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69.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16.xml"/></Relationships>
</file>

<file path=ppt/slides/_rels/slide70.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16.xml"/></Relationships>
</file>

<file path=ppt/slides/_rels/slide71.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39.xml"/><Relationship Id="rId1" Type="http://schemas.openxmlformats.org/officeDocument/2006/relationships/slideLayout" Target="../slideLayouts/slideLayout13.xml"/><Relationship Id="rId4" Type="http://schemas.openxmlformats.org/officeDocument/2006/relationships/image" Target="../media/image96.png"/></Relationships>
</file>

<file path=ppt/slides/_rels/slide72.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40.xml"/><Relationship Id="rId1" Type="http://schemas.openxmlformats.org/officeDocument/2006/relationships/slideLayout" Target="../slideLayouts/slideLayout13.xml"/><Relationship Id="rId4" Type="http://schemas.openxmlformats.org/officeDocument/2006/relationships/image" Target="../media/image98.jpeg"/></Relationships>
</file>

<file path=ppt/slides/_rels/slide73.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41.xml"/><Relationship Id="rId1" Type="http://schemas.openxmlformats.org/officeDocument/2006/relationships/slideLayout" Target="../slideLayouts/slideLayout13.xml"/><Relationship Id="rId4" Type="http://schemas.openxmlformats.org/officeDocument/2006/relationships/image" Target="../media/image100.jpeg"/></Relationships>
</file>

<file path=ppt/slides/_rels/slide74.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42.xml"/><Relationship Id="rId1" Type="http://schemas.openxmlformats.org/officeDocument/2006/relationships/slideLayout" Target="../slideLayouts/slideLayout13.xml"/><Relationship Id="rId6" Type="http://schemas.openxmlformats.org/officeDocument/2006/relationships/image" Target="../media/image104.jpeg"/><Relationship Id="rId5" Type="http://schemas.openxmlformats.org/officeDocument/2006/relationships/image" Target="../media/image103.jpeg"/><Relationship Id="rId4" Type="http://schemas.openxmlformats.org/officeDocument/2006/relationships/image" Target="../media/image102.jpeg"/></Relationships>
</file>

<file path=ppt/slides/_rels/slide75.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44.xml"/><Relationship Id="rId7" Type="http://schemas.openxmlformats.org/officeDocument/2006/relationships/image" Target="../media/image109.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08.jpeg"/><Relationship Id="rId5" Type="http://schemas.openxmlformats.org/officeDocument/2006/relationships/image" Target="../media/image107.jpeg"/><Relationship Id="rId4" Type="http://schemas.openxmlformats.org/officeDocument/2006/relationships/image" Target="../media/image106.jpeg"/></Relationships>
</file>

<file path=ppt/slides/_rels/slide77.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image" Target="../media/image111.jpeg"/></Relationships>
</file>

<file path=ppt/slides/_rels/slide78.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79.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47.xml"/><Relationship Id="rId1" Type="http://schemas.openxmlformats.org/officeDocument/2006/relationships/slideLayout" Target="../slideLayouts/slideLayout6.xml"/><Relationship Id="rId6" Type="http://schemas.openxmlformats.org/officeDocument/2006/relationships/hyperlink" Target="https://www.ofb.gouv.fr/les-especes-exotiques-envahissantes" TargetMode="External"/><Relationship Id="rId5" Type="http://schemas.openxmlformats.org/officeDocument/2006/relationships/hyperlink" Target="https://www.pollens.fr/le-reseau/les-pollens/graminees" TargetMode="External"/><Relationship Id="rId4" Type="http://schemas.openxmlformats.org/officeDocument/2006/relationships/image" Target="../media/image114.jpeg"/></Relationships>
</file>

<file path=ppt/slides/_rels/slide80.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49.xml"/><Relationship Id="rId1" Type="http://schemas.openxmlformats.org/officeDocument/2006/relationships/slideLayout" Target="../slideLayouts/slideLayout13.xml"/><Relationship Id="rId6" Type="http://schemas.openxmlformats.org/officeDocument/2006/relationships/image" Target="../media/image119.jpeg"/><Relationship Id="rId5" Type="http://schemas.openxmlformats.org/officeDocument/2006/relationships/image" Target="../media/image118.jpeg"/><Relationship Id="rId4" Type="http://schemas.openxmlformats.org/officeDocument/2006/relationships/image" Target="../media/image117.jpeg"/></Relationships>
</file>

<file path=ppt/slides/_rels/slide82.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50.xml"/><Relationship Id="rId1" Type="http://schemas.openxmlformats.org/officeDocument/2006/relationships/slideLayout" Target="../slideLayouts/slideLayout13.xml"/><Relationship Id="rId6" Type="http://schemas.openxmlformats.org/officeDocument/2006/relationships/image" Target="../media/image123.jpeg"/><Relationship Id="rId5" Type="http://schemas.openxmlformats.org/officeDocument/2006/relationships/image" Target="../media/image122.jpeg"/><Relationship Id="rId4" Type="http://schemas.openxmlformats.org/officeDocument/2006/relationships/image" Target="../media/image121.jpeg"/></Relationships>
</file>

<file path=ppt/slides/_rels/slide83.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84.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image" Target="../media/image129.jpeg"/><Relationship Id="rId5" Type="http://schemas.openxmlformats.org/officeDocument/2006/relationships/image" Target="../media/image128.jpeg"/><Relationship Id="rId4" Type="http://schemas.openxmlformats.org/officeDocument/2006/relationships/image" Target="../media/image127.jpeg"/></Relationships>
</file>

<file path=ppt/slides/_rels/slide86.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hyperlink" Target="http://www.novaflore.com/les-incontournables-21.php" TargetMode="External"/><Relationship Id="rId1" Type="http://schemas.openxmlformats.org/officeDocument/2006/relationships/slideLayout" Target="../slideLayouts/slideLayout7.xml"/><Relationship Id="rId6" Type="http://schemas.openxmlformats.org/officeDocument/2006/relationships/image" Target="../media/image133.jpeg"/><Relationship Id="rId5" Type="http://schemas.openxmlformats.org/officeDocument/2006/relationships/image" Target="../media/image132.jpeg"/><Relationship Id="rId4" Type="http://schemas.openxmlformats.org/officeDocument/2006/relationships/image" Target="../media/image131.jpeg"/></Relationships>
</file>

<file path=ppt/slides/_rels/slide87.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54.xml"/><Relationship Id="rId1" Type="http://schemas.openxmlformats.org/officeDocument/2006/relationships/slideLayout" Target="../slideLayouts/slideLayout13.xml"/></Relationships>
</file>

<file path=ppt/slides/_rels/slide88.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image" Target="../media/image138.jpeg"/><Relationship Id="rId5" Type="http://schemas.openxmlformats.org/officeDocument/2006/relationships/image" Target="../media/image137.jpeg"/><Relationship Id="rId4" Type="http://schemas.openxmlformats.org/officeDocument/2006/relationships/image" Target="../media/image136.jpeg"/></Relationships>
</file>

<file path=ppt/slides/_rels/slide89.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notesSlide" Target="../notesSlides/notesSlide57.xml"/><Relationship Id="rId1" Type="http://schemas.openxmlformats.org/officeDocument/2006/relationships/slideLayout" Target="../slideLayouts/slideLayout13.xml"/></Relationships>
</file>

<file path=ppt/slides/_rels/slide91.xml.rels><?xml version="1.0" encoding="UTF-8" standalone="yes"?>
<Relationships xmlns="http://schemas.openxmlformats.org/package/2006/relationships"><Relationship Id="rId3" Type="http://schemas.openxmlformats.org/officeDocument/2006/relationships/image" Target="../media/image141.png"/><Relationship Id="rId7" Type="http://schemas.openxmlformats.org/officeDocument/2006/relationships/image" Target="../media/image145.png"/><Relationship Id="rId2" Type="http://schemas.openxmlformats.org/officeDocument/2006/relationships/notesSlide" Target="../notesSlides/notesSlide58.xml"/><Relationship Id="rId1" Type="http://schemas.openxmlformats.org/officeDocument/2006/relationships/slideLayout" Target="../slideLayouts/slideLayout13.xml"/><Relationship Id="rId6" Type="http://schemas.openxmlformats.org/officeDocument/2006/relationships/image" Target="../media/image144.png"/><Relationship Id="rId5" Type="http://schemas.openxmlformats.org/officeDocument/2006/relationships/image" Target="../media/image143.png"/><Relationship Id="rId4" Type="http://schemas.openxmlformats.org/officeDocument/2006/relationships/image" Target="../media/image142.png"/></Relationships>
</file>

<file path=ppt/slides/_rels/slide92.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60.xml"/><Relationship Id="rId1" Type="http://schemas.openxmlformats.org/officeDocument/2006/relationships/slideLayout" Target="../slideLayouts/slideLayout13.xml"/><Relationship Id="rId4" Type="http://schemas.openxmlformats.org/officeDocument/2006/relationships/image" Target="../media/image148.png"/></Relationships>
</file>

<file path=ppt/slides/_rels/slide94.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notesSlide" Target="../notesSlides/notesSlide61.xml"/><Relationship Id="rId1" Type="http://schemas.openxmlformats.org/officeDocument/2006/relationships/slideLayout" Target="../slideLayouts/slideLayout7.xml"/><Relationship Id="rId6" Type="http://schemas.openxmlformats.org/officeDocument/2006/relationships/image" Target="../media/image152.jpeg"/><Relationship Id="rId5" Type="http://schemas.openxmlformats.org/officeDocument/2006/relationships/image" Target="../media/image151.jpeg"/><Relationship Id="rId4" Type="http://schemas.openxmlformats.org/officeDocument/2006/relationships/image" Target="../media/image150.jpeg"/></Relationships>
</file>

<file path=ppt/slides/_rels/slide95.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notesSlide" Target="../notesSlides/notesSlide62.xml"/><Relationship Id="rId1" Type="http://schemas.openxmlformats.org/officeDocument/2006/relationships/slideLayout" Target="../slideLayouts/slideLayout7.xml"/><Relationship Id="rId6" Type="http://schemas.openxmlformats.org/officeDocument/2006/relationships/image" Target="../media/image156.jpeg"/><Relationship Id="rId5" Type="http://schemas.openxmlformats.org/officeDocument/2006/relationships/image" Target="../media/image155.jpeg"/><Relationship Id="rId4" Type="http://schemas.openxmlformats.org/officeDocument/2006/relationships/image" Target="../media/image154.jpeg"/></Relationships>
</file>

<file path=ppt/slides/_rels/slide96.xml.rels><?xml version="1.0" encoding="UTF-8" standalone="yes"?>
<Relationships xmlns="http://schemas.openxmlformats.org/package/2006/relationships"><Relationship Id="rId2" Type="http://schemas.openxmlformats.org/officeDocument/2006/relationships/image" Target="../media/image157.pn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2" Type="http://schemas.openxmlformats.org/officeDocument/2006/relationships/image" Target="../media/image158.pn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image" Target="../media/image160.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image" Target="../media/image161.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63.xml"/><Relationship Id="rId1" Type="http://schemas.openxmlformats.org/officeDocument/2006/relationships/slideLayout" Target="../slideLayouts/slideLayout7.xml"/><Relationship Id="rId4" Type="http://schemas.openxmlformats.org/officeDocument/2006/relationships/image" Target="../media/image164.png"/></Relationships>
</file>

<file path=ppt/slides/_rels/slide102.xml.rels><?xml version="1.0" encoding="UTF-8" standalone="yes"?>
<Relationships xmlns="http://schemas.openxmlformats.org/package/2006/relationships"><Relationship Id="rId3" Type="http://schemas.openxmlformats.org/officeDocument/2006/relationships/image" Target="../media/image165.jpeg"/><Relationship Id="rId2" Type="http://schemas.openxmlformats.org/officeDocument/2006/relationships/notesSlide" Target="../notesSlides/notesSlide64.xml"/><Relationship Id="rId1" Type="http://schemas.openxmlformats.org/officeDocument/2006/relationships/slideLayout" Target="../slideLayouts/slideLayout13.xml"/><Relationship Id="rId6" Type="http://schemas.openxmlformats.org/officeDocument/2006/relationships/image" Target="../media/image168.jpeg"/><Relationship Id="rId5" Type="http://schemas.openxmlformats.org/officeDocument/2006/relationships/image" Target="../media/image167.jpeg"/><Relationship Id="rId4" Type="http://schemas.openxmlformats.org/officeDocument/2006/relationships/image" Target="../media/image166.jpeg"/></Relationships>
</file>

<file path=ppt/slides/_rels/slide103.xml.rels><?xml version="1.0" encoding="UTF-8" standalone="yes"?>
<Relationships xmlns="http://schemas.openxmlformats.org/package/2006/relationships"><Relationship Id="rId3" Type="http://schemas.openxmlformats.org/officeDocument/2006/relationships/image" Target="../media/image170.jpeg"/><Relationship Id="rId2" Type="http://schemas.openxmlformats.org/officeDocument/2006/relationships/image" Target="../media/image169.jpeg"/><Relationship Id="rId1" Type="http://schemas.openxmlformats.org/officeDocument/2006/relationships/slideLayout" Target="../slideLayouts/slideLayout13.xml"/><Relationship Id="rId4" Type="http://schemas.openxmlformats.org/officeDocument/2006/relationships/image" Target="../media/image171.jpeg"/></Relationships>
</file>

<file path=ppt/slides/_rels/slide104.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png"/><Relationship Id="rId1" Type="http://schemas.openxmlformats.org/officeDocument/2006/relationships/slideLayout" Target="../slideLayouts/slideLayout13.xml"/></Relationships>
</file>

<file path=ppt/slides/_rels/slide105.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4.png"/><Relationship Id="rId1" Type="http://schemas.openxmlformats.org/officeDocument/2006/relationships/slideLayout" Target="../slideLayouts/slideLayout13.xml"/></Relationships>
</file>

<file path=ppt/slides/_rels/slide106.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5.png"/><Relationship Id="rId1" Type="http://schemas.openxmlformats.org/officeDocument/2006/relationships/slideLayout" Target="../slideLayouts/slideLayout13.xml"/></Relationships>
</file>

<file path=ppt/slides/_rels/slide107.xml.rels><?xml version="1.0" encoding="UTF-8" standalone="yes"?>
<Relationships xmlns="http://schemas.openxmlformats.org/package/2006/relationships"><Relationship Id="rId3" Type="http://schemas.openxmlformats.org/officeDocument/2006/relationships/image" Target="../media/image176.jpeg"/><Relationship Id="rId2" Type="http://schemas.openxmlformats.org/officeDocument/2006/relationships/notesSlide" Target="../notesSlides/notesSlide65.xml"/><Relationship Id="rId1" Type="http://schemas.openxmlformats.org/officeDocument/2006/relationships/slideLayout" Target="../slideLayouts/slideLayout7.xml"/><Relationship Id="rId5" Type="http://schemas.openxmlformats.org/officeDocument/2006/relationships/image" Target="../media/image178.jpeg"/><Relationship Id="rId4" Type="http://schemas.openxmlformats.org/officeDocument/2006/relationships/image" Target="../media/image177.jpeg"/></Relationships>
</file>

<file path=ppt/slides/_rels/slide108.xml.rels><?xml version="1.0" encoding="UTF-8" standalone="yes"?>
<Relationships xmlns="http://schemas.openxmlformats.org/package/2006/relationships"><Relationship Id="rId3" Type="http://schemas.openxmlformats.org/officeDocument/2006/relationships/image" Target="../media/image179.jpeg"/><Relationship Id="rId2" Type="http://schemas.openxmlformats.org/officeDocument/2006/relationships/notesSlide" Target="../notesSlides/notesSlide66.xml"/><Relationship Id="rId1" Type="http://schemas.openxmlformats.org/officeDocument/2006/relationships/slideLayout" Target="../slideLayouts/slideLayout7.xml"/><Relationship Id="rId5" Type="http://schemas.openxmlformats.org/officeDocument/2006/relationships/image" Target="../media/image181.jpeg"/><Relationship Id="rId4" Type="http://schemas.openxmlformats.org/officeDocument/2006/relationships/image" Target="../media/image180.jpeg"/></Relationships>
</file>

<file path=ppt/slides/_rels/slide109.xml.rels><?xml version="1.0" encoding="UTF-8" standalone="yes"?>
<Relationships xmlns="http://schemas.openxmlformats.org/package/2006/relationships"><Relationship Id="rId3" Type="http://schemas.openxmlformats.org/officeDocument/2006/relationships/image" Target="../media/image182.emf"/><Relationship Id="rId2" Type="http://schemas.openxmlformats.org/officeDocument/2006/relationships/notesSlide" Target="../notesSlides/notesSlide67.xml"/><Relationship Id="rId1" Type="http://schemas.openxmlformats.org/officeDocument/2006/relationships/slideLayout" Target="../slideLayouts/slideLayout7.xml"/><Relationship Id="rId4" Type="http://schemas.openxmlformats.org/officeDocument/2006/relationships/image" Target="../media/image183.emf"/></Relationships>
</file>

<file path=ppt/slides/_rels/slide110.xml.rels><?xml version="1.0" encoding="UTF-8" standalone="yes"?>
<Relationships xmlns="http://schemas.openxmlformats.org/package/2006/relationships"><Relationship Id="rId8" Type="http://schemas.openxmlformats.org/officeDocument/2006/relationships/image" Target="../media/image189.jpeg"/><Relationship Id="rId3" Type="http://schemas.openxmlformats.org/officeDocument/2006/relationships/image" Target="../media/image184.jpeg"/><Relationship Id="rId7" Type="http://schemas.openxmlformats.org/officeDocument/2006/relationships/image" Target="../media/image188.jpeg"/><Relationship Id="rId2" Type="http://schemas.openxmlformats.org/officeDocument/2006/relationships/notesSlide" Target="../notesSlides/notesSlide68.xml"/><Relationship Id="rId1" Type="http://schemas.openxmlformats.org/officeDocument/2006/relationships/slideLayout" Target="../slideLayouts/slideLayout7.xml"/><Relationship Id="rId6" Type="http://schemas.openxmlformats.org/officeDocument/2006/relationships/image" Target="../media/image187.jpeg"/><Relationship Id="rId5" Type="http://schemas.openxmlformats.org/officeDocument/2006/relationships/image" Target="../media/image186.jpeg"/><Relationship Id="rId4" Type="http://schemas.openxmlformats.org/officeDocument/2006/relationships/image" Target="../media/image185.jpeg"/><Relationship Id="rId9" Type="http://schemas.openxmlformats.org/officeDocument/2006/relationships/image" Target="../media/image190.jpeg"/></Relationships>
</file>

<file path=ppt/slides/_rels/slide111.xml.rels><?xml version="1.0" encoding="UTF-8" standalone="yes"?>
<Relationships xmlns="http://schemas.openxmlformats.org/package/2006/relationships"><Relationship Id="rId3" Type="http://schemas.openxmlformats.org/officeDocument/2006/relationships/image" Target="../media/image191.jpeg"/><Relationship Id="rId2" Type="http://schemas.openxmlformats.org/officeDocument/2006/relationships/notesSlide" Target="../notesSlides/notesSlide69.xml"/><Relationship Id="rId1" Type="http://schemas.openxmlformats.org/officeDocument/2006/relationships/slideLayout" Target="../slideLayouts/slideLayout14.xml"/><Relationship Id="rId6" Type="http://schemas.openxmlformats.org/officeDocument/2006/relationships/image" Target="../media/image194.jpeg"/><Relationship Id="rId5" Type="http://schemas.openxmlformats.org/officeDocument/2006/relationships/image" Target="../media/image193.jpeg"/><Relationship Id="rId4" Type="http://schemas.openxmlformats.org/officeDocument/2006/relationships/image" Target="../media/image192.jpeg"/></Relationships>
</file>

<file path=ppt/slides/_rels/slide112.xml.rels><?xml version="1.0" encoding="UTF-8" standalone="yes"?>
<Relationships xmlns="http://schemas.openxmlformats.org/package/2006/relationships"><Relationship Id="rId3" Type="http://schemas.openxmlformats.org/officeDocument/2006/relationships/image" Target="../media/image195.jpeg"/><Relationship Id="rId2" Type="http://schemas.openxmlformats.org/officeDocument/2006/relationships/notesSlide" Target="../notesSlides/notesSlide70.xml"/><Relationship Id="rId1" Type="http://schemas.openxmlformats.org/officeDocument/2006/relationships/slideLayout" Target="../slideLayouts/slideLayout12.xml"/></Relationships>
</file>

<file path=ppt/slides/_rels/slide113.xml.rels><?xml version="1.0" encoding="UTF-8" standalone="yes"?>
<Relationships xmlns="http://schemas.openxmlformats.org/package/2006/relationships"><Relationship Id="rId2" Type="http://schemas.openxmlformats.org/officeDocument/2006/relationships/image" Target="../media/image196.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AFEBD98-59C4-61D3-2817-22DFC585D0BA}"/>
              </a:ext>
            </a:extLst>
          </p:cNvPr>
          <p:cNvSpPr>
            <a:spLocks noGrp="1"/>
          </p:cNvSpPr>
          <p:nvPr>
            <p:ph type="ctrTitle"/>
          </p:nvPr>
        </p:nvSpPr>
        <p:spPr>
          <a:xfrm>
            <a:off x="313826" y="0"/>
            <a:ext cx="8321040" cy="1686755"/>
          </a:xfrm>
        </p:spPr>
        <p:txBody>
          <a:bodyPr>
            <a:normAutofit/>
          </a:bodyPr>
          <a:lstStyle/>
          <a:p>
            <a:pPr algn="ctr"/>
            <a:r>
              <a:rPr lang="fr-FR" sz="5400" dirty="0" err="1">
                <a:solidFill>
                  <a:srgbClr val="FF0000"/>
                </a:solidFill>
                <a:latin typeface="Algerian" panose="04020705040A02060702" pitchFamily="82" charset="0"/>
              </a:rPr>
              <a:t>EMBELLIr</a:t>
            </a:r>
            <a:r>
              <a:rPr lang="fr-FR" sz="5400" dirty="0">
                <a:solidFill>
                  <a:srgbClr val="FF0000"/>
                </a:solidFill>
                <a:latin typeface="Algerian" panose="04020705040A02060702" pitchFamily="82" charset="0"/>
              </a:rPr>
              <a:t> </a:t>
            </a:r>
            <a:r>
              <a:rPr lang="fr-FR" sz="5400" dirty="0" err="1">
                <a:solidFill>
                  <a:srgbClr val="FF0000"/>
                </a:solidFill>
                <a:latin typeface="Algerian" panose="04020705040A02060702" pitchFamily="82" charset="0"/>
              </a:rPr>
              <a:t>DURABLEment</a:t>
            </a:r>
            <a:r>
              <a:rPr lang="fr-FR" sz="5400" dirty="0">
                <a:solidFill>
                  <a:srgbClr val="FF0000"/>
                </a:solidFill>
                <a:latin typeface="Algerian" panose="04020705040A02060702" pitchFamily="82" charset="0"/>
              </a:rPr>
              <a:t> OU </a:t>
            </a:r>
            <a:r>
              <a:rPr lang="fr-FR" sz="5400" dirty="0" err="1">
                <a:solidFill>
                  <a:srgbClr val="FF0000"/>
                </a:solidFill>
                <a:latin typeface="Algerian" panose="04020705040A02060702" pitchFamily="82" charset="0"/>
              </a:rPr>
              <a:t>FLEURIr</a:t>
            </a:r>
            <a:r>
              <a:rPr lang="fr-FR" sz="5400" dirty="0">
                <a:solidFill>
                  <a:srgbClr val="FF0000"/>
                </a:solidFill>
                <a:latin typeface="Algerian" panose="04020705040A02060702" pitchFamily="82" charset="0"/>
              </a:rPr>
              <a:t> </a:t>
            </a:r>
            <a:r>
              <a:rPr lang="fr-FR" sz="5400" dirty="0" err="1">
                <a:solidFill>
                  <a:srgbClr val="FF0000"/>
                </a:solidFill>
                <a:latin typeface="Algerian" panose="04020705040A02060702" pitchFamily="82" charset="0"/>
              </a:rPr>
              <a:t>differeMENT</a:t>
            </a:r>
            <a:endParaRPr lang="fr-FR" sz="5400" dirty="0">
              <a:solidFill>
                <a:srgbClr val="FF0000"/>
              </a:solidFill>
              <a:latin typeface="Algerian" panose="04020705040A02060702" pitchFamily="82" charset="0"/>
            </a:endParaRPr>
          </a:p>
        </p:txBody>
      </p:sp>
      <p:pic>
        <p:nvPicPr>
          <p:cNvPr id="9" name="Image 8">
            <a:extLst>
              <a:ext uri="{FF2B5EF4-FFF2-40B4-BE49-F238E27FC236}">
                <a16:creationId xmlns:a16="http://schemas.microsoft.com/office/drawing/2014/main" id="{830D95C9-FF18-6A0F-6621-AA5FF5D6082C}"/>
              </a:ext>
            </a:extLst>
          </p:cNvPr>
          <p:cNvPicPr>
            <a:picLocks noChangeAspect="1"/>
          </p:cNvPicPr>
          <p:nvPr/>
        </p:nvPicPr>
        <p:blipFill>
          <a:blip r:embed="rId3"/>
          <a:stretch>
            <a:fillRect/>
          </a:stretch>
        </p:blipFill>
        <p:spPr>
          <a:xfrm>
            <a:off x="0" y="2153330"/>
            <a:ext cx="5647619" cy="4238095"/>
          </a:xfrm>
          <a:prstGeom prst="rect">
            <a:avLst/>
          </a:prstGeom>
        </p:spPr>
      </p:pic>
      <p:pic>
        <p:nvPicPr>
          <p:cNvPr id="4" name="Image 3">
            <a:extLst>
              <a:ext uri="{FF2B5EF4-FFF2-40B4-BE49-F238E27FC236}">
                <a16:creationId xmlns:a16="http://schemas.microsoft.com/office/drawing/2014/main" id="{56C2FFE5-0E99-FD7E-D3BA-9278B57FE0B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83586" y="5046562"/>
            <a:ext cx="3560413" cy="1811438"/>
          </a:xfrm>
          <a:prstGeom prst="rect">
            <a:avLst/>
          </a:prstGeom>
        </p:spPr>
      </p:pic>
      <p:sp>
        <p:nvSpPr>
          <p:cNvPr id="3" name="ZoneTexte 2">
            <a:extLst>
              <a:ext uri="{FF2B5EF4-FFF2-40B4-BE49-F238E27FC236}">
                <a16:creationId xmlns:a16="http://schemas.microsoft.com/office/drawing/2014/main" id="{FA71C815-878A-3DC1-5FAB-BBEA730E0606}"/>
              </a:ext>
            </a:extLst>
          </p:cNvPr>
          <p:cNvSpPr txBox="1"/>
          <p:nvPr/>
        </p:nvSpPr>
        <p:spPr>
          <a:xfrm>
            <a:off x="6134582" y="3937769"/>
            <a:ext cx="3009418" cy="369332"/>
          </a:xfrm>
          <a:prstGeom prst="rect">
            <a:avLst/>
          </a:prstGeom>
          <a:noFill/>
        </p:spPr>
        <p:txBody>
          <a:bodyPr wrap="square" rtlCol="0">
            <a:spAutoFit/>
          </a:bodyPr>
          <a:lstStyle/>
          <a:p>
            <a:r>
              <a:rPr lang="fr-FR" dirty="0" err="1"/>
              <a:t>Patrickjardindeville,com</a:t>
            </a:r>
            <a:endParaRPr lang="fr-FR" dirty="0"/>
          </a:p>
        </p:txBody>
      </p:sp>
    </p:spTree>
    <p:extLst>
      <p:ext uri="{BB962C8B-B14F-4D97-AF65-F5344CB8AC3E}">
        <p14:creationId xmlns:p14="http://schemas.microsoft.com/office/powerpoint/2010/main" val="2655427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2507850" y="102239"/>
            <a:ext cx="4128300" cy="624392"/>
          </a:xfrm>
        </p:spPr>
        <p:txBody>
          <a:bodyPr rtlCol="0">
            <a:normAutofit/>
          </a:bodyPr>
          <a:lstStyle/>
          <a:p>
            <a:pPr algn="ctr" rtl="0"/>
            <a:r>
              <a:rPr lang="fr-FR" sz="3000" dirty="0">
                <a:latin typeface="+mn-lt"/>
              </a:rPr>
              <a:t>SOMMAIRE</a:t>
            </a:r>
            <a:endParaRPr lang="fr-FR" sz="3000" dirty="0"/>
          </a:p>
        </p:txBody>
      </p:sp>
      <p:sp>
        <p:nvSpPr>
          <p:cNvPr id="4" name="Espace réservé du texte 3">
            <a:extLst>
              <a:ext uri="{FF2B5EF4-FFF2-40B4-BE49-F238E27FC236}">
                <a16:creationId xmlns:a16="http://schemas.microsoft.com/office/drawing/2014/main" id="{65DE74E9-AA78-46C1-845A-0B72FA8AF35E}"/>
              </a:ext>
            </a:extLst>
          </p:cNvPr>
          <p:cNvSpPr>
            <a:spLocks noGrp="1"/>
          </p:cNvSpPr>
          <p:nvPr>
            <p:ph type="body" sz="quarter" idx="13"/>
          </p:nvPr>
        </p:nvSpPr>
        <p:spPr>
          <a:xfrm>
            <a:off x="1213733" y="1076134"/>
            <a:ext cx="7432825" cy="4705731"/>
          </a:xfrm>
        </p:spPr>
        <p:txBody>
          <a:bodyPr rtlCol="0">
            <a:noAutofit/>
          </a:bodyPr>
          <a:lstStyle/>
          <a:p>
            <a:pPr algn="just">
              <a:lnSpc>
                <a:spcPct val="107000"/>
              </a:lnSpc>
              <a:spcAft>
                <a:spcPts val="600"/>
              </a:spcAft>
            </a:pPr>
            <a:r>
              <a:rPr lang="fr-FR" sz="2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Pourquoi diminuer le fleurissement traditionnel</a:t>
            </a:r>
          </a:p>
          <a:p>
            <a:pPr algn="just">
              <a:lnSpc>
                <a:spcPct val="107000"/>
              </a:lnSpc>
              <a:spcAft>
                <a:spcPts val="600"/>
              </a:spcAft>
            </a:pPr>
            <a:r>
              <a:rPr lang="fr-FR"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Les plantes vivaces et pérennes</a:t>
            </a:r>
          </a:p>
          <a:p>
            <a:pPr algn="just">
              <a:lnSpc>
                <a:spcPct val="107000"/>
              </a:lnSpc>
              <a:spcAft>
                <a:spcPts val="600"/>
              </a:spcAft>
            </a:pPr>
            <a:r>
              <a:rPr lang="fr-FR" sz="2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r>
              <a:rPr lang="fr-FR"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r>
              <a:rPr lang="fr-FR" sz="2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Les jardins secs, plantes méditerranéennes et cactées</a:t>
            </a:r>
            <a:endParaRPr lang="fr-FR" sz="24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600"/>
              </a:spcAft>
            </a:pPr>
            <a:r>
              <a:rPr lang="fr-FR"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Les bulbes et autres</a:t>
            </a:r>
          </a:p>
          <a:p>
            <a:pPr algn="just">
              <a:lnSpc>
                <a:spcPct val="107000"/>
              </a:lnSpc>
              <a:spcAft>
                <a:spcPts val="600"/>
              </a:spcAft>
            </a:pPr>
            <a:r>
              <a:rPr lang="fr-FR"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Les graminées </a:t>
            </a:r>
          </a:p>
          <a:p>
            <a:pPr algn="just">
              <a:lnSpc>
                <a:spcPct val="107000"/>
              </a:lnSpc>
              <a:spcAft>
                <a:spcPts val="600"/>
              </a:spcAft>
            </a:pPr>
            <a:r>
              <a:rPr lang="fr-FR"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Les arbustes</a:t>
            </a:r>
          </a:p>
          <a:p>
            <a:pPr algn="just">
              <a:lnSpc>
                <a:spcPct val="107000"/>
              </a:lnSpc>
              <a:spcAft>
                <a:spcPts val="600"/>
              </a:spcAft>
            </a:pPr>
            <a:r>
              <a:rPr lang="fr-FR"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Les rosiers</a:t>
            </a:r>
          </a:p>
          <a:p>
            <a:pPr algn="just">
              <a:lnSpc>
                <a:spcPct val="107000"/>
              </a:lnSpc>
              <a:spcAft>
                <a:spcPts val="600"/>
              </a:spcAft>
            </a:pPr>
            <a:r>
              <a:rPr lang="fr-FR" sz="2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Les prairies fleuries</a:t>
            </a:r>
            <a:endParaRPr lang="fr-FR" sz="2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600"/>
              </a:spcAft>
            </a:pPr>
            <a:r>
              <a:rPr lang="fr-FR" sz="2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Conclusion et synthèse. </a:t>
            </a:r>
            <a:endParaRPr lang="fr-FR" sz="2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2</a:t>
            </a:fld>
            <a:endParaRPr lang="fr-FR"/>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Tree>
    <p:extLst>
      <p:ext uri="{BB962C8B-B14F-4D97-AF65-F5344CB8AC3E}">
        <p14:creationId xmlns:p14="http://schemas.microsoft.com/office/powerpoint/2010/main" val="2354105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201169"/>
            <a:ext cx="8372713" cy="624392"/>
          </a:xfrm>
        </p:spPr>
        <p:txBody>
          <a:bodyPr rtlCol="0">
            <a:normAutofit fontScale="90000"/>
          </a:bodyPr>
          <a:lstStyle/>
          <a:p>
            <a:pPr algn="ctr" rtl="0"/>
            <a:r>
              <a:rPr lang="fr-FR" sz="3000" dirty="0">
                <a:latin typeface="+mn-lt"/>
              </a:rPr>
              <a:t>POURQUOI DIMINUER LE FLEURISSEMENT TRADITIONNEL</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3</a:t>
            </a:fld>
            <a:endParaRPr lang="fr-FR"/>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pic>
        <p:nvPicPr>
          <p:cNvPr id="7" name="Picture 2">
            <a:extLst>
              <a:ext uri="{FF2B5EF4-FFF2-40B4-BE49-F238E27FC236}">
                <a16:creationId xmlns:a16="http://schemas.microsoft.com/office/drawing/2014/main" id="{1A035AA2-04D5-AFC0-CDD5-5496225E50B1}"/>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399572" y="1049679"/>
            <a:ext cx="7744428" cy="58083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118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extLst>
              <a:ext uri="{FF2B5EF4-FFF2-40B4-BE49-F238E27FC236}">
                <a16:creationId xmlns:a16="http://schemas.microsoft.com/office/drawing/2014/main" id="{60484040-A968-686D-139B-2A74B010C86C}"/>
              </a:ext>
            </a:extLst>
          </p:cNvPr>
          <p:cNvSpPr txBox="1"/>
          <p:nvPr/>
        </p:nvSpPr>
        <p:spPr>
          <a:xfrm>
            <a:off x="537099" y="49212"/>
            <a:ext cx="8069802" cy="369332"/>
          </a:xfrm>
          <a:prstGeom prst="rect">
            <a:avLst/>
          </a:prstGeom>
          <a:noFill/>
        </p:spPr>
        <p:txBody>
          <a:bodyPr wrap="square" rtlCol="0">
            <a:spAutoFit/>
          </a:bodyPr>
          <a:lstStyle/>
          <a:p>
            <a:pPr algn="ctr"/>
            <a:r>
              <a:rPr lang="fr-FR" b="1" dirty="0">
                <a:solidFill>
                  <a:srgbClr val="FF0000"/>
                </a:solidFill>
              </a:rPr>
              <a:t>DIMINUER LE FLEURISSEMENT TRADITIONNEL</a:t>
            </a:r>
          </a:p>
        </p:txBody>
      </p:sp>
      <p:pic>
        <p:nvPicPr>
          <p:cNvPr id="4" name="Picture 9" descr="IMG_4429">
            <a:extLst>
              <a:ext uri="{FF2B5EF4-FFF2-40B4-BE49-F238E27FC236}">
                <a16:creationId xmlns:a16="http://schemas.microsoft.com/office/drawing/2014/main" id="{309357D3-7577-DCB8-CAD7-355CF0FAEBF2}"/>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602212"/>
            <a:ext cx="4138762" cy="3103633"/>
          </a:xfrm>
          <a:prstGeom prst="rect">
            <a:avLst/>
          </a:prstGeom>
          <a:noFill/>
          <a:ln w="9525">
            <a:solidFill>
              <a:srgbClr val="5E3466"/>
            </a:solidFill>
            <a:miter lim="800000"/>
            <a:headEnd/>
            <a:tailEnd/>
          </a:ln>
          <a:extLst>
            <a:ext uri="{909E8E84-426E-40DD-AFC4-6F175D3DCCD1}">
              <a14:hiddenFill xmlns:a14="http://schemas.microsoft.com/office/drawing/2010/main">
                <a:solidFill>
                  <a:srgbClr val="FFFFFF"/>
                </a:solidFill>
              </a14:hiddenFill>
            </a:ext>
          </a:extLst>
        </p:spPr>
      </p:pic>
      <p:pic>
        <p:nvPicPr>
          <p:cNvPr id="7" name="Picture 6" descr="IMG_0045">
            <a:extLst>
              <a:ext uri="{FF2B5EF4-FFF2-40B4-BE49-F238E27FC236}">
                <a16:creationId xmlns:a16="http://schemas.microsoft.com/office/drawing/2014/main" id="{494507A3-0E2C-313B-AEFC-69FC78794550}"/>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915216" y="3754367"/>
            <a:ext cx="4183774" cy="3138284"/>
          </a:xfrm>
          <a:prstGeom prst="rect">
            <a:avLst/>
          </a:prstGeom>
          <a:noFill/>
          <a:ln w="9525">
            <a:solidFill>
              <a:srgbClr val="5E3466"/>
            </a:solidFill>
            <a:miter lim="800000"/>
            <a:headEnd/>
            <a:tailEnd/>
          </a:ln>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DAF924B-4DDE-51D8-72DF-446A24002A32}"/>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0" y="3490196"/>
            <a:ext cx="4536607" cy="340245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3" descr="PICT0080">
            <a:extLst>
              <a:ext uri="{FF2B5EF4-FFF2-40B4-BE49-F238E27FC236}">
                <a16:creationId xmlns:a16="http://schemas.microsoft.com/office/drawing/2014/main" id="{5D8AF510-6AF3-1E9B-60B9-643B0002DAB5}"/>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608574" y="602212"/>
            <a:ext cx="4535426" cy="3402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7829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6130" name="Picture 2" descr="cabourg i"/>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0"/>
            <a:ext cx="4572000" cy="3035837"/>
          </a:xfrm>
          <a:prstGeom prst="rect">
            <a:avLst/>
          </a:prstGeom>
          <a:noFill/>
          <a:extLst>
            <a:ext uri="{909E8E84-426E-40DD-AFC4-6F175D3DCCD1}">
              <a14:hiddenFill xmlns:a14="http://schemas.microsoft.com/office/drawing/2010/main">
                <a:solidFill>
                  <a:srgbClr val="FFFFFF"/>
                </a:solidFill>
              </a14:hiddenFill>
            </a:ext>
          </a:extLst>
        </p:spPr>
      </p:pic>
      <p:pic>
        <p:nvPicPr>
          <p:cNvPr id="176132" name="Picture 4" descr="Bergerac 053"/>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0" y="3035837"/>
            <a:ext cx="4572000" cy="342944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7" descr="IMG_4428">
            <a:extLst>
              <a:ext uri="{FF2B5EF4-FFF2-40B4-BE49-F238E27FC236}">
                <a16:creationId xmlns:a16="http://schemas.microsoft.com/office/drawing/2014/main" id="{9D36AF88-A635-380E-85F7-AC01EB45BFF3}"/>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960226" y="3754368"/>
            <a:ext cx="4183774" cy="3103633"/>
          </a:xfrm>
          <a:prstGeom prst="rect">
            <a:avLst/>
          </a:prstGeom>
          <a:noFill/>
          <a:ln w="9525">
            <a:solidFill>
              <a:srgbClr val="5E3466"/>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8" descr="130-3019_IMG">
            <a:extLst>
              <a:ext uri="{FF2B5EF4-FFF2-40B4-BE49-F238E27FC236}">
                <a16:creationId xmlns:a16="http://schemas.microsoft.com/office/drawing/2014/main" id="{D18600FE-5668-5C7B-06E5-452FBB9DB8BB}"/>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960226" y="325367"/>
            <a:ext cx="4086039" cy="3103633"/>
          </a:xfrm>
          <a:prstGeom prst="rect">
            <a:avLst/>
          </a:prstGeom>
          <a:noFill/>
          <a:ln w="9525">
            <a:solidFill>
              <a:srgbClr val="5E3466"/>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4E80F5FD-EED6-E388-8E9D-82F4EF35E609}"/>
              </a:ext>
            </a:extLst>
          </p:cNvPr>
          <p:cNvSpPr>
            <a:spLocks noGrp="1"/>
          </p:cNvSpPr>
          <p:nvPr>
            <p:ph type="sldNum" sz="quarter" idx="12"/>
          </p:nvPr>
        </p:nvSpPr>
        <p:spPr/>
        <p:txBody>
          <a:bodyPr/>
          <a:lstStyle/>
          <a:p>
            <a:fld id="{D57F1E4F-1CFF-5643-939E-217C01CDF565}" type="slidenum">
              <a:rPr lang="en-US" smtClean="0"/>
              <a:pPr/>
              <a:t>6</a:t>
            </a:fld>
            <a:endParaRPr lang="en-US" dirty="0"/>
          </a:p>
        </p:txBody>
      </p:sp>
      <p:pic>
        <p:nvPicPr>
          <p:cNvPr id="4" name="Image 3">
            <a:extLst>
              <a:ext uri="{FF2B5EF4-FFF2-40B4-BE49-F238E27FC236}">
                <a16:creationId xmlns:a16="http://schemas.microsoft.com/office/drawing/2014/main" id="{4CCC3065-0413-109A-DF11-4AB7126F2D7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268865"/>
            <a:ext cx="9144000" cy="6055576"/>
          </a:xfrm>
          <a:prstGeom prst="rect">
            <a:avLst/>
          </a:prstGeom>
        </p:spPr>
      </p:pic>
    </p:spTree>
    <p:extLst>
      <p:ext uri="{BB962C8B-B14F-4D97-AF65-F5344CB8AC3E}">
        <p14:creationId xmlns:p14="http://schemas.microsoft.com/office/powerpoint/2010/main" val="2564933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4E80F5FD-EED6-E388-8E9D-82F4EF35E609}"/>
              </a:ext>
            </a:extLst>
          </p:cNvPr>
          <p:cNvSpPr>
            <a:spLocks noGrp="1"/>
          </p:cNvSpPr>
          <p:nvPr>
            <p:ph type="sldNum" sz="quarter" idx="12"/>
          </p:nvPr>
        </p:nvSpPr>
        <p:spPr/>
        <p:txBody>
          <a:bodyPr/>
          <a:lstStyle/>
          <a:p>
            <a:fld id="{D57F1E4F-1CFF-5643-939E-217C01CDF565}" type="slidenum">
              <a:rPr lang="en-US" smtClean="0"/>
              <a:pPr/>
              <a:t>7</a:t>
            </a:fld>
            <a:endParaRPr lang="en-US" dirty="0"/>
          </a:p>
        </p:txBody>
      </p:sp>
      <p:pic>
        <p:nvPicPr>
          <p:cNvPr id="4" name="Image 3">
            <a:extLst>
              <a:ext uri="{FF2B5EF4-FFF2-40B4-BE49-F238E27FC236}">
                <a16:creationId xmlns:a16="http://schemas.microsoft.com/office/drawing/2014/main" id="{E55D3297-CA81-9A2F-064A-821BE06DF74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5816" y="3429000"/>
            <a:ext cx="5177118" cy="3429000"/>
          </a:xfrm>
          <a:prstGeom prst="rect">
            <a:avLst/>
          </a:prstGeom>
        </p:spPr>
      </p:pic>
      <p:pic>
        <p:nvPicPr>
          <p:cNvPr id="6" name="Image 5">
            <a:extLst>
              <a:ext uri="{FF2B5EF4-FFF2-40B4-BE49-F238E27FC236}">
                <a16:creationId xmlns:a16="http://schemas.microsoft.com/office/drawing/2014/main" id="{834A37BD-739D-4FAA-3DDE-28EE1388B0C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66883" y="0"/>
            <a:ext cx="5177117" cy="3429000"/>
          </a:xfrm>
          <a:prstGeom prst="rect">
            <a:avLst/>
          </a:prstGeom>
        </p:spPr>
      </p:pic>
      <p:pic>
        <p:nvPicPr>
          <p:cNvPr id="8" name="Image 7">
            <a:extLst>
              <a:ext uri="{FF2B5EF4-FFF2-40B4-BE49-F238E27FC236}">
                <a16:creationId xmlns:a16="http://schemas.microsoft.com/office/drawing/2014/main" id="{6D642144-B180-7906-CE29-2B814B201A8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32080" r="19549"/>
          <a:stretch/>
        </p:blipFill>
        <p:spPr>
          <a:xfrm>
            <a:off x="0" y="0"/>
            <a:ext cx="2678777" cy="3429000"/>
          </a:xfrm>
          <a:prstGeom prst="rect">
            <a:avLst/>
          </a:prstGeom>
        </p:spPr>
      </p:pic>
      <p:pic>
        <p:nvPicPr>
          <p:cNvPr id="10" name="Image 9">
            <a:extLst>
              <a:ext uri="{FF2B5EF4-FFF2-40B4-BE49-F238E27FC236}">
                <a16:creationId xmlns:a16="http://schemas.microsoft.com/office/drawing/2014/main" id="{AC58ACEA-A3F6-1014-FD47-F0E0E573765C}"/>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l="22501" r="31052"/>
          <a:stretch/>
        </p:blipFill>
        <p:spPr>
          <a:xfrm>
            <a:off x="5664562" y="3429000"/>
            <a:ext cx="3479438" cy="3745571"/>
          </a:xfrm>
          <a:prstGeom prst="rect">
            <a:avLst/>
          </a:prstGeom>
        </p:spPr>
      </p:pic>
    </p:spTree>
    <p:extLst>
      <p:ext uri="{BB962C8B-B14F-4D97-AF65-F5344CB8AC3E}">
        <p14:creationId xmlns:p14="http://schemas.microsoft.com/office/powerpoint/2010/main" val="1078307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IMG_0042">
            <a:extLst>
              <a:ext uri="{FF2B5EF4-FFF2-40B4-BE49-F238E27FC236}">
                <a16:creationId xmlns:a16="http://schemas.microsoft.com/office/drawing/2014/main" id="{0F673091-0DAF-E77C-368D-8A12445D4748}"/>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84880" y="3700"/>
            <a:ext cx="4656880" cy="349346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73FC693D-8A58-C299-9877-38DB8E04CD0E}"/>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770475" y="0"/>
            <a:ext cx="4662891" cy="349716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A7599540-8BBA-4902-FFE7-4D8A910B6C9A}"/>
              </a:ext>
            </a:extLst>
          </p:cNvPr>
          <p:cNvPicPr>
            <a:picLocks noChangeAspect="1" noChangeArrowheads="1"/>
          </p:cNvPicPr>
          <p:nvPr/>
        </p:nvPicPr>
        <p:blipFill rotWithShape="1">
          <a:blip r:embed="rId5">
            <a:extLst>
              <a:ext uri="{28A0092B-C50C-407E-A947-70E740481C1C}">
                <a14:useLocalDpi xmlns:a14="http://schemas.microsoft.com/office/drawing/2010/main"/>
              </a:ext>
            </a:extLst>
          </a:blip>
          <a:srcRect l="12114" t="38151" r="2917" b="23698"/>
          <a:stretch/>
        </p:blipFill>
        <p:spPr bwMode="auto">
          <a:xfrm>
            <a:off x="0" y="3582366"/>
            <a:ext cx="9776750" cy="33913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C8E32264-1CB6-406D-53BA-3116643B96B5}"/>
              </a:ext>
            </a:extLst>
          </p:cNvPr>
          <p:cNvSpPr txBox="1">
            <a:spLocks noChangeArrowheads="1"/>
          </p:cNvSpPr>
          <p:nvPr/>
        </p:nvSpPr>
        <p:spPr bwMode="auto">
          <a:xfrm>
            <a:off x="138896" y="266216"/>
            <a:ext cx="8866208" cy="5567423"/>
          </a:xfrm>
          <a:prstGeom prst="rect">
            <a:avLst/>
          </a:prstGeom>
          <a:solidFill>
            <a:srgbClr val="FFFFFF">
              <a:alpha val="37000"/>
            </a:srgbClr>
          </a:solidFill>
          <a:ln>
            <a:solidFill>
              <a:srgbClr val="5E34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90000"/>
              </a:lnSpc>
              <a:spcBef>
                <a:spcPct val="65000"/>
              </a:spcBef>
            </a:pPr>
            <a:r>
              <a:rPr lang="fr-FR" altLang="fr-FR" sz="2600" b="1" i="0" dirty="0">
                <a:solidFill>
                  <a:srgbClr val="5E3466"/>
                </a:solidFill>
                <a:effectLst>
                  <a:outerShdw blurRad="38100" dist="38100" dir="2700000" algn="tl">
                    <a:srgbClr val="C0C0C0"/>
                  </a:outerShdw>
                </a:effectLst>
                <a:latin typeface="Arial Narrow" panose="020B0606020202030204" pitchFamily="34" charset="0"/>
              </a:rPr>
              <a:t>UN FLEURISSEMENT EN ACCORD AVEC UNE DÉMARCHE PLUS RESPECTUEUSE DE NOTRE ENVIRONNEMENT.</a:t>
            </a:r>
          </a:p>
          <a:p>
            <a:pPr algn="ctr">
              <a:lnSpc>
                <a:spcPct val="90000"/>
              </a:lnSpc>
              <a:spcBef>
                <a:spcPct val="65000"/>
              </a:spcBef>
            </a:pPr>
            <a:r>
              <a:rPr lang="fr-FR" altLang="fr-FR" sz="2600" b="1" dirty="0">
                <a:solidFill>
                  <a:srgbClr val="5E3466"/>
                </a:solidFill>
                <a:effectLst>
                  <a:outerShdw blurRad="38100" dist="38100" dir="2700000" algn="tl">
                    <a:srgbClr val="C0C0C0"/>
                  </a:outerShdw>
                </a:effectLst>
                <a:latin typeface="Arial Narrow" panose="020B0606020202030204" pitchFamily="34" charset="0"/>
              </a:rPr>
              <a:t>UN FLEURISSEMENT EN ADEQUATION AVEC UNE GESTION DIFFERENCIE DES ESPACES VERTS.</a:t>
            </a:r>
            <a:endParaRPr lang="fr-FR" altLang="fr-FR" sz="2600" b="1" i="0" dirty="0">
              <a:solidFill>
                <a:srgbClr val="5E3466"/>
              </a:solidFill>
              <a:effectLst>
                <a:outerShdw blurRad="38100" dist="38100" dir="2700000" algn="tl">
                  <a:srgbClr val="C0C0C0"/>
                </a:outerShdw>
              </a:effectLst>
              <a:latin typeface="Arial Narrow" panose="020B0606020202030204" pitchFamily="34" charset="0"/>
            </a:endParaRPr>
          </a:p>
          <a:p>
            <a:pPr algn="ctr">
              <a:lnSpc>
                <a:spcPct val="90000"/>
              </a:lnSpc>
              <a:spcBef>
                <a:spcPct val="65000"/>
              </a:spcBef>
            </a:pPr>
            <a:r>
              <a:rPr lang="fr-FR" altLang="fr-FR" sz="2600" b="1" i="0" dirty="0">
                <a:solidFill>
                  <a:srgbClr val="5E3466"/>
                </a:solidFill>
                <a:effectLst>
                  <a:outerShdw blurRad="38100" dist="38100" dir="2700000" algn="tl">
                    <a:srgbClr val="C0C0C0"/>
                  </a:outerShdw>
                </a:effectLst>
                <a:latin typeface="Arial Narrow" panose="020B0606020202030204" pitchFamily="34" charset="0"/>
              </a:rPr>
              <a:t>DES PLANTES PÉRENNES : BULBES, VIVACES,GRAMINEES, PRAIRIES FLEURIES, ARBUSTES ET ROSIERS.</a:t>
            </a:r>
          </a:p>
          <a:p>
            <a:pPr algn="ctr">
              <a:lnSpc>
                <a:spcPct val="90000"/>
              </a:lnSpc>
              <a:spcBef>
                <a:spcPct val="65000"/>
              </a:spcBef>
            </a:pPr>
            <a:r>
              <a:rPr lang="fr-FR" altLang="fr-FR" sz="2600" b="1" i="0" dirty="0">
                <a:solidFill>
                  <a:srgbClr val="5E3466"/>
                </a:solidFill>
                <a:effectLst>
                  <a:outerShdw blurRad="38100" dist="38100" dir="2700000" algn="tl">
                    <a:srgbClr val="C0C0C0"/>
                  </a:outerShdw>
                </a:effectLst>
                <a:latin typeface="Arial Narrow" panose="020B0606020202030204" pitchFamily="34" charset="0"/>
              </a:rPr>
              <a:t>DES PLANTES MOINS CONSOMMATRICES EN EAU, EN ENGRAIS.</a:t>
            </a:r>
          </a:p>
          <a:p>
            <a:pPr algn="ctr">
              <a:lnSpc>
                <a:spcPct val="90000"/>
              </a:lnSpc>
              <a:spcBef>
                <a:spcPct val="65000"/>
              </a:spcBef>
            </a:pPr>
            <a:r>
              <a:rPr lang="fr-FR" altLang="fr-FR" sz="2600" b="1" i="0" dirty="0">
                <a:solidFill>
                  <a:srgbClr val="5E3466"/>
                </a:solidFill>
                <a:effectLst>
                  <a:outerShdw blurRad="38100" dist="38100" dir="2700000" algn="tl">
                    <a:srgbClr val="C0C0C0"/>
                  </a:outerShdw>
                </a:effectLst>
                <a:latin typeface="Arial Narrow" panose="020B0606020202030204" pitchFamily="34" charset="0"/>
              </a:rPr>
              <a:t>DES MÉTHODES CULTURALES ÉCONOMES : MOINS D’INTERVENTIONS D’ENTRETIEN, PAILLAGE, GOUTTE À GOUTTE, MULTIPLICATION SUR SITE…</a:t>
            </a:r>
          </a:p>
        </p:txBody>
      </p:sp>
    </p:spTree>
    <p:extLst>
      <p:ext uri="{BB962C8B-B14F-4D97-AF65-F5344CB8AC3E}">
        <p14:creationId xmlns:p14="http://schemas.microsoft.com/office/powerpoint/2010/main" val="1409853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PLANTES VIVACES OU PERENNES</a:t>
            </a:r>
            <a:endParaRPr lang="fr-FR" sz="3000" dirty="0"/>
          </a:p>
        </p:txBody>
      </p:sp>
      <p:sp>
        <p:nvSpPr>
          <p:cNvPr id="4" name="Espace réservé du texte 3">
            <a:extLst>
              <a:ext uri="{FF2B5EF4-FFF2-40B4-BE49-F238E27FC236}">
                <a16:creationId xmlns:a16="http://schemas.microsoft.com/office/drawing/2014/main" id="{65DE74E9-AA78-46C1-845A-0B72FA8AF35E}"/>
              </a:ext>
            </a:extLst>
          </p:cNvPr>
          <p:cNvSpPr>
            <a:spLocks noGrp="1"/>
          </p:cNvSpPr>
          <p:nvPr>
            <p:ph type="body" sz="quarter" idx="13"/>
          </p:nvPr>
        </p:nvSpPr>
        <p:spPr>
          <a:xfrm>
            <a:off x="254643" y="726631"/>
            <a:ext cx="8889357" cy="7051556"/>
          </a:xfrm>
        </p:spPr>
        <p:txBody>
          <a:bodyPr rtlCol="0">
            <a:noAutofit/>
          </a:bodyPr>
          <a:lstStyle/>
          <a:p>
            <a:pPr algn="just">
              <a:lnSpc>
                <a:spcPct val="107000"/>
              </a:lnSpc>
              <a:spcAft>
                <a:spcPts val="600"/>
              </a:spcAft>
            </a:pPr>
            <a:r>
              <a:rPr lang="fr-FR"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LES PEPINIERES DEPARTEMENTALES: Aude, PO…</a:t>
            </a:r>
          </a:p>
          <a:p>
            <a:pPr algn="just">
              <a:lnSpc>
                <a:spcPct val="107000"/>
              </a:lnSpc>
              <a:spcAft>
                <a:spcPts val="600"/>
              </a:spcAft>
            </a:pPr>
            <a:r>
              <a:rPr lang="fr-FR" sz="2000" dirty="0">
                <a:solidFill>
                  <a:schemeClr val="tx1"/>
                </a:solidFill>
              </a:rPr>
              <a:t>Les senteurs du Quercy: </a:t>
            </a:r>
            <a:r>
              <a:rPr lang="fr-FR" sz="1800" dirty="0">
                <a:solidFill>
                  <a:srgbClr val="FF0000"/>
                </a:solidFill>
                <a:hlinkClick r:id="rId3">
                  <a:extLst>
                    <a:ext uri="{A12FA001-AC4F-418D-AE19-62706E023703}">
                      <ahyp:hlinkClr xmlns:ahyp="http://schemas.microsoft.com/office/drawing/2018/hyperlinkcolor" val="tx"/>
                    </a:ext>
                  </a:extLst>
                </a:hlinkClick>
              </a:rPr>
              <a:t>Lavandes, sauges, iris et plantes vivaces pour terrains secs. (senteursduquercy.com)</a:t>
            </a:r>
            <a:endParaRPr lang="fr-FR" sz="1800" dirty="0">
              <a:solidFill>
                <a:srgbClr val="FF0000"/>
              </a:solidFill>
            </a:endParaRPr>
          </a:p>
          <a:p>
            <a:pPr algn="just">
              <a:lnSpc>
                <a:spcPct val="107000"/>
              </a:lnSpc>
              <a:spcAft>
                <a:spcPts val="600"/>
              </a:spcAft>
            </a:pPr>
            <a:r>
              <a:rPr lang="fr-FR" sz="2000" dirty="0">
                <a:solidFill>
                  <a:schemeClr val="tx1"/>
                </a:solidFill>
              </a:rPr>
              <a:t>Pépinière des Pyrénées: </a:t>
            </a:r>
            <a:r>
              <a:rPr lang="fr-FR" sz="1800" dirty="0">
                <a:solidFill>
                  <a:srgbClr val="FF0000"/>
                </a:solidFill>
                <a:hlinkClick r:id="rId4">
                  <a:extLst>
                    <a:ext uri="{A12FA001-AC4F-418D-AE19-62706E023703}">
                      <ahyp:hlinkClr xmlns:ahyp="http://schemas.microsoft.com/office/drawing/2018/hyperlinkcolor" val="tx"/>
                    </a:ext>
                  </a:extLst>
                </a:hlinkClick>
              </a:rPr>
              <a:t>Pépinière : vente d'arbustes, vivaces et arbres fruitiers près de Tarbes (pepinieresdespyrenees.fr)</a:t>
            </a:r>
            <a:endParaRPr lang="fr-FR" sz="1800" dirty="0">
              <a:solidFill>
                <a:srgbClr val="FF0000"/>
              </a:solidFill>
            </a:endParaRPr>
          </a:p>
          <a:p>
            <a:pPr algn="just">
              <a:lnSpc>
                <a:spcPct val="107000"/>
              </a:lnSpc>
              <a:spcAft>
                <a:spcPts val="600"/>
              </a:spcAft>
            </a:pPr>
            <a:r>
              <a:rPr lang="fr-FR" sz="2000" dirty="0">
                <a:solidFill>
                  <a:schemeClr val="tx1"/>
                </a:solidFill>
              </a:rPr>
              <a:t>Pépinière LACROUTS</a:t>
            </a:r>
            <a:r>
              <a:rPr lang="fr-FR" sz="1800" dirty="0">
                <a:solidFill>
                  <a:srgbClr val="FF0000"/>
                </a:solidFill>
              </a:rPr>
              <a:t>: </a:t>
            </a:r>
            <a:r>
              <a:rPr lang="fr-FR" sz="1800" dirty="0">
                <a:solidFill>
                  <a:srgbClr val="FF0000"/>
                </a:solidFill>
                <a:hlinkClick r:id="rId5">
                  <a:extLst>
                    <a:ext uri="{A12FA001-AC4F-418D-AE19-62706E023703}">
                      <ahyp:hlinkClr xmlns:ahyp="http://schemas.microsoft.com/office/drawing/2018/hyperlinkcolor" val="tx"/>
                    </a:ext>
                  </a:extLst>
                </a:hlinkClick>
              </a:rPr>
              <a:t>Pépinière B. </a:t>
            </a:r>
            <a:r>
              <a:rPr lang="fr-FR" sz="1800" dirty="0" err="1">
                <a:solidFill>
                  <a:srgbClr val="FF0000"/>
                </a:solidFill>
                <a:hlinkClick r:id="rId5">
                  <a:extLst>
                    <a:ext uri="{A12FA001-AC4F-418D-AE19-62706E023703}">
                      <ahyp:hlinkClr xmlns:ahyp="http://schemas.microsoft.com/office/drawing/2018/hyperlinkcolor" val="tx"/>
                    </a:ext>
                  </a:extLst>
                </a:hlinkClick>
              </a:rPr>
              <a:t>Lacrouts</a:t>
            </a:r>
            <a:r>
              <a:rPr lang="fr-FR" sz="1800" dirty="0">
                <a:solidFill>
                  <a:srgbClr val="FF0000"/>
                </a:solidFill>
                <a:hlinkClick r:id="rId5">
                  <a:extLst>
                    <a:ext uri="{A12FA001-AC4F-418D-AE19-62706E023703}">
                      <ahyp:hlinkClr xmlns:ahyp="http://schemas.microsoft.com/office/drawing/2018/hyperlinkcolor" val="tx"/>
                    </a:ext>
                  </a:extLst>
                </a:hlinkClick>
              </a:rPr>
              <a:t> | Producteur de plantes vivaces, sauges (unjardindevivaces.fr)</a:t>
            </a:r>
            <a:endParaRPr lang="fr-FR" sz="1800" dirty="0">
              <a:solidFill>
                <a:srgbClr val="FF0000"/>
              </a:solidFill>
            </a:endParaRPr>
          </a:p>
          <a:p>
            <a:pPr algn="l"/>
            <a:r>
              <a:rPr lang="fr-FR" sz="1800" b="0" i="0" dirty="0">
                <a:solidFill>
                  <a:srgbClr val="222222"/>
                </a:solidFill>
                <a:effectLst/>
                <a:latin typeface="Arial" panose="020B0604020202020204" pitchFamily="34" charset="0"/>
              </a:rPr>
              <a:t>	EARL Le TAURAN à ST AUNES – 34 – 04 67 91 95 30</a:t>
            </a:r>
          </a:p>
          <a:p>
            <a:pPr algn="l"/>
            <a:r>
              <a:rPr lang="fr-FR" sz="1800" b="0" i="0" dirty="0">
                <a:solidFill>
                  <a:srgbClr val="222222"/>
                </a:solidFill>
                <a:effectLst/>
                <a:latin typeface="Arial" panose="020B0604020202020204" pitchFamily="34" charset="0"/>
              </a:rPr>
              <a:t>	Pépinières ROUY à St Etienne du Grès – 13 – 06 88 20 49 80</a:t>
            </a:r>
          </a:p>
          <a:p>
            <a:pPr algn="l"/>
            <a:r>
              <a:rPr lang="fr-FR" sz="1800" b="0" i="0" dirty="0">
                <a:solidFill>
                  <a:srgbClr val="222222"/>
                </a:solidFill>
                <a:effectLst/>
                <a:latin typeface="Arial" panose="020B0604020202020204" pitchFamily="34" charset="0"/>
              </a:rPr>
              <a:t>	Ets Du CANNEBETH à Mauguio – 34  - 04 67 12 88 88</a:t>
            </a:r>
          </a:p>
          <a:p>
            <a:pPr algn="l"/>
            <a:r>
              <a:rPr lang="fr-FR" sz="1800" b="0" i="0" dirty="0">
                <a:solidFill>
                  <a:srgbClr val="222222"/>
                </a:solidFill>
                <a:effectLst/>
                <a:latin typeface="Arial" panose="020B0604020202020204" pitchFamily="34" charset="0"/>
              </a:rPr>
              <a:t>	Arc en Fleurs à St Christol – 06 65 17 78 26</a:t>
            </a:r>
          </a:p>
          <a:p>
            <a:pPr algn="l"/>
            <a:r>
              <a:rPr lang="fr-FR" sz="1800" b="0" i="0" dirty="0">
                <a:solidFill>
                  <a:srgbClr val="222222"/>
                </a:solidFill>
                <a:effectLst/>
                <a:latin typeface="Arial" panose="020B0604020202020204" pitchFamily="34" charset="0"/>
              </a:rPr>
              <a:t>	Earl Jeanne Horticulture à ST CHINIAN - 04 67 38 16 45</a:t>
            </a:r>
          </a:p>
          <a:p>
            <a:pPr algn="l"/>
            <a:r>
              <a:rPr lang="fr-FR" sz="1800" b="0" i="0">
                <a:solidFill>
                  <a:srgbClr val="222222"/>
                </a:solidFill>
                <a:effectLst/>
                <a:latin typeface="Arial" panose="020B0604020202020204" pitchFamily="34" charset="0"/>
              </a:rPr>
              <a:t>	Pépinières </a:t>
            </a:r>
            <a:r>
              <a:rPr lang="fr-FR" sz="1800" b="0" i="0" dirty="0">
                <a:solidFill>
                  <a:srgbClr val="222222"/>
                </a:solidFill>
                <a:effectLst/>
                <a:latin typeface="Arial" panose="020B0604020202020204" pitchFamily="34" charset="0"/>
              </a:rPr>
              <a:t>de MONTIMAS à Béziers 04 67 35 08 1</a:t>
            </a:r>
          </a:p>
          <a:p>
            <a:pPr algn="just">
              <a:lnSpc>
                <a:spcPct val="107000"/>
              </a:lnSpc>
              <a:spcAft>
                <a:spcPts val="600"/>
              </a:spcAft>
            </a:pPr>
            <a:r>
              <a:rPr lang="fr-FR"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Pépinière LEPAGE</a:t>
            </a:r>
            <a:r>
              <a:rPr lang="fr-FR" sz="1800" dirty="0">
                <a:solidFill>
                  <a:srgbClr val="FF0000"/>
                </a:solidFill>
                <a:latin typeface="Arial" panose="020B0604020202020204" pitchFamily="34" charset="0"/>
                <a:ea typeface="Times New Roman" panose="02020603050405020304" pitchFamily="18" charset="0"/>
                <a:cs typeface="Times New Roman" panose="02020603050405020304" pitchFamily="18" charset="0"/>
              </a:rPr>
              <a:t>       </a:t>
            </a:r>
            <a:r>
              <a:rPr lang="fr-FR" sz="2000" dirty="0">
                <a:solidFill>
                  <a:schemeClr val="tx1"/>
                </a:solidFill>
              </a:rPr>
              <a:t>Pépinière jacques BRIANT</a:t>
            </a:r>
            <a:endParaRPr lang="fr-FR" sz="1800" dirty="0">
              <a:solidFill>
                <a:srgbClr val="FF0000"/>
              </a:solidFill>
            </a:endParaRPr>
          </a:p>
          <a:p>
            <a:pPr algn="just">
              <a:lnSpc>
                <a:spcPct val="107000"/>
              </a:lnSpc>
              <a:spcAft>
                <a:spcPts val="600"/>
              </a:spcAft>
            </a:pPr>
            <a:endParaRPr lang="fr-FR" sz="1800"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10</a:t>
            </a:fld>
            <a:endParaRPr lang="fr-FR"/>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Tree>
    <p:extLst>
      <p:ext uri="{BB962C8B-B14F-4D97-AF65-F5344CB8AC3E}">
        <p14:creationId xmlns:p14="http://schemas.microsoft.com/office/powerpoint/2010/main" val="2786697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2C780B77-446B-3A2C-D379-C3967D9901A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00500" y="0"/>
            <a:ext cx="5143500" cy="6858000"/>
          </a:xfrm>
          <a:prstGeom prst="rect">
            <a:avLst/>
          </a:prstGeom>
        </p:spPr>
      </p:pic>
      <p:pic>
        <p:nvPicPr>
          <p:cNvPr id="5" name="Image 4">
            <a:extLst>
              <a:ext uri="{FF2B5EF4-FFF2-40B4-BE49-F238E27FC236}">
                <a16:creationId xmlns:a16="http://schemas.microsoft.com/office/drawing/2014/main" id="{6A151EE8-BFAB-8BBC-58F6-EFDAA176186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0"/>
            <a:ext cx="5143500" cy="6858000"/>
          </a:xfrm>
          <a:prstGeom prst="rect">
            <a:avLst/>
          </a:prstGeom>
        </p:spPr>
      </p:pic>
    </p:spTree>
    <p:extLst>
      <p:ext uri="{BB962C8B-B14F-4D97-AF65-F5344CB8AC3E}">
        <p14:creationId xmlns:p14="http://schemas.microsoft.com/office/powerpoint/2010/main" val="3445870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EAC86059-66ED-E5B2-1294-D36FB4295F8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242104"/>
            <a:ext cx="9144000" cy="6096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assif de plantes vivaces">
            <a:extLst>
              <a:ext uri="{FF2B5EF4-FFF2-40B4-BE49-F238E27FC236}">
                <a16:creationId xmlns:a16="http://schemas.microsoft.com/office/drawing/2014/main" id="{E630A686-FF18-ADA5-3C7C-EA50E27FBCB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379413"/>
            <a:ext cx="9144000" cy="6099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1128941"/>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leurs vivaces de Bretagne sur un mur de granit">
            <a:extLst>
              <a:ext uri="{FF2B5EF4-FFF2-40B4-BE49-F238E27FC236}">
                <a16:creationId xmlns:a16="http://schemas.microsoft.com/office/drawing/2014/main" id="{F26F1437-3A40-0AF7-540E-F04A51DE6A3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392113"/>
            <a:ext cx="9144000" cy="6072187"/>
          </a:xfrm>
          <a:prstGeom prst="rect">
            <a:avLst/>
          </a:prstGeom>
          <a:noFill/>
          <a:extLst>
            <a:ext uri="{909E8E84-426E-40DD-AFC4-6F175D3DCCD1}">
              <a14:hiddenFill xmlns:a14="http://schemas.microsoft.com/office/drawing/2010/main">
                <a:solidFill>
                  <a:srgbClr val="FFFFFF"/>
                </a:solidFill>
              </a14:hiddenFill>
            </a:ext>
          </a:extLst>
        </p:spPr>
      </p:pic>
      <p:sp>
        <p:nvSpPr>
          <p:cNvPr id="2" name="ZoneTexte 1">
            <a:extLst>
              <a:ext uri="{FF2B5EF4-FFF2-40B4-BE49-F238E27FC236}">
                <a16:creationId xmlns:a16="http://schemas.microsoft.com/office/drawing/2014/main" id="{88798700-0968-7B3D-2B7F-DB3D568EC797}"/>
              </a:ext>
            </a:extLst>
          </p:cNvPr>
          <p:cNvSpPr txBox="1"/>
          <p:nvPr/>
        </p:nvSpPr>
        <p:spPr>
          <a:xfrm>
            <a:off x="547591" y="22781"/>
            <a:ext cx="8048818" cy="369332"/>
          </a:xfrm>
          <a:prstGeom prst="rect">
            <a:avLst/>
          </a:prstGeom>
          <a:noFill/>
        </p:spPr>
        <p:txBody>
          <a:bodyPr wrap="square" rtlCol="0">
            <a:spAutoFit/>
          </a:bodyPr>
          <a:lstStyle/>
          <a:p>
            <a:pPr algn="ctr"/>
            <a:r>
              <a:rPr lang="fr-FR" dirty="0">
                <a:hlinkClick r:id="rId4"/>
              </a:rPr>
              <a:t>Les vivaces | Patrick Jardinier de Ville (patrickjardindeville.com)</a:t>
            </a:r>
            <a:endParaRPr lang="fr-FR" dirty="0"/>
          </a:p>
        </p:txBody>
      </p:sp>
    </p:spTree>
    <p:extLst>
      <p:ext uri="{BB962C8B-B14F-4D97-AF65-F5344CB8AC3E}">
        <p14:creationId xmlns:p14="http://schemas.microsoft.com/office/powerpoint/2010/main" val="1664592084"/>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239246" y="196822"/>
            <a:ext cx="8843058" cy="624392"/>
          </a:xfrm>
        </p:spPr>
        <p:txBody>
          <a:bodyPr rtlCol="0">
            <a:normAutofit fontScale="90000"/>
          </a:bodyPr>
          <a:lstStyle/>
          <a:p>
            <a:pPr algn="ctr" rtl="0"/>
            <a:r>
              <a:rPr lang="fr-FR" sz="3000" dirty="0">
                <a:latin typeface="+mn-lt"/>
              </a:rPr>
              <a:t>LES JARDINS SECS, PLANTES MEDITERRANEENNES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15</a:t>
            </a:fld>
            <a:endParaRPr lang="fr-FR"/>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7" name="ZoneTexte 6">
            <a:extLst>
              <a:ext uri="{FF2B5EF4-FFF2-40B4-BE49-F238E27FC236}">
                <a16:creationId xmlns:a16="http://schemas.microsoft.com/office/drawing/2014/main" id="{92E21BE3-5A9A-6B32-3ED4-FC9E0B6E1E01}"/>
              </a:ext>
            </a:extLst>
          </p:cNvPr>
          <p:cNvSpPr txBox="1"/>
          <p:nvPr/>
        </p:nvSpPr>
        <p:spPr>
          <a:xfrm>
            <a:off x="3067292" y="6472165"/>
            <a:ext cx="4653022" cy="369332"/>
          </a:xfrm>
          <a:prstGeom prst="rect">
            <a:avLst/>
          </a:prstGeom>
          <a:noFill/>
        </p:spPr>
        <p:txBody>
          <a:bodyPr wrap="square">
            <a:spAutoFit/>
          </a:bodyPr>
          <a:lstStyle/>
          <a:p>
            <a:r>
              <a:rPr lang="fr-FR" dirty="0"/>
              <a:t>https://jardin-sec.com/</a:t>
            </a:r>
          </a:p>
        </p:txBody>
      </p:sp>
      <p:pic>
        <p:nvPicPr>
          <p:cNvPr id="4" name="Picture 3">
            <a:extLst>
              <a:ext uri="{FF2B5EF4-FFF2-40B4-BE49-F238E27FC236}">
                <a16:creationId xmlns:a16="http://schemas.microsoft.com/office/drawing/2014/main" id="{D88C73D9-9B79-9232-0DAC-3DCD016F7818}"/>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323003" y="1019376"/>
            <a:ext cx="7192347" cy="53168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03331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pour une image  1">
            <a:extLst>
              <a:ext uri="{FF2B5EF4-FFF2-40B4-BE49-F238E27FC236}">
                <a16:creationId xmlns:a16="http://schemas.microsoft.com/office/drawing/2014/main" id="{EC41D927-4C90-D456-F70E-DA354E225DFB}"/>
              </a:ext>
            </a:extLst>
          </p:cNvPr>
          <p:cNvSpPr>
            <a:spLocks noGrp="1"/>
          </p:cNvSpPr>
          <p:nvPr>
            <p:ph type="pic" sz="quarter" idx="14"/>
          </p:nvPr>
        </p:nvSpPr>
        <p:spPr/>
        <p:txBody>
          <a:bodyPr/>
          <a:lstStyle/>
          <a:p>
            <a:endParaRPr lang="fr-FR"/>
          </a:p>
        </p:txBody>
      </p:sp>
      <p:sp>
        <p:nvSpPr>
          <p:cNvPr id="3" name="Titre 2">
            <a:extLst>
              <a:ext uri="{FF2B5EF4-FFF2-40B4-BE49-F238E27FC236}">
                <a16:creationId xmlns:a16="http://schemas.microsoft.com/office/drawing/2014/main" id="{4E6FF72C-0C05-D67D-44E7-4083027CFBC0}"/>
              </a:ext>
            </a:extLst>
          </p:cNvPr>
          <p:cNvSpPr>
            <a:spLocks noGrp="1"/>
          </p:cNvSpPr>
          <p:nvPr>
            <p:ph type="title"/>
          </p:nvPr>
        </p:nvSpPr>
        <p:spPr/>
        <p:txBody>
          <a:bodyPr/>
          <a:lstStyle/>
          <a:p>
            <a:endParaRPr lang="fr-FR"/>
          </a:p>
        </p:txBody>
      </p:sp>
      <p:sp>
        <p:nvSpPr>
          <p:cNvPr id="4" name="Espace réservé du numéro de diapositive 3">
            <a:extLst>
              <a:ext uri="{FF2B5EF4-FFF2-40B4-BE49-F238E27FC236}">
                <a16:creationId xmlns:a16="http://schemas.microsoft.com/office/drawing/2014/main" id="{08108D37-4249-FC29-380A-622108BC2BFC}"/>
              </a:ext>
            </a:extLst>
          </p:cNvPr>
          <p:cNvSpPr>
            <a:spLocks noGrp="1"/>
          </p:cNvSpPr>
          <p:nvPr>
            <p:ph type="sldNum" sz="quarter" idx="12"/>
          </p:nvPr>
        </p:nvSpPr>
        <p:spPr/>
        <p:txBody>
          <a:bodyPr/>
          <a:lstStyle/>
          <a:p>
            <a:pPr rtl="0"/>
            <a:fld id="{D8DA9DAA-006C-4F4B-980E-E3DF019B24E2}" type="slidenum">
              <a:rPr lang="fr-FR" noProof="0" smtClean="0"/>
              <a:pPr rtl="0"/>
              <a:t>16</a:t>
            </a:fld>
            <a:endParaRPr lang="fr-FR" noProof="0"/>
          </a:p>
        </p:txBody>
      </p:sp>
      <p:sp>
        <p:nvSpPr>
          <p:cNvPr id="5" name="Espace réservé du texte 4">
            <a:extLst>
              <a:ext uri="{FF2B5EF4-FFF2-40B4-BE49-F238E27FC236}">
                <a16:creationId xmlns:a16="http://schemas.microsoft.com/office/drawing/2014/main" id="{D3CF113D-239F-181E-58EA-6BA3FA512D8F}"/>
              </a:ext>
            </a:extLst>
          </p:cNvPr>
          <p:cNvSpPr>
            <a:spLocks noGrp="1"/>
          </p:cNvSpPr>
          <p:nvPr>
            <p:ph type="body" sz="quarter" idx="13"/>
          </p:nvPr>
        </p:nvSpPr>
        <p:spPr/>
        <p:txBody>
          <a:bodyPr/>
          <a:lstStyle/>
          <a:p>
            <a:endParaRPr lang="fr-FR"/>
          </a:p>
        </p:txBody>
      </p:sp>
      <p:pic>
        <p:nvPicPr>
          <p:cNvPr id="1026" name="Picture 2" descr="Mouvements &amp; Paysages - Inspiration des paysages méditerranéens">
            <a:extLst>
              <a:ext uri="{FF2B5EF4-FFF2-40B4-BE49-F238E27FC236}">
                <a16:creationId xmlns:a16="http://schemas.microsoft.com/office/drawing/2014/main" id="{D7174EED-58F1-F9E5-72CD-9939F118890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197544"/>
            <a:ext cx="9264316" cy="6459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6924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4"/>
          <p:cNvSpPr txBox="1"/>
          <p:nvPr/>
        </p:nvSpPr>
        <p:spPr>
          <a:xfrm>
            <a:off x="3126017" y="319087"/>
            <a:ext cx="3691472" cy="415627"/>
          </a:xfrm>
          <a:prstGeom prst="rect">
            <a:avLst/>
          </a:prstGeom>
          <a:solidFill>
            <a:srgbClr val="CCFFCC"/>
          </a:solidFill>
          <a:effectLst>
            <a:outerShdw blurRad="50800" dist="38100" dir="5400000" algn="t" rotWithShape="0">
              <a:prstClr val="black">
                <a:alpha val="40000"/>
              </a:prstClr>
            </a:outerShdw>
          </a:effectLst>
        </p:spPr>
        <p:txBody>
          <a:bodyPr wrap="square" rtlCol="0">
            <a:spAutoFit/>
          </a:bodyPr>
          <a:lstStyle/>
          <a:p>
            <a:pPr algn="ctr"/>
            <a:r>
              <a:rPr lang="fr-FR" sz="2101" b="1" dirty="0">
                <a:effectLst>
                  <a:outerShdw blurRad="38100" dist="38100" dir="2700000" algn="tl">
                    <a:srgbClr val="000000">
                      <a:alpha val="43137"/>
                    </a:srgbClr>
                  </a:outerShdw>
                </a:effectLst>
              </a:rPr>
              <a:t>Conception de jardins secs</a:t>
            </a:r>
          </a:p>
        </p:txBody>
      </p:sp>
      <p:sp>
        <p:nvSpPr>
          <p:cNvPr id="2" name="Espace réservé du numéro de diapositive 1">
            <a:extLst>
              <a:ext uri="{FF2B5EF4-FFF2-40B4-BE49-F238E27FC236}">
                <a16:creationId xmlns:a16="http://schemas.microsoft.com/office/drawing/2014/main" id="{2F9F2431-8930-EF98-AB48-F190BC4C6F1E}"/>
              </a:ext>
            </a:extLst>
          </p:cNvPr>
          <p:cNvSpPr>
            <a:spLocks noGrp="1"/>
          </p:cNvSpPr>
          <p:nvPr>
            <p:ph type="sldNum" sz="quarter" idx="12"/>
          </p:nvPr>
        </p:nvSpPr>
        <p:spPr/>
        <p:txBody>
          <a:bodyPr/>
          <a:lstStyle/>
          <a:p>
            <a:pPr rtl="0"/>
            <a:fld id="{D8DA9DAA-006C-4F4B-980E-E3DF019B24E2}" type="slidenum">
              <a:rPr lang="fr-FR" noProof="0" smtClean="0"/>
              <a:t>17</a:t>
            </a:fld>
            <a:endParaRPr lang="fr-FR" noProof="0"/>
          </a:p>
        </p:txBody>
      </p:sp>
      <p:sp>
        <p:nvSpPr>
          <p:cNvPr id="3" name="Rectangle 3">
            <a:extLst>
              <a:ext uri="{FF2B5EF4-FFF2-40B4-BE49-F238E27FC236}">
                <a16:creationId xmlns:a16="http://schemas.microsoft.com/office/drawing/2014/main" id="{2668C054-7497-F047-E7EE-CEC8BD136DDA}"/>
              </a:ext>
            </a:extLst>
          </p:cNvPr>
          <p:cNvSpPr txBox="1">
            <a:spLocks noChangeArrowheads="1"/>
          </p:cNvSpPr>
          <p:nvPr/>
        </p:nvSpPr>
        <p:spPr>
          <a:xfrm>
            <a:off x="0" y="1010092"/>
            <a:ext cx="9037468" cy="5528821"/>
          </a:xfrm>
          <a:prstGeom prst="rect">
            <a:avLst/>
          </a:prstGeom>
        </p:spPr>
        <p:txBody>
          <a:bodyPr>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fr-FR" altLang="fr-FR" sz="1725" dirty="0">
              <a:solidFill>
                <a:schemeClr val="accent2"/>
              </a:solidFill>
            </a:endParaRPr>
          </a:p>
          <a:p>
            <a:pPr marL="0" lvl="1" indent="0">
              <a:buFont typeface="Arial" panose="020B0604020202020204" pitchFamily="34" charset="0"/>
              <a:buNone/>
            </a:pPr>
            <a:r>
              <a:rPr lang="fr-FR" altLang="fr-FR" sz="2000" dirty="0">
                <a:solidFill>
                  <a:schemeClr val="accent2"/>
                </a:solidFill>
                <a:latin typeface="Cocon-Light" pitchFamily="34" charset="0"/>
              </a:rPr>
              <a:t>Méthode FILIPPI / Narbonne: </a:t>
            </a:r>
          </a:p>
          <a:p>
            <a:pPr marL="0" lvl="1" indent="0">
              <a:buFont typeface="Arial" panose="020B0604020202020204" pitchFamily="34" charset="0"/>
              <a:buNone/>
            </a:pPr>
            <a:endParaRPr lang="fr-FR" altLang="fr-FR" sz="2000" dirty="0">
              <a:solidFill>
                <a:schemeClr val="accent2"/>
              </a:solidFill>
              <a:latin typeface="Cocon-Light" pitchFamily="34" charset="0"/>
            </a:endParaRPr>
          </a:p>
          <a:p>
            <a:pPr lvl="1">
              <a:buFont typeface="Wingdings" panose="05000000000000000000" pitchFamily="2" charset="2"/>
              <a:buChar char="Ø"/>
            </a:pPr>
            <a:r>
              <a:rPr lang="fr-FR" altLang="fr-FR" sz="2000" dirty="0">
                <a:solidFill>
                  <a:schemeClr val="accent2"/>
                </a:solidFill>
                <a:latin typeface="Cocon-Light" pitchFamily="34" charset="0"/>
              </a:rPr>
              <a:t>Décompactage profond (mini pelle en bêchage Espagnol), pas d’amendement organique, les sols en place sont suffisant.</a:t>
            </a:r>
          </a:p>
          <a:p>
            <a:pPr lvl="1">
              <a:buFont typeface="Wingdings" panose="05000000000000000000" pitchFamily="2" charset="2"/>
              <a:buChar char="Ø"/>
            </a:pPr>
            <a:r>
              <a:rPr lang="fr-FR" altLang="fr-FR" sz="2000" dirty="0">
                <a:solidFill>
                  <a:schemeClr val="accent2"/>
                </a:solidFill>
                <a:latin typeface="Cocon-Light" pitchFamily="34" charset="0"/>
              </a:rPr>
              <a:t> Le sol doit avoir au moins 15% à 30% de cailloux ou graviers, il faut le bomber pour éviter la stagnation de l’eau.</a:t>
            </a:r>
          </a:p>
          <a:p>
            <a:pPr lvl="1">
              <a:buFont typeface="Wingdings" panose="05000000000000000000" pitchFamily="2" charset="2"/>
              <a:buChar char="Ø"/>
            </a:pPr>
            <a:r>
              <a:rPr lang="fr-FR" altLang="fr-FR" sz="2000" dirty="0">
                <a:solidFill>
                  <a:schemeClr val="accent2"/>
                </a:solidFill>
                <a:latin typeface="Cocon-Light" pitchFamily="34" charset="0"/>
              </a:rPr>
              <a:t> Plantation avec des petits plants en Octobre pour favoriser le système racinaire</a:t>
            </a:r>
          </a:p>
          <a:p>
            <a:pPr lvl="1">
              <a:buFont typeface="Wingdings" panose="05000000000000000000" pitchFamily="2" charset="2"/>
              <a:buChar char="Ø"/>
            </a:pPr>
            <a:r>
              <a:rPr lang="fr-FR" altLang="fr-FR" sz="2000" dirty="0">
                <a:solidFill>
                  <a:schemeClr val="accent2"/>
                </a:solidFill>
                <a:latin typeface="Cocon-Light" pitchFamily="34" charset="0"/>
              </a:rPr>
              <a:t>Eviter l’eau stagnante avec le froid, sol drainant</a:t>
            </a:r>
          </a:p>
          <a:p>
            <a:pPr lvl="1">
              <a:buFont typeface="Wingdings" panose="05000000000000000000" pitchFamily="2" charset="2"/>
              <a:buChar char="Ø"/>
            </a:pPr>
            <a:r>
              <a:rPr lang="fr-FR" altLang="fr-FR" sz="2000" dirty="0">
                <a:solidFill>
                  <a:schemeClr val="accent2"/>
                </a:solidFill>
                <a:latin typeface="Cocon-Light" pitchFamily="34" charset="0"/>
              </a:rPr>
              <a:t>Faire une grande cuvette pour l’arrosage: 20 cm prof sur 60 cm de diam</a:t>
            </a:r>
          </a:p>
          <a:p>
            <a:pPr lvl="1">
              <a:buFont typeface="Wingdings" panose="05000000000000000000" pitchFamily="2" charset="2"/>
              <a:buChar char="Ø"/>
            </a:pPr>
            <a:r>
              <a:rPr lang="fr-FR" altLang="fr-FR" sz="2000" dirty="0">
                <a:solidFill>
                  <a:schemeClr val="accent2"/>
                </a:solidFill>
                <a:latin typeface="Cocon-Light" pitchFamily="34" charset="0"/>
              </a:rPr>
              <a:t>Arrosage l’été tous les 15 jours en profondeur. Pas d’arrosage la 3</a:t>
            </a:r>
            <a:r>
              <a:rPr lang="fr-FR" altLang="fr-FR" sz="2000" baseline="30000" dirty="0">
                <a:solidFill>
                  <a:schemeClr val="accent2"/>
                </a:solidFill>
                <a:latin typeface="Cocon-Light" pitchFamily="34" charset="0"/>
              </a:rPr>
              <a:t>ème</a:t>
            </a:r>
            <a:r>
              <a:rPr lang="fr-FR" altLang="fr-FR" sz="2000" dirty="0">
                <a:solidFill>
                  <a:schemeClr val="accent2"/>
                </a:solidFill>
                <a:latin typeface="Cocon-Light" pitchFamily="34" charset="0"/>
              </a:rPr>
              <a:t> année</a:t>
            </a:r>
          </a:p>
          <a:p>
            <a:pPr lvl="1">
              <a:buFont typeface="Wingdings" panose="05000000000000000000" pitchFamily="2" charset="2"/>
              <a:buChar char="Ø"/>
            </a:pPr>
            <a:r>
              <a:rPr lang="fr-FR" altLang="fr-FR" sz="2000" dirty="0">
                <a:solidFill>
                  <a:schemeClr val="accent2"/>
                </a:solidFill>
                <a:latin typeface="Cocon-Light" pitchFamily="34" charset="0"/>
              </a:rPr>
              <a:t>Désherber 3 à 4 fois manuellement la première année</a:t>
            </a:r>
          </a:p>
          <a:p>
            <a:pPr lvl="1">
              <a:buFont typeface="Wingdings" panose="05000000000000000000" pitchFamily="2" charset="2"/>
              <a:buChar char="Ø"/>
            </a:pPr>
            <a:r>
              <a:rPr lang="fr-FR" altLang="fr-FR" sz="2000" dirty="0">
                <a:solidFill>
                  <a:schemeClr val="accent2"/>
                </a:solidFill>
                <a:latin typeface="Cocon-Light" pitchFamily="34" charset="0"/>
              </a:rPr>
              <a:t>La 3eme année, paillage minéral avec de gros cailloux</a:t>
            </a:r>
          </a:p>
          <a:p>
            <a:pPr lvl="1">
              <a:buFont typeface="Wingdings" panose="05000000000000000000" pitchFamily="2" charset="2"/>
              <a:buChar char="Ø"/>
            </a:pPr>
            <a:r>
              <a:rPr lang="fr-FR" altLang="fr-FR" sz="2000" dirty="0">
                <a:solidFill>
                  <a:schemeClr val="accent2"/>
                </a:solidFill>
                <a:latin typeface="Cocon-Light" pitchFamily="34" charset="0"/>
              </a:rPr>
              <a:t>Pas de taille systématique mais contenir les plus envahissantes</a:t>
            </a:r>
          </a:p>
          <a:p>
            <a:pPr lvl="1">
              <a:buFont typeface="Wingdings" panose="05000000000000000000" pitchFamily="2" charset="2"/>
              <a:buChar char="Ø"/>
            </a:pPr>
            <a:endParaRPr lang="fr-FR" altLang="fr-FR" sz="2000" dirty="0">
              <a:solidFill>
                <a:schemeClr val="accent2"/>
              </a:solidFill>
              <a:latin typeface="Cocon-Light" pitchFamily="34" charset="0"/>
            </a:endParaRPr>
          </a:p>
          <a:p>
            <a:pPr lvl="1">
              <a:buFont typeface="Wingdings" panose="05000000000000000000" pitchFamily="2" charset="2"/>
              <a:buChar char="Ø"/>
            </a:pPr>
            <a:r>
              <a:rPr lang="fr-FR" altLang="fr-FR" sz="2000" dirty="0">
                <a:solidFill>
                  <a:schemeClr val="accent2"/>
                </a:solidFill>
                <a:latin typeface="Cocon-Light" pitchFamily="34" charset="0"/>
              </a:rPr>
              <a:t>Un jardin sec n’est pas esthétique l’été car les plantes sont en repos végétatif et grillées. Il est en fleurs au printemps et remonte un peu en Automne.</a:t>
            </a:r>
          </a:p>
          <a:p>
            <a:pPr lvl="1">
              <a:buFont typeface="Wingdings" panose="05000000000000000000" pitchFamily="2" charset="2"/>
              <a:buChar char="Ø"/>
            </a:pPr>
            <a:r>
              <a:rPr lang="fr-FR" altLang="fr-FR" sz="2000" dirty="0">
                <a:solidFill>
                  <a:schemeClr val="accent2"/>
                </a:solidFill>
                <a:latin typeface="Cocon-Light" pitchFamily="34" charset="0"/>
              </a:rPr>
              <a:t>Il demande peu d’entretien et d’arrosage par rapport aux autres plantations.</a:t>
            </a:r>
          </a:p>
          <a:p>
            <a:pPr lvl="1">
              <a:buFont typeface="Wingdings" panose="05000000000000000000" pitchFamily="2" charset="2"/>
              <a:buChar char="Ø"/>
            </a:pPr>
            <a:r>
              <a:rPr lang="fr-FR" altLang="fr-FR" sz="2000" dirty="0">
                <a:solidFill>
                  <a:schemeClr val="accent2"/>
                </a:solidFill>
                <a:latin typeface="Cocon-Light" pitchFamily="34" charset="0"/>
              </a:rPr>
              <a:t>Il est durable.</a:t>
            </a:r>
          </a:p>
        </p:txBody>
      </p:sp>
    </p:spTree>
    <p:extLst>
      <p:ext uri="{BB962C8B-B14F-4D97-AF65-F5344CB8AC3E}">
        <p14:creationId xmlns:p14="http://schemas.microsoft.com/office/powerpoint/2010/main" val="2417760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D8EC4722-F74C-58FE-6FBB-28CA3C1C2832}"/>
              </a:ext>
            </a:extLst>
          </p:cNvPr>
          <p:cNvSpPr>
            <a:spLocks noGrp="1"/>
          </p:cNvSpPr>
          <p:nvPr>
            <p:ph type="sldNum" sz="quarter" idx="12"/>
          </p:nvPr>
        </p:nvSpPr>
        <p:spPr/>
        <p:txBody>
          <a:bodyPr/>
          <a:lstStyle/>
          <a:p>
            <a:pPr rtl="0"/>
            <a:fld id="{D8DA9DAA-006C-4F4B-980E-E3DF019B24E2}" type="slidenum">
              <a:rPr lang="fr-FR" noProof="0" smtClean="0"/>
              <a:t>18</a:t>
            </a:fld>
            <a:endParaRPr lang="fr-FR" noProof="0"/>
          </a:p>
        </p:txBody>
      </p:sp>
      <p:pic>
        <p:nvPicPr>
          <p:cNvPr id="3" name="Image 2">
            <a:extLst>
              <a:ext uri="{FF2B5EF4-FFF2-40B4-BE49-F238E27FC236}">
                <a16:creationId xmlns:a16="http://schemas.microsoft.com/office/drawing/2014/main" id="{F6CCEF43-5B8D-046C-7337-6757B190E95B}"/>
              </a:ext>
            </a:extLst>
          </p:cNvPr>
          <p:cNvPicPr>
            <a:picLocks noChangeAspect="1"/>
          </p:cNvPicPr>
          <p:nvPr/>
        </p:nvPicPr>
        <p:blipFill>
          <a:blip r:embed="rId3"/>
          <a:stretch>
            <a:fillRect/>
          </a:stretch>
        </p:blipFill>
        <p:spPr>
          <a:xfrm>
            <a:off x="0" y="14111"/>
            <a:ext cx="9144000" cy="6829778"/>
          </a:xfrm>
          <a:prstGeom prst="rect">
            <a:avLst/>
          </a:prstGeom>
        </p:spPr>
      </p:pic>
      <p:sp>
        <p:nvSpPr>
          <p:cNvPr id="5" name="ZoneTexte 4">
            <a:extLst>
              <a:ext uri="{FF2B5EF4-FFF2-40B4-BE49-F238E27FC236}">
                <a16:creationId xmlns:a16="http://schemas.microsoft.com/office/drawing/2014/main" id="{D7ABBEE4-40D3-F4F7-8D61-733AD000947B}"/>
              </a:ext>
            </a:extLst>
          </p:cNvPr>
          <p:cNvSpPr txBox="1"/>
          <p:nvPr/>
        </p:nvSpPr>
        <p:spPr>
          <a:xfrm>
            <a:off x="3559216" y="150999"/>
            <a:ext cx="4664596" cy="584775"/>
          </a:xfrm>
          <a:prstGeom prst="rect">
            <a:avLst/>
          </a:prstGeom>
          <a:noFill/>
        </p:spPr>
        <p:txBody>
          <a:bodyPr wrap="square">
            <a:spAutoFit/>
          </a:bodyPr>
          <a:lstStyle/>
          <a:p>
            <a:r>
              <a:rPr lang="fr-FR" sz="3200" b="0" i="0" dirty="0">
                <a:solidFill>
                  <a:srgbClr val="006621"/>
                </a:solidFill>
                <a:effectLst/>
                <a:latin typeface="Roboto" panose="02000000000000000000" pitchFamily="2" charset="0"/>
              </a:rPr>
              <a:t>https://jardin-sec.com/</a:t>
            </a:r>
            <a:endParaRPr lang="fr-FR" sz="3200" dirty="0"/>
          </a:p>
        </p:txBody>
      </p:sp>
    </p:spTree>
    <p:extLst>
      <p:ext uri="{BB962C8B-B14F-4D97-AF65-F5344CB8AC3E}">
        <p14:creationId xmlns:p14="http://schemas.microsoft.com/office/powerpoint/2010/main" val="3096312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hidden="1">
            <a:extLst>
              <a:ext uri="{FF2B5EF4-FFF2-40B4-BE49-F238E27FC236}">
                <a16:creationId xmlns:a16="http://schemas.microsoft.com/office/drawing/2014/main" id="{CFBD5361-2A22-37A9-A066-C65BD03B390B}"/>
              </a:ext>
            </a:extLst>
          </p:cNvPr>
          <p:cNvSpPr>
            <a:spLocks noGrp="1" noChangeArrowheads="1"/>
          </p:cNvSpPr>
          <p:nvPr>
            <p:ph type="title"/>
          </p:nvPr>
        </p:nvSpPr>
        <p:spPr/>
        <p:txBody>
          <a:bodyPr/>
          <a:lstStyle/>
          <a:p>
            <a:endParaRPr lang="fr-FR" altLang="fr-FR"/>
          </a:p>
        </p:txBody>
      </p:sp>
      <p:sp>
        <p:nvSpPr>
          <p:cNvPr id="6147" name="Rectangle 3">
            <a:extLst>
              <a:ext uri="{FF2B5EF4-FFF2-40B4-BE49-F238E27FC236}">
                <a16:creationId xmlns:a16="http://schemas.microsoft.com/office/drawing/2014/main" id="{8D1E7D08-9A45-7954-9CDD-1B7899A5EB66}"/>
              </a:ext>
            </a:extLst>
          </p:cNvPr>
          <p:cNvSpPr>
            <a:spLocks noGrp="1" noChangeAspect="1" noChangeArrowheads="1"/>
          </p:cNvSpPr>
          <p:nvPr isPhoto="1"/>
        </p:nvSpPr>
        <p:spPr bwMode="auto">
          <a:xfrm>
            <a:off x="0" y="567179"/>
            <a:ext cx="4292732" cy="2861821"/>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pic>
        <p:nvPicPr>
          <p:cNvPr id="3" name="Image 2">
            <a:extLst>
              <a:ext uri="{FF2B5EF4-FFF2-40B4-BE49-F238E27FC236}">
                <a16:creationId xmlns:a16="http://schemas.microsoft.com/office/drawing/2014/main" id="{ACB1CD27-9713-BFD9-BD13-48DF593BA2C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292732" y="0"/>
            <a:ext cx="4851268" cy="3236332"/>
          </a:xfrm>
          <a:prstGeom prst="rect">
            <a:avLst/>
          </a:prstGeom>
        </p:spPr>
      </p:pic>
      <p:pic>
        <p:nvPicPr>
          <p:cNvPr id="4" name="Image 3">
            <a:extLst>
              <a:ext uri="{FF2B5EF4-FFF2-40B4-BE49-F238E27FC236}">
                <a16:creationId xmlns:a16="http://schemas.microsoft.com/office/drawing/2014/main" id="{98A158C7-8E62-F809-FABA-68FAE7F9091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292732" y="3473995"/>
            <a:ext cx="5077511" cy="3384005"/>
          </a:xfrm>
          <a:prstGeom prst="rect">
            <a:avLst/>
          </a:prstGeom>
        </p:spPr>
      </p:pic>
      <p:pic>
        <p:nvPicPr>
          <p:cNvPr id="6" name="Image 5">
            <a:extLst>
              <a:ext uri="{FF2B5EF4-FFF2-40B4-BE49-F238E27FC236}">
                <a16:creationId xmlns:a16="http://schemas.microsoft.com/office/drawing/2014/main" id="{E3270F84-A75A-F585-28DB-B8E02C29AAA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0" y="3768053"/>
            <a:ext cx="4639560" cy="3089947"/>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95262DD-AB6A-6292-0962-C24A89EB0535}"/>
              </a:ext>
            </a:extLst>
          </p:cNvPr>
          <p:cNvSpPr>
            <a:spLocks noGrp="1"/>
          </p:cNvSpPr>
          <p:nvPr>
            <p:ph type="title"/>
          </p:nvPr>
        </p:nvSpPr>
        <p:spPr/>
        <p:txBody>
          <a:bodyPr/>
          <a:lstStyle/>
          <a:p>
            <a:endParaRPr lang="fr-FR"/>
          </a:p>
        </p:txBody>
      </p:sp>
      <p:sp>
        <p:nvSpPr>
          <p:cNvPr id="3" name="Espace réservé du numéro de diapositive 2">
            <a:extLst>
              <a:ext uri="{FF2B5EF4-FFF2-40B4-BE49-F238E27FC236}">
                <a16:creationId xmlns:a16="http://schemas.microsoft.com/office/drawing/2014/main" id="{BBE05B0E-0FE6-CD50-EBC8-670C11D4614D}"/>
              </a:ext>
            </a:extLst>
          </p:cNvPr>
          <p:cNvSpPr>
            <a:spLocks noGrp="1"/>
          </p:cNvSpPr>
          <p:nvPr>
            <p:ph type="sldNum" sz="quarter" idx="12"/>
          </p:nvPr>
        </p:nvSpPr>
        <p:spPr/>
        <p:txBody>
          <a:bodyPr/>
          <a:lstStyle/>
          <a:p>
            <a:pPr rtl="0"/>
            <a:fld id="{D8DA9DAA-006C-4F4B-980E-E3DF019B24E2}" type="slidenum">
              <a:rPr lang="fr-FR" noProof="0" smtClean="0"/>
              <a:t>20</a:t>
            </a:fld>
            <a:endParaRPr lang="fr-FR" noProof="0"/>
          </a:p>
        </p:txBody>
      </p:sp>
      <p:pic>
        <p:nvPicPr>
          <p:cNvPr id="5" name="Image 4">
            <a:extLst>
              <a:ext uri="{FF2B5EF4-FFF2-40B4-BE49-F238E27FC236}">
                <a16:creationId xmlns:a16="http://schemas.microsoft.com/office/drawing/2014/main" id="{47147037-784D-B4D8-D126-B10122F5F09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660119"/>
            <a:ext cx="4798243" cy="3197881"/>
          </a:xfrm>
          <a:prstGeom prst="rect">
            <a:avLst/>
          </a:prstGeom>
        </p:spPr>
      </p:pic>
      <p:pic>
        <p:nvPicPr>
          <p:cNvPr id="6" name="Image 5">
            <a:extLst>
              <a:ext uri="{FF2B5EF4-FFF2-40B4-BE49-F238E27FC236}">
                <a16:creationId xmlns:a16="http://schemas.microsoft.com/office/drawing/2014/main" id="{6D6F63D5-693E-B501-9817-456A47D52FC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 y="0"/>
            <a:ext cx="4798243" cy="3197881"/>
          </a:xfrm>
          <a:prstGeom prst="rect">
            <a:avLst/>
          </a:prstGeom>
        </p:spPr>
      </p:pic>
      <p:pic>
        <p:nvPicPr>
          <p:cNvPr id="7" name="Image 6">
            <a:extLst>
              <a:ext uri="{FF2B5EF4-FFF2-40B4-BE49-F238E27FC236}">
                <a16:creationId xmlns:a16="http://schemas.microsoft.com/office/drawing/2014/main" id="{D01ACE66-033E-FB81-8922-8B2E9F1029D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351904" y="4097"/>
            <a:ext cx="4792096" cy="3193784"/>
          </a:xfrm>
          <a:prstGeom prst="rect">
            <a:avLst/>
          </a:prstGeom>
        </p:spPr>
      </p:pic>
      <p:sp>
        <p:nvSpPr>
          <p:cNvPr id="8" name="Rectangle 3">
            <a:extLst>
              <a:ext uri="{FF2B5EF4-FFF2-40B4-BE49-F238E27FC236}">
                <a16:creationId xmlns:a16="http://schemas.microsoft.com/office/drawing/2014/main" id="{0EDD47A8-9116-CF8F-07DB-AEBDB22C4E63}"/>
              </a:ext>
            </a:extLst>
          </p:cNvPr>
          <p:cNvSpPr>
            <a:spLocks noGrp="1" noChangeAspect="1" noChangeArrowheads="1"/>
          </p:cNvSpPr>
          <p:nvPr isPhoto="1"/>
        </p:nvSpPr>
        <p:spPr bwMode="auto">
          <a:xfrm>
            <a:off x="4351904" y="3627029"/>
            <a:ext cx="4796823" cy="3197882"/>
          </a:xfrm>
          <a:prstGeom prst="rect">
            <a:avLst/>
          </a:prstGeom>
          <a:blipFill dpi="0" rotWithShape="1">
            <a:blip r:embed="rId6" cstate="screen">
              <a:extLst>
                <a:ext uri="{28A0092B-C50C-407E-A947-70E740481C1C}">
                  <a14:useLocalDpi xmlns:a14="http://schemas.microsoft.com/office/drawing/2010/main"/>
                </a:ext>
              </a:extLst>
            </a:blip>
            <a:srcRect/>
            <a:stretch>
              <a:fillRect/>
            </a:stretch>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Tree>
    <p:extLst>
      <p:ext uri="{BB962C8B-B14F-4D97-AF65-F5344CB8AC3E}">
        <p14:creationId xmlns:p14="http://schemas.microsoft.com/office/powerpoint/2010/main" val="26168667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hidden="1">
            <a:extLst>
              <a:ext uri="{FF2B5EF4-FFF2-40B4-BE49-F238E27FC236}">
                <a16:creationId xmlns:a16="http://schemas.microsoft.com/office/drawing/2014/main" id="{EAFE9171-1B8B-0F61-773F-D795DFC7966C}"/>
              </a:ext>
            </a:extLst>
          </p:cNvPr>
          <p:cNvSpPr>
            <a:spLocks noGrp="1" noChangeArrowheads="1"/>
          </p:cNvSpPr>
          <p:nvPr>
            <p:ph type="title"/>
          </p:nvPr>
        </p:nvSpPr>
        <p:spPr/>
        <p:txBody>
          <a:bodyPr/>
          <a:lstStyle/>
          <a:p>
            <a:endParaRPr lang="fr-FR" altLang="fr-FR"/>
          </a:p>
        </p:txBody>
      </p:sp>
      <p:sp>
        <p:nvSpPr>
          <p:cNvPr id="3075" name="Rectangle 3">
            <a:extLst>
              <a:ext uri="{FF2B5EF4-FFF2-40B4-BE49-F238E27FC236}">
                <a16:creationId xmlns:a16="http://schemas.microsoft.com/office/drawing/2014/main" id="{E357B9A3-8262-A3F0-3EE3-4D3EBC44D613}"/>
              </a:ext>
            </a:extLst>
          </p:cNvPr>
          <p:cNvSpPr>
            <a:spLocks noGrp="1" noChangeAspect="1" noChangeArrowheads="1"/>
          </p:cNvSpPr>
          <p:nvPr isPhoto="1"/>
        </p:nvSpPr>
        <p:spPr bwMode="auto">
          <a:xfrm>
            <a:off x="0" y="381000"/>
            <a:ext cx="9144000" cy="6096000"/>
          </a:xfrm>
          <a:prstGeom prst="rect">
            <a:avLst/>
          </a:prstGeom>
          <a:blipFill dpi="0" rotWithShape="1">
            <a:blip r:embed="rId3"/>
            <a:srcRect/>
            <a:stretch>
              <a:fillRect/>
            </a:stretch>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hidden="1">
            <a:extLst>
              <a:ext uri="{FF2B5EF4-FFF2-40B4-BE49-F238E27FC236}">
                <a16:creationId xmlns:a16="http://schemas.microsoft.com/office/drawing/2014/main" id="{EAFE9171-1B8B-0F61-773F-D795DFC7966C}"/>
              </a:ext>
            </a:extLst>
          </p:cNvPr>
          <p:cNvSpPr>
            <a:spLocks noGrp="1" noChangeArrowheads="1"/>
          </p:cNvSpPr>
          <p:nvPr>
            <p:ph type="title"/>
          </p:nvPr>
        </p:nvSpPr>
        <p:spPr/>
        <p:txBody>
          <a:bodyPr/>
          <a:lstStyle/>
          <a:p>
            <a:endParaRPr lang="fr-FR" altLang="fr-FR"/>
          </a:p>
        </p:txBody>
      </p:sp>
      <p:pic>
        <p:nvPicPr>
          <p:cNvPr id="3" name="Image 2">
            <a:extLst>
              <a:ext uri="{FF2B5EF4-FFF2-40B4-BE49-F238E27FC236}">
                <a16:creationId xmlns:a16="http://schemas.microsoft.com/office/drawing/2014/main" id="{02C23571-923B-5D84-9AD9-DF6B930AE4B8}"/>
              </a:ext>
            </a:extLst>
          </p:cNvPr>
          <p:cNvPicPr>
            <a:picLocks noChangeAspect="1"/>
          </p:cNvPicPr>
          <p:nvPr/>
        </p:nvPicPr>
        <p:blipFill>
          <a:blip r:embed="rId3"/>
          <a:stretch>
            <a:fillRect/>
          </a:stretch>
        </p:blipFill>
        <p:spPr>
          <a:xfrm>
            <a:off x="3336305" y="-1"/>
            <a:ext cx="5807696" cy="3265187"/>
          </a:xfrm>
          <a:prstGeom prst="rect">
            <a:avLst/>
          </a:prstGeom>
        </p:spPr>
      </p:pic>
      <p:pic>
        <p:nvPicPr>
          <p:cNvPr id="4" name="Image 3">
            <a:extLst>
              <a:ext uri="{FF2B5EF4-FFF2-40B4-BE49-F238E27FC236}">
                <a16:creationId xmlns:a16="http://schemas.microsoft.com/office/drawing/2014/main" id="{F8F7ECE2-26C5-57FF-544A-F2DEDF86F7F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t="40178"/>
          <a:stretch/>
        </p:blipFill>
        <p:spPr>
          <a:xfrm>
            <a:off x="1257300" y="3265186"/>
            <a:ext cx="7886700" cy="3144402"/>
          </a:xfrm>
          <a:prstGeom prst="rect">
            <a:avLst/>
          </a:prstGeom>
        </p:spPr>
      </p:pic>
      <p:pic>
        <p:nvPicPr>
          <p:cNvPr id="7" name="Image 6">
            <a:extLst>
              <a:ext uri="{FF2B5EF4-FFF2-40B4-BE49-F238E27FC236}">
                <a16:creationId xmlns:a16="http://schemas.microsoft.com/office/drawing/2014/main" id="{A1414F22-421C-9DF7-6CD9-1821E0F9C27C}"/>
              </a:ext>
            </a:extLst>
          </p:cNvPr>
          <p:cNvPicPr>
            <a:picLocks noChangeAspect="1"/>
          </p:cNvPicPr>
          <p:nvPr/>
        </p:nvPicPr>
        <p:blipFill>
          <a:blip r:embed="rId5"/>
          <a:stretch>
            <a:fillRect/>
          </a:stretch>
        </p:blipFill>
        <p:spPr>
          <a:xfrm>
            <a:off x="0" y="-1"/>
            <a:ext cx="2361655" cy="6858000"/>
          </a:xfrm>
          <a:prstGeom prst="rect">
            <a:avLst/>
          </a:prstGeom>
        </p:spPr>
      </p:pic>
    </p:spTree>
    <p:extLst>
      <p:ext uri="{BB962C8B-B14F-4D97-AF65-F5344CB8AC3E}">
        <p14:creationId xmlns:p14="http://schemas.microsoft.com/office/powerpoint/2010/main" val="41400042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ssif fleuri">
            <a:extLst>
              <a:ext uri="{FF2B5EF4-FFF2-40B4-BE49-F238E27FC236}">
                <a16:creationId xmlns:a16="http://schemas.microsoft.com/office/drawing/2014/main" id="{951F1FED-FBC1-AD2C-02F6-0710E9B44E48}"/>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53452" y="293354"/>
            <a:ext cx="9144000" cy="6053137"/>
          </a:xfrm>
          <a:prstGeom prst="rect">
            <a:avLst/>
          </a:prstGeom>
          <a:noFill/>
          <a:extLst>
            <a:ext uri="{909E8E84-426E-40DD-AFC4-6F175D3DCCD1}">
              <a14:hiddenFill xmlns:a14="http://schemas.microsoft.com/office/drawing/2010/main">
                <a:solidFill>
                  <a:srgbClr val="FFFFFF"/>
                </a:solidFill>
              </a14:hiddenFill>
            </a:ext>
          </a:extLst>
        </p:spPr>
      </p:pic>
      <p:pic>
        <p:nvPicPr>
          <p:cNvPr id="3" name="Image 2">
            <a:extLst>
              <a:ext uri="{FF2B5EF4-FFF2-40B4-BE49-F238E27FC236}">
                <a16:creationId xmlns:a16="http://schemas.microsoft.com/office/drawing/2014/main" id="{234F7F40-D87F-997B-1FB9-5693F096FB2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794"/>
            <a:ext cx="2294071" cy="6858000"/>
          </a:xfrm>
          <a:prstGeom prst="rect">
            <a:avLst/>
          </a:prstGeom>
        </p:spPr>
      </p:pic>
    </p:spTree>
    <p:extLst>
      <p:ext uri="{BB962C8B-B14F-4D97-AF65-F5344CB8AC3E}">
        <p14:creationId xmlns:p14="http://schemas.microsoft.com/office/powerpoint/2010/main" val="781502574"/>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93633FA-5F5E-DF90-941E-DA556B3A51E0}"/>
              </a:ext>
            </a:extLst>
          </p:cNvPr>
          <p:cNvSpPr>
            <a:spLocks noGrp="1"/>
          </p:cNvSpPr>
          <p:nvPr>
            <p:ph type="title"/>
          </p:nvPr>
        </p:nvSpPr>
        <p:spPr/>
        <p:txBody>
          <a:bodyPr/>
          <a:lstStyle/>
          <a:p>
            <a:endParaRPr lang="fr-FR"/>
          </a:p>
        </p:txBody>
      </p:sp>
      <p:sp>
        <p:nvSpPr>
          <p:cNvPr id="3" name="Espace réservé du numéro de diapositive 2">
            <a:extLst>
              <a:ext uri="{FF2B5EF4-FFF2-40B4-BE49-F238E27FC236}">
                <a16:creationId xmlns:a16="http://schemas.microsoft.com/office/drawing/2014/main" id="{E2ECEB4D-AE99-6C8B-8BF1-7A06916C99D4}"/>
              </a:ext>
            </a:extLst>
          </p:cNvPr>
          <p:cNvSpPr>
            <a:spLocks noGrp="1"/>
          </p:cNvSpPr>
          <p:nvPr>
            <p:ph type="sldNum" sz="quarter" idx="12"/>
          </p:nvPr>
        </p:nvSpPr>
        <p:spPr/>
        <p:txBody>
          <a:bodyPr/>
          <a:lstStyle/>
          <a:p>
            <a:fld id="{D57F1E4F-1CFF-5643-939E-217C01CDF565}" type="slidenum">
              <a:rPr lang="en-US" smtClean="0"/>
              <a:pPr/>
              <a:t>24</a:t>
            </a:fld>
            <a:endParaRPr lang="en-US" dirty="0"/>
          </a:p>
        </p:txBody>
      </p:sp>
      <p:pic>
        <p:nvPicPr>
          <p:cNvPr id="4" name="Image 3">
            <a:extLst>
              <a:ext uri="{FF2B5EF4-FFF2-40B4-BE49-F238E27FC236}">
                <a16:creationId xmlns:a16="http://schemas.microsoft.com/office/drawing/2014/main" id="{AE361A6C-BC0C-5A72-EC28-9742F4C1002C}"/>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913" y="286604"/>
            <a:ext cx="9181893" cy="6119448"/>
          </a:xfrm>
          <a:prstGeom prst="rect">
            <a:avLst/>
          </a:prstGeom>
        </p:spPr>
      </p:pic>
    </p:spTree>
    <p:extLst>
      <p:ext uri="{BB962C8B-B14F-4D97-AF65-F5344CB8AC3E}">
        <p14:creationId xmlns:p14="http://schemas.microsoft.com/office/powerpoint/2010/main" val="5594530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292" name="Picture 4">
            <a:extLst>
              <a:ext uri="{FF2B5EF4-FFF2-40B4-BE49-F238E27FC236}">
                <a16:creationId xmlns:a16="http://schemas.microsoft.com/office/drawing/2014/main" id="{25CFBC67-D315-4647-9323-48467573D41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26988"/>
            <a:ext cx="9144000" cy="68310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316" name="Picture 4">
            <a:extLst>
              <a:ext uri="{FF2B5EF4-FFF2-40B4-BE49-F238E27FC236}">
                <a16:creationId xmlns:a16="http://schemas.microsoft.com/office/drawing/2014/main" id="{0739CACF-E2DC-493B-B4B3-FC0A08A5C5E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28575"/>
            <a:ext cx="9144000" cy="68294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DCD46985-1CCB-AA88-A9CB-D1B790BB48B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3080954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708FE55C-C041-4498-4B5F-E2CE35C01E9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36233067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3C6ADAB5-7747-30BD-C459-ECB102D7198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4376203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87B811CC-B7AB-1024-5E7C-26F35AD1D5A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16090593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707C2B3F-D222-5E1A-6199-FF7AB709ED5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11344864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DCF8FF61-5310-7EFD-73F7-93CA2E1F56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30602879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DSC07884">
            <a:extLst>
              <a:ext uri="{FF2B5EF4-FFF2-40B4-BE49-F238E27FC236}">
                <a16:creationId xmlns:a16="http://schemas.microsoft.com/office/drawing/2014/main" id="{822F25E4-66F9-B507-F431-E3DFE9A6942B}"/>
              </a:ext>
            </a:extLst>
          </p:cNvPr>
          <p:cNvPicPr>
            <a:picLocks noGrp="1" noChangeAspect="1"/>
          </p:cNvPicPr>
          <p:nvPr isPhoto="1"/>
        </p:nvPicPr>
        <p:blipFill>
          <a:blip r:embed="rId2" cstate="screen">
            <a:lum/>
            <a:extLst>
              <a:ext uri="{28A0092B-C50C-407E-A947-70E740481C1C}">
                <a14:useLocalDpi xmlns:a14="http://schemas.microsoft.com/office/drawing/2010/main"/>
              </a:ext>
            </a:extLst>
          </a:blip>
          <a:stretch>
            <a:fillRect/>
          </a:stretch>
        </p:blipFill>
        <p:spPr>
          <a:xfrm>
            <a:off x="-16289" y="204537"/>
            <a:ext cx="9160289" cy="6106859"/>
          </a:xfrm>
          <a:prstGeom prst="rect">
            <a:avLst/>
          </a:prstGeom>
        </p:spPr>
      </p:pic>
    </p:spTree>
    <p:extLst>
      <p:ext uri="{BB962C8B-B14F-4D97-AF65-F5344CB8AC3E}">
        <p14:creationId xmlns:p14="http://schemas.microsoft.com/office/powerpoint/2010/main" val="9560782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DSC07885">
            <a:extLst>
              <a:ext uri="{FF2B5EF4-FFF2-40B4-BE49-F238E27FC236}">
                <a16:creationId xmlns:a16="http://schemas.microsoft.com/office/drawing/2014/main" id="{37385055-03F0-915A-3001-F8802BA28A90}"/>
              </a:ext>
            </a:extLst>
          </p:cNvPr>
          <p:cNvPicPr>
            <a:picLocks noGrp="1" noChangeAspect="1"/>
          </p:cNvPicPr>
          <p:nvPr isPhoto="1"/>
        </p:nvPicPr>
        <p:blipFill>
          <a:blip r:embed="rId2" cstate="screen">
            <a:lum/>
            <a:extLst>
              <a:ext uri="{28A0092B-C50C-407E-A947-70E740481C1C}">
                <a14:useLocalDpi xmlns:a14="http://schemas.microsoft.com/office/drawing/2010/main"/>
              </a:ext>
            </a:extLst>
          </a:blip>
          <a:stretch>
            <a:fillRect/>
          </a:stretch>
        </p:blipFill>
        <p:spPr>
          <a:xfrm>
            <a:off x="-19553" y="192505"/>
            <a:ext cx="9163553" cy="6109035"/>
          </a:xfrm>
          <a:prstGeom prst="rect">
            <a:avLst/>
          </a:prstGeom>
        </p:spPr>
      </p:pic>
    </p:spTree>
    <p:extLst>
      <p:ext uri="{BB962C8B-B14F-4D97-AF65-F5344CB8AC3E}">
        <p14:creationId xmlns:p14="http://schemas.microsoft.com/office/powerpoint/2010/main" val="5716718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DSC07886">
            <a:extLst>
              <a:ext uri="{FF2B5EF4-FFF2-40B4-BE49-F238E27FC236}">
                <a16:creationId xmlns:a16="http://schemas.microsoft.com/office/drawing/2014/main" id="{4E0E8554-92F0-5228-0F47-B2F966D248EE}"/>
              </a:ext>
            </a:extLst>
          </p:cNvPr>
          <p:cNvPicPr>
            <a:picLocks noGrp="1" noChangeAspect="1"/>
          </p:cNvPicPr>
          <p:nvPr isPhoto="1"/>
        </p:nvPicPr>
        <p:blipFill>
          <a:blip r:embed="rId2" cstate="screen">
            <a:lum/>
            <a:extLst>
              <a:ext uri="{28A0092B-C50C-407E-A947-70E740481C1C}">
                <a14:useLocalDpi xmlns:a14="http://schemas.microsoft.com/office/drawing/2010/main"/>
              </a:ext>
            </a:extLst>
          </a:blip>
          <a:stretch>
            <a:fillRect/>
          </a:stretch>
        </p:blipFill>
        <p:spPr>
          <a:xfrm>
            <a:off x="0" y="168443"/>
            <a:ext cx="9228221" cy="6152147"/>
          </a:xfrm>
          <a:prstGeom prst="rect">
            <a:avLst/>
          </a:prstGeom>
        </p:spPr>
      </p:pic>
    </p:spTree>
    <p:extLst>
      <p:ext uri="{BB962C8B-B14F-4D97-AF65-F5344CB8AC3E}">
        <p14:creationId xmlns:p14="http://schemas.microsoft.com/office/powerpoint/2010/main" val="779236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DSC07887">
            <a:extLst>
              <a:ext uri="{FF2B5EF4-FFF2-40B4-BE49-F238E27FC236}">
                <a16:creationId xmlns:a16="http://schemas.microsoft.com/office/drawing/2014/main" id="{FB5D84E8-284C-3EA5-F51F-5FA754620FCE}"/>
              </a:ext>
            </a:extLst>
          </p:cNvPr>
          <p:cNvPicPr>
            <a:picLocks noGrp="1" noChangeAspect="1"/>
          </p:cNvPicPr>
          <p:nvPr isPhoto="1"/>
        </p:nvPicPr>
        <p:blipFill>
          <a:blip r:embed="rId2" cstate="screen">
            <a:lum/>
            <a:extLst>
              <a:ext uri="{28A0092B-C50C-407E-A947-70E740481C1C}">
                <a14:useLocalDpi xmlns:a14="http://schemas.microsoft.com/office/drawing/2010/main"/>
              </a:ext>
            </a:extLst>
          </a:blip>
          <a:stretch>
            <a:fillRect/>
          </a:stretch>
        </p:blipFill>
        <p:spPr>
          <a:xfrm>
            <a:off x="-24064" y="216569"/>
            <a:ext cx="9168064" cy="6112042"/>
          </a:xfrm>
          <a:prstGeom prst="rect">
            <a:avLst/>
          </a:prstGeom>
        </p:spPr>
      </p:pic>
    </p:spTree>
    <p:extLst>
      <p:ext uri="{BB962C8B-B14F-4D97-AF65-F5344CB8AC3E}">
        <p14:creationId xmlns:p14="http://schemas.microsoft.com/office/powerpoint/2010/main" val="40900118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DSC07889">
            <a:extLst>
              <a:ext uri="{FF2B5EF4-FFF2-40B4-BE49-F238E27FC236}">
                <a16:creationId xmlns:a16="http://schemas.microsoft.com/office/drawing/2014/main" id="{5225E807-FC74-CC4A-1377-33358DCE2029}"/>
              </a:ext>
            </a:extLst>
          </p:cNvPr>
          <p:cNvPicPr>
            <a:picLocks noGrp="1" noChangeAspect="1"/>
          </p:cNvPicPr>
          <p:nvPr isPhoto="1"/>
        </p:nvPicPr>
        <p:blipFill>
          <a:blip r:embed="rId2" cstate="screen">
            <a:lum/>
            <a:extLst>
              <a:ext uri="{28A0092B-C50C-407E-A947-70E740481C1C}">
                <a14:useLocalDpi xmlns:a14="http://schemas.microsoft.com/office/drawing/2010/main"/>
              </a:ext>
            </a:extLst>
          </a:blip>
          <a:stretch>
            <a:fillRect/>
          </a:stretch>
        </p:blipFill>
        <p:spPr>
          <a:xfrm>
            <a:off x="-39103" y="192505"/>
            <a:ext cx="9222205" cy="6148136"/>
          </a:xfrm>
          <a:prstGeom prst="rect">
            <a:avLst/>
          </a:prstGeom>
        </p:spPr>
      </p:pic>
    </p:spTree>
    <p:extLst>
      <p:ext uri="{BB962C8B-B14F-4D97-AF65-F5344CB8AC3E}">
        <p14:creationId xmlns:p14="http://schemas.microsoft.com/office/powerpoint/2010/main" val="2759536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DSC07890">
            <a:extLst>
              <a:ext uri="{FF2B5EF4-FFF2-40B4-BE49-F238E27FC236}">
                <a16:creationId xmlns:a16="http://schemas.microsoft.com/office/drawing/2014/main" id="{61318C21-EDAE-DA6E-BC6D-51CDCBC6E41B}"/>
              </a:ext>
            </a:extLst>
          </p:cNvPr>
          <p:cNvPicPr>
            <a:picLocks noGrp="1" noChangeAspect="1"/>
          </p:cNvPicPr>
          <p:nvPr isPhoto="1"/>
        </p:nvPicPr>
        <p:blipFill>
          <a:blip r:embed="rId2" cstate="screen">
            <a:lum/>
            <a:extLst>
              <a:ext uri="{28A0092B-C50C-407E-A947-70E740481C1C}">
                <a14:useLocalDpi xmlns:a14="http://schemas.microsoft.com/office/drawing/2010/main"/>
              </a:ext>
            </a:extLst>
          </a:blip>
          <a:stretch>
            <a:fillRect/>
          </a:stretch>
        </p:blipFill>
        <p:spPr>
          <a:xfrm>
            <a:off x="0" y="240632"/>
            <a:ext cx="9156032" cy="6104021"/>
          </a:xfrm>
          <a:prstGeom prst="rect">
            <a:avLst/>
          </a:prstGeom>
        </p:spPr>
      </p:pic>
    </p:spTree>
    <p:extLst>
      <p:ext uri="{BB962C8B-B14F-4D97-AF65-F5344CB8AC3E}">
        <p14:creationId xmlns:p14="http://schemas.microsoft.com/office/powerpoint/2010/main" val="39422886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DSC07892">
            <a:extLst>
              <a:ext uri="{FF2B5EF4-FFF2-40B4-BE49-F238E27FC236}">
                <a16:creationId xmlns:a16="http://schemas.microsoft.com/office/drawing/2014/main" id="{0666C9ED-2727-DBAD-D005-462632CE6CE8}"/>
              </a:ext>
            </a:extLst>
          </p:cNvPr>
          <p:cNvPicPr>
            <a:picLocks noGrp="1" noChangeAspect="1"/>
          </p:cNvPicPr>
          <p:nvPr isPhoto="1"/>
        </p:nvPicPr>
        <p:blipFill>
          <a:blip r:embed="rId2" cstate="screen">
            <a:lum/>
            <a:extLst>
              <a:ext uri="{28A0092B-C50C-407E-A947-70E740481C1C}">
                <a14:useLocalDpi xmlns:a14="http://schemas.microsoft.com/office/drawing/2010/main"/>
              </a:ext>
            </a:extLst>
          </a:blip>
          <a:stretch>
            <a:fillRect/>
          </a:stretch>
        </p:blipFill>
        <p:spPr>
          <a:xfrm>
            <a:off x="0" y="192505"/>
            <a:ext cx="9192126" cy="6128084"/>
          </a:xfrm>
          <a:prstGeom prst="rect">
            <a:avLst/>
          </a:prstGeom>
        </p:spPr>
      </p:pic>
    </p:spTree>
    <p:extLst>
      <p:ext uri="{BB962C8B-B14F-4D97-AF65-F5344CB8AC3E}">
        <p14:creationId xmlns:p14="http://schemas.microsoft.com/office/powerpoint/2010/main" val="11101072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DSC07896">
            <a:extLst>
              <a:ext uri="{FF2B5EF4-FFF2-40B4-BE49-F238E27FC236}">
                <a16:creationId xmlns:a16="http://schemas.microsoft.com/office/drawing/2014/main" id="{5CDA7154-495E-9EAE-D935-799763D92E9D}"/>
              </a:ext>
            </a:extLst>
          </p:cNvPr>
          <p:cNvPicPr>
            <a:picLocks noGrp="1" noChangeAspect="1"/>
          </p:cNvPicPr>
          <p:nvPr isPhoto="1"/>
        </p:nvPicPr>
        <p:blipFill>
          <a:blip r:embed="rId2" cstate="screen">
            <a:lum/>
            <a:extLst>
              <a:ext uri="{28A0092B-C50C-407E-A947-70E740481C1C}">
                <a14:useLocalDpi xmlns:a14="http://schemas.microsoft.com/office/drawing/2010/main"/>
              </a:ext>
            </a:extLst>
          </a:blip>
          <a:stretch>
            <a:fillRect/>
          </a:stretch>
        </p:blipFill>
        <p:spPr>
          <a:xfrm>
            <a:off x="-12031" y="221584"/>
            <a:ext cx="9156031" cy="6104020"/>
          </a:xfrm>
          <a:prstGeom prst="rect">
            <a:avLst/>
          </a:prstGeom>
        </p:spPr>
      </p:pic>
    </p:spTree>
    <p:extLst>
      <p:ext uri="{BB962C8B-B14F-4D97-AF65-F5344CB8AC3E}">
        <p14:creationId xmlns:p14="http://schemas.microsoft.com/office/powerpoint/2010/main" val="24378479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fr-FR" smtClean="0"/>
              <a:pPr rtl="0"/>
              <a:t>41</a:t>
            </a:fld>
            <a:endParaRPr lang="fr-FR"/>
          </a:p>
        </p:txBody>
      </p:sp>
      <p:pic>
        <p:nvPicPr>
          <p:cNvPr id="2" name="Image 1">
            <a:extLst>
              <a:ext uri="{FF2B5EF4-FFF2-40B4-BE49-F238E27FC236}">
                <a16:creationId xmlns:a16="http://schemas.microsoft.com/office/drawing/2014/main" id="{8619D5DD-B06C-7C7F-6318-E638C73778BE}"/>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034" y="276726"/>
            <a:ext cx="9146034" cy="6095599"/>
          </a:xfrm>
          <a:prstGeom prst="rect">
            <a:avLst/>
          </a:prstGeom>
        </p:spPr>
      </p:pic>
    </p:spTree>
    <p:extLst>
      <p:ext uri="{BB962C8B-B14F-4D97-AF65-F5344CB8AC3E}">
        <p14:creationId xmlns:p14="http://schemas.microsoft.com/office/powerpoint/2010/main" val="37081285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fr-FR" smtClean="0"/>
              <a:pPr rtl="0"/>
              <a:t>42</a:t>
            </a:fld>
            <a:endParaRPr lang="fr-FR"/>
          </a:p>
        </p:txBody>
      </p:sp>
      <p:pic>
        <p:nvPicPr>
          <p:cNvPr id="7" name="Image 6">
            <a:extLst>
              <a:ext uri="{FF2B5EF4-FFF2-40B4-BE49-F238E27FC236}">
                <a16:creationId xmlns:a16="http://schemas.microsoft.com/office/drawing/2014/main" id="{B65D0B66-1E38-A189-B90D-6DF2A0DAE9BD}"/>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871" y="216569"/>
            <a:ext cx="9147871" cy="6096774"/>
          </a:xfrm>
          <a:prstGeom prst="rect">
            <a:avLst/>
          </a:prstGeom>
        </p:spPr>
      </p:pic>
    </p:spTree>
    <p:extLst>
      <p:ext uri="{BB962C8B-B14F-4D97-AF65-F5344CB8AC3E}">
        <p14:creationId xmlns:p14="http://schemas.microsoft.com/office/powerpoint/2010/main" val="28889621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fr-FR" smtClean="0"/>
              <a:pPr rtl="0"/>
              <a:t>43</a:t>
            </a:fld>
            <a:endParaRPr lang="fr-FR"/>
          </a:p>
        </p:txBody>
      </p:sp>
      <p:pic>
        <p:nvPicPr>
          <p:cNvPr id="6" name="Image 5">
            <a:extLst>
              <a:ext uri="{FF2B5EF4-FFF2-40B4-BE49-F238E27FC236}">
                <a16:creationId xmlns:a16="http://schemas.microsoft.com/office/drawing/2014/main" id="{F7180A66-0545-08F1-2C68-23DE59A5F9B2}"/>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9427" y="337006"/>
            <a:ext cx="9153427" cy="6100527"/>
          </a:xfrm>
          <a:prstGeom prst="rect">
            <a:avLst/>
          </a:prstGeom>
        </p:spPr>
      </p:pic>
    </p:spTree>
    <p:extLst>
      <p:ext uri="{BB962C8B-B14F-4D97-AF65-F5344CB8AC3E}">
        <p14:creationId xmlns:p14="http://schemas.microsoft.com/office/powerpoint/2010/main" val="31695568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numéro de diapositive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fr-FR" smtClean="0"/>
              <a:pPr rtl="0"/>
              <a:t>44</a:t>
            </a:fld>
            <a:endParaRPr lang="fr-FR"/>
          </a:p>
        </p:txBody>
      </p:sp>
      <p:pic>
        <p:nvPicPr>
          <p:cNvPr id="5" name="Image 4">
            <a:extLst>
              <a:ext uri="{FF2B5EF4-FFF2-40B4-BE49-F238E27FC236}">
                <a16:creationId xmlns:a16="http://schemas.microsoft.com/office/drawing/2014/main" id="{2B454E3D-32A9-8CF7-BC31-6200DB85ACAA}"/>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1086" y="372979"/>
            <a:ext cx="9132914" cy="6086807"/>
          </a:xfrm>
          <a:prstGeom prst="rect">
            <a:avLst/>
          </a:prstGeom>
        </p:spPr>
      </p:pic>
    </p:spTree>
    <p:extLst>
      <p:ext uri="{BB962C8B-B14F-4D97-AF65-F5344CB8AC3E}">
        <p14:creationId xmlns:p14="http://schemas.microsoft.com/office/powerpoint/2010/main" val="417165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239246" y="196822"/>
            <a:ext cx="8843058" cy="624392"/>
          </a:xfrm>
        </p:spPr>
        <p:txBody>
          <a:bodyPr rtlCol="0">
            <a:normAutofit fontScale="90000"/>
          </a:bodyPr>
          <a:lstStyle/>
          <a:p>
            <a:pPr algn="ctr" rtl="0"/>
            <a:r>
              <a:rPr lang="fr-FR" sz="3000" dirty="0">
                <a:latin typeface="+mn-lt"/>
              </a:rPr>
              <a:t>LES JARDINS SECS, cactées et PLANTES succulentes ou grasses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45</a:t>
            </a:fld>
            <a:endParaRPr lang="fr-FR"/>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7" name="ZoneTexte 6">
            <a:extLst>
              <a:ext uri="{FF2B5EF4-FFF2-40B4-BE49-F238E27FC236}">
                <a16:creationId xmlns:a16="http://schemas.microsoft.com/office/drawing/2014/main" id="{92E21BE3-5A9A-6B32-3ED4-FC9E0B6E1E01}"/>
              </a:ext>
            </a:extLst>
          </p:cNvPr>
          <p:cNvSpPr txBox="1"/>
          <p:nvPr/>
        </p:nvSpPr>
        <p:spPr>
          <a:xfrm>
            <a:off x="3067292" y="6472165"/>
            <a:ext cx="4653022" cy="369332"/>
          </a:xfrm>
          <a:prstGeom prst="rect">
            <a:avLst/>
          </a:prstGeom>
          <a:noFill/>
        </p:spPr>
        <p:txBody>
          <a:bodyPr wrap="square">
            <a:spAutoFit/>
          </a:bodyPr>
          <a:lstStyle/>
          <a:p>
            <a:r>
              <a:rPr lang="fr-FR" dirty="0"/>
              <a:t>https://jardin-sec.com/</a:t>
            </a:r>
          </a:p>
        </p:txBody>
      </p:sp>
      <p:pic>
        <p:nvPicPr>
          <p:cNvPr id="1026" name="Picture 2" descr="Variétés de Cactées – Cap' vert | Cactus paintings, Cactus art, Vintage ...">
            <a:extLst>
              <a:ext uri="{FF2B5EF4-FFF2-40B4-BE49-F238E27FC236}">
                <a16:creationId xmlns:a16="http://schemas.microsoft.com/office/drawing/2014/main" id="{5EB17F5E-4029-E0B7-B4BF-71B48C99A88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238506" y="928363"/>
            <a:ext cx="3708476" cy="528888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90 idées de Cactées | cactées, botanique, planche botanique">
            <a:extLst>
              <a:ext uri="{FF2B5EF4-FFF2-40B4-BE49-F238E27FC236}">
                <a16:creationId xmlns:a16="http://schemas.microsoft.com/office/drawing/2014/main" id="{E8A4387B-3639-032B-2F3F-620E8E845574}"/>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93828" y="949978"/>
            <a:ext cx="3561604" cy="5267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21206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1" name="Image 1" descr="P1000480.JPG"/>
          <p:cNvPicPr>
            <a:picLocks noGrp="1" noChangeAspect="1"/>
          </p:cNvPicPr>
          <p:nvPr isPhoto="1"/>
        </p:nvPicPr>
        <p:blipFill>
          <a:blip r:embed="rId3"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1" name="Image 1" descr="P1000459.JPG"/>
          <p:cNvPicPr>
            <a:picLocks noGrp="1" noChangeAspect="1"/>
          </p:cNvPicPr>
          <p:nvPr isPhoto="1"/>
        </p:nvPicPr>
        <p:blipFill>
          <a:blip r:embed="rId3"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B7A9CF98-CF4C-193F-B445-00F522068B2D}"/>
              </a:ext>
            </a:extLst>
          </p:cNvPr>
          <p:cNvSpPr>
            <a:spLocks noGrp="1"/>
          </p:cNvSpPr>
          <p:nvPr>
            <p:ph type="sldNum" sz="quarter" idx="12"/>
          </p:nvPr>
        </p:nvSpPr>
        <p:spPr/>
        <p:txBody>
          <a:bodyPr/>
          <a:lstStyle/>
          <a:p>
            <a:fld id="{D57F1E4F-1CFF-5643-939E-217C01CDF565}" type="slidenum">
              <a:rPr lang="en-US" smtClean="0"/>
              <a:pPr/>
              <a:t>48</a:t>
            </a:fld>
            <a:endParaRPr lang="en-US" dirty="0"/>
          </a:p>
        </p:txBody>
      </p:sp>
      <p:pic>
        <p:nvPicPr>
          <p:cNvPr id="1026" name="Picture 2">
            <a:extLst>
              <a:ext uri="{FF2B5EF4-FFF2-40B4-BE49-F238E27FC236}">
                <a16:creationId xmlns:a16="http://schemas.microsoft.com/office/drawing/2014/main" id="{DD45519E-696F-AD0D-F819-B82C695AD081}"/>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33089"/>
            <a:ext cx="6469230" cy="646923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lowering Sempervivum : succulents">
            <a:extLst>
              <a:ext uri="{FF2B5EF4-FFF2-40B4-BE49-F238E27FC236}">
                <a16:creationId xmlns:a16="http://schemas.microsoft.com/office/drawing/2014/main" id="{B842D61E-5917-0F1A-30CD-E169C987F7EC}"/>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469230" y="-33089"/>
            <a:ext cx="2674770" cy="324852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outes les images">
            <a:extLst>
              <a:ext uri="{FF2B5EF4-FFF2-40B4-BE49-F238E27FC236}">
                <a16:creationId xmlns:a16="http://schemas.microsoft.com/office/drawing/2014/main" id="{F5EDC5FB-28AA-718A-0D32-B08137E6596F}"/>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469230" y="2814403"/>
            <a:ext cx="2674770" cy="3621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95804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1" name="Image 1" descr="P1000476.JPG"/>
          <p:cNvPicPr>
            <a:picLocks noGrp="1" noChangeAspect="1"/>
          </p:cNvPicPr>
          <p:nvPr isPhoto="1"/>
        </p:nvPicPr>
        <p:blipFill>
          <a:blip r:embed="rId3"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3308A406-304D-7B74-0EEF-293E965F98CB}"/>
              </a:ext>
            </a:extLst>
          </p:cNvPr>
          <p:cNvSpPr>
            <a:spLocks noGrp="1"/>
          </p:cNvSpPr>
          <p:nvPr>
            <p:ph type="sldNum" sz="quarter" idx="12"/>
          </p:nvPr>
        </p:nvSpPr>
        <p:spPr/>
        <p:txBody>
          <a:bodyPr/>
          <a:lstStyle/>
          <a:p>
            <a:fld id="{D57F1E4F-1CFF-5643-939E-217C01CDF565}" type="slidenum">
              <a:rPr lang="en-US" smtClean="0"/>
              <a:pPr/>
              <a:t>50</a:t>
            </a:fld>
            <a:endParaRPr lang="en-US" dirty="0"/>
          </a:p>
        </p:txBody>
      </p:sp>
      <p:pic>
        <p:nvPicPr>
          <p:cNvPr id="2050" name="Picture 2" descr="How to Plant and Grow Sedum (Stonecrop) | Gardener’s Path">
            <a:extLst>
              <a:ext uri="{FF2B5EF4-FFF2-40B4-BE49-F238E27FC236}">
                <a16:creationId xmlns:a16="http://schemas.microsoft.com/office/drawing/2014/main" id="{9FC00BD9-2A7F-375F-8884-87D80AACE8ED}"/>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87581" y="0"/>
            <a:ext cx="6701589" cy="446772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vetkruid-(Sedum-reflexum-Yellow-Cushion-Compact) - Tuinplanten DEN KREUPEL">
            <a:extLst>
              <a:ext uri="{FF2B5EF4-FFF2-40B4-BE49-F238E27FC236}">
                <a16:creationId xmlns:a16="http://schemas.microsoft.com/office/drawing/2014/main" id="{BA9BA049-E460-DE53-9EC8-A7EB9F8E0867}"/>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14008" y="407571"/>
            <a:ext cx="2529991" cy="272214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edum adolphi (Golden Sedum) - World of Succulents">
            <a:extLst>
              <a:ext uri="{FF2B5EF4-FFF2-40B4-BE49-F238E27FC236}">
                <a16:creationId xmlns:a16="http://schemas.microsoft.com/office/drawing/2014/main" id="{E60B0DBD-9A16-A768-2415-F2EC3F453D82}"/>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716379" y="3537284"/>
            <a:ext cx="4427620" cy="3320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17943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5" name="Image 1" descr="P1000460.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49" name="Image 1" descr="P1000461.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1" name="Image 1" descr="P1000464.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5" name="Image 1" descr="P1000465.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69" name="Image 1" descr="P1000469.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3" name="Image 1" descr="P1000471.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7" name="Image 1" descr="P1000473.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5" name="Image 1" descr="P1000477.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89" name="Image 1" descr="P1000478.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3" name="Image 1" descr="P1000479.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5" name="Image 1" descr="P1000472.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09" name="Image 1" descr="P1000466.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3" name="Image 1" descr="P1000482.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7" name="Image 1" descr="P1000474.JPG"/>
          <p:cNvPicPr>
            <a:picLocks noGrp="1" noChangeAspect="1"/>
          </p:cNvPicPr>
          <p:nvPr isPhoto="1"/>
        </p:nvPicPr>
        <p:blipFill>
          <a:blip r:embed="rId3"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1" name="Image 1" descr="P1000483.JPG"/>
          <p:cNvPicPr>
            <a:picLocks noGrp="1" noChangeAspect="1"/>
          </p:cNvPicPr>
          <p:nvPr isPhoto="1"/>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46AC563D-B2D8-8229-232B-0206DBF4D67C}"/>
              </a:ext>
            </a:extLst>
          </p:cNvPr>
          <p:cNvSpPr>
            <a:spLocks noGrp="1"/>
          </p:cNvSpPr>
          <p:nvPr>
            <p:ph type="sldNum" sz="quarter" idx="12"/>
          </p:nvPr>
        </p:nvSpPr>
        <p:spPr/>
        <p:txBody>
          <a:bodyPr/>
          <a:lstStyle/>
          <a:p>
            <a:pPr rtl="0"/>
            <a:fld id="{D8DA9DAA-006C-4F4B-980E-E3DF019B24E2}" type="slidenum">
              <a:rPr lang="fr-FR" noProof="0" smtClean="0"/>
              <a:pPr rtl="0"/>
              <a:t>66</a:t>
            </a:fld>
            <a:endParaRPr lang="fr-FR" noProof="0"/>
          </a:p>
        </p:txBody>
      </p:sp>
      <p:pic>
        <p:nvPicPr>
          <p:cNvPr id="3" name="Image 2">
            <a:extLst>
              <a:ext uri="{FF2B5EF4-FFF2-40B4-BE49-F238E27FC236}">
                <a16:creationId xmlns:a16="http://schemas.microsoft.com/office/drawing/2014/main" id="{8C6E872F-A257-54EB-96DF-9CED8B03ACD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4364564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46AC563D-B2D8-8229-232B-0206DBF4D67C}"/>
              </a:ext>
            </a:extLst>
          </p:cNvPr>
          <p:cNvSpPr>
            <a:spLocks noGrp="1"/>
          </p:cNvSpPr>
          <p:nvPr>
            <p:ph type="sldNum" sz="quarter" idx="12"/>
          </p:nvPr>
        </p:nvSpPr>
        <p:spPr/>
        <p:txBody>
          <a:bodyPr/>
          <a:lstStyle/>
          <a:p>
            <a:pPr rtl="0"/>
            <a:fld id="{D8DA9DAA-006C-4F4B-980E-E3DF019B24E2}" type="slidenum">
              <a:rPr lang="fr-FR" noProof="0" smtClean="0"/>
              <a:pPr rtl="0"/>
              <a:t>67</a:t>
            </a:fld>
            <a:endParaRPr lang="fr-FR" noProof="0"/>
          </a:p>
        </p:txBody>
      </p:sp>
      <p:pic>
        <p:nvPicPr>
          <p:cNvPr id="3" name="Image 2">
            <a:extLst>
              <a:ext uri="{FF2B5EF4-FFF2-40B4-BE49-F238E27FC236}">
                <a16:creationId xmlns:a16="http://schemas.microsoft.com/office/drawing/2014/main" id="{A4ECE951-45C8-3690-B39D-27D26382F43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4697177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46AC563D-B2D8-8229-232B-0206DBF4D67C}"/>
              </a:ext>
            </a:extLst>
          </p:cNvPr>
          <p:cNvSpPr>
            <a:spLocks noGrp="1"/>
          </p:cNvSpPr>
          <p:nvPr>
            <p:ph type="sldNum" sz="quarter" idx="12"/>
          </p:nvPr>
        </p:nvSpPr>
        <p:spPr/>
        <p:txBody>
          <a:bodyPr/>
          <a:lstStyle/>
          <a:p>
            <a:pPr rtl="0"/>
            <a:fld id="{D8DA9DAA-006C-4F4B-980E-E3DF019B24E2}" type="slidenum">
              <a:rPr lang="fr-FR" noProof="0" smtClean="0"/>
              <a:pPr rtl="0"/>
              <a:t>68</a:t>
            </a:fld>
            <a:endParaRPr lang="fr-FR" noProof="0"/>
          </a:p>
        </p:txBody>
      </p:sp>
      <p:pic>
        <p:nvPicPr>
          <p:cNvPr id="3" name="Image 2">
            <a:extLst>
              <a:ext uri="{FF2B5EF4-FFF2-40B4-BE49-F238E27FC236}">
                <a16:creationId xmlns:a16="http://schemas.microsoft.com/office/drawing/2014/main" id="{D4778081-5958-55D2-9F35-85CCBA4EF21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912716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numéro de diapositive 4">
            <a:extLst>
              <a:ext uri="{FF2B5EF4-FFF2-40B4-BE49-F238E27FC236}">
                <a16:creationId xmlns:a16="http://schemas.microsoft.com/office/drawing/2014/main" id="{3FE5EDFA-C1C5-0BD6-1284-7C9855119164}"/>
              </a:ext>
            </a:extLst>
          </p:cNvPr>
          <p:cNvSpPr>
            <a:spLocks noGrp="1"/>
          </p:cNvSpPr>
          <p:nvPr>
            <p:ph type="sldNum" sz="quarter" idx="12"/>
          </p:nvPr>
        </p:nvSpPr>
        <p:spPr/>
        <p:txBody>
          <a:bodyPr/>
          <a:lstStyle/>
          <a:p>
            <a:pPr rtl="0"/>
            <a:fld id="{D8DA9DAA-006C-4F4B-980E-E3DF019B24E2}" type="slidenum">
              <a:rPr lang="fr-FR" noProof="0" smtClean="0"/>
              <a:pPr rtl="0"/>
              <a:t>69</a:t>
            </a:fld>
            <a:endParaRPr lang="fr-FR" noProof="0"/>
          </a:p>
        </p:txBody>
      </p:sp>
      <p:pic>
        <p:nvPicPr>
          <p:cNvPr id="11" name="Image 10">
            <a:extLst>
              <a:ext uri="{FF2B5EF4-FFF2-40B4-BE49-F238E27FC236}">
                <a16:creationId xmlns:a16="http://schemas.microsoft.com/office/drawing/2014/main" id="{71AF7E54-B1FA-6DD4-BBF4-88DD1B1C2D4D}"/>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2599855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pour une image  1">
            <a:extLst>
              <a:ext uri="{FF2B5EF4-FFF2-40B4-BE49-F238E27FC236}">
                <a16:creationId xmlns:a16="http://schemas.microsoft.com/office/drawing/2014/main" id="{173F6D25-5F67-D087-53DA-66C1967BA382}"/>
              </a:ext>
            </a:extLst>
          </p:cNvPr>
          <p:cNvSpPr>
            <a:spLocks noGrp="1"/>
          </p:cNvSpPr>
          <p:nvPr>
            <p:ph type="pic" sz="quarter" idx="13"/>
          </p:nvPr>
        </p:nvSpPr>
        <p:spPr/>
      </p:sp>
      <p:sp>
        <p:nvSpPr>
          <p:cNvPr id="3" name="Titre 2">
            <a:extLst>
              <a:ext uri="{FF2B5EF4-FFF2-40B4-BE49-F238E27FC236}">
                <a16:creationId xmlns:a16="http://schemas.microsoft.com/office/drawing/2014/main" id="{B4C524B5-7372-079B-405D-F8ED9CD35BDE}"/>
              </a:ext>
            </a:extLst>
          </p:cNvPr>
          <p:cNvSpPr>
            <a:spLocks noGrp="1"/>
          </p:cNvSpPr>
          <p:nvPr>
            <p:ph type="title"/>
          </p:nvPr>
        </p:nvSpPr>
        <p:spPr/>
        <p:txBody>
          <a:bodyPr/>
          <a:lstStyle/>
          <a:p>
            <a:endParaRPr lang="fr-FR"/>
          </a:p>
        </p:txBody>
      </p:sp>
      <p:sp>
        <p:nvSpPr>
          <p:cNvPr id="4" name="Espace réservé du contenu 3">
            <a:extLst>
              <a:ext uri="{FF2B5EF4-FFF2-40B4-BE49-F238E27FC236}">
                <a16:creationId xmlns:a16="http://schemas.microsoft.com/office/drawing/2014/main" id="{A1811152-BA49-FCA8-F998-FEE758A92A7F}"/>
              </a:ext>
            </a:extLst>
          </p:cNvPr>
          <p:cNvSpPr>
            <a:spLocks noGrp="1"/>
          </p:cNvSpPr>
          <p:nvPr>
            <p:ph idx="1"/>
          </p:nvPr>
        </p:nvSpPr>
        <p:spPr/>
        <p:txBody>
          <a:bodyPr/>
          <a:lstStyle/>
          <a:p>
            <a:endParaRPr lang="fr-FR"/>
          </a:p>
        </p:txBody>
      </p:sp>
      <p:sp>
        <p:nvSpPr>
          <p:cNvPr id="5" name="Espace réservé du numéro de diapositive 4">
            <a:extLst>
              <a:ext uri="{FF2B5EF4-FFF2-40B4-BE49-F238E27FC236}">
                <a16:creationId xmlns:a16="http://schemas.microsoft.com/office/drawing/2014/main" id="{28BFB7D9-2B5E-DEA4-8A95-D908755E785A}"/>
              </a:ext>
            </a:extLst>
          </p:cNvPr>
          <p:cNvSpPr>
            <a:spLocks noGrp="1"/>
          </p:cNvSpPr>
          <p:nvPr>
            <p:ph type="sldNum" sz="quarter" idx="12"/>
          </p:nvPr>
        </p:nvSpPr>
        <p:spPr/>
        <p:txBody>
          <a:bodyPr/>
          <a:lstStyle/>
          <a:p>
            <a:pPr rtl="0"/>
            <a:fld id="{D8DA9DAA-006C-4F4B-980E-E3DF019B24E2}" type="slidenum">
              <a:rPr lang="fr-FR" noProof="0" smtClean="0"/>
              <a:pPr rtl="0"/>
              <a:t>70</a:t>
            </a:fld>
            <a:endParaRPr lang="fr-FR" noProof="0"/>
          </a:p>
        </p:txBody>
      </p:sp>
      <p:pic>
        <p:nvPicPr>
          <p:cNvPr id="6" name="Image 5" descr="DSC07053">
            <a:extLst>
              <a:ext uri="{FF2B5EF4-FFF2-40B4-BE49-F238E27FC236}">
                <a16:creationId xmlns:a16="http://schemas.microsoft.com/office/drawing/2014/main" id="{5F685D5E-2BD5-0F02-0ABE-31D28C2AFBF4}"/>
              </a:ext>
            </a:extLst>
          </p:cNvPr>
          <p:cNvPicPr>
            <a:picLocks noGrp="1" noChangeAspect="1"/>
          </p:cNvPicPr>
          <p:nvPr isPhoto="1"/>
        </p:nvPicPr>
        <p:blipFill>
          <a:blip r:embed="rId2" cstate="screen">
            <a:lum/>
            <a:extLst>
              <a:ext uri="{28A0092B-C50C-407E-A947-70E740481C1C}">
                <a14:useLocalDpi xmlns:a14="http://schemas.microsoft.com/office/drawing/2010/main"/>
              </a:ext>
            </a:extLst>
          </a:blip>
          <a:stretch>
            <a:fillRect/>
          </a:stretch>
        </p:blipFill>
        <p:spPr>
          <a:xfrm>
            <a:off x="-571500" y="0"/>
            <a:ext cx="10287000" cy="6858000"/>
          </a:xfrm>
          <a:prstGeom prst="rect">
            <a:avLst/>
          </a:prstGeom>
        </p:spPr>
      </p:pic>
    </p:spTree>
    <p:extLst>
      <p:ext uri="{BB962C8B-B14F-4D97-AF65-F5344CB8AC3E}">
        <p14:creationId xmlns:p14="http://schemas.microsoft.com/office/powerpoint/2010/main" val="213043388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alternatives aux gazons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71</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p:txBody>
          <a:bodyPr/>
          <a:lstStyle/>
          <a:p>
            <a:endParaRPr lang="fr-FR"/>
          </a:p>
        </p:txBody>
      </p:sp>
      <p:pic>
        <p:nvPicPr>
          <p:cNvPr id="7" name="Image 6">
            <a:extLst>
              <a:ext uri="{FF2B5EF4-FFF2-40B4-BE49-F238E27FC236}">
                <a16:creationId xmlns:a16="http://schemas.microsoft.com/office/drawing/2014/main" id="{EAD6F62F-97F7-3BBB-BF5D-8C2D77C8DF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429000"/>
            <a:ext cx="4839576" cy="3226384"/>
          </a:xfrm>
          <a:prstGeom prst="rect">
            <a:avLst/>
          </a:prstGeom>
        </p:spPr>
      </p:pic>
      <p:pic>
        <p:nvPicPr>
          <p:cNvPr id="3074" name="Picture 2" descr="zoysia tenuifolia – Pesquisa Google | Jardim japonês, Jardim, Exterior">
            <a:extLst>
              <a:ext uri="{FF2B5EF4-FFF2-40B4-BE49-F238E27FC236}">
                <a16:creationId xmlns:a16="http://schemas.microsoft.com/office/drawing/2014/main" id="{F6433107-4340-FB92-0FE8-429C2356ABE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815389" y="693777"/>
            <a:ext cx="6328611" cy="4214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07295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alternatives aux gazons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72</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p:txBody>
          <a:bodyPr/>
          <a:lstStyle/>
          <a:p>
            <a:endParaRPr lang="fr-FR"/>
          </a:p>
        </p:txBody>
      </p:sp>
      <p:pic>
        <p:nvPicPr>
          <p:cNvPr id="4" name="Image 3">
            <a:extLst>
              <a:ext uri="{FF2B5EF4-FFF2-40B4-BE49-F238E27FC236}">
                <a16:creationId xmlns:a16="http://schemas.microsoft.com/office/drawing/2014/main" id="{1062AB85-2690-C148-8C48-88E2EB2A2BC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922294"/>
            <a:ext cx="4538714" cy="3025809"/>
          </a:xfrm>
          <a:prstGeom prst="rect">
            <a:avLst/>
          </a:prstGeom>
        </p:spPr>
      </p:pic>
      <p:pic>
        <p:nvPicPr>
          <p:cNvPr id="4098" name="Picture 2" descr="Creeping Thyme Ground Cover Seeds- Thymus Serpyllum Magic Carpet ...">
            <a:extLst>
              <a:ext uri="{FF2B5EF4-FFF2-40B4-BE49-F238E27FC236}">
                <a16:creationId xmlns:a16="http://schemas.microsoft.com/office/drawing/2014/main" id="{200AD54F-F650-3B30-A622-04671B80AE28}"/>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292266" y="786638"/>
            <a:ext cx="5429250" cy="5457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59063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alternatives aux gazons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73</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p:txBody>
          <a:bodyPr/>
          <a:lstStyle/>
          <a:p>
            <a:endParaRPr lang="fr-FR"/>
          </a:p>
        </p:txBody>
      </p:sp>
      <p:pic>
        <p:nvPicPr>
          <p:cNvPr id="4" name="Image 3">
            <a:extLst>
              <a:ext uri="{FF2B5EF4-FFF2-40B4-BE49-F238E27FC236}">
                <a16:creationId xmlns:a16="http://schemas.microsoft.com/office/drawing/2014/main" id="{1B9CB89E-F6B2-8E8A-AE27-A9B8D2F27F8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749968"/>
            <a:ext cx="9144000" cy="6096000"/>
          </a:xfrm>
          <a:prstGeom prst="rect">
            <a:avLst/>
          </a:prstGeom>
        </p:spPr>
      </p:pic>
      <p:pic>
        <p:nvPicPr>
          <p:cNvPr id="5122" name="Picture 2" descr="Phyla nodiflora - Monaco Nature Encyclopedia">
            <a:extLst>
              <a:ext uri="{FF2B5EF4-FFF2-40B4-BE49-F238E27FC236}">
                <a16:creationId xmlns:a16="http://schemas.microsoft.com/office/drawing/2014/main" id="{FFE09C47-0CC4-6D0E-45FA-D5E2BB66CC4B}"/>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0" y="749968"/>
            <a:ext cx="4680284" cy="3120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702266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alternatives aux gazons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74</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pic>
        <p:nvPicPr>
          <p:cNvPr id="6146" name="Picture 2" descr="Matricaria chamomilla - German Chamomile | World of Flowering Plants">
            <a:extLst>
              <a:ext uri="{FF2B5EF4-FFF2-40B4-BE49-F238E27FC236}">
                <a16:creationId xmlns:a16="http://schemas.microsoft.com/office/drawing/2014/main" id="{43C525AC-3C71-224E-CAD2-8A2891D524B8}"/>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902368"/>
            <a:ext cx="3862137" cy="289660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rankenia laevis, la mejor alternativa al césped | Jardineria On">
            <a:extLst>
              <a:ext uri="{FF2B5EF4-FFF2-40B4-BE49-F238E27FC236}">
                <a16:creationId xmlns:a16="http://schemas.microsoft.com/office/drawing/2014/main" id="{75A9FBD8-EFA6-BBA5-7438-716424618441}"/>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800226" y="902368"/>
            <a:ext cx="4343774" cy="2896603"/>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Dichondra Seed - Dichondra Repens Ground Cover Seeds">
            <a:extLst>
              <a:ext uri="{FF2B5EF4-FFF2-40B4-BE49-F238E27FC236}">
                <a16:creationId xmlns:a16="http://schemas.microsoft.com/office/drawing/2014/main" id="{11C1F51F-95D5-FF22-78E1-DD4484D2C907}"/>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0" y="3798971"/>
            <a:ext cx="3059029" cy="3059029"/>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Pachysandra terminalis | Mirror Garden Offers">
            <a:extLst>
              <a:ext uri="{FF2B5EF4-FFF2-40B4-BE49-F238E27FC236}">
                <a16:creationId xmlns:a16="http://schemas.microsoft.com/office/drawing/2014/main" id="{0448C75C-9CC1-A7F6-1E8A-FF051C6DA4F8}"/>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359578" y="3216578"/>
            <a:ext cx="3641421" cy="3641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460497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PLANTES bulbeuses et autres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75</a:t>
            </a:fld>
            <a:endParaRPr lang="fr-FR"/>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p:txBody>
          <a:bodyPr/>
          <a:lstStyle/>
          <a:p>
            <a:endParaRPr lang="fr-FR"/>
          </a:p>
        </p:txBody>
      </p:sp>
      <p:pic>
        <p:nvPicPr>
          <p:cNvPr id="7" name="Picture 5" descr="Photo 006">
            <a:extLst>
              <a:ext uri="{FF2B5EF4-FFF2-40B4-BE49-F238E27FC236}">
                <a16:creationId xmlns:a16="http://schemas.microsoft.com/office/drawing/2014/main" id="{BCD01442-BDCB-9EF8-6A6C-26F993BC97E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52941" y="719137"/>
            <a:ext cx="8569325" cy="6138863"/>
          </a:xfrm>
          <a:prstGeom prst="rect">
            <a:avLst/>
          </a:prstGeom>
          <a:noFill/>
          <a:ln w="9525">
            <a:solidFill>
              <a:srgbClr val="5E3466"/>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45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66D035BA-8269-B3F8-4B48-079F00BA72C7}"/>
              </a:ext>
            </a:extLst>
          </p:cNvPr>
          <p:cNvSpPr>
            <a:spLocks noGrp="1"/>
          </p:cNvSpPr>
          <p:nvPr>
            <p:ph type="sldNum" sz="quarter" idx="12"/>
          </p:nvPr>
        </p:nvSpPr>
        <p:spPr/>
        <p:txBody>
          <a:bodyPr/>
          <a:lstStyle/>
          <a:p>
            <a:fld id="{D57F1E4F-1CFF-5643-939E-217C01CDF565}" type="slidenum">
              <a:rPr lang="en-US" smtClean="0"/>
              <a:pPr/>
              <a:t>76</a:t>
            </a:fld>
            <a:endParaRPr lang="en-US" dirty="0"/>
          </a:p>
        </p:txBody>
      </p:sp>
      <p:pic>
        <p:nvPicPr>
          <p:cNvPr id="3" name="Picture 2" descr="w_980235_z03_t05_t06">
            <a:extLst>
              <a:ext uri="{FF2B5EF4-FFF2-40B4-BE49-F238E27FC236}">
                <a16:creationId xmlns:a16="http://schemas.microsoft.com/office/drawing/2014/main" id="{271144CF-B9C5-823C-0EF3-891276E6D76A}"/>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0" y="1"/>
            <a:ext cx="4061185" cy="3668353"/>
          </a:xfrm>
          <a:prstGeom prst="rect">
            <a:avLst/>
          </a:prstGeom>
          <a:noFill/>
          <a:ln w="9525">
            <a:solidFill>
              <a:srgbClr val="5E3466"/>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8" descr="Photo 037">
            <a:extLst>
              <a:ext uri="{FF2B5EF4-FFF2-40B4-BE49-F238E27FC236}">
                <a16:creationId xmlns:a16="http://schemas.microsoft.com/office/drawing/2014/main" id="{54A21FF0-2028-2D20-44F4-4E6EF74C90F1}"/>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046429" y="3189647"/>
            <a:ext cx="5097570" cy="3668353"/>
          </a:xfrm>
          <a:prstGeom prst="rect">
            <a:avLst/>
          </a:prstGeom>
          <a:noFill/>
          <a:ln w="9525">
            <a:solidFill>
              <a:srgbClr val="5E3466"/>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3" descr="078">
            <a:extLst>
              <a:ext uri="{FF2B5EF4-FFF2-40B4-BE49-F238E27FC236}">
                <a16:creationId xmlns:a16="http://schemas.microsoft.com/office/drawing/2014/main" id="{FB2F03C3-07CC-885A-7839-878E22A6CCCE}"/>
              </a:ext>
            </a:extLst>
          </p:cNvPr>
          <p:cNvPicPr preferRelativeResize="0">
            <a:picLocks noChangeAspect="1" noChangeArrowheads="1"/>
          </p:cNvPicPr>
          <p:nvPr>
            <p:custDataLst>
              <p:tags r:id="rId1"/>
            </p:custDataLst>
          </p:nvPr>
        </p:nvPicPr>
        <p:blipFill>
          <a:blip r:embed="rId6">
            <a:extLst>
              <a:ext uri="{28A0092B-C50C-407E-A947-70E740481C1C}">
                <a14:useLocalDpi xmlns:a14="http://schemas.microsoft.com/office/drawing/2010/main"/>
              </a:ext>
            </a:extLst>
          </a:blip>
          <a:srcRect/>
          <a:stretch>
            <a:fillRect/>
          </a:stretch>
        </p:blipFill>
        <p:spPr bwMode="auto">
          <a:xfrm>
            <a:off x="4312584" y="0"/>
            <a:ext cx="4831416" cy="3395481"/>
          </a:xfrm>
          <a:prstGeom prst="rect">
            <a:avLst/>
          </a:prstGeom>
          <a:solidFill>
            <a:srgbClr val="5E3466"/>
          </a:solidFill>
          <a:ln w="9525">
            <a:solidFill>
              <a:srgbClr val="5E34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Image 6">
            <a:extLst>
              <a:ext uri="{FF2B5EF4-FFF2-40B4-BE49-F238E27FC236}">
                <a16:creationId xmlns:a16="http://schemas.microsoft.com/office/drawing/2014/main" id="{ED5E5787-070D-252F-3C8C-8F548E5517E2}"/>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62422" y="3677599"/>
            <a:ext cx="2543765" cy="3389567"/>
          </a:xfrm>
          <a:prstGeom prst="rect">
            <a:avLst/>
          </a:prstGeom>
        </p:spPr>
      </p:pic>
    </p:spTree>
    <p:extLst>
      <p:ext uri="{BB962C8B-B14F-4D97-AF65-F5344CB8AC3E}">
        <p14:creationId xmlns:p14="http://schemas.microsoft.com/office/powerpoint/2010/main" val="3261124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EBC8A98C-6D39-1FD5-B04C-1DAB60B78419}"/>
              </a:ext>
            </a:extLst>
          </p:cNvPr>
          <p:cNvSpPr>
            <a:spLocks noGrp="1"/>
          </p:cNvSpPr>
          <p:nvPr>
            <p:ph type="sldNum" sz="quarter" idx="12"/>
          </p:nvPr>
        </p:nvSpPr>
        <p:spPr/>
        <p:txBody>
          <a:bodyPr/>
          <a:lstStyle/>
          <a:p>
            <a:fld id="{D57F1E4F-1CFF-5643-939E-217C01CDF565}" type="slidenum">
              <a:rPr lang="en-US" smtClean="0"/>
              <a:pPr/>
              <a:t>77</a:t>
            </a:fld>
            <a:endParaRPr lang="en-US" dirty="0"/>
          </a:p>
        </p:txBody>
      </p:sp>
      <p:pic>
        <p:nvPicPr>
          <p:cNvPr id="3" name="Picture 4">
            <a:extLst>
              <a:ext uri="{FF2B5EF4-FFF2-40B4-BE49-F238E27FC236}">
                <a16:creationId xmlns:a16="http://schemas.microsoft.com/office/drawing/2014/main" id="{F3A9F7EF-1E92-6E29-5DAF-3C8F2B5FFEDA}"/>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l="8290" r="16728"/>
          <a:stretch>
            <a:fillRect/>
          </a:stretch>
        </p:blipFill>
        <p:spPr bwMode="auto">
          <a:xfrm>
            <a:off x="0" y="0"/>
            <a:ext cx="457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descr="PTO fleurissement 03 04 2011 (2)">
            <a:extLst>
              <a:ext uri="{FF2B5EF4-FFF2-40B4-BE49-F238E27FC236}">
                <a16:creationId xmlns:a16="http://schemas.microsoft.com/office/drawing/2014/main" id="{66A60E44-7892-4D01-1243-7605C6360F6A}"/>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l="29802" r="17651" b="-2"/>
          <a:stretch>
            <a:fillRect/>
          </a:stretch>
        </p:blipFill>
        <p:spPr bwMode="auto">
          <a:xfrm>
            <a:off x="4716463" y="0"/>
            <a:ext cx="4427537" cy="685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438637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7EC71606-3F36-F0DA-5717-DD2A120721E1}"/>
              </a:ext>
            </a:extLst>
          </p:cNvPr>
          <p:cNvSpPr>
            <a:spLocks noGrp="1" noChangeAspect="1" noChangeArrowheads="1"/>
          </p:cNvSpPr>
          <p:nvPr isPhoto="1"/>
        </p:nvSpPr>
        <p:spPr bwMode="auto">
          <a:xfrm>
            <a:off x="0" y="-34724"/>
            <a:ext cx="9144000" cy="6858000"/>
          </a:xfrm>
          <a:prstGeom prst="rect">
            <a:avLst/>
          </a:prstGeom>
          <a:blipFill dpi="0" rotWithShape="1">
            <a:blip r:embed="rId3"/>
            <a:srcRect/>
            <a:stretch>
              <a:fillRect/>
            </a:stretch>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a:p>
        </p:txBody>
      </p:sp>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1721011" y="-23149"/>
            <a:ext cx="8017908" cy="624392"/>
          </a:xfrm>
        </p:spPr>
        <p:txBody>
          <a:bodyPr rtlCol="0">
            <a:normAutofit/>
          </a:bodyPr>
          <a:lstStyle/>
          <a:p>
            <a:pPr algn="ctr" rtl="0"/>
            <a:r>
              <a:rPr lang="fr-FR" sz="3000" dirty="0">
                <a:solidFill>
                  <a:schemeClr val="tx1"/>
                </a:solidFill>
                <a:latin typeface="+mn-lt"/>
              </a:rPr>
              <a:t>LES GRAMINEES</a:t>
            </a:r>
            <a:endParaRPr lang="fr-FR" sz="3000" dirty="0">
              <a:solidFill>
                <a:schemeClr val="tx1"/>
              </a:solidFill>
            </a:endParaRPr>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Tree>
    <p:extLst>
      <p:ext uri="{BB962C8B-B14F-4D97-AF65-F5344CB8AC3E}">
        <p14:creationId xmlns:p14="http://schemas.microsoft.com/office/powerpoint/2010/main" val="43990130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hidden="1">
            <a:extLst>
              <a:ext uri="{FF2B5EF4-FFF2-40B4-BE49-F238E27FC236}">
                <a16:creationId xmlns:a16="http://schemas.microsoft.com/office/drawing/2014/main" id="{D9C95396-DF21-4A95-82C7-E8561E61E5AB}"/>
              </a:ext>
            </a:extLst>
          </p:cNvPr>
          <p:cNvSpPr>
            <a:spLocks noGrp="1" noChangeArrowheads="1"/>
          </p:cNvSpPr>
          <p:nvPr>
            <p:ph type="title"/>
          </p:nvPr>
        </p:nvSpPr>
        <p:spPr/>
        <p:txBody>
          <a:bodyPr/>
          <a:lstStyle/>
          <a:p>
            <a:endParaRPr lang="fr-FR" altLang="fr-FR"/>
          </a:p>
        </p:txBody>
      </p:sp>
      <p:pic>
        <p:nvPicPr>
          <p:cNvPr id="1026" name="Picture 2" descr="Afficher l’image source">
            <a:extLst>
              <a:ext uri="{FF2B5EF4-FFF2-40B4-BE49-F238E27FC236}">
                <a16:creationId xmlns:a16="http://schemas.microsoft.com/office/drawing/2014/main" id="{24C18835-1171-0DBF-2DED-234D257063D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609850" y="3819525"/>
            <a:ext cx="6534150" cy="30384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fficher l’image source">
            <a:extLst>
              <a:ext uri="{FF2B5EF4-FFF2-40B4-BE49-F238E27FC236}">
                <a16:creationId xmlns:a16="http://schemas.microsoft.com/office/drawing/2014/main" id="{13123309-9E42-F111-69CC-1BD8C5396512}"/>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0" y="0"/>
            <a:ext cx="5486400" cy="4114800"/>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a:extLst>
              <a:ext uri="{FF2B5EF4-FFF2-40B4-BE49-F238E27FC236}">
                <a16:creationId xmlns:a16="http://schemas.microsoft.com/office/drawing/2014/main" id="{403CC34A-DCFB-5A6F-2CF2-45150F385714}"/>
              </a:ext>
            </a:extLst>
          </p:cNvPr>
          <p:cNvSpPr txBox="1"/>
          <p:nvPr/>
        </p:nvSpPr>
        <p:spPr>
          <a:xfrm>
            <a:off x="5550061" y="940267"/>
            <a:ext cx="3530278" cy="1938992"/>
          </a:xfrm>
          <a:prstGeom prst="rect">
            <a:avLst/>
          </a:prstGeom>
          <a:noFill/>
        </p:spPr>
        <p:txBody>
          <a:bodyPr wrap="square">
            <a:spAutoFit/>
          </a:bodyPr>
          <a:lstStyle/>
          <a:p>
            <a:r>
              <a:rPr lang="fr-FR" sz="2400" dirty="0">
                <a:hlinkClick r:id="rId5"/>
              </a:rPr>
              <a:t>Les graminées — Le Réseau National de Surveillance Aérobiologique — RNSA (pollens.fr)</a:t>
            </a:r>
            <a:endParaRPr lang="fr-FR" sz="2400" dirty="0"/>
          </a:p>
        </p:txBody>
      </p:sp>
      <p:sp>
        <p:nvSpPr>
          <p:cNvPr id="5" name="ZoneTexte 4">
            <a:extLst>
              <a:ext uri="{FF2B5EF4-FFF2-40B4-BE49-F238E27FC236}">
                <a16:creationId xmlns:a16="http://schemas.microsoft.com/office/drawing/2014/main" id="{4BFB3BB6-B58A-7B8D-4943-DF42EC0C8C99}"/>
              </a:ext>
            </a:extLst>
          </p:cNvPr>
          <p:cNvSpPr txBox="1"/>
          <p:nvPr/>
        </p:nvSpPr>
        <p:spPr>
          <a:xfrm>
            <a:off x="347240" y="4553932"/>
            <a:ext cx="2609850" cy="1569660"/>
          </a:xfrm>
          <a:prstGeom prst="rect">
            <a:avLst/>
          </a:prstGeom>
          <a:noFill/>
        </p:spPr>
        <p:txBody>
          <a:bodyPr wrap="square">
            <a:spAutoFit/>
          </a:bodyPr>
          <a:lstStyle/>
          <a:p>
            <a:r>
              <a:rPr lang="fr-FR" sz="2400" dirty="0">
                <a:hlinkClick r:id="rId6"/>
              </a:rPr>
              <a:t>Les espèces exotiques envahissantes (ofb.gouv.fr)</a:t>
            </a:r>
            <a:endParaRPr lang="fr-FR" sz="2400" dirty="0"/>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hidden="1">
            <a:extLst>
              <a:ext uri="{FF2B5EF4-FFF2-40B4-BE49-F238E27FC236}">
                <a16:creationId xmlns:a16="http://schemas.microsoft.com/office/drawing/2014/main" id="{D9C95396-DF21-4A95-82C7-E8561E61E5AB}"/>
              </a:ext>
            </a:extLst>
          </p:cNvPr>
          <p:cNvSpPr>
            <a:spLocks noGrp="1" noChangeArrowheads="1"/>
          </p:cNvSpPr>
          <p:nvPr>
            <p:ph type="title"/>
          </p:nvPr>
        </p:nvSpPr>
        <p:spPr/>
        <p:txBody>
          <a:bodyPr/>
          <a:lstStyle/>
          <a:p>
            <a:endParaRPr lang="fr-FR" altLang="fr-FR"/>
          </a:p>
        </p:txBody>
      </p:sp>
      <p:pic>
        <p:nvPicPr>
          <p:cNvPr id="1028" name="Picture 4" descr="Afficher l’image source">
            <a:extLst>
              <a:ext uri="{FF2B5EF4-FFF2-40B4-BE49-F238E27FC236}">
                <a16:creationId xmlns:a16="http://schemas.microsoft.com/office/drawing/2014/main" id="{0E587256-748C-9AB9-CD66-0734F1477C3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29878" y="0"/>
            <a:ext cx="8484243" cy="6357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88416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767013" y="59535"/>
            <a:ext cx="8017908" cy="624392"/>
          </a:xfrm>
        </p:spPr>
        <p:txBody>
          <a:bodyPr rtlCol="0">
            <a:normAutofit/>
          </a:bodyPr>
          <a:lstStyle/>
          <a:p>
            <a:pPr algn="ctr" rtl="0"/>
            <a:r>
              <a:rPr lang="fr-FR" sz="3000" dirty="0">
                <a:latin typeface="+mn-lt"/>
              </a:rPr>
              <a:t>LES PLANTES couvre sols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81</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a:xfrm>
            <a:off x="8464374" y="5159785"/>
            <a:ext cx="1527731" cy="1657066"/>
          </a:xfrm>
        </p:spPr>
        <p:txBody>
          <a:bodyPr/>
          <a:lstStyle/>
          <a:p>
            <a:endParaRPr lang="fr-FR" dirty="0"/>
          </a:p>
        </p:txBody>
      </p:sp>
      <p:pic>
        <p:nvPicPr>
          <p:cNvPr id="2050" name="Picture 2" descr="Santolina chamaecyparissus Gray Santolina | Arizona gardening, Garden ...">
            <a:extLst>
              <a:ext uri="{FF2B5EF4-FFF2-40B4-BE49-F238E27FC236}">
                <a16:creationId xmlns:a16="http://schemas.microsoft.com/office/drawing/2014/main" id="{6B284B88-8348-356E-BD2E-7292BCF11F97}"/>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842210"/>
            <a:ext cx="3386889" cy="33868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anacetum haradjanii... stock photo by Thomas Alamy, Image: 0236614">
            <a:extLst>
              <a:ext uri="{FF2B5EF4-FFF2-40B4-BE49-F238E27FC236}">
                <a16:creationId xmlns:a16="http://schemas.microsoft.com/office/drawing/2014/main" id="{E910975F-57EB-F39A-2225-2237B250280F}"/>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130844" y="868779"/>
            <a:ext cx="5013156" cy="333374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atureja spicigera :: R-Z">
            <a:extLst>
              <a:ext uri="{FF2B5EF4-FFF2-40B4-BE49-F238E27FC236}">
                <a16:creationId xmlns:a16="http://schemas.microsoft.com/office/drawing/2014/main" id="{9E84A1D4-692E-6C11-D9E6-03DC1ABB1DFE}"/>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0" y="3759866"/>
            <a:ext cx="4130844" cy="309813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auge - Salvia microphylla Royal Bumble - Vivace arbustive à fleurs rouges">
            <a:extLst>
              <a:ext uri="{FF2B5EF4-FFF2-40B4-BE49-F238E27FC236}">
                <a16:creationId xmlns:a16="http://schemas.microsoft.com/office/drawing/2014/main" id="{FE28E2EF-B2E1-992F-2299-5295D5BC33CF}"/>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6015789" y="3729788"/>
            <a:ext cx="3128211" cy="3128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132052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767013" y="59535"/>
            <a:ext cx="8017908" cy="624392"/>
          </a:xfrm>
        </p:spPr>
        <p:txBody>
          <a:bodyPr rtlCol="0">
            <a:normAutofit/>
          </a:bodyPr>
          <a:lstStyle/>
          <a:p>
            <a:pPr algn="ctr" rtl="0"/>
            <a:r>
              <a:rPr lang="fr-FR" sz="3000" dirty="0">
                <a:latin typeface="+mn-lt"/>
              </a:rPr>
              <a:t>LES PLANTES couvre sols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82</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pic>
        <p:nvPicPr>
          <p:cNvPr id="1026" name="Picture 2" descr="ACHILLEA crithmifolia - Achillée - pépinières Lepage Bretagne Bord de mer">
            <a:extLst>
              <a:ext uri="{FF2B5EF4-FFF2-40B4-BE49-F238E27FC236}">
                <a16:creationId xmlns:a16="http://schemas.microsoft.com/office/drawing/2014/main" id="{2FF34CCE-C4F8-B5CE-4BD4-C23FB6940CE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726631"/>
            <a:ext cx="3284621" cy="328462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entaurea bella">
            <a:extLst>
              <a:ext uri="{FF2B5EF4-FFF2-40B4-BE49-F238E27FC236}">
                <a16:creationId xmlns:a16="http://schemas.microsoft.com/office/drawing/2014/main" id="{727B72C8-244C-0B93-3807-4DC747288B95}"/>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16621"/>
          <a:stretch/>
        </p:blipFill>
        <p:spPr bwMode="auto">
          <a:xfrm>
            <a:off x="5426242" y="707927"/>
            <a:ext cx="3717758" cy="298176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fficher l’image source">
            <a:extLst>
              <a:ext uri="{FF2B5EF4-FFF2-40B4-BE49-F238E27FC236}">
                <a16:creationId xmlns:a16="http://schemas.microsoft.com/office/drawing/2014/main" id="{A16B22E0-7804-B652-025C-03F6C863A0EE}"/>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0" y="3733081"/>
            <a:ext cx="4687379" cy="312491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Erigeron karvinskianus (Mexican Daisy)">
            <a:extLst>
              <a:ext uri="{FF2B5EF4-FFF2-40B4-BE49-F238E27FC236}">
                <a16:creationId xmlns:a16="http://schemas.microsoft.com/office/drawing/2014/main" id="{D303CEA3-59E1-B3C7-1E24-9C17D1557867}"/>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572000" y="3733081"/>
            <a:ext cx="4690310" cy="3124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562220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PRAIRIES FLEURIES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83</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p:txBody>
          <a:bodyPr/>
          <a:lstStyle/>
          <a:p>
            <a:endParaRPr lang="fr-FR"/>
          </a:p>
        </p:txBody>
      </p:sp>
      <p:pic>
        <p:nvPicPr>
          <p:cNvPr id="4" name="Picture 6">
            <a:extLst>
              <a:ext uri="{FF2B5EF4-FFF2-40B4-BE49-F238E27FC236}">
                <a16:creationId xmlns:a16="http://schemas.microsoft.com/office/drawing/2014/main" id="{0BC64486-D3E5-C2DC-01DE-97144A3F8331}"/>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265229" y="972273"/>
            <a:ext cx="7867169" cy="59016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5666332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lorraine 2005 603">
            <a:extLst>
              <a:ext uri="{FF2B5EF4-FFF2-40B4-BE49-F238E27FC236}">
                <a16:creationId xmlns:a16="http://schemas.microsoft.com/office/drawing/2014/main" id="{14219924-9760-DA6E-2980-8B536772A2E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a:xfrm>
            <a:off x="109417" y="0"/>
            <a:ext cx="9034583" cy="6451600"/>
          </a:xfrm>
          <a:prstGeom prst="rect">
            <a:avLst/>
          </a:prstGeom>
          <a:noFill/>
          <a:ln>
            <a:solidFill>
              <a:srgbClr val="5E3466"/>
            </a:solidFill>
            <a:miter lim="800000"/>
            <a:headEnd/>
            <a:tailEnd/>
          </a:ln>
        </p:spPr>
      </p:pic>
    </p:spTree>
    <p:extLst>
      <p:ext uri="{BB962C8B-B14F-4D97-AF65-F5344CB8AC3E}">
        <p14:creationId xmlns:p14="http://schemas.microsoft.com/office/powerpoint/2010/main" val="43638680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MG_0047">
            <a:extLst>
              <a:ext uri="{FF2B5EF4-FFF2-40B4-BE49-F238E27FC236}">
                <a16:creationId xmlns:a16="http://schemas.microsoft.com/office/drawing/2014/main" id="{9F6AC64E-4E99-3098-EDDC-D0B6F284CBCF}"/>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8371" y="0"/>
            <a:ext cx="4564848" cy="3270150"/>
          </a:xfrm>
          <a:prstGeom prst="rect">
            <a:avLst/>
          </a:prstGeom>
          <a:noFill/>
          <a:ln w="9525">
            <a:solidFill>
              <a:srgbClr val="5E3466"/>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4" descr="PrairieFl_Mai2009 (5)">
            <a:extLst>
              <a:ext uri="{FF2B5EF4-FFF2-40B4-BE49-F238E27FC236}">
                <a16:creationId xmlns:a16="http://schemas.microsoft.com/office/drawing/2014/main" id="{8783D216-96B2-44F3-5A4E-8CCEB4534E5D}"/>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552006" y="0"/>
            <a:ext cx="4563623" cy="3270150"/>
          </a:xfrm>
          <a:prstGeom prst="rect">
            <a:avLst/>
          </a:prstGeom>
          <a:noFill/>
          <a:ln w="9525">
            <a:solidFill>
              <a:srgbClr val="5E3466"/>
            </a:solidFill>
            <a:miter lim="800000"/>
            <a:headEnd/>
            <a:tailEnd/>
          </a:ln>
          <a:extLst>
            <a:ext uri="{909E8E84-426E-40DD-AFC4-6F175D3DCCD1}">
              <a14:hiddenFill xmlns:a14="http://schemas.microsoft.com/office/drawing/2010/main">
                <a:solidFill>
                  <a:srgbClr val="FFFFFF"/>
                </a:solidFill>
              </a14:hiddenFill>
            </a:ext>
          </a:extLst>
        </p:spPr>
      </p:pic>
      <p:sp>
        <p:nvSpPr>
          <p:cNvPr id="7" name="Rectangle 3" descr="prairies fleuries 043">
            <a:extLst>
              <a:ext uri="{FF2B5EF4-FFF2-40B4-BE49-F238E27FC236}">
                <a16:creationId xmlns:a16="http://schemas.microsoft.com/office/drawing/2014/main" id="{3BF09640-33DA-AA03-A7B9-5A0D652250C1}"/>
              </a:ext>
            </a:extLst>
          </p:cNvPr>
          <p:cNvSpPr>
            <a:spLocks noGrp="1" noChangeAspect="1" noChangeArrowheads="1"/>
          </p:cNvSpPr>
          <p:nvPr isPhoto="1"/>
        </p:nvSpPr>
        <p:spPr bwMode="auto">
          <a:xfrm>
            <a:off x="0" y="3182736"/>
            <a:ext cx="4525062" cy="3270150"/>
          </a:xfrm>
          <a:prstGeom prst="rect">
            <a:avLst/>
          </a:prstGeom>
          <a:blipFill dpi="0" rotWithShape="1">
            <a:blip r:embed="rId5" cstate="screen">
              <a:extLst>
                <a:ext uri="{28A0092B-C50C-407E-A947-70E740481C1C}">
                  <a14:useLocalDpi xmlns:a14="http://schemas.microsoft.com/office/drawing/2010/main"/>
                </a:ext>
              </a:extLst>
            </a:blip>
            <a:srcRect/>
            <a:stretch>
              <a:fillRect b="-3781"/>
            </a:stretch>
          </a:blipFill>
          <a:ln w="9525">
            <a:solidFill>
              <a:srgbClr val="5E34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dirty="0"/>
          </a:p>
        </p:txBody>
      </p:sp>
      <p:sp>
        <p:nvSpPr>
          <p:cNvPr id="8" name="Rectangle 3" descr="prairies fleuries 031">
            <a:extLst>
              <a:ext uri="{FF2B5EF4-FFF2-40B4-BE49-F238E27FC236}">
                <a16:creationId xmlns:a16="http://schemas.microsoft.com/office/drawing/2014/main" id="{465D1A77-9D89-5A04-5C6A-3A924DCB7DAE}"/>
              </a:ext>
            </a:extLst>
          </p:cNvPr>
          <p:cNvSpPr>
            <a:spLocks noGrp="1" noChangeAspect="1" noChangeArrowheads="1"/>
          </p:cNvSpPr>
          <p:nvPr isPhoto="1"/>
        </p:nvSpPr>
        <p:spPr bwMode="auto">
          <a:xfrm>
            <a:off x="4539762" y="3182736"/>
            <a:ext cx="4588110" cy="3287696"/>
          </a:xfrm>
          <a:prstGeom prst="rect">
            <a:avLst/>
          </a:prstGeom>
          <a:blipFill dpi="0" rotWithShape="1">
            <a:blip r:embed="rId6" cstate="screen">
              <a:extLst>
                <a:ext uri="{28A0092B-C50C-407E-A947-70E740481C1C}">
                  <a14:useLocalDpi xmlns:a14="http://schemas.microsoft.com/office/drawing/2010/main"/>
                </a:ext>
              </a:extLst>
            </a:blip>
            <a:srcRect/>
            <a:stretch>
              <a:fillRect b="-4665"/>
            </a:stretch>
          </a:blipFill>
          <a:ln w="9525">
            <a:solidFill>
              <a:srgbClr val="5E34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dirty="0"/>
          </a:p>
        </p:txBody>
      </p:sp>
    </p:spTree>
    <p:extLst>
      <p:ext uri="{BB962C8B-B14F-4D97-AF65-F5344CB8AC3E}">
        <p14:creationId xmlns:p14="http://schemas.microsoft.com/office/powerpoint/2010/main" val="64633868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75778" name="Picture 2" descr="http://www.nova-flore.com/templates/images/illustrations/melanges/fleurissement/elegance.jpg">
            <a:hlinkClick r:id="rId2"/>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23850" y="333375"/>
            <a:ext cx="4465638" cy="311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79" name="Picture 6" descr="http://www.novaflore.com/templates/images/illustrations/melanges/fleurissement/tom-pouce/tom_pouce_rose/05_05_05_172_medium.jp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787900" y="333375"/>
            <a:ext cx="4090988" cy="310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0" name="Picture 8" descr="http://www.novaflore.com/templates/images/illustrations/melanges/fleurissement/tom-pouce/tom_pouce_jaune/05_05_05_048_medium.jpg"/>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4716463" y="3429000"/>
            <a:ext cx="4176712" cy="299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1" name="Picture 10" descr="http://www.novaflore.com/templates/images/illustrations/melanges/fleurissement/tom-pouce/tom_pouce_bleu/05_05_05_052_medium.jpg"/>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323850" y="3429000"/>
            <a:ext cx="4464050" cy="299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83" name="Text Box 7"/>
          <p:cNvSpPr txBox="1">
            <a:spLocks noChangeArrowheads="1"/>
          </p:cNvSpPr>
          <p:nvPr/>
        </p:nvSpPr>
        <p:spPr bwMode="auto">
          <a:xfrm>
            <a:off x="323850" y="333375"/>
            <a:ext cx="8559800" cy="762000"/>
          </a:xfrm>
          <a:prstGeom prst="rect">
            <a:avLst/>
          </a:prstGeom>
          <a:solidFill>
            <a:srgbClr val="7B337D">
              <a:alpha val="20000"/>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fr-FR" altLang="fr-FR" sz="4400" b="0" i="0" dirty="0">
                <a:solidFill>
                  <a:srgbClr val="FCE8F5"/>
                </a:solidFill>
                <a:effectLst>
                  <a:outerShdw blurRad="38100" dist="38100" dir="2700000" algn="tl">
                    <a:srgbClr val="000000"/>
                  </a:outerShdw>
                </a:effectLst>
                <a:latin typeface="Lucida Handwriting" panose="03010101010101010101" pitchFamily="66" charset="0"/>
              </a:rPr>
              <a:t>Différents mélanges</a:t>
            </a:r>
          </a:p>
        </p:txBody>
      </p:sp>
      <p:sp>
        <p:nvSpPr>
          <p:cNvPr id="75784" name="Text Box 8"/>
          <p:cNvSpPr txBox="1">
            <a:spLocks noChangeArrowheads="1"/>
          </p:cNvSpPr>
          <p:nvPr/>
        </p:nvSpPr>
        <p:spPr bwMode="auto">
          <a:xfrm>
            <a:off x="323850" y="5661025"/>
            <a:ext cx="8559800" cy="762000"/>
          </a:xfrm>
          <a:prstGeom prst="rect">
            <a:avLst/>
          </a:prstGeom>
          <a:solidFill>
            <a:srgbClr val="7B337D">
              <a:alpha val="20000"/>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fr-FR" altLang="fr-FR" sz="4400" b="0" i="0" dirty="0">
                <a:solidFill>
                  <a:srgbClr val="FCE8F5"/>
                </a:solidFill>
                <a:effectLst>
                  <a:outerShdw blurRad="38100" dist="38100" dir="2700000" algn="tl">
                    <a:srgbClr val="000000"/>
                  </a:outerShdw>
                </a:effectLst>
                <a:latin typeface="Lucida Handwriting" panose="03010101010101010101" pitchFamily="66" charset="0"/>
              </a:rPr>
              <a:t>Multiples utilisations</a:t>
            </a:r>
          </a:p>
        </p:txBody>
      </p:sp>
    </p:spTree>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ARBUSTES et les arbrisseaux</a:t>
            </a:r>
            <a:endParaRPr lang="fr-FR" sz="3000"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p:txBody>
          <a:bodyPr/>
          <a:lstStyle/>
          <a:p>
            <a:endParaRPr lang="fr-FR"/>
          </a:p>
        </p:txBody>
      </p:sp>
      <p:sp>
        <p:nvSpPr>
          <p:cNvPr id="2" name="Rectangle 4" descr="30">
            <a:extLst>
              <a:ext uri="{FF2B5EF4-FFF2-40B4-BE49-F238E27FC236}">
                <a16:creationId xmlns:a16="http://schemas.microsoft.com/office/drawing/2014/main" id="{B69CBA59-E466-BA58-F3B3-E409701E0F08}"/>
              </a:ext>
            </a:extLst>
          </p:cNvPr>
          <p:cNvSpPr>
            <a:spLocks noGrp="1" noChangeAspect="1" noChangeArrowheads="1"/>
          </p:cNvSpPr>
          <p:nvPr isPhoto="1"/>
        </p:nvSpPr>
        <p:spPr bwMode="auto">
          <a:xfrm>
            <a:off x="287337" y="809625"/>
            <a:ext cx="8569325" cy="6048375"/>
          </a:xfrm>
          <a:prstGeom prst="rect">
            <a:avLst/>
          </a:prstGeom>
          <a:blipFill dpi="0" rotWithShape="1">
            <a:blip r:embed="rId3"/>
            <a:srcRect/>
            <a:stretch>
              <a:fillRect b="-6260"/>
            </a:stretch>
          </a:blipFill>
          <a:ln w="9525">
            <a:solidFill>
              <a:srgbClr val="5E34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fr-FR" dirty="0"/>
          </a:p>
        </p:txBody>
      </p:sp>
    </p:spTree>
    <p:extLst>
      <p:ext uri="{BB962C8B-B14F-4D97-AF65-F5344CB8AC3E}">
        <p14:creationId xmlns:p14="http://schemas.microsoft.com/office/powerpoint/2010/main" val="15147807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Afficher l’image source">
            <a:extLst>
              <a:ext uri="{FF2B5EF4-FFF2-40B4-BE49-F238E27FC236}">
                <a16:creationId xmlns:a16="http://schemas.microsoft.com/office/drawing/2014/main" id="{E864EA6F-DC59-6DB8-B4DA-41643A13883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106849" y="2286001"/>
            <a:ext cx="4571999" cy="457199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5" descr="PTO arbres 26 04 2006">
            <a:extLst>
              <a:ext uri="{FF2B5EF4-FFF2-40B4-BE49-F238E27FC236}">
                <a16:creationId xmlns:a16="http://schemas.microsoft.com/office/drawing/2014/main" id="{49CAA37C-9C81-050B-3597-BD40DE0739D5}"/>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l="10760" r="11852" b="-3"/>
          <a:stretch>
            <a:fillRect/>
          </a:stretch>
        </p:blipFill>
        <p:spPr bwMode="auto">
          <a:xfrm>
            <a:off x="462988" y="0"/>
            <a:ext cx="3460830" cy="342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Afficher l’image source">
            <a:extLst>
              <a:ext uri="{FF2B5EF4-FFF2-40B4-BE49-F238E27FC236}">
                <a16:creationId xmlns:a16="http://schemas.microsoft.com/office/drawing/2014/main" id="{97A9539F-67A9-3FC1-0BF3-A8B99F1D652D}"/>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1" y="3275635"/>
            <a:ext cx="5351251" cy="358236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fficher l’image source">
            <a:extLst>
              <a:ext uri="{FF2B5EF4-FFF2-40B4-BE49-F238E27FC236}">
                <a16:creationId xmlns:a16="http://schemas.microsoft.com/office/drawing/2014/main" id="{D233ABB2-E077-71F6-6CBE-0BCA665A45A8}"/>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881770" y="0"/>
            <a:ext cx="4415113" cy="293997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2" name="Picture 4" descr="IMG_0028"/>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50825" y="307975"/>
            <a:ext cx="8642350" cy="6073775"/>
          </a:xfrm>
          <a:prstGeom prst="rect">
            <a:avLst/>
          </a:prstGeom>
          <a:noFill/>
          <a:ln w="9525">
            <a:solidFill>
              <a:srgbClr val="5E3466"/>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628650" y="102239"/>
            <a:ext cx="8017908" cy="624392"/>
          </a:xfrm>
        </p:spPr>
        <p:txBody>
          <a:bodyPr rtlCol="0">
            <a:normAutofit/>
          </a:bodyPr>
          <a:lstStyle/>
          <a:p>
            <a:pPr algn="ctr" rtl="0"/>
            <a:r>
              <a:rPr lang="fr-FR" sz="3000" dirty="0">
                <a:latin typeface="+mn-lt"/>
              </a:rPr>
              <a:t>LES ROSIERS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90</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p:txBody>
          <a:bodyPr/>
          <a:lstStyle/>
          <a:p>
            <a:endParaRPr lang="fr-FR"/>
          </a:p>
        </p:txBody>
      </p:sp>
      <p:pic>
        <p:nvPicPr>
          <p:cNvPr id="2" name="Picture 4" descr="Grande roseraie PTO 05 06 2010 (13)">
            <a:extLst>
              <a:ext uri="{FF2B5EF4-FFF2-40B4-BE49-F238E27FC236}">
                <a16:creationId xmlns:a16="http://schemas.microsoft.com/office/drawing/2014/main" id="{8A910895-61FE-6C18-26B0-054E6DE02611}"/>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a:xfrm>
            <a:off x="866394" y="743871"/>
            <a:ext cx="8150284" cy="6114129"/>
          </a:xfrm>
          <a:prstGeom prst="rect">
            <a:avLst/>
          </a:prstGeom>
        </p:spPr>
      </p:pic>
      <p:sp>
        <p:nvSpPr>
          <p:cNvPr id="7" name="ZoneTexte 6">
            <a:extLst>
              <a:ext uri="{FF2B5EF4-FFF2-40B4-BE49-F238E27FC236}">
                <a16:creationId xmlns:a16="http://schemas.microsoft.com/office/drawing/2014/main" id="{A4DA598C-6060-6FD7-E6F4-0222F098B8CD}"/>
              </a:ext>
            </a:extLst>
          </p:cNvPr>
          <p:cNvSpPr txBox="1"/>
          <p:nvPr/>
        </p:nvSpPr>
        <p:spPr>
          <a:xfrm>
            <a:off x="2286000" y="3250350"/>
            <a:ext cx="4572000" cy="369332"/>
          </a:xfrm>
          <a:prstGeom prst="rect">
            <a:avLst/>
          </a:prstGeom>
          <a:noFill/>
        </p:spPr>
        <p:txBody>
          <a:bodyPr wrap="square">
            <a:spAutoFit/>
          </a:bodyPr>
          <a:lstStyle/>
          <a:p>
            <a:r>
              <a:rPr lang="fr-FR" sz="1800" b="0" i="0" u="none" strike="noStrike" baseline="0" dirty="0">
                <a:solidFill>
                  <a:srgbClr val="000000"/>
                </a:solidFill>
                <a:latin typeface="Calibri" panose="020F0502020204030204" pitchFamily="34" charset="0"/>
              </a:rPr>
              <a:t>sebastienduplouy@live.fr</a:t>
            </a:r>
            <a:endParaRPr lang="fr-FR" dirty="0"/>
          </a:p>
        </p:txBody>
      </p:sp>
    </p:spTree>
    <p:extLst>
      <p:ext uri="{BB962C8B-B14F-4D97-AF65-F5344CB8AC3E}">
        <p14:creationId xmlns:p14="http://schemas.microsoft.com/office/powerpoint/2010/main" val="272786479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a:extLst>
              <a:ext uri="{FF2B5EF4-FFF2-40B4-BE49-F238E27FC236}">
                <a16:creationId xmlns:a16="http://schemas.microsoft.com/office/drawing/2014/main" id="{05EB32F9-C103-131E-3838-F30453F2C236}"/>
              </a:ext>
            </a:extLst>
          </p:cNvPr>
          <p:cNvPicPr>
            <a:picLocks noChangeAspect="1"/>
          </p:cNvPicPr>
          <p:nvPr/>
        </p:nvPicPr>
        <p:blipFill>
          <a:blip r:embed="rId3"/>
          <a:stretch>
            <a:fillRect/>
          </a:stretch>
        </p:blipFill>
        <p:spPr>
          <a:xfrm>
            <a:off x="0" y="0"/>
            <a:ext cx="5675077" cy="2621696"/>
          </a:xfrm>
          <a:prstGeom prst="rect">
            <a:avLst/>
          </a:prstGeom>
        </p:spPr>
      </p:pic>
      <p:pic>
        <p:nvPicPr>
          <p:cNvPr id="9" name="Image 8">
            <a:extLst>
              <a:ext uri="{FF2B5EF4-FFF2-40B4-BE49-F238E27FC236}">
                <a16:creationId xmlns:a16="http://schemas.microsoft.com/office/drawing/2014/main" id="{CF67DEB3-83C5-4532-4FC6-9BEF0BE15B79}"/>
              </a:ext>
            </a:extLst>
          </p:cNvPr>
          <p:cNvPicPr>
            <a:picLocks noChangeAspect="1"/>
          </p:cNvPicPr>
          <p:nvPr/>
        </p:nvPicPr>
        <p:blipFill>
          <a:blip r:embed="rId4"/>
          <a:stretch>
            <a:fillRect/>
          </a:stretch>
        </p:blipFill>
        <p:spPr>
          <a:xfrm>
            <a:off x="0" y="2621696"/>
            <a:ext cx="3320716" cy="4236304"/>
          </a:xfrm>
          <a:prstGeom prst="rect">
            <a:avLst/>
          </a:prstGeom>
        </p:spPr>
      </p:pic>
      <p:pic>
        <p:nvPicPr>
          <p:cNvPr id="11" name="Image 10">
            <a:extLst>
              <a:ext uri="{FF2B5EF4-FFF2-40B4-BE49-F238E27FC236}">
                <a16:creationId xmlns:a16="http://schemas.microsoft.com/office/drawing/2014/main" id="{F844CDB4-F067-0660-9526-AAA4B68E6AF0}"/>
              </a:ext>
            </a:extLst>
          </p:cNvPr>
          <p:cNvPicPr>
            <a:picLocks noChangeAspect="1"/>
          </p:cNvPicPr>
          <p:nvPr/>
        </p:nvPicPr>
        <p:blipFill>
          <a:blip r:embed="rId5"/>
          <a:stretch>
            <a:fillRect/>
          </a:stretch>
        </p:blipFill>
        <p:spPr>
          <a:xfrm>
            <a:off x="3087381" y="2621696"/>
            <a:ext cx="2794610" cy="4236304"/>
          </a:xfrm>
          <a:prstGeom prst="rect">
            <a:avLst/>
          </a:prstGeom>
        </p:spPr>
      </p:pic>
      <p:pic>
        <p:nvPicPr>
          <p:cNvPr id="13" name="Image 12">
            <a:extLst>
              <a:ext uri="{FF2B5EF4-FFF2-40B4-BE49-F238E27FC236}">
                <a16:creationId xmlns:a16="http://schemas.microsoft.com/office/drawing/2014/main" id="{8E0F45B2-5B93-1F7C-8A18-695192BD315B}"/>
              </a:ext>
            </a:extLst>
          </p:cNvPr>
          <p:cNvPicPr>
            <a:picLocks noChangeAspect="1"/>
          </p:cNvPicPr>
          <p:nvPr/>
        </p:nvPicPr>
        <p:blipFill>
          <a:blip r:embed="rId6"/>
          <a:stretch>
            <a:fillRect/>
          </a:stretch>
        </p:blipFill>
        <p:spPr>
          <a:xfrm>
            <a:off x="5881991" y="3320716"/>
            <a:ext cx="3262009" cy="3537284"/>
          </a:xfrm>
          <a:prstGeom prst="rect">
            <a:avLst/>
          </a:prstGeom>
        </p:spPr>
      </p:pic>
      <p:pic>
        <p:nvPicPr>
          <p:cNvPr id="15" name="Image 14">
            <a:extLst>
              <a:ext uri="{FF2B5EF4-FFF2-40B4-BE49-F238E27FC236}">
                <a16:creationId xmlns:a16="http://schemas.microsoft.com/office/drawing/2014/main" id="{1B36F318-81E1-3AE2-1FDE-B707C33E644E}"/>
              </a:ext>
            </a:extLst>
          </p:cNvPr>
          <p:cNvPicPr>
            <a:picLocks noChangeAspect="1"/>
          </p:cNvPicPr>
          <p:nvPr/>
        </p:nvPicPr>
        <p:blipFill>
          <a:blip r:embed="rId7"/>
          <a:stretch>
            <a:fillRect/>
          </a:stretch>
        </p:blipFill>
        <p:spPr>
          <a:xfrm>
            <a:off x="5675077" y="0"/>
            <a:ext cx="3474720" cy="3320716"/>
          </a:xfrm>
          <a:prstGeom prst="rect">
            <a:avLst/>
          </a:prstGeom>
        </p:spPr>
      </p:pic>
    </p:spTree>
    <p:extLst>
      <p:ext uri="{BB962C8B-B14F-4D97-AF65-F5344CB8AC3E}">
        <p14:creationId xmlns:p14="http://schemas.microsoft.com/office/powerpoint/2010/main" val="324272294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7" descr="IMG_0072">
            <a:extLst>
              <a:ext uri="{FF2B5EF4-FFF2-40B4-BE49-F238E27FC236}">
                <a16:creationId xmlns:a16="http://schemas.microsoft.com/office/drawing/2014/main" id="{6934DE1B-9D0C-85E3-EF29-7DC2504EBC97}"/>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1"/>
            <a:ext cx="9144000" cy="6394701"/>
          </a:xfrm>
          <a:prstGeom prst="rect">
            <a:avLst/>
          </a:prstGeom>
          <a:noFill/>
          <a:ln w="9525">
            <a:solidFill>
              <a:srgbClr val="5E3466"/>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651471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E195B-F63F-9F87-F405-A65077C68375}"/>
            </a:ext>
          </a:extLst>
        </p:cNvPr>
        <p:cNvGrpSpPr/>
        <p:nvPr/>
      </p:nvGrpSpPr>
      <p:grpSpPr>
        <a:xfrm>
          <a:off x="0" y="0"/>
          <a:ext cx="0" cy="0"/>
          <a:chOff x="0" y="0"/>
          <a:chExt cx="0" cy="0"/>
        </a:xfrm>
      </p:grpSpPr>
      <p:sp>
        <p:nvSpPr>
          <p:cNvPr id="4" name="Espace réservé du numéro de diapositive 3">
            <a:extLst>
              <a:ext uri="{FF2B5EF4-FFF2-40B4-BE49-F238E27FC236}">
                <a16:creationId xmlns:a16="http://schemas.microsoft.com/office/drawing/2014/main" id="{3DC5BC5B-7961-AFC9-5D2D-4BA7CD5854D5}"/>
              </a:ext>
            </a:extLst>
          </p:cNvPr>
          <p:cNvSpPr>
            <a:spLocks noGrp="1"/>
          </p:cNvSpPr>
          <p:nvPr>
            <p:ph type="sldNum" sz="quarter" idx="12"/>
          </p:nvPr>
        </p:nvSpPr>
        <p:spPr/>
        <p:txBody>
          <a:bodyPr/>
          <a:lstStyle/>
          <a:p>
            <a:pPr rtl="0"/>
            <a:fld id="{D8DA9DAA-006C-4F4B-980E-E3DF019B24E2}" type="slidenum">
              <a:rPr lang="fr-FR" noProof="0" smtClean="0"/>
              <a:pPr rtl="0"/>
              <a:t>93</a:t>
            </a:fld>
            <a:endParaRPr lang="fr-FR" noProof="0"/>
          </a:p>
        </p:txBody>
      </p:sp>
      <p:pic>
        <p:nvPicPr>
          <p:cNvPr id="7" name="Image 6">
            <a:extLst>
              <a:ext uri="{FF2B5EF4-FFF2-40B4-BE49-F238E27FC236}">
                <a16:creationId xmlns:a16="http://schemas.microsoft.com/office/drawing/2014/main" id="{674B05DB-BBDE-2392-685E-B8C70CF8E9C9}"/>
              </a:ext>
            </a:extLst>
          </p:cNvPr>
          <p:cNvPicPr>
            <a:picLocks noChangeAspect="1"/>
          </p:cNvPicPr>
          <p:nvPr/>
        </p:nvPicPr>
        <p:blipFill>
          <a:blip r:embed="rId3"/>
          <a:stretch>
            <a:fillRect/>
          </a:stretch>
        </p:blipFill>
        <p:spPr>
          <a:xfrm>
            <a:off x="1534459" y="0"/>
            <a:ext cx="6075082" cy="2273572"/>
          </a:xfrm>
          <a:prstGeom prst="rect">
            <a:avLst/>
          </a:prstGeom>
        </p:spPr>
      </p:pic>
      <p:pic>
        <p:nvPicPr>
          <p:cNvPr id="9" name="Image 8">
            <a:extLst>
              <a:ext uri="{FF2B5EF4-FFF2-40B4-BE49-F238E27FC236}">
                <a16:creationId xmlns:a16="http://schemas.microsoft.com/office/drawing/2014/main" id="{7511B6F0-4FD1-7033-08F0-AC1B623C23FC}"/>
              </a:ext>
            </a:extLst>
          </p:cNvPr>
          <p:cNvPicPr>
            <a:picLocks noChangeAspect="1"/>
          </p:cNvPicPr>
          <p:nvPr/>
        </p:nvPicPr>
        <p:blipFill>
          <a:blip r:embed="rId4"/>
          <a:stretch>
            <a:fillRect/>
          </a:stretch>
        </p:blipFill>
        <p:spPr>
          <a:xfrm>
            <a:off x="1534459" y="2363624"/>
            <a:ext cx="6093745" cy="4441610"/>
          </a:xfrm>
          <a:prstGeom prst="rect">
            <a:avLst/>
          </a:prstGeom>
        </p:spPr>
      </p:pic>
    </p:spTree>
    <p:extLst>
      <p:ext uri="{BB962C8B-B14F-4D97-AF65-F5344CB8AC3E}">
        <p14:creationId xmlns:p14="http://schemas.microsoft.com/office/powerpoint/2010/main" val="227360160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Afficher l’image source">
            <a:extLst>
              <a:ext uri="{FF2B5EF4-FFF2-40B4-BE49-F238E27FC236}">
                <a16:creationId xmlns:a16="http://schemas.microsoft.com/office/drawing/2014/main" id="{05A7F110-F893-5462-B2A4-375D4677DF9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306502" y="3214867"/>
            <a:ext cx="6096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Afficher l’image source">
            <a:extLst>
              <a:ext uri="{FF2B5EF4-FFF2-40B4-BE49-F238E27FC236}">
                <a16:creationId xmlns:a16="http://schemas.microsoft.com/office/drawing/2014/main" id="{D5CD7985-3A6B-BCA5-3959-E0127C404C0E}"/>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048000" y="0"/>
            <a:ext cx="609600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Afficher l’image source">
            <a:extLst>
              <a:ext uri="{FF2B5EF4-FFF2-40B4-BE49-F238E27FC236}">
                <a16:creationId xmlns:a16="http://schemas.microsoft.com/office/drawing/2014/main" id="{0D87E3FE-B677-0B28-8090-95040F2E269B}"/>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0" y="0"/>
            <a:ext cx="4757195" cy="356789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Afficher l’image source">
            <a:extLst>
              <a:ext uri="{FF2B5EF4-FFF2-40B4-BE49-F238E27FC236}">
                <a16:creationId xmlns:a16="http://schemas.microsoft.com/office/drawing/2014/main" id="{1314C0DC-67B3-262C-0A43-B55580B4B5CC}"/>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0" y="3551498"/>
            <a:ext cx="3306502" cy="33065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9999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Afficher l’image source">
            <a:extLst>
              <a:ext uri="{FF2B5EF4-FFF2-40B4-BE49-F238E27FC236}">
                <a16:creationId xmlns:a16="http://schemas.microsoft.com/office/drawing/2014/main" id="{AD59848B-AD4E-EE58-0AEB-82414F0E55CC}"/>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0"/>
            <a:ext cx="4803494" cy="320149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fficher l’image source">
            <a:extLst>
              <a:ext uri="{FF2B5EF4-FFF2-40B4-BE49-F238E27FC236}">
                <a16:creationId xmlns:a16="http://schemas.microsoft.com/office/drawing/2014/main" id="{ADF3DCA4-8C90-F157-8AEE-EC34AAEFF74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722471" y="-1"/>
            <a:ext cx="4421529" cy="442152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fficher l’image source">
            <a:extLst>
              <a:ext uri="{FF2B5EF4-FFF2-40B4-BE49-F238E27FC236}">
                <a16:creationId xmlns:a16="http://schemas.microsoft.com/office/drawing/2014/main" id="{9636A506-CD8E-54DE-E521-67268E36177C}"/>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162309" y="3948968"/>
            <a:ext cx="3307004" cy="290903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a:extLst>
              <a:ext uri="{FF2B5EF4-FFF2-40B4-BE49-F238E27FC236}">
                <a16:creationId xmlns:a16="http://schemas.microsoft.com/office/drawing/2014/main" id="{915B9F85-764A-BA9B-3F20-8CFCC76D52A9}"/>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1" y="3191467"/>
            <a:ext cx="4247908" cy="366653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321800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A713AC58-E803-4307-0FE4-3B1979F30C35}"/>
              </a:ext>
            </a:extLst>
          </p:cNvPr>
          <p:cNvSpPr>
            <a:spLocks noGrp="1"/>
          </p:cNvSpPr>
          <p:nvPr>
            <p:ph type="sldNum" sz="quarter" idx="12"/>
          </p:nvPr>
        </p:nvSpPr>
        <p:spPr/>
        <p:txBody>
          <a:bodyPr/>
          <a:lstStyle/>
          <a:p>
            <a:fld id="{D57F1E4F-1CFF-5643-939E-217C01CDF565}" type="slidenum">
              <a:rPr lang="en-US" smtClean="0"/>
              <a:pPr/>
              <a:t>96</a:t>
            </a:fld>
            <a:endParaRPr lang="en-US" dirty="0"/>
          </a:p>
        </p:txBody>
      </p:sp>
      <p:pic>
        <p:nvPicPr>
          <p:cNvPr id="4" name="Image 3">
            <a:extLst>
              <a:ext uri="{FF2B5EF4-FFF2-40B4-BE49-F238E27FC236}">
                <a16:creationId xmlns:a16="http://schemas.microsoft.com/office/drawing/2014/main" id="{D95F1A57-2881-F8DE-22FA-BF4A09116BAA}"/>
              </a:ext>
            </a:extLst>
          </p:cNvPr>
          <p:cNvPicPr>
            <a:picLocks noChangeAspect="1"/>
          </p:cNvPicPr>
          <p:nvPr/>
        </p:nvPicPr>
        <p:blipFill>
          <a:blip r:embed="rId2"/>
          <a:stretch>
            <a:fillRect/>
          </a:stretch>
        </p:blipFill>
        <p:spPr>
          <a:xfrm>
            <a:off x="0" y="-17491"/>
            <a:ext cx="9144000" cy="6477277"/>
          </a:xfrm>
          <a:prstGeom prst="rect">
            <a:avLst/>
          </a:prstGeom>
        </p:spPr>
      </p:pic>
    </p:spTree>
    <p:extLst>
      <p:ext uri="{BB962C8B-B14F-4D97-AF65-F5344CB8AC3E}">
        <p14:creationId xmlns:p14="http://schemas.microsoft.com/office/powerpoint/2010/main" val="342524756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A713AC58-E803-4307-0FE4-3B1979F30C35}"/>
              </a:ext>
            </a:extLst>
          </p:cNvPr>
          <p:cNvSpPr>
            <a:spLocks noGrp="1"/>
          </p:cNvSpPr>
          <p:nvPr>
            <p:ph type="sldNum" sz="quarter" idx="12"/>
          </p:nvPr>
        </p:nvSpPr>
        <p:spPr/>
        <p:txBody>
          <a:bodyPr/>
          <a:lstStyle/>
          <a:p>
            <a:fld id="{D57F1E4F-1CFF-5643-939E-217C01CDF565}" type="slidenum">
              <a:rPr lang="en-US" smtClean="0"/>
              <a:pPr/>
              <a:t>97</a:t>
            </a:fld>
            <a:endParaRPr lang="en-US" dirty="0"/>
          </a:p>
        </p:txBody>
      </p:sp>
      <p:pic>
        <p:nvPicPr>
          <p:cNvPr id="4" name="Image 3">
            <a:extLst>
              <a:ext uri="{FF2B5EF4-FFF2-40B4-BE49-F238E27FC236}">
                <a16:creationId xmlns:a16="http://schemas.microsoft.com/office/drawing/2014/main" id="{8A51C4E0-6C5D-3CD2-8D00-220C6AA938E5}"/>
              </a:ext>
            </a:extLst>
          </p:cNvPr>
          <p:cNvPicPr>
            <a:picLocks noChangeAspect="1"/>
          </p:cNvPicPr>
          <p:nvPr/>
        </p:nvPicPr>
        <p:blipFill>
          <a:blip r:embed="rId2"/>
          <a:stretch>
            <a:fillRect/>
          </a:stretch>
        </p:blipFill>
        <p:spPr>
          <a:xfrm>
            <a:off x="0" y="108223"/>
            <a:ext cx="9144000" cy="6351563"/>
          </a:xfrm>
          <a:prstGeom prst="rect">
            <a:avLst/>
          </a:prstGeom>
        </p:spPr>
      </p:pic>
    </p:spTree>
    <p:extLst>
      <p:ext uri="{BB962C8B-B14F-4D97-AF65-F5344CB8AC3E}">
        <p14:creationId xmlns:p14="http://schemas.microsoft.com/office/powerpoint/2010/main" val="336739349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A713AC58-E803-4307-0FE4-3B1979F30C35}"/>
              </a:ext>
            </a:extLst>
          </p:cNvPr>
          <p:cNvSpPr>
            <a:spLocks noGrp="1"/>
          </p:cNvSpPr>
          <p:nvPr>
            <p:ph type="sldNum" sz="quarter" idx="12"/>
          </p:nvPr>
        </p:nvSpPr>
        <p:spPr/>
        <p:txBody>
          <a:bodyPr/>
          <a:lstStyle/>
          <a:p>
            <a:fld id="{D57F1E4F-1CFF-5643-939E-217C01CDF565}" type="slidenum">
              <a:rPr lang="en-US" smtClean="0"/>
              <a:pPr/>
              <a:t>98</a:t>
            </a:fld>
            <a:endParaRPr lang="en-US" dirty="0"/>
          </a:p>
        </p:txBody>
      </p:sp>
      <p:pic>
        <p:nvPicPr>
          <p:cNvPr id="5" name="Image 4">
            <a:extLst>
              <a:ext uri="{FF2B5EF4-FFF2-40B4-BE49-F238E27FC236}">
                <a16:creationId xmlns:a16="http://schemas.microsoft.com/office/drawing/2014/main" id="{BB8B77A9-8E1A-DE93-55F2-749844571FF1}"/>
              </a:ext>
            </a:extLst>
          </p:cNvPr>
          <p:cNvPicPr>
            <a:picLocks noChangeAspect="1"/>
          </p:cNvPicPr>
          <p:nvPr/>
        </p:nvPicPr>
        <p:blipFill>
          <a:blip r:embed="rId2"/>
          <a:stretch>
            <a:fillRect/>
          </a:stretch>
        </p:blipFill>
        <p:spPr>
          <a:xfrm>
            <a:off x="0" y="426089"/>
            <a:ext cx="9144000" cy="6005822"/>
          </a:xfrm>
          <a:prstGeom prst="rect">
            <a:avLst/>
          </a:prstGeom>
        </p:spPr>
      </p:pic>
      <p:sp>
        <p:nvSpPr>
          <p:cNvPr id="7" name="ZoneTexte 6">
            <a:extLst>
              <a:ext uri="{FF2B5EF4-FFF2-40B4-BE49-F238E27FC236}">
                <a16:creationId xmlns:a16="http://schemas.microsoft.com/office/drawing/2014/main" id="{58468DCB-AC8C-757C-758C-CB80AAF81DC7}"/>
              </a:ext>
            </a:extLst>
          </p:cNvPr>
          <p:cNvSpPr txBox="1"/>
          <p:nvPr/>
        </p:nvSpPr>
        <p:spPr>
          <a:xfrm>
            <a:off x="221505" y="0"/>
            <a:ext cx="2731477" cy="369332"/>
          </a:xfrm>
          <a:prstGeom prst="rect">
            <a:avLst/>
          </a:prstGeom>
          <a:noFill/>
        </p:spPr>
        <p:txBody>
          <a:bodyPr wrap="square" rtlCol="0">
            <a:spAutoFit/>
          </a:bodyPr>
          <a:lstStyle/>
          <a:p>
            <a:r>
              <a:rPr lang="fr-FR" dirty="0" err="1"/>
              <a:t>Voluptia</a:t>
            </a:r>
            <a:r>
              <a:rPr lang="fr-FR" dirty="0"/>
              <a:t> de chez Meilland</a:t>
            </a:r>
          </a:p>
        </p:txBody>
      </p:sp>
    </p:spTree>
    <p:extLst>
      <p:ext uri="{BB962C8B-B14F-4D97-AF65-F5344CB8AC3E}">
        <p14:creationId xmlns:p14="http://schemas.microsoft.com/office/powerpoint/2010/main" val="351482049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BA281ADE-3FA6-8AEA-04A6-B65FEB335356}"/>
              </a:ext>
            </a:extLst>
          </p:cNvPr>
          <p:cNvSpPr>
            <a:spLocks noGrp="1"/>
          </p:cNvSpPr>
          <p:nvPr>
            <p:ph type="sldNum" sz="quarter" idx="12"/>
          </p:nvPr>
        </p:nvSpPr>
        <p:spPr/>
        <p:txBody>
          <a:bodyPr/>
          <a:lstStyle/>
          <a:p>
            <a:fld id="{D57F1E4F-1CFF-5643-939E-217C01CDF565}" type="slidenum">
              <a:rPr lang="en-US" smtClean="0"/>
              <a:pPr/>
              <a:t>99</a:t>
            </a:fld>
            <a:endParaRPr lang="en-US" dirty="0"/>
          </a:p>
        </p:txBody>
      </p:sp>
      <p:pic>
        <p:nvPicPr>
          <p:cNvPr id="4" name="Image 3">
            <a:extLst>
              <a:ext uri="{FF2B5EF4-FFF2-40B4-BE49-F238E27FC236}">
                <a16:creationId xmlns:a16="http://schemas.microsoft.com/office/drawing/2014/main" id="{60492D8F-7EC2-3CB7-1602-126FC6949E54}"/>
              </a:ext>
            </a:extLst>
          </p:cNvPr>
          <p:cNvPicPr>
            <a:picLocks noChangeAspect="1"/>
          </p:cNvPicPr>
          <p:nvPr/>
        </p:nvPicPr>
        <p:blipFill>
          <a:blip r:embed="rId2"/>
          <a:stretch>
            <a:fillRect/>
          </a:stretch>
        </p:blipFill>
        <p:spPr>
          <a:xfrm>
            <a:off x="51496" y="0"/>
            <a:ext cx="9041007" cy="6858000"/>
          </a:xfrm>
          <a:prstGeom prst="rect">
            <a:avLst/>
          </a:prstGeom>
        </p:spPr>
      </p:pic>
    </p:spTree>
    <p:extLst>
      <p:ext uri="{BB962C8B-B14F-4D97-AF65-F5344CB8AC3E}">
        <p14:creationId xmlns:p14="http://schemas.microsoft.com/office/powerpoint/2010/main" val="185493685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A2DEE5A9-A6BF-CB9F-1991-300AD2201EBF}"/>
              </a:ext>
            </a:extLst>
          </p:cNvPr>
          <p:cNvSpPr>
            <a:spLocks noGrp="1"/>
          </p:cNvSpPr>
          <p:nvPr>
            <p:ph type="sldNum" sz="quarter" idx="12"/>
          </p:nvPr>
        </p:nvSpPr>
        <p:spPr/>
        <p:txBody>
          <a:bodyPr/>
          <a:lstStyle/>
          <a:p>
            <a:fld id="{D57F1E4F-1CFF-5643-939E-217C01CDF565}" type="slidenum">
              <a:rPr lang="en-US" smtClean="0"/>
              <a:pPr/>
              <a:t>100</a:t>
            </a:fld>
            <a:endParaRPr lang="en-US" dirty="0"/>
          </a:p>
        </p:txBody>
      </p:sp>
      <p:pic>
        <p:nvPicPr>
          <p:cNvPr id="4" name="Image 3">
            <a:extLst>
              <a:ext uri="{FF2B5EF4-FFF2-40B4-BE49-F238E27FC236}">
                <a16:creationId xmlns:a16="http://schemas.microsoft.com/office/drawing/2014/main" id="{C2E6D5F1-1B39-D7A0-DAD7-3DA134856FC4}"/>
              </a:ext>
            </a:extLst>
          </p:cNvPr>
          <p:cNvPicPr>
            <a:picLocks noChangeAspect="1"/>
          </p:cNvPicPr>
          <p:nvPr/>
        </p:nvPicPr>
        <p:blipFill>
          <a:blip r:embed="rId2"/>
          <a:stretch>
            <a:fillRect/>
          </a:stretch>
        </p:blipFill>
        <p:spPr>
          <a:xfrm>
            <a:off x="0" y="0"/>
            <a:ext cx="9144000" cy="3157691"/>
          </a:xfrm>
          <a:prstGeom prst="rect">
            <a:avLst/>
          </a:prstGeom>
        </p:spPr>
      </p:pic>
      <p:pic>
        <p:nvPicPr>
          <p:cNvPr id="6" name="Image 5">
            <a:extLst>
              <a:ext uri="{FF2B5EF4-FFF2-40B4-BE49-F238E27FC236}">
                <a16:creationId xmlns:a16="http://schemas.microsoft.com/office/drawing/2014/main" id="{5C2A9420-39F2-0916-6AEB-61349C04F678}"/>
              </a:ext>
            </a:extLst>
          </p:cNvPr>
          <p:cNvPicPr>
            <a:picLocks noChangeAspect="1"/>
          </p:cNvPicPr>
          <p:nvPr/>
        </p:nvPicPr>
        <p:blipFill>
          <a:blip r:embed="rId3"/>
          <a:stretch>
            <a:fillRect/>
          </a:stretch>
        </p:blipFill>
        <p:spPr>
          <a:xfrm>
            <a:off x="0" y="3091684"/>
            <a:ext cx="9144000" cy="3434110"/>
          </a:xfrm>
          <a:prstGeom prst="rect">
            <a:avLst/>
          </a:prstGeom>
        </p:spPr>
      </p:pic>
    </p:spTree>
    <p:extLst>
      <p:ext uri="{BB962C8B-B14F-4D97-AF65-F5344CB8AC3E}">
        <p14:creationId xmlns:p14="http://schemas.microsoft.com/office/powerpoint/2010/main" val="158591890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2D50BB16-E821-8FBA-23F5-2EFAA7739B43}"/>
              </a:ext>
            </a:extLst>
          </p:cNvPr>
          <p:cNvSpPr>
            <a:spLocks noGrp="1"/>
          </p:cNvSpPr>
          <p:nvPr>
            <p:ph type="sldNum" sz="quarter" idx="12"/>
          </p:nvPr>
        </p:nvSpPr>
        <p:spPr/>
        <p:txBody>
          <a:bodyPr/>
          <a:lstStyle/>
          <a:p>
            <a:fld id="{D57F1E4F-1CFF-5643-939E-217C01CDF565}" type="slidenum">
              <a:rPr lang="en-US" smtClean="0"/>
              <a:pPr/>
              <a:t>101</a:t>
            </a:fld>
            <a:endParaRPr lang="en-US" dirty="0"/>
          </a:p>
        </p:txBody>
      </p:sp>
      <p:pic>
        <p:nvPicPr>
          <p:cNvPr id="4" name="Image 3">
            <a:extLst>
              <a:ext uri="{FF2B5EF4-FFF2-40B4-BE49-F238E27FC236}">
                <a16:creationId xmlns:a16="http://schemas.microsoft.com/office/drawing/2014/main" id="{AC68E7F8-85EB-EA14-E826-AA575C5EB6AF}"/>
              </a:ext>
            </a:extLst>
          </p:cNvPr>
          <p:cNvPicPr>
            <a:picLocks noChangeAspect="1"/>
          </p:cNvPicPr>
          <p:nvPr/>
        </p:nvPicPr>
        <p:blipFill>
          <a:blip r:embed="rId3"/>
          <a:stretch>
            <a:fillRect/>
          </a:stretch>
        </p:blipFill>
        <p:spPr>
          <a:xfrm>
            <a:off x="0" y="0"/>
            <a:ext cx="9144000" cy="3645150"/>
          </a:xfrm>
          <a:prstGeom prst="rect">
            <a:avLst/>
          </a:prstGeom>
        </p:spPr>
      </p:pic>
      <p:pic>
        <p:nvPicPr>
          <p:cNvPr id="6" name="Image 5">
            <a:extLst>
              <a:ext uri="{FF2B5EF4-FFF2-40B4-BE49-F238E27FC236}">
                <a16:creationId xmlns:a16="http://schemas.microsoft.com/office/drawing/2014/main" id="{B3E959D0-EFCF-756E-7894-523EDA8F5F8A}"/>
              </a:ext>
            </a:extLst>
          </p:cNvPr>
          <p:cNvPicPr>
            <a:picLocks noChangeAspect="1"/>
          </p:cNvPicPr>
          <p:nvPr/>
        </p:nvPicPr>
        <p:blipFill>
          <a:blip r:embed="rId4"/>
          <a:stretch>
            <a:fillRect/>
          </a:stretch>
        </p:blipFill>
        <p:spPr>
          <a:xfrm>
            <a:off x="0" y="3429000"/>
            <a:ext cx="9144000" cy="3199319"/>
          </a:xfrm>
          <a:prstGeom prst="rect">
            <a:avLst/>
          </a:prstGeom>
        </p:spPr>
      </p:pic>
    </p:spTree>
    <p:extLst>
      <p:ext uri="{BB962C8B-B14F-4D97-AF65-F5344CB8AC3E}">
        <p14:creationId xmlns:p14="http://schemas.microsoft.com/office/powerpoint/2010/main" val="360814724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DDBBC93-70DF-4E4E-98E3-08124185AB18}"/>
              </a:ext>
            </a:extLst>
          </p:cNvPr>
          <p:cNvSpPr>
            <a:spLocks noGrp="1"/>
          </p:cNvSpPr>
          <p:nvPr>
            <p:ph type="title"/>
          </p:nvPr>
        </p:nvSpPr>
        <p:spPr>
          <a:xfrm>
            <a:off x="-767013" y="59535"/>
            <a:ext cx="8017908" cy="624392"/>
          </a:xfrm>
        </p:spPr>
        <p:txBody>
          <a:bodyPr rtlCol="0">
            <a:normAutofit/>
          </a:bodyPr>
          <a:lstStyle/>
          <a:p>
            <a:pPr algn="ctr" rtl="0"/>
            <a:r>
              <a:rPr lang="fr-FR" sz="3000" dirty="0">
                <a:latin typeface="+mn-lt"/>
              </a:rPr>
              <a:t>LES PLANTES GRIMPANTES</a:t>
            </a:r>
            <a:endParaRPr lang="fr-FR" sz="3000" dirty="0"/>
          </a:p>
        </p:txBody>
      </p:sp>
      <p:sp>
        <p:nvSpPr>
          <p:cNvPr id="9" name="Espace réservé du numéro de diapositive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fr-FR" smtClean="0"/>
              <a:pPr rtl="0"/>
              <a:t>102</a:t>
            </a:fld>
            <a:endParaRPr lang="fr-FR" dirty="0"/>
          </a:p>
        </p:txBody>
      </p:sp>
      <p:sp>
        <p:nvSpPr>
          <p:cNvPr id="5" name="Espace réservé du pied de page 4">
            <a:extLst>
              <a:ext uri="{FF2B5EF4-FFF2-40B4-BE49-F238E27FC236}">
                <a16:creationId xmlns:a16="http://schemas.microsoft.com/office/drawing/2014/main" id="{17331F43-4295-67F5-F745-EE57FB7FCEC6}"/>
              </a:ext>
            </a:extLst>
          </p:cNvPr>
          <p:cNvSpPr>
            <a:spLocks noGrp="1"/>
          </p:cNvSpPr>
          <p:nvPr>
            <p:ph type="ftr" sz="quarter" idx="11"/>
          </p:nvPr>
        </p:nvSpPr>
        <p:spPr/>
        <p:txBody>
          <a:bodyPr/>
          <a:lstStyle/>
          <a:p>
            <a:pPr rtl="0"/>
            <a:r>
              <a:rPr lang="fr-FR" noProof="0" dirty="0"/>
              <a:t>EMBELLISSEMENT DURABLE</a:t>
            </a:r>
          </a:p>
        </p:txBody>
      </p:sp>
      <p:sp>
        <p:nvSpPr>
          <p:cNvPr id="6" name="Espace réservé du texte 5">
            <a:extLst>
              <a:ext uri="{FF2B5EF4-FFF2-40B4-BE49-F238E27FC236}">
                <a16:creationId xmlns:a16="http://schemas.microsoft.com/office/drawing/2014/main" id="{100972FC-5B61-C426-4A35-DF316B8496DA}"/>
              </a:ext>
            </a:extLst>
          </p:cNvPr>
          <p:cNvSpPr>
            <a:spLocks noGrp="1"/>
          </p:cNvSpPr>
          <p:nvPr>
            <p:ph type="body" sz="quarter" idx="13"/>
          </p:nvPr>
        </p:nvSpPr>
        <p:spPr/>
        <p:txBody>
          <a:bodyPr/>
          <a:lstStyle/>
          <a:p>
            <a:endParaRPr lang="fr-FR"/>
          </a:p>
        </p:txBody>
      </p:sp>
      <p:pic>
        <p:nvPicPr>
          <p:cNvPr id="3074" name="Picture 2" descr="Résultat d’images pour ipomée grimpante">
            <a:extLst>
              <a:ext uri="{FF2B5EF4-FFF2-40B4-BE49-F238E27FC236}">
                <a16:creationId xmlns:a16="http://schemas.microsoft.com/office/drawing/2014/main" id="{6B20C0AB-62FB-B8A5-F783-C2F47E1E70F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17138" y="748271"/>
            <a:ext cx="3314700" cy="24860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a Bougainvillée | Site officiel de la ville de Toulon">
            <a:extLst>
              <a:ext uri="{FF2B5EF4-FFF2-40B4-BE49-F238E27FC236}">
                <a16:creationId xmlns:a16="http://schemas.microsoft.com/office/drawing/2014/main" id="{7C81B5E4-F6D6-156A-A530-4EBFF09B0E1D}"/>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97442" y="2778670"/>
            <a:ext cx="5546558" cy="369674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Bignone du Chili - Jardinerie Riera">
            <a:extLst>
              <a:ext uri="{FF2B5EF4-FFF2-40B4-BE49-F238E27FC236}">
                <a16:creationId xmlns:a16="http://schemas.microsoft.com/office/drawing/2014/main" id="{F0D81B94-6B2E-6348-ACE3-B55F986303DE}"/>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2651" y="3255936"/>
            <a:ext cx="4932947" cy="369971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Redirect Notice | Passiflore, Plante grimpante, Arbre de jardin">
            <a:extLst>
              <a:ext uri="{FF2B5EF4-FFF2-40B4-BE49-F238E27FC236}">
                <a16:creationId xmlns:a16="http://schemas.microsoft.com/office/drawing/2014/main" id="{D864F73C-C2E6-FCBC-3C3E-2A5F73485E5C}"/>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6298866" y="0"/>
            <a:ext cx="2845134" cy="3564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85140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Espace réservé pour une image  6">
            <a:extLst>
              <a:ext uri="{FF2B5EF4-FFF2-40B4-BE49-F238E27FC236}">
                <a16:creationId xmlns:a16="http://schemas.microsoft.com/office/drawing/2014/main" id="{F4BADED9-0BA5-5406-AF3A-1F2024680965}"/>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l="5549" r="5549"/>
          <a:stretch>
            <a:fillRect/>
          </a:stretch>
        </p:blipFill>
        <p:spPr>
          <a:xfrm rot="5400000">
            <a:off x="561975" y="2994025"/>
            <a:ext cx="3706813" cy="2779713"/>
          </a:xfrm>
        </p:spPr>
      </p:pic>
      <p:sp>
        <p:nvSpPr>
          <p:cNvPr id="3" name="Titre 2">
            <a:extLst>
              <a:ext uri="{FF2B5EF4-FFF2-40B4-BE49-F238E27FC236}">
                <a16:creationId xmlns:a16="http://schemas.microsoft.com/office/drawing/2014/main" id="{7E3B9633-0E3A-0AC4-5A4E-CCF11D5A18F1}"/>
              </a:ext>
            </a:extLst>
          </p:cNvPr>
          <p:cNvSpPr>
            <a:spLocks noGrp="1"/>
          </p:cNvSpPr>
          <p:nvPr>
            <p:ph type="title"/>
          </p:nvPr>
        </p:nvSpPr>
        <p:spPr/>
        <p:txBody>
          <a:bodyPr/>
          <a:lstStyle/>
          <a:p>
            <a:endParaRPr lang="fr-FR"/>
          </a:p>
        </p:txBody>
      </p:sp>
      <p:sp>
        <p:nvSpPr>
          <p:cNvPr id="4" name="Espace réservé du numéro de diapositive 3">
            <a:extLst>
              <a:ext uri="{FF2B5EF4-FFF2-40B4-BE49-F238E27FC236}">
                <a16:creationId xmlns:a16="http://schemas.microsoft.com/office/drawing/2014/main" id="{AAAD1A54-14DA-1290-EB9F-6C29E411AEF4}"/>
              </a:ext>
            </a:extLst>
          </p:cNvPr>
          <p:cNvSpPr>
            <a:spLocks noGrp="1"/>
          </p:cNvSpPr>
          <p:nvPr>
            <p:ph type="sldNum" sz="quarter" idx="12"/>
          </p:nvPr>
        </p:nvSpPr>
        <p:spPr/>
        <p:txBody>
          <a:bodyPr/>
          <a:lstStyle/>
          <a:p>
            <a:pPr rtl="0"/>
            <a:fld id="{D8DA9DAA-006C-4F4B-980E-E3DF019B24E2}" type="slidenum">
              <a:rPr lang="fr-FR" noProof="0" smtClean="0"/>
              <a:pPr rtl="0"/>
              <a:t>103</a:t>
            </a:fld>
            <a:endParaRPr lang="fr-FR" noProof="0"/>
          </a:p>
        </p:txBody>
      </p:sp>
      <p:sp>
        <p:nvSpPr>
          <p:cNvPr id="5" name="Espace réservé du texte 4">
            <a:extLst>
              <a:ext uri="{FF2B5EF4-FFF2-40B4-BE49-F238E27FC236}">
                <a16:creationId xmlns:a16="http://schemas.microsoft.com/office/drawing/2014/main" id="{D287F725-9260-8A55-02D3-2F7F034161AB}"/>
              </a:ext>
            </a:extLst>
          </p:cNvPr>
          <p:cNvSpPr>
            <a:spLocks noGrp="1"/>
          </p:cNvSpPr>
          <p:nvPr>
            <p:ph type="body" sz="quarter" idx="13"/>
          </p:nvPr>
        </p:nvSpPr>
        <p:spPr/>
        <p:txBody>
          <a:bodyPr/>
          <a:lstStyle/>
          <a:p>
            <a:endParaRPr lang="fr-FR" dirty="0"/>
          </a:p>
        </p:txBody>
      </p:sp>
      <p:pic>
        <p:nvPicPr>
          <p:cNvPr id="9" name="Image 8">
            <a:extLst>
              <a:ext uri="{FF2B5EF4-FFF2-40B4-BE49-F238E27FC236}">
                <a16:creationId xmlns:a16="http://schemas.microsoft.com/office/drawing/2014/main" id="{62CE9A0F-CDE2-739A-0047-0841C8A6D530}"/>
              </a:ext>
            </a:extLst>
          </p:cNvPr>
          <p:cNvPicPr>
            <a:picLocks noChangeAspect="1"/>
          </p:cNvPicPr>
          <p:nvPr/>
        </p:nvPicPr>
        <p:blipFill>
          <a:blip r:embed="rId3"/>
          <a:stretch>
            <a:fillRect/>
          </a:stretch>
        </p:blipFill>
        <p:spPr>
          <a:xfrm>
            <a:off x="0" y="0"/>
            <a:ext cx="5486400" cy="6858000"/>
          </a:xfrm>
          <a:prstGeom prst="rect">
            <a:avLst/>
          </a:prstGeom>
        </p:spPr>
      </p:pic>
      <p:pic>
        <p:nvPicPr>
          <p:cNvPr id="11" name="Image 10">
            <a:extLst>
              <a:ext uri="{FF2B5EF4-FFF2-40B4-BE49-F238E27FC236}">
                <a16:creationId xmlns:a16="http://schemas.microsoft.com/office/drawing/2014/main" id="{2F71EE26-CA02-D475-ABCB-F8060ABC31F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3648411" y="1143000"/>
            <a:ext cx="6857999" cy="4571999"/>
          </a:xfrm>
          <a:prstGeom prst="rect">
            <a:avLst/>
          </a:prstGeom>
        </p:spPr>
      </p:pic>
    </p:spTree>
    <p:extLst>
      <p:ext uri="{BB962C8B-B14F-4D97-AF65-F5344CB8AC3E}">
        <p14:creationId xmlns:p14="http://schemas.microsoft.com/office/powerpoint/2010/main" val="164197182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pour une image  1">
            <a:extLst>
              <a:ext uri="{FF2B5EF4-FFF2-40B4-BE49-F238E27FC236}">
                <a16:creationId xmlns:a16="http://schemas.microsoft.com/office/drawing/2014/main" id="{82E74B54-A3E4-9754-9AC1-958D8F9DC798}"/>
              </a:ext>
            </a:extLst>
          </p:cNvPr>
          <p:cNvSpPr>
            <a:spLocks noGrp="1"/>
          </p:cNvSpPr>
          <p:nvPr>
            <p:ph type="pic" sz="quarter" idx="14"/>
          </p:nvPr>
        </p:nvSpPr>
        <p:spPr/>
      </p:sp>
      <p:sp>
        <p:nvSpPr>
          <p:cNvPr id="3" name="Titre 2">
            <a:extLst>
              <a:ext uri="{FF2B5EF4-FFF2-40B4-BE49-F238E27FC236}">
                <a16:creationId xmlns:a16="http://schemas.microsoft.com/office/drawing/2014/main" id="{6F6EB479-4663-E2E2-29EE-178D42818471}"/>
              </a:ext>
            </a:extLst>
          </p:cNvPr>
          <p:cNvSpPr>
            <a:spLocks noGrp="1"/>
          </p:cNvSpPr>
          <p:nvPr>
            <p:ph type="title"/>
          </p:nvPr>
        </p:nvSpPr>
        <p:spPr/>
        <p:txBody>
          <a:bodyPr/>
          <a:lstStyle/>
          <a:p>
            <a:endParaRPr lang="fr-FR"/>
          </a:p>
        </p:txBody>
      </p:sp>
      <p:sp>
        <p:nvSpPr>
          <p:cNvPr id="4" name="Espace réservé du numéro de diapositive 3">
            <a:extLst>
              <a:ext uri="{FF2B5EF4-FFF2-40B4-BE49-F238E27FC236}">
                <a16:creationId xmlns:a16="http://schemas.microsoft.com/office/drawing/2014/main" id="{3472F9E8-CF7C-553A-93E0-7FE14246FE0B}"/>
              </a:ext>
            </a:extLst>
          </p:cNvPr>
          <p:cNvSpPr>
            <a:spLocks noGrp="1"/>
          </p:cNvSpPr>
          <p:nvPr>
            <p:ph type="sldNum" sz="quarter" idx="12"/>
          </p:nvPr>
        </p:nvSpPr>
        <p:spPr/>
        <p:txBody>
          <a:bodyPr/>
          <a:lstStyle/>
          <a:p>
            <a:pPr rtl="0"/>
            <a:fld id="{D8DA9DAA-006C-4F4B-980E-E3DF019B24E2}" type="slidenum">
              <a:rPr lang="fr-FR" noProof="0" smtClean="0"/>
              <a:pPr rtl="0"/>
              <a:t>104</a:t>
            </a:fld>
            <a:endParaRPr lang="fr-FR" noProof="0"/>
          </a:p>
        </p:txBody>
      </p:sp>
      <p:sp>
        <p:nvSpPr>
          <p:cNvPr id="5" name="Espace réservé du texte 4">
            <a:extLst>
              <a:ext uri="{FF2B5EF4-FFF2-40B4-BE49-F238E27FC236}">
                <a16:creationId xmlns:a16="http://schemas.microsoft.com/office/drawing/2014/main" id="{A0949BF1-0BCE-85B8-B951-8047F02FD151}"/>
              </a:ext>
            </a:extLst>
          </p:cNvPr>
          <p:cNvSpPr>
            <a:spLocks noGrp="1"/>
          </p:cNvSpPr>
          <p:nvPr>
            <p:ph type="body" sz="quarter" idx="13"/>
          </p:nvPr>
        </p:nvSpPr>
        <p:spPr/>
        <p:txBody>
          <a:bodyPr/>
          <a:lstStyle/>
          <a:p>
            <a:endParaRPr lang="fr-FR"/>
          </a:p>
        </p:txBody>
      </p:sp>
      <p:pic>
        <p:nvPicPr>
          <p:cNvPr id="7" name="Image 6">
            <a:extLst>
              <a:ext uri="{FF2B5EF4-FFF2-40B4-BE49-F238E27FC236}">
                <a16:creationId xmlns:a16="http://schemas.microsoft.com/office/drawing/2014/main" id="{FAAC2015-9208-7B08-DBB1-CF8609632994}"/>
              </a:ext>
            </a:extLst>
          </p:cNvPr>
          <p:cNvPicPr>
            <a:picLocks noChangeAspect="1"/>
          </p:cNvPicPr>
          <p:nvPr/>
        </p:nvPicPr>
        <p:blipFill>
          <a:blip r:embed="rId2"/>
          <a:stretch>
            <a:fillRect/>
          </a:stretch>
        </p:blipFill>
        <p:spPr>
          <a:xfrm>
            <a:off x="0" y="283505"/>
            <a:ext cx="9144000" cy="6290990"/>
          </a:xfrm>
          <a:prstGeom prst="rect">
            <a:avLst/>
          </a:prstGeom>
        </p:spPr>
      </p:pic>
      <p:pic>
        <p:nvPicPr>
          <p:cNvPr id="9" name="Image 8">
            <a:extLst>
              <a:ext uri="{FF2B5EF4-FFF2-40B4-BE49-F238E27FC236}">
                <a16:creationId xmlns:a16="http://schemas.microsoft.com/office/drawing/2014/main" id="{D1EB72FA-7E9D-5C96-F547-A40133DB369F}"/>
              </a:ext>
            </a:extLst>
          </p:cNvPr>
          <p:cNvPicPr>
            <a:picLocks noChangeAspect="1"/>
          </p:cNvPicPr>
          <p:nvPr/>
        </p:nvPicPr>
        <p:blipFill>
          <a:blip r:embed="rId3"/>
          <a:stretch>
            <a:fillRect/>
          </a:stretch>
        </p:blipFill>
        <p:spPr>
          <a:xfrm>
            <a:off x="8131246" y="0"/>
            <a:ext cx="1012754" cy="1900989"/>
          </a:xfrm>
          <a:prstGeom prst="rect">
            <a:avLst/>
          </a:prstGeom>
        </p:spPr>
      </p:pic>
    </p:spTree>
    <p:extLst>
      <p:ext uri="{BB962C8B-B14F-4D97-AF65-F5344CB8AC3E}">
        <p14:creationId xmlns:p14="http://schemas.microsoft.com/office/powerpoint/2010/main" val="365918606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pour une image  1">
            <a:extLst>
              <a:ext uri="{FF2B5EF4-FFF2-40B4-BE49-F238E27FC236}">
                <a16:creationId xmlns:a16="http://schemas.microsoft.com/office/drawing/2014/main" id="{82E74B54-A3E4-9754-9AC1-958D8F9DC798}"/>
              </a:ext>
            </a:extLst>
          </p:cNvPr>
          <p:cNvSpPr>
            <a:spLocks noGrp="1"/>
          </p:cNvSpPr>
          <p:nvPr>
            <p:ph type="pic" sz="quarter" idx="14"/>
          </p:nvPr>
        </p:nvSpPr>
        <p:spPr/>
      </p:sp>
      <p:sp>
        <p:nvSpPr>
          <p:cNvPr id="3" name="Titre 2">
            <a:extLst>
              <a:ext uri="{FF2B5EF4-FFF2-40B4-BE49-F238E27FC236}">
                <a16:creationId xmlns:a16="http://schemas.microsoft.com/office/drawing/2014/main" id="{6F6EB479-4663-E2E2-29EE-178D42818471}"/>
              </a:ext>
            </a:extLst>
          </p:cNvPr>
          <p:cNvSpPr>
            <a:spLocks noGrp="1"/>
          </p:cNvSpPr>
          <p:nvPr>
            <p:ph type="title"/>
          </p:nvPr>
        </p:nvSpPr>
        <p:spPr/>
        <p:txBody>
          <a:bodyPr/>
          <a:lstStyle/>
          <a:p>
            <a:endParaRPr lang="fr-FR"/>
          </a:p>
        </p:txBody>
      </p:sp>
      <p:sp>
        <p:nvSpPr>
          <p:cNvPr id="4" name="Espace réservé du numéro de diapositive 3">
            <a:extLst>
              <a:ext uri="{FF2B5EF4-FFF2-40B4-BE49-F238E27FC236}">
                <a16:creationId xmlns:a16="http://schemas.microsoft.com/office/drawing/2014/main" id="{3472F9E8-CF7C-553A-93E0-7FE14246FE0B}"/>
              </a:ext>
            </a:extLst>
          </p:cNvPr>
          <p:cNvSpPr>
            <a:spLocks noGrp="1"/>
          </p:cNvSpPr>
          <p:nvPr>
            <p:ph type="sldNum" sz="quarter" idx="12"/>
          </p:nvPr>
        </p:nvSpPr>
        <p:spPr/>
        <p:txBody>
          <a:bodyPr/>
          <a:lstStyle/>
          <a:p>
            <a:pPr rtl="0"/>
            <a:fld id="{D8DA9DAA-006C-4F4B-980E-E3DF019B24E2}" type="slidenum">
              <a:rPr lang="fr-FR" noProof="0" smtClean="0"/>
              <a:pPr rtl="0"/>
              <a:t>105</a:t>
            </a:fld>
            <a:endParaRPr lang="fr-FR" noProof="0"/>
          </a:p>
        </p:txBody>
      </p:sp>
      <p:sp>
        <p:nvSpPr>
          <p:cNvPr id="5" name="Espace réservé du texte 4">
            <a:extLst>
              <a:ext uri="{FF2B5EF4-FFF2-40B4-BE49-F238E27FC236}">
                <a16:creationId xmlns:a16="http://schemas.microsoft.com/office/drawing/2014/main" id="{A0949BF1-0BCE-85B8-B951-8047F02FD151}"/>
              </a:ext>
            </a:extLst>
          </p:cNvPr>
          <p:cNvSpPr>
            <a:spLocks noGrp="1"/>
          </p:cNvSpPr>
          <p:nvPr>
            <p:ph type="body" sz="quarter" idx="13"/>
          </p:nvPr>
        </p:nvSpPr>
        <p:spPr/>
        <p:txBody>
          <a:bodyPr/>
          <a:lstStyle/>
          <a:p>
            <a:endParaRPr lang="fr-FR"/>
          </a:p>
        </p:txBody>
      </p:sp>
      <p:pic>
        <p:nvPicPr>
          <p:cNvPr id="7" name="Image 6">
            <a:extLst>
              <a:ext uri="{FF2B5EF4-FFF2-40B4-BE49-F238E27FC236}">
                <a16:creationId xmlns:a16="http://schemas.microsoft.com/office/drawing/2014/main" id="{AC57A358-C62A-E5F3-C85E-13899B183B8F}"/>
              </a:ext>
            </a:extLst>
          </p:cNvPr>
          <p:cNvPicPr>
            <a:picLocks noChangeAspect="1"/>
          </p:cNvPicPr>
          <p:nvPr/>
        </p:nvPicPr>
        <p:blipFill>
          <a:blip r:embed="rId2"/>
          <a:stretch>
            <a:fillRect/>
          </a:stretch>
        </p:blipFill>
        <p:spPr>
          <a:xfrm>
            <a:off x="0" y="619970"/>
            <a:ext cx="9144000" cy="5259746"/>
          </a:xfrm>
          <a:prstGeom prst="rect">
            <a:avLst/>
          </a:prstGeom>
        </p:spPr>
      </p:pic>
      <p:pic>
        <p:nvPicPr>
          <p:cNvPr id="9" name="Image 8">
            <a:extLst>
              <a:ext uri="{FF2B5EF4-FFF2-40B4-BE49-F238E27FC236}">
                <a16:creationId xmlns:a16="http://schemas.microsoft.com/office/drawing/2014/main" id="{643F82D4-BCFC-51FE-563B-FDA1F60B2C22}"/>
              </a:ext>
            </a:extLst>
          </p:cNvPr>
          <p:cNvPicPr>
            <a:picLocks noChangeAspect="1"/>
          </p:cNvPicPr>
          <p:nvPr/>
        </p:nvPicPr>
        <p:blipFill>
          <a:blip r:embed="rId3"/>
          <a:stretch>
            <a:fillRect/>
          </a:stretch>
        </p:blipFill>
        <p:spPr>
          <a:xfrm>
            <a:off x="6794333" y="320040"/>
            <a:ext cx="1162050" cy="2181225"/>
          </a:xfrm>
          <a:prstGeom prst="rect">
            <a:avLst/>
          </a:prstGeom>
        </p:spPr>
      </p:pic>
    </p:spTree>
    <p:extLst>
      <p:ext uri="{BB962C8B-B14F-4D97-AF65-F5344CB8AC3E}">
        <p14:creationId xmlns:p14="http://schemas.microsoft.com/office/powerpoint/2010/main" val="339710025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pour une image  1">
            <a:extLst>
              <a:ext uri="{FF2B5EF4-FFF2-40B4-BE49-F238E27FC236}">
                <a16:creationId xmlns:a16="http://schemas.microsoft.com/office/drawing/2014/main" id="{82E74B54-A3E4-9754-9AC1-958D8F9DC798}"/>
              </a:ext>
            </a:extLst>
          </p:cNvPr>
          <p:cNvSpPr>
            <a:spLocks noGrp="1"/>
          </p:cNvSpPr>
          <p:nvPr>
            <p:ph type="pic" sz="quarter" idx="14"/>
          </p:nvPr>
        </p:nvSpPr>
        <p:spPr/>
      </p:sp>
      <p:sp>
        <p:nvSpPr>
          <p:cNvPr id="3" name="Titre 2">
            <a:extLst>
              <a:ext uri="{FF2B5EF4-FFF2-40B4-BE49-F238E27FC236}">
                <a16:creationId xmlns:a16="http://schemas.microsoft.com/office/drawing/2014/main" id="{6F6EB479-4663-E2E2-29EE-178D42818471}"/>
              </a:ext>
            </a:extLst>
          </p:cNvPr>
          <p:cNvSpPr>
            <a:spLocks noGrp="1"/>
          </p:cNvSpPr>
          <p:nvPr>
            <p:ph type="title"/>
          </p:nvPr>
        </p:nvSpPr>
        <p:spPr/>
        <p:txBody>
          <a:bodyPr/>
          <a:lstStyle/>
          <a:p>
            <a:endParaRPr lang="fr-FR"/>
          </a:p>
        </p:txBody>
      </p:sp>
      <p:sp>
        <p:nvSpPr>
          <p:cNvPr id="4" name="Espace réservé du numéro de diapositive 3">
            <a:extLst>
              <a:ext uri="{FF2B5EF4-FFF2-40B4-BE49-F238E27FC236}">
                <a16:creationId xmlns:a16="http://schemas.microsoft.com/office/drawing/2014/main" id="{3472F9E8-CF7C-553A-93E0-7FE14246FE0B}"/>
              </a:ext>
            </a:extLst>
          </p:cNvPr>
          <p:cNvSpPr>
            <a:spLocks noGrp="1"/>
          </p:cNvSpPr>
          <p:nvPr>
            <p:ph type="sldNum" sz="quarter" idx="12"/>
          </p:nvPr>
        </p:nvSpPr>
        <p:spPr/>
        <p:txBody>
          <a:bodyPr/>
          <a:lstStyle/>
          <a:p>
            <a:pPr rtl="0"/>
            <a:fld id="{D8DA9DAA-006C-4F4B-980E-E3DF019B24E2}" type="slidenum">
              <a:rPr lang="fr-FR" noProof="0" smtClean="0"/>
              <a:pPr rtl="0"/>
              <a:t>106</a:t>
            </a:fld>
            <a:endParaRPr lang="fr-FR" noProof="0"/>
          </a:p>
        </p:txBody>
      </p:sp>
      <p:sp>
        <p:nvSpPr>
          <p:cNvPr id="5" name="Espace réservé du texte 4">
            <a:extLst>
              <a:ext uri="{FF2B5EF4-FFF2-40B4-BE49-F238E27FC236}">
                <a16:creationId xmlns:a16="http://schemas.microsoft.com/office/drawing/2014/main" id="{A0949BF1-0BCE-85B8-B951-8047F02FD151}"/>
              </a:ext>
            </a:extLst>
          </p:cNvPr>
          <p:cNvSpPr>
            <a:spLocks noGrp="1"/>
          </p:cNvSpPr>
          <p:nvPr>
            <p:ph type="body" sz="quarter" idx="13"/>
          </p:nvPr>
        </p:nvSpPr>
        <p:spPr/>
        <p:txBody>
          <a:bodyPr/>
          <a:lstStyle/>
          <a:p>
            <a:endParaRPr lang="fr-FR"/>
          </a:p>
        </p:txBody>
      </p:sp>
      <p:pic>
        <p:nvPicPr>
          <p:cNvPr id="7" name="Image 6">
            <a:extLst>
              <a:ext uri="{FF2B5EF4-FFF2-40B4-BE49-F238E27FC236}">
                <a16:creationId xmlns:a16="http://schemas.microsoft.com/office/drawing/2014/main" id="{65984CBD-747F-30FC-5E40-85074B49A8DC}"/>
              </a:ext>
            </a:extLst>
          </p:cNvPr>
          <p:cNvPicPr>
            <a:picLocks noChangeAspect="1"/>
          </p:cNvPicPr>
          <p:nvPr/>
        </p:nvPicPr>
        <p:blipFill>
          <a:blip r:embed="rId2"/>
          <a:stretch>
            <a:fillRect/>
          </a:stretch>
        </p:blipFill>
        <p:spPr>
          <a:xfrm>
            <a:off x="84212" y="0"/>
            <a:ext cx="8975575" cy="6858487"/>
          </a:xfrm>
          <a:prstGeom prst="rect">
            <a:avLst/>
          </a:prstGeom>
        </p:spPr>
      </p:pic>
      <p:pic>
        <p:nvPicPr>
          <p:cNvPr id="9" name="Image 8">
            <a:extLst>
              <a:ext uri="{FF2B5EF4-FFF2-40B4-BE49-F238E27FC236}">
                <a16:creationId xmlns:a16="http://schemas.microsoft.com/office/drawing/2014/main" id="{FD162C72-056C-DAC3-FD76-087A677887A4}"/>
              </a:ext>
            </a:extLst>
          </p:cNvPr>
          <p:cNvPicPr>
            <a:picLocks noChangeAspect="1"/>
          </p:cNvPicPr>
          <p:nvPr/>
        </p:nvPicPr>
        <p:blipFill>
          <a:blip r:embed="rId3"/>
          <a:stretch>
            <a:fillRect/>
          </a:stretch>
        </p:blipFill>
        <p:spPr>
          <a:xfrm>
            <a:off x="7506647" y="100513"/>
            <a:ext cx="1162050" cy="2181225"/>
          </a:xfrm>
          <a:prstGeom prst="rect">
            <a:avLst/>
          </a:prstGeom>
        </p:spPr>
      </p:pic>
    </p:spTree>
    <p:extLst>
      <p:ext uri="{BB962C8B-B14F-4D97-AF65-F5344CB8AC3E}">
        <p14:creationId xmlns:p14="http://schemas.microsoft.com/office/powerpoint/2010/main" val="378945855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ABF87C7E-AEA8-DA65-C8BA-D8CCFB1F5F44}"/>
              </a:ext>
            </a:extLst>
          </p:cNvPr>
          <p:cNvSpPr>
            <a:spLocks noGrp="1"/>
          </p:cNvSpPr>
          <p:nvPr>
            <p:ph type="sldNum" sz="quarter" idx="12"/>
          </p:nvPr>
        </p:nvSpPr>
        <p:spPr/>
        <p:txBody>
          <a:bodyPr/>
          <a:lstStyle/>
          <a:p>
            <a:fld id="{D57F1E4F-1CFF-5643-939E-217C01CDF565}" type="slidenum">
              <a:rPr lang="en-US" smtClean="0"/>
              <a:pPr/>
              <a:t>107</a:t>
            </a:fld>
            <a:endParaRPr lang="en-US" dirty="0"/>
          </a:p>
        </p:txBody>
      </p:sp>
      <p:sp>
        <p:nvSpPr>
          <p:cNvPr id="3" name="ZoneTexte 2">
            <a:extLst>
              <a:ext uri="{FF2B5EF4-FFF2-40B4-BE49-F238E27FC236}">
                <a16:creationId xmlns:a16="http://schemas.microsoft.com/office/drawing/2014/main" id="{4F71528D-92AB-DD44-4455-980B26831507}"/>
              </a:ext>
            </a:extLst>
          </p:cNvPr>
          <p:cNvSpPr txBox="1"/>
          <p:nvPr/>
        </p:nvSpPr>
        <p:spPr>
          <a:xfrm>
            <a:off x="1184031" y="293077"/>
            <a:ext cx="6506307" cy="369332"/>
          </a:xfrm>
          <a:prstGeom prst="rect">
            <a:avLst/>
          </a:prstGeom>
          <a:noFill/>
        </p:spPr>
        <p:txBody>
          <a:bodyPr wrap="square" rtlCol="0">
            <a:spAutoFit/>
          </a:bodyPr>
          <a:lstStyle/>
          <a:p>
            <a:pPr algn="ctr"/>
            <a:r>
              <a:rPr lang="fr-FR" dirty="0"/>
              <a:t>LES GRIMPANTES CADUQUES</a:t>
            </a:r>
          </a:p>
        </p:txBody>
      </p:sp>
      <p:pic>
        <p:nvPicPr>
          <p:cNvPr id="2050" name="Picture 2" descr="Plantes grimpantes pour l'ombre : lesquelles choisir ? | Plante ...">
            <a:extLst>
              <a:ext uri="{FF2B5EF4-FFF2-40B4-BE49-F238E27FC236}">
                <a16:creationId xmlns:a16="http://schemas.microsoft.com/office/drawing/2014/main" id="{44827094-03C0-EE73-7293-136A1244220D}"/>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95300" y="714375"/>
            <a:ext cx="4076700" cy="27146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ergola et terrasse : 10 plantes grimpantes pour les sublimer | Plante ...">
            <a:extLst>
              <a:ext uri="{FF2B5EF4-FFF2-40B4-BE49-F238E27FC236}">
                <a16:creationId xmlns:a16="http://schemas.microsoft.com/office/drawing/2014/main" id="{BB44DFC2-D05B-DDEC-D04B-BE01B4A2FB7B}"/>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95300" y="3585607"/>
            <a:ext cx="4572000" cy="249872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CLÉMATITE 'Montana Tetrarose'">
            <a:extLst>
              <a:ext uri="{FF2B5EF4-FFF2-40B4-BE49-F238E27FC236}">
                <a16:creationId xmlns:a16="http://schemas.microsoft.com/office/drawing/2014/main" id="{E00F6CDC-5930-1748-0801-8CE1CBE04C42}"/>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788568" y="1950953"/>
            <a:ext cx="4355432" cy="4355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781102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a:extLst>
              <a:ext uri="{FF2B5EF4-FFF2-40B4-BE49-F238E27FC236}">
                <a16:creationId xmlns:a16="http://schemas.microsoft.com/office/drawing/2014/main" id="{ABF87C7E-AEA8-DA65-C8BA-D8CCFB1F5F44}"/>
              </a:ext>
            </a:extLst>
          </p:cNvPr>
          <p:cNvSpPr>
            <a:spLocks noGrp="1"/>
          </p:cNvSpPr>
          <p:nvPr>
            <p:ph type="sldNum" sz="quarter" idx="12"/>
          </p:nvPr>
        </p:nvSpPr>
        <p:spPr/>
        <p:txBody>
          <a:bodyPr/>
          <a:lstStyle/>
          <a:p>
            <a:fld id="{D57F1E4F-1CFF-5643-939E-217C01CDF565}" type="slidenum">
              <a:rPr lang="en-US" smtClean="0"/>
              <a:pPr/>
              <a:t>108</a:t>
            </a:fld>
            <a:endParaRPr lang="en-US" dirty="0"/>
          </a:p>
        </p:txBody>
      </p:sp>
      <p:sp>
        <p:nvSpPr>
          <p:cNvPr id="3" name="ZoneTexte 2">
            <a:extLst>
              <a:ext uri="{FF2B5EF4-FFF2-40B4-BE49-F238E27FC236}">
                <a16:creationId xmlns:a16="http://schemas.microsoft.com/office/drawing/2014/main" id="{4F71528D-92AB-DD44-4455-980B26831507}"/>
              </a:ext>
            </a:extLst>
          </p:cNvPr>
          <p:cNvSpPr txBox="1"/>
          <p:nvPr/>
        </p:nvSpPr>
        <p:spPr>
          <a:xfrm>
            <a:off x="1184031" y="293077"/>
            <a:ext cx="6506307" cy="369332"/>
          </a:xfrm>
          <a:prstGeom prst="rect">
            <a:avLst/>
          </a:prstGeom>
          <a:noFill/>
        </p:spPr>
        <p:txBody>
          <a:bodyPr wrap="square" rtlCol="0">
            <a:spAutoFit/>
          </a:bodyPr>
          <a:lstStyle/>
          <a:p>
            <a:pPr algn="ctr"/>
            <a:r>
              <a:rPr lang="fr-FR" dirty="0"/>
              <a:t>LES GRIMPANTES PERSISTANTES</a:t>
            </a:r>
          </a:p>
        </p:txBody>
      </p:sp>
      <p:pic>
        <p:nvPicPr>
          <p:cNvPr id="1026" name="Picture 2" descr="Plante Exterieur Grimpante Ombre">
            <a:extLst>
              <a:ext uri="{FF2B5EF4-FFF2-40B4-BE49-F238E27FC236}">
                <a16:creationId xmlns:a16="http://schemas.microsoft.com/office/drawing/2014/main" id="{00FC2052-1DA1-F9DE-8ABC-D51740669BBC}"/>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95300" y="3428999"/>
            <a:ext cx="4076700" cy="27146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aractéristiques de la clôture en lierre : explications">
            <a:extLst>
              <a:ext uri="{FF2B5EF4-FFF2-40B4-BE49-F238E27FC236}">
                <a16:creationId xmlns:a16="http://schemas.microsoft.com/office/drawing/2014/main" id="{9FBA3B88-B960-A509-1D99-7D616E961659}"/>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95298" y="711197"/>
            <a:ext cx="4076701" cy="271780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rachelospermum Jasminoides Star Jasmine | ubicaciondepersonas.cdmx.gob.mx">
            <a:extLst>
              <a:ext uri="{FF2B5EF4-FFF2-40B4-BE49-F238E27FC236}">
                <a16:creationId xmlns:a16="http://schemas.microsoft.com/office/drawing/2014/main" id="{B3E4C904-147E-729A-A68F-D5CF55C1DA99}"/>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4571999" y="662410"/>
            <a:ext cx="4403559" cy="5499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355295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1">
            <a:extLst>
              <a:ext uri="{FF2B5EF4-FFF2-40B4-BE49-F238E27FC236}">
                <a16:creationId xmlns:a16="http://schemas.microsoft.com/office/drawing/2014/main" id="{14ED0278-C221-6713-0B61-DBE15F96B8FE}"/>
              </a:ext>
            </a:extLst>
          </p:cNvPr>
          <p:cNvSpPr txBox="1"/>
          <p:nvPr/>
        </p:nvSpPr>
        <p:spPr>
          <a:xfrm>
            <a:off x="2926515" y="-11575"/>
            <a:ext cx="3290970" cy="415627"/>
          </a:xfrm>
          <a:prstGeom prst="rect">
            <a:avLst/>
          </a:prstGeom>
          <a:solidFill>
            <a:srgbClr val="CCFFCC"/>
          </a:solidFill>
          <a:effectLst>
            <a:outerShdw blurRad="50800" dist="38100" dir="5400000" algn="t" rotWithShape="0">
              <a:prstClr val="black">
                <a:alpha val="40000"/>
              </a:prstClr>
            </a:outerShdw>
          </a:effectLst>
        </p:spPr>
        <p:txBody>
          <a:bodyPr wrap="square" rtlCol="0">
            <a:spAutoFit/>
          </a:bodyPr>
          <a:lstStyle/>
          <a:p>
            <a:pPr algn="ctr"/>
            <a:r>
              <a:rPr lang="fr-FR" sz="2101" b="1" dirty="0">
                <a:effectLst>
                  <a:outerShdw blurRad="38100" dist="38100" dir="2700000" algn="tl">
                    <a:srgbClr val="000000">
                      <a:alpha val="43137"/>
                    </a:srgbClr>
                  </a:outerShdw>
                </a:effectLst>
              </a:rPr>
              <a:t>LE MICRO FLEURISSEMENT</a:t>
            </a:r>
          </a:p>
        </p:txBody>
      </p:sp>
      <p:sp>
        <p:nvSpPr>
          <p:cNvPr id="5" name="Espace réservé du numéro de diapositive 4">
            <a:extLst>
              <a:ext uri="{FF2B5EF4-FFF2-40B4-BE49-F238E27FC236}">
                <a16:creationId xmlns:a16="http://schemas.microsoft.com/office/drawing/2014/main" id="{ABF0D036-A5AC-7809-8D28-CA83C6487CDD}"/>
              </a:ext>
            </a:extLst>
          </p:cNvPr>
          <p:cNvSpPr>
            <a:spLocks noGrp="1"/>
          </p:cNvSpPr>
          <p:nvPr>
            <p:ph type="sldNum" sz="quarter" idx="12"/>
          </p:nvPr>
        </p:nvSpPr>
        <p:spPr/>
        <p:txBody>
          <a:bodyPr/>
          <a:lstStyle/>
          <a:p>
            <a:pPr rtl="0"/>
            <a:fld id="{D8DA9DAA-006C-4F4B-980E-E3DF019B24E2}" type="slidenum">
              <a:rPr lang="fr-FR" noProof="0" smtClean="0"/>
              <a:t>109</a:t>
            </a:fld>
            <a:endParaRPr lang="fr-FR" noProof="0"/>
          </a:p>
        </p:txBody>
      </p:sp>
      <p:pic>
        <p:nvPicPr>
          <p:cNvPr id="6" name="Image 5">
            <a:extLst>
              <a:ext uri="{FF2B5EF4-FFF2-40B4-BE49-F238E27FC236}">
                <a16:creationId xmlns:a16="http://schemas.microsoft.com/office/drawing/2014/main" id="{5094E52A-9CF5-9748-C1F1-F3AFE659B7B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672668" y="436157"/>
            <a:ext cx="4610750" cy="6418668"/>
          </a:xfrm>
          <a:prstGeom prst="rect">
            <a:avLst/>
          </a:prstGeom>
        </p:spPr>
      </p:pic>
      <p:pic>
        <p:nvPicPr>
          <p:cNvPr id="8" name="Image 7">
            <a:extLst>
              <a:ext uri="{FF2B5EF4-FFF2-40B4-BE49-F238E27FC236}">
                <a16:creationId xmlns:a16="http://schemas.microsoft.com/office/drawing/2014/main" id="{E04D648F-4FF0-7764-E12F-405362AA687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31333" y="436155"/>
            <a:ext cx="4625190" cy="6418669"/>
          </a:xfrm>
          <a:prstGeom prst="rect">
            <a:avLst/>
          </a:prstGeom>
        </p:spPr>
      </p:pic>
    </p:spTree>
    <p:extLst>
      <p:ext uri="{BB962C8B-B14F-4D97-AF65-F5344CB8AC3E}">
        <p14:creationId xmlns:p14="http://schemas.microsoft.com/office/powerpoint/2010/main" val="46032857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15" descr="Afficher l'image d'origine">
            <a:extLst>
              <a:ext uri="{FF2B5EF4-FFF2-40B4-BE49-F238E27FC236}">
                <a16:creationId xmlns:a16="http://schemas.microsoft.com/office/drawing/2014/main" id="{1AB56EA5-A2A2-9CF8-A4BF-096AD61AF236}"/>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476500" y="2905125"/>
            <a:ext cx="6667500" cy="395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79" name="Picture 4" descr="Nouvelle image7">
            <a:extLst>
              <a:ext uri="{FF2B5EF4-FFF2-40B4-BE49-F238E27FC236}">
                <a16:creationId xmlns:a16="http://schemas.microsoft.com/office/drawing/2014/main" id="{73C1A13E-97E7-DAB3-8278-0AE11A1CEEB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987675" y="0"/>
            <a:ext cx="3121025" cy="2090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0" name="Picture 5" descr="Nouvelle image12">
            <a:extLst>
              <a:ext uri="{FF2B5EF4-FFF2-40B4-BE49-F238E27FC236}">
                <a16:creationId xmlns:a16="http://schemas.microsoft.com/office/drawing/2014/main" id="{B79B7892-DD2E-68F3-A0DA-A5155F4E3C3E}"/>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022975" y="2205038"/>
            <a:ext cx="3121025" cy="2090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1" name="Picture 6" descr="Nouvelle image">
            <a:extLst>
              <a:ext uri="{FF2B5EF4-FFF2-40B4-BE49-F238E27FC236}">
                <a16:creationId xmlns:a16="http://schemas.microsoft.com/office/drawing/2014/main" id="{6BD43037-CB69-7AD2-C4D8-9D3E755AD71E}"/>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0" y="5194300"/>
            <a:ext cx="2484438" cy="166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2" name="Picture 7" descr="Nouvelle image1">
            <a:extLst>
              <a:ext uri="{FF2B5EF4-FFF2-40B4-BE49-F238E27FC236}">
                <a16:creationId xmlns:a16="http://schemas.microsoft.com/office/drawing/2014/main" id="{ABFA57A3-0F8E-55B8-6F8C-CA6F6E63272C}"/>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0" y="2205038"/>
            <a:ext cx="3121025" cy="2090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3" name="Picture 9" descr="Nouvelle image3">
            <a:extLst>
              <a:ext uri="{FF2B5EF4-FFF2-40B4-BE49-F238E27FC236}">
                <a16:creationId xmlns:a16="http://schemas.microsoft.com/office/drawing/2014/main" id="{809466B2-A23C-68C8-4016-B1CC956AF249}"/>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6022975" y="0"/>
            <a:ext cx="3121025" cy="2090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4" name="Picture 11" descr="Nouvelle image6">
            <a:extLst>
              <a:ext uri="{FF2B5EF4-FFF2-40B4-BE49-F238E27FC236}">
                <a16:creationId xmlns:a16="http://schemas.microsoft.com/office/drawing/2014/main" id="{DCB39AEE-CC9C-4280-1741-6926C7754A36}"/>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0" y="0"/>
            <a:ext cx="3121025" cy="2090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4">
            <a:extLst>
              <a:ext uri="{FF2B5EF4-FFF2-40B4-BE49-F238E27FC236}">
                <a16:creationId xmlns:a16="http://schemas.microsoft.com/office/drawing/2014/main" id="{215BFFAF-626E-4D28-BF9F-F0E219E9CB63}"/>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t="1089" r="2" b="21629"/>
          <a:stretch>
            <a:fillRect/>
          </a:stretch>
        </p:blipFill>
        <p:spPr bwMode="auto">
          <a:xfrm>
            <a:off x="3370263" y="0"/>
            <a:ext cx="5773737" cy="334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1" name="Picture 4" descr="photos fleurissement 2011 033">
            <a:extLst>
              <a:ext uri="{FF2B5EF4-FFF2-40B4-BE49-F238E27FC236}">
                <a16:creationId xmlns:a16="http://schemas.microsoft.com/office/drawing/2014/main" id="{1406FAA0-2AD3-4BBE-BAC8-1327D0288A4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l="1511" r="3" b="3"/>
          <a:stretch>
            <a:fillRect/>
          </a:stretch>
        </p:blipFill>
        <p:spPr bwMode="auto">
          <a:xfrm>
            <a:off x="0" y="0"/>
            <a:ext cx="4394200" cy="334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2" name="Picture 5" descr="14-58010-0974-08-2005-bd des Etats Unis-n°5 à 57">
            <a:extLst>
              <a:ext uri="{FF2B5EF4-FFF2-40B4-BE49-F238E27FC236}">
                <a16:creationId xmlns:a16="http://schemas.microsoft.com/office/drawing/2014/main" id="{50B94020-D680-40FD-8CCA-87B1E35D0CB5}"/>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r="1814" b="3"/>
          <a:stretch>
            <a:fillRect/>
          </a:stretch>
        </p:blipFill>
        <p:spPr bwMode="auto">
          <a:xfrm>
            <a:off x="4762500" y="3511550"/>
            <a:ext cx="4381500" cy="334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3" name="Picture 2">
            <a:extLst>
              <a:ext uri="{FF2B5EF4-FFF2-40B4-BE49-F238E27FC236}">
                <a16:creationId xmlns:a16="http://schemas.microsoft.com/office/drawing/2014/main" id="{08D5976D-DE69-4966-A366-9DC72CD635B0}"/>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r="2" b="12840"/>
          <a:stretch>
            <a:fillRect/>
          </a:stretch>
        </p:blipFill>
        <p:spPr bwMode="auto">
          <a:xfrm>
            <a:off x="0" y="3511550"/>
            <a:ext cx="5773738" cy="334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re 5">
            <a:extLst>
              <a:ext uri="{FF2B5EF4-FFF2-40B4-BE49-F238E27FC236}">
                <a16:creationId xmlns:a16="http://schemas.microsoft.com/office/drawing/2014/main" id="{FF777B66-94CB-491C-AC6B-BDAC98E21D57}"/>
              </a:ext>
            </a:extLst>
          </p:cNvPr>
          <p:cNvSpPr>
            <a:spLocks noGrp="1"/>
          </p:cNvSpPr>
          <p:nvPr>
            <p:ph type="title"/>
          </p:nvPr>
        </p:nvSpPr>
        <p:spPr>
          <a:xfrm>
            <a:off x="363985" y="0"/>
            <a:ext cx="8511568" cy="1100384"/>
          </a:xfrm>
        </p:spPr>
        <p:txBody>
          <a:bodyPr rtlCol="0">
            <a:normAutofit/>
          </a:bodyPr>
          <a:lstStyle/>
          <a:p>
            <a:pPr rtl="0"/>
            <a:r>
              <a:rPr lang="fr-FR" dirty="0"/>
              <a:t>CONCLUSION ET EVALUATION</a:t>
            </a:r>
          </a:p>
        </p:txBody>
      </p:sp>
      <p:sp>
        <p:nvSpPr>
          <p:cNvPr id="20" name="Espace réservé pour une image  18">
            <a:extLst>
              <a:ext uri="{FF2B5EF4-FFF2-40B4-BE49-F238E27FC236}">
                <a16:creationId xmlns:a16="http://schemas.microsoft.com/office/drawing/2014/main" id="{EE3591D2-C498-0C4E-AEDB-F2546A0D17B2}"/>
              </a:ext>
            </a:extLst>
          </p:cNvPr>
          <p:cNvSpPr txBox="1">
            <a:spLocks/>
          </p:cNvSpPr>
          <p:nvPr/>
        </p:nvSpPr>
        <p:spPr>
          <a:xfrm>
            <a:off x="813044" y="4018982"/>
            <a:ext cx="289062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a:lstStyle/>
          <a:p>
            <a:endParaRPr lang="fr-FR"/>
          </a:p>
        </p:txBody>
      </p:sp>
      <p:sp>
        <p:nvSpPr>
          <p:cNvPr id="2" name="Espace réservé du numéro de diapositive 1">
            <a:extLst>
              <a:ext uri="{FF2B5EF4-FFF2-40B4-BE49-F238E27FC236}">
                <a16:creationId xmlns:a16="http://schemas.microsoft.com/office/drawing/2014/main" id="{A7F1BCFD-39F9-A377-4687-9DAD533576CC}"/>
              </a:ext>
            </a:extLst>
          </p:cNvPr>
          <p:cNvSpPr>
            <a:spLocks noGrp="1"/>
          </p:cNvSpPr>
          <p:nvPr>
            <p:ph type="sldNum" sz="quarter" idx="12"/>
          </p:nvPr>
        </p:nvSpPr>
        <p:spPr/>
        <p:txBody>
          <a:bodyPr/>
          <a:lstStyle/>
          <a:p>
            <a:pPr rtl="0"/>
            <a:fld id="{D8DA9DAA-006C-4F4B-980E-E3DF019B24E2}" type="slidenum">
              <a:rPr lang="fr-FR" noProof="0" smtClean="0"/>
              <a:pPr rtl="0"/>
              <a:t>112</a:t>
            </a:fld>
            <a:endParaRPr lang="fr-FR" noProof="0"/>
          </a:p>
        </p:txBody>
      </p:sp>
      <p:sp>
        <p:nvSpPr>
          <p:cNvPr id="8" name="ZoneTexte 7">
            <a:extLst>
              <a:ext uri="{FF2B5EF4-FFF2-40B4-BE49-F238E27FC236}">
                <a16:creationId xmlns:a16="http://schemas.microsoft.com/office/drawing/2014/main" id="{09695043-DAE0-AA21-E6D2-AF9744072A4E}"/>
              </a:ext>
            </a:extLst>
          </p:cNvPr>
          <p:cNvSpPr txBox="1"/>
          <p:nvPr/>
        </p:nvSpPr>
        <p:spPr>
          <a:xfrm>
            <a:off x="999168" y="1137248"/>
            <a:ext cx="7737280" cy="1631216"/>
          </a:xfrm>
          <a:prstGeom prst="rect">
            <a:avLst/>
          </a:prstGeom>
          <a:noFill/>
        </p:spPr>
        <p:txBody>
          <a:bodyPr wrap="square" rtlCol="0">
            <a:spAutoFit/>
          </a:bodyPr>
          <a:lstStyle/>
          <a:p>
            <a:r>
              <a:rPr lang="fr-FR" sz="2000" dirty="0"/>
              <a:t>Evaluation, Audit, Etat des lieux</a:t>
            </a:r>
          </a:p>
          <a:p>
            <a:r>
              <a:rPr lang="fr-FR" sz="2000" dirty="0"/>
              <a:t>Réflexions, Analyses, Avantages Inconvénients</a:t>
            </a:r>
          </a:p>
          <a:p>
            <a:r>
              <a:rPr lang="fr-FR" sz="2000" dirty="0"/>
              <a:t>Communication, Concertation, Elus, Public, Agents</a:t>
            </a:r>
          </a:p>
          <a:p>
            <a:r>
              <a:rPr lang="fr-FR" sz="2000" dirty="0"/>
              <a:t>Actions ,Investissements, Terrain</a:t>
            </a:r>
          </a:p>
          <a:p>
            <a:r>
              <a:rPr lang="fr-FR" sz="2000" dirty="0"/>
              <a:t>Bilan, Evaluation, Remise en cause, Changement et Evolution</a:t>
            </a:r>
          </a:p>
        </p:txBody>
      </p:sp>
      <p:pic>
        <p:nvPicPr>
          <p:cNvPr id="4098" name="Picture 2" descr="Afficher l’image source">
            <a:extLst>
              <a:ext uri="{FF2B5EF4-FFF2-40B4-BE49-F238E27FC236}">
                <a16:creationId xmlns:a16="http://schemas.microsoft.com/office/drawing/2014/main" id="{69CCE3FA-718B-1FA8-32DA-EFA458291A8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568686" y="2810291"/>
            <a:ext cx="3555388" cy="3555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295931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texte 1"/>
          <p:cNvSpPr>
            <a:spLocks noGrp="1"/>
          </p:cNvSpPr>
          <p:nvPr>
            <p:ph type="body" sz="quarter" idx="10"/>
          </p:nvPr>
        </p:nvSpPr>
        <p:spPr>
          <a:xfrm>
            <a:off x="2717475" y="222514"/>
            <a:ext cx="6372217" cy="864096"/>
          </a:xfrm>
        </p:spPr>
        <p:txBody>
          <a:bodyPr>
            <a:normAutofit fontScale="92500"/>
          </a:bodyPr>
          <a:lstStyle/>
          <a:p>
            <a:r>
              <a:rPr lang="fr-FR" dirty="0"/>
              <a:t>MERCI DE VOTRE ATTENTION</a:t>
            </a:r>
          </a:p>
        </p:txBody>
      </p:sp>
      <p:pic>
        <p:nvPicPr>
          <p:cNvPr id="6" name="Image 5">
            <a:extLst>
              <a:ext uri="{FF2B5EF4-FFF2-40B4-BE49-F238E27FC236}">
                <a16:creationId xmlns:a16="http://schemas.microsoft.com/office/drawing/2014/main" id="{381415A4-A87E-7CD7-F8F4-B6FCC293BEF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28308" y="4286250"/>
            <a:ext cx="5061384" cy="2571750"/>
          </a:xfrm>
          <a:prstGeom prst="rect">
            <a:avLst/>
          </a:prstGeom>
        </p:spPr>
      </p:pic>
      <p:graphicFrame>
        <p:nvGraphicFramePr>
          <p:cNvPr id="7" name="Tableau 6">
            <a:extLst>
              <a:ext uri="{FF2B5EF4-FFF2-40B4-BE49-F238E27FC236}">
                <a16:creationId xmlns:a16="http://schemas.microsoft.com/office/drawing/2014/main" id="{FEA0C505-0D9B-DB37-701B-4BB351E14ABB}"/>
              </a:ext>
            </a:extLst>
          </p:cNvPr>
          <p:cNvGraphicFramePr>
            <a:graphicFrameLocks noGrp="1"/>
          </p:cNvGraphicFramePr>
          <p:nvPr/>
        </p:nvGraphicFramePr>
        <p:xfrm>
          <a:off x="2717474" y="778525"/>
          <a:ext cx="6372218" cy="3815810"/>
        </p:xfrm>
        <a:graphic>
          <a:graphicData uri="http://schemas.openxmlformats.org/drawingml/2006/table">
            <a:tbl>
              <a:tblPr>
                <a:tableStyleId>{5C22544A-7EE6-4342-B048-85BDC9FD1C3A}</a:tableStyleId>
              </a:tblPr>
              <a:tblGrid>
                <a:gridCol w="3368330">
                  <a:extLst>
                    <a:ext uri="{9D8B030D-6E8A-4147-A177-3AD203B41FA5}">
                      <a16:colId xmlns:a16="http://schemas.microsoft.com/office/drawing/2014/main" val="1605740896"/>
                    </a:ext>
                  </a:extLst>
                </a:gridCol>
                <a:gridCol w="1501944">
                  <a:extLst>
                    <a:ext uri="{9D8B030D-6E8A-4147-A177-3AD203B41FA5}">
                      <a16:colId xmlns:a16="http://schemas.microsoft.com/office/drawing/2014/main" val="3945659694"/>
                    </a:ext>
                  </a:extLst>
                </a:gridCol>
                <a:gridCol w="1501944">
                  <a:extLst>
                    <a:ext uri="{9D8B030D-6E8A-4147-A177-3AD203B41FA5}">
                      <a16:colId xmlns:a16="http://schemas.microsoft.com/office/drawing/2014/main" val="309712450"/>
                    </a:ext>
                  </a:extLst>
                </a:gridCol>
              </a:tblGrid>
              <a:tr h="295370">
                <a:tc>
                  <a:txBody>
                    <a:bodyPr/>
                    <a:lstStyle/>
                    <a:p>
                      <a:pPr algn="ctr" fontAlgn="ctr"/>
                      <a:r>
                        <a:rPr lang="fr-FR" sz="1400" u="none" strike="noStrike" dirty="0">
                          <a:effectLst/>
                        </a:rPr>
                        <a:t>Désignation de la formation</a:t>
                      </a:r>
                      <a:endParaRPr lang="fr-FR" sz="1400" b="1" i="0" u="none" strike="noStrike" dirty="0">
                        <a:solidFill>
                          <a:srgbClr val="000000"/>
                        </a:solidFill>
                        <a:effectLst/>
                        <a:latin typeface="Arial Narrow" panose="020B0606020202030204" pitchFamily="34" charset="0"/>
                      </a:endParaRPr>
                    </a:p>
                  </a:txBody>
                  <a:tcPr marL="7620" marR="7620" marT="7620" marB="0" anchor="ctr"/>
                </a:tc>
                <a:tc>
                  <a:txBody>
                    <a:bodyPr/>
                    <a:lstStyle/>
                    <a:p>
                      <a:pPr algn="ctr" fontAlgn="ctr"/>
                      <a:r>
                        <a:rPr lang="fr-FR" sz="1400" u="none" strike="noStrike">
                          <a:effectLst/>
                        </a:rPr>
                        <a:t>dates</a:t>
                      </a:r>
                      <a:endParaRPr lang="fr-FR" sz="1400" b="1" i="0" u="none" strike="noStrike">
                        <a:solidFill>
                          <a:srgbClr val="000000"/>
                        </a:solidFill>
                        <a:effectLst/>
                        <a:latin typeface="Arial Narrow" panose="020B0606020202030204" pitchFamily="34" charset="0"/>
                      </a:endParaRPr>
                    </a:p>
                  </a:txBody>
                  <a:tcPr marL="7620" marR="7620" marT="7620" marB="0" anchor="ctr"/>
                </a:tc>
                <a:tc>
                  <a:txBody>
                    <a:bodyPr/>
                    <a:lstStyle/>
                    <a:p>
                      <a:pPr algn="ctr" fontAlgn="ctr"/>
                      <a:r>
                        <a:rPr lang="fr-FR" sz="1400" u="none" strike="noStrike">
                          <a:effectLst/>
                        </a:rPr>
                        <a:t>lieu</a:t>
                      </a:r>
                      <a:endParaRPr lang="fr-FR" sz="1400" b="1" i="0" u="none" strike="noStrike">
                        <a:solidFill>
                          <a:srgbClr val="000000"/>
                        </a:solidFill>
                        <a:effectLst/>
                        <a:latin typeface="Arial Narrow" panose="020B0606020202030204" pitchFamily="34" charset="0"/>
                      </a:endParaRPr>
                    </a:p>
                  </a:txBody>
                  <a:tcPr marL="7620" marR="7620" marT="7620" marB="0" anchor="ctr"/>
                </a:tc>
                <a:extLst>
                  <a:ext uri="{0D108BD9-81ED-4DB2-BD59-A6C34878D82A}">
                    <a16:rowId xmlns:a16="http://schemas.microsoft.com/office/drawing/2014/main" val="1651654889"/>
                  </a:ext>
                </a:extLst>
              </a:tr>
              <a:tr h="210857">
                <a:tc>
                  <a:txBody>
                    <a:bodyPr/>
                    <a:lstStyle/>
                    <a:p>
                      <a:pPr algn="l" fontAlgn="b"/>
                      <a:r>
                        <a:rPr lang="fr-FR" sz="1400" u="none" strike="noStrike">
                          <a:effectLst/>
                        </a:rPr>
                        <a:t>L'optimisation de l'arrosage des espaces verts</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a:effectLst/>
                        </a:rPr>
                        <a:t>4 et 5 /11 2024</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200" u="none" strike="noStrike">
                          <a:effectLst/>
                        </a:rPr>
                        <a:t>Toulouse</a:t>
                      </a:r>
                      <a:endParaRPr lang="fr-FR" sz="1200" b="0" i="0" u="none" strike="noStrike">
                        <a:solidFill>
                          <a:srgbClr val="000000"/>
                        </a:solidFill>
                        <a:effectLst/>
                        <a:latin typeface="Arial Narrow" panose="020B0606020202030204" pitchFamily="34" charset="0"/>
                      </a:endParaRPr>
                    </a:p>
                  </a:txBody>
                  <a:tcPr marL="7620" marR="7620" marT="7620" marB="0" anchor="b"/>
                </a:tc>
                <a:extLst>
                  <a:ext uri="{0D108BD9-81ED-4DB2-BD59-A6C34878D82A}">
                    <a16:rowId xmlns:a16="http://schemas.microsoft.com/office/drawing/2014/main" val="3796467461"/>
                  </a:ext>
                </a:extLst>
              </a:tr>
              <a:tr h="210857">
                <a:tc>
                  <a:txBody>
                    <a:bodyPr/>
                    <a:lstStyle/>
                    <a:p>
                      <a:pPr algn="l" fontAlgn="b"/>
                      <a:r>
                        <a:rPr lang="fr-FR" sz="1400" u="none" strike="noStrike">
                          <a:effectLst/>
                        </a:rPr>
                        <a:t>La permaculture ou l'horto écologie</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a:effectLst/>
                        </a:rPr>
                        <a:t>28 et 29/10/24</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200" u="none" strike="noStrike">
                          <a:effectLst/>
                        </a:rPr>
                        <a:t>Montpellier</a:t>
                      </a:r>
                      <a:endParaRPr lang="fr-FR" sz="1200" b="0" i="0" u="none" strike="noStrike">
                        <a:solidFill>
                          <a:srgbClr val="000000"/>
                        </a:solidFill>
                        <a:effectLst/>
                        <a:latin typeface="Arial Narrow" panose="020B0606020202030204" pitchFamily="34" charset="0"/>
                      </a:endParaRPr>
                    </a:p>
                  </a:txBody>
                  <a:tcPr marL="7620" marR="7620" marT="7620" marB="0" anchor="b"/>
                </a:tc>
                <a:extLst>
                  <a:ext uri="{0D108BD9-81ED-4DB2-BD59-A6C34878D82A}">
                    <a16:rowId xmlns:a16="http://schemas.microsoft.com/office/drawing/2014/main" val="1530859028"/>
                  </a:ext>
                </a:extLst>
              </a:tr>
              <a:tr h="210857">
                <a:tc>
                  <a:txBody>
                    <a:bodyPr/>
                    <a:lstStyle/>
                    <a:p>
                      <a:pPr algn="l" fontAlgn="b"/>
                      <a:r>
                        <a:rPr lang="fr-FR" sz="1400" u="none" strike="noStrike">
                          <a:effectLst/>
                        </a:rPr>
                        <a:t>Les labels pour les services EVN</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a:effectLst/>
                        </a:rPr>
                        <a:t>05/09/2024</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200" u="none" strike="noStrike">
                          <a:effectLst/>
                        </a:rPr>
                        <a:t>Montpellier</a:t>
                      </a:r>
                      <a:endParaRPr lang="fr-FR" sz="1200" b="0" i="0" u="none" strike="noStrike">
                        <a:solidFill>
                          <a:srgbClr val="000000"/>
                        </a:solidFill>
                        <a:effectLst/>
                        <a:latin typeface="Arial Narrow" panose="020B0606020202030204" pitchFamily="34" charset="0"/>
                      </a:endParaRPr>
                    </a:p>
                  </a:txBody>
                  <a:tcPr marL="7620" marR="7620" marT="7620" marB="0" anchor="b"/>
                </a:tc>
                <a:extLst>
                  <a:ext uri="{0D108BD9-81ED-4DB2-BD59-A6C34878D82A}">
                    <a16:rowId xmlns:a16="http://schemas.microsoft.com/office/drawing/2014/main" val="1481442"/>
                  </a:ext>
                </a:extLst>
              </a:tr>
              <a:tr h="210857">
                <a:tc>
                  <a:txBody>
                    <a:bodyPr/>
                    <a:lstStyle/>
                    <a:p>
                      <a:pPr algn="l" fontAlgn="b"/>
                      <a:r>
                        <a:rPr lang="fr-FR" sz="1400" u="none" strike="noStrike">
                          <a:effectLst/>
                        </a:rPr>
                        <a:t>La désimperméabilisation des sols</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a:effectLst/>
                        </a:rPr>
                        <a:t>10/09/2024</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ctr"/>
                      <a:r>
                        <a:rPr lang="fr-FR" sz="1200" u="none" strike="noStrike">
                          <a:effectLst/>
                        </a:rPr>
                        <a:t>Montpellier</a:t>
                      </a:r>
                      <a:endParaRPr lang="fr-FR" sz="1200" b="0" i="0" u="none" strike="noStrike">
                        <a:solidFill>
                          <a:srgbClr val="000000"/>
                        </a:solidFill>
                        <a:effectLst/>
                        <a:latin typeface="Arial" panose="020B0604020202020204" pitchFamily="34" charset="0"/>
                      </a:endParaRPr>
                    </a:p>
                  </a:txBody>
                  <a:tcPr marL="7620" marR="7620" marT="7620" marB="0" anchor="ctr"/>
                </a:tc>
                <a:extLst>
                  <a:ext uri="{0D108BD9-81ED-4DB2-BD59-A6C34878D82A}">
                    <a16:rowId xmlns:a16="http://schemas.microsoft.com/office/drawing/2014/main" val="22940193"/>
                  </a:ext>
                </a:extLst>
              </a:tr>
              <a:tr h="210857">
                <a:tc>
                  <a:txBody>
                    <a:bodyPr/>
                    <a:lstStyle/>
                    <a:p>
                      <a:pPr algn="l" fontAlgn="b"/>
                      <a:r>
                        <a:rPr lang="fr-FR" sz="1400" u="none" strike="noStrike">
                          <a:effectLst/>
                        </a:rPr>
                        <a:t>La désimperméabilisation des sols</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a:effectLst/>
                        </a:rPr>
                        <a:t>12/09/2024</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ctr"/>
                      <a:r>
                        <a:rPr lang="fr-FR" sz="1200" u="none" strike="noStrike">
                          <a:effectLst/>
                        </a:rPr>
                        <a:t>Toulouse</a:t>
                      </a:r>
                      <a:endParaRPr lang="fr-FR" sz="1200" b="0" i="0" u="none" strike="noStrike">
                        <a:solidFill>
                          <a:srgbClr val="000000"/>
                        </a:solidFill>
                        <a:effectLst/>
                        <a:latin typeface="Arial" panose="020B0604020202020204" pitchFamily="34" charset="0"/>
                      </a:endParaRPr>
                    </a:p>
                  </a:txBody>
                  <a:tcPr marL="7620" marR="7620" marT="7620" marB="0" anchor="ctr"/>
                </a:tc>
                <a:extLst>
                  <a:ext uri="{0D108BD9-81ED-4DB2-BD59-A6C34878D82A}">
                    <a16:rowId xmlns:a16="http://schemas.microsoft.com/office/drawing/2014/main" val="3264385898"/>
                  </a:ext>
                </a:extLst>
              </a:tr>
              <a:tr h="414444">
                <a:tc>
                  <a:txBody>
                    <a:bodyPr/>
                    <a:lstStyle/>
                    <a:p>
                      <a:pPr algn="l" fontAlgn="b"/>
                      <a:r>
                        <a:rPr lang="fr-FR" sz="1400" u="none" strike="noStrike" dirty="0">
                          <a:effectLst/>
                        </a:rPr>
                        <a:t>Le changement climatique et son incidence sur les EVN</a:t>
                      </a:r>
                      <a:endParaRPr lang="fr-FR" sz="1400" b="0" i="0" u="none" strike="noStrike" dirty="0">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a:effectLst/>
                        </a:rPr>
                        <a:t>17 et 18/06/24</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ctr"/>
                      <a:r>
                        <a:rPr lang="fr-FR" sz="1200" u="none" strike="noStrike">
                          <a:effectLst/>
                        </a:rPr>
                        <a:t>Montpellier</a:t>
                      </a:r>
                      <a:endParaRPr lang="fr-FR" sz="1200" b="0" i="0" u="none" strike="noStrike">
                        <a:solidFill>
                          <a:srgbClr val="000000"/>
                        </a:solidFill>
                        <a:effectLst/>
                        <a:latin typeface="Arial" panose="020B0604020202020204" pitchFamily="34" charset="0"/>
                      </a:endParaRPr>
                    </a:p>
                  </a:txBody>
                  <a:tcPr marL="7620" marR="7620" marT="7620" marB="0" anchor="ctr"/>
                </a:tc>
                <a:extLst>
                  <a:ext uri="{0D108BD9-81ED-4DB2-BD59-A6C34878D82A}">
                    <a16:rowId xmlns:a16="http://schemas.microsoft.com/office/drawing/2014/main" val="3991992084"/>
                  </a:ext>
                </a:extLst>
              </a:tr>
              <a:tr h="210857">
                <a:tc>
                  <a:txBody>
                    <a:bodyPr/>
                    <a:lstStyle/>
                    <a:p>
                      <a:pPr algn="l" fontAlgn="b"/>
                      <a:r>
                        <a:rPr lang="fr-FR" sz="1400" u="none" strike="noStrike">
                          <a:effectLst/>
                        </a:rPr>
                        <a:t>Le fleurissement et son évolution</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a:effectLst/>
                        </a:rPr>
                        <a:t>9 et 11/10/24</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ctr"/>
                      <a:r>
                        <a:rPr lang="fr-FR" sz="1200" u="none" strike="noStrike">
                          <a:effectLst/>
                        </a:rPr>
                        <a:t>Toulouse</a:t>
                      </a:r>
                      <a:endParaRPr lang="fr-FR" sz="1200" b="0" i="0" u="none" strike="noStrike">
                        <a:solidFill>
                          <a:srgbClr val="000000"/>
                        </a:solidFill>
                        <a:effectLst/>
                        <a:latin typeface="Arial" panose="020B0604020202020204" pitchFamily="34" charset="0"/>
                      </a:endParaRPr>
                    </a:p>
                  </a:txBody>
                  <a:tcPr marL="7620" marR="7620" marT="7620" marB="0" anchor="ctr"/>
                </a:tc>
                <a:extLst>
                  <a:ext uri="{0D108BD9-81ED-4DB2-BD59-A6C34878D82A}">
                    <a16:rowId xmlns:a16="http://schemas.microsoft.com/office/drawing/2014/main" val="3782017048"/>
                  </a:ext>
                </a:extLst>
              </a:tr>
              <a:tr h="210857">
                <a:tc>
                  <a:txBody>
                    <a:bodyPr/>
                    <a:lstStyle/>
                    <a:p>
                      <a:pPr algn="l" fontAlgn="b"/>
                      <a:r>
                        <a:rPr lang="fr-FR" sz="1400" u="none" strike="noStrike">
                          <a:effectLst/>
                        </a:rPr>
                        <a:t>Acceptation et gestion de la flore spontanée</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a:effectLst/>
                        </a:rPr>
                        <a:t>annulé</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ctr"/>
                      <a:r>
                        <a:rPr lang="fr-FR" sz="1200" u="none" strike="noStrike">
                          <a:effectLst/>
                        </a:rPr>
                        <a:t>Montpellier</a:t>
                      </a:r>
                      <a:endParaRPr lang="fr-FR" sz="1200" b="0" i="0" u="none" strike="noStrike">
                        <a:solidFill>
                          <a:srgbClr val="000000"/>
                        </a:solidFill>
                        <a:effectLst/>
                        <a:latin typeface="Arial" panose="020B0604020202020204" pitchFamily="34" charset="0"/>
                      </a:endParaRPr>
                    </a:p>
                  </a:txBody>
                  <a:tcPr marL="7620" marR="7620" marT="7620" marB="0" anchor="ctr"/>
                </a:tc>
                <a:extLst>
                  <a:ext uri="{0D108BD9-81ED-4DB2-BD59-A6C34878D82A}">
                    <a16:rowId xmlns:a16="http://schemas.microsoft.com/office/drawing/2014/main" val="3191893124"/>
                  </a:ext>
                </a:extLst>
              </a:tr>
              <a:tr h="414444">
                <a:tc>
                  <a:txBody>
                    <a:bodyPr/>
                    <a:lstStyle/>
                    <a:p>
                      <a:pPr algn="l" fontAlgn="b"/>
                      <a:r>
                        <a:rPr lang="fr-FR" sz="1400" u="none" strike="noStrike">
                          <a:effectLst/>
                        </a:rPr>
                        <a:t>Le changement climatique et son incidence sur les EVN</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dirty="0">
                          <a:effectLst/>
                        </a:rPr>
                        <a:t>13 et 14/06/24</a:t>
                      </a:r>
                      <a:endParaRPr lang="fr-FR" sz="1400" b="0" i="0" u="none" strike="noStrike" dirty="0">
                        <a:solidFill>
                          <a:srgbClr val="000000"/>
                        </a:solidFill>
                        <a:effectLst/>
                        <a:latin typeface="Arial Narrow" panose="020B0606020202030204" pitchFamily="34" charset="0"/>
                      </a:endParaRPr>
                    </a:p>
                  </a:txBody>
                  <a:tcPr marL="7620" marR="7620" marT="7620" marB="0" anchor="b"/>
                </a:tc>
                <a:tc>
                  <a:txBody>
                    <a:bodyPr/>
                    <a:lstStyle/>
                    <a:p>
                      <a:pPr algn="ctr" fontAlgn="ctr"/>
                      <a:r>
                        <a:rPr lang="fr-FR" sz="1200" u="none" strike="noStrike">
                          <a:effectLst/>
                        </a:rPr>
                        <a:t>Toulouse</a:t>
                      </a:r>
                      <a:endParaRPr lang="fr-FR" sz="1200" b="0" i="0" u="none" strike="noStrike">
                        <a:solidFill>
                          <a:srgbClr val="000000"/>
                        </a:solidFill>
                        <a:effectLst/>
                        <a:latin typeface="Arial" panose="020B0604020202020204" pitchFamily="34" charset="0"/>
                      </a:endParaRPr>
                    </a:p>
                  </a:txBody>
                  <a:tcPr marL="7620" marR="7620" marT="7620" marB="0" anchor="ctr"/>
                </a:tc>
                <a:extLst>
                  <a:ext uri="{0D108BD9-81ED-4DB2-BD59-A6C34878D82A}">
                    <a16:rowId xmlns:a16="http://schemas.microsoft.com/office/drawing/2014/main" val="795059353"/>
                  </a:ext>
                </a:extLst>
              </a:tr>
              <a:tr h="210857">
                <a:tc>
                  <a:txBody>
                    <a:bodyPr/>
                    <a:lstStyle/>
                    <a:p>
                      <a:pPr algn="l" fontAlgn="b"/>
                      <a:r>
                        <a:rPr lang="fr-FR" sz="1400" u="none" strike="noStrike">
                          <a:effectLst/>
                        </a:rPr>
                        <a:t>Acceptation et gestion de la flore spontanée</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a:effectLst/>
                        </a:rPr>
                        <a:t>annulé</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ctr"/>
                      <a:r>
                        <a:rPr lang="fr-FR" sz="1200" u="none" strike="noStrike">
                          <a:effectLst/>
                        </a:rPr>
                        <a:t>Albi</a:t>
                      </a:r>
                      <a:endParaRPr lang="fr-FR" sz="1200" b="0" i="0" u="none" strike="noStrike">
                        <a:solidFill>
                          <a:srgbClr val="000000"/>
                        </a:solidFill>
                        <a:effectLst/>
                        <a:latin typeface="Arial" panose="020B0604020202020204" pitchFamily="34" charset="0"/>
                      </a:endParaRPr>
                    </a:p>
                  </a:txBody>
                  <a:tcPr marL="7620" marR="7620" marT="7620" marB="0" anchor="ctr"/>
                </a:tc>
                <a:extLst>
                  <a:ext uri="{0D108BD9-81ED-4DB2-BD59-A6C34878D82A}">
                    <a16:rowId xmlns:a16="http://schemas.microsoft.com/office/drawing/2014/main" val="3842387475"/>
                  </a:ext>
                </a:extLst>
              </a:tr>
              <a:tr h="210857">
                <a:tc>
                  <a:txBody>
                    <a:bodyPr/>
                    <a:lstStyle/>
                    <a:p>
                      <a:pPr algn="l" fontAlgn="b"/>
                      <a:r>
                        <a:rPr lang="fr-FR" sz="1400" u="none" strike="noStrike">
                          <a:effectLst/>
                        </a:rPr>
                        <a:t>Les végétaux économes en eau</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a:effectLst/>
                        </a:rPr>
                        <a:t>28 et 29/02/2024</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ctr"/>
                      <a:r>
                        <a:rPr lang="fr-FR" sz="1200" u="none" strike="noStrike">
                          <a:effectLst/>
                        </a:rPr>
                        <a:t>Albi</a:t>
                      </a:r>
                      <a:endParaRPr lang="fr-FR" sz="1200" b="0" i="0" u="none" strike="noStrike">
                        <a:solidFill>
                          <a:srgbClr val="000000"/>
                        </a:solidFill>
                        <a:effectLst/>
                        <a:latin typeface="Arial" panose="020B0604020202020204" pitchFamily="34" charset="0"/>
                      </a:endParaRPr>
                    </a:p>
                  </a:txBody>
                  <a:tcPr marL="7620" marR="7620" marT="7620" marB="0" anchor="ctr"/>
                </a:tc>
                <a:extLst>
                  <a:ext uri="{0D108BD9-81ED-4DB2-BD59-A6C34878D82A}">
                    <a16:rowId xmlns:a16="http://schemas.microsoft.com/office/drawing/2014/main" val="103699176"/>
                  </a:ext>
                </a:extLst>
              </a:tr>
              <a:tr h="210857">
                <a:tc>
                  <a:txBody>
                    <a:bodyPr/>
                    <a:lstStyle/>
                    <a:p>
                      <a:pPr algn="l" fontAlgn="b"/>
                      <a:r>
                        <a:rPr lang="fr-FR" sz="1400" u="none" strike="noStrike">
                          <a:effectLst/>
                        </a:rPr>
                        <a:t>Les végétaux économes en eau</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a:effectLst/>
                        </a:rPr>
                        <a:t>26 et 27/02/2024</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ctr"/>
                      <a:r>
                        <a:rPr lang="fr-FR" sz="1200" u="none" strike="noStrike">
                          <a:effectLst/>
                        </a:rPr>
                        <a:t>Auch</a:t>
                      </a:r>
                      <a:endParaRPr lang="fr-FR" sz="1200" b="0" i="0" u="none" strike="noStrike">
                        <a:solidFill>
                          <a:srgbClr val="000000"/>
                        </a:solidFill>
                        <a:effectLst/>
                        <a:latin typeface="Arial" panose="020B0604020202020204" pitchFamily="34" charset="0"/>
                      </a:endParaRPr>
                    </a:p>
                  </a:txBody>
                  <a:tcPr marL="7620" marR="7620" marT="7620" marB="0" anchor="ctr"/>
                </a:tc>
                <a:extLst>
                  <a:ext uri="{0D108BD9-81ED-4DB2-BD59-A6C34878D82A}">
                    <a16:rowId xmlns:a16="http://schemas.microsoft.com/office/drawing/2014/main" val="2069495543"/>
                  </a:ext>
                </a:extLst>
              </a:tr>
              <a:tr h="210857">
                <a:tc>
                  <a:txBody>
                    <a:bodyPr/>
                    <a:lstStyle/>
                    <a:p>
                      <a:pPr algn="l" fontAlgn="b"/>
                      <a:r>
                        <a:rPr lang="fr-FR" sz="1400" u="none" strike="noStrike">
                          <a:effectLst/>
                        </a:rPr>
                        <a:t>Le fleurissement en Montagne</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ctr"/>
                      <a:r>
                        <a:rPr lang="fr-FR" sz="1200" u="none" strike="noStrike">
                          <a:effectLst/>
                        </a:rPr>
                        <a:t>11/06/2024</a:t>
                      </a:r>
                      <a:endParaRPr lang="fr-FR" sz="1200" b="0" i="0" u="none" strike="noStrike">
                        <a:solidFill>
                          <a:srgbClr val="222222"/>
                        </a:solidFill>
                        <a:effectLst/>
                        <a:latin typeface="Arial" panose="020B0604020202020204" pitchFamily="34" charset="0"/>
                      </a:endParaRPr>
                    </a:p>
                  </a:txBody>
                  <a:tcPr marL="7620" marR="7620" marT="7620" marB="0" anchor="ctr"/>
                </a:tc>
                <a:tc>
                  <a:txBody>
                    <a:bodyPr/>
                    <a:lstStyle/>
                    <a:p>
                      <a:pPr algn="ctr" fontAlgn="ctr"/>
                      <a:r>
                        <a:rPr lang="fr-FR" sz="1200" u="none" strike="noStrike">
                          <a:effectLst/>
                        </a:rPr>
                        <a:t>Bolquère PO</a:t>
                      </a:r>
                      <a:endParaRPr lang="fr-FR" sz="1200" b="0" i="0" u="none" strike="noStrike">
                        <a:solidFill>
                          <a:srgbClr val="222222"/>
                        </a:solidFill>
                        <a:effectLst/>
                        <a:latin typeface="Arial" panose="020B0604020202020204" pitchFamily="34" charset="0"/>
                      </a:endParaRPr>
                    </a:p>
                  </a:txBody>
                  <a:tcPr marL="7620" marR="7620" marT="7620" marB="0" anchor="ctr"/>
                </a:tc>
                <a:extLst>
                  <a:ext uri="{0D108BD9-81ED-4DB2-BD59-A6C34878D82A}">
                    <a16:rowId xmlns:a16="http://schemas.microsoft.com/office/drawing/2014/main" val="2439010093"/>
                  </a:ext>
                </a:extLst>
              </a:tr>
              <a:tr h="210857">
                <a:tc>
                  <a:txBody>
                    <a:bodyPr/>
                    <a:lstStyle/>
                    <a:p>
                      <a:pPr algn="l" fontAlgn="b"/>
                      <a:r>
                        <a:rPr lang="fr-FR" sz="1400" u="none" strike="noStrike">
                          <a:effectLst/>
                        </a:rPr>
                        <a:t>Acceptation et gestion de la flore spontanée</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b"/>
                      <a:r>
                        <a:rPr lang="fr-FR" sz="1400" u="none" strike="noStrike">
                          <a:effectLst/>
                        </a:rPr>
                        <a:t>4, 5 et 6/06/2024</a:t>
                      </a:r>
                      <a:endParaRPr lang="fr-FR" sz="1400" b="0" i="0" u="none" strike="noStrike">
                        <a:solidFill>
                          <a:srgbClr val="000000"/>
                        </a:solidFill>
                        <a:effectLst/>
                        <a:latin typeface="Arial Narrow" panose="020B0606020202030204" pitchFamily="34" charset="0"/>
                      </a:endParaRPr>
                    </a:p>
                  </a:txBody>
                  <a:tcPr marL="7620" marR="7620" marT="7620" marB="0" anchor="b"/>
                </a:tc>
                <a:tc>
                  <a:txBody>
                    <a:bodyPr/>
                    <a:lstStyle/>
                    <a:p>
                      <a:pPr algn="ctr" fontAlgn="ctr"/>
                      <a:r>
                        <a:rPr lang="fr-FR" sz="1200" u="none" strike="noStrike" dirty="0">
                          <a:effectLst/>
                        </a:rPr>
                        <a:t>Perpignan</a:t>
                      </a:r>
                      <a:endParaRPr lang="fr-FR" sz="1200" b="0" i="0" u="none" strike="noStrike" dirty="0">
                        <a:solidFill>
                          <a:srgbClr val="000000"/>
                        </a:solidFill>
                        <a:effectLst/>
                        <a:latin typeface="Arial" panose="020B0604020202020204" pitchFamily="34" charset="0"/>
                      </a:endParaRPr>
                    </a:p>
                  </a:txBody>
                  <a:tcPr marL="7620" marR="7620" marT="7620" marB="0" anchor="ctr"/>
                </a:tc>
                <a:extLst>
                  <a:ext uri="{0D108BD9-81ED-4DB2-BD59-A6C34878D82A}">
                    <a16:rowId xmlns:a16="http://schemas.microsoft.com/office/drawing/2014/main" val="3850217900"/>
                  </a:ext>
                </a:extLst>
              </a:tr>
            </a:tbl>
          </a:graphicData>
        </a:graphic>
      </p:graphicFrame>
    </p:spTree>
    <p:extLst>
      <p:ext uri="{BB962C8B-B14F-4D97-AF65-F5344CB8AC3E}">
        <p14:creationId xmlns:p14="http://schemas.microsoft.com/office/powerpoint/2010/main" val="139999560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HOTO" val="TRUE"/>
  <p:tag name="FILENAME" val="C:\a verifier\nantes\Présenta\Présenta\078.JPG"/>
</p:tagLst>
</file>

<file path=ppt/theme/theme1.xml><?xml version="1.0" encoding="utf-8"?>
<a:theme xmlns:a="http://schemas.openxmlformats.org/drawingml/2006/main" name="Rétrospective">
  <a:themeElements>
    <a:clrScheme name="Rétrospective">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étrospectiv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étrospective">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14417</TotalTime>
  <Words>4982</Words>
  <Application>Microsoft Office PowerPoint</Application>
  <PresentationFormat>Affichage à l'écran (4:3)</PresentationFormat>
  <Paragraphs>422</Paragraphs>
  <Slides>113</Slides>
  <Notes>70</Notes>
  <HiddenSlides>0</HiddenSlides>
  <MMClips>0</MMClips>
  <ScaleCrop>false</ScaleCrop>
  <HeadingPairs>
    <vt:vector size="6" baseType="variant">
      <vt:variant>
        <vt:lpstr>Polices utilisées</vt:lpstr>
      </vt:variant>
      <vt:variant>
        <vt:i4>14</vt:i4>
      </vt:variant>
      <vt:variant>
        <vt:lpstr>Thème</vt:lpstr>
      </vt:variant>
      <vt:variant>
        <vt:i4>1</vt:i4>
      </vt:variant>
      <vt:variant>
        <vt:lpstr>Titres des diapositives</vt:lpstr>
      </vt:variant>
      <vt:variant>
        <vt:i4>113</vt:i4>
      </vt:variant>
    </vt:vector>
  </HeadingPairs>
  <TitlesOfParts>
    <vt:vector size="128" baseType="lpstr">
      <vt:lpstr>Algerian</vt:lpstr>
      <vt:lpstr>Arial</vt:lpstr>
      <vt:lpstr>Arial Narrow</vt:lpstr>
      <vt:lpstr>Calibri</vt:lpstr>
      <vt:lpstr>Calibri Light</vt:lpstr>
      <vt:lpstr>Cocon-Light</vt:lpstr>
      <vt:lpstr>inherit</vt:lpstr>
      <vt:lpstr>Lucida Handwriting</vt:lpstr>
      <vt:lpstr>Montserrat</vt:lpstr>
      <vt:lpstr>Poppins</vt:lpstr>
      <vt:lpstr>Roboto</vt:lpstr>
      <vt:lpstr>Rubik</vt:lpstr>
      <vt:lpstr>Times New Roman</vt:lpstr>
      <vt:lpstr>Wingdings</vt:lpstr>
      <vt:lpstr>Rétrospective</vt:lpstr>
      <vt:lpstr>EMBELLIr DURABLEment OU FLEURIr differeMENT</vt:lpstr>
      <vt:lpstr>SOMMAIRE</vt:lpstr>
      <vt:lpstr>POURQUOI DIMINUER LE FLEURISSEMENT TRADITIONNEL</vt:lpstr>
      <vt:lpstr>Présentation PowerPoint</vt:lpstr>
      <vt:lpstr>Présentation PowerPoint</vt:lpstr>
      <vt:lpstr>Présentation PowerPoint</vt:lpstr>
      <vt:lpstr>Présentation PowerPoint</vt:lpstr>
      <vt:lpstr>Présentation PowerPoint</vt:lpstr>
      <vt:lpstr>Présentation PowerPoint</vt:lpstr>
      <vt:lpstr>LES PLANTES VIVACES OU PERENNES</vt:lpstr>
      <vt:lpstr>Présentation PowerPoint</vt:lpstr>
      <vt:lpstr>Présentation PowerPoint</vt:lpstr>
      <vt:lpstr>Présentation PowerPoint</vt:lpstr>
      <vt:lpstr>Présentation PowerPoint</vt:lpstr>
      <vt:lpstr>LES JARDINS SECS, PLANTES MEDITERRANEENNES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LES JARDINS SECS, cactées et PLANTES succulentes ou grasses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LES alternatives aux gazons</vt:lpstr>
      <vt:lpstr>LES alternatives aux gazons</vt:lpstr>
      <vt:lpstr>LES alternatives aux gazons</vt:lpstr>
      <vt:lpstr>LES alternatives aux gazons</vt:lpstr>
      <vt:lpstr>LES PLANTES bulbeuses et autres</vt:lpstr>
      <vt:lpstr>Présentation PowerPoint</vt:lpstr>
      <vt:lpstr>Présentation PowerPoint</vt:lpstr>
      <vt:lpstr>LES GRAMINEES</vt:lpstr>
      <vt:lpstr>Présentation PowerPoint</vt:lpstr>
      <vt:lpstr>Présentation PowerPoint</vt:lpstr>
      <vt:lpstr>LES PLANTES couvre sols</vt:lpstr>
      <vt:lpstr>LES PLANTES couvre sols</vt:lpstr>
      <vt:lpstr>LES PRAIRIES FLEURIES</vt:lpstr>
      <vt:lpstr>Présentation PowerPoint</vt:lpstr>
      <vt:lpstr>Présentation PowerPoint</vt:lpstr>
      <vt:lpstr>Présentation PowerPoint</vt:lpstr>
      <vt:lpstr>LES ARBUSTES et les arbrisseaux</vt:lpstr>
      <vt:lpstr>Présentation PowerPoint</vt:lpstr>
      <vt:lpstr>Présentation PowerPoint</vt:lpstr>
      <vt:lpstr>LES ROSIERS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LES PLANTES GRIMPANTES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CONCLUSION ET EVALUATION</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EMBELLISSEMENT DURABLE OU L’EVOLUTION DU FLEURISSEMENT</dc:title>
  <dc:creator>patrick lafforgue</dc:creator>
  <cp:lastModifiedBy>patrick lafforgue</cp:lastModifiedBy>
  <cp:revision>37</cp:revision>
  <dcterms:created xsi:type="dcterms:W3CDTF">2022-10-07T07:53:44Z</dcterms:created>
  <dcterms:modified xsi:type="dcterms:W3CDTF">2024-10-23T06:52:00Z</dcterms:modified>
</cp:coreProperties>
</file>