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99" r:id="rId2"/>
    <p:sldId id="315" r:id="rId3"/>
    <p:sldId id="316" r:id="rId4"/>
    <p:sldId id="317" r:id="rId5"/>
    <p:sldId id="433" r:id="rId6"/>
    <p:sldId id="434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47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F324B-6E7B-4921-9E0B-61427EFCA206}" type="datetimeFigureOut">
              <a:rPr lang="fr-FR" smtClean="0"/>
              <a:t>08/10/2024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A7168-775D-4DD7-BB73-9BB0B9631E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937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1141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9306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7745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200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F07E-5CE1-449C-94F2-DBC89F258061}" type="datetimeFigureOut">
              <a:rPr lang="fr-FR" smtClean="0"/>
              <a:t>08/10/2024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B4CC2-D1B8-4D24-A142-B35662D8E5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2975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F07E-5CE1-449C-94F2-DBC89F258061}" type="datetimeFigureOut">
              <a:rPr lang="fr-FR" smtClean="0"/>
              <a:t>08/10/2024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B4CC2-D1B8-4D24-A142-B35662D8E5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4793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F07E-5CE1-449C-94F2-DBC89F258061}" type="datetimeFigureOut">
              <a:rPr lang="fr-FR" smtClean="0"/>
              <a:t>08/10/2024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B4CC2-D1B8-4D24-A142-B35662D8E5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0378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uniquemen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’image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24824" y="2530059"/>
            <a:ext cx="2780979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2202" y="585216"/>
            <a:ext cx="4375404" cy="2276856"/>
          </a:xfrm>
        </p:spPr>
        <p:txBody>
          <a:bodyPr rtlCol="0" anchor="b"/>
          <a:lstStyle>
            <a:lvl1pPr algn="r">
              <a:defRPr sz="4500" b="1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" y="201169"/>
            <a:ext cx="20574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03/09/20XX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760095" y="1984169"/>
            <a:ext cx="2788920" cy="27384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ACCEPTATION ET GESTION DE LA FLORE SPONTANEE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201169"/>
            <a:ext cx="20574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642086" y="3568936"/>
            <a:ext cx="0" cy="32760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2202" y="3127248"/>
            <a:ext cx="4375404" cy="3118104"/>
          </a:xfrm>
        </p:spPr>
        <p:txBody>
          <a:bodyPr rtlCol="0"/>
          <a:lstStyle>
            <a:lvl1pPr marL="0" indent="0" algn="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1" name="Graphisme 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3559045" y="2760277"/>
            <a:ext cx="68354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350" noProof="0"/>
          </a:p>
        </p:txBody>
      </p:sp>
      <p:sp>
        <p:nvSpPr>
          <p:cNvPr id="13" name="Graphisme 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3289961" y="2530983"/>
            <a:ext cx="10427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350" noProof="0"/>
          </a:p>
        </p:txBody>
      </p:sp>
      <p:sp>
        <p:nvSpPr>
          <p:cNvPr id="17" name="Graphisme 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252490" y="6031572"/>
            <a:ext cx="95786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350" noProof="0"/>
          </a:p>
        </p:txBody>
      </p:sp>
    </p:spTree>
    <p:extLst>
      <p:ext uri="{BB962C8B-B14F-4D97-AF65-F5344CB8AC3E}">
        <p14:creationId xmlns:p14="http://schemas.microsoft.com/office/powerpoint/2010/main" val="3365065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92"/>
            <a:ext cx="9144000" cy="6858000"/>
          </a:xfrm>
          <a:prstGeom prst="rect">
            <a:avLst/>
          </a:prstGeom>
        </p:spPr>
      </p:pic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2771800" y="3429000"/>
            <a:ext cx="5475288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MODIFIEZ LE TITRE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1" hasCustomPrompt="1"/>
          </p:nvPr>
        </p:nvSpPr>
        <p:spPr>
          <a:xfrm>
            <a:off x="2771782" y="4100812"/>
            <a:ext cx="4392613" cy="768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DE LA PRESENTATION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2915818" y="4869160"/>
            <a:ext cx="648071" cy="2878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fr-FR" dirty="0"/>
              <a:t>Mois</a:t>
            </a:r>
          </a:p>
        </p:txBody>
      </p:sp>
      <p:sp>
        <p:nvSpPr>
          <p:cNvPr id="8" name="Espace réservé du texte 3"/>
          <p:cNvSpPr>
            <a:spLocks noGrp="1"/>
          </p:cNvSpPr>
          <p:nvPr>
            <p:ph type="body" sz="quarter" idx="13" hasCustomPrompt="1"/>
          </p:nvPr>
        </p:nvSpPr>
        <p:spPr>
          <a:xfrm>
            <a:off x="3347864" y="4869160"/>
            <a:ext cx="720080" cy="2878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année</a:t>
            </a:r>
          </a:p>
        </p:txBody>
      </p:sp>
    </p:spTree>
    <p:extLst>
      <p:ext uri="{BB962C8B-B14F-4D97-AF65-F5344CB8AC3E}">
        <p14:creationId xmlns:p14="http://schemas.microsoft.com/office/powerpoint/2010/main" val="359116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F07E-5CE1-449C-94F2-DBC89F258061}" type="datetimeFigureOut">
              <a:rPr lang="fr-FR" smtClean="0"/>
              <a:t>08/10/2024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B4CC2-D1B8-4D24-A142-B35662D8E5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33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F07E-5CE1-449C-94F2-DBC89F258061}" type="datetimeFigureOut">
              <a:rPr lang="fr-FR" smtClean="0"/>
              <a:t>08/10/2024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B4CC2-D1B8-4D24-A142-B35662D8E5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011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F07E-5CE1-449C-94F2-DBC89F258061}" type="datetimeFigureOut">
              <a:rPr lang="fr-FR" smtClean="0"/>
              <a:t>08/10/2024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B4CC2-D1B8-4D24-A142-B35662D8E5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1281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F07E-5CE1-449C-94F2-DBC89F258061}" type="datetimeFigureOut">
              <a:rPr lang="fr-FR" smtClean="0"/>
              <a:t>08/10/2024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B4CC2-D1B8-4D24-A142-B35662D8E5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418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F07E-5CE1-449C-94F2-DBC89F258061}" type="datetimeFigureOut">
              <a:rPr lang="fr-FR" smtClean="0"/>
              <a:t>08/10/2024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B4CC2-D1B8-4D24-A142-B35662D8E5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036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F07E-5CE1-449C-94F2-DBC89F258061}" type="datetimeFigureOut">
              <a:rPr lang="fr-FR" smtClean="0"/>
              <a:t>08/10/2024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B4CC2-D1B8-4D24-A142-B35662D8E5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942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F07E-5CE1-449C-94F2-DBC89F258061}" type="datetimeFigureOut">
              <a:rPr lang="fr-FR" smtClean="0"/>
              <a:t>08/10/2024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B4CC2-D1B8-4D24-A142-B35662D8E5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259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6F07E-5CE1-449C-94F2-DBC89F258061}" type="datetimeFigureOut">
              <a:rPr lang="fr-FR" smtClean="0"/>
              <a:t>08/10/2024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B4CC2-D1B8-4D24-A142-B35662D8E5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2143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6F07E-5CE1-449C-94F2-DBC89F258061}" type="datetimeFigureOut">
              <a:rPr lang="fr-FR" smtClean="0"/>
              <a:t>08/10/2024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B4CC2-D1B8-4D24-A142-B35662D8E5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4142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atrickjardindeville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illes-et-villages-fleuris.com/" TargetMode="External"/><Relationship Id="rId3" Type="http://schemas.openxmlformats.org/officeDocument/2006/relationships/hyperlink" Target="https://patrickjardindeville.com/" TargetMode="External"/><Relationship Id="rId7" Type="http://schemas.openxmlformats.org/officeDocument/2006/relationships/hyperlink" Target="https://www.plante-et-cite.fr/utilisateur/logi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e-communautes.cnfpt.fr/nature-et-environnement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campnum.com/" TargetMode="External"/><Relationship Id="rId10" Type="http://schemas.openxmlformats.org/officeDocument/2006/relationships/hyperlink" Target="https://www.ofb.gouv.fr/occitanie" TargetMode="External"/><Relationship Id="rId4" Type="http://schemas.openxmlformats.org/officeDocument/2006/relationships/hyperlink" Target="https://www.hortis.fr/" TargetMode="External"/><Relationship Id="rId9" Type="http://schemas.openxmlformats.org/officeDocument/2006/relationships/hyperlink" Target="https://fredon.fr/occitani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3030418" y="1203036"/>
            <a:ext cx="5475288" cy="864096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LE FLEURISSEMENT ET</a:t>
            </a:r>
          </a:p>
          <a:p>
            <a:r>
              <a:rPr lang="fr-FR" dirty="0"/>
              <a:t> SON EVOLUTION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073715A-CF07-A196-965D-888DE1354CD2}"/>
              </a:ext>
            </a:extLst>
          </p:cNvPr>
          <p:cNvSpPr txBox="1"/>
          <p:nvPr/>
        </p:nvSpPr>
        <p:spPr>
          <a:xfrm>
            <a:off x="3278909" y="2826205"/>
            <a:ext cx="5226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10 et 11 Octobre 2024 Toulouse</a:t>
            </a:r>
          </a:p>
        </p:txBody>
      </p:sp>
    </p:spTree>
    <p:extLst>
      <p:ext uri="{BB962C8B-B14F-4D97-AF65-F5344CB8AC3E}">
        <p14:creationId xmlns:p14="http://schemas.microsoft.com/office/powerpoint/2010/main" val="3421244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5408798-0DB3-46BF-880E-7BB904D70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365" y="134055"/>
            <a:ext cx="8481269" cy="6723945"/>
          </a:xfrm>
        </p:spPr>
        <p:txBody>
          <a:bodyPr rtlCol="0">
            <a:normAutofit fontScale="62500" lnSpcReduction="20000"/>
          </a:bodyPr>
          <a:lstStyle/>
          <a:p>
            <a:pPr rtl="0"/>
            <a:r>
              <a:rPr lang="fr-FR" dirty="0"/>
              <a:t>INGENIEUR EN CHEF HC / FORMATEUR / CONSULTANT</a:t>
            </a:r>
          </a:p>
          <a:p>
            <a:pPr rtl="0"/>
            <a:endParaRPr lang="fr-FR" sz="1700" dirty="0"/>
          </a:p>
          <a:p>
            <a:pPr rtl="0"/>
            <a:r>
              <a:rPr lang="fr-FR" sz="2100" dirty="0"/>
              <a:t>EXPERIENCES PROFESSIONNELLES</a:t>
            </a:r>
          </a:p>
          <a:p>
            <a:pPr algn="l" rtl="0"/>
            <a:r>
              <a:rPr lang="fr-FR" sz="2200" dirty="0"/>
              <a:t>1982 : Entrée dans la fonction publique territoriale comme </a:t>
            </a:r>
            <a:r>
              <a:rPr lang="fr-FR" sz="2200" dirty="0">
                <a:solidFill>
                  <a:schemeClr val="tx1"/>
                </a:solidFill>
              </a:rPr>
              <a:t>agent d’entretien </a:t>
            </a:r>
            <a:r>
              <a:rPr lang="fr-FR" sz="2200" dirty="0"/>
              <a:t>à la ville de Toulouse au service des Jardins et Promenades.</a:t>
            </a:r>
          </a:p>
          <a:p>
            <a:pPr algn="l" rtl="0"/>
            <a:r>
              <a:rPr lang="fr-FR" sz="2200" dirty="0"/>
              <a:t>1987 : Technicien et </a:t>
            </a:r>
            <a:r>
              <a:rPr lang="fr-FR" sz="2200" dirty="0">
                <a:solidFill>
                  <a:schemeClr val="tx1"/>
                </a:solidFill>
              </a:rPr>
              <a:t>Responsable au centre horticole </a:t>
            </a:r>
            <a:r>
              <a:rPr lang="fr-FR" sz="2200" dirty="0"/>
              <a:t>municipal de la ville de Toulouse.</a:t>
            </a:r>
          </a:p>
          <a:p>
            <a:pPr algn="l" rtl="0"/>
            <a:r>
              <a:rPr lang="fr-FR" sz="2200" dirty="0"/>
              <a:t>2004 : Paysagiste au bureau d’études et travaux neufs du service Jardins et Espaces verts.</a:t>
            </a:r>
          </a:p>
          <a:p>
            <a:pPr algn="l" rtl="0"/>
            <a:r>
              <a:rPr lang="fr-FR" sz="2200" dirty="0"/>
              <a:t>2010 : Ingénieur, </a:t>
            </a:r>
            <a:r>
              <a:rPr lang="fr-FR" sz="2200" dirty="0">
                <a:solidFill>
                  <a:schemeClr val="tx1"/>
                </a:solidFill>
              </a:rPr>
              <a:t>Directeur du service </a:t>
            </a:r>
            <a:r>
              <a:rPr lang="fr-FR" sz="2200" dirty="0"/>
              <a:t>Paysage et Nature de la ville de Narbonne.</a:t>
            </a:r>
          </a:p>
          <a:p>
            <a:pPr algn="l" rtl="0"/>
            <a:r>
              <a:rPr lang="fr-FR" sz="2200" dirty="0"/>
              <a:t>2017 : Certifié par le World Park </a:t>
            </a:r>
            <a:r>
              <a:rPr lang="fr-FR" sz="2200" dirty="0" err="1"/>
              <a:t>Academy</a:t>
            </a:r>
            <a:r>
              <a:rPr lang="fr-FR" sz="2200" dirty="0"/>
              <a:t> expert national France en gestion de Parcs et Jardins.</a:t>
            </a:r>
          </a:p>
          <a:p>
            <a:pPr algn="l" rtl="0"/>
            <a:r>
              <a:rPr lang="fr-FR" sz="2200" dirty="0"/>
              <a:t>2022 : Auto entrepreneur Formateur et consultant en espaces verts et naturels</a:t>
            </a:r>
          </a:p>
          <a:p>
            <a:pPr algn="l" rtl="0"/>
            <a:endParaRPr lang="fr-FR" sz="2200" dirty="0"/>
          </a:p>
          <a:p>
            <a:pPr rtl="0"/>
            <a:r>
              <a:rPr lang="fr-FR" sz="2200" dirty="0"/>
              <a:t>FORMATION ET CONCOURS</a:t>
            </a:r>
          </a:p>
          <a:p>
            <a:pPr algn="l" rtl="0"/>
            <a:r>
              <a:rPr lang="fr-FR" sz="2200" dirty="0"/>
              <a:t>1980 </a:t>
            </a:r>
            <a:r>
              <a:rPr lang="fr-FR" sz="2200" b="1" dirty="0"/>
              <a:t>: </a:t>
            </a:r>
            <a:r>
              <a:rPr lang="fr-FR" sz="2200" dirty="0">
                <a:solidFill>
                  <a:schemeClr val="tx1"/>
                </a:solidFill>
              </a:rPr>
              <a:t>Brevet de Technicien Agricole option Jardins et Espaces Verts.</a:t>
            </a:r>
          </a:p>
          <a:p>
            <a:pPr algn="l" rtl="0"/>
            <a:r>
              <a:rPr lang="fr-FR" sz="2200" dirty="0"/>
              <a:t>1986 : Concours externe de Surveillant de Travaux.</a:t>
            </a:r>
          </a:p>
          <a:p>
            <a:pPr algn="l" rtl="0"/>
            <a:r>
              <a:rPr lang="fr-FR" sz="2200" dirty="0"/>
              <a:t>1987 : Concours externe de Technicien.</a:t>
            </a:r>
          </a:p>
          <a:p>
            <a:pPr algn="l" rtl="0"/>
            <a:r>
              <a:rPr lang="fr-FR" sz="2200" dirty="0"/>
              <a:t>1995 : Examen de Technicien Territorial Chef.</a:t>
            </a:r>
          </a:p>
          <a:p>
            <a:pPr algn="l" rtl="0"/>
            <a:r>
              <a:rPr lang="fr-FR" sz="2200" dirty="0"/>
              <a:t>2009 : Examen professionnel d’Ingénieur Territorial.</a:t>
            </a:r>
          </a:p>
          <a:p>
            <a:pPr rtl="0"/>
            <a:r>
              <a:rPr lang="fr-FR" sz="2200" dirty="0"/>
              <a:t>EXPERIENCES EXTRA PROFESSIONNELLES</a:t>
            </a:r>
          </a:p>
          <a:p>
            <a:pPr algn="l" rtl="0"/>
            <a:r>
              <a:rPr lang="fr-FR" sz="2200" dirty="0"/>
              <a:t>Intervenant auprès du Centre National de la Formation du Personnel Territorial depuis 1990</a:t>
            </a:r>
          </a:p>
          <a:p>
            <a:pPr algn="l" rtl="0"/>
            <a:r>
              <a:rPr lang="fr-FR" sz="2200" dirty="0"/>
              <a:t>2009 à 2016 : Intervenant en licence pro, « Stratégies des Espaces Verts des villes et Management » Université Toulouse 1.</a:t>
            </a:r>
          </a:p>
          <a:p>
            <a:pPr algn="l" rtl="0"/>
            <a:r>
              <a:rPr lang="fr-FR" sz="2200" dirty="0"/>
              <a:t>Depuis 1993 membre du jury régional du Concours des villes et villages fleuris.</a:t>
            </a:r>
          </a:p>
          <a:p>
            <a:pPr algn="l" rtl="0"/>
            <a:r>
              <a:rPr lang="fr-FR" sz="2200" dirty="0"/>
              <a:t>Responsable d’équipe du jury régional du Label des villes et villages fleuris depuis 2021</a:t>
            </a:r>
          </a:p>
          <a:p>
            <a:pPr algn="l" rtl="0"/>
            <a:r>
              <a:rPr lang="fr-FR" sz="2200" dirty="0"/>
              <a:t>Délégué régional de l’association </a:t>
            </a:r>
            <a:r>
              <a:rPr lang="fr-FR" sz="2200" dirty="0" err="1"/>
              <a:t>Hortis</a:t>
            </a:r>
            <a:r>
              <a:rPr lang="fr-FR" sz="2200" dirty="0"/>
              <a:t> : association des responsables des espaces verts</a:t>
            </a:r>
          </a:p>
          <a:p>
            <a:pPr algn="l" rtl="0"/>
            <a:r>
              <a:rPr lang="fr-FR" sz="2200" dirty="0"/>
              <a:t>et nature en ville.</a:t>
            </a:r>
          </a:p>
        </p:txBody>
      </p:sp>
    </p:spTree>
    <p:extLst>
      <p:ext uri="{BB962C8B-B14F-4D97-AF65-F5344CB8AC3E}">
        <p14:creationId xmlns:p14="http://schemas.microsoft.com/office/powerpoint/2010/main" val="1084987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5408798-0DB3-46BF-880E-7BB904D70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117" y="444447"/>
            <a:ext cx="8481269" cy="6174465"/>
          </a:xfrm>
        </p:spPr>
        <p:txBody>
          <a:bodyPr rtlCol="0">
            <a:normAutofit/>
          </a:bodyPr>
          <a:lstStyle/>
          <a:p>
            <a:pPr rtl="0"/>
            <a:r>
              <a:rPr lang="fr-FR" sz="2400" dirty="0"/>
              <a:t>INGENIEUR EN CHEF HC / FORMATEUR / CONSULTANT</a:t>
            </a:r>
          </a:p>
          <a:p>
            <a:pPr rtl="0"/>
            <a:endParaRPr lang="fr-FR" sz="2400" dirty="0"/>
          </a:p>
          <a:p>
            <a:pPr rtl="0"/>
            <a:r>
              <a:rPr lang="fr-FR" sz="2400" dirty="0"/>
              <a:t>Patrick LAFFORGUE</a:t>
            </a:r>
          </a:p>
          <a:p>
            <a:pPr rtl="0"/>
            <a:r>
              <a:rPr lang="fr-FR" sz="2400" dirty="0"/>
              <a:t>E-mail : patrickjardinierdeville@gmail.com</a:t>
            </a:r>
          </a:p>
          <a:p>
            <a:pPr rtl="0"/>
            <a:r>
              <a:rPr lang="fr-FR" sz="2400" dirty="0"/>
              <a:t>Site : patrickjardindeville.com </a:t>
            </a:r>
            <a:r>
              <a:rPr lang="fr-FR" sz="2400" dirty="0">
                <a:hlinkClick r:id="rId3"/>
              </a:rPr>
              <a:t>(patrickjardindeville.com)</a:t>
            </a:r>
            <a:endParaRPr lang="fr-FR" sz="2400" dirty="0"/>
          </a:p>
          <a:p>
            <a:pPr rtl="0"/>
            <a:r>
              <a:rPr lang="fr-FR" sz="2400" dirty="0"/>
              <a:t>Auto entrepreneur Formateur et consultant en espaces verts et naturels</a:t>
            </a:r>
          </a:p>
          <a:p>
            <a:r>
              <a:rPr lang="fr-FR" sz="2400" dirty="0"/>
              <a:t>Intervenant  pour les EVN auprès du Centre National de la Formation du Personnel Territorial</a:t>
            </a:r>
          </a:p>
          <a:p>
            <a:pPr algn="l" rtl="0"/>
            <a:r>
              <a:rPr lang="fr-FR" sz="2400" dirty="0"/>
              <a:t>Responsable d’équipe du jury régional du Label des villes et villages fleuris depuis 2021</a:t>
            </a:r>
          </a:p>
          <a:p>
            <a:pPr algn="l" rtl="0"/>
            <a:r>
              <a:rPr lang="fr-FR" sz="2400" dirty="0"/>
              <a:t>Délégué régional de l’association </a:t>
            </a:r>
            <a:r>
              <a:rPr lang="fr-FR" sz="2400" dirty="0" err="1"/>
              <a:t>Hortis</a:t>
            </a:r>
            <a:r>
              <a:rPr lang="fr-FR" sz="2400" dirty="0"/>
              <a:t> : association des responsables des espaces verts et nature en ville.</a:t>
            </a:r>
          </a:p>
          <a:p>
            <a:pPr algn="l" rtl="0"/>
            <a:r>
              <a:rPr lang="fr-FR" sz="2400" dirty="0"/>
              <a:t>Association </a:t>
            </a:r>
            <a:r>
              <a:rPr lang="fr-FR" sz="2400" dirty="0" err="1"/>
              <a:t>jardin’Aude</a:t>
            </a:r>
            <a:endParaRPr lang="fr-FR" sz="2400" dirty="0"/>
          </a:p>
          <a:p>
            <a:endParaRPr lang="fr-FR" sz="2400" dirty="0"/>
          </a:p>
          <a:p>
            <a:pPr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1694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DDBBC93-70DF-4E4E-98E3-08124185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6051" y="71306"/>
            <a:ext cx="4375404" cy="832523"/>
          </a:xfrm>
        </p:spPr>
        <p:txBody>
          <a:bodyPr rtlCol="0"/>
          <a:lstStyle/>
          <a:p>
            <a:pPr rtl="0"/>
            <a:r>
              <a:rPr lang="fr-FR" dirty="0">
                <a:latin typeface="+mn-lt"/>
              </a:rPr>
              <a:t>APPRENDRE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5DE74E9-AA78-46C1-845A-0B72FA8AF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7066" y="903829"/>
            <a:ext cx="7793373" cy="5620624"/>
          </a:xfrm>
        </p:spPr>
        <p:txBody>
          <a:bodyPr rtlCol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Mon expérience avec les livres et les revues pro: 3 livres et une synthèse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latinLnBrk="1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Les techniques modernes: Internet et les sites pros </a:t>
            </a:r>
            <a:r>
              <a:rPr lang="fr-FR" sz="1800" dirty="0">
                <a:hlinkClick r:id="rId3"/>
              </a:rPr>
              <a:t>(patrickjardindeville.com)</a:t>
            </a:r>
            <a:r>
              <a:rPr lang="fr-FR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YouTube…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latinLnBrk="1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Apprendre du RESEAU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Hortis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hlinkClick r:id="rId4"/>
              </a:rPr>
              <a:t>Hortis</a:t>
            </a:r>
            <a:r>
              <a:rPr lang="fr-FR" sz="1800" dirty="0">
                <a:hlinkClick r:id="rId4"/>
              </a:rPr>
              <a:t>, les responsables d’espaces nature en ville </a:t>
            </a:r>
            <a:endParaRPr lang="fr-FR" sz="1800" dirty="0"/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</a:t>
            </a: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Unep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sz="1800" dirty="0">
                <a:hlinkClick r:id="rId5"/>
              </a:rPr>
              <a:t>(campnum.com)</a:t>
            </a:r>
            <a:endParaRPr lang="fr-FR" sz="1800" dirty="0"/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F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Cnfpt</a:t>
            </a: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fr-FR" sz="1800" dirty="0">
                <a:hlinkClick r:id="rId6"/>
              </a:rPr>
              <a:t>Communauté Nature et environnement | E-Communautés (cnfpt.fr)</a:t>
            </a:r>
            <a:endParaRPr lang="fr-FR" sz="1800" dirty="0"/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Plante et cité (veille technique, label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écojardin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fr-FR" sz="1800" dirty="0">
                <a:hlinkClick r:id="rId7"/>
              </a:rPr>
              <a:t>(plante-et-cite.fr)</a:t>
            </a:r>
            <a:endParaRPr lang="fr-FR" sz="1800" dirty="0"/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Villes et Villages fleuris </a:t>
            </a:r>
            <a:r>
              <a:rPr lang="fr-FR" sz="1800" dirty="0">
                <a:hlinkClick r:id="rId8"/>
              </a:rPr>
              <a:t>(villes-et-villages-fleuris.com)</a:t>
            </a:r>
            <a:endParaRPr lang="fr-FR" sz="1800" dirty="0"/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Fredon </a:t>
            </a:r>
            <a:r>
              <a:rPr lang="fr-FR" sz="1800" dirty="0" err="1">
                <a:hlinkClick r:id="rId9"/>
              </a:rPr>
              <a:t>FREDON</a:t>
            </a:r>
            <a:r>
              <a:rPr lang="fr-FR" sz="1800" dirty="0">
                <a:hlinkClick r:id="rId9"/>
              </a:rPr>
              <a:t> Occitanie</a:t>
            </a:r>
            <a:r>
              <a:rPr lang="fr-FR" sz="1800" dirty="0"/>
              <a:t>, RNSA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OFB Occitanie </a:t>
            </a:r>
            <a:r>
              <a:rPr lang="fr-FR" sz="1800" dirty="0">
                <a:hlinkClick r:id="rId10"/>
              </a:rPr>
              <a:t>(ofb.gouv.fr)</a:t>
            </a:r>
            <a:r>
              <a:rPr lang="fr-FR" sz="1800" dirty="0"/>
              <a:t>, </a:t>
            </a:r>
            <a:r>
              <a:rPr lang="fr-FR" sz="1800" dirty="0" err="1"/>
              <a:t>Cérema</a:t>
            </a:r>
            <a:r>
              <a:rPr lang="fr-FR" sz="1800" dirty="0"/>
              <a:t>, Idéal réseau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EEDFC2F-FF0A-4EC9-A0BB-0AA2B1E6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/>
              <a:t>Les végétaux sobres en eau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DCF8D89-56D9-4E2B-9838-07DFB6E9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smtClean="0"/>
              <a:pPr rtl="0"/>
              <a:t>4</a:t>
            </a:fld>
            <a:endParaRPr lang="fr-FR"/>
          </a:p>
        </p:txBody>
      </p:sp>
      <p:pic>
        <p:nvPicPr>
          <p:cNvPr id="5" name="Image 10">
            <a:extLst>
              <a:ext uri="{FF2B5EF4-FFF2-40B4-BE49-F238E27FC236}">
                <a16:creationId xmlns:a16="http://schemas.microsoft.com/office/drawing/2014/main" id="{D666736D-0AFF-C367-092C-F2C36600EC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8339" y="4802377"/>
            <a:ext cx="15621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743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DDBBC93-70DF-4E4E-98E3-08124185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6051" y="71306"/>
            <a:ext cx="4375404" cy="832523"/>
          </a:xfrm>
        </p:spPr>
        <p:txBody>
          <a:bodyPr rtlCol="0"/>
          <a:lstStyle/>
          <a:p>
            <a:pPr rtl="0"/>
            <a:r>
              <a:rPr lang="fr-FR" dirty="0">
                <a:latin typeface="+mn-lt"/>
              </a:rPr>
              <a:t>APPRENDRE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5DE74E9-AA78-46C1-845A-0B72FA8AF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7066" y="903829"/>
            <a:ext cx="7923653" cy="5620624"/>
          </a:xfrm>
        </p:spPr>
        <p:txBody>
          <a:bodyPr rtlCol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Mon expérience avec les livres et les revues pro: 3 livres et une synthèse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latinLnBrk="1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 bibles: </a:t>
            </a:r>
          </a:p>
          <a:p>
            <a:pPr algn="just" latinLnBrk="1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fr-FR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fascicule 35 « Aménagements paysagers, aires de sports et de loisirs de plein air »</a:t>
            </a:r>
          </a:p>
          <a:p>
            <a:pPr algn="just" latinLnBrk="1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règles professionnelles du paysage</a:t>
            </a:r>
          </a:p>
          <a:p>
            <a:pPr algn="just" latinLnBrk="1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bon jardinier</a:t>
            </a:r>
          </a:p>
          <a:p>
            <a:pPr algn="just" latinLnBrk="1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Guide Clause ou autres</a:t>
            </a:r>
          </a:p>
          <a:p>
            <a:pPr algn="just" latinLnBrk="1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tube</a:t>
            </a:r>
          </a:p>
          <a:p>
            <a:pPr algn="just" latinLnBrk="1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 la thématique: QUE PLANTER DEMAIN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Apprendre en étant formateur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EEDFC2F-FF0A-4EC9-A0BB-0AA2B1E6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dirty="0"/>
              <a:t>Les végétaux sobres en eau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DCF8D89-56D9-4E2B-9838-07DFB6E9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smtClean="0"/>
              <a:pPr rtl="0"/>
              <a:t>5</a:t>
            </a:fld>
            <a:endParaRPr lang="fr-FR"/>
          </a:p>
        </p:txBody>
      </p:sp>
      <p:pic>
        <p:nvPicPr>
          <p:cNvPr id="5" name="Image 10">
            <a:extLst>
              <a:ext uri="{FF2B5EF4-FFF2-40B4-BE49-F238E27FC236}">
                <a16:creationId xmlns:a16="http://schemas.microsoft.com/office/drawing/2014/main" id="{D666736D-0AFF-C367-092C-F2C36600E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8339" y="4802377"/>
            <a:ext cx="15621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701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19A3E74-5936-2E64-0722-44D704C63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2" t="22993" r="27172" b="11856"/>
          <a:stretch/>
        </p:blipFill>
        <p:spPr>
          <a:xfrm>
            <a:off x="0" y="-216601"/>
            <a:ext cx="4359564" cy="39716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93417CD-EEE2-F27E-6A6D-2C30F5B40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4" t="14053" r="32627" b="6553"/>
          <a:stretch/>
        </p:blipFill>
        <p:spPr>
          <a:xfrm>
            <a:off x="59077" y="3657361"/>
            <a:ext cx="2351614" cy="3200640"/>
          </a:xfrm>
          <a:prstGeom prst="rect">
            <a:avLst/>
          </a:prstGeom>
        </p:spPr>
      </p:pic>
      <p:pic>
        <p:nvPicPr>
          <p:cNvPr id="2" name="Image 1" descr="DSC08112">
            <a:extLst>
              <a:ext uri="{FF2B5EF4-FFF2-40B4-BE49-F238E27FC236}">
                <a16:creationId xmlns:a16="http://schemas.microsoft.com/office/drawing/2014/main" id="{B11D3AC7-864A-4B6D-BFF8-29E8113134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9" r="20341" b="22627"/>
          <a:stretch/>
        </p:blipFill>
        <p:spPr>
          <a:xfrm>
            <a:off x="5160523" y="0"/>
            <a:ext cx="3983477" cy="3538436"/>
          </a:xfrm>
          <a:prstGeom prst="rect">
            <a:avLst/>
          </a:prstGeom>
        </p:spPr>
      </p:pic>
      <p:pic>
        <p:nvPicPr>
          <p:cNvPr id="3" name="Image 2" descr="DSC08109">
            <a:extLst>
              <a:ext uri="{FF2B5EF4-FFF2-40B4-BE49-F238E27FC236}">
                <a16:creationId xmlns:a16="http://schemas.microsoft.com/office/drawing/2014/main" id="{ACF3C1E2-78CA-F77F-2303-668DF24A67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4" r="18085" b="30292"/>
          <a:stretch/>
        </p:blipFill>
        <p:spPr>
          <a:xfrm>
            <a:off x="2990237" y="3755036"/>
            <a:ext cx="6153764" cy="314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5042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</TotalTime>
  <Words>525</Words>
  <Application>Microsoft Office PowerPoint</Application>
  <PresentationFormat>Affichage à l'écran (4:3)</PresentationFormat>
  <Paragraphs>67</Paragraphs>
  <Slides>6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APPRENDRE</vt:lpstr>
      <vt:lpstr>APPRENDRE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patrick lafforgue</dc:creator>
  <cp:lastModifiedBy>patrick lafforgue</cp:lastModifiedBy>
  <cp:revision>4</cp:revision>
  <dcterms:created xsi:type="dcterms:W3CDTF">2023-12-28T14:22:45Z</dcterms:created>
  <dcterms:modified xsi:type="dcterms:W3CDTF">2024-10-08T19:01:47Z</dcterms:modified>
</cp:coreProperties>
</file>