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2" r:id="rId2"/>
    <p:sldMasterId id="2147483654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4" r:id="rId10"/>
    <p:sldMasterId id="2147483676" r:id="rId11"/>
    <p:sldMasterId id="2147483678" r:id="rId12"/>
    <p:sldMasterId id="2147483680" r:id="rId13"/>
    <p:sldMasterId id="2147483682" r:id="rId14"/>
    <p:sldMasterId id="2147483684" r:id="rId15"/>
    <p:sldMasterId id="2147483690" r:id="rId16"/>
    <p:sldMasterId id="2147483692" r:id="rId17"/>
    <p:sldMasterId id="2147483694" r:id="rId18"/>
    <p:sldMasterId id="2147483696" r:id="rId19"/>
    <p:sldMasterId id="2147483698" r:id="rId20"/>
    <p:sldMasterId id="2147483700" r:id="rId21"/>
    <p:sldMasterId id="2147483702" r:id="rId22"/>
    <p:sldMasterId id="2147483704" r:id="rId23"/>
  </p:sldMasterIdLst>
  <p:notesMasterIdLst>
    <p:notesMasterId r:id="rId38"/>
  </p:notesMasterIdLst>
  <p:sldIdLst>
    <p:sldId id="256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73" r:id="rId34"/>
    <p:sldId id="271" r:id="rId35"/>
    <p:sldId id="270" r:id="rId36"/>
    <p:sldId id="269" r:id="rId37"/>
  </p:sldIdLst>
  <p:sldSz cx="10080625" cy="567055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déplacer la diapo</a:t>
            </a: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Cliquez pour modifier le format des notes</a:t>
            </a:r>
          </a:p>
        </p:txBody>
      </p:sp>
      <p:sp>
        <p:nvSpPr>
          <p:cNvPr id="25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&lt;en-tête&gt;</a:t>
            </a:r>
          </a:p>
        </p:txBody>
      </p:sp>
      <p:sp>
        <p:nvSpPr>
          <p:cNvPr id="252" name="PlaceHolder 4"/>
          <p:cNvSpPr>
            <a:spLocks noGrp="1"/>
          </p:cNvSpPr>
          <p:nvPr>
            <p:ph type="dt" idx="4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</a:p>
        </p:txBody>
      </p:sp>
      <p:sp>
        <p:nvSpPr>
          <p:cNvPr id="253" name="PlaceHolder 5"/>
          <p:cNvSpPr>
            <a:spLocks noGrp="1"/>
          </p:cNvSpPr>
          <p:nvPr>
            <p:ph type="ftr" idx="4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254" name="PlaceHolder 6"/>
          <p:cNvSpPr>
            <a:spLocks noGrp="1"/>
          </p:cNvSpPr>
          <p:nvPr>
            <p:ph type="sldNum" idx="4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6B42DCE-C815-402B-8119-2102D642246C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3700" cy="3079750"/>
          </a:xfrm>
          <a:prstGeom prst="rect">
            <a:avLst/>
          </a:prstGeom>
          <a:ln w="0">
            <a:noFill/>
          </a:ln>
        </p:spPr>
      </p:sp>
      <p:sp>
        <p:nvSpPr>
          <p:cNvPr id="14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0280" cy="35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2" name="PlaceHolder 3"/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65680" cy="45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15FCD85-E65C-4932-ADF6-02F3BD088C31}" type="slidenum">
              <a:rPr lang="fr-FR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e +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FA0B2102-E6D8-454B-B806-A7992859D49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erbatim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5F91FD5-9D45-4ED7-9A35-08660066844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1EC7F11D-821C-4801-9A1E-84CA4350770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28FE2D3C-C2D1-46B6-AF06-45C92630859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FD7CB654-373B-4AC6-A662-1AB76D7404E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3071CB33-2A56-4B8E-B27E-773B992155F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et 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8156CBE8-E15C-470A-8645-4BC8B9B4D69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re et 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4"/>
          </p:nvPr>
        </p:nvSpPr>
        <p:spPr/>
        <p:txBody>
          <a:bodyPr/>
          <a:lstStyle/>
          <a:p>
            <a:fld id="{FEA516CA-D3B5-4D4C-878E-44F97E66AB4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re et 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5BC78555-F198-4C7D-B8D0-2647F88E424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 2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6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0A27C62-251A-4C1B-AEBD-5C3692ED66DA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ommair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chapitre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 chapitr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e simple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E974C5A-BE94-4AB2-8BEB-6DE8A47C743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e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F3D5DDC5-7FCF-4DC2-9A2D-67DA89308EA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/>
          <p:nvPr/>
        </p:nvPicPr>
        <p:blipFill>
          <a:blip r:embed="rId3">
            <a:alphaModFix amt="50000"/>
          </a:blip>
          <a:srcRect t="8447" b="18842"/>
          <a:stretch/>
        </p:blipFill>
        <p:spPr>
          <a:xfrm>
            <a:off x="0" y="0"/>
            <a:ext cx="10077120" cy="5667480"/>
          </a:xfrm>
          <a:prstGeom prst="rect">
            <a:avLst/>
          </a:prstGeom>
          <a:ln w="0">
            <a:noFill/>
          </a:ln>
        </p:spPr>
      </p:pic>
      <p:pic>
        <p:nvPicPr>
          <p:cNvPr id="12" name="Image 20"/>
          <p:cNvPicPr/>
          <p:nvPr/>
        </p:nvPicPr>
        <p:blipFill>
          <a:blip r:embed="rId4"/>
          <a:stretch/>
        </p:blipFill>
        <p:spPr>
          <a:xfrm>
            <a:off x="180000" y="4500000"/>
            <a:ext cx="1160280" cy="1052280"/>
          </a:xfrm>
          <a:prstGeom prst="rect">
            <a:avLst/>
          </a:prstGeom>
          <a:ln w="0">
            <a:noFill/>
          </a:ln>
        </p:spPr>
      </p:pic>
      <p:pic>
        <p:nvPicPr>
          <p:cNvPr id="13" name="Image 19" descr="Une image contenant texte, clipart&#10;&#10;Description générée automatiquement"/>
          <p:cNvPicPr/>
          <p:nvPr/>
        </p:nvPicPr>
        <p:blipFill>
          <a:blip r:embed="rId5"/>
          <a:stretch/>
        </p:blipFill>
        <p:spPr>
          <a:xfrm>
            <a:off x="1531080" y="4908960"/>
            <a:ext cx="2246400" cy="646200"/>
          </a:xfrm>
          <a:prstGeom prst="rect">
            <a:avLst/>
          </a:prstGeom>
          <a:ln w="0">
            <a:noFill/>
          </a:ln>
        </p:spPr>
      </p:pic>
      <p:pic>
        <p:nvPicPr>
          <p:cNvPr id="14" name="Image 121"/>
          <p:cNvPicPr/>
          <p:nvPr/>
        </p:nvPicPr>
        <p:blipFill>
          <a:blip r:embed="rId6"/>
          <a:stretch/>
        </p:blipFill>
        <p:spPr>
          <a:xfrm>
            <a:off x="3960000" y="4500000"/>
            <a:ext cx="1873080" cy="1052280"/>
          </a:xfrm>
          <a:prstGeom prst="rect">
            <a:avLst/>
          </a:prstGeom>
          <a:ln w="0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6031440" y="4500000"/>
            <a:ext cx="1581120" cy="1050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2400" b="0" strike="noStrike" spc="-1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16" name="Image 15"/>
          <p:cNvPicPr/>
          <p:nvPr/>
        </p:nvPicPr>
        <p:blipFill>
          <a:blip r:embed="rId7"/>
          <a:stretch/>
        </p:blipFill>
        <p:spPr>
          <a:xfrm>
            <a:off x="6117120" y="4500000"/>
            <a:ext cx="1404360" cy="1050480"/>
          </a:xfrm>
          <a:prstGeom prst="rect">
            <a:avLst/>
          </a:prstGeom>
          <a:ln w="0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7740000" y="5004000"/>
            <a:ext cx="2157480" cy="537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8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8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0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20" name="Rectangle 16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21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22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23" name="Image 18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24" name="Rectangle 19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1"/>
          <p:cNvSpPr>
            <a:spLocks noGrp="1"/>
          </p:cNvSpPr>
          <p:nvPr>
            <p:ph type="ftr" idx="15"/>
          </p:nvPr>
        </p:nvSpPr>
        <p:spPr>
          <a:xfrm>
            <a:off x="6350040" y="513216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ldNum" idx="16"/>
          </p:nvPr>
        </p:nvSpPr>
        <p:spPr>
          <a:xfrm>
            <a:off x="9479520" y="511632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72000" tIns="72000" rIns="72000" bIns="72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8C3B093C-C89B-4EE9-8711-ED58C7ABD8AB}" type="slidenum">
              <a: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1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6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28" name="Image 22"/>
          <p:cNvPicPr/>
          <p:nvPr/>
        </p:nvPicPr>
        <p:blipFill>
          <a:blip r:embed="rId3"/>
          <a:stretch/>
        </p:blipFill>
        <p:spPr>
          <a:xfrm>
            <a:off x="2211120" y="1995120"/>
            <a:ext cx="548280" cy="548280"/>
          </a:xfrm>
          <a:prstGeom prst="rect">
            <a:avLst/>
          </a:prstGeom>
          <a:ln w="0">
            <a:noFill/>
          </a:ln>
        </p:spPr>
      </p:pic>
      <p:sp>
        <p:nvSpPr>
          <p:cNvPr id="129" name="Rectangle 3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30" name="Image 12"/>
          <p:cNvPicPr/>
          <p:nvPr/>
        </p:nvPicPr>
        <p:blipFill>
          <a:blip r:embed="rId4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31" name="Image 121"/>
          <p:cNvPicPr/>
          <p:nvPr/>
        </p:nvPicPr>
        <p:blipFill>
          <a:blip r:embed="rId5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32" name="Image 17"/>
          <p:cNvPicPr/>
          <p:nvPr/>
        </p:nvPicPr>
        <p:blipFill>
          <a:blip r:embed="rId6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33" name="Rectangle 18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1"/>
          <p:cNvSpPr>
            <a:spLocks noGrp="1"/>
          </p:cNvSpPr>
          <p:nvPr>
            <p:ph type="ftr" idx="17"/>
          </p:nvPr>
        </p:nvSpPr>
        <p:spPr>
          <a:xfrm>
            <a:off x="6350040" y="513216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ldNum" idx="18"/>
          </p:nvPr>
        </p:nvSpPr>
        <p:spPr>
          <a:xfrm>
            <a:off x="9479520" y="511632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72000" tIns="72000" rIns="72000" bIns="72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3C639197-03EA-446B-A0D8-5FB5A6D66172}" type="slidenum">
              <a: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1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0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37" name="Rectangle 16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38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39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40" name="Image 18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41" name="Rectangle 19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1"/>
          <p:cNvSpPr>
            <a:spLocks noGrp="1"/>
          </p:cNvSpPr>
          <p:nvPr>
            <p:ph type="ftr" idx="19"/>
          </p:nvPr>
        </p:nvSpPr>
        <p:spPr>
          <a:xfrm>
            <a:off x="6350040" y="513216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sldNum" idx="20"/>
          </p:nvPr>
        </p:nvSpPr>
        <p:spPr>
          <a:xfrm>
            <a:off x="9479520" y="511632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72000" tIns="72000" rIns="72000" bIns="72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419FEC59-13F7-46F6-8AB8-08A73E6DA1CB}" type="slidenum">
              <a: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1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9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45" name="Rectangle 7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46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47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48" name="Image 16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49" name="Rectangle 17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1"/>
          <p:cNvSpPr>
            <a:spLocks noGrp="1"/>
          </p:cNvSpPr>
          <p:nvPr>
            <p:ph type="ftr" idx="21"/>
          </p:nvPr>
        </p:nvSpPr>
        <p:spPr>
          <a:xfrm>
            <a:off x="6350040" y="514764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sldNum" idx="22"/>
          </p:nvPr>
        </p:nvSpPr>
        <p:spPr>
          <a:xfrm>
            <a:off x="9479520" y="514548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EA00E286-32C5-4E68-A7FC-4FA25E26777A}" type="slidenum">
              <a: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9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53" name="Rectangle 7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54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55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56" name="Image 17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57" name="Rectangle 18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1"/>
          <p:cNvSpPr>
            <a:spLocks noGrp="1"/>
          </p:cNvSpPr>
          <p:nvPr>
            <p:ph type="ftr" idx="23"/>
          </p:nvPr>
        </p:nvSpPr>
        <p:spPr>
          <a:xfrm>
            <a:off x="6350040" y="514764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ldNum" idx="24"/>
          </p:nvPr>
        </p:nvSpPr>
        <p:spPr>
          <a:xfrm>
            <a:off x="9479520" y="514548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0F11F533-45B4-4211-8B88-1CB604EC7743}" type="slidenum">
              <a: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9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61" name="Rectangle 16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62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63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64" name="Image 19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65" name="Rectangle 20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1"/>
          <p:cNvSpPr>
            <a:spLocks noGrp="1"/>
          </p:cNvSpPr>
          <p:nvPr>
            <p:ph type="ftr" idx="25"/>
          </p:nvPr>
        </p:nvSpPr>
        <p:spPr>
          <a:xfrm>
            <a:off x="5953320" y="5113080"/>
            <a:ext cx="340056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Num" idx="26"/>
          </p:nvPr>
        </p:nvSpPr>
        <p:spPr>
          <a:xfrm>
            <a:off x="9524160" y="5115240"/>
            <a:ext cx="38556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145938FE-EA83-4783-977B-D20D2D94C88F}" type="slidenum">
              <a: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9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83" name="Rectangle 7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84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85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86" name="Image 16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87" name="Rectangle 17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1"/>
          <p:cNvSpPr>
            <a:spLocks noGrp="1"/>
          </p:cNvSpPr>
          <p:nvPr>
            <p:ph type="ftr" idx="31"/>
          </p:nvPr>
        </p:nvSpPr>
        <p:spPr>
          <a:xfrm>
            <a:off x="6350040" y="514764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sldNum" idx="32"/>
          </p:nvPr>
        </p:nvSpPr>
        <p:spPr>
          <a:xfrm>
            <a:off x="9479520" y="514548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9D602133-7179-406C-867B-745423B0934F}" type="slidenum">
              <a: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9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91" name="Rectangle 7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92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93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94" name="Image 17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95" name="Rectangle 18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1"/>
          <p:cNvSpPr>
            <a:spLocks noGrp="1"/>
          </p:cNvSpPr>
          <p:nvPr>
            <p:ph type="ftr" idx="33"/>
          </p:nvPr>
        </p:nvSpPr>
        <p:spPr>
          <a:xfrm>
            <a:off x="6350040" y="514764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sldNum" idx="34"/>
          </p:nvPr>
        </p:nvSpPr>
        <p:spPr>
          <a:xfrm>
            <a:off x="9479520" y="514548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04CA29CA-7517-47F4-ADA6-3BD2B50F4BBF}" type="slidenum">
              <a: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9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99" name="Rectangle 7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200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201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202" name="Image 17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203" name="Rectangle 18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1"/>
          <p:cNvSpPr>
            <a:spLocks noGrp="1"/>
          </p:cNvSpPr>
          <p:nvPr>
            <p:ph type="ftr" idx="35"/>
          </p:nvPr>
        </p:nvSpPr>
        <p:spPr>
          <a:xfrm>
            <a:off x="6350040" y="514764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ldNum" idx="36"/>
          </p:nvPr>
        </p:nvSpPr>
        <p:spPr>
          <a:xfrm>
            <a:off x="9479520" y="514548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5A2EEC1A-E40F-4F7D-8730-50C0AB18B23B}" type="slidenum">
              <a:rPr lang="fr-FR" sz="989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 19" descr="Une image contenant texte, clipart&#10;&#10;Description générée automatiquement"/>
          <p:cNvPicPr/>
          <p:nvPr/>
        </p:nvPicPr>
        <p:blipFill>
          <a:blip r:embed="rId3"/>
          <a:stretch/>
        </p:blipFill>
        <p:spPr>
          <a:xfrm>
            <a:off x="8216280" y="158400"/>
            <a:ext cx="1862640" cy="539640"/>
          </a:xfrm>
          <a:prstGeom prst="rect">
            <a:avLst/>
          </a:prstGeom>
          <a:ln w="0">
            <a:noFill/>
          </a:ln>
        </p:spPr>
      </p:pic>
      <p:pic>
        <p:nvPicPr>
          <p:cNvPr id="207" name="Image 20"/>
          <p:cNvPicPr/>
          <p:nvPr/>
        </p:nvPicPr>
        <p:blipFill>
          <a:blip r:embed="rId4"/>
          <a:stretch/>
        </p:blipFill>
        <p:spPr>
          <a:xfrm>
            <a:off x="92880" y="97560"/>
            <a:ext cx="975600" cy="885600"/>
          </a:xfrm>
          <a:prstGeom prst="rect">
            <a:avLst/>
          </a:prstGeom>
          <a:ln w="0">
            <a:noFill/>
          </a:ln>
        </p:spPr>
      </p:pic>
      <p:pic>
        <p:nvPicPr>
          <p:cNvPr id="208" name="Image 9" descr="Une image contenant texte&#10;&#10;Description générée automatiquement"/>
          <p:cNvPicPr/>
          <p:nvPr/>
        </p:nvPicPr>
        <p:blipFill>
          <a:blip r:embed="rId5"/>
          <a:srcRect l="40749"/>
          <a:stretch/>
        </p:blipFill>
        <p:spPr>
          <a:xfrm>
            <a:off x="8736840" y="5056560"/>
            <a:ext cx="661680" cy="520200"/>
          </a:xfrm>
          <a:prstGeom prst="rect">
            <a:avLst/>
          </a:prstGeom>
          <a:ln w="0">
            <a:noFill/>
          </a:ln>
        </p:spPr>
      </p:pic>
      <p:pic>
        <p:nvPicPr>
          <p:cNvPr id="209" name="Image 11" descr="Une image contenant texte, signe, carte de visite&#10;&#10;Description générée automatiquement"/>
          <p:cNvPicPr/>
          <p:nvPr/>
        </p:nvPicPr>
        <p:blipFill>
          <a:blip r:embed="rId6"/>
          <a:srcRect b="17092"/>
          <a:stretch/>
        </p:blipFill>
        <p:spPr>
          <a:xfrm>
            <a:off x="8151840" y="5075280"/>
            <a:ext cx="581400" cy="5014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/>
          <p:nvPr/>
        </p:nvPicPr>
        <p:blipFill>
          <a:blip r:embed="rId3">
            <a:alphaModFix amt="70000"/>
          </a:blip>
          <a:srcRect t="8447" b="18842"/>
          <a:stretch/>
        </p:blipFill>
        <p:spPr>
          <a:xfrm>
            <a:off x="0" y="360"/>
            <a:ext cx="10077120" cy="5667480"/>
          </a:xfrm>
          <a:prstGeom prst="rect">
            <a:avLst/>
          </a:prstGeom>
          <a:ln w="0">
            <a:noFill/>
          </a:ln>
        </p:spPr>
      </p:pic>
      <p:pic>
        <p:nvPicPr>
          <p:cNvPr id="21" name="Image 20"/>
          <p:cNvPicPr/>
          <p:nvPr/>
        </p:nvPicPr>
        <p:blipFill>
          <a:blip r:embed="rId4"/>
          <a:stretch/>
        </p:blipFill>
        <p:spPr>
          <a:xfrm>
            <a:off x="112680" y="118080"/>
            <a:ext cx="1160280" cy="1052280"/>
          </a:xfrm>
          <a:prstGeom prst="rect">
            <a:avLst/>
          </a:prstGeom>
          <a:ln w="0">
            <a:noFill/>
          </a:ln>
        </p:spPr>
      </p:pic>
      <p:pic>
        <p:nvPicPr>
          <p:cNvPr id="22" name="Image 19" descr="Une image contenant texte, clipart&#10;&#10;Description générée automatiquement"/>
          <p:cNvPicPr/>
          <p:nvPr/>
        </p:nvPicPr>
        <p:blipFill>
          <a:blip r:embed="rId5"/>
          <a:stretch/>
        </p:blipFill>
        <p:spPr>
          <a:xfrm>
            <a:off x="1440000" y="118800"/>
            <a:ext cx="2246400" cy="646200"/>
          </a:xfrm>
          <a:prstGeom prst="rect">
            <a:avLst/>
          </a:prstGeom>
          <a:ln w="0">
            <a:noFill/>
          </a:ln>
        </p:spPr>
      </p:pic>
      <p:pic>
        <p:nvPicPr>
          <p:cNvPr id="23" name="Image 121"/>
          <p:cNvPicPr/>
          <p:nvPr/>
        </p:nvPicPr>
        <p:blipFill>
          <a:blip r:embed="rId6"/>
          <a:stretch/>
        </p:blipFill>
        <p:spPr>
          <a:xfrm>
            <a:off x="3891600" y="118800"/>
            <a:ext cx="1873080" cy="1052280"/>
          </a:xfrm>
          <a:prstGeom prst="rect">
            <a:avLst/>
          </a:prstGeom>
          <a:ln w="0">
            <a:noFill/>
          </a:ln>
        </p:spPr>
      </p:pic>
      <p:pic>
        <p:nvPicPr>
          <p:cNvPr id="24" name="Image 1"/>
          <p:cNvPicPr/>
          <p:nvPr/>
        </p:nvPicPr>
        <p:blipFill>
          <a:blip r:embed="rId7"/>
          <a:stretch/>
        </p:blipFill>
        <p:spPr>
          <a:xfrm>
            <a:off x="10847160" y="303120"/>
            <a:ext cx="1122840" cy="838800"/>
          </a:xfrm>
          <a:prstGeom prst="rect">
            <a:avLst/>
          </a:prstGeom>
          <a:ln w="0">
            <a:noFill/>
          </a:ln>
        </p:spPr>
      </p:pic>
      <p:pic>
        <p:nvPicPr>
          <p:cNvPr id="25" name="Image 1"/>
          <p:cNvPicPr/>
          <p:nvPr/>
        </p:nvPicPr>
        <p:blipFill>
          <a:blip r:embed="rId7"/>
          <a:stretch/>
        </p:blipFill>
        <p:spPr>
          <a:xfrm>
            <a:off x="10847160" y="303120"/>
            <a:ext cx="1122840" cy="838800"/>
          </a:xfrm>
          <a:prstGeom prst="rect">
            <a:avLst/>
          </a:prstGeom>
          <a:ln w="0">
            <a:noFill/>
          </a:ln>
        </p:spPr>
      </p:pic>
      <p:pic>
        <p:nvPicPr>
          <p:cNvPr id="26" name="Image 1"/>
          <p:cNvPicPr/>
          <p:nvPr/>
        </p:nvPicPr>
        <p:blipFill>
          <a:blip r:embed="rId7"/>
          <a:stretch/>
        </p:blipFill>
        <p:spPr>
          <a:xfrm>
            <a:off x="10847160" y="303120"/>
            <a:ext cx="1122840" cy="838800"/>
          </a:xfrm>
          <a:prstGeom prst="rect">
            <a:avLst/>
          </a:prstGeom>
          <a:ln w="0">
            <a:noFill/>
          </a:ln>
        </p:spPr>
      </p:pic>
      <p:pic>
        <p:nvPicPr>
          <p:cNvPr id="27" name="Image 1"/>
          <p:cNvPicPr/>
          <p:nvPr/>
        </p:nvPicPr>
        <p:blipFill>
          <a:blip r:embed="rId7"/>
          <a:stretch/>
        </p:blipFill>
        <p:spPr>
          <a:xfrm>
            <a:off x="10847160" y="303120"/>
            <a:ext cx="1122840" cy="838800"/>
          </a:xfrm>
          <a:prstGeom prst="rect">
            <a:avLst/>
          </a:prstGeom>
          <a:ln w="0">
            <a:noFill/>
          </a:ln>
        </p:spPr>
      </p:pic>
      <p:pic>
        <p:nvPicPr>
          <p:cNvPr id="28" name="Image 1"/>
          <p:cNvPicPr/>
          <p:nvPr/>
        </p:nvPicPr>
        <p:blipFill>
          <a:blip r:embed="rId7"/>
          <a:stretch/>
        </p:blipFill>
        <p:spPr>
          <a:xfrm>
            <a:off x="10847160" y="303120"/>
            <a:ext cx="1122840" cy="83880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28"/>
          <p:cNvSpPr/>
          <p:nvPr/>
        </p:nvSpPr>
        <p:spPr>
          <a:xfrm>
            <a:off x="8352000" y="119160"/>
            <a:ext cx="1581120" cy="1050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2400" b="0" strike="noStrike" spc="-1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30" name="Image 29"/>
          <p:cNvPicPr/>
          <p:nvPr/>
        </p:nvPicPr>
        <p:blipFill>
          <a:blip r:embed="rId7"/>
          <a:stretch/>
        </p:blipFill>
        <p:spPr>
          <a:xfrm>
            <a:off x="8460000" y="119160"/>
            <a:ext cx="1404360" cy="10504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 6" descr="Une image contenant texte, clipart&#10;&#10;Description générée automatiquement"/>
          <p:cNvPicPr/>
          <p:nvPr/>
        </p:nvPicPr>
        <p:blipFill>
          <a:blip r:embed="rId3"/>
          <a:stretch/>
        </p:blipFill>
        <p:spPr>
          <a:xfrm>
            <a:off x="8216280" y="158400"/>
            <a:ext cx="1862640" cy="539640"/>
          </a:xfrm>
          <a:prstGeom prst="rect">
            <a:avLst/>
          </a:prstGeom>
          <a:ln w="0">
            <a:noFill/>
          </a:ln>
        </p:spPr>
      </p:pic>
      <p:pic>
        <p:nvPicPr>
          <p:cNvPr id="211" name="Image 10"/>
          <p:cNvPicPr/>
          <p:nvPr/>
        </p:nvPicPr>
        <p:blipFill>
          <a:blip r:embed="rId4"/>
          <a:stretch/>
        </p:blipFill>
        <p:spPr>
          <a:xfrm>
            <a:off x="92880" y="97560"/>
            <a:ext cx="975600" cy="885600"/>
          </a:xfrm>
          <a:prstGeom prst="rect">
            <a:avLst/>
          </a:prstGeom>
          <a:ln w="0">
            <a:noFill/>
          </a:ln>
        </p:spPr>
      </p:pic>
      <p:pic>
        <p:nvPicPr>
          <p:cNvPr id="212" name="Image 11" descr="Une image contenant texte&#10;&#10;Description générée automatiquement"/>
          <p:cNvPicPr/>
          <p:nvPr/>
        </p:nvPicPr>
        <p:blipFill>
          <a:blip r:embed="rId5"/>
          <a:srcRect l="40749"/>
          <a:stretch/>
        </p:blipFill>
        <p:spPr>
          <a:xfrm>
            <a:off x="8736840" y="5056560"/>
            <a:ext cx="661680" cy="520200"/>
          </a:xfrm>
          <a:prstGeom prst="rect">
            <a:avLst/>
          </a:prstGeom>
          <a:ln w="0">
            <a:noFill/>
          </a:ln>
        </p:spPr>
      </p:pic>
      <p:pic>
        <p:nvPicPr>
          <p:cNvPr id="213" name="Image 13" descr="Une image contenant texte, signe, carte de visite&#10;&#10;Description générée automatiquement"/>
          <p:cNvPicPr/>
          <p:nvPr/>
        </p:nvPicPr>
        <p:blipFill>
          <a:blip r:embed="rId6"/>
          <a:srcRect b="17092"/>
          <a:stretch/>
        </p:blipFill>
        <p:spPr>
          <a:xfrm>
            <a:off x="8151840" y="5075280"/>
            <a:ext cx="581400" cy="5014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6"/>
          <p:cNvSpPr/>
          <p:nvPr/>
        </p:nvSpPr>
        <p:spPr>
          <a:xfrm>
            <a:off x="0" y="5423760"/>
            <a:ext cx="10078920" cy="2451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215" name="Rectangle 2"/>
          <p:cNvSpPr/>
          <p:nvPr/>
        </p:nvSpPr>
        <p:spPr>
          <a:xfrm>
            <a:off x="0" y="5308920"/>
            <a:ext cx="10078920" cy="36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7200" rIns="90000" bIns="-72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216" name="Image 7" descr="Une image contenant texte, clipart&#10;&#10;Description générée automatiquement"/>
          <p:cNvPicPr/>
          <p:nvPr/>
        </p:nvPicPr>
        <p:blipFill>
          <a:blip r:embed="rId3"/>
          <a:stretch/>
        </p:blipFill>
        <p:spPr>
          <a:xfrm>
            <a:off x="8216280" y="158400"/>
            <a:ext cx="1862640" cy="539640"/>
          </a:xfrm>
          <a:prstGeom prst="rect">
            <a:avLst/>
          </a:prstGeom>
          <a:ln w="0">
            <a:noFill/>
          </a:ln>
        </p:spPr>
      </p:pic>
      <p:pic>
        <p:nvPicPr>
          <p:cNvPr id="217" name="Image 10"/>
          <p:cNvPicPr/>
          <p:nvPr/>
        </p:nvPicPr>
        <p:blipFill>
          <a:blip r:embed="rId4"/>
          <a:stretch/>
        </p:blipFill>
        <p:spPr>
          <a:xfrm>
            <a:off x="92880" y="97560"/>
            <a:ext cx="975600" cy="885600"/>
          </a:xfrm>
          <a:prstGeom prst="rect">
            <a:avLst/>
          </a:prstGeom>
          <a:ln w="0">
            <a:noFill/>
          </a:ln>
        </p:spPr>
      </p:pic>
      <p:sp>
        <p:nvSpPr>
          <p:cNvPr id="218" name="Graphique 4"/>
          <p:cNvSpPr/>
          <p:nvPr/>
        </p:nvSpPr>
        <p:spPr>
          <a:xfrm>
            <a:off x="1085040" y="2210040"/>
            <a:ext cx="254160" cy="443160"/>
          </a:xfrm>
          <a:custGeom>
            <a:avLst/>
            <a:gdLst>
              <a:gd name="textAreaLeft" fmla="*/ 0 w 254160"/>
              <a:gd name="textAreaRight" fmla="*/ 255960 w 254160"/>
              <a:gd name="textAreaTop" fmla="*/ 0 h 443160"/>
              <a:gd name="textAreaBottom" fmla="*/ 444960 h 443160"/>
            </a:gdLst>
            <a:ahLst/>
            <a:cxnLst/>
            <a:rect l="textAreaLeft" t="textAreaTop" r="textAreaRight" b="textAreaBottom"/>
            <a:pathLst>
              <a:path w="309505" h="538229">
                <a:moveTo>
                  <a:pt x="40424" y="538229"/>
                </a:moveTo>
                <a:lnTo>
                  <a:pt x="10" y="497824"/>
                </a:lnTo>
                <a:lnTo>
                  <a:pt x="228686" y="269148"/>
                </a:lnTo>
                <a:lnTo>
                  <a:pt x="0" y="40405"/>
                </a:lnTo>
                <a:lnTo>
                  <a:pt x="40415" y="0"/>
                </a:lnTo>
                <a:lnTo>
                  <a:pt x="309505" y="269148"/>
                </a:lnTo>
                <a:lnTo>
                  <a:pt x="40424" y="53822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49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pic>
        <p:nvPicPr>
          <p:cNvPr id="219" name="Image 12" descr="Une image contenant texte&#10;&#10;Description générée automatiquement"/>
          <p:cNvPicPr/>
          <p:nvPr/>
        </p:nvPicPr>
        <p:blipFill>
          <a:blip r:embed="rId5"/>
          <a:srcRect l="40749"/>
          <a:stretch/>
        </p:blipFill>
        <p:spPr>
          <a:xfrm>
            <a:off x="8736840" y="5056560"/>
            <a:ext cx="661680" cy="520200"/>
          </a:xfrm>
          <a:prstGeom prst="rect">
            <a:avLst/>
          </a:prstGeom>
          <a:ln w="0">
            <a:noFill/>
          </a:ln>
        </p:spPr>
      </p:pic>
      <p:pic>
        <p:nvPicPr>
          <p:cNvPr id="220" name="Image 14" descr="Une image contenant texte, signe, carte de visite&#10;&#10;Description générée automatiquement"/>
          <p:cNvPicPr/>
          <p:nvPr/>
        </p:nvPicPr>
        <p:blipFill>
          <a:blip r:embed="rId6"/>
          <a:srcRect b="17092"/>
          <a:stretch/>
        </p:blipFill>
        <p:spPr>
          <a:xfrm>
            <a:off x="8151840" y="5075280"/>
            <a:ext cx="581400" cy="5014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2"/>
          <p:cNvSpPr/>
          <p:nvPr/>
        </p:nvSpPr>
        <p:spPr>
          <a:xfrm>
            <a:off x="0" y="0"/>
            <a:ext cx="10078920" cy="49082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222" name="Rectangle 14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223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224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225" name="Image 16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7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1"/>
          <p:cNvSpPr>
            <a:spLocks noGrp="1"/>
          </p:cNvSpPr>
          <p:nvPr>
            <p:ph type="ftr" idx="37"/>
          </p:nvPr>
        </p:nvSpPr>
        <p:spPr>
          <a:xfrm>
            <a:off x="3780360" y="5147640"/>
            <a:ext cx="553140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16"/>
          <p:cNvSpPr/>
          <p:nvPr/>
        </p:nvSpPr>
        <p:spPr>
          <a:xfrm>
            <a:off x="0" y="387000"/>
            <a:ext cx="294120" cy="69660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9" name="Rectangle 8"/>
          <p:cNvSpPr/>
          <p:nvPr/>
        </p:nvSpPr>
        <p:spPr>
          <a:xfrm>
            <a:off x="9185760" y="4811400"/>
            <a:ext cx="349200" cy="8528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30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800" cy="59832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9"/>
          <p:cNvSpPr/>
          <p:nvPr/>
        </p:nvSpPr>
        <p:spPr>
          <a:xfrm>
            <a:off x="9149760" y="5040000"/>
            <a:ext cx="1217160" cy="4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fld id="{9F326458-7680-48FC-9FD1-5D64806912FD}" type="slidenum">
              <a:rPr lang="fr-FR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‹N°›</a:t>
            </a:fld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10"/>
          <p:cNvSpPr/>
          <p:nvPr/>
        </p:nvSpPr>
        <p:spPr>
          <a:xfrm>
            <a:off x="11465280" y="6196320"/>
            <a:ext cx="567720" cy="35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72000" rIns="72000" bIns="72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fld id="{7296C344-D2FD-4211-A878-CB59611BF841}" type="slidenum">
              <a:rPr lang="fr-FR" sz="1100" b="0" strike="noStrike" spc="-1">
                <a:solidFill>
                  <a:srgbClr val="FFFFFF"/>
                </a:solidFill>
                <a:latin typeface="Arial"/>
                <a:ea typeface="DejaVu Sans"/>
              </a:rPr>
              <a:t>‹N°›</a:t>
            </a:fld>
            <a:endParaRPr lang="fr-FR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10"/>
          <p:cNvSpPr/>
          <p:nvPr/>
        </p:nvSpPr>
        <p:spPr>
          <a:xfrm>
            <a:off x="11465280" y="6196320"/>
            <a:ext cx="567720" cy="35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72000" rIns="72000" bIns="72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fld id="{F2522D4C-0AC5-436A-838E-7FAA02C99AFB}" type="slidenum">
              <a:rPr lang="fr-FR" sz="1100" b="0" strike="noStrike" spc="-1">
                <a:solidFill>
                  <a:srgbClr val="FFFFFF"/>
                </a:solidFill>
                <a:latin typeface="Arial"/>
                <a:ea typeface="DejaVu Sans"/>
              </a:rPr>
              <a:t>‹N°›</a:t>
            </a:fld>
            <a:endParaRPr lang="fr-FR" sz="1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760" cy="599760"/>
          </a:xfrm>
          <a:prstGeom prst="rect">
            <a:avLst/>
          </a:prstGeom>
          <a:ln w="0">
            <a:noFill/>
          </a:ln>
        </p:spPr>
      </p:pic>
      <p:pic>
        <p:nvPicPr>
          <p:cNvPr id="235" name="Image 13"/>
          <p:cNvPicPr/>
          <p:nvPr/>
        </p:nvPicPr>
        <p:blipFill>
          <a:blip r:embed="rId5"/>
          <a:stretch/>
        </p:blipFill>
        <p:spPr>
          <a:xfrm>
            <a:off x="7020000" y="5040000"/>
            <a:ext cx="801360" cy="59976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14"/>
          <p:cNvSpPr/>
          <p:nvPr/>
        </p:nvSpPr>
        <p:spPr>
          <a:xfrm>
            <a:off x="7822800" y="5130720"/>
            <a:ext cx="1355760" cy="53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32" name="PlaceHolder 2"/>
          <p:cNvSpPr>
            <a:spLocks noGrp="1"/>
          </p:cNvSpPr>
          <p:nvPr>
            <p:ph type="ftr" idx="1"/>
          </p:nvPr>
        </p:nvSpPr>
        <p:spPr>
          <a:xfrm>
            <a:off x="4038480" y="4838040"/>
            <a:ext cx="4110840" cy="2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en-US" sz="920" b="0" strike="noStrike" spc="-1">
                <a:solidFill>
                  <a:schemeClr val="dk1">
                    <a:tint val="75000"/>
                  </a:schemeClr>
                </a:solidFill>
                <a:latin typeface="Calibri"/>
                <a:ea typeface="DejaVu Sans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920" b="0" strike="noStrike" spc="-1">
                <a:solidFill>
                  <a:schemeClr val="dk1">
                    <a:tint val="75000"/>
                  </a:schemeClr>
                </a:solidFill>
                <a:latin typeface="Calibri"/>
                <a:ea typeface="DejaVu Sans"/>
              </a:rPr>
              <a:t>&lt;pied de page&gt;</a:t>
            </a:r>
            <a:endParaRPr lang="fr-FR" sz="9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sldNum" idx="2"/>
          </p:nvPr>
        </p:nvSpPr>
        <p:spPr>
          <a:xfrm>
            <a:off x="8610480" y="4838040"/>
            <a:ext cx="2739240" cy="2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920" b="0" strike="noStrike" spc="-1">
                <a:solidFill>
                  <a:schemeClr val="dk1">
                    <a:tint val="75000"/>
                  </a:schemeClr>
                </a:solidFill>
                <a:latin typeface="Calibri"/>
                <a:ea typeface="DejaVu Sans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FA7F46E-F859-4DC0-9D76-5B65E18F359D}" type="slidenum">
              <a:rPr lang="en-US" sz="920" b="0" strike="noStrike" spc="-1">
                <a:solidFill>
                  <a:schemeClr val="dk1">
                    <a:tint val="75000"/>
                  </a:schemeClr>
                </a:solidFill>
                <a:latin typeface="Calibri"/>
                <a:ea typeface="DejaVu Sans"/>
              </a:rPr>
              <a:t>‹N°›</a:t>
            </a:fld>
            <a:endParaRPr lang="fr-FR" sz="9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dt" idx="3"/>
          </p:nvPr>
        </p:nvSpPr>
        <p:spPr>
          <a:xfrm>
            <a:off x="838080" y="4838040"/>
            <a:ext cx="2739240" cy="2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3"/>
          <p:cNvCxnSpPr/>
          <p:nvPr/>
        </p:nvCxnSpPr>
        <p:spPr>
          <a:xfrm>
            <a:off x="4800960" y="1653120"/>
            <a:ext cx="1800" cy="2687040"/>
          </a:xfrm>
          <a:prstGeom prst="straightConnector1">
            <a:avLst/>
          </a:prstGeom>
          <a:ln w="0">
            <a:solidFill>
              <a:srgbClr val="EF7757"/>
            </a:solidFill>
          </a:ln>
        </p:spPr>
      </p:cxnSp>
      <p:pic>
        <p:nvPicPr>
          <p:cNvPr id="78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79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80" name="Image 17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81" name="Rectangle 18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1"/>
          <p:cNvSpPr>
            <a:spLocks noGrp="1"/>
          </p:cNvSpPr>
          <p:nvPr>
            <p:ph type="ftr" idx="7"/>
          </p:nvPr>
        </p:nvSpPr>
        <p:spPr>
          <a:xfrm>
            <a:off x="5128200" y="5147640"/>
            <a:ext cx="418356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re 9"/>
          <p:cNvSpPr/>
          <p:nvPr/>
        </p:nvSpPr>
        <p:spPr>
          <a:xfrm>
            <a:off x="421560" y="2431800"/>
            <a:ext cx="3871440" cy="56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37800" rIns="75600" bIns="37800" anchor="ctr">
            <a:normAutofit fontScale="83888" lnSpcReduction="10000"/>
          </a:bodyPr>
          <a:lstStyle/>
          <a:p>
            <a:pPr defTabSz="914400">
              <a:lnSpc>
                <a:spcPct val="90000"/>
              </a:lnSpc>
            </a:pPr>
            <a:r>
              <a:rPr lang="fr-FR" sz="2980" b="1" strike="noStrike" spc="-1">
                <a:solidFill>
                  <a:schemeClr val="lt1"/>
                </a:solidFill>
                <a:latin typeface="Arial"/>
                <a:ea typeface="Arial"/>
              </a:rPr>
              <a:t>Modifiez le style du titre</a:t>
            </a:r>
            <a:endParaRPr lang="fr-FR" sz="298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itre 9"/>
          <p:cNvSpPr/>
          <p:nvPr/>
        </p:nvSpPr>
        <p:spPr>
          <a:xfrm>
            <a:off x="421560" y="2562840"/>
            <a:ext cx="6038280" cy="56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37800" rIns="75600" bIns="3780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fr-FR" sz="2980" b="1" strike="noStrike" spc="-1">
                <a:solidFill>
                  <a:schemeClr val="lt1"/>
                </a:solidFill>
                <a:latin typeface="Arial"/>
                <a:ea typeface="Arial"/>
              </a:rPr>
              <a:t>Modifiez le style du titre</a:t>
            </a:r>
            <a:endParaRPr lang="fr-FR" sz="298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86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87" name="Image 15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88" name="Rectangle 16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1"/>
          <p:cNvSpPr>
            <a:spLocks noGrp="1"/>
          </p:cNvSpPr>
          <p:nvPr>
            <p:ph type="ftr" idx="8"/>
          </p:nvPr>
        </p:nvSpPr>
        <p:spPr>
          <a:xfrm>
            <a:off x="5556600" y="5113080"/>
            <a:ext cx="3879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2"/>
          <p:cNvSpPr/>
          <p:nvPr/>
        </p:nvSpPr>
        <p:spPr>
          <a:xfrm>
            <a:off x="0" y="0"/>
            <a:ext cx="10078920" cy="465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91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92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93" name="Image 12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94" name="Rectangle 13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1"/>
          <p:cNvSpPr>
            <a:spLocks noGrp="1"/>
          </p:cNvSpPr>
          <p:nvPr>
            <p:ph type="ftr" idx="9"/>
          </p:nvPr>
        </p:nvSpPr>
        <p:spPr>
          <a:xfrm>
            <a:off x="3499560" y="5113080"/>
            <a:ext cx="593676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que 5" descr="Point d’insertion vers la droite avec un remplissage uni"/>
          <p:cNvPicPr/>
          <p:nvPr/>
        </p:nvPicPr>
        <p:blipFill>
          <a:blip r:embed="rId3"/>
          <a:stretch/>
        </p:blipFill>
        <p:spPr>
          <a:xfrm>
            <a:off x="5027760" y="2364480"/>
            <a:ext cx="754200" cy="754200"/>
          </a:xfrm>
          <a:prstGeom prst="rect">
            <a:avLst/>
          </a:prstGeom>
          <a:ln w="0">
            <a:noFill/>
          </a:ln>
        </p:spPr>
      </p:pic>
      <p:pic>
        <p:nvPicPr>
          <p:cNvPr id="97" name="Image 12"/>
          <p:cNvPicPr/>
          <p:nvPr/>
        </p:nvPicPr>
        <p:blipFill>
          <a:blip r:embed="rId4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98" name="Image 121"/>
          <p:cNvPicPr/>
          <p:nvPr/>
        </p:nvPicPr>
        <p:blipFill>
          <a:blip r:embed="rId5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99" name="Image 12"/>
          <p:cNvPicPr/>
          <p:nvPr/>
        </p:nvPicPr>
        <p:blipFill>
          <a:blip r:embed="rId6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00" name="Rectangle 13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1"/>
          <p:cNvSpPr>
            <a:spLocks noGrp="1"/>
          </p:cNvSpPr>
          <p:nvPr>
            <p:ph type="ftr" idx="10"/>
          </p:nvPr>
        </p:nvSpPr>
        <p:spPr>
          <a:xfrm>
            <a:off x="3842640" y="5113080"/>
            <a:ext cx="559368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1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03" name="Rectangle 16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04" name="Graphique 6" descr="Point d’insertion vers la droite avec un remplissage uni"/>
          <p:cNvPicPr/>
          <p:nvPr/>
        </p:nvPicPr>
        <p:blipFill>
          <a:blip r:embed="rId3"/>
          <a:stretch/>
        </p:blipFill>
        <p:spPr>
          <a:xfrm>
            <a:off x="252000" y="1435320"/>
            <a:ext cx="1026720" cy="1076400"/>
          </a:xfrm>
          <a:prstGeom prst="rect">
            <a:avLst/>
          </a:prstGeom>
          <a:ln w="0">
            <a:noFill/>
          </a:ln>
        </p:spPr>
      </p:pic>
      <p:pic>
        <p:nvPicPr>
          <p:cNvPr id="105" name="Image 12"/>
          <p:cNvPicPr/>
          <p:nvPr/>
        </p:nvPicPr>
        <p:blipFill>
          <a:blip r:embed="rId4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06" name="Image 121"/>
          <p:cNvPicPr/>
          <p:nvPr/>
        </p:nvPicPr>
        <p:blipFill>
          <a:blip r:embed="rId5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07" name="Image 17"/>
          <p:cNvPicPr/>
          <p:nvPr/>
        </p:nvPicPr>
        <p:blipFill>
          <a:blip r:embed="rId6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08" name="Rectangle 20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1"/>
          <p:cNvSpPr>
            <a:spLocks noGrp="1"/>
          </p:cNvSpPr>
          <p:nvPr>
            <p:ph type="ftr" idx="11"/>
          </p:nvPr>
        </p:nvSpPr>
        <p:spPr>
          <a:xfrm>
            <a:off x="5825520" y="5139720"/>
            <a:ext cx="340056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ldNum" idx="12"/>
          </p:nvPr>
        </p:nvSpPr>
        <p:spPr>
          <a:xfrm>
            <a:off x="9479520" y="511632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72000" tIns="72000" rIns="72000" bIns="72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28DBD050-4078-4D11-91A8-23EE2697951D}" type="slidenum">
              <a: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1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9"/>
          <p:cNvSpPr/>
          <p:nvPr/>
        </p:nvSpPr>
        <p:spPr>
          <a:xfrm>
            <a:off x="9569160" y="4956120"/>
            <a:ext cx="295920" cy="71244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12" name="Rectangle 16"/>
          <p:cNvSpPr/>
          <p:nvPr/>
        </p:nvSpPr>
        <p:spPr>
          <a:xfrm>
            <a:off x="0" y="321120"/>
            <a:ext cx="250200" cy="583560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49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pic>
        <p:nvPicPr>
          <p:cNvPr id="113" name="Image 12"/>
          <p:cNvPicPr/>
          <p:nvPr/>
        </p:nvPicPr>
        <p:blipFill>
          <a:blip r:embed="rId3"/>
          <a:stretch/>
        </p:blipFill>
        <p:spPr>
          <a:xfrm>
            <a:off x="0" y="5066640"/>
            <a:ext cx="2602080" cy="597600"/>
          </a:xfrm>
          <a:prstGeom prst="rect">
            <a:avLst/>
          </a:prstGeom>
          <a:ln w="0">
            <a:noFill/>
          </a:ln>
        </p:spPr>
      </p:pic>
      <p:pic>
        <p:nvPicPr>
          <p:cNvPr id="114" name="Image 121"/>
          <p:cNvPicPr/>
          <p:nvPr/>
        </p:nvPicPr>
        <p:blipFill>
          <a:blip r:embed="rId4"/>
          <a:stretch/>
        </p:blipFill>
        <p:spPr>
          <a:xfrm>
            <a:off x="2520000" y="5076000"/>
            <a:ext cx="1067040" cy="599040"/>
          </a:xfrm>
          <a:prstGeom prst="rect">
            <a:avLst/>
          </a:prstGeom>
          <a:ln w="0">
            <a:noFill/>
          </a:ln>
        </p:spPr>
      </p:pic>
      <p:pic>
        <p:nvPicPr>
          <p:cNvPr id="115" name="Image 17"/>
          <p:cNvPicPr/>
          <p:nvPr/>
        </p:nvPicPr>
        <p:blipFill>
          <a:blip r:embed="rId5"/>
          <a:stretch/>
        </p:blipFill>
        <p:spPr>
          <a:xfrm>
            <a:off x="7020000" y="5040000"/>
            <a:ext cx="800640" cy="599040"/>
          </a:xfrm>
          <a:prstGeom prst="rect">
            <a:avLst/>
          </a:prstGeom>
          <a:ln w="0">
            <a:noFill/>
          </a:ln>
        </p:spPr>
      </p:pic>
      <p:sp>
        <p:nvSpPr>
          <p:cNvPr id="116" name="Rectangle 18"/>
          <p:cNvSpPr/>
          <p:nvPr/>
        </p:nvSpPr>
        <p:spPr>
          <a:xfrm>
            <a:off x="7822800" y="5130720"/>
            <a:ext cx="1355040" cy="537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9 octobre 2024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Toulouse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1"/>
          <p:cNvSpPr>
            <a:spLocks noGrp="1"/>
          </p:cNvSpPr>
          <p:nvPr>
            <p:ph type="ftr" idx="13"/>
          </p:nvPr>
        </p:nvSpPr>
        <p:spPr>
          <a:xfrm>
            <a:off x="6350040" y="5140080"/>
            <a:ext cx="2961720" cy="300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989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989" b="0" strike="noStrike" spc="-1">
                <a:solidFill>
                  <a:schemeClr val="dk1"/>
                </a:solidFill>
                <a:latin typeface="Arial"/>
                <a:ea typeface="Arial"/>
              </a:rPr>
              <a:t>&lt;pied de page&gt;</a:t>
            </a:r>
            <a:endParaRPr lang="fr-FR" sz="989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ldNum" idx="14"/>
          </p:nvPr>
        </p:nvSpPr>
        <p:spPr>
          <a:xfrm>
            <a:off x="9479520" y="5116320"/>
            <a:ext cx="475200" cy="300240"/>
          </a:xfrm>
          <a:prstGeom prst="rect">
            <a:avLst/>
          </a:prstGeom>
          <a:noFill/>
          <a:ln w="0">
            <a:noFill/>
          </a:ln>
        </p:spPr>
        <p:txBody>
          <a:bodyPr lIns="72000" tIns="72000" rIns="72000" bIns="72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fld id="{52A6AB5D-7BE6-425D-A33D-2412A9FCF5BB}" type="slidenum">
              <a:rPr lang="fr-FR" sz="910" b="0" strike="noStrike" spc="-1">
                <a:solidFill>
                  <a:schemeClr val="lt1">
                    <a:tint val="75000"/>
                  </a:schemeClr>
                </a:solidFill>
                <a:latin typeface="Arial"/>
                <a:ea typeface="Arial"/>
              </a:rPr>
              <a:t>‹N°›</a:t>
            </a:fld>
            <a:endParaRPr lang="fr-FR" sz="91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5.wdp"/><Relationship Id="rId7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doc.cerema.fr/Default/doc/SYRACUSE/599455/elaboration-d-une-methodologie-et-propositions-pour-le-reamenagement-d-une-cour-d-ecole-resiliente-e?_lg=fr-FR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s://doc.cerema.fr/Default/doc/SYRACUSE/599580/propositions-pour-le-reamenagement-de-la-cour-d-ecole-a-alzonne?_lg=fr-F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hyperlink" Target="https://www.paris.fr/pages/les-cours-oasis-7389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 1"/>
          <p:cNvPicPr/>
          <p:nvPr/>
        </p:nvPicPr>
        <p:blipFill>
          <a:blip r:embed="rId3"/>
          <a:srcRect b="23868"/>
          <a:stretch/>
        </p:blipFill>
        <p:spPr>
          <a:xfrm>
            <a:off x="-6120" y="-6120"/>
            <a:ext cx="9635400" cy="5673960"/>
          </a:xfrm>
          <a:prstGeom prst="rect">
            <a:avLst/>
          </a:prstGeom>
          <a:ln w="0">
            <a:noFill/>
          </a:ln>
        </p:spPr>
      </p:pic>
      <p:sp>
        <p:nvSpPr>
          <p:cNvPr id="256" name="Rectangle 3"/>
          <p:cNvSpPr/>
          <p:nvPr/>
        </p:nvSpPr>
        <p:spPr>
          <a:xfrm>
            <a:off x="5393880" y="-25560"/>
            <a:ext cx="4683960" cy="578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marL="227160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EE7F00"/>
                </a:solidFill>
                <a:latin typeface="Arial"/>
                <a:ea typeface="Calibri"/>
              </a:rPr>
              <a:t> 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EE7F00"/>
                </a:solidFill>
                <a:latin typeface="Arial"/>
                <a:ea typeface="Calibri"/>
              </a:rPr>
              <a:t> 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EE7F00"/>
                </a:solidFill>
                <a:latin typeface="Arial"/>
                <a:ea typeface="Calibri"/>
              </a:rPr>
              <a:t> 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EE7F00"/>
                </a:solidFill>
                <a:latin typeface="Arial"/>
                <a:ea typeface="Calibri"/>
              </a:rPr>
              <a:t> 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EE7F00"/>
                </a:solidFill>
                <a:latin typeface="Arial"/>
                <a:ea typeface="Calibri"/>
              </a:rPr>
              <a:t> 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r>
              <a:rPr lang="fr-FR" sz="1600" spc="-1" dirty="0">
                <a:solidFill>
                  <a:srgbClr val="EF7757"/>
                </a:solidFill>
                <a:latin typeface="Arial"/>
                <a:ea typeface="Calibri"/>
              </a:rPr>
              <a:t>Intervention Cerema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7F7F7F"/>
                </a:solidFill>
                <a:latin typeface="Arial"/>
                <a:ea typeface="Calibri"/>
              </a:rPr>
              <a:t> 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00000"/>
              </a:lnSpc>
            </a:pP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defTabSz="914400">
              <a:lnSpc>
                <a:spcPct val="120000"/>
              </a:lnSpc>
              <a:spcBef>
                <a:spcPts val="850"/>
              </a:spcBef>
            </a:pPr>
            <a:r>
              <a:rPr lang="fr-FR" sz="1800" b="0" strike="noStrike" spc="-1" dirty="0">
                <a:solidFill>
                  <a:srgbClr val="292574"/>
                </a:solidFill>
                <a:latin typeface="Arial"/>
                <a:ea typeface="Calibri"/>
              </a:rPr>
              <a:t>CNFPT - TOULOUSE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7160" algn="just" defTabSz="914400">
              <a:lnSpc>
                <a:spcPct val="120000"/>
              </a:lnSpc>
              <a:spcBef>
                <a:spcPts val="1134"/>
              </a:spcBef>
            </a:pPr>
            <a:endParaRPr lang="fr-FR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Rectangle 5"/>
          <p:cNvSpPr/>
          <p:nvPr/>
        </p:nvSpPr>
        <p:spPr>
          <a:xfrm>
            <a:off x="5400000" y="1728000"/>
            <a:ext cx="4673160" cy="1426346"/>
          </a:xfrm>
          <a:prstGeom prst="rect">
            <a:avLst/>
          </a:prstGeom>
          <a:solidFill>
            <a:srgbClr val="EF77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2200" b="1" strike="noStrike" spc="-1" dirty="0">
              <a:solidFill>
                <a:srgbClr val="FFFFFF"/>
              </a:solidFill>
              <a:latin typeface="Marianne"/>
              <a:ea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FFFFFF"/>
                </a:solidFill>
                <a:latin typeface="Marianne"/>
                <a:ea typeface="Calibri"/>
              </a:rPr>
              <a:t>La désimperméabilisation des cours d’école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Zone de texte 1"/>
          <p:cNvSpPr/>
          <p:nvPr/>
        </p:nvSpPr>
        <p:spPr>
          <a:xfrm>
            <a:off x="206460" y="186480"/>
            <a:ext cx="2025012" cy="154152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fr-FR" sz="2000" spc="-1" dirty="0">
                <a:solidFill>
                  <a:srgbClr val="292574"/>
                </a:solidFill>
                <a:latin typeface="Arial"/>
                <a:ea typeface="Calibri"/>
              </a:rPr>
              <a:t>JEU</a:t>
            </a:r>
            <a:r>
              <a:rPr lang="fr-FR" sz="2000" b="0" strike="noStrike" spc="-1" dirty="0">
                <a:solidFill>
                  <a:srgbClr val="292574"/>
                </a:solidFill>
                <a:latin typeface="Arial"/>
                <a:ea typeface="Calibri"/>
              </a:rPr>
              <a:t>DI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3000" spc="-1" dirty="0">
                <a:solidFill>
                  <a:srgbClr val="292574"/>
                </a:solidFill>
                <a:latin typeface="Arial"/>
              </a:rPr>
              <a:t>7</a:t>
            </a:r>
            <a:endParaRPr lang="fr-FR" sz="3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75000"/>
              </a:lnSpc>
            </a:pPr>
            <a:r>
              <a:rPr lang="fr-FR" sz="3000" b="1" strike="noStrike" spc="-1" dirty="0">
                <a:solidFill>
                  <a:srgbClr val="292574"/>
                </a:solidFill>
                <a:latin typeface="Arial"/>
                <a:ea typeface="Calibri"/>
              </a:rPr>
              <a:t>novembre</a:t>
            </a:r>
            <a:endParaRPr lang="fr-FR" sz="3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5000"/>
              </a:lnSpc>
            </a:pPr>
            <a:r>
              <a:rPr lang="fr-FR" sz="2600" b="0" strike="noStrike" spc="-1" dirty="0">
                <a:solidFill>
                  <a:srgbClr val="292574"/>
                </a:solidFill>
                <a:latin typeface="Arial"/>
                <a:ea typeface="Calibri"/>
              </a:rPr>
              <a:t>2024</a:t>
            </a:r>
            <a:endParaRPr lang="fr-FR" sz="2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5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9" name="Connecteur droit 1"/>
          <p:cNvCxnSpPr/>
          <p:nvPr/>
        </p:nvCxnSpPr>
        <p:spPr>
          <a:xfrm>
            <a:off x="9924120" y="1381680"/>
            <a:ext cx="2273760" cy="6120"/>
          </a:xfrm>
          <a:prstGeom prst="straightConnector1">
            <a:avLst/>
          </a:prstGeom>
          <a:ln w="3175">
            <a:solidFill>
              <a:srgbClr val="EF7757"/>
            </a:solidFill>
            <a:round/>
          </a:ln>
        </p:spPr>
      </p:cxnSp>
      <p:cxnSp>
        <p:nvCxnSpPr>
          <p:cNvPr id="260" name="Connecteur droit 2"/>
          <p:cNvCxnSpPr/>
          <p:nvPr/>
        </p:nvCxnSpPr>
        <p:spPr>
          <a:xfrm flipV="1">
            <a:off x="5391000" y="1381680"/>
            <a:ext cx="282600" cy="7200"/>
          </a:xfrm>
          <a:prstGeom prst="straightConnector1">
            <a:avLst/>
          </a:prstGeom>
          <a:ln w="3175">
            <a:solidFill>
              <a:srgbClr val="EF7757"/>
            </a:solidFill>
            <a:round/>
          </a:ln>
        </p:spPr>
      </p:cxnSp>
      <p:sp>
        <p:nvSpPr>
          <p:cNvPr id="261" name="Zone de texte 6"/>
          <p:cNvSpPr/>
          <p:nvPr/>
        </p:nvSpPr>
        <p:spPr>
          <a:xfrm>
            <a:off x="0" y="5402880"/>
            <a:ext cx="3575160" cy="264960"/>
          </a:xfrm>
          <a:prstGeom prst="rect">
            <a:avLst/>
          </a:prstGeom>
          <a:noFill/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fr-FR" sz="900" b="0" strike="noStrike" spc="-1">
                <a:solidFill>
                  <a:srgbClr val="FFFFFF"/>
                </a:solidFill>
                <a:latin typeface="National Book"/>
                <a:ea typeface="Calibri"/>
              </a:rPr>
              <a:t>© Cerema Occitanie</a:t>
            </a:r>
            <a:r>
              <a:rPr lang="fr-FR" sz="1200" b="0" strike="noStrike" spc="-1">
                <a:solidFill>
                  <a:srgbClr val="FFFFFF"/>
                </a:solidFill>
                <a:latin typeface="National Book"/>
                <a:ea typeface="Calibri"/>
              </a:rPr>
              <a:t> </a:t>
            </a:r>
            <a:r>
              <a:rPr lang="fr-FR" sz="900" b="0" strike="noStrike" spc="-1">
                <a:solidFill>
                  <a:srgbClr val="FFFFFF"/>
                </a:solidFill>
                <a:latin typeface="National Book"/>
                <a:ea typeface="Calibri"/>
              </a:rPr>
              <a:t>(Ecole Chapou à Figeac)</a:t>
            </a:r>
            <a:endParaRPr lang="fr-FR" sz="9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Image 6"/>
          <p:cNvPicPr/>
          <p:nvPr/>
        </p:nvPicPr>
        <p:blipFill>
          <a:blip r:embed="rId4"/>
          <a:stretch/>
        </p:blipFill>
        <p:spPr>
          <a:xfrm>
            <a:off x="5393880" y="-25560"/>
            <a:ext cx="3423240" cy="886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26"/>
          <p:cNvSpPr/>
          <p:nvPr/>
        </p:nvSpPr>
        <p:spPr>
          <a:xfrm>
            <a:off x="373680" y="351720"/>
            <a:ext cx="946440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500" b="1" strike="noStrike" cap="all" spc="-1" dirty="0">
                <a:solidFill>
                  <a:srgbClr val="EF7757"/>
                </a:solidFill>
                <a:latin typeface="Arial"/>
                <a:ea typeface="DejaVu Sans"/>
              </a:rPr>
              <a:t>Transformer la cour d’école</a:t>
            </a:r>
            <a:endParaRPr lang="fr-FR" sz="3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Rectangle 47"/>
          <p:cNvSpPr/>
          <p:nvPr/>
        </p:nvSpPr>
        <p:spPr>
          <a:xfrm>
            <a:off x="360360" y="596520"/>
            <a:ext cx="9813240" cy="15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Associer TOUS les acteurs a toutes les échelles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ectangle 48"/>
          <p:cNvSpPr/>
          <p:nvPr/>
        </p:nvSpPr>
        <p:spPr>
          <a:xfrm>
            <a:off x="498600" y="2084400"/>
            <a:ext cx="592812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L’échelle de l’usager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Les abords de l’école,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la commune,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l’intercommunalité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et au-delà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ZoneTexte 30"/>
          <p:cNvSpPr/>
          <p:nvPr/>
        </p:nvSpPr>
        <p:spPr>
          <a:xfrm>
            <a:off x="6093000" y="2064240"/>
            <a:ext cx="3883680" cy="27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600" b="1" i="1" strike="noStrike" spc="-1">
                <a:solidFill>
                  <a:srgbClr val="002060"/>
                </a:solidFill>
                <a:latin typeface="Arial"/>
                <a:ea typeface="DejaVu Sans"/>
              </a:rPr>
              <a:t>Comment ?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De multiples outils adaptables,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Sur l’exemple des abords de l’école :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Questionnaire en ligne 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sur les pratiques et usages aux abords de la cour,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Entretiens, mise en relation et 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dialogue avec les acteurs experts,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balade sensible 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urbaine avec techniciens, élus, riverains,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pré-diagnostic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 des mobilités douces…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" name="Image 84"/>
          <p:cNvPicPr/>
          <p:nvPr/>
        </p:nvPicPr>
        <p:blipFill>
          <a:blip r:embed="rId2"/>
          <a:stretch/>
        </p:blipFill>
        <p:spPr>
          <a:xfrm>
            <a:off x="3223080" y="2724840"/>
            <a:ext cx="2771280" cy="172116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8" name="ZoneTexte 31"/>
          <p:cNvSpPr/>
          <p:nvPr/>
        </p:nvSpPr>
        <p:spPr>
          <a:xfrm>
            <a:off x="3175920" y="4500000"/>
            <a:ext cx="267264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800" b="0" strike="noStrike" spc="-1">
                <a:solidFill>
                  <a:srgbClr val="002060"/>
                </a:solidFill>
                <a:latin typeface="Arial"/>
                <a:ea typeface="DejaVu Sans"/>
              </a:rPr>
              <a:t>Exemple de carte mentale qui permet d’alimenter la mise en relation des acteurs opérationnels avec les travaux menés en amont (revue des contraintes et enjeux de chacun)</a:t>
            </a:r>
            <a:endParaRPr lang="fr-FR" sz="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 47"/>
          <p:cNvSpPr/>
          <p:nvPr/>
        </p:nvSpPr>
        <p:spPr>
          <a:xfrm>
            <a:off x="360360" y="596520"/>
            <a:ext cx="9813240" cy="15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buClr>
                <a:srgbClr val="002060"/>
              </a:buClr>
            </a:pPr>
            <a:r>
              <a:rPr lang="fr-FR" sz="1800" b="1" strike="noStrike" cap="all" spc="-1" dirty="0">
                <a:solidFill>
                  <a:srgbClr val="002060"/>
                </a:solidFill>
                <a:latin typeface="Arial"/>
                <a:ea typeface="DejaVu Sans"/>
              </a:rPr>
              <a:t>VISION GLOBALE EVOLUTIVE D’UNE TRANSFORMATION</a:t>
            </a:r>
          </a:p>
          <a:p>
            <a:pPr algn="ctr" defTabSz="914400">
              <a:lnSpc>
                <a:spcPct val="100000"/>
              </a:lnSpc>
              <a:buClr>
                <a:srgbClr val="002060"/>
              </a:buClr>
            </a:pPr>
            <a:r>
              <a:rPr lang="fr-FR" sz="1800" b="1" strike="noStrike" cap="all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fr-FR" b="1" cap="all" spc="-1" dirty="0">
                <a:solidFill>
                  <a:srgbClr val="002060"/>
                </a:solidFill>
                <a:latin typeface="Arial"/>
                <a:ea typeface="DejaVu Sans"/>
              </a:rPr>
              <a:t>D’UNE COUR D’ECOLE : </a:t>
            </a:r>
          </a:p>
          <a:p>
            <a:pPr algn="ctr" defTabSz="914400">
              <a:lnSpc>
                <a:spcPct val="100000"/>
              </a:lnSpc>
              <a:buClr>
                <a:srgbClr val="002060"/>
              </a:buClr>
            </a:pPr>
            <a:r>
              <a:rPr lang="fr-FR" b="1" cap="all" spc="-1" dirty="0">
                <a:solidFill>
                  <a:srgbClr val="002060"/>
                </a:solidFill>
                <a:latin typeface="Arial"/>
                <a:ea typeface="DejaVu Sans"/>
              </a:rPr>
              <a:t>BESOINS, ENVIES, CONTRAINTES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06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1DD02B-74FF-48BB-9D8E-B80CB041D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95860B-3423-409F-BC34-2EDF7A61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3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 8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349" r="10522"/>
          <a:stretch/>
        </p:blipFill>
        <p:spPr>
          <a:xfrm>
            <a:off x="5956200" y="1825920"/>
            <a:ext cx="3558600" cy="2889360"/>
          </a:xfrm>
          <a:prstGeom prst="rect">
            <a:avLst/>
          </a:prstGeom>
          <a:ln w="0">
            <a:noFill/>
          </a:ln>
          <a:effectLst>
            <a:outerShdw blurRad="88920" dist="139498" dir="2700000" sx="98000" sy="98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1" name="Rectangle 49"/>
          <p:cNvSpPr/>
          <p:nvPr/>
        </p:nvSpPr>
        <p:spPr>
          <a:xfrm>
            <a:off x="315000" y="596520"/>
            <a:ext cx="9813240" cy="598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				</a:t>
            </a:r>
            <a:r>
              <a:rPr lang="fr-FR" sz="2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MERCI</a:t>
            </a:r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Image 94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511200" y="2737800"/>
            <a:ext cx="1501920" cy="2041560"/>
          </a:xfrm>
          <a:prstGeom prst="rect">
            <a:avLst/>
          </a:prstGeom>
          <a:ln w="0">
            <a:noFill/>
          </a:ln>
        </p:spPr>
      </p:pic>
      <p:pic>
        <p:nvPicPr>
          <p:cNvPr id="343" name="Image 95">
            <a:hlinkClick r:id="rId6"/>
          </p:cNvPr>
          <p:cNvPicPr/>
          <p:nvPr/>
        </p:nvPicPr>
        <p:blipFill>
          <a:blip r:embed="rId7"/>
          <a:stretch/>
        </p:blipFill>
        <p:spPr>
          <a:xfrm>
            <a:off x="2628360" y="2730240"/>
            <a:ext cx="1419480" cy="1994040"/>
          </a:xfrm>
          <a:prstGeom prst="rect">
            <a:avLst/>
          </a:prstGeom>
          <a:ln w="0">
            <a:noFill/>
          </a:ln>
        </p:spPr>
      </p:pic>
      <p:sp>
        <p:nvSpPr>
          <p:cNvPr id="344" name="ZoneTexte 32"/>
          <p:cNvSpPr/>
          <p:nvPr/>
        </p:nvSpPr>
        <p:spPr>
          <a:xfrm>
            <a:off x="516600" y="4772160"/>
            <a:ext cx="27399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800" b="0" strike="noStrike" spc="-1">
                <a:solidFill>
                  <a:srgbClr val="002060"/>
                </a:solidFill>
                <a:latin typeface="Arial"/>
                <a:ea typeface="DejaVu Sans"/>
              </a:rPr>
              <a:t>Rapports méthodologiques Dter Occitanie</a:t>
            </a:r>
            <a:endParaRPr lang="fr-FR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Image 97"/>
          <p:cNvPicPr/>
          <p:nvPr/>
        </p:nvPicPr>
        <p:blipFill>
          <a:blip r:embed="rId8"/>
          <a:stretch/>
        </p:blipFill>
        <p:spPr>
          <a:xfrm>
            <a:off x="3969360" y="2746800"/>
            <a:ext cx="358920" cy="380520"/>
          </a:xfrm>
          <a:prstGeom prst="rect">
            <a:avLst/>
          </a:prstGeom>
          <a:ln w="0">
            <a:noFill/>
          </a:ln>
        </p:spPr>
      </p:pic>
      <p:pic>
        <p:nvPicPr>
          <p:cNvPr id="346" name="Image 98"/>
          <p:cNvPicPr/>
          <p:nvPr/>
        </p:nvPicPr>
        <p:blipFill>
          <a:blip r:embed="rId8"/>
          <a:stretch/>
        </p:blipFill>
        <p:spPr>
          <a:xfrm>
            <a:off x="1895760" y="2779920"/>
            <a:ext cx="358920" cy="380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 6"/>
          <p:cNvSpPr/>
          <p:nvPr/>
        </p:nvSpPr>
        <p:spPr>
          <a:xfrm>
            <a:off x="184557" y="590334"/>
            <a:ext cx="8028264" cy="2625480"/>
          </a:xfrm>
          <a:prstGeom prst="rect">
            <a:avLst/>
          </a:prstGeom>
          <a:solidFill>
            <a:srgbClr val="EF77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5" name="Rectangle 72"/>
          <p:cNvSpPr/>
          <p:nvPr/>
        </p:nvSpPr>
        <p:spPr>
          <a:xfrm>
            <a:off x="358920" y="1474200"/>
            <a:ext cx="9353160" cy="7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TRANSFORMER ET RENATURER LES COURS D’ÉCOLES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i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Christophe Sabot – Responsable Groupe Transitions des Territoires</a:t>
            </a:r>
          </a:p>
          <a:p>
            <a:pPr defTabSz="914400">
              <a:lnSpc>
                <a:spcPct val="100000"/>
              </a:lnSpc>
            </a:pPr>
            <a:r>
              <a:rPr lang="fr-FR" sz="1800" b="1" i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CEREMA, Direction Territoriale Occitanie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 3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352" r="10529"/>
          <a:stretch/>
        </p:blipFill>
        <p:spPr>
          <a:xfrm>
            <a:off x="6126480" y="1117800"/>
            <a:ext cx="2546640" cy="2067480"/>
          </a:xfrm>
          <a:prstGeom prst="rect">
            <a:avLst/>
          </a:prstGeom>
          <a:ln w="0">
            <a:noFill/>
          </a:ln>
          <a:effectLst>
            <a:outerShdw blurRad="88920" dist="139498" dir="2700000" sx="98000" sy="98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7" name="PlaceHolder 7"/>
          <p:cNvSpPr/>
          <p:nvPr/>
        </p:nvSpPr>
        <p:spPr>
          <a:xfrm>
            <a:off x="373680" y="351720"/>
            <a:ext cx="946440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500" b="1" strike="noStrike" cap="all" spc="-1" dirty="0">
                <a:solidFill>
                  <a:srgbClr val="EF7757"/>
                </a:solidFill>
                <a:latin typeface="Arial"/>
                <a:ea typeface="DejaVu Sans"/>
              </a:rPr>
              <a:t>Transformer la cour d’école</a:t>
            </a:r>
            <a:endParaRPr lang="fr-FR" sz="3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Rectangle 35"/>
          <p:cNvSpPr/>
          <p:nvPr/>
        </p:nvSpPr>
        <p:spPr>
          <a:xfrm>
            <a:off x="315000" y="596520"/>
            <a:ext cx="9813240" cy="598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cap="all" spc="-1">
                <a:solidFill>
                  <a:srgbClr val="EF7757"/>
                </a:solidFill>
                <a:latin typeface="Arial"/>
                <a:ea typeface="DejaVu Sans"/>
              </a:rPr>
              <a:t>retour sur deux leviers fondamentaux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Partager le sens de la démarche et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	les objectifs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Associer les acteurs a toutes les échelles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9" name="Image 34"/>
          <p:cNvPicPr/>
          <p:nvPr/>
        </p:nvPicPr>
        <p:blipFill>
          <a:blip r:embed="rId4"/>
          <a:stretch/>
        </p:blipFill>
        <p:spPr>
          <a:xfrm>
            <a:off x="7013160" y="3335760"/>
            <a:ext cx="2103480" cy="1633680"/>
          </a:xfrm>
          <a:prstGeom prst="rect">
            <a:avLst/>
          </a:prstGeom>
          <a:ln w="0">
            <a:noFill/>
          </a:ln>
          <a:effectLst>
            <a:outerShdw blurRad="101520" dist="139498" dir="2700000" sx="99000" sy="99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0" name="Image 37"/>
          <p:cNvPicPr/>
          <p:nvPr/>
        </p:nvPicPr>
        <p:blipFill>
          <a:blip r:embed="rId5"/>
          <a:stretch/>
        </p:blipFill>
        <p:spPr>
          <a:xfrm>
            <a:off x="6542640" y="3798720"/>
            <a:ext cx="1322280" cy="100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20"/>
          <p:cNvSpPr/>
          <p:nvPr/>
        </p:nvSpPr>
        <p:spPr>
          <a:xfrm>
            <a:off x="373680" y="351720"/>
            <a:ext cx="946440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500" b="1" strike="noStrike" cap="all" spc="-1" dirty="0">
                <a:solidFill>
                  <a:srgbClr val="EF7757"/>
                </a:solidFill>
                <a:latin typeface="Arial"/>
                <a:ea typeface="DejaVu Sans"/>
              </a:rPr>
              <a:t>Transformer la cour d’école</a:t>
            </a:r>
            <a:endParaRPr lang="fr-FR" sz="3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ctangle 36"/>
          <p:cNvSpPr/>
          <p:nvPr/>
        </p:nvSpPr>
        <p:spPr>
          <a:xfrm>
            <a:off x="360360" y="596520"/>
            <a:ext cx="9813240" cy="15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Partager le sens de la démarche et les objectifs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Les 3 piliers des cours oasis :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AutoShape 3"/>
          <p:cNvSpPr/>
          <p:nvPr/>
        </p:nvSpPr>
        <p:spPr>
          <a:xfrm>
            <a:off x="4888080" y="2682720"/>
            <a:ext cx="1317240" cy="131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endParaRPr lang="fr-FR" sz="1800" b="0" strike="noStrike" spc="-1">
              <a:solidFill>
                <a:schemeClr val="dk1"/>
              </a:solidFill>
              <a:latin typeface="Arial"/>
              <a:ea typeface="DejaVu Sans"/>
            </a:endParaRPr>
          </a:p>
        </p:txBody>
      </p:sp>
      <p:pic>
        <p:nvPicPr>
          <p:cNvPr id="284" name="Image 38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7719480" y="985680"/>
            <a:ext cx="2360520" cy="3349080"/>
          </a:xfrm>
          <a:prstGeom prst="rect">
            <a:avLst/>
          </a:prstGeom>
          <a:ln w="0">
            <a:noFill/>
          </a:ln>
        </p:spPr>
      </p:pic>
      <p:pic>
        <p:nvPicPr>
          <p:cNvPr id="285" name="Image 39"/>
          <p:cNvPicPr/>
          <p:nvPr/>
        </p:nvPicPr>
        <p:blipFill>
          <a:blip r:embed="rId4"/>
          <a:stretch/>
        </p:blipFill>
        <p:spPr>
          <a:xfrm>
            <a:off x="2553840" y="2660400"/>
            <a:ext cx="2992680" cy="2299680"/>
          </a:xfrm>
          <a:prstGeom prst="rect">
            <a:avLst/>
          </a:prstGeom>
          <a:ln w="0">
            <a:noFill/>
          </a:ln>
        </p:spPr>
      </p:pic>
      <p:pic>
        <p:nvPicPr>
          <p:cNvPr id="286" name="Image 40"/>
          <p:cNvPicPr/>
          <p:nvPr/>
        </p:nvPicPr>
        <p:blipFill>
          <a:blip r:embed="rId5"/>
          <a:stretch/>
        </p:blipFill>
        <p:spPr>
          <a:xfrm>
            <a:off x="5426280" y="2236320"/>
            <a:ext cx="2172600" cy="1385280"/>
          </a:xfrm>
          <a:prstGeom prst="rect">
            <a:avLst/>
          </a:prstGeom>
          <a:ln w="0">
            <a:noFill/>
          </a:ln>
        </p:spPr>
      </p:pic>
      <p:pic>
        <p:nvPicPr>
          <p:cNvPr id="287" name="Image 41"/>
          <p:cNvPicPr/>
          <p:nvPr/>
        </p:nvPicPr>
        <p:blipFill>
          <a:blip r:embed="rId6"/>
          <a:stretch/>
        </p:blipFill>
        <p:spPr>
          <a:xfrm>
            <a:off x="380880" y="2511000"/>
            <a:ext cx="1941120" cy="1393920"/>
          </a:xfrm>
          <a:prstGeom prst="rect">
            <a:avLst/>
          </a:prstGeom>
          <a:ln w="0">
            <a:noFill/>
          </a:ln>
        </p:spPr>
      </p:pic>
      <p:pic>
        <p:nvPicPr>
          <p:cNvPr id="288" name="Image 42"/>
          <p:cNvPicPr/>
          <p:nvPr/>
        </p:nvPicPr>
        <p:blipFill>
          <a:blip r:embed="rId7"/>
          <a:srcRect r="2829"/>
          <a:stretch/>
        </p:blipFill>
        <p:spPr>
          <a:xfrm>
            <a:off x="5778360" y="4142160"/>
            <a:ext cx="1636200" cy="774720"/>
          </a:xfrm>
          <a:prstGeom prst="rect">
            <a:avLst/>
          </a:prstGeom>
          <a:ln w="0">
            <a:noFill/>
          </a:ln>
        </p:spPr>
      </p:pic>
      <p:sp>
        <p:nvSpPr>
          <p:cNvPr id="289" name="ZoneTexte 6"/>
          <p:cNvSpPr/>
          <p:nvPr/>
        </p:nvSpPr>
        <p:spPr>
          <a:xfrm>
            <a:off x="72360" y="4735440"/>
            <a:ext cx="273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800" b="0" strike="noStrike" spc="-1">
                <a:solidFill>
                  <a:srgbClr val="002060"/>
                </a:solidFill>
                <a:latin typeface="Arial"/>
                <a:ea typeface="DejaVu Sans"/>
              </a:rPr>
              <a:t>Nuages de mots des participants au copil de</a:t>
            </a:r>
            <a:endParaRPr lang="fr-FR" sz="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800" b="0" strike="noStrike" spc="-1">
                <a:solidFill>
                  <a:srgbClr val="002060"/>
                </a:solidFill>
                <a:latin typeface="Arial"/>
                <a:ea typeface="DejaVu Sans"/>
              </a:rPr>
              <a:t>lancement pour la cour Chapou à Figeac – 04/22</a:t>
            </a:r>
            <a:endParaRPr lang="fr-FR" sz="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21"/>
          <p:cNvSpPr/>
          <p:nvPr/>
        </p:nvSpPr>
        <p:spPr>
          <a:xfrm>
            <a:off x="373680" y="351720"/>
            <a:ext cx="946440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500" b="1" strike="noStrike" cap="all" spc="-1" dirty="0">
                <a:solidFill>
                  <a:srgbClr val="EF7757"/>
                </a:solidFill>
                <a:latin typeface="Arial"/>
                <a:ea typeface="DejaVu Sans"/>
              </a:rPr>
              <a:t>Transformer la cour d’école</a:t>
            </a:r>
            <a:endParaRPr lang="fr-FR" sz="3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Rectangle 37"/>
          <p:cNvSpPr/>
          <p:nvPr/>
        </p:nvSpPr>
        <p:spPr>
          <a:xfrm>
            <a:off x="360360" y="596520"/>
            <a:ext cx="9813240" cy="134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Partager le sens de la démarche et les objectifs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Les 3 piliers des cours oasis et celui de la coopération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AutoShape 1"/>
          <p:cNvSpPr/>
          <p:nvPr/>
        </p:nvSpPr>
        <p:spPr>
          <a:xfrm>
            <a:off x="4888080" y="2682720"/>
            <a:ext cx="1317240" cy="131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endParaRPr lang="fr-FR" sz="1800" b="0" strike="noStrike" spc="-1">
              <a:solidFill>
                <a:schemeClr val="dk1"/>
              </a:solidFill>
              <a:latin typeface="Arial"/>
              <a:ea typeface="DejaVu Sans"/>
            </a:endParaRPr>
          </a:p>
        </p:txBody>
      </p:sp>
      <p:pic>
        <p:nvPicPr>
          <p:cNvPr id="293" name="Image 43"/>
          <p:cNvPicPr/>
          <p:nvPr/>
        </p:nvPicPr>
        <p:blipFill>
          <a:blip r:embed="rId2"/>
          <a:stretch/>
        </p:blipFill>
        <p:spPr>
          <a:xfrm>
            <a:off x="2553840" y="2512080"/>
            <a:ext cx="2992680" cy="2299680"/>
          </a:xfrm>
          <a:prstGeom prst="rect">
            <a:avLst/>
          </a:prstGeom>
          <a:ln w="0">
            <a:noFill/>
          </a:ln>
        </p:spPr>
      </p:pic>
      <p:sp>
        <p:nvSpPr>
          <p:cNvPr id="294" name="Ellipse 1"/>
          <p:cNvSpPr/>
          <p:nvPr/>
        </p:nvSpPr>
        <p:spPr>
          <a:xfrm>
            <a:off x="2553120" y="2454120"/>
            <a:ext cx="2992680" cy="2739240"/>
          </a:xfrm>
          <a:prstGeom prst="ellipse">
            <a:avLst/>
          </a:prstGeom>
          <a:noFill/>
          <a:ln w="28575">
            <a:solidFill>
              <a:srgbClr val="0369A3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chemeClr val="accent2"/>
              </a:solidFill>
              <a:latin typeface="Arial"/>
              <a:ea typeface="DejaVu Sans"/>
            </a:endParaRPr>
          </a:p>
        </p:txBody>
      </p:sp>
      <p:pic>
        <p:nvPicPr>
          <p:cNvPr id="295" name="Image 45"/>
          <p:cNvPicPr/>
          <p:nvPr/>
        </p:nvPicPr>
        <p:blipFill>
          <a:blip r:embed="rId3"/>
          <a:srcRect l="10156" b="13065"/>
          <a:stretch/>
        </p:blipFill>
        <p:spPr>
          <a:xfrm>
            <a:off x="5033880" y="2368440"/>
            <a:ext cx="821520" cy="750960"/>
          </a:xfrm>
          <a:prstGeom prst="rect">
            <a:avLst/>
          </a:prstGeom>
          <a:ln w="0">
            <a:noFill/>
          </a:ln>
        </p:spPr>
      </p:pic>
      <p:sp>
        <p:nvSpPr>
          <p:cNvPr id="296" name="ZoneTexte 1"/>
          <p:cNvSpPr/>
          <p:nvPr/>
        </p:nvSpPr>
        <p:spPr>
          <a:xfrm>
            <a:off x="3463200" y="4799880"/>
            <a:ext cx="12279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400" b="1" strike="noStrike" spc="-1">
                <a:solidFill>
                  <a:schemeClr val="accent2"/>
                </a:solidFill>
                <a:latin typeface="Arial"/>
                <a:ea typeface="DejaVu Sans"/>
              </a:rPr>
              <a:t>Coopération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7" name="Image 46"/>
          <p:cNvPicPr/>
          <p:nvPr/>
        </p:nvPicPr>
        <p:blipFill>
          <a:blip r:embed="rId4"/>
          <a:srcRect l="9248"/>
          <a:stretch/>
        </p:blipFill>
        <p:spPr>
          <a:xfrm>
            <a:off x="718920" y="2682720"/>
            <a:ext cx="1362960" cy="1825920"/>
          </a:xfrm>
          <a:prstGeom prst="rect">
            <a:avLst/>
          </a:prstGeom>
          <a:ln w="0">
            <a:noFill/>
          </a:ln>
        </p:spPr>
      </p:pic>
      <p:pic>
        <p:nvPicPr>
          <p:cNvPr id="298" name="Image 47"/>
          <p:cNvPicPr/>
          <p:nvPr/>
        </p:nvPicPr>
        <p:blipFill>
          <a:blip r:embed="rId5"/>
          <a:srcRect t="15606"/>
          <a:stretch/>
        </p:blipFill>
        <p:spPr>
          <a:xfrm>
            <a:off x="6401520" y="2233800"/>
            <a:ext cx="2137680" cy="1202760"/>
          </a:xfrm>
          <a:prstGeom prst="rect">
            <a:avLst/>
          </a:prstGeom>
          <a:ln w="0">
            <a:noFill/>
          </a:ln>
        </p:spPr>
      </p:pic>
      <p:pic>
        <p:nvPicPr>
          <p:cNvPr id="299" name="Image 48"/>
          <p:cNvPicPr/>
          <p:nvPr/>
        </p:nvPicPr>
        <p:blipFill>
          <a:blip r:embed="rId6"/>
          <a:stretch/>
        </p:blipFill>
        <p:spPr>
          <a:xfrm>
            <a:off x="6017400" y="3534120"/>
            <a:ext cx="2081160" cy="1317240"/>
          </a:xfrm>
          <a:prstGeom prst="rect">
            <a:avLst/>
          </a:prstGeom>
          <a:ln w="0">
            <a:noFill/>
          </a:ln>
        </p:spPr>
      </p:pic>
      <p:pic>
        <p:nvPicPr>
          <p:cNvPr id="300" name="Image 4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29222" b="35363"/>
          <a:stretch/>
        </p:blipFill>
        <p:spPr>
          <a:xfrm>
            <a:off x="8099280" y="3268440"/>
            <a:ext cx="1756440" cy="1202760"/>
          </a:xfrm>
          <a:prstGeom prst="rect">
            <a:avLst/>
          </a:prstGeom>
          <a:ln w="0">
            <a:noFill/>
          </a:ln>
          <a:effectLst>
            <a:outerShdw blurRad="6336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22"/>
          <p:cNvSpPr/>
          <p:nvPr/>
        </p:nvSpPr>
        <p:spPr>
          <a:xfrm>
            <a:off x="373680" y="351720"/>
            <a:ext cx="946440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500" b="1" strike="noStrike" cap="all" spc="-1" dirty="0">
                <a:solidFill>
                  <a:srgbClr val="EF7757"/>
                </a:solidFill>
                <a:latin typeface="Arial"/>
                <a:ea typeface="DejaVu Sans"/>
              </a:rPr>
              <a:t>Transformer la cour d’école</a:t>
            </a:r>
            <a:endParaRPr lang="fr-FR" sz="3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ctangle 39"/>
          <p:cNvSpPr/>
          <p:nvPr/>
        </p:nvSpPr>
        <p:spPr>
          <a:xfrm>
            <a:off x="360360" y="596520"/>
            <a:ext cx="9813240" cy="15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Partager le sens de la démarche et les objectifs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Les 4 piliers :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AutoShape 5"/>
          <p:cNvSpPr/>
          <p:nvPr/>
        </p:nvSpPr>
        <p:spPr>
          <a:xfrm>
            <a:off x="4888080" y="2682720"/>
            <a:ext cx="1317240" cy="131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t">
            <a:noAutofit/>
          </a:bodyPr>
          <a:lstStyle/>
          <a:p>
            <a:endParaRPr lang="fr-FR" sz="1800" b="0" strike="noStrike" spc="-1">
              <a:solidFill>
                <a:schemeClr val="dk1"/>
              </a:solidFill>
              <a:latin typeface="Arial"/>
              <a:ea typeface="DejaVu Sans"/>
            </a:endParaRPr>
          </a:p>
        </p:txBody>
      </p:sp>
      <p:pic>
        <p:nvPicPr>
          <p:cNvPr id="304" name="Image 51"/>
          <p:cNvPicPr/>
          <p:nvPr/>
        </p:nvPicPr>
        <p:blipFill>
          <a:blip r:embed="rId2"/>
          <a:stretch/>
        </p:blipFill>
        <p:spPr>
          <a:xfrm>
            <a:off x="2553840" y="2332440"/>
            <a:ext cx="2992680" cy="2299680"/>
          </a:xfrm>
          <a:prstGeom prst="rect">
            <a:avLst/>
          </a:prstGeom>
          <a:ln w="0">
            <a:noFill/>
          </a:ln>
        </p:spPr>
      </p:pic>
      <p:sp>
        <p:nvSpPr>
          <p:cNvPr id="305" name="Ellipse 2"/>
          <p:cNvSpPr/>
          <p:nvPr/>
        </p:nvSpPr>
        <p:spPr>
          <a:xfrm>
            <a:off x="2553120" y="2266560"/>
            <a:ext cx="2992680" cy="2739240"/>
          </a:xfrm>
          <a:prstGeom prst="ellipse">
            <a:avLst/>
          </a:prstGeom>
          <a:noFill/>
          <a:ln w="28575">
            <a:solidFill>
              <a:srgbClr val="0369A3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chemeClr val="accent2"/>
              </a:solidFill>
              <a:latin typeface="Arial"/>
              <a:ea typeface="DejaVu Sans"/>
            </a:endParaRPr>
          </a:p>
        </p:txBody>
      </p:sp>
      <p:pic>
        <p:nvPicPr>
          <p:cNvPr id="306" name="Image 52"/>
          <p:cNvPicPr/>
          <p:nvPr/>
        </p:nvPicPr>
        <p:blipFill>
          <a:blip r:embed="rId3"/>
          <a:srcRect l="10156" b="13065"/>
          <a:stretch/>
        </p:blipFill>
        <p:spPr>
          <a:xfrm>
            <a:off x="5033880" y="2188440"/>
            <a:ext cx="821520" cy="750960"/>
          </a:xfrm>
          <a:prstGeom prst="rect">
            <a:avLst/>
          </a:prstGeom>
          <a:ln w="0">
            <a:noFill/>
          </a:ln>
        </p:spPr>
      </p:pic>
      <p:sp>
        <p:nvSpPr>
          <p:cNvPr id="307" name="ZoneTexte 7"/>
          <p:cNvSpPr/>
          <p:nvPr/>
        </p:nvSpPr>
        <p:spPr>
          <a:xfrm>
            <a:off x="3463200" y="4565520"/>
            <a:ext cx="12279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400" b="1" strike="noStrike" spc="-1">
                <a:solidFill>
                  <a:schemeClr val="accent2"/>
                </a:solidFill>
                <a:latin typeface="Arial"/>
                <a:ea typeface="DejaVu Sans"/>
              </a:rPr>
              <a:t>Coopération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ZoneTexte 13"/>
          <p:cNvSpPr/>
          <p:nvPr/>
        </p:nvSpPr>
        <p:spPr>
          <a:xfrm>
            <a:off x="6102000" y="2242080"/>
            <a:ext cx="3883680" cy="27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600" b="1" i="1" strike="noStrike" spc="-1">
                <a:solidFill>
                  <a:srgbClr val="002060"/>
                </a:solidFill>
                <a:latin typeface="Arial"/>
                <a:ea typeface="DejaVu Sans"/>
              </a:rPr>
              <a:t>Comment ?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De multiples outils adaptables,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En amont :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Copil de </a:t>
            </a: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lancement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, réunion </a:t>
            </a: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à l’école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, ateliers…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Tout au long de la démarche :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diagnostic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partagé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, ateliers </a:t>
            </a: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collectifs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 (imagination, sensibilisation…), </a:t>
            </a: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mise en relation et dialogue 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avec les acteurs de l’opérationnel,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Restitution publique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…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9" name="Image 53"/>
          <p:cNvPicPr/>
          <p:nvPr/>
        </p:nvPicPr>
        <p:blipFill>
          <a:blip r:embed="rId4"/>
          <a:srcRect l="9248"/>
          <a:stretch/>
        </p:blipFill>
        <p:spPr>
          <a:xfrm>
            <a:off x="704160" y="2806200"/>
            <a:ext cx="1362960" cy="1825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23"/>
          <p:cNvSpPr/>
          <p:nvPr/>
        </p:nvSpPr>
        <p:spPr>
          <a:xfrm>
            <a:off x="373680" y="351720"/>
            <a:ext cx="946440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500" b="1" strike="noStrike" cap="all" spc="-1" dirty="0">
                <a:solidFill>
                  <a:srgbClr val="EF7757"/>
                </a:solidFill>
                <a:latin typeface="Arial"/>
                <a:ea typeface="DejaVu Sans"/>
              </a:rPr>
              <a:t>Transformer la cour d’école</a:t>
            </a:r>
            <a:endParaRPr lang="fr-FR" sz="3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ctangle 40"/>
          <p:cNvSpPr/>
          <p:nvPr/>
        </p:nvSpPr>
        <p:spPr>
          <a:xfrm>
            <a:off x="360360" y="596520"/>
            <a:ext cx="9813240" cy="15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Associer TOUS les acteurs a toutes les échelles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ctangle 41"/>
          <p:cNvSpPr/>
          <p:nvPr/>
        </p:nvSpPr>
        <p:spPr>
          <a:xfrm>
            <a:off x="498600" y="2444040"/>
            <a:ext cx="5928120" cy="21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Wingdings" charset="2"/>
              <a:buChar char=""/>
            </a:pPr>
            <a:r>
              <a:rPr lang="fr-FR" sz="16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L’échelle de la cour et de l’usager, en particulier de l’enfant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Wingdings" charset="2"/>
              <a:buChar char=""/>
            </a:pPr>
            <a:r>
              <a:rPr lang="fr-FR" sz="16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Les abords de l’école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1" strike="noStrike" spc="-1">
                <a:solidFill>
                  <a:srgbClr val="002060"/>
                </a:solidFill>
                <a:latin typeface="Marianne"/>
                <a:ea typeface="DejaVu Sans"/>
              </a:rPr>
              <a:t>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Wingdings" charset="2"/>
              <a:buChar char=""/>
            </a:pPr>
            <a:r>
              <a:rPr lang="fr-FR" sz="16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La commune, l’intercommunalité et au-delà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3" name="Image 56"/>
          <p:cNvPicPr/>
          <p:nvPr/>
        </p:nvPicPr>
        <p:blipFill>
          <a:blip r:embed="rId2"/>
          <a:srcRect t="15515" r="9620" b="18753"/>
          <a:stretch/>
        </p:blipFill>
        <p:spPr>
          <a:xfrm>
            <a:off x="7419240" y="1259280"/>
            <a:ext cx="2412000" cy="1753920"/>
          </a:xfrm>
          <a:prstGeom prst="rect">
            <a:avLst/>
          </a:prstGeom>
          <a:ln w="0">
            <a:noFill/>
          </a:ln>
        </p:spPr>
      </p:pic>
      <p:pic>
        <p:nvPicPr>
          <p:cNvPr id="314" name="Image 5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9453" b="14083"/>
          <a:stretch/>
        </p:blipFill>
        <p:spPr>
          <a:xfrm>
            <a:off x="5742360" y="3082320"/>
            <a:ext cx="2412000" cy="1843920"/>
          </a:xfrm>
          <a:prstGeom prst="rect">
            <a:avLst/>
          </a:prstGeom>
          <a:ln w="0">
            <a:noFill/>
          </a:ln>
        </p:spPr>
      </p:pic>
      <p:pic>
        <p:nvPicPr>
          <p:cNvPr id="315" name="Image 59"/>
          <p:cNvPicPr/>
          <p:nvPr/>
        </p:nvPicPr>
        <p:blipFill>
          <a:blip r:embed="rId5"/>
          <a:stretch/>
        </p:blipFill>
        <p:spPr>
          <a:xfrm>
            <a:off x="8240760" y="3091320"/>
            <a:ext cx="1565280" cy="1539720"/>
          </a:xfrm>
          <a:prstGeom prst="rect">
            <a:avLst/>
          </a:prstGeom>
          <a:ln w="0">
            <a:noFill/>
          </a:ln>
        </p:spPr>
      </p:pic>
      <p:sp>
        <p:nvSpPr>
          <p:cNvPr id="316" name="ZoneTexte 16"/>
          <p:cNvSpPr/>
          <p:nvPr/>
        </p:nvSpPr>
        <p:spPr>
          <a:xfrm>
            <a:off x="2975040" y="4278240"/>
            <a:ext cx="2739960" cy="69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fr-FR" sz="800" b="0" strike="noStrike" spc="-1">
                <a:solidFill>
                  <a:srgbClr val="002060"/>
                </a:solidFill>
                <a:latin typeface="Arial"/>
                <a:ea typeface="DejaVu Sans"/>
              </a:rPr>
              <a:t>En haut : photographie lors de la balade sensible urbaine aux abords de l’école et restitution des participants sur carte ci-contre ;</a:t>
            </a:r>
            <a:endParaRPr lang="fr-FR" sz="800" b="0" strike="noStrike" spc="-1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fr-FR" sz="800" b="0" strike="noStrike" spc="-1">
                <a:solidFill>
                  <a:srgbClr val="002060"/>
                </a:solidFill>
                <a:latin typeface="Arial"/>
                <a:ea typeface="DejaVu Sans"/>
              </a:rPr>
              <a:t>Extrait du questionnaire à destination des riverains, usagers de l’école et parents</a:t>
            </a:r>
            <a:endParaRPr lang="fr-FR" sz="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24"/>
          <p:cNvSpPr/>
          <p:nvPr/>
        </p:nvSpPr>
        <p:spPr>
          <a:xfrm>
            <a:off x="373680" y="351720"/>
            <a:ext cx="946440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500" b="1" strike="noStrike" cap="all" spc="-1" dirty="0">
                <a:solidFill>
                  <a:srgbClr val="EF7757"/>
                </a:solidFill>
                <a:latin typeface="Arial"/>
                <a:ea typeface="DejaVu Sans"/>
              </a:rPr>
              <a:t>Transformer la cour d’école</a:t>
            </a:r>
            <a:endParaRPr lang="fr-FR" sz="3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ctangle 42"/>
          <p:cNvSpPr/>
          <p:nvPr/>
        </p:nvSpPr>
        <p:spPr>
          <a:xfrm>
            <a:off x="360360" y="596520"/>
            <a:ext cx="9813240" cy="15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Associer TOUS les acteurs a toutes les échelles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43"/>
          <p:cNvSpPr/>
          <p:nvPr/>
        </p:nvSpPr>
        <p:spPr>
          <a:xfrm>
            <a:off x="498600" y="1998360"/>
            <a:ext cx="8730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L’échelle de l’usager, enfants et adultes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0" name="Image 60"/>
          <p:cNvPicPr/>
          <p:nvPr/>
        </p:nvPicPr>
        <p:blipFill>
          <a:blip r:embed="rId2"/>
          <a:srcRect r="50186"/>
          <a:stretch/>
        </p:blipFill>
        <p:spPr>
          <a:xfrm>
            <a:off x="419040" y="2719440"/>
            <a:ext cx="3193200" cy="645840"/>
          </a:xfrm>
          <a:prstGeom prst="rect">
            <a:avLst/>
          </a:prstGeom>
          <a:ln w="0">
            <a:noFill/>
          </a:ln>
        </p:spPr>
      </p:pic>
      <p:pic>
        <p:nvPicPr>
          <p:cNvPr id="321" name="Image 80"/>
          <p:cNvPicPr/>
          <p:nvPr/>
        </p:nvPicPr>
        <p:blipFill>
          <a:blip r:embed="rId2"/>
          <a:srcRect l="50186"/>
          <a:stretch/>
        </p:blipFill>
        <p:spPr>
          <a:xfrm>
            <a:off x="476280" y="3324960"/>
            <a:ext cx="3193200" cy="645840"/>
          </a:xfrm>
          <a:prstGeom prst="rect">
            <a:avLst/>
          </a:prstGeom>
          <a:ln w="0">
            <a:noFill/>
          </a:ln>
        </p:spPr>
      </p:pic>
      <p:sp>
        <p:nvSpPr>
          <p:cNvPr id="322" name="ZoneTexte 19"/>
          <p:cNvSpPr/>
          <p:nvPr/>
        </p:nvSpPr>
        <p:spPr>
          <a:xfrm>
            <a:off x="4626720" y="2847240"/>
            <a:ext cx="52758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… Pour anticiper les questions de </a:t>
            </a:r>
            <a:r>
              <a:rPr lang="fr-FR" sz="1600" b="1" strike="noStrike" spc="-1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vivre ensemble </a:t>
            </a: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autour des espaces transformés :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Règles communes, affichages, charte d’usages, entretien de fin de récréation etc…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Rectangle 44"/>
          <p:cNvSpPr/>
          <p:nvPr/>
        </p:nvSpPr>
        <p:spPr>
          <a:xfrm>
            <a:off x="257760" y="2633760"/>
            <a:ext cx="3860280" cy="1539720"/>
          </a:xfrm>
          <a:prstGeom prst="rect">
            <a:avLst/>
          </a:prstGeom>
          <a:noFill/>
          <a:ln w="19050">
            <a:solidFill>
              <a:srgbClr val="18A30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strike="noStrike" spc="-1">
              <a:solidFill>
                <a:schemeClr val="accent1"/>
              </a:solidFill>
              <a:latin typeface="Arial"/>
              <a:ea typeface="DejaVu Sans"/>
            </a:endParaRPr>
          </a:p>
        </p:txBody>
      </p:sp>
      <p:sp>
        <p:nvSpPr>
          <p:cNvPr id="324" name="ZoneTexte 25"/>
          <p:cNvSpPr/>
          <p:nvPr/>
        </p:nvSpPr>
        <p:spPr>
          <a:xfrm>
            <a:off x="177840" y="4291920"/>
            <a:ext cx="42199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Prendre en compte la diversité des acteurs qui entourent l’enfant sur une journée type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25"/>
          <p:cNvSpPr/>
          <p:nvPr/>
        </p:nvSpPr>
        <p:spPr>
          <a:xfrm>
            <a:off x="373680" y="351720"/>
            <a:ext cx="9464400" cy="5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500" b="1" strike="noStrike" cap="all" spc="-1" dirty="0">
                <a:solidFill>
                  <a:srgbClr val="EF7757"/>
                </a:solidFill>
                <a:latin typeface="Arial"/>
                <a:ea typeface="DejaVu Sans"/>
              </a:rPr>
              <a:t>Transformer la cour d’école</a:t>
            </a:r>
            <a:endParaRPr lang="fr-FR" sz="3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45"/>
          <p:cNvSpPr/>
          <p:nvPr/>
        </p:nvSpPr>
        <p:spPr>
          <a:xfrm>
            <a:off x="360360" y="596520"/>
            <a:ext cx="9813240" cy="15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fr-FR" sz="18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Associer TOUS les acteurs a toutes les échelles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Rectangle 46"/>
          <p:cNvSpPr/>
          <p:nvPr/>
        </p:nvSpPr>
        <p:spPr>
          <a:xfrm>
            <a:off x="2688120" y="2072160"/>
            <a:ext cx="261000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La cour,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les abords de l’école,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la commune,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l’intercommunalité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1" strike="noStrike" spc="-1">
                <a:solidFill>
                  <a:srgbClr val="002060"/>
                </a:solidFill>
                <a:latin typeface="Marianne"/>
                <a:ea typeface="DejaVu Sans"/>
              </a:rPr>
              <a:t>et au-delà…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8" name="Image 81"/>
          <p:cNvPicPr/>
          <p:nvPr/>
        </p:nvPicPr>
        <p:blipFill>
          <a:blip r:embed="rId2"/>
          <a:stretch/>
        </p:blipFill>
        <p:spPr>
          <a:xfrm>
            <a:off x="5267160" y="1938600"/>
            <a:ext cx="4526280" cy="2604600"/>
          </a:xfrm>
          <a:prstGeom prst="rect">
            <a:avLst/>
          </a:prstGeom>
          <a:ln w="0">
            <a:noFill/>
          </a:ln>
          <a:effectLst>
            <a:outerShdw blurRad="50760" dist="38160" algn="l" rotWithShape="0">
              <a:srgbClr val="000000">
                <a:alpha val="40000"/>
              </a:srgbClr>
            </a:outerShdw>
          </a:effectLst>
        </p:spPr>
      </p:pic>
      <p:pic>
        <p:nvPicPr>
          <p:cNvPr id="329" name="Image 8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98480" y="2684880"/>
            <a:ext cx="1234800" cy="1440000"/>
          </a:xfrm>
          <a:prstGeom prst="rect">
            <a:avLst/>
          </a:prstGeom>
          <a:ln w="0">
            <a:noFill/>
          </a:ln>
        </p:spPr>
      </p:pic>
      <p:pic>
        <p:nvPicPr>
          <p:cNvPr id="330" name="Image 83"/>
          <p:cNvPicPr/>
          <p:nvPr/>
        </p:nvPicPr>
        <p:blipFill>
          <a:blip r:embed="rId5"/>
          <a:stretch/>
        </p:blipFill>
        <p:spPr>
          <a:xfrm>
            <a:off x="360360" y="1918440"/>
            <a:ext cx="2095560" cy="191304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1" name="ZoneTexte 28"/>
          <p:cNvSpPr/>
          <p:nvPr/>
        </p:nvSpPr>
        <p:spPr>
          <a:xfrm>
            <a:off x="248040" y="3965400"/>
            <a:ext cx="487944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fr-FR" sz="1400" b="0" strike="noStrike" spc="-1">
                <a:solidFill>
                  <a:srgbClr val="002060"/>
                </a:solidFill>
                <a:latin typeface="Arial"/>
                <a:ea typeface="DejaVu Sans"/>
              </a:rPr>
              <a:t>En miroir des problématiques traitées pour la cour, les abords constituent un espace public partagé avec des particularités et des enjeux de </a:t>
            </a:r>
            <a:r>
              <a:rPr lang="fr-FR" sz="1400" b="1" strike="noStrike" spc="-1">
                <a:solidFill>
                  <a:srgbClr val="002060"/>
                </a:solidFill>
                <a:latin typeface="Arial"/>
                <a:ea typeface="DejaVu Sans"/>
              </a:rPr>
              <a:t>vivre ensemble</a:t>
            </a:r>
            <a:r>
              <a:rPr lang="fr-FR" sz="1400" b="0" strike="noStrike" spc="-1">
                <a:solidFill>
                  <a:srgbClr val="002060"/>
                </a:solidFill>
                <a:latin typeface="Arial"/>
                <a:ea typeface="DejaVu Sans"/>
              </a:rPr>
              <a:t>, de </a:t>
            </a:r>
            <a:r>
              <a:rPr lang="fr-FR" sz="1400" b="1" strike="noStrike" spc="-1">
                <a:solidFill>
                  <a:srgbClr val="002060"/>
                </a:solidFill>
                <a:latin typeface="Arial"/>
                <a:ea typeface="DejaVu Sans"/>
              </a:rPr>
              <a:t>santé publique, </a:t>
            </a:r>
            <a:r>
              <a:rPr lang="fr-FR" sz="1400" b="0" strike="noStrike" spc="-1">
                <a:solidFill>
                  <a:srgbClr val="002060"/>
                </a:solidFill>
                <a:latin typeface="Arial"/>
                <a:ea typeface="DejaVu Sans"/>
              </a:rPr>
              <a:t>de</a:t>
            </a:r>
            <a:r>
              <a:rPr lang="fr-FR" sz="1400" b="1" strike="noStrike" spc="-1">
                <a:solidFill>
                  <a:srgbClr val="002060"/>
                </a:solidFill>
                <a:latin typeface="Arial"/>
                <a:ea typeface="DejaVu Sans"/>
              </a:rPr>
              <a:t> pacification </a:t>
            </a:r>
            <a:r>
              <a:rPr lang="fr-FR" sz="1400" b="0" strike="noStrike" spc="-1">
                <a:solidFill>
                  <a:srgbClr val="002060"/>
                </a:solidFill>
                <a:latin typeface="Arial"/>
                <a:ea typeface="DejaVu Sans"/>
              </a:rPr>
              <a:t>et de </a:t>
            </a:r>
            <a:r>
              <a:rPr lang="fr-FR" sz="1400" b="1" strike="noStrike" spc="-1">
                <a:solidFill>
                  <a:srgbClr val="002060"/>
                </a:solidFill>
                <a:latin typeface="Arial"/>
                <a:ea typeface="DejaVu Sans"/>
              </a:rPr>
              <a:t>sécurisation</a:t>
            </a:r>
            <a:r>
              <a:rPr lang="fr-FR" sz="1400" b="0" strike="noStrike" spc="-1">
                <a:solidFill>
                  <a:srgbClr val="002060"/>
                </a:solidFill>
                <a:latin typeface="Arial"/>
                <a:ea typeface="DejaVu Sans"/>
              </a:rPr>
              <a:t> etc…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ZoneTexte 29"/>
          <p:cNvSpPr/>
          <p:nvPr/>
        </p:nvSpPr>
        <p:spPr>
          <a:xfrm>
            <a:off x="5258880" y="4612320"/>
            <a:ext cx="273996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800" b="0" strike="noStrike" spc="-1">
                <a:solidFill>
                  <a:srgbClr val="002060"/>
                </a:solidFill>
                <a:latin typeface="Arial"/>
                <a:ea typeface="DejaVu Sans"/>
              </a:rPr>
              <a:t>Schéma d’acteurs proposés par les participants au copil de lancement pour la cour Chapou</a:t>
            </a:r>
            <a:endParaRPr lang="fr-FR" sz="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800" b="0" strike="noStrike" spc="-1">
                <a:solidFill>
                  <a:srgbClr val="002060"/>
                </a:solidFill>
                <a:latin typeface="Arial"/>
                <a:ea typeface="DejaVu Sans"/>
              </a:rPr>
              <a:t>à Figeac – 04/22</a:t>
            </a:r>
            <a:endParaRPr lang="fr-FR" sz="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erama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2331</TotalTime>
  <Words>553</Words>
  <Application>Microsoft Office PowerPoint</Application>
  <PresentationFormat>Personnalisé</PresentationFormat>
  <Paragraphs>148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23</vt:i4>
      </vt:variant>
      <vt:variant>
        <vt:lpstr>Titres des diapositives</vt:lpstr>
      </vt:variant>
      <vt:variant>
        <vt:i4>14</vt:i4>
      </vt:variant>
    </vt:vector>
  </HeadingPairs>
  <TitlesOfParts>
    <vt:vector size="45" baseType="lpstr">
      <vt:lpstr>Arial</vt:lpstr>
      <vt:lpstr>Calibri</vt:lpstr>
      <vt:lpstr>DejaVu Sans</vt:lpstr>
      <vt:lpstr>Marianne</vt:lpstr>
      <vt:lpstr>National Book</vt:lpstr>
      <vt:lpstr>Symbol</vt:lpstr>
      <vt:lpstr>Times New Roman</vt:lpstr>
      <vt:lpstr>Wingdings</vt:lpstr>
      <vt:lpstr>Office Theme</vt:lpstr>
      <vt:lpstr>Office Theme</vt:lpstr>
      <vt:lpstr>Office Theme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Cerama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Pascale</dc:creator>
  <dc:description/>
  <cp:lastModifiedBy>M. Christophe SABOT</cp:lastModifiedBy>
  <cp:revision>64</cp:revision>
  <dcterms:created xsi:type="dcterms:W3CDTF">2024-07-30T07:48:59Z</dcterms:created>
  <dcterms:modified xsi:type="dcterms:W3CDTF">2024-11-05T17:59:15Z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33</vt:i4>
  </property>
  <property fmtid="{D5CDD505-2E9C-101B-9397-08002B2CF9AE}" pid="4" name="PresentationFormat">
    <vt:lpwstr>Personnalisé</vt:lpwstr>
  </property>
  <property fmtid="{D5CDD505-2E9C-101B-9397-08002B2CF9AE}" pid="5" name="Slides">
    <vt:i4>85</vt:i4>
  </property>
</Properties>
</file>