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5"/>
  </p:notesMasterIdLst>
  <p:sldIdLst>
    <p:sldId id="257" r:id="rId2"/>
    <p:sldId id="258" r:id="rId3"/>
    <p:sldId id="259" r:id="rId4"/>
    <p:sldId id="260" r:id="rId5"/>
    <p:sldId id="261" r:id="rId6"/>
    <p:sldId id="284" r:id="rId7"/>
    <p:sldId id="286" r:id="rId8"/>
    <p:sldId id="287" r:id="rId9"/>
    <p:sldId id="1224" r:id="rId10"/>
    <p:sldId id="1226" r:id="rId11"/>
    <p:sldId id="1227" r:id="rId12"/>
    <p:sldId id="262" r:id="rId13"/>
    <p:sldId id="283" r:id="rId14"/>
    <p:sldId id="278" r:id="rId15"/>
    <p:sldId id="279" r:id="rId16"/>
    <p:sldId id="285" r:id="rId17"/>
    <p:sldId id="269" r:id="rId18"/>
    <p:sldId id="264" r:id="rId19"/>
    <p:sldId id="280" r:id="rId20"/>
    <p:sldId id="265" r:id="rId21"/>
    <p:sldId id="268" r:id="rId22"/>
    <p:sldId id="1228" r:id="rId23"/>
    <p:sldId id="267" r:id="rId24"/>
    <p:sldId id="266" r:id="rId25"/>
    <p:sldId id="270" r:id="rId26"/>
    <p:sldId id="271" r:id="rId27"/>
    <p:sldId id="274" r:id="rId28"/>
    <p:sldId id="275" r:id="rId29"/>
    <p:sldId id="272" r:id="rId30"/>
    <p:sldId id="276" r:id="rId31"/>
    <p:sldId id="281" r:id="rId32"/>
    <p:sldId id="282" r:id="rId33"/>
    <p:sldId id="1225"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71" autoAdjust="0"/>
  </p:normalViewPr>
  <p:slideViewPr>
    <p:cSldViewPr snapToGrid="0">
      <p:cViewPr varScale="1">
        <p:scale>
          <a:sx n="73" d="100"/>
          <a:sy n="73" d="100"/>
        </p:scale>
        <p:origin x="17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01BEF-5B20-476F-8E6C-CD0B64FE95F1}" type="datetimeFigureOut">
              <a:rPr lang="fr-FR" smtClean="0"/>
              <a:t>22/11/2024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FA53-56D0-41BB-9EBA-7D82C845A60A}" type="slidenum">
              <a:rPr lang="fr-FR" smtClean="0"/>
              <a:t>‹N°›</a:t>
            </a:fld>
            <a:endParaRPr lang="fr-FR"/>
          </a:p>
        </p:txBody>
      </p:sp>
    </p:spTree>
    <p:extLst>
      <p:ext uri="{BB962C8B-B14F-4D97-AF65-F5344CB8AC3E}">
        <p14:creationId xmlns:p14="http://schemas.microsoft.com/office/powerpoint/2010/main" val="62508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jardiner-autrement.fr/glossaire/so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jardiner-autrement.fr/glossaire/engrais-ver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David_Holmgren" TargetMode="External"/><Relationship Id="rId3" Type="http://schemas.openxmlformats.org/officeDocument/2006/relationships/hyperlink" Target="https://fr.wikipedia.org/wiki/Agriculteur" TargetMode="External"/><Relationship Id="rId7" Type="http://schemas.openxmlformats.org/officeDocument/2006/relationships/hyperlink" Target="https://fr.wikipedia.org/wiki/Bill_Mollis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r.wikipedia.org/wiki/Masanobu_Fukuoka" TargetMode="External"/><Relationship Id="rId5" Type="http://schemas.openxmlformats.org/officeDocument/2006/relationships/hyperlink" Target="https://fr.wikipedia.org/wiki/Japon" TargetMode="External"/><Relationship Id="rId4" Type="http://schemas.openxmlformats.org/officeDocument/2006/relationships/hyperlink" Target="https://fr.wikipedia.org/wiki/Biologist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D%C3%A9composition" TargetMode="External"/><Relationship Id="rId3" Type="http://schemas.openxmlformats.org/officeDocument/2006/relationships/hyperlink" Target="https://fr.wikipedia.org/wiki/Fertilit%C3%A9" TargetMode="External"/><Relationship Id="rId7" Type="http://schemas.openxmlformats.org/officeDocument/2006/relationships/hyperlink" Target="https://fr.wikipedia.org/wiki/Mati%C3%A8re_organiqu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Indicateur" TargetMode="External"/><Relationship Id="rId5" Type="http://schemas.openxmlformats.org/officeDocument/2006/relationships/hyperlink" Target="https://fr.wikipedia.org/wiki/Azote" TargetMode="External"/><Relationship Id="rId4" Type="http://schemas.openxmlformats.org/officeDocument/2006/relationships/hyperlink" Target="https://fr.wikipedia.org/wiki/Carbone" TargetMode="External"/><Relationship Id="rId9" Type="http://schemas.openxmlformats.org/officeDocument/2006/relationships/hyperlink" Target="https://fr.wikipedia.org/wiki/Sol_(p%C3%A9dologi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a:t>
            </a:fld>
            <a:endParaRPr lang="fr-FR"/>
          </a:p>
        </p:txBody>
      </p:sp>
    </p:spTree>
    <p:extLst>
      <p:ext uri="{BB962C8B-B14F-4D97-AF65-F5344CB8AC3E}">
        <p14:creationId xmlns:p14="http://schemas.microsoft.com/office/powerpoint/2010/main" val="413241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Les voiles de forçage P19 ou P30 protègent du froid.</a:t>
            </a:r>
          </a:p>
          <a:p>
            <a:pPr algn="just"/>
            <a:r>
              <a:rPr lang="fr-FR" sz="1800" dirty="0">
                <a:effectLst/>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pPr algn="just"/>
            <a:r>
              <a:rPr lang="fr-FR" sz="1800" dirty="0">
                <a:effectLst/>
                <a:latin typeface="Times New Roman" panose="02020603050405020304" pitchFamily="18" charset="0"/>
                <a:ea typeface="SimSun" panose="02010600030101010101" pitchFamily="2" charset="-122"/>
              </a:rPr>
              <a:t>Le compost</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20</a:t>
            </a:fld>
            <a:endParaRPr lang="fr-FR"/>
          </a:p>
        </p:txBody>
      </p:sp>
    </p:spTree>
    <p:extLst>
      <p:ext uri="{BB962C8B-B14F-4D97-AF65-F5344CB8AC3E}">
        <p14:creationId xmlns:p14="http://schemas.microsoft.com/office/powerpoint/2010/main" val="311726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Pas la peine de construire des « buttes de permaculture » alors que votre sol est fertile et non stérile. N’oublier pas de créer vos allées (planches de bois)</a:t>
            </a:r>
          </a:p>
          <a:p>
            <a:pPr algn="just"/>
            <a:r>
              <a:rPr lang="fr-FR" sz="1800" b="1" dirty="0">
                <a:effectLst/>
                <a:latin typeface="Times New Roman" panose="02020603050405020304" pitchFamily="18" charset="0"/>
                <a:ea typeface="SimSun" panose="02010600030101010101" pitchFamily="2" charset="-122"/>
              </a:rPr>
              <a:t>Si votre sol n’est pas</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propice</a:t>
            </a:r>
            <a:r>
              <a:rPr lang="fr-FR" sz="1800" dirty="0">
                <a:effectLst/>
                <a:latin typeface="Times New Roman" panose="02020603050405020304" pitchFamily="18" charset="0"/>
                <a:ea typeface="SimSun" panose="02010600030101010101" pitchFamily="2" charset="-122"/>
              </a:rPr>
              <a:t> à la culture, vous pouvez réaliser différentes cultures</a:t>
            </a:r>
          </a:p>
          <a:p>
            <a:pPr algn="just"/>
            <a:r>
              <a:rPr lang="fr-FR" sz="1800" dirty="0">
                <a:effectLst/>
                <a:latin typeface="Times New Roman" panose="02020603050405020304" pitchFamily="18" charset="0"/>
                <a:ea typeface="SimSun" panose="02010600030101010101" pitchFamily="2" charset="-122"/>
              </a:rPr>
              <a:t>Culture surélevée, sur palox ?</a:t>
            </a:r>
          </a:p>
          <a:p>
            <a:pPr algn="just"/>
            <a:r>
              <a:rPr lang="fr-FR" sz="1800" dirty="0">
                <a:effectLst/>
                <a:latin typeface="Times New Roman" panose="02020603050405020304" pitchFamily="18" charset="0"/>
                <a:ea typeface="SimSun" panose="02010600030101010101" pitchFamily="2" charset="-122"/>
              </a:rPr>
              <a:t>Culture sur buttes ou en lasagnes :</a:t>
            </a:r>
          </a:p>
          <a:p>
            <a:pPr algn="just"/>
            <a:r>
              <a:rPr lang="fr-FR" sz="1800" dirty="0">
                <a:effectLst/>
                <a:latin typeface="Times New Roman" panose="02020603050405020304" pitchFamily="18" charset="0"/>
                <a:ea typeface="SimSun" panose="02010600030101010101" pitchFamily="2" charset="-122"/>
              </a:rPr>
              <a:t>Cette dernière est un savant mélange de matière sèche et organique, en couches, afin d’avoir une terre de qualité. Voici les 10 étapes pour créer une « butte » : 1. Creuser le trou sur une profondeur de 35cm. 2. Déposer une couche de gros bois 3. Déposer une couche de petit bois et brindilles. 4. Déposer une couche de BRF (bois raméal fragmenté), de feuilles. 5. Déposer une fine couche de cendres de bois. 6. Déposer une couche de compost. 7. Arroser en pluie fine abondamment pour tremper toute la surface de la butte. 8. Déposer une couche de terre. 9. Réaliser la couverture de votre butte : pailler avec ce que vous trouvez à proximité : feuilles sèches, paille, petit bois etc… Pour réaliser des « lasagnes », il convient d’alterner successivement 4 couches de matières sèches (feuilles mortes, papier journal, paille…) avec des matières vertes (déchets végétaux, tonte pelouse, bio déchets de cuisine comme des pelures…). Puis recouvrir le tout d’une couche de terre et arroser copieusement. Vous pourrez y planter directement vos plantes</a:t>
            </a:r>
          </a:p>
          <a:p>
            <a:pPr algn="just"/>
            <a:r>
              <a:rPr lang="fr-FR" sz="1800" dirty="0">
                <a:effectLst/>
                <a:latin typeface="Times New Roman" panose="02020603050405020304" pitchFamily="18" charset="0"/>
                <a:ea typeface="SimSun" panose="02010600030101010101" pitchFamily="2" charset="-122"/>
              </a:rPr>
              <a:t>Culture sur bottes de pailles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21</a:t>
            </a:fld>
            <a:endParaRPr lang="fr-FR"/>
          </a:p>
        </p:txBody>
      </p:sp>
    </p:spTree>
    <p:extLst>
      <p:ext uri="{BB962C8B-B14F-4D97-AF65-F5344CB8AC3E}">
        <p14:creationId xmlns:p14="http://schemas.microsoft.com/office/powerpoint/2010/main" val="348931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Les engrais verts :</a:t>
            </a:r>
            <a:r>
              <a:rPr lang="fr-FR" sz="1800" dirty="0">
                <a:effectLst/>
                <a:latin typeface="Times New Roman" panose="02020603050405020304" pitchFamily="18" charset="0"/>
                <a:ea typeface="SimSun" panose="02010600030101010101" pitchFamily="2" charset="-122"/>
              </a:rPr>
              <a:t> la culture de ces plantes permettent d’enrichir le sol, de lui amener de la MO, de limiter les adventices et de l’ameublir. On parle d’engrais vert pionnier (avant culture) ou d’engrais d’opportunités (entre deux cultures). </a:t>
            </a:r>
            <a:r>
              <a:rPr lang="fr-FR" sz="1800" b="1" dirty="0">
                <a:effectLst/>
                <a:latin typeface="Times New Roman" panose="02020603050405020304" pitchFamily="18" charset="0"/>
                <a:ea typeface="SimSun" panose="02010600030101010101" pitchFamily="2" charset="-122"/>
              </a:rPr>
              <a:t>La Moutarde</a:t>
            </a:r>
            <a:r>
              <a:rPr lang="fr-FR" sz="1800" dirty="0">
                <a:effectLst/>
                <a:latin typeface="Times New Roman" panose="02020603050405020304" pitchFamily="18" charset="0"/>
                <a:ea typeface="SimSun" panose="02010600030101010101" pitchFamily="2" charset="-122"/>
              </a:rPr>
              <a:t>, la Vesce, le Trèfle incarnat, le Seigle, la féverole, la luzerne ou la </a:t>
            </a:r>
            <a:r>
              <a:rPr lang="fr-FR" sz="1800" dirty="0" err="1">
                <a:effectLst/>
                <a:latin typeface="Times New Roman" panose="02020603050405020304" pitchFamily="18" charset="0"/>
                <a:ea typeface="SimSun" panose="02010600030101010101" pitchFamily="2" charset="-122"/>
              </a:rPr>
              <a:t>phacélie</a:t>
            </a:r>
            <a:r>
              <a:rPr lang="fr-FR" sz="1800" dirty="0">
                <a:effectLst/>
                <a:latin typeface="Times New Roman" panose="02020603050405020304" pitchFamily="18" charset="0"/>
                <a:ea typeface="SimSun" panose="02010600030101010101" pitchFamily="2" charset="-122"/>
              </a:rPr>
              <a:t>.</a:t>
            </a:r>
          </a:p>
          <a:p>
            <a:pPr algn="just"/>
            <a:r>
              <a:rPr lang="fr-FR" sz="1800" dirty="0">
                <a:effectLst/>
                <a:latin typeface="Times New Roman" panose="02020603050405020304" pitchFamily="18" charset="0"/>
                <a:ea typeface="SimSun" panose="02010600030101010101" pitchFamily="2" charset="-122"/>
              </a:rPr>
              <a:t>Chaque engrais vert se définit par : un poids de graines à semer, une période propice aux semis, un système racinaire, un besoin en eau, une vitesse de croissance, un type de sol idéal… </a:t>
            </a:r>
          </a:p>
          <a:p>
            <a:pPr algn="just"/>
            <a:r>
              <a:rPr lang="fr-FR" sz="1800" dirty="0">
                <a:effectLst/>
                <a:latin typeface="Times New Roman" panose="02020603050405020304" pitchFamily="18" charset="0"/>
                <a:ea typeface="SimSun" panose="02010600030101010101" pitchFamily="2" charset="-122"/>
              </a:rPr>
              <a:t>Par exemple, si votre sol est pauvre et calcaire, n’hésitez pas à essayer le « lotier corniculé ». Avec ses fleurs jaunes, son très fort enracinement et sa croissance rapide, c’est un engrais vert pionnier qui résiste très bien à la sécheresse ! L’engrais vert est le meilleur paillage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23</a:t>
            </a:fld>
            <a:endParaRPr lang="fr-FR"/>
          </a:p>
        </p:txBody>
      </p:sp>
    </p:spTree>
    <p:extLst>
      <p:ext uri="{BB962C8B-B14F-4D97-AF65-F5344CB8AC3E}">
        <p14:creationId xmlns:p14="http://schemas.microsoft.com/office/powerpoint/2010/main" val="384260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24</a:t>
            </a:fld>
            <a:endParaRPr lang="fr-FR"/>
          </a:p>
        </p:txBody>
      </p:sp>
    </p:spTree>
    <p:extLst>
      <p:ext uri="{BB962C8B-B14F-4D97-AF65-F5344CB8AC3E}">
        <p14:creationId xmlns:p14="http://schemas.microsoft.com/office/powerpoint/2010/main" val="238381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L’accueil des amis : </a:t>
            </a:r>
            <a:r>
              <a:rPr lang="fr-FR" sz="1800" dirty="0">
                <a:effectLst/>
                <a:latin typeface="Times New Roman" panose="02020603050405020304" pitchFamily="18" charset="0"/>
                <a:ea typeface="SimSun" panose="02010600030101010101" pitchFamily="2" charset="-122"/>
              </a:rPr>
              <a:t>D’abord,</a:t>
            </a:r>
            <a:r>
              <a:rPr lang="fr-FR" sz="1800" b="1" dirty="0">
                <a:effectLst/>
                <a:latin typeface="Times New Roman" panose="02020603050405020304" pitchFamily="18" charset="0"/>
                <a:ea typeface="SimSun" panose="02010600030101010101" pitchFamily="2" charset="-122"/>
              </a:rPr>
              <a:t> </a:t>
            </a:r>
            <a:r>
              <a:rPr lang="fr-FR" sz="1800" dirty="0">
                <a:effectLst/>
                <a:latin typeface="Times New Roman" panose="02020603050405020304" pitchFamily="18" charset="0"/>
                <a:ea typeface="SimSun" panose="02010600030101010101" pitchFamily="2" charset="-122"/>
              </a:rPr>
              <a:t>les vers de terre et toute la vie du sol, mais il faut attirer aussi les oiseaux insectivores, les chauve souris, les batraciens, les reptiles, les hérissons, les musaraignes. Pour cela on doit créer un milieu favorable à leur alimentation, habitat et reproduction : des espaces non cultivés couverts de tas de branches pour le hérisson, poser des hôtels à insectes, mettre des nichoirs, avoir de l’eau à disposition, planter des haies variées de plantes indigènes, le paillage abrite les insectes, avoir des fleurs toute l’année et des plantes aromatiques.</a:t>
            </a:r>
          </a:p>
          <a:p>
            <a:pPr algn="just"/>
            <a:r>
              <a:rPr lang="fr-FR" sz="1800" dirty="0">
                <a:effectLst/>
                <a:latin typeface="Times New Roman" panose="02020603050405020304" pitchFamily="18" charset="0"/>
                <a:ea typeface="SimSun" panose="02010600030101010101" pitchFamily="2" charset="-122"/>
              </a:rPr>
              <a:t>Les plantes pollinisatrices : la bourrache, la </a:t>
            </a:r>
            <a:r>
              <a:rPr lang="fr-FR" sz="1800" dirty="0" err="1">
                <a:effectLst/>
                <a:latin typeface="Times New Roman" panose="02020603050405020304" pitchFamily="18" charset="0"/>
                <a:ea typeface="SimSun" panose="02010600030101010101" pitchFamily="2" charset="-122"/>
              </a:rPr>
              <a:t>phacélie</a:t>
            </a:r>
            <a:r>
              <a:rPr lang="fr-FR" sz="1800" dirty="0">
                <a:effectLst/>
                <a:latin typeface="Times New Roman" panose="02020603050405020304" pitchFamily="18" charset="0"/>
                <a:ea typeface="SimSun" panose="02010600030101010101" pitchFamily="2" charset="-122"/>
              </a:rPr>
              <a:t>, le cosmos, le pavot </a:t>
            </a:r>
            <a:r>
              <a:rPr lang="fr-FR" sz="1800" dirty="0" err="1">
                <a:effectLst/>
                <a:latin typeface="Times New Roman" panose="02020603050405020304" pitchFamily="18" charset="0"/>
                <a:ea typeface="SimSun" panose="02010600030101010101" pitchFamily="2" charset="-122"/>
              </a:rPr>
              <a:t>d’islande</a:t>
            </a:r>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Les plantes anti-nuisibles et répulsives : la tagète, le souci, le lin, la capucine, le myosotis…</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25</a:t>
            </a:fld>
            <a:endParaRPr lang="fr-FR"/>
          </a:p>
        </p:txBody>
      </p:sp>
    </p:spTree>
    <p:extLst>
      <p:ext uri="{BB962C8B-B14F-4D97-AF65-F5344CB8AC3E}">
        <p14:creationId xmlns:p14="http://schemas.microsoft.com/office/powerpoint/2010/main" val="316066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Times New Roman" panose="02020603050405020304" pitchFamily="18" charset="0"/>
                <a:ea typeface="SimSun" panose="02010600030101010101" pitchFamily="2" charset="-122"/>
              </a:rPr>
              <a:t>L’association des plantes :</a:t>
            </a:r>
            <a:r>
              <a:rPr lang="fr-FR" sz="1800" dirty="0">
                <a:effectLst/>
                <a:latin typeface="Times New Roman" panose="02020603050405020304" pitchFamily="18" charset="0"/>
                <a:ea typeface="SimSun" panose="02010600030101010101" pitchFamily="2" charset="-122"/>
              </a:rPr>
              <a:t> En effet, dans la nature, il existe des combinaisons végétales gagnantes. Ensemble, elles poussent mieux ! Elles se protègent et se rendent de multiples services. L’association des potagères et autres permettent : d’éloigner les maladies et les parasites (oignon et carotte contre la mouche), d’apporter des nutriments (N des légumineuses), d’assurer la pollinisation, d’optimiser l’occupation de sol (tuteur, couvre sol), donc cela facilite la vie du jardinier. Souvent, ce sont des plantes issues de familles différentes qui s’associent le mieux ?! Par exemple, je vous recommande de planter ensemble ces trois légumes (courge + haricot + maïs), puisque cela multiplie par 4 leur rendement tout en fertilisant votre sol. Pourquoi ce trio est-il gagnant ? Le maïs sert de tuteur aux haricots : gain de place. Les haricots ont des racines spécifiques qui permettent de capter l’azote atmosphérique pour l’ancrer dans le sol : fertilisation du sol. Sachant que les courges en raffolent ! Les courges au pied du maïs tapissent le sol en le « paillant » : elles font une couverture qui conserve l’humidité au sol, et font un ombrage si le soleil est trop fort. Et ce n’est qu’un exemple parmi des centaines. L’association des plantes n’est pas la rotation des cultures.</a:t>
            </a:r>
          </a:p>
          <a:p>
            <a:pPr algn="just"/>
            <a:r>
              <a:rPr lang="fr-FR" sz="1800" dirty="0">
                <a:effectLst/>
                <a:latin typeface="Times New Roman" panose="02020603050405020304" pitchFamily="18" charset="0"/>
                <a:ea typeface="SimSun" panose="02010600030101010101" pitchFamily="2" charset="-122"/>
              </a:rPr>
              <a:t>Ne planter pas que des légumes mais des fleurs et d’autres végétaux pour nourrir votre jardin. Il est préférable de cultiver toute l’année que d’avoir des jachères.</a:t>
            </a:r>
          </a:p>
          <a:p>
            <a:pPr algn="just"/>
            <a:r>
              <a:rPr lang="fr-FR" sz="1800" dirty="0">
                <a:effectLst/>
                <a:latin typeface="Times New Roman" panose="02020603050405020304" pitchFamily="18" charset="0"/>
                <a:ea typeface="SimSun" panose="02010600030101010101" pitchFamily="2" charset="-122"/>
              </a:rPr>
              <a:t>Pour cultiver toute l’année le choix de variétés précoces, de saison ou tardives existe pour chaque légume.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Times New Roman" panose="02020603050405020304" pitchFamily="18" charset="0"/>
                <a:ea typeface="SimSun" panose="02010600030101010101" pitchFamily="2" charset="-122"/>
              </a:rPr>
              <a:t>L’importance pour les espaces verts d’avoir différentes strates et différentes espèces</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26</a:t>
            </a:fld>
            <a:endParaRPr lang="fr-FR"/>
          </a:p>
        </p:txBody>
      </p:sp>
    </p:spTree>
    <p:extLst>
      <p:ext uri="{BB962C8B-B14F-4D97-AF65-F5344CB8AC3E}">
        <p14:creationId xmlns:p14="http://schemas.microsoft.com/office/powerpoint/2010/main" val="256193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000000"/>
                </a:solidFill>
                <a:effectLst/>
                <a:latin typeface="Times New Roman" panose="02020603050405020304" pitchFamily="18" charset="0"/>
                <a:ea typeface="SimSun" panose="02010600030101010101" pitchFamily="2" charset="-122"/>
              </a:rPr>
              <a:t>La rotation des cultures </a:t>
            </a:r>
            <a:r>
              <a:rPr lang="fr-FR" sz="1800" dirty="0">
                <a:solidFill>
                  <a:srgbClr val="000000"/>
                </a:solidFill>
                <a:effectLst/>
                <a:latin typeface="Times New Roman" panose="02020603050405020304" pitchFamily="18" charset="0"/>
                <a:ea typeface="SimSun" panose="02010600030101010101" pitchFamily="2" charset="-122"/>
              </a:rPr>
              <a:t>(ou non) est bénéfique pour un jardin productif mais elle n’est pas indispensable si on valorise l’association des plantes. Dans de nombreux jardins ou parties de jardin</a:t>
            </a:r>
            <a:r>
              <a:rPr lang="fr-FR" sz="1800" i="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la rotation annuelle de certaines cultures n’est pas toujours possible pour différentes raisons : cas des espèces bisannuelles ou pérennes, </a:t>
            </a:r>
            <a:r>
              <a:rPr lang="fr-FR" sz="1800" u="none" strike="noStrike" dirty="0">
                <a:solidFill>
                  <a:srgbClr val="000000"/>
                </a:solidFill>
                <a:effectLst/>
                <a:latin typeface="Times New Roman" panose="02020603050405020304" pitchFamily="18" charset="0"/>
                <a:ea typeface="SimSun" panose="02010600030101010101" pitchFamily="2" charset="-122"/>
                <a:hlinkClick r:id="rId3"/>
              </a:rPr>
              <a:t>sol</a:t>
            </a:r>
            <a:r>
              <a:rPr lang="fr-FR" sz="1800" dirty="0">
                <a:solidFill>
                  <a:srgbClr val="000000"/>
                </a:solidFill>
                <a:effectLst/>
                <a:latin typeface="Times New Roman" panose="02020603050405020304" pitchFamily="18" charset="0"/>
                <a:ea typeface="SimSun" panose="02010600030101010101" pitchFamily="2" charset="-122"/>
              </a:rPr>
              <a:t> mal adapté, exposition au soleil insuffisante (par la présence d’un mur ou d’un arbre), zone humide…1ère année : </a:t>
            </a:r>
            <a:r>
              <a:rPr lang="fr-FR" sz="1800" b="1" dirty="0">
                <a:solidFill>
                  <a:srgbClr val="000000"/>
                </a:solidFill>
                <a:effectLst/>
                <a:latin typeface="Times New Roman" panose="02020603050405020304" pitchFamily="18" charset="0"/>
                <a:ea typeface="SimSun" panose="02010600030101010101" pitchFamily="2" charset="-122"/>
              </a:rPr>
              <a:t>légumes feuilles : </a:t>
            </a:r>
            <a:r>
              <a:rPr lang="fr-FR" sz="1800" dirty="0">
                <a:solidFill>
                  <a:srgbClr val="000000"/>
                </a:solidFill>
                <a:effectLst/>
                <a:latin typeface="Times New Roman" panose="02020603050405020304" pitchFamily="18" charset="0"/>
                <a:ea typeface="SimSun" panose="02010600030101010101" pitchFamily="2" charset="-122"/>
              </a:rPr>
              <a:t>choux</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salades (laitues, chicorées, mâches,…), épinard…2ème année : </a:t>
            </a:r>
            <a:r>
              <a:rPr lang="fr-FR" sz="1800" b="1" dirty="0">
                <a:solidFill>
                  <a:srgbClr val="000000"/>
                </a:solidFill>
                <a:effectLst/>
                <a:latin typeface="Times New Roman" panose="02020603050405020304" pitchFamily="18" charset="0"/>
                <a:ea typeface="SimSun" panose="02010600030101010101" pitchFamily="2" charset="-122"/>
              </a:rPr>
              <a:t>légumes racines : </a:t>
            </a:r>
            <a:r>
              <a:rPr lang="fr-FR" sz="1800" dirty="0">
                <a:solidFill>
                  <a:srgbClr val="000000"/>
                </a:solidFill>
                <a:effectLst/>
                <a:latin typeface="Times New Roman" panose="02020603050405020304" pitchFamily="18" charset="0"/>
                <a:ea typeface="SimSun" panose="02010600030101010101" pitchFamily="2" charset="-122"/>
              </a:rPr>
              <a:t>carotte, betterave, navet, radis, pomme de terre…3ème année : </a:t>
            </a:r>
            <a:r>
              <a:rPr lang="fr-FR" sz="1800" b="1" dirty="0">
                <a:solidFill>
                  <a:srgbClr val="000000"/>
                </a:solidFill>
                <a:effectLst/>
                <a:latin typeface="Times New Roman" panose="02020603050405020304" pitchFamily="18" charset="0"/>
                <a:ea typeface="SimSun" panose="02010600030101010101" pitchFamily="2" charset="-122"/>
              </a:rPr>
              <a:t>légumes grains : </a:t>
            </a:r>
            <a:r>
              <a:rPr lang="fr-FR" sz="1800" dirty="0">
                <a:solidFill>
                  <a:srgbClr val="000000"/>
                </a:solidFill>
                <a:effectLst/>
                <a:latin typeface="Times New Roman" panose="02020603050405020304" pitchFamily="18" charset="0"/>
                <a:ea typeface="SimSun" panose="02010600030101010101" pitchFamily="2" charset="-122"/>
              </a:rPr>
              <a:t>fèves</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haricots, pois (légumineuse) , ou </a:t>
            </a:r>
            <a:r>
              <a:rPr lang="fr-FR" sz="1800" b="0" u="none" strike="noStrike" dirty="0">
                <a:solidFill>
                  <a:srgbClr val="000000"/>
                </a:solidFill>
                <a:effectLst/>
                <a:latin typeface="Times New Roman" panose="02020603050405020304" pitchFamily="18" charset="0"/>
                <a:ea typeface="SimSun" panose="02010600030101010101" pitchFamily="2" charset="-122"/>
                <a:hlinkClick r:id="rId4"/>
              </a:rPr>
              <a:t>engrais vert</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 </a:t>
            </a:r>
            <a:r>
              <a:rPr lang="fr-FR" sz="1800" dirty="0" err="1">
                <a:solidFill>
                  <a:srgbClr val="000000"/>
                </a:solidFill>
                <a:effectLst/>
                <a:latin typeface="Times New Roman" panose="02020603050405020304" pitchFamily="18" charset="0"/>
                <a:ea typeface="SimSun" panose="02010600030101010101" pitchFamily="2" charset="-122"/>
              </a:rPr>
              <a:t>phacélie</a:t>
            </a:r>
            <a:r>
              <a:rPr lang="fr-FR" sz="1800" dirty="0">
                <a:solidFill>
                  <a:srgbClr val="000000"/>
                </a:solidFill>
                <a:effectLst/>
                <a:latin typeface="Times New Roman" panose="02020603050405020304" pitchFamily="18" charset="0"/>
                <a:ea typeface="SimSun" panose="02010600030101010101" pitchFamily="2" charset="-122"/>
              </a:rPr>
              <a:t>, moutarde, luzerne, vesce… . 4ème année : </a:t>
            </a:r>
            <a:r>
              <a:rPr lang="fr-FR" sz="1800" b="1" dirty="0">
                <a:solidFill>
                  <a:srgbClr val="000000"/>
                </a:solidFill>
                <a:effectLst/>
                <a:latin typeface="Times New Roman" panose="02020603050405020304" pitchFamily="18" charset="0"/>
                <a:ea typeface="SimSun" panose="02010600030101010101" pitchFamily="2" charset="-122"/>
              </a:rPr>
              <a:t>légumes fruits : </a:t>
            </a:r>
            <a:r>
              <a:rPr lang="fr-FR" sz="1800" dirty="0">
                <a:solidFill>
                  <a:srgbClr val="000000"/>
                </a:solidFill>
                <a:effectLst/>
                <a:latin typeface="Times New Roman" panose="02020603050405020304" pitchFamily="18" charset="0"/>
                <a:ea typeface="SimSun" panose="02010600030101010101" pitchFamily="2" charset="-122"/>
              </a:rPr>
              <a:t>tomate, courgette, aubergine, potiron, concombre, cornichon… avec</a:t>
            </a:r>
            <a:r>
              <a:rPr lang="fr-FR" sz="1800" b="1" dirty="0">
                <a:solidFill>
                  <a:srgbClr val="000000"/>
                </a:solidFill>
                <a:effectLst/>
                <a:latin typeface="Times New Roman" panose="02020603050405020304" pitchFamily="18" charset="0"/>
                <a:ea typeface="SimSun" panose="02010600030101010101" pitchFamily="2" charset="-122"/>
              </a:rPr>
              <a:t> légumes bulbes : </a:t>
            </a:r>
            <a:r>
              <a:rPr lang="fr-FR" sz="1800" dirty="0">
                <a:solidFill>
                  <a:srgbClr val="000000"/>
                </a:solidFill>
                <a:effectLst/>
                <a:latin typeface="Times New Roman" panose="02020603050405020304" pitchFamily="18" charset="0"/>
                <a:ea typeface="SimSun" panose="02010600030101010101" pitchFamily="2" charset="-122"/>
              </a:rPr>
              <a:t>ail, oignon, échalote…On fait tourner !???</a:t>
            </a:r>
            <a:endParaRPr lang="fr-FR" sz="1800" dirty="0">
              <a:effectLst/>
              <a:latin typeface="Times New Roman" panose="02020603050405020304" pitchFamily="18" charset="0"/>
              <a:ea typeface="SimSun" panose="02010600030101010101" pitchFamily="2" charset="-122"/>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27</a:t>
            </a:fld>
            <a:endParaRPr lang="fr-FR"/>
          </a:p>
        </p:txBody>
      </p:sp>
    </p:spTree>
    <p:extLst>
      <p:ext uri="{BB962C8B-B14F-4D97-AF65-F5344CB8AC3E}">
        <p14:creationId xmlns:p14="http://schemas.microsoft.com/office/powerpoint/2010/main" val="385145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L’arrosage : </a:t>
            </a:r>
            <a:r>
              <a:rPr lang="fr-FR" sz="1800" dirty="0">
                <a:effectLst/>
                <a:latin typeface="Times New Roman" panose="02020603050405020304" pitchFamily="18" charset="0"/>
                <a:ea typeface="SimSun" panose="02010600030101010101" pitchFamily="2" charset="-122"/>
              </a:rPr>
              <a:t>On n’a pratiquement pas besoin d’arroser, uniquement quand la plante le réclame. On arrose abondamment à la plantation, l’eau remontera par capillarité et les racines s’enfonceront. L’eau pénètre dans la terre ameublie par les vers de terre et on protège de l’évaporation par le paillage. Après la reprise de la plante, on ne devrait arroser que du 15 juin au 15 août.</a:t>
            </a:r>
          </a:p>
          <a:p>
            <a:pPr algn="just"/>
            <a:r>
              <a:rPr lang="fr-FR" sz="1800" dirty="0">
                <a:effectLst/>
                <a:latin typeface="Times New Roman" panose="02020603050405020304" pitchFamily="18" charset="0"/>
                <a:ea typeface="SimSun" panose="02010600030101010101" pitchFamily="2" charset="-122"/>
              </a:rPr>
              <a:t>Après une pluie importante, on peut écarter le paillage pour ne pas favoriser les maladies. Surveiller la T° du sol, à plus de 25°, on doit augmenter la couverture et voir l’arrosage sur le paillage</a:t>
            </a:r>
          </a:p>
          <a:p>
            <a:pPr algn="just"/>
            <a:r>
              <a:rPr lang="fr-FR" sz="1800" dirty="0">
                <a:effectLst/>
                <a:latin typeface="Times New Roman" panose="02020603050405020304" pitchFamily="18" charset="0"/>
                <a:ea typeface="SimSun" panose="02010600030101010101" pitchFamily="2" charset="-122"/>
              </a:rPr>
              <a:t>Le pluviomètre permet de connaître la quantité d’eau tombée. Pour 1 mm paillé cela équivaut à 10 mm non paillé. </a:t>
            </a:r>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28</a:t>
            </a:fld>
            <a:endParaRPr lang="fr-FR"/>
          </a:p>
        </p:txBody>
      </p:sp>
    </p:spTree>
    <p:extLst>
      <p:ext uri="{BB962C8B-B14F-4D97-AF65-F5344CB8AC3E}">
        <p14:creationId xmlns:p14="http://schemas.microsoft.com/office/powerpoint/2010/main" val="1478330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29</a:t>
            </a:fld>
            <a:endParaRPr lang="fr-FR"/>
          </a:p>
        </p:txBody>
      </p:sp>
    </p:spTree>
    <p:extLst>
      <p:ext uri="{BB962C8B-B14F-4D97-AF65-F5344CB8AC3E}">
        <p14:creationId xmlns:p14="http://schemas.microsoft.com/office/powerpoint/2010/main" val="18771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30</a:t>
            </a:fld>
            <a:endParaRPr lang="fr-FR"/>
          </a:p>
        </p:txBody>
      </p:sp>
    </p:spTree>
    <p:extLst>
      <p:ext uri="{BB962C8B-B14F-4D97-AF65-F5344CB8AC3E}">
        <p14:creationId xmlns:p14="http://schemas.microsoft.com/office/powerpoint/2010/main" val="373184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À l'origine c’est une forme d'agriculture naturelle issue des travaux de l'</a:t>
            </a:r>
            <a:r>
              <a:rPr lang="fr-FR" sz="1800" u="none" strike="noStrike" dirty="0">
                <a:effectLst/>
                <a:latin typeface="Times New Roman" panose="02020603050405020304" pitchFamily="18" charset="0"/>
                <a:ea typeface="SimSun" panose="02010600030101010101" pitchFamily="2" charset="-122"/>
                <a:hlinkClick r:id="rId3" tooltip="Agriculteur"/>
              </a:rPr>
              <a:t>agriculteur</a:t>
            </a:r>
            <a:r>
              <a:rPr lang="fr-FR" sz="1800" dirty="0">
                <a:effectLst/>
                <a:latin typeface="Times New Roman" panose="02020603050405020304" pitchFamily="18" charset="0"/>
                <a:ea typeface="SimSun" panose="02010600030101010101" pitchFamily="2" charset="-122"/>
              </a:rPr>
              <a:t>, </a:t>
            </a:r>
            <a:r>
              <a:rPr lang="fr-FR" sz="1800" u="none" strike="noStrike" dirty="0">
                <a:effectLst/>
                <a:latin typeface="Times New Roman" panose="02020603050405020304" pitchFamily="18" charset="0"/>
                <a:ea typeface="SimSun" panose="02010600030101010101" pitchFamily="2" charset="-122"/>
                <a:hlinkClick r:id="rId4" tooltip="Biologiste"/>
              </a:rPr>
              <a:t>biologiste</a:t>
            </a:r>
            <a:r>
              <a:rPr lang="fr-FR" sz="1800" dirty="0">
                <a:effectLst/>
                <a:latin typeface="Times New Roman" panose="02020603050405020304" pitchFamily="18" charset="0"/>
                <a:ea typeface="SimSun" panose="02010600030101010101" pitchFamily="2" charset="-122"/>
              </a:rPr>
              <a:t> et philosophe </a:t>
            </a:r>
            <a:r>
              <a:rPr lang="fr-FR" sz="1800" u="none" strike="noStrike" dirty="0">
                <a:effectLst/>
                <a:latin typeface="Times New Roman" panose="02020603050405020304" pitchFamily="18" charset="0"/>
                <a:ea typeface="SimSun" panose="02010600030101010101" pitchFamily="2" charset="-122"/>
                <a:hlinkClick r:id="rId5" tooltip="Japon"/>
              </a:rPr>
              <a:t>japonais</a:t>
            </a:r>
            <a:r>
              <a:rPr lang="fr-FR" sz="1800" dirty="0">
                <a:effectLst/>
                <a:latin typeface="Times New Roman" panose="02020603050405020304" pitchFamily="18" charset="0"/>
                <a:ea typeface="SimSun" panose="02010600030101010101" pitchFamily="2" charset="-122"/>
              </a:rPr>
              <a:t> </a:t>
            </a:r>
            <a:r>
              <a:rPr lang="fr-FR" sz="1800" u="none" strike="noStrike" dirty="0" err="1">
                <a:effectLst/>
                <a:latin typeface="Times New Roman" panose="02020603050405020304" pitchFamily="18" charset="0"/>
                <a:ea typeface="SimSun" panose="02010600030101010101" pitchFamily="2" charset="-122"/>
                <a:hlinkClick r:id="rId6" tooltip="Masanobu Fukuoka"/>
              </a:rPr>
              <a:t>Masanobu</a:t>
            </a:r>
            <a:r>
              <a:rPr lang="fr-FR" sz="1800" u="none" strike="noStrike" dirty="0">
                <a:effectLst/>
                <a:latin typeface="Times New Roman" panose="02020603050405020304" pitchFamily="18" charset="0"/>
                <a:ea typeface="SimSun" panose="02010600030101010101" pitchFamily="2" charset="-122"/>
                <a:hlinkClick r:id="rId6" tooltip="Masanobu Fukuoka"/>
              </a:rPr>
              <a:t> Fukuoka</a:t>
            </a:r>
            <a:r>
              <a:rPr lang="fr-FR" sz="1800" dirty="0">
                <a:effectLst/>
                <a:latin typeface="Times New Roman" panose="02020603050405020304" pitchFamily="18" charset="0"/>
                <a:ea typeface="SimSun" panose="02010600030101010101" pitchFamily="2" charset="-122"/>
              </a:rPr>
              <a:t> (1913-2008) mais aussi avec d’autres précurseurs et inspirateurs. Ce concept d’ériger la nature comme modèle a été théorisé dans les années 1970 par les Australiens </a:t>
            </a:r>
            <a:r>
              <a:rPr lang="fr-FR" sz="1800" u="none" strike="noStrike" dirty="0">
                <a:effectLst/>
                <a:latin typeface="Times New Roman" panose="02020603050405020304" pitchFamily="18" charset="0"/>
                <a:ea typeface="SimSun" panose="02010600030101010101" pitchFamily="2" charset="-122"/>
                <a:hlinkClick r:id="rId7" tooltip="Bill Mollison"/>
              </a:rPr>
              <a:t>Bill </a:t>
            </a:r>
            <a:r>
              <a:rPr lang="fr-FR" sz="1800" u="none" strike="noStrike" dirty="0" err="1">
                <a:effectLst/>
                <a:latin typeface="Times New Roman" panose="02020603050405020304" pitchFamily="18" charset="0"/>
                <a:ea typeface="SimSun" panose="02010600030101010101" pitchFamily="2" charset="-122"/>
                <a:hlinkClick r:id="rId7" tooltip="Bill Mollison"/>
              </a:rPr>
              <a:t>Mollison</a:t>
            </a:r>
            <a:r>
              <a:rPr lang="fr-FR" sz="1800" dirty="0">
                <a:effectLst/>
                <a:latin typeface="Times New Roman" panose="02020603050405020304" pitchFamily="18" charset="0"/>
                <a:ea typeface="SimSun" panose="02010600030101010101" pitchFamily="2" charset="-122"/>
              </a:rPr>
              <a:t> (biologiste) et </a:t>
            </a:r>
            <a:r>
              <a:rPr lang="fr-FR" sz="1800" u="none" strike="noStrike" dirty="0">
                <a:effectLst/>
                <a:latin typeface="Times New Roman" panose="02020603050405020304" pitchFamily="18" charset="0"/>
                <a:ea typeface="SimSun" panose="02010600030101010101" pitchFamily="2" charset="-122"/>
                <a:hlinkClick r:id="rId8" tooltip="David Holmgren"/>
              </a:rPr>
              <a:t>David </a:t>
            </a:r>
            <a:r>
              <a:rPr lang="fr-FR" sz="1800" u="none" strike="noStrike" dirty="0" err="1">
                <a:effectLst/>
                <a:latin typeface="Times New Roman" panose="02020603050405020304" pitchFamily="18" charset="0"/>
                <a:ea typeface="SimSun" panose="02010600030101010101" pitchFamily="2" charset="-122"/>
                <a:hlinkClick r:id="rId8" tooltip="David Holmgren"/>
              </a:rPr>
              <a:t>Holmgren</a:t>
            </a:r>
            <a:r>
              <a:rPr lang="fr-FR" sz="1800" dirty="0">
                <a:effectLst/>
                <a:latin typeface="Times New Roman" panose="02020603050405020304" pitchFamily="18" charset="0"/>
                <a:ea typeface="SimSun" panose="02010600030101010101" pitchFamily="2" charset="-122"/>
              </a:rPr>
              <a:t> (essayiste).</a:t>
            </a:r>
          </a:p>
          <a:p>
            <a:pPr algn="just"/>
            <a:r>
              <a:rPr lang="fr-FR" sz="1800" dirty="0">
                <a:effectLst/>
                <a:latin typeface="Times New Roman" panose="02020603050405020304" pitchFamily="18" charset="0"/>
                <a:ea typeface="SimSun" panose="02010600030101010101" pitchFamily="2" charset="-122"/>
              </a:rPr>
              <a:t>Je perds ma culture et j’en construis une autre. Remettre en cause ses habitudes : le bêchage, les traitements même bio, le désherbage systématique et la terre nue</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a:t>
            </a:fld>
            <a:endParaRPr lang="fr-FR"/>
          </a:p>
        </p:txBody>
      </p:sp>
    </p:spTree>
    <p:extLst>
      <p:ext uri="{BB962C8B-B14F-4D97-AF65-F5344CB8AC3E}">
        <p14:creationId xmlns:p14="http://schemas.microsoft.com/office/powerpoint/2010/main" val="298420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 Design » permacole est synonyme de gestion différenciée avec un aménagement spatial qui sectorise le territoire par type d’usages et de fréquentations, pour anticiper et optimiser les interventions des équipes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On applique différents principes : L’observation des écosystèmes et de la nature / Le sol vivant et recouvert (travail limité) / La culture de la biodiversité / L’association des plantes / L’utilisation optimale des ressources naturelles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eau</a:t>
            </a:r>
            <a:r>
              <a:rPr lang="fr-FR" sz="1800" dirty="0">
                <a:effectLst/>
                <a:latin typeface="Calibri" panose="020F0502020204030204" pitchFamily="34" charset="0"/>
                <a:ea typeface="Calibri" panose="020F0502020204030204" pitchFamily="34" charset="0"/>
                <a:cs typeface="Times New Roman" panose="02020603050405020304" pitchFamily="18" charset="0"/>
              </a:rPr>
              <a:t>, soleil, terre).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3</a:t>
            </a:fld>
            <a:endParaRPr lang="fr-FR"/>
          </a:p>
        </p:txBody>
      </p:sp>
    </p:spTree>
    <p:extLst>
      <p:ext uri="{BB962C8B-B14F-4D97-AF65-F5344CB8AC3E}">
        <p14:creationId xmlns:p14="http://schemas.microsoft.com/office/powerpoint/2010/main" val="241687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 </a:t>
            </a:r>
          </a:p>
          <a:p>
            <a:pPr algn="just"/>
            <a:r>
              <a:rPr lang="fr-FR" sz="1800" b="1" dirty="0">
                <a:effectLst/>
                <a:latin typeface="Times New Roman" panose="02020603050405020304" pitchFamily="18" charset="0"/>
                <a:ea typeface="SimSun" panose="02010600030101010101" pitchFamily="2" charset="-122"/>
              </a:rPr>
              <a:t>2</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Définir ses objectifs</a:t>
            </a:r>
            <a:r>
              <a:rPr lang="fr-FR" sz="1800" dirty="0">
                <a:effectLst/>
                <a:latin typeface="Times New Roman" panose="02020603050405020304" pitchFamily="18" charset="0"/>
                <a:ea typeface="SimSun" panose="02010600030101010101" pitchFamily="2" charset="-122"/>
              </a:rPr>
              <a:t> car vous êtes unique : ses envies, nombres de personnes, temps disponible, la famille, vos finances, régime particulier. Concevoir son écosystème ou dessiner son jardin : Réfléchir sur la position des éléments existants, la maison, les constructions, le parcours et les circulations, l’entrée, les arbres, les haies, connecter le jardin ornemental et potager, le poulailler et autres abris, le composteur, les arbres fruitiers, les points d’eau, diagnostic du sol…On annonce au moins 3 ans pour avoir un jardin permacole bien défini ou il fait bon vivre et ne pas travailler.</a:t>
            </a:r>
          </a:p>
          <a:p>
            <a:pPr algn="just"/>
            <a:r>
              <a:rPr lang="fr-FR" sz="1800" dirty="0">
                <a:effectLst/>
                <a:latin typeface="Times New Roman" panose="02020603050405020304" pitchFamily="18" charset="0"/>
                <a:ea typeface="SimSun" panose="02010600030101010101" pitchFamily="2" charset="-122"/>
              </a:rPr>
              <a:t> </a:t>
            </a:r>
          </a:p>
          <a:p>
            <a:pPr algn="just"/>
            <a:r>
              <a:rPr lang="fr-FR" sz="1800" b="1" dirty="0">
                <a:effectLst/>
                <a:latin typeface="Times New Roman" panose="02020603050405020304" pitchFamily="18" charset="0"/>
                <a:ea typeface="SimSun" panose="02010600030101010101" pitchFamily="2" charset="-122"/>
              </a:rPr>
              <a:t>3</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La stratégie</a:t>
            </a:r>
            <a:r>
              <a:rPr lang="fr-FR" sz="1800" dirty="0">
                <a:effectLst/>
                <a:latin typeface="Times New Roman" panose="02020603050405020304" pitchFamily="18" charset="0"/>
                <a:ea typeface="SimSun" panose="02010600030101010101" pitchFamily="2" charset="-122"/>
              </a:rPr>
              <a:t> ou l’implantation et les outils. Leur achat: thermomètre, thermomètre de sol, un plantoir, un plantoir à bulbes, gants, sécateur… une pelle fer, une grelinette ou une fourche bêche, un broyeur ? un arrosoir, un récupérateur d’eau ? Et surtout un fauteuil.</a:t>
            </a:r>
          </a:p>
          <a:p>
            <a:pPr algn="just"/>
            <a:r>
              <a:rPr lang="fr-FR" sz="1800" dirty="0">
                <a:effectLst/>
                <a:latin typeface="Times New Roman" panose="02020603050405020304" pitchFamily="18" charset="0"/>
                <a:ea typeface="SimSun" panose="02010600030101010101" pitchFamily="2" charset="-122"/>
              </a:rPr>
              <a:t>Vendez le motoculteur ? Pas d’engrais, pas de goutte à goutte ?</a:t>
            </a:r>
          </a:p>
          <a:p>
            <a:pPr algn="just"/>
            <a:r>
              <a:rPr lang="fr-FR" sz="1800" dirty="0">
                <a:effectLst/>
                <a:latin typeface="Times New Roman" panose="02020603050405020304" pitchFamily="18" charset="0"/>
                <a:ea typeface="SimSun" panose="02010600030101010101" pitchFamily="2" charset="-122"/>
              </a:rPr>
              <a:t>N’achetez plus de graines ! Graines hybrides F1, graines pour l’esthétique… Cultivez vos propres graines et réalisez la multiplication de vos plantes. Vos graines et vos plantes gardent le mémoire de votre sol et de votre climat. Graines anciennes, graines paysannes, </a:t>
            </a:r>
            <a:r>
              <a:rPr lang="fr-FR" sz="1800" dirty="0" err="1">
                <a:effectLst/>
                <a:latin typeface="Times New Roman" panose="02020603050405020304" pitchFamily="18" charset="0"/>
                <a:ea typeface="SimSun" panose="02010600030101010101" pitchFamily="2" charset="-122"/>
              </a:rPr>
              <a:t>kokopelli</a:t>
            </a:r>
            <a:r>
              <a:rPr lang="fr-FR" sz="1800" dirty="0">
                <a:effectLst/>
                <a:latin typeface="Times New Roman" panose="02020603050405020304" pitchFamily="18" charset="0"/>
                <a:ea typeface="SimSun" panose="02010600030101010101" pitchFamily="2" charset="-122"/>
              </a:rPr>
              <a:t>…</a:t>
            </a:r>
          </a:p>
          <a:p>
            <a:pPr algn="just"/>
            <a:r>
              <a:rPr lang="fr-FR" sz="1800" dirty="0">
                <a:effectLst/>
                <a:latin typeface="Times New Roman" panose="02020603050405020304" pitchFamily="18" charset="0"/>
                <a:ea typeface="SimSun" panose="02010600030101010101" pitchFamily="2" charset="-122"/>
              </a:rPr>
              <a:t>On ne doit pas essayer de régler un problème de culture, il faut en comprendre la cause pour y remédier. C’est pour cela que l’on se doit d’être attentif à notre travail et à celui de la nature pour essayer de l’améliorer. </a:t>
            </a:r>
            <a:r>
              <a:rPr lang="fr-FR" sz="1800" b="1" dirty="0">
                <a:effectLst/>
                <a:latin typeface="Times New Roman" panose="02020603050405020304" pitchFamily="18" charset="0"/>
                <a:ea typeface="SimSun" panose="02010600030101010101" pitchFamily="2" charset="-122"/>
              </a:rPr>
              <a:t>La bonne solution est la vôtre</a:t>
            </a:r>
            <a:r>
              <a:rPr lang="fr-FR" sz="1800" dirty="0">
                <a:effectLst/>
                <a:latin typeface="Times New Roman" panose="02020603050405020304" pitchFamily="18" charset="0"/>
                <a:ea typeface="SimSun" panose="02010600030101010101" pitchFamily="2" charset="-122"/>
              </a:rPr>
              <a:t>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4</a:t>
            </a:fld>
            <a:endParaRPr lang="fr-FR"/>
          </a:p>
        </p:txBody>
      </p:sp>
    </p:spTree>
    <p:extLst>
      <p:ext uri="{BB962C8B-B14F-4D97-AF65-F5344CB8AC3E}">
        <p14:creationId xmlns:p14="http://schemas.microsoft.com/office/powerpoint/2010/main" val="179718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La terre, c’est un support (hors sol), une structure, une texture, un PH et un complexe argilo humique « argile + éléments minéraux + humus» qui forme </a:t>
            </a:r>
            <a:r>
              <a:rPr lang="fr-FR" sz="1800" b="1" dirty="0">
                <a:effectLst/>
                <a:latin typeface="Times New Roman" panose="02020603050405020304" pitchFamily="18" charset="0"/>
                <a:ea typeface="SimSun" panose="02010600030101010101" pitchFamily="2" charset="-122"/>
              </a:rPr>
              <a:t>un écosystème</a:t>
            </a:r>
            <a:r>
              <a:rPr lang="fr-FR" sz="1800" dirty="0">
                <a:effectLst/>
                <a:latin typeface="Times New Roman" panose="02020603050405020304" pitchFamily="18" charset="0"/>
                <a:ea typeface="SimSun" panose="02010600030101010101" pitchFamily="2" charset="-122"/>
              </a:rPr>
              <a:t>. Il existe deux autres indicateurs : la CEC ou Capacité d’Echange Cationique. Elle est utilisée comme mesure de la </a:t>
            </a:r>
            <a:r>
              <a:rPr lang="fr-FR" sz="1800" u="none" strike="noStrike" dirty="0">
                <a:effectLst/>
                <a:latin typeface="Times New Roman" panose="02020603050405020304" pitchFamily="18" charset="0"/>
                <a:ea typeface="SimSun" panose="02010600030101010101" pitchFamily="2" charset="-122"/>
                <a:hlinkClick r:id="rId3" tooltip="Fertilité"/>
              </a:rPr>
              <a:t>fertilité</a:t>
            </a:r>
            <a:r>
              <a:rPr lang="fr-FR" sz="1800" dirty="0">
                <a:effectLst/>
                <a:latin typeface="Times New Roman" panose="02020603050405020304" pitchFamily="18" charset="0"/>
                <a:ea typeface="SimSun" panose="02010600030101010101" pitchFamily="2" charset="-122"/>
              </a:rPr>
              <a:t> d'un sol en indiquant la capacité de rétention des éléments nutritifs d'un sol donné. Le rapport C/N ou rapport massique </a:t>
            </a:r>
            <a:r>
              <a:rPr lang="fr-FR" sz="1800" u="none" strike="noStrike" dirty="0">
                <a:effectLst/>
                <a:latin typeface="Times New Roman" panose="02020603050405020304" pitchFamily="18" charset="0"/>
                <a:ea typeface="SimSun" panose="02010600030101010101" pitchFamily="2" charset="-122"/>
                <a:hlinkClick r:id="rId4" tooltip="Carbone"/>
              </a:rPr>
              <a:t>carbone</a:t>
            </a:r>
            <a:r>
              <a:rPr lang="fr-FR" sz="1800" dirty="0">
                <a:effectLst/>
                <a:latin typeface="Times New Roman" panose="02020603050405020304" pitchFamily="18" charset="0"/>
                <a:ea typeface="SimSun" panose="02010600030101010101" pitchFamily="2" charset="-122"/>
              </a:rPr>
              <a:t> sur </a:t>
            </a:r>
            <a:r>
              <a:rPr lang="fr-FR" sz="1800" u="none" strike="noStrike" dirty="0">
                <a:effectLst/>
                <a:latin typeface="Times New Roman" panose="02020603050405020304" pitchFamily="18" charset="0"/>
                <a:ea typeface="SimSun" panose="02010600030101010101" pitchFamily="2" charset="-122"/>
                <a:hlinkClick r:id="rId5" tooltip="Azote"/>
              </a:rPr>
              <a:t>azote</a:t>
            </a:r>
            <a:r>
              <a:rPr lang="fr-FR" sz="1800" dirty="0">
                <a:effectLst/>
                <a:latin typeface="Times New Roman" panose="02020603050405020304" pitchFamily="18" charset="0"/>
                <a:ea typeface="SimSun" panose="02010600030101010101" pitchFamily="2" charset="-122"/>
              </a:rPr>
              <a:t> est un </a:t>
            </a:r>
            <a:r>
              <a:rPr lang="fr-FR" sz="1800" u="none" strike="noStrike" dirty="0">
                <a:effectLst/>
                <a:latin typeface="Times New Roman" panose="02020603050405020304" pitchFamily="18" charset="0"/>
                <a:ea typeface="SimSun" panose="02010600030101010101" pitchFamily="2" charset="-122"/>
                <a:hlinkClick r:id="rId6" tooltip="Indicateur"/>
              </a:rPr>
              <a:t>indicateur</a:t>
            </a:r>
            <a:r>
              <a:rPr lang="fr-FR" sz="1800" dirty="0">
                <a:effectLst/>
                <a:latin typeface="Times New Roman" panose="02020603050405020304" pitchFamily="18" charset="0"/>
                <a:ea typeface="SimSun" panose="02010600030101010101" pitchFamily="2" charset="-122"/>
              </a:rPr>
              <a:t> qui permet de juger du degré d'évolution de la </a:t>
            </a:r>
            <a:r>
              <a:rPr lang="fr-FR" sz="1800" u="none" strike="noStrike" dirty="0">
                <a:effectLst/>
                <a:latin typeface="Times New Roman" panose="02020603050405020304" pitchFamily="18" charset="0"/>
                <a:ea typeface="SimSun" panose="02010600030101010101" pitchFamily="2" charset="-122"/>
                <a:hlinkClick r:id="rId7" tooltip="Matière organique"/>
              </a:rPr>
              <a:t>matière organique</a:t>
            </a:r>
            <a:r>
              <a:rPr lang="fr-FR" sz="1800" dirty="0">
                <a:effectLst/>
                <a:latin typeface="Times New Roman" panose="02020603050405020304" pitchFamily="18" charset="0"/>
                <a:ea typeface="SimSun" panose="02010600030101010101" pitchFamily="2" charset="-122"/>
              </a:rPr>
              <a:t>, c'est-à-dire de son aptitude à se </a:t>
            </a:r>
            <a:r>
              <a:rPr lang="fr-FR" sz="1800" u="none" strike="noStrike" dirty="0">
                <a:effectLst/>
                <a:latin typeface="Times New Roman" panose="02020603050405020304" pitchFamily="18" charset="0"/>
                <a:ea typeface="SimSun" panose="02010600030101010101" pitchFamily="2" charset="-122"/>
                <a:hlinkClick r:id="rId8" tooltip="Décomposition"/>
              </a:rPr>
              <a:t>décomposer</a:t>
            </a:r>
            <a:r>
              <a:rPr lang="fr-FR" sz="1800" dirty="0">
                <a:effectLst/>
                <a:latin typeface="Times New Roman" panose="02020603050405020304" pitchFamily="18" charset="0"/>
                <a:ea typeface="SimSun" panose="02010600030101010101" pitchFamily="2" charset="-122"/>
              </a:rPr>
              <a:t> plus ou moins rapidement dans le </a:t>
            </a:r>
            <a:r>
              <a:rPr lang="fr-FR" sz="1800" u="none" strike="noStrike" dirty="0">
                <a:effectLst/>
                <a:latin typeface="Times New Roman" panose="02020603050405020304" pitchFamily="18" charset="0"/>
                <a:ea typeface="SimSun" panose="02010600030101010101" pitchFamily="2" charset="-122"/>
                <a:hlinkClick r:id="rId9" tooltip="Sol (pédologie)"/>
              </a:rPr>
              <a:t>sol</a:t>
            </a:r>
            <a:r>
              <a:rPr lang="fr-FR" sz="1800" dirty="0">
                <a:solidFill>
                  <a:srgbClr val="202122"/>
                </a:solidFill>
                <a:effectLst/>
                <a:latin typeface="Arial" panose="020B0604020202020204" pitchFamily="34" charset="0"/>
                <a:ea typeface="SimSun" panose="02010600030101010101" pitchFamily="2" charset="-122"/>
              </a:rPr>
              <a:t>.</a:t>
            </a:r>
            <a:r>
              <a:rPr lang="fr-FR" sz="1800" dirty="0">
                <a:effectLst/>
                <a:latin typeface="Times New Roman" panose="02020603050405020304" pitchFamily="18" charset="0"/>
                <a:ea typeface="SimSun" panose="02010600030101010101" pitchFamily="2" charset="-122"/>
              </a:rPr>
              <a:t> Vous devez connaître et analyser votre sol, soit par une analyse (70 à 120€) soit par vous-même (test du boudin et du bocal, flore indicatrice).</a:t>
            </a:r>
          </a:p>
          <a:p>
            <a:pPr algn="just"/>
            <a:r>
              <a:rPr lang="fr-FR" sz="1800" dirty="0">
                <a:effectLst/>
                <a:latin typeface="Times New Roman" panose="02020603050405020304" pitchFamily="18" charset="0"/>
                <a:ea typeface="SimSun" panose="02010600030101010101" pitchFamily="2" charset="-122"/>
              </a:rPr>
              <a:t>La fertilité est liée à la matière organique (modèle forestier) plus on a de  MO et plus votre sol est fertile. La MO permet aussi de limiter les besoins en eau des plantes (temps passé). Cette MO provient du compostage de déchets verts (les épluchures de légumes, de fruits, le marc de café, les coquilles d’œufs…) et aux différents fumiers animaux. Cette ressource « devrait » être interne donc on doit composter (tas de compost jusqu’à 65°, mélange équilibré, aération) ou réaliser un compostage avec paillage de surface (non esthétique).</a:t>
            </a:r>
          </a:p>
          <a:p>
            <a:pPr algn="just"/>
            <a:r>
              <a:rPr lang="fr-FR" sz="1800" dirty="0">
                <a:effectLst/>
                <a:latin typeface="Times New Roman" panose="02020603050405020304" pitchFamily="18" charset="0"/>
                <a:ea typeface="SimSun" panose="02010600030101010101" pitchFamily="2" charset="-122"/>
              </a:rPr>
              <a:t>La vie du sol avec un travail limité ou non travail et surtout pas de travaux nuisibles à l’harmonie.  La terre  abrite des êtres vivants : champignons (mycorhizes), de nombreuses variétés de vers de terre, des insectes, des bactéries et des micro-organismes. Ils décomposent le compost pour le transformer en MO et le font évoluer en éléments assimilables (N P K + </a:t>
            </a:r>
            <a:r>
              <a:rPr lang="fr-FR" sz="1800" dirty="0" err="1">
                <a:effectLst/>
                <a:latin typeface="Times New Roman" panose="02020603050405020304" pitchFamily="18" charset="0"/>
                <a:ea typeface="SimSun" panose="02010600030101010101" pitchFamily="2" charset="-122"/>
              </a:rPr>
              <a:t>Oe</a:t>
            </a:r>
            <a:r>
              <a:rPr lang="fr-FR" sz="1800" dirty="0">
                <a:effectLst/>
                <a:latin typeface="Times New Roman" panose="02020603050405020304" pitchFamily="18" charset="0"/>
                <a:ea typeface="SimSun" panose="02010600030101010101" pitchFamily="2" charset="-122"/>
              </a:rPr>
              <a:t>, le moins est bloquant) par la plante. Sans cette vie la terre est stérile. Le travail en profondeur, le bêchage, porte préjudice à cet écosystème organisé par couche et galeries. Il suffit de l’aérer pour l’oxygéner avec une grelinette (ou non) ?. Nourrir sa terre, c’est moins de travail (de la terre) et des légumes abondants et de qualité.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5</a:t>
            </a:fld>
            <a:endParaRPr lang="fr-FR"/>
          </a:p>
        </p:txBody>
      </p:sp>
    </p:spTree>
    <p:extLst>
      <p:ext uri="{BB962C8B-B14F-4D97-AF65-F5344CB8AC3E}">
        <p14:creationId xmlns:p14="http://schemas.microsoft.com/office/powerpoint/2010/main" val="122230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caractéristiques du sol (texture et taux de matières organiques, présence de micro-organismes et lombrics). Plus un sol est argileux et riche en humus, plus il peut stocker d’eau.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Donc nous devons faire des analyses de sols.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9</a:t>
            </a:fld>
            <a:endParaRPr lang="fr-FR"/>
          </a:p>
        </p:txBody>
      </p:sp>
    </p:spTree>
    <p:extLst>
      <p:ext uri="{BB962C8B-B14F-4D97-AF65-F5344CB8AC3E}">
        <p14:creationId xmlns:p14="http://schemas.microsoft.com/office/powerpoint/2010/main" val="305103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𝟭 - 𝗜𝗟𝗦 𝗠𝗘𝗟𝗔𝗡𝗚𝗘𝗡𝗧 𝗟𝗔 𝗧𝗘𝗥𝗥𝗘</a:t>
            </a:r>
            <a:br>
              <a:rPr lang="fr-FR" b="0" i="0" dirty="0">
                <a:effectLst/>
                <a:latin typeface="-apple-system"/>
              </a:rPr>
            </a:br>
            <a:br>
              <a:rPr lang="fr-FR" b="0" i="0" dirty="0">
                <a:effectLst/>
                <a:latin typeface="-apple-system"/>
              </a:rPr>
            </a:br>
            <a:r>
              <a:rPr lang="fr-FR" b="0" i="0" dirty="0">
                <a:effectLst/>
                <a:latin typeface="-apple-system"/>
              </a:rPr>
              <a:t>🌱 Les vers se déplacent en ingérant de la terre pour se nourrir de la matière organique qu'elle contient, mélangeant ainsi les différentes strates du sol.</a:t>
            </a:r>
            <a:br>
              <a:rPr lang="fr-FR" b="0" i="0" dirty="0">
                <a:effectLst/>
                <a:latin typeface="-apple-system"/>
              </a:rPr>
            </a:br>
            <a:br>
              <a:rPr lang="fr-FR" b="0" i="0" dirty="0">
                <a:effectLst/>
                <a:latin typeface="-apple-system"/>
              </a:rPr>
            </a:br>
            <a:r>
              <a:rPr lang="fr-FR" b="0" i="0" dirty="0">
                <a:effectLst/>
                <a:latin typeface="-apple-system"/>
              </a:rPr>
              <a:t>🪱 𝗗'𝗮𝗶𝗹𝗹𝗲𝘂𝗿𝘀 𝗶𝗹 𝗲𝘅𝗶𝘀𝘁𝗲 𝟯 𝗴𝗿𝗮𝗻𝗱𝗲𝘀 𝗳𝗮𝗺𝗶𝗹𝗹𝗲𝘀 𝗱𝗲 𝘃𝗲𝗿𝘀 𝗱𝗲 𝘁𝗲𝗿𝗿𝗲 : qui ont chacune un rôle et un périmètre géographique bien différent :</a:t>
            </a:r>
            <a:br>
              <a:rPr lang="fr-FR" b="0" i="0" dirty="0">
                <a:effectLst/>
                <a:latin typeface="-apple-system"/>
              </a:rPr>
            </a:br>
            <a:br>
              <a:rPr lang="fr-FR" b="0" i="0" dirty="0">
                <a:effectLst/>
                <a:latin typeface="-apple-system"/>
              </a:rPr>
            </a:br>
            <a:r>
              <a:rPr lang="fr-FR" b="0" i="0" dirty="0">
                <a:effectLst/>
                <a:latin typeface="-apple-system"/>
              </a:rPr>
              <a:t>🍂 En surface, 𝗹𝗲𝘀 𝘃𝗲𝗿𝘀 𝗲́𝗽𝗶𝗴𝗲́𝘀 sont plutôt petits et se nourrissent directement de matière organique en décomposition</a:t>
            </a:r>
            <a:br>
              <a:rPr lang="fr-FR" b="0" i="0" dirty="0">
                <a:effectLst/>
                <a:latin typeface="-apple-system"/>
              </a:rPr>
            </a:br>
            <a:br>
              <a:rPr lang="fr-FR" b="0" i="0" dirty="0">
                <a:effectLst/>
                <a:latin typeface="-apple-system"/>
              </a:rPr>
            </a:br>
            <a:r>
              <a:rPr lang="fr-FR" b="0" i="0" dirty="0">
                <a:effectLst/>
                <a:latin typeface="-apple-system"/>
              </a:rPr>
              <a:t>🌱 En strate intermédiaire, 𝗹𝗲𝘀 𝘃𝗲𝗿𝘀 𝗲𝗻𝗱𝗼𝗴𝗲́𝘀 créent de profondes galeries. Leur rôle est important pour beaucoup de plantes, car ils aident à leur enracinement.</a:t>
            </a:r>
            <a:br>
              <a:rPr lang="fr-FR" b="0" i="0" dirty="0">
                <a:effectLst/>
                <a:latin typeface="-apple-system"/>
              </a:rPr>
            </a:br>
            <a:br>
              <a:rPr lang="fr-FR" b="0" i="0" dirty="0">
                <a:effectLst/>
                <a:latin typeface="-apple-system"/>
              </a:rPr>
            </a:br>
            <a:r>
              <a:rPr lang="fr-FR" b="0" i="0" dirty="0">
                <a:effectLst/>
                <a:latin typeface="-apple-system"/>
              </a:rPr>
              <a:t>🪜 𝗟𝗲𝘀 𝘃𝗲𝗿𝘀 𝗮𝗻𝗲́𝗰𝗶𝗾𝘂𝗲𝘀, quant à eux, creusent des galeries qui partent de la surface jusqu’aux profondeurs du sol. Ils permettent la distribution de la matière organique et donc des nutriments dans toutes les strates du sol.</a:t>
            </a:r>
            <a:br>
              <a:rPr lang="fr-FR" b="0" i="0" dirty="0">
                <a:effectLst/>
                <a:latin typeface="-apple-system"/>
              </a:rPr>
            </a:br>
            <a:br>
              <a:rPr lang="fr-FR" b="0" i="0" dirty="0">
                <a:effectLst/>
                <a:latin typeface="-apple-system"/>
              </a:rPr>
            </a:br>
            <a:r>
              <a:rPr lang="fr-FR" b="0" i="0" dirty="0">
                <a:effectLst/>
                <a:latin typeface="-apple-system"/>
              </a:rPr>
              <a:t>Ensemble ces vers font un 𝘃𝗲́𝗿𝗶𝘁𝗮𝗯𝗹𝗲 𝘁𝗿𝗮𝘃𝗮𝗶𝗹 𝗱𝗲 𝗹𝗮𝗯𝗼𝘂𝗿 𝗱𝘂 𝘀𝗼𝗹. Mais avec bien plus de finesse que nos lourdes machines. </a:t>
            </a:r>
            <a:br>
              <a:rPr lang="fr-FR" b="0" i="0" dirty="0">
                <a:effectLst/>
                <a:latin typeface="-apple-system"/>
              </a:rPr>
            </a:br>
            <a:br>
              <a:rPr lang="fr-FR" b="0" i="0" dirty="0">
                <a:effectLst/>
                <a:latin typeface="-apple-system"/>
              </a:rPr>
            </a:br>
            <a:r>
              <a:rPr lang="fr-FR" b="0" i="0" dirty="0">
                <a:effectLst/>
                <a:latin typeface="-apple-system"/>
              </a:rPr>
              <a:t>Et ça va encore plus loin 👇</a:t>
            </a:r>
            <a:br>
              <a:rPr lang="fr-FR" b="0" i="0" dirty="0">
                <a:effectLst/>
                <a:latin typeface="-apple-system"/>
              </a:rPr>
            </a:br>
            <a:br>
              <a:rPr lang="fr-FR" b="0" i="0" dirty="0">
                <a:effectLst/>
                <a:latin typeface="-apple-system"/>
              </a:rPr>
            </a:br>
            <a:r>
              <a:rPr lang="fr-FR" b="0" i="0" dirty="0">
                <a:effectLst/>
                <a:latin typeface="-apple-system"/>
              </a:rPr>
              <a:t>𝟮 - 𝗜𝗟𝗦 𝗣𝗘𝗥𝗠𝗘𝗧𝗧𝗘𝗡𝗧 𝗔 𝗟'𝗘𝗔𝗨 𝗗𝗘 𝗠𝗜𝗘𝗨𝗫 𝗗𝗘 𝗣𝗘𝗡𝗘𝗧𝗥𝗘𝗥 𝗗𝗔𝗡𝗦 𝗟𝗘 𝗦𝗢𝗟</a:t>
            </a:r>
            <a:br>
              <a:rPr lang="fr-FR" b="0" i="0" dirty="0">
                <a:effectLst/>
                <a:latin typeface="-apple-system"/>
              </a:rPr>
            </a:br>
            <a:br>
              <a:rPr lang="fr-FR" b="0" i="0" dirty="0">
                <a:effectLst/>
                <a:latin typeface="-apple-system"/>
              </a:rPr>
            </a:br>
            <a:r>
              <a:rPr lang="fr-FR" b="0" i="0" dirty="0">
                <a:effectLst/>
                <a:latin typeface="-apple-system"/>
              </a:rPr>
              <a:t>💦 Ces petites routes souterraines, favorisant la porosité du sol, sont ensuite empruntées par l’eau ruisselante. Le sol se met alors à mieux capter l’eau, un peu comme une éponge. </a:t>
            </a:r>
            <a:br>
              <a:rPr lang="fr-FR" b="0" i="0" dirty="0">
                <a:effectLst/>
                <a:latin typeface="-apple-system"/>
              </a:rPr>
            </a:br>
            <a:br>
              <a:rPr lang="fr-FR" b="0" i="0" dirty="0">
                <a:effectLst/>
                <a:latin typeface="-apple-system"/>
              </a:rPr>
            </a:br>
            <a:r>
              <a:rPr lang="fr-FR" b="0" i="0" dirty="0">
                <a:effectLst/>
                <a:latin typeface="-apple-system"/>
              </a:rPr>
              <a:t>𝟯 - 𝗜𝗟𝗦 𝗟𝗜𝗠𝗜𝗧𝗘𝗡𝗧 𝗟'𝗘𝗥𝗢𝗦𝗜𝗢𝗡 𝗗𝗘𝗦 𝗦𝗢𝗟𝗦</a:t>
            </a:r>
            <a:br>
              <a:rPr lang="fr-FR" b="0" i="0" dirty="0">
                <a:effectLst/>
                <a:latin typeface="-apple-system"/>
              </a:rPr>
            </a:br>
            <a:br>
              <a:rPr lang="fr-FR" b="0" i="0" dirty="0">
                <a:effectLst/>
                <a:latin typeface="-apple-system"/>
              </a:rPr>
            </a:br>
            <a:r>
              <a:rPr lang="fr-FR" b="0" i="0" dirty="0">
                <a:effectLst/>
                <a:latin typeface="-apple-system"/>
              </a:rPr>
              <a:t>🚜 En avalant de la terre, les vers de terre créent des micro-agrégats. Ces micro-agrégats sont comme des petits grumeaux de terre dans le sol.</a:t>
            </a:r>
            <a:br>
              <a:rPr lang="fr-FR" b="0" i="0" dirty="0">
                <a:effectLst/>
                <a:latin typeface="-apple-system"/>
              </a:rPr>
            </a:br>
            <a:br>
              <a:rPr lang="fr-FR" b="0" i="0" dirty="0">
                <a:effectLst/>
                <a:latin typeface="-apple-system"/>
              </a:rPr>
            </a:br>
            <a:r>
              <a:rPr lang="fr-FR" b="0" i="0" dirty="0">
                <a:effectLst/>
                <a:latin typeface="-apple-system"/>
              </a:rPr>
              <a:t>Ces grumeaux se forment d'une fusion entre les argiles et l'humus dans les intestins des vers de terre. Ces complexes argilo-humiques ont la capacité de capter les éléments nutritifs du sol et de les fixer dans la terre. Les plantes n'ont plus qu'à se servir.</a:t>
            </a:r>
            <a:br>
              <a:rPr lang="fr-FR" b="0" i="0" dirty="0">
                <a:effectLst/>
                <a:latin typeface="-apple-system"/>
              </a:rPr>
            </a:br>
            <a:br>
              <a:rPr lang="fr-FR" b="0" i="0" dirty="0">
                <a:effectLst/>
                <a:latin typeface="-apple-system"/>
              </a:rPr>
            </a:br>
            <a:r>
              <a:rPr lang="fr-FR" b="0" i="0" dirty="0">
                <a:effectLst/>
                <a:latin typeface="-apple-system"/>
              </a:rPr>
              <a:t>𝗩𝗘𝗥𝗦 𝗨𝗡𝗘 𝗧𝗘𝗥𝗥𝗘 𝗦𝗔𝗡𝗦 𝗩𝗘𝗥 ?</a:t>
            </a:r>
            <a:br>
              <a:rPr lang="fr-FR" b="0" i="0" dirty="0">
                <a:effectLst/>
                <a:latin typeface="-apple-system"/>
              </a:rPr>
            </a:br>
            <a:br>
              <a:rPr lang="fr-FR" b="0" i="0" dirty="0">
                <a:effectLst/>
                <a:latin typeface="-apple-system"/>
              </a:rPr>
            </a:br>
            <a:r>
              <a:rPr lang="fr-FR" b="0" i="0" dirty="0">
                <a:effectLst/>
                <a:latin typeface="-apple-system"/>
              </a:rPr>
              <a:t>📉 Plusieurs études ont constaté que les sols cultivés avec des engrais chimiques et des pesticides abritaient en moyenne deux fois moins d'espèces de vers de terre que les prairies.</a:t>
            </a:r>
            <a:br>
              <a:rPr lang="fr-FR" b="0" i="0" dirty="0">
                <a:effectLst/>
                <a:latin typeface="-apple-system"/>
              </a:rPr>
            </a:br>
            <a:br>
              <a:rPr lang="fr-FR" b="0" i="0" dirty="0">
                <a:effectLst/>
                <a:latin typeface="-apple-system"/>
              </a:rPr>
            </a:br>
            <a:r>
              <a:rPr lang="fr-FR" b="0" i="0" dirty="0">
                <a:effectLst/>
                <a:latin typeface="-apple-system"/>
              </a:rPr>
              <a:t>𝗨𝗻 𝗰𝗼𝗻𝘀𝘁𝗮𝘁 𝗮𝗹𝗮𝗿𝗺𝗮𝗻𝘁, 𝗰𝗮𝗿 𝗰'𝗲𝘀𝘁 𝗹𝗮 𝗳𝗲𝗿𝘁𝗶𝗹𝗶𝘁𝗲́ 𝗱𝗲𝘀 𝘀𝗼𝗹𝘀 𝗾𝘂𝗶 𝗲𝘀𝘁 𝗲𝗻 𝗷𝗲𝘂.</a:t>
            </a:r>
            <a:br>
              <a:rPr lang="fr-FR" b="0" i="0" dirty="0">
                <a:effectLst/>
                <a:latin typeface="-apple-system"/>
              </a:rPr>
            </a:br>
            <a:r>
              <a:rPr lang="fr-FR" b="0" i="0" dirty="0">
                <a:effectLst/>
                <a:latin typeface="-apple-system"/>
              </a:rPr>
              <a:t>Surtout, s'ils disparaissent, ce sera à nous de combler leur absence.</a:t>
            </a:r>
            <a:br>
              <a:rPr lang="fr-FR" b="0" i="0" dirty="0">
                <a:effectLst/>
                <a:latin typeface="-apple-system"/>
              </a:rPr>
            </a:br>
            <a:br>
              <a:rPr lang="fr-FR" b="0" i="0" dirty="0">
                <a:effectLst/>
                <a:latin typeface="-apple-system"/>
              </a:rPr>
            </a:br>
            <a:r>
              <a:rPr lang="fr-FR" b="0" i="0" dirty="0">
                <a:effectLst/>
                <a:latin typeface="-apple-system"/>
              </a:rPr>
              <a:t>💸 Alors, à combien estimez-vous le coût du travail d'orfèvre des vers de terre ?  ? Serons-nous réellement capable de combler la chute de la biodiversité à grand renfort d'argent ? </a:t>
            </a:r>
            <a:endParaRPr lang="fr-FR" dirty="0"/>
          </a:p>
        </p:txBody>
      </p:sp>
      <p:sp>
        <p:nvSpPr>
          <p:cNvPr id="4" name="Espace réservé du numéro de diapositive 3"/>
          <p:cNvSpPr>
            <a:spLocks noGrp="1"/>
          </p:cNvSpPr>
          <p:nvPr>
            <p:ph type="sldNum" sz="quarter" idx="5"/>
          </p:nvPr>
        </p:nvSpPr>
        <p:spPr/>
        <p:txBody>
          <a:bodyPr/>
          <a:lstStyle/>
          <a:p>
            <a:fld id="{D11872E2-D61F-4E71-9AE6-3CDEC21BB101}" type="slidenum">
              <a:rPr lang="fr-FR" smtClean="0"/>
              <a:t>12</a:t>
            </a:fld>
            <a:endParaRPr lang="fr-FR"/>
          </a:p>
        </p:txBody>
      </p:sp>
    </p:spTree>
    <p:extLst>
      <p:ext uri="{BB962C8B-B14F-4D97-AF65-F5344CB8AC3E}">
        <p14:creationId xmlns:p14="http://schemas.microsoft.com/office/powerpoint/2010/main" val="12821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 sol ne doit jamais rester nu</a:t>
            </a:r>
            <a:r>
              <a:rPr lang="fr-FR" sz="1800" dirty="0">
                <a:effectLst/>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l’évaporation de l’eau, en gardant l’humidité et en diminuant les arrosages.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 Recyclage des déchets verts</a:t>
            </a:r>
          </a:p>
          <a:p>
            <a:pPr marL="228600" algn="just"/>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Deux inconvénients : </a:t>
            </a:r>
          </a:p>
          <a:p>
            <a:pPr algn="just"/>
            <a:r>
              <a:rPr lang="fr-FR" sz="1800" dirty="0">
                <a:effectLst/>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17</a:t>
            </a:fld>
            <a:endParaRPr lang="fr-FR"/>
          </a:p>
        </p:txBody>
      </p:sp>
    </p:spTree>
    <p:extLst>
      <p:ext uri="{BB962C8B-B14F-4D97-AF65-F5344CB8AC3E}">
        <p14:creationId xmlns:p14="http://schemas.microsoft.com/office/powerpoint/2010/main" val="76214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carton sans encre, dérivé de bois qui se recycle perpétuellement dans sa propre filière.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paille, tige fibreuse carbonée sans vie. Attention aux pesticides utilisés en culture.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paillage de commerce, cosse de cacao, </a:t>
            </a:r>
            <a:r>
              <a:rPr lang="fr-FR" sz="1800" dirty="0" err="1">
                <a:effectLst/>
                <a:latin typeface="Times New Roman" panose="02020603050405020304" pitchFamily="18" charset="0"/>
                <a:ea typeface="SimSun" panose="02010600030101010101" pitchFamily="2" charset="-122"/>
              </a:rPr>
              <a:t>sarazin</a:t>
            </a:r>
            <a:r>
              <a:rPr lang="fr-FR" sz="1800" dirty="0">
                <a:effectLst/>
                <a:latin typeface="Times New Roman" panose="02020603050405020304" pitchFamily="18" charset="0"/>
                <a:ea typeface="SimSun" panose="02010600030101010101" pitchFamily="2" charset="-122"/>
              </a:rPr>
              <a:t>, paille de lin, chanvre, écorce de pin ne nourrissent pas le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tonte de gazon fraîche sur une couche fine de 5 cm, amène surtout de l’Azote.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foin frais, </a:t>
            </a:r>
            <a:r>
              <a:rPr lang="fr-FR" sz="1800" dirty="0" err="1">
                <a:effectLst/>
                <a:latin typeface="Times New Roman" panose="02020603050405020304" pitchFamily="18" charset="0"/>
                <a:ea typeface="SimSun" panose="02010600030101010101" pitchFamily="2" charset="-122"/>
              </a:rPr>
              <a:t>Phénoculture</a:t>
            </a:r>
            <a:r>
              <a:rPr lang="fr-FR" sz="1800" dirty="0">
                <a:effectLst/>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18</a:t>
            </a:fld>
            <a:endParaRPr lang="fr-FR"/>
          </a:p>
        </p:txBody>
      </p:sp>
    </p:spTree>
    <p:extLst>
      <p:ext uri="{BB962C8B-B14F-4D97-AF65-F5344CB8AC3E}">
        <p14:creationId xmlns:p14="http://schemas.microsoft.com/office/powerpoint/2010/main" val="11649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B4FBA-5C8A-8024-9AF0-A2B1F9246EA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6D6CFC72-16C5-B570-3DFE-F7D9183A6B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D943D4-D2A0-90FB-A133-8CEC8D30EF93}"/>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8CD8536B-A86A-D8BA-E0F2-D01F2464FA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AF89FF-CF17-B911-7EC9-0A71A7704145}"/>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13687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1946E-DBAE-B90C-2C9B-95644E1EA3B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F3AA998-2E01-E35F-DEE7-DF8304BB7D2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AB0749-D65C-005F-C89A-48EAD6DDA4CA}"/>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F58808C4-CDB5-856C-C257-53E07A49A4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CF9901-615C-FD92-62B0-3AF213DD8E7C}"/>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56524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E99505-AE27-24C6-C406-A8124C9DF635}"/>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8230112-16D6-3466-920E-F911A5910024}"/>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EC9159-9F83-98D2-0A33-2648964493A8}"/>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5DF63E52-8299-A46F-AB64-1E4DDFE947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528687-F7BE-CA78-B826-3417B8CB3D28}"/>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328317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06D89-91DC-2D40-6004-E28E155013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6996AA-683F-4F2F-E175-0D07BF94377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D9EF9E-2748-C36F-C12F-35FCFD91C6A3}"/>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38AE566E-E818-AD1D-91B4-0E2476478F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526396-6E2D-B7DA-8719-F12C84EA2415}"/>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7687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E85B9F-534C-62BA-9B62-888E5553639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9CBC3C3A-1FD9-5FB2-991B-E25B99F96D2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F51C6A3-7B7B-6F29-0760-2A5EE47C86F0}"/>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F11B3084-C8C4-66EA-7C04-CC68B243C0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64D83-763B-7A86-E22B-4B7E00551BAC}"/>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77047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36E233-82A7-8E88-2366-5261062AB5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D8D23C-96AD-430E-6C3E-08E21E83720D}"/>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489FCD-296F-B1D2-651D-68D678E9EE1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6499475-127D-D90E-8C40-122830C3F47C}"/>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6" name="Espace réservé du pied de page 5">
            <a:extLst>
              <a:ext uri="{FF2B5EF4-FFF2-40B4-BE49-F238E27FC236}">
                <a16:creationId xmlns:a16="http://schemas.microsoft.com/office/drawing/2014/main" id="{C55C9E0F-A08F-B9CF-5D98-9F0721DEC2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1931E8-7B11-719E-C1B1-D6F1760219EB}"/>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00602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9CD9B-3C8A-1CA9-87B7-770527014732}"/>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87318A8-B0DD-02DD-64A0-F85BFBEF64A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A36F7B-9A21-7E17-FB20-481C435B782A}"/>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2C1EAA-DDB8-9DD8-0B5D-8AFBE3AEB86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AE3B31-CE17-6E53-E6CC-7AB65C63D1D2}"/>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A49558-140E-D823-388E-C77FE1F593DD}"/>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8" name="Espace réservé du pied de page 7">
            <a:extLst>
              <a:ext uri="{FF2B5EF4-FFF2-40B4-BE49-F238E27FC236}">
                <a16:creationId xmlns:a16="http://schemas.microsoft.com/office/drawing/2014/main" id="{4BA858A1-98D2-8C09-7576-C0623904C24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F51ACBD-F5C8-0951-859C-6595A929E863}"/>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38569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F88D6-458D-058A-7E61-851BEDEB8BC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90EC50B-1D05-78F1-D985-48F83FD6B0B6}"/>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4" name="Espace réservé du pied de page 3">
            <a:extLst>
              <a:ext uri="{FF2B5EF4-FFF2-40B4-BE49-F238E27FC236}">
                <a16:creationId xmlns:a16="http://schemas.microsoft.com/office/drawing/2014/main" id="{DC8CACB2-B193-8885-5854-91BA2C86B67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570C0FC-B5C3-F67E-CD1A-725A2FFF1D81}"/>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3442511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C592F1-6837-7C13-BEC6-807BE25CCA69}"/>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3" name="Espace réservé du pied de page 2">
            <a:extLst>
              <a:ext uri="{FF2B5EF4-FFF2-40B4-BE49-F238E27FC236}">
                <a16:creationId xmlns:a16="http://schemas.microsoft.com/office/drawing/2014/main" id="{F8C85CCF-F010-B1D5-6290-C416ADBC7A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19E27F-A61C-E730-CC54-A7AB90959434}"/>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07496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D0240-869D-CD3B-12E0-B6CBBB69E0ED}"/>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4844317F-6DB9-DBB4-5C66-62848C7D251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31397F-E3BD-33B8-E86F-B1DF74D79D3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57AE95-ED09-80D0-9ECD-E7981BC161A2}"/>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6" name="Espace réservé du pied de page 5">
            <a:extLst>
              <a:ext uri="{FF2B5EF4-FFF2-40B4-BE49-F238E27FC236}">
                <a16:creationId xmlns:a16="http://schemas.microsoft.com/office/drawing/2014/main" id="{0EC09C16-3D52-B4F1-4515-3AF4044808F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F328093-6D63-46CD-00B5-5EDE1E96859F}"/>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2186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A8378-74D1-3F69-464F-A18C1451D46E}"/>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585DC0E-B5EE-EA9D-05A4-8C94963CF8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9604DF1-C905-9346-540D-06BCADFC26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C3DE085-56F4-CAB9-6022-38C631CB1DB5}"/>
              </a:ext>
            </a:extLst>
          </p:cNvPr>
          <p:cNvSpPr>
            <a:spLocks noGrp="1"/>
          </p:cNvSpPr>
          <p:nvPr>
            <p:ph type="dt" sz="half" idx="10"/>
          </p:nvPr>
        </p:nvSpPr>
        <p:spPr/>
        <p:txBody>
          <a:bodyPr/>
          <a:lstStyle/>
          <a:p>
            <a:fld id="{C94F5518-CFD2-40B0-AE04-CBFB0C6A05C9}" type="datetimeFigureOut">
              <a:rPr lang="fr-FR" smtClean="0"/>
              <a:t>22/11/2024</a:t>
            </a:fld>
            <a:endParaRPr lang="fr-FR"/>
          </a:p>
        </p:txBody>
      </p:sp>
      <p:sp>
        <p:nvSpPr>
          <p:cNvPr id="6" name="Espace réservé du pied de page 5">
            <a:extLst>
              <a:ext uri="{FF2B5EF4-FFF2-40B4-BE49-F238E27FC236}">
                <a16:creationId xmlns:a16="http://schemas.microsoft.com/office/drawing/2014/main" id="{84E5A869-344A-3037-89A2-27315EF2C1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5BD6C6-BE9C-DEA3-075C-3C0F5117C168}"/>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97721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F54941-FDBA-D606-132C-F71D6EEF8E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A529820-4B47-B5BF-A019-E62A2A314EA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755708-6B3B-0B7E-0051-9058C080701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4F5518-CFD2-40B0-AE04-CBFB0C6A05C9}" type="datetimeFigureOut">
              <a:rPr lang="fr-FR" smtClean="0"/>
              <a:t>22/11/2024</a:t>
            </a:fld>
            <a:endParaRPr lang="fr-FR"/>
          </a:p>
        </p:txBody>
      </p:sp>
      <p:sp>
        <p:nvSpPr>
          <p:cNvPr id="5" name="Espace réservé du pied de page 4">
            <a:extLst>
              <a:ext uri="{FF2B5EF4-FFF2-40B4-BE49-F238E27FC236}">
                <a16:creationId xmlns:a16="http://schemas.microsoft.com/office/drawing/2014/main" id="{9463E855-9738-3EAB-12AD-1AEA8B95E3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7298222-8F44-1E34-504E-9C182C6E5D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889A87-97C8-473D-834F-89A52F1DFD30}" type="slidenum">
              <a:rPr lang="fr-FR" smtClean="0"/>
              <a:t>‹N°›</a:t>
            </a:fld>
            <a:endParaRPr lang="fr-FR"/>
          </a:p>
        </p:txBody>
      </p:sp>
    </p:spTree>
    <p:extLst>
      <p:ext uri="{BB962C8B-B14F-4D97-AF65-F5344CB8AC3E}">
        <p14:creationId xmlns:p14="http://schemas.microsoft.com/office/powerpoint/2010/main" val="17492367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fims%20permaculture/analyse%20de%20sol.mp4" TargetMode="External"/><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ims%20permaculture/compost%20individuel.mp4"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fims%20permaculture/paillage%20rustica.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fims%20permaculture/engraisverts.mp4" TargetMode="Externa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fims%20permaculture/Les%20bonnes%20associations%20de%20plantes,%20fleurs%20et%20l&#233;gumes%20au%20potager.mp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jardiner-autrement.fr/glossaire/so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youtube.com/watch?v=kOcmh7oWGBA&amp;t=9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XdFrKjJXqH4&amp;t=14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3" name="ZoneTexte 2">
            <a:extLst>
              <a:ext uri="{FF2B5EF4-FFF2-40B4-BE49-F238E27FC236}">
                <a16:creationId xmlns:a16="http://schemas.microsoft.com/office/drawing/2014/main" id="{DC1A45A1-8E73-488B-3B26-FF0E8362439B}"/>
              </a:ext>
            </a:extLst>
          </p:cNvPr>
          <p:cNvSpPr txBox="1"/>
          <p:nvPr/>
        </p:nvSpPr>
        <p:spPr>
          <a:xfrm>
            <a:off x="17080" y="1089898"/>
            <a:ext cx="3037872" cy="4678204"/>
          </a:xfrm>
          <a:prstGeom prst="rect">
            <a:avLst/>
          </a:prstGeom>
          <a:noFill/>
        </p:spPr>
        <p:txBody>
          <a:bodyPr wrap="square" rtlCol="0">
            <a:spAutoFit/>
          </a:bodyPr>
          <a:lstStyle/>
          <a:p>
            <a:r>
              <a:rPr lang="fr-FR" sz="2000" dirty="0">
                <a:effectLst/>
                <a:latin typeface="Calibri" panose="020F0502020204030204" pitchFamily="34" charset="0"/>
                <a:ea typeface="Calibri" panose="020F0502020204030204" pitchFamily="34" charset="0"/>
                <a:cs typeface="Times New Roman" panose="02020603050405020304" pitchFamily="18" charset="0"/>
              </a:rPr>
              <a:t>L’agroécologie et la permaculture sont basés sur trois piliers : Prendre soin de la nature et du sol / Prendre soin de soi et des humains et Partager les ressources et les récoltes. La démarche est globale et réconcilie l’agriculture et l’écologie. Le respect du vivant sous toutes ses formes, la résilience des écosystèmes et le bien-être de chacun.</a:t>
            </a:r>
          </a:p>
          <a:p>
            <a:endParaRPr lang="fr-FR" dirty="0"/>
          </a:p>
        </p:txBody>
      </p:sp>
      <p:pic>
        <p:nvPicPr>
          <p:cNvPr id="11266" name="Picture 2" descr="La permaculture… mais au fait c’est quoi ? – Bures en transition">
            <a:extLst>
              <a:ext uri="{FF2B5EF4-FFF2-40B4-BE49-F238E27FC236}">
                <a16:creationId xmlns:a16="http://schemas.microsoft.com/office/drawing/2014/main" id="{C1BCE1B9-39E4-14FB-2439-C73E638D61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7872" y="1165623"/>
            <a:ext cx="6106128" cy="569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7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C98161-2546-2F4F-9191-36A788AD6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62" y="9041"/>
            <a:ext cx="6967676" cy="6858000"/>
          </a:xfrm>
          <a:prstGeom prst="rect">
            <a:avLst/>
          </a:prstGeom>
        </p:spPr>
      </p:pic>
      <p:sp>
        <p:nvSpPr>
          <p:cNvPr id="9" name="ZoneTexte 8">
            <a:extLst>
              <a:ext uri="{FF2B5EF4-FFF2-40B4-BE49-F238E27FC236}">
                <a16:creationId xmlns:a16="http://schemas.microsoft.com/office/drawing/2014/main" id="{C9A0ECE1-1C3E-9E73-58AE-2004070DED4C}"/>
              </a:ext>
            </a:extLst>
          </p:cNvPr>
          <p:cNvSpPr txBox="1"/>
          <p:nvPr/>
        </p:nvSpPr>
        <p:spPr>
          <a:xfrm>
            <a:off x="2286000" y="3246961"/>
            <a:ext cx="4572000" cy="369332"/>
          </a:xfrm>
          <a:prstGeom prst="rect">
            <a:avLst/>
          </a:prstGeom>
          <a:noFill/>
        </p:spPr>
        <p:txBody>
          <a:bodyPr wrap="square">
            <a:spAutoFit/>
          </a:bodyPr>
          <a:lstStyle/>
          <a:p>
            <a:endParaRPr lang="fr-FR" dirty="0"/>
          </a:p>
        </p:txBody>
      </p:sp>
      <p:sp>
        <p:nvSpPr>
          <p:cNvPr id="3" name="ZoneTexte 2">
            <a:extLst>
              <a:ext uri="{FF2B5EF4-FFF2-40B4-BE49-F238E27FC236}">
                <a16:creationId xmlns:a16="http://schemas.microsoft.com/office/drawing/2014/main" id="{9F4ED3E9-5FB9-3655-A3BD-25F0AFDB4EA0}"/>
              </a:ext>
            </a:extLst>
          </p:cNvPr>
          <p:cNvSpPr txBox="1"/>
          <p:nvPr/>
        </p:nvSpPr>
        <p:spPr>
          <a:xfrm>
            <a:off x="2159876" y="5778090"/>
            <a:ext cx="4572000" cy="646331"/>
          </a:xfrm>
          <a:prstGeom prst="rect">
            <a:avLst/>
          </a:prstGeom>
          <a:noFill/>
        </p:spPr>
        <p:txBody>
          <a:bodyPr wrap="square">
            <a:spAutoFit/>
          </a:bodyPr>
          <a:lstStyle/>
          <a:p>
            <a:r>
              <a:rPr lang="fr-FR" dirty="0"/>
              <a:t>https://www.youtube.com/watch?v=3t0REwuaP8c&amp;t=165s</a:t>
            </a:r>
          </a:p>
        </p:txBody>
      </p:sp>
    </p:spTree>
    <p:extLst>
      <p:ext uri="{BB962C8B-B14F-4D97-AF65-F5344CB8AC3E}">
        <p14:creationId xmlns:p14="http://schemas.microsoft.com/office/powerpoint/2010/main" val="224881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urnée mondiale des sols le 5 décembre - Centre de compétences sur les ...">
            <a:extLst>
              <a:ext uri="{FF2B5EF4-FFF2-40B4-BE49-F238E27FC236}">
                <a16:creationId xmlns:a16="http://schemas.microsoft.com/office/drawing/2014/main" id="{D556E29C-6221-EF75-6F1B-4A34AA2D6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8AF-6242-EA18-BBEF-F3D2A9AB3579}"/>
            </a:ext>
          </a:extLst>
        </p:cNvPr>
        <p:cNvGrpSpPr/>
        <p:nvPr/>
      </p:nvGrpSpPr>
      <p:grpSpPr>
        <a:xfrm>
          <a:off x="0" y="0"/>
          <a:ext cx="0" cy="0"/>
          <a:chOff x="0" y="0"/>
          <a:chExt cx="0" cy="0"/>
        </a:xfrm>
      </p:grpSpPr>
      <p:pic>
        <p:nvPicPr>
          <p:cNvPr id="5122" name="Picture 2" descr="Aucun texte alternatif pour cette image">
            <a:extLst>
              <a:ext uri="{FF2B5EF4-FFF2-40B4-BE49-F238E27FC236}">
                <a16:creationId xmlns:a16="http://schemas.microsoft.com/office/drawing/2014/main" id="{C31466F8-BE60-0D21-392A-9FFF15FE1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41" y="-3198"/>
            <a:ext cx="7486808" cy="686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ECD2A-30D0-7322-9B89-1DA36DD7EEE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069E1C8-B189-E32E-17DB-156FA29B982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91880" cy="5139559"/>
          </a:xfrm>
        </p:spPr>
      </p:pic>
      <p:sp>
        <p:nvSpPr>
          <p:cNvPr id="9" name="ZoneTexte 8">
            <a:extLst>
              <a:ext uri="{FF2B5EF4-FFF2-40B4-BE49-F238E27FC236}">
                <a16:creationId xmlns:a16="http://schemas.microsoft.com/office/drawing/2014/main" id="{57E1A018-5499-2B70-73DE-2575870B2FC9}"/>
              </a:ext>
            </a:extLst>
          </p:cNvPr>
          <p:cNvSpPr txBox="1"/>
          <p:nvPr/>
        </p:nvSpPr>
        <p:spPr>
          <a:xfrm>
            <a:off x="1975945" y="5454869"/>
            <a:ext cx="4277710" cy="369332"/>
          </a:xfrm>
          <a:prstGeom prst="rect">
            <a:avLst/>
          </a:prstGeom>
          <a:noFill/>
        </p:spPr>
        <p:txBody>
          <a:bodyPr wrap="square" rtlCol="0">
            <a:spAutoFit/>
          </a:bodyPr>
          <a:lstStyle/>
          <a:p>
            <a:r>
              <a:rPr lang="fr-FR" dirty="0">
                <a:hlinkClick r:id="rId3" action="ppaction://hlinkfile" tooltip="Analyse de sol"/>
              </a:rPr>
              <a:t>..\fims permaculture\analyse de sol.mp4</a:t>
            </a:r>
            <a:endParaRPr lang="fr-FR" dirty="0"/>
          </a:p>
        </p:txBody>
      </p:sp>
    </p:spTree>
    <p:extLst>
      <p:ext uri="{BB962C8B-B14F-4D97-AF65-F5344CB8AC3E}">
        <p14:creationId xmlns:p14="http://schemas.microsoft.com/office/powerpoint/2010/main" val="414915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F6B385-BD26-6115-D0C7-25048406C0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9838" y="0"/>
            <a:ext cx="8004323" cy="6858000"/>
          </a:xfrm>
          <a:prstGeom prst="rect">
            <a:avLst/>
          </a:prstGeom>
        </p:spPr>
      </p:pic>
    </p:spTree>
    <p:extLst>
      <p:ext uri="{BB962C8B-B14F-4D97-AF65-F5344CB8AC3E}">
        <p14:creationId xmlns:p14="http://schemas.microsoft.com/office/powerpoint/2010/main" val="391082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87DFC0-EE60-0752-D366-0C99D40BAB8E}"/>
              </a:ext>
            </a:extLst>
          </p:cNvPr>
          <p:cNvPicPr>
            <a:picLocks noChangeAspect="1"/>
          </p:cNvPicPr>
          <p:nvPr/>
        </p:nvPicPr>
        <p:blipFill>
          <a:blip r:embed="rId2"/>
          <a:stretch>
            <a:fillRect/>
          </a:stretch>
        </p:blipFill>
        <p:spPr>
          <a:xfrm>
            <a:off x="0" y="0"/>
            <a:ext cx="7708828" cy="6825879"/>
          </a:xfrm>
          <a:prstGeom prst="rect">
            <a:avLst/>
          </a:prstGeom>
        </p:spPr>
      </p:pic>
      <p:sp>
        <p:nvSpPr>
          <p:cNvPr id="2" name="ZoneTexte 1">
            <a:extLst>
              <a:ext uri="{FF2B5EF4-FFF2-40B4-BE49-F238E27FC236}">
                <a16:creationId xmlns:a16="http://schemas.microsoft.com/office/drawing/2014/main" id="{516FA6DE-CBC9-AA3D-407F-71EB6384EED6}"/>
              </a:ext>
            </a:extLst>
          </p:cNvPr>
          <p:cNvSpPr txBox="1"/>
          <p:nvPr/>
        </p:nvSpPr>
        <p:spPr>
          <a:xfrm>
            <a:off x="7977352" y="409903"/>
            <a:ext cx="851338" cy="2308324"/>
          </a:xfrm>
          <a:prstGeom prst="rect">
            <a:avLst/>
          </a:prstGeom>
          <a:noFill/>
        </p:spPr>
        <p:txBody>
          <a:bodyPr wrap="square" rtlCol="0">
            <a:spAutoFit/>
          </a:bodyPr>
          <a:lstStyle/>
          <a:p>
            <a:r>
              <a:rPr lang="fr-FR" dirty="0">
                <a:hlinkClick r:id="rId3" action="ppaction://hlinkfile" tooltip="Compost"/>
              </a:rPr>
              <a:t>..\fims permaculture\compost individuel.mp4</a:t>
            </a:r>
            <a:endParaRPr lang="fr-FR" dirty="0"/>
          </a:p>
        </p:txBody>
      </p:sp>
    </p:spTree>
    <p:extLst>
      <p:ext uri="{BB962C8B-B14F-4D97-AF65-F5344CB8AC3E}">
        <p14:creationId xmlns:p14="http://schemas.microsoft.com/office/powerpoint/2010/main" val="2377498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CD4EBD5-4CA6-0E3C-E13D-D7C2A4A1DB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8863" y="0"/>
            <a:ext cx="5166273" cy="6858000"/>
          </a:xfrm>
          <a:prstGeom prst="rect">
            <a:avLst/>
          </a:prstGeom>
        </p:spPr>
      </p:pic>
    </p:spTree>
    <p:extLst>
      <p:ext uri="{BB962C8B-B14F-4D97-AF65-F5344CB8AC3E}">
        <p14:creationId xmlns:p14="http://schemas.microsoft.com/office/powerpoint/2010/main" val="1302597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A00E1-3825-05ED-F0A6-F046AA691D0E}"/>
              </a:ext>
            </a:extLst>
          </p:cNvPr>
          <p:cNvSpPr txBox="1"/>
          <p:nvPr/>
        </p:nvSpPr>
        <p:spPr>
          <a:xfrm>
            <a:off x="84083" y="1124607"/>
            <a:ext cx="2532993" cy="5262979"/>
          </a:xfrm>
          <a:prstGeom prst="rect">
            <a:avLst/>
          </a:prstGeom>
          <a:noFill/>
        </p:spPr>
        <p:txBody>
          <a:bodyPr wrap="square" rtlCol="0">
            <a:spAutoFit/>
          </a:bodyPr>
          <a:lstStyle/>
          <a:p>
            <a:pPr marL="342900" indent="-342900">
              <a:buFont typeface="Arial" panose="020B0604020202020204" pitchFamily="34" charset="0"/>
              <a:buChar char="•"/>
            </a:pPr>
            <a:r>
              <a:rPr lang="fr-FR" sz="2400" dirty="0"/>
              <a:t>Esthétique</a:t>
            </a:r>
          </a:p>
          <a:p>
            <a:r>
              <a:rPr lang="fr-FR" sz="2400" dirty="0"/>
              <a:t>Isolant thermique</a:t>
            </a:r>
          </a:p>
          <a:p>
            <a:pPr marL="342900" indent="-342900">
              <a:buFont typeface="Arial" panose="020B0604020202020204" pitchFamily="34" charset="0"/>
              <a:buChar char="•"/>
            </a:pPr>
            <a:r>
              <a:rPr lang="fr-FR" sz="2400" dirty="0"/>
              <a:t>Econome en l’eau</a:t>
            </a:r>
          </a:p>
          <a:p>
            <a:pPr marL="342900" indent="-342900">
              <a:buFont typeface="Arial" panose="020B0604020202020204" pitchFamily="34" charset="0"/>
              <a:buChar char="•"/>
            </a:pPr>
            <a:r>
              <a:rPr lang="fr-FR" sz="2400" dirty="0"/>
              <a:t>Prévention de l’érosion et du lessivage</a:t>
            </a:r>
          </a:p>
          <a:p>
            <a:pPr marL="342900" indent="-342900">
              <a:buFont typeface="Arial" panose="020B0604020202020204" pitchFamily="34" charset="0"/>
              <a:buChar char="•"/>
            </a:pPr>
            <a:r>
              <a:rPr lang="fr-FR" sz="2400" dirty="0"/>
              <a:t>Limite le développement des adventices</a:t>
            </a:r>
          </a:p>
          <a:p>
            <a:pPr marL="342900" indent="-342900">
              <a:buFont typeface="Arial" panose="020B0604020202020204" pitchFamily="34" charset="0"/>
              <a:buChar char="•"/>
            </a:pPr>
            <a:r>
              <a:rPr lang="fr-FR" sz="2400" dirty="0"/>
              <a:t>Favorise la vie du sol</a:t>
            </a:r>
          </a:p>
          <a:p>
            <a:pPr marL="342900" indent="-342900">
              <a:buFont typeface="Arial" panose="020B0604020202020204" pitchFamily="34" charset="0"/>
              <a:buChar char="•"/>
            </a:pPr>
            <a:r>
              <a:rPr lang="fr-FR" sz="2400" dirty="0"/>
              <a:t>Recyclage des déchets verts</a:t>
            </a:r>
          </a:p>
        </p:txBody>
      </p:sp>
      <p:pic>
        <p:nvPicPr>
          <p:cNvPr id="1026" name="Picture 2" descr="Le paillage">
            <a:extLst>
              <a:ext uri="{FF2B5EF4-FFF2-40B4-BE49-F238E27FC236}">
                <a16:creationId xmlns:a16="http://schemas.microsoft.com/office/drawing/2014/main" id="{B33288C8-DCC2-C30E-E9B4-F9FE7E1224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269" y="-273269"/>
            <a:ext cx="5822731"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7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628340" y="-63062"/>
            <a:ext cx="6600451" cy="699654"/>
          </a:xfrm>
        </p:spPr>
        <p:txBody>
          <a:bodyPr>
            <a:normAutofit fontScale="90000"/>
          </a:bodyPr>
          <a:lstStyle/>
          <a:p>
            <a:pPr algn="ct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A0DDE95A-D970-4D6F-45C0-854FD020FB34}"/>
              </a:ext>
            </a:extLst>
          </p:cNvPr>
          <p:cNvSpPr txBox="1"/>
          <p:nvPr/>
        </p:nvSpPr>
        <p:spPr>
          <a:xfrm>
            <a:off x="117096" y="1274412"/>
            <a:ext cx="2657635" cy="4985980"/>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Le paillage</a:t>
            </a:r>
            <a:r>
              <a:rPr lang="fr-FR" sz="2000" dirty="0">
                <a:effectLst/>
                <a:latin typeface="Times New Roman" panose="02020603050405020304" pitchFamily="18" charset="0"/>
                <a:ea typeface="SimSun" panose="02010600030101010101" pitchFamily="2" charset="-122"/>
              </a:rPr>
              <a:t> </a:t>
            </a:r>
            <a:r>
              <a:rPr lang="fr-FR" sz="2000" b="1" dirty="0">
                <a:effectLst/>
                <a:latin typeface="Times New Roman" panose="02020603050405020304" pitchFamily="18" charset="0"/>
                <a:ea typeface="SimSun" panose="02010600030101010101" pitchFamily="2" charset="-122"/>
              </a:rPr>
              <a:t>organique</a:t>
            </a:r>
            <a:r>
              <a:rPr lang="fr-FR" sz="2000" dirty="0">
                <a:effectLst/>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r>
              <a:rPr lang="fr-FR" sz="2000" dirty="0">
                <a:effectLst/>
                <a:latin typeface="Times New Roman" panose="02020603050405020304" pitchFamily="18" charset="0"/>
                <a:ea typeface="SimSun" panose="02010600030101010101" pitchFamily="2" charset="-122"/>
              </a:rPr>
              <a:t>Le meilleur paillage est celui qui est près de chez vous et le moins cher.</a:t>
            </a:r>
          </a:p>
          <a:p>
            <a:pPr marL="228600" algn="just"/>
            <a:r>
              <a:rPr lang="fr-FR" sz="2000" dirty="0">
                <a:effectLst/>
                <a:latin typeface="Times New Roman" panose="02020603050405020304" pitchFamily="18" charset="0"/>
                <a:ea typeface="SimSun" panose="02010600030101010101" pitchFamily="2" charset="-122"/>
              </a:rPr>
              <a:t>On doit mixer le vert et le sec pour un  rapport C/N équilibré comme pour le compost.</a:t>
            </a:r>
          </a:p>
          <a:p>
            <a:pPr algn="just"/>
            <a:endParaRPr lang="fr-FR" sz="1800" dirty="0">
              <a:effectLst/>
              <a:latin typeface="Times New Roman" panose="02020603050405020304" pitchFamily="18" charset="0"/>
              <a:ea typeface="SimSun" panose="02010600030101010101" pitchFamily="2" charset="-122"/>
            </a:endParaRPr>
          </a:p>
        </p:txBody>
      </p:sp>
      <p:pic>
        <p:nvPicPr>
          <p:cNvPr id="3074" name="Picture 2" descr="Paillage : Lequel choisir ? – Odile MALTHET - Coaching jardin">
            <a:extLst>
              <a:ext uri="{FF2B5EF4-FFF2-40B4-BE49-F238E27FC236}">
                <a16:creationId xmlns:a16="http://schemas.microsoft.com/office/drawing/2014/main" id="{B0B9E026-901E-F0D7-0F5A-B74D54958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3407" y="672106"/>
            <a:ext cx="6190593" cy="61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81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71DE1B-B9D7-C0F4-3FB4-16E339B624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65245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42041" y="0"/>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CAACB5C7-3C83-55CF-42F6-16ED8946DD85}"/>
              </a:ext>
            </a:extLst>
          </p:cNvPr>
          <p:cNvSpPr txBox="1"/>
          <p:nvPr/>
        </p:nvSpPr>
        <p:spPr>
          <a:xfrm>
            <a:off x="342900" y="671691"/>
            <a:ext cx="4572000" cy="6186309"/>
          </a:xfrm>
          <a:prstGeom prst="rect">
            <a:avLst/>
          </a:prstGeom>
          <a:noFill/>
        </p:spPr>
        <p:txBody>
          <a:bodyPr wrap="square">
            <a:spAutoFit/>
          </a:bodyPr>
          <a:lstStyle/>
          <a:p>
            <a:pPr algn="just"/>
            <a:r>
              <a:rPr lang="fr-FR" sz="1800" dirty="0">
                <a:effectLst/>
                <a:latin typeface="Times New Roman" panose="02020603050405020304" pitchFamily="18" charset="0"/>
                <a:ea typeface="SimSun" panose="02010600030101010101" pitchFamily="2" charset="-122"/>
              </a:rPr>
              <a:t>Savoir faire ancien et découvertes innovantes, la permaculture reprend et valorise les enseignements de la nature pour viser l’abondance et l’autonomie alimentaire. C’est avant tout une démarche de conception d’installations humaines durables que l’on concrétise en l’améliorant. Observez la nature avant d’agir, comprenez-la (bon sens paysan), et inspirez-vous en pour donner vie à votre potager. Collaborer avec la terre et la nature pour obtenir le meilleur en travaillant moins. Cultiver son bien-être avec plus d’autonomie et de liberté. </a:t>
            </a:r>
          </a:p>
          <a:p>
            <a:pPr algn="just"/>
            <a:r>
              <a:rPr lang="fr-FR" sz="1800" dirty="0">
                <a:effectLst/>
                <a:latin typeface="Times New Roman" panose="02020603050405020304" pitchFamily="18" charset="0"/>
                <a:ea typeface="SimSun" panose="02010600030101010101" pitchFamily="2" charset="-122"/>
              </a:rPr>
              <a:t>D’un quartier, d’une ferme, d’une propriété, au potager, son but est de nourrir tous les hommes de la planète en autonomie et durablement. Le concept plus global est la création d’une ferme avec des bâtiments autonomes énergétiquement et une gestion en agroécologie des terrains pour être en auto suffisance. Ce </a:t>
            </a:r>
            <a:r>
              <a:rPr lang="fr-FR" dirty="0">
                <a:latin typeface="Times New Roman" panose="02020603050405020304" pitchFamily="18" charset="0"/>
                <a:ea typeface="SimSun" panose="02010600030101010101" pitchFamily="2" charset="-122"/>
              </a:rPr>
              <a:t>diaporama</a:t>
            </a:r>
            <a:r>
              <a:rPr lang="fr-FR" sz="1800" dirty="0">
                <a:effectLst/>
                <a:latin typeface="Times New Roman" panose="02020603050405020304" pitchFamily="18" charset="0"/>
                <a:ea typeface="SimSun" panose="02010600030101010101" pitchFamily="2" charset="-122"/>
              </a:rPr>
              <a:t> évoquera la permaculture du point de vue du maraîchage. La permaculture n’est pas un dogme.</a:t>
            </a:r>
          </a:p>
        </p:txBody>
      </p:sp>
      <p:sp>
        <p:nvSpPr>
          <p:cNvPr id="6" name="ZoneTexte 5">
            <a:extLst>
              <a:ext uri="{FF2B5EF4-FFF2-40B4-BE49-F238E27FC236}">
                <a16:creationId xmlns:a16="http://schemas.microsoft.com/office/drawing/2014/main" id="{37DB9091-C3FE-F55E-E40C-AB0DD7D158DA}"/>
              </a:ext>
            </a:extLst>
          </p:cNvPr>
          <p:cNvSpPr txBox="1"/>
          <p:nvPr/>
        </p:nvSpPr>
        <p:spPr>
          <a:xfrm>
            <a:off x="5772091" y="0"/>
            <a:ext cx="3262745" cy="2862322"/>
          </a:xfrm>
          <a:prstGeom prst="rect">
            <a:avLst/>
          </a:prstGeom>
          <a:noFill/>
        </p:spPr>
        <p:txBody>
          <a:bodyPr wrap="square">
            <a:spAutoFit/>
          </a:bodyPr>
          <a:lstStyle/>
          <a:p>
            <a:pPr algn="just"/>
            <a:r>
              <a:rPr lang="fr-FR" sz="1800" b="1" dirty="0">
                <a:effectLst/>
                <a:latin typeface="Times New Roman" panose="02020603050405020304" pitchFamily="18" charset="0"/>
                <a:ea typeface="SimSun" panose="02010600030101010101" pitchFamily="2" charset="-122"/>
              </a:rPr>
              <a:t>LES PRINCIPES :</a:t>
            </a:r>
            <a:r>
              <a:rPr lang="fr-FR" sz="1800" dirty="0">
                <a:effectLst/>
                <a:latin typeface="Times New Roman" panose="02020603050405020304" pitchFamily="18" charset="0"/>
                <a:ea typeface="SimSun" panose="02010600030101010101" pitchFamily="2" charset="-122"/>
              </a:rPr>
              <a:t> Le sol vivant et recouvert, la biodiversité, le travail du sol limité, l’association des plantes et des cultures, l’autonomie en circuit fermé, l’utilisation optimale de la ressource en eau, l’abondance sur une petite surface, la faune et les animaux domestiques.</a:t>
            </a:r>
          </a:p>
        </p:txBody>
      </p:sp>
      <p:pic>
        <p:nvPicPr>
          <p:cNvPr id="8194" name="Picture 2" descr="Créer un jardin en permaculture - Plan. Permaculture Design, Farm ...">
            <a:extLst>
              <a:ext uri="{FF2B5EF4-FFF2-40B4-BE49-F238E27FC236}">
                <a16:creationId xmlns:a16="http://schemas.microsoft.com/office/drawing/2014/main" id="{B3D78C54-3C67-52D5-22B2-7E1D719128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4123" y="2793464"/>
            <a:ext cx="2820713" cy="40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787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Paillage</a:t>
            </a:r>
          </a:p>
        </p:txBody>
      </p:sp>
      <p:sp>
        <p:nvSpPr>
          <p:cNvPr id="4" name="ZoneTexte 3">
            <a:extLst>
              <a:ext uri="{FF2B5EF4-FFF2-40B4-BE49-F238E27FC236}">
                <a16:creationId xmlns:a16="http://schemas.microsoft.com/office/drawing/2014/main" id="{1B4DE891-A0EA-313E-9041-BC1CE86AF406}"/>
              </a:ext>
            </a:extLst>
          </p:cNvPr>
          <p:cNvSpPr txBox="1"/>
          <p:nvPr/>
        </p:nvSpPr>
        <p:spPr>
          <a:xfrm>
            <a:off x="0" y="785092"/>
            <a:ext cx="10151247"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6" name="Image 5">
            <a:extLst>
              <a:ext uri="{FF2B5EF4-FFF2-40B4-BE49-F238E27FC236}">
                <a16:creationId xmlns:a16="http://schemas.microsoft.com/office/drawing/2014/main" id="{1658BF75-E032-F5BE-5FCC-2F788380A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629" y="1235143"/>
            <a:ext cx="9391257" cy="5223464"/>
          </a:xfrm>
          <a:prstGeom prst="rect">
            <a:avLst/>
          </a:prstGeom>
        </p:spPr>
      </p:pic>
      <p:sp>
        <p:nvSpPr>
          <p:cNvPr id="3" name="ZoneTexte 2">
            <a:extLst>
              <a:ext uri="{FF2B5EF4-FFF2-40B4-BE49-F238E27FC236}">
                <a16:creationId xmlns:a16="http://schemas.microsoft.com/office/drawing/2014/main" id="{D0FDEEFC-BCE3-504F-F4C5-FFBF3A33F783}"/>
              </a:ext>
            </a:extLst>
          </p:cNvPr>
          <p:cNvSpPr txBox="1"/>
          <p:nvPr/>
        </p:nvSpPr>
        <p:spPr>
          <a:xfrm>
            <a:off x="1839310" y="6568966"/>
            <a:ext cx="5517931" cy="369332"/>
          </a:xfrm>
          <a:prstGeom prst="rect">
            <a:avLst/>
          </a:prstGeom>
          <a:noFill/>
        </p:spPr>
        <p:txBody>
          <a:bodyPr wrap="square" rtlCol="0">
            <a:spAutoFit/>
          </a:bodyPr>
          <a:lstStyle/>
          <a:p>
            <a:r>
              <a:rPr lang="fr-FR" dirty="0">
                <a:hlinkClick r:id="rId4" action="ppaction://hlinkfile" tooltip="paillage"/>
              </a:rPr>
              <a:t>..\fims permaculture\paillage rustica.mp4</a:t>
            </a:r>
            <a:endParaRPr lang="fr-FR" dirty="0"/>
          </a:p>
        </p:txBody>
      </p:sp>
    </p:spTree>
    <p:extLst>
      <p:ext uri="{BB962C8B-B14F-4D97-AF65-F5344CB8AC3E}">
        <p14:creationId xmlns:p14="http://schemas.microsoft.com/office/powerpoint/2010/main" val="554116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483464" y="0"/>
            <a:ext cx="6600451" cy="699654"/>
          </a:xfrm>
        </p:spPr>
        <p:txBody>
          <a:bodyPr>
            <a:normAutofit fontScale="90000"/>
          </a:bodyPr>
          <a:lstStyle/>
          <a:p>
            <a:pPr algn="ctr"/>
            <a:r>
              <a:rPr lang="fr-FR" dirty="0">
                <a:latin typeface="Algerian" panose="04020705040A02060702" pitchFamily="82" charset="0"/>
              </a:rPr>
              <a:t>Culture élevée</a:t>
            </a:r>
          </a:p>
        </p:txBody>
      </p:sp>
      <p:pic>
        <p:nvPicPr>
          <p:cNvPr id="4098" name="Picture 2" descr="PERMACULTURE - LASAGNE PRINTEMPS | Permaculture, Spring, Nature garden">
            <a:extLst>
              <a:ext uri="{FF2B5EF4-FFF2-40B4-BE49-F238E27FC236}">
                <a16:creationId xmlns:a16="http://schemas.microsoft.com/office/drawing/2014/main" id="{0A710948-972E-5801-79D8-442D5F248D9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5091"/>
            <a:ext cx="5218800" cy="31457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déo] Permaculture : lasagnes en bottes de paille - Jardinerie ...">
            <a:extLst>
              <a:ext uri="{FF2B5EF4-FFF2-40B4-BE49-F238E27FC236}">
                <a16:creationId xmlns:a16="http://schemas.microsoft.com/office/drawing/2014/main" id="{BE237B79-2A36-E106-48B8-C34DE1769E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5572" y="4327634"/>
            <a:ext cx="4498428" cy="2530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aire une butte en lasagne | Cultiver son jardin, Permaculture, Potager ...">
            <a:extLst>
              <a:ext uri="{FF2B5EF4-FFF2-40B4-BE49-F238E27FC236}">
                <a16:creationId xmlns:a16="http://schemas.microsoft.com/office/drawing/2014/main" id="{22344311-2364-435C-9964-29DAE9C888F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4244866"/>
            <a:ext cx="4645572" cy="26131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es lasagnes, c'est bon pour le jardin - Le Parisien Green Garden ...">
            <a:extLst>
              <a:ext uri="{FF2B5EF4-FFF2-40B4-BE49-F238E27FC236}">
                <a16:creationId xmlns:a16="http://schemas.microsoft.com/office/drawing/2014/main" id="{52F59AEC-4D5E-E232-6D24-EE75D9FF99A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18118" y="785092"/>
            <a:ext cx="3925882" cy="34597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ALOX - légumes, fruits - JKL EMBALLAGES, Aisne 02, Picardie palettes ...">
            <a:extLst>
              <a:ext uri="{FF2B5EF4-FFF2-40B4-BE49-F238E27FC236}">
                <a16:creationId xmlns:a16="http://schemas.microsoft.com/office/drawing/2014/main" id="{4983999A-01A8-491A-3825-22F1BCE4C6B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3930868"/>
            <a:ext cx="1727905" cy="172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335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ut être une image de serre froide, semis et texte">
            <a:extLst>
              <a:ext uri="{FF2B5EF4-FFF2-40B4-BE49-F238E27FC236}">
                <a16:creationId xmlns:a16="http://schemas.microsoft.com/office/drawing/2014/main" id="{633AB6E3-0C37-F65D-59AB-F9DBC823F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0"/>
            <a:ext cx="5716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Les engrais verts</a:t>
            </a:r>
          </a:p>
        </p:txBody>
      </p:sp>
      <p:pic>
        <p:nvPicPr>
          <p:cNvPr id="5122" name="Picture 2" descr="L'engrais vert pour son jardin : en quoi ça consiste?">
            <a:extLst>
              <a:ext uri="{FF2B5EF4-FFF2-40B4-BE49-F238E27FC236}">
                <a16:creationId xmlns:a16="http://schemas.microsoft.com/office/drawing/2014/main" id="{D760CF53-51F8-F1D7-7513-842AFC09D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93086"/>
            <a:ext cx="4681783" cy="30511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 engrais verts au potager pour nourrir et protéger votre terre🌱 ...">
            <a:extLst>
              <a:ext uri="{FF2B5EF4-FFF2-40B4-BE49-F238E27FC236}">
                <a16:creationId xmlns:a16="http://schemas.microsoft.com/office/drawing/2014/main" id="{751BF0D9-8E39-CC55-20D4-7DFD8B757C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0152" y="1423318"/>
            <a:ext cx="5433848" cy="494480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hlinkClick r:id="rId5" action="ppaction://hlinkfile" tooltip="engrais verts"/>
            <a:extLst>
              <a:ext uri="{FF2B5EF4-FFF2-40B4-BE49-F238E27FC236}">
                <a16:creationId xmlns:a16="http://schemas.microsoft.com/office/drawing/2014/main" id="{AAD45341-781E-A0C7-940A-6C6378602F14}"/>
              </a:ext>
            </a:extLst>
          </p:cNvPr>
          <p:cNvSpPr txBox="1"/>
          <p:nvPr/>
        </p:nvSpPr>
        <p:spPr>
          <a:xfrm>
            <a:off x="262759" y="1093076"/>
            <a:ext cx="2511972" cy="923330"/>
          </a:xfrm>
          <a:prstGeom prst="rect">
            <a:avLst/>
          </a:prstGeom>
          <a:noFill/>
        </p:spPr>
        <p:txBody>
          <a:bodyPr wrap="square" rtlCol="0">
            <a:spAutoFit/>
          </a:bodyPr>
          <a:lstStyle/>
          <a:p>
            <a:r>
              <a:rPr lang="fr-FR" dirty="0">
                <a:hlinkClick r:id="rId5" action="ppaction://hlinkfile" tooltip="Engrais verts"/>
              </a:rPr>
              <a:t>..\fims permaculture\engraisverts.mp4</a:t>
            </a:r>
            <a:endParaRPr lang="fr-FR" dirty="0"/>
          </a:p>
        </p:txBody>
      </p:sp>
    </p:spTree>
    <p:extLst>
      <p:ext uri="{BB962C8B-B14F-4D97-AF65-F5344CB8AC3E}">
        <p14:creationId xmlns:p14="http://schemas.microsoft.com/office/powerpoint/2010/main" val="316960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C437F05-B26D-185B-0AD7-7A2B079A9F7B}"/>
              </a:ext>
            </a:extLst>
          </p:cNvPr>
          <p:cNvSpPr txBox="1"/>
          <p:nvPr/>
        </p:nvSpPr>
        <p:spPr>
          <a:xfrm>
            <a:off x="0" y="0"/>
            <a:ext cx="5833241" cy="6863417"/>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LA BIODIVERSITE</a:t>
            </a:r>
            <a:r>
              <a:rPr lang="fr-FR" sz="2000" dirty="0">
                <a:effectLst/>
                <a:latin typeface="Times New Roman" panose="02020603050405020304" pitchFamily="18" charset="0"/>
                <a:ea typeface="SimSun" panose="02010600030101010101" pitchFamily="2" charset="-122"/>
              </a:rPr>
              <a:t> complète l’écosystème du sol, avec des végétaux : arbres, arbres fruitiers, haies, arbustes, fleurs, aromatiques. Avec une faune : oiseaux, bourdons, insectes auxiliaires, mammifères (hérisson, reinette…). Avec des animaux domestiques : poules, moutons pour tondre, cochons, cheval…</a:t>
            </a:r>
          </a:p>
          <a:p>
            <a:pPr algn="just"/>
            <a:r>
              <a:rPr lang="fr-FR" sz="2000" dirty="0">
                <a:effectLst/>
                <a:latin typeface="Times New Roman" panose="02020603050405020304" pitchFamily="18" charset="0"/>
                <a:ea typeface="SimSun" panose="02010600030101010101" pitchFamily="2" charset="-122"/>
              </a:rPr>
              <a:t>En permaculture pas de ligne droite, pas de parcelle uniforme en monoculture. On associe les plantes afin de favoriser une interaction bénéfique entre elles (ombre, protection des ravageurs, plantes pour pollinisation, différentes plantes au même endroit perturbent les parasites ou les maladies qui préfèrent envahir la monoculture. On favorise l’accueil des auxiliaires et des pollinisateurs et leur conservation l’hiver.</a:t>
            </a:r>
          </a:p>
          <a:p>
            <a:pPr algn="just"/>
            <a:r>
              <a:rPr lang="fr-FR" sz="2000" dirty="0">
                <a:effectLst/>
                <a:latin typeface="Times New Roman" panose="02020603050405020304" pitchFamily="18" charset="0"/>
                <a:ea typeface="SimSun" panose="02010600030101010101" pitchFamily="2" charset="-122"/>
              </a:rPr>
              <a:t>On s’adapte à son sol et au climat en privilégiant des espèces et des variétés adaptées. On utilise des espèces vivaces (artichauts, aromatiques, poireaux perpétuels, asperges..) ou qui se ressèment (pas de variété hybride). Vous devez être autonome en graines et plants, donc pas d’achat de variétés commerciales hybride ?</a:t>
            </a:r>
          </a:p>
        </p:txBody>
      </p:sp>
      <p:pic>
        <p:nvPicPr>
          <p:cNvPr id="8" name="Image 7">
            <a:extLst>
              <a:ext uri="{FF2B5EF4-FFF2-40B4-BE49-F238E27FC236}">
                <a16:creationId xmlns:a16="http://schemas.microsoft.com/office/drawing/2014/main" id="{7BE373FB-056A-6E60-4DE0-4DC2AACE92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2484" y="2165131"/>
            <a:ext cx="3361516" cy="4692869"/>
          </a:xfrm>
          <a:prstGeom prst="rect">
            <a:avLst/>
          </a:prstGeom>
        </p:spPr>
      </p:pic>
    </p:spTree>
    <p:extLst>
      <p:ext uri="{BB962C8B-B14F-4D97-AF65-F5344CB8AC3E}">
        <p14:creationId xmlns:p14="http://schemas.microsoft.com/office/powerpoint/2010/main" val="112019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s auxiliaires du jardin : mieux les connaitre - Au potager bio">
            <a:extLst>
              <a:ext uri="{FF2B5EF4-FFF2-40B4-BE49-F238E27FC236}">
                <a16:creationId xmlns:a16="http://schemas.microsoft.com/office/drawing/2014/main" id="{62DA15DD-35BE-EC68-0039-F00C7D49FB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9020" y="-305685"/>
            <a:ext cx="5314981" cy="751578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DBC1202-4FD9-6736-1A42-2284F6C61B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605048"/>
            <a:ext cx="3882987" cy="3821866"/>
          </a:xfrm>
          <a:prstGeom prst="rect">
            <a:avLst/>
          </a:prstGeom>
        </p:spPr>
      </p:pic>
      <p:pic>
        <p:nvPicPr>
          <p:cNvPr id="7172" name="Picture 4" descr="les auxilliaires">
            <a:extLst>
              <a:ext uri="{FF2B5EF4-FFF2-40B4-BE49-F238E27FC236}">
                <a16:creationId xmlns:a16="http://schemas.microsoft.com/office/drawing/2014/main" id="{73B4EA64-793F-AEC5-0D46-9DB95442CBA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639" y="0"/>
            <a:ext cx="1862958" cy="248394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AE01B0BD-89AD-AA5F-7BC5-59D74ADCBA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10892" y="1550175"/>
            <a:ext cx="2411518" cy="2052356"/>
          </a:xfrm>
          <a:prstGeom prst="rect">
            <a:avLst/>
          </a:prstGeom>
        </p:spPr>
      </p:pic>
    </p:spTree>
    <p:extLst>
      <p:ext uri="{BB962C8B-B14F-4D97-AF65-F5344CB8AC3E}">
        <p14:creationId xmlns:p14="http://schemas.microsoft.com/office/powerpoint/2010/main" val="3957071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4" name="Image 3">
            <a:extLst>
              <a:ext uri="{FF2B5EF4-FFF2-40B4-BE49-F238E27FC236}">
                <a16:creationId xmlns:a16="http://schemas.microsoft.com/office/drawing/2014/main" id="{C88E077B-3E63-8045-EDC8-7B3675E6FC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635" y="172871"/>
            <a:ext cx="9567269" cy="6685129"/>
          </a:xfrm>
          <a:prstGeom prst="rect">
            <a:avLst/>
          </a:prstGeom>
        </p:spPr>
      </p:pic>
      <p:sp>
        <p:nvSpPr>
          <p:cNvPr id="3" name="ZoneTexte 2">
            <a:hlinkClick r:id="rId4" action="ppaction://hlinkfile" tooltip="association"/>
            <a:extLst>
              <a:ext uri="{FF2B5EF4-FFF2-40B4-BE49-F238E27FC236}">
                <a16:creationId xmlns:a16="http://schemas.microsoft.com/office/drawing/2014/main" id="{7896CD25-33AA-5AA7-4D73-E703A1E32D70}"/>
              </a:ext>
            </a:extLst>
          </p:cNvPr>
          <p:cNvSpPr txBox="1"/>
          <p:nvPr/>
        </p:nvSpPr>
        <p:spPr>
          <a:xfrm>
            <a:off x="-1" y="0"/>
            <a:ext cx="9144000" cy="369332"/>
          </a:xfrm>
          <a:prstGeom prst="rect">
            <a:avLst/>
          </a:prstGeom>
          <a:noFill/>
        </p:spPr>
        <p:txBody>
          <a:bodyPr wrap="square" rtlCol="0">
            <a:spAutoFit/>
          </a:bodyPr>
          <a:lstStyle/>
          <a:p>
            <a:r>
              <a:rPr lang="fr-FR" dirty="0">
                <a:hlinkClick r:id="rId4" action="ppaction://hlinkfile" tooltip="association"/>
              </a:rPr>
              <a:t>..\fims permaculture\Les bonnes associations de plantes, fleurs et légumes au potager.mp4</a:t>
            </a:r>
            <a:endParaRPr lang="fr-FR" dirty="0"/>
          </a:p>
        </p:txBody>
      </p:sp>
    </p:spTree>
    <p:extLst>
      <p:ext uri="{BB962C8B-B14F-4D97-AF65-F5344CB8AC3E}">
        <p14:creationId xmlns:p14="http://schemas.microsoft.com/office/powerpoint/2010/main" val="1047006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9218" name="Picture 2" descr="rotation des cultures bio: | Jardin potager, Jardin permaculture, Jardins">
            <a:extLst>
              <a:ext uri="{FF2B5EF4-FFF2-40B4-BE49-F238E27FC236}">
                <a16:creationId xmlns:a16="http://schemas.microsoft.com/office/drawing/2014/main" id="{722F8907-26BD-C530-D86F-0C6EA90B70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0262" y="2125882"/>
            <a:ext cx="4813738" cy="481373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DAE9968-92D9-237C-AF58-2365508EBE0A}"/>
              </a:ext>
            </a:extLst>
          </p:cNvPr>
          <p:cNvSpPr txBox="1"/>
          <p:nvPr/>
        </p:nvSpPr>
        <p:spPr>
          <a:xfrm>
            <a:off x="0" y="1762554"/>
            <a:ext cx="4209393" cy="3785652"/>
          </a:xfrm>
          <a:prstGeom prst="rect">
            <a:avLst/>
          </a:prstGeom>
          <a:noFill/>
        </p:spPr>
        <p:txBody>
          <a:bodyPr wrap="square">
            <a:spAutoFit/>
          </a:bodyPr>
          <a:lstStyle/>
          <a:p>
            <a:r>
              <a:rPr lang="fr-FR" sz="2000" b="1" dirty="0">
                <a:solidFill>
                  <a:srgbClr val="000000"/>
                </a:solidFill>
                <a:effectLst/>
                <a:latin typeface="Times New Roman" panose="02020603050405020304" pitchFamily="18" charset="0"/>
                <a:ea typeface="SimSun" panose="02010600030101010101" pitchFamily="2" charset="-122"/>
              </a:rPr>
              <a:t>La rotation des cultures </a:t>
            </a:r>
            <a:r>
              <a:rPr lang="fr-FR" sz="2000" dirty="0">
                <a:solidFill>
                  <a:srgbClr val="000000"/>
                </a:solidFill>
                <a:effectLst/>
                <a:latin typeface="Times New Roman" panose="02020603050405020304" pitchFamily="18" charset="0"/>
                <a:ea typeface="SimSun" panose="02010600030101010101" pitchFamily="2" charset="-122"/>
              </a:rPr>
              <a:t>(ou non) est bénéfique pour un jardin productif mais elle n’est pas indispensable si on valorise l’association des plantes. Dans de nombreux jardins ou parties de jardin</a:t>
            </a:r>
            <a:r>
              <a:rPr lang="fr-FR" sz="2000" i="1" dirty="0">
                <a:solidFill>
                  <a:srgbClr val="000000"/>
                </a:solidFill>
                <a:effectLst/>
                <a:latin typeface="Times New Roman" panose="02020603050405020304" pitchFamily="18" charset="0"/>
                <a:ea typeface="SimSun" panose="02010600030101010101" pitchFamily="2" charset="-122"/>
              </a:rPr>
              <a:t>, </a:t>
            </a:r>
            <a:r>
              <a:rPr lang="fr-FR" sz="2000" dirty="0">
                <a:solidFill>
                  <a:srgbClr val="000000"/>
                </a:solidFill>
                <a:effectLst/>
                <a:latin typeface="Times New Roman" panose="02020603050405020304" pitchFamily="18" charset="0"/>
                <a:ea typeface="SimSun" panose="02010600030101010101" pitchFamily="2" charset="-122"/>
              </a:rPr>
              <a:t>la rotation annuelle de certaines cultures n’est pas toujours possible pour différentes raisons : cas des espèces bisannuelles ou pérennes, </a:t>
            </a:r>
            <a:r>
              <a:rPr lang="fr-FR" sz="2000" u="none" strike="noStrike" dirty="0">
                <a:solidFill>
                  <a:srgbClr val="000000"/>
                </a:solidFill>
                <a:effectLst/>
                <a:latin typeface="Times New Roman" panose="02020603050405020304" pitchFamily="18" charset="0"/>
                <a:ea typeface="SimSun" panose="02010600030101010101" pitchFamily="2" charset="-122"/>
                <a:hlinkClick r:id="rId4"/>
              </a:rPr>
              <a:t>sol</a:t>
            </a:r>
            <a:r>
              <a:rPr lang="fr-FR" sz="2000" dirty="0">
                <a:solidFill>
                  <a:srgbClr val="000000"/>
                </a:solidFill>
                <a:effectLst/>
                <a:latin typeface="Times New Roman" panose="02020603050405020304" pitchFamily="18" charset="0"/>
                <a:ea typeface="SimSun" panose="02010600030101010101" pitchFamily="2" charset="-122"/>
              </a:rPr>
              <a:t> mal adapté, exposition au soleil insuffisante (par la présence d’un mur ou d’un arbre), zone humide…</a:t>
            </a:r>
            <a:endParaRPr lang="fr-FR" sz="2000" dirty="0"/>
          </a:p>
        </p:txBody>
      </p:sp>
    </p:spTree>
    <p:extLst>
      <p:ext uri="{BB962C8B-B14F-4D97-AF65-F5344CB8AC3E}">
        <p14:creationId xmlns:p14="http://schemas.microsoft.com/office/powerpoint/2010/main" val="222353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0A5DD272-97E7-7C0E-90B8-E58C0CFE06E7}"/>
              </a:ext>
            </a:extLst>
          </p:cNvPr>
          <p:cNvSpPr txBox="1"/>
          <p:nvPr/>
        </p:nvSpPr>
        <p:spPr>
          <a:xfrm>
            <a:off x="78828" y="1149469"/>
            <a:ext cx="3442138" cy="5940088"/>
          </a:xfrm>
          <a:prstGeom prst="rect">
            <a:avLst/>
          </a:prstGeom>
          <a:noFill/>
        </p:spPr>
        <p:txBody>
          <a:bodyPr wrap="square">
            <a:spAutoFit/>
          </a:bodyPr>
          <a:lstStyle/>
          <a:p>
            <a:r>
              <a:rPr lang="fr-FR" sz="2000" b="1" dirty="0">
                <a:effectLst/>
                <a:latin typeface="Times New Roman" panose="02020603050405020304" pitchFamily="18" charset="0"/>
                <a:ea typeface="SimSun" panose="02010600030101010101" pitchFamily="2" charset="-122"/>
              </a:rPr>
              <a:t>L’arrosage : </a:t>
            </a:r>
            <a:r>
              <a:rPr lang="fr-FR" sz="2000" dirty="0">
                <a:effectLst/>
                <a:latin typeface="Times New Roman" panose="02020603050405020304" pitchFamily="18" charset="0"/>
                <a:ea typeface="SimSun" panose="02010600030101010101" pitchFamily="2" charset="-122"/>
              </a:rPr>
              <a:t>On n’a pratiquement pas besoin d’arroser, uniquement quand la plante le réclame. On arrose abondamment à la plantation, l’eau remontera par capillarité et les racines s’enfonceront. L’eau pénètre dans la terre ameublie par les vers de terre et on protège de l’évaporation par le paillage.</a:t>
            </a:r>
          </a:p>
          <a:p>
            <a:r>
              <a:rPr lang="fr-FR" sz="2000" dirty="0">
                <a:effectLst/>
                <a:latin typeface="Times New Roman" panose="02020603050405020304" pitchFamily="18" charset="0"/>
                <a:ea typeface="SimSun" panose="02010600030101010101" pitchFamily="2" charset="-122"/>
              </a:rPr>
              <a:t>Suivant l’origine des légumes, on arrosera différemment : une tomate (Mexique) n’a pas besoin d’aspersion comme l’aubergine (Asie). Attention, l’arrosage tue par nos « bon soins ».</a:t>
            </a:r>
          </a:p>
          <a:p>
            <a:r>
              <a:rPr lang="fr-FR" sz="2000" dirty="0">
                <a:effectLst/>
                <a:latin typeface="Times New Roman" panose="02020603050405020304" pitchFamily="18" charset="0"/>
                <a:ea typeface="SimSun" panose="02010600030101010101" pitchFamily="2" charset="-122"/>
              </a:rPr>
              <a:t> </a:t>
            </a:r>
            <a:endParaRPr lang="fr-FR" sz="2000" dirty="0"/>
          </a:p>
        </p:txBody>
      </p:sp>
      <p:pic>
        <p:nvPicPr>
          <p:cNvPr id="10242" name="Picture 2" descr="Comment arroser ses pots de fleurs en mode &quot;zéro gaspillage&quot;">
            <a:extLst>
              <a:ext uri="{FF2B5EF4-FFF2-40B4-BE49-F238E27FC236}">
                <a16:creationId xmlns:a16="http://schemas.microsoft.com/office/drawing/2014/main" id="{EB9DCCA1-341F-AD5F-7FCD-9BF9600A70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7090" y="3755090"/>
            <a:ext cx="5496910" cy="30920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arrosage potager en période de chaleur excessive : comment ...">
            <a:extLst>
              <a:ext uri="{FF2B5EF4-FFF2-40B4-BE49-F238E27FC236}">
                <a16:creationId xmlns:a16="http://schemas.microsoft.com/office/drawing/2014/main" id="{D0E2D34E-79BC-B873-83C8-2652F44E8F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1275157"/>
            <a:ext cx="3442139" cy="228023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Fermer avec un remplissage uni">
            <a:extLst>
              <a:ext uri="{FF2B5EF4-FFF2-40B4-BE49-F238E27FC236}">
                <a16:creationId xmlns:a16="http://schemas.microsoft.com/office/drawing/2014/main" id="{90FA3FE2-E4CA-F8E1-3BD1-A859A02234B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2990" y="1914932"/>
            <a:ext cx="1840158" cy="1840158"/>
          </a:xfrm>
          <a:prstGeom prst="rect">
            <a:avLst/>
          </a:prstGeom>
        </p:spPr>
      </p:pic>
    </p:spTree>
    <p:extLst>
      <p:ext uri="{BB962C8B-B14F-4D97-AF65-F5344CB8AC3E}">
        <p14:creationId xmlns:p14="http://schemas.microsoft.com/office/powerpoint/2010/main" val="163692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0915" y="116969"/>
            <a:ext cx="6600451" cy="699654"/>
          </a:xfrm>
        </p:spPr>
        <p:txBody>
          <a:bodyPr>
            <a:normAutofit fontScale="90000"/>
          </a:bodyPr>
          <a:lstStyle/>
          <a:p>
            <a:pPr algn="ctr"/>
            <a:r>
              <a:rPr lang="fr-FR" dirty="0">
                <a:latin typeface="Algerian" panose="04020705040A02060702" pitchFamily="82" charset="0"/>
              </a:rPr>
              <a:t>CONCLUSION</a:t>
            </a:r>
          </a:p>
        </p:txBody>
      </p:sp>
      <p:sp>
        <p:nvSpPr>
          <p:cNvPr id="4" name="ZoneTexte 3">
            <a:extLst>
              <a:ext uri="{FF2B5EF4-FFF2-40B4-BE49-F238E27FC236}">
                <a16:creationId xmlns:a16="http://schemas.microsoft.com/office/drawing/2014/main" id="{903DE1E9-3B5A-7D26-5541-44B291C26F2E}"/>
              </a:ext>
            </a:extLst>
          </p:cNvPr>
          <p:cNvSpPr txBox="1"/>
          <p:nvPr/>
        </p:nvSpPr>
        <p:spPr>
          <a:xfrm>
            <a:off x="99894" y="917912"/>
            <a:ext cx="4314451" cy="5940088"/>
          </a:xfrm>
          <a:prstGeom prst="rect">
            <a:avLst/>
          </a:prstGeom>
          <a:noFill/>
        </p:spPr>
        <p:txBody>
          <a:bodyPr wrap="square">
            <a:spAutoFit/>
          </a:bodyPr>
          <a:lstStyle/>
          <a:p>
            <a:pPr algn="just"/>
            <a:r>
              <a:rPr lang="fr-FR" sz="2000" dirty="0">
                <a:effectLst/>
                <a:latin typeface="Times New Roman" panose="02020603050405020304" pitchFamily="18" charset="0"/>
                <a:ea typeface="SimSun" panose="02010600030101010101" pitchFamily="2" charset="-122"/>
              </a:rPr>
              <a:t>Le jardin permacole est autonome, autosuffisant et « rentable ». Il est en perpétuel mouvement : les plantes se déplacent, les animaux s’y installent, le jardinier expérimente, il introduit des plantes et en supprime d’autres. Il contemple la nature nourricière sans la perturber mais en l’aidant grâce à ses observations. A vous de vous fixer des objectifs, vous connaissez votre jardin et donc le meilleur moyen de les atteindre. Même si on peut utiliser les principes permacoles indépendamment, il faut accepter que la permaculture soit un concept global qui nous fait changer notre vision du monde. La permaculture s’adapte pour le jardinage d’ornement et la gestion des espaces verts des villes et villages avec les mêmes principes.</a:t>
            </a:r>
          </a:p>
        </p:txBody>
      </p:sp>
      <p:pic>
        <p:nvPicPr>
          <p:cNvPr id="6146" name="Picture 2" descr="Qu'est ce que la permaculture ? La fleur ⋆ Patrimoine permaculture etc">
            <a:extLst>
              <a:ext uri="{FF2B5EF4-FFF2-40B4-BE49-F238E27FC236}">
                <a16:creationId xmlns:a16="http://schemas.microsoft.com/office/drawing/2014/main" id="{2B9D25DB-DBBC-D743-BC02-0AD6E15BA9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392363"/>
            <a:ext cx="45720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ONFÉRENCE - Didier HELMSTETTER (le Potager du Paresseux) le dimanche ...">
            <a:extLst>
              <a:ext uri="{FF2B5EF4-FFF2-40B4-BE49-F238E27FC236}">
                <a16:creationId xmlns:a16="http://schemas.microsoft.com/office/drawing/2014/main" id="{E6A261CE-BBDF-2CC8-10F9-C1A6DD5095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61060" y="64322"/>
            <a:ext cx="2582940" cy="23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0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2050" name="Picture 2" descr="Une ferme permacole prés de Lyon à découvrir">
            <a:extLst>
              <a:ext uri="{FF2B5EF4-FFF2-40B4-BE49-F238E27FC236}">
                <a16:creationId xmlns:a16="http://schemas.microsoft.com/office/drawing/2014/main" id="{4997379F-ECA2-EA8C-9FF8-EBEAECDA9B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44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955AC36-13F2-F995-67F0-4E04A8690FA0}"/>
              </a:ext>
            </a:extLst>
          </p:cNvPr>
          <p:cNvSpPr txBox="1"/>
          <p:nvPr/>
        </p:nvSpPr>
        <p:spPr>
          <a:xfrm>
            <a:off x="1090687" y="785092"/>
            <a:ext cx="7678882" cy="369332"/>
          </a:xfrm>
          <a:prstGeom prst="rect">
            <a:avLst/>
          </a:prstGeom>
          <a:noFill/>
        </p:spPr>
        <p:txBody>
          <a:bodyPr wrap="square" rtlCol="0">
            <a:spAutoFit/>
          </a:bodyPr>
          <a:lstStyle/>
          <a:p>
            <a:r>
              <a:rPr lang="fr-FR" dirty="0"/>
              <a:t>LE DESIGN, LE PROGRAMME: Les données, Les contraintes pour réaliser un plan</a:t>
            </a:r>
          </a:p>
        </p:txBody>
      </p:sp>
      <p:sp>
        <p:nvSpPr>
          <p:cNvPr id="5" name="ZoneTexte 4">
            <a:extLst>
              <a:ext uri="{FF2B5EF4-FFF2-40B4-BE49-F238E27FC236}">
                <a16:creationId xmlns:a16="http://schemas.microsoft.com/office/drawing/2014/main" id="{F4637723-5AB7-4BFB-0F9A-88BBA14A7AE0}"/>
              </a:ext>
            </a:extLst>
          </p:cNvPr>
          <p:cNvSpPr txBox="1"/>
          <p:nvPr/>
        </p:nvSpPr>
        <p:spPr>
          <a:xfrm>
            <a:off x="2017986" y="6558455"/>
            <a:ext cx="4635062" cy="369332"/>
          </a:xfrm>
          <a:prstGeom prst="rect">
            <a:avLst/>
          </a:prstGeom>
          <a:noFill/>
        </p:spPr>
        <p:txBody>
          <a:bodyPr wrap="square" rtlCol="0">
            <a:spAutoFit/>
          </a:bodyPr>
          <a:lstStyle/>
          <a:p>
            <a:r>
              <a:rPr lang="fr-FR" dirty="0">
                <a:hlinkClick r:id="rId4"/>
              </a:rPr>
              <a:t>C'est quoi la permaculture ?</a:t>
            </a:r>
            <a:endParaRPr lang="fr-FR" dirty="0"/>
          </a:p>
        </p:txBody>
      </p:sp>
    </p:spTree>
    <p:extLst>
      <p:ext uri="{BB962C8B-B14F-4D97-AF65-F5344CB8AC3E}">
        <p14:creationId xmlns:p14="http://schemas.microsoft.com/office/powerpoint/2010/main" val="2384062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71774" y="0"/>
            <a:ext cx="6600451" cy="699654"/>
          </a:xfrm>
        </p:spPr>
        <p:txBody>
          <a:bodyPr>
            <a:normAutofit fontScale="90000"/>
          </a:bodyPr>
          <a:lstStyle/>
          <a:p>
            <a:pPr algn="ctr"/>
            <a:r>
              <a:rPr lang="fr-FR" dirty="0">
                <a:latin typeface="Algerian" panose="04020705040A02060702" pitchFamily="82" charset="0"/>
              </a:rPr>
              <a:t>POSTCRITUM</a:t>
            </a:r>
          </a:p>
        </p:txBody>
      </p:sp>
      <p:sp>
        <p:nvSpPr>
          <p:cNvPr id="5" name="ZoneTexte 4">
            <a:extLst>
              <a:ext uri="{FF2B5EF4-FFF2-40B4-BE49-F238E27FC236}">
                <a16:creationId xmlns:a16="http://schemas.microsoft.com/office/drawing/2014/main" id="{1664A174-13D8-6897-51D4-DEE39704A708}"/>
              </a:ext>
            </a:extLst>
          </p:cNvPr>
          <p:cNvSpPr txBox="1"/>
          <p:nvPr/>
        </p:nvSpPr>
        <p:spPr>
          <a:xfrm>
            <a:off x="0" y="466796"/>
            <a:ext cx="9144000" cy="6463308"/>
          </a:xfrm>
          <a:prstGeom prst="rect">
            <a:avLst/>
          </a:prstGeom>
          <a:noFill/>
        </p:spPr>
        <p:txBody>
          <a:bodyPr wrap="square">
            <a:spAutoFit/>
          </a:bodyPr>
          <a:lstStyle/>
          <a:p>
            <a:r>
              <a:rPr lang="fr-FR" dirty="0">
                <a:effectLst/>
                <a:latin typeface="Times New Roman" panose="02020603050405020304" pitchFamily="18" charset="0"/>
                <a:ea typeface="SimSun" panose="02010600030101010101" pitchFamily="2" charset="-122"/>
              </a:rPr>
              <a:t>Les points de contradictions rencontrés :</a:t>
            </a:r>
          </a:p>
          <a:p>
            <a:r>
              <a:rPr lang="fr-FR" dirty="0">
                <a:effectLst/>
                <a:latin typeface="Times New Roman" panose="02020603050405020304" pitchFamily="18" charset="0"/>
                <a:ea typeface="SimSun" panose="02010600030101010101" pitchFamily="2" charset="-122"/>
              </a:rPr>
              <a:t>Les permacultures : agro écologie, projet global, design, spiritualité…Gaïa, déesse de la terre. Rejet de la science et faire appel à l’ésotérisme. Ethique, nouvelle spiritualité, fleur de la permaculture.</a:t>
            </a:r>
          </a:p>
          <a:p>
            <a:r>
              <a:rPr lang="fr-FR" dirty="0">
                <a:effectLst/>
                <a:latin typeface="Times New Roman" panose="02020603050405020304" pitchFamily="18" charset="0"/>
                <a:ea typeface="SimSun" panose="02010600030101010101" pitchFamily="2" charset="-122"/>
              </a:rPr>
              <a:t>L’association des plantes : inesthétique, prise de tête (il faut réfléchir en permanence donc pas de repos mental, limite très peu les prédateurs).</a:t>
            </a:r>
          </a:p>
          <a:p>
            <a:r>
              <a:rPr lang="fr-FR" dirty="0">
                <a:effectLst/>
                <a:latin typeface="Times New Roman" panose="02020603050405020304" pitchFamily="18" charset="0"/>
                <a:ea typeface="SimSun" panose="02010600030101010101" pitchFamily="2" charset="-122"/>
              </a:rPr>
              <a:t>La permaculture va sauver la faim dans le monde. Le tiers monde est en permaculture et recherche notre confort de vie.</a:t>
            </a:r>
          </a:p>
          <a:p>
            <a:r>
              <a:rPr lang="fr-FR" dirty="0">
                <a:effectLst/>
                <a:latin typeface="Times New Roman" panose="02020603050405020304" pitchFamily="18" charset="0"/>
                <a:ea typeface="SimSun" panose="02010600030101010101" pitchFamily="2" charset="-122"/>
              </a:rPr>
              <a:t>Le concours d’abondance, les kg de légumes au m², la + grosse tomate.</a:t>
            </a:r>
          </a:p>
          <a:p>
            <a:r>
              <a:rPr lang="fr-FR" dirty="0">
                <a:effectLst/>
                <a:latin typeface="Times New Roman" panose="02020603050405020304" pitchFamily="18" charset="0"/>
                <a:ea typeface="SimSun" panose="02010600030101010101" pitchFamily="2" charset="-122"/>
              </a:rPr>
              <a:t>Un potager n’est pas naturel.</a:t>
            </a:r>
          </a:p>
          <a:p>
            <a:r>
              <a:rPr lang="fr-FR" dirty="0">
                <a:effectLst/>
                <a:latin typeface="Times New Roman" panose="02020603050405020304" pitchFamily="18" charset="0"/>
                <a:ea typeface="SimSun" panose="02010600030101010101" pitchFamily="2" charset="-122"/>
              </a:rPr>
              <a:t>Regarder le jardinage à l’ancienne qui a fait ses preuves au lieu de pratiquer des théories à la mode.</a:t>
            </a:r>
          </a:p>
          <a:p>
            <a:r>
              <a:rPr lang="fr-FR" dirty="0">
                <a:effectLst/>
                <a:latin typeface="Times New Roman" panose="02020603050405020304" pitchFamily="18" charset="0"/>
                <a:ea typeface="SimSun" panose="02010600030101010101" pitchFamily="2" charset="-122"/>
              </a:rPr>
              <a:t>Ne pas travailler et aller dans les salles de sports.</a:t>
            </a:r>
          </a:p>
          <a:p>
            <a:r>
              <a:rPr lang="fr-FR" dirty="0">
                <a:effectLst/>
                <a:latin typeface="Times New Roman" panose="02020603050405020304" pitchFamily="18" charset="0"/>
                <a:ea typeface="SimSun" panose="02010600030101010101" pitchFamily="2" charset="-122"/>
              </a:rPr>
              <a:t>Le paillage avec le foin. Nourriture des animaux, culture pol</a:t>
            </a:r>
            <a:r>
              <a:rPr lang="fr-FR" dirty="0">
                <a:latin typeface="Times New Roman" panose="02020603050405020304" pitchFamily="18" charset="0"/>
                <a:ea typeface="SimSun" panose="02010600030101010101" pitchFamily="2" charset="-122"/>
              </a:rPr>
              <a:t>l</a:t>
            </a:r>
            <a:r>
              <a:rPr lang="fr-FR" dirty="0">
                <a:effectLst/>
                <a:latin typeface="Times New Roman" panose="02020603050405020304" pitchFamily="18" charset="0"/>
                <a:ea typeface="SimSun" panose="02010600030101010101" pitchFamily="2" charset="-122"/>
              </a:rPr>
              <a:t>uante (carburant, engrais, avec des engins lourds.</a:t>
            </a:r>
          </a:p>
          <a:p>
            <a:r>
              <a:rPr lang="fr-FR" dirty="0">
                <a:effectLst/>
                <a:latin typeface="Times New Roman" panose="02020603050405020304" pitchFamily="18" charset="0"/>
                <a:ea typeface="SimSun" panose="02010600030101010101" pitchFamily="2" charset="-122"/>
              </a:rPr>
              <a:t>Le compost en couche ou mélangé ?</a:t>
            </a:r>
          </a:p>
          <a:p>
            <a:r>
              <a:rPr lang="fr-FR" dirty="0">
                <a:effectLst/>
                <a:latin typeface="Times New Roman" panose="02020603050405020304" pitchFamily="18" charset="0"/>
                <a:ea typeface="SimSun" panose="02010600030101010101" pitchFamily="2" charset="-122"/>
              </a:rPr>
              <a:t>L’usage de la grelinette (mottes).</a:t>
            </a:r>
          </a:p>
          <a:p>
            <a:r>
              <a:rPr lang="fr-FR" dirty="0">
                <a:effectLst/>
                <a:latin typeface="Times New Roman" panose="02020603050405020304" pitchFamily="18" charset="0"/>
                <a:ea typeface="SimSun" panose="02010600030101010101" pitchFamily="2" charset="-122"/>
              </a:rPr>
              <a:t>La taille fait partie du travail avec un savoir faire </a:t>
            </a:r>
            <a:r>
              <a:rPr lang="fr-FR" dirty="0">
                <a:latin typeface="Times New Roman" panose="02020603050405020304" pitchFamily="18" charset="0"/>
                <a:ea typeface="SimSun" panose="02010600030101010101" pitchFamily="2" charset="-122"/>
              </a:rPr>
              <a:t>et</a:t>
            </a:r>
            <a:r>
              <a:rPr lang="fr-FR" dirty="0">
                <a:effectLst/>
                <a:latin typeface="Times New Roman" panose="02020603050405020304" pitchFamily="18" charset="0"/>
                <a:ea typeface="SimSun" panose="02010600030101010101" pitchFamily="2" charset="-122"/>
              </a:rPr>
              <a:t> une expérience qui permet d’avoir du rendement.</a:t>
            </a:r>
          </a:p>
          <a:p>
            <a:r>
              <a:rPr lang="fr-FR" dirty="0">
                <a:effectLst/>
                <a:latin typeface="Times New Roman" panose="02020603050405020304" pitchFamily="18" charset="0"/>
                <a:ea typeface="SimSun" panose="02010600030101010101" pitchFamily="2" charset="-122"/>
              </a:rPr>
              <a:t>Les adventices sont des mauvaises herbes (chiendent, liseron, oxalis…)</a:t>
            </a:r>
          </a:p>
          <a:p>
            <a:r>
              <a:rPr lang="fr-FR" dirty="0">
                <a:effectLst/>
                <a:latin typeface="Times New Roman" panose="02020603050405020304" pitchFamily="18" charset="0"/>
                <a:ea typeface="SimSun" panose="02010600030101010101" pitchFamily="2" charset="-122"/>
              </a:rPr>
              <a:t>La culture de la tomate sans tuteur et sans taille</a:t>
            </a:r>
          </a:p>
          <a:p>
            <a:r>
              <a:rPr lang="fr-FR" dirty="0">
                <a:effectLst/>
                <a:latin typeface="Times New Roman" panose="02020603050405020304" pitchFamily="18" charset="0"/>
                <a:ea typeface="SimSun" panose="02010600030101010101" pitchFamily="2" charset="-122"/>
              </a:rPr>
              <a:t>Le purin d’orties aérobie</a:t>
            </a:r>
          </a:p>
          <a:p>
            <a:r>
              <a:rPr lang="fr-FR" dirty="0">
                <a:effectLst/>
                <a:latin typeface="Times New Roman" panose="02020603050405020304" pitchFamily="18" charset="0"/>
                <a:ea typeface="SimSun" panose="02010600030101010101" pitchFamily="2" charset="-122"/>
              </a:rPr>
              <a:t>Tout le monde est d’accord pour uriner dans l’arrosoir mais personne ne le fait.</a:t>
            </a:r>
          </a:p>
        </p:txBody>
      </p:sp>
    </p:spTree>
    <p:extLst>
      <p:ext uri="{BB962C8B-B14F-4D97-AF65-F5344CB8AC3E}">
        <p14:creationId xmlns:p14="http://schemas.microsoft.com/office/powerpoint/2010/main" val="3274682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D8475A-AE4B-14E4-2922-74EF4AD249B9}"/>
              </a:ext>
            </a:extLst>
          </p:cNvPr>
          <p:cNvPicPr>
            <a:picLocks noChangeAspect="1"/>
          </p:cNvPicPr>
          <p:nvPr/>
        </p:nvPicPr>
        <p:blipFill>
          <a:blip r:embed="rId2"/>
          <a:stretch>
            <a:fillRect/>
          </a:stretch>
        </p:blipFill>
        <p:spPr>
          <a:xfrm>
            <a:off x="172610" y="0"/>
            <a:ext cx="8798779" cy="6858000"/>
          </a:xfrm>
          <a:prstGeom prst="rect">
            <a:avLst/>
          </a:prstGeom>
        </p:spPr>
      </p:pic>
    </p:spTree>
    <p:extLst>
      <p:ext uri="{BB962C8B-B14F-4D97-AF65-F5344CB8AC3E}">
        <p14:creationId xmlns:p14="http://schemas.microsoft.com/office/powerpoint/2010/main" val="1338777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4CA9C1-9610-5180-1B6E-96E34600AA46}"/>
              </a:ext>
            </a:extLst>
          </p:cNvPr>
          <p:cNvPicPr>
            <a:picLocks noChangeAspect="1"/>
          </p:cNvPicPr>
          <p:nvPr/>
        </p:nvPicPr>
        <p:blipFill>
          <a:blip r:embed="rId2"/>
          <a:stretch>
            <a:fillRect/>
          </a:stretch>
        </p:blipFill>
        <p:spPr>
          <a:xfrm>
            <a:off x="42041" y="0"/>
            <a:ext cx="8091998" cy="6858000"/>
          </a:xfrm>
          <a:prstGeom prst="rect">
            <a:avLst/>
          </a:prstGeom>
        </p:spPr>
      </p:pic>
      <p:sp>
        <p:nvSpPr>
          <p:cNvPr id="2" name="ZoneTexte 1">
            <a:extLst>
              <a:ext uri="{FF2B5EF4-FFF2-40B4-BE49-F238E27FC236}">
                <a16:creationId xmlns:a16="http://schemas.microsoft.com/office/drawing/2014/main" id="{768E92DE-68BF-701C-1FF1-D1A5144F33AD}"/>
              </a:ext>
            </a:extLst>
          </p:cNvPr>
          <p:cNvSpPr txBox="1"/>
          <p:nvPr/>
        </p:nvSpPr>
        <p:spPr>
          <a:xfrm>
            <a:off x="8292662" y="388883"/>
            <a:ext cx="767255" cy="3693319"/>
          </a:xfrm>
          <a:prstGeom prst="rect">
            <a:avLst/>
          </a:prstGeom>
          <a:noFill/>
        </p:spPr>
        <p:txBody>
          <a:bodyPr wrap="square" rtlCol="0">
            <a:spAutoFit/>
          </a:bodyPr>
          <a:lstStyle/>
          <a:p>
            <a:r>
              <a:rPr lang="fr-FR" dirty="0">
                <a:hlinkClick r:id="rId3"/>
              </a:rPr>
              <a:t>L'agriculture </a:t>
            </a:r>
            <a:r>
              <a:rPr lang="fr-FR" dirty="0" err="1">
                <a:hlinkClick r:id="rId3"/>
              </a:rPr>
              <a:t>syntropique</a:t>
            </a:r>
            <a:r>
              <a:rPr lang="fr-FR" dirty="0">
                <a:hlinkClick r:id="rId3"/>
              </a:rPr>
              <a:t>, un modèle agricole révolutionnaire</a:t>
            </a:r>
            <a:endParaRPr lang="fr-FR" dirty="0"/>
          </a:p>
        </p:txBody>
      </p:sp>
    </p:spTree>
    <p:extLst>
      <p:ext uri="{BB962C8B-B14F-4D97-AF65-F5344CB8AC3E}">
        <p14:creationId xmlns:p14="http://schemas.microsoft.com/office/powerpoint/2010/main" val="760451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44C35E-398F-5849-9B27-D5CCC42CDA72}"/>
              </a:ext>
            </a:extLst>
          </p:cNvPr>
          <p:cNvPicPr>
            <a:picLocks noChangeAspect="1"/>
          </p:cNvPicPr>
          <p:nvPr/>
        </p:nvPicPr>
        <p:blipFill>
          <a:blip r:embed="rId2" cstate="print">
            <a:extLst>
              <a:ext uri="{28A0092B-C50C-407E-A947-70E740481C1C}">
                <a14:useLocalDpi xmlns:a14="http://schemas.microsoft.com/office/drawing/2010/main"/>
              </a:ext>
            </a:extLst>
          </a:blip>
          <a:srcRect l="32529" t="17370" r="11495" b="10560"/>
          <a:stretch/>
        </p:blipFill>
        <p:spPr>
          <a:xfrm>
            <a:off x="1902372" y="0"/>
            <a:ext cx="4614042" cy="3960308"/>
          </a:xfrm>
          <a:prstGeom prst="rect">
            <a:avLst/>
          </a:prstGeom>
        </p:spPr>
      </p:pic>
      <p:pic>
        <p:nvPicPr>
          <p:cNvPr id="8" name="Image 7">
            <a:extLst>
              <a:ext uri="{FF2B5EF4-FFF2-40B4-BE49-F238E27FC236}">
                <a16:creationId xmlns:a16="http://schemas.microsoft.com/office/drawing/2014/main" id="{A3A32C36-C246-3A14-1143-FB863CD0FE88}"/>
              </a:ext>
            </a:extLst>
          </p:cNvPr>
          <p:cNvPicPr>
            <a:picLocks noChangeAspect="1"/>
          </p:cNvPicPr>
          <p:nvPr/>
        </p:nvPicPr>
        <p:blipFill>
          <a:blip r:embed="rId3" cstate="print">
            <a:extLst>
              <a:ext uri="{28A0092B-C50C-407E-A947-70E740481C1C}">
                <a14:useLocalDpi xmlns:a14="http://schemas.microsoft.com/office/drawing/2010/main"/>
              </a:ext>
            </a:extLst>
          </a:blip>
          <a:srcRect t="15302" b="36983"/>
          <a:stretch/>
        </p:blipFill>
        <p:spPr>
          <a:xfrm>
            <a:off x="0" y="3949261"/>
            <a:ext cx="9144000" cy="2908739"/>
          </a:xfrm>
          <a:prstGeom prst="rect">
            <a:avLst/>
          </a:prstGeom>
        </p:spPr>
      </p:pic>
    </p:spTree>
    <p:extLst>
      <p:ext uri="{BB962C8B-B14F-4D97-AF65-F5344CB8AC3E}">
        <p14:creationId xmlns:p14="http://schemas.microsoft.com/office/powerpoint/2010/main" val="495388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ébuter un jardin en permaculture">
            <a:extLst>
              <a:ext uri="{FF2B5EF4-FFF2-40B4-BE49-F238E27FC236}">
                <a16:creationId xmlns:a16="http://schemas.microsoft.com/office/drawing/2014/main" id="{0D50860B-9A46-2666-6C99-C741A3BFE5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9476" y="4480814"/>
            <a:ext cx="3524524" cy="234968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E4EC6C92-F88C-E990-0D0B-454AA4B565A4}"/>
              </a:ext>
            </a:extLst>
          </p:cNvPr>
          <p:cNvSpPr txBox="1"/>
          <p:nvPr/>
        </p:nvSpPr>
        <p:spPr>
          <a:xfrm>
            <a:off x="810491" y="1020956"/>
            <a:ext cx="8001000" cy="1200329"/>
          </a:xfrm>
          <a:prstGeom prst="rect">
            <a:avLst/>
          </a:prstGeom>
          <a:noFill/>
        </p:spPr>
        <p:txBody>
          <a:bodyPr wrap="square">
            <a:spAutoFit/>
          </a:bodyPr>
          <a:lstStyle/>
          <a:p>
            <a:pPr algn="just"/>
            <a:r>
              <a:rPr lang="fr-FR" sz="1800" b="1" dirty="0">
                <a:effectLst/>
                <a:latin typeface="Times New Roman" panose="02020603050405020304" pitchFamily="18" charset="0"/>
                <a:ea typeface="SimSun" panose="02010600030101010101" pitchFamily="2" charset="-122"/>
              </a:rPr>
              <a:t>1</a:t>
            </a:r>
            <a:r>
              <a:rPr lang="fr-FR" sz="1800" b="1" baseline="30000" dirty="0">
                <a:effectLst/>
                <a:latin typeface="Times New Roman" panose="02020603050405020304" pitchFamily="18" charset="0"/>
                <a:ea typeface="SimSun" panose="02010600030101010101" pitchFamily="2" charset="-122"/>
              </a:rPr>
              <a:t>er </a:t>
            </a:r>
            <a:r>
              <a:rPr lang="fr-FR" sz="1800" b="1" dirty="0">
                <a:effectLst/>
                <a:latin typeface="Times New Roman" panose="02020603050405020304" pitchFamily="18" charset="0"/>
                <a:ea typeface="SimSun" panose="02010600030101010101" pitchFamily="2" charset="-122"/>
              </a:rPr>
              <a:t>Etape</a:t>
            </a:r>
            <a:r>
              <a:rPr lang="fr-FR" sz="1800" dirty="0">
                <a:effectLst/>
                <a:latin typeface="Times New Roman" panose="02020603050405020304" pitchFamily="18" charset="0"/>
                <a:ea typeface="SimSun" panose="02010600030101010101" pitchFamily="2" charset="-122"/>
              </a:rPr>
              <a:t> : Définir son contexte (réglementaire, humain), </a:t>
            </a:r>
            <a:r>
              <a:rPr lang="fr-FR" sz="1800" b="1" dirty="0">
                <a:effectLst/>
                <a:latin typeface="Times New Roman" panose="02020603050405020304" pitchFamily="18" charset="0"/>
                <a:ea typeface="SimSun" panose="02010600030101010101" pitchFamily="2" charset="-122"/>
              </a:rPr>
              <a:t>Observer</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son</a:t>
            </a:r>
            <a:r>
              <a:rPr lang="fr-FR" sz="1800" dirty="0">
                <a:effectLst/>
                <a:latin typeface="Times New Roman" panose="02020603050405020304" pitchFamily="18" charset="0"/>
                <a:ea typeface="SimSun" panose="02010600030101010101" pitchFamily="2" charset="-122"/>
              </a:rPr>
              <a:t> site (les arbres, l’ensoleillement et l’orientation, les vents, la pente, le climat, les éléments intéressants… Son espace potager. L’observation du sol (analyse de terre), Argile, limon, sable / acide ou calcaire.</a:t>
            </a:r>
          </a:p>
        </p:txBody>
      </p:sp>
      <p:sp>
        <p:nvSpPr>
          <p:cNvPr id="6" name="ZoneTexte 5">
            <a:extLst>
              <a:ext uri="{FF2B5EF4-FFF2-40B4-BE49-F238E27FC236}">
                <a16:creationId xmlns:a16="http://schemas.microsoft.com/office/drawing/2014/main" id="{66CBE000-D37D-BC3B-D2EC-CFEA49B56E6C}"/>
              </a:ext>
            </a:extLst>
          </p:cNvPr>
          <p:cNvSpPr txBox="1"/>
          <p:nvPr/>
        </p:nvSpPr>
        <p:spPr>
          <a:xfrm>
            <a:off x="810491" y="2228671"/>
            <a:ext cx="4308047" cy="1200329"/>
          </a:xfrm>
          <a:prstGeom prst="rect">
            <a:avLst/>
          </a:prstGeom>
          <a:noFill/>
        </p:spPr>
        <p:txBody>
          <a:bodyPr wrap="square">
            <a:spAutoFit/>
          </a:bodyPr>
          <a:lstStyle/>
          <a:p>
            <a:r>
              <a:rPr lang="fr-FR" sz="1800" b="1" dirty="0">
                <a:effectLst/>
                <a:latin typeface="Times New Roman" panose="02020603050405020304" pitchFamily="18" charset="0"/>
                <a:ea typeface="SimSun" panose="02010600030101010101" pitchFamily="2" charset="-122"/>
              </a:rPr>
              <a:t>2</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Définir ses objectifs: </a:t>
            </a:r>
            <a:r>
              <a:rPr lang="fr-FR" sz="1800" dirty="0">
                <a:effectLst/>
                <a:latin typeface="Times New Roman" panose="02020603050405020304" pitchFamily="18" charset="0"/>
                <a:ea typeface="SimSun" panose="02010600030101010101" pitchFamily="2" charset="-122"/>
              </a:rPr>
              <a:t>quelles sont ses envies, ses besoins (nombres de personnes), ses moyens. Concevoir son écosystème résilient </a:t>
            </a:r>
            <a:endParaRPr lang="fr-FR" dirty="0"/>
          </a:p>
        </p:txBody>
      </p:sp>
      <p:sp>
        <p:nvSpPr>
          <p:cNvPr id="8" name="ZoneTexte 7">
            <a:extLst>
              <a:ext uri="{FF2B5EF4-FFF2-40B4-BE49-F238E27FC236}">
                <a16:creationId xmlns:a16="http://schemas.microsoft.com/office/drawing/2014/main" id="{BCA4D215-1CE2-75CE-7501-90093E8B91B6}"/>
              </a:ext>
            </a:extLst>
          </p:cNvPr>
          <p:cNvSpPr txBox="1"/>
          <p:nvPr/>
        </p:nvSpPr>
        <p:spPr>
          <a:xfrm>
            <a:off x="797234" y="3550645"/>
            <a:ext cx="4013757" cy="1477328"/>
          </a:xfrm>
          <a:prstGeom prst="rect">
            <a:avLst/>
          </a:prstGeom>
          <a:noFill/>
        </p:spPr>
        <p:txBody>
          <a:bodyPr wrap="square">
            <a:spAutoFit/>
          </a:bodyPr>
          <a:lstStyle/>
          <a:p>
            <a:r>
              <a:rPr lang="fr-FR" sz="1800" b="1" dirty="0">
                <a:effectLst/>
                <a:latin typeface="Times New Roman" panose="02020603050405020304" pitchFamily="18" charset="0"/>
                <a:ea typeface="SimSun" panose="02010600030101010101" pitchFamily="2" charset="-122"/>
              </a:rPr>
              <a:t>3</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La stratégie, </a:t>
            </a:r>
            <a:r>
              <a:rPr lang="fr-FR" sz="1800" dirty="0">
                <a:effectLst/>
                <a:latin typeface="Times New Roman" panose="02020603050405020304" pitchFamily="18" charset="0"/>
                <a:ea typeface="SimSun" panose="02010600030101010101" pitchFamily="2" charset="-122"/>
              </a:rPr>
              <a:t>c’est l’implantation des différents lieux par rapport à la maison et la fonctionnalité, c’est le choix des outils et des méthodes de travail </a:t>
            </a:r>
            <a:endParaRPr lang="fr-FR" dirty="0"/>
          </a:p>
        </p:txBody>
      </p:sp>
      <p:pic>
        <p:nvPicPr>
          <p:cNvPr id="3074" name="Picture 2" descr="Design Jardin Permaculture - Mon Blog Jardinage">
            <a:extLst>
              <a:ext uri="{FF2B5EF4-FFF2-40B4-BE49-F238E27FC236}">
                <a16:creationId xmlns:a16="http://schemas.microsoft.com/office/drawing/2014/main" id="{2827FAFE-75BF-C7A0-A58D-3062D49F1C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5385" y="1963217"/>
            <a:ext cx="3558615" cy="25175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otoculteur Thermique HONDA F560 Neuf Brest 29200 Jardin &amp; Piscine">
            <a:extLst>
              <a:ext uri="{FF2B5EF4-FFF2-40B4-BE49-F238E27FC236}">
                <a16:creationId xmlns:a16="http://schemas.microsoft.com/office/drawing/2014/main" id="{1391E819-4855-89B7-D47A-2FF29F1003B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04591" y="5000470"/>
            <a:ext cx="1727088" cy="183002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descr="Fermer avec un remplissage uni">
            <a:extLst>
              <a:ext uri="{FF2B5EF4-FFF2-40B4-BE49-F238E27FC236}">
                <a16:creationId xmlns:a16="http://schemas.microsoft.com/office/drawing/2014/main" id="{66EF584C-DEDF-F64F-E3ED-CEFE027208C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16068" y="5451818"/>
            <a:ext cx="1320744" cy="1320744"/>
          </a:xfrm>
          <a:prstGeom prst="rect">
            <a:avLst/>
          </a:prstGeom>
        </p:spPr>
      </p:pic>
      <p:pic>
        <p:nvPicPr>
          <p:cNvPr id="3080" name="Picture 8" descr="L'été des Grands Prix | myCANAL Saint-Barthelemy">
            <a:extLst>
              <a:ext uri="{FF2B5EF4-FFF2-40B4-BE49-F238E27FC236}">
                <a16:creationId xmlns:a16="http://schemas.microsoft.com/office/drawing/2014/main" id="{321376AD-19DB-F2B2-F5AD-2ED40850EB7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7234" y="5451818"/>
            <a:ext cx="2626055" cy="137867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que 11" descr="Fermer avec un remplissage uni">
            <a:extLst>
              <a:ext uri="{FF2B5EF4-FFF2-40B4-BE49-F238E27FC236}">
                <a16:creationId xmlns:a16="http://schemas.microsoft.com/office/drawing/2014/main" id="{EECA1F0C-BFB3-E799-C0B3-4AFF97BD4B0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19233" y="5497817"/>
            <a:ext cx="1320744" cy="1320744"/>
          </a:xfrm>
          <a:prstGeom prst="rect">
            <a:avLst/>
          </a:prstGeom>
        </p:spPr>
      </p:pic>
    </p:spTree>
    <p:extLst>
      <p:ext uri="{BB962C8B-B14F-4D97-AF65-F5344CB8AC3E}">
        <p14:creationId xmlns:p14="http://schemas.microsoft.com/office/powerpoint/2010/main" val="80076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0AB3C4-7602-EABB-4106-BCC6F230E098}"/>
              </a:ext>
            </a:extLst>
          </p:cNvPr>
          <p:cNvSpPr>
            <a:spLocks noChangeArrowheads="1"/>
          </p:cNvSpPr>
          <p:nvPr/>
        </p:nvSpPr>
        <p:spPr bwMode="auto">
          <a:xfrm>
            <a:off x="5059088" y="4718852"/>
            <a:ext cx="409903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LE SOL,</a:t>
            </a:r>
            <a:r>
              <a:rPr kumimoji="0" lang="fr-FR"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fr-FR" altLang="zh-CN" sz="2000" dirty="0">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pilier majeur du jardin en permaculture. Bien nourri, bien entretenu, peu travaillé, il reste vivant et fertile et ceci de manière durable.</a:t>
            </a:r>
            <a:endParaRPr kumimoji="0" lang="fr-FR"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800" b="0"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70791513-BCAB-FCFC-5FF4-33A5D1440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829"/>
            <a:ext cx="4876800" cy="6883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source">
            <a:extLst>
              <a:ext uri="{FF2B5EF4-FFF2-40B4-BE49-F238E27FC236}">
                <a16:creationId xmlns:a16="http://schemas.microsoft.com/office/drawing/2014/main" id="{84CA5802-B7A2-771E-7E61-3AD0F022AA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70785" y="-25829"/>
            <a:ext cx="3475640" cy="445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7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68145AC-869F-505F-33CE-3DDB0BCC378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82869" y="0"/>
            <a:ext cx="6927357" cy="6869242"/>
          </a:xfrm>
        </p:spPr>
      </p:pic>
    </p:spTree>
    <p:extLst>
      <p:ext uri="{BB962C8B-B14F-4D97-AF65-F5344CB8AC3E}">
        <p14:creationId xmlns:p14="http://schemas.microsoft.com/office/powerpoint/2010/main" val="240232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2BF773C-1746-CD60-0304-748871179D23}"/>
              </a:ext>
            </a:extLst>
          </p:cNvPr>
          <p:cNvPicPr>
            <a:picLocks noChangeAspect="1"/>
          </p:cNvPicPr>
          <p:nvPr/>
        </p:nvPicPr>
        <p:blipFill>
          <a:blip r:embed="rId2">
            <a:extLst>
              <a:ext uri="{28A0092B-C50C-407E-A947-70E740481C1C}">
                <a14:useLocalDpi xmlns:a14="http://schemas.microsoft.com/office/drawing/2010/main"/>
              </a:ext>
            </a:extLst>
          </a:blip>
          <a:srcRect b="53257"/>
          <a:stretch/>
        </p:blipFill>
        <p:spPr>
          <a:xfrm>
            <a:off x="0" y="325821"/>
            <a:ext cx="9164938" cy="5990897"/>
          </a:xfrm>
          <a:prstGeom prst="rect">
            <a:avLst/>
          </a:prstGeom>
        </p:spPr>
      </p:pic>
    </p:spTree>
    <p:extLst>
      <p:ext uri="{BB962C8B-B14F-4D97-AF65-F5344CB8AC3E}">
        <p14:creationId xmlns:p14="http://schemas.microsoft.com/office/powerpoint/2010/main" val="392919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F55A74-7DB3-C1AB-1FFC-BED0865B0652}"/>
              </a:ext>
            </a:extLst>
          </p:cNvPr>
          <p:cNvPicPr>
            <a:picLocks noChangeAspect="1"/>
          </p:cNvPicPr>
          <p:nvPr/>
        </p:nvPicPr>
        <p:blipFill>
          <a:blip r:embed="rId2">
            <a:extLst>
              <a:ext uri="{28A0092B-C50C-407E-A947-70E740481C1C}">
                <a14:useLocalDpi xmlns:a14="http://schemas.microsoft.com/office/drawing/2010/main"/>
              </a:ext>
            </a:extLst>
          </a:blip>
          <a:srcRect t="45824"/>
          <a:stretch/>
        </p:blipFill>
        <p:spPr>
          <a:xfrm>
            <a:off x="35503" y="-7945"/>
            <a:ext cx="9072993" cy="6873889"/>
          </a:xfrm>
          <a:prstGeom prst="rect">
            <a:avLst/>
          </a:prstGeom>
        </p:spPr>
      </p:pic>
    </p:spTree>
    <p:extLst>
      <p:ext uri="{BB962C8B-B14F-4D97-AF65-F5344CB8AC3E}">
        <p14:creationId xmlns:p14="http://schemas.microsoft.com/office/powerpoint/2010/main" val="395553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awAutoName_N1c0">
            <a:extLst>
              <a:ext uri="{FF2B5EF4-FFF2-40B4-BE49-F238E27FC236}">
                <a16:creationId xmlns:a16="http://schemas.microsoft.com/office/drawing/2014/main" id="{CE141BCA-316B-B6F6-3255-B435A21DE5E6}"/>
              </a:ext>
            </a:extLst>
          </p:cNvPr>
          <p:cNvPicPr/>
          <p:nvPr/>
        </p:nvPicPr>
        <p:blipFill>
          <a:blip r:embed="rId3">
            <a:lum/>
            <a:alphaModFix/>
          </a:blip>
          <a:srcRect/>
          <a:stretch>
            <a:fillRect/>
          </a:stretch>
        </p:blipFill>
        <p:spPr>
          <a:xfrm>
            <a:off x="685801" y="0"/>
            <a:ext cx="7924800" cy="6858000"/>
          </a:xfrm>
          <a:prstGeom prst="rect">
            <a:avLst/>
          </a:prstGeom>
        </p:spPr>
      </p:pic>
      <p:sp>
        <p:nvSpPr>
          <p:cNvPr id="5" name="Titre 1">
            <a:extLst>
              <a:ext uri="{FF2B5EF4-FFF2-40B4-BE49-F238E27FC236}">
                <a16:creationId xmlns:a16="http://schemas.microsoft.com/office/drawing/2014/main" id="{C62B2A52-E431-983C-DBA4-CF82C0768662}"/>
              </a:ext>
            </a:extLst>
          </p:cNvPr>
          <p:cNvSpPr>
            <a:spLocks noGrp="1"/>
          </p:cNvSpPr>
          <p:nvPr>
            <p:ph type="title"/>
          </p:nvPr>
        </p:nvSpPr>
        <p:spPr>
          <a:xfrm>
            <a:off x="2514600" y="0"/>
            <a:ext cx="4695825" cy="369332"/>
          </a:xfrm>
        </p:spPr>
        <p:txBody>
          <a:bodyPr>
            <a:normAutofit fontScale="90000"/>
          </a:bodyPr>
          <a:lstStyle/>
          <a:p>
            <a:pPr algn="ctr"/>
            <a:r>
              <a:rPr lang="fr-FR" sz="2400" dirty="0">
                <a:latin typeface="Algerian" panose="04020705040A02060702" pitchFamily="82" charset="0"/>
              </a:rPr>
              <a:t>Le sol</a:t>
            </a:r>
            <a:endParaRPr lang="fr-FR" sz="24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33091866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TotalTime>
  <Words>4585</Words>
  <Application>Microsoft Office PowerPoint</Application>
  <PresentationFormat>Affichage à l'écran (4:3)</PresentationFormat>
  <Paragraphs>149</Paragraphs>
  <Slides>33</Slides>
  <Notes>19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Algerian</vt:lpstr>
      <vt:lpstr>-apple-system</vt:lpstr>
      <vt:lpstr>Arial</vt:lpstr>
      <vt:lpstr>Calibri</vt:lpstr>
      <vt:lpstr>Calibri Light</vt:lpstr>
      <vt:lpstr>Times New Roman</vt:lpstr>
      <vt:lpstr>Thème Office</vt:lpstr>
      <vt:lpstr>LA PERMACULTURE</vt:lpstr>
      <vt:lpstr>LA PERMACULTURE</vt:lpstr>
      <vt:lpstr>LA PERMACULTURE</vt:lpstr>
      <vt:lpstr>LA PERMACULTURE</vt:lpstr>
      <vt:lpstr>Présentation PowerPoint</vt:lpstr>
      <vt:lpstr>Présentation PowerPoint</vt:lpstr>
      <vt:lpstr>Présentation PowerPoint</vt:lpstr>
      <vt:lpstr>Présentation PowerPoint</vt:lpstr>
      <vt:lpstr>Le sol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PAILLAGE</vt:lpstr>
      <vt:lpstr>Présentation PowerPoint</vt:lpstr>
      <vt:lpstr>LA Paillage</vt:lpstr>
      <vt:lpstr>Culture élevée</vt:lpstr>
      <vt:lpstr>Présentation PowerPoint</vt:lpstr>
      <vt:lpstr>Les engrais verts</vt:lpstr>
      <vt:lpstr>Présentation PowerPoint</vt:lpstr>
      <vt:lpstr>Présentation PowerPoint</vt:lpstr>
      <vt:lpstr>LA PERMACULTURE</vt:lpstr>
      <vt:lpstr>LA PERMACULTURE</vt:lpstr>
      <vt:lpstr>LA PERMACULTURE</vt:lpstr>
      <vt:lpstr>CONCLUSION</vt:lpstr>
      <vt:lpstr>POSTCRITUM</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PERMACULTURE</dc:title>
  <dc:creator>patrick lafforgue</dc:creator>
  <cp:lastModifiedBy>patrick lafforgue</cp:lastModifiedBy>
  <cp:revision>15</cp:revision>
  <dcterms:created xsi:type="dcterms:W3CDTF">2023-12-22T15:06:56Z</dcterms:created>
  <dcterms:modified xsi:type="dcterms:W3CDTF">2024-11-22T15:26:36Z</dcterms:modified>
</cp:coreProperties>
</file>