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99" r:id="rId2"/>
    <p:sldId id="303" r:id="rId3"/>
    <p:sldId id="296" r:id="rId4"/>
    <p:sldId id="293" r:id="rId5"/>
    <p:sldId id="266" r:id="rId6"/>
    <p:sldId id="305" r:id="rId7"/>
    <p:sldId id="306" r:id="rId8"/>
    <p:sldId id="258" r:id="rId9"/>
    <p:sldId id="309" r:id="rId10"/>
    <p:sldId id="308" r:id="rId11"/>
    <p:sldId id="30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1598" y="72"/>
      </p:cViewPr>
      <p:guideLst/>
    </p:cSldViewPr>
  </p:slideViewPr>
  <p:notesTextViewPr>
    <p:cViewPr>
      <p:scale>
        <a:sx n="1" d="1"/>
        <a:sy n="1" d="1"/>
      </p:scale>
      <p:origin x="0" y="0"/>
    </p:cViewPr>
  </p:notesTextViewPr>
  <p:sorterViewPr>
    <p:cViewPr>
      <p:scale>
        <a:sx n="152" d="100"/>
        <a:sy n="152" d="100"/>
      </p:scale>
      <p:origin x="0" y="-22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87C405-6892-4B20-9D65-5BA931F2A3F2}" type="datetimeFigureOut">
              <a:rPr lang="fr-FR" smtClean="0"/>
              <a:t>13/12/2024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FA89E-42E9-4CE4-AB44-324BFF697500}" type="slidenum">
              <a:rPr lang="fr-FR" smtClean="0"/>
              <a:t>‹N°›</a:t>
            </a:fld>
            <a:endParaRPr lang="fr-FR"/>
          </a:p>
        </p:txBody>
      </p:sp>
    </p:spTree>
    <p:extLst>
      <p:ext uri="{BB962C8B-B14F-4D97-AF65-F5344CB8AC3E}">
        <p14:creationId xmlns:p14="http://schemas.microsoft.com/office/powerpoint/2010/main" val="72446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pple-system"/>
              </a:rPr>
              <a:t>Aujourd'hui, le bien-être au travail est plus que jamais au cœur des préoccupations. L'épuisement professionnel ne se limite pas au burn-out, et il est crucial de reconnaître les signes avant-coureurs des différentes formes d'épuisement qui peuvent affecter notre santé mentale et notre performance.</a:t>
            </a:r>
            <a:br>
              <a:rPr lang="fr-FR" b="0" i="0" dirty="0">
                <a:effectLst/>
                <a:latin typeface="-apple-system"/>
              </a:rPr>
            </a:br>
            <a:br>
              <a:rPr lang="fr-FR" b="0" i="0" dirty="0">
                <a:effectLst/>
                <a:latin typeface="-apple-system"/>
              </a:rPr>
            </a:br>
            <a:r>
              <a:rPr lang="fr-FR" b="0" i="0" dirty="0">
                <a:effectLst/>
                <a:latin typeface="-apple-system"/>
              </a:rPr>
              <a:t>🔄 Bore-out : L’Ennui à Mourir Lorsque les tâches sont monotones ou sans challenge, le bore-out s’installe. Cette forme d’épuisement découle du manque de stimulation, ce qui conduit à une profonde démotivation. Il est essentiel de réévaluer ses responsabilités et de chercher des opportunités de croissance pour raviver l’intérêt et l'engagement.</a:t>
            </a:r>
            <a:br>
              <a:rPr lang="fr-FR" b="0" i="0" dirty="0">
                <a:effectLst/>
                <a:latin typeface="-apple-system"/>
              </a:rPr>
            </a:br>
            <a:br>
              <a:rPr lang="fr-FR" b="0" i="0" dirty="0">
                <a:effectLst/>
                <a:latin typeface="-apple-system"/>
              </a:rPr>
            </a:br>
            <a:r>
              <a:rPr lang="fr-FR" b="0" i="0" dirty="0">
                <a:effectLst/>
                <a:latin typeface="-apple-system"/>
              </a:rPr>
              <a:t>🔥 Burn-out : Je n’en Peux Plus Le burn-out est sans doute le plus connu, résultant d'une surcharge de travail ou d'un stress constant. Cet épuisement touche à la fois le physique, le mental et l'émotionnel. Pour l'éviter, une gestion équilibrée des tâches, des pauses régulières et une bonne hygiène de vie sont primordiales.</a:t>
            </a:r>
            <a:br>
              <a:rPr lang="fr-FR" b="0" i="0" dirty="0">
                <a:effectLst/>
                <a:latin typeface="-apple-system"/>
              </a:rPr>
            </a:br>
            <a:br>
              <a:rPr lang="fr-FR" b="0" i="0" dirty="0">
                <a:effectLst/>
                <a:latin typeface="-apple-system"/>
              </a:rPr>
            </a:br>
            <a:r>
              <a:rPr lang="fr-FR" b="0" i="0" dirty="0">
                <a:effectLst/>
                <a:latin typeface="-apple-system"/>
              </a:rPr>
              <a:t>❓ </a:t>
            </a:r>
            <a:r>
              <a:rPr lang="fr-FR" b="0" i="0" dirty="0" err="1">
                <a:effectLst/>
                <a:latin typeface="-apple-system"/>
              </a:rPr>
              <a:t>Brow</a:t>
            </a:r>
            <a:r>
              <a:rPr lang="fr-FR" b="0" i="0" dirty="0">
                <a:effectLst/>
                <a:latin typeface="-apple-system"/>
              </a:rPr>
              <a:t>-out : Perte de Sens Le </a:t>
            </a:r>
            <a:r>
              <a:rPr lang="fr-FR" b="0" i="0" dirty="0" err="1">
                <a:effectLst/>
                <a:latin typeface="-apple-system"/>
              </a:rPr>
              <a:t>brow</a:t>
            </a:r>
            <a:r>
              <a:rPr lang="fr-FR" b="0" i="0" dirty="0">
                <a:effectLst/>
                <a:latin typeface="-apple-system"/>
              </a:rPr>
              <a:t>-out survient lorsqu’une personne perd le sens de son travail, menant à une crise existentielle. Ce type d'épuisement est souvent marqué par une perte d'engagement et de motivation. Il est crucial de reconnecter avec les valeurs personnelles et de trouver un but dans ses activités quotidiennes.</a:t>
            </a:r>
            <a:br>
              <a:rPr lang="fr-FR" b="0" i="0" dirty="0">
                <a:effectLst/>
                <a:latin typeface="-apple-system"/>
              </a:rPr>
            </a:br>
            <a:br>
              <a:rPr lang="fr-FR" b="0" i="0" dirty="0">
                <a:effectLst/>
                <a:latin typeface="-apple-system"/>
              </a:rPr>
            </a:br>
            <a:r>
              <a:rPr lang="fr-FR" b="0" i="0" dirty="0">
                <a:effectLst/>
                <a:latin typeface="-apple-system"/>
              </a:rPr>
              <a:t>✨ Prenons soin de notre santé mentale au travail ! </a:t>
            </a:r>
            <a:r>
              <a:rPr lang="fr-FR" b="0" i="0">
                <a:effectLst/>
                <a:latin typeface="-apple-system"/>
              </a:rPr>
              <a:t>Soyons attentifs aux signes de ces formes d'épuisement pour nous assurer un environnement de travail sain et épanouissant.</a:t>
            </a:r>
            <a:endParaRPr lang="fr-FR"/>
          </a:p>
        </p:txBody>
      </p:sp>
      <p:sp>
        <p:nvSpPr>
          <p:cNvPr id="4" name="Espace réservé du numéro de diapositive 3"/>
          <p:cNvSpPr>
            <a:spLocks noGrp="1"/>
          </p:cNvSpPr>
          <p:nvPr>
            <p:ph type="sldNum" sz="quarter" idx="5"/>
          </p:nvPr>
        </p:nvSpPr>
        <p:spPr/>
        <p:txBody>
          <a:bodyPr/>
          <a:lstStyle/>
          <a:p>
            <a:fld id="{9C8FA89E-42E9-4CE4-AB44-324BFF697500}" type="slidenum">
              <a:rPr lang="fr-FR" smtClean="0"/>
              <a:t>1</a:t>
            </a:fld>
            <a:endParaRPr lang="fr-FR"/>
          </a:p>
        </p:txBody>
      </p:sp>
    </p:spTree>
    <p:extLst>
      <p:ext uri="{BB962C8B-B14F-4D97-AF65-F5344CB8AC3E}">
        <p14:creationId xmlns:p14="http://schemas.microsoft.com/office/powerpoint/2010/main" val="55858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pple-system"/>
              </a:rPr>
              <a:t>Ce syndrome d’épuisement professionnel, souvent causé par un 𝘀𝘁𝗿𝗲𝘀𝘀 𝗰𝗵𝗿𝗼𝗻𝗶𝗾𝘂𝗲 et une 𝘀𝘂𝗿𝗰𝗵𝗮𝗿𝗴𝗲 𝗱𝗲 𝘁𝗿𝗮𝘃𝗮𝗶𝗹, reste encore mal compris et souvent minimisé. Pourtant, beaucoup de mes patients me confient qu’ils ne s’en sont pas rendus compte à temps. </a:t>
            </a:r>
            <a:r>
              <a:rPr lang="fr-FR" b="0" i="0">
                <a:effectLst/>
                <a:latin typeface="-apple-system"/>
              </a:rPr>
              <a:t>Ils ont foncé tête baissée, incapables de dire « stop », poussés par la culpabilité et l’impression d’être « fragiles ».</a:t>
            </a:r>
            <a:endParaRPr lang="fr-FR"/>
          </a:p>
        </p:txBody>
      </p:sp>
      <p:sp>
        <p:nvSpPr>
          <p:cNvPr id="4" name="Espace réservé du numéro de diapositive 3"/>
          <p:cNvSpPr>
            <a:spLocks noGrp="1"/>
          </p:cNvSpPr>
          <p:nvPr>
            <p:ph type="sldNum" sz="quarter" idx="5"/>
          </p:nvPr>
        </p:nvSpPr>
        <p:spPr/>
        <p:txBody>
          <a:bodyPr/>
          <a:lstStyle/>
          <a:p>
            <a:fld id="{BCD6BA43-4533-47A1-9549-F710C47605FC}" type="slidenum">
              <a:rPr lang="fr-FR" smtClean="0"/>
              <a:t>2</a:t>
            </a:fld>
            <a:endParaRPr lang="fr-FR"/>
          </a:p>
        </p:txBody>
      </p:sp>
    </p:spTree>
    <p:extLst>
      <p:ext uri="{BB962C8B-B14F-4D97-AF65-F5344CB8AC3E}">
        <p14:creationId xmlns:p14="http://schemas.microsoft.com/office/powerpoint/2010/main" val="181004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C8FA89E-42E9-4CE4-AB44-324BFF697500}" type="slidenum">
              <a:rPr lang="fr-FR" smtClean="0"/>
              <a:t>4</a:t>
            </a:fld>
            <a:endParaRPr lang="fr-FR"/>
          </a:p>
        </p:txBody>
      </p:sp>
    </p:spTree>
    <p:extLst>
      <p:ext uri="{BB962C8B-B14F-4D97-AF65-F5344CB8AC3E}">
        <p14:creationId xmlns:p14="http://schemas.microsoft.com/office/powerpoint/2010/main" val="2845163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pple-system"/>
              </a:rPr>
              <a:t> le bore-out survient lorsqu’une personne se sent sous-stimulée, non reconnue, et déconnectée de ses tâches quotidiennes. C’est un 𝘀𝘆𝗻𝗱𝗿𝗼𝗺𝗲 𝗱’𝘂𝘀𝘂𝗿𝗲 𝗽𝗮𝗿 𝗺𝗮𝗻𝗾𝘂𝗲.</a:t>
            </a:r>
            <a:br>
              <a:rPr lang="fr-FR" b="0" i="0" dirty="0">
                <a:effectLst/>
                <a:latin typeface="-apple-system"/>
              </a:rPr>
            </a:br>
            <a:br>
              <a:rPr lang="fr-FR" b="0" i="0" dirty="0">
                <a:effectLst/>
                <a:latin typeface="-apple-system"/>
              </a:rPr>
            </a:br>
            <a:r>
              <a:rPr lang="fr-FR" b="0" i="0" dirty="0">
                <a:effectLst/>
                <a:latin typeface="-apple-system"/>
              </a:rPr>
              <a:t>Les 𝘀𝗶𝗴𝗻𝗲𝘀 d’un bore-out</a:t>
            </a:r>
            <a:br>
              <a:rPr lang="fr-FR" b="0" i="0" dirty="0">
                <a:effectLst/>
                <a:latin typeface="-apple-system"/>
              </a:rPr>
            </a:br>
            <a:br>
              <a:rPr lang="fr-FR" b="0" i="0" dirty="0">
                <a:effectLst/>
                <a:latin typeface="-apple-system"/>
              </a:rPr>
            </a:br>
            <a:r>
              <a:rPr lang="fr-FR" b="0" i="0" dirty="0">
                <a:effectLst/>
                <a:latin typeface="-apple-system"/>
              </a:rPr>
              <a:t>💪 Physiques : Fatigue constante, troubles du sommeil, sensation de lourdeur et de lenteur</a:t>
            </a:r>
            <a:br>
              <a:rPr lang="fr-FR" b="0" i="0" dirty="0">
                <a:effectLst/>
                <a:latin typeface="-apple-system"/>
              </a:rPr>
            </a:br>
            <a:br>
              <a:rPr lang="fr-FR" b="0" i="0" dirty="0">
                <a:effectLst/>
                <a:latin typeface="-apple-system"/>
              </a:rPr>
            </a:br>
            <a:r>
              <a:rPr lang="fr-FR" b="0" i="0" dirty="0">
                <a:effectLst/>
                <a:latin typeface="-apple-system"/>
              </a:rPr>
              <a:t>👤 Psychologiques : Baisse de motivation, perte d’estime de soi, sentiment d’inutilité et de dévalorisation, impression de régresser, difficulté à se projeter</a:t>
            </a:r>
            <a:br>
              <a:rPr lang="fr-FR" b="0" i="0" dirty="0">
                <a:effectLst/>
                <a:latin typeface="-apple-system"/>
              </a:rPr>
            </a:br>
            <a:br>
              <a:rPr lang="fr-FR" b="0" i="0" dirty="0">
                <a:effectLst/>
                <a:latin typeface="-apple-system"/>
              </a:rPr>
            </a:br>
            <a:r>
              <a:rPr lang="fr-FR" b="0" i="0" dirty="0">
                <a:effectLst/>
                <a:latin typeface="-apple-system"/>
              </a:rPr>
              <a:t>👄 Relationnels : Isolement progressif, interactions limitées avec les collègues, sentiment de ne pas être compris, communication limitée</a:t>
            </a:r>
            <a:br>
              <a:rPr lang="fr-FR" b="0" i="0" dirty="0">
                <a:effectLst/>
                <a:latin typeface="-apple-system"/>
              </a:rPr>
            </a:br>
            <a:br>
              <a:rPr lang="fr-FR" b="0" i="0" dirty="0">
                <a:effectLst/>
                <a:latin typeface="-apple-system"/>
              </a:rPr>
            </a:br>
            <a:r>
              <a:rPr lang="fr-FR" b="0" i="0" dirty="0">
                <a:effectLst/>
                <a:latin typeface="-apple-system"/>
              </a:rPr>
              <a:t>🧠 Cognitifs : Difficulté à se concentrer, tendance au décrochage mental, manque d’initiatives</a:t>
            </a:r>
            <a:br>
              <a:rPr lang="fr-FR" b="0" i="0" dirty="0">
                <a:effectLst/>
                <a:latin typeface="-apple-system"/>
              </a:rPr>
            </a:br>
            <a:br>
              <a:rPr lang="fr-FR" b="0" i="0" dirty="0">
                <a:effectLst/>
                <a:latin typeface="-apple-system"/>
              </a:rPr>
            </a:br>
            <a:r>
              <a:rPr lang="fr-FR" b="0" i="0" dirty="0">
                <a:effectLst/>
                <a:latin typeface="-apple-system"/>
              </a:rPr>
              <a:t>❤️ Émotionnels : Ennui profond et sentiment de vide, frustration, sensation d’abandon émotionnel</a:t>
            </a:r>
            <a:br>
              <a:rPr lang="fr-FR" b="0" i="0" dirty="0">
                <a:effectLst/>
                <a:latin typeface="-apple-system"/>
              </a:rPr>
            </a:br>
            <a:br>
              <a:rPr lang="fr-FR" b="0" i="0" dirty="0">
                <a:effectLst/>
                <a:latin typeface="-apple-system"/>
              </a:rPr>
            </a:br>
            <a:r>
              <a:rPr lang="fr-FR" b="0" i="0" dirty="0">
                <a:effectLst/>
                <a:latin typeface="-apple-system"/>
              </a:rPr>
              <a:t>👋 Comportementales : Absences répétées, procrastination, tendance à éviter les nouvelles responsabilités, excuses pour s’absenter</a:t>
            </a:r>
            <a:br>
              <a:rPr lang="fr-FR" b="0" i="0" dirty="0">
                <a:effectLst/>
                <a:latin typeface="-apple-system"/>
              </a:rPr>
            </a:br>
            <a:br>
              <a:rPr lang="fr-FR" b="0" i="0" dirty="0">
                <a:effectLst/>
                <a:latin typeface="-apple-system"/>
              </a:rPr>
            </a:br>
            <a:r>
              <a:rPr lang="fr-FR" b="0" i="0" dirty="0">
                <a:effectLst/>
                <a:latin typeface="-apple-system"/>
              </a:rPr>
              <a:t>Prévenir le bore-out : Voici 5 CLÉS pour maintenir l'engagement des équipes</a:t>
            </a:r>
            <a:br>
              <a:rPr lang="fr-FR" b="0" i="0" dirty="0">
                <a:effectLst/>
                <a:latin typeface="-apple-system"/>
              </a:rPr>
            </a:br>
            <a:br>
              <a:rPr lang="fr-FR" b="0" i="0" dirty="0">
                <a:effectLst/>
                <a:latin typeface="-apple-system"/>
              </a:rPr>
            </a:br>
            <a:r>
              <a:rPr lang="fr-FR" b="0" i="0" dirty="0">
                <a:effectLst/>
                <a:latin typeface="-apple-system"/>
              </a:rPr>
              <a:t>1️⃣ Diversifier les missions et projets : Varier les tâches et offrir des projets stimulants qui permettent à chacun de développer ses compétences.</a:t>
            </a:r>
            <a:br>
              <a:rPr lang="fr-FR" b="0" i="0" dirty="0">
                <a:effectLst/>
                <a:latin typeface="-apple-system"/>
              </a:rPr>
            </a:br>
            <a:br>
              <a:rPr lang="fr-FR" b="0" i="0" dirty="0">
                <a:effectLst/>
                <a:latin typeface="-apple-system"/>
              </a:rPr>
            </a:br>
            <a:r>
              <a:rPr lang="fr-FR" b="0" i="0" dirty="0">
                <a:effectLst/>
                <a:latin typeface="-apple-system"/>
              </a:rPr>
              <a:t>2️⃣ Créer un climat de confiance et d’écoute active : Encourager les échanges ouverts et permettre aux collaborateurs d'exprimer leurs frustrations.</a:t>
            </a:r>
            <a:br>
              <a:rPr lang="fr-FR" b="0" i="0" dirty="0">
                <a:effectLst/>
                <a:latin typeface="-apple-system"/>
              </a:rPr>
            </a:br>
            <a:br>
              <a:rPr lang="fr-FR" b="0" i="0" dirty="0">
                <a:effectLst/>
                <a:latin typeface="-apple-system"/>
              </a:rPr>
            </a:br>
            <a:r>
              <a:rPr lang="fr-FR" b="0" i="0" dirty="0">
                <a:effectLst/>
                <a:latin typeface="-apple-system"/>
              </a:rPr>
              <a:t>3️⃣ Favoriser les formations et le développement des compétences : Offrir des perspectives d’évolution pour que chaque membre se sente valorisé.</a:t>
            </a:r>
            <a:br>
              <a:rPr lang="fr-FR" b="0" i="0" dirty="0">
                <a:effectLst/>
                <a:latin typeface="-apple-system"/>
              </a:rPr>
            </a:br>
            <a:br>
              <a:rPr lang="fr-FR" b="0" i="0" dirty="0">
                <a:effectLst/>
                <a:latin typeface="-apple-system"/>
              </a:rPr>
            </a:br>
            <a:r>
              <a:rPr lang="fr-FR" b="0" i="0" dirty="0">
                <a:effectLst/>
                <a:latin typeface="-apple-system"/>
              </a:rPr>
              <a:t>4️⃣ Instaurer des feedbacks réguliers et constructifs : Renforcer le lien et donner un sentiment de progression.</a:t>
            </a:r>
            <a:br>
              <a:rPr lang="fr-FR" b="0" i="0" dirty="0">
                <a:effectLst/>
                <a:latin typeface="-apple-system"/>
              </a:rPr>
            </a:br>
            <a:br>
              <a:rPr lang="fr-FR" b="0" i="0" dirty="0">
                <a:effectLst/>
                <a:latin typeface="-apple-system"/>
              </a:rPr>
            </a:br>
            <a:r>
              <a:rPr lang="fr-FR" b="0" i="0" dirty="0">
                <a:effectLst/>
                <a:latin typeface="-apple-system"/>
              </a:rPr>
              <a:t>5️⃣ Encourager la prise d’initiatives et la créativité : Laisser de la place à la nouveauté et à l’autonomie dans les tâches.</a:t>
            </a:r>
            <a:br>
              <a:rPr lang="fr-FR" b="0" i="0" dirty="0">
                <a:effectLst/>
                <a:latin typeface="-apple-system"/>
              </a:rPr>
            </a:br>
            <a:br>
              <a:rPr lang="fr-FR" b="0" i="0" dirty="0">
                <a:effectLst/>
                <a:latin typeface="-apple-system"/>
              </a:rPr>
            </a:br>
            <a:r>
              <a:rPr lang="fr-FR" b="0" i="0" dirty="0">
                <a:effectLst/>
                <a:latin typeface="-apple-system"/>
              </a:rPr>
              <a:t>Prendre en compte le bore-out, c’est favoriser un environnement stimulant où chaque collaborateur se sent VALORISÉ. C’est aussi, à long terme, un levier pour la performance de l’entreprise. </a:t>
            </a:r>
            <a:r>
              <a:rPr lang="fr-FR" b="0" i="0">
                <a:effectLst/>
                <a:latin typeface="-apple-system"/>
              </a:rPr>
              <a:t>Un salarié stimulé est un salarié investi !</a:t>
            </a:r>
            <a:br>
              <a:rPr lang="fr-FR" b="0" i="0">
                <a:effectLst/>
                <a:latin typeface="-apple-system"/>
              </a:rPr>
            </a:br>
            <a:endParaRPr lang="fr-FR"/>
          </a:p>
        </p:txBody>
      </p:sp>
      <p:sp>
        <p:nvSpPr>
          <p:cNvPr id="4" name="Espace réservé du numéro de diapositive 3"/>
          <p:cNvSpPr>
            <a:spLocks noGrp="1"/>
          </p:cNvSpPr>
          <p:nvPr>
            <p:ph type="sldNum" sz="quarter" idx="5"/>
          </p:nvPr>
        </p:nvSpPr>
        <p:spPr/>
        <p:txBody>
          <a:bodyPr/>
          <a:lstStyle/>
          <a:p>
            <a:fld id="{9C8FA89E-42E9-4CE4-AB44-324BFF697500}" type="slidenum">
              <a:rPr lang="fr-FR" smtClean="0"/>
              <a:t>6</a:t>
            </a:fld>
            <a:endParaRPr lang="fr-FR"/>
          </a:p>
        </p:txBody>
      </p:sp>
    </p:spTree>
    <p:extLst>
      <p:ext uri="{BB962C8B-B14F-4D97-AF65-F5344CB8AC3E}">
        <p14:creationId xmlns:p14="http://schemas.microsoft.com/office/powerpoint/2010/main" val="866551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pple-system"/>
              </a:rPr>
              <a:t> 𝗕𝗿𝗼𝘄𝗻-𝗼𝘂𝘁 : quand la perte de sens au travail éteint la flamme intérieure</a:t>
            </a:r>
            <a:br>
              <a:rPr lang="fr-FR" b="0" i="0" dirty="0">
                <a:effectLst/>
                <a:latin typeface="-apple-system"/>
              </a:rPr>
            </a:br>
            <a:br>
              <a:rPr lang="fr-FR" b="0" i="0" dirty="0">
                <a:effectLst/>
                <a:latin typeface="-apple-system"/>
              </a:rPr>
            </a:br>
            <a:r>
              <a:rPr lang="fr-FR" b="0" i="0" dirty="0">
                <a:effectLst/>
                <a:latin typeface="-apple-system"/>
              </a:rPr>
              <a:t>"𝑃𝑜𝑢𝑟𝑞𝑢𝑜𝑖 𝑗𝑒 𝑓𝑎𝑖𝑠 𝑡𝑜𝑢𝑡 𝑐̧𝑎, 𝑎𝑢 𝑗𝑢𝑠𝑡𝑒 ?"</a:t>
            </a:r>
            <a:br>
              <a:rPr lang="fr-FR" b="0" i="0" dirty="0">
                <a:effectLst/>
                <a:latin typeface="-apple-system"/>
              </a:rPr>
            </a:br>
            <a:br>
              <a:rPr lang="fr-FR" b="0" i="0" dirty="0">
                <a:effectLst/>
                <a:latin typeface="-apple-system"/>
              </a:rPr>
            </a:br>
            <a:r>
              <a:rPr lang="fr-FR" b="0" i="0" dirty="0">
                <a:effectLst/>
                <a:latin typeface="-apple-system"/>
              </a:rPr>
              <a:t>C’est une question que de plus en plus de travailleurs se posent, notamment lorsqu’ils ressentent un désalignement profond entre leurs VALEURS personnelles et les MISSIONS qu’ils accomplissent chaque jour. Le </a:t>
            </a:r>
            <a:r>
              <a:rPr lang="fr-FR" b="0" i="0" dirty="0" err="1">
                <a:effectLst/>
                <a:latin typeface="-apple-system"/>
              </a:rPr>
              <a:t>brown</a:t>
            </a:r>
            <a:r>
              <a:rPr lang="fr-FR" b="0" i="0">
                <a:effectLst/>
                <a:latin typeface="-apple-system"/>
              </a:rPr>
              <a:t>-out désigne cet état insidieux où un collaborateur perd peu à peu de vue le sens de son travail, se sent inutile ou en contradiction avec les tâches confiées.</a:t>
            </a:r>
            <a:endParaRPr lang="fr-FR"/>
          </a:p>
        </p:txBody>
      </p:sp>
      <p:sp>
        <p:nvSpPr>
          <p:cNvPr id="4" name="Espace réservé du numéro de diapositive 3"/>
          <p:cNvSpPr>
            <a:spLocks noGrp="1"/>
          </p:cNvSpPr>
          <p:nvPr>
            <p:ph type="sldNum" sz="quarter" idx="5"/>
          </p:nvPr>
        </p:nvSpPr>
        <p:spPr/>
        <p:txBody>
          <a:bodyPr/>
          <a:lstStyle/>
          <a:p>
            <a:fld id="{9C8FA89E-42E9-4CE4-AB44-324BFF697500}" type="slidenum">
              <a:rPr lang="fr-FR" smtClean="0"/>
              <a:t>7</a:t>
            </a:fld>
            <a:endParaRPr lang="fr-FR"/>
          </a:p>
        </p:txBody>
      </p:sp>
    </p:spTree>
    <p:extLst>
      <p:ext uri="{BB962C8B-B14F-4D97-AF65-F5344CB8AC3E}">
        <p14:creationId xmlns:p14="http://schemas.microsoft.com/office/powerpoint/2010/main" val="18659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effectLst/>
                <a:latin typeface="-apple-system"/>
              </a:rPr>
              <a:t>DÉMOTIVATION, CONFLITS ET SOUFFRANCE AU TRAVAIL </a:t>
            </a:r>
            <a:br>
              <a:rPr lang="fr-FR" b="0" i="0" dirty="0">
                <a:effectLst/>
                <a:latin typeface="-apple-system"/>
              </a:rPr>
            </a:br>
            <a:br>
              <a:rPr lang="fr-FR" b="0" i="0" dirty="0">
                <a:effectLst/>
                <a:latin typeface="-apple-system"/>
              </a:rPr>
            </a:br>
            <a:r>
              <a:rPr lang="fr-FR" b="0" i="0" dirty="0">
                <a:effectLst/>
                <a:latin typeface="-apple-system"/>
              </a:rPr>
              <a:t>⚡️Le perte de sens, le repli et la démotivation malmènent le bien-être psychologique, altèrent la santé mentale et physique des salariés, détériorent la qualité relationnelle.</a:t>
            </a:r>
            <a:br>
              <a:rPr lang="fr-FR" b="0" i="0" dirty="0">
                <a:effectLst/>
                <a:latin typeface="-apple-system"/>
              </a:rPr>
            </a:br>
            <a:br>
              <a:rPr lang="fr-FR" b="0" i="0" dirty="0">
                <a:effectLst/>
                <a:latin typeface="-apple-system"/>
              </a:rPr>
            </a:br>
            <a:r>
              <a:rPr lang="fr-FR" b="0" i="0" dirty="0">
                <a:effectLst/>
                <a:latin typeface="-apple-system"/>
              </a:rPr>
              <a:t>Contexte anxiogène </a:t>
            </a:r>
            <a:r>
              <a:rPr lang="fr-FR" b="0" i="0" dirty="0" err="1">
                <a:effectLst/>
                <a:latin typeface="-apple-system"/>
              </a:rPr>
              <a:t>généran</a:t>
            </a:r>
            <a:r>
              <a:rPr lang="fr-FR" b="0" i="0" dirty="0">
                <a:effectLst/>
                <a:latin typeface="-apple-system"/>
              </a:rPr>
              <a:t> coûts financiers et conflits aliénants.</a:t>
            </a:r>
            <a:br>
              <a:rPr lang="fr-FR" b="0" i="0" dirty="0">
                <a:effectLst/>
                <a:latin typeface="-apple-system"/>
              </a:rPr>
            </a:br>
            <a:br>
              <a:rPr lang="fr-FR" b="0" i="0" dirty="0">
                <a:effectLst/>
                <a:latin typeface="-apple-system"/>
              </a:rPr>
            </a:br>
            <a:r>
              <a:rPr lang="fr-FR" b="0" i="0" dirty="0">
                <a:effectLst/>
                <a:latin typeface="-apple-system"/>
              </a:rPr>
              <a:t>💥La reconnaissance au travail ne se borne point au salaire ou le statut. Elle est transversale, </a:t>
            </a:r>
            <a:br>
              <a:rPr lang="fr-FR" b="0" i="0" dirty="0">
                <a:effectLst/>
                <a:latin typeface="-apple-system"/>
              </a:rPr>
            </a:br>
            <a:br>
              <a:rPr lang="fr-FR" b="0" i="0" dirty="0">
                <a:effectLst/>
                <a:latin typeface="-apple-system"/>
              </a:rPr>
            </a:br>
            <a:r>
              <a:rPr lang="fr-FR" b="0" i="0" dirty="0">
                <a:effectLst/>
                <a:latin typeface="-apple-system"/>
              </a:rPr>
              <a:t>👉axée sur la personne et ses valeurs</a:t>
            </a:r>
            <a:br>
              <a:rPr lang="fr-FR" b="0" i="0" dirty="0">
                <a:effectLst/>
                <a:latin typeface="-apple-system"/>
              </a:rPr>
            </a:br>
            <a:r>
              <a:rPr lang="fr-FR" b="0" i="0" dirty="0">
                <a:effectLst/>
                <a:latin typeface="-apple-system"/>
              </a:rPr>
              <a:t>👉un besoin fondamental pour l’accomplissement personnel </a:t>
            </a:r>
            <a:br>
              <a:rPr lang="fr-FR" b="0" i="0" dirty="0">
                <a:effectLst/>
                <a:latin typeface="-apple-system"/>
              </a:rPr>
            </a:br>
            <a:r>
              <a:rPr lang="fr-FR" b="0" i="0" dirty="0">
                <a:effectLst/>
                <a:latin typeface="-apple-system"/>
              </a:rPr>
              <a:t>👉une ressource qui nourrit la motivation.</a:t>
            </a:r>
            <a:br>
              <a:rPr lang="fr-FR" b="0" i="0" dirty="0">
                <a:effectLst/>
                <a:latin typeface="-apple-system"/>
              </a:rPr>
            </a:br>
            <a:br>
              <a:rPr lang="fr-FR" b="0" i="0" dirty="0">
                <a:effectLst/>
                <a:latin typeface="-apple-system"/>
              </a:rPr>
            </a:br>
            <a:r>
              <a:rPr lang="fr-FR" b="0" i="0" dirty="0">
                <a:effectLst/>
                <a:latin typeface="-apple-system"/>
              </a:rPr>
              <a:t>Bien souvent, signe d’un quotidien émaillé de craintes et de déceptions, le salarié éprouve un sentiment de retrait. Ici, les causes sont multiformes:</a:t>
            </a:r>
            <a:br>
              <a:rPr lang="fr-FR" b="0" i="0" dirty="0">
                <a:effectLst/>
                <a:latin typeface="-apple-system"/>
              </a:rPr>
            </a:br>
            <a:br>
              <a:rPr lang="fr-FR" b="0" i="0" dirty="0">
                <a:effectLst/>
                <a:latin typeface="-apple-system"/>
              </a:rPr>
            </a:br>
            <a:r>
              <a:rPr lang="fr-FR" b="0" i="0" dirty="0">
                <a:effectLst/>
                <a:latin typeface="-apple-system"/>
              </a:rPr>
              <a:t>➡️inefficacité de la culture d’entreprise; méthodes de travail défaillantes </a:t>
            </a:r>
            <a:br>
              <a:rPr lang="fr-FR" b="0" i="0" dirty="0">
                <a:effectLst/>
                <a:latin typeface="-apple-system"/>
              </a:rPr>
            </a:br>
            <a:r>
              <a:rPr lang="fr-FR" b="0" i="0" dirty="0">
                <a:effectLst/>
                <a:latin typeface="-apple-system"/>
              </a:rPr>
              <a:t>➡️intolérance à certaines émotions (anxiété, ennui) </a:t>
            </a:r>
            <a:br>
              <a:rPr lang="fr-FR" b="0" i="0" dirty="0">
                <a:effectLst/>
                <a:latin typeface="-apple-system"/>
              </a:rPr>
            </a:br>
            <a:r>
              <a:rPr lang="fr-FR" b="0" i="0" dirty="0">
                <a:effectLst/>
                <a:latin typeface="-apple-system"/>
              </a:rPr>
              <a:t>➡️surcharge du travail entrainant désorganisation et désorientation </a:t>
            </a:r>
            <a:br>
              <a:rPr lang="fr-FR" b="0" i="0" dirty="0">
                <a:effectLst/>
                <a:latin typeface="-apple-system"/>
              </a:rPr>
            </a:br>
            <a:r>
              <a:rPr lang="fr-FR" b="0" i="0" dirty="0">
                <a:effectLst/>
                <a:latin typeface="-apple-system"/>
              </a:rPr>
              <a:t>➡️manque / absence de formation: inadéquation du poste au salarié </a:t>
            </a:r>
            <a:br>
              <a:rPr lang="fr-FR" b="0" i="0" dirty="0">
                <a:effectLst/>
                <a:latin typeface="-apple-system"/>
              </a:rPr>
            </a:br>
            <a:r>
              <a:rPr lang="fr-FR" b="0" i="0" dirty="0">
                <a:effectLst/>
                <a:latin typeface="-apple-system"/>
              </a:rPr>
              <a:t>➡️perte de confiance </a:t>
            </a:r>
            <a:br>
              <a:rPr lang="fr-FR" b="0" i="0" dirty="0">
                <a:effectLst/>
                <a:latin typeface="-apple-system"/>
              </a:rPr>
            </a:br>
            <a:endParaRPr lang="fr-FR" dirty="0"/>
          </a:p>
          <a:p>
            <a:endParaRPr lang="fr-FR" dirty="0"/>
          </a:p>
        </p:txBody>
      </p:sp>
      <p:sp>
        <p:nvSpPr>
          <p:cNvPr id="4" name="Espace réservé du numéro de diapositive 3"/>
          <p:cNvSpPr>
            <a:spLocks noGrp="1"/>
          </p:cNvSpPr>
          <p:nvPr>
            <p:ph type="sldNum" sz="quarter" idx="5"/>
          </p:nvPr>
        </p:nvSpPr>
        <p:spPr/>
        <p:txBody>
          <a:bodyPr/>
          <a:lstStyle/>
          <a:p>
            <a:fld id="{9C8FA89E-42E9-4CE4-AB44-324BFF697500}" type="slidenum">
              <a:rPr lang="fr-FR" smtClean="0"/>
              <a:t>8</a:t>
            </a:fld>
            <a:endParaRPr lang="fr-FR"/>
          </a:p>
        </p:txBody>
      </p:sp>
    </p:spTree>
    <p:extLst>
      <p:ext uri="{BB962C8B-B14F-4D97-AF65-F5344CB8AC3E}">
        <p14:creationId xmlns:p14="http://schemas.microsoft.com/office/powerpoint/2010/main" val="1319415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B5230E5-0409-4391-B4B1-137A56E7AE3F}" type="datetimeFigureOut">
              <a:rPr lang="fr-FR" smtClean="0"/>
              <a:t>13/12/2024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DD55C7-5E26-4433-8554-02C5385D6EA3}" type="slidenum">
              <a:rPr lang="fr-FR" smtClean="0"/>
              <a:t>‹N°›</a:t>
            </a:fld>
            <a:endParaRPr lang="fr-FR"/>
          </a:p>
        </p:txBody>
      </p:sp>
    </p:spTree>
    <p:extLst>
      <p:ext uri="{BB962C8B-B14F-4D97-AF65-F5344CB8AC3E}">
        <p14:creationId xmlns:p14="http://schemas.microsoft.com/office/powerpoint/2010/main" val="479723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5230E5-0409-4391-B4B1-137A56E7AE3F}" type="datetimeFigureOut">
              <a:rPr lang="fr-FR" smtClean="0"/>
              <a:t>13/12/2024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DD55C7-5E26-4433-8554-02C5385D6EA3}" type="slidenum">
              <a:rPr lang="fr-FR" smtClean="0"/>
              <a:t>‹N°›</a:t>
            </a:fld>
            <a:endParaRPr lang="fr-FR"/>
          </a:p>
        </p:txBody>
      </p:sp>
    </p:spTree>
    <p:extLst>
      <p:ext uri="{BB962C8B-B14F-4D97-AF65-F5344CB8AC3E}">
        <p14:creationId xmlns:p14="http://schemas.microsoft.com/office/powerpoint/2010/main" val="151801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5230E5-0409-4391-B4B1-137A56E7AE3F}" type="datetimeFigureOut">
              <a:rPr lang="fr-FR" smtClean="0"/>
              <a:t>13/12/2024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DD55C7-5E26-4433-8554-02C5385D6EA3}" type="slidenum">
              <a:rPr lang="fr-FR" smtClean="0"/>
              <a:t>‹N°›</a:t>
            </a:fld>
            <a:endParaRPr lang="fr-FR"/>
          </a:p>
        </p:txBody>
      </p:sp>
    </p:spTree>
    <p:extLst>
      <p:ext uri="{BB962C8B-B14F-4D97-AF65-F5344CB8AC3E}">
        <p14:creationId xmlns:p14="http://schemas.microsoft.com/office/powerpoint/2010/main" val="310717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5230E5-0409-4391-B4B1-137A56E7AE3F}" type="datetimeFigureOut">
              <a:rPr lang="fr-FR" smtClean="0"/>
              <a:t>13/12/2024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DD55C7-5E26-4433-8554-02C5385D6EA3}" type="slidenum">
              <a:rPr lang="fr-FR" smtClean="0"/>
              <a:t>‹N°›</a:t>
            </a:fld>
            <a:endParaRPr lang="fr-FR"/>
          </a:p>
        </p:txBody>
      </p:sp>
    </p:spTree>
    <p:extLst>
      <p:ext uri="{BB962C8B-B14F-4D97-AF65-F5344CB8AC3E}">
        <p14:creationId xmlns:p14="http://schemas.microsoft.com/office/powerpoint/2010/main" val="64538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B5230E5-0409-4391-B4B1-137A56E7AE3F}" type="datetimeFigureOut">
              <a:rPr lang="fr-FR" smtClean="0"/>
              <a:t>13/12/2024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DD55C7-5E26-4433-8554-02C5385D6EA3}" type="slidenum">
              <a:rPr lang="fr-FR" smtClean="0"/>
              <a:t>‹N°›</a:t>
            </a:fld>
            <a:endParaRPr lang="fr-FR"/>
          </a:p>
        </p:txBody>
      </p:sp>
    </p:spTree>
    <p:extLst>
      <p:ext uri="{BB962C8B-B14F-4D97-AF65-F5344CB8AC3E}">
        <p14:creationId xmlns:p14="http://schemas.microsoft.com/office/powerpoint/2010/main" val="228758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B5230E5-0409-4391-B4B1-137A56E7AE3F}" type="datetimeFigureOut">
              <a:rPr lang="fr-FR" smtClean="0"/>
              <a:t>13/12/2024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3DD55C7-5E26-4433-8554-02C5385D6EA3}" type="slidenum">
              <a:rPr lang="fr-FR" smtClean="0"/>
              <a:t>‹N°›</a:t>
            </a:fld>
            <a:endParaRPr lang="fr-FR"/>
          </a:p>
        </p:txBody>
      </p:sp>
    </p:spTree>
    <p:extLst>
      <p:ext uri="{BB962C8B-B14F-4D97-AF65-F5344CB8AC3E}">
        <p14:creationId xmlns:p14="http://schemas.microsoft.com/office/powerpoint/2010/main" val="16662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B5230E5-0409-4391-B4B1-137A56E7AE3F}" type="datetimeFigureOut">
              <a:rPr lang="fr-FR" smtClean="0"/>
              <a:t>13/12/2024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3DD55C7-5E26-4433-8554-02C5385D6EA3}" type="slidenum">
              <a:rPr lang="fr-FR" smtClean="0"/>
              <a:t>‹N°›</a:t>
            </a:fld>
            <a:endParaRPr lang="fr-FR"/>
          </a:p>
        </p:txBody>
      </p:sp>
    </p:spTree>
    <p:extLst>
      <p:ext uri="{BB962C8B-B14F-4D97-AF65-F5344CB8AC3E}">
        <p14:creationId xmlns:p14="http://schemas.microsoft.com/office/powerpoint/2010/main" val="54920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B5230E5-0409-4391-B4B1-137A56E7AE3F}" type="datetimeFigureOut">
              <a:rPr lang="fr-FR" smtClean="0"/>
              <a:t>13/12/2024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3DD55C7-5E26-4433-8554-02C5385D6EA3}" type="slidenum">
              <a:rPr lang="fr-FR" smtClean="0"/>
              <a:t>‹N°›</a:t>
            </a:fld>
            <a:endParaRPr lang="fr-FR"/>
          </a:p>
        </p:txBody>
      </p:sp>
    </p:spTree>
    <p:extLst>
      <p:ext uri="{BB962C8B-B14F-4D97-AF65-F5344CB8AC3E}">
        <p14:creationId xmlns:p14="http://schemas.microsoft.com/office/powerpoint/2010/main" val="28194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230E5-0409-4391-B4B1-137A56E7AE3F}" type="datetimeFigureOut">
              <a:rPr lang="fr-FR" smtClean="0"/>
              <a:t>13/12/2024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3DD55C7-5E26-4433-8554-02C5385D6EA3}" type="slidenum">
              <a:rPr lang="fr-FR" smtClean="0"/>
              <a:t>‹N°›</a:t>
            </a:fld>
            <a:endParaRPr lang="fr-FR"/>
          </a:p>
        </p:txBody>
      </p:sp>
    </p:spTree>
    <p:extLst>
      <p:ext uri="{BB962C8B-B14F-4D97-AF65-F5344CB8AC3E}">
        <p14:creationId xmlns:p14="http://schemas.microsoft.com/office/powerpoint/2010/main" val="55119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B5230E5-0409-4391-B4B1-137A56E7AE3F}" type="datetimeFigureOut">
              <a:rPr lang="fr-FR" smtClean="0"/>
              <a:t>13/12/2024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3DD55C7-5E26-4433-8554-02C5385D6EA3}" type="slidenum">
              <a:rPr lang="fr-FR" smtClean="0"/>
              <a:t>‹N°›</a:t>
            </a:fld>
            <a:endParaRPr lang="fr-FR"/>
          </a:p>
        </p:txBody>
      </p:sp>
    </p:spTree>
    <p:extLst>
      <p:ext uri="{BB962C8B-B14F-4D97-AF65-F5344CB8AC3E}">
        <p14:creationId xmlns:p14="http://schemas.microsoft.com/office/powerpoint/2010/main" val="180304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B5230E5-0409-4391-B4B1-137A56E7AE3F}" type="datetimeFigureOut">
              <a:rPr lang="fr-FR" smtClean="0"/>
              <a:t>13/12/2024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3DD55C7-5E26-4433-8554-02C5385D6EA3}" type="slidenum">
              <a:rPr lang="fr-FR" smtClean="0"/>
              <a:t>‹N°›</a:t>
            </a:fld>
            <a:endParaRPr lang="fr-FR"/>
          </a:p>
        </p:txBody>
      </p:sp>
    </p:spTree>
    <p:extLst>
      <p:ext uri="{BB962C8B-B14F-4D97-AF65-F5344CB8AC3E}">
        <p14:creationId xmlns:p14="http://schemas.microsoft.com/office/powerpoint/2010/main" val="75086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230E5-0409-4391-B4B1-137A56E7AE3F}" type="datetimeFigureOut">
              <a:rPr lang="fr-FR" smtClean="0"/>
              <a:t>13/12/2024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D55C7-5E26-4433-8554-02C5385D6EA3}" type="slidenum">
              <a:rPr lang="fr-FR" smtClean="0"/>
              <a:t>‹N°›</a:t>
            </a:fld>
            <a:endParaRPr lang="fr-FR"/>
          </a:p>
        </p:txBody>
      </p:sp>
    </p:spTree>
    <p:extLst>
      <p:ext uri="{BB962C8B-B14F-4D97-AF65-F5344CB8AC3E}">
        <p14:creationId xmlns:p14="http://schemas.microsoft.com/office/powerpoint/2010/main" val="1750373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729234014341">
            <a:extLst>
              <a:ext uri="{FF2B5EF4-FFF2-40B4-BE49-F238E27FC236}">
                <a16:creationId xmlns:a16="http://schemas.microsoft.com/office/drawing/2014/main" id="{C6AEE756-AFDD-E01F-8F18-B1FF2B7B117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825824" y="0"/>
            <a:ext cx="5491162" cy="6858000"/>
          </a:xfrm>
          <a:prstGeom prst="rect">
            <a:avLst/>
          </a:prstGeom>
        </p:spPr>
      </p:pic>
    </p:spTree>
    <p:extLst>
      <p:ext uri="{BB962C8B-B14F-4D97-AF65-F5344CB8AC3E}">
        <p14:creationId xmlns:p14="http://schemas.microsoft.com/office/powerpoint/2010/main" val="365157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943E3-3E6F-C036-BBF4-BE1EA4765EDD}"/>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D4ADF02B-4D43-7805-7A7E-A52C82A5221D}"/>
              </a:ext>
            </a:extLst>
          </p:cNvPr>
          <p:cNvPicPr>
            <a:picLocks noChangeAspect="1"/>
          </p:cNvPicPr>
          <p:nvPr/>
        </p:nvPicPr>
        <p:blipFill>
          <a:blip r:embed="rId2">
            <a:extLst>
              <a:ext uri="{28A0092B-C50C-407E-A947-70E740481C1C}">
                <a14:useLocalDpi xmlns:a14="http://schemas.microsoft.com/office/drawing/2010/main" val="0"/>
              </a:ext>
            </a:extLst>
          </a:blip>
          <a:srcRect t="28369" b="25532"/>
          <a:stretch/>
        </p:blipFill>
        <p:spPr>
          <a:xfrm>
            <a:off x="-290529" y="548088"/>
            <a:ext cx="9969550" cy="5813802"/>
          </a:xfrm>
          <a:prstGeom prst="rect">
            <a:avLst/>
          </a:prstGeom>
        </p:spPr>
      </p:pic>
    </p:spTree>
    <p:extLst>
      <p:ext uri="{BB962C8B-B14F-4D97-AF65-F5344CB8AC3E}">
        <p14:creationId xmlns:p14="http://schemas.microsoft.com/office/powerpoint/2010/main" val="313247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erçu de l’image">
            <a:extLst>
              <a:ext uri="{FF2B5EF4-FFF2-40B4-BE49-F238E27FC236}">
                <a16:creationId xmlns:a16="http://schemas.microsoft.com/office/drawing/2014/main" id="{6A6D9701-C0FD-8A5F-59BB-6CBC2B46F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6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E93FABA-C91F-8F61-B93C-728A764A739E}"/>
              </a:ext>
            </a:extLst>
          </p:cNvPr>
          <p:cNvSpPr txBox="1"/>
          <p:nvPr/>
        </p:nvSpPr>
        <p:spPr>
          <a:xfrm>
            <a:off x="5146675" y="-700391"/>
            <a:ext cx="3658343" cy="7571303"/>
          </a:xfrm>
          <a:prstGeom prst="rect">
            <a:avLst/>
          </a:prstGeom>
          <a:noFill/>
        </p:spPr>
        <p:txBody>
          <a:bodyPr wrap="square">
            <a:spAutoFit/>
          </a:bodyPr>
          <a:lstStyle/>
          <a:p>
            <a:r>
              <a:rPr lang="fr-FR" b="0" i="0" dirty="0">
                <a:effectLst/>
                <a:latin typeface="-apple-system"/>
              </a:rPr>
              <a:t>Stop aux démissions silencieuses ! ❌</a:t>
            </a:r>
            <a:br>
              <a:rPr lang="fr-FR" b="0" i="0" dirty="0">
                <a:effectLst/>
                <a:latin typeface="-apple-system"/>
              </a:rPr>
            </a:br>
            <a:br>
              <a:rPr lang="fr-FR" b="0" i="0" dirty="0">
                <a:effectLst/>
                <a:latin typeface="-apple-system"/>
              </a:rPr>
            </a:br>
            <a:r>
              <a:rPr lang="fr-FR" b="0" i="0" dirty="0">
                <a:effectLst/>
                <a:latin typeface="-apple-system"/>
              </a:rPr>
              <a:t>Car ce problème nous touche tous 🫵</a:t>
            </a:r>
            <a:br>
              <a:rPr lang="fr-FR" b="0" i="0" dirty="0">
                <a:effectLst/>
                <a:latin typeface="-apple-system"/>
              </a:rPr>
            </a:br>
            <a:br>
              <a:rPr lang="fr-FR" b="0" i="0" dirty="0">
                <a:effectLst/>
                <a:latin typeface="-apple-system"/>
              </a:rPr>
            </a:br>
            <a:r>
              <a:rPr lang="fr-FR" b="0" i="0" dirty="0">
                <a:effectLst/>
                <a:latin typeface="-apple-system"/>
              </a:rPr>
              <a:t>Collaborateurs, mais aussi managers et entrepreneurs.</a:t>
            </a:r>
            <a:br>
              <a:rPr lang="fr-FR" b="0" i="0" dirty="0">
                <a:effectLst/>
                <a:latin typeface="-apple-system"/>
              </a:rPr>
            </a:br>
            <a:r>
              <a:rPr lang="fr-FR" b="0" i="0" dirty="0">
                <a:effectLst/>
                <a:latin typeface="-apple-system"/>
              </a:rPr>
              <a:t>Puisque cela affecte les résultats d’une équipe.</a:t>
            </a:r>
            <a:br>
              <a:rPr lang="fr-FR" b="0" i="0" dirty="0">
                <a:effectLst/>
                <a:latin typeface="-apple-system"/>
              </a:rPr>
            </a:br>
            <a:br>
              <a:rPr lang="fr-FR" b="0" i="0" dirty="0">
                <a:effectLst/>
                <a:latin typeface="-apple-system"/>
              </a:rPr>
            </a:br>
            <a:r>
              <a:rPr lang="fr-FR" b="0" i="0" dirty="0">
                <a:effectLst/>
                <a:latin typeface="-apple-system"/>
              </a:rPr>
              <a:t>Chaque être humain a 4 besoins essentiels :</a:t>
            </a:r>
            <a:br>
              <a:rPr lang="fr-FR" b="0" i="0" dirty="0">
                <a:effectLst/>
                <a:latin typeface="-apple-system"/>
              </a:rPr>
            </a:br>
            <a:br>
              <a:rPr lang="fr-FR" b="0" i="0" dirty="0">
                <a:effectLst/>
                <a:latin typeface="-apple-system"/>
              </a:rPr>
            </a:br>
            <a:r>
              <a:rPr lang="fr-FR" b="0" i="0" dirty="0">
                <a:effectLst/>
                <a:latin typeface="-apple-system"/>
              </a:rPr>
              <a:t>1️⃣ Se sentir écouté</a:t>
            </a:r>
            <a:br>
              <a:rPr lang="fr-FR" b="0" i="0" dirty="0">
                <a:effectLst/>
                <a:latin typeface="-apple-system"/>
              </a:rPr>
            </a:br>
            <a:br>
              <a:rPr lang="fr-FR" b="0" i="0" dirty="0">
                <a:effectLst/>
                <a:latin typeface="-apple-system"/>
              </a:rPr>
            </a:br>
            <a:r>
              <a:rPr lang="fr-FR" b="0" i="0" dirty="0">
                <a:effectLst/>
                <a:latin typeface="-apple-system"/>
              </a:rPr>
              <a:t>2️⃣ Se sentir respecté</a:t>
            </a:r>
            <a:br>
              <a:rPr lang="fr-FR" b="0" i="0" dirty="0">
                <a:effectLst/>
                <a:latin typeface="-apple-system"/>
              </a:rPr>
            </a:br>
            <a:br>
              <a:rPr lang="fr-FR" b="0" i="0" dirty="0">
                <a:effectLst/>
                <a:latin typeface="-apple-system"/>
              </a:rPr>
            </a:br>
            <a:r>
              <a:rPr lang="fr-FR" b="0" i="0" dirty="0">
                <a:effectLst/>
                <a:latin typeface="-apple-system"/>
              </a:rPr>
              <a:t>3️⃣ Se sentir utile</a:t>
            </a:r>
            <a:br>
              <a:rPr lang="fr-FR" b="0" i="0" dirty="0">
                <a:effectLst/>
                <a:latin typeface="-apple-system"/>
              </a:rPr>
            </a:br>
            <a:br>
              <a:rPr lang="fr-FR" b="0" i="0" dirty="0">
                <a:effectLst/>
                <a:latin typeface="-apple-system"/>
              </a:rPr>
            </a:br>
            <a:r>
              <a:rPr lang="fr-FR" b="0" i="0" dirty="0">
                <a:effectLst/>
                <a:latin typeface="-apple-system"/>
              </a:rPr>
              <a:t>4️⃣ Se sentir valorisé &gt; le sens</a:t>
            </a:r>
            <a:br>
              <a:rPr lang="fr-FR" b="0" i="0" dirty="0">
                <a:effectLst/>
                <a:latin typeface="-apple-system"/>
              </a:rPr>
            </a:br>
            <a:br>
              <a:rPr lang="fr-FR" b="0" i="0" dirty="0">
                <a:effectLst/>
                <a:latin typeface="-apple-system"/>
              </a:rPr>
            </a:br>
            <a:r>
              <a:rPr lang="fr-FR" b="0" i="0" dirty="0">
                <a:effectLst/>
                <a:latin typeface="-apple-system"/>
              </a:rPr>
              <a:t>Et les démissions silencieuses, c’est lorsque l’on subit trop longtemps ❌❌❌</a:t>
            </a:r>
            <a:br>
              <a:rPr lang="fr-FR" b="0" i="0" dirty="0">
                <a:effectLst/>
                <a:latin typeface="-apple-system"/>
              </a:rPr>
            </a:br>
            <a:r>
              <a:rPr lang="fr-FR" b="0" i="0" dirty="0">
                <a:effectLst/>
                <a:latin typeface="-apple-system"/>
              </a:rPr>
              <a:t>Sans trouver des solutions.</a:t>
            </a:r>
            <a:br>
              <a:rPr lang="fr-FR" b="0" i="0" dirty="0">
                <a:effectLst/>
                <a:latin typeface="-apple-system"/>
              </a:rPr>
            </a:br>
            <a:br>
              <a:rPr lang="fr-FR" b="0" i="0" dirty="0">
                <a:effectLst/>
                <a:latin typeface="-apple-system"/>
              </a:rPr>
            </a:br>
            <a:endParaRPr lang="fr-FR" dirty="0"/>
          </a:p>
        </p:txBody>
      </p:sp>
    </p:spTree>
    <p:extLst>
      <p:ext uri="{BB962C8B-B14F-4D97-AF65-F5344CB8AC3E}">
        <p14:creationId xmlns:p14="http://schemas.microsoft.com/office/powerpoint/2010/main" val="352855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cune description alternative pour cette image">
            <a:extLst>
              <a:ext uri="{FF2B5EF4-FFF2-40B4-BE49-F238E27FC236}">
                <a16:creationId xmlns:a16="http://schemas.microsoft.com/office/drawing/2014/main" id="{D9BDB39F-1C14-7EDD-E4C8-6304BDBF0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9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726495004240">
            <a:extLst>
              <a:ext uri="{FF2B5EF4-FFF2-40B4-BE49-F238E27FC236}">
                <a16:creationId xmlns:a16="http://schemas.microsoft.com/office/drawing/2014/main" id="{354D7024-0790-D4FF-2C5F-424908B5E91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827214" y="-1"/>
            <a:ext cx="5606374" cy="7003915"/>
          </a:xfrm>
          <a:prstGeom prst="rect">
            <a:avLst/>
          </a:prstGeom>
        </p:spPr>
      </p:pic>
    </p:spTree>
    <p:extLst>
      <p:ext uri="{BB962C8B-B14F-4D97-AF65-F5344CB8AC3E}">
        <p14:creationId xmlns:p14="http://schemas.microsoft.com/office/powerpoint/2010/main" val="1391349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724742411573">
            <a:extLst>
              <a:ext uri="{FF2B5EF4-FFF2-40B4-BE49-F238E27FC236}">
                <a16:creationId xmlns:a16="http://schemas.microsoft.com/office/drawing/2014/main" id="{B8F1CD8C-4C53-3178-D9C8-D00132CEDB6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1547483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691746613187">
            <a:extLst>
              <a:ext uri="{FF2B5EF4-FFF2-40B4-BE49-F238E27FC236}">
                <a16:creationId xmlns:a16="http://schemas.microsoft.com/office/drawing/2014/main" id="{9677FDF3-AC3C-0767-3E92-8711FB29894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Tree>
    <p:extLst>
      <p:ext uri="{BB962C8B-B14F-4D97-AF65-F5344CB8AC3E}">
        <p14:creationId xmlns:p14="http://schemas.microsoft.com/office/powerpoint/2010/main" val="2179759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cune description alternative pour cette image">
            <a:extLst>
              <a:ext uri="{FF2B5EF4-FFF2-40B4-BE49-F238E27FC236}">
                <a16:creationId xmlns:a16="http://schemas.microsoft.com/office/drawing/2014/main" id="{25548544-B143-0D36-D133-AB5ECC7FA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62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cun texte alternatif pour cette image">
            <a:extLst>
              <a:ext uri="{FF2B5EF4-FFF2-40B4-BE49-F238E27FC236}">
                <a16:creationId xmlns:a16="http://schemas.microsoft.com/office/drawing/2014/main" id="{E4DF048D-E42F-2807-0491-EAD24E01C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62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6A859-E82F-492F-A407-8DA08484F519}"/>
            </a:ext>
          </a:extLst>
        </p:cNvPr>
        <p:cNvGrpSpPr/>
        <p:nvPr/>
      </p:nvGrpSpPr>
      <p:grpSpPr>
        <a:xfrm>
          <a:off x="0" y="0"/>
          <a:ext cx="0" cy="0"/>
          <a:chOff x="0" y="0"/>
          <a:chExt cx="0" cy="0"/>
        </a:xfrm>
      </p:grpSpPr>
      <p:pic>
        <p:nvPicPr>
          <p:cNvPr id="2050" name="Picture 2" descr="Aucune description alternative pour cette image">
            <a:extLst>
              <a:ext uri="{FF2B5EF4-FFF2-40B4-BE49-F238E27FC236}">
                <a16:creationId xmlns:a16="http://schemas.microsoft.com/office/drawing/2014/main" id="{F0D02A3E-A28E-AC23-2842-FB247442D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116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6D0A3-706D-E18A-7966-07E08FB1276D}"/>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61CB263-CFD8-AAF7-C6A8-9EEB19F30A74}"/>
              </a:ext>
            </a:extLst>
          </p:cNvPr>
          <p:cNvPicPr>
            <a:picLocks noChangeAspect="1"/>
          </p:cNvPicPr>
          <p:nvPr/>
        </p:nvPicPr>
        <p:blipFill>
          <a:blip r:embed="rId2">
            <a:extLst>
              <a:ext uri="{28A0092B-C50C-407E-A947-70E740481C1C}">
                <a14:useLocalDpi xmlns:a14="http://schemas.microsoft.com/office/drawing/2010/main" val="0"/>
              </a:ext>
            </a:extLst>
          </a:blip>
          <a:srcRect b="73759"/>
          <a:stretch/>
        </p:blipFill>
        <p:spPr>
          <a:xfrm>
            <a:off x="-365818" y="0"/>
            <a:ext cx="9963550" cy="3307404"/>
          </a:xfrm>
          <a:prstGeom prst="rect">
            <a:avLst/>
          </a:prstGeom>
        </p:spPr>
      </p:pic>
      <p:pic>
        <p:nvPicPr>
          <p:cNvPr id="2" name="Image 1">
            <a:extLst>
              <a:ext uri="{FF2B5EF4-FFF2-40B4-BE49-F238E27FC236}">
                <a16:creationId xmlns:a16="http://schemas.microsoft.com/office/drawing/2014/main" id="{8AEAD47F-A6A3-3961-6E73-B7CC1663D9FB}"/>
              </a:ext>
            </a:extLst>
          </p:cNvPr>
          <p:cNvPicPr>
            <a:picLocks noChangeAspect="1"/>
          </p:cNvPicPr>
          <p:nvPr/>
        </p:nvPicPr>
        <p:blipFill>
          <a:blip r:embed="rId2">
            <a:extLst>
              <a:ext uri="{28A0092B-C50C-407E-A947-70E740481C1C}">
                <a14:useLocalDpi xmlns:a14="http://schemas.microsoft.com/office/drawing/2010/main" val="0"/>
              </a:ext>
            </a:extLst>
          </a:blip>
          <a:srcRect t="82411" b="2128"/>
          <a:stretch/>
        </p:blipFill>
        <p:spPr>
          <a:xfrm>
            <a:off x="-426577" y="4737520"/>
            <a:ext cx="10095871" cy="1974566"/>
          </a:xfrm>
          <a:prstGeom prst="rect">
            <a:avLst/>
          </a:prstGeom>
        </p:spPr>
      </p:pic>
    </p:spTree>
    <p:extLst>
      <p:ext uri="{BB962C8B-B14F-4D97-AF65-F5344CB8AC3E}">
        <p14:creationId xmlns:p14="http://schemas.microsoft.com/office/powerpoint/2010/main" val="68961245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62</TotalTime>
  <Words>1032</Words>
  <Application>Microsoft Office PowerPoint</Application>
  <PresentationFormat>Affichage à l'écran (4:3)</PresentationFormat>
  <Paragraphs>12</Paragraphs>
  <Slides>11</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-apple-system</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lafforgue</dc:creator>
  <cp:lastModifiedBy>patrick lafforgue</cp:lastModifiedBy>
  <cp:revision>6</cp:revision>
  <dcterms:created xsi:type="dcterms:W3CDTF">2024-12-02T15:43:21Z</dcterms:created>
  <dcterms:modified xsi:type="dcterms:W3CDTF">2024-12-13T14:14:58Z</dcterms:modified>
</cp:coreProperties>
</file>