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9" r:id="rId4"/>
    <p:sldId id="269" r:id="rId5"/>
    <p:sldId id="261" r:id="rId6"/>
    <p:sldId id="262" r:id="rId7"/>
    <p:sldId id="263" r:id="rId8"/>
    <p:sldId id="264" r:id="rId9"/>
    <p:sldId id="259" r:id="rId10"/>
    <p:sldId id="265" r:id="rId11"/>
    <p:sldId id="273" r:id="rId12"/>
    <p:sldId id="277" r:id="rId13"/>
    <p:sldId id="280" r:id="rId14"/>
    <p:sldId id="278" r:id="rId15"/>
    <p:sldId id="281" r:id="rId16"/>
    <p:sldId id="267" r:id="rId17"/>
    <p:sldId id="268" r:id="rId18"/>
  </p:sldIdLst>
  <p:sldSz cx="9144000" cy="6858000" type="screen4x3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82" y="7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F4B8-A466-4E05-BA64-EED8DC872443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84D4A-97A2-4200-9950-96C2D8B234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0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0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la capacité d’exprimer ses sentiments et d’affirmer ses droits, tout en respectant les sentiments et les droits des autres</a:t>
            </a:r>
            <a:r>
              <a:rPr lang="fr-FR" b="0" i="0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4D4A-97A2-4200-9950-96C2D8B2349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53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Loi de </a:t>
            </a:r>
            <a:r>
              <a:rPr lang="fr-FR" sz="1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Capoul</a:t>
            </a:r>
            <a:r>
              <a:rPr lang="fr-FR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: Si on est trop gentil, on vous prendra pour un C.. Si on est C.. On ne le sera pas plus.</a:t>
            </a: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Loi de Lafforgue : Être juste, exemplaire, actif, n’est pas suffisant mais cela permet de pouvoir se regarder en prenant du recul pour se remettre en cause et avancer.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4D4A-97A2-4200-9950-96C2D8B2349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0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Entretien disciplinaire, attention pas de tête à tête. Soyez assis et demander aux personnes de s’asseoir. Garder une distance de 2 mètres, ne rentrer pas dans sa bulle pour qu’il ne se sente pas agressé.</a:t>
            </a:r>
          </a:p>
          <a:p>
            <a:r>
              <a:rPr lang="fr-FR" dirty="0"/>
              <a:t>Les évaluations ????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4D4A-97A2-4200-9950-96C2D8B2349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3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050" y="-87883"/>
            <a:ext cx="3001899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050" y="-87883"/>
            <a:ext cx="3001899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050" y="-87883"/>
            <a:ext cx="3001899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A6C9B3"/>
            </a:gs>
            <a:gs pos="31000">
              <a:srgbClr val="92D050"/>
            </a:gs>
            <a:gs pos="84000">
              <a:schemeClr val="accent1">
                <a:lumMod val="65000"/>
                <a:lumOff val="3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050" y="-87883"/>
            <a:ext cx="300189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038" y="1230249"/>
            <a:ext cx="7791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A634D22-DF20-4FCE-963A-F2C70E1E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99" y="381000"/>
            <a:ext cx="4400550" cy="323165"/>
          </a:xfrm>
        </p:spPr>
        <p:txBody>
          <a:bodyPr/>
          <a:lstStyle/>
          <a:p>
            <a:r>
              <a:rPr lang="fr-FR" sz="2100" dirty="0">
                <a:latin typeface="Comic Sans MS" panose="030F0702030302020204" pitchFamily="66" charset="0"/>
              </a:rPr>
              <a:t>LE MANAGEMENT D’EQUIPES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CC3881-889E-41DD-8BBA-CF254E59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947"/>
            <a:ext cx="4614517" cy="29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V de France: La victoire contre les All Blacks, «peut-être un très grand  pas en avant» pour la popularité du rugby féminin">
            <a:extLst>
              <a:ext uri="{FF2B5EF4-FFF2-40B4-BE49-F238E27FC236}">
                <a16:creationId xmlns:a16="http://schemas.microsoft.com/office/drawing/2014/main" id="{01E4A9B4-FDD8-413E-8277-EFEF2260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14517" cy="29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F0A561-A7A7-3432-1580-A06BBC66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650" y="-304800"/>
            <a:ext cx="3657600" cy="35994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1DEBDB-6948-B53A-2342-F5055F9C8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73" y="3294629"/>
            <a:ext cx="4211027" cy="3548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611" y="228600"/>
            <a:ext cx="7886700" cy="20973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1586"/>
              </a:lnSpc>
            </a:pPr>
            <a:r>
              <a:rPr dirty="0"/>
              <a:t>LA</a:t>
            </a:r>
            <a:r>
              <a:rPr spc="-45" dirty="0"/>
              <a:t> </a:t>
            </a:r>
            <a:r>
              <a:rPr spc="-4" dirty="0"/>
              <a:t>G</a:t>
            </a:r>
            <a:r>
              <a:rPr spc="-15" dirty="0"/>
              <a:t>E</a:t>
            </a:r>
            <a:r>
              <a:rPr spc="-30" dirty="0"/>
              <a:t>S</a:t>
            </a:r>
            <a:r>
              <a:rPr spc="-4" dirty="0"/>
              <a:t>T</a:t>
            </a:r>
            <a:r>
              <a:rPr spc="-19" dirty="0"/>
              <a:t>IO</a:t>
            </a:r>
            <a:r>
              <a:rPr dirty="0"/>
              <a:t>N</a:t>
            </a:r>
            <a:r>
              <a:rPr spc="-79" dirty="0"/>
              <a:t> </a:t>
            </a:r>
            <a:r>
              <a:rPr dirty="0"/>
              <a:t>DE</a:t>
            </a:r>
            <a:r>
              <a:rPr spc="-56" dirty="0"/>
              <a:t> </a:t>
            </a:r>
            <a:r>
              <a:rPr dirty="0"/>
              <a:t>P</a:t>
            </a:r>
            <a:r>
              <a:rPr spc="-23" dirty="0"/>
              <a:t>R</a:t>
            </a:r>
            <a:r>
              <a:rPr spc="-34" dirty="0"/>
              <a:t>O</a:t>
            </a:r>
            <a:r>
              <a:rPr spc="-8" dirty="0"/>
              <a:t>J</a:t>
            </a:r>
            <a:r>
              <a:rPr spc="-11" dirty="0"/>
              <a:t>E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777489"/>
            <a:ext cx="8458200" cy="52905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710"/>
              </a:lnSpc>
              <a:spcBef>
                <a:spcPts val="75"/>
              </a:spcBef>
            </a:pPr>
            <a:r>
              <a:rPr sz="2000" b="1" spc="-4" dirty="0">
                <a:latin typeface="Calibri"/>
                <a:cs typeface="Calibri"/>
              </a:rPr>
              <a:t>La </a:t>
            </a:r>
            <a:r>
              <a:rPr sz="2000" b="1" spc="-8" dirty="0">
                <a:latin typeface="Calibri"/>
                <a:cs typeface="Calibri"/>
              </a:rPr>
              <a:t>gestion</a:t>
            </a:r>
            <a:r>
              <a:rPr sz="2000" b="1" dirty="0">
                <a:latin typeface="Calibri"/>
                <a:cs typeface="Calibri"/>
              </a:rPr>
              <a:t> de </a:t>
            </a:r>
            <a:r>
              <a:rPr sz="2000" b="1" spc="-8" dirty="0">
                <a:latin typeface="Calibri"/>
                <a:cs typeface="Calibri"/>
              </a:rPr>
              <a:t>projet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est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une</a:t>
            </a:r>
            <a:r>
              <a:rPr sz="2000" b="1" spc="-1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opportunité</a:t>
            </a:r>
            <a:r>
              <a:rPr sz="2000" b="1" spc="-4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 saisir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pour</a:t>
            </a:r>
            <a:r>
              <a:rPr sz="2000" b="1" spc="-23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fédérer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les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équipes, </a:t>
            </a:r>
            <a:r>
              <a:rPr sz="2000" b="1" spc="-8" dirty="0">
                <a:latin typeface="Calibri"/>
                <a:cs typeface="Calibri"/>
              </a:rPr>
              <a:t>créer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4" dirty="0">
                <a:latin typeface="Calibri"/>
                <a:cs typeface="Calibri"/>
              </a:rPr>
              <a:t> sentiment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b="1" spc="-11" dirty="0" err="1">
                <a:latin typeface="Calibri"/>
                <a:cs typeface="Calibri"/>
              </a:rPr>
              <a:t>d’appartenance</a:t>
            </a:r>
            <a:r>
              <a:rPr sz="2000" b="1" spc="-11" dirty="0">
                <a:latin typeface="Calibri"/>
                <a:cs typeface="Calibri"/>
              </a:rPr>
              <a:t>,</a:t>
            </a:r>
            <a:r>
              <a:rPr sz="2000" b="1" spc="-23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impliquer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collaborateurs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et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faire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émerger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les</a:t>
            </a:r>
            <a:r>
              <a:rPr sz="2000" b="1" dirty="0">
                <a:latin typeface="Calibri"/>
                <a:cs typeface="Calibri"/>
              </a:rPr>
              <a:t> talents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9525">
              <a:lnSpc>
                <a:spcPts val="1710"/>
              </a:lnSpc>
              <a:spcBef>
                <a:spcPts val="570"/>
              </a:spcBef>
            </a:pPr>
            <a:r>
              <a:rPr sz="2000" spc="-4" dirty="0">
                <a:latin typeface="Calibri"/>
                <a:cs typeface="Calibri"/>
              </a:rPr>
              <a:t>Les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projets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ainsi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menés</a:t>
            </a:r>
            <a:r>
              <a:rPr sz="2000" spc="-8" dirty="0">
                <a:latin typeface="Calibri"/>
                <a:cs typeface="Calibri"/>
              </a:rPr>
              <a:t> sont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toujours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plus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aboutis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compris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dans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gestion </a:t>
            </a:r>
            <a:r>
              <a:rPr sz="2000" dirty="0">
                <a:latin typeface="Calibri"/>
                <a:cs typeface="Calibri"/>
              </a:rPr>
              <a:t>future</a:t>
            </a:r>
            <a:r>
              <a:rPr sz="2000" spc="-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ceux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pensés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une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tête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».</a:t>
            </a:r>
            <a:endParaRPr sz="2000" dirty="0">
              <a:latin typeface="Calibri"/>
              <a:cs typeface="Calibri"/>
            </a:endParaRPr>
          </a:p>
          <a:p>
            <a:pPr marL="9525">
              <a:lnSpc>
                <a:spcPts val="1710"/>
              </a:lnSpc>
              <a:spcBef>
                <a:spcPts val="570"/>
              </a:spcBef>
            </a:pPr>
            <a:r>
              <a:rPr sz="2000" b="1" spc="-8" dirty="0">
                <a:latin typeface="Calibri"/>
                <a:cs typeface="Calibri"/>
              </a:rPr>
              <a:t>Les</a:t>
            </a:r>
            <a:r>
              <a:rPr sz="2000" b="1" spc="1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services </a:t>
            </a:r>
            <a:r>
              <a:rPr sz="2000" b="1" spc="-4" dirty="0">
                <a:latin typeface="Calibri"/>
                <a:cs typeface="Calibri"/>
              </a:rPr>
              <a:t>espaces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verts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regorgent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potentiels</a:t>
            </a:r>
            <a:r>
              <a:rPr sz="2000" b="1" spc="-4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projets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liés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l’embellissement</a:t>
            </a:r>
            <a:r>
              <a:rPr sz="2000" spc="-8" dirty="0">
                <a:latin typeface="Calibri"/>
                <a:cs typeface="Calibri"/>
              </a:rPr>
              <a:t>,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gestion,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l’évolution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pratiques,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l’évolution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4" dirty="0">
                <a:latin typeface="Calibri"/>
                <a:cs typeface="Calibri"/>
              </a:rPr>
              <a:t> organisations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leurs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structures.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Les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EV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sont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 la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vitrine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collectivités.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observe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avec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attention</a:t>
            </a:r>
            <a:r>
              <a:rPr sz="2000" spc="-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réalisations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sz="2000" dirty="0">
                <a:latin typeface="Calibri"/>
                <a:cs typeface="Calibri"/>
              </a:rPr>
              <a:t> ils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valorisent</a:t>
            </a:r>
            <a:r>
              <a:rPr sz="2000" dirty="0">
                <a:latin typeface="Calibri"/>
                <a:cs typeface="Calibri"/>
              </a:rPr>
              <a:t> les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réussites</a:t>
            </a:r>
            <a:r>
              <a:rPr sz="2000" spc="-4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Attention</a:t>
            </a:r>
            <a:r>
              <a:rPr sz="2000" spc="-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peut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aussi </a:t>
            </a:r>
            <a:r>
              <a:rPr sz="2000" spc="-8" dirty="0">
                <a:latin typeface="Calibri"/>
                <a:cs typeface="Calibri"/>
              </a:rPr>
              <a:t>être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sévère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avec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échecs.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570"/>
              </a:spcBef>
            </a:pPr>
            <a:r>
              <a:rPr sz="2000" spc="-15" dirty="0">
                <a:latin typeface="Calibri"/>
                <a:cs typeface="Calibri"/>
              </a:rPr>
              <a:t>C’est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une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chance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3" dirty="0">
                <a:latin typeface="Calibri"/>
                <a:cs typeface="Calibri"/>
              </a:rPr>
              <a:t> n’ont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tous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souvent œuvrent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l’ombre.</a:t>
            </a:r>
            <a:endParaRPr sz="2000" dirty="0">
              <a:latin typeface="Calibri"/>
              <a:cs typeface="Calibri"/>
            </a:endParaRPr>
          </a:p>
          <a:p>
            <a:pPr marL="9525" marR="163830">
              <a:lnSpc>
                <a:spcPts val="1620"/>
              </a:lnSpc>
              <a:spcBef>
                <a:spcPts val="773"/>
              </a:spcBef>
            </a:pPr>
            <a:r>
              <a:rPr sz="2000" spc="-34" dirty="0">
                <a:latin typeface="Calibri"/>
                <a:cs typeface="Calibri"/>
              </a:rPr>
              <a:t>Tout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est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projet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tous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projets</a:t>
            </a:r>
            <a:r>
              <a:rPr sz="2000" dirty="0">
                <a:latin typeface="Calibri"/>
                <a:cs typeface="Calibri"/>
              </a:rPr>
              <a:t> ne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mobilisent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mêmes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ressources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possède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3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même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intérêt</a:t>
            </a:r>
            <a:r>
              <a:rPr sz="2000" spc="-8" dirty="0">
                <a:latin typeface="Calibri"/>
                <a:cs typeface="Calibri"/>
              </a:rPr>
              <a:t>.</a:t>
            </a:r>
            <a:endParaRPr lang="fr-FR" sz="2000" spc="-8" dirty="0">
              <a:latin typeface="Calibri"/>
              <a:cs typeface="Calibri"/>
            </a:endParaRPr>
          </a:p>
          <a:p>
            <a:pPr marL="9525" marR="163830">
              <a:lnSpc>
                <a:spcPts val="1620"/>
              </a:lnSpc>
              <a:spcBef>
                <a:spcPts val="773"/>
              </a:spcBef>
            </a:pPr>
            <a:endParaRPr sz="2000" dirty="0">
              <a:latin typeface="Calibri"/>
              <a:cs typeface="Calibri"/>
            </a:endParaRPr>
          </a:p>
          <a:p>
            <a:pPr marL="9525">
              <a:lnSpc>
                <a:spcPts val="1710"/>
              </a:lnSpc>
              <a:spcBef>
                <a:spcPts val="548"/>
              </a:spcBef>
            </a:pPr>
            <a:r>
              <a:rPr sz="2000" spc="-8" dirty="0">
                <a:latin typeface="Calibri"/>
                <a:cs typeface="Calibri"/>
              </a:rPr>
              <a:t>Vouloir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tout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mener</a:t>
            </a:r>
            <a:r>
              <a:rPr sz="2000" spc="-4" dirty="0">
                <a:latin typeface="Calibri"/>
                <a:cs typeface="Calibri"/>
              </a:rPr>
              <a:t> d’une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manière participative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collaborative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être</a:t>
            </a:r>
            <a:r>
              <a:rPr sz="2000" spc="-4" dirty="0">
                <a:latin typeface="Calibri"/>
                <a:cs typeface="Calibri"/>
              </a:rPr>
              <a:t> lourd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gérer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chronophage</a:t>
            </a:r>
            <a:r>
              <a:rPr sz="2000" spc="-4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9525" marR="239554">
              <a:lnSpc>
                <a:spcPct val="90100"/>
              </a:lnSpc>
              <a:spcBef>
                <a:spcPts val="754"/>
              </a:spcBef>
            </a:pPr>
            <a:r>
              <a:rPr sz="2000" b="1" spc="-4" dirty="0">
                <a:latin typeface="Calibri"/>
                <a:cs typeface="Calibri"/>
              </a:rPr>
              <a:t>Le </a:t>
            </a:r>
            <a:r>
              <a:rPr sz="2000" b="1" spc="-8" dirty="0">
                <a:latin typeface="Calibri"/>
                <a:cs typeface="Calibri"/>
              </a:rPr>
              <a:t>manager </a:t>
            </a:r>
            <a:r>
              <a:rPr sz="2000" b="1" dirty="0">
                <a:latin typeface="Calibri"/>
                <a:cs typeface="Calibri"/>
              </a:rPr>
              <a:t>doit </a:t>
            </a:r>
            <a:r>
              <a:rPr sz="2000" b="1" spc="-8" dirty="0">
                <a:latin typeface="Calibri"/>
                <a:cs typeface="Calibri"/>
              </a:rPr>
              <a:t>être </a:t>
            </a:r>
            <a:r>
              <a:rPr sz="2000" b="1" spc="-4" dirty="0">
                <a:latin typeface="Calibri"/>
                <a:cs typeface="Calibri"/>
              </a:rPr>
              <a:t>capable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1" dirty="0">
                <a:latin typeface="Calibri"/>
                <a:cs typeface="Calibri"/>
              </a:rPr>
              <a:t>faire </a:t>
            </a:r>
            <a:r>
              <a:rPr sz="2000" b="1" dirty="0">
                <a:latin typeface="Calibri"/>
                <a:cs typeface="Calibri"/>
              </a:rPr>
              <a:t>le tri </a:t>
            </a:r>
            <a:r>
              <a:rPr sz="2000" b="1" spc="-4" dirty="0">
                <a:latin typeface="Calibri"/>
                <a:cs typeface="Calibri"/>
              </a:rPr>
              <a:t>entre les projets pertinents </a:t>
            </a:r>
            <a:r>
              <a:rPr sz="2000" b="1" dirty="0">
                <a:latin typeface="Calibri"/>
                <a:cs typeface="Calibri"/>
              </a:rPr>
              <a:t>à </a:t>
            </a:r>
            <a:r>
              <a:rPr sz="2000" b="1" spc="-8" dirty="0">
                <a:latin typeface="Calibri"/>
                <a:cs typeface="Calibri"/>
              </a:rPr>
              <a:t>mener </a:t>
            </a:r>
            <a:r>
              <a:rPr sz="2000" b="1" spc="-11" dirty="0">
                <a:latin typeface="Calibri"/>
                <a:cs typeface="Calibri"/>
              </a:rPr>
              <a:t>et </a:t>
            </a:r>
            <a:r>
              <a:rPr sz="2000" b="1" spc="-4" dirty="0">
                <a:latin typeface="Calibri"/>
                <a:cs typeface="Calibri"/>
              </a:rPr>
              <a:t>les </a:t>
            </a:r>
            <a:r>
              <a:rPr sz="2000" b="1" spc="4" dirty="0">
                <a:latin typeface="Calibri"/>
                <a:cs typeface="Calibri"/>
              </a:rPr>
              <a:t>autres</a:t>
            </a:r>
            <a:r>
              <a:rPr sz="2000" spc="4" dirty="0">
                <a:latin typeface="Calibri"/>
                <a:cs typeface="Calibri"/>
              </a:rPr>
              <a:t>.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doit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rassembler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bons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acteurs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est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plupart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 </a:t>
            </a:r>
            <a:r>
              <a:rPr sz="2000" spc="-4" dirty="0">
                <a:latin typeface="Calibri"/>
                <a:cs typeface="Calibri"/>
              </a:rPr>
              <a:t>temps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chef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projet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coordonne,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organise,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communique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et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décide.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127B5-FD70-446F-84A8-38A1FDDC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050" y="857249"/>
            <a:ext cx="3001899" cy="253916"/>
          </a:xfrm>
        </p:spPr>
        <p:txBody>
          <a:bodyPr/>
          <a:lstStyle/>
          <a:p>
            <a:r>
              <a:rPr lang="fr-FR" dirty="0"/>
              <a:t>GESTION DU TEMPS</a:t>
            </a:r>
          </a:p>
        </p:txBody>
      </p:sp>
      <p:pic>
        <p:nvPicPr>
          <p:cNvPr id="3076" name="Picture 4" descr="Les lois du temps">
            <a:extLst>
              <a:ext uri="{FF2B5EF4-FFF2-40B4-BE49-F238E27FC236}">
                <a16:creationId xmlns:a16="http://schemas.microsoft.com/office/drawing/2014/main" id="{B8F0723C-5246-46D2-B2CC-25105A04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" y="0"/>
            <a:ext cx="8609896" cy="68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1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89314-6F79-4DEB-B429-30F0D4C2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6115050" cy="253916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PREPARATION D’UN ENTRETIEN OU D’UNE REUNION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C647BD-D294-4422-BA7E-670F3A183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95" y="533399"/>
            <a:ext cx="6887393" cy="31630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75EF9-2F6A-4CE8-B6BB-91130AB18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1924"/>
            <a:ext cx="6887394" cy="30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A30AB26-B323-4A71-A1EE-AC906510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1400" cy="31491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38CF7D7-F1BC-5941-986E-F5EE2C8F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9152"/>
            <a:ext cx="7391400" cy="38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45413E7-9F38-4566-BC72-45003DF2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" y="0"/>
            <a:ext cx="6183086" cy="533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193766-EB96-48E5-9D2B-1D21AF1E0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8" y="5410201"/>
            <a:ext cx="639217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3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3385BF-1982-EC97-5E2C-11DF84F4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3170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FED807-0EBE-AAA6-709C-4B7B9888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5233"/>
            <a:ext cx="5715000" cy="36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1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160" y="100366"/>
            <a:ext cx="7886700" cy="317395"/>
          </a:xfrm>
          <a:custGeom>
            <a:avLst/>
            <a:gdLst/>
            <a:ahLst/>
            <a:cxnLst/>
            <a:rect l="l" t="t" r="r" b="b"/>
            <a:pathLst>
              <a:path w="10515600" h="251460">
                <a:moveTo>
                  <a:pt x="10515600" y="0"/>
                </a:moveTo>
                <a:lnTo>
                  <a:pt x="0" y="0"/>
                </a:lnTo>
                <a:lnTo>
                  <a:pt x="0" y="251459"/>
                </a:lnTo>
                <a:lnTo>
                  <a:pt x="10515600" y="251459"/>
                </a:lnTo>
                <a:lnTo>
                  <a:pt x="1051560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4365" y="95544"/>
            <a:ext cx="3954637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383">
              <a:spcBef>
                <a:spcPts val="75"/>
              </a:spcBef>
            </a:pPr>
            <a:r>
              <a:rPr sz="2000" b="1" dirty="0"/>
              <a:t>S’</a:t>
            </a:r>
            <a:r>
              <a:rPr sz="2000" b="1" spc="4" dirty="0"/>
              <a:t>E</a:t>
            </a:r>
            <a:r>
              <a:rPr sz="2000" b="1" spc="-90" dirty="0"/>
              <a:t>V</a:t>
            </a:r>
            <a:r>
              <a:rPr sz="2000" b="1" spc="-34" dirty="0"/>
              <a:t>A</a:t>
            </a:r>
            <a:r>
              <a:rPr sz="2000" b="1" spc="-49" dirty="0"/>
              <a:t>L</a:t>
            </a:r>
            <a:r>
              <a:rPr sz="2000" b="1" spc="-15" dirty="0"/>
              <a:t>U</a:t>
            </a:r>
            <a:r>
              <a:rPr sz="2000" b="1" spc="-26" dirty="0"/>
              <a:t>E</a:t>
            </a:r>
            <a:r>
              <a:rPr sz="2000" b="1" dirty="0"/>
              <a:t>R</a:t>
            </a:r>
            <a:r>
              <a:rPr sz="2000" b="1" spc="-68" dirty="0"/>
              <a:t> </a:t>
            </a:r>
            <a:r>
              <a:rPr sz="2000" b="1" dirty="0"/>
              <a:t>EN</a:t>
            </a:r>
            <a:r>
              <a:rPr sz="2000" b="1" spc="-45" dirty="0"/>
              <a:t> </a:t>
            </a:r>
            <a:r>
              <a:rPr sz="2000" b="1" spc="-139" dirty="0"/>
              <a:t>T</a:t>
            </a:r>
            <a:r>
              <a:rPr sz="2000" b="1" spc="-4" dirty="0"/>
              <a:t>AN</a:t>
            </a:r>
            <a:r>
              <a:rPr sz="2000" b="1" dirty="0"/>
              <a:t>T</a:t>
            </a:r>
            <a:r>
              <a:rPr sz="2000" b="1" spc="-64" dirty="0"/>
              <a:t> </a:t>
            </a:r>
            <a:r>
              <a:rPr sz="2000" b="1" dirty="0"/>
              <a:t>QUE</a:t>
            </a:r>
            <a:r>
              <a:rPr sz="2000" b="1" spc="-60" dirty="0"/>
              <a:t> </a:t>
            </a:r>
            <a:r>
              <a:rPr sz="2000" b="1" spc="-15" dirty="0"/>
              <a:t>M</a:t>
            </a:r>
            <a:r>
              <a:rPr sz="2000" b="1" spc="-4" dirty="0"/>
              <a:t>A</a:t>
            </a:r>
            <a:r>
              <a:rPr sz="2000" b="1" spc="-19" dirty="0"/>
              <a:t>N</a:t>
            </a:r>
            <a:r>
              <a:rPr sz="2000" b="1" spc="-34" dirty="0"/>
              <a:t>A</a:t>
            </a:r>
            <a:r>
              <a:rPr sz="2000" b="1" spc="-19" dirty="0"/>
              <a:t>G</a:t>
            </a:r>
            <a:r>
              <a:rPr sz="2000" b="1" spc="-26" dirty="0"/>
              <a:t>E</a:t>
            </a:r>
            <a:r>
              <a:rPr sz="2000" b="1" dirty="0"/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412939"/>
            <a:ext cx="134302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MANAGER</a:t>
            </a:r>
            <a:r>
              <a:rPr sz="12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IDEAL</a:t>
            </a:r>
            <a:r>
              <a:rPr sz="1200" b="1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400" y="560757"/>
            <a:ext cx="9014221" cy="625940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0975" indent="-171450">
              <a:spcBef>
                <a:spcPts val="390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met</a:t>
            </a:r>
            <a:r>
              <a:rPr sz="1900" spc="-1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dans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peau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d’un </a:t>
            </a:r>
            <a:r>
              <a:rPr sz="1900" spc="-8" dirty="0">
                <a:latin typeface="Calibri"/>
                <a:cs typeface="Calibri"/>
              </a:rPr>
              <a:t>coach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spc="-34" dirty="0">
                <a:latin typeface="Calibri"/>
                <a:cs typeface="Calibri"/>
              </a:rPr>
              <a:t>n’a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pas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peur 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responsabiliser</a:t>
            </a:r>
            <a:r>
              <a:rPr sz="1900" spc="34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son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ou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ses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équipes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lang="fr-FR" sz="1900" dirty="0">
                <a:latin typeface="Calibri"/>
                <a:cs typeface="Calibri"/>
              </a:rPr>
              <a:t>Il</a:t>
            </a:r>
            <a:r>
              <a:rPr lang="fr-FR" sz="1900" spc="-8" dirty="0">
                <a:latin typeface="Calibri"/>
                <a:cs typeface="Calibri"/>
              </a:rPr>
              <a:t> </a:t>
            </a:r>
            <a:r>
              <a:rPr lang="fr-FR" sz="1900" spc="-4" dirty="0">
                <a:latin typeface="Calibri"/>
                <a:cs typeface="Calibri"/>
              </a:rPr>
              <a:t>crée</a:t>
            </a:r>
            <a:r>
              <a:rPr lang="fr-FR" sz="1900" spc="8" dirty="0">
                <a:latin typeface="Calibri"/>
                <a:cs typeface="Calibri"/>
              </a:rPr>
              <a:t> </a:t>
            </a:r>
            <a:r>
              <a:rPr lang="fr-FR" sz="1900" spc="-4" dirty="0">
                <a:latin typeface="Calibri"/>
                <a:cs typeface="Calibri"/>
              </a:rPr>
              <a:t>un</a:t>
            </a:r>
            <a:r>
              <a:rPr lang="fr-FR" sz="1900" spc="4" dirty="0">
                <a:latin typeface="Calibri"/>
                <a:cs typeface="Calibri"/>
              </a:rPr>
              <a:t> </a:t>
            </a:r>
            <a:r>
              <a:rPr lang="fr-FR" sz="1900" spc="-8" dirty="0">
                <a:latin typeface="Calibri"/>
                <a:cs typeface="Calibri"/>
              </a:rPr>
              <a:t>environnement</a:t>
            </a:r>
            <a:r>
              <a:rPr lang="fr-FR"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de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travail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inclusif</a:t>
            </a:r>
            <a:r>
              <a:rPr sz="1900" dirty="0">
                <a:latin typeface="Calibri"/>
                <a:cs typeface="Calibri"/>
              </a:rPr>
              <a:t> et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préoccupe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du bien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être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du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développement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collaborateurs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30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sait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motiver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son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ou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ses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équipes pour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obtenir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des </a:t>
            </a:r>
            <a:r>
              <a:rPr sz="1900" spc="-8" dirty="0">
                <a:latin typeface="Calibri"/>
                <a:cs typeface="Calibri"/>
              </a:rPr>
              <a:t>résultats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écoute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partage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les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informations</a:t>
            </a:r>
            <a:r>
              <a:rPr sz="1900" spc="26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importantes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développe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les compétences de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son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ou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ses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équipes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9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9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partage</a:t>
            </a:r>
            <a:r>
              <a:rPr sz="1900" spc="-4" dirty="0">
                <a:latin typeface="Calibri"/>
                <a:cs typeface="Calibri"/>
              </a:rPr>
              <a:t> sa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vision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 </a:t>
            </a:r>
            <a:r>
              <a:rPr sz="1900" spc="-4" dirty="0">
                <a:latin typeface="Calibri"/>
                <a:cs typeface="Calibri"/>
              </a:rPr>
              <a:t>sa</a:t>
            </a:r>
            <a:r>
              <a:rPr sz="1900" spc="-11" dirty="0">
                <a:latin typeface="Calibri"/>
                <a:cs typeface="Calibri"/>
              </a:rPr>
              <a:t> stratégie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26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donne du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sens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30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résiste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au</a:t>
            </a:r>
            <a:r>
              <a:rPr sz="1900" spc="-8" dirty="0">
                <a:latin typeface="Calibri"/>
                <a:cs typeface="Calibri"/>
              </a:rPr>
              <a:t> stress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 </a:t>
            </a:r>
            <a:r>
              <a:rPr sz="1900" spc="-4" dirty="0">
                <a:latin typeface="Calibri"/>
                <a:cs typeface="Calibri"/>
              </a:rPr>
              <a:t>aux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pressions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un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rôle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d’interface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entre</a:t>
            </a:r>
            <a:r>
              <a:rPr sz="1900" spc="1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les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hommes,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les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services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les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élus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possède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des compétences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techniques clés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pour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aider</a:t>
            </a:r>
            <a:r>
              <a:rPr sz="1900" dirty="0">
                <a:latin typeface="Calibri"/>
                <a:cs typeface="Calibri"/>
              </a:rPr>
              <a:t> et </a:t>
            </a:r>
            <a:r>
              <a:rPr sz="1900" spc="-8" dirty="0">
                <a:latin typeface="Calibri"/>
                <a:cs typeface="Calibri"/>
              </a:rPr>
              <a:t>conseiller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ses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collaborateurs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9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23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montre</a:t>
            </a:r>
            <a:r>
              <a:rPr sz="1900" spc="8" dirty="0">
                <a:latin typeface="Calibri"/>
                <a:cs typeface="Calibri"/>
              </a:rPr>
              <a:t> </a:t>
            </a:r>
            <a:r>
              <a:rPr sz="1900" spc="-19" dirty="0">
                <a:latin typeface="Calibri"/>
                <a:cs typeface="Calibri"/>
              </a:rPr>
              <a:t>l’exemple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sait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prendre</a:t>
            </a:r>
            <a:r>
              <a:rPr sz="1900" spc="-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assumer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ses </a:t>
            </a:r>
            <a:r>
              <a:rPr sz="1900" spc="-8" dirty="0">
                <a:latin typeface="Calibri"/>
                <a:cs typeface="Calibri"/>
              </a:rPr>
              <a:t>décisions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30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9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aide</a:t>
            </a:r>
            <a:r>
              <a:rPr sz="1900" spc="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8" dirty="0">
                <a:latin typeface="Calibri"/>
                <a:cs typeface="Calibri"/>
              </a:rPr>
              <a:t> cas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de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difficultés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9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est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un</a:t>
            </a:r>
            <a:r>
              <a:rPr sz="1900" spc="-23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catalyseur</a:t>
            </a:r>
            <a:r>
              <a:rPr sz="1900" spc="26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d’énergie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19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possède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l’aptitude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à</a:t>
            </a:r>
            <a:r>
              <a:rPr sz="1900" spc="-8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faire</a:t>
            </a:r>
            <a:r>
              <a:rPr sz="1900" spc="11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changer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5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26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fait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8" dirty="0">
                <a:latin typeface="Calibri"/>
                <a:cs typeface="Calibri"/>
              </a:rPr>
              <a:t>preuve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1" dirty="0">
                <a:latin typeface="Calibri"/>
                <a:cs typeface="Calibri"/>
              </a:rPr>
              <a:t>d’assertivité</a:t>
            </a:r>
            <a:endParaRPr sz="1900" dirty="0">
              <a:latin typeface="Calibri"/>
              <a:cs typeface="Calibri"/>
            </a:endParaRPr>
          </a:p>
          <a:p>
            <a:pPr marL="180975" indent="-171450">
              <a:spcBef>
                <a:spcPts val="319"/>
              </a:spcBef>
              <a:buChar char="-"/>
              <a:tabLst>
                <a:tab pos="180499" algn="l"/>
                <a:tab pos="180975" algn="l"/>
              </a:tabLst>
            </a:pPr>
            <a:r>
              <a:rPr sz="1900" dirty="0">
                <a:latin typeface="Calibri"/>
                <a:cs typeface="Calibri"/>
              </a:rPr>
              <a:t>Il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4" dirty="0">
                <a:latin typeface="Calibri"/>
                <a:cs typeface="Calibri"/>
              </a:rPr>
              <a:t>ose </a:t>
            </a:r>
            <a:r>
              <a:rPr sz="1900" spc="-8" dirty="0">
                <a:latin typeface="Calibri"/>
                <a:cs typeface="Calibri"/>
              </a:rPr>
              <a:t>innover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50143" y="4845006"/>
            <a:ext cx="2766067" cy="1455480"/>
            <a:chOff x="8229588" y="3512690"/>
            <a:chExt cx="3688090" cy="1940639"/>
          </a:xfrm>
        </p:grpSpPr>
        <p:sp>
          <p:nvSpPr>
            <p:cNvPr id="7" name="object 7"/>
            <p:cNvSpPr/>
            <p:nvPr/>
          </p:nvSpPr>
          <p:spPr>
            <a:xfrm>
              <a:off x="8229599" y="3512690"/>
              <a:ext cx="3688079" cy="1934210"/>
            </a:xfrm>
            <a:custGeom>
              <a:avLst/>
              <a:gdLst/>
              <a:ahLst/>
              <a:cxnLst/>
              <a:rect l="l" t="t" r="r" b="b"/>
              <a:pathLst>
                <a:path w="3688079" h="1934210">
                  <a:moveTo>
                    <a:pt x="1536700" y="1559560"/>
                  </a:moveTo>
                  <a:lnTo>
                    <a:pt x="614680" y="1559560"/>
                  </a:lnTo>
                  <a:lnTo>
                    <a:pt x="1195959" y="1934210"/>
                  </a:lnTo>
                  <a:lnTo>
                    <a:pt x="1536700" y="1559560"/>
                  </a:lnTo>
                  <a:close/>
                </a:path>
                <a:path w="3688079" h="1934210">
                  <a:moveTo>
                    <a:pt x="3428111" y="0"/>
                  </a:moveTo>
                  <a:lnTo>
                    <a:pt x="259969" y="0"/>
                  </a:lnTo>
                  <a:lnTo>
                    <a:pt x="213223" y="4186"/>
                  </a:lnTo>
                  <a:lnTo>
                    <a:pt x="169233" y="16257"/>
                  </a:lnTo>
                  <a:lnTo>
                    <a:pt x="128730" y="35480"/>
                  </a:lnTo>
                  <a:lnTo>
                    <a:pt x="92449" y="61121"/>
                  </a:lnTo>
                  <a:lnTo>
                    <a:pt x="61121" y="92449"/>
                  </a:lnTo>
                  <a:lnTo>
                    <a:pt x="35480" y="128730"/>
                  </a:lnTo>
                  <a:lnTo>
                    <a:pt x="16257" y="169233"/>
                  </a:lnTo>
                  <a:lnTo>
                    <a:pt x="4186" y="213223"/>
                  </a:lnTo>
                  <a:lnTo>
                    <a:pt x="0" y="259969"/>
                  </a:lnTo>
                  <a:lnTo>
                    <a:pt x="0" y="1299591"/>
                  </a:lnTo>
                  <a:lnTo>
                    <a:pt x="4186" y="1346336"/>
                  </a:lnTo>
                  <a:lnTo>
                    <a:pt x="16257" y="1390326"/>
                  </a:lnTo>
                  <a:lnTo>
                    <a:pt x="35480" y="1430829"/>
                  </a:lnTo>
                  <a:lnTo>
                    <a:pt x="61121" y="1467110"/>
                  </a:lnTo>
                  <a:lnTo>
                    <a:pt x="92449" y="1498438"/>
                  </a:lnTo>
                  <a:lnTo>
                    <a:pt x="128730" y="1524079"/>
                  </a:lnTo>
                  <a:lnTo>
                    <a:pt x="169233" y="1543302"/>
                  </a:lnTo>
                  <a:lnTo>
                    <a:pt x="213223" y="1555373"/>
                  </a:lnTo>
                  <a:lnTo>
                    <a:pt x="259969" y="1559560"/>
                  </a:lnTo>
                  <a:lnTo>
                    <a:pt x="3428111" y="1559560"/>
                  </a:lnTo>
                  <a:lnTo>
                    <a:pt x="3474856" y="1555373"/>
                  </a:lnTo>
                  <a:lnTo>
                    <a:pt x="3518846" y="1543302"/>
                  </a:lnTo>
                  <a:lnTo>
                    <a:pt x="3559349" y="1524079"/>
                  </a:lnTo>
                  <a:lnTo>
                    <a:pt x="3595630" y="1498438"/>
                  </a:lnTo>
                  <a:lnTo>
                    <a:pt x="3626958" y="1467110"/>
                  </a:lnTo>
                  <a:lnTo>
                    <a:pt x="3652599" y="1430829"/>
                  </a:lnTo>
                  <a:lnTo>
                    <a:pt x="3671822" y="1390326"/>
                  </a:lnTo>
                  <a:lnTo>
                    <a:pt x="3683893" y="1346336"/>
                  </a:lnTo>
                  <a:lnTo>
                    <a:pt x="3688080" y="1299591"/>
                  </a:lnTo>
                  <a:lnTo>
                    <a:pt x="3688080" y="259969"/>
                  </a:lnTo>
                  <a:lnTo>
                    <a:pt x="3683893" y="213223"/>
                  </a:lnTo>
                  <a:lnTo>
                    <a:pt x="3671822" y="169233"/>
                  </a:lnTo>
                  <a:lnTo>
                    <a:pt x="3652599" y="128730"/>
                  </a:lnTo>
                  <a:lnTo>
                    <a:pt x="3626958" y="92449"/>
                  </a:lnTo>
                  <a:lnTo>
                    <a:pt x="3595630" y="61121"/>
                  </a:lnTo>
                  <a:lnTo>
                    <a:pt x="3559349" y="35480"/>
                  </a:lnTo>
                  <a:lnTo>
                    <a:pt x="3518846" y="16257"/>
                  </a:lnTo>
                  <a:lnTo>
                    <a:pt x="3474856" y="4186"/>
                  </a:lnTo>
                  <a:lnTo>
                    <a:pt x="342811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229588" y="3519119"/>
              <a:ext cx="3688080" cy="1934210"/>
            </a:xfrm>
            <a:custGeom>
              <a:avLst/>
              <a:gdLst/>
              <a:ahLst/>
              <a:cxnLst/>
              <a:rect l="l" t="t" r="r" b="b"/>
              <a:pathLst>
                <a:path w="3688079" h="1934210">
                  <a:moveTo>
                    <a:pt x="0" y="259969"/>
                  </a:moveTo>
                  <a:lnTo>
                    <a:pt x="4186" y="213223"/>
                  </a:lnTo>
                  <a:lnTo>
                    <a:pt x="16257" y="169233"/>
                  </a:lnTo>
                  <a:lnTo>
                    <a:pt x="35480" y="128730"/>
                  </a:lnTo>
                  <a:lnTo>
                    <a:pt x="61121" y="92449"/>
                  </a:lnTo>
                  <a:lnTo>
                    <a:pt x="92449" y="61121"/>
                  </a:lnTo>
                  <a:lnTo>
                    <a:pt x="128730" y="35480"/>
                  </a:lnTo>
                  <a:lnTo>
                    <a:pt x="169233" y="16257"/>
                  </a:lnTo>
                  <a:lnTo>
                    <a:pt x="213223" y="4186"/>
                  </a:lnTo>
                  <a:lnTo>
                    <a:pt x="259969" y="0"/>
                  </a:lnTo>
                  <a:lnTo>
                    <a:pt x="614680" y="0"/>
                  </a:lnTo>
                  <a:lnTo>
                    <a:pt x="1536700" y="0"/>
                  </a:lnTo>
                  <a:lnTo>
                    <a:pt x="3428111" y="0"/>
                  </a:lnTo>
                  <a:lnTo>
                    <a:pt x="3474856" y="4186"/>
                  </a:lnTo>
                  <a:lnTo>
                    <a:pt x="3518846" y="16257"/>
                  </a:lnTo>
                  <a:lnTo>
                    <a:pt x="3559349" y="35480"/>
                  </a:lnTo>
                  <a:lnTo>
                    <a:pt x="3595630" y="61121"/>
                  </a:lnTo>
                  <a:lnTo>
                    <a:pt x="3626958" y="92449"/>
                  </a:lnTo>
                  <a:lnTo>
                    <a:pt x="3652599" y="128730"/>
                  </a:lnTo>
                  <a:lnTo>
                    <a:pt x="3671822" y="169233"/>
                  </a:lnTo>
                  <a:lnTo>
                    <a:pt x="3683893" y="213223"/>
                  </a:lnTo>
                  <a:lnTo>
                    <a:pt x="3688080" y="259969"/>
                  </a:lnTo>
                  <a:lnTo>
                    <a:pt x="3688080" y="909701"/>
                  </a:lnTo>
                  <a:lnTo>
                    <a:pt x="3688080" y="1299591"/>
                  </a:lnTo>
                  <a:lnTo>
                    <a:pt x="3683893" y="1346336"/>
                  </a:lnTo>
                  <a:lnTo>
                    <a:pt x="3671822" y="1390326"/>
                  </a:lnTo>
                  <a:lnTo>
                    <a:pt x="3652599" y="1430829"/>
                  </a:lnTo>
                  <a:lnTo>
                    <a:pt x="3626958" y="1467110"/>
                  </a:lnTo>
                  <a:lnTo>
                    <a:pt x="3595630" y="1498438"/>
                  </a:lnTo>
                  <a:lnTo>
                    <a:pt x="3559349" y="1524079"/>
                  </a:lnTo>
                  <a:lnTo>
                    <a:pt x="3518846" y="1543302"/>
                  </a:lnTo>
                  <a:lnTo>
                    <a:pt x="3474856" y="1555373"/>
                  </a:lnTo>
                  <a:lnTo>
                    <a:pt x="3428111" y="1559560"/>
                  </a:lnTo>
                  <a:lnTo>
                    <a:pt x="1536700" y="1559560"/>
                  </a:lnTo>
                  <a:lnTo>
                    <a:pt x="1195959" y="1934210"/>
                  </a:lnTo>
                  <a:lnTo>
                    <a:pt x="614680" y="1559560"/>
                  </a:lnTo>
                  <a:lnTo>
                    <a:pt x="259969" y="1559560"/>
                  </a:lnTo>
                  <a:lnTo>
                    <a:pt x="213223" y="1555373"/>
                  </a:lnTo>
                  <a:lnTo>
                    <a:pt x="169233" y="1543302"/>
                  </a:lnTo>
                  <a:lnTo>
                    <a:pt x="128730" y="1524079"/>
                  </a:lnTo>
                  <a:lnTo>
                    <a:pt x="92449" y="1498438"/>
                  </a:lnTo>
                  <a:lnTo>
                    <a:pt x="61121" y="1467110"/>
                  </a:lnTo>
                  <a:lnTo>
                    <a:pt x="35480" y="1430829"/>
                  </a:lnTo>
                  <a:lnTo>
                    <a:pt x="16257" y="1390326"/>
                  </a:lnTo>
                  <a:lnTo>
                    <a:pt x="4186" y="1346336"/>
                  </a:lnTo>
                  <a:lnTo>
                    <a:pt x="0" y="1299591"/>
                  </a:lnTo>
                  <a:lnTo>
                    <a:pt x="0" y="909701"/>
                  </a:lnTo>
                  <a:lnTo>
                    <a:pt x="0" y="25996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00800" y="4901457"/>
            <a:ext cx="198310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Et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moi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23" dirty="0">
                <a:latin typeface="Calibri"/>
                <a:cs typeface="Calibri"/>
              </a:rPr>
              <a:t>j’en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suis où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avec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mon</a:t>
            </a:r>
            <a:endParaRPr sz="1350" dirty="0">
              <a:latin typeface="Calibri"/>
              <a:cs typeface="Calibri"/>
            </a:endParaRPr>
          </a:p>
          <a:p>
            <a:pPr marL="9525"/>
            <a:r>
              <a:rPr sz="1350" spc="-8" dirty="0">
                <a:latin typeface="Calibri"/>
                <a:cs typeface="Calibri"/>
              </a:rPr>
              <a:t>management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79002" y="5474391"/>
            <a:ext cx="252745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Au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fait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est</a:t>
            </a:r>
            <a:r>
              <a:rPr sz="1350" dirty="0">
                <a:latin typeface="Calibri"/>
                <a:cs typeface="Calibri"/>
              </a:rPr>
              <a:t> ce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que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j’aimerais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11" dirty="0">
                <a:latin typeface="Calibri"/>
                <a:cs typeface="Calibri"/>
              </a:rPr>
              <a:t>avoir</a:t>
            </a:r>
            <a:r>
              <a:rPr sz="1350" spc="-4" dirty="0">
                <a:latin typeface="Calibri"/>
                <a:cs typeface="Calibri"/>
              </a:rPr>
              <a:t> un</a:t>
            </a:r>
            <a:endParaRPr sz="1350" dirty="0">
              <a:latin typeface="Calibri"/>
              <a:cs typeface="Calibri"/>
            </a:endParaRPr>
          </a:p>
          <a:p>
            <a:pPr marL="9525"/>
            <a:r>
              <a:rPr sz="1350" spc="-8" dirty="0">
                <a:latin typeface="Calibri"/>
                <a:cs typeface="Calibri"/>
              </a:rPr>
              <a:t>manager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comme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moi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4876800"/>
            <a:ext cx="1044407" cy="16998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1" y="304800"/>
            <a:ext cx="8991600" cy="2075729"/>
          </a:xfrm>
          <a:prstGeom prst="rect">
            <a:avLst/>
          </a:prstGeom>
        </p:spPr>
        <p:txBody>
          <a:bodyPr vert="horz" wrap="square" lIns="0" tIns="71914" rIns="0" bIns="0" rtlCol="0">
            <a:spAutoFit/>
          </a:bodyPr>
          <a:lstStyle/>
          <a:p>
            <a:pPr marL="9525">
              <a:spcBef>
                <a:spcPts val="566"/>
              </a:spcBef>
            </a:pPr>
            <a:r>
              <a:rPr sz="21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Conclusion</a:t>
            </a:r>
            <a:r>
              <a:rPr sz="2100" b="1" u="sng" spc="-4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100" dirty="0">
              <a:latin typeface="Calibri"/>
              <a:cs typeface="Calibri"/>
            </a:endParaRPr>
          </a:p>
          <a:p>
            <a:pPr marL="9525" marR="355282">
              <a:lnSpc>
                <a:spcPts val="2280"/>
              </a:lnSpc>
              <a:spcBef>
                <a:spcPts val="773"/>
              </a:spcBef>
            </a:pPr>
            <a:r>
              <a:rPr sz="2100" spc="-4" dirty="0">
                <a:latin typeface="Calibri"/>
                <a:cs typeface="Calibri"/>
              </a:rPr>
              <a:t>Le management </a:t>
            </a:r>
            <a:r>
              <a:rPr sz="2100" spc="-8" dirty="0">
                <a:latin typeface="Calibri"/>
                <a:cs typeface="Calibri"/>
              </a:rPr>
              <a:t>est </a:t>
            </a:r>
            <a:r>
              <a:rPr sz="2100" dirty="0">
                <a:latin typeface="Calibri"/>
                <a:cs typeface="Calibri"/>
              </a:rPr>
              <a:t>un art qui </a:t>
            </a:r>
            <a:r>
              <a:rPr sz="2100" spc="-8" dirty="0">
                <a:latin typeface="Calibri"/>
                <a:cs typeface="Calibri"/>
              </a:rPr>
              <a:t>pourrait </a:t>
            </a:r>
            <a:r>
              <a:rPr sz="2100" spc="-4" dirty="0">
                <a:latin typeface="Calibri"/>
                <a:cs typeface="Calibri"/>
              </a:rPr>
              <a:t>se résumer </a:t>
            </a:r>
            <a:r>
              <a:rPr sz="2100" dirty="0">
                <a:latin typeface="Calibri"/>
                <a:cs typeface="Calibri"/>
              </a:rPr>
              <a:t>à </a:t>
            </a:r>
            <a:r>
              <a:rPr sz="2100" b="1" spc="-15" dirty="0">
                <a:latin typeface="Calibri"/>
                <a:cs typeface="Calibri"/>
              </a:rPr>
              <a:t>être </a:t>
            </a:r>
            <a:r>
              <a:rPr sz="2100" b="1" spc="-4" dirty="0">
                <a:latin typeface="Calibri"/>
                <a:cs typeface="Calibri"/>
              </a:rPr>
              <a:t>souple en </a:t>
            </a:r>
            <a:r>
              <a:rPr sz="2100" b="1" spc="-46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relation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et</a:t>
            </a:r>
            <a:r>
              <a:rPr sz="2100" b="1" spc="11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ferme</a:t>
            </a:r>
            <a:r>
              <a:rPr sz="2100" b="1" spc="1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en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décision.</a:t>
            </a:r>
            <a:endParaRPr sz="2100" dirty="0">
              <a:latin typeface="Calibri"/>
              <a:cs typeface="Calibri"/>
            </a:endParaRPr>
          </a:p>
          <a:p>
            <a:pPr marL="9525">
              <a:lnSpc>
                <a:spcPts val="2393"/>
              </a:lnSpc>
              <a:spcBef>
                <a:spcPts val="458"/>
              </a:spcBef>
            </a:pPr>
            <a:r>
              <a:rPr sz="2100" spc="-4" dirty="0">
                <a:latin typeface="Calibri"/>
                <a:cs typeface="Calibri"/>
              </a:rPr>
              <a:t>Le manager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est </a:t>
            </a:r>
            <a:r>
              <a:rPr sz="2100" dirty="0">
                <a:latin typeface="Calibri"/>
                <a:cs typeface="Calibri"/>
              </a:rPr>
              <a:t>censé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posséder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multiple</a:t>
            </a:r>
            <a:r>
              <a:rPr sz="2100" spc="-2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talents,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dirty="0" err="1">
                <a:latin typeface="Calibri"/>
                <a:cs typeface="Calibri"/>
              </a:rPr>
              <a:t>néanmoins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dirty="0" err="1">
                <a:latin typeface="Calibri"/>
                <a:cs typeface="Calibri"/>
              </a:rPr>
              <a:t>nul</a:t>
            </a:r>
            <a:r>
              <a:rPr lang="fr-FR" sz="2100" dirty="0">
                <a:latin typeface="Calibri"/>
                <a:cs typeface="Calibri"/>
              </a:rPr>
              <a:t> </a:t>
            </a:r>
            <a:r>
              <a:rPr sz="2100" spc="-34" dirty="0" err="1">
                <a:latin typeface="Calibri"/>
                <a:cs typeface="Calibri"/>
              </a:rPr>
              <a:t>n’est</a:t>
            </a:r>
            <a:r>
              <a:rPr sz="2100" spc="-3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parfait. </a:t>
            </a:r>
            <a:r>
              <a:rPr sz="2100" spc="-30" dirty="0">
                <a:latin typeface="Calibri"/>
                <a:cs typeface="Calibri"/>
              </a:rPr>
              <a:t>L’essentiel </a:t>
            </a:r>
            <a:r>
              <a:rPr sz="2100" dirty="0">
                <a:latin typeface="Calibri"/>
                <a:cs typeface="Calibri"/>
              </a:rPr>
              <a:t>semble </a:t>
            </a:r>
            <a:r>
              <a:rPr sz="2100" spc="-11" dirty="0">
                <a:latin typeface="Calibri"/>
                <a:cs typeface="Calibri"/>
              </a:rPr>
              <a:t>consister </a:t>
            </a:r>
            <a:r>
              <a:rPr sz="2100" dirty="0">
                <a:latin typeface="Calibri"/>
                <a:cs typeface="Calibri"/>
              </a:rPr>
              <a:t>à </a:t>
            </a:r>
            <a:r>
              <a:rPr sz="2100" spc="-8" dirty="0">
                <a:latin typeface="Calibri"/>
                <a:cs typeface="Calibri"/>
              </a:rPr>
              <a:t>entretenir </a:t>
            </a:r>
            <a:r>
              <a:rPr sz="2100" dirty="0">
                <a:latin typeface="Calibri"/>
                <a:cs typeface="Calibri"/>
              </a:rPr>
              <a:t>une </a:t>
            </a:r>
            <a:r>
              <a:rPr sz="2100" spc="-8" dirty="0">
                <a:latin typeface="Calibri"/>
                <a:cs typeface="Calibri"/>
              </a:rPr>
              <a:t>relation 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ouverte</a:t>
            </a:r>
            <a:r>
              <a:rPr sz="2100" spc="-23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avec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son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entourage,</a:t>
            </a:r>
            <a:r>
              <a:rPr sz="2100" spc="-34" dirty="0">
                <a:latin typeface="Calibri"/>
                <a:cs typeface="Calibri"/>
              </a:rPr>
              <a:t> d’être</a:t>
            </a:r>
            <a:r>
              <a:rPr sz="2100" spc="-19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capable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23" dirty="0">
                <a:latin typeface="Calibri"/>
                <a:cs typeface="Calibri"/>
              </a:rPr>
              <a:t>s’adapter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et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montrer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23" dirty="0">
                <a:latin typeface="Calibri"/>
                <a:cs typeface="Calibri"/>
              </a:rPr>
              <a:t>l’exemple.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4231" y="3175634"/>
            <a:ext cx="2461259" cy="2312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8995" y="812069"/>
            <a:ext cx="2937509" cy="2709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15" dirty="0"/>
              <a:t>MANAGER</a:t>
            </a:r>
            <a:r>
              <a:rPr spc="-79" dirty="0"/>
              <a:t> </a:t>
            </a:r>
            <a:r>
              <a:rPr spc="-4" dirty="0"/>
              <a:t>CA</a:t>
            </a:r>
            <a:r>
              <a:rPr spc="-71" dirty="0"/>
              <a:t> </a:t>
            </a:r>
            <a:r>
              <a:rPr spc="-15" dirty="0"/>
              <a:t>CONSISTE</a:t>
            </a:r>
            <a:r>
              <a:rPr spc="-64" dirty="0"/>
              <a:t> </a:t>
            </a:r>
            <a:r>
              <a:rPr dirty="0"/>
              <a:t>EN</a:t>
            </a:r>
            <a:r>
              <a:rPr spc="-71" dirty="0"/>
              <a:t> </a:t>
            </a:r>
            <a:r>
              <a:rPr spc="-8" dirty="0"/>
              <a:t>QUOI</a:t>
            </a:r>
            <a:r>
              <a:rPr spc="-71" dirty="0"/>
              <a:t> 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" y="1"/>
            <a:ext cx="6610587" cy="6777977"/>
          </a:xfrm>
          <a:prstGeom prst="rect">
            <a:avLst/>
          </a:prstGeom>
        </p:spPr>
        <p:txBody>
          <a:bodyPr vert="horz" wrap="square" lIns="0" tIns="57626" rIns="0" bIns="0" rtlCol="0">
            <a:spAutoFit/>
          </a:bodyPr>
          <a:lstStyle/>
          <a:p>
            <a:pPr marL="110490" indent="-100965">
              <a:spcBef>
                <a:spcPts val="454"/>
              </a:spcBef>
              <a:buSzPct val="71428"/>
              <a:buFont typeface="Wingdings"/>
              <a:buChar char=""/>
              <a:tabLst>
                <a:tab pos="110490" algn="l"/>
              </a:tabLst>
            </a:pPr>
            <a:r>
              <a:rPr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sz="2000" b="1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MISSIONS</a:t>
            </a: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DU RESPONSABLE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5"/>
              </a:spcBef>
            </a:pPr>
            <a:r>
              <a:rPr sz="2000" spc="-4" dirty="0">
                <a:latin typeface="Calibri"/>
                <a:cs typeface="Calibri"/>
              </a:rPr>
              <a:t>→</a:t>
            </a:r>
            <a:r>
              <a:rPr sz="2000" b="1" spc="-4" dirty="0">
                <a:latin typeface="Calibri"/>
                <a:cs typeface="Calibri"/>
              </a:rPr>
              <a:t>Produire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traiter</a:t>
            </a:r>
            <a:r>
              <a:rPr sz="2000" spc="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superviser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8" dirty="0">
                <a:latin typeface="Calibri"/>
                <a:cs typeface="Calibri"/>
              </a:rPr>
              <a:t> dossiers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techniques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5"/>
              </a:spcBef>
            </a:pPr>
            <a:r>
              <a:rPr sz="2000" spc="-8" dirty="0">
                <a:latin typeface="Calibri"/>
                <a:cs typeface="Calibri"/>
              </a:rPr>
              <a:t>→</a:t>
            </a:r>
            <a:r>
              <a:rPr sz="2000" b="1" spc="-8" dirty="0">
                <a:latin typeface="Calibri"/>
                <a:cs typeface="Calibri"/>
              </a:rPr>
              <a:t>Gérer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prescrire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formaliser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contrôler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5"/>
              </a:spcBef>
            </a:pPr>
            <a:r>
              <a:rPr sz="2000" spc="-4" dirty="0">
                <a:latin typeface="Calibri"/>
                <a:cs typeface="Calibri"/>
              </a:rPr>
              <a:t>→</a:t>
            </a:r>
            <a:r>
              <a:rPr sz="2000" b="1" spc="-4" dirty="0">
                <a:latin typeface="Calibri"/>
                <a:cs typeface="Calibri"/>
              </a:rPr>
              <a:t>Animer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donner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du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sens,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motiver,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produire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du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feedback,</a:t>
            </a:r>
            <a:r>
              <a:rPr sz="2000" spc="-19" dirty="0">
                <a:latin typeface="Calibri"/>
                <a:cs typeface="Calibri"/>
              </a:rPr>
              <a:t> former,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développer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l’autonomie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63"/>
              </a:spcBef>
            </a:pPr>
            <a:r>
              <a:rPr sz="2000" spc="-4" dirty="0">
                <a:latin typeface="Calibri"/>
                <a:cs typeface="Calibri"/>
              </a:rPr>
              <a:t>→</a:t>
            </a:r>
            <a:r>
              <a:rPr sz="2000" b="1" spc="-4" dirty="0">
                <a:latin typeface="Calibri"/>
                <a:cs typeface="Calibri"/>
              </a:rPr>
              <a:t>Innover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améliorer, </a:t>
            </a:r>
            <a:r>
              <a:rPr sz="2000" spc="-11" dirty="0">
                <a:latin typeface="Calibri"/>
                <a:cs typeface="Calibri"/>
              </a:rPr>
              <a:t>optimiser,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inventer</a:t>
            </a:r>
            <a:endParaRPr lang="fr-FR" sz="2000" spc="-8" dirty="0">
              <a:latin typeface="Calibri"/>
              <a:cs typeface="Calibri"/>
            </a:endParaRPr>
          </a:p>
          <a:p>
            <a:pPr marL="9525">
              <a:spcBef>
                <a:spcPts val="363"/>
              </a:spcBef>
            </a:pPr>
            <a:endParaRPr sz="2000" dirty="0">
              <a:latin typeface="Calibri"/>
              <a:cs typeface="Calibri"/>
            </a:endParaRPr>
          </a:p>
          <a:p>
            <a:pPr marL="160020" indent="-150495">
              <a:spcBef>
                <a:spcPts val="375"/>
              </a:spcBef>
              <a:buSzPct val="71428"/>
              <a:buFont typeface="Wingdings"/>
              <a:buChar char=""/>
              <a:tabLst>
                <a:tab pos="160020" algn="l"/>
              </a:tabLst>
            </a:pPr>
            <a:r>
              <a:rPr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ROLES</a:t>
            </a:r>
            <a:r>
              <a:rPr sz="200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20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MANAGER</a:t>
            </a:r>
            <a:r>
              <a:rPr sz="2000" spc="-8" dirty="0">
                <a:latin typeface="Calibri"/>
                <a:cs typeface="Calibri"/>
              </a:rPr>
              <a:t>,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ses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" dirty="0">
                <a:latin typeface="Calibri"/>
                <a:cs typeface="Calibri"/>
              </a:rPr>
              <a:t> casquettes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5"/>
              </a:spcBef>
            </a:pPr>
            <a:r>
              <a:rPr sz="2000" spc="-4" dirty="0">
                <a:latin typeface="Calibri"/>
                <a:cs typeface="Calibri"/>
              </a:rPr>
              <a:t>→</a:t>
            </a:r>
            <a:r>
              <a:rPr sz="2000" b="1" spc="-4" dirty="0">
                <a:latin typeface="Calibri"/>
                <a:cs typeface="Calibri"/>
              </a:rPr>
              <a:t>Le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leader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pour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être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inspirant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24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doit</a:t>
            </a:r>
            <a:r>
              <a:rPr sz="2000" spc="-11" dirty="0">
                <a:latin typeface="Calibri"/>
                <a:cs typeface="Calibri"/>
              </a:rPr>
              <a:t> faire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preuve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40005">
              <a:spcBef>
                <a:spcPts val="375"/>
              </a:spcBef>
            </a:pPr>
            <a:r>
              <a:rPr sz="2000" spc="-4" dirty="0">
                <a:latin typeface="Calibri"/>
                <a:cs typeface="Calibri"/>
              </a:rPr>
              <a:t>-de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chaleur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humaine</a:t>
            </a:r>
          </a:p>
          <a:p>
            <a:pPr marL="110490" indent="-70485">
              <a:spcBef>
                <a:spcPts val="375"/>
              </a:spcBef>
              <a:buChar char="-"/>
              <a:tabLst>
                <a:tab pos="110490" algn="l"/>
              </a:tabLst>
            </a:pPr>
            <a:r>
              <a:rPr sz="2000" dirty="0">
                <a:latin typeface="Calibri"/>
                <a:cs typeface="Calibri"/>
              </a:rPr>
              <a:t>de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compétences</a:t>
            </a:r>
            <a:r>
              <a:rPr sz="2000" spc="-3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perçues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60"/>
              </a:spcBef>
            </a:pPr>
            <a:r>
              <a:rPr sz="2000" spc="-4" dirty="0">
                <a:latin typeface="Calibri"/>
                <a:cs typeface="Calibri"/>
              </a:rPr>
              <a:t>→</a:t>
            </a:r>
            <a:r>
              <a:rPr sz="2000" b="1" spc="-4" dirty="0">
                <a:latin typeface="Calibri"/>
                <a:cs typeface="Calibri"/>
              </a:rPr>
              <a:t>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commandant</a:t>
            </a:r>
            <a:r>
              <a:rPr sz="2000" b="1" spc="-4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9525">
              <a:spcBef>
                <a:spcPts val="379"/>
              </a:spcBef>
            </a:pPr>
            <a:r>
              <a:rPr sz="2000" spc="-11" dirty="0">
                <a:latin typeface="Calibri"/>
                <a:cs typeface="Calibri"/>
              </a:rPr>
              <a:t>-fixer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cap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5"/>
              </a:spcBef>
            </a:pPr>
            <a:r>
              <a:rPr sz="2000" spc="-11" dirty="0">
                <a:latin typeface="Calibri"/>
                <a:cs typeface="Calibri"/>
              </a:rPr>
              <a:t>-contrôler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5"/>
              </a:spcBef>
            </a:pPr>
            <a:r>
              <a:rPr sz="2000" spc="-4" dirty="0">
                <a:latin typeface="Calibri"/>
                <a:cs typeface="Calibri"/>
              </a:rPr>
              <a:t>-la</a:t>
            </a:r>
            <a:r>
              <a:rPr sz="2000" spc="-8" dirty="0">
                <a:latin typeface="Calibri"/>
                <a:cs typeface="Calibri"/>
              </a:rPr>
              <a:t> gestion</a:t>
            </a:r>
            <a:r>
              <a:rPr sz="2000" spc="26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d’urgence</a:t>
            </a:r>
            <a:endParaRPr sz="2000" dirty="0">
              <a:latin typeface="Calibri"/>
              <a:cs typeface="Calibri"/>
            </a:endParaRPr>
          </a:p>
          <a:p>
            <a:pPr marL="80010" indent="-70485">
              <a:spcBef>
                <a:spcPts val="375"/>
              </a:spcBef>
              <a:buChar char="-"/>
              <a:tabLst>
                <a:tab pos="80010" algn="l"/>
              </a:tabLst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décision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finale</a:t>
            </a:r>
          </a:p>
          <a:p>
            <a:pPr marL="9525">
              <a:spcBef>
                <a:spcPts val="360"/>
              </a:spcBef>
            </a:pPr>
            <a:r>
              <a:rPr sz="2000" spc="-4" dirty="0">
                <a:latin typeface="Calibri"/>
                <a:cs typeface="Calibri"/>
              </a:rPr>
              <a:t>→</a:t>
            </a:r>
            <a:r>
              <a:rPr sz="2000" b="1" spc="-4" dirty="0">
                <a:latin typeface="Calibri"/>
                <a:cs typeface="Calibri"/>
              </a:rPr>
              <a:t>Le</a:t>
            </a:r>
            <a:r>
              <a:rPr sz="2000" b="1" spc="-38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coach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9525">
              <a:spcBef>
                <a:spcPts val="375"/>
              </a:spcBef>
            </a:pPr>
            <a:r>
              <a:rPr sz="2000" spc="-4" dirty="0">
                <a:latin typeface="Calibri"/>
                <a:cs typeface="Calibri"/>
              </a:rPr>
              <a:t>-développer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capacités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connaissances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379"/>
              </a:spcBef>
            </a:pPr>
            <a:r>
              <a:rPr sz="2000" spc="-8" dirty="0">
                <a:latin typeface="Calibri"/>
                <a:cs typeface="Calibri"/>
              </a:rPr>
              <a:t>-conduire</a:t>
            </a:r>
            <a:r>
              <a:rPr sz="2000" spc="-4" dirty="0">
                <a:latin typeface="Calibri"/>
                <a:cs typeface="Calibri"/>
              </a:rPr>
              <a:t> ses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équipes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vers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1" dirty="0" err="1">
                <a:latin typeface="Calibri"/>
                <a:cs typeface="Calibri"/>
              </a:rPr>
              <a:t>l’autonomie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2657" y="5851499"/>
            <a:ext cx="896683" cy="8236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9479" y="4572000"/>
            <a:ext cx="1001369" cy="701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2691766"/>
            <a:ext cx="939165" cy="7372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ropos de la PNL – RJ-Coaching">
            <a:extLst>
              <a:ext uri="{FF2B5EF4-FFF2-40B4-BE49-F238E27FC236}">
                <a16:creationId xmlns:a16="http://schemas.microsoft.com/office/drawing/2014/main" id="{4462296A-098D-2CE5-F228-66B7F2C6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8348"/>
            <a:ext cx="8634415" cy="69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8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088F1E-4D10-4953-A23E-676FFCB1B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595" y="228600"/>
            <a:ext cx="8601276" cy="2705869"/>
          </a:xfrm>
        </p:spPr>
        <p:txBody>
          <a:bodyPr/>
          <a:lstStyle/>
          <a:p>
            <a:pPr marL="116205" indent="-106680">
              <a:spcBef>
                <a:spcPts val="390"/>
              </a:spcBef>
              <a:buSzPct val="66666"/>
              <a:buFont typeface="Wingdings"/>
              <a:buChar char=""/>
              <a:tabLst>
                <a:tab pos="116205" algn="l"/>
              </a:tabLst>
            </a:pP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lang="fr-FR" sz="2000" b="1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DIFFERENTS</a:t>
            </a:r>
            <a:r>
              <a:rPr lang="fr-FR" sz="2000" b="1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</a:t>
            </a:r>
            <a:r>
              <a:rPr lang="fr-FR" sz="2000" b="1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lang="fr-FR" sz="2000" b="1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endParaRPr lang="fr-FR" sz="2000" dirty="0">
              <a:latin typeface="Calibri"/>
              <a:cs typeface="Calibri"/>
            </a:endParaRPr>
          </a:p>
          <a:p>
            <a:pPr marL="9525">
              <a:spcBef>
                <a:spcPts val="360"/>
              </a:spcBef>
            </a:pPr>
            <a:r>
              <a:rPr lang="fr-FR" sz="2000" dirty="0">
                <a:latin typeface="Calibri"/>
                <a:cs typeface="Calibri"/>
              </a:rPr>
              <a:t>-Le</a:t>
            </a:r>
            <a:r>
              <a:rPr lang="fr-FR" sz="2000" spc="-8" dirty="0">
                <a:latin typeface="Calibri"/>
                <a:cs typeface="Calibri"/>
              </a:rPr>
              <a:t> style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directif</a:t>
            </a:r>
            <a:r>
              <a:rPr lang="fr-FR" sz="2000" spc="30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qui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structure</a:t>
            </a:r>
            <a:r>
              <a:rPr lang="fr-FR" sz="2000" spc="26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et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oriente</a:t>
            </a:r>
            <a:r>
              <a:rPr lang="fr-FR" sz="2000" spc="26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les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équipes</a:t>
            </a:r>
            <a:r>
              <a:rPr lang="fr-FR" sz="2000" spc="41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faible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autonomie</a:t>
            </a:r>
            <a:endParaRPr lang="fr-FR" sz="2000" dirty="0">
              <a:latin typeface="Calibri"/>
              <a:cs typeface="Calibri"/>
            </a:endParaRPr>
          </a:p>
          <a:p>
            <a:pPr marL="9525">
              <a:spcBef>
                <a:spcPts val="344"/>
              </a:spcBef>
            </a:pPr>
            <a:r>
              <a:rPr lang="fr-FR" sz="2000" dirty="0">
                <a:latin typeface="Calibri"/>
                <a:cs typeface="Calibri"/>
              </a:rPr>
              <a:t>-Le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style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persuasif</a:t>
            </a:r>
            <a:r>
              <a:rPr lang="fr-FR" sz="2000" spc="30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qui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mobilise</a:t>
            </a:r>
            <a:r>
              <a:rPr lang="fr-FR" sz="2000" spc="23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les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équipes</a:t>
            </a:r>
            <a:r>
              <a:rPr lang="fr-FR" sz="2000" spc="38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faible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autonomie</a:t>
            </a:r>
            <a:endParaRPr lang="fr-FR" sz="2000" dirty="0">
              <a:latin typeface="Calibri"/>
              <a:cs typeface="Calibri"/>
            </a:endParaRPr>
          </a:p>
          <a:p>
            <a:pPr marL="9525">
              <a:spcBef>
                <a:spcPts val="344"/>
              </a:spcBef>
            </a:pPr>
            <a:r>
              <a:rPr lang="fr-FR" sz="2000" dirty="0">
                <a:latin typeface="Calibri"/>
                <a:cs typeface="Calibri"/>
              </a:rPr>
              <a:t>-Le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style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participatif</a:t>
            </a:r>
            <a:r>
              <a:rPr lang="fr-FR" sz="2000" spc="38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qui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associe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les</a:t>
            </a:r>
            <a:r>
              <a:rPr lang="fr-FR" sz="2000" spc="30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collaborateurs</a:t>
            </a:r>
            <a:r>
              <a:rPr lang="fr-FR" sz="2000" spc="26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au </a:t>
            </a:r>
            <a:r>
              <a:rPr lang="fr-FR" sz="2000" spc="-8" dirty="0">
                <a:latin typeface="Calibri"/>
                <a:cs typeface="Calibri"/>
              </a:rPr>
              <a:t>projet. Destiné</a:t>
            </a:r>
            <a:r>
              <a:rPr lang="fr-FR" sz="2000" spc="45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aux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équipes</a:t>
            </a:r>
            <a:r>
              <a:rPr lang="fr-FR" sz="2000" spc="45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autonomie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modérée</a:t>
            </a:r>
            <a:endParaRPr lang="fr-FR" sz="2000" dirty="0">
              <a:latin typeface="Calibri"/>
              <a:cs typeface="Calibri"/>
            </a:endParaRPr>
          </a:p>
          <a:p>
            <a:pPr marL="9525">
              <a:spcBef>
                <a:spcPts val="349"/>
              </a:spcBef>
            </a:pPr>
            <a:r>
              <a:rPr lang="fr-FR" sz="2000" dirty="0">
                <a:latin typeface="Calibri"/>
                <a:cs typeface="Calibri"/>
              </a:rPr>
              <a:t>-Le</a:t>
            </a:r>
            <a:r>
              <a:rPr lang="fr-FR" sz="2000" spc="-8" dirty="0">
                <a:latin typeface="Calibri"/>
                <a:cs typeface="Calibri"/>
              </a:rPr>
              <a:t> style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délégatif</a:t>
            </a:r>
            <a:r>
              <a:rPr lang="fr-FR" sz="2000" spc="49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pour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les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collaborateurs</a:t>
            </a:r>
            <a:r>
              <a:rPr lang="fr-FR" sz="2000" spc="23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 </a:t>
            </a:r>
            <a:r>
              <a:rPr lang="fr-FR" sz="2000" spc="-11" dirty="0">
                <a:latin typeface="Calibri"/>
                <a:cs typeface="Calibri"/>
              </a:rPr>
              <a:t>forte</a:t>
            </a:r>
            <a:r>
              <a:rPr lang="fr-FR" sz="2000" spc="-4" dirty="0">
                <a:latin typeface="Calibri"/>
                <a:cs typeface="Calibri"/>
              </a:rPr>
              <a:t> autonomie</a:t>
            </a:r>
          </a:p>
          <a:p>
            <a:endParaRPr lang="fr-FR" sz="135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fr-FR" sz="135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423C22-C5D4-4ADF-8EDA-3F229FCE1B08}"/>
              </a:ext>
            </a:extLst>
          </p:cNvPr>
          <p:cNvSpPr txBox="1"/>
          <p:nvPr/>
        </p:nvSpPr>
        <p:spPr>
          <a:xfrm>
            <a:off x="380594" y="2514600"/>
            <a:ext cx="8601277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>
              <a:spcBef>
                <a:spcPts val="349"/>
              </a:spcBef>
            </a:pPr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NOUS SOMMES DIFFERENTS</a:t>
            </a:r>
            <a:endParaRPr lang="fr-FR" sz="2000" dirty="0">
              <a:latin typeface="Calibri"/>
              <a:cs typeface="Calibri"/>
            </a:endParaRPr>
          </a:p>
          <a:p>
            <a:pPr marL="223838" indent="-214313">
              <a:spcBef>
                <a:spcPts val="349"/>
              </a:spcBef>
              <a:buFontTx/>
              <a:buChar char="-"/>
            </a:pPr>
            <a:r>
              <a:rPr lang="fr-FR" sz="2000" dirty="0">
                <a:latin typeface="Calibri"/>
                <a:cs typeface="Calibri"/>
              </a:rPr>
              <a:t>Savoir qui nous sommes et comment nous réagissons </a:t>
            </a:r>
          </a:p>
          <a:p>
            <a:r>
              <a:rPr lang="fr-FR" sz="2000" dirty="0">
                <a:latin typeface="Calibri"/>
                <a:cs typeface="Calibri"/>
              </a:rPr>
              <a:t>avec la PNL: 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qui suis-je, mes ambitions, mes valeurs,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mes objectifs, , ma passion.</a:t>
            </a:r>
          </a:p>
          <a:p>
            <a:endParaRPr lang="fr-FR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fr-FR"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PARLER N’EST PAS COMMUNIQUER</a:t>
            </a:r>
            <a:endParaRPr lang="fr-FR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525" marR="40005">
              <a:lnSpc>
                <a:spcPct val="90100"/>
              </a:lnSpc>
              <a:spcBef>
                <a:spcPts val="233"/>
              </a:spcBef>
            </a:pPr>
            <a:r>
              <a:rPr lang="fr-FR" sz="2000" spc="-19" dirty="0">
                <a:latin typeface="Calibri"/>
                <a:cs typeface="Calibri"/>
              </a:rPr>
              <a:t>L’essentiel</a:t>
            </a:r>
            <a:r>
              <a:rPr lang="fr-FR" sz="2000" spc="-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de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la </a:t>
            </a:r>
            <a:r>
              <a:rPr lang="fr-FR" sz="2000" spc="-8" dirty="0">
                <a:latin typeface="Calibri"/>
                <a:cs typeface="Calibri"/>
              </a:rPr>
              <a:t>communication</a:t>
            </a:r>
            <a:r>
              <a:rPr lang="fr-FR" sz="2000" spc="3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passe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par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le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comportement (PNL).</a:t>
            </a:r>
            <a:r>
              <a:rPr lang="fr-FR" sz="2000" spc="3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Le 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ton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employé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influe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plus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que</a:t>
            </a:r>
            <a:r>
              <a:rPr lang="fr-FR" sz="2000" spc="26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les</a:t>
            </a:r>
            <a:r>
              <a:rPr lang="fr-FR" sz="2000" spc="-4" dirty="0">
                <a:latin typeface="Calibri"/>
                <a:cs typeface="Calibri"/>
              </a:rPr>
              <a:t> mots,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Il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faut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donc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spc="-15" dirty="0">
                <a:latin typeface="Calibri"/>
                <a:cs typeface="Calibri"/>
              </a:rPr>
              <a:t>s’employer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 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décrypter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les</a:t>
            </a:r>
            <a:r>
              <a:rPr lang="fr-FR" sz="2000" spc="-8" dirty="0">
                <a:latin typeface="Calibri"/>
                <a:cs typeface="Calibri"/>
              </a:rPr>
              <a:t> comportements</a:t>
            </a:r>
            <a:r>
              <a:rPr lang="fr-FR" sz="2000" spc="30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: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les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expressions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du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visage,</a:t>
            </a:r>
            <a:r>
              <a:rPr lang="fr-FR" sz="2000" dirty="0">
                <a:latin typeface="Calibri"/>
                <a:cs typeface="Calibri"/>
              </a:rPr>
              <a:t> la 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manière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de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serrer</a:t>
            </a:r>
            <a:r>
              <a:rPr lang="fr-FR" sz="2000" dirty="0">
                <a:latin typeface="Calibri"/>
                <a:cs typeface="Calibri"/>
              </a:rPr>
              <a:t> la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main,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la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position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du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corps,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les</a:t>
            </a:r>
            <a:r>
              <a:rPr lang="fr-FR" sz="2000" spc="-8" dirty="0">
                <a:latin typeface="Calibri"/>
                <a:cs typeface="Calibri"/>
              </a:rPr>
              <a:t> changements </a:t>
            </a:r>
            <a:r>
              <a:rPr lang="fr-FR" sz="2000" spc="-293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de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comportement</a:t>
            </a:r>
            <a:r>
              <a:rPr lang="fr-FR" sz="2000" spc="34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.</a:t>
            </a:r>
          </a:p>
          <a:p>
            <a:pPr marL="9525" marR="311944">
              <a:lnSpc>
                <a:spcPts val="1470"/>
              </a:lnSpc>
              <a:spcBef>
                <a:spcPts val="761"/>
              </a:spcBef>
            </a:pPr>
            <a:r>
              <a:rPr lang="fr-FR" sz="2000" spc="-4" dirty="0">
                <a:latin typeface="Calibri"/>
                <a:cs typeface="Calibri"/>
              </a:rPr>
              <a:t>La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déperdition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du</a:t>
            </a:r>
            <a:r>
              <a:rPr lang="fr-FR" sz="2000" spc="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message</a:t>
            </a:r>
            <a:r>
              <a:rPr lang="fr-FR" sz="2000" spc="11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oral</a:t>
            </a:r>
            <a:r>
              <a:rPr lang="fr-FR" sz="2000" spc="26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est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de</a:t>
            </a:r>
            <a:r>
              <a:rPr lang="fr-FR" sz="2000" spc="4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80%.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Il</a:t>
            </a:r>
            <a:r>
              <a:rPr lang="fr-FR" sz="2000" spc="-8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faut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8" dirty="0">
                <a:latin typeface="Calibri"/>
                <a:cs typeface="Calibri"/>
              </a:rPr>
              <a:t>donc</a:t>
            </a:r>
            <a:r>
              <a:rPr lang="fr-FR" sz="2000" spc="15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tenir </a:t>
            </a:r>
            <a:r>
              <a:rPr lang="fr-FR" sz="2000" spc="-296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compte</a:t>
            </a:r>
            <a:r>
              <a:rPr lang="fr-FR" sz="2000" spc="23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des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marqueurs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sensoriels</a:t>
            </a:r>
            <a:r>
              <a:rPr lang="fr-FR" sz="2000" spc="19" dirty="0">
                <a:latin typeface="Calibri"/>
                <a:cs typeface="Calibri"/>
              </a:rPr>
              <a:t> </a:t>
            </a:r>
            <a:r>
              <a:rPr lang="fr-FR" sz="2000" spc="-11" dirty="0">
                <a:latin typeface="Calibri"/>
                <a:cs typeface="Calibri"/>
              </a:rPr>
              <a:t>propres</a:t>
            </a:r>
            <a:r>
              <a:rPr lang="fr-FR" sz="2000" spc="23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</a:t>
            </a:r>
            <a:r>
              <a:rPr lang="fr-FR" sz="2000" spc="-8" dirty="0">
                <a:latin typeface="Calibri"/>
                <a:cs typeface="Calibri"/>
              </a:rPr>
              <a:t> </a:t>
            </a:r>
            <a:r>
              <a:rPr lang="fr-FR" sz="2000" spc="-4" dirty="0">
                <a:latin typeface="Calibri"/>
                <a:cs typeface="Calibri"/>
              </a:rPr>
              <a:t>chacun.</a:t>
            </a:r>
            <a:endParaRPr lang="fr-FR" sz="2000" dirty="0">
              <a:latin typeface="Calibri"/>
              <a:cs typeface="Calibri"/>
            </a:endParaRPr>
          </a:p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32165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214" y="171666"/>
            <a:ext cx="7886700" cy="25436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 marL="953" algn="ctr">
              <a:lnSpc>
                <a:spcPts val="1755"/>
              </a:lnSpc>
            </a:pPr>
            <a:r>
              <a:rPr sz="2400" spc="-23" dirty="0">
                <a:latin typeface="Calibri Light"/>
                <a:cs typeface="Calibri Light"/>
              </a:rPr>
              <a:t>S</a:t>
            </a:r>
            <a:r>
              <a:rPr sz="2400" spc="-86" dirty="0">
                <a:latin typeface="Calibri Light"/>
                <a:cs typeface="Calibri Light"/>
              </a:rPr>
              <a:t>A</a:t>
            </a:r>
            <a:r>
              <a:rPr sz="2400" spc="-26" dirty="0">
                <a:latin typeface="Calibri Light"/>
                <a:cs typeface="Calibri Light"/>
              </a:rPr>
              <a:t>V</a:t>
            </a:r>
            <a:r>
              <a:rPr sz="2400" spc="-11" dirty="0">
                <a:latin typeface="Calibri Light"/>
                <a:cs typeface="Calibri Light"/>
              </a:rPr>
              <a:t>O</a:t>
            </a:r>
            <a:r>
              <a:rPr sz="2400" spc="-4" dirty="0">
                <a:latin typeface="Calibri Light"/>
                <a:cs typeface="Calibri Light"/>
              </a:rPr>
              <a:t>I</a:t>
            </a:r>
            <a:r>
              <a:rPr sz="2400" dirty="0">
                <a:latin typeface="Calibri Light"/>
                <a:cs typeface="Calibri Light"/>
              </a:rPr>
              <a:t>R</a:t>
            </a:r>
            <a:r>
              <a:rPr sz="2400" spc="-83" dirty="0">
                <a:latin typeface="Calibri Light"/>
                <a:cs typeface="Calibri Light"/>
              </a:rPr>
              <a:t> </a:t>
            </a:r>
            <a:r>
              <a:rPr sz="2400" spc="-23" dirty="0">
                <a:latin typeface="Calibri Light"/>
                <a:cs typeface="Calibri Light"/>
              </a:rPr>
              <a:t>C</a:t>
            </a:r>
            <a:r>
              <a:rPr sz="2400" spc="-11" dirty="0">
                <a:latin typeface="Calibri Light"/>
                <a:cs typeface="Calibri Light"/>
              </a:rPr>
              <a:t>O</a:t>
            </a:r>
            <a:r>
              <a:rPr sz="2400" spc="-26" dirty="0">
                <a:latin typeface="Calibri Light"/>
                <a:cs typeface="Calibri Light"/>
              </a:rPr>
              <a:t>MM</a:t>
            </a:r>
            <a:r>
              <a:rPr sz="2400" spc="-23" dirty="0">
                <a:latin typeface="Calibri Light"/>
                <a:cs typeface="Calibri Light"/>
              </a:rPr>
              <a:t>U</a:t>
            </a:r>
            <a:r>
              <a:rPr sz="2400" spc="-26" dirty="0">
                <a:latin typeface="Calibri Light"/>
                <a:cs typeface="Calibri Light"/>
              </a:rPr>
              <a:t>N</a:t>
            </a:r>
            <a:r>
              <a:rPr sz="2400" spc="-23" dirty="0">
                <a:latin typeface="Calibri Light"/>
                <a:cs typeface="Calibri Light"/>
              </a:rPr>
              <a:t>I</a:t>
            </a:r>
            <a:r>
              <a:rPr sz="2400" spc="-34" dirty="0">
                <a:latin typeface="Calibri Light"/>
                <a:cs typeface="Calibri Light"/>
              </a:rPr>
              <a:t>Q</a:t>
            </a:r>
            <a:r>
              <a:rPr sz="2400" spc="-23" dirty="0">
                <a:latin typeface="Calibri Light"/>
                <a:cs typeface="Calibri Light"/>
              </a:rPr>
              <a:t>U</a:t>
            </a:r>
            <a:r>
              <a:rPr sz="2400" spc="-11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R</a:t>
            </a:r>
            <a:r>
              <a:rPr sz="2400" spc="-79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: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4" dirty="0">
                <a:latin typeface="Calibri Light"/>
                <a:cs typeface="Calibri Light"/>
              </a:rPr>
              <a:t>l</a:t>
            </a:r>
            <a:r>
              <a:rPr sz="2400" spc="-4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s</a:t>
            </a:r>
            <a:r>
              <a:rPr sz="2400" spc="-49" dirty="0">
                <a:latin typeface="Calibri Light"/>
                <a:cs typeface="Calibri Light"/>
              </a:rPr>
              <a:t> </a:t>
            </a:r>
            <a:r>
              <a:rPr sz="2400" spc="-4" dirty="0">
                <a:latin typeface="Calibri Light"/>
                <a:cs typeface="Calibri Light"/>
              </a:rPr>
              <a:t>er</a:t>
            </a:r>
            <a:r>
              <a:rPr sz="2400" spc="-19" dirty="0">
                <a:latin typeface="Calibri Light"/>
                <a:cs typeface="Calibri Light"/>
              </a:rPr>
              <a:t>r</a:t>
            </a:r>
            <a:r>
              <a:rPr sz="2400" spc="-23" dirty="0">
                <a:latin typeface="Calibri Light"/>
                <a:cs typeface="Calibri Light"/>
              </a:rPr>
              <a:t>eu</a:t>
            </a:r>
            <a:r>
              <a:rPr sz="2400" spc="-38" dirty="0">
                <a:latin typeface="Calibri Light"/>
                <a:cs typeface="Calibri Light"/>
              </a:rPr>
              <a:t>r</a:t>
            </a:r>
            <a:r>
              <a:rPr sz="2400" dirty="0">
                <a:latin typeface="Calibri Light"/>
                <a:cs typeface="Calibri Light"/>
              </a:rPr>
              <a:t>s</a:t>
            </a:r>
            <a:r>
              <a:rPr sz="2400" spc="-71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à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4" dirty="0">
                <a:latin typeface="Calibri Light"/>
                <a:cs typeface="Calibri Light"/>
              </a:rPr>
              <a:t>év</a:t>
            </a:r>
            <a:r>
              <a:rPr sz="2400" spc="-11" dirty="0">
                <a:latin typeface="Calibri Light"/>
                <a:cs typeface="Calibri Light"/>
              </a:rPr>
              <a:t>i</a:t>
            </a:r>
            <a:r>
              <a:rPr sz="2400" spc="-26" dirty="0">
                <a:latin typeface="Calibri Light"/>
                <a:cs typeface="Calibri Light"/>
              </a:rPr>
              <a:t>t</a:t>
            </a:r>
            <a:r>
              <a:rPr sz="2400" spc="-23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616" y="1216882"/>
            <a:ext cx="2848583" cy="2821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spcBef>
                <a:spcPts val="75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 mots</a:t>
            </a:r>
            <a:r>
              <a:rPr sz="2100" b="1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qui</a:t>
            </a:r>
            <a:r>
              <a:rPr sz="2100" b="1" u="sng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jugent</a:t>
            </a:r>
            <a:endParaRPr sz="2100" dirty="0">
              <a:latin typeface="Calibri"/>
              <a:cs typeface="Calibri"/>
            </a:endParaRPr>
          </a:p>
          <a:p>
            <a:pPr marL="9525" marR="1410653">
              <a:lnSpc>
                <a:spcPct val="99700"/>
              </a:lnSpc>
              <a:spcBef>
                <a:spcPts val="8"/>
              </a:spcBef>
            </a:pP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spc="4" dirty="0">
                <a:latin typeface="Calibri"/>
                <a:cs typeface="Calibri"/>
              </a:rPr>
              <a:t>uj</a:t>
            </a:r>
            <a:r>
              <a:rPr sz="2400" spc="-4" dirty="0">
                <a:latin typeface="Calibri"/>
                <a:cs typeface="Calibri"/>
              </a:rPr>
              <a:t>o</a:t>
            </a:r>
            <a:r>
              <a:rPr sz="2400" spc="4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 jamais 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encore</a:t>
            </a:r>
            <a:endParaRPr sz="2400" dirty="0">
              <a:latin typeface="Calibri"/>
              <a:cs typeface="Calibri"/>
            </a:endParaRPr>
          </a:p>
          <a:p>
            <a:pPr marL="9525" marR="267653">
              <a:lnSpc>
                <a:spcPct val="99700"/>
              </a:lnSpc>
              <a:spcBef>
                <a:spcPts val="8"/>
              </a:spcBef>
            </a:pPr>
            <a:r>
              <a:rPr sz="2400" spc="-8" dirty="0">
                <a:latin typeface="Calibri"/>
                <a:cs typeface="Calibri"/>
              </a:rPr>
              <a:t>comme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d’habitude </a:t>
            </a:r>
            <a:r>
              <a:rPr sz="2400" spc="-4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 </a:t>
            </a:r>
            <a:r>
              <a:rPr sz="2400" spc="-4" dirty="0">
                <a:latin typeface="Calibri"/>
                <a:cs typeface="Calibri"/>
              </a:rPr>
              <a:t>assez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beaucoup</a:t>
            </a:r>
            <a:endParaRPr sz="2400" dirty="0">
              <a:latin typeface="Calibri"/>
              <a:cs typeface="Calibri"/>
            </a:endParaRPr>
          </a:p>
          <a:p>
            <a:pPr marL="9525">
              <a:lnSpc>
                <a:spcPts val="2505"/>
              </a:lnSpc>
            </a:pPr>
            <a:r>
              <a:rPr lang="fr-FR" sz="2400" spc="-11" dirty="0">
                <a:latin typeface="Calibri"/>
                <a:cs typeface="Calibri"/>
              </a:rPr>
              <a:t>t</a:t>
            </a:r>
            <a:r>
              <a:rPr sz="2400" spc="-11" dirty="0" err="1">
                <a:latin typeface="Calibri"/>
                <a:cs typeface="Calibri"/>
              </a:rPr>
              <a:t>rop</a:t>
            </a:r>
            <a:r>
              <a:rPr lang="fr-FR" sz="2400" spc="-11" dirty="0">
                <a:latin typeface="Calibri"/>
                <a:cs typeface="Calibri"/>
              </a:rPr>
              <a:t> </a:t>
            </a:r>
          </a:p>
          <a:p>
            <a:pPr marL="9525">
              <a:lnSpc>
                <a:spcPts val="2505"/>
              </a:lnSpc>
            </a:pPr>
            <a:r>
              <a:rPr sz="2400" dirty="0">
                <a:latin typeface="Calibri"/>
                <a:cs typeface="Calibri"/>
              </a:rPr>
              <a:t>à</a:t>
            </a:r>
            <a:r>
              <a:rPr sz="2400" spc="-3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nouveau…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9584" y="685003"/>
            <a:ext cx="5638800" cy="4176016"/>
          </a:xfrm>
          <a:prstGeom prst="rect">
            <a:avLst/>
          </a:prstGeom>
        </p:spPr>
        <p:txBody>
          <a:bodyPr vert="horz" wrap="square" lIns="0" tIns="71438" rIns="0" bIns="0" rtlCol="0">
            <a:spAutoFit/>
          </a:bodyPr>
          <a:lstStyle/>
          <a:p>
            <a:pPr marL="180975" indent="-171450">
              <a:spcBef>
                <a:spcPts val="563"/>
              </a:spcBef>
              <a:buFont typeface="Arial"/>
              <a:buChar char="•"/>
              <a:tabLst>
                <a:tab pos="180975" algn="l"/>
              </a:tabLst>
            </a:pPr>
            <a:r>
              <a:rPr sz="21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sz="2100" b="1" u="sng" spc="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transactions</a:t>
            </a:r>
            <a:r>
              <a:rPr sz="21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inadaptées</a:t>
            </a:r>
            <a:endParaRPr sz="2100" dirty="0">
              <a:latin typeface="Calibri"/>
              <a:cs typeface="Calibri"/>
            </a:endParaRPr>
          </a:p>
          <a:p>
            <a:pPr marL="9525">
              <a:spcBef>
                <a:spcPts val="300"/>
              </a:spcBef>
            </a:pP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-les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transactions</a:t>
            </a:r>
            <a:r>
              <a:rPr sz="2400" spc="-26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inégalitaires</a:t>
            </a:r>
            <a:r>
              <a:rPr lang="fr-FR"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enfant/parent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9525">
              <a:lnSpc>
                <a:spcPts val="1298"/>
              </a:lnSpc>
              <a:spcBef>
                <a:spcPts val="304"/>
              </a:spcBef>
            </a:pPr>
            <a:r>
              <a:rPr sz="2400" spc="-26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J’en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ai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marre</a:t>
            </a:r>
            <a:r>
              <a:rPr sz="2400" spc="-23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cette</a:t>
            </a:r>
            <a:r>
              <a:rPr sz="2400" spc="3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machine,</a:t>
            </a:r>
            <a:r>
              <a:rPr sz="2400" spc="-26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je</a:t>
            </a:r>
            <a:r>
              <a:rPr sz="2400" spc="1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vais</a:t>
            </a:r>
            <a:r>
              <a:rPr sz="2400" spc="-26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2400" spc="-23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jeter</a:t>
            </a:r>
            <a:r>
              <a:rPr sz="2400" spc="26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par</a:t>
            </a:r>
            <a:r>
              <a:rPr sz="2400" spc="-19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1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fenêtre</a:t>
            </a:r>
            <a:r>
              <a:rPr sz="2400" spc="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/Allons</a:t>
            </a:r>
            <a:r>
              <a:rPr sz="2400" spc="-23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calmez</a:t>
            </a:r>
            <a:r>
              <a:rPr sz="24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vous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je</a:t>
            </a:r>
            <a:r>
              <a:rPr sz="2400" spc="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vais vous arranger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ça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9525">
              <a:spcBef>
                <a:spcPts val="285"/>
              </a:spcBef>
            </a:pP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-les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transactions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croisées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parent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/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parent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9525" marR="104299">
              <a:lnSpc>
                <a:spcPct val="70100"/>
              </a:lnSpc>
              <a:spcBef>
                <a:spcPts val="758"/>
              </a:spcBef>
            </a:pP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Connaissez-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vous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seulement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les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coûts</a:t>
            </a:r>
            <a:r>
              <a:rPr sz="24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d’une</a:t>
            </a:r>
            <a:r>
              <a:rPr sz="2400" spc="-23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telle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procédure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? 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/Vous </a:t>
            </a:r>
            <a:r>
              <a:rPr sz="2400" spc="-26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n’avez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pas à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1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remettre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en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cause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mes </a:t>
            </a:r>
            <a:r>
              <a:rPr sz="2400" spc="-27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méthodes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si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vous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étiez</a:t>
            </a:r>
            <a:r>
              <a:rPr sz="24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compétent</a:t>
            </a:r>
            <a:r>
              <a:rPr sz="2400" spc="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ça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</a:t>
            </a:r>
            <a:r>
              <a:rPr sz="2400" spc="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saurait!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9525" algn="just">
              <a:spcBef>
                <a:spcPts val="285"/>
              </a:spcBef>
            </a:pP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-les transactions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croisées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adulte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/parent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9525" marR="3810" algn="just">
              <a:lnSpc>
                <a:spcPct val="70100"/>
              </a:lnSpc>
              <a:spcBef>
                <a:spcPts val="746"/>
              </a:spcBef>
            </a:pP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Ou 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avez-vous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ranger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le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dossier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« </a:t>
            </a:r>
            <a:r>
              <a:rPr sz="2400" spc="-1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gestion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 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l’arbre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»,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s’il </a:t>
            </a:r>
            <a:r>
              <a:rPr sz="2400" spc="-27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vous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plait ?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/Si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vous étiez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ordonné, 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vous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sauriez ou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il </a:t>
            </a:r>
            <a:r>
              <a:rPr sz="2400" spc="-4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8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trouve</a:t>
            </a:r>
            <a:r>
              <a:rPr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lang="fr-FR" sz="2400" spc="-8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650" y="5181600"/>
            <a:ext cx="7886700" cy="1210748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9525">
              <a:spcBef>
                <a:spcPts val="281"/>
              </a:spcBef>
            </a:pPr>
            <a:r>
              <a:rPr sz="2400" b="1" spc="-8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libri"/>
                <a:cs typeface="Calibri"/>
              </a:rPr>
              <a:t>transactions</a:t>
            </a:r>
            <a:r>
              <a:rPr sz="2400" b="1" spc="-4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libri"/>
                <a:cs typeface="Calibri"/>
              </a:rPr>
              <a:t>doivent</a:t>
            </a:r>
            <a:r>
              <a:rPr sz="2400" b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8" dirty="0" err="1">
                <a:solidFill>
                  <a:srgbClr val="FF0000"/>
                </a:solidFill>
                <a:latin typeface="Calibri"/>
                <a:cs typeface="Calibri"/>
              </a:rPr>
              <a:t>être</a:t>
            </a:r>
            <a:r>
              <a:rPr sz="2400" b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8" dirty="0" err="1">
                <a:solidFill>
                  <a:srgbClr val="FF0000"/>
                </a:solidFill>
                <a:latin typeface="Calibri"/>
                <a:cs typeface="Calibri"/>
              </a:rPr>
              <a:t>égalitaires</a:t>
            </a: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spc="-1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11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2400" b="1" spc="-11" dirty="0" err="1">
                <a:solidFill>
                  <a:srgbClr val="FF0000"/>
                </a:solidFill>
                <a:latin typeface="Calibri"/>
                <a:cs typeface="Calibri"/>
              </a:rPr>
              <a:t>adulte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libri"/>
                <a:cs typeface="Calibri"/>
              </a:rPr>
              <a:t>adulte</a:t>
            </a:r>
            <a:r>
              <a:rPr sz="2400" b="1" spc="-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52864">
              <a:lnSpc>
                <a:spcPts val="1529"/>
              </a:lnSpc>
              <a:spcBef>
                <a:spcPts val="214"/>
              </a:spcBef>
            </a:pP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avez-vous</a:t>
            </a:r>
            <a:r>
              <a:rPr sz="2400" spc="-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ranger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4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dossier</a:t>
            </a:r>
            <a:r>
              <a:rPr sz="2400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2400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gestion</a:t>
            </a:r>
            <a:r>
              <a:rPr sz="24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9" dirty="0" err="1">
                <a:solidFill>
                  <a:srgbClr val="FF0000"/>
                </a:solidFill>
                <a:latin typeface="Calibri"/>
                <a:cs typeface="Calibri"/>
              </a:rPr>
              <a:t>l’arbre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»,</a:t>
            </a:r>
            <a:r>
              <a:rPr sz="2400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s’il</a:t>
            </a:r>
            <a:r>
              <a:rPr sz="2400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vous</a:t>
            </a:r>
            <a:r>
              <a:rPr sz="2400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plait</a:t>
            </a:r>
            <a:r>
              <a:rPr sz="24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  <a:p>
            <a:pPr marL="9525">
              <a:spcBef>
                <a:spcPts val="210"/>
              </a:spcBef>
            </a:pP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 est</a:t>
            </a:r>
            <a:r>
              <a:rPr sz="24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2400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400" spc="-4" dirty="0">
                <a:solidFill>
                  <a:srgbClr val="FF0000"/>
                </a:solidFill>
                <a:latin typeface="Calibri"/>
                <a:cs typeface="Calibri"/>
              </a:rPr>
              <a:t>second</a:t>
            </a:r>
            <a:r>
              <a:rPr sz="24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tiroir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886700" cy="294311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17145" rIns="0" bIns="0" rtlCol="0">
            <a:spAutoFit/>
          </a:bodyPr>
          <a:lstStyle/>
          <a:p>
            <a:pPr marL="3334" algn="ctr">
              <a:spcBef>
                <a:spcPts val="135"/>
              </a:spcBef>
            </a:pPr>
            <a:r>
              <a:rPr sz="1800" spc="-8" dirty="0"/>
              <a:t>LES</a:t>
            </a:r>
            <a:r>
              <a:rPr sz="1800" spc="-60" dirty="0"/>
              <a:t> </a:t>
            </a:r>
            <a:r>
              <a:rPr sz="1800" spc="-23" dirty="0"/>
              <a:t>COMPORTEMENTS</a:t>
            </a:r>
            <a:r>
              <a:rPr sz="1800" spc="-71" dirty="0"/>
              <a:t> </a:t>
            </a:r>
            <a:r>
              <a:rPr sz="1800" dirty="0"/>
              <a:t>:</a:t>
            </a:r>
            <a:r>
              <a:rPr sz="1800" spc="-23" dirty="0"/>
              <a:t> </a:t>
            </a:r>
            <a:r>
              <a:rPr sz="1800" spc="-8" dirty="0"/>
              <a:t>LES</a:t>
            </a:r>
            <a:r>
              <a:rPr sz="1800" spc="-71" dirty="0"/>
              <a:t> </a:t>
            </a:r>
            <a:r>
              <a:rPr sz="1800" spc="-23" dirty="0"/>
              <a:t>CONSEQUENCES</a:t>
            </a:r>
            <a:endParaRPr sz="18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88934"/>
              </p:ext>
            </p:extLst>
          </p:nvPr>
        </p:nvGraphicFramePr>
        <p:xfrm>
          <a:off x="0" y="838200"/>
          <a:ext cx="9144000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821814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Je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gagne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821814">
                        <a:lnSpc>
                          <a:spcPct val="100000"/>
                        </a:lnSpc>
                      </a:pPr>
                      <a:r>
                        <a:rPr sz="2000" spc="-60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gagnes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2764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Assertivité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8224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Je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perds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822450">
                        <a:lnSpc>
                          <a:spcPct val="100000"/>
                        </a:lnSpc>
                      </a:pPr>
                      <a:r>
                        <a:rPr sz="2000" spc="-60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gagnes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41427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Passivité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soumettre,</a:t>
                      </a:r>
                      <a:r>
                        <a:rPr sz="20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accepté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contre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gré,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s’en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aller,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lang="fr-FR" sz="2000" b="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pas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poser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question,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prendre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sur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soi…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28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664335">
                        <a:lnSpc>
                          <a:spcPts val="216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Je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gagne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664335">
                        <a:lnSpc>
                          <a:spcPct val="100000"/>
                        </a:lnSpc>
                      </a:pPr>
                      <a:r>
                        <a:rPr sz="2000" spc="-1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71513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Agressivité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Soumettre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les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autres,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faire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plier,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 err="1">
                          <a:latin typeface="Calibri"/>
                          <a:cs typeface="Calibri"/>
                        </a:rPr>
                        <a:t>s’imposer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 err="1">
                          <a:latin typeface="Calibri"/>
                          <a:cs typeface="Calibri"/>
                        </a:rPr>
                        <a:t>en</a:t>
                      </a:r>
                      <a:r>
                        <a:rPr lang="fr-FR" sz="2000" b="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force,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parler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fort,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interrompre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autres…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769110">
                        <a:lnSpc>
                          <a:spcPts val="216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Je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perds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715770">
                        <a:lnSpc>
                          <a:spcPct val="100000"/>
                        </a:lnSpc>
                      </a:pPr>
                      <a:r>
                        <a:rPr sz="2000" spc="-1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246379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Manipulation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Ne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pas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annoncer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clairement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ses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objectifs,</a:t>
                      </a:r>
                      <a:r>
                        <a:rPr sz="2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employer</a:t>
                      </a:r>
                      <a:r>
                        <a:rPr lang="fr-FR" sz="2000" b="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moyens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détournés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pour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arriver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à ses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fins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790" y="228600"/>
            <a:ext cx="7886700" cy="205184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 marL="2381" algn="ctr">
              <a:lnSpc>
                <a:spcPts val="1485"/>
              </a:lnSpc>
            </a:pPr>
            <a:r>
              <a:rPr sz="1800" spc="-30" dirty="0"/>
              <a:t>PRATIQUER</a:t>
            </a:r>
            <a:r>
              <a:rPr sz="1800" spc="-75" dirty="0"/>
              <a:t> </a:t>
            </a:r>
            <a:r>
              <a:rPr sz="1800" spc="-71" dirty="0"/>
              <a:t>L’</a:t>
            </a:r>
            <a:r>
              <a:rPr sz="1800" spc="-11" dirty="0"/>
              <a:t> </a:t>
            </a:r>
            <a:r>
              <a:rPr sz="1800" spc="-15" dirty="0"/>
              <a:t>ASSERTIVITE</a:t>
            </a:r>
            <a:r>
              <a:rPr sz="1800" spc="-75" dirty="0"/>
              <a:t> </a:t>
            </a:r>
            <a:r>
              <a:rPr sz="1800" spc="-11" dirty="0"/>
              <a:t>DANS</a:t>
            </a:r>
            <a:r>
              <a:rPr sz="1800" spc="-68" dirty="0"/>
              <a:t> </a:t>
            </a:r>
            <a:r>
              <a:rPr sz="1800" spc="-8" dirty="0"/>
              <a:t>LES</a:t>
            </a:r>
            <a:r>
              <a:rPr sz="1800" spc="-68" dirty="0"/>
              <a:t> </a:t>
            </a:r>
            <a:r>
              <a:rPr sz="1800" spc="-34" dirty="0"/>
              <a:t>SITUATIONS</a:t>
            </a:r>
            <a:r>
              <a:rPr sz="1800" spc="-68" dirty="0"/>
              <a:t> </a:t>
            </a:r>
            <a:r>
              <a:rPr sz="1800" spc="-11" dirty="0"/>
              <a:t>DIFFICILES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304800" y="685800"/>
            <a:ext cx="3886200" cy="4587473"/>
          </a:xfrm>
          <a:prstGeom prst="rect">
            <a:avLst/>
          </a:prstGeom>
        </p:spPr>
        <p:txBody>
          <a:bodyPr vert="horz" wrap="square" lIns="0" tIns="29527" rIns="0" bIns="0" rtlCol="0">
            <a:spAutoFit/>
          </a:bodyPr>
          <a:lstStyle/>
          <a:p>
            <a:pPr marL="9525" marR="361950">
              <a:lnSpc>
                <a:spcPct val="90300"/>
              </a:lnSpc>
              <a:spcBef>
                <a:spcPts val="232"/>
              </a:spcBef>
            </a:pPr>
            <a:r>
              <a:rPr sz="2000" b="1" spc="-4" dirty="0">
                <a:latin typeface="Calibri"/>
                <a:cs typeface="Calibri"/>
              </a:rPr>
              <a:t>Cela</a:t>
            </a:r>
            <a:r>
              <a:rPr sz="2000" b="1" spc="-23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revient</a:t>
            </a:r>
            <a:r>
              <a:rPr sz="2000" b="1" spc="-1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exprimer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d’un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façon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claire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et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non </a:t>
            </a:r>
            <a:r>
              <a:rPr sz="2000" b="1" spc="-296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violente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les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faits,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ses</a:t>
            </a:r>
            <a:r>
              <a:rPr sz="2000" b="1" spc="-8" dirty="0">
                <a:latin typeface="Calibri"/>
                <a:cs typeface="Calibri"/>
              </a:rPr>
              <a:t> sentiments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et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clarifier </a:t>
            </a:r>
            <a:r>
              <a:rPr sz="2000" b="1" spc="-4" dirty="0">
                <a:latin typeface="Calibri"/>
                <a:cs typeface="Calibri"/>
              </a:rPr>
              <a:t>les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opinions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58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critique</a:t>
            </a:r>
            <a:r>
              <a:rPr sz="2000" b="1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assertive</a:t>
            </a:r>
            <a:r>
              <a:rPr sz="2000" b="1" u="sng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sz="20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points</a:t>
            </a:r>
            <a:r>
              <a:rPr sz="2000" b="1" u="sng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266700" indent="-257651">
              <a:spcBef>
                <a:spcPts val="585"/>
              </a:spcBef>
              <a:buAutoNum type="arabicPeriod"/>
              <a:tabLst>
                <a:tab pos="266700" algn="l"/>
                <a:tab pos="267176" algn="l"/>
              </a:tabLst>
            </a:pPr>
            <a:r>
              <a:rPr sz="2000" spc="-15" dirty="0">
                <a:latin typeface="Calibri"/>
                <a:cs typeface="Calibri"/>
              </a:rPr>
              <a:t>Faire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constat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 les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faits</a:t>
            </a:r>
            <a:endParaRPr sz="2000" dirty="0">
              <a:latin typeface="Calibri"/>
              <a:cs typeface="Calibri"/>
            </a:endParaRPr>
          </a:p>
          <a:p>
            <a:pPr marL="266700" indent="-257651">
              <a:lnSpc>
                <a:spcPts val="1545"/>
              </a:lnSpc>
              <a:spcBef>
                <a:spcPts val="585"/>
              </a:spcBef>
              <a:buAutoNum type="arabicPeriod"/>
              <a:tabLst>
                <a:tab pos="266700" algn="l"/>
                <a:tab pos="267176" algn="l"/>
              </a:tabLst>
            </a:pPr>
            <a:r>
              <a:rPr sz="2000" spc="-4" dirty="0">
                <a:latin typeface="Calibri"/>
                <a:cs typeface="Calibri"/>
              </a:rPr>
              <a:t>Exprimer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conséquences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4" dirty="0">
                <a:latin typeface="Calibri"/>
                <a:cs typeface="Calibri"/>
              </a:rPr>
              <a:t>impact,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risques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ou</a:t>
            </a:r>
            <a:endParaRPr sz="2000" dirty="0">
              <a:latin typeface="Calibri"/>
              <a:cs typeface="Calibri"/>
            </a:endParaRPr>
          </a:p>
          <a:p>
            <a:pPr marL="266700">
              <a:lnSpc>
                <a:spcPts val="1545"/>
              </a:lnSpc>
            </a:pPr>
            <a:r>
              <a:rPr sz="2000" spc="-4" dirty="0">
                <a:latin typeface="Calibri"/>
                <a:cs typeface="Calibri"/>
              </a:rPr>
              <a:t>bénéfices</a:t>
            </a:r>
            <a:r>
              <a:rPr sz="2000" spc="-8" dirty="0">
                <a:latin typeface="Calibri"/>
                <a:cs typeface="Calibri"/>
              </a:rPr>
              <a:t> factuels</a:t>
            </a:r>
            <a:endParaRPr sz="2000" dirty="0">
              <a:latin typeface="Calibri"/>
              <a:cs typeface="Calibri"/>
            </a:endParaRPr>
          </a:p>
          <a:p>
            <a:pPr marL="266700" marR="130016" indent="-257651">
              <a:lnSpc>
                <a:spcPts val="1454"/>
              </a:lnSpc>
              <a:spcBef>
                <a:spcPts val="773"/>
              </a:spcBef>
              <a:buAutoNum type="arabicPeriod" startAt="3"/>
              <a:tabLst>
                <a:tab pos="266700" algn="l"/>
                <a:tab pos="267176" algn="l"/>
              </a:tabLst>
            </a:pPr>
            <a:r>
              <a:rPr sz="2000" spc="-4" dirty="0">
                <a:latin typeface="Calibri"/>
                <a:cs typeface="Calibri"/>
              </a:rPr>
              <a:t>Exprimer</a:t>
            </a:r>
            <a:r>
              <a:rPr sz="2000" dirty="0">
                <a:latin typeface="Calibri"/>
                <a:cs typeface="Calibri"/>
              </a:rPr>
              <a:t> les</a:t>
            </a:r>
            <a:r>
              <a:rPr sz="2000" spc="-8" dirty="0">
                <a:latin typeface="Calibri"/>
                <a:cs typeface="Calibri"/>
              </a:rPr>
              <a:t> sentiments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que</a:t>
            </a:r>
            <a:r>
              <a:rPr sz="2000" spc="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cela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vous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procure</a:t>
            </a:r>
            <a:r>
              <a:rPr sz="2000" spc="2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296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ressentis,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perception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personnelle</a:t>
            </a:r>
            <a:endParaRPr sz="2000" dirty="0">
              <a:latin typeface="Calibri"/>
              <a:cs typeface="Calibri"/>
            </a:endParaRPr>
          </a:p>
          <a:p>
            <a:pPr marL="266700" indent="-257651">
              <a:lnSpc>
                <a:spcPts val="1538"/>
              </a:lnSpc>
              <a:spcBef>
                <a:spcPts val="566"/>
              </a:spcBef>
              <a:buAutoNum type="arabicPeriod" startAt="3"/>
              <a:tabLst>
                <a:tab pos="266700" algn="l"/>
                <a:tab pos="267176" algn="l"/>
              </a:tabLst>
            </a:pPr>
            <a:r>
              <a:rPr sz="2000" spc="-8" dirty="0">
                <a:latin typeface="Calibri"/>
                <a:cs typeface="Calibri"/>
              </a:rPr>
              <a:t>Donner</a:t>
            </a:r>
            <a:r>
              <a:rPr sz="2000" spc="3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conclusion</a:t>
            </a:r>
            <a:r>
              <a:rPr sz="2000" spc="3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opinion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sur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situation,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ce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que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l’on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devrait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faire</a:t>
            </a:r>
            <a:endParaRPr sz="2000" dirty="0">
              <a:latin typeface="Calibri"/>
              <a:cs typeface="Calibri"/>
            </a:endParaRPr>
          </a:p>
          <a:p>
            <a:pPr marL="266700" indent="-257651">
              <a:spcBef>
                <a:spcPts val="600"/>
              </a:spcBef>
              <a:buAutoNum type="arabicPeriod" startAt="5"/>
              <a:tabLst>
                <a:tab pos="266700" algn="l"/>
                <a:tab pos="267176" algn="l"/>
              </a:tabLst>
            </a:pPr>
            <a:r>
              <a:rPr sz="2000" spc="-11" dirty="0">
                <a:latin typeface="Calibri"/>
                <a:cs typeface="Calibri"/>
              </a:rPr>
              <a:t>Valider</a:t>
            </a:r>
            <a:r>
              <a:rPr sz="2000" spc="-4" dirty="0">
                <a:latin typeface="Calibri"/>
                <a:cs typeface="Calibri"/>
              </a:rPr>
              <a:t> un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accord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23" dirty="0">
                <a:latin typeface="Calibri"/>
                <a:cs typeface="Calibri"/>
              </a:rPr>
              <a:t>qu’en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pensez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vous</a:t>
            </a:r>
            <a:r>
              <a:rPr sz="2000" dirty="0">
                <a:latin typeface="Calibri"/>
                <a:cs typeface="Calibri"/>
              </a:rPr>
              <a:t> 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9600" y="533400"/>
            <a:ext cx="4419600" cy="128599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0975" indent="-171450">
              <a:spcBef>
                <a:spcPts val="675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EXEMPLE</a:t>
            </a:r>
            <a:r>
              <a:rPr sz="2000" b="1" u="sng" spc="-4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9525" marR="3810">
              <a:lnSpc>
                <a:spcPts val="1454"/>
              </a:lnSpc>
              <a:spcBef>
                <a:spcPts val="788"/>
              </a:spcBef>
            </a:pPr>
            <a:r>
              <a:rPr sz="2000" b="1" spc="-4" dirty="0">
                <a:solidFill>
                  <a:srgbClr val="FF0000"/>
                </a:solidFill>
                <a:latin typeface="Calibri"/>
                <a:cs typeface="Calibri"/>
              </a:rPr>
              <a:t>Critique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8" dirty="0">
                <a:solidFill>
                  <a:srgbClr val="FF0000"/>
                </a:solidFill>
                <a:latin typeface="Calibri"/>
                <a:cs typeface="Calibri"/>
              </a:rPr>
              <a:t>agressive</a:t>
            </a:r>
            <a:r>
              <a:rPr sz="2000" b="1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3" dirty="0">
                <a:solidFill>
                  <a:srgbClr val="FF0000"/>
                </a:solidFill>
                <a:latin typeface="Calibri"/>
                <a:cs typeface="Calibri"/>
              </a:rPr>
              <a:t>j’en</a:t>
            </a:r>
            <a:r>
              <a:rPr sz="20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marre</a:t>
            </a:r>
            <a:r>
              <a:rPr sz="20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vous,</a:t>
            </a:r>
            <a:r>
              <a:rPr sz="20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Je</a:t>
            </a:r>
            <a:r>
              <a:rPr sz="20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suis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passé</a:t>
            </a:r>
            <a:r>
              <a:rPr sz="20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FF0000"/>
                </a:solidFill>
                <a:latin typeface="Calibri"/>
                <a:cs typeface="Calibri"/>
              </a:rPr>
              <a:t>parc</a:t>
            </a:r>
            <a:r>
              <a:rPr sz="2000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l’hôtel</a:t>
            </a:r>
            <a:r>
              <a:rPr sz="20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ville et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 comme</a:t>
            </a:r>
            <a:r>
              <a:rPr sz="20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d’habitude </a:t>
            </a:r>
            <a:r>
              <a:rPr sz="2000" spc="-29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vous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avez</a:t>
            </a:r>
            <a:r>
              <a:rPr sz="2000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taillé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n’importe</a:t>
            </a:r>
            <a:r>
              <a:rPr sz="2000" spc="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comment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2000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Calibri"/>
                <a:cs typeface="Calibri"/>
              </a:rPr>
              <a:t>arbustes.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7697" y="2209800"/>
            <a:ext cx="4401503" cy="4287391"/>
          </a:xfrm>
          <a:prstGeom prst="rect">
            <a:avLst/>
          </a:prstGeom>
        </p:spPr>
        <p:txBody>
          <a:bodyPr vert="horz" wrap="square" lIns="0" tIns="29527" rIns="0" bIns="0" rtlCol="0">
            <a:spAutoFit/>
          </a:bodyPr>
          <a:lstStyle/>
          <a:p>
            <a:pPr marL="9525" marR="3810" algn="just">
              <a:lnSpc>
                <a:spcPct val="90300"/>
              </a:lnSpc>
              <a:spcBef>
                <a:spcPts val="232"/>
              </a:spcBef>
            </a:pPr>
            <a:r>
              <a:rPr sz="2000" b="1" spc="-4" dirty="0">
                <a:solidFill>
                  <a:srgbClr val="00AF50"/>
                </a:solidFill>
                <a:latin typeface="Calibri"/>
                <a:cs typeface="Calibri"/>
              </a:rPr>
              <a:t>Critique assertive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: je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suis </a:t>
            </a:r>
            <a:r>
              <a:rPr sz="2000" spc="-8" dirty="0">
                <a:solidFill>
                  <a:srgbClr val="00AF50"/>
                </a:solidFill>
                <a:latin typeface="Calibri"/>
                <a:cs typeface="Calibri"/>
              </a:rPr>
              <a:t>passé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au </a:t>
            </a:r>
            <a:r>
              <a:rPr sz="2000" spc="-11" dirty="0">
                <a:solidFill>
                  <a:srgbClr val="00AF50"/>
                </a:solidFill>
                <a:latin typeface="Calibri"/>
                <a:cs typeface="Calibri"/>
              </a:rPr>
              <a:t>parc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de </a:t>
            </a:r>
            <a:r>
              <a:rPr sz="2000" spc="-8" dirty="0">
                <a:solidFill>
                  <a:srgbClr val="00AF50"/>
                </a:solidFill>
                <a:latin typeface="Calibri"/>
                <a:cs typeface="Calibri"/>
              </a:rPr>
              <a:t>l’hôtel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de </a:t>
            </a:r>
            <a:r>
              <a:rPr sz="2000" spc="-29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ville, les </a:t>
            </a:r>
            <a:r>
              <a:rPr sz="2000" spc="-11" dirty="0">
                <a:solidFill>
                  <a:srgbClr val="00AF50"/>
                </a:solidFill>
                <a:latin typeface="Calibri"/>
                <a:cs typeface="Calibri"/>
              </a:rPr>
              <a:t>arbustes ont tous </a:t>
            </a:r>
            <a:r>
              <a:rPr sz="2000" spc="-8" dirty="0">
                <a:solidFill>
                  <a:srgbClr val="00AF50"/>
                </a:solidFill>
                <a:latin typeface="Calibri"/>
                <a:cs typeface="Calibri"/>
              </a:rPr>
              <a:t>été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taillés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en même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temps </a:t>
            </a:r>
            <a:r>
              <a:rPr sz="2000" spc="-29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sans tenir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00AF50"/>
                </a:solidFill>
                <a:latin typeface="Calibri"/>
                <a:cs typeface="Calibri"/>
              </a:rPr>
              <a:t>compte</a:t>
            </a:r>
            <a:r>
              <a:rPr sz="2000" spc="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00AF50"/>
                </a:solidFill>
                <a:latin typeface="Calibri"/>
                <a:cs typeface="Calibri"/>
              </a:rPr>
              <a:t>leurs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époques</a:t>
            </a:r>
            <a:r>
              <a:rPr sz="2000" spc="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8" dirty="0">
                <a:solidFill>
                  <a:srgbClr val="00AF50"/>
                </a:solidFill>
                <a:latin typeface="Calibri"/>
                <a:cs typeface="Calibri"/>
              </a:rPr>
              <a:t>floraison.</a:t>
            </a:r>
            <a:endParaRPr sz="2000" dirty="0">
              <a:latin typeface="Calibri"/>
              <a:cs typeface="Calibri"/>
            </a:endParaRPr>
          </a:p>
          <a:p>
            <a:pPr marL="9525" marR="3810" algn="just">
              <a:lnSpc>
                <a:spcPct val="90300"/>
              </a:lnSpc>
              <a:spcBef>
                <a:spcPts val="232"/>
              </a:spcBef>
            </a:pP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Ca me pose un problème car cela va nuire au </a:t>
            </a:r>
            <a:r>
              <a:rPr sz="2000" spc="-4" dirty="0" err="1">
                <a:solidFill>
                  <a:srgbClr val="00AF50"/>
                </a:solidFill>
                <a:latin typeface="Calibri"/>
                <a:cs typeface="Calibri"/>
              </a:rPr>
              <a:t>rendu</a:t>
            </a:r>
            <a:r>
              <a:rPr lang="fr-FR" sz="2000" spc="-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 err="1">
                <a:solidFill>
                  <a:srgbClr val="00AF50"/>
                </a:solidFill>
                <a:latin typeface="Calibri"/>
                <a:cs typeface="Calibri"/>
              </a:rPr>
              <a:t>esthétique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 attendu sur ce site de prestige.</a:t>
            </a:r>
          </a:p>
          <a:p>
            <a:pPr marL="9525" marR="3810" algn="just">
              <a:lnSpc>
                <a:spcPct val="90300"/>
              </a:lnSpc>
              <a:spcBef>
                <a:spcPts val="232"/>
              </a:spcBef>
            </a:pP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Je souhaite qu’à l’avenir les tailles soit réalisées à la  bonne période. Thierry à</a:t>
            </a:r>
            <a:r>
              <a:rPr lang="fr-FR" sz="2000" spc="-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 err="1">
                <a:solidFill>
                  <a:srgbClr val="00AF50"/>
                </a:solidFill>
                <a:latin typeface="Calibri"/>
                <a:cs typeface="Calibri"/>
              </a:rPr>
              <a:t>partir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 d’aujourd’hui</a:t>
            </a:r>
          </a:p>
          <a:p>
            <a:pPr marL="9525" marR="3810" algn="just">
              <a:lnSpc>
                <a:spcPct val="90300"/>
              </a:lnSpc>
              <a:spcBef>
                <a:spcPts val="232"/>
              </a:spcBef>
            </a:pP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j’attends de toi que tu inscrives ces interventions de</a:t>
            </a:r>
            <a:r>
              <a:rPr lang="fr-FR" sz="2000" spc="-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4" dirty="0" err="1">
                <a:solidFill>
                  <a:srgbClr val="00AF50"/>
                </a:solidFill>
                <a:latin typeface="Calibri"/>
                <a:cs typeface="Calibri"/>
              </a:rPr>
              <a:t>tailles</a:t>
            </a: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 au planning en respectant les époques de  floraison des essences.</a:t>
            </a:r>
          </a:p>
          <a:p>
            <a:pPr marL="9525" marR="3810" algn="just">
              <a:lnSpc>
                <a:spcPct val="90300"/>
              </a:lnSpc>
              <a:spcBef>
                <a:spcPts val="232"/>
              </a:spcBef>
            </a:pPr>
            <a:r>
              <a:rPr sz="2000" spc="-4" dirty="0">
                <a:solidFill>
                  <a:srgbClr val="00AF50"/>
                </a:solidFill>
                <a:latin typeface="Calibri"/>
                <a:cs typeface="Calibri"/>
              </a:rPr>
              <a:t>Est-ce que tu es d’accord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49" y="228600"/>
            <a:ext cx="7886700" cy="190500"/>
          </a:xfrm>
          <a:custGeom>
            <a:avLst/>
            <a:gdLst/>
            <a:ahLst/>
            <a:cxnLst/>
            <a:rect l="l" t="t" r="r" b="b"/>
            <a:pathLst>
              <a:path w="10515600" h="254000">
                <a:moveTo>
                  <a:pt x="10515600" y="0"/>
                </a:moveTo>
                <a:lnTo>
                  <a:pt x="0" y="0"/>
                </a:lnTo>
                <a:lnTo>
                  <a:pt x="0" y="253999"/>
                </a:lnTo>
                <a:lnTo>
                  <a:pt x="10515600" y="253999"/>
                </a:lnTo>
                <a:lnTo>
                  <a:pt x="1051560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9312" y="192083"/>
            <a:ext cx="3730466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15" dirty="0"/>
              <a:t>S</a:t>
            </a:r>
            <a:r>
              <a:rPr spc="-64" dirty="0"/>
              <a:t>A</a:t>
            </a:r>
            <a:r>
              <a:rPr spc="-30" dirty="0"/>
              <a:t>V</a:t>
            </a:r>
            <a:r>
              <a:rPr spc="-19" dirty="0"/>
              <a:t>O</a:t>
            </a:r>
            <a:r>
              <a:rPr spc="-15" dirty="0"/>
              <a:t>I</a:t>
            </a:r>
            <a:r>
              <a:rPr dirty="0"/>
              <a:t>R</a:t>
            </a:r>
            <a:r>
              <a:rPr spc="-68" dirty="0"/>
              <a:t> </a:t>
            </a:r>
            <a:r>
              <a:rPr dirty="0"/>
              <a:t>S’</a:t>
            </a:r>
            <a:r>
              <a:rPr spc="-26" dirty="0"/>
              <a:t> </a:t>
            </a:r>
            <a:r>
              <a:rPr spc="-4" dirty="0"/>
              <a:t>A</a:t>
            </a:r>
            <a:r>
              <a:rPr spc="-11" dirty="0"/>
              <a:t>FF</a:t>
            </a:r>
            <a:r>
              <a:rPr spc="-15" dirty="0"/>
              <a:t>I</a:t>
            </a:r>
            <a:r>
              <a:rPr spc="-11" dirty="0"/>
              <a:t>R</a:t>
            </a:r>
            <a:r>
              <a:rPr spc="-30" dirty="0"/>
              <a:t>M</a:t>
            </a:r>
            <a:r>
              <a:rPr spc="-26" dirty="0"/>
              <a:t>E</a:t>
            </a:r>
            <a:r>
              <a:rPr dirty="0"/>
              <a:t>R</a:t>
            </a:r>
            <a:r>
              <a:rPr spc="-68" dirty="0"/>
              <a:t> </a:t>
            </a:r>
            <a:r>
              <a:rPr dirty="0"/>
              <a:t>DE</a:t>
            </a:r>
            <a:r>
              <a:rPr spc="-41" dirty="0"/>
              <a:t> </a:t>
            </a:r>
            <a:r>
              <a:rPr spc="-15" dirty="0"/>
              <a:t>M</a:t>
            </a:r>
            <a:r>
              <a:rPr spc="-4" dirty="0"/>
              <a:t>A</a:t>
            </a:r>
            <a:r>
              <a:rPr spc="-19" dirty="0"/>
              <a:t>N</a:t>
            </a:r>
            <a:r>
              <a:rPr spc="-15" dirty="0"/>
              <a:t>I</a:t>
            </a:r>
            <a:r>
              <a:rPr spc="-11" dirty="0"/>
              <a:t>È</a:t>
            </a:r>
            <a:r>
              <a:rPr spc="-26" dirty="0"/>
              <a:t>R</a:t>
            </a:r>
            <a:r>
              <a:rPr dirty="0"/>
              <a:t>E</a:t>
            </a:r>
            <a:r>
              <a:rPr spc="-56" dirty="0"/>
              <a:t> </a:t>
            </a:r>
            <a:r>
              <a:rPr spc="-4" dirty="0"/>
              <a:t>AS</a:t>
            </a:r>
            <a:r>
              <a:rPr spc="-11" dirty="0"/>
              <a:t>S</a:t>
            </a:r>
            <a:r>
              <a:rPr spc="-26" dirty="0"/>
              <a:t>ER</a:t>
            </a:r>
            <a:r>
              <a:rPr spc="-19" dirty="0"/>
              <a:t>T</a:t>
            </a:r>
            <a:r>
              <a:rPr spc="-15" dirty="0"/>
              <a:t>I</a:t>
            </a:r>
            <a:r>
              <a:rPr spc="-19" dirty="0"/>
              <a:t>V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700" y="609600"/>
            <a:ext cx="3886200" cy="433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30" indent="-171926">
              <a:lnSpc>
                <a:spcPts val="1515"/>
              </a:lnSpc>
              <a:buFont typeface="Arial"/>
              <a:buChar char="•"/>
              <a:tabLst>
                <a:tab pos="240030" algn="l"/>
                <a:tab pos="240506" algn="l"/>
              </a:tabLst>
            </a:pPr>
            <a:r>
              <a:rPr sz="2000" b="1" spc="-15" dirty="0">
                <a:latin typeface="Calibri"/>
                <a:cs typeface="Calibri"/>
              </a:rPr>
              <a:t>S’affirmer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tranquillement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68580">
              <a:spcBef>
                <a:spcPts val="1290"/>
              </a:spcBef>
            </a:pPr>
            <a:r>
              <a:rPr sz="2000" spc="-4" dirty="0">
                <a:latin typeface="Calibri"/>
                <a:cs typeface="Calibri"/>
              </a:rPr>
              <a:t>-être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l’aise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avec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son environnement</a:t>
            </a:r>
            <a:endParaRPr sz="2000" dirty="0">
              <a:latin typeface="Calibri"/>
              <a:cs typeface="Calibri"/>
            </a:endParaRPr>
          </a:p>
          <a:p>
            <a:pPr marL="68580">
              <a:spcBef>
                <a:spcPts val="424"/>
              </a:spcBef>
            </a:pPr>
            <a:r>
              <a:rPr sz="2000" spc="-4" dirty="0">
                <a:latin typeface="Calibri"/>
                <a:cs typeface="Calibri"/>
              </a:rPr>
              <a:t>-agir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sur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son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environnement</a:t>
            </a:r>
            <a:endParaRPr sz="2000" dirty="0">
              <a:latin typeface="Calibri"/>
              <a:cs typeface="Calibri"/>
            </a:endParaRPr>
          </a:p>
          <a:p>
            <a:pPr marL="68580">
              <a:spcBef>
                <a:spcPts val="435"/>
              </a:spcBef>
            </a:pPr>
            <a:r>
              <a:rPr sz="2000" spc="-4" dirty="0">
                <a:latin typeface="Calibri"/>
                <a:cs typeface="Calibri"/>
              </a:rPr>
              <a:t>-jouer </a:t>
            </a:r>
            <a:r>
              <a:rPr sz="2000" spc="-11" dirty="0">
                <a:latin typeface="Calibri"/>
                <a:cs typeface="Calibri"/>
              </a:rPr>
              <a:t>carte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sur </a:t>
            </a:r>
            <a:r>
              <a:rPr sz="2000" spc="-8" dirty="0">
                <a:latin typeface="Calibri"/>
                <a:cs typeface="Calibri"/>
              </a:rPr>
              <a:t>table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sur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base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d’objectifs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affirmés</a:t>
            </a:r>
            <a:endParaRPr sz="2000" dirty="0">
              <a:latin typeface="Calibri"/>
              <a:cs typeface="Calibri"/>
            </a:endParaRPr>
          </a:p>
          <a:p>
            <a:pPr marL="68580">
              <a:lnSpc>
                <a:spcPts val="1463"/>
              </a:lnSpc>
              <a:spcBef>
                <a:spcPts val="435"/>
              </a:spcBef>
            </a:pPr>
            <a:r>
              <a:rPr sz="2000" spc="-8" dirty="0">
                <a:latin typeface="Calibri"/>
                <a:cs typeface="Calibri"/>
              </a:rPr>
              <a:t>-</a:t>
            </a:r>
            <a:r>
              <a:rPr sz="2000" spc="-11" dirty="0">
                <a:latin typeface="Calibri"/>
                <a:cs typeface="Calibri"/>
              </a:rPr>
              <a:t>rechercher des compromis réalistes en </a:t>
            </a:r>
            <a:r>
              <a:rPr sz="2000" spc="-11" dirty="0" err="1">
                <a:latin typeface="Calibri"/>
                <a:cs typeface="Calibri"/>
              </a:rPr>
              <a:t>cas</a:t>
            </a:r>
            <a:r>
              <a:rPr sz="2000" spc="-11" dirty="0">
                <a:latin typeface="Calibri"/>
                <a:cs typeface="Calibri"/>
              </a:rPr>
              <a:t> de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sz="2000" spc="-11" dirty="0" err="1">
                <a:latin typeface="Calibri"/>
                <a:cs typeface="Calibri"/>
              </a:rPr>
              <a:t>désaccord</a:t>
            </a:r>
            <a:endParaRPr sz="2000" spc="-11" dirty="0">
              <a:latin typeface="Calibri"/>
              <a:cs typeface="Calibri"/>
            </a:endParaRPr>
          </a:p>
          <a:p>
            <a:pPr marL="68580">
              <a:lnSpc>
                <a:spcPts val="1454"/>
              </a:lnSpc>
              <a:spcBef>
                <a:spcPts val="435"/>
              </a:spcBef>
            </a:pPr>
            <a:r>
              <a:rPr sz="2000" spc="-11" dirty="0">
                <a:latin typeface="Calibri"/>
                <a:cs typeface="Calibri"/>
              </a:rPr>
              <a:t>-entretenir avec les </a:t>
            </a:r>
            <a:r>
              <a:rPr sz="2000" spc="-11" dirty="0" err="1">
                <a:latin typeface="Calibri"/>
                <a:cs typeface="Calibri"/>
              </a:rPr>
              <a:t>autres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des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rapports fondés sur la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sz="2000" spc="-11" dirty="0" err="1">
                <a:latin typeface="Calibri"/>
                <a:cs typeface="Calibri"/>
              </a:rPr>
              <a:t>confiance</a:t>
            </a:r>
            <a:r>
              <a:rPr sz="2000" spc="-11" dirty="0">
                <a:latin typeface="Calibri"/>
                <a:cs typeface="Calibri"/>
              </a:rPr>
              <a:t> plutôt que sur le calcul ou la domination</a:t>
            </a:r>
          </a:p>
          <a:p>
            <a:pPr marL="68580">
              <a:spcBef>
                <a:spcPts val="435"/>
              </a:spcBef>
            </a:pPr>
            <a:r>
              <a:rPr sz="2000" spc="-4" dirty="0">
                <a:latin typeface="Calibri"/>
                <a:cs typeface="Calibri"/>
              </a:rPr>
              <a:t>-ne pas se laisser marcher sur les pieds</a:t>
            </a:r>
          </a:p>
          <a:p>
            <a:pPr marL="68580">
              <a:spcBef>
                <a:spcPts val="420"/>
              </a:spcBef>
            </a:pPr>
            <a:r>
              <a:rPr sz="2000" spc="-4" dirty="0">
                <a:latin typeface="Calibri"/>
                <a:cs typeface="Calibri"/>
              </a:rPr>
              <a:t>-être vrai, être soi même, exprimer ses sentiments.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4544" y="622252"/>
            <a:ext cx="4755656" cy="442634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 marL="240983" indent="-171926">
              <a:lnSpc>
                <a:spcPts val="1350"/>
              </a:lnSpc>
              <a:buFont typeface="Arial"/>
              <a:buChar char="•"/>
              <a:tabLst>
                <a:tab pos="240983" algn="l"/>
                <a:tab pos="241459" algn="l"/>
              </a:tabLst>
            </a:pPr>
            <a:r>
              <a:rPr sz="2000" b="1" spc="-15" dirty="0">
                <a:latin typeface="Calibri"/>
                <a:cs typeface="Calibri"/>
              </a:rPr>
              <a:t>S’affirmer</a:t>
            </a:r>
            <a:r>
              <a:rPr sz="2000" b="1" spc="19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sans </a:t>
            </a:r>
            <a:r>
              <a:rPr sz="2000" b="1" spc="-26" dirty="0">
                <a:latin typeface="Calibri"/>
                <a:cs typeface="Calibri"/>
              </a:rPr>
              <a:t>juger,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exprimer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son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ressenti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et</a:t>
            </a:r>
            <a:r>
              <a:rPr sz="2000" b="1" dirty="0">
                <a:latin typeface="Calibri"/>
                <a:cs typeface="Calibri"/>
              </a:rPr>
              <a:t> ses</a:t>
            </a:r>
            <a:endParaRPr sz="2000" dirty="0">
              <a:latin typeface="Calibri"/>
              <a:cs typeface="Calibri"/>
            </a:endParaRPr>
          </a:p>
          <a:p>
            <a:pPr marL="240983">
              <a:lnSpc>
                <a:spcPts val="1454"/>
              </a:lnSpc>
            </a:pPr>
            <a:r>
              <a:rPr sz="2000" b="1" spc="-8" dirty="0">
                <a:latin typeface="Calibri"/>
                <a:cs typeface="Calibri"/>
              </a:rPr>
              <a:t>perceptions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8" dirty="0" err="1">
                <a:latin typeface="Calibri"/>
                <a:cs typeface="Calibri"/>
              </a:rPr>
              <a:t>personnelles</a:t>
            </a:r>
            <a:r>
              <a:rPr sz="2000" b="1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lang="fr-FR" sz="2000" dirty="0">
              <a:latin typeface="Calibri"/>
              <a:cs typeface="Calibri"/>
            </a:endParaRPr>
          </a:p>
          <a:p>
            <a:pPr marL="240983">
              <a:lnSpc>
                <a:spcPts val="1454"/>
              </a:lnSpc>
            </a:pPr>
            <a:endParaRPr sz="2000" dirty="0">
              <a:latin typeface="Calibri"/>
              <a:cs typeface="Calibri"/>
            </a:endParaRPr>
          </a:p>
          <a:p>
            <a:pPr marL="69533">
              <a:spcBef>
                <a:spcPts val="435"/>
              </a:spcBef>
            </a:pPr>
            <a:r>
              <a:rPr sz="2000" spc="-30" dirty="0">
                <a:latin typeface="Calibri"/>
                <a:cs typeface="Calibri"/>
              </a:rPr>
              <a:t>J’ai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apprécié,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n’ai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apprécié</a:t>
            </a:r>
            <a:endParaRPr sz="2000" dirty="0">
              <a:latin typeface="Calibri"/>
              <a:cs typeface="Calibri"/>
            </a:endParaRPr>
          </a:p>
          <a:p>
            <a:pPr marL="69533">
              <a:spcBef>
                <a:spcPts val="420"/>
              </a:spcBef>
            </a:pPr>
            <a:r>
              <a:rPr sz="2000" spc="-4" dirty="0">
                <a:latin typeface="Calibri"/>
                <a:cs typeface="Calibri"/>
              </a:rPr>
              <a:t>Ça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été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agréable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désagréable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pour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moi</a:t>
            </a:r>
            <a:endParaRPr sz="2000" dirty="0">
              <a:latin typeface="Calibri"/>
              <a:cs typeface="Calibri"/>
            </a:endParaRPr>
          </a:p>
          <a:p>
            <a:pPr marL="69533">
              <a:spcBef>
                <a:spcPts val="420"/>
              </a:spcBef>
            </a:pPr>
            <a:r>
              <a:rPr sz="2000" spc="-11" dirty="0">
                <a:latin typeface="Calibri"/>
                <a:cs typeface="Calibri"/>
              </a:rPr>
              <a:t>C’est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acceptable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26" dirty="0">
                <a:latin typeface="Calibri"/>
                <a:cs typeface="Calibri"/>
              </a:rPr>
              <a:t>n’est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pas acceptable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pour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moi</a:t>
            </a:r>
            <a:endParaRPr sz="2000" dirty="0">
              <a:latin typeface="Calibri"/>
              <a:cs typeface="Calibri"/>
            </a:endParaRPr>
          </a:p>
          <a:p>
            <a:pPr marL="69533" marR="2130743">
              <a:lnSpc>
                <a:spcPct val="125899"/>
              </a:lnSpc>
              <a:spcBef>
                <a:spcPts val="19"/>
              </a:spcBef>
            </a:pPr>
            <a:r>
              <a:rPr sz="2000" spc="-30" dirty="0">
                <a:latin typeface="Calibri"/>
                <a:cs typeface="Calibri"/>
              </a:rPr>
              <a:t>J’ai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trouvé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1" dirty="0" err="1">
                <a:latin typeface="Calibri"/>
                <a:cs typeface="Calibri"/>
              </a:rPr>
              <a:t>ça</a:t>
            </a:r>
            <a:r>
              <a:rPr lang="fr-FR" sz="2000" spc="-11" dirty="0">
                <a:latin typeface="Calibri"/>
                <a:cs typeface="Calibri"/>
              </a:rPr>
              <a:t> </a:t>
            </a:r>
            <a:r>
              <a:rPr sz="2000" spc="-11" dirty="0" err="1">
                <a:latin typeface="Calibri"/>
                <a:cs typeface="Calibri"/>
              </a:rPr>
              <a:t>intéressant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296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Ça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38" dirty="0">
                <a:latin typeface="Calibri"/>
                <a:cs typeface="Calibri"/>
              </a:rPr>
              <a:t>m’a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plu,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ça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38" dirty="0">
                <a:latin typeface="Calibri"/>
                <a:cs typeface="Calibri"/>
              </a:rPr>
              <a:t>m’a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déplu</a:t>
            </a:r>
            <a:endParaRPr sz="2000" dirty="0">
              <a:latin typeface="Calibri"/>
              <a:cs typeface="Calibri"/>
            </a:endParaRPr>
          </a:p>
          <a:p>
            <a:pPr marL="69533" marR="1671161">
              <a:lnSpc>
                <a:spcPct val="125899"/>
              </a:lnSpc>
              <a:spcBef>
                <a:spcPts val="19"/>
              </a:spcBef>
            </a:pPr>
            <a:r>
              <a:rPr sz="2000" dirty="0">
                <a:latin typeface="Calibri"/>
                <a:cs typeface="Calibri"/>
              </a:rPr>
              <a:t>Je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n’ai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pas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compris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pourquoi… 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Ça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</a:t>
            </a:r>
            <a:r>
              <a:rPr sz="2000" spc="-8" dirty="0">
                <a:latin typeface="Calibri"/>
                <a:cs typeface="Calibri"/>
              </a:rPr>
              <a:t> pose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un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problème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que… </a:t>
            </a:r>
            <a:r>
              <a:rPr sz="2000" spc="-29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Cela</a:t>
            </a:r>
            <a:r>
              <a:rPr sz="2000" dirty="0">
                <a:latin typeface="Calibri"/>
                <a:cs typeface="Calibri"/>
              </a:rPr>
              <a:t> me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8" dirty="0">
                <a:latin typeface="Calibri"/>
                <a:cs typeface="Calibri"/>
              </a:rPr>
              <a:t>difficulté…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930" y="4944120"/>
            <a:ext cx="3538614" cy="2130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52400"/>
            <a:ext cx="7886700" cy="182880"/>
          </a:xfrm>
          <a:custGeom>
            <a:avLst/>
            <a:gdLst/>
            <a:ahLst/>
            <a:cxnLst/>
            <a:rect l="l" t="t" r="r" b="b"/>
            <a:pathLst>
              <a:path w="10515600" h="243840">
                <a:moveTo>
                  <a:pt x="10515600" y="0"/>
                </a:moveTo>
                <a:lnTo>
                  <a:pt x="0" y="0"/>
                </a:lnTo>
                <a:lnTo>
                  <a:pt x="0" y="243840"/>
                </a:lnTo>
                <a:lnTo>
                  <a:pt x="10515600" y="243840"/>
                </a:lnTo>
                <a:lnTo>
                  <a:pt x="1051560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1777" y="112073"/>
            <a:ext cx="356044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LA</a:t>
            </a:r>
            <a:r>
              <a:rPr spc="-45" dirty="0"/>
              <a:t> </a:t>
            </a:r>
            <a:r>
              <a:rPr dirty="0"/>
              <a:t>P</a:t>
            </a:r>
            <a:r>
              <a:rPr spc="-8" dirty="0"/>
              <a:t>R</a:t>
            </a:r>
            <a:r>
              <a:rPr spc="-4" dirty="0"/>
              <a:t>I</a:t>
            </a:r>
            <a:r>
              <a:rPr spc="-19" dirty="0"/>
              <a:t>N</a:t>
            </a:r>
            <a:r>
              <a:rPr spc="-15" dirty="0"/>
              <a:t>CI</a:t>
            </a:r>
            <a:r>
              <a:rPr spc="-150" dirty="0"/>
              <a:t>P</a:t>
            </a:r>
            <a:r>
              <a:rPr spc="-15" dirty="0"/>
              <a:t>A</a:t>
            </a:r>
            <a:r>
              <a:rPr spc="-19" dirty="0"/>
              <a:t>L</a:t>
            </a:r>
            <a:r>
              <a:rPr dirty="0"/>
              <a:t>E</a:t>
            </a:r>
            <a:r>
              <a:rPr spc="-71" dirty="0"/>
              <a:t> </a:t>
            </a:r>
            <a:r>
              <a:rPr dirty="0"/>
              <a:t>D</a:t>
            </a:r>
            <a:r>
              <a:rPr spc="4" dirty="0"/>
              <a:t>I</a:t>
            </a:r>
            <a:r>
              <a:rPr spc="-11" dirty="0"/>
              <a:t>FF</a:t>
            </a:r>
            <a:r>
              <a:rPr spc="-15" dirty="0"/>
              <a:t>IC</a:t>
            </a:r>
            <a:r>
              <a:rPr spc="-30" dirty="0"/>
              <a:t>U</a:t>
            </a:r>
            <a:r>
              <a:rPr spc="-139" dirty="0"/>
              <a:t>L</a:t>
            </a:r>
            <a:r>
              <a:rPr spc="-19" dirty="0"/>
              <a:t>T</a:t>
            </a:r>
            <a:r>
              <a:rPr dirty="0"/>
              <a:t>E</a:t>
            </a:r>
            <a:r>
              <a:rPr spc="-56" dirty="0"/>
              <a:t> </a:t>
            </a:r>
            <a:r>
              <a:rPr dirty="0"/>
              <a:t>D</a:t>
            </a:r>
            <a:r>
              <a:rPr spc="-26" dirty="0"/>
              <a:t>E</a:t>
            </a:r>
            <a:r>
              <a:rPr dirty="0"/>
              <a:t>S</a:t>
            </a:r>
            <a:r>
              <a:rPr spc="-56" dirty="0"/>
              <a:t> </a:t>
            </a:r>
            <a:r>
              <a:rPr spc="-15" dirty="0"/>
              <a:t>M</a:t>
            </a:r>
            <a:r>
              <a:rPr spc="-4" dirty="0"/>
              <a:t>A</a:t>
            </a:r>
            <a:r>
              <a:rPr spc="-19" dirty="0"/>
              <a:t>N</a:t>
            </a:r>
            <a:r>
              <a:rPr spc="-34" dirty="0"/>
              <a:t>A</a:t>
            </a:r>
            <a:r>
              <a:rPr spc="-19" dirty="0"/>
              <a:t>G</a:t>
            </a:r>
            <a:r>
              <a:rPr spc="-11" dirty="0"/>
              <a:t>E</a:t>
            </a:r>
            <a:r>
              <a:rPr spc="-56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749" y="559372"/>
            <a:ext cx="8572500" cy="6182783"/>
          </a:xfrm>
          <a:prstGeom prst="rect">
            <a:avLst/>
          </a:prstGeom>
        </p:spPr>
        <p:txBody>
          <a:bodyPr vert="horz" wrap="square" lIns="0" tIns="52388" rIns="0" bIns="0" rtlCol="0">
            <a:spAutoFit/>
          </a:bodyPr>
          <a:lstStyle/>
          <a:p>
            <a:pPr marL="9525" marR="3810">
              <a:lnSpc>
                <a:spcPct val="80300"/>
              </a:lnSpc>
              <a:spcBef>
                <a:spcPts val="413"/>
              </a:spcBef>
            </a:pPr>
            <a:r>
              <a:rPr sz="2000" dirty="0" err="1">
                <a:latin typeface="Calibri"/>
                <a:cs typeface="Calibri"/>
              </a:rPr>
              <a:t>Ils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perdent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vue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leur 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mission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essentielle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faire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progresser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leurs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équipes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et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leurs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services.</a:t>
            </a:r>
            <a:endParaRPr sz="2000" dirty="0">
              <a:latin typeface="Calibri"/>
              <a:cs typeface="Calibri"/>
            </a:endParaRPr>
          </a:p>
          <a:p>
            <a:pPr marL="9525" marR="48101">
              <a:lnSpc>
                <a:spcPct val="79800"/>
              </a:lnSpc>
              <a:spcBef>
                <a:spcPts val="750"/>
              </a:spcBef>
            </a:pPr>
            <a:r>
              <a:rPr sz="2000" spc="-11" dirty="0">
                <a:latin typeface="Calibri"/>
                <a:cs typeface="Calibri"/>
              </a:rPr>
              <a:t>Pour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cela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ils</a:t>
            </a:r>
            <a:r>
              <a:rPr sz="2000" spc="-8" dirty="0">
                <a:latin typeface="Calibri"/>
                <a:cs typeface="Calibri"/>
              </a:rPr>
              <a:t> doivent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9" dirty="0">
                <a:latin typeface="Calibri"/>
                <a:cs typeface="Calibri"/>
              </a:rPr>
              <a:t>s’organiser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pour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animer</a:t>
            </a:r>
            <a:r>
              <a:rPr sz="2000" spc="-11" dirty="0">
                <a:latin typeface="Calibri"/>
                <a:cs typeface="Calibri"/>
              </a:rPr>
              <a:t> et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23" dirty="0">
                <a:latin typeface="Calibri"/>
                <a:cs typeface="Calibri"/>
              </a:rPr>
              <a:t>innover.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Passer </a:t>
            </a:r>
            <a:r>
              <a:rPr sz="2000" spc="-4" dirty="0">
                <a:latin typeface="Calibri"/>
                <a:cs typeface="Calibri"/>
              </a:rPr>
              <a:t>du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faire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faire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faire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en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consacrant </a:t>
            </a:r>
            <a:r>
              <a:rPr sz="2000" spc="-3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aux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dossiers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non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déléguables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et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en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mettant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en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outils ou des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procédures</a:t>
            </a:r>
            <a:r>
              <a:rPr sz="2000" spc="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spc="-8" dirty="0">
                <a:latin typeface="Calibri"/>
                <a:cs typeface="Calibri"/>
              </a:rPr>
              <a:t> gestion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réduisant 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temps</a:t>
            </a:r>
            <a:r>
              <a:rPr sz="2000" spc="-26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traitement</a:t>
            </a:r>
            <a:r>
              <a:rPr sz="2000" spc="-8" dirty="0">
                <a:latin typeface="Calibri"/>
                <a:cs typeface="Calibri"/>
              </a:rPr>
              <a:t>.</a:t>
            </a:r>
            <a:r>
              <a:rPr lang="fr-FR" sz="2000" spc="-8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24"/>
              </a:spcBef>
            </a:pP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Déléguer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dans</a:t>
            </a:r>
            <a:r>
              <a:rPr sz="2000" b="1" u="sng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bonnes</a:t>
            </a:r>
            <a:r>
              <a:rPr sz="2000" b="1" u="sng" spc="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conditions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05"/>
              </a:spcBef>
            </a:pP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délégation </a:t>
            </a:r>
            <a:r>
              <a:rPr sz="2000" spc="-4" dirty="0">
                <a:latin typeface="Calibri"/>
                <a:cs typeface="Calibri"/>
              </a:rPr>
              <a:t>doit</a:t>
            </a:r>
            <a:r>
              <a:rPr sz="2000" spc="-11" dirty="0">
                <a:latin typeface="Calibri"/>
                <a:cs typeface="Calibri"/>
              </a:rPr>
              <a:t> être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 marL="9525">
              <a:spcBef>
                <a:spcPts val="405"/>
              </a:spcBef>
            </a:pPr>
            <a:r>
              <a:rPr sz="2000" spc="-8" dirty="0">
                <a:latin typeface="Calibri"/>
                <a:cs typeface="Calibri"/>
              </a:rPr>
              <a:t>-</a:t>
            </a:r>
            <a:r>
              <a:rPr lang="fr-FR" sz="2000" spc="-8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proposée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et</a:t>
            </a:r>
            <a:r>
              <a:rPr sz="2000" spc="-4" dirty="0">
                <a:latin typeface="Calibri"/>
                <a:cs typeface="Calibri"/>
              </a:rPr>
              <a:t> 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imposée;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05"/>
              </a:spcBef>
            </a:pPr>
            <a:r>
              <a:rPr sz="2000" spc="-8" dirty="0">
                <a:latin typeface="Calibri"/>
                <a:cs typeface="Calibri"/>
              </a:rPr>
              <a:t>-</a:t>
            </a:r>
            <a:r>
              <a:rPr lang="fr-FR" sz="2000" spc="-8" dirty="0">
                <a:latin typeface="Calibri"/>
                <a:cs typeface="Calibri"/>
              </a:rPr>
              <a:t> </a:t>
            </a:r>
            <a:r>
              <a:rPr sz="2000" spc="-8" dirty="0" err="1">
                <a:latin typeface="Calibri"/>
                <a:cs typeface="Calibri"/>
              </a:rPr>
              <a:t>préparée</a:t>
            </a:r>
            <a:r>
              <a:rPr sz="2000" spc="-8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05"/>
              </a:spcBef>
            </a:pPr>
            <a:r>
              <a:rPr sz="2000" spc="-4" dirty="0">
                <a:latin typeface="Calibri"/>
                <a:cs typeface="Calibri"/>
              </a:rPr>
              <a:t>-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formalisée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objectif(s),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périmètre,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durée,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temps,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responsabilité,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moyens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 </a:t>
            </a:r>
            <a:r>
              <a:rPr sz="2000" spc="-4" dirty="0">
                <a:latin typeface="Calibri"/>
                <a:cs typeface="Calibri"/>
              </a:rPr>
              <a:t>disposition;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24"/>
              </a:spcBef>
            </a:pPr>
            <a:r>
              <a:rPr sz="2000" spc="-4" dirty="0">
                <a:latin typeface="Calibri"/>
                <a:cs typeface="Calibri"/>
              </a:rPr>
              <a:t>-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communiquée</a:t>
            </a:r>
            <a:r>
              <a:rPr sz="2000" spc="-4" dirty="0">
                <a:latin typeface="Calibri"/>
                <a:cs typeface="Calibri"/>
              </a:rPr>
              <a:t> 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interne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et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besoin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en</a:t>
            </a:r>
            <a:r>
              <a:rPr sz="2000" spc="-8" dirty="0">
                <a:latin typeface="Calibri"/>
                <a:cs typeface="Calibri"/>
              </a:rPr>
              <a:t> externe;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05"/>
              </a:spcBef>
            </a:pPr>
            <a:r>
              <a:rPr sz="2000" spc="-4" dirty="0">
                <a:latin typeface="Calibri"/>
                <a:cs typeface="Calibri"/>
              </a:rPr>
              <a:t>-</a:t>
            </a:r>
            <a:r>
              <a:rPr lang="fr-FR" sz="2000" spc="-4" dirty="0">
                <a:latin typeface="Calibri"/>
                <a:cs typeface="Calibri"/>
              </a:rPr>
              <a:t> </a:t>
            </a:r>
            <a:r>
              <a:rPr sz="2000" spc="-4" dirty="0" err="1">
                <a:latin typeface="Calibri"/>
                <a:cs typeface="Calibri"/>
              </a:rPr>
              <a:t>accompagnée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et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soutenue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4" dirty="0">
                <a:latin typeface="Calibri"/>
                <a:cs typeface="Calibri"/>
              </a:rPr>
              <a:t>points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réguliers,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écoute,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conseils…</a:t>
            </a:r>
            <a:endParaRPr sz="2000" dirty="0">
              <a:latin typeface="Calibri"/>
              <a:cs typeface="Calibri"/>
            </a:endParaRPr>
          </a:p>
          <a:p>
            <a:pPr marL="171450">
              <a:spcBef>
                <a:spcPts val="405"/>
              </a:spcBef>
            </a:pPr>
            <a:r>
              <a:rPr sz="20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DEFINIR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 OBJECTIFS</a:t>
            </a:r>
            <a:r>
              <a:rPr sz="2000" b="1" u="sng" spc="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SMART</a:t>
            </a:r>
            <a:r>
              <a:rPr lang="fr-FR" sz="20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voir les formations camp </a:t>
            </a:r>
            <a:r>
              <a:rPr lang="fr-FR" sz="2000" spc="-8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num</a:t>
            </a:r>
            <a:endParaRPr sz="2000" dirty="0">
              <a:latin typeface="Calibri"/>
              <a:cs typeface="Calibri"/>
            </a:endParaRPr>
          </a:p>
          <a:p>
            <a:pPr marL="9525" marR="6705600">
              <a:lnSpc>
                <a:spcPts val="2115"/>
              </a:lnSpc>
              <a:spcBef>
                <a:spcPts val="139"/>
              </a:spcBef>
            </a:pPr>
            <a:r>
              <a:rPr sz="2000" dirty="0">
                <a:latin typeface="Calibri"/>
                <a:cs typeface="Calibri"/>
              </a:rPr>
              <a:t>S : </a:t>
            </a:r>
            <a:r>
              <a:rPr sz="2000" spc="-4" dirty="0">
                <a:latin typeface="Calibri"/>
                <a:cs typeface="Calibri"/>
              </a:rPr>
              <a:t>spécifique </a:t>
            </a:r>
            <a:r>
              <a:rPr sz="2000" dirty="0">
                <a:latin typeface="Calibri"/>
                <a:cs typeface="Calibri"/>
              </a:rPr>
              <a:t> M: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mesurable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285"/>
              </a:spcBef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atteignable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05"/>
              </a:spcBef>
            </a:pPr>
            <a:r>
              <a:rPr sz="2000" dirty="0">
                <a:latin typeface="Calibri"/>
                <a:cs typeface="Calibri"/>
              </a:rPr>
              <a:t>R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réalisable</a:t>
            </a:r>
            <a:endParaRPr sz="2000" dirty="0">
              <a:latin typeface="Calibri"/>
              <a:cs typeface="Calibri"/>
            </a:endParaRPr>
          </a:p>
          <a:p>
            <a:pPr marL="9525">
              <a:spcBef>
                <a:spcPts val="405"/>
              </a:spcBef>
            </a:pPr>
            <a:r>
              <a:rPr sz="2000" dirty="0">
                <a:latin typeface="Calibri"/>
                <a:cs typeface="Calibri"/>
              </a:rPr>
              <a:t>T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temporellement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défini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1605</Words>
  <Application>Microsoft Office PowerPoint</Application>
  <PresentationFormat>Affichage à l'écran (4:3)</PresentationFormat>
  <Paragraphs>169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Lato</vt:lpstr>
      <vt:lpstr>Times New Roman</vt:lpstr>
      <vt:lpstr>Wingdings</vt:lpstr>
      <vt:lpstr>Office Theme</vt:lpstr>
      <vt:lpstr>LE MANAGEMENT D’EQUIPES</vt:lpstr>
      <vt:lpstr>MANAGER CA CONSISTE EN QUOI ?</vt:lpstr>
      <vt:lpstr>Présentation PowerPoint</vt:lpstr>
      <vt:lpstr>Présentation PowerPoint</vt:lpstr>
      <vt:lpstr>Présentation PowerPoint</vt:lpstr>
      <vt:lpstr>LES COMPORTEMENTS : LES CONSEQUENCES</vt:lpstr>
      <vt:lpstr>PRATIQUER L’ ASSERTIVITE DANS LES SITUATIONS DIFFICILES</vt:lpstr>
      <vt:lpstr>SAVOIR S’ AFFIRMER DE MANIÈRE ASSERTIVE</vt:lpstr>
      <vt:lpstr>LA PRINCIPALE DIFFICULTE DES MANAGERS</vt:lpstr>
      <vt:lpstr>LA GESTION DE PROJET</vt:lpstr>
      <vt:lpstr>GESTION DU TEMPS</vt:lpstr>
      <vt:lpstr>PREPARATION D’UN ENTRETIEN OU D’UNE REUNION</vt:lpstr>
      <vt:lpstr>Présentation PowerPoint</vt:lpstr>
      <vt:lpstr>Présentation PowerPoint</vt:lpstr>
      <vt:lpstr>Présentation PowerPoint</vt:lpstr>
      <vt:lpstr>S’EVALUER EN TANT QUE MANAGER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 VIVRE LE ROLE DE MANAGER</dc:title>
  <dc:creator>TAVAGNUTTI Olivier</dc:creator>
  <cp:lastModifiedBy>patrick lafforgue</cp:lastModifiedBy>
  <cp:revision>7</cp:revision>
  <dcterms:created xsi:type="dcterms:W3CDTF">2021-11-23T14:58:44Z</dcterms:created>
  <dcterms:modified xsi:type="dcterms:W3CDTF">2024-12-13T14:06:17Z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2021-11-23T00:00:00Z</vt:filetime>
  </property>
</Properties>
</file>