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9" r:id="rId4"/>
    <p:sldId id="258" r:id="rId5"/>
    <p:sldId id="261" r:id="rId6"/>
    <p:sldId id="262" r:id="rId7"/>
    <p:sldId id="267" r:id="rId8"/>
    <p:sldId id="265" r:id="rId9"/>
    <p:sldId id="266" r:id="rId10"/>
    <p:sldId id="263" r:id="rId11"/>
    <p:sldId id="1253" r:id="rId12"/>
    <p:sldId id="1255" r:id="rId13"/>
    <p:sldId id="1254" r:id="rId14"/>
    <p:sldId id="1256" r:id="rId15"/>
    <p:sldId id="1260" r:id="rId16"/>
    <p:sldId id="1257" r:id="rId17"/>
    <p:sldId id="1258" r:id="rId18"/>
    <p:sldId id="1268" r:id="rId19"/>
    <p:sldId id="1259" r:id="rId20"/>
    <p:sldId id="1266" r:id="rId21"/>
    <p:sldId id="1269" r:id="rId22"/>
    <p:sldId id="1267" r:id="rId23"/>
    <p:sldId id="286" r:id="rId24"/>
    <p:sldId id="347" r:id="rId25"/>
    <p:sldId id="1251" r:id="rId26"/>
    <p:sldId id="125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7" autoAdjust="0"/>
    <p:restoredTop sz="94660"/>
  </p:normalViewPr>
  <p:slideViewPr>
    <p:cSldViewPr snapToGrid="0">
      <p:cViewPr varScale="1">
        <p:scale>
          <a:sx n="79" d="100"/>
          <a:sy n="79" d="100"/>
        </p:scale>
        <p:origin x="1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5E14F-6D8C-4C45-B58F-0A95088E6B48}" type="datetimeFigureOut">
              <a:rPr lang="fr-FR" smtClean="0"/>
              <a:t>11/03/2025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503AF-1822-4DF9-A10E-4D9ABA854470}" type="slidenum">
              <a:rPr lang="fr-FR" smtClean="0"/>
              <a:t>‹N°›</a:t>
            </a:fld>
            <a:endParaRPr lang="fr-FR"/>
          </a:p>
        </p:txBody>
      </p:sp>
    </p:spTree>
    <p:extLst>
      <p:ext uri="{BB962C8B-B14F-4D97-AF65-F5344CB8AC3E}">
        <p14:creationId xmlns:p14="http://schemas.microsoft.com/office/powerpoint/2010/main" val="3340848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Le Climat du Bassin Sud-Ouest qui concerne le bassin moyen de la Garonne, est caractérisé par un ensoleillement annuel proche de 2000 heures. Située à mi-chemin entre l’Atlantique et la Méditerranée, cette zone est balayée par 2 vents dominants : l’Autan avec ses rafales de sud-est qui dessèchent les cultures et le vent d’ouest porteur de pluie. Les étés plutôt chauds et secs sont inégalement arrosés par des orages. En moyenne, Toulouse bénéficie de 28 jours supérieurs à 30°C et de 31 jours de gel par an. • Le Climat de montagne et marge montagnarde, présent en Occitanie dans les Pyrénées et le sud-ouest du Massif Central (Lozère, Aveyron, est du Lot) se manifeste par une diminution assez régulière des températures avec l’altitude et une augmentation des précipitations (qui tombent sous forme de neige selon la nature des perturbations, l’orientation des pentes, l’exposition ou l’altitude). </a:t>
            </a:r>
          </a:p>
        </p:txBody>
      </p:sp>
      <p:sp>
        <p:nvSpPr>
          <p:cNvPr id="4" name="Espace réservé du numéro de diapositive 3"/>
          <p:cNvSpPr>
            <a:spLocks noGrp="1"/>
          </p:cNvSpPr>
          <p:nvPr>
            <p:ph type="sldNum" sz="quarter" idx="5"/>
          </p:nvPr>
        </p:nvSpPr>
        <p:spPr/>
        <p:txBody>
          <a:bodyPr/>
          <a:lstStyle/>
          <a:p>
            <a:fld id="{6D7503AF-1822-4DF9-A10E-4D9ABA854470}" type="slidenum">
              <a:rPr lang="fr-FR" smtClean="0"/>
              <a:t>3</a:t>
            </a:fld>
            <a:endParaRPr lang="fr-FR"/>
          </a:p>
        </p:txBody>
      </p:sp>
    </p:spTree>
    <p:extLst>
      <p:ext uri="{BB962C8B-B14F-4D97-AF65-F5344CB8AC3E}">
        <p14:creationId xmlns:p14="http://schemas.microsoft.com/office/powerpoint/2010/main" val="3777675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retenir ✓ L’augmentation tendancielle de la température est de + 0,32°C par décennie sur la période d’observation (1959 à 2021), soit + 1, 94 °C en 62 ans. ✓ Depuis le milieu des années 1980, le réchauffement s’est accentué. ✓ Cet accroissement important des températures, de plus en plus rapide ces dernières décennies.</a:t>
            </a:r>
          </a:p>
          <a:p>
            <a:r>
              <a:rPr lang="fr-FR" dirty="0"/>
              <a:t>Plusieurs éléments méritent d’être soulignés : + 0,27 (S) • L’évolution tendancielle des températures est plus importante en été et au printemps. • Toutes les stations étudiées sont significatives. • En moyenne sur les 12 stations de la région Occitanie, l’évolution tendancielle entre 1959 et 2021 est de 0,28°C par décennie en automne, de 0,34°C par décennie au printemps, de 0,22°C par décennie en hiver et de 0,45°C par décennie en été.</a:t>
            </a:r>
          </a:p>
        </p:txBody>
      </p:sp>
      <p:sp>
        <p:nvSpPr>
          <p:cNvPr id="4" name="Espace réservé du numéro de diapositive 3"/>
          <p:cNvSpPr>
            <a:spLocks noGrp="1"/>
          </p:cNvSpPr>
          <p:nvPr>
            <p:ph type="sldNum" sz="quarter" idx="5"/>
          </p:nvPr>
        </p:nvSpPr>
        <p:spPr/>
        <p:txBody>
          <a:bodyPr/>
          <a:lstStyle/>
          <a:p>
            <a:fld id="{6D7503AF-1822-4DF9-A10E-4D9ABA854470}" type="slidenum">
              <a:rPr lang="fr-FR" smtClean="0"/>
              <a:t>4</a:t>
            </a:fld>
            <a:endParaRPr lang="fr-FR"/>
          </a:p>
        </p:txBody>
      </p:sp>
    </p:spTree>
    <p:extLst>
      <p:ext uri="{BB962C8B-B14F-4D97-AF65-F5344CB8AC3E}">
        <p14:creationId xmlns:p14="http://schemas.microsoft.com/office/powerpoint/2010/main" val="206698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retenir ✓ Le nombre de jours estivaux a fortement augmenté en Occitanie au cours des 60 dernières années avec + 6,1 jours par décennie sur la moyenne des stations (soit une augmentation de 8%). </a:t>
            </a:r>
          </a:p>
          <a:p>
            <a:r>
              <a:rPr lang="fr-FR" dirty="0"/>
              <a:t>A souligner qu’il gèle moins – 8 jours dans les PO et – 39 j en Aveyron</a:t>
            </a:r>
          </a:p>
        </p:txBody>
      </p:sp>
      <p:sp>
        <p:nvSpPr>
          <p:cNvPr id="4" name="Espace réservé du numéro de diapositive 3"/>
          <p:cNvSpPr>
            <a:spLocks noGrp="1"/>
          </p:cNvSpPr>
          <p:nvPr>
            <p:ph type="sldNum" sz="quarter" idx="5"/>
          </p:nvPr>
        </p:nvSpPr>
        <p:spPr/>
        <p:txBody>
          <a:bodyPr/>
          <a:lstStyle/>
          <a:p>
            <a:fld id="{6D7503AF-1822-4DF9-A10E-4D9ABA854470}" type="slidenum">
              <a:rPr lang="fr-FR" smtClean="0"/>
              <a:t>5</a:t>
            </a:fld>
            <a:endParaRPr lang="fr-FR"/>
          </a:p>
        </p:txBody>
      </p:sp>
    </p:spTree>
    <p:extLst>
      <p:ext uri="{BB962C8B-B14F-4D97-AF65-F5344CB8AC3E}">
        <p14:creationId xmlns:p14="http://schemas.microsoft.com/office/powerpoint/2010/main" val="265146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n’observe pas de tendance statistiquement significative du cumul annuel des pluies en région Occitanie (sauf pour la station Montpellier-</a:t>
            </a:r>
            <a:r>
              <a:rPr lang="fr-FR" dirty="0" err="1"/>
              <a:t>Maugio</a:t>
            </a:r>
            <a:r>
              <a:rPr lang="fr-FR" dirty="0"/>
              <a:t> qui est légèrement significative), ce qui signifie une situation assez stable sur les 60 dernières années.</a:t>
            </a:r>
          </a:p>
        </p:txBody>
      </p:sp>
      <p:sp>
        <p:nvSpPr>
          <p:cNvPr id="4" name="Espace réservé du numéro de diapositive 3"/>
          <p:cNvSpPr>
            <a:spLocks noGrp="1"/>
          </p:cNvSpPr>
          <p:nvPr>
            <p:ph type="sldNum" sz="quarter" idx="5"/>
          </p:nvPr>
        </p:nvSpPr>
        <p:spPr/>
        <p:txBody>
          <a:bodyPr/>
          <a:lstStyle/>
          <a:p>
            <a:fld id="{6D7503AF-1822-4DF9-A10E-4D9ABA854470}" type="slidenum">
              <a:rPr lang="fr-FR" smtClean="0"/>
              <a:t>6</a:t>
            </a:fld>
            <a:endParaRPr lang="fr-FR"/>
          </a:p>
        </p:txBody>
      </p:sp>
    </p:spTree>
    <p:extLst>
      <p:ext uri="{BB962C8B-B14F-4D97-AF65-F5344CB8AC3E}">
        <p14:creationId xmlns:p14="http://schemas.microsoft.com/office/powerpoint/2010/main" val="341147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n’observe pas de tendance statistiquement significative du cumul annuel des pluies en région Occitanie (sauf pour la station Montpellier-</a:t>
            </a:r>
            <a:r>
              <a:rPr lang="fr-FR" dirty="0" err="1"/>
              <a:t>Maugio</a:t>
            </a:r>
            <a:r>
              <a:rPr lang="fr-FR" dirty="0"/>
              <a:t> qui est légèrement significative), ce qui signifie une situation assez stable sur les 60 dernières années.</a:t>
            </a:r>
          </a:p>
        </p:txBody>
      </p:sp>
      <p:sp>
        <p:nvSpPr>
          <p:cNvPr id="4" name="Espace réservé du numéro de diapositive 3"/>
          <p:cNvSpPr>
            <a:spLocks noGrp="1"/>
          </p:cNvSpPr>
          <p:nvPr>
            <p:ph type="sldNum" sz="quarter" idx="5"/>
          </p:nvPr>
        </p:nvSpPr>
        <p:spPr/>
        <p:txBody>
          <a:bodyPr/>
          <a:lstStyle/>
          <a:p>
            <a:fld id="{6D7503AF-1822-4DF9-A10E-4D9ABA854470}" type="slidenum">
              <a:rPr lang="fr-FR" smtClean="0"/>
              <a:t>7</a:t>
            </a:fld>
            <a:endParaRPr lang="fr-FR"/>
          </a:p>
        </p:txBody>
      </p:sp>
    </p:spTree>
    <p:extLst>
      <p:ext uri="{BB962C8B-B14F-4D97-AF65-F5344CB8AC3E}">
        <p14:creationId xmlns:p14="http://schemas.microsoft.com/office/powerpoint/2010/main" val="3643565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n’observe pas de tendance statistiquement significative du cumul annuel des pluies en région Occitanie (sauf pour la station Montpellier-</a:t>
            </a:r>
            <a:r>
              <a:rPr lang="fr-FR" dirty="0" err="1"/>
              <a:t>Maugio</a:t>
            </a:r>
            <a:r>
              <a:rPr lang="fr-FR" dirty="0"/>
              <a:t> qui est légèrement significative), ce qui signifie une situation assez stable sur les 60 dernières années.</a:t>
            </a:r>
          </a:p>
        </p:txBody>
      </p:sp>
      <p:sp>
        <p:nvSpPr>
          <p:cNvPr id="4" name="Espace réservé du numéro de diapositive 3"/>
          <p:cNvSpPr>
            <a:spLocks noGrp="1"/>
          </p:cNvSpPr>
          <p:nvPr>
            <p:ph type="sldNum" sz="quarter" idx="5"/>
          </p:nvPr>
        </p:nvSpPr>
        <p:spPr/>
        <p:txBody>
          <a:bodyPr/>
          <a:lstStyle/>
          <a:p>
            <a:fld id="{6D7503AF-1822-4DF9-A10E-4D9ABA854470}" type="slidenum">
              <a:rPr lang="fr-FR" smtClean="0"/>
              <a:t>8</a:t>
            </a:fld>
            <a:endParaRPr lang="fr-FR"/>
          </a:p>
        </p:txBody>
      </p:sp>
    </p:spTree>
    <p:extLst>
      <p:ext uri="{BB962C8B-B14F-4D97-AF65-F5344CB8AC3E}">
        <p14:creationId xmlns:p14="http://schemas.microsoft.com/office/powerpoint/2010/main" val="2421532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n’observe pas de tendance statistiquement significative du cumul annuel des pluies en région Occitanie (sauf pour la station Montpellier-</a:t>
            </a:r>
            <a:r>
              <a:rPr lang="fr-FR" dirty="0" err="1"/>
              <a:t>Maugio</a:t>
            </a:r>
            <a:r>
              <a:rPr lang="fr-FR" dirty="0"/>
              <a:t> qui est légèrement significative), ce qui signifie une situation assez stable sur les 60 dernières années.</a:t>
            </a:r>
          </a:p>
        </p:txBody>
      </p:sp>
      <p:sp>
        <p:nvSpPr>
          <p:cNvPr id="4" name="Espace réservé du numéro de diapositive 3"/>
          <p:cNvSpPr>
            <a:spLocks noGrp="1"/>
          </p:cNvSpPr>
          <p:nvPr>
            <p:ph type="sldNum" sz="quarter" idx="5"/>
          </p:nvPr>
        </p:nvSpPr>
        <p:spPr/>
        <p:txBody>
          <a:bodyPr/>
          <a:lstStyle/>
          <a:p>
            <a:fld id="{6D7503AF-1822-4DF9-A10E-4D9ABA854470}" type="slidenum">
              <a:rPr lang="fr-FR" smtClean="0"/>
              <a:t>9</a:t>
            </a:fld>
            <a:endParaRPr lang="fr-FR"/>
          </a:p>
        </p:txBody>
      </p:sp>
    </p:spTree>
    <p:extLst>
      <p:ext uri="{BB962C8B-B14F-4D97-AF65-F5344CB8AC3E}">
        <p14:creationId xmlns:p14="http://schemas.microsoft.com/office/powerpoint/2010/main" val="54982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L’ETP est ainsi un indicateur qui permet d’estimer les pertes effectives en eau des prairies et des terres arables et qui peut être calculé à partir du rayonnement solaire, de la température de l’air, de la vitesse du vent et de l’humidité relative. A noter que cette ETP maximum recensée en 2003 est aujourd’hui proche des moyennes de ces 5 dernières années. 6 mm/j</a:t>
            </a:r>
          </a:p>
          <a:p>
            <a:r>
              <a:rPr lang="fr-FR" dirty="0"/>
              <a:t>L’ETP annuel augmente dans toute la région avec une hausse plus marquée en été. ETP estivale des PO 457 </a:t>
            </a:r>
            <a:r>
              <a:rPr lang="fr-FR" dirty="0" err="1"/>
              <a:t>mm.</a:t>
            </a:r>
            <a:endParaRPr lang="fr-FR" dirty="0"/>
          </a:p>
        </p:txBody>
      </p:sp>
      <p:sp>
        <p:nvSpPr>
          <p:cNvPr id="4" name="Espace réservé du numéro de diapositive 3"/>
          <p:cNvSpPr>
            <a:spLocks noGrp="1"/>
          </p:cNvSpPr>
          <p:nvPr>
            <p:ph type="sldNum" sz="quarter" idx="5"/>
          </p:nvPr>
        </p:nvSpPr>
        <p:spPr/>
        <p:txBody>
          <a:bodyPr/>
          <a:lstStyle/>
          <a:p>
            <a:fld id="{6D7503AF-1822-4DF9-A10E-4D9ABA854470}" type="slidenum">
              <a:rPr lang="fr-FR" smtClean="0"/>
              <a:t>10</a:t>
            </a:fld>
            <a:endParaRPr lang="fr-FR"/>
          </a:p>
        </p:txBody>
      </p:sp>
    </p:spTree>
    <p:extLst>
      <p:ext uri="{BB962C8B-B14F-4D97-AF65-F5344CB8AC3E}">
        <p14:creationId xmlns:p14="http://schemas.microsoft.com/office/powerpoint/2010/main" val="3848918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42B5428-90DA-4879-9539-EF52CF4E901E}" type="datetimeFigureOut">
              <a:rPr lang="fr-FR" smtClean="0"/>
              <a:t>11/03/2025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411791-0E8B-4F0D-9F5A-6EB8E194466C}" type="slidenum">
              <a:rPr lang="fr-FR" smtClean="0"/>
              <a:t>‹N°›</a:t>
            </a:fld>
            <a:endParaRPr lang="fr-FR"/>
          </a:p>
        </p:txBody>
      </p:sp>
    </p:spTree>
    <p:extLst>
      <p:ext uri="{BB962C8B-B14F-4D97-AF65-F5344CB8AC3E}">
        <p14:creationId xmlns:p14="http://schemas.microsoft.com/office/powerpoint/2010/main" val="36121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42B5428-90DA-4879-9539-EF52CF4E901E}" type="datetimeFigureOut">
              <a:rPr lang="fr-FR" smtClean="0"/>
              <a:t>11/03/2025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411791-0E8B-4F0D-9F5A-6EB8E194466C}" type="slidenum">
              <a:rPr lang="fr-FR" smtClean="0"/>
              <a:t>‹N°›</a:t>
            </a:fld>
            <a:endParaRPr lang="fr-FR"/>
          </a:p>
        </p:txBody>
      </p:sp>
    </p:spTree>
    <p:extLst>
      <p:ext uri="{BB962C8B-B14F-4D97-AF65-F5344CB8AC3E}">
        <p14:creationId xmlns:p14="http://schemas.microsoft.com/office/powerpoint/2010/main" val="2709202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42B5428-90DA-4879-9539-EF52CF4E901E}" type="datetimeFigureOut">
              <a:rPr lang="fr-FR" smtClean="0"/>
              <a:t>11/03/2025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411791-0E8B-4F0D-9F5A-6EB8E194466C}" type="slidenum">
              <a:rPr lang="fr-FR" smtClean="0"/>
              <a:t>‹N°›</a:t>
            </a:fld>
            <a:endParaRPr lang="fr-FR"/>
          </a:p>
        </p:txBody>
      </p:sp>
    </p:spTree>
    <p:extLst>
      <p:ext uri="{BB962C8B-B14F-4D97-AF65-F5344CB8AC3E}">
        <p14:creationId xmlns:p14="http://schemas.microsoft.com/office/powerpoint/2010/main" val="3484204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ide-by-Side)">
    <p:spTree>
      <p:nvGrpSpPr>
        <p:cNvPr id="1" name=""/>
        <p:cNvGrpSpPr/>
        <p:nvPr/>
      </p:nvGrpSpPr>
      <p:grpSpPr>
        <a:xfrm>
          <a:off x="0" y="0"/>
          <a:ext cx="0" cy="0"/>
          <a:chOff x="0" y="0"/>
          <a:chExt cx="0" cy="0"/>
        </a:xfrm>
      </p:grpSpPr>
      <p:cxnSp>
        <p:nvCxnSpPr>
          <p:cNvPr id="5" name="Straight Connector 13"/>
          <p:cNvCxnSpPr/>
          <p:nvPr userDrawn="1"/>
        </p:nvCxnSpPr>
        <p:spPr>
          <a:xfrm flipH="1">
            <a:off x="228598" y="996950"/>
            <a:ext cx="1948651" cy="0"/>
          </a:xfrm>
          <a:prstGeom prst="line">
            <a:avLst/>
          </a:prstGeom>
          <a:ln w="19050">
            <a:gradFill flip="none" rotWithShape="1">
              <a:gsLst>
                <a:gs pos="0">
                  <a:schemeClr val="accent1"/>
                </a:gs>
                <a:gs pos="45000">
                  <a:schemeClr val="accent1"/>
                </a:gs>
                <a:gs pos="10000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28600" y="565077"/>
            <a:ext cx="8686801" cy="307777"/>
          </a:xfrm>
          <a:prstGeom prst="rect">
            <a:avLst/>
          </a:prstGeom>
        </p:spPr>
        <p:txBody>
          <a:bodyPr anchor="b"/>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228600" y="1371600"/>
            <a:ext cx="4114800" cy="1384995"/>
          </a:xfrm>
          <a:prstGeom prst="rect">
            <a:avLst/>
          </a:prstGeom>
        </p:spPr>
        <p:txBody>
          <a:bodyPr/>
          <a:lstStyle>
            <a:lvl2pPr marL="171450" indent="-171450">
              <a:defRPr/>
            </a:lvl2pPr>
            <a:lvl3pPr marL="342900" indent="-171450">
              <a:defRPr/>
            </a:lvl3pPr>
            <a:lvl4pPr marL="514350" indent="-171450">
              <a:defRPr/>
            </a:lvl4pPr>
            <a:lvl5pPr marL="685800" indent="-17145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2"/>
          </p:nvPr>
        </p:nvSpPr>
        <p:spPr>
          <a:xfrm>
            <a:off x="4800598" y="1371600"/>
            <a:ext cx="4114800" cy="1384995"/>
          </a:xfrm>
          <a:prstGeom prst="rect">
            <a:avLst/>
          </a:prstGeom>
        </p:spPr>
        <p:txBody>
          <a:bodyPr/>
          <a:lstStyle>
            <a:lvl2pPr marL="171450" indent="-171450">
              <a:defRPr/>
            </a:lvl2pPr>
            <a:lvl3pPr marL="342900" indent="-171450">
              <a:defRPr/>
            </a:lvl3pPr>
            <a:lvl4pPr marL="514350" indent="-171450">
              <a:defRPr/>
            </a:lvl4pPr>
            <a:lvl5pPr marL="685800" indent="-17145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87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42B5428-90DA-4879-9539-EF52CF4E901E}" type="datetimeFigureOut">
              <a:rPr lang="fr-FR" smtClean="0"/>
              <a:t>11/03/2025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411791-0E8B-4F0D-9F5A-6EB8E194466C}" type="slidenum">
              <a:rPr lang="fr-FR" smtClean="0"/>
              <a:t>‹N°›</a:t>
            </a:fld>
            <a:endParaRPr lang="fr-FR"/>
          </a:p>
        </p:txBody>
      </p:sp>
    </p:spTree>
    <p:extLst>
      <p:ext uri="{BB962C8B-B14F-4D97-AF65-F5344CB8AC3E}">
        <p14:creationId xmlns:p14="http://schemas.microsoft.com/office/powerpoint/2010/main" val="115563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42B5428-90DA-4879-9539-EF52CF4E901E}" type="datetimeFigureOut">
              <a:rPr lang="fr-FR" smtClean="0"/>
              <a:t>11/03/2025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411791-0E8B-4F0D-9F5A-6EB8E194466C}" type="slidenum">
              <a:rPr lang="fr-FR" smtClean="0"/>
              <a:t>‹N°›</a:t>
            </a:fld>
            <a:endParaRPr lang="fr-FR"/>
          </a:p>
        </p:txBody>
      </p:sp>
    </p:spTree>
    <p:extLst>
      <p:ext uri="{BB962C8B-B14F-4D97-AF65-F5344CB8AC3E}">
        <p14:creationId xmlns:p14="http://schemas.microsoft.com/office/powerpoint/2010/main" val="189609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42B5428-90DA-4879-9539-EF52CF4E901E}" type="datetimeFigureOut">
              <a:rPr lang="fr-FR" smtClean="0"/>
              <a:t>11/03/2025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3411791-0E8B-4F0D-9F5A-6EB8E194466C}" type="slidenum">
              <a:rPr lang="fr-FR" smtClean="0"/>
              <a:t>‹N°›</a:t>
            </a:fld>
            <a:endParaRPr lang="fr-FR"/>
          </a:p>
        </p:txBody>
      </p:sp>
    </p:spTree>
    <p:extLst>
      <p:ext uri="{BB962C8B-B14F-4D97-AF65-F5344CB8AC3E}">
        <p14:creationId xmlns:p14="http://schemas.microsoft.com/office/powerpoint/2010/main" val="71494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42B5428-90DA-4879-9539-EF52CF4E901E}" type="datetimeFigureOut">
              <a:rPr lang="fr-FR" smtClean="0"/>
              <a:t>11/03/2025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3411791-0E8B-4F0D-9F5A-6EB8E194466C}" type="slidenum">
              <a:rPr lang="fr-FR" smtClean="0"/>
              <a:t>‹N°›</a:t>
            </a:fld>
            <a:endParaRPr lang="fr-FR"/>
          </a:p>
        </p:txBody>
      </p:sp>
    </p:spTree>
    <p:extLst>
      <p:ext uri="{BB962C8B-B14F-4D97-AF65-F5344CB8AC3E}">
        <p14:creationId xmlns:p14="http://schemas.microsoft.com/office/powerpoint/2010/main" val="129775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42B5428-90DA-4879-9539-EF52CF4E901E}" type="datetimeFigureOut">
              <a:rPr lang="fr-FR" smtClean="0"/>
              <a:t>11/03/2025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3411791-0E8B-4F0D-9F5A-6EB8E194466C}" type="slidenum">
              <a:rPr lang="fr-FR" smtClean="0"/>
              <a:t>‹N°›</a:t>
            </a:fld>
            <a:endParaRPr lang="fr-FR"/>
          </a:p>
        </p:txBody>
      </p:sp>
    </p:spTree>
    <p:extLst>
      <p:ext uri="{BB962C8B-B14F-4D97-AF65-F5344CB8AC3E}">
        <p14:creationId xmlns:p14="http://schemas.microsoft.com/office/powerpoint/2010/main" val="1222813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B5428-90DA-4879-9539-EF52CF4E901E}" type="datetimeFigureOut">
              <a:rPr lang="fr-FR" smtClean="0"/>
              <a:t>11/03/2025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3411791-0E8B-4F0D-9F5A-6EB8E194466C}" type="slidenum">
              <a:rPr lang="fr-FR" smtClean="0"/>
              <a:t>‹N°›</a:t>
            </a:fld>
            <a:endParaRPr lang="fr-FR"/>
          </a:p>
        </p:txBody>
      </p:sp>
    </p:spTree>
    <p:extLst>
      <p:ext uri="{BB962C8B-B14F-4D97-AF65-F5344CB8AC3E}">
        <p14:creationId xmlns:p14="http://schemas.microsoft.com/office/powerpoint/2010/main" val="255314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42B5428-90DA-4879-9539-EF52CF4E901E}" type="datetimeFigureOut">
              <a:rPr lang="fr-FR" smtClean="0"/>
              <a:t>11/03/2025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3411791-0E8B-4F0D-9F5A-6EB8E194466C}" type="slidenum">
              <a:rPr lang="fr-FR" smtClean="0"/>
              <a:t>‹N°›</a:t>
            </a:fld>
            <a:endParaRPr lang="fr-FR"/>
          </a:p>
        </p:txBody>
      </p:sp>
    </p:spTree>
    <p:extLst>
      <p:ext uri="{BB962C8B-B14F-4D97-AF65-F5344CB8AC3E}">
        <p14:creationId xmlns:p14="http://schemas.microsoft.com/office/powerpoint/2010/main" val="8646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42B5428-90DA-4879-9539-EF52CF4E901E}" type="datetimeFigureOut">
              <a:rPr lang="fr-FR" smtClean="0"/>
              <a:t>11/03/2025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3411791-0E8B-4F0D-9F5A-6EB8E194466C}" type="slidenum">
              <a:rPr lang="fr-FR" smtClean="0"/>
              <a:t>‹N°›</a:t>
            </a:fld>
            <a:endParaRPr lang="fr-FR"/>
          </a:p>
        </p:txBody>
      </p:sp>
    </p:spTree>
    <p:extLst>
      <p:ext uri="{BB962C8B-B14F-4D97-AF65-F5344CB8AC3E}">
        <p14:creationId xmlns:p14="http://schemas.microsoft.com/office/powerpoint/2010/main" val="60057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B5428-90DA-4879-9539-EF52CF4E901E}" type="datetimeFigureOut">
              <a:rPr lang="fr-FR" smtClean="0"/>
              <a:t>11/03/2025</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11791-0E8B-4F0D-9F5A-6EB8E194466C}" type="slidenum">
              <a:rPr lang="fr-FR" smtClean="0"/>
              <a:t>‹N°›</a:t>
            </a:fld>
            <a:endParaRPr lang="fr-FR"/>
          </a:p>
        </p:txBody>
      </p:sp>
    </p:spTree>
    <p:extLst>
      <p:ext uri="{BB962C8B-B14F-4D97-AF65-F5344CB8AC3E}">
        <p14:creationId xmlns:p14="http://schemas.microsoft.com/office/powerpoint/2010/main" val="856517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occitanie.chambre-agriculture.fr/agroenvironnement/changement-climatique/oracle-occitani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Dix%20chantiers%20pour%20l'adaptation%20de%20la%20fili&#232;re%20paysage%20dans%20les%20Pyr&#233;n&#233;es%20orientales.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E73BA415-10FD-69FF-ADAD-29BBC2005CD1}"/>
              </a:ext>
            </a:extLst>
          </p:cNvPr>
          <p:cNvSpPr txBox="1"/>
          <p:nvPr/>
        </p:nvSpPr>
        <p:spPr>
          <a:xfrm>
            <a:off x="272374" y="0"/>
            <a:ext cx="8608979" cy="5016758"/>
          </a:xfrm>
          <a:prstGeom prst="rect">
            <a:avLst/>
          </a:prstGeom>
          <a:noFill/>
        </p:spPr>
        <p:txBody>
          <a:bodyPr wrap="square">
            <a:spAutoFit/>
          </a:bodyPr>
          <a:lstStyle/>
          <a:p>
            <a:r>
              <a:rPr lang="fr-FR" sz="2800" dirty="0"/>
              <a:t>ORACLE est un Observatoire Régional sur l’Agriculture et le Changement </a:t>
            </a:r>
            <a:r>
              <a:rPr lang="fr-FR" sz="2800" dirty="0" err="1"/>
              <a:t>cLimatiquE</a:t>
            </a:r>
            <a:r>
              <a:rPr lang="fr-FR" sz="2800" dirty="0"/>
              <a:t> sur la région Occitanie. </a:t>
            </a:r>
          </a:p>
          <a:p>
            <a:endParaRPr lang="fr-FR" sz="2400" dirty="0"/>
          </a:p>
          <a:p>
            <a:r>
              <a:rPr lang="fr-FR" sz="2400" dirty="0"/>
              <a:t>Il permet d’établir un constat objectif, avec des données fiables, du changement climatique et de ses conséquences avérées sur l’activité agricole régionale et de déceler quelles adaptations de l’agriculture se mettent en place pour les accompagner. Attention les données d’ORACLE 2023 ne prennent les données que jusqu’en 2019 et ne prend donc pas en compte les deux dernières années de sècheresse.</a:t>
            </a:r>
          </a:p>
          <a:p>
            <a:r>
              <a:rPr lang="fr-FR" sz="2400" dirty="0"/>
              <a:t>Ce n’est pas non plus un observatoire sur les données hydrologique de notre région: remplissage et hauteur des nappes phréatiques, débit des rivières….</a:t>
            </a:r>
          </a:p>
        </p:txBody>
      </p:sp>
      <p:sp>
        <p:nvSpPr>
          <p:cNvPr id="3" name="ZoneTexte 2">
            <a:extLst>
              <a:ext uri="{FF2B5EF4-FFF2-40B4-BE49-F238E27FC236}">
                <a16:creationId xmlns:a16="http://schemas.microsoft.com/office/drawing/2014/main" id="{CBDAEB5E-4495-A05F-0E7E-1D0AA740C65F}"/>
              </a:ext>
            </a:extLst>
          </p:cNvPr>
          <p:cNvSpPr txBox="1"/>
          <p:nvPr/>
        </p:nvSpPr>
        <p:spPr>
          <a:xfrm>
            <a:off x="418289" y="5790907"/>
            <a:ext cx="8463064" cy="646331"/>
          </a:xfrm>
          <a:prstGeom prst="rect">
            <a:avLst/>
          </a:prstGeom>
          <a:noFill/>
        </p:spPr>
        <p:txBody>
          <a:bodyPr wrap="square">
            <a:spAutoFit/>
          </a:bodyPr>
          <a:lstStyle/>
          <a:p>
            <a:r>
              <a:rPr lang="fr-FR" dirty="0">
                <a:hlinkClick r:id="rId2"/>
              </a:rPr>
              <a:t>Observatoire Régional sur l’Agriculture et le Changement </a:t>
            </a:r>
            <a:r>
              <a:rPr lang="fr-FR" dirty="0" err="1">
                <a:hlinkClick r:id="rId2"/>
              </a:rPr>
              <a:t>cLimatiquE</a:t>
            </a:r>
            <a:r>
              <a:rPr lang="fr-FR" dirty="0">
                <a:hlinkClick r:id="rId2"/>
              </a:rPr>
              <a:t> en Occitanie - Chambre d'agriculture Occitanie (chambre-agriculture.fr)</a:t>
            </a:r>
            <a:endParaRPr lang="fr-FR" dirty="0"/>
          </a:p>
        </p:txBody>
      </p:sp>
    </p:spTree>
    <p:extLst>
      <p:ext uri="{BB962C8B-B14F-4D97-AF65-F5344CB8AC3E}">
        <p14:creationId xmlns:p14="http://schemas.microsoft.com/office/powerpoint/2010/main" val="3777730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4651964-46E0-4738-56AF-EA9833A94583}"/>
              </a:ext>
            </a:extLst>
          </p:cNvPr>
          <p:cNvPicPr>
            <a:picLocks noChangeAspect="1"/>
          </p:cNvPicPr>
          <p:nvPr/>
        </p:nvPicPr>
        <p:blipFill>
          <a:blip r:embed="rId3"/>
          <a:stretch>
            <a:fillRect/>
          </a:stretch>
        </p:blipFill>
        <p:spPr>
          <a:xfrm>
            <a:off x="567170" y="0"/>
            <a:ext cx="8009659" cy="6858000"/>
          </a:xfrm>
          <a:prstGeom prst="rect">
            <a:avLst/>
          </a:prstGeom>
        </p:spPr>
      </p:pic>
      <p:sp>
        <p:nvSpPr>
          <p:cNvPr id="2" name="ZoneTexte 1">
            <a:hlinkClick r:id="rId4" action="ppaction://hlinkfile"/>
            <a:extLst>
              <a:ext uri="{FF2B5EF4-FFF2-40B4-BE49-F238E27FC236}">
                <a16:creationId xmlns:a16="http://schemas.microsoft.com/office/drawing/2014/main" id="{33002CA3-85C0-12B8-3596-2A80217A358F}"/>
              </a:ext>
            </a:extLst>
          </p:cNvPr>
          <p:cNvSpPr txBox="1"/>
          <p:nvPr/>
        </p:nvSpPr>
        <p:spPr>
          <a:xfrm>
            <a:off x="5642043" y="4406629"/>
            <a:ext cx="3501957" cy="923330"/>
          </a:xfrm>
          <a:prstGeom prst="rect">
            <a:avLst/>
          </a:prstGeom>
          <a:noFill/>
        </p:spPr>
        <p:txBody>
          <a:bodyPr wrap="square" rtlCol="0">
            <a:spAutoFit/>
          </a:bodyPr>
          <a:lstStyle/>
          <a:p>
            <a:r>
              <a:rPr lang="fr-FR" dirty="0">
                <a:hlinkClick r:id="rId4" action="ppaction://hlinkfile"/>
              </a:rPr>
              <a:t>..\Dix chantiers pour l'adaptation de la filière paysage dans les Pyrénées orientales.pdf</a:t>
            </a:r>
            <a:endParaRPr lang="fr-FR" dirty="0"/>
          </a:p>
        </p:txBody>
      </p:sp>
    </p:spTree>
    <p:extLst>
      <p:ext uri="{BB962C8B-B14F-4D97-AF65-F5344CB8AC3E}">
        <p14:creationId xmlns:p14="http://schemas.microsoft.com/office/powerpoint/2010/main" val="3227604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BBA0A12-99F1-0BB1-4276-BA089B91CEA3}"/>
              </a:ext>
            </a:extLst>
          </p:cNvPr>
          <p:cNvPicPr>
            <a:picLocks noChangeAspect="1"/>
          </p:cNvPicPr>
          <p:nvPr/>
        </p:nvPicPr>
        <p:blipFill>
          <a:blip r:embed="rId2"/>
          <a:srcRect r="49149"/>
          <a:stretch/>
        </p:blipFill>
        <p:spPr>
          <a:xfrm>
            <a:off x="817124" y="16401"/>
            <a:ext cx="7196264" cy="6841599"/>
          </a:xfrm>
          <a:prstGeom prst="rect">
            <a:avLst/>
          </a:prstGeom>
        </p:spPr>
      </p:pic>
    </p:spTree>
    <p:extLst>
      <p:ext uri="{BB962C8B-B14F-4D97-AF65-F5344CB8AC3E}">
        <p14:creationId xmlns:p14="http://schemas.microsoft.com/office/powerpoint/2010/main" val="3709003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E38A0-2362-A355-0598-9F4221B09B4C}"/>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D1F021AF-3FA7-984E-F4EE-674AFC5726B1}"/>
              </a:ext>
            </a:extLst>
          </p:cNvPr>
          <p:cNvPicPr>
            <a:picLocks noChangeAspect="1"/>
          </p:cNvPicPr>
          <p:nvPr/>
        </p:nvPicPr>
        <p:blipFill>
          <a:blip r:embed="rId2"/>
          <a:srcRect l="52021"/>
          <a:stretch/>
        </p:blipFill>
        <p:spPr>
          <a:xfrm>
            <a:off x="1932592" y="-408444"/>
            <a:ext cx="7211408" cy="7266444"/>
          </a:xfrm>
          <a:prstGeom prst="rect">
            <a:avLst/>
          </a:prstGeom>
        </p:spPr>
      </p:pic>
      <p:pic>
        <p:nvPicPr>
          <p:cNvPr id="2" name="Image 1">
            <a:extLst>
              <a:ext uri="{FF2B5EF4-FFF2-40B4-BE49-F238E27FC236}">
                <a16:creationId xmlns:a16="http://schemas.microsoft.com/office/drawing/2014/main" id="{6C070CA5-D494-7712-908A-95123C1BF4E4}"/>
              </a:ext>
            </a:extLst>
          </p:cNvPr>
          <p:cNvPicPr>
            <a:picLocks noChangeAspect="1"/>
          </p:cNvPicPr>
          <p:nvPr/>
        </p:nvPicPr>
        <p:blipFill>
          <a:blip r:embed="rId2"/>
          <a:srcRect r="92301"/>
          <a:stretch/>
        </p:blipFill>
        <p:spPr>
          <a:xfrm>
            <a:off x="778213" y="-408444"/>
            <a:ext cx="1154379" cy="7249032"/>
          </a:xfrm>
          <a:prstGeom prst="rect">
            <a:avLst/>
          </a:prstGeom>
        </p:spPr>
      </p:pic>
    </p:spTree>
    <p:extLst>
      <p:ext uri="{BB962C8B-B14F-4D97-AF65-F5344CB8AC3E}">
        <p14:creationId xmlns:p14="http://schemas.microsoft.com/office/powerpoint/2010/main" val="2082461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6CA3F-6A71-AE19-CD64-931CFDA86570}"/>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9726FE5D-DC9B-5765-012C-5E92124598F2}"/>
              </a:ext>
            </a:extLst>
          </p:cNvPr>
          <p:cNvPicPr>
            <a:picLocks noChangeAspect="1"/>
          </p:cNvPicPr>
          <p:nvPr/>
        </p:nvPicPr>
        <p:blipFill>
          <a:blip r:embed="rId2"/>
          <a:srcRect r="50000"/>
          <a:stretch/>
        </p:blipFill>
        <p:spPr>
          <a:xfrm>
            <a:off x="787939" y="88548"/>
            <a:ext cx="6906639" cy="6875101"/>
          </a:xfrm>
          <a:prstGeom prst="rect">
            <a:avLst/>
          </a:prstGeom>
        </p:spPr>
      </p:pic>
    </p:spTree>
    <p:extLst>
      <p:ext uri="{BB962C8B-B14F-4D97-AF65-F5344CB8AC3E}">
        <p14:creationId xmlns:p14="http://schemas.microsoft.com/office/powerpoint/2010/main" val="269951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76FC9-9EED-8093-1E75-4BC62A269719}"/>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22B7701A-3029-A11D-03EA-4A6181DC2442}"/>
              </a:ext>
            </a:extLst>
          </p:cNvPr>
          <p:cNvPicPr>
            <a:picLocks noChangeAspect="1"/>
          </p:cNvPicPr>
          <p:nvPr/>
        </p:nvPicPr>
        <p:blipFill>
          <a:blip r:embed="rId2"/>
          <a:srcRect l="50000"/>
          <a:stretch/>
        </p:blipFill>
        <p:spPr>
          <a:xfrm>
            <a:off x="1322962" y="0"/>
            <a:ext cx="6926094" cy="6894467"/>
          </a:xfrm>
          <a:prstGeom prst="rect">
            <a:avLst/>
          </a:prstGeom>
        </p:spPr>
      </p:pic>
    </p:spTree>
    <p:extLst>
      <p:ext uri="{BB962C8B-B14F-4D97-AF65-F5344CB8AC3E}">
        <p14:creationId xmlns:p14="http://schemas.microsoft.com/office/powerpoint/2010/main" val="3505640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BB3F7-3EE3-CF27-BF26-3A69BEA7B7FA}"/>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F3B13BF2-6BCB-C4B5-ACD3-B110AE1D9C4A}"/>
              </a:ext>
            </a:extLst>
          </p:cNvPr>
          <p:cNvPicPr>
            <a:picLocks noChangeAspect="1"/>
          </p:cNvPicPr>
          <p:nvPr/>
        </p:nvPicPr>
        <p:blipFill>
          <a:blip r:embed="rId2"/>
          <a:stretch>
            <a:fillRect/>
          </a:stretch>
        </p:blipFill>
        <p:spPr>
          <a:xfrm>
            <a:off x="0" y="856226"/>
            <a:ext cx="9144000" cy="5145548"/>
          </a:xfrm>
          <a:prstGeom prst="rect">
            <a:avLst/>
          </a:prstGeom>
        </p:spPr>
      </p:pic>
    </p:spTree>
    <p:extLst>
      <p:ext uri="{BB962C8B-B14F-4D97-AF65-F5344CB8AC3E}">
        <p14:creationId xmlns:p14="http://schemas.microsoft.com/office/powerpoint/2010/main" val="32127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1677B58-9E93-2BCE-1406-745C117F60F6}"/>
              </a:ext>
            </a:extLst>
          </p:cNvPr>
          <p:cNvPicPr>
            <a:picLocks noChangeAspect="1"/>
          </p:cNvPicPr>
          <p:nvPr/>
        </p:nvPicPr>
        <p:blipFill>
          <a:blip r:embed="rId2"/>
          <a:srcRect t="89427"/>
          <a:stretch/>
        </p:blipFill>
        <p:spPr>
          <a:xfrm>
            <a:off x="1481140" y="6011694"/>
            <a:ext cx="6823744" cy="515566"/>
          </a:xfrm>
          <a:prstGeom prst="rect">
            <a:avLst/>
          </a:prstGeom>
        </p:spPr>
      </p:pic>
      <p:pic>
        <p:nvPicPr>
          <p:cNvPr id="7" name="Image 6">
            <a:extLst>
              <a:ext uri="{FF2B5EF4-FFF2-40B4-BE49-F238E27FC236}">
                <a16:creationId xmlns:a16="http://schemas.microsoft.com/office/drawing/2014/main" id="{7CFB0052-D078-D644-9EEF-EEB90CF63A60}"/>
              </a:ext>
            </a:extLst>
          </p:cNvPr>
          <p:cNvPicPr>
            <a:picLocks noChangeAspect="1"/>
          </p:cNvPicPr>
          <p:nvPr/>
        </p:nvPicPr>
        <p:blipFill>
          <a:blip r:embed="rId3"/>
          <a:stretch>
            <a:fillRect/>
          </a:stretch>
        </p:blipFill>
        <p:spPr>
          <a:xfrm>
            <a:off x="0" y="0"/>
            <a:ext cx="9144000" cy="5507665"/>
          </a:xfrm>
          <a:prstGeom prst="rect">
            <a:avLst/>
          </a:prstGeom>
        </p:spPr>
      </p:pic>
    </p:spTree>
    <p:extLst>
      <p:ext uri="{BB962C8B-B14F-4D97-AF65-F5344CB8AC3E}">
        <p14:creationId xmlns:p14="http://schemas.microsoft.com/office/powerpoint/2010/main" val="269777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32B8B-4966-B5C3-81A0-11ECA485F075}"/>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97FFEBE2-A219-D4A4-CFBF-67AD94147646}"/>
              </a:ext>
            </a:extLst>
          </p:cNvPr>
          <p:cNvPicPr>
            <a:picLocks noChangeAspect="1"/>
          </p:cNvPicPr>
          <p:nvPr/>
        </p:nvPicPr>
        <p:blipFill>
          <a:blip r:embed="rId2"/>
          <a:stretch>
            <a:fillRect/>
          </a:stretch>
        </p:blipFill>
        <p:spPr>
          <a:xfrm>
            <a:off x="0" y="883508"/>
            <a:ext cx="9144000" cy="5090984"/>
          </a:xfrm>
          <a:prstGeom prst="rect">
            <a:avLst/>
          </a:prstGeom>
        </p:spPr>
      </p:pic>
    </p:spTree>
    <p:extLst>
      <p:ext uri="{BB962C8B-B14F-4D97-AF65-F5344CB8AC3E}">
        <p14:creationId xmlns:p14="http://schemas.microsoft.com/office/powerpoint/2010/main" val="2744682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6878B-58E7-A400-20FC-092D4F4EE82A}"/>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5E23BDF2-A31B-88EC-966E-002F2C88486F}"/>
              </a:ext>
            </a:extLst>
          </p:cNvPr>
          <p:cNvPicPr>
            <a:picLocks noChangeAspect="1"/>
          </p:cNvPicPr>
          <p:nvPr/>
        </p:nvPicPr>
        <p:blipFill>
          <a:blip r:embed="rId2"/>
          <a:stretch>
            <a:fillRect/>
          </a:stretch>
        </p:blipFill>
        <p:spPr>
          <a:xfrm>
            <a:off x="0" y="907173"/>
            <a:ext cx="9144000" cy="5043654"/>
          </a:xfrm>
          <a:prstGeom prst="rect">
            <a:avLst/>
          </a:prstGeom>
        </p:spPr>
      </p:pic>
    </p:spTree>
    <p:extLst>
      <p:ext uri="{BB962C8B-B14F-4D97-AF65-F5344CB8AC3E}">
        <p14:creationId xmlns:p14="http://schemas.microsoft.com/office/powerpoint/2010/main" val="286409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EA68A-D5C9-1C61-F1DD-622003103BC8}"/>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DA193226-A388-E5C5-9CE6-2E0789BAA4C0}"/>
              </a:ext>
            </a:extLst>
          </p:cNvPr>
          <p:cNvPicPr>
            <a:picLocks noChangeAspect="1"/>
          </p:cNvPicPr>
          <p:nvPr/>
        </p:nvPicPr>
        <p:blipFill>
          <a:blip r:embed="rId2"/>
          <a:stretch>
            <a:fillRect/>
          </a:stretch>
        </p:blipFill>
        <p:spPr>
          <a:xfrm>
            <a:off x="0" y="1274323"/>
            <a:ext cx="9144000" cy="4582947"/>
          </a:xfrm>
          <a:prstGeom prst="rect">
            <a:avLst/>
          </a:prstGeom>
        </p:spPr>
      </p:pic>
    </p:spTree>
    <p:extLst>
      <p:ext uri="{BB962C8B-B14F-4D97-AF65-F5344CB8AC3E}">
        <p14:creationId xmlns:p14="http://schemas.microsoft.com/office/powerpoint/2010/main" val="2698530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8422563-5582-CC39-F3AA-464C1C20AF01}"/>
              </a:ext>
            </a:extLst>
          </p:cNvPr>
          <p:cNvPicPr>
            <a:picLocks noChangeAspect="1"/>
          </p:cNvPicPr>
          <p:nvPr/>
        </p:nvPicPr>
        <p:blipFill>
          <a:blip r:embed="rId2"/>
          <a:stretch>
            <a:fillRect/>
          </a:stretch>
        </p:blipFill>
        <p:spPr>
          <a:xfrm>
            <a:off x="0" y="4972050"/>
            <a:ext cx="6267450" cy="1885950"/>
          </a:xfrm>
          <a:prstGeom prst="rect">
            <a:avLst/>
          </a:prstGeom>
        </p:spPr>
      </p:pic>
      <p:pic>
        <p:nvPicPr>
          <p:cNvPr id="6" name="Image 5">
            <a:extLst>
              <a:ext uri="{FF2B5EF4-FFF2-40B4-BE49-F238E27FC236}">
                <a16:creationId xmlns:a16="http://schemas.microsoft.com/office/drawing/2014/main" id="{581975BA-4456-823F-26CF-3CE3E82053C9}"/>
              </a:ext>
            </a:extLst>
          </p:cNvPr>
          <p:cNvPicPr>
            <a:picLocks noChangeAspect="1"/>
          </p:cNvPicPr>
          <p:nvPr/>
        </p:nvPicPr>
        <p:blipFill>
          <a:blip r:embed="rId3"/>
          <a:stretch>
            <a:fillRect/>
          </a:stretch>
        </p:blipFill>
        <p:spPr>
          <a:xfrm>
            <a:off x="0" y="0"/>
            <a:ext cx="6813550" cy="4972050"/>
          </a:xfrm>
          <a:prstGeom prst="rect">
            <a:avLst/>
          </a:prstGeom>
        </p:spPr>
      </p:pic>
      <p:sp>
        <p:nvSpPr>
          <p:cNvPr id="8" name="ZoneTexte 7">
            <a:extLst>
              <a:ext uri="{FF2B5EF4-FFF2-40B4-BE49-F238E27FC236}">
                <a16:creationId xmlns:a16="http://schemas.microsoft.com/office/drawing/2014/main" id="{A01FF5D4-E426-7B90-A41A-A491F0D0944C}"/>
              </a:ext>
            </a:extLst>
          </p:cNvPr>
          <p:cNvSpPr txBox="1"/>
          <p:nvPr/>
        </p:nvSpPr>
        <p:spPr>
          <a:xfrm>
            <a:off x="6547773" y="198782"/>
            <a:ext cx="2814360" cy="6858000"/>
          </a:xfrm>
          <a:prstGeom prst="rect">
            <a:avLst/>
          </a:prstGeom>
          <a:noFill/>
        </p:spPr>
        <p:txBody>
          <a:bodyPr vert="wordArtVert" wrap="square" rtlCol="0">
            <a:spAutoFit/>
          </a:bodyPr>
          <a:lstStyle/>
          <a:p>
            <a:r>
              <a:rPr lang="fr-FR" sz="3600" b="1" dirty="0"/>
              <a:t>TYPOLOGIE DU CLIMAT EN OCCITANIE</a:t>
            </a:r>
          </a:p>
        </p:txBody>
      </p:sp>
    </p:spTree>
    <p:extLst>
      <p:ext uri="{BB962C8B-B14F-4D97-AF65-F5344CB8AC3E}">
        <p14:creationId xmlns:p14="http://schemas.microsoft.com/office/powerpoint/2010/main" val="2629425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17A3B-23E1-5448-C1B5-33791484B89F}"/>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CF3199FB-46BF-3FF8-3210-A180FA8BE1A3}"/>
              </a:ext>
            </a:extLst>
          </p:cNvPr>
          <p:cNvPicPr>
            <a:picLocks noChangeAspect="1"/>
          </p:cNvPicPr>
          <p:nvPr/>
        </p:nvPicPr>
        <p:blipFill>
          <a:blip r:embed="rId2"/>
          <a:stretch>
            <a:fillRect/>
          </a:stretch>
        </p:blipFill>
        <p:spPr>
          <a:xfrm>
            <a:off x="522754" y="0"/>
            <a:ext cx="8098491" cy="6858000"/>
          </a:xfrm>
          <a:prstGeom prst="rect">
            <a:avLst/>
          </a:prstGeom>
        </p:spPr>
      </p:pic>
    </p:spTree>
    <p:extLst>
      <p:ext uri="{BB962C8B-B14F-4D97-AF65-F5344CB8AC3E}">
        <p14:creationId xmlns:p14="http://schemas.microsoft.com/office/powerpoint/2010/main" val="1052494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322CA-94F8-6DB6-84CE-CAE86C3BEE27}"/>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40992EB7-3C61-FF83-5BC8-93320E48EA6E}"/>
              </a:ext>
            </a:extLst>
          </p:cNvPr>
          <p:cNvPicPr>
            <a:picLocks noChangeAspect="1"/>
          </p:cNvPicPr>
          <p:nvPr/>
        </p:nvPicPr>
        <p:blipFill>
          <a:blip r:embed="rId2"/>
          <a:stretch>
            <a:fillRect/>
          </a:stretch>
        </p:blipFill>
        <p:spPr>
          <a:xfrm>
            <a:off x="0" y="0"/>
            <a:ext cx="9105900" cy="4724400"/>
          </a:xfrm>
          <a:prstGeom prst="rect">
            <a:avLst/>
          </a:prstGeom>
        </p:spPr>
      </p:pic>
      <p:sp>
        <p:nvSpPr>
          <p:cNvPr id="5" name="ZoneTexte 4">
            <a:extLst>
              <a:ext uri="{FF2B5EF4-FFF2-40B4-BE49-F238E27FC236}">
                <a16:creationId xmlns:a16="http://schemas.microsoft.com/office/drawing/2014/main" id="{9128F16E-091B-5987-0236-4CD7D637130B}"/>
              </a:ext>
            </a:extLst>
          </p:cNvPr>
          <p:cNvSpPr txBox="1"/>
          <p:nvPr/>
        </p:nvSpPr>
        <p:spPr>
          <a:xfrm>
            <a:off x="252920" y="4841132"/>
            <a:ext cx="8453336" cy="1938992"/>
          </a:xfrm>
          <a:prstGeom prst="rect">
            <a:avLst/>
          </a:prstGeom>
          <a:noFill/>
        </p:spPr>
        <p:txBody>
          <a:bodyPr wrap="square">
            <a:spAutoFit/>
          </a:bodyPr>
          <a:lstStyle/>
          <a:p>
            <a:r>
              <a:rPr lang="fr-FR" sz="2400" dirty="0"/>
              <a:t>Augmentation des températures moyennes pour toutes les saisons et pour tous les secteurs +1,8 °C à l’échelle du bassin versant / +2,7 °C l’été Des augmentations contrastées en fonction des secteurs +28% de l’ETP (Evapotranspiration Potentielle) +4,5°C température de l’eau à Aramon (T moyenne annuelle sur 5 ans)</a:t>
            </a:r>
          </a:p>
        </p:txBody>
      </p:sp>
    </p:spTree>
    <p:extLst>
      <p:ext uri="{BB962C8B-B14F-4D97-AF65-F5344CB8AC3E}">
        <p14:creationId xmlns:p14="http://schemas.microsoft.com/office/powerpoint/2010/main" val="3669964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B712D-2368-362E-BFD7-9D6BB68F6E5E}"/>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A7F1DEAC-20D4-1F5F-2282-857014F65283}"/>
              </a:ext>
            </a:extLst>
          </p:cNvPr>
          <p:cNvPicPr>
            <a:picLocks noChangeAspect="1"/>
          </p:cNvPicPr>
          <p:nvPr/>
        </p:nvPicPr>
        <p:blipFill>
          <a:blip r:embed="rId2"/>
          <a:stretch>
            <a:fillRect/>
          </a:stretch>
        </p:blipFill>
        <p:spPr>
          <a:xfrm>
            <a:off x="1167318" y="0"/>
            <a:ext cx="7976681" cy="3754162"/>
          </a:xfrm>
          <a:prstGeom prst="rect">
            <a:avLst/>
          </a:prstGeom>
        </p:spPr>
      </p:pic>
      <p:pic>
        <p:nvPicPr>
          <p:cNvPr id="5" name="Image 4">
            <a:extLst>
              <a:ext uri="{FF2B5EF4-FFF2-40B4-BE49-F238E27FC236}">
                <a16:creationId xmlns:a16="http://schemas.microsoft.com/office/drawing/2014/main" id="{F0E6AB8A-7384-26B3-F8F8-34E4E627B93E}"/>
              </a:ext>
            </a:extLst>
          </p:cNvPr>
          <p:cNvPicPr>
            <a:picLocks noChangeAspect="1"/>
          </p:cNvPicPr>
          <p:nvPr/>
        </p:nvPicPr>
        <p:blipFill>
          <a:blip r:embed="rId3"/>
          <a:stretch>
            <a:fillRect/>
          </a:stretch>
        </p:blipFill>
        <p:spPr>
          <a:xfrm>
            <a:off x="1167318" y="3764703"/>
            <a:ext cx="7977449" cy="3093297"/>
          </a:xfrm>
          <a:prstGeom prst="rect">
            <a:avLst/>
          </a:prstGeom>
        </p:spPr>
      </p:pic>
    </p:spTree>
    <p:extLst>
      <p:ext uri="{BB962C8B-B14F-4D97-AF65-F5344CB8AC3E}">
        <p14:creationId xmlns:p14="http://schemas.microsoft.com/office/powerpoint/2010/main" val="1316974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B271B3-A735-920E-EE14-37D6C8B5F3C8}"/>
              </a:ext>
            </a:extLst>
          </p:cNvPr>
          <p:cNvSpPr>
            <a:spLocks noGrp="1"/>
          </p:cNvSpPr>
          <p:nvPr>
            <p:ph type="title"/>
          </p:nvPr>
        </p:nvSpPr>
        <p:spPr>
          <a:xfrm>
            <a:off x="1443491" y="111792"/>
            <a:ext cx="6571343" cy="1049235"/>
          </a:xfrm>
        </p:spPr>
        <p:txBody>
          <a:bodyPr/>
          <a:lstStyle/>
          <a:p>
            <a:endParaRPr lang="fr-FR" dirty="0"/>
          </a:p>
        </p:txBody>
      </p:sp>
      <p:pic>
        <p:nvPicPr>
          <p:cNvPr id="1026" name="Picture 2" descr="Occitanie : Plus d’un habitant sur deux va suffoquer à cause des vagues ...">
            <a:extLst>
              <a:ext uri="{FF2B5EF4-FFF2-40B4-BE49-F238E27FC236}">
                <a16:creationId xmlns:a16="http://schemas.microsoft.com/office/drawing/2014/main" id="{87A286EA-554C-F57C-2454-5BE48EC76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9" y="1060582"/>
            <a:ext cx="9167149" cy="498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007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33FEEAE-5C91-A136-63D4-7D8D6B83752F}"/>
              </a:ext>
            </a:extLst>
          </p:cNvPr>
          <p:cNvSpPr txBox="1"/>
          <p:nvPr/>
        </p:nvSpPr>
        <p:spPr>
          <a:xfrm>
            <a:off x="5806538" y="843493"/>
            <a:ext cx="3135807" cy="301749"/>
          </a:xfrm>
          <a:prstGeom prst="rect">
            <a:avLst/>
          </a:prstGeom>
          <a:noFill/>
        </p:spPr>
        <p:txBody>
          <a:bodyPr wrap="square" rtlCol="0">
            <a:spAutoFit/>
          </a:bodyPr>
          <a:lstStyle/>
          <a:p>
            <a:pPr defTabSz="709571">
              <a:defRPr/>
            </a:pPr>
            <a:r>
              <a:rPr lang="fr-FR" sz="1361" b="1" dirty="0">
                <a:solidFill>
                  <a:prstClr val="white"/>
                </a:solidFill>
                <a:latin typeface="Arial" panose="020B0604020202020204" pitchFamily="34" charset="0"/>
                <a:cs typeface="Arial" panose="020B0604020202020204" pitchFamily="34" charset="0"/>
              </a:rPr>
              <a:t>Tendances Sécheresse </a:t>
            </a:r>
          </a:p>
        </p:txBody>
      </p:sp>
      <p:sp>
        <p:nvSpPr>
          <p:cNvPr id="11" name="Flèche : courbe vers la gauche 10">
            <a:extLst>
              <a:ext uri="{FF2B5EF4-FFF2-40B4-BE49-F238E27FC236}">
                <a16:creationId xmlns:a16="http://schemas.microsoft.com/office/drawing/2014/main" id="{CBD755FC-0A05-F08D-FB41-396C0288C90E}"/>
              </a:ext>
            </a:extLst>
          </p:cNvPr>
          <p:cNvSpPr/>
          <p:nvPr/>
        </p:nvSpPr>
        <p:spPr>
          <a:xfrm>
            <a:off x="5681782" y="4059784"/>
            <a:ext cx="338715" cy="573741"/>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571">
              <a:defRPr/>
            </a:pPr>
            <a:endParaRPr lang="fr-FR" sz="1397" dirty="0">
              <a:solidFill>
                <a:prstClr val="black"/>
              </a:solidFill>
              <a:latin typeface="Calibri" panose="020F0502020204030204"/>
            </a:endParaRPr>
          </a:p>
        </p:txBody>
      </p:sp>
      <p:sp>
        <p:nvSpPr>
          <p:cNvPr id="12" name="Flèche : courbe vers la gauche 11">
            <a:extLst>
              <a:ext uri="{FF2B5EF4-FFF2-40B4-BE49-F238E27FC236}">
                <a16:creationId xmlns:a16="http://schemas.microsoft.com/office/drawing/2014/main" id="{692F7884-A2AC-5AEA-3E6D-3FD236A79CAB}"/>
              </a:ext>
            </a:extLst>
          </p:cNvPr>
          <p:cNvSpPr/>
          <p:nvPr/>
        </p:nvSpPr>
        <p:spPr>
          <a:xfrm>
            <a:off x="5681782" y="4987420"/>
            <a:ext cx="338715" cy="510719"/>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571">
              <a:defRPr/>
            </a:pPr>
            <a:endParaRPr lang="fr-FR" sz="1397">
              <a:solidFill>
                <a:prstClr val="black"/>
              </a:solidFill>
              <a:latin typeface="Calibri" panose="020F0502020204030204"/>
            </a:endParaRPr>
          </a:p>
        </p:txBody>
      </p:sp>
      <p:pic>
        <p:nvPicPr>
          <p:cNvPr id="13" name="Picture 2" descr="C:\Users\ytram\Desktop\tree_roots.jpg">
            <a:extLst>
              <a:ext uri="{FF2B5EF4-FFF2-40B4-BE49-F238E27FC236}">
                <a16:creationId xmlns:a16="http://schemas.microsoft.com/office/drawing/2014/main" id="{982A516A-5723-9F28-F647-8E327B15A45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175618" y="2563690"/>
            <a:ext cx="2017404" cy="3412151"/>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A71F5A98-3357-2285-6ADD-A4422FA9F0AA}"/>
              </a:ext>
            </a:extLst>
          </p:cNvPr>
          <p:cNvSpPr txBox="1"/>
          <p:nvPr/>
        </p:nvSpPr>
        <p:spPr>
          <a:xfrm>
            <a:off x="5383142" y="3652702"/>
            <a:ext cx="635954" cy="307328"/>
          </a:xfrm>
          <a:prstGeom prst="rect">
            <a:avLst/>
          </a:prstGeom>
          <a:noFill/>
        </p:spPr>
        <p:txBody>
          <a:bodyPr wrap="square" rtlCol="0">
            <a:spAutoFit/>
          </a:bodyPr>
          <a:lstStyle/>
          <a:p>
            <a:pPr defTabSz="709571">
              <a:defRPr/>
            </a:pPr>
            <a:r>
              <a:rPr lang="fr-FR" sz="1397" dirty="0">
                <a:solidFill>
                  <a:prstClr val="black"/>
                </a:solidFill>
                <a:latin typeface="Calibri" panose="020F0502020204030204"/>
              </a:rPr>
              <a:t>Sol</a:t>
            </a:r>
          </a:p>
        </p:txBody>
      </p:sp>
      <p:sp>
        <p:nvSpPr>
          <p:cNvPr id="15" name="ZoneTexte 14">
            <a:extLst>
              <a:ext uri="{FF2B5EF4-FFF2-40B4-BE49-F238E27FC236}">
                <a16:creationId xmlns:a16="http://schemas.microsoft.com/office/drawing/2014/main" id="{7AC87476-73E5-0256-0290-A5BA0B3FCC85}"/>
              </a:ext>
            </a:extLst>
          </p:cNvPr>
          <p:cNvSpPr txBox="1"/>
          <p:nvPr/>
        </p:nvSpPr>
        <p:spPr>
          <a:xfrm>
            <a:off x="2897417" y="5446925"/>
            <a:ext cx="864068" cy="307328"/>
          </a:xfrm>
          <a:prstGeom prst="rect">
            <a:avLst/>
          </a:prstGeom>
          <a:noFill/>
        </p:spPr>
        <p:txBody>
          <a:bodyPr wrap="square" rtlCol="0">
            <a:spAutoFit/>
          </a:bodyPr>
          <a:lstStyle/>
          <a:p>
            <a:pPr defTabSz="709571">
              <a:defRPr/>
            </a:pPr>
            <a:r>
              <a:rPr lang="fr-FR" sz="1397" dirty="0">
                <a:solidFill>
                  <a:prstClr val="black"/>
                </a:solidFill>
                <a:latin typeface="Calibri" panose="020F0502020204030204"/>
              </a:rPr>
              <a:t>Rocher</a:t>
            </a:r>
          </a:p>
        </p:txBody>
      </p:sp>
      <p:sp>
        <p:nvSpPr>
          <p:cNvPr id="16" name="Flèche vers le bas 1">
            <a:extLst>
              <a:ext uri="{FF2B5EF4-FFF2-40B4-BE49-F238E27FC236}">
                <a16:creationId xmlns:a16="http://schemas.microsoft.com/office/drawing/2014/main" id="{D7719626-BD11-A9DF-47A4-B05F35A57D8C}"/>
              </a:ext>
            </a:extLst>
          </p:cNvPr>
          <p:cNvSpPr/>
          <p:nvPr/>
        </p:nvSpPr>
        <p:spPr>
          <a:xfrm>
            <a:off x="4943417" y="1500196"/>
            <a:ext cx="269456" cy="992172"/>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09571">
              <a:defRPr/>
            </a:pPr>
            <a:endParaRPr lang="fr-FR" sz="1397">
              <a:solidFill>
                <a:prstClr val="white"/>
              </a:solidFill>
              <a:latin typeface="Calibri" panose="020F0502020204030204"/>
            </a:endParaRPr>
          </a:p>
        </p:txBody>
      </p:sp>
      <p:sp>
        <p:nvSpPr>
          <p:cNvPr id="17" name="Flèche vers le bas 8">
            <a:extLst>
              <a:ext uri="{FF2B5EF4-FFF2-40B4-BE49-F238E27FC236}">
                <a16:creationId xmlns:a16="http://schemas.microsoft.com/office/drawing/2014/main" id="{C5A932C2-CF63-41CE-8D67-B0A07076122C}"/>
              </a:ext>
            </a:extLst>
          </p:cNvPr>
          <p:cNvSpPr/>
          <p:nvPr/>
        </p:nvSpPr>
        <p:spPr>
          <a:xfrm rot="10800000">
            <a:off x="8829159" y="1549752"/>
            <a:ext cx="226372" cy="122479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09571">
              <a:defRPr/>
            </a:pPr>
            <a:endParaRPr lang="fr-FR" sz="1397">
              <a:solidFill>
                <a:prstClr val="white"/>
              </a:solidFill>
              <a:latin typeface="Calibri" panose="020F0502020204030204"/>
            </a:endParaRPr>
          </a:p>
        </p:txBody>
      </p:sp>
      <p:sp>
        <p:nvSpPr>
          <p:cNvPr id="18" name="ZoneTexte 17">
            <a:extLst>
              <a:ext uri="{FF2B5EF4-FFF2-40B4-BE49-F238E27FC236}">
                <a16:creationId xmlns:a16="http://schemas.microsoft.com/office/drawing/2014/main" id="{09B5FBE9-773F-E425-BB67-FD431A8ADA82}"/>
              </a:ext>
            </a:extLst>
          </p:cNvPr>
          <p:cNvSpPr txBox="1"/>
          <p:nvPr/>
        </p:nvSpPr>
        <p:spPr>
          <a:xfrm>
            <a:off x="3065806" y="1297223"/>
            <a:ext cx="2127216" cy="1477328"/>
          </a:xfrm>
          <a:prstGeom prst="rect">
            <a:avLst/>
          </a:prstGeom>
          <a:noFill/>
        </p:spPr>
        <p:txBody>
          <a:bodyPr wrap="square" rtlCol="0">
            <a:spAutoFit/>
          </a:bodyPr>
          <a:lstStyle/>
          <a:p>
            <a:pPr defTabSz="709571">
              <a:defRPr/>
            </a:pPr>
            <a:r>
              <a:rPr lang="fr-FR" b="1" dirty="0">
                <a:solidFill>
                  <a:srgbClr val="44546A"/>
                </a:solidFill>
                <a:latin typeface="Calibri" panose="020F0502020204030204"/>
              </a:rPr>
              <a:t>baisse des précipitations  +</a:t>
            </a:r>
          </a:p>
          <a:p>
            <a:pPr defTabSz="709571">
              <a:defRPr/>
            </a:pPr>
            <a:r>
              <a:rPr lang="fr-FR" b="1" dirty="0">
                <a:solidFill>
                  <a:srgbClr val="44546A"/>
                </a:solidFill>
                <a:latin typeface="Calibri" panose="020F0502020204030204"/>
              </a:rPr>
              <a:t>augmentation du nombre de jours secs</a:t>
            </a:r>
          </a:p>
        </p:txBody>
      </p:sp>
      <p:sp>
        <p:nvSpPr>
          <p:cNvPr id="19" name="ZoneTexte 18">
            <a:extLst>
              <a:ext uri="{FF2B5EF4-FFF2-40B4-BE49-F238E27FC236}">
                <a16:creationId xmlns:a16="http://schemas.microsoft.com/office/drawing/2014/main" id="{E4ABCB97-9819-036B-03C4-CBBA32090A3C}"/>
              </a:ext>
            </a:extLst>
          </p:cNvPr>
          <p:cNvSpPr txBox="1"/>
          <p:nvPr/>
        </p:nvSpPr>
        <p:spPr>
          <a:xfrm>
            <a:off x="5779041" y="1127946"/>
            <a:ext cx="3056769" cy="1815882"/>
          </a:xfrm>
          <a:prstGeom prst="rect">
            <a:avLst/>
          </a:prstGeom>
          <a:noFill/>
        </p:spPr>
        <p:txBody>
          <a:bodyPr wrap="square" rtlCol="0">
            <a:spAutoFit/>
          </a:bodyPr>
          <a:lstStyle/>
          <a:p>
            <a:pPr algn="ctr" defTabSz="709571">
              <a:defRPr/>
            </a:pPr>
            <a:r>
              <a:rPr lang="fr-FR" sz="2800" b="1" dirty="0">
                <a:solidFill>
                  <a:srgbClr val="C00000"/>
                </a:solidFill>
                <a:latin typeface="Calibri" panose="020F0502020204030204"/>
              </a:rPr>
              <a:t>Hausse températures</a:t>
            </a:r>
          </a:p>
          <a:p>
            <a:pPr algn="ctr" defTabSz="709571">
              <a:defRPr/>
            </a:pPr>
            <a:r>
              <a:rPr lang="fr-FR" sz="2800" b="1" dirty="0">
                <a:solidFill>
                  <a:srgbClr val="C00000"/>
                </a:solidFill>
                <a:latin typeface="Calibri" panose="020F0502020204030204"/>
              </a:rPr>
              <a:t>-&gt; augmentation évapotranspiration</a:t>
            </a:r>
          </a:p>
        </p:txBody>
      </p:sp>
      <p:sp>
        <p:nvSpPr>
          <p:cNvPr id="10" name="Flèche : virage 9">
            <a:extLst>
              <a:ext uri="{FF2B5EF4-FFF2-40B4-BE49-F238E27FC236}">
                <a16:creationId xmlns:a16="http://schemas.microsoft.com/office/drawing/2014/main" id="{0DEEF452-0E0B-897C-5E72-4C52A174D754}"/>
              </a:ext>
            </a:extLst>
          </p:cNvPr>
          <p:cNvSpPr/>
          <p:nvPr/>
        </p:nvSpPr>
        <p:spPr>
          <a:xfrm rot="16200000">
            <a:off x="1378747" y="4386627"/>
            <a:ext cx="2480933" cy="432526"/>
          </a:xfrm>
          <a:prstGeom prst="bentArrow">
            <a:avLst>
              <a:gd name="adj1" fmla="val 25000"/>
              <a:gd name="adj2" fmla="val 48077"/>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5">
              <a:solidFill>
                <a:schemeClr val="tx1"/>
              </a:solidFill>
            </a:endParaRPr>
          </a:p>
        </p:txBody>
      </p:sp>
      <p:sp>
        <p:nvSpPr>
          <p:cNvPr id="20" name="Rectangle 19">
            <a:extLst>
              <a:ext uri="{FF2B5EF4-FFF2-40B4-BE49-F238E27FC236}">
                <a16:creationId xmlns:a16="http://schemas.microsoft.com/office/drawing/2014/main" id="{B06BE2FE-30E6-05A0-AFC1-67D36078D14C}"/>
              </a:ext>
            </a:extLst>
          </p:cNvPr>
          <p:cNvSpPr/>
          <p:nvPr/>
        </p:nvSpPr>
        <p:spPr>
          <a:xfrm>
            <a:off x="3165882" y="5736431"/>
            <a:ext cx="595603" cy="86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5"/>
          </a:p>
        </p:txBody>
      </p:sp>
      <p:sp>
        <p:nvSpPr>
          <p:cNvPr id="22" name="ZoneTexte 21">
            <a:extLst>
              <a:ext uri="{FF2B5EF4-FFF2-40B4-BE49-F238E27FC236}">
                <a16:creationId xmlns:a16="http://schemas.microsoft.com/office/drawing/2014/main" id="{0B2D3EC4-62BB-6D22-5604-3876ADDB6FF5}"/>
              </a:ext>
            </a:extLst>
          </p:cNvPr>
          <p:cNvSpPr txBox="1"/>
          <p:nvPr/>
        </p:nvSpPr>
        <p:spPr>
          <a:xfrm>
            <a:off x="873985" y="4269765"/>
            <a:ext cx="1651697" cy="923330"/>
          </a:xfrm>
          <a:prstGeom prst="rect">
            <a:avLst/>
          </a:prstGeom>
          <a:noFill/>
        </p:spPr>
        <p:txBody>
          <a:bodyPr wrap="square" rtlCol="0">
            <a:spAutoFit/>
          </a:bodyPr>
          <a:lstStyle/>
          <a:p>
            <a:r>
              <a:rPr lang="fr-FR" b="1" dirty="0">
                <a:solidFill>
                  <a:srgbClr val="0070C0"/>
                </a:solidFill>
              </a:rPr>
              <a:t>prélèvements eaux souterraines</a:t>
            </a:r>
          </a:p>
        </p:txBody>
      </p:sp>
      <p:sp>
        <p:nvSpPr>
          <p:cNvPr id="3" name="ZoneTexte 2">
            <a:extLst>
              <a:ext uri="{FF2B5EF4-FFF2-40B4-BE49-F238E27FC236}">
                <a16:creationId xmlns:a16="http://schemas.microsoft.com/office/drawing/2014/main" id="{26E6C8B5-A395-7BA7-76E3-79834E36862A}"/>
              </a:ext>
            </a:extLst>
          </p:cNvPr>
          <p:cNvSpPr txBox="1"/>
          <p:nvPr/>
        </p:nvSpPr>
        <p:spPr>
          <a:xfrm>
            <a:off x="-1" y="289940"/>
            <a:ext cx="3685309" cy="1200329"/>
          </a:xfrm>
          <a:prstGeom prst="rect">
            <a:avLst/>
          </a:prstGeom>
          <a:noFill/>
        </p:spPr>
        <p:txBody>
          <a:bodyPr wrap="square" rtlCol="0">
            <a:spAutoFit/>
          </a:bodyPr>
          <a:lstStyle/>
          <a:p>
            <a:r>
              <a:rPr lang="fr-FR" sz="2400" dirty="0"/>
              <a:t>En 50 ans le débit des rivières des PO et de l'Aude ont diminué de 40%</a:t>
            </a:r>
          </a:p>
        </p:txBody>
      </p:sp>
      <p:sp>
        <p:nvSpPr>
          <p:cNvPr id="6" name="ZoneTexte 5">
            <a:extLst>
              <a:ext uri="{FF2B5EF4-FFF2-40B4-BE49-F238E27FC236}">
                <a16:creationId xmlns:a16="http://schemas.microsoft.com/office/drawing/2014/main" id="{BF539C8D-9638-AC61-7672-EBFC2030F80C}"/>
              </a:ext>
            </a:extLst>
          </p:cNvPr>
          <p:cNvSpPr txBox="1"/>
          <p:nvPr/>
        </p:nvSpPr>
        <p:spPr>
          <a:xfrm>
            <a:off x="5943395" y="204450"/>
            <a:ext cx="3402535" cy="369332"/>
          </a:xfrm>
          <a:prstGeom prst="rect">
            <a:avLst/>
          </a:prstGeom>
          <a:noFill/>
        </p:spPr>
        <p:txBody>
          <a:bodyPr wrap="square">
            <a:spAutoFit/>
          </a:bodyPr>
          <a:lstStyle/>
          <a:p>
            <a:r>
              <a:rPr lang="fr-FR" b="1" dirty="0">
                <a:latin typeface="Arial" panose="020B0604020202020204" pitchFamily="34" charset="0"/>
                <a:cs typeface="Arial" panose="020B0604020202020204" pitchFamily="34" charset="0"/>
              </a:rPr>
              <a:t>+ 1°C = + 10 à 15% de l’ETP  </a:t>
            </a:r>
          </a:p>
        </p:txBody>
      </p:sp>
      <p:pic>
        <p:nvPicPr>
          <p:cNvPr id="23" name="Image 22">
            <a:extLst>
              <a:ext uri="{FF2B5EF4-FFF2-40B4-BE49-F238E27FC236}">
                <a16:creationId xmlns:a16="http://schemas.microsoft.com/office/drawing/2014/main" id="{9BD2FB63-E1C2-6DED-8FC5-AF0787AE1896}"/>
              </a:ext>
            </a:extLst>
          </p:cNvPr>
          <p:cNvPicPr>
            <a:picLocks noChangeAspect="1"/>
          </p:cNvPicPr>
          <p:nvPr/>
        </p:nvPicPr>
        <p:blipFill>
          <a:blip r:embed="rId3"/>
          <a:stretch>
            <a:fillRect/>
          </a:stretch>
        </p:blipFill>
        <p:spPr>
          <a:xfrm>
            <a:off x="5241891" y="172873"/>
            <a:ext cx="722450" cy="636057"/>
          </a:xfrm>
          <a:prstGeom prst="rect">
            <a:avLst/>
          </a:prstGeom>
        </p:spPr>
      </p:pic>
      <p:pic>
        <p:nvPicPr>
          <p:cNvPr id="4" name="Image 3">
            <a:extLst>
              <a:ext uri="{FF2B5EF4-FFF2-40B4-BE49-F238E27FC236}">
                <a16:creationId xmlns:a16="http://schemas.microsoft.com/office/drawing/2014/main" id="{56D663FA-A7D2-8F16-FABD-FF81204C44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0145" y="3429000"/>
            <a:ext cx="2625386" cy="3004017"/>
          </a:xfrm>
          <a:prstGeom prst="rect">
            <a:avLst/>
          </a:prstGeom>
        </p:spPr>
      </p:pic>
    </p:spTree>
    <p:extLst>
      <p:ext uri="{BB962C8B-B14F-4D97-AF65-F5344CB8AC3E}">
        <p14:creationId xmlns:p14="http://schemas.microsoft.com/office/powerpoint/2010/main" val="3701504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89B704C-7AD2-6204-DD96-88CB8A546FF0}"/>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EDD8605A-6825-43D4-8341-C68C01A05C8E}"/>
              </a:ext>
            </a:extLst>
          </p:cNvPr>
          <p:cNvSpPr txBox="1"/>
          <p:nvPr/>
        </p:nvSpPr>
        <p:spPr>
          <a:xfrm>
            <a:off x="533400" y="1556640"/>
            <a:ext cx="8153400" cy="1377300"/>
          </a:xfrm>
          <a:prstGeom prst="rect">
            <a:avLst/>
          </a:prstGeom>
          <a:noFill/>
        </p:spPr>
        <p:txBody>
          <a:bodyPr wrap="square">
            <a:spAutoFit/>
          </a:bodyPr>
          <a:lstStyle/>
          <a:p>
            <a:pPr algn="l">
              <a:lnSpc>
                <a:spcPts val="1680"/>
              </a:lnSpc>
              <a:spcAft>
                <a:spcPts val="1500"/>
              </a:spcAft>
            </a:pPr>
            <a:r>
              <a:rPr lang="fr-FR" b="1" i="0" dirty="0">
                <a:solidFill>
                  <a:schemeClr val="tx1"/>
                </a:solidFill>
                <a:effectLst/>
                <a:latin typeface="Montserrat" panose="00000500000000000000" pitchFamily="2" charset="0"/>
              </a:rPr>
              <a:t>Quelle est la principale cause de la sécheresse en Occitanie ?</a:t>
            </a:r>
            <a:endParaRPr lang="fr-FR" b="0" i="0" dirty="0">
              <a:solidFill>
                <a:schemeClr val="tx1"/>
              </a:solidFill>
              <a:effectLst/>
              <a:latin typeface="Montserrat" panose="00000500000000000000" pitchFamily="2" charset="0"/>
            </a:endParaRPr>
          </a:p>
          <a:p>
            <a:pPr algn="l">
              <a:lnSpc>
                <a:spcPts val="1680"/>
              </a:lnSpc>
              <a:spcAft>
                <a:spcPts val="1500"/>
              </a:spcAft>
            </a:pPr>
            <a:r>
              <a:rPr lang="fr-FR" b="0" i="0" dirty="0">
                <a:solidFill>
                  <a:schemeClr val="tx1"/>
                </a:solidFill>
                <a:effectLst/>
                <a:latin typeface="Montserrat" panose="00000500000000000000" pitchFamily="2" charset="0"/>
              </a:rPr>
              <a:t>A) La déforestation</a:t>
            </a:r>
            <a:br>
              <a:rPr lang="fr-FR" b="0" i="0" dirty="0">
                <a:solidFill>
                  <a:schemeClr val="tx1"/>
                </a:solidFill>
                <a:effectLst/>
                <a:latin typeface="Montserrat" panose="00000500000000000000" pitchFamily="2" charset="0"/>
              </a:rPr>
            </a:br>
            <a:r>
              <a:rPr lang="fr-FR" b="0" i="0" dirty="0">
                <a:solidFill>
                  <a:schemeClr val="tx1"/>
                </a:solidFill>
                <a:effectLst/>
                <a:latin typeface="Montserrat" panose="00000500000000000000" pitchFamily="2" charset="0"/>
              </a:rPr>
              <a:t>B) L'urbanisation excessive</a:t>
            </a:r>
            <a:br>
              <a:rPr lang="fr-FR" b="0" i="0" dirty="0">
                <a:solidFill>
                  <a:schemeClr val="tx1"/>
                </a:solidFill>
                <a:effectLst/>
                <a:latin typeface="Montserrat" panose="00000500000000000000" pitchFamily="2" charset="0"/>
              </a:rPr>
            </a:br>
            <a:r>
              <a:rPr lang="fr-FR" b="0" i="0" dirty="0">
                <a:solidFill>
                  <a:schemeClr val="tx1"/>
                </a:solidFill>
                <a:effectLst/>
                <a:latin typeface="Montserrat" panose="00000500000000000000" pitchFamily="2" charset="0"/>
              </a:rPr>
              <a:t>C) Le changement climatique</a:t>
            </a:r>
            <a:br>
              <a:rPr lang="fr-FR" b="0" i="0" dirty="0">
                <a:solidFill>
                  <a:schemeClr val="tx1"/>
                </a:solidFill>
                <a:effectLst/>
                <a:latin typeface="Montserrat" panose="00000500000000000000" pitchFamily="2" charset="0"/>
              </a:rPr>
            </a:br>
            <a:r>
              <a:rPr lang="fr-FR" b="0" i="0" dirty="0">
                <a:solidFill>
                  <a:schemeClr val="tx1"/>
                </a:solidFill>
                <a:effectLst/>
                <a:latin typeface="Montserrat" panose="00000500000000000000" pitchFamily="2" charset="0"/>
              </a:rPr>
              <a:t>D) La pollution des sols</a:t>
            </a:r>
          </a:p>
        </p:txBody>
      </p:sp>
      <p:sp>
        <p:nvSpPr>
          <p:cNvPr id="4" name="ZoneTexte 3">
            <a:extLst>
              <a:ext uri="{FF2B5EF4-FFF2-40B4-BE49-F238E27FC236}">
                <a16:creationId xmlns:a16="http://schemas.microsoft.com/office/drawing/2014/main" id="{9C6F81AD-38A5-390A-C5F9-CA09DA1BA1EE}"/>
              </a:ext>
            </a:extLst>
          </p:cNvPr>
          <p:cNvSpPr txBox="1"/>
          <p:nvPr/>
        </p:nvSpPr>
        <p:spPr>
          <a:xfrm>
            <a:off x="533400" y="3886200"/>
            <a:ext cx="8229600" cy="2308324"/>
          </a:xfrm>
          <a:prstGeom prst="rect">
            <a:avLst/>
          </a:prstGeom>
          <a:noFill/>
        </p:spPr>
        <p:txBody>
          <a:bodyPr wrap="square" rtlCol="0">
            <a:spAutoFit/>
          </a:bodyPr>
          <a:lstStyle/>
          <a:p>
            <a:pPr algn="l"/>
            <a:r>
              <a:rPr lang="fr-FR" b="1" i="0" dirty="0">
                <a:solidFill>
                  <a:schemeClr val="tx1"/>
                </a:solidFill>
                <a:effectLst/>
                <a:latin typeface="Montserrat" panose="00000500000000000000" pitchFamily="2" charset="0"/>
              </a:rPr>
              <a:t>Réponse correcte : C) Le changement climatique</a:t>
            </a:r>
            <a:br>
              <a:rPr lang="fr-FR" b="0" i="0" dirty="0">
                <a:solidFill>
                  <a:schemeClr val="tx1"/>
                </a:solidFill>
                <a:effectLst/>
                <a:latin typeface="Montserrat" panose="00000500000000000000" pitchFamily="2" charset="0"/>
              </a:rPr>
            </a:br>
            <a:r>
              <a:rPr lang="fr-FR" b="0" i="1" dirty="0">
                <a:solidFill>
                  <a:schemeClr val="tx1"/>
                </a:solidFill>
                <a:effectLst/>
                <a:latin typeface="Montserrat" panose="00000500000000000000" pitchFamily="2" charset="0"/>
              </a:rPr>
              <a:t>Explication : Le changement climatique entraîne des variations des régimes de précipitations, augmentant la fréquence et l'intensité des sécheresses, notamment en Occitanie, une région déjà sensible à ces phénomènes. </a:t>
            </a:r>
            <a:r>
              <a:rPr lang="fr-FR" b="0" i="1" dirty="0">
                <a:solidFill>
                  <a:srgbClr val="FF0000"/>
                </a:solidFill>
                <a:effectLst/>
                <a:latin typeface="Montserrat" panose="00000500000000000000" pitchFamily="2" charset="0"/>
              </a:rPr>
              <a:t>Il provoque aussi plus d’inondations.</a:t>
            </a:r>
          </a:p>
          <a:p>
            <a:pPr algn="l"/>
            <a:r>
              <a:rPr lang="fr-FR" i="1" dirty="0">
                <a:solidFill>
                  <a:srgbClr val="FF0000"/>
                </a:solidFill>
                <a:latin typeface="Montserrat" panose="00000500000000000000" pitchFamily="2" charset="0"/>
              </a:rPr>
              <a:t>T° plus élevées, périodes caniculaires, stress d’écart de T°, Diminution des nappes phréatiques et débit des cours d’eau</a:t>
            </a:r>
            <a:endParaRPr lang="fr-FR" b="0" i="0" dirty="0">
              <a:solidFill>
                <a:srgbClr val="FF0000"/>
              </a:solidFill>
              <a:effectLst/>
              <a:latin typeface="Montserrat" panose="00000500000000000000" pitchFamily="2" charset="0"/>
            </a:endParaRPr>
          </a:p>
          <a:p>
            <a:endParaRPr lang="fr-FR" dirty="0"/>
          </a:p>
        </p:txBody>
      </p:sp>
    </p:spTree>
    <p:extLst>
      <p:ext uri="{BB962C8B-B14F-4D97-AF65-F5344CB8AC3E}">
        <p14:creationId xmlns:p14="http://schemas.microsoft.com/office/powerpoint/2010/main" val="112067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6CFB1DA-C3A1-E115-92A7-D9AC2318DFA5}"/>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8B3CD508-B481-109E-4461-D78344E1F555}"/>
              </a:ext>
            </a:extLst>
          </p:cNvPr>
          <p:cNvSpPr txBox="1"/>
          <p:nvPr/>
        </p:nvSpPr>
        <p:spPr>
          <a:xfrm>
            <a:off x="304800" y="1665644"/>
            <a:ext cx="8610600" cy="1595309"/>
          </a:xfrm>
          <a:prstGeom prst="rect">
            <a:avLst/>
          </a:prstGeom>
          <a:noFill/>
        </p:spPr>
        <p:txBody>
          <a:bodyPr wrap="square">
            <a:spAutoFit/>
          </a:bodyPr>
          <a:lstStyle/>
          <a:p>
            <a:pPr algn="l">
              <a:lnSpc>
                <a:spcPts val="1680"/>
              </a:lnSpc>
              <a:spcAft>
                <a:spcPts val="1500"/>
              </a:spcAft>
            </a:pPr>
            <a:r>
              <a:rPr lang="fr-FR" b="1" i="0" dirty="0">
                <a:solidFill>
                  <a:schemeClr val="tx1"/>
                </a:solidFill>
                <a:effectLst/>
                <a:latin typeface="Montserrat" panose="00000500000000000000" pitchFamily="2" charset="0"/>
              </a:rPr>
              <a:t>Quelle plante est particulièrement adaptée à des conditions de sécheresse en Occitanie ?</a:t>
            </a:r>
            <a:endParaRPr lang="fr-FR" b="0" i="0" dirty="0">
              <a:solidFill>
                <a:schemeClr val="tx1"/>
              </a:solidFill>
              <a:effectLst/>
              <a:latin typeface="Montserrat" panose="00000500000000000000" pitchFamily="2" charset="0"/>
            </a:endParaRPr>
          </a:p>
          <a:p>
            <a:pPr algn="l">
              <a:lnSpc>
                <a:spcPts val="1680"/>
              </a:lnSpc>
              <a:spcAft>
                <a:spcPts val="1500"/>
              </a:spcAft>
            </a:pPr>
            <a:r>
              <a:rPr lang="fr-FR" b="0" i="0" dirty="0">
                <a:solidFill>
                  <a:schemeClr val="tx1"/>
                </a:solidFill>
                <a:effectLst/>
                <a:latin typeface="Montserrat" panose="00000500000000000000" pitchFamily="2" charset="0"/>
              </a:rPr>
              <a:t>A) Le rosier</a:t>
            </a:r>
            <a:br>
              <a:rPr lang="fr-FR" b="0" i="0" dirty="0">
                <a:solidFill>
                  <a:schemeClr val="tx1"/>
                </a:solidFill>
                <a:effectLst/>
                <a:latin typeface="Montserrat" panose="00000500000000000000" pitchFamily="2" charset="0"/>
              </a:rPr>
            </a:br>
            <a:r>
              <a:rPr lang="fr-FR" b="0" i="0" dirty="0">
                <a:solidFill>
                  <a:schemeClr val="tx1"/>
                </a:solidFill>
                <a:effectLst/>
                <a:latin typeface="Montserrat" panose="00000500000000000000" pitchFamily="2" charset="0"/>
              </a:rPr>
              <a:t>B) Le lavande</a:t>
            </a:r>
            <a:br>
              <a:rPr lang="fr-FR" b="0" i="0" dirty="0">
                <a:solidFill>
                  <a:schemeClr val="tx1"/>
                </a:solidFill>
                <a:effectLst/>
                <a:latin typeface="Montserrat" panose="00000500000000000000" pitchFamily="2" charset="0"/>
              </a:rPr>
            </a:br>
            <a:r>
              <a:rPr lang="fr-FR" b="0" i="0" dirty="0">
                <a:solidFill>
                  <a:schemeClr val="tx1"/>
                </a:solidFill>
                <a:effectLst/>
                <a:latin typeface="Montserrat" panose="00000500000000000000" pitchFamily="2" charset="0"/>
              </a:rPr>
              <a:t>C) Le chêne</a:t>
            </a:r>
            <a:br>
              <a:rPr lang="fr-FR" b="0" i="0" dirty="0">
                <a:solidFill>
                  <a:schemeClr val="tx1"/>
                </a:solidFill>
                <a:effectLst/>
                <a:latin typeface="Montserrat" panose="00000500000000000000" pitchFamily="2" charset="0"/>
              </a:rPr>
            </a:br>
            <a:r>
              <a:rPr lang="fr-FR" b="0" i="0" dirty="0">
                <a:solidFill>
                  <a:schemeClr val="tx1"/>
                </a:solidFill>
                <a:effectLst/>
                <a:latin typeface="Montserrat" panose="00000500000000000000" pitchFamily="2" charset="0"/>
              </a:rPr>
              <a:t>D) Le bouleau</a:t>
            </a:r>
          </a:p>
        </p:txBody>
      </p:sp>
      <p:sp>
        <p:nvSpPr>
          <p:cNvPr id="4" name="ZoneTexte 3">
            <a:extLst>
              <a:ext uri="{FF2B5EF4-FFF2-40B4-BE49-F238E27FC236}">
                <a16:creationId xmlns:a16="http://schemas.microsoft.com/office/drawing/2014/main" id="{AC56783A-B9C8-BF81-45FA-3B858D78ADA5}"/>
              </a:ext>
            </a:extLst>
          </p:cNvPr>
          <p:cNvSpPr txBox="1"/>
          <p:nvPr/>
        </p:nvSpPr>
        <p:spPr>
          <a:xfrm>
            <a:off x="457200" y="3962400"/>
            <a:ext cx="7848600" cy="2862322"/>
          </a:xfrm>
          <a:prstGeom prst="rect">
            <a:avLst/>
          </a:prstGeom>
          <a:noFill/>
        </p:spPr>
        <p:txBody>
          <a:bodyPr wrap="square" rtlCol="0">
            <a:spAutoFit/>
          </a:bodyPr>
          <a:lstStyle/>
          <a:p>
            <a:pPr algn="l"/>
            <a:r>
              <a:rPr lang="fr-FR" b="1" i="0" dirty="0">
                <a:solidFill>
                  <a:schemeClr val="tx1"/>
                </a:solidFill>
                <a:effectLst/>
                <a:latin typeface="Montserrat" panose="00000500000000000000" pitchFamily="2" charset="0"/>
              </a:rPr>
              <a:t>Réponse correcte : B) Le lavande</a:t>
            </a:r>
            <a:br>
              <a:rPr lang="fr-FR" b="0" i="0" dirty="0">
                <a:solidFill>
                  <a:schemeClr val="tx1"/>
                </a:solidFill>
                <a:effectLst/>
                <a:latin typeface="Montserrat" panose="00000500000000000000" pitchFamily="2" charset="0"/>
              </a:rPr>
            </a:br>
            <a:r>
              <a:rPr lang="fr-FR" b="0" i="1" dirty="0">
                <a:solidFill>
                  <a:schemeClr val="tx1"/>
                </a:solidFill>
                <a:effectLst/>
                <a:latin typeface="Montserrat" panose="00000500000000000000" pitchFamily="2" charset="0"/>
              </a:rPr>
              <a:t>Explication : La lavande est une plante méditerranéenne très résistante à la sécheresse, bien adaptée aux sols pauvres et secs, ce qui en fait un choix populaire pour les jardins en Occitanie.</a:t>
            </a:r>
          </a:p>
          <a:p>
            <a:pPr algn="l"/>
            <a:r>
              <a:rPr lang="fr-FR" i="1" dirty="0">
                <a:solidFill>
                  <a:srgbClr val="FF0000"/>
                </a:solidFill>
                <a:latin typeface="Montserrat" panose="00000500000000000000" pitchFamily="2" charset="0"/>
              </a:rPr>
              <a:t>Les jardins secs peuvent pourrir dans des sites Occitanie où il pleut beaucoup et où il fait froid</a:t>
            </a:r>
            <a:endParaRPr lang="fr-FR" b="0" i="1" dirty="0">
              <a:solidFill>
                <a:srgbClr val="FF0000"/>
              </a:solidFill>
              <a:effectLst/>
              <a:latin typeface="Montserrat" panose="00000500000000000000" pitchFamily="2" charset="0"/>
            </a:endParaRPr>
          </a:p>
          <a:p>
            <a:pPr algn="l"/>
            <a:r>
              <a:rPr lang="fr-FR" i="1" dirty="0">
                <a:solidFill>
                  <a:srgbClr val="FF0000"/>
                </a:solidFill>
                <a:latin typeface="Montserrat" panose="00000500000000000000" pitchFamily="2" charset="0"/>
              </a:rPr>
              <a:t>Attention les jardins secs qui sont adaptés à la sècheresse, ne transpirent pas l’été et favorise les ilots de chaleur.</a:t>
            </a:r>
          </a:p>
          <a:p>
            <a:pPr algn="l"/>
            <a:r>
              <a:rPr lang="fr-FR" b="0" i="1" dirty="0">
                <a:solidFill>
                  <a:srgbClr val="FF0000"/>
                </a:solidFill>
                <a:effectLst/>
                <a:latin typeface="Montserrat" panose="00000500000000000000" pitchFamily="2" charset="0"/>
              </a:rPr>
              <a:t>Les jardins secs sont triste</a:t>
            </a:r>
            <a:r>
              <a:rPr lang="fr-FR" i="1" dirty="0">
                <a:solidFill>
                  <a:srgbClr val="FF0000"/>
                </a:solidFill>
                <a:latin typeface="Montserrat" panose="00000500000000000000" pitchFamily="2" charset="0"/>
              </a:rPr>
              <a:t>s l’été car ils sont en repos végétatif</a:t>
            </a:r>
            <a:endParaRPr lang="fr-FR" b="0" i="0" dirty="0">
              <a:solidFill>
                <a:srgbClr val="FF0000"/>
              </a:solidFill>
              <a:effectLst/>
              <a:latin typeface="Montserrat" panose="00000500000000000000" pitchFamily="2" charset="0"/>
            </a:endParaRPr>
          </a:p>
          <a:p>
            <a:endParaRPr lang="fr-FR" dirty="0"/>
          </a:p>
        </p:txBody>
      </p:sp>
    </p:spTree>
    <p:extLst>
      <p:ext uri="{BB962C8B-B14F-4D97-AF65-F5344CB8AC3E}">
        <p14:creationId xmlns:p14="http://schemas.microsoft.com/office/powerpoint/2010/main" val="398623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3425BDC-227D-DDDC-411B-A6D13D2DD3EB}"/>
              </a:ext>
            </a:extLst>
          </p:cNvPr>
          <p:cNvPicPr>
            <a:picLocks noChangeAspect="1"/>
          </p:cNvPicPr>
          <p:nvPr/>
        </p:nvPicPr>
        <p:blipFill>
          <a:blip r:embed="rId3"/>
          <a:stretch>
            <a:fillRect/>
          </a:stretch>
        </p:blipFill>
        <p:spPr>
          <a:xfrm>
            <a:off x="-40142" y="2398427"/>
            <a:ext cx="4571999" cy="4459573"/>
          </a:xfrm>
          <a:prstGeom prst="rect">
            <a:avLst/>
          </a:prstGeom>
        </p:spPr>
      </p:pic>
      <p:pic>
        <p:nvPicPr>
          <p:cNvPr id="5" name="Image 4">
            <a:extLst>
              <a:ext uri="{FF2B5EF4-FFF2-40B4-BE49-F238E27FC236}">
                <a16:creationId xmlns:a16="http://schemas.microsoft.com/office/drawing/2014/main" id="{0C819DE0-5A16-9F91-D780-EA611C6663B6}"/>
              </a:ext>
            </a:extLst>
          </p:cNvPr>
          <p:cNvPicPr>
            <a:picLocks noChangeAspect="1"/>
          </p:cNvPicPr>
          <p:nvPr/>
        </p:nvPicPr>
        <p:blipFill>
          <a:blip r:embed="rId4"/>
          <a:stretch>
            <a:fillRect/>
          </a:stretch>
        </p:blipFill>
        <p:spPr>
          <a:xfrm>
            <a:off x="4681330" y="2395330"/>
            <a:ext cx="4462670" cy="4462670"/>
          </a:xfrm>
          <a:prstGeom prst="rect">
            <a:avLst/>
          </a:prstGeom>
        </p:spPr>
      </p:pic>
      <p:pic>
        <p:nvPicPr>
          <p:cNvPr id="6" name="Image 5">
            <a:extLst>
              <a:ext uri="{FF2B5EF4-FFF2-40B4-BE49-F238E27FC236}">
                <a16:creationId xmlns:a16="http://schemas.microsoft.com/office/drawing/2014/main" id="{291C1CEC-1263-F584-0F35-C8B85E4386C9}"/>
              </a:ext>
            </a:extLst>
          </p:cNvPr>
          <p:cNvPicPr>
            <a:picLocks noChangeAspect="1"/>
          </p:cNvPicPr>
          <p:nvPr/>
        </p:nvPicPr>
        <p:blipFill>
          <a:blip r:embed="rId5"/>
          <a:stretch>
            <a:fillRect/>
          </a:stretch>
        </p:blipFill>
        <p:spPr>
          <a:xfrm>
            <a:off x="-19877" y="0"/>
            <a:ext cx="6599582" cy="2388863"/>
          </a:xfrm>
          <a:prstGeom prst="rect">
            <a:avLst/>
          </a:prstGeom>
        </p:spPr>
      </p:pic>
    </p:spTree>
    <p:extLst>
      <p:ext uri="{BB962C8B-B14F-4D97-AF65-F5344CB8AC3E}">
        <p14:creationId xmlns:p14="http://schemas.microsoft.com/office/powerpoint/2010/main" val="3466004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43C06BF-76CC-06EA-62BC-F6308D0C4C91}"/>
              </a:ext>
            </a:extLst>
          </p:cNvPr>
          <p:cNvPicPr>
            <a:picLocks noChangeAspect="1"/>
          </p:cNvPicPr>
          <p:nvPr/>
        </p:nvPicPr>
        <p:blipFill>
          <a:blip r:embed="rId3"/>
          <a:stretch>
            <a:fillRect/>
          </a:stretch>
        </p:blipFill>
        <p:spPr>
          <a:xfrm>
            <a:off x="271923" y="0"/>
            <a:ext cx="8600154" cy="6858000"/>
          </a:xfrm>
          <a:prstGeom prst="rect">
            <a:avLst/>
          </a:prstGeom>
        </p:spPr>
      </p:pic>
    </p:spTree>
    <p:extLst>
      <p:ext uri="{BB962C8B-B14F-4D97-AF65-F5344CB8AC3E}">
        <p14:creationId xmlns:p14="http://schemas.microsoft.com/office/powerpoint/2010/main" val="998816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8B0D44D-F753-A6CB-6D91-D1B84ED98C19}"/>
              </a:ext>
            </a:extLst>
          </p:cNvPr>
          <p:cNvPicPr>
            <a:picLocks noChangeAspect="1"/>
          </p:cNvPicPr>
          <p:nvPr/>
        </p:nvPicPr>
        <p:blipFill>
          <a:blip r:embed="rId3"/>
          <a:stretch>
            <a:fillRect/>
          </a:stretch>
        </p:blipFill>
        <p:spPr>
          <a:xfrm>
            <a:off x="157831" y="0"/>
            <a:ext cx="8828338" cy="6857999"/>
          </a:xfrm>
          <a:prstGeom prst="rect">
            <a:avLst/>
          </a:prstGeom>
        </p:spPr>
      </p:pic>
    </p:spTree>
    <p:extLst>
      <p:ext uri="{BB962C8B-B14F-4D97-AF65-F5344CB8AC3E}">
        <p14:creationId xmlns:p14="http://schemas.microsoft.com/office/powerpoint/2010/main" val="2339434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07C935C-02C2-5657-5947-243A1C64A2A1}"/>
              </a:ext>
            </a:extLst>
          </p:cNvPr>
          <p:cNvPicPr>
            <a:picLocks noChangeAspect="1"/>
          </p:cNvPicPr>
          <p:nvPr/>
        </p:nvPicPr>
        <p:blipFill>
          <a:blip r:embed="rId3"/>
          <a:stretch>
            <a:fillRect/>
          </a:stretch>
        </p:blipFill>
        <p:spPr>
          <a:xfrm>
            <a:off x="4610255" y="0"/>
            <a:ext cx="4533745" cy="4747098"/>
          </a:xfrm>
          <a:prstGeom prst="rect">
            <a:avLst/>
          </a:prstGeom>
        </p:spPr>
      </p:pic>
      <p:pic>
        <p:nvPicPr>
          <p:cNvPr id="5" name="Image 4">
            <a:extLst>
              <a:ext uri="{FF2B5EF4-FFF2-40B4-BE49-F238E27FC236}">
                <a16:creationId xmlns:a16="http://schemas.microsoft.com/office/drawing/2014/main" id="{8364147D-9CE9-D25C-7C5D-39A15783F7D6}"/>
              </a:ext>
            </a:extLst>
          </p:cNvPr>
          <p:cNvPicPr>
            <a:picLocks noChangeAspect="1"/>
          </p:cNvPicPr>
          <p:nvPr/>
        </p:nvPicPr>
        <p:blipFill>
          <a:blip r:embed="rId4"/>
          <a:stretch>
            <a:fillRect/>
          </a:stretch>
        </p:blipFill>
        <p:spPr>
          <a:xfrm>
            <a:off x="0" y="-1"/>
            <a:ext cx="4677898" cy="4747097"/>
          </a:xfrm>
          <a:prstGeom prst="rect">
            <a:avLst/>
          </a:prstGeom>
        </p:spPr>
      </p:pic>
    </p:spTree>
    <p:extLst>
      <p:ext uri="{BB962C8B-B14F-4D97-AF65-F5344CB8AC3E}">
        <p14:creationId xmlns:p14="http://schemas.microsoft.com/office/powerpoint/2010/main" val="1026466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2F89797-4CB6-6C6B-240E-5008D260CFEE}"/>
              </a:ext>
            </a:extLst>
          </p:cNvPr>
          <p:cNvPicPr>
            <a:picLocks noChangeAspect="1"/>
          </p:cNvPicPr>
          <p:nvPr/>
        </p:nvPicPr>
        <p:blipFill>
          <a:blip r:embed="rId3"/>
          <a:stretch>
            <a:fillRect/>
          </a:stretch>
        </p:blipFill>
        <p:spPr>
          <a:xfrm>
            <a:off x="0" y="0"/>
            <a:ext cx="5414406" cy="3307404"/>
          </a:xfrm>
          <a:prstGeom prst="rect">
            <a:avLst/>
          </a:prstGeom>
        </p:spPr>
      </p:pic>
      <p:pic>
        <p:nvPicPr>
          <p:cNvPr id="5" name="Image 4">
            <a:extLst>
              <a:ext uri="{FF2B5EF4-FFF2-40B4-BE49-F238E27FC236}">
                <a16:creationId xmlns:a16="http://schemas.microsoft.com/office/drawing/2014/main" id="{CE5DB690-7A70-2844-E981-908E82D95F31}"/>
              </a:ext>
            </a:extLst>
          </p:cNvPr>
          <p:cNvPicPr>
            <a:picLocks noChangeAspect="1"/>
          </p:cNvPicPr>
          <p:nvPr/>
        </p:nvPicPr>
        <p:blipFill>
          <a:blip r:embed="rId4"/>
          <a:stretch>
            <a:fillRect/>
          </a:stretch>
        </p:blipFill>
        <p:spPr>
          <a:xfrm>
            <a:off x="0" y="3454798"/>
            <a:ext cx="5496128" cy="3403202"/>
          </a:xfrm>
          <a:prstGeom prst="rect">
            <a:avLst/>
          </a:prstGeom>
        </p:spPr>
      </p:pic>
    </p:spTree>
    <p:extLst>
      <p:ext uri="{BB962C8B-B14F-4D97-AF65-F5344CB8AC3E}">
        <p14:creationId xmlns:p14="http://schemas.microsoft.com/office/powerpoint/2010/main" val="1652859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01ADFDA-86C9-F33D-EF48-6CA1B98618F3}"/>
              </a:ext>
            </a:extLst>
          </p:cNvPr>
          <p:cNvPicPr>
            <a:picLocks noChangeAspect="1"/>
          </p:cNvPicPr>
          <p:nvPr/>
        </p:nvPicPr>
        <p:blipFill>
          <a:blip r:embed="rId3"/>
          <a:stretch>
            <a:fillRect/>
          </a:stretch>
        </p:blipFill>
        <p:spPr>
          <a:xfrm>
            <a:off x="1" y="0"/>
            <a:ext cx="3482502" cy="3546151"/>
          </a:xfrm>
          <a:prstGeom prst="rect">
            <a:avLst/>
          </a:prstGeom>
        </p:spPr>
      </p:pic>
      <p:pic>
        <p:nvPicPr>
          <p:cNvPr id="7" name="Image 6">
            <a:extLst>
              <a:ext uri="{FF2B5EF4-FFF2-40B4-BE49-F238E27FC236}">
                <a16:creationId xmlns:a16="http://schemas.microsoft.com/office/drawing/2014/main" id="{164C1015-6D92-2C73-14A0-9322B30FFE30}"/>
              </a:ext>
            </a:extLst>
          </p:cNvPr>
          <p:cNvPicPr>
            <a:picLocks noChangeAspect="1"/>
          </p:cNvPicPr>
          <p:nvPr/>
        </p:nvPicPr>
        <p:blipFill>
          <a:blip r:embed="rId4"/>
          <a:stretch>
            <a:fillRect/>
          </a:stretch>
        </p:blipFill>
        <p:spPr>
          <a:xfrm>
            <a:off x="5439140" y="0"/>
            <a:ext cx="3704860" cy="3561631"/>
          </a:xfrm>
          <a:prstGeom prst="rect">
            <a:avLst/>
          </a:prstGeom>
        </p:spPr>
      </p:pic>
      <p:pic>
        <p:nvPicPr>
          <p:cNvPr id="9" name="Image 8">
            <a:extLst>
              <a:ext uri="{FF2B5EF4-FFF2-40B4-BE49-F238E27FC236}">
                <a16:creationId xmlns:a16="http://schemas.microsoft.com/office/drawing/2014/main" id="{4E2C2391-5441-B076-3F1A-749EADC27140}"/>
              </a:ext>
            </a:extLst>
          </p:cNvPr>
          <p:cNvPicPr>
            <a:picLocks noChangeAspect="1"/>
          </p:cNvPicPr>
          <p:nvPr/>
        </p:nvPicPr>
        <p:blipFill>
          <a:blip r:embed="rId5"/>
          <a:stretch>
            <a:fillRect/>
          </a:stretch>
        </p:blipFill>
        <p:spPr>
          <a:xfrm>
            <a:off x="5743577" y="3381375"/>
            <a:ext cx="3400425" cy="3562350"/>
          </a:xfrm>
          <a:prstGeom prst="rect">
            <a:avLst/>
          </a:prstGeom>
        </p:spPr>
      </p:pic>
      <p:pic>
        <p:nvPicPr>
          <p:cNvPr id="11" name="Image 10">
            <a:extLst>
              <a:ext uri="{FF2B5EF4-FFF2-40B4-BE49-F238E27FC236}">
                <a16:creationId xmlns:a16="http://schemas.microsoft.com/office/drawing/2014/main" id="{8B7057FF-DB67-2CB8-82C3-53B5C8EA7B25}"/>
              </a:ext>
            </a:extLst>
          </p:cNvPr>
          <p:cNvPicPr>
            <a:picLocks noChangeAspect="1"/>
          </p:cNvPicPr>
          <p:nvPr/>
        </p:nvPicPr>
        <p:blipFill>
          <a:blip r:embed="rId6"/>
          <a:stretch>
            <a:fillRect/>
          </a:stretch>
        </p:blipFill>
        <p:spPr>
          <a:xfrm>
            <a:off x="0" y="3561631"/>
            <a:ext cx="3400425" cy="3382094"/>
          </a:xfrm>
          <a:prstGeom prst="rect">
            <a:avLst/>
          </a:prstGeom>
        </p:spPr>
      </p:pic>
    </p:spTree>
    <p:extLst>
      <p:ext uri="{BB962C8B-B14F-4D97-AF65-F5344CB8AC3E}">
        <p14:creationId xmlns:p14="http://schemas.microsoft.com/office/powerpoint/2010/main" val="3400353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72C5B60-603C-2D1F-B242-6545873BC3E9}"/>
              </a:ext>
            </a:extLst>
          </p:cNvPr>
          <p:cNvPicPr>
            <a:picLocks noChangeAspect="1"/>
          </p:cNvPicPr>
          <p:nvPr/>
        </p:nvPicPr>
        <p:blipFill>
          <a:blip r:embed="rId3"/>
          <a:stretch>
            <a:fillRect/>
          </a:stretch>
        </p:blipFill>
        <p:spPr>
          <a:xfrm>
            <a:off x="0" y="0"/>
            <a:ext cx="9105900" cy="3842425"/>
          </a:xfrm>
          <a:prstGeom prst="rect">
            <a:avLst/>
          </a:prstGeom>
        </p:spPr>
      </p:pic>
    </p:spTree>
    <p:extLst>
      <p:ext uri="{BB962C8B-B14F-4D97-AF65-F5344CB8AC3E}">
        <p14:creationId xmlns:p14="http://schemas.microsoft.com/office/powerpoint/2010/main" val="384199057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TotalTime>
  <Words>1115</Words>
  <Application>Microsoft Office PowerPoint</Application>
  <PresentationFormat>Affichage à l'écran (4:3)</PresentationFormat>
  <Paragraphs>47</Paragraphs>
  <Slides>26</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Arial</vt:lpstr>
      <vt:lpstr>Calibri</vt:lpstr>
      <vt:lpstr>Calibri Light</vt:lpstr>
      <vt:lpstr>Montserrat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patrick lafforgue</dc:creator>
  <cp:lastModifiedBy>patrick lafforgue</cp:lastModifiedBy>
  <cp:revision>10</cp:revision>
  <dcterms:created xsi:type="dcterms:W3CDTF">2024-03-29T14:28:53Z</dcterms:created>
  <dcterms:modified xsi:type="dcterms:W3CDTF">2025-03-11T14:23:05Z</dcterms:modified>
</cp:coreProperties>
</file>