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3"/>
  </p:notesMasterIdLst>
  <p:sldIdLst>
    <p:sldId id="771" r:id="rId2"/>
    <p:sldId id="978" r:id="rId3"/>
    <p:sldId id="979" r:id="rId4"/>
    <p:sldId id="1284" r:id="rId5"/>
    <p:sldId id="1282" r:id="rId6"/>
    <p:sldId id="266" r:id="rId7"/>
    <p:sldId id="492" r:id="rId8"/>
    <p:sldId id="1240" r:id="rId9"/>
    <p:sldId id="1235" r:id="rId10"/>
    <p:sldId id="981" r:id="rId11"/>
    <p:sldId id="1265" r:id="rId12"/>
    <p:sldId id="957" r:id="rId13"/>
    <p:sldId id="982" r:id="rId14"/>
    <p:sldId id="539" r:id="rId15"/>
    <p:sldId id="847" r:id="rId16"/>
    <p:sldId id="1221" r:id="rId17"/>
    <p:sldId id="256" r:id="rId18"/>
    <p:sldId id="1215" r:id="rId19"/>
    <p:sldId id="289" r:id="rId20"/>
    <p:sldId id="1216" r:id="rId21"/>
    <p:sldId id="1217" r:id="rId22"/>
    <p:sldId id="356" r:id="rId23"/>
    <p:sldId id="258" r:id="rId24"/>
    <p:sldId id="493" r:id="rId25"/>
    <p:sldId id="370" r:id="rId26"/>
    <p:sldId id="494" r:id="rId27"/>
    <p:sldId id="342" r:id="rId28"/>
    <p:sldId id="267" r:id="rId29"/>
    <p:sldId id="848" r:id="rId30"/>
    <p:sldId id="268" r:id="rId31"/>
    <p:sldId id="777" r:id="rId32"/>
    <p:sldId id="312" r:id="rId33"/>
    <p:sldId id="1267" r:id="rId34"/>
    <p:sldId id="416" r:id="rId35"/>
    <p:sldId id="269" r:id="rId36"/>
    <p:sldId id="270" r:id="rId37"/>
    <p:sldId id="1224" r:id="rId38"/>
    <p:sldId id="1288" r:id="rId39"/>
    <p:sldId id="1227" r:id="rId40"/>
    <p:sldId id="1290" r:id="rId41"/>
    <p:sldId id="283" r:id="rId42"/>
    <p:sldId id="1233" r:id="rId43"/>
    <p:sldId id="1234" r:id="rId44"/>
    <p:sldId id="1278" r:id="rId45"/>
    <p:sldId id="271" r:id="rId46"/>
    <p:sldId id="1257" r:id="rId47"/>
    <p:sldId id="1253" r:id="rId48"/>
    <p:sldId id="274" r:id="rId49"/>
    <p:sldId id="1259" r:id="rId50"/>
    <p:sldId id="386" r:id="rId51"/>
    <p:sldId id="849" r:id="rId52"/>
    <p:sldId id="1218" r:id="rId53"/>
    <p:sldId id="1247" r:id="rId54"/>
    <p:sldId id="1273" r:id="rId55"/>
    <p:sldId id="1275" r:id="rId56"/>
    <p:sldId id="1276" r:id="rId57"/>
    <p:sldId id="1279" r:id="rId58"/>
    <p:sldId id="1280" r:id="rId59"/>
    <p:sldId id="265" r:id="rId60"/>
    <p:sldId id="1285" r:id="rId61"/>
    <p:sldId id="1286" r:id="rId62"/>
    <p:sldId id="1274" r:id="rId63"/>
    <p:sldId id="467" r:id="rId64"/>
    <p:sldId id="1277" r:id="rId65"/>
    <p:sldId id="503" r:id="rId66"/>
    <p:sldId id="772" r:id="rId67"/>
    <p:sldId id="1225" r:id="rId68"/>
    <p:sldId id="1246" r:id="rId69"/>
    <p:sldId id="262" r:id="rId70"/>
    <p:sldId id="900" r:id="rId71"/>
    <p:sldId id="741" r:id="rId72"/>
    <p:sldId id="858" r:id="rId73"/>
    <p:sldId id="1272" r:id="rId74"/>
    <p:sldId id="1287" r:id="rId75"/>
    <p:sldId id="762" r:id="rId76"/>
    <p:sldId id="1271" r:id="rId77"/>
    <p:sldId id="1270" r:id="rId78"/>
    <p:sldId id="1258" r:id="rId79"/>
    <p:sldId id="1228" r:id="rId80"/>
    <p:sldId id="1266" r:id="rId81"/>
    <p:sldId id="874" r:id="rId82"/>
  </p:sldIdLst>
  <p:sldSz cx="9144000" cy="6858000" type="screen4x3"/>
  <p:notesSz cx="10020300" cy="6888163"/>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8" autoAdjust="0"/>
    <p:restoredTop sz="91355" autoAdjust="0"/>
  </p:normalViewPr>
  <p:slideViewPr>
    <p:cSldViewPr>
      <p:cViewPr varScale="1">
        <p:scale>
          <a:sx n="76" d="100"/>
          <a:sy n="76" d="100"/>
        </p:scale>
        <p:origin x="1061" y="62"/>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42130" cy="346003"/>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idx="1"/>
          </p:nvPr>
        </p:nvSpPr>
        <p:spPr>
          <a:xfrm>
            <a:off x="5676431" y="0"/>
            <a:ext cx="4342130" cy="346003"/>
          </a:xfrm>
          <a:prstGeom prst="rect">
            <a:avLst/>
          </a:prstGeom>
        </p:spPr>
        <p:txBody>
          <a:bodyPr vert="horz" lIns="96616" tIns="48308" rIns="96616" bIns="48308" rtlCol="0"/>
          <a:lstStyle>
            <a:lvl1pPr algn="r">
              <a:defRPr sz="1300"/>
            </a:lvl1pPr>
          </a:lstStyle>
          <a:p>
            <a:fld id="{BAC80249-0006-4419-897D-0A1DE9A8BE03}" type="datetimeFigureOut">
              <a:rPr lang="fr-FR" smtClean="0"/>
              <a:t>13/03/2025</a:t>
            </a:fld>
            <a:endParaRPr lang="fr-FR"/>
          </a:p>
        </p:txBody>
      </p:sp>
      <p:sp>
        <p:nvSpPr>
          <p:cNvPr id="4" name="Espace réservé de l'image des diapositives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6616" tIns="48308" rIns="96616" bIns="48308" rtlCol="0" anchor="ctr"/>
          <a:lstStyle/>
          <a:p>
            <a:endParaRPr lang="fr-FR"/>
          </a:p>
        </p:txBody>
      </p:sp>
      <p:sp>
        <p:nvSpPr>
          <p:cNvPr id="5" name="Espace réservé des notes 4"/>
          <p:cNvSpPr>
            <a:spLocks noGrp="1"/>
          </p:cNvSpPr>
          <p:nvPr>
            <p:ph type="body" sz="quarter" idx="3"/>
          </p:nvPr>
        </p:nvSpPr>
        <p:spPr>
          <a:xfrm>
            <a:off x="1002030" y="3314929"/>
            <a:ext cx="8016240" cy="2712214"/>
          </a:xfrm>
          <a:prstGeom prst="rect">
            <a:avLst/>
          </a:prstGeom>
        </p:spPr>
        <p:txBody>
          <a:bodyPr vert="horz" lIns="96616" tIns="48308" rIns="96616" bIns="4830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42161"/>
            <a:ext cx="4342130" cy="346002"/>
          </a:xfrm>
          <a:prstGeom prst="rect">
            <a:avLst/>
          </a:prstGeom>
        </p:spPr>
        <p:txBody>
          <a:bodyPr vert="horz" lIns="96616" tIns="48308" rIns="96616" bIns="4830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5676431" y="6542161"/>
            <a:ext cx="4342130" cy="346002"/>
          </a:xfrm>
          <a:prstGeom prst="rect">
            <a:avLst/>
          </a:prstGeom>
        </p:spPr>
        <p:txBody>
          <a:bodyPr vert="horz" lIns="96616" tIns="48308" rIns="96616" bIns="48308" rtlCol="0" anchor="b"/>
          <a:lstStyle>
            <a:lvl1pPr algn="r">
              <a:defRPr sz="1300"/>
            </a:lvl1pPr>
          </a:lstStyle>
          <a:p>
            <a:fld id="{DA2EF6FE-A2E5-4BFC-9787-429706E1AE93}" type="slidenum">
              <a:rPr lang="fr-FR" smtClean="0"/>
              <a:t>‹N°›</a:t>
            </a:fld>
            <a:endParaRPr lang="fr-FR"/>
          </a:p>
        </p:txBody>
      </p:sp>
    </p:spTree>
    <p:extLst>
      <p:ext uri="{BB962C8B-B14F-4D97-AF65-F5344CB8AC3E}">
        <p14:creationId xmlns:p14="http://schemas.microsoft.com/office/powerpoint/2010/main" val="319439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gestion%20diff/usages.pp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lesentreprisesdupaysage.fr/bonnes-pratiques-du-secteur-les-regles-professionnelle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300" dirty="0"/>
              <a:t>Pour avoir un arrosage optimisé nous devons connaître: notre consommation en eau sur les espaces verts.</a:t>
            </a:r>
          </a:p>
          <a:p>
            <a:r>
              <a:rPr lang="fr-FR" sz="1300" dirty="0"/>
              <a:t> la quantité d’eau au M² que notre système apporte avec homogénéité au sol et à la plante.</a:t>
            </a:r>
          </a:p>
          <a:p>
            <a:r>
              <a:rPr lang="fr-FR" sz="1300" dirty="0"/>
              <a:t>Les unités sont des mm ou des litres par m² comme pour la pluviométrie.</a:t>
            </a:r>
          </a:p>
          <a:p>
            <a:r>
              <a:rPr lang="fr-FR" sz="1300" dirty="0"/>
              <a:t>Dégradation de la qualité de l’eau</a:t>
            </a:r>
          </a:p>
          <a:p>
            <a:r>
              <a:rPr lang="fr-FR" sz="1300" dirty="0"/>
              <a:t>Augmentation des besoins</a:t>
            </a:r>
          </a:p>
          <a:p>
            <a:r>
              <a:rPr lang="fr-FR" sz="1300" dirty="0"/>
              <a:t>Réchauffement climatique</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a:t>
            </a:fld>
            <a:endParaRPr lang="fr-FR"/>
          </a:p>
        </p:txBody>
      </p:sp>
    </p:spTree>
    <p:extLst>
      <p:ext uri="{BB962C8B-B14F-4D97-AF65-F5344CB8AC3E}">
        <p14:creationId xmlns:p14="http://schemas.microsoft.com/office/powerpoint/2010/main" val="37424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a:t>Relevé des compteurs avant et après la saison, relevé du compteur avant et après un arrosage dont on connaît la consommation pour détecter les fuites. Vérifier que les apports correspondent aux besoins et que le sol est bien pourvu sur la profondeur désirée(tarière).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10</a:t>
            </a:fld>
            <a:endParaRPr lang="fr-FR"/>
          </a:p>
        </p:txBody>
      </p:sp>
    </p:spTree>
    <p:extLst>
      <p:ext uri="{BB962C8B-B14F-4D97-AF65-F5344CB8AC3E}">
        <p14:creationId xmlns:p14="http://schemas.microsoft.com/office/powerpoint/2010/main" val="265065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897B74B-A332-FE09-8CF2-159C27E44BD9}"/>
              </a:ext>
            </a:extLst>
          </p:cNvPr>
          <p:cNvSpPr>
            <a:spLocks noGrp="1" noChangeArrowheads="1"/>
          </p:cNvSpPr>
          <p:nvPr>
            <p:ph type="sldNum" sz="quarter" idx="5"/>
          </p:nvPr>
        </p:nvSpPr>
        <p:spPr>
          <a:ln/>
        </p:spPr>
        <p:txBody>
          <a:bodyPr/>
          <a:lstStyle/>
          <a:p>
            <a:fld id="{CBBA5336-BB55-4B8B-95DF-E1BC5995124A}" type="slidenum">
              <a:rPr lang="fr-FR" altLang="fr-FR"/>
              <a:pPr/>
              <a:t>12</a:t>
            </a:fld>
            <a:endParaRPr lang="fr-FR" altLang="fr-FR"/>
          </a:p>
        </p:txBody>
      </p:sp>
      <p:sp>
        <p:nvSpPr>
          <p:cNvPr id="1246210" name="Rectangle 2">
            <a:extLst>
              <a:ext uri="{FF2B5EF4-FFF2-40B4-BE49-F238E27FC236}">
                <a16:creationId xmlns:a16="http://schemas.microsoft.com/office/drawing/2014/main" id="{6C2E99C0-F84F-A289-9232-29FC70A21222}"/>
              </a:ext>
            </a:extLst>
          </p:cNvPr>
          <p:cNvSpPr>
            <a:spLocks noGrp="1" noRot="1" noChangeAspect="1" noChangeArrowheads="1" noTextEdit="1"/>
          </p:cNvSpPr>
          <p:nvPr>
            <p:ph type="sldImg"/>
          </p:nvPr>
        </p:nvSpPr>
        <p:spPr>
          <a:ln/>
        </p:spPr>
      </p:sp>
      <p:sp>
        <p:nvSpPr>
          <p:cNvPr id="1246211" name="Rectangle 3">
            <a:extLst>
              <a:ext uri="{FF2B5EF4-FFF2-40B4-BE49-F238E27FC236}">
                <a16:creationId xmlns:a16="http://schemas.microsoft.com/office/drawing/2014/main" id="{09EFA927-1A66-4AAA-0C0B-A059BB6DC19A}"/>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a:t>Bien connaître ce que l’on sait mesurer</a:t>
            </a:r>
          </a:p>
          <a:p>
            <a:r>
              <a:rPr lang="fr-FR" sz="1600" dirty="0"/>
              <a:t>Ville d’Albi 3millions de m3 et 27000m3 pour les espaces verts sans les sports -1%</a:t>
            </a:r>
          </a:p>
          <a:p>
            <a:r>
              <a:rPr lang="fr-FR" sz="1600" dirty="0"/>
              <a:t>Perpignan 35000 m3 pour les espaces verts.</a:t>
            </a:r>
          </a:p>
          <a:p>
            <a:r>
              <a:rPr lang="fr-FR" sz="1600" dirty="0"/>
              <a:t>On estime à 2800 m3 la consommation d’un terrain de sport de 8000 m²</a:t>
            </a:r>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13</a:t>
            </a:fld>
            <a:endParaRPr lang="fr-FR"/>
          </a:p>
        </p:txBody>
      </p:sp>
    </p:spTree>
    <p:extLst>
      <p:ext uri="{BB962C8B-B14F-4D97-AF65-F5344CB8AC3E}">
        <p14:creationId xmlns:p14="http://schemas.microsoft.com/office/powerpoint/2010/main" val="975853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4AD45B-8BA2-5F2A-2A79-5E36FDBFFC5A}"/>
              </a:ext>
            </a:extLst>
          </p:cNvPr>
          <p:cNvSpPr>
            <a:spLocks noGrp="1" noChangeArrowheads="1"/>
          </p:cNvSpPr>
          <p:nvPr>
            <p:ph type="sldNum" sz="quarter" idx="5"/>
          </p:nvPr>
        </p:nvSpPr>
        <p:spPr>
          <a:ln/>
        </p:spPr>
        <p:txBody>
          <a:bodyPr/>
          <a:lstStyle/>
          <a:p>
            <a:fld id="{00038AC8-8B39-46C7-8832-46C1500155C3}" type="slidenum">
              <a:rPr lang="fr-FR" altLang="fr-FR"/>
              <a:pPr/>
              <a:t>14</a:t>
            </a:fld>
            <a:endParaRPr lang="fr-FR" altLang="fr-FR"/>
          </a:p>
        </p:txBody>
      </p:sp>
      <p:sp>
        <p:nvSpPr>
          <p:cNvPr id="636930" name="Rectangle 2">
            <a:extLst>
              <a:ext uri="{FF2B5EF4-FFF2-40B4-BE49-F238E27FC236}">
                <a16:creationId xmlns:a16="http://schemas.microsoft.com/office/drawing/2014/main" id="{6B633082-3F0D-802E-32EB-A666B5870523}"/>
              </a:ext>
            </a:extLst>
          </p:cNvPr>
          <p:cNvSpPr>
            <a:spLocks noGrp="1" noRot="1" noChangeAspect="1" noChangeArrowheads="1" noTextEdit="1"/>
          </p:cNvSpPr>
          <p:nvPr>
            <p:ph type="sldImg"/>
          </p:nvPr>
        </p:nvSpPr>
        <p:spPr>
          <a:ln/>
        </p:spPr>
      </p:sp>
      <p:sp>
        <p:nvSpPr>
          <p:cNvPr id="636931" name="Rectangle 3">
            <a:extLst>
              <a:ext uri="{FF2B5EF4-FFF2-40B4-BE49-F238E27FC236}">
                <a16:creationId xmlns:a16="http://schemas.microsoft.com/office/drawing/2014/main" id="{6D63B024-7A65-9095-4BAD-2421906025C2}"/>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5F661F-A63B-D11C-D41D-CBDA9473DBEA}"/>
              </a:ext>
            </a:extLst>
          </p:cNvPr>
          <p:cNvSpPr>
            <a:spLocks noGrp="1" noChangeArrowheads="1"/>
          </p:cNvSpPr>
          <p:nvPr>
            <p:ph type="sldNum" sz="quarter" idx="5"/>
          </p:nvPr>
        </p:nvSpPr>
        <p:spPr>
          <a:ln/>
        </p:spPr>
        <p:txBody>
          <a:bodyPr/>
          <a:lstStyle/>
          <a:p>
            <a:fld id="{588D586C-5B0B-44BD-B8E8-0559832E3CD9}" type="slidenum">
              <a:rPr lang="fr-FR" altLang="fr-FR"/>
              <a:pPr/>
              <a:t>15</a:t>
            </a:fld>
            <a:endParaRPr lang="fr-FR" altLang="fr-FR"/>
          </a:p>
        </p:txBody>
      </p:sp>
      <p:sp>
        <p:nvSpPr>
          <p:cNvPr id="979970" name="Rectangle 2">
            <a:extLst>
              <a:ext uri="{FF2B5EF4-FFF2-40B4-BE49-F238E27FC236}">
                <a16:creationId xmlns:a16="http://schemas.microsoft.com/office/drawing/2014/main" id="{C45E592F-E696-7AAD-BBA4-2048CDC96A8F}"/>
              </a:ext>
            </a:extLst>
          </p:cNvPr>
          <p:cNvSpPr>
            <a:spLocks noGrp="1" noRot="1" noChangeAspect="1" noChangeArrowheads="1" noTextEdit="1"/>
          </p:cNvSpPr>
          <p:nvPr>
            <p:ph type="sldImg"/>
          </p:nvPr>
        </p:nvSpPr>
        <p:spPr>
          <a:xfrm>
            <a:off x="1231900" y="747713"/>
            <a:ext cx="4986338" cy="3738562"/>
          </a:xfrm>
          <a:ln/>
        </p:spPr>
      </p:sp>
      <p:sp>
        <p:nvSpPr>
          <p:cNvPr id="979971" name="Rectangle 3">
            <a:extLst>
              <a:ext uri="{FF2B5EF4-FFF2-40B4-BE49-F238E27FC236}">
                <a16:creationId xmlns:a16="http://schemas.microsoft.com/office/drawing/2014/main" id="{F4BCC5C4-DE21-3F0F-8A97-C5400F4AF5BB}"/>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communication et la sensibilisation:</a:t>
            </a:r>
          </a:p>
          <a:p>
            <a:r>
              <a:rPr lang="fr-FR" dirty="0"/>
              <a:t>Arrêté . La coupure et la livraison de bouteilles</a:t>
            </a:r>
          </a:p>
          <a:p>
            <a:r>
              <a:rPr lang="fr-FR" dirty="0"/>
              <a:t>Portefeuille + on consomme + le litre est cher</a:t>
            </a:r>
          </a:p>
          <a:p>
            <a:r>
              <a:rPr lang="fr-FR" dirty="0"/>
              <a:t>Réunions publiques ou participatives</a:t>
            </a:r>
          </a:p>
          <a:p>
            <a:r>
              <a:rPr lang="fr-FR" dirty="0"/>
              <a:t>Végétalisation est = îlots de fraicheur</a:t>
            </a:r>
          </a:p>
          <a:p>
            <a:r>
              <a:rPr lang="fr-FR" dirty="0"/>
              <a:t>Médias et communication municipales</a:t>
            </a:r>
          </a:p>
          <a:p>
            <a:r>
              <a:rPr lang="fr-FR" dirty="0"/>
              <a:t>Les enfants</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17</a:t>
            </a:fld>
            <a:endParaRPr lang="fr-FR"/>
          </a:p>
        </p:txBody>
      </p:sp>
    </p:spTree>
    <p:extLst>
      <p:ext uri="{BB962C8B-B14F-4D97-AF65-F5344CB8AC3E}">
        <p14:creationId xmlns:p14="http://schemas.microsoft.com/office/powerpoint/2010/main" val="1579455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Site </a:t>
            </a:r>
            <a:r>
              <a:rPr lang="fr-FR" dirty="0" err="1"/>
              <a:t>Vigieau,gouv,fr</a:t>
            </a:r>
            <a:r>
              <a:rPr lang="fr-FR" dirty="0"/>
              <a:t> nous donne la restriction a appliquer sur notre secteur.</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18</a:t>
            </a:fld>
            <a:endParaRPr lang="fr-FR"/>
          </a:p>
        </p:txBody>
      </p:sp>
    </p:spTree>
    <p:extLst>
      <p:ext uri="{BB962C8B-B14F-4D97-AF65-F5344CB8AC3E}">
        <p14:creationId xmlns:p14="http://schemas.microsoft.com/office/powerpoint/2010/main" val="20675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situation météorologique, hydrique et atmosphérique avec ces arrêtés d’interdiction d’arrosage mettent nos ARBRES en périls. L’arrosage de nos arbres est la survie des plantations des dernières années mais c’est surtout un investissement pour les cinquante prochaines années et la résilience des villes.</a:t>
            </a:r>
          </a:p>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19</a:t>
            </a:fld>
            <a:endParaRPr lang="fr-FR"/>
          </a:p>
        </p:txBody>
      </p:sp>
    </p:spTree>
    <p:extLst>
      <p:ext uri="{BB962C8B-B14F-4D97-AF65-F5344CB8AC3E}">
        <p14:creationId xmlns:p14="http://schemas.microsoft.com/office/powerpoint/2010/main" val="3309208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Eau potable / Eau pluviale /Eau de puisage et de rivières Idem</a:t>
            </a:r>
          </a:p>
          <a:p>
            <a:r>
              <a:rPr lang="fr-FR" dirty="0"/>
              <a:t>REUT uniquement sur littoral</a:t>
            </a:r>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20</a:t>
            </a:fld>
            <a:endParaRPr lang="fr-FR"/>
          </a:p>
        </p:txBody>
      </p:sp>
    </p:spTree>
    <p:extLst>
      <p:ext uri="{BB962C8B-B14F-4D97-AF65-F5344CB8AC3E}">
        <p14:creationId xmlns:p14="http://schemas.microsoft.com/office/powerpoint/2010/main" val="271094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21</a:t>
            </a:fld>
            <a:endParaRPr lang="fr-FR"/>
          </a:p>
        </p:txBody>
      </p:sp>
    </p:spTree>
    <p:extLst>
      <p:ext uri="{BB962C8B-B14F-4D97-AF65-F5344CB8AC3E}">
        <p14:creationId xmlns:p14="http://schemas.microsoft.com/office/powerpoint/2010/main" val="372104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Histoire de l’eau d’arrosage municipale.</a:t>
            </a:r>
          </a:p>
          <a:p>
            <a:r>
              <a:rPr lang="fr-FR" dirty="0"/>
              <a:t>Gratuité / Forfait / Eau potable avec taxe d’assainissement ou pas</a:t>
            </a:r>
          </a:p>
          <a:p>
            <a:r>
              <a:rPr lang="fr-FR" dirty="0"/>
              <a:t>Bénéfices pour actionnaires plus important que les fuites sur réseaux 20% ou 1l/5l et 2 sur 5 en zone rurale.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a:t>
            </a:fld>
            <a:endParaRPr lang="fr-FR"/>
          </a:p>
        </p:txBody>
      </p:sp>
    </p:spTree>
    <p:extLst>
      <p:ext uri="{BB962C8B-B14F-4D97-AF65-F5344CB8AC3E}">
        <p14:creationId xmlns:p14="http://schemas.microsoft.com/office/powerpoint/2010/main" val="1868591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C48B4513-5769-4346-9D31-AE94A01A2325}" type="slidenum">
              <a:rPr lang="fr-FR" altLang="fr-FR" smtClean="0">
                <a:latin typeface="Arial" charset="0"/>
                <a:cs typeface="Arial" charset="0"/>
              </a:rPr>
              <a:pPr/>
              <a:t>22</a:t>
            </a:fld>
            <a:endParaRPr lang="fr-FR" altLang="fr-FR">
              <a:latin typeface="Arial" charset="0"/>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fr-FR" altLang="fr-FR" sz="1500"/>
              <a:t>La gestion différenciée est une évolution de nos pratiques de maintenance qui doit répondre aux besoins des habitants en privilégiant la protection de l’environnement à un coût raisonnable.</a:t>
            </a:r>
          </a:p>
          <a:p>
            <a:pPr eaLnBrk="1" hangingPunct="1"/>
            <a:r>
              <a:rPr lang="fr-FR" altLang="fr-FR" sz="1500"/>
              <a:t>L’éco gestion ou démarche environnementale met en œuvre les actions environnementales. Ces deux GOUVERNANCES d’un service espaces verts sont liées et complémentaires. La confusion des termes utilisés est souvent  dû aux références: politique de service ou gestion d’un site? </a:t>
            </a:r>
          </a:p>
          <a:p>
            <a:pPr eaLnBrk="1" hangingPunct="1"/>
            <a:r>
              <a:rPr lang="fr-FR" altLang="fr-FR" sz="1500"/>
              <a:t>Les herbes hautes ou les prairies fleuries sont des pratiques de la gestions différenciées alors que la gestion de l’eau ou des déchets sont des actions de la démarche environnementale.</a:t>
            </a:r>
          </a:p>
          <a:p>
            <a:pPr eaLnBrk="1" hangingPunct="1"/>
            <a:r>
              <a:rPr lang="fr-FR" altLang="fr-FR" sz="1500"/>
              <a:t>La gestion différenciée dépend de la conception différenciée; </a:t>
            </a:r>
            <a:r>
              <a:rPr lang="fr-FR" altLang="zh-CN" sz="1500"/>
              <a:t>Si la conception n’est pas différenciée, il ne peut y avoir de gestion différenciée.</a:t>
            </a:r>
          </a:p>
          <a:p>
            <a:pPr eaLnBrk="1" hangingPunct="1"/>
            <a:r>
              <a:rPr lang="fr-FR" altLang="zh-CN" sz="1500"/>
              <a:t>L’éco aménagement est un aménagement pour l’éco gestion, c’est un aménagement de conception écologique répondant aux actions environnementales. </a:t>
            </a:r>
            <a:endParaRPr lang="fr-FR" altLang="fr-FR" sz="1500">
              <a:ea typeface="SimSun"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241C05-87AE-4E96-97A8-D828908E32FC}" type="slidenum">
              <a:rPr lang="fr-FR" altLang="fr-FR" smtClean="0">
                <a:latin typeface="Arial" charset="0"/>
                <a:cs typeface="Arial" charset="0"/>
              </a:rPr>
              <a:pPr/>
              <a:t>23</a:t>
            </a:fld>
            <a:endParaRPr lang="fr-FR" altLang="fr-FR">
              <a:latin typeface="Arial" charset="0"/>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B084169-E293-4931-89E8-583C9915A82B}" type="slidenum">
              <a:rPr lang="fr-FR" altLang="fr-FR" smtClean="0">
                <a:latin typeface="Arial" charset="0"/>
                <a:cs typeface="Arial" charset="0"/>
              </a:rPr>
              <a:pPr/>
              <a:t>24</a:t>
            </a:fld>
            <a:endParaRPr lang="fr-FR" altLang="fr-FR">
              <a:latin typeface="Arial" charset="0"/>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fr-FR" altLang="fr-FR" sz="1700"/>
              <a:t>J’espère que vous êtes d’accord sur ces deux définitions presque identiques.</a:t>
            </a:r>
          </a:p>
          <a:p>
            <a:pPr eaLnBrk="1" hangingPunct="1"/>
            <a:r>
              <a:rPr lang="fr-FR" altLang="fr-FR" sz="1700"/>
              <a:t>On emploie malheureusement le terme de gestion différenciée en englobant aussi toutes les actions possibles en faveur du développement durable dans les espaces verts. Le titre de gestion harmonieuse est plus porteur.</a:t>
            </a:r>
          </a:p>
          <a:p>
            <a:pPr eaLnBrk="1" hangingPunct="1"/>
            <a:r>
              <a:rPr lang="fr-FR" altLang="fr-FR" sz="1700"/>
              <a:t>Une des fausses définitions sur la gestion différencié : c’est une gestion purement écologique où on laisse faire la nature. La gestion différenciée a des objectifs environnementaux mais elle ne prône pas le « tout écologique »</a:t>
            </a:r>
          </a:p>
          <a:p>
            <a:pPr eaLnBrk="1" hangingPunct="1"/>
            <a:r>
              <a:rPr lang="fr-FR" altLang="fr-FR" sz="1700"/>
              <a:t>Une mauvaise justification « Elle fait </a:t>
            </a:r>
            <a:r>
              <a:rPr lang="fr-FR" altLang="fr-FR" sz="1700" b="1"/>
              <a:t>automatiquement </a:t>
            </a:r>
            <a:r>
              <a:rPr lang="fr-FR" altLang="fr-FR" sz="1700"/>
              <a:t>gagner du temps et de l’argent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61ADDADB-49EF-4087-88A7-235255AF2573}" type="slidenum">
              <a:rPr lang="fr-FR" altLang="fr-FR" smtClean="0">
                <a:latin typeface="Arial" charset="0"/>
                <a:cs typeface="Arial" charset="0"/>
              </a:rPr>
              <a:pPr/>
              <a:t>26</a:t>
            </a:fld>
            <a:endParaRPr lang="fr-FR" altLang="fr-FR">
              <a:latin typeface="Arial" charset="0"/>
              <a:cs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fr-FR" altLang="fr-FR" sz="1700"/>
              <a:t>La gestion différenciée est un ensemble de pratiques qui va de la gestion traditionnelle à la gestion extensive.</a:t>
            </a:r>
          </a:p>
          <a:p>
            <a:pPr eaLnBrk="1" hangingPunct="1"/>
            <a:endParaRPr lang="fr-FR" altLang="fr-FR" sz="1700"/>
          </a:p>
          <a:p>
            <a:pPr eaLnBrk="1" hangingPunct="1"/>
            <a:r>
              <a:rPr lang="fr-FR" altLang="fr-FR" sz="1700"/>
              <a:t>Fleurissement: Fleurissement en adéquation avec la typologie. Traditionnel à tapis ou en prairie fleurie naturelle voir fleurir autrement. </a:t>
            </a:r>
          </a:p>
          <a:p>
            <a:pPr eaLnBrk="1" hangingPunct="1"/>
            <a:r>
              <a:rPr lang="fr-FR" altLang="fr-FR" sz="1700"/>
              <a:t>Strate herbacé: introduction de prairie urbaine et des herbes hautes avec possibilité de green sur des espaces prestigieux et sur fréquentés</a:t>
            </a:r>
          </a:p>
          <a:p>
            <a:pPr eaLnBrk="1" hangingPunct="1"/>
            <a:r>
              <a:rPr lang="fr-FR" altLang="fr-FR" sz="1700"/>
              <a:t>Les arbustes non taillés ou rabattus tous les 5 ans sur certains espaces</a:t>
            </a:r>
          </a:p>
          <a:p>
            <a:pPr eaLnBrk="1" hangingPunct="1"/>
            <a:r>
              <a:rPr lang="fr-FR" altLang="fr-FR" sz="1700"/>
              <a:t>Les arbres sont élaguer à privilégiant la une taille douce </a:t>
            </a:r>
          </a:p>
          <a:p>
            <a:pPr eaLnBrk="1" hangingPunct="1"/>
            <a:r>
              <a:rPr lang="fr-FR" altLang="fr-FR" sz="1700"/>
              <a:t>Désherber mieux et moins. Les surfaces à désherber ou pas seront inventoriées.</a:t>
            </a:r>
          </a:p>
          <a:p>
            <a:pPr eaLnBrk="1" hangingPunct="1"/>
            <a:endParaRPr lang="fr-FR" altLang="fr-FR" sz="17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17726DEC-7984-402B-BB0C-13C840887CE7}" type="slidenum">
              <a:rPr lang="fr-FR" altLang="fr-FR" smtClean="0">
                <a:latin typeface="Arial" charset="0"/>
                <a:cs typeface="Arial" charset="0"/>
              </a:rPr>
              <a:pPr/>
              <a:t>27</a:t>
            </a:fld>
            <a:endParaRPr lang="fr-FR" altLang="fr-FR">
              <a:latin typeface="Arial" charset="0"/>
              <a:cs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lnSpc>
                <a:spcPct val="90000"/>
              </a:lnSpc>
            </a:pPr>
            <a:r>
              <a:rPr lang="fr-FR" altLang="fr-FR" sz="1900"/>
              <a:t>Tableau simplifié</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1795" defTabSz="952736"/>
            <a:r>
              <a:rPr lang="fr-FR" altLang="fr-FR" sz="1300" i="1" dirty="0"/>
              <a:t>c’est la gestion qui prend en compte les caractéristiques géographiques, écologiques et paysagères des </a:t>
            </a:r>
            <a:r>
              <a:rPr lang="fr-FR" altLang="fr-FR" sz="1300" i="1" dirty="0">
                <a:solidFill>
                  <a:srgbClr val="9F0303"/>
                </a:solidFill>
              </a:rPr>
              <a:t>différents</a:t>
            </a:r>
            <a:r>
              <a:rPr lang="fr-FR" altLang="fr-FR" sz="1300" i="1" dirty="0"/>
              <a:t> sites, leur fréquentation, leur </a:t>
            </a:r>
            <a:r>
              <a:rPr lang="fr-FR" altLang="fr-FR" sz="1300" i="1" dirty="0">
                <a:solidFill>
                  <a:srgbClr val="9F0303"/>
                </a:solidFill>
              </a:rPr>
              <a:t>usage</a:t>
            </a:r>
            <a:r>
              <a:rPr lang="fr-FR" altLang="fr-FR" sz="1300" i="1" dirty="0"/>
              <a:t>… </a:t>
            </a:r>
            <a:r>
              <a:rPr lang="fr-FR" altLang="fr-FR" sz="1300" i="1" dirty="0">
                <a:hlinkClick r:id="rId3" action="ppaction://hlinkpres?slideindex=1&amp;slidetitle="/>
              </a:rPr>
              <a:t>usages.ppt</a:t>
            </a:r>
            <a:r>
              <a:rPr lang="fr-FR" altLang="fr-FR" sz="1300" i="1" dirty="0"/>
              <a:t> Afin d’adapter les interventions d’</a:t>
            </a:r>
            <a:r>
              <a:rPr lang="fr-FR" altLang="fr-FR" sz="1300" i="1" dirty="0">
                <a:solidFill>
                  <a:srgbClr val="9F0303"/>
                </a:solidFill>
              </a:rPr>
              <a:t>entretien</a:t>
            </a:r>
            <a:r>
              <a:rPr lang="fr-FR" altLang="fr-FR" sz="1300" i="1" dirty="0">
                <a:solidFill>
                  <a:srgbClr val="009900"/>
                </a:solidFill>
              </a:rPr>
              <a:t> </a:t>
            </a:r>
            <a:r>
              <a:rPr lang="fr-FR" altLang="fr-FR" sz="1300" i="1" dirty="0"/>
              <a:t>en</a:t>
            </a:r>
            <a:r>
              <a:rPr lang="fr-FR" altLang="fr-FR" sz="1300" i="1" dirty="0">
                <a:solidFill>
                  <a:srgbClr val="009900"/>
                </a:solidFill>
              </a:rPr>
              <a:t> </a:t>
            </a:r>
            <a:r>
              <a:rPr lang="fr-FR" altLang="fr-FR" sz="1300" i="1" dirty="0"/>
              <a:t>préservant</a:t>
            </a:r>
            <a:r>
              <a:rPr lang="fr-FR" altLang="fr-FR" sz="1300" i="1" dirty="0">
                <a:solidFill>
                  <a:srgbClr val="009900"/>
                </a:solidFill>
              </a:rPr>
              <a:t> </a:t>
            </a:r>
            <a:r>
              <a:rPr lang="fr-FR" altLang="fr-FR" sz="1300" i="1" dirty="0">
                <a:solidFill>
                  <a:srgbClr val="9F0303"/>
                </a:solidFill>
              </a:rPr>
              <a:t>l’environnement.</a:t>
            </a:r>
          </a:p>
          <a:p>
            <a:pPr marL="281795" defTabSz="952736"/>
            <a:r>
              <a:rPr lang="fr-FR" altLang="fr-FR" sz="1300" i="1" dirty="0" err="1">
                <a:solidFill>
                  <a:srgbClr val="9F0303"/>
                </a:solidFill>
              </a:rPr>
              <a:t>Ecopaturage</a:t>
            </a:r>
            <a:r>
              <a:rPr lang="fr-FR" altLang="fr-FR" sz="1300" i="1" dirty="0">
                <a:solidFill>
                  <a:srgbClr val="9F0303"/>
                </a:solidFill>
              </a:rPr>
              <a:t> et la fauche ne nécessitent pas d’arrosage.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28</a:t>
            </a:fld>
            <a:endParaRPr lang="fr-FR"/>
          </a:p>
        </p:txBody>
      </p:sp>
    </p:spTree>
    <p:extLst>
      <p:ext uri="{BB962C8B-B14F-4D97-AF65-F5344CB8AC3E}">
        <p14:creationId xmlns:p14="http://schemas.microsoft.com/office/powerpoint/2010/main" val="2321281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diminue le travail horticole et les gouttes d’eau</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29</a:t>
            </a:fld>
            <a:endParaRPr lang="fr-FR"/>
          </a:p>
        </p:txBody>
      </p:sp>
    </p:spTree>
    <p:extLst>
      <p:ext uri="{BB962C8B-B14F-4D97-AF65-F5344CB8AC3E}">
        <p14:creationId xmlns:p14="http://schemas.microsoft.com/office/powerpoint/2010/main" val="3290124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dirty="0"/>
              <a:t>Oui l’arrosage est obligatoire à chaque plantation (plombage) et après suivant la plante. Les plantations automnales demande moins d’eau. Depuis la sècheresse 2022, nous avons tous revu notre gestion et nous avons fait accepter aux habitants des modifications des pratiques d’entretien et d’arrosage plus respectueuses de l’environnement et de la ressource. Attention à la conception des nouveaux espaces verts de bien intégrer cette évolution de nos pratiques.</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30</a:t>
            </a:fld>
            <a:endParaRPr lang="fr-FR"/>
          </a:p>
        </p:txBody>
      </p:sp>
    </p:spTree>
    <p:extLst>
      <p:ext uri="{BB962C8B-B14F-4D97-AF65-F5344CB8AC3E}">
        <p14:creationId xmlns:p14="http://schemas.microsoft.com/office/powerpoint/2010/main" val="735410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Recenser les compteurs et établir une fiche d’information et de suivi. Supprimer les réseaux sur les zones déclassées. Supprimer les réseaux et compteurs non utilisés. Identifier les réseaux vétustes.</a:t>
            </a:r>
          </a:p>
          <a:p>
            <a:r>
              <a:rPr lang="fr-FR" dirty="0"/>
              <a:t>Voir pour une télérelève.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31</a:t>
            </a:fld>
            <a:endParaRPr lang="fr-FR"/>
          </a:p>
        </p:txBody>
      </p:sp>
    </p:spTree>
    <p:extLst>
      <p:ext uri="{BB962C8B-B14F-4D97-AF65-F5344CB8AC3E}">
        <p14:creationId xmlns:p14="http://schemas.microsoft.com/office/powerpoint/2010/main" val="2241856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977A88CB-59D6-4747-8FE9-9D772C63011A}" type="slidenum">
              <a:rPr lang="fr-FR" altLang="fr-FR" smtClean="0">
                <a:latin typeface="Arial" charset="0"/>
                <a:cs typeface="Arial" charset="0"/>
              </a:rPr>
              <a:pPr/>
              <a:t>32</a:t>
            </a:fld>
            <a:endParaRPr lang="fr-FR" altLang="fr-FR">
              <a:latin typeface="Arial" charset="0"/>
              <a:cs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r>
              <a:rPr lang="fr-FR" altLang="fr-FR" sz="1900" dirty="0"/>
              <a:t>Désherbage et gestion de l’eau sont des actions environnementales, ont constate donc la complémentarité entre gestion différenciée et éco gestion. </a:t>
            </a:r>
          </a:p>
          <a:p>
            <a:pPr eaLnBrk="1" hangingPunct="1"/>
            <a:r>
              <a:rPr lang="fr-FR" altLang="fr-FR" sz="1900" b="1" dirty="0"/>
              <a:t>En redéfinissant sa gestion différenciée, en diminuant les sites en  code 1 et en les gardant eux seuls en arrosage, on réduit drastiquement sa consommation.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a:t>En Occitanie, nous sommes dans des situations différentes, suivant notre situation géographique, même si le climat méditerranéen progresse rapidement sur les plaines. Les prévisions sont:</a:t>
            </a:r>
          </a:p>
          <a:p>
            <a:r>
              <a:rPr lang="fr-FR" sz="1600" dirty="0"/>
              <a:t>une quantité de pluie équivalente (sauf climat méditerranéen) mais avec des épisodes de forte précipitation + importante.</a:t>
            </a:r>
          </a:p>
          <a:p>
            <a:r>
              <a:rPr lang="fr-FR" sz="1600" dirty="0"/>
              <a:t> + de jours avec des T° &gt; à 25° + de 36 en 60 ans + de nuits caniculaires</a:t>
            </a:r>
          </a:p>
          <a:p>
            <a:r>
              <a:rPr lang="fr-FR" sz="1600" dirty="0"/>
              <a:t>Coursan de 2003 à 2010: 513,8 mn</a:t>
            </a:r>
          </a:p>
          <a:p>
            <a:r>
              <a:rPr lang="fr-FR" sz="1600" dirty="0"/>
              <a:t>De 2011 à 2023 424,80 mn</a:t>
            </a:r>
          </a:p>
          <a:p>
            <a:r>
              <a:rPr lang="fr-FR" sz="1600" dirty="0"/>
              <a:t>Mais de 2019 à 2023 352 mn</a:t>
            </a:r>
          </a:p>
          <a:p>
            <a:r>
              <a:rPr lang="fr-FR" sz="1600" dirty="0"/>
              <a:t>Et 2023 265 mn</a:t>
            </a:r>
          </a:p>
          <a:p>
            <a:r>
              <a:rPr lang="fr-FR" sz="1600" dirty="0"/>
              <a:t>Auch 650 mn</a:t>
            </a:r>
          </a:p>
          <a:p>
            <a:r>
              <a:rPr lang="fr-FR" sz="1600" dirty="0"/>
              <a:t>Albi 800 mn</a:t>
            </a:r>
          </a:p>
          <a:p>
            <a:r>
              <a:rPr lang="fr-FR" sz="1600" dirty="0"/>
              <a:t>Rodez 1100 mn</a:t>
            </a:r>
          </a:p>
          <a:p>
            <a:endParaRPr lang="fr-FR" sz="1600" dirty="0"/>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3</a:t>
            </a:fld>
            <a:endParaRPr lang="fr-FR"/>
          </a:p>
        </p:txBody>
      </p:sp>
    </p:spTree>
    <p:extLst>
      <p:ext uri="{BB962C8B-B14F-4D97-AF65-F5344CB8AC3E}">
        <p14:creationId xmlns:p14="http://schemas.microsoft.com/office/powerpoint/2010/main" val="2457485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miter lim="800000"/>
            <a:headEnd/>
            <a:tailEnd/>
          </a:ln>
        </p:spPr>
        <p:txBody>
          <a:bodyPr/>
          <a:lstStyle/>
          <a:p>
            <a:fld id="{7EF63F7F-92D0-4C6B-B680-18981ACD0A7A}" type="slidenum">
              <a:rPr lang="fr-FR" altLang="fr-FR" smtClean="0">
                <a:cs typeface="Arial" charset="0"/>
                <a:sym typeface="Monotype Sorts"/>
              </a:rPr>
              <a:pPr/>
              <a:t>34</a:t>
            </a:fld>
            <a:endParaRPr lang="fr-FR" altLang="fr-FR">
              <a:cs typeface="Arial" charset="0"/>
              <a:sym typeface="Monotype Sorts"/>
            </a:endParaRPr>
          </a:p>
        </p:txBody>
      </p:sp>
      <p:sp>
        <p:nvSpPr>
          <p:cNvPr id="588802" name="Rectangle 2"/>
          <p:cNvSpPr>
            <a:spLocks noGrp="1" noChangeArrowheads="1"/>
          </p:cNvSpPr>
          <p:nvPr>
            <p:ph type="body" idx="1"/>
          </p:nvPr>
        </p:nvSpPr>
        <p:spPr>
          <a:xfrm>
            <a:off x="949841" y="3777329"/>
            <a:ext cx="5879968" cy="5759270"/>
          </a:xfrm>
          <a:noFill/>
        </p:spPr>
        <p:txBody>
          <a:bodyPr/>
          <a:lstStyle/>
          <a:p>
            <a:pPr marL="303601" lvl="1" indent="-102319"/>
            <a:r>
              <a:rPr lang="fr-FR" altLang="fr-FR" sz="1700" b="1" dirty="0">
                <a:solidFill>
                  <a:srgbClr val="0033CC"/>
                </a:solidFill>
              </a:rPr>
              <a:t>Enjeu pour les espaces verts</a:t>
            </a:r>
          </a:p>
          <a:p>
            <a:pPr marL="303601" lvl="1" indent="-102319"/>
            <a:endParaRPr lang="fr-FR" altLang="fr-FR" b="1" dirty="0">
              <a:latin typeface="EBZZZZ+Optima"/>
              <a:ea typeface="Lucida Sans Unicode" pitchFamily="34" charset="0"/>
              <a:cs typeface="Lucida Sans Unicode" pitchFamily="34" charset="0"/>
            </a:endParaRPr>
          </a:p>
          <a:p>
            <a:pPr marL="303601" lvl="1" indent="-102319"/>
            <a:r>
              <a:rPr lang="fr-FR" altLang="fr-FR" b="1" dirty="0">
                <a:latin typeface="EBZZZZ+Optima"/>
                <a:ea typeface="Lucida Sans Unicode" pitchFamily="34" charset="0"/>
                <a:cs typeface="Lucida Sans Unicode" pitchFamily="34" charset="0"/>
              </a:rPr>
              <a:t>l’eau potable constitue la part essentielle de l’eau utilisée pour l’arrosage des espaces verts.</a:t>
            </a:r>
            <a:r>
              <a:rPr lang="fr-FR" altLang="fr-FR" dirty="0">
                <a:latin typeface="EBZZZZ+Optima"/>
                <a:ea typeface="Lucida Sans Unicode" pitchFamily="34" charset="0"/>
                <a:cs typeface="Lucida Sans Unicode" pitchFamily="34" charset="0"/>
              </a:rPr>
              <a:t> Les eaux issues de forage et captage, les eaux pluviales et les eaux usées sont moins utilisées.</a:t>
            </a:r>
          </a:p>
          <a:p>
            <a:pPr marL="303601" lvl="1" indent="-102319"/>
            <a:r>
              <a:rPr lang="fr-FR" altLang="fr-FR" dirty="0">
                <a:latin typeface="EBZZZZ+Optima"/>
                <a:ea typeface="Lucida Sans Unicode" pitchFamily="34" charset="0"/>
                <a:cs typeface="Lucida Sans Unicode" pitchFamily="34" charset="0"/>
              </a:rPr>
              <a:t>Cela renvoie à deux réflexions : le coût élevé de l’eau potable (2 €/m3 en moyenne) invite le gestionnaire à l’économie de la ressource. Les solutions alternatives à l’eau potable sont encore largement sous-utilisées.</a:t>
            </a:r>
          </a:p>
          <a:p>
            <a:pPr marL="303601" lvl="1" indent="-102319"/>
            <a:endParaRPr lang="fr-FR" altLang="fr-FR" dirty="0">
              <a:latin typeface="EBZZZZ+Optima"/>
            </a:endParaRPr>
          </a:p>
          <a:p>
            <a:pPr marL="303601" lvl="1" indent="-102319"/>
            <a:r>
              <a:rPr lang="fr-FR" b="0" i="0" dirty="0">
                <a:solidFill>
                  <a:srgbClr val="FFFFFF"/>
                </a:solidFill>
                <a:effectLst/>
                <a:latin typeface="Roboto" panose="02000000000000000000" pitchFamily="2" charset="0"/>
              </a:rPr>
              <a:t>L'origine de l'eau utilisée pour arroser les espaces verts en France dépend de la région et de la source d'eau disponible localement. Dans certaines régions, l'eau provient de la nappe phréatique ou de rivières, tandis que dans d'autres, elle peut être issue de réservoirs ou de barrages. Mais lors des restrictions idem</a:t>
            </a:r>
            <a:endParaRPr lang="fr-FR" altLang="fr-FR" dirty="0">
              <a:latin typeface="EBZZZZ+Optima"/>
            </a:endParaRPr>
          </a:p>
        </p:txBody>
      </p:sp>
      <p:sp>
        <p:nvSpPr>
          <p:cNvPr id="588803" name="Rectangle 3"/>
          <p:cNvSpPr>
            <a:spLocks noGrp="1" noRot="1" noChangeAspect="1" noChangeArrowheads="1" noTextEdit="1"/>
          </p:cNvSpPr>
          <p:nvPr>
            <p:ph type="sldImg"/>
          </p:nvPr>
        </p:nvSpPr>
        <p:spPr>
          <a:xfrm>
            <a:off x="1758950" y="384175"/>
            <a:ext cx="4200525" cy="3151188"/>
          </a:xfr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0449">
              <a:spcBef>
                <a:spcPts val="106"/>
              </a:spcBef>
            </a:pPr>
            <a:r>
              <a:rPr lang="fr-FR" sz="1300" dirty="0">
                <a:latin typeface="Verdana"/>
                <a:cs typeface="Verdana"/>
              </a:rPr>
              <a:t>Le sol remplacé ou amélioré?  Comment augmenter</a:t>
            </a:r>
            <a:r>
              <a:rPr lang="fr-FR" sz="1300" spc="-26" dirty="0">
                <a:latin typeface="Verdana"/>
                <a:cs typeface="Verdana"/>
              </a:rPr>
              <a:t> </a:t>
            </a:r>
            <a:r>
              <a:rPr lang="fr-FR" sz="1300" dirty="0">
                <a:latin typeface="Verdana"/>
                <a:cs typeface="Verdana"/>
              </a:rPr>
              <a:t>la</a:t>
            </a:r>
            <a:r>
              <a:rPr lang="fr-FR" sz="1300" spc="-63" dirty="0">
                <a:latin typeface="Verdana"/>
                <a:cs typeface="Verdana"/>
              </a:rPr>
              <a:t> </a:t>
            </a:r>
            <a:r>
              <a:rPr lang="fr-FR" sz="1300" dirty="0">
                <a:latin typeface="Verdana"/>
                <a:cs typeface="Verdana"/>
              </a:rPr>
              <a:t>rétention</a:t>
            </a:r>
            <a:r>
              <a:rPr lang="fr-FR" sz="1300" spc="-48" dirty="0">
                <a:latin typeface="Verdana"/>
                <a:cs typeface="Verdana"/>
              </a:rPr>
              <a:t> </a:t>
            </a:r>
            <a:r>
              <a:rPr lang="fr-FR" sz="1300" dirty="0">
                <a:latin typeface="Verdana"/>
                <a:cs typeface="Verdana"/>
              </a:rPr>
              <a:t>en</a:t>
            </a:r>
            <a:r>
              <a:rPr lang="fr-FR" sz="1300" spc="-63" dirty="0">
                <a:latin typeface="Verdana"/>
                <a:cs typeface="Verdana"/>
              </a:rPr>
              <a:t> </a:t>
            </a:r>
            <a:r>
              <a:rPr lang="fr-FR" sz="1300" spc="-26" dirty="0">
                <a:latin typeface="Verdana"/>
                <a:cs typeface="Verdana"/>
              </a:rPr>
              <a:t>eau:</a:t>
            </a:r>
          </a:p>
          <a:p>
            <a:pPr marL="70449" defTabSz="966155">
              <a:spcBef>
                <a:spcPts val="106"/>
              </a:spcBef>
              <a:defRPr/>
            </a:pPr>
            <a:r>
              <a:rPr lang="fr-FR" sz="1300" dirty="0">
                <a:latin typeface="Verdana"/>
                <a:cs typeface="Verdana"/>
              </a:rPr>
              <a:t>Apport</a:t>
            </a:r>
            <a:r>
              <a:rPr lang="fr-FR" sz="1300" spc="-21" dirty="0">
                <a:latin typeface="Verdana"/>
                <a:cs typeface="Verdana"/>
              </a:rPr>
              <a:t> </a:t>
            </a:r>
            <a:r>
              <a:rPr lang="fr-FR" sz="1300" dirty="0">
                <a:latin typeface="Verdana"/>
                <a:cs typeface="Verdana"/>
              </a:rPr>
              <a:t>de</a:t>
            </a:r>
            <a:r>
              <a:rPr lang="fr-FR" sz="1300" spc="-16" dirty="0">
                <a:latin typeface="Verdana"/>
                <a:cs typeface="Verdana"/>
              </a:rPr>
              <a:t> </a:t>
            </a:r>
            <a:r>
              <a:rPr lang="fr-FR" sz="1300" dirty="0">
                <a:latin typeface="Verdana"/>
                <a:cs typeface="Verdana"/>
              </a:rPr>
              <a:t>matière</a:t>
            </a:r>
            <a:r>
              <a:rPr lang="fr-FR" sz="1300" spc="-26" dirty="0">
                <a:latin typeface="Verdana"/>
                <a:cs typeface="Verdana"/>
              </a:rPr>
              <a:t> </a:t>
            </a:r>
            <a:r>
              <a:rPr lang="fr-FR" sz="1300" spc="-11" dirty="0">
                <a:latin typeface="Verdana"/>
                <a:cs typeface="Verdana"/>
              </a:rPr>
              <a:t>organique…Fumier décomposé, compost, amendement organique</a:t>
            </a:r>
          </a:p>
          <a:p>
            <a:pPr marL="70449">
              <a:spcBef>
                <a:spcPts val="106"/>
              </a:spcBef>
            </a:pPr>
            <a:r>
              <a:rPr lang="fr-FR" sz="1300" dirty="0">
                <a:latin typeface="Verdana"/>
                <a:cs typeface="Verdana"/>
              </a:rPr>
              <a:t>Aération du sol sans bouleversement,</a:t>
            </a:r>
            <a:r>
              <a:rPr lang="fr-FR" sz="1300" spc="-37" dirty="0">
                <a:latin typeface="Verdana"/>
                <a:cs typeface="Verdana"/>
              </a:rPr>
              <a:t> Favoriser la vie du sol</a:t>
            </a:r>
          </a:p>
          <a:p>
            <a:pPr marL="70449">
              <a:spcBef>
                <a:spcPts val="106"/>
              </a:spcBef>
            </a:pPr>
            <a:r>
              <a:rPr lang="fr-FR" sz="1300" spc="-11" dirty="0">
                <a:latin typeface="Verdana"/>
                <a:cs typeface="Verdana"/>
              </a:rPr>
              <a:t>Incorporation de mycorhize à la plantation.</a:t>
            </a:r>
          </a:p>
          <a:p>
            <a:pPr marL="70449">
              <a:spcBef>
                <a:spcPts val="106"/>
              </a:spcBef>
            </a:pPr>
            <a:r>
              <a:rPr lang="fr-FR" sz="1300" spc="-11" dirty="0" err="1">
                <a:latin typeface="Verdana"/>
                <a:cs typeface="Verdana"/>
              </a:rPr>
              <a:t>Hydrorétenteur</a:t>
            </a:r>
            <a:r>
              <a:rPr lang="fr-FR" sz="1300" spc="-11" dirty="0">
                <a:latin typeface="Verdana"/>
                <a:cs typeface="Verdana"/>
              </a:rPr>
              <a:t>?</a:t>
            </a:r>
          </a:p>
          <a:p>
            <a:pPr marL="70449">
              <a:spcBef>
                <a:spcPts val="106"/>
              </a:spcBef>
            </a:pPr>
            <a:r>
              <a:rPr lang="fr-FR" sz="1300" spc="-11" dirty="0">
                <a:latin typeface="Verdana"/>
                <a:cs typeface="Verdana"/>
              </a:rPr>
              <a:t>Privilégier une plantation en différentes strates pour créer un écosystème, plutôt que des plantations en isolé.</a:t>
            </a:r>
          </a:p>
          <a:p>
            <a:pPr marL="70449">
              <a:spcBef>
                <a:spcPts val="106"/>
              </a:spcBef>
            </a:pPr>
            <a:r>
              <a:rPr lang="fr-FR" sz="1300" spc="-11" dirty="0">
                <a:latin typeface="Verdana"/>
                <a:cs typeface="Verdana"/>
              </a:rPr>
              <a:t>Végétalisation des pieds d’arbres</a:t>
            </a:r>
            <a:endParaRPr lang="fr-FR" sz="1300" dirty="0">
              <a:latin typeface="Verdana"/>
              <a:cs typeface="Verdana"/>
            </a:endParaRP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35</a:t>
            </a:fld>
            <a:endParaRPr lang="fr-FR"/>
          </a:p>
        </p:txBody>
      </p:sp>
    </p:spTree>
    <p:extLst>
      <p:ext uri="{BB962C8B-B14F-4D97-AF65-F5344CB8AC3E}">
        <p14:creationId xmlns:p14="http://schemas.microsoft.com/office/powerpoint/2010/main" val="5615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36</a:t>
            </a:fld>
            <a:endParaRPr lang="fr-FR"/>
          </a:p>
        </p:txBody>
      </p:sp>
    </p:spTree>
    <p:extLst>
      <p:ext uri="{BB962C8B-B14F-4D97-AF65-F5344CB8AC3E}">
        <p14:creationId xmlns:p14="http://schemas.microsoft.com/office/powerpoint/2010/main" val="2413310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dirty="0"/>
              <a:t>Les caractéristiques du sol (texture et taux de matières organiques, présence de micro-organismes et lombrics). Plus un sol est argileux et riche en humus, plus il peut stocker d’eau. </a:t>
            </a:r>
          </a:p>
          <a:p>
            <a:pPr defTabSz="966155">
              <a:defRPr/>
            </a:pPr>
            <a:r>
              <a:rPr lang="fr-FR" dirty="0"/>
              <a:t>Donc nous devons faire des analyses de sols.</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37</a:t>
            </a:fld>
            <a:endParaRPr lang="fr-FR"/>
          </a:p>
        </p:txBody>
      </p:sp>
    </p:spTree>
    <p:extLst>
      <p:ext uri="{BB962C8B-B14F-4D97-AF65-F5344CB8AC3E}">
        <p14:creationId xmlns:p14="http://schemas.microsoft.com/office/powerpoint/2010/main" val="3051031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𝟭 - 𝗜𝗟𝗦 𝗠𝗘𝗟𝗔𝗡𝗚𝗘𝗡𝗧 𝗟𝗔 𝗧𝗘𝗥𝗥𝗘</a:t>
            </a:r>
            <a:br>
              <a:rPr lang="fr-FR" b="0" i="0" dirty="0">
                <a:effectLst/>
                <a:latin typeface="-apple-system"/>
              </a:rPr>
            </a:br>
            <a:br>
              <a:rPr lang="fr-FR" b="0" i="0" dirty="0">
                <a:effectLst/>
                <a:latin typeface="-apple-system"/>
              </a:rPr>
            </a:br>
            <a:r>
              <a:rPr lang="fr-FR" b="0" i="0" dirty="0">
                <a:effectLst/>
                <a:latin typeface="-apple-system"/>
              </a:rPr>
              <a:t>🌱 Les vers se déplacent en ingérant de la terre pour se nourrir de la matière organique qu'elle contient, mélangeant ainsi les différentes strates du sol.</a:t>
            </a:r>
            <a:br>
              <a:rPr lang="fr-FR" b="0" i="0" dirty="0">
                <a:effectLst/>
                <a:latin typeface="-apple-system"/>
              </a:rPr>
            </a:br>
            <a:br>
              <a:rPr lang="fr-FR" b="0" i="0" dirty="0">
                <a:effectLst/>
                <a:latin typeface="-apple-system"/>
              </a:rPr>
            </a:br>
            <a:r>
              <a:rPr lang="fr-FR" b="0" i="0" dirty="0">
                <a:effectLst/>
                <a:latin typeface="-apple-system"/>
              </a:rPr>
              <a:t>🪱 𝗗'𝗮𝗶𝗹𝗹𝗲𝘂𝗿𝘀 𝗶𝗹 𝗲𝘅𝗶𝘀𝘁𝗲 𝟯 𝗴𝗿𝗮𝗻𝗱𝗲𝘀 𝗳𝗮𝗺𝗶𝗹𝗹𝗲𝘀 𝗱𝗲 𝘃𝗲𝗿𝘀 𝗱𝗲 𝘁𝗲𝗿𝗿𝗲 : qui ont chacune un rôle et un périmètre géographique bien différent :</a:t>
            </a:r>
            <a:br>
              <a:rPr lang="fr-FR" b="0" i="0" dirty="0">
                <a:effectLst/>
                <a:latin typeface="-apple-system"/>
              </a:rPr>
            </a:br>
            <a:br>
              <a:rPr lang="fr-FR" b="0" i="0" dirty="0">
                <a:effectLst/>
                <a:latin typeface="-apple-system"/>
              </a:rPr>
            </a:br>
            <a:r>
              <a:rPr lang="fr-FR" b="0" i="0" dirty="0">
                <a:effectLst/>
                <a:latin typeface="-apple-system"/>
              </a:rPr>
              <a:t>🍂 En surface, 𝗹𝗲𝘀 𝘃𝗲𝗿𝘀 𝗲́𝗽𝗶𝗴𝗲́𝘀 sont plutôt petits et se nourrissent directement de matière organique en décomposition</a:t>
            </a:r>
            <a:br>
              <a:rPr lang="fr-FR" b="0" i="0" dirty="0">
                <a:effectLst/>
                <a:latin typeface="-apple-system"/>
              </a:rPr>
            </a:br>
            <a:br>
              <a:rPr lang="fr-FR" b="0" i="0" dirty="0">
                <a:effectLst/>
                <a:latin typeface="-apple-system"/>
              </a:rPr>
            </a:br>
            <a:r>
              <a:rPr lang="fr-FR" b="0" i="0" dirty="0">
                <a:effectLst/>
                <a:latin typeface="-apple-system"/>
              </a:rPr>
              <a:t>🌱 En strate intermédiaire, 𝗹𝗲𝘀 𝘃𝗲𝗿𝘀 𝗲𝗻𝗱𝗼𝗴𝗲́𝘀 créent de profondes galeries. Leur rôle est important pour beaucoup de plantes, car ils aident à leur enracinement.</a:t>
            </a:r>
            <a:br>
              <a:rPr lang="fr-FR" b="0" i="0" dirty="0">
                <a:effectLst/>
                <a:latin typeface="-apple-system"/>
              </a:rPr>
            </a:br>
            <a:br>
              <a:rPr lang="fr-FR" b="0" i="0" dirty="0">
                <a:effectLst/>
                <a:latin typeface="-apple-system"/>
              </a:rPr>
            </a:br>
            <a:r>
              <a:rPr lang="fr-FR" b="0" i="0" dirty="0">
                <a:effectLst/>
                <a:latin typeface="-apple-system"/>
              </a:rPr>
              <a:t>🪜 𝗟𝗲𝘀 𝘃𝗲𝗿𝘀 𝗮𝗻𝗲́𝗰𝗶𝗾𝘂𝗲𝘀, quant à eux, creusent des galeries qui partent de la surface jusqu’aux profondeurs du sol. Ils permettent la distribution de la matière organique et donc des nutriments dans toutes les strates du sol.</a:t>
            </a:r>
            <a:br>
              <a:rPr lang="fr-FR" b="0" i="0" dirty="0">
                <a:effectLst/>
                <a:latin typeface="-apple-system"/>
              </a:rPr>
            </a:br>
            <a:br>
              <a:rPr lang="fr-FR" b="0" i="0" dirty="0">
                <a:effectLst/>
                <a:latin typeface="-apple-system"/>
              </a:rPr>
            </a:br>
            <a:r>
              <a:rPr lang="fr-FR" b="0" i="0" dirty="0">
                <a:effectLst/>
                <a:latin typeface="-apple-system"/>
              </a:rPr>
              <a:t>Ensemble ces vers font un 𝘃𝗲́𝗿𝗶𝘁𝗮𝗯𝗹𝗲 𝘁𝗿𝗮𝘃𝗮𝗶𝗹 𝗱𝗲 𝗹𝗮𝗯𝗼𝘂𝗿 𝗱𝘂 𝘀𝗼𝗹. Mais avec bien plus de finesse que nos lourdes machines. </a:t>
            </a:r>
            <a:br>
              <a:rPr lang="fr-FR" b="0" i="0" dirty="0">
                <a:effectLst/>
                <a:latin typeface="-apple-system"/>
              </a:rPr>
            </a:br>
            <a:br>
              <a:rPr lang="fr-FR" b="0" i="0" dirty="0">
                <a:effectLst/>
                <a:latin typeface="-apple-system"/>
              </a:rPr>
            </a:br>
            <a:r>
              <a:rPr lang="fr-FR" b="0" i="0" dirty="0">
                <a:effectLst/>
                <a:latin typeface="-apple-system"/>
              </a:rPr>
              <a:t>Et ça va encore plus loin 👇</a:t>
            </a:r>
            <a:br>
              <a:rPr lang="fr-FR" b="0" i="0" dirty="0">
                <a:effectLst/>
                <a:latin typeface="-apple-system"/>
              </a:rPr>
            </a:br>
            <a:br>
              <a:rPr lang="fr-FR" b="0" i="0" dirty="0">
                <a:effectLst/>
                <a:latin typeface="-apple-system"/>
              </a:rPr>
            </a:br>
            <a:r>
              <a:rPr lang="fr-FR" b="0" i="0" dirty="0">
                <a:effectLst/>
                <a:latin typeface="-apple-system"/>
              </a:rPr>
              <a:t>𝟮 - 𝗜𝗟𝗦 𝗣𝗘𝗥𝗠𝗘𝗧𝗧𝗘𝗡𝗧 𝗔 𝗟'𝗘𝗔𝗨 𝗗𝗘 𝗠𝗜𝗘𝗨𝗫 𝗗𝗘 𝗣𝗘𝗡𝗘𝗧𝗥𝗘𝗥 𝗗𝗔𝗡𝗦 𝗟𝗘 𝗦𝗢𝗟</a:t>
            </a:r>
            <a:br>
              <a:rPr lang="fr-FR" b="0" i="0" dirty="0">
                <a:effectLst/>
                <a:latin typeface="-apple-system"/>
              </a:rPr>
            </a:br>
            <a:br>
              <a:rPr lang="fr-FR" b="0" i="0" dirty="0">
                <a:effectLst/>
                <a:latin typeface="-apple-system"/>
              </a:rPr>
            </a:br>
            <a:r>
              <a:rPr lang="fr-FR" b="0" i="0" dirty="0">
                <a:effectLst/>
                <a:latin typeface="-apple-system"/>
              </a:rPr>
              <a:t>💦 Ces petites routes souterraines, favorisant la porosité du sol, sont ensuite empruntées par l’eau ruisselante. Le sol se met alors à mieux capter l’eau, un peu comme une éponge. </a:t>
            </a:r>
            <a:br>
              <a:rPr lang="fr-FR" b="0" i="0" dirty="0">
                <a:effectLst/>
                <a:latin typeface="-apple-system"/>
              </a:rPr>
            </a:br>
            <a:br>
              <a:rPr lang="fr-FR" b="0" i="0" dirty="0">
                <a:effectLst/>
                <a:latin typeface="-apple-system"/>
              </a:rPr>
            </a:br>
            <a:r>
              <a:rPr lang="fr-FR" b="0" i="0" dirty="0">
                <a:effectLst/>
                <a:latin typeface="-apple-system"/>
              </a:rPr>
              <a:t>𝟯 - 𝗜𝗟𝗦 𝗟𝗜𝗠𝗜𝗧𝗘𝗡𝗧 𝗟'𝗘𝗥𝗢𝗦𝗜𝗢𝗡 𝗗𝗘𝗦 𝗦𝗢𝗟𝗦</a:t>
            </a:r>
            <a:br>
              <a:rPr lang="fr-FR" b="0" i="0" dirty="0">
                <a:effectLst/>
                <a:latin typeface="-apple-system"/>
              </a:rPr>
            </a:br>
            <a:br>
              <a:rPr lang="fr-FR" b="0" i="0" dirty="0">
                <a:effectLst/>
                <a:latin typeface="-apple-system"/>
              </a:rPr>
            </a:br>
            <a:r>
              <a:rPr lang="fr-FR" b="0" i="0" dirty="0">
                <a:effectLst/>
                <a:latin typeface="-apple-system"/>
              </a:rPr>
              <a:t>🚜 En avalant de la terre, les vers de terre créent des micro-agrégats. Ces micro-agrégats sont comme des petits grumeaux de terre dans le sol.</a:t>
            </a:r>
            <a:br>
              <a:rPr lang="fr-FR" b="0" i="0" dirty="0">
                <a:effectLst/>
                <a:latin typeface="-apple-system"/>
              </a:rPr>
            </a:br>
            <a:br>
              <a:rPr lang="fr-FR" b="0" i="0" dirty="0">
                <a:effectLst/>
                <a:latin typeface="-apple-system"/>
              </a:rPr>
            </a:br>
            <a:r>
              <a:rPr lang="fr-FR" b="0" i="0" dirty="0">
                <a:effectLst/>
                <a:latin typeface="-apple-system"/>
              </a:rPr>
              <a:t>Ces grumeaux se forment d'une fusion entre les argiles et l'humus dans les intestins des vers de terre. Ces complexes argilo-humiques ont la capacité de capter les éléments nutritifs du sol et de les fixer dans la terre. Les plantes n'ont plus qu'à se servir.</a:t>
            </a:r>
            <a:br>
              <a:rPr lang="fr-FR" b="0" i="0" dirty="0">
                <a:effectLst/>
                <a:latin typeface="-apple-system"/>
              </a:rPr>
            </a:br>
            <a:br>
              <a:rPr lang="fr-FR" b="0" i="0" dirty="0">
                <a:effectLst/>
                <a:latin typeface="-apple-system"/>
              </a:rPr>
            </a:br>
            <a:r>
              <a:rPr lang="fr-FR" b="0" i="0" dirty="0">
                <a:effectLst/>
                <a:latin typeface="-apple-system"/>
              </a:rPr>
              <a:t>𝗩𝗘𝗥𝗦 𝗨𝗡𝗘 𝗧𝗘𝗥𝗥𝗘 𝗦𝗔𝗡𝗦 𝗩𝗘𝗥 ?</a:t>
            </a:r>
            <a:br>
              <a:rPr lang="fr-FR" b="0" i="0" dirty="0">
                <a:effectLst/>
                <a:latin typeface="-apple-system"/>
              </a:rPr>
            </a:br>
            <a:br>
              <a:rPr lang="fr-FR" b="0" i="0" dirty="0">
                <a:effectLst/>
                <a:latin typeface="-apple-system"/>
              </a:rPr>
            </a:br>
            <a:r>
              <a:rPr lang="fr-FR" b="0" i="0" dirty="0">
                <a:effectLst/>
                <a:latin typeface="-apple-system"/>
              </a:rPr>
              <a:t>📉 Plusieurs études ont constaté que les sols cultivés avec des engrais chimiques et des pesticides abritaient en moyenne deux fois moins d'espèces de vers de terre que les prairies.</a:t>
            </a:r>
            <a:br>
              <a:rPr lang="fr-FR" b="0" i="0" dirty="0">
                <a:effectLst/>
                <a:latin typeface="-apple-system"/>
              </a:rPr>
            </a:br>
            <a:br>
              <a:rPr lang="fr-FR" b="0" i="0" dirty="0">
                <a:effectLst/>
                <a:latin typeface="-apple-system"/>
              </a:rPr>
            </a:br>
            <a:r>
              <a:rPr lang="fr-FR" b="0" i="0" dirty="0">
                <a:effectLst/>
                <a:latin typeface="-apple-system"/>
              </a:rPr>
              <a:t>𝗨𝗻 𝗰𝗼𝗻𝘀𝘁𝗮𝘁 𝗮𝗹𝗮𝗿𝗺𝗮𝗻𝘁, 𝗰𝗮𝗿 𝗰'𝗲𝘀𝘁 𝗹𝗮 𝗳𝗲𝗿𝘁𝗶𝗹𝗶𝘁𝗲́ 𝗱𝗲𝘀 𝘀𝗼𝗹𝘀 𝗾𝘂𝗶 𝗲𝘀𝘁 𝗲𝗻 𝗷𝗲𝘂.</a:t>
            </a:r>
            <a:br>
              <a:rPr lang="fr-FR" b="0" i="0" dirty="0">
                <a:effectLst/>
                <a:latin typeface="-apple-system"/>
              </a:rPr>
            </a:br>
            <a:r>
              <a:rPr lang="fr-FR" b="0" i="0" dirty="0">
                <a:effectLst/>
                <a:latin typeface="-apple-system"/>
              </a:rPr>
              <a:t>Surtout, s'ils disparaissent, ce sera à nous de combler leur absence.</a:t>
            </a:r>
            <a:br>
              <a:rPr lang="fr-FR" b="0" i="0" dirty="0">
                <a:effectLst/>
                <a:latin typeface="-apple-system"/>
              </a:rPr>
            </a:br>
            <a:br>
              <a:rPr lang="fr-FR" b="0" i="0" dirty="0">
                <a:effectLst/>
                <a:latin typeface="-apple-system"/>
              </a:rPr>
            </a:br>
            <a:r>
              <a:rPr lang="fr-FR" b="0" i="0" dirty="0">
                <a:effectLst/>
                <a:latin typeface="-apple-system"/>
              </a:rPr>
              <a:t>💸 Alors, à combien estimez-vous le coût du travail d'orfèvre des vers de terre ?  ? Serons-nous réellement capable de combler la chute de la biodiversité à grand renfort d'argent ? </a:t>
            </a:r>
            <a:endParaRPr lang="fr-FR" dirty="0"/>
          </a:p>
        </p:txBody>
      </p:sp>
      <p:sp>
        <p:nvSpPr>
          <p:cNvPr id="4" name="Espace réservé du numéro de diapositive 3"/>
          <p:cNvSpPr>
            <a:spLocks noGrp="1"/>
          </p:cNvSpPr>
          <p:nvPr>
            <p:ph type="sldNum" sz="quarter" idx="5"/>
          </p:nvPr>
        </p:nvSpPr>
        <p:spPr/>
        <p:txBody>
          <a:bodyPr/>
          <a:lstStyle/>
          <a:p>
            <a:fld id="{D11872E2-D61F-4E71-9AE6-3CDEC21BB101}" type="slidenum">
              <a:rPr lang="fr-FR" smtClean="0"/>
              <a:t>40</a:t>
            </a:fld>
            <a:endParaRPr lang="fr-FR"/>
          </a:p>
        </p:txBody>
      </p:sp>
    </p:spTree>
    <p:extLst>
      <p:ext uri="{BB962C8B-B14F-4D97-AF65-F5344CB8AC3E}">
        <p14:creationId xmlns:p14="http://schemas.microsoft.com/office/powerpoint/2010/main" val="128216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La nécessité en eau et le développement racinaire varient selon la texture du sol :</a:t>
            </a:r>
            <a:br>
              <a:rPr lang="fr-FR" b="0" i="0" dirty="0">
                <a:effectLst/>
                <a:latin typeface="-apple-system"/>
              </a:rPr>
            </a:br>
            <a:br>
              <a:rPr lang="fr-FR" b="0" i="0" dirty="0">
                <a:effectLst/>
                <a:latin typeface="-apple-system"/>
              </a:rPr>
            </a:br>
            <a:r>
              <a:rPr lang="fr-FR" b="0" i="0" dirty="0">
                <a:effectLst/>
                <a:latin typeface="-apple-system"/>
              </a:rPr>
              <a:t>1. Sol argileux</a:t>
            </a:r>
            <a:br>
              <a:rPr lang="fr-FR" b="0" i="0" dirty="0">
                <a:effectLst/>
                <a:latin typeface="-apple-system"/>
              </a:rPr>
            </a:br>
            <a:br>
              <a:rPr lang="fr-FR" b="0" i="0" dirty="0">
                <a:effectLst/>
                <a:latin typeface="-apple-system"/>
              </a:rPr>
            </a:br>
            <a:r>
              <a:rPr lang="fr-FR" b="0" i="0" dirty="0">
                <a:effectLst/>
                <a:latin typeface="-apple-system"/>
              </a:rPr>
              <a:t>Nécessité en eau : L'argile retient très bien l'eau grâce à sa structure en feuillets et sa forte capacité de rétention hydrique. Cependant, l'eau est souvent peu disponible pour les racines car elle est fortement liée aux particules d'argile.</a:t>
            </a:r>
            <a:br>
              <a:rPr lang="fr-FR" b="0" i="0" dirty="0">
                <a:effectLst/>
                <a:latin typeface="-apple-system"/>
              </a:rPr>
            </a:br>
            <a:br>
              <a:rPr lang="fr-FR" b="0" i="0" dirty="0">
                <a:effectLst/>
                <a:latin typeface="-apple-system"/>
              </a:rPr>
            </a:br>
            <a:r>
              <a:rPr lang="fr-FR" b="0" i="0" dirty="0">
                <a:effectLst/>
                <a:latin typeface="-apple-system"/>
              </a:rPr>
              <a:t>Développement racinaire : Difficile, car l'argile est compact, peu aéré et peut être asphyxiant en cas d'excès d'eau. Les racines se développent en surface et peinent à pénétrer en profondeur.</a:t>
            </a:r>
            <a:br>
              <a:rPr lang="fr-FR" b="0" i="0" dirty="0">
                <a:effectLst/>
                <a:latin typeface="-apple-system"/>
              </a:rPr>
            </a:br>
            <a:br>
              <a:rPr lang="fr-FR" b="0" i="0" dirty="0">
                <a:effectLst/>
                <a:latin typeface="-apple-system"/>
              </a:rPr>
            </a:br>
            <a:r>
              <a:rPr lang="fr-FR" b="0" i="0" dirty="0">
                <a:effectLst/>
                <a:latin typeface="-apple-system"/>
              </a:rPr>
              <a:t>2. Sol limoneux</a:t>
            </a:r>
            <a:br>
              <a:rPr lang="fr-FR" b="0" i="0" dirty="0">
                <a:effectLst/>
                <a:latin typeface="-apple-system"/>
              </a:rPr>
            </a:br>
            <a:br>
              <a:rPr lang="fr-FR" b="0" i="0" dirty="0">
                <a:effectLst/>
                <a:latin typeface="-apple-system"/>
              </a:rPr>
            </a:br>
            <a:r>
              <a:rPr lang="fr-FR" b="0" i="0" dirty="0">
                <a:effectLst/>
                <a:latin typeface="-apple-system"/>
              </a:rPr>
              <a:t>Nécessité en eau : Les sols limoneux retiennent bien l’eau mais peuvent devenir gorgés d’eau en cas de fortes pluies et se dessécher rapidement en période sèche.</a:t>
            </a:r>
            <a:br>
              <a:rPr lang="fr-FR" b="0" i="0" dirty="0">
                <a:effectLst/>
                <a:latin typeface="-apple-system"/>
              </a:rPr>
            </a:br>
            <a:br>
              <a:rPr lang="fr-FR" b="0" i="0" dirty="0">
                <a:effectLst/>
                <a:latin typeface="-apple-system"/>
              </a:rPr>
            </a:br>
            <a:r>
              <a:rPr lang="fr-FR" b="0" i="0" dirty="0">
                <a:effectLst/>
                <a:latin typeface="-apple-system"/>
              </a:rPr>
              <a:t>Développement racinaire : Facile car ces sols sont plus meubles et bien structurés, mais ils ont tendance à se tasser, ce qui peut limiter la circulation de l’air et l’eau.</a:t>
            </a:r>
            <a:br>
              <a:rPr lang="fr-FR" b="0" i="0" dirty="0">
                <a:effectLst/>
                <a:latin typeface="-apple-system"/>
              </a:rPr>
            </a:br>
            <a:br>
              <a:rPr lang="fr-FR" b="0" i="0" dirty="0">
                <a:effectLst/>
                <a:latin typeface="-apple-system"/>
              </a:rPr>
            </a:br>
            <a:r>
              <a:rPr lang="fr-FR" b="0" i="0" dirty="0">
                <a:effectLst/>
                <a:latin typeface="-apple-system"/>
              </a:rPr>
              <a:t>3. Sol sablonneux</a:t>
            </a:r>
            <a:br>
              <a:rPr lang="fr-FR" b="0" i="0" dirty="0">
                <a:effectLst/>
                <a:latin typeface="-apple-system"/>
              </a:rPr>
            </a:br>
            <a:br>
              <a:rPr lang="fr-FR" b="0" i="0" dirty="0">
                <a:effectLst/>
                <a:latin typeface="-apple-system"/>
              </a:rPr>
            </a:br>
            <a:r>
              <a:rPr lang="fr-FR" b="0" i="0" dirty="0">
                <a:effectLst/>
                <a:latin typeface="-apple-system"/>
              </a:rPr>
              <a:t>Nécessité en eau : Très forte, car le sable a une faible capacité de rétention d’eau, qui s’infiltre rapidement en profondeur, rendant le sol souvent sec.</a:t>
            </a:r>
            <a:br>
              <a:rPr lang="fr-FR" b="0" i="0" dirty="0">
                <a:effectLst/>
                <a:latin typeface="-apple-system"/>
              </a:rPr>
            </a:br>
            <a:br>
              <a:rPr lang="fr-FR" b="0" i="0" dirty="0">
                <a:effectLst/>
                <a:latin typeface="-apple-system"/>
              </a:rPr>
            </a:br>
            <a:r>
              <a:rPr lang="fr-FR" b="0" i="0" dirty="0">
                <a:effectLst/>
                <a:latin typeface="-apple-system"/>
              </a:rPr>
              <a:t>Développement racinaire : Facilité d’enracinement grâce à la légèreté du sol, mais les racines doivent aller plus profondément chercher l’eau, ce qui peut limiter la croissance des plantes en cas de stress hydrique.</a:t>
            </a:r>
            <a:br>
              <a:rPr lang="fr-FR" b="0" i="0" dirty="0">
                <a:effectLst/>
                <a:latin typeface="-apple-system"/>
              </a:rPr>
            </a:br>
            <a:br>
              <a:rPr lang="fr-FR" b="0" i="0" dirty="0">
                <a:effectLst/>
                <a:latin typeface="-apple-system"/>
              </a:rPr>
            </a:br>
            <a:r>
              <a:rPr lang="fr-FR" b="0" i="0" dirty="0">
                <a:effectLst/>
                <a:latin typeface="-apple-system"/>
              </a:rPr>
              <a:t>En résumé, les sols argileux retiennent trop l’eau, ce qui peut limiter la disponibilité pour les plantes, les sols limoneux offrent un bon compromis mais peuvent être sensibles au tassement, et les sols sablonneux nécessitent un arrosage fréquent pour compenser leur faible rétention d’eau.</a:t>
            </a:r>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44</a:t>
            </a:fld>
            <a:endParaRPr lang="fr-FR"/>
          </a:p>
        </p:txBody>
      </p:sp>
    </p:spTree>
    <p:extLst>
      <p:ext uri="{BB962C8B-B14F-4D97-AF65-F5344CB8AC3E}">
        <p14:creationId xmlns:p14="http://schemas.microsoft.com/office/powerpoint/2010/main" val="861811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a:t>Les terrains de sports sont les 2/3 dans la consommation d’eau d’un service EVN. Nous devons donc tout faire pour réduire leur consommation (tonte haute, amélioration des sols,…) et  utiliser des eaux recyclées : récupération de drainage, eaux pluviales, …</a:t>
            </a:r>
          </a:p>
          <a:p>
            <a:r>
              <a:rPr lang="fr-FR" b="0" dirty="0"/>
              <a:t>Quelles plantes  pour résister: Plantons local, Plantons méditerranéen, Plantons exotique non envahissantes/</a:t>
            </a:r>
          </a:p>
          <a:p>
            <a:r>
              <a:rPr lang="fr-FR" b="0" dirty="0"/>
              <a:t>Les chênes verts dépérissent dans les PO. Le réchauffement climatique est plus rapide que le temps d’adaptation des plantes.</a:t>
            </a:r>
          </a:p>
          <a:p>
            <a:r>
              <a:rPr lang="fr-FR" b="0" dirty="0"/>
              <a:t>Par quoi remplacer les gazons? </a:t>
            </a:r>
          </a:p>
          <a:p>
            <a:r>
              <a:rPr lang="fr-FR" b="0" dirty="0"/>
              <a:t>Les plantes méditerranéennes sont au repos l’été pour survivre. Elles ne transpirent pas, elles ne rafraîchissent pas. Au contraire, elle produise du CO² la journée.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45</a:t>
            </a:fld>
            <a:endParaRPr lang="fr-FR"/>
          </a:p>
        </p:txBody>
      </p:sp>
    </p:spTree>
    <p:extLst>
      <p:ext uri="{BB962C8B-B14F-4D97-AF65-F5344CB8AC3E}">
        <p14:creationId xmlns:p14="http://schemas.microsoft.com/office/powerpoint/2010/main" val="3837502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submersion, Pour l’arrosage manuel, ajuster les quantités réellement mises en place par minuteur. Contrôler l’arrosage par tarière pour vérifier l’infiltration; Pour les réseaux automatiques, calculer les débits fournis et surdimensionner les tuyaux pour éviter les pertes de charge. Filtrer les eaux chargées.</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48</a:t>
            </a:fld>
            <a:endParaRPr lang="fr-FR"/>
          </a:p>
        </p:txBody>
      </p:sp>
    </p:spTree>
    <p:extLst>
      <p:ext uri="{BB962C8B-B14F-4D97-AF65-F5344CB8AC3E}">
        <p14:creationId xmlns:p14="http://schemas.microsoft.com/office/powerpoint/2010/main" val="2129454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dirty="0"/>
              <a:t>Le rendement est il nécessaire? Apporter la bonne dose, c’est vraiment faire des économies. L’excès d’eau nuit rapidement et parfois longuement à la qualité de nos espaces verts.</a:t>
            </a:r>
          </a:p>
          <a:p>
            <a:endParaRPr lang="fr-FR" dirty="0"/>
          </a:p>
          <a:p>
            <a:pPr defTabSz="966155">
              <a:defRPr/>
            </a:pPr>
            <a:r>
              <a:rPr lang="fr-FR" altLang="fr-FR" sz="1300" dirty="0">
                <a:latin typeface="Arial" charset="0"/>
              </a:rPr>
              <a:t>Connaître « en temps réel »  les besoins en eau des végétaux pour optimiser l'arrosage et leur reprise racinaire</a:t>
            </a:r>
          </a:p>
          <a:p>
            <a:pPr defTabSz="966155">
              <a:defRPr/>
            </a:pPr>
            <a:r>
              <a:rPr lang="fr-FR" altLang="fr-FR" sz="1300" dirty="0">
                <a:latin typeface="Arial" charset="0"/>
              </a:rPr>
              <a:t>Mettre en place une méthode simple pour piloter les arrosages : des apports d’eau justes et au bon moment</a:t>
            </a:r>
          </a:p>
          <a:p>
            <a:pPr defTabSz="966155">
              <a:defRPr/>
            </a:pPr>
            <a:endParaRPr lang="fr-FR" altLang="fr-FR" sz="1300" dirty="0">
              <a:latin typeface="Arial" charset="0"/>
            </a:endParaRP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50</a:t>
            </a:fld>
            <a:endParaRPr lang="fr-FR"/>
          </a:p>
        </p:txBody>
      </p:sp>
    </p:spTree>
    <p:extLst>
      <p:ext uri="{BB962C8B-B14F-4D97-AF65-F5344CB8AC3E}">
        <p14:creationId xmlns:p14="http://schemas.microsoft.com/office/powerpoint/2010/main" val="1115514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Bonnes pratiques du secteur : les règles professionnelles | </a:t>
            </a:r>
            <a:r>
              <a:rPr lang="fr-FR" dirty="0" err="1">
                <a:hlinkClick r:id="rId3"/>
              </a:rPr>
              <a:t>Unep</a:t>
            </a:r>
            <a:r>
              <a:rPr lang="fr-FR" dirty="0">
                <a:hlinkClick r:id="rId3"/>
              </a:rPr>
              <a:t> (lesentreprisesdupaysage.fr)</a:t>
            </a:r>
            <a:endParaRPr lang="fr-FR" dirty="0"/>
          </a:p>
          <a:p>
            <a:r>
              <a:rPr lang="fr-FR" dirty="0"/>
              <a:t>+ CCTP Conception et Maintenance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51</a:t>
            </a:fld>
            <a:endParaRPr lang="fr-FR"/>
          </a:p>
        </p:txBody>
      </p:sp>
    </p:spTree>
    <p:extLst>
      <p:ext uri="{BB962C8B-B14F-4D97-AF65-F5344CB8AC3E}">
        <p14:creationId xmlns:p14="http://schemas.microsoft.com/office/powerpoint/2010/main" val="385842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Almería, en Espagne, fait face à des défis majeurs en matière d'irrigation. La région, connue pour ses vastes serres agricoles visibles depuis l'espace, dépend fortement de l'eau pour cultiver des fruits et légumes destinés à l'exportation. Cependant, cette agriculture intensive a conduit à l'épuisement des nappes phréatiques, aggravant la désertification de la région</a:t>
            </a:r>
            <a:r>
              <a:rPr lang="fr-FR" dirty="0">
                <a:effectLst/>
              </a:rPr>
              <a:t>2</a:t>
            </a:r>
            <a:r>
              <a:rPr lang="fr-FR" dirty="0"/>
              <a:t>.</a:t>
            </a:r>
          </a:p>
          <a:p>
            <a:r>
              <a:rPr lang="fr-FR" dirty="0"/>
              <a:t>Pour compenser, des usines de dessalement ont été mises en place, mais elles consomment énormément d'énergie, ce qui soulève des préoccupations environnementales. </a:t>
            </a:r>
            <a:r>
              <a:rPr lang="fr-FR"/>
              <a:t>De plus, l'utilisation d'engrais et de pesticides dans les serres contribue à la pollution des sols</a:t>
            </a:r>
            <a:r>
              <a:rPr lang="fr-FR">
                <a:effectLst/>
              </a:rPr>
              <a:t>1</a:t>
            </a:r>
            <a:r>
              <a:rPr lang="fr-FR"/>
              <a:t>.</a:t>
            </a:r>
          </a:p>
          <a:p>
            <a:endParaRPr lang="fr-F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4</a:t>
            </a:fld>
            <a:endParaRPr lang="fr-FR"/>
          </a:p>
        </p:txBody>
      </p:sp>
    </p:spTree>
    <p:extLst>
      <p:ext uri="{BB962C8B-B14F-4D97-AF65-F5344CB8AC3E}">
        <p14:creationId xmlns:p14="http://schemas.microsoft.com/office/powerpoint/2010/main" val="450095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altLang="fr-FR" sz="1300" dirty="0">
                <a:latin typeface="Arial" charset="0"/>
              </a:rPr>
              <a:t> Avantage: moins d’eau, moins de vandalisme ou d’écart, moins de maladies dû à l’arrosage des feuilles,, pas de compactage ou d’érosion, possibilité plus simple REUT? Travail avec faible débit et pression, simplicité</a:t>
            </a:r>
          </a:p>
          <a:p>
            <a:pPr defTabSz="966155">
              <a:defRPr/>
            </a:pPr>
            <a:r>
              <a:rPr lang="fr-FR" altLang="fr-FR" sz="1300" dirty="0">
                <a:latin typeface="Arial" charset="0"/>
              </a:rPr>
              <a:t>Faire un profil  pour voir l’infiltration au niveau racinaire, remplace une sonde d’humidité</a:t>
            </a:r>
          </a:p>
          <a:p>
            <a:pPr defTabSz="966155">
              <a:defRPr/>
            </a:pPr>
            <a:r>
              <a:rPr lang="fr-FR" altLang="fr-FR" sz="1300" dirty="0">
                <a:latin typeface="Arial" charset="0"/>
              </a:rPr>
              <a:t>La pluviométrie horaire est égale à X mm/h du goutteur / par l’écartement des lignes X par l’écartement des goutteurs.</a:t>
            </a:r>
          </a:p>
          <a:p>
            <a:pPr defTabSz="966155">
              <a:defRPr/>
            </a:pPr>
            <a:r>
              <a:rPr lang="fr-FR" altLang="fr-FR" sz="1300" b="1" dirty="0">
                <a:latin typeface="Arial" charset="0"/>
              </a:rPr>
              <a:t>2,4mm/h /  (0,5 X 0,5) = 9,6 mm/h </a:t>
            </a:r>
            <a:r>
              <a:rPr lang="fr-FR" altLang="fr-FR" sz="1300" dirty="0">
                <a:latin typeface="Arial" charset="0"/>
              </a:rPr>
              <a:t>ou 2,4 / (0,3 X 0,3) = 28 mm ou 2 mm/h / (0,5 X 0,3) =  13,3 mm/h</a:t>
            </a:r>
          </a:p>
          <a:p>
            <a:pPr defTabSz="966155">
              <a:defRPr/>
            </a:pPr>
            <a:r>
              <a:rPr lang="fr-FR" altLang="fr-FR" sz="1300" dirty="0">
                <a:latin typeface="Arial" charset="0"/>
              </a:rPr>
              <a:t>Pour un linéaire on compte le nb de goutteur sur 1 Mètre soit 3 goutteurs au M à 2,4mm sur 50 cm = 3 X 2,4 / 0,5 = 14,4 mm/h</a:t>
            </a:r>
          </a:p>
          <a:p>
            <a:pPr defTabSz="966155">
              <a:defRPr/>
            </a:pPr>
            <a:r>
              <a:rPr lang="fr-FR" altLang="fr-FR" sz="1300" dirty="0">
                <a:latin typeface="Arial" charset="0"/>
              </a:rPr>
              <a:t>Pour l’exemple en gras: Besoin EVPP de 5mm donc 9,6 / 2 = 30 minutes ou 3 fois 10 mn dans la journée.</a:t>
            </a:r>
          </a:p>
          <a:p>
            <a:pPr defTabSz="966155">
              <a:defRPr/>
            </a:pPr>
            <a:r>
              <a:rPr lang="fr-FR" altLang="fr-FR" sz="1300" dirty="0">
                <a:latin typeface="Arial" charset="0"/>
              </a:rPr>
              <a:t>Idéal 200 m mais pas &gt; à 400 mètres.</a:t>
            </a:r>
          </a:p>
          <a:p>
            <a:pPr defTabSz="966155">
              <a:defRPr/>
            </a:pPr>
            <a:r>
              <a:rPr lang="fr-FR" altLang="fr-FR" sz="1300" dirty="0">
                <a:latin typeface="Arial" charset="0"/>
              </a:rPr>
              <a:t>On serait gagnant d’avoir des goutteurs avec moins de débit pour des réseaux plus longs et moins de percolation</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52</a:t>
            </a:fld>
            <a:endParaRPr lang="fr-FR"/>
          </a:p>
        </p:txBody>
      </p:sp>
    </p:spTree>
    <p:extLst>
      <p:ext uri="{BB962C8B-B14F-4D97-AF65-F5344CB8AC3E}">
        <p14:creationId xmlns:p14="http://schemas.microsoft.com/office/powerpoint/2010/main" val="3658309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FILM /Pas de disconnecteur, pas de vannes manuelles, pas de purges, pas d’</a:t>
            </a:r>
            <a:r>
              <a:rPr lang="fr-FR" dirty="0" err="1"/>
              <a:t>antividange</a:t>
            </a:r>
            <a:r>
              <a:rPr lang="fr-FR" dirty="0"/>
              <a:t>, pas de limitateur de pression &lt; 4 bar, pensez aux filtres et à la pression surtout pour un GAG (&lt;400m)</a:t>
            </a:r>
          </a:p>
          <a:p>
            <a:r>
              <a:rPr lang="fr-FR" dirty="0"/>
              <a:t>Programmateur 9V pour supprimer le danger électrique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63</a:t>
            </a:fld>
            <a:endParaRPr lang="fr-FR"/>
          </a:p>
        </p:txBody>
      </p:sp>
    </p:spTree>
    <p:extLst>
      <p:ext uri="{BB962C8B-B14F-4D97-AF65-F5344CB8AC3E}">
        <p14:creationId xmlns:p14="http://schemas.microsoft.com/office/powerpoint/2010/main" val="2917357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dirty="0"/>
          </a:p>
        </p:txBody>
      </p:sp>
      <p:sp>
        <p:nvSpPr>
          <p:cNvPr id="4" name="Slide Number Placeholder 3"/>
          <p:cNvSpPr>
            <a:spLocks noGrp="1"/>
          </p:cNvSpPr>
          <p:nvPr>
            <p:ph type="sldNum" sz="quarter" idx="5"/>
          </p:nvPr>
        </p:nvSpPr>
        <p:spPr/>
        <p:txBody>
          <a:bodyPr/>
          <a:lstStyle/>
          <a:p>
            <a:pPr algn="l"/>
            <a:fld id="{CD834DAD-DF98-44E2-A25C-0E8DEB5DEE33}" type="slidenum">
              <a:rPr lang="uk-UA" smtClean="0">
                <a:solidFill>
                  <a:prstClr val="black"/>
                </a:solidFill>
              </a:rPr>
              <a:pPr algn="l"/>
              <a:t>65</a:t>
            </a:fld>
            <a:endParaRPr lang="uk-UA" dirty="0">
              <a:solidFill>
                <a:prstClr val="black"/>
              </a:solidFill>
            </a:endParaRPr>
          </a:p>
        </p:txBody>
      </p:sp>
    </p:spTree>
    <p:extLst>
      <p:ext uri="{BB962C8B-B14F-4D97-AF65-F5344CB8AC3E}">
        <p14:creationId xmlns:p14="http://schemas.microsoft.com/office/powerpoint/2010/main" val="103941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convient de vérifier la profondeur des tranchées avant fermeture, en fonction du cahier des charges. </a:t>
            </a:r>
          </a:p>
          <a:p>
            <a:r>
              <a:rPr lang="fr-FR" dirty="0"/>
              <a:t>Concernant la pose des électrovannes, il est nécessaire de s’assurer : - de la présence d’un dispositif de démontage rapide - de la présence d’une vanne de sectionnement - de la conformité des connexions électriques étanches - du bon fonctionnement (ouverture et fermeture) des électrovannes, manuellement et électriquement - de l’étanchéité des pièces de montage. Le nombre d’électrovannes par regard doit être conforme aux prescriptions du tableau 3, relatif au nombre maximal d’électrovannes en fonction du type de regard</a:t>
            </a:r>
          </a:p>
          <a:p>
            <a:pPr marL="181154" indent="-181154">
              <a:buFontTx/>
              <a:buChar char="-"/>
            </a:pPr>
            <a:r>
              <a:rPr lang="fr-FR" dirty="0"/>
              <a:t>Contrôler visuellement ou à l’aide d’un niveau la verticalité et la mise à niveau de l’arroseur en fonctionnement - Vérifier qu’au repos les arroseurs ne dépassent pas le niveau du sol fini (sauf si cette demande a été formulée explicitement par le client) - Contrôler le réglage sectoriel de chaque arroseur et son busage, qui doit être adapté pour obtenir une pluviométrie homogène (cf. règle professionnelle P.C.6-R0) - Contrôler visuellement la portée, les écartements et le recoupement des arroseurs par rapport aux abaques des fabricants et au plan (cf. règles professionnelles P.C.6-R0 « Conception des systèmes d’arrosage automatique ») - Contrôler la pression réelle des arroseurs avec un tube Pitot pour les arroseurs compatibles.</a:t>
            </a:r>
          </a:p>
          <a:p>
            <a:pPr marL="181154" indent="-181154">
              <a:buFontTx/>
              <a:buChar char="-"/>
            </a:pPr>
            <a:r>
              <a:rPr lang="fr-FR" dirty="0"/>
              <a:t>L’entrepreneur doit être en mesure de démontrer l’adéquation entre le débit de la source d’eau et la fenêtre d’arrosage.</a:t>
            </a:r>
          </a:p>
          <a:p>
            <a:r>
              <a:rPr lang="fr-FR" dirty="0"/>
              <a:t>L’entrepreneur doit fournir à son client la pression statique et les pressions dynamiques du réseau pour différents débits</a:t>
            </a:r>
          </a:p>
          <a:p>
            <a:r>
              <a:rPr lang="fr-FR" dirty="0"/>
              <a:t>Pourquoi les arroseurs doivent se recouper? Parce que la courbe ne répartit pas l’eau égalitairement. </a:t>
            </a:r>
          </a:p>
          <a:p>
            <a:r>
              <a:rPr lang="fr-FR" dirty="0"/>
              <a:t>L’entrepreneur doit fournir à son client les fiches techniques des arroseurs et des différents matériaux qu’il préconise.</a:t>
            </a:r>
          </a:p>
          <a:p>
            <a:r>
              <a:rPr lang="fr-FR" dirty="0"/>
              <a:t>Il doit fournir à son client un tableau de conduite de l’arrosage avec les pluviométries. Il doit en outre lui communiquer quel est le temps nécessaire pour l’apport de 4 mm d’eau.</a:t>
            </a:r>
          </a:p>
          <a:p>
            <a:r>
              <a:rPr lang="fr-FR" dirty="0"/>
              <a:t>Le plan fourni par l’entrepreneur doit comporter les éléments suivants : • le positionnement des arroseurs • la nature des arroseurs • la nature des buses équipant les différents arroseurs • le positionnement des canalisations • le diamètre des canalisations • le positionnement des électrovannes et des accessoires de fontainerie • les courbes de niveau du terrain • le positionnement du point d’alimentation, du programmateur, de la source électrique et des câblages</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66</a:t>
            </a:fld>
            <a:endParaRPr lang="fr-FR"/>
          </a:p>
        </p:txBody>
      </p:sp>
    </p:spTree>
    <p:extLst>
      <p:ext uri="{BB962C8B-B14F-4D97-AF65-F5344CB8AC3E}">
        <p14:creationId xmlns:p14="http://schemas.microsoft.com/office/powerpoint/2010/main" val="3783201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le matériel d’arrosage de terrain de sports, comme on ne peut pas réduire la quantité d’eau par des buses de couleurs, on doit relier les ¼ ensemble, les ½ ensemble et les pleins cercles ensemble pour varier la quantité d’eau par le temps de programmation.</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67</a:t>
            </a:fld>
            <a:endParaRPr lang="fr-FR"/>
          </a:p>
        </p:txBody>
      </p:sp>
    </p:spTree>
    <p:extLst>
      <p:ext uri="{BB962C8B-B14F-4D97-AF65-F5344CB8AC3E}">
        <p14:creationId xmlns:p14="http://schemas.microsoft.com/office/powerpoint/2010/main" val="3608109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mj-lt"/>
              <a:buAutoNum type="arabicPeriod"/>
            </a:pPr>
            <a:r>
              <a:rPr lang="fr-FR" b="1" i="0" dirty="0">
                <a:solidFill>
                  <a:srgbClr val="131313"/>
                </a:solidFill>
                <a:effectLst/>
                <a:latin typeface="Inter"/>
              </a:rPr>
              <a:t>Frottement</a:t>
            </a:r>
            <a:r>
              <a:rPr lang="fr-FR" b="0" i="0" dirty="0">
                <a:solidFill>
                  <a:srgbClr val="131313"/>
                </a:solidFill>
                <a:effectLst/>
                <a:latin typeface="Inter"/>
              </a:rPr>
              <a:t> : Lorsque l'eau circule dans les tuyaux, elle subit des frottements contre les parois internes. Ce frottement dépend de la rugosité des parois, de la vitesse de l'eau et de la longueur des tuyaux. Plus le tuyau est long et rugueux, plus les pertes de charge dues au frottement sont importantes.</a:t>
            </a:r>
          </a:p>
          <a:p>
            <a:pPr algn="l">
              <a:buFont typeface="+mj-lt"/>
              <a:buAutoNum type="arabicPeriod"/>
            </a:pPr>
            <a:r>
              <a:rPr lang="fr-FR" b="1" i="0" dirty="0">
                <a:solidFill>
                  <a:srgbClr val="131313"/>
                </a:solidFill>
                <a:effectLst/>
                <a:latin typeface="Inter"/>
              </a:rPr>
              <a:t>Changements de direction</a:t>
            </a:r>
            <a:r>
              <a:rPr lang="fr-FR" b="0" i="0" dirty="0">
                <a:solidFill>
                  <a:srgbClr val="131313"/>
                </a:solidFill>
                <a:effectLst/>
                <a:latin typeface="Inter"/>
              </a:rPr>
              <a:t> : Les coudes, les raccords et les vannes dans le système d'arrosage peuvent causer des turbulences et des pertes de charge. Chaque changement de direction ou obstruction dans le flux d'eau augmente la résistance et réduit la pression.</a:t>
            </a:r>
          </a:p>
          <a:p>
            <a:pPr algn="l">
              <a:buFont typeface="+mj-lt"/>
              <a:buAutoNum type="arabicPeriod"/>
            </a:pPr>
            <a:r>
              <a:rPr lang="fr-FR" b="1" i="0" dirty="0">
                <a:solidFill>
                  <a:srgbClr val="131313"/>
                </a:solidFill>
                <a:effectLst/>
                <a:latin typeface="Inter"/>
              </a:rPr>
              <a:t>Élévation</a:t>
            </a:r>
            <a:r>
              <a:rPr lang="fr-FR" b="0" i="0" dirty="0">
                <a:solidFill>
                  <a:srgbClr val="131313"/>
                </a:solidFill>
                <a:effectLst/>
                <a:latin typeface="Inter"/>
              </a:rPr>
              <a:t> : Si l'eau doit être pompée vers le haut pour atteindre certaines zones, la gravité entraîne une perte de charge. Pour chaque mètre d'élévation, la pression diminue d'environ 1 bar (ou 10 mètres de colonne d'eau).</a:t>
            </a:r>
          </a:p>
          <a:p>
            <a:pPr algn="l">
              <a:buFont typeface="+mj-lt"/>
              <a:buAutoNum type="arabicPeriod"/>
            </a:pPr>
            <a:r>
              <a:rPr lang="fr-FR" b="1" i="0" dirty="0">
                <a:solidFill>
                  <a:srgbClr val="131313"/>
                </a:solidFill>
                <a:effectLst/>
                <a:latin typeface="Inter"/>
              </a:rPr>
              <a:t>Débit d'eau</a:t>
            </a:r>
            <a:r>
              <a:rPr lang="fr-FR" b="0" i="0" dirty="0">
                <a:solidFill>
                  <a:srgbClr val="131313"/>
                </a:solidFill>
                <a:effectLst/>
                <a:latin typeface="Inter"/>
              </a:rPr>
              <a:t> : Un débit élevé peut entraîner des pertes de charge plus importantes en raison de la friction accrue et des turbulences. Il est crucial de dimensionner correctement les tuyaux et les composants pour gérer le débit prévu.</a:t>
            </a:r>
          </a:p>
          <a:p>
            <a:pPr algn="l">
              <a:buFont typeface="+mj-lt"/>
              <a:buAutoNum type="arabicPeriod"/>
            </a:pPr>
            <a:r>
              <a:rPr lang="fr-FR" b="1" i="0" dirty="0">
                <a:solidFill>
                  <a:srgbClr val="131313"/>
                </a:solidFill>
                <a:effectLst/>
                <a:latin typeface="Inter"/>
              </a:rPr>
              <a:t>Filtration et accessoires</a:t>
            </a:r>
            <a:r>
              <a:rPr lang="fr-FR" b="0" i="0" dirty="0">
                <a:solidFill>
                  <a:srgbClr val="131313"/>
                </a:solidFill>
                <a:effectLst/>
                <a:latin typeface="Inter"/>
              </a:rPr>
              <a:t> : Les filtres, les régulateurs de pression et autres accessoires peuvent également introduire des pertes de charge. Bien qu'ils soient nécessaires pour protéger le système et réguler l'arrosage, ils doivent être choisis et entretenus correctement pour minimiser leur impact sur la pression.</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68</a:t>
            </a:fld>
            <a:endParaRPr lang="fr-FR"/>
          </a:p>
        </p:txBody>
      </p:sp>
    </p:spTree>
    <p:extLst>
      <p:ext uri="{BB962C8B-B14F-4D97-AF65-F5344CB8AC3E}">
        <p14:creationId xmlns:p14="http://schemas.microsoft.com/office/powerpoint/2010/main" val="3743155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1154" indent="-181154">
              <a:buFont typeface="Arial" panose="020B0604020202020204" pitchFamily="34" charset="0"/>
              <a:buChar char="•"/>
            </a:pPr>
            <a:r>
              <a:rPr lang="fr-FR" dirty="0"/>
              <a:t>Plan imprécis (échelle), erreur de métré, erreur de dimensionnement des tuyaux, et </a:t>
            </a:r>
            <a:r>
              <a:rPr lang="fr-FR" dirty="0" err="1"/>
              <a:t>electrovenne</a:t>
            </a:r>
            <a:r>
              <a:rPr lang="fr-FR" dirty="0"/>
              <a:t>, oubli d’un poste</a:t>
            </a:r>
          </a:p>
          <a:p>
            <a:pPr marL="181154" indent="-181154">
              <a:buFont typeface="Arial" panose="020B0604020202020204" pitchFamily="34" charset="0"/>
              <a:buChar char="•"/>
            </a:pPr>
            <a:r>
              <a:rPr lang="fr-FR" dirty="0"/>
              <a:t> Mélange tuyère et asperseur, mauvais recouvrement, mauvaise étude des tuyaux, trop d’arroseurs sur un secteurs, pression de départ (pression statique)…</a:t>
            </a:r>
          </a:p>
          <a:p>
            <a:pPr marL="181154" indent="-181154" defTabSz="966155">
              <a:buFont typeface="Arial" panose="020B0604020202020204" pitchFamily="34" charset="0"/>
              <a:buChar char="•"/>
              <a:defRPr/>
            </a:pPr>
            <a:r>
              <a:rPr lang="fr-FR" dirty="0"/>
              <a:t>Avoir une bonne uniformité DU ou CU avec un bon recoupage des arroseurs. Implantation en triangle plus efficace qu’en carré</a:t>
            </a:r>
          </a:p>
          <a:p>
            <a:pPr marL="181154" indent="-181154">
              <a:buFont typeface="Arial" panose="020B0604020202020204" pitchFamily="34" charset="0"/>
              <a:buChar char="•"/>
            </a:pPr>
            <a:r>
              <a:rPr lang="fr-FR" dirty="0"/>
              <a:t>Attention aux horaires  et jours de démarrage. Pas de dimanche matin (sortie de boite et pas de réparateur)</a:t>
            </a:r>
          </a:p>
          <a:p>
            <a:pPr marL="181154" indent="-181154">
              <a:buFont typeface="Arial" panose="020B0604020202020204" pitchFamily="34" charset="0"/>
              <a:buChar char="•"/>
            </a:pPr>
            <a:r>
              <a:rPr lang="fr-FR" dirty="0"/>
              <a:t>ETP et analyse du sol.</a:t>
            </a:r>
          </a:p>
          <a:p>
            <a:pPr marL="181154" indent="-181154">
              <a:buFont typeface="Arial" panose="020B0604020202020204" pitchFamily="34" charset="0"/>
              <a:buChar char="•"/>
            </a:pPr>
            <a:r>
              <a:rPr lang="fr-FR" dirty="0"/>
              <a:t>arrosage différent vivaces, arbustes et arbres</a:t>
            </a:r>
          </a:p>
          <a:p>
            <a:pPr marL="181154" indent="-181154">
              <a:buFont typeface="Arial" panose="020B0604020202020204" pitchFamily="34" charset="0"/>
              <a:buChar char="•"/>
            </a:pPr>
            <a:r>
              <a:rPr lang="fr-FR" dirty="0"/>
              <a:t>Télérelève pour détection de fuites</a:t>
            </a:r>
          </a:p>
          <a:p>
            <a:pPr marL="181154" indent="-181154">
              <a:buFont typeface="Arial" panose="020B0604020202020204" pitchFamily="34" charset="0"/>
              <a:buChar char="•"/>
            </a:pPr>
            <a:r>
              <a:rPr lang="fr-FR" dirty="0"/>
              <a:t>Changement et vérification des buses annuellement</a:t>
            </a:r>
          </a:p>
          <a:p>
            <a:pPr marL="181154" indent="-181154">
              <a:buFont typeface="Arial" panose="020B0604020202020204" pitchFamily="34" charset="0"/>
              <a:buChar char="•"/>
            </a:pPr>
            <a:r>
              <a:rPr lang="fr-FR" dirty="0"/>
              <a:t>Coup de bélier donc vitesse de l’eau&lt; à 1,5m/s donc dimension des tuyaux</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69</a:t>
            </a:fld>
            <a:endParaRPr lang="fr-FR"/>
          </a:p>
        </p:txBody>
      </p:sp>
    </p:spTree>
    <p:extLst>
      <p:ext uri="{BB962C8B-B14F-4D97-AF65-F5344CB8AC3E}">
        <p14:creationId xmlns:p14="http://schemas.microsoft.com/office/powerpoint/2010/main" val="3775190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0593D3-46AF-02CA-E05A-3C22667BAA59}"/>
              </a:ext>
            </a:extLst>
          </p:cNvPr>
          <p:cNvSpPr>
            <a:spLocks noGrp="1" noChangeArrowheads="1"/>
          </p:cNvSpPr>
          <p:nvPr>
            <p:ph type="sldNum" sz="quarter" idx="5"/>
          </p:nvPr>
        </p:nvSpPr>
        <p:spPr>
          <a:ln/>
        </p:spPr>
        <p:txBody>
          <a:bodyPr/>
          <a:lstStyle/>
          <a:p>
            <a:fld id="{A5E3CCB7-A4C9-4B50-8C0D-D18DA14F8A11}" type="slidenum">
              <a:rPr lang="fr-FR" altLang="fr-FR"/>
              <a:pPr/>
              <a:t>70</a:t>
            </a:fld>
            <a:endParaRPr lang="fr-FR" altLang="fr-FR"/>
          </a:p>
        </p:txBody>
      </p:sp>
      <p:sp>
        <p:nvSpPr>
          <p:cNvPr id="1113090" name="Rectangle 2">
            <a:extLst>
              <a:ext uri="{FF2B5EF4-FFF2-40B4-BE49-F238E27FC236}">
                <a16:creationId xmlns:a16="http://schemas.microsoft.com/office/drawing/2014/main" id="{58BBBD9E-B74F-5FB4-7D7C-36CD2DC12080}"/>
              </a:ext>
            </a:extLst>
          </p:cNvPr>
          <p:cNvSpPr>
            <a:spLocks noGrp="1" noRot="1" noChangeAspect="1" noChangeArrowheads="1" noTextEdit="1"/>
          </p:cNvSpPr>
          <p:nvPr>
            <p:ph type="sldImg"/>
          </p:nvPr>
        </p:nvSpPr>
        <p:spPr>
          <a:ln/>
        </p:spPr>
      </p:sp>
      <p:sp>
        <p:nvSpPr>
          <p:cNvPr id="1113091" name="Rectangle 3">
            <a:extLst>
              <a:ext uri="{FF2B5EF4-FFF2-40B4-BE49-F238E27FC236}">
                <a16:creationId xmlns:a16="http://schemas.microsoft.com/office/drawing/2014/main" id="{E73A41EF-4582-E268-C1D2-29B15B06FB4F}"/>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9D15EA-352A-C95B-1A8E-8DB23E9CE5CF}"/>
              </a:ext>
            </a:extLst>
          </p:cNvPr>
          <p:cNvSpPr>
            <a:spLocks noGrp="1" noChangeArrowheads="1"/>
          </p:cNvSpPr>
          <p:nvPr>
            <p:ph type="sldNum" sz="quarter" idx="5"/>
          </p:nvPr>
        </p:nvSpPr>
        <p:spPr>
          <a:ln/>
        </p:spPr>
        <p:txBody>
          <a:bodyPr/>
          <a:lstStyle/>
          <a:p>
            <a:fld id="{C4881E22-0C31-4E01-9F88-2AFF433DB878}" type="slidenum">
              <a:rPr lang="fr-FR" altLang="fr-FR"/>
              <a:pPr/>
              <a:t>71</a:t>
            </a:fld>
            <a:endParaRPr lang="fr-FR" altLang="fr-FR"/>
          </a:p>
        </p:txBody>
      </p:sp>
      <p:sp>
        <p:nvSpPr>
          <p:cNvPr id="743426" name="Rectangle 2">
            <a:extLst>
              <a:ext uri="{FF2B5EF4-FFF2-40B4-BE49-F238E27FC236}">
                <a16:creationId xmlns:a16="http://schemas.microsoft.com/office/drawing/2014/main" id="{6FFD3CFA-E872-029A-62DA-8A2924FB6686}"/>
              </a:ext>
            </a:extLst>
          </p:cNvPr>
          <p:cNvSpPr>
            <a:spLocks noGrp="1" noRot="1" noChangeAspect="1" noChangeArrowheads="1" noTextEdit="1"/>
          </p:cNvSpPr>
          <p:nvPr>
            <p:ph type="sldImg"/>
          </p:nvPr>
        </p:nvSpPr>
        <p:spPr>
          <a:ln/>
        </p:spPr>
      </p:sp>
      <p:sp>
        <p:nvSpPr>
          <p:cNvPr id="743427" name="Rectangle 3">
            <a:extLst>
              <a:ext uri="{FF2B5EF4-FFF2-40B4-BE49-F238E27FC236}">
                <a16:creationId xmlns:a16="http://schemas.microsoft.com/office/drawing/2014/main" id="{95EFDFC2-11A5-CDE8-B648-68755BEEAEAB}"/>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BDF14B-3984-0F2E-2F16-DE25AEB109A3}"/>
              </a:ext>
            </a:extLst>
          </p:cNvPr>
          <p:cNvSpPr>
            <a:spLocks noGrp="1" noChangeArrowheads="1"/>
          </p:cNvSpPr>
          <p:nvPr>
            <p:ph type="sldNum" sz="quarter" idx="5"/>
          </p:nvPr>
        </p:nvSpPr>
        <p:spPr>
          <a:ln/>
        </p:spPr>
        <p:txBody>
          <a:bodyPr/>
          <a:lstStyle/>
          <a:p>
            <a:fld id="{C8D8BD29-A494-4D4D-8585-01DCA45CC4CE}" type="slidenum">
              <a:rPr lang="fr-FR" altLang="fr-FR"/>
              <a:pPr/>
              <a:t>72</a:t>
            </a:fld>
            <a:endParaRPr lang="fr-FR" altLang="fr-FR"/>
          </a:p>
        </p:txBody>
      </p:sp>
      <p:sp>
        <p:nvSpPr>
          <p:cNvPr id="1006594" name="Rectangle 2">
            <a:extLst>
              <a:ext uri="{FF2B5EF4-FFF2-40B4-BE49-F238E27FC236}">
                <a16:creationId xmlns:a16="http://schemas.microsoft.com/office/drawing/2014/main" id="{1CBCEC4B-E887-90C0-C09A-1B9AFC3DD755}"/>
              </a:ext>
            </a:extLst>
          </p:cNvPr>
          <p:cNvSpPr>
            <a:spLocks noGrp="1" noRot="1" noChangeAspect="1" noChangeArrowheads="1" noTextEdit="1"/>
          </p:cNvSpPr>
          <p:nvPr>
            <p:ph type="sldImg"/>
          </p:nvPr>
        </p:nvSpPr>
        <p:spPr>
          <a:ln/>
        </p:spPr>
      </p:sp>
      <p:sp>
        <p:nvSpPr>
          <p:cNvPr id="1006595" name="Rectangle 3">
            <a:extLst>
              <a:ext uri="{FF2B5EF4-FFF2-40B4-BE49-F238E27FC236}">
                <a16:creationId xmlns:a16="http://schemas.microsoft.com/office/drawing/2014/main" id="{7DFB5240-9DB5-762C-8109-F997FF5B13C0}"/>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À Almería, 32000 ha de serres. </a:t>
            </a:r>
            <a:r>
              <a:rPr lang="fr-FR"/>
              <a:t>Plusieurs </a:t>
            </a:r>
            <a:r>
              <a:rPr lang="fr-FR" dirty="0"/>
              <a:t>initiatives ont été mises en œuvre pour améliorer l'irrigation et répondre aux défis liés à la pénurie d'eau :</a:t>
            </a:r>
          </a:p>
          <a:p>
            <a:pPr>
              <a:buFont typeface="+mj-lt"/>
              <a:buAutoNum type="arabicPeriod"/>
            </a:pPr>
            <a:r>
              <a:rPr lang="fr-FR" b="1" dirty="0"/>
              <a:t>Dessalement de l'eau de mer</a:t>
            </a:r>
            <a:r>
              <a:rPr lang="fr-FR" dirty="0"/>
              <a:t> : Des usines de dessalement, comme celle du </a:t>
            </a:r>
            <a:r>
              <a:rPr lang="fr-FR" dirty="0" err="1"/>
              <a:t>Bajo</a:t>
            </a:r>
            <a:r>
              <a:rPr lang="fr-FR" dirty="0"/>
              <a:t> </a:t>
            </a:r>
            <a:r>
              <a:rPr lang="fr-FR" dirty="0" err="1"/>
              <a:t>Almanzora</a:t>
            </a:r>
            <a:r>
              <a:rPr lang="fr-FR" dirty="0"/>
              <a:t>, utilisent la technologie d'osmose inverse pour produire de l'eau dessalée destinée à l'irrigation et à la consommation humaine</a:t>
            </a:r>
            <a:r>
              <a:rPr lang="fr-FR" dirty="0">
                <a:effectLst/>
              </a:rPr>
              <a:t>2</a:t>
            </a:r>
            <a:r>
              <a:rPr lang="fr-FR" dirty="0"/>
              <a:t>.</a:t>
            </a:r>
          </a:p>
          <a:p>
            <a:pPr>
              <a:buFont typeface="+mj-lt"/>
              <a:buAutoNum type="arabicPeriod"/>
            </a:pPr>
            <a:r>
              <a:rPr lang="fr-FR" b="1" dirty="0"/>
              <a:t>Irrigation au goutte-à-goutte</a:t>
            </a:r>
            <a:r>
              <a:rPr lang="fr-FR" dirty="0"/>
              <a:t> : Cette méthode permet d'économiser l'eau en la distribuant directement aux racines des plantes, réduisant ainsi le gaspillage.</a:t>
            </a:r>
          </a:p>
          <a:p>
            <a:pPr>
              <a:buFont typeface="+mj-lt"/>
              <a:buAutoNum type="arabicPeriod"/>
            </a:pPr>
            <a:r>
              <a:rPr lang="fr-FR" b="1" dirty="0">
                <a:effectLst/>
              </a:rPr>
              <a:t>Réutilisation des eaux usées</a:t>
            </a:r>
            <a:r>
              <a:rPr lang="fr-FR" dirty="0">
                <a:effectLst/>
              </a:rPr>
              <a:t> : Les eaux usées traitées sont utilisées pour l'irrigation, ce qui aide à préserver les ressources en eau douce.</a:t>
            </a:r>
          </a:p>
          <a:p>
            <a:pPr>
              <a:buFont typeface="+mj-lt"/>
              <a:buAutoNum type="arabicPeriod"/>
            </a:pPr>
            <a:r>
              <a:rPr lang="fr-FR" b="1" dirty="0">
                <a:effectLst/>
              </a:rPr>
              <a:t>Recharge des nappes phréatiques</a:t>
            </a:r>
            <a:r>
              <a:rPr lang="fr-FR" dirty="0">
                <a:effectLst/>
              </a:rPr>
              <a:t> : Des efforts sont faits pour reconstituer les aquifères, essentiels pour maintenir un approvisionnement durable en eau.</a:t>
            </a:r>
          </a:p>
          <a:p>
            <a:pPr>
              <a:buFont typeface="+mj-lt"/>
              <a:buAutoNum type="arabicPeriod"/>
            </a:pPr>
            <a:r>
              <a:rPr lang="fr-FR" b="1" dirty="0">
                <a:effectLst/>
              </a:rPr>
              <a:t>Diversification des sources d'eau</a:t>
            </a:r>
            <a:r>
              <a:rPr lang="fr-FR" dirty="0">
                <a:effectLst/>
              </a:rPr>
              <a:t> : En plus du dessalement, des captages souterrains et des réservoirs de stockage sont utilisés pour garantir un approvisionnement constant.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5</a:t>
            </a:fld>
            <a:endParaRPr lang="fr-FR"/>
          </a:p>
        </p:txBody>
      </p:sp>
    </p:spTree>
    <p:extLst>
      <p:ext uri="{BB962C8B-B14F-4D97-AF65-F5344CB8AC3E}">
        <p14:creationId xmlns:p14="http://schemas.microsoft.com/office/powerpoint/2010/main" val="2156331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Fascicule 35 et règles professionnelles voir site UNEP. L’entreprise consigne les actions hydrauliques, mécaniques et électriques effectuées sur une fiche de suivi et la remet au client, contre signature. Lorsque le client le demande, l’entreprise déclenche un cycle rapide en présence du client afin de vérifier que la remise en service a bien été réalisée.</a:t>
            </a:r>
          </a:p>
          <a:p>
            <a:r>
              <a:rPr lang="fr-FR" dirty="0"/>
              <a:t>Maintenance régulière: détection des fuites, appareils arrosant la chaussée (vent), appareils cassés, électrovanne fuyante ou restant ouverte, fermeture de vannes. Goutte à goutte sectionnés, déboités ou arrachement de goutteurs?</a:t>
            </a:r>
          </a:p>
          <a:p>
            <a:r>
              <a:rPr lang="fr-FR" dirty="0"/>
              <a:t>Remise à niveau des arroseurs ou tuyères pour la verticalité, détourage des gazons.</a:t>
            </a:r>
          </a:p>
          <a:p>
            <a:r>
              <a:rPr lang="fr-FR" dirty="0"/>
              <a:t>Décompactage des sols pour pénétration de l’eau</a:t>
            </a:r>
          </a:p>
        </p:txBody>
      </p:sp>
      <p:sp>
        <p:nvSpPr>
          <p:cNvPr id="4" name="Slide Number Placeholder 3"/>
          <p:cNvSpPr>
            <a:spLocks noGrp="1"/>
          </p:cNvSpPr>
          <p:nvPr>
            <p:ph type="sldNum" sz="quarter" idx="5"/>
          </p:nvPr>
        </p:nvSpPr>
        <p:spPr/>
        <p:txBody>
          <a:bodyPr/>
          <a:lstStyle/>
          <a:p>
            <a:fld id="{6CEAB649-E83F-46AF-9045-6ECB057AB101}" type="slidenum">
              <a:rPr lang="it-IT" smtClean="0"/>
              <a:t>75</a:t>
            </a:fld>
            <a:endParaRPr lang="it-IT"/>
          </a:p>
        </p:txBody>
      </p:sp>
    </p:spTree>
    <p:extLst>
      <p:ext uri="{BB962C8B-B14F-4D97-AF65-F5344CB8AC3E}">
        <p14:creationId xmlns:p14="http://schemas.microsoft.com/office/powerpoint/2010/main" val="3638126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Fuite avant compteur mais surtout fuite après compteur</a:t>
            </a:r>
          </a:p>
        </p:txBody>
      </p:sp>
      <p:sp>
        <p:nvSpPr>
          <p:cNvPr id="4" name="Slide Number Placeholder 3"/>
          <p:cNvSpPr>
            <a:spLocks noGrp="1"/>
          </p:cNvSpPr>
          <p:nvPr>
            <p:ph type="sldNum" sz="quarter" idx="5"/>
          </p:nvPr>
        </p:nvSpPr>
        <p:spPr/>
        <p:txBody>
          <a:bodyPr/>
          <a:lstStyle/>
          <a:p>
            <a:fld id="{6CEAB649-E83F-46AF-9045-6ECB057AB101}" type="slidenum">
              <a:rPr lang="it-IT" smtClean="0"/>
              <a:t>79</a:t>
            </a:fld>
            <a:endParaRPr lang="it-IT"/>
          </a:p>
        </p:txBody>
      </p:sp>
    </p:spTree>
    <p:extLst>
      <p:ext uri="{BB962C8B-B14F-4D97-AF65-F5344CB8AC3E}">
        <p14:creationId xmlns:p14="http://schemas.microsoft.com/office/powerpoint/2010/main" val="2432765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8EF940E-7D76-2DF9-56A4-681C6132BF04}"/>
              </a:ext>
            </a:extLst>
          </p:cNvPr>
          <p:cNvSpPr>
            <a:spLocks noGrp="1" noChangeArrowheads="1"/>
          </p:cNvSpPr>
          <p:nvPr>
            <p:ph type="sldNum" sz="quarter" idx="5"/>
          </p:nvPr>
        </p:nvSpPr>
        <p:spPr>
          <a:ln/>
        </p:spPr>
        <p:txBody>
          <a:bodyPr/>
          <a:lstStyle/>
          <a:p>
            <a:fld id="{EBC24BF7-18FC-4B2A-8F41-ABA2637DD00B}" type="slidenum">
              <a:rPr lang="fr-FR" altLang="fr-FR"/>
              <a:pPr/>
              <a:t>81</a:t>
            </a:fld>
            <a:endParaRPr lang="fr-FR" altLang="fr-FR"/>
          </a:p>
        </p:txBody>
      </p:sp>
      <p:sp>
        <p:nvSpPr>
          <p:cNvPr id="1039362" name="Rectangle 2">
            <a:extLst>
              <a:ext uri="{FF2B5EF4-FFF2-40B4-BE49-F238E27FC236}">
                <a16:creationId xmlns:a16="http://schemas.microsoft.com/office/drawing/2014/main" id="{DA8080C8-E402-9A74-C58F-24FCC5BF9CB5}"/>
              </a:ext>
            </a:extLst>
          </p:cNvPr>
          <p:cNvSpPr>
            <a:spLocks noGrp="1" noRot="1" noChangeAspect="1" noChangeArrowheads="1" noTextEdit="1"/>
          </p:cNvSpPr>
          <p:nvPr>
            <p:ph type="sldImg"/>
          </p:nvPr>
        </p:nvSpPr>
        <p:spPr>
          <a:ln/>
        </p:spPr>
      </p:sp>
      <p:sp>
        <p:nvSpPr>
          <p:cNvPr id="1039363" name="Rectangle 3">
            <a:extLst>
              <a:ext uri="{FF2B5EF4-FFF2-40B4-BE49-F238E27FC236}">
                <a16:creationId xmlns:a16="http://schemas.microsoft.com/office/drawing/2014/main" id="{9F4C80F6-AB00-8A00-654C-200DC5969D76}"/>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altLang="fr-FR" sz="1300" dirty="0">
                <a:solidFill>
                  <a:schemeClr val="accent2"/>
                </a:solidFill>
              </a:rPr>
              <a:t>« Une prime pour l’arrachage du gazon et la suppression du fleurissement », voila le danger qui nous guette si nous n’apprenons pas à économiser et  à partager l’eau ».</a:t>
            </a:r>
          </a:p>
          <a:p>
            <a:pPr defTabSz="966155">
              <a:defRPr/>
            </a:pPr>
            <a:r>
              <a:rPr lang="fr-FR" altLang="fr-FR" sz="1300" dirty="0">
                <a:solidFill>
                  <a:schemeClr val="accent2"/>
                </a:solidFill>
              </a:rPr>
              <a:t>Le meilleur arrosage c’est celui que l’on ne fait pas!!!</a:t>
            </a:r>
          </a:p>
          <a:p>
            <a:pPr defTabSz="966155">
              <a:defRPr/>
            </a:pPr>
            <a:r>
              <a:rPr lang="fr-FR" altLang="fr-FR" sz="1300" dirty="0">
                <a:solidFill>
                  <a:schemeClr val="accent2"/>
                </a:solidFill>
              </a:rPr>
              <a:t>Quand il ne pleut pas dans la nature, les plantes locales survivent? </a:t>
            </a:r>
          </a:p>
          <a:p>
            <a:pPr defTabSz="966155">
              <a:defRPr/>
            </a:pPr>
            <a:r>
              <a:rPr lang="fr-FR" altLang="fr-FR" sz="1300" dirty="0">
                <a:solidFill>
                  <a:schemeClr val="accent2"/>
                </a:solidFill>
              </a:rPr>
              <a:t>PARADOXE: Ilots de fraicheur et transpiration des plantes (donc arrosage).</a:t>
            </a:r>
          </a:p>
          <a:p>
            <a:pPr defTabSz="966155">
              <a:defRPr/>
            </a:pPr>
            <a:r>
              <a:rPr lang="fr-FR" altLang="fr-FR" sz="1300" dirty="0">
                <a:solidFill>
                  <a:schemeClr val="accent2"/>
                </a:solidFill>
              </a:rPr>
              <a:t>Toutes les plantes ont besoin d’eau. Même les jardins secs à leur installation. Plombage de la terre et évacuation de l’air dans le sol.</a:t>
            </a:r>
          </a:p>
          <a:p>
            <a:pPr defTabSz="1020839">
              <a:defRPr/>
            </a:pPr>
            <a:r>
              <a:rPr lang="fr-FR" altLang="fr-FR" sz="1300" dirty="0">
                <a:solidFill>
                  <a:schemeClr val="tx1">
                    <a:lumMod val="95000"/>
                    <a:lumOff val="5000"/>
                  </a:schemeClr>
                </a:solidFill>
              </a:rPr>
              <a:t>Quand il ne pleut pas dans la nature, les plantes locales survivent? Sauf que le réchauffement climatique va plus vite que le temps d’adaptation des plantes</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a:t>
            </a:fld>
            <a:endParaRPr lang="fr-FR"/>
          </a:p>
        </p:txBody>
      </p:sp>
    </p:spTree>
    <p:extLst>
      <p:ext uri="{BB962C8B-B14F-4D97-AF65-F5344CB8AC3E}">
        <p14:creationId xmlns:p14="http://schemas.microsoft.com/office/powerpoint/2010/main" val="421027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dirty="0"/>
              <a:t>Les collectivités sont de plus en plus nombreuses à se préparer aux incidences possibles du changement climatique : hausse moyenne des températures, plus grande irrégularité des pluies, augmentation des situations de stress hydrique… Cela devrait conduire à une raréfaction des disponibilités en eau pour les végétaux qui, selon les espèces et la nature du sol, ne pourront plus, ou pas, être satisfaits par les seules pluies. Ceci peut générer des situations d’autant plus complexes que les besoins en arrosage des végétaux correspondent bien souvent aux périodes de l’année où la ressource en eau est la plus sollicitée, en été. </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7</a:t>
            </a:fld>
            <a:endParaRPr lang="fr-FR"/>
          </a:p>
        </p:txBody>
      </p:sp>
    </p:spTree>
    <p:extLst>
      <p:ext uri="{BB962C8B-B14F-4D97-AF65-F5344CB8AC3E}">
        <p14:creationId xmlns:p14="http://schemas.microsoft.com/office/powerpoint/2010/main" val="298014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180C-7C74-2B23-18A2-C411C23482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24EF92-0CAF-0D49-A80E-5B9D268AA6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9AE6E0-A974-F494-CE09-AAF999C5B325}"/>
              </a:ext>
            </a:extLst>
          </p:cNvPr>
          <p:cNvSpPr>
            <a:spLocks noGrp="1"/>
          </p:cNvSpPr>
          <p:nvPr>
            <p:ph type="body" idx="1"/>
          </p:nvPr>
        </p:nvSpPr>
        <p:spPr/>
        <p:txBody>
          <a:bodyPr/>
          <a:lstStyle/>
          <a:p>
            <a:pPr defTabSz="966155">
              <a:defRPr/>
            </a:pPr>
            <a:r>
              <a:rPr lang="fr-FR" dirty="0"/>
              <a:t>Les collectivités sont de plus en plus nombreuses à se préparer aux incidences possibles du changement climatique : hausse moyenne des températures, plus grande irrégularité des pluies, augmentation des situations de stress hydrique… Cela devrait conduire à une raréfaction des disponibilités en eau pour les végétaux qui, selon les espèces et la nature du sol, ne pourront plus, ou pas, être satisfaits par les seules pluies. Ceci peut générer des situations d’autant plus complexes que les besoins en arrosage des végétaux correspondent bien souvent aux périodes de l’année où la ressource en eau est la plus sollicitée, en été. </a:t>
            </a:r>
          </a:p>
          <a:p>
            <a:endParaRPr lang="fr-FR" dirty="0"/>
          </a:p>
        </p:txBody>
      </p:sp>
      <p:sp>
        <p:nvSpPr>
          <p:cNvPr id="4" name="Espace réservé du numéro de diapositive 3">
            <a:extLst>
              <a:ext uri="{FF2B5EF4-FFF2-40B4-BE49-F238E27FC236}">
                <a16:creationId xmlns:a16="http://schemas.microsoft.com/office/drawing/2014/main" id="{11905694-6409-248E-2D83-A5E764A947D7}"/>
              </a:ext>
            </a:extLst>
          </p:cNvPr>
          <p:cNvSpPr>
            <a:spLocks noGrp="1"/>
          </p:cNvSpPr>
          <p:nvPr>
            <p:ph type="sldNum" sz="quarter" idx="5"/>
          </p:nvPr>
        </p:nvSpPr>
        <p:spPr/>
        <p:txBody>
          <a:bodyPr/>
          <a:lstStyle/>
          <a:p>
            <a:fld id="{DA2EF6FE-A2E5-4BFC-9787-429706E1AE93}" type="slidenum">
              <a:rPr lang="fr-FR" smtClean="0"/>
              <a:t>8</a:t>
            </a:fld>
            <a:endParaRPr lang="fr-FR"/>
          </a:p>
        </p:txBody>
      </p:sp>
    </p:spTree>
    <p:extLst>
      <p:ext uri="{BB962C8B-B14F-4D97-AF65-F5344CB8AC3E}">
        <p14:creationId xmlns:p14="http://schemas.microsoft.com/office/powerpoint/2010/main" val="1636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Changer de source d’approvisionnement. FAUX. L’eau potable qui sert à l’alimentation humaine provient de différents prélèvements : puisage, rivière, Nappes, sources</a:t>
            </a:r>
          </a:p>
          <a:p>
            <a:r>
              <a:rPr lang="fr-FR" dirty="0"/>
              <a:t>COMBATTRE LES FUITES AVANT COMPTEUR</a:t>
            </a:r>
          </a:p>
          <a:p>
            <a:r>
              <a:rPr lang="fr-FR" dirty="0"/>
              <a:t>Plusieurs sujets sont abordés lors de mes différents stages: Le changement climatique et son incidence sur les espaces verts, La désimperméabilisassions, La permaculture et la gestion écologique, les plantes sobres en eau, L’évolution du métier et des pratiques du jardinier.</a:t>
            </a:r>
          </a:p>
          <a:p>
            <a:r>
              <a:rPr lang="fr-FR" dirty="0"/>
              <a:t>Tout est lié dans la trilogie: plante / sol /climat dont eau</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9</a:t>
            </a:fld>
            <a:endParaRPr lang="fr-FR"/>
          </a:p>
        </p:txBody>
      </p:sp>
    </p:spTree>
    <p:extLst>
      <p:ext uri="{BB962C8B-B14F-4D97-AF65-F5344CB8AC3E}">
        <p14:creationId xmlns:p14="http://schemas.microsoft.com/office/powerpoint/2010/main" val="61426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000" b="1" i="0">
                <a:solidFill>
                  <a:srgbClr val="00AFEF"/>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ide-by-Side)">
    <p:spTree>
      <p:nvGrpSpPr>
        <p:cNvPr id="1" name=""/>
        <p:cNvGrpSpPr/>
        <p:nvPr/>
      </p:nvGrpSpPr>
      <p:grpSpPr>
        <a:xfrm>
          <a:off x="0" y="0"/>
          <a:ext cx="0" cy="0"/>
          <a:chOff x="0" y="0"/>
          <a:chExt cx="0" cy="0"/>
        </a:xfrm>
      </p:grpSpPr>
      <p:cxnSp>
        <p:nvCxnSpPr>
          <p:cNvPr id="5" name="Straight Connector 13"/>
          <p:cNvCxnSpPr/>
          <p:nvPr userDrawn="1"/>
        </p:nvCxnSpPr>
        <p:spPr>
          <a:xfrm flipH="1">
            <a:off x="228598" y="996950"/>
            <a:ext cx="1948651" cy="0"/>
          </a:xfrm>
          <a:prstGeom prst="line">
            <a:avLst/>
          </a:prstGeom>
          <a:ln w="19050">
            <a:gradFill flip="none" rotWithShape="1">
              <a:gsLst>
                <a:gs pos="0">
                  <a:schemeClr val="accent1"/>
                </a:gs>
                <a:gs pos="45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565077"/>
            <a:ext cx="8686801" cy="307777"/>
          </a:xfrm>
          <a:prstGeom prst="rect">
            <a:avLst/>
          </a:prstGeom>
        </p:spPr>
        <p:txBody>
          <a:bodyPr anchor="b"/>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228600" y="1371600"/>
            <a:ext cx="4114800" cy="1384995"/>
          </a:xfrm>
          <a:prstGeom prst="rect">
            <a:avLst/>
          </a:prstGeom>
        </p:spPr>
        <p:txBody>
          <a:bodyPr/>
          <a:lstStyle>
            <a:lvl2pPr marL="171450" indent="-171450">
              <a:defRPr/>
            </a:lvl2pPr>
            <a:lvl3pPr marL="342900" indent="-171450">
              <a:defRPr/>
            </a:lvl3pPr>
            <a:lvl4pPr marL="514350" indent="-171450">
              <a:defRPr/>
            </a:lvl4pPr>
            <a:lvl5pPr marL="6858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00598" y="1371600"/>
            <a:ext cx="4114800" cy="1384995"/>
          </a:xfrm>
          <a:prstGeom prst="rect">
            <a:avLst/>
          </a:prstGeom>
        </p:spPr>
        <p:txBody>
          <a:bodyPr/>
          <a:lstStyle>
            <a:lvl2pPr marL="171450" indent="-171450">
              <a:defRPr/>
            </a:lvl2pPr>
            <a:lvl3pPr marL="342900" indent="-171450">
              <a:defRPr/>
            </a:lvl3pPr>
            <a:lvl4pPr marL="514350" indent="-171450">
              <a:defRPr/>
            </a:lvl4pPr>
            <a:lvl5pPr marL="6858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8728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6_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238626" y="1322776"/>
            <a:ext cx="4695825" cy="307777"/>
          </a:xfrm>
        </p:spPr>
        <p:txBody>
          <a:bodyPr anchor="b"/>
          <a:lstStyle>
            <a:lvl1pPr>
              <a:defRPr>
                <a:solidFill>
                  <a:schemeClr val="accent1"/>
                </a:solidFill>
              </a:defRPr>
            </a:lvl1pPr>
          </a:lstStyle>
          <a:p>
            <a:pPr algn="l" rtl="0"/>
            <a:r>
              <a:rPr lang="fr-FR" b="0" i="0" u="none" baseline="0"/>
              <a:t>Click to edit Master title style</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a:xfrm>
            <a:off x="78739" y="6721399"/>
            <a:ext cx="1073150" cy="107722"/>
          </a:xfrm>
        </p:spPr>
        <p:txBody>
          <a:bodyPr/>
          <a:lstStyle/>
          <a:p>
            <a:endParaRPr lang="fr-FR" dirty="0">
              <a:solidFill>
                <a:srgbClr val="3F3F3F">
                  <a:lumMod val="60000"/>
                  <a:lumOff val="40000"/>
                </a:srgbClr>
              </a:solidFill>
            </a:endParaRPr>
          </a:p>
        </p:txBody>
      </p:sp>
      <p:sp>
        <p:nvSpPr>
          <p:cNvPr id="6" name="TextBox 5">
            <a:extLst>
              <a:ext uri="{FF2B5EF4-FFF2-40B4-BE49-F238E27FC236}">
                <a16:creationId xmlns:a16="http://schemas.microsoft.com/office/drawing/2014/main" id="{12355852-6CAE-46B9-917C-5207000FCE0E}"/>
              </a:ext>
            </a:extLst>
          </p:cNvPr>
          <p:cNvSpPr txBox="1"/>
          <p:nvPr userDrawn="1"/>
        </p:nvSpPr>
        <p:spPr>
          <a:xfrm>
            <a:off x="8751995" y="6507480"/>
            <a:ext cx="163403" cy="129540"/>
          </a:xfrm>
          <a:prstGeom prst="rect">
            <a:avLst/>
          </a:prstGeom>
          <a:noFill/>
        </p:spPr>
        <p:txBody>
          <a:bodyPr wrap="square" lIns="0" tIns="0" rIns="0" bIns="0" rtlCol="0" anchor="ctr" anchorCtr="0">
            <a:noAutofit/>
          </a:bodyPr>
          <a:lstStyle/>
          <a:p>
            <a:pPr algn="r" defTabSz="342900"/>
            <a:fld id="{996B5273-46EB-4870-A6B0-6E7F43CBD6D0}" type="slidenum">
              <a:rPr sz="825">
                <a:solidFill>
                  <a:prstClr val="black">
                    <a:lumMod val="65000"/>
                    <a:lumOff val="35000"/>
                  </a:prstClr>
                </a:solidFill>
              </a:rPr>
              <a:pPr algn="r" defTabSz="342900"/>
              <a:t>‹N°›</a:t>
            </a:fld>
            <a:endParaRPr lang="fr-FR" sz="1350" dirty="0">
              <a:solidFill>
                <a:prstClr val="black">
                  <a:lumMod val="65000"/>
                  <a:lumOff val="35000"/>
                </a:prstClr>
              </a:solidFill>
            </a:endParaRPr>
          </a:p>
        </p:txBody>
      </p:sp>
      <p:sp>
        <p:nvSpPr>
          <p:cNvPr id="7" name="TextBox 6">
            <a:extLst>
              <a:ext uri="{FF2B5EF4-FFF2-40B4-BE49-F238E27FC236}">
                <a16:creationId xmlns:a16="http://schemas.microsoft.com/office/drawing/2014/main" id="{756F1183-C34A-4F0E-A5B2-3650E59C1068}"/>
              </a:ext>
            </a:extLst>
          </p:cNvPr>
          <p:cNvSpPr txBox="1"/>
          <p:nvPr userDrawn="1"/>
        </p:nvSpPr>
        <p:spPr>
          <a:xfrm>
            <a:off x="5993607" y="6507480"/>
            <a:ext cx="2777438" cy="129540"/>
          </a:xfrm>
          <a:prstGeom prst="rect">
            <a:avLst/>
          </a:prstGeom>
          <a:noFill/>
        </p:spPr>
        <p:txBody>
          <a:bodyPr wrap="square" lIns="0" tIns="0" rIns="0" bIns="0" rtlCol="0" anchor="ctr" anchorCtr="0">
            <a:noAutofit/>
          </a:bodyPr>
          <a:lstStyle/>
          <a:p>
            <a:pPr algn="r" defTabSz="342900"/>
            <a:r>
              <a:rPr lang="fr-FR" sz="825">
                <a:solidFill>
                  <a:prstClr val="black">
                    <a:lumMod val="65000"/>
                    <a:lumOff val="35000"/>
                  </a:prstClr>
                </a:solidFill>
              </a:rPr>
              <a:t>Copyright © 2020 Rain Bird Corporation. Tous droits réservés.    </a:t>
            </a:r>
            <a:r>
              <a:rPr lang="fr-FR" sz="825">
                <a:solidFill>
                  <a:srgbClr val="008751"/>
                </a:solidFill>
              </a:rPr>
              <a:t>|</a:t>
            </a:r>
            <a:endParaRPr lang="fr-FR" sz="1350" dirty="0">
              <a:solidFill>
                <a:srgbClr val="008751"/>
              </a:solidFill>
            </a:endParaRPr>
          </a:p>
        </p:txBody>
      </p:sp>
      <p:sp>
        <p:nvSpPr>
          <p:cNvPr id="13" name="Rectangle 12">
            <a:extLst>
              <a:ext uri="{FF2B5EF4-FFF2-40B4-BE49-F238E27FC236}">
                <a16:creationId xmlns:a16="http://schemas.microsoft.com/office/drawing/2014/main" id="{54CC6188-5FC3-4CC8-9A66-6F4ECE2233C2}"/>
              </a:ext>
            </a:extLst>
          </p:cNvPr>
          <p:cNvSpPr/>
          <p:nvPr userDrawn="1"/>
        </p:nvSpPr>
        <p:spPr>
          <a:xfrm>
            <a:off x="0" y="6781800"/>
            <a:ext cx="91440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cxnSp>
        <p:nvCxnSpPr>
          <p:cNvPr id="8" name="Straight Connector 7"/>
          <p:cNvCxnSpPr/>
          <p:nvPr userDrawn="1"/>
        </p:nvCxnSpPr>
        <p:spPr>
          <a:xfrm flipH="1">
            <a:off x="228598" y="1079710"/>
            <a:ext cx="1948651" cy="0"/>
          </a:xfrm>
          <a:prstGeom prst="line">
            <a:avLst/>
          </a:prstGeom>
          <a:ln w="19050">
            <a:gradFill flip="none" rotWithShape="1">
              <a:gsLst>
                <a:gs pos="0">
                  <a:schemeClr val="accent1"/>
                </a:gs>
                <a:gs pos="45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228597" y="6487816"/>
            <a:ext cx="2529845" cy="266700"/>
          </a:xfrm>
          <a:prstGeom prst="rect">
            <a:avLst/>
          </a:prstGeom>
          <a:noFill/>
        </p:spPr>
        <p:txBody>
          <a:bodyPr wrap="square" lIns="0" tIns="0" rIns="0" bIns="0" rtlCol="0">
            <a:noAutofit/>
          </a:bodyPr>
          <a:lstStyle/>
          <a:p>
            <a:pPr defTabSz="342900"/>
            <a:r>
              <a:rPr lang="fr-FR" sz="825">
                <a:solidFill>
                  <a:srgbClr val="008751"/>
                </a:solidFill>
              </a:rPr>
              <a:t>L’utilisation intelligente de l’eau™</a:t>
            </a:r>
          </a:p>
        </p:txBody>
      </p:sp>
    </p:spTree>
    <p:extLst>
      <p:ext uri="{BB962C8B-B14F-4D97-AF65-F5344CB8AC3E}">
        <p14:creationId xmlns:p14="http://schemas.microsoft.com/office/powerpoint/2010/main" val="709922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0C74C5-EBB6-0A64-923F-1A54F6FD96A7}"/>
              </a:ext>
            </a:extLst>
          </p:cNvPr>
          <p:cNvSpPr>
            <a:spLocks noGrp="1"/>
          </p:cNvSpPr>
          <p:nvPr>
            <p:ph type="ctrTitle"/>
          </p:nvPr>
        </p:nvSpPr>
        <p:spPr>
          <a:xfrm>
            <a:off x="1143000" y="2817466"/>
            <a:ext cx="6858000" cy="692497"/>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FBC24770-24E4-9C69-249F-3281EE3E9D12}"/>
              </a:ext>
            </a:extLst>
          </p:cNvPr>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5653342-F12C-AC9D-DE68-B96B9E486E11}"/>
              </a:ext>
            </a:extLst>
          </p:cNvPr>
          <p:cNvSpPr>
            <a:spLocks noGrp="1"/>
          </p:cNvSpPr>
          <p:nvPr>
            <p:ph type="dt" sz="half" idx="10"/>
          </p:nvPr>
        </p:nvSpPr>
        <p:spPr>
          <a:xfrm>
            <a:off x="457200" y="6377940"/>
            <a:ext cx="2103120" cy="276999"/>
          </a:xfrm>
        </p:spPr>
        <p:txBody>
          <a:bodyPr/>
          <a:lstStyle/>
          <a:p>
            <a:fld id="{86BE15A8-B21A-4710-8EFF-C08451224A64}" type="datetimeFigureOut">
              <a:rPr lang="fr-FR" smtClean="0"/>
              <a:t>13/03/2025</a:t>
            </a:fld>
            <a:endParaRPr lang="fr-FR"/>
          </a:p>
        </p:txBody>
      </p:sp>
      <p:sp>
        <p:nvSpPr>
          <p:cNvPr id="5" name="Espace réservé du pied de page 4">
            <a:extLst>
              <a:ext uri="{FF2B5EF4-FFF2-40B4-BE49-F238E27FC236}">
                <a16:creationId xmlns:a16="http://schemas.microsoft.com/office/drawing/2014/main" id="{F625EAB7-C133-FD4D-2A55-17961087D857}"/>
              </a:ext>
            </a:extLst>
          </p:cNvPr>
          <p:cNvSpPr>
            <a:spLocks noGrp="1"/>
          </p:cNvSpPr>
          <p:nvPr>
            <p:ph type="ftr" sz="quarter" idx="11"/>
          </p:nvPr>
        </p:nvSpPr>
        <p:spPr>
          <a:xfrm>
            <a:off x="78739" y="6721399"/>
            <a:ext cx="1073150" cy="107722"/>
          </a:xfrm>
        </p:spPr>
        <p:txBody>
          <a:bodyPr/>
          <a:lstStyle/>
          <a:p>
            <a:endParaRPr lang="fr-FR"/>
          </a:p>
        </p:txBody>
      </p:sp>
      <p:sp>
        <p:nvSpPr>
          <p:cNvPr id="6" name="Espace réservé du numéro de diapositive 5">
            <a:extLst>
              <a:ext uri="{FF2B5EF4-FFF2-40B4-BE49-F238E27FC236}">
                <a16:creationId xmlns:a16="http://schemas.microsoft.com/office/drawing/2014/main" id="{BDC4F6D5-74D3-75BF-854A-54AEB374FDF7}"/>
              </a:ext>
            </a:extLst>
          </p:cNvPr>
          <p:cNvSpPr>
            <a:spLocks noGrp="1"/>
          </p:cNvSpPr>
          <p:nvPr>
            <p:ph type="sldNum" sz="quarter" idx="12"/>
          </p:nvPr>
        </p:nvSpPr>
        <p:spPr>
          <a:xfrm>
            <a:off x="6583680" y="6377940"/>
            <a:ext cx="2103120" cy="276999"/>
          </a:xfrm>
        </p:spPr>
        <p:txBody>
          <a:bodyPr/>
          <a:lstStyle/>
          <a:p>
            <a:fld id="{EDE479D1-A912-4A1A-90E9-CE10B3A2953F}" type="slidenum">
              <a:rPr lang="fr-FR" smtClean="0"/>
              <a:t>‹N°›</a:t>
            </a:fld>
            <a:endParaRPr lang="fr-FR"/>
          </a:p>
        </p:txBody>
      </p:sp>
    </p:spTree>
    <p:extLst>
      <p:ext uri="{BB962C8B-B14F-4D97-AF65-F5344CB8AC3E}">
        <p14:creationId xmlns:p14="http://schemas.microsoft.com/office/powerpoint/2010/main" val="2022253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31E06-5578-E595-A160-7EEAAED8E18B}"/>
              </a:ext>
            </a:extLst>
          </p:cNvPr>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5233BFA-D522-6844-05A2-A88D7BED400D}"/>
              </a:ext>
            </a:extLst>
          </p:cNvPr>
          <p:cNvSpPr>
            <a:spLocks noGrp="1"/>
          </p:cNvSpPr>
          <p:nvPr>
            <p:ph type="body" sz="half" idx="1"/>
          </p:nvPr>
        </p:nvSpPr>
        <p:spPr>
          <a:xfrm>
            <a:off x="685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en ligne 3">
            <a:extLst>
              <a:ext uri="{FF2B5EF4-FFF2-40B4-BE49-F238E27FC236}">
                <a16:creationId xmlns:a16="http://schemas.microsoft.com/office/drawing/2014/main" id="{DCD77F0C-11BF-FE4A-A64A-0C12140D2115}"/>
              </a:ext>
            </a:extLst>
          </p:cNvPr>
          <p:cNvSpPr>
            <a:spLocks noGrp="1"/>
          </p:cNvSpPr>
          <p:nvPr>
            <p:ph type="clipArt" sz="half" idx="2"/>
          </p:nvPr>
        </p:nvSpPr>
        <p:spPr>
          <a:xfrm>
            <a:off x="4648200" y="1981200"/>
            <a:ext cx="3810000" cy="4114800"/>
          </a:xfrm>
        </p:spPr>
        <p:txBody>
          <a:bodyPr/>
          <a:lstStyle/>
          <a:p>
            <a:endParaRPr lang="fr-FR"/>
          </a:p>
        </p:txBody>
      </p:sp>
      <p:sp>
        <p:nvSpPr>
          <p:cNvPr id="5" name="Espace réservé de la date 4">
            <a:extLst>
              <a:ext uri="{FF2B5EF4-FFF2-40B4-BE49-F238E27FC236}">
                <a16:creationId xmlns:a16="http://schemas.microsoft.com/office/drawing/2014/main" id="{BABF1C09-D50A-3A60-BB98-EAB1D4CA1934}"/>
              </a:ext>
            </a:extLst>
          </p:cNvPr>
          <p:cNvSpPr>
            <a:spLocks noGrp="1"/>
          </p:cNvSpPr>
          <p:nvPr>
            <p:ph type="dt" sz="half" idx="10"/>
          </p:nvPr>
        </p:nvSpPr>
        <p:spPr>
          <a:xfrm>
            <a:off x="685800" y="6248400"/>
            <a:ext cx="1905000" cy="457200"/>
          </a:xfrm>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44B5B6FF-E8C4-2F3C-A969-36EEFFB82072}"/>
              </a:ext>
            </a:extLst>
          </p:cNvPr>
          <p:cNvSpPr>
            <a:spLocks noGrp="1"/>
          </p:cNvSpPr>
          <p:nvPr>
            <p:ph type="ftr" sz="quarter" idx="11"/>
          </p:nvPr>
        </p:nvSpPr>
        <p:spPr>
          <a:xfrm>
            <a:off x="3124200" y="6248400"/>
            <a:ext cx="2895600" cy="457200"/>
          </a:xfrm>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CAF04A67-7C6D-B34C-D40D-0AE379E0A36A}"/>
              </a:ext>
            </a:extLst>
          </p:cNvPr>
          <p:cNvSpPr>
            <a:spLocks noGrp="1"/>
          </p:cNvSpPr>
          <p:nvPr>
            <p:ph type="sldNum" sz="quarter" idx="12"/>
          </p:nvPr>
        </p:nvSpPr>
        <p:spPr>
          <a:xfrm>
            <a:off x="6553200" y="6248400"/>
            <a:ext cx="1905000" cy="457200"/>
          </a:xfrm>
        </p:spPr>
        <p:txBody>
          <a:bodyPr/>
          <a:lstStyle>
            <a:lvl1pPr>
              <a:defRPr/>
            </a:lvl1pPr>
          </a:lstStyle>
          <a:p>
            <a:fld id="{166210AB-E4EC-4A66-A645-C21837A0E5EB}" type="slidenum">
              <a:rPr lang="fr-FR" altLang="fr-FR"/>
              <a:pPr/>
              <a:t>‹N°›</a:t>
            </a:fld>
            <a:endParaRPr lang="fr-FR" altLang="fr-FR"/>
          </a:p>
        </p:txBody>
      </p:sp>
    </p:spTree>
    <p:extLst>
      <p:ext uri="{BB962C8B-B14F-4D97-AF65-F5344CB8AC3E}">
        <p14:creationId xmlns:p14="http://schemas.microsoft.com/office/powerpoint/2010/main" val="553651301"/>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AFE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AFEF"/>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AFE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16" name="bg object 16"/>
          <p:cNvPicPr/>
          <p:nvPr/>
        </p:nvPicPr>
        <p:blipFill>
          <a:blip r:embed="rId2" cstate="screen">
            <a:extLst>
              <a:ext uri="{28A0092B-C50C-407E-A947-70E740481C1C}">
                <a14:useLocalDpi xmlns:a14="http://schemas.microsoft.com/office/drawing/2010/main"/>
              </a:ext>
            </a:extLst>
          </a:blip>
          <a:stretch>
            <a:fillRect/>
          </a:stretch>
        </p:blipFill>
        <p:spPr>
          <a:xfrm>
            <a:off x="220959" y="816401"/>
            <a:ext cx="4446311" cy="465769"/>
          </a:xfrm>
          <a:prstGeom prst="rect">
            <a:avLst/>
          </a:prstGeom>
        </p:spPr>
      </p:pic>
      <p:pic>
        <p:nvPicPr>
          <p:cNvPr id="17" name="bg object 17"/>
          <p:cNvPicPr/>
          <p:nvPr/>
        </p:nvPicPr>
        <p:blipFill>
          <a:blip r:embed="rId3" cstate="screen">
            <a:extLst>
              <a:ext uri="{28A0092B-C50C-407E-A947-70E740481C1C}">
                <a14:useLocalDpi xmlns:a14="http://schemas.microsoft.com/office/drawing/2010/main"/>
              </a:ext>
            </a:extLst>
          </a:blip>
          <a:stretch>
            <a:fillRect/>
          </a:stretch>
        </p:blipFill>
        <p:spPr>
          <a:xfrm>
            <a:off x="16763" y="60955"/>
            <a:ext cx="7803642" cy="744483"/>
          </a:xfrm>
          <a:prstGeom prst="rect">
            <a:avLst/>
          </a:prstGeom>
        </p:spPr>
      </p:pic>
      <p:sp>
        <p:nvSpPr>
          <p:cNvPr id="2" name="Holder 2"/>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773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62865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8237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a:prstGeom prst="rect">
            <a:avLst/>
          </a:prstGeom>
        </p:spPr>
        <p:txBody>
          <a:bodyPr/>
          <a:lstStyle/>
          <a:p>
            <a:pPr lvl="0"/>
            <a:endParaRPr lang="fr-FR" noProof="0"/>
          </a:p>
        </p:txBody>
      </p:sp>
      <p:sp>
        <p:nvSpPr>
          <p:cNvPr id="4" name="Rectangle 7"/>
          <p:cNvSpPr>
            <a:spLocks noGrp="1" noChangeArrowheads="1"/>
          </p:cNvSpPr>
          <p:nvPr>
            <p:ph type="dt" sz="half" idx="10"/>
          </p:nvPr>
        </p:nvSpPr>
        <p:spPr>
          <a:ln/>
        </p:spPr>
        <p:txBody>
          <a:bodyPr/>
          <a:lstStyle>
            <a:lvl1pPr>
              <a:defRPr/>
            </a:lvl1pPr>
          </a:lstStyle>
          <a:p>
            <a:pPr>
              <a:defRPr/>
            </a:pPr>
            <a:fld id="{2C61D104-7C53-4160-AC9A-08A3B8D0D901}" type="datetime1">
              <a:rPr lang="fr-FR"/>
              <a:pPr>
                <a:defRPr/>
              </a:pPr>
              <a:t>13/03/2025</a:t>
            </a:fld>
            <a:endParaRPr lang="fr-FR"/>
          </a:p>
        </p:txBody>
      </p:sp>
      <p:sp>
        <p:nvSpPr>
          <p:cNvPr id="5" name="Rectangle 8"/>
          <p:cNvSpPr>
            <a:spLocks noGrp="1" noChangeArrowheads="1"/>
          </p:cNvSpPr>
          <p:nvPr>
            <p:ph type="ftr" sz="quarter" idx="11"/>
          </p:nvPr>
        </p:nvSpPr>
        <p:spPr>
          <a:ln/>
        </p:spPr>
        <p:txBody>
          <a:bodyPr/>
          <a:lstStyle>
            <a:lvl1pPr>
              <a:defRPr/>
            </a:lvl1pPr>
          </a:lstStyle>
          <a:p>
            <a:pPr>
              <a:defRPr/>
            </a:pPr>
            <a:r>
              <a:rPr lang="fr-FR"/>
              <a:t>UE1 UT1  CFPPA Toulouse Auzeville Licence Pro</a:t>
            </a:r>
          </a:p>
        </p:txBody>
      </p:sp>
      <p:sp>
        <p:nvSpPr>
          <p:cNvPr id="6" name="Rectangle 9"/>
          <p:cNvSpPr>
            <a:spLocks noGrp="1" noChangeArrowheads="1"/>
          </p:cNvSpPr>
          <p:nvPr>
            <p:ph type="sldNum" sz="quarter" idx="12"/>
          </p:nvPr>
        </p:nvSpPr>
        <p:spPr>
          <a:ln/>
        </p:spPr>
        <p:txBody>
          <a:bodyPr/>
          <a:lstStyle>
            <a:lvl1pPr>
              <a:defRPr/>
            </a:lvl1pPr>
          </a:lstStyle>
          <a:p>
            <a:pPr>
              <a:defRPr/>
            </a:pPr>
            <a:fld id="{C52242C5-147A-481C-8C69-305777B8A3E2}" type="slidenum">
              <a:rPr lang="fr-FR" altLang="fr-FR"/>
              <a:pPr>
                <a:defRPr/>
              </a:pPr>
              <a:t>‹N°›</a:t>
            </a:fld>
            <a:endParaRPr lang="fr-FR" altLang="fr-FR"/>
          </a:p>
        </p:txBody>
      </p:sp>
    </p:spTree>
    <p:extLst>
      <p:ext uri="{BB962C8B-B14F-4D97-AF65-F5344CB8AC3E}">
        <p14:creationId xmlns:p14="http://schemas.microsoft.com/office/powerpoint/2010/main" val="3701503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tableau 2"/>
          <p:cNvSpPr>
            <a:spLocks noGrp="1"/>
          </p:cNvSpPr>
          <p:nvPr>
            <p:ph type="tbl" idx="1"/>
          </p:nvPr>
        </p:nvSpPr>
        <p:spPr>
          <a:xfrm>
            <a:off x="457200" y="1600200"/>
            <a:ext cx="8229600" cy="4525963"/>
          </a:xfrm>
          <a:prstGeom prst="rect">
            <a:avLst/>
          </a:prstGeom>
        </p:spPr>
        <p:txBody>
          <a:bodyPr/>
          <a:lstStyle/>
          <a:p>
            <a:pPr lvl="0"/>
            <a:endParaRPr lang="fr-FR" noProof="0"/>
          </a:p>
        </p:txBody>
      </p:sp>
      <p:sp>
        <p:nvSpPr>
          <p:cNvPr id="4" name="Rectangle 7"/>
          <p:cNvSpPr>
            <a:spLocks noGrp="1" noChangeArrowheads="1"/>
          </p:cNvSpPr>
          <p:nvPr>
            <p:ph type="dt" sz="half" idx="10"/>
          </p:nvPr>
        </p:nvSpPr>
        <p:spPr>
          <a:ln/>
        </p:spPr>
        <p:txBody>
          <a:bodyPr/>
          <a:lstStyle>
            <a:lvl1pPr>
              <a:defRPr/>
            </a:lvl1pPr>
          </a:lstStyle>
          <a:p>
            <a:pPr>
              <a:defRPr/>
            </a:pPr>
            <a:fld id="{55C1655A-B477-4A99-A2E6-C74461511AB8}" type="datetime1">
              <a:rPr lang="fr-FR"/>
              <a:pPr>
                <a:defRPr/>
              </a:pPr>
              <a:t>13/03/2025</a:t>
            </a:fld>
            <a:endParaRPr lang="fr-FR"/>
          </a:p>
        </p:txBody>
      </p:sp>
      <p:sp>
        <p:nvSpPr>
          <p:cNvPr id="5" name="Rectangle 8"/>
          <p:cNvSpPr>
            <a:spLocks noGrp="1" noChangeArrowheads="1"/>
          </p:cNvSpPr>
          <p:nvPr>
            <p:ph type="ftr" sz="quarter" idx="11"/>
          </p:nvPr>
        </p:nvSpPr>
        <p:spPr>
          <a:ln/>
        </p:spPr>
        <p:txBody>
          <a:bodyPr/>
          <a:lstStyle>
            <a:lvl1pPr>
              <a:defRPr/>
            </a:lvl1pPr>
          </a:lstStyle>
          <a:p>
            <a:pPr>
              <a:defRPr/>
            </a:pPr>
            <a:r>
              <a:rPr lang="fr-FR"/>
              <a:t>UE1 UT1  CFPPA Toulouse Auzeville Licence Pro</a:t>
            </a:r>
          </a:p>
        </p:txBody>
      </p:sp>
      <p:sp>
        <p:nvSpPr>
          <p:cNvPr id="6" name="Rectangle 9"/>
          <p:cNvSpPr>
            <a:spLocks noGrp="1" noChangeArrowheads="1"/>
          </p:cNvSpPr>
          <p:nvPr>
            <p:ph type="sldNum" sz="quarter" idx="12"/>
          </p:nvPr>
        </p:nvSpPr>
        <p:spPr>
          <a:ln/>
        </p:spPr>
        <p:txBody>
          <a:bodyPr/>
          <a:lstStyle>
            <a:lvl1pPr>
              <a:defRPr/>
            </a:lvl1pPr>
          </a:lstStyle>
          <a:p>
            <a:pPr>
              <a:defRPr/>
            </a:pPr>
            <a:fld id="{A34A3B84-593E-49EF-A1A7-011D91BE8E62}" type="slidenum">
              <a:rPr lang="fr-FR" altLang="fr-FR"/>
              <a:pPr>
                <a:defRPr/>
              </a:pPr>
              <a:t>‹N°›</a:t>
            </a:fld>
            <a:endParaRPr lang="fr-FR" altLang="fr-FR"/>
          </a:p>
        </p:txBody>
      </p:sp>
    </p:spTree>
    <p:extLst>
      <p:ext uri="{BB962C8B-B14F-4D97-AF65-F5344CB8AC3E}">
        <p14:creationId xmlns:p14="http://schemas.microsoft.com/office/powerpoint/2010/main" val="1820996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17000"/>
            <a:lum/>
          </a:blip>
          <a:srcRect/>
          <a:stretch>
            <a:fillRect l="-19000" r="-19000"/>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8626" y="1299718"/>
            <a:ext cx="4695825" cy="330835"/>
          </a:xfrm>
          <a:prstGeom prst="rect">
            <a:avLst/>
          </a:prstGeom>
        </p:spPr>
        <p:txBody>
          <a:bodyPr wrap="square" lIns="0" tIns="0" rIns="0" bIns="0">
            <a:spAutoFit/>
          </a:bodyPr>
          <a:lstStyle>
            <a:lvl1pPr>
              <a:defRPr sz="2000" b="1" i="0">
                <a:solidFill>
                  <a:srgbClr val="00AFEF"/>
                </a:solidFill>
                <a:latin typeface="Arial"/>
                <a:cs typeface="Arial"/>
              </a:defRPr>
            </a:lvl1pPr>
          </a:lstStyle>
          <a:p>
            <a:endParaRPr/>
          </a:p>
        </p:txBody>
      </p:sp>
      <p:sp>
        <p:nvSpPr>
          <p:cNvPr id="3" name="Holder 3"/>
          <p:cNvSpPr>
            <a:spLocks noGrp="1"/>
          </p:cNvSpPr>
          <p:nvPr>
            <p:ph type="body" idx="1"/>
          </p:nvPr>
        </p:nvSpPr>
        <p:spPr>
          <a:xfrm>
            <a:off x="3157473" y="2016633"/>
            <a:ext cx="4756150" cy="1438275"/>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78739" y="6721399"/>
            <a:ext cx="1073150" cy="114300"/>
          </a:xfrm>
          <a:prstGeom prst="rect">
            <a:avLst/>
          </a:prstGeom>
        </p:spPr>
        <p:txBody>
          <a:bodyPr wrap="square" lIns="0" tIns="0" rIns="0" bIns="0">
            <a:spAutoFit/>
          </a:bodyPr>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1" r:id="rId8"/>
    <p:sldLayoutId id="2147483672" r:id="rId9"/>
    <p:sldLayoutId id="2147483675" r:id="rId10"/>
    <p:sldLayoutId id="2147483679" r:id="rId11"/>
    <p:sldLayoutId id="2147483682" r:id="rId12"/>
    <p:sldLayoutId id="2147483683"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http://upload.wikimedia.org/wikipedia/commons/e/ed/Narbonne_Canal_de_la_Robine_from_Boulevard_Gambetta.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hyperlink" Target="Support_Webinaire_IRRIG_041024.pdf"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fims%20permaculture/analyse%20de%20sol.mp4" TargetMode="External"/><Relationship Id="rId2" Type="http://schemas.openxmlformats.org/officeDocument/2006/relationships/image" Target="../media/image49.jf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Ressources/Quels-vegetaux-pour-LR.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films/Comment%20installer%20un%20arrosage%20automatique%20pour%20gazon%20..mp4"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18" Type="http://schemas.openxmlformats.org/officeDocument/2006/relationships/image" Target="../media/image88.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png"/><Relationship Id="rId17" Type="http://schemas.openxmlformats.org/officeDocument/2006/relationships/image" Target="../media/image87.tiff"/><Relationship Id="rId2" Type="http://schemas.openxmlformats.org/officeDocument/2006/relationships/notesSlide" Target="../notesSlides/notesSlide42.xml"/><Relationship Id="rId16"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5" Type="http://schemas.openxmlformats.org/officeDocument/2006/relationships/image" Target="../media/image8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jpe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94.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wmf"/></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2.xml.rels><?xml version="1.0" encoding="UTF-8" standalone="yes"?>
<Relationships xmlns="http://schemas.openxmlformats.org/package/2006/relationships"><Relationship Id="rId3" Type="http://schemas.openxmlformats.org/officeDocument/2006/relationships/image" Target="../media/image103.wmf"/><Relationship Id="rId7" Type="http://schemas.openxmlformats.org/officeDocument/2006/relationships/image" Target="../media/image107.w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hyperlink" Target="fiche%20maintenance.xlsx" TargetMode="External"/><Relationship Id="rId5" Type="http://schemas.openxmlformats.org/officeDocument/2006/relationships/image" Target="../media/image111.jpeg"/><Relationship Id="rId4" Type="http://schemas.openxmlformats.org/officeDocument/2006/relationships/image" Target="../media/image1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701BB0-5F2E-A5AB-39AA-A542E95BE6BE}"/>
              </a:ext>
            </a:extLst>
          </p:cNvPr>
          <p:cNvPicPr>
            <a:picLocks noChangeAspect="1"/>
          </p:cNvPicPr>
          <p:nvPr/>
        </p:nvPicPr>
        <p:blipFill>
          <a:blip r:embed="rId3"/>
          <a:stretch>
            <a:fillRect/>
          </a:stretch>
        </p:blipFill>
        <p:spPr>
          <a:xfrm>
            <a:off x="0" y="54047"/>
            <a:ext cx="9144000" cy="6749905"/>
          </a:xfrm>
          <a:prstGeom prst="rect">
            <a:avLst/>
          </a:prstGeom>
        </p:spPr>
      </p:pic>
    </p:spTree>
    <p:extLst>
      <p:ext uri="{BB962C8B-B14F-4D97-AF65-F5344CB8AC3E}">
        <p14:creationId xmlns:p14="http://schemas.microsoft.com/office/powerpoint/2010/main" val="331342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3">
            <a:extLst>
              <a:ext uri="{FF2B5EF4-FFF2-40B4-BE49-F238E27FC236}">
                <a16:creationId xmlns:a16="http://schemas.microsoft.com/office/drawing/2014/main" id="{A713D28E-375E-4C67-A908-B2F4074A58FD}"/>
              </a:ext>
            </a:extLst>
          </p:cNvPr>
          <p:cNvGrpSpPr/>
          <p:nvPr/>
        </p:nvGrpSpPr>
        <p:grpSpPr>
          <a:xfrm>
            <a:off x="210185" y="304800"/>
            <a:ext cx="2071370" cy="1508760"/>
            <a:chOff x="399288" y="1348739"/>
            <a:chExt cx="2071370" cy="1508760"/>
          </a:xfrm>
        </p:grpSpPr>
        <p:pic>
          <p:nvPicPr>
            <p:cNvPr id="6" name="object 4">
              <a:extLst>
                <a:ext uri="{FF2B5EF4-FFF2-40B4-BE49-F238E27FC236}">
                  <a16:creationId xmlns:a16="http://schemas.microsoft.com/office/drawing/2014/main" id="{57E44DCA-2225-3BDE-2A9D-35617BC7E9F8}"/>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425196" y="1374647"/>
              <a:ext cx="2019300" cy="1456943"/>
            </a:xfrm>
            <a:prstGeom prst="rect">
              <a:avLst/>
            </a:prstGeom>
          </p:spPr>
        </p:pic>
        <p:sp>
          <p:nvSpPr>
            <p:cNvPr id="7" name="object 5">
              <a:extLst>
                <a:ext uri="{FF2B5EF4-FFF2-40B4-BE49-F238E27FC236}">
                  <a16:creationId xmlns:a16="http://schemas.microsoft.com/office/drawing/2014/main" id="{6B09E128-DA8C-D26A-8CAC-3C296185701A}"/>
                </a:ext>
              </a:extLst>
            </p:cNvPr>
            <p:cNvSpPr/>
            <p:nvPr/>
          </p:nvSpPr>
          <p:spPr>
            <a:xfrm>
              <a:off x="412242" y="1361693"/>
              <a:ext cx="2045335" cy="1483360"/>
            </a:xfrm>
            <a:custGeom>
              <a:avLst/>
              <a:gdLst/>
              <a:ahLst/>
              <a:cxnLst/>
              <a:rect l="l" t="t" r="r" b="b"/>
              <a:pathLst>
                <a:path w="2045335" h="1483360">
                  <a:moveTo>
                    <a:pt x="0" y="1482852"/>
                  </a:moveTo>
                  <a:lnTo>
                    <a:pt x="2045208" y="1482852"/>
                  </a:lnTo>
                  <a:lnTo>
                    <a:pt x="2045208" y="0"/>
                  </a:lnTo>
                  <a:lnTo>
                    <a:pt x="0" y="0"/>
                  </a:lnTo>
                  <a:lnTo>
                    <a:pt x="0" y="1482852"/>
                  </a:lnTo>
                  <a:close/>
                </a:path>
              </a:pathLst>
            </a:custGeom>
            <a:ln w="25907">
              <a:solidFill>
                <a:srgbClr val="4F81BC"/>
              </a:solidFill>
            </a:ln>
          </p:spPr>
          <p:txBody>
            <a:bodyPr wrap="square" lIns="0" tIns="0" rIns="0" bIns="0" rtlCol="0"/>
            <a:lstStyle/>
            <a:p>
              <a:endParaRPr/>
            </a:p>
          </p:txBody>
        </p:sp>
      </p:grpSp>
      <p:pic>
        <p:nvPicPr>
          <p:cNvPr id="8" name="object 6">
            <a:extLst>
              <a:ext uri="{FF2B5EF4-FFF2-40B4-BE49-F238E27FC236}">
                <a16:creationId xmlns:a16="http://schemas.microsoft.com/office/drawing/2014/main" id="{6F1EDC4F-4A20-6E8B-4DA5-6D37646876FB}"/>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3854577" y="1781523"/>
            <a:ext cx="141468" cy="163707"/>
          </a:xfrm>
          <a:prstGeom prst="rect">
            <a:avLst/>
          </a:prstGeom>
        </p:spPr>
      </p:pic>
      <p:pic>
        <p:nvPicPr>
          <p:cNvPr id="9" name="object 7">
            <a:extLst>
              <a:ext uri="{FF2B5EF4-FFF2-40B4-BE49-F238E27FC236}">
                <a16:creationId xmlns:a16="http://schemas.microsoft.com/office/drawing/2014/main" id="{C3F73E9A-F1E7-D20D-4B05-EFD3AAC182F7}"/>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3854577" y="2193003"/>
            <a:ext cx="146031" cy="163707"/>
          </a:xfrm>
          <a:prstGeom prst="rect">
            <a:avLst/>
          </a:prstGeom>
        </p:spPr>
      </p:pic>
      <p:pic>
        <p:nvPicPr>
          <p:cNvPr id="10" name="object 8">
            <a:extLst>
              <a:ext uri="{FF2B5EF4-FFF2-40B4-BE49-F238E27FC236}">
                <a16:creationId xmlns:a16="http://schemas.microsoft.com/office/drawing/2014/main" id="{A5AAA20E-7279-F4E3-D992-1ACB9A1D39A1}"/>
              </a:ext>
            </a:extLst>
          </p:cNvPr>
          <p:cNvPicPr/>
          <p:nvPr/>
        </p:nvPicPr>
        <p:blipFill>
          <a:blip r:embed="rId6" cstate="screen">
            <a:extLst>
              <a:ext uri="{28A0092B-C50C-407E-A947-70E740481C1C}">
                <a14:useLocalDpi xmlns:a14="http://schemas.microsoft.com/office/drawing/2010/main" val="0"/>
              </a:ext>
            </a:extLst>
          </a:blip>
          <a:stretch>
            <a:fillRect/>
          </a:stretch>
        </p:blipFill>
        <p:spPr>
          <a:xfrm>
            <a:off x="4503801" y="4136103"/>
            <a:ext cx="141468" cy="163707"/>
          </a:xfrm>
          <a:prstGeom prst="rect">
            <a:avLst/>
          </a:prstGeom>
        </p:spPr>
      </p:pic>
      <p:sp>
        <p:nvSpPr>
          <p:cNvPr id="11" name="object 9">
            <a:extLst>
              <a:ext uri="{FF2B5EF4-FFF2-40B4-BE49-F238E27FC236}">
                <a16:creationId xmlns:a16="http://schemas.microsoft.com/office/drawing/2014/main" id="{4442B77E-5ABA-3294-59D8-EE0CF148C004}"/>
              </a:ext>
            </a:extLst>
          </p:cNvPr>
          <p:cNvSpPr txBox="1"/>
          <p:nvPr/>
        </p:nvSpPr>
        <p:spPr>
          <a:xfrm>
            <a:off x="3700521" y="3631528"/>
            <a:ext cx="5192019" cy="1677382"/>
          </a:xfrm>
          <a:prstGeom prst="rect">
            <a:avLst/>
          </a:prstGeom>
        </p:spPr>
        <p:txBody>
          <a:bodyPr vert="horz" wrap="square" lIns="0" tIns="162560" rIns="0" bIns="0" rtlCol="0">
            <a:spAutoFit/>
          </a:bodyPr>
          <a:lstStyle/>
          <a:p>
            <a:pPr marL="12700">
              <a:lnSpc>
                <a:spcPct val="100000"/>
              </a:lnSpc>
              <a:spcBef>
                <a:spcPts val="1280"/>
              </a:spcBef>
            </a:pPr>
            <a:r>
              <a:rPr sz="2000" u="sng" dirty="0">
                <a:solidFill>
                  <a:srgbClr val="006FC0"/>
                </a:solidFill>
                <a:uFill>
                  <a:solidFill>
                    <a:srgbClr val="006FC0"/>
                  </a:solidFill>
                </a:uFill>
                <a:latin typeface="Arial"/>
                <a:cs typeface="Arial"/>
              </a:rPr>
              <a:t>Vérifier</a:t>
            </a:r>
            <a:r>
              <a:rPr sz="2000" u="sng" spc="-5"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la</a:t>
            </a:r>
            <a:r>
              <a:rPr sz="2000" u="sng" spc="-20" dirty="0">
                <a:solidFill>
                  <a:srgbClr val="006FC0"/>
                </a:solidFill>
                <a:uFill>
                  <a:solidFill>
                    <a:srgbClr val="006FC0"/>
                  </a:solidFill>
                </a:uFill>
                <a:latin typeface="Arial"/>
                <a:cs typeface="Arial"/>
              </a:rPr>
              <a:t> </a:t>
            </a:r>
            <a:r>
              <a:rPr sz="2000" u="sng" spc="-10" dirty="0">
                <a:solidFill>
                  <a:srgbClr val="006FC0"/>
                </a:solidFill>
                <a:uFill>
                  <a:solidFill>
                    <a:srgbClr val="006FC0"/>
                  </a:solidFill>
                </a:uFill>
                <a:latin typeface="Arial"/>
                <a:cs typeface="Arial"/>
              </a:rPr>
              <a:t>pluviométrie</a:t>
            </a:r>
            <a:endParaRPr sz="2000" dirty="0">
              <a:latin typeface="Arial"/>
              <a:cs typeface="Arial"/>
            </a:endParaRPr>
          </a:p>
          <a:p>
            <a:pPr marL="146685">
              <a:lnSpc>
                <a:spcPct val="100000"/>
              </a:lnSpc>
              <a:spcBef>
                <a:spcPts val="730"/>
              </a:spcBef>
            </a:pPr>
            <a:r>
              <a:rPr sz="2000" dirty="0">
                <a:latin typeface="Calibri"/>
                <a:cs typeface="Calibri"/>
              </a:rPr>
              <a:t>3</a:t>
            </a:r>
            <a:r>
              <a:rPr sz="2000" spc="10" dirty="0">
                <a:latin typeface="Calibri"/>
                <a:cs typeface="Calibri"/>
              </a:rPr>
              <a:t> </a:t>
            </a:r>
            <a:r>
              <a:rPr sz="2000" dirty="0">
                <a:latin typeface="Calibri"/>
                <a:cs typeface="Calibri"/>
              </a:rPr>
              <a:t>à</a:t>
            </a:r>
            <a:r>
              <a:rPr sz="2000" spc="5" dirty="0">
                <a:latin typeface="Calibri"/>
                <a:cs typeface="Calibri"/>
              </a:rPr>
              <a:t> </a:t>
            </a:r>
            <a:r>
              <a:rPr sz="2000" dirty="0">
                <a:latin typeface="Calibri"/>
                <a:cs typeface="Calibri"/>
              </a:rPr>
              <a:t>5</a:t>
            </a:r>
            <a:r>
              <a:rPr sz="2000" spc="15" dirty="0">
                <a:latin typeface="Calibri"/>
                <a:cs typeface="Calibri"/>
              </a:rPr>
              <a:t> </a:t>
            </a:r>
            <a:r>
              <a:rPr sz="2000" spc="-10" dirty="0">
                <a:latin typeface="Calibri"/>
                <a:cs typeface="Calibri"/>
              </a:rPr>
              <a:t>pluviomètres</a:t>
            </a:r>
            <a:r>
              <a:rPr sz="2000" spc="-30" dirty="0">
                <a:latin typeface="Calibri"/>
                <a:cs typeface="Calibri"/>
              </a:rPr>
              <a:t> </a:t>
            </a:r>
            <a:r>
              <a:rPr sz="2000" dirty="0">
                <a:latin typeface="Calibri"/>
                <a:cs typeface="Calibri"/>
              </a:rPr>
              <a:t>entre</a:t>
            </a:r>
            <a:r>
              <a:rPr sz="2000" spc="5" dirty="0">
                <a:latin typeface="Calibri"/>
                <a:cs typeface="Calibri"/>
              </a:rPr>
              <a:t> </a:t>
            </a:r>
            <a:r>
              <a:rPr sz="2000" dirty="0">
                <a:latin typeface="Calibri"/>
                <a:cs typeface="Calibri"/>
              </a:rPr>
              <a:t>deux</a:t>
            </a:r>
            <a:r>
              <a:rPr sz="2000" spc="5" dirty="0">
                <a:latin typeface="Calibri"/>
                <a:cs typeface="Calibri"/>
              </a:rPr>
              <a:t> </a:t>
            </a:r>
            <a:r>
              <a:rPr sz="2000" spc="-10" dirty="0" err="1">
                <a:latin typeface="Calibri"/>
                <a:cs typeface="Calibri"/>
              </a:rPr>
              <a:t>arroseurs</a:t>
            </a:r>
            <a:endParaRPr sz="2000" dirty="0">
              <a:latin typeface="Calibri"/>
              <a:cs typeface="Calibri"/>
            </a:endParaRPr>
          </a:p>
          <a:p>
            <a:pPr marL="882015" indent="-356235">
              <a:lnSpc>
                <a:spcPct val="100000"/>
              </a:lnSpc>
              <a:spcBef>
                <a:spcPts val="5"/>
              </a:spcBef>
              <a:buFont typeface="Wingdings"/>
              <a:buChar char=""/>
              <a:tabLst>
                <a:tab pos="882015" algn="l"/>
                <a:tab pos="882650" algn="l"/>
              </a:tabLst>
            </a:pPr>
            <a:r>
              <a:rPr sz="2000" dirty="0">
                <a:latin typeface="Verdana"/>
                <a:cs typeface="Verdana"/>
              </a:rPr>
              <a:t>repérer</a:t>
            </a:r>
            <a:r>
              <a:rPr sz="2000" spc="-40" dirty="0">
                <a:latin typeface="Verdana"/>
                <a:cs typeface="Verdana"/>
              </a:rPr>
              <a:t> </a:t>
            </a:r>
            <a:r>
              <a:rPr sz="2000" dirty="0">
                <a:latin typeface="Verdana"/>
                <a:cs typeface="Verdana"/>
              </a:rPr>
              <a:t>les</a:t>
            </a:r>
            <a:r>
              <a:rPr sz="2000" spc="-25" dirty="0">
                <a:latin typeface="Verdana"/>
                <a:cs typeface="Verdana"/>
              </a:rPr>
              <a:t> </a:t>
            </a:r>
            <a:r>
              <a:rPr sz="2000" spc="-10" dirty="0">
                <a:latin typeface="Verdana"/>
                <a:cs typeface="Verdana"/>
              </a:rPr>
              <a:t>dysfonctionnements</a:t>
            </a:r>
            <a:endParaRPr sz="2000" dirty="0">
              <a:latin typeface="Verdana"/>
              <a:cs typeface="Verdana"/>
            </a:endParaRPr>
          </a:p>
          <a:p>
            <a:pPr marL="883919" indent="-358775">
              <a:lnSpc>
                <a:spcPct val="100000"/>
              </a:lnSpc>
              <a:spcBef>
                <a:spcPts val="1485"/>
              </a:spcBef>
              <a:buFont typeface="Wingdings"/>
              <a:buChar char=""/>
              <a:tabLst>
                <a:tab pos="883919" algn="l"/>
                <a:tab pos="884555" algn="l"/>
              </a:tabLst>
            </a:pPr>
            <a:r>
              <a:rPr sz="2000" dirty="0">
                <a:latin typeface="Verdana"/>
                <a:cs typeface="Verdana"/>
              </a:rPr>
              <a:t>optimiser</a:t>
            </a:r>
            <a:r>
              <a:rPr sz="2000" spc="-35" dirty="0">
                <a:latin typeface="Verdana"/>
                <a:cs typeface="Verdana"/>
              </a:rPr>
              <a:t> </a:t>
            </a:r>
            <a:r>
              <a:rPr sz="2000" dirty="0">
                <a:latin typeface="Verdana"/>
                <a:cs typeface="Verdana"/>
              </a:rPr>
              <a:t>les</a:t>
            </a:r>
            <a:r>
              <a:rPr sz="2000" spc="-70" dirty="0">
                <a:latin typeface="Verdana"/>
                <a:cs typeface="Verdana"/>
              </a:rPr>
              <a:t> </a:t>
            </a:r>
            <a:r>
              <a:rPr sz="2000" spc="-10" dirty="0">
                <a:latin typeface="Verdana"/>
                <a:cs typeface="Verdana"/>
              </a:rPr>
              <a:t>systèmes</a:t>
            </a:r>
            <a:endParaRPr sz="2000" dirty="0">
              <a:latin typeface="Verdana"/>
              <a:cs typeface="Verdana"/>
            </a:endParaRPr>
          </a:p>
        </p:txBody>
      </p:sp>
      <p:sp>
        <p:nvSpPr>
          <p:cNvPr id="12" name="object 15">
            <a:extLst>
              <a:ext uri="{FF2B5EF4-FFF2-40B4-BE49-F238E27FC236}">
                <a16:creationId xmlns:a16="http://schemas.microsoft.com/office/drawing/2014/main" id="{3A3DA574-90DE-E54A-0007-7AA2718D83EA}"/>
              </a:ext>
            </a:extLst>
          </p:cNvPr>
          <p:cNvSpPr txBox="1"/>
          <p:nvPr/>
        </p:nvSpPr>
        <p:spPr>
          <a:xfrm>
            <a:off x="2939290" y="914400"/>
            <a:ext cx="5747510" cy="2634054"/>
          </a:xfrm>
          <a:prstGeom prst="rect">
            <a:avLst/>
          </a:prstGeom>
        </p:spPr>
        <p:txBody>
          <a:bodyPr vert="horz" wrap="square" lIns="0" tIns="12700" rIns="0" bIns="0" rtlCol="0">
            <a:spAutoFit/>
          </a:bodyPr>
          <a:lstStyle/>
          <a:p>
            <a:pPr marL="12700">
              <a:lnSpc>
                <a:spcPct val="100000"/>
              </a:lnSpc>
              <a:spcBef>
                <a:spcPts val="100"/>
              </a:spcBef>
            </a:pPr>
            <a:r>
              <a:rPr sz="2000" u="sng" dirty="0">
                <a:solidFill>
                  <a:srgbClr val="006FC0"/>
                </a:solidFill>
                <a:uFill>
                  <a:solidFill>
                    <a:srgbClr val="006FC0"/>
                  </a:solidFill>
                </a:uFill>
                <a:latin typeface="Arial"/>
                <a:cs typeface="Arial"/>
              </a:rPr>
              <a:t>Quels</a:t>
            </a:r>
            <a:r>
              <a:rPr sz="2000" u="sng" spc="-3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volumes</a:t>
            </a:r>
            <a:r>
              <a:rPr sz="2000" u="sng" spc="-1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consommés</a:t>
            </a:r>
            <a:r>
              <a:rPr sz="2000" u="sng" spc="-10" dirty="0">
                <a:solidFill>
                  <a:srgbClr val="006FC0"/>
                </a:solidFill>
                <a:uFill>
                  <a:solidFill>
                    <a:srgbClr val="006FC0"/>
                  </a:solidFill>
                </a:uFill>
                <a:latin typeface="Arial"/>
                <a:cs typeface="Arial"/>
              </a:rPr>
              <a:t> </a:t>
            </a:r>
            <a:r>
              <a:rPr sz="2000" u="sng" spc="-50" dirty="0">
                <a:solidFill>
                  <a:srgbClr val="006FC0"/>
                </a:solidFill>
                <a:uFill>
                  <a:solidFill>
                    <a:srgbClr val="006FC0"/>
                  </a:solidFill>
                </a:uFill>
                <a:latin typeface="Arial"/>
                <a:cs typeface="Arial"/>
              </a:rPr>
              <a:t>?</a:t>
            </a:r>
            <a:endParaRPr sz="2000" dirty="0">
              <a:latin typeface="Arial"/>
              <a:cs typeface="Arial"/>
            </a:endParaRPr>
          </a:p>
          <a:p>
            <a:pPr marL="826769">
              <a:lnSpc>
                <a:spcPct val="100000"/>
              </a:lnSpc>
              <a:spcBef>
                <a:spcPts val="880"/>
              </a:spcBef>
            </a:pPr>
            <a:r>
              <a:rPr sz="2400" dirty="0">
                <a:latin typeface="Calibri"/>
                <a:cs typeface="Calibri"/>
              </a:rPr>
              <a:t>Mise</a:t>
            </a:r>
            <a:r>
              <a:rPr sz="2400" spc="-40" dirty="0">
                <a:latin typeface="Calibri"/>
                <a:cs typeface="Calibri"/>
              </a:rPr>
              <a:t> </a:t>
            </a:r>
            <a:r>
              <a:rPr sz="2400" dirty="0">
                <a:latin typeface="Calibri"/>
                <a:cs typeface="Calibri"/>
              </a:rPr>
              <a:t>en</a:t>
            </a:r>
            <a:r>
              <a:rPr sz="2400" spc="-5" dirty="0">
                <a:latin typeface="Calibri"/>
                <a:cs typeface="Calibri"/>
              </a:rPr>
              <a:t> </a:t>
            </a:r>
            <a:r>
              <a:rPr sz="2400" dirty="0">
                <a:latin typeface="Calibri"/>
                <a:cs typeface="Calibri"/>
              </a:rPr>
              <a:t>place</a:t>
            </a:r>
            <a:r>
              <a:rPr sz="2400" spc="-30" dirty="0">
                <a:latin typeface="Calibri"/>
                <a:cs typeface="Calibri"/>
              </a:rPr>
              <a:t> </a:t>
            </a:r>
            <a:r>
              <a:rPr sz="2400" dirty="0">
                <a:latin typeface="Calibri"/>
                <a:cs typeface="Calibri"/>
              </a:rPr>
              <a:t>de </a:t>
            </a:r>
            <a:r>
              <a:rPr sz="2400" dirty="0" err="1">
                <a:latin typeface="Calibri"/>
                <a:cs typeface="Calibri"/>
              </a:rPr>
              <a:t>compteur</a:t>
            </a:r>
            <a:r>
              <a:rPr sz="2400" spc="-45" dirty="0">
                <a:latin typeface="Calibri"/>
                <a:cs typeface="Calibri"/>
              </a:rPr>
              <a:t> </a:t>
            </a:r>
            <a:r>
              <a:rPr sz="2400" dirty="0">
                <a:latin typeface="Calibri"/>
                <a:cs typeface="Calibri"/>
              </a:rPr>
              <a:t>s</a:t>
            </a:r>
            <a:r>
              <a:rPr lang="fr-FR" sz="2400" dirty="0" err="1">
                <a:latin typeface="Calibri"/>
                <a:cs typeface="Calibri"/>
              </a:rPr>
              <a:t>ur</a:t>
            </a:r>
            <a:r>
              <a:rPr sz="2400" spc="-20" dirty="0">
                <a:latin typeface="Calibri"/>
                <a:cs typeface="Calibri"/>
              </a:rPr>
              <a:t> </a:t>
            </a:r>
            <a:r>
              <a:rPr sz="2400" dirty="0" err="1">
                <a:latin typeface="Calibri"/>
                <a:cs typeface="Calibri"/>
              </a:rPr>
              <a:t>chaque</a:t>
            </a:r>
            <a:r>
              <a:rPr sz="2400" spc="-15" dirty="0">
                <a:latin typeface="Calibri"/>
                <a:cs typeface="Calibri"/>
              </a:rPr>
              <a:t> </a:t>
            </a:r>
            <a:r>
              <a:rPr sz="2400" spc="-20" dirty="0">
                <a:latin typeface="Calibri"/>
                <a:cs typeface="Calibri"/>
              </a:rPr>
              <a:t>site</a:t>
            </a:r>
            <a:r>
              <a:rPr lang="fr-FR" sz="2400" spc="-20" dirty="0">
                <a:latin typeface="Calibri"/>
                <a:cs typeface="Calibri"/>
              </a:rPr>
              <a:t> EV avec disconnecteurs et tête émettrice.</a:t>
            </a:r>
            <a:endParaRPr sz="2400" dirty="0">
              <a:latin typeface="Calibri"/>
              <a:cs typeface="Calibri"/>
            </a:endParaRPr>
          </a:p>
          <a:p>
            <a:pPr marL="1254125" indent="-356870">
              <a:lnSpc>
                <a:spcPct val="100000"/>
              </a:lnSpc>
              <a:buFont typeface="Wingdings"/>
              <a:buChar char=""/>
              <a:tabLst>
                <a:tab pos="1254125" algn="l"/>
                <a:tab pos="1254760" algn="l"/>
              </a:tabLst>
            </a:pPr>
            <a:r>
              <a:rPr sz="2000" dirty="0">
                <a:latin typeface="Verdana"/>
                <a:cs typeface="Verdana"/>
              </a:rPr>
              <a:t>détecter</a:t>
            </a:r>
            <a:r>
              <a:rPr sz="2000" spc="-55" dirty="0">
                <a:latin typeface="Verdana"/>
                <a:cs typeface="Verdana"/>
              </a:rPr>
              <a:t> </a:t>
            </a:r>
            <a:r>
              <a:rPr sz="2000" dirty="0">
                <a:latin typeface="Verdana"/>
                <a:cs typeface="Verdana"/>
              </a:rPr>
              <a:t>les</a:t>
            </a:r>
            <a:r>
              <a:rPr sz="2000" spc="-65" dirty="0">
                <a:latin typeface="Verdana"/>
                <a:cs typeface="Verdana"/>
              </a:rPr>
              <a:t> </a:t>
            </a:r>
            <a:r>
              <a:rPr sz="2000" spc="-10" dirty="0" err="1">
                <a:latin typeface="Verdana"/>
                <a:cs typeface="Verdana"/>
              </a:rPr>
              <a:t>fuites</a:t>
            </a:r>
            <a:r>
              <a:rPr lang="fr-FR" sz="2000" spc="-10" dirty="0">
                <a:latin typeface="Verdana"/>
                <a:cs typeface="Verdana"/>
              </a:rPr>
              <a:t>, voir débitmètre</a:t>
            </a:r>
            <a:endParaRPr sz="2000" dirty="0">
              <a:latin typeface="Verdana"/>
              <a:cs typeface="Verdana"/>
            </a:endParaRPr>
          </a:p>
          <a:p>
            <a:pPr marL="1254125" indent="-356870">
              <a:lnSpc>
                <a:spcPct val="100000"/>
              </a:lnSpc>
              <a:spcBef>
                <a:spcPts val="1315"/>
              </a:spcBef>
              <a:buFont typeface="Wingdings"/>
              <a:buChar char=""/>
              <a:tabLst>
                <a:tab pos="1254125" algn="l"/>
                <a:tab pos="1254760" algn="l"/>
              </a:tabLst>
            </a:pPr>
            <a:r>
              <a:rPr sz="2000" dirty="0">
                <a:latin typeface="Verdana"/>
                <a:cs typeface="Verdana"/>
              </a:rPr>
              <a:t>quantifier</a:t>
            </a:r>
            <a:r>
              <a:rPr sz="2000" spc="-55" dirty="0">
                <a:latin typeface="Verdana"/>
                <a:cs typeface="Verdana"/>
              </a:rPr>
              <a:t> </a:t>
            </a:r>
            <a:r>
              <a:rPr sz="2000" dirty="0">
                <a:latin typeface="Verdana"/>
                <a:cs typeface="Verdana"/>
              </a:rPr>
              <a:t>les</a:t>
            </a:r>
            <a:r>
              <a:rPr sz="2000" spc="-55" dirty="0">
                <a:latin typeface="Verdana"/>
                <a:cs typeface="Verdana"/>
              </a:rPr>
              <a:t> </a:t>
            </a:r>
            <a:r>
              <a:rPr sz="2000" spc="-10" dirty="0">
                <a:latin typeface="Verdana"/>
                <a:cs typeface="Verdana"/>
              </a:rPr>
              <a:t>economies</a:t>
            </a:r>
            <a:r>
              <a:rPr lang="fr-FR" sz="2000" spc="-10" dirty="0">
                <a:latin typeface="Verdana"/>
                <a:cs typeface="Verdana"/>
              </a:rPr>
              <a:t> financières et environnementales</a:t>
            </a:r>
            <a:endParaRPr sz="2000" dirty="0">
              <a:latin typeface="Verdana"/>
              <a:cs typeface="Verdana"/>
            </a:endParaRPr>
          </a:p>
        </p:txBody>
      </p:sp>
      <p:grpSp>
        <p:nvGrpSpPr>
          <p:cNvPr id="13" name="object 10">
            <a:extLst>
              <a:ext uri="{FF2B5EF4-FFF2-40B4-BE49-F238E27FC236}">
                <a16:creationId xmlns:a16="http://schemas.microsoft.com/office/drawing/2014/main" id="{E5047AF7-047F-27ED-1EB5-5455987F0140}"/>
              </a:ext>
            </a:extLst>
          </p:cNvPr>
          <p:cNvGrpSpPr/>
          <p:nvPr/>
        </p:nvGrpSpPr>
        <p:grpSpPr>
          <a:xfrm>
            <a:off x="222504" y="2953510"/>
            <a:ext cx="3439795" cy="3840479"/>
            <a:chOff x="222504" y="2953510"/>
            <a:chExt cx="3439795" cy="3840479"/>
          </a:xfrm>
        </p:grpSpPr>
        <p:pic>
          <p:nvPicPr>
            <p:cNvPr id="14" name="object 11">
              <a:extLst>
                <a:ext uri="{FF2B5EF4-FFF2-40B4-BE49-F238E27FC236}">
                  <a16:creationId xmlns:a16="http://schemas.microsoft.com/office/drawing/2014/main" id="{0B9B8A2E-2A4A-228C-0E67-D2117712F7AE}"/>
                </a:ext>
              </a:extLst>
            </p:cNvPr>
            <p:cNvPicPr/>
            <p:nvPr/>
          </p:nvPicPr>
          <p:blipFill>
            <a:blip r:embed="rId7" cstate="screen">
              <a:extLst>
                <a:ext uri="{28A0092B-C50C-407E-A947-70E740481C1C}">
                  <a14:useLocalDpi xmlns:a14="http://schemas.microsoft.com/office/drawing/2010/main" val="0"/>
                </a:ext>
              </a:extLst>
            </a:blip>
            <a:stretch>
              <a:fillRect/>
            </a:stretch>
          </p:blipFill>
          <p:spPr>
            <a:xfrm>
              <a:off x="1258823" y="2979418"/>
              <a:ext cx="2377440" cy="3788664"/>
            </a:xfrm>
            <a:prstGeom prst="rect">
              <a:avLst/>
            </a:prstGeom>
          </p:spPr>
        </p:pic>
        <p:sp>
          <p:nvSpPr>
            <p:cNvPr id="15" name="object 12">
              <a:extLst>
                <a:ext uri="{FF2B5EF4-FFF2-40B4-BE49-F238E27FC236}">
                  <a16:creationId xmlns:a16="http://schemas.microsoft.com/office/drawing/2014/main" id="{45D0B319-6736-C54A-C74C-721DAD14ACCC}"/>
                </a:ext>
              </a:extLst>
            </p:cNvPr>
            <p:cNvSpPr/>
            <p:nvPr/>
          </p:nvSpPr>
          <p:spPr>
            <a:xfrm>
              <a:off x="1245870" y="2966464"/>
              <a:ext cx="2403475" cy="3815079"/>
            </a:xfrm>
            <a:custGeom>
              <a:avLst/>
              <a:gdLst/>
              <a:ahLst/>
              <a:cxnLst/>
              <a:rect l="l" t="t" r="r" b="b"/>
              <a:pathLst>
                <a:path w="2403475" h="3815079">
                  <a:moveTo>
                    <a:pt x="0" y="3814572"/>
                  </a:moveTo>
                  <a:lnTo>
                    <a:pt x="2403348" y="3814572"/>
                  </a:lnTo>
                  <a:lnTo>
                    <a:pt x="2403348" y="0"/>
                  </a:lnTo>
                  <a:lnTo>
                    <a:pt x="0" y="0"/>
                  </a:lnTo>
                  <a:lnTo>
                    <a:pt x="0" y="3814572"/>
                  </a:lnTo>
                  <a:close/>
                </a:path>
              </a:pathLst>
            </a:custGeom>
            <a:ln w="25908">
              <a:solidFill>
                <a:srgbClr val="4F81BC"/>
              </a:solidFill>
            </a:ln>
          </p:spPr>
          <p:txBody>
            <a:bodyPr wrap="square" lIns="0" tIns="0" rIns="0" bIns="0" rtlCol="0"/>
            <a:lstStyle/>
            <a:p>
              <a:endParaRPr/>
            </a:p>
          </p:txBody>
        </p:sp>
        <p:pic>
          <p:nvPicPr>
            <p:cNvPr id="16" name="object 13">
              <a:extLst>
                <a:ext uri="{FF2B5EF4-FFF2-40B4-BE49-F238E27FC236}">
                  <a16:creationId xmlns:a16="http://schemas.microsoft.com/office/drawing/2014/main" id="{9D539EBB-855B-6F7A-5757-BDB2962EDFF9}"/>
                </a:ext>
              </a:extLst>
            </p:cNvPr>
            <p:cNvPicPr/>
            <p:nvPr/>
          </p:nvPicPr>
          <p:blipFill>
            <a:blip r:embed="rId8" cstate="screen">
              <a:extLst>
                <a:ext uri="{28A0092B-C50C-407E-A947-70E740481C1C}">
                  <a14:useLocalDpi xmlns:a14="http://schemas.microsoft.com/office/drawing/2010/main" val="0"/>
                </a:ext>
              </a:extLst>
            </a:blip>
            <a:stretch>
              <a:fillRect/>
            </a:stretch>
          </p:blipFill>
          <p:spPr>
            <a:xfrm>
              <a:off x="251460" y="3544824"/>
              <a:ext cx="1388364" cy="2548128"/>
            </a:xfrm>
            <a:prstGeom prst="rect">
              <a:avLst/>
            </a:prstGeom>
          </p:spPr>
        </p:pic>
        <p:sp>
          <p:nvSpPr>
            <p:cNvPr id="17" name="object 14">
              <a:extLst>
                <a:ext uri="{FF2B5EF4-FFF2-40B4-BE49-F238E27FC236}">
                  <a16:creationId xmlns:a16="http://schemas.microsoft.com/office/drawing/2014/main" id="{EAA747A8-BE89-FDC0-8A05-9DF71E3CD290}"/>
                </a:ext>
              </a:extLst>
            </p:cNvPr>
            <p:cNvSpPr/>
            <p:nvPr/>
          </p:nvSpPr>
          <p:spPr>
            <a:xfrm>
              <a:off x="236982" y="3530346"/>
              <a:ext cx="1417320" cy="2577465"/>
            </a:xfrm>
            <a:custGeom>
              <a:avLst/>
              <a:gdLst/>
              <a:ahLst/>
              <a:cxnLst/>
              <a:rect l="l" t="t" r="r" b="b"/>
              <a:pathLst>
                <a:path w="1417320" h="2577465">
                  <a:moveTo>
                    <a:pt x="0" y="2577084"/>
                  </a:moveTo>
                  <a:lnTo>
                    <a:pt x="1417320" y="2577084"/>
                  </a:lnTo>
                  <a:lnTo>
                    <a:pt x="1417320" y="0"/>
                  </a:lnTo>
                  <a:lnTo>
                    <a:pt x="0" y="0"/>
                  </a:lnTo>
                  <a:lnTo>
                    <a:pt x="0" y="2577084"/>
                  </a:lnTo>
                  <a:close/>
                </a:path>
              </a:pathLst>
            </a:custGeom>
            <a:ln w="28956">
              <a:solidFill>
                <a:srgbClr val="006FC0"/>
              </a:solidFill>
            </a:ln>
          </p:spPr>
          <p:txBody>
            <a:bodyPr wrap="square" lIns="0" tIns="0" rIns="0" bIns="0" rtlCol="0"/>
            <a:lstStyle/>
            <a:p>
              <a:endParaRPr/>
            </a:p>
          </p:txBody>
        </p:sp>
      </p:grpSp>
      <p:sp>
        <p:nvSpPr>
          <p:cNvPr id="18" name="ZoneTexte 17">
            <a:extLst>
              <a:ext uri="{FF2B5EF4-FFF2-40B4-BE49-F238E27FC236}">
                <a16:creationId xmlns:a16="http://schemas.microsoft.com/office/drawing/2014/main" id="{8FB04544-BC04-2613-E90B-DD3C7AC4428C}"/>
              </a:ext>
            </a:extLst>
          </p:cNvPr>
          <p:cNvSpPr txBox="1"/>
          <p:nvPr/>
        </p:nvSpPr>
        <p:spPr>
          <a:xfrm>
            <a:off x="4018905" y="5769786"/>
            <a:ext cx="4998085" cy="646331"/>
          </a:xfrm>
          <a:prstGeom prst="rect">
            <a:avLst/>
          </a:prstGeom>
          <a:noFill/>
        </p:spPr>
        <p:txBody>
          <a:bodyPr wrap="square" rtlCol="0">
            <a:spAutoFit/>
          </a:bodyPr>
          <a:lstStyle/>
          <a:p>
            <a:r>
              <a:rPr lang="fr-FR" b="1" dirty="0">
                <a:solidFill>
                  <a:srgbClr val="FF0000"/>
                </a:solidFill>
              </a:rPr>
              <a:t>S’EVALUER POUR PROGRESSER.</a:t>
            </a:r>
          </a:p>
          <a:p>
            <a:r>
              <a:rPr lang="fr-FR" b="1" dirty="0">
                <a:solidFill>
                  <a:srgbClr val="FF0000"/>
                </a:solidFill>
              </a:rPr>
              <a:t>N’APPORTER QUE L’EAU NECESSAIRE</a:t>
            </a:r>
          </a:p>
        </p:txBody>
      </p:sp>
      <p:sp>
        <p:nvSpPr>
          <p:cNvPr id="3" name="ZoneTexte 2">
            <a:extLst>
              <a:ext uri="{FF2B5EF4-FFF2-40B4-BE49-F238E27FC236}">
                <a16:creationId xmlns:a16="http://schemas.microsoft.com/office/drawing/2014/main" id="{9C454288-C04E-7C1A-99B4-6333A1ED19B0}"/>
              </a:ext>
            </a:extLst>
          </p:cNvPr>
          <p:cNvSpPr txBox="1"/>
          <p:nvPr/>
        </p:nvSpPr>
        <p:spPr>
          <a:xfrm>
            <a:off x="2939290" y="184995"/>
            <a:ext cx="4572000" cy="461665"/>
          </a:xfrm>
          <a:prstGeom prst="rect">
            <a:avLst/>
          </a:prstGeom>
          <a:noFill/>
        </p:spPr>
        <p:txBody>
          <a:bodyPr wrap="square">
            <a:spAutoFit/>
          </a:bodyPr>
          <a:lstStyle/>
          <a:p>
            <a:pPr algn="ctr"/>
            <a:r>
              <a:rPr lang="fr-FR" sz="2400" b="1" dirty="0">
                <a:solidFill>
                  <a:srgbClr val="00B0F0"/>
                </a:solidFill>
                <a:latin typeface="Algerian" panose="04020705040A02060702" pitchFamily="82" charset="0"/>
              </a:rPr>
              <a:t>CONTRÔLE ET EVALUATION</a:t>
            </a:r>
          </a:p>
        </p:txBody>
      </p:sp>
    </p:spTree>
    <p:extLst>
      <p:ext uri="{BB962C8B-B14F-4D97-AF65-F5344CB8AC3E}">
        <p14:creationId xmlns:p14="http://schemas.microsoft.com/office/powerpoint/2010/main" val="3012942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19788250-7F7A-BF19-FDBA-9AAA5658C54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726B7B5-D8F4-77D7-A847-EE6598AD14EA}"/>
              </a:ext>
            </a:extLst>
          </p:cNvPr>
          <p:cNvSpPr txBox="1"/>
          <p:nvPr/>
        </p:nvSpPr>
        <p:spPr>
          <a:xfrm>
            <a:off x="457200" y="1389928"/>
            <a:ext cx="8458200" cy="2339102"/>
          </a:xfrm>
          <a:prstGeom prst="rect">
            <a:avLst/>
          </a:prstGeom>
          <a:noFill/>
        </p:spPr>
        <p:txBody>
          <a:bodyPr wrap="square">
            <a:spAutoFit/>
          </a:bodyPr>
          <a:lstStyle/>
          <a:p>
            <a:pPr algn="l">
              <a:lnSpc>
                <a:spcPts val="1680"/>
              </a:lnSpc>
              <a:spcAft>
                <a:spcPts val="1500"/>
              </a:spcAft>
            </a:pPr>
            <a:r>
              <a:rPr lang="fr-FR" b="1" i="0" dirty="0">
                <a:solidFill>
                  <a:schemeClr val="tx1"/>
                </a:solidFill>
                <a:effectLst/>
                <a:latin typeface="Montserrat" panose="00000500000000000000" pitchFamily="2" charset="0"/>
              </a:rPr>
              <a:t>Quel est l'outil le plus efficace pour mesurer la consommation d'eau dans un système d'irrigation? </a:t>
            </a:r>
          </a:p>
          <a:p>
            <a:pPr algn="l">
              <a:lnSpc>
                <a:spcPts val="1680"/>
              </a:lnSpc>
              <a:spcAft>
                <a:spcPts val="1500"/>
              </a:spcAft>
            </a:pPr>
            <a:r>
              <a:rPr lang="fr-FR" b="0" i="0" dirty="0">
                <a:solidFill>
                  <a:schemeClr val="tx1"/>
                </a:solidFill>
                <a:effectLst/>
                <a:latin typeface="Montserrat" panose="00000500000000000000" pitchFamily="2" charset="0"/>
              </a:rPr>
              <a:t>A) Un compteur d'eau</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Un pluviomètre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Un manomètre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Un hygromètre</a:t>
            </a:r>
          </a:p>
          <a:p>
            <a:br>
              <a:rPr lang="fr-FR" dirty="0"/>
            </a:br>
            <a:endParaRPr lang="fr-FR" dirty="0"/>
          </a:p>
        </p:txBody>
      </p:sp>
      <p:sp>
        <p:nvSpPr>
          <p:cNvPr id="4" name="ZoneTexte 3">
            <a:extLst>
              <a:ext uri="{FF2B5EF4-FFF2-40B4-BE49-F238E27FC236}">
                <a16:creationId xmlns:a16="http://schemas.microsoft.com/office/drawing/2014/main" id="{F6ADC588-3FE2-B0A6-49F8-47236DE7BE1B}"/>
              </a:ext>
            </a:extLst>
          </p:cNvPr>
          <p:cNvSpPr txBox="1"/>
          <p:nvPr/>
        </p:nvSpPr>
        <p:spPr>
          <a:xfrm>
            <a:off x="533400" y="3657600"/>
            <a:ext cx="8153400" cy="1477328"/>
          </a:xfrm>
          <a:prstGeom prst="rect">
            <a:avLst/>
          </a:prstGeom>
          <a:noFill/>
        </p:spPr>
        <p:txBody>
          <a:bodyPr wrap="square" rtlCol="0">
            <a:spAutoFit/>
          </a:bodyPr>
          <a:lstStyle/>
          <a:p>
            <a:pPr algn="l"/>
            <a:r>
              <a:rPr lang="fr-FR" b="1" i="0" dirty="0">
                <a:solidFill>
                  <a:schemeClr val="tx1"/>
                </a:solidFill>
                <a:effectLst/>
                <a:latin typeface="Montserrat" panose="00000500000000000000" pitchFamily="2" charset="0"/>
              </a:rPr>
              <a:t>Réponse correcte : A) Un compteur d'eau</a:t>
            </a:r>
            <a:br>
              <a:rPr lang="fr-FR" b="0" i="0" dirty="0">
                <a:solidFill>
                  <a:schemeClr val="tx1"/>
                </a:solidFill>
                <a:effectLst/>
                <a:latin typeface="Montserrat" panose="00000500000000000000" pitchFamily="2" charset="0"/>
              </a:rPr>
            </a:br>
            <a:r>
              <a:rPr lang="fr-FR" b="0" i="1" dirty="0">
                <a:solidFill>
                  <a:schemeClr val="tx1"/>
                </a:solidFill>
                <a:effectLst/>
                <a:latin typeface="Montserrat" panose="00000500000000000000" pitchFamily="2" charset="0"/>
              </a:rPr>
              <a:t>Explication : Le compteur d'eau permet de mesurer précisément le volume d'eau utilisé par le système d'irrigation, ce qui est essentiel pour le contrôle des consommations et la détection de fuite.</a:t>
            </a:r>
            <a:endParaRPr lang="fr-FR" b="0" i="0" dirty="0">
              <a:solidFill>
                <a:schemeClr val="tx1"/>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133587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91" name="Rectangle 7">
            <a:extLst>
              <a:ext uri="{FF2B5EF4-FFF2-40B4-BE49-F238E27FC236}">
                <a16:creationId xmlns:a16="http://schemas.microsoft.com/office/drawing/2014/main" id="{D656C8CE-3ED0-58B6-A983-FBEB05820259}"/>
              </a:ext>
            </a:extLst>
          </p:cNvPr>
          <p:cNvSpPr>
            <a:spLocks noChangeArrowheads="1"/>
          </p:cNvSpPr>
          <p:nvPr/>
        </p:nvSpPr>
        <p:spPr bwMode="auto">
          <a:xfrm>
            <a:off x="952500" y="0"/>
            <a:ext cx="65532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1800" i="0" dirty="0"/>
              <a:t>1.3.2.2 comptabilité pluviométries / secteur - Narbonne</a:t>
            </a:r>
          </a:p>
        </p:txBody>
      </p:sp>
      <p:pic>
        <p:nvPicPr>
          <p:cNvPr id="1245192" name="Picture 8">
            <a:extLst>
              <a:ext uri="{FF2B5EF4-FFF2-40B4-BE49-F238E27FC236}">
                <a16:creationId xmlns:a16="http://schemas.microsoft.com/office/drawing/2014/main" id="{FDD727C2-A233-6772-348C-FD0265D3E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993209" cy="558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5193" name="Rectangle 9">
            <a:extLst>
              <a:ext uri="{FF2B5EF4-FFF2-40B4-BE49-F238E27FC236}">
                <a16:creationId xmlns:a16="http://schemas.microsoft.com/office/drawing/2014/main" id="{79371F0C-6035-A38E-BD37-160DC2470CC6}"/>
              </a:ext>
            </a:extLst>
          </p:cNvPr>
          <p:cNvSpPr>
            <a:spLocks noChangeArrowheads="1"/>
          </p:cNvSpPr>
          <p:nvPr/>
        </p:nvSpPr>
        <p:spPr bwMode="auto">
          <a:xfrm>
            <a:off x="1949450" y="6115538"/>
            <a:ext cx="5245100" cy="728662"/>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58522" tIns="29261" rIns="58522" bIns="29261"/>
          <a:lstStyle/>
          <a:p>
            <a:pPr lvl="1"/>
            <a:r>
              <a:rPr lang="fr-FR" altLang="fr-FR" sz="2000" i="0" dirty="0">
                <a:latin typeface="Arial" panose="020B0604020202020204" pitchFamily="34" charset="0"/>
              </a:rPr>
              <a:t>Relevé pluviométrique sur site témoin</a:t>
            </a:r>
          </a:p>
          <a:p>
            <a:pPr lvl="1"/>
            <a:r>
              <a:rPr lang="fr-FR" altLang="fr-FR" sz="2000" i="0" dirty="0">
                <a:latin typeface="Arial" panose="020B0604020202020204" pitchFamily="34" charset="0"/>
              </a:rPr>
              <a:t>Av. des Roches Grises</a:t>
            </a:r>
            <a:endParaRPr lang="fr-FR" altLang="fr-FR" sz="20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3BF9D12-7CC9-00E9-5491-EBD577707E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212"/>
          <a:stretch/>
        </p:blipFill>
        <p:spPr bwMode="auto">
          <a:xfrm>
            <a:off x="0" y="6028"/>
            <a:ext cx="9144000" cy="68987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78810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56" name="Text Box 1040">
            <a:extLst>
              <a:ext uri="{FF2B5EF4-FFF2-40B4-BE49-F238E27FC236}">
                <a16:creationId xmlns:a16="http://schemas.microsoft.com/office/drawing/2014/main" id="{520E102A-0EC7-6A1D-B516-09F9C534E95C}"/>
              </a:ext>
            </a:extLst>
          </p:cNvPr>
          <p:cNvSpPr txBox="1">
            <a:spLocks noChangeArrowheads="1"/>
          </p:cNvSpPr>
          <p:nvPr/>
        </p:nvSpPr>
        <p:spPr bwMode="auto">
          <a:xfrm>
            <a:off x="225425" y="777875"/>
            <a:ext cx="8715375"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3400">
                <a:latin typeface="Arial" panose="020B0604020202020204" pitchFamily="34" charset="0"/>
              </a:rPr>
              <a:t>Etude de l’arrosage sur les espaces verts </a:t>
            </a:r>
          </a:p>
          <a:p>
            <a:endParaRPr lang="fr-FR" altLang="fr-FR" sz="1200">
              <a:latin typeface="Arial" panose="020B0604020202020204" pitchFamily="34" charset="0"/>
            </a:endParaRPr>
          </a:p>
          <a:p>
            <a:r>
              <a:rPr lang="fr-FR" altLang="fr-FR" sz="3400">
                <a:latin typeface="Arial" panose="020B0604020202020204" pitchFamily="34" charset="0"/>
              </a:rPr>
              <a:t>Rapport d’audit terrain</a:t>
            </a:r>
          </a:p>
        </p:txBody>
      </p:sp>
      <p:sp>
        <p:nvSpPr>
          <p:cNvPr id="394258" name="Text Box 1042">
            <a:extLst>
              <a:ext uri="{FF2B5EF4-FFF2-40B4-BE49-F238E27FC236}">
                <a16:creationId xmlns:a16="http://schemas.microsoft.com/office/drawing/2014/main" id="{DD63B94D-E910-80AB-60A4-EEEB39A5F46C}"/>
              </a:ext>
            </a:extLst>
          </p:cNvPr>
          <p:cNvSpPr txBox="1">
            <a:spLocks noChangeArrowheads="1"/>
          </p:cNvSpPr>
          <p:nvPr/>
        </p:nvSpPr>
        <p:spPr bwMode="auto">
          <a:xfrm>
            <a:off x="2466975" y="6232525"/>
            <a:ext cx="407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solidFill>
                  <a:schemeClr val="tx2"/>
                </a:solidFill>
                <a:latin typeface="Arial" panose="020B0604020202020204" pitchFamily="34" charset="0"/>
              </a:rPr>
              <a:t>20 décembre 2011</a:t>
            </a:r>
          </a:p>
        </p:txBody>
      </p:sp>
      <p:pic>
        <p:nvPicPr>
          <p:cNvPr id="394260" name="Picture 1044">
            <a:extLst>
              <a:ext uri="{FF2B5EF4-FFF2-40B4-BE49-F238E27FC236}">
                <a16:creationId xmlns:a16="http://schemas.microsoft.com/office/drawing/2014/main" id="{B70705F4-551F-D021-BBB9-51C77868FA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75" y="6091238"/>
            <a:ext cx="884238" cy="6080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94261" name="Picture 1045">
            <a:extLst>
              <a:ext uri="{FF2B5EF4-FFF2-40B4-BE49-F238E27FC236}">
                <a16:creationId xmlns:a16="http://schemas.microsoft.com/office/drawing/2014/main" id="{2D0FFA45-9236-B6DE-5962-F825913CEE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1688" y="5927725"/>
            <a:ext cx="584200" cy="731838"/>
          </a:xfrm>
          <a:prstGeom prst="rect">
            <a:avLst/>
          </a:prstGeom>
          <a:noFill/>
          <a:extLst>
            <a:ext uri="{909E8E84-426E-40DD-AFC4-6F175D3DCCD1}">
              <a14:hiddenFill xmlns:a14="http://schemas.microsoft.com/office/drawing/2010/main">
                <a:solidFill>
                  <a:srgbClr val="FFFFFF"/>
                </a:solidFill>
              </a14:hiddenFill>
            </a:ext>
          </a:extLst>
        </p:spPr>
      </p:pic>
      <p:pic>
        <p:nvPicPr>
          <p:cNvPr id="394263" name="Picture 1047">
            <a:extLst>
              <a:ext uri="{FF2B5EF4-FFF2-40B4-BE49-F238E27FC236}">
                <a16:creationId xmlns:a16="http://schemas.microsoft.com/office/drawing/2014/main" id="{D50E59CF-E38E-7B4B-DD95-7632CD0C58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1438" y="134938"/>
            <a:ext cx="130016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4264" name="Picture 1048">
            <a:extLst>
              <a:ext uri="{FF2B5EF4-FFF2-40B4-BE49-F238E27FC236}">
                <a16:creationId xmlns:a16="http://schemas.microsoft.com/office/drawing/2014/main" id="{B73EDE20-F085-A960-98F6-CD2539F4CA9C}"/>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2152650" y="2312988"/>
            <a:ext cx="4946650"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a:extLst>
              <a:ext uri="{FF2B5EF4-FFF2-40B4-BE49-F238E27FC236}">
                <a16:creationId xmlns:a16="http://schemas.microsoft.com/office/drawing/2014/main" id="{671AFA0F-199C-96B9-9D83-CFCBC25AE8CD}"/>
              </a:ext>
            </a:extLst>
          </p:cNvPr>
          <p:cNvSpPr>
            <a:spLocks noGrp="1" noChangeArrowheads="1"/>
          </p:cNvSpPr>
          <p:nvPr>
            <p:ph type="body" sz="half" idx="1"/>
          </p:nvPr>
        </p:nvSpPr>
        <p:spPr>
          <a:xfrm>
            <a:off x="179388" y="741363"/>
            <a:ext cx="8785225" cy="5856287"/>
          </a:xfrm>
        </p:spPr>
        <p:txBody>
          <a:bodyPr/>
          <a:lstStyle/>
          <a:p>
            <a:pPr algn="just">
              <a:buFont typeface="Wingdings" panose="05000000000000000000" pitchFamily="2" charset="2"/>
              <a:buNone/>
            </a:pPr>
            <a:endParaRPr lang="fr-FR" altLang="fr-FR" sz="2400" dirty="0">
              <a:latin typeface="Arial" panose="020B0604020202020204" pitchFamily="34" charset="0"/>
              <a:cs typeface="Times New Roman" panose="02020603050405020304" pitchFamily="18" charset="0"/>
            </a:endParaRPr>
          </a:p>
          <a:p>
            <a:endParaRPr lang="fr-FR" altLang="fr-FR" sz="2800" b="1" dirty="0">
              <a:latin typeface="Arial" panose="020B0604020202020204" pitchFamily="34" charset="0"/>
            </a:endParaRPr>
          </a:p>
        </p:txBody>
      </p:sp>
      <p:sp>
        <p:nvSpPr>
          <p:cNvPr id="978947" name="Rectangle 3">
            <a:extLst>
              <a:ext uri="{FF2B5EF4-FFF2-40B4-BE49-F238E27FC236}">
                <a16:creationId xmlns:a16="http://schemas.microsoft.com/office/drawing/2014/main" id="{F7A4F98D-CCF9-DE03-6F08-EBE210FDAB79}"/>
              </a:ext>
            </a:extLst>
          </p:cNvPr>
          <p:cNvSpPr>
            <a:spLocks noGrp="1" noChangeArrowheads="1"/>
          </p:cNvSpPr>
          <p:nvPr>
            <p:ph type="title"/>
          </p:nvPr>
        </p:nvSpPr>
        <p:spPr>
          <a:xfrm>
            <a:off x="1190625" y="176213"/>
            <a:ext cx="6227763" cy="474662"/>
          </a:xfrm>
          <a:noFill/>
          <a:ln/>
        </p:spPr>
        <p:txBody>
          <a:bodyPr/>
          <a:lstStyle/>
          <a:p>
            <a:r>
              <a:rPr lang="fr-FR" altLang="fr-FR" sz="2800" b="1"/>
              <a:t>Objectifs de la mission</a:t>
            </a:r>
          </a:p>
        </p:txBody>
      </p:sp>
      <p:pic>
        <p:nvPicPr>
          <p:cNvPr id="978948" name="Picture 4">
            <a:extLst>
              <a:ext uri="{FF2B5EF4-FFF2-40B4-BE49-F238E27FC236}">
                <a16:creationId xmlns:a16="http://schemas.microsoft.com/office/drawing/2014/main" id="{8D881472-7620-390B-8F6A-630EE11037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75" y="6091238"/>
            <a:ext cx="884238" cy="6080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78949" name="Picture 5">
            <a:extLst>
              <a:ext uri="{FF2B5EF4-FFF2-40B4-BE49-F238E27FC236}">
                <a16:creationId xmlns:a16="http://schemas.microsoft.com/office/drawing/2014/main" id="{A99A56EF-006D-9F8E-8D77-E68B4478FA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1688" y="5927725"/>
            <a:ext cx="584200" cy="731838"/>
          </a:xfrm>
          <a:prstGeom prst="rect">
            <a:avLst/>
          </a:prstGeom>
          <a:noFill/>
          <a:extLst>
            <a:ext uri="{909E8E84-426E-40DD-AFC4-6F175D3DCCD1}">
              <a14:hiddenFill xmlns:a14="http://schemas.microsoft.com/office/drawing/2010/main">
                <a:solidFill>
                  <a:srgbClr val="FFFFFF"/>
                </a:solidFill>
              </a14:hiddenFill>
            </a:ext>
          </a:extLst>
        </p:spPr>
      </p:pic>
      <p:pic>
        <p:nvPicPr>
          <p:cNvPr id="978950" name="Picture 6">
            <a:extLst>
              <a:ext uri="{FF2B5EF4-FFF2-40B4-BE49-F238E27FC236}">
                <a16:creationId xmlns:a16="http://schemas.microsoft.com/office/drawing/2014/main" id="{41D04B38-8C29-CAA8-122A-E551CE8BEE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1438" y="134938"/>
            <a:ext cx="130016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8951" name="Rectangle 7">
            <a:extLst>
              <a:ext uri="{FF2B5EF4-FFF2-40B4-BE49-F238E27FC236}">
                <a16:creationId xmlns:a16="http://schemas.microsoft.com/office/drawing/2014/main" id="{24C27DFE-AFD8-1281-6802-3CD6843CA94A}"/>
              </a:ext>
            </a:extLst>
          </p:cNvPr>
          <p:cNvSpPr>
            <a:spLocks noChangeArrowheads="1"/>
          </p:cNvSpPr>
          <p:nvPr/>
        </p:nvSpPr>
        <p:spPr bwMode="auto">
          <a:xfrm>
            <a:off x="395288" y="3048000"/>
            <a:ext cx="8450262" cy="284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5600" indent="-355600" algn="l">
              <a:spcBef>
                <a:spcPct val="20000"/>
              </a:spcBef>
              <a:buClr>
                <a:schemeClr val="accent2"/>
              </a:buClr>
              <a:buSzPct val="80000"/>
              <a:buFont typeface="Wingdings" panose="05000000000000000000" pitchFamily="2" charset="2"/>
              <a:buChar char="l"/>
              <a:defRPr sz="2800">
                <a:solidFill>
                  <a:schemeClr val="tx1"/>
                </a:solidFill>
                <a:latin typeface="Times New Roman" panose="02020603050405020304" pitchFamily="18" charset="0"/>
              </a:defRPr>
            </a:lvl1pPr>
            <a:lvl2pPr marL="830263" indent="-285750" algn="l">
              <a:spcBef>
                <a:spcPct val="20000"/>
              </a:spcBef>
              <a:buClr>
                <a:schemeClr val="tx1"/>
              </a:buClr>
              <a:buSzPct val="90000"/>
              <a:buChar char="–"/>
              <a:defRPr sz="2400">
                <a:solidFill>
                  <a:schemeClr val="tx1"/>
                </a:solidFill>
                <a:latin typeface="Times New Roman" panose="02020603050405020304" pitchFamily="18" charset="0"/>
              </a:defRPr>
            </a:lvl2pPr>
            <a:lvl3pPr marL="1238250" indent="-228600" algn="l">
              <a:spcBef>
                <a:spcPct val="20000"/>
              </a:spcBef>
              <a:buClr>
                <a:schemeClr val="accent1"/>
              </a:buClr>
              <a:buSzPct val="60000"/>
              <a:buFont typeface="Wingdings" panose="05000000000000000000" pitchFamily="2" charset="2"/>
              <a:buChar char="l"/>
              <a:defRPr sz="2000">
                <a:solidFill>
                  <a:schemeClr val="tx1"/>
                </a:solidFill>
                <a:latin typeface="Times New Roman" panose="02020603050405020304" pitchFamily="18" charset="0"/>
              </a:defRPr>
            </a:lvl3pPr>
            <a:lvl4pPr marL="1646238" indent="-228600" algn="l">
              <a:spcBef>
                <a:spcPct val="20000"/>
              </a:spcBef>
              <a:buClr>
                <a:schemeClr val="tx1"/>
              </a:buClr>
              <a:buChar char="–"/>
              <a:defRPr>
                <a:solidFill>
                  <a:schemeClr val="tx1"/>
                </a:solidFill>
                <a:latin typeface="Times New Roman" panose="02020603050405020304" pitchFamily="18" charset="0"/>
              </a:defRPr>
            </a:lvl4pPr>
            <a:lvl5pPr marL="2057400" indent="-228600" algn="l">
              <a:spcBef>
                <a:spcPct val="20000"/>
              </a:spcBef>
              <a:buClr>
                <a:schemeClr val="accent1"/>
              </a:buClr>
              <a:buChar cha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buChar cha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buChar cha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buChar cha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buChar char="•"/>
              <a:defRPr>
                <a:solidFill>
                  <a:schemeClr val="tx1"/>
                </a:solidFill>
                <a:latin typeface="Times New Roman" panose="02020603050405020304" pitchFamily="18" charset="0"/>
              </a:defRPr>
            </a:lvl9pPr>
          </a:lstStyle>
          <a:p>
            <a:pPr algn="just"/>
            <a:r>
              <a:rPr lang="fr-FR" altLang="fr-FR" sz="2400" b="0" i="0" dirty="0">
                <a:latin typeface="Arial" panose="020B0604020202020204" pitchFamily="34" charset="0"/>
                <a:cs typeface="Times New Roman" panose="02020603050405020304" pitchFamily="18" charset="0"/>
              </a:rPr>
              <a:t>Optimisation des réseaux d’arrosage existants et suppression des réseaux d’arrosage inutiles pour optimiser les consommations d’eau et lutter contre le gaspillage</a:t>
            </a:r>
          </a:p>
          <a:p>
            <a:pPr algn="just"/>
            <a:r>
              <a:rPr lang="fr-FR" altLang="fr-FR" sz="2400" b="0" i="0" dirty="0">
                <a:latin typeface="Arial" panose="020B0604020202020204" pitchFamily="34" charset="0"/>
                <a:cs typeface="Times New Roman" panose="02020603050405020304" pitchFamily="18" charset="0"/>
              </a:rPr>
              <a:t>Optimiser les coûts de maintenance des installations d’arrosage</a:t>
            </a:r>
          </a:p>
          <a:p>
            <a:pPr algn="just"/>
            <a:r>
              <a:rPr lang="fr-FR" altLang="fr-FR" sz="2400" b="0" i="0" dirty="0">
                <a:latin typeface="Arial" panose="020B0604020202020204" pitchFamily="34" charset="0"/>
                <a:cs typeface="Times New Roman" panose="02020603050405020304" pitchFamily="18" charset="0"/>
              </a:rPr>
              <a:t>Réorganiser l’équipe arrosage et les méthodes de travail</a:t>
            </a:r>
            <a:endParaRPr lang="fr-FR" altLang="fr-FR" sz="2400" i="0" dirty="0">
              <a:latin typeface="Arial" panose="020B0604020202020204" pitchFamily="34" charset="0"/>
            </a:endParaRPr>
          </a:p>
        </p:txBody>
      </p:sp>
      <p:sp>
        <p:nvSpPr>
          <p:cNvPr id="978952" name="Rectangle 8">
            <a:extLst>
              <a:ext uri="{FF2B5EF4-FFF2-40B4-BE49-F238E27FC236}">
                <a16:creationId xmlns:a16="http://schemas.microsoft.com/office/drawing/2014/main" id="{DE05D849-8E37-8F81-EAD5-9FB9757FB344}"/>
              </a:ext>
            </a:extLst>
          </p:cNvPr>
          <p:cNvSpPr>
            <a:spLocks noChangeArrowheads="1"/>
          </p:cNvSpPr>
          <p:nvPr/>
        </p:nvSpPr>
        <p:spPr bwMode="auto">
          <a:xfrm>
            <a:off x="277813" y="1042988"/>
            <a:ext cx="8512175"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2400" i="0" dirty="0">
                <a:effectLst/>
                <a:cs typeface="Times New Roman" panose="02020603050405020304" pitchFamily="18" charset="0"/>
              </a:rPr>
              <a:t>Fournir à la Ville de Narbonne un outil d’aide à la décision permettant de définir des actions correctives </a:t>
            </a:r>
            <a:br>
              <a:rPr lang="fr-FR" altLang="fr-FR" sz="2400" i="0" dirty="0">
                <a:effectLst/>
                <a:cs typeface="Times New Roman" panose="02020603050405020304" pitchFamily="18" charset="0"/>
              </a:rPr>
            </a:br>
            <a:r>
              <a:rPr lang="fr-FR" altLang="fr-FR" sz="2400" i="0" dirty="0">
                <a:effectLst/>
                <a:cs typeface="Times New Roman" panose="02020603050405020304" pitchFamily="18" charset="0"/>
              </a:rPr>
              <a:t>et préventives qui permettront de bien arroser pour valoriser les espaces verts et améliorer le cadre de vie des citoyens</a:t>
            </a: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DECDA90-42E8-08FD-1383-3040A2DD77F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049" name="Image 1" descr="Bannière_Plante-et-cite">
            <a:extLst>
              <a:ext uri="{FF2B5EF4-FFF2-40B4-BE49-F238E27FC236}">
                <a16:creationId xmlns:a16="http://schemas.microsoft.com/office/drawing/2014/main" id="{24E014AD-8701-D8E7-8DF5-26F228D78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2" y="216877"/>
            <a:ext cx="8522677" cy="8683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2B67D0B-013A-FC4F-688B-BCEDE2E0CC2D}"/>
              </a:ext>
            </a:extLst>
          </p:cNvPr>
          <p:cNvSpPr>
            <a:spLocks noChangeArrowheads="1"/>
          </p:cNvSpPr>
          <p:nvPr/>
        </p:nvSpPr>
        <p:spPr bwMode="auto">
          <a:xfrm>
            <a:off x="76200" y="1122403"/>
            <a:ext cx="75438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Arrosage des espaces verts : faites le point sur les pratiques, Enquête à destination des communes</a:t>
            </a:r>
            <a:r>
              <a:rPr lang="fr-FR" altLang="fr-F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Les objectifs sont de mieux comprendre l'évolution d'arrosage au sein des collectivités territoriales : volumes et origine des ressources en eau utilisées, solutions pour optimiser l'arrosage et modalités de communication auprès des habitants.</a:t>
            </a:r>
            <a:endParaRPr kumimoji="0" lang="fr-FR" altLang="fr-FR" sz="2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Cette enquête permettra de faire un état des lieux des pratiques actuelles et une comparaison avec les pratiques relevées lors d'une précédente enquête en 2012. </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
        <p:nvSpPr>
          <p:cNvPr id="3" name="ZoneTexte 2">
            <a:extLst>
              <a:ext uri="{FF2B5EF4-FFF2-40B4-BE49-F238E27FC236}">
                <a16:creationId xmlns:a16="http://schemas.microsoft.com/office/drawing/2014/main" id="{8B3B5983-EFCE-8D27-5576-676AAF105F0E}"/>
              </a:ext>
            </a:extLst>
          </p:cNvPr>
          <p:cNvSpPr txBox="1"/>
          <p:nvPr/>
        </p:nvSpPr>
        <p:spPr>
          <a:xfrm>
            <a:off x="1524000" y="5105400"/>
            <a:ext cx="5486400" cy="369332"/>
          </a:xfrm>
          <a:prstGeom prst="rect">
            <a:avLst/>
          </a:prstGeom>
          <a:noFill/>
        </p:spPr>
        <p:txBody>
          <a:bodyPr wrap="square" rtlCol="0">
            <a:spAutoFit/>
          </a:bodyPr>
          <a:lstStyle/>
          <a:p>
            <a:r>
              <a:rPr lang="fr-FR" dirty="0">
                <a:hlinkClick r:id="rId3" action="ppaction://hlinkfile"/>
              </a:rPr>
              <a:t>Support_Webinaire_IRRIG_041024.pdf</a:t>
            </a:r>
            <a:endParaRPr lang="fr-FR" dirty="0"/>
          </a:p>
        </p:txBody>
      </p:sp>
    </p:spTree>
    <p:extLst>
      <p:ext uri="{BB962C8B-B14F-4D97-AF65-F5344CB8AC3E}">
        <p14:creationId xmlns:p14="http://schemas.microsoft.com/office/powerpoint/2010/main" val="2365557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1B855D-C739-C68F-B682-1A326BC53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 y="0"/>
            <a:ext cx="91507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08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E90D00-470E-C3C1-CA15-C03DF2463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74" y="-1370594"/>
            <a:ext cx="11107974" cy="832487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0992FF9-4534-DDAE-3190-3B1A6BDF80D7}"/>
              </a:ext>
            </a:extLst>
          </p:cNvPr>
          <p:cNvSpPr txBox="1"/>
          <p:nvPr/>
        </p:nvSpPr>
        <p:spPr>
          <a:xfrm>
            <a:off x="7848600" y="4495800"/>
            <a:ext cx="5650522" cy="369332"/>
          </a:xfrm>
          <a:prstGeom prst="rect">
            <a:avLst/>
          </a:prstGeom>
          <a:noFill/>
        </p:spPr>
        <p:txBody>
          <a:bodyPr wrap="square">
            <a:spAutoFit/>
          </a:bodyPr>
          <a:lstStyle/>
          <a:p>
            <a:r>
              <a:rPr lang="fr-FR" dirty="0">
                <a:solidFill>
                  <a:srgbClr val="FF0000"/>
                </a:solidFill>
              </a:rPr>
              <a:t>https://vigieau.gouv.fr/</a:t>
            </a:r>
          </a:p>
        </p:txBody>
      </p:sp>
    </p:spTree>
    <p:extLst>
      <p:ext uri="{BB962C8B-B14F-4D97-AF65-F5344CB8AC3E}">
        <p14:creationId xmlns:p14="http://schemas.microsoft.com/office/powerpoint/2010/main" val="4162481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D69773-56D4-6B84-4E8B-1AFFF1843D7B}"/>
              </a:ext>
            </a:extLst>
          </p:cNvPr>
          <p:cNvPicPr>
            <a:picLocks noChangeAspect="1"/>
          </p:cNvPicPr>
          <p:nvPr/>
        </p:nvPicPr>
        <p:blipFill>
          <a:blip r:embed="rId3"/>
          <a:stretch>
            <a:fillRect/>
          </a:stretch>
        </p:blipFill>
        <p:spPr>
          <a:xfrm>
            <a:off x="1" y="0"/>
            <a:ext cx="2667332" cy="4248727"/>
          </a:xfrm>
          <a:prstGeom prst="rect">
            <a:avLst/>
          </a:prstGeom>
        </p:spPr>
      </p:pic>
      <p:pic>
        <p:nvPicPr>
          <p:cNvPr id="7" name="Image 6">
            <a:extLst>
              <a:ext uri="{FF2B5EF4-FFF2-40B4-BE49-F238E27FC236}">
                <a16:creationId xmlns:a16="http://schemas.microsoft.com/office/drawing/2014/main" id="{55D658B6-0850-E09B-5F54-71FABEE64D4D}"/>
              </a:ext>
            </a:extLst>
          </p:cNvPr>
          <p:cNvPicPr>
            <a:picLocks noChangeAspect="1"/>
          </p:cNvPicPr>
          <p:nvPr/>
        </p:nvPicPr>
        <p:blipFill>
          <a:blip r:embed="rId4"/>
          <a:stretch>
            <a:fillRect/>
          </a:stretch>
        </p:blipFill>
        <p:spPr>
          <a:xfrm>
            <a:off x="2590800" y="758536"/>
            <a:ext cx="6553200" cy="6172200"/>
          </a:xfrm>
          <a:prstGeom prst="rect">
            <a:avLst/>
          </a:prstGeom>
        </p:spPr>
      </p:pic>
      <p:pic>
        <p:nvPicPr>
          <p:cNvPr id="9" name="Image 8">
            <a:extLst>
              <a:ext uri="{FF2B5EF4-FFF2-40B4-BE49-F238E27FC236}">
                <a16:creationId xmlns:a16="http://schemas.microsoft.com/office/drawing/2014/main" id="{2E71A4F5-25A3-20F6-2464-1652D11F1DB0}"/>
              </a:ext>
            </a:extLst>
          </p:cNvPr>
          <p:cNvPicPr>
            <a:picLocks noChangeAspect="1"/>
          </p:cNvPicPr>
          <p:nvPr/>
        </p:nvPicPr>
        <p:blipFill>
          <a:blip r:embed="rId5"/>
          <a:stretch>
            <a:fillRect/>
          </a:stretch>
        </p:blipFill>
        <p:spPr>
          <a:xfrm>
            <a:off x="4572000" y="102611"/>
            <a:ext cx="2324100" cy="428625"/>
          </a:xfrm>
          <a:prstGeom prst="rect">
            <a:avLst/>
          </a:prstGeom>
        </p:spPr>
      </p:pic>
    </p:spTree>
    <p:extLst>
      <p:ext uri="{BB962C8B-B14F-4D97-AF65-F5344CB8AC3E}">
        <p14:creationId xmlns:p14="http://schemas.microsoft.com/office/powerpoint/2010/main" val="10391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utes les techniques pour arroser son jardin sans perdre ou consommer ...">
            <a:extLst>
              <a:ext uri="{FF2B5EF4-FFF2-40B4-BE49-F238E27FC236}">
                <a16:creationId xmlns:a16="http://schemas.microsoft.com/office/drawing/2014/main" id="{7104CE5A-CD13-981D-85F0-D2EA589EB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9868"/>
            <a:ext cx="9115425"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29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38DBB6-2C80-B9DA-52D2-6EE3224F1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282"/>
            <a:ext cx="9144000" cy="6437436"/>
          </a:xfrm>
          <a:prstGeom prst="rect">
            <a:avLst/>
          </a:prstGeom>
        </p:spPr>
      </p:pic>
    </p:spTree>
    <p:extLst>
      <p:ext uri="{BB962C8B-B14F-4D97-AF65-F5344CB8AC3E}">
        <p14:creationId xmlns:p14="http://schemas.microsoft.com/office/powerpoint/2010/main" val="2509935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24A1-2FF9-C4E6-23C1-8FF9FBBAC6B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8047A24-C382-54C1-68B5-B28BE57B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1088"/>
            <a:ext cx="9144000" cy="5295824"/>
          </a:xfrm>
          <a:prstGeom prst="rect">
            <a:avLst/>
          </a:prstGeom>
        </p:spPr>
      </p:pic>
    </p:spTree>
    <p:extLst>
      <p:ext uri="{BB962C8B-B14F-4D97-AF65-F5344CB8AC3E}">
        <p14:creationId xmlns:p14="http://schemas.microsoft.com/office/powerpoint/2010/main" val="1377337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Espace réservé du numéro de diapositive 5"/>
          <p:cNvSpPr>
            <a:spLocks noGrp="1"/>
          </p:cNvSpPr>
          <p:nvPr>
            <p:ph type="sldNum" sz="quarter" idx="12"/>
          </p:nvPr>
        </p:nvSpPr>
        <p:spPr>
          <a:noFill/>
        </p:spPr>
        <p:txBody>
          <a:bodyPr/>
          <a:lstStyle/>
          <a:p>
            <a:fld id="{5455BB60-D704-414B-9A81-4F2F5503F15F}" type="slidenum">
              <a:rPr lang="fr-FR" altLang="fr-FR" smtClean="0">
                <a:latin typeface="Arial" charset="0"/>
                <a:cs typeface="Arial" charset="0"/>
              </a:rPr>
              <a:pPr/>
              <a:t>22</a:t>
            </a:fld>
            <a:endParaRPr lang="fr-FR" altLang="fr-FR">
              <a:latin typeface="Arial" charset="0"/>
              <a:cs typeface="Arial" charset="0"/>
            </a:endParaRPr>
          </a:p>
        </p:txBody>
      </p:sp>
      <p:grpSp>
        <p:nvGrpSpPr>
          <p:cNvPr id="48132" name="Organization Chart 2"/>
          <p:cNvGrpSpPr>
            <a:grpSpLocks noChangeAspect="1"/>
          </p:cNvGrpSpPr>
          <p:nvPr/>
        </p:nvGrpSpPr>
        <p:grpSpPr bwMode="auto">
          <a:xfrm>
            <a:off x="683105" y="2590800"/>
            <a:ext cx="7993062" cy="4006850"/>
            <a:chOff x="311" y="858"/>
            <a:chExt cx="5035" cy="2524"/>
          </a:xfrm>
        </p:grpSpPr>
        <p:cxnSp>
          <p:nvCxnSpPr>
            <p:cNvPr id="48134" name="_s1028"/>
            <p:cNvCxnSpPr>
              <a:cxnSpLocks noChangeShapeType="1"/>
              <a:stCxn id="48148" idx="0"/>
              <a:endCxn id="48143" idx="2"/>
            </p:cNvCxnSpPr>
            <p:nvPr/>
          </p:nvCxnSpPr>
          <p:spPr bwMode="auto">
            <a:xfrm rot="5400000" flipH="1">
              <a:off x="1630" y="2170"/>
              <a:ext cx="889" cy="703"/>
            </a:xfrm>
            <a:prstGeom prst="bentConnector3">
              <a:avLst>
                <a:gd name="adj1" fmla="val 23282"/>
              </a:avLst>
            </a:prstGeom>
            <a:noFill/>
            <a:ln w="9525">
              <a:solidFill>
                <a:schemeClr val="bg2"/>
              </a:solidFill>
              <a:miter lim="800000"/>
              <a:headEnd/>
              <a:tailEnd/>
            </a:ln>
          </p:spPr>
        </p:cxnSp>
        <p:cxnSp>
          <p:nvCxnSpPr>
            <p:cNvPr id="48135" name="_s1029"/>
            <p:cNvCxnSpPr>
              <a:cxnSpLocks noChangeShapeType="1"/>
              <a:stCxn id="48147" idx="0"/>
              <a:endCxn id="48143" idx="2"/>
            </p:cNvCxnSpPr>
            <p:nvPr/>
          </p:nvCxnSpPr>
          <p:spPr bwMode="auto">
            <a:xfrm rot="-5400000">
              <a:off x="934" y="2178"/>
              <a:ext cx="889" cy="688"/>
            </a:xfrm>
            <a:prstGeom prst="bentConnector3">
              <a:avLst>
                <a:gd name="adj1" fmla="val 23394"/>
              </a:avLst>
            </a:prstGeom>
            <a:noFill/>
            <a:ln w="9525">
              <a:solidFill>
                <a:schemeClr val="bg2"/>
              </a:solidFill>
              <a:miter lim="800000"/>
              <a:headEnd/>
              <a:tailEnd/>
            </a:ln>
          </p:spPr>
        </p:cxnSp>
        <p:cxnSp>
          <p:nvCxnSpPr>
            <p:cNvPr id="48136" name="_s1030"/>
            <p:cNvCxnSpPr>
              <a:cxnSpLocks noChangeShapeType="1"/>
              <a:stCxn id="48146" idx="3"/>
              <a:endCxn id="48143" idx="2"/>
            </p:cNvCxnSpPr>
            <p:nvPr/>
          </p:nvCxnSpPr>
          <p:spPr bwMode="auto">
            <a:xfrm flipV="1">
              <a:off x="1499" y="2077"/>
              <a:ext cx="224" cy="294"/>
            </a:xfrm>
            <a:prstGeom prst="bentConnector2">
              <a:avLst/>
            </a:prstGeom>
            <a:noFill/>
            <a:ln w="9525">
              <a:solidFill>
                <a:schemeClr val="bg2"/>
              </a:solidFill>
              <a:miter lim="800000"/>
              <a:headEnd/>
              <a:tailEnd/>
            </a:ln>
          </p:spPr>
        </p:cxnSp>
        <p:cxnSp>
          <p:nvCxnSpPr>
            <p:cNvPr id="48137" name="_s1031"/>
            <p:cNvCxnSpPr>
              <a:cxnSpLocks noChangeShapeType="1"/>
              <a:stCxn id="48145" idx="1"/>
              <a:endCxn id="48143" idx="2"/>
            </p:cNvCxnSpPr>
            <p:nvPr/>
          </p:nvCxnSpPr>
          <p:spPr bwMode="auto">
            <a:xfrm rot="10800000">
              <a:off x="1723" y="2077"/>
              <a:ext cx="195" cy="291"/>
            </a:xfrm>
            <a:prstGeom prst="bentConnector2">
              <a:avLst/>
            </a:prstGeom>
            <a:noFill/>
            <a:ln w="9525">
              <a:solidFill>
                <a:schemeClr val="bg2"/>
              </a:solidFill>
              <a:miter lim="800000"/>
              <a:headEnd/>
              <a:tailEnd/>
            </a:ln>
          </p:spPr>
        </p:cxnSp>
        <p:cxnSp>
          <p:nvCxnSpPr>
            <p:cNvPr id="48138" name="_s1032"/>
            <p:cNvCxnSpPr>
              <a:cxnSpLocks noChangeShapeType="1"/>
              <a:stCxn id="48144" idx="0"/>
              <a:endCxn id="48142" idx="2"/>
            </p:cNvCxnSpPr>
            <p:nvPr/>
          </p:nvCxnSpPr>
          <p:spPr bwMode="auto">
            <a:xfrm rot="16200000" flipV="1">
              <a:off x="3450" y="1070"/>
              <a:ext cx="186" cy="1322"/>
            </a:xfrm>
            <a:prstGeom prst="bentConnector3">
              <a:avLst>
                <a:gd name="adj1" fmla="val 50000"/>
              </a:avLst>
            </a:prstGeom>
            <a:noFill/>
            <a:ln w="9525">
              <a:solidFill>
                <a:schemeClr val="bg2"/>
              </a:solidFill>
              <a:miter lim="800000"/>
              <a:headEnd/>
              <a:tailEnd/>
            </a:ln>
          </p:spPr>
        </p:cxnSp>
        <p:cxnSp>
          <p:nvCxnSpPr>
            <p:cNvPr id="48139" name="_s1033"/>
            <p:cNvCxnSpPr>
              <a:cxnSpLocks noChangeShapeType="1"/>
              <a:stCxn id="48143" idx="0"/>
              <a:endCxn id="48142" idx="2"/>
            </p:cNvCxnSpPr>
            <p:nvPr/>
          </p:nvCxnSpPr>
          <p:spPr bwMode="auto">
            <a:xfrm rot="5400000" flipH="1" flipV="1">
              <a:off x="2210" y="1152"/>
              <a:ext cx="186" cy="1159"/>
            </a:xfrm>
            <a:prstGeom prst="bentConnector3">
              <a:avLst>
                <a:gd name="adj1" fmla="val 50000"/>
              </a:avLst>
            </a:prstGeom>
            <a:noFill/>
            <a:ln w="9525">
              <a:solidFill>
                <a:schemeClr val="bg2"/>
              </a:solidFill>
              <a:miter lim="800000"/>
              <a:headEnd/>
              <a:tailEnd/>
            </a:ln>
          </p:spPr>
        </p:cxnSp>
        <p:cxnSp>
          <p:nvCxnSpPr>
            <p:cNvPr id="48140" name="_s1034"/>
            <p:cNvCxnSpPr>
              <a:cxnSpLocks noChangeShapeType="1"/>
              <a:stCxn id="48142" idx="0"/>
              <a:endCxn id="48141" idx="2"/>
            </p:cNvCxnSpPr>
            <p:nvPr/>
          </p:nvCxnSpPr>
          <p:spPr bwMode="auto">
            <a:xfrm flipH="1" flipV="1">
              <a:off x="2831" y="1221"/>
              <a:ext cx="51" cy="173"/>
            </a:xfrm>
            <a:prstGeom prst="straightConnector1">
              <a:avLst/>
            </a:prstGeom>
            <a:noFill/>
            <a:ln w="9525">
              <a:solidFill>
                <a:schemeClr val="bg2"/>
              </a:solidFill>
              <a:round/>
              <a:headEnd/>
              <a:tailEnd/>
            </a:ln>
          </p:spPr>
        </p:cxnSp>
        <p:sp>
          <p:nvSpPr>
            <p:cNvPr id="48141" name="_s1035"/>
            <p:cNvSpPr>
              <a:spLocks noChangeArrowheads="1"/>
            </p:cNvSpPr>
            <p:nvPr/>
          </p:nvSpPr>
          <p:spPr bwMode="auto">
            <a:xfrm>
              <a:off x="1516" y="858"/>
              <a:ext cx="2630" cy="363"/>
            </a:xfrm>
            <a:prstGeom prst="roundRect">
              <a:avLst>
                <a:gd name="adj" fmla="val 50000"/>
              </a:avLst>
            </a:prstGeom>
            <a:noFill/>
            <a:ln w="28575">
              <a:solidFill>
                <a:schemeClr val="accent1"/>
              </a:solidFill>
              <a:round/>
              <a:headEnd/>
              <a:tailEnd/>
            </a:ln>
          </p:spPr>
          <p:txBody>
            <a:bodyPr wrap="none" lIns="77962" tIns="38981" rIns="77962" bIns="38981" anchor="ctr"/>
            <a:lstStyle/>
            <a:p>
              <a:pPr algn="ctr"/>
              <a:r>
                <a:rPr lang="fr-FR" altLang="fr-FR" b="1">
                  <a:latin typeface="Arial" charset="0"/>
                </a:rPr>
                <a:t>DEVELOPPEMENT DURABLE</a:t>
              </a:r>
            </a:p>
          </p:txBody>
        </p:sp>
        <p:sp>
          <p:nvSpPr>
            <p:cNvPr id="48142" name="_s1036"/>
            <p:cNvSpPr>
              <a:spLocks noChangeArrowheads="1"/>
            </p:cNvSpPr>
            <p:nvPr/>
          </p:nvSpPr>
          <p:spPr bwMode="auto">
            <a:xfrm>
              <a:off x="1748" y="1394"/>
              <a:ext cx="2268" cy="244"/>
            </a:xfrm>
            <a:prstGeom prst="roundRect">
              <a:avLst>
                <a:gd name="adj" fmla="val 50000"/>
              </a:avLst>
            </a:prstGeom>
            <a:noFill/>
            <a:ln w="28575">
              <a:solidFill>
                <a:schemeClr val="hlink"/>
              </a:solidFill>
              <a:round/>
              <a:headEnd/>
              <a:tailEnd/>
            </a:ln>
          </p:spPr>
          <p:txBody>
            <a:bodyPr wrap="none" lIns="77962" tIns="38981" rIns="77962" bIns="38981" anchor="ctr"/>
            <a:lstStyle/>
            <a:p>
              <a:pPr algn="ctr"/>
              <a:r>
                <a:rPr lang="fr-FR" altLang="fr-FR" sz="1600" b="1" dirty="0">
                  <a:latin typeface="Arial" charset="0"/>
                </a:rPr>
                <a:t>Agenda 21 Charte environnement</a:t>
              </a:r>
            </a:p>
          </p:txBody>
        </p:sp>
        <p:sp>
          <p:nvSpPr>
            <p:cNvPr id="48143" name="_s1037"/>
            <p:cNvSpPr>
              <a:spLocks noChangeArrowheads="1"/>
            </p:cNvSpPr>
            <p:nvPr/>
          </p:nvSpPr>
          <p:spPr bwMode="auto">
            <a:xfrm>
              <a:off x="702" y="1824"/>
              <a:ext cx="2042"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GESTION DIFFERENCIEE</a:t>
              </a:r>
            </a:p>
          </p:txBody>
        </p:sp>
        <p:sp>
          <p:nvSpPr>
            <p:cNvPr id="48144" name="_s1038"/>
            <p:cNvSpPr>
              <a:spLocks noChangeArrowheads="1"/>
            </p:cNvSpPr>
            <p:nvPr/>
          </p:nvSpPr>
          <p:spPr bwMode="auto">
            <a:xfrm>
              <a:off x="3061" y="1824"/>
              <a:ext cx="2285"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dirty="0">
                  <a:latin typeface="Arial" charset="0"/>
                </a:rPr>
                <a:t>GESTION ECOLOGIQUE</a:t>
              </a:r>
            </a:p>
          </p:txBody>
        </p:sp>
        <p:sp>
          <p:nvSpPr>
            <p:cNvPr id="48145" name="_s1039"/>
            <p:cNvSpPr>
              <a:spLocks noChangeArrowheads="1"/>
            </p:cNvSpPr>
            <p:nvPr/>
          </p:nvSpPr>
          <p:spPr bwMode="auto">
            <a:xfrm>
              <a:off x="1927" y="2246"/>
              <a:ext cx="995" cy="243"/>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EXTENSIVE</a:t>
              </a:r>
            </a:p>
          </p:txBody>
        </p:sp>
        <p:sp>
          <p:nvSpPr>
            <p:cNvPr id="48146" name="_s1040"/>
            <p:cNvSpPr>
              <a:spLocks noChangeArrowheads="1"/>
            </p:cNvSpPr>
            <p:nvPr/>
          </p:nvSpPr>
          <p:spPr bwMode="auto">
            <a:xfrm>
              <a:off x="311" y="2249"/>
              <a:ext cx="1179" cy="243"/>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TRADITIONELLE</a:t>
              </a:r>
            </a:p>
          </p:txBody>
        </p:sp>
        <p:sp>
          <p:nvSpPr>
            <p:cNvPr id="48147" name="_s1041"/>
            <p:cNvSpPr>
              <a:spLocks noChangeArrowheads="1"/>
            </p:cNvSpPr>
            <p:nvPr/>
          </p:nvSpPr>
          <p:spPr bwMode="auto">
            <a:xfrm>
              <a:off x="340" y="2975"/>
              <a:ext cx="1390"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PLANS DE GESTION</a:t>
              </a:r>
            </a:p>
          </p:txBody>
        </p:sp>
        <p:sp>
          <p:nvSpPr>
            <p:cNvPr id="48148" name="_s1042"/>
            <p:cNvSpPr>
              <a:spLocks noChangeArrowheads="1"/>
            </p:cNvSpPr>
            <p:nvPr/>
          </p:nvSpPr>
          <p:spPr bwMode="auto">
            <a:xfrm>
              <a:off x="1927" y="2975"/>
              <a:ext cx="998" cy="243"/>
            </a:xfrm>
            <a:prstGeom prst="roundRect">
              <a:avLst>
                <a:gd name="adj" fmla="val 50000"/>
              </a:avLst>
            </a:prstGeom>
            <a:noFill/>
            <a:ln w="28575">
              <a:solidFill>
                <a:schemeClr val="accent2"/>
              </a:solidFill>
              <a:round/>
              <a:headEnd/>
              <a:tailEnd/>
            </a:ln>
          </p:spPr>
          <p:txBody>
            <a:bodyPr wrap="none" lIns="79553" tIns="39776" rIns="79553" bIns="39776" anchor="ctr"/>
            <a:lstStyle/>
            <a:p>
              <a:pPr algn="ctr"/>
              <a:r>
                <a:rPr lang="fr-FR" altLang="fr-FR" sz="1600" b="1">
                  <a:latin typeface="Arial" charset="0"/>
                </a:rPr>
                <a:t>ANALYTIQUE</a:t>
              </a:r>
            </a:p>
          </p:txBody>
        </p:sp>
        <p:sp>
          <p:nvSpPr>
            <p:cNvPr id="48149" name="Text Box 19"/>
            <p:cNvSpPr txBox="1">
              <a:spLocks noChangeArrowheads="1"/>
            </p:cNvSpPr>
            <p:nvPr/>
          </p:nvSpPr>
          <p:spPr bwMode="auto">
            <a:xfrm>
              <a:off x="3078" y="2112"/>
              <a:ext cx="2223" cy="1270"/>
            </a:xfrm>
            <a:prstGeom prst="rect">
              <a:avLst/>
            </a:prstGeom>
            <a:noFill/>
            <a:ln w="9525">
              <a:noFill/>
              <a:miter lim="800000"/>
              <a:headEnd/>
              <a:tailEnd/>
            </a:ln>
          </p:spPr>
          <p:txBody>
            <a:bodyPr/>
            <a:lstStyle/>
            <a:p>
              <a:pPr algn="ctr"/>
              <a:r>
                <a:rPr lang="fr-FR" altLang="fr-FR" sz="1800" b="1" dirty="0">
                  <a:solidFill>
                    <a:srgbClr val="597C0A"/>
                  </a:solidFill>
                </a:rPr>
                <a:t>Interdiction des phytos et des engrais</a:t>
              </a:r>
            </a:p>
            <a:p>
              <a:pPr algn="ctr"/>
              <a:r>
                <a:rPr lang="fr-FR" altLang="fr-FR" sz="1800" b="1" dirty="0">
                  <a:solidFill>
                    <a:srgbClr val="FF0000"/>
                  </a:solidFill>
                </a:rPr>
                <a:t>Réduction de l’arrosage</a:t>
              </a:r>
            </a:p>
            <a:p>
              <a:pPr algn="ctr"/>
              <a:r>
                <a:rPr lang="fr-FR" altLang="fr-FR" sz="1800" b="1" dirty="0">
                  <a:solidFill>
                    <a:srgbClr val="597C0A"/>
                  </a:solidFill>
                </a:rPr>
                <a:t>Gestion des déchets</a:t>
              </a:r>
            </a:p>
            <a:p>
              <a:pPr algn="ctr"/>
              <a:r>
                <a:rPr lang="fr-FR" altLang="fr-FR" sz="1800" b="1" dirty="0">
                  <a:solidFill>
                    <a:srgbClr val="597C0A"/>
                  </a:solidFill>
                </a:rPr>
                <a:t>Biodiversité</a:t>
              </a:r>
            </a:p>
            <a:p>
              <a:pPr algn="ctr"/>
              <a:r>
                <a:rPr lang="fr-FR" altLang="fr-FR" sz="1800" b="1" dirty="0">
                  <a:solidFill>
                    <a:srgbClr val="597C0A"/>
                  </a:solidFill>
                </a:rPr>
                <a:t>Végétalisation arborée</a:t>
              </a:r>
            </a:p>
            <a:p>
              <a:pPr algn="ctr"/>
              <a:r>
                <a:rPr lang="fr-FR" altLang="fr-FR" sz="1800" b="1" dirty="0">
                  <a:solidFill>
                    <a:srgbClr val="597C0A"/>
                  </a:solidFill>
                </a:rPr>
                <a:t>et arbustive</a:t>
              </a:r>
            </a:p>
          </p:txBody>
        </p:sp>
        <p:sp>
          <p:nvSpPr>
            <p:cNvPr id="48150" name="AutoShape 20"/>
            <p:cNvSpPr>
              <a:spLocks noChangeArrowheads="1"/>
            </p:cNvSpPr>
            <p:nvPr/>
          </p:nvSpPr>
          <p:spPr bwMode="auto">
            <a:xfrm>
              <a:off x="1610" y="2205"/>
              <a:ext cx="227" cy="317"/>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p>
              <a:endParaRPr lang="fr-FR"/>
            </a:p>
          </p:txBody>
        </p:sp>
      </p:grpSp>
      <p:sp>
        <p:nvSpPr>
          <p:cNvPr id="48133" name="Text Box 21"/>
          <p:cNvSpPr txBox="1">
            <a:spLocks noChangeArrowheads="1"/>
          </p:cNvSpPr>
          <p:nvPr/>
        </p:nvSpPr>
        <p:spPr bwMode="auto">
          <a:xfrm>
            <a:off x="651354" y="1454151"/>
            <a:ext cx="8064500" cy="863600"/>
          </a:xfrm>
          <a:prstGeom prst="rect">
            <a:avLst/>
          </a:prstGeom>
          <a:noFill/>
          <a:ln w="9525">
            <a:noFill/>
            <a:miter lim="800000"/>
            <a:headEnd/>
            <a:tailEnd/>
          </a:ln>
        </p:spPr>
        <p:txBody>
          <a:bodyPr lIns="0"/>
          <a:lstStyle/>
          <a:p>
            <a:pPr algn="ctr">
              <a:lnSpc>
                <a:spcPct val="110000"/>
              </a:lnSpc>
            </a:pPr>
            <a:r>
              <a:rPr lang="fr-FR" altLang="fr-FR" sz="3000" dirty="0">
                <a:solidFill>
                  <a:srgbClr val="9F0303"/>
                </a:solidFill>
                <a:latin typeface="Arial Black" pitchFamily="34" charset="0"/>
              </a:rPr>
              <a:t>ÉVOLUTION DES PRATIQUES</a:t>
            </a:r>
          </a:p>
        </p:txBody>
      </p:sp>
      <p:sp>
        <p:nvSpPr>
          <p:cNvPr id="3" name="ZoneTexte 2">
            <a:extLst>
              <a:ext uri="{FF2B5EF4-FFF2-40B4-BE49-F238E27FC236}">
                <a16:creationId xmlns:a16="http://schemas.microsoft.com/office/drawing/2014/main" id="{6AF3DB29-364B-205B-39C1-AFB9866282A6}"/>
              </a:ext>
            </a:extLst>
          </p:cNvPr>
          <p:cNvSpPr txBox="1"/>
          <p:nvPr/>
        </p:nvSpPr>
        <p:spPr>
          <a:xfrm>
            <a:off x="762000" y="133717"/>
            <a:ext cx="8382000" cy="954107"/>
          </a:xfrm>
          <a:prstGeom prst="rect">
            <a:avLst/>
          </a:prstGeom>
          <a:noFill/>
        </p:spPr>
        <p:txBody>
          <a:bodyPr wrap="square">
            <a:spAutoFit/>
          </a:bodyPr>
          <a:lstStyle/>
          <a:p>
            <a:r>
              <a:rPr lang="fr-FR" sz="2800" dirty="0">
                <a:solidFill>
                  <a:srgbClr val="0070C0"/>
                </a:solidFill>
                <a:latin typeface="Algerian" panose="04020705040A02060702" pitchFamily="82" charset="0"/>
              </a:rPr>
              <a:t>Une irrigation EN ADEQUATION AVEC LA GESTION DIFFERENCIEE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Espace réservé du numéro de diapositive 5"/>
          <p:cNvSpPr>
            <a:spLocks noGrp="1"/>
          </p:cNvSpPr>
          <p:nvPr>
            <p:ph type="sldNum" sz="quarter" idx="12"/>
          </p:nvPr>
        </p:nvSpPr>
        <p:spPr bwMode="auto">
          <a:xfrm>
            <a:off x="6759575" y="6597650"/>
            <a:ext cx="2133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a:defRPr/>
            </a:pPr>
            <a:fld id="{62F14DEB-33EE-4C4F-8992-BCEFE40F48DD}" type="slidenum">
              <a:rPr lang="fr-FR" altLang="fr-FR" smtClean="0"/>
              <a:pPr>
                <a:defRPr/>
              </a:pPr>
              <a:t>23</a:t>
            </a:fld>
            <a:endParaRPr lang="fr-FR" altLang="fr-FR">
              <a:latin typeface="Arial" charset="0"/>
              <a:cs typeface="Arial" charset="0"/>
            </a:endParaRPr>
          </a:p>
        </p:txBody>
      </p:sp>
      <p:sp>
        <p:nvSpPr>
          <p:cNvPr id="50180" name="Text Box 5"/>
          <p:cNvSpPr txBox="1">
            <a:spLocks noChangeArrowheads="1"/>
          </p:cNvSpPr>
          <p:nvPr/>
        </p:nvSpPr>
        <p:spPr bwMode="auto">
          <a:xfrm>
            <a:off x="468313" y="404813"/>
            <a:ext cx="8064500" cy="863600"/>
          </a:xfrm>
          <a:prstGeom prst="rect">
            <a:avLst/>
          </a:prstGeom>
          <a:noFill/>
          <a:ln w="9525">
            <a:noFill/>
            <a:miter lim="800000"/>
            <a:headEnd/>
            <a:tailEnd/>
          </a:ln>
        </p:spPr>
        <p:txBody>
          <a:bodyPr lIns="0"/>
          <a:lstStyle/>
          <a:p>
            <a:pPr algn="ctr">
              <a:lnSpc>
                <a:spcPct val="110000"/>
              </a:lnSpc>
            </a:pPr>
            <a:r>
              <a:rPr lang="fr-FR" altLang="fr-FR" sz="3000">
                <a:solidFill>
                  <a:srgbClr val="9F0303"/>
                </a:solidFill>
                <a:latin typeface="Arial Black" pitchFamily="34" charset="0"/>
              </a:rPr>
              <a:t>ÉVOLUTION DES PRATIQUES</a:t>
            </a:r>
          </a:p>
        </p:txBody>
      </p:sp>
      <p:sp>
        <p:nvSpPr>
          <p:cNvPr id="50181" name="Text Box 6"/>
          <p:cNvSpPr txBox="1">
            <a:spLocks noChangeArrowheads="1"/>
          </p:cNvSpPr>
          <p:nvPr/>
        </p:nvSpPr>
        <p:spPr bwMode="auto">
          <a:xfrm>
            <a:off x="1692275" y="1268413"/>
            <a:ext cx="5329238" cy="603250"/>
          </a:xfrm>
          <a:prstGeom prst="rect">
            <a:avLst/>
          </a:prstGeom>
          <a:noFill/>
          <a:ln w="9525">
            <a:noFill/>
            <a:miter lim="800000"/>
            <a:headEnd/>
            <a:tailEnd/>
          </a:ln>
        </p:spPr>
        <p:txBody>
          <a:bodyPr wrap="none" lIns="0" rIns="0"/>
          <a:lstStyle/>
          <a:p>
            <a:pPr algn="ctr">
              <a:spcBef>
                <a:spcPct val="20000"/>
              </a:spcBef>
            </a:pPr>
            <a:r>
              <a:rPr lang="fr-FR" altLang="fr-FR" sz="2700" b="1"/>
              <a:t>Traditionnelle                  Extensive</a:t>
            </a:r>
          </a:p>
          <a:p>
            <a:pPr algn="ctr">
              <a:spcBef>
                <a:spcPct val="20000"/>
              </a:spcBef>
            </a:pPr>
            <a:endParaRPr lang="fr-FR" altLang="fr-FR" sz="2700" b="1"/>
          </a:p>
        </p:txBody>
      </p:sp>
      <p:sp>
        <p:nvSpPr>
          <p:cNvPr id="50182" name="AutoShape 8"/>
          <p:cNvSpPr>
            <a:spLocks noChangeArrowheads="1"/>
          </p:cNvSpPr>
          <p:nvPr/>
        </p:nvSpPr>
        <p:spPr bwMode="auto">
          <a:xfrm>
            <a:off x="4356100" y="1268413"/>
            <a:ext cx="503238" cy="503237"/>
          </a:xfrm>
          <a:prstGeom prst="rightArrow">
            <a:avLst>
              <a:gd name="adj1" fmla="val 53944"/>
              <a:gd name="adj2" fmla="val 31250"/>
            </a:avLst>
          </a:prstGeom>
          <a:solidFill>
            <a:srgbClr val="99CC00"/>
          </a:solidFill>
          <a:ln w="9525">
            <a:solidFill>
              <a:schemeClr val="tx1"/>
            </a:solidFill>
            <a:miter lim="800000"/>
            <a:headEnd/>
            <a:tailEnd/>
          </a:ln>
        </p:spPr>
        <p:txBody>
          <a:bodyPr wrap="none" anchor="ctr"/>
          <a:lstStyle/>
          <a:p>
            <a:endParaRPr lang="fr-FR" altLang="fr-FR"/>
          </a:p>
        </p:txBody>
      </p:sp>
      <p:sp>
        <p:nvSpPr>
          <p:cNvPr id="50183" name="Rectangle 11"/>
          <p:cNvSpPr>
            <a:spLocks noChangeArrowheads="1"/>
          </p:cNvSpPr>
          <p:nvPr/>
        </p:nvSpPr>
        <p:spPr bwMode="auto">
          <a:xfrm>
            <a:off x="755650" y="2446338"/>
            <a:ext cx="7848600" cy="3816429"/>
          </a:xfrm>
          <a:prstGeom prst="rect">
            <a:avLst/>
          </a:prstGeom>
          <a:noFill/>
          <a:ln w="9525">
            <a:noFill/>
            <a:miter lim="800000"/>
            <a:headEnd/>
            <a:tailEnd/>
          </a:ln>
        </p:spPr>
        <p:txBody>
          <a:bodyPr>
            <a:spAutoFit/>
          </a:bodyPr>
          <a:lstStyle/>
          <a:p>
            <a:pPr>
              <a:buFontTx/>
              <a:buChar char="•"/>
            </a:pPr>
            <a:r>
              <a:rPr lang="fr-FR" altLang="fr-FR" sz="2200" dirty="0"/>
              <a:t> Un gazon de prestige tondu 28 fois par an est constitué de 5 espèces végétales. Une pelouse tondue 18 fois en possède 10. Une pelouse fleurie a 30 espèces végétales alors qu’une prairie est constituée d’au moins 40 espèces végétales et héberge une faune incomparable.</a:t>
            </a:r>
          </a:p>
          <a:p>
            <a:pPr>
              <a:buFontTx/>
              <a:buChar char="•"/>
            </a:pPr>
            <a:endParaRPr lang="fr-FR" altLang="fr-FR" sz="2200" dirty="0"/>
          </a:p>
          <a:p>
            <a:pPr>
              <a:buFontTx/>
              <a:buChar char="•"/>
            </a:pPr>
            <a:r>
              <a:rPr lang="fr-FR" altLang="fr-FR" sz="2200" dirty="0"/>
              <a:t> Une haie horticole simple a une fonction de clôture ou de fond, avec 1 à 2 tailles par an, elle est pauvre en faune et en flore. Une haie champêtre a une fonction paysagère et écologique, elle possède une richesse faunistique et floristique.</a:t>
            </a:r>
          </a:p>
        </p:txBody>
      </p:sp>
      <p:sp>
        <p:nvSpPr>
          <p:cNvPr id="50184" name="Line 13"/>
          <p:cNvSpPr>
            <a:spLocks noChangeShapeType="1"/>
          </p:cNvSpPr>
          <p:nvPr/>
        </p:nvSpPr>
        <p:spPr bwMode="auto">
          <a:xfrm flipH="1">
            <a:off x="682625" y="2349500"/>
            <a:ext cx="7634288" cy="0"/>
          </a:xfrm>
          <a:prstGeom prst="line">
            <a:avLst/>
          </a:prstGeom>
          <a:noFill/>
          <a:ln w="9525">
            <a:solidFill>
              <a:srgbClr val="9F0303"/>
            </a:solidFill>
            <a:round/>
            <a:headEnd/>
            <a:tailEnd/>
          </a:ln>
        </p:spPr>
        <p:txBody>
          <a:bodyPr/>
          <a:lstStyle/>
          <a:p>
            <a:endParaRPr lang="fr-FR"/>
          </a:p>
        </p:txBody>
      </p:sp>
      <p:sp>
        <p:nvSpPr>
          <p:cNvPr id="50185" name="Line 14"/>
          <p:cNvSpPr>
            <a:spLocks noChangeShapeType="1"/>
          </p:cNvSpPr>
          <p:nvPr/>
        </p:nvSpPr>
        <p:spPr bwMode="auto">
          <a:xfrm>
            <a:off x="682625" y="2349500"/>
            <a:ext cx="0" cy="3167063"/>
          </a:xfrm>
          <a:prstGeom prst="line">
            <a:avLst/>
          </a:prstGeom>
          <a:noFill/>
          <a:ln w="9525">
            <a:solidFill>
              <a:srgbClr val="9F0303"/>
            </a:solidFill>
            <a:round/>
            <a:headEnd/>
            <a:tailEnd/>
          </a:ln>
        </p:spPr>
        <p:txBody>
          <a:bodyPr/>
          <a:lstStyle/>
          <a:p>
            <a:endParaRPr lang="fr-FR"/>
          </a:p>
        </p:txBody>
      </p:sp>
      <p:sp>
        <p:nvSpPr>
          <p:cNvPr id="50186" name="Line 15"/>
          <p:cNvSpPr>
            <a:spLocks noChangeShapeType="1"/>
          </p:cNvSpPr>
          <p:nvPr/>
        </p:nvSpPr>
        <p:spPr bwMode="auto">
          <a:xfrm flipH="1">
            <a:off x="468313" y="2133600"/>
            <a:ext cx="1366837" cy="0"/>
          </a:xfrm>
          <a:prstGeom prst="line">
            <a:avLst/>
          </a:prstGeom>
          <a:noFill/>
          <a:ln w="9525">
            <a:solidFill>
              <a:srgbClr val="9F0303"/>
            </a:solidFill>
            <a:round/>
            <a:headEnd/>
            <a:tailEnd/>
          </a:ln>
        </p:spPr>
        <p:txBody>
          <a:bodyPr/>
          <a:lstStyle/>
          <a:p>
            <a:endParaRPr lang="fr-FR"/>
          </a:p>
        </p:txBody>
      </p:sp>
      <p:sp>
        <p:nvSpPr>
          <p:cNvPr id="50187" name="Line 16"/>
          <p:cNvSpPr>
            <a:spLocks noChangeShapeType="1"/>
          </p:cNvSpPr>
          <p:nvPr/>
        </p:nvSpPr>
        <p:spPr bwMode="auto">
          <a:xfrm>
            <a:off x="468313" y="2133600"/>
            <a:ext cx="0" cy="360363"/>
          </a:xfrm>
          <a:prstGeom prst="line">
            <a:avLst/>
          </a:prstGeom>
          <a:noFill/>
          <a:ln w="9525">
            <a:solidFill>
              <a:srgbClr val="9F0303"/>
            </a:solidFill>
            <a:round/>
            <a:headEnd/>
            <a:tailEnd/>
          </a:ln>
        </p:spPr>
        <p:txBody>
          <a:bodyPr/>
          <a:lstStyle/>
          <a:p>
            <a:endParaRPr lang="fr-FR"/>
          </a:p>
        </p:txBody>
      </p:sp>
      <p:sp>
        <p:nvSpPr>
          <p:cNvPr id="50188" name="Line 17"/>
          <p:cNvSpPr>
            <a:spLocks noChangeShapeType="1"/>
          </p:cNvSpPr>
          <p:nvPr/>
        </p:nvSpPr>
        <p:spPr bwMode="auto">
          <a:xfrm>
            <a:off x="468313" y="2493963"/>
            <a:ext cx="215900" cy="0"/>
          </a:xfrm>
          <a:prstGeom prst="line">
            <a:avLst/>
          </a:prstGeom>
          <a:noFill/>
          <a:ln w="9525">
            <a:solidFill>
              <a:srgbClr val="9F0303"/>
            </a:solidFill>
            <a:round/>
            <a:headEnd/>
            <a:tailEnd/>
          </a:ln>
        </p:spPr>
        <p:txBody>
          <a:bodyPr/>
          <a:lstStyle/>
          <a:p>
            <a:endParaRPr lang="fr-FR"/>
          </a:p>
        </p:txBody>
      </p:sp>
      <p:sp>
        <p:nvSpPr>
          <p:cNvPr id="50189" name="Rectangle 24"/>
          <p:cNvSpPr>
            <a:spLocks noChangeArrowheads="1"/>
          </p:cNvSpPr>
          <p:nvPr/>
        </p:nvSpPr>
        <p:spPr bwMode="auto">
          <a:xfrm>
            <a:off x="1908175" y="1916113"/>
            <a:ext cx="1214438" cy="396875"/>
          </a:xfrm>
          <a:prstGeom prst="rect">
            <a:avLst/>
          </a:prstGeom>
          <a:noFill/>
          <a:ln w="9525">
            <a:noFill/>
            <a:miter lim="800000"/>
            <a:headEnd/>
            <a:tailEnd/>
          </a:ln>
        </p:spPr>
        <p:txBody>
          <a:bodyPr wrap="none">
            <a:spAutoFit/>
          </a:bodyPr>
          <a:lstStyle/>
          <a:p>
            <a:pPr>
              <a:buClr>
                <a:srgbClr val="69920C"/>
              </a:buClr>
              <a:buFont typeface="Wingdings" pitchFamily="2" charset="2"/>
              <a:buNone/>
            </a:pPr>
            <a:r>
              <a:rPr lang="fr-FR" altLang="fr-FR">
                <a:solidFill>
                  <a:srgbClr val="9B0303"/>
                </a:solidFill>
              </a:rPr>
              <a:t>Exemples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Espace réservé du numéro de diapositive 5"/>
          <p:cNvSpPr>
            <a:spLocks noGrp="1"/>
          </p:cNvSpPr>
          <p:nvPr>
            <p:ph type="sldNum" sz="quarter" idx="12"/>
          </p:nvPr>
        </p:nvSpPr>
        <p:spPr bwMode="auto">
          <a:xfrm>
            <a:off x="6759575" y="6597650"/>
            <a:ext cx="2133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a:defRPr/>
            </a:pPr>
            <a:fld id="{62F14DEB-33EE-4C4F-8992-BCEFE40F48DD}" type="slidenum">
              <a:rPr lang="fr-FR" altLang="fr-FR" smtClean="0"/>
              <a:pPr>
                <a:defRPr/>
              </a:pPr>
              <a:t>24</a:t>
            </a:fld>
            <a:endParaRPr lang="fr-FR" altLang="fr-FR">
              <a:latin typeface="Arial" charset="0"/>
              <a:cs typeface="Arial" charset="0"/>
            </a:endParaRPr>
          </a:p>
        </p:txBody>
      </p:sp>
      <p:sp>
        <p:nvSpPr>
          <p:cNvPr id="52228" name="Text Box 9"/>
          <p:cNvSpPr txBox="1">
            <a:spLocks noChangeArrowheads="1"/>
          </p:cNvSpPr>
          <p:nvPr/>
        </p:nvSpPr>
        <p:spPr bwMode="auto">
          <a:xfrm>
            <a:off x="684213" y="333375"/>
            <a:ext cx="7991475" cy="863600"/>
          </a:xfrm>
          <a:prstGeom prst="rect">
            <a:avLst/>
          </a:prstGeom>
          <a:noFill/>
          <a:ln w="9525">
            <a:noFill/>
            <a:miter lim="800000"/>
            <a:headEnd/>
            <a:tailEnd/>
          </a:ln>
        </p:spPr>
        <p:txBody>
          <a:bodyPr lIns="0"/>
          <a:lstStyle/>
          <a:p>
            <a:pPr>
              <a:lnSpc>
                <a:spcPct val="110000"/>
              </a:lnSpc>
            </a:pPr>
            <a:r>
              <a:rPr lang="fr-FR" altLang="fr-FR" sz="4400">
                <a:solidFill>
                  <a:srgbClr val="8BB939"/>
                </a:solidFill>
                <a:latin typeface="Arial Black" pitchFamily="34" charset="0"/>
              </a:rPr>
              <a:t>Gestion différenciée</a:t>
            </a:r>
          </a:p>
        </p:txBody>
      </p:sp>
      <p:sp>
        <p:nvSpPr>
          <p:cNvPr id="52229" name="Text Box 10"/>
          <p:cNvSpPr txBox="1">
            <a:spLocks noChangeArrowheads="1"/>
          </p:cNvSpPr>
          <p:nvPr/>
        </p:nvSpPr>
        <p:spPr bwMode="auto">
          <a:xfrm>
            <a:off x="611188" y="1709738"/>
            <a:ext cx="7632700" cy="1863725"/>
          </a:xfrm>
          <a:prstGeom prst="rect">
            <a:avLst/>
          </a:prstGeom>
          <a:noFill/>
          <a:ln w="9525">
            <a:noFill/>
            <a:miter lim="800000"/>
            <a:headEnd/>
            <a:tailEnd/>
          </a:ln>
        </p:spPr>
        <p:txBody>
          <a:bodyPr lIns="0"/>
          <a:lstStyle/>
          <a:p>
            <a:pPr marL="266700" defTabSz="901700"/>
            <a:r>
              <a:rPr lang="fr-FR" altLang="fr-FR" sz="2400" i="1" dirty="0"/>
              <a:t>c’est la gestion qui prend en compte les caractéristiques géographiques, écologiques et paysagères des </a:t>
            </a:r>
            <a:r>
              <a:rPr lang="fr-FR" altLang="fr-FR" sz="2400" i="1" dirty="0">
                <a:solidFill>
                  <a:srgbClr val="9F0303"/>
                </a:solidFill>
              </a:rPr>
              <a:t>différents</a:t>
            </a:r>
            <a:r>
              <a:rPr lang="fr-FR" altLang="fr-FR" sz="2400" i="1" dirty="0"/>
              <a:t> sites, leur fréquentation, leur </a:t>
            </a:r>
            <a:r>
              <a:rPr lang="fr-FR" altLang="fr-FR" sz="2400" i="1" dirty="0">
                <a:solidFill>
                  <a:srgbClr val="9F0303"/>
                </a:solidFill>
              </a:rPr>
              <a:t>usage</a:t>
            </a:r>
            <a:r>
              <a:rPr lang="fr-FR" altLang="fr-FR" sz="2400" i="1" dirty="0"/>
              <a:t>… Afin d’adapter les interventions d’</a:t>
            </a:r>
            <a:r>
              <a:rPr lang="fr-FR" altLang="fr-FR" sz="2400" i="1" dirty="0">
                <a:solidFill>
                  <a:srgbClr val="9F0303"/>
                </a:solidFill>
              </a:rPr>
              <a:t>entretien</a:t>
            </a:r>
            <a:r>
              <a:rPr lang="fr-FR" altLang="fr-FR" sz="2400" i="1" dirty="0">
                <a:solidFill>
                  <a:srgbClr val="009900"/>
                </a:solidFill>
              </a:rPr>
              <a:t> </a:t>
            </a:r>
            <a:r>
              <a:rPr lang="fr-FR" altLang="fr-FR" sz="2400" i="1" dirty="0"/>
              <a:t>en</a:t>
            </a:r>
            <a:r>
              <a:rPr lang="fr-FR" altLang="fr-FR" sz="2400" i="1" dirty="0">
                <a:solidFill>
                  <a:srgbClr val="009900"/>
                </a:solidFill>
              </a:rPr>
              <a:t> </a:t>
            </a:r>
            <a:r>
              <a:rPr lang="fr-FR" altLang="fr-FR" sz="2400" i="1" dirty="0"/>
              <a:t>préservant</a:t>
            </a:r>
            <a:r>
              <a:rPr lang="fr-FR" altLang="fr-FR" sz="2400" i="1" dirty="0">
                <a:solidFill>
                  <a:srgbClr val="009900"/>
                </a:solidFill>
              </a:rPr>
              <a:t> </a:t>
            </a:r>
            <a:r>
              <a:rPr lang="fr-FR" altLang="fr-FR" sz="2400" i="1" dirty="0">
                <a:solidFill>
                  <a:srgbClr val="9F0303"/>
                </a:solidFill>
              </a:rPr>
              <a:t>l’environnement.</a:t>
            </a:r>
          </a:p>
        </p:txBody>
      </p:sp>
      <p:sp>
        <p:nvSpPr>
          <p:cNvPr id="52230" name="Text Box 11"/>
          <p:cNvSpPr txBox="1">
            <a:spLocks noChangeArrowheads="1"/>
          </p:cNvSpPr>
          <p:nvPr/>
        </p:nvSpPr>
        <p:spPr bwMode="auto">
          <a:xfrm>
            <a:off x="644239" y="3898107"/>
            <a:ext cx="8064500" cy="620713"/>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dirty="0"/>
              <a:t>Description</a:t>
            </a:r>
          </a:p>
        </p:txBody>
      </p:sp>
      <p:sp>
        <p:nvSpPr>
          <p:cNvPr id="52231" name="Text Box 12"/>
          <p:cNvSpPr txBox="1">
            <a:spLocks noChangeArrowheads="1"/>
          </p:cNvSpPr>
          <p:nvPr/>
        </p:nvSpPr>
        <p:spPr bwMode="auto">
          <a:xfrm>
            <a:off x="900112" y="4329906"/>
            <a:ext cx="7559675" cy="1943100"/>
          </a:xfrm>
          <a:prstGeom prst="rect">
            <a:avLst/>
          </a:prstGeom>
          <a:noFill/>
          <a:ln w="9525">
            <a:noFill/>
            <a:miter lim="800000"/>
            <a:headEnd/>
            <a:tailEnd/>
          </a:ln>
        </p:spPr>
        <p:txBody>
          <a:bodyPr lIns="0" tIns="0" rIns="0" bIns="0"/>
          <a:lstStyle/>
          <a:p>
            <a:pPr defTabSz="901700"/>
            <a:r>
              <a:rPr lang="fr-FR" altLang="fr-FR" sz="2400" dirty="0"/>
              <a:t>Il s’agit de faire varier et de moduler la création et l’</a:t>
            </a:r>
            <a:r>
              <a:rPr lang="fr-FR" altLang="fr-FR" sz="2400" dirty="0">
                <a:solidFill>
                  <a:srgbClr val="9F0303"/>
                </a:solidFill>
              </a:rPr>
              <a:t>entretien</a:t>
            </a:r>
            <a:r>
              <a:rPr lang="fr-FR" altLang="fr-FR" sz="2400" dirty="0"/>
              <a:t> des espaces en fonction de leur situation urbaine et historique, </a:t>
            </a:r>
          </a:p>
          <a:p>
            <a:pPr defTabSz="901700"/>
            <a:r>
              <a:rPr lang="fr-FR" altLang="fr-FR" sz="2400" dirty="0"/>
              <a:t>de leur </a:t>
            </a:r>
            <a:r>
              <a:rPr lang="fr-FR" altLang="fr-FR" sz="2400" dirty="0">
                <a:solidFill>
                  <a:srgbClr val="9F0303"/>
                </a:solidFill>
              </a:rPr>
              <a:t>usage</a:t>
            </a:r>
            <a:r>
              <a:rPr lang="fr-FR" altLang="fr-FR" sz="2400" dirty="0"/>
              <a:t>, en  allant d’un entretien </a:t>
            </a:r>
            <a:r>
              <a:rPr lang="fr-FR" altLang="fr-FR" sz="2400" dirty="0">
                <a:solidFill>
                  <a:srgbClr val="9F0303"/>
                </a:solidFill>
              </a:rPr>
              <a:t>traditionnel</a:t>
            </a:r>
            <a:r>
              <a:rPr lang="fr-FR" altLang="fr-FR" sz="2400" dirty="0"/>
              <a:t> et soigné</a:t>
            </a:r>
          </a:p>
          <a:p>
            <a:pPr defTabSz="901700"/>
            <a:r>
              <a:rPr lang="fr-FR" altLang="fr-FR" sz="2400" dirty="0"/>
              <a:t>dit « horticole » à un entretien extensif, dit </a:t>
            </a:r>
            <a:r>
              <a:rPr lang="fr-FR" altLang="fr-FR" sz="2400" dirty="0">
                <a:solidFill>
                  <a:srgbClr val="9F0303"/>
                </a:solidFill>
              </a:rPr>
              <a:t>écologique</a:t>
            </a:r>
            <a:r>
              <a:rPr lang="fr-FR" altLang="fr-FR" sz="2400" dirty="0"/>
              <a:t>.</a:t>
            </a:r>
          </a:p>
        </p:txBody>
      </p:sp>
      <p:sp>
        <p:nvSpPr>
          <p:cNvPr id="52232" name="Line 13"/>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52233" name="Text Box 16"/>
          <p:cNvSpPr txBox="1">
            <a:spLocks noChangeArrowheads="1"/>
          </p:cNvSpPr>
          <p:nvPr/>
        </p:nvSpPr>
        <p:spPr bwMode="auto">
          <a:xfrm>
            <a:off x="611188" y="1341438"/>
            <a:ext cx="8064500" cy="620712"/>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i="1"/>
              <a:t>Définition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Espace réservé du numéro de diapositive 5"/>
          <p:cNvSpPr>
            <a:spLocks noGrp="1"/>
          </p:cNvSpPr>
          <p:nvPr>
            <p:ph type="sldNum" sz="quarter" idx="12"/>
          </p:nvPr>
        </p:nvSpPr>
        <p:spPr bwMode="auto">
          <a:xfrm>
            <a:off x="6759575" y="6597650"/>
            <a:ext cx="2133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a:defRPr/>
            </a:pPr>
            <a:fld id="{62F14DEB-33EE-4C4F-8992-BCEFE40F48DD}" type="slidenum">
              <a:rPr lang="fr-FR" altLang="fr-FR" smtClean="0"/>
              <a:pPr>
                <a:defRPr/>
              </a:pPr>
              <a:t>25</a:t>
            </a:fld>
            <a:endParaRPr lang="fr-FR" altLang="fr-FR">
              <a:latin typeface="Arial" charset="0"/>
              <a:cs typeface="Arial" charset="0"/>
            </a:endParaRPr>
          </a:p>
        </p:txBody>
      </p:sp>
      <p:sp>
        <p:nvSpPr>
          <p:cNvPr id="54276" name="Rectangle 3"/>
          <p:cNvSpPr>
            <a:spLocks noGrp="1" noChangeArrowheads="1"/>
          </p:cNvSpPr>
          <p:nvPr>
            <p:ph type="body" idx="1"/>
          </p:nvPr>
        </p:nvSpPr>
        <p:spPr bwMode="auto">
          <a:xfrm>
            <a:off x="381794" y="1056421"/>
            <a:ext cx="8596312" cy="5853910"/>
          </a:xfrm>
          <a:noFill/>
          <a:ln>
            <a:miter lim="800000"/>
            <a:headEnd/>
            <a:tailEnd/>
          </a:ln>
        </p:spPr>
        <p:txBody>
          <a:bodyPr vert="horz" wrap="square" lIns="91440" tIns="45720" rIns="91440" bIns="45720" numCol="1" anchor="t" anchorCtr="0" compatLnSpc="1">
            <a:prstTxWarp prst="textNoShape">
              <a:avLst/>
            </a:prstTxWarp>
          </a:bodyPr>
          <a:lstStyle/>
          <a:p>
            <a:pPr marL="180975" indent="-180975" eaLnBrk="1" hangingPunct="1">
              <a:buFontTx/>
              <a:buNone/>
            </a:pPr>
            <a:r>
              <a:rPr lang="fr-FR" altLang="fr-FR" sz="2400" b="0" dirty="0">
                <a:latin typeface="Arial Narrow" pitchFamily="34" charset="0"/>
              </a:rPr>
              <a:t>	La gestion différenciée fait évoluer le modèle horticole standard en intégrant un souci écologique à la conception et à la gestion des espaces verts. Elle permet de gérer  au mieux le patrimoine horticole et naturel d’une ville par le biais :</a:t>
            </a:r>
          </a:p>
          <a:p>
            <a:pPr marL="180975" indent="-180975" eaLnBrk="1" hangingPunct="1">
              <a:spcBef>
                <a:spcPct val="25000"/>
              </a:spcBef>
              <a:buClr>
                <a:srgbClr val="9B0303"/>
              </a:buClr>
              <a:buFont typeface="Wingdings" pitchFamily="2" charset="2"/>
              <a:buChar char="§"/>
            </a:pPr>
            <a:r>
              <a:rPr lang="fr-FR" altLang="fr-FR" sz="2400" b="0" dirty="0">
                <a:latin typeface="Arial Narrow" pitchFamily="34" charset="0"/>
              </a:rPr>
              <a:t>d’une connaissance exacte de ce patrimoine ;</a:t>
            </a:r>
          </a:p>
          <a:p>
            <a:pPr marL="180975" indent="-180975" eaLnBrk="1" hangingPunct="1">
              <a:spcBef>
                <a:spcPct val="25000"/>
              </a:spcBef>
              <a:buClr>
                <a:srgbClr val="9B0303"/>
              </a:buClr>
              <a:buFont typeface="Wingdings" pitchFamily="2" charset="2"/>
              <a:buChar char="§"/>
            </a:pPr>
            <a:r>
              <a:rPr lang="fr-FR" altLang="fr-FR" sz="2400" b="0" dirty="0">
                <a:latin typeface="Arial Narrow" pitchFamily="34" charset="0"/>
              </a:rPr>
              <a:t>de protocoles de gestion adaptés aux types de milieux ;</a:t>
            </a:r>
          </a:p>
          <a:p>
            <a:pPr marL="180975" indent="-180975" eaLnBrk="1" hangingPunct="1">
              <a:spcBef>
                <a:spcPct val="25000"/>
              </a:spcBef>
              <a:buClr>
                <a:srgbClr val="9B0303"/>
              </a:buClr>
              <a:buFont typeface="Wingdings" pitchFamily="2" charset="2"/>
              <a:buChar char="§"/>
            </a:pPr>
            <a:r>
              <a:rPr lang="fr-FR" altLang="fr-FR" sz="2400" b="0" dirty="0">
                <a:latin typeface="Arial Narrow" pitchFamily="34" charset="0"/>
              </a:rPr>
              <a:t>d’un plan de formation pour les agents, techniciens et les responsables </a:t>
            </a:r>
          </a:p>
          <a:p>
            <a:pPr marL="180975" indent="-180975" eaLnBrk="1" hangingPunct="1">
              <a:spcBef>
                <a:spcPct val="25000"/>
              </a:spcBef>
              <a:buClr>
                <a:srgbClr val="9B0303"/>
              </a:buClr>
              <a:buFont typeface="Wingdings" pitchFamily="2" charset="2"/>
              <a:buChar char="§"/>
            </a:pPr>
            <a:r>
              <a:rPr lang="fr-FR" altLang="fr-FR" sz="2400" b="0" dirty="0">
                <a:latin typeface="Arial Narrow" pitchFamily="34" charset="0"/>
              </a:rPr>
              <a:t>d’un engagement politique clair qui s’inscrit dans la perspective de développement durable et des agendas 21 locaux ;</a:t>
            </a:r>
          </a:p>
          <a:p>
            <a:pPr marL="180975" indent="-180975" eaLnBrk="1" hangingPunct="1">
              <a:spcBef>
                <a:spcPct val="25000"/>
              </a:spcBef>
              <a:buClr>
                <a:srgbClr val="9B0303"/>
              </a:buClr>
              <a:buFont typeface="Wingdings" pitchFamily="2" charset="2"/>
              <a:buChar char="§"/>
            </a:pPr>
            <a:r>
              <a:rPr lang="fr-FR" altLang="fr-FR" sz="2400" b="0" dirty="0">
                <a:latin typeface="Arial Narrow" pitchFamily="34" charset="0"/>
              </a:rPr>
              <a:t>d’une communication efficace auprès du public ;</a:t>
            </a:r>
          </a:p>
          <a:p>
            <a:pPr marL="180975" indent="-180975" eaLnBrk="1" hangingPunct="1">
              <a:spcBef>
                <a:spcPct val="35000"/>
              </a:spcBef>
              <a:buFontTx/>
              <a:buNone/>
            </a:pPr>
            <a:r>
              <a:rPr lang="fr-FR" altLang="fr-FR" sz="2400" b="0" dirty="0">
                <a:latin typeface="Arial Narrow" pitchFamily="34" charset="0"/>
              </a:rPr>
              <a:t>	La variété des types d’espaces et de leurs affectations permet de répondre au mieux aux multiples utilisations contemporaines (loisirs familiaux, sportifs, festifs, pédagogiques, calme et repos, petite enfance…).</a:t>
            </a:r>
          </a:p>
        </p:txBody>
      </p:sp>
      <p:sp>
        <p:nvSpPr>
          <p:cNvPr id="54277" name="Text Box 6"/>
          <p:cNvSpPr txBox="1">
            <a:spLocks noChangeArrowheads="1"/>
          </p:cNvSpPr>
          <p:nvPr/>
        </p:nvSpPr>
        <p:spPr bwMode="auto">
          <a:xfrm>
            <a:off x="684213" y="333375"/>
            <a:ext cx="7991475" cy="863600"/>
          </a:xfrm>
          <a:prstGeom prst="rect">
            <a:avLst/>
          </a:prstGeom>
          <a:noFill/>
          <a:ln w="9525">
            <a:noFill/>
            <a:miter lim="800000"/>
            <a:headEnd/>
            <a:tailEnd/>
          </a:ln>
        </p:spPr>
        <p:txBody>
          <a:bodyPr lIns="0"/>
          <a:lstStyle/>
          <a:p>
            <a:pPr>
              <a:lnSpc>
                <a:spcPct val="110000"/>
              </a:lnSpc>
            </a:pPr>
            <a:r>
              <a:rPr lang="fr-FR" altLang="fr-FR" sz="4400">
                <a:solidFill>
                  <a:srgbClr val="8BB939"/>
                </a:solidFill>
                <a:latin typeface="Arial Black" pitchFamily="34" charset="0"/>
              </a:rPr>
              <a:t>Gestion différenciée</a:t>
            </a:r>
          </a:p>
        </p:txBody>
      </p:sp>
      <p:sp>
        <p:nvSpPr>
          <p:cNvPr id="54278" name="Line 7"/>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Espace réservé du numéro de diapositive 5"/>
          <p:cNvSpPr>
            <a:spLocks noGrp="1"/>
          </p:cNvSpPr>
          <p:nvPr>
            <p:ph type="sldNum" sz="quarter" idx="12"/>
          </p:nvPr>
        </p:nvSpPr>
        <p:spPr bwMode="auto">
          <a:xfrm>
            <a:off x="6759575" y="6597650"/>
            <a:ext cx="2133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a:defRPr/>
            </a:pPr>
            <a:fld id="{62F14DEB-33EE-4C4F-8992-BCEFE40F48DD}" type="slidenum">
              <a:rPr lang="fr-FR" altLang="fr-FR" smtClean="0"/>
              <a:pPr>
                <a:defRPr/>
              </a:pPr>
              <a:t>26</a:t>
            </a:fld>
            <a:endParaRPr lang="fr-FR" altLang="fr-FR">
              <a:latin typeface="Arial" charset="0"/>
              <a:cs typeface="Arial" charset="0"/>
            </a:endParaRPr>
          </a:p>
        </p:txBody>
      </p:sp>
      <p:sp>
        <p:nvSpPr>
          <p:cNvPr id="55300" name="Text Box 11"/>
          <p:cNvSpPr txBox="1">
            <a:spLocks noChangeArrowheads="1"/>
          </p:cNvSpPr>
          <p:nvPr/>
        </p:nvSpPr>
        <p:spPr bwMode="auto">
          <a:xfrm>
            <a:off x="827088" y="2447925"/>
            <a:ext cx="2754312" cy="620713"/>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dirty="0"/>
              <a:t>DESCRIPTION :</a:t>
            </a:r>
          </a:p>
        </p:txBody>
      </p:sp>
      <p:sp>
        <p:nvSpPr>
          <p:cNvPr id="55301" name="Text Box 12"/>
          <p:cNvSpPr txBox="1">
            <a:spLocks noChangeArrowheads="1"/>
          </p:cNvSpPr>
          <p:nvPr/>
        </p:nvSpPr>
        <p:spPr bwMode="auto">
          <a:xfrm>
            <a:off x="684213" y="2898775"/>
            <a:ext cx="3887787" cy="2474913"/>
          </a:xfrm>
          <a:prstGeom prst="rect">
            <a:avLst/>
          </a:prstGeom>
          <a:noFill/>
          <a:ln w="9525">
            <a:noFill/>
            <a:miter lim="800000"/>
            <a:headEnd/>
            <a:tailEnd/>
          </a:ln>
        </p:spPr>
        <p:txBody>
          <a:bodyPr lIns="0" tIns="0" rIns="0" bIns="0"/>
          <a:lstStyle/>
          <a:p>
            <a:pPr indent="266700" defTabSz="901700"/>
            <a:r>
              <a:rPr lang="fr-FR" altLang="fr-FR" sz="2600"/>
              <a:t>- </a:t>
            </a:r>
            <a:r>
              <a:rPr lang="fr-FR" altLang="fr-FR" sz="2400"/>
              <a:t>fleurissement</a:t>
            </a:r>
          </a:p>
          <a:p>
            <a:pPr indent="266700" defTabSz="901700"/>
            <a:r>
              <a:rPr lang="fr-FR" altLang="fr-FR" sz="2400"/>
              <a:t>- strate herbacée</a:t>
            </a:r>
          </a:p>
          <a:p>
            <a:pPr indent="266700" defTabSz="901700"/>
            <a:r>
              <a:rPr lang="fr-FR" altLang="fr-FR" sz="2400"/>
              <a:t>- les arbustes</a:t>
            </a:r>
          </a:p>
          <a:p>
            <a:pPr indent="266700" defTabSz="901700"/>
            <a:r>
              <a:rPr lang="fr-FR" altLang="fr-FR" sz="2400"/>
              <a:t>- les arbres</a:t>
            </a:r>
          </a:p>
          <a:p>
            <a:pPr indent="266700" defTabSz="901700"/>
            <a:r>
              <a:rPr lang="fr-FR" altLang="fr-FR" sz="2400"/>
              <a:t>- le mobilier et les équipements</a:t>
            </a:r>
          </a:p>
          <a:p>
            <a:pPr indent="266700" defTabSz="901700"/>
            <a:r>
              <a:rPr lang="fr-FR" altLang="fr-FR" sz="2400"/>
              <a:t>- les surfaces inertes</a:t>
            </a:r>
          </a:p>
        </p:txBody>
      </p:sp>
      <p:sp>
        <p:nvSpPr>
          <p:cNvPr id="55302" name="Text Box 13"/>
          <p:cNvSpPr txBox="1">
            <a:spLocks noChangeArrowheads="1"/>
          </p:cNvSpPr>
          <p:nvPr/>
        </p:nvSpPr>
        <p:spPr bwMode="auto">
          <a:xfrm>
            <a:off x="5292725" y="2997200"/>
            <a:ext cx="2374900" cy="2376488"/>
          </a:xfrm>
          <a:prstGeom prst="rect">
            <a:avLst/>
          </a:prstGeom>
          <a:noFill/>
          <a:ln w="9525">
            <a:noFill/>
            <a:miter lim="800000"/>
            <a:headEnd/>
            <a:tailEnd/>
          </a:ln>
        </p:spPr>
        <p:txBody>
          <a:bodyPr lIns="0" tIns="0" rIns="0" bIns="0"/>
          <a:lstStyle/>
          <a:p>
            <a:pPr algn="ctr" defTabSz="901700">
              <a:lnSpc>
                <a:spcPct val="70000"/>
              </a:lnSpc>
              <a:buClr>
                <a:srgbClr val="9F0303"/>
              </a:buClr>
              <a:buFont typeface="Wingdings" pitchFamily="2" charset="2"/>
              <a:buNone/>
            </a:pPr>
            <a:r>
              <a:rPr lang="fr-FR" altLang="fr-FR" sz="2400"/>
              <a:t>Typologie</a:t>
            </a:r>
          </a:p>
          <a:p>
            <a:pPr algn="ctr" defTabSz="901700">
              <a:lnSpc>
                <a:spcPct val="7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r>
              <a:rPr lang="fr-FR" altLang="fr-FR" sz="2400"/>
              <a:t>Code qualité</a:t>
            </a:r>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r>
              <a:rPr lang="fr-FR" altLang="fr-FR" sz="2400"/>
              <a:t>Cahier des prescriptions</a:t>
            </a:r>
          </a:p>
        </p:txBody>
      </p:sp>
      <p:sp>
        <p:nvSpPr>
          <p:cNvPr id="55303" name="AutoShape 15"/>
          <p:cNvSpPr>
            <a:spLocks noChangeArrowheads="1"/>
          </p:cNvSpPr>
          <p:nvPr/>
        </p:nvSpPr>
        <p:spPr bwMode="auto">
          <a:xfrm>
            <a:off x="6392863" y="3357563"/>
            <a:ext cx="144462" cy="358775"/>
          </a:xfrm>
          <a:prstGeom prst="downArrow">
            <a:avLst>
              <a:gd name="adj1" fmla="val 50000"/>
              <a:gd name="adj2" fmla="val 62088"/>
            </a:avLst>
          </a:prstGeom>
          <a:solidFill>
            <a:srgbClr val="009900"/>
          </a:solidFill>
          <a:ln w="9525">
            <a:solidFill>
              <a:schemeClr val="tx1"/>
            </a:solidFill>
            <a:miter lim="800000"/>
            <a:headEnd/>
            <a:tailEnd/>
          </a:ln>
        </p:spPr>
        <p:txBody>
          <a:bodyPr wrap="none" anchor="ctr"/>
          <a:lstStyle/>
          <a:p>
            <a:endParaRPr lang="fr-FR" altLang="fr-FR"/>
          </a:p>
        </p:txBody>
      </p:sp>
      <p:sp>
        <p:nvSpPr>
          <p:cNvPr id="55304" name="AutoShape 17"/>
          <p:cNvSpPr>
            <a:spLocks noChangeArrowheads="1"/>
          </p:cNvSpPr>
          <p:nvPr/>
        </p:nvSpPr>
        <p:spPr bwMode="auto">
          <a:xfrm>
            <a:off x="6392863" y="4222750"/>
            <a:ext cx="144462" cy="358775"/>
          </a:xfrm>
          <a:prstGeom prst="downArrow">
            <a:avLst>
              <a:gd name="adj1" fmla="val 50000"/>
              <a:gd name="adj2" fmla="val 62088"/>
            </a:avLst>
          </a:prstGeom>
          <a:solidFill>
            <a:srgbClr val="009900"/>
          </a:solidFill>
          <a:ln w="9525">
            <a:solidFill>
              <a:schemeClr val="tx1"/>
            </a:solidFill>
            <a:miter lim="800000"/>
            <a:headEnd/>
            <a:tailEnd/>
          </a:ln>
        </p:spPr>
        <p:txBody>
          <a:bodyPr wrap="none" anchor="ctr"/>
          <a:lstStyle/>
          <a:p>
            <a:endParaRPr lang="fr-FR" altLang="fr-FR"/>
          </a:p>
        </p:txBody>
      </p:sp>
      <p:sp>
        <p:nvSpPr>
          <p:cNvPr id="55305" name="Text Box 18"/>
          <p:cNvSpPr txBox="1">
            <a:spLocks noChangeArrowheads="1"/>
          </p:cNvSpPr>
          <p:nvPr/>
        </p:nvSpPr>
        <p:spPr bwMode="auto">
          <a:xfrm>
            <a:off x="206049" y="489162"/>
            <a:ext cx="8245475" cy="576262"/>
          </a:xfrm>
          <a:prstGeom prst="rect">
            <a:avLst/>
          </a:prstGeom>
          <a:noFill/>
          <a:ln w="9525">
            <a:noFill/>
            <a:miter lim="800000"/>
            <a:headEnd/>
            <a:tailEnd/>
          </a:ln>
        </p:spPr>
        <p:txBody>
          <a:bodyPr wrap="none" lIns="0" rIns="0"/>
          <a:lstStyle/>
          <a:p>
            <a:pPr>
              <a:spcBef>
                <a:spcPct val="20000"/>
              </a:spcBef>
            </a:pPr>
            <a:r>
              <a:rPr lang="fr-FR" altLang="fr-FR" sz="2400" b="1" dirty="0"/>
              <a:t>Traditionnelles          Gestion différenciée               Eco gestion</a:t>
            </a:r>
          </a:p>
          <a:p>
            <a:pPr>
              <a:spcBef>
                <a:spcPct val="20000"/>
              </a:spcBef>
            </a:pPr>
            <a:endParaRPr lang="fr-FR" altLang="fr-FR" sz="2700" b="1" dirty="0"/>
          </a:p>
        </p:txBody>
      </p:sp>
      <p:sp>
        <p:nvSpPr>
          <p:cNvPr id="55306" name="AutoShape 19"/>
          <p:cNvSpPr>
            <a:spLocks noChangeArrowheads="1"/>
          </p:cNvSpPr>
          <p:nvPr/>
        </p:nvSpPr>
        <p:spPr bwMode="auto">
          <a:xfrm>
            <a:off x="2628106" y="549275"/>
            <a:ext cx="360363" cy="419100"/>
          </a:xfrm>
          <a:prstGeom prst="rightArrow">
            <a:avLst>
              <a:gd name="adj1" fmla="val 50000"/>
              <a:gd name="adj2" fmla="val 25000"/>
            </a:avLst>
          </a:prstGeom>
          <a:solidFill>
            <a:srgbClr val="99CC00"/>
          </a:solidFill>
          <a:ln w="9525">
            <a:solidFill>
              <a:schemeClr val="tx1"/>
            </a:solidFill>
            <a:miter lim="800000"/>
            <a:headEnd/>
            <a:tailEnd/>
          </a:ln>
        </p:spPr>
        <p:txBody>
          <a:bodyPr wrap="none" anchor="ctr"/>
          <a:lstStyle/>
          <a:p>
            <a:endParaRPr lang="fr-FR" altLang="fr-FR"/>
          </a:p>
        </p:txBody>
      </p:sp>
      <p:sp>
        <p:nvSpPr>
          <p:cNvPr id="55307" name="AutoShape 20"/>
          <p:cNvSpPr>
            <a:spLocks noChangeArrowheads="1"/>
          </p:cNvSpPr>
          <p:nvPr/>
        </p:nvSpPr>
        <p:spPr bwMode="auto">
          <a:xfrm>
            <a:off x="6551422" y="549275"/>
            <a:ext cx="360362" cy="419100"/>
          </a:xfrm>
          <a:prstGeom prst="rightArrow">
            <a:avLst>
              <a:gd name="adj1" fmla="val 50000"/>
              <a:gd name="adj2" fmla="val 25000"/>
            </a:avLst>
          </a:prstGeom>
          <a:solidFill>
            <a:srgbClr val="339966"/>
          </a:solidFill>
          <a:ln w="9525">
            <a:solidFill>
              <a:schemeClr val="tx1"/>
            </a:solidFill>
            <a:miter lim="800000"/>
            <a:headEnd/>
            <a:tailEnd/>
          </a:ln>
        </p:spPr>
        <p:txBody>
          <a:bodyPr wrap="none" anchor="ctr"/>
          <a:lstStyle/>
          <a:p>
            <a:endParaRPr lang="fr-FR" altLang="fr-FR"/>
          </a:p>
        </p:txBody>
      </p:sp>
      <p:sp>
        <p:nvSpPr>
          <p:cNvPr id="55308" name="Text Box 21"/>
          <p:cNvSpPr txBox="1">
            <a:spLocks noChangeArrowheads="1"/>
          </p:cNvSpPr>
          <p:nvPr/>
        </p:nvSpPr>
        <p:spPr bwMode="auto">
          <a:xfrm>
            <a:off x="503238" y="1557338"/>
            <a:ext cx="8172450" cy="576262"/>
          </a:xfrm>
          <a:prstGeom prst="rect">
            <a:avLst/>
          </a:prstGeom>
          <a:noFill/>
          <a:ln w="9525">
            <a:noFill/>
            <a:miter lim="800000"/>
            <a:headEnd/>
            <a:tailEnd/>
          </a:ln>
        </p:spPr>
        <p:txBody>
          <a:bodyPr wrap="none" lIns="0" rIns="0"/>
          <a:lstStyle/>
          <a:p>
            <a:pPr algn="ctr">
              <a:spcBef>
                <a:spcPct val="20000"/>
              </a:spcBef>
            </a:pPr>
            <a:r>
              <a:rPr lang="fr-FR" altLang="fr-FR" sz="2400" b="1" dirty="0"/>
              <a:t>Gestion différenciée   =   Traditionnelles      Gestion extensive</a:t>
            </a:r>
          </a:p>
          <a:p>
            <a:pPr algn="ctr">
              <a:spcBef>
                <a:spcPct val="20000"/>
              </a:spcBef>
            </a:pPr>
            <a:endParaRPr lang="fr-FR" altLang="fr-FR" sz="2400" b="1" dirty="0"/>
          </a:p>
        </p:txBody>
      </p:sp>
      <p:sp>
        <p:nvSpPr>
          <p:cNvPr id="55309" name="AutoShape 22"/>
          <p:cNvSpPr>
            <a:spLocks noChangeArrowheads="1"/>
          </p:cNvSpPr>
          <p:nvPr/>
        </p:nvSpPr>
        <p:spPr bwMode="auto">
          <a:xfrm>
            <a:off x="5943600" y="1643856"/>
            <a:ext cx="307975" cy="358775"/>
          </a:xfrm>
          <a:prstGeom prst="rightArrow">
            <a:avLst>
              <a:gd name="adj1" fmla="val 50000"/>
              <a:gd name="adj2" fmla="val 25000"/>
            </a:avLst>
          </a:prstGeom>
          <a:solidFill>
            <a:srgbClr val="9F0303"/>
          </a:solidFill>
          <a:ln w="9525">
            <a:solidFill>
              <a:schemeClr val="tx1"/>
            </a:solidFill>
            <a:miter lim="800000"/>
            <a:headEnd/>
            <a:tailEnd/>
          </a:ln>
        </p:spPr>
        <p:txBody>
          <a:bodyPr wrap="none" anchor="ctr"/>
          <a:lstStyle/>
          <a:p>
            <a:endParaRPr lang="fr-FR" altLang="fr-FR"/>
          </a:p>
        </p:txBody>
      </p:sp>
      <p:sp>
        <p:nvSpPr>
          <p:cNvPr id="55310" name="Text Box 24"/>
          <p:cNvSpPr txBox="1">
            <a:spLocks noChangeArrowheads="1"/>
          </p:cNvSpPr>
          <p:nvPr/>
        </p:nvSpPr>
        <p:spPr bwMode="auto">
          <a:xfrm>
            <a:off x="5219700" y="2565400"/>
            <a:ext cx="2933700" cy="334963"/>
          </a:xfrm>
          <a:prstGeom prst="rect">
            <a:avLst/>
          </a:prstGeom>
          <a:noFill/>
          <a:ln w="9525">
            <a:noFill/>
            <a:miter lim="800000"/>
            <a:headEnd/>
            <a:tailEnd/>
          </a:ln>
        </p:spPr>
        <p:txBody>
          <a:bodyPr lIns="0" tIns="0" rIns="0" bIns="0"/>
          <a:lstStyle/>
          <a:p>
            <a:pPr indent="266700" defTabSz="901700">
              <a:lnSpc>
                <a:spcPct val="70000"/>
              </a:lnSpc>
              <a:buClr>
                <a:srgbClr val="9F0303"/>
              </a:buClr>
              <a:buFont typeface="Wingdings" pitchFamily="2" charset="2"/>
              <a:buChar char="§"/>
            </a:pPr>
            <a:r>
              <a:rPr lang="fr-FR" altLang="fr-FR" sz="2400" b="1"/>
              <a:t>MÉTHODOLOGIE :</a:t>
            </a:r>
          </a:p>
        </p:txBody>
      </p:sp>
      <p:sp>
        <p:nvSpPr>
          <p:cNvPr id="55311" name="Line 25"/>
          <p:cNvSpPr>
            <a:spLocks noChangeShapeType="1"/>
          </p:cNvSpPr>
          <p:nvPr/>
        </p:nvSpPr>
        <p:spPr bwMode="auto">
          <a:xfrm flipV="1">
            <a:off x="684213" y="549275"/>
            <a:ext cx="7632700" cy="647700"/>
          </a:xfrm>
          <a:prstGeom prst="line">
            <a:avLst/>
          </a:prstGeom>
          <a:noFill/>
          <a:ln w="19050">
            <a:solidFill>
              <a:srgbClr val="FF0000"/>
            </a:solidFill>
            <a:round/>
            <a:headEnd/>
            <a:tailEnd/>
          </a:ln>
        </p:spPr>
        <p:txBody>
          <a:bodyPr/>
          <a:lstStyle/>
          <a:p>
            <a:endParaRPr lang="fr-FR"/>
          </a:p>
        </p:txBody>
      </p:sp>
      <p:sp>
        <p:nvSpPr>
          <p:cNvPr id="55312" name="Line 26"/>
          <p:cNvSpPr>
            <a:spLocks noChangeShapeType="1"/>
          </p:cNvSpPr>
          <p:nvPr/>
        </p:nvSpPr>
        <p:spPr bwMode="auto">
          <a:xfrm flipH="1" flipV="1">
            <a:off x="684213" y="549275"/>
            <a:ext cx="7559675" cy="647700"/>
          </a:xfrm>
          <a:prstGeom prst="line">
            <a:avLst/>
          </a:prstGeom>
          <a:noFill/>
          <a:ln w="19050">
            <a:solidFill>
              <a:srgbClr val="FF0000"/>
            </a:solidFill>
            <a:round/>
            <a:headEnd/>
            <a:tailEnd/>
          </a:ln>
        </p:spPr>
        <p:txBody>
          <a:bodyPr/>
          <a:lstStyle/>
          <a:p>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Espace réservé du numéro de diapositive 5"/>
          <p:cNvSpPr>
            <a:spLocks noGrp="1"/>
          </p:cNvSpPr>
          <p:nvPr>
            <p:ph type="sldNum" sz="quarter" idx="12"/>
          </p:nvPr>
        </p:nvSpPr>
        <p:spPr>
          <a:noFill/>
        </p:spPr>
        <p:txBody>
          <a:bodyPr/>
          <a:lstStyle/>
          <a:p>
            <a:fld id="{6E7A0F51-1642-40BD-88EA-DCB42B2E48E7}" type="slidenum">
              <a:rPr lang="fr-FR" altLang="fr-FR" smtClean="0">
                <a:latin typeface="Arial" charset="0"/>
                <a:cs typeface="Arial" charset="0"/>
              </a:rPr>
              <a:pPr/>
              <a:t>27</a:t>
            </a:fld>
            <a:endParaRPr lang="fr-FR" altLang="fr-FR">
              <a:latin typeface="Arial" charset="0"/>
              <a:cs typeface="Arial" charset="0"/>
            </a:endParaRPr>
          </a:p>
        </p:txBody>
      </p:sp>
      <p:graphicFrame>
        <p:nvGraphicFramePr>
          <p:cNvPr id="240713" name="Group 73"/>
          <p:cNvGraphicFramePr>
            <a:graphicFrameLocks noGrp="1"/>
          </p:cNvGraphicFramePr>
          <p:nvPr>
            <p:ph idx="1"/>
            <p:extLst>
              <p:ext uri="{D42A27DB-BD31-4B8C-83A1-F6EECF244321}">
                <p14:modId xmlns:p14="http://schemas.microsoft.com/office/powerpoint/2010/main" val="698935124"/>
              </p:ext>
            </p:extLst>
          </p:nvPr>
        </p:nvGraphicFramePr>
        <p:xfrm>
          <a:off x="0" y="0"/>
          <a:ext cx="9067801" cy="6377938"/>
        </p:xfrm>
        <a:graphic>
          <a:graphicData uri="http://schemas.openxmlformats.org/drawingml/2006/table">
            <a:tbl>
              <a:tblPr/>
              <a:tblGrid>
                <a:gridCol w="715879">
                  <a:extLst>
                    <a:ext uri="{9D8B030D-6E8A-4147-A177-3AD203B41FA5}">
                      <a16:colId xmlns:a16="http://schemas.microsoft.com/office/drawing/2014/main" val="20000"/>
                    </a:ext>
                  </a:extLst>
                </a:gridCol>
                <a:gridCol w="1557167">
                  <a:extLst>
                    <a:ext uri="{9D8B030D-6E8A-4147-A177-3AD203B41FA5}">
                      <a16:colId xmlns:a16="http://schemas.microsoft.com/office/drawing/2014/main" val="20001"/>
                    </a:ext>
                  </a:extLst>
                </a:gridCol>
                <a:gridCol w="1604196">
                  <a:extLst>
                    <a:ext uri="{9D8B030D-6E8A-4147-A177-3AD203B41FA5}">
                      <a16:colId xmlns:a16="http://schemas.microsoft.com/office/drawing/2014/main" val="20002"/>
                    </a:ext>
                  </a:extLst>
                </a:gridCol>
                <a:gridCol w="1872433">
                  <a:extLst>
                    <a:ext uri="{9D8B030D-6E8A-4147-A177-3AD203B41FA5}">
                      <a16:colId xmlns:a16="http://schemas.microsoft.com/office/drawing/2014/main" val="20003"/>
                    </a:ext>
                  </a:extLst>
                </a:gridCol>
                <a:gridCol w="1659934">
                  <a:extLst>
                    <a:ext uri="{9D8B030D-6E8A-4147-A177-3AD203B41FA5}">
                      <a16:colId xmlns:a16="http://schemas.microsoft.com/office/drawing/2014/main" val="20004"/>
                    </a:ext>
                  </a:extLst>
                </a:gridCol>
                <a:gridCol w="1658192">
                  <a:extLst>
                    <a:ext uri="{9D8B030D-6E8A-4147-A177-3AD203B41FA5}">
                      <a16:colId xmlns:a16="http://schemas.microsoft.com/office/drawing/2014/main" val="20005"/>
                    </a:ext>
                  </a:extLst>
                </a:gridCol>
              </a:tblGrid>
              <a:tr h="7045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Code</a:t>
                      </a:r>
                      <a:endParaRPr kumimoji="0" lang="fr-FR" sz="1800" b="0" i="0" u="none" strike="noStrike" cap="none" normalizeH="0" baseline="0">
                        <a:ln>
                          <a:noFill/>
                        </a:ln>
                        <a:solidFill>
                          <a:schemeClr val="tx1"/>
                        </a:solidFill>
                        <a:effectLst/>
                        <a:latin typeface="Arial Narrow" pitchFamily="34"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FLEURS</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HERBE</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ARBUSTE</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ARBRE</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INERTE</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extLst>
                  <a:ext uri="{0D108BD9-81ED-4DB2-BD59-A6C34878D82A}">
                    <a16:rowId xmlns:a16="http://schemas.microsoft.com/office/drawing/2014/main" val="10000"/>
                  </a:ext>
                </a:extLst>
              </a:tr>
              <a:tr h="12626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1</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Massifs d’annuelles, nettoyage des fleurs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Gazon arrosé et tondu court régulièrement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Taille régulière, arrosage, travail du sol, remplacement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Taille architecturée, entretien des pieds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Bordure tranchée, désherbage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1"/>
                  </a:ext>
                </a:extLst>
              </a:tr>
              <a:tr h="12626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2</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Annuelle, mais aussi arbuste et vivace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Arrosé, tonte sans ramassage ni désherbage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Taille raisonnée, arrosage, mulching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Taille de formation soignée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Allée entretenue par désherbage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2"/>
                  </a:ext>
                </a:extLst>
              </a:tr>
              <a:tr h="12626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3</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Annuelle, mais aussi arbuste et vivace, prairie fleurie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Pelouse rustique, prairie urbaine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Taille raisonnée et libre, arrosage occasionnel, mulching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Taille de formation simple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Désherbage par zone des allées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3"/>
                  </a:ext>
                </a:extLst>
              </a:tr>
              <a:tr h="97407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4</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arbuste et vivace, prairie fleurie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tx1"/>
                          </a:solidFill>
                          <a:effectLst/>
                          <a:latin typeface="Arial Narrow" pitchFamily="34" charset="0"/>
                        </a:rPr>
                        <a:t>Prairie urbaine, tonte occasionnelle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Taille raisonnée, recépage, pas d’arrosage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Mise en sécurité</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Sentier entretenu par piétinement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4"/>
                  </a:ext>
                </a:extLst>
              </a:tr>
              <a:tr h="9112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5</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Fleurs naturelles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Prairie, fauchage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Pas de taille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Arial Narrow" pitchFamily="34" charset="0"/>
                        </a:rPr>
                        <a:t>Pas de taille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tx1"/>
                          </a:solidFill>
                          <a:effectLst/>
                          <a:latin typeface="Arial Narrow" pitchFamily="34" charset="0"/>
                        </a:rPr>
                        <a:t>Sentier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A35277C-B6CB-530B-D0D2-237699D187F9}"/>
              </a:ext>
            </a:extLst>
          </p:cNvPr>
          <p:cNvSpPr txBox="1"/>
          <p:nvPr/>
        </p:nvSpPr>
        <p:spPr>
          <a:xfrm>
            <a:off x="658875" y="152400"/>
            <a:ext cx="8153400" cy="461665"/>
          </a:xfrm>
          <a:prstGeom prst="rect">
            <a:avLst/>
          </a:prstGeom>
          <a:noFill/>
        </p:spPr>
        <p:txBody>
          <a:bodyPr wrap="square" rtlCol="0">
            <a:spAutoFit/>
          </a:bodyPr>
          <a:lstStyle/>
          <a:p>
            <a:r>
              <a:rPr lang="fr-FR" sz="2400" dirty="0">
                <a:solidFill>
                  <a:srgbClr val="00B050"/>
                </a:solidFill>
                <a:latin typeface="Algerian" panose="04020705040A02060702" pitchFamily="82" charset="0"/>
              </a:rPr>
              <a:t>EN ADEQUATION AVEC LA GESTION DIFFERENCIEE</a:t>
            </a:r>
          </a:p>
        </p:txBody>
      </p:sp>
      <p:pic>
        <p:nvPicPr>
          <p:cNvPr id="25" name="Picture 6" descr="Résultat de recherche d'images pour &quot;plan gestion différenciée&quot;">
            <a:extLst>
              <a:ext uri="{FF2B5EF4-FFF2-40B4-BE49-F238E27FC236}">
                <a16:creationId xmlns:a16="http://schemas.microsoft.com/office/drawing/2014/main" id="{ABDDC3EB-77DA-BA72-EF9E-6F93B7753E7C}"/>
              </a:ext>
            </a:extLst>
          </p:cNvPr>
          <p:cNvPicPr>
            <a:picLocks noChangeAspect="1" noChangeArrowheads="1"/>
          </p:cNvPicPr>
          <p:nvPr/>
        </p:nvPicPr>
        <p:blipFill>
          <a:blip r:embed="rId3"/>
          <a:srcRect/>
          <a:stretch>
            <a:fillRect/>
          </a:stretch>
        </p:blipFill>
        <p:spPr bwMode="auto">
          <a:xfrm>
            <a:off x="24788" y="1290935"/>
            <a:ext cx="9164868" cy="5139179"/>
          </a:xfrm>
          <a:prstGeom prst="rect">
            <a:avLst/>
          </a:prstGeom>
          <a:noFill/>
          <a:ln w="9525">
            <a:noFill/>
            <a:miter lim="800000"/>
            <a:headEnd/>
            <a:tailEnd/>
          </a:ln>
        </p:spPr>
      </p:pic>
    </p:spTree>
    <p:extLst>
      <p:ext uri="{BB962C8B-B14F-4D97-AF65-F5344CB8AC3E}">
        <p14:creationId xmlns:p14="http://schemas.microsoft.com/office/powerpoint/2010/main" val="3308647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8D6BF6B-D08D-452E-3CA9-1F17CE02E536}"/>
              </a:ext>
            </a:extLst>
          </p:cNvPr>
          <p:cNvPicPr>
            <a:picLocks noChangeAspect="1"/>
          </p:cNvPicPr>
          <p:nvPr/>
        </p:nvPicPr>
        <p:blipFill>
          <a:blip r:embed="rId3"/>
          <a:stretch>
            <a:fillRect/>
          </a:stretch>
        </p:blipFill>
        <p:spPr>
          <a:xfrm>
            <a:off x="0" y="685800"/>
            <a:ext cx="9144000" cy="5122465"/>
          </a:xfrm>
          <a:prstGeom prst="rect">
            <a:avLst/>
          </a:prstGeom>
        </p:spPr>
      </p:pic>
    </p:spTree>
    <p:extLst>
      <p:ext uri="{BB962C8B-B14F-4D97-AF65-F5344CB8AC3E}">
        <p14:creationId xmlns:p14="http://schemas.microsoft.com/office/powerpoint/2010/main" val="77391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F3656DD-0D3A-8DAF-3E36-F6E950093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29"/>
            <a:ext cx="5123001" cy="4863465"/>
          </a:xfrm>
          <a:prstGeom prst="rect">
            <a:avLst/>
          </a:prstGeom>
        </p:spPr>
      </p:pic>
      <p:pic>
        <p:nvPicPr>
          <p:cNvPr id="10" name="Image 9">
            <a:extLst>
              <a:ext uri="{FF2B5EF4-FFF2-40B4-BE49-F238E27FC236}">
                <a16:creationId xmlns:a16="http://schemas.microsoft.com/office/drawing/2014/main" id="{B26859C2-AC5A-A2D4-90D4-30EB5DA36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66" y="4874895"/>
            <a:ext cx="7073264" cy="1971675"/>
          </a:xfrm>
          <a:prstGeom prst="rect">
            <a:avLst/>
          </a:prstGeom>
        </p:spPr>
      </p:pic>
      <p:pic>
        <p:nvPicPr>
          <p:cNvPr id="2" name="Image 1">
            <a:extLst>
              <a:ext uri="{FF2B5EF4-FFF2-40B4-BE49-F238E27FC236}">
                <a16:creationId xmlns:a16="http://schemas.microsoft.com/office/drawing/2014/main" id="{7024F283-2786-4DAD-B44E-B24C81F03C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889" y="0"/>
            <a:ext cx="3745112" cy="4114800"/>
          </a:xfrm>
          <a:prstGeom prst="rect">
            <a:avLst/>
          </a:prstGeom>
        </p:spPr>
      </p:pic>
    </p:spTree>
    <p:extLst>
      <p:ext uri="{BB962C8B-B14F-4D97-AF65-F5344CB8AC3E}">
        <p14:creationId xmlns:p14="http://schemas.microsoft.com/office/powerpoint/2010/main" val="1598187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a:extLst>
              <a:ext uri="{FF2B5EF4-FFF2-40B4-BE49-F238E27FC236}">
                <a16:creationId xmlns:a16="http://schemas.microsoft.com/office/drawing/2014/main" id="{DA8026CC-361B-6522-8B92-E3C1FFAD19B8}"/>
              </a:ext>
            </a:extLst>
          </p:cNvPr>
          <p:cNvSpPr txBox="1"/>
          <p:nvPr/>
        </p:nvSpPr>
        <p:spPr>
          <a:xfrm>
            <a:off x="2660791" y="4038600"/>
            <a:ext cx="6062164" cy="1066318"/>
          </a:xfrm>
          <a:prstGeom prst="rect">
            <a:avLst/>
          </a:prstGeom>
          <a:ln w="25907">
            <a:solidFill>
              <a:srgbClr val="385D89"/>
            </a:solidFill>
          </a:ln>
        </p:spPr>
        <p:txBody>
          <a:bodyPr vert="horz" wrap="square" lIns="0" tIns="141605" rIns="0" bIns="0" rtlCol="0">
            <a:spAutoFit/>
          </a:bodyPr>
          <a:lstStyle/>
          <a:p>
            <a:pPr marL="128905" marR="875030">
              <a:lnSpc>
                <a:spcPct val="100000"/>
              </a:lnSpc>
              <a:spcBef>
                <a:spcPts val="1115"/>
              </a:spcBef>
            </a:pPr>
            <a:r>
              <a:rPr sz="2000" dirty="0">
                <a:solidFill>
                  <a:srgbClr val="006600"/>
                </a:solidFill>
                <a:latin typeface="Arial"/>
                <a:cs typeface="Arial"/>
              </a:rPr>
              <a:t>Espaces</a:t>
            </a:r>
            <a:r>
              <a:rPr sz="2000" spc="-45" dirty="0">
                <a:solidFill>
                  <a:srgbClr val="006600"/>
                </a:solidFill>
                <a:latin typeface="Arial"/>
                <a:cs typeface="Arial"/>
              </a:rPr>
              <a:t> </a:t>
            </a:r>
            <a:r>
              <a:rPr sz="2000" b="1" dirty="0">
                <a:solidFill>
                  <a:srgbClr val="006600"/>
                </a:solidFill>
                <a:latin typeface="Arial"/>
                <a:cs typeface="Arial"/>
              </a:rPr>
              <a:t>naturels</a:t>
            </a:r>
            <a:r>
              <a:rPr sz="2000" b="1" spc="-10" dirty="0">
                <a:solidFill>
                  <a:srgbClr val="006600"/>
                </a:solidFill>
                <a:latin typeface="Arial"/>
                <a:cs typeface="Arial"/>
              </a:rPr>
              <a:t> </a:t>
            </a:r>
            <a:r>
              <a:rPr sz="2000" dirty="0">
                <a:solidFill>
                  <a:srgbClr val="006600"/>
                </a:solidFill>
                <a:latin typeface="Arial"/>
                <a:cs typeface="Arial"/>
              </a:rPr>
              <a:t>:</a:t>
            </a:r>
            <a:r>
              <a:rPr sz="2000" spc="-25" dirty="0">
                <a:solidFill>
                  <a:srgbClr val="006600"/>
                </a:solidFill>
                <a:latin typeface="Arial"/>
                <a:cs typeface="Arial"/>
              </a:rPr>
              <a:t> </a:t>
            </a:r>
            <a:r>
              <a:rPr sz="2000" spc="-10" dirty="0">
                <a:solidFill>
                  <a:srgbClr val="006600"/>
                </a:solidFill>
                <a:latin typeface="Arial"/>
                <a:cs typeface="Arial"/>
              </a:rPr>
              <a:t>biodiversité,</a:t>
            </a:r>
            <a:r>
              <a:rPr sz="2000" spc="-50" dirty="0">
                <a:solidFill>
                  <a:srgbClr val="006600"/>
                </a:solidFill>
                <a:latin typeface="Arial"/>
                <a:cs typeface="Arial"/>
              </a:rPr>
              <a:t> </a:t>
            </a:r>
            <a:r>
              <a:rPr sz="2000" dirty="0">
                <a:solidFill>
                  <a:srgbClr val="006600"/>
                </a:solidFill>
                <a:latin typeface="Arial"/>
                <a:cs typeface="Arial"/>
              </a:rPr>
              <a:t>nature</a:t>
            </a:r>
            <a:r>
              <a:rPr sz="2000" spc="-20" dirty="0">
                <a:solidFill>
                  <a:srgbClr val="006600"/>
                </a:solidFill>
                <a:latin typeface="Arial"/>
                <a:cs typeface="Arial"/>
              </a:rPr>
              <a:t> </a:t>
            </a:r>
            <a:r>
              <a:rPr sz="2000" dirty="0">
                <a:solidFill>
                  <a:srgbClr val="006600"/>
                </a:solidFill>
                <a:latin typeface="Arial"/>
                <a:cs typeface="Arial"/>
              </a:rPr>
              <a:t>en</a:t>
            </a:r>
            <a:r>
              <a:rPr sz="2000" spc="-40" dirty="0">
                <a:solidFill>
                  <a:srgbClr val="006600"/>
                </a:solidFill>
                <a:latin typeface="Arial"/>
                <a:cs typeface="Arial"/>
              </a:rPr>
              <a:t> </a:t>
            </a:r>
            <a:r>
              <a:rPr sz="2000" spc="-10" dirty="0">
                <a:solidFill>
                  <a:srgbClr val="006600"/>
                </a:solidFill>
                <a:latin typeface="Arial"/>
                <a:cs typeface="Arial"/>
              </a:rPr>
              <a:t>ville </a:t>
            </a:r>
            <a:r>
              <a:rPr sz="2000" dirty="0">
                <a:solidFill>
                  <a:srgbClr val="006600"/>
                </a:solidFill>
                <a:latin typeface="Arial"/>
                <a:cs typeface="Arial"/>
              </a:rPr>
              <a:t>Espaces</a:t>
            </a:r>
            <a:r>
              <a:rPr sz="2000" spc="-40" dirty="0">
                <a:solidFill>
                  <a:srgbClr val="006600"/>
                </a:solidFill>
                <a:latin typeface="Arial"/>
                <a:cs typeface="Arial"/>
              </a:rPr>
              <a:t> </a:t>
            </a:r>
            <a:r>
              <a:rPr sz="2000" b="1" dirty="0">
                <a:solidFill>
                  <a:srgbClr val="006600"/>
                </a:solidFill>
                <a:latin typeface="Arial"/>
                <a:cs typeface="Arial"/>
              </a:rPr>
              <a:t>extensifs</a:t>
            </a:r>
            <a:r>
              <a:rPr sz="2000" b="1" spc="5" dirty="0">
                <a:solidFill>
                  <a:srgbClr val="006600"/>
                </a:solidFill>
                <a:latin typeface="Arial"/>
                <a:cs typeface="Arial"/>
              </a:rPr>
              <a:t> </a:t>
            </a:r>
            <a:r>
              <a:rPr sz="2000" dirty="0">
                <a:solidFill>
                  <a:srgbClr val="006600"/>
                </a:solidFill>
                <a:latin typeface="Arial"/>
                <a:cs typeface="Arial"/>
              </a:rPr>
              <a:t>:</a:t>
            </a:r>
            <a:r>
              <a:rPr sz="2000" spc="-25" dirty="0">
                <a:solidFill>
                  <a:srgbClr val="006600"/>
                </a:solidFill>
                <a:latin typeface="Arial"/>
                <a:cs typeface="Arial"/>
              </a:rPr>
              <a:t> </a:t>
            </a:r>
            <a:r>
              <a:rPr sz="2000" spc="-10" dirty="0">
                <a:solidFill>
                  <a:srgbClr val="006600"/>
                </a:solidFill>
                <a:latin typeface="Arial"/>
                <a:cs typeface="Arial"/>
              </a:rPr>
              <a:t>biodiversité,</a:t>
            </a:r>
            <a:r>
              <a:rPr sz="2000" spc="-55" dirty="0">
                <a:solidFill>
                  <a:srgbClr val="006600"/>
                </a:solidFill>
                <a:latin typeface="Arial"/>
                <a:cs typeface="Arial"/>
              </a:rPr>
              <a:t> </a:t>
            </a:r>
            <a:r>
              <a:rPr sz="2000" spc="-10" dirty="0">
                <a:solidFill>
                  <a:srgbClr val="006600"/>
                </a:solidFill>
                <a:latin typeface="Arial"/>
                <a:cs typeface="Arial"/>
              </a:rPr>
              <a:t>loisirs…</a:t>
            </a:r>
            <a:endParaRPr sz="2000" dirty="0">
              <a:latin typeface="Arial"/>
              <a:cs typeface="Arial"/>
            </a:endParaRPr>
          </a:p>
        </p:txBody>
      </p:sp>
      <p:sp>
        <p:nvSpPr>
          <p:cNvPr id="5" name="object 14">
            <a:extLst>
              <a:ext uri="{FF2B5EF4-FFF2-40B4-BE49-F238E27FC236}">
                <a16:creationId xmlns:a16="http://schemas.microsoft.com/office/drawing/2014/main" id="{288F3E76-E304-CBB8-93A8-0ED6FCEB43ED}"/>
              </a:ext>
            </a:extLst>
          </p:cNvPr>
          <p:cNvSpPr txBox="1"/>
          <p:nvPr/>
        </p:nvSpPr>
        <p:spPr>
          <a:xfrm>
            <a:off x="2655561" y="6027056"/>
            <a:ext cx="6062164" cy="625171"/>
          </a:xfrm>
          <a:prstGeom prst="rect">
            <a:avLst/>
          </a:prstGeom>
          <a:ln w="25907">
            <a:solidFill>
              <a:srgbClr val="385D89"/>
            </a:solidFill>
          </a:ln>
        </p:spPr>
        <p:txBody>
          <a:bodyPr vert="horz" wrap="square" lIns="0" tIns="9525" rIns="0" bIns="0" rtlCol="0">
            <a:spAutoFit/>
          </a:bodyPr>
          <a:lstStyle/>
          <a:p>
            <a:pPr marL="90805">
              <a:lnSpc>
                <a:spcPct val="100000"/>
              </a:lnSpc>
              <a:spcBef>
                <a:spcPts val="75"/>
              </a:spcBef>
            </a:pPr>
            <a:r>
              <a:rPr sz="2000" dirty="0">
                <a:solidFill>
                  <a:srgbClr val="006600"/>
                </a:solidFill>
                <a:latin typeface="Arial"/>
                <a:cs typeface="Arial"/>
              </a:rPr>
              <a:t>Espaces</a:t>
            </a:r>
            <a:r>
              <a:rPr sz="2000" spc="-65" dirty="0">
                <a:solidFill>
                  <a:srgbClr val="006600"/>
                </a:solidFill>
                <a:latin typeface="Arial"/>
                <a:cs typeface="Arial"/>
              </a:rPr>
              <a:t> </a:t>
            </a:r>
            <a:r>
              <a:rPr sz="2000" b="1" dirty="0">
                <a:solidFill>
                  <a:srgbClr val="006600"/>
                </a:solidFill>
                <a:latin typeface="Arial"/>
                <a:cs typeface="Arial"/>
              </a:rPr>
              <a:t>horticoles</a:t>
            </a:r>
            <a:r>
              <a:rPr sz="2000" b="1" spc="-25" dirty="0">
                <a:solidFill>
                  <a:srgbClr val="006600"/>
                </a:solidFill>
                <a:latin typeface="Arial"/>
                <a:cs typeface="Arial"/>
              </a:rPr>
              <a:t> </a:t>
            </a:r>
            <a:r>
              <a:rPr sz="2000" dirty="0">
                <a:solidFill>
                  <a:srgbClr val="006600"/>
                </a:solidFill>
                <a:latin typeface="Arial"/>
                <a:cs typeface="Arial"/>
              </a:rPr>
              <a:t>:</a:t>
            </a:r>
            <a:r>
              <a:rPr sz="2000" spc="-50" dirty="0">
                <a:solidFill>
                  <a:srgbClr val="006600"/>
                </a:solidFill>
                <a:latin typeface="Arial"/>
                <a:cs typeface="Arial"/>
              </a:rPr>
              <a:t> </a:t>
            </a:r>
            <a:r>
              <a:rPr sz="2000" dirty="0">
                <a:solidFill>
                  <a:srgbClr val="006600"/>
                </a:solidFill>
                <a:latin typeface="Arial"/>
                <a:cs typeface="Arial"/>
              </a:rPr>
              <a:t>vocation</a:t>
            </a:r>
            <a:r>
              <a:rPr sz="2000" spc="-65" dirty="0">
                <a:solidFill>
                  <a:srgbClr val="006600"/>
                </a:solidFill>
                <a:latin typeface="Arial"/>
                <a:cs typeface="Arial"/>
              </a:rPr>
              <a:t> </a:t>
            </a:r>
            <a:r>
              <a:rPr sz="2000" spc="-10" dirty="0" err="1">
                <a:solidFill>
                  <a:srgbClr val="006600"/>
                </a:solidFill>
                <a:latin typeface="Arial"/>
                <a:cs typeface="Arial"/>
              </a:rPr>
              <a:t>ornementale</a:t>
            </a:r>
            <a:r>
              <a:rPr sz="2000" spc="-10" dirty="0">
                <a:solidFill>
                  <a:srgbClr val="006600"/>
                </a:solidFill>
                <a:latin typeface="Arial"/>
                <a:cs typeface="Arial"/>
              </a:rPr>
              <a:t>,</a:t>
            </a:r>
            <a:r>
              <a:rPr lang="fr-FR" sz="2000" dirty="0">
                <a:latin typeface="Arial"/>
                <a:cs typeface="Arial"/>
              </a:rPr>
              <a:t> </a:t>
            </a:r>
            <a:r>
              <a:rPr sz="2000" spc="-10" dirty="0" err="1">
                <a:solidFill>
                  <a:srgbClr val="006600"/>
                </a:solidFill>
                <a:latin typeface="Arial"/>
                <a:cs typeface="Arial"/>
              </a:rPr>
              <a:t>patrimoniale</a:t>
            </a:r>
            <a:r>
              <a:rPr sz="2000" spc="-10" dirty="0">
                <a:solidFill>
                  <a:srgbClr val="006600"/>
                </a:solidFill>
                <a:latin typeface="Arial"/>
                <a:cs typeface="Arial"/>
              </a:rPr>
              <a:t>,</a:t>
            </a:r>
            <a:r>
              <a:rPr sz="2000" spc="-35" dirty="0">
                <a:solidFill>
                  <a:srgbClr val="006600"/>
                </a:solidFill>
                <a:latin typeface="Arial"/>
                <a:cs typeface="Arial"/>
              </a:rPr>
              <a:t> </a:t>
            </a:r>
            <a:r>
              <a:rPr sz="2000" dirty="0">
                <a:solidFill>
                  <a:srgbClr val="006600"/>
                </a:solidFill>
                <a:latin typeface="Arial"/>
                <a:cs typeface="Arial"/>
              </a:rPr>
              <a:t>pratique</a:t>
            </a:r>
            <a:r>
              <a:rPr sz="2000" spc="-40" dirty="0">
                <a:solidFill>
                  <a:srgbClr val="006600"/>
                </a:solidFill>
                <a:latin typeface="Arial"/>
                <a:cs typeface="Arial"/>
              </a:rPr>
              <a:t> </a:t>
            </a:r>
            <a:r>
              <a:rPr sz="2000" spc="-10" dirty="0">
                <a:solidFill>
                  <a:srgbClr val="006600"/>
                </a:solidFill>
                <a:latin typeface="Arial"/>
                <a:cs typeface="Arial"/>
              </a:rPr>
              <a:t>sportive…</a:t>
            </a:r>
            <a:endParaRPr sz="2000" dirty="0">
              <a:latin typeface="Arial"/>
              <a:cs typeface="Arial"/>
            </a:endParaRPr>
          </a:p>
        </p:txBody>
      </p:sp>
      <p:pic>
        <p:nvPicPr>
          <p:cNvPr id="6" name="object 15">
            <a:extLst>
              <a:ext uri="{FF2B5EF4-FFF2-40B4-BE49-F238E27FC236}">
                <a16:creationId xmlns:a16="http://schemas.microsoft.com/office/drawing/2014/main" id="{D5421D24-E0CC-A8D7-4017-8351DA5A0FB0}"/>
              </a:ext>
            </a:extLst>
          </p:cNvPr>
          <p:cNvPicPr/>
          <p:nvPr/>
        </p:nvPicPr>
        <p:blipFill>
          <a:blip r:embed="rId3" cstate="screen">
            <a:extLst>
              <a:ext uri="{28A0092B-C50C-407E-A947-70E740481C1C}">
                <a14:useLocalDpi xmlns:a14="http://schemas.microsoft.com/office/drawing/2010/main"/>
              </a:ext>
            </a:extLst>
          </a:blip>
          <a:stretch>
            <a:fillRect/>
          </a:stretch>
        </p:blipFill>
        <p:spPr>
          <a:xfrm>
            <a:off x="7011049" y="5163197"/>
            <a:ext cx="674839" cy="635474"/>
          </a:xfrm>
          <a:prstGeom prst="rect">
            <a:avLst/>
          </a:prstGeom>
        </p:spPr>
      </p:pic>
      <p:pic>
        <p:nvPicPr>
          <p:cNvPr id="7" name="object 16">
            <a:extLst>
              <a:ext uri="{FF2B5EF4-FFF2-40B4-BE49-F238E27FC236}">
                <a16:creationId xmlns:a16="http://schemas.microsoft.com/office/drawing/2014/main" id="{41ADCBDA-6B1C-561F-AD68-81D2EB568844}"/>
              </a:ext>
            </a:extLst>
          </p:cNvPr>
          <p:cNvPicPr/>
          <p:nvPr/>
        </p:nvPicPr>
        <p:blipFill>
          <a:blip r:embed="rId4" cstate="screen">
            <a:extLst>
              <a:ext uri="{28A0092B-C50C-407E-A947-70E740481C1C}">
                <a14:useLocalDpi xmlns:a14="http://schemas.microsoft.com/office/drawing/2010/main"/>
              </a:ext>
            </a:extLst>
          </a:blip>
          <a:stretch>
            <a:fillRect/>
          </a:stretch>
        </p:blipFill>
        <p:spPr>
          <a:xfrm>
            <a:off x="7829947" y="5155549"/>
            <a:ext cx="510815" cy="685487"/>
          </a:xfrm>
          <a:prstGeom prst="rect">
            <a:avLst/>
          </a:prstGeom>
        </p:spPr>
      </p:pic>
      <p:pic>
        <p:nvPicPr>
          <p:cNvPr id="8" name="object 17">
            <a:extLst>
              <a:ext uri="{FF2B5EF4-FFF2-40B4-BE49-F238E27FC236}">
                <a16:creationId xmlns:a16="http://schemas.microsoft.com/office/drawing/2014/main" id="{678FD378-D39D-156F-D6DC-B4A2A9F2EC1A}"/>
              </a:ext>
            </a:extLst>
          </p:cNvPr>
          <p:cNvPicPr/>
          <p:nvPr/>
        </p:nvPicPr>
        <p:blipFill>
          <a:blip r:embed="rId5" cstate="screen">
            <a:extLst>
              <a:ext uri="{28A0092B-C50C-407E-A947-70E740481C1C}">
                <a14:useLocalDpi xmlns:a14="http://schemas.microsoft.com/office/drawing/2010/main"/>
              </a:ext>
            </a:extLst>
          </a:blip>
          <a:stretch>
            <a:fillRect/>
          </a:stretch>
        </p:blipFill>
        <p:spPr>
          <a:xfrm>
            <a:off x="7848745" y="6028397"/>
            <a:ext cx="731074" cy="686958"/>
          </a:xfrm>
          <a:prstGeom prst="rect">
            <a:avLst/>
          </a:prstGeom>
        </p:spPr>
      </p:pic>
      <p:sp>
        <p:nvSpPr>
          <p:cNvPr id="9" name="object 19">
            <a:extLst>
              <a:ext uri="{FF2B5EF4-FFF2-40B4-BE49-F238E27FC236}">
                <a16:creationId xmlns:a16="http://schemas.microsoft.com/office/drawing/2014/main" id="{8F7E9851-9945-0A0F-F63E-9312ACEC354C}"/>
              </a:ext>
            </a:extLst>
          </p:cNvPr>
          <p:cNvSpPr/>
          <p:nvPr/>
        </p:nvSpPr>
        <p:spPr>
          <a:xfrm>
            <a:off x="2655561" y="5165586"/>
            <a:ext cx="6036445" cy="701792"/>
          </a:xfrm>
          <a:custGeom>
            <a:avLst/>
            <a:gdLst/>
            <a:ahLst/>
            <a:cxnLst/>
            <a:rect l="l" t="t" r="r" b="b"/>
            <a:pathLst>
              <a:path w="5835650" h="727075">
                <a:moveTo>
                  <a:pt x="0" y="726948"/>
                </a:moveTo>
                <a:lnTo>
                  <a:pt x="5835396" y="726948"/>
                </a:lnTo>
                <a:lnTo>
                  <a:pt x="5835396" y="0"/>
                </a:lnTo>
                <a:lnTo>
                  <a:pt x="0" y="0"/>
                </a:lnTo>
                <a:lnTo>
                  <a:pt x="0" y="726948"/>
                </a:lnTo>
                <a:close/>
              </a:path>
            </a:pathLst>
          </a:custGeom>
          <a:ln w="25908">
            <a:solidFill>
              <a:srgbClr val="385D89"/>
            </a:solidFill>
          </a:ln>
        </p:spPr>
        <p:txBody>
          <a:bodyPr wrap="square" lIns="0" tIns="0" rIns="0" bIns="0" rtlCol="0"/>
          <a:lstStyle/>
          <a:p>
            <a:endParaRPr/>
          </a:p>
        </p:txBody>
      </p:sp>
      <p:sp>
        <p:nvSpPr>
          <p:cNvPr id="10" name="ZoneTexte 9">
            <a:extLst>
              <a:ext uri="{FF2B5EF4-FFF2-40B4-BE49-F238E27FC236}">
                <a16:creationId xmlns:a16="http://schemas.microsoft.com/office/drawing/2014/main" id="{D885B1BA-E9D7-8E21-5660-88350C83CD6F}"/>
              </a:ext>
            </a:extLst>
          </p:cNvPr>
          <p:cNvSpPr txBox="1"/>
          <p:nvPr/>
        </p:nvSpPr>
        <p:spPr>
          <a:xfrm>
            <a:off x="2660791" y="5227392"/>
            <a:ext cx="5461335" cy="707886"/>
          </a:xfrm>
          <a:prstGeom prst="rect">
            <a:avLst/>
          </a:prstGeom>
          <a:noFill/>
        </p:spPr>
        <p:txBody>
          <a:bodyPr wrap="square">
            <a:spAutoFit/>
          </a:bodyPr>
          <a:lstStyle/>
          <a:p>
            <a:pPr>
              <a:lnSpc>
                <a:spcPct val="100000"/>
              </a:lnSpc>
              <a:spcBef>
                <a:spcPts val="95"/>
              </a:spcBef>
            </a:pPr>
            <a:r>
              <a:rPr lang="fr-FR" sz="2000" dirty="0">
                <a:solidFill>
                  <a:srgbClr val="006600"/>
                </a:solidFill>
                <a:latin typeface="Arial"/>
                <a:cs typeface="Arial"/>
              </a:rPr>
              <a:t>Espaces</a:t>
            </a:r>
            <a:r>
              <a:rPr lang="fr-FR" sz="2000" spc="-45" dirty="0">
                <a:solidFill>
                  <a:srgbClr val="006600"/>
                </a:solidFill>
                <a:latin typeface="Arial"/>
                <a:cs typeface="Arial"/>
              </a:rPr>
              <a:t> </a:t>
            </a:r>
            <a:r>
              <a:rPr lang="fr-FR" sz="2000" b="1" dirty="0">
                <a:solidFill>
                  <a:srgbClr val="006600"/>
                </a:solidFill>
                <a:latin typeface="Arial"/>
                <a:cs typeface="Arial"/>
              </a:rPr>
              <a:t>jardinés</a:t>
            </a:r>
            <a:r>
              <a:rPr lang="fr-FR" sz="2000" b="1" spc="-15" dirty="0">
                <a:solidFill>
                  <a:srgbClr val="006600"/>
                </a:solidFill>
                <a:latin typeface="Arial"/>
                <a:cs typeface="Arial"/>
              </a:rPr>
              <a:t> </a:t>
            </a:r>
            <a:r>
              <a:rPr lang="fr-FR" sz="2000" dirty="0">
                <a:solidFill>
                  <a:srgbClr val="006600"/>
                </a:solidFill>
                <a:latin typeface="Arial"/>
                <a:cs typeface="Arial"/>
              </a:rPr>
              <a:t>:</a:t>
            </a:r>
            <a:r>
              <a:rPr lang="fr-FR" sz="2000" spc="-30" dirty="0">
                <a:solidFill>
                  <a:srgbClr val="006600"/>
                </a:solidFill>
                <a:latin typeface="Arial"/>
                <a:cs typeface="Arial"/>
              </a:rPr>
              <a:t> </a:t>
            </a:r>
            <a:r>
              <a:rPr lang="fr-FR" sz="2000" dirty="0">
                <a:solidFill>
                  <a:srgbClr val="006600"/>
                </a:solidFill>
                <a:latin typeface="Arial"/>
                <a:cs typeface="Arial"/>
              </a:rPr>
              <a:t>cadre</a:t>
            </a:r>
            <a:r>
              <a:rPr lang="fr-FR" sz="2000" spc="-35" dirty="0">
                <a:solidFill>
                  <a:srgbClr val="006600"/>
                </a:solidFill>
                <a:latin typeface="Arial"/>
                <a:cs typeface="Arial"/>
              </a:rPr>
              <a:t> </a:t>
            </a:r>
            <a:r>
              <a:rPr lang="fr-FR" sz="2000" dirty="0">
                <a:solidFill>
                  <a:srgbClr val="006600"/>
                </a:solidFill>
                <a:latin typeface="Arial"/>
                <a:cs typeface="Arial"/>
              </a:rPr>
              <a:t>de</a:t>
            </a:r>
            <a:r>
              <a:rPr lang="fr-FR" sz="2000" spc="-45" dirty="0">
                <a:solidFill>
                  <a:srgbClr val="006600"/>
                </a:solidFill>
                <a:latin typeface="Arial"/>
                <a:cs typeface="Arial"/>
              </a:rPr>
              <a:t> </a:t>
            </a:r>
            <a:r>
              <a:rPr lang="fr-FR" sz="2000" dirty="0">
                <a:solidFill>
                  <a:srgbClr val="006600"/>
                </a:solidFill>
                <a:latin typeface="Arial"/>
                <a:cs typeface="Arial"/>
              </a:rPr>
              <a:t>vie,</a:t>
            </a:r>
            <a:r>
              <a:rPr lang="fr-FR" sz="2000" spc="-40" dirty="0">
                <a:solidFill>
                  <a:srgbClr val="006600"/>
                </a:solidFill>
                <a:latin typeface="Arial"/>
                <a:cs typeface="Arial"/>
              </a:rPr>
              <a:t> </a:t>
            </a:r>
            <a:r>
              <a:rPr lang="fr-FR" sz="2000" spc="-10" dirty="0">
                <a:solidFill>
                  <a:srgbClr val="006600"/>
                </a:solidFill>
                <a:latin typeface="Arial"/>
                <a:cs typeface="Arial"/>
              </a:rPr>
              <a:t>accompagnement…</a:t>
            </a:r>
            <a:endParaRPr lang="fr-FR" sz="2000" dirty="0">
              <a:latin typeface="Arial"/>
              <a:cs typeface="Arial"/>
            </a:endParaRPr>
          </a:p>
        </p:txBody>
      </p:sp>
      <p:pic>
        <p:nvPicPr>
          <p:cNvPr id="11" name="object 15">
            <a:extLst>
              <a:ext uri="{FF2B5EF4-FFF2-40B4-BE49-F238E27FC236}">
                <a16:creationId xmlns:a16="http://schemas.microsoft.com/office/drawing/2014/main" id="{B6CA3B70-0CFA-6B7D-A330-B8F3A9EE9D69}"/>
              </a:ext>
            </a:extLst>
          </p:cNvPr>
          <p:cNvPicPr/>
          <p:nvPr/>
        </p:nvPicPr>
        <p:blipFill>
          <a:blip r:embed="rId3" cstate="screen">
            <a:extLst>
              <a:ext uri="{28A0092B-C50C-407E-A947-70E740481C1C}">
                <a14:useLocalDpi xmlns:a14="http://schemas.microsoft.com/office/drawing/2010/main"/>
              </a:ext>
            </a:extLst>
          </a:blip>
          <a:stretch>
            <a:fillRect/>
          </a:stretch>
        </p:blipFill>
        <p:spPr>
          <a:xfrm>
            <a:off x="7829947" y="4233641"/>
            <a:ext cx="674839" cy="635474"/>
          </a:xfrm>
          <a:prstGeom prst="rect">
            <a:avLst/>
          </a:prstGeom>
        </p:spPr>
      </p:pic>
      <p:sp>
        <p:nvSpPr>
          <p:cNvPr id="12" name="object 18">
            <a:extLst>
              <a:ext uri="{FF2B5EF4-FFF2-40B4-BE49-F238E27FC236}">
                <a16:creationId xmlns:a16="http://schemas.microsoft.com/office/drawing/2014/main" id="{035FAF40-24BF-18F8-3AB4-B7DBD763C5B3}"/>
              </a:ext>
            </a:extLst>
          </p:cNvPr>
          <p:cNvSpPr txBox="1"/>
          <p:nvPr/>
        </p:nvSpPr>
        <p:spPr>
          <a:xfrm>
            <a:off x="8850839" y="6090411"/>
            <a:ext cx="302662" cy="443070"/>
          </a:xfrm>
          <a:prstGeom prst="rect">
            <a:avLst/>
          </a:prstGeom>
        </p:spPr>
        <p:txBody>
          <a:bodyPr vert="horz" wrap="square" lIns="0" tIns="12065" rIns="0" bIns="0" rtlCol="0">
            <a:spAutoFit/>
          </a:bodyPr>
          <a:lstStyle/>
          <a:p>
            <a:pPr>
              <a:lnSpc>
                <a:spcPct val="100000"/>
              </a:lnSpc>
              <a:spcBef>
                <a:spcPts val="95"/>
              </a:spcBef>
            </a:pPr>
            <a:r>
              <a:rPr sz="2800" b="1" spc="-5" dirty="0">
                <a:solidFill>
                  <a:srgbClr val="FF0000"/>
                </a:solidFill>
                <a:latin typeface="Arial"/>
                <a:cs typeface="Arial"/>
              </a:rPr>
              <a:t>?</a:t>
            </a:r>
            <a:endParaRPr sz="2800" b="1" dirty="0">
              <a:latin typeface="Arial"/>
              <a:cs typeface="Arial"/>
            </a:endParaRPr>
          </a:p>
        </p:txBody>
      </p:sp>
      <p:pic>
        <p:nvPicPr>
          <p:cNvPr id="13" name="Image 12">
            <a:extLst>
              <a:ext uri="{FF2B5EF4-FFF2-40B4-BE49-F238E27FC236}">
                <a16:creationId xmlns:a16="http://schemas.microsoft.com/office/drawing/2014/main" id="{211D9CEC-E0EA-146B-BAE3-80756CE06585}"/>
              </a:ext>
            </a:extLst>
          </p:cNvPr>
          <p:cNvPicPr>
            <a:picLocks noChangeAspect="1"/>
          </p:cNvPicPr>
          <p:nvPr/>
        </p:nvPicPr>
        <p:blipFill>
          <a:blip r:embed="rId6"/>
          <a:stretch>
            <a:fillRect/>
          </a:stretch>
        </p:blipFill>
        <p:spPr>
          <a:xfrm>
            <a:off x="4149291" y="-238799"/>
            <a:ext cx="4994709" cy="4224014"/>
          </a:xfrm>
          <a:prstGeom prst="rect">
            <a:avLst/>
          </a:prstGeom>
        </p:spPr>
      </p:pic>
      <p:sp>
        <p:nvSpPr>
          <p:cNvPr id="16" name="ZoneTexte 15">
            <a:extLst>
              <a:ext uri="{FF2B5EF4-FFF2-40B4-BE49-F238E27FC236}">
                <a16:creationId xmlns:a16="http://schemas.microsoft.com/office/drawing/2014/main" id="{48F2D55E-6993-958B-DA86-0A5C19FF67FC}"/>
              </a:ext>
            </a:extLst>
          </p:cNvPr>
          <p:cNvSpPr txBox="1"/>
          <p:nvPr/>
        </p:nvSpPr>
        <p:spPr>
          <a:xfrm>
            <a:off x="329541" y="284324"/>
            <a:ext cx="3657600" cy="646331"/>
          </a:xfrm>
          <a:prstGeom prst="rect">
            <a:avLst/>
          </a:prstGeom>
          <a:noFill/>
        </p:spPr>
        <p:txBody>
          <a:bodyPr wrap="square" rtlCol="0">
            <a:spAutoFit/>
          </a:bodyPr>
          <a:lstStyle/>
          <a:p>
            <a:r>
              <a:rPr lang="fr-FR" dirty="0">
                <a:solidFill>
                  <a:srgbClr val="FF0000"/>
                </a:solidFill>
              </a:rPr>
              <a:t>L’ARROSAGE EST-IL TOUJOURS NECESSAIRE?</a:t>
            </a:r>
          </a:p>
        </p:txBody>
      </p:sp>
      <p:pic>
        <p:nvPicPr>
          <p:cNvPr id="17" name="object 3">
            <a:extLst>
              <a:ext uri="{FF2B5EF4-FFF2-40B4-BE49-F238E27FC236}">
                <a16:creationId xmlns:a16="http://schemas.microsoft.com/office/drawing/2014/main" id="{8B65B0CF-87D2-2875-A396-9C63591A94C6}"/>
              </a:ext>
            </a:extLst>
          </p:cNvPr>
          <p:cNvPicPr/>
          <p:nvPr/>
        </p:nvPicPr>
        <p:blipFill>
          <a:blip r:embed="rId7" cstate="screen">
            <a:extLst>
              <a:ext uri="{28A0092B-C50C-407E-A947-70E740481C1C}">
                <a14:useLocalDpi xmlns:a14="http://schemas.microsoft.com/office/drawing/2010/main"/>
              </a:ext>
            </a:extLst>
          </a:blip>
          <a:stretch>
            <a:fillRect/>
          </a:stretch>
        </p:blipFill>
        <p:spPr>
          <a:xfrm>
            <a:off x="-103988" y="4419600"/>
            <a:ext cx="2620720" cy="2554844"/>
          </a:xfrm>
          <a:prstGeom prst="rect">
            <a:avLst/>
          </a:prstGeom>
        </p:spPr>
      </p:pic>
      <p:pic>
        <p:nvPicPr>
          <p:cNvPr id="2" name="object 9">
            <a:extLst>
              <a:ext uri="{FF2B5EF4-FFF2-40B4-BE49-F238E27FC236}">
                <a16:creationId xmlns:a16="http://schemas.microsoft.com/office/drawing/2014/main" id="{4E08821F-880C-827A-4B83-E8E0878E76DD}"/>
              </a:ext>
            </a:extLst>
          </p:cNvPr>
          <p:cNvPicPr/>
          <p:nvPr/>
        </p:nvPicPr>
        <p:blipFill>
          <a:blip r:embed="rId8" cstate="print"/>
          <a:stretch>
            <a:fillRect/>
          </a:stretch>
        </p:blipFill>
        <p:spPr>
          <a:xfrm>
            <a:off x="228600" y="1143000"/>
            <a:ext cx="3810000" cy="2814576"/>
          </a:xfrm>
          <a:prstGeom prst="rect">
            <a:avLst/>
          </a:prstGeom>
        </p:spPr>
      </p:pic>
    </p:spTree>
    <p:extLst>
      <p:ext uri="{BB962C8B-B14F-4D97-AF65-F5344CB8AC3E}">
        <p14:creationId xmlns:p14="http://schemas.microsoft.com/office/powerpoint/2010/main" val="3792137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DE0C7FA-3748-3D27-A031-53B167F97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 y="0"/>
            <a:ext cx="9299751" cy="696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24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Espace réservé du numéro de diapositive 5"/>
          <p:cNvSpPr>
            <a:spLocks noGrp="1"/>
          </p:cNvSpPr>
          <p:nvPr>
            <p:ph type="sldNum" sz="quarter" idx="12"/>
          </p:nvPr>
        </p:nvSpPr>
        <p:spPr bwMode="auto">
          <a:xfrm>
            <a:off x="6759575" y="6597650"/>
            <a:ext cx="2133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a:defRPr/>
            </a:pPr>
            <a:fld id="{62F14DEB-33EE-4C4F-8992-BCEFE40F48DD}" type="slidenum">
              <a:rPr lang="fr-FR" altLang="fr-FR" smtClean="0"/>
              <a:pPr>
                <a:defRPr/>
              </a:pPr>
              <a:t>32</a:t>
            </a:fld>
            <a:endParaRPr lang="fr-FR" altLang="fr-FR">
              <a:latin typeface="Arial" charset="0"/>
              <a:cs typeface="Arial" charset="0"/>
            </a:endParaRPr>
          </a:p>
        </p:txBody>
      </p:sp>
      <p:sp>
        <p:nvSpPr>
          <p:cNvPr id="67588" name="Text Box 2"/>
          <p:cNvSpPr txBox="1">
            <a:spLocks noChangeArrowheads="1"/>
          </p:cNvSpPr>
          <p:nvPr/>
        </p:nvSpPr>
        <p:spPr bwMode="auto">
          <a:xfrm>
            <a:off x="541338" y="476250"/>
            <a:ext cx="80645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2400" dirty="0">
                <a:solidFill>
                  <a:srgbClr val="8BB939"/>
                </a:solidFill>
                <a:latin typeface="Arial Black" pitchFamily="34" charset="0"/>
              </a:rPr>
              <a:t>La gestion différenciée est la base de gestion en espaces verts </a:t>
            </a:r>
          </a:p>
        </p:txBody>
      </p:sp>
      <p:sp>
        <p:nvSpPr>
          <p:cNvPr id="67589" name="Line 3"/>
          <p:cNvSpPr>
            <a:spLocks noChangeShapeType="1"/>
          </p:cNvSpPr>
          <p:nvPr/>
        </p:nvSpPr>
        <p:spPr bwMode="auto">
          <a:xfrm>
            <a:off x="468313" y="1268413"/>
            <a:ext cx="7488237" cy="0"/>
          </a:xfrm>
          <a:prstGeom prst="line">
            <a:avLst/>
          </a:prstGeom>
          <a:noFill/>
          <a:ln w="9525">
            <a:solidFill>
              <a:srgbClr val="9F0303"/>
            </a:solidFill>
            <a:round/>
            <a:headEnd/>
            <a:tailEnd/>
          </a:ln>
        </p:spPr>
        <p:txBody>
          <a:bodyPr/>
          <a:lstStyle/>
          <a:p>
            <a:endParaRPr lang="fr-FR"/>
          </a:p>
        </p:txBody>
      </p:sp>
      <p:sp>
        <p:nvSpPr>
          <p:cNvPr id="67590" name="Text Box 4"/>
          <p:cNvSpPr txBox="1">
            <a:spLocks noChangeArrowheads="1"/>
          </p:cNvSpPr>
          <p:nvPr/>
        </p:nvSpPr>
        <p:spPr bwMode="auto">
          <a:xfrm>
            <a:off x="755650" y="1700213"/>
            <a:ext cx="7343775" cy="2592387"/>
          </a:xfrm>
          <a:prstGeom prst="rect">
            <a:avLst/>
          </a:prstGeom>
          <a:noFill/>
          <a:ln w="9525">
            <a:noFill/>
            <a:miter lim="800000"/>
            <a:headEnd/>
            <a:tailEnd/>
          </a:ln>
        </p:spPr>
        <p:txBody>
          <a:bodyPr lIns="0"/>
          <a:lstStyle/>
          <a:p>
            <a:pPr marL="266700" indent="444500" defTabSz="901700">
              <a:spcBef>
                <a:spcPct val="80000"/>
              </a:spcBef>
              <a:buClr>
                <a:srgbClr val="9F0303"/>
              </a:buClr>
              <a:buFont typeface="Wingdings" pitchFamily="2" charset="2"/>
              <a:buChar char="§"/>
            </a:pPr>
            <a:endParaRPr lang="fr-FR" altLang="fr-FR" sz="1800" b="1"/>
          </a:p>
        </p:txBody>
      </p:sp>
      <p:sp>
        <p:nvSpPr>
          <p:cNvPr id="67591" name="Rectangle 5"/>
          <p:cNvSpPr>
            <a:spLocks noChangeArrowheads="1"/>
          </p:cNvSpPr>
          <p:nvPr/>
        </p:nvSpPr>
        <p:spPr bwMode="auto">
          <a:xfrm>
            <a:off x="468313" y="1484313"/>
            <a:ext cx="4038600" cy="3097212"/>
          </a:xfrm>
          <a:prstGeom prst="rect">
            <a:avLst/>
          </a:prstGeom>
          <a:solidFill>
            <a:srgbClr val="FFFFFF"/>
          </a:solidFill>
          <a:ln w="9525">
            <a:noFill/>
            <a:miter lim="800000"/>
            <a:headEnd/>
            <a:tailEnd/>
          </a:ln>
        </p:spPr>
        <p:txBody>
          <a:bodyPr/>
          <a:lstStyle/>
          <a:p>
            <a:pPr marL="269875" indent="-269875">
              <a:spcBef>
                <a:spcPct val="20000"/>
              </a:spcBef>
              <a:buFont typeface="Arial Narrow" pitchFamily="34" charset="0"/>
              <a:buChar char="−"/>
            </a:pPr>
            <a:r>
              <a:rPr lang="fr-FR" altLang="fr-FR" sz="2200" dirty="0"/>
              <a:t>Gestion du patrimoine arboré,</a:t>
            </a:r>
          </a:p>
          <a:p>
            <a:pPr marL="269875" indent="-269875">
              <a:spcBef>
                <a:spcPct val="20000"/>
              </a:spcBef>
              <a:buFont typeface="Arial Narrow" pitchFamily="34" charset="0"/>
              <a:buChar char="−"/>
            </a:pPr>
            <a:r>
              <a:rPr lang="fr-FR" altLang="fr-FR" sz="2200" dirty="0"/>
              <a:t>Gestion du mobilier et des équipements,</a:t>
            </a:r>
          </a:p>
          <a:p>
            <a:pPr marL="269875" indent="-269875">
              <a:spcBef>
                <a:spcPct val="20000"/>
              </a:spcBef>
              <a:buFont typeface="Arial Narrow" pitchFamily="34" charset="0"/>
              <a:buChar char="−"/>
            </a:pPr>
            <a:r>
              <a:rPr lang="fr-FR" altLang="fr-FR" sz="2200" dirty="0"/>
              <a:t>Plan de désherbage,</a:t>
            </a:r>
          </a:p>
          <a:p>
            <a:pPr marL="269875" indent="-269875">
              <a:spcBef>
                <a:spcPct val="20000"/>
              </a:spcBef>
              <a:buFont typeface="Arial Narrow" pitchFamily="34" charset="0"/>
              <a:buChar char="−"/>
            </a:pPr>
            <a:r>
              <a:rPr lang="fr-FR" altLang="fr-FR" sz="2200" dirty="0"/>
              <a:t>Plan de fleurissement,</a:t>
            </a:r>
          </a:p>
          <a:p>
            <a:pPr marL="269875" indent="-269875">
              <a:spcBef>
                <a:spcPct val="20000"/>
              </a:spcBef>
              <a:buFont typeface="Arial Narrow" pitchFamily="34" charset="0"/>
              <a:buChar char="−"/>
            </a:pPr>
            <a:r>
              <a:rPr lang="fr-FR" altLang="fr-FR" sz="2200" dirty="0">
                <a:solidFill>
                  <a:srgbClr val="FF0000"/>
                </a:solidFill>
              </a:rPr>
              <a:t>Gestion et économies de l’eau…</a:t>
            </a:r>
          </a:p>
          <a:p>
            <a:pPr marL="269875" indent="-269875">
              <a:spcBef>
                <a:spcPct val="20000"/>
              </a:spcBef>
            </a:pPr>
            <a:endParaRPr lang="fr-FR" altLang="fr-FR" sz="2200" dirty="0"/>
          </a:p>
        </p:txBody>
      </p:sp>
      <p:sp>
        <p:nvSpPr>
          <p:cNvPr id="67592" name="Rectangle 7"/>
          <p:cNvSpPr>
            <a:spLocks noGrp="1" noChangeArrowheads="1"/>
          </p:cNvSpPr>
          <p:nvPr>
            <p:ph type="body" sz="half" idx="1"/>
          </p:nvPr>
        </p:nvSpPr>
        <p:spPr bwMode="auto">
          <a:xfrm>
            <a:off x="4570413" y="1484313"/>
            <a:ext cx="4105275" cy="2123658"/>
          </a:xfrm>
          <a:noFill/>
          <a:ln>
            <a:miter lim="800000"/>
            <a:headEnd/>
            <a:tailEnd/>
          </a:ln>
        </p:spPr>
        <p:txBody>
          <a:bodyPr vert="horz" wrap="square" lIns="91440" tIns="45720" rIns="91440" bIns="45720" numCol="1" anchor="t" anchorCtr="0" compatLnSpc="1">
            <a:prstTxWarp prst="textNoShape">
              <a:avLst/>
            </a:prstTxWarp>
          </a:bodyPr>
          <a:lstStyle/>
          <a:p>
            <a:pPr marL="269875" indent="-269875" eaLnBrk="1" hangingPunct="1">
              <a:spcBef>
                <a:spcPct val="0"/>
              </a:spcBef>
              <a:buFont typeface="Arial Narrow" pitchFamily="34" charset="0"/>
              <a:buNone/>
            </a:pPr>
            <a:r>
              <a:rPr lang="fr-FR" altLang="fr-FR" sz="2200" dirty="0">
                <a:latin typeface="Arial Narrow" pitchFamily="34" charset="0"/>
              </a:rPr>
              <a:t>Gestion ou comptabilité analytique :</a:t>
            </a:r>
          </a:p>
          <a:p>
            <a:pPr marL="269875" indent="-269875" eaLnBrk="1" hangingPunct="1">
              <a:spcBef>
                <a:spcPct val="0"/>
              </a:spcBef>
              <a:buFont typeface="Arial Narrow" pitchFamily="34" charset="0"/>
              <a:buChar char="−"/>
            </a:pPr>
            <a:r>
              <a:rPr lang="fr-FR" altLang="fr-FR" sz="2200" dirty="0">
                <a:latin typeface="Arial Narrow" pitchFamily="34" charset="0"/>
              </a:rPr>
              <a:t>investissements,</a:t>
            </a:r>
          </a:p>
          <a:p>
            <a:pPr marL="269875" indent="-269875" eaLnBrk="1" hangingPunct="1">
              <a:spcBef>
                <a:spcPct val="0"/>
              </a:spcBef>
              <a:buFont typeface="Arial Narrow" pitchFamily="34" charset="0"/>
              <a:buChar char="−"/>
            </a:pPr>
            <a:r>
              <a:rPr lang="fr-FR" altLang="fr-FR" sz="2200" dirty="0">
                <a:latin typeface="Arial Narrow" pitchFamily="34" charset="0"/>
              </a:rPr>
              <a:t>moyens humains,</a:t>
            </a:r>
          </a:p>
          <a:p>
            <a:pPr marL="269875" indent="-269875" eaLnBrk="1" hangingPunct="1">
              <a:spcBef>
                <a:spcPct val="0"/>
              </a:spcBef>
              <a:buFont typeface="Arial Narrow" pitchFamily="34" charset="0"/>
              <a:buChar char="−"/>
            </a:pPr>
            <a:r>
              <a:rPr lang="fr-FR" altLang="fr-FR" sz="2200" dirty="0">
                <a:latin typeface="Arial Narrow" pitchFamily="34" charset="0"/>
              </a:rPr>
              <a:t>ratios,</a:t>
            </a:r>
          </a:p>
          <a:p>
            <a:pPr marL="269875" indent="-269875" eaLnBrk="1" hangingPunct="1">
              <a:spcBef>
                <a:spcPct val="0"/>
              </a:spcBef>
              <a:buFont typeface="Arial Narrow" pitchFamily="34" charset="0"/>
              <a:buChar char="−"/>
            </a:pPr>
            <a:r>
              <a:rPr lang="fr-FR" altLang="fr-FR" sz="2200" dirty="0">
                <a:latin typeface="Arial Narrow" pitchFamily="34" charset="0"/>
              </a:rPr>
              <a:t>coût…</a:t>
            </a:r>
          </a:p>
        </p:txBody>
      </p:sp>
      <p:sp>
        <p:nvSpPr>
          <p:cNvPr id="175112" name="Rectangle 8"/>
          <p:cNvSpPr>
            <a:spLocks noChangeArrowheads="1"/>
          </p:cNvSpPr>
          <p:nvPr/>
        </p:nvSpPr>
        <p:spPr bwMode="auto">
          <a:xfrm>
            <a:off x="228601" y="5157787"/>
            <a:ext cx="8664574" cy="1223963"/>
          </a:xfrm>
          <a:prstGeom prst="rect">
            <a:avLst/>
          </a:prstGeom>
          <a:noFill/>
          <a:ln w="9525">
            <a:noFill/>
            <a:miter lim="800000"/>
            <a:headEnd/>
            <a:tailEnd/>
          </a:ln>
        </p:spPr>
        <p:txBody>
          <a:bodyPr/>
          <a:lstStyle/>
          <a:p>
            <a:pPr marL="182563" algn="ctr">
              <a:lnSpc>
                <a:spcPct val="90000"/>
              </a:lnSpc>
              <a:spcBef>
                <a:spcPct val="20000"/>
              </a:spcBef>
            </a:pPr>
            <a:r>
              <a:rPr lang="fr-FR" altLang="fr-FR" sz="2200" b="1" i="1" dirty="0">
                <a:solidFill>
                  <a:srgbClr val="69920C"/>
                </a:solidFill>
              </a:rPr>
              <a:t>« La connaissance du patrimoine et des moyens de productions sont indispensables à la gestion »</a:t>
            </a:r>
          </a:p>
          <a:p>
            <a:pPr marL="182563" algn="ctr">
              <a:lnSpc>
                <a:spcPct val="90000"/>
              </a:lnSpc>
              <a:spcBef>
                <a:spcPct val="20000"/>
              </a:spcBef>
            </a:pPr>
            <a:endParaRPr lang="fr-FR" altLang="fr-FR" sz="2200" b="1" i="1" dirty="0">
              <a:solidFill>
                <a:srgbClr val="69920C"/>
              </a:solidFill>
            </a:endParaRPr>
          </a:p>
          <a:p>
            <a:pPr marL="182563" algn="ctr">
              <a:lnSpc>
                <a:spcPct val="90000"/>
              </a:lnSpc>
              <a:spcBef>
                <a:spcPct val="20000"/>
              </a:spcBef>
            </a:pPr>
            <a:r>
              <a:rPr lang="fr-FR" altLang="fr-FR" sz="2200" b="1" i="1" dirty="0">
                <a:solidFill>
                  <a:srgbClr val="69920C"/>
                </a:solidFill>
              </a:rPr>
              <a:t>EVALUATION REGULIERE DE NOS PRATIQUES</a:t>
            </a:r>
          </a:p>
        </p:txBody>
      </p:sp>
      <p:sp>
        <p:nvSpPr>
          <p:cNvPr id="67594" name="Line 9"/>
          <p:cNvSpPr>
            <a:spLocks noChangeShapeType="1"/>
          </p:cNvSpPr>
          <p:nvPr/>
        </p:nvSpPr>
        <p:spPr bwMode="auto">
          <a:xfrm>
            <a:off x="4356100" y="1557338"/>
            <a:ext cx="0" cy="2447925"/>
          </a:xfrm>
          <a:prstGeom prst="line">
            <a:avLst/>
          </a:prstGeom>
          <a:noFill/>
          <a:ln w="25400">
            <a:solidFill>
              <a:srgbClr val="9F0303"/>
            </a:solidFill>
            <a:round/>
            <a:headEnd/>
            <a:tailEn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112"/>
                                        </p:tgtEl>
                                        <p:attrNameLst>
                                          <p:attrName>style.visibility</p:attrName>
                                        </p:attrNameLst>
                                      </p:cBhvr>
                                      <p:to>
                                        <p:strVal val="visible"/>
                                      </p:to>
                                    </p:set>
                                    <p:anim calcmode="lin" valueType="num">
                                      <p:cBhvr additive="base">
                                        <p:cTn id="7" dur="500" fill="hold"/>
                                        <p:tgtEl>
                                          <p:spTgt spid="175112"/>
                                        </p:tgtEl>
                                        <p:attrNameLst>
                                          <p:attrName>ppt_x</p:attrName>
                                        </p:attrNameLst>
                                      </p:cBhvr>
                                      <p:tavLst>
                                        <p:tav tm="0">
                                          <p:val>
                                            <p:strVal val="#ppt_x"/>
                                          </p:val>
                                        </p:tav>
                                        <p:tav tm="100000">
                                          <p:val>
                                            <p:strVal val="#ppt_x"/>
                                          </p:val>
                                        </p:tav>
                                      </p:tavLst>
                                    </p:anim>
                                    <p:anim calcmode="lin" valueType="num">
                                      <p:cBhvr additive="base">
                                        <p:cTn id="8" dur="500" fill="hold"/>
                                        <p:tgtEl>
                                          <p:spTgt spid="175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2BE2966-A93F-3E73-33B7-6315D60345F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19F0A57-51D2-4442-EDBD-9BF8F598F6F2}"/>
              </a:ext>
            </a:extLst>
          </p:cNvPr>
          <p:cNvSpPr txBox="1"/>
          <p:nvPr/>
        </p:nvSpPr>
        <p:spPr>
          <a:xfrm>
            <a:off x="685800" y="1556640"/>
            <a:ext cx="7772400" cy="2005677"/>
          </a:xfrm>
          <a:prstGeom prst="rect">
            <a:avLst/>
          </a:prstGeom>
          <a:noFill/>
        </p:spPr>
        <p:txBody>
          <a:bodyPr wrap="square">
            <a:spAutoFit/>
          </a:bodyPr>
          <a:lstStyle/>
          <a:p>
            <a:pPr algn="l">
              <a:lnSpc>
                <a:spcPts val="1680"/>
              </a:lnSpc>
              <a:spcAft>
                <a:spcPts val="1500"/>
              </a:spcAft>
            </a:pPr>
            <a:r>
              <a:rPr lang="fr-FR" b="1" i="0" dirty="0">
                <a:solidFill>
                  <a:schemeClr val="tx1"/>
                </a:solidFill>
                <a:effectLst/>
                <a:latin typeface="Montserrat" panose="00000500000000000000" pitchFamily="2" charset="0"/>
              </a:rPr>
              <a:t>Quel facteur doit être pris en compte pour ajuster le programme d'arrosage en fonction de la gestion différenciée ?</a:t>
            </a:r>
            <a:endParaRPr lang="fr-FR" b="0" i="0" dirty="0">
              <a:solidFill>
                <a:schemeClr val="tx1"/>
              </a:solidFill>
              <a:effectLst/>
              <a:latin typeface="Montserrat" panose="00000500000000000000" pitchFamily="2" charset="0"/>
            </a:endParaRPr>
          </a:p>
          <a:p>
            <a:pPr algn="l">
              <a:lnSpc>
                <a:spcPts val="1680"/>
              </a:lnSpc>
              <a:spcAft>
                <a:spcPts val="1500"/>
              </a:spcAft>
            </a:pPr>
            <a:r>
              <a:rPr lang="fr-FR" b="0" i="0" dirty="0">
                <a:solidFill>
                  <a:schemeClr val="tx1"/>
                </a:solidFill>
                <a:effectLst/>
                <a:latin typeface="Montserrat" panose="00000500000000000000" pitchFamily="2" charset="0"/>
              </a:rPr>
              <a:t>A)Le type de sol</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La couleur des feuilles</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Le nombre de fleurs</a:t>
            </a:r>
            <a:br>
              <a:rPr lang="fr-FR" b="0" i="0" dirty="0">
                <a:solidFill>
                  <a:schemeClr val="tx1"/>
                </a:solidFill>
                <a:effectLst/>
                <a:latin typeface="Montserrat" panose="00000500000000000000" pitchFamily="2" charset="0"/>
              </a:rPr>
            </a:br>
            <a:r>
              <a:rPr lang="fr-FR" dirty="0">
                <a:solidFill>
                  <a:schemeClr val="tx1"/>
                </a:solidFill>
                <a:latin typeface="Montserrat" panose="00000500000000000000" pitchFamily="2" charset="0"/>
              </a:rPr>
              <a:t>D) La taille des plantes</a:t>
            </a:r>
          </a:p>
          <a:p>
            <a:pPr algn="l">
              <a:lnSpc>
                <a:spcPts val="1680"/>
              </a:lnSpc>
              <a:spcAft>
                <a:spcPts val="1500"/>
              </a:spcAft>
            </a:pPr>
            <a:r>
              <a:rPr lang="fr-FR" dirty="0">
                <a:solidFill>
                  <a:schemeClr val="tx1"/>
                </a:solidFill>
                <a:latin typeface="Montserrat" panose="00000500000000000000" pitchFamily="2" charset="0"/>
              </a:rPr>
              <a:t>E) Le code qualité</a:t>
            </a:r>
          </a:p>
        </p:txBody>
      </p:sp>
      <p:sp>
        <p:nvSpPr>
          <p:cNvPr id="2" name="ZoneTexte 1">
            <a:extLst>
              <a:ext uri="{FF2B5EF4-FFF2-40B4-BE49-F238E27FC236}">
                <a16:creationId xmlns:a16="http://schemas.microsoft.com/office/drawing/2014/main" id="{67D26C5E-E244-9D55-0F91-9CCE1A35D5AC}"/>
              </a:ext>
            </a:extLst>
          </p:cNvPr>
          <p:cNvSpPr txBox="1"/>
          <p:nvPr/>
        </p:nvSpPr>
        <p:spPr>
          <a:xfrm>
            <a:off x="762000" y="4343400"/>
            <a:ext cx="7772400" cy="2280111"/>
          </a:xfrm>
          <a:prstGeom prst="rect">
            <a:avLst/>
          </a:prstGeom>
          <a:noFill/>
        </p:spPr>
        <p:txBody>
          <a:bodyPr wrap="square" rtlCol="0">
            <a:spAutoFit/>
          </a:bodyPr>
          <a:lstStyle/>
          <a:p>
            <a:pPr algn="l">
              <a:lnSpc>
                <a:spcPts val="1680"/>
              </a:lnSpc>
              <a:spcAft>
                <a:spcPts val="1500"/>
              </a:spcAft>
            </a:pPr>
            <a:r>
              <a:rPr lang="fr-FR" b="1" i="0" dirty="0">
                <a:solidFill>
                  <a:schemeClr val="tx1"/>
                </a:solidFill>
                <a:effectLst/>
                <a:latin typeface="Montserrat" panose="00000500000000000000" pitchFamily="2" charset="0"/>
              </a:rPr>
              <a:t>Réponse correcte : A) Le type de sol</a:t>
            </a:r>
            <a:br>
              <a:rPr lang="fr-FR" b="0" i="0" dirty="0">
                <a:solidFill>
                  <a:schemeClr val="tx1"/>
                </a:solidFill>
                <a:effectLst/>
                <a:latin typeface="Montserrat" panose="00000500000000000000" pitchFamily="2" charset="0"/>
              </a:rPr>
            </a:br>
            <a:r>
              <a:rPr lang="fr-FR" b="1" i="0" dirty="0">
                <a:solidFill>
                  <a:schemeClr val="tx1"/>
                </a:solidFill>
                <a:effectLst/>
                <a:latin typeface="Montserrat" panose="00000500000000000000" pitchFamily="2" charset="0"/>
              </a:rPr>
              <a:t>Explication :</a:t>
            </a:r>
            <a:r>
              <a:rPr lang="fr-FR" b="0" i="0" dirty="0">
                <a:solidFill>
                  <a:schemeClr val="tx1"/>
                </a:solidFill>
                <a:effectLst/>
                <a:latin typeface="Montserrat" panose="00000500000000000000" pitchFamily="2" charset="0"/>
              </a:rPr>
              <a:t> Le type de sol influe directement sur la capacité de rétention d'eau et l'infiltration, ce qui est crucial pour déterminer les besoins en arrosage des différents espaces verts.</a:t>
            </a:r>
          </a:p>
          <a:p>
            <a:pPr algn="l">
              <a:lnSpc>
                <a:spcPts val="1680"/>
              </a:lnSpc>
              <a:spcAft>
                <a:spcPts val="1500"/>
              </a:spcAft>
            </a:pPr>
            <a:r>
              <a:rPr lang="fr-FR" b="1" dirty="0">
                <a:solidFill>
                  <a:schemeClr val="tx1"/>
                </a:solidFill>
                <a:latin typeface="Montserrat" panose="00000500000000000000" pitchFamily="2" charset="0"/>
              </a:rPr>
              <a:t>Non E) Le code qualité </a:t>
            </a:r>
            <a:r>
              <a:rPr lang="fr-FR" dirty="0">
                <a:solidFill>
                  <a:srgbClr val="FF0000"/>
                </a:solidFill>
                <a:latin typeface="Montserrat" panose="00000500000000000000" pitchFamily="2" charset="0"/>
              </a:rPr>
              <a:t>car il indique les usages et la classification des espaces verts qui déterminent les besoins notamment pour les gazons et les massifs de fleurs.</a:t>
            </a:r>
            <a:endParaRPr lang="fr-FR"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398731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
                  </p:tgtEl>
                </p:cond>
              </p:nextCondLst>
            </p:seq>
          </p:childTnLst>
        </p:cTn>
      </p:par>
    </p:tnLst>
    <p:bldLst>
      <p:bldP spid="2" grpId="0"/>
      <p:bldP spid="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bwMode="auto">
          <a:xfrm>
            <a:off x="611188" y="333375"/>
            <a:ext cx="8229600" cy="1143000"/>
          </a:xfrm>
        </p:spPr>
        <p:txBody>
          <a:bodyPr vert="horz" wrap="square" lIns="91440" tIns="45720" rIns="91440" bIns="45720" numCol="1" anchor="t" anchorCtr="0" compatLnSpc="1">
            <a:prstTxWarp prst="textNoShape">
              <a:avLst/>
            </a:prstTxWarp>
          </a:bodyPr>
          <a:lstStyle/>
          <a:p>
            <a:pPr eaLnBrk="1" hangingPunct="1">
              <a:lnSpc>
                <a:spcPct val="120000"/>
              </a:lnSpc>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rPr>
              <a:t>ORIGINE DE L’EAU D’ARROSAGE</a:t>
            </a:r>
            <a:br>
              <a:rPr lang="fr-FR" altLang="fr-FR" sz="3000" b="1">
                <a:solidFill>
                  <a:srgbClr val="008080"/>
                </a:solidFill>
                <a:effectLst>
                  <a:outerShdw blurRad="38100" dist="38100" dir="2700000" algn="tl">
                    <a:srgbClr val="C0C0C0"/>
                  </a:outerShdw>
                </a:effectLst>
                <a:latin typeface="Lucida Handwriting" panose="03010101010101010101" pitchFamily="66" charset="0"/>
              </a:rPr>
            </a:br>
            <a:r>
              <a:rPr lang="fr-FR" altLang="fr-FR" sz="3000" b="1">
                <a:solidFill>
                  <a:srgbClr val="008080"/>
                </a:solidFill>
                <a:effectLst>
                  <a:outerShdw blurRad="38100" dist="38100" dir="2700000" algn="tl">
                    <a:srgbClr val="C0C0C0"/>
                  </a:outerShdw>
                </a:effectLst>
                <a:latin typeface="Lucida Handwriting" panose="03010101010101010101" pitchFamily="66" charset="0"/>
              </a:rPr>
              <a:t>DES ESPACES VERTS</a:t>
            </a:r>
          </a:p>
        </p:txBody>
      </p:sp>
      <p:pic>
        <p:nvPicPr>
          <p:cNvPr id="557058" name="Picture 3"/>
          <p:cNvPicPr>
            <a:picLocks noChangeAspect="1" noChangeArrowheads="1"/>
          </p:cNvPicPr>
          <p:nvPr/>
        </p:nvPicPr>
        <p:blipFill>
          <a:blip r:embed="rId3"/>
          <a:srcRect l="14999" r="25000"/>
          <a:stretch>
            <a:fillRect/>
          </a:stretch>
        </p:blipFill>
        <p:spPr bwMode="auto">
          <a:xfrm>
            <a:off x="1692275" y="1671638"/>
            <a:ext cx="5795963" cy="4852987"/>
          </a:xfrm>
          <a:prstGeom prst="rect">
            <a:avLst/>
          </a:prstGeom>
          <a:noFill/>
          <a:ln w="9525">
            <a:noFill/>
            <a:miter lim="800000"/>
            <a:headEnd/>
            <a:tailEnd/>
          </a:ln>
        </p:spPr>
      </p:pic>
    </p:spTree>
  </p:cSld>
  <p:clrMapOvr>
    <a:masterClrMapping/>
  </p:clrMapOvr>
  <p:transition advClick="0" advTm="10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6F2EB4B-B4F5-7276-7776-900C6FA6CAA6}"/>
              </a:ext>
            </a:extLst>
          </p:cNvPr>
          <p:cNvSpPr txBox="1"/>
          <p:nvPr/>
        </p:nvSpPr>
        <p:spPr>
          <a:xfrm>
            <a:off x="304800" y="179117"/>
            <a:ext cx="8153400" cy="461665"/>
          </a:xfrm>
          <a:prstGeom prst="rect">
            <a:avLst/>
          </a:prstGeom>
          <a:noFill/>
        </p:spPr>
        <p:txBody>
          <a:bodyPr wrap="square" rtlCol="0">
            <a:spAutoFit/>
          </a:bodyPr>
          <a:lstStyle/>
          <a:p>
            <a:pPr algn="ctr"/>
            <a:r>
              <a:rPr lang="fr-FR" sz="2400" dirty="0">
                <a:solidFill>
                  <a:srgbClr val="00B050"/>
                </a:solidFill>
              </a:rPr>
              <a:t>LA TRILOGIE: CLIMAT, SOL ET PLANTE</a:t>
            </a:r>
          </a:p>
        </p:txBody>
      </p:sp>
      <p:pic>
        <p:nvPicPr>
          <p:cNvPr id="11" name="Image 10">
            <a:extLst>
              <a:ext uri="{FF2B5EF4-FFF2-40B4-BE49-F238E27FC236}">
                <a16:creationId xmlns:a16="http://schemas.microsoft.com/office/drawing/2014/main" id="{3A2EF01E-03DA-6AC7-C72B-27A7C941154B}"/>
              </a:ext>
            </a:extLst>
          </p:cNvPr>
          <p:cNvPicPr>
            <a:picLocks noChangeAspect="1"/>
          </p:cNvPicPr>
          <p:nvPr/>
        </p:nvPicPr>
        <p:blipFill>
          <a:blip r:embed="rId3"/>
          <a:stretch>
            <a:fillRect/>
          </a:stretch>
        </p:blipFill>
        <p:spPr>
          <a:xfrm>
            <a:off x="2356" y="523438"/>
            <a:ext cx="9141643" cy="6334562"/>
          </a:xfrm>
          <a:prstGeom prst="rect">
            <a:avLst/>
          </a:prstGeom>
        </p:spPr>
      </p:pic>
    </p:spTree>
    <p:extLst>
      <p:ext uri="{BB962C8B-B14F-4D97-AF65-F5344CB8AC3E}">
        <p14:creationId xmlns:p14="http://schemas.microsoft.com/office/powerpoint/2010/main" val="2944044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6739D5-D1E4-4F83-6701-32651153E03B}"/>
              </a:ext>
            </a:extLst>
          </p:cNvPr>
          <p:cNvPicPr>
            <a:picLocks noChangeAspect="1"/>
          </p:cNvPicPr>
          <p:nvPr/>
        </p:nvPicPr>
        <p:blipFill>
          <a:blip r:embed="rId3"/>
          <a:stretch>
            <a:fillRect/>
          </a:stretch>
        </p:blipFill>
        <p:spPr>
          <a:xfrm>
            <a:off x="0" y="-13677"/>
            <a:ext cx="5257800" cy="6880139"/>
          </a:xfrm>
          <a:prstGeom prst="rect">
            <a:avLst/>
          </a:prstGeom>
        </p:spPr>
      </p:pic>
      <p:sp>
        <p:nvSpPr>
          <p:cNvPr id="5" name="ZoneTexte 4">
            <a:extLst>
              <a:ext uri="{FF2B5EF4-FFF2-40B4-BE49-F238E27FC236}">
                <a16:creationId xmlns:a16="http://schemas.microsoft.com/office/drawing/2014/main" id="{25B4AF9E-8E48-0BC7-7127-CCC47AF8070A}"/>
              </a:ext>
            </a:extLst>
          </p:cNvPr>
          <p:cNvSpPr txBox="1"/>
          <p:nvPr/>
        </p:nvSpPr>
        <p:spPr>
          <a:xfrm>
            <a:off x="4962819" y="2839806"/>
            <a:ext cx="4229100" cy="707886"/>
          </a:xfrm>
          <a:prstGeom prst="rect">
            <a:avLst/>
          </a:prstGeom>
          <a:noFill/>
        </p:spPr>
        <p:txBody>
          <a:bodyPr wrap="square" rtlCol="0">
            <a:spAutoFit/>
          </a:bodyPr>
          <a:lstStyle/>
          <a:p>
            <a:r>
              <a:rPr lang="fr-FR" sz="2000" dirty="0"/>
              <a:t>Le climat est une contrainte qui évolue vers des extrêmes</a:t>
            </a:r>
          </a:p>
        </p:txBody>
      </p:sp>
      <p:sp>
        <p:nvSpPr>
          <p:cNvPr id="6" name="ZoneTexte 5">
            <a:extLst>
              <a:ext uri="{FF2B5EF4-FFF2-40B4-BE49-F238E27FC236}">
                <a16:creationId xmlns:a16="http://schemas.microsoft.com/office/drawing/2014/main" id="{4433E5FB-F93B-D08E-89D9-023261659080}"/>
              </a:ext>
            </a:extLst>
          </p:cNvPr>
          <p:cNvSpPr txBox="1"/>
          <p:nvPr/>
        </p:nvSpPr>
        <p:spPr>
          <a:xfrm>
            <a:off x="4985994" y="3733800"/>
            <a:ext cx="4348506" cy="1015663"/>
          </a:xfrm>
          <a:prstGeom prst="rect">
            <a:avLst/>
          </a:prstGeom>
          <a:noFill/>
        </p:spPr>
        <p:txBody>
          <a:bodyPr wrap="square" rtlCol="0">
            <a:spAutoFit/>
          </a:bodyPr>
          <a:lstStyle/>
          <a:p>
            <a:r>
              <a:rPr lang="fr-FR" sz="2000" dirty="0"/>
              <a:t>Le sol est une donnée que nous pouvons améliorer. Faut-il le changer à chaque plantation?</a:t>
            </a:r>
          </a:p>
        </p:txBody>
      </p:sp>
      <p:sp>
        <p:nvSpPr>
          <p:cNvPr id="7" name="ZoneTexte 6">
            <a:extLst>
              <a:ext uri="{FF2B5EF4-FFF2-40B4-BE49-F238E27FC236}">
                <a16:creationId xmlns:a16="http://schemas.microsoft.com/office/drawing/2014/main" id="{70A15A27-9D9A-2266-F25F-207B6802A1E8}"/>
              </a:ext>
            </a:extLst>
          </p:cNvPr>
          <p:cNvSpPr txBox="1"/>
          <p:nvPr/>
        </p:nvSpPr>
        <p:spPr>
          <a:xfrm>
            <a:off x="4958106" y="4800600"/>
            <a:ext cx="4152900" cy="1938992"/>
          </a:xfrm>
          <a:prstGeom prst="rect">
            <a:avLst/>
          </a:prstGeom>
          <a:noFill/>
        </p:spPr>
        <p:txBody>
          <a:bodyPr wrap="square" rtlCol="0">
            <a:spAutoFit/>
          </a:bodyPr>
          <a:lstStyle/>
          <a:p>
            <a:r>
              <a:rPr lang="fr-FR" sz="2000" dirty="0"/>
              <a:t>La plante est un choix que nous devons raisonné à chaque plantation.</a:t>
            </a:r>
          </a:p>
          <a:p>
            <a:r>
              <a:rPr lang="fr-FR" sz="2000" dirty="0"/>
              <a:t>La bonne plante au bon endroit demande moins d’entretien et elle se développe naturellement.</a:t>
            </a:r>
          </a:p>
        </p:txBody>
      </p:sp>
      <p:pic>
        <p:nvPicPr>
          <p:cNvPr id="2" name="object 8">
            <a:extLst>
              <a:ext uri="{FF2B5EF4-FFF2-40B4-BE49-F238E27FC236}">
                <a16:creationId xmlns:a16="http://schemas.microsoft.com/office/drawing/2014/main" id="{CCF3306A-6A5D-9F36-FC23-29BD532F65FD}"/>
              </a:ext>
            </a:extLst>
          </p:cNvPr>
          <p:cNvPicPr/>
          <p:nvPr/>
        </p:nvPicPr>
        <p:blipFill>
          <a:blip r:embed="rId4" cstate="print"/>
          <a:stretch>
            <a:fillRect/>
          </a:stretch>
        </p:blipFill>
        <p:spPr>
          <a:xfrm>
            <a:off x="5105400" y="304800"/>
            <a:ext cx="3886200" cy="2282191"/>
          </a:xfrm>
          <a:prstGeom prst="rect">
            <a:avLst/>
          </a:prstGeom>
        </p:spPr>
      </p:pic>
    </p:spTree>
    <p:extLst>
      <p:ext uri="{BB962C8B-B14F-4D97-AF65-F5344CB8AC3E}">
        <p14:creationId xmlns:p14="http://schemas.microsoft.com/office/powerpoint/2010/main" val="2152118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awAutoName_N1c0">
            <a:extLst>
              <a:ext uri="{FF2B5EF4-FFF2-40B4-BE49-F238E27FC236}">
                <a16:creationId xmlns:a16="http://schemas.microsoft.com/office/drawing/2014/main" id="{CE141BCA-316B-B6F6-3255-B435A21DE5E6}"/>
              </a:ext>
            </a:extLst>
          </p:cNvPr>
          <p:cNvPicPr/>
          <p:nvPr/>
        </p:nvPicPr>
        <p:blipFill>
          <a:blip r:embed="rId3">
            <a:lum/>
            <a:alphaModFix/>
          </a:blip>
          <a:srcRect/>
          <a:stretch>
            <a:fillRect/>
          </a:stretch>
        </p:blipFill>
        <p:spPr>
          <a:xfrm>
            <a:off x="685801" y="0"/>
            <a:ext cx="7924800" cy="6858000"/>
          </a:xfrm>
          <a:prstGeom prst="rect">
            <a:avLst/>
          </a:prstGeom>
        </p:spPr>
      </p:pic>
      <p:sp>
        <p:nvSpPr>
          <p:cNvPr id="5" name="Titre 1">
            <a:extLst>
              <a:ext uri="{FF2B5EF4-FFF2-40B4-BE49-F238E27FC236}">
                <a16:creationId xmlns:a16="http://schemas.microsoft.com/office/drawing/2014/main" id="{C62B2A52-E431-983C-DBA4-CF82C0768662}"/>
              </a:ext>
            </a:extLst>
          </p:cNvPr>
          <p:cNvSpPr>
            <a:spLocks noGrp="1"/>
          </p:cNvSpPr>
          <p:nvPr>
            <p:ph type="title"/>
          </p:nvPr>
        </p:nvSpPr>
        <p:spPr>
          <a:xfrm>
            <a:off x="2514600" y="0"/>
            <a:ext cx="4695825" cy="369332"/>
          </a:xfrm>
        </p:spPr>
        <p:txBody>
          <a:bodyPr/>
          <a:lstStyle/>
          <a:p>
            <a:pPr algn="ctr"/>
            <a:r>
              <a:rPr lang="fr-FR" sz="2400" dirty="0">
                <a:latin typeface="Algerian" panose="04020705040A02060702" pitchFamily="82" charset="0"/>
              </a:rPr>
              <a:t>Le sol</a:t>
            </a:r>
            <a:endParaRPr lang="fr-FR" sz="2400" dirty="0">
              <a:solidFill>
                <a:srgbClr val="00B050"/>
              </a:solidFill>
              <a:latin typeface="Algerian" panose="04020705040A02060702" pitchFamily="82" charset="0"/>
            </a:endParaRPr>
          </a:p>
        </p:txBody>
      </p:sp>
    </p:spTree>
    <p:extLst>
      <p:ext uri="{BB962C8B-B14F-4D97-AF65-F5344CB8AC3E}">
        <p14:creationId xmlns:p14="http://schemas.microsoft.com/office/powerpoint/2010/main" val="3309186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ACD7F813-1CFF-71C7-47B2-0D23710D0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0"/>
            <a:ext cx="6813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04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ournée mondiale des sols le 5 décembre - Centre de compétences sur les ...">
            <a:extLst>
              <a:ext uri="{FF2B5EF4-FFF2-40B4-BE49-F238E27FC236}">
                <a16:creationId xmlns:a16="http://schemas.microsoft.com/office/drawing/2014/main" id="{D556E29C-6221-EF75-6F1B-4A34AA2D6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50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5CDD-F7E8-50A2-0794-F7E5BEA909ED}"/>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4C18E1BE-1B77-B5BF-6A26-2D04BB778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33039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8AF-6242-EA18-BBEF-F3D2A9AB3579}"/>
            </a:ext>
          </a:extLst>
        </p:cNvPr>
        <p:cNvGrpSpPr/>
        <p:nvPr/>
      </p:nvGrpSpPr>
      <p:grpSpPr>
        <a:xfrm>
          <a:off x="0" y="0"/>
          <a:ext cx="0" cy="0"/>
          <a:chOff x="0" y="0"/>
          <a:chExt cx="0" cy="0"/>
        </a:xfrm>
      </p:grpSpPr>
      <p:pic>
        <p:nvPicPr>
          <p:cNvPr id="5122" name="Picture 2" descr="Aucun texte alternatif pour cette image">
            <a:extLst>
              <a:ext uri="{FF2B5EF4-FFF2-40B4-BE49-F238E27FC236}">
                <a16:creationId xmlns:a16="http://schemas.microsoft.com/office/drawing/2014/main" id="{C31466F8-BE60-0D21-392A-9FFF15FE1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341" y="-3198"/>
            <a:ext cx="7486808" cy="686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17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ECD2A-30D0-7322-9B89-1DA36DD7EEE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069E1C8-B189-E32E-17DB-156FA29B982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91880" cy="5139559"/>
          </a:xfrm>
        </p:spPr>
      </p:pic>
      <p:sp>
        <p:nvSpPr>
          <p:cNvPr id="9" name="ZoneTexte 8">
            <a:extLst>
              <a:ext uri="{FF2B5EF4-FFF2-40B4-BE49-F238E27FC236}">
                <a16:creationId xmlns:a16="http://schemas.microsoft.com/office/drawing/2014/main" id="{57E1A018-5499-2B70-73DE-2575870B2FC9}"/>
              </a:ext>
            </a:extLst>
          </p:cNvPr>
          <p:cNvSpPr txBox="1"/>
          <p:nvPr/>
        </p:nvSpPr>
        <p:spPr>
          <a:xfrm>
            <a:off x="1975945" y="5454869"/>
            <a:ext cx="4277710" cy="369332"/>
          </a:xfrm>
          <a:prstGeom prst="rect">
            <a:avLst/>
          </a:prstGeom>
          <a:noFill/>
        </p:spPr>
        <p:txBody>
          <a:bodyPr wrap="square" rtlCol="0">
            <a:spAutoFit/>
          </a:bodyPr>
          <a:lstStyle/>
          <a:p>
            <a:r>
              <a:rPr lang="fr-FR" dirty="0">
                <a:hlinkClick r:id="rId3" action="ppaction://hlinkfile" tooltip="Analyse de sol"/>
              </a:rPr>
              <a:t>..\fims permaculture\analyse de sol.mp4</a:t>
            </a:r>
            <a:endParaRPr lang="fr-FR" dirty="0"/>
          </a:p>
        </p:txBody>
      </p:sp>
    </p:spTree>
    <p:extLst>
      <p:ext uri="{BB962C8B-B14F-4D97-AF65-F5344CB8AC3E}">
        <p14:creationId xmlns:p14="http://schemas.microsoft.com/office/powerpoint/2010/main" val="4149154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86678C-1F8B-0036-5FDB-CE051D4883AF}"/>
              </a:ext>
            </a:extLst>
          </p:cNvPr>
          <p:cNvPicPr>
            <a:picLocks noChangeAspect="1"/>
          </p:cNvPicPr>
          <p:nvPr/>
        </p:nvPicPr>
        <p:blipFill>
          <a:blip r:embed="rId2"/>
          <a:stretch>
            <a:fillRect/>
          </a:stretch>
        </p:blipFill>
        <p:spPr>
          <a:xfrm>
            <a:off x="1061546" y="-112071"/>
            <a:ext cx="7126014" cy="6979202"/>
          </a:xfrm>
          <a:prstGeom prst="rect">
            <a:avLst/>
          </a:prstGeom>
        </p:spPr>
      </p:pic>
    </p:spTree>
    <p:extLst>
      <p:ext uri="{BB962C8B-B14F-4D97-AF65-F5344CB8AC3E}">
        <p14:creationId xmlns:p14="http://schemas.microsoft.com/office/powerpoint/2010/main" val="922492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2C8F-2EA5-3825-3D11-8E610A52E71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A9DF15F-DC8A-2213-65EB-69DA6AE3D45B}"/>
              </a:ext>
            </a:extLst>
          </p:cNvPr>
          <p:cNvPicPr>
            <a:picLocks noChangeAspect="1"/>
          </p:cNvPicPr>
          <p:nvPr/>
        </p:nvPicPr>
        <p:blipFill>
          <a:blip r:embed="rId2"/>
          <a:stretch>
            <a:fillRect/>
          </a:stretch>
        </p:blipFill>
        <p:spPr>
          <a:xfrm>
            <a:off x="536029" y="15720"/>
            <a:ext cx="8029902" cy="6862490"/>
          </a:xfrm>
          <a:prstGeom prst="rect">
            <a:avLst/>
          </a:prstGeom>
        </p:spPr>
      </p:pic>
    </p:spTree>
    <p:extLst>
      <p:ext uri="{BB962C8B-B14F-4D97-AF65-F5344CB8AC3E}">
        <p14:creationId xmlns:p14="http://schemas.microsoft.com/office/powerpoint/2010/main" val="1590930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C404AAC0-0C75-CA75-9EFB-11D8F0151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538" y="0"/>
            <a:ext cx="7145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46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00CBD55-71EA-42C1-7FAF-43F61B6112D6}"/>
              </a:ext>
            </a:extLst>
          </p:cNvPr>
          <p:cNvSpPr txBox="1"/>
          <p:nvPr/>
        </p:nvSpPr>
        <p:spPr>
          <a:xfrm>
            <a:off x="0" y="1009065"/>
            <a:ext cx="9144000" cy="4283224"/>
          </a:xfrm>
          <a:prstGeom prst="rect">
            <a:avLst/>
          </a:prstGeom>
          <a:noFill/>
        </p:spPr>
        <p:txBody>
          <a:bodyPr wrap="square">
            <a:spAutoFit/>
          </a:bodyPr>
          <a:lstStyle/>
          <a:p>
            <a:pPr marL="12700">
              <a:lnSpc>
                <a:spcPct val="100000"/>
              </a:lnSpc>
              <a:spcBef>
                <a:spcPts val="1305"/>
              </a:spcBef>
            </a:pPr>
            <a:r>
              <a:rPr lang="fr-FR" sz="2200" dirty="0">
                <a:latin typeface="Arial"/>
                <a:cs typeface="Arial"/>
              </a:rPr>
              <a:t>Arrosage</a:t>
            </a:r>
            <a:r>
              <a:rPr lang="fr-FR" sz="2200" spc="-10" dirty="0">
                <a:latin typeface="Arial"/>
                <a:cs typeface="Arial"/>
              </a:rPr>
              <a:t> </a:t>
            </a:r>
            <a:r>
              <a:rPr lang="fr-FR" sz="2200" dirty="0">
                <a:latin typeface="Arial"/>
                <a:cs typeface="Arial"/>
              </a:rPr>
              <a:t>:</a:t>
            </a:r>
            <a:r>
              <a:rPr lang="fr-FR" sz="2200" spc="-15" dirty="0">
                <a:latin typeface="Arial"/>
                <a:cs typeface="Arial"/>
              </a:rPr>
              <a:t> </a:t>
            </a:r>
            <a:r>
              <a:rPr lang="fr-FR" sz="2200" b="1" dirty="0">
                <a:solidFill>
                  <a:srgbClr val="00AFEF"/>
                </a:solidFill>
                <a:latin typeface="Arial"/>
                <a:cs typeface="Arial"/>
              </a:rPr>
              <a:t>pour</a:t>
            </a:r>
            <a:r>
              <a:rPr lang="fr-FR" sz="2200" b="1" spc="-10" dirty="0">
                <a:solidFill>
                  <a:srgbClr val="00AFEF"/>
                </a:solidFill>
                <a:latin typeface="Arial"/>
                <a:cs typeface="Arial"/>
              </a:rPr>
              <a:t> </a:t>
            </a:r>
            <a:r>
              <a:rPr lang="fr-FR" sz="2200" b="1" dirty="0">
                <a:solidFill>
                  <a:srgbClr val="00AFEF"/>
                </a:solidFill>
                <a:latin typeface="Arial"/>
                <a:cs typeface="Arial"/>
              </a:rPr>
              <a:t>quels</a:t>
            </a:r>
            <a:r>
              <a:rPr lang="fr-FR" sz="2200" b="1" spc="-30" dirty="0">
                <a:solidFill>
                  <a:srgbClr val="00AFEF"/>
                </a:solidFill>
                <a:latin typeface="Arial"/>
                <a:cs typeface="Arial"/>
              </a:rPr>
              <a:t> </a:t>
            </a:r>
            <a:r>
              <a:rPr lang="fr-FR" sz="2200" b="1" dirty="0">
                <a:solidFill>
                  <a:srgbClr val="00AFEF"/>
                </a:solidFill>
                <a:latin typeface="Arial"/>
                <a:cs typeface="Arial"/>
              </a:rPr>
              <a:t>types</a:t>
            </a:r>
            <a:r>
              <a:rPr lang="fr-FR" sz="2200" b="1" spc="5" dirty="0">
                <a:solidFill>
                  <a:srgbClr val="00AFEF"/>
                </a:solidFill>
                <a:latin typeface="Arial"/>
                <a:cs typeface="Arial"/>
              </a:rPr>
              <a:t> </a:t>
            </a:r>
            <a:r>
              <a:rPr lang="fr-FR" sz="2200" b="1" dirty="0">
                <a:solidFill>
                  <a:srgbClr val="00AFEF"/>
                </a:solidFill>
                <a:latin typeface="Arial"/>
                <a:cs typeface="Arial"/>
              </a:rPr>
              <a:t>de</a:t>
            </a:r>
            <a:r>
              <a:rPr lang="fr-FR" sz="2200" b="1" spc="-25" dirty="0">
                <a:solidFill>
                  <a:srgbClr val="00AFEF"/>
                </a:solidFill>
                <a:latin typeface="Arial"/>
                <a:cs typeface="Arial"/>
              </a:rPr>
              <a:t> </a:t>
            </a:r>
            <a:r>
              <a:rPr lang="fr-FR" sz="2200" b="1" dirty="0">
                <a:solidFill>
                  <a:srgbClr val="00AFEF"/>
                </a:solidFill>
                <a:latin typeface="Arial"/>
                <a:cs typeface="Arial"/>
              </a:rPr>
              <a:t>végétaux</a:t>
            </a:r>
            <a:r>
              <a:rPr lang="fr-FR" sz="2200" b="1" spc="-10" dirty="0">
                <a:solidFill>
                  <a:srgbClr val="00AFEF"/>
                </a:solidFill>
                <a:latin typeface="Arial"/>
                <a:cs typeface="Arial"/>
              </a:rPr>
              <a:t> </a:t>
            </a:r>
            <a:r>
              <a:rPr lang="fr-FR" sz="2200" b="1" spc="-50" dirty="0">
                <a:solidFill>
                  <a:srgbClr val="00AFEF"/>
                </a:solidFill>
                <a:latin typeface="Arial"/>
                <a:cs typeface="Arial"/>
              </a:rPr>
              <a:t>?</a:t>
            </a:r>
            <a:endParaRPr lang="fr-FR" sz="2200" dirty="0">
              <a:latin typeface="Arial"/>
              <a:cs typeface="Arial"/>
            </a:endParaRPr>
          </a:p>
          <a:p>
            <a:pPr marL="924560" indent="-287655">
              <a:lnSpc>
                <a:spcPct val="100000"/>
              </a:lnSpc>
              <a:spcBef>
                <a:spcPts val="955"/>
              </a:spcBef>
              <a:buChar char="•"/>
              <a:tabLst>
                <a:tab pos="924560" algn="l"/>
                <a:tab pos="925194" algn="l"/>
              </a:tabLst>
            </a:pPr>
            <a:r>
              <a:rPr lang="fr-FR" sz="2200" dirty="0">
                <a:solidFill>
                  <a:srgbClr val="006600"/>
                </a:solidFill>
                <a:latin typeface="Arial"/>
                <a:cs typeface="Arial"/>
              </a:rPr>
              <a:t>Arbres</a:t>
            </a:r>
            <a:r>
              <a:rPr lang="fr-FR" sz="2200" spc="-40" dirty="0">
                <a:solidFill>
                  <a:srgbClr val="006600"/>
                </a:solidFill>
                <a:latin typeface="Arial"/>
                <a:cs typeface="Arial"/>
              </a:rPr>
              <a:t>:, arbres d’ornements, arbres« locaux », jeunes plantations …</a:t>
            </a:r>
            <a:r>
              <a:rPr lang="fr-FR" sz="2200" spc="-40" dirty="0">
                <a:solidFill>
                  <a:schemeClr val="tx1"/>
                </a:solidFill>
                <a:latin typeface="Arial"/>
                <a:cs typeface="Arial"/>
              </a:rPr>
              <a:t>Au pied les premières années et en profondeur (bien sur l’enracinement 1</a:t>
            </a:r>
            <a:r>
              <a:rPr lang="fr-FR" sz="2200" spc="-40" baseline="30000" dirty="0">
                <a:solidFill>
                  <a:schemeClr val="tx1"/>
                </a:solidFill>
                <a:latin typeface="Arial"/>
                <a:cs typeface="Arial"/>
              </a:rPr>
              <a:t>er</a:t>
            </a:r>
            <a:r>
              <a:rPr lang="fr-FR" sz="2200" spc="-40" dirty="0">
                <a:solidFill>
                  <a:schemeClr val="tx1"/>
                </a:solidFill>
                <a:latin typeface="Arial"/>
                <a:cs typeface="Arial"/>
              </a:rPr>
              <a:t>). </a:t>
            </a:r>
            <a:r>
              <a:rPr lang="fr-FR" sz="2200" spc="-10" dirty="0">
                <a:solidFill>
                  <a:schemeClr val="tx1"/>
                </a:solidFill>
                <a:latin typeface="Arial"/>
                <a:cs typeface="Arial"/>
              </a:rPr>
              <a:t>Au </a:t>
            </a:r>
            <a:r>
              <a:rPr lang="fr-FR" sz="2200" spc="-10" dirty="0" err="1">
                <a:solidFill>
                  <a:schemeClr val="tx1"/>
                </a:solidFill>
                <a:latin typeface="Arial"/>
                <a:cs typeface="Arial"/>
              </a:rPr>
              <a:t>GaG</a:t>
            </a:r>
            <a:r>
              <a:rPr lang="fr-FR" sz="2200" dirty="0">
                <a:solidFill>
                  <a:schemeClr val="tx1"/>
                </a:solidFill>
                <a:latin typeface="Arial"/>
                <a:cs typeface="Arial"/>
              </a:rPr>
              <a:t> ou au camion.</a:t>
            </a:r>
          </a:p>
          <a:p>
            <a:pPr marL="924560" indent="-287655">
              <a:lnSpc>
                <a:spcPct val="100000"/>
              </a:lnSpc>
              <a:buChar char="•"/>
              <a:tabLst>
                <a:tab pos="924560" algn="l"/>
                <a:tab pos="925194" algn="l"/>
              </a:tabLst>
            </a:pPr>
            <a:r>
              <a:rPr lang="fr-FR" sz="2200" dirty="0">
                <a:solidFill>
                  <a:srgbClr val="006600"/>
                </a:solidFill>
                <a:latin typeface="Arial"/>
                <a:cs typeface="Arial"/>
              </a:rPr>
              <a:t>Arbustes</a:t>
            </a:r>
            <a:r>
              <a:rPr lang="fr-FR" sz="2200" spc="-30" dirty="0">
                <a:solidFill>
                  <a:srgbClr val="006600"/>
                </a:solidFill>
                <a:latin typeface="Arial"/>
                <a:cs typeface="Arial"/>
              </a:rPr>
              <a:t>: </a:t>
            </a:r>
            <a:r>
              <a:rPr lang="fr-FR" sz="2200" dirty="0">
                <a:solidFill>
                  <a:schemeClr val="tx1"/>
                </a:solidFill>
                <a:latin typeface="Arial"/>
                <a:cs typeface="Arial"/>
              </a:rPr>
              <a:t>isolés asperseur ou camion</a:t>
            </a:r>
            <a:r>
              <a:rPr lang="fr-FR" sz="2200" dirty="0">
                <a:solidFill>
                  <a:srgbClr val="006600"/>
                </a:solidFill>
                <a:latin typeface="Arial"/>
                <a:cs typeface="Arial"/>
              </a:rPr>
              <a:t>,</a:t>
            </a:r>
            <a:r>
              <a:rPr lang="fr-FR" sz="2200" spc="-55" dirty="0">
                <a:solidFill>
                  <a:srgbClr val="006600"/>
                </a:solidFill>
                <a:latin typeface="Arial"/>
                <a:cs typeface="Arial"/>
              </a:rPr>
              <a:t> </a:t>
            </a:r>
            <a:r>
              <a:rPr lang="fr-FR" sz="2200" dirty="0">
                <a:solidFill>
                  <a:srgbClr val="006600"/>
                </a:solidFill>
                <a:latin typeface="Arial"/>
                <a:cs typeface="Arial"/>
              </a:rPr>
              <a:t>en</a:t>
            </a:r>
            <a:r>
              <a:rPr lang="fr-FR" sz="2200" spc="-45" dirty="0">
                <a:solidFill>
                  <a:srgbClr val="006600"/>
                </a:solidFill>
                <a:latin typeface="Arial"/>
                <a:cs typeface="Arial"/>
              </a:rPr>
              <a:t> </a:t>
            </a:r>
            <a:r>
              <a:rPr lang="fr-FR" sz="2200" dirty="0">
                <a:solidFill>
                  <a:srgbClr val="006600"/>
                </a:solidFill>
                <a:latin typeface="Arial"/>
                <a:cs typeface="Arial"/>
              </a:rPr>
              <a:t>massifs,</a:t>
            </a:r>
            <a:r>
              <a:rPr lang="fr-FR" sz="2200" spc="-50" dirty="0">
                <a:solidFill>
                  <a:srgbClr val="006600"/>
                </a:solidFill>
                <a:latin typeface="Arial"/>
                <a:cs typeface="Arial"/>
              </a:rPr>
              <a:t> </a:t>
            </a:r>
            <a:r>
              <a:rPr lang="fr-FR" sz="2200" dirty="0">
                <a:solidFill>
                  <a:srgbClr val="006600"/>
                </a:solidFill>
                <a:latin typeface="Arial"/>
                <a:cs typeface="Arial"/>
              </a:rPr>
              <a:t>en</a:t>
            </a:r>
            <a:r>
              <a:rPr lang="fr-FR" sz="2200" spc="-30" dirty="0">
                <a:solidFill>
                  <a:srgbClr val="006600"/>
                </a:solidFill>
                <a:latin typeface="Arial"/>
                <a:cs typeface="Arial"/>
              </a:rPr>
              <a:t> </a:t>
            </a:r>
            <a:r>
              <a:rPr lang="fr-FR" sz="2200" spc="-10" dirty="0">
                <a:solidFill>
                  <a:srgbClr val="006600"/>
                </a:solidFill>
                <a:latin typeface="Arial"/>
                <a:cs typeface="Arial"/>
              </a:rPr>
              <a:t>haies, rosiers…</a:t>
            </a:r>
            <a:r>
              <a:rPr lang="fr-FR" sz="2200" spc="-10" dirty="0">
                <a:solidFill>
                  <a:schemeClr val="tx1"/>
                </a:solidFill>
                <a:latin typeface="Arial"/>
                <a:cs typeface="Arial"/>
              </a:rPr>
              <a:t>Au </a:t>
            </a:r>
            <a:r>
              <a:rPr lang="fr-FR" sz="2200" spc="-10" dirty="0" err="1">
                <a:solidFill>
                  <a:schemeClr val="tx1"/>
                </a:solidFill>
                <a:latin typeface="Arial"/>
                <a:cs typeface="Arial"/>
              </a:rPr>
              <a:t>GaG</a:t>
            </a:r>
            <a:endParaRPr lang="fr-FR" sz="2200" dirty="0">
              <a:solidFill>
                <a:schemeClr val="tx1"/>
              </a:solidFill>
              <a:latin typeface="Arial"/>
              <a:cs typeface="Arial"/>
            </a:endParaRPr>
          </a:p>
          <a:p>
            <a:pPr marL="924560" indent="-287655">
              <a:buFontTx/>
              <a:buChar char="•"/>
              <a:tabLst>
                <a:tab pos="924560" algn="l"/>
                <a:tab pos="925194" algn="l"/>
              </a:tabLst>
            </a:pPr>
            <a:r>
              <a:rPr lang="fr-FR" sz="2200" dirty="0">
                <a:solidFill>
                  <a:srgbClr val="006600"/>
                </a:solidFill>
                <a:latin typeface="Arial"/>
                <a:cs typeface="Arial"/>
              </a:rPr>
              <a:t>Plantes</a:t>
            </a:r>
            <a:r>
              <a:rPr lang="fr-FR" sz="2200" spc="-60" dirty="0">
                <a:solidFill>
                  <a:srgbClr val="006600"/>
                </a:solidFill>
                <a:latin typeface="Arial"/>
                <a:cs typeface="Arial"/>
              </a:rPr>
              <a:t> </a:t>
            </a:r>
            <a:r>
              <a:rPr lang="fr-FR" sz="2200" dirty="0">
                <a:solidFill>
                  <a:srgbClr val="006600"/>
                </a:solidFill>
                <a:latin typeface="Arial"/>
                <a:cs typeface="Arial"/>
              </a:rPr>
              <a:t>«</a:t>
            </a:r>
            <a:r>
              <a:rPr lang="fr-FR" sz="2200" spc="-35" dirty="0">
                <a:solidFill>
                  <a:srgbClr val="006600"/>
                </a:solidFill>
                <a:latin typeface="Arial"/>
                <a:cs typeface="Arial"/>
              </a:rPr>
              <a:t> </a:t>
            </a:r>
            <a:r>
              <a:rPr lang="fr-FR" sz="2200" dirty="0">
                <a:solidFill>
                  <a:srgbClr val="006600"/>
                </a:solidFill>
                <a:latin typeface="Arial"/>
                <a:cs typeface="Arial"/>
              </a:rPr>
              <a:t>fleuries</a:t>
            </a:r>
            <a:r>
              <a:rPr lang="fr-FR" sz="2200" spc="-55" dirty="0">
                <a:solidFill>
                  <a:srgbClr val="006600"/>
                </a:solidFill>
                <a:latin typeface="Arial"/>
                <a:cs typeface="Arial"/>
              </a:rPr>
              <a:t> </a:t>
            </a:r>
            <a:r>
              <a:rPr lang="fr-FR" sz="2200" spc="-50" dirty="0">
                <a:solidFill>
                  <a:srgbClr val="006600"/>
                </a:solidFill>
                <a:latin typeface="Arial"/>
                <a:cs typeface="Arial"/>
              </a:rPr>
              <a:t>»: annuelles: </a:t>
            </a:r>
            <a:r>
              <a:rPr lang="fr-FR" sz="2200" spc="-10" dirty="0">
                <a:solidFill>
                  <a:schemeClr val="tx1"/>
                </a:solidFill>
                <a:latin typeface="Arial"/>
                <a:cs typeface="Arial"/>
              </a:rPr>
              <a:t>Au </a:t>
            </a:r>
            <a:r>
              <a:rPr lang="fr-FR" sz="2200" spc="-10" dirty="0" err="1">
                <a:solidFill>
                  <a:schemeClr val="tx1"/>
                </a:solidFill>
                <a:latin typeface="Arial"/>
                <a:cs typeface="Arial"/>
              </a:rPr>
              <a:t>GaG</a:t>
            </a:r>
            <a:r>
              <a:rPr lang="fr-FR" sz="2200" spc="-10" dirty="0">
                <a:solidFill>
                  <a:schemeClr val="tx1"/>
                </a:solidFill>
                <a:latin typeface="Arial"/>
                <a:cs typeface="Arial"/>
              </a:rPr>
              <a:t> ou au camion</a:t>
            </a:r>
            <a:endParaRPr lang="fr-FR" sz="2200" dirty="0">
              <a:solidFill>
                <a:schemeClr val="tx1"/>
              </a:solidFill>
              <a:latin typeface="Arial"/>
              <a:cs typeface="Arial"/>
            </a:endParaRPr>
          </a:p>
          <a:p>
            <a:pPr marL="924560" indent="-287655">
              <a:buFontTx/>
              <a:buChar char="•"/>
              <a:tabLst>
                <a:tab pos="924560" algn="l"/>
                <a:tab pos="925194" algn="l"/>
              </a:tabLst>
            </a:pPr>
            <a:r>
              <a:rPr lang="fr-FR" sz="2200" spc="-50" dirty="0">
                <a:solidFill>
                  <a:srgbClr val="006600"/>
                </a:solidFill>
                <a:latin typeface="Arial"/>
                <a:cs typeface="Arial"/>
              </a:rPr>
              <a:t>Vivaces, bulbes </a:t>
            </a:r>
            <a:r>
              <a:rPr lang="fr-FR" sz="2200" spc="-10" dirty="0">
                <a:solidFill>
                  <a:schemeClr val="tx1"/>
                </a:solidFill>
                <a:latin typeface="Arial"/>
                <a:cs typeface="Arial"/>
              </a:rPr>
              <a:t>Au </a:t>
            </a:r>
            <a:r>
              <a:rPr lang="fr-FR" sz="2200" spc="-10" dirty="0" err="1">
                <a:solidFill>
                  <a:schemeClr val="tx1"/>
                </a:solidFill>
                <a:latin typeface="Arial"/>
                <a:cs typeface="Arial"/>
              </a:rPr>
              <a:t>GaG</a:t>
            </a:r>
            <a:r>
              <a:rPr lang="fr-FR" sz="2200" dirty="0">
                <a:solidFill>
                  <a:schemeClr val="tx1"/>
                </a:solidFill>
                <a:latin typeface="Arial"/>
                <a:cs typeface="Arial"/>
              </a:rPr>
              <a:t> </a:t>
            </a:r>
            <a:r>
              <a:rPr lang="fr-FR" sz="2200" dirty="0">
                <a:latin typeface="Arial"/>
                <a:cs typeface="Arial"/>
              </a:rPr>
              <a:t>ou au camion ou pas</a:t>
            </a:r>
            <a:endParaRPr lang="fr-FR" sz="2200" spc="-50" dirty="0">
              <a:solidFill>
                <a:srgbClr val="006600"/>
              </a:solidFill>
              <a:latin typeface="Arial"/>
              <a:cs typeface="Arial"/>
            </a:endParaRPr>
          </a:p>
          <a:p>
            <a:pPr marL="924560" indent="-287655">
              <a:lnSpc>
                <a:spcPct val="100000"/>
              </a:lnSpc>
              <a:buChar char="•"/>
              <a:tabLst>
                <a:tab pos="924560" algn="l"/>
                <a:tab pos="925194" algn="l"/>
              </a:tabLst>
            </a:pPr>
            <a:r>
              <a:rPr lang="fr-FR" sz="2200" spc="-50" dirty="0">
                <a:solidFill>
                  <a:srgbClr val="006600"/>
                </a:solidFill>
                <a:latin typeface="Arial"/>
                <a:cs typeface="Arial"/>
              </a:rPr>
              <a:t>V</a:t>
            </a:r>
            <a:r>
              <a:rPr lang="fr-FR" sz="2200" spc="-40" dirty="0">
                <a:solidFill>
                  <a:srgbClr val="006600"/>
                </a:solidFill>
                <a:latin typeface="Arial"/>
                <a:cs typeface="Arial"/>
              </a:rPr>
              <a:t>égétaux exotiques, </a:t>
            </a:r>
            <a:r>
              <a:rPr lang="fr-FR" sz="2200" spc="-50" dirty="0">
                <a:solidFill>
                  <a:srgbClr val="006600"/>
                </a:solidFill>
                <a:latin typeface="Arial"/>
                <a:cs typeface="Arial"/>
              </a:rPr>
              <a:t>vivaces méditerranéennes, cactées…</a:t>
            </a:r>
            <a:r>
              <a:rPr lang="fr-FR" sz="2200" spc="-50" dirty="0">
                <a:solidFill>
                  <a:schemeClr val="tx1"/>
                </a:solidFill>
                <a:latin typeface="Arial"/>
                <a:cs typeface="Arial"/>
              </a:rPr>
              <a:t>Les premières années avec un arrosage espacé et profond</a:t>
            </a:r>
            <a:endParaRPr lang="fr-FR" sz="2200" dirty="0">
              <a:solidFill>
                <a:schemeClr val="tx1"/>
              </a:solidFill>
              <a:latin typeface="Arial"/>
              <a:cs typeface="Arial"/>
            </a:endParaRPr>
          </a:p>
          <a:p>
            <a:pPr marL="924560" indent="-287655">
              <a:lnSpc>
                <a:spcPct val="100000"/>
              </a:lnSpc>
              <a:buChar char="•"/>
              <a:tabLst>
                <a:tab pos="924560" algn="l"/>
                <a:tab pos="925194" algn="l"/>
              </a:tabLst>
            </a:pPr>
            <a:r>
              <a:rPr lang="fr-FR" sz="2200" spc="-10" dirty="0">
                <a:solidFill>
                  <a:srgbClr val="006600"/>
                </a:solidFill>
                <a:latin typeface="Arial"/>
                <a:cs typeface="Arial"/>
              </a:rPr>
              <a:t>Prairies, pelouses, gazons, </a:t>
            </a:r>
            <a:r>
              <a:rPr lang="fr-FR" sz="2200" spc="-10" dirty="0">
                <a:solidFill>
                  <a:schemeClr val="tx1"/>
                </a:solidFill>
                <a:latin typeface="Arial"/>
                <a:cs typeface="Arial"/>
              </a:rPr>
              <a:t>arrosage récurrent à l’asperseur en surface et consommateur, </a:t>
            </a:r>
            <a:r>
              <a:rPr lang="fr-FR" sz="2200" spc="-10" dirty="0">
                <a:solidFill>
                  <a:srgbClr val="006600"/>
                </a:solidFill>
                <a:latin typeface="Arial"/>
                <a:cs typeface="Arial"/>
              </a:rPr>
              <a:t>alternatives aux gazons</a:t>
            </a:r>
          </a:p>
        </p:txBody>
      </p:sp>
      <p:sp>
        <p:nvSpPr>
          <p:cNvPr id="9" name="ZoneTexte 8">
            <a:extLst>
              <a:ext uri="{FF2B5EF4-FFF2-40B4-BE49-F238E27FC236}">
                <a16:creationId xmlns:a16="http://schemas.microsoft.com/office/drawing/2014/main" id="{11D45844-50B1-C95F-6F70-37DD17E8D91E}"/>
              </a:ext>
            </a:extLst>
          </p:cNvPr>
          <p:cNvSpPr txBox="1"/>
          <p:nvPr/>
        </p:nvSpPr>
        <p:spPr>
          <a:xfrm>
            <a:off x="2057400" y="304800"/>
            <a:ext cx="6553200" cy="523220"/>
          </a:xfrm>
          <a:prstGeom prst="rect">
            <a:avLst/>
          </a:prstGeom>
          <a:noFill/>
        </p:spPr>
        <p:txBody>
          <a:bodyPr wrap="square">
            <a:spAutoFit/>
          </a:bodyPr>
          <a:lstStyle/>
          <a:p>
            <a:pPr algn="ctr"/>
            <a:r>
              <a:rPr lang="fr-FR" sz="2800" dirty="0">
                <a:solidFill>
                  <a:srgbClr val="00B050"/>
                </a:solidFill>
                <a:latin typeface="Algerian" panose="04020705040A02060702" pitchFamily="82" charset="0"/>
              </a:rPr>
              <a:t>QUEL TYPE DE VEGETAL, ON ARROSE</a:t>
            </a:r>
          </a:p>
        </p:txBody>
      </p:sp>
      <p:pic>
        <p:nvPicPr>
          <p:cNvPr id="3" name="Image 2">
            <a:extLst>
              <a:ext uri="{FF2B5EF4-FFF2-40B4-BE49-F238E27FC236}">
                <a16:creationId xmlns:a16="http://schemas.microsoft.com/office/drawing/2014/main" id="{C3B0A746-0FA8-4B9A-6E9A-60220095AEFC}"/>
              </a:ext>
            </a:extLst>
          </p:cNvPr>
          <p:cNvPicPr>
            <a:picLocks noChangeAspect="1"/>
          </p:cNvPicPr>
          <p:nvPr/>
        </p:nvPicPr>
        <p:blipFill>
          <a:blip r:embed="rId3"/>
          <a:stretch>
            <a:fillRect/>
          </a:stretch>
        </p:blipFill>
        <p:spPr>
          <a:xfrm>
            <a:off x="0" y="5302924"/>
            <a:ext cx="4267200" cy="1555075"/>
          </a:xfrm>
          <a:prstGeom prst="rect">
            <a:avLst/>
          </a:prstGeom>
        </p:spPr>
      </p:pic>
      <p:sp>
        <p:nvSpPr>
          <p:cNvPr id="6" name="ZoneTexte 5">
            <a:extLst>
              <a:ext uri="{FF2B5EF4-FFF2-40B4-BE49-F238E27FC236}">
                <a16:creationId xmlns:a16="http://schemas.microsoft.com/office/drawing/2014/main" id="{7E359677-7774-B732-2B2C-C344754AC142}"/>
              </a:ext>
            </a:extLst>
          </p:cNvPr>
          <p:cNvSpPr txBox="1"/>
          <p:nvPr/>
        </p:nvSpPr>
        <p:spPr>
          <a:xfrm>
            <a:off x="4419600" y="5664269"/>
            <a:ext cx="4624752" cy="646331"/>
          </a:xfrm>
          <a:prstGeom prst="rect">
            <a:avLst/>
          </a:prstGeom>
          <a:noFill/>
        </p:spPr>
        <p:txBody>
          <a:bodyPr wrap="square">
            <a:spAutoFit/>
          </a:bodyPr>
          <a:lstStyle/>
          <a:p>
            <a:pPr marL="924560" indent="-287655">
              <a:lnSpc>
                <a:spcPct val="100000"/>
              </a:lnSpc>
              <a:buChar char="•"/>
              <a:tabLst>
                <a:tab pos="924560" algn="l"/>
                <a:tab pos="925194" algn="l"/>
              </a:tabLst>
            </a:pPr>
            <a:r>
              <a:rPr lang="fr-FR" sz="1800" dirty="0">
                <a:latin typeface="Arial"/>
                <a:cs typeface="Arial"/>
                <a:hlinkClick r:id="rId4" action="ppaction://hlinkfile"/>
              </a:rPr>
              <a:t>..\Ressources\Quels-vegetaux-pour-LR.pdf</a:t>
            </a:r>
            <a:endParaRPr lang="fr-FR" sz="1800" dirty="0">
              <a:latin typeface="Arial"/>
              <a:cs typeface="Arial"/>
            </a:endParaRPr>
          </a:p>
        </p:txBody>
      </p:sp>
    </p:spTree>
    <p:extLst>
      <p:ext uri="{BB962C8B-B14F-4D97-AF65-F5344CB8AC3E}">
        <p14:creationId xmlns:p14="http://schemas.microsoft.com/office/powerpoint/2010/main" val="1972877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5CA3B76-4F5D-B334-8E7C-48F8AE95A52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7E5D378A-2383-B7F1-B7B1-46ABE168F8A2}"/>
              </a:ext>
            </a:extLst>
          </p:cNvPr>
          <p:cNvSpPr txBox="1"/>
          <p:nvPr/>
        </p:nvSpPr>
        <p:spPr>
          <a:xfrm>
            <a:off x="304800" y="533400"/>
            <a:ext cx="8686800" cy="2862322"/>
          </a:xfrm>
          <a:prstGeom prst="rect">
            <a:avLst/>
          </a:prstGeom>
          <a:noFill/>
        </p:spPr>
        <p:txBody>
          <a:bodyPr wrap="square">
            <a:spAutoFit/>
          </a:bodyPr>
          <a:lstStyle/>
          <a:p>
            <a:endParaRPr lang="fr-FR" dirty="0"/>
          </a:p>
          <a:p>
            <a:endParaRPr lang="fr-FR" dirty="0"/>
          </a:p>
          <a:p>
            <a:r>
              <a:rPr lang="fr-FR" b="1" dirty="0"/>
              <a:t>Quelle plante est particulièrement adaptée pour améliorer la rétention d'eau dans un sol ?</a:t>
            </a:r>
          </a:p>
          <a:p>
            <a:endParaRPr lang="fr-FR" dirty="0"/>
          </a:p>
          <a:p>
            <a:r>
              <a:rPr lang="fr-FR" dirty="0"/>
              <a:t>A) Le cactus.</a:t>
            </a:r>
          </a:p>
          <a:p>
            <a:r>
              <a:rPr lang="fr-FR" dirty="0"/>
              <a:t>B) Le pin.</a:t>
            </a:r>
          </a:p>
          <a:p>
            <a:r>
              <a:rPr lang="fr-FR" dirty="0"/>
              <a:t>C) Le saule.</a:t>
            </a:r>
          </a:p>
          <a:p>
            <a:r>
              <a:rPr lang="fr-FR" dirty="0"/>
              <a:t>D) Le romarin.</a:t>
            </a:r>
          </a:p>
          <a:p>
            <a:endParaRPr lang="fr-FR" dirty="0"/>
          </a:p>
        </p:txBody>
      </p:sp>
      <p:sp>
        <p:nvSpPr>
          <p:cNvPr id="2" name="ZoneTexte 1">
            <a:extLst>
              <a:ext uri="{FF2B5EF4-FFF2-40B4-BE49-F238E27FC236}">
                <a16:creationId xmlns:a16="http://schemas.microsoft.com/office/drawing/2014/main" id="{88FC447C-AF28-4760-222D-051DA0FC1F05}"/>
              </a:ext>
            </a:extLst>
          </p:cNvPr>
          <p:cNvSpPr txBox="1"/>
          <p:nvPr/>
        </p:nvSpPr>
        <p:spPr>
          <a:xfrm>
            <a:off x="381000" y="4191000"/>
            <a:ext cx="8534400" cy="1754326"/>
          </a:xfrm>
          <a:prstGeom prst="rect">
            <a:avLst/>
          </a:prstGeom>
          <a:noFill/>
        </p:spPr>
        <p:txBody>
          <a:bodyPr wrap="square" rtlCol="0">
            <a:spAutoFit/>
          </a:bodyPr>
          <a:lstStyle/>
          <a:p>
            <a:r>
              <a:rPr lang="fr-FR" b="1" dirty="0"/>
              <a:t>Réponse correcte : C) Le saule.</a:t>
            </a:r>
          </a:p>
          <a:p>
            <a:r>
              <a:rPr lang="fr-FR" dirty="0"/>
              <a:t>Explication : Les saules, en raison de leurs racines profondes et de leur capacité à absorber de grandes quantités d'eau, aident à améliorer la rétention d'eau dans le sol et à stabiliser les berges des rivières, rendant les écosystèmes plus résilients.</a:t>
            </a:r>
          </a:p>
          <a:p>
            <a:r>
              <a:rPr lang="fr-FR" dirty="0">
                <a:solidFill>
                  <a:srgbClr val="FF0000"/>
                </a:solidFill>
              </a:rPr>
              <a:t>Attention à bien diversifié les arbres de demain: plantes horticoles, plantes exotiques et plantes locales. Plantez petit quand vous le pouvez.</a:t>
            </a:r>
          </a:p>
        </p:txBody>
      </p:sp>
    </p:spTree>
    <p:extLst>
      <p:ext uri="{BB962C8B-B14F-4D97-AF65-F5344CB8AC3E}">
        <p14:creationId xmlns:p14="http://schemas.microsoft.com/office/powerpoint/2010/main" val="139518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56F8544-D752-C7B6-F939-E08C23BECDA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62CA4FFB-8FA0-E2A1-1830-9BFD948ACAF6}"/>
              </a:ext>
            </a:extLst>
          </p:cNvPr>
          <p:cNvSpPr txBox="1"/>
          <p:nvPr/>
        </p:nvSpPr>
        <p:spPr>
          <a:xfrm>
            <a:off x="381000" y="1534839"/>
            <a:ext cx="8458200" cy="1931298"/>
          </a:xfrm>
          <a:prstGeom prst="rect">
            <a:avLst/>
          </a:prstGeom>
          <a:noFill/>
        </p:spPr>
        <p:txBody>
          <a:bodyPr wrap="square">
            <a:spAutoFit/>
          </a:bodyPr>
          <a:lstStyle/>
          <a:p>
            <a:pPr algn="l"/>
            <a:r>
              <a:rPr lang="fr-FR" b="1" i="0" dirty="0">
                <a:solidFill>
                  <a:schemeClr val="tx1"/>
                </a:solidFill>
                <a:effectLst/>
                <a:latin typeface="Montserrat" panose="00000500000000000000" pitchFamily="2" charset="0"/>
              </a:rPr>
              <a:t>Quelle est la meilleure période pour arroser les plantes afin de minimiser l'évaporation de l'eau ?</a:t>
            </a:r>
          </a:p>
          <a:p>
            <a:pPr algn="l">
              <a:lnSpc>
                <a:spcPts val="1680"/>
              </a:lnSpc>
              <a:spcAft>
                <a:spcPts val="1500"/>
              </a:spcAft>
            </a:pPr>
            <a:endParaRPr lang="fr-FR" b="0" i="0" dirty="0">
              <a:solidFill>
                <a:schemeClr val="tx1"/>
              </a:solidFill>
              <a:effectLst/>
              <a:latin typeface="Montserrat" panose="00000500000000000000" pitchFamily="2" charset="0"/>
            </a:endParaRPr>
          </a:p>
          <a:p>
            <a:pPr algn="l">
              <a:lnSpc>
                <a:spcPts val="1680"/>
              </a:lnSpc>
              <a:spcAft>
                <a:spcPts val="1500"/>
              </a:spcAft>
            </a:pPr>
            <a:r>
              <a:rPr lang="fr-FR" b="0" i="0" dirty="0">
                <a:solidFill>
                  <a:schemeClr val="tx1"/>
                </a:solidFill>
                <a:effectLst/>
                <a:latin typeface="Montserrat" panose="00000500000000000000" pitchFamily="2" charset="0"/>
              </a:rPr>
              <a:t>A) En milieu de journée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Tôt le matin ou tard le soir</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Juste avant une tempête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À tout moment de la journée</a:t>
            </a:r>
          </a:p>
        </p:txBody>
      </p:sp>
      <p:sp>
        <p:nvSpPr>
          <p:cNvPr id="4" name="ZoneTexte 3">
            <a:extLst>
              <a:ext uri="{FF2B5EF4-FFF2-40B4-BE49-F238E27FC236}">
                <a16:creationId xmlns:a16="http://schemas.microsoft.com/office/drawing/2014/main" id="{F28EE36C-CC05-35A9-3BE1-CC8FF9D39C2C}"/>
              </a:ext>
            </a:extLst>
          </p:cNvPr>
          <p:cNvSpPr txBox="1"/>
          <p:nvPr/>
        </p:nvSpPr>
        <p:spPr>
          <a:xfrm>
            <a:off x="381000" y="3962400"/>
            <a:ext cx="8458200" cy="1754326"/>
          </a:xfrm>
          <a:prstGeom prst="rect">
            <a:avLst/>
          </a:prstGeom>
          <a:noFill/>
        </p:spPr>
        <p:txBody>
          <a:bodyPr wrap="square" rtlCol="0">
            <a:spAutoFit/>
          </a:bodyPr>
          <a:lstStyle/>
          <a:p>
            <a:pPr algn="l"/>
            <a:r>
              <a:rPr lang="fr-FR" b="1" i="0" dirty="0">
                <a:solidFill>
                  <a:schemeClr val="tx1"/>
                </a:solidFill>
                <a:effectLst/>
                <a:latin typeface="Montserrat" panose="00000500000000000000" pitchFamily="2" charset="0"/>
              </a:rPr>
              <a:t>Réponse correcte : B) Tôt le matin ou tard le soir</a:t>
            </a:r>
            <a:br>
              <a:rPr lang="fr-FR" b="0" i="0" dirty="0">
                <a:solidFill>
                  <a:schemeClr val="tx1"/>
                </a:solidFill>
                <a:effectLst/>
                <a:latin typeface="Montserrat" panose="00000500000000000000" pitchFamily="2" charset="0"/>
              </a:rPr>
            </a:br>
            <a:endParaRPr lang="fr-FR" b="0" i="0" dirty="0">
              <a:solidFill>
                <a:schemeClr val="tx1"/>
              </a:solidFill>
              <a:effectLst/>
              <a:latin typeface="Montserrat" panose="00000500000000000000" pitchFamily="2" charset="0"/>
            </a:endParaRPr>
          </a:p>
          <a:p>
            <a:pPr algn="l"/>
            <a:r>
              <a:rPr lang="fr-FR" b="0" i="1" dirty="0">
                <a:solidFill>
                  <a:schemeClr val="tx1"/>
                </a:solidFill>
                <a:effectLst/>
                <a:latin typeface="Montserrat" panose="00000500000000000000" pitchFamily="2" charset="0"/>
              </a:rPr>
              <a:t>Explication : Arroser tôt le </a:t>
            </a:r>
            <a:r>
              <a:rPr lang="fr-FR" b="0" i="1" dirty="0">
                <a:solidFill>
                  <a:srgbClr val="FF0000"/>
                </a:solidFill>
                <a:effectLst/>
                <a:latin typeface="Montserrat" panose="00000500000000000000" pitchFamily="2" charset="0"/>
              </a:rPr>
              <a:t>matin (printemps et Automne) </a:t>
            </a:r>
            <a:r>
              <a:rPr lang="fr-FR" b="0" i="1" dirty="0">
                <a:solidFill>
                  <a:schemeClr val="tx1"/>
                </a:solidFill>
                <a:effectLst/>
                <a:latin typeface="Montserrat" panose="00000500000000000000" pitchFamily="2" charset="0"/>
              </a:rPr>
              <a:t>ou tard le soir </a:t>
            </a:r>
            <a:r>
              <a:rPr lang="fr-FR" b="0" i="1" dirty="0">
                <a:solidFill>
                  <a:srgbClr val="FF0000"/>
                </a:solidFill>
                <a:effectLst/>
                <a:latin typeface="Montserrat" panose="00000500000000000000" pitchFamily="2" charset="0"/>
              </a:rPr>
              <a:t>(l’été) </a:t>
            </a:r>
            <a:r>
              <a:rPr lang="fr-FR" b="0" i="1" dirty="0">
                <a:solidFill>
                  <a:schemeClr val="tx1"/>
                </a:solidFill>
                <a:effectLst/>
                <a:latin typeface="Montserrat" panose="00000500000000000000" pitchFamily="2" charset="0"/>
              </a:rPr>
              <a:t>réduit l'évaporation due à la chaleur du soleil, permettant aux plantes d'absorber l'eau plus efficacement.</a:t>
            </a:r>
            <a:endParaRPr lang="fr-FR" b="0" i="0" dirty="0">
              <a:solidFill>
                <a:schemeClr val="tx1"/>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265934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E7AA1D3-1213-38DE-363D-D38EB30DAD8D}"/>
              </a:ext>
            </a:extLst>
          </p:cNvPr>
          <p:cNvSpPr txBox="1"/>
          <p:nvPr/>
        </p:nvSpPr>
        <p:spPr>
          <a:xfrm>
            <a:off x="0" y="0"/>
            <a:ext cx="9155430" cy="6314549"/>
          </a:xfrm>
          <a:prstGeom prst="rect">
            <a:avLst/>
          </a:prstGeom>
          <a:noFill/>
        </p:spPr>
        <p:txBody>
          <a:bodyPr wrap="square">
            <a:spAutoFit/>
          </a:bodyPr>
          <a:lstStyle/>
          <a:p>
            <a:pPr marL="1653539">
              <a:lnSpc>
                <a:spcPct val="100000"/>
              </a:lnSpc>
              <a:spcBef>
                <a:spcPts val="95"/>
              </a:spcBef>
            </a:pPr>
            <a:endParaRPr lang="fr-FR" sz="1800" dirty="0">
              <a:latin typeface="Arial"/>
              <a:cs typeface="Arial"/>
            </a:endParaRPr>
          </a:p>
          <a:p>
            <a:pPr algn="ctr"/>
            <a:r>
              <a:rPr lang="fr-FR" sz="2800" dirty="0">
                <a:solidFill>
                  <a:srgbClr val="00B050"/>
                </a:solidFill>
                <a:latin typeface="Algerian" panose="04020705040A02060702" pitchFamily="82" charset="0"/>
              </a:rPr>
              <a:t>QUELS SYSTEMES UTILISES?</a:t>
            </a:r>
          </a:p>
          <a:p>
            <a:pPr marL="557530">
              <a:lnSpc>
                <a:spcPct val="100000"/>
              </a:lnSpc>
              <a:spcBef>
                <a:spcPts val="5"/>
              </a:spcBef>
              <a:tabLst>
                <a:tab pos="901065" algn="l"/>
                <a:tab pos="901700" algn="l"/>
              </a:tabLst>
            </a:pPr>
            <a:endParaRPr lang="fr-FR" sz="2000" dirty="0">
              <a:latin typeface="Arial"/>
              <a:cs typeface="Arial"/>
            </a:endParaRPr>
          </a:p>
          <a:p>
            <a:pPr marL="253365" indent="-172720">
              <a:buFont typeface="Wingdings"/>
              <a:buChar char=""/>
              <a:tabLst>
                <a:tab pos="254000" algn="l"/>
              </a:tabLst>
            </a:pPr>
            <a:r>
              <a:rPr lang="fr-FR" sz="2200" dirty="0">
                <a:latin typeface="Arial"/>
                <a:cs typeface="Arial"/>
              </a:rPr>
              <a:t>Manuel aux tuyaux et à la bouche d’eau, à la bâche transportée (tonne à eau). </a:t>
            </a:r>
            <a:r>
              <a:rPr lang="fr-FR" sz="2200" dirty="0">
                <a:solidFill>
                  <a:srgbClr val="FF0000"/>
                </a:solidFill>
                <a:latin typeface="Arial"/>
                <a:cs typeface="Arial"/>
              </a:rPr>
              <a:t>Cuvette d’arrosage qui évolue. </a:t>
            </a:r>
            <a:r>
              <a:rPr lang="fr-FR" sz="2200" dirty="0">
                <a:solidFill>
                  <a:schemeClr val="tx1"/>
                </a:solidFill>
                <a:latin typeface="Arial"/>
                <a:cs typeface="Arial"/>
              </a:rPr>
              <a:t>Calcul du débit</a:t>
            </a:r>
          </a:p>
          <a:p>
            <a:pPr marL="253365" indent="-172720">
              <a:buFont typeface="Wingdings"/>
              <a:buChar char=""/>
              <a:tabLst>
                <a:tab pos="254000" algn="l"/>
              </a:tabLst>
            </a:pPr>
            <a:r>
              <a:rPr lang="fr-FR" sz="2200" dirty="0">
                <a:latin typeface="Arial"/>
                <a:cs typeface="Arial"/>
              </a:rPr>
              <a:t>Pelouses, Arroseurs, Tuyères voir GAG</a:t>
            </a:r>
          </a:p>
          <a:p>
            <a:pPr marL="253365" indent="-172720">
              <a:buFont typeface="Wingdings"/>
              <a:buChar char=""/>
              <a:tabLst>
                <a:tab pos="254000" algn="l"/>
              </a:tabLst>
            </a:pPr>
            <a:r>
              <a:rPr lang="fr-FR" sz="2200" dirty="0">
                <a:latin typeface="Arial"/>
                <a:cs typeface="Arial"/>
              </a:rPr>
              <a:t> Goutte à Goutte, localisé ou plein sol. Attention</a:t>
            </a:r>
            <a:r>
              <a:rPr lang="fr-FR" sz="2200" spc="-70" dirty="0">
                <a:latin typeface="Arial"/>
                <a:cs typeface="Arial"/>
              </a:rPr>
              <a:t> </a:t>
            </a:r>
            <a:r>
              <a:rPr lang="fr-FR" sz="2200" dirty="0">
                <a:latin typeface="Arial"/>
                <a:cs typeface="Arial"/>
              </a:rPr>
              <a:t>à</a:t>
            </a:r>
            <a:r>
              <a:rPr lang="fr-FR" sz="2200" spc="-20" dirty="0">
                <a:latin typeface="Arial"/>
                <a:cs typeface="Arial"/>
              </a:rPr>
              <a:t> </a:t>
            </a:r>
            <a:r>
              <a:rPr lang="fr-FR" sz="2200" b="1" dirty="0">
                <a:latin typeface="Arial"/>
                <a:cs typeface="Arial"/>
              </a:rPr>
              <a:t>l’écartement</a:t>
            </a:r>
            <a:r>
              <a:rPr lang="fr-FR" sz="2200" b="1" spc="-60" dirty="0">
                <a:latin typeface="Arial"/>
                <a:cs typeface="Arial"/>
              </a:rPr>
              <a:t> </a:t>
            </a:r>
            <a:r>
              <a:rPr lang="fr-FR" sz="2200" b="1" dirty="0">
                <a:latin typeface="Arial"/>
                <a:cs typeface="Arial"/>
              </a:rPr>
              <a:t>entre</a:t>
            </a:r>
            <a:r>
              <a:rPr lang="fr-FR" sz="2200" b="1" spc="-45" dirty="0">
                <a:latin typeface="Arial"/>
                <a:cs typeface="Arial"/>
              </a:rPr>
              <a:t> </a:t>
            </a:r>
            <a:r>
              <a:rPr lang="fr-FR" sz="2200" b="1" dirty="0">
                <a:latin typeface="Arial"/>
                <a:cs typeface="Arial"/>
              </a:rPr>
              <a:t>gaines</a:t>
            </a:r>
            <a:r>
              <a:rPr lang="fr-FR" sz="2200" b="1" spc="-45" dirty="0">
                <a:latin typeface="Arial"/>
                <a:cs typeface="Arial"/>
              </a:rPr>
              <a:t> </a:t>
            </a:r>
            <a:r>
              <a:rPr lang="fr-FR" sz="2200" b="1" dirty="0">
                <a:latin typeface="Arial"/>
                <a:cs typeface="Arial"/>
              </a:rPr>
              <a:t>d’irrigation</a:t>
            </a:r>
            <a:r>
              <a:rPr lang="fr-FR" sz="2200" b="1" spc="-45" dirty="0">
                <a:latin typeface="Arial"/>
                <a:cs typeface="Arial"/>
              </a:rPr>
              <a:t> </a:t>
            </a:r>
            <a:r>
              <a:rPr lang="fr-FR" sz="2200" dirty="0">
                <a:latin typeface="Arial"/>
                <a:cs typeface="Arial"/>
              </a:rPr>
              <a:t>:</a:t>
            </a:r>
            <a:r>
              <a:rPr lang="fr-FR" sz="2200" spc="-20" dirty="0">
                <a:latin typeface="Arial"/>
                <a:cs typeface="Arial"/>
              </a:rPr>
              <a:t> </a:t>
            </a:r>
            <a:r>
              <a:rPr lang="fr-FR" sz="2200" dirty="0">
                <a:latin typeface="Arial"/>
                <a:cs typeface="Arial"/>
              </a:rPr>
              <a:t>la</a:t>
            </a:r>
            <a:r>
              <a:rPr lang="fr-FR" sz="2200" spc="-35" dirty="0">
                <a:latin typeface="Arial"/>
                <a:cs typeface="Arial"/>
              </a:rPr>
              <a:t> </a:t>
            </a:r>
            <a:r>
              <a:rPr lang="fr-FR" sz="2200" dirty="0">
                <a:latin typeface="Arial"/>
                <a:cs typeface="Arial"/>
              </a:rPr>
              <a:t>pluviométrie</a:t>
            </a:r>
            <a:r>
              <a:rPr lang="fr-FR" sz="2200" spc="-35" dirty="0">
                <a:latin typeface="Arial"/>
                <a:cs typeface="Arial"/>
              </a:rPr>
              <a:t> </a:t>
            </a:r>
            <a:r>
              <a:rPr lang="fr-FR" sz="2200" dirty="0">
                <a:latin typeface="Arial"/>
                <a:cs typeface="Arial"/>
              </a:rPr>
              <a:t>est</a:t>
            </a:r>
            <a:r>
              <a:rPr lang="fr-FR" sz="2200" spc="-50" dirty="0">
                <a:latin typeface="Arial"/>
                <a:cs typeface="Arial"/>
              </a:rPr>
              <a:t> </a:t>
            </a:r>
            <a:r>
              <a:rPr lang="fr-FR" sz="2200" spc="-10" dirty="0">
                <a:latin typeface="Arial"/>
                <a:cs typeface="Arial"/>
              </a:rPr>
              <a:t>proportionnelle</a:t>
            </a:r>
            <a:r>
              <a:rPr lang="fr-FR" sz="2200" spc="-55" dirty="0">
                <a:latin typeface="Arial"/>
                <a:cs typeface="Arial"/>
              </a:rPr>
              <a:t> </a:t>
            </a:r>
            <a:r>
              <a:rPr lang="fr-FR" sz="2200" spc="-25" dirty="0">
                <a:latin typeface="Arial"/>
                <a:cs typeface="Arial"/>
              </a:rPr>
              <a:t>au </a:t>
            </a:r>
            <a:r>
              <a:rPr lang="fr-FR" sz="2200" dirty="0">
                <a:latin typeface="Arial"/>
                <a:cs typeface="Arial"/>
              </a:rPr>
              <a:t>nombre</a:t>
            </a:r>
            <a:r>
              <a:rPr lang="fr-FR" sz="2200" spc="-50" dirty="0">
                <a:latin typeface="Arial"/>
                <a:cs typeface="Arial"/>
              </a:rPr>
              <a:t> </a:t>
            </a:r>
            <a:r>
              <a:rPr lang="fr-FR" sz="2200" dirty="0">
                <a:latin typeface="Arial"/>
                <a:cs typeface="Arial"/>
              </a:rPr>
              <a:t>de</a:t>
            </a:r>
            <a:r>
              <a:rPr lang="fr-FR" sz="2200" spc="-40" dirty="0">
                <a:latin typeface="Arial"/>
                <a:cs typeface="Arial"/>
              </a:rPr>
              <a:t> </a:t>
            </a:r>
            <a:r>
              <a:rPr lang="fr-FR" sz="2200" dirty="0">
                <a:latin typeface="Arial"/>
                <a:cs typeface="Arial"/>
              </a:rPr>
              <a:t>goutteurs</a:t>
            </a:r>
            <a:r>
              <a:rPr lang="fr-FR" sz="2200" spc="-60" dirty="0">
                <a:latin typeface="Arial"/>
                <a:cs typeface="Arial"/>
              </a:rPr>
              <a:t> </a:t>
            </a:r>
            <a:r>
              <a:rPr lang="fr-FR" sz="2200" dirty="0">
                <a:latin typeface="Arial"/>
                <a:cs typeface="Arial"/>
              </a:rPr>
              <a:t>au</a:t>
            </a:r>
            <a:r>
              <a:rPr lang="fr-FR" sz="2200" spc="-30" dirty="0">
                <a:latin typeface="Arial"/>
                <a:cs typeface="Arial"/>
              </a:rPr>
              <a:t> </a:t>
            </a:r>
            <a:r>
              <a:rPr lang="fr-FR" sz="2200" spc="-25" dirty="0">
                <a:latin typeface="Arial"/>
                <a:cs typeface="Arial"/>
              </a:rPr>
              <a:t>m².</a:t>
            </a:r>
            <a:endParaRPr lang="fr-FR" sz="2200" dirty="0">
              <a:latin typeface="Arial"/>
              <a:cs typeface="Arial"/>
            </a:endParaRPr>
          </a:p>
          <a:p>
            <a:pPr marL="80645">
              <a:tabLst>
                <a:tab pos="254000" algn="l"/>
              </a:tabLst>
            </a:pPr>
            <a:endParaRPr lang="fr-FR" sz="2200" dirty="0">
              <a:solidFill>
                <a:srgbClr val="FF0000"/>
              </a:solidFill>
              <a:latin typeface="Arial"/>
              <a:cs typeface="Arial"/>
            </a:endParaRPr>
          </a:p>
          <a:p>
            <a:pPr marL="253365" indent="-172720">
              <a:buFont typeface="Wingdings"/>
              <a:buChar char=""/>
              <a:tabLst>
                <a:tab pos="254000" algn="l"/>
              </a:tabLst>
            </a:pPr>
            <a:r>
              <a:rPr lang="fr-FR" sz="2200" dirty="0">
                <a:latin typeface="Arial"/>
                <a:cs typeface="Arial"/>
              </a:rPr>
              <a:t>Automatique intégré à programmation :</a:t>
            </a:r>
            <a:r>
              <a:rPr lang="fr-FR" sz="2200" spc="-50" dirty="0">
                <a:latin typeface="Arial"/>
                <a:cs typeface="Arial"/>
              </a:rPr>
              <a:t> </a:t>
            </a:r>
            <a:r>
              <a:rPr lang="fr-FR" sz="2200" dirty="0">
                <a:latin typeface="Arial"/>
                <a:cs typeface="Arial"/>
              </a:rPr>
              <a:t>gain</a:t>
            </a:r>
            <a:r>
              <a:rPr lang="fr-FR" sz="2200" spc="-65" dirty="0">
                <a:latin typeface="Arial"/>
                <a:cs typeface="Arial"/>
              </a:rPr>
              <a:t> </a:t>
            </a:r>
            <a:r>
              <a:rPr lang="fr-FR" sz="2200" dirty="0">
                <a:latin typeface="Arial"/>
                <a:cs typeface="Arial"/>
              </a:rPr>
              <a:t>de</a:t>
            </a:r>
            <a:r>
              <a:rPr lang="fr-FR" sz="2200" spc="-65" dirty="0">
                <a:latin typeface="Arial"/>
                <a:cs typeface="Arial"/>
              </a:rPr>
              <a:t> </a:t>
            </a:r>
            <a:r>
              <a:rPr lang="fr-FR" sz="2200" dirty="0">
                <a:latin typeface="Arial"/>
                <a:cs typeface="Arial"/>
              </a:rPr>
              <a:t>temps,</a:t>
            </a:r>
            <a:r>
              <a:rPr lang="fr-FR" sz="2200" spc="-50" dirty="0">
                <a:latin typeface="Arial"/>
                <a:cs typeface="Arial"/>
              </a:rPr>
              <a:t> </a:t>
            </a:r>
            <a:r>
              <a:rPr lang="fr-FR" sz="2200" dirty="0">
                <a:latin typeface="Arial"/>
                <a:cs typeface="Arial"/>
              </a:rPr>
              <a:t>économie</a:t>
            </a:r>
            <a:r>
              <a:rPr lang="fr-FR" sz="2200" spc="-65" dirty="0">
                <a:latin typeface="Arial"/>
                <a:cs typeface="Arial"/>
              </a:rPr>
              <a:t> </a:t>
            </a:r>
            <a:r>
              <a:rPr lang="fr-FR" sz="2200" spc="-10" dirty="0">
                <a:latin typeface="Arial"/>
                <a:cs typeface="Arial"/>
              </a:rPr>
              <a:t>d’eau.</a:t>
            </a:r>
          </a:p>
          <a:p>
            <a:pPr marL="253365" indent="-172720">
              <a:buFont typeface="Wingdings"/>
              <a:buChar char=""/>
              <a:tabLst>
                <a:tab pos="254000" algn="l"/>
              </a:tabLst>
            </a:pPr>
            <a:r>
              <a:rPr lang="fr-FR" sz="2200" dirty="0">
                <a:latin typeface="Arial"/>
                <a:cs typeface="Arial"/>
              </a:rPr>
              <a:t>Automatique centralisé techniquement pointu et difficulté de liaison.</a:t>
            </a:r>
          </a:p>
          <a:p>
            <a:pPr marL="253365" indent="-172720">
              <a:buFont typeface="Wingdings"/>
              <a:buChar char=""/>
              <a:tabLst>
                <a:tab pos="254000" algn="l"/>
              </a:tabLst>
            </a:pPr>
            <a:r>
              <a:rPr lang="fr-FR" sz="2200" dirty="0">
                <a:latin typeface="Arial"/>
                <a:cs typeface="Arial"/>
              </a:rPr>
              <a:t>AI Intelligent.</a:t>
            </a:r>
          </a:p>
          <a:p>
            <a:pPr marL="80645">
              <a:lnSpc>
                <a:spcPct val="100000"/>
              </a:lnSpc>
              <a:spcBef>
                <a:spcPts val="960"/>
              </a:spcBef>
              <a:tabLst>
                <a:tab pos="254000" algn="l"/>
              </a:tabLst>
            </a:pPr>
            <a:r>
              <a:rPr lang="fr-FR" sz="2200" dirty="0">
                <a:latin typeface="Arial"/>
                <a:cs typeface="Arial"/>
              </a:rPr>
              <a:t>Respecter</a:t>
            </a:r>
            <a:r>
              <a:rPr lang="fr-FR" sz="2200" spc="-35" dirty="0">
                <a:latin typeface="Arial"/>
                <a:cs typeface="Arial"/>
              </a:rPr>
              <a:t> </a:t>
            </a:r>
            <a:r>
              <a:rPr lang="fr-FR" sz="2200" dirty="0">
                <a:latin typeface="Arial"/>
                <a:cs typeface="Arial"/>
              </a:rPr>
              <a:t>les</a:t>
            </a:r>
            <a:r>
              <a:rPr lang="fr-FR" sz="2200" spc="-45" dirty="0">
                <a:latin typeface="Arial"/>
                <a:cs typeface="Arial"/>
              </a:rPr>
              <a:t> </a:t>
            </a:r>
            <a:r>
              <a:rPr lang="fr-FR" sz="2200" dirty="0">
                <a:latin typeface="Arial"/>
                <a:cs typeface="Arial"/>
              </a:rPr>
              <a:t>règles</a:t>
            </a:r>
            <a:r>
              <a:rPr lang="fr-FR" sz="2200" spc="-35" dirty="0">
                <a:latin typeface="Arial"/>
                <a:cs typeface="Arial"/>
              </a:rPr>
              <a:t> </a:t>
            </a:r>
            <a:r>
              <a:rPr lang="fr-FR" sz="2200" dirty="0">
                <a:latin typeface="Arial"/>
                <a:cs typeface="Arial"/>
              </a:rPr>
              <a:t>techniques</a:t>
            </a:r>
            <a:r>
              <a:rPr lang="fr-FR" sz="2200" spc="-45" dirty="0">
                <a:latin typeface="Arial"/>
                <a:cs typeface="Arial"/>
              </a:rPr>
              <a:t> </a:t>
            </a:r>
            <a:r>
              <a:rPr lang="fr-FR" sz="2200" dirty="0">
                <a:latin typeface="Arial"/>
                <a:cs typeface="Arial"/>
              </a:rPr>
              <a:t>dans</a:t>
            </a:r>
            <a:r>
              <a:rPr lang="fr-FR" sz="2200" spc="-30" dirty="0">
                <a:latin typeface="Arial"/>
                <a:cs typeface="Arial"/>
              </a:rPr>
              <a:t> </a:t>
            </a:r>
            <a:r>
              <a:rPr lang="fr-FR" sz="2200" dirty="0">
                <a:latin typeface="Arial"/>
                <a:cs typeface="Arial"/>
              </a:rPr>
              <a:t>la</a:t>
            </a:r>
            <a:r>
              <a:rPr lang="fr-FR" sz="2200" spc="-45" dirty="0">
                <a:latin typeface="Arial"/>
                <a:cs typeface="Arial"/>
              </a:rPr>
              <a:t> </a:t>
            </a:r>
            <a:r>
              <a:rPr lang="fr-FR" sz="2200" spc="-10" dirty="0">
                <a:latin typeface="Arial"/>
                <a:cs typeface="Arial"/>
              </a:rPr>
              <a:t>conception</a:t>
            </a:r>
            <a:r>
              <a:rPr lang="fr-FR" sz="2200" spc="-50" dirty="0">
                <a:latin typeface="Arial"/>
                <a:cs typeface="Arial"/>
              </a:rPr>
              <a:t> </a:t>
            </a:r>
            <a:r>
              <a:rPr lang="fr-FR" sz="2200" dirty="0">
                <a:latin typeface="Arial"/>
                <a:cs typeface="Arial"/>
              </a:rPr>
              <a:t>et</a:t>
            </a:r>
            <a:r>
              <a:rPr lang="fr-FR" sz="2200" spc="-30" dirty="0">
                <a:latin typeface="Arial"/>
                <a:cs typeface="Arial"/>
              </a:rPr>
              <a:t> </a:t>
            </a:r>
            <a:r>
              <a:rPr lang="fr-FR" sz="2200" dirty="0">
                <a:latin typeface="Arial"/>
                <a:cs typeface="Arial"/>
              </a:rPr>
              <a:t>la</a:t>
            </a:r>
            <a:r>
              <a:rPr lang="fr-FR" sz="2200" spc="-45" dirty="0">
                <a:latin typeface="Arial"/>
                <a:cs typeface="Arial"/>
              </a:rPr>
              <a:t> </a:t>
            </a:r>
            <a:r>
              <a:rPr lang="fr-FR" sz="2200" dirty="0">
                <a:latin typeface="Arial"/>
                <a:cs typeface="Arial"/>
              </a:rPr>
              <a:t>mise</a:t>
            </a:r>
            <a:r>
              <a:rPr lang="fr-FR" sz="2200" spc="-40" dirty="0">
                <a:latin typeface="Arial"/>
                <a:cs typeface="Arial"/>
              </a:rPr>
              <a:t> </a:t>
            </a:r>
            <a:r>
              <a:rPr lang="fr-FR" sz="2200" dirty="0">
                <a:latin typeface="Arial"/>
                <a:cs typeface="Arial"/>
              </a:rPr>
              <a:t>en</a:t>
            </a:r>
            <a:r>
              <a:rPr lang="fr-FR" sz="2200" spc="-40" dirty="0">
                <a:latin typeface="Arial"/>
                <a:cs typeface="Arial"/>
              </a:rPr>
              <a:t> </a:t>
            </a:r>
            <a:r>
              <a:rPr lang="fr-FR" sz="2200" dirty="0">
                <a:latin typeface="Arial"/>
                <a:cs typeface="Arial"/>
              </a:rPr>
              <a:t>œuvre</a:t>
            </a:r>
            <a:r>
              <a:rPr lang="fr-FR" sz="2200" spc="-35" dirty="0">
                <a:latin typeface="Arial"/>
                <a:cs typeface="Arial"/>
              </a:rPr>
              <a:t> </a:t>
            </a:r>
            <a:r>
              <a:rPr lang="fr-FR" sz="2200" dirty="0">
                <a:latin typeface="Arial"/>
                <a:cs typeface="Arial"/>
              </a:rPr>
              <a:t>des</a:t>
            </a:r>
            <a:r>
              <a:rPr lang="fr-FR" sz="2200" spc="-30" dirty="0">
                <a:latin typeface="Arial"/>
                <a:cs typeface="Arial"/>
              </a:rPr>
              <a:t> </a:t>
            </a:r>
            <a:r>
              <a:rPr lang="fr-FR" sz="2200" spc="-10" dirty="0">
                <a:latin typeface="Arial"/>
                <a:cs typeface="Arial"/>
              </a:rPr>
              <a:t>systèmes.</a:t>
            </a:r>
          </a:p>
          <a:p>
            <a:pPr>
              <a:spcBef>
                <a:spcPts val="25"/>
              </a:spcBef>
            </a:pPr>
            <a:r>
              <a:rPr lang="fr-FR" sz="2200" spc="-50" dirty="0">
                <a:solidFill>
                  <a:srgbClr val="006FC0"/>
                </a:solidFill>
                <a:uFill>
                  <a:solidFill>
                    <a:srgbClr val="006FC0"/>
                  </a:solidFill>
                </a:uFill>
                <a:latin typeface="Arial"/>
                <a:cs typeface="Arial"/>
              </a:rPr>
              <a:t>Faire appel à des spécialistes</a:t>
            </a:r>
            <a:endParaRPr lang="fr-FR" sz="2200" dirty="0">
              <a:latin typeface="Arial"/>
              <a:cs typeface="Arial"/>
            </a:endParaRPr>
          </a:p>
          <a:p>
            <a:pPr marL="12700">
              <a:lnSpc>
                <a:spcPct val="100000"/>
              </a:lnSpc>
            </a:pPr>
            <a:r>
              <a:rPr lang="fr-FR" sz="2200" u="sng" dirty="0">
                <a:solidFill>
                  <a:srgbClr val="006FC0"/>
                </a:solidFill>
                <a:uFill>
                  <a:solidFill>
                    <a:srgbClr val="006FC0"/>
                  </a:solidFill>
                </a:uFill>
                <a:latin typeface="Arial"/>
                <a:cs typeface="Arial"/>
              </a:rPr>
              <a:t>Quelques</a:t>
            </a:r>
            <a:r>
              <a:rPr lang="fr-FR" sz="2200" u="sng" spc="-75" dirty="0">
                <a:solidFill>
                  <a:srgbClr val="006FC0"/>
                </a:solidFill>
                <a:uFill>
                  <a:solidFill>
                    <a:srgbClr val="006FC0"/>
                  </a:solidFill>
                </a:uFill>
                <a:latin typeface="Arial"/>
                <a:cs typeface="Arial"/>
              </a:rPr>
              <a:t> </a:t>
            </a:r>
            <a:r>
              <a:rPr lang="fr-FR" sz="2200" u="sng" dirty="0">
                <a:solidFill>
                  <a:srgbClr val="006FC0"/>
                </a:solidFill>
                <a:uFill>
                  <a:solidFill>
                    <a:srgbClr val="006FC0"/>
                  </a:solidFill>
                </a:uFill>
                <a:latin typeface="Arial"/>
                <a:cs typeface="Arial"/>
              </a:rPr>
              <a:t>règles</a:t>
            </a:r>
            <a:r>
              <a:rPr lang="fr-FR" sz="2200" u="sng" spc="-70" dirty="0">
                <a:solidFill>
                  <a:srgbClr val="006FC0"/>
                </a:solidFill>
                <a:uFill>
                  <a:solidFill>
                    <a:srgbClr val="006FC0"/>
                  </a:solidFill>
                </a:uFill>
                <a:latin typeface="Arial"/>
                <a:cs typeface="Arial"/>
              </a:rPr>
              <a:t> </a:t>
            </a:r>
            <a:r>
              <a:rPr lang="fr-FR" sz="2200" u="sng" dirty="0">
                <a:solidFill>
                  <a:srgbClr val="006FC0"/>
                </a:solidFill>
                <a:uFill>
                  <a:solidFill>
                    <a:srgbClr val="006FC0"/>
                  </a:solidFill>
                </a:uFill>
                <a:latin typeface="Arial"/>
                <a:cs typeface="Arial"/>
              </a:rPr>
              <a:t>importantes</a:t>
            </a:r>
            <a:r>
              <a:rPr lang="fr-FR" sz="2200" u="sng" spc="-55" dirty="0">
                <a:solidFill>
                  <a:srgbClr val="006FC0"/>
                </a:solidFill>
                <a:uFill>
                  <a:solidFill>
                    <a:srgbClr val="006FC0"/>
                  </a:solidFill>
                </a:uFill>
                <a:latin typeface="Arial"/>
                <a:cs typeface="Arial"/>
              </a:rPr>
              <a:t> </a:t>
            </a:r>
            <a:r>
              <a:rPr lang="fr-FR" sz="2200" u="sng" spc="-50" dirty="0">
                <a:solidFill>
                  <a:srgbClr val="006FC0"/>
                </a:solidFill>
                <a:uFill>
                  <a:solidFill>
                    <a:srgbClr val="006FC0"/>
                  </a:solidFill>
                </a:uFill>
                <a:latin typeface="Arial"/>
                <a:cs typeface="Arial"/>
              </a:rPr>
              <a:t>: règles professionnelles et fascicule 35</a:t>
            </a:r>
          </a:p>
        </p:txBody>
      </p:sp>
    </p:spTree>
    <p:extLst>
      <p:ext uri="{BB962C8B-B14F-4D97-AF65-F5344CB8AC3E}">
        <p14:creationId xmlns:p14="http://schemas.microsoft.com/office/powerpoint/2010/main" val="264042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93CBD6A-79EB-E918-CAC9-BA38E2C7318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735BA3E-BEDA-509F-2A72-6EA1EC93F401}"/>
              </a:ext>
            </a:extLst>
          </p:cNvPr>
          <p:cNvSpPr txBox="1"/>
          <p:nvPr/>
        </p:nvSpPr>
        <p:spPr>
          <a:xfrm>
            <a:off x="609600" y="1564334"/>
            <a:ext cx="8001000" cy="1931298"/>
          </a:xfrm>
          <a:prstGeom prst="rect">
            <a:avLst/>
          </a:prstGeom>
          <a:noFill/>
        </p:spPr>
        <p:txBody>
          <a:bodyPr wrap="square">
            <a:spAutoFit/>
          </a:bodyPr>
          <a:lstStyle/>
          <a:p>
            <a:pPr algn="l"/>
            <a:r>
              <a:rPr lang="fr-FR" b="1" i="0" dirty="0">
                <a:solidFill>
                  <a:schemeClr val="tx1"/>
                </a:solidFill>
                <a:effectLst/>
                <a:latin typeface="Montserrat" panose="00000500000000000000" pitchFamily="2" charset="0"/>
              </a:rPr>
              <a:t>Quelle technique d'arrosage est la plus efficace pour les massifs d’arbustes?</a:t>
            </a:r>
          </a:p>
          <a:p>
            <a:pPr algn="l">
              <a:lnSpc>
                <a:spcPts val="1680"/>
              </a:lnSpc>
              <a:spcAft>
                <a:spcPts val="1500"/>
              </a:spcAft>
            </a:pPr>
            <a:endParaRPr lang="fr-FR" b="0" i="0" dirty="0">
              <a:solidFill>
                <a:schemeClr val="tx1"/>
              </a:solidFill>
              <a:effectLst/>
              <a:latin typeface="Montserrat" panose="00000500000000000000" pitchFamily="2" charset="0"/>
            </a:endParaRPr>
          </a:p>
          <a:p>
            <a:pPr algn="l">
              <a:lnSpc>
                <a:spcPts val="1680"/>
              </a:lnSpc>
              <a:spcAft>
                <a:spcPts val="1500"/>
              </a:spcAft>
            </a:pPr>
            <a:r>
              <a:rPr lang="fr-FR" b="0" i="0" dirty="0">
                <a:solidFill>
                  <a:schemeClr val="tx1"/>
                </a:solidFill>
                <a:effectLst/>
                <a:latin typeface="Montserrat" panose="00000500000000000000" pitchFamily="2" charset="0"/>
              </a:rPr>
              <a:t>A) Arrosage par aspersion</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Arrosage manuel avec un arrosoir</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Système de goutte-à-goutte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Arrosage à l'aide d'un tuyau d'arrosage classique</a:t>
            </a:r>
          </a:p>
        </p:txBody>
      </p:sp>
      <p:sp>
        <p:nvSpPr>
          <p:cNvPr id="4" name="ZoneTexte 3">
            <a:extLst>
              <a:ext uri="{FF2B5EF4-FFF2-40B4-BE49-F238E27FC236}">
                <a16:creationId xmlns:a16="http://schemas.microsoft.com/office/drawing/2014/main" id="{915F6E83-9018-3C87-E1C8-667C0072BE2E}"/>
              </a:ext>
            </a:extLst>
          </p:cNvPr>
          <p:cNvSpPr txBox="1"/>
          <p:nvPr/>
        </p:nvSpPr>
        <p:spPr>
          <a:xfrm>
            <a:off x="762000" y="4038600"/>
            <a:ext cx="8001000" cy="2308324"/>
          </a:xfrm>
          <a:prstGeom prst="rect">
            <a:avLst/>
          </a:prstGeom>
          <a:noFill/>
        </p:spPr>
        <p:txBody>
          <a:bodyPr wrap="square" rtlCol="0">
            <a:spAutoFit/>
          </a:bodyPr>
          <a:lstStyle/>
          <a:p>
            <a:pPr algn="l"/>
            <a:r>
              <a:rPr lang="fr-FR" b="1" i="0" dirty="0">
                <a:solidFill>
                  <a:schemeClr val="tx1"/>
                </a:solidFill>
                <a:effectLst/>
                <a:latin typeface="Montserrat" panose="00000500000000000000" pitchFamily="2" charset="0"/>
              </a:rPr>
              <a:t>Réponse correcte : C) Système de goutte-à-goutte</a:t>
            </a:r>
            <a:br>
              <a:rPr lang="fr-FR" b="0" i="0" dirty="0">
                <a:solidFill>
                  <a:schemeClr val="tx1"/>
                </a:solidFill>
                <a:effectLst/>
                <a:latin typeface="Montserrat" panose="00000500000000000000" pitchFamily="2" charset="0"/>
              </a:rPr>
            </a:br>
            <a:endParaRPr lang="fr-FR" b="0" i="0" dirty="0">
              <a:solidFill>
                <a:schemeClr val="tx1"/>
              </a:solidFill>
              <a:effectLst/>
              <a:latin typeface="Montserrat" panose="00000500000000000000" pitchFamily="2" charset="0"/>
            </a:endParaRPr>
          </a:p>
          <a:p>
            <a:pPr algn="l"/>
            <a:r>
              <a:rPr lang="fr-FR" b="0" i="1" dirty="0">
                <a:solidFill>
                  <a:schemeClr val="tx1"/>
                </a:solidFill>
                <a:effectLst/>
                <a:latin typeface="Montserrat" panose="00000500000000000000" pitchFamily="2" charset="0"/>
              </a:rPr>
              <a:t>Explication : Le système de goutte-à-goutte fournit de l'eau directement aux racines des plantes, réduisant le gaspillage d'eau et maintenant une humidité constante dans le sol.</a:t>
            </a:r>
          </a:p>
          <a:p>
            <a:pPr algn="l"/>
            <a:r>
              <a:rPr lang="fr-FR" i="1" dirty="0">
                <a:solidFill>
                  <a:srgbClr val="FF0000"/>
                </a:solidFill>
                <a:latin typeface="Montserrat" panose="00000500000000000000" pitchFamily="2" charset="0"/>
              </a:rPr>
              <a:t>Attention pour les massifs de méditerranéennes. Attention à l’humidité constante du sol</a:t>
            </a:r>
            <a:endParaRPr lang="fr-FR"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12770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10B9DC0-E377-7D6D-84AA-5023029DE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8" name="Image 7">
            <a:extLst>
              <a:ext uri="{FF2B5EF4-FFF2-40B4-BE49-F238E27FC236}">
                <a16:creationId xmlns:a16="http://schemas.microsoft.com/office/drawing/2014/main" id="{55FC012A-986F-5CFB-1B14-5E25CACBEE85}"/>
              </a:ext>
            </a:extLst>
          </p:cNvPr>
          <p:cNvPicPr>
            <a:picLocks noChangeAspect="1"/>
          </p:cNvPicPr>
          <p:nvPr/>
        </p:nvPicPr>
        <p:blipFill>
          <a:blip r:embed="rId4" cstate="print">
            <a:extLst>
              <a:ext uri="{28A0092B-C50C-407E-A947-70E740481C1C}">
                <a14:useLocalDpi xmlns:a14="http://schemas.microsoft.com/office/drawing/2010/main" val="0"/>
              </a:ext>
            </a:extLst>
          </a:blip>
          <a:srcRect l="65833" t="41250" b="17500"/>
          <a:stretch/>
        </p:blipFill>
        <p:spPr>
          <a:xfrm>
            <a:off x="5486400" y="3914915"/>
            <a:ext cx="3657600" cy="2943922"/>
          </a:xfrm>
          <a:prstGeom prst="rect">
            <a:avLst/>
          </a:prstGeom>
        </p:spPr>
      </p:pic>
    </p:spTree>
    <p:extLst>
      <p:ext uri="{BB962C8B-B14F-4D97-AF65-F5344CB8AC3E}">
        <p14:creationId xmlns:p14="http://schemas.microsoft.com/office/powerpoint/2010/main" val="3209786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403860" y="228600"/>
            <a:ext cx="9296400" cy="517065"/>
          </a:xfrm>
        </p:spPr>
        <p:txBody>
          <a:bodyPr vert="horz" wrap="square" lIns="91440" tIns="45720" rIns="91440" bIns="45720" numCol="1" anchor="t" anchorCtr="0" compatLnSpc="1">
            <a:prstTxWarp prst="textNoShape">
              <a:avLst/>
            </a:prstTxWarp>
          </a:bodyPr>
          <a:lstStyle/>
          <a:p>
            <a:pPr eaLnBrk="1" hangingPunct="1">
              <a:lnSpc>
                <a:spcPct val="120000"/>
              </a:lnSpc>
              <a:defRPr/>
            </a:pPr>
            <a:r>
              <a:rPr lang="fr-FR" altLang="fr-FR" sz="2400" b="1" dirty="0">
                <a:solidFill>
                  <a:srgbClr val="0070C0"/>
                </a:solidFill>
                <a:effectLst>
                  <a:outerShdw blurRad="38100" dist="38100" dir="2700000" algn="tl">
                    <a:srgbClr val="C0C0C0"/>
                  </a:outerShdw>
                </a:effectLst>
                <a:latin typeface="Lucida Handwriting" panose="03010101010101010101" pitchFamily="66" charset="0"/>
              </a:rPr>
              <a:t>LA GESTION RAISONNEE DE L’EAU D’ARROSAGE</a:t>
            </a:r>
          </a:p>
        </p:txBody>
      </p:sp>
      <p:sp>
        <p:nvSpPr>
          <p:cNvPr id="559106" name="Rectangle 3"/>
          <p:cNvSpPr>
            <a:spLocks noGrp="1" noChangeArrowheads="1"/>
          </p:cNvSpPr>
          <p:nvPr>
            <p:ph type="body" idx="1"/>
          </p:nvPr>
        </p:nvSpPr>
        <p:spPr bwMode="auto">
          <a:xfrm>
            <a:off x="403860" y="990600"/>
            <a:ext cx="8569325" cy="5780044"/>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r>
              <a:rPr lang="fr-FR" altLang="fr-FR" sz="2800" b="1" dirty="0">
                <a:solidFill>
                  <a:srgbClr val="215575"/>
                </a:solidFill>
              </a:rPr>
              <a:t>Cette gestion rentabilise au mieux</a:t>
            </a:r>
          </a:p>
          <a:p>
            <a:pPr algn="ctr" eaLnBrk="1" hangingPunct="1">
              <a:lnSpc>
                <a:spcPct val="90000"/>
              </a:lnSpc>
              <a:buFontTx/>
              <a:buNone/>
            </a:pPr>
            <a:r>
              <a:rPr lang="fr-FR" altLang="fr-FR" sz="2800" b="1" dirty="0">
                <a:solidFill>
                  <a:srgbClr val="215575"/>
                </a:solidFill>
              </a:rPr>
              <a:t>l’investissement « Arrosage ».</a:t>
            </a:r>
            <a:r>
              <a:rPr lang="fr-FR" altLang="fr-FR" sz="2800" b="1" dirty="0">
                <a:solidFill>
                  <a:schemeClr val="accent2"/>
                </a:solidFill>
              </a:rPr>
              <a:t> </a:t>
            </a:r>
          </a:p>
          <a:p>
            <a:pPr algn="l" eaLnBrk="1" hangingPunct="1">
              <a:lnSpc>
                <a:spcPct val="90000"/>
              </a:lnSpc>
              <a:spcBef>
                <a:spcPct val="60000"/>
              </a:spcBef>
              <a:buFont typeface="Wingdings" pitchFamily="2" charset="2"/>
              <a:buChar char="§"/>
            </a:pPr>
            <a:r>
              <a:rPr lang="fr-FR" altLang="fr-FR" sz="2200" b="0" dirty="0"/>
              <a:t>Un arrosage trop important ou insuffisant diminue le rendement. </a:t>
            </a:r>
          </a:p>
          <a:p>
            <a:pPr algn="l" eaLnBrk="1" hangingPunct="1">
              <a:lnSpc>
                <a:spcPct val="90000"/>
              </a:lnSpc>
              <a:spcBef>
                <a:spcPct val="60000"/>
              </a:spcBef>
              <a:buFont typeface="Wingdings" pitchFamily="2" charset="2"/>
              <a:buChar char="§"/>
            </a:pPr>
            <a:r>
              <a:rPr lang="fr-FR" altLang="fr-FR" sz="2200" b="0" dirty="0"/>
              <a:t>Elle évite la sécheresse.</a:t>
            </a:r>
          </a:p>
          <a:p>
            <a:pPr algn="l" eaLnBrk="1" hangingPunct="1">
              <a:lnSpc>
                <a:spcPct val="90000"/>
              </a:lnSpc>
              <a:spcBef>
                <a:spcPct val="60000"/>
              </a:spcBef>
              <a:buFont typeface="Wingdings" pitchFamily="2" charset="2"/>
              <a:buChar char="§"/>
            </a:pPr>
            <a:r>
              <a:rPr lang="fr-FR" altLang="fr-FR" sz="2200" b="0" dirty="0"/>
              <a:t>Elle limite une dégradation des sols par battance (compactage) et ravinement.</a:t>
            </a:r>
          </a:p>
          <a:p>
            <a:pPr algn="l" eaLnBrk="1" hangingPunct="1">
              <a:lnSpc>
                <a:spcPct val="90000"/>
              </a:lnSpc>
              <a:spcBef>
                <a:spcPct val="60000"/>
              </a:spcBef>
              <a:buFont typeface="Wingdings" pitchFamily="2" charset="2"/>
              <a:buChar char="§"/>
            </a:pPr>
            <a:r>
              <a:rPr lang="fr-FR" altLang="fr-FR" sz="2200" b="0" dirty="0"/>
              <a:t>Elle prévient des problèmes phytosanitaires et de l’asphyxie racinaire. </a:t>
            </a:r>
          </a:p>
          <a:p>
            <a:pPr algn="l" eaLnBrk="1" hangingPunct="1">
              <a:lnSpc>
                <a:spcPct val="90000"/>
              </a:lnSpc>
              <a:spcBef>
                <a:spcPct val="60000"/>
              </a:spcBef>
              <a:buFont typeface="Wingdings" pitchFamily="2" charset="2"/>
              <a:buChar char="§"/>
            </a:pPr>
            <a:r>
              <a:rPr lang="fr-FR" altLang="fr-FR" sz="2200" b="0" dirty="0"/>
              <a:t>Elle diminue la consommation des fertilisants qui ne sont pas lessivés (coût, pollution).</a:t>
            </a:r>
          </a:p>
          <a:p>
            <a:pPr algn="l" eaLnBrk="1" hangingPunct="1">
              <a:lnSpc>
                <a:spcPct val="90000"/>
              </a:lnSpc>
              <a:spcBef>
                <a:spcPct val="60000"/>
              </a:spcBef>
              <a:buFont typeface="Wingdings" pitchFamily="2" charset="2"/>
              <a:buChar char="§"/>
            </a:pPr>
            <a:r>
              <a:rPr lang="fr-FR" altLang="fr-FR" sz="2200" b="0" dirty="0"/>
              <a:t>Elle réduit les coûts (vandalisme, énergie, usure du Matériel, tontes…).</a:t>
            </a:r>
            <a:endParaRPr lang="fr-FR" altLang="fr-FR" sz="2800" b="1" dirty="0">
              <a:solidFill>
                <a:srgbClr val="215575"/>
              </a:solidFill>
            </a:endParaRPr>
          </a:p>
          <a:p>
            <a:pPr algn="ctr" eaLnBrk="1" hangingPunct="1">
              <a:lnSpc>
                <a:spcPct val="90000"/>
              </a:lnSpc>
              <a:spcBef>
                <a:spcPct val="60000"/>
              </a:spcBef>
              <a:buFont typeface="Wingdings" pitchFamily="2" charset="2"/>
              <a:buNone/>
            </a:pPr>
            <a:r>
              <a:rPr lang="fr-FR" altLang="fr-FR" sz="2800" b="1" dirty="0">
                <a:solidFill>
                  <a:srgbClr val="215575"/>
                </a:solidFill>
              </a:rPr>
              <a:t>Apporter la bonne dose au moment.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9F135-7B26-E64E-D978-70676C9BA6A7}"/>
              </a:ext>
            </a:extLst>
          </p:cNvPr>
          <p:cNvSpPr>
            <a:spLocks noGrp="1"/>
          </p:cNvSpPr>
          <p:nvPr>
            <p:ph type="title"/>
          </p:nvPr>
        </p:nvSpPr>
        <p:spPr/>
        <p:txBody>
          <a:bodyPr>
            <a:normAutofit/>
          </a:bodyPr>
          <a:lstStyle/>
          <a:p>
            <a:endParaRPr lang="fr-FR"/>
          </a:p>
        </p:txBody>
      </p:sp>
      <p:pic>
        <p:nvPicPr>
          <p:cNvPr id="4" name="Image 3">
            <a:extLst>
              <a:ext uri="{FF2B5EF4-FFF2-40B4-BE49-F238E27FC236}">
                <a16:creationId xmlns:a16="http://schemas.microsoft.com/office/drawing/2014/main" id="{30FD0A4A-AFDA-E0E2-A8E0-9823B357046D}"/>
              </a:ext>
            </a:extLst>
          </p:cNvPr>
          <p:cNvPicPr>
            <a:picLocks noChangeAspect="1"/>
          </p:cNvPicPr>
          <p:nvPr/>
        </p:nvPicPr>
        <p:blipFill>
          <a:blip r:embed="rId3"/>
          <a:stretch>
            <a:fillRect/>
          </a:stretch>
        </p:blipFill>
        <p:spPr>
          <a:xfrm>
            <a:off x="-85599" y="0"/>
            <a:ext cx="4748893" cy="6858000"/>
          </a:xfrm>
          <a:prstGeom prst="rect">
            <a:avLst/>
          </a:prstGeom>
        </p:spPr>
      </p:pic>
      <p:pic>
        <p:nvPicPr>
          <p:cNvPr id="6" name="Image 5">
            <a:extLst>
              <a:ext uri="{FF2B5EF4-FFF2-40B4-BE49-F238E27FC236}">
                <a16:creationId xmlns:a16="http://schemas.microsoft.com/office/drawing/2014/main" id="{66F8809E-211F-9BEE-29DC-983092A826D4}"/>
              </a:ext>
            </a:extLst>
          </p:cNvPr>
          <p:cNvPicPr>
            <a:picLocks noChangeAspect="1"/>
          </p:cNvPicPr>
          <p:nvPr/>
        </p:nvPicPr>
        <p:blipFill>
          <a:blip r:embed="rId4"/>
          <a:stretch>
            <a:fillRect/>
          </a:stretch>
        </p:blipFill>
        <p:spPr>
          <a:xfrm>
            <a:off x="4663294" y="-1"/>
            <a:ext cx="4788568" cy="6857999"/>
          </a:xfrm>
          <a:prstGeom prst="rect">
            <a:avLst/>
          </a:prstGeom>
        </p:spPr>
      </p:pic>
    </p:spTree>
    <p:extLst>
      <p:ext uri="{BB962C8B-B14F-4D97-AF65-F5344CB8AC3E}">
        <p14:creationId xmlns:p14="http://schemas.microsoft.com/office/powerpoint/2010/main" val="1571572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29308" y="152400"/>
            <a:ext cx="9525000" cy="481670"/>
          </a:xfrm>
        </p:spPr>
        <p:txBody>
          <a:bodyPr vert="horz" wrap="square" lIns="91440" tIns="45720" rIns="91440" bIns="45720" numCol="1" anchor="t" anchorCtr="0" compatLnSpc="1">
            <a:prstTxWarp prst="textNoShape">
              <a:avLst/>
            </a:prstTxWarp>
          </a:bodyPr>
          <a:lstStyle/>
          <a:p>
            <a:pPr eaLnBrk="1" hangingPunct="1">
              <a:lnSpc>
                <a:spcPct val="120000"/>
              </a:lnSpc>
              <a:defRPr/>
            </a:pPr>
            <a:r>
              <a:rPr lang="fr-FR" altLang="fr-FR" sz="2200" b="1" dirty="0">
                <a:solidFill>
                  <a:srgbClr val="0070C0"/>
                </a:solidFill>
                <a:effectLst>
                  <a:outerShdw blurRad="38100" dist="38100" dir="2700000" algn="tl">
                    <a:srgbClr val="C0C0C0"/>
                  </a:outerShdw>
                </a:effectLst>
                <a:latin typeface="Lucida Handwriting" panose="03010101010101010101" pitchFamily="66" charset="0"/>
              </a:rPr>
              <a:t>LE Goutte à goutte, matériel  économe de la ressource</a:t>
            </a:r>
          </a:p>
        </p:txBody>
      </p:sp>
      <p:sp>
        <p:nvSpPr>
          <p:cNvPr id="559106" name="Rectangle 3"/>
          <p:cNvSpPr>
            <a:spLocks noGrp="1" noChangeArrowheads="1"/>
          </p:cNvSpPr>
          <p:nvPr>
            <p:ph type="body" idx="1"/>
          </p:nvPr>
        </p:nvSpPr>
        <p:spPr bwMode="auto">
          <a:xfrm>
            <a:off x="287337" y="749811"/>
            <a:ext cx="8569325" cy="6084743"/>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lnSpc>
                <a:spcPct val="90000"/>
              </a:lnSpc>
              <a:spcBef>
                <a:spcPct val="60000"/>
              </a:spcBef>
              <a:buFont typeface="Wingdings" pitchFamily="2" charset="2"/>
              <a:buChar char="§"/>
            </a:pPr>
            <a:r>
              <a:rPr lang="fr-FR" altLang="fr-FR" sz="2200" b="0" dirty="0"/>
              <a:t>Pas d’évaporation du sol, la surface est toujours sèche.</a:t>
            </a:r>
          </a:p>
          <a:p>
            <a:pPr algn="l" eaLnBrk="1" hangingPunct="1">
              <a:lnSpc>
                <a:spcPct val="90000"/>
              </a:lnSpc>
              <a:spcBef>
                <a:spcPct val="60000"/>
              </a:spcBef>
              <a:buFont typeface="Wingdings" pitchFamily="2" charset="2"/>
              <a:buChar char="§"/>
            </a:pPr>
            <a:r>
              <a:rPr lang="fr-FR" altLang="fr-FR" sz="2200" b="0" dirty="0"/>
              <a:t>Au contraire de l’aspersion, on doit arroser le jour pendant la photosynthèse (pas aux heures les plus chaudes)</a:t>
            </a:r>
          </a:p>
          <a:p>
            <a:pPr algn="l" eaLnBrk="1" hangingPunct="1">
              <a:lnSpc>
                <a:spcPct val="90000"/>
              </a:lnSpc>
              <a:spcBef>
                <a:spcPct val="60000"/>
              </a:spcBef>
              <a:buFont typeface="Wingdings" pitchFamily="2" charset="2"/>
              <a:buChar char="§"/>
            </a:pPr>
            <a:r>
              <a:rPr lang="fr-FR" altLang="fr-FR" sz="2200" b="0" dirty="0"/>
              <a:t>Bulbe hydrique (cheminée), c’est une zone humide sous le goutteur qui va varier suivant le sol, sa perméabilité et les racines.</a:t>
            </a:r>
          </a:p>
          <a:p>
            <a:pPr algn="l" eaLnBrk="1" hangingPunct="1">
              <a:lnSpc>
                <a:spcPct val="90000"/>
              </a:lnSpc>
              <a:spcBef>
                <a:spcPct val="60000"/>
              </a:spcBef>
              <a:buFont typeface="Wingdings" pitchFamily="2" charset="2"/>
              <a:buChar char="§"/>
            </a:pPr>
            <a:r>
              <a:rPr lang="fr-FR" altLang="fr-FR" sz="2200" b="0" dirty="0"/>
              <a:t>La gravité et la capillarité déforme ce bulbe (trop d’eau sous goutteur pas assez en périphérie.</a:t>
            </a:r>
          </a:p>
          <a:p>
            <a:pPr algn="l" eaLnBrk="1" hangingPunct="1">
              <a:lnSpc>
                <a:spcPct val="90000"/>
              </a:lnSpc>
              <a:spcBef>
                <a:spcPct val="60000"/>
              </a:spcBef>
              <a:buFont typeface="Wingdings" pitchFamily="2" charset="2"/>
              <a:buChar char="§"/>
            </a:pPr>
            <a:r>
              <a:rPr lang="fr-FR" altLang="fr-FR" sz="2200" b="0" dirty="0"/>
              <a:t>On doit avoir des durées d’arrosage courtes, mais fréquentes et répétitives pour garder un bulbe homogène. Arrosage journalier.</a:t>
            </a:r>
          </a:p>
          <a:p>
            <a:pPr algn="l" eaLnBrk="1" hangingPunct="1">
              <a:lnSpc>
                <a:spcPct val="90000"/>
              </a:lnSpc>
              <a:spcBef>
                <a:spcPct val="60000"/>
              </a:spcBef>
              <a:buFont typeface="Wingdings" pitchFamily="2" charset="2"/>
              <a:buChar char="§"/>
            </a:pPr>
            <a:r>
              <a:rPr lang="fr-FR" altLang="fr-FR" sz="2200" b="0" dirty="0"/>
              <a:t>Pour les arbres l’arrosage sera plus long et espacé de plusieurs jours</a:t>
            </a:r>
          </a:p>
          <a:p>
            <a:pPr algn="l" eaLnBrk="1" hangingPunct="1">
              <a:lnSpc>
                <a:spcPct val="90000"/>
              </a:lnSpc>
              <a:spcBef>
                <a:spcPct val="60000"/>
              </a:spcBef>
              <a:buFont typeface="Wingdings" pitchFamily="2" charset="2"/>
              <a:buChar char="§"/>
            </a:pPr>
            <a:r>
              <a:rPr lang="fr-FR" altLang="fr-FR" sz="2200" b="0" dirty="0"/>
              <a:t>La zone humide doit se situé en dessous du système racinaires mais sans plus on crée une cheminée de déperdition</a:t>
            </a:r>
          </a:p>
          <a:p>
            <a:pPr algn="l" eaLnBrk="1" hangingPunct="1">
              <a:lnSpc>
                <a:spcPct val="90000"/>
              </a:lnSpc>
              <a:spcBef>
                <a:spcPct val="60000"/>
              </a:spcBef>
              <a:buFont typeface="Wingdings" pitchFamily="2" charset="2"/>
              <a:buChar char="§"/>
            </a:pPr>
            <a:r>
              <a:rPr lang="fr-FR" altLang="fr-FR" sz="2200" b="0" dirty="0"/>
              <a:t>Attention au remplissage et au vidange sur des linéaires&gt; 400 m et les dénivelles</a:t>
            </a:r>
          </a:p>
        </p:txBody>
      </p:sp>
    </p:spTree>
    <p:extLst>
      <p:ext uri="{BB962C8B-B14F-4D97-AF65-F5344CB8AC3E}">
        <p14:creationId xmlns:p14="http://schemas.microsoft.com/office/powerpoint/2010/main" val="2756399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DD83FA0-25EC-A0D4-3488-58FD32CC7075}"/>
              </a:ext>
            </a:extLst>
          </p:cNvPr>
          <p:cNvPicPr>
            <a:picLocks noChangeAspect="1"/>
          </p:cNvPicPr>
          <p:nvPr/>
        </p:nvPicPr>
        <p:blipFill>
          <a:blip r:embed="rId2"/>
          <a:stretch>
            <a:fillRect/>
          </a:stretch>
        </p:blipFill>
        <p:spPr>
          <a:xfrm>
            <a:off x="1" y="0"/>
            <a:ext cx="3990368" cy="5334000"/>
          </a:xfrm>
          <a:prstGeom prst="rect">
            <a:avLst/>
          </a:prstGeom>
        </p:spPr>
      </p:pic>
      <p:pic>
        <p:nvPicPr>
          <p:cNvPr id="2" name="Picture 2">
            <a:extLst>
              <a:ext uri="{FF2B5EF4-FFF2-40B4-BE49-F238E27FC236}">
                <a16:creationId xmlns:a16="http://schemas.microsoft.com/office/drawing/2014/main" id="{A796334E-FFD5-8E0F-94EB-79C3C966DD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266" y="0"/>
            <a:ext cx="4001734"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uyau goutte à goutte - 300 m">
            <a:extLst>
              <a:ext uri="{FF2B5EF4-FFF2-40B4-BE49-F238E27FC236}">
                <a16:creationId xmlns:a16="http://schemas.microsoft.com/office/drawing/2014/main" id="{324278F7-41EE-799F-3A0C-8F6A05218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810000"/>
            <a:ext cx="4007665" cy="400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39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936A7D-8628-7BFE-EAFB-1DFA36F1FD24}"/>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BCA9E523-7A10-F377-6F06-A47B7ABFD03B}"/>
              </a:ext>
            </a:extLst>
          </p:cNvPr>
          <p:cNvSpPr>
            <a:spLocks noGrp="1"/>
          </p:cNvSpPr>
          <p:nvPr>
            <p:ph type="body" idx="1"/>
          </p:nvPr>
        </p:nvSpPr>
        <p:spPr/>
        <p:txBody>
          <a:bodyPr/>
          <a:lstStyle/>
          <a:p>
            <a:endParaRPr lang="fr-FR"/>
          </a:p>
        </p:txBody>
      </p:sp>
      <p:pic>
        <p:nvPicPr>
          <p:cNvPr id="1026" name="Picture 2" descr="Arrosage automatique et économie d'eau - Avond &amp; Jardins">
            <a:extLst>
              <a:ext uri="{FF2B5EF4-FFF2-40B4-BE49-F238E27FC236}">
                <a16:creationId xmlns:a16="http://schemas.microsoft.com/office/drawing/2014/main" id="{EC04E8B8-94FB-0937-178C-55B71BF2C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0" y="1272922"/>
            <a:ext cx="5715000" cy="38258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Système d\'arrosage automatique de jardin à 4 zones avec programmateur ...">
            <a:extLst>
              <a:ext uri="{FF2B5EF4-FFF2-40B4-BE49-F238E27FC236}">
                <a16:creationId xmlns:a16="http://schemas.microsoft.com/office/drawing/2014/main" id="{A09CD787-377A-9C97-CC8F-93F6CC1FEED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12" descr="Système d\'arrosage automatique de jardin à 4 zones avec programmateur ...">
            <a:extLst>
              <a:ext uri="{FF2B5EF4-FFF2-40B4-BE49-F238E27FC236}">
                <a16:creationId xmlns:a16="http://schemas.microsoft.com/office/drawing/2014/main" id="{0B9F5056-702C-9364-DF97-4B07CD5D303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a:extLst>
              <a:ext uri="{FF2B5EF4-FFF2-40B4-BE49-F238E27FC236}">
                <a16:creationId xmlns:a16="http://schemas.microsoft.com/office/drawing/2014/main" id="{DAAE9389-EFBF-A4AB-B49B-EA015A4D1986}"/>
              </a:ext>
            </a:extLst>
          </p:cNvPr>
          <p:cNvPicPr>
            <a:picLocks noChangeAspect="1"/>
          </p:cNvPicPr>
          <p:nvPr/>
        </p:nvPicPr>
        <p:blipFill>
          <a:blip r:embed="rId3"/>
          <a:stretch>
            <a:fillRect/>
          </a:stretch>
        </p:blipFill>
        <p:spPr>
          <a:xfrm>
            <a:off x="2952750" y="333375"/>
            <a:ext cx="6191250" cy="6191250"/>
          </a:xfrm>
          <a:prstGeom prst="rect">
            <a:avLst/>
          </a:prstGeom>
        </p:spPr>
      </p:pic>
    </p:spTree>
    <p:extLst>
      <p:ext uri="{BB962C8B-B14F-4D97-AF65-F5344CB8AC3E}">
        <p14:creationId xmlns:p14="http://schemas.microsoft.com/office/powerpoint/2010/main" val="37651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6CDA5-5513-9285-87D8-E196832B525F}"/>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1C44E120-C372-6836-7092-54752E164D42}"/>
              </a:ext>
            </a:extLst>
          </p:cNvPr>
          <p:cNvSpPr>
            <a:spLocks noGrp="1"/>
          </p:cNvSpPr>
          <p:nvPr>
            <p:ph type="body" idx="1"/>
          </p:nvPr>
        </p:nvSpPr>
        <p:spPr/>
        <p:txBody>
          <a:bodyPr/>
          <a:lstStyle/>
          <a:p>
            <a:endParaRPr lang="fr-FR"/>
          </a:p>
        </p:txBody>
      </p:sp>
      <p:pic>
        <p:nvPicPr>
          <p:cNvPr id="1032" name="Picture 8" descr="Exemple d'installation d'un système d'arrosage automatique intégré ...">
            <a:extLst>
              <a:ext uri="{FF2B5EF4-FFF2-40B4-BE49-F238E27FC236}">
                <a16:creationId xmlns:a16="http://schemas.microsoft.com/office/drawing/2014/main" id="{A022BC91-D540-AEEF-06F7-F18F08A27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762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26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58CC31-187F-0514-01E4-497FD140D935}"/>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02535F67-9A59-4616-E2E7-F3E6C28DCDAC}"/>
              </a:ext>
            </a:extLst>
          </p:cNvPr>
          <p:cNvSpPr>
            <a:spLocks noGrp="1"/>
          </p:cNvSpPr>
          <p:nvPr>
            <p:ph type="body" idx="1"/>
          </p:nvPr>
        </p:nvSpPr>
        <p:spPr/>
        <p:txBody>
          <a:bodyPr/>
          <a:lstStyle/>
          <a:p>
            <a:endParaRPr lang="fr-FR"/>
          </a:p>
        </p:txBody>
      </p:sp>
      <p:pic>
        <p:nvPicPr>
          <p:cNvPr id="4" name="Picture 6" descr="Buse D'Arrosage Rotative à Bras Réglable, Pour Tuyau De, 46% OFF">
            <a:extLst>
              <a:ext uri="{FF2B5EF4-FFF2-40B4-BE49-F238E27FC236}">
                <a16:creationId xmlns:a16="http://schemas.microsoft.com/office/drawing/2014/main" id="{E7DA3416-3616-23D0-0E41-710DB22D2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25" y="457200"/>
            <a:ext cx="9706514" cy="601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04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5088B3-D4C6-D91F-852A-5DB65D55A6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762000"/>
            <a:ext cx="11430000" cy="7620000"/>
          </a:xfrm>
          <a:prstGeom prst="rect">
            <a:avLst/>
          </a:prstGeom>
        </p:spPr>
      </p:pic>
    </p:spTree>
    <p:extLst>
      <p:ext uri="{BB962C8B-B14F-4D97-AF65-F5344CB8AC3E}">
        <p14:creationId xmlns:p14="http://schemas.microsoft.com/office/powerpoint/2010/main" val="1337639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91ACB-F351-4F7E-D11A-F2801E23B05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7E76231-FC14-1DEA-6AA1-818BA31C49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99693" y="1142999"/>
            <a:ext cx="6857999" cy="4571999"/>
          </a:xfrm>
          <a:prstGeom prst="rect">
            <a:avLst/>
          </a:prstGeom>
        </p:spPr>
      </p:pic>
      <p:pic>
        <p:nvPicPr>
          <p:cNvPr id="5" name="Image 4">
            <a:extLst>
              <a:ext uri="{FF2B5EF4-FFF2-40B4-BE49-F238E27FC236}">
                <a16:creationId xmlns:a16="http://schemas.microsoft.com/office/drawing/2014/main" id="{A6E714CC-F262-92E9-B0D3-B2EB9B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71600" y="1143000"/>
            <a:ext cx="6857999" cy="4571999"/>
          </a:xfrm>
          <a:prstGeom prst="rect">
            <a:avLst/>
          </a:prstGeom>
        </p:spPr>
      </p:pic>
    </p:spTree>
    <p:extLst>
      <p:ext uri="{BB962C8B-B14F-4D97-AF65-F5344CB8AC3E}">
        <p14:creationId xmlns:p14="http://schemas.microsoft.com/office/powerpoint/2010/main" val="601793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8363">
            <a:extLst>
              <a:ext uri="{FF2B5EF4-FFF2-40B4-BE49-F238E27FC236}">
                <a16:creationId xmlns:a16="http://schemas.microsoft.com/office/drawing/2014/main" id="{B93D6119-F23C-1C49-01CA-34CDD5DD3E7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7024" y="380999"/>
            <a:ext cx="9161024" cy="6107349"/>
          </a:xfrm>
          <a:prstGeom prst="rect">
            <a:avLst/>
          </a:prstGeom>
        </p:spPr>
      </p:pic>
    </p:spTree>
    <p:extLst>
      <p:ext uri="{BB962C8B-B14F-4D97-AF65-F5344CB8AC3E}">
        <p14:creationId xmlns:p14="http://schemas.microsoft.com/office/powerpoint/2010/main" val="81091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72FAFF0-2FCA-EC32-B880-DBB291E242A5}"/>
              </a:ext>
            </a:extLst>
          </p:cNvPr>
          <p:cNvSpPr txBox="1"/>
          <p:nvPr/>
        </p:nvSpPr>
        <p:spPr>
          <a:xfrm>
            <a:off x="571499" y="152400"/>
            <a:ext cx="8001000"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L’ARROSAGE OPTIMISE DES ESPACES VERTS</a:t>
            </a:r>
          </a:p>
        </p:txBody>
      </p:sp>
      <p:sp>
        <p:nvSpPr>
          <p:cNvPr id="5" name="ZoneTexte 4">
            <a:extLst>
              <a:ext uri="{FF2B5EF4-FFF2-40B4-BE49-F238E27FC236}">
                <a16:creationId xmlns:a16="http://schemas.microsoft.com/office/drawing/2014/main" id="{AEC49FFF-A96E-C592-7E2D-9FD6B69C6755}"/>
              </a:ext>
            </a:extLst>
          </p:cNvPr>
          <p:cNvSpPr txBox="1"/>
          <p:nvPr/>
        </p:nvSpPr>
        <p:spPr>
          <a:xfrm>
            <a:off x="361948" y="1066800"/>
            <a:ext cx="8420101" cy="5539978"/>
          </a:xfrm>
          <a:prstGeom prst="rect">
            <a:avLst/>
          </a:prstGeom>
          <a:noFill/>
        </p:spPr>
        <p:txBody>
          <a:bodyPr wrap="square" rtlCol="0">
            <a:spAutoFit/>
          </a:bodyPr>
          <a:lstStyle/>
          <a:p>
            <a:pPr marL="285750" indent="-285750">
              <a:buFont typeface="Arial" panose="020B0604020202020204" pitchFamily="34" charset="0"/>
              <a:buChar char="•"/>
            </a:pPr>
            <a:r>
              <a:rPr lang="fr-FR" sz="2400" dirty="0"/>
              <a:t>Arroser autant que nécessaire et aussi peu que possible. Adage ancestral</a:t>
            </a:r>
          </a:p>
          <a:p>
            <a:pPr marL="285750" indent="-285750">
              <a:buFont typeface="Arial" panose="020B0604020202020204" pitchFamily="34" charset="0"/>
              <a:buChar char="•"/>
            </a:pPr>
            <a:r>
              <a:rPr lang="fr-FR" sz="2400" dirty="0"/>
              <a:t>Contrôle des consommations: informatique, relevé des compteurs et détection des fuites. Evaluation de la consommation dans le temps.</a:t>
            </a:r>
          </a:p>
          <a:p>
            <a:pPr marL="285750" indent="-285750">
              <a:buFont typeface="Arial" panose="020B0604020202020204" pitchFamily="34" charset="0"/>
              <a:buChar char="•"/>
            </a:pPr>
            <a:r>
              <a:rPr lang="fr-FR" sz="2400" dirty="0"/>
              <a:t>Adéquation avec la gestion différenciée des espaces verts.</a:t>
            </a:r>
          </a:p>
          <a:p>
            <a:pPr marL="285750" indent="-285750">
              <a:buFont typeface="Arial" panose="020B0604020202020204" pitchFamily="34" charset="0"/>
              <a:buChar char="•"/>
            </a:pPr>
            <a:r>
              <a:rPr lang="fr-FR" sz="2400" dirty="0"/>
              <a:t>La trilogie: climat, sol, plante.</a:t>
            </a:r>
          </a:p>
          <a:p>
            <a:pPr marL="285750" indent="-285750">
              <a:buFont typeface="Arial" panose="020B0604020202020204" pitchFamily="34" charset="0"/>
              <a:buChar char="•"/>
            </a:pPr>
            <a:r>
              <a:rPr lang="fr-FR" sz="2400" dirty="0"/>
              <a:t>Un arrosage pour quelles strates végétales: arbres, arbustes, haies, pelouses, gazons, vivaces, fleurs…Qu’est ce que l’on arrose, pourquoi, et comment?</a:t>
            </a:r>
          </a:p>
          <a:p>
            <a:pPr marL="285750" indent="-285750">
              <a:buFont typeface="Arial" panose="020B0604020202020204" pitchFamily="34" charset="0"/>
              <a:buChar char="•"/>
            </a:pPr>
            <a:r>
              <a:rPr lang="fr-FR" sz="2400" dirty="0"/>
              <a:t>Quels systèmes utilisés: manuel, automatique à programmation, automatique centralisé, automatique intelligent, arroseur, goutte à goutte, autres (oyats).</a:t>
            </a:r>
          </a:p>
          <a:p>
            <a:endParaRPr lang="fr-FR" dirty="0"/>
          </a:p>
        </p:txBody>
      </p:sp>
    </p:spTree>
    <p:extLst>
      <p:ext uri="{BB962C8B-B14F-4D97-AF65-F5344CB8AC3E}">
        <p14:creationId xmlns:p14="http://schemas.microsoft.com/office/powerpoint/2010/main" val="34983777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8364">
            <a:extLst>
              <a:ext uri="{FF2B5EF4-FFF2-40B4-BE49-F238E27FC236}">
                <a16:creationId xmlns:a16="http://schemas.microsoft.com/office/drawing/2014/main" id="{998D48C7-A634-4B55-DA4D-2A26246D05D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7024" y="380999"/>
            <a:ext cx="9161024" cy="6107349"/>
          </a:xfrm>
          <a:prstGeom prst="rect">
            <a:avLst/>
          </a:prstGeom>
        </p:spPr>
      </p:pic>
    </p:spTree>
    <p:extLst>
      <p:ext uri="{BB962C8B-B14F-4D97-AF65-F5344CB8AC3E}">
        <p14:creationId xmlns:p14="http://schemas.microsoft.com/office/powerpoint/2010/main" val="1743964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DSC08365">
            <a:extLst>
              <a:ext uri="{FF2B5EF4-FFF2-40B4-BE49-F238E27FC236}">
                <a16:creationId xmlns:a16="http://schemas.microsoft.com/office/drawing/2014/main" id="{F34DD410-10AE-5E23-B087-2EB15120F21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rcRect l="19162" t="25704" r="18342"/>
          <a:stretch/>
        </p:blipFill>
        <p:spPr>
          <a:xfrm rot="5400000">
            <a:off x="3965843" y="1326002"/>
            <a:ext cx="6031152" cy="4779929"/>
          </a:xfrm>
          <a:prstGeom prst="rect">
            <a:avLst/>
          </a:prstGeom>
        </p:spPr>
      </p:pic>
      <p:pic>
        <p:nvPicPr>
          <p:cNvPr id="3" name="Image 2" descr="DSC08366">
            <a:extLst>
              <a:ext uri="{FF2B5EF4-FFF2-40B4-BE49-F238E27FC236}">
                <a16:creationId xmlns:a16="http://schemas.microsoft.com/office/drawing/2014/main" id="{E4098515-E562-0112-78DC-37B68AE3BF9D}"/>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rcRect l="26737" t="18417" r="5556" b="14066"/>
          <a:stretch/>
        </p:blipFill>
        <p:spPr>
          <a:xfrm rot="5400000">
            <a:off x="-1157507" y="1109038"/>
            <a:ext cx="6906469" cy="4591455"/>
          </a:xfrm>
          <a:prstGeom prst="rect">
            <a:avLst/>
          </a:prstGeom>
        </p:spPr>
      </p:pic>
      <p:sp>
        <p:nvSpPr>
          <p:cNvPr id="4" name="Ellipse 3">
            <a:extLst>
              <a:ext uri="{FF2B5EF4-FFF2-40B4-BE49-F238E27FC236}">
                <a16:creationId xmlns:a16="http://schemas.microsoft.com/office/drawing/2014/main" id="{683BD76F-5D21-837B-8765-C810A4D9C7C1}"/>
              </a:ext>
            </a:extLst>
          </p:cNvPr>
          <p:cNvSpPr/>
          <p:nvPr/>
        </p:nvSpPr>
        <p:spPr>
          <a:xfrm>
            <a:off x="4852481" y="891703"/>
            <a:ext cx="496110" cy="330740"/>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5" name="Ellipse 4">
            <a:extLst>
              <a:ext uri="{FF2B5EF4-FFF2-40B4-BE49-F238E27FC236}">
                <a16:creationId xmlns:a16="http://schemas.microsoft.com/office/drawing/2014/main" id="{EE907EBC-962D-DC1D-F9E2-16BC28F10B40}"/>
              </a:ext>
            </a:extLst>
          </p:cNvPr>
          <p:cNvSpPr/>
          <p:nvPr/>
        </p:nvSpPr>
        <p:spPr>
          <a:xfrm>
            <a:off x="2204937" y="726333"/>
            <a:ext cx="489625" cy="330740"/>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987847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076EA-6FD8-7A51-7DF0-5AA3DEE7490D}"/>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D26D20D0-E65E-04BD-EF9D-02D8BF50D0C5}"/>
              </a:ext>
            </a:extLst>
          </p:cNvPr>
          <p:cNvSpPr>
            <a:spLocks noGrp="1"/>
          </p:cNvSpPr>
          <p:nvPr>
            <p:ph type="body" idx="1"/>
          </p:nvPr>
        </p:nvSpPr>
        <p:spPr/>
        <p:txBody>
          <a:bodyPr/>
          <a:lstStyle/>
          <a:p>
            <a:endParaRPr lang="fr-FR"/>
          </a:p>
        </p:txBody>
      </p:sp>
      <p:pic>
        <p:nvPicPr>
          <p:cNvPr id="1028" name="Picture 4" descr="Arrosage – Articles pour l’arrosage automatique et manuel du jardin">
            <a:extLst>
              <a:ext uri="{FF2B5EF4-FFF2-40B4-BE49-F238E27FC236}">
                <a16:creationId xmlns:a16="http://schemas.microsoft.com/office/drawing/2014/main" id="{B6E162B2-AF0B-7520-F73E-C7333FD32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20" y="-1614435"/>
            <a:ext cx="8755463" cy="87554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3B7AE3E-0E43-E7CA-501E-ABC95B49C202}"/>
              </a:ext>
            </a:extLst>
          </p:cNvPr>
          <p:cNvSpPr txBox="1"/>
          <p:nvPr/>
        </p:nvSpPr>
        <p:spPr>
          <a:xfrm>
            <a:off x="0" y="5486400"/>
            <a:ext cx="1981200" cy="1477328"/>
          </a:xfrm>
          <a:prstGeom prst="rect">
            <a:avLst/>
          </a:prstGeom>
          <a:noFill/>
        </p:spPr>
        <p:txBody>
          <a:bodyPr wrap="square" rtlCol="0">
            <a:spAutoFit/>
          </a:bodyPr>
          <a:lstStyle/>
          <a:p>
            <a:r>
              <a:rPr lang="fr-FR" dirty="0">
                <a:hlinkClick r:id="rId3" action="ppaction://hlinkfile"/>
              </a:rPr>
              <a:t>..\films\Comment installer un arrosage automatique pour gazon ..mp4</a:t>
            </a:r>
            <a:endParaRPr lang="fr-FR" dirty="0"/>
          </a:p>
        </p:txBody>
      </p:sp>
    </p:spTree>
    <p:extLst>
      <p:ext uri="{BB962C8B-B14F-4D97-AF65-F5344CB8AC3E}">
        <p14:creationId xmlns:p14="http://schemas.microsoft.com/office/powerpoint/2010/main" val="768924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bwMode="auto">
          <a:xfrm>
            <a:off x="375663" y="152400"/>
            <a:ext cx="8229600" cy="553998"/>
          </a:xfrm>
        </p:spPr>
        <p:txBody>
          <a:bodyPr vert="horz" wrap="square" lIns="91440" tIns="45720" rIns="91440" bIns="45720" numCol="1" anchor="t" anchorCtr="0" compatLnSpc="1">
            <a:prstTxWarp prst="textNoShape">
              <a:avLst/>
            </a:prstTxWarp>
          </a:bodyPr>
          <a:lstStyle/>
          <a:p>
            <a:pPr eaLnBrk="1" hangingPunct="1">
              <a:defRPr/>
            </a:pPr>
            <a:r>
              <a:rPr lang="fr-FR" altLang="fr-FR" sz="3000" b="1" dirty="0">
                <a:solidFill>
                  <a:srgbClr val="0070C0"/>
                </a:solidFill>
                <a:effectLst>
                  <a:outerShdw blurRad="38100" dist="38100" dir="2700000" algn="tl">
                    <a:srgbClr val="C0C0C0"/>
                  </a:outerShdw>
                </a:effectLst>
                <a:latin typeface="Lucida Handwriting" panose="03010101010101010101" pitchFamily="66" charset="0"/>
              </a:rPr>
              <a:t>Réseau d’arrosage automatique</a:t>
            </a:r>
          </a:p>
        </p:txBody>
      </p:sp>
      <p:pic>
        <p:nvPicPr>
          <p:cNvPr id="561154" name="Picture 5" descr="4arrosage"/>
          <p:cNvPicPr>
            <a:picLocks noChangeAspect="1" noChangeArrowheads="1"/>
          </p:cNvPicPr>
          <p:nvPr/>
        </p:nvPicPr>
        <p:blipFill>
          <a:blip r:embed="rId3"/>
          <a:srcRect/>
          <a:stretch>
            <a:fillRect/>
          </a:stretch>
        </p:blipFill>
        <p:spPr bwMode="auto">
          <a:xfrm>
            <a:off x="0" y="831850"/>
            <a:ext cx="9291833" cy="6026150"/>
          </a:xfrm>
          <a:prstGeom prst="rect">
            <a:avLst/>
          </a:prstGeom>
          <a:noFill/>
          <a:ln w="9525">
            <a:solidFill>
              <a:srgbClr val="005A58"/>
            </a:solid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43DDD-9A08-1F70-7C66-717DDE2A2256}"/>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244AFC0D-4F39-0B24-4477-114ED4790343}"/>
              </a:ext>
            </a:extLst>
          </p:cNvPr>
          <p:cNvSpPr>
            <a:spLocks noGrp="1"/>
          </p:cNvSpPr>
          <p:nvPr>
            <p:ph type="body" idx="1"/>
          </p:nvPr>
        </p:nvSpPr>
        <p:spPr/>
        <p:txBody>
          <a:bodyPr/>
          <a:lstStyle/>
          <a:p>
            <a:endParaRPr lang="fr-FR"/>
          </a:p>
        </p:txBody>
      </p:sp>
      <p:pic>
        <p:nvPicPr>
          <p:cNvPr id="7170" name="Picture 2" descr="pompe de surface pour puit | Forum Jardin - Assainissement - VRD ...">
            <a:extLst>
              <a:ext uri="{FF2B5EF4-FFF2-40B4-BE49-F238E27FC236}">
                <a16:creationId xmlns:a16="http://schemas.microsoft.com/office/drawing/2014/main" id="{B899A886-7715-B316-7666-9DAC2DF6A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609599"/>
            <a:ext cx="9973558" cy="616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14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639958-EDA9-4287-AC91-89BC8098EDE9}"/>
              </a:ext>
            </a:extLst>
          </p:cNvPr>
          <p:cNvGrpSpPr/>
          <p:nvPr/>
        </p:nvGrpSpPr>
        <p:grpSpPr>
          <a:xfrm>
            <a:off x="5448976" y="4351272"/>
            <a:ext cx="1906659" cy="1930001"/>
            <a:chOff x="7642000" y="3077126"/>
            <a:chExt cx="2346144" cy="2573335"/>
          </a:xfrm>
        </p:grpSpPr>
        <p:sp>
          <p:nvSpPr>
            <p:cNvPr id="521" name="TextBox 520">
              <a:extLst>
                <a:ext uri="{FF2B5EF4-FFF2-40B4-BE49-F238E27FC236}">
                  <a16:creationId xmlns:a16="http://schemas.microsoft.com/office/drawing/2014/main" id="{5475441E-B499-4699-B2EC-1E9CE8ECAE16}"/>
                </a:ext>
              </a:extLst>
            </p:cNvPr>
            <p:cNvSpPr txBox="1"/>
            <p:nvPr/>
          </p:nvSpPr>
          <p:spPr>
            <a:xfrm>
              <a:off x="7642000" y="3121024"/>
              <a:ext cx="2346144" cy="276999"/>
            </a:xfrm>
            <a:prstGeom prst="rect">
              <a:avLst/>
            </a:prstGeom>
            <a:solidFill>
              <a:schemeClr val="accent1"/>
            </a:solidFill>
          </p:spPr>
          <p:txBody>
            <a:bodyPr wrap="none" lIns="0" tIns="0" rIns="0" bIns="0" rtlCol="0" anchor="ctr">
              <a:noAutofit/>
            </a:bodyPr>
            <a:lstStyle/>
            <a:p>
              <a:pPr algn="ctr" defTabSz="342900"/>
              <a:r>
                <a:rPr lang="fr-FR" sz="1200" b="1" spc="-30" dirty="0">
                  <a:solidFill>
                    <a:prstClr val="white"/>
                  </a:solidFill>
                </a:rPr>
                <a:t>Éléments d'émission d'eau</a:t>
              </a:r>
            </a:p>
          </p:txBody>
        </p:sp>
        <p:sp>
          <p:nvSpPr>
            <p:cNvPr id="520" name="Rectangle 519">
              <a:extLst>
                <a:ext uri="{FF2B5EF4-FFF2-40B4-BE49-F238E27FC236}">
                  <a16:creationId xmlns:a16="http://schemas.microsoft.com/office/drawing/2014/main" id="{0B9DEFD0-EF81-47B3-8423-F4E65AB918F7}"/>
                </a:ext>
              </a:extLst>
            </p:cNvPr>
            <p:cNvSpPr/>
            <p:nvPr/>
          </p:nvSpPr>
          <p:spPr>
            <a:xfrm>
              <a:off x="7661431" y="3077126"/>
              <a:ext cx="2326713" cy="257333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grpSp>
      <p:grpSp>
        <p:nvGrpSpPr>
          <p:cNvPr id="15" name="Group 14">
            <a:extLst>
              <a:ext uri="{FF2B5EF4-FFF2-40B4-BE49-F238E27FC236}">
                <a16:creationId xmlns:a16="http://schemas.microsoft.com/office/drawing/2014/main" id="{2F62A7D6-164B-4E7F-A291-0AFE9F5B0A5B}"/>
              </a:ext>
            </a:extLst>
          </p:cNvPr>
          <p:cNvGrpSpPr/>
          <p:nvPr/>
        </p:nvGrpSpPr>
        <p:grpSpPr>
          <a:xfrm>
            <a:off x="1676400" y="3124200"/>
            <a:ext cx="2458930" cy="1131533"/>
            <a:chOff x="2402536" y="1385740"/>
            <a:chExt cx="3278573" cy="1508710"/>
          </a:xfrm>
        </p:grpSpPr>
        <p:sp>
          <p:nvSpPr>
            <p:cNvPr id="517" name="TextBox 516">
              <a:extLst>
                <a:ext uri="{FF2B5EF4-FFF2-40B4-BE49-F238E27FC236}">
                  <a16:creationId xmlns:a16="http://schemas.microsoft.com/office/drawing/2014/main" id="{868C3324-1C12-404C-A13A-4E91187650B7}"/>
                </a:ext>
              </a:extLst>
            </p:cNvPr>
            <p:cNvSpPr txBox="1"/>
            <p:nvPr/>
          </p:nvSpPr>
          <p:spPr>
            <a:xfrm>
              <a:off x="2402536" y="1385740"/>
              <a:ext cx="3278573" cy="317647"/>
            </a:xfrm>
            <a:prstGeom prst="rect">
              <a:avLst/>
            </a:prstGeom>
            <a:solidFill>
              <a:schemeClr val="accent1"/>
            </a:solidFill>
          </p:spPr>
          <p:txBody>
            <a:bodyPr wrap="none" lIns="0" tIns="0" rIns="0" bIns="0" rtlCol="0" anchor="ctr">
              <a:noAutofit/>
            </a:bodyPr>
            <a:lstStyle/>
            <a:p>
              <a:pPr algn="ctr" defTabSz="342900"/>
              <a:r>
                <a:rPr lang="fr-FR" sz="1200" b="1" dirty="0">
                  <a:solidFill>
                    <a:prstClr val="white"/>
                  </a:solidFill>
                </a:rPr>
                <a:t>Contrôles et capteurs</a:t>
              </a:r>
            </a:p>
          </p:txBody>
        </p:sp>
        <p:sp>
          <p:nvSpPr>
            <p:cNvPr id="516" name="Rectangle 515">
              <a:extLst>
                <a:ext uri="{FF2B5EF4-FFF2-40B4-BE49-F238E27FC236}">
                  <a16:creationId xmlns:a16="http://schemas.microsoft.com/office/drawing/2014/main" id="{09A1F16A-E885-4A46-B350-B2D8F57F9DE0}"/>
                </a:ext>
              </a:extLst>
            </p:cNvPr>
            <p:cNvSpPr/>
            <p:nvPr/>
          </p:nvSpPr>
          <p:spPr>
            <a:xfrm>
              <a:off x="2402536" y="1385740"/>
              <a:ext cx="3278573" cy="150871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grpSp>
      <p:sp>
        <p:nvSpPr>
          <p:cNvPr id="86" name="Rectangle 85">
            <a:extLst>
              <a:ext uri="{FF2B5EF4-FFF2-40B4-BE49-F238E27FC236}">
                <a16:creationId xmlns:a16="http://schemas.microsoft.com/office/drawing/2014/main" id="{41FAF24A-DE49-41DD-83E6-9505A72BF4CC}"/>
              </a:ext>
            </a:extLst>
          </p:cNvPr>
          <p:cNvSpPr/>
          <p:nvPr/>
        </p:nvSpPr>
        <p:spPr>
          <a:xfrm>
            <a:off x="7796142" y="4351272"/>
            <a:ext cx="959984" cy="193000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dirty="0">
              <a:solidFill>
                <a:prstClr val="white"/>
              </a:solidFill>
            </a:endParaRPr>
          </a:p>
        </p:txBody>
      </p:sp>
      <p:sp>
        <p:nvSpPr>
          <p:cNvPr id="506" name="Rectangle 505">
            <a:extLst>
              <a:ext uri="{FF2B5EF4-FFF2-40B4-BE49-F238E27FC236}">
                <a16:creationId xmlns:a16="http://schemas.microsoft.com/office/drawing/2014/main" id="{97A5A153-827F-4316-B8C3-E8D7D1A147CA}"/>
              </a:ext>
            </a:extLst>
          </p:cNvPr>
          <p:cNvSpPr/>
          <p:nvPr/>
        </p:nvSpPr>
        <p:spPr>
          <a:xfrm>
            <a:off x="94311" y="3956971"/>
            <a:ext cx="522519" cy="507831"/>
          </a:xfrm>
          <a:prstGeom prst="rect">
            <a:avLst/>
          </a:prstGeom>
        </p:spPr>
        <p:txBody>
          <a:bodyPr wrap="square">
            <a:spAutoFit/>
          </a:bodyPr>
          <a:lstStyle/>
          <a:p>
            <a:pPr algn="ctr" defTabSz="342900"/>
            <a:r>
              <a:rPr lang="fr-FR" sz="900" dirty="0">
                <a:solidFill>
                  <a:srgbClr val="3F3F3F"/>
                </a:solidFill>
              </a:rPr>
              <a:t>Source</a:t>
            </a:r>
            <a:br>
              <a:rPr lang="fr-FR" sz="900" dirty="0">
                <a:solidFill>
                  <a:srgbClr val="3F3F3F"/>
                </a:solidFill>
              </a:rPr>
            </a:br>
            <a:r>
              <a:rPr lang="fr-FR" sz="900" dirty="0">
                <a:solidFill>
                  <a:srgbClr val="3F3F3F"/>
                </a:solidFill>
              </a:rPr>
              <a:t>d’eau</a:t>
            </a:r>
          </a:p>
        </p:txBody>
      </p:sp>
      <p:grpSp>
        <p:nvGrpSpPr>
          <p:cNvPr id="7" name="Group 6">
            <a:extLst>
              <a:ext uri="{FF2B5EF4-FFF2-40B4-BE49-F238E27FC236}">
                <a16:creationId xmlns:a16="http://schemas.microsoft.com/office/drawing/2014/main" id="{1404E928-4BF2-4262-83CE-44E0A1831827}"/>
              </a:ext>
            </a:extLst>
          </p:cNvPr>
          <p:cNvGrpSpPr/>
          <p:nvPr/>
        </p:nvGrpSpPr>
        <p:grpSpPr>
          <a:xfrm>
            <a:off x="725098" y="4668180"/>
            <a:ext cx="2854179" cy="1616223"/>
            <a:chOff x="1147428" y="3286311"/>
            <a:chExt cx="3805572" cy="2154964"/>
          </a:xfrm>
        </p:grpSpPr>
        <p:sp>
          <p:nvSpPr>
            <p:cNvPr id="515" name="TextBox 514">
              <a:extLst>
                <a:ext uri="{FF2B5EF4-FFF2-40B4-BE49-F238E27FC236}">
                  <a16:creationId xmlns:a16="http://schemas.microsoft.com/office/drawing/2014/main" id="{A6ECCDD5-98F5-4E7A-9BBE-B7ABE5FA2351}"/>
                </a:ext>
              </a:extLst>
            </p:cNvPr>
            <p:cNvSpPr txBox="1"/>
            <p:nvPr/>
          </p:nvSpPr>
          <p:spPr>
            <a:xfrm>
              <a:off x="1147428" y="3286311"/>
              <a:ext cx="3805572" cy="320040"/>
            </a:xfrm>
            <a:prstGeom prst="rect">
              <a:avLst/>
            </a:prstGeom>
            <a:solidFill>
              <a:schemeClr val="accent1"/>
            </a:solidFill>
          </p:spPr>
          <p:txBody>
            <a:bodyPr wrap="none" lIns="0" tIns="0" rIns="0" bIns="0" rtlCol="0" anchor="ctr">
              <a:noAutofit/>
            </a:bodyPr>
            <a:lstStyle/>
            <a:p>
              <a:pPr algn="ctr" defTabSz="342900"/>
              <a:r>
                <a:rPr lang="fr-FR" sz="1200" b="1" dirty="0">
                  <a:solidFill>
                    <a:prstClr val="white"/>
                  </a:solidFill>
                </a:rPr>
                <a:t>Pompes et filtres</a:t>
              </a:r>
            </a:p>
          </p:txBody>
        </p:sp>
        <p:sp>
          <p:nvSpPr>
            <p:cNvPr id="514" name="Rectangle 513">
              <a:extLst>
                <a:ext uri="{FF2B5EF4-FFF2-40B4-BE49-F238E27FC236}">
                  <a16:creationId xmlns:a16="http://schemas.microsoft.com/office/drawing/2014/main" id="{95BC7857-8A49-46C6-8B11-FC0557C91048}"/>
                </a:ext>
              </a:extLst>
            </p:cNvPr>
            <p:cNvSpPr/>
            <p:nvPr/>
          </p:nvSpPr>
          <p:spPr>
            <a:xfrm>
              <a:off x="1147429" y="3286311"/>
              <a:ext cx="3805571" cy="2154964"/>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grpSp>
      <p:sp>
        <p:nvSpPr>
          <p:cNvPr id="446" name="Rectangle 445">
            <a:extLst>
              <a:ext uri="{FF2B5EF4-FFF2-40B4-BE49-F238E27FC236}">
                <a16:creationId xmlns:a16="http://schemas.microsoft.com/office/drawing/2014/main" id="{36E217C5-B64E-4FB9-BF52-B50CB1673CA6}"/>
              </a:ext>
            </a:extLst>
          </p:cNvPr>
          <p:cNvSpPr/>
          <p:nvPr/>
        </p:nvSpPr>
        <p:spPr>
          <a:xfrm>
            <a:off x="2509568" y="3988927"/>
            <a:ext cx="990800" cy="230832"/>
          </a:xfrm>
          <a:prstGeom prst="rect">
            <a:avLst/>
          </a:prstGeom>
        </p:spPr>
        <p:txBody>
          <a:bodyPr wrap="square">
            <a:spAutoFit/>
          </a:bodyPr>
          <a:lstStyle/>
          <a:p>
            <a:pPr algn="ctr" defTabSz="342900"/>
            <a:r>
              <a:rPr lang="fr-FR" sz="900" dirty="0">
                <a:solidFill>
                  <a:srgbClr val="3F3F3F"/>
                </a:solidFill>
              </a:rPr>
              <a:t>Programmateur</a:t>
            </a:r>
          </a:p>
        </p:txBody>
      </p:sp>
      <p:sp>
        <p:nvSpPr>
          <p:cNvPr id="447" name="Rectangle 446">
            <a:extLst>
              <a:ext uri="{FF2B5EF4-FFF2-40B4-BE49-F238E27FC236}">
                <a16:creationId xmlns:a16="http://schemas.microsoft.com/office/drawing/2014/main" id="{BF9EBAF7-6173-40D3-82B5-8B8E484050CB}"/>
              </a:ext>
            </a:extLst>
          </p:cNvPr>
          <p:cNvSpPr/>
          <p:nvPr/>
        </p:nvSpPr>
        <p:spPr>
          <a:xfrm>
            <a:off x="3483225" y="3988926"/>
            <a:ext cx="664185" cy="230832"/>
          </a:xfrm>
          <a:prstGeom prst="rect">
            <a:avLst/>
          </a:prstGeom>
        </p:spPr>
        <p:txBody>
          <a:bodyPr wrap="square">
            <a:spAutoFit/>
          </a:bodyPr>
          <a:lstStyle/>
          <a:p>
            <a:pPr algn="ctr" defTabSz="342900"/>
            <a:r>
              <a:rPr lang="fr-FR" sz="900" dirty="0">
                <a:solidFill>
                  <a:srgbClr val="3F3F3F"/>
                </a:solidFill>
              </a:rPr>
              <a:t>Sondes</a:t>
            </a:r>
          </a:p>
        </p:txBody>
      </p:sp>
      <p:sp>
        <p:nvSpPr>
          <p:cNvPr id="448" name="Rectangle 447">
            <a:extLst>
              <a:ext uri="{FF2B5EF4-FFF2-40B4-BE49-F238E27FC236}">
                <a16:creationId xmlns:a16="http://schemas.microsoft.com/office/drawing/2014/main" id="{74EFB54F-4A1C-4BE8-8F6E-BDCB59743B9D}"/>
              </a:ext>
            </a:extLst>
          </p:cNvPr>
          <p:cNvSpPr/>
          <p:nvPr/>
        </p:nvSpPr>
        <p:spPr>
          <a:xfrm>
            <a:off x="1772649" y="3924632"/>
            <a:ext cx="781901" cy="369332"/>
          </a:xfrm>
          <a:prstGeom prst="rect">
            <a:avLst/>
          </a:prstGeom>
        </p:spPr>
        <p:txBody>
          <a:bodyPr wrap="square">
            <a:spAutoFit/>
          </a:bodyPr>
          <a:lstStyle/>
          <a:p>
            <a:pPr algn="ctr" defTabSz="342900"/>
            <a:r>
              <a:rPr lang="fr-FR" sz="900" dirty="0">
                <a:solidFill>
                  <a:srgbClr val="3F3F3F"/>
                </a:solidFill>
              </a:rPr>
              <a:t>Gestion centralisée</a:t>
            </a:r>
          </a:p>
        </p:txBody>
      </p:sp>
      <p:grpSp>
        <p:nvGrpSpPr>
          <p:cNvPr id="458" name="Group 457">
            <a:extLst>
              <a:ext uri="{FF2B5EF4-FFF2-40B4-BE49-F238E27FC236}">
                <a16:creationId xmlns:a16="http://schemas.microsoft.com/office/drawing/2014/main" id="{D1AF0635-99F4-45C9-B18B-92E8615156E5}"/>
              </a:ext>
            </a:extLst>
          </p:cNvPr>
          <p:cNvGrpSpPr/>
          <p:nvPr/>
        </p:nvGrpSpPr>
        <p:grpSpPr>
          <a:xfrm>
            <a:off x="2707721" y="3454221"/>
            <a:ext cx="500340" cy="500338"/>
            <a:chOff x="858858" y="1948042"/>
            <a:chExt cx="972126" cy="972122"/>
          </a:xfrm>
        </p:grpSpPr>
        <p:sp>
          <p:nvSpPr>
            <p:cNvPr id="459" name="Oval 458">
              <a:extLst>
                <a:ext uri="{FF2B5EF4-FFF2-40B4-BE49-F238E27FC236}">
                  <a16:creationId xmlns:a16="http://schemas.microsoft.com/office/drawing/2014/main" id="{99985307-3C13-4CEF-9736-A6F0D9037A70}"/>
                </a:ext>
              </a:extLst>
            </p:cNvPr>
            <p:cNvSpPr/>
            <p:nvPr/>
          </p:nvSpPr>
          <p:spPr>
            <a:xfrm>
              <a:off x="858858" y="1948042"/>
              <a:ext cx="972126" cy="972122"/>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460" name="Picture 459">
              <a:extLst>
                <a:ext uri="{FF2B5EF4-FFF2-40B4-BE49-F238E27FC236}">
                  <a16:creationId xmlns:a16="http://schemas.microsoft.com/office/drawing/2014/main" id="{2542E343-F0A6-41B7-8569-B95425DDCC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7023" y="2192681"/>
              <a:ext cx="711994" cy="482846"/>
            </a:xfrm>
            <a:prstGeom prst="rect">
              <a:avLst/>
            </a:prstGeom>
          </p:spPr>
        </p:pic>
      </p:grpSp>
      <p:grpSp>
        <p:nvGrpSpPr>
          <p:cNvPr id="461" name="Group 460">
            <a:extLst>
              <a:ext uri="{FF2B5EF4-FFF2-40B4-BE49-F238E27FC236}">
                <a16:creationId xmlns:a16="http://schemas.microsoft.com/office/drawing/2014/main" id="{09C01183-E761-422D-900F-EFB300EAB657}"/>
              </a:ext>
            </a:extLst>
          </p:cNvPr>
          <p:cNvGrpSpPr/>
          <p:nvPr/>
        </p:nvGrpSpPr>
        <p:grpSpPr>
          <a:xfrm>
            <a:off x="3415858" y="3454222"/>
            <a:ext cx="500339" cy="500338"/>
            <a:chOff x="954613" y="2956533"/>
            <a:chExt cx="763707" cy="763704"/>
          </a:xfrm>
        </p:grpSpPr>
        <p:sp>
          <p:nvSpPr>
            <p:cNvPr id="462" name="Oval 461">
              <a:extLst>
                <a:ext uri="{FF2B5EF4-FFF2-40B4-BE49-F238E27FC236}">
                  <a16:creationId xmlns:a16="http://schemas.microsoft.com/office/drawing/2014/main" id="{2DFBC222-4C16-4C40-9643-02A9F1BB1C77}"/>
                </a:ext>
              </a:extLst>
            </p:cNvPr>
            <p:cNvSpPr/>
            <p:nvPr/>
          </p:nvSpPr>
          <p:spPr>
            <a:xfrm>
              <a:off x="954613" y="2956533"/>
              <a:ext cx="763707" cy="763704"/>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463" name="Picture 462">
              <a:extLst>
                <a:ext uri="{FF2B5EF4-FFF2-40B4-BE49-F238E27FC236}">
                  <a16:creationId xmlns:a16="http://schemas.microsoft.com/office/drawing/2014/main" id="{B7A37719-D9BE-4C0D-B951-EC40F6FC0E0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3608" y="3081338"/>
              <a:ext cx="480731" cy="502442"/>
            </a:xfrm>
            <a:prstGeom prst="rect">
              <a:avLst/>
            </a:prstGeom>
          </p:spPr>
        </p:pic>
      </p:grpSp>
      <p:grpSp>
        <p:nvGrpSpPr>
          <p:cNvPr id="464" name="Group 463">
            <a:extLst>
              <a:ext uri="{FF2B5EF4-FFF2-40B4-BE49-F238E27FC236}">
                <a16:creationId xmlns:a16="http://schemas.microsoft.com/office/drawing/2014/main" id="{00000192-9030-4CA5-9322-690DDE133FF0}"/>
              </a:ext>
            </a:extLst>
          </p:cNvPr>
          <p:cNvGrpSpPr/>
          <p:nvPr/>
        </p:nvGrpSpPr>
        <p:grpSpPr>
          <a:xfrm>
            <a:off x="1992978" y="3448779"/>
            <a:ext cx="500340" cy="500337"/>
            <a:chOff x="954611" y="3901414"/>
            <a:chExt cx="763707" cy="763704"/>
          </a:xfrm>
        </p:grpSpPr>
        <p:sp>
          <p:nvSpPr>
            <p:cNvPr id="465" name="Oval 464">
              <a:extLst>
                <a:ext uri="{FF2B5EF4-FFF2-40B4-BE49-F238E27FC236}">
                  <a16:creationId xmlns:a16="http://schemas.microsoft.com/office/drawing/2014/main" id="{74521FD4-D192-4219-967B-73A0264616D3}"/>
                </a:ext>
              </a:extLst>
            </p:cNvPr>
            <p:cNvSpPr/>
            <p:nvPr/>
          </p:nvSpPr>
          <p:spPr>
            <a:xfrm>
              <a:off x="954611" y="3901414"/>
              <a:ext cx="763707" cy="763704"/>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466" name="Picture 4">
              <a:extLst>
                <a:ext uri="{FF2B5EF4-FFF2-40B4-BE49-F238E27FC236}">
                  <a16:creationId xmlns:a16="http://schemas.microsoft.com/office/drawing/2014/main" id="{485993A0-EB05-4F2C-8E50-2FB58653756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40887" y="4056059"/>
              <a:ext cx="627892" cy="4172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1FAEBD4-C353-410D-9D40-E65F76C2895C}"/>
              </a:ext>
            </a:extLst>
          </p:cNvPr>
          <p:cNvGrpSpPr/>
          <p:nvPr/>
        </p:nvGrpSpPr>
        <p:grpSpPr>
          <a:xfrm>
            <a:off x="4195535" y="4351272"/>
            <a:ext cx="959984" cy="1930001"/>
            <a:chOff x="5774678" y="3077126"/>
            <a:chExt cx="1279978" cy="2573335"/>
          </a:xfrm>
        </p:grpSpPr>
        <p:sp>
          <p:nvSpPr>
            <p:cNvPr id="519" name="TextBox 518">
              <a:extLst>
                <a:ext uri="{FF2B5EF4-FFF2-40B4-BE49-F238E27FC236}">
                  <a16:creationId xmlns:a16="http://schemas.microsoft.com/office/drawing/2014/main" id="{5F7362AB-7EE3-4CE5-9B20-DA6C3442F1B2}"/>
                </a:ext>
              </a:extLst>
            </p:cNvPr>
            <p:cNvSpPr txBox="1"/>
            <p:nvPr/>
          </p:nvSpPr>
          <p:spPr>
            <a:xfrm>
              <a:off x="5774678" y="3077126"/>
              <a:ext cx="1279978" cy="320898"/>
            </a:xfrm>
            <a:prstGeom prst="rect">
              <a:avLst/>
            </a:prstGeom>
            <a:solidFill>
              <a:schemeClr val="accent1"/>
            </a:solidFill>
          </p:spPr>
          <p:txBody>
            <a:bodyPr wrap="none" lIns="0" tIns="0" rIns="0" bIns="0" rtlCol="0" anchor="ctr">
              <a:noAutofit/>
            </a:bodyPr>
            <a:lstStyle/>
            <a:p>
              <a:pPr algn="ctr" defTabSz="342900"/>
              <a:r>
                <a:rPr lang="fr-FR" sz="1200" b="1">
                  <a:solidFill>
                    <a:prstClr val="white"/>
                  </a:solidFill>
                </a:rPr>
                <a:t>Vannes</a:t>
              </a:r>
            </a:p>
          </p:txBody>
        </p:sp>
        <p:sp>
          <p:nvSpPr>
            <p:cNvPr id="518" name="Rectangle 517">
              <a:extLst>
                <a:ext uri="{FF2B5EF4-FFF2-40B4-BE49-F238E27FC236}">
                  <a16:creationId xmlns:a16="http://schemas.microsoft.com/office/drawing/2014/main" id="{5C7CC854-4AB9-49C8-A6FB-1813821F11DF}"/>
                </a:ext>
              </a:extLst>
            </p:cNvPr>
            <p:cNvSpPr/>
            <p:nvPr/>
          </p:nvSpPr>
          <p:spPr>
            <a:xfrm>
              <a:off x="5774678" y="3077126"/>
              <a:ext cx="1279978" cy="257333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dirty="0">
                <a:solidFill>
                  <a:prstClr val="white"/>
                </a:solidFill>
              </a:endParaRPr>
            </a:p>
          </p:txBody>
        </p:sp>
      </p:grpSp>
      <p:cxnSp>
        <p:nvCxnSpPr>
          <p:cNvPr id="505" name="Straight Connector 504">
            <a:extLst>
              <a:ext uri="{FF2B5EF4-FFF2-40B4-BE49-F238E27FC236}">
                <a16:creationId xmlns:a16="http://schemas.microsoft.com/office/drawing/2014/main" id="{939E6B6C-D397-44B0-A0AD-FFA7311C81BF}"/>
              </a:ext>
            </a:extLst>
          </p:cNvPr>
          <p:cNvCxnSpPr>
            <a:cxnSpLocks/>
          </p:cNvCxnSpPr>
          <p:nvPr/>
        </p:nvCxnSpPr>
        <p:spPr>
          <a:xfrm flipV="1">
            <a:off x="1357629" y="3688503"/>
            <a:ext cx="0" cy="979677"/>
          </a:xfrm>
          <a:prstGeom prst="line">
            <a:avLst/>
          </a:prstGeom>
          <a:ln w="127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759D69F2-E636-436F-B090-682B64AFA0CC}"/>
              </a:ext>
            </a:extLst>
          </p:cNvPr>
          <p:cNvCxnSpPr>
            <a:cxnSpLocks/>
            <a:stCxn id="518" idx="0"/>
          </p:cNvCxnSpPr>
          <p:nvPr/>
        </p:nvCxnSpPr>
        <p:spPr>
          <a:xfrm flipV="1">
            <a:off x="4675527" y="3688504"/>
            <a:ext cx="0" cy="662768"/>
          </a:xfrm>
          <a:prstGeom prst="line">
            <a:avLst/>
          </a:prstGeom>
          <a:ln w="127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2BDAFE-C4A2-4B96-9B6B-6AB8BF8E63E3}"/>
              </a:ext>
            </a:extLst>
          </p:cNvPr>
          <p:cNvCxnSpPr>
            <a:cxnSpLocks/>
            <a:stCxn id="516" idx="1"/>
          </p:cNvCxnSpPr>
          <p:nvPr/>
        </p:nvCxnSpPr>
        <p:spPr>
          <a:xfrm flipH="1">
            <a:off x="1368017" y="3689967"/>
            <a:ext cx="308383" cy="0"/>
          </a:xfrm>
          <a:prstGeom prst="line">
            <a:avLst/>
          </a:prstGeom>
          <a:ln w="127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95FD53-1279-46EE-B86C-17544FFC9974}"/>
              </a:ext>
            </a:extLst>
          </p:cNvPr>
          <p:cNvCxnSpPr>
            <a:cxnSpLocks/>
            <a:stCxn id="516" idx="3"/>
          </p:cNvCxnSpPr>
          <p:nvPr/>
        </p:nvCxnSpPr>
        <p:spPr>
          <a:xfrm>
            <a:off x="4135329" y="3689967"/>
            <a:ext cx="550169" cy="0"/>
          </a:xfrm>
          <a:prstGeom prst="line">
            <a:avLst/>
          </a:prstGeom>
          <a:ln w="127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F047AE-8D57-43E1-9B89-28B5C791A084}"/>
              </a:ext>
            </a:extLst>
          </p:cNvPr>
          <p:cNvCxnSpPr>
            <a:cxnSpLocks/>
            <a:stCxn id="514" idx="1"/>
          </p:cNvCxnSpPr>
          <p:nvPr/>
        </p:nvCxnSpPr>
        <p:spPr>
          <a:xfrm flipH="1">
            <a:off x="481357" y="5476292"/>
            <a:ext cx="243742" cy="80792"/>
          </a:xfrm>
          <a:prstGeom prst="line">
            <a:avLst/>
          </a:prstGeom>
          <a:ln w="127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7A4FA7-9137-407E-9430-643EF6336714}"/>
              </a:ext>
            </a:extLst>
          </p:cNvPr>
          <p:cNvCxnSpPr>
            <a:endCxn id="518" idx="1"/>
          </p:cNvCxnSpPr>
          <p:nvPr/>
        </p:nvCxnSpPr>
        <p:spPr>
          <a:xfrm>
            <a:off x="3579277" y="5316273"/>
            <a:ext cx="616259" cy="0"/>
          </a:xfrm>
          <a:prstGeom prst="line">
            <a:avLst/>
          </a:prstGeom>
          <a:ln w="127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62CE34-DC07-422B-A826-91CA00FABDAB}"/>
              </a:ext>
            </a:extLst>
          </p:cNvPr>
          <p:cNvCxnSpPr>
            <a:cxnSpLocks/>
            <a:stCxn id="518" idx="3"/>
            <a:endCxn id="520" idx="1"/>
          </p:cNvCxnSpPr>
          <p:nvPr/>
        </p:nvCxnSpPr>
        <p:spPr>
          <a:xfrm>
            <a:off x="5155520" y="5316273"/>
            <a:ext cx="309248" cy="0"/>
          </a:xfrm>
          <a:prstGeom prst="line">
            <a:avLst/>
          </a:prstGeom>
          <a:ln w="127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95336D4-52C5-4A1B-8A53-D16D086E4D80}"/>
              </a:ext>
            </a:extLst>
          </p:cNvPr>
          <p:cNvCxnSpPr/>
          <p:nvPr/>
        </p:nvCxnSpPr>
        <p:spPr>
          <a:xfrm>
            <a:off x="7575888" y="4597852"/>
            <a:ext cx="0" cy="143684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66E81D84-93C7-4193-8485-A21D907C2A87}"/>
              </a:ext>
            </a:extLst>
          </p:cNvPr>
          <p:cNvSpPr/>
          <p:nvPr/>
        </p:nvSpPr>
        <p:spPr>
          <a:xfrm>
            <a:off x="963081" y="5946898"/>
            <a:ext cx="848273" cy="230832"/>
          </a:xfrm>
          <a:prstGeom prst="rect">
            <a:avLst/>
          </a:prstGeom>
        </p:spPr>
        <p:txBody>
          <a:bodyPr wrap="square">
            <a:spAutoFit/>
          </a:bodyPr>
          <a:lstStyle/>
          <a:p>
            <a:pPr algn="ctr" defTabSz="342900"/>
            <a:r>
              <a:rPr lang="fr-FR" sz="900" dirty="0">
                <a:solidFill>
                  <a:srgbClr val="3F3F3F"/>
                </a:solidFill>
              </a:rPr>
              <a:t>Pompe</a:t>
            </a:r>
          </a:p>
        </p:txBody>
      </p:sp>
      <p:sp>
        <p:nvSpPr>
          <p:cNvPr id="128" name="Oval 127">
            <a:extLst>
              <a:ext uri="{FF2B5EF4-FFF2-40B4-BE49-F238E27FC236}">
                <a16:creationId xmlns:a16="http://schemas.microsoft.com/office/drawing/2014/main" id="{FCFAB8FC-4855-4E3F-A974-FD0812F13966}"/>
              </a:ext>
            </a:extLst>
          </p:cNvPr>
          <p:cNvSpPr/>
          <p:nvPr/>
        </p:nvSpPr>
        <p:spPr>
          <a:xfrm>
            <a:off x="968032" y="5061701"/>
            <a:ext cx="850955" cy="85095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29" name="Picture 128">
            <a:extLst>
              <a:ext uri="{FF2B5EF4-FFF2-40B4-BE49-F238E27FC236}">
                <a16:creationId xmlns:a16="http://schemas.microsoft.com/office/drawing/2014/main" id="{9032C96C-8F74-45D0-AB49-F4BFFDB7A9E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1167" y="5300916"/>
            <a:ext cx="689103" cy="378291"/>
          </a:xfrm>
          <a:prstGeom prst="rect">
            <a:avLst/>
          </a:prstGeom>
        </p:spPr>
      </p:pic>
      <p:sp>
        <p:nvSpPr>
          <p:cNvPr id="130" name="Rectangle 129">
            <a:extLst>
              <a:ext uri="{FF2B5EF4-FFF2-40B4-BE49-F238E27FC236}">
                <a16:creationId xmlns:a16="http://schemas.microsoft.com/office/drawing/2014/main" id="{9BFB60E3-EE99-421F-A14D-3FAA685F0A90}"/>
              </a:ext>
            </a:extLst>
          </p:cNvPr>
          <p:cNvSpPr/>
          <p:nvPr/>
        </p:nvSpPr>
        <p:spPr>
          <a:xfrm>
            <a:off x="2166614" y="5946898"/>
            <a:ext cx="1129051" cy="369332"/>
          </a:xfrm>
          <a:prstGeom prst="rect">
            <a:avLst/>
          </a:prstGeom>
        </p:spPr>
        <p:txBody>
          <a:bodyPr wrap="square">
            <a:spAutoFit/>
          </a:bodyPr>
          <a:lstStyle/>
          <a:p>
            <a:pPr algn="ctr" defTabSz="342900"/>
            <a:r>
              <a:rPr lang="fr-FR" sz="900" dirty="0">
                <a:solidFill>
                  <a:srgbClr val="3F3F3F"/>
                </a:solidFill>
              </a:rPr>
              <a:t>Filtres (i-series.jpg)</a:t>
            </a:r>
          </a:p>
        </p:txBody>
      </p:sp>
      <p:sp>
        <p:nvSpPr>
          <p:cNvPr id="131" name="Oval 130">
            <a:extLst>
              <a:ext uri="{FF2B5EF4-FFF2-40B4-BE49-F238E27FC236}">
                <a16:creationId xmlns:a16="http://schemas.microsoft.com/office/drawing/2014/main" id="{FF263436-9A55-4B29-98F7-73D6EF3D8EF5}"/>
              </a:ext>
            </a:extLst>
          </p:cNvPr>
          <p:cNvSpPr/>
          <p:nvPr/>
        </p:nvSpPr>
        <p:spPr>
          <a:xfrm>
            <a:off x="2305661" y="5061701"/>
            <a:ext cx="850955" cy="85095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32" name="Picture 131">
            <a:extLst>
              <a:ext uri="{FF2B5EF4-FFF2-40B4-BE49-F238E27FC236}">
                <a16:creationId xmlns:a16="http://schemas.microsoft.com/office/drawing/2014/main" id="{E470B5AA-98A6-47EF-BE2D-012A869B2AA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454529" y="5191959"/>
            <a:ext cx="579469" cy="579469"/>
          </a:xfrm>
          <a:prstGeom prst="rect">
            <a:avLst/>
          </a:prstGeom>
        </p:spPr>
      </p:pic>
      <p:grpSp>
        <p:nvGrpSpPr>
          <p:cNvPr id="16" name="Group 15">
            <a:extLst>
              <a:ext uri="{FF2B5EF4-FFF2-40B4-BE49-F238E27FC236}">
                <a16:creationId xmlns:a16="http://schemas.microsoft.com/office/drawing/2014/main" id="{6E8D43B8-48F5-4F92-9C2F-69027E5CDDA7}"/>
              </a:ext>
            </a:extLst>
          </p:cNvPr>
          <p:cNvGrpSpPr/>
          <p:nvPr/>
        </p:nvGrpSpPr>
        <p:grpSpPr>
          <a:xfrm>
            <a:off x="4291545" y="4654398"/>
            <a:ext cx="764108" cy="1618985"/>
            <a:chOff x="5902691" y="3481294"/>
            <a:chExt cx="1018810" cy="2158647"/>
          </a:xfrm>
        </p:grpSpPr>
        <p:sp>
          <p:nvSpPr>
            <p:cNvPr id="133" name="Rectangle 132">
              <a:extLst>
                <a:ext uri="{FF2B5EF4-FFF2-40B4-BE49-F238E27FC236}">
                  <a16:creationId xmlns:a16="http://schemas.microsoft.com/office/drawing/2014/main" id="{2665BC8F-E420-44F8-8ABB-0D1CED59831E}"/>
                </a:ext>
              </a:extLst>
            </p:cNvPr>
            <p:cNvSpPr/>
            <p:nvPr/>
          </p:nvSpPr>
          <p:spPr>
            <a:xfrm>
              <a:off x="5966982" y="4118051"/>
              <a:ext cx="895371" cy="307776"/>
            </a:xfrm>
            <a:prstGeom prst="rect">
              <a:avLst/>
            </a:prstGeom>
          </p:spPr>
          <p:txBody>
            <a:bodyPr wrap="square">
              <a:spAutoFit/>
            </a:bodyPr>
            <a:lstStyle/>
            <a:p>
              <a:pPr algn="ctr" defTabSz="342900">
                <a:spcAft>
                  <a:spcPts val="450"/>
                </a:spcAft>
              </a:pPr>
              <a:r>
                <a:rPr lang="fr-FR" sz="900" dirty="0">
                  <a:solidFill>
                    <a:srgbClr val="3F3F3F"/>
                  </a:solidFill>
                </a:rPr>
                <a:t>Vanne</a:t>
              </a:r>
            </a:p>
          </p:txBody>
        </p:sp>
        <p:sp>
          <p:nvSpPr>
            <p:cNvPr id="134" name="Rectangle 133">
              <a:extLst>
                <a:ext uri="{FF2B5EF4-FFF2-40B4-BE49-F238E27FC236}">
                  <a16:creationId xmlns:a16="http://schemas.microsoft.com/office/drawing/2014/main" id="{F871D9A6-5B4C-41DD-8707-D35B544CEE17}"/>
                </a:ext>
              </a:extLst>
            </p:cNvPr>
            <p:cNvSpPr/>
            <p:nvPr/>
          </p:nvSpPr>
          <p:spPr>
            <a:xfrm>
              <a:off x="5902691" y="5147498"/>
              <a:ext cx="1018810" cy="492443"/>
            </a:xfrm>
            <a:prstGeom prst="rect">
              <a:avLst/>
            </a:prstGeom>
          </p:spPr>
          <p:txBody>
            <a:bodyPr wrap="square">
              <a:spAutoFit/>
            </a:bodyPr>
            <a:lstStyle/>
            <a:p>
              <a:pPr algn="ctr" defTabSz="342900">
                <a:spcAft>
                  <a:spcPts val="450"/>
                </a:spcAft>
              </a:pPr>
              <a:r>
                <a:rPr lang="fr-FR" sz="900" dirty="0">
                  <a:solidFill>
                    <a:srgbClr val="3F3F3F"/>
                  </a:solidFill>
                </a:rPr>
                <a:t>Regards </a:t>
              </a:r>
              <a:br>
                <a:rPr lang="fr-FR" sz="900" dirty="0">
                  <a:solidFill>
                    <a:srgbClr val="3F3F3F"/>
                  </a:solidFill>
                </a:rPr>
              </a:br>
              <a:r>
                <a:rPr lang="fr-FR" sz="900" dirty="0">
                  <a:solidFill>
                    <a:srgbClr val="3F3F3F"/>
                  </a:solidFill>
                </a:rPr>
                <a:t>de vanne</a:t>
              </a:r>
            </a:p>
          </p:txBody>
        </p:sp>
        <p:sp>
          <p:nvSpPr>
            <p:cNvPr id="135" name="Oval 134">
              <a:extLst>
                <a:ext uri="{FF2B5EF4-FFF2-40B4-BE49-F238E27FC236}">
                  <a16:creationId xmlns:a16="http://schemas.microsoft.com/office/drawing/2014/main" id="{C163013E-903F-41A6-8B40-8979C1BB224A}"/>
                </a:ext>
              </a:extLst>
            </p:cNvPr>
            <p:cNvSpPr/>
            <p:nvPr/>
          </p:nvSpPr>
          <p:spPr>
            <a:xfrm>
              <a:off x="6081107" y="3481294"/>
              <a:ext cx="667120" cy="667116"/>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36" name="Picture 135">
              <a:extLst>
                <a:ext uri="{FF2B5EF4-FFF2-40B4-BE49-F238E27FC236}">
                  <a16:creationId xmlns:a16="http://schemas.microsoft.com/office/drawing/2014/main" id="{39AFE2D4-191D-400D-84D0-BF569567BE4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153323" y="3648821"/>
              <a:ext cx="292814" cy="355173"/>
            </a:xfrm>
            <a:prstGeom prst="rect">
              <a:avLst/>
            </a:prstGeom>
          </p:spPr>
        </p:pic>
        <p:pic>
          <p:nvPicPr>
            <p:cNvPr id="137" name="Picture 136">
              <a:extLst>
                <a:ext uri="{FF2B5EF4-FFF2-40B4-BE49-F238E27FC236}">
                  <a16:creationId xmlns:a16="http://schemas.microsoft.com/office/drawing/2014/main" id="{C6E63ACF-D2F1-4B6D-BBBB-F59917E49EC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363813" y="3533239"/>
              <a:ext cx="183946" cy="267804"/>
            </a:xfrm>
            <a:prstGeom prst="rect">
              <a:avLst/>
            </a:prstGeom>
          </p:spPr>
        </p:pic>
        <p:pic>
          <p:nvPicPr>
            <p:cNvPr id="138" name="Picture 137">
              <a:extLst>
                <a:ext uri="{FF2B5EF4-FFF2-40B4-BE49-F238E27FC236}">
                  <a16:creationId xmlns:a16="http://schemas.microsoft.com/office/drawing/2014/main" id="{8ACF89EC-444F-47C2-8385-19C1C36AB1C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452735" y="3782121"/>
              <a:ext cx="203904" cy="250122"/>
            </a:xfrm>
            <a:prstGeom prst="rect">
              <a:avLst/>
            </a:prstGeom>
          </p:spPr>
        </p:pic>
        <p:sp>
          <p:nvSpPr>
            <p:cNvPr id="139" name="Oval 138">
              <a:extLst>
                <a:ext uri="{FF2B5EF4-FFF2-40B4-BE49-F238E27FC236}">
                  <a16:creationId xmlns:a16="http://schemas.microsoft.com/office/drawing/2014/main" id="{FDB61682-304F-492A-B40B-C8F35945ECA4}"/>
                </a:ext>
              </a:extLst>
            </p:cNvPr>
            <p:cNvSpPr/>
            <p:nvPr/>
          </p:nvSpPr>
          <p:spPr>
            <a:xfrm>
              <a:off x="6081107" y="4498041"/>
              <a:ext cx="667120" cy="667116"/>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40" name="Picture 139">
              <a:extLst>
                <a:ext uri="{FF2B5EF4-FFF2-40B4-BE49-F238E27FC236}">
                  <a16:creationId xmlns:a16="http://schemas.microsoft.com/office/drawing/2014/main" id="{4371482B-7D4A-48B8-BF6B-B84F3837C0A7}"/>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245482" y="4636832"/>
              <a:ext cx="329567" cy="389488"/>
            </a:xfrm>
            <a:prstGeom prst="rect">
              <a:avLst/>
            </a:prstGeom>
          </p:spPr>
        </p:pic>
      </p:grpSp>
      <p:grpSp>
        <p:nvGrpSpPr>
          <p:cNvPr id="17" name="Group 16">
            <a:extLst>
              <a:ext uri="{FF2B5EF4-FFF2-40B4-BE49-F238E27FC236}">
                <a16:creationId xmlns:a16="http://schemas.microsoft.com/office/drawing/2014/main" id="{DD3086F8-1923-41B5-84DB-E6D821C5FC0F}"/>
              </a:ext>
            </a:extLst>
          </p:cNvPr>
          <p:cNvGrpSpPr/>
          <p:nvPr/>
        </p:nvGrpSpPr>
        <p:grpSpPr>
          <a:xfrm>
            <a:off x="5723538" y="4684273"/>
            <a:ext cx="1475317" cy="1689337"/>
            <a:chOff x="7749357" y="3521128"/>
            <a:chExt cx="1967089" cy="2252449"/>
          </a:xfrm>
        </p:grpSpPr>
        <p:sp>
          <p:nvSpPr>
            <p:cNvPr id="142" name="Rectangle 141">
              <a:extLst>
                <a:ext uri="{FF2B5EF4-FFF2-40B4-BE49-F238E27FC236}">
                  <a16:creationId xmlns:a16="http://schemas.microsoft.com/office/drawing/2014/main" id="{16F42649-41F7-45AB-9544-D34C359A8981}"/>
                </a:ext>
              </a:extLst>
            </p:cNvPr>
            <p:cNvSpPr/>
            <p:nvPr/>
          </p:nvSpPr>
          <p:spPr>
            <a:xfrm>
              <a:off x="7749357" y="4232606"/>
              <a:ext cx="918500" cy="307776"/>
            </a:xfrm>
            <a:prstGeom prst="rect">
              <a:avLst/>
            </a:prstGeom>
          </p:spPr>
          <p:txBody>
            <a:bodyPr wrap="square">
              <a:spAutoFit/>
            </a:bodyPr>
            <a:lstStyle/>
            <a:p>
              <a:pPr algn="ctr" defTabSz="342900">
                <a:spcAft>
                  <a:spcPts val="450"/>
                </a:spcAft>
              </a:pPr>
              <a:r>
                <a:rPr lang="fr-FR" sz="900" dirty="0">
                  <a:solidFill>
                    <a:srgbClr val="3F3F3F"/>
                  </a:solidFill>
                </a:rPr>
                <a:t>Arroseurs</a:t>
              </a:r>
            </a:p>
          </p:txBody>
        </p:sp>
        <p:sp>
          <p:nvSpPr>
            <p:cNvPr id="143" name="Oval 142">
              <a:extLst>
                <a:ext uri="{FF2B5EF4-FFF2-40B4-BE49-F238E27FC236}">
                  <a16:creationId xmlns:a16="http://schemas.microsoft.com/office/drawing/2014/main" id="{BBBD6D28-E1EB-4722-B02B-739FAA4CFB6B}"/>
                </a:ext>
              </a:extLst>
            </p:cNvPr>
            <p:cNvSpPr/>
            <p:nvPr/>
          </p:nvSpPr>
          <p:spPr>
            <a:xfrm>
              <a:off x="7827151" y="3521128"/>
              <a:ext cx="667120" cy="667116"/>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44" name="Picture 143">
              <a:extLst>
                <a:ext uri="{FF2B5EF4-FFF2-40B4-BE49-F238E27FC236}">
                  <a16:creationId xmlns:a16="http://schemas.microsoft.com/office/drawing/2014/main" id="{1264DD56-4255-4CD6-A4E2-584F840AF5F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7977669" y="3657207"/>
              <a:ext cx="378655" cy="375950"/>
            </a:xfrm>
            <a:prstGeom prst="rect">
              <a:avLst/>
            </a:prstGeom>
          </p:spPr>
        </p:pic>
        <p:sp>
          <p:nvSpPr>
            <p:cNvPr id="145" name="Rectangle 144">
              <a:extLst>
                <a:ext uri="{FF2B5EF4-FFF2-40B4-BE49-F238E27FC236}">
                  <a16:creationId xmlns:a16="http://schemas.microsoft.com/office/drawing/2014/main" id="{B7EDC988-019E-416C-804B-F4A7F125FC6E}"/>
                </a:ext>
              </a:extLst>
            </p:cNvPr>
            <p:cNvSpPr/>
            <p:nvPr/>
          </p:nvSpPr>
          <p:spPr>
            <a:xfrm>
              <a:off x="8931462" y="4232606"/>
              <a:ext cx="784984" cy="307776"/>
            </a:xfrm>
            <a:prstGeom prst="rect">
              <a:avLst/>
            </a:prstGeom>
          </p:spPr>
          <p:txBody>
            <a:bodyPr wrap="square">
              <a:spAutoFit/>
            </a:bodyPr>
            <a:lstStyle/>
            <a:p>
              <a:pPr algn="ctr" defTabSz="342900"/>
              <a:r>
                <a:rPr lang="fr-FR" sz="900">
                  <a:solidFill>
                    <a:srgbClr val="3F3F3F"/>
                  </a:solidFill>
                </a:rPr>
                <a:t>Buses</a:t>
              </a:r>
            </a:p>
          </p:txBody>
        </p:sp>
        <p:sp>
          <p:nvSpPr>
            <p:cNvPr id="146" name="Oval 145">
              <a:extLst>
                <a:ext uri="{FF2B5EF4-FFF2-40B4-BE49-F238E27FC236}">
                  <a16:creationId xmlns:a16="http://schemas.microsoft.com/office/drawing/2014/main" id="{3C1D0C54-8E60-4A5F-ABB5-048E6F61955D}"/>
                </a:ext>
              </a:extLst>
            </p:cNvPr>
            <p:cNvSpPr/>
            <p:nvPr/>
          </p:nvSpPr>
          <p:spPr>
            <a:xfrm>
              <a:off x="8990394" y="3521128"/>
              <a:ext cx="667120" cy="667116"/>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47" name="Picture 146">
              <a:extLst>
                <a:ext uri="{FF2B5EF4-FFF2-40B4-BE49-F238E27FC236}">
                  <a16:creationId xmlns:a16="http://schemas.microsoft.com/office/drawing/2014/main" id="{A45B9CD1-9254-4633-97F5-A249AB0AEE2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9257589" y="3871577"/>
              <a:ext cx="275296" cy="229414"/>
            </a:xfrm>
            <a:prstGeom prst="rect">
              <a:avLst/>
            </a:prstGeom>
          </p:spPr>
        </p:pic>
        <p:pic>
          <p:nvPicPr>
            <p:cNvPr id="148" name="Picture 147">
              <a:extLst>
                <a:ext uri="{FF2B5EF4-FFF2-40B4-BE49-F238E27FC236}">
                  <a16:creationId xmlns:a16="http://schemas.microsoft.com/office/drawing/2014/main" id="{4F11AD0C-66BE-41E5-B589-862070AF973B}"/>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255046" y="3656467"/>
              <a:ext cx="309724" cy="210073"/>
            </a:xfrm>
            <a:custGeom>
              <a:avLst/>
              <a:gdLst>
                <a:gd name="connsiteX0" fmla="*/ 183837 w 354566"/>
                <a:gd name="connsiteY0" fmla="*/ 0 h 244170"/>
                <a:gd name="connsiteX1" fmla="*/ 354566 w 354566"/>
                <a:gd name="connsiteY1" fmla="*/ 0 h 244170"/>
                <a:gd name="connsiteX2" fmla="*/ 354566 w 354566"/>
                <a:gd name="connsiteY2" fmla="*/ 244170 h 244170"/>
                <a:gd name="connsiteX3" fmla="*/ 0 w 354566"/>
                <a:gd name="connsiteY3" fmla="*/ 244170 h 244170"/>
                <a:gd name="connsiteX4" fmla="*/ 0 w 354566"/>
                <a:gd name="connsiteY4" fmla="*/ 128757 h 244170"/>
                <a:gd name="connsiteX5" fmla="*/ 183837 w 354566"/>
                <a:gd name="connsiteY5" fmla="*/ 128757 h 2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566" h="244170">
                  <a:moveTo>
                    <a:pt x="183837" y="0"/>
                  </a:moveTo>
                  <a:lnTo>
                    <a:pt x="354566" y="0"/>
                  </a:lnTo>
                  <a:lnTo>
                    <a:pt x="354566" y="244170"/>
                  </a:lnTo>
                  <a:lnTo>
                    <a:pt x="0" y="244170"/>
                  </a:lnTo>
                  <a:lnTo>
                    <a:pt x="0" y="128757"/>
                  </a:lnTo>
                  <a:lnTo>
                    <a:pt x="183837" y="128757"/>
                  </a:lnTo>
                  <a:close/>
                </a:path>
              </a:pathLst>
            </a:custGeom>
          </p:spPr>
        </p:pic>
        <p:pic>
          <p:nvPicPr>
            <p:cNvPr id="149" name="Picture 148" descr="A picture containing sitting, red, light, kitchen&#10;&#10;Description automatically generated">
              <a:extLst>
                <a:ext uri="{FF2B5EF4-FFF2-40B4-BE49-F238E27FC236}">
                  <a16:creationId xmlns:a16="http://schemas.microsoft.com/office/drawing/2014/main" id="{32351028-7B79-49EC-9AB3-461F5668E5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099741" y="3654559"/>
              <a:ext cx="157385" cy="407330"/>
            </a:xfrm>
            <a:prstGeom prst="rect">
              <a:avLst/>
            </a:prstGeom>
          </p:spPr>
        </p:pic>
        <p:sp>
          <p:nvSpPr>
            <p:cNvPr id="150" name="Rectangle 149">
              <a:extLst>
                <a:ext uri="{FF2B5EF4-FFF2-40B4-BE49-F238E27FC236}">
                  <a16:creationId xmlns:a16="http://schemas.microsoft.com/office/drawing/2014/main" id="{FF4004A2-D32C-42C9-8644-DE294062EC92}"/>
                </a:ext>
              </a:extLst>
            </p:cNvPr>
            <p:cNvSpPr/>
            <p:nvPr/>
          </p:nvSpPr>
          <p:spPr>
            <a:xfrm>
              <a:off x="7804150" y="5270802"/>
              <a:ext cx="820388" cy="492443"/>
            </a:xfrm>
            <a:prstGeom prst="rect">
              <a:avLst/>
            </a:prstGeom>
          </p:spPr>
          <p:txBody>
            <a:bodyPr wrap="square">
              <a:spAutoFit/>
            </a:bodyPr>
            <a:lstStyle/>
            <a:p>
              <a:pPr algn="ctr" defTabSz="342900">
                <a:spcAft>
                  <a:spcPts val="450"/>
                </a:spcAft>
              </a:pPr>
              <a:r>
                <a:rPr lang="fr-FR" sz="900">
                  <a:solidFill>
                    <a:srgbClr val="3F3F3F"/>
                  </a:solidFill>
                </a:rPr>
                <a:t>Goutteur</a:t>
              </a:r>
            </a:p>
          </p:txBody>
        </p:sp>
        <p:sp>
          <p:nvSpPr>
            <p:cNvPr id="151" name="Oval 150">
              <a:extLst>
                <a:ext uri="{FF2B5EF4-FFF2-40B4-BE49-F238E27FC236}">
                  <a16:creationId xmlns:a16="http://schemas.microsoft.com/office/drawing/2014/main" id="{FC3B3522-ABE4-4B52-9810-0652A4098483}"/>
                </a:ext>
              </a:extLst>
            </p:cNvPr>
            <p:cNvSpPr/>
            <p:nvPr/>
          </p:nvSpPr>
          <p:spPr>
            <a:xfrm>
              <a:off x="7880784" y="4569656"/>
              <a:ext cx="667120" cy="667116"/>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52" name="Picture 151">
              <a:extLst>
                <a:ext uri="{FF2B5EF4-FFF2-40B4-BE49-F238E27FC236}">
                  <a16:creationId xmlns:a16="http://schemas.microsoft.com/office/drawing/2014/main" id="{A1E17A6E-6A4F-4CF2-AC65-3E435A05EFF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7992314" y="4757308"/>
              <a:ext cx="456632" cy="291812"/>
            </a:xfrm>
            <a:prstGeom prst="rect">
              <a:avLst/>
            </a:prstGeom>
          </p:spPr>
        </p:pic>
        <p:sp>
          <p:nvSpPr>
            <p:cNvPr id="153" name="Rectangle 152">
              <a:extLst>
                <a:ext uri="{FF2B5EF4-FFF2-40B4-BE49-F238E27FC236}">
                  <a16:creationId xmlns:a16="http://schemas.microsoft.com/office/drawing/2014/main" id="{5D3336B5-BE07-4CCE-B929-6912737C8833}"/>
                </a:ext>
              </a:extLst>
            </p:cNvPr>
            <p:cNvSpPr/>
            <p:nvPr/>
          </p:nvSpPr>
          <p:spPr>
            <a:xfrm>
              <a:off x="8931462" y="5281134"/>
              <a:ext cx="784984" cy="492443"/>
            </a:xfrm>
            <a:prstGeom prst="rect">
              <a:avLst/>
            </a:prstGeom>
          </p:spPr>
          <p:txBody>
            <a:bodyPr wrap="square">
              <a:spAutoFit/>
            </a:bodyPr>
            <a:lstStyle/>
            <a:p>
              <a:pPr algn="ctr" defTabSz="342900"/>
              <a:r>
                <a:rPr lang="fr-FR" sz="900">
                  <a:solidFill>
                    <a:srgbClr val="3F3F3F"/>
                  </a:solidFill>
                </a:rPr>
                <a:t>Tuyères </a:t>
              </a:r>
              <a:r>
                <a:rPr lang="fr-FR" sz="788">
                  <a:solidFill>
                    <a:srgbClr val="3F3F3F"/>
                  </a:solidFill>
                </a:rPr>
                <a:t> </a:t>
              </a:r>
              <a:endParaRPr lang="fr-FR" sz="900" dirty="0">
                <a:solidFill>
                  <a:srgbClr val="3F3F3F"/>
                </a:solidFill>
              </a:endParaRPr>
            </a:p>
          </p:txBody>
        </p:sp>
        <p:sp>
          <p:nvSpPr>
            <p:cNvPr id="154" name="Oval 153">
              <a:extLst>
                <a:ext uri="{FF2B5EF4-FFF2-40B4-BE49-F238E27FC236}">
                  <a16:creationId xmlns:a16="http://schemas.microsoft.com/office/drawing/2014/main" id="{BFD97922-5781-4809-9DA2-2431338EDA0A}"/>
                </a:ext>
              </a:extLst>
            </p:cNvPr>
            <p:cNvSpPr/>
            <p:nvPr/>
          </p:nvSpPr>
          <p:spPr>
            <a:xfrm>
              <a:off x="8990394" y="4569656"/>
              <a:ext cx="667120" cy="667116"/>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55" name="Picture 154" descr="A picture containing sitting, white, old, black&#10;&#10;Description automatically generated">
              <a:extLst>
                <a:ext uri="{FF2B5EF4-FFF2-40B4-BE49-F238E27FC236}">
                  <a16:creationId xmlns:a16="http://schemas.microsoft.com/office/drawing/2014/main" id="{8A2DD7EC-3AEB-4F21-AA4E-CB547BA459D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133330" y="4681901"/>
              <a:ext cx="381248" cy="442627"/>
            </a:xfrm>
            <a:prstGeom prst="rect">
              <a:avLst/>
            </a:prstGeom>
          </p:spPr>
        </p:pic>
      </p:grpSp>
      <p:sp>
        <p:nvSpPr>
          <p:cNvPr id="157" name="Rectangle 156">
            <a:extLst>
              <a:ext uri="{FF2B5EF4-FFF2-40B4-BE49-F238E27FC236}">
                <a16:creationId xmlns:a16="http://schemas.microsoft.com/office/drawing/2014/main" id="{56B10DDC-66D8-4F31-AB68-D21FEEFA9CDF}"/>
              </a:ext>
            </a:extLst>
          </p:cNvPr>
          <p:cNvSpPr/>
          <p:nvPr/>
        </p:nvSpPr>
        <p:spPr>
          <a:xfrm>
            <a:off x="7855867" y="5738361"/>
            <a:ext cx="848273" cy="230832"/>
          </a:xfrm>
          <a:prstGeom prst="rect">
            <a:avLst/>
          </a:prstGeom>
        </p:spPr>
        <p:txBody>
          <a:bodyPr wrap="square">
            <a:spAutoFit/>
          </a:bodyPr>
          <a:lstStyle/>
          <a:p>
            <a:pPr algn="ctr" defTabSz="342900"/>
            <a:r>
              <a:rPr lang="fr-FR" sz="900">
                <a:solidFill>
                  <a:srgbClr val="3F3F3F"/>
                </a:solidFill>
              </a:rPr>
              <a:t>Drainage</a:t>
            </a:r>
          </a:p>
        </p:txBody>
      </p:sp>
      <p:grpSp>
        <p:nvGrpSpPr>
          <p:cNvPr id="158" name="Group 157">
            <a:extLst>
              <a:ext uri="{FF2B5EF4-FFF2-40B4-BE49-F238E27FC236}">
                <a16:creationId xmlns:a16="http://schemas.microsoft.com/office/drawing/2014/main" id="{0ACBC50D-E18F-4215-A2E8-EF437F4E4DAE}"/>
              </a:ext>
            </a:extLst>
          </p:cNvPr>
          <p:cNvGrpSpPr/>
          <p:nvPr/>
        </p:nvGrpSpPr>
        <p:grpSpPr>
          <a:xfrm>
            <a:off x="7850657" y="4853163"/>
            <a:ext cx="850955" cy="850950"/>
            <a:chOff x="10244704" y="1987723"/>
            <a:chExt cx="1134606" cy="1134600"/>
          </a:xfrm>
        </p:grpSpPr>
        <p:sp>
          <p:nvSpPr>
            <p:cNvPr id="159" name="Oval 158">
              <a:extLst>
                <a:ext uri="{FF2B5EF4-FFF2-40B4-BE49-F238E27FC236}">
                  <a16:creationId xmlns:a16="http://schemas.microsoft.com/office/drawing/2014/main" id="{E88175BF-A234-4562-BF38-D2CA68D023E0}"/>
                </a:ext>
              </a:extLst>
            </p:cNvPr>
            <p:cNvSpPr/>
            <p:nvPr/>
          </p:nvSpPr>
          <p:spPr>
            <a:xfrm>
              <a:off x="10244704" y="1987723"/>
              <a:ext cx="1134606" cy="11346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pic>
          <p:nvPicPr>
            <p:cNvPr id="160" name="Picture 159">
              <a:extLst>
                <a:ext uri="{FF2B5EF4-FFF2-40B4-BE49-F238E27FC236}">
                  <a16:creationId xmlns:a16="http://schemas.microsoft.com/office/drawing/2014/main" id="{9377DC33-8ACC-41AF-9DC3-D538A769E545}"/>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0391590" y="2275451"/>
              <a:ext cx="887514" cy="544918"/>
            </a:xfrm>
            <a:prstGeom prst="rect">
              <a:avLst/>
            </a:prstGeom>
          </p:spPr>
        </p:pic>
      </p:grpSp>
      <p:sp>
        <p:nvSpPr>
          <p:cNvPr id="4" name="TextBox 3">
            <a:extLst>
              <a:ext uri="{FF2B5EF4-FFF2-40B4-BE49-F238E27FC236}">
                <a16:creationId xmlns:a16="http://schemas.microsoft.com/office/drawing/2014/main" id="{7D6FEED6-D55E-3493-6904-B00480F61377}"/>
              </a:ext>
            </a:extLst>
          </p:cNvPr>
          <p:cNvSpPr txBox="1"/>
          <p:nvPr/>
        </p:nvSpPr>
        <p:spPr>
          <a:xfrm>
            <a:off x="4410413" y="3152456"/>
            <a:ext cx="4413614" cy="1177245"/>
          </a:xfrm>
          <a:prstGeom prst="rect">
            <a:avLst/>
          </a:prstGeom>
          <a:noFill/>
        </p:spPr>
        <p:txBody>
          <a:bodyPr wrap="square">
            <a:spAutoFit/>
          </a:bodyPr>
          <a:lstStyle/>
          <a:p>
            <a:r>
              <a:rPr lang="fr-FR" sz="2850" b="1" dirty="0">
                <a:solidFill>
                  <a:schemeClr val="accent1"/>
                </a:solidFill>
                <a:latin typeface="+mj-lt"/>
                <a:ea typeface="+mj-ea"/>
                <a:cs typeface="+mj-cs"/>
              </a:rPr>
              <a:t>L’arrosage : un métier et des compétences diversifiés </a:t>
            </a:r>
            <a:r>
              <a:rPr lang="fr-FR" sz="1350" b="1" dirty="0">
                <a:solidFill>
                  <a:srgbClr val="00B050"/>
                </a:solidFill>
              </a:rPr>
              <a:t>:</a:t>
            </a:r>
          </a:p>
        </p:txBody>
      </p:sp>
      <p:sp>
        <p:nvSpPr>
          <p:cNvPr id="3" name="Rettangolo arrotondato 5">
            <a:extLst>
              <a:ext uri="{FF2B5EF4-FFF2-40B4-BE49-F238E27FC236}">
                <a16:creationId xmlns:a16="http://schemas.microsoft.com/office/drawing/2014/main" id="{26A5E022-FE15-8E1B-B424-6BB740409FBB}"/>
              </a:ext>
            </a:extLst>
          </p:cNvPr>
          <p:cNvSpPr/>
          <p:nvPr/>
        </p:nvSpPr>
        <p:spPr>
          <a:xfrm>
            <a:off x="205237" y="-151428"/>
            <a:ext cx="2295000" cy="21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100" dirty="0"/>
              <a:t>Renforcer nos connaissances en matière d’irrigation de l’eau</a:t>
            </a:r>
          </a:p>
        </p:txBody>
      </p:sp>
      <p:sp>
        <p:nvSpPr>
          <p:cNvPr id="5" name="Rettangolo arrotondato 6">
            <a:extLst>
              <a:ext uri="{FF2B5EF4-FFF2-40B4-BE49-F238E27FC236}">
                <a16:creationId xmlns:a16="http://schemas.microsoft.com/office/drawing/2014/main" id="{F7455FA2-C7C8-C72C-4B40-7FB737413947}"/>
              </a:ext>
            </a:extLst>
          </p:cNvPr>
          <p:cNvSpPr/>
          <p:nvPr/>
        </p:nvSpPr>
        <p:spPr>
          <a:xfrm>
            <a:off x="6597037" y="-151428"/>
            <a:ext cx="2295000" cy="21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100" dirty="0"/>
              <a:t>Utiliser des solutions intelligentes et innovantes</a:t>
            </a:r>
          </a:p>
        </p:txBody>
      </p:sp>
      <p:sp>
        <p:nvSpPr>
          <p:cNvPr id="6" name="Rettangolo arrotondato 7">
            <a:extLst>
              <a:ext uri="{FF2B5EF4-FFF2-40B4-BE49-F238E27FC236}">
                <a16:creationId xmlns:a16="http://schemas.microsoft.com/office/drawing/2014/main" id="{64C26546-5389-0A86-BBBA-D3F5163D5B74}"/>
              </a:ext>
            </a:extLst>
          </p:cNvPr>
          <p:cNvSpPr/>
          <p:nvPr/>
        </p:nvSpPr>
        <p:spPr>
          <a:xfrm>
            <a:off x="3401137" y="-151428"/>
            <a:ext cx="2295000" cy="21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100" dirty="0"/>
              <a:t>Bien concevoir en amont un système d’irrigation adapté</a:t>
            </a:r>
          </a:p>
        </p:txBody>
      </p:sp>
      <p:sp>
        <p:nvSpPr>
          <p:cNvPr id="8" name="Rettangolo arrotondato 8">
            <a:extLst>
              <a:ext uri="{FF2B5EF4-FFF2-40B4-BE49-F238E27FC236}">
                <a16:creationId xmlns:a16="http://schemas.microsoft.com/office/drawing/2014/main" id="{87D6EA4C-3986-3153-8C86-BF30C66DE2C8}"/>
              </a:ext>
            </a:extLst>
          </p:cNvPr>
          <p:cNvSpPr/>
          <p:nvPr/>
        </p:nvSpPr>
        <p:spPr>
          <a:xfrm>
            <a:off x="205238" y="2432182"/>
            <a:ext cx="8686799" cy="6081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00" dirty="0"/>
              <a:t>OBJECTIF : Optimiser nos consommations d’eau</a:t>
            </a:r>
            <a:endParaRPr lang="fr-FR" sz="2100" b="1" u="sng" dirty="0"/>
          </a:p>
        </p:txBody>
      </p:sp>
      <p:cxnSp>
        <p:nvCxnSpPr>
          <p:cNvPr id="9" name="Connettore 2 11">
            <a:extLst>
              <a:ext uri="{FF2B5EF4-FFF2-40B4-BE49-F238E27FC236}">
                <a16:creationId xmlns:a16="http://schemas.microsoft.com/office/drawing/2014/main" id="{7F6DF55E-C7B3-42F1-6DF9-AD6899B3024A}"/>
              </a:ext>
            </a:extLst>
          </p:cNvPr>
          <p:cNvCxnSpPr>
            <a:stCxn id="3" idx="3"/>
            <a:endCxn id="6" idx="1"/>
          </p:cNvCxnSpPr>
          <p:nvPr/>
        </p:nvCxnSpPr>
        <p:spPr>
          <a:xfrm>
            <a:off x="2500237" y="928572"/>
            <a:ext cx="900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2">
            <a:extLst>
              <a:ext uri="{FF2B5EF4-FFF2-40B4-BE49-F238E27FC236}">
                <a16:creationId xmlns:a16="http://schemas.microsoft.com/office/drawing/2014/main" id="{3EC88AF3-850A-8611-D9A4-EF3C9BA01ABE}"/>
              </a:ext>
            </a:extLst>
          </p:cNvPr>
          <p:cNvCxnSpPr/>
          <p:nvPr/>
        </p:nvCxnSpPr>
        <p:spPr>
          <a:xfrm>
            <a:off x="5696137" y="897921"/>
            <a:ext cx="900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3">
            <a:extLst>
              <a:ext uri="{FF2B5EF4-FFF2-40B4-BE49-F238E27FC236}">
                <a16:creationId xmlns:a16="http://schemas.microsoft.com/office/drawing/2014/main" id="{0BA0C8EA-1147-3F30-4ADC-98EA1D6974D4}"/>
              </a:ext>
            </a:extLst>
          </p:cNvPr>
          <p:cNvCxnSpPr>
            <a:stCxn id="6" idx="2"/>
            <a:endCxn id="8" idx="0"/>
          </p:cNvCxnSpPr>
          <p:nvPr/>
        </p:nvCxnSpPr>
        <p:spPr>
          <a:xfrm>
            <a:off x="4548637" y="2008572"/>
            <a:ext cx="0" cy="423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6">
            <a:extLst>
              <a:ext uri="{FF2B5EF4-FFF2-40B4-BE49-F238E27FC236}">
                <a16:creationId xmlns:a16="http://schemas.microsoft.com/office/drawing/2014/main" id="{15443BBB-9D0D-3169-266F-12DD891B7BD0}"/>
              </a:ext>
            </a:extLst>
          </p:cNvPr>
          <p:cNvCxnSpPr>
            <a:stCxn id="3" idx="2"/>
          </p:cNvCxnSpPr>
          <p:nvPr/>
        </p:nvCxnSpPr>
        <p:spPr>
          <a:xfrm>
            <a:off x="1352737" y="2008572"/>
            <a:ext cx="3126889" cy="365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9">
            <a:extLst>
              <a:ext uri="{FF2B5EF4-FFF2-40B4-BE49-F238E27FC236}">
                <a16:creationId xmlns:a16="http://schemas.microsoft.com/office/drawing/2014/main" id="{8B89C514-BA2A-DE89-F40B-6E80C57843C3}"/>
              </a:ext>
            </a:extLst>
          </p:cNvPr>
          <p:cNvCxnSpPr>
            <a:stCxn id="5" idx="2"/>
          </p:cNvCxnSpPr>
          <p:nvPr/>
        </p:nvCxnSpPr>
        <p:spPr>
          <a:xfrm flipH="1">
            <a:off x="4615492" y="2008572"/>
            <a:ext cx="3129045" cy="365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6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500"/>
                                        <p:tgtEl>
                                          <p:spTgt spid="506"/>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500"/>
                                        <p:tgtEl>
                                          <p:spTgt spid="1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par>
                                <p:cTn id="23" presetID="10" presetClass="entr" presetSubtype="0"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500"/>
                                        <p:tgtEl>
                                          <p:spTgt spid="1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500"/>
                                        <p:tgtEl>
                                          <p:spTgt spid="131"/>
                                        </p:tgtEl>
                                      </p:cBhvr>
                                    </p:animEffect>
                                  </p:childTnLst>
                                </p:cTn>
                              </p:par>
                              <p:par>
                                <p:cTn id="32" presetID="10" presetClass="entr" presetSubtype="0"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fade">
                                      <p:cBhvr>
                                        <p:cTn id="34" dur="500"/>
                                        <p:tgtEl>
                                          <p:spTgt spid="132"/>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4500"/>
                            </p:stCondLst>
                            <p:childTnLst>
                              <p:par>
                                <p:cTn id="48" presetID="10"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5000"/>
                            </p:stCondLst>
                            <p:childTnLst>
                              <p:par>
                                <p:cTn id="52" presetID="10" presetClass="entr" presetSubtype="0" fill="hold" grpId="0" nodeType="afterEffect">
                                  <p:stCondLst>
                                    <p:cond delay="0"/>
                                  </p:stCondLst>
                                  <p:childTnLst>
                                    <p:set>
                                      <p:cBhvr>
                                        <p:cTn id="53" dur="1" fill="hold">
                                          <p:stCondLst>
                                            <p:cond delay="0"/>
                                          </p:stCondLst>
                                        </p:cTn>
                                        <p:tgtEl>
                                          <p:spTgt spid="448"/>
                                        </p:tgtEl>
                                        <p:attrNameLst>
                                          <p:attrName>style.visibility</p:attrName>
                                        </p:attrNameLst>
                                      </p:cBhvr>
                                      <p:to>
                                        <p:strVal val="visible"/>
                                      </p:to>
                                    </p:set>
                                    <p:animEffect transition="in" filter="fade">
                                      <p:cBhvr>
                                        <p:cTn id="54" dur="500"/>
                                        <p:tgtEl>
                                          <p:spTgt spid="448"/>
                                        </p:tgtEl>
                                      </p:cBhvr>
                                    </p:animEffect>
                                  </p:childTnLst>
                                </p:cTn>
                              </p:par>
                              <p:par>
                                <p:cTn id="55" presetID="10" presetClass="entr" presetSubtype="0" fill="hold" nodeType="withEffect">
                                  <p:stCondLst>
                                    <p:cond delay="0"/>
                                  </p:stCondLst>
                                  <p:childTnLst>
                                    <p:set>
                                      <p:cBhvr>
                                        <p:cTn id="56" dur="1" fill="hold">
                                          <p:stCondLst>
                                            <p:cond delay="0"/>
                                          </p:stCondLst>
                                        </p:cTn>
                                        <p:tgtEl>
                                          <p:spTgt spid="464"/>
                                        </p:tgtEl>
                                        <p:attrNameLst>
                                          <p:attrName>style.visibility</p:attrName>
                                        </p:attrNameLst>
                                      </p:cBhvr>
                                      <p:to>
                                        <p:strVal val="visible"/>
                                      </p:to>
                                    </p:set>
                                    <p:animEffect transition="in" filter="fade">
                                      <p:cBhvr>
                                        <p:cTn id="57" dur="500"/>
                                        <p:tgtEl>
                                          <p:spTgt spid="464"/>
                                        </p:tgtEl>
                                      </p:cBhvr>
                                    </p:animEffect>
                                  </p:childTnLst>
                                </p:cTn>
                              </p:par>
                              <p:par>
                                <p:cTn id="58" presetID="10" presetClass="entr" presetSubtype="0" fill="hold" nodeType="withEffect">
                                  <p:stCondLst>
                                    <p:cond delay="0"/>
                                  </p:stCondLst>
                                  <p:childTnLst>
                                    <p:set>
                                      <p:cBhvr>
                                        <p:cTn id="59" dur="1" fill="hold">
                                          <p:stCondLst>
                                            <p:cond delay="0"/>
                                          </p:stCondLst>
                                        </p:cTn>
                                        <p:tgtEl>
                                          <p:spTgt spid="458"/>
                                        </p:tgtEl>
                                        <p:attrNameLst>
                                          <p:attrName>style.visibility</p:attrName>
                                        </p:attrNameLst>
                                      </p:cBhvr>
                                      <p:to>
                                        <p:strVal val="visible"/>
                                      </p:to>
                                    </p:set>
                                    <p:animEffect transition="in" filter="fade">
                                      <p:cBhvr>
                                        <p:cTn id="60" dur="500"/>
                                        <p:tgtEl>
                                          <p:spTgt spid="45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6"/>
                                        </p:tgtEl>
                                        <p:attrNameLst>
                                          <p:attrName>style.visibility</p:attrName>
                                        </p:attrNameLst>
                                      </p:cBhvr>
                                      <p:to>
                                        <p:strVal val="visible"/>
                                      </p:to>
                                    </p:set>
                                    <p:animEffect transition="in" filter="fade">
                                      <p:cBhvr>
                                        <p:cTn id="63" dur="500"/>
                                        <p:tgtEl>
                                          <p:spTgt spid="446"/>
                                        </p:tgtEl>
                                      </p:cBhvr>
                                    </p:animEffect>
                                  </p:childTnLst>
                                </p:cTn>
                              </p:par>
                              <p:par>
                                <p:cTn id="64" presetID="10" presetClass="entr" presetSubtype="0" fill="hold" nodeType="withEffect">
                                  <p:stCondLst>
                                    <p:cond delay="0"/>
                                  </p:stCondLst>
                                  <p:childTnLst>
                                    <p:set>
                                      <p:cBhvr>
                                        <p:cTn id="65" dur="1" fill="hold">
                                          <p:stCondLst>
                                            <p:cond delay="0"/>
                                          </p:stCondLst>
                                        </p:cTn>
                                        <p:tgtEl>
                                          <p:spTgt spid="461"/>
                                        </p:tgtEl>
                                        <p:attrNameLst>
                                          <p:attrName>style.visibility</p:attrName>
                                        </p:attrNameLst>
                                      </p:cBhvr>
                                      <p:to>
                                        <p:strVal val="visible"/>
                                      </p:to>
                                    </p:set>
                                    <p:animEffect transition="in" filter="fade">
                                      <p:cBhvr>
                                        <p:cTn id="66" dur="500"/>
                                        <p:tgtEl>
                                          <p:spTgt spid="46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47"/>
                                        </p:tgtEl>
                                        <p:attrNameLst>
                                          <p:attrName>style.visibility</p:attrName>
                                        </p:attrNameLst>
                                      </p:cBhvr>
                                      <p:to>
                                        <p:strVal val="visible"/>
                                      </p:to>
                                    </p:set>
                                    <p:animEffect transition="in" filter="fade">
                                      <p:cBhvr>
                                        <p:cTn id="69" dur="500"/>
                                        <p:tgtEl>
                                          <p:spTgt spid="447"/>
                                        </p:tgtEl>
                                      </p:cBhvr>
                                    </p:animEffect>
                                  </p:childTnLst>
                                </p:cTn>
                              </p:par>
                            </p:childTnLst>
                          </p:cTn>
                        </p:par>
                        <p:par>
                          <p:cTn id="70" fill="hold">
                            <p:stCondLst>
                              <p:cond delay="5500"/>
                            </p:stCondLst>
                            <p:childTnLst>
                              <p:par>
                                <p:cTn id="71" presetID="22" presetClass="entr" presetSubtype="8"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par>
                                <p:cTn id="74" presetID="22" presetClass="entr" presetSubtype="2"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right)">
                                      <p:cBhvr>
                                        <p:cTn id="76" dur="500"/>
                                        <p:tgtEl>
                                          <p:spTgt spid="18"/>
                                        </p:tgtEl>
                                      </p:cBhvr>
                                    </p:animEffect>
                                  </p:childTnLst>
                                </p:cTn>
                              </p:par>
                            </p:childTnLst>
                          </p:cTn>
                        </p:par>
                        <p:par>
                          <p:cTn id="77" fill="hold">
                            <p:stCondLst>
                              <p:cond delay="6000"/>
                            </p:stCondLst>
                            <p:childTnLst>
                              <p:par>
                                <p:cTn id="78" presetID="22" presetClass="entr" presetSubtype="1" fill="hold" nodeType="afterEffect">
                                  <p:stCondLst>
                                    <p:cond delay="0"/>
                                  </p:stCondLst>
                                  <p:childTnLst>
                                    <p:set>
                                      <p:cBhvr>
                                        <p:cTn id="79" dur="1" fill="hold">
                                          <p:stCondLst>
                                            <p:cond delay="0"/>
                                          </p:stCondLst>
                                        </p:cTn>
                                        <p:tgtEl>
                                          <p:spTgt spid="456"/>
                                        </p:tgtEl>
                                        <p:attrNameLst>
                                          <p:attrName>style.visibility</p:attrName>
                                        </p:attrNameLst>
                                      </p:cBhvr>
                                      <p:to>
                                        <p:strVal val="visible"/>
                                      </p:to>
                                    </p:set>
                                    <p:animEffect transition="in" filter="wipe(up)">
                                      <p:cBhvr>
                                        <p:cTn id="80" dur="500"/>
                                        <p:tgtEl>
                                          <p:spTgt spid="456"/>
                                        </p:tgtEl>
                                      </p:cBhvr>
                                    </p:animEffect>
                                  </p:childTnLst>
                                </p:cTn>
                              </p:par>
                              <p:par>
                                <p:cTn id="81" presetID="22" presetClass="entr" presetSubtype="1" fill="hold" nodeType="withEffect">
                                  <p:stCondLst>
                                    <p:cond delay="0"/>
                                  </p:stCondLst>
                                  <p:childTnLst>
                                    <p:set>
                                      <p:cBhvr>
                                        <p:cTn id="82" dur="1" fill="hold">
                                          <p:stCondLst>
                                            <p:cond delay="0"/>
                                          </p:stCondLst>
                                        </p:cTn>
                                        <p:tgtEl>
                                          <p:spTgt spid="505"/>
                                        </p:tgtEl>
                                        <p:attrNameLst>
                                          <p:attrName>style.visibility</p:attrName>
                                        </p:attrNameLst>
                                      </p:cBhvr>
                                      <p:to>
                                        <p:strVal val="visible"/>
                                      </p:to>
                                    </p:set>
                                    <p:animEffect transition="in" filter="wipe(up)">
                                      <p:cBhvr>
                                        <p:cTn id="83" dur="500"/>
                                        <p:tgtEl>
                                          <p:spTgt spid="505"/>
                                        </p:tgtEl>
                                      </p:cBhvr>
                                    </p:animEffect>
                                  </p:childTnLst>
                                </p:cTn>
                              </p:par>
                            </p:childTnLst>
                          </p:cTn>
                        </p:par>
                        <p:par>
                          <p:cTn id="84" fill="hold">
                            <p:stCondLst>
                              <p:cond delay="6500"/>
                            </p:stCondLst>
                            <p:childTnLst>
                              <p:par>
                                <p:cTn id="85" presetID="22" presetClass="entr" presetSubtype="8"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par>
                          <p:cTn id="88" fill="hold">
                            <p:stCondLst>
                              <p:cond delay="7000"/>
                            </p:stCondLst>
                            <p:childTnLst>
                              <p:par>
                                <p:cTn id="89" presetID="10" presetClass="entr" presetSubtype="0" fill="hold" nodeType="after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childTnLst>
                          </p:cTn>
                        </p:par>
                        <p:par>
                          <p:cTn id="92" fill="hold">
                            <p:stCondLst>
                              <p:cond delay="7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childTnLst>
                          </p:cTn>
                        </p:par>
                        <p:par>
                          <p:cTn id="96" fill="hold">
                            <p:stCondLst>
                              <p:cond delay="8000"/>
                            </p:stCondLst>
                            <p:childTnLst>
                              <p:par>
                                <p:cTn id="97" presetID="16" presetClass="entr" presetSubtype="42" fill="hold" nodeType="after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barn(outHorizontal)">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6"/>
                                        </p:tgtEl>
                                        <p:attrNameLst>
                                          <p:attrName>style.visibility</p:attrName>
                                        </p:attrNameLst>
                                      </p:cBhvr>
                                      <p:to>
                                        <p:strVal val="visible"/>
                                      </p:to>
                                    </p:set>
                                    <p:animEffect transition="in" filter="fade">
                                      <p:cBhvr>
                                        <p:cTn id="102" dur="500"/>
                                        <p:tgtEl>
                                          <p:spTgt spid="86"/>
                                        </p:tgtEl>
                                      </p:cBhvr>
                                    </p:animEffect>
                                  </p:childTnLst>
                                </p:cTn>
                              </p:par>
                            </p:childTnLst>
                          </p:cTn>
                        </p:par>
                        <p:par>
                          <p:cTn id="103" fill="hold">
                            <p:stCondLst>
                              <p:cond delay="8500"/>
                            </p:stCondLst>
                            <p:childTnLst>
                              <p:par>
                                <p:cTn id="104" presetID="10" presetClass="entr" presetSubtype="0" fill="hold" grpId="0" nodeType="afterEffect">
                                  <p:stCondLst>
                                    <p:cond delay="0"/>
                                  </p:stCondLst>
                                  <p:childTnLst>
                                    <p:set>
                                      <p:cBhvr>
                                        <p:cTn id="105" dur="1" fill="hold">
                                          <p:stCondLst>
                                            <p:cond delay="0"/>
                                          </p:stCondLst>
                                        </p:cTn>
                                        <p:tgtEl>
                                          <p:spTgt spid="157"/>
                                        </p:tgtEl>
                                        <p:attrNameLst>
                                          <p:attrName>style.visibility</p:attrName>
                                        </p:attrNameLst>
                                      </p:cBhvr>
                                      <p:to>
                                        <p:strVal val="visible"/>
                                      </p:to>
                                    </p:set>
                                    <p:animEffect transition="in" filter="fade">
                                      <p:cBhvr>
                                        <p:cTn id="106" dur="500"/>
                                        <p:tgtEl>
                                          <p:spTgt spid="157"/>
                                        </p:tgtEl>
                                      </p:cBhvr>
                                    </p:animEffect>
                                  </p:childTnLst>
                                </p:cTn>
                              </p:par>
                              <p:par>
                                <p:cTn id="107" presetID="10" presetClass="entr" presetSubtype="0" fill="hold" nodeType="withEffect">
                                  <p:stCondLst>
                                    <p:cond delay="0"/>
                                  </p:stCondLst>
                                  <p:childTnLst>
                                    <p:set>
                                      <p:cBhvr>
                                        <p:cTn id="108" dur="1" fill="hold">
                                          <p:stCondLst>
                                            <p:cond delay="0"/>
                                          </p:stCondLst>
                                        </p:cTn>
                                        <p:tgtEl>
                                          <p:spTgt spid="158"/>
                                        </p:tgtEl>
                                        <p:attrNameLst>
                                          <p:attrName>style.visibility</p:attrName>
                                        </p:attrNameLst>
                                      </p:cBhvr>
                                      <p:to>
                                        <p:strVal val="visible"/>
                                      </p:to>
                                    </p:set>
                                    <p:animEffect transition="in" filter="fade">
                                      <p:cBhvr>
                                        <p:cTn id="109"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506" grpId="0"/>
      <p:bldP spid="446" grpId="0"/>
      <p:bldP spid="447" grpId="0"/>
      <p:bldP spid="448" grpId="0"/>
      <p:bldP spid="127" grpId="0"/>
      <p:bldP spid="128" grpId="0" animBg="1"/>
      <p:bldP spid="130" grpId="0"/>
      <p:bldP spid="131" grpId="0" animBg="1"/>
      <p:bldP spid="15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A43FCE-B7BB-853F-82EA-342BFED0796F}"/>
              </a:ext>
            </a:extLst>
          </p:cNvPr>
          <p:cNvPicPr>
            <a:picLocks noChangeAspect="1"/>
          </p:cNvPicPr>
          <p:nvPr/>
        </p:nvPicPr>
        <p:blipFill>
          <a:blip r:embed="rId3"/>
          <a:stretch>
            <a:fillRect/>
          </a:stretch>
        </p:blipFill>
        <p:spPr>
          <a:xfrm>
            <a:off x="4583038" y="0"/>
            <a:ext cx="4541912" cy="2438400"/>
          </a:xfrm>
          <a:prstGeom prst="rect">
            <a:avLst/>
          </a:prstGeom>
        </p:spPr>
      </p:pic>
      <p:pic>
        <p:nvPicPr>
          <p:cNvPr id="6" name="Image 5">
            <a:extLst>
              <a:ext uri="{FF2B5EF4-FFF2-40B4-BE49-F238E27FC236}">
                <a16:creationId xmlns:a16="http://schemas.microsoft.com/office/drawing/2014/main" id="{B5F8A5EF-D42C-82EA-377E-1CD4EDECE711}"/>
              </a:ext>
            </a:extLst>
          </p:cNvPr>
          <p:cNvPicPr>
            <a:picLocks noChangeAspect="1"/>
          </p:cNvPicPr>
          <p:nvPr/>
        </p:nvPicPr>
        <p:blipFill>
          <a:blip r:embed="rId4"/>
          <a:stretch>
            <a:fillRect/>
          </a:stretch>
        </p:blipFill>
        <p:spPr>
          <a:xfrm>
            <a:off x="38100" y="3191154"/>
            <a:ext cx="4095750" cy="3495396"/>
          </a:xfrm>
          <a:prstGeom prst="rect">
            <a:avLst/>
          </a:prstGeom>
        </p:spPr>
      </p:pic>
      <p:pic>
        <p:nvPicPr>
          <p:cNvPr id="8" name="Image 7">
            <a:extLst>
              <a:ext uri="{FF2B5EF4-FFF2-40B4-BE49-F238E27FC236}">
                <a16:creationId xmlns:a16="http://schemas.microsoft.com/office/drawing/2014/main" id="{A7FC481C-1957-7626-5790-1FE352C54A28}"/>
              </a:ext>
            </a:extLst>
          </p:cNvPr>
          <p:cNvPicPr>
            <a:picLocks noChangeAspect="1"/>
          </p:cNvPicPr>
          <p:nvPr/>
        </p:nvPicPr>
        <p:blipFill>
          <a:blip r:embed="rId5"/>
          <a:stretch>
            <a:fillRect/>
          </a:stretch>
        </p:blipFill>
        <p:spPr>
          <a:xfrm rot="5400000">
            <a:off x="5043488" y="2445067"/>
            <a:ext cx="3114675" cy="5429250"/>
          </a:xfrm>
          <a:prstGeom prst="rect">
            <a:avLst/>
          </a:prstGeom>
        </p:spPr>
      </p:pic>
      <p:pic>
        <p:nvPicPr>
          <p:cNvPr id="10" name="Image 9">
            <a:extLst>
              <a:ext uri="{FF2B5EF4-FFF2-40B4-BE49-F238E27FC236}">
                <a16:creationId xmlns:a16="http://schemas.microsoft.com/office/drawing/2014/main" id="{8B2D0A99-214E-66EE-EBA4-12E1388E7544}"/>
              </a:ext>
            </a:extLst>
          </p:cNvPr>
          <p:cNvPicPr>
            <a:picLocks noChangeAspect="1"/>
          </p:cNvPicPr>
          <p:nvPr/>
        </p:nvPicPr>
        <p:blipFill>
          <a:blip r:embed="rId6"/>
          <a:stretch>
            <a:fillRect/>
          </a:stretch>
        </p:blipFill>
        <p:spPr>
          <a:xfrm>
            <a:off x="0" y="-76200"/>
            <a:ext cx="4673150" cy="2514600"/>
          </a:xfrm>
          <a:prstGeom prst="rect">
            <a:avLst/>
          </a:prstGeom>
        </p:spPr>
      </p:pic>
    </p:spTree>
    <p:extLst>
      <p:ext uri="{BB962C8B-B14F-4D97-AF65-F5344CB8AC3E}">
        <p14:creationId xmlns:p14="http://schemas.microsoft.com/office/powerpoint/2010/main" val="29244353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62DCB-9C17-E0EA-F20A-E2ADB76A2521}"/>
              </a:ext>
            </a:extLst>
          </p:cNvPr>
          <p:cNvSpPr>
            <a:spLocks noGrp="1"/>
          </p:cNvSpPr>
          <p:nvPr>
            <p:ph type="title"/>
          </p:nvPr>
        </p:nvSpPr>
        <p:spPr>
          <a:xfrm>
            <a:off x="3238626" y="1015000"/>
            <a:ext cx="4695825" cy="615553"/>
          </a:xfrm>
        </p:spPr>
        <p:txBody>
          <a:bodyPr/>
          <a:lstStyle/>
          <a:p>
            <a:r>
              <a:rPr lang="fr-FR"/>
              <a:t>IMAGE D4UN PLAN DE TERRAIN D4ARROSAGE ET D4UN ARROSEUR</a:t>
            </a:r>
          </a:p>
        </p:txBody>
      </p:sp>
      <p:pic>
        <p:nvPicPr>
          <p:cNvPr id="4" name="Image 3">
            <a:extLst>
              <a:ext uri="{FF2B5EF4-FFF2-40B4-BE49-F238E27FC236}">
                <a16:creationId xmlns:a16="http://schemas.microsoft.com/office/drawing/2014/main" id="{2EFE0792-5B91-D786-6809-FCCC610A7B54}"/>
              </a:ext>
            </a:extLst>
          </p:cNvPr>
          <p:cNvPicPr>
            <a:picLocks noChangeAspect="1"/>
          </p:cNvPicPr>
          <p:nvPr/>
        </p:nvPicPr>
        <p:blipFill>
          <a:blip r:embed="rId3"/>
          <a:stretch>
            <a:fillRect/>
          </a:stretch>
        </p:blipFill>
        <p:spPr>
          <a:xfrm>
            <a:off x="0" y="152400"/>
            <a:ext cx="9144000" cy="6237962"/>
          </a:xfrm>
          <a:prstGeom prst="rect">
            <a:avLst/>
          </a:prstGeom>
        </p:spPr>
      </p:pic>
      <p:pic>
        <p:nvPicPr>
          <p:cNvPr id="6" name="Image 5">
            <a:extLst>
              <a:ext uri="{FF2B5EF4-FFF2-40B4-BE49-F238E27FC236}">
                <a16:creationId xmlns:a16="http://schemas.microsoft.com/office/drawing/2014/main" id="{E7456C27-2AFA-9B7B-D867-1410CF9EB333}"/>
              </a:ext>
            </a:extLst>
          </p:cNvPr>
          <p:cNvPicPr>
            <a:picLocks noChangeAspect="1"/>
          </p:cNvPicPr>
          <p:nvPr/>
        </p:nvPicPr>
        <p:blipFill>
          <a:blip r:embed="rId3"/>
          <a:stretch>
            <a:fillRect/>
          </a:stretch>
        </p:blipFill>
        <p:spPr>
          <a:xfrm>
            <a:off x="0" y="310019"/>
            <a:ext cx="9144000" cy="6237962"/>
          </a:xfrm>
          <a:prstGeom prst="rect">
            <a:avLst/>
          </a:prstGeom>
        </p:spPr>
      </p:pic>
      <p:pic>
        <p:nvPicPr>
          <p:cNvPr id="12" name="Image 11">
            <a:extLst>
              <a:ext uri="{FF2B5EF4-FFF2-40B4-BE49-F238E27FC236}">
                <a16:creationId xmlns:a16="http://schemas.microsoft.com/office/drawing/2014/main" id="{08DB4BEF-A561-187C-BABE-184613FBADC6}"/>
              </a:ext>
            </a:extLst>
          </p:cNvPr>
          <p:cNvPicPr>
            <a:picLocks noChangeAspect="1"/>
          </p:cNvPicPr>
          <p:nvPr/>
        </p:nvPicPr>
        <p:blipFill rotWithShape="1">
          <a:blip r:embed="rId4">
            <a:extLst>
              <a:ext uri="{28A0092B-C50C-407E-A947-70E740481C1C}">
                <a14:useLocalDpi xmlns:a14="http://schemas.microsoft.com/office/drawing/2010/main" val="0"/>
              </a:ext>
            </a:extLst>
          </a:blip>
          <a:srcRect l="15556" r="57778"/>
          <a:stretch/>
        </p:blipFill>
        <p:spPr>
          <a:xfrm>
            <a:off x="228600" y="2209800"/>
            <a:ext cx="934720" cy="3505200"/>
          </a:xfrm>
          <a:prstGeom prst="rect">
            <a:avLst/>
          </a:prstGeom>
        </p:spPr>
      </p:pic>
    </p:spTree>
    <p:extLst>
      <p:ext uri="{BB962C8B-B14F-4D97-AF65-F5344CB8AC3E}">
        <p14:creationId xmlns:p14="http://schemas.microsoft.com/office/powerpoint/2010/main" val="25799776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91B9DA-0800-3304-F9C9-8724146BB261}"/>
              </a:ext>
            </a:extLst>
          </p:cNvPr>
          <p:cNvSpPr>
            <a:spLocks noGrp="1"/>
          </p:cNvSpPr>
          <p:nvPr>
            <p:ph type="title"/>
          </p:nvPr>
        </p:nvSpPr>
        <p:spPr>
          <a:xfrm>
            <a:off x="190498" y="319445"/>
            <a:ext cx="8686801" cy="369332"/>
          </a:xfrm>
        </p:spPr>
        <p:txBody>
          <a:bodyPr/>
          <a:lstStyle/>
          <a:p>
            <a:r>
              <a:rPr lang="fr-FR" sz="2400" dirty="0"/>
              <a:t>La perte de charge dans un réseau</a:t>
            </a:r>
          </a:p>
        </p:txBody>
      </p:sp>
      <p:sp>
        <p:nvSpPr>
          <p:cNvPr id="4" name="Espace réservé du contenu 3">
            <a:extLst>
              <a:ext uri="{FF2B5EF4-FFF2-40B4-BE49-F238E27FC236}">
                <a16:creationId xmlns:a16="http://schemas.microsoft.com/office/drawing/2014/main" id="{A474F1A1-3AB6-E878-370C-ABD37C95917C}"/>
              </a:ext>
            </a:extLst>
          </p:cNvPr>
          <p:cNvSpPr>
            <a:spLocks noGrp="1"/>
          </p:cNvSpPr>
          <p:nvPr>
            <p:ph sz="quarter" idx="12"/>
          </p:nvPr>
        </p:nvSpPr>
        <p:spPr>
          <a:xfrm>
            <a:off x="228600" y="1143000"/>
            <a:ext cx="8610598" cy="5919569"/>
          </a:xfrm>
        </p:spPr>
        <p:txBody>
          <a:bodyPr/>
          <a:lstStyle/>
          <a:p>
            <a:pPr algn="l">
              <a:spcAft>
                <a:spcPts val="750"/>
              </a:spcAft>
            </a:pPr>
            <a:r>
              <a:rPr lang="fr-FR" sz="2400" b="0" i="0" dirty="0">
                <a:solidFill>
                  <a:srgbClr val="131313"/>
                </a:solidFill>
                <a:effectLst/>
                <a:latin typeface="Inter"/>
              </a:rPr>
              <a:t>Les pertes de charge dans un système d'arrosage automatique pour espaces verts font référence à la diminution de la pression de l'eau à mesure qu'elle circule à travers le système. Ces pertes peuvent affecter l'efficacité et l'uniformité de l'arrosage. Voici quelques facteurs principaux qui contribuent aux pertes de charge :</a:t>
            </a:r>
          </a:p>
          <a:p>
            <a:pPr algn="l">
              <a:buFont typeface="+mj-lt"/>
              <a:buAutoNum type="arabicPeriod"/>
            </a:pPr>
            <a:r>
              <a:rPr lang="fr-FR" sz="2400" b="1" i="0" dirty="0">
                <a:solidFill>
                  <a:srgbClr val="131313"/>
                </a:solidFill>
                <a:effectLst/>
                <a:latin typeface="Inter"/>
              </a:rPr>
              <a:t>Frottement</a:t>
            </a:r>
            <a:r>
              <a:rPr lang="fr-FR" sz="2400" b="0" i="0" dirty="0">
                <a:solidFill>
                  <a:srgbClr val="131313"/>
                </a:solidFill>
                <a:effectLst/>
                <a:latin typeface="Inter"/>
              </a:rPr>
              <a:t> </a:t>
            </a:r>
          </a:p>
          <a:p>
            <a:pPr algn="l">
              <a:buFont typeface="+mj-lt"/>
              <a:buAutoNum type="arabicPeriod"/>
            </a:pPr>
            <a:r>
              <a:rPr lang="fr-FR" sz="2400" b="1" i="0" dirty="0">
                <a:solidFill>
                  <a:srgbClr val="131313"/>
                </a:solidFill>
                <a:effectLst/>
                <a:latin typeface="Inter"/>
              </a:rPr>
              <a:t>Changements de direction</a:t>
            </a:r>
          </a:p>
          <a:p>
            <a:pPr algn="l">
              <a:buFont typeface="+mj-lt"/>
              <a:buAutoNum type="arabicPeriod"/>
            </a:pPr>
            <a:r>
              <a:rPr lang="fr-FR" sz="2400" b="1" i="0" dirty="0">
                <a:solidFill>
                  <a:srgbClr val="131313"/>
                </a:solidFill>
                <a:effectLst/>
                <a:latin typeface="Inter"/>
              </a:rPr>
              <a:t>Élévation</a:t>
            </a:r>
            <a:endParaRPr lang="fr-FR" sz="2400" b="0" dirty="0">
              <a:solidFill>
                <a:srgbClr val="131313"/>
              </a:solidFill>
              <a:latin typeface="Inter"/>
            </a:endParaRPr>
          </a:p>
          <a:p>
            <a:pPr algn="l">
              <a:buFont typeface="+mj-lt"/>
              <a:buAutoNum type="arabicPeriod"/>
            </a:pPr>
            <a:r>
              <a:rPr lang="fr-FR" sz="2400" b="1" i="0" dirty="0">
                <a:solidFill>
                  <a:srgbClr val="131313"/>
                </a:solidFill>
                <a:effectLst/>
                <a:latin typeface="Inter"/>
              </a:rPr>
              <a:t>Débit d’eau</a:t>
            </a:r>
          </a:p>
          <a:p>
            <a:pPr algn="l">
              <a:buFont typeface="+mj-lt"/>
              <a:buAutoNum type="arabicPeriod"/>
            </a:pPr>
            <a:r>
              <a:rPr lang="fr-FR" sz="2400" b="1" i="0" dirty="0">
                <a:solidFill>
                  <a:srgbClr val="131313"/>
                </a:solidFill>
                <a:effectLst/>
                <a:latin typeface="Inter"/>
              </a:rPr>
              <a:t>Filtration et accessoires</a:t>
            </a:r>
          </a:p>
          <a:p>
            <a:pPr algn="l"/>
            <a:r>
              <a:rPr lang="fr-FR" sz="2400" b="0" i="0" dirty="0">
                <a:solidFill>
                  <a:srgbClr val="131313"/>
                </a:solidFill>
                <a:effectLst/>
                <a:latin typeface="Inter"/>
              </a:rPr>
              <a:t>Pour compenser ces pertes de charge, il est souvent nécessaire d'utiliser des pompes pour augmenter la pression de l'eau dans le système. Un bon design et une maintenance régulière peuvent aider à minimiser les pertes de charge et à assurer un arrosage uniforme et efficace des espaces verts.</a:t>
            </a:r>
          </a:p>
          <a:p>
            <a:endParaRPr lang="fr-FR" dirty="0"/>
          </a:p>
        </p:txBody>
      </p:sp>
    </p:spTree>
    <p:extLst>
      <p:ext uri="{BB962C8B-B14F-4D97-AF65-F5344CB8AC3E}">
        <p14:creationId xmlns:p14="http://schemas.microsoft.com/office/powerpoint/2010/main" val="782070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6981" y="-51989"/>
            <a:ext cx="8515350" cy="738664"/>
          </a:xfrm>
        </p:spPr>
        <p:txBody>
          <a:bodyPr/>
          <a:lstStyle/>
          <a:p>
            <a:r>
              <a:rPr lang="fr-FR" sz="2400" dirty="0"/>
              <a:t>Une bonne conception en amont du système d’irrigation </a:t>
            </a:r>
            <a:endParaRPr lang="en-US" sz="2400" dirty="0"/>
          </a:p>
        </p:txBody>
      </p:sp>
      <p:sp>
        <p:nvSpPr>
          <p:cNvPr id="3" name="Segnaposto contenuto 2"/>
          <p:cNvSpPr>
            <a:spLocks noGrp="1"/>
          </p:cNvSpPr>
          <p:nvPr>
            <p:ph sz="quarter" idx="10"/>
          </p:nvPr>
        </p:nvSpPr>
        <p:spPr>
          <a:xfrm>
            <a:off x="74056" y="1143000"/>
            <a:ext cx="3964544" cy="5105400"/>
          </a:xfrm>
        </p:spPr>
        <p:txBody>
          <a:bodyPr/>
          <a:lstStyle/>
          <a:p>
            <a:pPr eaLnBrk="1" hangingPunct="1"/>
            <a:r>
              <a:rPr lang="fr-FR" altLang="it-IT" sz="2000" b="0" u="sng" dirty="0"/>
              <a:t>Principales causes de gaspillage en arrosage :</a:t>
            </a:r>
          </a:p>
          <a:p>
            <a:pPr marL="342900" indent="-342900">
              <a:buFont typeface="+mj-lt"/>
              <a:buAutoNum type="arabicPeriod"/>
            </a:pPr>
            <a:r>
              <a:rPr lang="fr-FR" altLang="it-IT" sz="2000" b="0" dirty="0"/>
              <a:t>Mauvaise conception du réseau d’arrosage </a:t>
            </a:r>
          </a:p>
          <a:p>
            <a:pPr marL="342900" indent="-342900">
              <a:buFont typeface="+mj-lt"/>
              <a:buAutoNum type="arabicPeriod"/>
            </a:pPr>
            <a:r>
              <a:rPr lang="fr-FR" altLang="it-IT" sz="2000" b="0" dirty="0"/>
              <a:t>Inefficacité du système d’arrosage dû à un matériel obsolète</a:t>
            </a:r>
          </a:p>
          <a:p>
            <a:pPr marL="342900" indent="-342900">
              <a:buFont typeface="+mj-lt"/>
              <a:buAutoNum type="arabicPeriod"/>
            </a:pPr>
            <a:r>
              <a:rPr lang="fr-FR" altLang="it-IT" sz="2000" b="0" dirty="0"/>
              <a:t>Pression et débit inadaptés au réseau </a:t>
            </a:r>
            <a:endParaRPr lang="fr-FR" sz="2000" b="0" dirty="0"/>
          </a:p>
          <a:p>
            <a:pPr marL="342900" indent="-342900">
              <a:buFont typeface="+mj-lt"/>
              <a:buAutoNum type="arabicPeriod"/>
            </a:pPr>
            <a:r>
              <a:rPr lang="fr-FR" sz="2000" b="0" dirty="0"/>
              <a:t>Vandalisme </a:t>
            </a:r>
            <a:endParaRPr lang="fr-FR" altLang="it-IT" sz="2000" b="0" dirty="0"/>
          </a:p>
          <a:p>
            <a:pPr marL="342900" indent="-342900">
              <a:buFont typeface="+mj-lt"/>
              <a:buAutoNum type="arabicPeriod"/>
            </a:pPr>
            <a:r>
              <a:rPr lang="fr-FR" altLang="it-IT" sz="2000" b="0" dirty="0"/>
              <a:t>Mauvaise appréciation de l’absorption hydrique des sols</a:t>
            </a:r>
          </a:p>
          <a:p>
            <a:pPr marL="342900" indent="-342900">
              <a:buFont typeface="+mj-lt"/>
              <a:buAutoNum type="arabicPeriod"/>
            </a:pPr>
            <a:r>
              <a:rPr lang="fr-FR" altLang="it-IT" sz="2000" b="0" dirty="0"/>
              <a:t>Un système ignorant les conditions météorologiques et le vent</a:t>
            </a:r>
            <a:endParaRPr lang="fr-FR" sz="2000" b="0" dirty="0"/>
          </a:p>
        </p:txBody>
      </p:sp>
      <p:sp>
        <p:nvSpPr>
          <p:cNvPr id="7" name="Segnaposto contenuto 6"/>
          <p:cNvSpPr>
            <a:spLocks noGrp="1"/>
          </p:cNvSpPr>
          <p:nvPr>
            <p:ph sz="quarter" idx="12"/>
          </p:nvPr>
        </p:nvSpPr>
        <p:spPr>
          <a:xfrm>
            <a:off x="4191000" y="693412"/>
            <a:ext cx="4503798" cy="6155531"/>
          </a:xfrm>
        </p:spPr>
        <p:txBody>
          <a:bodyPr/>
          <a:lstStyle/>
          <a:p>
            <a:pPr eaLnBrk="1" hangingPunct="1"/>
            <a:r>
              <a:rPr lang="it-IT" sz="2000" u="sng" dirty="0"/>
              <a:t>Solutions :</a:t>
            </a:r>
          </a:p>
          <a:p>
            <a:pPr marL="342900" indent="-342900">
              <a:buFont typeface="+mj-lt"/>
              <a:buAutoNum type="arabicPeriod"/>
            </a:pPr>
            <a:r>
              <a:rPr lang="fr-FR" sz="2000" b="0" dirty="0">
                <a:solidFill>
                  <a:srgbClr val="FF0000"/>
                </a:solidFill>
              </a:rPr>
              <a:t>Une étude </a:t>
            </a:r>
            <a:r>
              <a:rPr lang="fr-FR" sz="2000" b="0" dirty="0"/>
              <a:t>approfondie du site avec une division des zones, en fonction des besoins en eau des différents végétaux, uniformité de l’eau.</a:t>
            </a:r>
          </a:p>
          <a:p>
            <a:pPr marL="342900" indent="-342900">
              <a:buFont typeface="+mj-lt"/>
              <a:buAutoNum type="arabicPeriod"/>
            </a:pPr>
            <a:r>
              <a:rPr lang="it-IT" sz="2000" b="0" dirty="0"/>
              <a:t>Des programmateurs adaptés et intelligents</a:t>
            </a:r>
          </a:p>
          <a:p>
            <a:pPr marL="342900" indent="-342900">
              <a:buFont typeface="+mj-lt"/>
              <a:buAutoNum type="arabicPeriod"/>
            </a:pPr>
            <a:r>
              <a:rPr lang="fr-FR" sz="2000" b="0" dirty="0"/>
              <a:t>Utilisation de régulateurs de pression, clapet anti retour et sondes de débit (débitmètre)</a:t>
            </a:r>
          </a:p>
          <a:p>
            <a:pPr marL="342900" indent="-342900">
              <a:buFont typeface="+mj-lt"/>
              <a:buAutoNum type="arabicPeriod"/>
            </a:pPr>
            <a:r>
              <a:rPr lang="fr-FR" sz="2000" b="0" dirty="0"/>
              <a:t>Détection de fuites et outils de prévention </a:t>
            </a:r>
          </a:p>
          <a:p>
            <a:pPr marL="342900" indent="-342900">
              <a:buFont typeface="+mj-lt"/>
              <a:buAutoNum type="arabicPeriod"/>
            </a:pPr>
            <a:r>
              <a:rPr lang="fr-FR" sz="2000" b="0" dirty="0"/>
              <a:t>Des buses et des arroseurs adaptées pour maximiser les rendements et l’efficacité de l’arrosage</a:t>
            </a:r>
          </a:p>
          <a:p>
            <a:pPr marL="342900" indent="-342900">
              <a:buFont typeface="+mj-lt"/>
              <a:buAutoNum type="arabicPeriod"/>
            </a:pPr>
            <a:r>
              <a:rPr lang="fr-FR" sz="2000" b="0" dirty="0"/>
              <a:t>Utilisation de sondes intelligentes pour ajuster les apports d’eau en fonction des conditions météo</a:t>
            </a:r>
            <a:r>
              <a:rPr lang="en-US" sz="2000" b="0" dirty="0" err="1"/>
              <a:t>rologiques</a:t>
            </a:r>
            <a:endParaRPr lang="it-IT" sz="2000" b="0" dirty="0"/>
          </a:p>
        </p:txBody>
      </p:sp>
    </p:spTree>
    <p:extLst>
      <p:ext uri="{BB962C8B-B14F-4D97-AF65-F5344CB8AC3E}">
        <p14:creationId xmlns:p14="http://schemas.microsoft.com/office/powerpoint/2010/main" val="1397693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07FF623-0A28-CB78-687E-ECE2C60D8B07}"/>
              </a:ext>
            </a:extLst>
          </p:cNvPr>
          <p:cNvSpPr txBox="1"/>
          <p:nvPr/>
        </p:nvSpPr>
        <p:spPr>
          <a:xfrm>
            <a:off x="381000" y="1295400"/>
            <a:ext cx="8763000" cy="4524315"/>
          </a:xfrm>
          <a:prstGeom prst="rect">
            <a:avLst/>
          </a:prstGeom>
          <a:noFill/>
        </p:spPr>
        <p:txBody>
          <a:bodyPr wrap="square">
            <a:spAutoFit/>
          </a:bodyPr>
          <a:lstStyle/>
          <a:p>
            <a:pPr marL="285750" indent="-285750">
              <a:buFont typeface="Arial" panose="020B0604020202020204" pitchFamily="34" charset="0"/>
              <a:buChar char="•"/>
            </a:pPr>
            <a:r>
              <a:rPr lang="fr-FR" sz="2400" dirty="0"/>
              <a:t>La conception des réseaux d’arroge automatique</a:t>
            </a:r>
          </a:p>
          <a:p>
            <a:pPr marL="285750" indent="-285750">
              <a:buFont typeface="Arial" panose="020B0604020202020204" pitchFamily="34" charset="0"/>
              <a:buChar char="•"/>
            </a:pPr>
            <a:r>
              <a:rPr lang="fr-FR" sz="2400" dirty="0"/>
              <a:t>La maintenance des réseaux d’arrosage automatique</a:t>
            </a:r>
          </a:p>
          <a:p>
            <a:pPr marL="285750" indent="-285750">
              <a:buFont typeface="Arial" panose="020B0604020202020204" pitchFamily="34" charset="0"/>
              <a:buChar char="•"/>
            </a:pPr>
            <a:r>
              <a:rPr lang="fr-FR" sz="2400" dirty="0"/>
              <a:t>le paillage, l’amélioration du sol et les solutions innovantes</a:t>
            </a:r>
          </a:p>
          <a:p>
            <a:pPr marL="285750" indent="-285750">
              <a:buFont typeface="Arial" panose="020B0604020202020204" pitchFamily="34" charset="0"/>
              <a:buChar char="•"/>
            </a:pPr>
            <a:r>
              <a:rPr lang="fr-FR" sz="2400" dirty="0"/>
              <a:t>Maîtriser les apports par l’ETP: détermination des besoins de la plante, dose journalière et fréquence.</a:t>
            </a:r>
          </a:p>
          <a:p>
            <a:pPr marL="285750" indent="-285750">
              <a:buFont typeface="Arial" panose="020B0604020202020204" pitchFamily="34" charset="0"/>
              <a:buChar char="•"/>
            </a:pPr>
            <a:r>
              <a:rPr lang="fr-FR" sz="2400" dirty="0"/>
              <a:t>La tensiométrie</a:t>
            </a:r>
          </a:p>
          <a:p>
            <a:pPr marL="285750" indent="-285750">
              <a:buFont typeface="Arial" panose="020B0604020202020204" pitchFamily="34" charset="0"/>
              <a:buChar char="•"/>
            </a:pPr>
            <a:r>
              <a:rPr lang="fr-FR" sz="2400" dirty="0"/>
              <a:t>L’arrosage centralisé et intelligent AI</a:t>
            </a:r>
          </a:p>
          <a:p>
            <a:pPr marL="285750" indent="-285750">
              <a:buFont typeface="Arial" panose="020B0604020202020204" pitchFamily="34" charset="0"/>
              <a:buChar char="•"/>
            </a:pPr>
            <a:r>
              <a:rPr lang="fr-FR" sz="2400" dirty="0"/>
              <a:t>Des végétaux adaptés et un embellissement différent:</a:t>
            </a: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2400" dirty="0"/>
              <a:t>Gazon jauni (choix des variétés) et moins d’annuelles (voir embellissement alternatif).</a:t>
            </a:r>
          </a:p>
          <a:p>
            <a:pPr marL="285750" indent="-285750">
              <a:buFont typeface="Arial" panose="020B0604020202020204" pitchFamily="34" charset="0"/>
              <a:buChar char="•"/>
            </a:pPr>
            <a:r>
              <a:rPr lang="fr-FR" sz="2400" dirty="0"/>
              <a:t>Rechercher une végétation pourvoyeuse de fraicheur sans être trop gourmande en eau PARADOXE.</a:t>
            </a:r>
          </a:p>
        </p:txBody>
      </p:sp>
      <p:sp>
        <p:nvSpPr>
          <p:cNvPr id="6" name="ZoneTexte 5">
            <a:extLst>
              <a:ext uri="{FF2B5EF4-FFF2-40B4-BE49-F238E27FC236}">
                <a16:creationId xmlns:a16="http://schemas.microsoft.com/office/drawing/2014/main" id="{5BF29748-8C59-F9A7-5E93-40DBB8F38E8A}"/>
              </a:ext>
            </a:extLst>
          </p:cNvPr>
          <p:cNvSpPr txBox="1"/>
          <p:nvPr/>
        </p:nvSpPr>
        <p:spPr>
          <a:xfrm>
            <a:off x="381000" y="381000"/>
            <a:ext cx="8001000"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L’ARROSAGE OPTIMISE DES ESPACES VERTS</a:t>
            </a:r>
          </a:p>
        </p:txBody>
      </p:sp>
    </p:spTree>
    <p:extLst>
      <p:ext uri="{BB962C8B-B14F-4D97-AF65-F5344CB8AC3E}">
        <p14:creationId xmlns:p14="http://schemas.microsoft.com/office/powerpoint/2010/main" val="2294872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a:extLst>
              <a:ext uri="{FF2B5EF4-FFF2-40B4-BE49-F238E27FC236}">
                <a16:creationId xmlns:a16="http://schemas.microsoft.com/office/drawing/2014/main" id="{EDF6B19D-C6D4-1B3E-BA9E-8331BB2AB1F7}"/>
              </a:ext>
            </a:extLst>
          </p:cNvPr>
          <p:cNvSpPr>
            <a:spLocks noChangeArrowheads="1"/>
          </p:cNvSpPr>
          <p:nvPr/>
        </p:nvSpPr>
        <p:spPr bwMode="auto">
          <a:xfrm>
            <a:off x="609600" y="1948229"/>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1800" dirty="0"/>
              <a:t>Vandalisme</a:t>
            </a:r>
          </a:p>
          <a:p>
            <a:endParaRPr lang="fr-FR" altLang="fr-FR" sz="1800" dirty="0"/>
          </a:p>
          <a:p>
            <a:r>
              <a:rPr lang="fr-FR" altLang="fr-FR" sz="1800" i="0" dirty="0"/>
              <a:t>Protections Anti-pollution</a:t>
            </a:r>
          </a:p>
        </p:txBody>
      </p:sp>
      <p:sp>
        <p:nvSpPr>
          <p:cNvPr id="1112070" name="Rectangle 6">
            <a:extLst>
              <a:ext uri="{FF2B5EF4-FFF2-40B4-BE49-F238E27FC236}">
                <a16:creationId xmlns:a16="http://schemas.microsoft.com/office/drawing/2014/main" id="{D676C424-A07E-C831-DEEC-FCE02D27A505}"/>
              </a:ext>
            </a:extLst>
          </p:cNvPr>
          <p:cNvSpPr>
            <a:spLocks noChangeArrowheads="1"/>
          </p:cNvSpPr>
          <p:nvPr/>
        </p:nvSpPr>
        <p:spPr bwMode="auto">
          <a:xfrm>
            <a:off x="504214" y="2326053"/>
            <a:ext cx="88439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endParaRPr lang="fr-FR" altLang="fr-FR" sz="2400" b="0" i="0" dirty="0">
              <a:latin typeface="Arial" panose="020B0604020202020204" pitchFamily="34" charset="0"/>
            </a:endParaRPr>
          </a:p>
          <a:p>
            <a:pPr algn="l"/>
            <a:r>
              <a:rPr lang="fr-FR" altLang="fr-FR" sz="2400" b="0" i="0" dirty="0">
                <a:latin typeface="Arial" panose="020B0604020202020204" pitchFamily="34" charset="0"/>
              </a:rPr>
              <a:t> </a:t>
            </a:r>
            <a:r>
              <a:rPr lang="fr-FR" altLang="fr-FR" sz="2400" dirty="0">
                <a:latin typeface="Arial" panose="020B0604020202020204" pitchFamily="34" charset="0"/>
              </a:rPr>
              <a:t>E</a:t>
            </a:r>
            <a:r>
              <a:rPr lang="fr-FR" altLang="fr-FR" sz="2400" b="0" i="0" dirty="0">
                <a:latin typeface="Arial" panose="020B0604020202020204" pitchFamily="34" charset="0"/>
              </a:rPr>
              <a:t>quipements possibles?</a:t>
            </a:r>
          </a:p>
        </p:txBody>
      </p:sp>
      <p:pic>
        <p:nvPicPr>
          <p:cNvPr id="1112071" name="Picture 7">
            <a:extLst>
              <a:ext uri="{FF2B5EF4-FFF2-40B4-BE49-F238E27FC236}">
                <a16:creationId xmlns:a16="http://schemas.microsoft.com/office/drawing/2014/main" id="{9CE49529-411A-97F9-9CBA-0A172045B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62" b="15068"/>
          <a:stretch>
            <a:fillRect/>
          </a:stretch>
        </p:blipFill>
        <p:spPr bwMode="auto">
          <a:xfrm>
            <a:off x="504214" y="3241919"/>
            <a:ext cx="25781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2072" name="Picture 8">
            <a:extLst>
              <a:ext uri="{FF2B5EF4-FFF2-40B4-BE49-F238E27FC236}">
                <a16:creationId xmlns:a16="http://schemas.microsoft.com/office/drawing/2014/main" id="{B551A8F8-63BD-0097-2206-2BC6A845E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14" b="5614"/>
          <a:stretch>
            <a:fillRect/>
          </a:stretch>
        </p:blipFill>
        <p:spPr bwMode="auto">
          <a:xfrm>
            <a:off x="5329237" y="3284781"/>
            <a:ext cx="3448050" cy="256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2073" name="Rectangle 9">
            <a:extLst>
              <a:ext uri="{FF2B5EF4-FFF2-40B4-BE49-F238E27FC236}">
                <a16:creationId xmlns:a16="http://schemas.microsoft.com/office/drawing/2014/main" id="{FD072DD2-EBBA-F332-832F-832F5F4B2005}"/>
              </a:ext>
            </a:extLst>
          </p:cNvPr>
          <p:cNvSpPr>
            <a:spLocks noChangeArrowheads="1"/>
          </p:cNvSpPr>
          <p:nvPr/>
        </p:nvSpPr>
        <p:spPr bwMode="auto">
          <a:xfrm>
            <a:off x="5862" y="6276975"/>
            <a:ext cx="30940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fr-FR" altLang="fr-FR" sz="2000" i="0" dirty="0">
                <a:latin typeface="Arial" panose="020B0604020202020204" pitchFamily="34" charset="0"/>
              </a:rPr>
              <a:t>Clapet anti-pollution type EA </a:t>
            </a:r>
          </a:p>
        </p:txBody>
      </p:sp>
      <p:sp>
        <p:nvSpPr>
          <p:cNvPr id="1112074" name="Rectangle 10">
            <a:extLst>
              <a:ext uri="{FF2B5EF4-FFF2-40B4-BE49-F238E27FC236}">
                <a16:creationId xmlns:a16="http://schemas.microsoft.com/office/drawing/2014/main" id="{787B9F1F-9696-63D1-62D3-31B1AE870F34}"/>
              </a:ext>
            </a:extLst>
          </p:cNvPr>
          <p:cNvSpPr>
            <a:spLocks noChangeArrowheads="1"/>
          </p:cNvSpPr>
          <p:nvPr/>
        </p:nvSpPr>
        <p:spPr bwMode="auto">
          <a:xfrm>
            <a:off x="5181600" y="6032500"/>
            <a:ext cx="37433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fr-FR" altLang="fr-FR" sz="2000" i="0" dirty="0">
                <a:latin typeface="Arial" panose="020B0604020202020204" pitchFamily="34" charset="0"/>
              </a:rPr>
              <a:t>Disconnecteur à zone de pression réduite contrôlable type BA</a:t>
            </a:r>
          </a:p>
        </p:txBody>
      </p:sp>
      <p:pic>
        <p:nvPicPr>
          <p:cNvPr id="2" name="Picture 11">
            <a:extLst>
              <a:ext uri="{FF2B5EF4-FFF2-40B4-BE49-F238E27FC236}">
                <a16:creationId xmlns:a16="http://schemas.microsoft.com/office/drawing/2014/main" id="{A12FD2B7-4068-FD32-3F3D-C49A97069C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2188" y="-64723"/>
            <a:ext cx="4341812"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a:extLst>
              <a:ext uri="{FF2B5EF4-FFF2-40B4-BE49-F238E27FC236}">
                <a16:creationId xmlns:a16="http://schemas.microsoft.com/office/drawing/2014/main" id="{5DF7400F-9CFE-1FB3-C1A2-8B4D1B3AE4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32" y="-82549"/>
            <a:ext cx="1845468" cy="246099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3744AF1-D39C-EF78-9CF0-D6AFA5457A5C}"/>
              </a:ext>
            </a:extLst>
          </p:cNvPr>
          <p:cNvSpPr txBox="1"/>
          <p:nvPr/>
        </p:nvSpPr>
        <p:spPr>
          <a:xfrm>
            <a:off x="2286000" y="762000"/>
            <a:ext cx="2209800" cy="369332"/>
          </a:xfrm>
          <a:prstGeom prst="rect">
            <a:avLst/>
          </a:prstGeom>
          <a:noFill/>
        </p:spPr>
        <p:txBody>
          <a:bodyPr wrap="square" rtlCol="0">
            <a:spAutoFit/>
          </a:bodyPr>
          <a:lstStyle/>
          <a:p>
            <a:r>
              <a:rPr lang="fr-FR" dirty="0"/>
              <a:t>VANDALISME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3" name="Rectangle 3">
            <a:extLst>
              <a:ext uri="{FF2B5EF4-FFF2-40B4-BE49-F238E27FC236}">
                <a16:creationId xmlns:a16="http://schemas.microsoft.com/office/drawing/2014/main" id="{7187D32B-341A-60C9-3991-1BE2926331F4}"/>
              </a:ext>
            </a:extLst>
          </p:cNvPr>
          <p:cNvSpPr>
            <a:spLocks noChangeArrowheads="1"/>
          </p:cNvSpPr>
          <p:nvPr/>
        </p:nvSpPr>
        <p:spPr bwMode="auto">
          <a:xfrm>
            <a:off x="1349375" y="0"/>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2400" i="0" dirty="0"/>
              <a:t>1.1.3	Régulateur de pression</a:t>
            </a:r>
          </a:p>
        </p:txBody>
      </p:sp>
      <p:sp>
        <p:nvSpPr>
          <p:cNvPr id="742407" name="Rectangle 7">
            <a:extLst>
              <a:ext uri="{FF2B5EF4-FFF2-40B4-BE49-F238E27FC236}">
                <a16:creationId xmlns:a16="http://schemas.microsoft.com/office/drawing/2014/main" id="{9709A234-E1BC-C2E6-2E9D-B0632B6D2926}"/>
              </a:ext>
            </a:extLst>
          </p:cNvPr>
          <p:cNvSpPr>
            <a:spLocks noChangeArrowheads="1"/>
          </p:cNvSpPr>
          <p:nvPr/>
        </p:nvSpPr>
        <p:spPr bwMode="auto">
          <a:xfrm>
            <a:off x="-6699" y="702303"/>
            <a:ext cx="615632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lnSpc>
                <a:spcPct val="80000"/>
              </a:lnSpc>
              <a:buFontTx/>
              <a:buChar char="•"/>
            </a:pPr>
            <a:r>
              <a:rPr lang="fr-FR" altLang="fr-FR" b="0" i="0" dirty="0">
                <a:latin typeface="Arial" panose="020B0604020202020204" pitchFamily="34" charset="0"/>
              </a:rPr>
              <a:t>Le régulateur de pression sert à protéger le matériel contre les surpressions</a:t>
            </a:r>
          </a:p>
          <a:p>
            <a:pPr algn="just">
              <a:lnSpc>
                <a:spcPct val="80000"/>
              </a:lnSpc>
              <a:buFontTx/>
              <a:buChar char="•"/>
            </a:pPr>
            <a:endParaRPr lang="fr-FR" altLang="fr-FR" b="0" i="0" dirty="0">
              <a:latin typeface="Arial" panose="020B0604020202020204" pitchFamily="34" charset="0"/>
            </a:endParaRPr>
          </a:p>
          <a:p>
            <a:pPr algn="just">
              <a:lnSpc>
                <a:spcPct val="80000"/>
              </a:lnSpc>
              <a:buFontTx/>
              <a:buChar char="•"/>
            </a:pPr>
            <a:r>
              <a:rPr lang="fr-FR" altLang="fr-FR" b="0" i="0" dirty="0">
                <a:latin typeface="Arial" panose="020B0604020202020204" pitchFamily="34" charset="0"/>
              </a:rPr>
              <a:t>La maîtrise de la pression permet d’optimiser l’homogénéité des apports d’eau et de réduire le gaspillage</a:t>
            </a:r>
          </a:p>
          <a:p>
            <a:pPr algn="just">
              <a:lnSpc>
                <a:spcPct val="80000"/>
              </a:lnSpc>
              <a:buFontTx/>
              <a:buChar char="•"/>
            </a:pPr>
            <a:endParaRPr lang="fr-FR" altLang="fr-FR" dirty="0">
              <a:latin typeface="Arial" panose="020B0604020202020204" pitchFamily="34" charset="0"/>
            </a:endParaRPr>
          </a:p>
          <a:p>
            <a:pPr algn="just">
              <a:lnSpc>
                <a:spcPct val="80000"/>
              </a:lnSpc>
              <a:buFontTx/>
              <a:buChar char="•"/>
            </a:pPr>
            <a:r>
              <a:rPr lang="fr-FR" altLang="fr-FR" b="0" i="0" dirty="0">
                <a:latin typeface="Arial" panose="020B0604020202020204" pitchFamily="34" charset="0"/>
              </a:rPr>
              <a:t>A Narbonne, aucun compteur n’</a:t>
            </a:r>
            <a:r>
              <a:rPr lang="fr-FR" altLang="fr-FR" dirty="0">
                <a:latin typeface="Arial" panose="020B0604020202020204" pitchFamily="34" charset="0"/>
              </a:rPr>
              <a:t>était</a:t>
            </a:r>
            <a:r>
              <a:rPr lang="fr-FR" altLang="fr-FR" b="0" i="0" dirty="0">
                <a:latin typeface="Arial" panose="020B0604020202020204" pitchFamily="34" charset="0"/>
              </a:rPr>
              <a:t> équipé d’un régulateur de pression sur les asperseurs</a:t>
            </a:r>
          </a:p>
          <a:p>
            <a:pPr algn="just">
              <a:lnSpc>
                <a:spcPct val="80000"/>
              </a:lnSpc>
              <a:buFontTx/>
              <a:buChar char="•"/>
            </a:pPr>
            <a:endParaRPr lang="fr-FR" altLang="fr-FR" b="0" i="0" dirty="0">
              <a:latin typeface="Arial" panose="020B0604020202020204" pitchFamily="34" charset="0"/>
            </a:endParaRPr>
          </a:p>
          <a:p>
            <a:pPr algn="just">
              <a:lnSpc>
                <a:spcPct val="80000"/>
              </a:lnSpc>
              <a:buFontTx/>
              <a:buChar char="•"/>
            </a:pPr>
            <a:r>
              <a:rPr lang="fr-FR" altLang="fr-FR" b="0" i="0" dirty="0">
                <a:latin typeface="Arial" panose="020B0604020202020204" pitchFamily="34" charset="0"/>
              </a:rPr>
              <a:t>Seuls les réseaux de goutte à goutte ont des régulateurs.</a:t>
            </a:r>
          </a:p>
          <a:p>
            <a:pPr algn="just">
              <a:lnSpc>
                <a:spcPct val="80000"/>
              </a:lnSpc>
              <a:buFontTx/>
              <a:buChar char="•"/>
            </a:pPr>
            <a:endParaRPr lang="fr-FR" altLang="fr-FR" b="0" i="0" dirty="0">
              <a:latin typeface="Arial" panose="020B0604020202020204" pitchFamily="34" charset="0"/>
            </a:endParaRPr>
          </a:p>
          <a:p>
            <a:pPr algn="just">
              <a:lnSpc>
                <a:spcPct val="80000"/>
              </a:lnSpc>
              <a:buFontTx/>
              <a:buChar char="•"/>
            </a:pPr>
            <a:endParaRPr lang="fr-FR" altLang="fr-FR" b="0" i="0" dirty="0">
              <a:latin typeface="Arial" panose="020B0604020202020204" pitchFamily="34" charset="0"/>
            </a:endParaRPr>
          </a:p>
        </p:txBody>
      </p:sp>
      <p:pic>
        <p:nvPicPr>
          <p:cNvPr id="742412" name="Picture 12">
            <a:extLst>
              <a:ext uri="{FF2B5EF4-FFF2-40B4-BE49-F238E27FC236}">
                <a16:creationId xmlns:a16="http://schemas.microsoft.com/office/drawing/2014/main" id="{A97F785B-6B81-68CB-5A75-3FB618FDAA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3421" y="88771"/>
            <a:ext cx="1585913" cy="1585912"/>
          </a:xfrm>
          <a:prstGeom prst="rect">
            <a:avLst/>
          </a:prstGeom>
          <a:noFill/>
          <a:extLst>
            <a:ext uri="{909E8E84-426E-40DD-AFC4-6F175D3DCCD1}">
              <a14:hiddenFill xmlns:a14="http://schemas.microsoft.com/office/drawing/2010/main">
                <a:solidFill>
                  <a:srgbClr val="FFFFFF"/>
                </a:solidFill>
              </a14:hiddenFill>
            </a:ext>
          </a:extLst>
        </p:spPr>
      </p:pic>
      <p:pic>
        <p:nvPicPr>
          <p:cNvPr id="742413" name="Picture 13">
            <a:extLst>
              <a:ext uri="{FF2B5EF4-FFF2-40B4-BE49-F238E27FC236}">
                <a16:creationId xmlns:a16="http://schemas.microsoft.com/office/drawing/2014/main" id="{02670868-8422-373D-95D1-BD0BB23787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5387" t="46033" r="17363" b="8028"/>
          <a:stretch>
            <a:fillRect/>
          </a:stretch>
        </p:blipFill>
        <p:spPr bwMode="auto">
          <a:xfrm>
            <a:off x="5398111" y="4738692"/>
            <a:ext cx="2951163" cy="2151070"/>
          </a:xfrm>
          <a:prstGeom prst="rect">
            <a:avLst/>
          </a:prstGeom>
          <a:noFill/>
          <a:extLst>
            <a:ext uri="{909E8E84-426E-40DD-AFC4-6F175D3DCCD1}">
              <a14:hiddenFill xmlns:a14="http://schemas.microsoft.com/office/drawing/2010/main">
                <a:solidFill>
                  <a:srgbClr val="FFFFFF"/>
                </a:solidFill>
              </a14:hiddenFill>
            </a:ext>
          </a:extLst>
        </p:spPr>
      </p:pic>
      <p:pic>
        <p:nvPicPr>
          <p:cNvPr id="742415" name="Picture 15">
            <a:extLst>
              <a:ext uri="{FF2B5EF4-FFF2-40B4-BE49-F238E27FC236}">
                <a16:creationId xmlns:a16="http://schemas.microsoft.com/office/drawing/2014/main" id="{B87955E7-8B73-ABD0-FE30-5A52DC103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4738692"/>
            <a:ext cx="3396525" cy="2106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A00B59CE-5BCF-01B8-FF88-976563EA34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8419" y="2400895"/>
            <a:ext cx="2897981" cy="217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a:extLst>
              <a:ext uri="{FF2B5EF4-FFF2-40B4-BE49-F238E27FC236}">
                <a16:creationId xmlns:a16="http://schemas.microsoft.com/office/drawing/2014/main" id="{846B8526-63F1-90A8-C2B3-5BE5F1A3B9BD}"/>
              </a:ext>
            </a:extLst>
          </p:cNvPr>
          <p:cNvSpPr>
            <a:spLocks noChangeArrowheads="1"/>
          </p:cNvSpPr>
          <p:nvPr/>
        </p:nvSpPr>
        <p:spPr bwMode="auto">
          <a:xfrm>
            <a:off x="2605088" y="1952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005590" name="Rectangle 22">
            <a:extLst>
              <a:ext uri="{FF2B5EF4-FFF2-40B4-BE49-F238E27FC236}">
                <a16:creationId xmlns:a16="http://schemas.microsoft.com/office/drawing/2014/main" id="{007E1663-97B8-0789-328C-1F98D63EE5E3}"/>
              </a:ext>
            </a:extLst>
          </p:cNvPr>
          <p:cNvSpPr>
            <a:spLocks noChangeArrowheads="1"/>
          </p:cNvSpPr>
          <p:nvPr/>
        </p:nvSpPr>
        <p:spPr bwMode="auto">
          <a:xfrm>
            <a:off x="1349375" y="0"/>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1800" i="0"/>
              <a:t>1.3.1.2	Aspersion à l'aide d'arroseurs</a:t>
            </a:r>
          </a:p>
        </p:txBody>
      </p:sp>
      <p:grpSp>
        <p:nvGrpSpPr>
          <p:cNvPr id="1005606" name="Group 38">
            <a:extLst>
              <a:ext uri="{FF2B5EF4-FFF2-40B4-BE49-F238E27FC236}">
                <a16:creationId xmlns:a16="http://schemas.microsoft.com/office/drawing/2014/main" id="{82CF7D16-A64F-2198-AA7C-6F8EE30CD1A4}"/>
              </a:ext>
            </a:extLst>
          </p:cNvPr>
          <p:cNvGrpSpPr>
            <a:grpSpLocks/>
          </p:cNvGrpSpPr>
          <p:nvPr/>
        </p:nvGrpSpPr>
        <p:grpSpPr bwMode="auto">
          <a:xfrm>
            <a:off x="228600" y="662659"/>
            <a:ext cx="4949825" cy="2265363"/>
            <a:chOff x="317" y="582"/>
            <a:chExt cx="3118" cy="1427"/>
          </a:xfrm>
        </p:grpSpPr>
        <p:pic>
          <p:nvPicPr>
            <p:cNvPr id="1005592" name="Picture 24">
              <a:extLst>
                <a:ext uri="{FF2B5EF4-FFF2-40B4-BE49-F238E27FC236}">
                  <a16:creationId xmlns:a16="http://schemas.microsoft.com/office/drawing/2014/main" id="{E911BBEF-69C6-0F1E-0D0E-51473FB20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110"/>
            <a:stretch>
              <a:fillRect/>
            </a:stretch>
          </p:blipFill>
          <p:spPr bwMode="auto">
            <a:xfrm>
              <a:off x="317" y="582"/>
              <a:ext cx="3115" cy="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594" name="Picture 26">
              <a:extLst>
                <a:ext uri="{FF2B5EF4-FFF2-40B4-BE49-F238E27FC236}">
                  <a16:creationId xmlns:a16="http://schemas.microsoft.com/office/drawing/2014/main" id="{5259EE82-189F-A7DB-D6DE-611D3E6C2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 y="716"/>
              <a:ext cx="39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595" name="Picture 27">
              <a:extLst>
                <a:ext uri="{FF2B5EF4-FFF2-40B4-BE49-F238E27FC236}">
                  <a16:creationId xmlns:a16="http://schemas.microsoft.com/office/drawing/2014/main" id="{35970713-61C0-ED01-2A06-D3526FC83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2" y="711"/>
              <a:ext cx="343" cy="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05601" name="Picture 33">
            <a:extLst>
              <a:ext uri="{FF2B5EF4-FFF2-40B4-BE49-F238E27FC236}">
                <a16:creationId xmlns:a16="http://schemas.microsoft.com/office/drawing/2014/main" id="{0F791BB7-4829-8ECF-8E83-DD37B815B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807" t="5051" r="4759" b="1202"/>
          <a:stretch>
            <a:fillRect/>
          </a:stretch>
        </p:blipFill>
        <p:spPr bwMode="auto">
          <a:xfrm>
            <a:off x="5715000" y="-90278"/>
            <a:ext cx="3416300" cy="693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607" name="Picture 39">
            <a:extLst>
              <a:ext uri="{FF2B5EF4-FFF2-40B4-BE49-F238E27FC236}">
                <a16:creationId xmlns:a16="http://schemas.microsoft.com/office/drawing/2014/main" id="{21F319EB-6FBB-A73D-5378-42CB7C711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618" t="4402" r="5026" b="4402"/>
          <a:stretch>
            <a:fillRect/>
          </a:stretch>
        </p:blipFill>
        <p:spPr bwMode="auto">
          <a:xfrm>
            <a:off x="475029" y="3184526"/>
            <a:ext cx="305435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5608" name="Rectangle 40">
            <a:extLst>
              <a:ext uri="{FF2B5EF4-FFF2-40B4-BE49-F238E27FC236}">
                <a16:creationId xmlns:a16="http://schemas.microsoft.com/office/drawing/2014/main" id="{98922E53-B6F7-7BD3-BC94-419727500F95}"/>
              </a:ext>
            </a:extLst>
          </p:cNvPr>
          <p:cNvSpPr>
            <a:spLocks noChangeArrowheads="1"/>
          </p:cNvSpPr>
          <p:nvPr/>
        </p:nvSpPr>
        <p:spPr bwMode="auto">
          <a:xfrm>
            <a:off x="-53974" y="6144296"/>
            <a:ext cx="1905000"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lgn="l">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lgn="l">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lgn="l">
              <a:spcBef>
                <a:spcPct val="20000"/>
              </a:spcBef>
              <a:buClr>
                <a:schemeClr val="tx1"/>
              </a:buClr>
              <a:buChar char="–"/>
              <a:defRPr sz="2000">
                <a:solidFill>
                  <a:schemeClr val="tx1"/>
                </a:solidFill>
                <a:latin typeface="Times New Roman" panose="02020603050405020304" pitchFamily="18" charset="0"/>
              </a:defRPr>
            </a:lvl4pPr>
            <a:lvl5pPr marL="2057400" indent="-228600" algn="l">
              <a:spcBef>
                <a:spcPct val="20000"/>
              </a:spcBef>
              <a:buClr>
                <a:schemeClr val="accent1"/>
              </a:buClr>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buFont typeface="Wingdings" panose="05000000000000000000" pitchFamily="2" charset="2"/>
              <a:buNone/>
            </a:pPr>
            <a:r>
              <a:rPr lang="fr-FR" altLang="fr-FR" sz="2000" i="0" dirty="0">
                <a:latin typeface="Arial" panose="020B0604020202020204" pitchFamily="34" charset="0"/>
              </a:rPr>
              <a:t>Pluviométrie</a:t>
            </a:r>
          </a:p>
          <a:p>
            <a:pPr algn="ctr">
              <a:buFont typeface="Wingdings" panose="05000000000000000000" pitchFamily="2" charset="2"/>
              <a:buNone/>
            </a:pPr>
            <a:r>
              <a:rPr lang="fr-FR" altLang="fr-FR" sz="2000" i="0" dirty="0">
                <a:latin typeface="Arial" panose="020B0604020202020204" pitchFamily="34" charset="0"/>
              </a:rPr>
              <a:t>10 à 15 mm</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95BF0762-DED2-FBE3-4E5A-1941ACF7491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B4116A9-3BF9-F1E2-501F-48ACA4291D9D}"/>
              </a:ext>
            </a:extLst>
          </p:cNvPr>
          <p:cNvSpPr txBox="1"/>
          <p:nvPr/>
        </p:nvSpPr>
        <p:spPr>
          <a:xfrm>
            <a:off x="838200" y="1338632"/>
            <a:ext cx="7924800" cy="1595309"/>
          </a:xfrm>
          <a:prstGeom prst="rect">
            <a:avLst/>
          </a:prstGeom>
          <a:noFill/>
        </p:spPr>
        <p:txBody>
          <a:bodyPr wrap="square">
            <a:spAutoFit/>
          </a:bodyPr>
          <a:lstStyle/>
          <a:p>
            <a:pPr algn="l">
              <a:lnSpc>
                <a:spcPts val="1680"/>
              </a:lnSpc>
              <a:spcAft>
                <a:spcPts val="1500"/>
              </a:spcAft>
            </a:pPr>
            <a:r>
              <a:rPr lang="fr-FR" b="1" i="0" dirty="0">
                <a:solidFill>
                  <a:schemeClr val="tx1"/>
                </a:solidFill>
                <a:effectLst/>
                <a:latin typeface="Montserrat" panose="00000500000000000000" pitchFamily="2" charset="0"/>
              </a:rPr>
              <a:t>Quel est l'impact d’un réglage incorrect de la pression de l'eau sur un système d'arrosage automatique ?</a:t>
            </a:r>
            <a:endParaRPr lang="fr-FR" b="0" i="0" dirty="0">
              <a:solidFill>
                <a:schemeClr val="tx1"/>
              </a:solidFill>
              <a:effectLst/>
              <a:latin typeface="Montserrat" panose="00000500000000000000" pitchFamily="2" charset="0"/>
            </a:endParaRPr>
          </a:p>
          <a:p>
            <a:pPr algn="l">
              <a:lnSpc>
                <a:spcPts val="1680"/>
              </a:lnSpc>
              <a:spcAft>
                <a:spcPts val="1500"/>
              </a:spcAft>
            </a:pPr>
            <a:r>
              <a:rPr lang="fr-FR" b="0" i="0" dirty="0">
                <a:solidFill>
                  <a:schemeClr val="tx1"/>
                </a:solidFill>
                <a:effectLst/>
                <a:latin typeface="Montserrat" panose="00000500000000000000" pitchFamily="2" charset="0"/>
              </a:rPr>
              <a:t>A) Aucune conséquence significative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Risque de rupture des tuyaux</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Amélioration de la portée des arroseurs</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Réduction de la consommation d'eau</a:t>
            </a:r>
          </a:p>
        </p:txBody>
      </p:sp>
      <p:sp>
        <p:nvSpPr>
          <p:cNvPr id="4" name="ZoneTexte 3">
            <a:extLst>
              <a:ext uri="{FF2B5EF4-FFF2-40B4-BE49-F238E27FC236}">
                <a16:creationId xmlns:a16="http://schemas.microsoft.com/office/drawing/2014/main" id="{33E79603-16B6-D12D-B75B-E3D55FFA1D9D}"/>
              </a:ext>
            </a:extLst>
          </p:cNvPr>
          <p:cNvSpPr txBox="1"/>
          <p:nvPr/>
        </p:nvSpPr>
        <p:spPr>
          <a:xfrm>
            <a:off x="838200" y="3962400"/>
            <a:ext cx="7848600" cy="2031325"/>
          </a:xfrm>
          <a:prstGeom prst="rect">
            <a:avLst/>
          </a:prstGeom>
          <a:noFill/>
        </p:spPr>
        <p:txBody>
          <a:bodyPr wrap="square" rtlCol="0">
            <a:spAutoFit/>
          </a:bodyPr>
          <a:lstStyle/>
          <a:p>
            <a:pPr algn="l"/>
            <a:r>
              <a:rPr lang="fr-FR" b="1" i="0" dirty="0">
                <a:solidFill>
                  <a:schemeClr val="tx1"/>
                </a:solidFill>
                <a:effectLst/>
                <a:latin typeface="Montserrat" panose="00000500000000000000" pitchFamily="2" charset="0"/>
              </a:rPr>
              <a:t>Réponse correcte : B) Risque de rupture des tuyaux</a:t>
            </a:r>
            <a:br>
              <a:rPr lang="fr-FR" b="0" i="0" dirty="0">
                <a:solidFill>
                  <a:schemeClr val="tx1"/>
                </a:solidFill>
                <a:effectLst/>
                <a:latin typeface="Montserrat" panose="00000500000000000000" pitchFamily="2" charset="0"/>
              </a:rPr>
            </a:br>
            <a:r>
              <a:rPr lang="fr-FR" b="0" i="1" dirty="0">
                <a:solidFill>
                  <a:schemeClr val="tx1"/>
                </a:solidFill>
                <a:effectLst/>
                <a:latin typeface="Montserrat" panose="00000500000000000000" pitchFamily="2" charset="0"/>
              </a:rPr>
              <a:t>Explication : Une pression d'eau trop élevée peut endommager les composants du système, tandis qu'une pression trop faible peut entraîner une irrigation inefficace</a:t>
            </a:r>
          </a:p>
          <a:p>
            <a:pPr algn="l"/>
            <a:r>
              <a:rPr lang="fr-FR" i="1" dirty="0">
                <a:solidFill>
                  <a:srgbClr val="FF0000"/>
                </a:solidFill>
                <a:latin typeface="Montserrat" panose="00000500000000000000" pitchFamily="2" charset="0"/>
              </a:rPr>
              <a:t>Mais surtout la pression par rapport à la buse favorise une uniformité de l’arrosage</a:t>
            </a:r>
            <a:endParaRPr lang="fr-FR"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386316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BD302E6-470A-D49C-7E72-1B4C6F5ED92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76ED3ED-F260-05B2-A4A5-A609C7A74CF1}"/>
              </a:ext>
            </a:extLst>
          </p:cNvPr>
          <p:cNvSpPr txBox="1"/>
          <p:nvPr/>
        </p:nvSpPr>
        <p:spPr>
          <a:xfrm>
            <a:off x="838200" y="1338632"/>
            <a:ext cx="7924800" cy="1595309"/>
          </a:xfrm>
          <a:prstGeom prst="rect">
            <a:avLst/>
          </a:prstGeom>
          <a:noFill/>
        </p:spPr>
        <p:txBody>
          <a:bodyPr wrap="square">
            <a:spAutoFit/>
          </a:bodyPr>
          <a:lstStyle/>
          <a:p>
            <a:pPr algn="l">
              <a:lnSpc>
                <a:spcPts val="1680"/>
              </a:lnSpc>
              <a:spcAft>
                <a:spcPts val="1500"/>
              </a:spcAft>
            </a:pPr>
            <a:r>
              <a:rPr lang="fr-FR" b="1" i="0" dirty="0">
                <a:solidFill>
                  <a:schemeClr val="tx1"/>
                </a:solidFill>
                <a:effectLst/>
                <a:latin typeface="Montserrat" panose="00000500000000000000" pitchFamily="2" charset="0"/>
              </a:rPr>
              <a:t>Une bonne conception d’un arrosage automatique intégré comprend?</a:t>
            </a:r>
            <a:endParaRPr lang="fr-FR" b="0" i="0" dirty="0">
              <a:solidFill>
                <a:schemeClr val="tx1"/>
              </a:solidFill>
              <a:effectLst/>
              <a:latin typeface="Montserrat" panose="00000500000000000000" pitchFamily="2" charset="0"/>
            </a:endParaRPr>
          </a:p>
          <a:p>
            <a:pPr algn="l">
              <a:lnSpc>
                <a:spcPts val="1680"/>
              </a:lnSpc>
              <a:spcAft>
                <a:spcPts val="1500"/>
              </a:spcAft>
            </a:pPr>
            <a:r>
              <a:rPr lang="fr-FR" b="0" i="0" dirty="0">
                <a:solidFill>
                  <a:schemeClr val="tx1"/>
                </a:solidFill>
                <a:effectLst/>
                <a:latin typeface="Montserrat" panose="00000500000000000000" pitchFamily="2" charset="0"/>
              </a:rPr>
              <a:t>A)Des vannes d’isolements de réseaux</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A minima un clapet anti retour</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Un réducteur de pression</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Une station météo</a:t>
            </a:r>
          </a:p>
        </p:txBody>
      </p:sp>
      <p:sp>
        <p:nvSpPr>
          <p:cNvPr id="4" name="ZoneTexte 3">
            <a:extLst>
              <a:ext uri="{FF2B5EF4-FFF2-40B4-BE49-F238E27FC236}">
                <a16:creationId xmlns:a16="http://schemas.microsoft.com/office/drawing/2014/main" id="{18EAEB2C-7125-6F6D-9D1E-DC5112C9769C}"/>
              </a:ext>
            </a:extLst>
          </p:cNvPr>
          <p:cNvSpPr txBox="1"/>
          <p:nvPr/>
        </p:nvSpPr>
        <p:spPr>
          <a:xfrm>
            <a:off x="838200" y="3962400"/>
            <a:ext cx="7848600" cy="2031325"/>
          </a:xfrm>
          <a:prstGeom prst="rect">
            <a:avLst/>
          </a:prstGeom>
          <a:noFill/>
        </p:spPr>
        <p:txBody>
          <a:bodyPr wrap="square" rtlCol="0">
            <a:spAutoFit/>
          </a:bodyPr>
          <a:lstStyle/>
          <a:p>
            <a:pPr algn="l"/>
            <a:r>
              <a:rPr lang="fr-FR" b="1" i="0" dirty="0">
                <a:solidFill>
                  <a:schemeClr val="tx1"/>
                </a:solidFill>
                <a:effectLst/>
                <a:latin typeface="Montserrat" panose="00000500000000000000" pitchFamily="2" charset="0"/>
              </a:rPr>
              <a:t>Réponse correcte : Tous sauf D</a:t>
            </a:r>
            <a:br>
              <a:rPr lang="fr-FR" b="0" i="0" dirty="0">
                <a:solidFill>
                  <a:schemeClr val="tx1"/>
                </a:solidFill>
                <a:effectLst/>
                <a:latin typeface="Montserrat" panose="00000500000000000000" pitchFamily="2" charset="0"/>
              </a:rPr>
            </a:br>
            <a:r>
              <a:rPr lang="fr-FR" b="0" i="1" dirty="0">
                <a:solidFill>
                  <a:srgbClr val="FF0000"/>
                </a:solidFill>
                <a:effectLst/>
                <a:latin typeface="Montserrat" panose="00000500000000000000" pitchFamily="2" charset="0"/>
              </a:rPr>
              <a:t>Electrovannes</a:t>
            </a:r>
          </a:p>
          <a:p>
            <a:pPr algn="l"/>
            <a:r>
              <a:rPr lang="fr-FR" i="1" dirty="0">
                <a:solidFill>
                  <a:srgbClr val="FF0000"/>
                </a:solidFill>
                <a:latin typeface="Montserrat" panose="00000500000000000000" pitchFamily="2" charset="0"/>
              </a:rPr>
              <a:t>Programmateur</a:t>
            </a:r>
          </a:p>
          <a:p>
            <a:pPr algn="l"/>
            <a:r>
              <a:rPr lang="fr-FR" b="0" i="1" dirty="0">
                <a:solidFill>
                  <a:srgbClr val="FF0000"/>
                </a:solidFill>
                <a:effectLst/>
                <a:latin typeface="Montserrat" panose="00000500000000000000" pitchFamily="2" charset="0"/>
              </a:rPr>
              <a:t>Séparation des réseaux: tuyères, asperseurs, GAG avec différents réducteurs de pressions</a:t>
            </a:r>
          </a:p>
          <a:p>
            <a:pPr algn="l"/>
            <a:r>
              <a:rPr lang="fr-FR" i="1" dirty="0">
                <a:solidFill>
                  <a:srgbClr val="FF0000"/>
                </a:solidFill>
                <a:latin typeface="Montserrat" panose="00000500000000000000" pitchFamily="2" charset="0"/>
              </a:rPr>
              <a:t>Un débit mètre pour les fuites (voir durée GAG)</a:t>
            </a:r>
            <a:endParaRPr lang="fr-FR"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30855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7E83-10D3-24FC-4CE4-5775BA0F00E3}"/>
              </a:ext>
            </a:extLst>
          </p:cNvPr>
          <p:cNvSpPr>
            <a:spLocks noGrp="1"/>
          </p:cNvSpPr>
          <p:nvPr>
            <p:ph type="title"/>
          </p:nvPr>
        </p:nvSpPr>
        <p:spPr>
          <a:xfrm>
            <a:off x="228600" y="90845"/>
            <a:ext cx="8686801" cy="369332"/>
          </a:xfrm>
        </p:spPr>
        <p:txBody>
          <a:bodyPr/>
          <a:lstStyle/>
          <a:p>
            <a:r>
              <a:rPr lang="fr-FR" sz="2400" dirty="0"/>
              <a:t>Principes de maintenance </a:t>
            </a:r>
          </a:p>
        </p:txBody>
      </p:sp>
      <p:sp>
        <p:nvSpPr>
          <p:cNvPr id="5" name="ZoneTexte 6">
            <a:extLst>
              <a:ext uri="{FF2B5EF4-FFF2-40B4-BE49-F238E27FC236}">
                <a16:creationId xmlns:a16="http://schemas.microsoft.com/office/drawing/2014/main" id="{FFE4F3CD-21CA-9B7A-0376-0BA23B749B26}"/>
              </a:ext>
            </a:extLst>
          </p:cNvPr>
          <p:cNvSpPr txBox="1">
            <a:spLocks noGrp="1"/>
          </p:cNvSpPr>
          <p:nvPr>
            <p:ph sz="quarter" idx="10"/>
          </p:nvPr>
        </p:nvSpPr>
        <p:spPr>
          <a:xfrm>
            <a:off x="0" y="609600"/>
            <a:ext cx="5105400" cy="7748275"/>
          </a:xfrm>
          <a:prstGeom prst="rect">
            <a:avLst/>
          </a:prstGeom>
          <a:noFill/>
        </p:spPr>
        <p:txBody>
          <a:bodyPr wrap="square" rtlCol="0">
            <a:spAutoFit/>
          </a:bodyPr>
          <a:lstStyle/>
          <a:p>
            <a:pPr marL="257175" indent="-257175">
              <a:buFont typeface="Wingdings" panose="05000000000000000000" pitchFamily="2" charset="2"/>
              <a:buChar char="v"/>
            </a:pPr>
            <a:r>
              <a:rPr lang="fr-FR" sz="2000" dirty="0">
                <a:solidFill>
                  <a:srgbClr val="00B050"/>
                </a:solidFill>
              </a:rPr>
              <a:t>Maintenances préventives</a:t>
            </a:r>
          </a:p>
          <a:p>
            <a:endParaRPr lang="fr-FR" sz="2000" dirty="0">
              <a:solidFill>
                <a:srgbClr val="00B050"/>
              </a:solidFill>
            </a:endParaRPr>
          </a:p>
          <a:p>
            <a:pPr marL="214313" indent="-214313">
              <a:lnSpc>
                <a:spcPct val="90000"/>
              </a:lnSpc>
              <a:buFont typeface="Wingdings" panose="05000000000000000000" pitchFamily="2" charset="2"/>
              <a:buChar char="Ø"/>
            </a:pPr>
            <a:r>
              <a:rPr lang="fr-FR" sz="2000" dirty="0"/>
              <a:t>Opérations de maintenance courantes </a:t>
            </a:r>
            <a:r>
              <a:rPr lang="fr-FR" sz="2000" b="0" dirty="0"/>
              <a:t>:</a:t>
            </a:r>
          </a:p>
          <a:p>
            <a:pPr marL="257175" indent="-257175">
              <a:lnSpc>
                <a:spcPct val="90000"/>
              </a:lnSpc>
              <a:buFont typeface="Arial" panose="020B0604020202020204" pitchFamily="34" charset="0"/>
              <a:buChar char="•"/>
            </a:pPr>
            <a:r>
              <a:rPr lang="fr-FR" sz="2000" b="0" dirty="0"/>
              <a:t>L’étanchéité des réseaux</a:t>
            </a:r>
          </a:p>
          <a:p>
            <a:pPr marL="257175" indent="-257175">
              <a:lnSpc>
                <a:spcPct val="90000"/>
              </a:lnSpc>
              <a:buFont typeface="Arial" panose="020B0604020202020204" pitchFamily="34" charset="0"/>
              <a:buChar char="•"/>
            </a:pPr>
            <a:r>
              <a:rPr lang="fr-FR" sz="2000" b="0" dirty="0"/>
              <a:t>L’état des regards </a:t>
            </a:r>
          </a:p>
          <a:p>
            <a:pPr marL="257175" indent="-257175">
              <a:lnSpc>
                <a:spcPct val="90000"/>
              </a:lnSpc>
              <a:buFont typeface="Arial" panose="020B0604020202020204" pitchFamily="34" charset="0"/>
              <a:buChar char="•"/>
            </a:pPr>
            <a:r>
              <a:rPr lang="fr-FR" sz="2000" b="0" dirty="0"/>
              <a:t>L’audit et le relevé des compteurs </a:t>
            </a:r>
          </a:p>
          <a:p>
            <a:pPr marL="257175" indent="-257175">
              <a:lnSpc>
                <a:spcPct val="90000"/>
              </a:lnSpc>
              <a:buFont typeface="Arial" panose="020B0604020202020204" pitchFamily="34" charset="0"/>
              <a:buChar char="•"/>
            </a:pPr>
            <a:r>
              <a:rPr lang="fr-FR" sz="2000" b="0" dirty="0"/>
              <a:t>Vérification des buses et des arroseurs</a:t>
            </a:r>
          </a:p>
          <a:p>
            <a:pPr marL="257175" indent="-257175">
              <a:lnSpc>
                <a:spcPct val="90000"/>
              </a:lnSpc>
              <a:buFont typeface="Arial" panose="020B0604020202020204" pitchFamily="34" charset="0"/>
              <a:buChar char="•"/>
            </a:pPr>
            <a:r>
              <a:rPr lang="fr-FR" sz="2000" b="0" dirty="0"/>
              <a:t>Vérification des membranes </a:t>
            </a:r>
          </a:p>
          <a:p>
            <a:pPr marL="342900" indent="-342900">
              <a:lnSpc>
                <a:spcPct val="90000"/>
              </a:lnSpc>
              <a:buFont typeface="Wingdings" panose="05000000000000000000" pitchFamily="2" charset="2"/>
              <a:buChar char="Ø"/>
            </a:pPr>
            <a:r>
              <a:rPr lang="fr-FR" sz="2000" dirty="0"/>
              <a:t>Opérations de maintenance spécifiques </a:t>
            </a:r>
            <a:r>
              <a:rPr lang="fr-FR" sz="2000" b="0" dirty="0"/>
              <a:t>: </a:t>
            </a:r>
          </a:p>
          <a:p>
            <a:pPr marL="342900" indent="-342900">
              <a:lnSpc>
                <a:spcPct val="90000"/>
              </a:lnSpc>
              <a:buFont typeface="Wingdings" panose="05000000000000000000" pitchFamily="2" charset="2"/>
              <a:buChar char="§"/>
            </a:pPr>
            <a:r>
              <a:rPr lang="fr-FR" sz="2000" b="0" dirty="0"/>
              <a:t>Mise en hivernage ou purge Ensemble des actions permettant de protéger les systèmes d’arrosage intégré en hiver. Mise en eau des réseaux après hivernage Ensemble des actions permettant de mettre le circuit hydraulique en eau après hivernage et de dresser l’état des lieux des appareillages et des réseaux</a:t>
            </a:r>
          </a:p>
          <a:p>
            <a:pPr>
              <a:lnSpc>
                <a:spcPct val="90000"/>
              </a:lnSpc>
            </a:pPr>
            <a:r>
              <a:rPr lang="fr-FR" sz="2000" b="0" dirty="0"/>
              <a:t>Réseaux purgés pour protéger du gel</a:t>
            </a:r>
          </a:p>
          <a:p>
            <a:pPr marL="257175" indent="-257175">
              <a:lnSpc>
                <a:spcPct val="90000"/>
              </a:lnSpc>
              <a:buFont typeface="Arial" panose="020B0604020202020204" pitchFamily="34" charset="0"/>
              <a:buChar char="•"/>
            </a:pPr>
            <a:r>
              <a:rPr lang="fr-FR" sz="2000" b="0" dirty="0"/>
              <a:t>Matériel électrique/mécanique vérifié et protégé.</a:t>
            </a:r>
          </a:p>
          <a:p>
            <a:pPr marL="257175" indent="-257175">
              <a:lnSpc>
                <a:spcPct val="90000"/>
              </a:lnSpc>
              <a:buFont typeface="Arial" panose="020B0604020202020204" pitchFamily="34" charset="0"/>
              <a:buChar char="•"/>
            </a:pPr>
            <a:r>
              <a:rPr lang="fr-FR" sz="2000" b="0" dirty="0"/>
              <a:t>Batteries enlevées.  </a:t>
            </a:r>
            <a:endParaRPr lang="fr-FR" sz="2000" dirty="0"/>
          </a:p>
          <a:p>
            <a:pPr>
              <a:lnSpc>
                <a:spcPct val="90000"/>
              </a:lnSpc>
            </a:pPr>
            <a:r>
              <a:rPr lang="fr-FR" sz="1500" dirty="0"/>
              <a:t>	</a:t>
            </a:r>
          </a:p>
          <a:p>
            <a:r>
              <a:rPr lang="fr-FR" sz="1350" dirty="0">
                <a:solidFill>
                  <a:srgbClr val="00B050"/>
                </a:solidFill>
              </a:rPr>
              <a:t> </a:t>
            </a:r>
          </a:p>
          <a:p>
            <a:endParaRPr lang="fr-FR" sz="1350" dirty="0"/>
          </a:p>
          <a:p>
            <a:endParaRPr lang="fr-FR" sz="1350" dirty="0">
              <a:latin typeface="+mn-lt"/>
            </a:endParaRPr>
          </a:p>
          <a:p>
            <a:endParaRPr lang="fr-FR" sz="1350" dirty="0">
              <a:latin typeface="+mn-lt"/>
            </a:endParaRPr>
          </a:p>
          <a:p>
            <a:endParaRPr lang="fr-FR" dirty="0">
              <a:latin typeface="+mn-lt"/>
            </a:endParaRPr>
          </a:p>
        </p:txBody>
      </p:sp>
      <p:sp>
        <p:nvSpPr>
          <p:cNvPr id="6" name="ZoneTexte 6">
            <a:extLst>
              <a:ext uri="{FF2B5EF4-FFF2-40B4-BE49-F238E27FC236}">
                <a16:creationId xmlns:a16="http://schemas.microsoft.com/office/drawing/2014/main" id="{B1AB4972-CB04-D15D-5BF8-C80F98CBAEF5}"/>
              </a:ext>
            </a:extLst>
          </p:cNvPr>
          <p:cNvSpPr txBox="1">
            <a:spLocks noGrp="1"/>
          </p:cNvSpPr>
          <p:nvPr>
            <p:ph sz="quarter" idx="12"/>
          </p:nvPr>
        </p:nvSpPr>
        <p:spPr>
          <a:xfrm>
            <a:off x="5486400" y="617220"/>
            <a:ext cx="3299460" cy="5932393"/>
          </a:xfrm>
          <a:prstGeom prst="rect">
            <a:avLst/>
          </a:prstGeom>
          <a:noFill/>
        </p:spPr>
        <p:txBody>
          <a:bodyPr wrap="square" rtlCol="0">
            <a:spAutoFit/>
          </a:bodyPr>
          <a:lstStyle/>
          <a:p>
            <a:r>
              <a:rPr lang="fr-FR" sz="2400" b="0" dirty="0">
                <a:latin typeface="+mn-lt"/>
              </a:rPr>
              <a:t>Attention à la pression et au sur débit (eau perdue)</a:t>
            </a:r>
          </a:p>
          <a:p>
            <a:pPr marL="257175" indent="-257175">
              <a:buFont typeface="Wingdings" panose="05000000000000000000" pitchFamily="2" charset="2"/>
              <a:buChar char="v"/>
            </a:pPr>
            <a:r>
              <a:rPr lang="fr-FR" sz="2400" dirty="0">
                <a:solidFill>
                  <a:srgbClr val="00B050"/>
                </a:solidFill>
                <a:latin typeface="+mn-lt"/>
              </a:rPr>
              <a:t>Maintenances curatives </a:t>
            </a:r>
          </a:p>
          <a:p>
            <a:r>
              <a:rPr lang="fr-FR" sz="2000" b="0" dirty="0"/>
              <a:t>Ensemble des opérations consistant à effectuer des réparations imprévues suite à un dysfonctionnement, à une dégradation ou à du vandalisme</a:t>
            </a:r>
            <a:endParaRPr lang="fr-FR" sz="2000" b="0" dirty="0">
              <a:solidFill>
                <a:srgbClr val="00B050"/>
              </a:solidFill>
            </a:endParaRPr>
          </a:p>
          <a:p>
            <a:pPr marL="214313" indent="-214313">
              <a:lnSpc>
                <a:spcPct val="90000"/>
              </a:lnSpc>
              <a:buFont typeface="Wingdings" panose="05000000000000000000" pitchFamily="2" charset="2"/>
              <a:buChar char="Ø"/>
            </a:pPr>
            <a:r>
              <a:rPr lang="fr-FR" sz="2000" b="0" dirty="0"/>
              <a:t>Remplacement du matériel qui dysfonctionne.</a:t>
            </a:r>
          </a:p>
          <a:p>
            <a:pPr marL="600075" lvl="1" indent="-257175">
              <a:lnSpc>
                <a:spcPct val="90000"/>
              </a:lnSpc>
              <a:buFont typeface="Arial" panose="020B0604020202020204" pitchFamily="34" charset="0"/>
              <a:buChar char="•"/>
            </a:pPr>
            <a:r>
              <a:rPr lang="fr-FR" sz="2000" dirty="0"/>
              <a:t>Pérennisation</a:t>
            </a:r>
          </a:p>
          <a:p>
            <a:pPr marL="600075" lvl="1" indent="-257175">
              <a:lnSpc>
                <a:spcPct val="90000"/>
              </a:lnSpc>
              <a:buFont typeface="Arial" panose="020B0604020202020204" pitchFamily="34" charset="0"/>
              <a:buChar char="•"/>
            </a:pPr>
            <a:r>
              <a:rPr lang="fr-FR" sz="2000" dirty="0"/>
              <a:t>Evolutivité </a:t>
            </a:r>
          </a:p>
          <a:p>
            <a:pPr marL="214313" indent="-214313">
              <a:lnSpc>
                <a:spcPct val="90000"/>
              </a:lnSpc>
              <a:buFont typeface="Wingdings" panose="05000000000000000000" pitchFamily="2" charset="2"/>
              <a:buChar char="Ø"/>
            </a:pPr>
            <a:r>
              <a:rPr lang="fr-FR" sz="2000" b="0" dirty="0"/>
              <a:t>Remplacement du matériel dégradé ou vandalisé. </a:t>
            </a:r>
          </a:p>
          <a:p>
            <a:pPr marL="600075" lvl="1" indent="-257175">
              <a:lnSpc>
                <a:spcPct val="90000"/>
              </a:lnSpc>
              <a:buFont typeface="Arial" panose="020B0604020202020204" pitchFamily="34" charset="0"/>
              <a:buChar char="•"/>
            </a:pPr>
            <a:r>
              <a:rPr lang="fr-FR" sz="2000" dirty="0"/>
              <a:t>Remplacement</a:t>
            </a:r>
          </a:p>
          <a:p>
            <a:pPr marL="600075" lvl="1" indent="-257175">
              <a:lnSpc>
                <a:spcPct val="90000"/>
              </a:lnSpc>
              <a:buFont typeface="Arial" panose="020B0604020202020204" pitchFamily="34" charset="0"/>
              <a:buChar char="•"/>
            </a:pPr>
            <a:r>
              <a:rPr lang="fr-FR" sz="2000" dirty="0"/>
              <a:t>Solution adaptée (Flow Stop/Sam/PRS)</a:t>
            </a:r>
          </a:p>
          <a:p>
            <a:pPr marL="342900" lvl="1" indent="0">
              <a:lnSpc>
                <a:spcPct val="90000"/>
              </a:lnSpc>
            </a:pPr>
            <a:endParaRPr lang="fr-FR" sz="1500" dirty="0"/>
          </a:p>
          <a:p>
            <a:endParaRPr lang="fr-FR" dirty="0">
              <a:latin typeface="+mn-lt"/>
            </a:endParaRPr>
          </a:p>
        </p:txBody>
      </p:sp>
    </p:spTree>
    <p:extLst>
      <p:ext uri="{BB962C8B-B14F-4D97-AF65-F5344CB8AC3E}">
        <p14:creationId xmlns:p14="http://schemas.microsoft.com/office/powerpoint/2010/main" val="2080545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88E8393A-9C5C-4708-4DDE-E398644B80A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9C44114-3A14-A09F-91C4-08EEF1B6E9D9}"/>
              </a:ext>
            </a:extLst>
          </p:cNvPr>
          <p:cNvSpPr txBox="1"/>
          <p:nvPr/>
        </p:nvSpPr>
        <p:spPr>
          <a:xfrm>
            <a:off x="685800" y="1447636"/>
            <a:ext cx="8077200" cy="1813317"/>
          </a:xfrm>
          <a:prstGeom prst="rect">
            <a:avLst/>
          </a:prstGeom>
          <a:noFill/>
        </p:spPr>
        <p:txBody>
          <a:bodyPr wrap="square">
            <a:spAutoFit/>
          </a:bodyPr>
          <a:lstStyle/>
          <a:p>
            <a:pPr algn="l">
              <a:lnSpc>
                <a:spcPts val="1680"/>
              </a:lnSpc>
              <a:spcAft>
                <a:spcPts val="1500"/>
              </a:spcAft>
            </a:pPr>
            <a:r>
              <a:rPr lang="fr-FR" b="1" i="0" dirty="0">
                <a:solidFill>
                  <a:schemeClr val="tx1"/>
                </a:solidFill>
                <a:effectLst/>
                <a:latin typeface="Montserrat" panose="00000500000000000000" pitchFamily="2" charset="0"/>
              </a:rPr>
              <a:t>Quelle est la fréquence recommandée pour effectuer une vérification complète des systèmes d'arrosage automatiques dans des conditions climatiques normales ?</a:t>
            </a:r>
            <a:endParaRPr lang="fr-FR" b="0" i="0" dirty="0">
              <a:solidFill>
                <a:schemeClr val="tx1"/>
              </a:solidFill>
              <a:effectLst/>
              <a:latin typeface="Montserrat" panose="00000500000000000000" pitchFamily="2" charset="0"/>
            </a:endParaRPr>
          </a:p>
          <a:p>
            <a:pPr algn="l">
              <a:lnSpc>
                <a:spcPts val="1680"/>
              </a:lnSpc>
              <a:spcAft>
                <a:spcPts val="1500"/>
              </a:spcAft>
            </a:pPr>
            <a:r>
              <a:rPr lang="fr-FR" b="0" i="0" dirty="0">
                <a:solidFill>
                  <a:schemeClr val="tx1"/>
                </a:solidFill>
                <a:effectLst/>
                <a:latin typeface="Montserrat" panose="00000500000000000000" pitchFamily="2" charset="0"/>
              </a:rPr>
              <a:t>A) Une fois par saison</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Tous les mois</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Une fois par an</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Tous les deux ans</a:t>
            </a:r>
          </a:p>
        </p:txBody>
      </p:sp>
      <p:sp>
        <p:nvSpPr>
          <p:cNvPr id="4" name="ZoneTexte 3">
            <a:extLst>
              <a:ext uri="{FF2B5EF4-FFF2-40B4-BE49-F238E27FC236}">
                <a16:creationId xmlns:a16="http://schemas.microsoft.com/office/drawing/2014/main" id="{7DC155CB-5877-6281-52EC-CB7FDAF710F1}"/>
              </a:ext>
            </a:extLst>
          </p:cNvPr>
          <p:cNvSpPr txBox="1"/>
          <p:nvPr/>
        </p:nvSpPr>
        <p:spPr>
          <a:xfrm>
            <a:off x="685800" y="4038600"/>
            <a:ext cx="8077200" cy="2031325"/>
          </a:xfrm>
          <a:prstGeom prst="rect">
            <a:avLst/>
          </a:prstGeom>
          <a:noFill/>
        </p:spPr>
        <p:txBody>
          <a:bodyPr wrap="square" rtlCol="0">
            <a:spAutoFit/>
          </a:bodyPr>
          <a:lstStyle/>
          <a:p>
            <a:pPr algn="l"/>
            <a:r>
              <a:rPr lang="fr-FR" b="1" i="0" dirty="0">
                <a:solidFill>
                  <a:schemeClr val="tx1"/>
                </a:solidFill>
                <a:effectLst/>
                <a:latin typeface="Montserrat" panose="00000500000000000000" pitchFamily="2" charset="0"/>
              </a:rPr>
              <a:t>Réponse correcte : C) Une fois par an</a:t>
            </a:r>
            <a:br>
              <a:rPr lang="fr-FR" b="0" i="0" dirty="0">
                <a:solidFill>
                  <a:schemeClr val="tx1"/>
                </a:solidFill>
                <a:effectLst/>
                <a:latin typeface="Montserrat" panose="00000500000000000000" pitchFamily="2" charset="0"/>
              </a:rPr>
            </a:br>
            <a:r>
              <a:rPr lang="fr-FR" b="0" i="1" dirty="0">
                <a:solidFill>
                  <a:schemeClr val="tx1"/>
                </a:solidFill>
                <a:effectLst/>
                <a:latin typeface="Montserrat" panose="00000500000000000000" pitchFamily="2" charset="0"/>
              </a:rPr>
              <a:t>Explication : Une vérification annuelle permet de s'assurer que le système fonctionne correctement et d'identifier les problèmes avant qu'ils ne deviennent graves.</a:t>
            </a:r>
          </a:p>
          <a:p>
            <a:pPr algn="l"/>
            <a:r>
              <a:rPr lang="fr-FR" i="1" dirty="0">
                <a:solidFill>
                  <a:srgbClr val="FF0000"/>
                </a:solidFill>
                <a:latin typeface="Montserrat" panose="00000500000000000000" pitchFamily="2" charset="0"/>
              </a:rPr>
              <a:t>Non deux fois par an: en fin de saison d’arrosage car on a le temps et une vérification 15 jours avant le démarrage de la saison.</a:t>
            </a:r>
            <a:endParaRPr lang="fr-FR"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50570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CBD945A-3343-840E-42AE-3AC66445CAA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052A73F-D005-4DC9-B9F9-5AA0D6DE64F8}"/>
              </a:ext>
            </a:extLst>
          </p:cNvPr>
          <p:cNvSpPr txBox="1"/>
          <p:nvPr/>
        </p:nvSpPr>
        <p:spPr>
          <a:xfrm>
            <a:off x="726831" y="1295400"/>
            <a:ext cx="8001000" cy="1595309"/>
          </a:xfrm>
          <a:prstGeom prst="rect">
            <a:avLst/>
          </a:prstGeom>
          <a:noFill/>
        </p:spPr>
        <p:txBody>
          <a:bodyPr wrap="square">
            <a:spAutoFit/>
          </a:bodyPr>
          <a:lstStyle/>
          <a:p>
            <a:pPr algn="l">
              <a:lnSpc>
                <a:spcPts val="1680"/>
              </a:lnSpc>
              <a:spcAft>
                <a:spcPts val="1500"/>
              </a:spcAft>
            </a:pPr>
            <a:r>
              <a:rPr lang="fr-FR" b="1" i="0" dirty="0">
                <a:solidFill>
                  <a:schemeClr val="tx1"/>
                </a:solidFill>
                <a:effectLst/>
                <a:latin typeface="Montserrat" panose="00000500000000000000" pitchFamily="2" charset="0"/>
              </a:rPr>
              <a:t>Quel est le principal objectif de la vérification des programmateurs d'arrosage ?</a:t>
            </a:r>
            <a:endParaRPr lang="fr-FR" b="0" i="0" dirty="0">
              <a:solidFill>
                <a:schemeClr val="tx1"/>
              </a:solidFill>
              <a:effectLst/>
              <a:latin typeface="Montserrat" panose="00000500000000000000" pitchFamily="2" charset="0"/>
            </a:endParaRPr>
          </a:p>
          <a:p>
            <a:pPr algn="l">
              <a:lnSpc>
                <a:spcPts val="1680"/>
              </a:lnSpc>
              <a:spcAft>
                <a:spcPts val="1500"/>
              </a:spcAft>
            </a:pPr>
            <a:r>
              <a:rPr lang="fr-FR" b="0" i="0" dirty="0">
                <a:solidFill>
                  <a:schemeClr val="tx1"/>
                </a:solidFill>
                <a:effectLst/>
                <a:latin typeface="Montserrat" panose="00000500000000000000" pitchFamily="2" charset="0"/>
              </a:rPr>
              <a:t>A) S'assurer qu'ils sont à l'épreuve de l'eau</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Vérifier la précision des horaires et des durées d'arrosage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Contrôler la couleur des voyants lumineux</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Évaluer la consommation d'énergie du système</a:t>
            </a:r>
          </a:p>
        </p:txBody>
      </p:sp>
      <p:sp>
        <p:nvSpPr>
          <p:cNvPr id="4" name="ZoneTexte 3">
            <a:extLst>
              <a:ext uri="{FF2B5EF4-FFF2-40B4-BE49-F238E27FC236}">
                <a16:creationId xmlns:a16="http://schemas.microsoft.com/office/drawing/2014/main" id="{D70664B4-CD25-B16D-322A-2520D37E2CA7}"/>
              </a:ext>
            </a:extLst>
          </p:cNvPr>
          <p:cNvSpPr txBox="1"/>
          <p:nvPr/>
        </p:nvSpPr>
        <p:spPr>
          <a:xfrm>
            <a:off x="726831" y="3547185"/>
            <a:ext cx="7620000" cy="2031325"/>
          </a:xfrm>
          <a:prstGeom prst="rect">
            <a:avLst/>
          </a:prstGeom>
          <a:noFill/>
        </p:spPr>
        <p:txBody>
          <a:bodyPr wrap="square" rtlCol="0">
            <a:spAutoFit/>
          </a:bodyPr>
          <a:lstStyle/>
          <a:p>
            <a:pPr algn="l"/>
            <a:r>
              <a:rPr lang="fr-FR" b="1" i="0" dirty="0">
                <a:solidFill>
                  <a:schemeClr val="tx1"/>
                </a:solidFill>
                <a:effectLst/>
                <a:latin typeface="Montserrat" panose="00000500000000000000" pitchFamily="2" charset="0"/>
              </a:rPr>
              <a:t>Réponse correcte : B) Vérifier la précision des horaires et des durées d'arrosage</a:t>
            </a:r>
            <a:br>
              <a:rPr lang="fr-FR" b="0" i="0" dirty="0">
                <a:solidFill>
                  <a:schemeClr val="tx1"/>
                </a:solidFill>
                <a:effectLst/>
                <a:latin typeface="Montserrat" panose="00000500000000000000" pitchFamily="2" charset="0"/>
              </a:rPr>
            </a:br>
            <a:r>
              <a:rPr lang="fr-FR" b="0" i="1" dirty="0">
                <a:solidFill>
                  <a:schemeClr val="tx1"/>
                </a:solidFill>
                <a:effectLst/>
                <a:latin typeface="Montserrat" panose="00000500000000000000" pitchFamily="2" charset="0"/>
              </a:rPr>
              <a:t>Explication : Les programmateurs régulent les horaires et la durée d'arrosage, essentiels pour une irrigation efficace et pour éviter le gaspillage d'eau. </a:t>
            </a:r>
            <a:r>
              <a:rPr lang="fr-FR" b="0" i="1" dirty="0">
                <a:solidFill>
                  <a:srgbClr val="FF0000"/>
                </a:solidFill>
                <a:effectLst/>
                <a:latin typeface="Montserrat" panose="00000500000000000000" pitchFamily="2" charset="0"/>
              </a:rPr>
              <a:t>Vérification des batteries, de la situation de l’asperseur et des buses (couleur, obstruction…)</a:t>
            </a:r>
            <a:endParaRPr lang="fr-FR"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186805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481ED55-75B5-6BEC-84CA-0F791EFC0C1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E54686D-817B-C642-A6D1-FC6BD4561D1E}"/>
              </a:ext>
            </a:extLst>
          </p:cNvPr>
          <p:cNvSpPr txBox="1"/>
          <p:nvPr/>
        </p:nvSpPr>
        <p:spPr>
          <a:xfrm>
            <a:off x="495300" y="1371600"/>
            <a:ext cx="8153400" cy="1797928"/>
          </a:xfrm>
          <a:prstGeom prst="rect">
            <a:avLst/>
          </a:prstGeom>
          <a:noFill/>
        </p:spPr>
        <p:txBody>
          <a:bodyPr wrap="square">
            <a:spAutoFit/>
          </a:bodyPr>
          <a:lstStyle/>
          <a:p>
            <a:pPr algn="l"/>
            <a:r>
              <a:rPr lang="fr-FR" b="1" i="0" dirty="0">
                <a:solidFill>
                  <a:schemeClr val="tx1"/>
                </a:solidFill>
                <a:effectLst/>
                <a:latin typeface="Montserrat" panose="00000500000000000000" pitchFamily="2" charset="0"/>
              </a:rPr>
              <a:t>Quelle est la principale raison pour laquelle l'arrosage automatique est souvent utilisé dans les espaces verts publics ?</a:t>
            </a:r>
          </a:p>
          <a:p>
            <a:pPr algn="l"/>
            <a:endParaRPr lang="fr-FR" b="1" i="0" dirty="0">
              <a:solidFill>
                <a:schemeClr val="tx1"/>
              </a:solidFill>
              <a:effectLst/>
              <a:latin typeface="Montserrat" panose="00000500000000000000" pitchFamily="2" charset="0"/>
            </a:endParaRPr>
          </a:p>
          <a:p>
            <a:pPr algn="l">
              <a:lnSpc>
                <a:spcPts val="1680"/>
              </a:lnSpc>
              <a:spcAft>
                <a:spcPts val="1500"/>
              </a:spcAft>
            </a:pPr>
            <a:r>
              <a:rPr lang="fr-FR" b="0" i="0" dirty="0">
                <a:solidFill>
                  <a:schemeClr val="tx1"/>
                </a:solidFill>
                <a:effectLst/>
                <a:latin typeface="Montserrat" panose="00000500000000000000" pitchFamily="2" charset="0"/>
              </a:rPr>
              <a:t>A) Il est moins coûteux que l'arrosage manuel</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Il nécessite moins d'entretien</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Il permet une irrigation uniforme et programmée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Il est plus esthétique</a:t>
            </a:r>
          </a:p>
        </p:txBody>
      </p:sp>
      <p:sp>
        <p:nvSpPr>
          <p:cNvPr id="4" name="ZoneTexte 3">
            <a:extLst>
              <a:ext uri="{FF2B5EF4-FFF2-40B4-BE49-F238E27FC236}">
                <a16:creationId xmlns:a16="http://schemas.microsoft.com/office/drawing/2014/main" id="{82815A49-1AAF-D60D-D2BA-40E575A22E12}"/>
              </a:ext>
            </a:extLst>
          </p:cNvPr>
          <p:cNvSpPr txBox="1"/>
          <p:nvPr/>
        </p:nvSpPr>
        <p:spPr>
          <a:xfrm>
            <a:off x="533400" y="3886200"/>
            <a:ext cx="8382000" cy="2031325"/>
          </a:xfrm>
          <a:prstGeom prst="rect">
            <a:avLst/>
          </a:prstGeom>
          <a:noFill/>
        </p:spPr>
        <p:txBody>
          <a:bodyPr wrap="square" rtlCol="0">
            <a:spAutoFit/>
          </a:bodyPr>
          <a:lstStyle/>
          <a:p>
            <a:pPr algn="l"/>
            <a:r>
              <a:rPr lang="fr-FR" b="1" i="0" dirty="0">
                <a:solidFill>
                  <a:schemeClr val="tx1"/>
                </a:solidFill>
                <a:effectLst/>
                <a:latin typeface="Montserrat" panose="00000500000000000000" pitchFamily="2" charset="0"/>
              </a:rPr>
              <a:t>Réponse correcte : C) Il permet une irrigation uniforme et programmée</a:t>
            </a:r>
            <a:br>
              <a:rPr lang="fr-FR" b="0" i="0" dirty="0">
                <a:solidFill>
                  <a:schemeClr val="tx1"/>
                </a:solidFill>
                <a:effectLst/>
                <a:latin typeface="Montserrat" panose="00000500000000000000" pitchFamily="2" charset="0"/>
              </a:rPr>
            </a:br>
            <a:r>
              <a:rPr lang="fr-FR" b="0" i="1" dirty="0">
                <a:solidFill>
                  <a:schemeClr val="tx1"/>
                </a:solidFill>
                <a:effectLst/>
                <a:latin typeface="Montserrat" panose="00000500000000000000" pitchFamily="2" charset="0"/>
              </a:rPr>
              <a:t>Explication : Les systèmes d'arrosage automatique assurent une distribution d'eau uniforme à travers l'espace vert et peuvent être programmés pour arroser à des moments optimaux, réduisant ainsi le risque de sécheresse ou d'excès d'eau.</a:t>
            </a:r>
            <a:endParaRPr lang="fr-FR" b="0" i="0" dirty="0">
              <a:solidFill>
                <a:schemeClr val="tx1"/>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87767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7E83-10D3-24FC-4CE4-5775BA0F00E3}"/>
              </a:ext>
            </a:extLst>
          </p:cNvPr>
          <p:cNvSpPr>
            <a:spLocks noGrp="1"/>
          </p:cNvSpPr>
          <p:nvPr>
            <p:ph type="title"/>
          </p:nvPr>
        </p:nvSpPr>
        <p:spPr>
          <a:xfrm>
            <a:off x="228600" y="90845"/>
            <a:ext cx="8686801" cy="369332"/>
          </a:xfrm>
        </p:spPr>
        <p:txBody>
          <a:bodyPr/>
          <a:lstStyle/>
          <a:p>
            <a:r>
              <a:rPr lang="fr-FR" sz="2400" dirty="0"/>
              <a:t>Traquer les fuites</a:t>
            </a:r>
          </a:p>
        </p:txBody>
      </p:sp>
      <p:sp>
        <p:nvSpPr>
          <p:cNvPr id="5" name="ZoneTexte 6">
            <a:extLst>
              <a:ext uri="{FF2B5EF4-FFF2-40B4-BE49-F238E27FC236}">
                <a16:creationId xmlns:a16="http://schemas.microsoft.com/office/drawing/2014/main" id="{FFE4F3CD-21CA-9B7A-0376-0BA23B749B26}"/>
              </a:ext>
            </a:extLst>
          </p:cNvPr>
          <p:cNvSpPr txBox="1">
            <a:spLocks noGrp="1"/>
          </p:cNvSpPr>
          <p:nvPr>
            <p:ph sz="quarter" idx="10"/>
          </p:nvPr>
        </p:nvSpPr>
        <p:spPr>
          <a:xfrm>
            <a:off x="380999" y="454315"/>
            <a:ext cx="8686801" cy="4347344"/>
          </a:xfrm>
          <a:prstGeom prst="rect">
            <a:avLst/>
          </a:prstGeom>
          <a:noFill/>
        </p:spPr>
        <p:txBody>
          <a:bodyPr wrap="square" rtlCol="0">
            <a:spAutoFit/>
          </a:bodyPr>
          <a:lstStyle/>
          <a:p>
            <a:endParaRPr lang="fr-FR" sz="2000" dirty="0">
              <a:solidFill>
                <a:srgbClr val="00B050"/>
              </a:solidFill>
            </a:endParaRPr>
          </a:p>
          <a:p>
            <a:pPr marL="214313" indent="-214313">
              <a:lnSpc>
                <a:spcPct val="90000"/>
              </a:lnSpc>
              <a:buFont typeface="Wingdings" panose="05000000000000000000" pitchFamily="2" charset="2"/>
              <a:buChar char="Ø"/>
            </a:pPr>
            <a:r>
              <a:rPr lang="fr-FR" sz="2000" dirty="0"/>
              <a:t> Le débitmètre</a:t>
            </a:r>
            <a:r>
              <a:rPr lang="fr-FR" sz="2000" b="0" dirty="0"/>
              <a:t>:</a:t>
            </a:r>
          </a:p>
          <a:p>
            <a:pPr>
              <a:lnSpc>
                <a:spcPct val="90000"/>
              </a:lnSpc>
            </a:pPr>
            <a:r>
              <a:rPr lang="fr-FR" sz="2000" b="0" dirty="0"/>
              <a:t>Il est placé sur la canalisation primaire avant les électrovannes et reliés au programmateur. Installation technique avec des distances à respecter.</a:t>
            </a:r>
          </a:p>
          <a:p>
            <a:pPr marL="342900" indent="-342900">
              <a:lnSpc>
                <a:spcPct val="90000"/>
              </a:lnSpc>
              <a:buFont typeface="Wingdings" panose="05000000000000000000" pitchFamily="2" charset="2"/>
              <a:buChar char="Ø"/>
            </a:pPr>
            <a:r>
              <a:rPr lang="fr-FR" sz="2000" dirty="0"/>
              <a:t>Les compteurs à tête émettrice</a:t>
            </a:r>
            <a:r>
              <a:rPr lang="fr-FR" sz="2000" b="0" dirty="0"/>
              <a:t>: </a:t>
            </a:r>
          </a:p>
          <a:p>
            <a:r>
              <a:rPr lang="fr-FR" sz="2000" b="0" dirty="0"/>
              <a:t>Il mesure le débit d’eau d’une canalisation et les données sont fournies en temps réel. Il permet de programmer des alarmes de sur débit. Il prévient d’une défaillance de filtration.</a:t>
            </a:r>
          </a:p>
          <a:p>
            <a:pPr marL="342900" indent="-342900">
              <a:lnSpc>
                <a:spcPct val="90000"/>
              </a:lnSpc>
              <a:buFont typeface="Wingdings" panose="05000000000000000000" pitchFamily="2" charset="2"/>
              <a:buChar char="Ø"/>
            </a:pPr>
            <a:r>
              <a:rPr lang="fr-FR" sz="2000" dirty="0"/>
              <a:t>Repérer </a:t>
            </a:r>
            <a:r>
              <a:rPr lang="fr-FR" sz="2000" b="0" dirty="0"/>
              <a:t>physiquement les fuites: remontées par capillarité (un simple goutteur fuit de 20 à 50l d’eau par jour) ou écoute des fuites par un matériel spécifique (micro amplificateur) soit se former ou utiliser les compétences des services eaux.</a:t>
            </a:r>
          </a:p>
          <a:p>
            <a:endParaRPr lang="fr-FR" sz="1350" dirty="0"/>
          </a:p>
          <a:p>
            <a:endParaRPr lang="fr-FR" sz="1350" dirty="0">
              <a:latin typeface="+mn-lt"/>
            </a:endParaRPr>
          </a:p>
          <a:p>
            <a:endParaRPr lang="fr-FR" sz="1350" dirty="0">
              <a:latin typeface="+mn-lt"/>
            </a:endParaRPr>
          </a:p>
          <a:p>
            <a:endParaRPr lang="fr-FR" dirty="0">
              <a:latin typeface="+mn-lt"/>
            </a:endParaRPr>
          </a:p>
        </p:txBody>
      </p:sp>
      <p:pic>
        <p:nvPicPr>
          <p:cNvPr id="1026" name="Picture 2" descr="Fuite d'eau : méthodes et appareils de détection">
            <a:extLst>
              <a:ext uri="{FF2B5EF4-FFF2-40B4-BE49-F238E27FC236}">
                <a16:creationId xmlns:a16="http://schemas.microsoft.com/office/drawing/2014/main" id="{DDF9F2B8-C8F4-E143-14A7-D6C72B0A2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000500"/>
            <a:ext cx="8382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75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55BF4-C933-2DAE-7A29-5A8C85861C47}"/>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89B1A324-6487-A818-0304-668434961C36}"/>
              </a:ext>
            </a:extLst>
          </p:cNvPr>
          <p:cNvSpPr txBox="1"/>
          <p:nvPr/>
        </p:nvSpPr>
        <p:spPr>
          <a:xfrm>
            <a:off x="381000" y="1143000"/>
            <a:ext cx="8763000" cy="4154984"/>
          </a:xfrm>
          <a:prstGeom prst="rect">
            <a:avLst/>
          </a:prstGeom>
          <a:noFill/>
        </p:spPr>
        <p:txBody>
          <a:bodyPr wrap="square">
            <a:spAutoFit/>
          </a:bodyPr>
          <a:lstStyle/>
          <a:p>
            <a:pPr marL="285750" indent="-285750">
              <a:buFont typeface="Arial" panose="020B060402020202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Utiliser des solutions alternatives à l’eau potable : REUT, récupération de l’eau de pluie, piscines et patinoires, vidange de canaux et puisage (attention restriction) sans compromettre l’étiage des rivières. Gazon synthétique sur stade (60% des besoins EV).</a:t>
            </a:r>
          </a:p>
          <a:p>
            <a:pPr marL="285750" indent="-285750">
              <a:buFont typeface="Arial" panose="020B060402020202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Objectif - 10 % pour 2030 alors qu’une gestion différenciée de l’arrosage est en place depuis plusieurs années et surtout depuis 2022 et les premiers arrêtés de restriction.</a:t>
            </a:r>
            <a:endParaRPr lang="fr-FR" sz="2400" dirty="0"/>
          </a:p>
          <a:p>
            <a:pPr marL="285750" indent="-285750">
              <a:buFont typeface="Arial" panose="020B0604020202020204" pitchFamily="34" charset="0"/>
              <a:buChar char="•"/>
            </a:pPr>
            <a:r>
              <a:rPr lang="fr-FR" sz="2400" dirty="0"/>
              <a:t>Contrôle des consommations: informatique, relevé des compteurs. Evaluation de la consommation dans le temps.</a:t>
            </a:r>
          </a:p>
          <a:p>
            <a:pPr marL="285750" indent="-285750">
              <a:buFont typeface="Arial" panose="020B0604020202020204" pitchFamily="34" charset="0"/>
              <a:buChar char="•"/>
            </a:pPr>
            <a:r>
              <a:rPr lang="fr-FR" sz="2400" dirty="0"/>
              <a:t>Contrôle de tous les items</a:t>
            </a:r>
          </a:p>
        </p:txBody>
      </p:sp>
      <p:sp>
        <p:nvSpPr>
          <p:cNvPr id="6" name="ZoneTexte 5">
            <a:extLst>
              <a:ext uri="{FF2B5EF4-FFF2-40B4-BE49-F238E27FC236}">
                <a16:creationId xmlns:a16="http://schemas.microsoft.com/office/drawing/2014/main" id="{F1C3AE9B-3D50-053D-9687-9767F4FD152D}"/>
              </a:ext>
            </a:extLst>
          </p:cNvPr>
          <p:cNvSpPr txBox="1"/>
          <p:nvPr/>
        </p:nvSpPr>
        <p:spPr>
          <a:xfrm>
            <a:off x="381000" y="381000"/>
            <a:ext cx="8001000"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L’ARROSAGE OPTIMISE DES ESPACES VERTS</a:t>
            </a:r>
          </a:p>
        </p:txBody>
      </p:sp>
    </p:spTree>
    <p:extLst>
      <p:ext uri="{BB962C8B-B14F-4D97-AF65-F5344CB8AC3E}">
        <p14:creationId xmlns:p14="http://schemas.microsoft.com/office/powerpoint/2010/main" val="23460253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8BE4A4C5-7AEB-1FB3-8C35-50197EECF6C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DCA5B4EA-F7E6-998F-28B4-374AD5074BF1}"/>
              </a:ext>
            </a:extLst>
          </p:cNvPr>
          <p:cNvSpPr txBox="1"/>
          <p:nvPr/>
        </p:nvSpPr>
        <p:spPr>
          <a:xfrm>
            <a:off x="838200" y="1280924"/>
            <a:ext cx="7848600" cy="1595309"/>
          </a:xfrm>
          <a:prstGeom prst="rect">
            <a:avLst/>
          </a:prstGeom>
          <a:noFill/>
        </p:spPr>
        <p:txBody>
          <a:bodyPr wrap="square">
            <a:spAutoFit/>
          </a:bodyPr>
          <a:lstStyle/>
          <a:p>
            <a:pPr algn="l">
              <a:lnSpc>
                <a:spcPts val="1680"/>
              </a:lnSpc>
              <a:spcAft>
                <a:spcPts val="1500"/>
              </a:spcAft>
            </a:pPr>
            <a:r>
              <a:rPr lang="fr-FR" b="1" i="0" dirty="0">
                <a:solidFill>
                  <a:schemeClr val="tx1"/>
                </a:solidFill>
                <a:effectLst/>
                <a:latin typeface="Montserrat" panose="00000500000000000000" pitchFamily="2" charset="0"/>
              </a:rPr>
              <a:t>Quelle technique peut être utilisée pour détecter des fuites cachées dans un système d'irrigation? </a:t>
            </a:r>
          </a:p>
          <a:p>
            <a:pPr algn="l">
              <a:lnSpc>
                <a:spcPts val="1680"/>
              </a:lnSpc>
              <a:spcAft>
                <a:spcPts val="1500"/>
              </a:spcAft>
            </a:pPr>
            <a:r>
              <a:rPr lang="fr-FR" b="0" i="0" dirty="0">
                <a:solidFill>
                  <a:schemeClr val="tx1"/>
                </a:solidFill>
                <a:effectLst/>
                <a:latin typeface="Montserrat" panose="00000500000000000000" pitchFamily="2" charset="0"/>
              </a:rPr>
              <a:t>A) L'audit visuel des tuyaux</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B) La thermographie infrarouge</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C) L'analyse du sol</a:t>
            </a:r>
            <a:br>
              <a:rPr lang="fr-FR" b="0" i="0" dirty="0">
                <a:solidFill>
                  <a:schemeClr val="tx1"/>
                </a:solidFill>
                <a:effectLst/>
                <a:latin typeface="Montserrat" panose="00000500000000000000" pitchFamily="2" charset="0"/>
              </a:rPr>
            </a:br>
            <a:r>
              <a:rPr lang="fr-FR" b="0" i="0" dirty="0">
                <a:solidFill>
                  <a:schemeClr val="tx1"/>
                </a:solidFill>
                <a:effectLst/>
                <a:latin typeface="Montserrat" panose="00000500000000000000" pitchFamily="2" charset="0"/>
              </a:rPr>
              <a:t>D) L'ajout de colorant dans l'eau</a:t>
            </a:r>
          </a:p>
        </p:txBody>
      </p:sp>
      <p:sp>
        <p:nvSpPr>
          <p:cNvPr id="2" name="ZoneTexte 1">
            <a:extLst>
              <a:ext uri="{FF2B5EF4-FFF2-40B4-BE49-F238E27FC236}">
                <a16:creationId xmlns:a16="http://schemas.microsoft.com/office/drawing/2014/main" id="{0D437843-EE10-EA52-F5A1-E26F3F368D21}"/>
              </a:ext>
            </a:extLst>
          </p:cNvPr>
          <p:cNvSpPr txBox="1"/>
          <p:nvPr/>
        </p:nvSpPr>
        <p:spPr>
          <a:xfrm>
            <a:off x="838200" y="4114800"/>
            <a:ext cx="7772400" cy="2616101"/>
          </a:xfrm>
          <a:prstGeom prst="rect">
            <a:avLst/>
          </a:prstGeom>
          <a:noFill/>
        </p:spPr>
        <p:txBody>
          <a:bodyPr wrap="square" rtlCol="0">
            <a:spAutoFit/>
          </a:bodyPr>
          <a:lstStyle/>
          <a:p>
            <a:pPr algn="l">
              <a:lnSpc>
                <a:spcPts val="1680"/>
              </a:lnSpc>
              <a:spcAft>
                <a:spcPts val="1500"/>
              </a:spcAft>
            </a:pPr>
            <a:r>
              <a:rPr lang="fr-FR" b="1" i="0" dirty="0">
                <a:solidFill>
                  <a:schemeClr val="tx1"/>
                </a:solidFill>
                <a:effectLst/>
                <a:latin typeface="Montserrat" panose="00000500000000000000" pitchFamily="2" charset="0"/>
              </a:rPr>
              <a:t>Réponse correcte : B) La thermographie infrarouge</a:t>
            </a:r>
            <a:br>
              <a:rPr lang="fr-FR" b="0" i="0" dirty="0">
                <a:solidFill>
                  <a:schemeClr val="tx1"/>
                </a:solidFill>
                <a:effectLst/>
                <a:latin typeface="Montserrat" panose="00000500000000000000" pitchFamily="2" charset="0"/>
              </a:rPr>
            </a:br>
            <a:endParaRPr lang="fr-FR" b="0" i="0" dirty="0">
              <a:solidFill>
                <a:schemeClr val="tx1"/>
              </a:solidFill>
              <a:effectLst/>
              <a:latin typeface="Montserrat" panose="00000500000000000000" pitchFamily="2" charset="0"/>
            </a:endParaRPr>
          </a:p>
          <a:p>
            <a:pPr algn="l">
              <a:lnSpc>
                <a:spcPts val="1680"/>
              </a:lnSpc>
              <a:spcAft>
                <a:spcPts val="1500"/>
              </a:spcAft>
            </a:pPr>
            <a:r>
              <a:rPr lang="fr-FR" b="0" i="1" dirty="0">
                <a:solidFill>
                  <a:schemeClr val="tx1"/>
                </a:solidFill>
                <a:effectLst/>
                <a:latin typeface="Montserrat" panose="00000500000000000000" pitchFamily="2" charset="0"/>
              </a:rPr>
              <a:t>Explication : La thermographie infrarouge permet de détecter les variations de température causées par des fuites d'eau, même lorsqu'elles sont sous terre ou cachées. </a:t>
            </a:r>
            <a:r>
              <a:rPr lang="fr-FR" b="0" i="1" dirty="0">
                <a:solidFill>
                  <a:srgbClr val="FF0000"/>
                </a:solidFill>
                <a:effectLst/>
                <a:latin typeface="Montserrat" panose="00000500000000000000" pitchFamily="2" charset="0"/>
              </a:rPr>
              <a:t>+ consommation sur compteur + débitmètre + remontée d’eau + chien</a:t>
            </a:r>
            <a:endParaRPr lang="fr-FR" b="0" i="0" dirty="0">
              <a:solidFill>
                <a:srgbClr val="FF0000"/>
              </a:solidFill>
              <a:effectLst/>
              <a:latin typeface="Montserrat" panose="00000500000000000000" pitchFamily="2" charset="0"/>
            </a:endParaRPr>
          </a:p>
          <a:p>
            <a:br>
              <a:rPr lang="fr-FR" dirty="0"/>
            </a:br>
            <a:endParaRPr lang="fr-FR" dirty="0"/>
          </a:p>
          <a:p>
            <a:endParaRPr lang="fr-FR" dirty="0"/>
          </a:p>
        </p:txBody>
      </p:sp>
    </p:spTree>
    <p:extLst>
      <p:ext uri="{BB962C8B-B14F-4D97-AF65-F5344CB8AC3E}">
        <p14:creationId xmlns:p14="http://schemas.microsoft.com/office/powerpoint/2010/main" val="19396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a:extLst>
              <a:ext uri="{FF2B5EF4-FFF2-40B4-BE49-F238E27FC236}">
                <a16:creationId xmlns:a16="http://schemas.microsoft.com/office/drawing/2014/main" id="{9EF77A4D-A5B1-123F-445E-863657E02B0C}"/>
              </a:ext>
            </a:extLst>
          </p:cNvPr>
          <p:cNvSpPr>
            <a:spLocks noChangeArrowheads="1"/>
          </p:cNvSpPr>
          <p:nvPr/>
        </p:nvSpPr>
        <p:spPr bwMode="auto">
          <a:xfrm>
            <a:off x="0" y="-11723"/>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2400" i="0" dirty="0"/>
              <a:t>1.3.2.4	Etat du matériel – Hauteur</a:t>
            </a:r>
            <a:r>
              <a:rPr lang="fr-FR" altLang="fr-FR" sz="2400" i="0" dirty="0">
                <a:solidFill>
                  <a:schemeClr val="bg1"/>
                </a:solidFill>
              </a:rPr>
              <a:t> </a:t>
            </a:r>
          </a:p>
        </p:txBody>
      </p:sp>
      <p:pic>
        <p:nvPicPr>
          <p:cNvPr id="1038345" name="Picture 9">
            <a:extLst>
              <a:ext uri="{FF2B5EF4-FFF2-40B4-BE49-F238E27FC236}">
                <a16:creationId xmlns:a16="http://schemas.microsoft.com/office/drawing/2014/main" id="{106F3B45-240D-FE16-CCE1-9F0FAACFC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988" y="2362200"/>
            <a:ext cx="4744002"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346" name="Picture 10">
            <a:extLst>
              <a:ext uri="{FF2B5EF4-FFF2-40B4-BE49-F238E27FC236}">
                <a16:creationId xmlns:a16="http://schemas.microsoft.com/office/drawing/2014/main" id="{FB071534-5192-DF48-99AB-B7E682611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5" y="838199"/>
            <a:ext cx="3738312" cy="440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8348" name="Rectangle 12">
            <a:extLst>
              <a:ext uri="{FF2B5EF4-FFF2-40B4-BE49-F238E27FC236}">
                <a16:creationId xmlns:a16="http://schemas.microsoft.com/office/drawing/2014/main" id="{148D66A0-66AF-A348-9BB5-3E15E745083B}"/>
              </a:ext>
            </a:extLst>
          </p:cNvPr>
          <p:cNvSpPr>
            <a:spLocks noChangeArrowheads="1"/>
          </p:cNvSpPr>
          <p:nvPr/>
        </p:nvSpPr>
        <p:spPr bwMode="auto">
          <a:xfrm>
            <a:off x="228600" y="5482614"/>
            <a:ext cx="2971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fr-FR" altLang="fr-FR" sz="2000" i="0" u="sng" dirty="0">
                <a:latin typeface="Arial" panose="020B0604020202020204" pitchFamily="34" charset="0"/>
              </a:rPr>
              <a:t>Arroseur trop haut :</a:t>
            </a:r>
          </a:p>
          <a:p>
            <a:pPr algn="ctr">
              <a:lnSpc>
                <a:spcPct val="80000"/>
              </a:lnSpc>
            </a:pPr>
            <a:endParaRPr lang="fr-FR" altLang="fr-FR" sz="2000" i="0" dirty="0">
              <a:latin typeface="Arial" panose="020B0604020202020204" pitchFamily="34" charset="0"/>
            </a:endParaRPr>
          </a:p>
          <a:p>
            <a:pPr algn="ctr">
              <a:lnSpc>
                <a:spcPct val="80000"/>
              </a:lnSpc>
            </a:pPr>
            <a:r>
              <a:rPr lang="fr-FR" altLang="fr-FR" sz="2000" i="0" dirty="0">
                <a:latin typeface="Arial" panose="020B0604020202020204" pitchFamily="34" charset="0"/>
              </a:rPr>
              <a:t>Casse du matériel </a:t>
            </a:r>
          </a:p>
        </p:txBody>
      </p:sp>
      <p:sp>
        <p:nvSpPr>
          <p:cNvPr id="1038349" name="Rectangle 13">
            <a:extLst>
              <a:ext uri="{FF2B5EF4-FFF2-40B4-BE49-F238E27FC236}">
                <a16:creationId xmlns:a16="http://schemas.microsoft.com/office/drawing/2014/main" id="{197986F3-DBE6-A412-8EFF-63BDEA2C2BC9}"/>
              </a:ext>
            </a:extLst>
          </p:cNvPr>
          <p:cNvSpPr>
            <a:spLocks noChangeArrowheads="1"/>
          </p:cNvSpPr>
          <p:nvPr/>
        </p:nvSpPr>
        <p:spPr bwMode="auto">
          <a:xfrm>
            <a:off x="4330700" y="5788025"/>
            <a:ext cx="48133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fr-FR" altLang="fr-FR" sz="2000" i="0" u="sng" dirty="0">
                <a:latin typeface="Arial" panose="020B0604020202020204" pitchFamily="34" charset="0"/>
              </a:rPr>
              <a:t>Arroseur trop bas :</a:t>
            </a:r>
          </a:p>
          <a:p>
            <a:pPr algn="ctr">
              <a:lnSpc>
                <a:spcPct val="80000"/>
              </a:lnSpc>
            </a:pPr>
            <a:endParaRPr lang="fr-FR" altLang="fr-FR" sz="2000" i="0" dirty="0">
              <a:latin typeface="Arial" panose="020B0604020202020204" pitchFamily="34" charset="0"/>
            </a:endParaRPr>
          </a:p>
          <a:p>
            <a:pPr algn="ctr">
              <a:lnSpc>
                <a:spcPct val="80000"/>
              </a:lnSpc>
            </a:pPr>
            <a:r>
              <a:rPr lang="fr-FR" altLang="fr-FR" sz="2000" i="0" dirty="0">
                <a:latin typeface="Arial" panose="020B0604020202020204" pitchFamily="34" charset="0"/>
              </a:rPr>
              <a:t>Portée réduite – Mauvaise couverture en eau</a:t>
            </a:r>
          </a:p>
        </p:txBody>
      </p:sp>
      <p:pic>
        <p:nvPicPr>
          <p:cNvPr id="2" name="Picture 13">
            <a:extLst>
              <a:ext uri="{FF2B5EF4-FFF2-40B4-BE49-F238E27FC236}">
                <a16:creationId xmlns:a16="http://schemas.microsoft.com/office/drawing/2014/main" id="{ADDA8419-5DDE-E3D7-02A8-1B8F6E7510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84138"/>
            <a:ext cx="3551052" cy="266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BFA450B4-732F-823C-79BF-05D981211D0A}"/>
              </a:ext>
            </a:extLst>
          </p:cNvPr>
          <p:cNvSpPr txBox="1"/>
          <p:nvPr/>
        </p:nvSpPr>
        <p:spPr>
          <a:xfrm>
            <a:off x="172241" y="6276926"/>
            <a:ext cx="3429000" cy="369332"/>
          </a:xfrm>
          <a:prstGeom prst="rect">
            <a:avLst/>
          </a:prstGeom>
          <a:noFill/>
        </p:spPr>
        <p:txBody>
          <a:bodyPr wrap="square" rtlCol="0">
            <a:spAutoFit/>
          </a:bodyPr>
          <a:lstStyle/>
          <a:p>
            <a:r>
              <a:rPr lang="fr-FR" dirty="0">
                <a:hlinkClick r:id="rId6" action="ppaction://hlinkfile"/>
              </a:rPr>
              <a:t>fiche maintenance.xlsx</a:t>
            </a:r>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5A7CB-DCE0-4756-F3AD-A0419762888C}"/>
              </a:ext>
            </a:extLst>
          </p:cNvPr>
          <p:cNvSpPr>
            <a:spLocks noGrp="1"/>
          </p:cNvSpPr>
          <p:nvPr>
            <p:ph type="title"/>
          </p:nvPr>
        </p:nvSpPr>
        <p:spPr>
          <a:xfrm>
            <a:off x="628650" y="56138"/>
            <a:ext cx="7886700" cy="369332"/>
          </a:xfrm>
        </p:spPr>
        <p:txBody>
          <a:bodyPr/>
          <a:lstStyle/>
          <a:p>
            <a:pPr algn="ctr"/>
            <a:r>
              <a:rPr lang="fr-FR" sz="2400" dirty="0"/>
              <a:t>ECONOMISER LA RESSOURCE EAU</a:t>
            </a:r>
          </a:p>
        </p:txBody>
      </p:sp>
      <p:sp>
        <p:nvSpPr>
          <p:cNvPr id="3" name="Espace réservé du texte 2">
            <a:extLst>
              <a:ext uri="{FF2B5EF4-FFF2-40B4-BE49-F238E27FC236}">
                <a16:creationId xmlns:a16="http://schemas.microsoft.com/office/drawing/2014/main" id="{E278CBDC-B6D6-6151-8627-B6DBB7D4FA7A}"/>
              </a:ext>
            </a:extLst>
          </p:cNvPr>
          <p:cNvSpPr>
            <a:spLocks noGrp="1"/>
          </p:cNvSpPr>
          <p:nvPr>
            <p:ph type="body" sz="half" idx="1"/>
          </p:nvPr>
        </p:nvSpPr>
        <p:spPr>
          <a:xfrm>
            <a:off x="246185" y="425470"/>
            <a:ext cx="8915400" cy="6432530"/>
          </a:xfrm>
        </p:spPr>
        <p:txBody>
          <a:bodyPr/>
          <a:lstStyle/>
          <a:p>
            <a:r>
              <a:rPr lang="fr-FR" sz="2200" dirty="0"/>
              <a:t>Accompagner la plante:</a:t>
            </a:r>
          </a:p>
          <a:p>
            <a:r>
              <a:rPr lang="fr-FR" sz="2200" b="0" dirty="0"/>
              <a:t>- Avoir les bonnes techniques de plantation</a:t>
            </a:r>
          </a:p>
          <a:p>
            <a:r>
              <a:rPr lang="fr-FR" sz="2200" b="0" dirty="0"/>
              <a:t>- Planter au bon moment, La bonne plante au bon endroit</a:t>
            </a:r>
          </a:p>
          <a:p>
            <a:r>
              <a:rPr lang="fr-FR" sz="2200" b="0" dirty="0"/>
              <a:t>- Planter diversifié, Planter sur différentes strates végétales</a:t>
            </a:r>
          </a:p>
          <a:p>
            <a:r>
              <a:rPr lang="fr-FR" sz="2200" b="0" dirty="0"/>
              <a:t>- Utiliser des plantes résilientes</a:t>
            </a:r>
          </a:p>
          <a:p>
            <a:r>
              <a:rPr lang="fr-FR" sz="2200" b="0" dirty="0"/>
              <a:t>- Un arbre produit de l’eau: eau verte ou l’hydrologie régénératrice</a:t>
            </a:r>
          </a:p>
          <a:p>
            <a:pPr marL="285750" indent="-285750">
              <a:buFontTx/>
              <a:buChar char="-"/>
            </a:pPr>
            <a:endParaRPr lang="fr-FR" sz="2200" b="0" dirty="0"/>
          </a:p>
          <a:p>
            <a:r>
              <a:rPr lang="fr-FR" sz="2200" dirty="0"/>
              <a:t>Gérer les eaux pluviales:</a:t>
            </a:r>
          </a:p>
          <a:p>
            <a:r>
              <a:rPr lang="fr-FR" sz="2200" b="0" dirty="0"/>
              <a:t>- Restituer à la parcelle</a:t>
            </a:r>
          </a:p>
          <a:p>
            <a:r>
              <a:rPr lang="fr-FR" sz="2200" b="0" dirty="0"/>
              <a:t>- La </a:t>
            </a:r>
            <a:r>
              <a:rPr lang="fr-FR" sz="2200" b="0" dirty="0" err="1"/>
              <a:t>désimperméabilisation</a:t>
            </a:r>
            <a:endParaRPr lang="fr-FR" sz="2200" b="0" dirty="0"/>
          </a:p>
          <a:p>
            <a:r>
              <a:rPr lang="fr-FR" sz="2200" b="0" dirty="0"/>
              <a:t>- Les arbres de pluie</a:t>
            </a:r>
          </a:p>
          <a:p>
            <a:endParaRPr lang="fr-FR" sz="2200" b="0" dirty="0"/>
          </a:p>
          <a:p>
            <a:r>
              <a:rPr lang="fr-FR" sz="2200" dirty="0"/>
              <a:t>Réutilisation des eaux: REUT, piscines…</a:t>
            </a:r>
          </a:p>
          <a:p>
            <a:endParaRPr lang="fr-FR" sz="2200" dirty="0"/>
          </a:p>
          <a:p>
            <a:r>
              <a:rPr lang="fr-FR" sz="2200" dirty="0"/>
              <a:t>Garder et améliorer un sol vivant</a:t>
            </a:r>
          </a:p>
          <a:p>
            <a:endParaRPr lang="fr-FR" sz="2200" b="0" dirty="0"/>
          </a:p>
          <a:p>
            <a:r>
              <a:rPr lang="fr-FR" sz="2200" dirty="0"/>
              <a:t>Communiquer et sensibiliser pour ne pas gaspiller l’eau</a:t>
            </a:r>
          </a:p>
          <a:p>
            <a:endParaRPr lang="fr-FR" sz="2200" dirty="0"/>
          </a:p>
          <a:p>
            <a:r>
              <a:rPr lang="fr-FR" sz="2200" dirty="0"/>
              <a:t>Avoir un arrosage optimisé qui permet de mieux consommer</a:t>
            </a:r>
          </a:p>
        </p:txBody>
      </p:sp>
    </p:spTree>
    <p:extLst>
      <p:ext uri="{BB962C8B-B14F-4D97-AF65-F5344CB8AC3E}">
        <p14:creationId xmlns:p14="http://schemas.microsoft.com/office/powerpoint/2010/main" val="947414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3024</TotalTime>
  <Words>7953</Words>
  <Application>Microsoft Office PowerPoint</Application>
  <PresentationFormat>Affichage à l'écran (4:3)</PresentationFormat>
  <Paragraphs>603</Paragraphs>
  <Slides>81</Slides>
  <Notes>52</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81</vt:i4>
      </vt:variant>
    </vt:vector>
  </HeadingPairs>
  <TitlesOfParts>
    <vt:vector size="97" baseType="lpstr">
      <vt:lpstr>SimSun</vt:lpstr>
      <vt:lpstr>Algerian</vt:lpstr>
      <vt:lpstr>-apple-system</vt:lpstr>
      <vt:lpstr>Arial</vt:lpstr>
      <vt:lpstr>Arial Black</vt:lpstr>
      <vt:lpstr>Arial Narrow</vt:lpstr>
      <vt:lpstr>Calibri</vt:lpstr>
      <vt:lpstr>EBZZZZ+Optima</vt:lpstr>
      <vt:lpstr>Inter</vt:lpstr>
      <vt:lpstr>Lucida Handwriting</vt:lpstr>
      <vt:lpstr>Montserrat</vt:lpstr>
      <vt:lpstr>Roboto</vt:lpstr>
      <vt:lpstr>Times New Roman</vt:lpstr>
      <vt:lpstr>Verdana</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ECONOMISER LA RESSOURCE EAU</vt:lpstr>
      <vt:lpstr>Présentation PowerPoint</vt:lpstr>
      <vt:lpstr>Présentation PowerPoint</vt:lpstr>
      <vt:lpstr>Présentation PowerPoint</vt:lpstr>
      <vt:lpstr>Présentation PowerPoint</vt:lpstr>
      <vt:lpstr>Présentation PowerPoint</vt:lpstr>
      <vt:lpstr>Objectifs de la mission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ORIGINE DE L’EAU D’ARROSAGE DES ESPACES VERTS</vt:lpstr>
      <vt:lpstr>Présentation PowerPoint</vt:lpstr>
      <vt:lpstr>Présentation PowerPoint</vt:lpstr>
      <vt:lpstr>Le sol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GESTION RAISONNEE DE L’EAU D’ARROSAGE</vt:lpstr>
      <vt:lpstr>Présentation PowerPoint</vt:lpstr>
      <vt:lpstr>LE Goutte à goutte, matériel  économe de la ressource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Réseau d’arrosage automatique</vt:lpstr>
      <vt:lpstr>Présentation PowerPoint</vt:lpstr>
      <vt:lpstr>Présentation PowerPoint</vt:lpstr>
      <vt:lpstr>Présentation PowerPoint</vt:lpstr>
      <vt:lpstr>IMAGE D4UN PLAN DE TERRAIN D4ARROSAGE ET D4UN ARROSEUR</vt:lpstr>
      <vt:lpstr>La perte de charge dans un réseau</vt:lpstr>
      <vt:lpstr>Une bonne conception en amont du système d’irrigation </vt:lpstr>
      <vt:lpstr>Présentation PowerPoint</vt:lpstr>
      <vt:lpstr>Présentation PowerPoint</vt:lpstr>
      <vt:lpstr>Présentation PowerPoint</vt:lpstr>
      <vt:lpstr>Présentation PowerPoint</vt:lpstr>
      <vt:lpstr>Présentation PowerPoint</vt:lpstr>
      <vt:lpstr>Principes de maintenance </vt:lpstr>
      <vt:lpstr>Présentation PowerPoint</vt:lpstr>
      <vt:lpstr>Présentation PowerPoint</vt:lpstr>
      <vt:lpstr>Présentation PowerPoint</vt:lpstr>
      <vt:lpstr>Traquer les fuites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Marion COUSSEAU</dc:creator>
  <cp:lastModifiedBy>patrick lafforgue</cp:lastModifiedBy>
  <cp:revision>82</cp:revision>
  <cp:lastPrinted>2025-02-17T09:29:24Z</cp:lastPrinted>
  <dcterms:created xsi:type="dcterms:W3CDTF">2023-05-09T12:47:54Z</dcterms:created>
  <dcterms:modified xsi:type="dcterms:W3CDTF">2025-03-13T09:01:48Z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2017-09-13T00:00:00Z</vt:filetime>
  </property>
  <property fmtid="{D5CDD505-2E9C-101B-9397-08002B2CF9AE}" pid="3" name="Creator">
    <vt:lpwstr>Microsoft® PowerPoint® 2016</vt:lpwstr>
  </property>
  <property fmtid="{D5CDD505-2E9C-101B-9397-08002B2CF9AE}" pid="4" name="LastSaved">
    <vt:filetime>2023-05-09T00:00:00Z</vt:filetime>
  </property>
  <property fmtid="{D5CDD505-2E9C-101B-9397-08002B2CF9AE}" pid="5" name="Producer">
    <vt:lpwstr>Microsoft® PowerPoint® 2016</vt:lpwstr>
  </property>
</Properties>
</file>