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1279" r:id="rId2"/>
    <p:sldId id="976" r:id="rId3"/>
    <p:sldId id="1230" r:id="rId4"/>
    <p:sldId id="275" r:id="rId5"/>
    <p:sldId id="1239" r:id="rId6"/>
    <p:sldId id="495" r:id="rId7"/>
    <p:sldId id="496" r:id="rId8"/>
    <p:sldId id="1261" r:id="rId9"/>
    <p:sldId id="1276" r:id="rId10"/>
    <p:sldId id="1264" r:id="rId11"/>
    <p:sldId id="392" r:id="rId12"/>
    <p:sldId id="967" r:id="rId13"/>
    <p:sldId id="497" r:id="rId14"/>
    <p:sldId id="1222" r:id="rId15"/>
    <p:sldId id="393" r:id="rId16"/>
    <p:sldId id="473" r:id="rId17"/>
    <p:sldId id="1273" r:id="rId18"/>
    <p:sldId id="1225" r:id="rId19"/>
    <p:sldId id="858" r:id="rId20"/>
    <p:sldId id="1278" r:id="rId21"/>
    <p:sldId id="1260" r:id="rId22"/>
    <p:sldId id="276" r:id="rId23"/>
    <p:sldId id="470" r:id="rId24"/>
    <p:sldId id="1226" r:id="rId25"/>
    <p:sldId id="1227" r:id="rId26"/>
    <p:sldId id="477" r:id="rId27"/>
    <p:sldId id="479" r:id="rId28"/>
    <p:sldId id="1232" r:id="rId29"/>
    <p:sldId id="481" r:id="rId30"/>
    <p:sldId id="768" r:id="rId31"/>
    <p:sldId id="1233" r:id="rId32"/>
    <p:sldId id="474" r:id="rId33"/>
    <p:sldId id="774" r:id="rId34"/>
    <p:sldId id="443" r:id="rId35"/>
    <p:sldId id="408" r:id="rId36"/>
    <p:sldId id="765" r:id="rId37"/>
    <p:sldId id="409" r:id="rId38"/>
    <p:sldId id="441" r:id="rId39"/>
    <p:sldId id="462" r:id="rId40"/>
    <p:sldId id="457" r:id="rId41"/>
    <p:sldId id="1262" r:id="rId42"/>
    <p:sldId id="767" r:id="rId43"/>
    <p:sldId id="1242" r:id="rId44"/>
    <p:sldId id="1245" r:id="rId45"/>
    <p:sldId id="1243" r:id="rId46"/>
    <p:sldId id="1280" r:id="rId47"/>
    <p:sldId id="975" r:id="rId48"/>
    <p:sldId id="977" r:id="rId49"/>
    <p:sldId id="770" r:id="rId50"/>
    <p:sldId id="769" r:id="rId51"/>
    <p:sldId id="766" r:id="rId52"/>
    <p:sldId id="463" r:id="rId53"/>
    <p:sldId id="475" r:id="rId54"/>
    <p:sldId id="1263" r:id="rId55"/>
    <p:sldId id="1268" r:id="rId56"/>
    <p:sldId id="1269" r:id="rId57"/>
    <p:sldId id="458" r:id="rId58"/>
    <p:sldId id="1238" r:id="rId59"/>
    <p:sldId id="1214" r:id="rId60"/>
    <p:sldId id="1236" r:id="rId61"/>
    <p:sldId id="1237" r:id="rId62"/>
    <p:sldId id="1248" r:id="rId63"/>
    <p:sldId id="490" r:id="rId64"/>
    <p:sldId id="1277" r:id="rId65"/>
    <p:sldId id="1249" r:id="rId66"/>
    <p:sldId id="277" r:id="rId67"/>
    <p:sldId id="1223" r:id="rId68"/>
    <p:sldId id="468" r:id="rId69"/>
    <p:sldId id="1219" r:id="rId70"/>
    <p:sldId id="264" r:id="rId71"/>
    <p:sldId id="278" r:id="rId72"/>
    <p:sldId id="265" r:id="rId73"/>
    <p:sldId id="1229" r:id="rId74"/>
    <p:sldId id="968" r:id="rId75"/>
    <p:sldId id="1254" r:id="rId76"/>
    <p:sldId id="461" r:id="rId77"/>
    <p:sldId id="486" r:id="rId78"/>
    <p:sldId id="498" r:id="rId79"/>
    <p:sldId id="773" r:id="rId80"/>
    <p:sldId id="971" r:id="rId81"/>
    <p:sldId id="969" r:id="rId82"/>
    <p:sldId id="972" r:id="rId83"/>
    <p:sldId id="1231" r:id="rId84"/>
    <p:sldId id="469" r:id="rId85"/>
    <p:sldId id="763"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15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CC32B-B6B5-4F78-9135-0F9E367E3962}" type="datetimeFigureOut">
              <a:rPr lang="fr-FR" smtClean="0"/>
              <a:t>13/03/2025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3DD3C-13FE-4F01-A6C0-891E347A23E8}" type="slidenum">
              <a:rPr lang="fr-FR" smtClean="0"/>
              <a:t>‹N°›</a:t>
            </a:fld>
            <a:endParaRPr lang="fr-FR"/>
          </a:p>
        </p:txBody>
      </p:sp>
    </p:spTree>
    <p:extLst>
      <p:ext uri="{BB962C8B-B14F-4D97-AF65-F5344CB8AC3E}">
        <p14:creationId xmlns:p14="http://schemas.microsoft.com/office/powerpoint/2010/main" val="41902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ainbird.f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inkedin.com/in/ACoAAAJXR0EBNK1q2zyIM0Wg9R7BYSYQbFTkLTc"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erger-world.com/"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www.cactus-agrilene.f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IFU ou ICU 1000 litres évaporés par un vieux chêne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a:t>
            </a:fld>
            <a:endParaRPr lang="fr-FR"/>
          </a:p>
        </p:txBody>
      </p:sp>
    </p:spTree>
    <p:extLst>
      <p:ext uri="{BB962C8B-B14F-4D97-AF65-F5344CB8AC3E}">
        <p14:creationId xmlns:p14="http://schemas.microsoft.com/office/powerpoint/2010/main" val="1829727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BDF14B-3984-0F2E-2F16-DE25AEB109A3}"/>
              </a:ext>
            </a:extLst>
          </p:cNvPr>
          <p:cNvSpPr>
            <a:spLocks noGrp="1" noChangeArrowheads="1"/>
          </p:cNvSpPr>
          <p:nvPr>
            <p:ph type="sldNum" sz="quarter" idx="5"/>
          </p:nvPr>
        </p:nvSpPr>
        <p:spPr>
          <a:ln/>
        </p:spPr>
        <p:txBody>
          <a:bodyPr/>
          <a:lstStyle/>
          <a:p>
            <a:fld id="{C8D8BD29-A494-4D4D-8585-01DCA45CC4CE}" type="slidenum">
              <a:rPr lang="fr-FR" altLang="fr-FR"/>
              <a:pPr/>
              <a:t>19</a:t>
            </a:fld>
            <a:endParaRPr lang="fr-FR" altLang="fr-FR"/>
          </a:p>
        </p:txBody>
      </p:sp>
      <p:sp>
        <p:nvSpPr>
          <p:cNvPr id="1006594" name="Rectangle 2">
            <a:extLst>
              <a:ext uri="{FF2B5EF4-FFF2-40B4-BE49-F238E27FC236}">
                <a16:creationId xmlns:a16="http://schemas.microsoft.com/office/drawing/2014/main" id="{1CBCEC4B-E887-90C0-C09A-1B9AFC3DD755}"/>
              </a:ext>
            </a:extLst>
          </p:cNvPr>
          <p:cNvSpPr>
            <a:spLocks noGrp="1" noRot="1" noChangeAspect="1" noChangeArrowheads="1" noTextEdit="1"/>
          </p:cNvSpPr>
          <p:nvPr>
            <p:ph type="sldImg"/>
          </p:nvPr>
        </p:nvSpPr>
        <p:spPr>
          <a:ln/>
        </p:spPr>
      </p:sp>
      <p:sp>
        <p:nvSpPr>
          <p:cNvPr id="1006595" name="Rectangle 3">
            <a:extLst>
              <a:ext uri="{FF2B5EF4-FFF2-40B4-BE49-F238E27FC236}">
                <a16:creationId xmlns:a16="http://schemas.microsoft.com/office/drawing/2014/main" id="{7DFB5240-9DB5-762C-8109-F997FF5B13C0}"/>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durée d’arrosage est donnée par la dose a apporter (de 5 à 15 mn/h suivant le sol), mais aussi par la pluviométrie horaire par m² des arroseurs ou goutteurs. La fréquence dépendra du sol, de son pouvoir de filtration et de rétention. La dose devrait être égale à 2/3 de la RFU donnée par analyse du sol. Fractionner les apports par rapport au taux de perméabilité donné par cette même analyse pour éviter les ruissèlements. Un léger stress hydrique peut être provoquer pour renforcer l’enracinement en profondeur. Léger pas une plante en souffrance.</a:t>
            </a:r>
          </a:p>
          <a:p>
            <a:r>
              <a:rPr lang="fr-FR" dirty="0"/>
              <a:t>La programmation peut varier suivant les saisons grâce au « water budget » et arrêter par un pluviomètre ou un anémomètre.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22</a:t>
            </a:fld>
            <a:endParaRPr lang="fr-FR"/>
          </a:p>
        </p:txBody>
      </p:sp>
    </p:spTree>
    <p:extLst>
      <p:ext uri="{BB962C8B-B14F-4D97-AF65-F5344CB8AC3E}">
        <p14:creationId xmlns:p14="http://schemas.microsoft.com/office/powerpoint/2010/main" val="3402250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préférable d’effectuer un arrosage abondant (pour faire pénétrer l’eau en profondeur dans le sol) mais peu fréquent. Arrosées moins souvent, les plantes seront mieux adaptées à la sécheresse et plongeront leurs racines plus profondément, là où l’humidité du sol est plus stable??? Surtout pas pour les jeunes plantations: en racines nues ou en mottes de tourbes difficile à réhumecter.</a:t>
            </a:r>
          </a:p>
          <a:p>
            <a:r>
              <a:rPr lang="fr-FR" dirty="0"/>
              <a:t>Faire souffrir un arbre n’est pas une bonne chose.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23</a:t>
            </a:fld>
            <a:endParaRPr lang="fr-FR"/>
          </a:p>
        </p:txBody>
      </p:sp>
    </p:spTree>
    <p:extLst>
      <p:ext uri="{BB962C8B-B14F-4D97-AF65-F5344CB8AC3E}">
        <p14:creationId xmlns:p14="http://schemas.microsoft.com/office/powerpoint/2010/main" val="2573483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miter lim="800000"/>
            <a:headEnd/>
            <a:tailEnd/>
          </a:ln>
        </p:spPr>
        <p:txBody>
          <a:bodyPr/>
          <a:lstStyle/>
          <a:p>
            <a:fld id="{4DFBBE56-C7E3-40D4-B2BF-7BB99CEA64C9}" type="slidenum">
              <a:rPr lang="fr-FR" altLang="fr-FR" smtClean="0">
                <a:cs typeface="Arial" charset="0"/>
                <a:sym typeface="Monotype Sorts"/>
              </a:rPr>
              <a:pPr/>
              <a:t>26</a:t>
            </a:fld>
            <a:endParaRPr lang="fr-FR" altLang="fr-FR">
              <a:cs typeface="Arial" charset="0"/>
              <a:sym typeface="Monotype Sorts"/>
            </a:endParaRPr>
          </a:p>
        </p:txBody>
      </p:sp>
      <p:sp>
        <p:nvSpPr>
          <p:cNvPr id="572418" name="Rectangle 2"/>
          <p:cNvSpPr>
            <a:spLocks noGrp="1" noRot="1" noChangeAspect="1" noChangeArrowheads="1" noTextEdit="1"/>
          </p:cNvSpPr>
          <p:nvPr>
            <p:ph type="sldImg"/>
          </p:nvPr>
        </p:nvSpPr>
        <p:spPr>
          <a:xfrm>
            <a:off x="1320800" y="771525"/>
            <a:ext cx="5138738" cy="3854450"/>
          </a:xfrm>
          <a:ln/>
        </p:spPr>
      </p:sp>
      <p:sp>
        <p:nvSpPr>
          <p:cNvPr id="572419" name="Rectangle 3"/>
          <p:cNvSpPr>
            <a:spLocks noGrp="1" noChangeArrowheads="1"/>
          </p:cNvSpPr>
          <p:nvPr>
            <p:ph type="body" idx="1"/>
          </p:nvPr>
        </p:nvSpPr>
        <p:spPr>
          <a:noFill/>
        </p:spPr>
        <p:txBody>
          <a:bodyPr/>
          <a:lstStyle/>
          <a:p>
            <a:pPr eaLnBrk="1" hangingPunct="1"/>
            <a:endParaRPr lang="fr-FR" alt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B5DC91EA-3BA3-4BF5-9B09-A4BA4022EE41}" type="slidenum">
              <a:rPr lang="fr-FR" altLang="fr-FR" smtClean="0">
                <a:cs typeface="Arial" charset="0"/>
                <a:sym typeface="Monotype Sorts"/>
              </a:rPr>
              <a:pPr/>
              <a:t>27</a:t>
            </a:fld>
            <a:endParaRPr lang="fr-FR" altLang="fr-FR">
              <a:cs typeface="Arial" charset="0"/>
              <a:sym typeface="Monotype Sorts"/>
            </a:endParaRPr>
          </a:p>
        </p:txBody>
      </p:sp>
      <p:sp>
        <p:nvSpPr>
          <p:cNvPr id="576514" name="Rectangle 2"/>
          <p:cNvSpPr>
            <a:spLocks noGrp="1" noRot="1" noChangeAspect="1" noChangeArrowheads="1" noTextEdit="1"/>
          </p:cNvSpPr>
          <p:nvPr>
            <p:ph type="sldImg"/>
          </p:nvPr>
        </p:nvSpPr>
        <p:spPr>
          <a:xfrm>
            <a:off x="1320800" y="771525"/>
            <a:ext cx="5138738" cy="3854450"/>
          </a:xfrm>
          <a:ln/>
        </p:spPr>
      </p:sp>
      <p:sp>
        <p:nvSpPr>
          <p:cNvPr id="576515" name="Rectangle 3"/>
          <p:cNvSpPr>
            <a:spLocks noGrp="1" noChangeArrowheads="1"/>
          </p:cNvSpPr>
          <p:nvPr>
            <p:ph type="body" idx="1"/>
          </p:nvPr>
        </p:nvSpPr>
        <p:spPr>
          <a:noFill/>
        </p:spPr>
        <p:txBody>
          <a:bodyPr/>
          <a:lstStyle/>
          <a:p>
            <a:pPr eaLnBrk="1" hangingPunct="1"/>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aux autres secteurs d’arrosage qui peuvent compléter en excès l’arrosage.</a:t>
            </a:r>
          </a:p>
          <a:p>
            <a:r>
              <a:rPr lang="fr-FR" dirty="0"/>
              <a:t>Quand les racines se développent, elles assèchent les sols.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28</a:t>
            </a:fld>
            <a:endParaRPr lang="fr-FR"/>
          </a:p>
        </p:txBody>
      </p:sp>
    </p:spTree>
    <p:extLst>
      <p:ext uri="{BB962C8B-B14F-4D97-AF65-F5344CB8AC3E}">
        <p14:creationId xmlns:p14="http://schemas.microsoft.com/office/powerpoint/2010/main" val="51172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miter lim="800000"/>
            <a:headEnd/>
            <a:tailEnd/>
          </a:ln>
        </p:spPr>
        <p:txBody>
          <a:bodyPr/>
          <a:lstStyle/>
          <a:p>
            <a:fld id="{A2D49A84-41B9-4010-9FBF-C6F03E790886}" type="slidenum">
              <a:rPr lang="fr-FR" altLang="fr-FR" smtClean="0">
                <a:cs typeface="Arial" charset="0"/>
                <a:sym typeface="Monotype Sorts"/>
              </a:rPr>
              <a:pPr/>
              <a:t>29</a:t>
            </a:fld>
            <a:endParaRPr lang="fr-FR" altLang="fr-FR">
              <a:cs typeface="Arial" charset="0"/>
              <a:sym typeface="Monotype Sorts"/>
            </a:endParaRPr>
          </a:p>
        </p:txBody>
      </p:sp>
      <p:sp>
        <p:nvSpPr>
          <p:cNvPr id="582658" name="Rectangle 2"/>
          <p:cNvSpPr>
            <a:spLocks noGrp="1" noRot="1" noChangeAspect="1" noChangeArrowheads="1" noTextEdit="1"/>
          </p:cNvSpPr>
          <p:nvPr>
            <p:ph type="sldImg"/>
          </p:nvPr>
        </p:nvSpPr>
        <p:spPr>
          <a:xfrm>
            <a:off x="1320800" y="771525"/>
            <a:ext cx="5138738" cy="3854450"/>
          </a:xfrm>
          <a:ln/>
        </p:spPr>
      </p:sp>
      <p:sp>
        <p:nvSpPr>
          <p:cNvPr id="582659" name="Rectangle 3"/>
          <p:cNvSpPr>
            <a:spLocks noGrp="1" noChangeArrowheads="1"/>
          </p:cNvSpPr>
          <p:nvPr>
            <p:ph type="body" idx="1"/>
          </p:nvPr>
        </p:nvSpPr>
        <p:spPr>
          <a:noFill/>
        </p:spPr>
        <p:txBody>
          <a:bodyPr/>
          <a:lstStyle/>
          <a:p>
            <a:pPr eaLnBrk="1" hangingPunct="1"/>
            <a:r>
              <a:rPr lang="fr-FR" altLang="fr-FR" dirty="0"/>
              <a:t>Sauf qu’actuellement, il faut arroser jusqu’à 5 ans pour une bonne reprise. Un arbre qui souffre est un arbre qui vieillira mal (maladie, résistance aux conditions de vie….)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miter lim="800000"/>
            <a:headEnd/>
            <a:tailEnd/>
          </a:ln>
        </p:spPr>
        <p:txBody>
          <a:bodyPr/>
          <a:lstStyle/>
          <a:p>
            <a:fld id="{362269CB-4EBB-4E0A-970B-ACA8AFE1B5B0}" type="slidenum">
              <a:rPr lang="fr-FR" altLang="fr-FR" smtClean="0">
                <a:cs typeface="Arial" charset="0"/>
                <a:sym typeface="Monotype Sorts"/>
              </a:rPr>
              <a:pPr/>
              <a:t>32</a:t>
            </a:fld>
            <a:endParaRPr lang="fr-FR" altLang="fr-FR">
              <a:cs typeface="Arial" charset="0"/>
              <a:sym typeface="Monotype Sorts"/>
            </a:endParaRPr>
          </a:p>
        </p:txBody>
      </p:sp>
      <p:sp>
        <p:nvSpPr>
          <p:cNvPr id="586754" name="Rectangle 2"/>
          <p:cNvSpPr>
            <a:spLocks noGrp="1" noChangeArrowheads="1"/>
          </p:cNvSpPr>
          <p:nvPr>
            <p:ph type="body" idx="1"/>
          </p:nvPr>
        </p:nvSpPr>
        <p:spPr>
          <a:xfrm>
            <a:off x="951581" y="3775734"/>
            <a:ext cx="5878228" cy="5692301"/>
          </a:xfrm>
          <a:noFill/>
        </p:spPr>
        <p:txBody>
          <a:bodyPr lIns="0" tIns="0" rIns="0" bIns="0"/>
          <a:lstStyle/>
          <a:p>
            <a:pPr eaLnBrk="1" hangingPunct="1"/>
            <a:r>
              <a:rPr lang="en-US" altLang="fr-FR" sz="1100" b="1">
                <a:solidFill>
                  <a:srgbClr val="0033CC"/>
                </a:solidFill>
              </a:rPr>
              <a:t>Enjeux de l’arrosage des plantations en milieu urbain : exemple d’un jeune arbre :</a:t>
            </a:r>
            <a:r>
              <a:rPr lang="en-US" altLang="fr-FR" sz="1100" b="1"/>
              <a:t> </a:t>
            </a:r>
          </a:p>
          <a:p>
            <a:pPr marL="303601" lvl="1" indent="-102319">
              <a:lnSpc>
                <a:spcPct val="112000"/>
              </a:lnSpc>
              <a:spcBef>
                <a:spcPts val="317"/>
              </a:spcBef>
              <a:spcAft>
                <a:spcPts val="158"/>
              </a:spcAft>
            </a:pPr>
            <a:r>
              <a:rPr lang="fr-FR" altLang="fr-FR"/>
              <a:t>L'arbre transplanté en milieu urbain subit un déséquilibre entre sa faible capacité d'absorption racinaire et la transpiration car il perd en pépinière près de 70% de son système racinaire à l’arrachage.</a:t>
            </a:r>
            <a:endParaRPr lang="fr-FR" altLang="fr-FR">
              <a:latin typeface="Century Gothic" pitchFamily="34" charset="0"/>
            </a:endParaRPr>
          </a:p>
          <a:p>
            <a:pPr marL="303601" lvl="1" indent="-102319">
              <a:lnSpc>
                <a:spcPct val="112000"/>
              </a:lnSpc>
              <a:spcBef>
                <a:spcPts val="317"/>
              </a:spcBef>
              <a:spcAft>
                <a:spcPts val="158"/>
              </a:spcAft>
            </a:pPr>
            <a:r>
              <a:rPr lang="fr-FR" altLang="fr-FR"/>
              <a:t>Le chevelu racinaire présent dans la motte doit donc assurer seul l’absorption après transplantation. La condition de réussite de la reprise réside dans la formation rapide de nombreuses racines absorbantes hors de la motte pour augmenter la surface d’échange hydrique avec le milieu.</a:t>
            </a:r>
          </a:p>
          <a:p>
            <a:pPr marL="303601" lvl="1" indent="-102319">
              <a:lnSpc>
                <a:spcPct val="112000"/>
              </a:lnSpc>
              <a:spcBef>
                <a:spcPts val="317"/>
              </a:spcBef>
              <a:spcAft>
                <a:spcPts val="158"/>
              </a:spcAft>
            </a:pPr>
            <a:r>
              <a:rPr lang="fr-FR" altLang="fr-FR"/>
              <a:t>Le volume de sol offert est souvent limité en largeur par l’emprise des voies et des réseaux. Les fosses de plantation réduites de (1 à 10 m</a:t>
            </a:r>
            <a:r>
              <a:rPr lang="fr-FR" altLang="fr-FR" baseline="30000"/>
              <a:t>3</a:t>
            </a:r>
            <a:r>
              <a:rPr lang="fr-FR" altLang="fr-FR"/>
              <a:t>) sont souvent délimitées par des bords compactés et imperméables.</a:t>
            </a:r>
          </a:p>
          <a:p>
            <a:pPr marL="303601" lvl="1" indent="-102319">
              <a:lnSpc>
                <a:spcPct val="112000"/>
              </a:lnSpc>
              <a:spcBef>
                <a:spcPts val="317"/>
              </a:spcBef>
              <a:spcAft>
                <a:spcPts val="158"/>
              </a:spcAft>
            </a:pPr>
            <a:r>
              <a:rPr lang="fr-FR" altLang="fr-FR"/>
              <a:t>Le climat urbain diffère de celui du milieu rural ou forestier. Les conditions suivantes peuvent augmenter le pouvoir évaporant des feuilles et engendrer plus de dépenses en eau :</a:t>
            </a:r>
          </a:p>
          <a:p>
            <a:pPr marL="607202" lvl="2" indent="-102319">
              <a:lnSpc>
                <a:spcPct val="112000"/>
              </a:lnSpc>
              <a:spcBef>
                <a:spcPts val="317"/>
              </a:spcBef>
              <a:spcAft>
                <a:spcPts val="158"/>
              </a:spcAft>
            </a:pPr>
            <a:r>
              <a:rPr lang="fr-FR" altLang="fr-FR"/>
              <a:t>les températures sont plus élevées, de 1 à 2°C l’hiver et de 1 à 3°C l’été</a:t>
            </a:r>
            <a:r>
              <a:rPr lang="fr-FR" altLang="fr-FR" b="1"/>
              <a:t>. </a:t>
            </a:r>
          </a:p>
          <a:p>
            <a:pPr marL="607202" lvl="2" indent="-102319">
              <a:lnSpc>
                <a:spcPct val="112000"/>
              </a:lnSpc>
              <a:spcBef>
                <a:spcPts val="317"/>
              </a:spcBef>
              <a:spcAft>
                <a:spcPts val="158"/>
              </a:spcAft>
            </a:pPr>
            <a:r>
              <a:rPr lang="fr-FR" altLang="fr-FR"/>
              <a:t>le rayonnement solaire est de 0 à 20 % plus faible qu’en milieu rural.</a:t>
            </a:r>
          </a:p>
          <a:p>
            <a:pPr marL="607202" lvl="2" indent="-102319">
              <a:lnSpc>
                <a:spcPct val="112000"/>
              </a:lnSpc>
              <a:spcBef>
                <a:spcPts val="317"/>
              </a:spcBef>
              <a:spcAft>
                <a:spcPts val="158"/>
              </a:spcAft>
            </a:pPr>
            <a:r>
              <a:rPr lang="fr-FR" altLang="fr-FR"/>
              <a:t>l’éclairage artificiel urbain perturbe l’activité photosynthétique. </a:t>
            </a:r>
          </a:p>
          <a:p>
            <a:pPr marL="607202" lvl="2" indent="-102319">
              <a:lnSpc>
                <a:spcPct val="112000"/>
              </a:lnSpc>
              <a:spcBef>
                <a:spcPts val="317"/>
              </a:spcBef>
              <a:spcAft>
                <a:spcPts val="158"/>
              </a:spcAft>
            </a:pPr>
            <a:r>
              <a:rPr lang="fr-FR" altLang="fr-FR"/>
              <a:t>l’air ambiant est plus sec, avec une hygrométrie de 5 à 6 % plus faible.</a:t>
            </a:r>
          </a:p>
          <a:p>
            <a:pPr marL="607202" lvl="2" indent="-102319">
              <a:lnSpc>
                <a:spcPct val="112000"/>
              </a:lnSpc>
              <a:spcBef>
                <a:spcPts val="317"/>
              </a:spcBef>
              <a:spcAft>
                <a:spcPts val="158"/>
              </a:spcAft>
            </a:pPr>
            <a:r>
              <a:rPr lang="fr-FR" altLang="fr-FR"/>
              <a:t>les vents peuvent être plus violents par la formation de couloir entre les bâtiments.</a:t>
            </a:r>
          </a:p>
          <a:p>
            <a:pPr marL="607202" lvl="2" indent="-102319">
              <a:lnSpc>
                <a:spcPct val="112000"/>
              </a:lnSpc>
              <a:spcBef>
                <a:spcPts val="317"/>
              </a:spcBef>
              <a:spcAft>
                <a:spcPts val="158"/>
              </a:spcAft>
            </a:pPr>
            <a:r>
              <a:rPr lang="fr-FR" altLang="fr-FR"/>
              <a:t>les particules de poussières se déposent sur les feuilles et limitent la photosynthèse en formant un écran opaque.</a:t>
            </a:r>
            <a:r>
              <a:rPr lang="fr-FR" altLang="fr-FR" b="1"/>
              <a:t> </a:t>
            </a:r>
          </a:p>
        </p:txBody>
      </p:sp>
      <p:sp>
        <p:nvSpPr>
          <p:cNvPr id="586755" name="Rectangle 3"/>
          <p:cNvSpPr>
            <a:spLocks noGrp="1" noRot="1" noChangeAspect="1" noChangeArrowheads="1" noTextEdit="1"/>
          </p:cNvSpPr>
          <p:nvPr>
            <p:ph type="sldImg"/>
          </p:nvPr>
        </p:nvSpPr>
        <p:spPr>
          <a:xfrm>
            <a:off x="1652588" y="320675"/>
            <a:ext cx="4198937" cy="3149600"/>
          </a:xfr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Sonde d’humidité de sol / Tarière</a:t>
            </a:r>
          </a:p>
          <a:p>
            <a:endParaRPr lang="fr-FR" dirty="0"/>
          </a:p>
          <a:p>
            <a:r>
              <a:rPr lang="fr-FR" dirty="0"/>
              <a:t>Platform </a:t>
            </a:r>
            <a:r>
              <a:rPr lang="fr-FR"/>
              <a:t>garden</a:t>
            </a:r>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33</a:t>
            </a:fld>
            <a:endParaRPr lang="fr-FR"/>
          </a:p>
        </p:txBody>
      </p:sp>
    </p:spTree>
    <p:extLst>
      <p:ext uri="{BB962C8B-B14F-4D97-AF65-F5344CB8AC3E}">
        <p14:creationId xmlns:p14="http://schemas.microsoft.com/office/powerpoint/2010/main" val="347897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b="0" i="0" dirty="0">
                <a:solidFill>
                  <a:srgbClr val="212529"/>
                </a:solidFill>
                <a:effectLst/>
                <a:latin typeface="Domine"/>
              </a:rPr>
              <a:t>Un système de gestion centralisée peut être défini comme un système informatique qui permet la programmation et la gestion d’un système d’arrosage à partir d’un seul endroit. Ces systèmes sont spécialement conçus pour permettre la gestion du système d’arrosage d’un ou plusieurs sites à partir d’un ordinateur.</a:t>
            </a:r>
          </a:p>
          <a:p>
            <a:pPr algn="l"/>
            <a:r>
              <a:rPr lang="fr-FR" b="0" i="0" dirty="0">
                <a:solidFill>
                  <a:srgbClr val="212529"/>
                </a:solidFill>
                <a:effectLst/>
                <a:latin typeface="Domine"/>
              </a:rPr>
              <a:t> </a:t>
            </a:r>
          </a:p>
          <a:p>
            <a:pPr algn="l"/>
            <a:r>
              <a:rPr lang="fr-FR" b="0" i="0" dirty="0">
                <a:solidFill>
                  <a:srgbClr val="212529"/>
                </a:solidFill>
                <a:effectLst/>
                <a:latin typeface="Domine"/>
              </a:rPr>
              <a:t>La gestion centralisée assure un réel contrôle et adapte automatiquement les temps d’arrosage en réponse aux variations de l’environnement (changement climatique, rupture de canalisation), en prenant en compte les données entrées par l’utilisateur. Elle permet de bénéficier des dernières avancées technologiques en termes d’économies d’eau</a:t>
            </a:r>
          </a:p>
          <a:p>
            <a:endParaRPr lang="fr-FR" b="0" i="0" dirty="0">
              <a:solidFill>
                <a:srgbClr val="212529"/>
              </a:solidFill>
              <a:effectLst/>
              <a:latin typeface="Domine"/>
            </a:endParaRPr>
          </a:p>
          <a:p>
            <a:r>
              <a:rPr lang="fr-FR" b="0" i="0" dirty="0">
                <a:solidFill>
                  <a:srgbClr val="212529"/>
                </a:solidFill>
                <a:effectLst/>
                <a:latin typeface="Domine"/>
              </a:rPr>
              <a:t>Un système de gestion centralisée  se compose d’un logiciel de gestion installé sur un PC, d’un moyen de communication, de capteurs et bien sûr, d’un système d’arrosage automatique.  Ce système permet </a:t>
            </a:r>
            <a:r>
              <a:rPr lang="fr-FR" b="0" i="0" dirty="0" err="1">
                <a:solidFill>
                  <a:srgbClr val="212529"/>
                </a:solidFill>
                <a:effectLst/>
                <a:latin typeface="Domine"/>
              </a:rPr>
              <a:t>permet</a:t>
            </a:r>
            <a:r>
              <a:rPr lang="fr-FR" b="0" i="0" dirty="0">
                <a:solidFill>
                  <a:srgbClr val="212529"/>
                </a:solidFill>
                <a:effectLst/>
                <a:latin typeface="Domine"/>
              </a:rPr>
              <a:t> de gérer  des  programmateurs à partir d’un ordinateur, assurant ainsi une économie de temps et d’argent, en évitant les retours sur site inutiles. Les changements de programme pour plusieurs programmateurs installés sur des sites différents peuvent être réalisés en seulement quelques minutes. Les temps d’arrosage peuvent être automatiquement ajustés grâce à l’installation d’une station météorologique. Le transfert d’information se fait par ligne téléphonique, réseau, GSM ou radio.</a:t>
            </a:r>
          </a:p>
          <a:p>
            <a:endParaRPr lang="fr-FR" b="0" i="0" baseline="0" dirty="0">
              <a:solidFill>
                <a:srgbClr val="212529"/>
              </a:solidFill>
              <a:effectLst/>
              <a:latin typeface="Domine"/>
            </a:endParaRPr>
          </a:p>
          <a:p>
            <a:pPr algn="l">
              <a:buFont typeface="Arial" panose="020B0604020202020204" pitchFamily="34" charset="0"/>
              <a:buChar char="•"/>
            </a:pPr>
            <a:r>
              <a:rPr lang="fr-FR" b="0" i="0" dirty="0">
                <a:solidFill>
                  <a:srgbClr val="212529"/>
                </a:solidFill>
                <a:effectLst/>
                <a:latin typeface="Domine"/>
              </a:rPr>
              <a:t>Economie d’eau : Les systèmes de gestion centralisés rendent la gestion d’un système d’arrosage simple, précis et efficace. La gestion centralisée permet de réaliser une meilleure gestion de l’eau. Plusieurs études ont prouvé que la mise en place d’une gestion centralisée permet une économie d’eau de 20 à 30 %.</a:t>
            </a:r>
          </a:p>
          <a:p>
            <a:pPr algn="l">
              <a:buFont typeface="Arial" panose="020B0604020202020204" pitchFamily="34" charset="0"/>
              <a:buChar char="•"/>
            </a:pPr>
            <a:r>
              <a:rPr lang="fr-FR" b="0" i="0" dirty="0">
                <a:solidFill>
                  <a:srgbClr val="212529"/>
                </a:solidFill>
                <a:effectLst/>
                <a:latin typeface="Domine"/>
              </a:rPr>
              <a:t>Gain de temps : la programmation d’un réseau de programmateurs d’arrosage sur un seul ou plusieurs sites exige beaucoup de temps. Chaque fois qu’un programme doit être modifié ou qu’un système doit être arrêté pour une raison quelconque, vous devez vous rendre physiquement sur le lieu où se trouve le programmateur. Grâce à la gestion centralisée, la tâche est simplifiée.</a:t>
            </a:r>
          </a:p>
          <a:p>
            <a:pPr algn="l">
              <a:buFont typeface="Arial" panose="020B0604020202020204" pitchFamily="34" charset="0"/>
              <a:buChar char="•"/>
            </a:pPr>
            <a:r>
              <a:rPr lang="fr-FR" b="0" i="0" dirty="0">
                <a:solidFill>
                  <a:srgbClr val="212529"/>
                </a:solidFill>
                <a:effectLst/>
                <a:latin typeface="Domine"/>
              </a:rPr>
              <a:t>Facilité d’utilisation : Les systèmes de gestion centralisée les plus récents ne nécessitent aucune compétence informatique. Ils ont été conçus  pour être très faciles d’utilisation et conviviaux. Au final, gain de temps et économies d’eau s’additionnent et se traduisent par un allègement important de vos coûts de main d’œuvre.</a:t>
            </a:r>
          </a:p>
          <a:p>
            <a:pPr algn="l">
              <a:buFont typeface="Arial" panose="020B0604020202020204" pitchFamily="34" charset="0"/>
              <a:buChar char="•"/>
            </a:pPr>
            <a:r>
              <a:rPr lang="fr-FR" b="0" i="0" dirty="0">
                <a:solidFill>
                  <a:srgbClr val="212529"/>
                </a:solidFill>
                <a:effectLst/>
                <a:latin typeface="Domine"/>
              </a:rPr>
              <a:t>Une flexibilité maximum : de nombreuses solutions sont disponibles, vous permettant ainsi de sélectionner le système de gestion centralisée le mieux adapté à vos besoins : du plus petit au plus grand site, du plus simple au plus sophistiqué.</a:t>
            </a:r>
          </a:p>
          <a:p>
            <a:pPr algn="l">
              <a:buFont typeface="Arial" panose="020B0604020202020204" pitchFamily="34" charset="0"/>
              <a:buChar char="•"/>
            </a:pPr>
            <a:r>
              <a:rPr lang="fr-FR" b="0" i="0" dirty="0">
                <a:solidFill>
                  <a:srgbClr val="212529"/>
                </a:solidFill>
                <a:effectLst/>
                <a:latin typeface="Domine"/>
              </a:rPr>
              <a:t>Des espaces verts en bonne santé : les systèmes de gestion centralisée permettent d’ajuster quotidiennement les apports en eau nécessaires en fonction des besoins réels de la végétation, en réponse aux variations de l’environnement (changement climatique, rupture de canalisation), tout en prenant en compte les données entrées par l’utilisateur.</a:t>
            </a:r>
          </a:p>
          <a:p>
            <a:pPr algn="l">
              <a:buFont typeface="Arial" panose="020B0604020202020204" pitchFamily="34" charset="0"/>
              <a:buChar char="•"/>
            </a:pPr>
            <a:r>
              <a:rPr lang="fr-FR" b="0" i="0" dirty="0">
                <a:solidFill>
                  <a:srgbClr val="212529"/>
                </a:solidFill>
                <a:effectLst/>
                <a:latin typeface="Domine"/>
              </a:rPr>
              <a:t>Prévention : Le système de gestion centralisée surveille les conditions hydrauliques du site et agit pour empêcher le gaspillage d’eau en cas de rupture de canalisation, en fermant automatiquement la vanne. Le suivi de la programmation et du bon déroulement des  cycles d’arrosage est garanti grâce aux remontées d’information. Grâce aux rapports imprimés, vous pouvez surveiller votre consommation d’eau dans le temps. Vous pouvez ainsi prévoir vos besoins futurs.</a:t>
            </a:r>
          </a:p>
          <a:p>
            <a:endParaRPr lang="fr-FR" baseline="0" dirty="0"/>
          </a:p>
        </p:txBody>
      </p:sp>
      <p:sp>
        <p:nvSpPr>
          <p:cNvPr id="4" name="Espace réservé du numéro de diapositive 3"/>
          <p:cNvSpPr>
            <a:spLocks noGrp="1"/>
          </p:cNvSpPr>
          <p:nvPr>
            <p:ph type="sldNum" sz="quarter" idx="10"/>
          </p:nvPr>
        </p:nvSpPr>
        <p:spPr/>
        <p:txBody>
          <a:bodyPr/>
          <a:lstStyle/>
          <a:p>
            <a:fld id="{8575DE5E-E8AC-4C8A-9643-A8885B918221}" type="slidenum">
              <a:rPr lang="en-US" smtClean="0"/>
              <a:t>34</a:t>
            </a:fld>
            <a:endParaRPr lang="en-US"/>
          </a:p>
        </p:txBody>
      </p:sp>
    </p:spTree>
    <p:extLst>
      <p:ext uri="{BB962C8B-B14F-4D97-AF65-F5344CB8AC3E}">
        <p14:creationId xmlns:p14="http://schemas.microsoft.com/office/powerpoint/2010/main" val="135549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besoins en eau sont liés à la demande climatique, au type de plante et à son enracinement, à la structure et la texture du sol, à son emplacement. </a:t>
            </a:r>
          </a:p>
          <a:p>
            <a:r>
              <a:rPr lang="fr-FR" dirty="0"/>
              <a:t>A </a:t>
            </a:r>
            <a:r>
              <a:rPr lang="fr-FR" dirty="0" err="1"/>
              <a:t>bistodenaz</a:t>
            </a:r>
            <a:r>
              <a:rPr lang="fr-FR" dirty="0"/>
              <a:t>, par carottage, par le tableau de l’évapotranspiration potentielle (bilan hydrique), par la tensiométrie ou des sondes d’humidité (passage électricité dans le sol). La tensiométrie est le moyen le plus fiable pour connaître l’état hydrique de son sol mais…</a:t>
            </a:r>
          </a:p>
          <a:p>
            <a:r>
              <a:rPr lang="fr-FR" dirty="0"/>
              <a:t>La RFU est donc égala à 1/3 de la réserve du sol. On l’évalue entre 13 à 15 mm/m² pour un sol espaces verts mais un analyse de sol vous l’indiquera précisément. Il faut remplir cette RFU et attendre que la plante l’ai utilisée pour réarroser. Cela permet d’avoir une fréquence de 3 à 4 jours entre arrosage.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a:t>
            </a:fld>
            <a:endParaRPr lang="fr-FR"/>
          </a:p>
        </p:txBody>
      </p:sp>
    </p:spTree>
    <p:extLst>
      <p:ext uri="{BB962C8B-B14F-4D97-AF65-F5344CB8AC3E}">
        <p14:creationId xmlns:p14="http://schemas.microsoft.com/office/powerpoint/2010/main" val="3207834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66155">
              <a:defRPr/>
            </a:pPr>
            <a:r>
              <a:rPr lang="fr-FR" b="1" i="0" u="sng" dirty="0">
                <a:solidFill>
                  <a:srgbClr val="C1CC00"/>
                </a:solidFill>
                <a:effectLst/>
                <a:latin typeface="Montserrat" panose="020B0604020202020204" pitchFamily="2" charset="0"/>
                <a:hlinkClick r:id="rId3"/>
              </a:rPr>
              <a:t>Rain Bird</a:t>
            </a:r>
            <a:r>
              <a:rPr lang="fr-FR" b="0" i="0" dirty="0">
                <a:solidFill>
                  <a:srgbClr val="757575"/>
                </a:solidFill>
                <a:effectLst/>
                <a:latin typeface="Montserrat" panose="020B0604020202020204" pitchFamily="2" charset="0"/>
              </a:rPr>
              <a:t> et son programmateur à deux fils ESP-LXIVM avec technologie Smart Valve, qui peut être géré à distance depuis un smartphone avec le système domotique iQ4. Ce dernier peut même générer des alertes en cas de problème.</a:t>
            </a:r>
          </a:p>
          <a:p>
            <a:endParaRPr lang="fr-FR" dirty="0"/>
          </a:p>
        </p:txBody>
      </p:sp>
      <p:sp>
        <p:nvSpPr>
          <p:cNvPr id="4" name="Espace réservé du numéro de diapositive 3"/>
          <p:cNvSpPr>
            <a:spLocks noGrp="1"/>
          </p:cNvSpPr>
          <p:nvPr>
            <p:ph type="sldNum" sz="quarter" idx="10"/>
          </p:nvPr>
        </p:nvSpPr>
        <p:spPr/>
        <p:txBody>
          <a:bodyPr/>
          <a:lstStyle/>
          <a:p>
            <a:fld id="{8575DE5E-E8AC-4C8A-9643-A8885B918221}" type="slidenum">
              <a:rPr lang="en-US" smtClean="0"/>
              <a:t>35</a:t>
            </a:fld>
            <a:endParaRPr lang="en-US"/>
          </a:p>
        </p:txBody>
      </p:sp>
    </p:spTree>
    <p:extLst>
      <p:ext uri="{BB962C8B-B14F-4D97-AF65-F5344CB8AC3E}">
        <p14:creationId xmlns:p14="http://schemas.microsoft.com/office/powerpoint/2010/main" val="4080789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75DE5E-E8AC-4C8A-9643-A8885B918221}" type="slidenum">
              <a:rPr lang="en-US" smtClean="0"/>
              <a:t>36</a:t>
            </a:fld>
            <a:endParaRPr lang="en-US"/>
          </a:p>
        </p:txBody>
      </p:sp>
    </p:spTree>
    <p:extLst>
      <p:ext uri="{BB962C8B-B14F-4D97-AF65-F5344CB8AC3E}">
        <p14:creationId xmlns:p14="http://schemas.microsoft.com/office/powerpoint/2010/main" val="3405984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75DE5E-E8AC-4C8A-9643-A8885B918221}" type="slidenum">
              <a:rPr lang="en-US" smtClean="0"/>
              <a:t>37</a:t>
            </a:fld>
            <a:endParaRPr lang="en-US"/>
          </a:p>
        </p:txBody>
      </p:sp>
    </p:spTree>
    <p:extLst>
      <p:ext uri="{BB962C8B-B14F-4D97-AF65-F5344CB8AC3E}">
        <p14:creationId xmlns:p14="http://schemas.microsoft.com/office/powerpoint/2010/main" val="3869242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75DE5E-E8AC-4C8A-9643-A8885B918221}" type="slidenum">
              <a:rPr lang="en-US" smtClean="0"/>
              <a:t>38</a:t>
            </a:fld>
            <a:endParaRPr lang="en-US"/>
          </a:p>
        </p:txBody>
      </p:sp>
    </p:spTree>
    <p:extLst>
      <p:ext uri="{BB962C8B-B14F-4D97-AF65-F5344CB8AC3E}">
        <p14:creationId xmlns:p14="http://schemas.microsoft.com/office/powerpoint/2010/main" val="163662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ANEMOMETRE STATION METEO</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39</a:t>
            </a:fld>
            <a:endParaRPr lang="fr-FR"/>
          </a:p>
        </p:txBody>
      </p:sp>
    </p:spTree>
    <p:extLst>
      <p:ext uri="{BB962C8B-B14F-4D97-AF65-F5344CB8AC3E}">
        <p14:creationId xmlns:p14="http://schemas.microsoft.com/office/powerpoint/2010/main" val="2078323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40</a:t>
            </a:fld>
            <a:endParaRPr lang="fr-FR"/>
          </a:p>
        </p:txBody>
      </p:sp>
    </p:spTree>
    <p:extLst>
      <p:ext uri="{BB962C8B-B14F-4D97-AF65-F5344CB8AC3E}">
        <p14:creationId xmlns:p14="http://schemas.microsoft.com/office/powerpoint/2010/main" val="3670196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111111"/>
                </a:solidFill>
                <a:effectLst/>
                <a:latin typeface="Roboto" panose="02000000000000000000" pitchFamily="2" charset="0"/>
              </a:rPr>
              <a:t>Qu’est-ce qu’une sonde </a:t>
            </a:r>
            <a:r>
              <a:rPr lang="fr-FR" b="0" i="0" dirty="0" err="1">
                <a:solidFill>
                  <a:srgbClr val="111111"/>
                </a:solidFill>
                <a:effectLst/>
                <a:latin typeface="Roboto" panose="02000000000000000000" pitchFamily="2" charset="0"/>
              </a:rPr>
              <a:t>tensiométrique</a:t>
            </a:r>
            <a:r>
              <a:rPr lang="fr-FR" b="0" i="0" dirty="0">
                <a:solidFill>
                  <a:srgbClr val="111111"/>
                </a:solidFill>
                <a:effectLst/>
                <a:latin typeface="Roboto" panose="02000000000000000000" pitchFamily="2" charset="0"/>
              </a:rPr>
              <a:t> ? Une sonde </a:t>
            </a:r>
            <a:r>
              <a:rPr lang="fr-FR" b="0" i="0" dirty="0" err="1">
                <a:solidFill>
                  <a:srgbClr val="111111"/>
                </a:solidFill>
                <a:effectLst/>
                <a:latin typeface="Roboto" panose="02000000000000000000" pitchFamily="2" charset="0"/>
              </a:rPr>
              <a:t>tensiométrique</a:t>
            </a:r>
            <a:r>
              <a:rPr lang="fr-FR" b="0" i="0" dirty="0">
                <a:solidFill>
                  <a:srgbClr val="111111"/>
                </a:solidFill>
                <a:effectLst/>
                <a:latin typeface="Roboto" panose="02000000000000000000" pitchFamily="2" charset="0"/>
              </a:rPr>
              <a:t> se compose d’un capteur qui mesure la disponibilité de l’eau dans le sol par une valeur que l’on nomme TENSION mesurée en centibar (</a:t>
            </a:r>
            <a:r>
              <a:rPr lang="fr-FR" b="0" i="0" dirty="0" err="1">
                <a:solidFill>
                  <a:srgbClr val="111111"/>
                </a:solidFill>
                <a:effectLst/>
                <a:latin typeface="Roboto" panose="02000000000000000000" pitchFamily="2" charset="0"/>
              </a:rPr>
              <a:t>cbar</a:t>
            </a:r>
            <a:r>
              <a:rPr lang="fr-FR" b="0" i="0" dirty="0">
                <a:solidFill>
                  <a:srgbClr val="111111"/>
                </a:solidFill>
                <a:effectLst/>
                <a:latin typeface="Roboto" panose="02000000000000000000" pitchFamily="2" charset="0"/>
              </a:rPr>
              <a:t>). Cette mesure est une indication de la force avec laquelle l’eau est retenue par le sol. Plus le sol se dessèche et plus la tension est élevée.</a:t>
            </a:r>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49</a:t>
            </a:fld>
            <a:endParaRPr lang="fr-FR"/>
          </a:p>
        </p:txBody>
      </p:sp>
    </p:spTree>
    <p:extLst>
      <p:ext uri="{BB962C8B-B14F-4D97-AF65-F5344CB8AC3E}">
        <p14:creationId xmlns:p14="http://schemas.microsoft.com/office/powerpoint/2010/main" val="1218097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miter lim="800000"/>
            <a:headEnd/>
            <a:tailEnd/>
          </a:ln>
        </p:spPr>
        <p:txBody>
          <a:bodyPr/>
          <a:lstStyle/>
          <a:p>
            <a:fld id="{A0028E16-7ABE-4EEE-9918-CCD6C56B22E1}" type="slidenum">
              <a:rPr lang="fr-FR" altLang="fr-FR" smtClean="0">
                <a:cs typeface="Arial" charset="0"/>
                <a:sym typeface="Monotype Sorts"/>
              </a:rPr>
              <a:pPr/>
              <a:t>52</a:t>
            </a:fld>
            <a:endParaRPr lang="fr-FR" altLang="fr-FR">
              <a:cs typeface="Arial" charset="0"/>
              <a:sym typeface="Monotype Sorts"/>
            </a:endParaRPr>
          </a:p>
        </p:txBody>
      </p:sp>
      <p:sp>
        <p:nvSpPr>
          <p:cNvPr id="584706" name="Rectangle 1027"/>
          <p:cNvSpPr>
            <a:spLocks noGrp="1" noChangeArrowheads="1"/>
          </p:cNvSpPr>
          <p:nvPr>
            <p:ph type="body" idx="1"/>
          </p:nvPr>
        </p:nvSpPr>
        <p:spPr>
          <a:xfrm>
            <a:off x="951581" y="3775734"/>
            <a:ext cx="5878228" cy="5692301"/>
          </a:xfrm>
          <a:noFill/>
        </p:spPr>
        <p:txBody>
          <a:bodyPr lIns="0" tIns="0" rIns="0" bIns="0"/>
          <a:lstStyle/>
          <a:p>
            <a:pPr marL="303601" lvl="1" indent="-102319"/>
            <a:r>
              <a:rPr lang="fr-FR" b="0" i="0" dirty="0">
                <a:solidFill>
                  <a:srgbClr val="111111"/>
                </a:solidFill>
                <a:effectLst/>
                <a:latin typeface="Roboto" panose="02000000000000000000" pitchFamily="2" charset="0"/>
              </a:rPr>
              <a:t>La tensiométrie permet de suivre en continu l'état d'humidité du sol, et ainsi de pouvoir déterminer la quantité d'eau du sol disponible pour les végétaux. Pour cela, des sondes </a:t>
            </a:r>
            <a:r>
              <a:rPr lang="fr-FR" b="0" i="0" dirty="0" err="1">
                <a:solidFill>
                  <a:srgbClr val="111111"/>
                </a:solidFill>
                <a:effectLst/>
                <a:latin typeface="Roboto" panose="02000000000000000000" pitchFamily="2" charset="0"/>
              </a:rPr>
              <a:t>tensiométriques</a:t>
            </a:r>
            <a:r>
              <a:rPr lang="fr-FR" b="0" i="0" dirty="0">
                <a:solidFill>
                  <a:srgbClr val="111111"/>
                </a:solidFill>
                <a:effectLst/>
                <a:latin typeface="Roboto" panose="02000000000000000000" pitchFamily="2" charset="0"/>
              </a:rPr>
              <a:t>, type </a:t>
            </a:r>
            <a:r>
              <a:rPr lang="fr-FR" b="0" i="0" dirty="0" err="1">
                <a:solidFill>
                  <a:srgbClr val="111111"/>
                </a:solidFill>
                <a:effectLst/>
                <a:latin typeface="Roboto" panose="02000000000000000000" pitchFamily="2" charset="0"/>
              </a:rPr>
              <a:t>Watermark</a:t>
            </a:r>
            <a:r>
              <a:rPr lang="fr-FR" b="0" i="0" dirty="0">
                <a:solidFill>
                  <a:srgbClr val="111111"/>
                </a:solidFill>
                <a:effectLst/>
                <a:latin typeface="Roboto" panose="02000000000000000000" pitchFamily="2" charset="0"/>
              </a:rPr>
              <a:t>®, sont mises en place.</a:t>
            </a:r>
          </a:p>
          <a:p>
            <a:pPr marL="303601" lvl="1" indent="-102319"/>
            <a:r>
              <a:rPr lang="fr-FR" altLang="fr-FR" dirty="0"/>
              <a:t>Les études préalables et notre expérience ont permis la définition d ’un dispositif </a:t>
            </a:r>
            <a:r>
              <a:rPr lang="fr-FR" altLang="fr-FR" dirty="0" err="1"/>
              <a:t>tensiométrique</a:t>
            </a:r>
            <a:r>
              <a:rPr lang="fr-FR" altLang="fr-FR" dirty="0"/>
              <a:t> de base. </a:t>
            </a:r>
          </a:p>
          <a:p>
            <a:pPr marL="303601" lvl="1" indent="-102319"/>
            <a:r>
              <a:rPr lang="fr-FR" altLang="fr-FR" dirty="0"/>
              <a:t>C ’est un dispositif à 3 sondes :</a:t>
            </a:r>
          </a:p>
          <a:p>
            <a:pPr marL="607202" lvl="2" indent="-102319">
              <a:lnSpc>
                <a:spcPct val="96000"/>
              </a:lnSpc>
              <a:spcBef>
                <a:spcPts val="211"/>
              </a:spcBef>
              <a:spcAft>
                <a:spcPts val="211"/>
              </a:spcAft>
            </a:pPr>
            <a:r>
              <a:rPr lang="fr-FR" altLang="fr-FR" dirty="0"/>
              <a:t>une sonde dans la motte,</a:t>
            </a:r>
          </a:p>
          <a:p>
            <a:pPr marL="607202" lvl="2" indent="-102319">
              <a:lnSpc>
                <a:spcPct val="96000"/>
              </a:lnSpc>
              <a:spcBef>
                <a:spcPts val="211"/>
              </a:spcBef>
              <a:spcAft>
                <a:spcPts val="211"/>
              </a:spcAft>
            </a:pPr>
            <a:r>
              <a:rPr lang="fr-FR" altLang="fr-FR" dirty="0"/>
              <a:t>une sonde dans le sol à proximité de la motte à 25 cm de profondeur,</a:t>
            </a:r>
          </a:p>
          <a:p>
            <a:pPr marL="607202" lvl="2" indent="-102319">
              <a:lnSpc>
                <a:spcPct val="96000"/>
              </a:lnSpc>
              <a:spcBef>
                <a:spcPts val="211"/>
              </a:spcBef>
              <a:spcAft>
                <a:spcPts val="211"/>
              </a:spcAft>
            </a:pPr>
            <a:r>
              <a:rPr lang="fr-FR" altLang="fr-FR" dirty="0"/>
              <a:t>une sonde dans le sol à proximité de la motte à 75 cm de profondeur,</a:t>
            </a:r>
          </a:p>
          <a:p>
            <a:pPr eaLnBrk="1" hangingPunct="1"/>
            <a:endParaRPr lang="fr-FR" altLang="fr-FR" dirty="0"/>
          </a:p>
        </p:txBody>
      </p:sp>
      <p:sp>
        <p:nvSpPr>
          <p:cNvPr id="584707" name="Rectangle 1028"/>
          <p:cNvSpPr>
            <a:spLocks noGrp="1" noRot="1" noChangeAspect="1" noChangeArrowheads="1" noTextEdit="1"/>
          </p:cNvSpPr>
          <p:nvPr>
            <p:ph type="sldImg"/>
          </p:nvPr>
        </p:nvSpPr>
        <p:spPr>
          <a:xfrm>
            <a:off x="1762125" y="401638"/>
            <a:ext cx="4197350" cy="3148012"/>
          </a:xfr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miter lim="800000"/>
            <a:headEnd/>
            <a:tailEnd/>
          </a:ln>
        </p:spPr>
        <p:txBody>
          <a:bodyPr/>
          <a:lstStyle/>
          <a:p>
            <a:fld id="{24DB41DC-7CB1-4E34-A8BE-2892613B01FA}" type="slidenum">
              <a:rPr lang="fr-FR" altLang="fr-FR" smtClean="0">
                <a:cs typeface="Arial" charset="0"/>
                <a:sym typeface="Monotype Sorts"/>
              </a:rPr>
              <a:pPr/>
              <a:t>53</a:t>
            </a:fld>
            <a:endParaRPr lang="fr-FR" altLang="fr-FR">
              <a:cs typeface="Arial" charset="0"/>
              <a:sym typeface="Monotype Sorts"/>
            </a:endParaRPr>
          </a:p>
        </p:txBody>
      </p:sp>
      <p:sp>
        <p:nvSpPr>
          <p:cNvPr id="589826" name="Rectangle 2"/>
          <p:cNvSpPr>
            <a:spLocks noGrp="1" noChangeArrowheads="1"/>
          </p:cNvSpPr>
          <p:nvPr>
            <p:ph type="body" idx="1"/>
          </p:nvPr>
        </p:nvSpPr>
        <p:spPr>
          <a:xfrm>
            <a:off x="951581" y="3775734"/>
            <a:ext cx="5878228" cy="5692301"/>
          </a:xfrm>
          <a:noFill/>
        </p:spPr>
        <p:txBody>
          <a:bodyPr lIns="0" tIns="0" rIns="0" bIns="0"/>
          <a:lstStyle/>
          <a:p>
            <a:pPr eaLnBrk="1" hangingPunct="1"/>
            <a:r>
              <a:rPr lang="en-US" altLang="fr-FR" sz="1100" b="1">
                <a:solidFill>
                  <a:srgbClr val="0033CC"/>
                </a:solidFill>
              </a:rPr>
              <a:t>Principe de la tensiométrie :</a:t>
            </a:r>
            <a:endParaRPr lang="en-US" altLang="fr-FR"/>
          </a:p>
          <a:p>
            <a:pPr marL="303601" lvl="1" indent="-102319"/>
            <a:r>
              <a:rPr lang="en-US" altLang="fr-FR"/>
              <a:t>Pour maîtriser l'arrosage et assurer la reprise racinaire de jeunes plantations, il est nécessaire de suivre en temps réel l'évolution des disponibilités en eau du sol. Le moyen pour atteindre cet objectif est l'installation dans le sol de sondes tensiométriques de type Watermark. Celles-ci mises en place à différentes profondeurs rendent compte à la fois de l'état hydrique du sol et de la progression du système racinaire.</a:t>
            </a:r>
          </a:p>
          <a:p>
            <a:pPr marL="303601" lvl="1" indent="-102319">
              <a:lnSpc>
                <a:spcPct val="112000"/>
              </a:lnSpc>
              <a:spcBef>
                <a:spcPts val="317"/>
              </a:spcBef>
              <a:spcAft>
                <a:spcPts val="158"/>
              </a:spcAft>
            </a:pPr>
            <a:r>
              <a:rPr lang="fr-FR" altLang="fr-FR"/>
              <a:t>La tensiométrie est un outil relativement récent dans l’entretien des espaces verts. Elle nécessite d’être comprise et d’être évaluée par rapport à la pratique habituelle. L’objectif à terme est que chacun se l’approprie et l’adapte aux situations de plantation auxquelles il peut être confronté.:</a:t>
            </a:r>
          </a:p>
          <a:p>
            <a:pPr marL="607202" lvl="2" indent="-102319">
              <a:lnSpc>
                <a:spcPct val="88000"/>
              </a:lnSpc>
              <a:spcAft>
                <a:spcPts val="158"/>
              </a:spcAft>
            </a:pPr>
            <a:r>
              <a:rPr lang="fr-FR" altLang="fr-FR"/>
              <a:t>en contrôlant l’arrosage par la tensiométrie, on tend à optimiser la reprise racinaire des arbres après la plantation. Il est ainsi possible de favoriser et d'orienter le développement des racines de la motte vers le sol, puis la colonisation de celui ci. </a:t>
            </a:r>
            <a:r>
              <a:rPr lang="fr-FR" altLang="fr-FR" b="1"/>
              <a:t>Un arbre qui s'enracine vite et bien sera plus robuste, résistera mieux aux intempéries et aux attaques parasitaires, et son espérance de vie sera plus importante.</a:t>
            </a:r>
          </a:p>
          <a:p>
            <a:pPr marL="607202" lvl="2" indent="-102319">
              <a:lnSpc>
                <a:spcPct val="88000"/>
              </a:lnSpc>
              <a:spcAft>
                <a:spcPts val="158"/>
              </a:spcAft>
            </a:pPr>
            <a:r>
              <a:rPr lang="fr-FR" altLang="fr-FR"/>
              <a:t> le suivi tensiométrique permet de diminuer le coût de l'arrosage pour la collectivité en réduisant les apports d’eau souvent excessifs soit en quantité soit en fréquence.</a:t>
            </a:r>
          </a:p>
        </p:txBody>
      </p:sp>
      <p:sp>
        <p:nvSpPr>
          <p:cNvPr id="589827" name="Rectangle 3"/>
          <p:cNvSpPr>
            <a:spLocks noGrp="1" noRot="1" noChangeAspect="1" noChangeArrowheads="1" noTextEdit="1"/>
          </p:cNvSpPr>
          <p:nvPr>
            <p:ph type="sldImg"/>
          </p:nvPr>
        </p:nvSpPr>
        <p:spPr>
          <a:xfrm>
            <a:off x="1652588" y="320675"/>
            <a:ext cx="4198937" cy="3149600"/>
          </a:xfr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miter lim="800000"/>
            <a:headEnd/>
            <a:tailEnd/>
          </a:ln>
        </p:spPr>
        <p:txBody>
          <a:bodyPr/>
          <a:lstStyle/>
          <a:p>
            <a:fld id="{6E9EEBB1-2640-4797-94CF-7B4A11A2B190}" type="slidenum">
              <a:rPr lang="fr-FR" altLang="fr-FR" smtClean="0">
                <a:cs typeface="Arial" charset="0"/>
                <a:sym typeface="Monotype Sorts"/>
              </a:rPr>
              <a:pPr/>
              <a:t>57</a:t>
            </a:fld>
            <a:endParaRPr lang="fr-FR" altLang="fr-FR">
              <a:cs typeface="Arial" charset="0"/>
              <a:sym typeface="Monotype Sorts"/>
            </a:endParaRPr>
          </a:p>
        </p:txBody>
      </p:sp>
      <p:sp>
        <p:nvSpPr>
          <p:cNvPr id="591874" name="Rectangle 2"/>
          <p:cNvSpPr>
            <a:spLocks noGrp="1" noChangeArrowheads="1"/>
          </p:cNvSpPr>
          <p:nvPr>
            <p:ph type="body" idx="1"/>
          </p:nvPr>
        </p:nvSpPr>
        <p:spPr>
          <a:xfrm>
            <a:off x="951581" y="3774141"/>
            <a:ext cx="5878228" cy="5690706"/>
          </a:xfrm>
          <a:noFill/>
        </p:spPr>
        <p:txBody>
          <a:bodyPr lIns="0" tIns="0" rIns="0" bIns="0"/>
          <a:lstStyle/>
          <a:p>
            <a:pPr marL="303601" lvl="1" indent="-102319">
              <a:lnSpc>
                <a:spcPct val="112000"/>
              </a:lnSpc>
              <a:spcBef>
                <a:spcPts val="317"/>
              </a:spcBef>
              <a:spcAft>
                <a:spcPts val="158"/>
              </a:spcAft>
            </a:pPr>
            <a:r>
              <a:rPr lang="fr-FR" altLang="fr-FR"/>
              <a:t>Le suivi tensiométrique permet de </a:t>
            </a:r>
            <a:r>
              <a:rPr lang="fr-FR" altLang="fr-FR" b="1"/>
              <a:t>diminuer significativement le nombre d’interventions d’arrosage</a:t>
            </a:r>
            <a:r>
              <a:rPr lang="fr-FR" altLang="fr-FR"/>
              <a:t>. </a:t>
            </a:r>
          </a:p>
          <a:p>
            <a:pPr marL="303601" lvl="1" indent="-102319">
              <a:lnSpc>
                <a:spcPct val="112000"/>
              </a:lnSpc>
              <a:spcBef>
                <a:spcPts val="317"/>
              </a:spcBef>
              <a:spcAft>
                <a:spcPts val="158"/>
              </a:spcAft>
            </a:pPr>
            <a:r>
              <a:rPr lang="fr-FR" altLang="fr-FR"/>
              <a:t>Dans plusieurs situations, les interventions ont été limitées à 4 lors de la première année après la plantation, à 3 lors de la seconde année et à aucune intervention lors de la troisième année. Ce gain ne peut être obtenu en respectant les principes d ’application de la méthode. </a:t>
            </a:r>
          </a:p>
          <a:p>
            <a:pPr marL="303601" lvl="1" indent="-102319">
              <a:spcBef>
                <a:spcPct val="50000"/>
              </a:spcBef>
            </a:pPr>
            <a:r>
              <a:rPr lang="fr-FR" altLang="fr-FR" b="1"/>
              <a:t>Intérêt technique</a:t>
            </a:r>
            <a:r>
              <a:rPr lang="fr-FR" altLang="fr-FR" sz="400" b="1"/>
              <a:t> :</a:t>
            </a:r>
          </a:p>
          <a:p>
            <a:pPr marL="607202" lvl="2" indent="-102319">
              <a:spcBef>
                <a:spcPct val="50000"/>
              </a:spcBef>
            </a:pPr>
            <a:r>
              <a:rPr lang="fr-FR" altLang="fr-FR"/>
              <a:t>Modulation des paramètres de l’arrosage</a:t>
            </a:r>
          </a:p>
          <a:p>
            <a:pPr marL="607202" lvl="2" indent="-102319">
              <a:spcBef>
                <a:spcPct val="50000"/>
              </a:spcBef>
            </a:pPr>
            <a:r>
              <a:rPr lang="fr-FR" altLang="fr-FR"/>
              <a:t>Optimisation de la reprise racinaire</a:t>
            </a:r>
          </a:p>
          <a:p>
            <a:pPr marL="607202" lvl="2" indent="-102319">
              <a:spcBef>
                <a:spcPct val="50000"/>
              </a:spcBef>
            </a:pPr>
            <a:r>
              <a:rPr lang="fr-FR" altLang="fr-FR"/>
              <a:t>Diagnostic de la reprise</a:t>
            </a:r>
          </a:p>
          <a:p>
            <a:pPr marL="303601" lvl="1" indent="-102319">
              <a:spcBef>
                <a:spcPct val="50000"/>
              </a:spcBef>
            </a:pPr>
            <a:r>
              <a:rPr lang="fr-FR" altLang="fr-FR" b="1"/>
              <a:t> Intérêt économique :</a:t>
            </a:r>
          </a:p>
          <a:p>
            <a:pPr marL="607202" lvl="2" indent="-102319">
              <a:spcBef>
                <a:spcPct val="50000"/>
              </a:spcBef>
            </a:pPr>
            <a:r>
              <a:rPr lang="fr-FR" altLang="fr-FR"/>
              <a:t>Diminution et adaptation du nombre d’arrosages</a:t>
            </a:r>
          </a:p>
          <a:p>
            <a:pPr marL="607202" lvl="2" indent="-102319">
              <a:spcBef>
                <a:spcPct val="50000"/>
              </a:spcBef>
            </a:pPr>
            <a:r>
              <a:rPr lang="fr-FR" altLang="fr-FR"/>
              <a:t>Diminution du nombre de remplacement</a:t>
            </a:r>
          </a:p>
          <a:p>
            <a:pPr marL="607202" lvl="2" indent="-102319">
              <a:spcBef>
                <a:spcPct val="50000"/>
              </a:spcBef>
            </a:pPr>
            <a:r>
              <a:rPr lang="fr-FR" altLang="fr-FR"/>
              <a:t>Organisation des opérations d ’entretien</a:t>
            </a:r>
          </a:p>
          <a:p>
            <a:pPr marL="303601" lvl="1" indent="-102319">
              <a:spcBef>
                <a:spcPct val="50000"/>
              </a:spcBef>
            </a:pPr>
            <a:r>
              <a:rPr lang="fr-FR" altLang="fr-FR" b="1"/>
              <a:t> Améliorations possibles de la méthode tensiométrique : </a:t>
            </a:r>
          </a:p>
          <a:p>
            <a:pPr marL="607202" lvl="2" indent="-102319">
              <a:spcBef>
                <a:spcPct val="50000"/>
              </a:spcBef>
            </a:pPr>
            <a:r>
              <a:rPr lang="fr-FR" altLang="fr-FR"/>
              <a:t>Représentativité des dispositifs</a:t>
            </a:r>
          </a:p>
          <a:p>
            <a:pPr marL="607202" lvl="2" indent="-102319">
              <a:spcBef>
                <a:spcPct val="50000"/>
              </a:spcBef>
            </a:pPr>
            <a:r>
              <a:rPr lang="fr-FR" altLang="fr-FR"/>
              <a:t>Temps des relevés et des interprétations</a:t>
            </a:r>
            <a:endParaRPr lang="en-US" altLang="fr-FR"/>
          </a:p>
        </p:txBody>
      </p:sp>
      <p:sp>
        <p:nvSpPr>
          <p:cNvPr id="591875" name="Rectangle 3"/>
          <p:cNvSpPr>
            <a:spLocks noGrp="1" noRot="1" noChangeAspect="1" noChangeArrowheads="1" noTextEdit="1"/>
          </p:cNvSpPr>
          <p:nvPr>
            <p:ph type="sldImg"/>
          </p:nvPr>
        </p:nvSpPr>
        <p:spPr>
          <a:xfrm>
            <a:off x="1671638" y="384175"/>
            <a:ext cx="4198937" cy="3149600"/>
          </a:xfr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FILM / Attention ne pas confondre le stress thermique (Ecart de + de 10°) au stress hydrique, ne pas continuer d’arroser.</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a:t>
            </a:fld>
            <a:endParaRPr lang="fr-FR"/>
          </a:p>
        </p:txBody>
      </p:sp>
    </p:spTree>
    <p:extLst>
      <p:ext uri="{BB962C8B-B14F-4D97-AF65-F5344CB8AC3E}">
        <p14:creationId xmlns:p14="http://schemas.microsoft.com/office/powerpoint/2010/main" val="3178252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 Comment mettre en œuvre la pompe biotique à l’échelle territoriale pour augmenter la pluviométrie de votre région ?🌳🌧️</a:t>
            </a:r>
            <a:br>
              <a:rPr lang="fr-FR" dirty="0"/>
            </a:br>
            <a:br>
              <a:rPr lang="fr-FR" dirty="0"/>
            </a:br>
            <a:r>
              <a:rPr lang="fr-FR" b="0" i="0" dirty="0">
                <a:effectLst/>
                <a:latin typeface="-apple-system"/>
              </a:rPr>
              <a:t>Dans la leçon inaugurale [1] de </a:t>
            </a:r>
            <a:r>
              <a:rPr lang="fr-FR" i="0" dirty="0">
                <a:effectLst/>
                <a:latin typeface="-apple-system"/>
                <a:hlinkClick r:id="rId3"/>
              </a:rPr>
              <a:t>Nathalie de Noblet</a:t>
            </a:r>
            <a:r>
              <a:rPr lang="fr-FR" b="0" i="0" dirty="0">
                <a:effectLst/>
                <a:latin typeface="-apple-system"/>
              </a:rPr>
              <a:t> à l'Ecole supérieure des agricultures, la bioclimatologiste décrypte les rétroactions entre occupation des sols et climat. La chercheuse française montre comment ensemencer la pluie grâce à la végétation, afin qu’elle précipite plus loin et génère un système vertueux.</a:t>
            </a:r>
            <a:br>
              <a:rPr lang="fr-FR" dirty="0"/>
            </a:br>
            <a:br>
              <a:rPr lang="fr-FR" dirty="0"/>
            </a:br>
            <a:r>
              <a:rPr lang="fr-FR" b="0" i="0" dirty="0">
                <a:effectLst/>
                <a:latin typeface="-apple-system"/>
              </a:rPr>
              <a:t>Elle cite un exemple documenté en Californie. L'objectif était de reverdir une colline en plantant des arbres irrigués dans une vallée. Les vents dominants allant de la vallée vers la colline, l’évapotranspiration accrue de ces nouveaux arbres s’est dirigée vers la colline avant de s’y condenser et de précipiter. Cela a permis à la végétation de croître sur la colline. Une partie de cette pluie supplémentaire a ruisselé vers la vallée, diminuant ainsi l’irrigation.</a:t>
            </a:r>
            <a:br>
              <a:rPr lang="fr-FR" dirty="0"/>
            </a:br>
            <a:br>
              <a:rPr lang="fr-FR" dirty="0"/>
            </a:br>
            <a:r>
              <a:rPr lang="fr-FR" b="0" i="0" dirty="0">
                <a:effectLst/>
                <a:latin typeface="-apple-system"/>
              </a:rPr>
              <a:t>Les conditions pour utiliser cette approche de manière méthodique sont :</a:t>
            </a:r>
            <a:br>
              <a:rPr lang="fr-FR" dirty="0"/>
            </a:br>
            <a:br>
              <a:rPr lang="fr-FR" dirty="0"/>
            </a:br>
            <a:r>
              <a:rPr lang="fr-FR" b="0" i="0" dirty="0">
                <a:effectLst/>
                <a:latin typeface="-apple-system"/>
              </a:rPr>
              <a:t>☁️ la première zone végétalisée est située à côté de flux d’humidité conséquents</a:t>
            </a:r>
            <a:br>
              <a:rPr lang="fr-FR" dirty="0"/>
            </a:br>
            <a:r>
              <a:rPr lang="fr-FR" b="0" i="0" dirty="0">
                <a:effectLst/>
                <a:latin typeface="-apple-system"/>
              </a:rPr>
              <a:t>🌬️ la seconde zone doit se trouver sous le vent de la première</a:t>
            </a:r>
            <a:br>
              <a:rPr lang="fr-FR" dirty="0"/>
            </a:br>
            <a:r>
              <a:rPr lang="fr-FR" b="0" i="0" dirty="0">
                <a:effectLst/>
                <a:latin typeface="-apple-system"/>
              </a:rPr>
              <a:t>🌧️ ainsi, les vents dominants se chargent d’humidité dans la première zone et les précipitations augmentent dans la seconde</a:t>
            </a:r>
            <a:br>
              <a:rPr lang="fr-FR" dirty="0"/>
            </a:br>
            <a:br>
              <a:rPr lang="fr-FR" dirty="0"/>
            </a:br>
            <a:r>
              <a:rPr lang="fr-FR" b="0" i="0" dirty="0">
                <a:effectLst/>
                <a:latin typeface="-apple-system"/>
              </a:rPr>
              <a:t>Nathalie De Noblet, co-auteure du rapport sur l'état des sols du GIEC de 2019, insiste sur le caractère non local de cette action. Un projet déployé dans un lieu donné bénéficie à un territoire plus vaste. Notre projet s’inscrit dans la même démarche : mailler les territoires d’autoroutes de la pluie. L’aménagement du territoire pensé de manière systémique permet d’en améliorer la résilience à plusieurs échelles.</a:t>
            </a:r>
            <a:br>
              <a:rPr lang="fr-FR" dirty="0"/>
            </a:br>
            <a:br>
              <a:rPr lang="fr-FR" dirty="0"/>
            </a:br>
            <a:r>
              <a:rPr lang="fr-FR" b="0" i="0" dirty="0">
                <a:effectLst/>
                <a:latin typeface="-apple-system"/>
              </a:rPr>
              <a:t>Ces considérations font écho à l’approche décrite dans notre post sur l’amélioration ciblée des précipitations [2] (“</a:t>
            </a:r>
            <a:r>
              <a:rPr lang="fr-FR" b="0" i="0" dirty="0" err="1">
                <a:effectLst/>
                <a:latin typeface="-apple-system"/>
              </a:rPr>
              <a:t>targeted</a:t>
            </a:r>
            <a:r>
              <a:rPr lang="fr-FR" b="0" i="0" dirty="0">
                <a:effectLst/>
                <a:latin typeface="-apple-system"/>
              </a:rPr>
              <a:t> </a:t>
            </a:r>
            <a:r>
              <a:rPr lang="fr-FR" b="0" i="0" dirty="0" err="1">
                <a:effectLst/>
                <a:latin typeface="-apple-system"/>
              </a:rPr>
              <a:t>rainfall</a:t>
            </a:r>
            <a:r>
              <a:rPr lang="fr-FR" b="0" i="0" dirty="0">
                <a:effectLst/>
                <a:latin typeface="-apple-system"/>
              </a:rPr>
              <a:t> </a:t>
            </a:r>
            <a:r>
              <a:rPr lang="fr-FR" b="0" i="0" dirty="0" err="1">
                <a:effectLst/>
                <a:latin typeface="-apple-system"/>
              </a:rPr>
              <a:t>enhancement</a:t>
            </a:r>
            <a:r>
              <a:rPr lang="fr-FR" b="0" i="0" dirty="0">
                <a:effectLst/>
                <a:latin typeface="-apple-system"/>
              </a:rPr>
              <a:t>”, TRE), qui devrait guider la réflexion de tous projets de reforestation, et plus généralement de toute évolution sensible de l’usage des sols.</a:t>
            </a:r>
            <a:br>
              <a:rPr lang="fr-FR" dirty="0"/>
            </a:br>
            <a:br>
              <a:rPr lang="fr-FR" dirty="0"/>
            </a:br>
            <a:r>
              <a:rPr lang="fr-FR" b="0" i="0" dirty="0">
                <a:effectLst/>
                <a:latin typeface="-apple-system"/>
              </a:rPr>
              <a:t>On le voit, il n’est pas nécessaire de disposer d’un potentiel d’évapotranspiration tel que celui de l’Amazonie pour impacter positivement le climat. Déployer ce type de démarche permettrait d’atténuer la tendance à la désertification du pourtour méditerranéen,. A condition de miser sur des solutions fondées sur la nature plutôt que sur le techno-</a:t>
            </a:r>
            <a:r>
              <a:rPr lang="fr-FR" b="0" i="0" dirty="0" err="1">
                <a:effectLst/>
                <a:latin typeface="-apple-system"/>
              </a:rPr>
              <a:t>solutionnisme</a:t>
            </a:r>
            <a:r>
              <a:rPr lang="fr-FR" b="0" i="0" dirty="0">
                <a:effectLst/>
                <a:latin typeface="-apple-system"/>
              </a:rPr>
              <a:t> (voir notre post sur les services rendus par les zones humides littorales et leur coût comparé à celui du dessalement de l’eau de mer [3]).</a:t>
            </a:r>
            <a:br>
              <a:rPr lang="fr-FR" dirty="0"/>
            </a:br>
            <a:br>
              <a:rPr lang="fr-FR" dirty="0"/>
            </a:br>
            <a:r>
              <a:rPr lang="fr-FR" b="0" i="0" dirty="0">
                <a:effectLst/>
                <a:latin typeface="-apple-system"/>
              </a:rPr>
              <a:t>Le passage sur l’augmentation localisée et volontaire de la pluviométrie est accessible à la 45ème minute de la conférence de Nathalie De Noblet.</a:t>
            </a:r>
            <a:br>
              <a:rPr lang="fr-FR" dirty="0"/>
            </a:br>
            <a:br>
              <a:rPr lang="fr-FR" dirty="0"/>
            </a:br>
            <a:r>
              <a:rPr lang="fr-FR" b="0" i="0" dirty="0">
                <a:effectLst/>
                <a:latin typeface="-apple-system"/>
              </a:rPr>
              <a:t>Les images illustrant ce post et la vidéo proviennent de l’étude “</a:t>
            </a:r>
            <a:r>
              <a:rPr lang="fr-FR" b="0" i="0" dirty="0" err="1">
                <a:effectLst/>
                <a:latin typeface="-apple-system"/>
              </a:rPr>
              <a:t>Induced</a:t>
            </a:r>
            <a:r>
              <a:rPr lang="fr-FR" b="0" i="0" dirty="0">
                <a:effectLst/>
                <a:latin typeface="-apple-system"/>
              </a:rPr>
              <a:t> </a:t>
            </a:r>
            <a:r>
              <a:rPr lang="fr-FR" b="0" i="0" dirty="0" err="1">
                <a:effectLst/>
                <a:latin typeface="-apple-system"/>
              </a:rPr>
              <a:t>precipitation</a:t>
            </a:r>
            <a:r>
              <a:rPr lang="fr-FR" b="0" i="0" dirty="0">
                <a:effectLst/>
                <a:latin typeface="-apple-system"/>
              </a:rPr>
              <a:t> </a:t>
            </a:r>
            <a:r>
              <a:rPr lang="fr-FR" b="0" i="0" dirty="0" err="1">
                <a:effectLst/>
                <a:latin typeface="-apple-system"/>
              </a:rPr>
              <a:t>recycling</a:t>
            </a:r>
            <a:r>
              <a:rPr lang="fr-FR" b="0" i="0" dirty="0">
                <a:effectLst/>
                <a:latin typeface="-apple-system"/>
              </a:rPr>
              <a:t> (IPR): A </a:t>
            </a:r>
            <a:r>
              <a:rPr lang="fr-FR" b="0" i="0" dirty="0" err="1">
                <a:effectLst/>
                <a:latin typeface="-apple-system"/>
              </a:rPr>
              <a:t>proposed</a:t>
            </a:r>
            <a:r>
              <a:rPr lang="fr-FR" b="0" i="0" dirty="0">
                <a:effectLst/>
                <a:latin typeface="-apple-system"/>
              </a:rPr>
              <a:t> concept for </a:t>
            </a:r>
            <a:r>
              <a:rPr lang="fr-FR" b="0" i="0" dirty="0" err="1">
                <a:effectLst/>
                <a:latin typeface="-apple-system"/>
              </a:rPr>
              <a:t>increasing</a:t>
            </a:r>
            <a:r>
              <a:rPr lang="fr-FR" b="0" i="0" dirty="0">
                <a:effectLst/>
                <a:latin typeface="-apple-system"/>
              </a:rPr>
              <a:t> </a:t>
            </a:r>
            <a:r>
              <a:rPr lang="fr-FR" b="0" i="0" dirty="0" err="1">
                <a:effectLst/>
                <a:latin typeface="-apple-system"/>
              </a:rPr>
              <a:t>precipitation</a:t>
            </a:r>
            <a:r>
              <a:rPr lang="fr-FR" b="0" i="0" dirty="0">
                <a:effectLst/>
                <a:latin typeface="-apple-system"/>
              </a:rPr>
              <a:t> </a:t>
            </a:r>
            <a:r>
              <a:rPr lang="fr-FR" b="0" i="0" dirty="0" err="1">
                <a:effectLst/>
                <a:latin typeface="-apple-system"/>
              </a:rPr>
              <a:t>through</a:t>
            </a:r>
            <a:r>
              <a:rPr lang="fr-FR" b="0" i="0" dirty="0">
                <a:effectLst/>
                <a:latin typeface="-apple-system"/>
              </a:rPr>
              <a:t> </a:t>
            </a:r>
            <a:r>
              <a:rPr lang="fr-FR" b="0" i="0" dirty="0" err="1">
                <a:effectLst/>
                <a:latin typeface="-apple-system"/>
              </a:rPr>
              <a:t>natural</a:t>
            </a:r>
            <a:r>
              <a:rPr lang="fr-FR" b="0" i="0" dirty="0">
                <a:effectLst/>
                <a:latin typeface="-apple-system"/>
              </a:rPr>
              <a:t> </a:t>
            </a:r>
            <a:r>
              <a:rPr lang="fr-FR" b="0" i="0" dirty="0" err="1">
                <a:effectLst/>
                <a:latin typeface="-apple-system"/>
              </a:rPr>
              <a:t>vegetation</a:t>
            </a:r>
            <a:r>
              <a:rPr lang="fr-FR" b="0" i="0" dirty="0">
                <a:effectLst/>
                <a:latin typeface="-apple-system"/>
              </a:rPr>
              <a:t> feedback </a:t>
            </a:r>
            <a:r>
              <a:rPr lang="fr-FR" b="0" i="0" dirty="0" err="1">
                <a:effectLst/>
                <a:latin typeface="-apple-system"/>
              </a:rPr>
              <a:t>mechanisms</a:t>
            </a:r>
            <a:r>
              <a:rPr lang="fr-FR" b="0" i="0" dirty="0">
                <a:effectLst/>
                <a:latin typeface="-apple-system"/>
              </a:rPr>
              <a:t> “, publiée en 2016. Cette étude aborde le rôle potentiel des forêts et du couvert végétal comme outil d’adaptation.</a:t>
            </a:r>
            <a:endParaRPr lang="fr-FR" dirty="0"/>
          </a:p>
        </p:txBody>
      </p:sp>
      <p:sp>
        <p:nvSpPr>
          <p:cNvPr id="4" name="Espace réservé du numéro de diapositive 3"/>
          <p:cNvSpPr>
            <a:spLocks noGrp="1"/>
          </p:cNvSpPr>
          <p:nvPr>
            <p:ph type="sldNum" sz="quarter" idx="5"/>
          </p:nvPr>
        </p:nvSpPr>
        <p:spPr/>
        <p:txBody>
          <a:bodyPr/>
          <a:lstStyle/>
          <a:p>
            <a:fld id="{F771CC63-CBBA-4A21-BD05-5400C43E2BCE}" type="slidenum">
              <a:rPr lang="fr-FR" smtClean="0"/>
              <a:t>59</a:t>
            </a:fld>
            <a:endParaRPr lang="fr-FR"/>
          </a:p>
        </p:txBody>
      </p:sp>
    </p:spTree>
    <p:extLst>
      <p:ext uri="{BB962C8B-B14F-4D97-AF65-F5344CB8AC3E}">
        <p14:creationId xmlns:p14="http://schemas.microsoft.com/office/powerpoint/2010/main" val="1061710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20E0C-640D-F4CF-EB20-B112EC569F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ACFC48-7875-C8F0-9CC5-BAE9C5D446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DFC58F-64B5-8F5D-F20D-237AE4F33EE4}"/>
              </a:ext>
            </a:extLst>
          </p:cNvPr>
          <p:cNvSpPr>
            <a:spLocks noGrp="1"/>
          </p:cNvSpPr>
          <p:nvPr>
            <p:ph type="body" idx="1"/>
          </p:nvPr>
        </p:nvSpPr>
        <p:spPr/>
        <p:txBody>
          <a:bodyPr/>
          <a:lstStyle/>
          <a:p>
            <a:r>
              <a:rPr lang="fr-FR" dirty="0"/>
              <a:t>63% les 27% sont sur l’évaporation des océans</a:t>
            </a:r>
          </a:p>
        </p:txBody>
      </p:sp>
      <p:sp>
        <p:nvSpPr>
          <p:cNvPr id="4" name="Espace réservé du numéro de diapositive 3">
            <a:extLst>
              <a:ext uri="{FF2B5EF4-FFF2-40B4-BE49-F238E27FC236}">
                <a16:creationId xmlns:a16="http://schemas.microsoft.com/office/drawing/2014/main" id="{768A7A32-BFC3-2A4A-8396-B556D0723587}"/>
              </a:ext>
            </a:extLst>
          </p:cNvPr>
          <p:cNvSpPr>
            <a:spLocks noGrp="1"/>
          </p:cNvSpPr>
          <p:nvPr>
            <p:ph type="sldNum" sz="quarter" idx="5"/>
          </p:nvPr>
        </p:nvSpPr>
        <p:spPr/>
        <p:txBody>
          <a:bodyPr/>
          <a:lstStyle/>
          <a:p>
            <a:fld id="{DA2EF6FE-A2E5-4BFC-9787-429706E1AE93}" type="slidenum">
              <a:rPr lang="fr-FR" smtClean="0"/>
              <a:t>60</a:t>
            </a:fld>
            <a:endParaRPr lang="fr-FR"/>
          </a:p>
        </p:txBody>
      </p:sp>
    </p:spTree>
    <p:extLst>
      <p:ext uri="{BB962C8B-B14F-4D97-AF65-F5344CB8AC3E}">
        <p14:creationId xmlns:p14="http://schemas.microsoft.com/office/powerpoint/2010/main" val="2237584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91A2E-15CA-B8D2-8722-3EEEEAF1D2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740606-5BD9-5941-271D-0DAB365C0B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EF9BF3-EF6B-8F1B-AAFC-03A1BFC2B013}"/>
              </a:ext>
            </a:extLst>
          </p:cNvPr>
          <p:cNvSpPr>
            <a:spLocks noGrp="1"/>
          </p:cNvSpPr>
          <p:nvPr>
            <p:ph type="body" idx="1"/>
          </p:nvPr>
        </p:nvSpPr>
        <p:spPr/>
        <p:txBody>
          <a:bodyPr/>
          <a:lstStyle/>
          <a:p>
            <a:r>
              <a:rPr lang="fr-FR" dirty="0"/>
              <a:t>63% les 27% sont sur l’évaporation des océans</a:t>
            </a:r>
          </a:p>
        </p:txBody>
      </p:sp>
      <p:sp>
        <p:nvSpPr>
          <p:cNvPr id="4" name="Espace réservé du numéro de diapositive 3">
            <a:extLst>
              <a:ext uri="{FF2B5EF4-FFF2-40B4-BE49-F238E27FC236}">
                <a16:creationId xmlns:a16="http://schemas.microsoft.com/office/drawing/2014/main" id="{D660319F-099D-9D8E-3DF0-175CC0A68F21}"/>
              </a:ext>
            </a:extLst>
          </p:cNvPr>
          <p:cNvSpPr>
            <a:spLocks noGrp="1"/>
          </p:cNvSpPr>
          <p:nvPr>
            <p:ph type="sldNum" sz="quarter" idx="5"/>
          </p:nvPr>
        </p:nvSpPr>
        <p:spPr/>
        <p:txBody>
          <a:bodyPr/>
          <a:lstStyle/>
          <a:p>
            <a:fld id="{DA2EF6FE-A2E5-4BFC-9787-429706E1AE93}" type="slidenum">
              <a:rPr lang="fr-FR" smtClean="0"/>
              <a:t>61</a:t>
            </a:fld>
            <a:endParaRPr lang="fr-FR"/>
          </a:p>
        </p:txBody>
      </p:sp>
    </p:spTree>
    <p:extLst>
      <p:ext uri="{BB962C8B-B14F-4D97-AF65-F5344CB8AC3E}">
        <p14:creationId xmlns:p14="http://schemas.microsoft.com/office/powerpoint/2010/main" val="862379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13DD3C-13FE-4F01-A6C0-891E347A23E8}" type="slidenum">
              <a:rPr lang="fr-FR" smtClean="0"/>
              <a:t>62</a:t>
            </a:fld>
            <a:endParaRPr lang="fr-FR"/>
          </a:p>
        </p:txBody>
      </p:sp>
    </p:spTree>
    <p:extLst>
      <p:ext uri="{BB962C8B-B14F-4D97-AF65-F5344CB8AC3E}">
        <p14:creationId xmlns:p14="http://schemas.microsoft.com/office/powerpoint/2010/main" val="1949227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Broyat de bois et de taille, coupe de tonte, compost (refus) qui se décomposent et que l’on rechargera, cosse de Sarazin sur plantes fleuries…L’Epaisseur est importante pour réduire l’évaporation et éviter des températures élevées dans le sol.</a:t>
            </a:r>
          </a:p>
          <a:p>
            <a:r>
              <a:rPr lang="fr-FR" dirty="0"/>
              <a:t>Le paillage minéral garde la chaleur.</a:t>
            </a:r>
          </a:p>
          <a:p>
            <a:r>
              <a:rPr lang="fr-FR" dirty="0"/>
              <a:t>La plantation de haies limite les effets asséchants du vent</a:t>
            </a:r>
          </a:p>
          <a:p>
            <a:r>
              <a:rPr lang="fr-FR" dirty="0"/>
              <a:t>Changer nos pratiques: tonte haute et même, pas de tonte lors de canicule. Regarnissage impossible en juillet et août.</a:t>
            </a:r>
          </a:p>
          <a:p>
            <a:r>
              <a:rPr lang="fr-FR" dirty="0"/>
              <a:t>Plantation avec toutes les strates végétales pour créer un écosystème. Ne plus planter des arbres en isolé. Réduction des époques de plantation. Privilégier l’automne.</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66</a:t>
            </a:fld>
            <a:endParaRPr lang="fr-FR"/>
          </a:p>
        </p:txBody>
      </p:sp>
    </p:spTree>
    <p:extLst>
      <p:ext uri="{BB962C8B-B14F-4D97-AF65-F5344CB8AC3E}">
        <p14:creationId xmlns:p14="http://schemas.microsoft.com/office/powerpoint/2010/main" val="4221610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155">
              <a:defRPr/>
            </a:pPr>
            <a:r>
              <a:rPr lang="fr-FR" dirty="0"/>
              <a:t>BRF bois réal fragmenté donc achat de broyeur. Les déchets verts sont de l’or vert</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68</a:t>
            </a:fld>
            <a:endParaRPr lang="fr-FR"/>
          </a:p>
        </p:txBody>
      </p:sp>
    </p:spTree>
    <p:extLst>
      <p:ext uri="{BB962C8B-B14F-4D97-AF65-F5344CB8AC3E}">
        <p14:creationId xmlns:p14="http://schemas.microsoft.com/office/powerpoint/2010/main" val="3431222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900" b="1" dirty="0">
                <a:latin typeface="Times New Roman" panose="02020603050405020304" pitchFamily="18" charset="0"/>
                <a:ea typeface="SimSun" panose="02010600030101010101" pitchFamily="2" charset="-122"/>
              </a:rPr>
              <a:t>Le sol ne doit jamais rester nu</a:t>
            </a:r>
            <a:r>
              <a:rPr lang="fr-FR" sz="1900" dirty="0">
                <a:latin typeface="Times New Roman" panose="02020603050405020304" pitchFamily="18" charset="0"/>
                <a:ea typeface="SimSun" panose="02010600030101010101" pitchFamily="2" charset="-122"/>
              </a:rPr>
              <a:t>. La succession de cultures n’est pas toujours possible (surtout en hiver) donc il faut le pailler pour en obtenir 6 avantages :</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Esthétique.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Mettre un isolant thermique permet la régulation des températures (jour et nuit), la limitation des T° extrêmes en essayant de maintenir un sol entre 10 et 25° (vers de terre), l’été en favorisant la vie du sol et l’hiver en limitant le gel. Un outil indispensable, le thermomètre de sol.</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En limitant l’évaporation de l’eau, en gardant l’humidité et en diminuant les arrosages.</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En prévenant l’érosion et le lessivage du sol (éléments minéraux) par l’eau de pluie ou des arrosages violents.</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En limitant le développement des adventices en les coupant au lieu de les arracher même si elles sont concurrentes des légumes. Les herbes sont de bonnes indicatrices du sol.</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En favorisant la vie du sol et sa fertilité en le nourrissant (êtres vivants du sol, bactéries, champignons, mycorhize…), en amenant de la matière qui deviendra par décomposition de la MO et en améliorant la structure, en étant un gîte pour les auxiliaires. On recherche dans le paillage un bon rapport C/N de 15 à 20 en évitant la faim d’Azote et une bonne décomposition en aérobie.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 Recyclage des déchets verts</a:t>
            </a:r>
          </a:p>
          <a:p>
            <a:pPr marL="241539" algn="just"/>
            <a:r>
              <a:rPr lang="fr-FR" sz="1900" dirty="0">
                <a:latin typeface="Times New Roman" panose="02020603050405020304" pitchFamily="18" charset="0"/>
                <a:ea typeface="SimSun" panose="02010600030101010101" pitchFamily="2" charset="-122"/>
              </a:rPr>
              <a:t> </a:t>
            </a:r>
          </a:p>
          <a:p>
            <a:pPr algn="just"/>
            <a:r>
              <a:rPr lang="fr-FR" sz="1900" dirty="0">
                <a:latin typeface="Times New Roman" panose="02020603050405020304" pitchFamily="18" charset="0"/>
                <a:ea typeface="SimSun" panose="02010600030101010101" pitchFamily="2" charset="-122"/>
              </a:rPr>
              <a:t>Deux inconvénients : </a:t>
            </a:r>
          </a:p>
          <a:p>
            <a:pPr algn="just"/>
            <a:r>
              <a:rPr lang="fr-FR" sz="1900" dirty="0">
                <a:latin typeface="Times New Roman" panose="02020603050405020304" pitchFamily="18" charset="0"/>
                <a:ea typeface="SimSun" panose="02010600030101010101" pitchFamily="2" charset="-122"/>
              </a:rPr>
              <a:t>La venue de rongeurs qui y trouvent abri et nourriture. Idem pour certains ravageurs des plantes. Attention, n’hésitez pas à enlever le paillage pour réchauffer le sol au printemps ou pour diminuer son humidité.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69</a:t>
            </a:fld>
            <a:endParaRPr lang="fr-FR"/>
          </a:p>
        </p:txBody>
      </p:sp>
    </p:spTree>
    <p:extLst>
      <p:ext uri="{BB962C8B-B14F-4D97-AF65-F5344CB8AC3E}">
        <p14:creationId xmlns:p14="http://schemas.microsoft.com/office/powerpoint/2010/main" val="76214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 carton sans encre, dérivé de bois qui se recycle perpétuellement dans sa propre filière.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La bâche, c’est du plastique qui n’amène rien au sol mais permet de le réchauffer ou trop quand elle est noire.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 broyat de bois, du carbone qui se décompose lentement et qui favorise l’aération du sol quand il est enfoui. Attention favorable à une culture forestière.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La paille, tige fibreuse carbonée sans vie. Attention aux pesticides utilisés en culture.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Les feuilles, éléments carbonés vidés de la vie antérieure avec du tanin, les feuilles de noyer son toxique, Les aiguilles de sont utilisables sans acidification du sol.</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 paillage de commerce, cosse de cacao, </a:t>
            </a:r>
            <a:r>
              <a:rPr lang="fr-FR" sz="1900" dirty="0" err="1">
                <a:latin typeface="Times New Roman" panose="02020603050405020304" pitchFamily="18" charset="0"/>
                <a:ea typeface="SimSun" panose="02010600030101010101" pitchFamily="2" charset="-122"/>
              </a:rPr>
              <a:t>sarazin</a:t>
            </a:r>
            <a:r>
              <a:rPr lang="fr-FR" sz="1900" dirty="0">
                <a:latin typeface="Times New Roman" panose="02020603050405020304" pitchFamily="18" charset="0"/>
                <a:ea typeface="SimSun" panose="02010600030101010101" pitchFamily="2" charset="-122"/>
              </a:rPr>
              <a:t>, paille de lin, chanvre, écorce de pin ne nourrissent pas le sol.</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La tonte de gazon fraîche sur une couche fine de 5 cm, amène surtout de l’Azote.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 fumier mélange de paille et de déjection animale doit être frais s’il est trop décomposé cela est un terreau. </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 compost, composé d’un mélange de matière humide et verte N et de matière sèche C, est un bon paillage mais s’il est trop décomposé, c’est un terreau. On peut pratiquer du compostage de surface à même le sol avec des déchets verts et ménagers (apports réguliers). C’est inesthétique.</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Du « BRF », bois réal fragmenté ou broyage de rameaux non malades de diamètre inférieur à 5 cm, bon rapport C/N et beaucoup d’éléments nutritifs amenés aux sols. Favorable aux cultures forestières</a:t>
            </a:r>
          </a:p>
          <a:p>
            <a:pPr marL="362308" indent="-362308" algn="just">
              <a:buFont typeface="Times New Roman" panose="02020603050405020304" pitchFamily="18" charset="0"/>
              <a:buChar char="-"/>
              <a:tabLst>
                <a:tab pos="483078" algn="l"/>
              </a:tabLst>
            </a:pPr>
            <a:r>
              <a:rPr lang="fr-FR" sz="1900" dirty="0">
                <a:latin typeface="Times New Roman" panose="02020603050405020304" pitchFamily="18" charset="0"/>
                <a:ea typeface="SimSun" panose="02010600030101010101" pitchFamily="2" charset="-122"/>
              </a:rPr>
              <a:t>Le foin frais, </a:t>
            </a:r>
            <a:r>
              <a:rPr lang="fr-FR" sz="1900" dirty="0" err="1">
                <a:latin typeface="Times New Roman" panose="02020603050405020304" pitchFamily="18" charset="0"/>
                <a:ea typeface="SimSun" panose="02010600030101010101" pitchFamily="2" charset="-122"/>
              </a:rPr>
              <a:t>Phénoculture</a:t>
            </a:r>
            <a:r>
              <a:rPr lang="fr-FR" sz="1900" dirty="0">
                <a:latin typeface="Times New Roman" panose="02020603050405020304" pitchFamily="18" charset="0"/>
                <a:ea typeface="SimSun" panose="02010600030101010101" pitchFamily="2" charset="-122"/>
              </a:rPr>
              <a:t> pour foin ou phénoménal, bon rapport C/N, il amène tous les éléments nutritifs pour un sol avec une décomposition lente qui améliore le CA. Doit-on se servir de la nourriture animale et pollué avec des engins lourds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70</a:t>
            </a:fld>
            <a:endParaRPr lang="fr-FR"/>
          </a:p>
        </p:txBody>
      </p:sp>
    </p:spTree>
    <p:extLst>
      <p:ext uri="{BB962C8B-B14F-4D97-AF65-F5344CB8AC3E}">
        <p14:creationId xmlns:p14="http://schemas.microsoft.com/office/powerpoint/2010/main" val="116497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900" dirty="0">
                <a:latin typeface="Times New Roman" panose="02020603050405020304" pitchFamily="18" charset="0"/>
                <a:ea typeface="SimSun" panose="02010600030101010101" pitchFamily="2" charset="-122"/>
              </a:rPr>
              <a:t>Les voiles de forçage P19 ou P30 protègent du froid.</a:t>
            </a:r>
          </a:p>
          <a:p>
            <a:pPr algn="just"/>
            <a:r>
              <a:rPr lang="fr-FR" sz="1900" dirty="0">
                <a:latin typeface="Times New Roman" panose="02020603050405020304" pitchFamily="18" charset="0"/>
                <a:ea typeface="SimSun" panose="02010600030101010101" pitchFamily="2" charset="-122"/>
              </a:rPr>
              <a:t>Plantation sur paillage, écarter la paille pour vos plantations ou vos semis en poquets, pas de paillage sur les collets. Pourquoi de ne pas pailler après la reprise des végétaux ? Pensez à augmenter l’épaisseur de votre paillage lors de fortes chaleurs ou de sècheresse.</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72</a:t>
            </a:fld>
            <a:endParaRPr lang="fr-FR"/>
          </a:p>
        </p:txBody>
      </p:sp>
    </p:spTree>
    <p:extLst>
      <p:ext uri="{BB962C8B-B14F-4D97-AF65-F5344CB8AC3E}">
        <p14:creationId xmlns:p14="http://schemas.microsoft.com/office/powerpoint/2010/main" val="3117265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0449">
              <a:spcBef>
                <a:spcPts val="106"/>
              </a:spcBef>
            </a:pPr>
            <a:r>
              <a:rPr lang="fr-FR" sz="1300" dirty="0">
                <a:latin typeface="Verdana"/>
                <a:cs typeface="Verdana"/>
              </a:rPr>
              <a:t>Le sol remplacé ou amélioré?  Comment augmenter</a:t>
            </a:r>
            <a:r>
              <a:rPr lang="fr-FR" sz="1300" spc="-26" dirty="0">
                <a:latin typeface="Verdana"/>
                <a:cs typeface="Verdana"/>
              </a:rPr>
              <a:t> </a:t>
            </a:r>
            <a:r>
              <a:rPr lang="fr-FR" sz="1300" dirty="0">
                <a:latin typeface="Verdana"/>
                <a:cs typeface="Verdana"/>
              </a:rPr>
              <a:t>la</a:t>
            </a:r>
            <a:r>
              <a:rPr lang="fr-FR" sz="1300" spc="-63" dirty="0">
                <a:latin typeface="Verdana"/>
                <a:cs typeface="Verdana"/>
              </a:rPr>
              <a:t> </a:t>
            </a:r>
            <a:r>
              <a:rPr lang="fr-FR" sz="1300" dirty="0">
                <a:latin typeface="Verdana"/>
                <a:cs typeface="Verdana"/>
              </a:rPr>
              <a:t>rétention</a:t>
            </a:r>
            <a:r>
              <a:rPr lang="fr-FR" sz="1300" spc="-48" dirty="0">
                <a:latin typeface="Verdana"/>
                <a:cs typeface="Verdana"/>
              </a:rPr>
              <a:t> </a:t>
            </a:r>
            <a:r>
              <a:rPr lang="fr-FR" sz="1300" dirty="0">
                <a:latin typeface="Verdana"/>
                <a:cs typeface="Verdana"/>
              </a:rPr>
              <a:t>en</a:t>
            </a:r>
            <a:r>
              <a:rPr lang="fr-FR" sz="1300" spc="-63" dirty="0">
                <a:latin typeface="Verdana"/>
                <a:cs typeface="Verdana"/>
              </a:rPr>
              <a:t> </a:t>
            </a:r>
            <a:r>
              <a:rPr lang="fr-FR" sz="1300" spc="-26" dirty="0">
                <a:latin typeface="Verdana"/>
                <a:cs typeface="Verdana"/>
              </a:rPr>
              <a:t>eau:</a:t>
            </a:r>
          </a:p>
          <a:p>
            <a:pPr marL="70449" defTabSz="966155">
              <a:spcBef>
                <a:spcPts val="106"/>
              </a:spcBef>
              <a:defRPr/>
            </a:pPr>
            <a:r>
              <a:rPr lang="fr-FR" sz="1300" dirty="0">
                <a:latin typeface="Verdana"/>
                <a:cs typeface="Verdana"/>
              </a:rPr>
              <a:t>Apport</a:t>
            </a:r>
            <a:r>
              <a:rPr lang="fr-FR" sz="1300" spc="-21" dirty="0">
                <a:latin typeface="Verdana"/>
                <a:cs typeface="Verdana"/>
              </a:rPr>
              <a:t> </a:t>
            </a:r>
            <a:r>
              <a:rPr lang="fr-FR" sz="1300" dirty="0">
                <a:latin typeface="Verdana"/>
                <a:cs typeface="Verdana"/>
              </a:rPr>
              <a:t>de</a:t>
            </a:r>
            <a:r>
              <a:rPr lang="fr-FR" sz="1300" spc="-16" dirty="0">
                <a:latin typeface="Verdana"/>
                <a:cs typeface="Verdana"/>
              </a:rPr>
              <a:t> </a:t>
            </a:r>
            <a:r>
              <a:rPr lang="fr-FR" sz="1300" dirty="0">
                <a:latin typeface="Verdana"/>
                <a:cs typeface="Verdana"/>
              </a:rPr>
              <a:t>matière</a:t>
            </a:r>
            <a:r>
              <a:rPr lang="fr-FR" sz="1300" spc="-26" dirty="0">
                <a:latin typeface="Verdana"/>
                <a:cs typeface="Verdana"/>
              </a:rPr>
              <a:t> </a:t>
            </a:r>
            <a:r>
              <a:rPr lang="fr-FR" sz="1300" spc="-11" dirty="0">
                <a:latin typeface="Verdana"/>
                <a:cs typeface="Verdana"/>
              </a:rPr>
              <a:t>organique…Fumier décomposé, compost, amendement organique</a:t>
            </a:r>
          </a:p>
          <a:p>
            <a:pPr marL="70449">
              <a:spcBef>
                <a:spcPts val="106"/>
              </a:spcBef>
            </a:pPr>
            <a:r>
              <a:rPr lang="fr-FR" sz="1300" dirty="0">
                <a:latin typeface="Verdana"/>
                <a:cs typeface="Verdana"/>
              </a:rPr>
              <a:t>Aération du sol sans bouleversement,</a:t>
            </a:r>
            <a:r>
              <a:rPr lang="fr-FR" sz="1300" spc="-37" dirty="0">
                <a:latin typeface="Verdana"/>
                <a:cs typeface="Verdana"/>
              </a:rPr>
              <a:t> Favoriser la vie du sol</a:t>
            </a:r>
          </a:p>
          <a:p>
            <a:pPr marL="70449">
              <a:spcBef>
                <a:spcPts val="106"/>
              </a:spcBef>
            </a:pPr>
            <a:r>
              <a:rPr lang="fr-FR" sz="1300" spc="-11" dirty="0">
                <a:latin typeface="Verdana"/>
                <a:cs typeface="Verdana"/>
              </a:rPr>
              <a:t>Incorporation de mycorhize à la plantation.</a:t>
            </a:r>
          </a:p>
          <a:p>
            <a:pPr marL="70449">
              <a:spcBef>
                <a:spcPts val="106"/>
              </a:spcBef>
            </a:pPr>
            <a:r>
              <a:rPr lang="fr-FR" sz="1300" spc="-11" dirty="0" err="1">
                <a:latin typeface="Verdana"/>
                <a:cs typeface="Verdana"/>
              </a:rPr>
              <a:t>Hydrorétenteur</a:t>
            </a:r>
            <a:r>
              <a:rPr lang="fr-FR" sz="1300" spc="-11" dirty="0">
                <a:latin typeface="Verdana"/>
                <a:cs typeface="Verdana"/>
              </a:rPr>
              <a:t>?</a:t>
            </a:r>
          </a:p>
          <a:p>
            <a:pPr algn="l">
              <a:buFont typeface="Arial" panose="020B0604020202020204" pitchFamily="34" charset="0"/>
              <a:buChar char="•"/>
            </a:pPr>
            <a:r>
              <a:rPr lang="fr-FR" b="1" i="0" u="sng" dirty="0">
                <a:solidFill>
                  <a:srgbClr val="C1CC00"/>
                </a:solidFill>
                <a:effectLst/>
                <a:latin typeface="Montserrat" panose="00000500000000000000" pitchFamily="2" charset="0"/>
                <a:hlinkClick r:id="rId3"/>
              </a:rPr>
              <a:t>Berger World</a:t>
            </a:r>
            <a:r>
              <a:rPr lang="fr-FR" b="0" i="0" dirty="0">
                <a:solidFill>
                  <a:srgbClr val="757575"/>
                </a:solidFill>
                <a:effectLst/>
                <a:latin typeface="Montserrat" panose="00000500000000000000" pitchFamily="2" charset="0"/>
              </a:rPr>
              <a:t> et son </a:t>
            </a:r>
            <a:r>
              <a:rPr lang="fr-FR" b="0" i="0" dirty="0" err="1">
                <a:solidFill>
                  <a:srgbClr val="757575"/>
                </a:solidFill>
                <a:effectLst/>
                <a:latin typeface="Montserrat" panose="00000500000000000000" pitchFamily="2" charset="0"/>
              </a:rPr>
              <a:t>hydrorétenteur</a:t>
            </a:r>
            <a:r>
              <a:rPr lang="fr-FR" b="0" i="0" dirty="0">
                <a:solidFill>
                  <a:srgbClr val="757575"/>
                </a:solidFill>
                <a:effectLst/>
                <a:latin typeface="Montserrat" panose="00000500000000000000" pitchFamily="2" charset="0"/>
              </a:rPr>
              <a:t> sans acrylamide Green Water, biodégradable à 100% et efficace jusqu’à 5 ans en terre, permettant de réduire de 80 % les besoins en arrosage.</a:t>
            </a:r>
          </a:p>
          <a:p>
            <a:pPr algn="l">
              <a:buFont typeface="Arial" panose="020B0604020202020204" pitchFamily="34" charset="0"/>
              <a:buChar char="•"/>
            </a:pPr>
            <a:r>
              <a:rPr lang="fr-FR" b="1" i="0" u="sng" dirty="0">
                <a:solidFill>
                  <a:srgbClr val="C1CC00"/>
                </a:solidFill>
                <a:effectLst/>
                <a:latin typeface="Montserrat" panose="00000500000000000000" pitchFamily="2" charset="0"/>
                <a:hlinkClick r:id="rId4"/>
              </a:rPr>
              <a:t>Cactus </a:t>
            </a:r>
            <a:r>
              <a:rPr lang="fr-FR" b="1" i="0" u="sng" dirty="0" err="1">
                <a:solidFill>
                  <a:srgbClr val="C1CC00"/>
                </a:solidFill>
                <a:effectLst/>
                <a:latin typeface="Montserrat" panose="00000500000000000000" pitchFamily="2" charset="0"/>
                <a:hlinkClick r:id="rId4"/>
              </a:rPr>
              <a:t>Agrilene</a:t>
            </a:r>
            <a:r>
              <a:rPr lang="fr-FR" b="0" i="0" dirty="0">
                <a:solidFill>
                  <a:srgbClr val="757575"/>
                </a:solidFill>
                <a:effectLst/>
                <a:latin typeface="Montserrat" panose="00000500000000000000" pitchFamily="2" charset="0"/>
              </a:rPr>
              <a:t> et son innovation </a:t>
            </a:r>
            <a:r>
              <a:rPr lang="fr-FR" b="0" i="0" dirty="0" err="1">
                <a:solidFill>
                  <a:srgbClr val="757575"/>
                </a:solidFill>
                <a:effectLst/>
                <a:latin typeface="Montserrat" panose="00000500000000000000" pitchFamily="2" charset="0"/>
              </a:rPr>
              <a:t>Florilene</a:t>
            </a:r>
            <a:r>
              <a:rPr lang="fr-FR" b="0" i="0" dirty="0">
                <a:solidFill>
                  <a:srgbClr val="757575"/>
                </a:solidFill>
                <a:effectLst/>
                <a:latin typeface="Montserrat" panose="00000500000000000000" pitchFamily="2" charset="0"/>
              </a:rPr>
              <a:t> issue de la fonte d'une roche volcanique, qui absorbe l'eau à hauteur de 90 % de son volume et permet un développement racinaire plus homogène en évitant l'étouffement des plantes</a:t>
            </a:r>
            <a:endParaRPr lang="fr-FR" sz="1300" spc="-11" dirty="0">
              <a:latin typeface="Verdana"/>
              <a:cs typeface="Verdana"/>
            </a:endParaRPr>
          </a:p>
          <a:p>
            <a:pPr marL="70449" defTabSz="966155">
              <a:spcBef>
                <a:spcPts val="106"/>
              </a:spcBef>
              <a:defRPr/>
            </a:pPr>
            <a:r>
              <a:rPr lang="fr-FR" altLang="fr-FR" sz="1300" dirty="0"/>
              <a:t>Le </a:t>
            </a:r>
            <a:r>
              <a:rPr lang="fr-FR" altLang="fr-FR" sz="1300" b="1" dirty="0"/>
              <a:t>binage</a:t>
            </a:r>
            <a:r>
              <a:rPr lang="fr-FR" altLang="fr-FR" sz="1300" dirty="0"/>
              <a:t> ou le </a:t>
            </a:r>
            <a:r>
              <a:rPr lang="fr-FR" altLang="fr-FR" sz="1300" b="1" dirty="0"/>
              <a:t>décroûtage des sols</a:t>
            </a:r>
            <a:r>
              <a:rPr lang="fr-FR" altLang="fr-FR" sz="1300" dirty="0"/>
              <a:t> entraîne une meilleure pénétration de l’eau et limite la concurrence.</a:t>
            </a:r>
            <a:endParaRPr lang="fr-FR" sz="1300" spc="-11" dirty="0">
              <a:latin typeface="Verdana"/>
              <a:cs typeface="Verdana"/>
            </a:endParaRPr>
          </a:p>
          <a:p>
            <a:pPr marL="70449">
              <a:spcBef>
                <a:spcPts val="106"/>
              </a:spcBef>
            </a:pPr>
            <a:r>
              <a:rPr lang="fr-FR" sz="1300" spc="-11" dirty="0">
                <a:latin typeface="Verdana"/>
                <a:cs typeface="Verdana"/>
              </a:rPr>
              <a:t>Privilégier une plantation en différentes strates pour créer un écosystème, plutôt que des plantations en isolé.</a:t>
            </a:r>
          </a:p>
          <a:p>
            <a:pPr marL="70449">
              <a:spcBef>
                <a:spcPts val="106"/>
              </a:spcBef>
            </a:pPr>
            <a:r>
              <a:rPr lang="fr-FR" sz="1300" spc="-11" dirty="0">
                <a:latin typeface="Verdana"/>
                <a:cs typeface="Verdana"/>
              </a:rPr>
              <a:t>Végétalisation des pieds d’arbres</a:t>
            </a:r>
          </a:p>
          <a:p>
            <a:pPr marL="70449">
              <a:spcBef>
                <a:spcPts val="106"/>
              </a:spcBef>
            </a:pPr>
            <a:r>
              <a:rPr lang="fr-FR" sz="1300" spc="-11" dirty="0">
                <a:latin typeface="Verdana"/>
                <a:cs typeface="Verdana"/>
              </a:rPr>
              <a:t>Paradoxe: végétaux locaux ou exotiques / plantes résistantes à la sècheresse qui ne rafraichissent pas la ville.</a:t>
            </a:r>
          </a:p>
          <a:p>
            <a:pPr marL="70449" defTabSz="966155">
              <a:spcBef>
                <a:spcPts val="106"/>
              </a:spcBef>
              <a:defRPr/>
            </a:pPr>
            <a:r>
              <a:rPr lang="fr-FR" sz="1300" dirty="0"/>
              <a:t>Planter à l’ombre des feuillus et créer des écosystèmes avec arbres, arbustes, vivaces… Différentes strates avec une diversité de végétaux qui ont les même besoin en eau.</a:t>
            </a:r>
          </a:p>
          <a:p>
            <a:pPr marL="70449">
              <a:spcBef>
                <a:spcPts val="106"/>
              </a:spcBef>
            </a:pPr>
            <a:endParaRPr lang="fr-FR" sz="1300" dirty="0">
              <a:latin typeface="Verdana"/>
              <a:cs typeface="Verdana"/>
            </a:endParaRP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76</a:t>
            </a:fld>
            <a:endParaRPr lang="fr-FR"/>
          </a:p>
        </p:txBody>
      </p:sp>
    </p:spTree>
    <p:extLst>
      <p:ext uri="{BB962C8B-B14F-4D97-AF65-F5344CB8AC3E}">
        <p14:creationId xmlns:p14="http://schemas.microsoft.com/office/powerpoint/2010/main" val="220223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Vent +1 si Cers – 1 si marin. T° +1 si &gt; à 25°</a:t>
            </a:r>
          </a:p>
          <a:p>
            <a:r>
              <a:rPr lang="fr-FR" dirty="0"/>
              <a:t>On considère arbitrairement que la pluie est efficace à 50% mais j’estime que 75% est plus réel.</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7</a:t>
            </a:fld>
            <a:endParaRPr lang="fr-FR"/>
          </a:p>
        </p:txBody>
      </p:sp>
    </p:spTree>
    <p:extLst>
      <p:ext uri="{BB962C8B-B14F-4D97-AF65-F5344CB8AC3E}">
        <p14:creationId xmlns:p14="http://schemas.microsoft.com/office/powerpoint/2010/main" val="121755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Jardin de M Olivier FILIPI pépiniériste spécialisé des plantes méditerranéennes à Mèze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77</a:t>
            </a:fld>
            <a:endParaRPr lang="fr-FR"/>
          </a:p>
        </p:txBody>
      </p:sp>
    </p:spTree>
    <p:extLst>
      <p:ext uri="{BB962C8B-B14F-4D97-AF65-F5344CB8AC3E}">
        <p14:creationId xmlns:p14="http://schemas.microsoft.com/office/powerpoint/2010/main" val="2709652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CEAB649-E83F-46AF-9045-6ECB057AB101}" type="slidenum">
              <a:rPr lang="it-IT" smtClean="0"/>
              <a:t>78</a:t>
            </a:fld>
            <a:endParaRPr lang="it-IT"/>
          </a:p>
        </p:txBody>
      </p:sp>
    </p:spTree>
    <p:extLst>
      <p:ext uri="{BB962C8B-B14F-4D97-AF65-F5344CB8AC3E}">
        <p14:creationId xmlns:p14="http://schemas.microsoft.com/office/powerpoint/2010/main" val="178111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FILM</a:t>
            </a:r>
          </a:p>
          <a:p>
            <a:r>
              <a:rPr lang="fr-FR" dirty="0" err="1"/>
              <a:t>Ollas</a:t>
            </a:r>
            <a:r>
              <a:rPr lang="fr-FR" dirty="0"/>
              <a:t> </a:t>
            </a:r>
            <a:r>
              <a:rPr lang="fr-FR" dirty="0" err="1"/>
              <a:t>jamet</a:t>
            </a:r>
            <a:r>
              <a:rPr lang="fr-FR" dirty="0"/>
              <a:t> Origin</a:t>
            </a:r>
          </a:p>
          <a:p>
            <a:r>
              <a:rPr lang="fr-FR" dirty="0" err="1"/>
              <a:t>Oyas</a:t>
            </a:r>
            <a:r>
              <a:rPr lang="fr-FR" dirty="0"/>
              <a:t> environnement de 15 à 25€ l’unité à enterrer</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79</a:t>
            </a:fld>
            <a:endParaRPr lang="fr-FR"/>
          </a:p>
        </p:txBody>
      </p:sp>
    </p:spTree>
    <p:extLst>
      <p:ext uri="{BB962C8B-B14F-4D97-AF65-F5344CB8AC3E}">
        <p14:creationId xmlns:p14="http://schemas.microsoft.com/office/powerpoint/2010/main" val="3857351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Jardi</a:t>
            </a:r>
            <a:r>
              <a:rPr lang="fr-FR" dirty="0"/>
              <a:t> </a:t>
            </a:r>
            <a:r>
              <a:rPr lang="fr-FR" dirty="0" err="1"/>
              <a:t>protec</a:t>
            </a:r>
            <a:r>
              <a:rPr lang="fr-FR" dirty="0"/>
              <a:t> </a:t>
            </a:r>
            <a:r>
              <a:rPr lang="fr-FR" dirty="0" err="1"/>
              <a:t>airmax&amp;aquamax</a:t>
            </a:r>
            <a:endParaRPr lang="fr-FR" dirty="0"/>
          </a:p>
          <a:p>
            <a:r>
              <a:rPr lang="fr-FR" dirty="0"/>
              <a:t>Couronne d’arrosage 75 € rajouter une toile de paillage biodégradable</a:t>
            </a:r>
          </a:p>
          <a:p>
            <a:r>
              <a:rPr lang="fr-FR" dirty="0"/>
              <a:t>Cuvette au haute 40 à 50 cm au niveau du bord de la motte</a:t>
            </a:r>
          </a:p>
          <a:p>
            <a:r>
              <a:rPr lang="fr-FR" dirty="0"/>
              <a:t>Collet au niveau du sol et protection du tronc contre les débroussailleuses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80</a:t>
            </a:fld>
            <a:endParaRPr lang="fr-FR"/>
          </a:p>
        </p:txBody>
      </p:sp>
    </p:spTree>
    <p:extLst>
      <p:ext uri="{BB962C8B-B14F-4D97-AF65-F5344CB8AC3E}">
        <p14:creationId xmlns:p14="http://schemas.microsoft.com/office/powerpoint/2010/main" val="2366159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Aqua bag 27€</a:t>
            </a:r>
          </a:p>
          <a:p>
            <a:r>
              <a:rPr lang="fr-FR" dirty="0" err="1"/>
              <a:t>Tree</a:t>
            </a:r>
            <a:r>
              <a:rPr lang="fr-FR" dirty="0"/>
              <a:t> </a:t>
            </a:r>
            <a:r>
              <a:rPr lang="fr-FR" dirty="0" err="1"/>
              <a:t>diaper</a:t>
            </a:r>
            <a:r>
              <a:rPr lang="fr-FR" dirty="0"/>
              <a:t> 50 €</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81</a:t>
            </a:fld>
            <a:endParaRPr lang="fr-FR"/>
          </a:p>
        </p:txBody>
      </p:sp>
    </p:spTree>
    <p:extLst>
      <p:ext uri="{BB962C8B-B14F-4D97-AF65-F5344CB8AC3E}">
        <p14:creationId xmlns:p14="http://schemas.microsoft.com/office/powerpoint/2010/main" val="1472343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66155">
              <a:defRPr/>
            </a:pPr>
            <a:r>
              <a:rPr lang="fr-FR" b="0" i="0" dirty="0">
                <a:solidFill>
                  <a:srgbClr val="111111"/>
                </a:solidFill>
                <a:effectLst/>
                <a:highlight>
                  <a:srgbClr val="FFFFFF"/>
                </a:highlight>
                <a:latin typeface="Roboto" panose="02000000000000000000" pitchFamily="2" charset="0"/>
              </a:rPr>
              <a:t>Qu'est-ce qu'un </a:t>
            </a:r>
            <a:r>
              <a:rPr lang="fr-FR" b="0" i="0" dirty="0" err="1">
                <a:solidFill>
                  <a:srgbClr val="111111"/>
                </a:solidFill>
                <a:effectLst/>
                <a:highlight>
                  <a:srgbClr val="FFFFFF"/>
                </a:highlight>
                <a:latin typeface="Roboto" panose="02000000000000000000" pitchFamily="2" charset="0"/>
              </a:rPr>
              <a:t>hydrorétenteur</a:t>
            </a:r>
            <a:r>
              <a:rPr lang="fr-FR" b="0" i="0" dirty="0">
                <a:solidFill>
                  <a:srgbClr val="111111"/>
                </a:solidFill>
                <a:effectLst/>
                <a:highlight>
                  <a:srgbClr val="FFFFFF"/>
                </a:highlight>
                <a:latin typeface="Roboto" panose="02000000000000000000" pitchFamily="2" charset="0"/>
              </a:rPr>
              <a:t> ? On les appelle aussi « rétenteur d’eau », « Grain d’eau » ou encore « Cristal d’eau ». Les</a:t>
            </a:r>
            <a:r>
              <a:rPr lang="fr-FR" b="1" i="0" dirty="0">
                <a:solidFill>
                  <a:srgbClr val="111111"/>
                </a:solidFill>
                <a:effectLst/>
                <a:highlight>
                  <a:srgbClr val="FFFFFF"/>
                </a:highlight>
                <a:latin typeface="Roboto" panose="02000000000000000000" pitchFamily="2" charset="0"/>
              </a:rPr>
              <a:t> </a:t>
            </a:r>
            <a:r>
              <a:rPr lang="fr-FR" b="1" i="0" dirty="0" err="1">
                <a:solidFill>
                  <a:srgbClr val="111111"/>
                </a:solidFill>
                <a:effectLst/>
                <a:highlight>
                  <a:srgbClr val="FFFFFF"/>
                </a:highlight>
                <a:latin typeface="Roboto" panose="02000000000000000000" pitchFamily="2" charset="0"/>
              </a:rPr>
              <a:t>hydrorétenteurs</a:t>
            </a:r>
            <a:r>
              <a:rPr lang="fr-FR" b="1" i="0" dirty="0">
                <a:solidFill>
                  <a:srgbClr val="111111"/>
                </a:solidFill>
                <a:effectLst/>
                <a:highlight>
                  <a:srgbClr val="FFFFFF"/>
                </a:highlight>
                <a:latin typeface="Roboto" panose="02000000000000000000" pitchFamily="2" charset="0"/>
              </a:rPr>
              <a:t> à membrane polymérique semi-perméable à l’eau sont des petits cristaux en copolymère acrylamide.</a:t>
            </a:r>
          </a:p>
          <a:p>
            <a:pPr algn="just"/>
            <a:r>
              <a:rPr lang="fr-FR" b="0" i="0" dirty="0">
                <a:solidFill>
                  <a:srgbClr val="303030"/>
                </a:solidFill>
                <a:effectLst/>
                <a:highlight>
                  <a:srgbClr val="FFFFFF"/>
                </a:highlight>
                <a:latin typeface="Open Sans" panose="020B0606030504020204" pitchFamily="34" charset="0"/>
              </a:rPr>
              <a:t>Car si le polymère n’est pas une substance considérée comme dangereuse sous cette forme, ses briques élémentaires, les monomères d’acide acrylique et d’acrylamide ne sont pas inoffensifs. L’acrylamide, est un composé avéré cancérogène, mutagène, neurotoxique et reprotoxique suspecté ! « Un polyacrylate de potassium engendre deux sources d’acrylamides dans les sols » souligne Anne-Christine </a:t>
            </a:r>
            <a:r>
              <a:rPr lang="fr-FR" b="0" i="0" dirty="0" err="1">
                <a:solidFill>
                  <a:srgbClr val="303030"/>
                </a:solidFill>
                <a:effectLst/>
                <a:highlight>
                  <a:srgbClr val="FFFFFF"/>
                </a:highlight>
                <a:latin typeface="Open Sans" panose="020B0606030504020204" pitchFamily="34" charset="0"/>
              </a:rPr>
              <a:t>Macherey</a:t>
            </a:r>
            <a:r>
              <a:rPr lang="fr-FR" b="0" i="0" dirty="0">
                <a:solidFill>
                  <a:srgbClr val="303030"/>
                </a:solidFill>
                <a:effectLst/>
                <a:highlight>
                  <a:srgbClr val="FFFFFF"/>
                </a:highlight>
                <a:latin typeface="Open Sans" panose="020B0606030504020204" pitchFamily="34" charset="0"/>
              </a:rPr>
              <a:t>, directrice de l’unité CNRS Prévention du Risque Chimique.</a:t>
            </a:r>
            <a:endParaRPr lang="fr-FR" dirty="0"/>
          </a:p>
          <a:p>
            <a:r>
              <a:rPr lang="fr-FR" dirty="0"/>
              <a:t>15 € le kg par m3 pour l’</a:t>
            </a:r>
            <a:r>
              <a:rPr lang="fr-FR" dirty="0" err="1"/>
              <a:t>hydrorétenteur</a:t>
            </a:r>
            <a:r>
              <a:rPr lang="fr-FR" dirty="0"/>
              <a:t> STOCKSORB / BERGER WORLD / CACTUS AGRILENE</a:t>
            </a:r>
          </a:p>
          <a:p>
            <a:r>
              <a:rPr lang="fr-FR" dirty="0"/>
              <a:t>90€ les 500 gr de 1400 dragées et 60 par arbre donc 4 € par arbre</a:t>
            </a:r>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82</a:t>
            </a:fld>
            <a:endParaRPr lang="fr-FR"/>
          </a:p>
        </p:txBody>
      </p:sp>
    </p:spTree>
    <p:extLst>
      <p:ext uri="{BB962C8B-B14F-4D97-AF65-F5344CB8AC3E}">
        <p14:creationId xmlns:p14="http://schemas.microsoft.com/office/powerpoint/2010/main" val="1372170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83</a:t>
            </a:fld>
            <a:endParaRPr lang="fr-FR"/>
          </a:p>
        </p:txBody>
      </p:sp>
    </p:spTree>
    <p:extLst>
      <p:ext uri="{BB962C8B-B14F-4D97-AF65-F5344CB8AC3E}">
        <p14:creationId xmlns:p14="http://schemas.microsoft.com/office/powerpoint/2010/main" val="3014181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CEAB649-E83F-46AF-9045-6ECB057AB101}" type="slidenum">
              <a:rPr lang="it-IT" smtClean="0"/>
              <a:t>85</a:t>
            </a:fld>
            <a:endParaRPr lang="it-IT"/>
          </a:p>
        </p:txBody>
      </p:sp>
    </p:spTree>
    <p:extLst>
      <p:ext uri="{BB962C8B-B14F-4D97-AF65-F5344CB8AC3E}">
        <p14:creationId xmlns:p14="http://schemas.microsoft.com/office/powerpoint/2010/main" val="2371095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doit connaître la pluviométrie horaire de l’installation d’arrosage:</a:t>
            </a:r>
          </a:p>
          <a:p>
            <a:r>
              <a:rPr lang="fr-FR" dirty="0"/>
              <a:t>Tuyères = 50 mm/h</a:t>
            </a:r>
          </a:p>
          <a:p>
            <a:r>
              <a:rPr lang="fr-FR" dirty="0"/>
              <a:t>Arroseurs = 13 mm/h</a:t>
            </a:r>
          </a:p>
          <a:p>
            <a:r>
              <a:rPr lang="fr-FR" dirty="0"/>
              <a:t>Goutte à goutte = 4 goutteurs de 2,4l au m² = 9,6 mm/h</a:t>
            </a:r>
          </a:p>
          <a:p>
            <a:r>
              <a:rPr lang="fr-FR" dirty="0"/>
              <a:t>Utiliser le water budget ou Délai pluie pour programme suivant les besoins.</a:t>
            </a:r>
          </a:p>
          <a:p>
            <a:r>
              <a:rPr lang="fr-FR" dirty="0"/>
              <a:t>Une tarière vous permet de vérifier la profondeur d’infiltration de l’eau</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11</a:t>
            </a:fld>
            <a:endParaRPr lang="fr-FR"/>
          </a:p>
        </p:txBody>
      </p:sp>
    </p:spTree>
    <p:extLst>
      <p:ext uri="{BB962C8B-B14F-4D97-AF65-F5344CB8AC3E}">
        <p14:creationId xmlns:p14="http://schemas.microsoft.com/office/powerpoint/2010/main" val="256873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DB35D25-DEC7-9CC0-A84C-0D16B09D8DF5}"/>
              </a:ext>
            </a:extLst>
          </p:cNvPr>
          <p:cNvSpPr>
            <a:spLocks noGrp="1" noChangeArrowheads="1"/>
          </p:cNvSpPr>
          <p:nvPr>
            <p:ph type="sldNum" sz="quarter" idx="5"/>
          </p:nvPr>
        </p:nvSpPr>
        <p:spPr>
          <a:ln/>
        </p:spPr>
        <p:txBody>
          <a:bodyPr/>
          <a:lstStyle/>
          <a:p>
            <a:fld id="{9110C2DD-A9D2-467F-9CEA-B7A549BCD2AD}" type="slidenum">
              <a:rPr lang="fr-FR" altLang="fr-FR"/>
              <a:pPr/>
              <a:t>12</a:t>
            </a:fld>
            <a:endParaRPr lang="fr-FR" altLang="fr-FR"/>
          </a:p>
        </p:txBody>
      </p:sp>
      <p:sp>
        <p:nvSpPr>
          <p:cNvPr id="1270786" name="Rectangle 2">
            <a:extLst>
              <a:ext uri="{FF2B5EF4-FFF2-40B4-BE49-F238E27FC236}">
                <a16:creationId xmlns:a16="http://schemas.microsoft.com/office/drawing/2014/main" id="{8665EB80-7AE5-6BAA-615B-11860A6E302D}"/>
              </a:ext>
            </a:extLst>
          </p:cNvPr>
          <p:cNvSpPr>
            <a:spLocks noGrp="1" noRot="1" noChangeAspect="1" noChangeArrowheads="1" noTextEdit="1"/>
          </p:cNvSpPr>
          <p:nvPr>
            <p:ph type="sldImg"/>
          </p:nvPr>
        </p:nvSpPr>
        <p:spPr>
          <a:ln/>
        </p:spPr>
      </p:sp>
      <p:sp>
        <p:nvSpPr>
          <p:cNvPr id="1270787" name="Rectangle 3">
            <a:extLst>
              <a:ext uri="{FF2B5EF4-FFF2-40B4-BE49-F238E27FC236}">
                <a16:creationId xmlns:a16="http://schemas.microsoft.com/office/drawing/2014/main" id="{DB0EA2E4-FB47-A57F-0CF9-A433E52D232E}"/>
              </a:ext>
            </a:extLst>
          </p:cNvPr>
          <p:cNvSpPr>
            <a:spLocks noGrp="1" noChangeArrowheads="1"/>
          </p:cNvSpPr>
          <p:nvPr>
            <p:ph type="body" idx="1"/>
          </p:nvPr>
        </p:nvSpPr>
        <p:spPr/>
        <p:txBody>
          <a:bodyPr/>
          <a:lstStyle/>
          <a:p>
            <a:endParaRPr lang="fr-FR" alt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 pour ce qui produise leurs légumes.</a:t>
            </a:r>
          </a:p>
          <a:p>
            <a:r>
              <a:rPr lang="fr-FR" dirty="0"/>
              <a:t>Artichaud en juin, tomate 1 en été?</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14</a:t>
            </a:fld>
            <a:endParaRPr lang="fr-FR"/>
          </a:p>
        </p:txBody>
      </p:sp>
    </p:spTree>
    <p:extLst>
      <p:ext uri="{BB962C8B-B14F-4D97-AF65-F5344CB8AC3E}">
        <p14:creationId xmlns:p14="http://schemas.microsoft.com/office/powerpoint/2010/main" val="158558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ANALYSE DE SOL ET 1/3 DE LA RU</a:t>
            </a:r>
          </a:p>
          <a:p>
            <a:r>
              <a:rPr lang="fr-FR" dirty="0"/>
              <a:t>On estime que la capacité d’infiltration est de 3 à 10 mm/h , il faut donc fractionner en plusieurs fois pour bien infiltrer.</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15</a:t>
            </a:fld>
            <a:endParaRPr lang="fr-FR"/>
          </a:p>
        </p:txBody>
      </p:sp>
    </p:spTree>
    <p:extLst>
      <p:ext uri="{BB962C8B-B14F-4D97-AF65-F5344CB8AC3E}">
        <p14:creationId xmlns:p14="http://schemas.microsoft.com/office/powerpoint/2010/main" val="1243081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 matériel d’arrosage de terrain de sports, comme on ne peut pas réduire la quantité d’eau par des buses de couleurs, on doit relier les ¼ ensemble, les ½ ensemble et les pleins cercles ensemble pour varier la quantité d’eau par le temps de programmation.</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18</a:t>
            </a:fld>
            <a:endParaRPr lang="fr-FR"/>
          </a:p>
        </p:txBody>
      </p:sp>
    </p:spTree>
    <p:extLst>
      <p:ext uri="{BB962C8B-B14F-4D97-AF65-F5344CB8AC3E}">
        <p14:creationId xmlns:p14="http://schemas.microsoft.com/office/powerpoint/2010/main" val="360810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7A68BCB-2C38-4FDA-8DFD-260AAA4D9F64}"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2171383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7A68BCB-2C38-4FDA-8DFD-260AAA4D9F64}"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282710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7A68BCB-2C38-4FDA-8DFD-260AAA4D9F64}"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329764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ide-by-Side)">
    <p:spTree>
      <p:nvGrpSpPr>
        <p:cNvPr id="1" name=""/>
        <p:cNvGrpSpPr/>
        <p:nvPr/>
      </p:nvGrpSpPr>
      <p:grpSpPr>
        <a:xfrm>
          <a:off x="0" y="0"/>
          <a:ext cx="0" cy="0"/>
          <a:chOff x="0" y="0"/>
          <a:chExt cx="0" cy="0"/>
        </a:xfrm>
      </p:grpSpPr>
      <p:cxnSp>
        <p:nvCxnSpPr>
          <p:cNvPr id="5" name="Straight Connector 13"/>
          <p:cNvCxnSpPr/>
          <p:nvPr userDrawn="1"/>
        </p:nvCxnSpPr>
        <p:spPr>
          <a:xfrm flipH="1">
            <a:off x="228598" y="99695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565077"/>
            <a:ext cx="8686801" cy="307777"/>
          </a:xfrm>
          <a:prstGeom prst="rect">
            <a:avLst/>
          </a:prstGeom>
        </p:spPr>
        <p:txBody>
          <a:bodyPr anchor="b"/>
          <a:lstStyle>
            <a:lvl1pPr>
              <a:defRPr>
                <a:solidFill>
                  <a:schemeClr val="accent1"/>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228600"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00598" y="1371600"/>
            <a:ext cx="4114800" cy="1384995"/>
          </a:xfrm>
          <a:prstGeom prst="rect">
            <a:avLst/>
          </a:prstGeom>
        </p:spPr>
        <p:txBody>
          <a:bodyPr/>
          <a:lstStyle>
            <a:lvl2pPr marL="171450" indent="-171450">
              <a:defRPr/>
            </a:lvl2pPr>
            <a:lvl3pPr marL="342900" indent="-171450">
              <a:defRPr/>
            </a:lvl3pPr>
            <a:lvl4pPr marL="514350" indent="-171450">
              <a:defRPr/>
            </a:lvl4pPr>
            <a:lvl5pPr marL="68580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9627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28650" y="365125"/>
            <a:ext cx="7886700" cy="58118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91731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62865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0391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de-By-Side">
    <p:spTree>
      <p:nvGrpSpPr>
        <p:cNvPr id="1" name=""/>
        <p:cNvGrpSpPr/>
        <p:nvPr/>
      </p:nvGrpSpPr>
      <p:grpSpPr>
        <a:xfrm>
          <a:off x="0" y="0"/>
          <a:ext cx="0" cy="0"/>
          <a:chOff x="0" y="0"/>
          <a:chExt cx="0" cy="0"/>
        </a:xfrm>
      </p:grpSpPr>
      <p:sp>
        <p:nvSpPr>
          <p:cNvPr id="14" name="Content Placeholder 4"/>
          <p:cNvSpPr>
            <a:spLocks noGrp="1"/>
          </p:cNvSpPr>
          <p:nvPr>
            <p:ph sz="quarter" idx="13"/>
          </p:nvPr>
        </p:nvSpPr>
        <p:spPr>
          <a:xfrm>
            <a:off x="457200" y="1600201"/>
            <a:ext cx="3886200"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4"/>
          <p:cNvSpPr>
            <a:spLocks noGrp="1"/>
          </p:cNvSpPr>
          <p:nvPr>
            <p:ph sz="quarter" idx="14"/>
          </p:nvPr>
        </p:nvSpPr>
        <p:spPr>
          <a:xfrm>
            <a:off x="4800600" y="1600201"/>
            <a:ext cx="3886200"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a:xfrm>
            <a:off x="457200" y="304800"/>
            <a:ext cx="8229600" cy="307777"/>
          </a:xfrm>
        </p:spPr>
        <p:txBody>
          <a:bodyPr/>
          <a:lstStyle/>
          <a:p>
            <a:r>
              <a:rPr lang="en-US"/>
              <a:t>Click to edit Master title style</a:t>
            </a:r>
          </a:p>
        </p:txBody>
      </p:sp>
    </p:spTree>
    <p:extLst>
      <p:ext uri="{BB962C8B-B14F-4D97-AF65-F5344CB8AC3E}">
        <p14:creationId xmlns:p14="http://schemas.microsoft.com/office/powerpoint/2010/main" val="10086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457200" y="1600201"/>
            <a:ext cx="8229601"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304800"/>
            <a:ext cx="8229600" cy="307777"/>
          </a:xfrm>
        </p:spPr>
        <p:txBody>
          <a:bodyPr/>
          <a:lstStyle/>
          <a:p>
            <a:r>
              <a:rPr lang="en-US"/>
              <a:t>Click to edit Master title style</a:t>
            </a:r>
          </a:p>
        </p:txBody>
      </p:sp>
    </p:spTree>
    <p:extLst>
      <p:ext uri="{BB962C8B-B14F-4D97-AF65-F5344CB8AC3E}">
        <p14:creationId xmlns:p14="http://schemas.microsoft.com/office/powerpoint/2010/main" val="2939564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00AFE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00" b="0" i="0">
                <a:solidFill>
                  <a:schemeClr val="tx1"/>
                </a:solidFill>
                <a:latin typeface="Calibri"/>
                <a:cs typeface="Calibri"/>
              </a:defRPr>
            </a:lvl1pPr>
          </a:lstStyle>
          <a:p>
            <a:pPr marL="12700">
              <a:lnSpc>
                <a:spcPts val="760"/>
              </a:lnSpc>
            </a:pPr>
            <a:r>
              <a:rPr dirty="0"/>
              <a:t>Plante</a:t>
            </a:r>
            <a:r>
              <a:rPr spc="10" dirty="0"/>
              <a:t> </a:t>
            </a:r>
            <a:r>
              <a:rPr dirty="0"/>
              <a:t>&amp;</a:t>
            </a:r>
            <a:r>
              <a:rPr spc="-15" dirty="0"/>
              <a:t> </a:t>
            </a:r>
            <a:r>
              <a:rPr dirty="0"/>
              <a:t>Cité</a:t>
            </a:r>
            <a:r>
              <a:rPr spc="-5" dirty="0"/>
              <a:t> </a:t>
            </a:r>
            <a:r>
              <a:rPr dirty="0"/>
              <a:t>/</a:t>
            </a:r>
            <a:r>
              <a:rPr spc="-15" dirty="0"/>
              <a:t> </a:t>
            </a:r>
            <a:r>
              <a:rPr dirty="0"/>
              <a:t>Denis</a:t>
            </a:r>
            <a:r>
              <a:rPr spc="-10" dirty="0"/>
              <a:t> Marché</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36682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238626" y="1322776"/>
            <a:ext cx="4695825" cy="307777"/>
          </a:xfrm>
        </p:spPr>
        <p:txBody>
          <a:bodyPr anchor="b"/>
          <a:lstStyle>
            <a:lvl1pPr>
              <a:defRPr>
                <a:solidFill>
                  <a:schemeClr val="accent1"/>
                </a:solidFill>
              </a:defRPr>
            </a:lvl1pPr>
          </a:lstStyle>
          <a:p>
            <a:pPr algn="l" rtl="0"/>
            <a:r>
              <a:rPr lang="fr-FR" b="0" i="0" u="none" baseline="0"/>
              <a:t>Click to edit Master title style</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a:xfrm>
            <a:off x="78739" y="6721399"/>
            <a:ext cx="1073150" cy="107722"/>
          </a:xfrm>
        </p:spPr>
        <p:txBody>
          <a:bodyPr/>
          <a:lstStyle/>
          <a:p>
            <a:endParaRPr lang="fr-FR" dirty="0">
              <a:solidFill>
                <a:srgbClr val="3F3F3F">
                  <a:lumMod val="60000"/>
                  <a:lumOff val="40000"/>
                </a:srgbClr>
              </a:solidFill>
            </a:endParaRPr>
          </a:p>
        </p:txBody>
      </p:sp>
      <p:sp>
        <p:nvSpPr>
          <p:cNvPr id="6" name="TextBox 5">
            <a:extLst>
              <a:ext uri="{FF2B5EF4-FFF2-40B4-BE49-F238E27FC236}">
                <a16:creationId xmlns:a16="http://schemas.microsoft.com/office/drawing/2014/main" id="{12355852-6CAE-46B9-917C-5207000FCE0E}"/>
              </a:ext>
            </a:extLst>
          </p:cNvPr>
          <p:cNvSpPr txBox="1"/>
          <p:nvPr userDrawn="1"/>
        </p:nvSpPr>
        <p:spPr>
          <a:xfrm>
            <a:off x="8751995" y="6507480"/>
            <a:ext cx="163403" cy="129540"/>
          </a:xfrm>
          <a:prstGeom prst="rect">
            <a:avLst/>
          </a:prstGeom>
          <a:noFill/>
        </p:spPr>
        <p:txBody>
          <a:bodyPr wrap="square" lIns="0" tIns="0" rIns="0" bIns="0" rtlCol="0" anchor="ctr" anchorCtr="0">
            <a:noAutofit/>
          </a:bodyPr>
          <a:lstStyle/>
          <a:p>
            <a:pPr algn="r" defTabSz="342900"/>
            <a:fld id="{996B5273-46EB-4870-A6B0-6E7F43CBD6D0}" type="slidenum">
              <a:rPr sz="825">
                <a:solidFill>
                  <a:prstClr val="black">
                    <a:lumMod val="65000"/>
                    <a:lumOff val="35000"/>
                  </a:prstClr>
                </a:solidFill>
              </a:rPr>
              <a:pPr algn="r" defTabSz="342900"/>
              <a:t>‹N°›</a:t>
            </a:fld>
            <a:endParaRPr lang="fr-FR" sz="1350" dirty="0">
              <a:solidFill>
                <a:prstClr val="black">
                  <a:lumMod val="65000"/>
                  <a:lumOff val="35000"/>
                </a:prstClr>
              </a:solidFill>
            </a:endParaRPr>
          </a:p>
        </p:txBody>
      </p:sp>
      <p:sp>
        <p:nvSpPr>
          <p:cNvPr id="7" name="TextBox 6">
            <a:extLst>
              <a:ext uri="{FF2B5EF4-FFF2-40B4-BE49-F238E27FC236}">
                <a16:creationId xmlns:a16="http://schemas.microsoft.com/office/drawing/2014/main" id="{756F1183-C34A-4F0E-A5B2-3650E59C1068}"/>
              </a:ext>
            </a:extLst>
          </p:cNvPr>
          <p:cNvSpPr txBox="1"/>
          <p:nvPr userDrawn="1"/>
        </p:nvSpPr>
        <p:spPr>
          <a:xfrm>
            <a:off x="5993607" y="6507480"/>
            <a:ext cx="2777438" cy="129540"/>
          </a:xfrm>
          <a:prstGeom prst="rect">
            <a:avLst/>
          </a:prstGeom>
          <a:noFill/>
        </p:spPr>
        <p:txBody>
          <a:bodyPr wrap="square" lIns="0" tIns="0" rIns="0" bIns="0" rtlCol="0" anchor="ctr" anchorCtr="0">
            <a:noAutofit/>
          </a:bodyPr>
          <a:lstStyle/>
          <a:p>
            <a:pPr algn="r" defTabSz="342900"/>
            <a:r>
              <a:rPr lang="fr-FR" sz="825">
                <a:solidFill>
                  <a:prstClr val="black">
                    <a:lumMod val="65000"/>
                    <a:lumOff val="35000"/>
                  </a:prstClr>
                </a:solidFill>
              </a:rPr>
              <a:t>Copyright © 2020 Rain Bird Corporation. Tous droits réservés.    </a:t>
            </a:r>
            <a:r>
              <a:rPr lang="fr-FR" sz="825">
                <a:solidFill>
                  <a:srgbClr val="008751"/>
                </a:solidFill>
              </a:rPr>
              <a:t>|</a:t>
            </a:r>
            <a:endParaRPr lang="fr-FR" sz="1350" dirty="0">
              <a:solidFill>
                <a:srgbClr val="008751"/>
              </a:solidFill>
            </a:endParaRPr>
          </a:p>
        </p:txBody>
      </p:sp>
      <p:sp>
        <p:nvSpPr>
          <p:cNvPr id="13" name="Rectangle 12">
            <a:extLst>
              <a:ext uri="{FF2B5EF4-FFF2-40B4-BE49-F238E27FC236}">
                <a16:creationId xmlns:a16="http://schemas.microsoft.com/office/drawing/2014/main" id="{54CC6188-5FC3-4CC8-9A66-6F4ECE2233C2}"/>
              </a:ext>
            </a:extLst>
          </p:cNvPr>
          <p:cNvSpPr/>
          <p:nvPr userDrawn="1"/>
        </p:nvSpPr>
        <p:spPr>
          <a:xfrm>
            <a:off x="0" y="6781800"/>
            <a:ext cx="91440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endParaRPr>
          </a:p>
        </p:txBody>
      </p:sp>
      <p:cxnSp>
        <p:nvCxnSpPr>
          <p:cNvPr id="8" name="Straight Connector 7"/>
          <p:cNvCxnSpPr/>
          <p:nvPr userDrawn="1"/>
        </p:nvCxnSpPr>
        <p:spPr>
          <a:xfrm flipH="1">
            <a:off x="228598" y="1079710"/>
            <a:ext cx="1948651" cy="0"/>
          </a:xfrm>
          <a:prstGeom prst="line">
            <a:avLst/>
          </a:prstGeom>
          <a:ln w="19050">
            <a:gradFill flip="none" rotWithShape="1">
              <a:gsLst>
                <a:gs pos="0">
                  <a:schemeClr val="accent1"/>
                </a:gs>
                <a:gs pos="45000">
                  <a:schemeClr val="accent1"/>
                </a:gs>
                <a:gs pos="100000">
                  <a:schemeClr val="accent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228597" y="6487816"/>
            <a:ext cx="2529845" cy="266700"/>
          </a:xfrm>
          <a:prstGeom prst="rect">
            <a:avLst/>
          </a:prstGeom>
          <a:noFill/>
        </p:spPr>
        <p:txBody>
          <a:bodyPr wrap="square" lIns="0" tIns="0" rIns="0" bIns="0" rtlCol="0">
            <a:noAutofit/>
          </a:bodyPr>
          <a:lstStyle/>
          <a:p>
            <a:pPr defTabSz="342900"/>
            <a:r>
              <a:rPr lang="fr-FR" sz="825">
                <a:solidFill>
                  <a:srgbClr val="008751"/>
                </a:solidFill>
              </a:rPr>
              <a:t>L’utilisation intelligente de l’eau™</a:t>
            </a:r>
          </a:p>
        </p:txBody>
      </p:sp>
    </p:spTree>
    <p:extLst>
      <p:ext uri="{BB962C8B-B14F-4D97-AF65-F5344CB8AC3E}">
        <p14:creationId xmlns:p14="http://schemas.microsoft.com/office/powerpoint/2010/main" val="27982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7A68BCB-2C38-4FDA-8DFD-260AAA4D9F64}"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212334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7A68BCB-2C38-4FDA-8DFD-260AAA4D9F64}" type="datetimeFigureOut">
              <a:rPr lang="fr-FR" smtClean="0"/>
              <a:t>13/03/2025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361044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7A68BCB-2C38-4FDA-8DFD-260AAA4D9F64}" type="datetimeFigureOut">
              <a:rPr lang="fr-FR" smtClean="0"/>
              <a:t>13/03/2025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989328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7A68BCB-2C38-4FDA-8DFD-260AAA4D9F64}" type="datetimeFigureOut">
              <a:rPr lang="fr-FR" smtClean="0"/>
              <a:t>13/03/2025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45761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7A68BCB-2C38-4FDA-8DFD-260AAA4D9F64}" type="datetimeFigureOut">
              <a:rPr lang="fr-FR" smtClean="0"/>
              <a:t>13/03/2025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39175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68BCB-2C38-4FDA-8DFD-260AAA4D9F64}" type="datetimeFigureOut">
              <a:rPr lang="fr-FR" smtClean="0"/>
              <a:t>13/03/2025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408386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7A68BCB-2C38-4FDA-8DFD-260AAA4D9F64}" type="datetimeFigureOut">
              <a:rPr lang="fr-FR" smtClean="0"/>
              <a:t>13/03/2025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69183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7A68BCB-2C38-4FDA-8DFD-260AAA4D9F64}" type="datetimeFigureOut">
              <a:rPr lang="fr-FR" smtClean="0"/>
              <a:t>13/03/2025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E4F0946-0B0B-498F-8057-B687FF56FC02}" type="slidenum">
              <a:rPr lang="fr-FR" smtClean="0"/>
              <a:t>‹N°›</a:t>
            </a:fld>
            <a:endParaRPr lang="fr-FR"/>
          </a:p>
        </p:txBody>
      </p:sp>
    </p:spTree>
    <p:extLst>
      <p:ext uri="{BB962C8B-B14F-4D97-AF65-F5344CB8AC3E}">
        <p14:creationId xmlns:p14="http://schemas.microsoft.com/office/powerpoint/2010/main" val="153767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1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68BCB-2C38-4FDA-8DFD-260AAA4D9F64}" type="datetimeFigureOut">
              <a:rPr lang="fr-FR" smtClean="0"/>
              <a:t>13/03/2025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F0946-0B0B-498F-8057-B687FF56FC02}" type="slidenum">
              <a:rPr lang="fr-FR" smtClean="0"/>
              <a:t>‹N°›</a:t>
            </a:fld>
            <a:endParaRPr lang="fr-FR"/>
          </a:p>
        </p:txBody>
      </p:sp>
    </p:spTree>
    <p:extLst>
      <p:ext uri="{BB962C8B-B14F-4D97-AF65-F5344CB8AC3E}">
        <p14:creationId xmlns:p14="http://schemas.microsoft.com/office/powerpoint/2010/main" val="1752694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films/Comment%20piloter%20l'irrigation%20avec%20le%20bilan%20hydrique%20.mp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lnkd.in/eeCDhrx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hyperlink" Target="../films/Les%20sondes%20tensiom&#233;triques%20et%20capacitives%20pour%20piloter%20l'irrigation.mp4" TargetMode="Externa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eenat.com/nos-capteurs/sonde-tensiometrique/#SnippetTab" TargetMode="External"/><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4.wmf"/><Relationship Id="rId5" Type="http://schemas.openxmlformats.org/officeDocument/2006/relationships/oleObject" Target="../embeddings/oleObject5.bin"/><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lnkd.in/eynsRhUP"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jsq21-Q-ckU&amp;t=460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4CSKViS4kbU&amp;t=178s" TargetMode="External"/><Relationship Id="rId2" Type="http://schemas.openxmlformats.org/officeDocument/2006/relationships/hyperlink" Target="https://www.youtube.com/watch?v=jsq21-Q-ckU&amp;t=81s" TargetMode="External"/><Relationship Id="rId1" Type="http://schemas.openxmlformats.org/officeDocument/2006/relationships/slideLayout" Target="../slideLayouts/slideLayout14.xml"/><Relationship Id="rId4" Type="http://schemas.openxmlformats.org/officeDocument/2006/relationships/hyperlink" Target="https://www.youtube.com/watch?v=XdFrKjJXqH4&amp;t=117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films/Understanding%20Evapotranspiration%20(ET).mp4" TargetMode="Externa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Ressources/caue-palette%20ve&#769;ge&#769;tale-2024.pdf" TargetMode="External"/><Relationship Id="rId4" Type="http://schemas.openxmlformats.org/officeDocument/2006/relationships/image" Target="../media/image93.jpeg"/></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hyperlink" Target="../films/Les%20oyas,%20un%20syst&#232;me%20d&#8217;arrosage%20&#233;conomique.mp4"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103.jpeg"/><Relationship Id="rId4" Type="http://schemas.openxmlformats.org/officeDocument/2006/relationships/image" Target="../media/image102.jpeg"/></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106.jpeg"/><Relationship Id="rId4" Type="http://schemas.openxmlformats.org/officeDocument/2006/relationships/image" Target="../media/image105.jpeg"/></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108.jpeg"/></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rainbird.com/fr/eur"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www.greencityzen.fr/accuei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3D05AB3-A556-75F9-DDEA-44B89AC91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137" y="43775"/>
            <a:ext cx="6848272" cy="6848272"/>
          </a:xfrm>
          <a:prstGeom prst="rect">
            <a:avLst/>
          </a:prstGeom>
        </p:spPr>
      </p:pic>
    </p:spTree>
    <p:extLst>
      <p:ext uri="{BB962C8B-B14F-4D97-AF65-F5344CB8AC3E}">
        <p14:creationId xmlns:p14="http://schemas.microsoft.com/office/powerpoint/2010/main" val="442443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58A724C-768D-6F9D-5833-CB6E766CDB6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22C7F6C-85FC-55B8-DB3B-002DE6A9BA92}"/>
              </a:ext>
            </a:extLst>
          </p:cNvPr>
          <p:cNvSpPr txBox="1"/>
          <p:nvPr/>
        </p:nvSpPr>
        <p:spPr>
          <a:xfrm>
            <a:off x="685800" y="232582"/>
            <a:ext cx="7772400" cy="1819601"/>
          </a:xfrm>
          <a:prstGeom prst="rect">
            <a:avLst/>
          </a:prstGeom>
          <a:noFill/>
        </p:spPr>
        <p:txBody>
          <a:bodyPr wrap="square">
            <a:spAutoFit/>
          </a:bodyPr>
          <a:lstStyle/>
          <a:p>
            <a:pPr algn="l">
              <a:lnSpc>
                <a:spcPts val="1680"/>
              </a:lnSpc>
              <a:spcAft>
                <a:spcPts val="1500"/>
              </a:spcAft>
            </a:pPr>
            <a:r>
              <a:rPr lang="fr-FR" sz="2000" b="1" i="0" dirty="0">
                <a:solidFill>
                  <a:schemeClr val="tx1"/>
                </a:solidFill>
                <a:effectLst/>
                <a:latin typeface="Montserrat" panose="00000500000000000000" pitchFamily="2" charset="0"/>
              </a:rPr>
              <a:t>Quel outil est souvent utilisé pour estimer l'évapotranspiration potentielle dans les pratiques d'irrigation ? </a:t>
            </a:r>
          </a:p>
          <a:p>
            <a:pPr algn="l">
              <a:lnSpc>
                <a:spcPts val="1680"/>
              </a:lnSpc>
              <a:spcAft>
                <a:spcPts val="1500"/>
              </a:spcAft>
            </a:pPr>
            <a:r>
              <a:rPr lang="fr-FR" sz="2000" b="0" i="0" dirty="0">
                <a:solidFill>
                  <a:schemeClr val="tx1"/>
                </a:solidFill>
                <a:effectLst/>
                <a:latin typeface="Montserrat" panose="00000500000000000000" pitchFamily="2" charset="0"/>
              </a:rPr>
              <a:t>A) Un pluviomètre.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Un anémomètre.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Une station climatologique.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Un hygromètre.</a:t>
            </a:r>
          </a:p>
        </p:txBody>
      </p:sp>
      <p:sp>
        <p:nvSpPr>
          <p:cNvPr id="4" name="ZoneTexte 3">
            <a:extLst>
              <a:ext uri="{FF2B5EF4-FFF2-40B4-BE49-F238E27FC236}">
                <a16:creationId xmlns:a16="http://schemas.microsoft.com/office/drawing/2014/main" id="{88FD6711-295D-832C-F741-1C403D646E2A}"/>
              </a:ext>
            </a:extLst>
          </p:cNvPr>
          <p:cNvSpPr txBox="1"/>
          <p:nvPr/>
        </p:nvSpPr>
        <p:spPr>
          <a:xfrm>
            <a:off x="617706" y="3429000"/>
            <a:ext cx="7467600" cy="2215991"/>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C</a:t>
            </a:r>
            <a:br>
              <a:rPr lang="fr-FR" sz="2000" b="0" i="0" dirty="0">
                <a:solidFill>
                  <a:schemeClr val="tx1"/>
                </a:solidFill>
                <a:effectLst/>
                <a:latin typeface="Montserrat" panose="00000500000000000000" pitchFamily="2" charset="0"/>
              </a:rPr>
            </a:br>
            <a:r>
              <a:rPr lang="fr-FR" sz="2000" b="1" i="0" dirty="0">
                <a:solidFill>
                  <a:schemeClr val="tx1"/>
                </a:solidFill>
                <a:effectLst/>
                <a:latin typeface="Montserrat" panose="00000500000000000000" pitchFamily="2" charset="0"/>
              </a:rPr>
              <a:t>Explication :</a:t>
            </a:r>
            <a:r>
              <a:rPr lang="fr-FR" sz="2000" b="0" i="0" dirty="0">
                <a:solidFill>
                  <a:schemeClr val="tx1"/>
                </a:solidFill>
                <a:effectLst/>
                <a:latin typeface="Montserrat" panose="00000500000000000000" pitchFamily="2" charset="0"/>
              </a:rPr>
              <a:t> Une station climatologique fournit des données sur divers paramètres météorologiques (température, humidité, vent, etc.) qui sont nécessaires pour estimer l'évapotranspiration potentielle. </a:t>
            </a:r>
            <a:r>
              <a:rPr lang="fr-FR" sz="2000" b="0" i="0" dirty="0">
                <a:solidFill>
                  <a:srgbClr val="FF0000"/>
                </a:solidFill>
                <a:effectLst/>
                <a:latin typeface="Montserrat" panose="00000500000000000000" pitchFamily="2" charset="0"/>
              </a:rPr>
              <a:t>Voir l’abaque de l’évapotranspiration ET internet</a:t>
            </a:r>
          </a:p>
          <a:p>
            <a:endParaRPr lang="fr-FR" dirty="0"/>
          </a:p>
        </p:txBody>
      </p:sp>
    </p:spTree>
    <p:extLst>
      <p:ext uri="{BB962C8B-B14F-4D97-AF65-F5344CB8AC3E}">
        <p14:creationId xmlns:p14="http://schemas.microsoft.com/office/powerpoint/2010/main" val="234756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611188" y="404813"/>
            <a:ext cx="8064500" cy="1190625"/>
          </a:xfrm>
          <a:prstGeom prst="rect">
            <a:avLst/>
          </a:prstGeom>
          <a:noFill/>
          <a:ln>
            <a:noFill/>
          </a:ln>
          <a:effectLst/>
        </p:spPr>
        <p:txBody>
          <a:bodyPr anchor="ctr">
            <a:spAutoFit/>
          </a:bodyPr>
          <a:lstStyle/>
          <a:p>
            <a:pPr algn="ctr">
              <a:lnSpc>
                <a:spcPct val="120000"/>
              </a:lnSpc>
              <a:defRPr/>
            </a:pPr>
            <a:r>
              <a:rPr lang="fr-FR" altLang="fr-FR" sz="3000" b="1" dirty="0">
                <a:solidFill>
                  <a:srgbClr val="008080"/>
                </a:solidFill>
                <a:effectLst>
                  <a:outerShdw blurRad="38100" dist="38100" dir="2700000" algn="tl">
                    <a:srgbClr val="C0C0C0"/>
                  </a:outerShdw>
                </a:effectLst>
                <a:latin typeface="Lucida Handwriting" panose="03010101010101010101" pitchFamily="66" charset="0"/>
                <a:cs typeface="Lucida Sans Unicode" panose="020B0602030504020204" pitchFamily="34" charset="0"/>
                <a:sym typeface="Monotype Sorts" pitchFamily="2" charset="2"/>
              </a:rPr>
              <a:t>VALEURS DE L’ETP MOYENNE</a:t>
            </a:r>
          </a:p>
          <a:p>
            <a:pPr algn="ctr">
              <a:lnSpc>
                <a:spcPct val="120000"/>
              </a:lnSpc>
              <a:defRPr/>
            </a:pPr>
            <a:r>
              <a:rPr lang="fr-FR" altLang="fr-FR" sz="3000" b="1" dirty="0">
                <a:solidFill>
                  <a:srgbClr val="008080"/>
                </a:solidFill>
                <a:effectLst>
                  <a:outerShdw blurRad="38100" dist="38100" dir="2700000" algn="tl">
                    <a:srgbClr val="C0C0C0"/>
                  </a:outerShdw>
                </a:effectLst>
                <a:latin typeface="Lucida Handwriting" panose="03010101010101010101" pitchFamily="66" charset="0"/>
                <a:cs typeface="Lucida Sans Unicode" panose="020B0602030504020204" pitchFamily="34" charset="0"/>
                <a:sym typeface="Monotype Sorts" pitchFamily="2" charset="2"/>
              </a:rPr>
              <a:t>en MM/MOIS et JOUR</a:t>
            </a:r>
            <a:endParaRPr lang="fr-FR" altLang="fr-FR" sz="3000" b="1" dirty="0">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endParaRPr>
          </a:p>
        </p:txBody>
      </p:sp>
      <p:graphicFrame>
        <p:nvGraphicFramePr>
          <p:cNvPr id="243863" name="Group 151"/>
          <p:cNvGraphicFramePr>
            <a:graphicFrameLocks noGrp="1"/>
          </p:cNvGraphicFramePr>
          <p:nvPr>
            <p:extLst>
              <p:ext uri="{D42A27DB-BD31-4B8C-83A1-F6EECF244321}">
                <p14:modId xmlns:p14="http://schemas.microsoft.com/office/powerpoint/2010/main" val="1789232970"/>
              </p:ext>
            </p:extLst>
          </p:nvPr>
        </p:nvGraphicFramePr>
        <p:xfrm>
          <a:off x="0" y="1780162"/>
          <a:ext cx="9144000" cy="5077839"/>
        </p:xfrm>
        <a:graphic>
          <a:graphicData uri="http://schemas.openxmlformats.org/drawingml/2006/table">
            <a:tbl>
              <a:tblPr/>
              <a:tblGrid>
                <a:gridCol w="1771200">
                  <a:extLst>
                    <a:ext uri="{9D8B030D-6E8A-4147-A177-3AD203B41FA5}">
                      <a16:colId xmlns:a16="http://schemas.microsoft.com/office/drawing/2014/main" val="20000"/>
                    </a:ext>
                  </a:extLst>
                </a:gridCol>
                <a:gridCol w="648000">
                  <a:extLst>
                    <a:ext uri="{9D8B030D-6E8A-4147-A177-3AD203B41FA5}">
                      <a16:colId xmlns:a16="http://schemas.microsoft.com/office/drawing/2014/main" val="20001"/>
                    </a:ext>
                  </a:extLst>
                </a:gridCol>
                <a:gridCol w="581399">
                  <a:extLst>
                    <a:ext uri="{9D8B030D-6E8A-4147-A177-3AD203B41FA5}">
                      <a16:colId xmlns:a16="http://schemas.microsoft.com/office/drawing/2014/main" val="20002"/>
                    </a:ext>
                  </a:extLst>
                </a:gridCol>
                <a:gridCol w="649801">
                  <a:extLst>
                    <a:ext uri="{9D8B030D-6E8A-4147-A177-3AD203B41FA5}">
                      <a16:colId xmlns:a16="http://schemas.microsoft.com/office/drawing/2014/main" val="20003"/>
                    </a:ext>
                  </a:extLst>
                </a:gridCol>
                <a:gridCol w="577799">
                  <a:extLst>
                    <a:ext uri="{9D8B030D-6E8A-4147-A177-3AD203B41FA5}">
                      <a16:colId xmlns:a16="http://schemas.microsoft.com/office/drawing/2014/main" val="20004"/>
                    </a:ext>
                  </a:extLst>
                </a:gridCol>
                <a:gridCol w="649801">
                  <a:extLst>
                    <a:ext uri="{9D8B030D-6E8A-4147-A177-3AD203B41FA5}">
                      <a16:colId xmlns:a16="http://schemas.microsoft.com/office/drawing/2014/main" val="20005"/>
                    </a:ext>
                  </a:extLst>
                </a:gridCol>
                <a:gridCol w="577799">
                  <a:extLst>
                    <a:ext uri="{9D8B030D-6E8A-4147-A177-3AD203B41FA5}">
                      <a16:colId xmlns:a16="http://schemas.microsoft.com/office/drawing/2014/main" val="20006"/>
                    </a:ext>
                  </a:extLst>
                </a:gridCol>
                <a:gridCol w="651600">
                  <a:extLst>
                    <a:ext uri="{9D8B030D-6E8A-4147-A177-3AD203B41FA5}">
                      <a16:colId xmlns:a16="http://schemas.microsoft.com/office/drawing/2014/main" val="20007"/>
                    </a:ext>
                  </a:extLst>
                </a:gridCol>
                <a:gridCol w="579600">
                  <a:extLst>
                    <a:ext uri="{9D8B030D-6E8A-4147-A177-3AD203B41FA5}">
                      <a16:colId xmlns:a16="http://schemas.microsoft.com/office/drawing/2014/main" val="20008"/>
                    </a:ext>
                  </a:extLst>
                </a:gridCol>
                <a:gridCol w="648000">
                  <a:extLst>
                    <a:ext uri="{9D8B030D-6E8A-4147-A177-3AD203B41FA5}">
                      <a16:colId xmlns:a16="http://schemas.microsoft.com/office/drawing/2014/main" val="20009"/>
                    </a:ext>
                  </a:extLst>
                </a:gridCol>
                <a:gridCol w="579600">
                  <a:extLst>
                    <a:ext uri="{9D8B030D-6E8A-4147-A177-3AD203B41FA5}">
                      <a16:colId xmlns:a16="http://schemas.microsoft.com/office/drawing/2014/main" val="20010"/>
                    </a:ext>
                  </a:extLst>
                </a:gridCol>
                <a:gridCol w="649801">
                  <a:extLst>
                    <a:ext uri="{9D8B030D-6E8A-4147-A177-3AD203B41FA5}">
                      <a16:colId xmlns:a16="http://schemas.microsoft.com/office/drawing/2014/main" val="20011"/>
                    </a:ext>
                  </a:extLst>
                </a:gridCol>
                <a:gridCol w="579600">
                  <a:extLst>
                    <a:ext uri="{9D8B030D-6E8A-4147-A177-3AD203B41FA5}">
                      <a16:colId xmlns:a16="http://schemas.microsoft.com/office/drawing/2014/main" val="20012"/>
                    </a:ext>
                  </a:extLst>
                </a:gridCol>
              </a:tblGrid>
              <a:tr h="749159">
                <a:tc row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4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VILLES</a:t>
                      </a:r>
                      <a:endParaRPr kumimoji="0" lang="fr-FR" altLang="fr-FR" sz="1400" b="0" i="1" u="none" strike="noStrike" cap="none" normalizeH="0" baseline="0">
                        <a:ln>
                          <a:noFill/>
                        </a:ln>
                        <a:solidFill>
                          <a:schemeClr val="tx1"/>
                        </a:solidFill>
                        <a:effectLst/>
                        <a:latin typeface="Lucida Sans Unicode" panose="020B0602030504020204" pitchFamily="34" charset="0"/>
                      </a:endParaRPr>
                    </a:p>
                  </a:txBody>
                  <a:tcPr marL="108000" marR="0" marT="0" marB="10800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Avril</a:t>
                      </a:r>
                      <a:endParaRPr kumimoji="0" lang="fr-FR" altLang="fr-FR" sz="1800" b="1" i="0" u="none" strike="noStrike" cap="none" normalizeH="0" baseline="0">
                        <a:ln>
                          <a:noFill/>
                        </a:ln>
                        <a:solidFill>
                          <a:schemeClr val="bg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fr-FR"/>
                    </a:p>
                  </a:txBody>
                  <a:tcPr/>
                </a:tc>
                <a:tc grid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Mai</a:t>
                      </a:r>
                      <a:endParaRPr kumimoji="0" lang="fr-FR" altLang="fr-FR" sz="1800" b="1" i="0" u="none" strike="noStrike" cap="none" normalizeH="0" baseline="0">
                        <a:ln>
                          <a:noFill/>
                        </a:ln>
                        <a:solidFill>
                          <a:schemeClr val="bg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fr-FR"/>
                    </a:p>
                  </a:txBody>
                  <a:tcPr/>
                </a:tc>
                <a:tc grid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Juin</a:t>
                      </a:r>
                      <a:endParaRPr kumimoji="0" lang="fr-FR" altLang="fr-FR" sz="1800" b="1" i="0" u="none" strike="noStrike" cap="none" normalizeH="0" baseline="0">
                        <a:ln>
                          <a:noFill/>
                        </a:ln>
                        <a:solidFill>
                          <a:schemeClr val="bg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fr-FR"/>
                    </a:p>
                  </a:txBody>
                  <a:tcPr/>
                </a:tc>
                <a:tc grid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Juillet</a:t>
                      </a:r>
                      <a:endParaRPr kumimoji="0" lang="fr-FR" altLang="fr-FR" sz="1800" b="1" i="0" u="none" strike="noStrike" cap="none" normalizeH="0" baseline="0">
                        <a:ln>
                          <a:noFill/>
                        </a:ln>
                        <a:solidFill>
                          <a:schemeClr val="bg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fr-FR"/>
                    </a:p>
                  </a:txBody>
                  <a:tcPr/>
                </a:tc>
                <a:tc grid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Août</a:t>
                      </a:r>
                      <a:endParaRPr kumimoji="0" lang="fr-FR" altLang="fr-FR" sz="1800" b="1" i="0" u="none" strike="noStrike" cap="none" normalizeH="0" baseline="0">
                        <a:ln>
                          <a:noFill/>
                        </a:ln>
                        <a:solidFill>
                          <a:schemeClr val="bg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fr-FR"/>
                    </a:p>
                  </a:txBody>
                  <a:tcPr/>
                </a:tc>
                <a:tc gridSpan="2">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Sept.</a:t>
                      </a:r>
                      <a:endParaRPr kumimoji="0" lang="fr-FR" altLang="fr-FR" sz="1800" b="1" i="0" u="none" strike="noStrike" cap="none" normalizeH="0" baseline="0">
                        <a:ln>
                          <a:noFill/>
                        </a:ln>
                        <a:solidFill>
                          <a:schemeClr val="bg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fr-FR"/>
                    </a:p>
                  </a:txBody>
                  <a:tcPr/>
                </a:tc>
                <a:extLst>
                  <a:ext uri="{0D108BD9-81ED-4DB2-BD59-A6C34878D82A}">
                    <a16:rowId xmlns:a16="http://schemas.microsoft.com/office/drawing/2014/main" val="10000"/>
                  </a:ext>
                </a:extLst>
              </a:tr>
              <a:tr h="579150">
                <a:tc vMerge="1">
                  <a:txBody>
                    <a:bodyPr/>
                    <a:lstStyle/>
                    <a:p>
                      <a:endParaRPr lang="fr-FR"/>
                    </a:p>
                  </a:txBody>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mois</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jour</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mois</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jour</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mois</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jour</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mois</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jour</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mois</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jour</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mois</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300" b="0" i="1"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jour</a:t>
                      </a:r>
                      <a:endParaRPr kumimoji="0" lang="fr-FR" altLang="fr-FR" sz="1300" b="0" i="1"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FFFF"/>
                    </a:solidFill>
                  </a:tcPr>
                </a:tc>
                <a:extLst>
                  <a:ext uri="{0D108BD9-81ED-4DB2-BD59-A6C34878D82A}">
                    <a16:rowId xmlns:a16="http://schemas.microsoft.com/office/drawing/2014/main" val="10001"/>
                  </a:ext>
                </a:extLst>
              </a:tr>
              <a:tr h="749159">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Toulouse</a:t>
                      </a:r>
                      <a:endParaRPr kumimoji="0" lang="fr-FR" altLang="fr-FR" sz="1600" b="1" i="0" u="none" strike="noStrike" cap="none" normalizeH="0" baseline="0">
                        <a:ln>
                          <a:noFill/>
                        </a:ln>
                        <a:solidFill>
                          <a:schemeClr val="bg1"/>
                        </a:solidFill>
                        <a:effectLst/>
                        <a:latin typeface="Lucida Sans Unicode" panose="020B0602030504020204" pitchFamily="34" charset="0"/>
                      </a:endParaRPr>
                    </a:p>
                  </a:txBody>
                  <a:tcPr marL="10800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69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2,3</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89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110</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3,7</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135</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4,4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136</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4,4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105</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3,5</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1027">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Bordeaux</a:t>
                      </a:r>
                      <a:endParaRPr kumimoji="0" lang="fr-FR" altLang="fr-FR" sz="1600" b="1" i="0" u="none" strike="noStrike" cap="none" normalizeH="0" baseline="0">
                        <a:ln>
                          <a:noFill/>
                        </a:ln>
                        <a:solidFill>
                          <a:schemeClr val="bg1"/>
                        </a:solidFill>
                        <a:effectLst/>
                        <a:latin typeface="Lucida Sans Unicode" panose="020B0602030504020204" pitchFamily="34" charset="0"/>
                      </a:endParaRPr>
                    </a:p>
                  </a:txBody>
                  <a:tcPr marL="10800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73</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89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97</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106</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104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73</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290">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Perpignan</a:t>
                      </a:r>
                      <a:endParaRPr kumimoji="0" lang="fr-FR" altLang="fr-FR" sz="1600" b="1" i="0" u="none" strike="noStrike" cap="none" normalizeH="0" baseline="0">
                        <a:ln>
                          <a:noFill/>
                        </a:ln>
                        <a:solidFill>
                          <a:schemeClr val="bg1"/>
                        </a:solidFill>
                        <a:effectLst/>
                        <a:latin typeface="Lucida Sans Unicode" panose="020B0602030504020204" pitchFamily="34" charset="0"/>
                      </a:endParaRPr>
                    </a:p>
                  </a:txBody>
                  <a:tcPr marL="10800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126</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4 ,2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159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5,1</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193</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6,4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228</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7,4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224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7,2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152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5,1</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2895">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Carcassonne</a:t>
                      </a:r>
                      <a:endParaRPr kumimoji="0" lang="fr-FR" altLang="fr-FR" sz="1600" b="1" i="0" u="none" strike="noStrike" cap="none" normalizeH="0" baseline="0">
                        <a:ln>
                          <a:noFill/>
                        </a:ln>
                        <a:solidFill>
                          <a:schemeClr val="bg1"/>
                        </a:solidFill>
                        <a:effectLst/>
                        <a:latin typeface="Lucida Sans Unicode" panose="020B0602030504020204" pitchFamily="34" charset="0"/>
                      </a:endParaRPr>
                    </a:p>
                  </a:txBody>
                  <a:tcPr marL="10800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86</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117</a:t>
                      </a:r>
                      <a:endParaRPr kumimoji="0" lang="fr-FR" altLang="fr-FR" sz="1600" b="1" i="0" u="none" strike="noStrike" cap="none" normalizeH="0" baseline="0" dirty="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3,8</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142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4,7</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169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5,5</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162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5,2</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119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9159">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bg1"/>
                          </a:solidFill>
                          <a:effectLst/>
                          <a:latin typeface="Lucida Sans Unicode" panose="020B0602030504020204" pitchFamily="34" charset="0"/>
                          <a:cs typeface="Lucida Sans Unicode" panose="020B0602030504020204" pitchFamily="34" charset="0"/>
                        </a:rPr>
                        <a:t>Montpellier</a:t>
                      </a:r>
                      <a:endParaRPr kumimoji="0" lang="fr-FR" altLang="fr-FR" sz="1600" b="1" i="0" u="none" strike="noStrike" cap="none" normalizeH="0" baseline="0">
                        <a:ln>
                          <a:noFill/>
                        </a:ln>
                        <a:solidFill>
                          <a:schemeClr val="bg1"/>
                        </a:solidFill>
                        <a:effectLst/>
                        <a:latin typeface="Lucida Sans Unicode" panose="020B0602030504020204" pitchFamily="34" charset="0"/>
                      </a:endParaRPr>
                    </a:p>
                  </a:txBody>
                  <a:tcPr marL="10800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118</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3,6</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144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4,6</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188</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6,3</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229</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7,4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207</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6,7</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144</a:t>
                      </a:r>
                      <a:endParaRPr kumimoji="0" lang="fr-FR" altLang="fr-FR" sz="1600" b="1" i="0" u="none" strike="noStrike" cap="none" normalizeH="0" baseline="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rPr>
                        <a:t>4,8</a:t>
                      </a:r>
                      <a:endParaRPr kumimoji="0" lang="fr-FR" altLang="fr-FR" sz="1600" b="1" i="0" u="none" strike="noStrike" cap="none" normalizeH="0" baseline="0" dirty="0">
                        <a:ln>
                          <a:noFill/>
                        </a:ln>
                        <a:solidFill>
                          <a:schemeClr val="tx1"/>
                        </a:solidFill>
                        <a:effectLst/>
                        <a:latin typeface="Lucida Sans Unicode" panose="020B0602030504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66382" name="Text Box 135"/>
          <p:cNvSpPr txBox="1">
            <a:spLocks noChangeArrowheads="1"/>
          </p:cNvSpPr>
          <p:nvPr/>
        </p:nvSpPr>
        <p:spPr bwMode="auto">
          <a:xfrm>
            <a:off x="455984" y="2011531"/>
            <a:ext cx="1079500" cy="360363"/>
          </a:xfrm>
          <a:prstGeom prst="rect">
            <a:avLst/>
          </a:prstGeom>
          <a:noFill/>
          <a:ln w="9525">
            <a:noFill/>
            <a:miter lim="800000"/>
            <a:headEnd/>
            <a:tailEnd/>
          </a:ln>
        </p:spPr>
        <p:txBody>
          <a:bodyPr lIns="0" tIns="0" rIns="0" bIns="0"/>
          <a:lstStyle/>
          <a:p>
            <a:pPr algn="r">
              <a:spcBef>
                <a:spcPct val="50000"/>
              </a:spcBef>
            </a:pPr>
            <a:r>
              <a:rPr lang="fr-FR" altLang="fr-FR" sz="1400" i="1" dirty="0">
                <a:solidFill>
                  <a:schemeClr val="tx1"/>
                </a:solidFill>
              </a:rPr>
              <a:t>PÉRIODE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65" name="Picture 5">
            <a:extLst>
              <a:ext uri="{FF2B5EF4-FFF2-40B4-BE49-F238E27FC236}">
                <a16:creationId xmlns:a16="http://schemas.microsoft.com/office/drawing/2014/main" id="{1AF04FF0-38D8-6DA3-D22E-F01E71260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9697"/>
          <a:stretch>
            <a:fillRect/>
          </a:stretch>
        </p:blipFill>
        <p:spPr bwMode="auto">
          <a:xfrm>
            <a:off x="0" y="826355"/>
            <a:ext cx="9367545" cy="301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766" name="Text Box 6">
            <a:extLst>
              <a:ext uri="{FF2B5EF4-FFF2-40B4-BE49-F238E27FC236}">
                <a16:creationId xmlns:a16="http://schemas.microsoft.com/office/drawing/2014/main" id="{9F625AEC-7AE7-EF5A-66A7-287B8858E988}"/>
              </a:ext>
            </a:extLst>
          </p:cNvPr>
          <p:cNvSpPr txBox="1">
            <a:spLocks noChangeArrowheads="1"/>
          </p:cNvSpPr>
          <p:nvPr/>
        </p:nvSpPr>
        <p:spPr bwMode="auto">
          <a:xfrm>
            <a:off x="1252538" y="4016375"/>
            <a:ext cx="69675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FontTx/>
              <a:buChar char="•"/>
            </a:pPr>
            <a:r>
              <a:rPr lang="fr-FR" altLang="fr-FR" sz="2400" b="0" i="0" dirty="0">
                <a:latin typeface="Arial" panose="020B0604020202020204" pitchFamily="34" charset="0"/>
              </a:rPr>
              <a:t> Saison d’arrosage : début avril à fin octobre</a:t>
            </a:r>
          </a:p>
          <a:p>
            <a:pPr algn="l">
              <a:spcBef>
                <a:spcPct val="50000"/>
              </a:spcBef>
              <a:buFontTx/>
              <a:buChar char="•"/>
            </a:pPr>
            <a:r>
              <a:rPr lang="fr-FR" altLang="fr-FR" sz="2400" b="0" i="0" dirty="0">
                <a:latin typeface="Arial" panose="020B0604020202020204" pitchFamily="34" charset="0"/>
              </a:rPr>
              <a:t> Minimum 3 périodes : </a:t>
            </a:r>
            <a:endParaRPr lang="fr-FR" altLang="fr-FR" sz="2400" i="0" dirty="0">
              <a:latin typeface="Arial" panose="020B0604020202020204" pitchFamily="34" charset="0"/>
            </a:endParaRPr>
          </a:p>
          <a:p>
            <a:pPr algn="l">
              <a:spcBef>
                <a:spcPct val="50000"/>
              </a:spcBef>
            </a:pPr>
            <a:r>
              <a:rPr lang="fr-FR" altLang="fr-FR" sz="2400" b="0" i="0" dirty="0">
                <a:latin typeface="Arial" panose="020B0604020202020204" pitchFamily="34" charset="0"/>
              </a:rPr>
              <a:t>	Mars à Mai : 1 à 3 mm / jour</a:t>
            </a:r>
          </a:p>
          <a:p>
            <a:pPr algn="l">
              <a:spcBef>
                <a:spcPct val="50000"/>
              </a:spcBef>
            </a:pPr>
            <a:r>
              <a:rPr lang="fr-FR" altLang="fr-FR" sz="2400" b="0" i="0" dirty="0">
                <a:latin typeface="Arial" panose="020B0604020202020204" pitchFamily="34" charset="0"/>
              </a:rPr>
              <a:t>	Juin à Août : 4 à 6 mm / jour</a:t>
            </a:r>
          </a:p>
          <a:p>
            <a:pPr algn="l">
              <a:spcBef>
                <a:spcPct val="50000"/>
              </a:spcBef>
            </a:pPr>
            <a:r>
              <a:rPr lang="fr-FR" altLang="fr-FR" sz="2400" b="0" i="0" dirty="0">
                <a:latin typeface="Arial" panose="020B0604020202020204" pitchFamily="34" charset="0"/>
              </a:rPr>
              <a:t>	Sept à </a:t>
            </a:r>
            <a:r>
              <a:rPr lang="fr-FR" altLang="fr-FR" sz="2400" b="0" i="0" dirty="0" err="1">
                <a:latin typeface="Arial" panose="020B0604020202020204" pitchFamily="34" charset="0"/>
              </a:rPr>
              <a:t>Oct</a:t>
            </a:r>
            <a:r>
              <a:rPr lang="fr-FR" altLang="fr-FR" sz="2400" b="0" i="0" dirty="0">
                <a:latin typeface="Arial" panose="020B0604020202020204" pitchFamily="34" charset="0"/>
              </a:rPr>
              <a:t> : 1 à 4 mm / jour</a:t>
            </a:r>
            <a:endParaRPr lang="fr-FR" altLang="fr-FR" sz="2400" b="0" i="0" dirty="0">
              <a:latin typeface="Arial" panose="020B0604020202020204" pitchFamily="34" charset="0"/>
              <a:cs typeface="Arial" panose="020B0604020202020204" pitchFamily="34" charset="0"/>
            </a:endParaRPr>
          </a:p>
        </p:txBody>
      </p:sp>
      <p:sp>
        <p:nvSpPr>
          <p:cNvPr id="1269768" name="Rectangle 8">
            <a:extLst>
              <a:ext uri="{FF2B5EF4-FFF2-40B4-BE49-F238E27FC236}">
                <a16:creationId xmlns:a16="http://schemas.microsoft.com/office/drawing/2014/main" id="{B9306FA0-E377-DC3A-334D-C9D2DFF47D40}"/>
              </a:ext>
            </a:extLst>
          </p:cNvPr>
          <p:cNvSpPr>
            <a:spLocks noChangeArrowheads="1"/>
          </p:cNvSpPr>
          <p:nvPr/>
        </p:nvSpPr>
        <p:spPr bwMode="auto">
          <a:xfrm>
            <a:off x="0" y="152400"/>
            <a:ext cx="9143999"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lgn="l"/>
            <a:r>
              <a:rPr lang="fr-FR" altLang="fr-FR" sz="1800" i="0" dirty="0">
                <a:cs typeface="Times New Roman" panose="02020603050405020304" pitchFamily="18" charset="0"/>
              </a:rPr>
              <a:t>4.2 CONSIGNES DE PROGRAMMATION OU COMMENT OPTIMISER LES APPORTS D’EAU A NARBONNE    </a:t>
            </a:r>
            <a:r>
              <a:rPr lang="fr-FR" altLang="fr-FR" sz="1800" dirty="0">
                <a:latin typeface="Arial" panose="020B0604020202020204" pitchFamily="34" charset="0"/>
              </a:rPr>
              <a:t>Calcul ETP et dose  pour un gazon</a:t>
            </a:r>
            <a:endParaRPr lang="fr-FR" altLang="fr-FR" sz="1800" dirty="0">
              <a:latin typeface="Arial" panose="020B0604020202020204" pitchFamily="34" charset="0"/>
              <a:cs typeface="Arial" panose="020B0604020202020204" pitchFamily="34" charset="0"/>
            </a:endParaRPr>
          </a:p>
          <a:p>
            <a:endParaRPr lang="fr-FR" altLang="fr-FR" sz="1800" i="0" dirty="0">
              <a:cs typeface="Times New Roman" panose="02020603050405020304" pitchFamily="18" charset="0"/>
            </a:endParaRPr>
          </a:p>
        </p:txBody>
      </p:sp>
      <p:sp>
        <p:nvSpPr>
          <p:cNvPr id="2" name="ZoneTexte 1">
            <a:hlinkClick r:id="rId4" action="ppaction://hlinkfile"/>
            <a:extLst>
              <a:ext uri="{FF2B5EF4-FFF2-40B4-BE49-F238E27FC236}">
                <a16:creationId xmlns:a16="http://schemas.microsoft.com/office/drawing/2014/main" id="{927B3EE4-43D0-1451-02B8-696892908275}"/>
              </a:ext>
            </a:extLst>
          </p:cNvPr>
          <p:cNvSpPr txBox="1"/>
          <p:nvPr/>
        </p:nvSpPr>
        <p:spPr>
          <a:xfrm>
            <a:off x="6934200" y="5181600"/>
            <a:ext cx="2057400" cy="1200329"/>
          </a:xfrm>
          <a:prstGeom prst="rect">
            <a:avLst/>
          </a:prstGeom>
          <a:noFill/>
        </p:spPr>
        <p:txBody>
          <a:bodyPr wrap="square" rtlCol="0">
            <a:spAutoFit/>
          </a:bodyPr>
          <a:lstStyle/>
          <a:p>
            <a:r>
              <a:rPr lang="fr-FR" dirty="0">
                <a:hlinkClick r:id="rId4" action="ppaction://hlinkfile"/>
              </a:rPr>
              <a:t>..\films\Comment piloter l'irrigation avec le bilan hydrique .mp4</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459B3D-9328-3C12-DBAF-0136AD55E731}"/>
              </a:ext>
            </a:extLst>
          </p:cNvPr>
          <p:cNvSpPr>
            <a:spLocks noGrp="1"/>
          </p:cNvSpPr>
          <p:nvPr>
            <p:ph type="title"/>
          </p:nvPr>
        </p:nvSpPr>
        <p:spPr>
          <a:xfrm>
            <a:off x="685800" y="381000"/>
            <a:ext cx="8077200" cy="430887"/>
          </a:xfrm>
        </p:spPr>
        <p:txBody>
          <a:bodyPr>
            <a:normAutofit fontScale="90000"/>
          </a:bodyPr>
          <a:lstStyle/>
          <a:p>
            <a:r>
              <a:rPr lang="fr-FR" sz="2800" b="0" i="0" u="none" strike="noStrike" baseline="0" dirty="0">
                <a:solidFill>
                  <a:srgbClr val="00B050"/>
                </a:solidFill>
                <a:latin typeface="AGrotesk-Mdm"/>
              </a:rPr>
              <a:t>Le coefficient cultural </a:t>
            </a:r>
            <a:r>
              <a:rPr lang="fr-FR" sz="2800" b="0" i="0" u="none" strike="noStrike" baseline="0" dirty="0">
                <a:solidFill>
                  <a:srgbClr val="00B050"/>
                </a:solidFill>
                <a:latin typeface="AGrotesk-Rgl"/>
              </a:rPr>
              <a:t>de quelques espèces végétales</a:t>
            </a:r>
            <a:endParaRPr lang="fr-FR" sz="2800" dirty="0">
              <a:solidFill>
                <a:srgbClr val="00B050"/>
              </a:solidFill>
            </a:endParaRPr>
          </a:p>
        </p:txBody>
      </p:sp>
      <p:sp>
        <p:nvSpPr>
          <p:cNvPr id="3" name="Espace réservé du texte 2">
            <a:extLst>
              <a:ext uri="{FF2B5EF4-FFF2-40B4-BE49-F238E27FC236}">
                <a16:creationId xmlns:a16="http://schemas.microsoft.com/office/drawing/2014/main" id="{FA87D85D-32B2-A490-A04C-FCDFBCDDB502}"/>
              </a:ext>
            </a:extLst>
          </p:cNvPr>
          <p:cNvSpPr>
            <a:spLocks noGrp="1"/>
          </p:cNvSpPr>
          <p:nvPr>
            <p:ph type="body" idx="1"/>
          </p:nvPr>
        </p:nvSpPr>
        <p:spPr>
          <a:xfrm>
            <a:off x="188205" y="948690"/>
            <a:ext cx="4419600" cy="5262979"/>
          </a:xfrm>
        </p:spPr>
        <p:txBody>
          <a:bodyPr>
            <a:normAutofit fontScale="77500" lnSpcReduction="20000"/>
          </a:bodyPr>
          <a:lstStyle/>
          <a:p>
            <a:pPr algn="l"/>
            <a:r>
              <a:rPr lang="fr-FR" sz="1800" i="0" u="none" strike="noStrike" baseline="0" dirty="0">
                <a:latin typeface="Interstate-Regular"/>
              </a:rPr>
              <a:t>Gazons et graminées </a:t>
            </a:r>
            <a:r>
              <a:rPr lang="fr-FR" sz="1800" i="0" u="none" strike="noStrike" baseline="0" dirty="0" err="1">
                <a:latin typeface="Interstate-Regular"/>
              </a:rPr>
              <a:t>Kc</a:t>
            </a:r>
            <a:endParaRPr lang="fr-FR" sz="1800" i="0" u="none" strike="noStrike" baseline="0" dirty="0">
              <a:latin typeface="Interstate-Regular"/>
            </a:endParaRPr>
          </a:p>
          <a:p>
            <a:pPr algn="l"/>
            <a:r>
              <a:rPr lang="fr-FR" sz="1800" b="0" i="0" u="none" strike="noStrike" baseline="0" dirty="0">
                <a:solidFill>
                  <a:srgbClr val="2667B1"/>
                </a:solidFill>
                <a:latin typeface="Interstate-Regular"/>
              </a:rPr>
              <a:t>Agrostis </a:t>
            </a:r>
            <a:r>
              <a:rPr lang="fr-FR" sz="1800" b="0" i="0" u="none" strike="noStrike" baseline="0" dirty="0" err="1">
                <a:solidFill>
                  <a:srgbClr val="2667B1"/>
                </a:solidFill>
                <a:latin typeface="Interstate-Regular"/>
              </a:rPr>
              <a:t>capillaris</a:t>
            </a:r>
            <a:r>
              <a:rPr lang="fr-FR" sz="1800" b="0" i="0" u="none" strike="noStrike" baseline="0" dirty="0">
                <a:solidFill>
                  <a:srgbClr val="2667B1"/>
                </a:solidFill>
                <a:latin typeface="Interstate-Regular"/>
              </a:rPr>
              <a:t> Agrostide capillaire 0,8</a:t>
            </a:r>
          </a:p>
          <a:p>
            <a:pPr algn="l"/>
            <a:r>
              <a:rPr lang="fr-FR" sz="1800" b="0" i="0" u="none" strike="noStrike" baseline="0" dirty="0" err="1">
                <a:solidFill>
                  <a:srgbClr val="2667B1"/>
                </a:solidFill>
                <a:latin typeface="Interstate-Regular"/>
              </a:rPr>
              <a:t>Festuca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arundinacea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Fétude</a:t>
            </a:r>
            <a:r>
              <a:rPr lang="fr-FR" sz="1800" b="0" i="0" u="none" strike="noStrike" baseline="0" dirty="0">
                <a:solidFill>
                  <a:srgbClr val="2667B1"/>
                </a:solidFill>
                <a:latin typeface="Interstate-Regular"/>
              </a:rPr>
              <a:t> élevée 0,8</a:t>
            </a:r>
            <a:endParaRPr lang="fr-FR" b="0" dirty="0">
              <a:solidFill>
                <a:srgbClr val="2667B1"/>
              </a:solidFill>
              <a:latin typeface="Interstate-Regular"/>
            </a:endParaRPr>
          </a:p>
          <a:p>
            <a:pPr algn="l"/>
            <a:r>
              <a:rPr lang="fr-FR" sz="1800" b="0" i="0" u="none" strike="noStrike" baseline="0" dirty="0">
                <a:solidFill>
                  <a:srgbClr val="2667B1"/>
                </a:solidFill>
                <a:latin typeface="Interstate-Regular"/>
              </a:rPr>
              <a:t>Stipa </a:t>
            </a:r>
            <a:r>
              <a:rPr lang="fr-FR" sz="1800" b="0" i="0" u="none" strike="noStrike" baseline="0" dirty="0" err="1">
                <a:solidFill>
                  <a:srgbClr val="2667B1"/>
                </a:solidFill>
                <a:latin typeface="Interstate-Regular"/>
              </a:rPr>
              <a:t>tenuissima</a:t>
            </a:r>
            <a:r>
              <a:rPr lang="fr-FR" sz="1800" b="0" i="0" u="none" strike="noStrike" baseline="0" dirty="0">
                <a:solidFill>
                  <a:srgbClr val="2667B1"/>
                </a:solidFill>
                <a:latin typeface="Interstate-Regular"/>
              </a:rPr>
              <a:t> Cheveux d'ange 0,2</a:t>
            </a:r>
          </a:p>
          <a:p>
            <a:pPr algn="l"/>
            <a:r>
              <a:rPr lang="fr-FR" sz="1800" b="0" i="0" u="none" strike="noStrike" baseline="0" dirty="0" err="1">
                <a:solidFill>
                  <a:srgbClr val="2667B1"/>
                </a:solidFill>
                <a:latin typeface="Interstate-Regular"/>
              </a:rPr>
              <a:t>Zoysia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japonica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Zoysia</a:t>
            </a:r>
            <a:r>
              <a:rPr lang="fr-FR" sz="1800" b="0" i="0" u="none" strike="noStrike" baseline="0" dirty="0">
                <a:solidFill>
                  <a:srgbClr val="2667B1"/>
                </a:solidFill>
                <a:latin typeface="Interstate-Regular"/>
              </a:rPr>
              <a:t> du Japon 0,6</a:t>
            </a:r>
          </a:p>
          <a:p>
            <a:pPr algn="l"/>
            <a:r>
              <a:rPr lang="fr-FR" sz="1800" i="0" u="none" strike="noStrike" baseline="0" dirty="0">
                <a:latin typeface="Interstate-Regular"/>
              </a:rPr>
              <a:t>Vivaces et plantes en forme de coussin </a:t>
            </a:r>
            <a:r>
              <a:rPr lang="fr-FR" sz="1800" i="0" u="none" strike="noStrike" baseline="0" dirty="0" err="1">
                <a:latin typeface="Interstate-Regular"/>
              </a:rPr>
              <a:t>Kc</a:t>
            </a:r>
            <a:endParaRPr lang="fr-FR" sz="1800" i="0" u="none" strike="noStrike" baseline="0" dirty="0">
              <a:latin typeface="Interstate-Regular"/>
            </a:endParaRPr>
          </a:p>
          <a:p>
            <a:pPr algn="l"/>
            <a:r>
              <a:rPr lang="fr-FR" sz="1800" b="0" i="0" u="none" strike="noStrike" baseline="0" dirty="0">
                <a:solidFill>
                  <a:srgbClr val="2667B1"/>
                </a:solidFill>
                <a:latin typeface="Interstate-Regular"/>
              </a:rPr>
              <a:t>Agapanthe africanus Agapanthe 0,5</a:t>
            </a:r>
          </a:p>
          <a:p>
            <a:pPr algn="l"/>
            <a:r>
              <a:rPr lang="fr-FR" sz="1800" b="0" i="0" u="none" strike="noStrike" baseline="0" dirty="0" err="1">
                <a:solidFill>
                  <a:srgbClr val="2667B1"/>
                </a:solidFill>
                <a:latin typeface="Interstate-Regular"/>
              </a:rPr>
              <a:t>Armeria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maritima</a:t>
            </a:r>
            <a:r>
              <a:rPr lang="fr-FR" sz="1800" b="0" i="0" u="none" strike="noStrike" baseline="0" dirty="0">
                <a:solidFill>
                  <a:srgbClr val="2667B1"/>
                </a:solidFill>
                <a:latin typeface="Interstate-Regular"/>
              </a:rPr>
              <a:t> Armérie maritime 0,5</a:t>
            </a:r>
          </a:p>
          <a:p>
            <a:pPr algn="l"/>
            <a:r>
              <a:rPr lang="fi-FI" sz="1800" b="0" i="0" u="none" strike="noStrike" baseline="0" dirty="0">
                <a:solidFill>
                  <a:srgbClr val="2667B1"/>
                </a:solidFill>
                <a:latin typeface="Interstate-Regular"/>
              </a:rPr>
              <a:t>Artemisia lanata Armoise laineuse 0,2</a:t>
            </a:r>
          </a:p>
          <a:p>
            <a:pPr algn="l"/>
            <a:r>
              <a:rPr lang="fr-FR" sz="1800" b="0" i="0" u="none" strike="noStrike" baseline="0" dirty="0" err="1">
                <a:solidFill>
                  <a:srgbClr val="2667B1"/>
                </a:solidFill>
                <a:latin typeface="Interstate-Regular"/>
              </a:rPr>
              <a:t>Cistus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maritima</a:t>
            </a:r>
            <a:r>
              <a:rPr lang="fr-FR" sz="1800" b="0" i="0" u="none" strike="noStrike" baseline="0" dirty="0">
                <a:solidFill>
                  <a:srgbClr val="2667B1"/>
                </a:solidFill>
                <a:latin typeface="Interstate-Regular"/>
              </a:rPr>
              <a:t> Ciste maritime 0,2</a:t>
            </a:r>
            <a:endParaRPr lang="fi-FI" b="0" dirty="0">
              <a:solidFill>
                <a:srgbClr val="2667B1"/>
              </a:solidFill>
              <a:latin typeface="Interstate-Regular"/>
            </a:endParaRPr>
          </a:p>
          <a:p>
            <a:pPr algn="l"/>
            <a:r>
              <a:rPr lang="fr-FR" sz="1800" b="1" i="0" u="none" strike="noStrike" baseline="0" dirty="0">
                <a:latin typeface="Interstate-Bold"/>
              </a:rPr>
              <a:t>Plantes grimpantes </a:t>
            </a:r>
            <a:r>
              <a:rPr lang="fr-FR" sz="1800" b="1" i="0" u="none" strike="noStrike" baseline="0" dirty="0" err="1">
                <a:latin typeface="Interstate-Bold"/>
              </a:rPr>
              <a:t>Kc</a:t>
            </a:r>
            <a:endParaRPr lang="fr-FR" sz="1800" b="1" i="0" u="none" strike="noStrike" baseline="0" dirty="0">
              <a:latin typeface="Interstate-Bold"/>
            </a:endParaRPr>
          </a:p>
          <a:p>
            <a:pPr algn="l"/>
            <a:r>
              <a:rPr lang="fr-FR" sz="1800" b="0" i="0" u="none" strike="noStrike" baseline="0" dirty="0">
                <a:solidFill>
                  <a:srgbClr val="2667B1"/>
                </a:solidFill>
                <a:latin typeface="Interstate-Regular"/>
              </a:rPr>
              <a:t>Bignonia </a:t>
            </a:r>
            <a:r>
              <a:rPr lang="fr-FR" sz="1800" b="0" i="0" u="none" strike="noStrike" baseline="0" dirty="0" err="1">
                <a:solidFill>
                  <a:srgbClr val="2667B1"/>
                </a:solidFill>
                <a:latin typeface="Interstate-Regular"/>
              </a:rPr>
              <a:t>capreolata</a:t>
            </a:r>
            <a:r>
              <a:rPr lang="fr-FR" sz="1800" b="0" i="0" u="none" strike="noStrike" baseline="0" dirty="0">
                <a:solidFill>
                  <a:srgbClr val="2667B1"/>
                </a:solidFill>
                <a:latin typeface="Interstate-Regular"/>
              </a:rPr>
              <a:t> Bignone 0,5</a:t>
            </a:r>
          </a:p>
          <a:p>
            <a:pPr algn="l"/>
            <a:r>
              <a:rPr lang="fr-FR" sz="1800" b="0" i="0" u="none" strike="noStrike" baseline="0" dirty="0" err="1">
                <a:solidFill>
                  <a:srgbClr val="2667B1"/>
                </a:solidFill>
                <a:latin typeface="Interstate-Regular"/>
              </a:rPr>
              <a:t>Lonicera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japonica</a:t>
            </a:r>
            <a:r>
              <a:rPr lang="fr-FR" sz="1800" b="0" i="0" u="none" strike="noStrike" baseline="0" dirty="0">
                <a:solidFill>
                  <a:srgbClr val="2667B1"/>
                </a:solidFill>
                <a:latin typeface="Interstate-Regular"/>
              </a:rPr>
              <a:t> Chèvrefeuille du Japon 0,5</a:t>
            </a:r>
          </a:p>
          <a:p>
            <a:pPr algn="l"/>
            <a:r>
              <a:rPr lang="pt-BR" sz="1800" b="0" i="0" u="none" strike="noStrike" baseline="0" dirty="0">
                <a:solidFill>
                  <a:srgbClr val="2667B1"/>
                </a:solidFill>
                <a:latin typeface="Interstate-Regular"/>
              </a:rPr>
              <a:t>Plumbago capensis Plumbago du Cap 0,2</a:t>
            </a:r>
          </a:p>
          <a:p>
            <a:pPr algn="l"/>
            <a:r>
              <a:rPr lang="fr-FR" sz="1800" b="0" i="0" u="none" strike="noStrike" baseline="0" dirty="0">
                <a:solidFill>
                  <a:srgbClr val="2667B1"/>
                </a:solidFill>
                <a:latin typeface="Interstate-Regular"/>
              </a:rPr>
              <a:t>Rosa </a:t>
            </a:r>
            <a:r>
              <a:rPr lang="fr-FR" sz="1800" b="0" i="0" u="none" strike="noStrike" baseline="0" dirty="0" err="1">
                <a:solidFill>
                  <a:srgbClr val="2667B1"/>
                </a:solidFill>
                <a:latin typeface="Interstate-Regular"/>
              </a:rPr>
              <a:t>banksiae</a:t>
            </a:r>
            <a:r>
              <a:rPr lang="fr-FR" sz="1800" b="0" i="0" u="none" strike="noStrike" baseline="0" dirty="0">
                <a:solidFill>
                  <a:srgbClr val="2667B1"/>
                </a:solidFill>
                <a:latin typeface="Interstate-Regular"/>
              </a:rPr>
              <a:t> Rosier </a:t>
            </a:r>
            <a:r>
              <a:rPr lang="fr-FR" sz="1800" b="0" i="0" u="none" strike="noStrike" baseline="0" dirty="0" err="1">
                <a:solidFill>
                  <a:srgbClr val="2667B1"/>
                </a:solidFill>
                <a:latin typeface="Interstate-Regular"/>
              </a:rPr>
              <a:t>banks</a:t>
            </a:r>
            <a:r>
              <a:rPr lang="fr-FR" sz="1800" b="0" i="0" u="none" strike="noStrike" baseline="0" dirty="0">
                <a:solidFill>
                  <a:srgbClr val="2667B1"/>
                </a:solidFill>
                <a:latin typeface="Interstate-Regular"/>
              </a:rPr>
              <a:t> 0,2</a:t>
            </a:r>
          </a:p>
          <a:p>
            <a:pPr algn="l"/>
            <a:r>
              <a:rPr lang="fr-FR" sz="1800" b="0" i="0" u="none" strike="noStrike" baseline="0" dirty="0">
                <a:solidFill>
                  <a:srgbClr val="2667B1"/>
                </a:solidFill>
                <a:latin typeface="Interstate-Regular"/>
              </a:rPr>
              <a:t>Solanum </a:t>
            </a:r>
            <a:r>
              <a:rPr lang="fr-FR" sz="1800" b="0" i="0" u="none" strike="noStrike" baseline="0" dirty="0" err="1">
                <a:solidFill>
                  <a:srgbClr val="2667B1"/>
                </a:solidFill>
                <a:latin typeface="Interstate-Regular"/>
              </a:rPr>
              <a:t>jasminoïdes</a:t>
            </a:r>
            <a:r>
              <a:rPr lang="fr-FR" sz="1800" b="0" i="0" u="none" strike="noStrike" baseline="0" dirty="0">
                <a:solidFill>
                  <a:srgbClr val="2667B1"/>
                </a:solidFill>
                <a:latin typeface="Interstate-Regular"/>
              </a:rPr>
              <a:t> Solanum 0,5</a:t>
            </a:r>
          </a:p>
          <a:p>
            <a:pPr algn="l"/>
            <a:r>
              <a:rPr lang="fr-FR" sz="1800" i="0" u="none" strike="noStrike" baseline="0" dirty="0">
                <a:latin typeface="Interstate-Bold"/>
              </a:rPr>
              <a:t>Plantes piquantes </a:t>
            </a:r>
            <a:r>
              <a:rPr lang="fr-FR" sz="1800" i="0" u="none" strike="noStrike" baseline="0" dirty="0" err="1">
                <a:latin typeface="Interstate-Bold"/>
              </a:rPr>
              <a:t>Kc</a:t>
            </a:r>
            <a:endParaRPr lang="fr-FR" sz="1800" i="0" u="none" strike="noStrike" baseline="0" dirty="0">
              <a:latin typeface="Interstate-Bold"/>
            </a:endParaRPr>
          </a:p>
          <a:p>
            <a:pPr algn="l"/>
            <a:r>
              <a:rPr lang="fr-FR" sz="1800" b="0" i="0" u="none" strike="noStrike" baseline="0" dirty="0">
                <a:solidFill>
                  <a:srgbClr val="2667B1"/>
                </a:solidFill>
                <a:latin typeface="Interstate-Regular"/>
              </a:rPr>
              <a:t>Agave americana 0,2</a:t>
            </a:r>
          </a:p>
          <a:p>
            <a:pPr algn="l"/>
            <a:r>
              <a:rPr lang="fr-FR" sz="1800" b="0" i="0" u="none" strike="noStrike" baseline="0" dirty="0" err="1">
                <a:solidFill>
                  <a:srgbClr val="2667B1"/>
                </a:solidFill>
                <a:latin typeface="Interstate-Regular"/>
              </a:rPr>
              <a:t>Dasylirion</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glaucaphyllum</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Dasylire</a:t>
            </a:r>
            <a:r>
              <a:rPr lang="fr-FR" sz="1800" b="0" i="0" u="none" strike="noStrike" baseline="0" dirty="0">
                <a:solidFill>
                  <a:srgbClr val="2667B1"/>
                </a:solidFill>
                <a:latin typeface="Interstate-Regular"/>
              </a:rPr>
              <a:t> 0,1</a:t>
            </a:r>
            <a:endParaRPr lang="fr-FR" dirty="0"/>
          </a:p>
        </p:txBody>
      </p:sp>
      <p:sp>
        <p:nvSpPr>
          <p:cNvPr id="4" name="ZoneTexte 3">
            <a:extLst>
              <a:ext uri="{FF2B5EF4-FFF2-40B4-BE49-F238E27FC236}">
                <a16:creationId xmlns:a16="http://schemas.microsoft.com/office/drawing/2014/main" id="{455F453E-B4C5-3365-E6EC-7883CE81D04C}"/>
              </a:ext>
            </a:extLst>
          </p:cNvPr>
          <p:cNvSpPr txBox="1"/>
          <p:nvPr/>
        </p:nvSpPr>
        <p:spPr>
          <a:xfrm>
            <a:off x="4716137" y="948690"/>
            <a:ext cx="4419600" cy="5909310"/>
          </a:xfrm>
          <a:prstGeom prst="rect">
            <a:avLst/>
          </a:prstGeom>
          <a:noFill/>
        </p:spPr>
        <p:txBody>
          <a:bodyPr wrap="square" rtlCol="0">
            <a:spAutoFit/>
          </a:bodyPr>
          <a:lstStyle/>
          <a:p>
            <a:pPr algn="l"/>
            <a:r>
              <a:rPr lang="fr-FR" sz="1800" b="1" i="0" u="none" strike="noStrike" baseline="0" dirty="0">
                <a:solidFill>
                  <a:schemeClr val="tx1"/>
                </a:solidFill>
                <a:latin typeface="Interstate-Bold"/>
              </a:rPr>
              <a:t>Arbuste </a:t>
            </a:r>
            <a:r>
              <a:rPr lang="fr-FR" sz="1800" b="1" i="0" u="none" strike="noStrike" baseline="0" dirty="0" err="1">
                <a:solidFill>
                  <a:schemeClr val="tx1"/>
                </a:solidFill>
                <a:latin typeface="Interstate-Bold"/>
              </a:rPr>
              <a:t>Kc</a:t>
            </a:r>
            <a:endParaRPr lang="fr-FR" sz="1800" b="1" i="0" u="none" strike="noStrike" baseline="0" dirty="0">
              <a:solidFill>
                <a:schemeClr val="tx1"/>
              </a:solidFill>
              <a:latin typeface="Interstate-Bold"/>
            </a:endParaRPr>
          </a:p>
          <a:p>
            <a:pPr algn="l"/>
            <a:r>
              <a:rPr lang="pt-BR" sz="1800" b="0" i="0" u="none" strike="noStrike" baseline="0" dirty="0">
                <a:solidFill>
                  <a:srgbClr val="2667B1"/>
                </a:solidFill>
                <a:latin typeface="Interstate-Regular"/>
              </a:rPr>
              <a:t>Abelia grandiflora Abélia à grandes fleurs 0,5</a:t>
            </a:r>
          </a:p>
          <a:p>
            <a:pPr algn="l"/>
            <a:r>
              <a:rPr lang="fr-FR" sz="1800" b="0" i="0" u="none" strike="noStrike" baseline="0" dirty="0">
                <a:solidFill>
                  <a:srgbClr val="2667B1"/>
                </a:solidFill>
                <a:latin typeface="Interstate-Regular"/>
              </a:rPr>
              <a:t>Artemisia </a:t>
            </a:r>
            <a:r>
              <a:rPr lang="fr-FR" sz="1800" b="0" i="0" u="none" strike="noStrike" baseline="0" dirty="0" err="1">
                <a:solidFill>
                  <a:srgbClr val="2667B1"/>
                </a:solidFill>
                <a:latin typeface="Interstate-Regular"/>
              </a:rPr>
              <a:t>arborescens</a:t>
            </a:r>
            <a:r>
              <a:rPr lang="fr-FR" sz="1800" b="0" i="0" u="none" strike="noStrike" baseline="0" dirty="0">
                <a:solidFill>
                  <a:srgbClr val="2667B1"/>
                </a:solidFill>
                <a:latin typeface="Interstate-Regular"/>
              </a:rPr>
              <a:t> Armoise 0,1</a:t>
            </a:r>
          </a:p>
          <a:p>
            <a:pPr algn="l"/>
            <a:r>
              <a:rPr lang="fr-FR" sz="1800" b="0" i="0" u="none" strike="noStrike" baseline="0" dirty="0" err="1">
                <a:solidFill>
                  <a:srgbClr val="2667B1"/>
                </a:solidFill>
                <a:latin typeface="Interstate-Regular"/>
              </a:rPr>
              <a:t>Buxus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sempervirens</a:t>
            </a:r>
            <a:r>
              <a:rPr lang="fr-FR" sz="1800" b="0" i="0" u="none" strike="noStrike" baseline="0" dirty="0">
                <a:solidFill>
                  <a:srgbClr val="2667B1"/>
                </a:solidFill>
                <a:latin typeface="Interstate-Regular"/>
              </a:rPr>
              <a:t> Buis commun 0,5</a:t>
            </a:r>
          </a:p>
          <a:p>
            <a:pPr algn="l"/>
            <a:r>
              <a:rPr lang="fr-FR" sz="1800" b="0" i="0" u="none" strike="noStrike" baseline="0" dirty="0" err="1">
                <a:solidFill>
                  <a:srgbClr val="2667B1"/>
                </a:solidFill>
                <a:latin typeface="Interstate-Regular"/>
              </a:rPr>
              <a:t>Choisya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temata</a:t>
            </a:r>
            <a:r>
              <a:rPr lang="fr-FR" sz="1800" b="0" i="0" u="none" strike="noStrike" baseline="0" dirty="0">
                <a:solidFill>
                  <a:srgbClr val="2667B1"/>
                </a:solidFill>
                <a:latin typeface="Interstate-Regular"/>
              </a:rPr>
              <a:t> Oranger du Mexique 0,5</a:t>
            </a:r>
            <a:endParaRPr lang="fr-FR" dirty="0">
              <a:solidFill>
                <a:srgbClr val="2667B1"/>
              </a:solidFill>
              <a:latin typeface="Interstate-Regular"/>
            </a:endParaRPr>
          </a:p>
          <a:p>
            <a:pPr algn="l"/>
            <a:r>
              <a:rPr lang="fr-FR" sz="1800" b="0" i="0" u="none" strike="noStrike" baseline="0" dirty="0" err="1">
                <a:solidFill>
                  <a:srgbClr val="2667B1"/>
                </a:solidFill>
                <a:latin typeface="Interstate-Regular"/>
              </a:rPr>
              <a:t>Eleagnus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ebbingei</a:t>
            </a:r>
            <a:r>
              <a:rPr lang="fr-FR" sz="1800" b="0" i="0" u="none" strike="noStrike" baseline="0" dirty="0">
                <a:solidFill>
                  <a:srgbClr val="2667B1"/>
                </a:solidFill>
                <a:latin typeface="Interstate-Regular"/>
              </a:rPr>
              <a:t> Chalef 0,2</a:t>
            </a:r>
          </a:p>
          <a:p>
            <a:pPr algn="l"/>
            <a:r>
              <a:rPr lang="fr-FR" sz="1800" b="0" i="0" u="none" strike="noStrike" baseline="0" dirty="0" err="1">
                <a:solidFill>
                  <a:srgbClr val="2667B1"/>
                </a:solidFill>
                <a:latin typeface="Interstate-Regular"/>
              </a:rPr>
              <a:t>Escallonia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rubra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Escallonia</a:t>
            </a:r>
            <a:r>
              <a:rPr lang="fr-FR" sz="1800" b="0" i="0" u="none" strike="noStrike" baseline="0" dirty="0">
                <a:solidFill>
                  <a:srgbClr val="2667B1"/>
                </a:solidFill>
                <a:latin typeface="Interstate-Regular"/>
              </a:rPr>
              <a:t> rouge 0,5</a:t>
            </a:r>
          </a:p>
          <a:p>
            <a:pPr algn="l"/>
            <a:r>
              <a:rPr lang="fr-FR" sz="1800" b="0" i="0" u="none" strike="noStrike" baseline="0" dirty="0" err="1">
                <a:solidFill>
                  <a:srgbClr val="2667B1"/>
                </a:solidFill>
                <a:latin typeface="Interstate-Regular"/>
              </a:rPr>
              <a:t>Euphorbia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characias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Wulfenii</a:t>
            </a:r>
            <a:r>
              <a:rPr lang="fr-FR" sz="1800" b="0" i="0" u="none" strike="noStrike" baseline="0" dirty="0">
                <a:solidFill>
                  <a:srgbClr val="2667B1"/>
                </a:solidFill>
                <a:latin typeface="Interstate-Regular"/>
              </a:rPr>
              <a:t>' Euphorbe 0,2</a:t>
            </a:r>
          </a:p>
          <a:p>
            <a:pPr algn="l"/>
            <a:r>
              <a:rPr lang="fr-FR" sz="1800" b="1" i="0" u="none" strike="noStrike" baseline="0" dirty="0">
                <a:solidFill>
                  <a:schemeClr val="tx1"/>
                </a:solidFill>
                <a:latin typeface="Interstate-Bold"/>
              </a:rPr>
              <a:t>Arbres </a:t>
            </a:r>
            <a:r>
              <a:rPr lang="fr-FR" sz="1800" b="1" i="0" u="none" strike="noStrike" baseline="0" dirty="0" err="1">
                <a:solidFill>
                  <a:schemeClr val="tx1"/>
                </a:solidFill>
                <a:latin typeface="Interstate-Bold"/>
              </a:rPr>
              <a:t>Kc</a:t>
            </a:r>
            <a:endParaRPr lang="fr-FR" sz="1800" b="1" i="0" u="none" strike="noStrike" baseline="0" dirty="0">
              <a:solidFill>
                <a:schemeClr val="tx1"/>
              </a:solidFill>
              <a:latin typeface="Interstate-Bold"/>
            </a:endParaRPr>
          </a:p>
          <a:p>
            <a:pPr algn="l"/>
            <a:r>
              <a:rPr lang="fr-FR" sz="1800" b="0" i="0" u="none" strike="noStrike" baseline="0" dirty="0">
                <a:solidFill>
                  <a:srgbClr val="2667B1"/>
                </a:solidFill>
                <a:latin typeface="Interstate-Regular"/>
              </a:rPr>
              <a:t>Acer campestre Erable Champêtre 0,5</a:t>
            </a:r>
          </a:p>
          <a:p>
            <a:pPr algn="l"/>
            <a:r>
              <a:rPr lang="fr-FR" sz="1800" b="0" i="0" u="none" strike="noStrike" baseline="0" dirty="0" err="1">
                <a:solidFill>
                  <a:srgbClr val="2667B1"/>
                </a:solidFill>
                <a:latin typeface="Interstate-Regular"/>
              </a:rPr>
              <a:t>Celtis</a:t>
            </a:r>
            <a:r>
              <a:rPr lang="fr-FR" sz="1800" b="0" i="0" u="none" strike="noStrike" baseline="0" dirty="0">
                <a:solidFill>
                  <a:srgbClr val="2667B1"/>
                </a:solidFill>
                <a:latin typeface="Interstate-Regular"/>
              </a:rPr>
              <a:t> Australis Micocoulier 0,2</a:t>
            </a:r>
          </a:p>
          <a:p>
            <a:pPr algn="l"/>
            <a:r>
              <a:rPr lang="fr-FR" sz="1800" b="0" i="0" u="none" strike="noStrike" baseline="0" dirty="0" err="1">
                <a:solidFill>
                  <a:srgbClr val="2667B1"/>
                </a:solidFill>
                <a:latin typeface="Interstate-Regular"/>
              </a:rPr>
              <a:t>Cercis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siliquastrum</a:t>
            </a:r>
            <a:r>
              <a:rPr lang="fr-FR" sz="1800" b="0" i="0" u="none" strike="noStrike" baseline="0" dirty="0">
                <a:solidFill>
                  <a:srgbClr val="2667B1"/>
                </a:solidFill>
                <a:latin typeface="Interstate-Regular"/>
              </a:rPr>
              <a:t> Arbre de Judée 0,5</a:t>
            </a:r>
          </a:p>
          <a:p>
            <a:pPr algn="l"/>
            <a:r>
              <a:rPr lang="fr-FR" sz="1800" b="0" i="0" u="none" strike="noStrike" baseline="0" dirty="0" err="1">
                <a:solidFill>
                  <a:srgbClr val="2667B1"/>
                </a:solidFill>
                <a:latin typeface="Interstate-Regular"/>
              </a:rPr>
              <a:t>Fraxinus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ornus</a:t>
            </a:r>
            <a:r>
              <a:rPr lang="fr-FR" sz="1800" b="0" i="0" u="none" strike="noStrike" baseline="0" dirty="0">
                <a:solidFill>
                  <a:srgbClr val="2667B1"/>
                </a:solidFill>
                <a:latin typeface="Interstate-Regular"/>
              </a:rPr>
              <a:t> Frêne à fleurs 0,5</a:t>
            </a:r>
          </a:p>
          <a:p>
            <a:pPr algn="l"/>
            <a:r>
              <a:rPr lang="fr-FR" sz="1800" b="0" i="0" u="none" strike="noStrike" baseline="0" dirty="0" err="1">
                <a:solidFill>
                  <a:srgbClr val="2667B1"/>
                </a:solidFill>
                <a:latin typeface="Interstate-Regular"/>
              </a:rPr>
              <a:t>Koelreuteria</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paniculata</a:t>
            </a:r>
            <a:r>
              <a:rPr lang="fr-FR" sz="1800" b="0" i="0" u="none" strike="noStrike" baseline="0" dirty="0">
                <a:solidFill>
                  <a:srgbClr val="2667B1"/>
                </a:solidFill>
                <a:latin typeface="Interstate-Regular"/>
              </a:rPr>
              <a:t> Savonnier 0,5</a:t>
            </a:r>
          </a:p>
          <a:p>
            <a:pPr algn="l"/>
            <a:r>
              <a:rPr lang="fr-FR" sz="1800" b="0" i="0" u="none" strike="noStrike" baseline="0" dirty="0">
                <a:solidFill>
                  <a:srgbClr val="2667B1"/>
                </a:solidFill>
                <a:latin typeface="Interstate-Regular"/>
              </a:rPr>
              <a:t>Olea </a:t>
            </a:r>
            <a:r>
              <a:rPr lang="fr-FR" sz="1800" b="0" i="0" u="none" strike="noStrike" baseline="0" dirty="0" err="1">
                <a:solidFill>
                  <a:srgbClr val="2667B1"/>
                </a:solidFill>
                <a:latin typeface="Interstate-Regular"/>
              </a:rPr>
              <a:t>europea</a:t>
            </a:r>
            <a:r>
              <a:rPr lang="fr-FR" sz="1800" b="0" i="0" u="none" strike="noStrike" baseline="0" dirty="0">
                <a:solidFill>
                  <a:srgbClr val="2667B1"/>
                </a:solidFill>
                <a:latin typeface="Interstate-Regular"/>
              </a:rPr>
              <a:t> Olivier 0,1</a:t>
            </a:r>
          </a:p>
          <a:p>
            <a:pPr algn="l"/>
            <a:r>
              <a:rPr lang="fr-FR" sz="1800" b="0" i="0" u="none" strike="noStrike" baseline="0" dirty="0">
                <a:solidFill>
                  <a:srgbClr val="2667B1"/>
                </a:solidFill>
                <a:latin typeface="Interstate-Regular"/>
              </a:rPr>
              <a:t>Pinus </a:t>
            </a:r>
            <a:r>
              <a:rPr lang="fr-FR" sz="1800" b="0" i="0" u="none" strike="noStrike" baseline="0" dirty="0" err="1">
                <a:solidFill>
                  <a:srgbClr val="2667B1"/>
                </a:solidFill>
                <a:latin typeface="Interstate-Regular"/>
              </a:rPr>
              <a:t>pinea</a:t>
            </a:r>
            <a:r>
              <a:rPr lang="fr-FR" sz="1800" b="0" i="0" u="none" strike="noStrike" baseline="0" dirty="0">
                <a:solidFill>
                  <a:srgbClr val="2667B1"/>
                </a:solidFill>
                <a:latin typeface="Interstate-Regular"/>
              </a:rPr>
              <a:t> Pin parasol ou pignon 0,2</a:t>
            </a:r>
          </a:p>
          <a:p>
            <a:pPr algn="l"/>
            <a:r>
              <a:rPr lang="fr-FR" sz="1800" b="0" i="0" u="none" strike="noStrike" baseline="0" dirty="0" err="1">
                <a:solidFill>
                  <a:srgbClr val="2667B1"/>
                </a:solidFill>
                <a:latin typeface="Interstate-Regular"/>
              </a:rPr>
              <a:t>Platanus</a:t>
            </a:r>
            <a:r>
              <a:rPr lang="fr-FR" sz="1800" b="0" i="0" u="none" strike="noStrike" baseline="0" dirty="0">
                <a:solidFill>
                  <a:srgbClr val="2667B1"/>
                </a:solidFill>
                <a:latin typeface="Interstate-Regular"/>
              </a:rPr>
              <a:t> </a:t>
            </a:r>
            <a:r>
              <a:rPr lang="fr-FR" sz="1800" b="0" i="0" u="none" strike="noStrike" baseline="0" dirty="0" err="1">
                <a:solidFill>
                  <a:srgbClr val="2667B1"/>
                </a:solidFill>
                <a:latin typeface="Interstate-Regular"/>
              </a:rPr>
              <a:t>acerifolia</a:t>
            </a:r>
            <a:r>
              <a:rPr lang="fr-FR" sz="1800" b="0" i="0" u="none" strike="noStrike" baseline="0" dirty="0">
                <a:solidFill>
                  <a:srgbClr val="2667B1"/>
                </a:solidFill>
                <a:latin typeface="Interstate-Regular"/>
              </a:rPr>
              <a:t> Platane 0,5</a:t>
            </a:r>
          </a:p>
          <a:p>
            <a:pPr algn="l"/>
            <a:r>
              <a:rPr lang="pt-BR" sz="1800" b="0" i="0" u="none" strike="noStrike" baseline="0" dirty="0">
                <a:solidFill>
                  <a:srgbClr val="2667B1"/>
                </a:solidFill>
                <a:latin typeface="Interstate-Regular"/>
              </a:rPr>
              <a:t>Quercus ilex Chêne vert 0,2</a:t>
            </a:r>
          </a:p>
          <a:p>
            <a:pPr algn="l"/>
            <a:r>
              <a:rPr lang="fr-FR" sz="1800" b="0" i="0" u="none" strike="noStrike" baseline="0" dirty="0" err="1">
                <a:solidFill>
                  <a:srgbClr val="2667B1"/>
                </a:solidFill>
                <a:latin typeface="Interstate-Regular"/>
              </a:rPr>
              <a:t>Schinus</a:t>
            </a:r>
            <a:r>
              <a:rPr lang="fr-FR" sz="1800" b="0" i="0" u="none" strike="noStrike" baseline="0" dirty="0">
                <a:solidFill>
                  <a:srgbClr val="2667B1"/>
                </a:solidFill>
                <a:latin typeface="Interstate-Regular"/>
              </a:rPr>
              <a:t> molle Faux poivrier 0,1</a:t>
            </a:r>
            <a:endParaRPr lang="fr-FR" dirty="0">
              <a:solidFill>
                <a:srgbClr val="2667B1"/>
              </a:solidFill>
              <a:latin typeface="Interstate-Regular"/>
            </a:endParaRPr>
          </a:p>
          <a:p>
            <a:pPr algn="l"/>
            <a:r>
              <a:rPr lang="fr-FR" sz="1800" i="0" u="none" strike="noStrike" baseline="0" dirty="0">
                <a:solidFill>
                  <a:schemeClr val="tx1"/>
                </a:solidFill>
                <a:latin typeface="Interstate-Bold"/>
              </a:rPr>
              <a:t>Palmier </a:t>
            </a:r>
            <a:r>
              <a:rPr lang="fr-FR" sz="1800" i="0" u="none" strike="noStrike" baseline="0" dirty="0" err="1">
                <a:solidFill>
                  <a:schemeClr val="tx1"/>
                </a:solidFill>
                <a:latin typeface="Interstate-Bold"/>
              </a:rPr>
              <a:t>Kc</a:t>
            </a:r>
            <a:endParaRPr lang="fr-FR" sz="1800" i="0" u="none" strike="noStrike" baseline="0" dirty="0">
              <a:solidFill>
                <a:schemeClr val="tx1"/>
              </a:solidFill>
              <a:latin typeface="Interstate-Bold"/>
            </a:endParaRPr>
          </a:p>
          <a:p>
            <a:pPr algn="l"/>
            <a:r>
              <a:rPr lang="fr-FR" sz="1800" b="0" i="0" u="none" strike="noStrike" baseline="0" dirty="0">
                <a:solidFill>
                  <a:srgbClr val="2667B1"/>
                </a:solidFill>
                <a:latin typeface="Interstate-Regular"/>
              </a:rPr>
              <a:t>Chamaerops humilis Palmier 0,2</a:t>
            </a:r>
            <a:endParaRPr lang="fr-FR" dirty="0"/>
          </a:p>
        </p:txBody>
      </p:sp>
    </p:spTree>
    <p:extLst>
      <p:ext uri="{BB962C8B-B14F-4D97-AF65-F5344CB8AC3E}">
        <p14:creationId xmlns:p14="http://schemas.microsoft.com/office/powerpoint/2010/main" val="14750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AC40BB7-EB6D-547C-7E06-113B415D3382}"/>
              </a:ext>
            </a:extLst>
          </p:cNvPr>
          <p:cNvPicPr>
            <a:picLocks noChangeAspect="1"/>
          </p:cNvPicPr>
          <p:nvPr/>
        </p:nvPicPr>
        <p:blipFill>
          <a:blip r:embed="rId3"/>
          <a:stretch>
            <a:fillRect/>
          </a:stretch>
        </p:blipFill>
        <p:spPr>
          <a:xfrm>
            <a:off x="88755" y="609600"/>
            <a:ext cx="9091021" cy="5562600"/>
          </a:xfrm>
          <a:prstGeom prst="rect">
            <a:avLst/>
          </a:prstGeom>
        </p:spPr>
      </p:pic>
    </p:spTree>
    <p:extLst>
      <p:ext uri="{BB962C8B-B14F-4D97-AF65-F5344CB8AC3E}">
        <p14:creationId xmlns:p14="http://schemas.microsoft.com/office/powerpoint/2010/main" val="945872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3276600" y="76200"/>
            <a:ext cx="2209800" cy="706437"/>
          </a:xfrm>
        </p:spPr>
        <p:txBody>
          <a:bodyPr vert="horz" wrap="square" lIns="91440" tIns="45720" rIns="91440" bIns="45720" numCol="1" anchor="t" anchorCtr="0" compatLnSpc="1">
            <a:prstTxWarp prst="textNoShape">
              <a:avLst/>
            </a:prstTxWarp>
          </a:bodyPr>
          <a:lstStyle/>
          <a:p>
            <a:pPr eaLnBrk="1" hangingPunct="1">
              <a:defRPr/>
            </a:pPr>
            <a:r>
              <a:rPr lang="fr-FR" altLang="fr-FR" sz="3000" b="1" dirty="0">
                <a:solidFill>
                  <a:srgbClr val="008080"/>
                </a:solidFill>
                <a:effectLst>
                  <a:outerShdw blurRad="38100" dist="38100" dir="2700000" algn="tl">
                    <a:srgbClr val="C0C0C0"/>
                  </a:outerShdw>
                </a:effectLst>
                <a:latin typeface="Lucida Handwriting" panose="03010101010101010101" pitchFamily="66" charset="0"/>
              </a:rPr>
              <a:t>LA DOSE</a:t>
            </a:r>
          </a:p>
        </p:txBody>
      </p:sp>
      <p:sp>
        <p:nvSpPr>
          <p:cNvPr id="567298" name="Rectangle 3"/>
          <p:cNvSpPr>
            <a:spLocks noGrp="1" noChangeArrowheads="1"/>
          </p:cNvSpPr>
          <p:nvPr>
            <p:ph type="body" idx="1"/>
          </p:nvPr>
        </p:nvSpPr>
        <p:spPr bwMode="auto">
          <a:xfrm>
            <a:off x="304800" y="641721"/>
            <a:ext cx="8686800" cy="5733814"/>
          </a:xfrm>
          <a:noFill/>
          <a:ln>
            <a:miter lim="800000"/>
            <a:headEnd/>
            <a:tailEnd/>
          </a:ln>
        </p:spPr>
        <p:txBody>
          <a:bodyPr vert="horz" wrap="square" lIns="91440" tIns="45720" rIns="91440" bIns="45720" numCol="1" anchor="t" anchorCtr="0" compatLnSpc="1">
            <a:prstTxWarp prst="textNoShape">
              <a:avLst/>
            </a:prstTxWarp>
          </a:bodyPr>
          <a:lstStyle/>
          <a:p>
            <a:pPr algn="just" eaLnBrk="1" hangingPunct="1">
              <a:lnSpc>
                <a:spcPct val="120000"/>
              </a:lnSpc>
              <a:spcBef>
                <a:spcPct val="80000"/>
              </a:spcBef>
              <a:buFont typeface="Wingdings" pitchFamily="2" charset="2"/>
              <a:buChar char="§"/>
            </a:pPr>
            <a:r>
              <a:rPr lang="fr-FR" altLang="fr-FR" sz="2200" b="0" dirty="0"/>
              <a:t>La fréquence et les doses d’arrosage dépendent de la texture et de la structure du sol (analyse de sol). La RFU est de 10 mm dans les sols Toulousains</a:t>
            </a:r>
          </a:p>
          <a:p>
            <a:pPr algn="just" eaLnBrk="1" hangingPunct="1">
              <a:lnSpc>
                <a:spcPct val="120000"/>
              </a:lnSpc>
              <a:spcBef>
                <a:spcPct val="80000"/>
              </a:spcBef>
              <a:buFont typeface="Wingdings" pitchFamily="2" charset="2"/>
              <a:buChar char="§"/>
            </a:pPr>
            <a:r>
              <a:rPr lang="fr-FR" altLang="fr-FR" sz="2200" b="0" dirty="0"/>
              <a:t>La dose d’arrosage compense la perte en eau (ETP) moins la pluviométrie. En juin, juillet et août, la dose d’arrosage est égale à l’ETP, c’est à dire 5mm/jour, soit 5 litres d’eau au m² sur Toulouse.</a:t>
            </a:r>
          </a:p>
          <a:p>
            <a:pPr algn="just" eaLnBrk="1" hangingPunct="1">
              <a:lnSpc>
                <a:spcPct val="120000"/>
              </a:lnSpc>
              <a:spcBef>
                <a:spcPct val="80000"/>
              </a:spcBef>
              <a:buFont typeface="Wingdings" pitchFamily="2" charset="2"/>
              <a:buChar char="§"/>
            </a:pPr>
            <a:r>
              <a:rPr lang="fr-FR" altLang="fr-FR" sz="2200" b="0" dirty="0"/>
              <a:t>En pratique : la RFU doit toujours être bien pourvue en eau, les apports doivent être modérés (ni ruissellement, ni lessivage) et on arrose toutes les 3 nuits en été (gazon).</a:t>
            </a:r>
          </a:p>
          <a:p>
            <a:pPr algn="just" eaLnBrk="1" hangingPunct="1">
              <a:lnSpc>
                <a:spcPct val="120000"/>
              </a:lnSpc>
              <a:spcBef>
                <a:spcPct val="80000"/>
              </a:spcBef>
              <a:buFont typeface="Wingdings" pitchFamily="2" charset="2"/>
              <a:buNone/>
            </a:pPr>
            <a:r>
              <a:rPr lang="fr-FR" altLang="fr-FR" sz="2000" b="0" i="1" u="sng" dirty="0">
                <a:solidFill>
                  <a:srgbClr val="008080"/>
                </a:solidFill>
              </a:rPr>
              <a:t>Exemple de calcul d’arrosage</a:t>
            </a:r>
            <a:r>
              <a:rPr lang="fr-FR" altLang="fr-FR" sz="2000" b="0" i="1" dirty="0">
                <a:solidFill>
                  <a:srgbClr val="008080"/>
                </a:solidFill>
              </a:rPr>
              <a:t> :</a:t>
            </a:r>
          </a:p>
          <a:p>
            <a:pPr algn="ctr" eaLnBrk="1" hangingPunct="1">
              <a:lnSpc>
                <a:spcPct val="120000"/>
              </a:lnSpc>
              <a:spcBef>
                <a:spcPct val="40000"/>
              </a:spcBef>
              <a:buFont typeface="Wingdings" pitchFamily="2" charset="2"/>
              <a:buNone/>
            </a:pPr>
            <a:r>
              <a:rPr lang="fr-FR" altLang="fr-FR" sz="2000" b="0" dirty="0"/>
              <a:t>ETP = 5 mm/jour et installation 10 mm/h ;</a:t>
            </a:r>
          </a:p>
          <a:p>
            <a:pPr algn="ctr" eaLnBrk="1" hangingPunct="1">
              <a:lnSpc>
                <a:spcPct val="120000"/>
              </a:lnSpc>
              <a:spcBef>
                <a:spcPct val="0"/>
              </a:spcBef>
              <a:buFont typeface="Wingdings" pitchFamily="2" charset="2"/>
              <a:buNone/>
            </a:pPr>
            <a:r>
              <a:rPr lang="fr-FR" altLang="fr-FR" sz="2000" b="0" dirty="0"/>
              <a:t>on arrose deux fois 15 minutes.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p:cNvSpPr>
            <a:spLocks noGrp="1" noChangeArrowheads="1"/>
          </p:cNvSpPr>
          <p:nvPr>
            <p:ph type="body" idx="1"/>
          </p:nvPr>
        </p:nvSpPr>
        <p:spPr bwMode="auto">
          <a:xfrm>
            <a:off x="684213" y="765175"/>
            <a:ext cx="8075612" cy="4745915"/>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eaLnBrk="1" hangingPunct="1">
              <a:lnSpc>
                <a:spcPct val="90000"/>
              </a:lnSpc>
              <a:buFontTx/>
              <a:buNone/>
            </a:pPr>
            <a:r>
              <a:rPr lang="fr-FR" altLang="fr-FR" sz="2400" dirty="0">
                <a:solidFill>
                  <a:schemeClr val="accent2"/>
                </a:solidFill>
              </a:rPr>
              <a:t>MAUVAIS EXEMPLE :</a:t>
            </a:r>
          </a:p>
          <a:p>
            <a:pPr eaLnBrk="1" hangingPunct="1">
              <a:lnSpc>
                <a:spcPct val="90000"/>
              </a:lnSpc>
              <a:buFontTx/>
              <a:buNone/>
            </a:pPr>
            <a:endParaRPr lang="fr-FR" altLang="fr-FR" sz="2400" dirty="0">
              <a:solidFill>
                <a:schemeClr val="accent2"/>
              </a:solidFill>
            </a:endParaRPr>
          </a:p>
          <a:p>
            <a:pPr eaLnBrk="1" hangingPunct="1">
              <a:lnSpc>
                <a:spcPct val="90000"/>
              </a:lnSpc>
            </a:pPr>
            <a:r>
              <a:rPr lang="fr-FR" altLang="fr-FR" sz="2400" b="0" dirty="0"/>
              <a:t>Un terrain de 1 000 m² avec pour moitié des arroseurs 15mm/H et pour l’autre moitié des tuyères à 50mm/H. Un temps d’arrosage de 30 mn programmé pour une ETP de 5mm/jour.</a:t>
            </a:r>
          </a:p>
          <a:p>
            <a:pPr eaLnBrk="1" hangingPunct="1">
              <a:lnSpc>
                <a:spcPct val="90000"/>
              </a:lnSpc>
            </a:pPr>
            <a:r>
              <a:rPr lang="fr-FR" altLang="fr-FR" sz="2400" b="0" dirty="0"/>
              <a:t>Arroseurs 2,5 m3 excès par jour et tuyères 20 m3 d’excès.</a:t>
            </a:r>
          </a:p>
          <a:p>
            <a:pPr eaLnBrk="1" hangingPunct="1">
              <a:lnSpc>
                <a:spcPct val="90000"/>
              </a:lnSpc>
            </a:pPr>
            <a:r>
              <a:rPr lang="fr-FR" altLang="fr-FR" sz="2400" b="0" dirty="0"/>
              <a:t>Pour un hectare sur la saison (120 jours) Arroseurs 2 000 m3 et tuyères 25 000 m3.</a:t>
            </a:r>
          </a:p>
          <a:p>
            <a:pPr eaLnBrk="1" hangingPunct="1">
              <a:lnSpc>
                <a:spcPct val="90000"/>
              </a:lnSpc>
            </a:pPr>
            <a:r>
              <a:rPr lang="fr-FR" altLang="fr-FR" sz="2400" b="0" dirty="0"/>
              <a:t>27 000 m3 x 2 € = 54 000 € par an à l’hectare.</a:t>
            </a:r>
          </a:p>
          <a:p>
            <a:pPr eaLnBrk="1" hangingPunct="1">
              <a:lnSpc>
                <a:spcPct val="90000"/>
              </a:lnSpc>
              <a:buFontTx/>
              <a:buNone/>
            </a:pPr>
            <a:r>
              <a:rPr lang="fr-FR" altLang="fr-FR" sz="2400" b="0" dirty="0"/>
              <a:t>	De plus un réseau de tuyère doit avoir une pression de 1 à 2 Bar  donc un réducteur et il doit être indépendant du réseau arroseur.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E8A9756-A339-2004-0596-12199B6A42EA}"/>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6FB654B7-4BA8-ABF8-69DC-08A4B5187E4A}"/>
              </a:ext>
            </a:extLst>
          </p:cNvPr>
          <p:cNvSpPr txBox="1"/>
          <p:nvPr/>
        </p:nvSpPr>
        <p:spPr>
          <a:xfrm>
            <a:off x="186446" y="345332"/>
            <a:ext cx="8001000" cy="2332562"/>
          </a:xfrm>
          <a:prstGeom prst="rect">
            <a:avLst/>
          </a:prstGeom>
          <a:noFill/>
        </p:spPr>
        <p:txBody>
          <a:bodyPr wrap="square">
            <a:spAutoFit/>
          </a:bodyPr>
          <a:lstStyle/>
          <a:p>
            <a:pPr algn="l"/>
            <a:r>
              <a:rPr lang="fr-FR" sz="2000" b="1" i="0" dirty="0">
                <a:solidFill>
                  <a:schemeClr val="tx1"/>
                </a:solidFill>
                <a:effectLst/>
                <a:latin typeface="Montserrat" panose="00000500000000000000" pitchFamily="2" charset="0"/>
              </a:rPr>
              <a:t>Quelle est la méthode la plus courante pour déterminer la quantité d'eau nécessaire pour un arrosage optimal ?</a:t>
            </a:r>
          </a:p>
          <a:p>
            <a:pPr algn="l"/>
            <a:endParaRPr lang="fr-FR" sz="2000" b="1" i="0" dirty="0">
              <a:solidFill>
                <a:schemeClr val="tx1"/>
              </a:solidFill>
              <a:effectLst/>
              <a:latin typeface="Montserrat" panose="00000500000000000000" pitchFamily="2" charset="0"/>
            </a:endParaRPr>
          </a:p>
          <a:p>
            <a:pPr algn="l">
              <a:lnSpc>
                <a:spcPts val="1680"/>
              </a:lnSpc>
              <a:spcAft>
                <a:spcPts val="1500"/>
              </a:spcAft>
            </a:pPr>
            <a:r>
              <a:rPr lang="fr-FR" sz="2000" b="0" i="0" dirty="0">
                <a:solidFill>
                  <a:schemeClr val="tx1"/>
                </a:solidFill>
                <a:effectLst/>
                <a:latin typeface="Montserrat" panose="00000500000000000000" pitchFamily="2" charset="0"/>
              </a:rPr>
              <a:t>A) Calculer la superficie de la zone irriguée et multiplier par le coefficient d'évapotranspiration.</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Estimer la quantité d'eau à l'aide de l'indice de végétation.</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Appliquer un arrosage uniforme sans tenir compte des besoins spécifiques des plantes.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Utiliser uniquement les prévisions météorologiques.</a:t>
            </a:r>
          </a:p>
        </p:txBody>
      </p:sp>
      <p:sp>
        <p:nvSpPr>
          <p:cNvPr id="6" name="ZoneTexte 5">
            <a:extLst>
              <a:ext uri="{FF2B5EF4-FFF2-40B4-BE49-F238E27FC236}">
                <a16:creationId xmlns:a16="http://schemas.microsoft.com/office/drawing/2014/main" id="{C98A8471-2BB3-0C61-4569-62D874AF41E0}"/>
              </a:ext>
            </a:extLst>
          </p:cNvPr>
          <p:cNvSpPr txBox="1"/>
          <p:nvPr/>
        </p:nvSpPr>
        <p:spPr>
          <a:xfrm>
            <a:off x="186446" y="3185808"/>
            <a:ext cx="7848600" cy="3447098"/>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A</a:t>
            </a:r>
            <a:br>
              <a:rPr lang="fr-FR" sz="2000" b="0" i="0" dirty="0">
                <a:solidFill>
                  <a:schemeClr val="tx1"/>
                </a:solidFill>
                <a:effectLst/>
                <a:latin typeface="Montserrat" panose="00000500000000000000" pitchFamily="2" charset="0"/>
              </a:rPr>
            </a:br>
            <a:r>
              <a:rPr lang="fr-FR" sz="2000" b="1" i="0" dirty="0">
                <a:solidFill>
                  <a:schemeClr val="tx1"/>
                </a:solidFill>
                <a:effectLst/>
                <a:latin typeface="Montserrat" panose="00000500000000000000" pitchFamily="2" charset="0"/>
              </a:rPr>
              <a:t>Explication</a:t>
            </a:r>
            <a:r>
              <a:rPr lang="fr-FR" sz="2000" b="0" i="0" dirty="0">
                <a:solidFill>
                  <a:schemeClr val="tx1"/>
                </a:solidFill>
                <a:effectLst/>
                <a:latin typeface="Montserrat" panose="00000500000000000000" pitchFamily="2" charset="0"/>
              </a:rPr>
              <a:t> : La méthode la plus courante consiste à calculer la superficie de la zone irriguée et à multiplier par le coefficient d'évapotranspiration (ET), qui donne une estimation précise des besoins en eau des plantes en fonction de leur environnement.</a:t>
            </a:r>
          </a:p>
          <a:p>
            <a:pPr algn="l"/>
            <a:r>
              <a:rPr lang="fr-FR" sz="2000" dirty="0">
                <a:solidFill>
                  <a:srgbClr val="FF0000"/>
                </a:solidFill>
                <a:latin typeface="Montserrat" panose="00000500000000000000" pitchFamily="2" charset="0"/>
              </a:rPr>
              <a:t>Avoir réalisé une analyse du sol pour connaître celui-ci et surtout sa RFU</a:t>
            </a:r>
          </a:p>
          <a:p>
            <a:pPr algn="l"/>
            <a:r>
              <a:rPr lang="fr-FR" sz="2000" b="0" i="0" dirty="0">
                <a:solidFill>
                  <a:srgbClr val="FF0000"/>
                </a:solidFill>
                <a:effectLst/>
                <a:latin typeface="Montserrat" panose="00000500000000000000" pitchFamily="2" charset="0"/>
              </a:rPr>
              <a:t>Connaître la quantité d’eau que le système d’arrosage produit à l’heure</a:t>
            </a:r>
          </a:p>
          <a:p>
            <a:endParaRPr lang="fr-FR" dirty="0"/>
          </a:p>
        </p:txBody>
      </p:sp>
    </p:spTree>
    <p:extLst>
      <p:ext uri="{BB962C8B-B14F-4D97-AF65-F5344CB8AC3E}">
        <p14:creationId xmlns:p14="http://schemas.microsoft.com/office/powerpoint/2010/main" val="32581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62DCB-9C17-E0EA-F20A-E2ADB76A2521}"/>
              </a:ext>
            </a:extLst>
          </p:cNvPr>
          <p:cNvSpPr>
            <a:spLocks noGrp="1"/>
          </p:cNvSpPr>
          <p:nvPr>
            <p:ph type="title"/>
          </p:nvPr>
        </p:nvSpPr>
        <p:spPr>
          <a:xfrm>
            <a:off x="3238626" y="1015000"/>
            <a:ext cx="4695825" cy="615553"/>
          </a:xfrm>
        </p:spPr>
        <p:txBody>
          <a:bodyPr>
            <a:normAutofit fontScale="90000"/>
          </a:bodyPr>
          <a:lstStyle/>
          <a:p>
            <a:r>
              <a:rPr lang="fr-FR"/>
              <a:t>IMAGE D4UN PLAN DE TERRAIN D4ARROSAGE ET D4UN ARROSEUR</a:t>
            </a:r>
          </a:p>
        </p:txBody>
      </p:sp>
      <p:pic>
        <p:nvPicPr>
          <p:cNvPr id="4" name="Image 3">
            <a:extLst>
              <a:ext uri="{FF2B5EF4-FFF2-40B4-BE49-F238E27FC236}">
                <a16:creationId xmlns:a16="http://schemas.microsoft.com/office/drawing/2014/main" id="{2EFE0792-5B91-D786-6809-FCCC610A7B54}"/>
              </a:ext>
            </a:extLst>
          </p:cNvPr>
          <p:cNvPicPr>
            <a:picLocks noChangeAspect="1"/>
          </p:cNvPicPr>
          <p:nvPr/>
        </p:nvPicPr>
        <p:blipFill>
          <a:blip r:embed="rId3"/>
          <a:stretch>
            <a:fillRect/>
          </a:stretch>
        </p:blipFill>
        <p:spPr>
          <a:xfrm>
            <a:off x="457200" y="0"/>
            <a:ext cx="9144000" cy="6237962"/>
          </a:xfrm>
          <a:prstGeom prst="rect">
            <a:avLst/>
          </a:prstGeom>
        </p:spPr>
      </p:pic>
      <p:pic>
        <p:nvPicPr>
          <p:cNvPr id="12" name="Image 11">
            <a:extLst>
              <a:ext uri="{FF2B5EF4-FFF2-40B4-BE49-F238E27FC236}">
                <a16:creationId xmlns:a16="http://schemas.microsoft.com/office/drawing/2014/main" id="{08DB4BEF-A561-187C-BABE-184613FBADC6}"/>
              </a:ext>
            </a:extLst>
          </p:cNvPr>
          <p:cNvPicPr>
            <a:picLocks noChangeAspect="1"/>
          </p:cNvPicPr>
          <p:nvPr/>
        </p:nvPicPr>
        <p:blipFill rotWithShape="1">
          <a:blip r:embed="rId4">
            <a:extLst>
              <a:ext uri="{28A0092B-C50C-407E-A947-70E740481C1C}">
                <a14:useLocalDpi xmlns:a14="http://schemas.microsoft.com/office/drawing/2010/main" val="0"/>
              </a:ext>
            </a:extLst>
          </a:blip>
          <a:srcRect l="15556" r="57778"/>
          <a:stretch/>
        </p:blipFill>
        <p:spPr>
          <a:xfrm>
            <a:off x="228600" y="2209800"/>
            <a:ext cx="934720" cy="3505200"/>
          </a:xfrm>
          <a:prstGeom prst="rect">
            <a:avLst/>
          </a:prstGeom>
        </p:spPr>
      </p:pic>
    </p:spTree>
    <p:extLst>
      <p:ext uri="{BB962C8B-B14F-4D97-AF65-F5344CB8AC3E}">
        <p14:creationId xmlns:p14="http://schemas.microsoft.com/office/powerpoint/2010/main" val="2579977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0" name="Rectangle 2">
            <a:extLst>
              <a:ext uri="{FF2B5EF4-FFF2-40B4-BE49-F238E27FC236}">
                <a16:creationId xmlns:a16="http://schemas.microsoft.com/office/drawing/2014/main" id="{846B8526-63F1-90A8-C2B3-5BE5F1A3B9BD}"/>
              </a:ext>
            </a:extLst>
          </p:cNvPr>
          <p:cNvSpPr>
            <a:spLocks noChangeArrowheads="1"/>
          </p:cNvSpPr>
          <p:nvPr/>
        </p:nvSpPr>
        <p:spPr bwMode="auto">
          <a:xfrm>
            <a:off x="2605088" y="1952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005590" name="Rectangle 22">
            <a:extLst>
              <a:ext uri="{FF2B5EF4-FFF2-40B4-BE49-F238E27FC236}">
                <a16:creationId xmlns:a16="http://schemas.microsoft.com/office/drawing/2014/main" id="{007E1663-97B8-0789-328C-1F98D63EE5E3}"/>
              </a:ext>
            </a:extLst>
          </p:cNvPr>
          <p:cNvSpPr>
            <a:spLocks noChangeArrowheads="1"/>
          </p:cNvSpPr>
          <p:nvPr/>
        </p:nvSpPr>
        <p:spPr bwMode="auto">
          <a:xfrm>
            <a:off x="1349375" y="0"/>
            <a:ext cx="61563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4400">
                <a:solidFill>
                  <a:schemeClr val="tx2"/>
                </a:solidFill>
                <a:effectLst>
                  <a:outerShdw blurRad="38100" dist="38100" dir="2700000" algn="tl">
                    <a:srgbClr val="000000"/>
                  </a:outerShdw>
                </a:effectLst>
                <a:latin typeface="Arial" panose="020B0604020202020204" pitchFamily="34" charset="0"/>
              </a:defRPr>
            </a:lvl1pPr>
            <a:lvl2pPr>
              <a:defRPr sz="4400">
                <a:solidFill>
                  <a:schemeClr val="tx2"/>
                </a:solidFill>
                <a:effectLst>
                  <a:outerShdw blurRad="38100" dist="38100" dir="2700000" algn="tl">
                    <a:srgbClr val="000000"/>
                  </a:outerShdw>
                </a:effectLst>
                <a:latin typeface="Arial" panose="020B0604020202020204" pitchFamily="34" charset="0"/>
              </a:defRPr>
            </a:lvl2pPr>
            <a:lvl3pPr>
              <a:defRPr sz="4400">
                <a:solidFill>
                  <a:schemeClr val="tx2"/>
                </a:solidFill>
                <a:effectLst>
                  <a:outerShdw blurRad="38100" dist="38100" dir="2700000" algn="tl">
                    <a:srgbClr val="000000"/>
                  </a:outerShdw>
                </a:effectLst>
                <a:latin typeface="Arial" panose="020B0604020202020204" pitchFamily="34" charset="0"/>
              </a:defRPr>
            </a:lvl3pPr>
            <a:lvl4pPr>
              <a:defRPr sz="4400">
                <a:solidFill>
                  <a:schemeClr val="tx2"/>
                </a:solidFill>
                <a:effectLst>
                  <a:outerShdw blurRad="38100" dist="38100" dir="2700000" algn="tl">
                    <a:srgbClr val="000000"/>
                  </a:outerShdw>
                </a:effectLst>
                <a:latin typeface="Arial" panose="020B0604020202020204" pitchFamily="34" charset="0"/>
              </a:defRPr>
            </a:lvl4pPr>
            <a:lvl5pPr>
              <a:defRPr sz="4400">
                <a:solidFill>
                  <a:schemeClr val="tx2"/>
                </a:solidFill>
                <a:effectLst>
                  <a:outerShdw blurRad="38100" dist="38100" dir="2700000" algn="tl">
                    <a:srgbClr val="000000"/>
                  </a:outerShdw>
                </a:effectLst>
                <a:latin typeface="Arial" panose="020B060402020202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fr-FR" altLang="fr-FR" sz="1800" i="0"/>
              <a:t>1.3.1.2	Aspersion à l'aide d'arroseurs</a:t>
            </a:r>
          </a:p>
        </p:txBody>
      </p:sp>
      <p:grpSp>
        <p:nvGrpSpPr>
          <p:cNvPr id="1005606" name="Group 38">
            <a:extLst>
              <a:ext uri="{FF2B5EF4-FFF2-40B4-BE49-F238E27FC236}">
                <a16:creationId xmlns:a16="http://schemas.microsoft.com/office/drawing/2014/main" id="{82CF7D16-A64F-2198-AA7C-6F8EE30CD1A4}"/>
              </a:ext>
            </a:extLst>
          </p:cNvPr>
          <p:cNvGrpSpPr>
            <a:grpSpLocks/>
          </p:cNvGrpSpPr>
          <p:nvPr/>
        </p:nvGrpSpPr>
        <p:grpSpPr bwMode="auto">
          <a:xfrm>
            <a:off x="228600" y="662659"/>
            <a:ext cx="4949825" cy="2265363"/>
            <a:chOff x="317" y="582"/>
            <a:chExt cx="3118" cy="1427"/>
          </a:xfrm>
        </p:grpSpPr>
        <p:pic>
          <p:nvPicPr>
            <p:cNvPr id="1005592" name="Picture 24">
              <a:extLst>
                <a:ext uri="{FF2B5EF4-FFF2-40B4-BE49-F238E27FC236}">
                  <a16:creationId xmlns:a16="http://schemas.microsoft.com/office/drawing/2014/main" id="{E911BBEF-69C6-0F1E-0D0E-51473FB20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110"/>
            <a:stretch>
              <a:fillRect/>
            </a:stretch>
          </p:blipFill>
          <p:spPr bwMode="auto">
            <a:xfrm>
              <a:off x="317" y="582"/>
              <a:ext cx="3115" cy="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594" name="Picture 26">
              <a:extLst>
                <a:ext uri="{FF2B5EF4-FFF2-40B4-BE49-F238E27FC236}">
                  <a16:creationId xmlns:a16="http://schemas.microsoft.com/office/drawing/2014/main" id="{5259EE82-189F-A7DB-D6DE-611D3E6C2E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 y="716"/>
              <a:ext cx="397"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595" name="Picture 27">
              <a:extLst>
                <a:ext uri="{FF2B5EF4-FFF2-40B4-BE49-F238E27FC236}">
                  <a16:creationId xmlns:a16="http://schemas.microsoft.com/office/drawing/2014/main" id="{35970713-61C0-ED01-2A06-D3526FC83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 y="711"/>
              <a:ext cx="343" cy="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05601" name="Picture 33">
            <a:extLst>
              <a:ext uri="{FF2B5EF4-FFF2-40B4-BE49-F238E27FC236}">
                <a16:creationId xmlns:a16="http://schemas.microsoft.com/office/drawing/2014/main" id="{0F791BB7-4829-8ECF-8E83-DD37B815B8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807" t="5051" r="4759" b="1202"/>
          <a:stretch>
            <a:fillRect/>
          </a:stretch>
        </p:blipFill>
        <p:spPr bwMode="auto">
          <a:xfrm>
            <a:off x="5715000" y="-90278"/>
            <a:ext cx="3416300" cy="693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5607" name="Picture 39">
            <a:extLst>
              <a:ext uri="{FF2B5EF4-FFF2-40B4-BE49-F238E27FC236}">
                <a16:creationId xmlns:a16="http://schemas.microsoft.com/office/drawing/2014/main" id="{21F319EB-6FBB-A73D-5378-42CB7C711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618" t="4402" r="5026" b="4402"/>
          <a:stretch>
            <a:fillRect/>
          </a:stretch>
        </p:blipFill>
        <p:spPr bwMode="auto">
          <a:xfrm>
            <a:off x="475029" y="3184526"/>
            <a:ext cx="3054350"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5608" name="Rectangle 40">
            <a:extLst>
              <a:ext uri="{FF2B5EF4-FFF2-40B4-BE49-F238E27FC236}">
                <a16:creationId xmlns:a16="http://schemas.microsoft.com/office/drawing/2014/main" id="{98922E53-B6F7-7BD3-BC94-419727500F95}"/>
              </a:ext>
            </a:extLst>
          </p:cNvPr>
          <p:cNvSpPr>
            <a:spLocks noChangeArrowheads="1"/>
          </p:cNvSpPr>
          <p:nvPr/>
        </p:nvSpPr>
        <p:spPr bwMode="auto">
          <a:xfrm>
            <a:off x="-53974" y="6144296"/>
            <a:ext cx="190500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lgn="l">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lgn="l">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lgn="l">
              <a:spcBef>
                <a:spcPct val="20000"/>
              </a:spcBef>
              <a:buClr>
                <a:schemeClr val="tx1"/>
              </a:buClr>
              <a:buChar char="–"/>
              <a:defRPr sz="2000">
                <a:solidFill>
                  <a:schemeClr val="tx1"/>
                </a:solidFill>
                <a:latin typeface="Times New Roman" panose="02020603050405020304" pitchFamily="18" charset="0"/>
              </a:defRPr>
            </a:lvl4pPr>
            <a:lvl5pPr marL="2057400" indent="-228600" algn="l">
              <a:spcBef>
                <a:spcPct val="20000"/>
              </a:spcBef>
              <a:buClr>
                <a:schemeClr val="accent1"/>
              </a:buClr>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buFont typeface="Wingdings" panose="05000000000000000000" pitchFamily="2" charset="2"/>
              <a:buNone/>
            </a:pPr>
            <a:r>
              <a:rPr lang="fr-FR" altLang="fr-FR" sz="2000" i="0" dirty="0">
                <a:latin typeface="Arial" panose="020B0604020202020204" pitchFamily="34" charset="0"/>
              </a:rPr>
              <a:t>Pluviométrie</a:t>
            </a:r>
          </a:p>
          <a:p>
            <a:pPr algn="ctr">
              <a:buFont typeface="Wingdings" panose="05000000000000000000" pitchFamily="2" charset="2"/>
              <a:buNone/>
            </a:pPr>
            <a:r>
              <a:rPr lang="fr-FR" altLang="fr-FR" sz="2000" i="0" dirty="0">
                <a:latin typeface="Arial" panose="020B0604020202020204" pitchFamily="34" charset="0"/>
              </a:rPr>
              <a:t>10 à 15 mm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C6C947-8ACE-01F9-4656-156126572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 y="533400"/>
            <a:ext cx="9136849" cy="5791200"/>
          </a:xfrm>
          <a:prstGeom prst="rect">
            <a:avLst/>
          </a:prstGeom>
        </p:spPr>
      </p:pic>
    </p:spTree>
    <p:extLst>
      <p:ext uri="{BB962C8B-B14F-4D97-AF65-F5344CB8AC3E}">
        <p14:creationId xmlns:p14="http://schemas.microsoft.com/office/powerpoint/2010/main" val="3649409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F9C64DF-CF2F-4AD0-0E93-A72D19B09B4B}"/>
              </a:ext>
            </a:extLst>
          </p:cNvPr>
          <p:cNvSpPr txBox="1"/>
          <p:nvPr/>
        </p:nvSpPr>
        <p:spPr>
          <a:xfrm>
            <a:off x="564204" y="252919"/>
            <a:ext cx="7879404" cy="2800767"/>
          </a:xfrm>
          <a:prstGeom prst="rect">
            <a:avLst/>
          </a:prstGeom>
          <a:noFill/>
        </p:spPr>
        <p:txBody>
          <a:bodyPr wrap="square" rtlCol="0">
            <a:spAutoFit/>
          </a:bodyPr>
          <a:lstStyle/>
          <a:p>
            <a:r>
              <a:rPr lang="fr-FR" sz="2000" b="1" dirty="0"/>
              <a:t>Calcul:</a:t>
            </a:r>
          </a:p>
          <a:p>
            <a:r>
              <a:rPr lang="fr-FR" sz="2000" b="1" dirty="0"/>
              <a:t>Surface: </a:t>
            </a:r>
            <a:r>
              <a:rPr lang="fr-FR" sz="2000" dirty="0"/>
              <a:t>pour un terrain de rugby de 70 m² sur 120 m²</a:t>
            </a:r>
          </a:p>
          <a:p>
            <a:r>
              <a:rPr lang="fr-FR" sz="2000" b="1" dirty="0"/>
              <a:t>Matériel: </a:t>
            </a:r>
            <a:r>
              <a:rPr lang="fr-FR" sz="2000" dirty="0"/>
              <a:t>35 arroseurs </a:t>
            </a:r>
            <a:r>
              <a:rPr lang="fr-FR" sz="2000" dirty="0" err="1"/>
              <a:t>rainbird</a:t>
            </a:r>
            <a:r>
              <a:rPr lang="fr-FR" sz="2000" dirty="0"/>
              <a:t> 3500 buse 3  pression 3 portée 9,4m pour 15 l/h au m² plein cercle</a:t>
            </a:r>
          </a:p>
          <a:p>
            <a:r>
              <a:rPr lang="fr-FR" sz="2000" b="1" dirty="0"/>
              <a:t>Sol: </a:t>
            </a:r>
            <a:r>
              <a:rPr lang="fr-FR" sz="2000" dirty="0"/>
              <a:t>argilo/ sableux avec une RFU de 10 mm à Toulouse de 13 mm à Nîmes</a:t>
            </a:r>
          </a:p>
          <a:p>
            <a:r>
              <a:rPr lang="fr-FR" sz="2000" b="1" dirty="0"/>
              <a:t>ETP</a:t>
            </a:r>
            <a:r>
              <a:rPr lang="fr-FR" sz="2000" dirty="0"/>
              <a:t> de 5 mm par jour pour un début juillet</a:t>
            </a:r>
          </a:p>
          <a:p>
            <a:r>
              <a:rPr lang="fr-FR" sz="2000" dirty="0"/>
              <a:t>Plante: KC  1</a:t>
            </a:r>
          </a:p>
          <a:p>
            <a:endParaRPr lang="fr-FR" dirty="0"/>
          </a:p>
          <a:p>
            <a:endParaRPr lang="fr-FR" dirty="0"/>
          </a:p>
        </p:txBody>
      </p:sp>
      <p:sp>
        <p:nvSpPr>
          <p:cNvPr id="5" name="ZoneTexte 4">
            <a:extLst>
              <a:ext uri="{FF2B5EF4-FFF2-40B4-BE49-F238E27FC236}">
                <a16:creationId xmlns:a16="http://schemas.microsoft.com/office/drawing/2014/main" id="{A2687C6A-6552-3708-94FC-2325F2B1D04E}"/>
              </a:ext>
            </a:extLst>
          </p:cNvPr>
          <p:cNvSpPr txBox="1"/>
          <p:nvPr/>
        </p:nvSpPr>
        <p:spPr>
          <a:xfrm>
            <a:off x="564204" y="2795349"/>
            <a:ext cx="7976681" cy="4062651"/>
          </a:xfrm>
          <a:prstGeom prst="rect">
            <a:avLst/>
          </a:prstGeom>
          <a:noFill/>
        </p:spPr>
        <p:txBody>
          <a:bodyPr wrap="square" rtlCol="0">
            <a:spAutoFit/>
          </a:bodyPr>
          <a:lstStyle/>
          <a:p>
            <a:r>
              <a:rPr lang="fr-FR" sz="2000" b="1" dirty="0"/>
              <a:t>Calcul:</a:t>
            </a:r>
          </a:p>
          <a:p>
            <a:r>
              <a:rPr lang="fr-FR" sz="2000" b="1" dirty="0"/>
              <a:t>Surface:  </a:t>
            </a:r>
            <a:r>
              <a:rPr lang="fr-FR" sz="2000" dirty="0"/>
              <a:t>pour un terrain de rugby de 70 m² sur 120 m² = 8400 m² ou 42 m3 pour 20 mn?</a:t>
            </a:r>
          </a:p>
          <a:p>
            <a:r>
              <a:rPr lang="fr-FR" sz="2000" b="1" dirty="0"/>
              <a:t>Matériel: </a:t>
            </a:r>
            <a:r>
              <a:rPr lang="fr-FR" sz="2000" dirty="0"/>
              <a:t>35 arroseurs </a:t>
            </a:r>
            <a:r>
              <a:rPr lang="fr-FR" sz="2000" dirty="0" err="1"/>
              <a:t>rainbird</a:t>
            </a:r>
            <a:r>
              <a:rPr lang="fr-FR" sz="2000" dirty="0"/>
              <a:t> 3500 buse 3  pression 3 portée 9,4m pour 15 l/h au m² plein cercle = 525 l/h</a:t>
            </a:r>
          </a:p>
          <a:p>
            <a:r>
              <a:rPr lang="fr-FR" sz="2000" b="1" dirty="0"/>
              <a:t>Sol: </a:t>
            </a:r>
            <a:r>
              <a:rPr lang="fr-FR" sz="2000" dirty="0"/>
              <a:t>argilo/ sableux avec une RFU de 10 mm</a:t>
            </a:r>
          </a:p>
          <a:p>
            <a:r>
              <a:rPr lang="fr-FR" sz="2000" b="1" dirty="0"/>
              <a:t>ETP</a:t>
            </a:r>
            <a:r>
              <a:rPr lang="fr-FR" sz="2000" dirty="0"/>
              <a:t> de 5 mn par jour pour un début juillet</a:t>
            </a:r>
          </a:p>
          <a:p>
            <a:r>
              <a:rPr lang="fr-FR" sz="2000" b="1" dirty="0"/>
              <a:t>Plante</a:t>
            </a:r>
            <a:r>
              <a:rPr lang="fr-FR" sz="2000" dirty="0"/>
              <a:t>: KC  1</a:t>
            </a:r>
          </a:p>
          <a:p>
            <a:r>
              <a:rPr lang="fr-FR" sz="2000" b="1" dirty="0"/>
              <a:t>Dose: </a:t>
            </a:r>
            <a:r>
              <a:rPr lang="fr-FR" sz="2000" dirty="0"/>
              <a:t>Pour répondre au besoin de 5 mm, il faut arroser 20 mn à 15 l/h. Pour remplir la RFU de 10 mm il faut arroser 40 mn. On peut arroser tous les jours 20 mn avec un enracinement superficiel ou tous les 2 jours pendant 40 mn avec un enracinement plus profond mais en deux fois.</a:t>
            </a:r>
          </a:p>
          <a:p>
            <a:endParaRPr lang="fr-FR" dirty="0"/>
          </a:p>
        </p:txBody>
      </p:sp>
    </p:spTree>
    <p:extLst>
      <p:ext uri="{BB962C8B-B14F-4D97-AF65-F5344CB8AC3E}">
        <p14:creationId xmlns:p14="http://schemas.microsoft.com/office/powerpoint/2010/main" val="23912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BFD4D0E-164E-C137-F35A-A939DD3040F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7DE9D88-B494-6846-5339-1C47DAACA18B}"/>
              </a:ext>
            </a:extLst>
          </p:cNvPr>
          <p:cNvSpPr txBox="1"/>
          <p:nvPr/>
        </p:nvSpPr>
        <p:spPr>
          <a:xfrm>
            <a:off x="248055" y="434876"/>
            <a:ext cx="8153400" cy="1691360"/>
          </a:xfrm>
          <a:prstGeom prst="rect">
            <a:avLst/>
          </a:prstGeom>
          <a:noFill/>
        </p:spPr>
        <p:txBody>
          <a:bodyPr wrap="square">
            <a:spAutoFit/>
          </a:bodyPr>
          <a:lstStyle/>
          <a:p>
            <a:pPr algn="l"/>
            <a:r>
              <a:rPr lang="fr-FR" sz="2000" b="1" i="0" dirty="0">
                <a:solidFill>
                  <a:schemeClr val="tx1"/>
                </a:solidFill>
                <a:effectLst/>
                <a:latin typeface="Montserrat" panose="00000500000000000000" pitchFamily="2" charset="0"/>
              </a:rPr>
              <a:t>Quel est l'impact d'un arrosage excessif sur les plantes ?</a:t>
            </a:r>
          </a:p>
          <a:p>
            <a:pPr algn="l">
              <a:lnSpc>
                <a:spcPts val="1680"/>
              </a:lnSpc>
              <a:spcAft>
                <a:spcPts val="1500"/>
              </a:spcAft>
            </a:pPr>
            <a:endParaRPr lang="fr-FR" sz="2000" b="0" i="0" dirty="0">
              <a:solidFill>
                <a:schemeClr val="tx1"/>
              </a:solidFill>
              <a:effectLst/>
              <a:latin typeface="Montserrat" panose="00000500000000000000" pitchFamily="2" charset="0"/>
            </a:endParaRPr>
          </a:p>
          <a:p>
            <a:pPr algn="l">
              <a:lnSpc>
                <a:spcPts val="1680"/>
              </a:lnSpc>
              <a:spcAft>
                <a:spcPts val="1500"/>
              </a:spcAft>
            </a:pPr>
            <a:r>
              <a:rPr lang="fr-FR" sz="2000" b="0" i="0" dirty="0">
                <a:solidFill>
                  <a:schemeClr val="tx1"/>
                </a:solidFill>
                <a:effectLst/>
                <a:latin typeface="Montserrat" panose="00000500000000000000" pitchFamily="2" charset="0"/>
              </a:rPr>
              <a:t>A) Augmente la croissance des racines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Favorise la floraison</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Risque de pourriture des racines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Améliore la qualité du sol</a:t>
            </a:r>
          </a:p>
        </p:txBody>
      </p:sp>
      <p:sp>
        <p:nvSpPr>
          <p:cNvPr id="4" name="ZoneTexte 3">
            <a:extLst>
              <a:ext uri="{FF2B5EF4-FFF2-40B4-BE49-F238E27FC236}">
                <a16:creationId xmlns:a16="http://schemas.microsoft.com/office/drawing/2014/main" id="{933BFC50-A8D6-7D67-7AB7-5505ACED6168}"/>
              </a:ext>
            </a:extLst>
          </p:cNvPr>
          <p:cNvSpPr txBox="1"/>
          <p:nvPr/>
        </p:nvSpPr>
        <p:spPr>
          <a:xfrm>
            <a:off x="248055" y="3429000"/>
            <a:ext cx="7848600" cy="2523768"/>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C) Risque de pourriture des racines et de maladies fongiques</a:t>
            </a:r>
            <a:br>
              <a:rPr lang="fr-FR" sz="2000" b="0" i="0" dirty="0">
                <a:solidFill>
                  <a:schemeClr val="tx1"/>
                </a:solidFill>
                <a:effectLst/>
                <a:latin typeface="Montserrat" panose="00000500000000000000" pitchFamily="2" charset="0"/>
              </a:rPr>
            </a:br>
            <a:endParaRPr lang="fr-FR" sz="2000" b="0" i="0" dirty="0">
              <a:solidFill>
                <a:schemeClr val="tx1"/>
              </a:solidFill>
              <a:effectLst/>
              <a:latin typeface="Montserrat" panose="00000500000000000000" pitchFamily="2" charset="0"/>
            </a:endParaRPr>
          </a:p>
          <a:p>
            <a:pPr algn="l"/>
            <a:r>
              <a:rPr lang="fr-FR" sz="2000" b="0" i="1" dirty="0">
                <a:solidFill>
                  <a:schemeClr val="tx1"/>
                </a:solidFill>
                <a:effectLst/>
                <a:latin typeface="Montserrat" panose="00000500000000000000" pitchFamily="2" charset="0"/>
              </a:rPr>
              <a:t>Explication : Un arrosage excessif peut saturer le sol, privant les racines d'oxygène et entraînant des maladies fongiques comme la pourriture des racines. </a:t>
            </a:r>
            <a:r>
              <a:rPr lang="fr-FR" sz="2000" b="0" i="1" dirty="0">
                <a:solidFill>
                  <a:srgbClr val="FF0000"/>
                </a:solidFill>
                <a:effectLst/>
                <a:latin typeface="Montserrat" panose="00000500000000000000" pitchFamily="2" charset="0"/>
              </a:rPr>
              <a:t>Economie d’eau, Economie de l’usure du matériel et de l'énergie</a:t>
            </a:r>
            <a:endParaRPr lang="fr-FR" sz="2000"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29953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F1608D6-BF91-CAAD-B42D-8BF5E9941631}"/>
              </a:ext>
            </a:extLst>
          </p:cNvPr>
          <p:cNvSpPr txBox="1"/>
          <p:nvPr/>
        </p:nvSpPr>
        <p:spPr>
          <a:xfrm>
            <a:off x="2514600" y="304800"/>
            <a:ext cx="4572000" cy="369332"/>
          </a:xfrm>
          <a:prstGeom prst="rect">
            <a:avLst/>
          </a:prstGeom>
          <a:noFill/>
        </p:spPr>
        <p:txBody>
          <a:bodyPr wrap="square">
            <a:spAutoFit/>
          </a:bodyPr>
          <a:lstStyle/>
          <a:p>
            <a:pPr algn="ctr"/>
            <a:r>
              <a:rPr lang="fr-FR" sz="1800" dirty="0">
                <a:solidFill>
                  <a:srgbClr val="00B050"/>
                </a:solidFill>
              </a:rPr>
              <a:t>DOSES ET FREQUENCES</a:t>
            </a:r>
          </a:p>
        </p:txBody>
      </p:sp>
      <p:sp>
        <p:nvSpPr>
          <p:cNvPr id="6" name="object 4">
            <a:extLst>
              <a:ext uri="{FF2B5EF4-FFF2-40B4-BE49-F238E27FC236}">
                <a16:creationId xmlns:a16="http://schemas.microsoft.com/office/drawing/2014/main" id="{02727DC8-4D49-C6D7-2561-50BD3A0D2A20}"/>
              </a:ext>
            </a:extLst>
          </p:cNvPr>
          <p:cNvSpPr txBox="1"/>
          <p:nvPr/>
        </p:nvSpPr>
        <p:spPr>
          <a:xfrm>
            <a:off x="179579" y="838200"/>
            <a:ext cx="7924800" cy="225062"/>
          </a:xfrm>
          <a:prstGeom prst="rect">
            <a:avLst/>
          </a:prstGeom>
          <a:ln w="12192">
            <a:solidFill>
              <a:srgbClr val="000000"/>
            </a:solidFill>
          </a:ln>
        </p:spPr>
        <p:txBody>
          <a:bodyPr vert="horz" wrap="square" lIns="0" tIns="40005" rIns="0" bIns="0" rtlCol="0">
            <a:spAutoFit/>
          </a:bodyPr>
          <a:lstStyle/>
          <a:p>
            <a:pPr marL="868044">
              <a:lnSpc>
                <a:spcPct val="100000"/>
              </a:lnSpc>
              <a:spcBef>
                <a:spcPts val="315"/>
              </a:spcBef>
            </a:pPr>
            <a:r>
              <a:rPr sz="1200" b="1" dirty="0">
                <a:solidFill>
                  <a:srgbClr val="006600"/>
                </a:solidFill>
                <a:latin typeface="Arial"/>
                <a:cs typeface="Arial"/>
              </a:rPr>
              <a:t>Quantité</a:t>
            </a:r>
            <a:r>
              <a:rPr sz="1200" b="1" spc="-70" dirty="0">
                <a:solidFill>
                  <a:srgbClr val="006600"/>
                </a:solidFill>
                <a:latin typeface="Arial"/>
                <a:cs typeface="Arial"/>
              </a:rPr>
              <a:t> </a:t>
            </a:r>
            <a:r>
              <a:rPr sz="1200" b="1" dirty="0">
                <a:solidFill>
                  <a:srgbClr val="006600"/>
                </a:solidFill>
                <a:latin typeface="Arial"/>
                <a:cs typeface="Arial"/>
              </a:rPr>
              <a:t>d’eau</a:t>
            </a:r>
            <a:r>
              <a:rPr sz="1200" b="1" spc="-40" dirty="0">
                <a:solidFill>
                  <a:srgbClr val="006600"/>
                </a:solidFill>
                <a:latin typeface="Arial"/>
                <a:cs typeface="Arial"/>
              </a:rPr>
              <a:t> </a:t>
            </a:r>
            <a:r>
              <a:rPr sz="1200" b="1" dirty="0">
                <a:solidFill>
                  <a:srgbClr val="006600"/>
                </a:solidFill>
                <a:latin typeface="Arial"/>
                <a:cs typeface="Arial"/>
              </a:rPr>
              <a:t>à</a:t>
            </a:r>
            <a:r>
              <a:rPr sz="1200" b="1" spc="-35" dirty="0">
                <a:solidFill>
                  <a:srgbClr val="006600"/>
                </a:solidFill>
                <a:latin typeface="Arial"/>
                <a:cs typeface="Arial"/>
              </a:rPr>
              <a:t> </a:t>
            </a:r>
            <a:r>
              <a:rPr sz="1200" b="1" dirty="0">
                <a:solidFill>
                  <a:srgbClr val="006600"/>
                </a:solidFill>
                <a:latin typeface="Arial"/>
                <a:cs typeface="Arial"/>
              </a:rPr>
              <a:t>apporter</a:t>
            </a:r>
            <a:r>
              <a:rPr sz="1200" b="1" spc="-20" dirty="0">
                <a:solidFill>
                  <a:srgbClr val="006600"/>
                </a:solidFill>
                <a:latin typeface="Arial"/>
                <a:cs typeface="Arial"/>
              </a:rPr>
              <a:t> </a:t>
            </a:r>
            <a:r>
              <a:rPr sz="1200" b="1" dirty="0">
                <a:solidFill>
                  <a:srgbClr val="006600"/>
                </a:solidFill>
                <a:latin typeface="Arial"/>
                <a:cs typeface="Arial"/>
              </a:rPr>
              <a:t>=</a:t>
            </a:r>
            <a:r>
              <a:rPr sz="1200" b="1" spc="-25" dirty="0">
                <a:solidFill>
                  <a:srgbClr val="006600"/>
                </a:solidFill>
                <a:latin typeface="Arial"/>
                <a:cs typeface="Arial"/>
              </a:rPr>
              <a:t> </a:t>
            </a:r>
            <a:r>
              <a:rPr sz="1200" b="1" dirty="0">
                <a:solidFill>
                  <a:srgbClr val="006600"/>
                </a:solidFill>
                <a:latin typeface="Arial"/>
                <a:cs typeface="Arial"/>
              </a:rPr>
              <a:t>eau</a:t>
            </a:r>
            <a:r>
              <a:rPr sz="1200" b="1" spc="-35" dirty="0">
                <a:solidFill>
                  <a:srgbClr val="006600"/>
                </a:solidFill>
                <a:latin typeface="Arial"/>
                <a:cs typeface="Arial"/>
              </a:rPr>
              <a:t> </a:t>
            </a:r>
            <a:r>
              <a:rPr sz="1200" b="1" dirty="0">
                <a:solidFill>
                  <a:srgbClr val="006600"/>
                </a:solidFill>
                <a:latin typeface="Arial"/>
                <a:cs typeface="Arial"/>
              </a:rPr>
              <a:t>consommée</a:t>
            </a:r>
            <a:r>
              <a:rPr sz="1200" b="1" spc="-50" dirty="0">
                <a:solidFill>
                  <a:srgbClr val="006600"/>
                </a:solidFill>
                <a:latin typeface="Arial"/>
                <a:cs typeface="Arial"/>
              </a:rPr>
              <a:t> </a:t>
            </a:r>
            <a:r>
              <a:rPr sz="1200" b="1" dirty="0">
                <a:solidFill>
                  <a:srgbClr val="006600"/>
                </a:solidFill>
                <a:latin typeface="Arial"/>
                <a:cs typeface="Arial"/>
              </a:rPr>
              <a:t>(</a:t>
            </a:r>
            <a:r>
              <a:rPr sz="1200" b="1" dirty="0">
                <a:solidFill>
                  <a:srgbClr val="006FC0"/>
                </a:solidFill>
                <a:latin typeface="Arial"/>
                <a:cs typeface="Arial"/>
              </a:rPr>
              <a:t>ETP</a:t>
            </a:r>
            <a:r>
              <a:rPr sz="1200" b="1" dirty="0">
                <a:solidFill>
                  <a:srgbClr val="006600"/>
                </a:solidFill>
                <a:latin typeface="Arial"/>
                <a:cs typeface="Arial"/>
              </a:rPr>
              <a:t>),</a:t>
            </a:r>
            <a:r>
              <a:rPr sz="1200" b="1" spc="-30" dirty="0">
                <a:solidFill>
                  <a:srgbClr val="006600"/>
                </a:solidFill>
                <a:latin typeface="Arial"/>
                <a:cs typeface="Arial"/>
              </a:rPr>
              <a:t> </a:t>
            </a:r>
            <a:r>
              <a:rPr sz="1200" b="1" dirty="0">
                <a:solidFill>
                  <a:srgbClr val="006600"/>
                </a:solidFill>
                <a:latin typeface="Arial"/>
                <a:cs typeface="Arial"/>
              </a:rPr>
              <a:t>sans</a:t>
            </a:r>
            <a:r>
              <a:rPr sz="1200" b="1" spc="-30" dirty="0">
                <a:solidFill>
                  <a:srgbClr val="006600"/>
                </a:solidFill>
                <a:latin typeface="Arial"/>
                <a:cs typeface="Arial"/>
              </a:rPr>
              <a:t> </a:t>
            </a:r>
            <a:r>
              <a:rPr sz="1200" b="1" dirty="0">
                <a:solidFill>
                  <a:srgbClr val="006600"/>
                </a:solidFill>
                <a:latin typeface="Arial"/>
                <a:cs typeface="Arial"/>
              </a:rPr>
              <a:t>dépasser</a:t>
            </a:r>
            <a:r>
              <a:rPr sz="1200" b="1" spc="-45" dirty="0">
                <a:solidFill>
                  <a:srgbClr val="006600"/>
                </a:solidFill>
                <a:latin typeface="Arial"/>
                <a:cs typeface="Arial"/>
              </a:rPr>
              <a:t> </a:t>
            </a:r>
            <a:r>
              <a:rPr sz="1200" b="1" dirty="0">
                <a:solidFill>
                  <a:srgbClr val="006600"/>
                </a:solidFill>
                <a:latin typeface="Arial"/>
                <a:cs typeface="Arial"/>
              </a:rPr>
              <a:t>la</a:t>
            </a:r>
            <a:r>
              <a:rPr sz="1200" b="1" spc="-30" dirty="0">
                <a:solidFill>
                  <a:srgbClr val="006600"/>
                </a:solidFill>
                <a:latin typeface="Arial"/>
                <a:cs typeface="Arial"/>
              </a:rPr>
              <a:t> </a:t>
            </a:r>
            <a:r>
              <a:rPr sz="1200" b="1" spc="-25" dirty="0">
                <a:solidFill>
                  <a:srgbClr val="006FC0"/>
                </a:solidFill>
                <a:latin typeface="Arial"/>
                <a:cs typeface="Arial"/>
              </a:rPr>
              <a:t>RFU</a:t>
            </a:r>
            <a:endParaRPr sz="1200">
              <a:latin typeface="Arial"/>
              <a:cs typeface="Arial"/>
            </a:endParaRPr>
          </a:p>
        </p:txBody>
      </p:sp>
      <p:sp>
        <p:nvSpPr>
          <p:cNvPr id="7" name="object 5">
            <a:extLst>
              <a:ext uri="{FF2B5EF4-FFF2-40B4-BE49-F238E27FC236}">
                <a16:creationId xmlns:a16="http://schemas.microsoft.com/office/drawing/2014/main" id="{448B5699-0AF0-C93B-EFA0-C76964830401}"/>
              </a:ext>
            </a:extLst>
          </p:cNvPr>
          <p:cNvSpPr txBox="1"/>
          <p:nvPr/>
        </p:nvSpPr>
        <p:spPr>
          <a:xfrm>
            <a:off x="5943600" y="2102782"/>
            <a:ext cx="3676650" cy="1842812"/>
          </a:xfrm>
          <a:prstGeom prst="rect">
            <a:avLst/>
          </a:prstGeom>
        </p:spPr>
        <p:txBody>
          <a:bodyPr vert="horz" wrap="square" lIns="0" tIns="67310" rIns="0" bIns="0" rtlCol="0">
            <a:spAutoFit/>
          </a:bodyPr>
          <a:lstStyle/>
          <a:p>
            <a:pPr marL="12700">
              <a:lnSpc>
                <a:spcPct val="100000"/>
              </a:lnSpc>
              <a:spcBef>
                <a:spcPts val="530"/>
              </a:spcBef>
            </a:pPr>
            <a:r>
              <a:rPr sz="2000" u="sng" dirty="0">
                <a:solidFill>
                  <a:srgbClr val="1F487C"/>
                </a:solidFill>
                <a:uFill>
                  <a:solidFill>
                    <a:srgbClr val="1F487C"/>
                  </a:solidFill>
                </a:uFill>
                <a:latin typeface="Arial"/>
                <a:cs typeface="Arial"/>
              </a:rPr>
              <a:t>Exemple</a:t>
            </a:r>
            <a:r>
              <a:rPr sz="2000" spc="300" dirty="0">
                <a:solidFill>
                  <a:srgbClr val="1F487C"/>
                </a:solidFill>
                <a:latin typeface="Arial"/>
                <a:cs typeface="Arial"/>
              </a:rPr>
              <a:t> </a:t>
            </a:r>
            <a:r>
              <a:rPr sz="2000" spc="-50" dirty="0">
                <a:solidFill>
                  <a:srgbClr val="1F487C"/>
                </a:solidFill>
                <a:latin typeface="Arial"/>
                <a:cs typeface="Arial"/>
              </a:rPr>
              <a:t>:</a:t>
            </a:r>
            <a:endParaRPr sz="2000" dirty="0">
              <a:latin typeface="Arial"/>
              <a:cs typeface="Arial"/>
            </a:endParaRPr>
          </a:p>
          <a:p>
            <a:pPr marL="12700" marR="1329690">
              <a:lnSpc>
                <a:spcPct val="130000"/>
              </a:lnSpc>
            </a:pPr>
            <a:r>
              <a:rPr sz="2000" dirty="0">
                <a:solidFill>
                  <a:srgbClr val="1F487C"/>
                </a:solidFill>
                <a:latin typeface="Arial"/>
                <a:cs typeface="Arial"/>
              </a:rPr>
              <a:t>ETP</a:t>
            </a:r>
            <a:r>
              <a:rPr sz="2000" spc="-35" dirty="0">
                <a:solidFill>
                  <a:srgbClr val="1F487C"/>
                </a:solidFill>
                <a:latin typeface="Arial"/>
                <a:cs typeface="Arial"/>
              </a:rPr>
              <a:t> </a:t>
            </a:r>
            <a:r>
              <a:rPr sz="2000" dirty="0">
                <a:solidFill>
                  <a:srgbClr val="1F487C"/>
                </a:solidFill>
                <a:latin typeface="Arial"/>
                <a:cs typeface="Arial"/>
              </a:rPr>
              <a:t>le</a:t>
            </a:r>
            <a:r>
              <a:rPr sz="2000" spc="-10" dirty="0">
                <a:solidFill>
                  <a:srgbClr val="1F487C"/>
                </a:solidFill>
                <a:latin typeface="Arial"/>
                <a:cs typeface="Arial"/>
              </a:rPr>
              <a:t> </a:t>
            </a:r>
            <a:r>
              <a:rPr sz="2000" dirty="0">
                <a:solidFill>
                  <a:srgbClr val="1F487C"/>
                </a:solidFill>
                <a:latin typeface="Arial"/>
                <a:cs typeface="Arial"/>
              </a:rPr>
              <a:t>lundi</a:t>
            </a:r>
            <a:r>
              <a:rPr sz="2000" spc="-30" dirty="0">
                <a:solidFill>
                  <a:srgbClr val="1F487C"/>
                </a:solidFill>
                <a:latin typeface="Arial"/>
                <a:cs typeface="Arial"/>
              </a:rPr>
              <a:t> </a:t>
            </a:r>
            <a:r>
              <a:rPr sz="2000" dirty="0">
                <a:solidFill>
                  <a:srgbClr val="1F487C"/>
                </a:solidFill>
                <a:latin typeface="Arial"/>
                <a:cs typeface="Arial"/>
              </a:rPr>
              <a:t>: 4</a:t>
            </a:r>
            <a:r>
              <a:rPr sz="2000" spc="-15" dirty="0">
                <a:solidFill>
                  <a:srgbClr val="1F487C"/>
                </a:solidFill>
                <a:latin typeface="Arial"/>
                <a:cs typeface="Arial"/>
              </a:rPr>
              <a:t> </a:t>
            </a:r>
            <a:r>
              <a:rPr sz="2000" spc="-25" dirty="0">
                <a:solidFill>
                  <a:srgbClr val="1F487C"/>
                </a:solidFill>
                <a:latin typeface="Arial"/>
                <a:cs typeface="Arial"/>
              </a:rPr>
              <a:t>mm </a:t>
            </a:r>
            <a:endParaRPr lang="fr-FR" sz="2000" spc="-25" dirty="0">
              <a:solidFill>
                <a:srgbClr val="1F487C"/>
              </a:solidFill>
              <a:latin typeface="Arial"/>
              <a:cs typeface="Arial"/>
            </a:endParaRPr>
          </a:p>
          <a:p>
            <a:pPr marL="12700" marR="1329690">
              <a:lnSpc>
                <a:spcPct val="130000"/>
              </a:lnSpc>
            </a:pPr>
            <a:r>
              <a:rPr sz="2000" dirty="0">
                <a:solidFill>
                  <a:srgbClr val="1F487C"/>
                </a:solidFill>
                <a:latin typeface="Arial"/>
                <a:cs typeface="Arial"/>
              </a:rPr>
              <a:t>ETP</a:t>
            </a:r>
            <a:r>
              <a:rPr sz="2000" spc="-35" dirty="0">
                <a:solidFill>
                  <a:srgbClr val="1F487C"/>
                </a:solidFill>
                <a:latin typeface="Arial"/>
                <a:cs typeface="Arial"/>
              </a:rPr>
              <a:t> </a:t>
            </a:r>
            <a:r>
              <a:rPr sz="2000" dirty="0">
                <a:solidFill>
                  <a:srgbClr val="1F487C"/>
                </a:solidFill>
                <a:latin typeface="Arial"/>
                <a:cs typeface="Arial"/>
              </a:rPr>
              <a:t>le</a:t>
            </a:r>
            <a:r>
              <a:rPr sz="2000" spc="-10" dirty="0">
                <a:solidFill>
                  <a:srgbClr val="1F487C"/>
                </a:solidFill>
                <a:latin typeface="Arial"/>
                <a:cs typeface="Arial"/>
              </a:rPr>
              <a:t> </a:t>
            </a:r>
            <a:r>
              <a:rPr sz="2000" dirty="0">
                <a:solidFill>
                  <a:srgbClr val="1F487C"/>
                </a:solidFill>
                <a:latin typeface="Arial"/>
                <a:cs typeface="Arial"/>
              </a:rPr>
              <a:t>mardi</a:t>
            </a:r>
            <a:r>
              <a:rPr sz="2000" spc="-25" dirty="0">
                <a:solidFill>
                  <a:srgbClr val="1F487C"/>
                </a:solidFill>
                <a:latin typeface="Arial"/>
                <a:cs typeface="Arial"/>
              </a:rPr>
              <a:t> </a:t>
            </a:r>
            <a:r>
              <a:rPr sz="2000" dirty="0">
                <a:solidFill>
                  <a:srgbClr val="1F487C"/>
                </a:solidFill>
                <a:latin typeface="Arial"/>
                <a:cs typeface="Arial"/>
              </a:rPr>
              <a:t>:</a:t>
            </a:r>
            <a:r>
              <a:rPr sz="2000" spc="15" dirty="0">
                <a:solidFill>
                  <a:srgbClr val="1F487C"/>
                </a:solidFill>
                <a:latin typeface="Arial"/>
                <a:cs typeface="Arial"/>
              </a:rPr>
              <a:t> </a:t>
            </a:r>
            <a:r>
              <a:rPr sz="2000" dirty="0">
                <a:solidFill>
                  <a:srgbClr val="1F487C"/>
                </a:solidFill>
                <a:latin typeface="Arial"/>
                <a:cs typeface="Arial"/>
              </a:rPr>
              <a:t>6</a:t>
            </a:r>
            <a:r>
              <a:rPr sz="2000" spc="-10" dirty="0">
                <a:solidFill>
                  <a:srgbClr val="1F487C"/>
                </a:solidFill>
                <a:latin typeface="Arial"/>
                <a:cs typeface="Arial"/>
              </a:rPr>
              <a:t> </a:t>
            </a:r>
            <a:r>
              <a:rPr sz="2000" spc="-25" dirty="0">
                <a:solidFill>
                  <a:srgbClr val="1F487C"/>
                </a:solidFill>
                <a:latin typeface="Arial"/>
                <a:cs typeface="Arial"/>
              </a:rPr>
              <a:t>mm</a:t>
            </a:r>
            <a:endParaRPr sz="2000" dirty="0">
              <a:latin typeface="Arial"/>
              <a:cs typeface="Arial"/>
            </a:endParaRPr>
          </a:p>
          <a:p>
            <a:pPr marL="12700">
              <a:lnSpc>
                <a:spcPct val="100000"/>
              </a:lnSpc>
              <a:spcBef>
                <a:spcPts val="434"/>
              </a:spcBef>
            </a:pPr>
            <a:r>
              <a:rPr sz="2000" b="1" dirty="0">
                <a:solidFill>
                  <a:srgbClr val="1F487C"/>
                </a:solidFill>
                <a:latin typeface="Arial"/>
                <a:cs typeface="Arial"/>
              </a:rPr>
              <a:t>On</a:t>
            </a:r>
            <a:r>
              <a:rPr sz="2000" b="1" spc="-10" dirty="0">
                <a:solidFill>
                  <a:srgbClr val="1F487C"/>
                </a:solidFill>
                <a:latin typeface="Arial"/>
                <a:cs typeface="Arial"/>
              </a:rPr>
              <a:t> </a:t>
            </a:r>
            <a:r>
              <a:rPr sz="2000" b="1" dirty="0">
                <a:solidFill>
                  <a:srgbClr val="FF0000"/>
                </a:solidFill>
                <a:latin typeface="Arial"/>
                <a:cs typeface="Arial"/>
              </a:rPr>
              <a:t>peut</a:t>
            </a:r>
            <a:r>
              <a:rPr sz="2000" b="1" spc="-30" dirty="0">
                <a:solidFill>
                  <a:srgbClr val="FF0000"/>
                </a:solidFill>
                <a:latin typeface="Arial"/>
                <a:cs typeface="Arial"/>
              </a:rPr>
              <a:t> </a:t>
            </a:r>
            <a:r>
              <a:rPr sz="2000" b="1" dirty="0">
                <a:solidFill>
                  <a:srgbClr val="1F487C"/>
                </a:solidFill>
                <a:latin typeface="Arial"/>
                <a:cs typeface="Arial"/>
              </a:rPr>
              <a:t>apporter</a:t>
            </a:r>
            <a:r>
              <a:rPr sz="2000" b="1" spc="-25" dirty="0">
                <a:solidFill>
                  <a:srgbClr val="1F487C"/>
                </a:solidFill>
                <a:latin typeface="Arial"/>
                <a:cs typeface="Arial"/>
              </a:rPr>
              <a:t> </a:t>
            </a:r>
            <a:r>
              <a:rPr sz="2000" b="1" dirty="0">
                <a:solidFill>
                  <a:srgbClr val="1F487C"/>
                </a:solidFill>
                <a:latin typeface="Arial"/>
                <a:cs typeface="Arial"/>
              </a:rPr>
              <a:t>10</a:t>
            </a:r>
            <a:r>
              <a:rPr sz="2000" b="1" spc="-40" dirty="0">
                <a:solidFill>
                  <a:srgbClr val="1F487C"/>
                </a:solidFill>
                <a:latin typeface="Arial"/>
                <a:cs typeface="Arial"/>
              </a:rPr>
              <a:t> </a:t>
            </a:r>
            <a:r>
              <a:rPr sz="2000" b="1" dirty="0">
                <a:solidFill>
                  <a:srgbClr val="1F487C"/>
                </a:solidFill>
                <a:latin typeface="Arial"/>
                <a:cs typeface="Arial"/>
              </a:rPr>
              <a:t>mm</a:t>
            </a:r>
            <a:r>
              <a:rPr sz="2000" b="1" spc="-30" dirty="0">
                <a:solidFill>
                  <a:srgbClr val="1F487C"/>
                </a:solidFill>
                <a:latin typeface="Arial"/>
                <a:cs typeface="Arial"/>
              </a:rPr>
              <a:t> </a:t>
            </a:r>
            <a:r>
              <a:rPr sz="2000" b="1" dirty="0">
                <a:solidFill>
                  <a:srgbClr val="1F487C"/>
                </a:solidFill>
                <a:latin typeface="Arial"/>
                <a:cs typeface="Arial"/>
              </a:rPr>
              <a:t>le</a:t>
            </a:r>
            <a:r>
              <a:rPr sz="2000" b="1" spc="-15" dirty="0">
                <a:solidFill>
                  <a:srgbClr val="1F487C"/>
                </a:solidFill>
                <a:latin typeface="Arial"/>
                <a:cs typeface="Arial"/>
              </a:rPr>
              <a:t> </a:t>
            </a:r>
            <a:r>
              <a:rPr sz="2000" b="1" dirty="0">
                <a:solidFill>
                  <a:srgbClr val="1F487C"/>
                </a:solidFill>
                <a:latin typeface="Arial"/>
                <a:cs typeface="Arial"/>
              </a:rPr>
              <a:t>mardi</a:t>
            </a:r>
            <a:r>
              <a:rPr sz="2000" b="1" spc="-30" dirty="0">
                <a:solidFill>
                  <a:srgbClr val="1F487C"/>
                </a:solidFill>
                <a:latin typeface="Arial"/>
                <a:cs typeface="Arial"/>
              </a:rPr>
              <a:t> </a:t>
            </a:r>
            <a:r>
              <a:rPr sz="2000" b="1" spc="-20" dirty="0">
                <a:solidFill>
                  <a:srgbClr val="1F487C"/>
                </a:solidFill>
                <a:latin typeface="Arial"/>
                <a:cs typeface="Arial"/>
              </a:rPr>
              <a:t>soir</a:t>
            </a:r>
            <a:endParaRPr sz="2000" dirty="0">
              <a:latin typeface="Arial"/>
              <a:cs typeface="Arial"/>
            </a:endParaRPr>
          </a:p>
        </p:txBody>
      </p:sp>
      <p:grpSp>
        <p:nvGrpSpPr>
          <p:cNvPr id="8" name="object 6">
            <a:extLst>
              <a:ext uri="{FF2B5EF4-FFF2-40B4-BE49-F238E27FC236}">
                <a16:creationId xmlns:a16="http://schemas.microsoft.com/office/drawing/2014/main" id="{687D12DE-56E8-9E88-D874-3783ED609100}"/>
              </a:ext>
            </a:extLst>
          </p:cNvPr>
          <p:cNvGrpSpPr/>
          <p:nvPr/>
        </p:nvGrpSpPr>
        <p:grpSpPr>
          <a:xfrm>
            <a:off x="223776" y="1207008"/>
            <a:ext cx="5491224" cy="2507921"/>
            <a:chOff x="295656" y="1845564"/>
            <a:chExt cx="3746500" cy="1170940"/>
          </a:xfrm>
        </p:grpSpPr>
        <p:pic>
          <p:nvPicPr>
            <p:cNvPr id="9" name="object 7">
              <a:extLst>
                <a:ext uri="{FF2B5EF4-FFF2-40B4-BE49-F238E27FC236}">
                  <a16:creationId xmlns:a16="http://schemas.microsoft.com/office/drawing/2014/main" id="{C382AD29-F338-2287-9B3E-AA006037524F}"/>
                </a:ext>
              </a:extLst>
            </p:cNvPr>
            <p:cNvPicPr/>
            <p:nvPr/>
          </p:nvPicPr>
          <p:blipFill>
            <a:blip r:embed="rId3" cstate="print"/>
            <a:stretch>
              <a:fillRect/>
            </a:stretch>
          </p:blipFill>
          <p:spPr>
            <a:xfrm>
              <a:off x="324612" y="1874520"/>
              <a:ext cx="3688079" cy="1112519"/>
            </a:xfrm>
            <a:prstGeom prst="rect">
              <a:avLst/>
            </a:prstGeom>
          </p:spPr>
        </p:pic>
        <p:sp>
          <p:nvSpPr>
            <p:cNvPr id="10" name="object 8">
              <a:extLst>
                <a:ext uri="{FF2B5EF4-FFF2-40B4-BE49-F238E27FC236}">
                  <a16:creationId xmlns:a16="http://schemas.microsoft.com/office/drawing/2014/main" id="{3AA38008-0666-4CB5-3AEB-11FFF2CCE8DD}"/>
                </a:ext>
              </a:extLst>
            </p:cNvPr>
            <p:cNvSpPr/>
            <p:nvPr/>
          </p:nvSpPr>
          <p:spPr>
            <a:xfrm>
              <a:off x="310134" y="1860042"/>
              <a:ext cx="3717290" cy="1141730"/>
            </a:xfrm>
            <a:custGeom>
              <a:avLst/>
              <a:gdLst/>
              <a:ahLst/>
              <a:cxnLst/>
              <a:rect l="l" t="t" r="r" b="b"/>
              <a:pathLst>
                <a:path w="3717290" h="1141730">
                  <a:moveTo>
                    <a:pt x="0" y="1141476"/>
                  </a:moveTo>
                  <a:lnTo>
                    <a:pt x="3717036" y="1141476"/>
                  </a:lnTo>
                  <a:lnTo>
                    <a:pt x="3717036" y="0"/>
                  </a:lnTo>
                  <a:lnTo>
                    <a:pt x="0" y="0"/>
                  </a:lnTo>
                  <a:lnTo>
                    <a:pt x="0" y="1141476"/>
                  </a:lnTo>
                  <a:close/>
                </a:path>
              </a:pathLst>
            </a:custGeom>
            <a:ln w="28956">
              <a:solidFill>
                <a:srgbClr val="1F487C"/>
              </a:solidFill>
            </a:ln>
          </p:spPr>
          <p:txBody>
            <a:bodyPr wrap="square" lIns="0" tIns="0" rIns="0" bIns="0" rtlCol="0"/>
            <a:lstStyle/>
            <a:p>
              <a:endParaRPr sz="1200"/>
            </a:p>
          </p:txBody>
        </p:sp>
      </p:grpSp>
      <p:sp>
        <p:nvSpPr>
          <p:cNvPr id="11" name="object 9">
            <a:extLst>
              <a:ext uri="{FF2B5EF4-FFF2-40B4-BE49-F238E27FC236}">
                <a16:creationId xmlns:a16="http://schemas.microsoft.com/office/drawing/2014/main" id="{6FD9240E-C1C6-5641-FB59-8F7E6DD9AEF2}"/>
              </a:ext>
            </a:extLst>
          </p:cNvPr>
          <p:cNvSpPr txBox="1"/>
          <p:nvPr/>
        </p:nvSpPr>
        <p:spPr>
          <a:xfrm>
            <a:off x="164339" y="4271392"/>
            <a:ext cx="6842759" cy="655949"/>
          </a:xfrm>
          <a:prstGeom prst="rect">
            <a:avLst/>
          </a:prstGeom>
          <a:ln w="12192">
            <a:solidFill>
              <a:srgbClr val="000000"/>
            </a:solidFill>
          </a:ln>
        </p:spPr>
        <p:txBody>
          <a:bodyPr vert="horz" wrap="square" lIns="0" tIns="40005" rIns="0" bIns="0" rtlCol="0">
            <a:spAutoFit/>
          </a:bodyPr>
          <a:lstStyle/>
          <a:p>
            <a:pPr marL="135255">
              <a:lnSpc>
                <a:spcPct val="100000"/>
              </a:lnSpc>
              <a:spcBef>
                <a:spcPts val="315"/>
              </a:spcBef>
            </a:pPr>
            <a:r>
              <a:rPr sz="2000" b="1" dirty="0">
                <a:solidFill>
                  <a:srgbClr val="006600"/>
                </a:solidFill>
                <a:latin typeface="Arial"/>
                <a:cs typeface="Arial"/>
              </a:rPr>
              <a:t>Durée</a:t>
            </a:r>
            <a:r>
              <a:rPr sz="2000" b="1" spc="-50" dirty="0">
                <a:solidFill>
                  <a:srgbClr val="006600"/>
                </a:solidFill>
                <a:latin typeface="Arial"/>
                <a:cs typeface="Arial"/>
              </a:rPr>
              <a:t> </a:t>
            </a:r>
            <a:r>
              <a:rPr sz="2000" b="1" dirty="0">
                <a:solidFill>
                  <a:srgbClr val="006600"/>
                </a:solidFill>
                <a:latin typeface="Arial"/>
                <a:cs typeface="Arial"/>
              </a:rPr>
              <a:t>d’arrosage</a:t>
            </a:r>
            <a:r>
              <a:rPr sz="2000" b="1" spc="-40" dirty="0">
                <a:solidFill>
                  <a:srgbClr val="006600"/>
                </a:solidFill>
                <a:latin typeface="Arial"/>
                <a:cs typeface="Arial"/>
              </a:rPr>
              <a:t> </a:t>
            </a:r>
            <a:r>
              <a:rPr sz="2000" b="1" dirty="0">
                <a:solidFill>
                  <a:srgbClr val="006600"/>
                </a:solidFill>
                <a:latin typeface="Arial"/>
                <a:cs typeface="Arial"/>
              </a:rPr>
              <a:t>:</a:t>
            </a:r>
            <a:r>
              <a:rPr sz="2000" b="1" spc="-40" dirty="0">
                <a:solidFill>
                  <a:srgbClr val="006600"/>
                </a:solidFill>
                <a:latin typeface="Arial"/>
                <a:cs typeface="Arial"/>
              </a:rPr>
              <a:t> </a:t>
            </a:r>
            <a:r>
              <a:rPr sz="2000" b="1" dirty="0">
                <a:solidFill>
                  <a:srgbClr val="006600"/>
                </a:solidFill>
                <a:latin typeface="Arial"/>
                <a:cs typeface="Arial"/>
              </a:rPr>
              <a:t>diviser</a:t>
            </a:r>
            <a:r>
              <a:rPr sz="2000" b="1" spc="-30" dirty="0">
                <a:solidFill>
                  <a:srgbClr val="006600"/>
                </a:solidFill>
                <a:latin typeface="Arial"/>
                <a:cs typeface="Arial"/>
              </a:rPr>
              <a:t> </a:t>
            </a:r>
            <a:r>
              <a:rPr sz="2000" b="1" dirty="0">
                <a:solidFill>
                  <a:srgbClr val="006600"/>
                </a:solidFill>
                <a:latin typeface="Arial"/>
                <a:cs typeface="Arial"/>
              </a:rPr>
              <a:t>la</a:t>
            </a:r>
            <a:r>
              <a:rPr sz="2000" b="1" spc="-35" dirty="0">
                <a:solidFill>
                  <a:srgbClr val="006600"/>
                </a:solidFill>
                <a:latin typeface="Arial"/>
                <a:cs typeface="Arial"/>
              </a:rPr>
              <a:t> </a:t>
            </a:r>
            <a:r>
              <a:rPr sz="2000" b="1" dirty="0">
                <a:solidFill>
                  <a:srgbClr val="006600"/>
                </a:solidFill>
                <a:latin typeface="Arial"/>
                <a:cs typeface="Arial"/>
              </a:rPr>
              <a:t>dose</a:t>
            </a:r>
            <a:r>
              <a:rPr sz="2000" b="1" spc="-35" dirty="0">
                <a:solidFill>
                  <a:srgbClr val="006600"/>
                </a:solidFill>
                <a:latin typeface="Arial"/>
                <a:cs typeface="Arial"/>
              </a:rPr>
              <a:t> </a:t>
            </a:r>
            <a:r>
              <a:rPr sz="2000" b="1" dirty="0">
                <a:solidFill>
                  <a:srgbClr val="006600"/>
                </a:solidFill>
                <a:latin typeface="Arial"/>
                <a:cs typeface="Arial"/>
              </a:rPr>
              <a:t>à</a:t>
            </a:r>
            <a:r>
              <a:rPr sz="2000" b="1" spc="-30" dirty="0">
                <a:solidFill>
                  <a:srgbClr val="006600"/>
                </a:solidFill>
                <a:latin typeface="Arial"/>
                <a:cs typeface="Arial"/>
              </a:rPr>
              <a:t> </a:t>
            </a:r>
            <a:r>
              <a:rPr sz="2000" b="1" dirty="0">
                <a:solidFill>
                  <a:srgbClr val="006600"/>
                </a:solidFill>
                <a:latin typeface="Arial"/>
                <a:cs typeface="Arial"/>
              </a:rPr>
              <a:t>apporter</a:t>
            </a:r>
            <a:r>
              <a:rPr sz="2000" b="1" spc="-45" dirty="0">
                <a:solidFill>
                  <a:srgbClr val="006600"/>
                </a:solidFill>
                <a:latin typeface="Arial"/>
                <a:cs typeface="Arial"/>
              </a:rPr>
              <a:t> </a:t>
            </a:r>
            <a:r>
              <a:rPr sz="2000" b="1" dirty="0">
                <a:solidFill>
                  <a:srgbClr val="006600"/>
                </a:solidFill>
                <a:latin typeface="Arial"/>
                <a:cs typeface="Arial"/>
              </a:rPr>
              <a:t>par</a:t>
            </a:r>
            <a:r>
              <a:rPr sz="2000" b="1" spc="-25" dirty="0">
                <a:solidFill>
                  <a:srgbClr val="006600"/>
                </a:solidFill>
                <a:latin typeface="Arial"/>
                <a:cs typeface="Arial"/>
              </a:rPr>
              <a:t> </a:t>
            </a:r>
            <a:r>
              <a:rPr sz="2000" b="1" dirty="0">
                <a:solidFill>
                  <a:srgbClr val="006600"/>
                </a:solidFill>
                <a:latin typeface="Arial"/>
                <a:cs typeface="Arial"/>
              </a:rPr>
              <a:t>la</a:t>
            </a:r>
            <a:r>
              <a:rPr sz="2000" b="1" spc="-30" dirty="0">
                <a:solidFill>
                  <a:srgbClr val="006600"/>
                </a:solidFill>
                <a:latin typeface="Arial"/>
                <a:cs typeface="Arial"/>
              </a:rPr>
              <a:t> </a:t>
            </a:r>
            <a:r>
              <a:rPr sz="2000" b="1" dirty="0">
                <a:solidFill>
                  <a:srgbClr val="006FC0"/>
                </a:solidFill>
                <a:latin typeface="Arial"/>
                <a:cs typeface="Arial"/>
              </a:rPr>
              <a:t>pluviométrie</a:t>
            </a:r>
            <a:r>
              <a:rPr sz="2000" b="1" spc="-55" dirty="0">
                <a:solidFill>
                  <a:srgbClr val="006FC0"/>
                </a:solidFill>
                <a:latin typeface="Arial"/>
                <a:cs typeface="Arial"/>
              </a:rPr>
              <a:t> </a:t>
            </a:r>
            <a:r>
              <a:rPr sz="2000" b="1" dirty="0">
                <a:solidFill>
                  <a:srgbClr val="006600"/>
                </a:solidFill>
                <a:latin typeface="Arial"/>
                <a:cs typeface="Arial"/>
              </a:rPr>
              <a:t>des</a:t>
            </a:r>
            <a:r>
              <a:rPr sz="2000" b="1" spc="-35" dirty="0">
                <a:solidFill>
                  <a:srgbClr val="006600"/>
                </a:solidFill>
                <a:latin typeface="Arial"/>
                <a:cs typeface="Arial"/>
              </a:rPr>
              <a:t> </a:t>
            </a:r>
            <a:r>
              <a:rPr sz="2000" b="1" spc="-10" dirty="0">
                <a:solidFill>
                  <a:srgbClr val="006600"/>
                </a:solidFill>
                <a:latin typeface="Arial"/>
                <a:cs typeface="Arial"/>
              </a:rPr>
              <a:t>appareils</a:t>
            </a:r>
            <a:endParaRPr sz="2000" dirty="0">
              <a:latin typeface="Arial"/>
              <a:cs typeface="Arial"/>
            </a:endParaRPr>
          </a:p>
        </p:txBody>
      </p:sp>
      <p:sp>
        <p:nvSpPr>
          <p:cNvPr id="12" name="object 10">
            <a:extLst>
              <a:ext uri="{FF2B5EF4-FFF2-40B4-BE49-F238E27FC236}">
                <a16:creationId xmlns:a16="http://schemas.microsoft.com/office/drawing/2014/main" id="{4D43A337-E955-F3C8-3988-4A3F7E0CEAD5}"/>
              </a:ext>
            </a:extLst>
          </p:cNvPr>
          <p:cNvSpPr txBox="1"/>
          <p:nvPr/>
        </p:nvSpPr>
        <p:spPr>
          <a:xfrm>
            <a:off x="3276600" y="5262723"/>
            <a:ext cx="1068453" cy="505267"/>
          </a:xfrm>
          <a:prstGeom prst="rect">
            <a:avLst/>
          </a:prstGeom>
        </p:spPr>
        <p:txBody>
          <a:bodyPr vert="horz" wrap="square" lIns="0" tIns="12700" rIns="0" bIns="0" rtlCol="0">
            <a:spAutoFit/>
          </a:bodyPr>
          <a:lstStyle/>
          <a:p>
            <a:pPr marL="12700">
              <a:lnSpc>
                <a:spcPct val="100000"/>
              </a:lnSpc>
              <a:spcBef>
                <a:spcPts val="100"/>
              </a:spcBef>
            </a:pPr>
            <a:r>
              <a:rPr sz="2000" u="sng" dirty="0">
                <a:solidFill>
                  <a:srgbClr val="1F487C"/>
                </a:solidFill>
                <a:uFill>
                  <a:solidFill>
                    <a:srgbClr val="1F487C"/>
                  </a:solidFill>
                </a:uFill>
                <a:latin typeface="Arial"/>
                <a:cs typeface="Arial"/>
              </a:rPr>
              <a:t>Exemple</a:t>
            </a:r>
            <a:r>
              <a:rPr sz="1200" u="sng" spc="305" dirty="0">
                <a:solidFill>
                  <a:srgbClr val="1F487C"/>
                </a:solidFill>
                <a:uFill>
                  <a:solidFill>
                    <a:srgbClr val="1F487C"/>
                  </a:solidFill>
                </a:uFill>
                <a:latin typeface="Arial"/>
                <a:cs typeface="Arial"/>
              </a:rPr>
              <a:t> </a:t>
            </a:r>
            <a:r>
              <a:rPr sz="1200" u="sng" spc="-50" dirty="0">
                <a:solidFill>
                  <a:srgbClr val="1F487C"/>
                </a:solidFill>
                <a:uFill>
                  <a:solidFill>
                    <a:srgbClr val="1F487C"/>
                  </a:solidFill>
                </a:uFill>
                <a:latin typeface="Arial"/>
                <a:cs typeface="Arial"/>
              </a:rPr>
              <a:t>:</a:t>
            </a:r>
            <a:endParaRPr sz="1200" dirty="0">
              <a:latin typeface="Arial"/>
              <a:cs typeface="Arial"/>
            </a:endParaRPr>
          </a:p>
        </p:txBody>
      </p:sp>
      <p:sp>
        <p:nvSpPr>
          <p:cNvPr id="13" name="object 11">
            <a:extLst>
              <a:ext uri="{FF2B5EF4-FFF2-40B4-BE49-F238E27FC236}">
                <a16:creationId xmlns:a16="http://schemas.microsoft.com/office/drawing/2014/main" id="{04193B4D-7997-0637-A259-F673D1F4D6F8}"/>
              </a:ext>
            </a:extLst>
          </p:cNvPr>
          <p:cNvSpPr txBox="1"/>
          <p:nvPr/>
        </p:nvSpPr>
        <p:spPr>
          <a:xfrm>
            <a:off x="4772279" y="5262723"/>
            <a:ext cx="4280283" cy="124393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1F487C"/>
                </a:solidFill>
                <a:latin typeface="Arial"/>
                <a:cs typeface="Arial"/>
              </a:rPr>
              <a:t>Dose</a:t>
            </a:r>
            <a:r>
              <a:rPr sz="2000" spc="-40" dirty="0">
                <a:solidFill>
                  <a:srgbClr val="1F487C"/>
                </a:solidFill>
                <a:latin typeface="Arial"/>
                <a:cs typeface="Arial"/>
              </a:rPr>
              <a:t> </a:t>
            </a:r>
            <a:r>
              <a:rPr sz="2000" dirty="0">
                <a:solidFill>
                  <a:srgbClr val="1F487C"/>
                </a:solidFill>
                <a:latin typeface="Arial"/>
                <a:cs typeface="Arial"/>
              </a:rPr>
              <a:t>: </a:t>
            </a:r>
            <a:r>
              <a:rPr sz="2000" dirty="0">
                <a:solidFill>
                  <a:srgbClr val="C00000"/>
                </a:solidFill>
                <a:latin typeface="Arial"/>
                <a:cs typeface="Arial"/>
              </a:rPr>
              <a:t>10</a:t>
            </a:r>
            <a:r>
              <a:rPr sz="2000" spc="-30" dirty="0">
                <a:solidFill>
                  <a:srgbClr val="C00000"/>
                </a:solidFill>
                <a:latin typeface="Arial"/>
                <a:cs typeface="Arial"/>
              </a:rPr>
              <a:t> </a:t>
            </a:r>
            <a:r>
              <a:rPr sz="2000" spc="-25" dirty="0">
                <a:solidFill>
                  <a:srgbClr val="C00000"/>
                </a:solidFill>
                <a:latin typeface="Arial"/>
                <a:cs typeface="Arial"/>
              </a:rPr>
              <a:t>mm</a:t>
            </a:r>
            <a:endParaRPr sz="2000" dirty="0">
              <a:latin typeface="Arial"/>
              <a:cs typeface="Arial"/>
            </a:endParaRPr>
          </a:p>
          <a:p>
            <a:pPr marL="12700">
              <a:lnSpc>
                <a:spcPct val="100000"/>
              </a:lnSpc>
            </a:pPr>
            <a:r>
              <a:rPr sz="2000" dirty="0">
                <a:solidFill>
                  <a:srgbClr val="1F487C"/>
                </a:solidFill>
                <a:latin typeface="Arial"/>
                <a:cs typeface="Arial"/>
              </a:rPr>
              <a:t>Pluviométrie</a:t>
            </a:r>
            <a:r>
              <a:rPr sz="2000" spc="-45" dirty="0">
                <a:solidFill>
                  <a:srgbClr val="1F487C"/>
                </a:solidFill>
                <a:latin typeface="Arial"/>
                <a:cs typeface="Arial"/>
              </a:rPr>
              <a:t> </a:t>
            </a:r>
            <a:r>
              <a:rPr sz="2000" dirty="0">
                <a:solidFill>
                  <a:srgbClr val="1F487C"/>
                </a:solidFill>
                <a:latin typeface="Arial"/>
                <a:cs typeface="Arial"/>
              </a:rPr>
              <a:t>(arroseurs)</a:t>
            </a:r>
            <a:r>
              <a:rPr sz="2000" spc="-35" dirty="0">
                <a:solidFill>
                  <a:srgbClr val="1F487C"/>
                </a:solidFill>
                <a:latin typeface="Arial"/>
                <a:cs typeface="Arial"/>
              </a:rPr>
              <a:t> </a:t>
            </a:r>
            <a:r>
              <a:rPr sz="2000" dirty="0">
                <a:solidFill>
                  <a:srgbClr val="1F487C"/>
                </a:solidFill>
                <a:latin typeface="Arial"/>
                <a:cs typeface="Arial"/>
              </a:rPr>
              <a:t>:</a:t>
            </a:r>
            <a:r>
              <a:rPr sz="2000" spc="-5" dirty="0">
                <a:solidFill>
                  <a:srgbClr val="1F487C"/>
                </a:solidFill>
                <a:latin typeface="Arial"/>
                <a:cs typeface="Arial"/>
              </a:rPr>
              <a:t> </a:t>
            </a:r>
            <a:r>
              <a:rPr sz="2000" dirty="0">
                <a:solidFill>
                  <a:srgbClr val="C00000"/>
                </a:solidFill>
                <a:latin typeface="Arial"/>
                <a:cs typeface="Arial"/>
              </a:rPr>
              <a:t>12</a:t>
            </a:r>
            <a:r>
              <a:rPr sz="2000" spc="-30" dirty="0">
                <a:solidFill>
                  <a:srgbClr val="C00000"/>
                </a:solidFill>
                <a:latin typeface="Arial"/>
                <a:cs typeface="Arial"/>
              </a:rPr>
              <a:t> </a:t>
            </a:r>
            <a:r>
              <a:rPr sz="2000" spc="-20" dirty="0">
                <a:solidFill>
                  <a:srgbClr val="C00000"/>
                </a:solidFill>
                <a:latin typeface="Arial"/>
                <a:cs typeface="Arial"/>
              </a:rPr>
              <a:t>mm/h</a:t>
            </a:r>
            <a:endParaRPr sz="2000" dirty="0">
              <a:latin typeface="Arial"/>
              <a:cs typeface="Arial"/>
            </a:endParaRPr>
          </a:p>
          <a:p>
            <a:pPr marL="12700">
              <a:lnSpc>
                <a:spcPct val="100000"/>
              </a:lnSpc>
            </a:pPr>
            <a:r>
              <a:rPr sz="2000" dirty="0">
                <a:solidFill>
                  <a:srgbClr val="1F487C"/>
                </a:solidFill>
                <a:latin typeface="Arial"/>
                <a:cs typeface="Arial"/>
              </a:rPr>
              <a:t>Durée</a:t>
            </a:r>
            <a:r>
              <a:rPr sz="2000" spc="-35" dirty="0">
                <a:solidFill>
                  <a:srgbClr val="1F487C"/>
                </a:solidFill>
                <a:latin typeface="Arial"/>
                <a:cs typeface="Arial"/>
              </a:rPr>
              <a:t> </a:t>
            </a:r>
            <a:r>
              <a:rPr sz="2000" dirty="0">
                <a:solidFill>
                  <a:srgbClr val="1F487C"/>
                </a:solidFill>
                <a:latin typeface="Arial"/>
                <a:cs typeface="Arial"/>
              </a:rPr>
              <a:t>:</a:t>
            </a:r>
            <a:r>
              <a:rPr sz="2000" spc="-5" dirty="0">
                <a:solidFill>
                  <a:srgbClr val="1F487C"/>
                </a:solidFill>
                <a:latin typeface="Arial"/>
                <a:cs typeface="Arial"/>
              </a:rPr>
              <a:t> </a:t>
            </a:r>
            <a:r>
              <a:rPr sz="2000" dirty="0">
                <a:solidFill>
                  <a:srgbClr val="1F487C"/>
                </a:solidFill>
                <a:latin typeface="Arial"/>
                <a:cs typeface="Arial"/>
              </a:rPr>
              <a:t>10/12</a:t>
            </a:r>
            <a:r>
              <a:rPr sz="2000" spc="-30" dirty="0">
                <a:solidFill>
                  <a:srgbClr val="1F487C"/>
                </a:solidFill>
                <a:latin typeface="Arial"/>
                <a:cs typeface="Arial"/>
              </a:rPr>
              <a:t> </a:t>
            </a:r>
            <a:r>
              <a:rPr sz="2000" dirty="0">
                <a:solidFill>
                  <a:srgbClr val="1F487C"/>
                </a:solidFill>
                <a:latin typeface="Arial"/>
                <a:cs typeface="Arial"/>
              </a:rPr>
              <a:t>= 0,83</a:t>
            </a:r>
            <a:r>
              <a:rPr sz="2000" spc="-20" dirty="0">
                <a:solidFill>
                  <a:srgbClr val="1F487C"/>
                </a:solidFill>
                <a:latin typeface="Arial"/>
                <a:cs typeface="Arial"/>
              </a:rPr>
              <a:t> </a:t>
            </a:r>
            <a:r>
              <a:rPr sz="2000" spc="-25" dirty="0">
                <a:solidFill>
                  <a:srgbClr val="1F487C"/>
                </a:solidFill>
                <a:latin typeface="Arial"/>
                <a:cs typeface="Arial"/>
              </a:rPr>
              <a:t>h,</a:t>
            </a:r>
            <a:endParaRPr sz="2000" dirty="0">
              <a:latin typeface="Arial"/>
              <a:cs typeface="Arial"/>
            </a:endParaRPr>
          </a:p>
          <a:p>
            <a:pPr marL="12700">
              <a:lnSpc>
                <a:spcPct val="100000"/>
              </a:lnSpc>
            </a:pPr>
            <a:r>
              <a:rPr sz="2000" dirty="0">
                <a:solidFill>
                  <a:srgbClr val="1F487C"/>
                </a:solidFill>
                <a:latin typeface="Arial"/>
                <a:cs typeface="Arial"/>
              </a:rPr>
              <a:t>soit</a:t>
            </a:r>
            <a:r>
              <a:rPr sz="2000" spc="-30" dirty="0">
                <a:solidFill>
                  <a:srgbClr val="1F487C"/>
                </a:solidFill>
                <a:latin typeface="Arial"/>
                <a:cs typeface="Arial"/>
              </a:rPr>
              <a:t> </a:t>
            </a:r>
            <a:r>
              <a:rPr sz="2000" dirty="0">
                <a:solidFill>
                  <a:srgbClr val="1F487C"/>
                </a:solidFill>
                <a:latin typeface="Arial"/>
                <a:cs typeface="Arial"/>
              </a:rPr>
              <a:t>0,83</a:t>
            </a:r>
            <a:r>
              <a:rPr sz="2000" spc="-25" dirty="0">
                <a:solidFill>
                  <a:srgbClr val="1F487C"/>
                </a:solidFill>
                <a:latin typeface="Arial"/>
                <a:cs typeface="Arial"/>
              </a:rPr>
              <a:t> </a:t>
            </a:r>
            <a:r>
              <a:rPr sz="2000" dirty="0">
                <a:solidFill>
                  <a:srgbClr val="1F487C"/>
                </a:solidFill>
                <a:latin typeface="Arial"/>
                <a:cs typeface="Arial"/>
              </a:rPr>
              <a:t>x</a:t>
            </a:r>
            <a:r>
              <a:rPr sz="2000" spc="-5" dirty="0">
                <a:solidFill>
                  <a:srgbClr val="1F487C"/>
                </a:solidFill>
                <a:latin typeface="Arial"/>
                <a:cs typeface="Arial"/>
              </a:rPr>
              <a:t> </a:t>
            </a:r>
            <a:r>
              <a:rPr sz="2000" dirty="0">
                <a:solidFill>
                  <a:srgbClr val="1F487C"/>
                </a:solidFill>
                <a:latin typeface="Arial"/>
                <a:cs typeface="Arial"/>
              </a:rPr>
              <a:t>60</a:t>
            </a:r>
            <a:r>
              <a:rPr sz="2000" spc="-20" dirty="0">
                <a:solidFill>
                  <a:srgbClr val="1F487C"/>
                </a:solidFill>
                <a:latin typeface="Arial"/>
                <a:cs typeface="Arial"/>
              </a:rPr>
              <a:t> </a:t>
            </a:r>
            <a:r>
              <a:rPr sz="2000" dirty="0">
                <a:solidFill>
                  <a:srgbClr val="1F487C"/>
                </a:solidFill>
                <a:latin typeface="Arial"/>
                <a:cs typeface="Arial"/>
              </a:rPr>
              <a:t>= </a:t>
            </a:r>
            <a:r>
              <a:rPr sz="2000" dirty="0">
                <a:solidFill>
                  <a:srgbClr val="C00000"/>
                </a:solidFill>
                <a:latin typeface="Arial"/>
                <a:cs typeface="Arial"/>
              </a:rPr>
              <a:t>50</a:t>
            </a:r>
            <a:r>
              <a:rPr sz="2000" spc="-15" dirty="0">
                <a:solidFill>
                  <a:srgbClr val="C00000"/>
                </a:solidFill>
                <a:latin typeface="Arial"/>
                <a:cs typeface="Arial"/>
              </a:rPr>
              <a:t> </a:t>
            </a:r>
            <a:r>
              <a:rPr sz="2000" spc="-10" dirty="0">
                <a:solidFill>
                  <a:srgbClr val="C00000"/>
                </a:solidFill>
                <a:latin typeface="Arial"/>
                <a:cs typeface="Arial"/>
              </a:rPr>
              <a:t>minutes</a:t>
            </a:r>
            <a:endParaRPr sz="2000" dirty="0">
              <a:latin typeface="Arial"/>
              <a:cs typeface="Arial"/>
            </a:endParaRPr>
          </a:p>
        </p:txBody>
      </p:sp>
      <p:pic>
        <p:nvPicPr>
          <p:cNvPr id="22" name="Picture 2" descr="A Vue De Nez 2018 - Jeff Carrel - Les Caves Du Roy - caviste- Paris">
            <a:extLst>
              <a:ext uri="{FF2B5EF4-FFF2-40B4-BE49-F238E27FC236}">
                <a16:creationId xmlns:a16="http://schemas.microsoft.com/office/drawing/2014/main" id="{7E66F0F6-24DD-B83A-B496-D520AC7C0B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31964" y="24384"/>
            <a:ext cx="1752600" cy="1752600"/>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25">
            <a:extLst>
              <a:ext uri="{FF2B5EF4-FFF2-40B4-BE49-F238E27FC236}">
                <a16:creationId xmlns:a16="http://schemas.microsoft.com/office/drawing/2014/main" id="{C11C224F-DF5E-2EE3-FCBD-2DE597A48031}"/>
              </a:ext>
            </a:extLst>
          </p:cNvPr>
          <p:cNvCxnSpPr>
            <a:cxnSpLocks/>
          </p:cNvCxnSpPr>
          <p:nvPr/>
        </p:nvCxnSpPr>
        <p:spPr>
          <a:xfrm>
            <a:off x="7350761" y="0"/>
            <a:ext cx="1793239" cy="17640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9" name="Connecteur droit 28">
            <a:extLst>
              <a:ext uri="{FF2B5EF4-FFF2-40B4-BE49-F238E27FC236}">
                <a16:creationId xmlns:a16="http://schemas.microsoft.com/office/drawing/2014/main" id="{15C62F60-4D73-5F30-21E5-046ACA68A18A}"/>
              </a:ext>
            </a:extLst>
          </p:cNvPr>
          <p:cNvCxnSpPr>
            <a:cxnSpLocks/>
          </p:cNvCxnSpPr>
          <p:nvPr/>
        </p:nvCxnSpPr>
        <p:spPr>
          <a:xfrm flipV="1">
            <a:off x="7330442" y="-22034"/>
            <a:ext cx="1764000" cy="1792224"/>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34683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a:extLst>
              <a:ext uri="{FF2B5EF4-FFF2-40B4-BE49-F238E27FC236}">
                <a16:creationId xmlns:a16="http://schemas.microsoft.com/office/drawing/2014/main" id="{51D30E11-EADF-C499-813B-184FFD32F83E}"/>
              </a:ext>
            </a:extLst>
          </p:cNvPr>
          <p:cNvSpPr txBox="1"/>
          <p:nvPr/>
        </p:nvSpPr>
        <p:spPr>
          <a:xfrm>
            <a:off x="286386" y="533400"/>
            <a:ext cx="4209414" cy="348813"/>
          </a:xfrm>
          <a:prstGeom prst="rect">
            <a:avLst/>
          </a:prstGeom>
          <a:ln w="12192">
            <a:solidFill>
              <a:srgbClr val="000000"/>
            </a:solidFill>
          </a:ln>
        </p:spPr>
        <p:txBody>
          <a:bodyPr vert="horz" wrap="square" lIns="0" tIns="40640" rIns="0" bIns="0" rtlCol="0">
            <a:spAutoFit/>
          </a:bodyPr>
          <a:lstStyle/>
          <a:p>
            <a:pPr algn="ctr">
              <a:lnSpc>
                <a:spcPct val="100000"/>
              </a:lnSpc>
              <a:spcBef>
                <a:spcPts val="320"/>
              </a:spcBef>
            </a:pPr>
            <a:r>
              <a:rPr sz="2000" b="1" dirty="0">
                <a:solidFill>
                  <a:srgbClr val="006600"/>
                </a:solidFill>
                <a:latin typeface="Arial"/>
                <a:cs typeface="Arial"/>
              </a:rPr>
              <a:t>Combien</a:t>
            </a:r>
            <a:r>
              <a:rPr sz="2000" b="1" spc="-65" dirty="0">
                <a:solidFill>
                  <a:srgbClr val="006600"/>
                </a:solidFill>
                <a:latin typeface="Arial"/>
                <a:cs typeface="Arial"/>
              </a:rPr>
              <a:t> </a:t>
            </a:r>
            <a:r>
              <a:rPr sz="2000" b="1" dirty="0">
                <a:solidFill>
                  <a:srgbClr val="006600"/>
                </a:solidFill>
                <a:latin typeface="Arial"/>
                <a:cs typeface="Arial"/>
              </a:rPr>
              <a:t>de</a:t>
            </a:r>
            <a:r>
              <a:rPr sz="2000" b="1" spc="-50" dirty="0">
                <a:solidFill>
                  <a:srgbClr val="006600"/>
                </a:solidFill>
                <a:latin typeface="Arial"/>
                <a:cs typeface="Arial"/>
              </a:rPr>
              <a:t> </a:t>
            </a:r>
            <a:r>
              <a:rPr sz="2000" b="1" dirty="0">
                <a:solidFill>
                  <a:srgbClr val="006600"/>
                </a:solidFill>
                <a:latin typeface="Arial"/>
                <a:cs typeface="Arial"/>
              </a:rPr>
              <a:t>cycles</a:t>
            </a:r>
            <a:r>
              <a:rPr sz="2000" b="1" spc="-45" dirty="0">
                <a:solidFill>
                  <a:srgbClr val="006600"/>
                </a:solidFill>
                <a:latin typeface="Arial"/>
                <a:cs typeface="Arial"/>
              </a:rPr>
              <a:t> </a:t>
            </a:r>
            <a:r>
              <a:rPr sz="2000" b="1" dirty="0">
                <a:solidFill>
                  <a:srgbClr val="006600"/>
                </a:solidFill>
                <a:latin typeface="Arial"/>
                <a:cs typeface="Arial"/>
              </a:rPr>
              <a:t>d’arrosage</a:t>
            </a:r>
            <a:r>
              <a:rPr sz="2000" b="1" spc="-65" dirty="0">
                <a:solidFill>
                  <a:srgbClr val="006600"/>
                </a:solidFill>
                <a:latin typeface="Arial"/>
                <a:cs typeface="Arial"/>
              </a:rPr>
              <a:t> </a:t>
            </a:r>
            <a:r>
              <a:rPr sz="1200" b="1" spc="-50" dirty="0">
                <a:solidFill>
                  <a:srgbClr val="006600"/>
                </a:solidFill>
                <a:latin typeface="Arial"/>
                <a:cs typeface="Arial"/>
              </a:rPr>
              <a:t>?</a:t>
            </a:r>
            <a:endParaRPr sz="1200" dirty="0">
              <a:latin typeface="Arial"/>
              <a:cs typeface="Arial"/>
            </a:endParaRPr>
          </a:p>
        </p:txBody>
      </p:sp>
      <p:sp>
        <p:nvSpPr>
          <p:cNvPr id="5" name="object 13">
            <a:extLst>
              <a:ext uri="{FF2B5EF4-FFF2-40B4-BE49-F238E27FC236}">
                <a16:creationId xmlns:a16="http://schemas.microsoft.com/office/drawing/2014/main" id="{39242442-8DFD-72C6-C7F0-A45BBF206857}"/>
              </a:ext>
            </a:extLst>
          </p:cNvPr>
          <p:cNvSpPr txBox="1"/>
          <p:nvPr/>
        </p:nvSpPr>
        <p:spPr>
          <a:xfrm>
            <a:off x="5234942" y="1313137"/>
            <a:ext cx="3909058" cy="1274067"/>
          </a:xfrm>
          <a:prstGeom prst="rect">
            <a:avLst/>
          </a:prstGeom>
          <a:ln w="9144">
            <a:solidFill>
              <a:srgbClr val="1F487C"/>
            </a:solidFill>
          </a:ln>
        </p:spPr>
        <p:txBody>
          <a:bodyPr vert="horz" wrap="square" lIns="0" tIns="42545" rIns="0" bIns="0" rtlCol="0">
            <a:spAutoFit/>
          </a:bodyPr>
          <a:lstStyle/>
          <a:p>
            <a:pPr marL="92710" marR="342265">
              <a:lnSpc>
                <a:spcPct val="100000"/>
              </a:lnSpc>
              <a:spcBef>
                <a:spcPts val="335"/>
              </a:spcBef>
            </a:pPr>
            <a:r>
              <a:rPr sz="2000" dirty="0">
                <a:solidFill>
                  <a:srgbClr val="1F487C"/>
                </a:solidFill>
                <a:latin typeface="Arial"/>
                <a:cs typeface="Arial"/>
              </a:rPr>
              <a:t>la</a:t>
            </a:r>
            <a:r>
              <a:rPr sz="2000" spc="-20" dirty="0">
                <a:solidFill>
                  <a:srgbClr val="1F487C"/>
                </a:solidFill>
                <a:latin typeface="Arial"/>
                <a:cs typeface="Arial"/>
              </a:rPr>
              <a:t> </a:t>
            </a:r>
            <a:r>
              <a:rPr sz="2000" dirty="0">
                <a:solidFill>
                  <a:srgbClr val="1F487C"/>
                </a:solidFill>
                <a:latin typeface="Arial"/>
                <a:cs typeface="Arial"/>
              </a:rPr>
              <a:t>dose</a:t>
            </a:r>
            <a:r>
              <a:rPr sz="2000" spc="-20" dirty="0">
                <a:solidFill>
                  <a:srgbClr val="1F487C"/>
                </a:solidFill>
                <a:latin typeface="Arial"/>
                <a:cs typeface="Arial"/>
              </a:rPr>
              <a:t> </a:t>
            </a:r>
            <a:r>
              <a:rPr sz="2000" dirty="0">
                <a:solidFill>
                  <a:srgbClr val="1F487C"/>
                </a:solidFill>
                <a:latin typeface="Arial"/>
                <a:cs typeface="Arial"/>
              </a:rPr>
              <a:t>est</a:t>
            </a:r>
            <a:r>
              <a:rPr sz="2000" spc="-15" dirty="0">
                <a:solidFill>
                  <a:srgbClr val="1F487C"/>
                </a:solidFill>
                <a:latin typeface="Arial"/>
                <a:cs typeface="Arial"/>
              </a:rPr>
              <a:t> </a:t>
            </a:r>
            <a:r>
              <a:rPr sz="2000" dirty="0">
                <a:solidFill>
                  <a:srgbClr val="1F487C"/>
                </a:solidFill>
                <a:latin typeface="Arial"/>
                <a:cs typeface="Arial"/>
              </a:rPr>
              <a:t>apportée</a:t>
            </a:r>
            <a:r>
              <a:rPr sz="2000" spc="-50" dirty="0">
                <a:solidFill>
                  <a:srgbClr val="1F487C"/>
                </a:solidFill>
                <a:latin typeface="Arial"/>
                <a:cs typeface="Arial"/>
              </a:rPr>
              <a:t> </a:t>
            </a:r>
            <a:r>
              <a:rPr sz="2000" dirty="0">
                <a:solidFill>
                  <a:srgbClr val="1F487C"/>
                </a:solidFill>
                <a:latin typeface="Arial"/>
                <a:cs typeface="Arial"/>
              </a:rPr>
              <a:t>en </a:t>
            </a:r>
            <a:r>
              <a:rPr sz="2000" b="1" dirty="0">
                <a:solidFill>
                  <a:srgbClr val="1F487C"/>
                </a:solidFill>
                <a:latin typeface="Arial"/>
                <a:cs typeface="Arial"/>
              </a:rPr>
              <a:t>plusieurs</a:t>
            </a:r>
            <a:r>
              <a:rPr sz="2000" b="1" spc="-15" dirty="0">
                <a:solidFill>
                  <a:srgbClr val="1F487C"/>
                </a:solidFill>
                <a:latin typeface="Arial"/>
                <a:cs typeface="Arial"/>
              </a:rPr>
              <a:t> </a:t>
            </a:r>
            <a:r>
              <a:rPr sz="2000" b="1" dirty="0">
                <a:solidFill>
                  <a:srgbClr val="1F487C"/>
                </a:solidFill>
                <a:latin typeface="Arial"/>
                <a:cs typeface="Arial"/>
              </a:rPr>
              <a:t>fois</a:t>
            </a:r>
            <a:r>
              <a:rPr sz="2000" b="1" spc="5" dirty="0">
                <a:solidFill>
                  <a:srgbClr val="1F487C"/>
                </a:solidFill>
                <a:latin typeface="Arial"/>
                <a:cs typeface="Arial"/>
              </a:rPr>
              <a:t> </a:t>
            </a:r>
            <a:r>
              <a:rPr sz="2000" dirty="0">
                <a:solidFill>
                  <a:srgbClr val="1F487C"/>
                </a:solidFill>
                <a:latin typeface="Arial"/>
                <a:cs typeface="Arial"/>
              </a:rPr>
              <a:t>pour</a:t>
            </a:r>
            <a:r>
              <a:rPr sz="2000" spc="-30" dirty="0">
                <a:solidFill>
                  <a:srgbClr val="1F487C"/>
                </a:solidFill>
                <a:latin typeface="Arial"/>
                <a:cs typeface="Arial"/>
              </a:rPr>
              <a:t> </a:t>
            </a:r>
            <a:r>
              <a:rPr sz="2000" dirty="0">
                <a:solidFill>
                  <a:srgbClr val="1F487C"/>
                </a:solidFill>
                <a:latin typeface="Arial"/>
                <a:cs typeface="Arial"/>
              </a:rPr>
              <a:t>que</a:t>
            </a:r>
            <a:r>
              <a:rPr sz="2000" spc="-15" dirty="0">
                <a:solidFill>
                  <a:srgbClr val="1F487C"/>
                </a:solidFill>
                <a:latin typeface="Arial"/>
                <a:cs typeface="Arial"/>
              </a:rPr>
              <a:t> </a:t>
            </a:r>
            <a:r>
              <a:rPr sz="2000" dirty="0">
                <a:solidFill>
                  <a:srgbClr val="1F487C"/>
                </a:solidFill>
                <a:latin typeface="Arial"/>
                <a:cs typeface="Arial"/>
              </a:rPr>
              <a:t>le</a:t>
            </a:r>
            <a:r>
              <a:rPr sz="2000" spc="-15" dirty="0">
                <a:solidFill>
                  <a:srgbClr val="1F487C"/>
                </a:solidFill>
                <a:latin typeface="Arial"/>
                <a:cs typeface="Arial"/>
              </a:rPr>
              <a:t> </a:t>
            </a:r>
            <a:r>
              <a:rPr sz="2000" spc="-25" dirty="0">
                <a:solidFill>
                  <a:srgbClr val="1F487C"/>
                </a:solidFill>
                <a:latin typeface="Arial"/>
                <a:cs typeface="Arial"/>
              </a:rPr>
              <a:t>sol </a:t>
            </a:r>
            <a:r>
              <a:rPr sz="2000" dirty="0">
                <a:solidFill>
                  <a:srgbClr val="1F487C"/>
                </a:solidFill>
                <a:latin typeface="Arial"/>
                <a:cs typeface="Arial"/>
              </a:rPr>
              <a:t>puisse</a:t>
            </a:r>
            <a:r>
              <a:rPr sz="2000" spc="-30" dirty="0">
                <a:solidFill>
                  <a:srgbClr val="1F487C"/>
                </a:solidFill>
                <a:latin typeface="Arial"/>
                <a:cs typeface="Arial"/>
              </a:rPr>
              <a:t> </a:t>
            </a:r>
            <a:r>
              <a:rPr sz="2000" dirty="0">
                <a:solidFill>
                  <a:srgbClr val="1F487C"/>
                </a:solidFill>
                <a:latin typeface="Arial"/>
                <a:cs typeface="Arial"/>
              </a:rPr>
              <a:t>absorber</a:t>
            </a:r>
            <a:r>
              <a:rPr sz="2000" spc="-45" dirty="0">
                <a:solidFill>
                  <a:srgbClr val="1F487C"/>
                </a:solidFill>
                <a:latin typeface="Arial"/>
                <a:cs typeface="Arial"/>
              </a:rPr>
              <a:t> </a:t>
            </a:r>
            <a:r>
              <a:rPr sz="2000" dirty="0">
                <a:solidFill>
                  <a:srgbClr val="1F487C"/>
                </a:solidFill>
                <a:latin typeface="Arial"/>
                <a:cs typeface="Arial"/>
              </a:rPr>
              <a:t>et</a:t>
            </a:r>
            <a:r>
              <a:rPr sz="2000" spc="10" dirty="0">
                <a:solidFill>
                  <a:srgbClr val="1F487C"/>
                </a:solidFill>
                <a:latin typeface="Arial"/>
                <a:cs typeface="Arial"/>
              </a:rPr>
              <a:t> </a:t>
            </a:r>
            <a:r>
              <a:rPr sz="2000" b="1" dirty="0">
                <a:solidFill>
                  <a:srgbClr val="1F487C"/>
                </a:solidFill>
                <a:latin typeface="Arial"/>
                <a:cs typeface="Arial"/>
              </a:rPr>
              <a:t>retenir</a:t>
            </a:r>
            <a:r>
              <a:rPr sz="2000" b="1" spc="-30" dirty="0">
                <a:solidFill>
                  <a:srgbClr val="1F487C"/>
                </a:solidFill>
                <a:latin typeface="Arial"/>
                <a:cs typeface="Arial"/>
              </a:rPr>
              <a:t> </a:t>
            </a:r>
            <a:r>
              <a:rPr sz="2000" b="1" dirty="0">
                <a:solidFill>
                  <a:srgbClr val="1F487C"/>
                </a:solidFill>
                <a:latin typeface="Arial"/>
                <a:cs typeface="Arial"/>
              </a:rPr>
              <a:t>toute</a:t>
            </a:r>
            <a:r>
              <a:rPr sz="2000" b="1" spc="10" dirty="0">
                <a:solidFill>
                  <a:srgbClr val="1F487C"/>
                </a:solidFill>
                <a:latin typeface="Arial"/>
                <a:cs typeface="Arial"/>
              </a:rPr>
              <a:t> </a:t>
            </a:r>
            <a:r>
              <a:rPr sz="2000" b="1" dirty="0">
                <a:solidFill>
                  <a:srgbClr val="1F487C"/>
                </a:solidFill>
                <a:latin typeface="Arial"/>
                <a:cs typeface="Arial"/>
              </a:rPr>
              <a:t>l’eau</a:t>
            </a:r>
            <a:r>
              <a:rPr sz="2000" b="1" spc="-5" dirty="0">
                <a:solidFill>
                  <a:srgbClr val="1F487C"/>
                </a:solidFill>
                <a:latin typeface="Arial"/>
                <a:cs typeface="Arial"/>
              </a:rPr>
              <a:t> </a:t>
            </a:r>
            <a:r>
              <a:rPr sz="2000" b="1" spc="-10" dirty="0">
                <a:solidFill>
                  <a:srgbClr val="1F487C"/>
                </a:solidFill>
                <a:latin typeface="Arial"/>
                <a:cs typeface="Arial"/>
              </a:rPr>
              <a:t>apportée</a:t>
            </a:r>
            <a:endParaRPr sz="2000" dirty="0">
              <a:latin typeface="Arial"/>
              <a:cs typeface="Arial"/>
            </a:endParaRPr>
          </a:p>
        </p:txBody>
      </p:sp>
      <p:sp>
        <p:nvSpPr>
          <p:cNvPr id="6" name="object 14">
            <a:extLst>
              <a:ext uri="{FF2B5EF4-FFF2-40B4-BE49-F238E27FC236}">
                <a16:creationId xmlns:a16="http://schemas.microsoft.com/office/drawing/2014/main" id="{F518EF33-21B6-E86A-F7CD-33425E12AEAF}"/>
              </a:ext>
            </a:extLst>
          </p:cNvPr>
          <p:cNvSpPr txBox="1"/>
          <p:nvPr/>
        </p:nvSpPr>
        <p:spPr>
          <a:xfrm>
            <a:off x="286386" y="1389979"/>
            <a:ext cx="2304414" cy="1272784"/>
          </a:xfrm>
          <a:prstGeom prst="rect">
            <a:avLst/>
          </a:prstGeom>
          <a:ln w="9144">
            <a:solidFill>
              <a:srgbClr val="000000"/>
            </a:solidFill>
          </a:ln>
        </p:spPr>
        <p:txBody>
          <a:bodyPr vert="horz" wrap="square" lIns="0" tIns="41275" rIns="0" bIns="0" rtlCol="0">
            <a:spAutoFit/>
          </a:bodyPr>
          <a:lstStyle/>
          <a:p>
            <a:pPr marL="90805">
              <a:lnSpc>
                <a:spcPct val="100000"/>
              </a:lnSpc>
              <a:spcBef>
                <a:spcPts val="325"/>
              </a:spcBef>
            </a:pPr>
            <a:r>
              <a:rPr sz="2000" dirty="0">
                <a:solidFill>
                  <a:srgbClr val="1F487C"/>
                </a:solidFill>
                <a:latin typeface="Arial"/>
                <a:cs typeface="Arial"/>
              </a:rPr>
              <a:t>sol</a:t>
            </a:r>
            <a:r>
              <a:rPr sz="2000" spc="-15" dirty="0">
                <a:solidFill>
                  <a:srgbClr val="1F487C"/>
                </a:solidFill>
                <a:latin typeface="Arial"/>
                <a:cs typeface="Arial"/>
              </a:rPr>
              <a:t> </a:t>
            </a:r>
            <a:r>
              <a:rPr sz="2000" spc="-10" dirty="0">
                <a:solidFill>
                  <a:srgbClr val="1F487C"/>
                </a:solidFill>
                <a:latin typeface="Arial"/>
                <a:cs typeface="Arial"/>
              </a:rPr>
              <a:t>filtrant</a:t>
            </a:r>
            <a:endParaRPr sz="2000" dirty="0">
              <a:latin typeface="Arial"/>
              <a:cs typeface="Arial"/>
            </a:endParaRPr>
          </a:p>
          <a:p>
            <a:pPr marL="90805" marR="243840">
              <a:lnSpc>
                <a:spcPct val="100000"/>
              </a:lnSpc>
              <a:spcBef>
                <a:spcPts val="5"/>
              </a:spcBef>
            </a:pPr>
            <a:r>
              <a:rPr sz="2000" dirty="0">
                <a:solidFill>
                  <a:srgbClr val="1F487C"/>
                </a:solidFill>
                <a:latin typeface="Arial"/>
                <a:cs typeface="Arial"/>
              </a:rPr>
              <a:t>forte</a:t>
            </a:r>
            <a:r>
              <a:rPr sz="2000" spc="-10" dirty="0">
                <a:solidFill>
                  <a:srgbClr val="1F487C"/>
                </a:solidFill>
                <a:latin typeface="Arial"/>
                <a:cs typeface="Arial"/>
              </a:rPr>
              <a:t> pluviométrie </a:t>
            </a:r>
            <a:r>
              <a:rPr sz="2000" dirty="0">
                <a:solidFill>
                  <a:srgbClr val="1F487C"/>
                </a:solidFill>
                <a:latin typeface="Arial"/>
                <a:cs typeface="Arial"/>
              </a:rPr>
              <a:t>sol</a:t>
            </a:r>
            <a:r>
              <a:rPr sz="2000" spc="-15" dirty="0">
                <a:solidFill>
                  <a:srgbClr val="1F487C"/>
                </a:solidFill>
                <a:latin typeface="Arial"/>
                <a:cs typeface="Arial"/>
              </a:rPr>
              <a:t> </a:t>
            </a:r>
            <a:r>
              <a:rPr sz="2000" spc="-10" dirty="0">
                <a:solidFill>
                  <a:srgbClr val="1F487C"/>
                </a:solidFill>
                <a:latin typeface="Arial"/>
                <a:cs typeface="Arial"/>
              </a:rPr>
              <a:t>argileux</a:t>
            </a:r>
            <a:endParaRPr sz="2000" dirty="0">
              <a:latin typeface="Arial"/>
              <a:cs typeface="Arial"/>
            </a:endParaRPr>
          </a:p>
          <a:p>
            <a:pPr marL="90805">
              <a:lnSpc>
                <a:spcPct val="100000"/>
              </a:lnSpc>
            </a:pPr>
            <a:r>
              <a:rPr sz="2000" dirty="0">
                <a:solidFill>
                  <a:srgbClr val="1F487C"/>
                </a:solidFill>
                <a:latin typeface="Arial"/>
                <a:cs typeface="Arial"/>
              </a:rPr>
              <a:t>sol</a:t>
            </a:r>
            <a:r>
              <a:rPr sz="2000" spc="-15" dirty="0">
                <a:solidFill>
                  <a:srgbClr val="1F487C"/>
                </a:solidFill>
                <a:latin typeface="Arial"/>
                <a:cs typeface="Arial"/>
              </a:rPr>
              <a:t> </a:t>
            </a:r>
            <a:r>
              <a:rPr sz="2000" dirty="0">
                <a:solidFill>
                  <a:srgbClr val="1F487C"/>
                </a:solidFill>
                <a:latin typeface="Arial"/>
                <a:cs typeface="Arial"/>
              </a:rPr>
              <a:t>en</a:t>
            </a:r>
            <a:r>
              <a:rPr sz="2000" spc="-10" dirty="0">
                <a:solidFill>
                  <a:srgbClr val="1F487C"/>
                </a:solidFill>
                <a:latin typeface="Arial"/>
                <a:cs typeface="Arial"/>
              </a:rPr>
              <a:t> pente</a:t>
            </a:r>
            <a:endParaRPr sz="2000" dirty="0">
              <a:latin typeface="Arial"/>
              <a:cs typeface="Arial"/>
            </a:endParaRPr>
          </a:p>
        </p:txBody>
      </p:sp>
      <p:sp>
        <p:nvSpPr>
          <p:cNvPr id="7" name="object 15">
            <a:extLst>
              <a:ext uri="{FF2B5EF4-FFF2-40B4-BE49-F238E27FC236}">
                <a16:creationId xmlns:a16="http://schemas.microsoft.com/office/drawing/2014/main" id="{B6B1BE87-39B9-926C-4BAF-D0DFBDAB87AD}"/>
              </a:ext>
            </a:extLst>
          </p:cNvPr>
          <p:cNvSpPr txBox="1"/>
          <p:nvPr/>
        </p:nvSpPr>
        <p:spPr>
          <a:xfrm>
            <a:off x="2971800" y="1675633"/>
            <a:ext cx="1788160" cy="658514"/>
          </a:xfrm>
          <a:prstGeom prst="rect">
            <a:avLst/>
          </a:prstGeom>
          <a:ln w="9144">
            <a:solidFill>
              <a:srgbClr val="1F487C"/>
            </a:solidFill>
          </a:ln>
        </p:spPr>
        <p:txBody>
          <a:bodyPr vert="horz" wrap="square" lIns="0" tIns="42545" rIns="0" bIns="0" rtlCol="0">
            <a:spAutoFit/>
          </a:bodyPr>
          <a:lstStyle/>
          <a:p>
            <a:pPr marL="95885">
              <a:lnSpc>
                <a:spcPct val="100000"/>
              </a:lnSpc>
              <a:spcBef>
                <a:spcPts val="335"/>
              </a:spcBef>
            </a:pPr>
            <a:r>
              <a:rPr sz="2000" b="1" dirty="0">
                <a:solidFill>
                  <a:srgbClr val="1F487C"/>
                </a:solidFill>
                <a:latin typeface="Arial"/>
                <a:cs typeface="Arial"/>
              </a:rPr>
              <a:t>le</a:t>
            </a:r>
            <a:r>
              <a:rPr sz="2000" b="1" spc="-5" dirty="0">
                <a:solidFill>
                  <a:srgbClr val="1F487C"/>
                </a:solidFill>
                <a:latin typeface="Arial"/>
                <a:cs typeface="Arial"/>
              </a:rPr>
              <a:t> </a:t>
            </a:r>
            <a:r>
              <a:rPr sz="2000" b="1" dirty="0">
                <a:solidFill>
                  <a:srgbClr val="1F487C"/>
                </a:solidFill>
                <a:latin typeface="Arial"/>
                <a:cs typeface="Arial"/>
              </a:rPr>
              <a:t>sol retient</a:t>
            </a:r>
            <a:r>
              <a:rPr sz="2000" b="1" spc="-5" dirty="0">
                <a:solidFill>
                  <a:srgbClr val="1F487C"/>
                </a:solidFill>
                <a:latin typeface="Arial"/>
                <a:cs typeface="Arial"/>
              </a:rPr>
              <a:t> </a:t>
            </a:r>
            <a:r>
              <a:rPr sz="2000" b="1" dirty="0">
                <a:solidFill>
                  <a:srgbClr val="1F487C"/>
                </a:solidFill>
                <a:latin typeface="Arial"/>
                <a:cs typeface="Arial"/>
              </a:rPr>
              <a:t>mal</a:t>
            </a:r>
            <a:r>
              <a:rPr sz="2000" b="1" spc="-10" dirty="0">
                <a:solidFill>
                  <a:srgbClr val="1F487C"/>
                </a:solidFill>
                <a:latin typeface="Arial"/>
                <a:cs typeface="Arial"/>
              </a:rPr>
              <a:t> </a:t>
            </a:r>
            <a:r>
              <a:rPr sz="2000" b="1" spc="-20" dirty="0">
                <a:solidFill>
                  <a:srgbClr val="1F487C"/>
                </a:solidFill>
                <a:latin typeface="Arial"/>
                <a:cs typeface="Arial"/>
              </a:rPr>
              <a:t>l’eau</a:t>
            </a:r>
            <a:endParaRPr sz="2000" dirty="0">
              <a:latin typeface="Arial"/>
              <a:cs typeface="Arial"/>
            </a:endParaRPr>
          </a:p>
        </p:txBody>
      </p:sp>
      <p:pic>
        <p:nvPicPr>
          <p:cNvPr id="8" name="object 16">
            <a:extLst>
              <a:ext uri="{FF2B5EF4-FFF2-40B4-BE49-F238E27FC236}">
                <a16:creationId xmlns:a16="http://schemas.microsoft.com/office/drawing/2014/main" id="{79C9DF56-41E5-F9ED-E1BF-DC5074E538D5}"/>
              </a:ext>
            </a:extLst>
          </p:cNvPr>
          <p:cNvPicPr/>
          <p:nvPr/>
        </p:nvPicPr>
        <p:blipFill>
          <a:blip r:embed="rId3" cstate="screen">
            <a:extLst>
              <a:ext uri="{28A0092B-C50C-407E-A947-70E740481C1C}">
                <a14:useLocalDpi xmlns:a14="http://schemas.microsoft.com/office/drawing/2010/main"/>
              </a:ext>
            </a:extLst>
          </a:blip>
          <a:stretch>
            <a:fillRect/>
          </a:stretch>
        </p:blipFill>
        <p:spPr>
          <a:xfrm>
            <a:off x="2672334" y="1950171"/>
            <a:ext cx="217931" cy="76200"/>
          </a:xfrm>
          <a:prstGeom prst="rect">
            <a:avLst/>
          </a:prstGeom>
        </p:spPr>
      </p:pic>
      <p:sp>
        <p:nvSpPr>
          <p:cNvPr id="9" name="object 17">
            <a:extLst>
              <a:ext uri="{FF2B5EF4-FFF2-40B4-BE49-F238E27FC236}">
                <a16:creationId xmlns:a16="http://schemas.microsoft.com/office/drawing/2014/main" id="{F87FFDCE-BDF1-976D-83A6-EEC0E9193B3C}"/>
              </a:ext>
            </a:extLst>
          </p:cNvPr>
          <p:cNvSpPr/>
          <p:nvPr/>
        </p:nvSpPr>
        <p:spPr>
          <a:xfrm>
            <a:off x="3959226" y="1766406"/>
            <a:ext cx="288290" cy="76200"/>
          </a:xfrm>
          <a:custGeom>
            <a:avLst/>
            <a:gdLst/>
            <a:ahLst/>
            <a:cxnLst/>
            <a:rect l="l" t="t" r="r" b="b"/>
            <a:pathLst>
              <a:path w="288289" h="76200">
                <a:moveTo>
                  <a:pt x="211835" y="0"/>
                </a:moveTo>
                <a:lnTo>
                  <a:pt x="211835" y="76199"/>
                </a:lnTo>
                <a:lnTo>
                  <a:pt x="275335" y="44449"/>
                </a:lnTo>
                <a:lnTo>
                  <a:pt x="224535" y="44449"/>
                </a:lnTo>
                <a:lnTo>
                  <a:pt x="224535" y="31749"/>
                </a:lnTo>
                <a:lnTo>
                  <a:pt x="275335" y="31749"/>
                </a:lnTo>
                <a:lnTo>
                  <a:pt x="211835" y="0"/>
                </a:lnTo>
                <a:close/>
              </a:path>
              <a:path w="288289" h="76200">
                <a:moveTo>
                  <a:pt x="211835" y="31749"/>
                </a:moveTo>
                <a:lnTo>
                  <a:pt x="0" y="31749"/>
                </a:lnTo>
                <a:lnTo>
                  <a:pt x="0" y="44449"/>
                </a:lnTo>
                <a:lnTo>
                  <a:pt x="211835" y="44449"/>
                </a:lnTo>
                <a:lnTo>
                  <a:pt x="211835" y="31749"/>
                </a:lnTo>
                <a:close/>
              </a:path>
              <a:path w="288289" h="76200">
                <a:moveTo>
                  <a:pt x="275335" y="31749"/>
                </a:moveTo>
                <a:lnTo>
                  <a:pt x="224535" y="31749"/>
                </a:lnTo>
                <a:lnTo>
                  <a:pt x="224535" y="44449"/>
                </a:lnTo>
                <a:lnTo>
                  <a:pt x="275335" y="44449"/>
                </a:lnTo>
                <a:lnTo>
                  <a:pt x="288035" y="38099"/>
                </a:lnTo>
                <a:lnTo>
                  <a:pt x="275335" y="31749"/>
                </a:lnTo>
                <a:close/>
              </a:path>
            </a:pathLst>
          </a:custGeom>
          <a:solidFill>
            <a:srgbClr val="1F487C"/>
          </a:solidFill>
        </p:spPr>
        <p:txBody>
          <a:bodyPr wrap="square" lIns="0" tIns="0" rIns="0" bIns="0" rtlCol="0"/>
          <a:lstStyle/>
          <a:p>
            <a:endParaRPr sz="1200"/>
          </a:p>
        </p:txBody>
      </p:sp>
      <p:sp>
        <p:nvSpPr>
          <p:cNvPr id="10" name="object 18">
            <a:extLst>
              <a:ext uri="{FF2B5EF4-FFF2-40B4-BE49-F238E27FC236}">
                <a16:creationId xmlns:a16="http://schemas.microsoft.com/office/drawing/2014/main" id="{C3383D73-D6FB-F316-9E7B-350595097327}"/>
              </a:ext>
            </a:extLst>
          </p:cNvPr>
          <p:cNvSpPr txBox="1"/>
          <p:nvPr/>
        </p:nvSpPr>
        <p:spPr>
          <a:xfrm>
            <a:off x="319915" y="5129753"/>
            <a:ext cx="5558154" cy="411651"/>
          </a:xfrm>
          <a:prstGeom prst="rect">
            <a:avLst/>
          </a:prstGeom>
          <a:ln w="12192">
            <a:solidFill>
              <a:srgbClr val="000000"/>
            </a:solidFill>
          </a:ln>
        </p:spPr>
        <p:txBody>
          <a:bodyPr vert="horz" wrap="square" lIns="0" tIns="41910" rIns="0" bIns="0" rtlCol="0">
            <a:spAutoFit/>
          </a:bodyPr>
          <a:lstStyle/>
          <a:p>
            <a:pPr algn="ctr">
              <a:lnSpc>
                <a:spcPct val="100000"/>
              </a:lnSpc>
              <a:spcBef>
                <a:spcPts val="330"/>
              </a:spcBef>
            </a:pPr>
            <a:r>
              <a:rPr sz="2400" b="1" dirty="0">
                <a:solidFill>
                  <a:srgbClr val="006600"/>
                </a:solidFill>
                <a:latin typeface="Arial"/>
                <a:cs typeface="Arial"/>
              </a:rPr>
              <a:t>Quelle</a:t>
            </a:r>
            <a:r>
              <a:rPr sz="2400" b="1" spc="-80" dirty="0">
                <a:solidFill>
                  <a:srgbClr val="006600"/>
                </a:solidFill>
                <a:latin typeface="Arial"/>
                <a:cs typeface="Arial"/>
              </a:rPr>
              <a:t> </a:t>
            </a:r>
            <a:r>
              <a:rPr sz="2400" b="1" dirty="0">
                <a:solidFill>
                  <a:srgbClr val="006600"/>
                </a:solidFill>
                <a:latin typeface="Arial"/>
                <a:cs typeface="Arial"/>
              </a:rPr>
              <a:t>fréquence</a:t>
            </a:r>
            <a:r>
              <a:rPr sz="2400" b="1" spc="-70" dirty="0">
                <a:solidFill>
                  <a:srgbClr val="006600"/>
                </a:solidFill>
                <a:latin typeface="Arial"/>
                <a:cs typeface="Arial"/>
              </a:rPr>
              <a:t> </a:t>
            </a:r>
            <a:r>
              <a:rPr sz="2400" b="1" dirty="0">
                <a:solidFill>
                  <a:srgbClr val="006600"/>
                </a:solidFill>
                <a:latin typeface="Arial"/>
                <a:cs typeface="Arial"/>
              </a:rPr>
              <a:t>d’arrosage</a:t>
            </a:r>
            <a:r>
              <a:rPr sz="2400" b="1" spc="-75" dirty="0">
                <a:solidFill>
                  <a:srgbClr val="006600"/>
                </a:solidFill>
                <a:latin typeface="Arial"/>
                <a:cs typeface="Arial"/>
              </a:rPr>
              <a:t> </a:t>
            </a:r>
            <a:r>
              <a:rPr sz="2400" b="1" spc="-50" dirty="0">
                <a:solidFill>
                  <a:srgbClr val="006600"/>
                </a:solidFill>
                <a:latin typeface="Arial"/>
                <a:cs typeface="Arial"/>
              </a:rPr>
              <a:t>?</a:t>
            </a:r>
            <a:endParaRPr sz="2400" dirty="0">
              <a:latin typeface="Arial"/>
              <a:cs typeface="Arial"/>
            </a:endParaRPr>
          </a:p>
        </p:txBody>
      </p:sp>
      <p:sp>
        <p:nvSpPr>
          <p:cNvPr id="11" name="object 19">
            <a:extLst>
              <a:ext uri="{FF2B5EF4-FFF2-40B4-BE49-F238E27FC236}">
                <a16:creationId xmlns:a16="http://schemas.microsoft.com/office/drawing/2014/main" id="{4477BD00-7CEF-284B-CAED-E4BC8BDDCF4E}"/>
              </a:ext>
            </a:extLst>
          </p:cNvPr>
          <p:cNvSpPr txBox="1"/>
          <p:nvPr/>
        </p:nvSpPr>
        <p:spPr>
          <a:xfrm>
            <a:off x="0" y="5791200"/>
            <a:ext cx="8857614" cy="382156"/>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1F487C"/>
                </a:solidFill>
                <a:latin typeface="Arial"/>
                <a:cs typeface="Arial"/>
              </a:rPr>
              <a:t>L’arrosage</a:t>
            </a:r>
            <a:r>
              <a:rPr sz="2400" b="1" spc="-55" dirty="0">
                <a:solidFill>
                  <a:srgbClr val="1F487C"/>
                </a:solidFill>
                <a:latin typeface="Arial"/>
                <a:cs typeface="Arial"/>
              </a:rPr>
              <a:t> </a:t>
            </a:r>
            <a:r>
              <a:rPr sz="2400" b="1" dirty="0">
                <a:solidFill>
                  <a:srgbClr val="FF0000"/>
                </a:solidFill>
                <a:latin typeface="Arial"/>
                <a:cs typeface="Arial"/>
              </a:rPr>
              <a:t>peut</a:t>
            </a:r>
            <a:r>
              <a:rPr sz="2400" b="1" spc="-25" dirty="0">
                <a:solidFill>
                  <a:srgbClr val="FF0000"/>
                </a:solidFill>
                <a:latin typeface="Arial"/>
                <a:cs typeface="Arial"/>
              </a:rPr>
              <a:t> </a:t>
            </a:r>
            <a:r>
              <a:rPr sz="2400" b="1" dirty="0">
                <a:solidFill>
                  <a:srgbClr val="FF0000"/>
                </a:solidFill>
                <a:latin typeface="Arial"/>
                <a:cs typeface="Arial"/>
              </a:rPr>
              <a:t>être</a:t>
            </a:r>
            <a:r>
              <a:rPr sz="2400" b="1" spc="-40" dirty="0">
                <a:solidFill>
                  <a:srgbClr val="FF0000"/>
                </a:solidFill>
                <a:latin typeface="Arial"/>
                <a:cs typeface="Arial"/>
              </a:rPr>
              <a:t> </a:t>
            </a:r>
            <a:r>
              <a:rPr sz="2400" b="1" dirty="0">
                <a:solidFill>
                  <a:srgbClr val="1F487C"/>
                </a:solidFill>
                <a:latin typeface="Arial"/>
                <a:cs typeface="Arial"/>
              </a:rPr>
              <a:t>renouvelé</a:t>
            </a:r>
            <a:r>
              <a:rPr sz="2400" b="1" spc="-20" dirty="0">
                <a:solidFill>
                  <a:srgbClr val="1F487C"/>
                </a:solidFill>
                <a:latin typeface="Arial"/>
                <a:cs typeface="Arial"/>
              </a:rPr>
              <a:t> </a:t>
            </a:r>
            <a:r>
              <a:rPr sz="2400" b="1" dirty="0">
                <a:solidFill>
                  <a:srgbClr val="1F487C"/>
                </a:solidFill>
                <a:latin typeface="Arial"/>
                <a:cs typeface="Arial"/>
              </a:rPr>
              <a:t>lorsque</a:t>
            </a:r>
            <a:r>
              <a:rPr sz="2400" b="1" spc="-20" dirty="0">
                <a:solidFill>
                  <a:srgbClr val="1F487C"/>
                </a:solidFill>
                <a:latin typeface="Arial"/>
                <a:cs typeface="Arial"/>
              </a:rPr>
              <a:t> </a:t>
            </a:r>
            <a:r>
              <a:rPr sz="2400" b="1" dirty="0">
                <a:solidFill>
                  <a:srgbClr val="1F487C"/>
                </a:solidFill>
                <a:latin typeface="Arial"/>
                <a:cs typeface="Arial"/>
              </a:rPr>
              <a:t>l’ETP</a:t>
            </a:r>
            <a:r>
              <a:rPr sz="2400" b="1" spc="-50" dirty="0">
                <a:solidFill>
                  <a:srgbClr val="1F487C"/>
                </a:solidFill>
                <a:latin typeface="Arial"/>
                <a:cs typeface="Arial"/>
              </a:rPr>
              <a:t> </a:t>
            </a:r>
            <a:r>
              <a:rPr sz="2400" b="1" dirty="0">
                <a:solidFill>
                  <a:srgbClr val="1F487C"/>
                </a:solidFill>
                <a:latin typeface="Arial"/>
                <a:cs typeface="Arial"/>
              </a:rPr>
              <a:t>a</a:t>
            </a:r>
            <a:r>
              <a:rPr sz="2400" b="1" spc="-30" dirty="0">
                <a:solidFill>
                  <a:srgbClr val="1F487C"/>
                </a:solidFill>
                <a:latin typeface="Arial"/>
                <a:cs typeface="Arial"/>
              </a:rPr>
              <a:t> </a:t>
            </a:r>
            <a:r>
              <a:rPr sz="2400" b="1" dirty="0">
                <a:solidFill>
                  <a:srgbClr val="1F487C"/>
                </a:solidFill>
                <a:latin typeface="Arial"/>
                <a:cs typeface="Arial"/>
              </a:rPr>
              <a:t>épuisé</a:t>
            </a:r>
            <a:r>
              <a:rPr sz="2400" b="1" spc="-35" dirty="0">
                <a:solidFill>
                  <a:srgbClr val="1F487C"/>
                </a:solidFill>
                <a:latin typeface="Arial"/>
                <a:cs typeface="Arial"/>
              </a:rPr>
              <a:t> </a:t>
            </a:r>
            <a:r>
              <a:rPr sz="2400" b="1" dirty="0">
                <a:solidFill>
                  <a:srgbClr val="1F487C"/>
                </a:solidFill>
                <a:latin typeface="Arial"/>
                <a:cs typeface="Arial"/>
              </a:rPr>
              <a:t>la</a:t>
            </a:r>
            <a:r>
              <a:rPr sz="2400" b="1" spc="-20" dirty="0">
                <a:solidFill>
                  <a:srgbClr val="1F487C"/>
                </a:solidFill>
                <a:latin typeface="Arial"/>
                <a:cs typeface="Arial"/>
              </a:rPr>
              <a:t> </a:t>
            </a:r>
            <a:r>
              <a:rPr sz="2400" b="1" spc="-25" dirty="0">
                <a:solidFill>
                  <a:srgbClr val="1F487C"/>
                </a:solidFill>
                <a:latin typeface="Arial"/>
                <a:cs typeface="Arial"/>
              </a:rPr>
              <a:t>RFU</a:t>
            </a:r>
            <a:endParaRPr sz="2400" dirty="0">
              <a:latin typeface="Arial"/>
              <a:cs typeface="Arial"/>
            </a:endParaRPr>
          </a:p>
        </p:txBody>
      </p:sp>
      <p:pic>
        <p:nvPicPr>
          <p:cNvPr id="12" name="object 16">
            <a:extLst>
              <a:ext uri="{FF2B5EF4-FFF2-40B4-BE49-F238E27FC236}">
                <a16:creationId xmlns:a16="http://schemas.microsoft.com/office/drawing/2014/main" id="{D08D00EA-5083-5EC2-40B4-AB5C9BEB27E5}"/>
              </a:ext>
            </a:extLst>
          </p:cNvPr>
          <p:cNvPicPr/>
          <p:nvPr/>
        </p:nvPicPr>
        <p:blipFill>
          <a:blip r:embed="rId3" cstate="screen">
            <a:extLst>
              <a:ext uri="{28A0092B-C50C-407E-A947-70E740481C1C}">
                <a14:useLocalDpi xmlns:a14="http://schemas.microsoft.com/office/drawing/2010/main"/>
              </a:ext>
            </a:extLst>
          </a:blip>
          <a:stretch>
            <a:fillRect/>
          </a:stretch>
        </p:blipFill>
        <p:spPr>
          <a:xfrm>
            <a:off x="4887214" y="2008151"/>
            <a:ext cx="217931" cy="76200"/>
          </a:xfrm>
          <a:prstGeom prst="rect">
            <a:avLst/>
          </a:prstGeom>
        </p:spPr>
      </p:pic>
    </p:spTree>
    <p:extLst>
      <p:ext uri="{BB962C8B-B14F-4D97-AF65-F5344CB8AC3E}">
        <p14:creationId xmlns:p14="http://schemas.microsoft.com/office/powerpoint/2010/main" val="4029041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7232CFB-88B0-AD21-CE27-426FCB106C34}"/>
              </a:ext>
            </a:extLst>
          </p:cNvPr>
          <p:cNvSpPr>
            <a:spLocks noGrp="1"/>
          </p:cNvSpPr>
          <p:nvPr>
            <p:ph type="body" idx="1"/>
          </p:nvPr>
        </p:nvSpPr>
        <p:spPr>
          <a:xfrm>
            <a:off x="609600" y="304800"/>
            <a:ext cx="8458199" cy="5816977"/>
          </a:xfrm>
        </p:spPr>
        <p:txBody>
          <a:bodyPr>
            <a:normAutofit fontScale="55000" lnSpcReduction="20000"/>
          </a:bodyPr>
          <a:lstStyle/>
          <a:p>
            <a:pPr algn="ctr"/>
            <a:r>
              <a:rPr lang="fr-FR" sz="3600" b="1" dirty="0">
                <a:solidFill>
                  <a:srgbClr val="0070C0"/>
                </a:solidFill>
              </a:rPr>
              <a:t>CALCUL DE PROGRAMMATION</a:t>
            </a:r>
          </a:p>
          <a:p>
            <a:pPr algn="ctr"/>
            <a:endParaRPr lang="fr-FR" dirty="0">
              <a:solidFill>
                <a:srgbClr val="0070C0"/>
              </a:solidFill>
            </a:endParaRPr>
          </a:p>
          <a:p>
            <a:r>
              <a:rPr lang="fr-FR" b="0" dirty="0"/>
              <a:t>DONNEES:</a:t>
            </a:r>
          </a:p>
          <a:p>
            <a:endParaRPr lang="fr-FR" b="0" dirty="0"/>
          </a:p>
          <a:p>
            <a:r>
              <a:rPr lang="fr-FR" b="0" dirty="0"/>
              <a:t>SOL/		RFU:					A   ou 5 mm</a:t>
            </a:r>
          </a:p>
          <a:p>
            <a:r>
              <a:rPr lang="fr-FR" b="0" dirty="0"/>
              <a:t>CLIMAT/		ETP: 					Y ou 7 mm/j</a:t>
            </a:r>
          </a:p>
          <a:p>
            <a:r>
              <a:rPr lang="fr-FR" b="0" dirty="0"/>
              <a:t>APPORT/	Pluviométrie de l’installation au m²: 		Z ou 12 mm/h</a:t>
            </a:r>
          </a:p>
          <a:p>
            <a:r>
              <a:rPr lang="fr-FR" b="0" dirty="0"/>
              <a:t>LA PLANTE/	Coefficient Cultural KC:			1 ou 0,6 suivant la plante</a:t>
            </a:r>
          </a:p>
          <a:p>
            <a:endParaRPr lang="fr-FR" b="0" dirty="0"/>
          </a:p>
          <a:p>
            <a:r>
              <a:rPr lang="fr-FR" b="0" dirty="0"/>
              <a:t>FORMULES:</a:t>
            </a:r>
          </a:p>
          <a:p>
            <a:endParaRPr lang="fr-FR" b="0" dirty="0"/>
          </a:p>
          <a:p>
            <a:r>
              <a:rPr lang="fr-FR" b="0" dirty="0"/>
              <a:t>La plante a besoin de Y X KC donc 7 X 0,6 =  W 4,2</a:t>
            </a:r>
          </a:p>
          <a:p>
            <a:r>
              <a:rPr lang="fr-FR" b="0" dirty="0"/>
              <a:t>L’installation fournit Z / W = 12mm : 60 = 0,2 mm /mn vérification par pluviomètre</a:t>
            </a:r>
          </a:p>
          <a:p>
            <a:r>
              <a:rPr lang="fr-FR" b="0" dirty="0"/>
              <a:t>Besoin 4,2 : 0,2 = 21 minutes</a:t>
            </a:r>
          </a:p>
          <a:p>
            <a:r>
              <a:rPr lang="fr-FR" dirty="0"/>
              <a:t>4,2 est &lt; à A 5 mm donc 1 départ par jour</a:t>
            </a:r>
          </a:p>
          <a:p>
            <a:r>
              <a:rPr lang="fr-FR" b="0" dirty="0"/>
              <a:t>Chaque 2 jours = 8,4 &gt; à 5 donc 2 départs  de 11 mn</a:t>
            </a:r>
          </a:p>
          <a:p>
            <a:endParaRPr lang="fr-FR" b="0" dirty="0"/>
          </a:p>
          <a:p>
            <a:r>
              <a:rPr lang="fr-FR" b="0" dirty="0"/>
              <a:t>GAG nombres de goutteurs au m² X par litres par goutteurs</a:t>
            </a:r>
          </a:p>
          <a:p>
            <a:r>
              <a:rPr lang="fr-FR" b="0" dirty="0"/>
              <a:t>Goutteurs de 2,4l à 0,25 cm =( 0,50 X 0,5) 4 X 2,4l/h = 9,6 l/h ou 0,6 l/mn</a:t>
            </a:r>
          </a:p>
          <a:p>
            <a:r>
              <a:rPr lang="fr-FR" b="0" dirty="0"/>
              <a:t>Pour 4,2 de besoin  4,2 : 0,6 = 26,25 minutes</a:t>
            </a:r>
          </a:p>
        </p:txBody>
      </p:sp>
    </p:spTree>
    <p:extLst>
      <p:ext uri="{BB962C8B-B14F-4D97-AF65-F5344CB8AC3E}">
        <p14:creationId xmlns:p14="http://schemas.microsoft.com/office/powerpoint/2010/main" val="323935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F7A728-AEDF-C117-DCE8-49277D97D0DA}"/>
              </a:ext>
            </a:extLst>
          </p:cNvPr>
          <p:cNvSpPr>
            <a:spLocks noGrp="1"/>
          </p:cNvSpPr>
          <p:nvPr>
            <p:ph type="title"/>
          </p:nvPr>
        </p:nvSpPr>
        <p:spPr>
          <a:xfrm>
            <a:off x="212388" y="0"/>
            <a:ext cx="9377463" cy="615553"/>
          </a:xfrm>
        </p:spPr>
        <p:txBody>
          <a:bodyPr>
            <a:normAutofit/>
          </a:bodyPr>
          <a:lstStyle/>
          <a:p>
            <a:r>
              <a:rPr lang="fr-FR" sz="3200" b="1" dirty="0"/>
              <a:t>EXERCICES PRATIQUES DE PROGRAMMATION</a:t>
            </a:r>
          </a:p>
        </p:txBody>
      </p:sp>
      <p:sp>
        <p:nvSpPr>
          <p:cNvPr id="3" name="Espace réservé du texte 2">
            <a:extLst>
              <a:ext uri="{FF2B5EF4-FFF2-40B4-BE49-F238E27FC236}">
                <a16:creationId xmlns:a16="http://schemas.microsoft.com/office/drawing/2014/main" id="{415EFE24-38DF-F704-13B0-87C644DCCE9C}"/>
              </a:ext>
            </a:extLst>
          </p:cNvPr>
          <p:cNvSpPr>
            <a:spLocks noGrp="1"/>
          </p:cNvSpPr>
          <p:nvPr>
            <p:ph type="body" idx="1"/>
          </p:nvPr>
        </p:nvSpPr>
        <p:spPr>
          <a:xfrm>
            <a:off x="212388" y="653374"/>
            <a:ext cx="8305800" cy="6370975"/>
          </a:xfrm>
        </p:spPr>
        <p:txBody>
          <a:bodyPr>
            <a:normAutofit fontScale="77500" lnSpcReduction="20000"/>
          </a:bodyPr>
          <a:lstStyle/>
          <a:p>
            <a:r>
              <a:rPr lang="fr-FR" dirty="0"/>
              <a:t>L’analyse de sol donne une RFU de 7mm</a:t>
            </a:r>
          </a:p>
          <a:p>
            <a:r>
              <a:rPr lang="fr-FR" dirty="0"/>
              <a:t>En juillet nous avons une ETP de 8mm de 6 mm en Août et de 4 en Avril.</a:t>
            </a:r>
          </a:p>
          <a:p>
            <a:r>
              <a:rPr lang="fr-FR" dirty="0"/>
              <a:t>L’arroseur en rapport à la pression et à sa buse fournit 12 mm/h</a:t>
            </a:r>
          </a:p>
          <a:p>
            <a:r>
              <a:rPr lang="fr-FR" dirty="0"/>
              <a:t>Quel est la programmation de l’arrosage d’un gazon?</a:t>
            </a:r>
          </a:p>
          <a:p>
            <a:endParaRPr lang="fr-FR" dirty="0"/>
          </a:p>
          <a:p>
            <a:r>
              <a:rPr lang="fr-FR" dirty="0"/>
              <a:t>L’analyse de sol donne une RFU de 5mm</a:t>
            </a:r>
          </a:p>
          <a:p>
            <a:r>
              <a:rPr lang="fr-FR" dirty="0"/>
              <a:t>En juillet nous avons une ETP de 8mm de 6 mm en Août et de 4 en Avril.</a:t>
            </a:r>
          </a:p>
          <a:p>
            <a:r>
              <a:rPr lang="fr-FR" dirty="0"/>
              <a:t>Nous avons des goutteurs de 2,4l écartés de 0,30cm  sur le tuyau et entre lignes.</a:t>
            </a:r>
          </a:p>
          <a:p>
            <a:r>
              <a:rPr lang="fr-FR" dirty="0"/>
              <a:t>Quel est la programmation de l’arrosage De ce massif de plantes méditerranéennes KC 0,5?</a:t>
            </a:r>
          </a:p>
          <a:p>
            <a:endParaRPr lang="fr-FR" dirty="0"/>
          </a:p>
          <a:p>
            <a:r>
              <a:rPr lang="fr-FR" dirty="0"/>
              <a:t>L’analyse de sol donne une RFU de 10mm</a:t>
            </a:r>
          </a:p>
          <a:p>
            <a:r>
              <a:rPr lang="fr-FR" dirty="0"/>
              <a:t>En juillet nous avons une ETP de 8mm de 6 mm en Août et de 4 en Avril.</a:t>
            </a:r>
          </a:p>
          <a:p>
            <a:r>
              <a:rPr lang="fr-FR" dirty="0"/>
              <a:t>Nous avons 10 goutteurs de 2,5l écartés de 0,30cm  sur le tuyau autour d’un arbre. Quel est la programmation de l’arrosage d’un MICOCOULIER avec un KC 0,2 sur les 3 années </a:t>
            </a:r>
            <a:r>
              <a:rPr lang="fr-FR" dirty="0" err="1"/>
              <a:t>consecutives</a:t>
            </a:r>
            <a:r>
              <a:rPr lang="fr-FR" dirty="0"/>
              <a:t>? </a:t>
            </a:r>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67959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3"/>
          <p:cNvSpPr>
            <a:spLocks noChangeArrowheads="1"/>
          </p:cNvSpPr>
          <p:nvPr/>
        </p:nvSpPr>
        <p:spPr bwMode="auto">
          <a:xfrm>
            <a:off x="457200" y="76200"/>
            <a:ext cx="4978400" cy="1143000"/>
          </a:xfrm>
          <a:prstGeom prst="rect">
            <a:avLst/>
          </a:prstGeom>
          <a:noFill/>
          <a:ln w="9525">
            <a:noFill/>
            <a:miter lim="800000"/>
            <a:headEnd/>
            <a:tailEnd/>
          </a:ln>
        </p:spPr>
        <p:txBody>
          <a:bodyPr anchor="ctr"/>
          <a:lstStyle/>
          <a:p>
            <a:r>
              <a:rPr lang="fr-FR" altLang="fr-FR" sz="2400" b="1" dirty="0">
                <a:solidFill>
                  <a:srgbClr val="CC3399"/>
                </a:solidFill>
                <a:latin typeface="Comic Sans MS" pitchFamily="66" charset="0"/>
              </a:rPr>
              <a:t>ARROSAGE DES PELOUSES :</a:t>
            </a:r>
          </a:p>
        </p:txBody>
      </p:sp>
      <p:sp>
        <p:nvSpPr>
          <p:cNvPr id="571395" name="Rectangle 4"/>
          <p:cNvSpPr>
            <a:spLocks noChangeArrowheads="1"/>
          </p:cNvSpPr>
          <p:nvPr/>
        </p:nvSpPr>
        <p:spPr bwMode="auto">
          <a:xfrm>
            <a:off x="15607" y="1048438"/>
            <a:ext cx="8839200" cy="1981200"/>
          </a:xfrm>
          <a:prstGeom prst="rect">
            <a:avLst/>
          </a:prstGeom>
          <a:noFill/>
          <a:ln w="9525">
            <a:noFill/>
            <a:miter lim="800000"/>
            <a:headEnd/>
            <a:tailEnd/>
          </a:ln>
        </p:spPr>
        <p:txBody>
          <a:bodyPr/>
          <a:lstStyle/>
          <a:p>
            <a:pPr marL="342900" indent="-342900">
              <a:spcBef>
                <a:spcPct val="20000"/>
              </a:spcBef>
            </a:pPr>
            <a:r>
              <a:rPr lang="fr-FR" altLang="fr-FR" sz="2000" b="1" dirty="0">
                <a:solidFill>
                  <a:schemeClr val="hlink"/>
                </a:solidFill>
                <a:latin typeface="Comic Sans MS" pitchFamily="66" charset="0"/>
              </a:rPr>
              <a:t>	</a:t>
            </a:r>
            <a:r>
              <a:rPr lang="fr-FR" altLang="fr-FR" sz="2000" b="1" dirty="0">
                <a:solidFill>
                  <a:srgbClr val="006666"/>
                </a:solidFill>
                <a:latin typeface="Comic Sans MS" pitchFamily="66" charset="0"/>
              </a:rPr>
              <a:t>Détermination de trois doses d’arrosage de 12, 17 et 21 mm/semaine pour la saison correspondant aux différentes périodes climatiques (soit 50% de l’ETP moyenne).</a:t>
            </a:r>
          </a:p>
          <a:p>
            <a:pPr marL="342900" indent="-342900">
              <a:spcBef>
                <a:spcPct val="20000"/>
              </a:spcBef>
            </a:pPr>
            <a:endParaRPr lang="fr-FR" altLang="fr-FR" sz="2000" b="1" dirty="0">
              <a:solidFill>
                <a:srgbClr val="006666"/>
              </a:solidFill>
              <a:latin typeface="Comic Sans MS" pitchFamily="66" charset="0"/>
            </a:endParaRPr>
          </a:p>
          <a:p>
            <a:pPr marL="342900" indent="-342900">
              <a:spcBef>
                <a:spcPct val="20000"/>
              </a:spcBef>
            </a:pPr>
            <a:r>
              <a:rPr lang="fr-FR" altLang="fr-FR" sz="2000" b="1" dirty="0">
                <a:solidFill>
                  <a:srgbClr val="006666"/>
                </a:solidFill>
                <a:latin typeface="Comic Sans MS" pitchFamily="66" charset="0"/>
              </a:rPr>
              <a:t>	Ajustement de la dose en fonction de la situation géographique du site arrosé (jusqu’à 100% de l’ETP).</a:t>
            </a:r>
          </a:p>
          <a:p>
            <a:pPr marL="342900" indent="-342900">
              <a:spcBef>
                <a:spcPct val="20000"/>
              </a:spcBef>
            </a:pPr>
            <a:r>
              <a:rPr lang="fr-FR" altLang="fr-FR" sz="3200" dirty="0">
                <a:solidFill>
                  <a:srgbClr val="FF9900"/>
                </a:solidFill>
              </a:rPr>
              <a:t> </a:t>
            </a:r>
          </a:p>
          <a:p>
            <a:pPr marL="609600" indent="-609600" algn="l">
              <a:lnSpc>
                <a:spcPct val="90000"/>
              </a:lnSpc>
              <a:spcBef>
                <a:spcPct val="20000"/>
              </a:spcBef>
            </a:pPr>
            <a:endParaRPr lang="fr-FR" altLang="fr-FR" sz="2000" b="1" dirty="0">
              <a:solidFill>
                <a:srgbClr val="006666"/>
              </a:solidFill>
              <a:latin typeface="Comic Sans MS" pitchFamily="66" charset="0"/>
            </a:endParaRPr>
          </a:p>
          <a:p>
            <a:pPr marL="609600" indent="-609600" algn="l">
              <a:lnSpc>
                <a:spcPct val="90000"/>
              </a:lnSpc>
              <a:spcBef>
                <a:spcPct val="20000"/>
              </a:spcBef>
            </a:pPr>
            <a:r>
              <a:rPr lang="fr-FR" altLang="fr-FR" sz="2000" b="1" dirty="0">
                <a:solidFill>
                  <a:srgbClr val="006666"/>
                </a:solidFill>
                <a:latin typeface="Comic Sans MS" pitchFamily="66" charset="0"/>
              </a:rPr>
              <a:t>La dose d’apport journalière sera de 3 mm sachant que l’on arrose tous les jours.</a:t>
            </a:r>
          </a:p>
          <a:p>
            <a:pPr marL="609600" indent="-609600">
              <a:lnSpc>
                <a:spcPct val="90000"/>
              </a:lnSpc>
              <a:spcBef>
                <a:spcPct val="20000"/>
              </a:spcBef>
            </a:pPr>
            <a:r>
              <a:rPr lang="fr-FR" altLang="fr-FR" sz="2000" b="1" dirty="0">
                <a:solidFill>
                  <a:srgbClr val="006666"/>
                </a:solidFill>
                <a:latin typeface="Comic Sans MS" pitchFamily="66" charset="0"/>
              </a:rPr>
              <a:t>Les apports seront fractionnés tout au long de la journée.</a:t>
            </a:r>
          </a:p>
          <a:p>
            <a:pPr marL="609600" indent="-609600">
              <a:lnSpc>
                <a:spcPct val="90000"/>
              </a:lnSpc>
              <a:spcBef>
                <a:spcPct val="20000"/>
              </a:spcBef>
              <a:buFontTx/>
              <a:buChar char="•"/>
            </a:pPr>
            <a:endParaRPr lang="fr-FR" altLang="fr-FR" sz="2000" b="1" dirty="0">
              <a:solidFill>
                <a:srgbClr val="006666"/>
              </a:solidFill>
              <a:latin typeface="Comic Sans MS" pitchFamily="66" charset="0"/>
            </a:endParaRPr>
          </a:p>
          <a:p>
            <a:pPr marL="609600" indent="-609600">
              <a:lnSpc>
                <a:spcPct val="90000"/>
              </a:lnSpc>
              <a:spcBef>
                <a:spcPct val="20000"/>
              </a:spcBef>
            </a:pPr>
            <a:r>
              <a:rPr lang="fr-FR" altLang="fr-FR" sz="2000" b="1" dirty="0">
                <a:solidFill>
                  <a:srgbClr val="006666"/>
                </a:solidFill>
                <a:latin typeface="Comic Sans MS" pitchFamily="66" charset="0"/>
              </a:rPr>
              <a:t>	Exemple: </a:t>
            </a:r>
          </a:p>
          <a:p>
            <a:pPr marL="609600" indent="-609600">
              <a:lnSpc>
                <a:spcPct val="90000"/>
              </a:lnSpc>
              <a:spcBef>
                <a:spcPct val="20000"/>
              </a:spcBef>
            </a:pPr>
            <a:r>
              <a:rPr lang="fr-FR" altLang="fr-FR" sz="2000" b="1" dirty="0">
                <a:solidFill>
                  <a:srgbClr val="006666"/>
                </a:solidFill>
                <a:latin typeface="Comic Sans MS" pitchFamily="66" charset="0"/>
              </a:rPr>
              <a:t>	Pour un goutte à goutte de 2.4l/h avec comme espacement  0.30m entre les goutteurs et disposer tous les 0.25m  la quantité d’eau apportée en 60 minutes par m² et de 28mm. On fera donc 4 départs de 2 minutes par jour.</a:t>
            </a:r>
          </a:p>
          <a:p>
            <a:pPr marL="342900" indent="-342900">
              <a:spcBef>
                <a:spcPct val="20000"/>
              </a:spcBef>
              <a:buFontTx/>
              <a:buChar char="•"/>
            </a:pPr>
            <a:endParaRPr lang="fr-FR" altLang="fr-FR" sz="3200" dirty="0">
              <a:solidFill>
                <a:srgbClr val="FF9900"/>
              </a:solidFill>
            </a:endParaRPr>
          </a:p>
        </p:txBody>
      </p:sp>
      <p:sp>
        <p:nvSpPr>
          <p:cNvPr id="4" name="ZoneTexte 3">
            <a:extLst>
              <a:ext uri="{FF2B5EF4-FFF2-40B4-BE49-F238E27FC236}">
                <a16:creationId xmlns:a16="http://schemas.microsoft.com/office/drawing/2014/main" id="{015D3676-674F-FE36-6FD5-B2C36CB2E17F}"/>
              </a:ext>
            </a:extLst>
          </p:cNvPr>
          <p:cNvSpPr txBox="1"/>
          <p:nvPr/>
        </p:nvSpPr>
        <p:spPr>
          <a:xfrm>
            <a:off x="472807" y="3250359"/>
            <a:ext cx="8610600" cy="738664"/>
          </a:xfrm>
          <a:prstGeom prst="rect">
            <a:avLst/>
          </a:prstGeom>
          <a:noFill/>
        </p:spPr>
        <p:txBody>
          <a:bodyPr wrap="square" rtlCol="0">
            <a:spAutoFit/>
          </a:bodyPr>
          <a:lstStyle/>
          <a:p>
            <a:r>
              <a:rPr lang="fr-FR" altLang="fr-FR" sz="2400" b="1" dirty="0">
                <a:solidFill>
                  <a:srgbClr val="CC3399"/>
                </a:solidFill>
                <a:latin typeface="Comic Sans MS" pitchFamily="66" charset="0"/>
              </a:rPr>
              <a:t>ARROSAGE DES MASSIFS DE FLEURS PAR G A G :</a:t>
            </a:r>
          </a:p>
          <a:p>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3"/>
          <p:cNvSpPr>
            <a:spLocks noChangeArrowheads="1"/>
          </p:cNvSpPr>
          <p:nvPr/>
        </p:nvSpPr>
        <p:spPr bwMode="auto">
          <a:xfrm>
            <a:off x="609600" y="6427"/>
            <a:ext cx="7283450" cy="1143000"/>
          </a:xfrm>
          <a:prstGeom prst="rect">
            <a:avLst/>
          </a:prstGeom>
          <a:noFill/>
          <a:ln w="9525">
            <a:noFill/>
            <a:miter lim="800000"/>
            <a:headEnd/>
            <a:tailEnd/>
          </a:ln>
        </p:spPr>
        <p:txBody>
          <a:bodyPr anchor="ctr"/>
          <a:lstStyle/>
          <a:p>
            <a:r>
              <a:rPr lang="fr-FR" altLang="fr-FR" sz="2400" b="1" dirty="0">
                <a:solidFill>
                  <a:srgbClr val="CC3399"/>
                </a:solidFill>
                <a:latin typeface="Comic Sans MS" pitchFamily="66" charset="0"/>
              </a:rPr>
              <a:t>ARROSAGE DES ARBUSTES PAR G A G : </a:t>
            </a:r>
          </a:p>
        </p:txBody>
      </p:sp>
      <p:sp>
        <p:nvSpPr>
          <p:cNvPr id="575491" name="Rectangle 4"/>
          <p:cNvSpPr>
            <a:spLocks noChangeArrowheads="1"/>
          </p:cNvSpPr>
          <p:nvPr/>
        </p:nvSpPr>
        <p:spPr bwMode="auto">
          <a:xfrm>
            <a:off x="381000" y="914401"/>
            <a:ext cx="8763000" cy="2209800"/>
          </a:xfrm>
          <a:prstGeom prst="rect">
            <a:avLst/>
          </a:prstGeom>
          <a:noFill/>
          <a:ln w="9525">
            <a:noFill/>
            <a:miter lim="800000"/>
            <a:headEnd/>
            <a:tailEnd/>
          </a:ln>
        </p:spPr>
        <p:txBody>
          <a:bodyPr/>
          <a:lstStyle/>
          <a:p>
            <a:pPr marL="342900" indent="-342900">
              <a:spcBef>
                <a:spcPct val="20000"/>
              </a:spcBef>
            </a:pPr>
            <a:r>
              <a:rPr lang="fr-FR" altLang="fr-FR" sz="2400" b="1" dirty="0">
                <a:solidFill>
                  <a:schemeClr val="hlink"/>
                </a:solidFill>
                <a:latin typeface="Comic Sans MS" pitchFamily="66" charset="0"/>
              </a:rPr>
              <a:t>	</a:t>
            </a:r>
            <a:r>
              <a:rPr lang="fr-FR" altLang="fr-FR" sz="2000" b="1" dirty="0">
                <a:solidFill>
                  <a:srgbClr val="006666"/>
                </a:solidFill>
                <a:latin typeface="Comic Sans MS" pitchFamily="66" charset="0"/>
              </a:rPr>
              <a:t>Deux doses d’apport ont été déterminées : 10 et 21mm. L’application de ces doses est variable en fonction des données climatiques.</a:t>
            </a:r>
          </a:p>
          <a:p>
            <a:pPr marL="342900" indent="-342900">
              <a:spcBef>
                <a:spcPct val="20000"/>
              </a:spcBef>
            </a:pPr>
            <a:r>
              <a:rPr lang="fr-FR" altLang="fr-FR" sz="2000" b="1" dirty="0">
                <a:solidFill>
                  <a:srgbClr val="006666"/>
                </a:solidFill>
                <a:latin typeface="Comic Sans MS" pitchFamily="66" charset="0"/>
              </a:rPr>
              <a:t>	Afin de sevrer les arbustes dans une période entre 3 et 5 ans, les doses seront fractionnées différemment selon </a:t>
            </a:r>
            <a:r>
              <a:rPr lang="fr-FR" altLang="fr-FR" sz="2000" b="1" dirty="0" err="1">
                <a:solidFill>
                  <a:srgbClr val="006666"/>
                </a:solidFill>
                <a:latin typeface="Comic Sans MS" pitchFamily="66" charset="0"/>
              </a:rPr>
              <a:t>l’age</a:t>
            </a:r>
            <a:r>
              <a:rPr lang="fr-FR" altLang="fr-FR" sz="2000" b="1" dirty="0">
                <a:solidFill>
                  <a:srgbClr val="006666"/>
                </a:solidFill>
                <a:latin typeface="Comic Sans MS" pitchFamily="66" charset="0"/>
              </a:rPr>
              <a:t> de la plantation.</a:t>
            </a:r>
          </a:p>
          <a:p>
            <a:pPr marL="342900" indent="-342900">
              <a:spcBef>
                <a:spcPct val="20000"/>
              </a:spcBef>
            </a:pPr>
            <a:endParaRPr lang="fr-FR" altLang="fr-FR" sz="2000" b="1" dirty="0">
              <a:solidFill>
                <a:srgbClr val="006666"/>
              </a:solidFill>
              <a:latin typeface="Comic Sans MS" pitchFamily="66" charset="0"/>
            </a:endParaRPr>
          </a:p>
        </p:txBody>
      </p:sp>
      <p:graphicFrame>
        <p:nvGraphicFramePr>
          <p:cNvPr id="4" name="Object 7">
            <a:extLst>
              <a:ext uri="{FF2B5EF4-FFF2-40B4-BE49-F238E27FC236}">
                <a16:creationId xmlns:a16="http://schemas.microsoft.com/office/drawing/2014/main" id="{91C36184-863C-CA8F-3645-9F8B2DA0C15D}"/>
              </a:ext>
            </a:extLst>
          </p:cNvPr>
          <p:cNvGraphicFramePr>
            <a:graphicFrameLocks noChangeAspect="1"/>
          </p:cNvGraphicFramePr>
          <p:nvPr/>
        </p:nvGraphicFramePr>
        <p:xfrm>
          <a:off x="897168" y="2888676"/>
          <a:ext cx="7885112" cy="1952625"/>
        </p:xfrm>
        <a:graphic>
          <a:graphicData uri="http://schemas.openxmlformats.org/presentationml/2006/ole">
            <mc:AlternateContent xmlns:mc="http://schemas.openxmlformats.org/markup-compatibility/2006">
              <mc:Choice xmlns:v="urn:schemas-microsoft-com:vml" Requires="v">
                <p:oleObj name="Feuille de calcul" r:id="rId3" imgW="5461946" imgH="1353289" progId="Excel.Sheet.8">
                  <p:embed/>
                </p:oleObj>
              </mc:Choice>
              <mc:Fallback>
                <p:oleObj name="Feuille de calcul" r:id="rId3" imgW="5461946" imgH="1353289" progId="Excel.Sheet.8">
                  <p:embed/>
                  <p:pic>
                    <p:nvPicPr>
                      <p:cNvPr id="4" name="Object 7">
                        <a:extLst>
                          <a:ext uri="{FF2B5EF4-FFF2-40B4-BE49-F238E27FC236}">
                            <a16:creationId xmlns:a16="http://schemas.microsoft.com/office/drawing/2014/main" id="{91C36184-863C-CA8F-3645-9F8B2DA0C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68" y="2888676"/>
                        <a:ext cx="7885112" cy="195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8">
            <a:extLst>
              <a:ext uri="{FF2B5EF4-FFF2-40B4-BE49-F238E27FC236}">
                <a16:creationId xmlns:a16="http://schemas.microsoft.com/office/drawing/2014/main" id="{278EC850-F2F4-60B0-94E5-9FFB7421D0FE}"/>
              </a:ext>
            </a:extLst>
          </p:cNvPr>
          <p:cNvGraphicFramePr>
            <a:graphicFrameLocks noChangeAspect="1"/>
          </p:cNvGraphicFramePr>
          <p:nvPr/>
        </p:nvGraphicFramePr>
        <p:xfrm>
          <a:off x="987425" y="4841301"/>
          <a:ext cx="7775575" cy="2006600"/>
        </p:xfrm>
        <a:graphic>
          <a:graphicData uri="http://schemas.openxmlformats.org/presentationml/2006/ole">
            <mc:AlternateContent xmlns:mc="http://schemas.openxmlformats.org/markup-compatibility/2006">
              <mc:Choice xmlns:v="urn:schemas-microsoft-com:vml" Requires="v">
                <p:oleObj name="Feuille de calcul" r:id="rId5" imgW="5341680" imgH="1379148" progId="Excel.Sheet.8">
                  <p:embed/>
                </p:oleObj>
              </mc:Choice>
              <mc:Fallback>
                <p:oleObj name="Feuille de calcul" r:id="rId5" imgW="5341680" imgH="1379148" progId="Excel.Sheet.8">
                  <p:embed/>
                  <p:pic>
                    <p:nvPicPr>
                      <p:cNvPr id="5" name="Object 8">
                        <a:extLst>
                          <a:ext uri="{FF2B5EF4-FFF2-40B4-BE49-F238E27FC236}">
                            <a16:creationId xmlns:a16="http://schemas.microsoft.com/office/drawing/2014/main" id="{278EC850-F2F4-60B0-94E5-9FFB7421D0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841301"/>
                        <a:ext cx="7775575"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FD341AC-A8B5-E652-71EB-E183EB98348B}"/>
              </a:ext>
            </a:extLst>
          </p:cNvPr>
          <p:cNvSpPr>
            <a:spLocks noGrp="1"/>
          </p:cNvSpPr>
          <p:nvPr>
            <p:ph type="body" sz="half" idx="1"/>
          </p:nvPr>
        </p:nvSpPr>
        <p:spPr>
          <a:xfrm>
            <a:off x="381000" y="1219200"/>
            <a:ext cx="8229600" cy="4801314"/>
          </a:xfrm>
        </p:spPr>
        <p:txBody>
          <a:bodyPr>
            <a:normAutofit fontScale="92500"/>
          </a:bodyPr>
          <a:lstStyle/>
          <a:p>
            <a:r>
              <a:rPr lang="fr-FR" sz="2400" b="0" dirty="0"/>
              <a:t>Deux types d’arrosage: un arrosage d’investissement les premières années et un arrosage d’entretien.</a:t>
            </a:r>
          </a:p>
          <a:p>
            <a:endParaRPr lang="fr-FR" sz="2400" b="0" dirty="0"/>
          </a:p>
          <a:p>
            <a:r>
              <a:rPr lang="fr-FR" sz="2400" b="0" dirty="0"/>
              <a:t>Pour favoriser l’ancrage racinaire, 4 règles:</a:t>
            </a:r>
          </a:p>
          <a:p>
            <a:r>
              <a:rPr lang="fr-FR" sz="2400" b="0" dirty="0"/>
              <a:t>Un secteur d’arrosage dédié à l’arbre sinon deux suivant les deux types d’arrosage.</a:t>
            </a:r>
          </a:p>
          <a:p>
            <a:r>
              <a:rPr lang="fr-FR" sz="2400" b="0" dirty="0"/>
              <a:t>Des doses plus élevées que pour le reste des végétaux : 60 l / hebdo.</a:t>
            </a:r>
          </a:p>
          <a:p>
            <a:r>
              <a:rPr lang="fr-FR" sz="2400" b="0" dirty="0"/>
              <a:t>Des fréquences plus faibles: 1 fois par semaine</a:t>
            </a:r>
          </a:p>
          <a:p>
            <a:r>
              <a:rPr lang="fr-FR" sz="2400" b="0" dirty="0"/>
              <a:t>L’observation du sol (tarière).</a:t>
            </a:r>
          </a:p>
          <a:p>
            <a:endParaRPr lang="fr-FR" sz="2400" b="0" dirty="0"/>
          </a:p>
          <a:p>
            <a:r>
              <a:rPr lang="fr-FR" sz="2400" b="0" dirty="0"/>
              <a:t>Perspectives: Irriguer les arbres pour renforcer leur pouvoir rafraichissant.</a:t>
            </a:r>
          </a:p>
        </p:txBody>
      </p:sp>
      <p:sp>
        <p:nvSpPr>
          <p:cNvPr id="5" name="Rectangle 2">
            <a:extLst>
              <a:ext uri="{FF2B5EF4-FFF2-40B4-BE49-F238E27FC236}">
                <a16:creationId xmlns:a16="http://schemas.microsoft.com/office/drawing/2014/main" id="{FCADF37C-4D88-8A89-54FD-5393631E674A}"/>
              </a:ext>
            </a:extLst>
          </p:cNvPr>
          <p:cNvSpPr txBox="1">
            <a:spLocks noChangeArrowheads="1"/>
          </p:cNvSpPr>
          <p:nvPr/>
        </p:nvSpPr>
        <p:spPr bwMode="auto">
          <a:xfrm>
            <a:off x="381000" y="457200"/>
            <a:ext cx="8229600" cy="461665"/>
          </a:xfrm>
          <a:prstGeom prst="rect">
            <a:avLst/>
          </a:prstGeom>
          <a:noFill/>
          <a:ln>
            <a:miter lim="800000"/>
            <a:headEnd/>
            <a:tailEnd/>
          </a:ln>
        </p:spPr>
        <p:txBody>
          <a:bodyPr vert="horz" wrap="square" lIns="91440" tIns="45720" rIns="91440" bIns="45720" numCol="1" anchor="t" anchorCtr="0" compatLnSpc="1">
            <a:prstTxWarp prst="textNoShape">
              <a:avLst/>
            </a:prstTxWarp>
            <a:spAutoFit/>
          </a:bodyPr>
          <a:lstStyle>
            <a:lvl1pPr>
              <a:defRPr sz="2000" b="1" i="0">
                <a:solidFill>
                  <a:srgbClr val="00AFEF"/>
                </a:solidFill>
                <a:latin typeface="Arial"/>
                <a:ea typeface="+mj-ea"/>
                <a:cs typeface="Arial"/>
              </a:defRPr>
            </a:lvl1pPr>
          </a:lstStyle>
          <a:p>
            <a:pPr algn="ctr"/>
            <a:r>
              <a:rPr lang="fr-FR" altLang="fr-FR" sz="2400" dirty="0">
                <a:solidFill>
                  <a:srgbClr val="CC3399"/>
                </a:solidFill>
                <a:latin typeface="Comic Sans MS" pitchFamily="66" charset="0"/>
              </a:rPr>
              <a:t>ARROSAGE DES ARBRES</a:t>
            </a:r>
          </a:p>
        </p:txBody>
      </p:sp>
    </p:spTree>
    <p:extLst>
      <p:ext uri="{BB962C8B-B14F-4D97-AF65-F5344CB8AC3E}">
        <p14:creationId xmlns:p14="http://schemas.microsoft.com/office/powerpoint/2010/main" val="2153232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5" name="Rectangle 2"/>
          <p:cNvSpPr>
            <a:spLocks noGrp="1" noChangeArrowheads="1"/>
          </p:cNvSpPr>
          <p:nvPr>
            <p:ph type="title"/>
          </p:nvPr>
        </p:nvSpPr>
        <p:spPr bwMode="auto">
          <a:xfrm>
            <a:off x="381000" y="457200"/>
            <a:ext cx="8229600" cy="46166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altLang="fr-FR" sz="2400" b="1" dirty="0">
                <a:solidFill>
                  <a:srgbClr val="CC3399"/>
                </a:solidFill>
                <a:latin typeface="Comic Sans MS" pitchFamily="66" charset="0"/>
              </a:rPr>
              <a:t>ARROSAGE DES ARBRES</a:t>
            </a:r>
            <a:r>
              <a:rPr lang="fr-FR" altLang="fr-FR" sz="2400" dirty="0">
                <a:solidFill>
                  <a:srgbClr val="CC3399"/>
                </a:solidFill>
                <a:latin typeface="Comic Sans MS" pitchFamily="66" charset="0"/>
              </a:rPr>
              <a:t> </a:t>
            </a:r>
            <a:r>
              <a:rPr lang="fr-FR" altLang="fr-FR" sz="2400" b="1" dirty="0">
                <a:solidFill>
                  <a:srgbClr val="CC3399"/>
                </a:solidFill>
                <a:latin typeface="Comic Sans MS" pitchFamily="66" charset="0"/>
              </a:rPr>
              <a:t>PAR GOUTTE A GOUTTE</a:t>
            </a:r>
          </a:p>
        </p:txBody>
      </p:sp>
      <p:sp>
        <p:nvSpPr>
          <p:cNvPr id="570376" name="Rectangle 3"/>
          <p:cNvSpPr>
            <a:spLocks noGrp="1" noChangeArrowheads="1"/>
          </p:cNvSpPr>
          <p:nvPr>
            <p:ph type="body" sz="half" idx="1"/>
          </p:nvPr>
        </p:nvSpPr>
        <p:spPr bwMode="auto">
          <a:xfrm>
            <a:off x="755650" y="1628775"/>
            <a:ext cx="7931150" cy="1541463"/>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fr-FR" altLang="fr-FR" sz="2800" dirty="0"/>
              <a:t>	Une seule dose d’apport pour la saisons. Avec la même politique de sevrage que les arbustes. </a:t>
            </a:r>
          </a:p>
        </p:txBody>
      </p:sp>
      <p:graphicFrame>
        <p:nvGraphicFramePr>
          <p:cNvPr id="570374" name="Object 6"/>
          <p:cNvGraphicFramePr>
            <a:graphicFrameLocks noGrp="1" noChangeAspect="1"/>
          </p:cNvGraphicFramePr>
          <p:nvPr>
            <p:ph sz="half" idx="2"/>
          </p:nvPr>
        </p:nvGraphicFramePr>
        <p:xfrm>
          <a:off x="250825" y="3541713"/>
          <a:ext cx="8718550" cy="2251075"/>
        </p:xfrm>
        <a:graphic>
          <a:graphicData uri="http://schemas.openxmlformats.org/presentationml/2006/ole">
            <mc:AlternateContent xmlns:mc="http://schemas.openxmlformats.org/markup-compatibility/2006">
              <mc:Choice xmlns:v="urn:schemas-microsoft-com:vml" Requires="v">
                <p:oleObj name="Worksheet" r:id="rId3" imgW="5341797" imgH="1379094" progId="Excel.Sheet.8">
                  <p:embed/>
                </p:oleObj>
              </mc:Choice>
              <mc:Fallback>
                <p:oleObj name="Worksheet" r:id="rId3" imgW="5341797" imgH="1379094" progId="Excel.Sheet.8">
                  <p:embed/>
                  <p:pic>
                    <p:nvPicPr>
                      <p:cNvPr id="570374" name="Object 6"/>
                      <p:cNvPicPr>
                        <a:picLocks noChangeAspect="1" noChangeArrowheads="1"/>
                      </p:cNvPicPr>
                      <p:nvPr/>
                    </p:nvPicPr>
                    <p:blipFill>
                      <a:blip r:embed="rId4"/>
                      <a:srcRect/>
                      <a:stretch>
                        <a:fillRect/>
                      </a:stretch>
                    </p:blipFill>
                    <p:spPr bwMode="auto">
                      <a:xfrm>
                        <a:off x="250825" y="3541713"/>
                        <a:ext cx="8718550"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E5FA4E-7FC6-94A1-A069-C1DE11FEF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8675" cy="5580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E5A200-E464-862B-5389-38A4614B8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293856"/>
            <a:ext cx="4505325"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5EEDBDB-8B04-6016-9D46-264DA1E75D4A}"/>
              </a:ext>
            </a:extLst>
          </p:cNvPr>
          <p:cNvSpPr txBox="1"/>
          <p:nvPr/>
        </p:nvSpPr>
        <p:spPr>
          <a:xfrm>
            <a:off x="5484779" y="277596"/>
            <a:ext cx="3048000" cy="369332"/>
          </a:xfrm>
          <a:prstGeom prst="rect">
            <a:avLst/>
          </a:prstGeom>
          <a:noFill/>
        </p:spPr>
        <p:txBody>
          <a:bodyPr wrap="square" rtlCol="0">
            <a:spAutoFit/>
          </a:bodyPr>
          <a:lstStyle/>
          <a:p>
            <a:r>
              <a:rPr lang="fr-FR" i="0">
                <a:effectLst/>
                <a:latin typeface="-apple-system"/>
                <a:hlinkClick r:id="rId4"/>
              </a:rPr>
              <a:t>https://lnkd.in/eeCDhrx8</a:t>
            </a:r>
            <a:endParaRPr lang="fr-FR"/>
          </a:p>
        </p:txBody>
      </p:sp>
    </p:spTree>
    <p:extLst>
      <p:ext uri="{BB962C8B-B14F-4D97-AF65-F5344CB8AC3E}">
        <p14:creationId xmlns:p14="http://schemas.microsoft.com/office/powerpoint/2010/main" val="375688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390947-A7AA-4307-C926-CC03A0A54779}"/>
              </a:ext>
            </a:extLst>
          </p:cNvPr>
          <p:cNvPicPr>
            <a:picLocks noChangeAspect="1"/>
          </p:cNvPicPr>
          <p:nvPr/>
        </p:nvPicPr>
        <p:blipFill>
          <a:blip r:embed="rId2"/>
          <a:stretch>
            <a:fillRect/>
          </a:stretch>
        </p:blipFill>
        <p:spPr>
          <a:xfrm>
            <a:off x="1676400" y="-228600"/>
            <a:ext cx="7475220" cy="4594860"/>
          </a:xfrm>
          <a:prstGeom prst="rect">
            <a:avLst/>
          </a:prstGeom>
        </p:spPr>
      </p:pic>
      <p:pic>
        <p:nvPicPr>
          <p:cNvPr id="10" name="Image 9">
            <a:extLst>
              <a:ext uri="{FF2B5EF4-FFF2-40B4-BE49-F238E27FC236}">
                <a16:creationId xmlns:a16="http://schemas.microsoft.com/office/drawing/2014/main" id="{31E63AE7-F0F5-C705-9667-AB816F82B7F3}"/>
              </a:ext>
            </a:extLst>
          </p:cNvPr>
          <p:cNvPicPr>
            <a:picLocks noChangeAspect="1"/>
          </p:cNvPicPr>
          <p:nvPr/>
        </p:nvPicPr>
        <p:blipFill>
          <a:blip r:embed="rId3"/>
          <a:stretch>
            <a:fillRect/>
          </a:stretch>
        </p:blipFill>
        <p:spPr>
          <a:xfrm>
            <a:off x="1653540" y="4267200"/>
            <a:ext cx="7490460" cy="2776865"/>
          </a:xfrm>
          <a:prstGeom prst="rect">
            <a:avLst/>
          </a:prstGeom>
        </p:spPr>
      </p:pic>
      <p:sp>
        <p:nvSpPr>
          <p:cNvPr id="11" name="ZoneTexte 10">
            <a:extLst>
              <a:ext uri="{FF2B5EF4-FFF2-40B4-BE49-F238E27FC236}">
                <a16:creationId xmlns:a16="http://schemas.microsoft.com/office/drawing/2014/main" id="{DB67827F-57D5-F08B-C437-2EA66D8EA08D}"/>
              </a:ext>
            </a:extLst>
          </p:cNvPr>
          <p:cNvSpPr txBox="1"/>
          <p:nvPr/>
        </p:nvSpPr>
        <p:spPr>
          <a:xfrm>
            <a:off x="26670" y="76200"/>
            <a:ext cx="1120691" cy="6781800"/>
          </a:xfrm>
          <a:prstGeom prst="rect">
            <a:avLst/>
          </a:prstGeom>
          <a:noFill/>
        </p:spPr>
        <p:txBody>
          <a:bodyPr vert="wordArtVert" wrap="square" rtlCol="0">
            <a:spAutoFit/>
          </a:bodyPr>
          <a:lstStyle/>
          <a:p>
            <a:r>
              <a:rPr lang="fr-FR" sz="2800" dirty="0"/>
              <a:t>Arrosage de jeunes arbres</a:t>
            </a:r>
          </a:p>
        </p:txBody>
      </p:sp>
    </p:spTree>
    <p:extLst>
      <p:ext uri="{BB962C8B-B14F-4D97-AF65-F5344CB8AC3E}">
        <p14:creationId xmlns:p14="http://schemas.microsoft.com/office/powerpoint/2010/main" val="22288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ystème d'arrosage des racines pour arbres en milieu urbain Aquamax ...">
            <a:extLst>
              <a:ext uri="{FF2B5EF4-FFF2-40B4-BE49-F238E27FC236}">
                <a16:creationId xmlns:a16="http://schemas.microsoft.com/office/drawing/2014/main" id="{D48A1DDA-332E-511F-221A-D7DB2C496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00" y="2565400"/>
            <a:ext cx="5130800" cy="513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utils et techniques d'arrosage en été - Mon jardin d'idées">
            <a:extLst>
              <a:ext uri="{FF2B5EF4-FFF2-40B4-BE49-F238E27FC236}">
                <a16:creationId xmlns:a16="http://schemas.microsoft.com/office/drawing/2014/main" id="{2AAF1369-2736-6AFA-1FC6-855D633AB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76200"/>
            <a:ext cx="40132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ot Watering System (RWS) | Rain Bird">
            <a:extLst>
              <a:ext uri="{FF2B5EF4-FFF2-40B4-BE49-F238E27FC236}">
                <a16:creationId xmlns:a16="http://schemas.microsoft.com/office/drawing/2014/main" id="{9FDFF17C-7032-55A0-4935-72116B121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295400"/>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556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idx="4294967295"/>
          </p:nvPr>
        </p:nvSpPr>
        <p:spPr bwMode="auto">
          <a:xfrm>
            <a:off x="900113" y="454025"/>
            <a:ext cx="7977187" cy="854075"/>
          </a:xfrm>
          <a:prstGeom prst="rect">
            <a:avLst/>
          </a:prstGeom>
        </p:spPr>
        <p:txBody>
          <a:bodyPr lIns="0" tIns="0" rIns="0" bIns="0" anchor="b">
            <a:spAutoFit/>
          </a:bodyPr>
          <a:lstStyle/>
          <a:p>
            <a:pPr defTabSz="676275" eaLnBrk="1" hangingPunct="1">
              <a:defRPr/>
            </a:pPr>
            <a:r>
              <a:rPr lang="en-US" altLang="fr-FR" sz="2800" b="1">
                <a:solidFill>
                  <a:srgbClr val="008080"/>
                </a:solidFill>
                <a:effectLst>
                  <a:outerShdw blurRad="38100" dist="38100" dir="2700000" algn="tl">
                    <a:srgbClr val="C0C0C0"/>
                  </a:outerShdw>
                </a:effectLst>
                <a:latin typeface="Lucida Handwriting" panose="03010101010101010101" pitchFamily="66" charset="0"/>
              </a:rPr>
              <a:t>Enjeux de l’arrosage des végétaux plantés en milieu urbain</a:t>
            </a:r>
          </a:p>
        </p:txBody>
      </p:sp>
      <p:sp>
        <p:nvSpPr>
          <p:cNvPr id="585730" name="Rectangle 3"/>
          <p:cNvSpPr>
            <a:spLocks noGrp="1" noChangeArrowheads="1"/>
          </p:cNvSpPr>
          <p:nvPr>
            <p:ph type="body" idx="4294967295"/>
          </p:nvPr>
        </p:nvSpPr>
        <p:spPr bwMode="auto">
          <a:xfrm>
            <a:off x="468313" y="5300663"/>
            <a:ext cx="7416800" cy="984250"/>
          </a:xfrm>
          <a:prstGeom prst="rect">
            <a:avLst/>
          </a:prstGeom>
          <a:solidFill>
            <a:srgbClr val="FFFFFF"/>
          </a:solidFill>
          <a:ln>
            <a:solidFill>
              <a:schemeClr val="tx1"/>
            </a:solidFill>
            <a:miter lim="800000"/>
            <a:headEnd/>
            <a:tailEnd/>
          </a:ln>
        </p:spPr>
        <p:txBody>
          <a:bodyPr lIns="0" tIns="0" rIns="0" bIns="0">
            <a:spAutoFit/>
          </a:bodyPr>
          <a:lstStyle/>
          <a:p>
            <a:pPr marL="254000" indent="-254000" defTabSz="676275" eaLnBrk="1" hangingPunct="1">
              <a:buFontTx/>
              <a:buNone/>
            </a:pPr>
            <a:r>
              <a:rPr lang="fr-FR" altLang="fr-FR" sz="2000" b="1">
                <a:solidFill>
                  <a:srgbClr val="0033CC"/>
                </a:solidFill>
              </a:rPr>
              <a:t>Satisfaire les besoins en eau d’un jeune arbre transplanté </a:t>
            </a:r>
          </a:p>
          <a:p>
            <a:pPr marL="254000" indent="-254000" defTabSz="676275" eaLnBrk="1" hangingPunct="1">
              <a:buFontTx/>
              <a:buNone/>
            </a:pPr>
            <a:r>
              <a:rPr lang="fr-FR" altLang="fr-FR" sz="2000" b="1">
                <a:solidFill>
                  <a:srgbClr val="0033CC"/>
                </a:solidFill>
              </a:rPr>
              <a:t>= </a:t>
            </a:r>
            <a:r>
              <a:rPr lang="fr-FR" altLang="fr-FR" sz="2000" b="1"/>
              <a:t>Rétablir un équilibre entre  l’Absorption et la Transpiration</a:t>
            </a:r>
            <a:endParaRPr lang="fr-FR" altLang="fr-FR" sz="2000"/>
          </a:p>
        </p:txBody>
      </p:sp>
      <p:sp>
        <p:nvSpPr>
          <p:cNvPr id="585731" name="Text Box 108"/>
          <p:cNvSpPr txBox="1">
            <a:spLocks noChangeArrowheads="1"/>
          </p:cNvSpPr>
          <p:nvPr/>
        </p:nvSpPr>
        <p:spPr bwMode="auto">
          <a:xfrm>
            <a:off x="1720850" y="2092325"/>
            <a:ext cx="2117725" cy="396875"/>
          </a:xfrm>
          <a:prstGeom prst="rect">
            <a:avLst/>
          </a:prstGeom>
          <a:noFill/>
          <a:ln w="9525">
            <a:noFill/>
            <a:miter lim="800000"/>
            <a:headEnd/>
            <a:tailEnd/>
          </a:ln>
        </p:spPr>
        <p:txBody>
          <a:bodyPr>
            <a:spAutoFit/>
          </a:bodyPr>
          <a:lstStyle/>
          <a:p>
            <a:pPr eaLnBrk="0" hangingPunct="0">
              <a:spcBef>
                <a:spcPct val="50000"/>
              </a:spcBef>
            </a:pPr>
            <a:r>
              <a:rPr lang="fr-FR" altLang="fr-FR" sz="2000">
                <a:solidFill>
                  <a:schemeClr val="tx1"/>
                </a:solidFill>
                <a:latin typeface="Times New Roman" pitchFamily="18" charset="0"/>
              </a:rPr>
              <a:t>Demande climatique</a:t>
            </a:r>
          </a:p>
        </p:txBody>
      </p:sp>
      <p:sp>
        <p:nvSpPr>
          <p:cNvPr id="585732" name="AutoShape 109"/>
          <p:cNvSpPr>
            <a:spLocks/>
          </p:cNvSpPr>
          <p:nvPr/>
        </p:nvSpPr>
        <p:spPr bwMode="auto">
          <a:xfrm>
            <a:off x="3890963" y="1630363"/>
            <a:ext cx="133350" cy="1385887"/>
          </a:xfrm>
          <a:prstGeom prst="leftBrace">
            <a:avLst>
              <a:gd name="adj1" fmla="val 86607"/>
              <a:gd name="adj2" fmla="val 50000"/>
            </a:avLst>
          </a:prstGeom>
          <a:noFill/>
          <a:ln w="12700">
            <a:solidFill>
              <a:schemeClr val="tx1"/>
            </a:solidFill>
            <a:round/>
            <a:headEnd/>
            <a:tailEnd/>
          </a:ln>
        </p:spPr>
        <p:txBody>
          <a:bodyPr wrap="none" anchor="ctr"/>
          <a:lstStyle/>
          <a:p>
            <a:pPr eaLnBrk="0" hangingPunct="0"/>
            <a:endParaRPr lang="fr-FR" altLang="fr-FR" sz="3200">
              <a:solidFill>
                <a:schemeClr val="tx1"/>
              </a:solidFill>
              <a:latin typeface="Times New Roman" pitchFamily="18" charset="0"/>
            </a:endParaRPr>
          </a:p>
        </p:txBody>
      </p:sp>
      <p:sp>
        <p:nvSpPr>
          <p:cNvPr id="585733" name="Text Box 110"/>
          <p:cNvSpPr txBox="1">
            <a:spLocks noChangeArrowheads="1"/>
          </p:cNvSpPr>
          <p:nvPr/>
        </p:nvSpPr>
        <p:spPr bwMode="auto">
          <a:xfrm>
            <a:off x="755650" y="4092575"/>
            <a:ext cx="1970088" cy="701675"/>
          </a:xfrm>
          <a:prstGeom prst="rect">
            <a:avLst/>
          </a:prstGeom>
          <a:noFill/>
          <a:ln w="9525">
            <a:noFill/>
            <a:miter lim="800000"/>
            <a:headEnd/>
            <a:tailEnd/>
          </a:ln>
        </p:spPr>
        <p:txBody>
          <a:bodyPr>
            <a:spAutoFit/>
          </a:bodyPr>
          <a:lstStyle/>
          <a:p>
            <a:pPr eaLnBrk="0" hangingPunct="0">
              <a:spcBef>
                <a:spcPct val="50000"/>
              </a:spcBef>
            </a:pPr>
            <a:r>
              <a:rPr lang="fr-FR" altLang="fr-FR" sz="2000">
                <a:solidFill>
                  <a:schemeClr val="tx1"/>
                </a:solidFill>
                <a:latin typeface="Times New Roman" pitchFamily="18" charset="0"/>
              </a:rPr>
              <a:t>Le sol et le système racinaire</a:t>
            </a:r>
          </a:p>
        </p:txBody>
      </p:sp>
      <p:sp>
        <p:nvSpPr>
          <p:cNvPr id="585734" name="AutoShape 111"/>
          <p:cNvSpPr>
            <a:spLocks/>
          </p:cNvSpPr>
          <p:nvPr/>
        </p:nvSpPr>
        <p:spPr bwMode="auto">
          <a:xfrm>
            <a:off x="2913063" y="3659188"/>
            <a:ext cx="133350" cy="1385887"/>
          </a:xfrm>
          <a:prstGeom prst="leftBrace">
            <a:avLst>
              <a:gd name="adj1" fmla="val 86607"/>
              <a:gd name="adj2" fmla="val 50000"/>
            </a:avLst>
          </a:prstGeom>
          <a:noFill/>
          <a:ln w="12700">
            <a:solidFill>
              <a:schemeClr val="tx1"/>
            </a:solidFill>
            <a:round/>
            <a:headEnd/>
            <a:tailEnd/>
          </a:ln>
        </p:spPr>
        <p:txBody>
          <a:bodyPr wrap="none" anchor="ctr"/>
          <a:lstStyle/>
          <a:p>
            <a:pPr eaLnBrk="0" hangingPunct="0"/>
            <a:endParaRPr lang="fr-FR" altLang="fr-FR" sz="3200">
              <a:solidFill>
                <a:schemeClr val="tx1"/>
              </a:solidFill>
              <a:latin typeface="Times New Roman" pitchFamily="18" charset="0"/>
            </a:endParaRPr>
          </a:p>
        </p:txBody>
      </p:sp>
      <p:sp>
        <p:nvSpPr>
          <p:cNvPr id="585735" name="Text Box 113"/>
          <p:cNvSpPr txBox="1">
            <a:spLocks noChangeArrowheads="1"/>
          </p:cNvSpPr>
          <p:nvPr/>
        </p:nvSpPr>
        <p:spPr bwMode="auto">
          <a:xfrm>
            <a:off x="6213475" y="1916113"/>
            <a:ext cx="2930525" cy="579437"/>
          </a:xfrm>
          <a:prstGeom prst="rect">
            <a:avLst/>
          </a:prstGeom>
          <a:noFill/>
          <a:ln w="9525">
            <a:noFill/>
            <a:miter lim="800000"/>
            <a:headEnd/>
            <a:tailEnd/>
          </a:ln>
        </p:spPr>
        <p:txBody>
          <a:bodyPr>
            <a:spAutoFit/>
          </a:bodyPr>
          <a:lstStyle/>
          <a:p>
            <a:pPr eaLnBrk="0" hangingPunct="0">
              <a:spcBef>
                <a:spcPct val="50000"/>
              </a:spcBef>
            </a:pPr>
            <a:r>
              <a:rPr lang="fr-FR" altLang="fr-FR" sz="3200">
                <a:solidFill>
                  <a:schemeClr val="tx1"/>
                </a:solidFill>
                <a:latin typeface="Arial" charset="0"/>
              </a:rPr>
              <a:t>Transpiration</a:t>
            </a:r>
          </a:p>
        </p:txBody>
      </p:sp>
      <p:sp>
        <p:nvSpPr>
          <p:cNvPr id="585736" name="Text Box 114"/>
          <p:cNvSpPr txBox="1">
            <a:spLocks noChangeArrowheads="1"/>
          </p:cNvSpPr>
          <p:nvPr/>
        </p:nvSpPr>
        <p:spPr bwMode="auto">
          <a:xfrm>
            <a:off x="6372225" y="4221163"/>
            <a:ext cx="2536825" cy="579437"/>
          </a:xfrm>
          <a:prstGeom prst="rect">
            <a:avLst/>
          </a:prstGeom>
          <a:noFill/>
          <a:ln w="9525">
            <a:noFill/>
            <a:miter lim="800000"/>
            <a:headEnd/>
            <a:tailEnd/>
          </a:ln>
        </p:spPr>
        <p:txBody>
          <a:bodyPr>
            <a:spAutoFit/>
          </a:bodyPr>
          <a:lstStyle/>
          <a:p>
            <a:pPr eaLnBrk="0" hangingPunct="0">
              <a:spcBef>
                <a:spcPct val="50000"/>
              </a:spcBef>
            </a:pPr>
            <a:r>
              <a:rPr lang="fr-FR" altLang="fr-FR" sz="3200">
                <a:solidFill>
                  <a:schemeClr val="tx1"/>
                </a:solidFill>
                <a:latin typeface="Arial" charset="0"/>
              </a:rPr>
              <a:t>Absorption</a:t>
            </a:r>
            <a:endParaRPr lang="fr-FR" altLang="fr-FR" sz="3200">
              <a:solidFill>
                <a:schemeClr val="tx1"/>
              </a:solidFill>
              <a:latin typeface="Times New Roman" pitchFamily="18" charset="0"/>
            </a:endParaRPr>
          </a:p>
        </p:txBody>
      </p:sp>
      <p:sp>
        <p:nvSpPr>
          <p:cNvPr id="585737" name="Text Box 116"/>
          <p:cNvSpPr txBox="1">
            <a:spLocks noChangeArrowheads="1"/>
          </p:cNvSpPr>
          <p:nvPr/>
        </p:nvSpPr>
        <p:spPr bwMode="auto">
          <a:xfrm>
            <a:off x="5289550" y="3287713"/>
            <a:ext cx="1555750" cy="366712"/>
          </a:xfrm>
          <a:prstGeom prst="rect">
            <a:avLst/>
          </a:prstGeom>
          <a:noFill/>
          <a:ln w="9525">
            <a:noFill/>
            <a:miter lim="800000"/>
            <a:headEnd/>
            <a:tailEnd/>
          </a:ln>
        </p:spPr>
        <p:txBody>
          <a:bodyPr>
            <a:spAutoFit/>
          </a:bodyPr>
          <a:lstStyle/>
          <a:p>
            <a:pPr eaLnBrk="0" hangingPunct="0">
              <a:spcBef>
                <a:spcPct val="50000"/>
              </a:spcBef>
            </a:pPr>
            <a:r>
              <a:rPr lang="fr-FR" altLang="fr-FR" sz="1800" b="1">
                <a:solidFill>
                  <a:schemeClr val="tx1"/>
                </a:solidFill>
                <a:latin typeface="Arial" charset="0"/>
              </a:rPr>
              <a:t>Évaporation</a:t>
            </a:r>
            <a:endParaRPr lang="fr-FR" altLang="fr-FR" sz="1800">
              <a:solidFill>
                <a:schemeClr val="tx1"/>
              </a:solidFill>
              <a:latin typeface="Times New Roman" pitchFamily="18" charset="0"/>
            </a:endParaRPr>
          </a:p>
        </p:txBody>
      </p:sp>
      <p:sp>
        <p:nvSpPr>
          <p:cNvPr id="585738" name="Rectangle 7"/>
          <p:cNvSpPr>
            <a:spLocks noChangeArrowheads="1"/>
          </p:cNvSpPr>
          <p:nvPr/>
        </p:nvSpPr>
        <p:spPr bwMode="auto">
          <a:xfrm>
            <a:off x="3141663" y="3630613"/>
            <a:ext cx="3024187" cy="1427162"/>
          </a:xfrm>
          <a:prstGeom prst="rect">
            <a:avLst/>
          </a:prstGeom>
          <a:gradFill rotWithShape="0">
            <a:gsLst>
              <a:gs pos="0">
                <a:schemeClr val="accent2"/>
              </a:gs>
              <a:gs pos="100000">
                <a:srgbClr val="0066FF"/>
              </a:gs>
            </a:gsLst>
            <a:lin ang="5400000" scaled="1"/>
          </a:gradFill>
          <a:ln w="12700">
            <a:solidFill>
              <a:schemeClr val="tx1"/>
            </a:solidFill>
            <a:miter lim="800000"/>
            <a:headEnd/>
            <a:tailEnd/>
          </a:ln>
        </p:spPr>
        <p:txBody>
          <a:bodyPr wrap="none" anchor="ctr"/>
          <a:lstStyle/>
          <a:p>
            <a:pPr eaLnBrk="0" hangingPunct="0"/>
            <a:endParaRPr lang="fr-FR" altLang="fr-FR" sz="3200">
              <a:solidFill>
                <a:schemeClr val="tx1"/>
              </a:solidFill>
              <a:latin typeface="Times New Roman" pitchFamily="18" charset="0"/>
            </a:endParaRPr>
          </a:p>
        </p:txBody>
      </p:sp>
      <p:grpSp>
        <p:nvGrpSpPr>
          <p:cNvPr id="585739" name="Group 112"/>
          <p:cNvGrpSpPr>
            <a:grpSpLocks/>
          </p:cNvGrpSpPr>
          <p:nvPr/>
        </p:nvGrpSpPr>
        <p:grpSpPr bwMode="auto">
          <a:xfrm>
            <a:off x="4094163" y="1582738"/>
            <a:ext cx="1233487" cy="3171825"/>
            <a:chOff x="3585" y="997"/>
            <a:chExt cx="842" cy="1998"/>
          </a:xfrm>
        </p:grpSpPr>
        <p:sp>
          <p:nvSpPr>
            <p:cNvPr id="585740" name="Freeform 5"/>
            <p:cNvSpPr>
              <a:spLocks/>
            </p:cNvSpPr>
            <p:nvPr/>
          </p:nvSpPr>
          <p:spPr bwMode="auto">
            <a:xfrm>
              <a:off x="3900" y="1008"/>
              <a:ext cx="40" cy="156"/>
            </a:xfrm>
            <a:custGeom>
              <a:avLst/>
              <a:gdLst>
                <a:gd name="T0" fmla="*/ 22 w 52"/>
                <a:gd name="T1" fmla="*/ 0 h 150"/>
                <a:gd name="T2" fmla="*/ 7 w 52"/>
                <a:gd name="T3" fmla="*/ 35 h 150"/>
                <a:gd name="T4" fmla="*/ 0 w 52"/>
                <a:gd name="T5" fmla="*/ 76 h 150"/>
                <a:gd name="T6" fmla="*/ 1 w 52"/>
                <a:gd name="T7" fmla="*/ 119 h 150"/>
                <a:gd name="T8" fmla="*/ 18 w 52"/>
                <a:gd name="T9" fmla="*/ 156 h 150"/>
                <a:gd name="T10" fmla="*/ 34 w 52"/>
                <a:gd name="T11" fmla="*/ 123 h 150"/>
                <a:gd name="T12" fmla="*/ 40 w 52"/>
                <a:gd name="T13" fmla="*/ 83 h 150"/>
                <a:gd name="T14" fmla="*/ 37 w 52"/>
                <a:gd name="T15" fmla="*/ 43 h 150"/>
                <a:gd name="T16" fmla="*/ 22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3"/>
                  </a:lnTo>
                  <a:lnTo>
                    <a:pt x="1" y="114"/>
                  </a:lnTo>
                  <a:lnTo>
                    <a:pt x="24" y="150"/>
                  </a:lnTo>
                  <a:lnTo>
                    <a:pt x="44" y="118"/>
                  </a:lnTo>
                  <a:lnTo>
                    <a:pt x="52" y="80"/>
                  </a:lnTo>
                  <a:lnTo>
                    <a:pt x="48" y="41"/>
                  </a:lnTo>
                  <a:lnTo>
                    <a:pt x="29" y="0"/>
                  </a:lnTo>
                  <a:close/>
                </a:path>
              </a:pathLst>
            </a:custGeom>
            <a:solidFill>
              <a:srgbClr val="C7E048"/>
            </a:solidFill>
            <a:ln w="9525">
              <a:noFill/>
              <a:round/>
              <a:headEnd/>
              <a:tailEnd/>
            </a:ln>
          </p:spPr>
          <p:txBody>
            <a:bodyPr/>
            <a:lstStyle/>
            <a:p>
              <a:endParaRPr lang="fr-FR"/>
            </a:p>
          </p:txBody>
        </p:sp>
        <p:sp>
          <p:nvSpPr>
            <p:cNvPr id="585741" name="Freeform 6"/>
            <p:cNvSpPr>
              <a:spLocks/>
            </p:cNvSpPr>
            <p:nvPr/>
          </p:nvSpPr>
          <p:spPr bwMode="auto">
            <a:xfrm>
              <a:off x="3978" y="997"/>
              <a:ext cx="53" cy="127"/>
            </a:xfrm>
            <a:custGeom>
              <a:avLst/>
              <a:gdLst>
                <a:gd name="T0" fmla="*/ 0 w 74"/>
                <a:gd name="T1" fmla="*/ 0 h 121"/>
                <a:gd name="T2" fmla="*/ 0 w 74"/>
                <a:gd name="T3" fmla="*/ 22 h 121"/>
                <a:gd name="T4" fmla="*/ 1 w 74"/>
                <a:gd name="T5" fmla="*/ 43 h 121"/>
                <a:gd name="T6" fmla="*/ 5 w 74"/>
                <a:gd name="T7" fmla="*/ 65 h 121"/>
                <a:gd name="T8" fmla="*/ 10 w 74"/>
                <a:gd name="T9" fmla="*/ 84 h 121"/>
                <a:gd name="T10" fmla="*/ 17 w 74"/>
                <a:gd name="T11" fmla="*/ 101 h 121"/>
                <a:gd name="T12" fmla="*/ 27 w 74"/>
                <a:gd name="T13" fmla="*/ 114 h 121"/>
                <a:gd name="T14" fmla="*/ 38 w 74"/>
                <a:gd name="T15" fmla="*/ 122 h 121"/>
                <a:gd name="T16" fmla="*/ 52 w 74"/>
                <a:gd name="T17" fmla="*/ 127 h 121"/>
                <a:gd name="T18" fmla="*/ 53 w 74"/>
                <a:gd name="T19" fmla="*/ 105 h 121"/>
                <a:gd name="T20" fmla="*/ 50 w 74"/>
                <a:gd name="T21" fmla="*/ 84 h 121"/>
                <a:gd name="T22" fmla="*/ 47 w 74"/>
                <a:gd name="T23" fmla="*/ 65 h 121"/>
                <a:gd name="T24" fmla="*/ 41 w 74"/>
                <a:gd name="T25" fmla="*/ 45 h 121"/>
                <a:gd name="T26" fmla="*/ 33 w 74"/>
                <a:gd name="T27" fmla="*/ 31 h 121"/>
                <a:gd name="T28" fmla="*/ 24 w 74"/>
                <a:gd name="T29" fmla="*/ 19 h 121"/>
                <a:gd name="T30" fmla="*/ 13 w 74"/>
                <a:gd name="T31" fmla="*/ 7 h 121"/>
                <a:gd name="T32" fmla="*/ 0 w 7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21"/>
                <a:gd name="T53" fmla="*/ 74 w 7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21">
                  <a:moveTo>
                    <a:pt x="0" y="0"/>
                  </a:moveTo>
                  <a:lnTo>
                    <a:pt x="0" y="21"/>
                  </a:lnTo>
                  <a:lnTo>
                    <a:pt x="1" y="41"/>
                  </a:lnTo>
                  <a:lnTo>
                    <a:pt x="7" y="62"/>
                  </a:lnTo>
                  <a:lnTo>
                    <a:pt x="14" y="80"/>
                  </a:lnTo>
                  <a:lnTo>
                    <a:pt x="24" y="96"/>
                  </a:lnTo>
                  <a:lnTo>
                    <a:pt x="37" y="109"/>
                  </a:lnTo>
                  <a:lnTo>
                    <a:pt x="53" y="116"/>
                  </a:lnTo>
                  <a:lnTo>
                    <a:pt x="72" y="121"/>
                  </a:lnTo>
                  <a:lnTo>
                    <a:pt x="74" y="100"/>
                  </a:lnTo>
                  <a:lnTo>
                    <a:pt x="70" y="80"/>
                  </a:lnTo>
                  <a:lnTo>
                    <a:pt x="66" y="62"/>
                  </a:lnTo>
                  <a:lnTo>
                    <a:pt x="57" y="43"/>
                  </a:lnTo>
                  <a:lnTo>
                    <a:pt x="46" y="30"/>
                  </a:lnTo>
                  <a:lnTo>
                    <a:pt x="33" y="18"/>
                  </a:lnTo>
                  <a:lnTo>
                    <a:pt x="18" y="7"/>
                  </a:lnTo>
                  <a:lnTo>
                    <a:pt x="0" y="0"/>
                  </a:lnTo>
                  <a:close/>
                </a:path>
              </a:pathLst>
            </a:custGeom>
            <a:solidFill>
              <a:srgbClr val="C7E048"/>
            </a:solidFill>
            <a:ln w="9525">
              <a:noFill/>
              <a:round/>
              <a:headEnd/>
              <a:tailEnd/>
            </a:ln>
          </p:spPr>
          <p:txBody>
            <a:bodyPr/>
            <a:lstStyle/>
            <a:p>
              <a:endParaRPr lang="fr-FR"/>
            </a:p>
          </p:txBody>
        </p:sp>
        <p:sp>
          <p:nvSpPr>
            <p:cNvPr id="585742" name="Freeform 11"/>
            <p:cNvSpPr>
              <a:spLocks/>
            </p:cNvSpPr>
            <p:nvPr/>
          </p:nvSpPr>
          <p:spPr bwMode="auto">
            <a:xfrm>
              <a:off x="3638" y="1034"/>
              <a:ext cx="625" cy="1266"/>
            </a:xfrm>
            <a:custGeom>
              <a:avLst/>
              <a:gdLst>
                <a:gd name="T0" fmla="*/ 206 w 850"/>
                <a:gd name="T1" fmla="*/ 1232 h 1203"/>
                <a:gd name="T2" fmla="*/ 293 w 850"/>
                <a:gd name="T3" fmla="*/ 1103 h 1203"/>
                <a:gd name="T4" fmla="*/ 239 w 850"/>
                <a:gd name="T5" fmla="*/ 744 h 1203"/>
                <a:gd name="T6" fmla="*/ 190 w 850"/>
                <a:gd name="T7" fmla="*/ 622 h 1203"/>
                <a:gd name="T8" fmla="*/ 120 w 850"/>
                <a:gd name="T9" fmla="*/ 541 h 1203"/>
                <a:gd name="T10" fmla="*/ 32 w 850"/>
                <a:gd name="T11" fmla="*/ 496 h 1203"/>
                <a:gd name="T12" fmla="*/ 45 w 850"/>
                <a:gd name="T13" fmla="*/ 490 h 1203"/>
                <a:gd name="T14" fmla="*/ 126 w 850"/>
                <a:gd name="T15" fmla="*/ 522 h 1203"/>
                <a:gd name="T16" fmla="*/ 108 w 850"/>
                <a:gd name="T17" fmla="*/ 364 h 1203"/>
                <a:gd name="T18" fmla="*/ 161 w 850"/>
                <a:gd name="T19" fmla="*/ 539 h 1203"/>
                <a:gd name="T20" fmla="*/ 234 w 850"/>
                <a:gd name="T21" fmla="*/ 697 h 1203"/>
                <a:gd name="T22" fmla="*/ 220 w 850"/>
                <a:gd name="T23" fmla="*/ 536 h 1203"/>
                <a:gd name="T24" fmla="*/ 153 w 850"/>
                <a:gd name="T25" fmla="*/ 273 h 1203"/>
                <a:gd name="T26" fmla="*/ 161 w 850"/>
                <a:gd name="T27" fmla="*/ 285 h 1203"/>
                <a:gd name="T28" fmla="*/ 225 w 850"/>
                <a:gd name="T29" fmla="*/ 507 h 1203"/>
                <a:gd name="T30" fmla="*/ 257 w 850"/>
                <a:gd name="T31" fmla="*/ 503 h 1203"/>
                <a:gd name="T32" fmla="*/ 190 w 850"/>
                <a:gd name="T33" fmla="*/ 225 h 1203"/>
                <a:gd name="T34" fmla="*/ 132 w 850"/>
                <a:gd name="T35" fmla="*/ 122 h 1203"/>
                <a:gd name="T36" fmla="*/ 174 w 850"/>
                <a:gd name="T37" fmla="*/ 175 h 1203"/>
                <a:gd name="T38" fmla="*/ 209 w 850"/>
                <a:gd name="T39" fmla="*/ 158 h 1203"/>
                <a:gd name="T40" fmla="*/ 212 w 850"/>
                <a:gd name="T41" fmla="*/ 34 h 1203"/>
                <a:gd name="T42" fmla="*/ 221 w 850"/>
                <a:gd name="T43" fmla="*/ 184 h 1203"/>
                <a:gd name="T44" fmla="*/ 254 w 850"/>
                <a:gd name="T45" fmla="*/ 404 h 1203"/>
                <a:gd name="T46" fmla="*/ 292 w 850"/>
                <a:gd name="T47" fmla="*/ 615 h 1203"/>
                <a:gd name="T48" fmla="*/ 293 w 850"/>
                <a:gd name="T49" fmla="*/ 424 h 1203"/>
                <a:gd name="T50" fmla="*/ 269 w 850"/>
                <a:gd name="T51" fmla="*/ 180 h 1203"/>
                <a:gd name="T52" fmla="*/ 287 w 850"/>
                <a:gd name="T53" fmla="*/ 26 h 1203"/>
                <a:gd name="T54" fmla="*/ 284 w 850"/>
                <a:gd name="T55" fmla="*/ 280 h 1203"/>
                <a:gd name="T56" fmla="*/ 343 w 850"/>
                <a:gd name="T57" fmla="*/ 550 h 1203"/>
                <a:gd name="T58" fmla="*/ 344 w 850"/>
                <a:gd name="T59" fmla="*/ 335 h 1203"/>
                <a:gd name="T60" fmla="*/ 315 w 850"/>
                <a:gd name="T61" fmla="*/ 58 h 1203"/>
                <a:gd name="T62" fmla="*/ 324 w 850"/>
                <a:gd name="T63" fmla="*/ 229 h 1203"/>
                <a:gd name="T64" fmla="*/ 377 w 850"/>
                <a:gd name="T65" fmla="*/ 407 h 1203"/>
                <a:gd name="T66" fmla="*/ 426 w 850"/>
                <a:gd name="T67" fmla="*/ 216 h 1203"/>
                <a:gd name="T68" fmla="*/ 390 w 850"/>
                <a:gd name="T69" fmla="*/ 67 h 1203"/>
                <a:gd name="T70" fmla="*/ 433 w 850"/>
                <a:gd name="T71" fmla="*/ 225 h 1203"/>
                <a:gd name="T72" fmla="*/ 389 w 850"/>
                <a:gd name="T73" fmla="*/ 417 h 1203"/>
                <a:gd name="T74" fmla="*/ 390 w 850"/>
                <a:gd name="T75" fmla="*/ 493 h 1203"/>
                <a:gd name="T76" fmla="*/ 438 w 850"/>
                <a:gd name="T77" fmla="*/ 376 h 1203"/>
                <a:gd name="T78" fmla="*/ 510 w 850"/>
                <a:gd name="T79" fmla="*/ 252 h 1203"/>
                <a:gd name="T80" fmla="*/ 494 w 850"/>
                <a:gd name="T81" fmla="*/ 314 h 1203"/>
                <a:gd name="T82" fmla="*/ 454 w 850"/>
                <a:gd name="T83" fmla="*/ 421 h 1203"/>
                <a:gd name="T84" fmla="*/ 527 w 850"/>
                <a:gd name="T85" fmla="*/ 398 h 1203"/>
                <a:gd name="T86" fmla="*/ 502 w 850"/>
                <a:gd name="T87" fmla="*/ 438 h 1203"/>
                <a:gd name="T88" fmla="*/ 419 w 850"/>
                <a:gd name="T89" fmla="*/ 460 h 1203"/>
                <a:gd name="T90" fmla="*/ 351 w 850"/>
                <a:gd name="T91" fmla="*/ 577 h 1203"/>
                <a:gd name="T92" fmla="*/ 344 w 850"/>
                <a:gd name="T93" fmla="*/ 799 h 1203"/>
                <a:gd name="T94" fmla="*/ 408 w 850"/>
                <a:gd name="T95" fmla="*/ 697 h 1203"/>
                <a:gd name="T96" fmla="*/ 482 w 850"/>
                <a:gd name="T97" fmla="*/ 560 h 1203"/>
                <a:gd name="T98" fmla="*/ 568 w 850"/>
                <a:gd name="T99" fmla="*/ 428 h 1203"/>
                <a:gd name="T100" fmla="*/ 625 w 850"/>
                <a:gd name="T101" fmla="*/ 330 h 1203"/>
                <a:gd name="T102" fmla="*/ 585 w 850"/>
                <a:gd name="T103" fmla="*/ 414 h 1203"/>
                <a:gd name="T104" fmla="*/ 500 w 850"/>
                <a:gd name="T105" fmla="*/ 569 h 1203"/>
                <a:gd name="T106" fmla="*/ 545 w 850"/>
                <a:gd name="T107" fmla="*/ 579 h 1203"/>
                <a:gd name="T108" fmla="*/ 550 w 850"/>
                <a:gd name="T109" fmla="*/ 582 h 1203"/>
                <a:gd name="T110" fmla="*/ 578 w 850"/>
                <a:gd name="T111" fmla="*/ 627 h 1203"/>
                <a:gd name="T112" fmla="*/ 521 w 850"/>
                <a:gd name="T113" fmla="*/ 622 h 1203"/>
                <a:gd name="T114" fmla="*/ 456 w 850"/>
                <a:gd name="T115" fmla="*/ 650 h 1203"/>
                <a:gd name="T116" fmla="*/ 389 w 850"/>
                <a:gd name="T117" fmla="*/ 789 h 1203"/>
                <a:gd name="T118" fmla="*/ 351 w 850"/>
                <a:gd name="T119" fmla="*/ 1112 h 1203"/>
                <a:gd name="T120" fmla="*/ 426 w 850"/>
                <a:gd name="T121" fmla="*/ 1263 h 1203"/>
                <a:gd name="T122" fmla="*/ 215 w 850"/>
                <a:gd name="T123" fmla="*/ 1263 h 1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0"/>
                <a:gd name="T187" fmla="*/ 0 h 1203"/>
                <a:gd name="T188" fmla="*/ 850 w 850"/>
                <a:gd name="T189" fmla="*/ 1203 h 1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0" h="1203">
                  <a:moveTo>
                    <a:pt x="175" y="1203"/>
                  </a:moveTo>
                  <a:lnTo>
                    <a:pt x="165" y="1203"/>
                  </a:lnTo>
                  <a:lnTo>
                    <a:pt x="173" y="1200"/>
                  </a:lnTo>
                  <a:lnTo>
                    <a:pt x="186" y="1196"/>
                  </a:lnTo>
                  <a:lnTo>
                    <a:pt x="204" y="1191"/>
                  </a:lnTo>
                  <a:lnTo>
                    <a:pt x="225" y="1187"/>
                  </a:lnTo>
                  <a:lnTo>
                    <a:pt x="245" y="1180"/>
                  </a:lnTo>
                  <a:lnTo>
                    <a:pt x="264" y="1175"/>
                  </a:lnTo>
                  <a:lnTo>
                    <a:pt x="280" y="1171"/>
                  </a:lnTo>
                  <a:lnTo>
                    <a:pt x="295" y="1169"/>
                  </a:lnTo>
                  <a:lnTo>
                    <a:pt x="308" y="1164"/>
                  </a:lnTo>
                  <a:lnTo>
                    <a:pt x="319" y="1159"/>
                  </a:lnTo>
                  <a:lnTo>
                    <a:pt x="331" y="1153"/>
                  </a:lnTo>
                  <a:lnTo>
                    <a:pt x="342" y="1146"/>
                  </a:lnTo>
                  <a:lnTo>
                    <a:pt x="353" y="1134"/>
                  </a:lnTo>
                  <a:lnTo>
                    <a:pt x="364" y="1119"/>
                  </a:lnTo>
                  <a:lnTo>
                    <a:pt x="384" y="1094"/>
                  </a:lnTo>
                  <a:lnTo>
                    <a:pt x="396" y="1073"/>
                  </a:lnTo>
                  <a:lnTo>
                    <a:pt x="399" y="1048"/>
                  </a:lnTo>
                  <a:lnTo>
                    <a:pt x="397" y="1003"/>
                  </a:lnTo>
                  <a:lnTo>
                    <a:pt x="396" y="953"/>
                  </a:lnTo>
                  <a:lnTo>
                    <a:pt x="394" y="921"/>
                  </a:lnTo>
                  <a:lnTo>
                    <a:pt x="390" y="896"/>
                  </a:lnTo>
                  <a:lnTo>
                    <a:pt x="381" y="859"/>
                  </a:lnTo>
                  <a:lnTo>
                    <a:pt x="371" y="825"/>
                  </a:lnTo>
                  <a:lnTo>
                    <a:pt x="368" y="798"/>
                  </a:lnTo>
                  <a:lnTo>
                    <a:pt x="358" y="771"/>
                  </a:lnTo>
                  <a:lnTo>
                    <a:pt x="338" y="730"/>
                  </a:lnTo>
                  <a:lnTo>
                    <a:pt x="325" y="707"/>
                  </a:lnTo>
                  <a:lnTo>
                    <a:pt x="316" y="689"/>
                  </a:lnTo>
                  <a:lnTo>
                    <a:pt x="306" y="675"/>
                  </a:lnTo>
                  <a:lnTo>
                    <a:pt x="299" y="662"/>
                  </a:lnTo>
                  <a:lnTo>
                    <a:pt x="293" y="653"/>
                  </a:lnTo>
                  <a:lnTo>
                    <a:pt x="290" y="643"/>
                  </a:lnTo>
                  <a:lnTo>
                    <a:pt x="286" y="637"/>
                  </a:lnTo>
                  <a:lnTo>
                    <a:pt x="282" y="630"/>
                  </a:lnTo>
                  <a:lnTo>
                    <a:pt x="275" y="618"/>
                  </a:lnTo>
                  <a:lnTo>
                    <a:pt x="266" y="605"/>
                  </a:lnTo>
                  <a:lnTo>
                    <a:pt x="258" y="591"/>
                  </a:lnTo>
                  <a:lnTo>
                    <a:pt x="251" y="578"/>
                  </a:lnTo>
                  <a:lnTo>
                    <a:pt x="241" y="566"/>
                  </a:lnTo>
                  <a:lnTo>
                    <a:pt x="230" y="553"/>
                  </a:lnTo>
                  <a:lnTo>
                    <a:pt x="219" y="539"/>
                  </a:lnTo>
                  <a:lnTo>
                    <a:pt x="206" y="528"/>
                  </a:lnTo>
                  <a:lnTo>
                    <a:pt x="193" y="518"/>
                  </a:lnTo>
                  <a:lnTo>
                    <a:pt x="184" y="514"/>
                  </a:lnTo>
                  <a:lnTo>
                    <a:pt x="178" y="512"/>
                  </a:lnTo>
                  <a:lnTo>
                    <a:pt x="171" y="512"/>
                  </a:lnTo>
                  <a:lnTo>
                    <a:pt x="163" y="514"/>
                  </a:lnTo>
                  <a:lnTo>
                    <a:pt x="154" y="514"/>
                  </a:lnTo>
                  <a:lnTo>
                    <a:pt x="139" y="512"/>
                  </a:lnTo>
                  <a:lnTo>
                    <a:pt x="121" y="505"/>
                  </a:lnTo>
                  <a:lnTo>
                    <a:pt x="102" y="496"/>
                  </a:lnTo>
                  <a:lnTo>
                    <a:pt x="87" y="489"/>
                  </a:lnTo>
                  <a:lnTo>
                    <a:pt x="76" y="484"/>
                  </a:lnTo>
                  <a:lnTo>
                    <a:pt x="67" y="482"/>
                  </a:lnTo>
                  <a:lnTo>
                    <a:pt x="58" y="478"/>
                  </a:lnTo>
                  <a:lnTo>
                    <a:pt x="50" y="475"/>
                  </a:lnTo>
                  <a:lnTo>
                    <a:pt x="43" y="471"/>
                  </a:lnTo>
                  <a:lnTo>
                    <a:pt x="32" y="464"/>
                  </a:lnTo>
                  <a:lnTo>
                    <a:pt x="13" y="453"/>
                  </a:lnTo>
                  <a:lnTo>
                    <a:pt x="2" y="446"/>
                  </a:lnTo>
                  <a:lnTo>
                    <a:pt x="0" y="441"/>
                  </a:lnTo>
                  <a:lnTo>
                    <a:pt x="8" y="441"/>
                  </a:lnTo>
                  <a:lnTo>
                    <a:pt x="19" y="441"/>
                  </a:lnTo>
                  <a:lnTo>
                    <a:pt x="28" y="443"/>
                  </a:lnTo>
                  <a:lnTo>
                    <a:pt x="39" y="448"/>
                  </a:lnTo>
                  <a:lnTo>
                    <a:pt x="52" y="459"/>
                  </a:lnTo>
                  <a:lnTo>
                    <a:pt x="61" y="466"/>
                  </a:lnTo>
                  <a:lnTo>
                    <a:pt x="69" y="471"/>
                  </a:lnTo>
                  <a:lnTo>
                    <a:pt x="78" y="473"/>
                  </a:lnTo>
                  <a:lnTo>
                    <a:pt x="87" y="475"/>
                  </a:lnTo>
                  <a:lnTo>
                    <a:pt x="97" y="478"/>
                  </a:lnTo>
                  <a:lnTo>
                    <a:pt x="108" y="480"/>
                  </a:lnTo>
                  <a:lnTo>
                    <a:pt x="117" y="482"/>
                  </a:lnTo>
                  <a:lnTo>
                    <a:pt x="126" y="484"/>
                  </a:lnTo>
                  <a:lnTo>
                    <a:pt x="145" y="489"/>
                  </a:lnTo>
                  <a:lnTo>
                    <a:pt x="160" y="493"/>
                  </a:lnTo>
                  <a:lnTo>
                    <a:pt x="171" y="496"/>
                  </a:lnTo>
                  <a:lnTo>
                    <a:pt x="175" y="498"/>
                  </a:lnTo>
                  <a:lnTo>
                    <a:pt x="175" y="493"/>
                  </a:lnTo>
                  <a:lnTo>
                    <a:pt x="173" y="478"/>
                  </a:lnTo>
                  <a:lnTo>
                    <a:pt x="167" y="455"/>
                  </a:lnTo>
                  <a:lnTo>
                    <a:pt x="158" y="423"/>
                  </a:lnTo>
                  <a:lnTo>
                    <a:pt x="149" y="398"/>
                  </a:lnTo>
                  <a:lnTo>
                    <a:pt x="141" y="387"/>
                  </a:lnTo>
                  <a:lnTo>
                    <a:pt x="139" y="378"/>
                  </a:lnTo>
                  <a:lnTo>
                    <a:pt x="143" y="362"/>
                  </a:lnTo>
                  <a:lnTo>
                    <a:pt x="147" y="346"/>
                  </a:lnTo>
                  <a:lnTo>
                    <a:pt x="147" y="343"/>
                  </a:lnTo>
                  <a:lnTo>
                    <a:pt x="149" y="357"/>
                  </a:lnTo>
                  <a:lnTo>
                    <a:pt x="158" y="387"/>
                  </a:lnTo>
                  <a:lnTo>
                    <a:pt x="169" y="418"/>
                  </a:lnTo>
                  <a:lnTo>
                    <a:pt x="175" y="443"/>
                  </a:lnTo>
                  <a:lnTo>
                    <a:pt x="182" y="464"/>
                  </a:lnTo>
                  <a:lnTo>
                    <a:pt x="195" y="484"/>
                  </a:lnTo>
                  <a:lnTo>
                    <a:pt x="204" y="496"/>
                  </a:lnTo>
                  <a:lnTo>
                    <a:pt x="212" y="505"/>
                  </a:lnTo>
                  <a:lnTo>
                    <a:pt x="219" y="512"/>
                  </a:lnTo>
                  <a:lnTo>
                    <a:pt x="227" y="521"/>
                  </a:lnTo>
                  <a:lnTo>
                    <a:pt x="234" y="528"/>
                  </a:lnTo>
                  <a:lnTo>
                    <a:pt x="241" y="537"/>
                  </a:lnTo>
                  <a:lnTo>
                    <a:pt x="249" y="548"/>
                  </a:lnTo>
                  <a:lnTo>
                    <a:pt x="258" y="562"/>
                  </a:lnTo>
                  <a:lnTo>
                    <a:pt x="275" y="587"/>
                  </a:lnTo>
                  <a:lnTo>
                    <a:pt x="286" y="609"/>
                  </a:lnTo>
                  <a:lnTo>
                    <a:pt x="295" y="628"/>
                  </a:lnTo>
                  <a:lnTo>
                    <a:pt x="306" y="646"/>
                  </a:lnTo>
                  <a:lnTo>
                    <a:pt x="318" y="662"/>
                  </a:lnTo>
                  <a:lnTo>
                    <a:pt x="329" y="668"/>
                  </a:lnTo>
                  <a:lnTo>
                    <a:pt x="340" y="678"/>
                  </a:lnTo>
                  <a:lnTo>
                    <a:pt x="355" y="691"/>
                  </a:lnTo>
                  <a:lnTo>
                    <a:pt x="351" y="653"/>
                  </a:lnTo>
                  <a:lnTo>
                    <a:pt x="349" y="630"/>
                  </a:lnTo>
                  <a:lnTo>
                    <a:pt x="344" y="607"/>
                  </a:lnTo>
                  <a:lnTo>
                    <a:pt x="332" y="568"/>
                  </a:lnTo>
                  <a:lnTo>
                    <a:pt x="323" y="546"/>
                  </a:lnTo>
                  <a:lnTo>
                    <a:pt x="312" y="528"/>
                  </a:lnTo>
                  <a:lnTo>
                    <a:pt x="299" y="509"/>
                  </a:lnTo>
                  <a:lnTo>
                    <a:pt x="282" y="482"/>
                  </a:lnTo>
                  <a:lnTo>
                    <a:pt x="271" y="455"/>
                  </a:lnTo>
                  <a:lnTo>
                    <a:pt x="262" y="437"/>
                  </a:lnTo>
                  <a:lnTo>
                    <a:pt x="254" y="421"/>
                  </a:lnTo>
                  <a:lnTo>
                    <a:pt x="245" y="398"/>
                  </a:lnTo>
                  <a:lnTo>
                    <a:pt x="236" y="373"/>
                  </a:lnTo>
                  <a:lnTo>
                    <a:pt x="232" y="353"/>
                  </a:lnTo>
                  <a:lnTo>
                    <a:pt x="227" y="330"/>
                  </a:lnTo>
                  <a:lnTo>
                    <a:pt x="217" y="293"/>
                  </a:lnTo>
                  <a:lnTo>
                    <a:pt x="208" y="259"/>
                  </a:lnTo>
                  <a:lnTo>
                    <a:pt x="202" y="239"/>
                  </a:lnTo>
                  <a:lnTo>
                    <a:pt x="199" y="223"/>
                  </a:lnTo>
                  <a:lnTo>
                    <a:pt x="193" y="200"/>
                  </a:lnTo>
                  <a:lnTo>
                    <a:pt x="201" y="193"/>
                  </a:lnTo>
                  <a:lnTo>
                    <a:pt x="201" y="184"/>
                  </a:lnTo>
                  <a:lnTo>
                    <a:pt x="206" y="205"/>
                  </a:lnTo>
                  <a:lnTo>
                    <a:pt x="214" y="232"/>
                  </a:lnTo>
                  <a:lnTo>
                    <a:pt x="217" y="253"/>
                  </a:lnTo>
                  <a:lnTo>
                    <a:pt x="219" y="271"/>
                  </a:lnTo>
                  <a:lnTo>
                    <a:pt x="227" y="296"/>
                  </a:lnTo>
                  <a:lnTo>
                    <a:pt x="236" y="321"/>
                  </a:lnTo>
                  <a:lnTo>
                    <a:pt x="241" y="343"/>
                  </a:lnTo>
                  <a:lnTo>
                    <a:pt x="245" y="362"/>
                  </a:lnTo>
                  <a:lnTo>
                    <a:pt x="249" y="380"/>
                  </a:lnTo>
                  <a:lnTo>
                    <a:pt x="256" y="403"/>
                  </a:lnTo>
                  <a:lnTo>
                    <a:pt x="271" y="425"/>
                  </a:lnTo>
                  <a:lnTo>
                    <a:pt x="288" y="450"/>
                  </a:lnTo>
                  <a:lnTo>
                    <a:pt x="301" y="471"/>
                  </a:lnTo>
                  <a:lnTo>
                    <a:pt x="306" y="482"/>
                  </a:lnTo>
                  <a:lnTo>
                    <a:pt x="314" y="491"/>
                  </a:lnTo>
                  <a:lnTo>
                    <a:pt x="319" y="503"/>
                  </a:lnTo>
                  <a:lnTo>
                    <a:pt x="327" y="514"/>
                  </a:lnTo>
                  <a:lnTo>
                    <a:pt x="334" y="523"/>
                  </a:lnTo>
                  <a:lnTo>
                    <a:pt x="342" y="532"/>
                  </a:lnTo>
                  <a:lnTo>
                    <a:pt x="351" y="541"/>
                  </a:lnTo>
                  <a:lnTo>
                    <a:pt x="360" y="550"/>
                  </a:lnTo>
                  <a:lnTo>
                    <a:pt x="353" y="516"/>
                  </a:lnTo>
                  <a:lnTo>
                    <a:pt x="351" y="496"/>
                  </a:lnTo>
                  <a:lnTo>
                    <a:pt x="349" y="478"/>
                  </a:lnTo>
                  <a:lnTo>
                    <a:pt x="344" y="448"/>
                  </a:lnTo>
                  <a:lnTo>
                    <a:pt x="334" y="414"/>
                  </a:lnTo>
                  <a:lnTo>
                    <a:pt x="329" y="384"/>
                  </a:lnTo>
                  <a:lnTo>
                    <a:pt x="319" y="353"/>
                  </a:lnTo>
                  <a:lnTo>
                    <a:pt x="306" y="316"/>
                  </a:lnTo>
                  <a:lnTo>
                    <a:pt x="297" y="289"/>
                  </a:lnTo>
                  <a:lnTo>
                    <a:pt x="292" y="273"/>
                  </a:lnTo>
                  <a:lnTo>
                    <a:pt x="286" y="259"/>
                  </a:lnTo>
                  <a:lnTo>
                    <a:pt x="269" y="232"/>
                  </a:lnTo>
                  <a:lnTo>
                    <a:pt x="258" y="214"/>
                  </a:lnTo>
                  <a:lnTo>
                    <a:pt x="249" y="200"/>
                  </a:lnTo>
                  <a:lnTo>
                    <a:pt x="241" y="189"/>
                  </a:lnTo>
                  <a:lnTo>
                    <a:pt x="236" y="180"/>
                  </a:lnTo>
                  <a:lnTo>
                    <a:pt x="228" y="173"/>
                  </a:lnTo>
                  <a:lnTo>
                    <a:pt x="223" y="166"/>
                  </a:lnTo>
                  <a:lnTo>
                    <a:pt x="215" y="162"/>
                  </a:lnTo>
                  <a:lnTo>
                    <a:pt x="206" y="155"/>
                  </a:lnTo>
                  <a:lnTo>
                    <a:pt x="191" y="141"/>
                  </a:lnTo>
                  <a:lnTo>
                    <a:pt x="186" y="128"/>
                  </a:lnTo>
                  <a:lnTo>
                    <a:pt x="180" y="116"/>
                  </a:lnTo>
                  <a:lnTo>
                    <a:pt x="171" y="105"/>
                  </a:lnTo>
                  <a:lnTo>
                    <a:pt x="175" y="93"/>
                  </a:lnTo>
                  <a:lnTo>
                    <a:pt x="171" y="89"/>
                  </a:lnTo>
                  <a:lnTo>
                    <a:pt x="171" y="91"/>
                  </a:lnTo>
                  <a:lnTo>
                    <a:pt x="180" y="103"/>
                  </a:lnTo>
                  <a:lnTo>
                    <a:pt x="191" y="114"/>
                  </a:lnTo>
                  <a:lnTo>
                    <a:pt x="197" y="121"/>
                  </a:lnTo>
                  <a:lnTo>
                    <a:pt x="202" y="132"/>
                  </a:lnTo>
                  <a:lnTo>
                    <a:pt x="217" y="148"/>
                  </a:lnTo>
                  <a:lnTo>
                    <a:pt x="236" y="166"/>
                  </a:lnTo>
                  <a:lnTo>
                    <a:pt x="253" y="184"/>
                  </a:lnTo>
                  <a:lnTo>
                    <a:pt x="266" y="196"/>
                  </a:lnTo>
                  <a:lnTo>
                    <a:pt x="269" y="200"/>
                  </a:lnTo>
                  <a:lnTo>
                    <a:pt x="271" y="205"/>
                  </a:lnTo>
                  <a:lnTo>
                    <a:pt x="279" y="212"/>
                  </a:lnTo>
                  <a:lnTo>
                    <a:pt x="284" y="214"/>
                  </a:lnTo>
                  <a:lnTo>
                    <a:pt x="286" y="200"/>
                  </a:lnTo>
                  <a:lnTo>
                    <a:pt x="286" y="180"/>
                  </a:lnTo>
                  <a:lnTo>
                    <a:pt x="284" y="166"/>
                  </a:lnTo>
                  <a:lnTo>
                    <a:pt x="284" y="150"/>
                  </a:lnTo>
                  <a:lnTo>
                    <a:pt x="286" y="128"/>
                  </a:lnTo>
                  <a:lnTo>
                    <a:pt x="288" y="105"/>
                  </a:lnTo>
                  <a:lnTo>
                    <a:pt x="290" y="93"/>
                  </a:lnTo>
                  <a:lnTo>
                    <a:pt x="288" y="82"/>
                  </a:lnTo>
                  <a:lnTo>
                    <a:pt x="286" y="64"/>
                  </a:lnTo>
                  <a:lnTo>
                    <a:pt x="280" y="46"/>
                  </a:lnTo>
                  <a:lnTo>
                    <a:pt x="275" y="39"/>
                  </a:lnTo>
                  <a:lnTo>
                    <a:pt x="273" y="39"/>
                  </a:lnTo>
                  <a:lnTo>
                    <a:pt x="280" y="37"/>
                  </a:lnTo>
                  <a:lnTo>
                    <a:pt x="288" y="32"/>
                  </a:lnTo>
                  <a:lnTo>
                    <a:pt x="292" y="30"/>
                  </a:lnTo>
                  <a:lnTo>
                    <a:pt x="293" y="37"/>
                  </a:lnTo>
                  <a:lnTo>
                    <a:pt x="295" y="57"/>
                  </a:lnTo>
                  <a:lnTo>
                    <a:pt x="299" y="80"/>
                  </a:lnTo>
                  <a:lnTo>
                    <a:pt x="299" y="93"/>
                  </a:lnTo>
                  <a:lnTo>
                    <a:pt x="299" y="105"/>
                  </a:lnTo>
                  <a:lnTo>
                    <a:pt x="299" y="125"/>
                  </a:lnTo>
                  <a:lnTo>
                    <a:pt x="299" y="146"/>
                  </a:lnTo>
                  <a:lnTo>
                    <a:pt x="301" y="159"/>
                  </a:lnTo>
                  <a:lnTo>
                    <a:pt x="301" y="175"/>
                  </a:lnTo>
                  <a:lnTo>
                    <a:pt x="301" y="196"/>
                  </a:lnTo>
                  <a:lnTo>
                    <a:pt x="301" y="212"/>
                  </a:lnTo>
                  <a:lnTo>
                    <a:pt x="303" y="216"/>
                  </a:lnTo>
                  <a:lnTo>
                    <a:pt x="306" y="225"/>
                  </a:lnTo>
                  <a:lnTo>
                    <a:pt x="312" y="250"/>
                  </a:lnTo>
                  <a:lnTo>
                    <a:pt x="319" y="284"/>
                  </a:lnTo>
                  <a:lnTo>
                    <a:pt x="325" y="314"/>
                  </a:lnTo>
                  <a:lnTo>
                    <a:pt x="331" y="339"/>
                  </a:lnTo>
                  <a:lnTo>
                    <a:pt x="338" y="362"/>
                  </a:lnTo>
                  <a:lnTo>
                    <a:pt x="345" y="384"/>
                  </a:lnTo>
                  <a:lnTo>
                    <a:pt x="349" y="407"/>
                  </a:lnTo>
                  <a:lnTo>
                    <a:pt x="353" y="430"/>
                  </a:lnTo>
                  <a:lnTo>
                    <a:pt x="360" y="453"/>
                  </a:lnTo>
                  <a:lnTo>
                    <a:pt x="368" y="475"/>
                  </a:lnTo>
                  <a:lnTo>
                    <a:pt x="375" y="500"/>
                  </a:lnTo>
                  <a:lnTo>
                    <a:pt x="381" y="523"/>
                  </a:lnTo>
                  <a:lnTo>
                    <a:pt x="386" y="543"/>
                  </a:lnTo>
                  <a:lnTo>
                    <a:pt x="390" y="562"/>
                  </a:lnTo>
                  <a:lnTo>
                    <a:pt x="394" y="578"/>
                  </a:lnTo>
                  <a:lnTo>
                    <a:pt x="397" y="584"/>
                  </a:lnTo>
                  <a:lnTo>
                    <a:pt x="407" y="575"/>
                  </a:lnTo>
                  <a:lnTo>
                    <a:pt x="416" y="562"/>
                  </a:lnTo>
                  <a:lnTo>
                    <a:pt x="418" y="550"/>
                  </a:lnTo>
                  <a:lnTo>
                    <a:pt x="418" y="534"/>
                  </a:lnTo>
                  <a:lnTo>
                    <a:pt x="418" y="509"/>
                  </a:lnTo>
                  <a:lnTo>
                    <a:pt x="418" y="484"/>
                  </a:lnTo>
                  <a:lnTo>
                    <a:pt x="416" y="466"/>
                  </a:lnTo>
                  <a:lnTo>
                    <a:pt x="412" y="450"/>
                  </a:lnTo>
                  <a:lnTo>
                    <a:pt x="407" y="425"/>
                  </a:lnTo>
                  <a:lnTo>
                    <a:pt x="399" y="403"/>
                  </a:lnTo>
                  <a:lnTo>
                    <a:pt x="392" y="391"/>
                  </a:lnTo>
                  <a:lnTo>
                    <a:pt x="386" y="378"/>
                  </a:lnTo>
                  <a:lnTo>
                    <a:pt x="381" y="348"/>
                  </a:lnTo>
                  <a:lnTo>
                    <a:pt x="377" y="312"/>
                  </a:lnTo>
                  <a:lnTo>
                    <a:pt x="375" y="289"/>
                  </a:lnTo>
                  <a:lnTo>
                    <a:pt x="375" y="266"/>
                  </a:lnTo>
                  <a:lnTo>
                    <a:pt x="375" y="234"/>
                  </a:lnTo>
                  <a:lnTo>
                    <a:pt x="373" y="205"/>
                  </a:lnTo>
                  <a:lnTo>
                    <a:pt x="370" y="187"/>
                  </a:lnTo>
                  <a:lnTo>
                    <a:pt x="366" y="171"/>
                  </a:lnTo>
                  <a:lnTo>
                    <a:pt x="364" y="141"/>
                  </a:lnTo>
                  <a:lnTo>
                    <a:pt x="364" y="107"/>
                  </a:lnTo>
                  <a:lnTo>
                    <a:pt x="366" y="84"/>
                  </a:lnTo>
                  <a:lnTo>
                    <a:pt x="370" y="64"/>
                  </a:lnTo>
                  <a:lnTo>
                    <a:pt x="375" y="41"/>
                  </a:lnTo>
                  <a:lnTo>
                    <a:pt x="383" y="18"/>
                  </a:lnTo>
                  <a:lnTo>
                    <a:pt x="388" y="3"/>
                  </a:lnTo>
                  <a:lnTo>
                    <a:pt x="390" y="0"/>
                  </a:lnTo>
                  <a:lnTo>
                    <a:pt x="392" y="12"/>
                  </a:lnTo>
                  <a:lnTo>
                    <a:pt x="390" y="25"/>
                  </a:lnTo>
                  <a:lnTo>
                    <a:pt x="386" y="34"/>
                  </a:lnTo>
                  <a:lnTo>
                    <a:pt x="383" y="46"/>
                  </a:lnTo>
                  <a:lnTo>
                    <a:pt x="381" y="68"/>
                  </a:lnTo>
                  <a:lnTo>
                    <a:pt x="379" y="91"/>
                  </a:lnTo>
                  <a:lnTo>
                    <a:pt x="377" y="109"/>
                  </a:lnTo>
                  <a:lnTo>
                    <a:pt x="375" y="130"/>
                  </a:lnTo>
                  <a:lnTo>
                    <a:pt x="381" y="166"/>
                  </a:lnTo>
                  <a:lnTo>
                    <a:pt x="386" y="207"/>
                  </a:lnTo>
                  <a:lnTo>
                    <a:pt x="386" y="237"/>
                  </a:lnTo>
                  <a:lnTo>
                    <a:pt x="386" y="266"/>
                  </a:lnTo>
                  <a:lnTo>
                    <a:pt x="392" y="303"/>
                  </a:lnTo>
                  <a:lnTo>
                    <a:pt x="399" y="341"/>
                  </a:lnTo>
                  <a:lnTo>
                    <a:pt x="407" y="368"/>
                  </a:lnTo>
                  <a:lnTo>
                    <a:pt x="416" y="396"/>
                  </a:lnTo>
                  <a:lnTo>
                    <a:pt x="423" y="425"/>
                  </a:lnTo>
                  <a:lnTo>
                    <a:pt x="427" y="462"/>
                  </a:lnTo>
                  <a:lnTo>
                    <a:pt x="429" y="498"/>
                  </a:lnTo>
                  <a:lnTo>
                    <a:pt x="433" y="525"/>
                  </a:lnTo>
                  <a:lnTo>
                    <a:pt x="449" y="532"/>
                  </a:lnTo>
                  <a:lnTo>
                    <a:pt x="466" y="523"/>
                  </a:lnTo>
                  <a:lnTo>
                    <a:pt x="474" y="507"/>
                  </a:lnTo>
                  <a:lnTo>
                    <a:pt x="475" y="484"/>
                  </a:lnTo>
                  <a:lnTo>
                    <a:pt x="481" y="453"/>
                  </a:lnTo>
                  <a:lnTo>
                    <a:pt x="487" y="425"/>
                  </a:lnTo>
                  <a:lnTo>
                    <a:pt x="488" y="407"/>
                  </a:lnTo>
                  <a:lnTo>
                    <a:pt x="487" y="391"/>
                  </a:lnTo>
                  <a:lnTo>
                    <a:pt x="481" y="368"/>
                  </a:lnTo>
                  <a:lnTo>
                    <a:pt x="475" y="346"/>
                  </a:lnTo>
                  <a:lnTo>
                    <a:pt x="472" y="334"/>
                  </a:lnTo>
                  <a:lnTo>
                    <a:pt x="468" y="318"/>
                  </a:lnTo>
                  <a:lnTo>
                    <a:pt x="461" y="293"/>
                  </a:lnTo>
                  <a:lnTo>
                    <a:pt x="449" y="266"/>
                  </a:lnTo>
                  <a:lnTo>
                    <a:pt x="438" y="243"/>
                  </a:lnTo>
                  <a:lnTo>
                    <a:pt x="431" y="221"/>
                  </a:lnTo>
                  <a:lnTo>
                    <a:pt x="425" y="187"/>
                  </a:lnTo>
                  <a:lnTo>
                    <a:pt x="422" y="148"/>
                  </a:lnTo>
                  <a:lnTo>
                    <a:pt x="422" y="121"/>
                  </a:lnTo>
                  <a:lnTo>
                    <a:pt x="422" y="98"/>
                  </a:lnTo>
                  <a:lnTo>
                    <a:pt x="425" y="75"/>
                  </a:lnTo>
                  <a:lnTo>
                    <a:pt x="429" y="55"/>
                  </a:lnTo>
                  <a:lnTo>
                    <a:pt x="431" y="41"/>
                  </a:lnTo>
                  <a:lnTo>
                    <a:pt x="433" y="43"/>
                  </a:lnTo>
                  <a:lnTo>
                    <a:pt x="433" y="64"/>
                  </a:lnTo>
                  <a:lnTo>
                    <a:pt x="433" y="89"/>
                  </a:lnTo>
                  <a:lnTo>
                    <a:pt x="431" y="112"/>
                  </a:lnTo>
                  <a:lnTo>
                    <a:pt x="431" y="134"/>
                  </a:lnTo>
                  <a:lnTo>
                    <a:pt x="433" y="159"/>
                  </a:lnTo>
                  <a:lnTo>
                    <a:pt x="435" y="184"/>
                  </a:lnTo>
                  <a:lnTo>
                    <a:pt x="436" y="203"/>
                  </a:lnTo>
                  <a:lnTo>
                    <a:pt x="440" y="218"/>
                  </a:lnTo>
                  <a:lnTo>
                    <a:pt x="449" y="239"/>
                  </a:lnTo>
                  <a:lnTo>
                    <a:pt x="461" y="259"/>
                  </a:lnTo>
                  <a:lnTo>
                    <a:pt x="470" y="278"/>
                  </a:lnTo>
                  <a:lnTo>
                    <a:pt x="479" y="298"/>
                  </a:lnTo>
                  <a:lnTo>
                    <a:pt x="487" y="323"/>
                  </a:lnTo>
                  <a:lnTo>
                    <a:pt x="492" y="353"/>
                  </a:lnTo>
                  <a:lnTo>
                    <a:pt x="498" y="380"/>
                  </a:lnTo>
                  <a:lnTo>
                    <a:pt x="500" y="400"/>
                  </a:lnTo>
                  <a:lnTo>
                    <a:pt x="501" y="407"/>
                  </a:lnTo>
                  <a:lnTo>
                    <a:pt x="513" y="387"/>
                  </a:lnTo>
                  <a:lnTo>
                    <a:pt x="526" y="364"/>
                  </a:lnTo>
                  <a:lnTo>
                    <a:pt x="537" y="343"/>
                  </a:lnTo>
                  <a:lnTo>
                    <a:pt x="548" y="323"/>
                  </a:lnTo>
                  <a:lnTo>
                    <a:pt x="559" y="298"/>
                  </a:lnTo>
                  <a:lnTo>
                    <a:pt x="566" y="280"/>
                  </a:lnTo>
                  <a:lnTo>
                    <a:pt x="570" y="264"/>
                  </a:lnTo>
                  <a:lnTo>
                    <a:pt x="572" y="250"/>
                  </a:lnTo>
                  <a:lnTo>
                    <a:pt x="578" y="232"/>
                  </a:lnTo>
                  <a:lnTo>
                    <a:pt x="581" y="221"/>
                  </a:lnTo>
                  <a:lnTo>
                    <a:pt x="579" y="205"/>
                  </a:lnTo>
                  <a:lnTo>
                    <a:pt x="566" y="180"/>
                  </a:lnTo>
                  <a:lnTo>
                    <a:pt x="553" y="153"/>
                  </a:lnTo>
                  <a:lnTo>
                    <a:pt x="548" y="134"/>
                  </a:lnTo>
                  <a:lnTo>
                    <a:pt x="546" y="118"/>
                  </a:lnTo>
                  <a:lnTo>
                    <a:pt x="539" y="96"/>
                  </a:lnTo>
                  <a:lnTo>
                    <a:pt x="526" y="75"/>
                  </a:lnTo>
                  <a:lnTo>
                    <a:pt x="516" y="66"/>
                  </a:lnTo>
                  <a:lnTo>
                    <a:pt x="514" y="64"/>
                  </a:lnTo>
                  <a:lnTo>
                    <a:pt x="522" y="64"/>
                  </a:lnTo>
                  <a:lnTo>
                    <a:pt x="531" y="64"/>
                  </a:lnTo>
                  <a:lnTo>
                    <a:pt x="535" y="68"/>
                  </a:lnTo>
                  <a:lnTo>
                    <a:pt x="535" y="78"/>
                  </a:lnTo>
                  <a:lnTo>
                    <a:pt x="542" y="96"/>
                  </a:lnTo>
                  <a:lnTo>
                    <a:pt x="553" y="116"/>
                  </a:lnTo>
                  <a:lnTo>
                    <a:pt x="561" y="130"/>
                  </a:lnTo>
                  <a:lnTo>
                    <a:pt x="568" y="146"/>
                  </a:lnTo>
                  <a:lnTo>
                    <a:pt x="576" y="166"/>
                  </a:lnTo>
                  <a:lnTo>
                    <a:pt x="583" y="187"/>
                  </a:lnTo>
                  <a:lnTo>
                    <a:pt x="589" y="198"/>
                  </a:lnTo>
                  <a:lnTo>
                    <a:pt x="589" y="214"/>
                  </a:lnTo>
                  <a:lnTo>
                    <a:pt x="585" y="239"/>
                  </a:lnTo>
                  <a:lnTo>
                    <a:pt x="579" y="266"/>
                  </a:lnTo>
                  <a:lnTo>
                    <a:pt x="576" y="284"/>
                  </a:lnTo>
                  <a:lnTo>
                    <a:pt x="568" y="298"/>
                  </a:lnTo>
                  <a:lnTo>
                    <a:pt x="559" y="316"/>
                  </a:lnTo>
                  <a:lnTo>
                    <a:pt x="552" y="330"/>
                  </a:lnTo>
                  <a:lnTo>
                    <a:pt x="548" y="339"/>
                  </a:lnTo>
                  <a:lnTo>
                    <a:pt x="546" y="353"/>
                  </a:lnTo>
                  <a:lnTo>
                    <a:pt x="539" y="375"/>
                  </a:lnTo>
                  <a:lnTo>
                    <a:pt x="529" y="396"/>
                  </a:lnTo>
                  <a:lnTo>
                    <a:pt x="526" y="405"/>
                  </a:lnTo>
                  <a:lnTo>
                    <a:pt x="522" y="412"/>
                  </a:lnTo>
                  <a:lnTo>
                    <a:pt x="516" y="425"/>
                  </a:lnTo>
                  <a:lnTo>
                    <a:pt x="507" y="443"/>
                  </a:lnTo>
                  <a:lnTo>
                    <a:pt x="501" y="457"/>
                  </a:lnTo>
                  <a:lnTo>
                    <a:pt x="500" y="468"/>
                  </a:lnTo>
                  <a:lnTo>
                    <a:pt x="505" y="471"/>
                  </a:lnTo>
                  <a:lnTo>
                    <a:pt x="516" y="471"/>
                  </a:lnTo>
                  <a:lnTo>
                    <a:pt x="524" y="471"/>
                  </a:lnTo>
                  <a:lnTo>
                    <a:pt x="531" y="468"/>
                  </a:lnTo>
                  <a:lnTo>
                    <a:pt x="539" y="459"/>
                  </a:lnTo>
                  <a:lnTo>
                    <a:pt x="544" y="448"/>
                  </a:lnTo>
                  <a:lnTo>
                    <a:pt x="546" y="441"/>
                  </a:lnTo>
                  <a:lnTo>
                    <a:pt x="550" y="434"/>
                  </a:lnTo>
                  <a:lnTo>
                    <a:pt x="559" y="421"/>
                  </a:lnTo>
                  <a:lnTo>
                    <a:pt x="568" y="403"/>
                  </a:lnTo>
                  <a:lnTo>
                    <a:pt x="576" y="391"/>
                  </a:lnTo>
                  <a:lnTo>
                    <a:pt x="579" y="380"/>
                  </a:lnTo>
                  <a:lnTo>
                    <a:pt x="585" y="368"/>
                  </a:lnTo>
                  <a:lnTo>
                    <a:pt x="596" y="357"/>
                  </a:lnTo>
                  <a:lnTo>
                    <a:pt x="611" y="350"/>
                  </a:lnTo>
                  <a:lnTo>
                    <a:pt x="626" y="341"/>
                  </a:lnTo>
                  <a:lnTo>
                    <a:pt x="633" y="323"/>
                  </a:lnTo>
                  <a:lnTo>
                    <a:pt x="639" y="307"/>
                  </a:lnTo>
                  <a:lnTo>
                    <a:pt x="644" y="300"/>
                  </a:lnTo>
                  <a:lnTo>
                    <a:pt x="654" y="293"/>
                  </a:lnTo>
                  <a:lnTo>
                    <a:pt x="667" y="278"/>
                  </a:lnTo>
                  <a:lnTo>
                    <a:pt x="678" y="259"/>
                  </a:lnTo>
                  <a:lnTo>
                    <a:pt x="685" y="248"/>
                  </a:lnTo>
                  <a:lnTo>
                    <a:pt x="693" y="239"/>
                  </a:lnTo>
                  <a:lnTo>
                    <a:pt x="702" y="232"/>
                  </a:lnTo>
                  <a:lnTo>
                    <a:pt x="709" y="232"/>
                  </a:lnTo>
                  <a:lnTo>
                    <a:pt x="708" y="241"/>
                  </a:lnTo>
                  <a:lnTo>
                    <a:pt x="704" y="253"/>
                  </a:lnTo>
                  <a:lnTo>
                    <a:pt x="702" y="257"/>
                  </a:lnTo>
                  <a:lnTo>
                    <a:pt x="700" y="259"/>
                  </a:lnTo>
                  <a:lnTo>
                    <a:pt x="698" y="264"/>
                  </a:lnTo>
                  <a:lnTo>
                    <a:pt x="691" y="271"/>
                  </a:lnTo>
                  <a:lnTo>
                    <a:pt x="682" y="284"/>
                  </a:lnTo>
                  <a:lnTo>
                    <a:pt x="672" y="298"/>
                  </a:lnTo>
                  <a:lnTo>
                    <a:pt x="665" y="309"/>
                  </a:lnTo>
                  <a:lnTo>
                    <a:pt x="657" y="321"/>
                  </a:lnTo>
                  <a:lnTo>
                    <a:pt x="648" y="334"/>
                  </a:lnTo>
                  <a:lnTo>
                    <a:pt x="637" y="346"/>
                  </a:lnTo>
                  <a:lnTo>
                    <a:pt x="628" y="355"/>
                  </a:lnTo>
                  <a:lnTo>
                    <a:pt x="620" y="364"/>
                  </a:lnTo>
                  <a:lnTo>
                    <a:pt x="617" y="375"/>
                  </a:lnTo>
                  <a:lnTo>
                    <a:pt x="615" y="387"/>
                  </a:lnTo>
                  <a:lnTo>
                    <a:pt x="615" y="396"/>
                  </a:lnTo>
                  <a:lnTo>
                    <a:pt x="618" y="400"/>
                  </a:lnTo>
                  <a:lnTo>
                    <a:pt x="635" y="403"/>
                  </a:lnTo>
                  <a:lnTo>
                    <a:pt x="646" y="403"/>
                  </a:lnTo>
                  <a:lnTo>
                    <a:pt x="656" y="403"/>
                  </a:lnTo>
                  <a:lnTo>
                    <a:pt x="663" y="403"/>
                  </a:lnTo>
                  <a:lnTo>
                    <a:pt x="669" y="400"/>
                  </a:lnTo>
                  <a:lnTo>
                    <a:pt x="676" y="400"/>
                  </a:lnTo>
                  <a:lnTo>
                    <a:pt x="683" y="398"/>
                  </a:lnTo>
                  <a:lnTo>
                    <a:pt x="691" y="396"/>
                  </a:lnTo>
                  <a:lnTo>
                    <a:pt x="700" y="391"/>
                  </a:lnTo>
                  <a:lnTo>
                    <a:pt x="717" y="378"/>
                  </a:lnTo>
                  <a:lnTo>
                    <a:pt x="730" y="364"/>
                  </a:lnTo>
                  <a:lnTo>
                    <a:pt x="737" y="353"/>
                  </a:lnTo>
                  <a:lnTo>
                    <a:pt x="739" y="348"/>
                  </a:lnTo>
                  <a:lnTo>
                    <a:pt x="737" y="366"/>
                  </a:lnTo>
                  <a:lnTo>
                    <a:pt x="735" y="375"/>
                  </a:lnTo>
                  <a:lnTo>
                    <a:pt x="730" y="382"/>
                  </a:lnTo>
                  <a:lnTo>
                    <a:pt x="719" y="393"/>
                  </a:lnTo>
                  <a:lnTo>
                    <a:pt x="706" y="405"/>
                  </a:lnTo>
                  <a:lnTo>
                    <a:pt x="695" y="412"/>
                  </a:lnTo>
                  <a:lnTo>
                    <a:pt x="683" y="416"/>
                  </a:lnTo>
                  <a:lnTo>
                    <a:pt x="665" y="421"/>
                  </a:lnTo>
                  <a:lnTo>
                    <a:pt x="648" y="423"/>
                  </a:lnTo>
                  <a:lnTo>
                    <a:pt x="639" y="421"/>
                  </a:lnTo>
                  <a:lnTo>
                    <a:pt x="631" y="418"/>
                  </a:lnTo>
                  <a:lnTo>
                    <a:pt x="617" y="414"/>
                  </a:lnTo>
                  <a:lnTo>
                    <a:pt x="604" y="405"/>
                  </a:lnTo>
                  <a:lnTo>
                    <a:pt x="596" y="396"/>
                  </a:lnTo>
                  <a:lnTo>
                    <a:pt x="591" y="396"/>
                  </a:lnTo>
                  <a:lnTo>
                    <a:pt x="579" y="414"/>
                  </a:lnTo>
                  <a:lnTo>
                    <a:pt x="570" y="437"/>
                  </a:lnTo>
                  <a:lnTo>
                    <a:pt x="568" y="448"/>
                  </a:lnTo>
                  <a:lnTo>
                    <a:pt x="563" y="459"/>
                  </a:lnTo>
                  <a:lnTo>
                    <a:pt x="548" y="478"/>
                  </a:lnTo>
                  <a:lnTo>
                    <a:pt x="531" y="493"/>
                  </a:lnTo>
                  <a:lnTo>
                    <a:pt x="524" y="503"/>
                  </a:lnTo>
                  <a:lnTo>
                    <a:pt x="516" y="509"/>
                  </a:lnTo>
                  <a:lnTo>
                    <a:pt x="505" y="523"/>
                  </a:lnTo>
                  <a:lnTo>
                    <a:pt x="494" y="534"/>
                  </a:lnTo>
                  <a:lnTo>
                    <a:pt x="485" y="539"/>
                  </a:lnTo>
                  <a:lnTo>
                    <a:pt x="477" y="548"/>
                  </a:lnTo>
                  <a:lnTo>
                    <a:pt x="470" y="575"/>
                  </a:lnTo>
                  <a:lnTo>
                    <a:pt x="464" y="598"/>
                  </a:lnTo>
                  <a:lnTo>
                    <a:pt x="461" y="603"/>
                  </a:lnTo>
                  <a:lnTo>
                    <a:pt x="459" y="609"/>
                  </a:lnTo>
                  <a:lnTo>
                    <a:pt x="461" y="639"/>
                  </a:lnTo>
                  <a:lnTo>
                    <a:pt x="462" y="675"/>
                  </a:lnTo>
                  <a:lnTo>
                    <a:pt x="464" y="691"/>
                  </a:lnTo>
                  <a:lnTo>
                    <a:pt x="464" y="705"/>
                  </a:lnTo>
                  <a:lnTo>
                    <a:pt x="466" y="730"/>
                  </a:lnTo>
                  <a:lnTo>
                    <a:pt x="468" y="759"/>
                  </a:lnTo>
                  <a:lnTo>
                    <a:pt x="472" y="780"/>
                  </a:lnTo>
                  <a:lnTo>
                    <a:pt x="479" y="787"/>
                  </a:lnTo>
                  <a:lnTo>
                    <a:pt x="490" y="775"/>
                  </a:lnTo>
                  <a:lnTo>
                    <a:pt x="500" y="759"/>
                  </a:lnTo>
                  <a:lnTo>
                    <a:pt x="503" y="750"/>
                  </a:lnTo>
                  <a:lnTo>
                    <a:pt x="507" y="737"/>
                  </a:lnTo>
                  <a:lnTo>
                    <a:pt x="516" y="718"/>
                  </a:lnTo>
                  <a:lnTo>
                    <a:pt x="531" y="696"/>
                  </a:lnTo>
                  <a:lnTo>
                    <a:pt x="544" y="678"/>
                  </a:lnTo>
                  <a:lnTo>
                    <a:pt x="555" y="662"/>
                  </a:lnTo>
                  <a:lnTo>
                    <a:pt x="565" y="646"/>
                  </a:lnTo>
                  <a:lnTo>
                    <a:pt x="570" y="634"/>
                  </a:lnTo>
                  <a:lnTo>
                    <a:pt x="576" y="625"/>
                  </a:lnTo>
                  <a:lnTo>
                    <a:pt x="581" y="616"/>
                  </a:lnTo>
                  <a:lnTo>
                    <a:pt x="596" y="600"/>
                  </a:lnTo>
                  <a:lnTo>
                    <a:pt x="613" y="584"/>
                  </a:lnTo>
                  <a:lnTo>
                    <a:pt x="624" y="568"/>
                  </a:lnTo>
                  <a:lnTo>
                    <a:pt x="633" y="557"/>
                  </a:lnTo>
                  <a:lnTo>
                    <a:pt x="644" y="543"/>
                  </a:lnTo>
                  <a:lnTo>
                    <a:pt x="656" y="532"/>
                  </a:lnTo>
                  <a:lnTo>
                    <a:pt x="665" y="525"/>
                  </a:lnTo>
                  <a:lnTo>
                    <a:pt x="674" y="518"/>
                  </a:lnTo>
                  <a:lnTo>
                    <a:pt x="685" y="507"/>
                  </a:lnTo>
                  <a:lnTo>
                    <a:pt x="696" y="493"/>
                  </a:lnTo>
                  <a:lnTo>
                    <a:pt x="706" y="484"/>
                  </a:lnTo>
                  <a:lnTo>
                    <a:pt x="717" y="475"/>
                  </a:lnTo>
                  <a:lnTo>
                    <a:pt x="732" y="462"/>
                  </a:lnTo>
                  <a:lnTo>
                    <a:pt x="747" y="446"/>
                  </a:lnTo>
                  <a:lnTo>
                    <a:pt x="760" y="428"/>
                  </a:lnTo>
                  <a:lnTo>
                    <a:pt x="773" y="407"/>
                  </a:lnTo>
                  <a:lnTo>
                    <a:pt x="782" y="387"/>
                  </a:lnTo>
                  <a:lnTo>
                    <a:pt x="789" y="371"/>
                  </a:lnTo>
                  <a:lnTo>
                    <a:pt x="800" y="362"/>
                  </a:lnTo>
                  <a:lnTo>
                    <a:pt x="812" y="353"/>
                  </a:lnTo>
                  <a:lnTo>
                    <a:pt x="825" y="341"/>
                  </a:lnTo>
                  <a:lnTo>
                    <a:pt x="834" y="325"/>
                  </a:lnTo>
                  <a:lnTo>
                    <a:pt x="841" y="307"/>
                  </a:lnTo>
                  <a:lnTo>
                    <a:pt x="847" y="296"/>
                  </a:lnTo>
                  <a:lnTo>
                    <a:pt x="850" y="303"/>
                  </a:lnTo>
                  <a:lnTo>
                    <a:pt x="850" y="314"/>
                  </a:lnTo>
                  <a:lnTo>
                    <a:pt x="847" y="323"/>
                  </a:lnTo>
                  <a:lnTo>
                    <a:pt x="843" y="332"/>
                  </a:lnTo>
                  <a:lnTo>
                    <a:pt x="839" y="339"/>
                  </a:lnTo>
                  <a:lnTo>
                    <a:pt x="825" y="353"/>
                  </a:lnTo>
                  <a:lnTo>
                    <a:pt x="815" y="362"/>
                  </a:lnTo>
                  <a:lnTo>
                    <a:pt x="810" y="366"/>
                  </a:lnTo>
                  <a:lnTo>
                    <a:pt x="808" y="368"/>
                  </a:lnTo>
                  <a:lnTo>
                    <a:pt x="806" y="371"/>
                  </a:lnTo>
                  <a:lnTo>
                    <a:pt x="802" y="378"/>
                  </a:lnTo>
                  <a:lnTo>
                    <a:pt x="795" y="393"/>
                  </a:lnTo>
                  <a:lnTo>
                    <a:pt x="782" y="414"/>
                  </a:lnTo>
                  <a:lnTo>
                    <a:pt x="771" y="430"/>
                  </a:lnTo>
                  <a:lnTo>
                    <a:pt x="765" y="439"/>
                  </a:lnTo>
                  <a:lnTo>
                    <a:pt x="758" y="448"/>
                  </a:lnTo>
                  <a:lnTo>
                    <a:pt x="745" y="464"/>
                  </a:lnTo>
                  <a:lnTo>
                    <a:pt x="730" y="484"/>
                  </a:lnTo>
                  <a:lnTo>
                    <a:pt x="721" y="496"/>
                  </a:lnTo>
                  <a:lnTo>
                    <a:pt x="711" y="507"/>
                  </a:lnTo>
                  <a:lnTo>
                    <a:pt x="696" y="523"/>
                  </a:lnTo>
                  <a:lnTo>
                    <a:pt x="680" y="541"/>
                  </a:lnTo>
                  <a:lnTo>
                    <a:pt x="669" y="553"/>
                  </a:lnTo>
                  <a:lnTo>
                    <a:pt x="661" y="559"/>
                  </a:lnTo>
                  <a:lnTo>
                    <a:pt x="659" y="562"/>
                  </a:lnTo>
                  <a:lnTo>
                    <a:pt x="670" y="566"/>
                  </a:lnTo>
                  <a:lnTo>
                    <a:pt x="678" y="568"/>
                  </a:lnTo>
                  <a:lnTo>
                    <a:pt x="685" y="568"/>
                  </a:lnTo>
                  <a:lnTo>
                    <a:pt x="702" y="562"/>
                  </a:lnTo>
                  <a:lnTo>
                    <a:pt x="721" y="557"/>
                  </a:lnTo>
                  <a:lnTo>
                    <a:pt x="732" y="555"/>
                  </a:lnTo>
                  <a:lnTo>
                    <a:pt x="741" y="550"/>
                  </a:lnTo>
                  <a:lnTo>
                    <a:pt x="754" y="537"/>
                  </a:lnTo>
                  <a:lnTo>
                    <a:pt x="767" y="521"/>
                  </a:lnTo>
                  <a:lnTo>
                    <a:pt x="776" y="509"/>
                  </a:lnTo>
                  <a:lnTo>
                    <a:pt x="784" y="503"/>
                  </a:lnTo>
                  <a:lnTo>
                    <a:pt x="797" y="491"/>
                  </a:lnTo>
                  <a:lnTo>
                    <a:pt x="789" y="503"/>
                  </a:lnTo>
                  <a:lnTo>
                    <a:pt x="786" y="509"/>
                  </a:lnTo>
                  <a:lnTo>
                    <a:pt x="778" y="521"/>
                  </a:lnTo>
                  <a:lnTo>
                    <a:pt x="765" y="537"/>
                  </a:lnTo>
                  <a:lnTo>
                    <a:pt x="748" y="553"/>
                  </a:lnTo>
                  <a:lnTo>
                    <a:pt x="737" y="562"/>
                  </a:lnTo>
                  <a:lnTo>
                    <a:pt x="730" y="566"/>
                  </a:lnTo>
                  <a:lnTo>
                    <a:pt x="728" y="568"/>
                  </a:lnTo>
                  <a:lnTo>
                    <a:pt x="739" y="571"/>
                  </a:lnTo>
                  <a:lnTo>
                    <a:pt x="750" y="575"/>
                  </a:lnTo>
                  <a:lnTo>
                    <a:pt x="761" y="580"/>
                  </a:lnTo>
                  <a:lnTo>
                    <a:pt x="769" y="584"/>
                  </a:lnTo>
                  <a:lnTo>
                    <a:pt x="776" y="589"/>
                  </a:lnTo>
                  <a:lnTo>
                    <a:pt x="782" y="593"/>
                  </a:lnTo>
                  <a:lnTo>
                    <a:pt x="786" y="596"/>
                  </a:lnTo>
                  <a:lnTo>
                    <a:pt x="787" y="596"/>
                  </a:lnTo>
                  <a:lnTo>
                    <a:pt x="774" y="598"/>
                  </a:lnTo>
                  <a:lnTo>
                    <a:pt x="763" y="598"/>
                  </a:lnTo>
                  <a:lnTo>
                    <a:pt x="754" y="596"/>
                  </a:lnTo>
                  <a:lnTo>
                    <a:pt x="750" y="596"/>
                  </a:lnTo>
                  <a:lnTo>
                    <a:pt x="748" y="593"/>
                  </a:lnTo>
                  <a:lnTo>
                    <a:pt x="745" y="589"/>
                  </a:lnTo>
                  <a:lnTo>
                    <a:pt x="735" y="587"/>
                  </a:lnTo>
                  <a:lnTo>
                    <a:pt x="719" y="589"/>
                  </a:lnTo>
                  <a:lnTo>
                    <a:pt x="709" y="591"/>
                  </a:lnTo>
                  <a:lnTo>
                    <a:pt x="702" y="591"/>
                  </a:lnTo>
                  <a:lnTo>
                    <a:pt x="695" y="591"/>
                  </a:lnTo>
                  <a:lnTo>
                    <a:pt x="687" y="589"/>
                  </a:lnTo>
                  <a:lnTo>
                    <a:pt x="682" y="589"/>
                  </a:lnTo>
                  <a:lnTo>
                    <a:pt x="674" y="589"/>
                  </a:lnTo>
                  <a:lnTo>
                    <a:pt x="665" y="591"/>
                  </a:lnTo>
                  <a:lnTo>
                    <a:pt x="654" y="596"/>
                  </a:lnTo>
                  <a:lnTo>
                    <a:pt x="637" y="603"/>
                  </a:lnTo>
                  <a:lnTo>
                    <a:pt x="628" y="609"/>
                  </a:lnTo>
                  <a:lnTo>
                    <a:pt x="620" y="618"/>
                  </a:lnTo>
                  <a:lnTo>
                    <a:pt x="607" y="634"/>
                  </a:lnTo>
                  <a:lnTo>
                    <a:pt x="598" y="643"/>
                  </a:lnTo>
                  <a:lnTo>
                    <a:pt x="587" y="655"/>
                  </a:lnTo>
                  <a:lnTo>
                    <a:pt x="579" y="666"/>
                  </a:lnTo>
                  <a:lnTo>
                    <a:pt x="570" y="680"/>
                  </a:lnTo>
                  <a:lnTo>
                    <a:pt x="563" y="691"/>
                  </a:lnTo>
                  <a:lnTo>
                    <a:pt x="555" y="705"/>
                  </a:lnTo>
                  <a:lnTo>
                    <a:pt x="548" y="718"/>
                  </a:lnTo>
                  <a:lnTo>
                    <a:pt x="542" y="730"/>
                  </a:lnTo>
                  <a:lnTo>
                    <a:pt x="529" y="750"/>
                  </a:lnTo>
                  <a:lnTo>
                    <a:pt x="516" y="768"/>
                  </a:lnTo>
                  <a:lnTo>
                    <a:pt x="503" y="791"/>
                  </a:lnTo>
                  <a:lnTo>
                    <a:pt x="496" y="821"/>
                  </a:lnTo>
                  <a:lnTo>
                    <a:pt x="492" y="848"/>
                  </a:lnTo>
                  <a:lnTo>
                    <a:pt x="490" y="862"/>
                  </a:lnTo>
                  <a:lnTo>
                    <a:pt x="488" y="884"/>
                  </a:lnTo>
                  <a:lnTo>
                    <a:pt x="487" y="932"/>
                  </a:lnTo>
                  <a:lnTo>
                    <a:pt x="481" y="987"/>
                  </a:lnTo>
                  <a:lnTo>
                    <a:pt x="477" y="1025"/>
                  </a:lnTo>
                  <a:lnTo>
                    <a:pt x="477" y="1057"/>
                  </a:lnTo>
                  <a:lnTo>
                    <a:pt x="481" y="1091"/>
                  </a:lnTo>
                  <a:lnTo>
                    <a:pt x="488" y="1109"/>
                  </a:lnTo>
                  <a:lnTo>
                    <a:pt x="500" y="1125"/>
                  </a:lnTo>
                  <a:lnTo>
                    <a:pt x="516" y="1141"/>
                  </a:lnTo>
                  <a:lnTo>
                    <a:pt x="535" y="1153"/>
                  </a:lnTo>
                  <a:lnTo>
                    <a:pt x="555" y="1166"/>
                  </a:lnTo>
                  <a:lnTo>
                    <a:pt x="574" y="1178"/>
                  </a:lnTo>
                  <a:lnTo>
                    <a:pt x="594" y="1191"/>
                  </a:lnTo>
                  <a:lnTo>
                    <a:pt x="611" y="1203"/>
                  </a:lnTo>
                  <a:lnTo>
                    <a:pt x="579" y="1200"/>
                  </a:lnTo>
                  <a:lnTo>
                    <a:pt x="548" y="1200"/>
                  </a:lnTo>
                  <a:lnTo>
                    <a:pt x="514" y="1200"/>
                  </a:lnTo>
                  <a:lnTo>
                    <a:pt x="483" y="1200"/>
                  </a:lnTo>
                  <a:lnTo>
                    <a:pt x="453" y="1200"/>
                  </a:lnTo>
                  <a:lnTo>
                    <a:pt x="423" y="1203"/>
                  </a:lnTo>
                  <a:lnTo>
                    <a:pt x="396" y="1203"/>
                  </a:lnTo>
                  <a:lnTo>
                    <a:pt x="370" y="1203"/>
                  </a:lnTo>
                  <a:lnTo>
                    <a:pt x="344" y="1203"/>
                  </a:lnTo>
                  <a:lnTo>
                    <a:pt x="318" y="1203"/>
                  </a:lnTo>
                  <a:lnTo>
                    <a:pt x="293" y="1200"/>
                  </a:lnTo>
                  <a:lnTo>
                    <a:pt x="267" y="1200"/>
                  </a:lnTo>
                  <a:lnTo>
                    <a:pt x="243" y="1200"/>
                  </a:lnTo>
                  <a:lnTo>
                    <a:pt x="219" y="1200"/>
                  </a:lnTo>
                  <a:lnTo>
                    <a:pt x="197" y="1200"/>
                  </a:lnTo>
                  <a:lnTo>
                    <a:pt x="175" y="1203"/>
                  </a:lnTo>
                  <a:close/>
                </a:path>
              </a:pathLst>
            </a:custGeom>
            <a:solidFill>
              <a:srgbClr val="330000"/>
            </a:solidFill>
            <a:ln w="9525">
              <a:noFill/>
              <a:round/>
              <a:headEnd/>
              <a:tailEnd/>
            </a:ln>
          </p:spPr>
          <p:txBody>
            <a:bodyPr/>
            <a:lstStyle/>
            <a:p>
              <a:endParaRPr lang="fr-FR"/>
            </a:p>
          </p:txBody>
        </p:sp>
        <p:sp>
          <p:nvSpPr>
            <p:cNvPr id="585743" name="Freeform 12"/>
            <p:cNvSpPr>
              <a:spLocks/>
            </p:cNvSpPr>
            <p:nvPr/>
          </p:nvSpPr>
          <p:spPr bwMode="auto">
            <a:xfrm>
              <a:off x="3834" y="1021"/>
              <a:ext cx="37" cy="170"/>
            </a:xfrm>
            <a:custGeom>
              <a:avLst/>
              <a:gdLst>
                <a:gd name="T0" fmla="*/ 6 w 49"/>
                <a:gd name="T1" fmla="*/ 170 h 161"/>
                <a:gd name="T2" fmla="*/ 0 w 49"/>
                <a:gd name="T3" fmla="*/ 120 h 161"/>
                <a:gd name="T4" fmla="*/ 2 w 49"/>
                <a:gd name="T5" fmla="*/ 72 h 161"/>
                <a:gd name="T6" fmla="*/ 10 w 49"/>
                <a:gd name="T7" fmla="*/ 29 h 161"/>
                <a:gd name="T8" fmla="*/ 29 w 49"/>
                <a:gd name="T9" fmla="*/ 0 h 161"/>
                <a:gd name="T10" fmla="*/ 37 w 49"/>
                <a:gd name="T11" fmla="*/ 64 h 161"/>
                <a:gd name="T12" fmla="*/ 35 w 49"/>
                <a:gd name="T13" fmla="*/ 113 h 161"/>
                <a:gd name="T14" fmla="*/ 26 w 49"/>
                <a:gd name="T15" fmla="*/ 149 h 161"/>
                <a:gd name="T16" fmla="*/ 6 w 49"/>
                <a:gd name="T17" fmla="*/ 170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1"/>
                <a:gd name="T29" fmla="*/ 49 w 4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1">
                  <a:moveTo>
                    <a:pt x="8" y="161"/>
                  </a:moveTo>
                  <a:lnTo>
                    <a:pt x="0" y="114"/>
                  </a:lnTo>
                  <a:lnTo>
                    <a:pt x="2" y="68"/>
                  </a:lnTo>
                  <a:lnTo>
                    <a:pt x="13" y="27"/>
                  </a:lnTo>
                  <a:lnTo>
                    <a:pt x="39" y="0"/>
                  </a:lnTo>
                  <a:lnTo>
                    <a:pt x="49" y="61"/>
                  </a:lnTo>
                  <a:lnTo>
                    <a:pt x="47" y="107"/>
                  </a:lnTo>
                  <a:lnTo>
                    <a:pt x="34" y="141"/>
                  </a:lnTo>
                  <a:lnTo>
                    <a:pt x="8" y="161"/>
                  </a:lnTo>
                  <a:close/>
                </a:path>
              </a:pathLst>
            </a:custGeom>
            <a:solidFill>
              <a:srgbClr val="C7E048"/>
            </a:solidFill>
            <a:ln w="9525">
              <a:noFill/>
              <a:round/>
              <a:headEnd/>
              <a:tailEnd/>
            </a:ln>
          </p:spPr>
          <p:txBody>
            <a:bodyPr/>
            <a:lstStyle/>
            <a:p>
              <a:endParaRPr lang="fr-FR"/>
            </a:p>
          </p:txBody>
        </p:sp>
        <p:sp>
          <p:nvSpPr>
            <p:cNvPr id="585744" name="Freeform 13"/>
            <p:cNvSpPr>
              <a:spLocks/>
            </p:cNvSpPr>
            <p:nvPr/>
          </p:nvSpPr>
          <p:spPr bwMode="auto">
            <a:xfrm>
              <a:off x="3585" y="2308"/>
              <a:ext cx="842" cy="687"/>
            </a:xfrm>
            <a:custGeom>
              <a:avLst/>
              <a:gdLst>
                <a:gd name="T0" fmla="*/ 829 w 1547"/>
                <a:gd name="T1" fmla="*/ 73 h 664"/>
                <a:gd name="T2" fmla="*/ 796 w 1547"/>
                <a:gd name="T3" fmla="*/ 212 h 664"/>
                <a:gd name="T4" fmla="*/ 755 w 1547"/>
                <a:gd name="T5" fmla="*/ 336 h 664"/>
                <a:gd name="T6" fmla="*/ 706 w 1547"/>
                <a:gd name="T7" fmla="*/ 445 h 664"/>
                <a:gd name="T8" fmla="*/ 652 w 1547"/>
                <a:gd name="T9" fmla="*/ 537 h 664"/>
                <a:gd name="T10" fmla="*/ 591 w 1547"/>
                <a:gd name="T11" fmla="*/ 609 h 664"/>
                <a:gd name="T12" fmla="*/ 527 w 1547"/>
                <a:gd name="T13" fmla="*/ 659 h 664"/>
                <a:gd name="T14" fmla="*/ 457 w 1547"/>
                <a:gd name="T15" fmla="*/ 685 h 664"/>
                <a:gd name="T16" fmla="*/ 385 w 1547"/>
                <a:gd name="T17" fmla="*/ 685 h 664"/>
                <a:gd name="T18" fmla="*/ 316 w 1547"/>
                <a:gd name="T19" fmla="*/ 659 h 664"/>
                <a:gd name="T20" fmla="*/ 251 w 1547"/>
                <a:gd name="T21" fmla="*/ 609 h 664"/>
                <a:gd name="T22" fmla="*/ 190 w 1547"/>
                <a:gd name="T23" fmla="*/ 537 h 664"/>
                <a:gd name="T24" fmla="*/ 134 w 1547"/>
                <a:gd name="T25" fmla="*/ 445 h 664"/>
                <a:gd name="T26" fmla="*/ 87 w 1547"/>
                <a:gd name="T27" fmla="*/ 336 h 664"/>
                <a:gd name="T28" fmla="*/ 46 w 1547"/>
                <a:gd name="T29" fmla="*/ 212 h 664"/>
                <a:gd name="T30" fmla="*/ 13 w 1547"/>
                <a:gd name="T31" fmla="*/ 73 h 664"/>
                <a:gd name="T32" fmla="*/ 26 w 1547"/>
                <a:gd name="T33" fmla="*/ 0 h 664"/>
                <a:gd name="T34" fmla="*/ 82 w 1547"/>
                <a:gd name="T35" fmla="*/ 0 h 664"/>
                <a:gd name="T36" fmla="*/ 142 w 1547"/>
                <a:gd name="T37" fmla="*/ 0 h 664"/>
                <a:gd name="T38" fmla="*/ 203 w 1547"/>
                <a:gd name="T39" fmla="*/ 0 h 664"/>
                <a:gd name="T40" fmla="*/ 267 w 1547"/>
                <a:gd name="T41" fmla="*/ 0 h 664"/>
                <a:gd name="T42" fmla="*/ 330 w 1547"/>
                <a:gd name="T43" fmla="*/ 0 h 664"/>
                <a:gd name="T44" fmla="*/ 395 w 1547"/>
                <a:gd name="T45" fmla="*/ 0 h 664"/>
                <a:gd name="T46" fmla="*/ 459 w 1547"/>
                <a:gd name="T47" fmla="*/ 0 h 664"/>
                <a:gd name="T48" fmla="*/ 520 w 1547"/>
                <a:gd name="T49" fmla="*/ 0 h 664"/>
                <a:gd name="T50" fmla="*/ 580 w 1547"/>
                <a:gd name="T51" fmla="*/ 0 h 664"/>
                <a:gd name="T52" fmla="*/ 636 w 1547"/>
                <a:gd name="T53" fmla="*/ 0 h 664"/>
                <a:gd name="T54" fmla="*/ 687 w 1547"/>
                <a:gd name="T55" fmla="*/ 0 h 664"/>
                <a:gd name="T56" fmla="*/ 734 w 1547"/>
                <a:gd name="T57" fmla="*/ 0 h 664"/>
                <a:gd name="T58" fmla="*/ 773 w 1547"/>
                <a:gd name="T59" fmla="*/ 0 h 664"/>
                <a:gd name="T60" fmla="*/ 807 w 1547"/>
                <a:gd name="T61" fmla="*/ 0 h 664"/>
                <a:gd name="T62" fmla="*/ 833 w 1547"/>
                <a:gd name="T63" fmla="*/ 0 h 6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7"/>
                <a:gd name="T97" fmla="*/ 0 h 664"/>
                <a:gd name="T98" fmla="*/ 1547 w 1547"/>
                <a:gd name="T99" fmla="*/ 664 h 6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7" h="664">
                  <a:moveTo>
                    <a:pt x="1547" y="0"/>
                  </a:moveTo>
                  <a:lnTo>
                    <a:pt x="1523" y="71"/>
                  </a:lnTo>
                  <a:lnTo>
                    <a:pt x="1495" y="139"/>
                  </a:lnTo>
                  <a:lnTo>
                    <a:pt x="1463" y="205"/>
                  </a:lnTo>
                  <a:lnTo>
                    <a:pt x="1428" y="266"/>
                  </a:lnTo>
                  <a:lnTo>
                    <a:pt x="1387" y="325"/>
                  </a:lnTo>
                  <a:lnTo>
                    <a:pt x="1344" y="380"/>
                  </a:lnTo>
                  <a:lnTo>
                    <a:pt x="1298" y="430"/>
                  </a:lnTo>
                  <a:lnTo>
                    <a:pt x="1250" y="478"/>
                  </a:lnTo>
                  <a:lnTo>
                    <a:pt x="1198" y="519"/>
                  </a:lnTo>
                  <a:lnTo>
                    <a:pt x="1144" y="555"/>
                  </a:lnTo>
                  <a:lnTo>
                    <a:pt x="1086" y="589"/>
                  </a:lnTo>
                  <a:lnTo>
                    <a:pt x="1027" y="614"/>
                  </a:lnTo>
                  <a:lnTo>
                    <a:pt x="968" y="637"/>
                  </a:lnTo>
                  <a:lnTo>
                    <a:pt x="904" y="650"/>
                  </a:lnTo>
                  <a:lnTo>
                    <a:pt x="839" y="662"/>
                  </a:lnTo>
                  <a:lnTo>
                    <a:pt x="774" y="664"/>
                  </a:lnTo>
                  <a:lnTo>
                    <a:pt x="708" y="662"/>
                  </a:lnTo>
                  <a:lnTo>
                    <a:pt x="644" y="650"/>
                  </a:lnTo>
                  <a:lnTo>
                    <a:pt x="581" y="637"/>
                  </a:lnTo>
                  <a:lnTo>
                    <a:pt x="520" y="614"/>
                  </a:lnTo>
                  <a:lnTo>
                    <a:pt x="461" y="589"/>
                  </a:lnTo>
                  <a:lnTo>
                    <a:pt x="403" y="555"/>
                  </a:lnTo>
                  <a:lnTo>
                    <a:pt x="349" y="519"/>
                  </a:lnTo>
                  <a:lnTo>
                    <a:pt x="297" y="478"/>
                  </a:lnTo>
                  <a:lnTo>
                    <a:pt x="247" y="430"/>
                  </a:lnTo>
                  <a:lnTo>
                    <a:pt x="203" y="380"/>
                  </a:lnTo>
                  <a:lnTo>
                    <a:pt x="160" y="325"/>
                  </a:lnTo>
                  <a:lnTo>
                    <a:pt x="119" y="266"/>
                  </a:lnTo>
                  <a:lnTo>
                    <a:pt x="84" y="205"/>
                  </a:lnTo>
                  <a:lnTo>
                    <a:pt x="52" y="139"/>
                  </a:lnTo>
                  <a:lnTo>
                    <a:pt x="24" y="71"/>
                  </a:lnTo>
                  <a:lnTo>
                    <a:pt x="0" y="0"/>
                  </a:lnTo>
                  <a:lnTo>
                    <a:pt x="48" y="0"/>
                  </a:lnTo>
                  <a:lnTo>
                    <a:pt x="99" y="0"/>
                  </a:lnTo>
                  <a:lnTo>
                    <a:pt x="151" y="0"/>
                  </a:lnTo>
                  <a:lnTo>
                    <a:pt x="204" y="0"/>
                  </a:lnTo>
                  <a:lnTo>
                    <a:pt x="260" y="0"/>
                  </a:lnTo>
                  <a:lnTo>
                    <a:pt x="316" y="0"/>
                  </a:lnTo>
                  <a:lnTo>
                    <a:pt x="373" y="0"/>
                  </a:lnTo>
                  <a:lnTo>
                    <a:pt x="431" y="0"/>
                  </a:lnTo>
                  <a:lnTo>
                    <a:pt x="490" y="0"/>
                  </a:lnTo>
                  <a:lnTo>
                    <a:pt x="548" y="0"/>
                  </a:lnTo>
                  <a:lnTo>
                    <a:pt x="607" y="0"/>
                  </a:lnTo>
                  <a:lnTo>
                    <a:pt x="667" y="0"/>
                  </a:lnTo>
                  <a:lnTo>
                    <a:pt x="726" y="0"/>
                  </a:lnTo>
                  <a:lnTo>
                    <a:pt x="786" y="0"/>
                  </a:lnTo>
                  <a:lnTo>
                    <a:pt x="843" y="0"/>
                  </a:lnTo>
                  <a:lnTo>
                    <a:pt x="901" y="0"/>
                  </a:lnTo>
                  <a:lnTo>
                    <a:pt x="956" y="0"/>
                  </a:lnTo>
                  <a:lnTo>
                    <a:pt x="1012" y="0"/>
                  </a:lnTo>
                  <a:lnTo>
                    <a:pt x="1066" y="0"/>
                  </a:lnTo>
                  <a:lnTo>
                    <a:pt x="1118" y="0"/>
                  </a:lnTo>
                  <a:lnTo>
                    <a:pt x="1168" y="0"/>
                  </a:lnTo>
                  <a:lnTo>
                    <a:pt x="1216" y="0"/>
                  </a:lnTo>
                  <a:lnTo>
                    <a:pt x="1263" y="0"/>
                  </a:lnTo>
                  <a:lnTo>
                    <a:pt x="1305" y="0"/>
                  </a:lnTo>
                  <a:lnTo>
                    <a:pt x="1348" y="0"/>
                  </a:lnTo>
                  <a:lnTo>
                    <a:pt x="1385" y="0"/>
                  </a:lnTo>
                  <a:lnTo>
                    <a:pt x="1421" y="0"/>
                  </a:lnTo>
                  <a:lnTo>
                    <a:pt x="1454" y="0"/>
                  </a:lnTo>
                  <a:lnTo>
                    <a:pt x="1482" y="0"/>
                  </a:lnTo>
                  <a:lnTo>
                    <a:pt x="1508" y="0"/>
                  </a:lnTo>
                  <a:lnTo>
                    <a:pt x="1530" y="0"/>
                  </a:lnTo>
                  <a:lnTo>
                    <a:pt x="1547" y="0"/>
                  </a:lnTo>
                  <a:close/>
                </a:path>
              </a:pathLst>
            </a:custGeom>
            <a:gradFill rotWithShape="0">
              <a:gsLst>
                <a:gs pos="0">
                  <a:srgbClr val="F8DD7C"/>
                </a:gs>
                <a:gs pos="100000">
                  <a:srgbClr val="E7F9AD"/>
                </a:gs>
              </a:gsLst>
              <a:lin ang="5400000" scaled="1"/>
            </a:gradFill>
            <a:ln w="9525">
              <a:noFill/>
              <a:round/>
              <a:headEnd/>
              <a:tailEnd/>
            </a:ln>
          </p:spPr>
          <p:txBody>
            <a:bodyPr/>
            <a:lstStyle/>
            <a:p>
              <a:endParaRPr lang="fr-FR"/>
            </a:p>
          </p:txBody>
        </p:sp>
        <p:sp>
          <p:nvSpPr>
            <p:cNvPr id="585745" name="Freeform 14"/>
            <p:cNvSpPr>
              <a:spLocks/>
            </p:cNvSpPr>
            <p:nvPr/>
          </p:nvSpPr>
          <p:spPr bwMode="auto">
            <a:xfrm>
              <a:off x="3610" y="2294"/>
              <a:ext cx="709" cy="595"/>
            </a:xfrm>
            <a:custGeom>
              <a:avLst/>
              <a:gdLst>
                <a:gd name="T0" fmla="*/ 365 w 964"/>
                <a:gd name="T1" fmla="*/ 373 h 566"/>
                <a:gd name="T2" fmla="*/ 329 w 964"/>
                <a:gd name="T3" fmla="*/ 342 h 566"/>
                <a:gd name="T4" fmla="*/ 313 w 964"/>
                <a:gd name="T5" fmla="*/ 321 h 566"/>
                <a:gd name="T6" fmla="*/ 276 w 964"/>
                <a:gd name="T7" fmla="*/ 291 h 566"/>
                <a:gd name="T8" fmla="*/ 271 w 964"/>
                <a:gd name="T9" fmla="*/ 492 h 566"/>
                <a:gd name="T10" fmla="*/ 249 w 964"/>
                <a:gd name="T11" fmla="*/ 294 h 566"/>
                <a:gd name="T12" fmla="*/ 265 w 964"/>
                <a:gd name="T13" fmla="*/ 593 h 566"/>
                <a:gd name="T14" fmla="*/ 225 w 964"/>
                <a:gd name="T15" fmla="*/ 518 h 566"/>
                <a:gd name="T16" fmla="*/ 218 w 964"/>
                <a:gd name="T17" fmla="*/ 518 h 566"/>
                <a:gd name="T18" fmla="*/ 241 w 964"/>
                <a:gd name="T19" fmla="*/ 253 h 566"/>
                <a:gd name="T20" fmla="*/ 210 w 964"/>
                <a:gd name="T21" fmla="*/ 387 h 566"/>
                <a:gd name="T22" fmla="*/ 166 w 964"/>
                <a:gd name="T23" fmla="*/ 550 h 566"/>
                <a:gd name="T24" fmla="*/ 204 w 964"/>
                <a:gd name="T25" fmla="*/ 225 h 566"/>
                <a:gd name="T26" fmla="*/ 157 w 964"/>
                <a:gd name="T27" fmla="*/ 505 h 566"/>
                <a:gd name="T28" fmla="*/ 165 w 964"/>
                <a:gd name="T29" fmla="*/ 323 h 566"/>
                <a:gd name="T30" fmla="*/ 105 w 964"/>
                <a:gd name="T31" fmla="*/ 452 h 566"/>
                <a:gd name="T32" fmla="*/ 113 w 964"/>
                <a:gd name="T33" fmla="*/ 349 h 566"/>
                <a:gd name="T34" fmla="*/ 166 w 964"/>
                <a:gd name="T35" fmla="*/ 237 h 566"/>
                <a:gd name="T36" fmla="*/ 70 w 964"/>
                <a:gd name="T37" fmla="*/ 317 h 566"/>
                <a:gd name="T38" fmla="*/ 110 w 964"/>
                <a:gd name="T39" fmla="*/ 274 h 566"/>
                <a:gd name="T40" fmla="*/ 79 w 964"/>
                <a:gd name="T41" fmla="*/ 220 h 566"/>
                <a:gd name="T42" fmla="*/ 179 w 964"/>
                <a:gd name="T43" fmla="*/ 216 h 566"/>
                <a:gd name="T44" fmla="*/ 225 w 964"/>
                <a:gd name="T45" fmla="*/ 64 h 566"/>
                <a:gd name="T46" fmla="*/ 110 w 964"/>
                <a:gd name="T47" fmla="*/ 160 h 566"/>
                <a:gd name="T48" fmla="*/ 1 w 964"/>
                <a:gd name="T49" fmla="*/ 227 h 566"/>
                <a:gd name="T50" fmla="*/ 93 w 964"/>
                <a:gd name="T51" fmla="*/ 153 h 566"/>
                <a:gd name="T52" fmla="*/ 59 w 964"/>
                <a:gd name="T53" fmla="*/ 129 h 566"/>
                <a:gd name="T54" fmla="*/ 96 w 964"/>
                <a:gd name="T55" fmla="*/ 96 h 566"/>
                <a:gd name="T56" fmla="*/ 207 w 964"/>
                <a:gd name="T57" fmla="*/ 64 h 566"/>
                <a:gd name="T58" fmla="*/ 153 w 964"/>
                <a:gd name="T59" fmla="*/ 5 h 566"/>
                <a:gd name="T60" fmla="*/ 468 w 964"/>
                <a:gd name="T61" fmla="*/ 5 h 566"/>
                <a:gd name="T62" fmla="*/ 563 w 964"/>
                <a:gd name="T63" fmla="*/ 94 h 566"/>
                <a:gd name="T64" fmla="*/ 608 w 964"/>
                <a:gd name="T65" fmla="*/ 75 h 566"/>
                <a:gd name="T66" fmla="*/ 583 w 964"/>
                <a:gd name="T67" fmla="*/ 101 h 566"/>
                <a:gd name="T68" fmla="*/ 680 w 964"/>
                <a:gd name="T69" fmla="*/ 160 h 566"/>
                <a:gd name="T70" fmla="*/ 638 w 964"/>
                <a:gd name="T71" fmla="*/ 139 h 566"/>
                <a:gd name="T72" fmla="*/ 516 w 964"/>
                <a:gd name="T73" fmla="*/ 94 h 566"/>
                <a:gd name="T74" fmla="*/ 491 w 964"/>
                <a:gd name="T75" fmla="*/ 169 h 566"/>
                <a:gd name="T76" fmla="*/ 596 w 964"/>
                <a:gd name="T77" fmla="*/ 203 h 566"/>
                <a:gd name="T78" fmla="*/ 609 w 964"/>
                <a:gd name="T79" fmla="*/ 203 h 566"/>
                <a:gd name="T80" fmla="*/ 658 w 964"/>
                <a:gd name="T81" fmla="*/ 272 h 566"/>
                <a:gd name="T82" fmla="*/ 572 w 964"/>
                <a:gd name="T83" fmla="*/ 239 h 566"/>
                <a:gd name="T84" fmla="*/ 574 w 964"/>
                <a:gd name="T85" fmla="*/ 280 h 566"/>
                <a:gd name="T86" fmla="*/ 624 w 964"/>
                <a:gd name="T87" fmla="*/ 456 h 566"/>
                <a:gd name="T88" fmla="*/ 572 w 964"/>
                <a:gd name="T89" fmla="*/ 289 h 566"/>
                <a:gd name="T90" fmla="*/ 577 w 964"/>
                <a:gd name="T91" fmla="*/ 483 h 566"/>
                <a:gd name="T92" fmla="*/ 541 w 964"/>
                <a:gd name="T93" fmla="*/ 282 h 566"/>
                <a:gd name="T94" fmla="*/ 535 w 964"/>
                <a:gd name="T95" fmla="*/ 432 h 566"/>
                <a:gd name="T96" fmla="*/ 534 w 964"/>
                <a:gd name="T97" fmla="*/ 461 h 566"/>
                <a:gd name="T98" fmla="*/ 478 w 964"/>
                <a:gd name="T99" fmla="*/ 210 h 566"/>
                <a:gd name="T100" fmla="*/ 499 w 964"/>
                <a:gd name="T101" fmla="*/ 456 h 566"/>
                <a:gd name="T102" fmla="*/ 523 w 964"/>
                <a:gd name="T103" fmla="*/ 571 h 566"/>
                <a:gd name="T104" fmla="*/ 474 w 964"/>
                <a:gd name="T105" fmla="*/ 554 h 566"/>
                <a:gd name="T106" fmla="*/ 482 w 964"/>
                <a:gd name="T107" fmla="*/ 423 h 566"/>
                <a:gd name="T108" fmla="*/ 446 w 964"/>
                <a:gd name="T109" fmla="*/ 399 h 566"/>
                <a:gd name="T110" fmla="*/ 441 w 964"/>
                <a:gd name="T111" fmla="*/ 396 h 566"/>
                <a:gd name="T112" fmla="*/ 415 w 964"/>
                <a:gd name="T113" fmla="*/ 220 h 566"/>
                <a:gd name="T114" fmla="*/ 399 w 964"/>
                <a:gd name="T115" fmla="*/ 418 h 566"/>
                <a:gd name="T116" fmla="*/ 330 w 964"/>
                <a:gd name="T117" fmla="*/ 454 h 566"/>
                <a:gd name="T118" fmla="*/ 411 w 964"/>
                <a:gd name="T119" fmla="*/ 177 h 566"/>
                <a:gd name="T120" fmla="*/ 365 w 964"/>
                <a:gd name="T121" fmla="*/ 146 h 566"/>
                <a:gd name="T122" fmla="*/ 351 w 964"/>
                <a:gd name="T123" fmla="*/ 84 h 5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4"/>
                <a:gd name="T187" fmla="*/ 0 h 566"/>
                <a:gd name="T188" fmla="*/ 964 w 964"/>
                <a:gd name="T189" fmla="*/ 566 h 5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4" h="566">
                  <a:moveTo>
                    <a:pt x="427" y="66"/>
                  </a:moveTo>
                  <a:lnTo>
                    <a:pt x="420" y="89"/>
                  </a:lnTo>
                  <a:lnTo>
                    <a:pt x="408" y="102"/>
                  </a:lnTo>
                  <a:lnTo>
                    <a:pt x="399" y="114"/>
                  </a:lnTo>
                  <a:lnTo>
                    <a:pt x="397" y="132"/>
                  </a:lnTo>
                  <a:lnTo>
                    <a:pt x="403" y="164"/>
                  </a:lnTo>
                  <a:lnTo>
                    <a:pt x="407" y="184"/>
                  </a:lnTo>
                  <a:lnTo>
                    <a:pt x="407" y="200"/>
                  </a:lnTo>
                  <a:lnTo>
                    <a:pt x="408" y="209"/>
                  </a:lnTo>
                  <a:lnTo>
                    <a:pt x="414" y="230"/>
                  </a:lnTo>
                  <a:lnTo>
                    <a:pt x="418" y="250"/>
                  </a:lnTo>
                  <a:lnTo>
                    <a:pt x="423" y="273"/>
                  </a:lnTo>
                  <a:lnTo>
                    <a:pt x="433" y="296"/>
                  </a:lnTo>
                  <a:lnTo>
                    <a:pt x="442" y="311"/>
                  </a:lnTo>
                  <a:lnTo>
                    <a:pt x="451" y="314"/>
                  </a:lnTo>
                  <a:lnTo>
                    <a:pt x="462" y="318"/>
                  </a:lnTo>
                  <a:lnTo>
                    <a:pt x="479" y="334"/>
                  </a:lnTo>
                  <a:lnTo>
                    <a:pt x="496" y="355"/>
                  </a:lnTo>
                  <a:lnTo>
                    <a:pt x="507" y="366"/>
                  </a:lnTo>
                  <a:lnTo>
                    <a:pt x="514" y="375"/>
                  </a:lnTo>
                  <a:lnTo>
                    <a:pt x="524" y="386"/>
                  </a:lnTo>
                  <a:lnTo>
                    <a:pt x="531" y="400"/>
                  </a:lnTo>
                  <a:lnTo>
                    <a:pt x="537" y="407"/>
                  </a:lnTo>
                  <a:lnTo>
                    <a:pt x="537" y="411"/>
                  </a:lnTo>
                  <a:lnTo>
                    <a:pt x="531" y="409"/>
                  </a:lnTo>
                  <a:lnTo>
                    <a:pt x="525" y="405"/>
                  </a:lnTo>
                  <a:lnTo>
                    <a:pt x="522" y="400"/>
                  </a:lnTo>
                  <a:lnTo>
                    <a:pt x="516" y="396"/>
                  </a:lnTo>
                  <a:lnTo>
                    <a:pt x="511" y="384"/>
                  </a:lnTo>
                  <a:lnTo>
                    <a:pt x="503" y="373"/>
                  </a:lnTo>
                  <a:lnTo>
                    <a:pt x="494" y="361"/>
                  </a:lnTo>
                  <a:lnTo>
                    <a:pt x="483" y="355"/>
                  </a:lnTo>
                  <a:lnTo>
                    <a:pt x="472" y="346"/>
                  </a:lnTo>
                  <a:lnTo>
                    <a:pt x="460" y="336"/>
                  </a:lnTo>
                  <a:lnTo>
                    <a:pt x="453" y="330"/>
                  </a:lnTo>
                  <a:lnTo>
                    <a:pt x="447" y="325"/>
                  </a:lnTo>
                  <a:lnTo>
                    <a:pt x="446" y="323"/>
                  </a:lnTo>
                  <a:lnTo>
                    <a:pt x="446" y="325"/>
                  </a:lnTo>
                  <a:lnTo>
                    <a:pt x="444" y="334"/>
                  </a:lnTo>
                  <a:lnTo>
                    <a:pt x="440" y="350"/>
                  </a:lnTo>
                  <a:lnTo>
                    <a:pt x="440" y="373"/>
                  </a:lnTo>
                  <a:lnTo>
                    <a:pt x="442" y="391"/>
                  </a:lnTo>
                  <a:lnTo>
                    <a:pt x="444" y="400"/>
                  </a:lnTo>
                  <a:lnTo>
                    <a:pt x="442" y="405"/>
                  </a:lnTo>
                  <a:lnTo>
                    <a:pt x="436" y="414"/>
                  </a:lnTo>
                  <a:lnTo>
                    <a:pt x="431" y="423"/>
                  </a:lnTo>
                  <a:lnTo>
                    <a:pt x="433" y="414"/>
                  </a:lnTo>
                  <a:lnTo>
                    <a:pt x="433" y="393"/>
                  </a:lnTo>
                  <a:lnTo>
                    <a:pt x="433" y="371"/>
                  </a:lnTo>
                  <a:lnTo>
                    <a:pt x="434" y="355"/>
                  </a:lnTo>
                  <a:lnTo>
                    <a:pt x="434" y="341"/>
                  </a:lnTo>
                  <a:lnTo>
                    <a:pt x="431" y="323"/>
                  </a:lnTo>
                  <a:lnTo>
                    <a:pt x="425" y="305"/>
                  </a:lnTo>
                  <a:lnTo>
                    <a:pt x="420" y="291"/>
                  </a:lnTo>
                  <a:lnTo>
                    <a:pt x="414" y="277"/>
                  </a:lnTo>
                  <a:lnTo>
                    <a:pt x="408" y="257"/>
                  </a:lnTo>
                  <a:lnTo>
                    <a:pt x="405" y="236"/>
                  </a:lnTo>
                  <a:lnTo>
                    <a:pt x="403" y="221"/>
                  </a:lnTo>
                  <a:lnTo>
                    <a:pt x="401" y="205"/>
                  </a:lnTo>
                  <a:lnTo>
                    <a:pt x="399" y="191"/>
                  </a:lnTo>
                  <a:lnTo>
                    <a:pt x="395" y="180"/>
                  </a:lnTo>
                  <a:lnTo>
                    <a:pt x="390" y="171"/>
                  </a:lnTo>
                  <a:lnTo>
                    <a:pt x="386" y="161"/>
                  </a:lnTo>
                  <a:lnTo>
                    <a:pt x="381" y="150"/>
                  </a:lnTo>
                  <a:lnTo>
                    <a:pt x="373" y="175"/>
                  </a:lnTo>
                  <a:lnTo>
                    <a:pt x="369" y="189"/>
                  </a:lnTo>
                  <a:lnTo>
                    <a:pt x="368" y="202"/>
                  </a:lnTo>
                  <a:lnTo>
                    <a:pt x="366" y="230"/>
                  </a:lnTo>
                  <a:lnTo>
                    <a:pt x="368" y="246"/>
                  </a:lnTo>
                  <a:lnTo>
                    <a:pt x="371" y="259"/>
                  </a:lnTo>
                  <a:lnTo>
                    <a:pt x="375" y="277"/>
                  </a:lnTo>
                  <a:lnTo>
                    <a:pt x="377" y="298"/>
                  </a:lnTo>
                  <a:lnTo>
                    <a:pt x="379" y="318"/>
                  </a:lnTo>
                  <a:lnTo>
                    <a:pt x="381" y="332"/>
                  </a:lnTo>
                  <a:lnTo>
                    <a:pt x="381" y="343"/>
                  </a:lnTo>
                  <a:lnTo>
                    <a:pt x="382" y="359"/>
                  </a:lnTo>
                  <a:lnTo>
                    <a:pt x="382" y="377"/>
                  </a:lnTo>
                  <a:lnTo>
                    <a:pt x="381" y="391"/>
                  </a:lnTo>
                  <a:lnTo>
                    <a:pt x="379" y="407"/>
                  </a:lnTo>
                  <a:lnTo>
                    <a:pt x="377" y="430"/>
                  </a:lnTo>
                  <a:lnTo>
                    <a:pt x="375" y="452"/>
                  </a:lnTo>
                  <a:lnTo>
                    <a:pt x="375" y="468"/>
                  </a:lnTo>
                  <a:lnTo>
                    <a:pt x="373" y="480"/>
                  </a:lnTo>
                  <a:lnTo>
                    <a:pt x="371" y="493"/>
                  </a:lnTo>
                  <a:lnTo>
                    <a:pt x="366" y="493"/>
                  </a:lnTo>
                  <a:lnTo>
                    <a:pt x="364" y="500"/>
                  </a:lnTo>
                  <a:lnTo>
                    <a:pt x="366" y="486"/>
                  </a:lnTo>
                  <a:lnTo>
                    <a:pt x="368" y="468"/>
                  </a:lnTo>
                  <a:lnTo>
                    <a:pt x="369" y="455"/>
                  </a:lnTo>
                  <a:lnTo>
                    <a:pt x="371" y="443"/>
                  </a:lnTo>
                  <a:lnTo>
                    <a:pt x="371" y="425"/>
                  </a:lnTo>
                  <a:lnTo>
                    <a:pt x="371" y="407"/>
                  </a:lnTo>
                  <a:lnTo>
                    <a:pt x="373" y="393"/>
                  </a:lnTo>
                  <a:lnTo>
                    <a:pt x="375" y="382"/>
                  </a:lnTo>
                  <a:lnTo>
                    <a:pt x="377" y="368"/>
                  </a:lnTo>
                  <a:lnTo>
                    <a:pt x="377" y="352"/>
                  </a:lnTo>
                  <a:lnTo>
                    <a:pt x="373" y="334"/>
                  </a:lnTo>
                  <a:lnTo>
                    <a:pt x="369" y="316"/>
                  </a:lnTo>
                  <a:lnTo>
                    <a:pt x="364" y="298"/>
                  </a:lnTo>
                  <a:lnTo>
                    <a:pt x="362" y="282"/>
                  </a:lnTo>
                  <a:lnTo>
                    <a:pt x="358" y="264"/>
                  </a:lnTo>
                  <a:lnTo>
                    <a:pt x="355" y="248"/>
                  </a:lnTo>
                  <a:lnTo>
                    <a:pt x="347" y="232"/>
                  </a:lnTo>
                  <a:lnTo>
                    <a:pt x="343" y="255"/>
                  </a:lnTo>
                  <a:lnTo>
                    <a:pt x="342" y="268"/>
                  </a:lnTo>
                  <a:lnTo>
                    <a:pt x="338" y="280"/>
                  </a:lnTo>
                  <a:lnTo>
                    <a:pt x="334" y="298"/>
                  </a:lnTo>
                  <a:lnTo>
                    <a:pt x="332" y="321"/>
                  </a:lnTo>
                  <a:lnTo>
                    <a:pt x="330" y="341"/>
                  </a:lnTo>
                  <a:lnTo>
                    <a:pt x="329" y="364"/>
                  </a:lnTo>
                  <a:lnTo>
                    <a:pt x="329" y="389"/>
                  </a:lnTo>
                  <a:lnTo>
                    <a:pt x="329" y="407"/>
                  </a:lnTo>
                  <a:lnTo>
                    <a:pt x="329" y="418"/>
                  </a:lnTo>
                  <a:lnTo>
                    <a:pt x="329" y="427"/>
                  </a:lnTo>
                  <a:lnTo>
                    <a:pt x="332" y="450"/>
                  </a:lnTo>
                  <a:lnTo>
                    <a:pt x="338" y="475"/>
                  </a:lnTo>
                  <a:lnTo>
                    <a:pt x="343" y="491"/>
                  </a:lnTo>
                  <a:lnTo>
                    <a:pt x="347" y="505"/>
                  </a:lnTo>
                  <a:lnTo>
                    <a:pt x="355" y="516"/>
                  </a:lnTo>
                  <a:lnTo>
                    <a:pt x="360" y="530"/>
                  </a:lnTo>
                  <a:lnTo>
                    <a:pt x="362" y="539"/>
                  </a:lnTo>
                  <a:lnTo>
                    <a:pt x="362" y="548"/>
                  </a:lnTo>
                  <a:lnTo>
                    <a:pt x="364" y="557"/>
                  </a:lnTo>
                  <a:lnTo>
                    <a:pt x="360" y="564"/>
                  </a:lnTo>
                  <a:lnTo>
                    <a:pt x="362" y="566"/>
                  </a:lnTo>
                  <a:lnTo>
                    <a:pt x="358" y="557"/>
                  </a:lnTo>
                  <a:lnTo>
                    <a:pt x="355" y="546"/>
                  </a:lnTo>
                  <a:lnTo>
                    <a:pt x="353" y="539"/>
                  </a:lnTo>
                  <a:lnTo>
                    <a:pt x="351" y="532"/>
                  </a:lnTo>
                  <a:lnTo>
                    <a:pt x="347" y="518"/>
                  </a:lnTo>
                  <a:lnTo>
                    <a:pt x="340" y="500"/>
                  </a:lnTo>
                  <a:lnTo>
                    <a:pt x="332" y="484"/>
                  </a:lnTo>
                  <a:lnTo>
                    <a:pt x="329" y="475"/>
                  </a:lnTo>
                  <a:lnTo>
                    <a:pt x="327" y="471"/>
                  </a:lnTo>
                  <a:lnTo>
                    <a:pt x="327" y="466"/>
                  </a:lnTo>
                  <a:lnTo>
                    <a:pt x="325" y="459"/>
                  </a:lnTo>
                  <a:lnTo>
                    <a:pt x="321" y="457"/>
                  </a:lnTo>
                  <a:lnTo>
                    <a:pt x="316" y="464"/>
                  </a:lnTo>
                  <a:lnTo>
                    <a:pt x="312" y="475"/>
                  </a:lnTo>
                  <a:lnTo>
                    <a:pt x="310" y="484"/>
                  </a:lnTo>
                  <a:lnTo>
                    <a:pt x="306" y="493"/>
                  </a:lnTo>
                  <a:lnTo>
                    <a:pt x="301" y="507"/>
                  </a:lnTo>
                  <a:lnTo>
                    <a:pt x="295" y="521"/>
                  </a:lnTo>
                  <a:lnTo>
                    <a:pt x="291" y="527"/>
                  </a:lnTo>
                  <a:lnTo>
                    <a:pt x="290" y="534"/>
                  </a:lnTo>
                  <a:lnTo>
                    <a:pt x="288" y="546"/>
                  </a:lnTo>
                  <a:lnTo>
                    <a:pt x="288" y="557"/>
                  </a:lnTo>
                  <a:lnTo>
                    <a:pt x="290" y="561"/>
                  </a:lnTo>
                  <a:lnTo>
                    <a:pt x="290" y="564"/>
                  </a:lnTo>
                  <a:lnTo>
                    <a:pt x="286" y="564"/>
                  </a:lnTo>
                  <a:lnTo>
                    <a:pt x="280" y="564"/>
                  </a:lnTo>
                  <a:lnTo>
                    <a:pt x="277" y="564"/>
                  </a:lnTo>
                  <a:lnTo>
                    <a:pt x="277" y="559"/>
                  </a:lnTo>
                  <a:lnTo>
                    <a:pt x="280" y="546"/>
                  </a:lnTo>
                  <a:lnTo>
                    <a:pt x="284" y="532"/>
                  </a:lnTo>
                  <a:lnTo>
                    <a:pt x="286" y="523"/>
                  </a:lnTo>
                  <a:lnTo>
                    <a:pt x="290" y="516"/>
                  </a:lnTo>
                  <a:lnTo>
                    <a:pt x="293" y="505"/>
                  </a:lnTo>
                  <a:lnTo>
                    <a:pt x="297" y="493"/>
                  </a:lnTo>
                  <a:lnTo>
                    <a:pt x="299" y="484"/>
                  </a:lnTo>
                  <a:lnTo>
                    <a:pt x="303" y="475"/>
                  </a:lnTo>
                  <a:lnTo>
                    <a:pt x="306" y="461"/>
                  </a:lnTo>
                  <a:lnTo>
                    <a:pt x="310" y="452"/>
                  </a:lnTo>
                  <a:lnTo>
                    <a:pt x="310" y="450"/>
                  </a:lnTo>
                  <a:lnTo>
                    <a:pt x="310" y="443"/>
                  </a:lnTo>
                  <a:lnTo>
                    <a:pt x="312" y="425"/>
                  </a:lnTo>
                  <a:lnTo>
                    <a:pt x="314" y="402"/>
                  </a:lnTo>
                  <a:lnTo>
                    <a:pt x="317" y="384"/>
                  </a:lnTo>
                  <a:lnTo>
                    <a:pt x="319" y="368"/>
                  </a:lnTo>
                  <a:lnTo>
                    <a:pt x="319" y="352"/>
                  </a:lnTo>
                  <a:lnTo>
                    <a:pt x="319" y="336"/>
                  </a:lnTo>
                  <a:lnTo>
                    <a:pt x="323" y="321"/>
                  </a:lnTo>
                  <a:lnTo>
                    <a:pt x="325" y="307"/>
                  </a:lnTo>
                  <a:lnTo>
                    <a:pt x="325" y="291"/>
                  </a:lnTo>
                  <a:lnTo>
                    <a:pt x="327" y="275"/>
                  </a:lnTo>
                  <a:lnTo>
                    <a:pt x="327" y="257"/>
                  </a:lnTo>
                  <a:lnTo>
                    <a:pt x="327" y="241"/>
                  </a:lnTo>
                  <a:lnTo>
                    <a:pt x="329" y="227"/>
                  </a:lnTo>
                  <a:lnTo>
                    <a:pt x="332" y="216"/>
                  </a:lnTo>
                  <a:lnTo>
                    <a:pt x="332" y="205"/>
                  </a:lnTo>
                  <a:lnTo>
                    <a:pt x="330" y="200"/>
                  </a:lnTo>
                  <a:lnTo>
                    <a:pt x="323" y="202"/>
                  </a:lnTo>
                  <a:lnTo>
                    <a:pt x="316" y="207"/>
                  </a:lnTo>
                  <a:lnTo>
                    <a:pt x="312" y="211"/>
                  </a:lnTo>
                  <a:lnTo>
                    <a:pt x="308" y="221"/>
                  </a:lnTo>
                  <a:lnTo>
                    <a:pt x="303" y="236"/>
                  </a:lnTo>
                  <a:lnTo>
                    <a:pt x="297" y="252"/>
                  </a:lnTo>
                  <a:lnTo>
                    <a:pt x="295" y="264"/>
                  </a:lnTo>
                  <a:lnTo>
                    <a:pt x="293" y="273"/>
                  </a:lnTo>
                  <a:lnTo>
                    <a:pt x="291" y="291"/>
                  </a:lnTo>
                  <a:lnTo>
                    <a:pt x="291" y="307"/>
                  </a:lnTo>
                  <a:lnTo>
                    <a:pt x="293" y="316"/>
                  </a:lnTo>
                  <a:lnTo>
                    <a:pt x="295" y="325"/>
                  </a:lnTo>
                  <a:lnTo>
                    <a:pt x="291" y="346"/>
                  </a:lnTo>
                  <a:lnTo>
                    <a:pt x="286" y="368"/>
                  </a:lnTo>
                  <a:lnTo>
                    <a:pt x="282" y="382"/>
                  </a:lnTo>
                  <a:lnTo>
                    <a:pt x="278" y="396"/>
                  </a:lnTo>
                  <a:lnTo>
                    <a:pt x="271" y="416"/>
                  </a:lnTo>
                  <a:lnTo>
                    <a:pt x="265" y="434"/>
                  </a:lnTo>
                  <a:lnTo>
                    <a:pt x="264" y="446"/>
                  </a:lnTo>
                  <a:lnTo>
                    <a:pt x="262" y="457"/>
                  </a:lnTo>
                  <a:lnTo>
                    <a:pt x="256" y="475"/>
                  </a:lnTo>
                  <a:lnTo>
                    <a:pt x="249" y="493"/>
                  </a:lnTo>
                  <a:lnTo>
                    <a:pt x="243" y="509"/>
                  </a:lnTo>
                  <a:lnTo>
                    <a:pt x="238" y="521"/>
                  </a:lnTo>
                  <a:lnTo>
                    <a:pt x="228" y="532"/>
                  </a:lnTo>
                  <a:lnTo>
                    <a:pt x="219" y="543"/>
                  </a:lnTo>
                  <a:lnTo>
                    <a:pt x="213" y="550"/>
                  </a:lnTo>
                  <a:lnTo>
                    <a:pt x="212" y="550"/>
                  </a:lnTo>
                  <a:lnTo>
                    <a:pt x="213" y="543"/>
                  </a:lnTo>
                  <a:lnTo>
                    <a:pt x="217" y="534"/>
                  </a:lnTo>
                  <a:lnTo>
                    <a:pt x="223" y="530"/>
                  </a:lnTo>
                  <a:lnTo>
                    <a:pt x="226" y="523"/>
                  </a:lnTo>
                  <a:lnTo>
                    <a:pt x="232" y="511"/>
                  </a:lnTo>
                  <a:lnTo>
                    <a:pt x="238" y="498"/>
                  </a:lnTo>
                  <a:lnTo>
                    <a:pt x="243" y="489"/>
                  </a:lnTo>
                  <a:lnTo>
                    <a:pt x="247" y="477"/>
                  </a:lnTo>
                  <a:lnTo>
                    <a:pt x="252" y="455"/>
                  </a:lnTo>
                  <a:lnTo>
                    <a:pt x="258" y="427"/>
                  </a:lnTo>
                  <a:lnTo>
                    <a:pt x="264" y="409"/>
                  </a:lnTo>
                  <a:lnTo>
                    <a:pt x="269" y="391"/>
                  </a:lnTo>
                  <a:lnTo>
                    <a:pt x="275" y="368"/>
                  </a:lnTo>
                  <a:lnTo>
                    <a:pt x="278" y="343"/>
                  </a:lnTo>
                  <a:lnTo>
                    <a:pt x="280" y="325"/>
                  </a:lnTo>
                  <a:lnTo>
                    <a:pt x="280" y="307"/>
                  </a:lnTo>
                  <a:lnTo>
                    <a:pt x="282" y="286"/>
                  </a:lnTo>
                  <a:lnTo>
                    <a:pt x="288" y="264"/>
                  </a:lnTo>
                  <a:lnTo>
                    <a:pt x="295" y="241"/>
                  </a:lnTo>
                  <a:lnTo>
                    <a:pt x="297" y="223"/>
                  </a:lnTo>
                  <a:lnTo>
                    <a:pt x="290" y="214"/>
                  </a:lnTo>
                  <a:lnTo>
                    <a:pt x="278" y="214"/>
                  </a:lnTo>
                  <a:lnTo>
                    <a:pt x="269" y="221"/>
                  </a:lnTo>
                  <a:lnTo>
                    <a:pt x="262" y="234"/>
                  </a:lnTo>
                  <a:lnTo>
                    <a:pt x="252" y="252"/>
                  </a:lnTo>
                  <a:lnTo>
                    <a:pt x="243" y="266"/>
                  </a:lnTo>
                  <a:lnTo>
                    <a:pt x="239" y="275"/>
                  </a:lnTo>
                  <a:lnTo>
                    <a:pt x="238" y="286"/>
                  </a:lnTo>
                  <a:lnTo>
                    <a:pt x="236" y="302"/>
                  </a:lnTo>
                  <a:lnTo>
                    <a:pt x="234" y="318"/>
                  </a:lnTo>
                  <a:lnTo>
                    <a:pt x="234" y="325"/>
                  </a:lnTo>
                  <a:lnTo>
                    <a:pt x="232" y="334"/>
                  </a:lnTo>
                  <a:lnTo>
                    <a:pt x="232" y="352"/>
                  </a:lnTo>
                  <a:lnTo>
                    <a:pt x="234" y="373"/>
                  </a:lnTo>
                  <a:lnTo>
                    <a:pt x="234" y="389"/>
                  </a:lnTo>
                  <a:lnTo>
                    <a:pt x="234" y="405"/>
                  </a:lnTo>
                  <a:lnTo>
                    <a:pt x="230" y="427"/>
                  </a:lnTo>
                  <a:lnTo>
                    <a:pt x="225" y="450"/>
                  </a:lnTo>
                  <a:lnTo>
                    <a:pt x="219" y="466"/>
                  </a:lnTo>
                  <a:lnTo>
                    <a:pt x="213" y="480"/>
                  </a:lnTo>
                  <a:lnTo>
                    <a:pt x="206" y="493"/>
                  </a:lnTo>
                  <a:lnTo>
                    <a:pt x="200" y="505"/>
                  </a:lnTo>
                  <a:lnTo>
                    <a:pt x="197" y="511"/>
                  </a:lnTo>
                  <a:lnTo>
                    <a:pt x="195" y="509"/>
                  </a:lnTo>
                  <a:lnTo>
                    <a:pt x="199" y="498"/>
                  </a:lnTo>
                  <a:lnTo>
                    <a:pt x="206" y="482"/>
                  </a:lnTo>
                  <a:lnTo>
                    <a:pt x="212" y="471"/>
                  </a:lnTo>
                  <a:lnTo>
                    <a:pt x="215" y="457"/>
                  </a:lnTo>
                  <a:lnTo>
                    <a:pt x="219" y="441"/>
                  </a:lnTo>
                  <a:lnTo>
                    <a:pt x="223" y="425"/>
                  </a:lnTo>
                  <a:lnTo>
                    <a:pt x="226" y="414"/>
                  </a:lnTo>
                  <a:lnTo>
                    <a:pt x="228" y="405"/>
                  </a:lnTo>
                  <a:lnTo>
                    <a:pt x="226" y="389"/>
                  </a:lnTo>
                  <a:lnTo>
                    <a:pt x="225" y="373"/>
                  </a:lnTo>
                  <a:lnTo>
                    <a:pt x="223" y="359"/>
                  </a:lnTo>
                  <a:lnTo>
                    <a:pt x="223" y="346"/>
                  </a:lnTo>
                  <a:lnTo>
                    <a:pt x="223" y="327"/>
                  </a:lnTo>
                  <a:lnTo>
                    <a:pt x="225" y="307"/>
                  </a:lnTo>
                  <a:lnTo>
                    <a:pt x="226" y="289"/>
                  </a:lnTo>
                  <a:lnTo>
                    <a:pt x="230" y="277"/>
                  </a:lnTo>
                  <a:lnTo>
                    <a:pt x="230" y="273"/>
                  </a:lnTo>
                  <a:lnTo>
                    <a:pt x="219" y="280"/>
                  </a:lnTo>
                  <a:lnTo>
                    <a:pt x="208" y="289"/>
                  </a:lnTo>
                  <a:lnTo>
                    <a:pt x="195" y="298"/>
                  </a:lnTo>
                  <a:lnTo>
                    <a:pt x="184" y="307"/>
                  </a:lnTo>
                  <a:lnTo>
                    <a:pt x="173" y="318"/>
                  </a:lnTo>
                  <a:lnTo>
                    <a:pt x="165" y="327"/>
                  </a:lnTo>
                  <a:lnTo>
                    <a:pt x="160" y="336"/>
                  </a:lnTo>
                  <a:lnTo>
                    <a:pt x="156" y="343"/>
                  </a:lnTo>
                  <a:lnTo>
                    <a:pt x="148" y="352"/>
                  </a:lnTo>
                  <a:lnTo>
                    <a:pt x="143" y="357"/>
                  </a:lnTo>
                  <a:lnTo>
                    <a:pt x="141" y="366"/>
                  </a:lnTo>
                  <a:lnTo>
                    <a:pt x="143" y="386"/>
                  </a:lnTo>
                  <a:lnTo>
                    <a:pt x="147" y="407"/>
                  </a:lnTo>
                  <a:lnTo>
                    <a:pt x="145" y="418"/>
                  </a:lnTo>
                  <a:lnTo>
                    <a:pt x="143" y="430"/>
                  </a:lnTo>
                  <a:lnTo>
                    <a:pt x="143" y="446"/>
                  </a:lnTo>
                  <a:lnTo>
                    <a:pt x="147" y="464"/>
                  </a:lnTo>
                  <a:lnTo>
                    <a:pt x="150" y="471"/>
                  </a:lnTo>
                  <a:lnTo>
                    <a:pt x="150" y="473"/>
                  </a:lnTo>
                  <a:lnTo>
                    <a:pt x="145" y="471"/>
                  </a:lnTo>
                  <a:lnTo>
                    <a:pt x="139" y="466"/>
                  </a:lnTo>
                  <a:lnTo>
                    <a:pt x="139" y="464"/>
                  </a:lnTo>
                  <a:lnTo>
                    <a:pt x="139" y="457"/>
                  </a:lnTo>
                  <a:lnTo>
                    <a:pt x="139" y="443"/>
                  </a:lnTo>
                  <a:lnTo>
                    <a:pt x="137" y="430"/>
                  </a:lnTo>
                  <a:lnTo>
                    <a:pt x="137" y="416"/>
                  </a:lnTo>
                  <a:lnTo>
                    <a:pt x="135" y="405"/>
                  </a:lnTo>
                  <a:lnTo>
                    <a:pt x="135" y="391"/>
                  </a:lnTo>
                  <a:lnTo>
                    <a:pt x="135" y="377"/>
                  </a:lnTo>
                  <a:lnTo>
                    <a:pt x="135" y="368"/>
                  </a:lnTo>
                  <a:lnTo>
                    <a:pt x="137" y="359"/>
                  </a:lnTo>
                  <a:lnTo>
                    <a:pt x="145" y="346"/>
                  </a:lnTo>
                  <a:lnTo>
                    <a:pt x="154" y="332"/>
                  </a:lnTo>
                  <a:lnTo>
                    <a:pt x="161" y="323"/>
                  </a:lnTo>
                  <a:lnTo>
                    <a:pt x="167" y="314"/>
                  </a:lnTo>
                  <a:lnTo>
                    <a:pt x="176" y="307"/>
                  </a:lnTo>
                  <a:lnTo>
                    <a:pt x="184" y="302"/>
                  </a:lnTo>
                  <a:lnTo>
                    <a:pt x="187" y="296"/>
                  </a:lnTo>
                  <a:lnTo>
                    <a:pt x="193" y="291"/>
                  </a:lnTo>
                  <a:lnTo>
                    <a:pt x="202" y="280"/>
                  </a:lnTo>
                  <a:lnTo>
                    <a:pt x="212" y="271"/>
                  </a:lnTo>
                  <a:lnTo>
                    <a:pt x="215" y="266"/>
                  </a:lnTo>
                  <a:lnTo>
                    <a:pt x="219" y="261"/>
                  </a:lnTo>
                  <a:lnTo>
                    <a:pt x="226" y="255"/>
                  </a:lnTo>
                  <a:lnTo>
                    <a:pt x="234" y="248"/>
                  </a:lnTo>
                  <a:lnTo>
                    <a:pt x="241" y="241"/>
                  </a:lnTo>
                  <a:lnTo>
                    <a:pt x="245" y="236"/>
                  </a:lnTo>
                  <a:lnTo>
                    <a:pt x="241" y="232"/>
                  </a:lnTo>
                  <a:lnTo>
                    <a:pt x="236" y="227"/>
                  </a:lnTo>
                  <a:lnTo>
                    <a:pt x="230" y="225"/>
                  </a:lnTo>
                  <a:lnTo>
                    <a:pt x="226" y="225"/>
                  </a:lnTo>
                  <a:lnTo>
                    <a:pt x="219" y="230"/>
                  </a:lnTo>
                  <a:lnTo>
                    <a:pt x="213" y="234"/>
                  </a:lnTo>
                  <a:lnTo>
                    <a:pt x="212" y="236"/>
                  </a:lnTo>
                  <a:lnTo>
                    <a:pt x="206" y="241"/>
                  </a:lnTo>
                  <a:lnTo>
                    <a:pt x="199" y="246"/>
                  </a:lnTo>
                  <a:lnTo>
                    <a:pt x="189" y="252"/>
                  </a:lnTo>
                  <a:lnTo>
                    <a:pt x="184" y="257"/>
                  </a:lnTo>
                  <a:lnTo>
                    <a:pt x="178" y="261"/>
                  </a:lnTo>
                  <a:lnTo>
                    <a:pt x="173" y="268"/>
                  </a:lnTo>
                  <a:lnTo>
                    <a:pt x="163" y="271"/>
                  </a:lnTo>
                  <a:lnTo>
                    <a:pt x="154" y="271"/>
                  </a:lnTo>
                  <a:lnTo>
                    <a:pt x="143" y="273"/>
                  </a:lnTo>
                  <a:lnTo>
                    <a:pt x="134" y="280"/>
                  </a:lnTo>
                  <a:lnTo>
                    <a:pt x="128" y="289"/>
                  </a:lnTo>
                  <a:lnTo>
                    <a:pt x="122" y="291"/>
                  </a:lnTo>
                  <a:lnTo>
                    <a:pt x="115" y="291"/>
                  </a:lnTo>
                  <a:lnTo>
                    <a:pt x="104" y="296"/>
                  </a:lnTo>
                  <a:lnTo>
                    <a:pt x="95" y="302"/>
                  </a:lnTo>
                  <a:lnTo>
                    <a:pt x="87" y="309"/>
                  </a:lnTo>
                  <a:lnTo>
                    <a:pt x="82" y="311"/>
                  </a:lnTo>
                  <a:lnTo>
                    <a:pt x="74" y="314"/>
                  </a:lnTo>
                  <a:lnTo>
                    <a:pt x="70" y="309"/>
                  </a:lnTo>
                  <a:lnTo>
                    <a:pt x="72" y="305"/>
                  </a:lnTo>
                  <a:lnTo>
                    <a:pt x="78" y="300"/>
                  </a:lnTo>
                  <a:lnTo>
                    <a:pt x="80" y="298"/>
                  </a:lnTo>
                  <a:lnTo>
                    <a:pt x="83" y="296"/>
                  </a:lnTo>
                  <a:lnTo>
                    <a:pt x="89" y="293"/>
                  </a:lnTo>
                  <a:lnTo>
                    <a:pt x="98" y="289"/>
                  </a:lnTo>
                  <a:lnTo>
                    <a:pt x="106" y="284"/>
                  </a:lnTo>
                  <a:lnTo>
                    <a:pt x="113" y="277"/>
                  </a:lnTo>
                  <a:lnTo>
                    <a:pt x="119" y="273"/>
                  </a:lnTo>
                  <a:lnTo>
                    <a:pt x="128" y="268"/>
                  </a:lnTo>
                  <a:lnTo>
                    <a:pt x="137" y="264"/>
                  </a:lnTo>
                  <a:lnTo>
                    <a:pt x="145" y="264"/>
                  </a:lnTo>
                  <a:lnTo>
                    <a:pt x="150" y="261"/>
                  </a:lnTo>
                  <a:lnTo>
                    <a:pt x="154" y="255"/>
                  </a:lnTo>
                  <a:lnTo>
                    <a:pt x="158" y="248"/>
                  </a:lnTo>
                  <a:lnTo>
                    <a:pt x="161" y="243"/>
                  </a:lnTo>
                  <a:lnTo>
                    <a:pt x="160" y="239"/>
                  </a:lnTo>
                  <a:lnTo>
                    <a:pt x="150" y="232"/>
                  </a:lnTo>
                  <a:lnTo>
                    <a:pt x="137" y="225"/>
                  </a:lnTo>
                  <a:lnTo>
                    <a:pt x="130" y="221"/>
                  </a:lnTo>
                  <a:lnTo>
                    <a:pt x="121" y="221"/>
                  </a:lnTo>
                  <a:lnTo>
                    <a:pt x="109" y="218"/>
                  </a:lnTo>
                  <a:lnTo>
                    <a:pt x="96" y="221"/>
                  </a:lnTo>
                  <a:lnTo>
                    <a:pt x="85" y="225"/>
                  </a:lnTo>
                  <a:lnTo>
                    <a:pt x="78" y="230"/>
                  </a:lnTo>
                  <a:lnTo>
                    <a:pt x="76" y="232"/>
                  </a:lnTo>
                  <a:lnTo>
                    <a:pt x="82" y="221"/>
                  </a:lnTo>
                  <a:lnTo>
                    <a:pt x="85" y="216"/>
                  </a:lnTo>
                  <a:lnTo>
                    <a:pt x="89" y="214"/>
                  </a:lnTo>
                  <a:lnTo>
                    <a:pt x="98" y="211"/>
                  </a:lnTo>
                  <a:lnTo>
                    <a:pt x="108" y="209"/>
                  </a:lnTo>
                  <a:lnTo>
                    <a:pt x="115" y="207"/>
                  </a:lnTo>
                  <a:lnTo>
                    <a:pt x="124" y="209"/>
                  </a:lnTo>
                  <a:lnTo>
                    <a:pt x="135" y="211"/>
                  </a:lnTo>
                  <a:lnTo>
                    <a:pt x="147" y="216"/>
                  </a:lnTo>
                  <a:lnTo>
                    <a:pt x="152" y="218"/>
                  </a:lnTo>
                  <a:lnTo>
                    <a:pt x="156" y="223"/>
                  </a:lnTo>
                  <a:lnTo>
                    <a:pt x="163" y="232"/>
                  </a:lnTo>
                  <a:lnTo>
                    <a:pt x="171" y="241"/>
                  </a:lnTo>
                  <a:lnTo>
                    <a:pt x="173" y="248"/>
                  </a:lnTo>
                  <a:lnTo>
                    <a:pt x="174" y="250"/>
                  </a:lnTo>
                  <a:lnTo>
                    <a:pt x="186" y="243"/>
                  </a:lnTo>
                  <a:lnTo>
                    <a:pt x="195" y="234"/>
                  </a:lnTo>
                  <a:lnTo>
                    <a:pt x="199" y="225"/>
                  </a:lnTo>
                  <a:lnTo>
                    <a:pt x="204" y="221"/>
                  </a:lnTo>
                  <a:lnTo>
                    <a:pt x="217" y="214"/>
                  </a:lnTo>
                  <a:lnTo>
                    <a:pt x="230" y="209"/>
                  </a:lnTo>
                  <a:lnTo>
                    <a:pt x="238" y="207"/>
                  </a:lnTo>
                  <a:lnTo>
                    <a:pt x="243" y="205"/>
                  </a:lnTo>
                  <a:lnTo>
                    <a:pt x="252" y="200"/>
                  </a:lnTo>
                  <a:lnTo>
                    <a:pt x="264" y="198"/>
                  </a:lnTo>
                  <a:lnTo>
                    <a:pt x="269" y="198"/>
                  </a:lnTo>
                  <a:lnTo>
                    <a:pt x="277" y="196"/>
                  </a:lnTo>
                  <a:lnTo>
                    <a:pt x="286" y="182"/>
                  </a:lnTo>
                  <a:lnTo>
                    <a:pt x="295" y="171"/>
                  </a:lnTo>
                  <a:lnTo>
                    <a:pt x="299" y="168"/>
                  </a:lnTo>
                  <a:lnTo>
                    <a:pt x="301" y="164"/>
                  </a:lnTo>
                  <a:lnTo>
                    <a:pt x="306" y="146"/>
                  </a:lnTo>
                  <a:lnTo>
                    <a:pt x="312" y="125"/>
                  </a:lnTo>
                  <a:lnTo>
                    <a:pt x="316" y="114"/>
                  </a:lnTo>
                  <a:lnTo>
                    <a:pt x="317" y="107"/>
                  </a:lnTo>
                  <a:lnTo>
                    <a:pt x="321" y="91"/>
                  </a:lnTo>
                  <a:lnTo>
                    <a:pt x="327" y="71"/>
                  </a:lnTo>
                  <a:lnTo>
                    <a:pt x="329" y="59"/>
                  </a:lnTo>
                  <a:lnTo>
                    <a:pt x="325" y="52"/>
                  </a:lnTo>
                  <a:lnTo>
                    <a:pt x="316" y="55"/>
                  </a:lnTo>
                  <a:lnTo>
                    <a:pt x="306" y="61"/>
                  </a:lnTo>
                  <a:lnTo>
                    <a:pt x="303" y="66"/>
                  </a:lnTo>
                  <a:lnTo>
                    <a:pt x="297" y="73"/>
                  </a:lnTo>
                  <a:lnTo>
                    <a:pt x="288" y="82"/>
                  </a:lnTo>
                  <a:lnTo>
                    <a:pt x="273" y="89"/>
                  </a:lnTo>
                  <a:lnTo>
                    <a:pt x="262" y="96"/>
                  </a:lnTo>
                  <a:lnTo>
                    <a:pt x="252" y="102"/>
                  </a:lnTo>
                  <a:lnTo>
                    <a:pt x="243" y="109"/>
                  </a:lnTo>
                  <a:lnTo>
                    <a:pt x="238" y="114"/>
                  </a:lnTo>
                  <a:lnTo>
                    <a:pt x="234" y="118"/>
                  </a:lnTo>
                  <a:lnTo>
                    <a:pt x="226" y="121"/>
                  </a:lnTo>
                  <a:lnTo>
                    <a:pt x="215" y="125"/>
                  </a:lnTo>
                  <a:lnTo>
                    <a:pt x="202" y="132"/>
                  </a:lnTo>
                  <a:lnTo>
                    <a:pt x="193" y="136"/>
                  </a:lnTo>
                  <a:lnTo>
                    <a:pt x="184" y="141"/>
                  </a:lnTo>
                  <a:lnTo>
                    <a:pt x="174" y="146"/>
                  </a:lnTo>
                  <a:lnTo>
                    <a:pt x="165" y="148"/>
                  </a:lnTo>
                  <a:lnTo>
                    <a:pt x="158" y="150"/>
                  </a:lnTo>
                  <a:lnTo>
                    <a:pt x="150" y="152"/>
                  </a:lnTo>
                  <a:lnTo>
                    <a:pt x="141" y="155"/>
                  </a:lnTo>
                  <a:lnTo>
                    <a:pt x="132" y="157"/>
                  </a:lnTo>
                  <a:lnTo>
                    <a:pt x="124" y="159"/>
                  </a:lnTo>
                  <a:lnTo>
                    <a:pt x="117" y="164"/>
                  </a:lnTo>
                  <a:lnTo>
                    <a:pt x="106" y="166"/>
                  </a:lnTo>
                  <a:lnTo>
                    <a:pt x="93" y="171"/>
                  </a:lnTo>
                  <a:lnTo>
                    <a:pt x="80" y="177"/>
                  </a:lnTo>
                  <a:lnTo>
                    <a:pt x="69" y="186"/>
                  </a:lnTo>
                  <a:lnTo>
                    <a:pt x="59" y="196"/>
                  </a:lnTo>
                  <a:lnTo>
                    <a:pt x="52" y="202"/>
                  </a:lnTo>
                  <a:lnTo>
                    <a:pt x="43" y="205"/>
                  </a:lnTo>
                  <a:lnTo>
                    <a:pt x="35" y="205"/>
                  </a:lnTo>
                  <a:lnTo>
                    <a:pt x="24" y="209"/>
                  </a:lnTo>
                  <a:lnTo>
                    <a:pt x="15" y="216"/>
                  </a:lnTo>
                  <a:lnTo>
                    <a:pt x="7" y="225"/>
                  </a:lnTo>
                  <a:lnTo>
                    <a:pt x="2" y="227"/>
                  </a:lnTo>
                  <a:lnTo>
                    <a:pt x="0" y="223"/>
                  </a:lnTo>
                  <a:lnTo>
                    <a:pt x="2" y="216"/>
                  </a:lnTo>
                  <a:lnTo>
                    <a:pt x="7" y="211"/>
                  </a:lnTo>
                  <a:lnTo>
                    <a:pt x="11" y="207"/>
                  </a:lnTo>
                  <a:lnTo>
                    <a:pt x="15" y="205"/>
                  </a:lnTo>
                  <a:lnTo>
                    <a:pt x="26" y="202"/>
                  </a:lnTo>
                  <a:lnTo>
                    <a:pt x="33" y="200"/>
                  </a:lnTo>
                  <a:lnTo>
                    <a:pt x="37" y="198"/>
                  </a:lnTo>
                  <a:lnTo>
                    <a:pt x="39" y="198"/>
                  </a:lnTo>
                  <a:lnTo>
                    <a:pt x="41" y="196"/>
                  </a:lnTo>
                  <a:lnTo>
                    <a:pt x="45" y="193"/>
                  </a:lnTo>
                  <a:lnTo>
                    <a:pt x="54" y="186"/>
                  </a:lnTo>
                  <a:lnTo>
                    <a:pt x="65" y="180"/>
                  </a:lnTo>
                  <a:lnTo>
                    <a:pt x="76" y="173"/>
                  </a:lnTo>
                  <a:lnTo>
                    <a:pt x="82" y="168"/>
                  </a:lnTo>
                  <a:lnTo>
                    <a:pt x="87" y="166"/>
                  </a:lnTo>
                  <a:lnTo>
                    <a:pt x="98" y="159"/>
                  </a:lnTo>
                  <a:lnTo>
                    <a:pt x="111" y="152"/>
                  </a:lnTo>
                  <a:lnTo>
                    <a:pt x="119" y="150"/>
                  </a:lnTo>
                  <a:lnTo>
                    <a:pt x="126" y="146"/>
                  </a:lnTo>
                  <a:lnTo>
                    <a:pt x="139" y="141"/>
                  </a:lnTo>
                  <a:lnTo>
                    <a:pt x="152" y="136"/>
                  </a:lnTo>
                  <a:lnTo>
                    <a:pt x="161" y="132"/>
                  </a:lnTo>
                  <a:lnTo>
                    <a:pt x="167" y="130"/>
                  </a:lnTo>
                  <a:lnTo>
                    <a:pt x="169" y="130"/>
                  </a:lnTo>
                  <a:lnTo>
                    <a:pt x="163" y="123"/>
                  </a:lnTo>
                  <a:lnTo>
                    <a:pt x="160" y="118"/>
                  </a:lnTo>
                  <a:lnTo>
                    <a:pt x="156" y="118"/>
                  </a:lnTo>
                  <a:lnTo>
                    <a:pt x="145" y="116"/>
                  </a:lnTo>
                  <a:lnTo>
                    <a:pt x="132" y="114"/>
                  </a:lnTo>
                  <a:lnTo>
                    <a:pt x="124" y="111"/>
                  </a:lnTo>
                  <a:lnTo>
                    <a:pt x="117" y="109"/>
                  </a:lnTo>
                  <a:lnTo>
                    <a:pt x="108" y="114"/>
                  </a:lnTo>
                  <a:lnTo>
                    <a:pt x="96" y="118"/>
                  </a:lnTo>
                  <a:lnTo>
                    <a:pt x="89" y="123"/>
                  </a:lnTo>
                  <a:lnTo>
                    <a:pt x="82" y="125"/>
                  </a:lnTo>
                  <a:lnTo>
                    <a:pt x="72" y="127"/>
                  </a:lnTo>
                  <a:lnTo>
                    <a:pt x="80" y="123"/>
                  </a:lnTo>
                  <a:lnTo>
                    <a:pt x="83" y="118"/>
                  </a:lnTo>
                  <a:lnTo>
                    <a:pt x="89" y="116"/>
                  </a:lnTo>
                  <a:lnTo>
                    <a:pt x="100" y="111"/>
                  </a:lnTo>
                  <a:lnTo>
                    <a:pt x="115" y="107"/>
                  </a:lnTo>
                  <a:lnTo>
                    <a:pt x="124" y="105"/>
                  </a:lnTo>
                  <a:lnTo>
                    <a:pt x="128" y="102"/>
                  </a:lnTo>
                  <a:lnTo>
                    <a:pt x="130" y="102"/>
                  </a:lnTo>
                  <a:lnTo>
                    <a:pt x="117" y="91"/>
                  </a:lnTo>
                  <a:lnTo>
                    <a:pt x="108" y="82"/>
                  </a:lnTo>
                  <a:lnTo>
                    <a:pt x="102" y="73"/>
                  </a:lnTo>
                  <a:lnTo>
                    <a:pt x="100" y="71"/>
                  </a:lnTo>
                  <a:lnTo>
                    <a:pt x="108" y="73"/>
                  </a:lnTo>
                  <a:lnTo>
                    <a:pt x="115" y="75"/>
                  </a:lnTo>
                  <a:lnTo>
                    <a:pt x="121" y="80"/>
                  </a:lnTo>
                  <a:lnTo>
                    <a:pt x="122" y="82"/>
                  </a:lnTo>
                  <a:lnTo>
                    <a:pt x="122" y="84"/>
                  </a:lnTo>
                  <a:lnTo>
                    <a:pt x="124" y="86"/>
                  </a:lnTo>
                  <a:lnTo>
                    <a:pt x="130" y="91"/>
                  </a:lnTo>
                  <a:lnTo>
                    <a:pt x="139" y="96"/>
                  </a:lnTo>
                  <a:lnTo>
                    <a:pt x="150" y="100"/>
                  </a:lnTo>
                  <a:lnTo>
                    <a:pt x="158" y="105"/>
                  </a:lnTo>
                  <a:lnTo>
                    <a:pt x="167" y="109"/>
                  </a:lnTo>
                  <a:lnTo>
                    <a:pt x="180" y="111"/>
                  </a:lnTo>
                  <a:lnTo>
                    <a:pt x="191" y="111"/>
                  </a:lnTo>
                  <a:lnTo>
                    <a:pt x="199" y="111"/>
                  </a:lnTo>
                  <a:lnTo>
                    <a:pt x="204" y="107"/>
                  </a:lnTo>
                  <a:lnTo>
                    <a:pt x="215" y="102"/>
                  </a:lnTo>
                  <a:lnTo>
                    <a:pt x="223" y="100"/>
                  </a:lnTo>
                  <a:lnTo>
                    <a:pt x="232" y="96"/>
                  </a:lnTo>
                  <a:lnTo>
                    <a:pt x="239" y="91"/>
                  </a:lnTo>
                  <a:lnTo>
                    <a:pt x="247" y="86"/>
                  </a:lnTo>
                  <a:lnTo>
                    <a:pt x="254" y="82"/>
                  </a:lnTo>
                  <a:lnTo>
                    <a:pt x="262" y="77"/>
                  </a:lnTo>
                  <a:lnTo>
                    <a:pt x="269" y="71"/>
                  </a:lnTo>
                  <a:lnTo>
                    <a:pt x="275" y="66"/>
                  </a:lnTo>
                  <a:lnTo>
                    <a:pt x="282" y="61"/>
                  </a:lnTo>
                  <a:lnTo>
                    <a:pt x="293" y="55"/>
                  </a:lnTo>
                  <a:lnTo>
                    <a:pt x="304" y="50"/>
                  </a:lnTo>
                  <a:lnTo>
                    <a:pt x="316" y="46"/>
                  </a:lnTo>
                  <a:lnTo>
                    <a:pt x="323" y="41"/>
                  </a:lnTo>
                  <a:lnTo>
                    <a:pt x="329" y="34"/>
                  </a:lnTo>
                  <a:lnTo>
                    <a:pt x="329" y="32"/>
                  </a:lnTo>
                  <a:lnTo>
                    <a:pt x="321" y="27"/>
                  </a:lnTo>
                  <a:lnTo>
                    <a:pt x="310" y="23"/>
                  </a:lnTo>
                  <a:lnTo>
                    <a:pt x="297" y="23"/>
                  </a:lnTo>
                  <a:lnTo>
                    <a:pt x="282" y="21"/>
                  </a:lnTo>
                  <a:lnTo>
                    <a:pt x="267" y="21"/>
                  </a:lnTo>
                  <a:lnTo>
                    <a:pt x="251" y="16"/>
                  </a:lnTo>
                  <a:lnTo>
                    <a:pt x="239" y="14"/>
                  </a:lnTo>
                  <a:lnTo>
                    <a:pt x="228" y="9"/>
                  </a:lnTo>
                  <a:lnTo>
                    <a:pt x="219" y="5"/>
                  </a:lnTo>
                  <a:lnTo>
                    <a:pt x="212" y="2"/>
                  </a:lnTo>
                  <a:lnTo>
                    <a:pt x="208" y="2"/>
                  </a:lnTo>
                  <a:lnTo>
                    <a:pt x="208" y="5"/>
                  </a:lnTo>
                  <a:lnTo>
                    <a:pt x="212" y="5"/>
                  </a:lnTo>
                  <a:lnTo>
                    <a:pt x="225" y="5"/>
                  </a:lnTo>
                  <a:lnTo>
                    <a:pt x="243" y="5"/>
                  </a:lnTo>
                  <a:lnTo>
                    <a:pt x="267" y="5"/>
                  </a:lnTo>
                  <a:lnTo>
                    <a:pt x="295" y="5"/>
                  </a:lnTo>
                  <a:lnTo>
                    <a:pt x="329" y="5"/>
                  </a:lnTo>
                  <a:lnTo>
                    <a:pt x="364" y="2"/>
                  </a:lnTo>
                  <a:lnTo>
                    <a:pt x="399" y="2"/>
                  </a:lnTo>
                  <a:lnTo>
                    <a:pt x="438" y="2"/>
                  </a:lnTo>
                  <a:lnTo>
                    <a:pt x="475" y="2"/>
                  </a:lnTo>
                  <a:lnTo>
                    <a:pt x="511" y="2"/>
                  </a:lnTo>
                  <a:lnTo>
                    <a:pt x="544" y="0"/>
                  </a:lnTo>
                  <a:lnTo>
                    <a:pt x="576" y="0"/>
                  </a:lnTo>
                  <a:lnTo>
                    <a:pt x="602" y="0"/>
                  </a:lnTo>
                  <a:lnTo>
                    <a:pt x="624" y="0"/>
                  </a:lnTo>
                  <a:lnTo>
                    <a:pt x="639" y="0"/>
                  </a:lnTo>
                  <a:lnTo>
                    <a:pt x="648" y="0"/>
                  </a:lnTo>
                  <a:lnTo>
                    <a:pt x="637" y="5"/>
                  </a:lnTo>
                  <a:lnTo>
                    <a:pt x="629" y="7"/>
                  </a:lnTo>
                  <a:lnTo>
                    <a:pt x="626" y="11"/>
                  </a:lnTo>
                  <a:lnTo>
                    <a:pt x="626" y="21"/>
                  </a:lnTo>
                  <a:lnTo>
                    <a:pt x="639" y="36"/>
                  </a:lnTo>
                  <a:lnTo>
                    <a:pt x="652" y="43"/>
                  </a:lnTo>
                  <a:lnTo>
                    <a:pt x="665" y="48"/>
                  </a:lnTo>
                  <a:lnTo>
                    <a:pt x="678" y="55"/>
                  </a:lnTo>
                  <a:lnTo>
                    <a:pt x="685" y="59"/>
                  </a:lnTo>
                  <a:lnTo>
                    <a:pt x="691" y="64"/>
                  </a:lnTo>
                  <a:lnTo>
                    <a:pt x="698" y="68"/>
                  </a:lnTo>
                  <a:lnTo>
                    <a:pt x="706" y="71"/>
                  </a:lnTo>
                  <a:lnTo>
                    <a:pt x="715" y="75"/>
                  </a:lnTo>
                  <a:lnTo>
                    <a:pt x="722" y="77"/>
                  </a:lnTo>
                  <a:lnTo>
                    <a:pt x="732" y="80"/>
                  </a:lnTo>
                  <a:lnTo>
                    <a:pt x="739" y="82"/>
                  </a:lnTo>
                  <a:lnTo>
                    <a:pt x="752" y="84"/>
                  </a:lnTo>
                  <a:lnTo>
                    <a:pt x="758" y="86"/>
                  </a:lnTo>
                  <a:lnTo>
                    <a:pt x="765" y="89"/>
                  </a:lnTo>
                  <a:lnTo>
                    <a:pt x="776" y="86"/>
                  </a:lnTo>
                  <a:lnTo>
                    <a:pt x="789" y="82"/>
                  </a:lnTo>
                  <a:lnTo>
                    <a:pt x="797" y="75"/>
                  </a:lnTo>
                  <a:lnTo>
                    <a:pt x="804" y="68"/>
                  </a:lnTo>
                  <a:lnTo>
                    <a:pt x="813" y="64"/>
                  </a:lnTo>
                  <a:lnTo>
                    <a:pt x="823" y="59"/>
                  </a:lnTo>
                  <a:lnTo>
                    <a:pt x="828" y="52"/>
                  </a:lnTo>
                  <a:lnTo>
                    <a:pt x="830" y="50"/>
                  </a:lnTo>
                  <a:lnTo>
                    <a:pt x="830" y="48"/>
                  </a:lnTo>
                  <a:lnTo>
                    <a:pt x="832" y="46"/>
                  </a:lnTo>
                  <a:lnTo>
                    <a:pt x="836" y="41"/>
                  </a:lnTo>
                  <a:lnTo>
                    <a:pt x="843" y="36"/>
                  </a:lnTo>
                  <a:lnTo>
                    <a:pt x="850" y="34"/>
                  </a:lnTo>
                  <a:lnTo>
                    <a:pt x="849" y="39"/>
                  </a:lnTo>
                  <a:lnTo>
                    <a:pt x="843" y="46"/>
                  </a:lnTo>
                  <a:lnTo>
                    <a:pt x="836" y="59"/>
                  </a:lnTo>
                  <a:lnTo>
                    <a:pt x="824" y="71"/>
                  </a:lnTo>
                  <a:lnTo>
                    <a:pt x="826" y="71"/>
                  </a:lnTo>
                  <a:lnTo>
                    <a:pt x="832" y="71"/>
                  </a:lnTo>
                  <a:lnTo>
                    <a:pt x="839" y="73"/>
                  </a:lnTo>
                  <a:lnTo>
                    <a:pt x="854" y="75"/>
                  </a:lnTo>
                  <a:lnTo>
                    <a:pt x="867" y="77"/>
                  </a:lnTo>
                  <a:lnTo>
                    <a:pt x="873" y="80"/>
                  </a:lnTo>
                  <a:lnTo>
                    <a:pt x="876" y="84"/>
                  </a:lnTo>
                  <a:lnTo>
                    <a:pt x="884" y="86"/>
                  </a:lnTo>
                  <a:lnTo>
                    <a:pt x="874" y="84"/>
                  </a:lnTo>
                  <a:lnTo>
                    <a:pt x="867" y="84"/>
                  </a:lnTo>
                  <a:lnTo>
                    <a:pt x="860" y="82"/>
                  </a:lnTo>
                  <a:lnTo>
                    <a:pt x="849" y="80"/>
                  </a:lnTo>
                  <a:lnTo>
                    <a:pt x="837" y="77"/>
                  </a:lnTo>
                  <a:lnTo>
                    <a:pt x="832" y="77"/>
                  </a:lnTo>
                  <a:lnTo>
                    <a:pt x="824" y="80"/>
                  </a:lnTo>
                  <a:lnTo>
                    <a:pt x="811" y="84"/>
                  </a:lnTo>
                  <a:lnTo>
                    <a:pt x="800" y="89"/>
                  </a:lnTo>
                  <a:lnTo>
                    <a:pt x="797" y="91"/>
                  </a:lnTo>
                  <a:lnTo>
                    <a:pt x="793" y="96"/>
                  </a:lnTo>
                  <a:lnTo>
                    <a:pt x="787" y="102"/>
                  </a:lnTo>
                  <a:lnTo>
                    <a:pt x="789" y="102"/>
                  </a:lnTo>
                  <a:lnTo>
                    <a:pt x="795" y="105"/>
                  </a:lnTo>
                  <a:lnTo>
                    <a:pt x="804" y="107"/>
                  </a:lnTo>
                  <a:lnTo>
                    <a:pt x="819" y="109"/>
                  </a:lnTo>
                  <a:lnTo>
                    <a:pt x="832" y="111"/>
                  </a:lnTo>
                  <a:lnTo>
                    <a:pt x="839" y="116"/>
                  </a:lnTo>
                  <a:lnTo>
                    <a:pt x="849" y="118"/>
                  </a:lnTo>
                  <a:lnTo>
                    <a:pt x="862" y="123"/>
                  </a:lnTo>
                  <a:lnTo>
                    <a:pt x="874" y="127"/>
                  </a:lnTo>
                  <a:lnTo>
                    <a:pt x="880" y="130"/>
                  </a:lnTo>
                  <a:lnTo>
                    <a:pt x="886" y="132"/>
                  </a:lnTo>
                  <a:lnTo>
                    <a:pt x="897" y="139"/>
                  </a:lnTo>
                  <a:lnTo>
                    <a:pt x="910" y="146"/>
                  </a:lnTo>
                  <a:lnTo>
                    <a:pt x="917" y="148"/>
                  </a:lnTo>
                  <a:lnTo>
                    <a:pt x="921" y="152"/>
                  </a:lnTo>
                  <a:lnTo>
                    <a:pt x="923" y="152"/>
                  </a:lnTo>
                  <a:lnTo>
                    <a:pt x="925" y="152"/>
                  </a:lnTo>
                  <a:lnTo>
                    <a:pt x="928" y="155"/>
                  </a:lnTo>
                  <a:lnTo>
                    <a:pt x="938" y="155"/>
                  </a:lnTo>
                  <a:lnTo>
                    <a:pt x="949" y="157"/>
                  </a:lnTo>
                  <a:lnTo>
                    <a:pt x="952" y="159"/>
                  </a:lnTo>
                  <a:lnTo>
                    <a:pt x="956" y="161"/>
                  </a:lnTo>
                  <a:lnTo>
                    <a:pt x="962" y="166"/>
                  </a:lnTo>
                  <a:lnTo>
                    <a:pt x="964" y="173"/>
                  </a:lnTo>
                  <a:lnTo>
                    <a:pt x="964" y="177"/>
                  </a:lnTo>
                  <a:lnTo>
                    <a:pt x="958" y="173"/>
                  </a:lnTo>
                  <a:lnTo>
                    <a:pt x="949" y="166"/>
                  </a:lnTo>
                  <a:lnTo>
                    <a:pt x="939" y="161"/>
                  </a:lnTo>
                  <a:lnTo>
                    <a:pt x="928" y="159"/>
                  </a:lnTo>
                  <a:lnTo>
                    <a:pt x="921" y="159"/>
                  </a:lnTo>
                  <a:lnTo>
                    <a:pt x="912" y="157"/>
                  </a:lnTo>
                  <a:lnTo>
                    <a:pt x="902" y="152"/>
                  </a:lnTo>
                  <a:lnTo>
                    <a:pt x="891" y="143"/>
                  </a:lnTo>
                  <a:lnTo>
                    <a:pt x="880" y="136"/>
                  </a:lnTo>
                  <a:lnTo>
                    <a:pt x="867" y="132"/>
                  </a:lnTo>
                  <a:lnTo>
                    <a:pt x="854" y="130"/>
                  </a:lnTo>
                  <a:lnTo>
                    <a:pt x="843" y="127"/>
                  </a:lnTo>
                  <a:lnTo>
                    <a:pt x="836" y="127"/>
                  </a:lnTo>
                  <a:lnTo>
                    <a:pt x="826" y="125"/>
                  </a:lnTo>
                  <a:lnTo>
                    <a:pt x="817" y="123"/>
                  </a:lnTo>
                  <a:lnTo>
                    <a:pt x="808" y="121"/>
                  </a:lnTo>
                  <a:lnTo>
                    <a:pt x="800" y="121"/>
                  </a:lnTo>
                  <a:lnTo>
                    <a:pt x="793" y="121"/>
                  </a:lnTo>
                  <a:lnTo>
                    <a:pt x="784" y="118"/>
                  </a:lnTo>
                  <a:lnTo>
                    <a:pt x="774" y="114"/>
                  </a:lnTo>
                  <a:lnTo>
                    <a:pt x="765" y="111"/>
                  </a:lnTo>
                  <a:lnTo>
                    <a:pt x="756" y="107"/>
                  </a:lnTo>
                  <a:lnTo>
                    <a:pt x="741" y="105"/>
                  </a:lnTo>
                  <a:lnTo>
                    <a:pt x="730" y="102"/>
                  </a:lnTo>
                  <a:lnTo>
                    <a:pt x="722" y="100"/>
                  </a:lnTo>
                  <a:lnTo>
                    <a:pt x="717" y="98"/>
                  </a:lnTo>
                  <a:lnTo>
                    <a:pt x="711" y="93"/>
                  </a:lnTo>
                  <a:lnTo>
                    <a:pt x="702" y="89"/>
                  </a:lnTo>
                  <a:lnTo>
                    <a:pt x="693" y="84"/>
                  </a:lnTo>
                  <a:lnTo>
                    <a:pt x="681" y="77"/>
                  </a:lnTo>
                  <a:lnTo>
                    <a:pt x="667" y="71"/>
                  </a:lnTo>
                  <a:lnTo>
                    <a:pt x="655" y="64"/>
                  </a:lnTo>
                  <a:lnTo>
                    <a:pt x="650" y="59"/>
                  </a:lnTo>
                  <a:lnTo>
                    <a:pt x="644" y="55"/>
                  </a:lnTo>
                  <a:lnTo>
                    <a:pt x="635" y="50"/>
                  </a:lnTo>
                  <a:lnTo>
                    <a:pt x="626" y="48"/>
                  </a:lnTo>
                  <a:lnTo>
                    <a:pt x="624" y="55"/>
                  </a:lnTo>
                  <a:lnTo>
                    <a:pt x="628" y="66"/>
                  </a:lnTo>
                  <a:lnTo>
                    <a:pt x="633" y="84"/>
                  </a:lnTo>
                  <a:lnTo>
                    <a:pt x="639" y="100"/>
                  </a:lnTo>
                  <a:lnTo>
                    <a:pt x="641" y="107"/>
                  </a:lnTo>
                  <a:lnTo>
                    <a:pt x="646" y="118"/>
                  </a:lnTo>
                  <a:lnTo>
                    <a:pt x="654" y="139"/>
                  </a:lnTo>
                  <a:lnTo>
                    <a:pt x="661" y="157"/>
                  </a:lnTo>
                  <a:lnTo>
                    <a:pt x="663" y="159"/>
                  </a:lnTo>
                  <a:lnTo>
                    <a:pt x="667" y="161"/>
                  </a:lnTo>
                  <a:lnTo>
                    <a:pt x="678" y="171"/>
                  </a:lnTo>
                  <a:lnTo>
                    <a:pt x="689" y="182"/>
                  </a:lnTo>
                  <a:lnTo>
                    <a:pt x="694" y="184"/>
                  </a:lnTo>
                  <a:lnTo>
                    <a:pt x="700" y="184"/>
                  </a:lnTo>
                  <a:lnTo>
                    <a:pt x="711" y="184"/>
                  </a:lnTo>
                  <a:lnTo>
                    <a:pt x="720" y="189"/>
                  </a:lnTo>
                  <a:lnTo>
                    <a:pt x="726" y="189"/>
                  </a:lnTo>
                  <a:lnTo>
                    <a:pt x="733" y="191"/>
                  </a:lnTo>
                  <a:lnTo>
                    <a:pt x="748" y="193"/>
                  </a:lnTo>
                  <a:lnTo>
                    <a:pt x="761" y="198"/>
                  </a:lnTo>
                  <a:lnTo>
                    <a:pt x="767" y="202"/>
                  </a:lnTo>
                  <a:lnTo>
                    <a:pt x="771" y="209"/>
                  </a:lnTo>
                  <a:lnTo>
                    <a:pt x="782" y="218"/>
                  </a:lnTo>
                  <a:lnTo>
                    <a:pt x="793" y="223"/>
                  </a:lnTo>
                  <a:lnTo>
                    <a:pt x="797" y="221"/>
                  </a:lnTo>
                  <a:lnTo>
                    <a:pt x="798" y="211"/>
                  </a:lnTo>
                  <a:lnTo>
                    <a:pt x="804" y="202"/>
                  </a:lnTo>
                  <a:lnTo>
                    <a:pt x="811" y="193"/>
                  </a:lnTo>
                  <a:lnTo>
                    <a:pt x="813" y="189"/>
                  </a:lnTo>
                  <a:lnTo>
                    <a:pt x="819" y="184"/>
                  </a:lnTo>
                  <a:lnTo>
                    <a:pt x="828" y="180"/>
                  </a:lnTo>
                  <a:lnTo>
                    <a:pt x="841" y="175"/>
                  </a:lnTo>
                  <a:lnTo>
                    <a:pt x="849" y="173"/>
                  </a:lnTo>
                  <a:lnTo>
                    <a:pt x="856" y="171"/>
                  </a:lnTo>
                  <a:lnTo>
                    <a:pt x="865" y="173"/>
                  </a:lnTo>
                  <a:lnTo>
                    <a:pt x="874" y="175"/>
                  </a:lnTo>
                  <a:lnTo>
                    <a:pt x="880" y="177"/>
                  </a:lnTo>
                  <a:lnTo>
                    <a:pt x="884" y="182"/>
                  </a:lnTo>
                  <a:lnTo>
                    <a:pt x="889" y="191"/>
                  </a:lnTo>
                  <a:lnTo>
                    <a:pt x="887" y="189"/>
                  </a:lnTo>
                  <a:lnTo>
                    <a:pt x="880" y="186"/>
                  </a:lnTo>
                  <a:lnTo>
                    <a:pt x="869" y="184"/>
                  </a:lnTo>
                  <a:lnTo>
                    <a:pt x="856" y="184"/>
                  </a:lnTo>
                  <a:lnTo>
                    <a:pt x="845" y="186"/>
                  </a:lnTo>
                  <a:lnTo>
                    <a:pt x="836" y="189"/>
                  </a:lnTo>
                  <a:lnTo>
                    <a:pt x="828" y="193"/>
                  </a:lnTo>
                  <a:lnTo>
                    <a:pt x="817" y="200"/>
                  </a:lnTo>
                  <a:lnTo>
                    <a:pt x="808" y="209"/>
                  </a:lnTo>
                  <a:lnTo>
                    <a:pt x="808" y="214"/>
                  </a:lnTo>
                  <a:lnTo>
                    <a:pt x="810" y="218"/>
                  </a:lnTo>
                  <a:lnTo>
                    <a:pt x="813" y="225"/>
                  </a:lnTo>
                  <a:lnTo>
                    <a:pt x="819" y="230"/>
                  </a:lnTo>
                  <a:lnTo>
                    <a:pt x="824" y="232"/>
                  </a:lnTo>
                  <a:lnTo>
                    <a:pt x="832" y="232"/>
                  </a:lnTo>
                  <a:lnTo>
                    <a:pt x="841" y="234"/>
                  </a:lnTo>
                  <a:lnTo>
                    <a:pt x="850" y="239"/>
                  </a:lnTo>
                  <a:lnTo>
                    <a:pt x="858" y="241"/>
                  </a:lnTo>
                  <a:lnTo>
                    <a:pt x="865" y="246"/>
                  </a:lnTo>
                  <a:lnTo>
                    <a:pt x="874" y="250"/>
                  </a:lnTo>
                  <a:lnTo>
                    <a:pt x="884" y="252"/>
                  </a:lnTo>
                  <a:lnTo>
                    <a:pt x="889" y="255"/>
                  </a:lnTo>
                  <a:lnTo>
                    <a:pt x="891" y="257"/>
                  </a:lnTo>
                  <a:lnTo>
                    <a:pt x="893" y="257"/>
                  </a:lnTo>
                  <a:lnTo>
                    <a:pt x="895" y="259"/>
                  </a:lnTo>
                  <a:lnTo>
                    <a:pt x="900" y="264"/>
                  </a:lnTo>
                  <a:lnTo>
                    <a:pt x="902" y="268"/>
                  </a:lnTo>
                  <a:lnTo>
                    <a:pt x="899" y="271"/>
                  </a:lnTo>
                  <a:lnTo>
                    <a:pt x="893" y="273"/>
                  </a:lnTo>
                  <a:lnTo>
                    <a:pt x="886" y="271"/>
                  </a:lnTo>
                  <a:lnTo>
                    <a:pt x="878" y="266"/>
                  </a:lnTo>
                  <a:lnTo>
                    <a:pt x="867" y="259"/>
                  </a:lnTo>
                  <a:lnTo>
                    <a:pt x="856" y="255"/>
                  </a:lnTo>
                  <a:lnTo>
                    <a:pt x="850" y="255"/>
                  </a:lnTo>
                  <a:lnTo>
                    <a:pt x="845" y="255"/>
                  </a:lnTo>
                  <a:lnTo>
                    <a:pt x="837" y="248"/>
                  </a:lnTo>
                  <a:lnTo>
                    <a:pt x="828" y="241"/>
                  </a:lnTo>
                  <a:lnTo>
                    <a:pt x="817" y="241"/>
                  </a:lnTo>
                  <a:lnTo>
                    <a:pt x="808" y="243"/>
                  </a:lnTo>
                  <a:lnTo>
                    <a:pt x="798" y="241"/>
                  </a:lnTo>
                  <a:lnTo>
                    <a:pt x="791" y="236"/>
                  </a:lnTo>
                  <a:lnTo>
                    <a:pt x="785" y="232"/>
                  </a:lnTo>
                  <a:lnTo>
                    <a:pt x="778" y="227"/>
                  </a:lnTo>
                  <a:lnTo>
                    <a:pt x="769" y="223"/>
                  </a:lnTo>
                  <a:lnTo>
                    <a:pt x="761" y="218"/>
                  </a:lnTo>
                  <a:lnTo>
                    <a:pt x="756" y="216"/>
                  </a:lnTo>
                  <a:lnTo>
                    <a:pt x="752" y="214"/>
                  </a:lnTo>
                  <a:lnTo>
                    <a:pt x="746" y="209"/>
                  </a:lnTo>
                  <a:lnTo>
                    <a:pt x="739" y="207"/>
                  </a:lnTo>
                  <a:lnTo>
                    <a:pt x="735" y="207"/>
                  </a:lnTo>
                  <a:lnTo>
                    <a:pt x="732" y="209"/>
                  </a:lnTo>
                  <a:lnTo>
                    <a:pt x="726" y="214"/>
                  </a:lnTo>
                  <a:lnTo>
                    <a:pt x="722" y="218"/>
                  </a:lnTo>
                  <a:lnTo>
                    <a:pt x="726" y="223"/>
                  </a:lnTo>
                  <a:lnTo>
                    <a:pt x="733" y="230"/>
                  </a:lnTo>
                  <a:lnTo>
                    <a:pt x="743" y="236"/>
                  </a:lnTo>
                  <a:lnTo>
                    <a:pt x="750" y="241"/>
                  </a:lnTo>
                  <a:lnTo>
                    <a:pt x="754" y="243"/>
                  </a:lnTo>
                  <a:lnTo>
                    <a:pt x="759" y="248"/>
                  </a:lnTo>
                  <a:lnTo>
                    <a:pt x="769" y="257"/>
                  </a:lnTo>
                  <a:lnTo>
                    <a:pt x="780" y="266"/>
                  </a:lnTo>
                  <a:lnTo>
                    <a:pt x="784" y="273"/>
                  </a:lnTo>
                  <a:lnTo>
                    <a:pt x="787" y="277"/>
                  </a:lnTo>
                  <a:lnTo>
                    <a:pt x="797" y="282"/>
                  </a:lnTo>
                  <a:lnTo>
                    <a:pt x="806" y="286"/>
                  </a:lnTo>
                  <a:lnTo>
                    <a:pt x="813" y="293"/>
                  </a:lnTo>
                  <a:lnTo>
                    <a:pt x="821" y="300"/>
                  </a:lnTo>
                  <a:lnTo>
                    <a:pt x="832" y="314"/>
                  </a:lnTo>
                  <a:lnTo>
                    <a:pt x="841" y="327"/>
                  </a:lnTo>
                  <a:lnTo>
                    <a:pt x="845" y="336"/>
                  </a:lnTo>
                  <a:lnTo>
                    <a:pt x="845" y="346"/>
                  </a:lnTo>
                  <a:lnTo>
                    <a:pt x="845" y="359"/>
                  </a:lnTo>
                  <a:lnTo>
                    <a:pt x="847" y="373"/>
                  </a:lnTo>
                  <a:lnTo>
                    <a:pt x="847" y="384"/>
                  </a:lnTo>
                  <a:lnTo>
                    <a:pt x="847" y="396"/>
                  </a:lnTo>
                  <a:lnTo>
                    <a:pt x="847" y="411"/>
                  </a:lnTo>
                  <a:lnTo>
                    <a:pt x="847" y="425"/>
                  </a:lnTo>
                  <a:lnTo>
                    <a:pt x="849" y="432"/>
                  </a:lnTo>
                  <a:lnTo>
                    <a:pt x="849" y="434"/>
                  </a:lnTo>
                  <a:lnTo>
                    <a:pt x="843" y="439"/>
                  </a:lnTo>
                  <a:lnTo>
                    <a:pt x="837" y="441"/>
                  </a:lnTo>
                  <a:lnTo>
                    <a:pt x="839" y="439"/>
                  </a:lnTo>
                  <a:lnTo>
                    <a:pt x="841" y="430"/>
                  </a:lnTo>
                  <a:lnTo>
                    <a:pt x="843" y="414"/>
                  </a:lnTo>
                  <a:lnTo>
                    <a:pt x="841" y="398"/>
                  </a:lnTo>
                  <a:lnTo>
                    <a:pt x="837" y="386"/>
                  </a:lnTo>
                  <a:lnTo>
                    <a:pt x="836" y="375"/>
                  </a:lnTo>
                  <a:lnTo>
                    <a:pt x="837" y="355"/>
                  </a:lnTo>
                  <a:lnTo>
                    <a:pt x="837" y="334"/>
                  </a:lnTo>
                  <a:lnTo>
                    <a:pt x="834" y="325"/>
                  </a:lnTo>
                  <a:lnTo>
                    <a:pt x="828" y="321"/>
                  </a:lnTo>
                  <a:lnTo>
                    <a:pt x="821" y="311"/>
                  </a:lnTo>
                  <a:lnTo>
                    <a:pt x="815" y="305"/>
                  </a:lnTo>
                  <a:lnTo>
                    <a:pt x="810" y="298"/>
                  </a:lnTo>
                  <a:lnTo>
                    <a:pt x="800" y="291"/>
                  </a:lnTo>
                  <a:lnTo>
                    <a:pt x="789" y="282"/>
                  </a:lnTo>
                  <a:lnTo>
                    <a:pt x="778" y="275"/>
                  </a:lnTo>
                  <a:lnTo>
                    <a:pt x="765" y="266"/>
                  </a:lnTo>
                  <a:lnTo>
                    <a:pt x="752" y="259"/>
                  </a:lnTo>
                  <a:lnTo>
                    <a:pt x="739" y="252"/>
                  </a:lnTo>
                  <a:lnTo>
                    <a:pt x="741" y="257"/>
                  </a:lnTo>
                  <a:lnTo>
                    <a:pt x="745" y="268"/>
                  </a:lnTo>
                  <a:lnTo>
                    <a:pt x="748" y="286"/>
                  </a:lnTo>
                  <a:lnTo>
                    <a:pt x="754" y="307"/>
                  </a:lnTo>
                  <a:lnTo>
                    <a:pt x="756" y="323"/>
                  </a:lnTo>
                  <a:lnTo>
                    <a:pt x="756" y="336"/>
                  </a:lnTo>
                  <a:lnTo>
                    <a:pt x="756" y="352"/>
                  </a:lnTo>
                  <a:lnTo>
                    <a:pt x="754" y="368"/>
                  </a:lnTo>
                  <a:lnTo>
                    <a:pt x="756" y="384"/>
                  </a:lnTo>
                  <a:lnTo>
                    <a:pt x="758" y="393"/>
                  </a:lnTo>
                  <a:lnTo>
                    <a:pt x="761" y="405"/>
                  </a:lnTo>
                  <a:lnTo>
                    <a:pt x="767" y="418"/>
                  </a:lnTo>
                  <a:lnTo>
                    <a:pt x="772" y="434"/>
                  </a:lnTo>
                  <a:lnTo>
                    <a:pt x="778" y="448"/>
                  </a:lnTo>
                  <a:lnTo>
                    <a:pt x="785" y="459"/>
                  </a:lnTo>
                  <a:lnTo>
                    <a:pt x="793" y="473"/>
                  </a:lnTo>
                  <a:lnTo>
                    <a:pt x="797" y="484"/>
                  </a:lnTo>
                  <a:lnTo>
                    <a:pt x="797" y="486"/>
                  </a:lnTo>
                  <a:lnTo>
                    <a:pt x="791" y="482"/>
                  </a:lnTo>
                  <a:lnTo>
                    <a:pt x="784" y="471"/>
                  </a:lnTo>
                  <a:lnTo>
                    <a:pt x="776" y="457"/>
                  </a:lnTo>
                  <a:lnTo>
                    <a:pt x="771" y="446"/>
                  </a:lnTo>
                  <a:lnTo>
                    <a:pt x="763" y="430"/>
                  </a:lnTo>
                  <a:lnTo>
                    <a:pt x="756" y="407"/>
                  </a:lnTo>
                  <a:lnTo>
                    <a:pt x="748" y="386"/>
                  </a:lnTo>
                  <a:lnTo>
                    <a:pt x="746" y="371"/>
                  </a:lnTo>
                  <a:lnTo>
                    <a:pt x="746" y="355"/>
                  </a:lnTo>
                  <a:lnTo>
                    <a:pt x="746" y="334"/>
                  </a:lnTo>
                  <a:lnTo>
                    <a:pt x="745" y="316"/>
                  </a:lnTo>
                  <a:lnTo>
                    <a:pt x="743" y="307"/>
                  </a:lnTo>
                  <a:lnTo>
                    <a:pt x="741" y="298"/>
                  </a:lnTo>
                  <a:lnTo>
                    <a:pt x="737" y="284"/>
                  </a:lnTo>
                  <a:lnTo>
                    <a:pt x="735" y="268"/>
                  </a:lnTo>
                  <a:lnTo>
                    <a:pt x="732" y="257"/>
                  </a:lnTo>
                  <a:lnTo>
                    <a:pt x="726" y="248"/>
                  </a:lnTo>
                  <a:lnTo>
                    <a:pt x="715" y="236"/>
                  </a:lnTo>
                  <a:lnTo>
                    <a:pt x="704" y="221"/>
                  </a:lnTo>
                  <a:lnTo>
                    <a:pt x="696" y="207"/>
                  </a:lnTo>
                  <a:lnTo>
                    <a:pt x="689" y="200"/>
                  </a:lnTo>
                  <a:lnTo>
                    <a:pt x="676" y="202"/>
                  </a:lnTo>
                  <a:lnTo>
                    <a:pt x="668" y="214"/>
                  </a:lnTo>
                  <a:lnTo>
                    <a:pt x="674" y="230"/>
                  </a:lnTo>
                  <a:lnTo>
                    <a:pt x="681" y="250"/>
                  </a:lnTo>
                  <a:lnTo>
                    <a:pt x="689" y="273"/>
                  </a:lnTo>
                  <a:lnTo>
                    <a:pt x="693" y="293"/>
                  </a:lnTo>
                  <a:lnTo>
                    <a:pt x="696" y="311"/>
                  </a:lnTo>
                  <a:lnTo>
                    <a:pt x="698" y="330"/>
                  </a:lnTo>
                  <a:lnTo>
                    <a:pt x="704" y="355"/>
                  </a:lnTo>
                  <a:lnTo>
                    <a:pt x="711" y="377"/>
                  </a:lnTo>
                  <a:lnTo>
                    <a:pt x="720" y="396"/>
                  </a:lnTo>
                  <a:lnTo>
                    <a:pt x="728" y="411"/>
                  </a:lnTo>
                  <a:lnTo>
                    <a:pt x="735" y="436"/>
                  </a:lnTo>
                  <a:lnTo>
                    <a:pt x="743" y="459"/>
                  </a:lnTo>
                  <a:lnTo>
                    <a:pt x="748" y="471"/>
                  </a:lnTo>
                  <a:lnTo>
                    <a:pt x="754" y="480"/>
                  </a:lnTo>
                  <a:lnTo>
                    <a:pt x="761" y="491"/>
                  </a:lnTo>
                  <a:lnTo>
                    <a:pt x="767" y="502"/>
                  </a:lnTo>
                  <a:lnTo>
                    <a:pt x="772" y="509"/>
                  </a:lnTo>
                  <a:lnTo>
                    <a:pt x="776" y="511"/>
                  </a:lnTo>
                  <a:lnTo>
                    <a:pt x="782" y="521"/>
                  </a:lnTo>
                  <a:lnTo>
                    <a:pt x="784" y="527"/>
                  </a:lnTo>
                  <a:lnTo>
                    <a:pt x="782" y="525"/>
                  </a:lnTo>
                  <a:lnTo>
                    <a:pt x="774" y="518"/>
                  </a:lnTo>
                  <a:lnTo>
                    <a:pt x="765" y="509"/>
                  </a:lnTo>
                  <a:lnTo>
                    <a:pt x="756" y="500"/>
                  </a:lnTo>
                  <a:lnTo>
                    <a:pt x="748" y="489"/>
                  </a:lnTo>
                  <a:lnTo>
                    <a:pt x="741" y="475"/>
                  </a:lnTo>
                  <a:lnTo>
                    <a:pt x="733" y="457"/>
                  </a:lnTo>
                  <a:lnTo>
                    <a:pt x="726" y="439"/>
                  </a:lnTo>
                  <a:lnTo>
                    <a:pt x="724" y="427"/>
                  </a:lnTo>
                  <a:lnTo>
                    <a:pt x="720" y="418"/>
                  </a:lnTo>
                  <a:lnTo>
                    <a:pt x="713" y="400"/>
                  </a:lnTo>
                  <a:lnTo>
                    <a:pt x="706" y="382"/>
                  </a:lnTo>
                  <a:lnTo>
                    <a:pt x="700" y="368"/>
                  </a:lnTo>
                  <a:lnTo>
                    <a:pt x="694" y="355"/>
                  </a:lnTo>
                  <a:lnTo>
                    <a:pt x="687" y="334"/>
                  </a:lnTo>
                  <a:lnTo>
                    <a:pt x="681" y="316"/>
                  </a:lnTo>
                  <a:lnTo>
                    <a:pt x="681" y="305"/>
                  </a:lnTo>
                  <a:lnTo>
                    <a:pt x="683" y="296"/>
                  </a:lnTo>
                  <a:lnTo>
                    <a:pt x="681" y="280"/>
                  </a:lnTo>
                  <a:lnTo>
                    <a:pt x="678" y="264"/>
                  </a:lnTo>
                  <a:lnTo>
                    <a:pt x="674" y="252"/>
                  </a:lnTo>
                  <a:lnTo>
                    <a:pt x="670" y="243"/>
                  </a:lnTo>
                  <a:lnTo>
                    <a:pt x="665" y="227"/>
                  </a:lnTo>
                  <a:lnTo>
                    <a:pt x="657" y="214"/>
                  </a:lnTo>
                  <a:lnTo>
                    <a:pt x="654" y="205"/>
                  </a:lnTo>
                  <a:lnTo>
                    <a:pt x="650" y="200"/>
                  </a:lnTo>
                  <a:lnTo>
                    <a:pt x="641" y="196"/>
                  </a:lnTo>
                  <a:lnTo>
                    <a:pt x="633" y="196"/>
                  </a:lnTo>
                  <a:lnTo>
                    <a:pt x="631" y="200"/>
                  </a:lnTo>
                  <a:lnTo>
                    <a:pt x="635" y="211"/>
                  </a:lnTo>
                  <a:lnTo>
                    <a:pt x="639" y="223"/>
                  </a:lnTo>
                  <a:lnTo>
                    <a:pt x="641" y="236"/>
                  </a:lnTo>
                  <a:lnTo>
                    <a:pt x="642" y="250"/>
                  </a:lnTo>
                  <a:lnTo>
                    <a:pt x="644" y="268"/>
                  </a:lnTo>
                  <a:lnTo>
                    <a:pt x="646" y="284"/>
                  </a:lnTo>
                  <a:lnTo>
                    <a:pt x="650" y="300"/>
                  </a:lnTo>
                  <a:lnTo>
                    <a:pt x="654" y="314"/>
                  </a:lnTo>
                  <a:lnTo>
                    <a:pt x="657" y="327"/>
                  </a:lnTo>
                  <a:lnTo>
                    <a:pt x="659" y="343"/>
                  </a:lnTo>
                  <a:lnTo>
                    <a:pt x="661" y="359"/>
                  </a:lnTo>
                  <a:lnTo>
                    <a:pt x="665" y="375"/>
                  </a:lnTo>
                  <a:lnTo>
                    <a:pt x="668" y="393"/>
                  </a:lnTo>
                  <a:lnTo>
                    <a:pt x="674" y="416"/>
                  </a:lnTo>
                  <a:lnTo>
                    <a:pt x="678" y="434"/>
                  </a:lnTo>
                  <a:lnTo>
                    <a:pt x="678" y="441"/>
                  </a:lnTo>
                  <a:lnTo>
                    <a:pt x="678" y="443"/>
                  </a:lnTo>
                  <a:lnTo>
                    <a:pt x="681" y="452"/>
                  </a:lnTo>
                  <a:lnTo>
                    <a:pt x="687" y="464"/>
                  </a:lnTo>
                  <a:lnTo>
                    <a:pt x="691" y="473"/>
                  </a:lnTo>
                  <a:lnTo>
                    <a:pt x="694" y="482"/>
                  </a:lnTo>
                  <a:lnTo>
                    <a:pt x="700" y="493"/>
                  </a:lnTo>
                  <a:lnTo>
                    <a:pt x="706" y="505"/>
                  </a:lnTo>
                  <a:lnTo>
                    <a:pt x="709" y="511"/>
                  </a:lnTo>
                  <a:lnTo>
                    <a:pt x="711" y="518"/>
                  </a:lnTo>
                  <a:lnTo>
                    <a:pt x="717" y="532"/>
                  </a:lnTo>
                  <a:lnTo>
                    <a:pt x="720" y="546"/>
                  </a:lnTo>
                  <a:lnTo>
                    <a:pt x="720" y="550"/>
                  </a:lnTo>
                  <a:lnTo>
                    <a:pt x="719" y="550"/>
                  </a:lnTo>
                  <a:lnTo>
                    <a:pt x="713" y="550"/>
                  </a:lnTo>
                  <a:lnTo>
                    <a:pt x="709" y="550"/>
                  </a:lnTo>
                  <a:lnTo>
                    <a:pt x="711" y="543"/>
                  </a:lnTo>
                  <a:lnTo>
                    <a:pt x="709" y="532"/>
                  </a:lnTo>
                  <a:lnTo>
                    <a:pt x="706" y="521"/>
                  </a:lnTo>
                  <a:lnTo>
                    <a:pt x="704" y="514"/>
                  </a:lnTo>
                  <a:lnTo>
                    <a:pt x="698" y="507"/>
                  </a:lnTo>
                  <a:lnTo>
                    <a:pt x="691" y="496"/>
                  </a:lnTo>
                  <a:lnTo>
                    <a:pt x="683" y="484"/>
                  </a:lnTo>
                  <a:lnTo>
                    <a:pt x="680" y="475"/>
                  </a:lnTo>
                  <a:lnTo>
                    <a:pt x="678" y="468"/>
                  </a:lnTo>
                  <a:lnTo>
                    <a:pt x="672" y="457"/>
                  </a:lnTo>
                  <a:lnTo>
                    <a:pt x="667" y="450"/>
                  </a:lnTo>
                  <a:lnTo>
                    <a:pt x="665" y="452"/>
                  </a:lnTo>
                  <a:lnTo>
                    <a:pt x="663" y="459"/>
                  </a:lnTo>
                  <a:lnTo>
                    <a:pt x="663" y="461"/>
                  </a:lnTo>
                  <a:lnTo>
                    <a:pt x="661" y="466"/>
                  </a:lnTo>
                  <a:lnTo>
                    <a:pt x="659" y="477"/>
                  </a:lnTo>
                  <a:lnTo>
                    <a:pt x="654" y="493"/>
                  </a:lnTo>
                  <a:lnTo>
                    <a:pt x="648" y="514"/>
                  </a:lnTo>
                  <a:lnTo>
                    <a:pt x="644" y="527"/>
                  </a:lnTo>
                  <a:lnTo>
                    <a:pt x="642" y="536"/>
                  </a:lnTo>
                  <a:lnTo>
                    <a:pt x="642" y="543"/>
                  </a:lnTo>
                  <a:lnTo>
                    <a:pt x="639" y="552"/>
                  </a:lnTo>
                  <a:lnTo>
                    <a:pt x="637" y="561"/>
                  </a:lnTo>
                  <a:lnTo>
                    <a:pt x="637" y="564"/>
                  </a:lnTo>
                  <a:lnTo>
                    <a:pt x="637" y="559"/>
                  </a:lnTo>
                  <a:lnTo>
                    <a:pt x="633" y="555"/>
                  </a:lnTo>
                  <a:lnTo>
                    <a:pt x="635" y="546"/>
                  </a:lnTo>
                  <a:lnTo>
                    <a:pt x="635" y="536"/>
                  </a:lnTo>
                  <a:lnTo>
                    <a:pt x="635" y="527"/>
                  </a:lnTo>
                  <a:lnTo>
                    <a:pt x="641" y="514"/>
                  </a:lnTo>
                  <a:lnTo>
                    <a:pt x="646" y="500"/>
                  </a:lnTo>
                  <a:lnTo>
                    <a:pt x="650" y="486"/>
                  </a:lnTo>
                  <a:lnTo>
                    <a:pt x="652" y="468"/>
                  </a:lnTo>
                  <a:lnTo>
                    <a:pt x="655" y="443"/>
                  </a:lnTo>
                  <a:lnTo>
                    <a:pt x="657" y="423"/>
                  </a:lnTo>
                  <a:lnTo>
                    <a:pt x="657" y="411"/>
                  </a:lnTo>
                  <a:lnTo>
                    <a:pt x="655" y="402"/>
                  </a:lnTo>
                  <a:lnTo>
                    <a:pt x="654" y="382"/>
                  </a:lnTo>
                  <a:lnTo>
                    <a:pt x="652" y="357"/>
                  </a:lnTo>
                  <a:lnTo>
                    <a:pt x="648" y="334"/>
                  </a:lnTo>
                  <a:lnTo>
                    <a:pt x="642" y="316"/>
                  </a:lnTo>
                  <a:lnTo>
                    <a:pt x="639" y="293"/>
                  </a:lnTo>
                  <a:lnTo>
                    <a:pt x="635" y="275"/>
                  </a:lnTo>
                  <a:lnTo>
                    <a:pt x="631" y="264"/>
                  </a:lnTo>
                  <a:lnTo>
                    <a:pt x="626" y="250"/>
                  </a:lnTo>
                  <a:lnTo>
                    <a:pt x="622" y="230"/>
                  </a:lnTo>
                  <a:lnTo>
                    <a:pt x="616" y="246"/>
                  </a:lnTo>
                  <a:lnTo>
                    <a:pt x="613" y="261"/>
                  </a:lnTo>
                  <a:lnTo>
                    <a:pt x="611" y="280"/>
                  </a:lnTo>
                  <a:lnTo>
                    <a:pt x="609" y="296"/>
                  </a:lnTo>
                  <a:lnTo>
                    <a:pt x="607" y="314"/>
                  </a:lnTo>
                  <a:lnTo>
                    <a:pt x="603" y="334"/>
                  </a:lnTo>
                  <a:lnTo>
                    <a:pt x="602" y="352"/>
                  </a:lnTo>
                  <a:lnTo>
                    <a:pt x="603" y="368"/>
                  </a:lnTo>
                  <a:lnTo>
                    <a:pt x="607" y="380"/>
                  </a:lnTo>
                  <a:lnTo>
                    <a:pt x="609" y="391"/>
                  </a:lnTo>
                  <a:lnTo>
                    <a:pt x="613" y="407"/>
                  </a:lnTo>
                  <a:lnTo>
                    <a:pt x="615" y="425"/>
                  </a:lnTo>
                  <a:lnTo>
                    <a:pt x="616" y="441"/>
                  </a:lnTo>
                  <a:lnTo>
                    <a:pt x="618" y="452"/>
                  </a:lnTo>
                  <a:lnTo>
                    <a:pt x="622" y="466"/>
                  </a:lnTo>
                  <a:lnTo>
                    <a:pt x="626" y="484"/>
                  </a:lnTo>
                  <a:lnTo>
                    <a:pt x="628" y="498"/>
                  </a:lnTo>
                  <a:lnTo>
                    <a:pt x="629" y="498"/>
                  </a:lnTo>
                  <a:lnTo>
                    <a:pt x="626" y="493"/>
                  </a:lnTo>
                  <a:lnTo>
                    <a:pt x="620" y="493"/>
                  </a:lnTo>
                  <a:lnTo>
                    <a:pt x="618" y="477"/>
                  </a:lnTo>
                  <a:lnTo>
                    <a:pt x="615" y="466"/>
                  </a:lnTo>
                  <a:lnTo>
                    <a:pt x="613" y="452"/>
                  </a:lnTo>
                  <a:lnTo>
                    <a:pt x="609" y="430"/>
                  </a:lnTo>
                  <a:lnTo>
                    <a:pt x="605" y="407"/>
                  </a:lnTo>
                  <a:lnTo>
                    <a:pt x="602" y="391"/>
                  </a:lnTo>
                  <a:lnTo>
                    <a:pt x="600" y="377"/>
                  </a:lnTo>
                  <a:lnTo>
                    <a:pt x="598" y="361"/>
                  </a:lnTo>
                  <a:lnTo>
                    <a:pt x="596" y="343"/>
                  </a:lnTo>
                  <a:lnTo>
                    <a:pt x="596" y="332"/>
                  </a:lnTo>
                  <a:lnTo>
                    <a:pt x="596" y="318"/>
                  </a:lnTo>
                  <a:lnTo>
                    <a:pt x="596" y="298"/>
                  </a:lnTo>
                  <a:lnTo>
                    <a:pt x="598" y="275"/>
                  </a:lnTo>
                  <a:lnTo>
                    <a:pt x="600" y="259"/>
                  </a:lnTo>
                  <a:lnTo>
                    <a:pt x="602" y="246"/>
                  </a:lnTo>
                  <a:lnTo>
                    <a:pt x="602" y="230"/>
                  </a:lnTo>
                  <a:lnTo>
                    <a:pt x="598" y="202"/>
                  </a:lnTo>
                  <a:lnTo>
                    <a:pt x="594" y="189"/>
                  </a:lnTo>
                  <a:lnTo>
                    <a:pt x="590" y="175"/>
                  </a:lnTo>
                  <a:lnTo>
                    <a:pt x="581" y="152"/>
                  </a:lnTo>
                  <a:lnTo>
                    <a:pt x="577" y="166"/>
                  </a:lnTo>
                  <a:lnTo>
                    <a:pt x="572" y="175"/>
                  </a:lnTo>
                  <a:lnTo>
                    <a:pt x="568" y="184"/>
                  </a:lnTo>
                  <a:lnTo>
                    <a:pt x="566" y="196"/>
                  </a:lnTo>
                  <a:lnTo>
                    <a:pt x="564" y="209"/>
                  </a:lnTo>
                  <a:lnTo>
                    <a:pt x="564" y="225"/>
                  </a:lnTo>
                  <a:lnTo>
                    <a:pt x="563" y="241"/>
                  </a:lnTo>
                  <a:lnTo>
                    <a:pt x="561" y="261"/>
                  </a:lnTo>
                  <a:lnTo>
                    <a:pt x="557" y="282"/>
                  </a:lnTo>
                  <a:lnTo>
                    <a:pt x="553" y="298"/>
                  </a:lnTo>
                  <a:lnTo>
                    <a:pt x="550" y="314"/>
                  </a:lnTo>
                  <a:lnTo>
                    <a:pt x="546" y="332"/>
                  </a:lnTo>
                  <a:lnTo>
                    <a:pt x="544" y="348"/>
                  </a:lnTo>
                  <a:lnTo>
                    <a:pt x="546" y="361"/>
                  </a:lnTo>
                  <a:lnTo>
                    <a:pt x="550" y="377"/>
                  </a:lnTo>
                  <a:lnTo>
                    <a:pt x="551" y="400"/>
                  </a:lnTo>
                  <a:lnTo>
                    <a:pt x="553" y="423"/>
                  </a:lnTo>
                  <a:lnTo>
                    <a:pt x="557" y="430"/>
                  </a:lnTo>
                  <a:lnTo>
                    <a:pt x="555" y="430"/>
                  </a:lnTo>
                  <a:lnTo>
                    <a:pt x="550" y="421"/>
                  </a:lnTo>
                  <a:lnTo>
                    <a:pt x="542" y="414"/>
                  </a:lnTo>
                  <a:lnTo>
                    <a:pt x="540" y="407"/>
                  </a:lnTo>
                  <a:lnTo>
                    <a:pt x="542" y="398"/>
                  </a:lnTo>
                  <a:lnTo>
                    <a:pt x="542" y="380"/>
                  </a:lnTo>
                  <a:lnTo>
                    <a:pt x="538" y="359"/>
                  </a:lnTo>
                  <a:lnTo>
                    <a:pt x="535" y="343"/>
                  </a:lnTo>
                  <a:lnTo>
                    <a:pt x="533" y="334"/>
                  </a:lnTo>
                  <a:lnTo>
                    <a:pt x="531" y="332"/>
                  </a:lnTo>
                  <a:lnTo>
                    <a:pt x="529" y="334"/>
                  </a:lnTo>
                  <a:lnTo>
                    <a:pt x="525" y="341"/>
                  </a:lnTo>
                  <a:lnTo>
                    <a:pt x="518" y="350"/>
                  </a:lnTo>
                  <a:lnTo>
                    <a:pt x="509" y="359"/>
                  </a:lnTo>
                  <a:lnTo>
                    <a:pt x="499" y="368"/>
                  </a:lnTo>
                  <a:lnTo>
                    <a:pt x="488" y="380"/>
                  </a:lnTo>
                  <a:lnTo>
                    <a:pt x="481" y="389"/>
                  </a:lnTo>
                  <a:lnTo>
                    <a:pt x="473" y="402"/>
                  </a:lnTo>
                  <a:lnTo>
                    <a:pt x="470" y="414"/>
                  </a:lnTo>
                  <a:lnTo>
                    <a:pt x="464" y="421"/>
                  </a:lnTo>
                  <a:lnTo>
                    <a:pt x="459" y="425"/>
                  </a:lnTo>
                  <a:lnTo>
                    <a:pt x="453" y="430"/>
                  </a:lnTo>
                  <a:lnTo>
                    <a:pt x="449" y="432"/>
                  </a:lnTo>
                  <a:lnTo>
                    <a:pt x="449" y="430"/>
                  </a:lnTo>
                  <a:lnTo>
                    <a:pt x="453" y="423"/>
                  </a:lnTo>
                  <a:lnTo>
                    <a:pt x="460" y="407"/>
                  </a:lnTo>
                  <a:lnTo>
                    <a:pt x="468" y="393"/>
                  </a:lnTo>
                  <a:lnTo>
                    <a:pt x="475" y="384"/>
                  </a:lnTo>
                  <a:lnTo>
                    <a:pt x="486" y="371"/>
                  </a:lnTo>
                  <a:lnTo>
                    <a:pt x="501" y="350"/>
                  </a:lnTo>
                  <a:lnTo>
                    <a:pt x="516" y="332"/>
                  </a:lnTo>
                  <a:lnTo>
                    <a:pt x="525" y="325"/>
                  </a:lnTo>
                  <a:lnTo>
                    <a:pt x="533" y="318"/>
                  </a:lnTo>
                  <a:lnTo>
                    <a:pt x="540" y="302"/>
                  </a:lnTo>
                  <a:lnTo>
                    <a:pt x="548" y="280"/>
                  </a:lnTo>
                  <a:lnTo>
                    <a:pt x="551" y="257"/>
                  </a:lnTo>
                  <a:lnTo>
                    <a:pt x="555" y="234"/>
                  </a:lnTo>
                  <a:lnTo>
                    <a:pt x="557" y="214"/>
                  </a:lnTo>
                  <a:lnTo>
                    <a:pt x="557" y="205"/>
                  </a:lnTo>
                  <a:lnTo>
                    <a:pt x="559" y="189"/>
                  </a:lnTo>
                  <a:lnTo>
                    <a:pt x="559" y="168"/>
                  </a:lnTo>
                  <a:lnTo>
                    <a:pt x="561" y="136"/>
                  </a:lnTo>
                  <a:lnTo>
                    <a:pt x="557" y="109"/>
                  </a:lnTo>
                  <a:lnTo>
                    <a:pt x="548" y="100"/>
                  </a:lnTo>
                  <a:lnTo>
                    <a:pt x="535" y="93"/>
                  </a:lnTo>
                  <a:lnTo>
                    <a:pt x="527" y="75"/>
                  </a:lnTo>
                  <a:lnTo>
                    <a:pt x="522" y="66"/>
                  </a:lnTo>
                  <a:lnTo>
                    <a:pt x="522" y="52"/>
                  </a:lnTo>
                  <a:lnTo>
                    <a:pt x="522" y="43"/>
                  </a:lnTo>
                  <a:lnTo>
                    <a:pt x="512" y="39"/>
                  </a:lnTo>
                  <a:lnTo>
                    <a:pt x="499" y="39"/>
                  </a:lnTo>
                  <a:lnTo>
                    <a:pt x="492" y="43"/>
                  </a:lnTo>
                  <a:lnTo>
                    <a:pt x="488" y="50"/>
                  </a:lnTo>
                  <a:lnTo>
                    <a:pt x="488" y="61"/>
                  </a:lnTo>
                  <a:lnTo>
                    <a:pt x="488" y="75"/>
                  </a:lnTo>
                  <a:lnTo>
                    <a:pt x="486" y="84"/>
                  </a:lnTo>
                  <a:lnTo>
                    <a:pt x="486" y="98"/>
                  </a:lnTo>
                  <a:lnTo>
                    <a:pt x="488" y="118"/>
                  </a:lnTo>
                  <a:lnTo>
                    <a:pt x="496" y="139"/>
                  </a:lnTo>
                  <a:lnTo>
                    <a:pt x="501" y="152"/>
                  </a:lnTo>
                  <a:lnTo>
                    <a:pt x="505" y="166"/>
                  </a:lnTo>
                  <a:lnTo>
                    <a:pt x="505" y="180"/>
                  </a:lnTo>
                  <a:lnTo>
                    <a:pt x="499" y="191"/>
                  </a:lnTo>
                  <a:lnTo>
                    <a:pt x="492" y="198"/>
                  </a:lnTo>
                  <a:lnTo>
                    <a:pt x="483" y="209"/>
                  </a:lnTo>
                  <a:lnTo>
                    <a:pt x="481" y="227"/>
                  </a:lnTo>
                  <a:lnTo>
                    <a:pt x="485" y="207"/>
                  </a:lnTo>
                  <a:lnTo>
                    <a:pt x="486" y="196"/>
                  </a:lnTo>
                  <a:lnTo>
                    <a:pt x="488" y="186"/>
                  </a:lnTo>
                  <a:lnTo>
                    <a:pt x="488" y="173"/>
                  </a:lnTo>
                  <a:lnTo>
                    <a:pt x="488" y="157"/>
                  </a:lnTo>
                  <a:lnTo>
                    <a:pt x="486" y="148"/>
                  </a:lnTo>
                  <a:lnTo>
                    <a:pt x="483" y="139"/>
                  </a:lnTo>
                  <a:lnTo>
                    <a:pt x="479" y="123"/>
                  </a:lnTo>
                  <a:lnTo>
                    <a:pt x="475" y="107"/>
                  </a:lnTo>
                  <a:lnTo>
                    <a:pt x="475" y="91"/>
                  </a:lnTo>
                  <a:lnTo>
                    <a:pt x="477" y="80"/>
                  </a:lnTo>
                  <a:lnTo>
                    <a:pt x="479" y="66"/>
                  </a:lnTo>
                  <a:lnTo>
                    <a:pt x="481" y="55"/>
                  </a:lnTo>
                  <a:lnTo>
                    <a:pt x="479" y="50"/>
                  </a:lnTo>
                  <a:lnTo>
                    <a:pt x="475" y="48"/>
                  </a:lnTo>
                  <a:lnTo>
                    <a:pt x="462" y="46"/>
                  </a:lnTo>
                  <a:lnTo>
                    <a:pt x="453" y="46"/>
                  </a:lnTo>
                  <a:lnTo>
                    <a:pt x="453" y="50"/>
                  </a:lnTo>
                  <a:lnTo>
                    <a:pt x="455" y="57"/>
                  </a:lnTo>
                  <a:lnTo>
                    <a:pt x="453" y="61"/>
                  </a:lnTo>
                  <a:lnTo>
                    <a:pt x="446" y="61"/>
                  </a:lnTo>
                  <a:lnTo>
                    <a:pt x="440" y="61"/>
                  </a:lnTo>
                  <a:lnTo>
                    <a:pt x="433" y="61"/>
                  </a:lnTo>
                  <a:lnTo>
                    <a:pt x="427" y="66"/>
                  </a:lnTo>
                  <a:close/>
                </a:path>
              </a:pathLst>
            </a:custGeom>
            <a:solidFill>
              <a:schemeClr val="tx1"/>
            </a:solidFill>
            <a:ln w="9525">
              <a:noFill/>
              <a:round/>
              <a:headEnd/>
              <a:tailEnd/>
            </a:ln>
          </p:spPr>
          <p:txBody>
            <a:bodyPr/>
            <a:lstStyle/>
            <a:p>
              <a:endParaRPr lang="fr-FR"/>
            </a:p>
          </p:txBody>
        </p:sp>
        <p:sp>
          <p:nvSpPr>
            <p:cNvPr id="585746" name="Freeform 15"/>
            <p:cNvSpPr>
              <a:spLocks/>
            </p:cNvSpPr>
            <p:nvPr/>
          </p:nvSpPr>
          <p:spPr bwMode="auto">
            <a:xfrm>
              <a:off x="3850" y="1798"/>
              <a:ext cx="38" cy="160"/>
            </a:xfrm>
            <a:custGeom>
              <a:avLst/>
              <a:gdLst>
                <a:gd name="T0" fmla="*/ 22 w 52"/>
                <a:gd name="T1" fmla="*/ 0 h 150"/>
                <a:gd name="T2" fmla="*/ 7 w 52"/>
                <a:gd name="T3" fmla="*/ 36 h 150"/>
                <a:gd name="T4" fmla="*/ 0 w 52"/>
                <a:gd name="T5" fmla="*/ 77 h 150"/>
                <a:gd name="T6" fmla="*/ 1 w 52"/>
                <a:gd name="T7" fmla="*/ 121 h 150"/>
                <a:gd name="T8" fmla="*/ 18 w 52"/>
                <a:gd name="T9" fmla="*/ 160 h 150"/>
                <a:gd name="T10" fmla="*/ 32 w 52"/>
                <a:gd name="T11" fmla="*/ 123 h 150"/>
                <a:gd name="T12" fmla="*/ 38 w 52"/>
                <a:gd name="T13" fmla="*/ 84 h 150"/>
                <a:gd name="T14" fmla="*/ 35 w 52"/>
                <a:gd name="T15" fmla="*/ 41 h 150"/>
                <a:gd name="T16" fmla="*/ 22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30" y="0"/>
                  </a:moveTo>
                  <a:lnTo>
                    <a:pt x="9" y="34"/>
                  </a:lnTo>
                  <a:lnTo>
                    <a:pt x="0" y="72"/>
                  </a:lnTo>
                  <a:lnTo>
                    <a:pt x="2" y="113"/>
                  </a:lnTo>
                  <a:lnTo>
                    <a:pt x="24" y="150"/>
                  </a:lnTo>
                  <a:lnTo>
                    <a:pt x="44" y="115"/>
                  </a:lnTo>
                  <a:lnTo>
                    <a:pt x="52" y="79"/>
                  </a:lnTo>
                  <a:lnTo>
                    <a:pt x="48" y="38"/>
                  </a:lnTo>
                  <a:lnTo>
                    <a:pt x="30" y="0"/>
                  </a:lnTo>
                  <a:close/>
                </a:path>
              </a:pathLst>
            </a:custGeom>
            <a:solidFill>
              <a:srgbClr val="C7E048"/>
            </a:solidFill>
            <a:ln w="9525">
              <a:noFill/>
              <a:round/>
              <a:headEnd/>
              <a:tailEnd/>
            </a:ln>
          </p:spPr>
          <p:txBody>
            <a:bodyPr/>
            <a:lstStyle/>
            <a:p>
              <a:endParaRPr lang="fr-FR"/>
            </a:p>
          </p:txBody>
        </p:sp>
        <p:sp>
          <p:nvSpPr>
            <p:cNvPr id="585747" name="Freeform 16"/>
            <p:cNvSpPr>
              <a:spLocks/>
            </p:cNvSpPr>
            <p:nvPr/>
          </p:nvSpPr>
          <p:spPr bwMode="auto">
            <a:xfrm>
              <a:off x="3787" y="1708"/>
              <a:ext cx="56" cy="138"/>
            </a:xfrm>
            <a:custGeom>
              <a:avLst/>
              <a:gdLst>
                <a:gd name="T0" fmla="*/ 55 w 75"/>
                <a:gd name="T1" fmla="*/ 0 h 130"/>
                <a:gd name="T2" fmla="*/ 45 w 75"/>
                <a:gd name="T3" fmla="*/ 7 h 130"/>
                <a:gd name="T4" fmla="*/ 35 w 75"/>
                <a:gd name="T5" fmla="*/ 20 h 130"/>
                <a:gd name="T6" fmla="*/ 24 w 75"/>
                <a:gd name="T7" fmla="*/ 37 h 130"/>
                <a:gd name="T8" fmla="*/ 16 w 75"/>
                <a:gd name="T9" fmla="*/ 53 h 130"/>
                <a:gd name="T10" fmla="*/ 7 w 75"/>
                <a:gd name="T11" fmla="*/ 73 h 130"/>
                <a:gd name="T12" fmla="*/ 3 w 75"/>
                <a:gd name="T13" fmla="*/ 94 h 130"/>
                <a:gd name="T14" fmla="*/ 0 w 75"/>
                <a:gd name="T15" fmla="*/ 117 h 130"/>
                <a:gd name="T16" fmla="*/ 3 w 75"/>
                <a:gd name="T17" fmla="*/ 138 h 130"/>
                <a:gd name="T18" fmla="*/ 16 w 75"/>
                <a:gd name="T19" fmla="*/ 128 h 130"/>
                <a:gd name="T20" fmla="*/ 27 w 75"/>
                <a:gd name="T21" fmla="*/ 117 h 130"/>
                <a:gd name="T22" fmla="*/ 37 w 75"/>
                <a:gd name="T23" fmla="*/ 100 h 130"/>
                <a:gd name="T24" fmla="*/ 45 w 75"/>
                <a:gd name="T25" fmla="*/ 83 h 130"/>
                <a:gd name="T26" fmla="*/ 52 w 75"/>
                <a:gd name="T27" fmla="*/ 64 h 130"/>
                <a:gd name="T28" fmla="*/ 55 w 75"/>
                <a:gd name="T29" fmla="*/ 41 h 130"/>
                <a:gd name="T30" fmla="*/ 56 w 75"/>
                <a:gd name="T31" fmla="*/ 22 h 130"/>
                <a:gd name="T32" fmla="*/ 55 w 75"/>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130"/>
                <a:gd name="T53" fmla="*/ 75 w 75"/>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130">
                  <a:moveTo>
                    <a:pt x="73" y="0"/>
                  </a:moveTo>
                  <a:lnTo>
                    <a:pt x="60" y="7"/>
                  </a:lnTo>
                  <a:lnTo>
                    <a:pt x="47" y="19"/>
                  </a:lnTo>
                  <a:lnTo>
                    <a:pt x="32" y="35"/>
                  </a:lnTo>
                  <a:lnTo>
                    <a:pt x="21" y="50"/>
                  </a:lnTo>
                  <a:lnTo>
                    <a:pt x="10" y="69"/>
                  </a:lnTo>
                  <a:lnTo>
                    <a:pt x="4" y="89"/>
                  </a:lnTo>
                  <a:lnTo>
                    <a:pt x="0" y="110"/>
                  </a:lnTo>
                  <a:lnTo>
                    <a:pt x="4" y="130"/>
                  </a:lnTo>
                  <a:lnTo>
                    <a:pt x="21" y="121"/>
                  </a:lnTo>
                  <a:lnTo>
                    <a:pt x="36" y="110"/>
                  </a:lnTo>
                  <a:lnTo>
                    <a:pt x="49" y="94"/>
                  </a:lnTo>
                  <a:lnTo>
                    <a:pt x="60" y="78"/>
                  </a:lnTo>
                  <a:lnTo>
                    <a:pt x="69" y="60"/>
                  </a:lnTo>
                  <a:lnTo>
                    <a:pt x="73" y="39"/>
                  </a:lnTo>
                  <a:lnTo>
                    <a:pt x="75" y="21"/>
                  </a:lnTo>
                  <a:lnTo>
                    <a:pt x="73" y="0"/>
                  </a:lnTo>
                  <a:close/>
                </a:path>
              </a:pathLst>
            </a:custGeom>
            <a:solidFill>
              <a:srgbClr val="C7E048"/>
            </a:solidFill>
            <a:ln w="9525">
              <a:noFill/>
              <a:round/>
              <a:headEnd/>
              <a:tailEnd/>
            </a:ln>
          </p:spPr>
          <p:txBody>
            <a:bodyPr/>
            <a:lstStyle/>
            <a:p>
              <a:endParaRPr lang="fr-FR"/>
            </a:p>
          </p:txBody>
        </p:sp>
        <p:sp>
          <p:nvSpPr>
            <p:cNvPr id="585748" name="Freeform 17"/>
            <p:cNvSpPr>
              <a:spLocks/>
            </p:cNvSpPr>
            <p:nvPr/>
          </p:nvSpPr>
          <p:spPr bwMode="auto">
            <a:xfrm>
              <a:off x="4244" y="1483"/>
              <a:ext cx="89" cy="77"/>
            </a:xfrm>
            <a:custGeom>
              <a:avLst/>
              <a:gdLst>
                <a:gd name="T0" fmla="*/ 0 w 120"/>
                <a:gd name="T1" fmla="*/ 63 h 72"/>
                <a:gd name="T2" fmla="*/ 7 w 120"/>
                <a:gd name="T3" fmla="*/ 46 h 72"/>
                <a:gd name="T4" fmla="*/ 16 w 120"/>
                <a:gd name="T5" fmla="*/ 29 h 72"/>
                <a:gd name="T6" fmla="*/ 26 w 120"/>
                <a:gd name="T7" fmla="*/ 16 h 72"/>
                <a:gd name="T8" fmla="*/ 38 w 120"/>
                <a:gd name="T9" fmla="*/ 6 h 72"/>
                <a:gd name="T10" fmla="*/ 50 w 120"/>
                <a:gd name="T11" fmla="*/ 0 h 72"/>
                <a:gd name="T12" fmla="*/ 65 w 120"/>
                <a:gd name="T13" fmla="*/ 0 h 72"/>
                <a:gd name="T14" fmla="*/ 76 w 120"/>
                <a:gd name="T15" fmla="*/ 2 h 72"/>
                <a:gd name="T16" fmla="*/ 89 w 120"/>
                <a:gd name="T17" fmla="*/ 10 h 72"/>
                <a:gd name="T18" fmla="*/ 84 w 120"/>
                <a:gd name="T19" fmla="*/ 29 h 72"/>
                <a:gd name="T20" fmla="*/ 76 w 120"/>
                <a:gd name="T21" fmla="*/ 46 h 72"/>
                <a:gd name="T22" fmla="*/ 67 w 120"/>
                <a:gd name="T23" fmla="*/ 60 h 72"/>
                <a:gd name="T24" fmla="*/ 57 w 120"/>
                <a:gd name="T25" fmla="*/ 70 h 72"/>
                <a:gd name="T26" fmla="*/ 47 w 120"/>
                <a:gd name="T27" fmla="*/ 75 h 72"/>
                <a:gd name="T28" fmla="*/ 33 w 120"/>
                <a:gd name="T29" fmla="*/ 77 h 72"/>
                <a:gd name="T30" fmla="*/ 18 w 120"/>
                <a:gd name="T31" fmla="*/ 73 h 72"/>
                <a:gd name="T32" fmla="*/ 0 w 120"/>
                <a:gd name="T33" fmla="*/ 63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2"/>
                <a:gd name="T53" fmla="*/ 120 w 12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2">
                  <a:moveTo>
                    <a:pt x="0" y="59"/>
                  </a:moveTo>
                  <a:lnTo>
                    <a:pt x="9" y="43"/>
                  </a:lnTo>
                  <a:lnTo>
                    <a:pt x="22" y="27"/>
                  </a:lnTo>
                  <a:lnTo>
                    <a:pt x="35" y="15"/>
                  </a:lnTo>
                  <a:lnTo>
                    <a:pt x="51" y="6"/>
                  </a:lnTo>
                  <a:lnTo>
                    <a:pt x="68" y="0"/>
                  </a:lnTo>
                  <a:lnTo>
                    <a:pt x="87" y="0"/>
                  </a:lnTo>
                  <a:lnTo>
                    <a:pt x="103" y="2"/>
                  </a:lnTo>
                  <a:lnTo>
                    <a:pt x="120" y="9"/>
                  </a:lnTo>
                  <a:lnTo>
                    <a:pt x="113" y="27"/>
                  </a:lnTo>
                  <a:lnTo>
                    <a:pt x="102" y="43"/>
                  </a:lnTo>
                  <a:lnTo>
                    <a:pt x="90" y="56"/>
                  </a:lnTo>
                  <a:lnTo>
                    <a:pt x="77" y="65"/>
                  </a:lnTo>
                  <a:lnTo>
                    <a:pt x="63" y="70"/>
                  </a:lnTo>
                  <a:lnTo>
                    <a:pt x="44" y="72"/>
                  </a:lnTo>
                  <a:lnTo>
                    <a:pt x="24" y="68"/>
                  </a:lnTo>
                  <a:lnTo>
                    <a:pt x="0" y="59"/>
                  </a:lnTo>
                  <a:close/>
                </a:path>
              </a:pathLst>
            </a:custGeom>
            <a:solidFill>
              <a:srgbClr val="C7E048"/>
            </a:solidFill>
            <a:ln w="9525">
              <a:noFill/>
              <a:round/>
              <a:headEnd/>
              <a:tailEnd/>
            </a:ln>
          </p:spPr>
          <p:txBody>
            <a:bodyPr/>
            <a:lstStyle/>
            <a:p>
              <a:endParaRPr lang="fr-FR"/>
            </a:p>
          </p:txBody>
        </p:sp>
        <p:sp>
          <p:nvSpPr>
            <p:cNvPr id="585749" name="Freeform 18"/>
            <p:cNvSpPr>
              <a:spLocks/>
            </p:cNvSpPr>
            <p:nvPr/>
          </p:nvSpPr>
          <p:spPr bwMode="auto">
            <a:xfrm>
              <a:off x="3787" y="1416"/>
              <a:ext cx="38" cy="154"/>
            </a:xfrm>
            <a:custGeom>
              <a:avLst/>
              <a:gdLst>
                <a:gd name="T0" fmla="*/ 22 w 52"/>
                <a:gd name="T1" fmla="*/ 0 h 147"/>
                <a:gd name="T2" fmla="*/ 7 w 52"/>
                <a:gd name="T3" fmla="*/ 36 h 147"/>
                <a:gd name="T4" fmla="*/ 0 w 52"/>
                <a:gd name="T5" fmla="*/ 73 h 147"/>
                <a:gd name="T6" fmla="*/ 1 w 52"/>
                <a:gd name="T7" fmla="*/ 116 h 147"/>
                <a:gd name="T8" fmla="*/ 18 w 52"/>
                <a:gd name="T9" fmla="*/ 154 h 147"/>
                <a:gd name="T10" fmla="*/ 33 w 52"/>
                <a:gd name="T11" fmla="*/ 122 h 147"/>
                <a:gd name="T12" fmla="*/ 38 w 52"/>
                <a:gd name="T13" fmla="*/ 83 h 147"/>
                <a:gd name="T14" fmla="*/ 36 w 52"/>
                <a:gd name="T15" fmla="*/ 40 h 147"/>
                <a:gd name="T16" fmla="*/ 22 w 52"/>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47"/>
                <a:gd name="T29" fmla="*/ 52 w 52"/>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47">
                  <a:moveTo>
                    <a:pt x="30" y="0"/>
                  </a:moveTo>
                  <a:lnTo>
                    <a:pt x="10" y="34"/>
                  </a:lnTo>
                  <a:lnTo>
                    <a:pt x="0" y="70"/>
                  </a:lnTo>
                  <a:lnTo>
                    <a:pt x="2" y="111"/>
                  </a:lnTo>
                  <a:lnTo>
                    <a:pt x="25" y="147"/>
                  </a:lnTo>
                  <a:lnTo>
                    <a:pt x="45" y="116"/>
                  </a:lnTo>
                  <a:lnTo>
                    <a:pt x="52" y="79"/>
                  </a:lnTo>
                  <a:lnTo>
                    <a:pt x="49" y="38"/>
                  </a:lnTo>
                  <a:lnTo>
                    <a:pt x="30" y="0"/>
                  </a:lnTo>
                  <a:close/>
                </a:path>
              </a:pathLst>
            </a:custGeom>
            <a:solidFill>
              <a:srgbClr val="C7E048"/>
            </a:solidFill>
            <a:ln w="9525">
              <a:noFill/>
              <a:round/>
              <a:headEnd/>
              <a:tailEnd/>
            </a:ln>
          </p:spPr>
          <p:txBody>
            <a:bodyPr/>
            <a:lstStyle/>
            <a:p>
              <a:endParaRPr lang="fr-FR"/>
            </a:p>
          </p:txBody>
        </p:sp>
        <p:sp>
          <p:nvSpPr>
            <p:cNvPr id="585750" name="Freeform 19"/>
            <p:cNvSpPr>
              <a:spLocks/>
            </p:cNvSpPr>
            <p:nvPr/>
          </p:nvSpPr>
          <p:spPr bwMode="auto">
            <a:xfrm>
              <a:off x="3956" y="1703"/>
              <a:ext cx="51" cy="132"/>
            </a:xfrm>
            <a:custGeom>
              <a:avLst/>
              <a:gdLst>
                <a:gd name="T0" fmla="*/ 50 w 72"/>
                <a:gd name="T1" fmla="*/ 0 h 130"/>
                <a:gd name="T2" fmla="*/ 40 w 72"/>
                <a:gd name="T3" fmla="*/ 7 h 130"/>
                <a:gd name="T4" fmla="*/ 31 w 72"/>
                <a:gd name="T5" fmla="*/ 19 h 130"/>
                <a:gd name="T6" fmla="*/ 22 w 72"/>
                <a:gd name="T7" fmla="*/ 32 h 130"/>
                <a:gd name="T8" fmla="*/ 13 w 72"/>
                <a:gd name="T9" fmla="*/ 51 h 130"/>
                <a:gd name="T10" fmla="*/ 6 w 72"/>
                <a:gd name="T11" fmla="*/ 70 h 130"/>
                <a:gd name="T12" fmla="*/ 1 w 72"/>
                <a:gd name="T13" fmla="*/ 90 h 130"/>
                <a:gd name="T14" fmla="*/ 0 w 72"/>
                <a:gd name="T15" fmla="*/ 111 h 130"/>
                <a:gd name="T16" fmla="*/ 1 w 72"/>
                <a:gd name="T17" fmla="*/ 132 h 130"/>
                <a:gd name="T18" fmla="*/ 13 w 72"/>
                <a:gd name="T19" fmla="*/ 123 h 130"/>
                <a:gd name="T20" fmla="*/ 23 w 72"/>
                <a:gd name="T21" fmla="*/ 109 h 130"/>
                <a:gd name="T22" fmla="*/ 33 w 72"/>
                <a:gd name="T23" fmla="*/ 95 h 130"/>
                <a:gd name="T24" fmla="*/ 40 w 72"/>
                <a:gd name="T25" fmla="*/ 76 h 130"/>
                <a:gd name="T26" fmla="*/ 46 w 72"/>
                <a:gd name="T27" fmla="*/ 58 h 130"/>
                <a:gd name="T28" fmla="*/ 50 w 72"/>
                <a:gd name="T29" fmla="*/ 40 h 130"/>
                <a:gd name="T30" fmla="*/ 51 w 72"/>
                <a:gd name="T31" fmla="*/ 19 h 130"/>
                <a:gd name="T32" fmla="*/ 50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9"/>
                  </a:lnTo>
                  <a:lnTo>
                    <a:pt x="31" y="32"/>
                  </a:lnTo>
                  <a:lnTo>
                    <a:pt x="18" y="50"/>
                  </a:lnTo>
                  <a:lnTo>
                    <a:pt x="9" y="69"/>
                  </a:lnTo>
                  <a:lnTo>
                    <a:pt x="2" y="89"/>
                  </a:lnTo>
                  <a:lnTo>
                    <a:pt x="0" y="109"/>
                  </a:lnTo>
                  <a:lnTo>
                    <a:pt x="2" y="130"/>
                  </a:lnTo>
                  <a:lnTo>
                    <a:pt x="18" y="121"/>
                  </a:lnTo>
                  <a:lnTo>
                    <a:pt x="33" y="107"/>
                  </a:lnTo>
                  <a:lnTo>
                    <a:pt x="46" y="94"/>
                  </a:lnTo>
                  <a:lnTo>
                    <a:pt x="57" y="75"/>
                  </a:lnTo>
                  <a:lnTo>
                    <a:pt x="65" y="57"/>
                  </a:lnTo>
                  <a:lnTo>
                    <a:pt x="70" y="39"/>
                  </a:lnTo>
                  <a:lnTo>
                    <a:pt x="72" y="19"/>
                  </a:lnTo>
                  <a:lnTo>
                    <a:pt x="70" y="0"/>
                  </a:lnTo>
                  <a:close/>
                </a:path>
              </a:pathLst>
            </a:custGeom>
            <a:solidFill>
              <a:srgbClr val="C7E048"/>
            </a:solidFill>
            <a:ln w="9525">
              <a:noFill/>
              <a:round/>
              <a:headEnd/>
              <a:tailEnd/>
            </a:ln>
          </p:spPr>
          <p:txBody>
            <a:bodyPr/>
            <a:lstStyle/>
            <a:p>
              <a:endParaRPr lang="fr-FR"/>
            </a:p>
          </p:txBody>
        </p:sp>
        <p:sp>
          <p:nvSpPr>
            <p:cNvPr id="585751" name="Freeform 20"/>
            <p:cNvSpPr>
              <a:spLocks/>
            </p:cNvSpPr>
            <p:nvPr/>
          </p:nvSpPr>
          <p:spPr bwMode="auto">
            <a:xfrm>
              <a:off x="4186" y="1180"/>
              <a:ext cx="87" cy="80"/>
            </a:xfrm>
            <a:custGeom>
              <a:avLst/>
              <a:gdLst>
                <a:gd name="T0" fmla="*/ 0 w 120"/>
                <a:gd name="T1" fmla="*/ 65 h 75"/>
                <a:gd name="T2" fmla="*/ 7 w 120"/>
                <a:gd name="T3" fmla="*/ 48 h 75"/>
                <a:gd name="T4" fmla="*/ 16 w 120"/>
                <a:gd name="T5" fmla="*/ 31 h 75"/>
                <a:gd name="T6" fmla="*/ 27 w 120"/>
                <a:gd name="T7" fmla="*/ 19 h 75"/>
                <a:gd name="T8" fmla="*/ 38 w 120"/>
                <a:gd name="T9" fmla="*/ 7 h 75"/>
                <a:gd name="T10" fmla="*/ 51 w 120"/>
                <a:gd name="T11" fmla="*/ 2 h 75"/>
                <a:gd name="T12" fmla="*/ 63 w 120"/>
                <a:gd name="T13" fmla="*/ 0 h 75"/>
                <a:gd name="T14" fmla="*/ 75 w 120"/>
                <a:gd name="T15" fmla="*/ 2 h 75"/>
                <a:gd name="T16" fmla="*/ 87 w 120"/>
                <a:gd name="T17" fmla="*/ 10 h 75"/>
                <a:gd name="T18" fmla="*/ 82 w 120"/>
                <a:gd name="T19" fmla="*/ 29 h 75"/>
                <a:gd name="T20" fmla="*/ 74 w 120"/>
                <a:gd name="T21" fmla="*/ 46 h 75"/>
                <a:gd name="T22" fmla="*/ 66 w 120"/>
                <a:gd name="T23" fmla="*/ 61 h 75"/>
                <a:gd name="T24" fmla="*/ 57 w 120"/>
                <a:gd name="T25" fmla="*/ 70 h 75"/>
                <a:gd name="T26" fmla="*/ 46 w 120"/>
                <a:gd name="T27" fmla="*/ 78 h 75"/>
                <a:gd name="T28" fmla="*/ 32 w 120"/>
                <a:gd name="T29" fmla="*/ 80 h 75"/>
                <a:gd name="T30" fmla="*/ 17 w 120"/>
                <a:gd name="T31" fmla="*/ 75 h 75"/>
                <a:gd name="T32" fmla="*/ 0 w 120"/>
                <a:gd name="T33" fmla="*/ 65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5"/>
                <a:gd name="T53" fmla="*/ 120 w 120"/>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5">
                  <a:moveTo>
                    <a:pt x="0" y="61"/>
                  </a:moveTo>
                  <a:lnTo>
                    <a:pt x="9" y="45"/>
                  </a:lnTo>
                  <a:lnTo>
                    <a:pt x="22" y="29"/>
                  </a:lnTo>
                  <a:lnTo>
                    <a:pt x="37" y="18"/>
                  </a:lnTo>
                  <a:lnTo>
                    <a:pt x="52" y="7"/>
                  </a:lnTo>
                  <a:lnTo>
                    <a:pt x="70" y="2"/>
                  </a:lnTo>
                  <a:lnTo>
                    <a:pt x="87" y="0"/>
                  </a:lnTo>
                  <a:lnTo>
                    <a:pt x="104" y="2"/>
                  </a:lnTo>
                  <a:lnTo>
                    <a:pt x="120" y="9"/>
                  </a:lnTo>
                  <a:lnTo>
                    <a:pt x="113" y="27"/>
                  </a:lnTo>
                  <a:lnTo>
                    <a:pt x="102" y="43"/>
                  </a:lnTo>
                  <a:lnTo>
                    <a:pt x="91" y="57"/>
                  </a:lnTo>
                  <a:lnTo>
                    <a:pt x="78" y="66"/>
                  </a:lnTo>
                  <a:lnTo>
                    <a:pt x="63" y="73"/>
                  </a:lnTo>
                  <a:lnTo>
                    <a:pt x="44" y="75"/>
                  </a:lnTo>
                  <a:lnTo>
                    <a:pt x="24" y="70"/>
                  </a:lnTo>
                  <a:lnTo>
                    <a:pt x="0" y="61"/>
                  </a:lnTo>
                  <a:close/>
                </a:path>
              </a:pathLst>
            </a:custGeom>
            <a:solidFill>
              <a:srgbClr val="C7E048"/>
            </a:solidFill>
            <a:ln w="9525">
              <a:noFill/>
              <a:round/>
              <a:headEnd/>
              <a:tailEnd/>
            </a:ln>
          </p:spPr>
          <p:txBody>
            <a:bodyPr/>
            <a:lstStyle/>
            <a:p>
              <a:endParaRPr lang="fr-FR"/>
            </a:p>
          </p:txBody>
        </p:sp>
        <p:sp>
          <p:nvSpPr>
            <p:cNvPr id="585752" name="Freeform 21"/>
            <p:cNvSpPr>
              <a:spLocks/>
            </p:cNvSpPr>
            <p:nvPr/>
          </p:nvSpPr>
          <p:spPr bwMode="auto">
            <a:xfrm>
              <a:off x="3931" y="1302"/>
              <a:ext cx="86" cy="72"/>
            </a:xfrm>
            <a:custGeom>
              <a:avLst/>
              <a:gdLst>
                <a:gd name="T0" fmla="*/ 86 w 119"/>
                <a:gd name="T1" fmla="*/ 70 h 70"/>
                <a:gd name="T2" fmla="*/ 75 w 119"/>
                <a:gd name="T3" fmla="*/ 72 h 70"/>
                <a:gd name="T4" fmla="*/ 65 w 119"/>
                <a:gd name="T5" fmla="*/ 72 h 70"/>
                <a:gd name="T6" fmla="*/ 51 w 119"/>
                <a:gd name="T7" fmla="*/ 70 h 70"/>
                <a:gd name="T8" fmla="*/ 39 w 119"/>
                <a:gd name="T9" fmla="*/ 63 h 70"/>
                <a:gd name="T10" fmla="*/ 27 w 119"/>
                <a:gd name="T11" fmla="*/ 56 h 70"/>
                <a:gd name="T12" fmla="*/ 17 w 119"/>
                <a:gd name="T13" fmla="*/ 46 h 70"/>
                <a:gd name="T14" fmla="*/ 7 w 119"/>
                <a:gd name="T15" fmla="*/ 35 h 70"/>
                <a:gd name="T16" fmla="*/ 0 w 119"/>
                <a:gd name="T17" fmla="*/ 24 h 70"/>
                <a:gd name="T18" fmla="*/ 14 w 119"/>
                <a:gd name="T19" fmla="*/ 11 h 70"/>
                <a:gd name="T20" fmla="*/ 27 w 119"/>
                <a:gd name="T21" fmla="*/ 4 h 70"/>
                <a:gd name="T22" fmla="*/ 40 w 119"/>
                <a:gd name="T23" fmla="*/ 0 h 70"/>
                <a:gd name="T24" fmla="*/ 51 w 119"/>
                <a:gd name="T25" fmla="*/ 0 h 70"/>
                <a:gd name="T26" fmla="*/ 62 w 119"/>
                <a:gd name="T27" fmla="*/ 7 h 70"/>
                <a:gd name="T28" fmla="*/ 72 w 119"/>
                <a:gd name="T29" fmla="*/ 21 h 70"/>
                <a:gd name="T30" fmla="*/ 79 w 119"/>
                <a:gd name="T31" fmla="*/ 42 h 70"/>
                <a:gd name="T32" fmla="*/ 86 w 119"/>
                <a:gd name="T33" fmla="*/ 7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70"/>
                <a:gd name="T53" fmla="*/ 119 w 119"/>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70">
                  <a:moveTo>
                    <a:pt x="119" y="68"/>
                  </a:moveTo>
                  <a:lnTo>
                    <a:pt x="104" y="70"/>
                  </a:lnTo>
                  <a:lnTo>
                    <a:pt x="90" y="70"/>
                  </a:lnTo>
                  <a:lnTo>
                    <a:pt x="71" y="68"/>
                  </a:lnTo>
                  <a:lnTo>
                    <a:pt x="54" y="61"/>
                  </a:lnTo>
                  <a:lnTo>
                    <a:pt x="38" y="54"/>
                  </a:lnTo>
                  <a:lnTo>
                    <a:pt x="23" y="45"/>
                  </a:lnTo>
                  <a:lnTo>
                    <a:pt x="10" y="34"/>
                  </a:lnTo>
                  <a:lnTo>
                    <a:pt x="0" y="23"/>
                  </a:lnTo>
                  <a:lnTo>
                    <a:pt x="19" y="11"/>
                  </a:lnTo>
                  <a:lnTo>
                    <a:pt x="38" y="4"/>
                  </a:lnTo>
                  <a:lnTo>
                    <a:pt x="56" y="0"/>
                  </a:lnTo>
                  <a:lnTo>
                    <a:pt x="71" y="0"/>
                  </a:lnTo>
                  <a:lnTo>
                    <a:pt x="86" y="7"/>
                  </a:lnTo>
                  <a:lnTo>
                    <a:pt x="99" y="20"/>
                  </a:lnTo>
                  <a:lnTo>
                    <a:pt x="110" y="41"/>
                  </a:lnTo>
                  <a:lnTo>
                    <a:pt x="119" y="68"/>
                  </a:lnTo>
                  <a:close/>
                </a:path>
              </a:pathLst>
            </a:custGeom>
            <a:solidFill>
              <a:srgbClr val="C7E048"/>
            </a:solidFill>
            <a:ln w="9525">
              <a:noFill/>
              <a:round/>
              <a:headEnd/>
              <a:tailEnd/>
            </a:ln>
          </p:spPr>
          <p:txBody>
            <a:bodyPr/>
            <a:lstStyle/>
            <a:p>
              <a:endParaRPr lang="fr-FR"/>
            </a:p>
          </p:txBody>
        </p:sp>
        <p:sp>
          <p:nvSpPr>
            <p:cNvPr id="585753" name="Freeform 22"/>
            <p:cNvSpPr>
              <a:spLocks/>
            </p:cNvSpPr>
            <p:nvPr/>
          </p:nvSpPr>
          <p:spPr bwMode="auto">
            <a:xfrm>
              <a:off x="4155" y="1284"/>
              <a:ext cx="89" cy="74"/>
            </a:xfrm>
            <a:custGeom>
              <a:avLst/>
              <a:gdLst>
                <a:gd name="T0" fmla="*/ 89 w 123"/>
                <a:gd name="T1" fmla="*/ 72 h 70"/>
                <a:gd name="T2" fmla="*/ 78 w 123"/>
                <a:gd name="T3" fmla="*/ 74 h 70"/>
                <a:gd name="T4" fmla="*/ 66 w 123"/>
                <a:gd name="T5" fmla="*/ 74 h 70"/>
                <a:gd name="T6" fmla="*/ 52 w 123"/>
                <a:gd name="T7" fmla="*/ 72 h 70"/>
                <a:gd name="T8" fmla="*/ 41 w 123"/>
                <a:gd name="T9" fmla="*/ 64 h 70"/>
                <a:gd name="T10" fmla="*/ 27 w 123"/>
                <a:gd name="T11" fmla="*/ 57 h 70"/>
                <a:gd name="T12" fmla="*/ 16 w 123"/>
                <a:gd name="T13" fmla="*/ 48 h 70"/>
                <a:gd name="T14" fmla="*/ 7 w 123"/>
                <a:gd name="T15" fmla="*/ 36 h 70"/>
                <a:gd name="T16" fmla="*/ 0 w 123"/>
                <a:gd name="T17" fmla="*/ 24 h 70"/>
                <a:gd name="T18" fmla="*/ 14 w 123"/>
                <a:gd name="T19" fmla="*/ 12 h 70"/>
                <a:gd name="T20" fmla="*/ 27 w 123"/>
                <a:gd name="T21" fmla="*/ 4 h 70"/>
                <a:gd name="T22" fmla="*/ 41 w 123"/>
                <a:gd name="T23" fmla="*/ 0 h 70"/>
                <a:gd name="T24" fmla="*/ 52 w 123"/>
                <a:gd name="T25" fmla="*/ 0 h 70"/>
                <a:gd name="T26" fmla="*/ 63 w 123"/>
                <a:gd name="T27" fmla="*/ 7 h 70"/>
                <a:gd name="T28" fmla="*/ 74 w 123"/>
                <a:gd name="T29" fmla="*/ 21 h 70"/>
                <a:gd name="T30" fmla="*/ 82 w 123"/>
                <a:gd name="T31" fmla="*/ 43 h 70"/>
                <a:gd name="T32" fmla="*/ 89 w 123"/>
                <a:gd name="T33" fmla="*/ 72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7" y="54"/>
                  </a:lnTo>
                  <a:lnTo>
                    <a:pt x="22" y="45"/>
                  </a:lnTo>
                  <a:lnTo>
                    <a:pt x="9" y="34"/>
                  </a:lnTo>
                  <a:lnTo>
                    <a:pt x="0" y="23"/>
                  </a:lnTo>
                  <a:lnTo>
                    <a:pt x="19" y="11"/>
                  </a:lnTo>
                  <a:lnTo>
                    <a:pt x="37" y="4"/>
                  </a:lnTo>
                  <a:lnTo>
                    <a:pt x="56" y="0"/>
                  </a:lnTo>
                  <a:lnTo>
                    <a:pt x="72" y="0"/>
                  </a:lnTo>
                  <a:lnTo>
                    <a:pt x="87" y="7"/>
                  </a:lnTo>
                  <a:lnTo>
                    <a:pt x="102" y="20"/>
                  </a:lnTo>
                  <a:lnTo>
                    <a:pt x="113" y="41"/>
                  </a:lnTo>
                  <a:lnTo>
                    <a:pt x="123" y="68"/>
                  </a:lnTo>
                  <a:close/>
                </a:path>
              </a:pathLst>
            </a:custGeom>
            <a:solidFill>
              <a:srgbClr val="C7E048"/>
            </a:solidFill>
            <a:ln w="9525">
              <a:noFill/>
              <a:round/>
              <a:headEnd/>
              <a:tailEnd/>
            </a:ln>
          </p:spPr>
          <p:txBody>
            <a:bodyPr/>
            <a:lstStyle/>
            <a:p>
              <a:endParaRPr lang="fr-FR"/>
            </a:p>
          </p:txBody>
        </p:sp>
        <p:sp>
          <p:nvSpPr>
            <p:cNvPr id="585754" name="Freeform 23"/>
            <p:cNvSpPr>
              <a:spLocks/>
            </p:cNvSpPr>
            <p:nvPr/>
          </p:nvSpPr>
          <p:spPr bwMode="auto">
            <a:xfrm>
              <a:off x="3704" y="1626"/>
              <a:ext cx="91" cy="77"/>
            </a:xfrm>
            <a:custGeom>
              <a:avLst/>
              <a:gdLst>
                <a:gd name="T0" fmla="*/ 0 w 123"/>
                <a:gd name="T1" fmla="*/ 62 h 73"/>
                <a:gd name="T2" fmla="*/ 7 w 123"/>
                <a:gd name="T3" fmla="*/ 45 h 73"/>
                <a:gd name="T4" fmla="*/ 16 w 123"/>
                <a:gd name="T5" fmla="*/ 28 h 73"/>
                <a:gd name="T6" fmla="*/ 27 w 123"/>
                <a:gd name="T7" fmla="*/ 17 h 73"/>
                <a:gd name="T8" fmla="*/ 40 w 123"/>
                <a:gd name="T9" fmla="*/ 7 h 73"/>
                <a:gd name="T10" fmla="*/ 53 w 123"/>
                <a:gd name="T11" fmla="*/ 0 h 73"/>
                <a:gd name="T12" fmla="*/ 66 w 123"/>
                <a:gd name="T13" fmla="*/ 0 h 73"/>
                <a:gd name="T14" fmla="*/ 78 w 123"/>
                <a:gd name="T15" fmla="*/ 2 h 73"/>
                <a:gd name="T16" fmla="*/ 91 w 123"/>
                <a:gd name="T17" fmla="*/ 9 h 73"/>
                <a:gd name="T18" fmla="*/ 84 w 123"/>
                <a:gd name="T19" fmla="*/ 28 h 73"/>
                <a:gd name="T20" fmla="*/ 77 w 123"/>
                <a:gd name="T21" fmla="*/ 45 h 73"/>
                <a:gd name="T22" fmla="*/ 69 w 123"/>
                <a:gd name="T23" fmla="*/ 60 h 73"/>
                <a:gd name="T24" fmla="*/ 58 w 123"/>
                <a:gd name="T25" fmla="*/ 70 h 73"/>
                <a:gd name="T26" fmla="*/ 47 w 123"/>
                <a:gd name="T27" fmla="*/ 74 h 73"/>
                <a:gd name="T28" fmla="*/ 33 w 123"/>
                <a:gd name="T29" fmla="*/ 77 h 73"/>
                <a:gd name="T30" fmla="*/ 18 w 123"/>
                <a:gd name="T31" fmla="*/ 72 h 73"/>
                <a:gd name="T32" fmla="*/ 0 w 123"/>
                <a:gd name="T33" fmla="*/ 62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3"/>
                <a:gd name="T53" fmla="*/ 123 w 123"/>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3">
                  <a:moveTo>
                    <a:pt x="0" y="59"/>
                  </a:moveTo>
                  <a:lnTo>
                    <a:pt x="9" y="43"/>
                  </a:lnTo>
                  <a:lnTo>
                    <a:pt x="22" y="27"/>
                  </a:lnTo>
                  <a:lnTo>
                    <a:pt x="37" y="16"/>
                  </a:lnTo>
                  <a:lnTo>
                    <a:pt x="54" y="7"/>
                  </a:lnTo>
                  <a:lnTo>
                    <a:pt x="71" y="0"/>
                  </a:lnTo>
                  <a:lnTo>
                    <a:pt x="89" y="0"/>
                  </a:lnTo>
                  <a:lnTo>
                    <a:pt x="106" y="2"/>
                  </a:lnTo>
                  <a:lnTo>
                    <a:pt x="123" y="9"/>
                  </a:lnTo>
                  <a:lnTo>
                    <a:pt x="113" y="27"/>
                  </a:lnTo>
                  <a:lnTo>
                    <a:pt x="104" y="43"/>
                  </a:lnTo>
                  <a:lnTo>
                    <a:pt x="93" y="57"/>
                  </a:lnTo>
                  <a:lnTo>
                    <a:pt x="78" y="66"/>
                  </a:lnTo>
                  <a:lnTo>
                    <a:pt x="63" y="70"/>
                  </a:lnTo>
                  <a:lnTo>
                    <a:pt x="45" y="73"/>
                  </a:lnTo>
                  <a:lnTo>
                    <a:pt x="24" y="68"/>
                  </a:lnTo>
                  <a:lnTo>
                    <a:pt x="0" y="59"/>
                  </a:lnTo>
                  <a:close/>
                </a:path>
              </a:pathLst>
            </a:custGeom>
            <a:solidFill>
              <a:srgbClr val="C7E048"/>
            </a:solidFill>
            <a:ln w="9525">
              <a:noFill/>
              <a:round/>
              <a:headEnd/>
              <a:tailEnd/>
            </a:ln>
          </p:spPr>
          <p:txBody>
            <a:bodyPr/>
            <a:lstStyle/>
            <a:p>
              <a:endParaRPr lang="fr-FR"/>
            </a:p>
          </p:txBody>
        </p:sp>
        <p:sp>
          <p:nvSpPr>
            <p:cNvPr id="585755" name="Freeform 24"/>
            <p:cNvSpPr>
              <a:spLocks/>
            </p:cNvSpPr>
            <p:nvPr/>
          </p:nvSpPr>
          <p:spPr bwMode="auto">
            <a:xfrm>
              <a:off x="4197" y="1631"/>
              <a:ext cx="90" cy="66"/>
            </a:xfrm>
            <a:custGeom>
              <a:avLst/>
              <a:gdLst>
                <a:gd name="T0" fmla="*/ 90 w 122"/>
                <a:gd name="T1" fmla="*/ 39 h 66"/>
                <a:gd name="T2" fmla="*/ 80 w 122"/>
                <a:gd name="T3" fmla="*/ 25 h 66"/>
                <a:gd name="T4" fmla="*/ 69 w 122"/>
                <a:gd name="T5" fmla="*/ 14 h 66"/>
                <a:gd name="T6" fmla="*/ 58 w 122"/>
                <a:gd name="T7" fmla="*/ 7 h 66"/>
                <a:gd name="T8" fmla="*/ 46 w 122"/>
                <a:gd name="T9" fmla="*/ 0 h 66"/>
                <a:gd name="T10" fmla="*/ 34 w 122"/>
                <a:gd name="T11" fmla="*/ 0 h 66"/>
                <a:gd name="T12" fmla="*/ 21 w 122"/>
                <a:gd name="T13" fmla="*/ 5 h 66"/>
                <a:gd name="T14" fmla="*/ 10 w 122"/>
                <a:gd name="T15" fmla="*/ 16 h 66"/>
                <a:gd name="T16" fmla="*/ 0 w 122"/>
                <a:gd name="T17" fmla="*/ 32 h 66"/>
                <a:gd name="T18" fmla="*/ 10 w 122"/>
                <a:gd name="T19" fmla="*/ 48 h 66"/>
                <a:gd name="T20" fmla="*/ 19 w 122"/>
                <a:gd name="T21" fmla="*/ 57 h 66"/>
                <a:gd name="T22" fmla="*/ 30 w 122"/>
                <a:gd name="T23" fmla="*/ 64 h 66"/>
                <a:gd name="T24" fmla="*/ 42 w 122"/>
                <a:gd name="T25" fmla="*/ 66 h 66"/>
                <a:gd name="T26" fmla="*/ 53 w 122"/>
                <a:gd name="T27" fmla="*/ 66 h 66"/>
                <a:gd name="T28" fmla="*/ 66 w 122"/>
                <a:gd name="T29" fmla="*/ 62 h 66"/>
                <a:gd name="T30" fmla="*/ 77 w 122"/>
                <a:gd name="T31" fmla="*/ 52 h 66"/>
                <a:gd name="T32" fmla="*/ 90 w 122"/>
                <a:gd name="T33" fmla="*/ 3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9"/>
                  </a:moveTo>
                  <a:lnTo>
                    <a:pt x="109" y="25"/>
                  </a:lnTo>
                  <a:lnTo>
                    <a:pt x="94" y="14"/>
                  </a:lnTo>
                  <a:lnTo>
                    <a:pt x="79" y="7"/>
                  </a:lnTo>
                  <a:lnTo>
                    <a:pt x="63" y="0"/>
                  </a:lnTo>
                  <a:lnTo>
                    <a:pt x="46" y="0"/>
                  </a:lnTo>
                  <a:lnTo>
                    <a:pt x="29" y="5"/>
                  </a:lnTo>
                  <a:lnTo>
                    <a:pt x="14" y="16"/>
                  </a:lnTo>
                  <a:lnTo>
                    <a:pt x="0" y="32"/>
                  </a:lnTo>
                  <a:lnTo>
                    <a:pt x="13" y="48"/>
                  </a:lnTo>
                  <a:lnTo>
                    <a:pt x="26" y="57"/>
                  </a:lnTo>
                  <a:lnTo>
                    <a:pt x="40" y="64"/>
                  </a:lnTo>
                  <a:lnTo>
                    <a:pt x="57" y="66"/>
                  </a:lnTo>
                  <a:lnTo>
                    <a:pt x="72" y="66"/>
                  </a:lnTo>
                  <a:lnTo>
                    <a:pt x="89" y="62"/>
                  </a:lnTo>
                  <a:lnTo>
                    <a:pt x="105" y="52"/>
                  </a:lnTo>
                  <a:lnTo>
                    <a:pt x="122" y="39"/>
                  </a:lnTo>
                  <a:close/>
                </a:path>
              </a:pathLst>
            </a:custGeom>
            <a:solidFill>
              <a:srgbClr val="C7E048"/>
            </a:solidFill>
            <a:ln w="9525">
              <a:noFill/>
              <a:round/>
              <a:headEnd/>
              <a:tailEnd/>
            </a:ln>
          </p:spPr>
          <p:txBody>
            <a:bodyPr/>
            <a:lstStyle/>
            <a:p>
              <a:endParaRPr lang="fr-FR"/>
            </a:p>
          </p:txBody>
        </p:sp>
        <p:sp>
          <p:nvSpPr>
            <p:cNvPr id="585756" name="Freeform 25"/>
            <p:cNvSpPr>
              <a:spLocks/>
            </p:cNvSpPr>
            <p:nvPr/>
          </p:nvSpPr>
          <p:spPr bwMode="auto">
            <a:xfrm>
              <a:off x="3834" y="1498"/>
              <a:ext cx="54" cy="138"/>
            </a:xfrm>
            <a:custGeom>
              <a:avLst/>
              <a:gdLst>
                <a:gd name="T0" fmla="*/ 53 w 74"/>
                <a:gd name="T1" fmla="*/ 0 h 132"/>
                <a:gd name="T2" fmla="*/ 43 w 74"/>
                <a:gd name="T3" fmla="*/ 7 h 132"/>
                <a:gd name="T4" fmla="*/ 34 w 74"/>
                <a:gd name="T5" fmla="*/ 19 h 132"/>
                <a:gd name="T6" fmla="*/ 23 w 74"/>
                <a:gd name="T7" fmla="*/ 36 h 132"/>
                <a:gd name="T8" fmla="*/ 15 w 74"/>
                <a:gd name="T9" fmla="*/ 54 h 132"/>
                <a:gd name="T10" fmla="*/ 7 w 74"/>
                <a:gd name="T11" fmla="*/ 74 h 132"/>
                <a:gd name="T12" fmla="*/ 2 w 74"/>
                <a:gd name="T13" fmla="*/ 95 h 132"/>
                <a:gd name="T14" fmla="*/ 0 w 74"/>
                <a:gd name="T15" fmla="*/ 117 h 132"/>
                <a:gd name="T16" fmla="*/ 2 w 74"/>
                <a:gd name="T17" fmla="*/ 138 h 132"/>
                <a:gd name="T18" fmla="*/ 15 w 74"/>
                <a:gd name="T19" fmla="*/ 129 h 132"/>
                <a:gd name="T20" fmla="*/ 27 w 74"/>
                <a:gd name="T21" fmla="*/ 114 h 132"/>
                <a:gd name="T22" fmla="*/ 36 w 74"/>
                <a:gd name="T23" fmla="*/ 100 h 132"/>
                <a:gd name="T24" fmla="*/ 45 w 74"/>
                <a:gd name="T25" fmla="*/ 80 h 132"/>
                <a:gd name="T26" fmla="*/ 50 w 74"/>
                <a:gd name="T27" fmla="*/ 62 h 132"/>
                <a:gd name="T28" fmla="*/ 53 w 74"/>
                <a:gd name="T29" fmla="*/ 41 h 132"/>
                <a:gd name="T30" fmla="*/ 54 w 74"/>
                <a:gd name="T31" fmla="*/ 22 h 132"/>
                <a:gd name="T32" fmla="*/ 53 w 74"/>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2"/>
                <a:gd name="T53" fmla="*/ 74 w 74"/>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2">
                  <a:moveTo>
                    <a:pt x="72" y="0"/>
                  </a:moveTo>
                  <a:lnTo>
                    <a:pt x="59" y="7"/>
                  </a:lnTo>
                  <a:lnTo>
                    <a:pt x="46" y="18"/>
                  </a:lnTo>
                  <a:lnTo>
                    <a:pt x="31" y="34"/>
                  </a:lnTo>
                  <a:lnTo>
                    <a:pt x="20" y="52"/>
                  </a:lnTo>
                  <a:lnTo>
                    <a:pt x="9" y="71"/>
                  </a:lnTo>
                  <a:lnTo>
                    <a:pt x="3" y="91"/>
                  </a:lnTo>
                  <a:lnTo>
                    <a:pt x="0" y="112"/>
                  </a:lnTo>
                  <a:lnTo>
                    <a:pt x="3" y="132"/>
                  </a:lnTo>
                  <a:lnTo>
                    <a:pt x="20" y="123"/>
                  </a:lnTo>
                  <a:lnTo>
                    <a:pt x="37" y="109"/>
                  </a:lnTo>
                  <a:lnTo>
                    <a:pt x="50" y="96"/>
                  </a:lnTo>
                  <a:lnTo>
                    <a:pt x="61" y="77"/>
                  </a:lnTo>
                  <a:lnTo>
                    <a:pt x="68" y="59"/>
                  </a:lnTo>
                  <a:lnTo>
                    <a:pt x="72" y="39"/>
                  </a:lnTo>
                  <a:lnTo>
                    <a:pt x="74" y="21"/>
                  </a:lnTo>
                  <a:lnTo>
                    <a:pt x="72" y="0"/>
                  </a:lnTo>
                  <a:close/>
                </a:path>
              </a:pathLst>
            </a:custGeom>
            <a:solidFill>
              <a:srgbClr val="C7E048"/>
            </a:solidFill>
            <a:ln w="9525">
              <a:noFill/>
              <a:round/>
              <a:headEnd/>
              <a:tailEnd/>
            </a:ln>
          </p:spPr>
          <p:txBody>
            <a:bodyPr/>
            <a:lstStyle/>
            <a:p>
              <a:endParaRPr lang="fr-FR"/>
            </a:p>
          </p:txBody>
        </p:sp>
        <p:sp>
          <p:nvSpPr>
            <p:cNvPr id="585757" name="Freeform 26"/>
            <p:cNvSpPr>
              <a:spLocks/>
            </p:cNvSpPr>
            <p:nvPr/>
          </p:nvSpPr>
          <p:spPr bwMode="auto">
            <a:xfrm>
              <a:off x="4013" y="1445"/>
              <a:ext cx="53" cy="138"/>
            </a:xfrm>
            <a:custGeom>
              <a:avLst/>
              <a:gdLst>
                <a:gd name="T0" fmla="*/ 52 w 72"/>
                <a:gd name="T1" fmla="*/ 0 h 130"/>
                <a:gd name="T2" fmla="*/ 42 w 72"/>
                <a:gd name="T3" fmla="*/ 7 h 130"/>
                <a:gd name="T4" fmla="*/ 32 w 72"/>
                <a:gd name="T5" fmla="*/ 19 h 130"/>
                <a:gd name="T6" fmla="*/ 23 w 72"/>
                <a:gd name="T7" fmla="*/ 34 h 130"/>
                <a:gd name="T8" fmla="*/ 13 w 72"/>
                <a:gd name="T9" fmla="*/ 53 h 130"/>
                <a:gd name="T10" fmla="*/ 7 w 72"/>
                <a:gd name="T11" fmla="*/ 72 h 130"/>
                <a:gd name="T12" fmla="*/ 1 w 72"/>
                <a:gd name="T13" fmla="*/ 94 h 130"/>
                <a:gd name="T14" fmla="*/ 0 w 72"/>
                <a:gd name="T15" fmla="*/ 116 h 130"/>
                <a:gd name="T16" fmla="*/ 1 w 72"/>
                <a:gd name="T17" fmla="*/ 138 h 130"/>
                <a:gd name="T18" fmla="*/ 13 w 72"/>
                <a:gd name="T19" fmla="*/ 128 h 130"/>
                <a:gd name="T20" fmla="*/ 26 w 72"/>
                <a:gd name="T21" fmla="*/ 114 h 130"/>
                <a:gd name="T22" fmla="*/ 35 w 72"/>
                <a:gd name="T23" fmla="*/ 99 h 130"/>
                <a:gd name="T24" fmla="*/ 43 w 72"/>
                <a:gd name="T25" fmla="*/ 80 h 130"/>
                <a:gd name="T26" fmla="*/ 49 w 72"/>
                <a:gd name="T27" fmla="*/ 61 h 130"/>
                <a:gd name="T28" fmla="*/ 52 w 72"/>
                <a:gd name="T29" fmla="*/ 41 h 130"/>
                <a:gd name="T30" fmla="*/ 53 w 72"/>
                <a:gd name="T31" fmla="*/ 19 h 130"/>
                <a:gd name="T32" fmla="*/ 52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8"/>
                  </a:lnTo>
                  <a:lnTo>
                    <a:pt x="31" y="32"/>
                  </a:lnTo>
                  <a:lnTo>
                    <a:pt x="18" y="50"/>
                  </a:lnTo>
                  <a:lnTo>
                    <a:pt x="9" y="68"/>
                  </a:lnTo>
                  <a:lnTo>
                    <a:pt x="2" y="89"/>
                  </a:lnTo>
                  <a:lnTo>
                    <a:pt x="0" y="109"/>
                  </a:lnTo>
                  <a:lnTo>
                    <a:pt x="2" y="130"/>
                  </a:lnTo>
                  <a:lnTo>
                    <a:pt x="18" y="121"/>
                  </a:lnTo>
                  <a:lnTo>
                    <a:pt x="35" y="107"/>
                  </a:lnTo>
                  <a:lnTo>
                    <a:pt x="48" y="93"/>
                  </a:lnTo>
                  <a:lnTo>
                    <a:pt x="59" y="75"/>
                  </a:lnTo>
                  <a:lnTo>
                    <a:pt x="67" y="57"/>
                  </a:lnTo>
                  <a:lnTo>
                    <a:pt x="70" y="39"/>
                  </a:lnTo>
                  <a:lnTo>
                    <a:pt x="72" y="18"/>
                  </a:lnTo>
                  <a:lnTo>
                    <a:pt x="70" y="0"/>
                  </a:lnTo>
                  <a:close/>
                </a:path>
              </a:pathLst>
            </a:custGeom>
            <a:solidFill>
              <a:srgbClr val="C7E048"/>
            </a:solidFill>
            <a:ln w="9525">
              <a:noFill/>
              <a:round/>
              <a:headEnd/>
              <a:tailEnd/>
            </a:ln>
          </p:spPr>
          <p:txBody>
            <a:bodyPr/>
            <a:lstStyle/>
            <a:p>
              <a:endParaRPr lang="fr-FR"/>
            </a:p>
          </p:txBody>
        </p:sp>
        <p:sp>
          <p:nvSpPr>
            <p:cNvPr id="585758" name="Freeform 27"/>
            <p:cNvSpPr>
              <a:spLocks/>
            </p:cNvSpPr>
            <p:nvPr/>
          </p:nvSpPr>
          <p:spPr bwMode="auto">
            <a:xfrm>
              <a:off x="4049" y="1331"/>
              <a:ext cx="91" cy="80"/>
            </a:xfrm>
            <a:custGeom>
              <a:avLst/>
              <a:gdLst>
                <a:gd name="T0" fmla="*/ 0 w 123"/>
                <a:gd name="T1" fmla="*/ 66 h 75"/>
                <a:gd name="T2" fmla="*/ 7 w 123"/>
                <a:gd name="T3" fmla="*/ 49 h 75"/>
                <a:gd name="T4" fmla="*/ 16 w 123"/>
                <a:gd name="T5" fmla="*/ 32 h 75"/>
                <a:gd name="T6" fmla="*/ 27 w 123"/>
                <a:gd name="T7" fmla="*/ 20 h 75"/>
                <a:gd name="T8" fmla="*/ 40 w 123"/>
                <a:gd name="T9" fmla="*/ 7 h 75"/>
                <a:gd name="T10" fmla="*/ 53 w 123"/>
                <a:gd name="T11" fmla="*/ 3 h 75"/>
                <a:gd name="T12" fmla="*/ 66 w 123"/>
                <a:gd name="T13" fmla="*/ 0 h 75"/>
                <a:gd name="T14" fmla="*/ 78 w 123"/>
                <a:gd name="T15" fmla="*/ 3 h 75"/>
                <a:gd name="T16" fmla="*/ 91 w 123"/>
                <a:gd name="T17" fmla="*/ 10 h 75"/>
                <a:gd name="T18" fmla="*/ 84 w 123"/>
                <a:gd name="T19" fmla="*/ 30 h 75"/>
                <a:gd name="T20" fmla="*/ 77 w 123"/>
                <a:gd name="T21" fmla="*/ 47 h 75"/>
                <a:gd name="T22" fmla="*/ 69 w 123"/>
                <a:gd name="T23" fmla="*/ 61 h 75"/>
                <a:gd name="T24" fmla="*/ 58 w 123"/>
                <a:gd name="T25" fmla="*/ 70 h 75"/>
                <a:gd name="T26" fmla="*/ 47 w 123"/>
                <a:gd name="T27" fmla="*/ 78 h 75"/>
                <a:gd name="T28" fmla="*/ 33 w 123"/>
                <a:gd name="T29" fmla="*/ 80 h 75"/>
                <a:gd name="T30" fmla="*/ 18 w 123"/>
                <a:gd name="T31" fmla="*/ 76 h 75"/>
                <a:gd name="T32" fmla="*/ 0 w 123"/>
                <a:gd name="T33" fmla="*/ 66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2"/>
                  </a:moveTo>
                  <a:lnTo>
                    <a:pt x="9" y="46"/>
                  </a:lnTo>
                  <a:lnTo>
                    <a:pt x="22" y="30"/>
                  </a:lnTo>
                  <a:lnTo>
                    <a:pt x="37" y="19"/>
                  </a:lnTo>
                  <a:lnTo>
                    <a:pt x="54" y="7"/>
                  </a:lnTo>
                  <a:lnTo>
                    <a:pt x="71" y="3"/>
                  </a:lnTo>
                  <a:lnTo>
                    <a:pt x="89" y="0"/>
                  </a:lnTo>
                  <a:lnTo>
                    <a:pt x="106" y="3"/>
                  </a:lnTo>
                  <a:lnTo>
                    <a:pt x="123" y="9"/>
                  </a:lnTo>
                  <a:lnTo>
                    <a:pt x="113" y="28"/>
                  </a:lnTo>
                  <a:lnTo>
                    <a:pt x="104" y="44"/>
                  </a:lnTo>
                  <a:lnTo>
                    <a:pt x="93" y="57"/>
                  </a:lnTo>
                  <a:lnTo>
                    <a:pt x="78" y="66"/>
                  </a:lnTo>
                  <a:lnTo>
                    <a:pt x="63" y="73"/>
                  </a:lnTo>
                  <a:lnTo>
                    <a:pt x="45" y="75"/>
                  </a:lnTo>
                  <a:lnTo>
                    <a:pt x="24" y="71"/>
                  </a:lnTo>
                  <a:lnTo>
                    <a:pt x="0" y="62"/>
                  </a:lnTo>
                  <a:close/>
                </a:path>
              </a:pathLst>
            </a:custGeom>
            <a:solidFill>
              <a:srgbClr val="C7E048"/>
            </a:solidFill>
            <a:ln w="9525">
              <a:noFill/>
              <a:round/>
              <a:headEnd/>
              <a:tailEnd/>
            </a:ln>
          </p:spPr>
          <p:txBody>
            <a:bodyPr/>
            <a:lstStyle/>
            <a:p>
              <a:endParaRPr lang="fr-FR"/>
            </a:p>
          </p:txBody>
        </p:sp>
        <p:sp>
          <p:nvSpPr>
            <p:cNvPr id="585759" name="Freeform 28"/>
            <p:cNvSpPr>
              <a:spLocks/>
            </p:cNvSpPr>
            <p:nvPr/>
          </p:nvSpPr>
          <p:spPr bwMode="auto">
            <a:xfrm>
              <a:off x="3899" y="1464"/>
              <a:ext cx="89" cy="72"/>
            </a:xfrm>
            <a:custGeom>
              <a:avLst/>
              <a:gdLst>
                <a:gd name="T0" fmla="*/ 89 w 120"/>
                <a:gd name="T1" fmla="*/ 69 h 71"/>
                <a:gd name="T2" fmla="*/ 79 w 120"/>
                <a:gd name="T3" fmla="*/ 72 h 71"/>
                <a:gd name="T4" fmla="*/ 66 w 120"/>
                <a:gd name="T5" fmla="*/ 72 h 71"/>
                <a:gd name="T6" fmla="*/ 53 w 120"/>
                <a:gd name="T7" fmla="*/ 69 h 71"/>
                <a:gd name="T8" fmla="*/ 40 w 120"/>
                <a:gd name="T9" fmla="*/ 62 h 71"/>
                <a:gd name="T10" fmla="*/ 27 w 120"/>
                <a:gd name="T11" fmla="*/ 56 h 71"/>
                <a:gd name="T12" fmla="*/ 16 w 120"/>
                <a:gd name="T13" fmla="*/ 47 h 71"/>
                <a:gd name="T14" fmla="*/ 7 w 120"/>
                <a:gd name="T15" fmla="*/ 34 h 71"/>
                <a:gd name="T16" fmla="*/ 0 w 120"/>
                <a:gd name="T17" fmla="*/ 23 h 71"/>
                <a:gd name="T18" fmla="*/ 13 w 120"/>
                <a:gd name="T19" fmla="*/ 11 h 71"/>
                <a:gd name="T20" fmla="*/ 27 w 120"/>
                <a:gd name="T21" fmla="*/ 5 h 71"/>
                <a:gd name="T22" fmla="*/ 41 w 120"/>
                <a:gd name="T23" fmla="*/ 0 h 71"/>
                <a:gd name="T24" fmla="*/ 53 w 120"/>
                <a:gd name="T25" fmla="*/ 2 h 71"/>
                <a:gd name="T26" fmla="*/ 65 w 120"/>
                <a:gd name="T27" fmla="*/ 9 h 71"/>
                <a:gd name="T28" fmla="*/ 74 w 120"/>
                <a:gd name="T29" fmla="*/ 21 h 71"/>
                <a:gd name="T30" fmla="*/ 82 w 120"/>
                <a:gd name="T31" fmla="*/ 42 h 71"/>
                <a:gd name="T32" fmla="*/ 89 w 120"/>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1"/>
                <a:gd name="T53" fmla="*/ 120 w 12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1">
                  <a:moveTo>
                    <a:pt x="120" y="68"/>
                  </a:moveTo>
                  <a:lnTo>
                    <a:pt x="106" y="71"/>
                  </a:lnTo>
                  <a:lnTo>
                    <a:pt x="89" y="71"/>
                  </a:lnTo>
                  <a:lnTo>
                    <a:pt x="72" y="68"/>
                  </a:lnTo>
                  <a:lnTo>
                    <a:pt x="54" y="61"/>
                  </a:lnTo>
                  <a:lnTo>
                    <a:pt x="37" y="55"/>
                  </a:lnTo>
                  <a:lnTo>
                    <a:pt x="22" y="46"/>
                  </a:lnTo>
                  <a:lnTo>
                    <a:pt x="9" y="34"/>
                  </a:lnTo>
                  <a:lnTo>
                    <a:pt x="0" y="23"/>
                  </a:lnTo>
                  <a:lnTo>
                    <a:pt x="18" y="11"/>
                  </a:lnTo>
                  <a:lnTo>
                    <a:pt x="37" y="5"/>
                  </a:lnTo>
                  <a:lnTo>
                    <a:pt x="55" y="0"/>
                  </a:lnTo>
                  <a:lnTo>
                    <a:pt x="72" y="2"/>
                  </a:lnTo>
                  <a:lnTo>
                    <a:pt x="87" y="9"/>
                  </a:lnTo>
                  <a:lnTo>
                    <a:pt x="100" y="21"/>
                  </a:lnTo>
                  <a:lnTo>
                    <a:pt x="111" y="41"/>
                  </a:lnTo>
                  <a:lnTo>
                    <a:pt x="120" y="68"/>
                  </a:lnTo>
                  <a:close/>
                </a:path>
              </a:pathLst>
            </a:custGeom>
            <a:solidFill>
              <a:srgbClr val="C7E048"/>
            </a:solidFill>
            <a:ln w="9525">
              <a:noFill/>
              <a:round/>
              <a:headEnd/>
              <a:tailEnd/>
            </a:ln>
          </p:spPr>
          <p:txBody>
            <a:bodyPr/>
            <a:lstStyle/>
            <a:p>
              <a:endParaRPr lang="fr-FR"/>
            </a:p>
          </p:txBody>
        </p:sp>
        <p:sp>
          <p:nvSpPr>
            <p:cNvPr id="585760" name="Freeform 29"/>
            <p:cNvSpPr>
              <a:spLocks/>
            </p:cNvSpPr>
            <p:nvPr/>
          </p:nvSpPr>
          <p:spPr bwMode="auto">
            <a:xfrm>
              <a:off x="4073" y="1183"/>
              <a:ext cx="89" cy="74"/>
            </a:xfrm>
            <a:custGeom>
              <a:avLst/>
              <a:gdLst>
                <a:gd name="T0" fmla="*/ 89 w 122"/>
                <a:gd name="T1" fmla="*/ 71 h 71"/>
                <a:gd name="T2" fmla="*/ 78 w 122"/>
                <a:gd name="T3" fmla="*/ 74 h 71"/>
                <a:gd name="T4" fmla="*/ 66 w 122"/>
                <a:gd name="T5" fmla="*/ 74 h 71"/>
                <a:gd name="T6" fmla="*/ 53 w 122"/>
                <a:gd name="T7" fmla="*/ 71 h 71"/>
                <a:gd name="T8" fmla="*/ 40 w 122"/>
                <a:gd name="T9" fmla="*/ 65 h 71"/>
                <a:gd name="T10" fmla="*/ 27 w 122"/>
                <a:gd name="T11" fmla="*/ 57 h 71"/>
                <a:gd name="T12" fmla="*/ 16 w 122"/>
                <a:gd name="T13" fmla="*/ 48 h 71"/>
                <a:gd name="T14" fmla="*/ 7 w 122"/>
                <a:gd name="T15" fmla="*/ 35 h 71"/>
                <a:gd name="T16" fmla="*/ 0 w 122"/>
                <a:gd name="T17" fmla="*/ 24 h 71"/>
                <a:gd name="T18" fmla="*/ 15 w 122"/>
                <a:gd name="T19" fmla="*/ 13 h 71"/>
                <a:gd name="T20" fmla="*/ 28 w 122"/>
                <a:gd name="T21" fmla="*/ 5 h 71"/>
                <a:gd name="T22" fmla="*/ 40 w 122"/>
                <a:gd name="T23" fmla="*/ 0 h 71"/>
                <a:gd name="T24" fmla="*/ 53 w 122"/>
                <a:gd name="T25" fmla="*/ 2 h 71"/>
                <a:gd name="T26" fmla="*/ 63 w 122"/>
                <a:gd name="T27" fmla="*/ 9 h 71"/>
                <a:gd name="T28" fmla="*/ 74 w 122"/>
                <a:gd name="T29" fmla="*/ 22 h 71"/>
                <a:gd name="T30" fmla="*/ 82 w 122"/>
                <a:gd name="T31" fmla="*/ 43 h 71"/>
                <a:gd name="T32" fmla="*/ 89 w 122"/>
                <a:gd name="T33" fmla="*/ 7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1"/>
                <a:gd name="T53" fmla="*/ 122 w 122"/>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1">
                  <a:moveTo>
                    <a:pt x="122" y="68"/>
                  </a:moveTo>
                  <a:lnTo>
                    <a:pt x="107" y="71"/>
                  </a:lnTo>
                  <a:lnTo>
                    <a:pt x="91" y="71"/>
                  </a:lnTo>
                  <a:lnTo>
                    <a:pt x="72" y="68"/>
                  </a:lnTo>
                  <a:lnTo>
                    <a:pt x="55" y="62"/>
                  </a:lnTo>
                  <a:lnTo>
                    <a:pt x="37" y="55"/>
                  </a:lnTo>
                  <a:lnTo>
                    <a:pt x="22" y="46"/>
                  </a:lnTo>
                  <a:lnTo>
                    <a:pt x="9" y="34"/>
                  </a:lnTo>
                  <a:lnTo>
                    <a:pt x="0" y="23"/>
                  </a:lnTo>
                  <a:lnTo>
                    <a:pt x="20" y="12"/>
                  </a:lnTo>
                  <a:lnTo>
                    <a:pt x="39" y="5"/>
                  </a:lnTo>
                  <a:lnTo>
                    <a:pt x="55" y="0"/>
                  </a:lnTo>
                  <a:lnTo>
                    <a:pt x="72" y="2"/>
                  </a:lnTo>
                  <a:lnTo>
                    <a:pt x="87" y="9"/>
                  </a:lnTo>
                  <a:lnTo>
                    <a:pt x="102" y="21"/>
                  </a:lnTo>
                  <a:lnTo>
                    <a:pt x="113" y="41"/>
                  </a:lnTo>
                  <a:lnTo>
                    <a:pt x="122" y="68"/>
                  </a:lnTo>
                  <a:close/>
                </a:path>
              </a:pathLst>
            </a:custGeom>
            <a:solidFill>
              <a:srgbClr val="C7E048"/>
            </a:solidFill>
            <a:ln w="9525">
              <a:noFill/>
              <a:round/>
              <a:headEnd/>
              <a:tailEnd/>
            </a:ln>
          </p:spPr>
          <p:txBody>
            <a:bodyPr/>
            <a:lstStyle/>
            <a:p>
              <a:endParaRPr lang="fr-FR"/>
            </a:p>
          </p:txBody>
        </p:sp>
        <p:sp>
          <p:nvSpPr>
            <p:cNvPr id="585761" name="Freeform 30"/>
            <p:cNvSpPr>
              <a:spLocks/>
            </p:cNvSpPr>
            <p:nvPr/>
          </p:nvSpPr>
          <p:spPr bwMode="auto">
            <a:xfrm>
              <a:off x="4123" y="1400"/>
              <a:ext cx="92" cy="77"/>
            </a:xfrm>
            <a:custGeom>
              <a:avLst/>
              <a:gdLst>
                <a:gd name="T0" fmla="*/ 0 w 123"/>
                <a:gd name="T1" fmla="*/ 63 h 75"/>
                <a:gd name="T2" fmla="*/ 7 w 123"/>
                <a:gd name="T3" fmla="*/ 46 h 75"/>
                <a:gd name="T4" fmla="*/ 17 w 123"/>
                <a:gd name="T5" fmla="*/ 31 h 75"/>
                <a:gd name="T6" fmla="*/ 28 w 123"/>
                <a:gd name="T7" fmla="*/ 18 h 75"/>
                <a:gd name="T8" fmla="*/ 40 w 123"/>
                <a:gd name="T9" fmla="*/ 9 h 75"/>
                <a:gd name="T10" fmla="*/ 53 w 123"/>
                <a:gd name="T11" fmla="*/ 2 h 75"/>
                <a:gd name="T12" fmla="*/ 67 w 123"/>
                <a:gd name="T13" fmla="*/ 0 h 75"/>
                <a:gd name="T14" fmla="*/ 79 w 123"/>
                <a:gd name="T15" fmla="*/ 2 h 75"/>
                <a:gd name="T16" fmla="*/ 92 w 123"/>
                <a:gd name="T17" fmla="*/ 9 h 75"/>
                <a:gd name="T18" fmla="*/ 85 w 123"/>
                <a:gd name="T19" fmla="*/ 28 h 75"/>
                <a:gd name="T20" fmla="*/ 78 w 123"/>
                <a:gd name="T21" fmla="*/ 44 h 75"/>
                <a:gd name="T22" fmla="*/ 70 w 123"/>
                <a:gd name="T23" fmla="*/ 59 h 75"/>
                <a:gd name="T24" fmla="*/ 58 w 123"/>
                <a:gd name="T25" fmla="*/ 68 h 75"/>
                <a:gd name="T26" fmla="*/ 47 w 123"/>
                <a:gd name="T27" fmla="*/ 75 h 75"/>
                <a:gd name="T28" fmla="*/ 34 w 123"/>
                <a:gd name="T29" fmla="*/ 77 h 75"/>
                <a:gd name="T30" fmla="*/ 18 w 123"/>
                <a:gd name="T31" fmla="*/ 72 h 75"/>
                <a:gd name="T32" fmla="*/ 0 w 123"/>
                <a:gd name="T33" fmla="*/ 6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30"/>
                  </a:lnTo>
                  <a:lnTo>
                    <a:pt x="37" y="18"/>
                  </a:lnTo>
                  <a:lnTo>
                    <a:pt x="54" y="9"/>
                  </a:lnTo>
                  <a:lnTo>
                    <a:pt x="71" y="2"/>
                  </a:lnTo>
                  <a:lnTo>
                    <a:pt x="89" y="0"/>
                  </a:lnTo>
                  <a:lnTo>
                    <a:pt x="106" y="2"/>
                  </a:lnTo>
                  <a:lnTo>
                    <a:pt x="123" y="9"/>
                  </a:lnTo>
                  <a:lnTo>
                    <a:pt x="114" y="27"/>
                  </a:lnTo>
                  <a:lnTo>
                    <a:pt x="104" y="43"/>
                  </a:lnTo>
                  <a:lnTo>
                    <a:pt x="93" y="57"/>
                  </a:lnTo>
                  <a:lnTo>
                    <a:pt x="78" y="66"/>
                  </a:lnTo>
                  <a:lnTo>
                    <a:pt x="63" y="73"/>
                  </a:lnTo>
                  <a:lnTo>
                    <a:pt x="45" y="75"/>
                  </a:lnTo>
                  <a:lnTo>
                    <a:pt x="24" y="70"/>
                  </a:lnTo>
                  <a:lnTo>
                    <a:pt x="0" y="61"/>
                  </a:lnTo>
                  <a:close/>
                </a:path>
              </a:pathLst>
            </a:custGeom>
            <a:solidFill>
              <a:srgbClr val="C7E048"/>
            </a:solidFill>
            <a:ln w="9525">
              <a:noFill/>
              <a:round/>
              <a:headEnd/>
              <a:tailEnd/>
            </a:ln>
          </p:spPr>
          <p:txBody>
            <a:bodyPr/>
            <a:lstStyle/>
            <a:p>
              <a:endParaRPr lang="fr-FR"/>
            </a:p>
          </p:txBody>
        </p:sp>
        <p:sp>
          <p:nvSpPr>
            <p:cNvPr id="585762" name="Freeform 31"/>
            <p:cNvSpPr>
              <a:spLocks/>
            </p:cNvSpPr>
            <p:nvPr/>
          </p:nvSpPr>
          <p:spPr bwMode="auto">
            <a:xfrm>
              <a:off x="3672" y="1366"/>
              <a:ext cx="57" cy="127"/>
            </a:xfrm>
            <a:custGeom>
              <a:avLst/>
              <a:gdLst>
                <a:gd name="T0" fmla="*/ 0 w 77"/>
                <a:gd name="T1" fmla="*/ 0 h 121"/>
                <a:gd name="T2" fmla="*/ 0 w 77"/>
                <a:gd name="T3" fmla="*/ 22 h 121"/>
                <a:gd name="T4" fmla="*/ 1 w 77"/>
                <a:gd name="T5" fmla="*/ 45 h 121"/>
                <a:gd name="T6" fmla="*/ 6 w 77"/>
                <a:gd name="T7" fmla="*/ 65 h 121"/>
                <a:gd name="T8" fmla="*/ 11 w 77"/>
                <a:gd name="T9" fmla="*/ 84 h 121"/>
                <a:gd name="T10" fmla="*/ 19 w 77"/>
                <a:gd name="T11" fmla="*/ 101 h 121"/>
                <a:gd name="T12" fmla="*/ 29 w 77"/>
                <a:gd name="T13" fmla="*/ 114 h 121"/>
                <a:gd name="T14" fmla="*/ 41 w 77"/>
                <a:gd name="T15" fmla="*/ 122 h 121"/>
                <a:gd name="T16" fmla="*/ 56 w 77"/>
                <a:gd name="T17" fmla="*/ 127 h 121"/>
                <a:gd name="T18" fmla="*/ 57 w 77"/>
                <a:gd name="T19" fmla="*/ 105 h 121"/>
                <a:gd name="T20" fmla="*/ 56 w 77"/>
                <a:gd name="T21" fmla="*/ 84 h 121"/>
                <a:gd name="T22" fmla="*/ 51 w 77"/>
                <a:gd name="T23" fmla="*/ 65 h 121"/>
                <a:gd name="T24" fmla="*/ 44 w 77"/>
                <a:gd name="T25" fmla="*/ 45 h 121"/>
                <a:gd name="T26" fmla="*/ 36 w 77"/>
                <a:gd name="T27" fmla="*/ 31 h 121"/>
                <a:gd name="T28" fmla="*/ 27 w 77"/>
                <a:gd name="T29" fmla="*/ 19 h 121"/>
                <a:gd name="T30" fmla="*/ 14 w 77"/>
                <a:gd name="T31" fmla="*/ 7 h 121"/>
                <a:gd name="T32" fmla="*/ 0 w 77"/>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21"/>
                <a:gd name="T53" fmla="*/ 77 w 77"/>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21">
                  <a:moveTo>
                    <a:pt x="0" y="0"/>
                  </a:moveTo>
                  <a:lnTo>
                    <a:pt x="0" y="21"/>
                  </a:lnTo>
                  <a:lnTo>
                    <a:pt x="2" y="43"/>
                  </a:lnTo>
                  <a:lnTo>
                    <a:pt x="8" y="62"/>
                  </a:lnTo>
                  <a:lnTo>
                    <a:pt x="15" y="80"/>
                  </a:lnTo>
                  <a:lnTo>
                    <a:pt x="26" y="96"/>
                  </a:lnTo>
                  <a:lnTo>
                    <a:pt x="39" y="109"/>
                  </a:lnTo>
                  <a:lnTo>
                    <a:pt x="56" y="116"/>
                  </a:lnTo>
                  <a:lnTo>
                    <a:pt x="75" y="121"/>
                  </a:lnTo>
                  <a:lnTo>
                    <a:pt x="77" y="100"/>
                  </a:lnTo>
                  <a:lnTo>
                    <a:pt x="75" y="80"/>
                  </a:lnTo>
                  <a:lnTo>
                    <a:pt x="69" y="62"/>
                  </a:lnTo>
                  <a:lnTo>
                    <a:pt x="60" y="43"/>
                  </a:lnTo>
                  <a:lnTo>
                    <a:pt x="49" y="30"/>
                  </a:lnTo>
                  <a:lnTo>
                    <a:pt x="36" y="18"/>
                  </a:lnTo>
                  <a:lnTo>
                    <a:pt x="19" y="7"/>
                  </a:lnTo>
                  <a:lnTo>
                    <a:pt x="0" y="0"/>
                  </a:lnTo>
                  <a:close/>
                </a:path>
              </a:pathLst>
            </a:custGeom>
            <a:solidFill>
              <a:srgbClr val="C7E048"/>
            </a:solidFill>
            <a:ln w="9525">
              <a:noFill/>
              <a:round/>
              <a:headEnd/>
              <a:tailEnd/>
            </a:ln>
          </p:spPr>
          <p:txBody>
            <a:bodyPr/>
            <a:lstStyle/>
            <a:p>
              <a:endParaRPr lang="fr-FR"/>
            </a:p>
          </p:txBody>
        </p:sp>
        <p:sp>
          <p:nvSpPr>
            <p:cNvPr id="585763" name="Freeform 32"/>
            <p:cNvSpPr>
              <a:spLocks/>
            </p:cNvSpPr>
            <p:nvPr/>
          </p:nvSpPr>
          <p:spPr bwMode="auto">
            <a:xfrm>
              <a:off x="3737" y="1334"/>
              <a:ext cx="38" cy="159"/>
            </a:xfrm>
            <a:custGeom>
              <a:avLst/>
              <a:gdLst>
                <a:gd name="T0" fmla="*/ 21 w 52"/>
                <a:gd name="T1" fmla="*/ 0 h 150"/>
                <a:gd name="T2" fmla="*/ 7 w 52"/>
                <a:gd name="T3" fmla="*/ 36 h 150"/>
                <a:gd name="T4" fmla="*/ 0 w 52"/>
                <a:gd name="T5" fmla="*/ 76 h 150"/>
                <a:gd name="T6" fmla="*/ 1 w 52"/>
                <a:gd name="T7" fmla="*/ 120 h 150"/>
                <a:gd name="T8" fmla="*/ 18 w 52"/>
                <a:gd name="T9" fmla="*/ 159 h 150"/>
                <a:gd name="T10" fmla="*/ 32 w 52"/>
                <a:gd name="T11" fmla="*/ 125 h 150"/>
                <a:gd name="T12" fmla="*/ 38 w 52"/>
                <a:gd name="T13" fmla="*/ 84 h 150"/>
                <a:gd name="T14" fmla="*/ 35 w 52"/>
                <a:gd name="T15" fmla="*/ 43 h 150"/>
                <a:gd name="T16" fmla="*/ 21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2"/>
                  </a:lnTo>
                  <a:lnTo>
                    <a:pt x="2" y="113"/>
                  </a:lnTo>
                  <a:lnTo>
                    <a:pt x="24" y="150"/>
                  </a:lnTo>
                  <a:lnTo>
                    <a:pt x="44" y="118"/>
                  </a:lnTo>
                  <a:lnTo>
                    <a:pt x="52" y="79"/>
                  </a:lnTo>
                  <a:lnTo>
                    <a:pt x="48" y="41"/>
                  </a:lnTo>
                  <a:lnTo>
                    <a:pt x="29" y="0"/>
                  </a:lnTo>
                  <a:close/>
                </a:path>
              </a:pathLst>
            </a:custGeom>
            <a:solidFill>
              <a:srgbClr val="C7E048"/>
            </a:solidFill>
            <a:ln w="9525">
              <a:noFill/>
              <a:round/>
              <a:headEnd/>
              <a:tailEnd/>
            </a:ln>
          </p:spPr>
          <p:txBody>
            <a:bodyPr/>
            <a:lstStyle/>
            <a:p>
              <a:endParaRPr lang="fr-FR"/>
            </a:p>
          </p:txBody>
        </p:sp>
        <p:sp>
          <p:nvSpPr>
            <p:cNvPr id="585764" name="Freeform 33"/>
            <p:cNvSpPr>
              <a:spLocks/>
            </p:cNvSpPr>
            <p:nvPr/>
          </p:nvSpPr>
          <p:spPr bwMode="auto">
            <a:xfrm>
              <a:off x="4187" y="1437"/>
              <a:ext cx="56" cy="136"/>
            </a:xfrm>
            <a:custGeom>
              <a:avLst/>
              <a:gdLst>
                <a:gd name="T0" fmla="*/ 54 w 74"/>
                <a:gd name="T1" fmla="*/ 0 h 130"/>
                <a:gd name="T2" fmla="*/ 45 w 74"/>
                <a:gd name="T3" fmla="*/ 7 h 130"/>
                <a:gd name="T4" fmla="*/ 35 w 74"/>
                <a:gd name="T5" fmla="*/ 20 h 130"/>
                <a:gd name="T6" fmla="*/ 23 w 74"/>
                <a:gd name="T7" fmla="*/ 36 h 130"/>
                <a:gd name="T8" fmla="*/ 15 w 74"/>
                <a:gd name="T9" fmla="*/ 52 h 130"/>
                <a:gd name="T10" fmla="*/ 7 w 74"/>
                <a:gd name="T11" fmla="*/ 72 h 130"/>
                <a:gd name="T12" fmla="*/ 2 w 74"/>
                <a:gd name="T13" fmla="*/ 93 h 130"/>
                <a:gd name="T14" fmla="*/ 0 w 74"/>
                <a:gd name="T15" fmla="*/ 114 h 130"/>
                <a:gd name="T16" fmla="*/ 2 w 74"/>
                <a:gd name="T17" fmla="*/ 136 h 130"/>
                <a:gd name="T18" fmla="*/ 15 w 74"/>
                <a:gd name="T19" fmla="*/ 127 h 130"/>
                <a:gd name="T20" fmla="*/ 26 w 74"/>
                <a:gd name="T21" fmla="*/ 114 h 130"/>
                <a:gd name="T22" fmla="*/ 36 w 74"/>
                <a:gd name="T23" fmla="*/ 98 h 130"/>
                <a:gd name="T24" fmla="*/ 45 w 74"/>
                <a:gd name="T25" fmla="*/ 82 h 130"/>
                <a:gd name="T26" fmla="*/ 50 w 74"/>
                <a:gd name="T27" fmla="*/ 62 h 130"/>
                <a:gd name="T28" fmla="*/ 54 w 74"/>
                <a:gd name="T29" fmla="*/ 41 h 130"/>
                <a:gd name="T30" fmla="*/ 56 w 74"/>
                <a:gd name="T31" fmla="*/ 22 h 130"/>
                <a:gd name="T32" fmla="*/ 54 w 7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0"/>
                <a:gd name="T53" fmla="*/ 74 w 74"/>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0">
                  <a:moveTo>
                    <a:pt x="72" y="0"/>
                  </a:moveTo>
                  <a:lnTo>
                    <a:pt x="59" y="7"/>
                  </a:lnTo>
                  <a:lnTo>
                    <a:pt x="46" y="19"/>
                  </a:lnTo>
                  <a:lnTo>
                    <a:pt x="31" y="34"/>
                  </a:lnTo>
                  <a:lnTo>
                    <a:pt x="20" y="50"/>
                  </a:lnTo>
                  <a:lnTo>
                    <a:pt x="9" y="69"/>
                  </a:lnTo>
                  <a:lnTo>
                    <a:pt x="3" y="89"/>
                  </a:lnTo>
                  <a:lnTo>
                    <a:pt x="0" y="109"/>
                  </a:lnTo>
                  <a:lnTo>
                    <a:pt x="3" y="130"/>
                  </a:lnTo>
                  <a:lnTo>
                    <a:pt x="20" y="121"/>
                  </a:lnTo>
                  <a:lnTo>
                    <a:pt x="35" y="109"/>
                  </a:lnTo>
                  <a:lnTo>
                    <a:pt x="48" y="94"/>
                  </a:lnTo>
                  <a:lnTo>
                    <a:pt x="59" y="78"/>
                  </a:lnTo>
                  <a:lnTo>
                    <a:pt x="66" y="59"/>
                  </a:lnTo>
                  <a:lnTo>
                    <a:pt x="72" y="39"/>
                  </a:lnTo>
                  <a:lnTo>
                    <a:pt x="74" y="21"/>
                  </a:lnTo>
                  <a:lnTo>
                    <a:pt x="72" y="0"/>
                  </a:lnTo>
                  <a:close/>
                </a:path>
              </a:pathLst>
            </a:custGeom>
            <a:solidFill>
              <a:srgbClr val="C7E048"/>
            </a:solidFill>
            <a:ln w="9525">
              <a:noFill/>
              <a:round/>
              <a:headEnd/>
              <a:tailEnd/>
            </a:ln>
          </p:spPr>
          <p:txBody>
            <a:bodyPr/>
            <a:lstStyle/>
            <a:p>
              <a:endParaRPr lang="fr-FR"/>
            </a:p>
          </p:txBody>
        </p:sp>
        <p:sp>
          <p:nvSpPr>
            <p:cNvPr id="585765" name="Freeform 34"/>
            <p:cNvSpPr>
              <a:spLocks/>
            </p:cNvSpPr>
            <p:nvPr/>
          </p:nvSpPr>
          <p:spPr bwMode="auto">
            <a:xfrm>
              <a:off x="3701" y="1727"/>
              <a:ext cx="89" cy="77"/>
            </a:xfrm>
            <a:custGeom>
              <a:avLst/>
              <a:gdLst>
                <a:gd name="T0" fmla="*/ 0 w 122"/>
                <a:gd name="T1" fmla="*/ 64 h 75"/>
                <a:gd name="T2" fmla="*/ 7 w 122"/>
                <a:gd name="T3" fmla="*/ 47 h 75"/>
                <a:gd name="T4" fmla="*/ 16 w 122"/>
                <a:gd name="T5" fmla="*/ 31 h 75"/>
                <a:gd name="T6" fmla="*/ 27 w 122"/>
                <a:gd name="T7" fmla="*/ 20 h 75"/>
                <a:gd name="T8" fmla="*/ 39 w 122"/>
                <a:gd name="T9" fmla="*/ 9 h 75"/>
                <a:gd name="T10" fmla="*/ 51 w 122"/>
                <a:gd name="T11" fmla="*/ 3 h 75"/>
                <a:gd name="T12" fmla="*/ 65 w 122"/>
                <a:gd name="T13" fmla="*/ 0 h 75"/>
                <a:gd name="T14" fmla="*/ 77 w 122"/>
                <a:gd name="T15" fmla="*/ 3 h 75"/>
                <a:gd name="T16" fmla="*/ 89 w 122"/>
                <a:gd name="T17" fmla="*/ 9 h 75"/>
                <a:gd name="T18" fmla="*/ 82 w 122"/>
                <a:gd name="T19" fmla="*/ 29 h 75"/>
                <a:gd name="T20" fmla="*/ 76 w 122"/>
                <a:gd name="T21" fmla="*/ 45 h 75"/>
                <a:gd name="T22" fmla="*/ 67 w 122"/>
                <a:gd name="T23" fmla="*/ 59 h 75"/>
                <a:gd name="T24" fmla="*/ 57 w 122"/>
                <a:gd name="T25" fmla="*/ 68 h 75"/>
                <a:gd name="T26" fmla="*/ 46 w 122"/>
                <a:gd name="T27" fmla="*/ 75 h 75"/>
                <a:gd name="T28" fmla="*/ 32 w 122"/>
                <a:gd name="T29" fmla="*/ 77 h 75"/>
                <a:gd name="T30" fmla="*/ 18 w 122"/>
                <a:gd name="T31" fmla="*/ 73 h 75"/>
                <a:gd name="T32" fmla="*/ 0 w 122"/>
                <a:gd name="T33" fmla="*/ 64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5"/>
                <a:gd name="T53" fmla="*/ 122 w 122"/>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5">
                  <a:moveTo>
                    <a:pt x="0" y="62"/>
                  </a:moveTo>
                  <a:lnTo>
                    <a:pt x="9" y="46"/>
                  </a:lnTo>
                  <a:lnTo>
                    <a:pt x="22" y="30"/>
                  </a:lnTo>
                  <a:lnTo>
                    <a:pt x="37" y="19"/>
                  </a:lnTo>
                  <a:lnTo>
                    <a:pt x="53" y="9"/>
                  </a:lnTo>
                  <a:lnTo>
                    <a:pt x="70" y="3"/>
                  </a:lnTo>
                  <a:lnTo>
                    <a:pt x="89" y="0"/>
                  </a:lnTo>
                  <a:lnTo>
                    <a:pt x="105" y="3"/>
                  </a:lnTo>
                  <a:lnTo>
                    <a:pt x="122" y="9"/>
                  </a:lnTo>
                  <a:lnTo>
                    <a:pt x="113" y="28"/>
                  </a:lnTo>
                  <a:lnTo>
                    <a:pt x="104" y="44"/>
                  </a:lnTo>
                  <a:lnTo>
                    <a:pt x="92" y="57"/>
                  </a:lnTo>
                  <a:lnTo>
                    <a:pt x="78" y="66"/>
                  </a:lnTo>
                  <a:lnTo>
                    <a:pt x="63" y="73"/>
                  </a:lnTo>
                  <a:lnTo>
                    <a:pt x="44" y="75"/>
                  </a:lnTo>
                  <a:lnTo>
                    <a:pt x="24" y="71"/>
                  </a:lnTo>
                  <a:lnTo>
                    <a:pt x="0" y="62"/>
                  </a:lnTo>
                  <a:close/>
                </a:path>
              </a:pathLst>
            </a:custGeom>
            <a:solidFill>
              <a:srgbClr val="C7E048"/>
            </a:solidFill>
            <a:ln w="9525">
              <a:noFill/>
              <a:round/>
              <a:headEnd/>
              <a:tailEnd/>
            </a:ln>
          </p:spPr>
          <p:txBody>
            <a:bodyPr/>
            <a:lstStyle/>
            <a:p>
              <a:endParaRPr lang="fr-FR"/>
            </a:p>
          </p:txBody>
        </p:sp>
        <p:sp>
          <p:nvSpPr>
            <p:cNvPr id="585766" name="Freeform 35"/>
            <p:cNvSpPr>
              <a:spLocks/>
            </p:cNvSpPr>
            <p:nvPr/>
          </p:nvSpPr>
          <p:spPr bwMode="auto">
            <a:xfrm>
              <a:off x="4041" y="1069"/>
              <a:ext cx="90" cy="74"/>
            </a:xfrm>
            <a:custGeom>
              <a:avLst/>
              <a:gdLst>
                <a:gd name="T0" fmla="*/ 0 w 122"/>
                <a:gd name="T1" fmla="*/ 60 h 73"/>
                <a:gd name="T2" fmla="*/ 7 w 122"/>
                <a:gd name="T3" fmla="*/ 44 h 73"/>
                <a:gd name="T4" fmla="*/ 16 w 122"/>
                <a:gd name="T5" fmla="*/ 27 h 73"/>
                <a:gd name="T6" fmla="*/ 27 w 122"/>
                <a:gd name="T7" fmla="*/ 16 h 73"/>
                <a:gd name="T8" fmla="*/ 40 w 122"/>
                <a:gd name="T9" fmla="*/ 7 h 73"/>
                <a:gd name="T10" fmla="*/ 52 w 122"/>
                <a:gd name="T11" fmla="*/ 0 h 73"/>
                <a:gd name="T12" fmla="*/ 66 w 122"/>
                <a:gd name="T13" fmla="*/ 0 h 73"/>
                <a:gd name="T14" fmla="*/ 78 w 122"/>
                <a:gd name="T15" fmla="*/ 2 h 73"/>
                <a:gd name="T16" fmla="*/ 90 w 122"/>
                <a:gd name="T17" fmla="*/ 9 h 73"/>
                <a:gd name="T18" fmla="*/ 83 w 122"/>
                <a:gd name="T19" fmla="*/ 27 h 73"/>
                <a:gd name="T20" fmla="*/ 77 w 122"/>
                <a:gd name="T21" fmla="*/ 44 h 73"/>
                <a:gd name="T22" fmla="*/ 69 w 122"/>
                <a:gd name="T23" fmla="*/ 58 h 73"/>
                <a:gd name="T24" fmla="*/ 58 w 122"/>
                <a:gd name="T25" fmla="*/ 67 h 73"/>
                <a:gd name="T26" fmla="*/ 46 w 122"/>
                <a:gd name="T27" fmla="*/ 72 h 73"/>
                <a:gd name="T28" fmla="*/ 32 w 122"/>
                <a:gd name="T29" fmla="*/ 74 h 73"/>
                <a:gd name="T30" fmla="*/ 18 w 122"/>
                <a:gd name="T31" fmla="*/ 69 h 73"/>
                <a:gd name="T32" fmla="*/ 0 w 122"/>
                <a:gd name="T33" fmla="*/ 6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3"/>
                <a:gd name="T53" fmla="*/ 122 w 122"/>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3">
                  <a:moveTo>
                    <a:pt x="0" y="59"/>
                  </a:moveTo>
                  <a:lnTo>
                    <a:pt x="9" y="43"/>
                  </a:lnTo>
                  <a:lnTo>
                    <a:pt x="22" y="27"/>
                  </a:lnTo>
                  <a:lnTo>
                    <a:pt x="37" y="16"/>
                  </a:lnTo>
                  <a:lnTo>
                    <a:pt x="54" y="7"/>
                  </a:lnTo>
                  <a:lnTo>
                    <a:pt x="70" y="0"/>
                  </a:lnTo>
                  <a:lnTo>
                    <a:pt x="89" y="0"/>
                  </a:lnTo>
                  <a:lnTo>
                    <a:pt x="106" y="2"/>
                  </a:lnTo>
                  <a:lnTo>
                    <a:pt x="122" y="9"/>
                  </a:lnTo>
                  <a:lnTo>
                    <a:pt x="113" y="27"/>
                  </a:lnTo>
                  <a:lnTo>
                    <a:pt x="104" y="43"/>
                  </a:lnTo>
                  <a:lnTo>
                    <a:pt x="93" y="57"/>
                  </a:lnTo>
                  <a:lnTo>
                    <a:pt x="78" y="66"/>
                  </a:lnTo>
                  <a:lnTo>
                    <a:pt x="63" y="71"/>
                  </a:lnTo>
                  <a:lnTo>
                    <a:pt x="44" y="73"/>
                  </a:lnTo>
                  <a:lnTo>
                    <a:pt x="24" y="68"/>
                  </a:lnTo>
                  <a:lnTo>
                    <a:pt x="0" y="59"/>
                  </a:lnTo>
                  <a:close/>
                </a:path>
              </a:pathLst>
            </a:custGeom>
            <a:solidFill>
              <a:srgbClr val="C7E048"/>
            </a:solidFill>
            <a:ln w="9525">
              <a:noFill/>
              <a:round/>
              <a:headEnd/>
              <a:tailEnd/>
            </a:ln>
          </p:spPr>
          <p:txBody>
            <a:bodyPr/>
            <a:lstStyle/>
            <a:p>
              <a:endParaRPr lang="fr-FR"/>
            </a:p>
          </p:txBody>
        </p:sp>
        <p:sp>
          <p:nvSpPr>
            <p:cNvPr id="585767" name="Freeform 36"/>
            <p:cNvSpPr>
              <a:spLocks/>
            </p:cNvSpPr>
            <p:nvPr/>
          </p:nvSpPr>
          <p:spPr bwMode="auto">
            <a:xfrm>
              <a:off x="3695" y="1230"/>
              <a:ext cx="92" cy="72"/>
            </a:xfrm>
            <a:custGeom>
              <a:avLst/>
              <a:gdLst>
                <a:gd name="T0" fmla="*/ 92 w 123"/>
                <a:gd name="T1" fmla="*/ 70 h 70"/>
                <a:gd name="T2" fmla="*/ 81 w 123"/>
                <a:gd name="T3" fmla="*/ 72 h 70"/>
                <a:gd name="T4" fmla="*/ 68 w 123"/>
                <a:gd name="T5" fmla="*/ 72 h 70"/>
                <a:gd name="T6" fmla="*/ 54 w 123"/>
                <a:gd name="T7" fmla="*/ 70 h 70"/>
                <a:gd name="T8" fmla="*/ 42 w 123"/>
                <a:gd name="T9" fmla="*/ 63 h 70"/>
                <a:gd name="T10" fmla="*/ 29 w 123"/>
                <a:gd name="T11" fmla="*/ 56 h 70"/>
                <a:gd name="T12" fmla="*/ 18 w 123"/>
                <a:gd name="T13" fmla="*/ 46 h 70"/>
                <a:gd name="T14" fmla="*/ 7 w 123"/>
                <a:gd name="T15" fmla="*/ 35 h 70"/>
                <a:gd name="T16" fmla="*/ 0 w 123"/>
                <a:gd name="T17" fmla="*/ 23 h 70"/>
                <a:gd name="T18" fmla="*/ 15 w 123"/>
                <a:gd name="T19" fmla="*/ 11 h 70"/>
                <a:gd name="T20" fmla="*/ 29 w 123"/>
                <a:gd name="T21" fmla="*/ 4 h 70"/>
                <a:gd name="T22" fmla="*/ 43 w 123"/>
                <a:gd name="T23" fmla="*/ 0 h 70"/>
                <a:gd name="T24" fmla="*/ 55 w 123"/>
                <a:gd name="T25" fmla="*/ 2 h 70"/>
                <a:gd name="T26" fmla="*/ 67 w 123"/>
                <a:gd name="T27" fmla="*/ 9 h 70"/>
                <a:gd name="T28" fmla="*/ 76 w 123"/>
                <a:gd name="T29" fmla="*/ 21 h 70"/>
                <a:gd name="T30" fmla="*/ 85 w 123"/>
                <a:gd name="T31" fmla="*/ 42 h 70"/>
                <a:gd name="T32" fmla="*/ 92 w 123"/>
                <a:gd name="T33" fmla="*/ 7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9" y="54"/>
                  </a:lnTo>
                  <a:lnTo>
                    <a:pt x="24" y="45"/>
                  </a:lnTo>
                  <a:lnTo>
                    <a:pt x="9" y="34"/>
                  </a:lnTo>
                  <a:lnTo>
                    <a:pt x="0" y="22"/>
                  </a:lnTo>
                  <a:lnTo>
                    <a:pt x="20" y="11"/>
                  </a:lnTo>
                  <a:lnTo>
                    <a:pt x="39" y="4"/>
                  </a:lnTo>
                  <a:lnTo>
                    <a:pt x="58" y="0"/>
                  </a:lnTo>
                  <a:lnTo>
                    <a:pt x="74" y="2"/>
                  </a:lnTo>
                  <a:lnTo>
                    <a:pt x="89" y="9"/>
                  </a:lnTo>
                  <a:lnTo>
                    <a:pt x="102" y="20"/>
                  </a:lnTo>
                  <a:lnTo>
                    <a:pt x="113" y="41"/>
                  </a:lnTo>
                  <a:lnTo>
                    <a:pt x="123" y="68"/>
                  </a:lnTo>
                  <a:close/>
                </a:path>
              </a:pathLst>
            </a:custGeom>
            <a:solidFill>
              <a:srgbClr val="C7E048"/>
            </a:solidFill>
            <a:ln w="9525">
              <a:noFill/>
              <a:round/>
              <a:headEnd/>
              <a:tailEnd/>
            </a:ln>
          </p:spPr>
          <p:txBody>
            <a:bodyPr/>
            <a:lstStyle/>
            <a:p>
              <a:endParaRPr lang="fr-FR"/>
            </a:p>
          </p:txBody>
        </p:sp>
        <p:sp>
          <p:nvSpPr>
            <p:cNvPr id="585768" name="Freeform 37"/>
            <p:cNvSpPr>
              <a:spLocks/>
            </p:cNvSpPr>
            <p:nvPr/>
          </p:nvSpPr>
          <p:spPr bwMode="auto">
            <a:xfrm>
              <a:off x="3984" y="1631"/>
              <a:ext cx="89" cy="74"/>
            </a:xfrm>
            <a:custGeom>
              <a:avLst/>
              <a:gdLst>
                <a:gd name="T0" fmla="*/ 89 w 121"/>
                <a:gd name="T1" fmla="*/ 72 h 71"/>
                <a:gd name="T2" fmla="*/ 78 w 121"/>
                <a:gd name="T3" fmla="*/ 74 h 71"/>
                <a:gd name="T4" fmla="*/ 65 w 121"/>
                <a:gd name="T5" fmla="*/ 74 h 71"/>
                <a:gd name="T6" fmla="*/ 53 w 121"/>
                <a:gd name="T7" fmla="*/ 72 h 71"/>
                <a:gd name="T8" fmla="*/ 40 w 121"/>
                <a:gd name="T9" fmla="*/ 65 h 71"/>
                <a:gd name="T10" fmla="*/ 27 w 121"/>
                <a:gd name="T11" fmla="*/ 57 h 71"/>
                <a:gd name="T12" fmla="*/ 16 w 121"/>
                <a:gd name="T13" fmla="*/ 48 h 71"/>
                <a:gd name="T14" fmla="*/ 7 w 121"/>
                <a:gd name="T15" fmla="*/ 36 h 71"/>
                <a:gd name="T16" fmla="*/ 0 w 121"/>
                <a:gd name="T17" fmla="*/ 24 h 71"/>
                <a:gd name="T18" fmla="*/ 13 w 121"/>
                <a:gd name="T19" fmla="*/ 13 h 71"/>
                <a:gd name="T20" fmla="*/ 27 w 121"/>
                <a:gd name="T21" fmla="*/ 5 h 71"/>
                <a:gd name="T22" fmla="*/ 41 w 121"/>
                <a:gd name="T23" fmla="*/ 0 h 71"/>
                <a:gd name="T24" fmla="*/ 53 w 121"/>
                <a:gd name="T25" fmla="*/ 3 h 71"/>
                <a:gd name="T26" fmla="*/ 64 w 121"/>
                <a:gd name="T27" fmla="*/ 10 h 71"/>
                <a:gd name="T28" fmla="*/ 74 w 121"/>
                <a:gd name="T29" fmla="*/ 22 h 71"/>
                <a:gd name="T30" fmla="*/ 82 w 121"/>
                <a:gd name="T31" fmla="*/ 43 h 71"/>
                <a:gd name="T32" fmla="*/ 89 w 121"/>
                <a:gd name="T33" fmla="*/ 72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1"/>
                <a:gd name="T53" fmla="*/ 121 w 121"/>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1">
                  <a:moveTo>
                    <a:pt x="121" y="69"/>
                  </a:moveTo>
                  <a:lnTo>
                    <a:pt x="106" y="71"/>
                  </a:lnTo>
                  <a:lnTo>
                    <a:pt x="89" y="71"/>
                  </a:lnTo>
                  <a:lnTo>
                    <a:pt x="72" y="69"/>
                  </a:lnTo>
                  <a:lnTo>
                    <a:pt x="54" y="62"/>
                  </a:lnTo>
                  <a:lnTo>
                    <a:pt x="37" y="55"/>
                  </a:lnTo>
                  <a:lnTo>
                    <a:pt x="22" y="46"/>
                  </a:lnTo>
                  <a:lnTo>
                    <a:pt x="9" y="35"/>
                  </a:lnTo>
                  <a:lnTo>
                    <a:pt x="0" y="23"/>
                  </a:lnTo>
                  <a:lnTo>
                    <a:pt x="18" y="12"/>
                  </a:lnTo>
                  <a:lnTo>
                    <a:pt x="37" y="5"/>
                  </a:lnTo>
                  <a:lnTo>
                    <a:pt x="56" y="0"/>
                  </a:lnTo>
                  <a:lnTo>
                    <a:pt x="72" y="3"/>
                  </a:lnTo>
                  <a:lnTo>
                    <a:pt x="87" y="10"/>
                  </a:lnTo>
                  <a:lnTo>
                    <a:pt x="100" y="21"/>
                  </a:lnTo>
                  <a:lnTo>
                    <a:pt x="111" y="41"/>
                  </a:lnTo>
                  <a:lnTo>
                    <a:pt x="121" y="69"/>
                  </a:lnTo>
                  <a:close/>
                </a:path>
              </a:pathLst>
            </a:custGeom>
            <a:solidFill>
              <a:srgbClr val="C7E048"/>
            </a:solidFill>
            <a:ln w="9525">
              <a:noFill/>
              <a:round/>
              <a:headEnd/>
              <a:tailEnd/>
            </a:ln>
          </p:spPr>
          <p:txBody>
            <a:bodyPr/>
            <a:lstStyle/>
            <a:p>
              <a:endParaRPr lang="fr-FR"/>
            </a:p>
          </p:txBody>
        </p:sp>
        <p:sp>
          <p:nvSpPr>
            <p:cNvPr id="585769" name="Freeform 38"/>
            <p:cNvSpPr>
              <a:spLocks/>
            </p:cNvSpPr>
            <p:nvPr/>
          </p:nvSpPr>
          <p:spPr bwMode="auto">
            <a:xfrm>
              <a:off x="4255" y="1326"/>
              <a:ext cx="92" cy="77"/>
            </a:xfrm>
            <a:custGeom>
              <a:avLst/>
              <a:gdLst>
                <a:gd name="T0" fmla="*/ 0 w 123"/>
                <a:gd name="T1" fmla="*/ 63 h 75"/>
                <a:gd name="T2" fmla="*/ 7 w 123"/>
                <a:gd name="T3" fmla="*/ 46 h 75"/>
                <a:gd name="T4" fmla="*/ 17 w 123"/>
                <a:gd name="T5" fmla="*/ 30 h 75"/>
                <a:gd name="T6" fmla="*/ 28 w 123"/>
                <a:gd name="T7" fmla="*/ 18 h 75"/>
                <a:gd name="T8" fmla="*/ 40 w 123"/>
                <a:gd name="T9" fmla="*/ 9 h 75"/>
                <a:gd name="T10" fmla="*/ 53 w 123"/>
                <a:gd name="T11" fmla="*/ 2 h 75"/>
                <a:gd name="T12" fmla="*/ 67 w 123"/>
                <a:gd name="T13" fmla="*/ 0 h 75"/>
                <a:gd name="T14" fmla="*/ 79 w 123"/>
                <a:gd name="T15" fmla="*/ 2 h 75"/>
                <a:gd name="T16" fmla="*/ 92 w 123"/>
                <a:gd name="T17" fmla="*/ 9 h 75"/>
                <a:gd name="T18" fmla="*/ 85 w 123"/>
                <a:gd name="T19" fmla="*/ 28 h 75"/>
                <a:gd name="T20" fmla="*/ 78 w 123"/>
                <a:gd name="T21" fmla="*/ 44 h 75"/>
                <a:gd name="T22" fmla="*/ 70 w 123"/>
                <a:gd name="T23" fmla="*/ 57 h 75"/>
                <a:gd name="T24" fmla="*/ 58 w 123"/>
                <a:gd name="T25" fmla="*/ 67 h 75"/>
                <a:gd name="T26" fmla="*/ 47 w 123"/>
                <a:gd name="T27" fmla="*/ 74 h 75"/>
                <a:gd name="T28" fmla="*/ 34 w 123"/>
                <a:gd name="T29" fmla="*/ 77 h 75"/>
                <a:gd name="T30" fmla="*/ 18 w 123"/>
                <a:gd name="T31" fmla="*/ 72 h 75"/>
                <a:gd name="T32" fmla="*/ 0 w 123"/>
                <a:gd name="T33" fmla="*/ 6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29"/>
                  </a:lnTo>
                  <a:lnTo>
                    <a:pt x="37" y="18"/>
                  </a:lnTo>
                  <a:lnTo>
                    <a:pt x="54" y="9"/>
                  </a:lnTo>
                  <a:lnTo>
                    <a:pt x="71" y="2"/>
                  </a:lnTo>
                  <a:lnTo>
                    <a:pt x="89" y="0"/>
                  </a:lnTo>
                  <a:lnTo>
                    <a:pt x="106" y="2"/>
                  </a:lnTo>
                  <a:lnTo>
                    <a:pt x="123" y="9"/>
                  </a:lnTo>
                  <a:lnTo>
                    <a:pt x="114" y="27"/>
                  </a:lnTo>
                  <a:lnTo>
                    <a:pt x="104" y="43"/>
                  </a:lnTo>
                  <a:lnTo>
                    <a:pt x="93" y="56"/>
                  </a:lnTo>
                  <a:lnTo>
                    <a:pt x="78" y="65"/>
                  </a:lnTo>
                  <a:lnTo>
                    <a:pt x="63" y="72"/>
                  </a:lnTo>
                  <a:lnTo>
                    <a:pt x="45" y="75"/>
                  </a:lnTo>
                  <a:lnTo>
                    <a:pt x="24" y="70"/>
                  </a:lnTo>
                  <a:lnTo>
                    <a:pt x="0" y="61"/>
                  </a:lnTo>
                  <a:close/>
                </a:path>
              </a:pathLst>
            </a:custGeom>
            <a:solidFill>
              <a:srgbClr val="C7E048"/>
            </a:solidFill>
            <a:ln w="9525">
              <a:noFill/>
              <a:round/>
              <a:headEnd/>
              <a:tailEnd/>
            </a:ln>
          </p:spPr>
          <p:txBody>
            <a:bodyPr/>
            <a:lstStyle/>
            <a:p>
              <a:endParaRPr lang="fr-FR"/>
            </a:p>
          </p:txBody>
        </p:sp>
        <p:sp>
          <p:nvSpPr>
            <p:cNvPr id="585770" name="Freeform 39"/>
            <p:cNvSpPr>
              <a:spLocks/>
            </p:cNvSpPr>
            <p:nvPr/>
          </p:nvSpPr>
          <p:spPr bwMode="auto">
            <a:xfrm>
              <a:off x="4103" y="1682"/>
              <a:ext cx="56" cy="122"/>
            </a:xfrm>
            <a:custGeom>
              <a:avLst/>
              <a:gdLst>
                <a:gd name="T0" fmla="*/ 0 w 76"/>
                <a:gd name="T1" fmla="*/ 0 h 118"/>
                <a:gd name="T2" fmla="*/ 0 w 76"/>
                <a:gd name="T3" fmla="*/ 22 h 118"/>
                <a:gd name="T4" fmla="*/ 1 w 76"/>
                <a:gd name="T5" fmla="*/ 42 h 118"/>
                <a:gd name="T6" fmla="*/ 6 w 76"/>
                <a:gd name="T7" fmla="*/ 64 h 118"/>
                <a:gd name="T8" fmla="*/ 11 w 76"/>
                <a:gd name="T9" fmla="*/ 83 h 118"/>
                <a:gd name="T10" fmla="*/ 19 w 76"/>
                <a:gd name="T11" fmla="*/ 96 h 118"/>
                <a:gd name="T12" fmla="*/ 29 w 76"/>
                <a:gd name="T13" fmla="*/ 111 h 118"/>
                <a:gd name="T14" fmla="*/ 41 w 76"/>
                <a:gd name="T15" fmla="*/ 118 h 118"/>
                <a:gd name="T16" fmla="*/ 55 w 76"/>
                <a:gd name="T17" fmla="*/ 122 h 118"/>
                <a:gd name="T18" fmla="*/ 56 w 76"/>
                <a:gd name="T19" fmla="*/ 101 h 118"/>
                <a:gd name="T20" fmla="*/ 54 w 76"/>
                <a:gd name="T21" fmla="*/ 80 h 118"/>
                <a:gd name="T22" fmla="*/ 49 w 76"/>
                <a:gd name="T23" fmla="*/ 61 h 118"/>
                <a:gd name="T24" fmla="*/ 44 w 76"/>
                <a:gd name="T25" fmla="*/ 42 h 118"/>
                <a:gd name="T26" fmla="*/ 36 w 76"/>
                <a:gd name="T27" fmla="*/ 28 h 118"/>
                <a:gd name="T28" fmla="*/ 27 w 76"/>
                <a:gd name="T29" fmla="*/ 17 h 118"/>
                <a:gd name="T30" fmla="*/ 14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1"/>
                  </a:lnTo>
                  <a:lnTo>
                    <a:pt x="2" y="41"/>
                  </a:lnTo>
                  <a:lnTo>
                    <a:pt x="8" y="62"/>
                  </a:lnTo>
                  <a:lnTo>
                    <a:pt x="15" y="80"/>
                  </a:lnTo>
                  <a:lnTo>
                    <a:pt x="26" y="93"/>
                  </a:lnTo>
                  <a:lnTo>
                    <a:pt x="39" y="107"/>
                  </a:lnTo>
                  <a:lnTo>
                    <a:pt x="56" y="114"/>
                  </a:lnTo>
                  <a:lnTo>
                    <a:pt x="75" y="118"/>
                  </a:lnTo>
                  <a:lnTo>
                    <a:pt x="76" y="98"/>
                  </a:lnTo>
                  <a:lnTo>
                    <a:pt x="73" y="77"/>
                  </a:lnTo>
                  <a:lnTo>
                    <a:pt x="67" y="59"/>
                  </a:lnTo>
                  <a:lnTo>
                    <a:pt x="60" y="41"/>
                  </a:lnTo>
                  <a:lnTo>
                    <a:pt x="49" y="27"/>
                  </a:lnTo>
                  <a:lnTo>
                    <a:pt x="36" y="16"/>
                  </a:lnTo>
                  <a:lnTo>
                    <a:pt x="19" y="7"/>
                  </a:lnTo>
                  <a:lnTo>
                    <a:pt x="0" y="0"/>
                  </a:lnTo>
                  <a:close/>
                </a:path>
              </a:pathLst>
            </a:custGeom>
            <a:solidFill>
              <a:srgbClr val="C7E048"/>
            </a:solidFill>
            <a:ln w="9525">
              <a:noFill/>
              <a:round/>
              <a:headEnd/>
              <a:tailEnd/>
            </a:ln>
          </p:spPr>
          <p:txBody>
            <a:bodyPr/>
            <a:lstStyle/>
            <a:p>
              <a:endParaRPr lang="fr-FR"/>
            </a:p>
          </p:txBody>
        </p:sp>
        <p:sp>
          <p:nvSpPr>
            <p:cNvPr id="585771" name="Freeform 40"/>
            <p:cNvSpPr>
              <a:spLocks/>
            </p:cNvSpPr>
            <p:nvPr/>
          </p:nvSpPr>
          <p:spPr bwMode="auto">
            <a:xfrm>
              <a:off x="4181" y="1732"/>
              <a:ext cx="91" cy="69"/>
            </a:xfrm>
            <a:custGeom>
              <a:avLst/>
              <a:gdLst>
                <a:gd name="T0" fmla="*/ 91 w 123"/>
                <a:gd name="T1" fmla="*/ 41 h 66"/>
                <a:gd name="T2" fmla="*/ 81 w 123"/>
                <a:gd name="T3" fmla="*/ 26 h 66"/>
                <a:gd name="T4" fmla="*/ 70 w 123"/>
                <a:gd name="T5" fmla="*/ 15 h 66"/>
                <a:gd name="T6" fmla="*/ 58 w 123"/>
                <a:gd name="T7" fmla="*/ 4 h 66"/>
                <a:gd name="T8" fmla="*/ 47 w 123"/>
                <a:gd name="T9" fmla="*/ 0 h 66"/>
                <a:gd name="T10" fmla="*/ 35 w 123"/>
                <a:gd name="T11" fmla="*/ 0 h 66"/>
                <a:gd name="T12" fmla="*/ 22 w 123"/>
                <a:gd name="T13" fmla="*/ 4 h 66"/>
                <a:gd name="T14" fmla="*/ 11 w 123"/>
                <a:gd name="T15" fmla="*/ 17 h 66"/>
                <a:gd name="T16" fmla="*/ 0 w 123"/>
                <a:gd name="T17" fmla="*/ 33 h 66"/>
                <a:gd name="T18" fmla="*/ 10 w 123"/>
                <a:gd name="T19" fmla="*/ 50 h 66"/>
                <a:gd name="T20" fmla="*/ 19 w 123"/>
                <a:gd name="T21" fmla="*/ 60 h 66"/>
                <a:gd name="T22" fmla="*/ 30 w 123"/>
                <a:gd name="T23" fmla="*/ 67 h 66"/>
                <a:gd name="T24" fmla="*/ 43 w 123"/>
                <a:gd name="T25" fmla="*/ 69 h 66"/>
                <a:gd name="T26" fmla="*/ 54 w 123"/>
                <a:gd name="T27" fmla="*/ 69 h 66"/>
                <a:gd name="T28" fmla="*/ 66 w 123"/>
                <a:gd name="T29" fmla="*/ 64 h 66"/>
                <a:gd name="T30" fmla="*/ 78 w 123"/>
                <a:gd name="T31" fmla="*/ 54 h 66"/>
                <a:gd name="T32" fmla="*/ 91 w 123"/>
                <a:gd name="T33" fmla="*/ 41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66"/>
                <a:gd name="T53" fmla="*/ 123 w 123"/>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66">
                  <a:moveTo>
                    <a:pt x="123" y="39"/>
                  </a:moveTo>
                  <a:lnTo>
                    <a:pt x="110" y="25"/>
                  </a:lnTo>
                  <a:lnTo>
                    <a:pt x="95" y="14"/>
                  </a:lnTo>
                  <a:lnTo>
                    <a:pt x="78" y="4"/>
                  </a:lnTo>
                  <a:lnTo>
                    <a:pt x="63" y="0"/>
                  </a:lnTo>
                  <a:lnTo>
                    <a:pt x="47" y="0"/>
                  </a:lnTo>
                  <a:lnTo>
                    <a:pt x="30" y="4"/>
                  </a:lnTo>
                  <a:lnTo>
                    <a:pt x="15" y="16"/>
                  </a:lnTo>
                  <a:lnTo>
                    <a:pt x="0" y="32"/>
                  </a:lnTo>
                  <a:lnTo>
                    <a:pt x="13" y="48"/>
                  </a:lnTo>
                  <a:lnTo>
                    <a:pt x="26" y="57"/>
                  </a:lnTo>
                  <a:lnTo>
                    <a:pt x="41" y="64"/>
                  </a:lnTo>
                  <a:lnTo>
                    <a:pt x="58" y="66"/>
                  </a:lnTo>
                  <a:lnTo>
                    <a:pt x="73" y="66"/>
                  </a:lnTo>
                  <a:lnTo>
                    <a:pt x="89" y="61"/>
                  </a:lnTo>
                  <a:lnTo>
                    <a:pt x="106" y="52"/>
                  </a:lnTo>
                  <a:lnTo>
                    <a:pt x="123" y="39"/>
                  </a:lnTo>
                  <a:close/>
                </a:path>
              </a:pathLst>
            </a:custGeom>
            <a:solidFill>
              <a:srgbClr val="C7E048"/>
            </a:solidFill>
            <a:ln w="9525">
              <a:noFill/>
              <a:round/>
              <a:headEnd/>
              <a:tailEnd/>
            </a:ln>
          </p:spPr>
          <p:txBody>
            <a:bodyPr/>
            <a:lstStyle/>
            <a:p>
              <a:endParaRPr lang="fr-FR"/>
            </a:p>
          </p:txBody>
        </p:sp>
        <p:sp>
          <p:nvSpPr>
            <p:cNvPr id="585772" name="Freeform 41"/>
            <p:cNvSpPr>
              <a:spLocks/>
            </p:cNvSpPr>
            <p:nvPr/>
          </p:nvSpPr>
          <p:spPr bwMode="auto">
            <a:xfrm>
              <a:off x="3981" y="1172"/>
              <a:ext cx="54" cy="125"/>
            </a:xfrm>
            <a:custGeom>
              <a:avLst/>
              <a:gdLst>
                <a:gd name="T0" fmla="*/ 0 w 74"/>
                <a:gd name="T1" fmla="*/ 0 h 118"/>
                <a:gd name="T2" fmla="*/ 0 w 74"/>
                <a:gd name="T3" fmla="*/ 21 h 118"/>
                <a:gd name="T4" fmla="*/ 1 w 74"/>
                <a:gd name="T5" fmla="*/ 43 h 118"/>
                <a:gd name="T6" fmla="*/ 6 w 74"/>
                <a:gd name="T7" fmla="*/ 65 h 118"/>
                <a:gd name="T8" fmla="*/ 11 w 74"/>
                <a:gd name="T9" fmla="*/ 84 h 118"/>
                <a:gd name="T10" fmla="*/ 18 w 74"/>
                <a:gd name="T11" fmla="*/ 99 h 118"/>
                <a:gd name="T12" fmla="*/ 27 w 74"/>
                <a:gd name="T13" fmla="*/ 113 h 118"/>
                <a:gd name="T14" fmla="*/ 39 w 74"/>
                <a:gd name="T15" fmla="*/ 120 h 118"/>
                <a:gd name="T16" fmla="*/ 53 w 74"/>
                <a:gd name="T17" fmla="*/ 125 h 118"/>
                <a:gd name="T18" fmla="*/ 54 w 74"/>
                <a:gd name="T19" fmla="*/ 104 h 118"/>
                <a:gd name="T20" fmla="*/ 52 w 74"/>
                <a:gd name="T21" fmla="*/ 82 h 118"/>
                <a:gd name="T22" fmla="*/ 47 w 74"/>
                <a:gd name="T23" fmla="*/ 63 h 118"/>
                <a:gd name="T24" fmla="*/ 42 w 74"/>
                <a:gd name="T25" fmla="*/ 43 h 118"/>
                <a:gd name="T26" fmla="*/ 34 w 74"/>
                <a:gd name="T27" fmla="*/ 29 h 118"/>
                <a:gd name="T28" fmla="*/ 25 w 74"/>
                <a:gd name="T29" fmla="*/ 17 h 118"/>
                <a:gd name="T30" fmla="*/ 12 w 74"/>
                <a:gd name="T31" fmla="*/ 7 h 118"/>
                <a:gd name="T32" fmla="*/ 0 w 74"/>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18"/>
                <a:gd name="T53" fmla="*/ 74 w 74"/>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18">
                  <a:moveTo>
                    <a:pt x="0" y="0"/>
                  </a:moveTo>
                  <a:lnTo>
                    <a:pt x="0" y="20"/>
                  </a:lnTo>
                  <a:lnTo>
                    <a:pt x="2" y="41"/>
                  </a:lnTo>
                  <a:lnTo>
                    <a:pt x="8" y="61"/>
                  </a:lnTo>
                  <a:lnTo>
                    <a:pt x="15" y="79"/>
                  </a:lnTo>
                  <a:lnTo>
                    <a:pt x="24" y="93"/>
                  </a:lnTo>
                  <a:lnTo>
                    <a:pt x="37" y="107"/>
                  </a:lnTo>
                  <a:lnTo>
                    <a:pt x="54" y="113"/>
                  </a:lnTo>
                  <a:lnTo>
                    <a:pt x="73" y="118"/>
                  </a:lnTo>
                  <a:lnTo>
                    <a:pt x="74" y="98"/>
                  </a:lnTo>
                  <a:lnTo>
                    <a:pt x="71" y="77"/>
                  </a:lnTo>
                  <a:lnTo>
                    <a:pt x="65" y="59"/>
                  </a:lnTo>
                  <a:lnTo>
                    <a:pt x="58" y="41"/>
                  </a:lnTo>
                  <a:lnTo>
                    <a:pt x="47" y="27"/>
                  </a:lnTo>
                  <a:lnTo>
                    <a:pt x="34" y="16"/>
                  </a:lnTo>
                  <a:lnTo>
                    <a:pt x="17" y="7"/>
                  </a:lnTo>
                  <a:lnTo>
                    <a:pt x="0" y="0"/>
                  </a:lnTo>
                  <a:close/>
                </a:path>
              </a:pathLst>
            </a:custGeom>
            <a:solidFill>
              <a:srgbClr val="C7E048"/>
            </a:solidFill>
            <a:ln w="9525">
              <a:noFill/>
              <a:round/>
              <a:headEnd/>
              <a:tailEnd/>
            </a:ln>
          </p:spPr>
          <p:txBody>
            <a:bodyPr/>
            <a:lstStyle/>
            <a:p>
              <a:endParaRPr lang="fr-FR"/>
            </a:p>
          </p:txBody>
        </p:sp>
        <p:sp>
          <p:nvSpPr>
            <p:cNvPr id="585773" name="Freeform 42"/>
            <p:cNvSpPr>
              <a:spLocks/>
            </p:cNvSpPr>
            <p:nvPr/>
          </p:nvSpPr>
          <p:spPr bwMode="auto">
            <a:xfrm>
              <a:off x="3621" y="1493"/>
              <a:ext cx="91" cy="72"/>
            </a:xfrm>
            <a:custGeom>
              <a:avLst/>
              <a:gdLst>
                <a:gd name="T0" fmla="*/ 91 w 122"/>
                <a:gd name="T1" fmla="*/ 41 h 66"/>
                <a:gd name="T2" fmla="*/ 81 w 122"/>
                <a:gd name="T3" fmla="*/ 27 h 66"/>
                <a:gd name="T4" fmla="*/ 70 w 122"/>
                <a:gd name="T5" fmla="*/ 14 h 66"/>
                <a:gd name="T6" fmla="*/ 60 w 122"/>
                <a:gd name="T7" fmla="*/ 7 h 66"/>
                <a:gd name="T8" fmla="*/ 47 w 122"/>
                <a:gd name="T9" fmla="*/ 0 h 66"/>
                <a:gd name="T10" fmla="*/ 34 w 122"/>
                <a:gd name="T11" fmla="*/ 0 h 66"/>
                <a:gd name="T12" fmla="*/ 22 w 122"/>
                <a:gd name="T13" fmla="*/ 4 h 66"/>
                <a:gd name="T14" fmla="*/ 11 w 122"/>
                <a:gd name="T15" fmla="*/ 17 h 66"/>
                <a:gd name="T16" fmla="*/ 0 w 122"/>
                <a:gd name="T17" fmla="*/ 34 h 66"/>
                <a:gd name="T18" fmla="*/ 10 w 122"/>
                <a:gd name="T19" fmla="*/ 51 h 66"/>
                <a:gd name="T20" fmla="*/ 19 w 122"/>
                <a:gd name="T21" fmla="*/ 61 h 66"/>
                <a:gd name="T22" fmla="*/ 31 w 122"/>
                <a:gd name="T23" fmla="*/ 69 h 66"/>
                <a:gd name="T24" fmla="*/ 43 w 122"/>
                <a:gd name="T25" fmla="*/ 72 h 66"/>
                <a:gd name="T26" fmla="*/ 54 w 122"/>
                <a:gd name="T27" fmla="*/ 72 h 66"/>
                <a:gd name="T28" fmla="*/ 66 w 122"/>
                <a:gd name="T29" fmla="*/ 67 h 66"/>
                <a:gd name="T30" fmla="*/ 79 w 122"/>
                <a:gd name="T31" fmla="*/ 57 h 66"/>
                <a:gd name="T32" fmla="*/ 91 w 122"/>
                <a:gd name="T33" fmla="*/ 41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8"/>
                  </a:moveTo>
                  <a:lnTo>
                    <a:pt x="109" y="25"/>
                  </a:lnTo>
                  <a:lnTo>
                    <a:pt x="94" y="13"/>
                  </a:lnTo>
                  <a:lnTo>
                    <a:pt x="80" y="6"/>
                  </a:lnTo>
                  <a:lnTo>
                    <a:pt x="63" y="0"/>
                  </a:lnTo>
                  <a:lnTo>
                    <a:pt x="46" y="0"/>
                  </a:lnTo>
                  <a:lnTo>
                    <a:pt x="30" y="4"/>
                  </a:lnTo>
                  <a:lnTo>
                    <a:pt x="15" y="16"/>
                  </a:lnTo>
                  <a:lnTo>
                    <a:pt x="0" y="31"/>
                  </a:lnTo>
                  <a:lnTo>
                    <a:pt x="13" y="47"/>
                  </a:lnTo>
                  <a:lnTo>
                    <a:pt x="26" y="56"/>
                  </a:lnTo>
                  <a:lnTo>
                    <a:pt x="41" y="63"/>
                  </a:lnTo>
                  <a:lnTo>
                    <a:pt x="57" y="66"/>
                  </a:lnTo>
                  <a:lnTo>
                    <a:pt x="72" y="66"/>
                  </a:lnTo>
                  <a:lnTo>
                    <a:pt x="89" y="61"/>
                  </a:lnTo>
                  <a:lnTo>
                    <a:pt x="106" y="52"/>
                  </a:lnTo>
                  <a:lnTo>
                    <a:pt x="122" y="38"/>
                  </a:lnTo>
                  <a:close/>
                </a:path>
              </a:pathLst>
            </a:custGeom>
            <a:solidFill>
              <a:srgbClr val="C7E048"/>
            </a:solidFill>
            <a:ln w="9525">
              <a:noFill/>
              <a:round/>
              <a:headEnd/>
              <a:tailEnd/>
            </a:ln>
          </p:spPr>
          <p:txBody>
            <a:bodyPr/>
            <a:lstStyle/>
            <a:p>
              <a:endParaRPr lang="fr-FR"/>
            </a:p>
          </p:txBody>
        </p:sp>
        <p:sp>
          <p:nvSpPr>
            <p:cNvPr id="585774" name="Freeform 43"/>
            <p:cNvSpPr>
              <a:spLocks/>
            </p:cNvSpPr>
            <p:nvPr/>
          </p:nvSpPr>
          <p:spPr bwMode="auto">
            <a:xfrm>
              <a:off x="3833" y="1292"/>
              <a:ext cx="55" cy="124"/>
            </a:xfrm>
            <a:custGeom>
              <a:avLst/>
              <a:gdLst>
                <a:gd name="T0" fmla="*/ 0 w 76"/>
                <a:gd name="T1" fmla="*/ 0 h 118"/>
                <a:gd name="T2" fmla="*/ 0 w 76"/>
                <a:gd name="T3" fmla="*/ 21 h 118"/>
                <a:gd name="T4" fmla="*/ 1 w 76"/>
                <a:gd name="T5" fmla="*/ 43 h 118"/>
                <a:gd name="T6" fmla="*/ 5 w 76"/>
                <a:gd name="T7" fmla="*/ 64 h 118"/>
                <a:gd name="T8" fmla="*/ 11 w 76"/>
                <a:gd name="T9" fmla="*/ 83 h 118"/>
                <a:gd name="T10" fmla="*/ 19 w 76"/>
                <a:gd name="T11" fmla="*/ 100 h 118"/>
                <a:gd name="T12" fmla="*/ 28 w 76"/>
                <a:gd name="T13" fmla="*/ 112 h 118"/>
                <a:gd name="T14" fmla="*/ 40 w 76"/>
                <a:gd name="T15" fmla="*/ 122 h 118"/>
                <a:gd name="T16" fmla="*/ 54 w 76"/>
                <a:gd name="T17" fmla="*/ 124 h 118"/>
                <a:gd name="T18" fmla="*/ 55 w 76"/>
                <a:gd name="T19" fmla="*/ 102 h 118"/>
                <a:gd name="T20" fmla="*/ 54 w 76"/>
                <a:gd name="T21" fmla="*/ 81 h 118"/>
                <a:gd name="T22" fmla="*/ 49 w 76"/>
                <a:gd name="T23" fmla="*/ 62 h 118"/>
                <a:gd name="T24" fmla="*/ 43 w 76"/>
                <a:gd name="T25" fmla="*/ 45 h 118"/>
                <a:gd name="T26" fmla="*/ 35 w 76"/>
                <a:gd name="T27" fmla="*/ 30 h 118"/>
                <a:gd name="T28" fmla="*/ 25 w 76"/>
                <a:gd name="T29" fmla="*/ 17 h 118"/>
                <a:gd name="T30" fmla="*/ 13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5"/>
                  </a:lnTo>
                  <a:lnTo>
                    <a:pt x="39" y="107"/>
                  </a:lnTo>
                  <a:lnTo>
                    <a:pt x="55" y="116"/>
                  </a:lnTo>
                  <a:lnTo>
                    <a:pt x="74" y="118"/>
                  </a:lnTo>
                  <a:lnTo>
                    <a:pt x="76" y="97"/>
                  </a:lnTo>
                  <a:lnTo>
                    <a:pt x="74" y="77"/>
                  </a:lnTo>
                  <a:lnTo>
                    <a:pt x="68" y="59"/>
                  </a:lnTo>
                  <a:lnTo>
                    <a:pt x="59" y="43"/>
                  </a:lnTo>
                  <a:lnTo>
                    <a:pt x="48" y="29"/>
                  </a:lnTo>
                  <a:lnTo>
                    <a:pt x="35" y="16"/>
                  </a:lnTo>
                  <a:lnTo>
                    <a:pt x="18" y="7"/>
                  </a:lnTo>
                  <a:lnTo>
                    <a:pt x="0" y="0"/>
                  </a:lnTo>
                  <a:close/>
                </a:path>
              </a:pathLst>
            </a:custGeom>
            <a:solidFill>
              <a:srgbClr val="C7E048"/>
            </a:solidFill>
            <a:ln w="9525">
              <a:noFill/>
              <a:round/>
              <a:headEnd/>
              <a:tailEnd/>
            </a:ln>
          </p:spPr>
          <p:txBody>
            <a:bodyPr/>
            <a:lstStyle/>
            <a:p>
              <a:endParaRPr lang="fr-FR"/>
            </a:p>
          </p:txBody>
        </p:sp>
        <p:sp>
          <p:nvSpPr>
            <p:cNvPr id="585775" name="Freeform 44"/>
            <p:cNvSpPr>
              <a:spLocks/>
            </p:cNvSpPr>
            <p:nvPr/>
          </p:nvSpPr>
          <p:spPr bwMode="auto">
            <a:xfrm>
              <a:off x="4025" y="1798"/>
              <a:ext cx="90" cy="72"/>
            </a:xfrm>
            <a:custGeom>
              <a:avLst/>
              <a:gdLst>
                <a:gd name="T0" fmla="*/ 90 w 121"/>
                <a:gd name="T1" fmla="*/ 42 h 65"/>
                <a:gd name="T2" fmla="*/ 80 w 121"/>
                <a:gd name="T3" fmla="*/ 28 h 65"/>
                <a:gd name="T4" fmla="*/ 69 w 121"/>
                <a:gd name="T5" fmla="*/ 14 h 65"/>
                <a:gd name="T6" fmla="*/ 58 w 121"/>
                <a:gd name="T7" fmla="*/ 7 h 65"/>
                <a:gd name="T8" fmla="*/ 48 w 121"/>
                <a:gd name="T9" fmla="*/ 0 h 65"/>
                <a:gd name="T10" fmla="*/ 35 w 121"/>
                <a:gd name="T11" fmla="*/ 0 h 65"/>
                <a:gd name="T12" fmla="*/ 22 w 121"/>
                <a:gd name="T13" fmla="*/ 4 h 65"/>
                <a:gd name="T14" fmla="*/ 11 w 121"/>
                <a:gd name="T15" fmla="*/ 17 h 65"/>
                <a:gd name="T16" fmla="*/ 0 w 121"/>
                <a:gd name="T17" fmla="*/ 34 h 65"/>
                <a:gd name="T18" fmla="*/ 10 w 121"/>
                <a:gd name="T19" fmla="*/ 52 h 65"/>
                <a:gd name="T20" fmla="*/ 19 w 121"/>
                <a:gd name="T21" fmla="*/ 62 h 65"/>
                <a:gd name="T22" fmla="*/ 30 w 121"/>
                <a:gd name="T23" fmla="*/ 70 h 65"/>
                <a:gd name="T24" fmla="*/ 43 w 121"/>
                <a:gd name="T25" fmla="*/ 72 h 65"/>
                <a:gd name="T26" fmla="*/ 54 w 121"/>
                <a:gd name="T27" fmla="*/ 72 h 65"/>
                <a:gd name="T28" fmla="*/ 67 w 121"/>
                <a:gd name="T29" fmla="*/ 68 h 65"/>
                <a:gd name="T30" fmla="*/ 79 w 121"/>
                <a:gd name="T31" fmla="*/ 58 h 65"/>
                <a:gd name="T32" fmla="*/ 90 w 121"/>
                <a:gd name="T33" fmla="*/ 42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65"/>
                <a:gd name="T53" fmla="*/ 121 w 12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65">
                  <a:moveTo>
                    <a:pt x="121" y="38"/>
                  </a:moveTo>
                  <a:lnTo>
                    <a:pt x="108" y="25"/>
                  </a:lnTo>
                  <a:lnTo>
                    <a:pt x="93" y="13"/>
                  </a:lnTo>
                  <a:lnTo>
                    <a:pt x="78" y="6"/>
                  </a:lnTo>
                  <a:lnTo>
                    <a:pt x="64" y="0"/>
                  </a:lnTo>
                  <a:lnTo>
                    <a:pt x="47" y="0"/>
                  </a:lnTo>
                  <a:lnTo>
                    <a:pt x="30" y="4"/>
                  </a:lnTo>
                  <a:lnTo>
                    <a:pt x="15" y="15"/>
                  </a:lnTo>
                  <a:lnTo>
                    <a:pt x="0" y="31"/>
                  </a:lnTo>
                  <a:lnTo>
                    <a:pt x="13" y="47"/>
                  </a:lnTo>
                  <a:lnTo>
                    <a:pt x="26" y="56"/>
                  </a:lnTo>
                  <a:lnTo>
                    <a:pt x="41" y="63"/>
                  </a:lnTo>
                  <a:lnTo>
                    <a:pt x="58" y="65"/>
                  </a:lnTo>
                  <a:lnTo>
                    <a:pt x="73" y="65"/>
                  </a:lnTo>
                  <a:lnTo>
                    <a:pt x="90" y="61"/>
                  </a:lnTo>
                  <a:lnTo>
                    <a:pt x="106" y="52"/>
                  </a:lnTo>
                  <a:lnTo>
                    <a:pt x="121" y="38"/>
                  </a:lnTo>
                  <a:close/>
                </a:path>
              </a:pathLst>
            </a:custGeom>
            <a:solidFill>
              <a:srgbClr val="C7E048"/>
            </a:solidFill>
            <a:ln w="9525">
              <a:noFill/>
              <a:round/>
              <a:headEnd/>
              <a:tailEnd/>
            </a:ln>
          </p:spPr>
          <p:txBody>
            <a:bodyPr/>
            <a:lstStyle/>
            <a:p>
              <a:endParaRPr lang="fr-FR"/>
            </a:p>
          </p:txBody>
        </p:sp>
        <p:sp>
          <p:nvSpPr>
            <p:cNvPr id="585776" name="Freeform 45"/>
            <p:cNvSpPr>
              <a:spLocks/>
            </p:cNvSpPr>
            <p:nvPr/>
          </p:nvSpPr>
          <p:spPr bwMode="auto">
            <a:xfrm>
              <a:off x="3749" y="1124"/>
              <a:ext cx="57" cy="125"/>
            </a:xfrm>
            <a:custGeom>
              <a:avLst/>
              <a:gdLst>
                <a:gd name="T0" fmla="*/ 0 w 76"/>
                <a:gd name="T1" fmla="*/ 0 h 119"/>
                <a:gd name="T2" fmla="*/ 0 w 76"/>
                <a:gd name="T3" fmla="*/ 22 h 119"/>
                <a:gd name="T4" fmla="*/ 2 w 76"/>
                <a:gd name="T5" fmla="*/ 43 h 119"/>
                <a:gd name="T6" fmla="*/ 6 w 76"/>
                <a:gd name="T7" fmla="*/ 65 h 119"/>
                <a:gd name="T8" fmla="*/ 11 w 76"/>
                <a:gd name="T9" fmla="*/ 84 h 119"/>
                <a:gd name="T10" fmla="*/ 19 w 76"/>
                <a:gd name="T11" fmla="*/ 99 h 119"/>
                <a:gd name="T12" fmla="*/ 29 w 76"/>
                <a:gd name="T13" fmla="*/ 112 h 119"/>
                <a:gd name="T14" fmla="*/ 42 w 76"/>
                <a:gd name="T15" fmla="*/ 120 h 119"/>
                <a:gd name="T16" fmla="*/ 56 w 76"/>
                <a:gd name="T17" fmla="*/ 125 h 119"/>
                <a:gd name="T18" fmla="*/ 57 w 76"/>
                <a:gd name="T19" fmla="*/ 103 h 119"/>
                <a:gd name="T20" fmla="*/ 56 w 76"/>
                <a:gd name="T21" fmla="*/ 82 h 119"/>
                <a:gd name="T22" fmla="*/ 52 w 76"/>
                <a:gd name="T23" fmla="*/ 62 h 119"/>
                <a:gd name="T24" fmla="*/ 45 w 76"/>
                <a:gd name="T25" fmla="*/ 43 h 119"/>
                <a:gd name="T26" fmla="*/ 37 w 76"/>
                <a:gd name="T27" fmla="*/ 29 h 119"/>
                <a:gd name="T28" fmla="*/ 27 w 76"/>
                <a:gd name="T29" fmla="*/ 17 h 119"/>
                <a:gd name="T30" fmla="*/ 14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2" y="41"/>
                  </a:lnTo>
                  <a:lnTo>
                    <a:pt x="8" y="62"/>
                  </a:lnTo>
                  <a:lnTo>
                    <a:pt x="15" y="80"/>
                  </a:lnTo>
                  <a:lnTo>
                    <a:pt x="26" y="94"/>
                  </a:lnTo>
                  <a:lnTo>
                    <a:pt x="39" y="107"/>
                  </a:lnTo>
                  <a:lnTo>
                    <a:pt x="56" y="114"/>
                  </a:lnTo>
                  <a:lnTo>
                    <a:pt x="75" y="119"/>
                  </a:lnTo>
                  <a:lnTo>
                    <a:pt x="76" y="98"/>
                  </a:lnTo>
                  <a:lnTo>
                    <a:pt x="75" y="78"/>
                  </a:lnTo>
                  <a:lnTo>
                    <a:pt x="69" y="59"/>
                  </a:lnTo>
                  <a:lnTo>
                    <a:pt x="60" y="41"/>
                  </a:lnTo>
                  <a:lnTo>
                    <a:pt x="49" y="28"/>
                  </a:lnTo>
                  <a:lnTo>
                    <a:pt x="36" y="16"/>
                  </a:lnTo>
                  <a:lnTo>
                    <a:pt x="19" y="7"/>
                  </a:lnTo>
                  <a:lnTo>
                    <a:pt x="0" y="0"/>
                  </a:lnTo>
                  <a:close/>
                </a:path>
              </a:pathLst>
            </a:custGeom>
            <a:solidFill>
              <a:srgbClr val="C7E048"/>
            </a:solidFill>
            <a:ln w="9525">
              <a:noFill/>
              <a:round/>
              <a:headEnd/>
              <a:tailEnd/>
            </a:ln>
          </p:spPr>
          <p:txBody>
            <a:bodyPr/>
            <a:lstStyle/>
            <a:p>
              <a:endParaRPr lang="fr-FR"/>
            </a:p>
          </p:txBody>
        </p:sp>
        <p:sp>
          <p:nvSpPr>
            <p:cNvPr id="585777" name="Freeform 46"/>
            <p:cNvSpPr>
              <a:spLocks/>
            </p:cNvSpPr>
            <p:nvPr/>
          </p:nvSpPr>
          <p:spPr bwMode="auto">
            <a:xfrm>
              <a:off x="3641" y="1284"/>
              <a:ext cx="91" cy="66"/>
            </a:xfrm>
            <a:custGeom>
              <a:avLst/>
              <a:gdLst>
                <a:gd name="T0" fmla="*/ 91 w 122"/>
                <a:gd name="T1" fmla="*/ 38 h 63"/>
                <a:gd name="T2" fmla="*/ 81 w 122"/>
                <a:gd name="T3" fmla="*/ 23 h 63"/>
                <a:gd name="T4" fmla="*/ 70 w 122"/>
                <a:gd name="T5" fmla="*/ 12 h 63"/>
                <a:gd name="T6" fmla="*/ 60 w 122"/>
                <a:gd name="T7" fmla="*/ 4 h 63"/>
                <a:gd name="T8" fmla="*/ 47 w 122"/>
                <a:gd name="T9" fmla="*/ 0 h 63"/>
                <a:gd name="T10" fmla="*/ 34 w 122"/>
                <a:gd name="T11" fmla="*/ 0 h 63"/>
                <a:gd name="T12" fmla="*/ 22 w 122"/>
                <a:gd name="T13" fmla="*/ 4 h 63"/>
                <a:gd name="T14" fmla="*/ 11 w 122"/>
                <a:gd name="T15" fmla="*/ 14 h 63"/>
                <a:gd name="T16" fmla="*/ 0 w 122"/>
                <a:gd name="T17" fmla="*/ 30 h 63"/>
                <a:gd name="T18" fmla="*/ 10 w 122"/>
                <a:gd name="T19" fmla="*/ 47 h 63"/>
                <a:gd name="T20" fmla="*/ 21 w 122"/>
                <a:gd name="T21" fmla="*/ 57 h 63"/>
                <a:gd name="T22" fmla="*/ 31 w 122"/>
                <a:gd name="T23" fmla="*/ 64 h 63"/>
                <a:gd name="T24" fmla="*/ 43 w 122"/>
                <a:gd name="T25" fmla="*/ 66 h 63"/>
                <a:gd name="T26" fmla="*/ 55 w 122"/>
                <a:gd name="T27" fmla="*/ 66 h 63"/>
                <a:gd name="T28" fmla="*/ 68 w 122"/>
                <a:gd name="T29" fmla="*/ 62 h 63"/>
                <a:gd name="T30" fmla="*/ 79 w 122"/>
                <a:gd name="T31" fmla="*/ 52 h 63"/>
                <a:gd name="T32" fmla="*/ 91 w 122"/>
                <a:gd name="T33" fmla="*/ 38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3"/>
                <a:gd name="T53" fmla="*/ 122 w 122"/>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3">
                  <a:moveTo>
                    <a:pt x="122" y="36"/>
                  </a:moveTo>
                  <a:lnTo>
                    <a:pt x="109" y="22"/>
                  </a:lnTo>
                  <a:lnTo>
                    <a:pt x="94" y="11"/>
                  </a:lnTo>
                  <a:lnTo>
                    <a:pt x="80" y="4"/>
                  </a:lnTo>
                  <a:lnTo>
                    <a:pt x="63" y="0"/>
                  </a:lnTo>
                  <a:lnTo>
                    <a:pt x="46" y="0"/>
                  </a:lnTo>
                  <a:lnTo>
                    <a:pt x="29" y="4"/>
                  </a:lnTo>
                  <a:lnTo>
                    <a:pt x="15" y="13"/>
                  </a:lnTo>
                  <a:lnTo>
                    <a:pt x="0" y="29"/>
                  </a:lnTo>
                  <a:lnTo>
                    <a:pt x="13" y="45"/>
                  </a:lnTo>
                  <a:lnTo>
                    <a:pt x="28" y="54"/>
                  </a:lnTo>
                  <a:lnTo>
                    <a:pt x="42" y="61"/>
                  </a:lnTo>
                  <a:lnTo>
                    <a:pt x="57" y="63"/>
                  </a:lnTo>
                  <a:lnTo>
                    <a:pt x="74" y="63"/>
                  </a:lnTo>
                  <a:lnTo>
                    <a:pt x="91" y="59"/>
                  </a:lnTo>
                  <a:lnTo>
                    <a:pt x="106" y="50"/>
                  </a:lnTo>
                  <a:lnTo>
                    <a:pt x="122" y="36"/>
                  </a:lnTo>
                  <a:close/>
                </a:path>
              </a:pathLst>
            </a:custGeom>
            <a:solidFill>
              <a:srgbClr val="C7E048"/>
            </a:solidFill>
            <a:ln w="9525">
              <a:noFill/>
              <a:round/>
              <a:headEnd/>
              <a:tailEnd/>
            </a:ln>
          </p:spPr>
          <p:txBody>
            <a:bodyPr/>
            <a:lstStyle/>
            <a:p>
              <a:endParaRPr lang="fr-FR"/>
            </a:p>
          </p:txBody>
        </p:sp>
        <p:sp>
          <p:nvSpPr>
            <p:cNvPr id="585778" name="Freeform 47"/>
            <p:cNvSpPr>
              <a:spLocks/>
            </p:cNvSpPr>
            <p:nvPr/>
          </p:nvSpPr>
          <p:spPr bwMode="auto">
            <a:xfrm>
              <a:off x="4073" y="1491"/>
              <a:ext cx="56" cy="124"/>
            </a:xfrm>
            <a:custGeom>
              <a:avLst/>
              <a:gdLst>
                <a:gd name="T0" fmla="*/ 0 w 76"/>
                <a:gd name="T1" fmla="*/ 0 h 119"/>
                <a:gd name="T2" fmla="*/ 0 w 76"/>
                <a:gd name="T3" fmla="*/ 22 h 119"/>
                <a:gd name="T4" fmla="*/ 1 w 76"/>
                <a:gd name="T5" fmla="*/ 43 h 119"/>
                <a:gd name="T6" fmla="*/ 5 w 76"/>
                <a:gd name="T7" fmla="*/ 65 h 119"/>
                <a:gd name="T8" fmla="*/ 10 w 76"/>
                <a:gd name="T9" fmla="*/ 83 h 119"/>
                <a:gd name="T10" fmla="*/ 19 w 76"/>
                <a:gd name="T11" fmla="*/ 98 h 119"/>
                <a:gd name="T12" fmla="*/ 29 w 76"/>
                <a:gd name="T13" fmla="*/ 111 h 119"/>
                <a:gd name="T14" fmla="*/ 41 w 76"/>
                <a:gd name="T15" fmla="*/ 119 h 119"/>
                <a:gd name="T16" fmla="*/ 55 w 76"/>
                <a:gd name="T17" fmla="*/ 124 h 119"/>
                <a:gd name="T18" fmla="*/ 56 w 76"/>
                <a:gd name="T19" fmla="*/ 102 h 119"/>
                <a:gd name="T20" fmla="*/ 53 w 76"/>
                <a:gd name="T21" fmla="*/ 81 h 119"/>
                <a:gd name="T22" fmla="*/ 49 w 76"/>
                <a:gd name="T23" fmla="*/ 61 h 119"/>
                <a:gd name="T24" fmla="*/ 43 w 76"/>
                <a:gd name="T25" fmla="*/ 43 h 119"/>
                <a:gd name="T26" fmla="*/ 35 w 76"/>
                <a:gd name="T27" fmla="*/ 29 h 119"/>
                <a:gd name="T28" fmla="*/ 26 w 76"/>
                <a:gd name="T29" fmla="*/ 17 h 119"/>
                <a:gd name="T30" fmla="*/ 13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1" y="41"/>
                  </a:lnTo>
                  <a:lnTo>
                    <a:pt x="7" y="62"/>
                  </a:lnTo>
                  <a:lnTo>
                    <a:pt x="14" y="80"/>
                  </a:lnTo>
                  <a:lnTo>
                    <a:pt x="26" y="94"/>
                  </a:lnTo>
                  <a:lnTo>
                    <a:pt x="39" y="107"/>
                  </a:lnTo>
                  <a:lnTo>
                    <a:pt x="55" y="114"/>
                  </a:lnTo>
                  <a:lnTo>
                    <a:pt x="74" y="119"/>
                  </a:lnTo>
                  <a:lnTo>
                    <a:pt x="76" y="98"/>
                  </a:lnTo>
                  <a:lnTo>
                    <a:pt x="72" y="78"/>
                  </a:lnTo>
                  <a:lnTo>
                    <a:pt x="66" y="59"/>
                  </a:lnTo>
                  <a:lnTo>
                    <a:pt x="59" y="41"/>
                  </a:lnTo>
                  <a:lnTo>
                    <a:pt x="48" y="28"/>
                  </a:lnTo>
                  <a:lnTo>
                    <a:pt x="35" y="16"/>
                  </a:lnTo>
                  <a:lnTo>
                    <a:pt x="18" y="7"/>
                  </a:lnTo>
                  <a:lnTo>
                    <a:pt x="0" y="0"/>
                  </a:lnTo>
                  <a:close/>
                </a:path>
              </a:pathLst>
            </a:custGeom>
            <a:solidFill>
              <a:srgbClr val="C7E048"/>
            </a:solidFill>
            <a:ln w="9525">
              <a:noFill/>
              <a:round/>
              <a:headEnd/>
              <a:tailEnd/>
            </a:ln>
          </p:spPr>
          <p:txBody>
            <a:bodyPr/>
            <a:lstStyle/>
            <a:p>
              <a:endParaRPr lang="fr-FR"/>
            </a:p>
          </p:txBody>
        </p:sp>
        <p:sp>
          <p:nvSpPr>
            <p:cNvPr id="585779" name="Freeform 48"/>
            <p:cNvSpPr>
              <a:spLocks/>
            </p:cNvSpPr>
            <p:nvPr/>
          </p:nvSpPr>
          <p:spPr bwMode="auto">
            <a:xfrm>
              <a:off x="3872" y="1188"/>
              <a:ext cx="57" cy="127"/>
            </a:xfrm>
            <a:custGeom>
              <a:avLst/>
              <a:gdLst>
                <a:gd name="T0" fmla="*/ 0 w 76"/>
                <a:gd name="T1" fmla="*/ 0 h 118"/>
                <a:gd name="T2" fmla="*/ 0 w 76"/>
                <a:gd name="T3" fmla="*/ 22 h 118"/>
                <a:gd name="T4" fmla="*/ 1 w 76"/>
                <a:gd name="T5" fmla="*/ 44 h 118"/>
                <a:gd name="T6" fmla="*/ 5 w 76"/>
                <a:gd name="T7" fmla="*/ 66 h 118"/>
                <a:gd name="T8" fmla="*/ 10 w 76"/>
                <a:gd name="T9" fmla="*/ 86 h 118"/>
                <a:gd name="T10" fmla="*/ 18 w 76"/>
                <a:gd name="T11" fmla="*/ 102 h 118"/>
                <a:gd name="T12" fmla="*/ 28 w 76"/>
                <a:gd name="T13" fmla="*/ 115 h 118"/>
                <a:gd name="T14" fmla="*/ 40 w 76"/>
                <a:gd name="T15" fmla="*/ 125 h 118"/>
                <a:gd name="T16" fmla="*/ 56 w 76"/>
                <a:gd name="T17" fmla="*/ 127 h 118"/>
                <a:gd name="T18" fmla="*/ 57 w 76"/>
                <a:gd name="T19" fmla="*/ 105 h 118"/>
                <a:gd name="T20" fmla="*/ 54 w 76"/>
                <a:gd name="T21" fmla="*/ 83 h 118"/>
                <a:gd name="T22" fmla="*/ 50 w 76"/>
                <a:gd name="T23" fmla="*/ 64 h 118"/>
                <a:gd name="T24" fmla="*/ 44 w 76"/>
                <a:gd name="T25" fmla="*/ 46 h 118"/>
                <a:gd name="T26" fmla="*/ 36 w 76"/>
                <a:gd name="T27" fmla="*/ 32 h 118"/>
                <a:gd name="T28" fmla="*/ 26 w 76"/>
                <a:gd name="T29" fmla="*/ 19 h 118"/>
                <a:gd name="T30" fmla="*/ 14 w 76"/>
                <a:gd name="T31" fmla="*/ 8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1" y="41"/>
                  </a:lnTo>
                  <a:lnTo>
                    <a:pt x="7" y="61"/>
                  </a:lnTo>
                  <a:lnTo>
                    <a:pt x="14" y="80"/>
                  </a:lnTo>
                  <a:lnTo>
                    <a:pt x="24" y="95"/>
                  </a:lnTo>
                  <a:lnTo>
                    <a:pt x="37" y="107"/>
                  </a:lnTo>
                  <a:lnTo>
                    <a:pt x="53" y="116"/>
                  </a:lnTo>
                  <a:lnTo>
                    <a:pt x="74" y="118"/>
                  </a:lnTo>
                  <a:lnTo>
                    <a:pt x="76" y="98"/>
                  </a:lnTo>
                  <a:lnTo>
                    <a:pt x="72" y="77"/>
                  </a:lnTo>
                  <a:lnTo>
                    <a:pt x="66" y="59"/>
                  </a:lnTo>
                  <a:lnTo>
                    <a:pt x="59" y="43"/>
                  </a:lnTo>
                  <a:lnTo>
                    <a:pt x="48" y="30"/>
                  </a:lnTo>
                  <a:lnTo>
                    <a:pt x="35" y="18"/>
                  </a:lnTo>
                  <a:lnTo>
                    <a:pt x="18" y="7"/>
                  </a:lnTo>
                  <a:lnTo>
                    <a:pt x="0" y="0"/>
                  </a:lnTo>
                  <a:close/>
                </a:path>
              </a:pathLst>
            </a:custGeom>
            <a:solidFill>
              <a:srgbClr val="C7E048"/>
            </a:solidFill>
            <a:ln w="9525">
              <a:noFill/>
              <a:round/>
              <a:headEnd/>
              <a:tailEnd/>
            </a:ln>
          </p:spPr>
          <p:txBody>
            <a:bodyPr/>
            <a:lstStyle/>
            <a:p>
              <a:endParaRPr lang="fr-FR"/>
            </a:p>
          </p:txBody>
        </p:sp>
        <p:sp>
          <p:nvSpPr>
            <p:cNvPr id="585780" name="Freeform 49"/>
            <p:cNvSpPr>
              <a:spLocks/>
            </p:cNvSpPr>
            <p:nvPr/>
          </p:nvSpPr>
          <p:spPr bwMode="auto">
            <a:xfrm>
              <a:off x="3630" y="1583"/>
              <a:ext cx="89" cy="80"/>
            </a:xfrm>
            <a:custGeom>
              <a:avLst/>
              <a:gdLst>
                <a:gd name="T0" fmla="*/ 0 w 121"/>
                <a:gd name="T1" fmla="*/ 65 h 75"/>
                <a:gd name="T2" fmla="*/ 7 w 121"/>
                <a:gd name="T3" fmla="*/ 48 h 75"/>
                <a:gd name="T4" fmla="*/ 16 w 121"/>
                <a:gd name="T5" fmla="*/ 32 h 75"/>
                <a:gd name="T6" fmla="*/ 27 w 121"/>
                <a:gd name="T7" fmla="*/ 19 h 75"/>
                <a:gd name="T8" fmla="*/ 38 w 121"/>
                <a:gd name="T9" fmla="*/ 10 h 75"/>
                <a:gd name="T10" fmla="*/ 51 w 121"/>
                <a:gd name="T11" fmla="*/ 2 h 75"/>
                <a:gd name="T12" fmla="*/ 64 w 121"/>
                <a:gd name="T13" fmla="*/ 0 h 75"/>
                <a:gd name="T14" fmla="*/ 76 w 121"/>
                <a:gd name="T15" fmla="*/ 2 h 75"/>
                <a:gd name="T16" fmla="*/ 89 w 121"/>
                <a:gd name="T17" fmla="*/ 10 h 75"/>
                <a:gd name="T18" fmla="*/ 83 w 121"/>
                <a:gd name="T19" fmla="*/ 29 h 75"/>
                <a:gd name="T20" fmla="*/ 75 w 121"/>
                <a:gd name="T21" fmla="*/ 46 h 75"/>
                <a:gd name="T22" fmla="*/ 67 w 121"/>
                <a:gd name="T23" fmla="*/ 61 h 75"/>
                <a:gd name="T24" fmla="*/ 57 w 121"/>
                <a:gd name="T25" fmla="*/ 73 h 75"/>
                <a:gd name="T26" fmla="*/ 46 w 121"/>
                <a:gd name="T27" fmla="*/ 78 h 75"/>
                <a:gd name="T28" fmla="*/ 32 w 121"/>
                <a:gd name="T29" fmla="*/ 80 h 75"/>
                <a:gd name="T30" fmla="*/ 18 w 121"/>
                <a:gd name="T31" fmla="*/ 75 h 75"/>
                <a:gd name="T32" fmla="*/ 0 w 121"/>
                <a:gd name="T33" fmla="*/ 65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5"/>
                <a:gd name="T53" fmla="*/ 121 w 121"/>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5">
                  <a:moveTo>
                    <a:pt x="0" y="61"/>
                  </a:moveTo>
                  <a:lnTo>
                    <a:pt x="9" y="45"/>
                  </a:lnTo>
                  <a:lnTo>
                    <a:pt x="22" y="30"/>
                  </a:lnTo>
                  <a:lnTo>
                    <a:pt x="37" y="18"/>
                  </a:lnTo>
                  <a:lnTo>
                    <a:pt x="52" y="9"/>
                  </a:lnTo>
                  <a:lnTo>
                    <a:pt x="70" y="2"/>
                  </a:lnTo>
                  <a:lnTo>
                    <a:pt x="87" y="0"/>
                  </a:lnTo>
                  <a:lnTo>
                    <a:pt x="104" y="2"/>
                  </a:lnTo>
                  <a:lnTo>
                    <a:pt x="121" y="9"/>
                  </a:lnTo>
                  <a:lnTo>
                    <a:pt x="113" y="27"/>
                  </a:lnTo>
                  <a:lnTo>
                    <a:pt x="102" y="43"/>
                  </a:lnTo>
                  <a:lnTo>
                    <a:pt x="91" y="57"/>
                  </a:lnTo>
                  <a:lnTo>
                    <a:pt x="78" y="68"/>
                  </a:lnTo>
                  <a:lnTo>
                    <a:pt x="63" y="73"/>
                  </a:lnTo>
                  <a:lnTo>
                    <a:pt x="44" y="75"/>
                  </a:lnTo>
                  <a:lnTo>
                    <a:pt x="24" y="70"/>
                  </a:lnTo>
                  <a:lnTo>
                    <a:pt x="0" y="61"/>
                  </a:lnTo>
                  <a:close/>
                </a:path>
              </a:pathLst>
            </a:custGeom>
            <a:solidFill>
              <a:srgbClr val="C7E048"/>
            </a:solidFill>
            <a:ln w="9525">
              <a:noFill/>
              <a:round/>
              <a:headEnd/>
              <a:tailEnd/>
            </a:ln>
          </p:spPr>
          <p:txBody>
            <a:bodyPr/>
            <a:lstStyle/>
            <a:p>
              <a:endParaRPr lang="fr-FR"/>
            </a:p>
          </p:txBody>
        </p:sp>
        <p:sp>
          <p:nvSpPr>
            <p:cNvPr id="585781" name="Freeform 50"/>
            <p:cNvSpPr>
              <a:spLocks/>
            </p:cNvSpPr>
            <p:nvPr/>
          </p:nvSpPr>
          <p:spPr bwMode="auto">
            <a:xfrm>
              <a:off x="3603" y="1355"/>
              <a:ext cx="56" cy="122"/>
            </a:xfrm>
            <a:custGeom>
              <a:avLst/>
              <a:gdLst>
                <a:gd name="T0" fmla="*/ 0 w 76"/>
                <a:gd name="T1" fmla="*/ 0 h 118"/>
                <a:gd name="T2" fmla="*/ 0 w 76"/>
                <a:gd name="T3" fmla="*/ 21 h 118"/>
                <a:gd name="T4" fmla="*/ 1 w 76"/>
                <a:gd name="T5" fmla="*/ 42 h 118"/>
                <a:gd name="T6" fmla="*/ 5 w 76"/>
                <a:gd name="T7" fmla="*/ 63 h 118"/>
                <a:gd name="T8" fmla="*/ 11 w 76"/>
                <a:gd name="T9" fmla="*/ 82 h 118"/>
                <a:gd name="T10" fmla="*/ 19 w 76"/>
                <a:gd name="T11" fmla="*/ 96 h 118"/>
                <a:gd name="T12" fmla="*/ 29 w 76"/>
                <a:gd name="T13" fmla="*/ 111 h 118"/>
                <a:gd name="T14" fmla="*/ 41 w 76"/>
                <a:gd name="T15" fmla="*/ 117 h 118"/>
                <a:gd name="T16" fmla="*/ 55 w 76"/>
                <a:gd name="T17" fmla="*/ 122 h 118"/>
                <a:gd name="T18" fmla="*/ 56 w 76"/>
                <a:gd name="T19" fmla="*/ 101 h 118"/>
                <a:gd name="T20" fmla="*/ 53 w 76"/>
                <a:gd name="T21" fmla="*/ 80 h 118"/>
                <a:gd name="T22" fmla="*/ 49 w 76"/>
                <a:gd name="T23" fmla="*/ 61 h 118"/>
                <a:gd name="T24" fmla="*/ 43 w 76"/>
                <a:gd name="T25" fmla="*/ 42 h 118"/>
                <a:gd name="T26" fmla="*/ 35 w 76"/>
                <a:gd name="T27" fmla="*/ 28 h 118"/>
                <a:gd name="T28" fmla="*/ 26 w 76"/>
                <a:gd name="T29" fmla="*/ 17 h 118"/>
                <a:gd name="T30" fmla="*/ 13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3"/>
                  </a:lnTo>
                  <a:lnTo>
                    <a:pt x="39" y="107"/>
                  </a:lnTo>
                  <a:lnTo>
                    <a:pt x="56" y="113"/>
                  </a:lnTo>
                  <a:lnTo>
                    <a:pt x="74" y="118"/>
                  </a:lnTo>
                  <a:lnTo>
                    <a:pt x="76" y="98"/>
                  </a:lnTo>
                  <a:lnTo>
                    <a:pt x="72" y="77"/>
                  </a:lnTo>
                  <a:lnTo>
                    <a:pt x="67" y="59"/>
                  </a:lnTo>
                  <a:lnTo>
                    <a:pt x="59" y="41"/>
                  </a:lnTo>
                  <a:lnTo>
                    <a:pt x="48" y="27"/>
                  </a:lnTo>
                  <a:lnTo>
                    <a:pt x="35" y="16"/>
                  </a:lnTo>
                  <a:lnTo>
                    <a:pt x="18" y="7"/>
                  </a:lnTo>
                  <a:lnTo>
                    <a:pt x="0" y="0"/>
                  </a:lnTo>
                  <a:close/>
                </a:path>
              </a:pathLst>
            </a:custGeom>
            <a:solidFill>
              <a:srgbClr val="C7E048"/>
            </a:solidFill>
            <a:ln w="9525">
              <a:noFill/>
              <a:round/>
              <a:headEnd/>
              <a:tailEnd/>
            </a:ln>
          </p:spPr>
          <p:txBody>
            <a:bodyPr/>
            <a:lstStyle/>
            <a:p>
              <a:endParaRPr lang="fr-FR"/>
            </a:p>
          </p:txBody>
        </p:sp>
      </p:grpSp>
    </p:spTree>
  </p:cSld>
  <p:clrMapOvr>
    <a:masterClrMapping/>
  </p:clrMapOvr>
  <p:transition advClick="0" advTm="1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02651F-8032-5A12-FE4A-83CEC4749479}"/>
              </a:ext>
            </a:extLst>
          </p:cNvPr>
          <p:cNvPicPr>
            <a:picLocks noChangeAspect="1"/>
          </p:cNvPicPr>
          <p:nvPr/>
        </p:nvPicPr>
        <p:blipFill>
          <a:blip r:embed="rId3"/>
          <a:stretch>
            <a:fillRect/>
          </a:stretch>
        </p:blipFill>
        <p:spPr>
          <a:xfrm>
            <a:off x="5180753" y="-29307"/>
            <a:ext cx="3980832" cy="4144108"/>
          </a:xfrm>
          <a:prstGeom prst="rect">
            <a:avLst/>
          </a:prstGeom>
        </p:spPr>
      </p:pic>
      <p:pic>
        <p:nvPicPr>
          <p:cNvPr id="15" name="Image 14">
            <a:extLst>
              <a:ext uri="{FF2B5EF4-FFF2-40B4-BE49-F238E27FC236}">
                <a16:creationId xmlns:a16="http://schemas.microsoft.com/office/drawing/2014/main" id="{E992C0D7-4F1F-1068-B299-A557E40EDF0E}"/>
              </a:ext>
            </a:extLst>
          </p:cNvPr>
          <p:cNvPicPr>
            <a:picLocks noChangeAspect="1"/>
          </p:cNvPicPr>
          <p:nvPr/>
        </p:nvPicPr>
        <p:blipFill>
          <a:blip r:embed="rId4"/>
          <a:stretch>
            <a:fillRect/>
          </a:stretch>
        </p:blipFill>
        <p:spPr>
          <a:xfrm>
            <a:off x="0" y="171450"/>
            <a:ext cx="2004010" cy="6686550"/>
          </a:xfrm>
          <a:prstGeom prst="rect">
            <a:avLst/>
          </a:prstGeom>
        </p:spPr>
      </p:pic>
      <p:pic>
        <p:nvPicPr>
          <p:cNvPr id="17" name="Image 16">
            <a:extLst>
              <a:ext uri="{FF2B5EF4-FFF2-40B4-BE49-F238E27FC236}">
                <a16:creationId xmlns:a16="http://schemas.microsoft.com/office/drawing/2014/main" id="{ECD64B40-8F14-D1B4-E2C3-05D8ED77B572}"/>
              </a:ext>
            </a:extLst>
          </p:cNvPr>
          <p:cNvPicPr>
            <a:picLocks noChangeAspect="1"/>
          </p:cNvPicPr>
          <p:nvPr/>
        </p:nvPicPr>
        <p:blipFill>
          <a:blip r:embed="rId5"/>
          <a:stretch>
            <a:fillRect/>
          </a:stretch>
        </p:blipFill>
        <p:spPr>
          <a:xfrm>
            <a:off x="1905000" y="2502144"/>
            <a:ext cx="3814047" cy="4391025"/>
          </a:xfrm>
          <a:prstGeom prst="rect">
            <a:avLst/>
          </a:prstGeom>
        </p:spPr>
      </p:pic>
    </p:spTree>
    <p:extLst>
      <p:ext uri="{BB962C8B-B14F-4D97-AF65-F5344CB8AC3E}">
        <p14:creationId xmlns:p14="http://schemas.microsoft.com/office/powerpoint/2010/main" val="3217611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89215" y="589085"/>
            <a:ext cx="8229600" cy="369332"/>
          </a:xfrm>
        </p:spPr>
        <p:txBody>
          <a:bodyPr>
            <a:normAutofit fontScale="90000"/>
          </a:bodyPr>
          <a:lstStyle/>
          <a:p>
            <a:pPr algn="ctr"/>
            <a:r>
              <a:rPr lang="fr-FR" sz="2400" dirty="0"/>
              <a:t>ARROSAGE CENTRALISE</a:t>
            </a:r>
          </a:p>
        </p:txBody>
      </p:sp>
      <p:sp>
        <p:nvSpPr>
          <p:cNvPr id="5" name="Espace réservé du texte 2"/>
          <p:cNvSpPr txBox="1">
            <a:spLocks noGrp="1"/>
          </p:cNvSpPr>
          <p:nvPr>
            <p:ph sz="quarter" idx="13"/>
          </p:nvPr>
        </p:nvSpPr>
        <p:spPr bwMode="auto">
          <a:xfrm>
            <a:off x="76199" y="99701"/>
            <a:ext cx="5181601" cy="3531394"/>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p>
            <a:pPr algn="l" defTabSz="685800" rtl="0" eaLnBrk="0" fontAlgn="base" hangingPunct="0">
              <a:spcBef>
                <a:spcPct val="50000"/>
              </a:spcBef>
              <a:spcAft>
                <a:spcPct val="0"/>
              </a:spcAft>
              <a:defRPr/>
            </a:pPr>
            <a:r>
              <a:rPr lang="fr-FR" sz="2400" dirty="0">
                <a:solidFill>
                  <a:schemeClr val="tx1">
                    <a:lumMod val="65000"/>
                    <a:lumOff val="35000"/>
                  </a:schemeClr>
                </a:solidFill>
              </a:rPr>
              <a:t>Interface à distance</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Pilotage à distance depuis PC, Smartphone, Tablette</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Multi-utilisateurs et </a:t>
            </a:r>
            <a:r>
              <a:rPr lang="fr-FR" altLang="en-US" sz="2400" dirty="0" err="1">
                <a:solidFill>
                  <a:schemeClr val="tx1">
                    <a:lumMod val="65000"/>
                    <a:lumOff val="35000"/>
                  </a:schemeClr>
                </a:solidFill>
                <a:cs typeface="Arial" charset="0"/>
              </a:rPr>
              <a:t>multi-sites</a:t>
            </a:r>
            <a:endParaRPr lang="fr-FR" altLang="en-US" sz="2400" dirty="0">
              <a:solidFill>
                <a:schemeClr val="tx1">
                  <a:lumMod val="65000"/>
                  <a:lumOff val="35000"/>
                </a:schemeClr>
              </a:solidFill>
              <a:cs typeface="Arial" charset="0"/>
            </a:endParaRPr>
          </a:p>
          <a:p>
            <a:pPr algn="l" defTabSz="685800" rtl="0" eaLnBrk="0" fontAlgn="base" hangingPunct="0">
              <a:spcBef>
                <a:spcPct val="50000"/>
              </a:spcBef>
              <a:spcAft>
                <a:spcPct val="0"/>
              </a:spcAft>
              <a:defRPr/>
            </a:pPr>
            <a:r>
              <a:rPr lang="fr-FR" sz="2400" dirty="0">
                <a:solidFill>
                  <a:schemeClr val="tx1">
                    <a:lumMod val="65000"/>
                    <a:lumOff val="35000"/>
                  </a:schemeClr>
                </a:solidFill>
                <a:latin typeface="+mn-lt"/>
                <a:cs typeface="+mn-cs"/>
              </a:rPr>
              <a:t>Facilite la maintenance</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Economie de temps (durant les phases d’entretien)</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Surveillance des installations</a:t>
            </a:r>
          </a:p>
          <a:p>
            <a:pPr algn="l" defTabSz="685800" rtl="0" eaLnBrk="0" fontAlgn="base" hangingPunct="0">
              <a:spcBef>
                <a:spcPct val="50000"/>
              </a:spcBef>
              <a:spcAft>
                <a:spcPct val="0"/>
              </a:spcAft>
              <a:defRPr/>
            </a:pPr>
            <a:r>
              <a:rPr lang="fr-FR" sz="2400" dirty="0">
                <a:solidFill>
                  <a:schemeClr val="tx1">
                    <a:lumMod val="65000"/>
                    <a:lumOff val="35000"/>
                  </a:schemeClr>
                </a:solidFill>
                <a:latin typeface="+mn-lt"/>
                <a:cs typeface="+mn-cs"/>
              </a:rPr>
              <a:t>Economies d’eau </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Gestion via E.T et données météo</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Sondes de débit</a:t>
            </a:r>
          </a:p>
          <a:p>
            <a:pPr marL="0" lvl="1" algn="l" defTabSz="685800" rtl="0" eaLnBrk="0" fontAlgn="base" hangingPunct="0">
              <a:spcBef>
                <a:spcPct val="20000"/>
              </a:spcBef>
              <a:spcAft>
                <a:spcPct val="0"/>
              </a:spcAft>
              <a:defRPr/>
            </a:pPr>
            <a:r>
              <a:rPr lang="fr-FR" sz="2400" b="1" dirty="0">
                <a:solidFill>
                  <a:schemeClr val="tx1">
                    <a:lumMod val="65000"/>
                    <a:lumOff val="35000"/>
                  </a:schemeClr>
                </a:solidFill>
                <a:latin typeface="+mn-lt"/>
                <a:cs typeface="+mn-cs"/>
              </a:rPr>
              <a:t>Economies d’énergie</a:t>
            </a:r>
          </a:p>
          <a:p>
            <a:pPr marL="266700" lvl="1" indent="-266700" algn="l" defTabSz="685800" rtl="0" eaLnBrk="0" fontAlgn="base" hangingPunct="0">
              <a:spcBef>
                <a:spcPct val="20000"/>
              </a:spcBef>
              <a:spcAft>
                <a:spcPct val="0"/>
              </a:spcAft>
              <a:buFont typeface="Wingdings" panose="05000000000000000000" pitchFamily="2" charset="2"/>
              <a:buChar char="ü"/>
              <a:defRPr/>
            </a:pPr>
            <a:r>
              <a:rPr lang="fr-FR" altLang="en-US" sz="2400" dirty="0">
                <a:solidFill>
                  <a:schemeClr val="tx1">
                    <a:lumMod val="65000"/>
                    <a:lumOff val="35000"/>
                  </a:schemeClr>
                </a:solidFill>
                <a:cs typeface="Arial" charset="0"/>
              </a:rPr>
              <a:t>Encadre les plannings d’arrosage, afin de solliciter les pompes et les programmateurs de façon optimale</a:t>
            </a:r>
            <a:endParaRPr lang="fr-FR" sz="2400" dirty="0">
              <a:solidFill>
                <a:schemeClr val="tx1">
                  <a:lumMod val="65000"/>
                  <a:lumOff val="35000"/>
                </a:schemeClr>
              </a:solidFill>
            </a:endParaRPr>
          </a:p>
        </p:txBody>
      </p:sp>
      <p:pic>
        <p:nvPicPr>
          <p:cNvPr id="6" name="Image 5"/>
          <p:cNvPicPr>
            <a:picLocks noChangeAspect="1"/>
          </p:cNvPicPr>
          <p:nvPr/>
        </p:nvPicPr>
        <p:blipFill>
          <a:blip r:embed="rId3"/>
          <a:stretch>
            <a:fillRect/>
          </a:stretch>
        </p:blipFill>
        <p:spPr>
          <a:xfrm>
            <a:off x="5257801" y="1447800"/>
            <a:ext cx="3892428" cy="3810000"/>
          </a:xfrm>
          <a:prstGeom prst="rect">
            <a:avLst/>
          </a:prstGeom>
        </p:spPr>
      </p:pic>
    </p:spTree>
    <p:extLst>
      <p:ext uri="{BB962C8B-B14F-4D97-AF65-F5344CB8AC3E}">
        <p14:creationId xmlns:p14="http://schemas.microsoft.com/office/powerpoint/2010/main" val="50582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p:txBody>
          <a:bodyPr>
            <a:normAutofit fontScale="90000"/>
          </a:bodyPr>
          <a:lstStyle/>
          <a:p>
            <a:r>
              <a:rPr lang="en-US" altLang="en-US" dirty="0"/>
              <a:t>Un </a:t>
            </a:r>
            <a:r>
              <a:rPr lang="en-US" altLang="en-US" dirty="0" err="1"/>
              <a:t>logiciel</a:t>
            </a:r>
            <a:r>
              <a:rPr lang="en-US" altLang="en-US" dirty="0"/>
              <a:t>, </a:t>
            </a:r>
            <a:r>
              <a:rPr lang="en-US" altLang="en-US" dirty="0" err="1"/>
              <a:t>deux</a:t>
            </a:r>
            <a:r>
              <a:rPr lang="en-US" altLang="en-US" dirty="0"/>
              <a:t> </a:t>
            </a:r>
            <a:r>
              <a:rPr lang="en-US" altLang="en-US" dirty="0" err="1"/>
              <a:t>plateformes</a:t>
            </a:r>
            <a:r>
              <a:rPr lang="en-US" altLang="en-US" dirty="0"/>
              <a:t>, </a:t>
            </a:r>
            <a:r>
              <a:rPr lang="en-US" altLang="en-US" dirty="0" err="1"/>
              <a:t>deux</a:t>
            </a:r>
            <a:r>
              <a:rPr lang="en-US" altLang="en-US" dirty="0"/>
              <a:t> technologies </a:t>
            </a:r>
          </a:p>
        </p:txBody>
      </p:sp>
      <p:pic>
        <p:nvPicPr>
          <p:cNvPr id="10" name="Picture 3" descr="\\TUCHOME\SFayazi-Azad$\NPD Projects\IQ Web\Since I Took Over\Marketing Launch\Blue Canoe\IQ Logos\0786_IQ Cloud Log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69140" y="2419680"/>
            <a:ext cx="1002860" cy="581275"/>
          </a:xfrm>
          <a:prstGeom prst="rect">
            <a:avLst/>
          </a:prstGeom>
          <a:noFill/>
          <a:ln w="9525">
            <a:noFill/>
            <a:miter lim="800000"/>
            <a:headEnd/>
            <a:tailEnd/>
          </a:ln>
        </p:spPr>
      </p:pic>
      <p:pic>
        <p:nvPicPr>
          <p:cNvPr id="11" name="Picture 4" descr="\\TUCHOME\SFayazi-Azad$\NPD Projects\IQ Web\Since I Took Over\Marketing Launch\Blue Canoe\IQ Logos\0786_IQ Enterprise Logo.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57600" y="4102216"/>
            <a:ext cx="914400" cy="760931"/>
          </a:xfrm>
          <a:prstGeom prst="rect">
            <a:avLst/>
          </a:prstGeom>
          <a:noFill/>
          <a:ln w="9525">
            <a:noFill/>
            <a:miter lim="800000"/>
            <a:headEnd/>
            <a:tailEnd/>
          </a:ln>
        </p:spPr>
      </p:pic>
      <p:pic>
        <p:nvPicPr>
          <p:cNvPr id="12" name="Picture 4" descr="Afficher l'image d'origin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84590" y="4482682"/>
            <a:ext cx="872786" cy="872786"/>
          </a:xfrm>
          <a:prstGeom prst="rect">
            <a:avLst/>
          </a:prstGeom>
          <a:noFill/>
        </p:spPr>
      </p:pic>
      <p:pic>
        <p:nvPicPr>
          <p:cNvPr id="13" name="Picture 6" descr="http://www.rainbird.com/images/products/turf/controllers/ESP-LXDwModules.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77412" y="3332752"/>
            <a:ext cx="1105804" cy="828095"/>
          </a:xfrm>
          <a:prstGeom prst="rect">
            <a:avLst/>
          </a:prstGeom>
          <a:noFill/>
          <a:ln w="9525">
            <a:noFill/>
            <a:miter lim="800000"/>
            <a:headEnd/>
            <a:tailEnd/>
          </a:ln>
        </p:spPr>
      </p:pic>
      <p:pic>
        <p:nvPicPr>
          <p:cNvPr id="16" name="Imag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25148" y="2275170"/>
            <a:ext cx="810333" cy="743912"/>
          </a:xfrm>
          <a:prstGeom prst="rect">
            <a:avLst/>
          </a:prstGeom>
        </p:spPr>
      </p:pic>
      <p:sp>
        <p:nvSpPr>
          <p:cNvPr id="20" name="Rectangle 19"/>
          <p:cNvSpPr/>
          <p:nvPr/>
        </p:nvSpPr>
        <p:spPr>
          <a:xfrm>
            <a:off x="3592555" y="3062702"/>
            <a:ext cx="1005403" cy="369332"/>
          </a:xfrm>
          <a:prstGeom prst="rect">
            <a:avLst/>
          </a:prstGeom>
        </p:spPr>
        <p:txBody>
          <a:bodyPr wrap="none">
            <a:spAutoFit/>
          </a:bodyPr>
          <a:lstStyle/>
          <a:p>
            <a:r>
              <a:rPr lang="en-US" altLang="fr-FR" b="1" dirty="0">
                <a:solidFill>
                  <a:schemeClr val="tx1">
                    <a:lumMod val="65000"/>
                    <a:lumOff val="35000"/>
                  </a:schemeClr>
                </a:solidFill>
              </a:rPr>
              <a:t> IQ web</a:t>
            </a:r>
            <a:endParaRPr lang="fr-FR" b="1" dirty="0"/>
          </a:p>
        </p:txBody>
      </p:sp>
      <p:cxnSp>
        <p:nvCxnSpPr>
          <p:cNvPr id="23" name="Connecteur droit 22"/>
          <p:cNvCxnSpPr/>
          <p:nvPr/>
        </p:nvCxnSpPr>
        <p:spPr>
          <a:xfrm>
            <a:off x="6800850" y="2275169"/>
            <a:ext cx="0" cy="3067700"/>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0" name="Image 39"/>
          <p:cNvPicPr>
            <a:picLocks noChangeAspect="1"/>
          </p:cNvPicPr>
          <p:nvPr/>
        </p:nvPicPr>
        <p:blipFill>
          <a:blip r:embed="rId8"/>
          <a:stretch>
            <a:fillRect/>
          </a:stretch>
        </p:blipFill>
        <p:spPr>
          <a:xfrm>
            <a:off x="132690" y="2702007"/>
            <a:ext cx="2085013" cy="2089585"/>
          </a:xfrm>
          <a:prstGeom prst="rect">
            <a:avLst/>
          </a:prstGeom>
        </p:spPr>
      </p:pic>
      <p:cxnSp>
        <p:nvCxnSpPr>
          <p:cNvPr id="49" name="Connecteur droit avec flèche 48"/>
          <p:cNvCxnSpPr/>
          <p:nvPr/>
        </p:nvCxnSpPr>
        <p:spPr>
          <a:xfrm flipV="1">
            <a:off x="5266191" y="2818576"/>
            <a:ext cx="1077460" cy="209"/>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2129986" y="2818576"/>
            <a:ext cx="1062821" cy="209"/>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flipV="1">
            <a:off x="5266190" y="4713666"/>
            <a:ext cx="1077460" cy="209"/>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2133672" y="4714510"/>
            <a:ext cx="1077460" cy="209"/>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88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altLang="en-US" dirty="0" err="1"/>
              <a:t>Deux</a:t>
            </a:r>
            <a:r>
              <a:rPr lang="en-US" altLang="en-US" dirty="0"/>
              <a:t> technologies</a:t>
            </a:r>
          </a:p>
        </p:txBody>
      </p:sp>
      <p:cxnSp>
        <p:nvCxnSpPr>
          <p:cNvPr id="10" name="Connecteur droit avec flèche 9"/>
          <p:cNvCxnSpPr/>
          <p:nvPr/>
        </p:nvCxnSpPr>
        <p:spPr>
          <a:xfrm>
            <a:off x="2743200" y="2800350"/>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2743200" y="4495125"/>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486400" y="4501301"/>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566595" y="2800349"/>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3"/>
          <a:stretch>
            <a:fillRect/>
          </a:stretch>
        </p:blipFill>
        <p:spPr>
          <a:xfrm>
            <a:off x="214616" y="2564419"/>
            <a:ext cx="2295628" cy="2300662"/>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4213" y="2313703"/>
            <a:ext cx="1305395" cy="1000997"/>
          </a:xfrm>
          <a:prstGeom prst="rect">
            <a:avLst/>
          </a:prstGeom>
        </p:spPr>
      </p:pic>
      <p:sp>
        <p:nvSpPr>
          <p:cNvPr id="3" name="Rectangle 2"/>
          <p:cNvSpPr/>
          <p:nvPr/>
        </p:nvSpPr>
        <p:spPr>
          <a:xfrm>
            <a:off x="3321921" y="3253541"/>
            <a:ext cx="3288080" cy="369332"/>
          </a:xfrm>
          <a:prstGeom prst="rect">
            <a:avLst/>
          </a:prstGeom>
        </p:spPr>
        <p:txBody>
          <a:bodyPr wrap="none">
            <a:spAutoFit/>
          </a:bodyPr>
          <a:lstStyle/>
          <a:p>
            <a:r>
              <a:rPr lang="it-IT" dirty="0"/>
              <a:t>Module radio Master IQ TBOS</a:t>
            </a:r>
            <a:endParaRPr lang="fr-FR" dirty="0"/>
          </a:p>
        </p:txBody>
      </p:sp>
      <p:sp>
        <p:nvSpPr>
          <p:cNvPr id="4" name="Rectangle 3"/>
          <p:cNvSpPr/>
          <p:nvPr/>
        </p:nvSpPr>
        <p:spPr>
          <a:xfrm>
            <a:off x="2922990" y="5015651"/>
            <a:ext cx="4339650" cy="369332"/>
          </a:xfrm>
          <a:prstGeom prst="rect">
            <a:avLst/>
          </a:prstGeom>
        </p:spPr>
        <p:txBody>
          <a:bodyPr wrap="none">
            <a:spAutoFit/>
          </a:bodyPr>
          <a:lstStyle/>
          <a:p>
            <a:r>
              <a:rPr lang="fr-FR" dirty="0"/>
              <a:t>Gestion centralisée multi-sites modulaire</a:t>
            </a:r>
          </a:p>
        </p:txBody>
      </p:sp>
      <p:pic>
        <p:nvPicPr>
          <p:cNvPr id="3074" name="Picture 2" descr="https://www.jardinet.fr/files/boutique/produits/9522-g-2064cee34785f57906bcfdd1d3215891.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57700" y="3777466"/>
            <a:ext cx="706175" cy="55364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1999" y="4376646"/>
            <a:ext cx="759344" cy="595326"/>
          </a:xfrm>
          <a:prstGeom prst="rect">
            <a:avLst/>
          </a:prstGeom>
        </p:spPr>
      </p:pic>
      <p:pic>
        <p:nvPicPr>
          <p:cNvPr id="3076" name="Picture 4" descr="https://www.jardinet.fr/files/boutique/produits/9522-g-2064cee34785f57906bcfdd1d321589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85376" y="4232144"/>
            <a:ext cx="686623" cy="538313"/>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51961" y="3536625"/>
            <a:ext cx="743984" cy="745615"/>
          </a:xfrm>
          <a:prstGeom prst="rect">
            <a:avLst/>
          </a:prstGeom>
        </p:spPr>
      </p:pic>
      <p:sp>
        <p:nvSpPr>
          <p:cNvPr id="9" name="ZoneTexte 8"/>
          <p:cNvSpPr txBox="1"/>
          <p:nvPr/>
        </p:nvSpPr>
        <p:spPr>
          <a:xfrm>
            <a:off x="6729279" y="2578274"/>
            <a:ext cx="2128972" cy="1754326"/>
          </a:xfrm>
          <a:prstGeom prst="rect">
            <a:avLst/>
          </a:prstGeom>
          <a:noFill/>
        </p:spPr>
        <p:txBody>
          <a:bodyPr wrap="square" rtlCol="0">
            <a:spAutoFit/>
          </a:bodyPr>
          <a:lstStyle/>
          <a:p>
            <a:r>
              <a:rPr lang="fr-FR" dirty="0"/>
              <a:t>Communication via relais</a:t>
            </a:r>
          </a:p>
          <a:p>
            <a:r>
              <a:rPr lang="fr-FR" dirty="0"/>
              <a:t>(Sites ne permettant pas de travaux de réseaux divers ) </a:t>
            </a:r>
          </a:p>
        </p:txBody>
      </p:sp>
      <p:pic>
        <p:nvPicPr>
          <p:cNvPr id="23" name="Image 22"/>
          <p:cNvPicPr>
            <a:picLocks noChangeAspect="1"/>
          </p:cNvPicPr>
          <p:nvPr/>
        </p:nvPicPr>
        <p:blipFill>
          <a:blip r:embed="rId3"/>
          <a:stretch>
            <a:fillRect/>
          </a:stretch>
        </p:blipFill>
        <p:spPr>
          <a:xfrm>
            <a:off x="328916" y="2678719"/>
            <a:ext cx="2295628" cy="2300662"/>
          </a:xfrm>
          <a:prstGeom prst="rect">
            <a:avLst/>
          </a:prstGeom>
        </p:spPr>
      </p:pic>
      <p:sp>
        <p:nvSpPr>
          <p:cNvPr id="18" name="ZoneTexte 17"/>
          <p:cNvSpPr txBox="1"/>
          <p:nvPr/>
        </p:nvSpPr>
        <p:spPr>
          <a:xfrm>
            <a:off x="6727308" y="4361191"/>
            <a:ext cx="2186122" cy="923330"/>
          </a:xfrm>
          <a:prstGeom prst="rect">
            <a:avLst/>
          </a:prstGeom>
          <a:noFill/>
        </p:spPr>
        <p:txBody>
          <a:bodyPr wrap="square" rtlCol="0">
            <a:spAutoFit/>
          </a:bodyPr>
          <a:lstStyle/>
          <a:p>
            <a:r>
              <a:rPr lang="fr-FR" dirty="0"/>
              <a:t>Communication filaire</a:t>
            </a:r>
          </a:p>
          <a:p>
            <a:r>
              <a:rPr lang="fr-FR" dirty="0"/>
              <a:t>(Site neufs)</a:t>
            </a:r>
          </a:p>
        </p:txBody>
      </p:sp>
    </p:spTree>
    <p:extLst>
      <p:ext uri="{BB962C8B-B14F-4D97-AF65-F5344CB8AC3E}">
        <p14:creationId xmlns:p14="http://schemas.microsoft.com/office/powerpoint/2010/main" val="2521293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altLang="en-US" dirty="0" err="1"/>
              <a:t>Centraliser</a:t>
            </a:r>
            <a:r>
              <a:rPr lang="en-US" altLang="en-US" dirty="0"/>
              <a:t> </a:t>
            </a:r>
            <a:r>
              <a:rPr lang="en-US" altLang="en-US" dirty="0" err="1"/>
              <a:t>simplement</a:t>
            </a:r>
            <a:r>
              <a:rPr lang="en-US" altLang="en-US" dirty="0"/>
              <a:t> </a:t>
            </a:r>
          </a:p>
        </p:txBody>
      </p:sp>
      <p:pic>
        <p:nvPicPr>
          <p:cNvPr id="6"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5292" y="4501301"/>
            <a:ext cx="872786" cy="872786"/>
          </a:xfrm>
          <a:prstGeom prst="rect">
            <a:avLst/>
          </a:prstGeom>
          <a:noFill/>
        </p:spPr>
      </p:pic>
      <p:pic>
        <p:nvPicPr>
          <p:cNvPr id="7" name="Picture 6" descr="http://www.rainbird.com/images/products/turf/controllers/ESP-LXDwModules.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24615" y="3314701"/>
            <a:ext cx="1105804" cy="828095"/>
          </a:xfrm>
          <a:prstGeom prst="rect">
            <a:avLst/>
          </a:prstGeom>
          <a:noFill/>
          <a:ln w="9525">
            <a:noFill/>
            <a:miter lim="800000"/>
            <a:headEnd/>
            <a:tailEnd/>
          </a:ln>
        </p:spPr>
      </p:pic>
      <p:pic>
        <p:nvPicPr>
          <p:cNvPr id="8" name="Imag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2350" y="2306388"/>
            <a:ext cx="810333" cy="743912"/>
          </a:xfrm>
          <a:prstGeom prst="rect">
            <a:avLst/>
          </a:prstGeom>
        </p:spPr>
      </p:pic>
      <p:cxnSp>
        <p:nvCxnSpPr>
          <p:cNvPr id="10" name="Connecteur droit avec flèche 9"/>
          <p:cNvCxnSpPr/>
          <p:nvPr/>
        </p:nvCxnSpPr>
        <p:spPr>
          <a:xfrm>
            <a:off x="2743200" y="2800350"/>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2743200" y="4495125"/>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486400" y="4501301"/>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566595" y="2800349"/>
            <a:ext cx="1085850" cy="0"/>
          </a:xfrm>
          <a:prstGeom prst="straightConnector1">
            <a:avLst/>
          </a:prstGeom>
          <a:ln w="38100">
            <a:solidFill>
              <a:schemeClr val="tx1">
                <a:lumMod val="65000"/>
                <a:lumOff val="3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7029450" y="2306387"/>
            <a:ext cx="0" cy="3067700"/>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6" name="Image 15"/>
          <p:cNvPicPr>
            <a:picLocks noChangeAspect="1"/>
          </p:cNvPicPr>
          <p:nvPr/>
        </p:nvPicPr>
        <p:blipFill>
          <a:blip r:embed="rId6"/>
          <a:stretch>
            <a:fillRect/>
          </a:stretch>
        </p:blipFill>
        <p:spPr>
          <a:xfrm>
            <a:off x="214616" y="2564419"/>
            <a:ext cx="2295628" cy="2300662"/>
          </a:xfrm>
          <a:prstGeom prst="rect">
            <a:avLst/>
          </a:prstGeom>
        </p:spPr>
      </p:pic>
      <p:pic>
        <p:nvPicPr>
          <p:cNvPr id="17" name="Imag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58163" y="3714750"/>
            <a:ext cx="1408660" cy="1408660"/>
          </a:xfrm>
          <a:prstGeom prst="rect">
            <a:avLst/>
          </a:prstGeom>
        </p:spPr>
      </p:pic>
      <p:pic>
        <p:nvPicPr>
          <p:cNvPr id="15" name="Content Placeholder 4"/>
          <p:cNvPicPr>
            <a:picLocks noGrp="1" noChangeAspect="1"/>
          </p:cNvPicPr>
          <p:nvPr/>
        </p:nvPicPr>
        <p:blipFill>
          <a:blip r:embed="rId8" cstate="print">
            <a:extLst>
              <a:ext uri="{28A0092B-C50C-407E-A947-70E740481C1C}">
                <a14:useLocalDpi xmlns:a14="http://schemas.microsoft.com/office/drawing/2010/main"/>
              </a:ext>
            </a:extLst>
          </a:blip>
          <a:stretch>
            <a:fillRect/>
          </a:stretch>
        </p:blipFill>
        <p:spPr>
          <a:xfrm>
            <a:off x="4070097" y="2081604"/>
            <a:ext cx="1418142" cy="1317743"/>
          </a:xfrm>
          <a:prstGeom prst="rect">
            <a:avLst/>
          </a:prstGeom>
        </p:spPr>
      </p:pic>
    </p:spTree>
    <p:extLst>
      <p:ext uri="{BB962C8B-B14F-4D97-AF65-F5344CB8AC3E}">
        <p14:creationId xmlns:p14="http://schemas.microsoft.com/office/powerpoint/2010/main" val="25570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4057" y="1086280"/>
            <a:ext cx="8229600" cy="307777"/>
          </a:xfrm>
        </p:spPr>
        <p:txBody>
          <a:bodyPr>
            <a:normAutofit fontScale="90000"/>
          </a:bodyPr>
          <a:lstStyle/>
          <a:p>
            <a:r>
              <a:rPr lang="en-US" altLang="en-US" dirty="0" err="1"/>
              <a:t>Programmateurs</a:t>
            </a:r>
            <a:r>
              <a:rPr lang="en-US" altLang="en-US" dirty="0"/>
              <a:t> sur </a:t>
            </a:r>
            <a:r>
              <a:rPr lang="en-US" altLang="en-US" dirty="0" err="1"/>
              <a:t>secteurs</a:t>
            </a:r>
            <a:r>
              <a:rPr lang="en-US" altLang="en-US" dirty="0"/>
              <a:t> compatibles</a:t>
            </a:r>
          </a:p>
        </p:txBody>
      </p:sp>
      <p:pic>
        <p:nvPicPr>
          <p:cNvPr id="8" name="Picture 6" descr="http://www.rainbird.com/images/products/turf/controllers/ESP-LXDwModule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80304" y="2628296"/>
            <a:ext cx="2291715" cy="1716181"/>
          </a:xfrm>
          <a:prstGeom prst="rect">
            <a:avLst/>
          </a:prstGeom>
          <a:noFill/>
          <a:ln w="9525">
            <a:noFill/>
            <a:miter lim="800000"/>
            <a:headEnd/>
            <a:tailEnd/>
          </a:ln>
        </p:spPr>
      </p:pic>
      <p:pic>
        <p:nvPicPr>
          <p:cNvPr id="9" name="Image 8"/>
          <p:cNvPicPr>
            <a:picLocks noChangeAspect="1"/>
          </p:cNvPicPr>
          <p:nvPr/>
        </p:nvPicPr>
        <p:blipFill>
          <a:blip r:embed="rId4"/>
          <a:stretch>
            <a:fillRect/>
          </a:stretch>
        </p:blipFill>
        <p:spPr>
          <a:xfrm>
            <a:off x="6515144" y="2736202"/>
            <a:ext cx="1618571" cy="1485900"/>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600" y="4342742"/>
            <a:ext cx="707788" cy="808900"/>
          </a:xfrm>
          <a:prstGeom prst="rect">
            <a:avLst/>
          </a:prstGeom>
        </p:spPr>
      </p:pic>
      <p:sp>
        <p:nvSpPr>
          <p:cNvPr id="11" name="ZoneTexte 10"/>
          <p:cNvSpPr txBox="1"/>
          <p:nvPr/>
        </p:nvSpPr>
        <p:spPr>
          <a:xfrm>
            <a:off x="1241572" y="2097985"/>
            <a:ext cx="1380506" cy="323165"/>
          </a:xfrm>
          <a:prstGeom prst="rect">
            <a:avLst/>
          </a:prstGeom>
          <a:noFill/>
          <a:ln w="19050">
            <a:noFill/>
          </a:ln>
        </p:spPr>
        <p:txBody>
          <a:bodyPr wrap="none" rtlCol="0">
            <a:spAutoFit/>
          </a:bodyPr>
          <a:lstStyle/>
          <a:p>
            <a:r>
              <a:rPr lang="fr-FR" sz="1500" b="1" dirty="0">
                <a:solidFill>
                  <a:schemeClr val="tx1">
                    <a:lumMod val="65000"/>
                    <a:lumOff val="35000"/>
                  </a:schemeClr>
                </a:solidFill>
              </a:rPr>
              <a:t>ESP LX-ME 2</a:t>
            </a:r>
          </a:p>
        </p:txBody>
      </p:sp>
      <p:sp>
        <p:nvSpPr>
          <p:cNvPr id="12" name="ZoneTexte 11"/>
          <p:cNvSpPr txBox="1"/>
          <p:nvPr/>
        </p:nvSpPr>
        <p:spPr>
          <a:xfrm>
            <a:off x="4114801" y="2038502"/>
            <a:ext cx="1071127" cy="323165"/>
          </a:xfrm>
          <a:prstGeom prst="rect">
            <a:avLst/>
          </a:prstGeom>
          <a:noFill/>
          <a:ln w="19050">
            <a:noFill/>
          </a:ln>
        </p:spPr>
        <p:txBody>
          <a:bodyPr wrap="none" rtlCol="0">
            <a:spAutoFit/>
          </a:bodyPr>
          <a:lstStyle/>
          <a:p>
            <a:r>
              <a:rPr lang="fr-FR" sz="1500" b="1" dirty="0">
                <a:solidFill>
                  <a:schemeClr val="tx1">
                    <a:lumMod val="65000"/>
                    <a:lumOff val="35000"/>
                  </a:schemeClr>
                </a:solidFill>
              </a:rPr>
              <a:t>ESP LX-D</a:t>
            </a:r>
          </a:p>
        </p:txBody>
      </p:sp>
      <p:sp>
        <p:nvSpPr>
          <p:cNvPr id="13" name="ZoneTexte 12"/>
          <p:cNvSpPr txBox="1"/>
          <p:nvPr/>
        </p:nvSpPr>
        <p:spPr>
          <a:xfrm>
            <a:off x="6267155" y="1867153"/>
            <a:ext cx="2114550" cy="784830"/>
          </a:xfrm>
          <a:prstGeom prst="rect">
            <a:avLst/>
          </a:prstGeom>
          <a:noFill/>
          <a:ln w="19050">
            <a:noFill/>
          </a:ln>
        </p:spPr>
        <p:txBody>
          <a:bodyPr wrap="square" rtlCol="0">
            <a:spAutoFit/>
          </a:bodyPr>
          <a:lstStyle/>
          <a:p>
            <a:pPr algn="ctr"/>
            <a:r>
              <a:rPr lang="fr-FR" sz="1500" b="1" dirty="0">
                <a:solidFill>
                  <a:schemeClr val="tx1">
                    <a:lumMod val="65000"/>
                    <a:lumOff val="35000"/>
                  </a:schemeClr>
                </a:solidFill>
              </a:rPr>
              <a:t>ESPLX-IVM</a:t>
            </a:r>
          </a:p>
          <a:p>
            <a:pPr algn="ctr"/>
            <a:r>
              <a:rPr lang="fr-FR" sz="1500" b="1" dirty="0">
                <a:solidFill>
                  <a:schemeClr val="tx1">
                    <a:lumMod val="65000"/>
                    <a:lumOff val="35000"/>
                  </a:schemeClr>
                </a:solidFill>
              </a:rPr>
              <a:t>&amp;</a:t>
            </a:r>
          </a:p>
          <a:p>
            <a:pPr algn="ctr"/>
            <a:r>
              <a:rPr lang="fr-FR" sz="1500" b="1" dirty="0">
                <a:solidFill>
                  <a:schemeClr val="tx1">
                    <a:lumMod val="65000"/>
                    <a:lumOff val="35000"/>
                  </a:schemeClr>
                </a:solidFill>
              </a:rPr>
              <a:t>ESPLX-IVM PRO</a:t>
            </a:r>
          </a:p>
        </p:txBody>
      </p:sp>
      <p:pic>
        <p:nvPicPr>
          <p:cNvPr id="14" name="Imag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74839" y="4304839"/>
            <a:ext cx="884705" cy="884705"/>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6110775" y="4534581"/>
            <a:ext cx="918393" cy="457156"/>
          </a:xfrm>
          <a:prstGeom prst="rect">
            <a:avLst/>
          </a:prstGeom>
        </p:spPr>
      </p:pic>
      <p:sp>
        <p:nvSpPr>
          <p:cNvPr id="5" name="ZoneTexte 4"/>
          <p:cNvSpPr txBox="1"/>
          <p:nvPr/>
        </p:nvSpPr>
        <p:spPr>
          <a:xfrm>
            <a:off x="1138180" y="4647262"/>
            <a:ext cx="1877437" cy="369332"/>
          </a:xfrm>
          <a:prstGeom prst="rect">
            <a:avLst/>
          </a:prstGeom>
          <a:noFill/>
        </p:spPr>
        <p:txBody>
          <a:bodyPr wrap="none" rtlCol="0">
            <a:spAutoFit/>
          </a:bodyPr>
          <a:lstStyle/>
          <a:p>
            <a:r>
              <a:rPr lang="fr-FR" dirty="0">
                <a:solidFill>
                  <a:schemeClr val="tx1">
                    <a:lumMod val="65000"/>
                    <a:lumOff val="35000"/>
                  </a:schemeClr>
                </a:solidFill>
              </a:rPr>
              <a:t>12 à 48 stations </a:t>
            </a:r>
          </a:p>
        </p:txBody>
      </p:sp>
      <p:sp>
        <p:nvSpPr>
          <p:cNvPr id="17" name="ZoneTexte 16"/>
          <p:cNvSpPr txBox="1"/>
          <p:nvPr/>
        </p:nvSpPr>
        <p:spPr>
          <a:xfrm>
            <a:off x="3944214" y="4580340"/>
            <a:ext cx="2005677" cy="369332"/>
          </a:xfrm>
          <a:prstGeom prst="rect">
            <a:avLst/>
          </a:prstGeom>
          <a:noFill/>
        </p:spPr>
        <p:txBody>
          <a:bodyPr wrap="none" rtlCol="0">
            <a:spAutoFit/>
          </a:bodyPr>
          <a:lstStyle/>
          <a:p>
            <a:r>
              <a:rPr lang="fr-FR" dirty="0">
                <a:solidFill>
                  <a:schemeClr val="tx1">
                    <a:lumMod val="65000"/>
                    <a:lumOff val="35000"/>
                  </a:schemeClr>
                </a:solidFill>
              </a:rPr>
              <a:t>50 à 200 stations </a:t>
            </a:r>
          </a:p>
        </p:txBody>
      </p:sp>
      <p:sp>
        <p:nvSpPr>
          <p:cNvPr id="18" name="ZoneTexte 17"/>
          <p:cNvSpPr txBox="1"/>
          <p:nvPr/>
        </p:nvSpPr>
        <p:spPr>
          <a:xfrm>
            <a:off x="6908685" y="4580340"/>
            <a:ext cx="2005677" cy="369332"/>
          </a:xfrm>
          <a:prstGeom prst="rect">
            <a:avLst/>
          </a:prstGeom>
          <a:noFill/>
        </p:spPr>
        <p:txBody>
          <a:bodyPr wrap="none" rtlCol="0">
            <a:spAutoFit/>
          </a:bodyPr>
          <a:lstStyle/>
          <a:p>
            <a:r>
              <a:rPr lang="fr-FR" dirty="0">
                <a:solidFill>
                  <a:schemeClr val="tx1">
                    <a:lumMod val="65000"/>
                    <a:lumOff val="35000"/>
                  </a:schemeClr>
                </a:solidFill>
              </a:rPr>
              <a:t>60 à 240 stations </a:t>
            </a:r>
          </a:p>
        </p:txBody>
      </p:sp>
      <p:pic>
        <p:nvPicPr>
          <p:cNvPr id="1026" name="Picture 2">
            <a:extLst>
              <a:ext uri="{FF2B5EF4-FFF2-40B4-BE49-F238E27FC236}">
                <a16:creationId xmlns:a16="http://schemas.microsoft.com/office/drawing/2014/main" id="{D78F309C-4903-51DF-4E7D-3CC0970156A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55904" y="2638501"/>
            <a:ext cx="1901192" cy="168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323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50" y="898036"/>
            <a:ext cx="8229600" cy="720090"/>
          </a:xfrm>
          <a:prstGeom prst="rect">
            <a:avLst/>
          </a:prstGeom>
        </p:spPr>
        <p:txBody>
          <a:bodyPr>
            <a:normAutofit/>
          </a:bodyPr>
          <a:lstStyle/>
          <a:p>
            <a:r>
              <a:rPr lang="fr-FR" sz="2400" dirty="0"/>
              <a:t>Coupler les programmateurs avec des outils de détection</a:t>
            </a:r>
            <a:endParaRPr lang="it-IT" sz="2400" dirty="0"/>
          </a:p>
        </p:txBody>
      </p:sp>
      <p:sp>
        <p:nvSpPr>
          <p:cNvPr id="3" name="Segnaposto contenuto 2"/>
          <p:cNvSpPr>
            <a:spLocks noGrp="1"/>
          </p:cNvSpPr>
          <p:nvPr>
            <p:ph sz="quarter" idx="4294967295"/>
          </p:nvPr>
        </p:nvSpPr>
        <p:spPr>
          <a:xfrm>
            <a:off x="457200" y="2057402"/>
            <a:ext cx="8229600" cy="3500636"/>
          </a:xfrm>
          <a:prstGeom prst="rect">
            <a:avLst/>
          </a:prstGeom>
        </p:spPr>
        <p:txBody>
          <a:bodyPr vert="horz" wrap="square" lIns="97541" tIns="48771" rIns="97541" bIns="48771" rtlCol="0">
            <a:normAutofit/>
          </a:bodyPr>
          <a:lstStyle>
            <a:lvl1pPr marL="0" indent="0" algn="l" defTabSz="914185" rtl="0" eaLnBrk="1" latinLnBrk="0" hangingPunct="1">
              <a:spcBef>
                <a:spcPts val="1265"/>
              </a:spcBef>
              <a:buFontTx/>
              <a:buNone/>
              <a:defRPr sz="2000" b="1" i="0" kern="1200">
                <a:solidFill>
                  <a:schemeClr val="tx1">
                    <a:lumMod val="75000"/>
                    <a:lumOff val="25000"/>
                  </a:schemeClr>
                </a:solidFill>
                <a:latin typeface="+mn-lt"/>
                <a:ea typeface="+mn-ea"/>
                <a:cs typeface="+mn-cs"/>
              </a:defRPr>
            </a:lvl1pPr>
            <a:lvl2pPr marL="0" indent="0" algn="l" defTabSz="914185" rtl="0" eaLnBrk="1" latinLnBrk="0" hangingPunct="1">
              <a:spcBef>
                <a:spcPct val="20000"/>
              </a:spcBef>
              <a:buFontTx/>
              <a:buNone/>
              <a:defRPr sz="1800" kern="1200">
                <a:solidFill>
                  <a:schemeClr val="tx1">
                    <a:lumMod val="75000"/>
                    <a:lumOff val="25000"/>
                  </a:schemeClr>
                </a:solidFill>
                <a:latin typeface="+mn-lt"/>
                <a:ea typeface="+mn-ea"/>
                <a:cs typeface="+mn-cs"/>
              </a:defRPr>
            </a:lvl2pPr>
            <a:lvl3pPr marL="231390" indent="-228548" algn="l" defTabSz="914185" rtl="0" eaLnBrk="1" latinLnBrk="0" hangingPunct="1">
              <a:spcBef>
                <a:spcPct val="20000"/>
              </a:spcBef>
              <a:buClr>
                <a:srgbClr val="008752"/>
              </a:buClr>
              <a:buFont typeface="Wingdings" pitchFamily="2" charset="2"/>
              <a:buChar char="ü"/>
              <a:defRPr sz="1800" kern="1200">
                <a:solidFill>
                  <a:schemeClr val="tx1">
                    <a:lumMod val="75000"/>
                    <a:lumOff val="25000"/>
                  </a:schemeClr>
                </a:solidFill>
                <a:latin typeface="+mn-lt"/>
                <a:ea typeface="+mn-ea"/>
                <a:cs typeface="+mn-cs"/>
              </a:defRPr>
            </a:lvl3pPr>
            <a:lvl4pPr marL="457200" indent="-227013" algn="l" defTabSz="914185" rtl="0" eaLnBrk="1" latinLnBrk="0" hangingPunct="1">
              <a:spcBef>
                <a:spcPct val="20000"/>
              </a:spcBef>
              <a:buFont typeface="Arial" pitchFamily="34" charset="0"/>
              <a:buChar char="•"/>
              <a:defRPr sz="1600" kern="1200">
                <a:solidFill>
                  <a:schemeClr val="tx1">
                    <a:lumMod val="75000"/>
                    <a:lumOff val="25000"/>
                  </a:schemeClr>
                </a:solidFill>
                <a:latin typeface="+mn-lt"/>
                <a:ea typeface="+mn-ea"/>
                <a:cs typeface="+mn-cs"/>
              </a:defRPr>
            </a:lvl4pPr>
            <a:lvl5pPr marL="685800" indent="-227013" algn="l" defTabSz="914185" rtl="0" eaLnBrk="1" latinLnBrk="0" hangingPunct="1">
              <a:spcBef>
                <a:spcPct val="20000"/>
              </a:spcBef>
              <a:buFont typeface="Arial" pitchFamily="34" charset="0"/>
              <a:buChar char="–"/>
              <a:defRPr sz="1600" b="0" kern="1200">
                <a:solidFill>
                  <a:schemeClr val="tx1">
                    <a:lumMod val="75000"/>
                    <a:lumOff val="25000"/>
                  </a:schemeClr>
                </a:solidFill>
                <a:latin typeface="+mn-lt"/>
                <a:ea typeface="+mn-ea"/>
                <a:cs typeface="+mn-cs"/>
              </a:defRPr>
            </a:lvl5pPr>
            <a:lvl6pPr marL="914400" indent="-227013" algn="l" defTabSz="914185" rtl="0" eaLnBrk="1" latinLnBrk="0" hangingPunct="1">
              <a:spcBef>
                <a:spcPct val="20000"/>
              </a:spcBef>
              <a:buFontTx/>
              <a:buChar char="▫"/>
              <a:defRPr sz="1400" b="0" kern="1200">
                <a:solidFill>
                  <a:schemeClr val="tx1">
                    <a:lumMod val="75000"/>
                    <a:lumOff val="25000"/>
                  </a:schemeClr>
                </a:solidFill>
                <a:latin typeface="+mn-lt"/>
                <a:ea typeface="+mn-ea"/>
                <a:cs typeface="+mn-cs"/>
              </a:defRPr>
            </a:lvl6pPr>
            <a:lvl7pPr marL="2971105" indent="-228548" algn="l" defTabSz="914185" rtl="0" eaLnBrk="1" latinLnBrk="0" hangingPunct="1">
              <a:spcBef>
                <a:spcPct val="20000"/>
              </a:spcBef>
              <a:buFont typeface="Arial" pitchFamily="34" charset="0"/>
              <a:buChar char="•"/>
              <a:defRPr sz="1968" kern="1200">
                <a:solidFill>
                  <a:schemeClr val="tx1"/>
                </a:solidFill>
                <a:latin typeface="+mn-lt"/>
                <a:ea typeface="+mn-ea"/>
                <a:cs typeface="+mn-cs"/>
              </a:defRPr>
            </a:lvl7pPr>
            <a:lvl8pPr marL="3428199" indent="-228548" algn="l" defTabSz="914185" rtl="0" eaLnBrk="1" latinLnBrk="0" hangingPunct="1">
              <a:spcBef>
                <a:spcPct val="20000"/>
              </a:spcBef>
              <a:buFont typeface="Arial" pitchFamily="34" charset="0"/>
              <a:buChar char="•"/>
              <a:defRPr sz="1968" kern="1200">
                <a:solidFill>
                  <a:schemeClr val="tx1"/>
                </a:solidFill>
                <a:latin typeface="+mn-lt"/>
                <a:ea typeface="+mn-ea"/>
                <a:cs typeface="+mn-cs"/>
              </a:defRPr>
            </a:lvl8pPr>
            <a:lvl9pPr marL="3885292" indent="-228548" algn="l" defTabSz="914185" rtl="0" eaLnBrk="1" latinLnBrk="0" hangingPunct="1">
              <a:spcBef>
                <a:spcPct val="20000"/>
              </a:spcBef>
              <a:buFont typeface="Arial" pitchFamily="34" charset="0"/>
              <a:buChar char="•"/>
              <a:defRPr sz="1968" kern="1200">
                <a:solidFill>
                  <a:schemeClr val="tx1"/>
                </a:solidFill>
                <a:latin typeface="+mn-lt"/>
                <a:ea typeface="+mn-ea"/>
                <a:cs typeface="+mn-cs"/>
              </a:defRPr>
            </a:lvl9pPr>
          </a:lstStyle>
          <a:p>
            <a:pPr marL="257175" indent="-257175">
              <a:buFont typeface="Arial" panose="020B0604020202020204" pitchFamily="34" charset="0"/>
              <a:buChar char="•"/>
            </a:pPr>
            <a:r>
              <a:rPr lang="en-US" altLang="en-US" sz="2400" dirty="0"/>
              <a:t>Sondes de </a:t>
            </a:r>
            <a:r>
              <a:rPr lang="en-US" altLang="en-US" sz="2400" dirty="0" err="1"/>
              <a:t>Pluie</a:t>
            </a:r>
            <a:r>
              <a:rPr lang="en-US" altLang="en-US" sz="2400" dirty="0"/>
              <a:t> (</a:t>
            </a:r>
            <a:r>
              <a:rPr lang="en-US" altLang="en-US" sz="2400" dirty="0" err="1"/>
              <a:t>Filaire</a:t>
            </a:r>
            <a:r>
              <a:rPr lang="en-US" altLang="en-US" sz="2400" dirty="0"/>
              <a:t>, WIFI)</a:t>
            </a:r>
          </a:p>
          <a:p>
            <a:endParaRPr lang="en-US" altLang="en-US" sz="2400" dirty="0"/>
          </a:p>
          <a:p>
            <a:pPr marL="257175" indent="-257175">
              <a:buFont typeface="Arial" panose="020B0604020202020204" pitchFamily="34" charset="0"/>
              <a:buChar char="•"/>
            </a:pPr>
            <a:r>
              <a:rPr lang="en-US" altLang="en-US" sz="2400" dirty="0"/>
              <a:t>Sonde de debit (</a:t>
            </a:r>
            <a:r>
              <a:rPr lang="en-US" altLang="en-US" sz="2400" dirty="0" err="1"/>
              <a:t>Mécanique</a:t>
            </a:r>
            <a:r>
              <a:rPr lang="en-US" altLang="en-US" sz="2400" dirty="0"/>
              <a:t>, </a:t>
            </a:r>
            <a:r>
              <a:rPr lang="en-US" altLang="en-US" sz="2400" dirty="0" err="1"/>
              <a:t>sonique</a:t>
            </a:r>
            <a:r>
              <a:rPr lang="en-US" altLang="en-US" sz="2400" dirty="0"/>
              <a:t>)</a:t>
            </a:r>
          </a:p>
          <a:p>
            <a:r>
              <a:rPr lang="en-US" altLang="en-US" sz="2400" dirty="0"/>
              <a:t> </a:t>
            </a:r>
          </a:p>
          <a:p>
            <a:pPr marL="257175" indent="-257175">
              <a:buFont typeface="Arial" panose="020B0604020202020204" pitchFamily="34" charset="0"/>
              <a:buChar char="•"/>
            </a:pPr>
            <a:r>
              <a:rPr lang="en-US" altLang="en-US" sz="2400" dirty="0"/>
              <a:t>Sonde </a:t>
            </a:r>
            <a:r>
              <a:rPr lang="en-US" altLang="en-US" sz="2400" dirty="0" err="1"/>
              <a:t>Tensiométrique</a:t>
            </a:r>
            <a:r>
              <a:rPr lang="en-US" altLang="en-US" sz="2400" dirty="0"/>
              <a:t> </a:t>
            </a:r>
            <a:r>
              <a:rPr lang="en-US" altLang="en-US" sz="2400" dirty="0" err="1"/>
              <a:t>ou</a:t>
            </a:r>
            <a:r>
              <a:rPr lang="en-US" altLang="en-US" sz="2400" dirty="0"/>
              <a:t> </a:t>
            </a:r>
            <a:r>
              <a:rPr lang="en-US" altLang="en-US" sz="2400" dirty="0" err="1"/>
              <a:t>capacitives</a:t>
            </a:r>
            <a:r>
              <a:rPr lang="en-US" altLang="en-US" sz="2400" dirty="0"/>
              <a:t> AI </a:t>
            </a:r>
          </a:p>
        </p:txBody>
      </p:sp>
      <p:pic>
        <p:nvPicPr>
          <p:cNvPr id="5" name="Espace réservé du contenu 10" descr="accessoires meteo.png"/>
          <p:cNvPicPr>
            <a:picLocks noChangeAspect="1"/>
          </p:cNvPicPr>
          <p:nvPr/>
        </p:nvPicPr>
        <p:blipFill rotWithShape="1">
          <a:blip r:embed="rId3">
            <a:extLst>
              <a:ext uri="{28A0092B-C50C-407E-A947-70E740481C1C}">
                <a14:useLocalDpi xmlns:a14="http://schemas.microsoft.com/office/drawing/2010/main"/>
              </a:ext>
            </a:extLst>
          </a:blip>
          <a:srcRect r="60999"/>
          <a:stretch/>
        </p:blipFill>
        <p:spPr bwMode="auto">
          <a:xfrm>
            <a:off x="5791200" y="1405140"/>
            <a:ext cx="1503878" cy="22627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Espace réservé du contenu 10" descr="accessoires meteo.png">
            <a:extLst>
              <a:ext uri="{FF2B5EF4-FFF2-40B4-BE49-F238E27FC236}">
                <a16:creationId xmlns:a16="http://schemas.microsoft.com/office/drawing/2014/main" id="{C5D4D9BB-DCD1-0185-F950-0D11CA19417B}"/>
              </a:ext>
            </a:extLst>
          </p:cNvPr>
          <p:cNvPicPr>
            <a:picLocks noChangeAspect="1"/>
          </p:cNvPicPr>
          <p:nvPr/>
        </p:nvPicPr>
        <p:blipFill rotWithShape="1">
          <a:blip r:embed="rId3">
            <a:extLst>
              <a:ext uri="{28A0092B-C50C-407E-A947-70E740481C1C}">
                <a14:useLocalDpi xmlns:a14="http://schemas.microsoft.com/office/drawing/2010/main"/>
              </a:ext>
            </a:extLst>
          </a:blip>
          <a:srcRect l="37224" r="304"/>
          <a:stretch/>
        </p:blipFill>
        <p:spPr bwMode="auto">
          <a:xfrm>
            <a:off x="4878543" y="4700788"/>
            <a:ext cx="1825313"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fg100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00403" y="2966854"/>
            <a:ext cx="1540669" cy="154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98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DEF25E9-6DE8-875A-9D24-24D493407578}"/>
              </a:ext>
            </a:extLst>
          </p:cNvPr>
          <p:cNvSpPr txBox="1"/>
          <p:nvPr/>
        </p:nvSpPr>
        <p:spPr>
          <a:xfrm>
            <a:off x="2562760" y="233395"/>
            <a:ext cx="6276439" cy="461665"/>
          </a:xfrm>
          <a:prstGeom prst="rect">
            <a:avLst/>
          </a:prstGeom>
          <a:noFill/>
        </p:spPr>
        <p:txBody>
          <a:bodyPr wrap="square">
            <a:spAutoFit/>
          </a:bodyPr>
          <a:lstStyle/>
          <a:p>
            <a:pPr algn="ctr"/>
            <a:r>
              <a:rPr lang="fr-FR" sz="2400" dirty="0">
                <a:solidFill>
                  <a:srgbClr val="00B050"/>
                </a:solidFill>
                <a:latin typeface="Algerian" panose="04020705040A02060702" pitchFamily="82" charset="0"/>
              </a:rPr>
              <a:t>LES BESOINS en eau  DE LA PLANTE</a:t>
            </a:r>
          </a:p>
        </p:txBody>
      </p:sp>
      <p:sp>
        <p:nvSpPr>
          <p:cNvPr id="6" name="object 3">
            <a:extLst>
              <a:ext uri="{FF2B5EF4-FFF2-40B4-BE49-F238E27FC236}">
                <a16:creationId xmlns:a16="http://schemas.microsoft.com/office/drawing/2014/main" id="{3D24DE10-321C-800A-9ECA-D11548AC02B4}"/>
              </a:ext>
            </a:extLst>
          </p:cNvPr>
          <p:cNvSpPr txBox="1"/>
          <p:nvPr/>
        </p:nvSpPr>
        <p:spPr>
          <a:xfrm>
            <a:off x="228600" y="52434"/>
            <a:ext cx="2365375" cy="6753131"/>
          </a:xfrm>
          <a:prstGeom prst="rect">
            <a:avLst/>
          </a:prstGeom>
        </p:spPr>
        <p:txBody>
          <a:bodyPr vert="horz" wrap="square" lIns="0" tIns="134620" rIns="0" bIns="0" rtlCol="0">
            <a:spAutoFit/>
          </a:bodyPr>
          <a:lstStyle/>
          <a:p>
            <a:pPr marL="12700">
              <a:lnSpc>
                <a:spcPct val="100000"/>
              </a:lnSpc>
              <a:spcBef>
                <a:spcPts val="1060"/>
              </a:spcBef>
            </a:pPr>
            <a:r>
              <a:rPr sz="2000" u="sng" dirty="0">
                <a:solidFill>
                  <a:srgbClr val="006FC0"/>
                </a:solidFill>
                <a:uFill>
                  <a:solidFill>
                    <a:srgbClr val="006FC0"/>
                  </a:solidFill>
                </a:uFill>
                <a:latin typeface="Arial"/>
                <a:cs typeface="Arial"/>
              </a:rPr>
              <a:t>Besoins</a:t>
            </a:r>
            <a:r>
              <a:rPr sz="2000" u="sng" spc="-6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liés</a:t>
            </a:r>
            <a:r>
              <a:rPr sz="2000" u="sng" spc="-4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au</a:t>
            </a:r>
            <a:r>
              <a:rPr sz="2000" u="sng" spc="-4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climat</a:t>
            </a:r>
            <a:r>
              <a:rPr sz="2000" u="sng" spc="-45" dirty="0">
                <a:solidFill>
                  <a:srgbClr val="006FC0"/>
                </a:solidFill>
                <a:uFill>
                  <a:solidFill>
                    <a:srgbClr val="006FC0"/>
                  </a:solidFill>
                </a:uFill>
                <a:latin typeface="Arial"/>
                <a:cs typeface="Arial"/>
              </a:rPr>
              <a:t> </a:t>
            </a:r>
            <a:r>
              <a:rPr sz="2000" u="sng" spc="-50" dirty="0">
                <a:solidFill>
                  <a:srgbClr val="006FC0"/>
                </a:solidFill>
                <a:uFill>
                  <a:solidFill>
                    <a:srgbClr val="006FC0"/>
                  </a:solidFill>
                </a:uFill>
                <a:latin typeface="Arial"/>
                <a:cs typeface="Arial"/>
              </a:rPr>
              <a:t>:</a:t>
            </a:r>
            <a:endParaRPr sz="2000" dirty="0">
              <a:latin typeface="Arial"/>
              <a:cs typeface="Arial"/>
            </a:endParaRPr>
          </a:p>
          <a:p>
            <a:pPr marL="299085" indent="-287020">
              <a:lnSpc>
                <a:spcPct val="100000"/>
              </a:lnSpc>
              <a:spcBef>
                <a:spcPts val="960"/>
              </a:spcBef>
              <a:buFont typeface="Wingdings"/>
              <a:buChar char=""/>
              <a:tabLst>
                <a:tab pos="299720" algn="l"/>
              </a:tabLst>
            </a:pPr>
            <a:r>
              <a:rPr sz="2000" spc="-25" dirty="0">
                <a:latin typeface="Arial"/>
                <a:cs typeface="Arial"/>
              </a:rPr>
              <a:t>ETP</a:t>
            </a:r>
            <a:endParaRPr sz="2000" dirty="0">
              <a:latin typeface="Arial"/>
              <a:cs typeface="Arial"/>
            </a:endParaRPr>
          </a:p>
          <a:p>
            <a:pPr marL="12700">
              <a:lnSpc>
                <a:spcPct val="100000"/>
              </a:lnSpc>
              <a:spcBef>
                <a:spcPts val="835"/>
              </a:spcBef>
            </a:pPr>
            <a:r>
              <a:rPr sz="2000" i="1" spc="-10" dirty="0">
                <a:latin typeface="Arial"/>
                <a:cs typeface="Arial"/>
              </a:rPr>
              <a:t>Evapotranspiration</a:t>
            </a:r>
            <a:r>
              <a:rPr sz="2000" i="1" spc="65" dirty="0">
                <a:latin typeface="Arial"/>
                <a:cs typeface="Arial"/>
              </a:rPr>
              <a:t> </a:t>
            </a:r>
            <a:r>
              <a:rPr sz="2000" i="1" spc="-10" dirty="0" err="1">
                <a:latin typeface="Arial"/>
                <a:cs typeface="Arial"/>
              </a:rPr>
              <a:t>potentielle</a:t>
            </a:r>
            <a:endParaRPr lang="fr-FR" sz="2000" i="1" spc="-10" dirty="0">
              <a:latin typeface="Arial"/>
              <a:cs typeface="Arial"/>
            </a:endParaRPr>
          </a:p>
          <a:p>
            <a:pPr marL="12700">
              <a:lnSpc>
                <a:spcPct val="100000"/>
              </a:lnSpc>
              <a:spcBef>
                <a:spcPts val="835"/>
              </a:spcBef>
            </a:pPr>
            <a:r>
              <a:rPr lang="fr-FR" altLang="fr-FR" sz="2000" dirty="0"/>
              <a:t>(T°, ensoleillement, vent)</a:t>
            </a:r>
            <a:endParaRPr sz="2000" dirty="0">
              <a:latin typeface="Arial"/>
              <a:cs typeface="Arial"/>
            </a:endParaRPr>
          </a:p>
          <a:p>
            <a:pPr marL="12700">
              <a:lnSpc>
                <a:spcPct val="100000"/>
              </a:lnSpc>
              <a:spcBef>
                <a:spcPts val="965"/>
              </a:spcBef>
            </a:pPr>
            <a:r>
              <a:rPr sz="2000" u="sng" dirty="0">
                <a:solidFill>
                  <a:srgbClr val="006FC0"/>
                </a:solidFill>
                <a:uFill>
                  <a:solidFill>
                    <a:srgbClr val="006FC0"/>
                  </a:solidFill>
                </a:uFill>
                <a:latin typeface="Arial"/>
                <a:cs typeface="Arial"/>
              </a:rPr>
              <a:t>Besoins</a:t>
            </a:r>
            <a:r>
              <a:rPr sz="2000" u="sng" spc="-6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liés</a:t>
            </a:r>
            <a:r>
              <a:rPr sz="2000" u="sng" spc="-4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à</a:t>
            </a:r>
            <a:r>
              <a:rPr sz="2000" u="sng" spc="-4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la</a:t>
            </a:r>
            <a:r>
              <a:rPr sz="2000" u="sng" spc="-4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plante</a:t>
            </a:r>
            <a:r>
              <a:rPr sz="2000" u="sng" spc="-40" dirty="0">
                <a:solidFill>
                  <a:srgbClr val="006FC0"/>
                </a:solidFill>
                <a:uFill>
                  <a:solidFill>
                    <a:srgbClr val="006FC0"/>
                  </a:solidFill>
                </a:uFill>
                <a:latin typeface="Arial"/>
                <a:cs typeface="Arial"/>
              </a:rPr>
              <a:t> </a:t>
            </a:r>
            <a:r>
              <a:rPr sz="2000" u="sng" spc="-50" dirty="0">
                <a:solidFill>
                  <a:srgbClr val="006FC0"/>
                </a:solidFill>
                <a:uFill>
                  <a:solidFill>
                    <a:srgbClr val="006FC0"/>
                  </a:solidFill>
                </a:uFill>
                <a:latin typeface="Arial"/>
                <a:cs typeface="Arial"/>
              </a:rPr>
              <a:t>:</a:t>
            </a:r>
            <a:endParaRPr sz="2000" dirty="0">
              <a:latin typeface="Arial"/>
              <a:cs typeface="Arial"/>
            </a:endParaRPr>
          </a:p>
          <a:p>
            <a:pPr marL="299085" indent="-287020">
              <a:lnSpc>
                <a:spcPct val="100000"/>
              </a:lnSpc>
              <a:spcBef>
                <a:spcPts val="960"/>
              </a:spcBef>
              <a:buFont typeface="Wingdings"/>
              <a:buChar char=""/>
              <a:tabLst>
                <a:tab pos="299720" algn="l"/>
              </a:tabLst>
            </a:pPr>
            <a:r>
              <a:rPr sz="2000" spc="-10" dirty="0">
                <a:latin typeface="Arial"/>
                <a:cs typeface="Arial"/>
              </a:rPr>
              <a:t>Type</a:t>
            </a:r>
            <a:r>
              <a:rPr sz="2000" spc="-50" dirty="0">
                <a:latin typeface="Arial"/>
                <a:cs typeface="Arial"/>
              </a:rPr>
              <a:t> </a:t>
            </a:r>
            <a:r>
              <a:rPr sz="2000" dirty="0">
                <a:latin typeface="Arial"/>
                <a:cs typeface="Arial"/>
              </a:rPr>
              <a:t>de</a:t>
            </a:r>
            <a:r>
              <a:rPr sz="2000" spc="-70" dirty="0">
                <a:latin typeface="Arial"/>
                <a:cs typeface="Arial"/>
              </a:rPr>
              <a:t> </a:t>
            </a:r>
            <a:r>
              <a:rPr sz="2000" spc="-10" dirty="0">
                <a:latin typeface="Arial"/>
                <a:cs typeface="Arial"/>
              </a:rPr>
              <a:t>plante</a:t>
            </a:r>
            <a:endParaRPr sz="2000" dirty="0">
              <a:latin typeface="Arial"/>
              <a:cs typeface="Arial"/>
            </a:endParaRPr>
          </a:p>
          <a:p>
            <a:pPr marL="299085" indent="-287020">
              <a:lnSpc>
                <a:spcPct val="100000"/>
              </a:lnSpc>
              <a:spcBef>
                <a:spcPts val="960"/>
              </a:spcBef>
              <a:buFont typeface="Wingdings"/>
              <a:buChar char=""/>
              <a:tabLst>
                <a:tab pos="299720" algn="l"/>
              </a:tabLst>
            </a:pPr>
            <a:r>
              <a:rPr sz="2000" dirty="0">
                <a:latin typeface="Arial"/>
                <a:cs typeface="Arial"/>
              </a:rPr>
              <a:t>Stade</a:t>
            </a:r>
            <a:r>
              <a:rPr sz="2000" spc="-35" dirty="0">
                <a:latin typeface="Arial"/>
                <a:cs typeface="Arial"/>
              </a:rPr>
              <a:t> </a:t>
            </a:r>
            <a:r>
              <a:rPr sz="2000" dirty="0">
                <a:latin typeface="Arial"/>
                <a:cs typeface="Arial"/>
              </a:rPr>
              <a:t>de</a:t>
            </a:r>
            <a:r>
              <a:rPr sz="2000" spc="-20" dirty="0">
                <a:latin typeface="Arial"/>
                <a:cs typeface="Arial"/>
              </a:rPr>
              <a:t> </a:t>
            </a:r>
            <a:r>
              <a:rPr sz="2000" spc="-10" dirty="0">
                <a:latin typeface="Arial"/>
                <a:cs typeface="Arial"/>
              </a:rPr>
              <a:t>végétation</a:t>
            </a:r>
            <a:endParaRPr sz="2000" dirty="0">
              <a:latin typeface="Arial"/>
              <a:cs typeface="Arial"/>
            </a:endParaRPr>
          </a:p>
          <a:p>
            <a:pPr marL="299085" indent="-287020">
              <a:lnSpc>
                <a:spcPct val="100000"/>
              </a:lnSpc>
              <a:spcBef>
                <a:spcPts val="960"/>
              </a:spcBef>
              <a:buFont typeface="Wingdings"/>
              <a:buChar char=""/>
              <a:tabLst>
                <a:tab pos="299720" algn="l"/>
              </a:tabLst>
            </a:pPr>
            <a:r>
              <a:rPr sz="2000" spc="-10" dirty="0">
                <a:latin typeface="Arial"/>
                <a:cs typeface="Arial"/>
              </a:rPr>
              <a:t>Coefficient</a:t>
            </a:r>
            <a:r>
              <a:rPr sz="2000" spc="-15" dirty="0">
                <a:latin typeface="Arial"/>
                <a:cs typeface="Arial"/>
              </a:rPr>
              <a:t> </a:t>
            </a:r>
            <a:r>
              <a:rPr sz="2000" spc="-10" dirty="0">
                <a:latin typeface="Arial"/>
                <a:cs typeface="Arial"/>
              </a:rPr>
              <a:t>cultural</a:t>
            </a:r>
            <a:endParaRPr sz="2000" dirty="0">
              <a:latin typeface="Arial"/>
              <a:cs typeface="Arial"/>
            </a:endParaRPr>
          </a:p>
          <a:p>
            <a:pPr>
              <a:lnSpc>
                <a:spcPct val="100000"/>
              </a:lnSpc>
              <a:buFont typeface="Wingdings"/>
              <a:buChar char=""/>
            </a:pPr>
            <a:endParaRPr sz="2000" dirty="0">
              <a:latin typeface="Arial"/>
              <a:cs typeface="Arial"/>
            </a:endParaRPr>
          </a:p>
          <a:p>
            <a:pPr marL="12700">
              <a:lnSpc>
                <a:spcPct val="100000"/>
              </a:lnSpc>
            </a:pPr>
            <a:r>
              <a:rPr sz="2000" u="sng" dirty="0" err="1">
                <a:solidFill>
                  <a:srgbClr val="006FC0"/>
                </a:solidFill>
                <a:uFill>
                  <a:solidFill>
                    <a:srgbClr val="006FC0"/>
                  </a:solidFill>
                </a:uFill>
                <a:latin typeface="Arial"/>
                <a:cs typeface="Arial"/>
              </a:rPr>
              <a:t>Besoins</a:t>
            </a:r>
            <a:r>
              <a:rPr sz="2000" u="sng" spc="-55"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liés</a:t>
            </a:r>
            <a:r>
              <a:rPr sz="2000" u="sng" spc="-5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au</a:t>
            </a:r>
            <a:r>
              <a:rPr sz="2000" u="sng" spc="-40" dirty="0">
                <a:solidFill>
                  <a:srgbClr val="006FC0"/>
                </a:solidFill>
                <a:uFill>
                  <a:solidFill>
                    <a:srgbClr val="006FC0"/>
                  </a:solidFill>
                </a:uFill>
                <a:latin typeface="Arial"/>
                <a:cs typeface="Arial"/>
              </a:rPr>
              <a:t> </a:t>
            </a:r>
            <a:r>
              <a:rPr sz="2000" u="sng" dirty="0">
                <a:solidFill>
                  <a:srgbClr val="006FC0"/>
                </a:solidFill>
                <a:uFill>
                  <a:solidFill>
                    <a:srgbClr val="006FC0"/>
                  </a:solidFill>
                </a:uFill>
                <a:latin typeface="Arial"/>
                <a:cs typeface="Arial"/>
              </a:rPr>
              <a:t>sol</a:t>
            </a:r>
            <a:r>
              <a:rPr sz="2000" u="sng" spc="-30" dirty="0">
                <a:solidFill>
                  <a:srgbClr val="006FC0"/>
                </a:solidFill>
                <a:uFill>
                  <a:solidFill>
                    <a:srgbClr val="006FC0"/>
                  </a:solidFill>
                </a:uFill>
                <a:latin typeface="Arial"/>
                <a:cs typeface="Arial"/>
              </a:rPr>
              <a:t> </a:t>
            </a:r>
            <a:r>
              <a:rPr sz="2000" u="sng" spc="-50" dirty="0">
                <a:solidFill>
                  <a:srgbClr val="006FC0"/>
                </a:solidFill>
                <a:uFill>
                  <a:solidFill>
                    <a:srgbClr val="006FC0"/>
                  </a:solidFill>
                </a:uFill>
                <a:latin typeface="Arial"/>
                <a:cs typeface="Arial"/>
              </a:rPr>
              <a:t>:</a:t>
            </a:r>
            <a:endParaRPr sz="2000" dirty="0">
              <a:latin typeface="Arial"/>
              <a:cs typeface="Arial"/>
            </a:endParaRPr>
          </a:p>
          <a:p>
            <a:pPr marL="299085" indent="-287020">
              <a:lnSpc>
                <a:spcPct val="100000"/>
              </a:lnSpc>
              <a:spcBef>
                <a:spcPts val="965"/>
              </a:spcBef>
              <a:buFont typeface="Wingdings"/>
              <a:buChar char=""/>
              <a:tabLst>
                <a:tab pos="299720" algn="l"/>
              </a:tabLst>
            </a:pPr>
            <a:r>
              <a:rPr sz="2000" spc="-25" dirty="0">
                <a:latin typeface="Arial"/>
                <a:cs typeface="Arial"/>
              </a:rPr>
              <a:t>RFU</a:t>
            </a:r>
            <a:endParaRPr sz="2000" dirty="0">
              <a:latin typeface="Arial"/>
              <a:cs typeface="Arial"/>
            </a:endParaRPr>
          </a:p>
          <a:p>
            <a:pPr marL="12700">
              <a:lnSpc>
                <a:spcPct val="100000"/>
              </a:lnSpc>
              <a:spcBef>
                <a:spcPts val="835"/>
              </a:spcBef>
            </a:pPr>
            <a:r>
              <a:rPr sz="2000" i="1" dirty="0">
                <a:latin typeface="Arial"/>
                <a:cs typeface="Arial"/>
              </a:rPr>
              <a:t>Réserve</a:t>
            </a:r>
            <a:r>
              <a:rPr sz="2000" i="1" spc="-45" dirty="0">
                <a:latin typeface="Arial"/>
                <a:cs typeface="Arial"/>
              </a:rPr>
              <a:t> </a:t>
            </a:r>
            <a:r>
              <a:rPr sz="2000" i="1" dirty="0">
                <a:latin typeface="Arial"/>
                <a:cs typeface="Arial"/>
              </a:rPr>
              <a:t>facilement</a:t>
            </a:r>
            <a:r>
              <a:rPr sz="2000" i="1" spc="-55" dirty="0">
                <a:latin typeface="Arial"/>
                <a:cs typeface="Arial"/>
              </a:rPr>
              <a:t> </a:t>
            </a:r>
            <a:r>
              <a:rPr sz="2000" i="1" spc="-10" dirty="0">
                <a:latin typeface="Arial"/>
                <a:cs typeface="Arial"/>
              </a:rPr>
              <a:t>utilisable</a:t>
            </a:r>
            <a:endParaRPr sz="2000" dirty="0">
              <a:latin typeface="Arial"/>
              <a:cs typeface="Arial"/>
            </a:endParaRPr>
          </a:p>
        </p:txBody>
      </p:sp>
      <p:pic>
        <p:nvPicPr>
          <p:cNvPr id="1026" name="Picture 2" descr="A Vue De Nez 2018 - Jeff Carrel - Les Caves Du Roy - caviste- Paris">
            <a:extLst>
              <a:ext uri="{FF2B5EF4-FFF2-40B4-BE49-F238E27FC236}">
                <a16:creationId xmlns:a16="http://schemas.microsoft.com/office/drawing/2014/main" id="{9C98D5A6-3899-2623-5EA9-AD0949D918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4678" y="709879"/>
            <a:ext cx="2261921" cy="2261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Group 30">
            <a:extLst>
              <a:ext uri="{FF2B5EF4-FFF2-40B4-BE49-F238E27FC236}">
                <a16:creationId xmlns:a16="http://schemas.microsoft.com/office/drawing/2014/main" id="{35714F52-3F61-7747-CC0A-4F0D760DE923}"/>
              </a:ext>
            </a:extLst>
          </p:cNvPr>
          <p:cNvGraphicFramePr>
            <a:graphicFrameLocks/>
          </p:cNvGraphicFramePr>
          <p:nvPr/>
        </p:nvGraphicFramePr>
        <p:xfrm>
          <a:off x="2786732" y="3141106"/>
          <a:ext cx="6357268" cy="3653547"/>
        </p:xfrm>
        <a:graphic>
          <a:graphicData uri="http://schemas.openxmlformats.org/drawingml/2006/table">
            <a:tbl>
              <a:tblPr/>
              <a:tblGrid>
                <a:gridCol w="1709068">
                  <a:extLst>
                    <a:ext uri="{9D8B030D-6E8A-4147-A177-3AD203B41FA5}">
                      <a16:colId xmlns:a16="http://schemas.microsoft.com/office/drawing/2014/main" val="20000"/>
                    </a:ext>
                  </a:extLst>
                </a:gridCol>
                <a:gridCol w="1472815">
                  <a:extLst>
                    <a:ext uri="{9D8B030D-6E8A-4147-A177-3AD203B41FA5}">
                      <a16:colId xmlns:a16="http://schemas.microsoft.com/office/drawing/2014/main" val="20001"/>
                    </a:ext>
                  </a:extLst>
                </a:gridCol>
                <a:gridCol w="1422785">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1722046">
                <a:tc>
                  <a:txBody>
                    <a:bodyPr/>
                    <a:lstStyle>
                      <a:lvl1pPr>
                        <a:spcBef>
                          <a:spcPct val="20000"/>
                        </a:spcBef>
                        <a:defRPr sz="2800">
                          <a:solidFill>
                            <a:schemeClr val="tx1"/>
                          </a:solidFill>
                          <a:latin typeface="Lucida Sans Unicode" panose="020B0602030504020204" pitchFamily="34" charset="0"/>
                        </a:defRPr>
                      </a:lvl1pPr>
                      <a:lvl2pPr marL="742950" indent="-285750">
                        <a:spcBef>
                          <a:spcPct val="20000"/>
                        </a:spcBef>
                        <a:defRPr sz="2400">
                          <a:solidFill>
                            <a:schemeClr val="tx1"/>
                          </a:solidFill>
                          <a:latin typeface="Lucida Sans Unicode" panose="020B0602030504020204" pitchFamily="34" charset="0"/>
                        </a:defRPr>
                      </a:lvl2pPr>
                      <a:lvl3pPr marL="1143000" indent="-228600">
                        <a:spcBef>
                          <a:spcPct val="20000"/>
                        </a:spcBef>
                        <a:defRPr sz="2000">
                          <a:solidFill>
                            <a:schemeClr val="tx1"/>
                          </a:solidFill>
                          <a:latin typeface="Lucida Sans Unicode" panose="020B0602030504020204" pitchFamily="34" charset="0"/>
                        </a:defRPr>
                      </a:lvl3pPr>
                      <a:lvl4pPr marL="160020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Réserve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Facilement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Utilisable</a:t>
                      </a:r>
                      <a:endParaRPr kumimoji="0" lang="fr-FR" altLang="fr-FR" sz="2200" b="0" i="0" u="none" strike="noStrike" cap="none" normalizeH="0" baseline="0">
                        <a:ln>
                          <a:noFill/>
                        </a:ln>
                        <a:solidFill>
                          <a:srgbClr val="215575"/>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marL="828675" indent="-285750">
                        <a:spcBef>
                          <a:spcPct val="20000"/>
                        </a:spcBef>
                        <a:defRPr sz="2400">
                          <a:solidFill>
                            <a:schemeClr val="tx1"/>
                          </a:solidFill>
                          <a:latin typeface="Lucida Sans Unicode" panose="020B0602030504020204" pitchFamily="34" charset="0"/>
                        </a:defRPr>
                      </a:lvl2pPr>
                      <a:lvl3pPr marL="1236663" indent="-228600">
                        <a:spcBef>
                          <a:spcPct val="20000"/>
                        </a:spcBef>
                        <a:defRPr sz="2000">
                          <a:solidFill>
                            <a:schemeClr val="tx1"/>
                          </a:solidFill>
                          <a:latin typeface="Lucida Sans Unicode" panose="020B0602030504020204" pitchFamily="34" charset="0"/>
                        </a:defRPr>
                      </a:lvl3pPr>
                      <a:lvl4pPr marL="164465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Réserve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Difficilement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Utilisable</a:t>
                      </a:r>
                      <a:endParaRPr kumimoji="0" lang="fr-FR" altLang="fr-FR" sz="2200" b="0" i="0" u="none" strike="noStrike" cap="none" normalizeH="0" baseline="0">
                        <a:ln>
                          <a:noFill/>
                        </a:ln>
                        <a:solidFill>
                          <a:srgbClr val="215575"/>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Lucida Sans Unicode" panose="020B0602030504020204" pitchFamily="34" charset="0"/>
                        </a:defRPr>
                      </a:lvl1pPr>
                      <a:lvl2pPr marL="742950" indent="-285750">
                        <a:spcBef>
                          <a:spcPct val="20000"/>
                        </a:spcBef>
                        <a:defRPr sz="2400">
                          <a:solidFill>
                            <a:schemeClr val="tx1"/>
                          </a:solidFill>
                          <a:latin typeface="Lucida Sans Unicode" panose="020B0602030504020204" pitchFamily="34" charset="0"/>
                        </a:defRPr>
                      </a:lvl2pPr>
                      <a:lvl3pPr marL="1143000" indent="-228600">
                        <a:spcBef>
                          <a:spcPct val="20000"/>
                        </a:spcBef>
                        <a:defRPr sz="2000">
                          <a:solidFill>
                            <a:schemeClr val="tx1"/>
                          </a:solidFill>
                          <a:latin typeface="Lucida Sans Unicode" panose="020B0602030504020204" pitchFamily="34" charset="0"/>
                        </a:defRPr>
                      </a:lvl3pPr>
                      <a:lvl4pPr marL="160020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1" i="0" u="none" strike="noStrike" cap="none" normalizeH="0" baseline="0">
                          <a:ln>
                            <a:noFill/>
                          </a:ln>
                          <a:solidFill>
                            <a:srgbClr val="CC0000"/>
                          </a:solidFill>
                          <a:effectLst/>
                          <a:latin typeface="Lucida Sans Unicode" panose="020B0602030504020204" pitchFamily="34" charset="0"/>
                          <a:cs typeface="Lucida Sans Unicode" panose="020B0602030504020204" pitchFamily="34" charset="0"/>
                        </a:rPr>
                        <a:t>Point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200" b="1" i="0" u="none" strike="noStrike" cap="none" normalizeH="0" baseline="0">
                          <a:ln>
                            <a:noFill/>
                          </a:ln>
                          <a:solidFill>
                            <a:srgbClr val="CC0000"/>
                          </a:solidFill>
                          <a:effectLst/>
                          <a:latin typeface="Lucida Sans Unicode" panose="020B0602030504020204" pitchFamily="34" charset="0"/>
                          <a:cs typeface="Lucida Sans Unicode" panose="020B0602030504020204" pitchFamily="34" charset="0"/>
                        </a:rPr>
                        <a:t>de flétrissement</a:t>
                      </a:r>
                      <a:endParaRPr kumimoji="0" lang="fr-FR" altLang="fr-FR" sz="2200" b="1" i="0" u="none" strike="noStrike" cap="none" normalizeH="0" baseline="0">
                        <a:ln>
                          <a:noFill/>
                        </a:ln>
                        <a:solidFill>
                          <a:srgbClr val="CC0000"/>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Lucida Sans Unicode" panose="020B0602030504020204" pitchFamily="34" charset="0"/>
                        </a:defRPr>
                      </a:lvl1pPr>
                      <a:lvl2pPr marL="828675" indent="-285750">
                        <a:spcBef>
                          <a:spcPct val="20000"/>
                        </a:spcBef>
                        <a:defRPr sz="2400">
                          <a:solidFill>
                            <a:schemeClr val="tx1"/>
                          </a:solidFill>
                          <a:latin typeface="Lucida Sans Unicode" panose="020B0602030504020204" pitchFamily="34" charset="0"/>
                        </a:defRPr>
                      </a:lvl2pPr>
                      <a:lvl3pPr marL="1236663" indent="-228600">
                        <a:spcBef>
                          <a:spcPct val="20000"/>
                        </a:spcBef>
                        <a:defRPr sz="2000">
                          <a:solidFill>
                            <a:schemeClr val="tx1"/>
                          </a:solidFill>
                          <a:latin typeface="Lucida Sans Unicode" panose="020B0602030504020204" pitchFamily="34" charset="0"/>
                        </a:defRPr>
                      </a:lvl3pPr>
                      <a:lvl4pPr marL="164465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Réserves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Inutilisable</a:t>
                      </a:r>
                      <a:endParaRPr kumimoji="0" lang="fr-FR" altLang="fr-FR" sz="2200" b="0" i="0" u="none" strike="noStrike" cap="none" normalizeH="0" baseline="0">
                        <a:ln>
                          <a:noFill/>
                        </a:ln>
                        <a:solidFill>
                          <a:srgbClr val="215575"/>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4770">
                <a:tc>
                  <a:txBody>
                    <a:bodyPr/>
                    <a:lstStyle>
                      <a:lvl1pPr marL="342900" indent="-342900">
                        <a:spcBef>
                          <a:spcPct val="20000"/>
                        </a:spcBef>
                        <a:defRPr sz="2800">
                          <a:solidFill>
                            <a:schemeClr val="tx1"/>
                          </a:solidFill>
                          <a:latin typeface="Lucida Sans Unicode" panose="020B0602030504020204" pitchFamily="34" charset="0"/>
                        </a:defRPr>
                      </a:lvl1pPr>
                      <a:lvl2pPr marL="742950" indent="-285750">
                        <a:spcBef>
                          <a:spcPct val="20000"/>
                        </a:spcBef>
                        <a:defRPr sz="2400">
                          <a:solidFill>
                            <a:schemeClr val="tx1"/>
                          </a:solidFill>
                          <a:latin typeface="Lucida Sans Unicode" panose="020B0602030504020204" pitchFamily="34" charset="0"/>
                        </a:defRPr>
                      </a:lvl2pPr>
                      <a:lvl3pPr marL="1143000" indent="-228600">
                        <a:spcBef>
                          <a:spcPct val="20000"/>
                        </a:spcBef>
                        <a:defRPr sz="2000">
                          <a:solidFill>
                            <a:schemeClr val="tx1"/>
                          </a:solidFill>
                          <a:latin typeface="Lucida Sans Unicode" panose="020B0602030504020204" pitchFamily="34" charset="0"/>
                        </a:defRPr>
                      </a:lvl3pPr>
                      <a:lvl4pPr marL="160020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35%</a:t>
                      </a:r>
                      <a:endParaRPr kumimoji="0" lang="fr-FR" altLang="fr-FR" sz="2200" b="0" i="0" u="none" strike="noStrike" cap="none" normalizeH="0" baseline="0">
                        <a:ln>
                          <a:noFill/>
                        </a:ln>
                        <a:solidFill>
                          <a:schemeClr val="tx1"/>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lvl1pPr marL="342900" indent="-342900">
                        <a:spcBef>
                          <a:spcPct val="20000"/>
                        </a:spcBef>
                        <a:defRPr sz="2800">
                          <a:solidFill>
                            <a:schemeClr val="tx1"/>
                          </a:solidFill>
                          <a:latin typeface="Lucida Sans Unicode" panose="020B0602030504020204" pitchFamily="34" charset="0"/>
                        </a:defRPr>
                      </a:lvl1pPr>
                      <a:lvl2pPr marL="742950" indent="-285750">
                        <a:spcBef>
                          <a:spcPct val="20000"/>
                        </a:spcBef>
                        <a:defRPr sz="2400">
                          <a:solidFill>
                            <a:schemeClr val="tx1"/>
                          </a:solidFill>
                          <a:latin typeface="Lucida Sans Unicode" panose="020B0602030504020204" pitchFamily="34" charset="0"/>
                        </a:defRPr>
                      </a:lvl2pPr>
                      <a:lvl3pPr marL="1143000" indent="-228600">
                        <a:spcBef>
                          <a:spcPct val="20000"/>
                        </a:spcBef>
                        <a:defRPr sz="2000">
                          <a:solidFill>
                            <a:schemeClr val="tx1"/>
                          </a:solidFill>
                          <a:latin typeface="Lucida Sans Unicode" panose="020B0602030504020204" pitchFamily="34" charset="0"/>
                        </a:defRPr>
                      </a:lvl3pPr>
                      <a:lvl4pPr marL="160020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15%</a:t>
                      </a:r>
                      <a:endParaRPr kumimoji="0" lang="fr-FR" altLang="fr-FR" sz="2200" b="0" i="0" u="none" strike="noStrike" cap="none" normalizeH="0" baseline="0">
                        <a:ln>
                          <a:noFill/>
                        </a:ln>
                        <a:solidFill>
                          <a:schemeClr val="tx1"/>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vMerge="1">
                  <a:txBody>
                    <a:bodyPr/>
                    <a:lstStyle/>
                    <a:p>
                      <a:endParaRPr lang="fr-FR"/>
                    </a:p>
                  </a:txBody>
                  <a:tcPr/>
                </a:tc>
                <a:tc>
                  <a:txBody>
                    <a:bodyPr/>
                    <a:lstStyle>
                      <a:lvl1pPr>
                        <a:spcBef>
                          <a:spcPct val="20000"/>
                        </a:spcBef>
                        <a:defRPr sz="2800">
                          <a:solidFill>
                            <a:schemeClr val="tx1"/>
                          </a:solidFill>
                          <a:latin typeface="Lucida Sans Unicode" panose="020B0602030504020204" pitchFamily="34" charset="0"/>
                        </a:defRPr>
                      </a:lvl1pPr>
                      <a:lvl2pPr marL="742950" indent="-285750">
                        <a:spcBef>
                          <a:spcPct val="20000"/>
                        </a:spcBef>
                        <a:defRPr sz="2400">
                          <a:solidFill>
                            <a:schemeClr val="tx1"/>
                          </a:solidFill>
                          <a:latin typeface="Lucida Sans Unicode" panose="020B0602030504020204" pitchFamily="34" charset="0"/>
                        </a:defRPr>
                      </a:lvl2pPr>
                      <a:lvl3pPr marL="1143000" indent="-228600">
                        <a:spcBef>
                          <a:spcPct val="20000"/>
                        </a:spcBef>
                        <a:defRPr sz="2000">
                          <a:solidFill>
                            <a:schemeClr val="tx1"/>
                          </a:solidFill>
                          <a:latin typeface="Lucida Sans Unicode" panose="020B0602030504020204" pitchFamily="34" charset="0"/>
                        </a:defRPr>
                      </a:lvl3pPr>
                      <a:lvl4pPr marL="160020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chemeClr val="tx1"/>
                          </a:solidFill>
                          <a:effectLst/>
                          <a:latin typeface="Lucida Sans Unicode" panose="020B0602030504020204" pitchFamily="34" charset="0"/>
                          <a:cs typeface="Lucida Sans Unicode" panose="020B0602030504020204" pitchFamily="34" charset="0"/>
                        </a:rPr>
                        <a:t>50%</a:t>
                      </a:r>
                      <a:endParaRPr kumimoji="0" lang="fr-FR" altLang="fr-FR" sz="2200" b="0" i="0" u="none" strike="noStrike" cap="none" normalizeH="0" baseline="0">
                        <a:ln>
                          <a:noFill/>
                        </a:ln>
                        <a:solidFill>
                          <a:schemeClr val="tx1"/>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extLst>
                  <a:ext uri="{0D108BD9-81ED-4DB2-BD59-A6C34878D82A}">
                    <a16:rowId xmlns:a16="http://schemas.microsoft.com/office/drawing/2014/main" val="10001"/>
                  </a:ext>
                </a:extLst>
              </a:tr>
              <a:tr h="1416731">
                <a:tc gridSpan="2">
                  <a:txBody>
                    <a:bodyPr/>
                    <a:lstStyle>
                      <a:lvl1pPr>
                        <a:spcBef>
                          <a:spcPct val="20000"/>
                        </a:spcBef>
                        <a:defRPr sz="2800">
                          <a:solidFill>
                            <a:schemeClr val="tx1"/>
                          </a:solidFill>
                          <a:latin typeface="Lucida Sans Unicode" panose="020B0602030504020204" pitchFamily="34" charset="0"/>
                        </a:defRPr>
                      </a:lvl1pPr>
                      <a:lvl2pPr marL="828675" indent="-285750">
                        <a:spcBef>
                          <a:spcPct val="20000"/>
                        </a:spcBef>
                        <a:defRPr sz="2400">
                          <a:solidFill>
                            <a:schemeClr val="tx1"/>
                          </a:solidFill>
                          <a:latin typeface="Lucida Sans Unicode" panose="020B0602030504020204" pitchFamily="34" charset="0"/>
                        </a:defRPr>
                      </a:lvl2pPr>
                      <a:lvl3pPr marL="1236663" indent="-228600">
                        <a:spcBef>
                          <a:spcPct val="20000"/>
                        </a:spcBef>
                        <a:defRPr sz="2000">
                          <a:solidFill>
                            <a:schemeClr val="tx1"/>
                          </a:solidFill>
                          <a:latin typeface="Lucida Sans Unicode" panose="020B0602030504020204" pitchFamily="34" charset="0"/>
                        </a:defRPr>
                      </a:lvl3pPr>
                      <a:lvl4pPr marL="1644650" indent="-228600">
                        <a:spcBef>
                          <a:spcPct val="20000"/>
                        </a:spcBef>
                        <a:defRPr>
                          <a:solidFill>
                            <a:schemeClr val="tx1"/>
                          </a:solidFill>
                          <a:latin typeface="Lucida Sans Unicode" panose="020B0602030504020204" pitchFamily="34" charset="0"/>
                        </a:defRPr>
                      </a:lvl4pPr>
                      <a:lvl5pPr marL="2057400" indent="-228600">
                        <a:spcBef>
                          <a:spcPct val="20000"/>
                        </a:spcBef>
                        <a:defRPr>
                          <a:solidFill>
                            <a:schemeClr val="tx1"/>
                          </a:solidFill>
                          <a:latin typeface="Lucida Sans Unicode" panose="020B0602030504020204" pitchFamily="34" charset="0"/>
                        </a:defRPr>
                      </a:lvl5pPr>
                      <a:lvl6pPr marL="2514600" indent="-228600" fontAlgn="base">
                        <a:spcBef>
                          <a:spcPct val="20000"/>
                        </a:spcBef>
                        <a:spcAft>
                          <a:spcPct val="0"/>
                        </a:spcAft>
                        <a:defRPr>
                          <a:solidFill>
                            <a:schemeClr val="tx1"/>
                          </a:solidFill>
                          <a:latin typeface="Lucida Sans Unicode" panose="020B0602030504020204" pitchFamily="34" charset="0"/>
                        </a:defRPr>
                      </a:lvl6pPr>
                      <a:lvl7pPr marL="2971800" indent="-228600" fontAlgn="base">
                        <a:spcBef>
                          <a:spcPct val="20000"/>
                        </a:spcBef>
                        <a:spcAft>
                          <a:spcPct val="0"/>
                        </a:spcAft>
                        <a:defRPr>
                          <a:solidFill>
                            <a:schemeClr val="tx1"/>
                          </a:solidFill>
                          <a:latin typeface="Lucida Sans Unicode" panose="020B0602030504020204" pitchFamily="34" charset="0"/>
                        </a:defRPr>
                      </a:lvl7pPr>
                      <a:lvl8pPr marL="3429000" indent="-228600" fontAlgn="base">
                        <a:spcBef>
                          <a:spcPct val="20000"/>
                        </a:spcBef>
                        <a:spcAft>
                          <a:spcPct val="0"/>
                        </a:spcAft>
                        <a:defRPr>
                          <a:solidFill>
                            <a:schemeClr val="tx1"/>
                          </a:solidFill>
                          <a:latin typeface="Lucida Sans Unicode" panose="020B0602030504020204" pitchFamily="34" charset="0"/>
                        </a:defRPr>
                      </a:lvl8pPr>
                      <a:lvl9pPr marL="3886200" indent="-228600" fontAlgn="base">
                        <a:spcBef>
                          <a:spcPct val="20000"/>
                        </a:spcBef>
                        <a:spcAft>
                          <a:spcPct val="0"/>
                        </a:spcAft>
                        <a:defRPr>
                          <a:solidFill>
                            <a:schemeClr val="tx1"/>
                          </a:solidFill>
                          <a:latin typeface="Lucida Sans Unicode"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200" b="0" i="0" u="none" strike="noStrike" cap="none" normalizeH="0" baseline="0">
                          <a:ln>
                            <a:noFill/>
                          </a:ln>
                          <a:solidFill>
                            <a:srgbClr val="215575"/>
                          </a:solidFill>
                          <a:effectLst/>
                          <a:latin typeface="Lucida Sans Unicode" panose="020B0602030504020204" pitchFamily="34" charset="0"/>
                          <a:cs typeface="Lucida Sans Unicode" panose="020B0602030504020204" pitchFamily="34" charset="0"/>
                        </a:rPr>
                        <a:t>Réserve Utile</a:t>
                      </a:r>
                      <a:endParaRPr kumimoji="0" lang="fr-FR" altLang="fr-FR" sz="2200" b="0" i="0" u="none" strike="noStrike" cap="none" normalizeH="0" baseline="0">
                        <a:ln>
                          <a:noFill/>
                        </a:ln>
                        <a:solidFill>
                          <a:srgbClr val="215575"/>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vMerge="1">
                  <a:txBody>
                    <a:bodyPr/>
                    <a:lstStyle/>
                    <a:p>
                      <a:endParaRPr lang="fr-FR"/>
                    </a:p>
                  </a:txBody>
                  <a:tcPr/>
                </a:tc>
                <a:tc>
                  <a:txBody>
                    <a:bodyPr/>
                    <a:lstStyle>
                      <a:lvl1pPr>
                        <a:spcBef>
                          <a:spcPct val="20000"/>
                        </a:spcBef>
                        <a:defRPr sz="2800">
                          <a:solidFill>
                            <a:schemeClr val="tx1"/>
                          </a:solidFill>
                          <a:latin typeface="Lucida Sans Unicode" panose="020B0602030504020204" pitchFamily="34" charset="0"/>
                        </a:defRPr>
                      </a:lvl1pPr>
                      <a:lvl2pPr>
                        <a:spcBef>
                          <a:spcPct val="20000"/>
                        </a:spcBef>
                        <a:defRPr sz="2400">
                          <a:solidFill>
                            <a:schemeClr val="tx1"/>
                          </a:solidFill>
                          <a:latin typeface="Lucida Sans Unicode" panose="020B0602030504020204" pitchFamily="34" charset="0"/>
                        </a:defRPr>
                      </a:lvl2pPr>
                      <a:lvl3pPr>
                        <a:spcBef>
                          <a:spcPct val="20000"/>
                        </a:spcBef>
                        <a:defRPr sz="2000">
                          <a:solidFill>
                            <a:schemeClr val="tx1"/>
                          </a:solidFill>
                          <a:latin typeface="Lucida Sans Unicode" panose="020B0602030504020204" pitchFamily="34" charset="0"/>
                        </a:defRPr>
                      </a:lvl3pPr>
                      <a:lvl4pPr>
                        <a:spcBef>
                          <a:spcPct val="20000"/>
                        </a:spcBef>
                        <a:defRPr>
                          <a:solidFill>
                            <a:schemeClr val="tx1"/>
                          </a:solidFill>
                          <a:latin typeface="Lucida Sans Unicode" panose="020B0602030504020204" pitchFamily="34" charset="0"/>
                        </a:defRPr>
                      </a:lvl4pPr>
                      <a:lvl5pPr>
                        <a:spcBef>
                          <a:spcPct val="20000"/>
                        </a:spcBef>
                        <a:defRPr>
                          <a:solidFill>
                            <a:schemeClr val="tx1"/>
                          </a:solidFill>
                          <a:latin typeface="Lucida Sans Unicode" panose="020B0602030504020204" pitchFamily="34" charset="0"/>
                        </a:defRPr>
                      </a:lvl5pPr>
                      <a:lvl6pPr fontAlgn="base">
                        <a:spcBef>
                          <a:spcPct val="20000"/>
                        </a:spcBef>
                        <a:spcAft>
                          <a:spcPct val="0"/>
                        </a:spcAft>
                        <a:defRPr>
                          <a:solidFill>
                            <a:schemeClr val="tx1"/>
                          </a:solidFill>
                          <a:latin typeface="Lucida Sans Unicode" panose="020B0602030504020204" pitchFamily="34" charset="0"/>
                        </a:defRPr>
                      </a:lvl6pPr>
                      <a:lvl7pPr fontAlgn="base">
                        <a:spcBef>
                          <a:spcPct val="20000"/>
                        </a:spcBef>
                        <a:spcAft>
                          <a:spcPct val="0"/>
                        </a:spcAft>
                        <a:defRPr>
                          <a:solidFill>
                            <a:schemeClr val="tx1"/>
                          </a:solidFill>
                          <a:latin typeface="Lucida Sans Unicode" panose="020B0602030504020204" pitchFamily="34" charset="0"/>
                        </a:defRPr>
                      </a:lvl7pPr>
                      <a:lvl8pPr fontAlgn="base">
                        <a:spcBef>
                          <a:spcPct val="20000"/>
                        </a:spcBef>
                        <a:spcAft>
                          <a:spcPct val="0"/>
                        </a:spcAft>
                        <a:defRPr>
                          <a:solidFill>
                            <a:schemeClr val="tx1"/>
                          </a:solidFill>
                          <a:latin typeface="Lucida Sans Unicode" panose="020B0602030504020204" pitchFamily="34" charset="0"/>
                        </a:defRPr>
                      </a:lvl8pPr>
                      <a:lvl9pPr fontAlgn="base">
                        <a:spcBef>
                          <a:spcPct val="20000"/>
                        </a:spcBef>
                        <a:spcAft>
                          <a:spcPct val="0"/>
                        </a:spcAft>
                        <a:defRPr>
                          <a:solidFill>
                            <a:schemeClr val="tx1"/>
                          </a:solidFill>
                          <a:latin typeface="Lucida Sans Unicode" panose="020B0602030504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2200" b="0" i="0" u="none" strike="noStrike" cap="none" normalizeH="0" baseline="0" dirty="0">
                        <a:ln>
                          <a:noFill/>
                        </a:ln>
                        <a:solidFill>
                          <a:schemeClr val="tx1"/>
                        </a:solidFill>
                        <a:effectLst/>
                        <a:latin typeface="Lucida Sans Unicode" panose="020B0602030504020204" pitchFamily="34" charset="0"/>
                      </a:endParaRP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04457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4300" y="1090789"/>
            <a:ext cx="8229600" cy="307777"/>
          </a:xfrm>
        </p:spPr>
        <p:txBody>
          <a:bodyPr>
            <a:normAutofit fontScale="90000"/>
          </a:bodyPr>
          <a:lstStyle/>
          <a:p>
            <a:r>
              <a:rPr lang="en-US" altLang="en-US" dirty="0"/>
              <a:t>Interface sur PC</a:t>
            </a:r>
          </a:p>
        </p:txBody>
      </p:sp>
      <p:pic>
        <p:nvPicPr>
          <p:cNvPr id="10" name="Imag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0283" y="971550"/>
            <a:ext cx="4961223" cy="2790688"/>
          </a:xfrm>
          <a:prstGeom prst="rect">
            <a:avLst/>
          </a:prstGeom>
        </p:spPr>
      </p:pic>
      <p:sp>
        <p:nvSpPr>
          <p:cNvPr id="12" name="ZoneTexte 11"/>
          <p:cNvSpPr txBox="1"/>
          <p:nvPr/>
        </p:nvSpPr>
        <p:spPr>
          <a:xfrm>
            <a:off x="342900" y="1924900"/>
            <a:ext cx="3200400" cy="4247317"/>
          </a:xfrm>
          <a:prstGeom prst="rect">
            <a:avLst/>
          </a:prstGeom>
          <a:noFill/>
        </p:spPr>
        <p:txBody>
          <a:bodyPr wrap="square" rtlCol="0">
            <a:spAutoFit/>
          </a:bodyPr>
          <a:lstStyle/>
          <a:p>
            <a:pPr marL="257175" indent="-257175">
              <a:buFont typeface="Wingdings" panose="05000000000000000000" pitchFamily="2" charset="2"/>
              <a:buChar char="ü"/>
            </a:pPr>
            <a:r>
              <a:rPr lang="fr-FR" sz="2400" dirty="0">
                <a:solidFill>
                  <a:schemeClr val="tx1">
                    <a:lumMod val="65000"/>
                    <a:lumOff val="35000"/>
                  </a:schemeClr>
                </a:solidFill>
              </a:rPr>
              <a:t>Accès simplifié </a:t>
            </a:r>
          </a:p>
          <a:p>
            <a:pPr marL="257175" indent="-257175">
              <a:buFont typeface="Wingdings" panose="05000000000000000000" pitchFamily="2" charset="2"/>
              <a:buChar char="ü"/>
            </a:pPr>
            <a:r>
              <a:rPr lang="fr-FR" sz="2400" dirty="0">
                <a:solidFill>
                  <a:schemeClr val="tx1">
                    <a:lumMod val="65000"/>
                    <a:lumOff val="35000"/>
                  </a:schemeClr>
                </a:solidFill>
              </a:rPr>
              <a:t>Nouvelle interface graphique</a:t>
            </a:r>
          </a:p>
          <a:p>
            <a:pPr marL="257175" indent="-257175">
              <a:buFont typeface="Wingdings" panose="05000000000000000000" pitchFamily="2" charset="2"/>
              <a:buChar char="ü"/>
            </a:pPr>
            <a:r>
              <a:rPr lang="fr-FR" sz="2400" dirty="0">
                <a:solidFill>
                  <a:schemeClr val="tx1">
                    <a:lumMod val="65000"/>
                    <a:lumOff val="35000"/>
                  </a:schemeClr>
                </a:solidFill>
              </a:rPr>
              <a:t>Accès full smartphone </a:t>
            </a:r>
          </a:p>
          <a:p>
            <a:pPr marL="257175" indent="-257175">
              <a:buFont typeface="Wingdings" panose="05000000000000000000" pitchFamily="2" charset="2"/>
              <a:buChar char="ü"/>
            </a:pPr>
            <a:r>
              <a:rPr lang="fr-FR" sz="2400" dirty="0">
                <a:solidFill>
                  <a:schemeClr val="tx1">
                    <a:lumMod val="65000"/>
                    <a:lumOff val="35000"/>
                  </a:schemeClr>
                </a:solidFill>
              </a:rPr>
              <a:t>Plateforme web</a:t>
            </a:r>
          </a:p>
          <a:p>
            <a:pPr marL="257175" indent="-257175">
              <a:buFont typeface="Wingdings" panose="05000000000000000000" pitchFamily="2" charset="2"/>
              <a:buChar char="ü"/>
            </a:pPr>
            <a:r>
              <a:rPr lang="fr-FR" sz="2400" dirty="0">
                <a:solidFill>
                  <a:schemeClr val="tx1">
                    <a:lumMod val="65000"/>
                    <a:lumOff val="35000"/>
                  </a:schemeClr>
                </a:solidFill>
              </a:rPr>
              <a:t>Plus simple </a:t>
            </a:r>
          </a:p>
          <a:p>
            <a:pPr marL="257175" indent="-257175">
              <a:buFont typeface="Wingdings" panose="05000000000000000000" pitchFamily="2" charset="2"/>
              <a:buChar char="ü"/>
            </a:pPr>
            <a:r>
              <a:rPr lang="fr-FR" sz="2400" dirty="0">
                <a:solidFill>
                  <a:schemeClr val="tx1">
                    <a:lumMod val="65000"/>
                    <a:lumOff val="35000"/>
                  </a:schemeClr>
                </a:solidFill>
              </a:rPr>
              <a:t>Plus autonome </a:t>
            </a:r>
          </a:p>
          <a:p>
            <a:pPr marL="257175" indent="-257175">
              <a:buFont typeface="Wingdings" panose="05000000000000000000" pitchFamily="2" charset="2"/>
              <a:buChar char="ü"/>
            </a:pPr>
            <a:r>
              <a:rPr lang="fr-FR" sz="2400" dirty="0" err="1">
                <a:solidFill>
                  <a:schemeClr val="tx1">
                    <a:lumMod val="65000"/>
                    <a:lumOff val="35000"/>
                  </a:schemeClr>
                </a:solidFill>
              </a:rPr>
              <a:t>Retrocompatible</a:t>
            </a:r>
            <a:endParaRPr lang="fr-FR" sz="2400" dirty="0">
              <a:solidFill>
                <a:schemeClr val="tx1">
                  <a:lumMod val="65000"/>
                  <a:lumOff val="35000"/>
                </a:schemeClr>
              </a:solidFill>
            </a:endParaRPr>
          </a:p>
          <a:p>
            <a:pPr marL="257175" indent="-257175">
              <a:buFont typeface="Wingdings" panose="05000000000000000000" pitchFamily="2" charset="2"/>
              <a:buChar char="ü"/>
            </a:pPr>
            <a:r>
              <a:rPr lang="fr-FR" sz="2400" dirty="0">
                <a:solidFill>
                  <a:schemeClr val="tx1">
                    <a:lumMod val="65000"/>
                    <a:lumOff val="35000"/>
                  </a:schemeClr>
                </a:solidFill>
              </a:rPr>
              <a:t>Toujours gratuit </a:t>
            </a:r>
          </a:p>
          <a:p>
            <a:endParaRPr lang="fr-FR" sz="1500" dirty="0">
              <a:solidFill>
                <a:schemeClr val="tx1">
                  <a:lumMod val="65000"/>
                  <a:lumOff val="35000"/>
                </a:schemeClr>
              </a:solidFill>
            </a:endParaRPr>
          </a:p>
          <a:p>
            <a:pPr marL="257175" indent="-257175">
              <a:buFont typeface="Wingdings" panose="05000000000000000000" pitchFamily="2" charset="2"/>
              <a:buChar char="ü"/>
            </a:pPr>
            <a:endParaRPr lang="fr-FR" sz="1500" dirty="0">
              <a:solidFill>
                <a:schemeClr val="tx1">
                  <a:lumMod val="65000"/>
                  <a:lumOff val="35000"/>
                </a:schemeClr>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68564" y="2743200"/>
            <a:ext cx="5286557" cy="2857500"/>
          </a:xfrm>
          <a:prstGeom prst="rect">
            <a:avLst/>
          </a:prstGeom>
        </p:spPr>
      </p:pic>
    </p:spTree>
    <p:extLst>
      <p:ext uri="{BB962C8B-B14F-4D97-AF65-F5344CB8AC3E}">
        <p14:creationId xmlns:p14="http://schemas.microsoft.com/office/powerpoint/2010/main" val="1464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93C71CE-60D5-3D48-C218-21F1853CD2F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103337E-F953-0BAC-180B-D81883F73652}"/>
              </a:ext>
            </a:extLst>
          </p:cNvPr>
          <p:cNvSpPr txBox="1"/>
          <p:nvPr/>
        </p:nvSpPr>
        <p:spPr>
          <a:xfrm>
            <a:off x="286966" y="443688"/>
            <a:ext cx="8382000" cy="1595309"/>
          </a:xfrm>
          <a:prstGeom prst="rect">
            <a:avLst/>
          </a:prstGeom>
          <a:noFill/>
        </p:spPr>
        <p:txBody>
          <a:bodyPr wrap="square">
            <a:spAutoFit/>
          </a:bodyPr>
          <a:lstStyle/>
          <a:p>
            <a:pPr algn="l">
              <a:lnSpc>
                <a:spcPts val="1680"/>
              </a:lnSpc>
              <a:spcAft>
                <a:spcPts val="1500"/>
              </a:spcAft>
            </a:pPr>
            <a:r>
              <a:rPr lang="fr-FR" sz="2000" b="1" i="0" dirty="0">
                <a:solidFill>
                  <a:schemeClr val="tx1"/>
                </a:solidFill>
                <a:effectLst/>
                <a:latin typeface="Montserrat" panose="00000500000000000000" pitchFamily="2" charset="0"/>
              </a:rPr>
              <a:t>Quelle technologie permet de contrôler à distance les systèmes d'irrigation ?</a:t>
            </a:r>
          </a:p>
          <a:p>
            <a:pPr algn="l">
              <a:lnSpc>
                <a:spcPts val="1680"/>
              </a:lnSpc>
              <a:spcAft>
                <a:spcPts val="1500"/>
              </a:spcAft>
            </a:pPr>
            <a:r>
              <a:rPr lang="fr-FR" sz="2000" b="0" i="0" dirty="0">
                <a:solidFill>
                  <a:schemeClr val="tx1"/>
                </a:solidFill>
                <a:effectLst/>
                <a:latin typeface="Montserrat" panose="00000500000000000000" pitchFamily="2" charset="0"/>
              </a:rPr>
              <a:t>A) L'automatisation pneumatique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Les réseaux de capteurs sans fil</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Les arrosages enterrés et les goutte à goutte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Les systèmes d'irrigation par gravité</a:t>
            </a:r>
          </a:p>
        </p:txBody>
      </p:sp>
      <p:sp>
        <p:nvSpPr>
          <p:cNvPr id="4" name="ZoneTexte 3">
            <a:extLst>
              <a:ext uri="{FF2B5EF4-FFF2-40B4-BE49-F238E27FC236}">
                <a16:creationId xmlns:a16="http://schemas.microsoft.com/office/drawing/2014/main" id="{82BD3BD2-3F2B-69CC-B75E-23D7DD49B7BF}"/>
              </a:ext>
            </a:extLst>
          </p:cNvPr>
          <p:cNvSpPr txBox="1"/>
          <p:nvPr/>
        </p:nvSpPr>
        <p:spPr>
          <a:xfrm>
            <a:off x="286966" y="3114473"/>
            <a:ext cx="8382000" cy="2215991"/>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B) Les réseaux de capteurs sans fil ou arrosage centralisé.</a:t>
            </a:r>
            <a:br>
              <a:rPr lang="fr-FR" sz="2000" b="0" i="0" dirty="0">
                <a:solidFill>
                  <a:schemeClr val="tx1"/>
                </a:solidFill>
                <a:effectLst/>
                <a:latin typeface="Montserrat" panose="00000500000000000000" pitchFamily="2" charset="0"/>
              </a:rPr>
            </a:br>
            <a:r>
              <a:rPr lang="fr-FR" sz="2000" b="0" i="1" dirty="0">
                <a:solidFill>
                  <a:schemeClr val="tx1"/>
                </a:solidFill>
                <a:effectLst/>
                <a:latin typeface="Montserrat" panose="00000500000000000000" pitchFamily="2" charset="0"/>
              </a:rPr>
              <a:t>Explication : Les réseaux de capteurs sans fil permettent la surveillance et le contrôle à distance des systèmes d'irrigation, facilitant l'ajustement des programmes d'arrosage en temps réel en fonction des conditions environnementales.</a:t>
            </a:r>
            <a:endParaRPr lang="fr-FR" sz="2000" b="0" i="0" dirty="0">
              <a:solidFill>
                <a:schemeClr val="tx1"/>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25741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7465F68-220D-438E-1905-1D4A9966C01F}"/>
              </a:ext>
            </a:extLst>
          </p:cNvPr>
          <p:cNvPicPr>
            <a:picLocks noChangeAspect="1"/>
          </p:cNvPicPr>
          <p:nvPr/>
        </p:nvPicPr>
        <p:blipFill>
          <a:blip r:embed="rId2"/>
          <a:stretch>
            <a:fillRect/>
          </a:stretch>
        </p:blipFill>
        <p:spPr>
          <a:xfrm>
            <a:off x="0" y="0"/>
            <a:ext cx="9144000" cy="6493777"/>
          </a:xfrm>
          <a:prstGeom prst="rect">
            <a:avLst/>
          </a:prstGeom>
        </p:spPr>
      </p:pic>
    </p:spTree>
    <p:extLst>
      <p:ext uri="{BB962C8B-B14F-4D97-AF65-F5344CB8AC3E}">
        <p14:creationId xmlns:p14="http://schemas.microsoft.com/office/powerpoint/2010/main" val="2279290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36A4CF9-317D-D423-AEDB-B5BACBA91FE0}"/>
              </a:ext>
            </a:extLst>
          </p:cNvPr>
          <p:cNvPicPr>
            <a:picLocks noChangeAspect="1"/>
          </p:cNvPicPr>
          <p:nvPr/>
        </p:nvPicPr>
        <p:blipFill>
          <a:blip r:embed="rId2"/>
          <a:stretch>
            <a:fillRect/>
          </a:stretch>
        </p:blipFill>
        <p:spPr>
          <a:xfrm>
            <a:off x="17585" y="0"/>
            <a:ext cx="3331585" cy="2057400"/>
          </a:xfrm>
          <a:prstGeom prst="rect">
            <a:avLst/>
          </a:prstGeom>
        </p:spPr>
      </p:pic>
      <p:pic>
        <p:nvPicPr>
          <p:cNvPr id="8" name="Image 7">
            <a:extLst>
              <a:ext uri="{FF2B5EF4-FFF2-40B4-BE49-F238E27FC236}">
                <a16:creationId xmlns:a16="http://schemas.microsoft.com/office/drawing/2014/main" id="{E822E94D-C0DD-E132-5621-D5AE08706F21}"/>
              </a:ext>
            </a:extLst>
          </p:cNvPr>
          <p:cNvPicPr>
            <a:picLocks noChangeAspect="1"/>
          </p:cNvPicPr>
          <p:nvPr/>
        </p:nvPicPr>
        <p:blipFill>
          <a:blip r:embed="rId3"/>
          <a:stretch>
            <a:fillRect/>
          </a:stretch>
        </p:blipFill>
        <p:spPr>
          <a:xfrm>
            <a:off x="23447" y="2057400"/>
            <a:ext cx="9144000" cy="4947478"/>
          </a:xfrm>
          <a:prstGeom prst="rect">
            <a:avLst/>
          </a:prstGeom>
        </p:spPr>
      </p:pic>
    </p:spTree>
    <p:extLst>
      <p:ext uri="{BB962C8B-B14F-4D97-AF65-F5344CB8AC3E}">
        <p14:creationId xmlns:p14="http://schemas.microsoft.com/office/powerpoint/2010/main" val="2956349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328F0-A81B-789D-99B1-B143ECE3B5C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D38F661-2BE7-08F3-AEE7-3F5CB54FDF8F}"/>
              </a:ext>
            </a:extLst>
          </p:cNvPr>
          <p:cNvPicPr>
            <a:picLocks noChangeAspect="1"/>
          </p:cNvPicPr>
          <p:nvPr/>
        </p:nvPicPr>
        <p:blipFill>
          <a:blip r:embed="rId2"/>
          <a:stretch>
            <a:fillRect/>
          </a:stretch>
        </p:blipFill>
        <p:spPr>
          <a:xfrm>
            <a:off x="0" y="811606"/>
            <a:ext cx="9144000" cy="5234787"/>
          </a:xfrm>
          <a:prstGeom prst="rect">
            <a:avLst/>
          </a:prstGeom>
        </p:spPr>
      </p:pic>
    </p:spTree>
    <p:extLst>
      <p:ext uri="{BB962C8B-B14F-4D97-AF65-F5344CB8AC3E}">
        <p14:creationId xmlns:p14="http://schemas.microsoft.com/office/powerpoint/2010/main" val="1304553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38668-B0ED-92C4-0E9D-29BC2873526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AB3E6F1-FDCD-9E09-0DD0-BE5DCC13DF8C}"/>
              </a:ext>
            </a:extLst>
          </p:cNvPr>
          <p:cNvPicPr>
            <a:picLocks noChangeAspect="1"/>
          </p:cNvPicPr>
          <p:nvPr/>
        </p:nvPicPr>
        <p:blipFill>
          <a:blip r:embed="rId2"/>
          <a:stretch>
            <a:fillRect/>
          </a:stretch>
        </p:blipFill>
        <p:spPr>
          <a:xfrm>
            <a:off x="23446" y="3389802"/>
            <a:ext cx="9144000" cy="3468198"/>
          </a:xfrm>
          <a:prstGeom prst="rect">
            <a:avLst/>
          </a:prstGeom>
        </p:spPr>
      </p:pic>
      <p:pic>
        <p:nvPicPr>
          <p:cNvPr id="5" name="Image 4">
            <a:extLst>
              <a:ext uri="{FF2B5EF4-FFF2-40B4-BE49-F238E27FC236}">
                <a16:creationId xmlns:a16="http://schemas.microsoft.com/office/drawing/2014/main" id="{75FD0BD4-F717-D1AE-13FB-4F94863B563A}"/>
              </a:ext>
            </a:extLst>
          </p:cNvPr>
          <p:cNvPicPr>
            <a:picLocks noChangeAspect="1"/>
          </p:cNvPicPr>
          <p:nvPr/>
        </p:nvPicPr>
        <p:blipFill>
          <a:blip r:embed="rId3"/>
          <a:stretch>
            <a:fillRect/>
          </a:stretch>
        </p:blipFill>
        <p:spPr>
          <a:xfrm>
            <a:off x="23446" y="3415621"/>
            <a:ext cx="5605829" cy="574256"/>
          </a:xfrm>
          <a:prstGeom prst="rect">
            <a:avLst/>
          </a:prstGeom>
        </p:spPr>
      </p:pic>
      <p:sp>
        <p:nvSpPr>
          <p:cNvPr id="6" name="ZoneTexte 5">
            <a:extLst>
              <a:ext uri="{FF2B5EF4-FFF2-40B4-BE49-F238E27FC236}">
                <a16:creationId xmlns:a16="http://schemas.microsoft.com/office/drawing/2014/main" id="{B9D2D45E-124F-E475-5BB3-5FF563892B1E}"/>
              </a:ext>
            </a:extLst>
          </p:cNvPr>
          <p:cNvSpPr txBox="1"/>
          <p:nvPr/>
        </p:nvSpPr>
        <p:spPr>
          <a:xfrm>
            <a:off x="228600" y="304800"/>
            <a:ext cx="8839200" cy="2954655"/>
          </a:xfrm>
          <a:prstGeom prst="rect">
            <a:avLst/>
          </a:prstGeom>
          <a:noFill/>
        </p:spPr>
        <p:txBody>
          <a:bodyPr wrap="square" rtlCol="0">
            <a:spAutoFit/>
          </a:bodyPr>
          <a:lstStyle/>
          <a:p>
            <a:pPr algn="ctr"/>
            <a:r>
              <a:rPr lang="fr-FR" sz="2400" b="1" dirty="0">
                <a:solidFill>
                  <a:srgbClr val="CC3399"/>
                </a:solidFill>
                <a:latin typeface="Comic Sans MS" pitchFamily="66" charset="0"/>
                <a:ea typeface="+mj-ea"/>
                <a:cs typeface="Arial"/>
              </a:rPr>
              <a:t>ARROSAGE OPTIMISE OU MINIMAL</a:t>
            </a:r>
          </a:p>
          <a:p>
            <a:endParaRPr lang="fr-FR" sz="2400" dirty="0"/>
          </a:p>
          <a:p>
            <a:pPr marL="342900" indent="-342900">
              <a:buFont typeface="Arial" panose="020B0604020202020204" pitchFamily="34" charset="0"/>
              <a:buChar char="•"/>
            </a:pPr>
            <a:r>
              <a:rPr lang="fr-FR" sz="2400" dirty="0"/>
              <a:t>Economie d’eau</a:t>
            </a:r>
          </a:p>
          <a:p>
            <a:pPr marL="342900" indent="-342900">
              <a:buFont typeface="Arial" panose="020B0604020202020204" pitchFamily="34" charset="0"/>
              <a:buChar char="•"/>
            </a:pPr>
            <a:r>
              <a:rPr lang="fr-FR" sz="2400" dirty="0"/>
              <a:t>Economie du matériel, de l’énergie, de la gestion en temps</a:t>
            </a:r>
          </a:p>
          <a:p>
            <a:pPr marL="342900" indent="-342900">
              <a:buFont typeface="Arial" panose="020B0604020202020204" pitchFamily="34" charset="0"/>
              <a:buChar char="•"/>
            </a:pPr>
            <a:r>
              <a:rPr lang="fr-FR" sz="2400" dirty="0"/>
              <a:t>Economie des intrants: engrais….</a:t>
            </a:r>
          </a:p>
          <a:p>
            <a:pPr marL="342900" indent="-342900">
              <a:buFont typeface="Arial" panose="020B0604020202020204" pitchFamily="34" charset="0"/>
              <a:buChar char="•"/>
            </a:pPr>
            <a:r>
              <a:rPr lang="fr-FR" sz="2400" dirty="0"/>
              <a:t>Diminution des maladies et évite la sècheresse</a:t>
            </a:r>
          </a:p>
          <a:p>
            <a:pPr marL="342900" indent="-342900">
              <a:buFont typeface="Arial" panose="020B0604020202020204" pitchFamily="34" charset="0"/>
              <a:buChar char="•"/>
            </a:pPr>
            <a:r>
              <a:rPr lang="fr-FR" sz="2400" dirty="0"/>
              <a:t>Amélioration du confort de jeux</a:t>
            </a:r>
          </a:p>
          <a:p>
            <a:endParaRPr lang="fr-FR" dirty="0"/>
          </a:p>
        </p:txBody>
      </p:sp>
    </p:spTree>
    <p:extLst>
      <p:ext uri="{BB962C8B-B14F-4D97-AF65-F5344CB8AC3E}">
        <p14:creationId xmlns:p14="http://schemas.microsoft.com/office/powerpoint/2010/main" val="1721801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2C5641F-AF37-751E-D5CD-658FEC63A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70843" cy="4183672"/>
          </a:xfrm>
          <a:prstGeom prst="rect">
            <a:avLst/>
          </a:prstGeom>
        </p:spPr>
      </p:pic>
      <p:pic>
        <p:nvPicPr>
          <p:cNvPr id="3" name="Image 2">
            <a:extLst>
              <a:ext uri="{FF2B5EF4-FFF2-40B4-BE49-F238E27FC236}">
                <a16:creationId xmlns:a16="http://schemas.microsoft.com/office/drawing/2014/main" id="{468103CA-8825-7D19-BF25-3183D477CDF5}"/>
              </a:ext>
            </a:extLst>
          </p:cNvPr>
          <p:cNvPicPr>
            <a:picLocks noChangeAspect="1"/>
          </p:cNvPicPr>
          <p:nvPr/>
        </p:nvPicPr>
        <p:blipFill>
          <a:blip r:embed="rId3"/>
          <a:stretch>
            <a:fillRect/>
          </a:stretch>
        </p:blipFill>
        <p:spPr>
          <a:xfrm>
            <a:off x="865383" y="4183673"/>
            <a:ext cx="8278618" cy="2674328"/>
          </a:xfrm>
          <a:prstGeom prst="rect">
            <a:avLst/>
          </a:prstGeom>
        </p:spPr>
      </p:pic>
    </p:spTree>
    <p:extLst>
      <p:ext uri="{BB962C8B-B14F-4D97-AF65-F5344CB8AC3E}">
        <p14:creationId xmlns:p14="http://schemas.microsoft.com/office/powerpoint/2010/main" val="695917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s sondes tensiométriques Weenat facilitent le pilotage de l'irrigation.">
            <a:extLst>
              <a:ext uri="{FF2B5EF4-FFF2-40B4-BE49-F238E27FC236}">
                <a16:creationId xmlns:a16="http://schemas.microsoft.com/office/drawing/2014/main" id="{9EB2CDAC-0705-CBCA-84F2-F47A739DD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744234"/>
            <a:ext cx="5300557"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116B0CA1-95F7-5F00-CE1B-F983471B091C}"/>
              </a:ext>
            </a:extLst>
          </p:cNvPr>
          <p:cNvPicPr>
            <a:picLocks noChangeAspect="1"/>
          </p:cNvPicPr>
          <p:nvPr/>
        </p:nvPicPr>
        <p:blipFill>
          <a:blip r:embed="rId3"/>
          <a:stretch>
            <a:fillRect/>
          </a:stretch>
        </p:blipFill>
        <p:spPr>
          <a:xfrm>
            <a:off x="-76200" y="914400"/>
            <a:ext cx="6102246" cy="3659669"/>
          </a:xfrm>
          <a:prstGeom prst="rect">
            <a:avLst/>
          </a:prstGeom>
        </p:spPr>
      </p:pic>
      <p:pic>
        <p:nvPicPr>
          <p:cNvPr id="6" name="Image 5">
            <a:extLst>
              <a:ext uri="{FF2B5EF4-FFF2-40B4-BE49-F238E27FC236}">
                <a16:creationId xmlns:a16="http://schemas.microsoft.com/office/drawing/2014/main" id="{9301EFAE-D27A-9CF7-9314-47E495C05F26}"/>
              </a:ext>
            </a:extLst>
          </p:cNvPr>
          <p:cNvPicPr>
            <a:picLocks noChangeAspect="1"/>
          </p:cNvPicPr>
          <p:nvPr/>
        </p:nvPicPr>
        <p:blipFill>
          <a:blip r:embed="rId4"/>
          <a:stretch>
            <a:fillRect/>
          </a:stretch>
        </p:blipFill>
        <p:spPr>
          <a:xfrm>
            <a:off x="0" y="0"/>
            <a:ext cx="2638425" cy="638175"/>
          </a:xfrm>
          <a:prstGeom prst="rect">
            <a:avLst/>
          </a:prstGeom>
        </p:spPr>
      </p:pic>
      <p:sp>
        <p:nvSpPr>
          <p:cNvPr id="2" name="ZoneTexte 1">
            <a:hlinkClick r:id="rId5" action="ppaction://hlinkfile"/>
            <a:extLst>
              <a:ext uri="{FF2B5EF4-FFF2-40B4-BE49-F238E27FC236}">
                <a16:creationId xmlns:a16="http://schemas.microsoft.com/office/drawing/2014/main" id="{C6291EEC-5F05-66E3-6B4E-A2F7E27889B5}"/>
              </a:ext>
            </a:extLst>
          </p:cNvPr>
          <p:cNvSpPr txBox="1"/>
          <p:nvPr/>
        </p:nvSpPr>
        <p:spPr>
          <a:xfrm>
            <a:off x="404446" y="5484331"/>
            <a:ext cx="3733800" cy="923330"/>
          </a:xfrm>
          <a:prstGeom prst="rect">
            <a:avLst/>
          </a:prstGeom>
          <a:noFill/>
        </p:spPr>
        <p:txBody>
          <a:bodyPr wrap="square" rtlCol="0">
            <a:spAutoFit/>
          </a:bodyPr>
          <a:lstStyle/>
          <a:p>
            <a:r>
              <a:rPr lang="fr-FR" dirty="0">
                <a:hlinkClick r:id="rId5" action="ppaction://hlinkfile"/>
              </a:rPr>
              <a:t>..\films\Les sondes </a:t>
            </a:r>
            <a:r>
              <a:rPr lang="fr-FR" dirty="0" err="1">
                <a:hlinkClick r:id="rId5" action="ppaction://hlinkfile"/>
              </a:rPr>
              <a:t>tensiométriques</a:t>
            </a:r>
            <a:r>
              <a:rPr lang="fr-FR" dirty="0">
                <a:hlinkClick r:id="rId5" action="ppaction://hlinkfile"/>
              </a:rPr>
              <a:t> et capacitives pour piloter l'irrigation.mp4</a:t>
            </a:r>
            <a:endParaRPr lang="fr-FR" dirty="0"/>
          </a:p>
        </p:txBody>
      </p:sp>
    </p:spTree>
    <p:extLst>
      <p:ext uri="{BB962C8B-B14F-4D97-AF65-F5344CB8AC3E}">
        <p14:creationId xmlns:p14="http://schemas.microsoft.com/office/powerpoint/2010/main" val="1050660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4A5A23-F2AA-1F35-B1DD-D71A25E89C4E}"/>
              </a:ext>
            </a:extLst>
          </p:cNvPr>
          <p:cNvPicPr>
            <a:picLocks noChangeAspect="1"/>
          </p:cNvPicPr>
          <p:nvPr/>
        </p:nvPicPr>
        <p:blipFill>
          <a:blip r:embed="rId2"/>
          <a:stretch>
            <a:fillRect/>
          </a:stretch>
        </p:blipFill>
        <p:spPr>
          <a:xfrm>
            <a:off x="219641" y="0"/>
            <a:ext cx="8704718" cy="6858000"/>
          </a:xfrm>
          <a:prstGeom prst="rect">
            <a:avLst/>
          </a:prstGeom>
        </p:spPr>
      </p:pic>
    </p:spTree>
    <p:extLst>
      <p:ext uri="{BB962C8B-B14F-4D97-AF65-F5344CB8AC3E}">
        <p14:creationId xmlns:p14="http://schemas.microsoft.com/office/powerpoint/2010/main" val="2257133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9D236D2-6914-8C9B-3B7A-9169FC54FDDA}"/>
              </a:ext>
            </a:extLst>
          </p:cNvPr>
          <p:cNvPicPr>
            <a:picLocks noChangeAspect="1"/>
          </p:cNvPicPr>
          <p:nvPr/>
        </p:nvPicPr>
        <p:blipFill>
          <a:blip r:embed="rId3"/>
          <a:stretch>
            <a:fillRect/>
          </a:stretch>
        </p:blipFill>
        <p:spPr>
          <a:xfrm>
            <a:off x="-223405" y="742121"/>
            <a:ext cx="9590810" cy="6115879"/>
          </a:xfrm>
          <a:prstGeom prst="rect">
            <a:avLst/>
          </a:prstGeom>
        </p:spPr>
      </p:pic>
      <p:sp>
        <p:nvSpPr>
          <p:cNvPr id="5" name="ZoneTexte 4">
            <a:extLst>
              <a:ext uri="{FF2B5EF4-FFF2-40B4-BE49-F238E27FC236}">
                <a16:creationId xmlns:a16="http://schemas.microsoft.com/office/drawing/2014/main" id="{9F4A9A0F-8282-CFB2-0812-48A2BA6C7819}"/>
              </a:ext>
            </a:extLst>
          </p:cNvPr>
          <p:cNvSpPr txBox="1"/>
          <p:nvPr/>
        </p:nvSpPr>
        <p:spPr>
          <a:xfrm>
            <a:off x="762000" y="152400"/>
            <a:ext cx="8763000" cy="400110"/>
          </a:xfrm>
          <a:prstGeom prst="rect">
            <a:avLst/>
          </a:prstGeom>
          <a:noFill/>
        </p:spPr>
        <p:txBody>
          <a:bodyPr wrap="square">
            <a:spAutoFit/>
          </a:bodyPr>
          <a:lstStyle/>
          <a:p>
            <a:r>
              <a:rPr lang="fr-FR" altLang="fr-FR" sz="2000" b="1" dirty="0">
                <a:solidFill>
                  <a:srgbClr val="CC3399"/>
                </a:solidFill>
                <a:latin typeface="Comic Sans MS" pitchFamily="66" charset="0"/>
              </a:rPr>
              <a:t>SUIVI DE L’ARROSAGE DES ARBRES PAR TENSIOMETRIE</a:t>
            </a:r>
            <a:endParaRPr lang="fr-FR" sz="2000" dirty="0"/>
          </a:p>
        </p:txBody>
      </p:sp>
    </p:spTree>
    <p:extLst>
      <p:ext uri="{BB962C8B-B14F-4D97-AF65-F5344CB8AC3E}">
        <p14:creationId xmlns:p14="http://schemas.microsoft.com/office/powerpoint/2010/main" val="1745708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6DA48C16-0B43-4D53-A7BF-4EFFCF855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13"/>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982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923063-8B0D-AEDA-E30D-FD58CD9CC234}"/>
              </a:ext>
            </a:extLst>
          </p:cNvPr>
          <p:cNvPicPr>
            <a:picLocks noChangeAspect="1"/>
          </p:cNvPicPr>
          <p:nvPr/>
        </p:nvPicPr>
        <p:blipFill>
          <a:blip r:embed="rId2"/>
          <a:stretch>
            <a:fillRect/>
          </a:stretch>
        </p:blipFill>
        <p:spPr>
          <a:xfrm>
            <a:off x="0" y="-152400"/>
            <a:ext cx="9491588" cy="4462463"/>
          </a:xfrm>
          <a:prstGeom prst="rect">
            <a:avLst/>
          </a:prstGeom>
        </p:spPr>
      </p:pic>
      <p:sp>
        <p:nvSpPr>
          <p:cNvPr id="3" name="ZoneTexte 2">
            <a:extLst>
              <a:ext uri="{FF2B5EF4-FFF2-40B4-BE49-F238E27FC236}">
                <a16:creationId xmlns:a16="http://schemas.microsoft.com/office/drawing/2014/main" id="{7D485AF4-CF01-040D-A121-733EAD4F14D5}"/>
              </a:ext>
            </a:extLst>
          </p:cNvPr>
          <p:cNvSpPr txBox="1"/>
          <p:nvPr/>
        </p:nvSpPr>
        <p:spPr>
          <a:xfrm>
            <a:off x="304800" y="4648200"/>
            <a:ext cx="7239000" cy="923330"/>
          </a:xfrm>
          <a:prstGeom prst="rect">
            <a:avLst/>
          </a:prstGeom>
          <a:noFill/>
        </p:spPr>
        <p:txBody>
          <a:bodyPr wrap="square" rtlCol="0">
            <a:spAutoFit/>
          </a:bodyPr>
          <a:lstStyle/>
          <a:p>
            <a:r>
              <a:rPr lang="fr-FR" dirty="0">
                <a:hlinkClick r:id="rId3"/>
              </a:rPr>
              <a:t>Une Sonde </a:t>
            </a:r>
            <a:r>
              <a:rPr lang="fr-FR" dirty="0" err="1">
                <a:hlinkClick r:id="rId3"/>
              </a:rPr>
              <a:t>Tensiométrique</a:t>
            </a:r>
            <a:r>
              <a:rPr lang="fr-FR" dirty="0">
                <a:hlinkClick r:id="rId3"/>
              </a:rPr>
              <a:t> pour Piloter l'Irrigation avec Précision | </a:t>
            </a:r>
            <a:r>
              <a:rPr lang="fr-FR" dirty="0" err="1">
                <a:hlinkClick r:id="rId3"/>
              </a:rPr>
              <a:t>Weenat</a:t>
            </a:r>
            <a:endParaRPr lang="fr-FR" dirty="0"/>
          </a:p>
          <a:p>
            <a:endParaRPr lang="fr-FR" dirty="0"/>
          </a:p>
        </p:txBody>
      </p:sp>
    </p:spTree>
    <p:extLst>
      <p:ext uri="{BB962C8B-B14F-4D97-AF65-F5344CB8AC3E}">
        <p14:creationId xmlns:p14="http://schemas.microsoft.com/office/powerpoint/2010/main" val="669477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BACFA9A-33AE-A55F-2EFE-4C47594B2D02}"/>
              </a:ext>
            </a:extLst>
          </p:cNvPr>
          <p:cNvPicPr>
            <a:picLocks noChangeAspect="1"/>
          </p:cNvPicPr>
          <p:nvPr/>
        </p:nvPicPr>
        <p:blipFill>
          <a:blip r:embed="rId2"/>
          <a:stretch>
            <a:fillRect/>
          </a:stretch>
        </p:blipFill>
        <p:spPr>
          <a:xfrm>
            <a:off x="0" y="838200"/>
            <a:ext cx="9144000" cy="5891637"/>
          </a:xfrm>
          <a:prstGeom prst="rect">
            <a:avLst/>
          </a:prstGeom>
        </p:spPr>
      </p:pic>
    </p:spTree>
    <p:extLst>
      <p:ext uri="{BB962C8B-B14F-4D97-AF65-F5344CB8AC3E}">
        <p14:creationId xmlns:p14="http://schemas.microsoft.com/office/powerpoint/2010/main" val="14232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ChangeArrowheads="1"/>
          </p:cNvSpPr>
          <p:nvPr/>
        </p:nvSpPr>
        <p:spPr bwMode="auto">
          <a:xfrm>
            <a:off x="323850" y="481013"/>
            <a:ext cx="8569325" cy="427037"/>
          </a:xfrm>
          <a:prstGeom prst="rect">
            <a:avLst/>
          </a:prstGeom>
          <a:noFill/>
          <a:ln>
            <a:noFill/>
          </a:ln>
        </p:spPr>
        <p:txBody>
          <a:bodyPr lIns="0" tIns="0" rIns="0" bIns="0" anchor="b">
            <a:spAutoFit/>
          </a:bodyPr>
          <a:lstStyle>
            <a:lvl1pPr defTabSz="676275">
              <a:defRPr sz="2400">
                <a:solidFill>
                  <a:schemeClr val="tx1"/>
                </a:solidFill>
                <a:latin typeface="Lucida Sans Unicode" panose="020B0602030504020204" pitchFamily="34" charset="0"/>
              </a:defRPr>
            </a:lvl1pPr>
            <a:lvl2pPr marL="742950" indent="-285750" defTabSz="676275">
              <a:defRPr sz="2400">
                <a:solidFill>
                  <a:schemeClr val="tx1"/>
                </a:solidFill>
                <a:latin typeface="Lucida Sans Unicode" panose="020B0602030504020204" pitchFamily="34" charset="0"/>
              </a:defRPr>
            </a:lvl2pPr>
            <a:lvl3pPr marL="1143000" indent="-228600" defTabSz="676275">
              <a:defRPr sz="2400">
                <a:solidFill>
                  <a:schemeClr val="tx1"/>
                </a:solidFill>
                <a:latin typeface="Lucida Sans Unicode" panose="020B0602030504020204" pitchFamily="34" charset="0"/>
              </a:defRPr>
            </a:lvl3pPr>
            <a:lvl4pPr marL="1600200" indent="-228600" defTabSz="676275">
              <a:defRPr sz="2400">
                <a:solidFill>
                  <a:schemeClr val="tx1"/>
                </a:solidFill>
                <a:latin typeface="Lucida Sans Unicode" panose="020B0602030504020204" pitchFamily="34" charset="0"/>
              </a:defRPr>
            </a:lvl4pPr>
            <a:lvl5pPr marL="2057400" indent="-228600" defTabSz="676275">
              <a:defRPr sz="2400">
                <a:solidFill>
                  <a:schemeClr val="tx1"/>
                </a:solidFill>
                <a:latin typeface="Lucida Sans Unicode" panose="020B0602030504020204" pitchFamily="34" charset="0"/>
              </a:defRPr>
            </a:lvl5pPr>
            <a:lvl6pPr marL="2514600" indent="-228600" defTabSz="676275" fontAlgn="base">
              <a:spcBef>
                <a:spcPct val="0"/>
              </a:spcBef>
              <a:spcAft>
                <a:spcPct val="0"/>
              </a:spcAft>
              <a:defRPr sz="2400">
                <a:solidFill>
                  <a:schemeClr val="tx1"/>
                </a:solidFill>
                <a:latin typeface="Lucida Sans Unicode" panose="020B0602030504020204" pitchFamily="34" charset="0"/>
              </a:defRPr>
            </a:lvl6pPr>
            <a:lvl7pPr marL="2971800" indent="-228600" defTabSz="676275" fontAlgn="base">
              <a:spcBef>
                <a:spcPct val="0"/>
              </a:spcBef>
              <a:spcAft>
                <a:spcPct val="0"/>
              </a:spcAft>
              <a:defRPr sz="2400">
                <a:solidFill>
                  <a:schemeClr val="tx1"/>
                </a:solidFill>
                <a:latin typeface="Lucida Sans Unicode" panose="020B0602030504020204" pitchFamily="34" charset="0"/>
              </a:defRPr>
            </a:lvl7pPr>
            <a:lvl8pPr marL="3429000" indent="-228600" defTabSz="676275" fontAlgn="base">
              <a:spcBef>
                <a:spcPct val="0"/>
              </a:spcBef>
              <a:spcAft>
                <a:spcPct val="0"/>
              </a:spcAft>
              <a:defRPr sz="2400">
                <a:solidFill>
                  <a:schemeClr val="tx1"/>
                </a:solidFill>
                <a:latin typeface="Lucida Sans Unicode" panose="020B0602030504020204" pitchFamily="34" charset="0"/>
              </a:defRPr>
            </a:lvl8pPr>
            <a:lvl9pPr marL="3886200" indent="-228600" defTabSz="676275" fontAlgn="base">
              <a:spcBef>
                <a:spcPct val="0"/>
              </a:spcBef>
              <a:spcAft>
                <a:spcPct val="0"/>
              </a:spcAft>
              <a:defRPr sz="2400">
                <a:solidFill>
                  <a:schemeClr val="tx1"/>
                </a:solidFill>
                <a:latin typeface="Lucida Sans Unicode" panose="020B0602030504020204" pitchFamily="34" charset="0"/>
              </a:defRPr>
            </a:lvl9pPr>
          </a:lstStyle>
          <a:p>
            <a:pPr algn="ctr" eaLnBrk="0" hangingPunct="0">
              <a:defRPr/>
            </a:pPr>
            <a:r>
              <a:rPr lang="en-US" altLang="fr-FR" sz="28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PROTOCOLE DE SUIVI TENSIOMÉTRIQUE</a:t>
            </a:r>
          </a:p>
        </p:txBody>
      </p:sp>
      <p:sp>
        <p:nvSpPr>
          <p:cNvPr id="583682" name="Rectangle 3"/>
          <p:cNvSpPr>
            <a:spLocks noChangeArrowheads="1"/>
          </p:cNvSpPr>
          <p:nvPr/>
        </p:nvSpPr>
        <p:spPr bwMode="auto">
          <a:xfrm>
            <a:off x="684213" y="1341438"/>
            <a:ext cx="7546975" cy="365125"/>
          </a:xfrm>
          <a:prstGeom prst="rect">
            <a:avLst/>
          </a:prstGeom>
          <a:noFill/>
          <a:ln w="9525">
            <a:noFill/>
            <a:miter lim="800000"/>
            <a:headEnd/>
            <a:tailEnd/>
          </a:ln>
        </p:spPr>
        <p:txBody>
          <a:bodyPr lIns="0" tIns="0" rIns="0" bIns="0">
            <a:spAutoFit/>
          </a:bodyPr>
          <a:lstStyle/>
          <a:p>
            <a:pPr marL="355600" indent="-355600" defTabSz="676275" eaLnBrk="0" hangingPunct="0">
              <a:spcBef>
                <a:spcPct val="20000"/>
              </a:spcBef>
              <a:buClr>
                <a:srgbClr val="FF8000"/>
              </a:buClr>
              <a:buSzPct val="75000"/>
              <a:buFont typeface="Wingdings" pitchFamily="2" charset="2"/>
              <a:buChar char="Ü"/>
            </a:pPr>
            <a:r>
              <a:rPr lang="en-US" altLang="fr-FR" sz="2400" b="1">
                <a:solidFill>
                  <a:srgbClr val="FF8000"/>
                </a:solidFill>
              </a:rPr>
              <a:t>Dispositif tensiométrique simplifié</a:t>
            </a:r>
            <a:endParaRPr lang="en-US" altLang="fr-FR" sz="2400" b="1">
              <a:solidFill>
                <a:schemeClr val="tx1"/>
              </a:solidFill>
            </a:endParaRPr>
          </a:p>
        </p:txBody>
      </p:sp>
      <p:sp>
        <p:nvSpPr>
          <p:cNvPr id="583683" name="Rectangle 153"/>
          <p:cNvSpPr>
            <a:spLocks noChangeArrowheads="1"/>
          </p:cNvSpPr>
          <p:nvPr/>
        </p:nvSpPr>
        <p:spPr bwMode="auto">
          <a:xfrm>
            <a:off x="1116013" y="3716338"/>
            <a:ext cx="1651000" cy="638175"/>
          </a:xfrm>
          <a:prstGeom prst="rect">
            <a:avLst/>
          </a:prstGeom>
          <a:noFill/>
          <a:ln w="9525">
            <a:noFill/>
            <a:miter lim="800000"/>
            <a:headEnd/>
            <a:tailEnd/>
          </a:ln>
        </p:spPr>
        <p:txBody>
          <a:bodyPr wrap="none" lIns="90488" tIns="44450" rIns="90488" bIns="44450">
            <a:spAutoFit/>
          </a:bodyPr>
          <a:lstStyle/>
          <a:p>
            <a:pPr algn="ctr" eaLnBrk="0" hangingPunct="0"/>
            <a:r>
              <a:rPr lang="en-US" altLang="fr-FR" sz="1800">
                <a:solidFill>
                  <a:srgbClr val="000000"/>
                </a:solidFill>
              </a:rPr>
              <a:t>Sol Fertile</a:t>
            </a:r>
          </a:p>
          <a:p>
            <a:pPr algn="ctr" eaLnBrk="0" hangingPunct="0"/>
            <a:r>
              <a:rPr lang="en-US" altLang="fr-FR" sz="1800">
                <a:solidFill>
                  <a:srgbClr val="000000"/>
                </a:solidFill>
              </a:rPr>
              <a:t>de plantation</a:t>
            </a:r>
          </a:p>
        </p:txBody>
      </p:sp>
      <p:sp>
        <p:nvSpPr>
          <p:cNvPr id="583684" name="Rectangle 155"/>
          <p:cNvSpPr>
            <a:spLocks noChangeArrowheads="1"/>
          </p:cNvSpPr>
          <p:nvPr/>
        </p:nvSpPr>
        <p:spPr bwMode="auto">
          <a:xfrm>
            <a:off x="1619250" y="4652963"/>
            <a:ext cx="4470400" cy="1371600"/>
          </a:xfrm>
          <a:prstGeom prst="rect">
            <a:avLst/>
          </a:prstGeom>
          <a:gradFill rotWithShape="0">
            <a:gsLst>
              <a:gs pos="0">
                <a:schemeClr val="accent2"/>
              </a:gs>
              <a:gs pos="100000">
                <a:schemeClr val="accent1"/>
              </a:gs>
            </a:gsLst>
            <a:lin ang="5400000" scaled="1"/>
          </a:gradFill>
          <a:ln w="12700">
            <a:solidFill>
              <a:schemeClr val="tx1"/>
            </a:solidFill>
            <a:miter lim="800000"/>
            <a:headEnd/>
            <a:tailEnd/>
          </a:ln>
        </p:spPr>
        <p:txBody>
          <a:bodyPr wrap="none" anchor="ctr"/>
          <a:lstStyle/>
          <a:p>
            <a:pPr eaLnBrk="0" hangingPunct="0"/>
            <a:endParaRPr lang="fr-FR" altLang="fr-FR" sz="3200">
              <a:solidFill>
                <a:schemeClr val="tx1"/>
              </a:solidFill>
            </a:endParaRPr>
          </a:p>
        </p:txBody>
      </p:sp>
      <p:sp>
        <p:nvSpPr>
          <p:cNvPr id="583685" name="Text Box 156"/>
          <p:cNvSpPr txBox="1">
            <a:spLocks noChangeArrowheads="1"/>
          </p:cNvSpPr>
          <p:nvPr/>
        </p:nvSpPr>
        <p:spPr bwMode="auto">
          <a:xfrm>
            <a:off x="5364163" y="3500438"/>
            <a:ext cx="3021012" cy="366712"/>
          </a:xfrm>
          <a:prstGeom prst="rect">
            <a:avLst/>
          </a:prstGeom>
          <a:noFill/>
          <a:ln w="9525">
            <a:noFill/>
            <a:miter lim="800000"/>
            <a:headEnd/>
            <a:tailEnd/>
          </a:ln>
        </p:spPr>
        <p:txBody>
          <a:bodyPr>
            <a:spAutoFit/>
          </a:bodyPr>
          <a:lstStyle/>
          <a:p>
            <a:pPr eaLnBrk="0" hangingPunct="0"/>
            <a:r>
              <a:rPr lang="fr-FR" altLang="fr-FR" sz="1800">
                <a:solidFill>
                  <a:schemeClr val="tx1"/>
                </a:solidFill>
              </a:rPr>
              <a:t>Cuvette d’arrosage</a:t>
            </a:r>
          </a:p>
        </p:txBody>
      </p:sp>
      <p:grpSp>
        <p:nvGrpSpPr>
          <p:cNvPr id="583686" name="Group 157"/>
          <p:cNvGrpSpPr>
            <a:grpSpLocks/>
          </p:cNvGrpSpPr>
          <p:nvPr/>
        </p:nvGrpSpPr>
        <p:grpSpPr bwMode="auto">
          <a:xfrm>
            <a:off x="2987675" y="4365625"/>
            <a:ext cx="1819275" cy="717550"/>
            <a:chOff x="1536" y="3168"/>
            <a:chExt cx="1200" cy="528"/>
          </a:xfrm>
        </p:grpSpPr>
        <p:sp>
          <p:nvSpPr>
            <p:cNvPr id="583826" name="AutoShape 158"/>
            <p:cNvSpPr>
              <a:spLocks noChangeArrowheads="1"/>
            </p:cNvSpPr>
            <p:nvPr/>
          </p:nvSpPr>
          <p:spPr bwMode="auto">
            <a:xfrm rot="-5400000">
              <a:off x="1872" y="2880"/>
              <a:ext cx="528" cy="1104"/>
            </a:xfrm>
            <a:prstGeom prst="moon">
              <a:avLst>
                <a:gd name="adj" fmla="val 50000"/>
              </a:avLst>
            </a:prstGeom>
            <a:solidFill>
              <a:srgbClr val="FFCF9F"/>
            </a:solidFill>
            <a:ln w="9525">
              <a:noFill/>
              <a:miter lim="800000"/>
              <a:headEnd/>
              <a:tailEnd/>
            </a:ln>
          </p:spPr>
          <p:txBody>
            <a:bodyPr vert="eaVert" wrap="none" anchor="ctr"/>
            <a:lstStyle/>
            <a:p>
              <a:pPr eaLnBrk="0" hangingPunct="0"/>
              <a:endParaRPr lang="fr-FR" altLang="fr-FR" sz="3200">
                <a:solidFill>
                  <a:schemeClr val="tx1"/>
                </a:solidFill>
              </a:endParaRPr>
            </a:p>
          </p:txBody>
        </p:sp>
        <p:grpSp>
          <p:nvGrpSpPr>
            <p:cNvPr id="583827" name="Group 159"/>
            <p:cNvGrpSpPr>
              <a:grpSpLocks/>
            </p:cNvGrpSpPr>
            <p:nvPr/>
          </p:nvGrpSpPr>
          <p:grpSpPr bwMode="auto">
            <a:xfrm>
              <a:off x="1536" y="3168"/>
              <a:ext cx="1200" cy="240"/>
              <a:chOff x="1536" y="3168"/>
              <a:chExt cx="1200" cy="240"/>
            </a:xfrm>
          </p:grpSpPr>
          <p:sp>
            <p:nvSpPr>
              <p:cNvPr id="583828" name="AutoShape 160"/>
              <p:cNvSpPr>
                <a:spLocks noChangeArrowheads="1"/>
              </p:cNvSpPr>
              <p:nvPr/>
            </p:nvSpPr>
            <p:spPr bwMode="auto">
              <a:xfrm>
                <a:off x="1536" y="3168"/>
                <a:ext cx="96" cy="240"/>
              </a:xfrm>
              <a:prstGeom prst="triangle">
                <a:avLst>
                  <a:gd name="adj" fmla="val 50000"/>
                </a:avLst>
              </a:prstGeom>
              <a:solidFill>
                <a:srgbClr val="FFCF9F"/>
              </a:solidFill>
              <a:ln w="9525">
                <a:noFill/>
                <a:miter lim="800000"/>
                <a:headEnd/>
                <a:tailEnd/>
              </a:ln>
            </p:spPr>
            <p:txBody>
              <a:bodyPr wrap="none" anchor="ctr"/>
              <a:lstStyle/>
              <a:p>
                <a:pPr eaLnBrk="0" hangingPunct="0"/>
                <a:endParaRPr lang="fr-FR" altLang="fr-FR" sz="3200">
                  <a:solidFill>
                    <a:schemeClr val="tx1"/>
                  </a:solidFill>
                </a:endParaRPr>
              </a:p>
            </p:txBody>
          </p:sp>
          <p:sp>
            <p:nvSpPr>
              <p:cNvPr id="583829" name="AutoShape 161"/>
              <p:cNvSpPr>
                <a:spLocks noChangeArrowheads="1"/>
              </p:cNvSpPr>
              <p:nvPr/>
            </p:nvSpPr>
            <p:spPr bwMode="auto">
              <a:xfrm>
                <a:off x="2640" y="3168"/>
                <a:ext cx="96" cy="240"/>
              </a:xfrm>
              <a:prstGeom prst="triangle">
                <a:avLst>
                  <a:gd name="adj" fmla="val 50000"/>
                </a:avLst>
              </a:prstGeom>
              <a:solidFill>
                <a:srgbClr val="FFCF9F"/>
              </a:solidFill>
              <a:ln w="9525">
                <a:noFill/>
                <a:miter lim="800000"/>
                <a:headEnd/>
                <a:tailEnd/>
              </a:ln>
            </p:spPr>
            <p:txBody>
              <a:bodyPr wrap="none" anchor="ctr"/>
              <a:lstStyle/>
              <a:p>
                <a:pPr eaLnBrk="0" hangingPunct="0"/>
                <a:endParaRPr lang="fr-FR" altLang="fr-FR" sz="3200">
                  <a:solidFill>
                    <a:schemeClr val="tx1"/>
                  </a:solidFill>
                </a:endParaRPr>
              </a:p>
            </p:txBody>
          </p:sp>
        </p:grpSp>
      </p:grpSp>
      <p:sp>
        <p:nvSpPr>
          <p:cNvPr id="583687" name="Freeform 164"/>
          <p:cNvSpPr>
            <a:spLocks/>
          </p:cNvSpPr>
          <p:nvPr/>
        </p:nvSpPr>
        <p:spPr bwMode="auto">
          <a:xfrm>
            <a:off x="3203575" y="2924175"/>
            <a:ext cx="1350963" cy="2179638"/>
          </a:xfrm>
          <a:custGeom>
            <a:avLst/>
            <a:gdLst>
              <a:gd name="T0" fmla="*/ 445023 w 850"/>
              <a:gd name="T1" fmla="*/ 2121659 h 1203"/>
              <a:gd name="T2" fmla="*/ 634158 w 850"/>
              <a:gd name="T3" fmla="*/ 1898804 h 1203"/>
              <a:gd name="T4" fmla="*/ 516545 w 850"/>
              <a:gd name="T5" fmla="*/ 1280968 h 1203"/>
              <a:gd name="T6" fmla="*/ 410057 w 850"/>
              <a:gd name="T7" fmla="*/ 1070795 h 1203"/>
              <a:gd name="T8" fmla="*/ 259067 w 850"/>
              <a:gd name="T9" fmla="*/ 931283 h 1203"/>
              <a:gd name="T10" fmla="*/ 68343 w 850"/>
              <a:gd name="T11" fmla="*/ 853374 h 1203"/>
              <a:gd name="T12" fmla="*/ 96951 w 850"/>
              <a:gd name="T13" fmla="*/ 844315 h 1203"/>
              <a:gd name="T14" fmla="*/ 271782 w 850"/>
              <a:gd name="T15" fmla="*/ 898670 h 1203"/>
              <a:gd name="T16" fmla="*/ 233637 w 850"/>
              <a:gd name="T17" fmla="*/ 626895 h 1203"/>
              <a:gd name="T18" fmla="*/ 348072 w 850"/>
              <a:gd name="T19" fmla="*/ 927660 h 1203"/>
              <a:gd name="T20" fmla="*/ 505419 w 850"/>
              <a:gd name="T21" fmla="*/ 1199435 h 1203"/>
              <a:gd name="T22" fmla="*/ 475221 w 850"/>
              <a:gd name="T23" fmla="*/ 922224 h 1203"/>
              <a:gd name="T24" fmla="*/ 330589 w 850"/>
              <a:gd name="T25" fmla="*/ 469265 h 1203"/>
              <a:gd name="T26" fmla="*/ 348072 w 850"/>
              <a:gd name="T27" fmla="*/ 491007 h 1203"/>
              <a:gd name="T28" fmla="*/ 486347 w 850"/>
              <a:gd name="T29" fmla="*/ 873305 h 1203"/>
              <a:gd name="T30" fmla="*/ 554690 w 850"/>
              <a:gd name="T31" fmla="*/ 866057 h 1203"/>
              <a:gd name="T32" fmla="*/ 410057 w 850"/>
              <a:gd name="T33" fmla="*/ 387733 h 1203"/>
              <a:gd name="T34" fmla="*/ 286086 w 850"/>
              <a:gd name="T35" fmla="*/ 210173 h 1203"/>
              <a:gd name="T36" fmla="*/ 375091 w 850"/>
              <a:gd name="T37" fmla="*/ 300765 h 1203"/>
              <a:gd name="T38" fmla="*/ 451381 w 850"/>
              <a:gd name="T39" fmla="*/ 271775 h 1203"/>
              <a:gd name="T40" fmla="*/ 457738 w 850"/>
              <a:gd name="T41" fmla="*/ 57979 h 1203"/>
              <a:gd name="T42" fmla="*/ 478400 w 850"/>
              <a:gd name="T43" fmla="*/ 317071 h 1203"/>
              <a:gd name="T44" fmla="*/ 548332 w 850"/>
              <a:gd name="T45" fmla="*/ 695745 h 1203"/>
              <a:gd name="T46" fmla="*/ 630979 w 850"/>
              <a:gd name="T47" fmla="*/ 1058112 h 1203"/>
              <a:gd name="T48" fmla="*/ 634158 w 850"/>
              <a:gd name="T49" fmla="*/ 730170 h 1203"/>
              <a:gd name="T50" fmla="*/ 581709 w 850"/>
              <a:gd name="T51" fmla="*/ 309824 h 1203"/>
              <a:gd name="T52" fmla="*/ 619854 w 850"/>
              <a:gd name="T53" fmla="*/ 45296 h 1203"/>
              <a:gd name="T54" fmla="*/ 613496 w 850"/>
              <a:gd name="T55" fmla="*/ 481948 h 1203"/>
              <a:gd name="T56" fmla="*/ 740646 w 850"/>
              <a:gd name="T57" fmla="*/ 947590 h 1203"/>
              <a:gd name="T58" fmla="*/ 743824 w 850"/>
              <a:gd name="T59" fmla="*/ 576164 h 1203"/>
              <a:gd name="T60" fmla="*/ 681839 w 850"/>
              <a:gd name="T61" fmla="*/ 99651 h 1203"/>
              <a:gd name="T62" fmla="*/ 699322 w 850"/>
              <a:gd name="T63" fmla="*/ 394980 h 1203"/>
              <a:gd name="T64" fmla="*/ 815346 w 850"/>
              <a:gd name="T65" fmla="*/ 701180 h 1203"/>
              <a:gd name="T66" fmla="*/ 920244 w 850"/>
              <a:gd name="T67" fmla="*/ 371426 h 1203"/>
              <a:gd name="T68" fmla="*/ 843955 w 850"/>
              <a:gd name="T69" fmla="*/ 115957 h 1203"/>
              <a:gd name="T70" fmla="*/ 936138 w 850"/>
              <a:gd name="T71" fmla="*/ 387733 h 1203"/>
              <a:gd name="T72" fmla="*/ 840776 w 850"/>
              <a:gd name="T73" fmla="*/ 717487 h 1203"/>
              <a:gd name="T74" fmla="*/ 843955 w 850"/>
              <a:gd name="T75" fmla="*/ 847939 h 1203"/>
              <a:gd name="T76" fmla="*/ 947264 w 850"/>
              <a:gd name="T77" fmla="*/ 646825 h 1203"/>
              <a:gd name="T78" fmla="*/ 1101432 w 850"/>
              <a:gd name="T79" fmla="*/ 433029 h 1203"/>
              <a:gd name="T80" fmla="*/ 1068056 w 850"/>
              <a:gd name="T81" fmla="*/ 539927 h 1203"/>
              <a:gd name="T82" fmla="*/ 982230 w 850"/>
              <a:gd name="T83" fmla="*/ 724734 h 1203"/>
              <a:gd name="T84" fmla="*/ 1139577 w 850"/>
              <a:gd name="T85" fmla="*/ 684874 h 1203"/>
              <a:gd name="T86" fmla="*/ 1085539 w 850"/>
              <a:gd name="T87" fmla="*/ 753723 h 1203"/>
              <a:gd name="T88" fmla="*/ 905940 w 850"/>
              <a:gd name="T89" fmla="*/ 791772 h 1203"/>
              <a:gd name="T90" fmla="*/ 758129 w 850"/>
              <a:gd name="T91" fmla="*/ 992886 h 1203"/>
              <a:gd name="T92" fmla="*/ 743824 w 850"/>
              <a:gd name="T93" fmla="*/ 1375183 h 1203"/>
              <a:gd name="T94" fmla="*/ 882100 w 850"/>
              <a:gd name="T95" fmla="*/ 1199435 h 1203"/>
              <a:gd name="T96" fmla="*/ 1042626 w 850"/>
              <a:gd name="T97" fmla="*/ 963896 h 1203"/>
              <a:gd name="T98" fmla="*/ 1228582 w 850"/>
              <a:gd name="T99" fmla="*/ 737417 h 1203"/>
              <a:gd name="T100" fmla="*/ 1350963 w 850"/>
              <a:gd name="T101" fmla="*/ 568916 h 1203"/>
              <a:gd name="T102" fmla="*/ 1263548 w 850"/>
              <a:gd name="T103" fmla="*/ 712051 h 1203"/>
              <a:gd name="T104" fmla="*/ 1080770 w 850"/>
              <a:gd name="T105" fmla="*/ 980203 h 1203"/>
              <a:gd name="T106" fmla="*/ 1177722 w 850"/>
              <a:gd name="T107" fmla="*/ 996510 h 1203"/>
              <a:gd name="T108" fmla="*/ 1188847 w 850"/>
              <a:gd name="T109" fmla="*/ 1001945 h 1203"/>
              <a:gd name="T110" fmla="*/ 1249243 w 850"/>
              <a:gd name="T111" fmla="*/ 1079854 h 1203"/>
              <a:gd name="T112" fmla="*/ 1126862 w 850"/>
              <a:gd name="T113" fmla="*/ 1070795 h 1203"/>
              <a:gd name="T114" fmla="*/ 985408 w 850"/>
              <a:gd name="T115" fmla="*/ 1119714 h 1203"/>
              <a:gd name="T116" fmla="*/ 840776 w 850"/>
              <a:gd name="T117" fmla="*/ 1358876 h 1203"/>
              <a:gd name="T118" fmla="*/ 758129 w 850"/>
              <a:gd name="T119" fmla="*/ 1915110 h 1203"/>
              <a:gd name="T120" fmla="*/ 920244 w 850"/>
              <a:gd name="T121" fmla="*/ 2174202 h 1203"/>
              <a:gd name="T122" fmla="*/ 465685 w 850"/>
              <a:gd name="T123" fmla="*/ 2174202 h 1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0"/>
              <a:gd name="T187" fmla="*/ 0 h 1203"/>
              <a:gd name="T188" fmla="*/ 850 w 850"/>
              <a:gd name="T189" fmla="*/ 1203 h 1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0" h="1203">
                <a:moveTo>
                  <a:pt x="175" y="1203"/>
                </a:moveTo>
                <a:lnTo>
                  <a:pt x="165" y="1203"/>
                </a:lnTo>
                <a:lnTo>
                  <a:pt x="173" y="1200"/>
                </a:lnTo>
                <a:lnTo>
                  <a:pt x="186" y="1196"/>
                </a:lnTo>
                <a:lnTo>
                  <a:pt x="204" y="1191"/>
                </a:lnTo>
                <a:lnTo>
                  <a:pt x="225" y="1187"/>
                </a:lnTo>
                <a:lnTo>
                  <a:pt x="245" y="1180"/>
                </a:lnTo>
                <a:lnTo>
                  <a:pt x="264" y="1175"/>
                </a:lnTo>
                <a:lnTo>
                  <a:pt x="280" y="1171"/>
                </a:lnTo>
                <a:lnTo>
                  <a:pt x="295" y="1169"/>
                </a:lnTo>
                <a:lnTo>
                  <a:pt x="308" y="1164"/>
                </a:lnTo>
                <a:lnTo>
                  <a:pt x="319" y="1159"/>
                </a:lnTo>
                <a:lnTo>
                  <a:pt x="331" y="1153"/>
                </a:lnTo>
                <a:lnTo>
                  <a:pt x="342" y="1146"/>
                </a:lnTo>
                <a:lnTo>
                  <a:pt x="353" y="1134"/>
                </a:lnTo>
                <a:lnTo>
                  <a:pt x="364" y="1119"/>
                </a:lnTo>
                <a:lnTo>
                  <a:pt x="384" y="1094"/>
                </a:lnTo>
                <a:lnTo>
                  <a:pt x="396" y="1073"/>
                </a:lnTo>
                <a:lnTo>
                  <a:pt x="399" y="1048"/>
                </a:lnTo>
                <a:lnTo>
                  <a:pt x="397" y="1003"/>
                </a:lnTo>
                <a:lnTo>
                  <a:pt x="396" y="953"/>
                </a:lnTo>
                <a:lnTo>
                  <a:pt x="394" y="921"/>
                </a:lnTo>
                <a:lnTo>
                  <a:pt x="390" y="896"/>
                </a:lnTo>
                <a:lnTo>
                  <a:pt x="381" y="859"/>
                </a:lnTo>
                <a:lnTo>
                  <a:pt x="371" y="825"/>
                </a:lnTo>
                <a:lnTo>
                  <a:pt x="368" y="798"/>
                </a:lnTo>
                <a:lnTo>
                  <a:pt x="358" y="771"/>
                </a:lnTo>
                <a:lnTo>
                  <a:pt x="338" y="730"/>
                </a:lnTo>
                <a:lnTo>
                  <a:pt x="325" y="707"/>
                </a:lnTo>
                <a:lnTo>
                  <a:pt x="316" y="689"/>
                </a:lnTo>
                <a:lnTo>
                  <a:pt x="306" y="675"/>
                </a:lnTo>
                <a:lnTo>
                  <a:pt x="299" y="662"/>
                </a:lnTo>
                <a:lnTo>
                  <a:pt x="293" y="653"/>
                </a:lnTo>
                <a:lnTo>
                  <a:pt x="290" y="643"/>
                </a:lnTo>
                <a:lnTo>
                  <a:pt x="286" y="637"/>
                </a:lnTo>
                <a:lnTo>
                  <a:pt x="282" y="630"/>
                </a:lnTo>
                <a:lnTo>
                  <a:pt x="275" y="618"/>
                </a:lnTo>
                <a:lnTo>
                  <a:pt x="266" y="605"/>
                </a:lnTo>
                <a:lnTo>
                  <a:pt x="258" y="591"/>
                </a:lnTo>
                <a:lnTo>
                  <a:pt x="251" y="578"/>
                </a:lnTo>
                <a:lnTo>
                  <a:pt x="241" y="566"/>
                </a:lnTo>
                <a:lnTo>
                  <a:pt x="230" y="553"/>
                </a:lnTo>
                <a:lnTo>
                  <a:pt x="219" y="539"/>
                </a:lnTo>
                <a:lnTo>
                  <a:pt x="206" y="528"/>
                </a:lnTo>
                <a:lnTo>
                  <a:pt x="193" y="518"/>
                </a:lnTo>
                <a:lnTo>
                  <a:pt x="184" y="514"/>
                </a:lnTo>
                <a:lnTo>
                  <a:pt x="178" y="512"/>
                </a:lnTo>
                <a:lnTo>
                  <a:pt x="171" y="512"/>
                </a:lnTo>
                <a:lnTo>
                  <a:pt x="163" y="514"/>
                </a:lnTo>
                <a:lnTo>
                  <a:pt x="154" y="514"/>
                </a:lnTo>
                <a:lnTo>
                  <a:pt x="139" y="512"/>
                </a:lnTo>
                <a:lnTo>
                  <a:pt x="121" y="505"/>
                </a:lnTo>
                <a:lnTo>
                  <a:pt x="102" y="496"/>
                </a:lnTo>
                <a:lnTo>
                  <a:pt x="87" y="489"/>
                </a:lnTo>
                <a:lnTo>
                  <a:pt x="76" y="484"/>
                </a:lnTo>
                <a:lnTo>
                  <a:pt x="67" y="482"/>
                </a:lnTo>
                <a:lnTo>
                  <a:pt x="58" y="478"/>
                </a:lnTo>
                <a:lnTo>
                  <a:pt x="50" y="475"/>
                </a:lnTo>
                <a:lnTo>
                  <a:pt x="43" y="471"/>
                </a:lnTo>
                <a:lnTo>
                  <a:pt x="32" y="464"/>
                </a:lnTo>
                <a:lnTo>
                  <a:pt x="13" y="453"/>
                </a:lnTo>
                <a:lnTo>
                  <a:pt x="2" y="446"/>
                </a:lnTo>
                <a:lnTo>
                  <a:pt x="0" y="441"/>
                </a:lnTo>
                <a:lnTo>
                  <a:pt x="8" y="441"/>
                </a:lnTo>
                <a:lnTo>
                  <a:pt x="19" y="441"/>
                </a:lnTo>
                <a:lnTo>
                  <a:pt x="28" y="443"/>
                </a:lnTo>
                <a:lnTo>
                  <a:pt x="39" y="448"/>
                </a:lnTo>
                <a:lnTo>
                  <a:pt x="52" y="459"/>
                </a:lnTo>
                <a:lnTo>
                  <a:pt x="61" y="466"/>
                </a:lnTo>
                <a:lnTo>
                  <a:pt x="69" y="471"/>
                </a:lnTo>
                <a:lnTo>
                  <a:pt x="78" y="473"/>
                </a:lnTo>
                <a:lnTo>
                  <a:pt x="87" y="475"/>
                </a:lnTo>
                <a:lnTo>
                  <a:pt x="97" y="478"/>
                </a:lnTo>
                <a:lnTo>
                  <a:pt x="108" y="480"/>
                </a:lnTo>
                <a:lnTo>
                  <a:pt x="117" y="482"/>
                </a:lnTo>
                <a:lnTo>
                  <a:pt x="126" y="484"/>
                </a:lnTo>
                <a:lnTo>
                  <a:pt x="145" y="489"/>
                </a:lnTo>
                <a:lnTo>
                  <a:pt x="160" y="493"/>
                </a:lnTo>
                <a:lnTo>
                  <a:pt x="171" y="496"/>
                </a:lnTo>
                <a:lnTo>
                  <a:pt x="175" y="498"/>
                </a:lnTo>
                <a:lnTo>
                  <a:pt x="175" y="493"/>
                </a:lnTo>
                <a:lnTo>
                  <a:pt x="173" y="478"/>
                </a:lnTo>
                <a:lnTo>
                  <a:pt x="167" y="455"/>
                </a:lnTo>
                <a:lnTo>
                  <a:pt x="158" y="423"/>
                </a:lnTo>
                <a:lnTo>
                  <a:pt x="149" y="398"/>
                </a:lnTo>
                <a:lnTo>
                  <a:pt x="141" y="387"/>
                </a:lnTo>
                <a:lnTo>
                  <a:pt x="139" y="378"/>
                </a:lnTo>
                <a:lnTo>
                  <a:pt x="143" y="362"/>
                </a:lnTo>
                <a:lnTo>
                  <a:pt x="147" y="346"/>
                </a:lnTo>
                <a:lnTo>
                  <a:pt x="147" y="343"/>
                </a:lnTo>
                <a:lnTo>
                  <a:pt x="149" y="357"/>
                </a:lnTo>
                <a:lnTo>
                  <a:pt x="158" y="387"/>
                </a:lnTo>
                <a:lnTo>
                  <a:pt x="169" y="418"/>
                </a:lnTo>
                <a:lnTo>
                  <a:pt x="175" y="443"/>
                </a:lnTo>
                <a:lnTo>
                  <a:pt x="182" y="464"/>
                </a:lnTo>
                <a:lnTo>
                  <a:pt x="195" y="484"/>
                </a:lnTo>
                <a:lnTo>
                  <a:pt x="204" y="496"/>
                </a:lnTo>
                <a:lnTo>
                  <a:pt x="212" y="505"/>
                </a:lnTo>
                <a:lnTo>
                  <a:pt x="219" y="512"/>
                </a:lnTo>
                <a:lnTo>
                  <a:pt x="227" y="521"/>
                </a:lnTo>
                <a:lnTo>
                  <a:pt x="234" y="528"/>
                </a:lnTo>
                <a:lnTo>
                  <a:pt x="241" y="537"/>
                </a:lnTo>
                <a:lnTo>
                  <a:pt x="249" y="548"/>
                </a:lnTo>
                <a:lnTo>
                  <a:pt x="258" y="562"/>
                </a:lnTo>
                <a:lnTo>
                  <a:pt x="275" y="587"/>
                </a:lnTo>
                <a:lnTo>
                  <a:pt x="286" y="609"/>
                </a:lnTo>
                <a:lnTo>
                  <a:pt x="295" y="628"/>
                </a:lnTo>
                <a:lnTo>
                  <a:pt x="306" y="646"/>
                </a:lnTo>
                <a:lnTo>
                  <a:pt x="318" y="662"/>
                </a:lnTo>
                <a:lnTo>
                  <a:pt x="329" y="668"/>
                </a:lnTo>
                <a:lnTo>
                  <a:pt x="340" y="678"/>
                </a:lnTo>
                <a:lnTo>
                  <a:pt x="355" y="691"/>
                </a:lnTo>
                <a:lnTo>
                  <a:pt x="351" y="653"/>
                </a:lnTo>
                <a:lnTo>
                  <a:pt x="349" y="630"/>
                </a:lnTo>
                <a:lnTo>
                  <a:pt x="344" y="607"/>
                </a:lnTo>
                <a:lnTo>
                  <a:pt x="332" y="568"/>
                </a:lnTo>
                <a:lnTo>
                  <a:pt x="323" y="546"/>
                </a:lnTo>
                <a:lnTo>
                  <a:pt x="312" y="528"/>
                </a:lnTo>
                <a:lnTo>
                  <a:pt x="299" y="509"/>
                </a:lnTo>
                <a:lnTo>
                  <a:pt x="282" y="482"/>
                </a:lnTo>
                <a:lnTo>
                  <a:pt x="271" y="455"/>
                </a:lnTo>
                <a:lnTo>
                  <a:pt x="262" y="437"/>
                </a:lnTo>
                <a:lnTo>
                  <a:pt x="254" y="421"/>
                </a:lnTo>
                <a:lnTo>
                  <a:pt x="245" y="398"/>
                </a:lnTo>
                <a:lnTo>
                  <a:pt x="236" y="373"/>
                </a:lnTo>
                <a:lnTo>
                  <a:pt x="232" y="353"/>
                </a:lnTo>
                <a:lnTo>
                  <a:pt x="227" y="330"/>
                </a:lnTo>
                <a:lnTo>
                  <a:pt x="217" y="293"/>
                </a:lnTo>
                <a:lnTo>
                  <a:pt x="208" y="259"/>
                </a:lnTo>
                <a:lnTo>
                  <a:pt x="202" y="239"/>
                </a:lnTo>
                <a:lnTo>
                  <a:pt x="199" y="223"/>
                </a:lnTo>
                <a:lnTo>
                  <a:pt x="193" y="200"/>
                </a:lnTo>
                <a:lnTo>
                  <a:pt x="201" y="193"/>
                </a:lnTo>
                <a:lnTo>
                  <a:pt x="201" y="184"/>
                </a:lnTo>
                <a:lnTo>
                  <a:pt x="206" y="205"/>
                </a:lnTo>
                <a:lnTo>
                  <a:pt x="214" y="232"/>
                </a:lnTo>
                <a:lnTo>
                  <a:pt x="217" y="253"/>
                </a:lnTo>
                <a:lnTo>
                  <a:pt x="219" y="271"/>
                </a:lnTo>
                <a:lnTo>
                  <a:pt x="227" y="296"/>
                </a:lnTo>
                <a:lnTo>
                  <a:pt x="236" y="321"/>
                </a:lnTo>
                <a:lnTo>
                  <a:pt x="241" y="343"/>
                </a:lnTo>
                <a:lnTo>
                  <a:pt x="245" y="362"/>
                </a:lnTo>
                <a:lnTo>
                  <a:pt x="249" y="380"/>
                </a:lnTo>
                <a:lnTo>
                  <a:pt x="256" y="403"/>
                </a:lnTo>
                <a:lnTo>
                  <a:pt x="271" y="425"/>
                </a:lnTo>
                <a:lnTo>
                  <a:pt x="288" y="450"/>
                </a:lnTo>
                <a:lnTo>
                  <a:pt x="301" y="471"/>
                </a:lnTo>
                <a:lnTo>
                  <a:pt x="306" y="482"/>
                </a:lnTo>
                <a:lnTo>
                  <a:pt x="314" y="491"/>
                </a:lnTo>
                <a:lnTo>
                  <a:pt x="319" y="503"/>
                </a:lnTo>
                <a:lnTo>
                  <a:pt x="327" y="514"/>
                </a:lnTo>
                <a:lnTo>
                  <a:pt x="334" y="523"/>
                </a:lnTo>
                <a:lnTo>
                  <a:pt x="342" y="532"/>
                </a:lnTo>
                <a:lnTo>
                  <a:pt x="351" y="541"/>
                </a:lnTo>
                <a:lnTo>
                  <a:pt x="360" y="550"/>
                </a:lnTo>
                <a:lnTo>
                  <a:pt x="353" y="516"/>
                </a:lnTo>
                <a:lnTo>
                  <a:pt x="351" y="496"/>
                </a:lnTo>
                <a:lnTo>
                  <a:pt x="349" y="478"/>
                </a:lnTo>
                <a:lnTo>
                  <a:pt x="344" y="448"/>
                </a:lnTo>
                <a:lnTo>
                  <a:pt x="334" y="414"/>
                </a:lnTo>
                <a:lnTo>
                  <a:pt x="329" y="384"/>
                </a:lnTo>
                <a:lnTo>
                  <a:pt x="319" y="353"/>
                </a:lnTo>
                <a:lnTo>
                  <a:pt x="306" y="316"/>
                </a:lnTo>
                <a:lnTo>
                  <a:pt x="297" y="289"/>
                </a:lnTo>
                <a:lnTo>
                  <a:pt x="292" y="273"/>
                </a:lnTo>
                <a:lnTo>
                  <a:pt x="286" y="259"/>
                </a:lnTo>
                <a:lnTo>
                  <a:pt x="269" y="232"/>
                </a:lnTo>
                <a:lnTo>
                  <a:pt x="258" y="214"/>
                </a:lnTo>
                <a:lnTo>
                  <a:pt x="249" y="200"/>
                </a:lnTo>
                <a:lnTo>
                  <a:pt x="241" y="189"/>
                </a:lnTo>
                <a:lnTo>
                  <a:pt x="236" y="180"/>
                </a:lnTo>
                <a:lnTo>
                  <a:pt x="228" y="173"/>
                </a:lnTo>
                <a:lnTo>
                  <a:pt x="223" y="166"/>
                </a:lnTo>
                <a:lnTo>
                  <a:pt x="215" y="162"/>
                </a:lnTo>
                <a:lnTo>
                  <a:pt x="206" y="155"/>
                </a:lnTo>
                <a:lnTo>
                  <a:pt x="191" y="141"/>
                </a:lnTo>
                <a:lnTo>
                  <a:pt x="186" y="128"/>
                </a:lnTo>
                <a:lnTo>
                  <a:pt x="180" y="116"/>
                </a:lnTo>
                <a:lnTo>
                  <a:pt x="171" y="105"/>
                </a:lnTo>
                <a:lnTo>
                  <a:pt x="175" y="93"/>
                </a:lnTo>
                <a:lnTo>
                  <a:pt x="171" y="89"/>
                </a:lnTo>
                <a:lnTo>
                  <a:pt x="171" y="91"/>
                </a:lnTo>
                <a:lnTo>
                  <a:pt x="180" y="103"/>
                </a:lnTo>
                <a:lnTo>
                  <a:pt x="191" y="114"/>
                </a:lnTo>
                <a:lnTo>
                  <a:pt x="197" y="121"/>
                </a:lnTo>
                <a:lnTo>
                  <a:pt x="202" y="132"/>
                </a:lnTo>
                <a:lnTo>
                  <a:pt x="217" y="148"/>
                </a:lnTo>
                <a:lnTo>
                  <a:pt x="236" y="166"/>
                </a:lnTo>
                <a:lnTo>
                  <a:pt x="253" y="184"/>
                </a:lnTo>
                <a:lnTo>
                  <a:pt x="266" y="196"/>
                </a:lnTo>
                <a:lnTo>
                  <a:pt x="269" y="200"/>
                </a:lnTo>
                <a:lnTo>
                  <a:pt x="271" y="205"/>
                </a:lnTo>
                <a:lnTo>
                  <a:pt x="279" y="212"/>
                </a:lnTo>
                <a:lnTo>
                  <a:pt x="284" y="214"/>
                </a:lnTo>
                <a:lnTo>
                  <a:pt x="286" y="200"/>
                </a:lnTo>
                <a:lnTo>
                  <a:pt x="286" y="180"/>
                </a:lnTo>
                <a:lnTo>
                  <a:pt x="284" y="166"/>
                </a:lnTo>
                <a:lnTo>
                  <a:pt x="284" y="150"/>
                </a:lnTo>
                <a:lnTo>
                  <a:pt x="286" y="128"/>
                </a:lnTo>
                <a:lnTo>
                  <a:pt x="288" y="105"/>
                </a:lnTo>
                <a:lnTo>
                  <a:pt x="290" y="93"/>
                </a:lnTo>
                <a:lnTo>
                  <a:pt x="288" y="82"/>
                </a:lnTo>
                <a:lnTo>
                  <a:pt x="286" y="64"/>
                </a:lnTo>
                <a:lnTo>
                  <a:pt x="280" y="46"/>
                </a:lnTo>
                <a:lnTo>
                  <a:pt x="275" y="39"/>
                </a:lnTo>
                <a:lnTo>
                  <a:pt x="273" y="39"/>
                </a:lnTo>
                <a:lnTo>
                  <a:pt x="280" y="37"/>
                </a:lnTo>
                <a:lnTo>
                  <a:pt x="288" y="32"/>
                </a:lnTo>
                <a:lnTo>
                  <a:pt x="292" y="30"/>
                </a:lnTo>
                <a:lnTo>
                  <a:pt x="293" y="37"/>
                </a:lnTo>
                <a:lnTo>
                  <a:pt x="295" y="57"/>
                </a:lnTo>
                <a:lnTo>
                  <a:pt x="299" y="80"/>
                </a:lnTo>
                <a:lnTo>
                  <a:pt x="299" y="93"/>
                </a:lnTo>
                <a:lnTo>
                  <a:pt x="299" y="105"/>
                </a:lnTo>
                <a:lnTo>
                  <a:pt x="299" y="125"/>
                </a:lnTo>
                <a:lnTo>
                  <a:pt x="299" y="146"/>
                </a:lnTo>
                <a:lnTo>
                  <a:pt x="301" y="159"/>
                </a:lnTo>
                <a:lnTo>
                  <a:pt x="301" y="175"/>
                </a:lnTo>
                <a:lnTo>
                  <a:pt x="301" y="196"/>
                </a:lnTo>
                <a:lnTo>
                  <a:pt x="301" y="212"/>
                </a:lnTo>
                <a:lnTo>
                  <a:pt x="303" y="216"/>
                </a:lnTo>
                <a:lnTo>
                  <a:pt x="306" y="225"/>
                </a:lnTo>
                <a:lnTo>
                  <a:pt x="312" y="250"/>
                </a:lnTo>
                <a:lnTo>
                  <a:pt x="319" y="284"/>
                </a:lnTo>
                <a:lnTo>
                  <a:pt x="325" y="314"/>
                </a:lnTo>
                <a:lnTo>
                  <a:pt x="331" y="339"/>
                </a:lnTo>
                <a:lnTo>
                  <a:pt x="338" y="362"/>
                </a:lnTo>
                <a:lnTo>
                  <a:pt x="345" y="384"/>
                </a:lnTo>
                <a:lnTo>
                  <a:pt x="349" y="407"/>
                </a:lnTo>
                <a:lnTo>
                  <a:pt x="353" y="430"/>
                </a:lnTo>
                <a:lnTo>
                  <a:pt x="360" y="453"/>
                </a:lnTo>
                <a:lnTo>
                  <a:pt x="368" y="475"/>
                </a:lnTo>
                <a:lnTo>
                  <a:pt x="375" y="500"/>
                </a:lnTo>
                <a:lnTo>
                  <a:pt x="381" y="523"/>
                </a:lnTo>
                <a:lnTo>
                  <a:pt x="386" y="543"/>
                </a:lnTo>
                <a:lnTo>
                  <a:pt x="390" y="562"/>
                </a:lnTo>
                <a:lnTo>
                  <a:pt x="394" y="578"/>
                </a:lnTo>
                <a:lnTo>
                  <a:pt x="397" y="584"/>
                </a:lnTo>
                <a:lnTo>
                  <a:pt x="407" y="575"/>
                </a:lnTo>
                <a:lnTo>
                  <a:pt x="416" y="562"/>
                </a:lnTo>
                <a:lnTo>
                  <a:pt x="418" y="550"/>
                </a:lnTo>
                <a:lnTo>
                  <a:pt x="418" y="534"/>
                </a:lnTo>
                <a:lnTo>
                  <a:pt x="418" y="509"/>
                </a:lnTo>
                <a:lnTo>
                  <a:pt x="418" y="484"/>
                </a:lnTo>
                <a:lnTo>
                  <a:pt x="416" y="466"/>
                </a:lnTo>
                <a:lnTo>
                  <a:pt x="412" y="450"/>
                </a:lnTo>
                <a:lnTo>
                  <a:pt x="407" y="425"/>
                </a:lnTo>
                <a:lnTo>
                  <a:pt x="399" y="403"/>
                </a:lnTo>
                <a:lnTo>
                  <a:pt x="392" y="391"/>
                </a:lnTo>
                <a:lnTo>
                  <a:pt x="386" y="378"/>
                </a:lnTo>
                <a:lnTo>
                  <a:pt x="381" y="348"/>
                </a:lnTo>
                <a:lnTo>
                  <a:pt x="377" y="312"/>
                </a:lnTo>
                <a:lnTo>
                  <a:pt x="375" y="289"/>
                </a:lnTo>
                <a:lnTo>
                  <a:pt x="375" y="266"/>
                </a:lnTo>
                <a:lnTo>
                  <a:pt x="375" y="234"/>
                </a:lnTo>
                <a:lnTo>
                  <a:pt x="373" y="205"/>
                </a:lnTo>
                <a:lnTo>
                  <a:pt x="370" y="187"/>
                </a:lnTo>
                <a:lnTo>
                  <a:pt x="366" y="171"/>
                </a:lnTo>
                <a:lnTo>
                  <a:pt x="364" y="141"/>
                </a:lnTo>
                <a:lnTo>
                  <a:pt x="364" y="107"/>
                </a:lnTo>
                <a:lnTo>
                  <a:pt x="366" y="84"/>
                </a:lnTo>
                <a:lnTo>
                  <a:pt x="370" y="64"/>
                </a:lnTo>
                <a:lnTo>
                  <a:pt x="375" y="41"/>
                </a:lnTo>
                <a:lnTo>
                  <a:pt x="383" y="18"/>
                </a:lnTo>
                <a:lnTo>
                  <a:pt x="388" y="3"/>
                </a:lnTo>
                <a:lnTo>
                  <a:pt x="390" y="0"/>
                </a:lnTo>
                <a:lnTo>
                  <a:pt x="392" y="12"/>
                </a:lnTo>
                <a:lnTo>
                  <a:pt x="390" y="25"/>
                </a:lnTo>
                <a:lnTo>
                  <a:pt x="386" y="34"/>
                </a:lnTo>
                <a:lnTo>
                  <a:pt x="383" y="46"/>
                </a:lnTo>
                <a:lnTo>
                  <a:pt x="381" y="68"/>
                </a:lnTo>
                <a:lnTo>
                  <a:pt x="379" y="91"/>
                </a:lnTo>
                <a:lnTo>
                  <a:pt x="377" y="109"/>
                </a:lnTo>
                <a:lnTo>
                  <a:pt x="375" y="130"/>
                </a:lnTo>
                <a:lnTo>
                  <a:pt x="381" y="166"/>
                </a:lnTo>
                <a:lnTo>
                  <a:pt x="386" y="207"/>
                </a:lnTo>
                <a:lnTo>
                  <a:pt x="386" y="237"/>
                </a:lnTo>
                <a:lnTo>
                  <a:pt x="386" y="266"/>
                </a:lnTo>
                <a:lnTo>
                  <a:pt x="392" y="303"/>
                </a:lnTo>
                <a:lnTo>
                  <a:pt x="399" y="341"/>
                </a:lnTo>
                <a:lnTo>
                  <a:pt x="407" y="368"/>
                </a:lnTo>
                <a:lnTo>
                  <a:pt x="416" y="396"/>
                </a:lnTo>
                <a:lnTo>
                  <a:pt x="423" y="425"/>
                </a:lnTo>
                <a:lnTo>
                  <a:pt x="427" y="462"/>
                </a:lnTo>
                <a:lnTo>
                  <a:pt x="429" y="498"/>
                </a:lnTo>
                <a:lnTo>
                  <a:pt x="433" y="525"/>
                </a:lnTo>
                <a:lnTo>
                  <a:pt x="449" y="532"/>
                </a:lnTo>
                <a:lnTo>
                  <a:pt x="466" y="523"/>
                </a:lnTo>
                <a:lnTo>
                  <a:pt x="474" y="507"/>
                </a:lnTo>
                <a:lnTo>
                  <a:pt x="475" y="484"/>
                </a:lnTo>
                <a:lnTo>
                  <a:pt x="481" y="453"/>
                </a:lnTo>
                <a:lnTo>
                  <a:pt x="487" y="425"/>
                </a:lnTo>
                <a:lnTo>
                  <a:pt x="488" y="407"/>
                </a:lnTo>
                <a:lnTo>
                  <a:pt x="487" y="391"/>
                </a:lnTo>
                <a:lnTo>
                  <a:pt x="481" y="368"/>
                </a:lnTo>
                <a:lnTo>
                  <a:pt x="475" y="346"/>
                </a:lnTo>
                <a:lnTo>
                  <a:pt x="472" y="334"/>
                </a:lnTo>
                <a:lnTo>
                  <a:pt x="468" y="318"/>
                </a:lnTo>
                <a:lnTo>
                  <a:pt x="461" y="293"/>
                </a:lnTo>
                <a:lnTo>
                  <a:pt x="449" y="266"/>
                </a:lnTo>
                <a:lnTo>
                  <a:pt x="438" y="243"/>
                </a:lnTo>
                <a:lnTo>
                  <a:pt x="431" y="221"/>
                </a:lnTo>
                <a:lnTo>
                  <a:pt x="425" y="187"/>
                </a:lnTo>
                <a:lnTo>
                  <a:pt x="422" y="148"/>
                </a:lnTo>
                <a:lnTo>
                  <a:pt x="422" y="121"/>
                </a:lnTo>
                <a:lnTo>
                  <a:pt x="422" y="98"/>
                </a:lnTo>
                <a:lnTo>
                  <a:pt x="425" y="75"/>
                </a:lnTo>
                <a:lnTo>
                  <a:pt x="429" y="55"/>
                </a:lnTo>
                <a:lnTo>
                  <a:pt x="431" y="41"/>
                </a:lnTo>
                <a:lnTo>
                  <a:pt x="433" y="43"/>
                </a:lnTo>
                <a:lnTo>
                  <a:pt x="433" y="64"/>
                </a:lnTo>
                <a:lnTo>
                  <a:pt x="433" y="89"/>
                </a:lnTo>
                <a:lnTo>
                  <a:pt x="431" y="112"/>
                </a:lnTo>
                <a:lnTo>
                  <a:pt x="431" y="134"/>
                </a:lnTo>
                <a:lnTo>
                  <a:pt x="433" y="159"/>
                </a:lnTo>
                <a:lnTo>
                  <a:pt x="435" y="184"/>
                </a:lnTo>
                <a:lnTo>
                  <a:pt x="436" y="203"/>
                </a:lnTo>
                <a:lnTo>
                  <a:pt x="440" y="218"/>
                </a:lnTo>
                <a:lnTo>
                  <a:pt x="449" y="239"/>
                </a:lnTo>
                <a:lnTo>
                  <a:pt x="461" y="259"/>
                </a:lnTo>
                <a:lnTo>
                  <a:pt x="470" y="278"/>
                </a:lnTo>
                <a:lnTo>
                  <a:pt x="479" y="298"/>
                </a:lnTo>
                <a:lnTo>
                  <a:pt x="487" y="323"/>
                </a:lnTo>
                <a:lnTo>
                  <a:pt x="492" y="353"/>
                </a:lnTo>
                <a:lnTo>
                  <a:pt x="498" y="380"/>
                </a:lnTo>
                <a:lnTo>
                  <a:pt x="500" y="400"/>
                </a:lnTo>
                <a:lnTo>
                  <a:pt x="501" y="407"/>
                </a:lnTo>
                <a:lnTo>
                  <a:pt x="513" y="387"/>
                </a:lnTo>
                <a:lnTo>
                  <a:pt x="526" y="364"/>
                </a:lnTo>
                <a:lnTo>
                  <a:pt x="537" y="343"/>
                </a:lnTo>
                <a:lnTo>
                  <a:pt x="548" y="323"/>
                </a:lnTo>
                <a:lnTo>
                  <a:pt x="559" y="298"/>
                </a:lnTo>
                <a:lnTo>
                  <a:pt x="566" y="280"/>
                </a:lnTo>
                <a:lnTo>
                  <a:pt x="570" y="264"/>
                </a:lnTo>
                <a:lnTo>
                  <a:pt x="572" y="250"/>
                </a:lnTo>
                <a:lnTo>
                  <a:pt x="578" y="232"/>
                </a:lnTo>
                <a:lnTo>
                  <a:pt x="581" y="221"/>
                </a:lnTo>
                <a:lnTo>
                  <a:pt x="579" y="205"/>
                </a:lnTo>
                <a:lnTo>
                  <a:pt x="566" y="180"/>
                </a:lnTo>
                <a:lnTo>
                  <a:pt x="553" y="153"/>
                </a:lnTo>
                <a:lnTo>
                  <a:pt x="548" y="134"/>
                </a:lnTo>
                <a:lnTo>
                  <a:pt x="546" y="118"/>
                </a:lnTo>
                <a:lnTo>
                  <a:pt x="539" y="96"/>
                </a:lnTo>
                <a:lnTo>
                  <a:pt x="526" y="75"/>
                </a:lnTo>
                <a:lnTo>
                  <a:pt x="516" y="66"/>
                </a:lnTo>
                <a:lnTo>
                  <a:pt x="514" y="64"/>
                </a:lnTo>
                <a:lnTo>
                  <a:pt x="522" y="64"/>
                </a:lnTo>
                <a:lnTo>
                  <a:pt x="531" y="64"/>
                </a:lnTo>
                <a:lnTo>
                  <a:pt x="535" y="68"/>
                </a:lnTo>
                <a:lnTo>
                  <a:pt x="535" y="78"/>
                </a:lnTo>
                <a:lnTo>
                  <a:pt x="542" y="96"/>
                </a:lnTo>
                <a:lnTo>
                  <a:pt x="553" y="116"/>
                </a:lnTo>
                <a:lnTo>
                  <a:pt x="561" y="130"/>
                </a:lnTo>
                <a:lnTo>
                  <a:pt x="568" y="146"/>
                </a:lnTo>
                <a:lnTo>
                  <a:pt x="576" y="166"/>
                </a:lnTo>
                <a:lnTo>
                  <a:pt x="583" y="187"/>
                </a:lnTo>
                <a:lnTo>
                  <a:pt x="589" y="198"/>
                </a:lnTo>
                <a:lnTo>
                  <a:pt x="589" y="214"/>
                </a:lnTo>
                <a:lnTo>
                  <a:pt x="585" y="239"/>
                </a:lnTo>
                <a:lnTo>
                  <a:pt x="579" y="266"/>
                </a:lnTo>
                <a:lnTo>
                  <a:pt x="576" y="284"/>
                </a:lnTo>
                <a:lnTo>
                  <a:pt x="568" y="298"/>
                </a:lnTo>
                <a:lnTo>
                  <a:pt x="559" y="316"/>
                </a:lnTo>
                <a:lnTo>
                  <a:pt x="552" y="330"/>
                </a:lnTo>
                <a:lnTo>
                  <a:pt x="548" y="339"/>
                </a:lnTo>
                <a:lnTo>
                  <a:pt x="546" y="353"/>
                </a:lnTo>
                <a:lnTo>
                  <a:pt x="539" y="375"/>
                </a:lnTo>
                <a:lnTo>
                  <a:pt x="529" y="396"/>
                </a:lnTo>
                <a:lnTo>
                  <a:pt x="526" y="405"/>
                </a:lnTo>
                <a:lnTo>
                  <a:pt x="522" y="412"/>
                </a:lnTo>
                <a:lnTo>
                  <a:pt x="516" y="425"/>
                </a:lnTo>
                <a:lnTo>
                  <a:pt x="507" y="443"/>
                </a:lnTo>
                <a:lnTo>
                  <a:pt x="501" y="457"/>
                </a:lnTo>
                <a:lnTo>
                  <a:pt x="500" y="468"/>
                </a:lnTo>
                <a:lnTo>
                  <a:pt x="505" y="471"/>
                </a:lnTo>
                <a:lnTo>
                  <a:pt x="516" y="471"/>
                </a:lnTo>
                <a:lnTo>
                  <a:pt x="524" y="471"/>
                </a:lnTo>
                <a:lnTo>
                  <a:pt x="531" y="468"/>
                </a:lnTo>
                <a:lnTo>
                  <a:pt x="539" y="459"/>
                </a:lnTo>
                <a:lnTo>
                  <a:pt x="544" y="448"/>
                </a:lnTo>
                <a:lnTo>
                  <a:pt x="546" y="441"/>
                </a:lnTo>
                <a:lnTo>
                  <a:pt x="550" y="434"/>
                </a:lnTo>
                <a:lnTo>
                  <a:pt x="559" y="421"/>
                </a:lnTo>
                <a:lnTo>
                  <a:pt x="568" y="403"/>
                </a:lnTo>
                <a:lnTo>
                  <a:pt x="576" y="391"/>
                </a:lnTo>
                <a:lnTo>
                  <a:pt x="579" y="380"/>
                </a:lnTo>
                <a:lnTo>
                  <a:pt x="585" y="368"/>
                </a:lnTo>
                <a:lnTo>
                  <a:pt x="596" y="357"/>
                </a:lnTo>
                <a:lnTo>
                  <a:pt x="611" y="350"/>
                </a:lnTo>
                <a:lnTo>
                  <a:pt x="626" y="341"/>
                </a:lnTo>
                <a:lnTo>
                  <a:pt x="633" y="323"/>
                </a:lnTo>
                <a:lnTo>
                  <a:pt x="639" y="307"/>
                </a:lnTo>
                <a:lnTo>
                  <a:pt x="644" y="300"/>
                </a:lnTo>
                <a:lnTo>
                  <a:pt x="654" y="293"/>
                </a:lnTo>
                <a:lnTo>
                  <a:pt x="667" y="278"/>
                </a:lnTo>
                <a:lnTo>
                  <a:pt x="678" y="259"/>
                </a:lnTo>
                <a:lnTo>
                  <a:pt x="685" y="248"/>
                </a:lnTo>
                <a:lnTo>
                  <a:pt x="693" y="239"/>
                </a:lnTo>
                <a:lnTo>
                  <a:pt x="702" y="232"/>
                </a:lnTo>
                <a:lnTo>
                  <a:pt x="709" y="232"/>
                </a:lnTo>
                <a:lnTo>
                  <a:pt x="708" y="241"/>
                </a:lnTo>
                <a:lnTo>
                  <a:pt x="704" y="253"/>
                </a:lnTo>
                <a:lnTo>
                  <a:pt x="702" y="257"/>
                </a:lnTo>
                <a:lnTo>
                  <a:pt x="700" y="259"/>
                </a:lnTo>
                <a:lnTo>
                  <a:pt x="698" y="264"/>
                </a:lnTo>
                <a:lnTo>
                  <a:pt x="691" y="271"/>
                </a:lnTo>
                <a:lnTo>
                  <a:pt x="682" y="284"/>
                </a:lnTo>
                <a:lnTo>
                  <a:pt x="672" y="298"/>
                </a:lnTo>
                <a:lnTo>
                  <a:pt x="665" y="309"/>
                </a:lnTo>
                <a:lnTo>
                  <a:pt x="657" y="321"/>
                </a:lnTo>
                <a:lnTo>
                  <a:pt x="648" y="334"/>
                </a:lnTo>
                <a:lnTo>
                  <a:pt x="637" y="346"/>
                </a:lnTo>
                <a:lnTo>
                  <a:pt x="628" y="355"/>
                </a:lnTo>
                <a:lnTo>
                  <a:pt x="620" y="364"/>
                </a:lnTo>
                <a:lnTo>
                  <a:pt x="617" y="375"/>
                </a:lnTo>
                <a:lnTo>
                  <a:pt x="615" y="387"/>
                </a:lnTo>
                <a:lnTo>
                  <a:pt x="615" y="396"/>
                </a:lnTo>
                <a:lnTo>
                  <a:pt x="618" y="400"/>
                </a:lnTo>
                <a:lnTo>
                  <a:pt x="635" y="403"/>
                </a:lnTo>
                <a:lnTo>
                  <a:pt x="646" y="403"/>
                </a:lnTo>
                <a:lnTo>
                  <a:pt x="656" y="403"/>
                </a:lnTo>
                <a:lnTo>
                  <a:pt x="663" y="403"/>
                </a:lnTo>
                <a:lnTo>
                  <a:pt x="669" y="400"/>
                </a:lnTo>
                <a:lnTo>
                  <a:pt x="676" y="400"/>
                </a:lnTo>
                <a:lnTo>
                  <a:pt x="683" y="398"/>
                </a:lnTo>
                <a:lnTo>
                  <a:pt x="691" y="396"/>
                </a:lnTo>
                <a:lnTo>
                  <a:pt x="700" y="391"/>
                </a:lnTo>
                <a:lnTo>
                  <a:pt x="717" y="378"/>
                </a:lnTo>
                <a:lnTo>
                  <a:pt x="730" y="364"/>
                </a:lnTo>
                <a:lnTo>
                  <a:pt x="737" y="353"/>
                </a:lnTo>
                <a:lnTo>
                  <a:pt x="739" y="348"/>
                </a:lnTo>
                <a:lnTo>
                  <a:pt x="737" y="366"/>
                </a:lnTo>
                <a:lnTo>
                  <a:pt x="735" y="375"/>
                </a:lnTo>
                <a:lnTo>
                  <a:pt x="730" y="382"/>
                </a:lnTo>
                <a:lnTo>
                  <a:pt x="719" y="393"/>
                </a:lnTo>
                <a:lnTo>
                  <a:pt x="706" y="405"/>
                </a:lnTo>
                <a:lnTo>
                  <a:pt x="695" y="412"/>
                </a:lnTo>
                <a:lnTo>
                  <a:pt x="683" y="416"/>
                </a:lnTo>
                <a:lnTo>
                  <a:pt x="665" y="421"/>
                </a:lnTo>
                <a:lnTo>
                  <a:pt x="648" y="423"/>
                </a:lnTo>
                <a:lnTo>
                  <a:pt x="639" y="421"/>
                </a:lnTo>
                <a:lnTo>
                  <a:pt x="631" y="418"/>
                </a:lnTo>
                <a:lnTo>
                  <a:pt x="617" y="414"/>
                </a:lnTo>
                <a:lnTo>
                  <a:pt x="604" y="405"/>
                </a:lnTo>
                <a:lnTo>
                  <a:pt x="596" y="396"/>
                </a:lnTo>
                <a:lnTo>
                  <a:pt x="591" y="396"/>
                </a:lnTo>
                <a:lnTo>
                  <a:pt x="579" y="414"/>
                </a:lnTo>
                <a:lnTo>
                  <a:pt x="570" y="437"/>
                </a:lnTo>
                <a:lnTo>
                  <a:pt x="568" y="448"/>
                </a:lnTo>
                <a:lnTo>
                  <a:pt x="563" y="459"/>
                </a:lnTo>
                <a:lnTo>
                  <a:pt x="548" y="478"/>
                </a:lnTo>
                <a:lnTo>
                  <a:pt x="531" y="493"/>
                </a:lnTo>
                <a:lnTo>
                  <a:pt x="524" y="503"/>
                </a:lnTo>
                <a:lnTo>
                  <a:pt x="516" y="509"/>
                </a:lnTo>
                <a:lnTo>
                  <a:pt x="505" y="523"/>
                </a:lnTo>
                <a:lnTo>
                  <a:pt x="494" y="534"/>
                </a:lnTo>
                <a:lnTo>
                  <a:pt x="485" y="539"/>
                </a:lnTo>
                <a:lnTo>
                  <a:pt x="477" y="548"/>
                </a:lnTo>
                <a:lnTo>
                  <a:pt x="470" y="575"/>
                </a:lnTo>
                <a:lnTo>
                  <a:pt x="464" y="598"/>
                </a:lnTo>
                <a:lnTo>
                  <a:pt x="461" y="603"/>
                </a:lnTo>
                <a:lnTo>
                  <a:pt x="459" y="609"/>
                </a:lnTo>
                <a:lnTo>
                  <a:pt x="461" y="639"/>
                </a:lnTo>
                <a:lnTo>
                  <a:pt x="462" y="675"/>
                </a:lnTo>
                <a:lnTo>
                  <a:pt x="464" y="691"/>
                </a:lnTo>
                <a:lnTo>
                  <a:pt x="464" y="705"/>
                </a:lnTo>
                <a:lnTo>
                  <a:pt x="466" y="730"/>
                </a:lnTo>
                <a:lnTo>
                  <a:pt x="468" y="759"/>
                </a:lnTo>
                <a:lnTo>
                  <a:pt x="472" y="780"/>
                </a:lnTo>
                <a:lnTo>
                  <a:pt x="479" y="787"/>
                </a:lnTo>
                <a:lnTo>
                  <a:pt x="490" y="775"/>
                </a:lnTo>
                <a:lnTo>
                  <a:pt x="500" y="759"/>
                </a:lnTo>
                <a:lnTo>
                  <a:pt x="503" y="750"/>
                </a:lnTo>
                <a:lnTo>
                  <a:pt x="507" y="737"/>
                </a:lnTo>
                <a:lnTo>
                  <a:pt x="516" y="718"/>
                </a:lnTo>
                <a:lnTo>
                  <a:pt x="531" y="696"/>
                </a:lnTo>
                <a:lnTo>
                  <a:pt x="544" y="678"/>
                </a:lnTo>
                <a:lnTo>
                  <a:pt x="555" y="662"/>
                </a:lnTo>
                <a:lnTo>
                  <a:pt x="565" y="646"/>
                </a:lnTo>
                <a:lnTo>
                  <a:pt x="570" y="634"/>
                </a:lnTo>
                <a:lnTo>
                  <a:pt x="576" y="625"/>
                </a:lnTo>
                <a:lnTo>
                  <a:pt x="581" y="616"/>
                </a:lnTo>
                <a:lnTo>
                  <a:pt x="596" y="600"/>
                </a:lnTo>
                <a:lnTo>
                  <a:pt x="613" y="584"/>
                </a:lnTo>
                <a:lnTo>
                  <a:pt x="624" y="568"/>
                </a:lnTo>
                <a:lnTo>
                  <a:pt x="633" y="557"/>
                </a:lnTo>
                <a:lnTo>
                  <a:pt x="644" y="543"/>
                </a:lnTo>
                <a:lnTo>
                  <a:pt x="656" y="532"/>
                </a:lnTo>
                <a:lnTo>
                  <a:pt x="665" y="525"/>
                </a:lnTo>
                <a:lnTo>
                  <a:pt x="674" y="518"/>
                </a:lnTo>
                <a:lnTo>
                  <a:pt x="685" y="507"/>
                </a:lnTo>
                <a:lnTo>
                  <a:pt x="696" y="493"/>
                </a:lnTo>
                <a:lnTo>
                  <a:pt x="706" y="484"/>
                </a:lnTo>
                <a:lnTo>
                  <a:pt x="717" y="475"/>
                </a:lnTo>
                <a:lnTo>
                  <a:pt x="732" y="462"/>
                </a:lnTo>
                <a:lnTo>
                  <a:pt x="747" y="446"/>
                </a:lnTo>
                <a:lnTo>
                  <a:pt x="760" y="428"/>
                </a:lnTo>
                <a:lnTo>
                  <a:pt x="773" y="407"/>
                </a:lnTo>
                <a:lnTo>
                  <a:pt x="782" y="387"/>
                </a:lnTo>
                <a:lnTo>
                  <a:pt x="789" y="371"/>
                </a:lnTo>
                <a:lnTo>
                  <a:pt x="800" y="362"/>
                </a:lnTo>
                <a:lnTo>
                  <a:pt x="812" y="353"/>
                </a:lnTo>
                <a:lnTo>
                  <a:pt x="825" y="341"/>
                </a:lnTo>
                <a:lnTo>
                  <a:pt x="834" y="325"/>
                </a:lnTo>
                <a:lnTo>
                  <a:pt x="841" y="307"/>
                </a:lnTo>
                <a:lnTo>
                  <a:pt x="847" y="296"/>
                </a:lnTo>
                <a:lnTo>
                  <a:pt x="850" y="303"/>
                </a:lnTo>
                <a:lnTo>
                  <a:pt x="850" y="314"/>
                </a:lnTo>
                <a:lnTo>
                  <a:pt x="847" y="323"/>
                </a:lnTo>
                <a:lnTo>
                  <a:pt x="843" y="332"/>
                </a:lnTo>
                <a:lnTo>
                  <a:pt x="839" y="339"/>
                </a:lnTo>
                <a:lnTo>
                  <a:pt x="825" y="353"/>
                </a:lnTo>
                <a:lnTo>
                  <a:pt x="815" y="362"/>
                </a:lnTo>
                <a:lnTo>
                  <a:pt x="810" y="366"/>
                </a:lnTo>
                <a:lnTo>
                  <a:pt x="808" y="368"/>
                </a:lnTo>
                <a:lnTo>
                  <a:pt x="806" y="371"/>
                </a:lnTo>
                <a:lnTo>
                  <a:pt x="802" y="378"/>
                </a:lnTo>
                <a:lnTo>
                  <a:pt x="795" y="393"/>
                </a:lnTo>
                <a:lnTo>
                  <a:pt x="782" y="414"/>
                </a:lnTo>
                <a:lnTo>
                  <a:pt x="771" y="430"/>
                </a:lnTo>
                <a:lnTo>
                  <a:pt x="765" y="439"/>
                </a:lnTo>
                <a:lnTo>
                  <a:pt x="758" y="448"/>
                </a:lnTo>
                <a:lnTo>
                  <a:pt x="745" y="464"/>
                </a:lnTo>
                <a:lnTo>
                  <a:pt x="730" y="484"/>
                </a:lnTo>
                <a:lnTo>
                  <a:pt x="721" y="496"/>
                </a:lnTo>
                <a:lnTo>
                  <a:pt x="711" y="507"/>
                </a:lnTo>
                <a:lnTo>
                  <a:pt x="696" y="523"/>
                </a:lnTo>
                <a:lnTo>
                  <a:pt x="680" y="541"/>
                </a:lnTo>
                <a:lnTo>
                  <a:pt x="669" y="553"/>
                </a:lnTo>
                <a:lnTo>
                  <a:pt x="661" y="559"/>
                </a:lnTo>
                <a:lnTo>
                  <a:pt x="659" y="562"/>
                </a:lnTo>
                <a:lnTo>
                  <a:pt x="670" y="566"/>
                </a:lnTo>
                <a:lnTo>
                  <a:pt x="678" y="568"/>
                </a:lnTo>
                <a:lnTo>
                  <a:pt x="685" y="568"/>
                </a:lnTo>
                <a:lnTo>
                  <a:pt x="702" y="562"/>
                </a:lnTo>
                <a:lnTo>
                  <a:pt x="721" y="557"/>
                </a:lnTo>
                <a:lnTo>
                  <a:pt x="732" y="555"/>
                </a:lnTo>
                <a:lnTo>
                  <a:pt x="741" y="550"/>
                </a:lnTo>
                <a:lnTo>
                  <a:pt x="754" y="537"/>
                </a:lnTo>
                <a:lnTo>
                  <a:pt x="767" y="521"/>
                </a:lnTo>
                <a:lnTo>
                  <a:pt x="776" y="509"/>
                </a:lnTo>
                <a:lnTo>
                  <a:pt x="784" y="503"/>
                </a:lnTo>
                <a:lnTo>
                  <a:pt x="797" y="491"/>
                </a:lnTo>
                <a:lnTo>
                  <a:pt x="789" y="503"/>
                </a:lnTo>
                <a:lnTo>
                  <a:pt x="786" y="509"/>
                </a:lnTo>
                <a:lnTo>
                  <a:pt x="778" y="521"/>
                </a:lnTo>
                <a:lnTo>
                  <a:pt x="765" y="537"/>
                </a:lnTo>
                <a:lnTo>
                  <a:pt x="748" y="553"/>
                </a:lnTo>
                <a:lnTo>
                  <a:pt x="737" y="562"/>
                </a:lnTo>
                <a:lnTo>
                  <a:pt x="730" y="566"/>
                </a:lnTo>
                <a:lnTo>
                  <a:pt x="728" y="568"/>
                </a:lnTo>
                <a:lnTo>
                  <a:pt x="739" y="571"/>
                </a:lnTo>
                <a:lnTo>
                  <a:pt x="750" y="575"/>
                </a:lnTo>
                <a:lnTo>
                  <a:pt x="761" y="580"/>
                </a:lnTo>
                <a:lnTo>
                  <a:pt x="769" y="584"/>
                </a:lnTo>
                <a:lnTo>
                  <a:pt x="776" y="589"/>
                </a:lnTo>
                <a:lnTo>
                  <a:pt x="782" y="593"/>
                </a:lnTo>
                <a:lnTo>
                  <a:pt x="786" y="596"/>
                </a:lnTo>
                <a:lnTo>
                  <a:pt x="787" y="596"/>
                </a:lnTo>
                <a:lnTo>
                  <a:pt x="774" y="598"/>
                </a:lnTo>
                <a:lnTo>
                  <a:pt x="763" y="598"/>
                </a:lnTo>
                <a:lnTo>
                  <a:pt x="754" y="596"/>
                </a:lnTo>
                <a:lnTo>
                  <a:pt x="750" y="596"/>
                </a:lnTo>
                <a:lnTo>
                  <a:pt x="748" y="593"/>
                </a:lnTo>
                <a:lnTo>
                  <a:pt x="745" y="589"/>
                </a:lnTo>
                <a:lnTo>
                  <a:pt x="735" y="587"/>
                </a:lnTo>
                <a:lnTo>
                  <a:pt x="719" y="589"/>
                </a:lnTo>
                <a:lnTo>
                  <a:pt x="709" y="591"/>
                </a:lnTo>
                <a:lnTo>
                  <a:pt x="702" y="591"/>
                </a:lnTo>
                <a:lnTo>
                  <a:pt x="695" y="591"/>
                </a:lnTo>
                <a:lnTo>
                  <a:pt x="687" y="589"/>
                </a:lnTo>
                <a:lnTo>
                  <a:pt x="682" y="589"/>
                </a:lnTo>
                <a:lnTo>
                  <a:pt x="674" y="589"/>
                </a:lnTo>
                <a:lnTo>
                  <a:pt x="665" y="591"/>
                </a:lnTo>
                <a:lnTo>
                  <a:pt x="654" y="596"/>
                </a:lnTo>
                <a:lnTo>
                  <a:pt x="637" y="603"/>
                </a:lnTo>
                <a:lnTo>
                  <a:pt x="628" y="609"/>
                </a:lnTo>
                <a:lnTo>
                  <a:pt x="620" y="618"/>
                </a:lnTo>
                <a:lnTo>
                  <a:pt x="607" y="634"/>
                </a:lnTo>
                <a:lnTo>
                  <a:pt x="598" y="643"/>
                </a:lnTo>
                <a:lnTo>
                  <a:pt x="587" y="655"/>
                </a:lnTo>
                <a:lnTo>
                  <a:pt x="579" y="666"/>
                </a:lnTo>
                <a:lnTo>
                  <a:pt x="570" y="680"/>
                </a:lnTo>
                <a:lnTo>
                  <a:pt x="563" y="691"/>
                </a:lnTo>
                <a:lnTo>
                  <a:pt x="555" y="705"/>
                </a:lnTo>
                <a:lnTo>
                  <a:pt x="548" y="718"/>
                </a:lnTo>
                <a:lnTo>
                  <a:pt x="542" y="730"/>
                </a:lnTo>
                <a:lnTo>
                  <a:pt x="529" y="750"/>
                </a:lnTo>
                <a:lnTo>
                  <a:pt x="516" y="768"/>
                </a:lnTo>
                <a:lnTo>
                  <a:pt x="503" y="791"/>
                </a:lnTo>
                <a:lnTo>
                  <a:pt x="496" y="821"/>
                </a:lnTo>
                <a:lnTo>
                  <a:pt x="492" y="848"/>
                </a:lnTo>
                <a:lnTo>
                  <a:pt x="490" y="862"/>
                </a:lnTo>
                <a:lnTo>
                  <a:pt x="488" y="884"/>
                </a:lnTo>
                <a:lnTo>
                  <a:pt x="487" y="932"/>
                </a:lnTo>
                <a:lnTo>
                  <a:pt x="481" y="987"/>
                </a:lnTo>
                <a:lnTo>
                  <a:pt x="477" y="1025"/>
                </a:lnTo>
                <a:lnTo>
                  <a:pt x="477" y="1057"/>
                </a:lnTo>
                <a:lnTo>
                  <a:pt x="481" y="1091"/>
                </a:lnTo>
                <a:lnTo>
                  <a:pt x="488" y="1109"/>
                </a:lnTo>
                <a:lnTo>
                  <a:pt x="500" y="1125"/>
                </a:lnTo>
                <a:lnTo>
                  <a:pt x="516" y="1141"/>
                </a:lnTo>
                <a:lnTo>
                  <a:pt x="535" y="1153"/>
                </a:lnTo>
                <a:lnTo>
                  <a:pt x="555" y="1166"/>
                </a:lnTo>
                <a:lnTo>
                  <a:pt x="574" y="1178"/>
                </a:lnTo>
                <a:lnTo>
                  <a:pt x="594" y="1191"/>
                </a:lnTo>
                <a:lnTo>
                  <a:pt x="611" y="1203"/>
                </a:lnTo>
                <a:lnTo>
                  <a:pt x="579" y="1200"/>
                </a:lnTo>
                <a:lnTo>
                  <a:pt x="548" y="1200"/>
                </a:lnTo>
                <a:lnTo>
                  <a:pt x="514" y="1200"/>
                </a:lnTo>
                <a:lnTo>
                  <a:pt x="483" y="1200"/>
                </a:lnTo>
                <a:lnTo>
                  <a:pt x="453" y="1200"/>
                </a:lnTo>
                <a:lnTo>
                  <a:pt x="423" y="1203"/>
                </a:lnTo>
                <a:lnTo>
                  <a:pt x="396" y="1203"/>
                </a:lnTo>
                <a:lnTo>
                  <a:pt x="370" y="1203"/>
                </a:lnTo>
                <a:lnTo>
                  <a:pt x="344" y="1203"/>
                </a:lnTo>
                <a:lnTo>
                  <a:pt x="318" y="1203"/>
                </a:lnTo>
                <a:lnTo>
                  <a:pt x="293" y="1200"/>
                </a:lnTo>
                <a:lnTo>
                  <a:pt x="267" y="1200"/>
                </a:lnTo>
                <a:lnTo>
                  <a:pt x="243" y="1200"/>
                </a:lnTo>
                <a:lnTo>
                  <a:pt x="219" y="1200"/>
                </a:lnTo>
                <a:lnTo>
                  <a:pt x="197" y="1200"/>
                </a:lnTo>
                <a:lnTo>
                  <a:pt x="175" y="1203"/>
                </a:lnTo>
                <a:close/>
              </a:path>
            </a:pathLst>
          </a:custGeom>
          <a:solidFill>
            <a:srgbClr val="330000"/>
          </a:solidFill>
          <a:ln w="9525">
            <a:noFill/>
            <a:round/>
            <a:headEnd/>
            <a:tailEnd/>
          </a:ln>
        </p:spPr>
        <p:txBody>
          <a:bodyPr/>
          <a:lstStyle/>
          <a:p>
            <a:endParaRPr lang="fr-FR"/>
          </a:p>
        </p:txBody>
      </p:sp>
      <p:sp>
        <p:nvSpPr>
          <p:cNvPr id="583688" name="Freeform 166"/>
          <p:cNvSpPr>
            <a:spLocks/>
          </p:cNvSpPr>
          <p:nvPr/>
        </p:nvSpPr>
        <p:spPr bwMode="auto">
          <a:xfrm>
            <a:off x="2987675" y="4652963"/>
            <a:ext cx="1819275" cy="847725"/>
          </a:xfrm>
          <a:custGeom>
            <a:avLst/>
            <a:gdLst>
              <a:gd name="T0" fmla="*/ 1791051 w 1547"/>
              <a:gd name="T1" fmla="*/ 90645 h 664"/>
              <a:gd name="T2" fmla="*/ 1720491 w 1547"/>
              <a:gd name="T3" fmla="*/ 261722 h 664"/>
              <a:gd name="T4" fmla="*/ 1631115 w 1547"/>
              <a:gd name="T5" fmla="*/ 414926 h 664"/>
              <a:gd name="T6" fmla="*/ 1526451 w 1547"/>
              <a:gd name="T7" fmla="*/ 548978 h 664"/>
              <a:gd name="T8" fmla="*/ 1408850 w 1547"/>
              <a:gd name="T9" fmla="*/ 662604 h 664"/>
              <a:gd name="T10" fmla="*/ 1277138 w 1547"/>
              <a:gd name="T11" fmla="*/ 751973 h 664"/>
              <a:gd name="T12" fmla="*/ 1138370 w 1547"/>
              <a:gd name="T13" fmla="*/ 813254 h 664"/>
              <a:gd name="T14" fmla="*/ 986666 w 1547"/>
              <a:gd name="T15" fmla="*/ 845172 h 664"/>
              <a:gd name="T16" fmla="*/ 832609 w 1547"/>
              <a:gd name="T17" fmla="*/ 845172 h 664"/>
              <a:gd name="T18" fmla="*/ 683257 w 1547"/>
              <a:gd name="T19" fmla="*/ 813254 h 664"/>
              <a:gd name="T20" fmla="*/ 542137 w 1547"/>
              <a:gd name="T21" fmla="*/ 751973 h 664"/>
              <a:gd name="T22" fmla="*/ 410425 w 1547"/>
              <a:gd name="T23" fmla="*/ 662604 h 664"/>
              <a:gd name="T24" fmla="*/ 290472 w 1547"/>
              <a:gd name="T25" fmla="*/ 548978 h 664"/>
              <a:gd name="T26" fmla="*/ 188160 w 1547"/>
              <a:gd name="T27" fmla="*/ 414926 h 664"/>
              <a:gd name="T28" fmla="*/ 98784 w 1547"/>
              <a:gd name="T29" fmla="*/ 261722 h 664"/>
              <a:gd name="T30" fmla="*/ 28224 w 1547"/>
              <a:gd name="T31" fmla="*/ 90645 h 664"/>
              <a:gd name="T32" fmla="*/ 56448 w 1547"/>
              <a:gd name="T33" fmla="*/ 0 h 664"/>
              <a:gd name="T34" fmla="*/ 177576 w 1547"/>
              <a:gd name="T35" fmla="*/ 0 h 664"/>
              <a:gd name="T36" fmla="*/ 305761 w 1547"/>
              <a:gd name="T37" fmla="*/ 0 h 664"/>
              <a:gd name="T38" fmla="*/ 438649 w 1547"/>
              <a:gd name="T39" fmla="*/ 0 h 664"/>
              <a:gd name="T40" fmla="*/ 576241 w 1547"/>
              <a:gd name="T41" fmla="*/ 0 h 664"/>
              <a:gd name="T42" fmla="*/ 713833 w 1547"/>
              <a:gd name="T43" fmla="*/ 0 h 664"/>
              <a:gd name="T44" fmla="*/ 853777 w 1547"/>
              <a:gd name="T45" fmla="*/ 0 h 664"/>
              <a:gd name="T46" fmla="*/ 991370 w 1547"/>
              <a:gd name="T47" fmla="*/ 0 h 664"/>
              <a:gd name="T48" fmla="*/ 1124258 w 1547"/>
              <a:gd name="T49" fmla="*/ 0 h 664"/>
              <a:gd name="T50" fmla="*/ 1253618 w 1547"/>
              <a:gd name="T51" fmla="*/ 0 h 664"/>
              <a:gd name="T52" fmla="*/ 1373570 w 1547"/>
              <a:gd name="T53" fmla="*/ 0 h 664"/>
              <a:gd name="T54" fmla="*/ 1485291 w 1547"/>
              <a:gd name="T55" fmla="*/ 0 h 664"/>
              <a:gd name="T56" fmla="*/ 1585251 w 1547"/>
              <a:gd name="T57" fmla="*/ 0 h 664"/>
              <a:gd name="T58" fmla="*/ 1671099 w 1547"/>
              <a:gd name="T59" fmla="*/ 0 h 664"/>
              <a:gd name="T60" fmla="*/ 1742835 w 1547"/>
              <a:gd name="T61" fmla="*/ 0 h 664"/>
              <a:gd name="T62" fmla="*/ 1799283 w 1547"/>
              <a:gd name="T63" fmla="*/ 0 h 6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7"/>
              <a:gd name="T97" fmla="*/ 0 h 664"/>
              <a:gd name="T98" fmla="*/ 1547 w 1547"/>
              <a:gd name="T99" fmla="*/ 664 h 6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7" h="664">
                <a:moveTo>
                  <a:pt x="1547" y="0"/>
                </a:moveTo>
                <a:lnTo>
                  <a:pt x="1523" y="71"/>
                </a:lnTo>
                <a:lnTo>
                  <a:pt x="1495" y="139"/>
                </a:lnTo>
                <a:lnTo>
                  <a:pt x="1463" y="205"/>
                </a:lnTo>
                <a:lnTo>
                  <a:pt x="1428" y="266"/>
                </a:lnTo>
                <a:lnTo>
                  <a:pt x="1387" y="325"/>
                </a:lnTo>
                <a:lnTo>
                  <a:pt x="1344" y="380"/>
                </a:lnTo>
                <a:lnTo>
                  <a:pt x="1298" y="430"/>
                </a:lnTo>
                <a:lnTo>
                  <a:pt x="1250" y="478"/>
                </a:lnTo>
                <a:lnTo>
                  <a:pt x="1198" y="519"/>
                </a:lnTo>
                <a:lnTo>
                  <a:pt x="1144" y="555"/>
                </a:lnTo>
                <a:lnTo>
                  <a:pt x="1086" y="589"/>
                </a:lnTo>
                <a:lnTo>
                  <a:pt x="1027" y="614"/>
                </a:lnTo>
                <a:lnTo>
                  <a:pt x="968" y="637"/>
                </a:lnTo>
                <a:lnTo>
                  <a:pt x="904" y="650"/>
                </a:lnTo>
                <a:lnTo>
                  <a:pt x="839" y="662"/>
                </a:lnTo>
                <a:lnTo>
                  <a:pt x="774" y="664"/>
                </a:lnTo>
                <a:lnTo>
                  <a:pt x="708" y="662"/>
                </a:lnTo>
                <a:lnTo>
                  <a:pt x="644" y="650"/>
                </a:lnTo>
                <a:lnTo>
                  <a:pt x="581" y="637"/>
                </a:lnTo>
                <a:lnTo>
                  <a:pt x="520" y="614"/>
                </a:lnTo>
                <a:lnTo>
                  <a:pt x="461" y="589"/>
                </a:lnTo>
                <a:lnTo>
                  <a:pt x="403" y="555"/>
                </a:lnTo>
                <a:lnTo>
                  <a:pt x="349" y="519"/>
                </a:lnTo>
                <a:lnTo>
                  <a:pt x="297" y="478"/>
                </a:lnTo>
                <a:lnTo>
                  <a:pt x="247" y="430"/>
                </a:lnTo>
                <a:lnTo>
                  <a:pt x="203" y="380"/>
                </a:lnTo>
                <a:lnTo>
                  <a:pt x="160" y="325"/>
                </a:lnTo>
                <a:lnTo>
                  <a:pt x="119" y="266"/>
                </a:lnTo>
                <a:lnTo>
                  <a:pt x="84" y="205"/>
                </a:lnTo>
                <a:lnTo>
                  <a:pt x="52" y="139"/>
                </a:lnTo>
                <a:lnTo>
                  <a:pt x="24" y="71"/>
                </a:lnTo>
                <a:lnTo>
                  <a:pt x="0" y="0"/>
                </a:lnTo>
                <a:lnTo>
                  <a:pt x="48" y="0"/>
                </a:lnTo>
                <a:lnTo>
                  <a:pt x="99" y="0"/>
                </a:lnTo>
                <a:lnTo>
                  <a:pt x="151" y="0"/>
                </a:lnTo>
                <a:lnTo>
                  <a:pt x="204" y="0"/>
                </a:lnTo>
                <a:lnTo>
                  <a:pt x="260" y="0"/>
                </a:lnTo>
                <a:lnTo>
                  <a:pt x="316" y="0"/>
                </a:lnTo>
                <a:lnTo>
                  <a:pt x="373" y="0"/>
                </a:lnTo>
                <a:lnTo>
                  <a:pt x="431" y="0"/>
                </a:lnTo>
                <a:lnTo>
                  <a:pt x="490" y="0"/>
                </a:lnTo>
                <a:lnTo>
                  <a:pt x="548" y="0"/>
                </a:lnTo>
                <a:lnTo>
                  <a:pt x="607" y="0"/>
                </a:lnTo>
                <a:lnTo>
                  <a:pt x="667" y="0"/>
                </a:lnTo>
                <a:lnTo>
                  <a:pt x="726" y="0"/>
                </a:lnTo>
                <a:lnTo>
                  <a:pt x="786" y="0"/>
                </a:lnTo>
                <a:lnTo>
                  <a:pt x="843" y="0"/>
                </a:lnTo>
                <a:lnTo>
                  <a:pt x="901" y="0"/>
                </a:lnTo>
                <a:lnTo>
                  <a:pt x="956" y="0"/>
                </a:lnTo>
                <a:lnTo>
                  <a:pt x="1012" y="0"/>
                </a:lnTo>
                <a:lnTo>
                  <a:pt x="1066" y="0"/>
                </a:lnTo>
                <a:lnTo>
                  <a:pt x="1118" y="0"/>
                </a:lnTo>
                <a:lnTo>
                  <a:pt x="1168" y="0"/>
                </a:lnTo>
                <a:lnTo>
                  <a:pt x="1216" y="0"/>
                </a:lnTo>
                <a:lnTo>
                  <a:pt x="1263" y="0"/>
                </a:lnTo>
                <a:lnTo>
                  <a:pt x="1305" y="0"/>
                </a:lnTo>
                <a:lnTo>
                  <a:pt x="1348" y="0"/>
                </a:lnTo>
                <a:lnTo>
                  <a:pt x="1385" y="0"/>
                </a:lnTo>
                <a:lnTo>
                  <a:pt x="1421" y="0"/>
                </a:lnTo>
                <a:lnTo>
                  <a:pt x="1454" y="0"/>
                </a:lnTo>
                <a:lnTo>
                  <a:pt x="1482" y="0"/>
                </a:lnTo>
                <a:lnTo>
                  <a:pt x="1508" y="0"/>
                </a:lnTo>
                <a:lnTo>
                  <a:pt x="1530" y="0"/>
                </a:lnTo>
                <a:lnTo>
                  <a:pt x="1547" y="0"/>
                </a:lnTo>
                <a:close/>
              </a:path>
            </a:pathLst>
          </a:custGeom>
          <a:gradFill rotWithShape="0">
            <a:gsLst>
              <a:gs pos="0">
                <a:srgbClr val="C7E048"/>
              </a:gs>
              <a:gs pos="100000">
                <a:schemeClr val="accent1"/>
              </a:gs>
            </a:gsLst>
            <a:lin ang="5400000" scaled="1"/>
          </a:gradFill>
          <a:ln w="9525">
            <a:noFill/>
            <a:round/>
            <a:headEnd/>
            <a:tailEnd/>
          </a:ln>
        </p:spPr>
        <p:txBody>
          <a:bodyPr/>
          <a:lstStyle/>
          <a:p>
            <a:endParaRPr lang="fr-FR"/>
          </a:p>
        </p:txBody>
      </p:sp>
      <p:sp>
        <p:nvSpPr>
          <p:cNvPr id="583689" name="Freeform 167"/>
          <p:cNvSpPr>
            <a:spLocks/>
          </p:cNvSpPr>
          <p:nvPr/>
        </p:nvSpPr>
        <p:spPr bwMode="auto">
          <a:xfrm>
            <a:off x="3132138" y="4652963"/>
            <a:ext cx="1530350" cy="908050"/>
          </a:xfrm>
          <a:custGeom>
            <a:avLst/>
            <a:gdLst>
              <a:gd name="T0" fmla="*/ 787400 w 964"/>
              <a:gd name="T1" fmla="*/ 569537 h 566"/>
              <a:gd name="T2" fmla="*/ 709613 w 964"/>
              <a:gd name="T3" fmla="*/ 521407 h 566"/>
              <a:gd name="T4" fmla="*/ 674688 w 964"/>
              <a:gd name="T5" fmla="*/ 489320 h 566"/>
              <a:gd name="T6" fmla="*/ 595313 w 964"/>
              <a:gd name="T7" fmla="*/ 444399 h 566"/>
              <a:gd name="T8" fmla="*/ 584200 w 964"/>
              <a:gd name="T9" fmla="*/ 750826 h 566"/>
              <a:gd name="T10" fmla="*/ 536575 w 964"/>
              <a:gd name="T11" fmla="*/ 449212 h 566"/>
              <a:gd name="T12" fmla="*/ 571500 w 964"/>
              <a:gd name="T13" fmla="*/ 904841 h 566"/>
              <a:gd name="T14" fmla="*/ 485775 w 964"/>
              <a:gd name="T15" fmla="*/ 790934 h 566"/>
              <a:gd name="T16" fmla="*/ 471488 w 964"/>
              <a:gd name="T17" fmla="*/ 790934 h 566"/>
              <a:gd name="T18" fmla="*/ 519113 w 964"/>
              <a:gd name="T19" fmla="*/ 386643 h 566"/>
              <a:gd name="T20" fmla="*/ 454025 w 964"/>
              <a:gd name="T21" fmla="*/ 590393 h 566"/>
              <a:gd name="T22" fmla="*/ 358775 w 964"/>
              <a:gd name="T23" fmla="*/ 839064 h 566"/>
              <a:gd name="T24" fmla="*/ 441325 w 964"/>
              <a:gd name="T25" fmla="*/ 343326 h 566"/>
              <a:gd name="T26" fmla="*/ 338138 w 964"/>
              <a:gd name="T27" fmla="*/ 770078 h 566"/>
              <a:gd name="T28" fmla="*/ 357188 w 964"/>
              <a:gd name="T29" fmla="*/ 492529 h 566"/>
              <a:gd name="T30" fmla="*/ 227013 w 964"/>
              <a:gd name="T31" fmla="*/ 689861 h 566"/>
              <a:gd name="T32" fmla="*/ 244475 w 964"/>
              <a:gd name="T33" fmla="*/ 532637 h 566"/>
              <a:gd name="T34" fmla="*/ 358775 w 964"/>
              <a:gd name="T35" fmla="*/ 360974 h 566"/>
              <a:gd name="T36" fmla="*/ 150813 w 964"/>
              <a:gd name="T37" fmla="*/ 484507 h 566"/>
              <a:gd name="T38" fmla="*/ 238125 w 964"/>
              <a:gd name="T39" fmla="*/ 418730 h 566"/>
              <a:gd name="T40" fmla="*/ 171450 w 964"/>
              <a:gd name="T41" fmla="*/ 335305 h 566"/>
              <a:gd name="T42" fmla="*/ 385762 w 964"/>
              <a:gd name="T43" fmla="*/ 328887 h 566"/>
              <a:gd name="T44" fmla="*/ 485775 w 964"/>
              <a:gd name="T45" fmla="*/ 97864 h 566"/>
              <a:gd name="T46" fmla="*/ 238125 w 964"/>
              <a:gd name="T47" fmla="*/ 243858 h 566"/>
              <a:gd name="T48" fmla="*/ 3175 w 964"/>
              <a:gd name="T49" fmla="*/ 346535 h 566"/>
              <a:gd name="T50" fmla="*/ 200025 w 964"/>
              <a:gd name="T51" fmla="*/ 234232 h 566"/>
              <a:gd name="T52" fmla="*/ 127000 w 964"/>
              <a:gd name="T53" fmla="*/ 197332 h 566"/>
              <a:gd name="T54" fmla="*/ 206375 w 964"/>
              <a:gd name="T55" fmla="*/ 145994 h 566"/>
              <a:gd name="T56" fmla="*/ 447675 w 964"/>
              <a:gd name="T57" fmla="*/ 97864 h 566"/>
              <a:gd name="T58" fmla="*/ 330200 w 964"/>
              <a:gd name="T59" fmla="*/ 8022 h 566"/>
              <a:gd name="T60" fmla="*/ 1011238 w 964"/>
              <a:gd name="T61" fmla="*/ 8022 h 566"/>
              <a:gd name="T62" fmla="*/ 1214438 w 964"/>
              <a:gd name="T63" fmla="*/ 142785 h 566"/>
              <a:gd name="T64" fmla="*/ 1311275 w 964"/>
              <a:gd name="T65" fmla="*/ 113907 h 566"/>
              <a:gd name="T66" fmla="*/ 1258888 w 964"/>
              <a:gd name="T67" fmla="*/ 154016 h 566"/>
              <a:gd name="T68" fmla="*/ 1468438 w 964"/>
              <a:gd name="T69" fmla="*/ 243858 h 566"/>
              <a:gd name="T70" fmla="*/ 1376363 w 964"/>
              <a:gd name="T71" fmla="*/ 211771 h 566"/>
              <a:gd name="T72" fmla="*/ 1114425 w 964"/>
              <a:gd name="T73" fmla="*/ 142785 h 566"/>
              <a:gd name="T74" fmla="*/ 1058863 w 964"/>
              <a:gd name="T75" fmla="*/ 258297 h 566"/>
              <a:gd name="T76" fmla="*/ 1287463 w 964"/>
              <a:gd name="T77" fmla="*/ 309635 h 566"/>
              <a:gd name="T78" fmla="*/ 1314450 w 964"/>
              <a:gd name="T79" fmla="*/ 309635 h 566"/>
              <a:gd name="T80" fmla="*/ 1420813 w 964"/>
              <a:gd name="T81" fmla="*/ 415521 h 566"/>
              <a:gd name="T82" fmla="*/ 1235075 w 964"/>
              <a:gd name="T83" fmla="*/ 364183 h 566"/>
              <a:gd name="T84" fmla="*/ 1238250 w 964"/>
              <a:gd name="T85" fmla="*/ 426751 h 566"/>
              <a:gd name="T86" fmla="*/ 1347788 w 964"/>
              <a:gd name="T87" fmla="*/ 696279 h 566"/>
              <a:gd name="T88" fmla="*/ 1235075 w 964"/>
              <a:gd name="T89" fmla="*/ 441190 h 566"/>
              <a:gd name="T90" fmla="*/ 1246188 w 964"/>
              <a:gd name="T91" fmla="*/ 736387 h 566"/>
              <a:gd name="T92" fmla="*/ 1166813 w 964"/>
              <a:gd name="T93" fmla="*/ 429960 h 566"/>
              <a:gd name="T94" fmla="*/ 1155700 w 964"/>
              <a:gd name="T95" fmla="*/ 659379 h 566"/>
              <a:gd name="T96" fmla="*/ 1152525 w 964"/>
              <a:gd name="T97" fmla="*/ 704300 h 566"/>
              <a:gd name="T98" fmla="*/ 1031875 w 964"/>
              <a:gd name="T99" fmla="*/ 320866 h 566"/>
              <a:gd name="T100" fmla="*/ 1076325 w 964"/>
              <a:gd name="T101" fmla="*/ 696279 h 566"/>
              <a:gd name="T102" fmla="*/ 1128713 w 964"/>
              <a:gd name="T103" fmla="*/ 871150 h 566"/>
              <a:gd name="T104" fmla="*/ 1022350 w 964"/>
              <a:gd name="T105" fmla="*/ 845481 h 566"/>
              <a:gd name="T106" fmla="*/ 1039813 w 964"/>
              <a:gd name="T107" fmla="*/ 644940 h 566"/>
              <a:gd name="T108" fmla="*/ 963613 w 964"/>
              <a:gd name="T109" fmla="*/ 609645 h 566"/>
              <a:gd name="T110" fmla="*/ 952500 w 964"/>
              <a:gd name="T111" fmla="*/ 604832 h 566"/>
              <a:gd name="T112" fmla="*/ 895350 w 964"/>
              <a:gd name="T113" fmla="*/ 335305 h 566"/>
              <a:gd name="T114" fmla="*/ 860425 w 964"/>
              <a:gd name="T115" fmla="*/ 638523 h 566"/>
              <a:gd name="T116" fmla="*/ 712788 w 964"/>
              <a:gd name="T117" fmla="*/ 693070 h 566"/>
              <a:gd name="T118" fmla="*/ 887413 w 964"/>
              <a:gd name="T119" fmla="*/ 269527 h 566"/>
              <a:gd name="T120" fmla="*/ 787400 w 964"/>
              <a:gd name="T121" fmla="*/ 223002 h 566"/>
              <a:gd name="T122" fmla="*/ 757238 w 964"/>
              <a:gd name="T123" fmla="*/ 128346 h 5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4"/>
              <a:gd name="T187" fmla="*/ 0 h 566"/>
              <a:gd name="T188" fmla="*/ 964 w 964"/>
              <a:gd name="T189" fmla="*/ 566 h 5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4" h="566">
                <a:moveTo>
                  <a:pt x="427" y="66"/>
                </a:moveTo>
                <a:lnTo>
                  <a:pt x="420" y="89"/>
                </a:lnTo>
                <a:lnTo>
                  <a:pt x="408" y="102"/>
                </a:lnTo>
                <a:lnTo>
                  <a:pt x="399" y="114"/>
                </a:lnTo>
                <a:lnTo>
                  <a:pt x="397" y="132"/>
                </a:lnTo>
                <a:lnTo>
                  <a:pt x="403" y="164"/>
                </a:lnTo>
                <a:lnTo>
                  <a:pt x="407" y="184"/>
                </a:lnTo>
                <a:lnTo>
                  <a:pt x="407" y="200"/>
                </a:lnTo>
                <a:lnTo>
                  <a:pt x="408" y="209"/>
                </a:lnTo>
                <a:lnTo>
                  <a:pt x="414" y="230"/>
                </a:lnTo>
                <a:lnTo>
                  <a:pt x="418" y="250"/>
                </a:lnTo>
                <a:lnTo>
                  <a:pt x="423" y="273"/>
                </a:lnTo>
                <a:lnTo>
                  <a:pt x="433" y="296"/>
                </a:lnTo>
                <a:lnTo>
                  <a:pt x="442" y="311"/>
                </a:lnTo>
                <a:lnTo>
                  <a:pt x="451" y="314"/>
                </a:lnTo>
                <a:lnTo>
                  <a:pt x="462" y="318"/>
                </a:lnTo>
                <a:lnTo>
                  <a:pt x="479" y="334"/>
                </a:lnTo>
                <a:lnTo>
                  <a:pt x="496" y="355"/>
                </a:lnTo>
                <a:lnTo>
                  <a:pt x="507" y="366"/>
                </a:lnTo>
                <a:lnTo>
                  <a:pt x="514" y="375"/>
                </a:lnTo>
                <a:lnTo>
                  <a:pt x="524" y="386"/>
                </a:lnTo>
                <a:lnTo>
                  <a:pt x="531" y="400"/>
                </a:lnTo>
                <a:lnTo>
                  <a:pt x="537" y="407"/>
                </a:lnTo>
                <a:lnTo>
                  <a:pt x="537" y="411"/>
                </a:lnTo>
                <a:lnTo>
                  <a:pt x="531" y="409"/>
                </a:lnTo>
                <a:lnTo>
                  <a:pt x="525" y="405"/>
                </a:lnTo>
                <a:lnTo>
                  <a:pt x="522" y="400"/>
                </a:lnTo>
                <a:lnTo>
                  <a:pt x="516" y="396"/>
                </a:lnTo>
                <a:lnTo>
                  <a:pt x="511" y="384"/>
                </a:lnTo>
                <a:lnTo>
                  <a:pt x="503" y="373"/>
                </a:lnTo>
                <a:lnTo>
                  <a:pt x="494" y="361"/>
                </a:lnTo>
                <a:lnTo>
                  <a:pt x="483" y="355"/>
                </a:lnTo>
                <a:lnTo>
                  <a:pt x="472" y="346"/>
                </a:lnTo>
                <a:lnTo>
                  <a:pt x="460" y="336"/>
                </a:lnTo>
                <a:lnTo>
                  <a:pt x="453" y="330"/>
                </a:lnTo>
                <a:lnTo>
                  <a:pt x="447" y="325"/>
                </a:lnTo>
                <a:lnTo>
                  <a:pt x="446" y="323"/>
                </a:lnTo>
                <a:lnTo>
                  <a:pt x="446" y="325"/>
                </a:lnTo>
                <a:lnTo>
                  <a:pt x="444" y="334"/>
                </a:lnTo>
                <a:lnTo>
                  <a:pt x="440" y="350"/>
                </a:lnTo>
                <a:lnTo>
                  <a:pt x="440" y="373"/>
                </a:lnTo>
                <a:lnTo>
                  <a:pt x="442" y="391"/>
                </a:lnTo>
                <a:lnTo>
                  <a:pt x="444" y="400"/>
                </a:lnTo>
                <a:lnTo>
                  <a:pt x="442" y="405"/>
                </a:lnTo>
                <a:lnTo>
                  <a:pt x="436" y="414"/>
                </a:lnTo>
                <a:lnTo>
                  <a:pt x="431" y="423"/>
                </a:lnTo>
                <a:lnTo>
                  <a:pt x="433" y="414"/>
                </a:lnTo>
                <a:lnTo>
                  <a:pt x="433" y="393"/>
                </a:lnTo>
                <a:lnTo>
                  <a:pt x="433" y="371"/>
                </a:lnTo>
                <a:lnTo>
                  <a:pt x="434" y="355"/>
                </a:lnTo>
                <a:lnTo>
                  <a:pt x="434" y="341"/>
                </a:lnTo>
                <a:lnTo>
                  <a:pt x="431" y="323"/>
                </a:lnTo>
                <a:lnTo>
                  <a:pt x="425" y="305"/>
                </a:lnTo>
                <a:lnTo>
                  <a:pt x="420" y="291"/>
                </a:lnTo>
                <a:lnTo>
                  <a:pt x="414" y="277"/>
                </a:lnTo>
                <a:lnTo>
                  <a:pt x="408" y="257"/>
                </a:lnTo>
                <a:lnTo>
                  <a:pt x="405" y="236"/>
                </a:lnTo>
                <a:lnTo>
                  <a:pt x="403" y="221"/>
                </a:lnTo>
                <a:lnTo>
                  <a:pt x="401" y="205"/>
                </a:lnTo>
                <a:lnTo>
                  <a:pt x="399" y="191"/>
                </a:lnTo>
                <a:lnTo>
                  <a:pt x="395" y="180"/>
                </a:lnTo>
                <a:lnTo>
                  <a:pt x="390" y="171"/>
                </a:lnTo>
                <a:lnTo>
                  <a:pt x="386" y="161"/>
                </a:lnTo>
                <a:lnTo>
                  <a:pt x="381" y="150"/>
                </a:lnTo>
                <a:lnTo>
                  <a:pt x="373" y="175"/>
                </a:lnTo>
                <a:lnTo>
                  <a:pt x="369" y="189"/>
                </a:lnTo>
                <a:lnTo>
                  <a:pt x="368" y="202"/>
                </a:lnTo>
                <a:lnTo>
                  <a:pt x="366" y="230"/>
                </a:lnTo>
                <a:lnTo>
                  <a:pt x="368" y="246"/>
                </a:lnTo>
                <a:lnTo>
                  <a:pt x="371" y="259"/>
                </a:lnTo>
                <a:lnTo>
                  <a:pt x="375" y="277"/>
                </a:lnTo>
                <a:lnTo>
                  <a:pt x="377" y="298"/>
                </a:lnTo>
                <a:lnTo>
                  <a:pt x="379" y="318"/>
                </a:lnTo>
                <a:lnTo>
                  <a:pt x="381" y="332"/>
                </a:lnTo>
                <a:lnTo>
                  <a:pt x="381" y="343"/>
                </a:lnTo>
                <a:lnTo>
                  <a:pt x="382" y="359"/>
                </a:lnTo>
                <a:lnTo>
                  <a:pt x="382" y="377"/>
                </a:lnTo>
                <a:lnTo>
                  <a:pt x="381" y="391"/>
                </a:lnTo>
                <a:lnTo>
                  <a:pt x="379" y="407"/>
                </a:lnTo>
                <a:lnTo>
                  <a:pt x="377" y="430"/>
                </a:lnTo>
                <a:lnTo>
                  <a:pt x="375" y="452"/>
                </a:lnTo>
                <a:lnTo>
                  <a:pt x="375" y="468"/>
                </a:lnTo>
                <a:lnTo>
                  <a:pt x="373" y="480"/>
                </a:lnTo>
                <a:lnTo>
                  <a:pt x="371" y="493"/>
                </a:lnTo>
                <a:lnTo>
                  <a:pt x="366" y="493"/>
                </a:lnTo>
                <a:lnTo>
                  <a:pt x="364" y="500"/>
                </a:lnTo>
                <a:lnTo>
                  <a:pt x="366" y="486"/>
                </a:lnTo>
                <a:lnTo>
                  <a:pt x="368" y="468"/>
                </a:lnTo>
                <a:lnTo>
                  <a:pt x="369" y="455"/>
                </a:lnTo>
                <a:lnTo>
                  <a:pt x="371" y="443"/>
                </a:lnTo>
                <a:lnTo>
                  <a:pt x="371" y="425"/>
                </a:lnTo>
                <a:lnTo>
                  <a:pt x="371" y="407"/>
                </a:lnTo>
                <a:lnTo>
                  <a:pt x="373" y="393"/>
                </a:lnTo>
                <a:lnTo>
                  <a:pt x="375" y="382"/>
                </a:lnTo>
                <a:lnTo>
                  <a:pt x="377" y="368"/>
                </a:lnTo>
                <a:lnTo>
                  <a:pt x="377" y="352"/>
                </a:lnTo>
                <a:lnTo>
                  <a:pt x="373" y="334"/>
                </a:lnTo>
                <a:lnTo>
                  <a:pt x="369" y="316"/>
                </a:lnTo>
                <a:lnTo>
                  <a:pt x="364" y="298"/>
                </a:lnTo>
                <a:lnTo>
                  <a:pt x="362" y="282"/>
                </a:lnTo>
                <a:lnTo>
                  <a:pt x="358" y="264"/>
                </a:lnTo>
                <a:lnTo>
                  <a:pt x="355" y="248"/>
                </a:lnTo>
                <a:lnTo>
                  <a:pt x="347" y="232"/>
                </a:lnTo>
                <a:lnTo>
                  <a:pt x="343" y="255"/>
                </a:lnTo>
                <a:lnTo>
                  <a:pt x="342" y="268"/>
                </a:lnTo>
                <a:lnTo>
                  <a:pt x="338" y="280"/>
                </a:lnTo>
                <a:lnTo>
                  <a:pt x="334" y="298"/>
                </a:lnTo>
                <a:lnTo>
                  <a:pt x="332" y="321"/>
                </a:lnTo>
                <a:lnTo>
                  <a:pt x="330" y="341"/>
                </a:lnTo>
                <a:lnTo>
                  <a:pt x="329" y="364"/>
                </a:lnTo>
                <a:lnTo>
                  <a:pt x="329" y="389"/>
                </a:lnTo>
                <a:lnTo>
                  <a:pt x="329" y="407"/>
                </a:lnTo>
                <a:lnTo>
                  <a:pt x="329" y="418"/>
                </a:lnTo>
                <a:lnTo>
                  <a:pt x="329" y="427"/>
                </a:lnTo>
                <a:lnTo>
                  <a:pt x="332" y="450"/>
                </a:lnTo>
                <a:lnTo>
                  <a:pt x="338" y="475"/>
                </a:lnTo>
                <a:lnTo>
                  <a:pt x="343" y="491"/>
                </a:lnTo>
                <a:lnTo>
                  <a:pt x="347" y="505"/>
                </a:lnTo>
                <a:lnTo>
                  <a:pt x="355" y="516"/>
                </a:lnTo>
                <a:lnTo>
                  <a:pt x="360" y="530"/>
                </a:lnTo>
                <a:lnTo>
                  <a:pt x="362" y="539"/>
                </a:lnTo>
                <a:lnTo>
                  <a:pt x="362" y="548"/>
                </a:lnTo>
                <a:lnTo>
                  <a:pt x="364" y="557"/>
                </a:lnTo>
                <a:lnTo>
                  <a:pt x="360" y="564"/>
                </a:lnTo>
                <a:lnTo>
                  <a:pt x="362" y="566"/>
                </a:lnTo>
                <a:lnTo>
                  <a:pt x="358" y="557"/>
                </a:lnTo>
                <a:lnTo>
                  <a:pt x="355" y="546"/>
                </a:lnTo>
                <a:lnTo>
                  <a:pt x="353" y="539"/>
                </a:lnTo>
                <a:lnTo>
                  <a:pt x="351" y="532"/>
                </a:lnTo>
                <a:lnTo>
                  <a:pt x="347" y="518"/>
                </a:lnTo>
                <a:lnTo>
                  <a:pt x="340" y="500"/>
                </a:lnTo>
                <a:lnTo>
                  <a:pt x="332" y="484"/>
                </a:lnTo>
                <a:lnTo>
                  <a:pt x="329" y="475"/>
                </a:lnTo>
                <a:lnTo>
                  <a:pt x="327" y="471"/>
                </a:lnTo>
                <a:lnTo>
                  <a:pt x="327" y="466"/>
                </a:lnTo>
                <a:lnTo>
                  <a:pt x="325" y="459"/>
                </a:lnTo>
                <a:lnTo>
                  <a:pt x="321" y="457"/>
                </a:lnTo>
                <a:lnTo>
                  <a:pt x="316" y="464"/>
                </a:lnTo>
                <a:lnTo>
                  <a:pt x="312" y="475"/>
                </a:lnTo>
                <a:lnTo>
                  <a:pt x="310" y="484"/>
                </a:lnTo>
                <a:lnTo>
                  <a:pt x="306" y="493"/>
                </a:lnTo>
                <a:lnTo>
                  <a:pt x="301" y="507"/>
                </a:lnTo>
                <a:lnTo>
                  <a:pt x="295" y="521"/>
                </a:lnTo>
                <a:lnTo>
                  <a:pt x="291" y="527"/>
                </a:lnTo>
                <a:lnTo>
                  <a:pt x="290" y="534"/>
                </a:lnTo>
                <a:lnTo>
                  <a:pt x="288" y="546"/>
                </a:lnTo>
                <a:lnTo>
                  <a:pt x="288" y="557"/>
                </a:lnTo>
                <a:lnTo>
                  <a:pt x="290" y="561"/>
                </a:lnTo>
                <a:lnTo>
                  <a:pt x="290" y="564"/>
                </a:lnTo>
                <a:lnTo>
                  <a:pt x="286" y="564"/>
                </a:lnTo>
                <a:lnTo>
                  <a:pt x="280" y="564"/>
                </a:lnTo>
                <a:lnTo>
                  <a:pt x="277" y="564"/>
                </a:lnTo>
                <a:lnTo>
                  <a:pt x="277" y="559"/>
                </a:lnTo>
                <a:lnTo>
                  <a:pt x="280" y="546"/>
                </a:lnTo>
                <a:lnTo>
                  <a:pt x="284" y="532"/>
                </a:lnTo>
                <a:lnTo>
                  <a:pt x="286" y="523"/>
                </a:lnTo>
                <a:lnTo>
                  <a:pt x="290" y="516"/>
                </a:lnTo>
                <a:lnTo>
                  <a:pt x="293" y="505"/>
                </a:lnTo>
                <a:lnTo>
                  <a:pt x="297" y="493"/>
                </a:lnTo>
                <a:lnTo>
                  <a:pt x="299" y="484"/>
                </a:lnTo>
                <a:lnTo>
                  <a:pt x="303" y="475"/>
                </a:lnTo>
                <a:lnTo>
                  <a:pt x="306" y="461"/>
                </a:lnTo>
                <a:lnTo>
                  <a:pt x="310" y="452"/>
                </a:lnTo>
                <a:lnTo>
                  <a:pt x="310" y="450"/>
                </a:lnTo>
                <a:lnTo>
                  <a:pt x="310" y="443"/>
                </a:lnTo>
                <a:lnTo>
                  <a:pt x="312" y="425"/>
                </a:lnTo>
                <a:lnTo>
                  <a:pt x="314" y="402"/>
                </a:lnTo>
                <a:lnTo>
                  <a:pt x="317" y="384"/>
                </a:lnTo>
                <a:lnTo>
                  <a:pt x="319" y="368"/>
                </a:lnTo>
                <a:lnTo>
                  <a:pt x="319" y="352"/>
                </a:lnTo>
                <a:lnTo>
                  <a:pt x="319" y="336"/>
                </a:lnTo>
                <a:lnTo>
                  <a:pt x="323" y="321"/>
                </a:lnTo>
                <a:lnTo>
                  <a:pt x="325" y="307"/>
                </a:lnTo>
                <a:lnTo>
                  <a:pt x="325" y="291"/>
                </a:lnTo>
                <a:lnTo>
                  <a:pt x="327" y="275"/>
                </a:lnTo>
                <a:lnTo>
                  <a:pt x="327" y="257"/>
                </a:lnTo>
                <a:lnTo>
                  <a:pt x="327" y="241"/>
                </a:lnTo>
                <a:lnTo>
                  <a:pt x="329" y="227"/>
                </a:lnTo>
                <a:lnTo>
                  <a:pt x="332" y="216"/>
                </a:lnTo>
                <a:lnTo>
                  <a:pt x="332" y="205"/>
                </a:lnTo>
                <a:lnTo>
                  <a:pt x="330" y="200"/>
                </a:lnTo>
                <a:lnTo>
                  <a:pt x="323" y="202"/>
                </a:lnTo>
                <a:lnTo>
                  <a:pt x="316" y="207"/>
                </a:lnTo>
                <a:lnTo>
                  <a:pt x="312" y="211"/>
                </a:lnTo>
                <a:lnTo>
                  <a:pt x="308" y="221"/>
                </a:lnTo>
                <a:lnTo>
                  <a:pt x="303" y="236"/>
                </a:lnTo>
                <a:lnTo>
                  <a:pt x="297" y="252"/>
                </a:lnTo>
                <a:lnTo>
                  <a:pt x="295" y="264"/>
                </a:lnTo>
                <a:lnTo>
                  <a:pt x="293" y="273"/>
                </a:lnTo>
                <a:lnTo>
                  <a:pt x="291" y="291"/>
                </a:lnTo>
                <a:lnTo>
                  <a:pt x="291" y="307"/>
                </a:lnTo>
                <a:lnTo>
                  <a:pt x="293" y="316"/>
                </a:lnTo>
                <a:lnTo>
                  <a:pt x="295" y="325"/>
                </a:lnTo>
                <a:lnTo>
                  <a:pt x="291" y="346"/>
                </a:lnTo>
                <a:lnTo>
                  <a:pt x="286" y="368"/>
                </a:lnTo>
                <a:lnTo>
                  <a:pt x="282" y="382"/>
                </a:lnTo>
                <a:lnTo>
                  <a:pt x="278" y="396"/>
                </a:lnTo>
                <a:lnTo>
                  <a:pt x="271" y="416"/>
                </a:lnTo>
                <a:lnTo>
                  <a:pt x="265" y="434"/>
                </a:lnTo>
                <a:lnTo>
                  <a:pt x="264" y="446"/>
                </a:lnTo>
                <a:lnTo>
                  <a:pt x="262" y="457"/>
                </a:lnTo>
                <a:lnTo>
                  <a:pt x="256" y="475"/>
                </a:lnTo>
                <a:lnTo>
                  <a:pt x="249" y="493"/>
                </a:lnTo>
                <a:lnTo>
                  <a:pt x="243" y="509"/>
                </a:lnTo>
                <a:lnTo>
                  <a:pt x="238" y="521"/>
                </a:lnTo>
                <a:lnTo>
                  <a:pt x="228" y="532"/>
                </a:lnTo>
                <a:lnTo>
                  <a:pt x="219" y="543"/>
                </a:lnTo>
                <a:lnTo>
                  <a:pt x="213" y="550"/>
                </a:lnTo>
                <a:lnTo>
                  <a:pt x="212" y="550"/>
                </a:lnTo>
                <a:lnTo>
                  <a:pt x="213" y="543"/>
                </a:lnTo>
                <a:lnTo>
                  <a:pt x="217" y="534"/>
                </a:lnTo>
                <a:lnTo>
                  <a:pt x="223" y="530"/>
                </a:lnTo>
                <a:lnTo>
                  <a:pt x="226" y="523"/>
                </a:lnTo>
                <a:lnTo>
                  <a:pt x="232" y="511"/>
                </a:lnTo>
                <a:lnTo>
                  <a:pt x="238" y="498"/>
                </a:lnTo>
                <a:lnTo>
                  <a:pt x="243" y="489"/>
                </a:lnTo>
                <a:lnTo>
                  <a:pt x="247" y="477"/>
                </a:lnTo>
                <a:lnTo>
                  <a:pt x="252" y="455"/>
                </a:lnTo>
                <a:lnTo>
                  <a:pt x="258" y="427"/>
                </a:lnTo>
                <a:lnTo>
                  <a:pt x="264" y="409"/>
                </a:lnTo>
                <a:lnTo>
                  <a:pt x="269" y="391"/>
                </a:lnTo>
                <a:lnTo>
                  <a:pt x="275" y="368"/>
                </a:lnTo>
                <a:lnTo>
                  <a:pt x="278" y="343"/>
                </a:lnTo>
                <a:lnTo>
                  <a:pt x="280" y="325"/>
                </a:lnTo>
                <a:lnTo>
                  <a:pt x="280" y="307"/>
                </a:lnTo>
                <a:lnTo>
                  <a:pt x="282" y="286"/>
                </a:lnTo>
                <a:lnTo>
                  <a:pt x="288" y="264"/>
                </a:lnTo>
                <a:lnTo>
                  <a:pt x="295" y="241"/>
                </a:lnTo>
                <a:lnTo>
                  <a:pt x="297" y="223"/>
                </a:lnTo>
                <a:lnTo>
                  <a:pt x="290" y="214"/>
                </a:lnTo>
                <a:lnTo>
                  <a:pt x="278" y="214"/>
                </a:lnTo>
                <a:lnTo>
                  <a:pt x="269" y="221"/>
                </a:lnTo>
                <a:lnTo>
                  <a:pt x="262" y="234"/>
                </a:lnTo>
                <a:lnTo>
                  <a:pt x="252" y="252"/>
                </a:lnTo>
                <a:lnTo>
                  <a:pt x="243" y="266"/>
                </a:lnTo>
                <a:lnTo>
                  <a:pt x="239" y="275"/>
                </a:lnTo>
                <a:lnTo>
                  <a:pt x="238" y="286"/>
                </a:lnTo>
                <a:lnTo>
                  <a:pt x="236" y="302"/>
                </a:lnTo>
                <a:lnTo>
                  <a:pt x="234" y="318"/>
                </a:lnTo>
                <a:lnTo>
                  <a:pt x="234" y="325"/>
                </a:lnTo>
                <a:lnTo>
                  <a:pt x="232" y="334"/>
                </a:lnTo>
                <a:lnTo>
                  <a:pt x="232" y="352"/>
                </a:lnTo>
                <a:lnTo>
                  <a:pt x="234" y="373"/>
                </a:lnTo>
                <a:lnTo>
                  <a:pt x="234" y="389"/>
                </a:lnTo>
                <a:lnTo>
                  <a:pt x="234" y="405"/>
                </a:lnTo>
                <a:lnTo>
                  <a:pt x="230" y="427"/>
                </a:lnTo>
                <a:lnTo>
                  <a:pt x="225" y="450"/>
                </a:lnTo>
                <a:lnTo>
                  <a:pt x="219" y="466"/>
                </a:lnTo>
                <a:lnTo>
                  <a:pt x="213" y="480"/>
                </a:lnTo>
                <a:lnTo>
                  <a:pt x="206" y="493"/>
                </a:lnTo>
                <a:lnTo>
                  <a:pt x="200" y="505"/>
                </a:lnTo>
                <a:lnTo>
                  <a:pt x="197" y="511"/>
                </a:lnTo>
                <a:lnTo>
                  <a:pt x="195" y="509"/>
                </a:lnTo>
                <a:lnTo>
                  <a:pt x="199" y="498"/>
                </a:lnTo>
                <a:lnTo>
                  <a:pt x="206" y="482"/>
                </a:lnTo>
                <a:lnTo>
                  <a:pt x="212" y="471"/>
                </a:lnTo>
                <a:lnTo>
                  <a:pt x="215" y="457"/>
                </a:lnTo>
                <a:lnTo>
                  <a:pt x="219" y="441"/>
                </a:lnTo>
                <a:lnTo>
                  <a:pt x="223" y="425"/>
                </a:lnTo>
                <a:lnTo>
                  <a:pt x="226" y="414"/>
                </a:lnTo>
                <a:lnTo>
                  <a:pt x="228" y="405"/>
                </a:lnTo>
                <a:lnTo>
                  <a:pt x="226" y="389"/>
                </a:lnTo>
                <a:lnTo>
                  <a:pt x="225" y="373"/>
                </a:lnTo>
                <a:lnTo>
                  <a:pt x="223" y="359"/>
                </a:lnTo>
                <a:lnTo>
                  <a:pt x="223" y="346"/>
                </a:lnTo>
                <a:lnTo>
                  <a:pt x="223" y="327"/>
                </a:lnTo>
                <a:lnTo>
                  <a:pt x="225" y="307"/>
                </a:lnTo>
                <a:lnTo>
                  <a:pt x="226" y="289"/>
                </a:lnTo>
                <a:lnTo>
                  <a:pt x="230" y="277"/>
                </a:lnTo>
                <a:lnTo>
                  <a:pt x="230" y="273"/>
                </a:lnTo>
                <a:lnTo>
                  <a:pt x="219" y="280"/>
                </a:lnTo>
                <a:lnTo>
                  <a:pt x="208" y="289"/>
                </a:lnTo>
                <a:lnTo>
                  <a:pt x="195" y="298"/>
                </a:lnTo>
                <a:lnTo>
                  <a:pt x="184" y="307"/>
                </a:lnTo>
                <a:lnTo>
                  <a:pt x="173" y="318"/>
                </a:lnTo>
                <a:lnTo>
                  <a:pt x="165" y="327"/>
                </a:lnTo>
                <a:lnTo>
                  <a:pt x="160" y="336"/>
                </a:lnTo>
                <a:lnTo>
                  <a:pt x="156" y="343"/>
                </a:lnTo>
                <a:lnTo>
                  <a:pt x="148" y="352"/>
                </a:lnTo>
                <a:lnTo>
                  <a:pt x="143" y="357"/>
                </a:lnTo>
                <a:lnTo>
                  <a:pt x="141" y="366"/>
                </a:lnTo>
                <a:lnTo>
                  <a:pt x="143" y="386"/>
                </a:lnTo>
                <a:lnTo>
                  <a:pt x="147" y="407"/>
                </a:lnTo>
                <a:lnTo>
                  <a:pt x="145" y="418"/>
                </a:lnTo>
                <a:lnTo>
                  <a:pt x="143" y="430"/>
                </a:lnTo>
                <a:lnTo>
                  <a:pt x="143" y="446"/>
                </a:lnTo>
                <a:lnTo>
                  <a:pt x="147" y="464"/>
                </a:lnTo>
                <a:lnTo>
                  <a:pt x="150" y="471"/>
                </a:lnTo>
                <a:lnTo>
                  <a:pt x="150" y="473"/>
                </a:lnTo>
                <a:lnTo>
                  <a:pt x="145" y="471"/>
                </a:lnTo>
                <a:lnTo>
                  <a:pt x="139" y="466"/>
                </a:lnTo>
                <a:lnTo>
                  <a:pt x="139" y="464"/>
                </a:lnTo>
                <a:lnTo>
                  <a:pt x="139" y="457"/>
                </a:lnTo>
                <a:lnTo>
                  <a:pt x="139" y="443"/>
                </a:lnTo>
                <a:lnTo>
                  <a:pt x="137" y="430"/>
                </a:lnTo>
                <a:lnTo>
                  <a:pt x="137" y="416"/>
                </a:lnTo>
                <a:lnTo>
                  <a:pt x="135" y="405"/>
                </a:lnTo>
                <a:lnTo>
                  <a:pt x="135" y="391"/>
                </a:lnTo>
                <a:lnTo>
                  <a:pt x="135" y="377"/>
                </a:lnTo>
                <a:lnTo>
                  <a:pt x="135" y="368"/>
                </a:lnTo>
                <a:lnTo>
                  <a:pt x="137" y="359"/>
                </a:lnTo>
                <a:lnTo>
                  <a:pt x="145" y="346"/>
                </a:lnTo>
                <a:lnTo>
                  <a:pt x="154" y="332"/>
                </a:lnTo>
                <a:lnTo>
                  <a:pt x="161" y="323"/>
                </a:lnTo>
                <a:lnTo>
                  <a:pt x="167" y="314"/>
                </a:lnTo>
                <a:lnTo>
                  <a:pt x="176" y="307"/>
                </a:lnTo>
                <a:lnTo>
                  <a:pt x="184" y="302"/>
                </a:lnTo>
                <a:lnTo>
                  <a:pt x="187" y="296"/>
                </a:lnTo>
                <a:lnTo>
                  <a:pt x="193" y="291"/>
                </a:lnTo>
                <a:lnTo>
                  <a:pt x="202" y="280"/>
                </a:lnTo>
                <a:lnTo>
                  <a:pt x="212" y="271"/>
                </a:lnTo>
                <a:lnTo>
                  <a:pt x="215" y="266"/>
                </a:lnTo>
                <a:lnTo>
                  <a:pt x="219" y="261"/>
                </a:lnTo>
                <a:lnTo>
                  <a:pt x="226" y="255"/>
                </a:lnTo>
                <a:lnTo>
                  <a:pt x="234" y="248"/>
                </a:lnTo>
                <a:lnTo>
                  <a:pt x="241" y="241"/>
                </a:lnTo>
                <a:lnTo>
                  <a:pt x="245" y="236"/>
                </a:lnTo>
                <a:lnTo>
                  <a:pt x="241" y="232"/>
                </a:lnTo>
                <a:lnTo>
                  <a:pt x="236" y="227"/>
                </a:lnTo>
                <a:lnTo>
                  <a:pt x="230" y="225"/>
                </a:lnTo>
                <a:lnTo>
                  <a:pt x="226" y="225"/>
                </a:lnTo>
                <a:lnTo>
                  <a:pt x="219" y="230"/>
                </a:lnTo>
                <a:lnTo>
                  <a:pt x="213" y="234"/>
                </a:lnTo>
                <a:lnTo>
                  <a:pt x="212" y="236"/>
                </a:lnTo>
                <a:lnTo>
                  <a:pt x="206" y="241"/>
                </a:lnTo>
                <a:lnTo>
                  <a:pt x="199" y="246"/>
                </a:lnTo>
                <a:lnTo>
                  <a:pt x="189" y="252"/>
                </a:lnTo>
                <a:lnTo>
                  <a:pt x="184" y="257"/>
                </a:lnTo>
                <a:lnTo>
                  <a:pt x="178" y="261"/>
                </a:lnTo>
                <a:lnTo>
                  <a:pt x="173" y="268"/>
                </a:lnTo>
                <a:lnTo>
                  <a:pt x="163" y="271"/>
                </a:lnTo>
                <a:lnTo>
                  <a:pt x="154" y="271"/>
                </a:lnTo>
                <a:lnTo>
                  <a:pt x="143" y="273"/>
                </a:lnTo>
                <a:lnTo>
                  <a:pt x="134" y="280"/>
                </a:lnTo>
                <a:lnTo>
                  <a:pt x="128" y="289"/>
                </a:lnTo>
                <a:lnTo>
                  <a:pt x="122" y="291"/>
                </a:lnTo>
                <a:lnTo>
                  <a:pt x="115" y="291"/>
                </a:lnTo>
                <a:lnTo>
                  <a:pt x="104" y="296"/>
                </a:lnTo>
                <a:lnTo>
                  <a:pt x="95" y="302"/>
                </a:lnTo>
                <a:lnTo>
                  <a:pt x="87" y="309"/>
                </a:lnTo>
                <a:lnTo>
                  <a:pt x="82" y="311"/>
                </a:lnTo>
                <a:lnTo>
                  <a:pt x="74" y="314"/>
                </a:lnTo>
                <a:lnTo>
                  <a:pt x="70" y="309"/>
                </a:lnTo>
                <a:lnTo>
                  <a:pt x="72" y="305"/>
                </a:lnTo>
                <a:lnTo>
                  <a:pt x="78" y="300"/>
                </a:lnTo>
                <a:lnTo>
                  <a:pt x="80" y="298"/>
                </a:lnTo>
                <a:lnTo>
                  <a:pt x="83" y="296"/>
                </a:lnTo>
                <a:lnTo>
                  <a:pt x="89" y="293"/>
                </a:lnTo>
                <a:lnTo>
                  <a:pt x="98" y="289"/>
                </a:lnTo>
                <a:lnTo>
                  <a:pt x="106" y="284"/>
                </a:lnTo>
                <a:lnTo>
                  <a:pt x="113" y="277"/>
                </a:lnTo>
                <a:lnTo>
                  <a:pt x="119" y="273"/>
                </a:lnTo>
                <a:lnTo>
                  <a:pt x="128" y="268"/>
                </a:lnTo>
                <a:lnTo>
                  <a:pt x="137" y="264"/>
                </a:lnTo>
                <a:lnTo>
                  <a:pt x="145" y="264"/>
                </a:lnTo>
                <a:lnTo>
                  <a:pt x="150" y="261"/>
                </a:lnTo>
                <a:lnTo>
                  <a:pt x="154" y="255"/>
                </a:lnTo>
                <a:lnTo>
                  <a:pt x="158" y="248"/>
                </a:lnTo>
                <a:lnTo>
                  <a:pt x="161" y="243"/>
                </a:lnTo>
                <a:lnTo>
                  <a:pt x="160" y="239"/>
                </a:lnTo>
                <a:lnTo>
                  <a:pt x="150" y="232"/>
                </a:lnTo>
                <a:lnTo>
                  <a:pt x="137" y="225"/>
                </a:lnTo>
                <a:lnTo>
                  <a:pt x="130" y="221"/>
                </a:lnTo>
                <a:lnTo>
                  <a:pt x="121" y="221"/>
                </a:lnTo>
                <a:lnTo>
                  <a:pt x="109" y="218"/>
                </a:lnTo>
                <a:lnTo>
                  <a:pt x="96" y="221"/>
                </a:lnTo>
                <a:lnTo>
                  <a:pt x="85" y="225"/>
                </a:lnTo>
                <a:lnTo>
                  <a:pt x="78" y="230"/>
                </a:lnTo>
                <a:lnTo>
                  <a:pt x="76" y="232"/>
                </a:lnTo>
                <a:lnTo>
                  <a:pt x="82" y="221"/>
                </a:lnTo>
                <a:lnTo>
                  <a:pt x="85" y="216"/>
                </a:lnTo>
                <a:lnTo>
                  <a:pt x="89" y="214"/>
                </a:lnTo>
                <a:lnTo>
                  <a:pt x="98" y="211"/>
                </a:lnTo>
                <a:lnTo>
                  <a:pt x="108" y="209"/>
                </a:lnTo>
                <a:lnTo>
                  <a:pt x="115" y="207"/>
                </a:lnTo>
                <a:lnTo>
                  <a:pt x="124" y="209"/>
                </a:lnTo>
                <a:lnTo>
                  <a:pt x="135" y="211"/>
                </a:lnTo>
                <a:lnTo>
                  <a:pt x="147" y="216"/>
                </a:lnTo>
                <a:lnTo>
                  <a:pt x="152" y="218"/>
                </a:lnTo>
                <a:lnTo>
                  <a:pt x="156" y="223"/>
                </a:lnTo>
                <a:lnTo>
                  <a:pt x="163" y="232"/>
                </a:lnTo>
                <a:lnTo>
                  <a:pt x="171" y="241"/>
                </a:lnTo>
                <a:lnTo>
                  <a:pt x="173" y="248"/>
                </a:lnTo>
                <a:lnTo>
                  <a:pt x="174" y="250"/>
                </a:lnTo>
                <a:lnTo>
                  <a:pt x="186" y="243"/>
                </a:lnTo>
                <a:lnTo>
                  <a:pt x="195" y="234"/>
                </a:lnTo>
                <a:lnTo>
                  <a:pt x="199" y="225"/>
                </a:lnTo>
                <a:lnTo>
                  <a:pt x="204" y="221"/>
                </a:lnTo>
                <a:lnTo>
                  <a:pt x="217" y="214"/>
                </a:lnTo>
                <a:lnTo>
                  <a:pt x="230" y="209"/>
                </a:lnTo>
                <a:lnTo>
                  <a:pt x="238" y="207"/>
                </a:lnTo>
                <a:lnTo>
                  <a:pt x="243" y="205"/>
                </a:lnTo>
                <a:lnTo>
                  <a:pt x="252" y="200"/>
                </a:lnTo>
                <a:lnTo>
                  <a:pt x="264" y="198"/>
                </a:lnTo>
                <a:lnTo>
                  <a:pt x="269" y="198"/>
                </a:lnTo>
                <a:lnTo>
                  <a:pt x="277" y="196"/>
                </a:lnTo>
                <a:lnTo>
                  <a:pt x="286" y="182"/>
                </a:lnTo>
                <a:lnTo>
                  <a:pt x="295" y="171"/>
                </a:lnTo>
                <a:lnTo>
                  <a:pt x="299" y="168"/>
                </a:lnTo>
                <a:lnTo>
                  <a:pt x="301" y="164"/>
                </a:lnTo>
                <a:lnTo>
                  <a:pt x="306" y="146"/>
                </a:lnTo>
                <a:lnTo>
                  <a:pt x="312" y="125"/>
                </a:lnTo>
                <a:lnTo>
                  <a:pt x="316" y="114"/>
                </a:lnTo>
                <a:lnTo>
                  <a:pt x="317" y="107"/>
                </a:lnTo>
                <a:lnTo>
                  <a:pt x="321" y="91"/>
                </a:lnTo>
                <a:lnTo>
                  <a:pt x="327" y="71"/>
                </a:lnTo>
                <a:lnTo>
                  <a:pt x="329" y="59"/>
                </a:lnTo>
                <a:lnTo>
                  <a:pt x="325" y="52"/>
                </a:lnTo>
                <a:lnTo>
                  <a:pt x="316" y="55"/>
                </a:lnTo>
                <a:lnTo>
                  <a:pt x="306" y="61"/>
                </a:lnTo>
                <a:lnTo>
                  <a:pt x="303" y="66"/>
                </a:lnTo>
                <a:lnTo>
                  <a:pt x="297" y="73"/>
                </a:lnTo>
                <a:lnTo>
                  <a:pt x="288" y="82"/>
                </a:lnTo>
                <a:lnTo>
                  <a:pt x="273" y="89"/>
                </a:lnTo>
                <a:lnTo>
                  <a:pt x="262" y="96"/>
                </a:lnTo>
                <a:lnTo>
                  <a:pt x="252" y="102"/>
                </a:lnTo>
                <a:lnTo>
                  <a:pt x="243" y="109"/>
                </a:lnTo>
                <a:lnTo>
                  <a:pt x="238" y="114"/>
                </a:lnTo>
                <a:lnTo>
                  <a:pt x="234" y="118"/>
                </a:lnTo>
                <a:lnTo>
                  <a:pt x="226" y="121"/>
                </a:lnTo>
                <a:lnTo>
                  <a:pt x="215" y="125"/>
                </a:lnTo>
                <a:lnTo>
                  <a:pt x="202" y="132"/>
                </a:lnTo>
                <a:lnTo>
                  <a:pt x="193" y="136"/>
                </a:lnTo>
                <a:lnTo>
                  <a:pt x="184" y="141"/>
                </a:lnTo>
                <a:lnTo>
                  <a:pt x="174" y="146"/>
                </a:lnTo>
                <a:lnTo>
                  <a:pt x="165" y="148"/>
                </a:lnTo>
                <a:lnTo>
                  <a:pt x="158" y="150"/>
                </a:lnTo>
                <a:lnTo>
                  <a:pt x="150" y="152"/>
                </a:lnTo>
                <a:lnTo>
                  <a:pt x="141" y="155"/>
                </a:lnTo>
                <a:lnTo>
                  <a:pt x="132" y="157"/>
                </a:lnTo>
                <a:lnTo>
                  <a:pt x="124" y="159"/>
                </a:lnTo>
                <a:lnTo>
                  <a:pt x="117" y="164"/>
                </a:lnTo>
                <a:lnTo>
                  <a:pt x="106" y="166"/>
                </a:lnTo>
                <a:lnTo>
                  <a:pt x="93" y="171"/>
                </a:lnTo>
                <a:lnTo>
                  <a:pt x="80" y="177"/>
                </a:lnTo>
                <a:lnTo>
                  <a:pt x="69" y="186"/>
                </a:lnTo>
                <a:lnTo>
                  <a:pt x="59" y="196"/>
                </a:lnTo>
                <a:lnTo>
                  <a:pt x="52" y="202"/>
                </a:lnTo>
                <a:lnTo>
                  <a:pt x="43" y="205"/>
                </a:lnTo>
                <a:lnTo>
                  <a:pt x="35" y="205"/>
                </a:lnTo>
                <a:lnTo>
                  <a:pt x="24" y="209"/>
                </a:lnTo>
                <a:lnTo>
                  <a:pt x="15" y="216"/>
                </a:lnTo>
                <a:lnTo>
                  <a:pt x="7" y="225"/>
                </a:lnTo>
                <a:lnTo>
                  <a:pt x="2" y="227"/>
                </a:lnTo>
                <a:lnTo>
                  <a:pt x="0" y="223"/>
                </a:lnTo>
                <a:lnTo>
                  <a:pt x="2" y="216"/>
                </a:lnTo>
                <a:lnTo>
                  <a:pt x="7" y="211"/>
                </a:lnTo>
                <a:lnTo>
                  <a:pt x="11" y="207"/>
                </a:lnTo>
                <a:lnTo>
                  <a:pt x="15" y="205"/>
                </a:lnTo>
                <a:lnTo>
                  <a:pt x="26" y="202"/>
                </a:lnTo>
                <a:lnTo>
                  <a:pt x="33" y="200"/>
                </a:lnTo>
                <a:lnTo>
                  <a:pt x="37" y="198"/>
                </a:lnTo>
                <a:lnTo>
                  <a:pt x="39" y="198"/>
                </a:lnTo>
                <a:lnTo>
                  <a:pt x="41" y="196"/>
                </a:lnTo>
                <a:lnTo>
                  <a:pt x="45" y="193"/>
                </a:lnTo>
                <a:lnTo>
                  <a:pt x="54" y="186"/>
                </a:lnTo>
                <a:lnTo>
                  <a:pt x="65" y="180"/>
                </a:lnTo>
                <a:lnTo>
                  <a:pt x="76" y="173"/>
                </a:lnTo>
                <a:lnTo>
                  <a:pt x="82" y="168"/>
                </a:lnTo>
                <a:lnTo>
                  <a:pt x="87" y="166"/>
                </a:lnTo>
                <a:lnTo>
                  <a:pt x="98" y="159"/>
                </a:lnTo>
                <a:lnTo>
                  <a:pt x="111" y="152"/>
                </a:lnTo>
                <a:lnTo>
                  <a:pt x="119" y="150"/>
                </a:lnTo>
                <a:lnTo>
                  <a:pt x="126" y="146"/>
                </a:lnTo>
                <a:lnTo>
                  <a:pt x="139" y="141"/>
                </a:lnTo>
                <a:lnTo>
                  <a:pt x="152" y="136"/>
                </a:lnTo>
                <a:lnTo>
                  <a:pt x="161" y="132"/>
                </a:lnTo>
                <a:lnTo>
                  <a:pt x="167" y="130"/>
                </a:lnTo>
                <a:lnTo>
                  <a:pt x="169" y="130"/>
                </a:lnTo>
                <a:lnTo>
                  <a:pt x="163" y="123"/>
                </a:lnTo>
                <a:lnTo>
                  <a:pt x="160" y="118"/>
                </a:lnTo>
                <a:lnTo>
                  <a:pt x="156" y="118"/>
                </a:lnTo>
                <a:lnTo>
                  <a:pt x="145" y="116"/>
                </a:lnTo>
                <a:lnTo>
                  <a:pt x="132" y="114"/>
                </a:lnTo>
                <a:lnTo>
                  <a:pt x="124" y="111"/>
                </a:lnTo>
                <a:lnTo>
                  <a:pt x="117" y="109"/>
                </a:lnTo>
                <a:lnTo>
                  <a:pt x="108" y="114"/>
                </a:lnTo>
                <a:lnTo>
                  <a:pt x="96" y="118"/>
                </a:lnTo>
                <a:lnTo>
                  <a:pt x="89" y="123"/>
                </a:lnTo>
                <a:lnTo>
                  <a:pt x="82" y="125"/>
                </a:lnTo>
                <a:lnTo>
                  <a:pt x="72" y="127"/>
                </a:lnTo>
                <a:lnTo>
                  <a:pt x="80" y="123"/>
                </a:lnTo>
                <a:lnTo>
                  <a:pt x="83" y="118"/>
                </a:lnTo>
                <a:lnTo>
                  <a:pt x="89" y="116"/>
                </a:lnTo>
                <a:lnTo>
                  <a:pt x="100" y="111"/>
                </a:lnTo>
                <a:lnTo>
                  <a:pt x="115" y="107"/>
                </a:lnTo>
                <a:lnTo>
                  <a:pt x="124" y="105"/>
                </a:lnTo>
                <a:lnTo>
                  <a:pt x="128" y="102"/>
                </a:lnTo>
                <a:lnTo>
                  <a:pt x="130" y="102"/>
                </a:lnTo>
                <a:lnTo>
                  <a:pt x="117" y="91"/>
                </a:lnTo>
                <a:lnTo>
                  <a:pt x="108" y="82"/>
                </a:lnTo>
                <a:lnTo>
                  <a:pt x="102" y="73"/>
                </a:lnTo>
                <a:lnTo>
                  <a:pt x="100" y="71"/>
                </a:lnTo>
                <a:lnTo>
                  <a:pt x="108" y="73"/>
                </a:lnTo>
                <a:lnTo>
                  <a:pt x="115" y="75"/>
                </a:lnTo>
                <a:lnTo>
                  <a:pt x="121" y="80"/>
                </a:lnTo>
                <a:lnTo>
                  <a:pt x="122" y="82"/>
                </a:lnTo>
                <a:lnTo>
                  <a:pt x="122" y="84"/>
                </a:lnTo>
                <a:lnTo>
                  <a:pt x="124" y="86"/>
                </a:lnTo>
                <a:lnTo>
                  <a:pt x="130" y="91"/>
                </a:lnTo>
                <a:lnTo>
                  <a:pt x="139" y="96"/>
                </a:lnTo>
                <a:lnTo>
                  <a:pt x="150" y="100"/>
                </a:lnTo>
                <a:lnTo>
                  <a:pt x="158" y="105"/>
                </a:lnTo>
                <a:lnTo>
                  <a:pt x="167" y="109"/>
                </a:lnTo>
                <a:lnTo>
                  <a:pt x="180" y="111"/>
                </a:lnTo>
                <a:lnTo>
                  <a:pt x="191" y="111"/>
                </a:lnTo>
                <a:lnTo>
                  <a:pt x="199" y="111"/>
                </a:lnTo>
                <a:lnTo>
                  <a:pt x="204" y="107"/>
                </a:lnTo>
                <a:lnTo>
                  <a:pt x="215" y="102"/>
                </a:lnTo>
                <a:lnTo>
                  <a:pt x="223" y="100"/>
                </a:lnTo>
                <a:lnTo>
                  <a:pt x="232" y="96"/>
                </a:lnTo>
                <a:lnTo>
                  <a:pt x="239" y="91"/>
                </a:lnTo>
                <a:lnTo>
                  <a:pt x="247" y="86"/>
                </a:lnTo>
                <a:lnTo>
                  <a:pt x="254" y="82"/>
                </a:lnTo>
                <a:lnTo>
                  <a:pt x="262" y="77"/>
                </a:lnTo>
                <a:lnTo>
                  <a:pt x="269" y="71"/>
                </a:lnTo>
                <a:lnTo>
                  <a:pt x="275" y="66"/>
                </a:lnTo>
                <a:lnTo>
                  <a:pt x="282" y="61"/>
                </a:lnTo>
                <a:lnTo>
                  <a:pt x="293" y="55"/>
                </a:lnTo>
                <a:lnTo>
                  <a:pt x="304" y="50"/>
                </a:lnTo>
                <a:lnTo>
                  <a:pt x="316" y="46"/>
                </a:lnTo>
                <a:lnTo>
                  <a:pt x="323" y="41"/>
                </a:lnTo>
                <a:lnTo>
                  <a:pt x="329" y="34"/>
                </a:lnTo>
                <a:lnTo>
                  <a:pt x="329" y="32"/>
                </a:lnTo>
                <a:lnTo>
                  <a:pt x="321" y="27"/>
                </a:lnTo>
                <a:lnTo>
                  <a:pt x="310" y="23"/>
                </a:lnTo>
                <a:lnTo>
                  <a:pt x="297" y="23"/>
                </a:lnTo>
                <a:lnTo>
                  <a:pt x="282" y="21"/>
                </a:lnTo>
                <a:lnTo>
                  <a:pt x="267" y="21"/>
                </a:lnTo>
                <a:lnTo>
                  <a:pt x="251" y="16"/>
                </a:lnTo>
                <a:lnTo>
                  <a:pt x="239" y="14"/>
                </a:lnTo>
                <a:lnTo>
                  <a:pt x="228" y="9"/>
                </a:lnTo>
                <a:lnTo>
                  <a:pt x="219" y="5"/>
                </a:lnTo>
                <a:lnTo>
                  <a:pt x="212" y="2"/>
                </a:lnTo>
                <a:lnTo>
                  <a:pt x="208" y="2"/>
                </a:lnTo>
                <a:lnTo>
                  <a:pt x="208" y="5"/>
                </a:lnTo>
                <a:lnTo>
                  <a:pt x="212" y="5"/>
                </a:lnTo>
                <a:lnTo>
                  <a:pt x="225" y="5"/>
                </a:lnTo>
                <a:lnTo>
                  <a:pt x="243" y="5"/>
                </a:lnTo>
                <a:lnTo>
                  <a:pt x="267" y="5"/>
                </a:lnTo>
                <a:lnTo>
                  <a:pt x="295" y="5"/>
                </a:lnTo>
                <a:lnTo>
                  <a:pt x="329" y="5"/>
                </a:lnTo>
                <a:lnTo>
                  <a:pt x="364" y="2"/>
                </a:lnTo>
                <a:lnTo>
                  <a:pt x="399" y="2"/>
                </a:lnTo>
                <a:lnTo>
                  <a:pt x="438" y="2"/>
                </a:lnTo>
                <a:lnTo>
                  <a:pt x="475" y="2"/>
                </a:lnTo>
                <a:lnTo>
                  <a:pt x="511" y="2"/>
                </a:lnTo>
                <a:lnTo>
                  <a:pt x="544" y="0"/>
                </a:lnTo>
                <a:lnTo>
                  <a:pt x="576" y="0"/>
                </a:lnTo>
                <a:lnTo>
                  <a:pt x="602" y="0"/>
                </a:lnTo>
                <a:lnTo>
                  <a:pt x="624" y="0"/>
                </a:lnTo>
                <a:lnTo>
                  <a:pt x="639" y="0"/>
                </a:lnTo>
                <a:lnTo>
                  <a:pt x="648" y="0"/>
                </a:lnTo>
                <a:lnTo>
                  <a:pt x="637" y="5"/>
                </a:lnTo>
                <a:lnTo>
                  <a:pt x="629" y="7"/>
                </a:lnTo>
                <a:lnTo>
                  <a:pt x="626" y="11"/>
                </a:lnTo>
                <a:lnTo>
                  <a:pt x="626" y="21"/>
                </a:lnTo>
                <a:lnTo>
                  <a:pt x="639" y="36"/>
                </a:lnTo>
                <a:lnTo>
                  <a:pt x="652" y="43"/>
                </a:lnTo>
                <a:lnTo>
                  <a:pt x="665" y="48"/>
                </a:lnTo>
                <a:lnTo>
                  <a:pt x="678" y="55"/>
                </a:lnTo>
                <a:lnTo>
                  <a:pt x="685" y="59"/>
                </a:lnTo>
                <a:lnTo>
                  <a:pt x="691" y="64"/>
                </a:lnTo>
                <a:lnTo>
                  <a:pt x="698" y="68"/>
                </a:lnTo>
                <a:lnTo>
                  <a:pt x="706" y="71"/>
                </a:lnTo>
                <a:lnTo>
                  <a:pt x="715" y="75"/>
                </a:lnTo>
                <a:lnTo>
                  <a:pt x="722" y="77"/>
                </a:lnTo>
                <a:lnTo>
                  <a:pt x="732" y="80"/>
                </a:lnTo>
                <a:lnTo>
                  <a:pt x="739" y="82"/>
                </a:lnTo>
                <a:lnTo>
                  <a:pt x="752" y="84"/>
                </a:lnTo>
                <a:lnTo>
                  <a:pt x="758" y="86"/>
                </a:lnTo>
                <a:lnTo>
                  <a:pt x="765" y="89"/>
                </a:lnTo>
                <a:lnTo>
                  <a:pt x="776" y="86"/>
                </a:lnTo>
                <a:lnTo>
                  <a:pt x="789" y="82"/>
                </a:lnTo>
                <a:lnTo>
                  <a:pt x="797" y="75"/>
                </a:lnTo>
                <a:lnTo>
                  <a:pt x="804" y="68"/>
                </a:lnTo>
                <a:lnTo>
                  <a:pt x="813" y="64"/>
                </a:lnTo>
                <a:lnTo>
                  <a:pt x="823" y="59"/>
                </a:lnTo>
                <a:lnTo>
                  <a:pt x="828" y="52"/>
                </a:lnTo>
                <a:lnTo>
                  <a:pt x="830" y="50"/>
                </a:lnTo>
                <a:lnTo>
                  <a:pt x="830" y="48"/>
                </a:lnTo>
                <a:lnTo>
                  <a:pt x="832" y="46"/>
                </a:lnTo>
                <a:lnTo>
                  <a:pt x="836" y="41"/>
                </a:lnTo>
                <a:lnTo>
                  <a:pt x="843" y="36"/>
                </a:lnTo>
                <a:lnTo>
                  <a:pt x="850" y="34"/>
                </a:lnTo>
                <a:lnTo>
                  <a:pt x="849" y="39"/>
                </a:lnTo>
                <a:lnTo>
                  <a:pt x="843" y="46"/>
                </a:lnTo>
                <a:lnTo>
                  <a:pt x="836" y="59"/>
                </a:lnTo>
                <a:lnTo>
                  <a:pt x="824" y="71"/>
                </a:lnTo>
                <a:lnTo>
                  <a:pt x="826" y="71"/>
                </a:lnTo>
                <a:lnTo>
                  <a:pt x="832" y="71"/>
                </a:lnTo>
                <a:lnTo>
                  <a:pt x="839" y="73"/>
                </a:lnTo>
                <a:lnTo>
                  <a:pt x="854" y="75"/>
                </a:lnTo>
                <a:lnTo>
                  <a:pt x="867" y="77"/>
                </a:lnTo>
                <a:lnTo>
                  <a:pt x="873" y="80"/>
                </a:lnTo>
                <a:lnTo>
                  <a:pt x="876" y="84"/>
                </a:lnTo>
                <a:lnTo>
                  <a:pt x="884" y="86"/>
                </a:lnTo>
                <a:lnTo>
                  <a:pt x="874" y="84"/>
                </a:lnTo>
                <a:lnTo>
                  <a:pt x="867" y="84"/>
                </a:lnTo>
                <a:lnTo>
                  <a:pt x="860" y="82"/>
                </a:lnTo>
                <a:lnTo>
                  <a:pt x="849" y="80"/>
                </a:lnTo>
                <a:lnTo>
                  <a:pt x="837" y="77"/>
                </a:lnTo>
                <a:lnTo>
                  <a:pt x="832" y="77"/>
                </a:lnTo>
                <a:lnTo>
                  <a:pt x="824" y="80"/>
                </a:lnTo>
                <a:lnTo>
                  <a:pt x="811" y="84"/>
                </a:lnTo>
                <a:lnTo>
                  <a:pt x="800" y="89"/>
                </a:lnTo>
                <a:lnTo>
                  <a:pt x="797" y="91"/>
                </a:lnTo>
                <a:lnTo>
                  <a:pt x="793" y="96"/>
                </a:lnTo>
                <a:lnTo>
                  <a:pt x="787" y="102"/>
                </a:lnTo>
                <a:lnTo>
                  <a:pt x="789" y="102"/>
                </a:lnTo>
                <a:lnTo>
                  <a:pt x="795" y="105"/>
                </a:lnTo>
                <a:lnTo>
                  <a:pt x="804" y="107"/>
                </a:lnTo>
                <a:lnTo>
                  <a:pt x="819" y="109"/>
                </a:lnTo>
                <a:lnTo>
                  <a:pt x="832" y="111"/>
                </a:lnTo>
                <a:lnTo>
                  <a:pt x="839" y="116"/>
                </a:lnTo>
                <a:lnTo>
                  <a:pt x="849" y="118"/>
                </a:lnTo>
                <a:lnTo>
                  <a:pt x="862" y="123"/>
                </a:lnTo>
                <a:lnTo>
                  <a:pt x="874" y="127"/>
                </a:lnTo>
                <a:lnTo>
                  <a:pt x="880" y="130"/>
                </a:lnTo>
                <a:lnTo>
                  <a:pt x="886" y="132"/>
                </a:lnTo>
                <a:lnTo>
                  <a:pt x="897" y="139"/>
                </a:lnTo>
                <a:lnTo>
                  <a:pt x="910" y="146"/>
                </a:lnTo>
                <a:lnTo>
                  <a:pt x="917" y="148"/>
                </a:lnTo>
                <a:lnTo>
                  <a:pt x="921" y="152"/>
                </a:lnTo>
                <a:lnTo>
                  <a:pt x="923" y="152"/>
                </a:lnTo>
                <a:lnTo>
                  <a:pt x="925" y="152"/>
                </a:lnTo>
                <a:lnTo>
                  <a:pt x="928" y="155"/>
                </a:lnTo>
                <a:lnTo>
                  <a:pt x="938" y="155"/>
                </a:lnTo>
                <a:lnTo>
                  <a:pt x="949" y="157"/>
                </a:lnTo>
                <a:lnTo>
                  <a:pt x="952" y="159"/>
                </a:lnTo>
                <a:lnTo>
                  <a:pt x="956" y="161"/>
                </a:lnTo>
                <a:lnTo>
                  <a:pt x="962" y="166"/>
                </a:lnTo>
                <a:lnTo>
                  <a:pt x="964" y="173"/>
                </a:lnTo>
                <a:lnTo>
                  <a:pt x="964" y="177"/>
                </a:lnTo>
                <a:lnTo>
                  <a:pt x="958" y="173"/>
                </a:lnTo>
                <a:lnTo>
                  <a:pt x="949" y="166"/>
                </a:lnTo>
                <a:lnTo>
                  <a:pt x="939" y="161"/>
                </a:lnTo>
                <a:lnTo>
                  <a:pt x="928" y="159"/>
                </a:lnTo>
                <a:lnTo>
                  <a:pt x="921" y="159"/>
                </a:lnTo>
                <a:lnTo>
                  <a:pt x="912" y="157"/>
                </a:lnTo>
                <a:lnTo>
                  <a:pt x="902" y="152"/>
                </a:lnTo>
                <a:lnTo>
                  <a:pt x="891" y="143"/>
                </a:lnTo>
                <a:lnTo>
                  <a:pt x="880" y="136"/>
                </a:lnTo>
                <a:lnTo>
                  <a:pt x="867" y="132"/>
                </a:lnTo>
                <a:lnTo>
                  <a:pt x="854" y="130"/>
                </a:lnTo>
                <a:lnTo>
                  <a:pt x="843" y="127"/>
                </a:lnTo>
                <a:lnTo>
                  <a:pt x="836" y="127"/>
                </a:lnTo>
                <a:lnTo>
                  <a:pt x="826" y="125"/>
                </a:lnTo>
                <a:lnTo>
                  <a:pt x="817" y="123"/>
                </a:lnTo>
                <a:lnTo>
                  <a:pt x="808" y="121"/>
                </a:lnTo>
                <a:lnTo>
                  <a:pt x="800" y="121"/>
                </a:lnTo>
                <a:lnTo>
                  <a:pt x="793" y="121"/>
                </a:lnTo>
                <a:lnTo>
                  <a:pt x="784" y="118"/>
                </a:lnTo>
                <a:lnTo>
                  <a:pt x="774" y="114"/>
                </a:lnTo>
                <a:lnTo>
                  <a:pt x="765" y="111"/>
                </a:lnTo>
                <a:lnTo>
                  <a:pt x="756" y="107"/>
                </a:lnTo>
                <a:lnTo>
                  <a:pt x="741" y="105"/>
                </a:lnTo>
                <a:lnTo>
                  <a:pt x="730" y="102"/>
                </a:lnTo>
                <a:lnTo>
                  <a:pt x="722" y="100"/>
                </a:lnTo>
                <a:lnTo>
                  <a:pt x="717" y="98"/>
                </a:lnTo>
                <a:lnTo>
                  <a:pt x="711" y="93"/>
                </a:lnTo>
                <a:lnTo>
                  <a:pt x="702" y="89"/>
                </a:lnTo>
                <a:lnTo>
                  <a:pt x="693" y="84"/>
                </a:lnTo>
                <a:lnTo>
                  <a:pt x="681" y="77"/>
                </a:lnTo>
                <a:lnTo>
                  <a:pt x="667" y="71"/>
                </a:lnTo>
                <a:lnTo>
                  <a:pt x="655" y="64"/>
                </a:lnTo>
                <a:lnTo>
                  <a:pt x="650" y="59"/>
                </a:lnTo>
                <a:lnTo>
                  <a:pt x="644" y="55"/>
                </a:lnTo>
                <a:lnTo>
                  <a:pt x="635" y="50"/>
                </a:lnTo>
                <a:lnTo>
                  <a:pt x="626" y="48"/>
                </a:lnTo>
                <a:lnTo>
                  <a:pt x="624" y="55"/>
                </a:lnTo>
                <a:lnTo>
                  <a:pt x="628" y="66"/>
                </a:lnTo>
                <a:lnTo>
                  <a:pt x="633" y="84"/>
                </a:lnTo>
                <a:lnTo>
                  <a:pt x="639" y="100"/>
                </a:lnTo>
                <a:lnTo>
                  <a:pt x="641" y="107"/>
                </a:lnTo>
                <a:lnTo>
                  <a:pt x="646" y="118"/>
                </a:lnTo>
                <a:lnTo>
                  <a:pt x="654" y="139"/>
                </a:lnTo>
                <a:lnTo>
                  <a:pt x="661" y="157"/>
                </a:lnTo>
                <a:lnTo>
                  <a:pt x="663" y="159"/>
                </a:lnTo>
                <a:lnTo>
                  <a:pt x="667" y="161"/>
                </a:lnTo>
                <a:lnTo>
                  <a:pt x="678" y="171"/>
                </a:lnTo>
                <a:lnTo>
                  <a:pt x="689" y="182"/>
                </a:lnTo>
                <a:lnTo>
                  <a:pt x="694" y="184"/>
                </a:lnTo>
                <a:lnTo>
                  <a:pt x="700" y="184"/>
                </a:lnTo>
                <a:lnTo>
                  <a:pt x="711" y="184"/>
                </a:lnTo>
                <a:lnTo>
                  <a:pt x="720" y="189"/>
                </a:lnTo>
                <a:lnTo>
                  <a:pt x="726" y="189"/>
                </a:lnTo>
                <a:lnTo>
                  <a:pt x="733" y="191"/>
                </a:lnTo>
                <a:lnTo>
                  <a:pt x="748" y="193"/>
                </a:lnTo>
                <a:lnTo>
                  <a:pt x="761" y="198"/>
                </a:lnTo>
                <a:lnTo>
                  <a:pt x="767" y="202"/>
                </a:lnTo>
                <a:lnTo>
                  <a:pt x="771" y="209"/>
                </a:lnTo>
                <a:lnTo>
                  <a:pt x="782" y="218"/>
                </a:lnTo>
                <a:lnTo>
                  <a:pt x="793" y="223"/>
                </a:lnTo>
                <a:lnTo>
                  <a:pt x="797" y="221"/>
                </a:lnTo>
                <a:lnTo>
                  <a:pt x="798" y="211"/>
                </a:lnTo>
                <a:lnTo>
                  <a:pt x="804" y="202"/>
                </a:lnTo>
                <a:lnTo>
                  <a:pt x="811" y="193"/>
                </a:lnTo>
                <a:lnTo>
                  <a:pt x="813" y="189"/>
                </a:lnTo>
                <a:lnTo>
                  <a:pt x="819" y="184"/>
                </a:lnTo>
                <a:lnTo>
                  <a:pt x="828" y="180"/>
                </a:lnTo>
                <a:lnTo>
                  <a:pt x="841" y="175"/>
                </a:lnTo>
                <a:lnTo>
                  <a:pt x="849" y="173"/>
                </a:lnTo>
                <a:lnTo>
                  <a:pt x="856" y="171"/>
                </a:lnTo>
                <a:lnTo>
                  <a:pt x="865" y="173"/>
                </a:lnTo>
                <a:lnTo>
                  <a:pt x="874" y="175"/>
                </a:lnTo>
                <a:lnTo>
                  <a:pt x="880" y="177"/>
                </a:lnTo>
                <a:lnTo>
                  <a:pt x="884" y="182"/>
                </a:lnTo>
                <a:lnTo>
                  <a:pt x="889" y="191"/>
                </a:lnTo>
                <a:lnTo>
                  <a:pt x="887" y="189"/>
                </a:lnTo>
                <a:lnTo>
                  <a:pt x="880" y="186"/>
                </a:lnTo>
                <a:lnTo>
                  <a:pt x="869" y="184"/>
                </a:lnTo>
                <a:lnTo>
                  <a:pt x="856" y="184"/>
                </a:lnTo>
                <a:lnTo>
                  <a:pt x="845" y="186"/>
                </a:lnTo>
                <a:lnTo>
                  <a:pt x="836" y="189"/>
                </a:lnTo>
                <a:lnTo>
                  <a:pt x="828" y="193"/>
                </a:lnTo>
                <a:lnTo>
                  <a:pt x="817" y="200"/>
                </a:lnTo>
                <a:lnTo>
                  <a:pt x="808" y="209"/>
                </a:lnTo>
                <a:lnTo>
                  <a:pt x="808" y="214"/>
                </a:lnTo>
                <a:lnTo>
                  <a:pt x="810" y="218"/>
                </a:lnTo>
                <a:lnTo>
                  <a:pt x="813" y="225"/>
                </a:lnTo>
                <a:lnTo>
                  <a:pt x="819" y="230"/>
                </a:lnTo>
                <a:lnTo>
                  <a:pt x="824" y="232"/>
                </a:lnTo>
                <a:lnTo>
                  <a:pt x="832" y="232"/>
                </a:lnTo>
                <a:lnTo>
                  <a:pt x="841" y="234"/>
                </a:lnTo>
                <a:lnTo>
                  <a:pt x="850" y="239"/>
                </a:lnTo>
                <a:lnTo>
                  <a:pt x="858" y="241"/>
                </a:lnTo>
                <a:lnTo>
                  <a:pt x="865" y="246"/>
                </a:lnTo>
                <a:lnTo>
                  <a:pt x="874" y="250"/>
                </a:lnTo>
                <a:lnTo>
                  <a:pt x="884" y="252"/>
                </a:lnTo>
                <a:lnTo>
                  <a:pt x="889" y="255"/>
                </a:lnTo>
                <a:lnTo>
                  <a:pt x="891" y="257"/>
                </a:lnTo>
                <a:lnTo>
                  <a:pt x="893" y="257"/>
                </a:lnTo>
                <a:lnTo>
                  <a:pt x="895" y="259"/>
                </a:lnTo>
                <a:lnTo>
                  <a:pt x="900" y="264"/>
                </a:lnTo>
                <a:lnTo>
                  <a:pt x="902" y="268"/>
                </a:lnTo>
                <a:lnTo>
                  <a:pt x="899" y="271"/>
                </a:lnTo>
                <a:lnTo>
                  <a:pt x="893" y="273"/>
                </a:lnTo>
                <a:lnTo>
                  <a:pt x="886" y="271"/>
                </a:lnTo>
                <a:lnTo>
                  <a:pt x="878" y="266"/>
                </a:lnTo>
                <a:lnTo>
                  <a:pt x="867" y="259"/>
                </a:lnTo>
                <a:lnTo>
                  <a:pt x="856" y="255"/>
                </a:lnTo>
                <a:lnTo>
                  <a:pt x="850" y="255"/>
                </a:lnTo>
                <a:lnTo>
                  <a:pt x="845" y="255"/>
                </a:lnTo>
                <a:lnTo>
                  <a:pt x="837" y="248"/>
                </a:lnTo>
                <a:lnTo>
                  <a:pt x="828" y="241"/>
                </a:lnTo>
                <a:lnTo>
                  <a:pt x="817" y="241"/>
                </a:lnTo>
                <a:lnTo>
                  <a:pt x="808" y="243"/>
                </a:lnTo>
                <a:lnTo>
                  <a:pt x="798" y="241"/>
                </a:lnTo>
                <a:lnTo>
                  <a:pt x="791" y="236"/>
                </a:lnTo>
                <a:lnTo>
                  <a:pt x="785" y="232"/>
                </a:lnTo>
                <a:lnTo>
                  <a:pt x="778" y="227"/>
                </a:lnTo>
                <a:lnTo>
                  <a:pt x="769" y="223"/>
                </a:lnTo>
                <a:lnTo>
                  <a:pt x="761" y="218"/>
                </a:lnTo>
                <a:lnTo>
                  <a:pt x="756" y="216"/>
                </a:lnTo>
                <a:lnTo>
                  <a:pt x="752" y="214"/>
                </a:lnTo>
                <a:lnTo>
                  <a:pt x="746" y="209"/>
                </a:lnTo>
                <a:lnTo>
                  <a:pt x="739" y="207"/>
                </a:lnTo>
                <a:lnTo>
                  <a:pt x="735" y="207"/>
                </a:lnTo>
                <a:lnTo>
                  <a:pt x="732" y="209"/>
                </a:lnTo>
                <a:lnTo>
                  <a:pt x="726" y="214"/>
                </a:lnTo>
                <a:lnTo>
                  <a:pt x="722" y="218"/>
                </a:lnTo>
                <a:lnTo>
                  <a:pt x="726" y="223"/>
                </a:lnTo>
                <a:lnTo>
                  <a:pt x="733" y="230"/>
                </a:lnTo>
                <a:lnTo>
                  <a:pt x="743" y="236"/>
                </a:lnTo>
                <a:lnTo>
                  <a:pt x="750" y="241"/>
                </a:lnTo>
                <a:lnTo>
                  <a:pt x="754" y="243"/>
                </a:lnTo>
                <a:lnTo>
                  <a:pt x="759" y="248"/>
                </a:lnTo>
                <a:lnTo>
                  <a:pt x="769" y="257"/>
                </a:lnTo>
                <a:lnTo>
                  <a:pt x="780" y="266"/>
                </a:lnTo>
                <a:lnTo>
                  <a:pt x="784" y="273"/>
                </a:lnTo>
                <a:lnTo>
                  <a:pt x="787" y="277"/>
                </a:lnTo>
                <a:lnTo>
                  <a:pt x="797" y="282"/>
                </a:lnTo>
                <a:lnTo>
                  <a:pt x="806" y="286"/>
                </a:lnTo>
                <a:lnTo>
                  <a:pt x="813" y="293"/>
                </a:lnTo>
                <a:lnTo>
                  <a:pt x="821" y="300"/>
                </a:lnTo>
                <a:lnTo>
                  <a:pt x="832" y="314"/>
                </a:lnTo>
                <a:lnTo>
                  <a:pt x="841" y="327"/>
                </a:lnTo>
                <a:lnTo>
                  <a:pt x="845" y="336"/>
                </a:lnTo>
                <a:lnTo>
                  <a:pt x="845" y="346"/>
                </a:lnTo>
                <a:lnTo>
                  <a:pt x="845" y="359"/>
                </a:lnTo>
                <a:lnTo>
                  <a:pt x="847" y="373"/>
                </a:lnTo>
                <a:lnTo>
                  <a:pt x="847" y="384"/>
                </a:lnTo>
                <a:lnTo>
                  <a:pt x="847" y="396"/>
                </a:lnTo>
                <a:lnTo>
                  <a:pt x="847" y="411"/>
                </a:lnTo>
                <a:lnTo>
                  <a:pt x="847" y="425"/>
                </a:lnTo>
                <a:lnTo>
                  <a:pt x="849" y="432"/>
                </a:lnTo>
                <a:lnTo>
                  <a:pt x="849" y="434"/>
                </a:lnTo>
                <a:lnTo>
                  <a:pt x="843" y="439"/>
                </a:lnTo>
                <a:lnTo>
                  <a:pt x="837" y="441"/>
                </a:lnTo>
                <a:lnTo>
                  <a:pt x="839" y="439"/>
                </a:lnTo>
                <a:lnTo>
                  <a:pt x="841" y="430"/>
                </a:lnTo>
                <a:lnTo>
                  <a:pt x="843" y="414"/>
                </a:lnTo>
                <a:lnTo>
                  <a:pt x="841" y="398"/>
                </a:lnTo>
                <a:lnTo>
                  <a:pt x="837" y="386"/>
                </a:lnTo>
                <a:lnTo>
                  <a:pt x="836" y="375"/>
                </a:lnTo>
                <a:lnTo>
                  <a:pt x="837" y="355"/>
                </a:lnTo>
                <a:lnTo>
                  <a:pt x="837" y="334"/>
                </a:lnTo>
                <a:lnTo>
                  <a:pt x="834" y="325"/>
                </a:lnTo>
                <a:lnTo>
                  <a:pt x="828" y="321"/>
                </a:lnTo>
                <a:lnTo>
                  <a:pt x="821" y="311"/>
                </a:lnTo>
                <a:lnTo>
                  <a:pt x="815" y="305"/>
                </a:lnTo>
                <a:lnTo>
                  <a:pt x="810" y="298"/>
                </a:lnTo>
                <a:lnTo>
                  <a:pt x="800" y="291"/>
                </a:lnTo>
                <a:lnTo>
                  <a:pt x="789" y="282"/>
                </a:lnTo>
                <a:lnTo>
                  <a:pt x="778" y="275"/>
                </a:lnTo>
                <a:lnTo>
                  <a:pt x="765" y="266"/>
                </a:lnTo>
                <a:lnTo>
                  <a:pt x="752" y="259"/>
                </a:lnTo>
                <a:lnTo>
                  <a:pt x="739" y="252"/>
                </a:lnTo>
                <a:lnTo>
                  <a:pt x="741" y="257"/>
                </a:lnTo>
                <a:lnTo>
                  <a:pt x="745" y="268"/>
                </a:lnTo>
                <a:lnTo>
                  <a:pt x="748" y="286"/>
                </a:lnTo>
                <a:lnTo>
                  <a:pt x="754" y="307"/>
                </a:lnTo>
                <a:lnTo>
                  <a:pt x="756" y="323"/>
                </a:lnTo>
                <a:lnTo>
                  <a:pt x="756" y="336"/>
                </a:lnTo>
                <a:lnTo>
                  <a:pt x="756" y="352"/>
                </a:lnTo>
                <a:lnTo>
                  <a:pt x="754" y="368"/>
                </a:lnTo>
                <a:lnTo>
                  <a:pt x="756" y="384"/>
                </a:lnTo>
                <a:lnTo>
                  <a:pt x="758" y="393"/>
                </a:lnTo>
                <a:lnTo>
                  <a:pt x="761" y="405"/>
                </a:lnTo>
                <a:lnTo>
                  <a:pt x="767" y="418"/>
                </a:lnTo>
                <a:lnTo>
                  <a:pt x="772" y="434"/>
                </a:lnTo>
                <a:lnTo>
                  <a:pt x="778" y="448"/>
                </a:lnTo>
                <a:lnTo>
                  <a:pt x="785" y="459"/>
                </a:lnTo>
                <a:lnTo>
                  <a:pt x="793" y="473"/>
                </a:lnTo>
                <a:lnTo>
                  <a:pt x="797" y="484"/>
                </a:lnTo>
                <a:lnTo>
                  <a:pt x="797" y="486"/>
                </a:lnTo>
                <a:lnTo>
                  <a:pt x="791" y="482"/>
                </a:lnTo>
                <a:lnTo>
                  <a:pt x="784" y="471"/>
                </a:lnTo>
                <a:lnTo>
                  <a:pt x="776" y="457"/>
                </a:lnTo>
                <a:lnTo>
                  <a:pt x="771" y="446"/>
                </a:lnTo>
                <a:lnTo>
                  <a:pt x="763" y="430"/>
                </a:lnTo>
                <a:lnTo>
                  <a:pt x="756" y="407"/>
                </a:lnTo>
                <a:lnTo>
                  <a:pt x="748" y="386"/>
                </a:lnTo>
                <a:lnTo>
                  <a:pt x="746" y="371"/>
                </a:lnTo>
                <a:lnTo>
                  <a:pt x="746" y="355"/>
                </a:lnTo>
                <a:lnTo>
                  <a:pt x="746" y="334"/>
                </a:lnTo>
                <a:lnTo>
                  <a:pt x="745" y="316"/>
                </a:lnTo>
                <a:lnTo>
                  <a:pt x="743" y="307"/>
                </a:lnTo>
                <a:lnTo>
                  <a:pt x="741" y="298"/>
                </a:lnTo>
                <a:lnTo>
                  <a:pt x="737" y="284"/>
                </a:lnTo>
                <a:lnTo>
                  <a:pt x="735" y="268"/>
                </a:lnTo>
                <a:lnTo>
                  <a:pt x="732" y="257"/>
                </a:lnTo>
                <a:lnTo>
                  <a:pt x="726" y="248"/>
                </a:lnTo>
                <a:lnTo>
                  <a:pt x="715" y="236"/>
                </a:lnTo>
                <a:lnTo>
                  <a:pt x="704" y="221"/>
                </a:lnTo>
                <a:lnTo>
                  <a:pt x="696" y="207"/>
                </a:lnTo>
                <a:lnTo>
                  <a:pt x="689" y="200"/>
                </a:lnTo>
                <a:lnTo>
                  <a:pt x="676" y="202"/>
                </a:lnTo>
                <a:lnTo>
                  <a:pt x="668" y="214"/>
                </a:lnTo>
                <a:lnTo>
                  <a:pt x="674" y="230"/>
                </a:lnTo>
                <a:lnTo>
                  <a:pt x="681" y="250"/>
                </a:lnTo>
                <a:lnTo>
                  <a:pt x="689" y="273"/>
                </a:lnTo>
                <a:lnTo>
                  <a:pt x="693" y="293"/>
                </a:lnTo>
                <a:lnTo>
                  <a:pt x="696" y="311"/>
                </a:lnTo>
                <a:lnTo>
                  <a:pt x="698" y="330"/>
                </a:lnTo>
                <a:lnTo>
                  <a:pt x="704" y="355"/>
                </a:lnTo>
                <a:lnTo>
                  <a:pt x="711" y="377"/>
                </a:lnTo>
                <a:lnTo>
                  <a:pt x="720" y="396"/>
                </a:lnTo>
                <a:lnTo>
                  <a:pt x="728" y="411"/>
                </a:lnTo>
                <a:lnTo>
                  <a:pt x="735" y="436"/>
                </a:lnTo>
                <a:lnTo>
                  <a:pt x="743" y="459"/>
                </a:lnTo>
                <a:lnTo>
                  <a:pt x="748" y="471"/>
                </a:lnTo>
                <a:lnTo>
                  <a:pt x="754" y="480"/>
                </a:lnTo>
                <a:lnTo>
                  <a:pt x="761" y="491"/>
                </a:lnTo>
                <a:lnTo>
                  <a:pt x="767" y="502"/>
                </a:lnTo>
                <a:lnTo>
                  <a:pt x="772" y="509"/>
                </a:lnTo>
                <a:lnTo>
                  <a:pt x="776" y="511"/>
                </a:lnTo>
                <a:lnTo>
                  <a:pt x="782" y="521"/>
                </a:lnTo>
                <a:lnTo>
                  <a:pt x="784" y="527"/>
                </a:lnTo>
                <a:lnTo>
                  <a:pt x="782" y="525"/>
                </a:lnTo>
                <a:lnTo>
                  <a:pt x="774" y="518"/>
                </a:lnTo>
                <a:lnTo>
                  <a:pt x="765" y="509"/>
                </a:lnTo>
                <a:lnTo>
                  <a:pt x="756" y="500"/>
                </a:lnTo>
                <a:lnTo>
                  <a:pt x="748" y="489"/>
                </a:lnTo>
                <a:lnTo>
                  <a:pt x="741" y="475"/>
                </a:lnTo>
                <a:lnTo>
                  <a:pt x="733" y="457"/>
                </a:lnTo>
                <a:lnTo>
                  <a:pt x="726" y="439"/>
                </a:lnTo>
                <a:lnTo>
                  <a:pt x="724" y="427"/>
                </a:lnTo>
                <a:lnTo>
                  <a:pt x="720" y="418"/>
                </a:lnTo>
                <a:lnTo>
                  <a:pt x="713" y="400"/>
                </a:lnTo>
                <a:lnTo>
                  <a:pt x="706" y="382"/>
                </a:lnTo>
                <a:lnTo>
                  <a:pt x="700" y="368"/>
                </a:lnTo>
                <a:lnTo>
                  <a:pt x="694" y="355"/>
                </a:lnTo>
                <a:lnTo>
                  <a:pt x="687" y="334"/>
                </a:lnTo>
                <a:lnTo>
                  <a:pt x="681" y="316"/>
                </a:lnTo>
                <a:lnTo>
                  <a:pt x="681" y="305"/>
                </a:lnTo>
                <a:lnTo>
                  <a:pt x="683" y="296"/>
                </a:lnTo>
                <a:lnTo>
                  <a:pt x="681" y="280"/>
                </a:lnTo>
                <a:lnTo>
                  <a:pt x="678" y="264"/>
                </a:lnTo>
                <a:lnTo>
                  <a:pt x="674" y="252"/>
                </a:lnTo>
                <a:lnTo>
                  <a:pt x="670" y="243"/>
                </a:lnTo>
                <a:lnTo>
                  <a:pt x="665" y="227"/>
                </a:lnTo>
                <a:lnTo>
                  <a:pt x="657" y="214"/>
                </a:lnTo>
                <a:lnTo>
                  <a:pt x="654" y="205"/>
                </a:lnTo>
                <a:lnTo>
                  <a:pt x="650" y="200"/>
                </a:lnTo>
                <a:lnTo>
                  <a:pt x="641" y="196"/>
                </a:lnTo>
                <a:lnTo>
                  <a:pt x="633" y="196"/>
                </a:lnTo>
                <a:lnTo>
                  <a:pt x="631" y="200"/>
                </a:lnTo>
                <a:lnTo>
                  <a:pt x="635" y="211"/>
                </a:lnTo>
                <a:lnTo>
                  <a:pt x="639" y="223"/>
                </a:lnTo>
                <a:lnTo>
                  <a:pt x="641" y="236"/>
                </a:lnTo>
                <a:lnTo>
                  <a:pt x="642" y="250"/>
                </a:lnTo>
                <a:lnTo>
                  <a:pt x="644" y="268"/>
                </a:lnTo>
                <a:lnTo>
                  <a:pt x="646" y="284"/>
                </a:lnTo>
                <a:lnTo>
                  <a:pt x="650" y="300"/>
                </a:lnTo>
                <a:lnTo>
                  <a:pt x="654" y="314"/>
                </a:lnTo>
                <a:lnTo>
                  <a:pt x="657" y="327"/>
                </a:lnTo>
                <a:lnTo>
                  <a:pt x="659" y="343"/>
                </a:lnTo>
                <a:lnTo>
                  <a:pt x="661" y="359"/>
                </a:lnTo>
                <a:lnTo>
                  <a:pt x="665" y="375"/>
                </a:lnTo>
                <a:lnTo>
                  <a:pt x="668" y="393"/>
                </a:lnTo>
                <a:lnTo>
                  <a:pt x="674" y="416"/>
                </a:lnTo>
                <a:lnTo>
                  <a:pt x="678" y="434"/>
                </a:lnTo>
                <a:lnTo>
                  <a:pt x="678" y="441"/>
                </a:lnTo>
                <a:lnTo>
                  <a:pt x="678" y="443"/>
                </a:lnTo>
                <a:lnTo>
                  <a:pt x="681" y="452"/>
                </a:lnTo>
                <a:lnTo>
                  <a:pt x="687" y="464"/>
                </a:lnTo>
                <a:lnTo>
                  <a:pt x="691" y="473"/>
                </a:lnTo>
                <a:lnTo>
                  <a:pt x="694" y="482"/>
                </a:lnTo>
                <a:lnTo>
                  <a:pt x="700" y="493"/>
                </a:lnTo>
                <a:lnTo>
                  <a:pt x="706" y="505"/>
                </a:lnTo>
                <a:lnTo>
                  <a:pt x="709" y="511"/>
                </a:lnTo>
                <a:lnTo>
                  <a:pt x="711" y="518"/>
                </a:lnTo>
                <a:lnTo>
                  <a:pt x="717" y="532"/>
                </a:lnTo>
                <a:lnTo>
                  <a:pt x="720" y="546"/>
                </a:lnTo>
                <a:lnTo>
                  <a:pt x="720" y="550"/>
                </a:lnTo>
                <a:lnTo>
                  <a:pt x="719" y="550"/>
                </a:lnTo>
                <a:lnTo>
                  <a:pt x="713" y="550"/>
                </a:lnTo>
                <a:lnTo>
                  <a:pt x="709" y="550"/>
                </a:lnTo>
                <a:lnTo>
                  <a:pt x="711" y="543"/>
                </a:lnTo>
                <a:lnTo>
                  <a:pt x="709" y="532"/>
                </a:lnTo>
                <a:lnTo>
                  <a:pt x="706" y="521"/>
                </a:lnTo>
                <a:lnTo>
                  <a:pt x="704" y="514"/>
                </a:lnTo>
                <a:lnTo>
                  <a:pt x="698" y="507"/>
                </a:lnTo>
                <a:lnTo>
                  <a:pt x="691" y="496"/>
                </a:lnTo>
                <a:lnTo>
                  <a:pt x="683" y="484"/>
                </a:lnTo>
                <a:lnTo>
                  <a:pt x="680" y="475"/>
                </a:lnTo>
                <a:lnTo>
                  <a:pt x="678" y="468"/>
                </a:lnTo>
                <a:lnTo>
                  <a:pt x="672" y="457"/>
                </a:lnTo>
                <a:lnTo>
                  <a:pt x="667" y="450"/>
                </a:lnTo>
                <a:lnTo>
                  <a:pt x="665" y="452"/>
                </a:lnTo>
                <a:lnTo>
                  <a:pt x="663" y="459"/>
                </a:lnTo>
                <a:lnTo>
                  <a:pt x="663" y="461"/>
                </a:lnTo>
                <a:lnTo>
                  <a:pt x="661" y="466"/>
                </a:lnTo>
                <a:lnTo>
                  <a:pt x="659" y="477"/>
                </a:lnTo>
                <a:lnTo>
                  <a:pt x="654" y="493"/>
                </a:lnTo>
                <a:lnTo>
                  <a:pt x="648" y="514"/>
                </a:lnTo>
                <a:lnTo>
                  <a:pt x="644" y="527"/>
                </a:lnTo>
                <a:lnTo>
                  <a:pt x="642" y="536"/>
                </a:lnTo>
                <a:lnTo>
                  <a:pt x="642" y="543"/>
                </a:lnTo>
                <a:lnTo>
                  <a:pt x="639" y="552"/>
                </a:lnTo>
                <a:lnTo>
                  <a:pt x="637" y="561"/>
                </a:lnTo>
                <a:lnTo>
                  <a:pt x="637" y="564"/>
                </a:lnTo>
                <a:lnTo>
                  <a:pt x="637" y="559"/>
                </a:lnTo>
                <a:lnTo>
                  <a:pt x="633" y="555"/>
                </a:lnTo>
                <a:lnTo>
                  <a:pt x="635" y="546"/>
                </a:lnTo>
                <a:lnTo>
                  <a:pt x="635" y="536"/>
                </a:lnTo>
                <a:lnTo>
                  <a:pt x="635" y="527"/>
                </a:lnTo>
                <a:lnTo>
                  <a:pt x="641" y="514"/>
                </a:lnTo>
                <a:lnTo>
                  <a:pt x="646" y="500"/>
                </a:lnTo>
                <a:lnTo>
                  <a:pt x="650" y="486"/>
                </a:lnTo>
                <a:lnTo>
                  <a:pt x="652" y="468"/>
                </a:lnTo>
                <a:lnTo>
                  <a:pt x="655" y="443"/>
                </a:lnTo>
                <a:lnTo>
                  <a:pt x="657" y="423"/>
                </a:lnTo>
                <a:lnTo>
                  <a:pt x="657" y="411"/>
                </a:lnTo>
                <a:lnTo>
                  <a:pt x="655" y="402"/>
                </a:lnTo>
                <a:lnTo>
                  <a:pt x="654" y="382"/>
                </a:lnTo>
                <a:lnTo>
                  <a:pt x="652" y="357"/>
                </a:lnTo>
                <a:lnTo>
                  <a:pt x="648" y="334"/>
                </a:lnTo>
                <a:lnTo>
                  <a:pt x="642" y="316"/>
                </a:lnTo>
                <a:lnTo>
                  <a:pt x="639" y="293"/>
                </a:lnTo>
                <a:lnTo>
                  <a:pt x="635" y="275"/>
                </a:lnTo>
                <a:lnTo>
                  <a:pt x="631" y="264"/>
                </a:lnTo>
                <a:lnTo>
                  <a:pt x="626" y="250"/>
                </a:lnTo>
                <a:lnTo>
                  <a:pt x="622" y="230"/>
                </a:lnTo>
                <a:lnTo>
                  <a:pt x="616" y="246"/>
                </a:lnTo>
                <a:lnTo>
                  <a:pt x="613" y="261"/>
                </a:lnTo>
                <a:lnTo>
                  <a:pt x="611" y="280"/>
                </a:lnTo>
                <a:lnTo>
                  <a:pt x="609" y="296"/>
                </a:lnTo>
                <a:lnTo>
                  <a:pt x="607" y="314"/>
                </a:lnTo>
                <a:lnTo>
                  <a:pt x="603" y="334"/>
                </a:lnTo>
                <a:lnTo>
                  <a:pt x="602" y="352"/>
                </a:lnTo>
                <a:lnTo>
                  <a:pt x="603" y="368"/>
                </a:lnTo>
                <a:lnTo>
                  <a:pt x="607" y="380"/>
                </a:lnTo>
                <a:lnTo>
                  <a:pt x="609" y="391"/>
                </a:lnTo>
                <a:lnTo>
                  <a:pt x="613" y="407"/>
                </a:lnTo>
                <a:lnTo>
                  <a:pt x="615" y="425"/>
                </a:lnTo>
                <a:lnTo>
                  <a:pt x="616" y="441"/>
                </a:lnTo>
                <a:lnTo>
                  <a:pt x="618" y="452"/>
                </a:lnTo>
                <a:lnTo>
                  <a:pt x="622" y="466"/>
                </a:lnTo>
                <a:lnTo>
                  <a:pt x="626" y="484"/>
                </a:lnTo>
                <a:lnTo>
                  <a:pt x="628" y="498"/>
                </a:lnTo>
                <a:lnTo>
                  <a:pt x="629" y="498"/>
                </a:lnTo>
                <a:lnTo>
                  <a:pt x="626" y="493"/>
                </a:lnTo>
                <a:lnTo>
                  <a:pt x="620" y="493"/>
                </a:lnTo>
                <a:lnTo>
                  <a:pt x="618" y="477"/>
                </a:lnTo>
                <a:lnTo>
                  <a:pt x="615" y="466"/>
                </a:lnTo>
                <a:lnTo>
                  <a:pt x="613" y="452"/>
                </a:lnTo>
                <a:lnTo>
                  <a:pt x="609" y="430"/>
                </a:lnTo>
                <a:lnTo>
                  <a:pt x="605" y="407"/>
                </a:lnTo>
                <a:lnTo>
                  <a:pt x="602" y="391"/>
                </a:lnTo>
                <a:lnTo>
                  <a:pt x="600" y="377"/>
                </a:lnTo>
                <a:lnTo>
                  <a:pt x="598" y="361"/>
                </a:lnTo>
                <a:lnTo>
                  <a:pt x="596" y="343"/>
                </a:lnTo>
                <a:lnTo>
                  <a:pt x="596" y="332"/>
                </a:lnTo>
                <a:lnTo>
                  <a:pt x="596" y="318"/>
                </a:lnTo>
                <a:lnTo>
                  <a:pt x="596" y="298"/>
                </a:lnTo>
                <a:lnTo>
                  <a:pt x="598" y="275"/>
                </a:lnTo>
                <a:lnTo>
                  <a:pt x="600" y="259"/>
                </a:lnTo>
                <a:lnTo>
                  <a:pt x="602" y="246"/>
                </a:lnTo>
                <a:lnTo>
                  <a:pt x="602" y="230"/>
                </a:lnTo>
                <a:lnTo>
                  <a:pt x="598" y="202"/>
                </a:lnTo>
                <a:lnTo>
                  <a:pt x="594" y="189"/>
                </a:lnTo>
                <a:lnTo>
                  <a:pt x="590" y="175"/>
                </a:lnTo>
                <a:lnTo>
                  <a:pt x="581" y="152"/>
                </a:lnTo>
                <a:lnTo>
                  <a:pt x="577" y="166"/>
                </a:lnTo>
                <a:lnTo>
                  <a:pt x="572" y="175"/>
                </a:lnTo>
                <a:lnTo>
                  <a:pt x="568" y="184"/>
                </a:lnTo>
                <a:lnTo>
                  <a:pt x="566" y="196"/>
                </a:lnTo>
                <a:lnTo>
                  <a:pt x="564" y="209"/>
                </a:lnTo>
                <a:lnTo>
                  <a:pt x="564" y="225"/>
                </a:lnTo>
                <a:lnTo>
                  <a:pt x="563" y="241"/>
                </a:lnTo>
                <a:lnTo>
                  <a:pt x="561" y="261"/>
                </a:lnTo>
                <a:lnTo>
                  <a:pt x="557" y="282"/>
                </a:lnTo>
                <a:lnTo>
                  <a:pt x="553" y="298"/>
                </a:lnTo>
                <a:lnTo>
                  <a:pt x="550" y="314"/>
                </a:lnTo>
                <a:lnTo>
                  <a:pt x="546" y="332"/>
                </a:lnTo>
                <a:lnTo>
                  <a:pt x="544" y="348"/>
                </a:lnTo>
                <a:lnTo>
                  <a:pt x="546" y="361"/>
                </a:lnTo>
                <a:lnTo>
                  <a:pt x="550" y="377"/>
                </a:lnTo>
                <a:lnTo>
                  <a:pt x="551" y="400"/>
                </a:lnTo>
                <a:lnTo>
                  <a:pt x="553" y="423"/>
                </a:lnTo>
                <a:lnTo>
                  <a:pt x="557" y="430"/>
                </a:lnTo>
                <a:lnTo>
                  <a:pt x="555" y="430"/>
                </a:lnTo>
                <a:lnTo>
                  <a:pt x="550" y="421"/>
                </a:lnTo>
                <a:lnTo>
                  <a:pt x="542" y="414"/>
                </a:lnTo>
                <a:lnTo>
                  <a:pt x="540" y="407"/>
                </a:lnTo>
                <a:lnTo>
                  <a:pt x="542" y="398"/>
                </a:lnTo>
                <a:lnTo>
                  <a:pt x="542" y="380"/>
                </a:lnTo>
                <a:lnTo>
                  <a:pt x="538" y="359"/>
                </a:lnTo>
                <a:lnTo>
                  <a:pt x="535" y="343"/>
                </a:lnTo>
                <a:lnTo>
                  <a:pt x="533" y="334"/>
                </a:lnTo>
                <a:lnTo>
                  <a:pt x="531" y="332"/>
                </a:lnTo>
                <a:lnTo>
                  <a:pt x="529" y="334"/>
                </a:lnTo>
                <a:lnTo>
                  <a:pt x="525" y="341"/>
                </a:lnTo>
                <a:lnTo>
                  <a:pt x="518" y="350"/>
                </a:lnTo>
                <a:lnTo>
                  <a:pt x="509" y="359"/>
                </a:lnTo>
                <a:lnTo>
                  <a:pt x="499" y="368"/>
                </a:lnTo>
                <a:lnTo>
                  <a:pt x="488" y="380"/>
                </a:lnTo>
                <a:lnTo>
                  <a:pt x="481" y="389"/>
                </a:lnTo>
                <a:lnTo>
                  <a:pt x="473" y="402"/>
                </a:lnTo>
                <a:lnTo>
                  <a:pt x="470" y="414"/>
                </a:lnTo>
                <a:lnTo>
                  <a:pt x="464" y="421"/>
                </a:lnTo>
                <a:lnTo>
                  <a:pt x="459" y="425"/>
                </a:lnTo>
                <a:lnTo>
                  <a:pt x="453" y="430"/>
                </a:lnTo>
                <a:lnTo>
                  <a:pt x="449" y="432"/>
                </a:lnTo>
                <a:lnTo>
                  <a:pt x="449" y="430"/>
                </a:lnTo>
                <a:lnTo>
                  <a:pt x="453" y="423"/>
                </a:lnTo>
                <a:lnTo>
                  <a:pt x="460" y="407"/>
                </a:lnTo>
                <a:lnTo>
                  <a:pt x="468" y="393"/>
                </a:lnTo>
                <a:lnTo>
                  <a:pt x="475" y="384"/>
                </a:lnTo>
                <a:lnTo>
                  <a:pt x="486" y="371"/>
                </a:lnTo>
                <a:lnTo>
                  <a:pt x="501" y="350"/>
                </a:lnTo>
                <a:lnTo>
                  <a:pt x="516" y="332"/>
                </a:lnTo>
                <a:lnTo>
                  <a:pt x="525" y="325"/>
                </a:lnTo>
                <a:lnTo>
                  <a:pt x="533" y="318"/>
                </a:lnTo>
                <a:lnTo>
                  <a:pt x="540" y="302"/>
                </a:lnTo>
                <a:lnTo>
                  <a:pt x="548" y="280"/>
                </a:lnTo>
                <a:lnTo>
                  <a:pt x="551" y="257"/>
                </a:lnTo>
                <a:lnTo>
                  <a:pt x="555" y="234"/>
                </a:lnTo>
                <a:lnTo>
                  <a:pt x="557" y="214"/>
                </a:lnTo>
                <a:lnTo>
                  <a:pt x="557" y="205"/>
                </a:lnTo>
                <a:lnTo>
                  <a:pt x="559" y="189"/>
                </a:lnTo>
                <a:lnTo>
                  <a:pt x="559" y="168"/>
                </a:lnTo>
                <a:lnTo>
                  <a:pt x="561" y="136"/>
                </a:lnTo>
                <a:lnTo>
                  <a:pt x="557" y="109"/>
                </a:lnTo>
                <a:lnTo>
                  <a:pt x="548" y="100"/>
                </a:lnTo>
                <a:lnTo>
                  <a:pt x="535" y="93"/>
                </a:lnTo>
                <a:lnTo>
                  <a:pt x="527" y="75"/>
                </a:lnTo>
                <a:lnTo>
                  <a:pt x="522" y="66"/>
                </a:lnTo>
                <a:lnTo>
                  <a:pt x="522" y="52"/>
                </a:lnTo>
                <a:lnTo>
                  <a:pt x="522" y="43"/>
                </a:lnTo>
                <a:lnTo>
                  <a:pt x="512" y="39"/>
                </a:lnTo>
                <a:lnTo>
                  <a:pt x="499" y="39"/>
                </a:lnTo>
                <a:lnTo>
                  <a:pt x="492" y="43"/>
                </a:lnTo>
                <a:lnTo>
                  <a:pt x="488" y="50"/>
                </a:lnTo>
                <a:lnTo>
                  <a:pt x="488" y="61"/>
                </a:lnTo>
                <a:lnTo>
                  <a:pt x="488" y="75"/>
                </a:lnTo>
                <a:lnTo>
                  <a:pt x="486" y="84"/>
                </a:lnTo>
                <a:lnTo>
                  <a:pt x="486" y="98"/>
                </a:lnTo>
                <a:lnTo>
                  <a:pt x="488" y="118"/>
                </a:lnTo>
                <a:lnTo>
                  <a:pt x="496" y="139"/>
                </a:lnTo>
                <a:lnTo>
                  <a:pt x="501" y="152"/>
                </a:lnTo>
                <a:lnTo>
                  <a:pt x="505" y="166"/>
                </a:lnTo>
                <a:lnTo>
                  <a:pt x="505" y="180"/>
                </a:lnTo>
                <a:lnTo>
                  <a:pt x="499" y="191"/>
                </a:lnTo>
                <a:lnTo>
                  <a:pt x="492" y="198"/>
                </a:lnTo>
                <a:lnTo>
                  <a:pt x="483" y="209"/>
                </a:lnTo>
                <a:lnTo>
                  <a:pt x="481" y="227"/>
                </a:lnTo>
                <a:lnTo>
                  <a:pt x="485" y="207"/>
                </a:lnTo>
                <a:lnTo>
                  <a:pt x="486" y="196"/>
                </a:lnTo>
                <a:lnTo>
                  <a:pt x="488" y="186"/>
                </a:lnTo>
                <a:lnTo>
                  <a:pt x="488" y="173"/>
                </a:lnTo>
                <a:lnTo>
                  <a:pt x="488" y="157"/>
                </a:lnTo>
                <a:lnTo>
                  <a:pt x="486" y="148"/>
                </a:lnTo>
                <a:lnTo>
                  <a:pt x="483" y="139"/>
                </a:lnTo>
                <a:lnTo>
                  <a:pt x="479" y="123"/>
                </a:lnTo>
                <a:lnTo>
                  <a:pt x="475" y="107"/>
                </a:lnTo>
                <a:lnTo>
                  <a:pt x="475" y="91"/>
                </a:lnTo>
                <a:lnTo>
                  <a:pt x="477" y="80"/>
                </a:lnTo>
                <a:lnTo>
                  <a:pt x="479" y="66"/>
                </a:lnTo>
                <a:lnTo>
                  <a:pt x="481" y="55"/>
                </a:lnTo>
                <a:lnTo>
                  <a:pt x="479" y="50"/>
                </a:lnTo>
                <a:lnTo>
                  <a:pt x="475" y="48"/>
                </a:lnTo>
                <a:lnTo>
                  <a:pt x="462" y="46"/>
                </a:lnTo>
                <a:lnTo>
                  <a:pt x="453" y="46"/>
                </a:lnTo>
                <a:lnTo>
                  <a:pt x="453" y="50"/>
                </a:lnTo>
                <a:lnTo>
                  <a:pt x="455" y="57"/>
                </a:lnTo>
                <a:lnTo>
                  <a:pt x="453" y="61"/>
                </a:lnTo>
                <a:lnTo>
                  <a:pt x="446" y="61"/>
                </a:lnTo>
                <a:lnTo>
                  <a:pt x="440" y="61"/>
                </a:lnTo>
                <a:lnTo>
                  <a:pt x="433" y="61"/>
                </a:lnTo>
                <a:lnTo>
                  <a:pt x="427" y="66"/>
                </a:lnTo>
                <a:close/>
              </a:path>
            </a:pathLst>
          </a:custGeom>
          <a:solidFill>
            <a:schemeClr val="tx1"/>
          </a:solidFill>
          <a:ln w="9525">
            <a:noFill/>
            <a:round/>
            <a:headEnd/>
            <a:tailEnd/>
          </a:ln>
        </p:spPr>
        <p:txBody>
          <a:bodyPr/>
          <a:lstStyle/>
          <a:p>
            <a:endParaRPr lang="fr-FR"/>
          </a:p>
        </p:txBody>
      </p:sp>
      <p:grpSp>
        <p:nvGrpSpPr>
          <p:cNvPr id="583690" name="Group 219"/>
          <p:cNvGrpSpPr>
            <a:grpSpLocks/>
          </p:cNvGrpSpPr>
          <p:nvPr/>
        </p:nvGrpSpPr>
        <p:grpSpPr bwMode="auto">
          <a:xfrm>
            <a:off x="2411413" y="2347913"/>
            <a:ext cx="1609725" cy="1460500"/>
            <a:chOff x="1952" y="799"/>
            <a:chExt cx="1014" cy="920"/>
          </a:xfrm>
        </p:grpSpPr>
        <p:sp>
          <p:nvSpPr>
            <p:cNvPr id="583786" name="Freeform 171"/>
            <p:cNvSpPr>
              <a:spLocks/>
            </p:cNvSpPr>
            <p:nvPr/>
          </p:nvSpPr>
          <p:spPr bwMode="auto">
            <a:xfrm rot="-137339">
              <a:off x="2339" y="1334"/>
              <a:ext cx="53" cy="149"/>
            </a:xfrm>
            <a:custGeom>
              <a:avLst/>
              <a:gdLst>
                <a:gd name="T0" fmla="*/ 31 w 52"/>
                <a:gd name="T1" fmla="*/ 0 h 147"/>
                <a:gd name="T2" fmla="*/ 10 w 52"/>
                <a:gd name="T3" fmla="*/ 34 h 147"/>
                <a:gd name="T4" fmla="*/ 0 w 52"/>
                <a:gd name="T5" fmla="*/ 71 h 147"/>
                <a:gd name="T6" fmla="*/ 2 w 52"/>
                <a:gd name="T7" fmla="*/ 113 h 147"/>
                <a:gd name="T8" fmla="*/ 25 w 52"/>
                <a:gd name="T9" fmla="*/ 149 h 147"/>
                <a:gd name="T10" fmla="*/ 46 w 52"/>
                <a:gd name="T11" fmla="*/ 118 h 147"/>
                <a:gd name="T12" fmla="*/ 53 w 52"/>
                <a:gd name="T13" fmla="*/ 80 h 147"/>
                <a:gd name="T14" fmla="*/ 50 w 52"/>
                <a:gd name="T15" fmla="*/ 39 h 147"/>
                <a:gd name="T16" fmla="*/ 31 w 52"/>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47"/>
                <a:gd name="T29" fmla="*/ 52 w 52"/>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47">
                  <a:moveTo>
                    <a:pt x="30" y="0"/>
                  </a:moveTo>
                  <a:lnTo>
                    <a:pt x="10" y="34"/>
                  </a:lnTo>
                  <a:lnTo>
                    <a:pt x="0" y="70"/>
                  </a:lnTo>
                  <a:lnTo>
                    <a:pt x="2" y="111"/>
                  </a:lnTo>
                  <a:lnTo>
                    <a:pt x="25" y="147"/>
                  </a:lnTo>
                  <a:lnTo>
                    <a:pt x="45" y="116"/>
                  </a:lnTo>
                  <a:lnTo>
                    <a:pt x="52" y="79"/>
                  </a:lnTo>
                  <a:lnTo>
                    <a:pt x="49" y="38"/>
                  </a:lnTo>
                  <a:lnTo>
                    <a:pt x="30" y="0"/>
                  </a:lnTo>
                  <a:close/>
                </a:path>
              </a:pathLst>
            </a:custGeom>
            <a:solidFill>
              <a:srgbClr val="1AF85F"/>
            </a:solidFill>
            <a:ln w="9525">
              <a:noFill/>
              <a:round/>
              <a:headEnd/>
              <a:tailEnd/>
            </a:ln>
          </p:spPr>
          <p:txBody>
            <a:bodyPr/>
            <a:lstStyle/>
            <a:p>
              <a:endParaRPr lang="fr-FR"/>
            </a:p>
          </p:txBody>
        </p:sp>
        <p:sp>
          <p:nvSpPr>
            <p:cNvPr id="583787" name="Freeform 177"/>
            <p:cNvSpPr>
              <a:spLocks/>
            </p:cNvSpPr>
            <p:nvPr/>
          </p:nvSpPr>
          <p:spPr bwMode="auto">
            <a:xfrm>
              <a:off x="2210" y="1196"/>
              <a:ext cx="122" cy="65"/>
            </a:xfrm>
            <a:custGeom>
              <a:avLst/>
              <a:gdLst>
                <a:gd name="T0" fmla="*/ 122 w 122"/>
                <a:gd name="T1" fmla="*/ 38 h 66"/>
                <a:gd name="T2" fmla="*/ 109 w 122"/>
                <a:gd name="T3" fmla="*/ 25 h 66"/>
                <a:gd name="T4" fmla="*/ 94 w 122"/>
                <a:gd name="T5" fmla="*/ 14 h 66"/>
                <a:gd name="T6" fmla="*/ 79 w 122"/>
                <a:gd name="T7" fmla="*/ 7 h 66"/>
                <a:gd name="T8" fmla="*/ 63 w 122"/>
                <a:gd name="T9" fmla="*/ 0 h 66"/>
                <a:gd name="T10" fmla="*/ 46 w 122"/>
                <a:gd name="T11" fmla="*/ 0 h 66"/>
                <a:gd name="T12" fmla="*/ 29 w 122"/>
                <a:gd name="T13" fmla="*/ 5 h 66"/>
                <a:gd name="T14" fmla="*/ 14 w 122"/>
                <a:gd name="T15" fmla="*/ 16 h 66"/>
                <a:gd name="T16" fmla="*/ 0 w 122"/>
                <a:gd name="T17" fmla="*/ 32 h 66"/>
                <a:gd name="T18" fmla="*/ 13 w 122"/>
                <a:gd name="T19" fmla="*/ 47 h 66"/>
                <a:gd name="T20" fmla="*/ 26 w 122"/>
                <a:gd name="T21" fmla="*/ 56 h 66"/>
                <a:gd name="T22" fmla="*/ 40 w 122"/>
                <a:gd name="T23" fmla="*/ 63 h 66"/>
                <a:gd name="T24" fmla="*/ 57 w 122"/>
                <a:gd name="T25" fmla="*/ 65 h 66"/>
                <a:gd name="T26" fmla="*/ 72 w 122"/>
                <a:gd name="T27" fmla="*/ 65 h 66"/>
                <a:gd name="T28" fmla="*/ 89 w 122"/>
                <a:gd name="T29" fmla="*/ 61 h 66"/>
                <a:gd name="T30" fmla="*/ 105 w 122"/>
                <a:gd name="T31" fmla="*/ 51 h 66"/>
                <a:gd name="T32" fmla="*/ 122 w 122"/>
                <a:gd name="T33" fmla="*/ 38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9"/>
                  </a:moveTo>
                  <a:lnTo>
                    <a:pt x="109" y="25"/>
                  </a:lnTo>
                  <a:lnTo>
                    <a:pt x="94" y="14"/>
                  </a:lnTo>
                  <a:lnTo>
                    <a:pt x="79" y="7"/>
                  </a:lnTo>
                  <a:lnTo>
                    <a:pt x="63" y="0"/>
                  </a:lnTo>
                  <a:lnTo>
                    <a:pt x="46" y="0"/>
                  </a:lnTo>
                  <a:lnTo>
                    <a:pt x="29" y="5"/>
                  </a:lnTo>
                  <a:lnTo>
                    <a:pt x="14" y="16"/>
                  </a:lnTo>
                  <a:lnTo>
                    <a:pt x="0" y="32"/>
                  </a:lnTo>
                  <a:lnTo>
                    <a:pt x="13" y="48"/>
                  </a:lnTo>
                  <a:lnTo>
                    <a:pt x="26" y="57"/>
                  </a:lnTo>
                  <a:lnTo>
                    <a:pt x="40" y="64"/>
                  </a:lnTo>
                  <a:lnTo>
                    <a:pt x="57" y="66"/>
                  </a:lnTo>
                  <a:lnTo>
                    <a:pt x="72" y="66"/>
                  </a:lnTo>
                  <a:lnTo>
                    <a:pt x="89" y="62"/>
                  </a:lnTo>
                  <a:lnTo>
                    <a:pt x="105" y="52"/>
                  </a:lnTo>
                  <a:lnTo>
                    <a:pt x="122" y="39"/>
                  </a:lnTo>
                  <a:close/>
                </a:path>
              </a:pathLst>
            </a:custGeom>
            <a:solidFill>
              <a:srgbClr val="1AF85F"/>
            </a:solidFill>
            <a:ln w="9525">
              <a:noFill/>
              <a:round/>
              <a:headEnd/>
              <a:tailEnd/>
            </a:ln>
          </p:spPr>
          <p:txBody>
            <a:bodyPr/>
            <a:lstStyle/>
            <a:p>
              <a:endParaRPr lang="fr-FR"/>
            </a:p>
          </p:txBody>
        </p:sp>
        <p:sp>
          <p:nvSpPr>
            <p:cNvPr id="583788" name="Freeform 186"/>
            <p:cNvSpPr>
              <a:spLocks/>
            </p:cNvSpPr>
            <p:nvPr/>
          </p:nvSpPr>
          <p:spPr bwMode="auto">
            <a:xfrm>
              <a:off x="2700" y="1269"/>
              <a:ext cx="75" cy="129"/>
            </a:xfrm>
            <a:custGeom>
              <a:avLst/>
              <a:gdLst>
                <a:gd name="T0" fmla="*/ 73 w 74"/>
                <a:gd name="T1" fmla="*/ 0 h 130"/>
                <a:gd name="T2" fmla="*/ 60 w 74"/>
                <a:gd name="T3" fmla="*/ 7 h 130"/>
                <a:gd name="T4" fmla="*/ 47 w 74"/>
                <a:gd name="T5" fmla="*/ 19 h 130"/>
                <a:gd name="T6" fmla="*/ 31 w 74"/>
                <a:gd name="T7" fmla="*/ 34 h 130"/>
                <a:gd name="T8" fmla="*/ 20 w 74"/>
                <a:gd name="T9" fmla="*/ 50 h 130"/>
                <a:gd name="T10" fmla="*/ 9 w 74"/>
                <a:gd name="T11" fmla="*/ 68 h 130"/>
                <a:gd name="T12" fmla="*/ 3 w 74"/>
                <a:gd name="T13" fmla="*/ 88 h 130"/>
                <a:gd name="T14" fmla="*/ 0 w 74"/>
                <a:gd name="T15" fmla="*/ 108 h 130"/>
                <a:gd name="T16" fmla="*/ 3 w 74"/>
                <a:gd name="T17" fmla="*/ 129 h 130"/>
                <a:gd name="T18" fmla="*/ 20 w 74"/>
                <a:gd name="T19" fmla="*/ 120 h 130"/>
                <a:gd name="T20" fmla="*/ 35 w 74"/>
                <a:gd name="T21" fmla="*/ 108 h 130"/>
                <a:gd name="T22" fmla="*/ 49 w 74"/>
                <a:gd name="T23" fmla="*/ 93 h 130"/>
                <a:gd name="T24" fmla="*/ 60 w 74"/>
                <a:gd name="T25" fmla="*/ 77 h 130"/>
                <a:gd name="T26" fmla="*/ 67 w 74"/>
                <a:gd name="T27" fmla="*/ 59 h 130"/>
                <a:gd name="T28" fmla="*/ 73 w 74"/>
                <a:gd name="T29" fmla="*/ 39 h 130"/>
                <a:gd name="T30" fmla="*/ 75 w 74"/>
                <a:gd name="T31" fmla="*/ 21 h 130"/>
                <a:gd name="T32" fmla="*/ 73 w 7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0"/>
                <a:gd name="T53" fmla="*/ 74 w 74"/>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0">
                  <a:moveTo>
                    <a:pt x="72" y="0"/>
                  </a:moveTo>
                  <a:lnTo>
                    <a:pt x="59" y="7"/>
                  </a:lnTo>
                  <a:lnTo>
                    <a:pt x="46" y="19"/>
                  </a:lnTo>
                  <a:lnTo>
                    <a:pt x="31" y="34"/>
                  </a:lnTo>
                  <a:lnTo>
                    <a:pt x="20" y="50"/>
                  </a:lnTo>
                  <a:lnTo>
                    <a:pt x="9" y="69"/>
                  </a:lnTo>
                  <a:lnTo>
                    <a:pt x="3" y="89"/>
                  </a:lnTo>
                  <a:lnTo>
                    <a:pt x="0" y="109"/>
                  </a:lnTo>
                  <a:lnTo>
                    <a:pt x="3" y="130"/>
                  </a:lnTo>
                  <a:lnTo>
                    <a:pt x="20" y="121"/>
                  </a:lnTo>
                  <a:lnTo>
                    <a:pt x="35" y="109"/>
                  </a:lnTo>
                  <a:lnTo>
                    <a:pt x="48" y="94"/>
                  </a:lnTo>
                  <a:lnTo>
                    <a:pt x="59" y="78"/>
                  </a:lnTo>
                  <a:lnTo>
                    <a:pt x="66" y="59"/>
                  </a:lnTo>
                  <a:lnTo>
                    <a:pt x="72" y="39"/>
                  </a:lnTo>
                  <a:lnTo>
                    <a:pt x="74" y="21"/>
                  </a:lnTo>
                  <a:lnTo>
                    <a:pt x="72" y="0"/>
                  </a:lnTo>
                  <a:close/>
                </a:path>
              </a:pathLst>
            </a:custGeom>
            <a:solidFill>
              <a:srgbClr val="1AF85F"/>
            </a:solidFill>
            <a:ln w="9525">
              <a:noFill/>
              <a:round/>
              <a:headEnd/>
              <a:tailEnd/>
            </a:ln>
          </p:spPr>
          <p:txBody>
            <a:bodyPr/>
            <a:lstStyle/>
            <a:p>
              <a:endParaRPr lang="fr-FR"/>
            </a:p>
          </p:txBody>
        </p:sp>
        <p:sp>
          <p:nvSpPr>
            <p:cNvPr id="583789" name="Freeform 196"/>
            <p:cNvSpPr>
              <a:spLocks/>
            </p:cNvSpPr>
            <p:nvPr/>
          </p:nvSpPr>
          <p:spPr bwMode="auto">
            <a:xfrm>
              <a:off x="2250" y="1074"/>
              <a:ext cx="75" cy="119"/>
            </a:xfrm>
            <a:custGeom>
              <a:avLst/>
              <a:gdLst>
                <a:gd name="T0" fmla="*/ 0 w 76"/>
                <a:gd name="T1" fmla="*/ 0 h 118"/>
                <a:gd name="T2" fmla="*/ 0 w 76"/>
                <a:gd name="T3" fmla="*/ 20 h 118"/>
                <a:gd name="T4" fmla="*/ 2 w 76"/>
                <a:gd name="T5" fmla="*/ 41 h 118"/>
                <a:gd name="T6" fmla="*/ 7 w 76"/>
                <a:gd name="T7" fmla="*/ 62 h 118"/>
                <a:gd name="T8" fmla="*/ 15 w 76"/>
                <a:gd name="T9" fmla="*/ 80 h 118"/>
                <a:gd name="T10" fmla="*/ 26 w 76"/>
                <a:gd name="T11" fmla="*/ 96 h 118"/>
                <a:gd name="T12" fmla="*/ 38 w 76"/>
                <a:gd name="T13" fmla="*/ 108 h 118"/>
                <a:gd name="T14" fmla="*/ 54 w 76"/>
                <a:gd name="T15" fmla="*/ 117 h 118"/>
                <a:gd name="T16" fmla="*/ 73 w 76"/>
                <a:gd name="T17" fmla="*/ 119 h 118"/>
                <a:gd name="T18" fmla="*/ 75 w 76"/>
                <a:gd name="T19" fmla="*/ 98 h 118"/>
                <a:gd name="T20" fmla="*/ 73 w 76"/>
                <a:gd name="T21" fmla="*/ 78 h 118"/>
                <a:gd name="T22" fmla="*/ 67 w 76"/>
                <a:gd name="T23" fmla="*/ 60 h 118"/>
                <a:gd name="T24" fmla="*/ 58 w 76"/>
                <a:gd name="T25" fmla="*/ 43 h 118"/>
                <a:gd name="T26" fmla="*/ 47 w 76"/>
                <a:gd name="T27" fmla="*/ 29 h 118"/>
                <a:gd name="T28" fmla="*/ 35 w 76"/>
                <a:gd name="T29" fmla="*/ 16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5"/>
                  </a:lnTo>
                  <a:lnTo>
                    <a:pt x="39" y="107"/>
                  </a:lnTo>
                  <a:lnTo>
                    <a:pt x="55" y="116"/>
                  </a:lnTo>
                  <a:lnTo>
                    <a:pt x="74" y="118"/>
                  </a:lnTo>
                  <a:lnTo>
                    <a:pt x="76" y="97"/>
                  </a:lnTo>
                  <a:lnTo>
                    <a:pt x="74" y="77"/>
                  </a:lnTo>
                  <a:lnTo>
                    <a:pt x="68" y="59"/>
                  </a:lnTo>
                  <a:lnTo>
                    <a:pt x="59" y="43"/>
                  </a:lnTo>
                  <a:lnTo>
                    <a:pt x="48" y="29"/>
                  </a:lnTo>
                  <a:lnTo>
                    <a:pt x="35" y="16"/>
                  </a:lnTo>
                  <a:lnTo>
                    <a:pt x="18" y="7"/>
                  </a:lnTo>
                  <a:lnTo>
                    <a:pt x="0" y="0"/>
                  </a:lnTo>
                  <a:close/>
                </a:path>
              </a:pathLst>
            </a:custGeom>
            <a:solidFill>
              <a:srgbClr val="1AF85F"/>
            </a:solidFill>
            <a:ln w="9525">
              <a:noFill/>
              <a:round/>
              <a:headEnd/>
              <a:tailEnd/>
            </a:ln>
          </p:spPr>
          <p:txBody>
            <a:bodyPr/>
            <a:lstStyle/>
            <a:p>
              <a:endParaRPr lang="fr-FR"/>
            </a:p>
          </p:txBody>
        </p:sp>
        <p:grpSp>
          <p:nvGrpSpPr>
            <p:cNvPr id="583790" name="Group 218"/>
            <p:cNvGrpSpPr>
              <a:grpSpLocks/>
            </p:cNvGrpSpPr>
            <p:nvPr/>
          </p:nvGrpSpPr>
          <p:grpSpPr bwMode="auto">
            <a:xfrm>
              <a:off x="1952" y="799"/>
              <a:ext cx="1014" cy="920"/>
              <a:chOff x="1960" y="1447"/>
              <a:chExt cx="1014" cy="920"/>
            </a:xfrm>
          </p:grpSpPr>
          <p:sp>
            <p:nvSpPr>
              <p:cNvPr id="583791" name="Freeform 162"/>
              <p:cNvSpPr>
                <a:spLocks/>
              </p:cNvSpPr>
              <p:nvPr/>
            </p:nvSpPr>
            <p:spPr bwMode="auto">
              <a:xfrm rot="-133780">
                <a:off x="2367" y="1455"/>
                <a:ext cx="51" cy="153"/>
              </a:xfrm>
              <a:custGeom>
                <a:avLst/>
                <a:gdLst>
                  <a:gd name="T0" fmla="*/ 28 w 52"/>
                  <a:gd name="T1" fmla="*/ 0 h 150"/>
                  <a:gd name="T2" fmla="*/ 9 w 52"/>
                  <a:gd name="T3" fmla="*/ 35 h 150"/>
                  <a:gd name="T4" fmla="*/ 0 w 52"/>
                  <a:gd name="T5" fmla="*/ 74 h 150"/>
                  <a:gd name="T6" fmla="*/ 1 w 52"/>
                  <a:gd name="T7" fmla="*/ 116 h 150"/>
                  <a:gd name="T8" fmla="*/ 24 w 52"/>
                  <a:gd name="T9" fmla="*/ 153 h 150"/>
                  <a:gd name="T10" fmla="*/ 43 w 52"/>
                  <a:gd name="T11" fmla="*/ 120 h 150"/>
                  <a:gd name="T12" fmla="*/ 51 w 52"/>
                  <a:gd name="T13" fmla="*/ 82 h 150"/>
                  <a:gd name="T14" fmla="*/ 47 w 52"/>
                  <a:gd name="T15" fmla="*/ 42 h 150"/>
                  <a:gd name="T16" fmla="*/ 28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3"/>
                    </a:lnTo>
                    <a:lnTo>
                      <a:pt x="1" y="114"/>
                    </a:lnTo>
                    <a:lnTo>
                      <a:pt x="24" y="150"/>
                    </a:lnTo>
                    <a:lnTo>
                      <a:pt x="44" y="118"/>
                    </a:lnTo>
                    <a:lnTo>
                      <a:pt x="52" y="80"/>
                    </a:lnTo>
                    <a:lnTo>
                      <a:pt x="48" y="41"/>
                    </a:lnTo>
                    <a:lnTo>
                      <a:pt x="29" y="0"/>
                    </a:lnTo>
                    <a:close/>
                  </a:path>
                </a:pathLst>
              </a:custGeom>
              <a:solidFill>
                <a:srgbClr val="1AF85F"/>
              </a:solidFill>
              <a:ln w="9525">
                <a:noFill/>
                <a:round/>
                <a:headEnd/>
                <a:tailEnd/>
              </a:ln>
            </p:spPr>
            <p:txBody>
              <a:bodyPr/>
              <a:lstStyle/>
              <a:p>
                <a:endParaRPr lang="fr-FR"/>
              </a:p>
            </p:txBody>
          </p:sp>
          <p:sp>
            <p:nvSpPr>
              <p:cNvPr id="583792" name="Freeform 163"/>
              <p:cNvSpPr>
                <a:spLocks/>
              </p:cNvSpPr>
              <p:nvPr/>
            </p:nvSpPr>
            <p:spPr bwMode="auto">
              <a:xfrm>
                <a:off x="2471" y="1447"/>
                <a:ext cx="75" cy="122"/>
              </a:xfrm>
              <a:custGeom>
                <a:avLst/>
                <a:gdLst>
                  <a:gd name="T0" fmla="*/ 0 w 74"/>
                  <a:gd name="T1" fmla="*/ 0 h 121"/>
                  <a:gd name="T2" fmla="*/ 0 w 74"/>
                  <a:gd name="T3" fmla="*/ 21 h 121"/>
                  <a:gd name="T4" fmla="*/ 1 w 74"/>
                  <a:gd name="T5" fmla="*/ 41 h 121"/>
                  <a:gd name="T6" fmla="*/ 7 w 74"/>
                  <a:gd name="T7" fmla="*/ 63 h 121"/>
                  <a:gd name="T8" fmla="*/ 14 w 74"/>
                  <a:gd name="T9" fmla="*/ 81 h 121"/>
                  <a:gd name="T10" fmla="*/ 24 w 74"/>
                  <a:gd name="T11" fmla="*/ 97 h 121"/>
                  <a:gd name="T12" fmla="*/ 38 w 74"/>
                  <a:gd name="T13" fmla="*/ 110 h 121"/>
                  <a:gd name="T14" fmla="*/ 54 w 74"/>
                  <a:gd name="T15" fmla="*/ 117 h 121"/>
                  <a:gd name="T16" fmla="*/ 73 w 74"/>
                  <a:gd name="T17" fmla="*/ 122 h 121"/>
                  <a:gd name="T18" fmla="*/ 75 w 74"/>
                  <a:gd name="T19" fmla="*/ 101 h 121"/>
                  <a:gd name="T20" fmla="*/ 71 w 74"/>
                  <a:gd name="T21" fmla="*/ 81 h 121"/>
                  <a:gd name="T22" fmla="*/ 67 w 74"/>
                  <a:gd name="T23" fmla="*/ 63 h 121"/>
                  <a:gd name="T24" fmla="*/ 58 w 74"/>
                  <a:gd name="T25" fmla="*/ 43 h 121"/>
                  <a:gd name="T26" fmla="*/ 47 w 74"/>
                  <a:gd name="T27" fmla="*/ 30 h 121"/>
                  <a:gd name="T28" fmla="*/ 33 w 74"/>
                  <a:gd name="T29" fmla="*/ 18 h 121"/>
                  <a:gd name="T30" fmla="*/ 18 w 74"/>
                  <a:gd name="T31" fmla="*/ 7 h 121"/>
                  <a:gd name="T32" fmla="*/ 0 w 7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21"/>
                  <a:gd name="T53" fmla="*/ 74 w 7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21">
                    <a:moveTo>
                      <a:pt x="0" y="0"/>
                    </a:moveTo>
                    <a:lnTo>
                      <a:pt x="0" y="21"/>
                    </a:lnTo>
                    <a:lnTo>
                      <a:pt x="1" y="41"/>
                    </a:lnTo>
                    <a:lnTo>
                      <a:pt x="7" y="62"/>
                    </a:lnTo>
                    <a:lnTo>
                      <a:pt x="14" y="80"/>
                    </a:lnTo>
                    <a:lnTo>
                      <a:pt x="24" y="96"/>
                    </a:lnTo>
                    <a:lnTo>
                      <a:pt x="37" y="109"/>
                    </a:lnTo>
                    <a:lnTo>
                      <a:pt x="53" y="116"/>
                    </a:lnTo>
                    <a:lnTo>
                      <a:pt x="72" y="121"/>
                    </a:lnTo>
                    <a:lnTo>
                      <a:pt x="74" y="100"/>
                    </a:lnTo>
                    <a:lnTo>
                      <a:pt x="70" y="80"/>
                    </a:lnTo>
                    <a:lnTo>
                      <a:pt x="66" y="62"/>
                    </a:lnTo>
                    <a:lnTo>
                      <a:pt x="57" y="43"/>
                    </a:lnTo>
                    <a:lnTo>
                      <a:pt x="46" y="30"/>
                    </a:lnTo>
                    <a:lnTo>
                      <a:pt x="33" y="18"/>
                    </a:lnTo>
                    <a:lnTo>
                      <a:pt x="18" y="7"/>
                    </a:lnTo>
                    <a:lnTo>
                      <a:pt x="0" y="0"/>
                    </a:lnTo>
                    <a:close/>
                  </a:path>
                </a:pathLst>
              </a:custGeom>
              <a:solidFill>
                <a:srgbClr val="1AF85F"/>
              </a:solidFill>
              <a:ln w="9525">
                <a:noFill/>
                <a:round/>
                <a:headEnd/>
                <a:tailEnd/>
              </a:ln>
            </p:spPr>
            <p:txBody>
              <a:bodyPr/>
              <a:lstStyle/>
              <a:p>
                <a:endParaRPr lang="fr-FR"/>
              </a:p>
            </p:txBody>
          </p:sp>
          <p:sp>
            <p:nvSpPr>
              <p:cNvPr id="583793" name="Freeform 165"/>
              <p:cNvSpPr>
                <a:spLocks/>
              </p:cNvSpPr>
              <p:nvPr/>
            </p:nvSpPr>
            <p:spPr bwMode="auto">
              <a:xfrm rot="-127266">
                <a:off x="2277" y="1469"/>
                <a:ext cx="48" cy="162"/>
              </a:xfrm>
              <a:custGeom>
                <a:avLst/>
                <a:gdLst>
                  <a:gd name="T0" fmla="*/ 8 w 49"/>
                  <a:gd name="T1" fmla="*/ 162 h 161"/>
                  <a:gd name="T2" fmla="*/ 0 w 49"/>
                  <a:gd name="T3" fmla="*/ 115 h 161"/>
                  <a:gd name="T4" fmla="*/ 2 w 49"/>
                  <a:gd name="T5" fmla="*/ 68 h 161"/>
                  <a:gd name="T6" fmla="*/ 13 w 49"/>
                  <a:gd name="T7" fmla="*/ 27 h 161"/>
                  <a:gd name="T8" fmla="*/ 38 w 49"/>
                  <a:gd name="T9" fmla="*/ 0 h 161"/>
                  <a:gd name="T10" fmla="*/ 48 w 49"/>
                  <a:gd name="T11" fmla="*/ 61 h 161"/>
                  <a:gd name="T12" fmla="*/ 46 w 49"/>
                  <a:gd name="T13" fmla="*/ 108 h 161"/>
                  <a:gd name="T14" fmla="*/ 33 w 49"/>
                  <a:gd name="T15" fmla="*/ 142 h 161"/>
                  <a:gd name="T16" fmla="*/ 8 w 49"/>
                  <a:gd name="T17" fmla="*/ 162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1"/>
                  <a:gd name="T29" fmla="*/ 49 w 4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1">
                    <a:moveTo>
                      <a:pt x="8" y="161"/>
                    </a:moveTo>
                    <a:lnTo>
                      <a:pt x="0" y="114"/>
                    </a:lnTo>
                    <a:lnTo>
                      <a:pt x="2" y="68"/>
                    </a:lnTo>
                    <a:lnTo>
                      <a:pt x="13" y="27"/>
                    </a:lnTo>
                    <a:lnTo>
                      <a:pt x="39" y="0"/>
                    </a:lnTo>
                    <a:lnTo>
                      <a:pt x="49" y="61"/>
                    </a:lnTo>
                    <a:lnTo>
                      <a:pt x="47" y="107"/>
                    </a:lnTo>
                    <a:lnTo>
                      <a:pt x="34" y="141"/>
                    </a:lnTo>
                    <a:lnTo>
                      <a:pt x="8" y="161"/>
                    </a:lnTo>
                    <a:close/>
                  </a:path>
                </a:pathLst>
              </a:custGeom>
              <a:solidFill>
                <a:srgbClr val="1AF85F"/>
              </a:solidFill>
              <a:ln w="9525">
                <a:noFill/>
                <a:round/>
                <a:headEnd/>
                <a:tailEnd/>
              </a:ln>
            </p:spPr>
            <p:txBody>
              <a:bodyPr/>
              <a:lstStyle/>
              <a:p>
                <a:endParaRPr lang="fr-FR"/>
              </a:p>
            </p:txBody>
          </p:sp>
          <p:sp>
            <p:nvSpPr>
              <p:cNvPr id="583794" name="Freeform 168"/>
              <p:cNvSpPr>
                <a:spLocks/>
              </p:cNvSpPr>
              <p:nvPr/>
            </p:nvSpPr>
            <p:spPr bwMode="auto">
              <a:xfrm rot="-135536">
                <a:off x="2298" y="2216"/>
                <a:ext cx="51" cy="151"/>
              </a:xfrm>
              <a:custGeom>
                <a:avLst/>
                <a:gdLst>
                  <a:gd name="T0" fmla="*/ 29 w 52"/>
                  <a:gd name="T1" fmla="*/ 0 h 150"/>
                  <a:gd name="T2" fmla="*/ 9 w 52"/>
                  <a:gd name="T3" fmla="*/ 34 h 150"/>
                  <a:gd name="T4" fmla="*/ 0 w 52"/>
                  <a:gd name="T5" fmla="*/ 72 h 150"/>
                  <a:gd name="T6" fmla="*/ 2 w 52"/>
                  <a:gd name="T7" fmla="*/ 114 h 150"/>
                  <a:gd name="T8" fmla="*/ 24 w 52"/>
                  <a:gd name="T9" fmla="*/ 151 h 150"/>
                  <a:gd name="T10" fmla="*/ 43 w 52"/>
                  <a:gd name="T11" fmla="*/ 116 h 150"/>
                  <a:gd name="T12" fmla="*/ 51 w 52"/>
                  <a:gd name="T13" fmla="*/ 80 h 150"/>
                  <a:gd name="T14" fmla="*/ 47 w 52"/>
                  <a:gd name="T15" fmla="*/ 38 h 150"/>
                  <a:gd name="T16" fmla="*/ 29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30" y="0"/>
                    </a:moveTo>
                    <a:lnTo>
                      <a:pt x="9" y="34"/>
                    </a:lnTo>
                    <a:lnTo>
                      <a:pt x="0" y="72"/>
                    </a:lnTo>
                    <a:lnTo>
                      <a:pt x="2" y="113"/>
                    </a:lnTo>
                    <a:lnTo>
                      <a:pt x="24" y="150"/>
                    </a:lnTo>
                    <a:lnTo>
                      <a:pt x="44" y="115"/>
                    </a:lnTo>
                    <a:lnTo>
                      <a:pt x="52" y="79"/>
                    </a:lnTo>
                    <a:lnTo>
                      <a:pt x="48" y="38"/>
                    </a:lnTo>
                    <a:lnTo>
                      <a:pt x="30" y="0"/>
                    </a:lnTo>
                    <a:close/>
                  </a:path>
                </a:pathLst>
              </a:custGeom>
              <a:solidFill>
                <a:srgbClr val="1AF85F"/>
              </a:solidFill>
              <a:ln w="9525">
                <a:noFill/>
                <a:round/>
                <a:headEnd/>
                <a:tailEnd/>
              </a:ln>
            </p:spPr>
            <p:txBody>
              <a:bodyPr/>
              <a:lstStyle/>
              <a:p>
                <a:endParaRPr lang="fr-FR"/>
              </a:p>
            </p:txBody>
          </p:sp>
          <p:sp>
            <p:nvSpPr>
              <p:cNvPr id="583795" name="Freeform 169"/>
              <p:cNvSpPr>
                <a:spLocks/>
              </p:cNvSpPr>
              <p:nvPr/>
            </p:nvSpPr>
            <p:spPr bwMode="auto">
              <a:xfrm>
                <a:off x="2211" y="2130"/>
                <a:ext cx="75" cy="129"/>
              </a:xfrm>
              <a:custGeom>
                <a:avLst/>
                <a:gdLst>
                  <a:gd name="T0" fmla="*/ 73 w 75"/>
                  <a:gd name="T1" fmla="*/ 0 h 130"/>
                  <a:gd name="T2" fmla="*/ 60 w 75"/>
                  <a:gd name="T3" fmla="*/ 7 h 130"/>
                  <a:gd name="T4" fmla="*/ 47 w 75"/>
                  <a:gd name="T5" fmla="*/ 19 h 130"/>
                  <a:gd name="T6" fmla="*/ 32 w 75"/>
                  <a:gd name="T7" fmla="*/ 35 h 130"/>
                  <a:gd name="T8" fmla="*/ 21 w 75"/>
                  <a:gd name="T9" fmla="*/ 50 h 130"/>
                  <a:gd name="T10" fmla="*/ 10 w 75"/>
                  <a:gd name="T11" fmla="*/ 68 h 130"/>
                  <a:gd name="T12" fmla="*/ 4 w 75"/>
                  <a:gd name="T13" fmla="*/ 88 h 130"/>
                  <a:gd name="T14" fmla="*/ 0 w 75"/>
                  <a:gd name="T15" fmla="*/ 109 h 130"/>
                  <a:gd name="T16" fmla="*/ 4 w 75"/>
                  <a:gd name="T17" fmla="*/ 129 h 130"/>
                  <a:gd name="T18" fmla="*/ 21 w 75"/>
                  <a:gd name="T19" fmla="*/ 120 h 130"/>
                  <a:gd name="T20" fmla="*/ 36 w 75"/>
                  <a:gd name="T21" fmla="*/ 109 h 130"/>
                  <a:gd name="T22" fmla="*/ 49 w 75"/>
                  <a:gd name="T23" fmla="*/ 93 h 130"/>
                  <a:gd name="T24" fmla="*/ 60 w 75"/>
                  <a:gd name="T25" fmla="*/ 77 h 130"/>
                  <a:gd name="T26" fmla="*/ 69 w 75"/>
                  <a:gd name="T27" fmla="*/ 60 h 130"/>
                  <a:gd name="T28" fmla="*/ 73 w 75"/>
                  <a:gd name="T29" fmla="*/ 39 h 130"/>
                  <a:gd name="T30" fmla="*/ 75 w 75"/>
                  <a:gd name="T31" fmla="*/ 21 h 130"/>
                  <a:gd name="T32" fmla="*/ 73 w 75"/>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130"/>
                  <a:gd name="T53" fmla="*/ 75 w 75"/>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130">
                    <a:moveTo>
                      <a:pt x="73" y="0"/>
                    </a:moveTo>
                    <a:lnTo>
                      <a:pt x="60" y="7"/>
                    </a:lnTo>
                    <a:lnTo>
                      <a:pt x="47" y="19"/>
                    </a:lnTo>
                    <a:lnTo>
                      <a:pt x="32" y="35"/>
                    </a:lnTo>
                    <a:lnTo>
                      <a:pt x="21" y="50"/>
                    </a:lnTo>
                    <a:lnTo>
                      <a:pt x="10" y="69"/>
                    </a:lnTo>
                    <a:lnTo>
                      <a:pt x="4" y="89"/>
                    </a:lnTo>
                    <a:lnTo>
                      <a:pt x="0" y="110"/>
                    </a:lnTo>
                    <a:lnTo>
                      <a:pt x="4" y="130"/>
                    </a:lnTo>
                    <a:lnTo>
                      <a:pt x="21" y="121"/>
                    </a:lnTo>
                    <a:lnTo>
                      <a:pt x="36" y="110"/>
                    </a:lnTo>
                    <a:lnTo>
                      <a:pt x="49" y="94"/>
                    </a:lnTo>
                    <a:lnTo>
                      <a:pt x="60" y="78"/>
                    </a:lnTo>
                    <a:lnTo>
                      <a:pt x="69" y="60"/>
                    </a:lnTo>
                    <a:lnTo>
                      <a:pt x="73" y="39"/>
                    </a:lnTo>
                    <a:lnTo>
                      <a:pt x="75" y="21"/>
                    </a:lnTo>
                    <a:lnTo>
                      <a:pt x="73" y="0"/>
                    </a:lnTo>
                    <a:close/>
                  </a:path>
                </a:pathLst>
              </a:custGeom>
              <a:solidFill>
                <a:srgbClr val="1AF85F"/>
              </a:solidFill>
              <a:ln w="9525">
                <a:noFill/>
                <a:round/>
                <a:headEnd/>
                <a:tailEnd/>
              </a:ln>
            </p:spPr>
            <p:txBody>
              <a:bodyPr/>
              <a:lstStyle/>
              <a:p>
                <a:endParaRPr lang="fr-FR"/>
              </a:p>
            </p:txBody>
          </p:sp>
          <p:sp>
            <p:nvSpPr>
              <p:cNvPr id="583796" name="Freeform 170"/>
              <p:cNvSpPr>
                <a:spLocks/>
              </p:cNvSpPr>
              <p:nvPr/>
            </p:nvSpPr>
            <p:spPr bwMode="auto">
              <a:xfrm>
                <a:off x="2835" y="1913"/>
                <a:ext cx="120" cy="72"/>
              </a:xfrm>
              <a:custGeom>
                <a:avLst/>
                <a:gdLst>
                  <a:gd name="T0" fmla="*/ 0 w 120"/>
                  <a:gd name="T1" fmla="*/ 59 h 72"/>
                  <a:gd name="T2" fmla="*/ 9 w 120"/>
                  <a:gd name="T3" fmla="*/ 43 h 72"/>
                  <a:gd name="T4" fmla="*/ 22 w 120"/>
                  <a:gd name="T5" fmla="*/ 27 h 72"/>
                  <a:gd name="T6" fmla="*/ 35 w 120"/>
                  <a:gd name="T7" fmla="*/ 15 h 72"/>
                  <a:gd name="T8" fmla="*/ 51 w 120"/>
                  <a:gd name="T9" fmla="*/ 6 h 72"/>
                  <a:gd name="T10" fmla="*/ 68 w 120"/>
                  <a:gd name="T11" fmla="*/ 0 h 72"/>
                  <a:gd name="T12" fmla="*/ 87 w 120"/>
                  <a:gd name="T13" fmla="*/ 0 h 72"/>
                  <a:gd name="T14" fmla="*/ 103 w 120"/>
                  <a:gd name="T15" fmla="*/ 2 h 72"/>
                  <a:gd name="T16" fmla="*/ 120 w 120"/>
                  <a:gd name="T17" fmla="*/ 9 h 72"/>
                  <a:gd name="T18" fmla="*/ 113 w 120"/>
                  <a:gd name="T19" fmla="*/ 27 h 72"/>
                  <a:gd name="T20" fmla="*/ 102 w 120"/>
                  <a:gd name="T21" fmla="*/ 43 h 72"/>
                  <a:gd name="T22" fmla="*/ 90 w 120"/>
                  <a:gd name="T23" fmla="*/ 56 h 72"/>
                  <a:gd name="T24" fmla="*/ 77 w 120"/>
                  <a:gd name="T25" fmla="*/ 65 h 72"/>
                  <a:gd name="T26" fmla="*/ 63 w 120"/>
                  <a:gd name="T27" fmla="*/ 70 h 72"/>
                  <a:gd name="T28" fmla="*/ 44 w 120"/>
                  <a:gd name="T29" fmla="*/ 72 h 72"/>
                  <a:gd name="T30" fmla="*/ 24 w 120"/>
                  <a:gd name="T31" fmla="*/ 68 h 72"/>
                  <a:gd name="T32" fmla="*/ 0 w 120"/>
                  <a:gd name="T33" fmla="*/ 59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2"/>
                  <a:gd name="T53" fmla="*/ 120 w 12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2">
                    <a:moveTo>
                      <a:pt x="0" y="59"/>
                    </a:moveTo>
                    <a:lnTo>
                      <a:pt x="9" y="43"/>
                    </a:lnTo>
                    <a:lnTo>
                      <a:pt x="22" y="27"/>
                    </a:lnTo>
                    <a:lnTo>
                      <a:pt x="35" y="15"/>
                    </a:lnTo>
                    <a:lnTo>
                      <a:pt x="51" y="6"/>
                    </a:lnTo>
                    <a:lnTo>
                      <a:pt x="68" y="0"/>
                    </a:lnTo>
                    <a:lnTo>
                      <a:pt x="87" y="0"/>
                    </a:lnTo>
                    <a:lnTo>
                      <a:pt x="103" y="2"/>
                    </a:lnTo>
                    <a:lnTo>
                      <a:pt x="120" y="9"/>
                    </a:lnTo>
                    <a:lnTo>
                      <a:pt x="113" y="27"/>
                    </a:lnTo>
                    <a:lnTo>
                      <a:pt x="102" y="43"/>
                    </a:lnTo>
                    <a:lnTo>
                      <a:pt x="90" y="56"/>
                    </a:lnTo>
                    <a:lnTo>
                      <a:pt x="77" y="65"/>
                    </a:lnTo>
                    <a:lnTo>
                      <a:pt x="63" y="70"/>
                    </a:lnTo>
                    <a:lnTo>
                      <a:pt x="44" y="72"/>
                    </a:lnTo>
                    <a:lnTo>
                      <a:pt x="24" y="68"/>
                    </a:lnTo>
                    <a:lnTo>
                      <a:pt x="0" y="59"/>
                    </a:lnTo>
                    <a:close/>
                  </a:path>
                </a:pathLst>
              </a:custGeom>
              <a:solidFill>
                <a:srgbClr val="1AF85F"/>
              </a:solidFill>
              <a:ln w="9525">
                <a:noFill/>
                <a:round/>
                <a:headEnd/>
                <a:tailEnd/>
              </a:ln>
            </p:spPr>
            <p:txBody>
              <a:bodyPr/>
              <a:lstStyle/>
              <a:p>
                <a:endParaRPr lang="fr-FR"/>
              </a:p>
            </p:txBody>
          </p:sp>
          <p:sp>
            <p:nvSpPr>
              <p:cNvPr id="583797" name="Freeform 172"/>
              <p:cNvSpPr>
                <a:spLocks/>
              </p:cNvSpPr>
              <p:nvPr/>
            </p:nvSpPr>
            <p:spPr bwMode="auto">
              <a:xfrm>
                <a:off x="2440" y="2120"/>
                <a:ext cx="72" cy="131"/>
              </a:xfrm>
              <a:custGeom>
                <a:avLst/>
                <a:gdLst>
                  <a:gd name="T0" fmla="*/ 70 w 72"/>
                  <a:gd name="T1" fmla="*/ 0 h 130"/>
                  <a:gd name="T2" fmla="*/ 57 w 72"/>
                  <a:gd name="T3" fmla="*/ 7 h 130"/>
                  <a:gd name="T4" fmla="*/ 44 w 72"/>
                  <a:gd name="T5" fmla="*/ 19 h 130"/>
                  <a:gd name="T6" fmla="*/ 31 w 72"/>
                  <a:gd name="T7" fmla="*/ 32 h 130"/>
                  <a:gd name="T8" fmla="*/ 18 w 72"/>
                  <a:gd name="T9" fmla="*/ 50 h 130"/>
                  <a:gd name="T10" fmla="*/ 9 w 72"/>
                  <a:gd name="T11" fmla="*/ 70 h 130"/>
                  <a:gd name="T12" fmla="*/ 2 w 72"/>
                  <a:gd name="T13" fmla="*/ 90 h 130"/>
                  <a:gd name="T14" fmla="*/ 0 w 72"/>
                  <a:gd name="T15" fmla="*/ 110 h 130"/>
                  <a:gd name="T16" fmla="*/ 2 w 72"/>
                  <a:gd name="T17" fmla="*/ 131 h 130"/>
                  <a:gd name="T18" fmla="*/ 18 w 72"/>
                  <a:gd name="T19" fmla="*/ 122 h 130"/>
                  <a:gd name="T20" fmla="*/ 33 w 72"/>
                  <a:gd name="T21" fmla="*/ 108 h 130"/>
                  <a:gd name="T22" fmla="*/ 46 w 72"/>
                  <a:gd name="T23" fmla="*/ 95 h 130"/>
                  <a:gd name="T24" fmla="*/ 57 w 72"/>
                  <a:gd name="T25" fmla="*/ 76 h 130"/>
                  <a:gd name="T26" fmla="*/ 65 w 72"/>
                  <a:gd name="T27" fmla="*/ 57 h 130"/>
                  <a:gd name="T28" fmla="*/ 70 w 72"/>
                  <a:gd name="T29" fmla="*/ 39 h 130"/>
                  <a:gd name="T30" fmla="*/ 72 w 72"/>
                  <a:gd name="T31" fmla="*/ 19 h 130"/>
                  <a:gd name="T32" fmla="*/ 70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9"/>
                    </a:lnTo>
                    <a:lnTo>
                      <a:pt x="31" y="32"/>
                    </a:lnTo>
                    <a:lnTo>
                      <a:pt x="18" y="50"/>
                    </a:lnTo>
                    <a:lnTo>
                      <a:pt x="9" y="69"/>
                    </a:lnTo>
                    <a:lnTo>
                      <a:pt x="2" y="89"/>
                    </a:lnTo>
                    <a:lnTo>
                      <a:pt x="0" y="109"/>
                    </a:lnTo>
                    <a:lnTo>
                      <a:pt x="2" y="130"/>
                    </a:lnTo>
                    <a:lnTo>
                      <a:pt x="18" y="121"/>
                    </a:lnTo>
                    <a:lnTo>
                      <a:pt x="33" y="107"/>
                    </a:lnTo>
                    <a:lnTo>
                      <a:pt x="46" y="94"/>
                    </a:lnTo>
                    <a:lnTo>
                      <a:pt x="57" y="75"/>
                    </a:lnTo>
                    <a:lnTo>
                      <a:pt x="65" y="57"/>
                    </a:lnTo>
                    <a:lnTo>
                      <a:pt x="70" y="39"/>
                    </a:lnTo>
                    <a:lnTo>
                      <a:pt x="72" y="19"/>
                    </a:lnTo>
                    <a:lnTo>
                      <a:pt x="70" y="0"/>
                    </a:lnTo>
                    <a:close/>
                  </a:path>
                </a:pathLst>
              </a:custGeom>
              <a:solidFill>
                <a:srgbClr val="1AF85F"/>
              </a:solidFill>
              <a:ln w="9525">
                <a:noFill/>
                <a:round/>
                <a:headEnd/>
                <a:tailEnd/>
              </a:ln>
            </p:spPr>
            <p:txBody>
              <a:bodyPr/>
              <a:lstStyle/>
              <a:p>
                <a:endParaRPr lang="fr-FR"/>
              </a:p>
            </p:txBody>
          </p:sp>
          <p:sp>
            <p:nvSpPr>
              <p:cNvPr id="583798" name="Freeform 173"/>
              <p:cNvSpPr>
                <a:spLocks/>
              </p:cNvSpPr>
              <p:nvPr/>
            </p:nvSpPr>
            <p:spPr bwMode="auto">
              <a:xfrm rot="-180394">
                <a:off x="2756" y="1621"/>
                <a:ext cx="119" cy="76"/>
              </a:xfrm>
              <a:custGeom>
                <a:avLst/>
                <a:gdLst>
                  <a:gd name="T0" fmla="*/ 0 w 120"/>
                  <a:gd name="T1" fmla="*/ 62 h 75"/>
                  <a:gd name="T2" fmla="*/ 9 w 120"/>
                  <a:gd name="T3" fmla="*/ 46 h 75"/>
                  <a:gd name="T4" fmla="*/ 22 w 120"/>
                  <a:gd name="T5" fmla="*/ 29 h 75"/>
                  <a:gd name="T6" fmla="*/ 37 w 120"/>
                  <a:gd name="T7" fmla="*/ 18 h 75"/>
                  <a:gd name="T8" fmla="*/ 52 w 120"/>
                  <a:gd name="T9" fmla="*/ 7 h 75"/>
                  <a:gd name="T10" fmla="*/ 69 w 120"/>
                  <a:gd name="T11" fmla="*/ 2 h 75"/>
                  <a:gd name="T12" fmla="*/ 86 w 120"/>
                  <a:gd name="T13" fmla="*/ 0 h 75"/>
                  <a:gd name="T14" fmla="*/ 103 w 120"/>
                  <a:gd name="T15" fmla="*/ 2 h 75"/>
                  <a:gd name="T16" fmla="*/ 119 w 120"/>
                  <a:gd name="T17" fmla="*/ 9 h 75"/>
                  <a:gd name="T18" fmla="*/ 112 w 120"/>
                  <a:gd name="T19" fmla="*/ 27 h 75"/>
                  <a:gd name="T20" fmla="*/ 101 w 120"/>
                  <a:gd name="T21" fmla="*/ 44 h 75"/>
                  <a:gd name="T22" fmla="*/ 90 w 120"/>
                  <a:gd name="T23" fmla="*/ 58 h 75"/>
                  <a:gd name="T24" fmla="*/ 77 w 120"/>
                  <a:gd name="T25" fmla="*/ 67 h 75"/>
                  <a:gd name="T26" fmla="*/ 62 w 120"/>
                  <a:gd name="T27" fmla="*/ 74 h 75"/>
                  <a:gd name="T28" fmla="*/ 44 w 120"/>
                  <a:gd name="T29" fmla="*/ 76 h 75"/>
                  <a:gd name="T30" fmla="*/ 24 w 120"/>
                  <a:gd name="T31" fmla="*/ 71 h 75"/>
                  <a:gd name="T32" fmla="*/ 0 w 120"/>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5"/>
                  <a:gd name="T53" fmla="*/ 120 w 120"/>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5">
                    <a:moveTo>
                      <a:pt x="0" y="61"/>
                    </a:moveTo>
                    <a:lnTo>
                      <a:pt x="9" y="45"/>
                    </a:lnTo>
                    <a:lnTo>
                      <a:pt x="22" y="29"/>
                    </a:lnTo>
                    <a:lnTo>
                      <a:pt x="37" y="18"/>
                    </a:lnTo>
                    <a:lnTo>
                      <a:pt x="52" y="7"/>
                    </a:lnTo>
                    <a:lnTo>
                      <a:pt x="70" y="2"/>
                    </a:lnTo>
                    <a:lnTo>
                      <a:pt x="87" y="0"/>
                    </a:lnTo>
                    <a:lnTo>
                      <a:pt x="104" y="2"/>
                    </a:lnTo>
                    <a:lnTo>
                      <a:pt x="120" y="9"/>
                    </a:lnTo>
                    <a:lnTo>
                      <a:pt x="113" y="27"/>
                    </a:lnTo>
                    <a:lnTo>
                      <a:pt x="102" y="43"/>
                    </a:lnTo>
                    <a:lnTo>
                      <a:pt x="91" y="57"/>
                    </a:lnTo>
                    <a:lnTo>
                      <a:pt x="78" y="66"/>
                    </a:lnTo>
                    <a:lnTo>
                      <a:pt x="63" y="73"/>
                    </a:lnTo>
                    <a:lnTo>
                      <a:pt x="44" y="75"/>
                    </a:lnTo>
                    <a:lnTo>
                      <a:pt x="24" y="70"/>
                    </a:lnTo>
                    <a:lnTo>
                      <a:pt x="0" y="61"/>
                    </a:lnTo>
                    <a:close/>
                  </a:path>
                </a:pathLst>
              </a:custGeom>
              <a:solidFill>
                <a:srgbClr val="1AF85F"/>
              </a:solidFill>
              <a:ln w="9525">
                <a:noFill/>
                <a:round/>
                <a:headEnd/>
                <a:tailEnd/>
              </a:ln>
            </p:spPr>
            <p:txBody>
              <a:bodyPr/>
              <a:lstStyle/>
              <a:p>
                <a:endParaRPr lang="fr-FR"/>
              </a:p>
            </p:txBody>
          </p:sp>
          <p:sp>
            <p:nvSpPr>
              <p:cNvPr id="583799" name="Freeform 174"/>
              <p:cNvSpPr>
                <a:spLocks/>
              </p:cNvSpPr>
              <p:nvPr/>
            </p:nvSpPr>
            <p:spPr bwMode="auto">
              <a:xfrm>
                <a:off x="2407" y="1738"/>
                <a:ext cx="118" cy="71"/>
              </a:xfrm>
              <a:custGeom>
                <a:avLst/>
                <a:gdLst>
                  <a:gd name="T0" fmla="*/ 118 w 119"/>
                  <a:gd name="T1" fmla="*/ 69 h 70"/>
                  <a:gd name="T2" fmla="*/ 103 w 119"/>
                  <a:gd name="T3" fmla="*/ 71 h 70"/>
                  <a:gd name="T4" fmla="*/ 89 w 119"/>
                  <a:gd name="T5" fmla="*/ 71 h 70"/>
                  <a:gd name="T6" fmla="*/ 70 w 119"/>
                  <a:gd name="T7" fmla="*/ 69 h 70"/>
                  <a:gd name="T8" fmla="*/ 54 w 119"/>
                  <a:gd name="T9" fmla="*/ 62 h 70"/>
                  <a:gd name="T10" fmla="*/ 38 w 119"/>
                  <a:gd name="T11" fmla="*/ 55 h 70"/>
                  <a:gd name="T12" fmla="*/ 23 w 119"/>
                  <a:gd name="T13" fmla="*/ 46 h 70"/>
                  <a:gd name="T14" fmla="*/ 10 w 119"/>
                  <a:gd name="T15" fmla="*/ 34 h 70"/>
                  <a:gd name="T16" fmla="*/ 0 w 119"/>
                  <a:gd name="T17" fmla="*/ 23 h 70"/>
                  <a:gd name="T18" fmla="*/ 19 w 119"/>
                  <a:gd name="T19" fmla="*/ 11 h 70"/>
                  <a:gd name="T20" fmla="*/ 38 w 119"/>
                  <a:gd name="T21" fmla="*/ 4 h 70"/>
                  <a:gd name="T22" fmla="*/ 56 w 119"/>
                  <a:gd name="T23" fmla="*/ 0 h 70"/>
                  <a:gd name="T24" fmla="*/ 70 w 119"/>
                  <a:gd name="T25" fmla="*/ 0 h 70"/>
                  <a:gd name="T26" fmla="*/ 85 w 119"/>
                  <a:gd name="T27" fmla="*/ 7 h 70"/>
                  <a:gd name="T28" fmla="*/ 98 w 119"/>
                  <a:gd name="T29" fmla="*/ 20 h 70"/>
                  <a:gd name="T30" fmla="*/ 109 w 119"/>
                  <a:gd name="T31" fmla="*/ 42 h 70"/>
                  <a:gd name="T32" fmla="*/ 118 w 119"/>
                  <a:gd name="T33" fmla="*/ 69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70"/>
                  <a:gd name="T53" fmla="*/ 119 w 119"/>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70">
                    <a:moveTo>
                      <a:pt x="119" y="68"/>
                    </a:moveTo>
                    <a:lnTo>
                      <a:pt x="104" y="70"/>
                    </a:lnTo>
                    <a:lnTo>
                      <a:pt x="90" y="70"/>
                    </a:lnTo>
                    <a:lnTo>
                      <a:pt x="71" y="68"/>
                    </a:lnTo>
                    <a:lnTo>
                      <a:pt x="54" y="61"/>
                    </a:lnTo>
                    <a:lnTo>
                      <a:pt x="38" y="54"/>
                    </a:lnTo>
                    <a:lnTo>
                      <a:pt x="23" y="45"/>
                    </a:lnTo>
                    <a:lnTo>
                      <a:pt x="10" y="34"/>
                    </a:lnTo>
                    <a:lnTo>
                      <a:pt x="0" y="23"/>
                    </a:lnTo>
                    <a:lnTo>
                      <a:pt x="19" y="11"/>
                    </a:lnTo>
                    <a:lnTo>
                      <a:pt x="38" y="4"/>
                    </a:lnTo>
                    <a:lnTo>
                      <a:pt x="56" y="0"/>
                    </a:lnTo>
                    <a:lnTo>
                      <a:pt x="71" y="0"/>
                    </a:lnTo>
                    <a:lnTo>
                      <a:pt x="86" y="7"/>
                    </a:lnTo>
                    <a:lnTo>
                      <a:pt x="99" y="20"/>
                    </a:lnTo>
                    <a:lnTo>
                      <a:pt x="110" y="41"/>
                    </a:lnTo>
                    <a:lnTo>
                      <a:pt x="119" y="68"/>
                    </a:lnTo>
                    <a:close/>
                  </a:path>
                </a:pathLst>
              </a:custGeom>
              <a:solidFill>
                <a:srgbClr val="1AF85F"/>
              </a:solidFill>
              <a:ln w="9525">
                <a:noFill/>
                <a:round/>
                <a:headEnd/>
                <a:tailEnd/>
              </a:ln>
            </p:spPr>
            <p:txBody>
              <a:bodyPr/>
              <a:lstStyle/>
              <a:p>
                <a:endParaRPr lang="fr-FR"/>
              </a:p>
            </p:txBody>
          </p:sp>
          <p:sp>
            <p:nvSpPr>
              <p:cNvPr id="583800" name="Freeform 175"/>
              <p:cNvSpPr>
                <a:spLocks/>
              </p:cNvSpPr>
              <p:nvPr/>
            </p:nvSpPr>
            <p:spPr bwMode="auto">
              <a:xfrm>
                <a:off x="2712" y="1722"/>
                <a:ext cx="123" cy="70"/>
              </a:xfrm>
              <a:custGeom>
                <a:avLst/>
                <a:gdLst>
                  <a:gd name="T0" fmla="*/ 123 w 123"/>
                  <a:gd name="T1" fmla="*/ 68 h 70"/>
                  <a:gd name="T2" fmla="*/ 108 w 123"/>
                  <a:gd name="T3" fmla="*/ 70 h 70"/>
                  <a:gd name="T4" fmla="*/ 91 w 123"/>
                  <a:gd name="T5" fmla="*/ 70 h 70"/>
                  <a:gd name="T6" fmla="*/ 72 w 123"/>
                  <a:gd name="T7" fmla="*/ 68 h 70"/>
                  <a:gd name="T8" fmla="*/ 56 w 123"/>
                  <a:gd name="T9" fmla="*/ 61 h 70"/>
                  <a:gd name="T10" fmla="*/ 37 w 123"/>
                  <a:gd name="T11" fmla="*/ 54 h 70"/>
                  <a:gd name="T12" fmla="*/ 22 w 123"/>
                  <a:gd name="T13" fmla="*/ 45 h 70"/>
                  <a:gd name="T14" fmla="*/ 9 w 123"/>
                  <a:gd name="T15" fmla="*/ 34 h 70"/>
                  <a:gd name="T16" fmla="*/ 0 w 123"/>
                  <a:gd name="T17" fmla="*/ 23 h 70"/>
                  <a:gd name="T18" fmla="*/ 19 w 123"/>
                  <a:gd name="T19" fmla="*/ 11 h 70"/>
                  <a:gd name="T20" fmla="*/ 37 w 123"/>
                  <a:gd name="T21" fmla="*/ 4 h 70"/>
                  <a:gd name="T22" fmla="*/ 56 w 123"/>
                  <a:gd name="T23" fmla="*/ 0 h 70"/>
                  <a:gd name="T24" fmla="*/ 72 w 123"/>
                  <a:gd name="T25" fmla="*/ 0 h 70"/>
                  <a:gd name="T26" fmla="*/ 87 w 123"/>
                  <a:gd name="T27" fmla="*/ 7 h 70"/>
                  <a:gd name="T28" fmla="*/ 102 w 123"/>
                  <a:gd name="T29" fmla="*/ 20 h 70"/>
                  <a:gd name="T30" fmla="*/ 113 w 123"/>
                  <a:gd name="T31" fmla="*/ 41 h 70"/>
                  <a:gd name="T32" fmla="*/ 123 w 123"/>
                  <a:gd name="T33" fmla="*/ 68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7" y="54"/>
                    </a:lnTo>
                    <a:lnTo>
                      <a:pt x="22" y="45"/>
                    </a:lnTo>
                    <a:lnTo>
                      <a:pt x="9" y="34"/>
                    </a:lnTo>
                    <a:lnTo>
                      <a:pt x="0" y="23"/>
                    </a:lnTo>
                    <a:lnTo>
                      <a:pt x="19" y="11"/>
                    </a:lnTo>
                    <a:lnTo>
                      <a:pt x="37" y="4"/>
                    </a:lnTo>
                    <a:lnTo>
                      <a:pt x="56" y="0"/>
                    </a:lnTo>
                    <a:lnTo>
                      <a:pt x="72" y="0"/>
                    </a:lnTo>
                    <a:lnTo>
                      <a:pt x="87" y="7"/>
                    </a:lnTo>
                    <a:lnTo>
                      <a:pt x="102" y="20"/>
                    </a:lnTo>
                    <a:lnTo>
                      <a:pt x="113" y="41"/>
                    </a:lnTo>
                    <a:lnTo>
                      <a:pt x="123" y="68"/>
                    </a:lnTo>
                    <a:close/>
                  </a:path>
                </a:pathLst>
              </a:custGeom>
              <a:solidFill>
                <a:srgbClr val="1AF85F"/>
              </a:solidFill>
              <a:ln w="9525">
                <a:noFill/>
                <a:round/>
                <a:headEnd/>
                <a:tailEnd/>
              </a:ln>
            </p:spPr>
            <p:txBody>
              <a:bodyPr/>
              <a:lstStyle/>
              <a:p>
                <a:endParaRPr lang="fr-FR"/>
              </a:p>
            </p:txBody>
          </p:sp>
          <p:sp>
            <p:nvSpPr>
              <p:cNvPr id="583801" name="Freeform 176"/>
              <p:cNvSpPr>
                <a:spLocks/>
              </p:cNvSpPr>
              <p:nvPr/>
            </p:nvSpPr>
            <p:spPr bwMode="auto">
              <a:xfrm rot="-185643">
                <a:off x="2097" y="2050"/>
                <a:ext cx="124" cy="74"/>
              </a:xfrm>
              <a:custGeom>
                <a:avLst/>
                <a:gdLst>
                  <a:gd name="T0" fmla="*/ 0 w 123"/>
                  <a:gd name="T1" fmla="*/ 60 h 73"/>
                  <a:gd name="T2" fmla="*/ 9 w 123"/>
                  <a:gd name="T3" fmla="*/ 44 h 73"/>
                  <a:gd name="T4" fmla="*/ 22 w 123"/>
                  <a:gd name="T5" fmla="*/ 27 h 73"/>
                  <a:gd name="T6" fmla="*/ 37 w 123"/>
                  <a:gd name="T7" fmla="*/ 16 h 73"/>
                  <a:gd name="T8" fmla="*/ 54 w 123"/>
                  <a:gd name="T9" fmla="*/ 7 h 73"/>
                  <a:gd name="T10" fmla="*/ 72 w 123"/>
                  <a:gd name="T11" fmla="*/ 0 h 73"/>
                  <a:gd name="T12" fmla="*/ 90 w 123"/>
                  <a:gd name="T13" fmla="*/ 0 h 73"/>
                  <a:gd name="T14" fmla="*/ 107 w 123"/>
                  <a:gd name="T15" fmla="*/ 2 h 73"/>
                  <a:gd name="T16" fmla="*/ 124 w 123"/>
                  <a:gd name="T17" fmla="*/ 9 h 73"/>
                  <a:gd name="T18" fmla="*/ 114 w 123"/>
                  <a:gd name="T19" fmla="*/ 27 h 73"/>
                  <a:gd name="T20" fmla="*/ 105 w 123"/>
                  <a:gd name="T21" fmla="*/ 44 h 73"/>
                  <a:gd name="T22" fmla="*/ 94 w 123"/>
                  <a:gd name="T23" fmla="*/ 58 h 73"/>
                  <a:gd name="T24" fmla="*/ 79 w 123"/>
                  <a:gd name="T25" fmla="*/ 67 h 73"/>
                  <a:gd name="T26" fmla="*/ 64 w 123"/>
                  <a:gd name="T27" fmla="*/ 71 h 73"/>
                  <a:gd name="T28" fmla="*/ 45 w 123"/>
                  <a:gd name="T29" fmla="*/ 74 h 73"/>
                  <a:gd name="T30" fmla="*/ 24 w 123"/>
                  <a:gd name="T31" fmla="*/ 69 h 73"/>
                  <a:gd name="T32" fmla="*/ 0 w 123"/>
                  <a:gd name="T33" fmla="*/ 6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3"/>
                  <a:gd name="T53" fmla="*/ 123 w 123"/>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3">
                    <a:moveTo>
                      <a:pt x="0" y="59"/>
                    </a:moveTo>
                    <a:lnTo>
                      <a:pt x="9" y="43"/>
                    </a:lnTo>
                    <a:lnTo>
                      <a:pt x="22" y="27"/>
                    </a:lnTo>
                    <a:lnTo>
                      <a:pt x="37" y="16"/>
                    </a:lnTo>
                    <a:lnTo>
                      <a:pt x="54" y="7"/>
                    </a:lnTo>
                    <a:lnTo>
                      <a:pt x="71" y="0"/>
                    </a:lnTo>
                    <a:lnTo>
                      <a:pt x="89" y="0"/>
                    </a:lnTo>
                    <a:lnTo>
                      <a:pt x="106" y="2"/>
                    </a:lnTo>
                    <a:lnTo>
                      <a:pt x="123" y="9"/>
                    </a:lnTo>
                    <a:lnTo>
                      <a:pt x="113" y="27"/>
                    </a:lnTo>
                    <a:lnTo>
                      <a:pt x="104" y="43"/>
                    </a:lnTo>
                    <a:lnTo>
                      <a:pt x="93" y="57"/>
                    </a:lnTo>
                    <a:lnTo>
                      <a:pt x="78" y="66"/>
                    </a:lnTo>
                    <a:lnTo>
                      <a:pt x="63" y="70"/>
                    </a:lnTo>
                    <a:lnTo>
                      <a:pt x="45" y="73"/>
                    </a:lnTo>
                    <a:lnTo>
                      <a:pt x="24" y="68"/>
                    </a:lnTo>
                    <a:lnTo>
                      <a:pt x="0" y="59"/>
                    </a:lnTo>
                    <a:close/>
                  </a:path>
                </a:pathLst>
              </a:custGeom>
              <a:solidFill>
                <a:srgbClr val="1AF85F"/>
              </a:solidFill>
              <a:ln w="9525">
                <a:noFill/>
                <a:round/>
                <a:headEnd/>
                <a:tailEnd/>
              </a:ln>
            </p:spPr>
            <p:txBody>
              <a:bodyPr/>
              <a:lstStyle/>
              <a:p>
                <a:endParaRPr lang="fr-FR"/>
              </a:p>
            </p:txBody>
          </p:sp>
          <p:sp>
            <p:nvSpPr>
              <p:cNvPr id="583802" name="Freeform 178"/>
              <p:cNvSpPr>
                <a:spLocks/>
              </p:cNvSpPr>
              <p:nvPr/>
            </p:nvSpPr>
            <p:spPr bwMode="auto">
              <a:xfrm>
                <a:off x="2276" y="1926"/>
                <a:ext cx="73" cy="132"/>
              </a:xfrm>
              <a:custGeom>
                <a:avLst/>
                <a:gdLst>
                  <a:gd name="T0" fmla="*/ 71 w 74"/>
                  <a:gd name="T1" fmla="*/ 0 h 132"/>
                  <a:gd name="T2" fmla="*/ 58 w 74"/>
                  <a:gd name="T3" fmla="*/ 7 h 132"/>
                  <a:gd name="T4" fmla="*/ 45 w 74"/>
                  <a:gd name="T5" fmla="*/ 18 h 132"/>
                  <a:gd name="T6" fmla="*/ 31 w 74"/>
                  <a:gd name="T7" fmla="*/ 34 h 132"/>
                  <a:gd name="T8" fmla="*/ 20 w 74"/>
                  <a:gd name="T9" fmla="*/ 52 h 132"/>
                  <a:gd name="T10" fmla="*/ 9 w 74"/>
                  <a:gd name="T11" fmla="*/ 71 h 132"/>
                  <a:gd name="T12" fmla="*/ 3 w 74"/>
                  <a:gd name="T13" fmla="*/ 91 h 132"/>
                  <a:gd name="T14" fmla="*/ 0 w 74"/>
                  <a:gd name="T15" fmla="*/ 112 h 132"/>
                  <a:gd name="T16" fmla="*/ 3 w 74"/>
                  <a:gd name="T17" fmla="*/ 132 h 132"/>
                  <a:gd name="T18" fmla="*/ 20 w 74"/>
                  <a:gd name="T19" fmla="*/ 123 h 132"/>
                  <a:gd name="T20" fmla="*/ 37 w 74"/>
                  <a:gd name="T21" fmla="*/ 109 h 132"/>
                  <a:gd name="T22" fmla="*/ 49 w 74"/>
                  <a:gd name="T23" fmla="*/ 96 h 132"/>
                  <a:gd name="T24" fmla="*/ 60 w 74"/>
                  <a:gd name="T25" fmla="*/ 77 h 132"/>
                  <a:gd name="T26" fmla="*/ 67 w 74"/>
                  <a:gd name="T27" fmla="*/ 59 h 132"/>
                  <a:gd name="T28" fmla="*/ 71 w 74"/>
                  <a:gd name="T29" fmla="*/ 39 h 132"/>
                  <a:gd name="T30" fmla="*/ 73 w 74"/>
                  <a:gd name="T31" fmla="*/ 21 h 132"/>
                  <a:gd name="T32" fmla="*/ 71 w 74"/>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2"/>
                  <a:gd name="T53" fmla="*/ 74 w 74"/>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2">
                    <a:moveTo>
                      <a:pt x="72" y="0"/>
                    </a:moveTo>
                    <a:lnTo>
                      <a:pt x="59" y="7"/>
                    </a:lnTo>
                    <a:lnTo>
                      <a:pt x="46" y="18"/>
                    </a:lnTo>
                    <a:lnTo>
                      <a:pt x="31" y="34"/>
                    </a:lnTo>
                    <a:lnTo>
                      <a:pt x="20" y="52"/>
                    </a:lnTo>
                    <a:lnTo>
                      <a:pt x="9" y="71"/>
                    </a:lnTo>
                    <a:lnTo>
                      <a:pt x="3" y="91"/>
                    </a:lnTo>
                    <a:lnTo>
                      <a:pt x="0" y="112"/>
                    </a:lnTo>
                    <a:lnTo>
                      <a:pt x="3" y="132"/>
                    </a:lnTo>
                    <a:lnTo>
                      <a:pt x="20" y="123"/>
                    </a:lnTo>
                    <a:lnTo>
                      <a:pt x="37" y="109"/>
                    </a:lnTo>
                    <a:lnTo>
                      <a:pt x="50" y="96"/>
                    </a:lnTo>
                    <a:lnTo>
                      <a:pt x="61" y="77"/>
                    </a:lnTo>
                    <a:lnTo>
                      <a:pt x="68" y="59"/>
                    </a:lnTo>
                    <a:lnTo>
                      <a:pt x="72" y="39"/>
                    </a:lnTo>
                    <a:lnTo>
                      <a:pt x="74" y="21"/>
                    </a:lnTo>
                    <a:lnTo>
                      <a:pt x="72" y="0"/>
                    </a:lnTo>
                    <a:close/>
                  </a:path>
                </a:pathLst>
              </a:custGeom>
              <a:solidFill>
                <a:srgbClr val="1AF85F"/>
              </a:solidFill>
              <a:ln w="9525">
                <a:noFill/>
                <a:round/>
                <a:headEnd/>
                <a:tailEnd/>
              </a:ln>
            </p:spPr>
            <p:txBody>
              <a:bodyPr/>
              <a:lstStyle/>
              <a:p>
                <a:endParaRPr lang="fr-FR"/>
              </a:p>
            </p:txBody>
          </p:sp>
          <p:sp>
            <p:nvSpPr>
              <p:cNvPr id="583803" name="Freeform 179"/>
              <p:cNvSpPr>
                <a:spLocks/>
              </p:cNvSpPr>
              <p:nvPr/>
            </p:nvSpPr>
            <p:spPr bwMode="auto">
              <a:xfrm>
                <a:off x="2519" y="1876"/>
                <a:ext cx="71" cy="131"/>
              </a:xfrm>
              <a:custGeom>
                <a:avLst/>
                <a:gdLst>
                  <a:gd name="T0" fmla="*/ 69 w 72"/>
                  <a:gd name="T1" fmla="*/ 0 h 130"/>
                  <a:gd name="T2" fmla="*/ 56 w 72"/>
                  <a:gd name="T3" fmla="*/ 7 h 130"/>
                  <a:gd name="T4" fmla="*/ 43 w 72"/>
                  <a:gd name="T5" fmla="*/ 18 h 130"/>
                  <a:gd name="T6" fmla="*/ 31 w 72"/>
                  <a:gd name="T7" fmla="*/ 32 h 130"/>
                  <a:gd name="T8" fmla="*/ 18 w 72"/>
                  <a:gd name="T9" fmla="*/ 50 h 130"/>
                  <a:gd name="T10" fmla="*/ 9 w 72"/>
                  <a:gd name="T11" fmla="*/ 69 h 130"/>
                  <a:gd name="T12" fmla="*/ 2 w 72"/>
                  <a:gd name="T13" fmla="*/ 90 h 130"/>
                  <a:gd name="T14" fmla="*/ 0 w 72"/>
                  <a:gd name="T15" fmla="*/ 110 h 130"/>
                  <a:gd name="T16" fmla="*/ 2 w 72"/>
                  <a:gd name="T17" fmla="*/ 131 h 130"/>
                  <a:gd name="T18" fmla="*/ 18 w 72"/>
                  <a:gd name="T19" fmla="*/ 122 h 130"/>
                  <a:gd name="T20" fmla="*/ 35 w 72"/>
                  <a:gd name="T21" fmla="*/ 108 h 130"/>
                  <a:gd name="T22" fmla="*/ 47 w 72"/>
                  <a:gd name="T23" fmla="*/ 94 h 130"/>
                  <a:gd name="T24" fmla="*/ 58 w 72"/>
                  <a:gd name="T25" fmla="*/ 76 h 130"/>
                  <a:gd name="T26" fmla="*/ 66 w 72"/>
                  <a:gd name="T27" fmla="*/ 57 h 130"/>
                  <a:gd name="T28" fmla="*/ 69 w 72"/>
                  <a:gd name="T29" fmla="*/ 39 h 130"/>
                  <a:gd name="T30" fmla="*/ 71 w 72"/>
                  <a:gd name="T31" fmla="*/ 18 h 130"/>
                  <a:gd name="T32" fmla="*/ 69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8"/>
                    </a:lnTo>
                    <a:lnTo>
                      <a:pt x="31" y="32"/>
                    </a:lnTo>
                    <a:lnTo>
                      <a:pt x="18" y="50"/>
                    </a:lnTo>
                    <a:lnTo>
                      <a:pt x="9" y="68"/>
                    </a:lnTo>
                    <a:lnTo>
                      <a:pt x="2" y="89"/>
                    </a:lnTo>
                    <a:lnTo>
                      <a:pt x="0" y="109"/>
                    </a:lnTo>
                    <a:lnTo>
                      <a:pt x="2" y="130"/>
                    </a:lnTo>
                    <a:lnTo>
                      <a:pt x="18" y="121"/>
                    </a:lnTo>
                    <a:lnTo>
                      <a:pt x="35" y="107"/>
                    </a:lnTo>
                    <a:lnTo>
                      <a:pt x="48" y="93"/>
                    </a:lnTo>
                    <a:lnTo>
                      <a:pt x="59" y="75"/>
                    </a:lnTo>
                    <a:lnTo>
                      <a:pt x="67" y="57"/>
                    </a:lnTo>
                    <a:lnTo>
                      <a:pt x="70" y="39"/>
                    </a:lnTo>
                    <a:lnTo>
                      <a:pt x="72" y="18"/>
                    </a:lnTo>
                    <a:lnTo>
                      <a:pt x="70" y="0"/>
                    </a:lnTo>
                    <a:close/>
                  </a:path>
                </a:pathLst>
              </a:custGeom>
              <a:solidFill>
                <a:srgbClr val="1AF85F"/>
              </a:solidFill>
              <a:ln w="9525">
                <a:noFill/>
                <a:round/>
                <a:headEnd/>
                <a:tailEnd/>
              </a:ln>
            </p:spPr>
            <p:txBody>
              <a:bodyPr/>
              <a:lstStyle/>
              <a:p>
                <a:endParaRPr lang="fr-FR"/>
              </a:p>
            </p:txBody>
          </p:sp>
          <p:sp>
            <p:nvSpPr>
              <p:cNvPr id="583804" name="Freeform 180"/>
              <p:cNvSpPr>
                <a:spLocks/>
              </p:cNvSpPr>
              <p:nvPr/>
            </p:nvSpPr>
            <p:spPr bwMode="auto">
              <a:xfrm rot="-180767">
                <a:off x="2570" y="1767"/>
                <a:ext cx="122" cy="75"/>
              </a:xfrm>
              <a:custGeom>
                <a:avLst/>
                <a:gdLst>
                  <a:gd name="T0" fmla="*/ 0 w 123"/>
                  <a:gd name="T1" fmla="*/ 62 h 75"/>
                  <a:gd name="T2" fmla="*/ 9 w 123"/>
                  <a:gd name="T3" fmla="*/ 46 h 75"/>
                  <a:gd name="T4" fmla="*/ 22 w 123"/>
                  <a:gd name="T5" fmla="*/ 30 h 75"/>
                  <a:gd name="T6" fmla="*/ 37 w 123"/>
                  <a:gd name="T7" fmla="*/ 19 h 75"/>
                  <a:gd name="T8" fmla="*/ 54 w 123"/>
                  <a:gd name="T9" fmla="*/ 7 h 75"/>
                  <a:gd name="T10" fmla="*/ 70 w 123"/>
                  <a:gd name="T11" fmla="*/ 3 h 75"/>
                  <a:gd name="T12" fmla="*/ 88 w 123"/>
                  <a:gd name="T13" fmla="*/ 0 h 75"/>
                  <a:gd name="T14" fmla="*/ 105 w 123"/>
                  <a:gd name="T15" fmla="*/ 3 h 75"/>
                  <a:gd name="T16" fmla="*/ 122 w 123"/>
                  <a:gd name="T17" fmla="*/ 9 h 75"/>
                  <a:gd name="T18" fmla="*/ 112 w 123"/>
                  <a:gd name="T19" fmla="*/ 28 h 75"/>
                  <a:gd name="T20" fmla="*/ 103 w 123"/>
                  <a:gd name="T21" fmla="*/ 44 h 75"/>
                  <a:gd name="T22" fmla="*/ 92 w 123"/>
                  <a:gd name="T23" fmla="*/ 57 h 75"/>
                  <a:gd name="T24" fmla="*/ 77 w 123"/>
                  <a:gd name="T25" fmla="*/ 66 h 75"/>
                  <a:gd name="T26" fmla="*/ 62 w 123"/>
                  <a:gd name="T27" fmla="*/ 73 h 75"/>
                  <a:gd name="T28" fmla="*/ 45 w 123"/>
                  <a:gd name="T29" fmla="*/ 75 h 75"/>
                  <a:gd name="T30" fmla="*/ 24 w 123"/>
                  <a:gd name="T31" fmla="*/ 71 h 75"/>
                  <a:gd name="T32" fmla="*/ 0 w 123"/>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2"/>
                    </a:moveTo>
                    <a:lnTo>
                      <a:pt x="9" y="46"/>
                    </a:lnTo>
                    <a:lnTo>
                      <a:pt x="22" y="30"/>
                    </a:lnTo>
                    <a:lnTo>
                      <a:pt x="37" y="19"/>
                    </a:lnTo>
                    <a:lnTo>
                      <a:pt x="54" y="7"/>
                    </a:lnTo>
                    <a:lnTo>
                      <a:pt x="71" y="3"/>
                    </a:lnTo>
                    <a:lnTo>
                      <a:pt x="89" y="0"/>
                    </a:lnTo>
                    <a:lnTo>
                      <a:pt x="106" y="3"/>
                    </a:lnTo>
                    <a:lnTo>
                      <a:pt x="123" y="9"/>
                    </a:lnTo>
                    <a:lnTo>
                      <a:pt x="113" y="28"/>
                    </a:lnTo>
                    <a:lnTo>
                      <a:pt x="104" y="44"/>
                    </a:lnTo>
                    <a:lnTo>
                      <a:pt x="93" y="57"/>
                    </a:lnTo>
                    <a:lnTo>
                      <a:pt x="78" y="66"/>
                    </a:lnTo>
                    <a:lnTo>
                      <a:pt x="63" y="73"/>
                    </a:lnTo>
                    <a:lnTo>
                      <a:pt x="45" y="75"/>
                    </a:lnTo>
                    <a:lnTo>
                      <a:pt x="24" y="71"/>
                    </a:lnTo>
                    <a:lnTo>
                      <a:pt x="0" y="62"/>
                    </a:lnTo>
                    <a:close/>
                  </a:path>
                </a:pathLst>
              </a:custGeom>
              <a:solidFill>
                <a:srgbClr val="1AF85F"/>
              </a:solidFill>
              <a:ln w="9525">
                <a:noFill/>
                <a:round/>
                <a:headEnd/>
                <a:tailEnd/>
              </a:ln>
            </p:spPr>
            <p:txBody>
              <a:bodyPr/>
              <a:lstStyle/>
              <a:p>
                <a:endParaRPr lang="fr-FR"/>
              </a:p>
            </p:txBody>
          </p:sp>
          <p:sp>
            <p:nvSpPr>
              <p:cNvPr id="583805" name="Freeform 181"/>
              <p:cNvSpPr>
                <a:spLocks/>
              </p:cNvSpPr>
              <p:nvPr/>
            </p:nvSpPr>
            <p:spPr bwMode="auto">
              <a:xfrm>
                <a:off x="2364" y="1891"/>
                <a:ext cx="121" cy="72"/>
              </a:xfrm>
              <a:custGeom>
                <a:avLst/>
                <a:gdLst>
                  <a:gd name="T0" fmla="*/ 121 w 120"/>
                  <a:gd name="T1" fmla="*/ 69 h 71"/>
                  <a:gd name="T2" fmla="*/ 107 w 120"/>
                  <a:gd name="T3" fmla="*/ 72 h 71"/>
                  <a:gd name="T4" fmla="*/ 90 w 120"/>
                  <a:gd name="T5" fmla="*/ 72 h 71"/>
                  <a:gd name="T6" fmla="*/ 73 w 120"/>
                  <a:gd name="T7" fmla="*/ 69 h 71"/>
                  <a:gd name="T8" fmla="*/ 54 w 120"/>
                  <a:gd name="T9" fmla="*/ 62 h 71"/>
                  <a:gd name="T10" fmla="*/ 37 w 120"/>
                  <a:gd name="T11" fmla="*/ 56 h 71"/>
                  <a:gd name="T12" fmla="*/ 22 w 120"/>
                  <a:gd name="T13" fmla="*/ 47 h 71"/>
                  <a:gd name="T14" fmla="*/ 9 w 120"/>
                  <a:gd name="T15" fmla="*/ 34 h 71"/>
                  <a:gd name="T16" fmla="*/ 0 w 120"/>
                  <a:gd name="T17" fmla="*/ 23 h 71"/>
                  <a:gd name="T18" fmla="*/ 18 w 120"/>
                  <a:gd name="T19" fmla="*/ 11 h 71"/>
                  <a:gd name="T20" fmla="*/ 37 w 120"/>
                  <a:gd name="T21" fmla="*/ 5 h 71"/>
                  <a:gd name="T22" fmla="*/ 55 w 120"/>
                  <a:gd name="T23" fmla="*/ 0 h 71"/>
                  <a:gd name="T24" fmla="*/ 73 w 120"/>
                  <a:gd name="T25" fmla="*/ 2 h 71"/>
                  <a:gd name="T26" fmla="*/ 88 w 120"/>
                  <a:gd name="T27" fmla="*/ 9 h 71"/>
                  <a:gd name="T28" fmla="*/ 101 w 120"/>
                  <a:gd name="T29" fmla="*/ 21 h 71"/>
                  <a:gd name="T30" fmla="*/ 112 w 120"/>
                  <a:gd name="T31" fmla="*/ 42 h 71"/>
                  <a:gd name="T32" fmla="*/ 121 w 120"/>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1"/>
                  <a:gd name="T53" fmla="*/ 120 w 12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1">
                    <a:moveTo>
                      <a:pt x="120" y="68"/>
                    </a:moveTo>
                    <a:lnTo>
                      <a:pt x="106" y="71"/>
                    </a:lnTo>
                    <a:lnTo>
                      <a:pt x="89" y="71"/>
                    </a:lnTo>
                    <a:lnTo>
                      <a:pt x="72" y="68"/>
                    </a:lnTo>
                    <a:lnTo>
                      <a:pt x="54" y="61"/>
                    </a:lnTo>
                    <a:lnTo>
                      <a:pt x="37" y="55"/>
                    </a:lnTo>
                    <a:lnTo>
                      <a:pt x="22" y="46"/>
                    </a:lnTo>
                    <a:lnTo>
                      <a:pt x="9" y="34"/>
                    </a:lnTo>
                    <a:lnTo>
                      <a:pt x="0" y="23"/>
                    </a:lnTo>
                    <a:lnTo>
                      <a:pt x="18" y="11"/>
                    </a:lnTo>
                    <a:lnTo>
                      <a:pt x="37" y="5"/>
                    </a:lnTo>
                    <a:lnTo>
                      <a:pt x="55" y="0"/>
                    </a:lnTo>
                    <a:lnTo>
                      <a:pt x="72" y="2"/>
                    </a:lnTo>
                    <a:lnTo>
                      <a:pt x="87" y="9"/>
                    </a:lnTo>
                    <a:lnTo>
                      <a:pt x="100" y="21"/>
                    </a:lnTo>
                    <a:lnTo>
                      <a:pt x="111" y="41"/>
                    </a:lnTo>
                    <a:lnTo>
                      <a:pt x="120" y="68"/>
                    </a:lnTo>
                    <a:close/>
                  </a:path>
                </a:pathLst>
              </a:custGeom>
              <a:solidFill>
                <a:srgbClr val="1AF85F"/>
              </a:solidFill>
              <a:ln w="9525">
                <a:noFill/>
                <a:round/>
                <a:headEnd/>
                <a:tailEnd/>
              </a:ln>
            </p:spPr>
            <p:txBody>
              <a:bodyPr/>
              <a:lstStyle/>
              <a:p>
                <a:endParaRPr lang="fr-FR"/>
              </a:p>
            </p:txBody>
          </p:sp>
          <p:sp>
            <p:nvSpPr>
              <p:cNvPr id="583806" name="Freeform 182"/>
              <p:cNvSpPr>
                <a:spLocks/>
              </p:cNvSpPr>
              <p:nvPr/>
            </p:nvSpPr>
            <p:spPr bwMode="auto">
              <a:xfrm>
                <a:off x="2600" y="1623"/>
                <a:ext cx="122" cy="72"/>
              </a:xfrm>
              <a:custGeom>
                <a:avLst/>
                <a:gdLst>
                  <a:gd name="T0" fmla="*/ 122 w 122"/>
                  <a:gd name="T1" fmla="*/ 69 h 71"/>
                  <a:gd name="T2" fmla="*/ 107 w 122"/>
                  <a:gd name="T3" fmla="*/ 72 h 71"/>
                  <a:gd name="T4" fmla="*/ 91 w 122"/>
                  <a:gd name="T5" fmla="*/ 72 h 71"/>
                  <a:gd name="T6" fmla="*/ 72 w 122"/>
                  <a:gd name="T7" fmla="*/ 69 h 71"/>
                  <a:gd name="T8" fmla="*/ 55 w 122"/>
                  <a:gd name="T9" fmla="*/ 63 h 71"/>
                  <a:gd name="T10" fmla="*/ 37 w 122"/>
                  <a:gd name="T11" fmla="*/ 56 h 71"/>
                  <a:gd name="T12" fmla="*/ 22 w 122"/>
                  <a:gd name="T13" fmla="*/ 47 h 71"/>
                  <a:gd name="T14" fmla="*/ 9 w 122"/>
                  <a:gd name="T15" fmla="*/ 34 h 71"/>
                  <a:gd name="T16" fmla="*/ 0 w 122"/>
                  <a:gd name="T17" fmla="*/ 23 h 71"/>
                  <a:gd name="T18" fmla="*/ 20 w 122"/>
                  <a:gd name="T19" fmla="*/ 12 h 71"/>
                  <a:gd name="T20" fmla="*/ 39 w 122"/>
                  <a:gd name="T21" fmla="*/ 5 h 71"/>
                  <a:gd name="T22" fmla="*/ 55 w 122"/>
                  <a:gd name="T23" fmla="*/ 0 h 71"/>
                  <a:gd name="T24" fmla="*/ 72 w 122"/>
                  <a:gd name="T25" fmla="*/ 2 h 71"/>
                  <a:gd name="T26" fmla="*/ 87 w 122"/>
                  <a:gd name="T27" fmla="*/ 9 h 71"/>
                  <a:gd name="T28" fmla="*/ 102 w 122"/>
                  <a:gd name="T29" fmla="*/ 21 h 71"/>
                  <a:gd name="T30" fmla="*/ 113 w 122"/>
                  <a:gd name="T31" fmla="*/ 42 h 71"/>
                  <a:gd name="T32" fmla="*/ 122 w 122"/>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1"/>
                  <a:gd name="T53" fmla="*/ 122 w 122"/>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1">
                    <a:moveTo>
                      <a:pt x="122" y="68"/>
                    </a:moveTo>
                    <a:lnTo>
                      <a:pt x="107" y="71"/>
                    </a:lnTo>
                    <a:lnTo>
                      <a:pt x="91" y="71"/>
                    </a:lnTo>
                    <a:lnTo>
                      <a:pt x="72" y="68"/>
                    </a:lnTo>
                    <a:lnTo>
                      <a:pt x="55" y="62"/>
                    </a:lnTo>
                    <a:lnTo>
                      <a:pt x="37" y="55"/>
                    </a:lnTo>
                    <a:lnTo>
                      <a:pt x="22" y="46"/>
                    </a:lnTo>
                    <a:lnTo>
                      <a:pt x="9" y="34"/>
                    </a:lnTo>
                    <a:lnTo>
                      <a:pt x="0" y="23"/>
                    </a:lnTo>
                    <a:lnTo>
                      <a:pt x="20" y="12"/>
                    </a:lnTo>
                    <a:lnTo>
                      <a:pt x="39" y="5"/>
                    </a:lnTo>
                    <a:lnTo>
                      <a:pt x="55" y="0"/>
                    </a:lnTo>
                    <a:lnTo>
                      <a:pt x="72" y="2"/>
                    </a:lnTo>
                    <a:lnTo>
                      <a:pt x="87" y="9"/>
                    </a:lnTo>
                    <a:lnTo>
                      <a:pt x="102" y="21"/>
                    </a:lnTo>
                    <a:lnTo>
                      <a:pt x="113" y="41"/>
                    </a:lnTo>
                    <a:lnTo>
                      <a:pt x="122" y="68"/>
                    </a:lnTo>
                    <a:close/>
                  </a:path>
                </a:pathLst>
              </a:custGeom>
              <a:solidFill>
                <a:srgbClr val="1AF85F"/>
              </a:solidFill>
              <a:ln w="9525">
                <a:noFill/>
                <a:round/>
                <a:headEnd/>
                <a:tailEnd/>
              </a:ln>
            </p:spPr>
            <p:txBody>
              <a:bodyPr/>
              <a:lstStyle/>
              <a:p>
                <a:endParaRPr lang="fr-FR"/>
              </a:p>
            </p:txBody>
          </p:sp>
          <p:sp>
            <p:nvSpPr>
              <p:cNvPr id="583807" name="Freeform 183"/>
              <p:cNvSpPr>
                <a:spLocks/>
              </p:cNvSpPr>
              <p:nvPr/>
            </p:nvSpPr>
            <p:spPr bwMode="auto">
              <a:xfrm rot="-176140">
                <a:off x="2668" y="1831"/>
                <a:ext cx="124" cy="77"/>
              </a:xfrm>
              <a:custGeom>
                <a:avLst/>
                <a:gdLst>
                  <a:gd name="T0" fmla="*/ 0 w 123"/>
                  <a:gd name="T1" fmla="*/ 63 h 75"/>
                  <a:gd name="T2" fmla="*/ 10 w 123"/>
                  <a:gd name="T3" fmla="*/ 46 h 75"/>
                  <a:gd name="T4" fmla="*/ 23 w 123"/>
                  <a:gd name="T5" fmla="*/ 31 h 75"/>
                  <a:gd name="T6" fmla="*/ 37 w 123"/>
                  <a:gd name="T7" fmla="*/ 18 h 75"/>
                  <a:gd name="T8" fmla="*/ 54 w 123"/>
                  <a:gd name="T9" fmla="*/ 9 h 75"/>
                  <a:gd name="T10" fmla="*/ 72 w 123"/>
                  <a:gd name="T11" fmla="*/ 2 h 75"/>
                  <a:gd name="T12" fmla="*/ 90 w 123"/>
                  <a:gd name="T13" fmla="*/ 0 h 75"/>
                  <a:gd name="T14" fmla="*/ 107 w 123"/>
                  <a:gd name="T15" fmla="*/ 2 h 75"/>
                  <a:gd name="T16" fmla="*/ 124 w 123"/>
                  <a:gd name="T17" fmla="*/ 9 h 75"/>
                  <a:gd name="T18" fmla="*/ 115 w 123"/>
                  <a:gd name="T19" fmla="*/ 28 h 75"/>
                  <a:gd name="T20" fmla="*/ 105 w 123"/>
                  <a:gd name="T21" fmla="*/ 44 h 75"/>
                  <a:gd name="T22" fmla="*/ 94 w 123"/>
                  <a:gd name="T23" fmla="*/ 59 h 75"/>
                  <a:gd name="T24" fmla="*/ 79 w 123"/>
                  <a:gd name="T25" fmla="*/ 68 h 75"/>
                  <a:gd name="T26" fmla="*/ 64 w 123"/>
                  <a:gd name="T27" fmla="*/ 75 h 75"/>
                  <a:gd name="T28" fmla="*/ 45 w 123"/>
                  <a:gd name="T29" fmla="*/ 77 h 75"/>
                  <a:gd name="T30" fmla="*/ 24 w 123"/>
                  <a:gd name="T31" fmla="*/ 72 h 75"/>
                  <a:gd name="T32" fmla="*/ 0 w 123"/>
                  <a:gd name="T33" fmla="*/ 6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30"/>
                    </a:lnTo>
                    <a:lnTo>
                      <a:pt x="37" y="18"/>
                    </a:lnTo>
                    <a:lnTo>
                      <a:pt x="54" y="9"/>
                    </a:lnTo>
                    <a:lnTo>
                      <a:pt x="71" y="2"/>
                    </a:lnTo>
                    <a:lnTo>
                      <a:pt x="89" y="0"/>
                    </a:lnTo>
                    <a:lnTo>
                      <a:pt x="106" y="2"/>
                    </a:lnTo>
                    <a:lnTo>
                      <a:pt x="123" y="9"/>
                    </a:lnTo>
                    <a:lnTo>
                      <a:pt x="114" y="27"/>
                    </a:lnTo>
                    <a:lnTo>
                      <a:pt x="104" y="43"/>
                    </a:lnTo>
                    <a:lnTo>
                      <a:pt x="93" y="57"/>
                    </a:lnTo>
                    <a:lnTo>
                      <a:pt x="78" y="66"/>
                    </a:lnTo>
                    <a:lnTo>
                      <a:pt x="63" y="73"/>
                    </a:lnTo>
                    <a:lnTo>
                      <a:pt x="45" y="75"/>
                    </a:lnTo>
                    <a:lnTo>
                      <a:pt x="24" y="70"/>
                    </a:lnTo>
                    <a:lnTo>
                      <a:pt x="0" y="61"/>
                    </a:lnTo>
                    <a:close/>
                  </a:path>
                </a:pathLst>
              </a:custGeom>
              <a:solidFill>
                <a:srgbClr val="1AF85F"/>
              </a:solidFill>
              <a:ln w="9525">
                <a:noFill/>
                <a:round/>
                <a:headEnd/>
                <a:tailEnd/>
              </a:ln>
            </p:spPr>
            <p:txBody>
              <a:bodyPr/>
              <a:lstStyle/>
              <a:p>
                <a:endParaRPr lang="fr-FR"/>
              </a:p>
            </p:txBody>
          </p:sp>
          <p:sp>
            <p:nvSpPr>
              <p:cNvPr id="583808" name="Freeform 184"/>
              <p:cNvSpPr>
                <a:spLocks/>
              </p:cNvSpPr>
              <p:nvPr/>
            </p:nvSpPr>
            <p:spPr bwMode="auto">
              <a:xfrm>
                <a:off x="2055" y="1800"/>
                <a:ext cx="76" cy="123"/>
              </a:xfrm>
              <a:custGeom>
                <a:avLst/>
                <a:gdLst>
                  <a:gd name="T0" fmla="*/ 0 w 77"/>
                  <a:gd name="T1" fmla="*/ 0 h 121"/>
                  <a:gd name="T2" fmla="*/ 0 w 77"/>
                  <a:gd name="T3" fmla="*/ 21 h 121"/>
                  <a:gd name="T4" fmla="*/ 2 w 77"/>
                  <a:gd name="T5" fmla="*/ 44 h 121"/>
                  <a:gd name="T6" fmla="*/ 8 w 77"/>
                  <a:gd name="T7" fmla="*/ 63 h 121"/>
                  <a:gd name="T8" fmla="*/ 15 w 77"/>
                  <a:gd name="T9" fmla="*/ 81 h 121"/>
                  <a:gd name="T10" fmla="*/ 26 w 77"/>
                  <a:gd name="T11" fmla="*/ 98 h 121"/>
                  <a:gd name="T12" fmla="*/ 38 w 77"/>
                  <a:gd name="T13" fmla="*/ 111 h 121"/>
                  <a:gd name="T14" fmla="*/ 55 w 77"/>
                  <a:gd name="T15" fmla="*/ 118 h 121"/>
                  <a:gd name="T16" fmla="*/ 74 w 77"/>
                  <a:gd name="T17" fmla="*/ 123 h 121"/>
                  <a:gd name="T18" fmla="*/ 76 w 77"/>
                  <a:gd name="T19" fmla="*/ 102 h 121"/>
                  <a:gd name="T20" fmla="*/ 74 w 77"/>
                  <a:gd name="T21" fmla="*/ 81 h 121"/>
                  <a:gd name="T22" fmla="*/ 68 w 77"/>
                  <a:gd name="T23" fmla="*/ 63 h 121"/>
                  <a:gd name="T24" fmla="*/ 59 w 77"/>
                  <a:gd name="T25" fmla="*/ 44 h 121"/>
                  <a:gd name="T26" fmla="*/ 48 w 77"/>
                  <a:gd name="T27" fmla="*/ 30 h 121"/>
                  <a:gd name="T28" fmla="*/ 36 w 77"/>
                  <a:gd name="T29" fmla="*/ 18 h 121"/>
                  <a:gd name="T30" fmla="*/ 19 w 77"/>
                  <a:gd name="T31" fmla="*/ 7 h 121"/>
                  <a:gd name="T32" fmla="*/ 0 w 77"/>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21"/>
                  <a:gd name="T53" fmla="*/ 77 w 77"/>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21">
                    <a:moveTo>
                      <a:pt x="0" y="0"/>
                    </a:moveTo>
                    <a:lnTo>
                      <a:pt x="0" y="21"/>
                    </a:lnTo>
                    <a:lnTo>
                      <a:pt x="2" y="43"/>
                    </a:lnTo>
                    <a:lnTo>
                      <a:pt x="8" y="62"/>
                    </a:lnTo>
                    <a:lnTo>
                      <a:pt x="15" y="80"/>
                    </a:lnTo>
                    <a:lnTo>
                      <a:pt x="26" y="96"/>
                    </a:lnTo>
                    <a:lnTo>
                      <a:pt x="39" y="109"/>
                    </a:lnTo>
                    <a:lnTo>
                      <a:pt x="56" y="116"/>
                    </a:lnTo>
                    <a:lnTo>
                      <a:pt x="75" y="121"/>
                    </a:lnTo>
                    <a:lnTo>
                      <a:pt x="77" y="100"/>
                    </a:lnTo>
                    <a:lnTo>
                      <a:pt x="75" y="80"/>
                    </a:lnTo>
                    <a:lnTo>
                      <a:pt x="69" y="62"/>
                    </a:lnTo>
                    <a:lnTo>
                      <a:pt x="60" y="43"/>
                    </a:lnTo>
                    <a:lnTo>
                      <a:pt x="49" y="30"/>
                    </a:lnTo>
                    <a:lnTo>
                      <a:pt x="36" y="18"/>
                    </a:lnTo>
                    <a:lnTo>
                      <a:pt x="19" y="7"/>
                    </a:lnTo>
                    <a:lnTo>
                      <a:pt x="0" y="0"/>
                    </a:lnTo>
                    <a:close/>
                  </a:path>
                </a:pathLst>
              </a:custGeom>
              <a:solidFill>
                <a:srgbClr val="1AF85F"/>
              </a:solidFill>
              <a:ln w="9525">
                <a:noFill/>
                <a:round/>
                <a:headEnd/>
                <a:tailEnd/>
              </a:ln>
            </p:spPr>
            <p:txBody>
              <a:bodyPr/>
              <a:lstStyle/>
              <a:p>
                <a:endParaRPr lang="fr-FR"/>
              </a:p>
            </p:txBody>
          </p:sp>
          <p:sp>
            <p:nvSpPr>
              <p:cNvPr id="583809" name="Freeform 185"/>
              <p:cNvSpPr>
                <a:spLocks/>
              </p:cNvSpPr>
              <p:nvPr/>
            </p:nvSpPr>
            <p:spPr bwMode="auto">
              <a:xfrm rot="-133780">
                <a:off x="2143" y="1770"/>
                <a:ext cx="53" cy="153"/>
              </a:xfrm>
              <a:custGeom>
                <a:avLst/>
                <a:gdLst>
                  <a:gd name="T0" fmla="*/ 30 w 52"/>
                  <a:gd name="T1" fmla="*/ 0 h 150"/>
                  <a:gd name="T2" fmla="*/ 9 w 52"/>
                  <a:gd name="T3" fmla="*/ 35 h 150"/>
                  <a:gd name="T4" fmla="*/ 0 w 52"/>
                  <a:gd name="T5" fmla="*/ 73 h 150"/>
                  <a:gd name="T6" fmla="*/ 2 w 52"/>
                  <a:gd name="T7" fmla="*/ 115 h 150"/>
                  <a:gd name="T8" fmla="*/ 24 w 52"/>
                  <a:gd name="T9" fmla="*/ 153 h 150"/>
                  <a:gd name="T10" fmla="*/ 45 w 52"/>
                  <a:gd name="T11" fmla="*/ 120 h 150"/>
                  <a:gd name="T12" fmla="*/ 53 w 52"/>
                  <a:gd name="T13" fmla="*/ 81 h 150"/>
                  <a:gd name="T14" fmla="*/ 49 w 52"/>
                  <a:gd name="T15" fmla="*/ 42 h 150"/>
                  <a:gd name="T16" fmla="*/ 30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2"/>
                    </a:lnTo>
                    <a:lnTo>
                      <a:pt x="2" y="113"/>
                    </a:lnTo>
                    <a:lnTo>
                      <a:pt x="24" y="150"/>
                    </a:lnTo>
                    <a:lnTo>
                      <a:pt x="44" y="118"/>
                    </a:lnTo>
                    <a:lnTo>
                      <a:pt x="52" y="79"/>
                    </a:lnTo>
                    <a:lnTo>
                      <a:pt x="48" y="41"/>
                    </a:lnTo>
                    <a:lnTo>
                      <a:pt x="29" y="0"/>
                    </a:lnTo>
                    <a:close/>
                  </a:path>
                </a:pathLst>
              </a:custGeom>
              <a:solidFill>
                <a:srgbClr val="1AF85F"/>
              </a:solidFill>
              <a:ln w="9525">
                <a:noFill/>
                <a:round/>
                <a:headEnd/>
                <a:tailEnd/>
              </a:ln>
            </p:spPr>
            <p:txBody>
              <a:bodyPr/>
              <a:lstStyle/>
              <a:p>
                <a:endParaRPr lang="fr-FR"/>
              </a:p>
            </p:txBody>
          </p:sp>
          <p:sp>
            <p:nvSpPr>
              <p:cNvPr id="583810" name="Freeform 187"/>
              <p:cNvSpPr>
                <a:spLocks/>
              </p:cNvSpPr>
              <p:nvPr/>
            </p:nvSpPr>
            <p:spPr bwMode="auto">
              <a:xfrm rot="-180394">
                <a:off x="2092" y="2146"/>
                <a:ext cx="123" cy="75"/>
              </a:xfrm>
              <a:custGeom>
                <a:avLst/>
                <a:gdLst>
                  <a:gd name="T0" fmla="*/ 0 w 122"/>
                  <a:gd name="T1" fmla="*/ 62 h 75"/>
                  <a:gd name="T2" fmla="*/ 9 w 122"/>
                  <a:gd name="T3" fmla="*/ 46 h 75"/>
                  <a:gd name="T4" fmla="*/ 22 w 122"/>
                  <a:gd name="T5" fmla="*/ 30 h 75"/>
                  <a:gd name="T6" fmla="*/ 37 w 122"/>
                  <a:gd name="T7" fmla="*/ 19 h 75"/>
                  <a:gd name="T8" fmla="*/ 53 w 122"/>
                  <a:gd name="T9" fmla="*/ 9 h 75"/>
                  <a:gd name="T10" fmla="*/ 71 w 122"/>
                  <a:gd name="T11" fmla="*/ 3 h 75"/>
                  <a:gd name="T12" fmla="*/ 90 w 122"/>
                  <a:gd name="T13" fmla="*/ 0 h 75"/>
                  <a:gd name="T14" fmla="*/ 106 w 122"/>
                  <a:gd name="T15" fmla="*/ 3 h 75"/>
                  <a:gd name="T16" fmla="*/ 123 w 122"/>
                  <a:gd name="T17" fmla="*/ 9 h 75"/>
                  <a:gd name="T18" fmla="*/ 114 w 122"/>
                  <a:gd name="T19" fmla="*/ 28 h 75"/>
                  <a:gd name="T20" fmla="*/ 105 w 122"/>
                  <a:gd name="T21" fmla="*/ 44 h 75"/>
                  <a:gd name="T22" fmla="*/ 93 w 122"/>
                  <a:gd name="T23" fmla="*/ 57 h 75"/>
                  <a:gd name="T24" fmla="*/ 79 w 122"/>
                  <a:gd name="T25" fmla="*/ 66 h 75"/>
                  <a:gd name="T26" fmla="*/ 64 w 122"/>
                  <a:gd name="T27" fmla="*/ 73 h 75"/>
                  <a:gd name="T28" fmla="*/ 44 w 122"/>
                  <a:gd name="T29" fmla="*/ 75 h 75"/>
                  <a:gd name="T30" fmla="*/ 24 w 122"/>
                  <a:gd name="T31" fmla="*/ 71 h 75"/>
                  <a:gd name="T32" fmla="*/ 0 w 122"/>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5"/>
                  <a:gd name="T53" fmla="*/ 122 w 122"/>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5">
                    <a:moveTo>
                      <a:pt x="0" y="62"/>
                    </a:moveTo>
                    <a:lnTo>
                      <a:pt x="9" y="46"/>
                    </a:lnTo>
                    <a:lnTo>
                      <a:pt x="22" y="30"/>
                    </a:lnTo>
                    <a:lnTo>
                      <a:pt x="37" y="19"/>
                    </a:lnTo>
                    <a:lnTo>
                      <a:pt x="53" y="9"/>
                    </a:lnTo>
                    <a:lnTo>
                      <a:pt x="70" y="3"/>
                    </a:lnTo>
                    <a:lnTo>
                      <a:pt x="89" y="0"/>
                    </a:lnTo>
                    <a:lnTo>
                      <a:pt x="105" y="3"/>
                    </a:lnTo>
                    <a:lnTo>
                      <a:pt x="122" y="9"/>
                    </a:lnTo>
                    <a:lnTo>
                      <a:pt x="113" y="28"/>
                    </a:lnTo>
                    <a:lnTo>
                      <a:pt x="104" y="44"/>
                    </a:lnTo>
                    <a:lnTo>
                      <a:pt x="92" y="57"/>
                    </a:lnTo>
                    <a:lnTo>
                      <a:pt x="78" y="66"/>
                    </a:lnTo>
                    <a:lnTo>
                      <a:pt x="63" y="73"/>
                    </a:lnTo>
                    <a:lnTo>
                      <a:pt x="44" y="75"/>
                    </a:lnTo>
                    <a:lnTo>
                      <a:pt x="24" y="71"/>
                    </a:lnTo>
                    <a:lnTo>
                      <a:pt x="0" y="62"/>
                    </a:lnTo>
                    <a:close/>
                  </a:path>
                </a:pathLst>
              </a:custGeom>
              <a:solidFill>
                <a:srgbClr val="1AF85F"/>
              </a:solidFill>
              <a:ln w="9525">
                <a:noFill/>
                <a:round/>
                <a:headEnd/>
                <a:tailEnd/>
              </a:ln>
            </p:spPr>
            <p:txBody>
              <a:bodyPr/>
              <a:lstStyle/>
              <a:p>
                <a:endParaRPr lang="fr-FR"/>
              </a:p>
            </p:txBody>
          </p:sp>
          <p:sp>
            <p:nvSpPr>
              <p:cNvPr id="583811" name="Freeform 188"/>
              <p:cNvSpPr>
                <a:spLocks/>
              </p:cNvSpPr>
              <p:nvPr/>
            </p:nvSpPr>
            <p:spPr bwMode="auto">
              <a:xfrm>
                <a:off x="2558" y="1514"/>
                <a:ext cx="122" cy="72"/>
              </a:xfrm>
              <a:custGeom>
                <a:avLst/>
                <a:gdLst>
                  <a:gd name="T0" fmla="*/ 0 w 122"/>
                  <a:gd name="T1" fmla="*/ 58 h 73"/>
                  <a:gd name="T2" fmla="*/ 9 w 122"/>
                  <a:gd name="T3" fmla="*/ 42 h 73"/>
                  <a:gd name="T4" fmla="*/ 22 w 122"/>
                  <a:gd name="T5" fmla="*/ 27 h 73"/>
                  <a:gd name="T6" fmla="*/ 37 w 122"/>
                  <a:gd name="T7" fmla="*/ 16 h 73"/>
                  <a:gd name="T8" fmla="*/ 54 w 122"/>
                  <a:gd name="T9" fmla="*/ 7 h 73"/>
                  <a:gd name="T10" fmla="*/ 70 w 122"/>
                  <a:gd name="T11" fmla="*/ 0 h 73"/>
                  <a:gd name="T12" fmla="*/ 89 w 122"/>
                  <a:gd name="T13" fmla="*/ 0 h 73"/>
                  <a:gd name="T14" fmla="*/ 106 w 122"/>
                  <a:gd name="T15" fmla="*/ 2 h 73"/>
                  <a:gd name="T16" fmla="*/ 122 w 122"/>
                  <a:gd name="T17" fmla="*/ 9 h 73"/>
                  <a:gd name="T18" fmla="*/ 113 w 122"/>
                  <a:gd name="T19" fmla="*/ 27 h 73"/>
                  <a:gd name="T20" fmla="*/ 104 w 122"/>
                  <a:gd name="T21" fmla="*/ 42 h 73"/>
                  <a:gd name="T22" fmla="*/ 93 w 122"/>
                  <a:gd name="T23" fmla="*/ 56 h 73"/>
                  <a:gd name="T24" fmla="*/ 78 w 122"/>
                  <a:gd name="T25" fmla="*/ 65 h 73"/>
                  <a:gd name="T26" fmla="*/ 63 w 122"/>
                  <a:gd name="T27" fmla="*/ 70 h 73"/>
                  <a:gd name="T28" fmla="*/ 44 w 122"/>
                  <a:gd name="T29" fmla="*/ 72 h 73"/>
                  <a:gd name="T30" fmla="*/ 24 w 122"/>
                  <a:gd name="T31" fmla="*/ 67 h 73"/>
                  <a:gd name="T32" fmla="*/ 0 w 122"/>
                  <a:gd name="T33" fmla="*/ 58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3"/>
                  <a:gd name="T53" fmla="*/ 122 w 122"/>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3">
                    <a:moveTo>
                      <a:pt x="0" y="59"/>
                    </a:moveTo>
                    <a:lnTo>
                      <a:pt x="9" y="43"/>
                    </a:lnTo>
                    <a:lnTo>
                      <a:pt x="22" y="27"/>
                    </a:lnTo>
                    <a:lnTo>
                      <a:pt x="37" y="16"/>
                    </a:lnTo>
                    <a:lnTo>
                      <a:pt x="54" y="7"/>
                    </a:lnTo>
                    <a:lnTo>
                      <a:pt x="70" y="0"/>
                    </a:lnTo>
                    <a:lnTo>
                      <a:pt x="89" y="0"/>
                    </a:lnTo>
                    <a:lnTo>
                      <a:pt x="106" y="2"/>
                    </a:lnTo>
                    <a:lnTo>
                      <a:pt x="122" y="9"/>
                    </a:lnTo>
                    <a:lnTo>
                      <a:pt x="113" y="27"/>
                    </a:lnTo>
                    <a:lnTo>
                      <a:pt x="104" y="43"/>
                    </a:lnTo>
                    <a:lnTo>
                      <a:pt x="93" y="57"/>
                    </a:lnTo>
                    <a:lnTo>
                      <a:pt x="78" y="66"/>
                    </a:lnTo>
                    <a:lnTo>
                      <a:pt x="63" y="71"/>
                    </a:lnTo>
                    <a:lnTo>
                      <a:pt x="44" y="73"/>
                    </a:lnTo>
                    <a:lnTo>
                      <a:pt x="24" y="68"/>
                    </a:lnTo>
                    <a:lnTo>
                      <a:pt x="0" y="59"/>
                    </a:lnTo>
                    <a:close/>
                  </a:path>
                </a:pathLst>
              </a:custGeom>
              <a:solidFill>
                <a:srgbClr val="1AF85F"/>
              </a:solidFill>
              <a:ln w="9525">
                <a:noFill/>
                <a:round/>
                <a:headEnd/>
                <a:tailEnd/>
              </a:ln>
            </p:spPr>
            <p:txBody>
              <a:bodyPr/>
              <a:lstStyle/>
              <a:p>
                <a:endParaRPr lang="fr-FR"/>
              </a:p>
            </p:txBody>
          </p:sp>
          <p:sp>
            <p:nvSpPr>
              <p:cNvPr id="583812" name="Freeform 189"/>
              <p:cNvSpPr>
                <a:spLocks/>
              </p:cNvSpPr>
              <p:nvPr/>
            </p:nvSpPr>
            <p:spPr bwMode="auto">
              <a:xfrm>
                <a:off x="2087" y="1670"/>
                <a:ext cx="123" cy="70"/>
              </a:xfrm>
              <a:custGeom>
                <a:avLst/>
                <a:gdLst>
                  <a:gd name="T0" fmla="*/ 123 w 123"/>
                  <a:gd name="T1" fmla="*/ 68 h 70"/>
                  <a:gd name="T2" fmla="*/ 108 w 123"/>
                  <a:gd name="T3" fmla="*/ 70 h 70"/>
                  <a:gd name="T4" fmla="*/ 91 w 123"/>
                  <a:gd name="T5" fmla="*/ 70 h 70"/>
                  <a:gd name="T6" fmla="*/ 72 w 123"/>
                  <a:gd name="T7" fmla="*/ 68 h 70"/>
                  <a:gd name="T8" fmla="*/ 56 w 123"/>
                  <a:gd name="T9" fmla="*/ 61 h 70"/>
                  <a:gd name="T10" fmla="*/ 39 w 123"/>
                  <a:gd name="T11" fmla="*/ 54 h 70"/>
                  <a:gd name="T12" fmla="*/ 24 w 123"/>
                  <a:gd name="T13" fmla="*/ 45 h 70"/>
                  <a:gd name="T14" fmla="*/ 9 w 123"/>
                  <a:gd name="T15" fmla="*/ 34 h 70"/>
                  <a:gd name="T16" fmla="*/ 0 w 123"/>
                  <a:gd name="T17" fmla="*/ 22 h 70"/>
                  <a:gd name="T18" fmla="*/ 20 w 123"/>
                  <a:gd name="T19" fmla="*/ 11 h 70"/>
                  <a:gd name="T20" fmla="*/ 39 w 123"/>
                  <a:gd name="T21" fmla="*/ 4 h 70"/>
                  <a:gd name="T22" fmla="*/ 58 w 123"/>
                  <a:gd name="T23" fmla="*/ 0 h 70"/>
                  <a:gd name="T24" fmla="*/ 74 w 123"/>
                  <a:gd name="T25" fmla="*/ 2 h 70"/>
                  <a:gd name="T26" fmla="*/ 89 w 123"/>
                  <a:gd name="T27" fmla="*/ 9 h 70"/>
                  <a:gd name="T28" fmla="*/ 102 w 123"/>
                  <a:gd name="T29" fmla="*/ 20 h 70"/>
                  <a:gd name="T30" fmla="*/ 113 w 123"/>
                  <a:gd name="T31" fmla="*/ 41 h 70"/>
                  <a:gd name="T32" fmla="*/ 123 w 123"/>
                  <a:gd name="T33" fmla="*/ 68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9" y="54"/>
                    </a:lnTo>
                    <a:lnTo>
                      <a:pt x="24" y="45"/>
                    </a:lnTo>
                    <a:lnTo>
                      <a:pt x="9" y="34"/>
                    </a:lnTo>
                    <a:lnTo>
                      <a:pt x="0" y="22"/>
                    </a:lnTo>
                    <a:lnTo>
                      <a:pt x="20" y="11"/>
                    </a:lnTo>
                    <a:lnTo>
                      <a:pt x="39" y="4"/>
                    </a:lnTo>
                    <a:lnTo>
                      <a:pt x="58" y="0"/>
                    </a:lnTo>
                    <a:lnTo>
                      <a:pt x="74" y="2"/>
                    </a:lnTo>
                    <a:lnTo>
                      <a:pt x="89" y="9"/>
                    </a:lnTo>
                    <a:lnTo>
                      <a:pt x="102" y="20"/>
                    </a:lnTo>
                    <a:lnTo>
                      <a:pt x="113" y="41"/>
                    </a:lnTo>
                    <a:lnTo>
                      <a:pt x="123" y="68"/>
                    </a:lnTo>
                    <a:close/>
                  </a:path>
                </a:pathLst>
              </a:custGeom>
              <a:solidFill>
                <a:srgbClr val="1AF85F"/>
              </a:solidFill>
              <a:ln w="9525">
                <a:noFill/>
                <a:round/>
                <a:headEnd/>
                <a:tailEnd/>
              </a:ln>
            </p:spPr>
            <p:txBody>
              <a:bodyPr/>
              <a:lstStyle/>
              <a:p>
                <a:endParaRPr lang="fr-FR"/>
              </a:p>
            </p:txBody>
          </p:sp>
          <p:sp>
            <p:nvSpPr>
              <p:cNvPr id="583813" name="Freeform 190"/>
              <p:cNvSpPr>
                <a:spLocks/>
              </p:cNvSpPr>
              <p:nvPr/>
            </p:nvSpPr>
            <p:spPr bwMode="auto">
              <a:xfrm>
                <a:off x="2480" y="2053"/>
                <a:ext cx="120" cy="71"/>
              </a:xfrm>
              <a:custGeom>
                <a:avLst/>
                <a:gdLst>
                  <a:gd name="T0" fmla="*/ 120 w 121"/>
                  <a:gd name="T1" fmla="*/ 69 h 71"/>
                  <a:gd name="T2" fmla="*/ 105 w 121"/>
                  <a:gd name="T3" fmla="*/ 71 h 71"/>
                  <a:gd name="T4" fmla="*/ 88 w 121"/>
                  <a:gd name="T5" fmla="*/ 71 h 71"/>
                  <a:gd name="T6" fmla="*/ 71 w 121"/>
                  <a:gd name="T7" fmla="*/ 69 h 71"/>
                  <a:gd name="T8" fmla="*/ 54 w 121"/>
                  <a:gd name="T9" fmla="*/ 62 h 71"/>
                  <a:gd name="T10" fmla="*/ 37 w 121"/>
                  <a:gd name="T11" fmla="*/ 55 h 71"/>
                  <a:gd name="T12" fmla="*/ 22 w 121"/>
                  <a:gd name="T13" fmla="*/ 46 h 71"/>
                  <a:gd name="T14" fmla="*/ 9 w 121"/>
                  <a:gd name="T15" fmla="*/ 35 h 71"/>
                  <a:gd name="T16" fmla="*/ 0 w 121"/>
                  <a:gd name="T17" fmla="*/ 23 h 71"/>
                  <a:gd name="T18" fmla="*/ 18 w 121"/>
                  <a:gd name="T19" fmla="*/ 12 h 71"/>
                  <a:gd name="T20" fmla="*/ 37 w 121"/>
                  <a:gd name="T21" fmla="*/ 5 h 71"/>
                  <a:gd name="T22" fmla="*/ 56 w 121"/>
                  <a:gd name="T23" fmla="*/ 0 h 71"/>
                  <a:gd name="T24" fmla="*/ 71 w 121"/>
                  <a:gd name="T25" fmla="*/ 3 h 71"/>
                  <a:gd name="T26" fmla="*/ 86 w 121"/>
                  <a:gd name="T27" fmla="*/ 10 h 71"/>
                  <a:gd name="T28" fmla="*/ 99 w 121"/>
                  <a:gd name="T29" fmla="*/ 21 h 71"/>
                  <a:gd name="T30" fmla="*/ 110 w 121"/>
                  <a:gd name="T31" fmla="*/ 41 h 71"/>
                  <a:gd name="T32" fmla="*/ 120 w 121"/>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1"/>
                  <a:gd name="T53" fmla="*/ 121 w 121"/>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1">
                    <a:moveTo>
                      <a:pt x="121" y="69"/>
                    </a:moveTo>
                    <a:lnTo>
                      <a:pt x="106" y="71"/>
                    </a:lnTo>
                    <a:lnTo>
                      <a:pt x="89" y="71"/>
                    </a:lnTo>
                    <a:lnTo>
                      <a:pt x="72" y="69"/>
                    </a:lnTo>
                    <a:lnTo>
                      <a:pt x="54" y="62"/>
                    </a:lnTo>
                    <a:lnTo>
                      <a:pt x="37" y="55"/>
                    </a:lnTo>
                    <a:lnTo>
                      <a:pt x="22" y="46"/>
                    </a:lnTo>
                    <a:lnTo>
                      <a:pt x="9" y="35"/>
                    </a:lnTo>
                    <a:lnTo>
                      <a:pt x="0" y="23"/>
                    </a:lnTo>
                    <a:lnTo>
                      <a:pt x="18" y="12"/>
                    </a:lnTo>
                    <a:lnTo>
                      <a:pt x="37" y="5"/>
                    </a:lnTo>
                    <a:lnTo>
                      <a:pt x="56" y="0"/>
                    </a:lnTo>
                    <a:lnTo>
                      <a:pt x="72" y="3"/>
                    </a:lnTo>
                    <a:lnTo>
                      <a:pt x="87" y="10"/>
                    </a:lnTo>
                    <a:lnTo>
                      <a:pt x="100" y="21"/>
                    </a:lnTo>
                    <a:lnTo>
                      <a:pt x="111" y="41"/>
                    </a:lnTo>
                    <a:lnTo>
                      <a:pt x="121" y="69"/>
                    </a:lnTo>
                    <a:close/>
                  </a:path>
                </a:pathLst>
              </a:custGeom>
              <a:solidFill>
                <a:srgbClr val="1AF85F"/>
              </a:solidFill>
              <a:ln w="9525">
                <a:noFill/>
                <a:round/>
                <a:headEnd/>
                <a:tailEnd/>
              </a:ln>
            </p:spPr>
            <p:txBody>
              <a:bodyPr/>
              <a:lstStyle/>
              <a:p>
                <a:endParaRPr lang="fr-FR"/>
              </a:p>
            </p:txBody>
          </p:sp>
          <p:sp>
            <p:nvSpPr>
              <p:cNvPr id="583814" name="Freeform 191"/>
              <p:cNvSpPr>
                <a:spLocks/>
              </p:cNvSpPr>
              <p:nvPr/>
            </p:nvSpPr>
            <p:spPr bwMode="auto">
              <a:xfrm rot="-185643">
                <a:off x="2850" y="1762"/>
                <a:ext cx="124" cy="74"/>
              </a:xfrm>
              <a:custGeom>
                <a:avLst/>
                <a:gdLst>
                  <a:gd name="T0" fmla="*/ 0 w 123"/>
                  <a:gd name="T1" fmla="*/ 60 h 75"/>
                  <a:gd name="T2" fmla="*/ 10 w 123"/>
                  <a:gd name="T3" fmla="*/ 44 h 75"/>
                  <a:gd name="T4" fmla="*/ 23 w 123"/>
                  <a:gd name="T5" fmla="*/ 29 h 75"/>
                  <a:gd name="T6" fmla="*/ 37 w 123"/>
                  <a:gd name="T7" fmla="*/ 18 h 75"/>
                  <a:gd name="T8" fmla="*/ 54 w 123"/>
                  <a:gd name="T9" fmla="*/ 9 h 75"/>
                  <a:gd name="T10" fmla="*/ 72 w 123"/>
                  <a:gd name="T11" fmla="*/ 2 h 75"/>
                  <a:gd name="T12" fmla="*/ 90 w 123"/>
                  <a:gd name="T13" fmla="*/ 0 h 75"/>
                  <a:gd name="T14" fmla="*/ 107 w 123"/>
                  <a:gd name="T15" fmla="*/ 2 h 75"/>
                  <a:gd name="T16" fmla="*/ 124 w 123"/>
                  <a:gd name="T17" fmla="*/ 9 h 75"/>
                  <a:gd name="T18" fmla="*/ 115 w 123"/>
                  <a:gd name="T19" fmla="*/ 27 h 75"/>
                  <a:gd name="T20" fmla="*/ 105 w 123"/>
                  <a:gd name="T21" fmla="*/ 42 h 75"/>
                  <a:gd name="T22" fmla="*/ 94 w 123"/>
                  <a:gd name="T23" fmla="*/ 55 h 75"/>
                  <a:gd name="T24" fmla="*/ 79 w 123"/>
                  <a:gd name="T25" fmla="*/ 64 h 75"/>
                  <a:gd name="T26" fmla="*/ 64 w 123"/>
                  <a:gd name="T27" fmla="*/ 71 h 75"/>
                  <a:gd name="T28" fmla="*/ 45 w 123"/>
                  <a:gd name="T29" fmla="*/ 74 h 75"/>
                  <a:gd name="T30" fmla="*/ 24 w 123"/>
                  <a:gd name="T31" fmla="*/ 69 h 75"/>
                  <a:gd name="T32" fmla="*/ 0 w 123"/>
                  <a:gd name="T33" fmla="*/ 6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29"/>
                    </a:lnTo>
                    <a:lnTo>
                      <a:pt x="37" y="18"/>
                    </a:lnTo>
                    <a:lnTo>
                      <a:pt x="54" y="9"/>
                    </a:lnTo>
                    <a:lnTo>
                      <a:pt x="71" y="2"/>
                    </a:lnTo>
                    <a:lnTo>
                      <a:pt x="89" y="0"/>
                    </a:lnTo>
                    <a:lnTo>
                      <a:pt x="106" y="2"/>
                    </a:lnTo>
                    <a:lnTo>
                      <a:pt x="123" y="9"/>
                    </a:lnTo>
                    <a:lnTo>
                      <a:pt x="114" y="27"/>
                    </a:lnTo>
                    <a:lnTo>
                      <a:pt x="104" y="43"/>
                    </a:lnTo>
                    <a:lnTo>
                      <a:pt x="93" y="56"/>
                    </a:lnTo>
                    <a:lnTo>
                      <a:pt x="78" y="65"/>
                    </a:lnTo>
                    <a:lnTo>
                      <a:pt x="63" y="72"/>
                    </a:lnTo>
                    <a:lnTo>
                      <a:pt x="45" y="75"/>
                    </a:lnTo>
                    <a:lnTo>
                      <a:pt x="24" y="70"/>
                    </a:lnTo>
                    <a:lnTo>
                      <a:pt x="0" y="61"/>
                    </a:lnTo>
                    <a:close/>
                  </a:path>
                </a:pathLst>
              </a:custGeom>
              <a:solidFill>
                <a:srgbClr val="1AF85F"/>
              </a:solidFill>
              <a:ln w="9525">
                <a:noFill/>
                <a:round/>
                <a:headEnd/>
                <a:tailEnd/>
              </a:ln>
            </p:spPr>
            <p:txBody>
              <a:bodyPr/>
              <a:lstStyle/>
              <a:p>
                <a:endParaRPr lang="fr-FR"/>
              </a:p>
            </p:txBody>
          </p:sp>
          <p:sp>
            <p:nvSpPr>
              <p:cNvPr id="583815" name="Freeform 192"/>
              <p:cNvSpPr>
                <a:spLocks/>
              </p:cNvSpPr>
              <p:nvPr/>
            </p:nvSpPr>
            <p:spPr bwMode="auto">
              <a:xfrm>
                <a:off x="2643" y="2102"/>
                <a:ext cx="76" cy="119"/>
              </a:xfrm>
              <a:custGeom>
                <a:avLst/>
                <a:gdLst>
                  <a:gd name="T0" fmla="*/ 0 w 76"/>
                  <a:gd name="T1" fmla="*/ 0 h 118"/>
                  <a:gd name="T2" fmla="*/ 0 w 76"/>
                  <a:gd name="T3" fmla="*/ 21 h 118"/>
                  <a:gd name="T4" fmla="*/ 2 w 76"/>
                  <a:gd name="T5" fmla="*/ 41 h 118"/>
                  <a:gd name="T6" fmla="*/ 8 w 76"/>
                  <a:gd name="T7" fmla="*/ 63 h 118"/>
                  <a:gd name="T8" fmla="*/ 15 w 76"/>
                  <a:gd name="T9" fmla="*/ 81 h 118"/>
                  <a:gd name="T10" fmla="*/ 26 w 76"/>
                  <a:gd name="T11" fmla="*/ 94 h 118"/>
                  <a:gd name="T12" fmla="*/ 39 w 76"/>
                  <a:gd name="T13" fmla="*/ 108 h 118"/>
                  <a:gd name="T14" fmla="*/ 56 w 76"/>
                  <a:gd name="T15" fmla="*/ 115 h 118"/>
                  <a:gd name="T16" fmla="*/ 75 w 76"/>
                  <a:gd name="T17" fmla="*/ 119 h 118"/>
                  <a:gd name="T18" fmla="*/ 76 w 76"/>
                  <a:gd name="T19" fmla="*/ 99 h 118"/>
                  <a:gd name="T20" fmla="*/ 73 w 76"/>
                  <a:gd name="T21" fmla="*/ 78 h 118"/>
                  <a:gd name="T22" fmla="*/ 67 w 76"/>
                  <a:gd name="T23" fmla="*/ 60 h 118"/>
                  <a:gd name="T24" fmla="*/ 60 w 76"/>
                  <a:gd name="T25" fmla="*/ 41 h 118"/>
                  <a:gd name="T26" fmla="*/ 49 w 76"/>
                  <a:gd name="T27" fmla="*/ 27 h 118"/>
                  <a:gd name="T28" fmla="*/ 36 w 76"/>
                  <a:gd name="T29" fmla="*/ 16 h 118"/>
                  <a:gd name="T30" fmla="*/ 19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1"/>
                    </a:lnTo>
                    <a:lnTo>
                      <a:pt x="2" y="41"/>
                    </a:lnTo>
                    <a:lnTo>
                      <a:pt x="8" y="62"/>
                    </a:lnTo>
                    <a:lnTo>
                      <a:pt x="15" y="80"/>
                    </a:lnTo>
                    <a:lnTo>
                      <a:pt x="26" y="93"/>
                    </a:lnTo>
                    <a:lnTo>
                      <a:pt x="39" y="107"/>
                    </a:lnTo>
                    <a:lnTo>
                      <a:pt x="56" y="114"/>
                    </a:lnTo>
                    <a:lnTo>
                      <a:pt x="75" y="118"/>
                    </a:lnTo>
                    <a:lnTo>
                      <a:pt x="76" y="98"/>
                    </a:lnTo>
                    <a:lnTo>
                      <a:pt x="73" y="77"/>
                    </a:lnTo>
                    <a:lnTo>
                      <a:pt x="67" y="59"/>
                    </a:lnTo>
                    <a:lnTo>
                      <a:pt x="60" y="41"/>
                    </a:lnTo>
                    <a:lnTo>
                      <a:pt x="49" y="27"/>
                    </a:lnTo>
                    <a:lnTo>
                      <a:pt x="36" y="16"/>
                    </a:lnTo>
                    <a:lnTo>
                      <a:pt x="19" y="7"/>
                    </a:lnTo>
                    <a:lnTo>
                      <a:pt x="0" y="0"/>
                    </a:lnTo>
                    <a:close/>
                  </a:path>
                </a:pathLst>
              </a:custGeom>
              <a:solidFill>
                <a:srgbClr val="1AF85F"/>
              </a:solidFill>
              <a:ln w="9525">
                <a:noFill/>
                <a:round/>
                <a:headEnd/>
                <a:tailEnd/>
              </a:ln>
            </p:spPr>
            <p:txBody>
              <a:bodyPr/>
              <a:lstStyle/>
              <a:p>
                <a:endParaRPr lang="fr-FR"/>
              </a:p>
            </p:txBody>
          </p:sp>
          <p:sp>
            <p:nvSpPr>
              <p:cNvPr id="583816" name="Freeform 193"/>
              <p:cNvSpPr>
                <a:spLocks/>
              </p:cNvSpPr>
              <p:nvPr/>
            </p:nvSpPr>
            <p:spPr bwMode="auto">
              <a:xfrm>
                <a:off x="2750" y="2151"/>
                <a:ext cx="122" cy="67"/>
              </a:xfrm>
              <a:custGeom>
                <a:avLst/>
                <a:gdLst>
                  <a:gd name="T0" fmla="*/ 122 w 123"/>
                  <a:gd name="T1" fmla="*/ 40 h 66"/>
                  <a:gd name="T2" fmla="*/ 109 w 123"/>
                  <a:gd name="T3" fmla="*/ 25 h 66"/>
                  <a:gd name="T4" fmla="*/ 94 w 123"/>
                  <a:gd name="T5" fmla="*/ 14 h 66"/>
                  <a:gd name="T6" fmla="*/ 77 w 123"/>
                  <a:gd name="T7" fmla="*/ 4 h 66"/>
                  <a:gd name="T8" fmla="*/ 62 w 123"/>
                  <a:gd name="T9" fmla="*/ 0 h 66"/>
                  <a:gd name="T10" fmla="*/ 47 w 123"/>
                  <a:gd name="T11" fmla="*/ 0 h 66"/>
                  <a:gd name="T12" fmla="*/ 30 w 123"/>
                  <a:gd name="T13" fmla="*/ 4 h 66"/>
                  <a:gd name="T14" fmla="*/ 15 w 123"/>
                  <a:gd name="T15" fmla="*/ 16 h 66"/>
                  <a:gd name="T16" fmla="*/ 0 w 123"/>
                  <a:gd name="T17" fmla="*/ 32 h 66"/>
                  <a:gd name="T18" fmla="*/ 13 w 123"/>
                  <a:gd name="T19" fmla="*/ 49 h 66"/>
                  <a:gd name="T20" fmla="*/ 26 w 123"/>
                  <a:gd name="T21" fmla="*/ 58 h 66"/>
                  <a:gd name="T22" fmla="*/ 41 w 123"/>
                  <a:gd name="T23" fmla="*/ 65 h 66"/>
                  <a:gd name="T24" fmla="*/ 58 w 123"/>
                  <a:gd name="T25" fmla="*/ 67 h 66"/>
                  <a:gd name="T26" fmla="*/ 72 w 123"/>
                  <a:gd name="T27" fmla="*/ 67 h 66"/>
                  <a:gd name="T28" fmla="*/ 88 w 123"/>
                  <a:gd name="T29" fmla="*/ 62 h 66"/>
                  <a:gd name="T30" fmla="*/ 105 w 123"/>
                  <a:gd name="T31" fmla="*/ 53 h 66"/>
                  <a:gd name="T32" fmla="*/ 122 w 123"/>
                  <a:gd name="T33" fmla="*/ 4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66"/>
                  <a:gd name="T53" fmla="*/ 123 w 123"/>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66">
                    <a:moveTo>
                      <a:pt x="123" y="39"/>
                    </a:moveTo>
                    <a:lnTo>
                      <a:pt x="110" y="25"/>
                    </a:lnTo>
                    <a:lnTo>
                      <a:pt x="95" y="14"/>
                    </a:lnTo>
                    <a:lnTo>
                      <a:pt x="78" y="4"/>
                    </a:lnTo>
                    <a:lnTo>
                      <a:pt x="63" y="0"/>
                    </a:lnTo>
                    <a:lnTo>
                      <a:pt x="47" y="0"/>
                    </a:lnTo>
                    <a:lnTo>
                      <a:pt x="30" y="4"/>
                    </a:lnTo>
                    <a:lnTo>
                      <a:pt x="15" y="16"/>
                    </a:lnTo>
                    <a:lnTo>
                      <a:pt x="0" y="32"/>
                    </a:lnTo>
                    <a:lnTo>
                      <a:pt x="13" y="48"/>
                    </a:lnTo>
                    <a:lnTo>
                      <a:pt x="26" y="57"/>
                    </a:lnTo>
                    <a:lnTo>
                      <a:pt x="41" y="64"/>
                    </a:lnTo>
                    <a:lnTo>
                      <a:pt x="58" y="66"/>
                    </a:lnTo>
                    <a:lnTo>
                      <a:pt x="73" y="66"/>
                    </a:lnTo>
                    <a:lnTo>
                      <a:pt x="89" y="61"/>
                    </a:lnTo>
                    <a:lnTo>
                      <a:pt x="106" y="52"/>
                    </a:lnTo>
                    <a:lnTo>
                      <a:pt x="123" y="39"/>
                    </a:lnTo>
                    <a:close/>
                  </a:path>
                </a:pathLst>
              </a:custGeom>
              <a:solidFill>
                <a:srgbClr val="1AF85F"/>
              </a:solidFill>
              <a:ln w="9525">
                <a:noFill/>
                <a:round/>
                <a:headEnd/>
                <a:tailEnd/>
              </a:ln>
            </p:spPr>
            <p:txBody>
              <a:bodyPr/>
              <a:lstStyle/>
              <a:p>
                <a:endParaRPr lang="fr-FR"/>
              </a:p>
            </p:txBody>
          </p:sp>
          <p:sp>
            <p:nvSpPr>
              <p:cNvPr id="583817" name="Freeform 194"/>
              <p:cNvSpPr>
                <a:spLocks/>
              </p:cNvSpPr>
              <p:nvPr/>
            </p:nvSpPr>
            <p:spPr bwMode="auto">
              <a:xfrm>
                <a:off x="2476" y="1613"/>
                <a:ext cx="73" cy="119"/>
              </a:xfrm>
              <a:custGeom>
                <a:avLst/>
                <a:gdLst>
                  <a:gd name="T0" fmla="*/ 0 w 74"/>
                  <a:gd name="T1" fmla="*/ 0 h 118"/>
                  <a:gd name="T2" fmla="*/ 0 w 74"/>
                  <a:gd name="T3" fmla="*/ 20 h 118"/>
                  <a:gd name="T4" fmla="*/ 2 w 74"/>
                  <a:gd name="T5" fmla="*/ 41 h 118"/>
                  <a:gd name="T6" fmla="*/ 8 w 74"/>
                  <a:gd name="T7" fmla="*/ 62 h 118"/>
                  <a:gd name="T8" fmla="*/ 15 w 74"/>
                  <a:gd name="T9" fmla="*/ 80 h 118"/>
                  <a:gd name="T10" fmla="*/ 24 w 74"/>
                  <a:gd name="T11" fmla="*/ 94 h 118"/>
                  <a:gd name="T12" fmla="*/ 37 w 74"/>
                  <a:gd name="T13" fmla="*/ 108 h 118"/>
                  <a:gd name="T14" fmla="*/ 53 w 74"/>
                  <a:gd name="T15" fmla="*/ 114 h 118"/>
                  <a:gd name="T16" fmla="*/ 72 w 74"/>
                  <a:gd name="T17" fmla="*/ 119 h 118"/>
                  <a:gd name="T18" fmla="*/ 73 w 74"/>
                  <a:gd name="T19" fmla="*/ 99 h 118"/>
                  <a:gd name="T20" fmla="*/ 70 w 74"/>
                  <a:gd name="T21" fmla="*/ 78 h 118"/>
                  <a:gd name="T22" fmla="*/ 64 w 74"/>
                  <a:gd name="T23" fmla="*/ 60 h 118"/>
                  <a:gd name="T24" fmla="*/ 57 w 74"/>
                  <a:gd name="T25" fmla="*/ 41 h 118"/>
                  <a:gd name="T26" fmla="*/ 46 w 74"/>
                  <a:gd name="T27" fmla="*/ 27 h 118"/>
                  <a:gd name="T28" fmla="*/ 34 w 74"/>
                  <a:gd name="T29" fmla="*/ 16 h 118"/>
                  <a:gd name="T30" fmla="*/ 17 w 74"/>
                  <a:gd name="T31" fmla="*/ 7 h 118"/>
                  <a:gd name="T32" fmla="*/ 0 w 74"/>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18"/>
                  <a:gd name="T53" fmla="*/ 74 w 74"/>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18">
                    <a:moveTo>
                      <a:pt x="0" y="0"/>
                    </a:moveTo>
                    <a:lnTo>
                      <a:pt x="0" y="20"/>
                    </a:lnTo>
                    <a:lnTo>
                      <a:pt x="2" y="41"/>
                    </a:lnTo>
                    <a:lnTo>
                      <a:pt x="8" y="61"/>
                    </a:lnTo>
                    <a:lnTo>
                      <a:pt x="15" y="79"/>
                    </a:lnTo>
                    <a:lnTo>
                      <a:pt x="24" y="93"/>
                    </a:lnTo>
                    <a:lnTo>
                      <a:pt x="37" y="107"/>
                    </a:lnTo>
                    <a:lnTo>
                      <a:pt x="54" y="113"/>
                    </a:lnTo>
                    <a:lnTo>
                      <a:pt x="73" y="118"/>
                    </a:lnTo>
                    <a:lnTo>
                      <a:pt x="74" y="98"/>
                    </a:lnTo>
                    <a:lnTo>
                      <a:pt x="71" y="77"/>
                    </a:lnTo>
                    <a:lnTo>
                      <a:pt x="65" y="59"/>
                    </a:lnTo>
                    <a:lnTo>
                      <a:pt x="58" y="41"/>
                    </a:lnTo>
                    <a:lnTo>
                      <a:pt x="47" y="27"/>
                    </a:lnTo>
                    <a:lnTo>
                      <a:pt x="34" y="16"/>
                    </a:lnTo>
                    <a:lnTo>
                      <a:pt x="17" y="7"/>
                    </a:lnTo>
                    <a:lnTo>
                      <a:pt x="0" y="0"/>
                    </a:lnTo>
                    <a:close/>
                  </a:path>
                </a:pathLst>
              </a:custGeom>
              <a:solidFill>
                <a:srgbClr val="1AF85F"/>
              </a:solidFill>
              <a:ln w="9525">
                <a:noFill/>
                <a:round/>
                <a:headEnd/>
                <a:tailEnd/>
              </a:ln>
            </p:spPr>
            <p:txBody>
              <a:bodyPr/>
              <a:lstStyle/>
              <a:p>
                <a:endParaRPr lang="fr-FR"/>
              </a:p>
            </p:txBody>
          </p:sp>
          <p:sp>
            <p:nvSpPr>
              <p:cNvPr id="583818" name="Freeform 195"/>
              <p:cNvSpPr>
                <a:spLocks/>
              </p:cNvSpPr>
              <p:nvPr/>
            </p:nvSpPr>
            <p:spPr bwMode="auto">
              <a:xfrm>
                <a:off x="1987" y="1923"/>
                <a:ext cx="122" cy="67"/>
              </a:xfrm>
              <a:custGeom>
                <a:avLst/>
                <a:gdLst>
                  <a:gd name="T0" fmla="*/ 122 w 122"/>
                  <a:gd name="T1" fmla="*/ 39 h 66"/>
                  <a:gd name="T2" fmla="*/ 109 w 122"/>
                  <a:gd name="T3" fmla="*/ 25 h 66"/>
                  <a:gd name="T4" fmla="*/ 94 w 122"/>
                  <a:gd name="T5" fmla="*/ 13 h 66"/>
                  <a:gd name="T6" fmla="*/ 80 w 122"/>
                  <a:gd name="T7" fmla="*/ 6 h 66"/>
                  <a:gd name="T8" fmla="*/ 63 w 122"/>
                  <a:gd name="T9" fmla="*/ 0 h 66"/>
                  <a:gd name="T10" fmla="*/ 46 w 122"/>
                  <a:gd name="T11" fmla="*/ 0 h 66"/>
                  <a:gd name="T12" fmla="*/ 30 w 122"/>
                  <a:gd name="T13" fmla="*/ 4 h 66"/>
                  <a:gd name="T14" fmla="*/ 15 w 122"/>
                  <a:gd name="T15" fmla="*/ 16 h 66"/>
                  <a:gd name="T16" fmla="*/ 0 w 122"/>
                  <a:gd name="T17" fmla="*/ 31 h 66"/>
                  <a:gd name="T18" fmla="*/ 13 w 122"/>
                  <a:gd name="T19" fmla="*/ 48 h 66"/>
                  <a:gd name="T20" fmla="*/ 26 w 122"/>
                  <a:gd name="T21" fmla="*/ 57 h 66"/>
                  <a:gd name="T22" fmla="*/ 41 w 122"/>
                  <a:gd name="T23" fmla="*/ 64 h 66"/>
                  <a:gd name="T24" fmla="*/ 57 w 122"/>
                  <a:gd name="T25" fmla="*/ 67 h 66"/>
                  <a:gd name="T26" fmla="*/ 72 w 122"/>
                  <a:gd name="T27" fmla="*/ 67 h 66"/>
                  <a:gd name="T28" fmla="*/ 89 w 122"/>
                  <a:gd name="T29" fmla="*/ 62 h 66"/>
                  <a:gd name="T30" fmla="*/ 106 w 122"/>
                  <a:gd name="T31" fmla="*/ 53 h 66"/>
                  <a:gd name="T32" fmla="*/ 122 w 122"/>
                  <a:gd name="T33" fmla="*/ 3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8"/>
                    </a:moveTo>
                    <a:lnTo>
                      <a:pt x="109" y="25"/>
                    </a:lnTo>
                    <a:lnTo>
                      <a:pt x="94" y="13"/>
                    </a:lnTo>
                    <a:lnTo>
                      <a:pt x="80" y="6"/>
                    </a:lnTo>
                    <a:lnTo>
                      <a:pt x="63" y="0"/>
                    </a:lnTo>
                    <a:lnTo>
                      <a:pt x="46" y="0"/>
                    </a:lnTo>
                    <a:lnTo>
                      <a:pt x="30" y="4"/>
                    </a:lnTo>
                    <a:lnTo>
                      <a:pt x="15" y="16"/>
                    </a:lnTo>
                    <a:lnTo>
                      <a:pt x="0" y="31"/>
                    </a:lnTo>
                    <a:lnTo>
                      <a:pt x="13" y="47"/>
                    </a:lnTo>
                    <a:lnTo>
                      <a:pt x="26" y="56"/>
                    </a:lnTo>
                    <a:lnTo>
                      <a:pt x="41" y="63"/>
                    </a:lnTo>
                    <a:lnTo>
                      <a:pt x="57" y="66"/>
                    </a:lnTo>
                    <a:lnTo>
                      <a:pt x="72" y="66"/>
                    </a:lnTo>
                    <a:lnTo>
                      <a:pt x="89" y="61"/>
                    </a:lnTo>
                    <a:lnTo>
                      <a:pt x="106" y="52"/>
                    </a:lnTo>
                    <a:lnTo>
                      <a:pt x="122" y="38"/>
                    </a:lnTo>
                    <a:close/>
                  </a:path>
                </a:pathLst>
              </a:custGeom>
              <a:solidFill>
                <a:srgbClr val="1AF85F"/>
              </a:solidFill>
              <a:ln w="9525">
                <a:noFill/>
                <a:round/>
                <a:headEnd/>
                <a:tailEnd/>
              </a:ln>
            </p:spPr>
            <p:txBody>
              <a:bodyPr/>
              <a:lstStyle/>
              <a:p>
                <a:endParaRPr lang="fr-FR"/>
              </a:p>
            </p:txBody>
          </p:sp>
          <p:sp>
            <p:nvSpPr>
              <p:cNvPr id="583819" name="Freeform 197"/>
              <p:cNvSpPr>
                <a:spLocks/>
              </p:cNvSpPr>
              <p:nvPr/>
            </p:nvSpPr>
            <p:spPr bwMode="auto">
              <a:xfrm>
                <a:off x="2536" y="2216"/>
                <a:ext cx="122" cy="65"/>
              </a:xfrm>
              <a:custGeom>
                <a:avLst/>
                <a:gdLst>
                  <a:gd name="T0" fmla="*/ 122 w 121"/>
                  <a:gd name="T1" fmla="*/ 38 h 65"/>
                  <a:gd name="T2" fmla="*/ 109 w 121"/>
                  <a:gd name="T3" fmla="*/ 25 h 65"/>
                  <a:gd name="T4" fmla="*/ 94 w 121"/>
                  <a:gd name="T5" fmla="*/ 13 h 65"/>
                  <a:gd name="T6" fmla="*/ 79 w 121"/>
                  <a:gd name="T7" fmla="*/ 6 h 65"/>
                  <a:gd name="T8" fmla="*/ 65 w 121"/>
                  <a:gd name="T9" fmla="*/ 0 h 65"/>
                  <a:gd name="T10" fmla="*/ 47 w 121"/>
                  <a:gd name="T11" fmla="*/ 0 h 65"/>
                  <a:gd name="T12" fmla="*/ 30 w 121"/>
                  <a:gd name="T13" fmla="*/ 4 h 65"/>
                  <a:gd name="T14" fmla="*/ 15 w 121"/>
                  <a:gd name="T15" fmla="*/ 15 h 65"/>
                  <a:gd name="T16" fmla="*/ 0 w 121"/>
                  <a:gd name="T17" fmla="*/ 31 h 65"/>
                  <a:gd name="T18" fmla="*/ 13 w 121"/>
                  <a:gd name="T19" fmla="*/ 47 h 65"/>
                  <a:gd name="T20" fmla="*/ 26 w 121"/>
                  <a:gd name="T21" fmla="*/ 56 h 65"/>
                  <a:gd name="T22" fmla="*/ 41 w 121"/>
                  <a:gd name="T23" fmla="*/ 63 h 65"/>
                  <a:gd name="T24" fmla="*/ 58 w 121"/>
                  <a:gd name="T25" fmla="*/ 65 h 65"/>
                  <a:gd name="T26" fmla="*/ 74 w 121"/>
                  <a:gd name="T27" fmla="*/ 65 h 65"/>
                  <a:gd name="T28" fmla="*/ 91 w 121"/>
                  <a:gd name="T29" fmla="*/ 61 h 65"/>
                  <a:gd name="T30" fmla="*/ 107 w 121"/>
                  <a:gd name="T31" fmla="*/ 52 h 65"/>
                  <a:gd name="T32" fmla="*/ 122 w 121"/>
                  <a:gd name="T33" fmla="*/ 38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65"/>
                  <a:gd name="T53" fmla="*/ 121 w 12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65">
                    <a:moveTo>
                      <a:pt x="121" y="38"/>
                    </a:moveTo>
                    <a:lnTo>
                      <a:pt x="108" y="25"/>
                    </a:lnTo>
                    <a:lnTo>
                      <a:pt x="93" y="13"/>
                    </a:lnTo>
                    <a:lnTo>
                      <a:pt x="78" y="6"/>
                    </a:lnTo>
                    <a:lnTo>
                      <a:pt x="64" y="0"/>
                    </a:lnTo>
                    <a:lnTo>
                      <a:pt x="47" y="0"/>
                    </a:lnTo>
                    <a:lnTo>
                      <a:pt x="30" y="4"/>
                    </a:lnTo>
                    <a:lnTo>
                      <a:pt x="15" y="15"/>
                    </a:lnTo>
                    <a:lnTo>
                      <a:pt x="0" y="31"/>
                    </a:lnTo>
                    <a:lnTo>
                      <a:pt x="13" y="47"/>
                    </a:lnTo>
                    <a:lnTo>
                      <a:pt x="26" y="56"/>
                    </a:lnTo>
                    <a:lnTo>
                      <a:pt x="41" y="63"/>
                    </a:lnTo>
                    <a:lnTo>
                      <a:pt x="58" y="65"/>
                    </a:lnTo>
                    <a:lnTo>
                      <a:pt x="73" y="65"/>
                    </a:lnTo>
                    <a:lnTo>
                      <a:pt x="90" y="61"/>
                    </a:lnTo>
                    <a:lnTo>
                      <a:pt x="106" y="52"/>
                    </a:lnTo>
                    <a:lnTo>
                      <a:pt x="121" y="38"/>
                    </a:lnTo>
                    <a:close/>
                  </a:path>
                </a:pathLst>
              </a:custGeom>
              <a:solidFill>
                <a:srgbClr val="1AF85F"/>
              </a:solidFill>
              <a:ln w="9525">
                <a:noFill/>
                <a:round/>
                <a:headEnd/>
                <a:tailEnd/>
              </a:ln>
            </p:spPr>
            <p:txBody>
              <a:bodyPr/>
              <a:lstStyle/>
              <a:p>
                <a:endParaRPr lang="fr-FR"/>
              </a:p>
            </p:txBody>
          </p:sp>
          <p:sp>
            <p:nvSpPr>
              <p:cNvPr id="583820" name="Freeform 198"/>
              <p:cNvSpPr>
                <a:spLocks/>
              </p:cNvSpPr>
              <p:nvPr/>
            </p:nvSpPr>
            <p:spPr bwMode="auto">
              <a:xfrm>
                <a:off x="2160" y="1566"/>
                <a:ext cx="77" cy="121"/>
              </a:xfrm>
              <a:custGeom>
                <a:avLst/>
                <a:gdLst>
                  <a:gd name="T0" fmla="*/ 0 w 76"/>
                  <a:gd name="T1" fmla="*/ 0 h 119"/>
                  <a:gd name="T2" fmla="*/ 0 w 76"/>
                  <a:gd name="T3" fmla="*/ 21 h 119"/>
                  <a:gd name="T4" fmla="*/ 2 w 76"/>
                  <a:gd name="T5" fmla="*/ 42 h 119"/>
                  <a:gd name="T6" fmla="*/ 8 w 76"/>
                  <a:gd name="T7" fmla="*/ 63 h 119"/>
                  <a:gd name="T8" fmla="*/ 15 w 76"/>
                  <a:gd name="T9" fmla="*/ 81 h 119"/>
                  <a:gd name="T10" fmla="*/ 26 w 76"/>
                  <a:gd name="T11" fmla="*/ 96 h 119"/>
                  <a:gd name="T12" fmla="*/ 40 w 76"/>
                  <a:gd name="T13" fmla="*/ 109 h 119"/>
                  <a:gd name="T14" fmla="*/ 57 w 76"/>
                  <a:gd name="T15" fmla="*/ 116 h 119"/>
                  <a:gd name="T16" fmla="*/ 76 w 76"/>
                  <a:gd name="T17" fmla="*/ 121 h 119"/>
                  <a:gd name="T18" fmla="*/ 77 w 76"/>
                  <a:gd name="T19" fmla="*/ 100 h 119"/>
                  <a:gd name="T20" fmla="*/ 76 w 76"/>
                  <a:gd name="T21" fmla="*/ 79 h 119"/>
                  <a:gd name="T22" fmla="*/ 70 w 76"/>
                  <a:gd name="T23" fmla="*/ 60 h 119"/>
                  <a:gd name="T24" fmla="*/ 61 w 76"/>
                  <a:gd name="T25" fmla="*/ 42 h 119"/>
                  <a:gd name="T26" fmla="*/ 50 w 76"/>
                  <a:gd name="T27" fmla="*/ 28 h 119"/>
                  <a:gd name="T28" fmla="*/ 36 w 76"/>
                  <a:gd name="T29" fmla="*/ 16 h 119"/>
                  <a:gd name="T30" fmla="*/ 19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2" y="41"/>
                    </a:lnTo>
                    <a:lnTo>
                      <a:pt x="8" y="62"/>
                    </a:lnTo>
                    <a:lnTo>
                      <a:pt x="15" y="80"/>
                    </a:lnTo>
                    <a:lnTo>
                      <a:pt x="26" y="94"/>
                    </a:lnTo>
                    <a:lnTo>
                      <a:pt x="39" y="107"/>
                    </a:lnTo>
                    <a:lnTo>
                      <a:pt x="56" y="114"/>
                    </a:lnTo>
                    <a:lnTo>
                      <a:pt x="75" y="119"/>
                    </a:lnTo>
                    <a:lnTo>
                      <a:pt x="76" y="98"/>
                    </a:lnTo>
                    <a:lnTo>
                      <a:pt x="75" y="78"/>
                    </a:lnTo>
                    <a:lnTo>
                      <a:pt x="69" y="59"/>
                    </a:lnTo>
                    <a:lnTo>
                      <a:pt x="60" y="41"/>
                    </a:lnTo>
                    <a:lnTo>
                      <a:pt x="49" y="28"/>
                    </a:lnTo>
                    <a:lnTo>
                      <a:pt x="36" y="16"/>
                    </a:lnTo>
                    <a:lnTo>
                      <a:pt x="19" y="7"/>
                    </a:lnTo>
                    <a:lnTo>
                      <a:pt x="0" y="0"/>
                    </a:lnTo>
                    <a:close/>
                  </a:path>
                </a:pathLst>
              </a:custGeom>
              <a:solidFill>
                <a:srgbClr val="1AF85F"/>
              </a:solidFill>
              <a:ln w="9525">
                <a:noFill/>
                <a:round/>
                <a:headEnd/>
                <a:tailEnd/>
              </a:ln>
            </p:spPr>
            <p:txBody>
              <a:bodyPr/>
              <a:lstStyle/>
              <a:p>
                <a:endParaRPr lang="fr-FR"/>
              </a:p>
            </p:txBody>
          </p:sp>
          <p:sp>
            <p:nvSpPr>
              <p:cNvPr id="583821" name="Freeform 199"/>
              <p:cNvSpPr>
                <a:spLocks/>
              </p:cNvSpPr>
              <p:nvPr/>
            </p:nvSpPr>
            <p:spPr bwMode="auto">
              <a:xfrm>
                <a:off x="2012" y="1720"/>
                <a:ext cx="123" cy="64"/>
              </a:xfrm>
              <a:custGeom>
                <a:avLst/>
                <a:gdLst>
                  <a:gd name="T0" fmla="*/ 123 w 122"/>
                  <a:gd name="T1" fmla="*/ 37 h 63"/>
                  <a:gd name="T2" fmla="*/ 110 w 122"/>
                  <a:gd name="T3" fmla="*/ 22 h 63"/>
                  <a:gd name="T4" fmla="*/ 95 w 122"/>
                  <a:gd name="T5" fmla="*/ 11 h 63"/>
                  <a:gd name="T6" fmla="*/ 81 w 122"/>
                  <a:gd name="T7" fmla="*/ 4 h 63"/>
                  <a:gd name="T8" fmla="*/ 64 w 122"/>
                  <a:gd name="T9" fmla="*/ 0 h 63"/>
                  <a:gd name="T10" fmla="*/ 46 w 122"/>
                  <a:gd name="T11" fmla="*/ 0 h 63"/>
                  <a:gd name="T12" fmla="*/ 29 w 122"/>
                  <a:gd name="T13" fmla="*/ 4 h 63"/>
                  <a:gd name="T14" fmla="*/ 15 w 122"/>
                  <a:gd name="T15" fmla="*/ 13 h 63"/>
                  <a:gd name="T16" fmla="*/ 0 w 122"/>
                  <a:gd name="T17" fmla="*/ 29 h 63"/>
                  <a:gd name="T18" fmla="*/ 13 w 122"/>
                  <a:gd name="T19" fmla="*/ 46 h 63"/>
                  <a:gd name="T20" fmla="*/ 28 w 122"/>
                  <a:gd name="T21" fmla="*/ 55 h 63"/>
                  <a:gd name="T22" fmla="*/ 42 w 122"/>
                  <a:gd name="T23" fmla="*/ 62 h 63"/>
                  <a:gd name="T24" fmla="*/ 57 w 122"/>
                  <a:gd name="T25" fmla="*/ 64 h 63"/>
                  <a:gd name="T26" fmla="*/ 75 w 122"/>
                  <a:gd name="T27" fmla="*/ 64 h 63"/>
                  <a:gd name="T28" fmla="*/ 92 w 122"/>
                  <a:gd name="T29" fmla="*/ 60 h 63"/>
                  <a:gd name="T30" fmla="*/ 107 w 122"/>
                  <a:gd name="T31" fmla="*/ 51 h 63"/>
                  <a:gd name="T32" fmla="*/ 123 w 122"/>
                  <a:gd name="T33" fmla="*/ 3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3"/>
                  <a:gd name="T53" fmla="*/ 122 w 122"/>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3">
                    <a:moveTo>
                      <a:pt x="122" y="36"/>
                    </a:moveTo>
                    <a:lnTo>
                      <a:pt x="109" y="22"/>
                    </a:lnTo>
                    <a:lnTo>
                      <a:pt x="94" y="11"/>
                    </a:lnTo>
                    <a:lnTo>
                      <a:pt x="80" y="4"/>
                    </a:lnTo>
                    <a:lnTo>
                      <a:pt x="63" y="0"/>
                    </a:lnTo>
                    <a:lnTo>
                      <a:pt x="46" y="0"/>
                    </a:lnTo>
                    <a:lnTo>
                      <a:pt x="29" y="4"/>
                    </a:lnTo>
                    <a:lnTo>
                      <a:pt x="15" y="13"/>
                    </a:lnTo>
                    <a:lnTo>
                      <a:pt x="0" y="29"/>
                    </a:lnTo>
                    <a:lnTo>
                      <a:pt x="13" y="45"/>
                    </a:lnTo>
                    <a:lnTo>
                      <a:pt x="28" y="54"/>
                    </a:lnTo>
                    <a:lnTo>
                      <a:pt x="42" y="61"/>
                    </a:lnTo>
                    <a:lnTo>
                      <a:pt x="57" y="63"/>
                    </a:lnTo>
                    <a:lnTo>
                      <a:pt x="74" y="63"/>
                    </a:lnTo>
                    <a:lnTo>
                      <a:pt x="91" y="59"/>
                    </a:lnTo>
                    <a:lnTo>
                      <a:pt x="106" y="50"/>
                    </a:lnTo>
                    <a:lnTo>
                      <a:pt x="122" y="36"/>
                    </a:lnTo>
                    <a:close/>
                  </a:path>
                </a:pathLst>
              </a:custGeom>
              <a:solidFill>
                <a:srgbClr val="1AF85F"/>
              </a:solidFill>
              <a:ln w="9525">
                <a:noFill/>
                <a:round/>
                <a:headEnd/>
                <a:tailEnd/>
              </a:ln>
            </p:spPr>
            <p:txBody>
              <a:bodyPr/>
              <a:lstStyle/>
              <a:p>
                <a:endParaRPr lang="fr-FR"/>
              </a:p>
            </p:txBody>
          </p:sp>
          <p:sp>
            <p:nvSpPr>
              <p:cNvPr id="583822" name="Freeform 200"/>
              <p:cNvSpPr>
                <a:spLocks/>
              </p:cNvSpPr>
              <p:nvPr/>
            </p:nvSpPr>
            <p:spPr bwMode="auto">
              <a:xfrm>
                <a:off x="2600" y="1918"/>
                <a:ext cx="78" cy="120"/>
              </a:xfrm>
              <a:custGeom>
                <a:avLst/>
                <a:gdLst>
                  <a:gd name="T0" fmla="*/ 0 w 76"/>
                  <a:gd name="T1" fmla="*/ 0 h 119"/>
                  <a:gd name="T2" fmla="*/ 0 w 76"/>
                  <a:gd name="T3" fmla="*/ 21 h 119"/>
                  <a:gd name="T4" fmla="*/ 1 w 76"/>
                  <a:gd name="T5" fmla="*/ 41 h 119"/>
                  <a:gd name="T6" fmla="*/ 7 w 76"/>
                  <a:gd name="T7" fmla="*/ 63 h 119"/>
                  <a:gd name="T8" fmla="*/ 14 w 76"/>
                  <a:gd name="T9" fmla="*/ 81 h 119"/>
                  <a:gd name="T10" fmla="*/ 27 w 76"/>
                  <a:gd name="T11" fmla="*/ 95 h 119"/>
                  <a:gd name="T12" fmla="*/ 40 w 76"/>
                  <a:gd name="T13" fmla="*/ 108 h 119"/>
                  <a:gd name="T14" fmla="*/ 56 w 76"/>
                  <a:gd name="T15" fmla="*/ 115 h 119"/>
                  <a:gd name="T16" fmla="*/ 76 w 76"/>
                  <a:gd name="T17" fmla="*/ 120 h 119"/>
                  <a:gd name="T18" fmla="*/ 78 w 76"/>
                  <a:gd name="T19" fmla="*/ 99 h 119"/>
                  <a:gd name="T20" fmla="*/ 74 w 76"/>
                  <a:gd name="T21" fmla="*/ 79 h 119"/>
                  <a:gd name="T22" fmla="*/ 68 w 76"/>
                  <a:gd name="T23" fmla="*/ 59 h 119"/>
                  <a:gd name="T24" fmla="*/ 61 w 76"/>
                  <a:gd name="T25" fmla="*/ 41 h 119"/>
                  <a:gd name="T26" fmla="*/ 49 w 76"/>
                  <a:gd name="T27" fmla="*/ 28 h 119"/>
                  <a:gd name="T28" fmla="*/ 36 w 76"/>
                  <a:gd name="T29" fmla="*/ 16 h 119"/>
                  <a:gd name="T30" fmla="*/ 18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1" y="41"/>
                    </a:lnTo>
                    <a:lnTo>
                      <a:pt x="7" y="62"/>
                    </a:lnTo>
                    <a:lnTo>
                      <a:pt x="14" y="80"/>
                    </a:lnTo>
                    <a:lnTo>
                      <a:pt x="26" y="94"/>
                    </a:lnTo>
                    <a:lnTo>
                      <a:pt x="39" y="107"/>
                    </a:lnTo>
                    <a:lnTo>
                      <a:pt x="55" y="114"/>
                    </a:lnTo>
                    <a:lnTo>
                      <a:pt x="74" y="119"/>
                    </a:lnTo>
                    <a:lnTo>
                      <a:pt x="76" y="98"/>
                    </a:lnTo>
                    <a:lnTo>
                      <a:pt x="72" y="78"/>
                    </a:lnTo>
                    <a:lnTo>
                      <a:pt x="66" y="59"/>
                    </a:lnTo>
                    <a:lnTo>
                      <a:pt x="59" y="41"/>
                    </a:lnTo>
                    <a:lnTo>
                      <a:pt x="48" y="28"/>
                    </a:lnTo>
                    <a:lnTo>
                      <a:pt x="35" y="16"/>
                    </a:lnTo>
                    <a:lnTo>
                      <a:pt x="18" y="7"/>
                    </a:lnTo>
                    <a:lnTo>
                      <a:pt x="0" y="0"/>
                    </a:lnTo>
                    <a:close/>
                  </a:path>
                </a:pathLst>
              </a:custGeom>
              <a:solidFill>
                <a:srgbClr val="1AF85F"/>
              </a:solidFill>
              <a:ln w="9525">
                <a:noFill/>
                <a:round/>
                <a:headEnd/>
                <a:tailEnd/>
              </a:ln>
            </p:spPr>
            <p:txBody>
              <a:bodyPr/>
              <a:lstStyle/>
              <a:p>
                <a:endParaRPr lang="fr-FR"/>
              </a:p>
            </p:txBody>
          </p:sp>
          <p:sp>
            <p:nvSpPr>
              <p:cNvPr id="583823" name="Freeform 201"/>
              <p:cNvSpPr>
                <a:spLocks/>
              </p:cNvSpPr>
              <p:nvPr/>
            </p:nvSpPr>
            <p:spPr bwMode="auto">
              <a:xfrm>
                <a:off x="2328" y="1630"/>
                <a:ext cx="75" cy="120"/>
              </a:xfrm>
              <a:custGeom>
                <a:avLst/>
                <a:gdLst>
                  <a:gd name="T0" fmla="*/ 0 w 76"/>
                  <a:gd name="T1" fmla="*/ 0 h 118"/>
                  <a:gd name="T2" fmla="*/ 0 w 76"/>
                  <a:gd name="T3" fmla="*/ 20 h 118"/>
                  <a:gd name="T4" fmla="*/ 1 w 76"/>
                  <a:gd name="T5" fmla="*/ 42 h 118"/>
                  <a:gd name="T6" fmla="*/ 7 w 76"/>
                  <a:gd name="T7" fmla="*/ 62 h 118"/>
                  <a:gd name="T8" fmla="*/ 14 w 76"/>
                  <a:gd name="T9" fmla="*/ 81 h 118"/>
                  <a:gd name="T10" fmla="*/ 24 w 76"/>
                  <a:gd name="T11" fmla="*/ 97 h 118"/>
                  <a:gd name="T12" fmla="*/ 37 w 76"/>
                  <a:gd name="T13" fmla="*/ 109 h 118"/>
                  <a:gd name="T14" fmla="*/ 52 w 76"/>
                  <a:gd name="T15" fmla="*/ 118 h 118"/>
                  <a:gd name="T16" fmla="*/ 73 w 76"/>
                  <a:gd name="T17" fmla="*/ 120 h 118"/>
                  <a:gd name="T18" fmla="*/ 75 w 76"/>
                  <a:gd name="T19" fmla="*/ 100 h 118"/>
                  <a:gd name="T20" fmla="*/ 71 w 76"/>
                  <a:gd name="T21" fmla="*/ 78 h 118"/>
                  <a:gd name="T22" fmla="*/ 65 w 76"/>
                  <a:gd name="T23" fmla="*/ 60 h 118"/>
                  <a:gd name="T24" fmla="*/ 58 w 76"/>
                  <a:gd name="T25" fmla="*/ 44 h 118"/>
                  <a:gd name="T26" fmla="*/ 47 w 76"/>
                  <a:gd name="T27" fmla="*/ 31 h 118"/>
                  <a:gd name="T28" fmla="*/ 35 w 76"/>
                  <a:gd name="T29" fmla="*/ 18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1" y="41"/>
                    </a:lnTo>
                    <a:lnTo>
                      <a:pt x="7" y="61"/>
                    </a:lnTo>
                    <a:lnTo>
                      <a:pt x="14" y="80"/>
                    </a:lnTo>
                    <a:lnTo>
                      <a:pt x="24" y="95"/>
                    </a:lnTo>
                    <a:lnTo>
                      <a:pt x="37" y="107"/>
                    </a:lnTo>
                    <a:lnTo>
                      <a:pt x="53" y="116"/>
                    </a:lnTo>
                    <a:lnTo>
                      <a:pt x="74" y="118"/>
                    </a:lnTo>
                    <a:lnTo>
                      <a:pt x="76" y="98"/>
                    </a:lnTo>
                    <a:lnTo>
                      <a:pt x="72" y="77"/>
                    </a:lnTo>
                    <a:lnTo>
                      <a:pt x="66" y="59"/>
                    </a:lnTo>
                    <a:lnTo>
                      <a:pt x="59" y="43"/>
                    </a:lnTo>
                    <a:lnTo>
                      <a:pt x="48" y="30"/>
                    </a:lnTo>
                    <a:lnTo>
                      <a:pt x="35" y="18"/>
                    </a:lnTo>
                    <a:lnTo>
                      <a:pt x="18" y="7"/>
                    </a:lnTo>
                    <a:lnTo>
                      <a:pt x="0" y="0"/>
                    </a:lnTo>
                    <a:close/>
                  </a:path>
                </a:pathLst>
              </a:custGeom>
              <a:solidFill>
                <a:srgbClr val="1AF85F"/>
              </a:solidFill>
              <a:ln w="9525">
                <a:noFill/>
                <a:round/>
                <a:headEnd/>
                <a:tailEnd/>
              </a:ln>
            </p:spPr>
            <p:txBody>
              <a:bodyPr/>
              <a:lstStyle/>
              <a:p>
                <a:endParaRPr lang="fr-FR"/>
              </a:p>
            </p:txBody>
          </p:sp>
          <p:sp>
            <p:nvSpPr>
              <p:cNvPr id="583824" name="Freeform 202"/>
              <p:cNvSpPr>
                <a:spLocks/>
              </p:cNvSpPr>
              <p:nvPr/>
            </p:nvSpPr>
            <p:spPr bwMode="auto">
              <a:xfrm rot="-180767">
                <a:off x="1997" y="2008"/>
                <a:ext cx="122" cy="76"/>
              </a:xfrm>
              <a:custGeom>
                <a:avLst/>
                <a:gdLst>
                  <a:gd name="T0" fmla="*/ 0 w 121"/>
                  <a:gd name="T1" fmla="*/ 62 h 75"/>
                  <a:gd name="T2" fmla="*/ 9 w 121"/>
                  <a:gd name="T3" fmla="*/ 46 h 75"/>
                  <a:gd name="T4" fmla="*/ 22 w 121"/>
                  <a:gd name="T5" fmla="*/ 30 h 75"/>
                  <a:gd name="T6" fmla="*/ 37 w 121"/>
                  <a:gd name="T7" fmla="*/ 18 h 75"/>
                  <a:gd name="T8" fmla="*/ 52 w 121"/>
                  <a:gd name="T9" fmla="*/ 9 h 75"/>
                  <a:gd name="T10" fmla="*/ 71 w 121"/>
                  <a:gd name="T11" fmla="*/ 2 h 75"/>
                  <a:gd name="T12" fmla="*/ 88 w 121"/>
                  <a:gd name="T13" fmla="*/ 0 h 75"/>
                  <a:gd name="T14" fmla="*/ 105 w 121"/>
                  <a:gd name="T15" fmla="*/ 2 h 75"/>
                  <a:gd name="T16" fmla="*/ 122 w 121"/>
                  <a:gd name="T17" fmla="*/ 9 h 75"/>
                  <a:gd name="T18" fmla="*/ 114 w 121"/>
                  <a:gd name="T19" fmla="*/ 27 h 75"/>
                  <a:gd name="T20" fmla="*/ 103 w 121"/>
                  <a:gd name="T21" fmla="*/ 44 h 75"/>
                  <a:gd name="T22" fmla="*/ 92 w 121"/>
                  <a:gd name="T23" fmla="*/ 58 h 75"/>
                  <a:gd name="T24" fmla="*/ 79 w 121"/>
                  <a:gd name="T25" fmla="*/ 69 h 75"/>
                  <a:gd name="T26" fmla="*/ 64 w 121"/>
                  <a:gd name="T27" fmla="*/ 74 h 75"/>
                  <a:gd name="T28" fmla="*/ 44 w 121"/>
                  <a:gd name="T29" fmla="*/ 76 h 75"/>
                  <a:gd name="T30" fmla="*/ 24 w 121"/>
                  <a:gd name="T31" fmla="*/ 71 h 75"/>
                  <a:gd name="T32" fmla="*/ 0 w 121"/>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5"/>
                  <a:gd name="T53" fmla="*/ 121 w 121"/>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5">
                    <a:moveTo>
                      <a:pt x="0" y="61"/>
                    </a:moveTo>
                    <a:lnTo>
                      <a:pt x="9" y="45"/>
                    </a:lnTo>
                    <a:lnTo>
                      <a:pt x="22" y="30"/>
                    </a:lnTo>
                    <a:lnTo>
                      <a:pt x="37" y="18"/>
                    </a:lnTo>
                    <a:lnTo>
                      <a:pt x="52" y="9"/>
                    </a:lnTo>
                    <a:lnTo>
                      <a:pt x="70" y="2"/>
                    </a:lnTo>
                    <a:lnTo>
                      <a:pt x="87" y="0"/>
                    </a:lnTo>
                    <a:lnTo>
                      <a:pt x="104" y="2"/>
                    </a:lnTo>
                    <a:lnTo>
                      <a:pt x="121" y="9"/>
                    </a:lnTo>
                    <a:lnTo>
                      <a:pt x="113" y="27"/>
                    </a:lnTo>
                    <a:lnTo>
                      <a:pt x="102" y="43"/>
                    </a:lnTo>
                    <a:lnTo>
                      <a:pt x="91" y="57"/>
                    </a:lnTo>
                    <a:lnTo>
                      <a:pt x="78" y="68"/>
                    </a:lnTo>
                    <a:lnTo>
                      <a:pt x="63" y="73"/>
                    </a:lnTo>
                    <a:lnTo>
                      <a:pt x="44" y="75"/>
                    </a:lnTo>
                    <a:lnTo>
                      <a:pt x="24" y="70"/>
                    </a:lnTo>
                    <a:lnTo>
                      <a:pt x="0" y="61"/>
                    </a:lnTo>
                    <a:close/>
                  </a:path>
                </a:pathLst>
              </a:custGeom>
              <a:solidFill>
                <a:srgbClr val="1AF85F"/>
              </a:solidFill>
              <a:ln w="9525">
                <a:noFill/>
                <a:round/>
                <a:headEnd/>
                <a:tailEnd/>
              </a:ln>
            </p:spPr>
            <p:txBody>
              <a:bodyPr/>
              <a:lstStyle/>
              <a:p>
                <a:endParaRPr lang="fr-FR"/>
              </a:p>
            </p:txBody>
          </p:sp>
          <p:sp>
            <p:nvSpPr>
              <p:cNvPr id="583825" name="Freeform 203"/>
              <p:cNvSpPr>
                <a:spLocks/>
              </p:cNvSpPr>
              <p:nvPr/>
            </p:nvSpPr>
            <p:spPr bwMode="auto">
              <a:xfrm>
                <a:off x="1960" y="1789"/>
                <a:ext cx="76" cy="119"/>
              </a:xfrm>
              <a:custGeom>
                <a:avLst/>
                <a:gdLst>
                  <a:gd name="T0" fmla="*/ 0 w 76"/>
                  <a:gd name="T1" fmla="*/ 0 h 118"/>
                  <a:gd name="T2" fmla="*/ 0 w 76"/>
                  <a:gd name="T3" fmla="*/ 20 h 118"/>
                  <a:gd name="T4" fmla="*/ 2 w 76"/>
                  <a:gd name="T5" fmla="*/ 41 h 118"/>
                  <a:gd name="T6" fmla="*/ 7 w 76"/>
                  <a:gd name="T7" fmla="*/ 62 h 118"/>
                  <a:gd name="T8" fmla="*/ 15 w 76"/>
                  <a:gd name="T9" fmla="*/ 80 h 118"/>
                  <a:gd name="T10" fmla="*/ 26 w 76"/>
                  <a:gd name="T11" fmla="*/ 94 h 118"/>
                  <a:gd name="T12" fmla="*/ 39 w 76"/>
                  <a:gd name="T13" fmla="*/ 108 h 118"/>
                  <a:gd name="T14" fmla="*/ 56 w 76"/>
                  <a:gd name="T15" fmla="*/ 114 h 118"/>
                  <a:gd name="T16" fmla="*/ 74 w 76"/>
                  <a:gd name="T17" fmla="*/ 119 h 118"/>
                  <a:gd name="T18" fmla="*/ 76 w 76"/>
                  <a:gd name="T19" fmla="*/ 99 h 118"/>
                  <a:gd name="T20" fmla="*/ 72 w 76"/>
                  <a:gd name="T21" fmla="*/ 78 h 118"/>
                  <a:gd name="T22" fmla="*/ 67 w 76"/>
                  <a:gd name="T23" fmla="*/ 60 h 118"/>
                  <a:gd name="T24" fmla="*/ 59 w 76"/>
                  <a:gd name="T25" fmla="*/ 41 h 118"/>
                  <a:gd name="T26" fmla="*/ 48 w 76"/>
                  <a:gd name="T27" fmla="*/ 27 h 118"/>
                  <a:gd name="T28" fmla="*/ 35 w 76"/>
                  <a:gd name="T29" fmla="*/ 16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3"/>
                    </a:lnTo>
                    <a:lnTo>
                      <a:pt x="39" y="107"/>
                    </a:lnTo>
                    <a:lnTo>
                      <a:pt x="56" y="113"/>
                    </a:lnTo>
                    <a:lnTo>
                      <a:pt x="74" y="118"/>
                    </a:lnTo>
                    <a:lnTo>
                      <a:pt x="76" y="98"/>
                    </a:lnTo>
                    <a:lnTo>
                      <a:pt x="72" y="77"/>
                    </a:lnTo>
                    <a:lnTo>
                      <a:pt x="67" y="59"/>
                    </a:lnTo>
                    <a:lnTo>
                      <a:pt x="59" y="41"/>
                    </a:lnTo>
                    <a:lnTo>
                      <a:pt x="48" y="27"/>
                    </a:lnTo>
                    <a:lnTo>
                      <a:pt x="35" y="16"/>
                    </a:lnTo>
                    <a:lnTo>
                      <a:pt x="18" y="7"/>
                    </a:lnTo>
                    <a:lnTo>
                      <a:pt x="0" y="0"/>
                    </a:lnTo>
                    <a:close/>
                  </a:path>
                </a:pathLst>
              </a:custGeom>
              <a:solidFill>
                <a:srgbClr val="1AF85F"/>
              </a:solidFill>
              <a:ln w="9525">
                <a:noFill/>
                <a:round/>
                <a:headEnd/>
                <a:tailEnd/>
              </a:ln>
            </p:spPr>
            <p:txBody>
              <a:bodyPr/>
              <a:lstStyle/>
              <a:p>
                <a:endParaRPr lang="fr-FR"/>
              </a:p>
            </p:txBody>
          </p:sp>
        </p:grpSp>
      </p:grpSp>
      <p:sp>
        <p:nvSpPr>
          <p:cNvPr id="583691" name="Line 204"/>
          <p:cNvSpPr>
            <a:spLocks noChangeShapeType="1"/>
          </p:cNvSpPr>
          <p:nvPr/>
        </p:nvSpPr>
        <p:spPr bwMode="auto">
          <a:xfrm flipH="1">
            <a:off x="4859338" y="3789363"/>
            <a:ext cx="576262" cy="733425"/>
          </a:xfrm>
          <a:prstGeom prst="line">
            <a:avLst/>
          </a:prstGeom>
          <a:noFill/>
          <a:ln w="12700">
            <a:solidFill>
              <a:schemeClr val="tx1"/>
            </a:solidFill>
            <a:round/>
            <a:headEnd/>
            <a:tailEnd type="triangle" w="med" len="med"/>
          </a:ln>
        </p:spPr>
        <p:txBody>
          <a:bodyPr wrap="none" anchor="ctr"/>
          <a:lstStyle/>
          <a:p>
            <a:endParaRPr lang="fr-FR"/>
          </a:p>
        </p:txBody>
      </p:sp>
      <p:grpSp>
        <p:nvGrpSpPr>
          <p:cNvPr id="583692" name="Group 205"/>
          <p:cNvGrpSpPr>
            <a:grpSpLocks/>
          </p:cNvGrpSpPr>
          <p:nvPr/>
        </p:nvGrpSpPr>
        <p:grpSpPr bwMode="auto">
          <a:xfrm>
            <a:off x="1908175" y="4365625"/>
            <a:ext cx="215900" cy="1295400"/>
            <a:chOff x="1753" y="2604"/>
            <a:chExt cx="63" cy="951"/>
          </a:xfrm>
        </p:grpSpPr>
        <p:sp>
          <p:nvSpPr>
            <p:cNvPr id="583784" name="Line 206"/>
            <p:cNvSpPr>
              <a:spLocks noChangeShapeType="1"/>
            </p:cNvSpPr>
            <p:nvPr/>
          </p:nvSpPr>
          <p:spPr bwMode="auto">
            <a:xfrm>
              <a:off x="1784" y="2604"/>
              <a:ext cx="0" cy="889"/>
            </a:xfrm>
            <a:prstGeom prst="line">
              <a:avLst/>
            </a:prstGeom>
            <a:noFill/>
            <a:ln w="12700">
              <a:solidFill>
                <a:srgbClr val="000000"/>
              </a:solidFill>
              <a:round/>
              <a:headEnd/>
              <a:tailEnd/>
            </a:ln>
          </p:spPr>
          <p:txBody>
            <a:bodyPr wrap="none" anchor="ctr"/>
            <a:lstStyle/>
            <a:p>
              <a:endParaRPr lang="fr-FR"/>
            </a:p>
          </p:txBody>
        </p:sp>
        <p:sp>
          <p:nvSpPr>
            <p:cNvPr id="583785" name="Freeform 207"/>
            <p:cNvSpPr>
              <a:spLocks/>
            </p:cNvSpPr>
            <p:nvPr/>
          </p:nvSpPr>
          <p:spPr bwMode="auto">
            <a:xfrm>
              <a:off x="1753" y="3503"/>
              <a:ext cx="63" cy="52"/>
            </a:xfrm>
            <a:custGeom>
              <a:avLst/>
              <a:gdLst>
                <a:gd name="T0" fmla="*/ 62 w 63"/>
                <a:gd name="T1" fmla="*/ 0 h 52"/>
                <a:gd name="T2" fmla="*/ 0 w 63"/>
                <a:gd name="T3" fmla="*/ 0 h 52"/>
                <a:gd name="T4" fmla="*/ 31 w 63"/>
                <a:gd name="T5" fmla="*/ 51 h 52"/>
                <a:gd name="T6" fmla="*/ 62 w 63"/>
                <a:gd name="T7" fmla="*/ 0 h 52"/>
                <a:gd name="T8" fmla="*/ 0 60000 65536"/>
                <a:gd name="T9" fmla="*/ 0 60000 65536"/>
                <a:gd name="T10" fmla="*/ 0 60000 65536"/>
                <a:gd name="T11" fmla="*/ 0 60000 65536"/>
                <a:gd name="T12" fmla="*/ 0 w 63"/>
                <a:gd name="T13" fmla="*/ 0 h 52"/>
                <a:gd name="T14" fmla="*/ 63 w 63"/>
                <a:gd name="T15" fmla="*/ 52 h 52"/>
              </a:gdLst>
              <a:ahLst/>
              <a:cxnLst>
                <a:cxn ang="T8">
                  <a:pos x="T0" y="T1"/>
                </a:cxn>
                <a:cxn ang="T9">
                  <a:pos x="T2" y="T3"/>
                </a:cxn>
                <a:cxn ang="T10">
                  <a:pos x="T4" y="T5"/>
                </a:cxn>
                <a:cxn ang="T11">
                  <a:pos x="T6" y="T7"/>
                </a:cxn>
              </a:cxnLst>
              <a:rect l="T12" t="T13" r="T14" b="T15"/>
              <a:pathLst>
                <a:path w="63" h="52">
                  <a:moveTo>
                    <a:pt x="62" y="0"/>
                  </a:moveTo>
                  <a:lnTo>
                    <a:pt x="0" y="0"/>
                  </a:lnTo>
                  <a:lnTo>
                    <a:pt x="31" y="51"/>
                  </a:lnTo>
                  <a:lnTo>
                    <a:pt x="62" y="0"/>
                  </a:lnTo>
                </a:path>
              </a:pathLst>
            </a:custGeom>
            <a:solidFill>
              <a:srgbClr val="000000"/>
            </a:solidFill>
            <a:ln w="12700" cap="rnd">
              <a:solidFill>
                <a:srgbClr val="000000"/>
              </a:solidFill>
              <a:round/>
              <a:headEnd/>
              <a:tailEnd/>
            </a:ln>
          </p:spPr>
          <p:txBody>
            <a:bodyPr/>
            <a:lstStyle/>
            <a:p>
              <a:endParaRPr lang="fr-FR"/>
            </a:p>
          </p:txBody>
        </p:sp>
      </p:grpSp>
      <p:grpSp>
        <p:nvGrpSpPr>
          <p:cNvPr id="583693" name="Group 217"/>
          <p:cNvGrpSpPr>
            <a:grpSpLocks/>
          </p:cNvGrpSpPr>
          <p:nvPr/>
        </p:nvGrpSpPr>
        <p:grpSpPr bwMode="auto">
          <a:xfrm>
            <a:off x="4438650" y="4654550"/>
            <a:ext cx="815975" cy="1106488"/>
            <a:chOff x="2796" y="2660"/>
            <a:chExt cx="514" cy="697"/>
          </a:xfrm>
        </p:grpSpPr>
        <p:sp>
          <p:nvSpPr>
            <p:cNvPr id="583778" name="Rectangle 209"/>
            <p:cNvSpPr>
              <a:spLocks noChangeArrowheads="1"/>
            </p:cNvSpPr>
            <p:nvPr/>
          </p:nvSpPr>
          <p:spPr bwMode="auto">
            <a:xfrm>
              <a:off x="2796" y="2995"/>
              <a:ext cx="77" cy="59"/>
            </a:xfrm>
            <a:prstGeom prst="rect">
              <a:avLst/>
            </a:prstGeom>
            <a:solidFill>
              <a:srgbClr val="FF0000"/>
            </a:solidFill>
            <a:ln w="12700">
              <a:solidFill>
                <a:srgbClr val="000000"/>
              </a:solidFill>
              <a:miter lim="800000"/>
              <a:headEnd/>
              <a:tailEnd/>
            </a:ln>
          </p:spPr>
          <p:txBody>
            <a:bodyPr wrap="none" anchor="ctr"/>
            <a:lstStyle/>
            <a:p>
              <a:pPr eaLnBrk="0" hangingPunct="0"/>
              <a:endParaRPr lang="fr-FR" altLang="fr-FR" sz="3200">
                <a:solidFill>
                  <a:schemeClr val="tx1"/>
                </a:solidFill>
              </a:endParaRPr>
            </a:p>
          </p:txBody>
        </p:sp>
        <p:sp>
          <p:nvSpPr>
            <p:cNvPr id="583779" name="Line 210"/>
            <p:cNvSpPr>
              <a:spLocks noChangeShapeType="1"/>
            </p:cNvSpPr>
            <p:nvPr/>
          </p:nvSpPr>
          <p:spPr bwMode="auto">
            <a:xfrm>
              <a:off x="3164" y="2660"/>
              <a:ext cx="0" cy="310"/>
            </a:xfrm>
            <a:prstGeom prst="line">
              <a:avLst/>
            </a:prstGeom>
            <a:noFill/>
            <a:ln w="12700">
              <a:solidFill>
                <a:schemeClr val="tx1"/>
              </a:solidFill>
              <a:round/>
              <a:headEnd/>
              <a:tailEnd/>
            </a:ln>
          </p:spPr>
          <p:txBody>
            <a:bodyPr wrap="none" anchor="ctr"/>
            <a:lstStyle/>
            <a:p>
              <a:endParaRPr lang="fr-FR"/>
            </a:p>
          </p:txBody>
        </p:sp>
        <p:sp>
          <p:nvSpPr>
            <p:cNvPr id="583780" name="Line 211"/>
            <p:cNvSpPr>
              <a:spLocks noChangeShapeType="1"/>
            </p:cNvSpPr>
            <p:nvPr/>
          </p:nvSpPr>
          <p:spPr bwMode="auto">
            <a:xfrm>
              <a:off x="2837" y="2670"/>
              <a:ext cx="0" cy="312"/>
            </a:xfrm>
            <a:prstGeom prst="line">
              <a:avLst/>
            </a:prstGeom>
            <a:noFill/>
            <a:ln w="12700">
              <a:solidFill>
                <a:schemeClr val="tx1"/>
              </a:solidFill>
              <a:round/>
              <a:headEnd/>
              <a:tailEnd/>
            </a:ln>
          </p:spPr>
          <p:txBody>
            <a:bodyPr wrap="none" anchor="ctr"/>
            <a:lstStyle/>
            <a:p>
              <a:endParaRPr lang="fr-FR"/>
            </a:p>
          </p:txBody>
        </p:sp>
        <p:sp>
          <p:nvSpPr>
            <p:cNvPr id="583781" name="Rectangle 212"/>
            <p:cNvSpPr>
              <a:spLocks noChangeArrowheads="1"/>
            </p:cNvSpPr>
            <p:nvPr/>
          </p:nvSpPr>
          <p:spPr bwMode="auto">
            <a:xfrm>
              <a:off x="3123" y="2992"/>
              <a:ext cx="76" cy="60"/>
            </a:xfrm>
            <a:prstGeom prst="rect">
              <a:avLst/>
            </a:prstGeom>
            <a:solidFill>
              <a:srgbClr val="FF0000"/>
            </a:solidFill>
            <a:ln w="12700">
              <a:solidFill>
                <a:srgbClr val="000000"/>
              </a:solidFill>
              <a:miter lim="800000"/>
              <a:headEnd/>
              <a:tailEnd/>
            </a:ln>
          </p:spPr>
          <p:txBody>
            <a:bodyPr wrap="none" anchor="ctr"/>
            <a:lstStyle/>
            <a:p>
              <a:pPr eaLnBrk="0" hangingPunct="0"/>
              <a:endParaRPr lang="fr-FR" altLang="fr-FR" sz="3200">
                <a:solidFill>
                  <a:schemeClr val="tx1"/>
                </a:solidFill>
              </a:endParaRPr>
            </a:p>
          </p:txBody>
        </p:sp>
        <p:sp>
          <p:nvSpPr>
            <p:cNvPr id="583782" name="Line 213"/>
            <p:cNvSpPr>
              <a:spLocks noChangeShapeType="1"/>
            </p:cNvSpPr>
            <p:nvPr/>
          </p:nvSpPr>
          <p:spPr bwMode="auto">
            <a:xfrm>
              <a:off x="3273" y="2660"/>
              <a:ext cx="0" cy="622"/>
            </a:xfrm>
            <a:prstGeom prst="line">
              <a:avLst/>
            </a:prstGeom>
            <a:noFill/>
            <a:ln w="12700">
              <a:solidFill>
                <a:schemeClr val="tx1"/>
              </a:solidFill>
              <a:round/>
              <a:headEnd/>
              <a:tailEnd/>
            </a:ln>
          </p:spPr>
          <p:txBody>
            <a:bodyPr wrap="none" anchor="ctr"/>
            <a:lstStyle/>
            <a:p>
              <a:endParaRPr lang="fr-FR"/>
            </a:p>
          </p:txBody>
        </p:sp>
        <p:sp>
          <p:nvSpPr>
            <p:cNvPr id="583783" name="Rectangle 214"/>
            <p:cNvSpPr>
              <a:spLocks noChangeArrowheads="1"/>
            </p:cNvSpPr>
            <p:nvPr/>
          </p:nvSpPr>
          <p:spPr bwMode="auto">
            <a:xfrm>
              <a:off x="3233" y="3297"/>
              <a:ext cx="77" cy="60"/>
            </a:xfrm>
            <a:prstGeom prst="rect">
              <a:avLst/>
            </a:prstGeom>
            <a:solidFill>
              <a:srgbClr val="FF0000"/>
            </a:solidFill>
            <a:ln w="12700">
              <a:solidFill>
                <a:srgbClr val="000000"/>
              </a:solidFill>
              <a:miter lim="800000"/>
              <a:headEnd/>
              <a:tailEnd/>
            </a:ln>
          </p:spPr>
          <p:txBody>
            <a:bodyPr wrap="none" anchor="ctr"/>
            <a:lstStyle/>
            <a:p>
              <a:pPr eaLnBrk="0" hangingPunct="0"/>
              <a:endParaRPr lang="fr-FR" altLang="fr-FR" sz="3200">
                <a:solidFill>
                  <a:schemeClr val="tx1"/>
                </a:solidFill>
              </a:endParaRPr>
            </a:p>
          </p:txBody>
        </p:sp>
      </p:grpSp>
      <p:grpSp>
        <p:nvGrpSpPr>
          <p:cNvPr id="583694" name="Group 220"/>
          <p:cNvGrpSpPr>
            <a:grpSpLocks/>
          </p:cNvGrpSpPr>
          <p:nvPr/>
        </p:nvGrpSpPr>
        <p:grpSpPr bwMode="auto">
          <a:xfrm>
            <a:off x="3059113" y="1989138"/>
            <a:ext cx="1609725" cy="1460500"/>
            <a:chOff x="1952" y="799"/>
            <a:chExt cx="1014" cy="920"/>
          </a:xfrm>
        </p:grpSpPr>
        <p:sp>
          <p:nvSpPr>
            <p:cNvPr id="583738" name="Freeform 221"/>
            <p:cNvSpPr>
              <a:spLocks/>
            </p:cNvSpPr>
            <p:nvPr/>
          </p:nvSpPr>
          <p:spPr bwMode="auto">
            <a:xfrm rot="-137339">
              <a:off x="2339" y="1334"/>
              <a:ext cx="53" cy="149"/>
            </a:xfrm>
            <a:custGeom>
              <a:avLst/>
              <a:gdLst>
                <a:gd name="T0" fmla="*/ 31 w 52"/>
                <a:gd name="T1" fmla="*/ 0 h 147"/>
                <a:gd name="T2" fmla="*/ 10 w 52"/>
                <a:gd name="T3" fmla="*/ 34 h 147"/>
                <a:gd name="T4" fmla="*/ 0 w 52"/>
                <a:gd name="T5" fmla="*/ 71 h 147"/>
                <a:gd name="T6" fmla="*/ 2 w 52"/>
                <a:gd name="T7" fmla="*/ 113 h 147"/>
                <a:gd name="T8" fmla="*/ 25 w 52"/>
                <a:gd name="T9" fmla="*/ 149 h 147"/>
                <a:gd name="T10" fmla="*/ 46 w 52"/>
                <a:gd name="T11" fmla="*/ 118 h 147"/>
                <a:gd name="T12" fmla="*/ 53 w 52"/>
                <a:gd name="T13" fmla="*/ 80 h 147"/>
                <a:gd name="T14" fmla="*/ 50 w 52"/>
                <a:gd name="T15" fmla="*/ 39 h 147"/>
                <a:gd name="T16" fmla="*/ 31 w 52"/>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47"/>
                <a:gd name="T29" fmla="*/ 52 w 52"/>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47">
                  <a:moveTo>
                    <a:pt x="30" y="0"/>
                  </a:moveTo>
                  <a:lnTo>
                    <a:pt x="10" y="34"/>
                  </a:lnTo>
                  <a:lnTo>
                    <a:pt x="0" y="70"/>
                  </a:lnTo>
                  <a:lnTo>
                    <a:pt x="2" y="111"/>
                  </a:lnTo>
                  <a:lnTo>
                    <a:pt x="25" y="147"/>
                  </a:lnTo>
                  <a:lnTo>
                    <a:pt x="45" y="116"/>
                  </a:lnTo>
                  <a:lnTo>
                    <a:pt x="52" y="79"/>
                  </a:lnTo>
                  <a:lnTo>
                    <a:pt x="49" y="38"/>
                  </a:lnTo>
                  <a:lnTo>
                    <a:pt x="30" y="0"/>
                  </a:lnTo>
                  <a:close/>
                </a:path>
              </a:pathLst>
            </a:custGeom>
            <a:solidFill>
              <a:srgbClr val="1AF85F"/>
            </a:solidFill>
            <a:ln w="9525">
              <a:noFill/>
              <a:round/>
              <a:headEnd/>
              <a:tailEnd/>
            </a:ln>
          </p:spPr>
          <p:txBody>
            <a:bodyPr/>
            <a:lstStyle/>
            <a:p>
              <a:endParaRPr lang="fr-FR"/>
            </a:p>
          </p:txBody>
        </p:sp>
        <p:sp>
          <p:nvSpPr>
            <p:cNvPr id="583739" name="Freeform 222"/>
            <p:cNvSpPr>
              <a:spLocks/>
            </p:cNvSpPr>
            <p:nvPr/>
          </p:nvSpPr>
          <p:spPr bwMode="auto">
            <a:xfrm>
              <a:off x="2210" y="1196"/>
              <a:ext cx="122" cy="65"/>
            </a:xfrm>
            <a:custGeom>
              <a:avLst/>
              <a:gdLst>
                <a:gd name="T0" fmla="*/ 122 w 122"/>
                <a:gd name="T1" fmla="*/ 38 h 66"/>
                <a:gd name="T2" fmla="*/ 109 w 122"/>
                <a:gd name="T3" fmla="*/ 25 h 66"/>
                <a:gd name="T4" fmla="*/ 94 w 122"/>
                <a:gd name="T5" fmla="*/ 14 h 66"/>
                <a:gd name="T6" fmla="*/ 79 w 122"/>
                <a:gd name="T7" fmla="*/ 7 h 66"/>
                <a:gd name="T8" fmla="*/ 63 w 122"/>
                <a:gd name="T9" fmla="*/ 0 h 66"/>
                <a:gd name="T10" fmla="*/ 46 w 122"/>
                <a:gd name="T11" fmla="*/ 0 h 66"/>
                <a:gd name="T12" fmla="*/ 29 w 122"/>
                <a:gd name="T13" fmla="*/ 5 h 66"/>
                <a:gd name="T14" fmla="*/ 14 w 122"/>
                <a:gd name="T15" fmla="*/ 16 h 66"/>
                <a:gd name="T16" fmla="*/ 0 w 122"/>
                <a:gd name="T17" fmla="*/ 32 h 66"/>
                <a:gd name="T18" fmla="*/ 13 w 122"/>
                <a:gd name="T19" fmla="*/ 47 h 66"/>
                <a:gd name="T20" fmla="*/ 26 w 122"/>
                <a:gd name="T21" fmla="*/ 56 h 66"/>
                <a:gd name="T22" fmla="*/ 40 w 122"/>
                <a:gd name="T23" fmla="*/ 63 h 66"/>
                <a:gd name="T24" fmla="*/ 57 w 122"/>
                <a:gd name="T25" fmla="*/ 65 h 66"/>
                <a:gd name="T26" fmla="*/ 72 w 122"/>
                <a:gd name="T27" fmla="*/ 65 h 66"/>
                <a:gd name="T28" fmla="*/ 89 w 122"/>
                <a:gd name="T29" fmla="*/ 61 h 66"/>
                <a:gd name="T30" fmla="*/ 105 w 122"/>
                <a:gd name="T31" fmla="*/ 51 h 66"/>
                <a:gd name="T32" fmla="*/ 122 w 122"/>
                <a:gd name="T33" fmla="*/ 38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9"/>
                  </a:moveTo>
                  <a:lnTo>
                    <a:pt x="109" y="25"/>
                  </a:lnTo>
                  <a:lnTo>
                    <a:pt x="94" y="14"/>
                  </a:lnTo>
                  <a:lnTo>
                    <a:pt x="79" y="7"/>
                  </a:lnTo>
                  <a:lnTo>
                    <a:pt x="63" y="0"/>
                  </a:lnTo>
                  <a:lnTo>
                    <a:pt x="46" y="0"/>
                  </a:lnTo>
                  <a:lnTo>
                    <a:pt x="29" y="5"/>
                  </a:lnTo>
                  <a:lnTo>
                    <a:pt x="14" y="16"/>
                  </a:lnTo>
                  <a:lnTo>
                    <a:pt x="0" y="32"/>
                  </a:lnTo>
                  <a:lnTo>
                    <a:pt x="13" y="48"/>
                  </a:lnTo>
                  <a:lnTo>
                    <a:pt x="26" y="57"/>
                  </a:lnTo>
                  <a:lnTo>
                    <a:pt x="40" y="64"/>
                  </a:lnTo>
                  <a:lnTo>
                    <a:pt x="57" y="66"/>
                  </a:lnTo>
                  <a:lnTo>
                    <a:pt x="72" y="66"/>
                  </a:lnTo>
                  <a:lnTo>
                    <a:pt x="89" y="62"/>
                  </a:lnTo>
                  <a:lnTo>
                    <a:pt x="105" y="52"/>
                  </a:lnTo>
                  <a:lnTo>
                    <a:pt x="122" y="39"/>
                  </a:lnTo>
                  <a:close/>
                </a:path>
              </a:pathLst>
            </a:custGeom>
            <a:solidFill>
              <a:srgbClr val="1AF85F"/>
            </a:solidFill>
            <a:ln w="9525">
              <a:noFill/>
              <a:round/>
              <a:headEnd/>
              <a:tailEnd/>
            </a:ln>
          </p:spPr>
          <p:txBody>
            <a:bodyPr/>
            <a:lstStyle/>
            <a:p>
              <a:endParaRPr lang="fr-FR"/>
            </a:p>
          </p:txBody>
        </p:sp>
        <p:sp>
          <p:nvSpPr>
            <p:cNvPr id="583740" name="Freeform 223"/>
            <p:cNvSpPr>
              <a:spLocks/>
            </p:cNvSpPr>
            <p:nvPr/>
          </p:nvSpPr>
          <p:spPr bwMode="auto">
            <a:xfrm>
              <a:off x="2700" y="1269"/>
              <a:ext cx="75" cy="129"/>
            </a:xfrm>
            <a:custGeom>
              <a:avLst/>
              <a:gdLst>
                <a:gd name="T0" fmla="*/ 73 w 74"/>
                <a:gd name="T1" fmla="*/ 0 h 130"/>
                <a:gd name="T2" fmla="*/ 60 w 74"/>
                <a:gd name="T3" fmla="*/ 7 h 130"/>
                <a:gd name="T4" fmla="*/ 47 w 74"/>
                <a:gd name="T5" fmla="*/ 19 h 130"/>
                <a:gd name="T6" fmla="*/ 31 w 74"/>
                <a:gd name="T7" fmla="*/ 34 h 130"/>
                <a:gd name="T8" fmla="*/ 20 w 74"/>
                <a:gd name="T9" fmla="*/ 50 h 130"/>
                <a:gd name="T10" fmla="*/ 9 w 74"/>
                <a:gd name="T11" fmla="*/ 68 h 130"/>
                <a:gd name="T12" fmla="*/ 3 w 74"/>
                <a:gd name="T13" fmla="*/ 88 h 130"/>
                <a:gd name="T14" fmla="*/ 0 w 74"/>
                <a:gd name="T15" fmla="*/ 108 h 130"/>
                <a:gd name="T16" fmla="*/ 3 w 74"/>
                <a:gd name="T17" fmla="*/ 129 h 130"/>
                <a:gd name="T18" fmla="*/ 20 w 74"/>
                <a:gd name="T19" fmla="*/ 120 h 130"/>
                <a:gd name="T20" fmla="*/ 35 w 74"/>
                <a:gd name="T21" fmla="*/ 108 h 130"/>
                <a:gd name="T22" fmla="*/ 49 w 74"/>
                <a:gd name="T23" fmla="*/ 93 h 130"/>
                <a:gd name="T24" fmla="*/ 60 w 74"/>
                <a:gd name="T25" fmla="*/ 77 h 130"/>
                <a:gd name="T26" fmla="*/ 67 w 74"/>
                <a:gd name="T27" fmla="*/ 59 h 130"/>
                <a:gd name="T28" fmla="*/ 73 w 74"/>
                <a:gd name="T29" fmla="*/ 39 h 130"/>
                <a:gd name="T30" fmla="*/ 75 w 74"/>
                <a:gd name="T31" fmla="*/ 21 h 130"/>
                <a:gd name="T32" fmla="*/ 73 w 7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0"/>
                <a:gd name="T53" fmla="*/ 74 w 74"/>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0">
                  <a:moveTo>
                    <a:pt x="72" y="0"/>
                  </a:moveTo>
                  <a:lnTo>
                    <a:pt x="59" y="7"/>
                  </a:lnTo>
                  <a:lnTo>
                    <a:pt x="46" y="19"/>
                  </a:lnTo>
                  <a:lnTo>
                    <a:pt x="31" y="34"/>
                  </a:lnTo>
                  <a:lnTo>
                    <a:pt x="20" y="50"/>
                  </a:lnTo>
                  <a:lnTo>
                    <a:pt x="9" y="69"/>
                  </a:lnTo>
                  <a:lnTo>
                    <a:pt x="3" y="89"/>
                  </a:lnTo>
                  <a:lnTo>
                    <a:pt x="0" y="109"/>
                  </a:lnTo>
                  <a:lnTo>
                    <a:pt x="3" y="130"/>
                  </a:lnTo>
                  <a:lnTo>
                    <a:pt x="20" y="121"/>
                  </a:lnTo>
                  <a:lnTo>
                    <a:pt x="35" y="109"/>
                  </a:lnTo>
                  <a:lnTo>
                    <a:pt x="48" y="94"/>
                  </a:lnTo>
                  <a:lnTo>
                    <a:pt x="59" y="78"/>
                  </a:lnTo>
                  <a:lnTo>
                    <a:pt x="66" y="59"/>
                  </a:lnTo>
                  <a:lnTo>
                    <a:pt x="72" y="39"/>
                  </a:lnTo>
                  <a:lnTo>
                    <a:pt x="74" y="21"/>
                  </a:lnTo>
                  <a:lnTo>
                    <a:pt x="72" y="0"/>
                  </a:lnTo>
                  <a:close/>
                </a:path>
              </a:pathLst>
            </a:custGeom>
            <a:solidFill>
              <a:srgbClr val="1AF85F"/>
            </a:solidFill>
            <a:ln w="9525">
              <a:noFill/>
              <a:round/>
              <a:headEnd/>
              <a:tailEnd/>
            </a:ln>
          </p:spPr>
          <p:txBody>
            <a:bodyPr/>
            <a:lstStyle/>
            <a:p>
              <a:endParaRPr lang="fr-FR"/>
            </a:p>
          </p:txBody>
        </p:sp>
        <p:sp>
          <p:nvSpPr>
            <p:cNvPr id="583741" name="Freeform 224"/>
            <p:cNvSpPr>
              <a:spLocks/>
            </p:cNvSpPr>
            <p:nvPr/>
          </p:nvSpPr>
          <p:spPr bwMode="auto">
            <a:xfrm>
              <a:off x="2250" y="1074"/>
              <a:ext cx="75" cy="119"/>
            </a:xfrm>
            <a:custGeom>
              <a:avLst/>
              <a:gdLst>
                <a:gd name="T0" fmla="*/ 0 w 76"/>
                <a:gd name="T1" fmla="*/ 0 h 118"/>
                <a:gd name="T2" fmla="*/ 0 w 76"/>
                <a:gd name="T3" fmla="*/ 20 h 118"/>
                <a:gd name="T4" fmla="*/ 2 w 76"/>
                <a:gd name="T5" fmla="*/ 41 h 118"/>
                <a:gd name="T6" fmla="*/ 7 w 76"/>
                <a:gd name="T7" fmla="*/ 62 h 118"/>
                <a:gd name="T8" fmla="*/ 15 w 76"/>
                <a:gd name="T9" fmla="*/ 80 h 118"/>
                <a:gd name="T10" fmla="*/ 26 w 76"/>
                <a:gd name="T11" fmla="*/ 96 h 118"/>
                <a:gd name="T12" fmla="*/ 38 w 76"/>
                <a:gd name="T13" fmla="*/ 108 h 118"/>
                <a:gd name="T14" fmla="*/ 54 w 76"/>
                <a:gd name="T15" fmla="*/ 117 h 118"/>
                <a:gd name="T16" fmla="*/ 73 w 76"/>
                <a:gd name="T17" fmla="*/ 119 h 118"/>
                <a:gd name="T18" fmla="*/ 75 w 76"/>
                <a:gd name="T19" fmla="*/ 98 h 118"/>
                <a:gd name="T20" fmla="*/ 73 w 76"/>
                <a:gd name="T21" fmla="*/ 78 h 118"/>
                <a:gd name="T22" fmla="*/ 67 w 76"/>
                <a:gd name="T23" fmla="*/ 60 h 118"/>
                <a:gd name="T24" fmla="*/ 58 w 76"/>
                <a:gd name="T25" fmla="*/ 43 h 118"/>
                <a:gd name="T26" fmla="*/ 47 w 76"/>
                <a:gd name="T27" fmla="*/ 29 h 118"/>
                <a:gd name="T28" fmla="*/ 35 w 76"/>
                <a:gd name="T29" fmla="*/ 16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5"/>
                  </a:lnTo>
                  <a:lnTo>
                    <a:pt x="39" y="107"/>
                  </a:lnTo>
                  <a:lnTo>
                    <a:pt x="55" y="116"/>
                  </a:lnTo>
                  <a:lnTo>
                    <a:pt x="74" y="118"/>
                  </a:lnTo>
                  <a:lnTo>
                    <a:pt x="76" y="97"/>
                  </a:lnTo>
                  <a:lnTo>
                    <a:pt x="74" y="77"/>
                  </a:lnTo>
                  <a:lnTo>
                    <a:pt x="68" y="59"/>
                  </a:lnTo>
                  <a:lnTo>
                    <a:pt x="59" y="43"/>
                  </a:lnTo>
                  <a:lnTo>
                    <a:pt x="48" y="29"/>
                  </a:lnTo>
                  <a:lnTo>
                    <a:pt x="35" y="16"/>
                  </a:lnTo>
                  <a:lnTo>
                    <a:pt x="18" y="7"/>
                  </a:lnTo>
                  <a:lnTo>
                    <a:pt x="0" y="0"/>
                  </a:lnTo>
                  <a:close/>
                </a:path>
              </a:pathLst>
            </a:custGeom>
            <a:solidFill>
              <a:srgbClr val="1AF85F"/>
            </a:solidFill>
            <a:ln w="9525">
              <a:noFill/>
              <a:round/>
              <a:headEnd/>
              <a:tailEnd/>
            </a:ln>
          </p:spPr>
          <p:txBody>
            <a:bodyPr/>
            <a:lstStyle/>
            <a:p>
              <a:endParaRPr lang="fr-FR"/>
            </a:p>
          </p:txBody>
        </p:sp>
        <p:grpSp>
          <p:nvGrpSpPr>
            <p:cNvPr id="583742" name="Group 225"/>
            <p:cNvGrpSpPr>
              <a:grpSpLocks/>
            </p:cNvGrpSpPr>
            <p:nvPr/>
          </p:nvGrpSpPr>
          <p:grpSpPr bwMode="auto">
            <a:xfrm>
              <a:off x="1952" y="799"/>
              <a:ext cx="1014" cy="920"/>
              <a:chOff x="1960" y="1447"/>
              <a:chExt cx="1014" cy="920"/>
            </a:xfrm>
          </p:grpSpPr>
          <p:sp>
            <p:nvSpPr>
              <p:cNvPr id="583743" name="Freeform 226"/>
              <p:cNvSpPr>
                <a:spLocks/>
              </p:cNvSpPr>
              <p:nvPr/>
            </p:nvSpPr>
            <p:spPr bwMode="auto">
              <a:xfrm rot="-133780">
                <a:off x="2367" y="1455"/>
                <a:ext cx="51" cy="153"/>
              </a:xfrm>
              <a:custGeom>
                <a:avLst/>
                <a:gdLst>
                  <a:gd name="T0" fmla="*/ 28 w 52"/>
                  <a:gd name="T1" fmla="*/ 0 h 150"/>
                  <a:gd name="T2" fmla="*/ 9 w 52"/>
                  <a:gd name="T3" fmla="*/ 35 h 150"/>
                  <a:gd name="T4" fmla="*/ 0 w 52"/>
                  <a:gd name="T5" fmla="*/ 74 h 150"/>
                  <a:gd name="T6" fmla="*/ 1 w 52"/>
                  <a:gd name="T7" fmla="*/ 116 h 150"/>
                  <a:gd name="T8" fmla="*/ 24 w 52"/>
                  <a:gd name="T9" fmla="*/ 153 h 150"/>
                  <a:gd name="T10" fmla="*/ 43 w 52"/>
                  <a:gd name="T11" fmla="*/ 120 h 150"/>
                  <a:gd name="T12" fmla="*/ 51 w 52"/>
                  <a:gd name="T13" fmla="*/ 82 h 150"/>
                  <a:gd name="T14" fmla="*/ 47 w 52"/>
                  <a:gd name="T15" fmla="*/ 42 h 150"/>
                  <a:gd name="T16" fmla="*/ 28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3"/>
                    </a:lnTo>
                    <a:lnTo>
                      <a:pt x="1" y="114"/>
                    </a:lnTo>
                    <a:lnTo>
                      <a:pt x="24" y="150"/>
                    </a:lnTo>
                    <a:lnTo>
                      <a:pt x="44" y="118"/>
                    </a:lnTo>
                    <a:lnTo>
                      <a:pt x="52" y="80"/>
                    </a:lnTo>
                    <a:lnTo>
                      <a:pt x="48" y="41"/>
                    </a:lnTo>
                    <a:lnTo>
                      <a:pt x="29" y="0"/>
                    </a:lnTo>
                    <a:close/>
                  </a:path>
                </a:pathLst>
              </a:custGeom>
              <a:solidFill>
                <a:srgbClr val="1AF85F"/>
              </a:solidFill>
              <a:ln w="9525">
                <a:noFill/>
                <a:round/>
                <a:headEnd/>
                <a:tailEnd/>
              </a:ln>
            </p:spPr>
            <p:txBody>
              <a:bodyPr/>
              <a:lstStyle/>
              <a:p>
                <a:endParaRPr lang="fr-FR"/>
              </a:p>
            </p:txBody>
          </p:sp>
          <p:sp>
            <p:nvSpPr>
              <p:cNvPr id="583744" name="Freeform 227"/>
              <p:cNvSpPr>
                <a:spLocks/>
              </p:cNvSpPr>
              <p:nvPr/>
            </p:nvSpPr>
            <p:spPr bwMode="auto">
              <a:xfrm>
                <a:off x="2471" y="1447"/>
                <a:ext cx="75" cy="122"/>
              </a:xfrm>
              <a:custGeom>
                <a:avLst/>
                <a:gdLst>
                  <a:gd name="T0" fmla="*/ 0 w 74"/>
                  <a:gd name="T1" fmla="*/ 0 h 121"/>
                  <a:gd name="T2" fmla="*/ 0 w 74"/>
                  <a:gd name="T3" fmla="*/ 21 h 121"/>
                  <a:gd name="T4" fmla="*/ 1 w 74"/>
                  <a:gd name="T5" fmla="*/ 41 h 121"/>
                  <a:gd name="T6" fmla="*/ 7 w 74"/>
                  <a:gd name="T7" fmla="*/ 63 h 121"/>
                  <a:gd name="T8" fmla="*/ 14 w 74"/>
                  <a:gd name="T9" fmla="*/ 81 h 121"/>
                  <a:gd name="T10" fmla="*/ 24 w 74"/>
                  <a:gd name="T11" fmla="*/ 97 h 121"/>
                  <a:gd name="T12" fmla="*/ 38 w 74"/>
                  <a:gd name="T13" fmla="*/ 110 h 121"/>
                  <a:gd name="T14" fmla="*/ 54 w 74"/>
                  <a:gd name="T15" fmla="*/ 117 h 121"/>
                  <a:gd name="T16" fmla="*/ 73 w 74"/>
                  <a:gd name="T17" fmla="*/ 122 h 121"/>
                  <a:gd name="T18" fmla="*/ 75 w 74"/>
                  <a:gd name="T19" fmla="*/ 101 h 121"/>
                  <a:gd name="T20" fmla="*/ 71 w 74"/>
                  <a:gd name="T21" fmla="*/ 81 h 121"/>
                  <a:gd name="T22" fmla="*/ 67 w 74"/>
                  <a:gd name="T23" fmla="*/ 63 h 121"/>
                  <a:gd name="T24" fmla="*/ 58 w 74"/>
                  <a:gd name="T25" fmla="*/ 43 h 121"/>
                  <a:gd name="T26" fmla="*/ 47 w 74"/>
                  <a:gd name="T27" fmla="*/ 30 h 121"/>
                  <a:gd name="T28" fmla="*/ 33 w 74"/>
                  <a:gd name="T29" fmla="*/ 18 h 121"/>
                  <a:gd name="T30" fmla="*/ 18 w 74"/>
                  <a:gd name="T31" fmla="*/ 7 h 121"/>
                  <a:gd name="T32" fmla="*/ 0 w 7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21"/>
                  <a:gd name="T53" fmla="*/ 74 w 7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21">
                    <a:moveTo>
                      <a:pt x="0" y="0"/>
                    </a:moveTo>
                    <a:lnTo>
                      <a:pt x="0" y="21"/>
                    </a:lnTo>
                    <a:lnTo>
                      <a:pt x="1" y="41"/>
                    </a:lnTo>
                    <a:lnTo>
                      <a:pt x="7" y="62"/>
                    </a:lnTo>
                    <a:lnTo>
                      <a:pt x="14" y="80"/>
                    </a:lnTo>
                    <a:lnTo>
                      <a:pt x="24" y="96"/>
                    </a:lnTo>
                    <a:lnTo>
                      <a:pt x="37" y="109"/>
                    </a:lnTo>
                    <a:lnTo>
                      <a:pt x="53" y="116"/>
                    </a:lnTo>
                    <a:lnTo>
                      <a:pt x="72" y="121"/>
                    </a:lnTo>
                    <a:lnTo>
                      <a:pt x="74" y="100"/>
                    </a:lnTo>
                    <a:lnTo>
                      <a:pt x="70" y="80"/>
                    </a:lnTo>
                    <a:lnTo>
                      <a:pt x="66" y="62"/>
                    </a:lnTo>
                    <a:lnTo>
                      <a:pt x="57" y="43"/>
                    </a:lnTo>
                    <a:lnTo>
                      <a:pt x="46" y="30"/>
                    </a:lnTo>
                    <a:lnTo>
                      <a:pt x="33" y="18"/>
                    </a:lnTo>
                    <a:lnTo>
                      <a:pt x="18" y="7"/>
                    </a:lnTo>
                    <a:lnTo>
                      <a:pt x="0" y="0"/>
                    </a:lnTo>
                    <a:close/>
                  </a:path>
                </a:pathLst>
              </a:custGeom>
              <a:solidFill>
                <a:srgbClr val="1AF85F"/>
              </a:solidFill>
              <a:ln w="9525">
                <a:noFill/>
                <a:round/>
                <a:headEnd/>
                <a:tailEnd/>
              </a:ln>
            </p:spPr>
            <p:txBody>
              <a:bodyPr/>
              <a:lstStyle/>
              <a:p>
                <a:endParaRPr lang="fr-FR"/>
              </a:p>
            </p:txBody>
          </p:sp>
          <p:sp>
            <p:nvSpPr>
              <p:cNvPr id="583745" name="Freeform 228"/>
              <p:cNvSpPr>
                <a:spLocks/>
              </p:cNvSpPr>
              <p:nvPr/>
            </p:nvSpPr>
            <p:spPr bwMode="auto">
              <a:xfrm rot="-127266">
                <a:off x="2277" y="1469"/>
                <a:ext cx="48" cy="162"/>
              </a:xfrm>
              <a:custGeom>
                <a:avLst/>
                <a:gdLst>
                  <a:gd name="T0" fmla="*/ 8 w 49"/>
                  <a:gd name="T1" fmla="*/ 162 h 161"/>
                  <a:gd name="T2" fmla="*/ 0 w 49"/>
                  <a:gd name="T3" fmla="*/ 115 h 161"/>
                  <a:gd name="T4" fmla="*/ 2 w 49"/>
                  <a:gd name="T5" fmla="*/ 68 h 161"/>
                  <a:gd name="T6" fmla="*/ 13 w 49"/>
                  <a:gd name="T7" fmla="*/ 27 h 161"/>
                  <a:gd name="T8" fmla="*/ 38 w 49"/>
                  <a:gd name="T9" fmla="*/ 0 h 161"/>
                  <a:gd name="T10" fmla="*/ 48 w 49"/>
                  <a:gd name="T11" fmla="*/ 61 h 161"/>
                  <a:gd name="T12" fmla="*/ 46 w 49"/>
                  <a:gd name="T13" fmla="*/ 108 h 161"/>
                  <a:gd name="T14" fmla="*/ 33 w 49"/>
                  <a:gd name="T15" fmla="*/ 142 h 161"/>
                  <a:gd name="T16" fmla="*/ 8 w 49"/>
                  <a:gd name="T17" fmla="*/ 162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1"/>
                  <a:gd name="T29" fmla="*/ 49 w 4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1">
                    <a:moveTo>
                      <a:pt x="8" y="161"/>
                    </a:moveTo>
                    <a:lnTo>
                      <a:pt x="0" y="114"/>
                    </a:lnTo>
                    <a:lnTo>
                      <a:pt x="2" y="68"/>
                    </a:lnTo>
                    <a:lnTo>
                      <a:pt x="13" y="27"/>
                    </a:lnTo>
                    <a:lnTo>
                      <a:pt x="39" y="0"/>
                    </a:lnTo>
                    <a:lnTo>
                      <a:pt x="49" y="61"/>
                    </a:lnTo>
                    <a:lnTo>
                      <a:pt x="47" y="107"/>
                    </a:lnTo>
                    <a:lnTo>
                      <a:pt x="34" y="141"/>
                    </a:lnTo>
                    <a:lnTo>
                      <a:pt x="8" y="161"/>
                    </a:lnTo>
                    <a:close/>
                  </a:path>
                </a:pathLst>
              </a:custGeom>
              <a:solidFill>
                <a:srgbClr val="1AF85F"/>
              </a:solidFill>
              <a:ln w="9525">
                <a:noFill/>
                <a:round/>
                <a:headEnd/>
                <a:tailEnd/>
              </a:ln>
            </p:spPr>
            <p:txBody>
              <a:bodyPr/>
              <a:lstStyle/>
              <a:p>
                <a:endParaRPr lang="fr-FR"/>
              </a:p>
            </p:txBody>
          </p:sp>
          <p:sp>
            <p:nvSpPr>
              <p:cNvPr id="583746" name="Freeform 229"/>
              <p:cNvSpPr>
                <a:spLocks/>
              </p:cNvSpPr>
              <p:nvPr/>
            </p:nvSpPr>
            <p:spPr bwMode="auto">
              <a:xfrm rot="-135536">
                <a:off x="2298" y="2216"/>
                <a:ext cx="51" cy="151"/>
              </a:xfrm>
              <a:custGeom>
                <a:avLst/>
                <a:gdLst>
                  <a:gd name="T0" fmla="*/ 29 w 52"/>
                  <a:gd name="T1" fmla="*/ 0 h 150"/>
                  <a:gd name="T2" fmla="*/ 9 w 52"/>
                  <a:gd name="T3" fmla="*/ 34 h 150"/>
                  <a:gd name="T4" fmla="*/ 0 w 52"/>
                  <a:gd name="T5" fmla="*/ 72 h 150"/>
                  <a:gd name="T6" fmla="*/ 2 w 52"/>
                  <a:gd name="T7" fmla="*/ 114 h 150"/>
                  <a:gd name="T8" fmla="*/ 24 w 52"/>
                  <a:gd name="T9" fmla="*/ 151 h 150"/>
                  <a:gd name="T10" fmla="*/ 43 w 52"/>
                  <a:gd name="T11" fmla="*/ 116 h 150"/>
                  <a:gd name="T12" fmla="*/ 51 w 52"/>
                  <a:gd name="T13" fmla="*/ 80 h 150"/>
                  <a:gd name="T14" fmla="*/ 47 w 52"/>
                  <a:gd name="T15" fmla="*/ 38 h 150"/>
                  <a:gd name="T16" fmla="*/ 29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30" y="0"/>
                    </a:moveTo>
                    <a:lnTo>
                      <a:pt x="9" y="34"/>
                    </a:lnTo>
                    <a:lnTo>
                      <a:pt x="0" y="72"/>
                    </a:lnTo>
                    <a:lnTo>
                      <a:pt x="2" y="113"/>
                    </a:lnTo>
                    <a:lnTo>
                      <a:pt x="24" y="150"/>
                    </a:lnTo>
                    <a:lnTo>
                      <a:pt x="44" y="115"/>
                    </a:lnTo>
                    <a:lnTo>
                      <a:pt x="52" y="79"/>
                    </a:lnTo>
                    <a:lnTo>
                      <a:pt x="48" y="38"/>
                    </a:lnTo>
                    <a:lnTo>
                      <a:pt x="30" y="0"/>
                    </a:lnTo>
                    <a:close/>
                  </a:path>
                </a:pathLst>
              </a:custGeom>
              <a:solidFill>
                <a:srgbClr val="1AF85F"/>
              </a:solidFill>
              <a:ln w="9525">
                <a:noFill/>
                <a:round/>
                <a:headEnd/>
                <a:tailEnd/>
              </a:ln>
            </p:spPr>
            <p:txBody>
              <a:bodyPr/>
              <a:lstStyle/>
              <a:p>
                <a:endParaRPr lang="fr-FR"/>
              </a:p>
            </p:txBody>
          </p:sp>
          <p:sp>
            <p:nvSpPr>
              <p:cNvPr id="583747" name="Freeform 230"/>
              <p:cNvSpPr>
                <a:spLocks/>
              </p:cNvSpPr>
              <p:nvPr/>
            </p:nvSpPr>
            <p:spPr bwMode="auto">
              <a:xfrm>
                <a:off x="2211" y="2130"/>
                <a:ext cx="75" cy="129"/>
              </a:xfrm>
              <a:custGeom>
                <a:avLst/>
                <a:gdLst>
                  <a:gd name="T0" fmla="*/ 73 w 75"/>
                  <a:gd name="T1" fmla="*/ 0 h 130"/>
                  <a:gd name="T2" fmla="*/ 60 w 75"/>
                  <a:gd name="T3" fmla="*/ 7 h 130"/>
                  <a:gd name="T4" fmla="*/ 47 w 75"/>
                  <a:gd name="T5" fmla="*/ 19 h 130"/>
                  <a:gd name="T6" fmla="*/ 32 w 75"/>
                  <a:gd name="T7" fmla="*/ 35 h 130"/>
                  <a:gd name="T8" fmla="*/ 21 w 75"/>
                  <a:gd name="T9" fmla="*/ 50 h 130"/>
                  <a:gd name="T10" fmla="*/ 10 w 75"/>
                  <a:gd name="T11" fmla="*/ 68 h 130"/>
                  <a:gd name="T12" fmla="*/ 4 w 75"/>
                  <a:gd name="T13" fmla="*/ 88 h 130"/>
                  <a:gd name="T14" fmla="*/ 0 w 75"/>
                  <a:gd name="T15" fmla="*/ 109 h 130"/>
                  <a:gd name="T16" fmla="*/ 4 w 75"/>
                  <a:gd name="T17" fmla="*/ 129 h 130"/>
                  <a:gd name="T18" fmla="*/ 21 w 75"/>
                  <a:gd name="T19" fmla="*/ 120 h 130"/>
                  <a:gd name="T20" fmla="*/ 36 w 75"/>
                  <a:gd name="T21" fmla="*/ 109 h 130"/>
                  <a:gd name="T22" fmla="*/ 49 w 75"/>
                  <a:gd name="T23" fmla="*/ 93 h 130"/>
                  <a:gd name="T24" fmla="*/ 60 w 75"/>
                  <a:gd name="T25" fmla="*/ 77 h 130"/>
                  <a:gd name="T26" fmla="*/ 69 w 75"/>
                  <a:gd name="T27" fmla="*/ 60 h 130"/>
                  <a:gd name="T28" fmla="*/ 73 w 75"/>
                  <a:gd name="T29" fmla="*/ 39 h 130"/>
                  <a:gd name="T30" fmla="*/ 75 w 75"/>
                  <a:gd name="T31" fmla="*/ 21 h 130"/>
                  <a:gd name="T32" fmla="*/ 73 w 75"/>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130"/>
                  <a:gd name="T53" fmla="*/ 75 w 75"/>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130">
                    <a:moveTo>
                      <a:pt x="73" y="0"/>
                    </a:moveTo>
                    <a:lnTo>
                      <a:pt x="60" y="7"/>
                    </a:lnTo>
                    <a:lnTo>
                      <a:pt x="47" y="19"/>
                    </a:lnTo>
                    <a:lnTo>
                      <a:pt x="32" y="35"/>
                    </a:lnTo>
                    <a:lnTo>
                      <a:pt x="21" y="50"/>
                    </a:lnTo>
                    <a:lnTo>
                      <a:pt x="10" y="69"/>
                    </a:lnTo>
                    <a:lnTo>
                      <a:pt x="4" y="89"/>
                    </a:lnTo>
                    <a:lnTo>
                      <a:pt x="0" y="110"/>
                    </a:lnTo>
                    <a:lnTo>
                      <a:pt x="4" y="130"/>
                    </a:lnTo>
                    <a:lnTo>
                      <a:pt x="21" y="121"/>
                    </a:lnTo>
                    <a:lnTo>
                      <a:pt x="36" y="110"/>
                    </a:lnTo>
                    <a:lnTo>
                      <a:pt x="49" y="94"/>
                    </a:lnTo>
                    <a:lnTo>
                      <a:pt x="60" y="78"/>
                    </a:lnTo>
                    <a:lnTo>
                      <a:pt x="69" y="60"/>
                    </a:lnTo>
                    <a:lnTo>
                      <a:pt x="73" y="39"/>
                    </a:lnTo>
                    <a:lnTo>
                      <a:pt x="75" y="21"/>
                    </a:lnTo>
                    <a:lnTo>
                      <a:pt x="73" y="0"/>
                    </a:lnTo>
                    <a:close/>
                  </a:path>
                </a:pathLst>
              </a:custGeom>
              <a:solidFill>
                <a:srgbClr val="1AF85F"/>
              </a:solidFill>
              <a:ln w="9525">
                <a:noFill/>
                <a:round/>
                <a:headEnd/>
                <a:tailEnd/>
              </a:ln>
            </p:spPr>
            <p:txBody>
              <a:bodyPr/>
              <a:lstStyle/>
              <a:p>
                <a:endParaRPr lang="fr-FR"/>
              </a:p>
            </p:txBody>
          </p:sp>
          <p:sp>
            <p:nvSpPr>
              <p:cNvPr id="583748" name="Freeform 231"/>
              <p:cNvSpPr>
                <a:spLocks/>
              </p:cNvSpPr>
              <p:nvPr/>
            </p:nvSpPr>
            <p:spPr bwMode="auto">
              <a:xfrm>
                <a:off x="2835" y="1913"/>
                <a:ext cx="120" cy="72"/>
              </a:xfrm>
              <a:custGeom>
                <a:avLst/>
                <a:gdLst>
                  <a:gd name="T0" fmla="*/ 0 w 120"/>
                  <a:gd name="T1" fmla="*/ 59 h 72"/>
                  <a:gd name="T2" fmla="*/ 9 w 120"/>
                  <a:gd name="T3" fmla="*/ 43 h 72"/>
                  <a:gd name="T4" fmla="*/ 22 w 120"/>
                  <a:gd name="T5" fmla="*/ 27 h 72"/>
                  <a:gd name="T6" fmla="*/ 35 w 120"/>
                  <a:gd name="T7" fmla="*/ 15 h 72"/>
                  <a:gd name="T8" fmla="*/ 51 w 120"/>
                  <a:gd name="T9" fmla="*/ 6 h 72"/>
                  <a:gd name="T10" fmla="*/ 68 w 120"/>
                  <a:gd name="T11" fmla="*/ 0 h 72"/>
                  <a:gd name="T12" fmla="*/ 87 w 120"/>
                  <a:gd name="T13" fmla="*/ 0 h 72"/>
                  <a:gd name="T14" fmla="*/ 103 w 120"/>
                  <a:gd name="T15" fmla="*/ 2 h 72"/>
                  <a:gd name="T16" fmla="*/ 120 w 120"/>
                  <a:gd name="T17" fmla="*/ 9 h 72"/>
                  <a:gd name="T18" fmla="*/ 113 w 120"/>
                  <a:gd name="T19" fmla="*/ 27 h 72"/>
                  <a:gd name="T20" fmla="*/ 102 w 120"/>
                  <a:gd name="T21" fmla="*/ 43 h 72"/>
                  <a:gd name="T22" fmla="*/ 90 w 120"/>
                  <a:gd name="T23" fmla="*/ 56 h 72"/>
                  <a:gd name="T24" fmla="*/ 77 w 120"/>
                  <a:gd name="T25" fmla="*/ 65 h 72"/>
                  <a:gd name="T26" fmla="*/ 63 w 120"/>
                  <a:gd name="T27" fmla="*/ 70 h 72"/>
                  <a:gd name="T28" fmla="*/ 44 w 120"/>
                  <a:gd name="T29" fmla="*/ 72 h 72"/>
                  <a:gd name="T30" fmla="*/ 24 w 120"/>
                  <a:gd name="T31" fmla="*/ 68 h 72"/>
                  <a:gd name="T32" fmla="*/ 0 w 120"/>
                  <a:gd name="T33" fmla="*/ 59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2"/>
                  <a:gd name="T53" fmla="*/ 120 w 12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2">
                    <a:moveTo>
                      <a:pt x="0" y="59"/>
                    </a:moveTo>
                    <a:lnTo>
                      <a:pt x="9" y="43"/>
                    </a:lnTo>
                    <a:lnTo>
                      <a:pt x="22" y="27"/>
                    </a:lnTo>
                    <a:lnTo>
                      <a:pt x="35" y="15"/>
                    </a:lnTo>
                    <a:lnTo>
                      <a:pt x="51" y="6"/>
                    </a:lnTo>
                    <a:lnTo>
                      <a:pt x="68" y="0"/>
                    </a:lnTo>
                    <a:lnTo>
                      <a:pt x="87" y="0"/>
                    </a:lnTo>
                    <a:lnTo>
                      <a:pt x="103" y="2"/>
                    </a:lnTo>
                    <a:lnTo>
                      <a:pt x="120" y="9"/>
                    </a:lnTo>
                    <a:lnTo>
                      <a:pt x="113" y="27"/>
                    </a:lnTo>
                    <a:lnTo>
                      <a:pt x="102" y="43"/>
                    </a:lnTo>
                    <a:lnTo>
                      <a:pt x="90" y="56"/>
                    </a:lnTo>
                    <a:lnTo>
                      <a:pt x="77" y="65"/>
                    </a:lnTo>
                    <a:lnTo>
                      <a:pt x="63" y="70"/>
                    </a:lnTo>
                    <a:lnTo>
                      <a:pt x="44" y="72"/>
                    </a:lnTo>
                    <a:lnTo>
                      <a:pt x="24" y="68"/>
                    </a:lnTo>
                    <a:lnTo>
                      <a:pt x="0" y="59"/>
                    </a:lnTo>
                    <a:close/>
                  </a:path>
                </a:pathLst>
              </a:custGeom>
              <a:solidFill>
                <a:srgbClr val="1AF85F"/>
              </a:solidFill>
              <a:ln w="9525">
                <a:noFill/>
                <a:round/>
                <a:headEnd/>
                <a:tailEnd/>
              </a:ln>
            </p:spPr>
            <p:txBody>
              <a:bodyPr/>
              <a:lstStyle/>
              <a:p>
                <a:endParaRPr lang="fr-FR"/>
              </a:p>
            </p:txBody>
          </p:sp>
          <p:sp>
            <p:nvSpPr>
              <p:cNvPr id="583749" name="Freeform 232"/>
              <p:cNvSpPr>
                <a:spLocks/>
              </p:cNvSpPr>
              <p:nvPr/>
            </p:nvSpPr>
            <p:spPr bwMode="auto">
              <a:xfrm>
                <a:off x="2440" y="2120"/>
                <a:ext cx="72" cy="131"/>
              </a:xfrm>
              <a:custGeom>
                <a:avLst/>
                <a:gdLst>
                  <a:gd name="T0" fmla="*/ 70 w 72"/>
                  <a:gd name="T1" fmla="*/ 0 h 130"/>
                  <a:gd name="T2" fmla="*/ 57 w 72"/>
                  <a:gd name="T3" fmla="*/ 7 h 130"/>
                  <a:gd name="T4" fmla="*/ 44 w 72"/>
                  <a:gd name="T5" fmla="*/ 19 h 130"/>
                  <a:gd name="T6" fmla="*/ 31 w 72"/>
                  <a:gd name="T7" fmla="*/ 32 h 130"/>
                  <a:gd name="T8" fmla="*/ 18 w 72"/>
                  <a:gd name="T9" fmla="*/ 50 h 130"/>
                  <a:gd name="T10" fmla="*/ 9 w 72"/>
                  <a:gd name="T11" fmla="*/ 70 h 130"/>
                  <a:gd name="T12" fmla="*/ 2 w 72"/>
                  <a:gd name="T13" fmla="*/ 90 h 130"/>
                  <a:gd name="T14" fmla="*/ 0 w 72"/>
                  <a:gd name="T15" fmla="*/ 110 h 130"/>
                  <a:gd name="T16" fmla="*/ 2 w 72"/>
                  <a:gd name="T17" fmla="*/ 131 h 130"/>
                  <a:gd name="T18" fmla="*/ 18 w 72"/>
                  <a:gd name="T19" fmla="*/ 122 h 130"/>
                  <a:gd name="T20" fmla="*/ 33 w 72"/>
                  <a:gd name="T21" fmla="*/ 108 h 130"/>
                  <a:gd name="T22" fmla="*/ 46 w 72"/>
                  <a:gd name="T23" fmla="*/ 95 h 130"/>
                  <a:gd name="T24" fmla="*/ 57 w 72"/>
                  <a:gd name="T25" fmla="*/ 76 h 130"/>
                  <a:gd name="T26" fmla="*/ 65 w 72"/>
                  <a:gd name="T27" fmla="*/ 57 h 130"/>
                  <a:gd name="T28" fmla="*/ 70 w 72"/>
                  <a:gd name="T29" fmla="*/ 39 h 130"/>
                  <a:gd name="T30" fmla="*/ 72 w 72"/>
                  <a:gd name="T31" fmla="*/ 19 h 130"/>
                  <a:gd name="T32" fmla="*/ 70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9"/>
                    </a:lnTo>
                    <a:lnTo>
                      <a:pt x="31" y="32"/>
                    </a:lnTo>
                    <a:lnTo>
                      <a:pt x="18" y="50"/>
                    </a:lnTo>
                    <a:lnTo>
                      <a:pt x="9" y="69"/>
                    </a:lnTo>
                    <a:lnTo>
                      <a:pt x="2" y="89"/>
                    </a:lnTo>
                    <a:lnTo>
                      <a:pt x="0" y="109"/>
                    </a:lnTo>
                    <a:lnTo>
                      <a:pt x="2" y="130"/>
                    </a:lnTo>
                    <a:lnTo>
                      <a:pt x="18" y="121"/>
                    </a:lnTo>
                    <a:lnTo>
                      <a:pt x="33" y="107"/>
                    </a:lnTo>
                    <a:lnTo>
                      <a:pt x="46" y="94"/>
                    </a:lnTo>
                    <a:lnTo>
                      <a:pt x="57" y="75"/>
                    </a:lnTo>
                    <a:lnTo>
                      <a:pt x="65" y="57"/>
                    </a:lnTo>
                    <a:lnTo>
                      <a:pt x="70" y="39"/>
                    </a:lnTo>
                    <a:lnTo>
                      <a:pt x="72" y="19"/>
                    </a:lnTo>
                    <a:lnTo>
                      <a:pt x="70" y="0"/>
                    </a:lnTo>
                    <a:close/>
                  </a:path>
                </a:pathLst>
              </a:custGeom>
              <a:solidFill>
                <a:srgbClr val="1AF85F"/>
              </a:solidFill>
              <a:ln w="9525">
                <a:noFill/>
                <a:round/>
                <a:headEnd/>
                <a:tailEnd/>
              </a:ln>
            </p:spPr>
            <p:txBody>
              <a:bodyPr/>
              <a:lstStyle/>
              <a:p>
                <a:endParaRPr lang="fr-FR"/>
              </a:p>
            </p:txBody>
          </p:sp>
          <p:sp>
            <p:nvSpPr>
              <p:cNvPr id="583750" name="Freeform 233"/>
              <p:cNvSpPr>
                <a:spLocks/>
              </p:cNvSpPr>
              <p:nvPr/>
            </p:nvSpPr>
            <p:spPr bwMode="auto">
              <a:xfrm rot="-180394">
                <a:off x="2756" y="1621"/>
                <a:ext cx="119" cy="76"/>
              </a:xfrm>
              <a:custGeom>
                <a:avLst/>
                <a:gdLst>
                  <a:gd name="T0" fmla="*/ 0 w 120"/>
                  <a:gd name="T1" fmla="*/ 62 h 75"/>
                  <a:gd name="T2" fmla="*/ 9 w 120"/>
                  <a:gd name="T3" fmla="*/ 46 h 75"/>
                  <a:gd name="T4" fmla="*/ 22 w 120"/>
                  <a:gd name="T5" fmla="*/ 29 h 75"/>
                  <a:gd name="T6" fmla="*/ 37 w 120"/>
                  <a:gd name="T7" fmla="*/ 18 h 75"/>
                  <a:gd name="T8" fmla="*/ 52 w 120"/>
                  <a:gd name="T9" fmla="*/ 7 h 75"/>
                  <a:gd name="T10" fmla="*/ 69 w 120"/>
                  <a:gd name="T11" fmla="*/ 2 h 75"/>
                  <a:gd name="T12" fmla="*/ 86 w 120"/>
                  <a:gd name="T13" fmla="*/ 0 h 75"/>
                  <a:gd name="T14" fmla="*/ 103 w 120"/>
                  <a:gd name="T15" fmla="*/ 2 h 75"/>
                  <a:gd name="T16" fmla="*/ 119 w 120"/>
                  <a:gd name="T17" fmla="*/ 9 h 75"/>
                  <a:gd name="T18" fmla="*/ 112 w 120"/>
                  <a:gd name="T19" fmla="*/ 27 h 75"/>
                  <a:gd name="T20" fmla="*/ 101 w 120"/>
                  <a:gd name="T21" fmla="*/ 44 h 75"/>
                  <a:gd name="T22" fmla="*/ 90 w 120"/>
                  <a:gd name="T23" fmla="*/ 58 h 75"/>
                  <a:gd name="T24" fmla="*/ 77 w 120"/>
                  <a:gd name="T25" fmla="*/ 67 h 75"/>
                  <a:gd name="T26" fmla="*/ 62 w 120"/>
                  <a:gd name="T27" fmla="*/ 74 h 75"/>
                  <a:gd name="T28" fmla="*/ 44 w 120"/>
                  <a:gd name="T29" fmla="*/ 76 h 75"/>
                  <a:gd name="T30" fmla="*/ 24 w 120"/>
                  <a:gd name="T31" fmla="*/ 71 h 75"/>
                  <a:gd name="T32" fmla="*/ 0 w 120"/>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5"/>
                  <a:gd name="T53" fmla="*/ 120 w 120"/>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5">
                    <a:moveTo>
                      <a:pt x="0" y="61"/>
                    </a:moveTo>
                    <a:lnTo>
                      <a:pt x="9" y="45"/>
                    </a:lnTo>
                    <a:lnTo>
                      <a:pt x="22" y="29"/>
                    </a:lnTo>
                    <a:lnTo>
                      <a:pt x="37" y="18"/>
                    </a:lnTo>
                    <a:lnTo>
                      <a:pt x="52" y="7"/>
                    </a:lnTo>
                    <a:lnTo>
                      <a:pt x="70" y="2"/>
                    </a:lnTo>
                    <a:lnTo>
                      <a:pt x="87" y="0"/>
                    </a:lnTo>
                    <a:lnTo>
                      <a:pt x="104" y="2"/>
                    </a:lnTo>
                    <a:lnTo>
                      <a:pt x="120" y="9"/>
                    </a:lnTo>
                    <a:lnTo>
                      <a:pt x="113" y="27"/>
                    </a:lnTo>
                    <a:lnTo>
                      <a:pt x="102" y="43"/>
                    </a:lnTo>
                    <a:lnTo>
                      <a:pt x="91" y="57"/>
                    </a:lnTo>
                    <a:lnTo>
                      <a:pt x="78" y="66"/>
                    </a:lnTo>
                    <a:lnTo>
                      <a:pt x="63" y="73"/>
                    </a:lnTo>
                    <a:lnTo>
                      <a:pt x="44" y="75"/>
                    </a:lnTo>
                    <a:lnTo>
                      <a:pt x="24" y="70"/>
                    </a:lnTo>
                    <a:lnTo>
                      <a:pt x="0" y="61"/>
                    </a:lnTo>
                    <a:close/>
                  </a:path>
                </a:pathLst>
              </a:custGeom>
              <a:solidFill>
                <a:srgbClr val="1AF85F"/>
              </a:solidFill>
              <a:ln w="9525">
                <a:noFill/>
                <a:round/>
                <a:headEnd/>
                <a:tailEnd/>
              </a:ln>
            </p:spPr>
            <p:txBody>
              <a:bodyPr/>
              <a:lstStyle/>
              <a:p>
                <a:endParaRPr lang="fr-FR"/>
              </a:p>
            </p:txBody>
          </p:sp>
          <p:sp>
            <p:nvSpPr>
              <p:cNvPr id="583751" name="Freeform 234"/>
              <p:cNvSpPr>
                <a:spLocks/>
              </p:cNvSpPr>
              <p:nvPr/>
            </p:nvSpPr>
            <p:spPr bwMode="auto">
              <a:xfrm>
                <a:off x="2407" y="1738"/>
                <a:ext cx="118" cy="71"/>
              </a:xfrm>
              <a:custGeom>
                <a:avLst/>
                <a:gdLst>
                  <a:gd name="T0" fmla="*/ 118 w 119"/>
                  <a:gd name="T1" fmla="*/ 69 h 70"/>
                  <a:gd name="T2" fmla="*/ 103 w 119"/>
                  <a:gd name="T3" fmla="*/ 71 h 70"/>
                  <a:gd name="T4" fmla="*/ 89 w 119"/>
                  <a:gd name="T5" fmla="*/ 71 h 70"/>
                  <a:gd name="T6" fmla="*/ 70 w 119"/>
                  <a:gd name="T7" fmla="*/ 69 h 70"/>
                  <a:gd name="T8" fmla="*/ 54 w 119"/>
                  <a:gd name="T9" fmla="*/ 62 h 70"/>
                  <a:gd name="T10" fmla="*/ 38 w 119"/>
                  <a:gd name="T11" fmla="*/ 55 h 70"/>
                  <a:gd name="T12" fmla="*/ 23 w 119"/>
                  <a:gd name="T13" fmla="*/ 46 h 70"/>
                  <a:gd name="T14" fmla="*/ 10 w 119"/>
                  <a:gd name="T15" fmla="*/ 34 h 70"/>
                  <a:gd name="T16" fmla="*/ 0 w 119"/>
                  <a:gd name="T17" fmla="*/ 23 h 70"/>
                  <a:gd name="T18" fmla="*/ 19 w 119"/>
                  <a:gd name="T19" fmla="*/ 11 h 70"/>
                  <a:gd name="T20" fmla="*/ 38 w 119"/>
                  <a:gd name="T21" fmla="*/ 4 h 70"/>
                  <a:gd name="T22" fmla="*/ 56 w 119"/>
                  <a:gd name="T23" fmla="*/ 0 h 70"/>
                  <a:gd name="T24" fmla="*/ 70 w 119"/>
                  <a:gd name="T25" fmla="*/ 0 h 70"/>
                  <a:gd name="T26" fmla="*/ 85 w 119"/>
                  <a:gd name="T27" fmla="*/ 7 h 70"/>
                  <a:gd name="T28" fmla="*/ 98 w 119"/>
                  <a:gd name="T29" fmla="*/ 20 h 70"/>
                  <a:gd name="T30" fmla="*/ 109 w 119"/>
                  <a:gd name="T31" fmla="*/ 42 h 70"/>
                  <a:gd name="T32" fmla="*/ 118 w 119"/>
                  <a:gd name="T33" fmla="*/ 69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70"/>
                  <a:gd name="T53" fmla="*/ 119 w 119"/>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70">
                    <a:moveTo>
                      <a:pt x="119" y="68"/>
                    </a:moveTo>
                    <a:lnTo>
                      <a:pt x="104" y="70"/>
                    </a:lnTo>
                    <a:lnTo>
                      <a:pt x="90" y="70"/>
                    </a:lnTo>
                    <a:lnTo>
                      <a:pt x="71" y="68"/>
                    </a:lnTo>
                    <a:lnTo>
                      <a:pt x="54" y="61"/>
                    </a:lnTo>
                    <a:lnTo>
                      <a:pt x="38" y="54"/>
                    </a:lnTo>
                    <a:lnTo>
                      <a:pt x="23" y="45"/>
                    </a:lnTo>
                    <a:lnTo>
                      <a:pt x="10" y="34"/>
                    </a:lnTo>
                    <a:lnTo>
                      <a:pt x="0" y="23"/>
                    </a:lnTo>
                    <a:lnTo>
                      <a:pt x="19" y="11"/>
                    </a:lnTo>
                    <a:lnTo>
                      <a:pt x="38" y="4"/>
                    </a:lnTo>
                    <a:lnTo>
                      <a:pt x="56" y="0"/>
                    </a:lnTo>
                    <a:lnTo>
                      <a:pt x="71" y="0"/>
                    </a:lnTo>
                    <a:lnTo>
                      <a:pt x="86" y="7"/>
                    </a:lnTo>
                    <a:lnTo>
                      <a:pt x="99" y="20"/>
                    </a:lnTo>
                    <a:lnTo>
                      <a:pt x="110" y="41"/>
                    </a:lnTo>
                    <a:lnTo>
                      <a:pt x="119" y="68"/>
                    </a:lnTo>
                    <a:close/>
                  </a:path>
                </a:pathLst>
              </a:custGeom>
              <a:solidFill>
                <a:srgbClr val="1AF85F"/>
              </a:solidFill>
              <a:ln w="9525">
                <a:noFill/>
                <a:round/>
                <a:headEnd/>
                <a:tailEnd/>
              </a:ln>
            </p:spPr>
            <p:txBody>
              <a:bodyPr/>
              <a:lstStyle/>
              <a:p>
                <a:endParaRPr lang="fr-FR"/>
              </a:p>
            </p:txBody>
          </p:sp>
          <p:sp>
            <p:nvSpPr>
              <p:cNvPr id="583752" name="Freeform 235"/>
              <p:cNvSpPr>
                <a:spLocks/>
              </p:cNvSpPr>
              <p:nvPr/>
            </p:nvSpPr>
            <p:spPr bwMode="auto">
              <a:xfrm>
                <a:off x="2712" y="1722"/>
                <a:ext cx="123" cy="70"/>
              </a:xfrm>
              <a:custGeom>
                <a:avLst/>
                <a:gdLst>
                  <a:gd name="T0" fmla="*/ 123 w 123"/>
                  <a:gd name="T1" fmla="*/ 68 h 70"/>
                  <a:gd name="T2" fmla="*/ 108 w 123"/>
                  <a:gd name="T3" fmla="*/ 70 h 70"/>
                  <a:gd name="T4" fmla="*/ 91 w 123"/>
                  <a:gd name="T5" fmla="*/ 70 h 70"/>
                  <a:gd name="T6" fmla="*/ 72 w 123"/>
                  <a:gd name="T7" fmla="*/ 68 h 70"/>
                  <a:gd name="T8" fmla="*/ 56 w 123"/>
                  <a:gd name="T9" fmla="*/ 61 h 70"/>
                  <a:gd name="T10" fmla="*/ 37 w 123"/>
                  <a:gd name="T11" fmla="*/ 54 h 70"/>
                  <a:gd name="T12" fmla="*/ 22 w 123"/>
                  <a:gd name="T13" fmla="*/ 45 h 70"/>
                  <a:gd name="T14" fmla="*/ 9 w 123"/>
                  <a:gd name="T15" fmla="*/ 34 h 70"/>
                  <a:gd name="T16" fmla="*/ 0 w 123"/>
                  <a:gd name="T17" fmla="*/ 23 h 70"/>
                  <a:gd name="T18" fmla="*/ 19 w 123"/>
                  <a:gd name="T19" fmla="*/ 11 h 70"/>
                  <a:gd name="T20" fmla="*/ 37 w 123"/>
                  <a:gd name="T21" fmla="*/ 4 h 70"/>
                  <a:gd name="T22" fmla="*/ 56 w 123"/>
                  <a:gd name="T23" fmla="*/ 0 h 70"/>
                  <a:gd name="T24" fmla="*/ 72 w 123"/>
                  <a:gd name="T25" fmla="*/ 0 h 70"/>
                  <a:gd name="T26" fmla="*/ 87 w 123"/>
                  <a:gd name="T27" fmla="*/ 7 h 70"/>
                  <a:gd name="T28" fmla="*/ 102 w 123"/>
                  <a:gd name="T29" fmla="*/ 20 h 70"/>
                  <a:gd name="T30" fmla="*/ 113 w 123"/>
                  <a:gd name="T31" fmla="*/ 41 h 70"/>
                  <a:gd name="T32" fmla="*/ 123 w 123"/>
                  <a:gd name="T33" fmla="*/ 68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7" y="54"/>
                    </a:lnTo>
                    <a:lnTo>
                      <a:pt x="22" y="45"/>
                    </a:lnTo>
                    <a:lnTo>
                      <a:pt x="9" y="34"/>
                    </a:lnTo>
                    <a:lnTo>
                      <a:pt x="0" y="23"/>
                    </a:lnTo>
                    <a:lnTo>
                      <a:pt x="19" y="11"/>
                    </a:lnTo>
                    <a:lnTo>
                      <a:pt x="37" y="4"/>
                    </a:lnTo>
                    <a:lnTo>
                      <a:pt x="56" y="0"/>
                    </a:lnTo>
                    <a:lnTo>
                      <a:pt x="72" y="0"/>
                    </a:lnTo>
                    <a:lnTo>
                      <a:pt x="87" y="7"/>
                    </a:lnTo>
                    <a:lnTo>
                      <a:pt x="102" y="20"/>
                    </a:lnTo>
                    <a:lnTo>
                      <a:pt x="113" y="41"/>
                    </a:lnTo>
                    <a:lnTo>
                      <a:pt x="123" y="68"/>
                    </a:lnTo>
                    <a:close/>
                  </a:path>
                </a:pathLst>
              </a:custGeom>
              <a:solidFill>
                <a:srgbClr val="1AF85F"/>
              </a:solidFill>
              <a:ln w="9525">
                <a:noFill/>
                <a:round/>
                <a:headEnd/>
                <a:tailEnd/>
              </a:ln>
            </p:spPr>
            <p:txBody>
              <a:bodyPr/>
              <a:lstStyle/>
              <a:p>
                <a:endParaRPr lang="fr-FR"/>
              </a:p>
            </p:txBody>
          </p:sp>
          <p:sp>
            <p:nvSpPr>
              <p:cNvPr id="583753" name="Freeform 236"/>
              <p:cNvSpPr>
                <a:spLocks/>
              </p:cNvSpPr>
              <p:nvPr/>
            </p:nvSpPr>
            <p:spPr bwMode="auto">
              <a:xfrm rot="-185643">
                <a:off x="2097" y="2050"/>
                <a:ext cx="124" cy="74"/>
              </a:xfrm>
              <a:custGeom>
                <a:avLst/>
                <a:gdLst>
                  <a:gd name="T0" fmla="*/ 0 w 123"/>
                  <a:gd name="T1" fmla="*/ 60 h 73"/>
                  <a:gd name="T2" fmla="*/ 9 w 123"/>
                  <a:gd name="T3" fmla="*/ 44 h 73"/>
                  <a:gd name="T4" fmla="*/ 22 w 123"/>
                  <a:gd name="T5" fmla="*/ 27 h 73"/>
                  <a:gd name="T6" fmla="*/ 37 w 123"/>
                  <a:gd name="T7" fmla="*/ 16 h 73"/>
                  <a:gd name="T8" fmla="*/ 54 w 123"/>
                  <a:gd name="T9" fmla="*/ 7 h 73"/>
                  <a:gd name="T10" fmla="*/ 72 w 123"/>
                  <a:gd name="T11" fmla="*/ 0 h 73"/>
                  <a:gd name="T12" fmla="*/ 90 w 123"/>
                  <a:gd name="T13" fmla="*/ 0 h 73"/>
                  <a:gd name="T14" fmla="*/ 107 w 123"/>
                  <a:gd name="T15" fmla="*/ 2 h 73"/>
                  <a:gd name="T16" fmla="*/ 124 w 123"/>
                  <a:gd name="T17" fmla="*/ 9 h 73"/>
                  <a:gd name="T18" fmla="*/ 114 w 123"/>
                  <a:gd name="T19" fmla="*/ 27 h 73"/>
                  <a:gd name="T20" fmla="*/ 105 w 123"/>
                  <a:gd name="T21" fmla="*/ 44 h 73"/>
                  <a:gd name="T22" fmla="*/ 94 w 123"/>
                  <a:gd name="T23" fmla="*/ 58 h 73"/>
                  <a:gd name="T24" fmla="*/ 79 w 123"/>
                  <a:gd name="T25" fmla="*/ 67 h 73"/>
                  <a:gd name="T26" fmla="*/ 64 w 123"/>
                  <a:gd name="T27" fmla="*/ 71 h 73"/>
                  <a:gd name="T28" fmla="*/ 45 w 123"/>
                  <a:gd name="T29" fmla="*/ 74 h 73"/>
                  <a:gd name="T30" fmla="*/ 24 w 123"/>
                  <a:gd name="T31" fmla="*/ 69 h 73"/>
                  <a:gd name="T32" fmla="*/ 0 w 123"/>
                  <a:gd name="T33" fmla="*/ 6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3"/>
                  <a:gd name="T53" fmla="*/ 123 w 123"/>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3">
                    <a:moveTo>
                      <a:pt x="0" y="59"/>
                    </a:moveTo>
                    <a:lnTo>
                      <a:pt x="9" y="43"/>
                    </a:lnTo>
                    <a:lnTo>
                      <a:pt x="22" y="27"/>
                    </a:lnTo>
                    <a:lnTo>
                      <a:pt x="37" y="16"/>
                    </a:lnTo>
                    <a:lnTo>
                      <a:pt x="54" y="7"/>
                    </a:lnTo>
                    <a:lnTo>
                      <a:pt x="71" y="0"/>
                    </a:lnTo>
                    <a:lnTo>
                      <a:pt x="89" y="0"/>
                    </a:lnTo>
                    <a:lnTo>
                      <a:pt x="106" y="2"/>
                    </a:lnTo>
                    <a:lnTo>
                      <a:pt x="123" y="9"/>
                    </a:lnTo>
                    <a:lnTo>
                      <a:pt x="113" y="27"/>
                    </a:lnTo>
                    <a:lnTo>
                      <a:pt x="104" y="43"/>
                    </a:lnTo>
                    <a:lnTo>
                      <a:pt x="93" y="57"/>
                    </a:lnTo>
                    <a:lnTo>
                      <a:pt x="78" y="66"/>
                    </a:lnTo>
                    <a:lnTo>
                      <a:pt x="63" y="70"/>
                    </a:lnTo>
                    <a:lnTo>
                      <a:pt x="45" y="73"/>
                    </a:lnTo>
                    <a:lnTo>
                      <a:pt x="24" y="68"/>
                    </a:lnTo>
                    <a:lnTo>
                      <a:pt x="0" y="59"/>
                    </a:lnTo>
                    <a:close/>
                  </a:path>
                </a:pathLst>
              </a:custGeom>
              <a:solidFill>
                <a:srgbClr val="1AF85F"/>
              </a:solidFill>
              <a:ln w="9525">
                <a:noFill/>
                <a:round/>
                <a:headEnd/>
                <a:tailEnd/>
              </a:ln>
            </p:spPr>
            <p:txBody>
              <a:bodyPr/>
              <a:lstStyle/>
              <a:p>
                <a:endParaRPr lang="fr-FR"/>
              </a:p>
            </p:txBody>
          </p:sp>
          <p:sp>
            <p:nvSpPr>
              <p:cNvPr id="583754" name="Freeform 237"/>
              <p:cNvSpPr>
                <a:spLocks/>
              </p:cNvSpPr>
              <p:nvPr/>
            </p:nvSpPr>
            <p:spPr bwMode="auto">
              <a:xfrm>
                <a:off x="2276" y="1926"/>
                <a:ext cx="73" cy="132"/>
              </a:xfrm>
              <a:custGeom>
                <a:avLst/>
                <a:gdLst>
                  <a:gd name="T0" fmla="*/ 71 w 74"/>
                  <a:gd name="T1" fmla="*/ 0 h 132"/>
                  <a:gd name="T2" fmla="*/ 58 w 74"/>
                  <a:gd name="T3" fmla="*/ 7 h 132"/>
                  <a:gd name="T4" fmla="*/ 45 w 74"/>
                  <a:gd name="T5" fmla="*/ 18 h 132"/>
                  <a:gd name="T6" fmla="*/ 31 w 74"/>
                  <a:gd name="T7" fmla="*/ 34 h 132"/>
                  <a:gd name="T8" fmla="*/ 20 w 74"/>
                  <a:gd name="T9" fmla="*/ 52 h 132"/>
                  <a:gd name="T10" fmla="*/ 9 w 74"/>
                  <a:gd name="T11" fmla="*/ 71 h 132"/>
                  <a:gd name="T12" fmla="*/ 3 w 74"/>
                  <a:gd name="T13" fmla="*/ 91 h 132"/>
                  <a:gd name="T14" fmla="*/ 0 w 74"/>
                  <a:gd name="T15" fmla="*/ 112 h 132"/>
                  <a:gd name="T16" fmla="*/ 3 w 74"/>
                  <a:gd name="T17" fmla="*/ 132 h 132"/>
                  <a:gd name="T18" fmla="*/ 20 w 74"/>
                  <a:gd name="T19" fmla="*/ 123 h 132"/>
                  <a:gd name="T20" fmla="*/ 37 w 74"/>
                  <a:gd name="T21" fmla="*/ 109 h 132"/>
                  <a:gd name="T22" fmla="*/ 49 w 74"/>
                  <a:gd name="T23" fmla="*/ 96 h 132"/>
                  <a:gd name="T24" fmla="*/ 60 w 74"/>
                  <a:gd name="T25" fmla="*/ 77 h 132"/>
                  <a:gd name="T26" fmla="*/ 67 w 74"/>
                  <a:gd name="T27" fmla="*/ 59 h 132"/>
                  <a:gd name="T28" fmla="*/ 71 w 74"/>
                  <a:gd name="T29" fmla="*/ 39 h 132"/>
                  <a:gd name="T30" fmla="*/ 73 w 74"/>
                  <a:gd name="T31" fmla="*/ 21 h 132"/>
                  <a:gd name="T32" fmla="*/ 71 w 74"/>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2"/>
                  <a:gd name="T53" fmla="*/ 74 w 74"/>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2">
                    <a:moveTo>
                      <a:pt x="72" y="0"/>
                    </a:moveTo>
                    <a:lnTo>
                      <a:pt x="59" y="7"/>
                    </a:lnTo>
                    <a:lnTo>
                      <a:pt x="46" y="18"/>
                    </a:lnTo>
                    <a:lnTo>
                      <a:pt x="31" y="34"/>
                    </a:lnTo>
                    <a:lnTo>
                      <a:pt x="20" y="52"/>
                    </a:lnTo>
                    <a:lnTo>
                      <a:pt x="9" y="71"/>
                    </a:lnTo>
                    <a:lnTo>
                      <a:pt x="3" y="91"/>
                    </a:lnTo>
                    <a:lnTo>
                      <a:pt x="0" y="112"/>
                    </a:lnTo>
                    <a:lnTo>
                      <a:pt x="3" y="132"/>
                    </a:lnTo>
                    <a:lnTo>
                      <a:pt x="20" y="123"/>
                    </a:lnTo>
                    <a:lnTo>
                      <a:pt x="37" y="109"/>
                    </a:lnTo>
                    <a:lnTo>
                      <a:pt x="50" y="96"/>
                    </a:lnTo>
                    <a:lnTo>
                      <a:pt x="61" y="77"/>
                    </a:lnTo>
                    <a:lnTo>
                      <a:pt x="68" y="59"/>
                    </a:lnTo>
                    <a:lnTo>
                      <a:pt x="72" y="39"/>
                    </a:lnTo>
                    <a:lnTo>
                      <a:pt x="74" y="21"/>
                    </a:lnTo>
                    <a:lnTo>
                      <a:pt x="72" y="0"/>
                    </a:lnTo>
                    <a:close/>
                  </a:path>
                </a:pathLst>
              </a:custGeom>
              <a:solidFill>
                <a:srgbClr val="1AF85F"/>
              </a:solidFill>
              <a:ln w="9525">
                <a:noFill/>
                <a:round/>
                <a:headEnd/>
                <a:tailEnd/>
              </a:ln>
            </p:spPr>
            <p:txBody>
              <a:bodyPr/>
              <a:lstStyle/>
              <a:p>
                <a:endParaRPr lang="fr-FR"/>
              </a:p>
            </p:txBody>
          </p:sp>
          <p:sp>
            <p:nvSpPr>
              <p:cNvPr id="583755" name="Freeform 238"/>
              <p:cNvSpPr>
                <a:spLocks/>
              </p:cNvSpPr>
              <p:nvPr/>
            </p:nvSpPr>
            <p:spPr bwMode="auto">
              <a:xfrm>
                <a:off x="2519" y="1876"/>
                <a:ext cx="71" cy="131"/>
              </a:xfrm>
              <a:custGeom>
                <a:avLst/>
                <a:gdLst>
                  <a:gd name="T0" fmla="*/ 69 w 72"/>
                  <a:gd name="T1" fmla="*/ 0 h 130"/>
                  <a:gd name="T2" fmla="*/ 56 w 72"/>
                  <a:gd name="T3" fmla="*/ 7 h 130"/>
                  <a:gd name="T4" fmla="*/ 43 w 72"/>
                  <a:gd name="T5" fmla="*/ 18 h 130"/>
                  <a:gd name="T6" fmla="*/ 31 w 72"/>
                  <a:gd name="T7" fmla="*/ 32 h 130"/>
                  <a:gd name="T8" fmla="*/ 18 w 72"/>
                  <a:gd name="T9" fmla="*/ 50 h 130"/>
                  <a:gd name="T10" fmla="*/ 9 w 72"/>
                  <a:gd name="T11" fmla="*/ 69 h 130"/>
                  <a:gd name="T12" fmla="*/ 2 w 72"/>
                  <a:gd name="T13" fmla="*/ 90 h 130"/>
                  <a:gd name="T14" fmla="*/ 0 w 72"/>
                  <a:gd name="T15" fmla="*/ 110 h 130"/>
                  <a:gd name="T16" fmla="*/ 2 w 72"/>
                  <a:gd name="T17" fmla="*/ 131 h 130"/>
                  <a:gd name="T18" fmla="*/ 18 w 72"/>
                  <a:gd name="T19" fmla="*/ 122 h 130"/>
                  <a:gd name="T20" fmla="*/ 35 w 72"/>
                  <a:gd name="T21" fmla="*/ 108 h 130"/>
                  <a:gd name="T22" fmla="*/ 47 w 72"/>
                  <a:gd name="T23" fmla="*/ 94 h 130"/>
                  <a:gd name="T24" fmla="*/ 58 w 72"/>
                  <a:gd name="T25" fmla="*/ 76 h 130"/>
                  <a:gd name="T26" fmla="*/ 66 w 72"/>
                  <a:gd name="T27" fmla="*/ 57 h 130"/>
                  <a:gd name="T28" fmla="*/ 69 w 72"/>
                  <a:gd name="T29" fmla="*/ 39 h 130"/>
                  <a:gd name="T30" fmla="*/ 71 w 72"/>
                  <a:gd name="T31" fmla="*/ 18 h 130"/>
                  <a:gd name="T32" fmla="*/ 69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8"/>
                    </a:lnTo>
                    <a:lnTo>
                      <a:pt x="31" y="32"/>
                    </a:lnTo>
                    <a:lnTo>
                      <a:pt x="18" y="50"/>
                    </a:lnTo>
                    <a:lnTo>
                      <a:pt x="9" y="68"/>
                    </a:lnTo>
                    <a:lnTo>
                      <a:pt x="2" y="89"/>
                    </a:lnTo>
                    <a:lnTo>
                      <a:pt x="0" y="109"/>
                    </a:lnTo>
                    <a:lnTo>
                      <a:pt x="2" y="130"/>
                    </a:lnTo>
                    <a:lnTo>
                      <a:pt x="18" y="121"/>
                    </a:lnTo>
                    <a:lnTo>
                      <a:pt x="35" y="107"/>
                    </a:lnTo>
                    <a:lnTo>
                      <a:pt x="48" y="93"/>
                    </a:lnTo>
                    <a:lnTo>
                      <a:pt x="59" y="75"/>
                    </a:lnTo>
                    <a:lnTo>
                      <a:pt x="67" y="57"/>
                    </a:lnTo>
                    <a:lnTo>
                      <a:pt x="70" y="39"/>
                    </a:lnTo>
                    <a:lnTo>
                      <a:pt x="72" y="18"/>
                    </a:lnTo>
                    <a:lnTo>
                      <a:pt x="70" y="0"/>
                    </a:lnTo>
                    <a:close/>
                  </a:path>
                </a:pathLst>
              </a:custGeom>
              <a:solidFill>
                <a:srgbClr val="1AF85F"/>
              </a:solidFill>
              <a:ln w="9525">
                <a:noFill/>
                <a:round/>
                <a:headEnd/>
                <a:tailEnd/>
              </a:ln>
            </p:spPr>
            <p:txBody>
              <a:bodyPr/>
              <a:lstStyle/>
              <a:p>
                <a:endParaRPr lang="fr-FR"/>
              </a:p>
            </p:txBody>
          </p:sp>
          <p:sp>
            <p:nvSpPr>
              <p:cNvPr id="583756" name="Freeform 239"/>
              <p:cNvSpPr>
                <a:spLocks/>
              </p:cNvSpPr>
              <p:nvPr/>
            </p:nvSpPr>
            <p:spPr bwMode="auto">
              <a:xfrm rot="-180767">
                <a:off x="2570" y="1767"/>
                <a:ext cx="122" cy="75"/>
              </a:xfrm>
              <a:custGeom>
                <a:avLst/>
                <a:gdLst>
                  <a:gd name="T0" fmla="*/ 0 w 123"/>
                  <a:gd name="T1" fmla="*/ 62 h 75"/>
                  <a:gd name="T2" fmla="*/ 9 w 123"/>
                  <a:gd name="T3" fmla="*/ 46 h 75"/>
                  <a:gd name="T4" fmla="*/ 22 w 123"/>
                  <a:gd name="T5" fmla="*/ 30 h 75"/>
                  <a:gd name="T6" fmla="*/ 37 w 123"/>
                  <a:gd name="T7" fmla="*/ 19 h 75"/>
                  <a:gd name="T8" fmla="*/ 54 w 123"/>
                  <a:gd name="T9" fmla="*/ 7 h 75"/>
                  <a:gd name="T10" fmla="*/ 70 w 123"/>
                  <a:gd name="T11" fmla="*/ 3 h 75"/>
                  <a:gd name="T12" fmla="*/ 88 w 123"/>
                  <a:gd name="T13" fmla="*/ 0 h 75"/>
                  <a:gd name="T14" fmla="*/ 105 w 123"/>
                  <a:gd name="T15" fmla="*/ 3 h 75"/>
                  <a:gd name="T16" fmla="*/ 122 w 123"/>
                  <a:gd name="T17" fmla="*/ 9 h 75"/>
                  <a:gd name="T18" fmla="*/ 112 w 123"/>
                  <a:gd name="T19" fmla="*/ 28 h 75"/>
                  <a:gd name="T20" fmla="*/ 103 w 123"/>
                  <a:gd name="T21" fmla="*/ 44 h 75"/>
                  <a:gd name="T22" fmla="*/ 92 w 123"/>
                  <a:gd name="T23" fmla="*/ 57 h 75"/>
                  <a:gd name="T24" fmla="*/ 77 w 123"/>
                  <a:gd name="T25" fmla="*/ 66 h 75"/>
                  <a:gd name="T26" fmla="*/ 62 w 123"/>
                  <a:gd name="T27" fmla="*/ 73 h 75"/>
                  <a:gd name="T28" fmla="*/ 45 w 123"/>
                  <a:gd name="T29" fmla="*/ 75 h 75"/>
                  <a:gd name="T30" fmla="*/ 24 w 123"/>
                  <a:gd name="T31" fmla="*/ 71 h 75"/>
                  <a:gd name="T32" fmla="*/ 0 w 123"/>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2"/>
                    </a:moveTo>
                    <a:lnTo>
                      <a:pt x="9" y="46"/>
                    </a:lnTo>
                    <a:lnTo>
                      <a:pt x="22" y="30"/>
                    </a:lnTo>
                    <a:lnTo>
                      <a:pt x="37" y="19"/>
                    </a:lnTo>
                    <a:lnTo>
                      <a:pt x="54" y="7"/>
                    </a:lnTo>
                    <a:lnTo>
                      <a:pt x="71" y="3"/>
                    </a:lnTo>
                    <a:lnTo>
                      <a:pt x="89" y="0"/>
                    </a:lnTo>
                    <a:lnTo>
                      <a:pt x="106" y="3"/>
                    </a:lnTo>
                    <a:lnTo>
                      <a:pt x="123" y="9"/>
                    </a:lnTo>
                    <a:lnTo>
                      <a:pt x="113" y="28"/>
                    </a:lnTo>
                    <a:lnTo>
                      <a:pt x="104" y="44"/>
                    </a:lnTo>
                    <a:lnTo>
                      <a:pt x="93" y="57"/>
                    </a:lnTo>
                    <a:lnTo>
                      <a:pt x="78" y="66"/>
                    </a:lnTo>
                    <a:lnTo>
                      <a:pt x="63" y="73"/>
                    </a:lnTo>
                    <a:lnTo>
                      <a:pt x="45" y="75"/>
                    </a:lnTo>
                    <a:lnTo>
                      <a:pt x="24" y="71"/>
                    </a:lnTo>
                    <a:lnTo>
                      <a:pt x="0" y="62"/>
                    </a:lnTo>
                    <a:close/>
                  </a:path>
                </a:pathLst>
              </a:custGeom>
              <a:solidFill>
                <a:srgbClr val="1AF85F"/>
              </a:solidFill>
              <a:ln w="9525">
                <a:noFill/>
                <a:round/>
                <a:headEnd/>
                <a:tailEnd/>
              </a:ln>
            </p:spPr>
            <p:txBody>
              <a:bodyPr/>
              <a:lstStyle/>
              <a:p>
                <a:endParaRPr lang="fr-FR"/>
              </a:p>
            </p:txBody>
          </p:sp>
          <p:sp>
            <p:nvSpPr>
              <p:cNvPr id="583757" name="Freeform 240"/>
              <p:cNvSpPr>
                <a:spLocks/>
              </p:cNvSpPr>
              <p:nvPr/>
            </p:nvSpPr>
            <p:spPr bwMode="auto">
              <a:xfrm>
                <a:off x="2364" y="1891"/>
                <a:ext cx="121" cy="72"/>
              </a:xfrm>
              <a:custGeom>
                <a:avLst/>
                <a:gdLst>
                  <a:gd name="T0" fmla="*/ 121 w 120"/>
                  <a:gd name="T1" fmla="*/ 69 h 71"/>
                  <a:gd name="T2" fmla="*/ 107 w 120"/>
                  <a:gd name="T3" fmla="*/ 72 h 71"/>
                  <a:gd name="T4" fmla="*/ 90 w 120"/>
                  <a:gd name="T5" fmla="*/ 72 h 71"/>
                  <a:gd name="T6" fmla="*/ 73 w 120"/>
                  <a:gd name="T7" fmla="*/ 69 h 71"/>
                  <a:gd name="T8" fmla="*/ 54 w 120"/>
                  <a:gd name="T9" fmla="*/ 62 h 71"/>
                  <a:gd name="T10" fmla="*/ 37 w 120"/>
                  <a:gd name="T11" fmla="*/ 56 h 71"/>
                  <a:gd name="T12" fmla="*/ 22 w 120"/>
                  <a:gd name="T13" fmla="*/ 47 h 71"/>
                  <a:gd name="T14" fmla="*/ 9 w 120"/>
                  <a:gd name="T15" fmla="*/ 34 h 71"/>
                  <a:gd name="T16" fmla="*/ 0 w 120"/>
                  <a:gd name="T17" fmla="*/ 23 h 71"/>
                  <a:gd name="T18" fmla="*/ 18 w 120"/>
                  <a:gd name="T19" fmla="*/ 11 h 71"/>
                  <a:gd name="T20" fmla="*/ 37 w 120"/>
                  <a:gd name="T21" fmla="*/ 5 h 71"/>
                  <a:gd name="T22" fmla="*/ 55 w 120"/>
                  <a:gd name="T23" fmla="*/ 0 h 71"/>
                  <a:gd name="T24" fmla="*/ 73 w 120"/>
                  <a:gd name="T25" fmla="*/ 2 h 71"/>
                  <a:gd name="T26" fmla="*/ 88 w 120"/>
                  <a:gd name="T27" fmla="*/ 9 h 71"/>
                  <a:gd name="T28" fmla="*/ 101 w 120"/>
                  <a:gd name="T29" fmla="*/ 21 h 71"/>
                  <a:gd name="T30" fmla="*/ 112 w 120"/>
                  <a:gd name="T31" fmla="*/ 42 h 71"/>
                  <a:gd name="T32" fmla="*/ 121 w 120"/>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1"/>
                  <a:gd name="T53" fmla="*/ 120 w 12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1">
                    <a:moveTo>
                      <a:pt x="120" y="68"/>
                    </a:moveTo>
                    <a:lnTo>
                      <a:pt x="106" y="71"/>
                    </a:lnTo>
                    <a:lnTo>
                      <a:pt x="89" y="71"/>
                    </a:lnTo>
                    <a:lnTo>
                      <a:pt x="72" y="68"/>
                    </a:lnTo>
                    <a:lnTo>
                      <a:pt x="54" y="61"/>
                    </a:lnTo>
                    <a:lnTo>
                      <a:pt x="37" y="55"/>
                    </a:lnTo>
                    <a:lnTo>
                      <a:pt x="22" y="46"/>
                    </a:lnTo>
                    <a:lnTo>
                      <a:pt x="9" y="34"/>
                    </a:lnTo>
                    <a:lnTo>
                      <a:pt x="0" y="23"/>
                    </a:lnTo>
                    <a:lnTo>
                      <a:pt x="18" y="11"/>
                    </a:lnTo>
                    <a:lnTo>
                      <a:pt x="37" y="5"/>
                    </a:lnTo>
                    <a:lnTo>
                      <a:pt x="55" y="0"/>
                    </a:lnTo>
                    <a:lnTo>
                      <a:pt x="72" y="2"/>
                    </a:lnTo>
                    <a:lnTo>
                      <a:pt x="87" y="9"/>
                    </a:lnTo>
                    <a:lnTo>
                      <a:pt x="100" y="21"/>
                    </a:lnTo>
                    <a:lnTo>
                      <a:pt x="111" y="41"/>
                    </a:lnTo>
                    <a:lnTo>
                      <a:pt x="120" y="68"/>
                    </a:lnTo>
                    <a:close/>
                  </a:path>
                </a:pathLst>
              </a:custGeom>
              <a:solidFill>
                <a:srgbClr val="1AF85F"/>
              </a:solidFill>
              <a:ln w="9525">
                <a:noFill/>
                <a:round/>
                <a:headEnd/>
                <a:tailEnd/>
              </a:ln>
            </p:spPr>
            <p:txBody>
              <a:bodyPr/>
              <a:lstStyle/>
              <a:p>
                <a:endParaRPr lang="fr-FR"/>
              </a:p>
            </p:txBody>
          </p:sp>
          <p:sp>
            <p:nvSpPr>
              <p:cNvPr id="583758" name="Freeform 241"/>
              <p:cNvSpPr>
                <a:spLocks/>
              </p:cNvSpPr>
              <p:nvPr/>
            </p:nvSpPr>
            <p:spPr bwMode="auto">
              <a:xfrm>
                <a:off x="2600" y="1623"/>
                <a:ext cx="122" cy="72"/>
              </a:xfrm>
              <a:custGeom>
                <a:avLst/>
                <a:gdLst>
                  <a:gd name="T0" fmla="*/ 122 w 122"/>
                  <a:gd name="T1" fmla="*/ 69 h 71"/>
                  <a:gd name="T2" fmla="*/ 107 w 122"/>
                  <a:gd name="T3" fmla="*/ 72 h 71"/>
                  <a:gd name="T4" fmla="*/ 91 w 122"/>
                  <a:gd name="T5" fmla="*/ 72 h 71"/>
                  <a:gd name="T6" fmla="*/ 72 w 122"/>
                  <a:gd name="T7" fmla="*/ 69 h 71"/>
                  <a:gd name="T8" fmla="*/ 55 w 122"/>
                  <a:gd name="T9" fmla="*/ 63 h 71"/>
                  <a:gd name="T10" fmla="*/ 37 w 122"/>
                  <a:gd name="T11" fmla="*/ 56 h 71"/>
                  <a:gd name="T12" fmla="*/ 22 w 122"/>
                  <a:gd name="T13" fmla="*/ 47 h 71"/>
                  <a:gd name="T14" fmla="*/ 9 w 122"/>
                  <a:gd name="T15" fmla="*/ 34 h 71"/>
                  <a:gd name="T16" fmla="*/ 0 w 122"/>
                  <a:gd name="T17" fmla="*/ 23 h 71"/>
                  <a:gd name="T18" fmla="*/ 20 w 122"/>
                  <a:gd name="T19" fmla="*/ 12 h 71"/>
                  <a:gd name="T20" fmla="*/ 39 w 122"/>
                  <a:gd name="T21" fmla="*/ 5 h 71"/>
                  <a:gd name="T22" fmla="*/ 55 w 122"/>
                  <a:gd name="T23" fmla="*/ 0 h 71"/>
                  <a:gd name="T24" fmla="*/ 72 w 122"/>
                  <a:gd name="T25" fmla="*/ 2 h 71"/>
                  <a:gd name="T26" fmla="*/ 87 w 122"/>
                  <a:gd name="T27" fmla="*/ 9 h 71"/>
                  <a:gd name="T28" fmla="*/ 102 w 122"/>
                  <a:gd name="T29" fmla="*/ 21 h 71"/>
                  <a:gd name="T30" fmla="*/ 113 w 122"/>
                  <a:gd name="T31" fmla="*/ 42 h 71"/>
                  <a:gd name="T32" fmla="*/ 122 w 122"/>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1"/>
                  <a:gd name="T53" fmla="*/ 122 w 122"/>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1">
                    <a:moveTo>
                      <a:pt x="122" y="68"/>
                    </a:moveTo>
                    <a:lnTo>
                      <a:pt x="107" y="71"/>
                    </a:lnTo>
                    <a:lnTo>
                      <a:pt x="91" y="71"/>
                    </a:lnTo>
                    <a:lnTo>
                      <a:pt x="72" y="68"/>
                    </a:lnTo>
                    <a:lnTo>
                      <a:pt x="55" y="62"/>
                    </a:lnTo>
                    <a:lnTo>
                      <a:pt x="37" y="55"/>
                    </a:lnTo>
                    <a:lnTo>
                      <a:pt x="22" y="46"/>
                    </a:lnTo>
                    <a:lnTo>
                      <a:pt x="9" y="34"/>
                    </a:lnTo>
                    <a:lnTo>
                      <a:pt x="0" y="23"/>
                    </a:lnTo>
                    <a:lnTo>
                      <a:pt x="20" y="12"/>
                    </a:lnTo>
                    <a:lnTo>
                      <a:pt x="39" y="5"/>
                    </a:lnTo>
                    <a:lnTo>
                      <a:pt x="55" y="0"/>
                    </a:lnTo>
                    <a:lnTo>
                      <a:pt x="72" y="2"/>
                    </a:lnTo>
                    <a:lnTo>
                      <a:pt x="87" y="9"/>
                    </a:lnTo>
                    <a:lnTo>
                      <a:pt x="102" y="21"/>
                    </a:lnTo>
                    <a:lnTo>
                      <a:pt x="113" y="41"/>
                    </a:lnTo>
                    <a:lnTo>
                      <a:pt x="122" y="68"/>
                    </a:lnTo>
                    <a:close/>
                  </a:path>
                </a:pathLst>
              </a:custGeom>
              <a:solidFill>
                <a:srgbClr val="1AF85F"/>
              </a:solidFill>
              <a:ln w="9525">
                <a:noFill/>
                <a:round/>
                <a:headEnd/>
                <a:tailEnd/>
              </a:ln>
            </p:spPr>
            <p:txBody>
              <a:bodyPr/>
              <a:lstStyle/>
              <a:p>
                <a:endParaRPr lang="fr-FR"/>
              </a:p>
            </p:txBody>
          </p:sp>
          <p:sp>
            <p:nvSpPr>
              <p:cNvPr id="583759" name="Freeform 242"/>
              <p:cNvSpPr>
                <a:spLocks/>
              </p:cNvSpPr>
              <p:nvPr/>
            </p:nvSpPr>
            <p:spPr bwMode="auto">
              <a:xfrm rot="-176140">
                <a:off x="2668" y="1831"/>
                <a:ext cx="124" cy="77"/>
              </a:xfrm>
              <a:custGeom>
                <a:avLst/>
                <a:gdLst>
                  <a:gd name="T0" fmla="*/ 0 w 123"/>
                  <a:gd name="T1" fmla="*/ 63 h 75"/>
                  <a:gd name="T2" fmla="*/ 10 w 123"/>
                  <a:gd name="T3" fmla="*/ 46 h 75"/>
                  <a:gd name="T4" fmla="*/ 23 w 123"/>
                  <a:gd name="T5" fmla="*/ 31 h 75"/>
                  <a:gd name="T6" fmla="*/ 37 w 123"/>
                  <a:gd name="T7" fmla="*/ 18 h 75"/>
                  <a:gd name="T8" fmla="*/ 54 w 123"/>
                  <a:gd name="T9" fmla="*/ 9 h 75"/>
                  <a:gd name="T10" fmla="*/ 72 w 123"/>
                  <a:gd name="T11" fmla="*/ 2 h 75"/>
                  <a:gd name="T12" fmla="*/ 90 w 123"/>
                  <a:gd name="T13" fmla="*/ 0 h 75"/>
                  <a:gd name="T14" fmla="*/ 107 w 123"/>
                  <a:gd name="T15" fmla="*/ 2 h 75"/>
                  <a:gd name="T16" fmla="*/ 124 w 123"/>
                  <a:gd name="T17" fmla="*/ 9 h 75"/>
                  <a:gd name="T18" fmla="*/ 115 w 123"/>
                  <a:gd name="T19" fmla="*/ 28 h 75"/>
                  <a:gd name="T20" fmla="*/ 105 w 123"/>
                  <a:gd name="T21" fmla="*/ 44 h 75"/>
                  <a:gd name="T22" fmla="*/ 94 w 123"/>
                  <a:gd name="T23" fmla="*/ 59 h 75"/>
                  <a:gd name="T24" fmla="*/ 79 w 123"/>
                  <a:gd name="T25" fmla="*/ 68 h 75"/>
                  <a:gd name="T26" fmla="*/ 64 w 123"/>
                  <a:gd name="T27" fmla="*/ 75 h 75"/>
                  <a:gd name="T28" fmla="*/ 45 w 123"/>
                  <a:gd name="T29" fmla="*/ 77 h 75"/>
                  <a:gd name="T30" fmla="*/ 24 w 123"/>
                  <a:gd name="T31" fmla="*/ 72 h 75"/>
                  <a:gd name="T32" fmla="*/ 0 w 123"/>
                  <a:gd name="T33" fmla="*/ 6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30"/>
                    </a:lnTo>
                    <a:lnTo>
                      <a:pt x="37" y="18"/>
                    </a:lnTo>
                    <a:lnTo>
                      <a:pt x="54" y="9"/>
                    </a:lnTo>
                    <a:lnTo>
                      <a:pt x="71" y="2"/>
                    </a:lnTo>
                    <a:lnTo>
                      <a:pt x="89" y="0"/>
                    </a:lnTo>
                    <a:lnTo>
                      <a:pt x="106" y="2"/>
                    </a:lnTo>
                    <a:lnTo>
                      <a:pt x="123" y="9"/>
                    </a:lnTo>
                    <a:lnTo>
                      <a:pt x="114" y="27"/>
                    </a:lnTo>
                    <a:lnTo>
                      <a:pt x="104" y="43"/>
                    </a:lnTo>
                    <a:lnTo>
                      <a:pt x="93" y="57"/>
                    </a:lnTo>
                    <a:lnTo>
                      <a:pt x="78" y="66"/>
                    </a:lnTo>
                    <a:lnTo>
                      <a:pt x="63" y="73"/>
                    </a:lnTo>
                    <a:lnTo>
                      <a:pt x="45" y="75"/>
                    </a:lnTo>
                    <a:lnTo>
                      <a:pt x="24" y="70"/>
                    </a:lnTo>
                    <a:lnTo>
                      <a:pt x="0" y="61"/>
                    </a:lnTo>
                    <a:close/>
                  </a:path>
                </a:pathLst>
              </a:custGeom>
              <a:solidFill>
                <a:srgbClr val="1AF85F"/>
              </a:solidFill>
              <a:ln w="9525">
                <a:noFill/>
                <a:round/>
                <a:headEnd/>
                <a:tailEnd/>
              </a:ln>
            </p:spPr>
            <p:txBody>
              <a:bodyPr/>
              <a:lstStyle/>
              <a:p>
                <a:endParaRPr lang="fr-FR"/>
              </a:p>
            </p:txBody>
          </p:sp>
          <p:sp>
            <p:nvSpPr>
              <p:cNvPr id="583760" name="Freeform 243"/>
              <p:cNvSpPr>
                <a:spLocks/>
              </p:cNvSpPr>
              <p:nvPr/>
            </p:nvSpPr>
            <p:spPr bwMode="auto">
              <a:xfrm>
                <a:off x="2055" y="1800"/>
                <a:ext cx="76" cy="123"/>
              </a:xfrm>
              <a:custGeom>
                <a:avLst/>
                <a:gdLst>
                  <a:gd name="T0" fmla="*/ 0 w 77"/>
                  <a:gd name="T1" fmla="*/ 0 h 121"/>
                  <a:gd name="T2" fmla="*/ 0 w 77"/>
                  <a:gd name="T3" fmla="*/ 21 h 121"/>
                  <a:gd name="T4" fmla="*/ 2 w 77"/>
                  <a:gd name="T5" fmla="*/ 44 h 121"/>
                  <a:gd name="T6" fmla="*/ 8 w 77"/>
                  <a:gd name="T7" fmla="*/ 63 h 121"/>
                  <a:gd name="T8" fmla="*/ 15 w 77"/>
                  <a:gd name="T9" fmla="*/ 81 h 121"/>
                  <a:gd name="T10" fmla="*/ 26 w 77"/>
                  <a:gd name="T11" fmla="*/ 98 h 121"/>
                  <a:gd name="T12" fmla="*/ 38 w 77"/>
                  <a:gd name="T13" fmla="*/ 111 h 121"/>
                  <a:gd name="T14" fmla="*/ 55 w 77"/>
                  <a:gd name="T15" fmla="*/ 118 h 121"/>
                  <a:gd name="T16" fmla="*/ 74 w 77"/>
                  <a:gd name="T17" fmla="*/ 123 h 121"/>
                  <a:gd name="T18" fmla="*/ 76 w 77"/>
                  <a:gd name="T19" fmla="*/ 102 h 121"/>
                  <a:gd name="T20" fmla="*/ 74 w 77"/>
                  <a:gd name="T21" fmla="*/ 81 h 121"/>
                  <a:gd name="T22" fmla="*/ 68 w 77"/>
                  <a:gd name="T23" fmla="*/ 63 h 121"/>
                  <a:gd name="T24" fmla="*/ 59 w 77"/>
                  <a:gd name="T25" fmla="*/ 44 h 121"/>
                  <a:gd name="T26" fmla="*/ 48 w 77"/>
                  <a:gd name="T27" fmla="*/ 30 h 121"/>
                  <a:gd name="T28" fmla="*/ 36 w 77"/>
                  <a:gd name="T29" fmla="*/ 18 h 121"/>
                  <a:gd name="T30" fmla="*/ 19 w 77"/>
                  <a:gd name="T31" fmla="*/ 7 h 121"/>
                  <a:gd name="T32" fmla="*/ 0 w 77"/>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21"/>
                  <a:gd name="T53" fmla="*/ 77 w 77"/>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21">
                    <a:moveTo>
                      <a:pt x="0" y="0"/>
                    </a:moveTo>
                    <a:lnTo>
                      <a:pt x="0" y="21"/>
                    </a:lnTo>
                    <a:lnTo>
                      <a:pt x="2" y="43"/>
                    </a:lnTo>
                    <a:lnTo>
                      <a:pt x="8" y="62"/>
                    </a:lnTo>
                    <a:lnTo>
                      <a:pt x="15" y="80"/>
                    </a:lnTo>
                    <a:lnTo>
                      <a:pt x="26" y="96"/>
                    </a:lnTo>
                    <a:lnTo>
                      <a:pt x="39" y="109"/>
                    </a:lnTo>
                    <a:lnTo>
                      <a:pt x="56" y="116"/>
                    </a:lnTo>
                    <a:lnTo>
                      <a:pt x="75" y="121"/>
                    </a:lnTo>
                    <a:lnTo>
                      <a:pt x="77" y="100"/>
                    </a:lnTo>
                    <a:lnTo>
                      <a:pt x="75" y="80"/>
                    </a:lnTo>
                    <a:lnTo>
                      <a:pt x="69" y="62"/>
                    </a:lnTo>
                    <a:lnTo>
                      <a:pt x="60" y="43"/>
                    </a:lnTo>
                    <a:lnTo>
                      <a:pt x="49" y="30"/>
                    </a:lnTo>
                    <a:lnTo>
                      <a:pt x="36" y="18"/>
                    </a:lnTo>
                    <a:lnTo>
                      <a:pt x="19" y="7"/>
                    </a:lnTo>
                    <a:lnTo>
                      <a:pt x="0" y="0"/>
                    </a:lnTo>
                    <a:close/>
                  </a:path>
                </a:pathLst>
              </a:custGeom>
              <a:solidFill>
                <a:srgbClr val="1AF85F"/>
              </a:solidFill>
              <a:ln w="9525">
                <a:noFill/>
                <a:round/>
                <a:headEnd/>
                <a:tailEnd/>
              </a:ln>
            </p:spPr>
            <p:txBody>
              <a:bodyPr/>
              <a:lstStyle/>
              <a:p>
                <a:endParaRPr lang="fr-FR"/>
              </a:p>
            </p:txBody>
          </p:sp>
          <p:sp>
            <p:nvSpPr>
              <p:cNvPr id="583761" name="Freeform 244"/>
              <p:cNvSpPr>
                <a:spLocks/>
              </p:cNvSpPr>
              <p:nvPr/>
            </p:nvSpPr>
            <p:spPr bwMode="auto">
              <a:xfrm rot="-133780">
                <a:off x="2143" y="1770"/>
                <a:ext cx="53" cy="153"/>
              </a:xfrm>
              <a:custGeom>
                <a:avLst/>
                <a:gdLst>
                  <a:gd name="T0" fmla="*/ 30 w 52"/>
                  <a:gd name="T1" fmla="*/ 0 h 150"/>
                  <a:gd name="T2" fmla="*/ 9 w 52"/>
                  <a:gd name="T3" fmla="*/ 35 h 150"/>
                  <a:gd name="T4" fmla="*/ 0 w 52"/>
                  <a:gd name="T5" fmla="*/ 73 h 150"/>
                  <a:gd name="T6" fmla="*/ 2 w 52"/>
                  <a:gd name="T7" fmla="*/ 115 h 150"/>
                  <a:gd name="T8" fmla="*/ 24 w 52"/>
                  <a:gd name="T9" fmla="*/ 153 h 150"/>
                  <a:gd name="T10" fmla="*/ 45 w 52"/>
                  <a:gd name="T11" fmla="*/ 120 h 150"/>
                  <a:gd name="T12" fmla="*/ 53 w 52"/>
                  <a:gd name="T13" fmla="*/ 81 h 150"/>
                  <a:gd name="T14" fmla="*/ 49 w 52"/>
                  <a:gd name="T15" fmla="*/ 42 h 150"/>
                  <a:gd name="T16" fmla="*/ 30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2"/>
                    </a:lnTo>
                    <a:lnTo>
                      <a:pt x="2" y="113"/>
                    </a:lnTo>
                    <a:lnTo>
                      <a:pt x="24" y="150"/>
                    </a:lnTo>
                    <a:lnTo>
                      <a:pt x="44" y="118"/>
                    </a:lnTo>
                    <a:lnTo>
                      <a:pt x="52" y="79"/>
                    </a:lnTo>
                    <a:lnTo>
                      <a:pt x="48" y="41"/>
                    </a:lnTo>
                    <a:lnTo>
                      <a:pt x="29" y="0"/>
                    </a:lnTo>
                    <a:close/>
                  </a:path>
                </a:pathLst>
              </a:custGeom>
              <a:solidFill>
                <a:srgbClr val="1AF85F"/>
              </a:solidFill>
              <a:ln w="9525">
                <a:noFill/>
                <a:round/>
                <a:headEnd/>
                <a:tailEnd/>
              </a:ln>
            </p:spPr>
            <p:txBody>
              <a:bodyPr/>
              <a:lstStyle/>
              <a:p>
                <a:endParaRPr lang="fr-FR"/>
              </a:p>
            </p:txBody>
          </p:sp>
          <p:sp>
            <p:nvSpPr>
              <p:cNvPr id="583762" name="Freeform 245"/>
              <p:cNvSpPr>
                <a:spLocks/>
              </p:cNvSpPr>
              <p:nvPr/>
            </p:nvSpPr>
            <p:spPr bwMode="auto">
              <a:xfrm rot="-180394">
                <a:off x="2092" y="2146"/>
                <a:ext cx="123" cy="75"/>
              </a:xfrm>
              <a:custGeom>
                <a:avLst/>
                <a:gdLst>
                  <a:gd name="T0" fmla="*/ 0 w 122"/>
                  <a:gd name="T1" fmla="*/ 62 h 75"/>
                  <a:gd name="T2" fmla="*/ 9 w 122"/>
                  <a:gd name="T3" fmla="*/ 46 h 75"/>
                  <a:gd name="T4" fmla="*/ 22 w 122"/>
                  <a:gd name="T5" fmla="*/ 30 h 75"/>
                  <a:gd name="T6" fmla="*/ 37 w 122"/>
                  <a:gd name="T7" fmla="*/ 19 h 75"/>
                  <a:gd name="T8" fmla="*/ 53 w 122"/>
                  <a:gd name="T9" fmla="*/ 9 h 75"/>
                  <a:gd name="T10" fmla="*/ 71 w 122"/>
                  <a:gd name="T11" fmla="*/ 3 h 75"/>
                  <a:gd name="T12" fmla="*/ 90 w 122"/>
                  <a:gd name="T13" fmla="*/ 0 h 75"/>
                  <a:gd name="T14" fmla="*/ 106 w 122"/>
                  <a:gd name="T15" fmla="*/ 3 h 75"/>
                  <a:gd name="T16" fmla="*/ 123 w 122"/>
                  <a:gd name="T17" fmla="*/ 9 h 75"/>
                  <a:gd name="T18" fmla="*/ 114 w 122"/>
                  <a:gd name="T19" fmla="*/ 28 h 75"/>
                  <a:gd name="T20" fmla="*/ 105 w 122"/>
                  <a:gd name="T21" fmla="*/ 44 h 75"/>
                  <a:gd name="T22" fmla="*/ 93 w 122"/>
                  <a:gd name="T23" fmla="*/ 57 h 75"/>
                  <a:gd name="T24" fmla="*/ 79 w 122"/>
                  <a:gd name="T25" fmla="*/ 66 h 75"/>
                  <a:gd name="T26" fmla="*/ 64 w 122"/>
                  <a:gd name="T27" fmla="*/ 73 h 75"/>
                  <a:gd name="T28" fmla="*/ 44 w 122"/>
                  <a:gd name="T29" fmla="*/ 75 h 75"/>
                  <a:gd name="T30" fmla="*/ 24 w 122"/>
                  <a:gd name="T31" fmla="*/ 71 h 75"/>
                  <a:gd name="T32" fmla="*/ 0 w 122"/>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5"/>
                  <a:gd name="T53" fmla="*/ 122 w 122"/>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5">
                    <a:moveTo>
                      <a:pt x="0" y="62"/>
                    </a:moveTo>
                    <a:lnTo>
                      <a:pt x="9" y="46"/>
                    </a:lnTo>
                    <a:lnTo>
                      <a:pt x="22" y="30"/>
                    </a:lnTo>
                    <a:lnTo>
                      <a:pt x="37" y="19"/>
                    </a:lnTo>
                    <a:lnTo>
                      <a:pt x="53" y="9"/>
                    </a:lnTo>
                    <a:lnTo>
                      <a:pt x="70" y="3"/>
                    </a:lnTo>
                    <a:lnTo>
                      <a:pt x="89" y="0"/>
                    </a:lnTo>
                    <a:lnTo>
                      <a:pt x="105" y="3"/>
                    </a:lnTo>
                    <a:lnTo>
                      <a:pt x="122" y="9"/>
                    </a:lnTo>
                    <a:lnTo>
                      <a:pt x="113" y="28"/>
                    </a:lnTo>
                    <a:lnTo>
                      <a:pt x="104" y="44"/>
                    </a:lnTo>
                    <a:lnTo>
                      <a:pt x="92" y="57"/>
                    </a:lnTo>
                    <a:lnTo>
                      <a:pt x="78" y="66"/>
                    </a:lnTo>
                    <a:lnTo>
                      <a:pt x="63" y="73"/>
                    </a:lnTo>
                    <a:lnTo>
                      <a:pt x="44" y="75"/>
                    </a:lnTo>
                    <a:lnTo>
                      <a:pt x="24" y="71"/>
                    </a:lnTo>
                    <a:lnTo>
                      <a:pt x="0" y="62"/>
                    </a:lnTo>
                    <a:close/>
                  </a:path>
                </a:pathLst>
              </a:custGeom>
              <a:solidFill>
                <a:srgbClr val="1AF85F"/>
              </a:solidFill>
              <a:ln w="9525">
                <a:noFill/>
                <a:round/>
                <a:headEnd/>
                <a:tailEnd/>
              </a:ln>
            </p:spPr>
            <p:txBody>
              <a:bodyPr/>
              <a:lstStyle/>
              <a:p>
                <a:endParaRPr lang="fr-FR"/>
              </a:p>
            </p:txBody>
          </p:sp>
          <p:sp>
            <p:nvSpPr>
              <p:cNvPr id="583763" name="Freeform 246"/>
              <p:cNvSpPr>
                <a:spLocks/>
              </p:cNvSpPr>
              <p:nvPr/>
            </p:nvSpPr>
            <p:spPr bwMode="auto">
              <a:xfrm>
                <a:off x="2558" y="1514"/>
                <a:ext cx="122" cy="72"/>
              </a:xfrm>
              <a:custGeom>
                <a:avLst/>
                <a:gdLst>
                  <a:gd name="T0" fmla="*/ 0 w 122"/>
                  <a:gd name="T1" fmla="*/ 58 h 73"/>
                  <a:gd name="T2" fmla="*/ 9 w 122"/>
                  <a:gd name="T3" fmla="*/ 42 h 73"/>
                  <a:gd name="T4" fmla="*/ 22 w 122"/>
                  <a:gd name="T5" fmla="*/ 27 h 73"/>
                  <a:gd name="T6" fmla="*/ 37 w 122"/>
                  <a:gd name="T7" fmla="*/ 16 h 73"/>
                  <a:gd name="T8" fmla="*/ 54 w 122"/>
                  <a:gd name="T9" fmla="*/ 7 h 73"/>
                  <a:gd name="T10" fmla="*/ 70 w 122"/>
                  <a:gd name="T11" fmla="*/ 0 h 73"/>
                  <a:gd name="T12" fmla="*/ 89 w 122"/>
                  <a:gd name="T13" fmla="*/ 0 h 73"/>
                  <a:gd name="T14" fmla="*/ 106 w 122"/>
                  <a:gd name="T15" fmla="*/ 2 h 73"/>
                  <a:gd name="T16" fmla="*/ 122 w 122"/>
                  <a:gd name="T17" fmla="*/ 9 h 73"/>
                  <a:gd name="T18" fmla="*/ 113 w 122"/>
                  <a:gd name="T19" fmla="*/ 27 h 73"/>
                  <a:gd name="T20" fmla="*/ 104 w 122"/>
                  <a:gd name="T21" fmla="*/ 42 h 73"/>
                  <a:gd name="T22" fmla="*/ 93 w 122"/>
                  <a:gd name="T23" fmla="*/ 56 h 73"/>
                  <a:gd name="T24" fmla="*/ 78 w 122"/>
                  <a:gd name="T25" fmla="*/ 65 h 73"/>
                  <a:gd name="T26" fmla="*/ 63 w 122"/>
                  <a:gd name="T27" fmla="*/ 70 h 73"/>
                  <a:gd name="T28" fmla="*/ 44 w 122"/>
                  <a:gd name="T29" fmla="*/ 72 h 73"/>
                  <a:gd name="T30" fmla="*/ 24 w 122"/>
                  <a:gd name="T31" fmla="*/ 67 h 73"/>
                  <a:gd name="T32" fmla="*/ 0 w 122"/>
                  <a:gd name="T33" fmla="*/ 58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3"/>
                  <a:gd name="T53" fmla="*/ 122 w 122"/>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3">
                    <a:moveTo>
                      <a:pt x="0" y="59"/>
                    </a:moveTo>
                    <a:lnTo>
                      <a:pt x="9" y="43"/>
                    </a:lnTo>
                    <a:lnTo>
                      <a:pt x="22" y="27"/>
                    </a:lnTo>
                    <a:lnTo>
                      <a:pt x="37" y="16"/>
                    </a:lnTo>
                    <a:lnTo>
                      <a:pt x="54" y="7"/>
                    </a:lnTo>
                    <a:lnTo>
                      <a:pt x="70" y="0"/>
                    </a:lnTo>
                    <a:lnTo>
                      <a:pt x="89" y="0"/>
                    </a:lnTo>
                    <a:lnTo>
                      <a:pt x="106" y="2"/>
                    </a:lnTo>
                    <a:lnTo>
                      <a:pt x="122" y="9"/>
                    </a:lnTo>
                    <a:lnTo>
                      <a:pt x="113" y="27"/>
                    </a:lnTo>
                    <a:lnTo>
                      <a:pt x="104" y="43"/>
                    </a:lnTo>
                    <a:lnTo>
                      <a:pt x="93" y="57"/>
                    </a:lnTo>
                    <a:lnTo>
                      <a:pt x="78" y="66"/>
                    </a:lnTo>
                    <a:lnTo>
                      <a:pt x="63" y="71"/>
                    </a:lnTo>
                    <a:lnTo>
                      <a:pt x="44" y="73"/>
                    </a:lnTo>
                    <a:lnTo>
                      <a:pt x="24" y="68"/>
                    </a:lnTo>
                    <a:lnTo>
                      <a:pt x="0" y="59"/>
                    </a:lnTo>
                    <a:close/>
                  </a:path>
                </a:pathLst>
              </a:custGeom>
              <a:solidFill>
                <a:srgbClr val="1AF85F"/>
              </a:solidFill>
              <a:ln w="9525">
                <a:noFill/>
                <a:round/>
                <a:headEnd/>
                <a:tailEnd/>
              </a:ln>
            </p:spPr>
            <p:txBody>
              <a:bodyPr/>
              <a:lstStyle/>
              <a:p>
                <a:endParaRPr lang="fr-FR"/>
              </a:p>
            </p:txBody>
          </p:sp>
          <p:sp>
            <p:nvSpPr>
              <p:cNvPr id="583764" name="Freeform 247"/>
              <p:cNvSpPr>
                <a:spLocks/>
              </p:cNvSpPr>
              <p:nvPr/>
            </p:nvSpPr>
            <p:spPr bwMode="auto">
              <a:xfrm>
                <a:off x="2087" y="1670"/>
                <a:ext cx="123" cy="70"/>
              </a:xfrm>
              <a:custGeom>
                <a:avLst/>
                <a:gdLst>
                  <a:gd name="T0" fmla="*/ 123 w 123"/>
                  <a:gd name="T1" fmla="*/ 68 h 70"/>
                  <a:gd name="T2" fmla="*/ 108 w 123"/>
                  <a:gd name="T3" fmla="*/ 70 h 70"/>
                  <a:gd name="T4" fmla="*/ 91 w 123"/>
                  <a:gd name="T5" fmla="*/ 70 h 70"/>
                  <a:gd name="T6" fmla="*/ 72 w 123"/>
                  <a:gd name="T7" fmla="*/ 68 h 70"/>
                  <a:gd name="T8" fmla="*/ 56 w 123"/>
                  <a:gd name="T9" fmla="*/ 61 h 70"/>
                  <a:gd name="T10" fmla="*/ 39 w 123"/>
                  <a:gd name="T11" fmla="*/ 54 h 70"/>
                  <a:gd name="T12" fmla="*/ 24 w 123"/>
                  <a:gd name="T13" fmla="*/ 45 h 70"/>
                  <a:gd name="T14" fmla="*/ 9 w 123"/>
                  <a:gd name="T15" fmla="*/ 34 h 70"/>
                  <a:gd name="T16" fmla="*/ 0 w 123"/>
                  <a:gd name="T17" fmla="*/ 22 h 70"/>
                  <a:gd name="T18" fmla="*/ 20 w 123"/>
                  <a:gd name="T19" fmla="*/ 11 h 70"/>
                  <a:gd name="T20" fmla="*/ 39 w 123"/>
                  <a:gd name="T21" fmla="*/ 4 h 70"/>
                  <a:gd name="T22" fmla="*/ 58 w 123"/>
                  <a:gd name="T23" fmla="*/ 0 h 70"/>
                  <a:gd name="T24" fmla="*/ 74 w 123"/>
                  <a:gd name="T25" fmla="*/ 2 h 70"/>
                  <a:gd name="T26" fmla="*/ 89 w 123"/>
                  <a:gd name="T27" fmla="*/ 9 h 70"/>
                  <a:gd name="T28" fmla="*/ 102 w 123"/>
                  <a:gd name="T29" fmla="*/ 20 h 70"/>
                  <a:gd name="T30" fmla="*/ 113 w 123"/>
                  <a:gd name="T31" fmla="*/ 41 h 70"/>
                  <a:gd name="T32" fmla="*/ 123 w 123"/>
                  <a:gd name="T33" fmla="*/ 68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9" y="54"/>
                    </a:lnTo>
                    <a:lnTo>
                      <a:pt x="24" y="45"/>
                    </a:lnTo>
                    <a:lnTo>
                      <a:pt x="9" y="34"/>
                    </a:lnTo>
                    <a:lnTo>
                      <a:pt x="0" y="22"/>
                    </a:lnTo>
                    <a:lnTo>
                      <a:pt x="20" y="11"/>
                    </a:lnTo>
                    <a:lnTo>
                      <a:pt x="39" y="4"/>
                    </a:lnTo>
                    <a:lnTo>
                      <a:pt x="58" y="0"/>
                    </a:lnTo>
                    <a:lnTo>
                      <a:pt x="74" y="2"/>
                    </a:lnTo>
                    <a:lnTo>
                      <a:pt x="89" y="9"/>
                    </a:lnTo>
                    <a:lnTo>
                      <a:pt x="102" y="20"/>
                    </a:lnTo>
                    <a:lnTo>
                      <a:pt x="113" y="41"/>
                    </a:lnTo>
                    <a:lnTo>
                      <a:pt x="123" y="68"/>
                    </a:lnTo>
                    <a:close/>
                  </a:path>
                </a:pathLst>
              </a:custGeom>
              <a:solidFill>
                <a:srgbClr val="1AF85F"/>
              </a:solidFill>
              <a:ln w="9525">
                <a:noFill/>
                <a:round/>
                <a:headEnd/>
                <a:tailEnd/>
              </a:ln>
            </p:spPr>
            <p:txBody>
              <a:bodyPr/>
              <a:lstStyle/>
              <a:p>
                <a:endParaRPr lang="fr-FR"/>
              </a:p>
            </p:txBody>
          </p:sp>
          <p:sp>
            <p:nvSpPr>
              <p:cNvPr id="583765" name="Freeform 248"/>
              <p:cNvSpPr>
                <a:spLocks/>
              </p:cNvSpPr>
              <p:nvPr/>
            </p:nvSpPr>
            <p:spPr bwMode="auto">
              <a:xfrm>
                <a:off x="2480" y="2053"/>
                <a:ext cx="120" cy="71"/>
              </a:xfrm>
              <a:custGeom>
                <a:avLst/>
                <a:gdLst>
                  <a:gd name="T0" fmla="*/ 120 w 121"/>
                  <a:gd name="T1" fmla="*/ 69 h 71"/>
                  <a:gd name="T2" fmla="*/ 105 w 121"/>
                  <a:gd name="T3" fmla="*/ 71 h 71"/>
                  <a:gd name="T4" fmla="*/ 88 w 121"/>
                  <a:gd name="T5" fmla="*/ 71 h 71"/>
                  <a:gd name="T6" fmla="*/ 71 w 121"/>
                  <a:gd name="T7" fmla="*/ 69 h 71"/>
                  <a:gd name="T8" fmla="*/ 54 w 121"/>
                  <a:gd name="T9" fmla="*/ 62 h 71"/>
                  <a:gd name="T10" fmla="*/ 37 w 121"/>
                  <a:gd name="T11" fmla="*/ 55 h 71"/>
                  <a:gd name="T12" fmla="*/ 22 w 121"/>
                  <a:gd name="T13" fmla="*/ 46 h 71"/>
                  <a:gd name="T14" fmla="*/ 9 w 121"/>
                  <a:gd name="T15" fmla="*/ 35 h 71"/>
                  <a:gd name="T16" fmla="*/ 0 w 121"/>
                  <a:gd name="T17" fmla="*/ 23 h 71"/>
                  <a:gd name="T18" fmla="*/ 18 w 121"/>
                  <a:gd name="T19" fmla="*/ 12 h 71"/>
                  <a:gd name="T20" fmla="*/ 37 w 121"/>
                  <a:gd name="T21" fmla="*/ 5 h 71"/>
                  <a:gd name="T22" fmla="*/ 56 w 121"/>
                  <a:gd name="T23" fmla="*/ 0 h 71"/>
                  <a:gd name="T24" fmla="*/ 71 w 121"/>
                  <a:gd name="T25" fmla="*/ 3 h 71"/>
                  <a:gd name="T26" fmla="*/ 86 w 121"/>
                  <a:gd name="T27" fmla="*/ 10 h 71"/>
                  <a:gd name="T28" fmla="*/ 99 w 121"/>
                  <a:gd name="T29" fmla="*/ 21 h 71"/>
                  <a:gd name="T30" fmla="*/ 110 w 121"/>
                  <a:gd name="T31" fmla="*/ 41 h 71"/>
                  <a:gd name="T32" fmla="*/ 120 w 121"/>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1"/>
                  <a:gd name="T53" fmla="*/ 121 w 121"/>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1">
                    <a:moveTo>
                      <a:pt x="121" y="69"/>
                    </a:moveTo>
                    <a:lnTo>
                      <a:pt x="106" y="71"/>
                    </a:lnTo>
                    <a:lnTo>
                      <a:pt x="89" y="71"/>
                    </a:lnTo>
                    <a:lnTo>
                      <a:pt x="72" y="69"/>
                    </a:lnTo>
                    <a:lnTo>
                      <a:pt x="54" y="62"/>
                    </a:lnTo>
                    <a:lnTo>
                      <a:pt x="37" y="55"/>
                    </a:lnTo>
                    <a:lnTo>
                      <a:pt x="22" y="46"/>
                    </a:lnTo>
                    <a:lnTo>
                      <a:pt x="9" y="35"/>
                    </a:lnTo>
                    <a:lnTo>
                      <a:pt x="0" y="23"/>
                    </a:lnTo>
                    <a:lnTo>
                      <a:pt x="18" y="12"/>
                    </a:lnTo>
                    <a:lnTo>
                      <a:pt x="37" y="5"/>
                    </a:lnTo>
                    <a:lnTo>
                      <a:pt x="56" y="0"/>
                    </a:lnTo>
                    <a:lnTo>
                      <a:pt x="72" y="3"/>
                    </a:lnTo>
                    <a:lnTo>
                      <a:pt x="87" y="10"/>
                    </a:lnTo>
                    <a:lnTo>
                      <a:pt x="100" y="21"/>
                    </a:lnTo>
                    <a:lnTo>
                      <a:pt x="111" y="41"/>
                    </a:lnTo>
                    <a:lnTo>
                      <a:pt x="121" y="69"/>
                    </a:lnTo>
                    <a:close/>
                  </a:path>
                </a:pathLst>
              </a:custGeom>
              <a:solidFill>
                <a:srgbClr val="1AF85F"/>
              </a:solidFill>
              <a:ln w="9525">
                <a:noFill/>
                <a:round/>
                <a:headEnd/>
                <a:tailEnd/>
              </a:ln>
            </p:spPr>
            <p:txBody>
              <a:bodyPr/>
              <a:lstStyle/>
              <a:p>
                <a:endParaRPr lang="fr-FR"/>
              </a:p>
            </p:txBody>
          </p:sp>
          <p:sp>
            <p:nvSpPr>
              <p:cNvPr id="583766" name="Freeform 249"/>
              <p:cNvSpPr>
                <a:spLocks/>
              </p:cNvSpPr>
              <p:nvPr/>
            </p:nvSpPr>
            <p:spPr bwMode="auto">
              <a:xfrm rot="-185643">
                <a:off x="2850" y="1762"/>
                <a:ext cx="124" cy="74"/>
              </a:xfrm>
              <a:custGeom>
                <a:avLst/>
                <a:gdLst>
                  <a:gd name="T0" fmla="*/ 0 w 123"/>
                  <a:gd name="T1" fmla="*/ 60 h 75"/>
                  <a:gd name="T2" fmla="*/ 10 w 123"/>
                  <a:gd name="T3" fmla="*/ 44 h 75"/>
                  <a:gd name="T4" fmla="*/ 23 w 123"/>
                  <a:gd name="T5" fmla="*/ 29 h 75"/>
                  <a:gd name="T6" fmla="*/ 37 w 123"/>
                  <a:gd name="T7" fmla="*/ 18 h 75"/>
                  <a:gd name="T8" fmla="*/ 54 w 123"/>
                  <a:gd name="T9" fmla="*/ 9 h 75"/>
                  <a:gd name="T10" fmla="*/ 72 w 123"/>
                  <a:gd name="T11" fmla="*/ 2 h 75"/>
                  <a:gd name="T12" fmla="*/ 90 w 123"/>
                  <a:gd name="T13" fmla="*/ 0 h 75"/>
                  <a:gd name="T14" fmla="*/ 107 w 123"/>
                  <a:gd name="T15" fmla="*/ 2 h 75"/>
                  <a:gd name="T16" fmla="*/ 124 w 123"/>
                  <a:gd name="T17" fmla="*/ 9 h 75"/>
                  <a:gd name="T18" fmla="*/ 115 w 123"/>
                  <a:gd name="T19" fmla="*/ 27 h 75"/>
                  <a:gd name="T20" fmla="*/ 105 w 123"/>
                  <a:gd name="T21" fmla="*/ 42 h 75"/>
                  <a:gd name="T22" fmla="*/ 94 w 123"/>
                  <a:gd name="T23" fmla="*/ 55 h 75"/>
                  <a:gd name="T24" fmla="*/ 79 w 123"/>
                  <a:gd name="T25" fmla="*/ 64 h 75"/>
                  <a:gd name="T26" fmla="*/ 64 w 123"/>
                  <a:gd name="T27" fmla="*/ 71 h 75"/>
                  <a:gd name="T28" fmla="*/ 45 w 123"/>
                  <a:gd name="T29" fmla="*/ 74 h 75"/>
                  <a:gd name="T30" fmla="*/ 24 w 123"/>
                  <a:gd name="T31" fmla="*/ 69 h 75"/>
                  <a:gd name="T32" fmla="*/ 0 w 123"/>
                  <a:gd name="T33" fmla="*/ 6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29"/>
                    </a:lnTo>
                    <a:lnTo>
                      <a:pt x="37" y="18"/>
                    </a:lnTo>
                    <a:lnTo>
                      <a:pt x="54" y="9"/>
                    </a:lnTo>
                    <a:lnTo>
                      <a:pt x="71" y="2"/>
                    </a:lnTo>
                    <a:lnTo>
                      <a:pt x="89" y="0"/>
                    </a:lnTo>
                    <a:lnTo>
                      <a:pt x="106" y="2"/>
                    </a:lnTo>
                    <a:lnTo>
                      <a:pt x="123" y="9"/>
                    </a:lnTo>
                    <a:lnTo>
                      <a:pt x="114" y="27"/>
                    </a:lnTo>
                    <a:lnTo>
                      <a:pt x="104" y="43"/>
                    </a:lnTo>
                    <a:lnTo>
                      <a:pt x="93" y="56"/>
                    </a:lnTo>
                    <a:lnTo>
                      <a:pt x="78" y="65"/>
                    </a:lnTo>
                    <a:lnTo>
                      <a:pt x="63" y="72"/>
                    </a:lnTo>
                    <a:lnTo>
                      <a:pt x="45" y="75"/>
                    </a:lnTo>
                    <a:lnTo>
                      <a:pt x="24" y="70"/>
                    </a:lnTo>
                    <a:lnTo>
                      <a:pt x="0" y="61"/>
                    </a:lnTo>
                    <a:close/>
                  </a:path>
                </a:pathLst>
              </a:custGeom>
              <a:solidFill>
                <a:srgbClr val="1AF85F"/>
              </a:solidFill>
              <a:ln w="9525">
                <a:noFill/>
                <a:round/>
                <a:headEnd/>
                <a:tailEnd/>
              </a:ln>
            </p:spPr>
            <p:txBody>
              <a:bodyPr/>
              <a:lstStyle/>
              <a:p>
                <a:endParaRPr lang="fr-FR"/>
              </a:p>
            </p:txBody>
          </p:sp>
          <p:sp>
            <p:nvSpPr>
              <p:cNvPr id="583767" name="Freeform 250"/>
              <p:cNvSpPr>
                <a:spLocks/>
              </p:cNvSpPr>
              <p:nvPr/>
            </p:nvSpPr>
            <p:spPr bwMode="auto">
              <a:xfrm>
                <a:off x="2643" y="2102"/>
                <a:ext cx="76" cy="119"/>
              </a:xfrm>
              <a:custGeom>
                <a:avLst/>
                <a:gdLst>
                  <a:gd name="T0" fmla="*/ 0 w 76"/>
                  <a:gd name="T1" fmla="*/ 0 h 118"/>
                  <a:gd name="T2" fmla="*/ 0 w 76"/>
                  <a:gd name="T3" fmla="*/ 21 h 118"/>
                  <a:gd name="T4" fmla="*/ 2 w 76"/>
                  <a:gd name="T5" fmla="*/ 41 h 118"/>
                  <a:gd name="T6" fmla="*/ 8 w 76"/>
                  <a:gd name="T7" fmla="*/ 63 h 118"/>
                  <a:gd name="T8" fmla="*/ 15 w 76"/>
                  <a:gd name="T9" fmla="*/ 81 h 118"/>
                  <a:gd name="T10" fmla="*/ 26 w 76"/>
                  <a:gd name="T11" fmla="*/ 94 h 118"/>
                  <a:gd name="T12" fmla="*/ 39 w 76"/>
                  <a:gd name="T13" fmla="*/ 108 h 118"/>
                  <a:gd name="T14" fmla="*/ 56 w 76"/>
                  <a:gd name="T15" fmla="*/ 115 h 118"/>
                  <a:gd name="T16" fmla="*/ 75 w 76"/>
                  <a:gd name="T17" fmla="*/ 119 h 118"/>
                  <a:gd name="T18" fmla="*/ 76 w 76"/>
                  <a:gd name="T19" fmla="*/ 99 h 118"/>
                  <a:gd name="T20" fmla="*/ 73 w 76"/>
                  <a:gd name="T21" fmla="*/ 78 h 118"/>
                  <a:gd name="T22" fmla="*/ 67 w 76"/>
                  <a:gd name="T23" fmla="*/ 60 h 118"/>
                  <a:gd name="T24" fmla="*/ 60 w 76"/>
                  <a:gd name="T25" fmla="*/ 41 h 118"/>
                  <a:gd name="T26" fmla="*/ 49 w 76"/>
                  <a:gd name="T27" fmla="*/ 27 h 118"/>
                  <a:gd name="T28" fmla="*/ 36 w 76"/>
                  <a:gd name="T29" fmla="*/ 16 h 118"/>
                  <a:gd name="T30" fmla="*/ 19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1"/>
                    </a:lnTo>
                    <a:lnTo>
                      <a:pt x="2" y="41"/>
                    </a:lnTo>
                    <a:lnTo>
                      <a:pt x="8" y="62"/>
                    </a:lnTo>
                    <a:lnTo>
                      <a:pt x="15" y="80"/>
                    </a:lnTo>
                    <a:lnTo>
                      <a:pt x="26" y="93"/>
                    </a:lnTo>
                    <a:lnTo>
                      <a:pt x="39" y="107"/>
                    </a:lnTo>
                    <a:lnTo>
                      <a:pt x="56" y="114"/>
                    </a:lnTo>
                    <a:lnTo>
                      <a:pt x="75" y="118"/>
                    </a:lnTo>
                    <a:lnTo>
                      <a:pt x="76" y="98"/>
                    </a:lnTo>
                    <a:lnTo>
                      <a:pt x="73" y="77"/>
                    </a:lnTo>
                    <a:lnTo>
                      <a:pt x="67" y="59"/>
                    </a:lnTo>
                    <a:lnTo>
                      <a:pt x="60" y="41"/>
                    </a:lnTo>
                    <a:lnTo>
                      <a:pt x="49" y="27"/>
                    </a:lnTo>
                    <a:lnTo>
                      <a:pt x="36" y="16"/>
                    </a:lnTo>
                    <a:lnTo>
                      <a:pt x="19" y="7"/>
                    </a:lnTo>
                    <a:lnTo>
                      <a:pt x="0" y="0"/>
                    </a:lnTo>
                    <a:close/>
                  </a:path>
                </a:pathLst>
              </a:custGeom>
              <a:solidFill>
                <a:srgbClr val="1AF85F"/>
              </a:solidFill>
              <a:ln w="9525">
                <a:noFill/>
                <a:round/>
                <a:headEnd/>
                <a:tailEnd/>
              </a:ln>
            </p:spPr>
            <p:txBody>
              <a:bodyPr/>
              <a:lstStyle/>
              <a:p>
                <a:endParaRPr lang="fr-FR"/>
              </a:p>
            </p:txBody>
          </p:sp>
          <p:sp>
            <p:nvSpPr>
              <p:cNvPr id="583768" name="Freeform 251"/>
              <p:cNvSpPr>
                <a:spLocks/>
              </p:cNvSpPr>
              <p:nvPr/>
            </p:nvSpPr>
            <p:spPr bwMode="auto">
              <a:xfrm>
                <a:off x="2750" y="2151"/>
                <a:ext cx="122" cy="67"/>
              </a:xfrm>
              <a:custGeom>
                <a:avLst/>
                <a:gdLst>
                  <a:gd name="T0" fmla="*/ 122 w 123"/>
                  <a:gd name="T1" fmla="*/ 40 h 66"/>
                  <a:gd name="T2" fmla="*/ 109 w 123"/>
                  <a:gd name="T3" fmla="*/ 25 h 66"/>
                  <a:gd name="T4" fmla="*/ 94 w 123"/>
                  <a:gd name="T5" fmla="*/ 14 h 66"/>
                  <a:gd name="T6" fmla="*/ 77 w 123"/>
                  <a:gd name="T7" fmla="*/ 4 h 66"/>
                  <a:gd name="T8" fmla="*/ 62 w 123"/>
                  <a:gd name="T9" fmla="*/ 0 h 66"/>
                  <a:gd name="T10" fmla="*/ 47 w 123"/>
                  <a:gd name="T11" fmla="*/ 0 h 66"/>
                  <a:gd name="T12" fmla="*/ 30 w 123"/>
                  <a:gd name="T13" fmla="*/ 4 h 66"/>
                  <a:gd name="T14" fmla="*/ 15 w 123"/>
                  <a:gd name="T15" fmla="*/ 16 h 66"/>
                  <a:gd name="T16" fmla="*/ 0 w 123"/>
                  <a:gd name="T17" fmla="*/ 32 h 66"/>
                  <a:gd name="T18" fmla="*/ 13 w 123"/>
                  <a:gd name="T19" fmla="*/ 49 h 66"/>
                  <a:gd name="T20" fmla="*/ 26 w 123"/>
                  <a:gd name="T21" fmla="*/ 58 h 66"/>
                  <a:gd name="T22" fmla="*/ 41 w 123"/>
                  <a:gd name="T23" fmla="*/ 65 h 66"/>
                  <a:gd name="T24" fmla="*/ 58 w 123"/>
                  <a:gd name="T25" fmla="*/ 67 h 66"/>
                  <a:gd name="T26" fmla="*/ 72 w 123"/>
                  <a:gd name="T27" fmla="*/ 67 h 66"/>
                  <a:gd name="T28" fmla="*/ 88 w 123"/>
                  <a:gd name="T29" fmla="*/ 62 h 66"/>
                  <a:gd name="T30" fmla="*/ 105 w 123"/>
                  <a:gd name="T31" fmla="*/ 53 h 66"/>
                  <a:gd name="T32" fmla="*/ 122 w 123"/>
                  <a:gd name="T33" fmla="*/ 4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66"/>
                  <a:gd name="T53" fmla="*/ 123 w 123"/>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66">
                    <a:moveTo>
                      <a:pt x="123" y="39"/>
                    </a:moveTo>
                    <a:lnTo>
                      <a:pt x="110" y="25"/>
                    </a:lnTo>
                    <a:lnTo>
                      <a:pt x="95" y="14"/>
                    </a:lnTo>
                    <a:lnTo>
                      <a:pt x="78" y="4"/>
                    </a:lnTo>
                    <a:lnTo>
                      <a:pt x="63" y="0"/>
                    </a:lnTo>
                    <a:lnTo>
                      <a:pt x="47" y="0"/>
                    </a:lnTo>
                    <a:lnTo>
                      <a:pt x="30" y="4"/>
                    </a:lnTo>
                    <a:lnTo>
                      <a:pt x="15" y="16"/>
                    </a:lnTo>
                    <a:lnTo>
                      <a:pt x="0" y="32"/>
                    </a:lnTo>
                    <a:lnTo>
                      <a:pt x="13" y="48"/>
                    </a:lnTo>
                    <a:lnTo>
                      <a:pt x="26" y="57"/>
                    </a:lnTo>
                    <a:lnTo>
                      <a:pt x="41" y="64"/>
                    </a:lnTo>
                    <a:lnTo>
                      <a:pt x="58" y="66"/>
                    </a:lnTo>
                    <a:lnTo>
                      <a:pt x="73" y="66"/>
                    </a:lnTo>
                    <a:lnTo>
                      <a:pt x="89" y="61"/>
                    </a:lnTo>
                    <a:lnTo>
                      <a:pt x="106" y="52"/>
                    </a:lnTo>
                    <a:lnTo>
                      <a:pt x="123" y="39"/>
                    </a:lnTo>
                    <a:close/>
                  </a:path>
                </a:pathLst>
              </a:custGeom>
              <a:solidFill>
                <a:srgbClr val="1AF85F"/>
              </a:solidFill>
              <a:ln w="9525">
                <a:noFill/>
                <a:round/>
                <a:headEnd/>
                <a:tailEnd/>
              </a:ln>
            </p:spPr>
            <p:txBody>
              <a:bodyPr/>
              <a:lstStyle/>
              <a:p>
                <a:endParaRPr lang="fr-FR"/>
              </a:p>
            </p:txBody>
          </p:sp>
          <p:sp>
            <p:nvSpPr>
              <p:cNvPr id="583769" name="Freeform 252"/>
              <p:cNvSpPr>
                <a:spLocks/>
              </p:cNvSpPr>
              <p:nvPr/>
            </p:nvSpPr>
            <p:spPr bwMode="auto">
              <a:xfrm>
                <a:off x="2476" y="1613"/>
                <a:ext cx="73" cy="119"/>
              </a:xfrm>
              <a:custGeom>
                <a:avLst/>
                <a:gdLst>
                  <a:gd name="T0" fmla="*/ 0 w 74"/>
                  <a:gd name="T1" fmla="*/ 0 h 118"/>
                  <a:gd name="T2" fmla="*/ 0 w 74"/>
                  <a:gd name="T3" fmla="*/ 20 h 118"/>
                  <a:gd name="T4" fmla="*/ 2 w 74"/>
                  <a:gd name="T5" fmla="*/ 41 h 118"/>
                  <a:gd name="T6" fmla="*/ 8 w 74"/>
                  <a:gd name="T7" fmla="*/ 62 h 118"/>
                  <a:gd name="T8" fmla="*/ 15 w 74"/>
                  <a:gd name="T9" fmla="*/ 80 h 118"/>
                  <a:gd name="T10" fmla="*/ 24 w 74"/>
                  <a:gd name="T11" fmla="*/ 94 h 118"/>
                  <a:gd name="T12" fmla="*/ 37 w 74"/>
                  <a:gd name="T13" fmla="*/ 108 h 118"/>
                  <a:gd name="T14" fmla="*/ 53 w 74"/>
                  <a:gd name="T15" fmla="*/ 114 h 118"/>
                  <a:gd name="T16" fmla="*/ 72 w 74"/>
                  <a:gd name="T17" fmla="*/ 119 h 118"/>
                  <a:gd name="T18" fmla="*/ 73 w 74"/>
                  <a:gd name="T19" fmla="*/ 99 h 118"/>
                  <a:gd name="T20" fmla="*/ 70 w 74"/>
                  <a:gd name="T21" fmla="*/ 78 h 118"/>
                  <a:gd name="T22" fmla="*/ 64 w 74"/>
                  <a:gd name="T23" fmla="*/ 60 h 118"/>
                  <a:gd name="T24" fmla="*/ 57 w 74"/>
                  <a:gd name="T25" fmla="*/ 41 h 118"/>
                  <a:gd name="T26" fmla="*/ 46 w 74"/>
                  <a:gd name="T27" fmla="*/ 27 h 118"/>
                  <a:gd name="T28" fmla="*/ 34 w 74"/>
                  <a:gd name="T29" fmla="*/ 16 h 118"/>
                  <a:gd name="T30" fmla="*/ 17 w 74"/>
                  <a:gd name="T31" fmla="*/ 7 h 118"/>
                  <a:gd name="T32" fmla="*/ 0 w 74"/>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18"/>
                  <a:gd name="T53" fmla="*/ 74 w 74"/>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18">
                    <a:moveTo>
                      <a:pt x="0" y="0"/>
                    </a:moveTo>
                    <a:lnTo>
                      <a:pt x="0" y="20"/>
                    </a:lnTo>
                    <a:lnTo>
                      <a:pt x="2" y="41"/>
                    </a:lnTo>
                    <a:lnTo>
                      <a:pt x="8" y="61"/>
                    </a:lnTo>
                    <a:lnTo>
                      <a:pt x="15" y="79"/>
                    </a:lnTo>
                    <a:lnTo>
                      <a:pt x="24" y="93"/>
                    </a:lnTo>
                    <a:lnTo>
                      <a:pt x="37" y="107"/>
                    </a:lnTo>
                    <a:lnTo>
                      <a:pt x="54" y="113"/>
                    </a:lnTo>
                    <a:lnTo>
                      <a:pt x="73" y="118"/>
                    </a:lnTo>
                    <a:lnTo>
                      <a:pt x="74" y="98"/>
                    </a:lnTo>
                    <a:lnTo>
                      <a:pt x="71" y="77"/>
                    </a:lnTo>
                    <a:lnTo>
                      <a:pt x="65" y="59"/>
                    </a:lnTo>
                    <a:lnTo>
                      <a:pt x="58" y="41"/>
                    </a:lnTo>
                    <a:lnTo>
                      <a:pt x="47" y="27"/>
                    </a:lnTo>
                    <a:lnTo>
                      <a:pt x="34" y="16"/>
                    </a:lnTo>
                    <a:lnTo>
                      <a:pt x="17" y="7"/>
                    </a:lnTo>
                    <a:lnTo>
                      <a:pt x="0" y="0"/>
                    </a:lnTo>
                    <a:close/>
                  </a:path>
                </a:pathLst>
              </a:custGeom>
              <a:solidFill>
                <a:srgbClr val="1AF85F"/>
              </a:solidFill>
              <a:ln w="9525">
                <a:noFill/>
                <a:round/>
                <a:headEnd/>
                <a:tailEnd/>
              </a:ln>
            </p:spPr>
            <p:txBody>
              <a:bodyPr/>
              <a:lstStyle/>
              <a:p>
                <a:endParaRPr lang="fr-FR"/>
              </a:p>
            </p:txBody>
          </p:sp>
          <p:sp>
            <p:nvSpPr>
              <p:cNvPr id="583770" name="Freeform 253"/>
              <p:cNvSpPr>
                <a:spLocks/>
              </p:cNvSpPr>
              <p:nvPr/>
            </p:nvSpPr>
            <p:spPr bwMode="auto">
              <a:xfrm>
                <a:off x="1987" y="1923"/>
                <a:ext cx="122" cy="67"/>
              </a:xfrm>
              <a:custGeom>
                <a:avLst/>
                <a:gdLst>
                  <a:gd name="T0" fmla="*/ 122 w 122"/>
                  <a:gd name="T1" fmla="*/ 39 h 66"/>
                  <a:gd name="T2" fmla="*/ 109 w 122"/>
                  <a:gd name="T3" fmla="*/ 25 h 66"/>
                  <a:gd name="T4" fmla="*/ 94 w 122"/>
                  <a:gd name="T5" fmla="*/ 13 h 66"/>
                  <a:gd name="T6" fmla="*/ 80 w 122"/>
                  <a:gd name="T7" fmla="*/ 6 h 66"/>
                  <a:gd name="T8" fmla="*/ 63 w 122"/>
                  <a:gd name="T9" fmla="*/ 0 h 66"/>
                  <a:gd name="T10" fmla="*/ 46 w 122"/>
                  <a:gd name="T11" fmla="*/ 0 h 66"/>
                  <a:gd name="T12" fmla="*/ 30 w 122"/>
                  <a:gd name="T13" fmla="*/ 4 h 66"/>
                  <a:gd name="T14" fmla="*/ 15 w 122"/>
                  <a:gd name="T15" fmla="*/ 16 h 66"/>
                  <a:gd name="T16" fmla="*/ 0 w 122"/>
                  <a:gd name="T17" fmla="*/ 31 h 66"/>
                  <a:gd name="T18" fmla="*/ 13 w 122"/>
                  <a:gd name="T19" fmla="*/ 48 h 66"/>
                  <a:gd name="T20" fmla="*/ 26 w 122"/>
                  <a:gd name="T21" fmla="*/ 57 h 66"/>
                  <a:gd name="T22" fmla="*/ 41 w 122"/>
                  <a:gd name="T23" fmla="*/ 64 h 66"/>
                  <a:gd name="T24" fmla="*/ 57 w 122"/>
                  <a:gd name="T25" fmla="*/ 67 h 66"/>
                  <a:gd name="T26" fmla="*/ 72 w 122"/>
                  <a:gd name="T27" fmla="*/ 67 h 66"/>
                  <a:gd name="T28" fmla="*/ 89 w 122"/>
                  <a:gd name="T29" fmla="*/ 62 h 66"/>
                  <a:gd name="T30" fmla="*/ 106 w 122"/>
                  <a:gd name="T31" fmla="*/ 53 h 66"/>
                  <a:gd name="T32" fmla="*/ 122 w 122"/>
                  <a:gd name="T33" fmla="*/ 3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8"/>
                    </a:moveTo>
                    <a:lnTo>
                      <a:pt x="109" y="25"/>
                    </a:lnTo>
                    <a:lnTo>
                      <a:pt x="94" y="13"/>
                    </a:lnTo>
                    <a:lnTo>
                      <a:pt x="80" y="6"/>
                    </a:lnTo>
                    <a:lnTo>
                      <a:pt x="63" y="0"/>
                    </a:lnTo>
                    <a:lnTo>
                      <a:pt x="46" y="0"/>
                    </a:lnTo>
                    <a:lnTo>
                      <a:pt x="30" y="4"/>
                    </a:lnTo>
                    <a:lnTo>
                      <a:pt x="15" y="16"/>
                    </a:lnTo>
                    <a:lnTo>
                      <a:pt x="0" y="31"/>
                    </a:lnTo>
                    <a:lnTo>
                      <a:pt x="13" y="47"/>
                    </a:lnTo>
                    <a:lnTo>
                      <a:pt x="26" y="56"/>
                    </a:lnTo>
                    <a:lnTo>
                      <a:pt x="41" y="63"/>
                    </a:lnTo>
                    <a:lnTo>
                      <a:pt x="57" y="66"/>
                    </a:lnTo>
                    <a:lnTo>
                      <a:pt x="72" y="66"/>
                    </a:lnTo>
                    <a:lnTo>
                      <a:pt x="89" y="61"/>
                    </a:lnTo>
                    <a:lnTo>
                      <a:pt x="106" y="52"/>
                    </a:lnTo>
                    <a:lnTo>
                      <a:pt x="122" y="38"/>
                    </a:lnTo>
                    <a:close/>
                  </a:path>
                </a:pathLst>
              </a:custGeom>
              <a:solidFill>
                <a:srgbClr val="1AF85F"/>
              </a:solidFill>
              <a:ln w="9525">
                <a:noFill/>
                <a:round/>
                <a:headEnd/>
                <a:tailEnd/>
              </a:ln>
            </p:spPr>
            <p:txBody>
              <a:bodyPr/>
              <a:lstStyle/>
              <a:p>
                <a:endParaRPr lang="fr-FR"/>
              </a:p>
            </p:txBody>
          </p:sp>
          <p:sp>
            <p:nvSpPr>
              <p:cNvPr id="583771" name="Freeform 254"/>
              <p:cNvSpPr>
                <a:spLocks/>
              </p:cNvSpPr>
              <p:nvPr/>
            </p:nvSpPr>
            <p:spPr bwMode="auto">
              <a:xfrm>
                <a:off x="2536" y="2216"/>
                <a:ext cx="122" cy="65"/>
              </a:xfrm>
              <a:custGeom>
                <a:avLst/>
                <a:gdLst>
                  <a:gd name="T0" fmla="*/ 122 w 121"/>
                  <a:gd name="T1" fmla="*/ 38 h 65"/>
                  <a:gd name="T2" fmla="*/ 109 w 121"/>
                  <a:gd name="T3" fmla="*/ 25 h 65"/>
                  <a:gd name="T4" fmla="*/ 94 w 121"/>
                  <a:gd name="T5" fmla="*/ 13 h 65"/>
                  <a:gd name="T6" fmla="*/ 79 w 121"/>
                  <a:gd name="T7" fmla="*/ 6 h 65"/>
                  <a:gd name="T8" fmla="*/ 65 w 121"/>
                  <a:gd name="T9" fmla="*/ 0 h 65"/>
                  <a:gd name="T10" fmla="*/ 47 w 121"/>
                  <a:gd name="T11" fmla="*/ 0 h 65"/>
                  <a:gd name="T12" fmla="*/ 30 w 121"/>
                  <a:gd name="T13" fmla="*/ 4 h 65"/>
                  <a:gd name="T14" fmla="*/ 15 w 121"/>
                  <a:gd name="T15" fmla="*/ 15 h 65"/>
                  <a:gd name="T16" fmla="*/ 0 w 121"/>
                  <a:gd name="T17" fmla="*/ 31 h 65"/>
                  <a:gd name="T18" fmla="*/ 13 w 121"/>
                  <a:gd name="T19" fmla="*/ 47 h 65"/>
                  <a:gd name="T20" fmla="*/ 26 w 121"/>
                  <a:gd name="T21" fmla="*/ 56 h 65"/>
                  <a:gd name="T22" fmla="*/ 41 w 121"/>
                  <a:gd name="T23" fmla="*/ 63 h 65"/>
                  <a:gd name="T24" fmla="*/ 58 w 121"/>
                  <a:gd name="T25" fmla="*/ 65 h 65"/>
                  <a:gd name="T26" fmla="*/ 74 w 121"/>
                  <a:gd name="T27" fmla="*/ 65 h 65"/>
                  <a:gd name="T28" fmla="*/ 91 w 121"/>
                  <a:gd name="T29" fmla="*/ 61 h 65"/>
                  <a:gd name="T30" fmla="*/ 107 w 121"/>
                  <a:gd name="T31" fmla="*/ 52 h 65"/>
                  <a:gd name="T32" fmla="*/ 122 w 121"/>
                  <a:gd name="T33" fmla="*/ 38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65"/>
                  <a:gd name="T53" fmla="*/ 121 w 12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65">
                    <a:moveTo>
                      <a:pt x="121" y="38"/>
                    </a:moveTo>
                    <a:lnTo>
                      <a:pt x="108" y="25"/>
                    </a:lnTo>
                    <a:lnTo>
                      <a:pt x="93" y="13"/>
                    </a:lnTo>
                    <a:lnTo>
                      <a:pt x="78" y="6"/>
                    </a:lnTo>
                    <a:lnTo>
                      <a:pt x="64" y="0"/>
                    </a:lnTo>
                    <a:lnTo>
                      <a:pt x="47" y="0"/>
                    </a:lnTo>
                    <a:lnTo>
                      <a:pt x="30" y="4"/>
                    </a:lnTo>
                    <a:lnTo>
                      <a:pt x="15" y="15"/>
                    </a:lnTo>
                    <a:lnTo>
                      <a:pt x="0" y="31"/>
                    </a:lnTo>
                    <a:lnTo>
                      <a:pt x="13" y="47"/>
                    </a:lnTo>
                    <a:lnTo>
                      <a:pt x="26" y="56"/>
                    </a:lnTo>
                    <a:lnTo>
                      <a:pt x="41" y="63"/>
                    </a:lnTo>
                    <a:lnTo>
                      <a:pt x="58" y="65"/>
                    </a:lnTo>
                    <a:lnTo>
                      <a:pt x="73" y="65"/>
                    </a:lnTo>
                    <a:lnTo>
                      <a:pt x="90" y="61"/>
                    </a:lnTo>
                    <a:lnTo>
                      <a:pt x="106" y="52"/>
                    </a:lnTo>
                    <a:lnTo>
                      <a:pt x="121" y="38"/>
                    </a:lnTo>
                    <a:close/>
                  </a:path>
                </a:pathLst>
              </a:custGeom>
              <a:solidFill>
                <a:srgbClr val="1AF85F"/>
              </a:solidFill>
              <a:ln w="9525">
                <a:noFill/>
                <a:round/>
                <a:headEnd/>
                <a:tailEnd/>
              </a:ln>
            </p:spPr>
            <p:txBody>
              <a:bodyPr/>
              <a:lstStyle/>
              <a:p>
                <a:endParaRPr lang="fr-FR"/>
              </a:p>
            </p:txBody>
          </p:sp>
          <p:sp>
            <p:nvSpPr>
              <p:cNvPr id="583772" name="Freeform 255"/>
              <p:cNvSpPr>
                <a:spLocks/>
              </p:cNvSpPr>
              <p:nvPr/>
            </p:nvSpPr>
            <p:spPr bwMode="auto">
              <a:xfrm>
                <a:off x="2160" y="1566"/>
                <a:ext cx="77" cy="121"/>
              </a:xfrm>
              <a:custGeom>
                <a:avLst/>
                <a:gdLst>
                  <a:gd name="T0" fmla="*/ 0 w 76"/>
                  <a:gd name="T1" fmla="*/ 0 h 119"/>
                  <a:gd name="T2" fmla="*/ 0 w 76"/>
                  <a:gd name="T3" fmla="*/ 21 h 119"/>
                  <a:gd name="T4" fmla="*/ 2 w 76"/>
                  <a:gd name="T5" fmla="*/ 42 h 119"/>
                  <a:gd name="T6" fmla="*/ 8 w 76"/>
                  <a:gd name="T7" fmla="*/ 63 h 119"/>
                  <a:gd name="T8" fmla="*/ 15 w 76"/>
                  <a:gd name="T9" fmla="*/ 81 h 119"/>
                  <a:gd name="T10" fmla="*/ 26 w 76"/>
                  <a:gd name="T11" fmla="*/ 96 h 119"/>
                  <a:gd name="T12" fmla="*/ 40 w 76"/>
                  <a:gd name="T13" fmla="*/ 109 h 119"/>
                  <a:gd name="T14" fmla="*/ 57 w 76"/>
                  <a:gd name="T15" fmla="*/ 116 h 119"/>
                  <a:gd name="T16" fmla="*/ 76 w 76"/>
                  <a:gd name="T17" fmla="*/ 121 h 119"/>
                  <a:gd name="T18" fmla="*/ 77 w 76"/>
                  <a:gd name="T19" fmla="*/ 100 h 119"/>
                  <a:gd name="T20" fmla="*/ 76 w 76"/>
                  <a:gd name="T21" fmla="*/ 79 h 119"/>
                  <a:gd name="T22" fmla="*/ 70 w 76"/>
                  <a:gd name="T23" fmla="*/ 60 h 119"/>
                  <a:gd name="T24" fmla="*/ 61 w 76"/>
                  <a:gd name="T25" fmla="*/ 42 h 119"/>
                  <a:gd name="T26" fmla="*/ 50 w 76"/>
                  <a:gd name="T27" fmla="*/ 28 h 119"/>
                  <a:gd name="T28" fmla="*/ 36 w 76"/>
                  <a:gd name="T29" fmla="*/ 16 h 119"/>
                  <a:gd name="T30" fmla="*/ 19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2" y="41"/>
                    </a:lnTo>
                    <a:lnTo>
                      <a:pt x="8" y="62"/>
                    </a:lnTo>
                    <a:lnTo>
                      <a:pt x="15" y="80"/>
                    </a:lnTo>
                    <a:lnTo>
                      <a:pt x="26" y="94"/>
                    </a:lnTo>
                    <a:lnTo>
                      <a:pt x="39" y="107"/>
                    </a:lnTo>
                    <a:lnTo>
                      <a:pt x="56" y="114"/>
                    </a:lnTo>
                    <a:lnTo>
                      <a:pt x="75" y="119"/>
                    </a:lnTo>
                    <a:lnTo>
                      <a:pt x="76" y="98"/>
                    </a:lnTo>
                    <a:lnTo>
                      <a:pt x="75" y="78"/>
                    </a:lnTo>
                    <a:lnTo>
                      <a:pt x="69" y="59"/>
                    </a:lnTo>
                    <a:lnTo>
                      <a:pt x="60" y="41"/>
                    </a:lnTo>
                    <a:lnTo>
                      <a:pt x="49" y="28"/>
                    </a:lnTo>
                    <a:lnTo>
                      <a:pt x="36" y="16"/>
                    </a:lnTo>
                    <a:lnTo>
                      <a:pt x="19" y="7"/>
                    </a:lnTo>
                    <a:lnTo>
                      <a:pt x="0" y="0"/>
                    </a:lnTo>
                    <a:close/>
                  </a:path>
                </a:pathLst>
              </a:custGeom>
              <a:solidFill>
                <a:srgbClr val="1AF85F"/>
              </a:solidFill>
              <a:ln w="9525">
                <a:noFill/>
                <a:round/>
                <a:headEnd/>
                <a:tailEnd/>
              </a:ln>
            </p:spPr>
            <p:txBody>
              <a:bodyPr/>
              <a:lstStyle/>
              <a:p>
                <a:endParaRPr lang="fr-FR"/>
              </a:p>
            </p:txBody>
          </p:sp>
          <p:sp>
            <p:nvSpPr>
              <p:cNvPr id="583773" name="Freeform 256"/>
              <p:cNvSpPr>
                <a:spLocks/>
              </p:cNvSpPr>
              <p:nvPr/>
            </p:nvSpPr>
            <p:spPr bwMode="auto">
              <a:xfrm>
                <a:off x="2012" y="1720"/>
                <a:ext cx="123" cy="64"/>
              </a:xfrm>
              <a:custGeom>
                <a:avLst/>
                <a:gdLst>
                  <a:gd name="T0" fmla="*/ 123 w 122"/>
                  <a:gd name="T1" fmla="*/ 37 h 63"/>
                  <a:gd name="T2" fmla="*/ 110 w 122"/>
                  <a:gd name="T3" fmla="*/ 22 h 63"/>
                  <a:gd name="T4" fmla="*/ 95 w 122"/>
                  <a:gd name="T5" fmla="*/ 11 h 63"/>
                  <a:gd name="T6" fmla="*/ 81 w 122"/>
                  <a:gd name="T7" fmla="*/ 4 h 63"/>
                  <a:gd name="T8" fmla="*/ 64 w 122"/>
                  <a:gd name="T9" fmla="*/ 0 h 63"/>
                  <a:gd name="T10" fmla="*/ 46 w 122"/>
                  <a:gd name="T11" fmla="*/ 0 h 63"/>
                  <a:gd name="T12" fmla="*/ 29 w 122"/>
                  <a:gd name="T13" fmla="*/ 4 h 63"/>
                  <a:gd name="T14" fmla="*/ 15 w 122"/>
                  <a:gd name="T15" fmla="*/ 13 h 63"/>
                  <a:gd name="T16" fmla="*/ 0 w 122"/>
                  <a:gd name="T17" fmla="*/ 29 h 63"/>
                  <a:gd name="T18" fmla="*/ 13 w 122"/>
                  <a:gd name="T19" fmla="*/ 46 h 63"/>
                  <a:gd name="T20" fmla="*/ 28 w 122"/>
                  <a:gd name="T21" fmla="*/ 55 h 63"/>
                  <a:gd name="T22" fmla="*/ 42 w 122"/>
                  <a:gd name="T23" fmla="*/ 62 h 63"/>
                  <a:gd name="T24" fmla="*/ 57 w 122"/>
                  <a:gd name="T25" fmla="*/ 64 h 63"/>
                  <a:gd name="T26" fmla="*/ 75 w 122"/>
                  <a:gd name="T27" fmla="*/ 64 h 63"/>
                  <a:gd name="T28" fmla="*/ 92 w 122"/>
                  <a:gd name="T29" fmla="*/ 60 h 63"/>
                  <a:gd name="T30" fmla="*/ 107 w 122"/>
                  <a:gd name="T31" fmla="*/ 51 h 63"/>
                  <a:gd name="T32" fmla="*/ 123 w 122"/>
                  <a:gd name="T33" fmla="*/ 3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3"/>
                  <a:gd name="T53" fmla="*/ 122 w 122"/>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3">
                    <a:moveTo>
                      <a:pt x="122" y="36"/>
                    </a:moveTo>
                    <a:lnTo>
                      <a:pt x="109" y="22"/>
                    </a:lnTo>
                    <a:lnTo>
                      <a:pt x="94" y="11"/>
                    </a:lnTo>
                    <a:lnTo>
                      <a:pt x="80" y="4"/>
                    </a:lnTo>
                    <a:lnTo>
                      <a:pt x="63" y="0"/>
                    </a:lnTo>
                    <a:lnTo>
                      <a:pt x="46" y="0"/>
                    </a:lnTo>
                    <a:lnTo>
                      <a:pt x="29" y="4"/>
                    </a:lnTo>
                    <a:lnTo>
                      <a:pt x="15" y="13"/>
                    </a:lnTo>
                    <a:lnTo>
                      <a:pt x="0" y="29"/>
                    </a:lnTo>
                    <a:lnTo>
                      <a:pt x="13" y="45"/>
                    </a:lnTo>
                    <a:lnTo>
                      <a:pt x="28" y="54"/>
                    </a:lnTo>
                    <a:lnTo>
                      <a:pt x="42" y="61"/>
                    </a:lnTo>
                    <a:lnTo>
                      <a:pt x="57" y="63"/>
                    </a:lnTo>
                    <a:lnTo>
                      <a:pt x="74" y="63"/>
                    </a:lnTo>
                    <a:lnTo>
                      <a:pt x="91" y="59"/>
                    </a:lnTo>
                    <a:lnTo>
                      <a:pt x="106" y="50"/>
                    </a:lnTo>
                    <a:lnTo>
                      <a:pt x="122" y="36"/>
                    </a:lnTo>
                    <a:close/>
                  </a:path>
                </a:pathLst>
              </a:custGeom>
              <a:solidFill>
                <a:srgbClr val="1AF85F"/>
              </a:solidFill>
              <a:ln w="9525">
                <a:noFill/>
                <a:round/>
                <a:headEnd/>
                <a:tailEnd/>
              </a:ln>
            </p:spPr>
            <p:txBody>
              <a:bodyPr/>
              <a:lstStyle/>
              <a:p>
                <a:endParaRPr lang="fr-FR"/>
              </a:p>
            </p:txBody>
          </p:sp>
          <p:sp>
            <p:nvSpPr>
              <p:cNvPr id="583774" name="Freeform 257"/>
              <p:cNvSpPr>
                <a:spLocks/>
              </p:cNvSpPr>
              <p:nvPr/>
            </p:nvSpPr>
            <p:spPr bwMode="auto">
              <a:xfrm>
                <a:off x="2600" y="1918"/>
                <a:ext cx="78" cy="120"/>
              </a:xfrm>
              <a:custGeom>
                <a:avLst/>
                <a:gdLst>
                  <a:gd name="T0" fmla="*/ 0 w 76"/>
                  <a:gd name="T1" fmla="*/ 0 h 119"/>
                  <a:gd name="T2" fmla="*/ 0 w 76"/>
                  <a:gd name="T3" fmla="*/ 21 h 119"/>
                  <a:gd name="T4" fmla="*/ 1 w 76"/>
                  <a:gd name="T5" fmla="*/ 41 h 119"/>
                  <a:gd name="T6" fmla="*/ 7 w 76"/>
                  <a:gd name="T7" fmla="*/ 63 h 119"/>
                  <a:gd name="T8" fmla="*/ 14 w 76"/>
                  <a:gd name="T9" fmla="*/ 81 h 119"/>
                  <a:gd name="T10" fmla="*/ 27 w 76"/>
                  <a:gd name="T11" fmla="*/ 95 h 119"/>
                  <a:gd name="T12" fmla="*/ 40 w 76"/>
                  <a:gd name="T13" fmla="*/ 108 h 119"/>
                  <a:gd name="T14" fmla="*/ 56 w 76"/>
                  <a:gd name="T15" fmla="*/ 115 h 119"/>
                  <a:gd name="T16" fmla="*/ 76 w 76"/>
                  <a:gd name="T17" fmla="*/ 120 h 119"/>
                  <a:gd name="T18" fmla="*/ 78 w 76"/>
                  <a:gd name="T19" fmla="*/ 99 h 119"/>
                  <a:gd name="T20" fmla="*/ 74 w 76"/>
                  <a:gd name="T21" fmla="*/ 79 h 119"/>
                  <a:gd name="T22" fmla="*/ 68 w 76"/>
                  <a:gd name="T23" fmla="*/ 59 h 119"/>
                  <a:gd name="T24" fmla="*/ 61 w 76"/>
                  <a:gd name="T25" fmla="*/ 41 h 119"/>
                  <a:gd name="T26" fmla="*/ 49 w 76"/>
                  <a:gd name="T27" fmla="*/ 28 h 119"/>
                  <a:gd name="T28" fmla="*/ 36 w 76"/>
                  <a:gd name="T29" fmla="*/ 16 h 119"/>
                  <a:gd name="T30" fmla="*/ 18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1" y="41"/>
                    </a:lnTo>
                    <a:lnTo>
                      <a:pt x="7" y="62"/>
                    </a:lnTo>
                    <a:lnTo>
                      <a:pt x="14" y="80"/>
                    </a:lnTo>
                    <a:lnTo>
                      <a:pt x="26" y="94"/>
                    </a:lnTo>
                    <a:lnTo>
                      <a:pt x="39" y="107"/>
                    </a:lnTo>
                    <a:lnTo>
                      <a:pt x="55" y="114"/>
                    </a:lnTo>
                    <a:lnTo>
                      <a:pt x="74" y="119"/>
                    </a:lnTo>
                    <a:lnTo>
                      <a:pt x="76" y="98"/>
                    </a:lnTo>
                    <a:lnTo>
                      <a:pt x="72" y="78"/>
                    </a:lnTo>
                    <a:lnTo>
                      <a:pt x="66" y="59"/>
                    </a:lnTo>
                    <a:lnTo>
                      <a:pt x="59" y="41"/>
                    </a:lnTo>
                    <a:lnTo>
                      <a:pt x="48" y="28"/>
                    </a:lnTo>
                    <a:lnTo>
                      <a:pt x="35" y="16"/>
                    </a:lnTo>
                    <a:lnTo>
                      <a:pt x="18" y="7"/>
                    </a:lnTo>
                    <a:lnTo>
                      <a:pt x="0" y="0"/>
                    </a:lnTo>
                    <a:close/>
                  </a:path>
                </a:pathLst>
              </a:custGeom>
              <a:solidFill>
                <a:srgbClr val="1AF85F"/>
              </a:solidFill>
              <a:ln w="9525">
                <a:noFill/>
                <a:round/>
                <a:headEnd/>
                <a:tailEnd/>
              </a:ln>
            </p:spPr>
            <p:txBody>
              <a:bodyPr/>
              <a:lstStyle/>
              <a:p>
                <a:endParaRPr lang="fr-FR"/>
              </a:p>
            </p:txBody>
          </p:sp>
          <p:sp>
            <p:nvSpPr>
              <p:cNvPr id="583775" name="Freeform 258"/>
              <p:cNvSpPr>
                <a:spLocks/>
              </p:cNvSpPr>
              <p:nvPr/>
            </p:nvSpPr>
            <p:spPr bwMode="auto">
              <a:xfrm>
                <a:off x="2328" y="1630"/>
                <a:ext cx="75" cy="120"/>
              </a:xfrm>
              <a:custGeom>
                <a:avLst/>
                <a:gdLst>
                  <a:gd name="T0" fmla="*/ 0 w 76"/>
                  <a:gd name="T1" fmla="*/ 0 h 118"/>
                  <a:gd name="T2" fmla="*/ 0 w 76"/>
                  <a:gd name="T3" fmla="*/ 20 h 118"/>
                  <a:gd name="T4" fmla="*/ 1 w 76"/>
                  <a:gd name="T5" fmla="*/ 42 h 118"/>
                  <a:gd name="T6" fmla="*/ 7 w 76"/>
                  <a:gd name="T7" fmla="*/ 62 h 118"/>
                  <a:gd name="T8" fmla="*/ 14 w 76"/>
                  <a:gd name="T9" fmla="*/ 81 h 118"/>
                  <a:gd name="T10" fmla="*/ 24 w 76"/>
                  <a:gd name="T11" fmla="*/ 97 h 118"/>
                  <a:gd name="T12" fmla="*/ 37 w 76"/>
                  <a:gd name="T13" fmla="*/ 109 h 118"/>
                  <a:gd name="T14" fmla="*/ 52 w 76"/>
                  <a:gd name="T15" fmla="*/ 118 h 118"/>
                  <a:gd name="T16" fmla="*/ 73 w 76"/>
                  <a:gd name="T17" fmla="*/ 120 h 118"/>
                  <a:gd name="T18" fmla="*/ 75 w 76"/>
                  <a:gd name="T19" fmla="*/ 100 h 118"/>
                  <a:gd name="T20" fmla="*/ 71 w 76"/>
                  <a:gd name="T21" fmla="*/ 78 h 118"/>
                  <a:gd name="T22" fmla="*/ 65 w 76"/>
                  <a:gd name="T23" fmla="*/ 60 h 118"/>
                  <a:gd name="T24" fmla="*/ 58 w 76"/>
                  <a:gd name="T25" fmla="*/ 44 h 118"/>
                  <a:gd name="T26" fmla="*/ 47 w 76"/>
                  <a:gd name="T27" fmla="*/ 31 h 118"/>
                  <a:gd name="T28" fmla="*/ 35 w 76"/>
                  <a:gd name="T29" fmla="*/ 18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1" y="41"/>
                    </a:lnTo>
                    <a:lnTo>
                      <a:pt x="7" y="61"/>
                    </a:lnTo>
                    <a:lnTo>
                      <a:pt x="14" y="80"/>
                    </a:lnTo>
                    <a:lnTo>
                      <a:pt x="24" y="95"/>
                    </a:lnTo>
                    <a:lnTo>
                      <a:pt x="37" y="107"/>
                    </a:lnTo>
                    <a:lnTo>
                      <a:pt x="53" y="116"/>
                    </a:lnTo>
                    <a:lnTo>
                      <a:pt x="74" y="118"/>
                    </a:lnTo>
                    <a:lnTo>
                      <a:pt x="76" y="98"/>
                    </a:lnTo>
                    <a:lnTo>
                      <a:pt x="72" y="77"/>
                    </a:lnTo>
                    <a:lnTo>
                      <a:pt x="66" y="59"/>
                    </a:lnTo>
                    <a:lnTo>
                      <a:pt x="59" y="43"/>
                    </a:lnTo>
                    <a:lnTo>
                      <a:pt x="48" y="30"/>
                    </a:lnTo>
                    <a:lnTo>
                      <a:pt x="35" y="18"/>
                    </a:lnTo>
                    <a:lnTo>
                      <a:pt x="18" y="7"/>
                    </a:lnTo>
                    <a:lnTo>
                      <a:pt x="0" y="0"/>
                    </a:lnTo>
                    <a:close/>
                  </a:path>
                </a:pathLst>
              </a:custGeom>
              <a:solidFill>
                <a:srgbClr val="1AF85F"/>
              </a:solidFill>
              <a:ln w="9525">
                <a:noFill/>
                <a:round/>
                <a:headEnd/>
                <a:tailEnd/>
              </a:ln>
            </p:spPr>
            <p:txBody>
              <a:bodyPr/>
              <a:lstStyle/>
              <a:p>
                <a:endParaRPr lang="fr-FR"/>
              </a:p>
            </p:txBody>
          </p:sp>
          <p:sp>
            <p:nvSpPr>
              <p:cNvPr id="583776" name="Freeform 259"/>
              <p:cNvSpPr>
                <a:spLocks/>
              </p:cNvSpPr>
              <p:nvPr/>
            </p:nvSpPr>
            <p:spPr bwMode="auto">
              <a:xfrm rot="-180767">
                <a:off x="1997" y="2008"/>
                <a:ext cx="122" cy="76"/>
              </a:xfrm>
              <a:custGeom>
                <a:avLst/>
                <a:gdLst>
                  <a:gd name="T0" fmla="*/ 0 w 121"/>
                  <a:gd name="T1" fmla="*/ 62 h 75"/>
                  <a:gd name="T2" fmla="*/ 9 w 121"/>
                  <a:gd name="T3" fmla="*/ 46 h 75"/>
                  <a:gd name="T4" fmla="*/ 22 w 121"/>
                  <a:gd name="T5" fmla="*/ 30 h 75"/>
                  <a:gd name="T6" fmla="*/ 37 w 121"/>
                  <a:gd name="T7" fmla="*/ 18 h 75"/>
                  <a:gd name="T8" fmla="*/ 52 w 121"/>
                  <a:gd name="T9" fmla="*/ 9 h 75"/>
                  <a:gd name="T10" fmla="*/ 71 w 121"/>
                  <a:gd name="T11" fmla="*/ 2 h 75"/>
                  <a:gd name="T12" fmla="*/ 88 w 121"/>
                  <a:gd name="T13" fmla="*/ 0 h 75"/>
                  <a:gd name="T14" fmla="*/ 105 w 121"/>
                  <a:gd name="T15" fmla="*/ 2 h 75"/>
                  <a:gd name="T16" fmla="*/ 122 w 121"/>
                  <a:gd name="T17" fmla="*/ 9 h 75"/>
                  <a:gd name="T18" fmla="*/ 114 w 121"/>
                  <a:gd name="T19" fmla="*/ 27 h 75"/>
                  <a:gd name="T20" fmla="*/ 103 w 121"/>
                  <a:gd name="T21" fmla="*/ 44 h 75"/>
                  <a:gd name="T22" fmla="*/ 92 w 121"/>
                  <a:gd name="T23" fmla="*/ 58 h 75"/>
                  <a:gd name="T24" fmla="*/ 79 w 121"/>
                  <a:gd name="T25" fmla="*/ 69 h 75"/>
                  <a:gd name="T26" fmla="*/ 64 w 121"/>
                  <a:gd name="T27" fmla="*/ 74 h 75"/>
                  <a:gd name="T28" fmla="*/ 44 w 121"/>
                  <a:gd name="T29" fmla="*/ 76 h 75"/>
                  <a:gd name="T30" fmla="*/ 24 w 121"/>
                  <a:gd name="T31" fmla="*/ 71 h 75"/>
                  <a:gd name="T32" fmla="*/ 0 w 121"/>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5"/>
                  <a:gd name="T53" fmla="*/ 121 w 121"/>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5">
                    <a:moveTo>
                      <a:pt x="0" y="61"/>
                    </a:moveTo>
                    <a:lnTo>
                      <a:pt x="9" y="45"/>
                    </a:lnTo>
                    <a:lnTo>
                      <a:pt x="22" y="30"/>
                    </a:lnTo>
                    <a:lnTo>
                      <a:pt x="37" y="18"/>
                    </a:lnTo>
                    <a:lnTo>
                      <a:pt x="52" y="9"/>
                    </a:lnTo>
                    <a:lnTo>
                      <a:pt x="70" y="2"/>
                    </a:lnTo>
                    <a:lnTo>
                      <a:pt x="87" y="0"/>
                    </a:lnTo>
                    <a:lnTo>
                      <a:pt x="104" y="2"/>
                    </a:lnTo>
                    <a:lnTo>
                      <a:pt x="121" y="9"/>
                    </a:lnTo>
                    <a:lnTo>
                      <a:pt x="113" y="27"/>
                    </a:lnTo>
                    <a:lnTo>
                      <a:pt x="102" y="43"/>
                    </a:lnTo>
                    <a:lnTo>
                      <a:pt x="91" y="57"/>
                    </a:lnTo>
                    <a:lnTo>
                      <a:pt x="78" y="68"/>
                    </a:lnTo>
                    <a:lnTo>
                      <a:pt x="63" y="73"/>
                    </a:lnTo>
                    <a:lnTo>
                      <a:pt x="44" y="75"/>
                    </a:lnTo>
                    <a:lnTo>
                      <a:pt x="24" y="70"/>
                    </a:lnTo>
                    <a:lnTo>
                      <a:pt x="0" y="61"/>
                    </a:lnTo>
                    <a:close/>
                  </a:path>
                </a:pathLst>
              </a:custGeom>
              <a:solidFill>
                <a:srgbClr val="1AF85F"/>
              </a:solidFill>
              <a:ln w="9525">
                <a:noFill/>
                <a:round/>
                <a:headEnd/>
                <a:tailEnd/>
              </a:ln>
            </p:spPr>
            <p:txBody>
              <a:bodyPr/>
              <a:lstStyle/>
              <a:p>
                <a:endParaRPr lang="fr-FR"/>
              </a:p>
            </p:txBody>
          </p:sp>
          <p:sp>
            <p:nvSpPr>
              <p:cNvPr id="583777" name="Freeform 260"/>
              <p:cNvSpPr>
                <a:spLocks/>
              </p:cNvSpPr>
              <p:nvPr/>
            </p:nvSpPr>
            <p:spPr bwMode="auto">
              <a:xfrm>
                <a:off x="1960" y="1789"/>
                <a:ext cx="76" cy="119"/>
              </a:xfrm>
              <a:custGeom>
                <a:avLst/>
                <a:gdLst>
                  <a:gd name="T0" fmla="*/ 0 w 76"/>
                  <a:gd name="T1" fmla="*/ 0 h 118"/>
                  <a:gd name="T2" fmla="*/ 0 w 76"/>
                  <a:gd name="T3" fmla="*/ 20 h 118"/>
                  <a:gd name="T4" fmla="*/ 2 w 76"/>
                  <a:gd name="T5" fmla="*/ 41 h 118"/>
                  <a:gd name="T6" fmla="*/ 7 w 76"/>
                  <a:gd name="T7" fmla="*/ 62 h 118"/>
                  <a:gd name="T8" fmla="*/ 15 w 76"/>
                  <a:gd name="T9" fmla="*/ 80 h 118"/>
                  <a:gd name="T10" fmla="*/ 26 w 76"/>
                  <a:gd name="T11" fmla="*/ 94 h 118"/>
                  <a:gd name="T12" fmla="*/ 39 w 76"/>
                  <a:gd name="T13" fmla="*/ 108 h 118"/>
                  <a:gd name="T14" fmla="*/ 56 w 76"/>
                  <a:gd name="T15" fmla="*/ 114 h 118"/>
                  <a:gd name="T16" fmla="*/ 74 w 76"/>
                  <a:gd name="T17" fmla="*/ 119 h 118"/>
                  <a:gd name="T18" fmla="*/ 76 w 76"/>
                  <a:gd name="T19" fmla="*/ 99 h 118"/>
                  <a:gd name="T20" fmla="*/ 72 w 76"/>
                  <a:gd name="T21" fmla="*/ 78 h 118"/>
                  <a:gd name="T22" fmla="*/ 67 w 76"/>
                  <a:gd name="T23" fmla="*/ 60 h 118"/>
                  <a:gd name="T24" fmla="*/ 59 w 76"/>
                  <a:gd name="T25" fmla="*/ 41 h 118"/>
                  <a:gd name="T26" fmla="*/ 48 w 76"/>
                  <a:gd name="T27" fmla="*/ 27 h 118"/>
                  <a:gd name="T28" fmla="*/ 35 w 76"/>
                  <a:gd name="T29" fmla="*/ 16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3"/>
                    </a:lnTo>
                    <a:lnTo>
                      <a:pt x="39" y="107"/>
                    </a:lnTo>
                    <a:lnTo>
                      <a:pt x="56" y="113"/>
                    </a:lnTo>
                    <a:lnTo>
                      <a:pt x="74" y="118"/>
                    </a:lnTo>
                    <a:lnTo>
                      <a:pt x="76" y="98"/>
                    </a:lnTo>
                    <a:lnTo>
                      <a:pt x="72" y="77"/>
                    </a:lnTo>
                    <a:lnTo>
                      <a:pt x="67" y="59"/>
                    </a:lnTo>
                    <a:lnTo>
                      <a:pt x="59" y="41"/>
                    </a:lnTo>
                    <a:lnTo>
                      <a:pt x="48" y="27"/>
                    </a:lnTo>
                    <a:lnTo>
                      <a:pt x="35" y="16"/>
                    </a:lnTo>
                    <a:lnTo>
                      <a:pt x="18" y="7"/>
                    </a:lnTo>
                    <a:lnTo>
                      <a:pt x="0" y="0"/>
                    </a:lnTo>
                    <a:close/>
                  </a:path>
                </a:pathLst>
              </a:custGeom>
              <a:solidFill>
                <a:srgbClr val="1AF85F"/>
              </a:solidFill>
              <a:ln w="9525">
                <a:noFill/>
                <a:round/>
                <a:headEnd/>
                <a:tailEnd/>
              </a:ln>
            </p:spPr>
            <p:txBody>
              <a:bodyPr/>
              <a:lstStyle/>
              <a:p>
                <a:endParaRPr lang="fr-FR"/>
              </a:p>
            </p:txBody>
          </p:sp>
        </p:grpSp>
      </p:grpSp>
      <p:grpSp>
        <p:nvGrpSpPr>
          <p:cNvPr id="583695" name="Group 261"/>
          <p:cNvGrpSpPr>
            <a:grpSpLocks/>
          </p:cNvGrpSpPr>
          <p:nvPr/>
        </p:nvGrpSpPr>
        <p:grpSpPr bwMode="auto">
          <a:xfrm>
            <a:off x="3924300" y="2492375"/>
            <a:ext cx="1609725" cy="1460500"/>
            <a:chOff x="1952" y="799"/>
            <a:chExt cx="1014" cy="920"/>
          </a:xfrm>
        </p:grpSpPr>
        <p:sp>
          <p:nvSpPr>
            <p:cNvPr id="583698" name="Freeform 262"/>
            <p:cNvSpPr>
              <a:spLocks/>
            </p:cNvSpPr>
            <p:nvPr/>
          </p:nvSpPr>
          <p:spPr bwMode="auto">
            <a:xfrm rot="-137339">
              <a:off x="2339" y="1334"/>
              <a:ext cx="53" cy="149"/>
            </a:xfrm>
            <a:custGeom>
              <a:avLst/>
              <a:gdLst>
                <a:gd name="T0" fmla="*/ 31 w 52"/>
                <a:gd name="T1" fmla="*/ 0 h 147"/>
                <a:gd name="T2" fmla="*/ 10 w 52"/>
                <a:gd name="T3" fmla="*/ 34 h 147"/>
                <a:gd name="T4" fmla="*/ 0 w 52"/>
                <a:gd name="T5" fmla="*/ 71 h 147"/>
                <a:gd name="T6" fmla="*/ 2 w 52"/>
                <a:gd name="T7" fmla="*/ 113 h 147"/>
                <a:gd name="T8" fmla="*/ 25 w 52"/>
                <a:gd name="T9" fmla="*/ 149 h 147"/>
                <a:gd name="T10" fmla="*/ 46 w 52"/>
                <a:gd name="T11" fmla="*/ 118 h 147"/>
                <a:gd name="T12" fmla="*/ 53 w 52"/>
                <a:gd name="T13" fmla="*/ 80 h 147"/>
                <a:gd name="T14" fmla="*/ 50 w 52"/>
                <a:gd name="T15" fmla="*/ 39 h 147"/>
                <a:gd name="T16" fmla="*/ 31 w 52"/>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47"/>
                <a:gd name="T29" fmla="*/ 52 w 52"/>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47">
                  <a:moveTo>
                    <a:pt x="30" y="0"/>
                  </a:moveTo>
                  <a:lnTo>
                    <a:pt x="10" y="34"/>
                  </a:lnTo>
                  <a:lnTo>
                    <a:pt x="0" y="70"/>
                  </a:lnTo>
                  <a:lnTo>
                    <a:pt x="2" y="111"/>
                  </a:lnTo>
                  <a:lnTo>
                    <a:pt x="25" y="147"/>
                  </a:lnTo>
                  <a:lnTo>
                    <a:pt x="45" y="116"/>
                  </a:lnTo>
                  <a:lnTo>
                    <a:pt x="52" y="79"/>
                  </a:lnTo>
                  <a:lnTo>
                    <a:pt x="49" y="38"/>
                  </a:lnTo>
                  <a:lnTo>
                    <a:pt x="30" y="0"/>
                  </a:lnTo>
                  <a:close/>
                </a:path>
              </a:pathLst>
            </a:custGeom>
            <a:solidFill>
              <a:srgbClr val="1AF85F"/>
            </a:solidFill>
            <a:ln w="9525">
              <a:noFill/>
              <a:round/>
              <a:headEnd/>
              <a:tailEnd/>
            </a:ln>
          </p:spPr>
          <p:txBody>
            <a:bodyPr/>
            <a:lstStyle/>
            <a:p>
              <a:endParaRPr lang="fr-FR"/>
            </a:p>
          </p:txBody>
        </p:sp>
        <p:sp>
          <p:nvSpPr>
            <p:cNvPr id="583699" name="Freeform 263"/>
            <p:cNvSpPr>
              <a:spLocks/>
            </p:cNvSpPr>
            <p:nvPr/>
          </p:nvSpPr>
          <p:spPr bwMode="auto">
            <a:xfrm>
              <a:off x="2210" y="1196"/>
              <a:ext cx="122" cy="65"/>
            </a:xfrm>
            <a:custGeom>
              <a:avLst/>
              <a:gdLst>
                <a:gd name="T0" fmla="*/ 122 w 122"/>
                <a:gd name="T1" fmla="*/ 38 h 66"/>
                <a:gd name="T2" fmla="*/ 109 w 122"/>
                <a:gd name="T3" fmla="*/ 25 h 66"/>
                <a:gd name="T4" fmla="*/ 94 w 122"/>
                <a:gd name="T5" fmla="*/ 14 h 66"/>
                <a:gd name="T6" fmla="*/ 79 w 122"/>
                <a:gd name="T7" fmla="*/ 7 h 66"/>
                <a:gd name="T8" fmla="*/ 63 w 122"/>
                <a:gd name="T9" fmla="*/ 0 h 66"/>
                <a:gd name="T10" fmla="*/ 46 w 122"/>
                <a:gd name="T11" fmla="*/ 0 h 66"/>
                <a:gd name="T12" fmla="*/ 29 w 122"/>
                <a:gd name="T13" fmla="*/ 5 h 66"/>
                <a:gd name="T14" fmla="*/ 14 w 122"/>
                <a:gd name="T15" fmla="*/ 16 h 66"/>
                <a:gd name="T16" fmla="*/ 0 w 122"/>
                <a:gd name="T17" fmla="*/ 32 h 66"/>
                <a:gd name="T18" fmla="*/ 13 w 122"/>
                <a:gd name="T19" fmla="*/ 47 h 66"/>
                <a:gd name="T20" fmla="*/ 26 w 122"/>
                <a:gd name="T21" fmla="*/ 56 h 66"/>
                <a:gd name="T22" fmla="*/ 40 w 122"/>
                <a:gd name="T23" fmla="*/ 63 h 66"/>
                <a:gd name="T24" fmla="*/ 57 w 122"/>
                <a:gd name="T25" fmla="*/ 65 h 66"/>
                <a:gd name="T26" fmla="*/ 72 w 122"/>
                <a:gd name="T27" fmla="*/ 65 h 66"/>
                <a:gd name="T28" fmla="*/ 89 w 122"/>
                <a:gd name="T29" fmla="*/ 61 h 66"/>
                <a:gd name="T30" fmla="*/ 105 w 122"/>
                <a:gd name="T31" fmla="*/ 51 h 66"/>
                <a:gd name="T32" fmla="*/ 122 w 122"/>
                <a:gd name="T33" fmla="*/ 38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9"/>
                  </a:moveTo>
                  <a:lnTo>
                    <a:pt x="109" y="25"/>
                  </a:lnTo>
                  <a:lnTo>
                    <a:pt x="94" y="14"/>
                  </a:lnTo>
                  <a:lnTo>
                    <a:pt x="79" y="7"/>
                  </a:lnTo>
                  <a:lnTo>
                    <a:pt x="63" y="0"/>
                  </a:lnTo>
                  <a:lnTo>
                    <a:pt x="46" y="0"/>
                  </a:lnTo>
                  <a:lnTo>
                    <a:pt x="29" y="5"/>
                  </a:lnTo>
                  <a:lnTo>
                    <a:pt x="14" y="16"/>
                  </a:lnTo>
                  <a:lnTo>
                    <a:pt x="0" y="32"/>
                  </a:lnTo>
                  <a:lnTo>
                    <a:pt x="13" y="48"/>
                  </a:lnTo>
                  <a:lnTo>
                    <a:pt x="26" y="57"/>
                  </a:lnTo>
                  <a:lnTo>
                    <a:pt x="40" y="64"/>
                  </a:lnTo>
                  <a:lnTo>
                    <a:pt x="57" y="66"/>
                  </a:lnTo>
                  <a:lnTo>
                    <a:pt x="72" y="66"/>
                  </a:lnTo>
                  <a:lnTo>
                    <a:pt x="89" y="62"/>
                  </a:lnTo>
                  <a:lnTo>
                    <a:pt x="105" y="52"/>
                  </a:lnTo>
                  <a:lnTo>
                    <a:pt x="122" y="39"/>
                  </a:lnTo>
                  <a:close/>
                </a:path>
              </a:pathLst>
            </a:custGeom>
            <a:solidFill>
              <a:srgbClr val="1AF85F"/>
            </a:solidFill>
            <a:ln w="9525">
              <a:noFill/>
              <a:round/>
              <a:headEnd/>
              <a:tailEnd/>
            </a:ln>
          </p:spPr>
          <p:txBody>
            <a:bodyPr/>
            <a:lstStyle/>
            <a:p>
              <a:endParaRPr lang="fr-FR"/>
            </a:p>
          </p:txBody>
        </p:sp>
        <p:sp>
          <p:nvSpPr>
            <p:cNvPr id="583700" name="Freeform 264"/>
            <p:cNvSpPr>
              <a:spLocks/>
            </p:cNvSpPr>
            <p:nvPr/>
          </p:nvSpPr>
          <p:spPr bwMode="auto">
            <a:xfrm>
              <a:off x="2700" y="1269"/>
              <a:ext cx="75" cy="129"/>
            </a:xfrm>
            <a:custGeom>
              <a:avLst/>
              <a:gdLst>
                <a:gd name="T0" fmla="*/ 73 w 74"/>
                <a:gd name="T1" fmla="*/ 0 h 130"/>
                <a:gd name="T2" fmla="*/ 60 w 74"/>
                <a:gd name="T3" fmla="*/ 7 h 130"/>
                <a:gd name="T4" fmla="*/ 47 w 74"/>
                <a:gd name="T5" fmla="*/ 19 h 130"/>
                <a:gd name="T6" fmla="*/ 31 w 74"/>
                <a:gd name="T7" fmla="*/ 34 h 130"/>
                <a:gd name="T8" fmla="*/ 20 w 74"/>
                <a:gd name="T9" fmla="*/ 50 h 130"/>
                <a:gd name="T10" fmla="*/ 9 w 74"/>
                <a:gd name="T11" fmla="*/ 68 h 130"/>
                <a:gd name="T12" fmla="*/ 3 w 74"/>
                <a:gd name="T13" fmla="*/ 88 h 130"/>
                <a:gd name="T14" fmla="*/ 0 w 74"/>
                <a:gd name="T15" fmla="*/ 108 h 130"/>
                <a:gd name="T16" fmla="*/ 3 w 74"/>
                <a:gd name="T17" fmla="*/ 129 h 130"/>
                <a:gd name="T18" fmla="*/ 20 w 74"/>
                <a:gd name="T19" fmla="*/ 120 h 130"/>
                <a:gd name="T20" fmla="*/ 35 w 74"/>
                <a:gd name="T21" fmla="*/ 108 h 130"/>
                <a:gd name="T22" fmla="*/ 49 w 74"/>
                <a:gd name="T23" fmla="*/ 93 h 130"/>
                <a:gd name="T24" fmla="*/ 60 w 74"/>
                <a:gd name="T25" fmla="*/ 77 h 130"/>
                <a:gd name="T26" fmla="*/ 67 w 74"/>
                <a:gd name="T27" fmla="*/ 59 h 130"/>
                <a:gd name="T28" fmla="*/ 73 w 74"/>
                <a:gd name="T29" fmla="*/ 39 h 130"/>
                <a:gd name="T30" fmla="*/ 75 w 74"/>
                <a:gd name="T31" fmla="*/ 21 h 130"/>
                <a:gd name="T32" fmla="*/ 73 w 7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0"/>
                <a:gd name="T53" fmla="*/ 74 w 74"/>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0">
                  <a:moveTo>
                    <a:pt x="72" y="0"/>
                  </a:moveTo>
                  <a:lnTo>
                    <a:pt x="59" y="7"/>
                  </a:lnTo>
                  <a:lnTo>
                    <a:pt x="46" y="19"/>
                  </a:lnTo>
                  <a:lnTo>
                    <a:pt x="31" y="34"/>
                  </a:lnTo>
                  <a:lnTo>
                    <a:pt x="20" y="50"/>
                  </a:lnTo>
                  <a:lnTo>
                    <a:pt x="9" y="69"/>
                  </a:lnTo>
                  <a:lnTo>
                    <a:pt x="3" y="89"/>
                  </a:lnTo>
                  <a:lnTo>
                    <a:pt x="0" y="109"/>
                  </a:lnTo>
                  <a:lnTo>
                    <a:pt x="3" y="130"/>
                  </a:lnTo>
                  <a:lnTo>
                    <a:pt x="20" y="121"/>
                  </a:lnTo>
                  <a:lnTo>
                    <a:pt x="35" y="109"/>
                  </a:lnTo>
                  <a:lnTo>
                    <a:pt x="48" y="94"/>
                  </a:lnTo>
                  <a:lnTo>
                    <a:pt x="59" y="78"/>
                  </a:lnTo>
                  <a:lnTo>
                    <a:pt x="66" y="59"/>
                  </a:lnTo>
                  <a:lnTo>
                    <a:pt x="72" y="39"/>
                  </a:lnTo>
                  <a:lnTo>
                    <a:pt x="74" y="21"/>
                  </a:lnTo>
                  <a:lnTo>
                    <a:pt x="72" y="0"/>
                  </a:lnTo>
                  <a:close/>
                </a:path>
              </a:pathLst>
            </a:custGeom>
            <a:solidFill>
              <a:srgbClr val="1AF85F"/>
            </a:solidFill>
            <a:ln w="9525">
              <a:noFill/>
              <a:round/>
              <a:headEnd/>
              <a:tailEnd/>
            </a:ln>
          </p:spPr>
          <p:txBody>
            <a:bodyPr/>
            <a:lstStyle/>
            <a:p>
              <a:endParaRPr lang="fr-FR"/>
            </a:p>
          </p:txBody>
        </p:sp>
        <p:sp>
          <p:nvSpPr>
            <p:cNvPr id="583701" name="Freeform 265"/>
            <p:cNvSpPr>
              <a:spLocks/>
            </p:cNvSpPr>
            <p:nvPr/>
          </p:nvSpPr>
          <p:spPr bwMode="auto">
            <a:xfrm>
              <a:off x="2250" y="1074"/>
              <a:ext cx="75" cy="119"/>
            </a:xfrm>
            <a:custGeom>
              <a:avLst/>
              <a:gdLst>
                <a:gd name="T0" fmla="*/ 0 w 76"/>
                <a:gd name="T1" fmla="*/ 0 h 118"/>
                <a:gd name="T2" fmla="*/ 0 w 76"/>
                <a:gd name="T3" fmla="*/ 20 h 118"/>
                <a:gd name="T4" fmla="*/ 2 w 76"/>
                <a:gd name="T5" fmla="*/ 41 h 118"/>
                <a:gd name="T6" fmla="*/ 7 w 76"/>
                <a:gd name="T7" fmla="*/ 62 h 118"/>
                <a:gd name="T8" fmla="*/ 15 w 76"/>
                <a:gd name="T9" fmla="*/ 80 h 118"/>
                <a:gd name="T10" fmla="*/ 26 w 76"/>
                <a:gd name="T11" fmla="*/ 96 h 118"/>
                <a:gd name="T12" fmla="*/ 38 w 76"/>
                <a:gd name="T13" fmla="*/ 108 h 118"/>
                <a:gd name="T14" fmla="*/ 54 w 76"/>
                <a:gd name="T15" fmla="*/ 117 h 118"/>
                <a:gd name="T16" fmla="*/ 73 w 76"/>
                <a:gd name="T17" fmla="*/ 119 h 118"/>
                <a:gd name="T18" fmla="*/ 75 w 76"/>
                <a:gd name="T19" fmla="*/ 98 h 118"/>
                <a:gd name="T20" fmla="*/ 73 w 76"/>
                <a:gd name="T21" fmla="*/ 78 h 118"/>
                <a:gd name="T22" fmla="*/ 67 w 76"/>
                <a:gd name="T23" fmla="*/ 60 h 118"/>
                <a:gd name="T24" fmla="*/ 58 w 76"/>
                <a:gd name="T25" fmla="*/ 43 h 118"/>
                <a:gd name="T26" fmla="*/ 47 w 76"/>
                <a:gd name="T27" fmla="*/ 29 h 118"/>
                <a:gd name="T28" fmla="*/ 35 w 76"/>
                <a:gd name="T29" fmla="*/ 16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5"/>
                  </a:lnTo>
                  <a:lnTo>
                    <a:pt x="39" y="107"/>
                  </a:lnTo>
                  <a:lnTo>
                    <a:pt x="55" y="116"/>
                  </a:lnTo>
                  <a:lnTo>
                    <a:pt x="74" y="118"/>
                  </a:lnTo>
                  <a:lnTo>
                    <a:pt x="76" y="97"/>
                  </a:lnTo>
                  <a:lnTo>
                    <a:pt x="74" y="77"/>
                  </a:lnTo>
                  <a:lnTo>
                    <a:pt x="68" y="59"/>
                  </a:lnTo>
                  <a:lnTo>
                    <a:pt x="59" y="43"/>
                  </a:lnTo>
                  <a:lnTo>
                    <a:pt x="48" y="29"/>
                  </a:lnTo>
                  <a:lnTo>
                    <a:pt x="35" y="16"/>
                  </a:lnTo>
                  <a:lnTo>
                    <a:pt x="18" y="7"/>
                  </a:lnTo>
                  <a:lnTo>
                    <a:pt x="0" y="0"/>
                  </a:lnTo>
                  <a:close/>
                </a:path>
              </a:pathLst>
            </a:custGeom>
            <a:solidFill>
              <a:srgbClr val="1AF85F"/>
            </a:solidFill>
            <a:ln w="9525">
              <a:noFill/>
              <a:round/>
              <a:headEnd/>
              <a:tailEnd/>
            </a:ln>
          </p:spPr>
          <p:txBody>
            <a:bodyPr/>
            <a:lstStyle/>
            <a:p>
              <a:endParaRPr lang="fr-FR"/>
            </a:p>
          </p:txBody>
        </p:sp>
        <p:grpSp>
          <p:nvGrpSpPr>
            <p:cNvPr id="583702" name="Group 266"/>
            <p:cNvGrpSpPr>
              <a:grpSpLocks/>
            </p:cNvGrpSpPr>
            <p:nvPr/>
          </p:nvGrpSpPr>
          <p:grpSpPr bwMode="auto">
            <a:xfrm>
              <a:off x="1952" y="799"/>
              <a:ext cx="1014" cy="920"/>
              <a:chOff x="1960" y="1447"/>
              <a:chExt cx="1014" cy="920"/>
            </a:xfrm>
          </p:grpSpPr>
          <p:sp>
            <p:nvSpPr>
              <p:cNvPr id="583703" name="Freeform 267"/>
              <p:cNvSpPr>
                <a:spLocks/>
              </p:cNvSpPr>
              <p:nvPr/>
            </p:nvSpPr>
            <p:spPr bwMode="auto">
              <a:xfrm rot="-133780">
                <a:off x="2367" y="1455"/>
                <a:ext cx="51" cy="153"/>
              </a:xfrm>
              <a:custGeom>
                <a:avLst/>
                <a:gdLst>
                  <a:gd name="T0" fmla="*/ 28 w 52"/>
                  <a:gd name="T1" fmla="*/ 0 h 150"/>
                  <a:gd name="T2" fmla="*/ 9 w 52"/>
                  <a:gd name="T3" fmla="*/ 35 h 150"/>
                  <a:gd name="T4" fmla="*/ 0 w 52"/>
                  <a:gd name="T5" fmla="*/ 74 h 150"/>
                  <a:gd name="T6" fmla="*/ 1 w 52"/>
                  <a:gd name="T7" fmla="*/ 116 h 150"/>
                  <a:gd name="T8" fmla="*/ 24 w 52"/>
                  <a:gd name="T9" fmla="*/ 153 h 150"/>
                  <a:gd name="T10" fmla="*/ 43 w 52"/>
                  <a:gd name="T11" fmla="*/ 120 h 150"/>
                  <a:gd name="T12" fmla="*/ 51 w 52"/>
                  <a:gd name="T13" fmla="*/ 82 h 150"/>
                  <a:gd name="T14" fmla="*/ 47 w 52"/>
                  <a:gd name="T15" fmla="*/ 42 h 150"/>
                  <a:gd name="T16" fmla="*/ 28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3"/>
                    </a:lnTo>
                    <a:lnTo>
                      <a:pt x="1" y="114"/>
                    </a:lnTo>
                    <a:lnTo>
                      <a:pt x="24" y="150"/>
                    </a:lnTo>
                    <a:lnTo>
                      <a:pt x="44" y="118"/>
                    </a:lnTo>
                    <a:lnTo>
                      <a:pt x="52" y="80"/>
                    </a:lnTo>
                    <a:lnTo>
                      <a:pt x="48" y="41"/>
                    </a:lnTo>
                    <a:lnTo>
                      <a:pt x="29" y="0"/>
                    </a:lnTo>
                    <a:close/>
                  </a:path>
                </a:pathLst>
              </a:custGeom>
              <a:solidFill>
                <a:srgbClr val="1AF85F"/>
              </a:solidFill>
              <a:ln w="9525">
                <a:noFill/>
                <a:round/>
                <a:headEnd/>
                <a:tailEnd/>
              </a:ln>
            </p:spPr>
            <p:txBody>
              <a:bodyPr/>
              <a:lstStyle/>
              <a:p>
                <a:endParaRPr lang="fr-FR"/>
              </a:p>
            </p:txBody>
          </p:sp>
          <p:sp>
            <p:nvSpPr>
              <p:cNvPr id="583704" name="Freeform 268"/>
              <p:cNvSpPr>
                <a:spLocks/>
              </p:cNvSpPr>
              <p:nvPr/>
            </p:nvSpPr>
            <p:spPr bwMode="auto">
              <a:xfrm>
                <a:off x="2471" y="1447"/>
                <a:ext cx="75" cy="122"/>
              </a:xfrm>
              <a:custGeom>
                <a:avLst/>
                <a:gdLst>
                  <a:gd name="T0" fmla="*/ 0 w 74"/>
                  <a:gd name="T1" fmla="*/ 0 h 121"/>
                  <a:gd name="T2" fmla="*/ 0 w 74"/>
                  <a:gd name="T3" fmla="*/ 21 h 121"/>
                  <a:gd name="T4" fmla="*/ 1 w 74"/>
                  <a:gd name="T5" fmla="*/ 41 h 121"/>
                  <a:gd name="T6" fmla="*/ 7 w 74"/>
                  <a:gd name="T7" fmla="*/ 63 h 121"/>
                  <a:gd name="T8" fmla="*/ 14 w 74"/>
                  <a:gd name="T9" fmla="*/ 81 h 121"/>
                  <a:gd name="T10" fmla="*/ 24 w 74"/>
                  <a:gd name="T11" fmla="*/ 97 h 121"/>
                  <a:gd name="T12" fmla="*/ 38 w 74"/>
                  <a:gd name="T13" fmla="*/ 110 h 121"/>
                  <a:gd name="T14" fmla="*/ 54 w 74"/>
                  <a:gd name="T15" fmla="*/ 117 h 121"/>
                  <a:gd name="T16" fmla="*/ 73 w 74"/>
                  <a:gd name="T17" fmla="*/ 122 h 121"/>
                  <a:gd name="T18" fmla="*/ 75 w 74"/>
                  <a:gd name="T19" fmla="*/ 101 h 121"/>
                  <a:gd name="T20" fmla="*/ 71 w 74"/>
                  <a:gd name="T21" fmla="*/ 81 h 121"/>
                  <a:gd name="T22" fmla="*/ 67 w 74"/>
                  <a:gd name="T23" fmla="*/ 63 h 121"/>
                  <a:gd name="T24" fmla="*/ 58 w 74"/>
                  <a:gd name="T25" fmla="*/ 43 h 121"/>
                  <a:gd name="T26" fmla="*/ 47 w 74"/>
                  <a:gd name="T27" fmla="*/ 30 h 121"/>
                  <a:gd name="T28" fmla="*/ 33 w 74"/>
                  <a:gd name="T29" fmla="*/ 18 h 121"/>
                  <a:gd name="T30" fmla="*/ 18 w 74"/>
                  <a:gd name="T31" fmla="*/ 7 h 121"/>
                  <a:gd name="T32" fmla="*/ 0 w 7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21"/>
                  <a:gd name="T53" fmla="*/ 74 w 7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21">
                    <a:moveTo>
                      <a:pt x="0" y="0"/>
                    </a:moveTo>
                    <a:lnTo>
                      <a:pt x="0" y="21"/>
                    </a:lnTo>
                    <a:lnTo>
                      <a:pt x="1" y="41"/>
                    </a:lnTo>
                    <a:lnTo>
                      <a:pt x="7" y="62"/>
                    </a:lnTo>
                    <a:lnTo>
                      <a:pt x="14" y="80"/>
                    </a:lnTo>
                    <a:lnTo>
                      <a:pt x="24" y="96"/>
                    </a:lnTo>
                    <a:lnTo>
                      <a:pt x="37" y="109"/>
                    </a:lnTo>
                    <a:lnTo>
                      <a:pt x="53" y="116"/>
                    </a:lnTo>
                    <a:lnTo>
                      <a:pt x="72" y="121"/>
                    </a:lnTo>
                    <a:lnTo>
                      <a:pt x="74" y="100"/>
                    </a:lnTo>
                    <a:lnTo>
                      <a:pt x="70" y="80"/>
                    </a:lnTo>
                    <a:lnTo>
                      <a:pt x="66" y="62"/>
                    </a:lnTo>
                    <a:lnTo>
                      <a:pt x="57" y="43"/>
                    </a:lnTo>
                    <a:lnTo>
                      <a:pt x="46" y="30"/>
                    </a:lnTo>
                    <a:lnTo>
                      <a:pt x="33" y="18"/>
                    </a:lnTo>
                    <a:lnTo>
                      <a:pt x="18" y="7"/>
                    </a:lnTo>
                    <a:lnTo>
                      <a:pt x="0" y="0"/>
                    </a:lnTo>
                    <a:close/>
                  </a:path>
                </a:pathLst>
              </a:custGeom>
              <a:solidFill>
                <a:srgbClr val="1AF85F"/>
              </a:solidFill>
              <a:ln w="9525">
                <a:noFill/>
                <a:round/>
                <a:headEnd/>
                <a:tailEnd/>
              </a:ln>
            </p:spPr>
            <p:txBody>
              <a:bodyPr/>
              <a:lstStyle/>
              <a:p>
                <a:endParaRPr lang="fr-FR"/>
              </a:p>
            </p:txBody>
          </p:sp>
          <p:sp>
            <p:nvSpPr>
              <p:cNvPr id="583705" name="Freeform 269"/>
              <p:cNvSpPr>
                <a:spLocks/>
              </p:cNvSpPr>
              <p:nvPr/>
            </p:nvSpPr>
            <p:spPr bwMode="auto">
              <a:xfrm rot="-127266">
                <a:off x="2277" y="1469"/>
                <a:ext cx="48" cy="162"/>
              </a:xfrm>
              <a:custGeom>
                <a:avLst/>
                <a:gdLst>
                  <a:gd name="T0" fmla="*/ 8 w 49"/>
                  <a:gd name="T1" fmla="*/ 162 h 161"/>
                  <a:gd name="T2" fmla="*/ 0 w 49"/>
                  <a:gd name="T3" fmla="*/ 115 h 161"/>
                  <a:gd name="T4" fmla="*/ 2 w 49"/>
                  <a:gd name="T5" fmla="*/ 68 h 161"/>
                  <a:gd name="T6" fmla="*/ 13 w 49"/>
                  <a:gd name="T7" fmla="*/ 27 h 161"/>
                  <a:gd name="T8" fmla="*/ 38 w 49"/>
                  <a:gd name="T9" fmla="*/ 0 h 161"/>
                  <a:gd name="T10" fmla="*/ 48 w 49"/>
                  <a:gd name="T11" fmla="*/ 61 h 161"/>
                  <a:gd name="T12" fmla="*/ 46 w 49"/>
                  <a:gd name="T13" fmla="*/ 108 h 161"/>
                  <a:gd name="T14" fmla="*/ 33 w 49"/>
                  <a:gd name="T15" fmla="*/ 142 h 161"/>
                  <a:gd name="T16" fmla="*/ 8 w 49"/>
                  <a:gd name="T17" fmla="*/ 162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1"/>
                  <a:gd name="T29" fmla="*/ 49 w 4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1">
                    <a:moveTo>
                      <a:pt x="8" y="161"/>
                    </a:moveTo>
                    <a:lnTo>
                      <a:pt x="0" y="114"/>
                    </a:lnTo>
                    <a:lnTo>
                      <a:pt x="2" y="68"/>
                    </a:lnTo>
                    <a:lnTo>
                      <a:pt x="13" y="27"/>
                    </a:lnTo>
                    <a:lnTo>
                      <a:pt x="39" y="0"/>
                    </a:lnTo>
                    <a:lnTo>
                      <a:pt x="49" y="61"/>
                    </a:lnTo>
                    <a:lnTo>
                      <a:pt x="47" y="107"/>
                    </a:lnTo>
                    <a:lnTo>
                      <a:pt x="34" y="141"/>
                    </a:lnTo>
                    <a:lnTo>
                      <a:pt x="8" y="161"/>
                    </a:lnTo>
                    <a:close/>
                  </a:path>
                </a:pathLst>
              </a:custGeom>
              <a:solidFill>
                <a:srgbClr val="1AF85F"/>
              </a:solidFill>
              <a:ln w="9525">
                <a:noFill/>
                <a:round/>
                <a:headEnd/>
                <a:tailEnd/>
              </a:ln>
            </p:spPr>
            <p:txBody>
              <a:bodyPr/>
              <a:lstStyle/>
              <a:p>
                <a:endParaRPr lang="fr-FR"/>
              </a:p>
            </p:txBody>
          </p:sp>
          <p:sp>
            <p:nvSpPr>
              <p:cNvPr id="583706" name="Freeform 270"/>
              <p:cNvSpPr>
                <a:spLocks/>
              </p:cNvSpPr>
              <p:nvPr/>
            </p:nvSpPr>
            <p:spPr bwMode="auto">
              <a:xfrm rot="-135536">
                <a:off x="2298" y="2216"/>
                <a:ext cx="51" cy="151"/>
              </a:xfrm>
              <a:custGeom>
                <a:avLst/>
                <a:gdLst>
                  <a:gd name="T0" fmla="*/ 29 w 52"/>
                  <a:gd name="T1" fmla="*/ 0 h 150"/>
                  <a:gd name="T2" fmla="*/ 9 w 52"/>
                  <a:gd name="T3" fmla="*/ 34 h 150"/>
                  <a:gd name="T4" fmla="*/ 0 w 52"/>
                  <a:gd name="T5" fmla="*/ 72 h 150"/>
                  <a:gd name="T6" fmla="*/ 2 w 52"/>
                  <a:gd name="T7" fmla="*/ 114 h 150"/>
                  <a:gd name="T8" fmla="*/ 24 w 52"/>
                  <a:gd name="T9" fmla="*/ 151 h 150"/>
                  <a:gd name="T10" fmla="*/ 43 w 52"/>
                  <a:gd name="T11" fmla="*/ 116 h 150"/>
                  <a:gd name="T12" fmla="*/ 51 w 52"/>
                  <a:gd name="T13" fmla="*/ 80 h 150"/>
                  <a:gd name="T14" fmla="*/ 47 w 52"/>
                  <a:gd name="T15" fmla="*/ 38 h 150"/>
                  <a:gd name="T16" fmla="*/ 29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30" y="0"/>
                    </a:moveTo>
                    <a:lnTo>
                      <a:pt x="9" y="34"/>
                    </a:lnTo>
                    <a:lnTo>
                      <a:pt x="0" y="72"/>
                    </a:lnTo>
                    <a:lnTo>
                      <a:pt x="2" y="113"/>
                    </a:lnTo>
                    <a:lnTo>
                      <a:pt x="24" y="150"/>
                    </a:lnTo>
                    <a:lnTo>
                      <a:pt x="44" y="115"/>
                    </a:lnTo>
                    <a:lnTo>
                      <a:pt x="52" y="79"/>
                    </a:lnTo>
                    <a:lnTo>
                      <a:pt x="48" y="38"/>
                    </a:lnTo>
                    <a:lnTo>
                      <a:pt x="30" y="0"/>
                    </a:lnTo>
                    <a:close/>
                  </a:path>
                </a:pathLst>
              </a:custGeom>
              <a:solidFill>
                <a:srgbClr val="1AF85F"/>
              </a:solidFill>
              <a:ln w="9525">
                <a:noFill/>
                <a:round/>
                <a:headEnd/>
                <a:tailEnd/>
              </a:ln>
            </p:spPr>
            <p:txBody>
              <a:bodyPr/>
              <a:lstStyle/>
              <a:p>
                <a:endParaRPr lang="fr-FR"/>
              </a:p>
            </p:txBody>
          </p:sp>
          <p:sp>
            <p:nvSpPr>
              <p:cNvPr id="583707" name="Freeform 271"/>
              <p:cNvSpPr>
                <a:spLocks/>
              </p:cNvSpPr>
              <p:nvPr/>
            </p:nvSpPr>
            <p:spPr bwMode="auto">
              <a:xfrm>
                <a:off x="2211" y="2130"/>
                <a:ext cx="75" cy="129"/>
              </a:xfrm>
              <a:custGeom>
                <a:avLst/>
                <a:gdLst>
                  <a:gd name="T0" fmla="*/ 73 w 75"/>
                  <a:gd name="T1" fmla="*/ 0 h 130"/>
                  <a:gd name="T2" fmla="*/ 60 w 75"/>
                  <a:gd name="T3" fmla="*/ 7 h 130"/>
                  <a:gd name="T4" fmla="*/ 47 w 75"/>
                  <a:gd name="T5" fmla="*/ 19 h 130"/>
                  <a:gd name="T6" fmla="*/ 32 w 75"/>
                  <a:gd name="T7" fmla="*/ 35 h 130"/>
                  <a:gd name="T8" fmla="*/ 21 w 75"/>
                  <a:gd name="T9" fmla="*/ 50 h 130"/>
                  <a:gd name="T10" fmla="*/ 10 w 75"/>
                  <a:gd name="T11" fmla="*/ 68 h 130"/>
                  <a:gd name="T12" fmla="*/ 4 w 75"/>
                  <a:gd name="T13" fmla="*/ 88 h 130"/>
                  <a:gd name="T14" fmla="*/ 0 w 75"/>
                  <a:gd name="T15" fmla="*/ 109 h 130"/>
                  <a:gd name="T16" fmla="*/ 4 w 75"/>
                  <a:gd name="T17" fmla="*/ 129 h 130"/>
                  <a:gd name="T18" fmla="*/ 21 w 75"/>
                  <a:gd name="T19" fmla="*/ 120 h 130"/>
                  <a:gd name="T20" fmla="*/ 36 w 75"/>
                  <a:gd name="T21" fmla="*/ 109 h 130"/>
                  <a:gd name="T22" fmla="*/ 49 w 75"/>
                  <a:gd name="T23" fmla="*/ 93 h 130"/>
                  <a:gd name="T24" fmla="*/ 60 w 75"/>
                  <a:gd name="T25" fmla="*/ 77 h 130"/>
                  <a:gd name="T26" fmla="*/ 69 w 75"/>
                  <a:gd name="T27" fmla="*/ 60 h 130"/>
                  <a:gd name="T28" fmla="*/ 73 w 75"/>
                  <a:gd name="T29" fmla="*/ 39 h 130"/>
                  <a:gd name="T30" fmla="*/ 75 w 75"/>
                  <a:gd name="T31" fmla="*/ 21 h 130"/>
                  <a:gd name="T32" fmla="*/ 73 w 75"/>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130"/>
                  <a:gd name="T53" fmla="*/ 75 w 75"/>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130">
                    <a:moveTo>
                      <a:pt x="73" y="0"/>
                    </a:moveTo>
                    <a:lnTo>
                      <a:pt x="60" y="7"/>
                    </a:lnTo>
                    <a:lnTo>
                      <a:pt x="47" y="19"/>
                    </a:lnTo>
                    <a:lnTo>
                      <a:pt x="32" y="35"/>
                    </a:lnTo>
                    <a:lnTo>
                      <a:pt x="21" y="50"/>
                    </a:lnTo>
                    <a:lnTo>
                      <a:pt x="10" y="69"/>
                    </a:lnTo>
                    <a:lnTo>
                      <a:pt x="4" y="89"/>
                    </a:lnTo>
                    <a:lnTo>
                      <a:pt x="0" y="110"/>
                    </a:lnTo>
                    <a:lnTo>
                      <a:pt x="4" y="130"/>
                    </a:lnTo>
                    <a:lnTo>
                      <a:pt x="21" y="121"/>
                    </a:lnTo>
                    <a:lnTo>
                      <a:pt x="36" y="110"/>
                    </a:lnTo>
                    <a:lnTo>
                      <a:pt x="49" y="94"/>
                    </a:lnTo>
                    <a:lnTo>
                      <a:pt x="60" y="78"/>
                    </a:lnTo>
                    <a:lnTo>
                      <a:pt x="69" y="60"/>
                    </a:lnTo>
                    <a:lnTo>
                      <a:pt x="73" y="39"/>
                    </a:lnTo>
                    <a:lnTo>
                      <a:pt x="75" y="21"/>
                    </a:lnTo>
                    <a:lnTo>
                      <a:pt x="73" y="0"/>
                    </a:lnTo>
                    <a:close/>
                  </a:path>
                </a:pathLst>
              </a:custGeom>
              <a:solidFill>
                <a:srgbClr val="1AF85F"/>
              </a:solidFill>
              <a:ln w="9525">
                <a:noFill/>
                <a:round/>
                <a:headEnd/>
                <a:tailEnd/>
              </a:ln>
            </p:spPr>
            <p:txBody>
              <a:bodyPr/>
              <a:lstStyle/>
              <a:p>
                <a:endParaRPr lang="fr-FR"/>
              </a:p>
            </p:txBody>
          </p:sp>
          <p:sp>
            <p:nvSpPr>
              <p:cNvPr id="583708" name="Freeform 272"/>
              <p:cNvSpPr>
                <a:spLocks/>
              </p:cNvSpPr>
              <p:nvPr/>
            </p:nvSpPr>
            <p:spPr bwMode="auto">
              <a:xfrm>
                <a:off x="2835" y="1913"/>
                <a:ext cx="120" cy="72"/>
              </a:xfrm>
              <a:custGeom>
                <a:avLst/>
                <a:gdLst>
                  <a:gd name="T0" fmla="*/ 0 w 120"/>
                  <a:gd name="T1" fmla="*/ 59 h 72"/>
                  <a:gd name="T2" fmla="*/ 9 w 120"/>
                  <a:gd name="T3" fmla="*/ 43 h 72"/>
                  <a:gd name="T4" fmla="*/ 22 w 120"/>
                  <a:gd name="T5" fmla="*/ 27 h 72"/>
                  <a:gd name="T6" fmla="*/ 35 w 120"/>
                  <a:gd name="T7" fmla="*/ 15 h 72"/>
                  <a:gd name="T8" fmla="*/ 51 w 120"/>
                  <a:gd name="T9" fmla="*/ 6 h 72"/>
                  <a:gd name="T10" fmla="*/ 68 w 120"/>
                  <a:gd name="T11" fmla="*/ 0 h 72"/>
                  <a:gd name="T12" fmla="*/ 87 w 120"/>
                  <a:gd name="T13" fmla="*/ 0 h 72"/>
                  <a:gd name="T14" fmla="*/ 103 w 120"/>
                  <a:gd name="T15" fmla="*/ 2 h 72"/>
                  <a:gd name="T16" fmla="*/ 120 w 120"/>
                  <a:gd name="T17" fmla="*/ 9 h 72"/>
                  <a:gd name="T18" fmla="*/ 113 w 120"/>
                  <a:gd name="T19" fmla="*/ 27 h 72"/>
                  <a:gd name="T20" fmla="*/ 102 w 120"/>
                  <a:gd name="T21" fmla="*/ 43 h 72"/>
                  <a:gd name="T22" fmla="*/ 90 w 120"/>
                  <a:gd name="T23" fmla="*/ 56 h 72"/>
                  <a:gd name="T24" fmla="*/ 77 w 120"/>
                  <a:gd name="T25" fmla="*/ 65 h 72"/>
                  <a:gd name="T26" fmla="*/ 63 w 120"/>
                  <a:gd name="T27" fmla="*/ 70 h 72"/>
                  <a:gd name="T28" fmla="*/ 44 w 120"/>
                  <a:gd name="T29" fmla="*/ 72 h 72"/>
                  <a:gd name="T30" fmla="*/ 24 w 120"/>
                  <a:gd name="T31" fmla="*/ 68 h 72"/>
                  <a:gd name="T32" fmla="*/ 0 w 120"/>
                  <a:gd name="T33" fmla="*/ 59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2"/>
                  <a:gd name="T53" fmla="*/ 120 w 12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2">
                    <a:moveTo>
                      <a:pt x="0" y="59"/>
                    </a:moveTo>
                    <a:lnTo>
                      <a:pt x="9" y="43"/>
                    </a:lnTo>
                    <a:lnTo>
                      <a:pt x="22" y="27"/>
                    </a:lnTo>
                    <a:lnTo>
                      <a:pt x="35" y="15"/>
                    </a:lnTo>
                    <a:lnTo>
                      <a:pt x="51" y="6"/>
                    </a:lnTo>
                    <a:lnTo>
                      <a:pt x="68" y="0"/>
                    </a:lnTo>
                    <a:lnTo>
                      <a:pt x="87" y="0"/>
                    </a:lnTo>
                    <a:lnTo>
                      <a:pt x="103" y="2"/>
                    </a:lnTo>
                    <a:lnTo>
                      <a:pt x="120" y="9"/>
                    </a:lnTo>
                    <a:lnTo>
                      <a:pt x="113" y="27"/>
                    </a:lnTo>
                    <a:lnTo>
                      <a:pt x="102" y="43"/>
                    </a:lnTo>
                    <a:lnTo>
                      <a:pt x="90" y="56"/>
                    </a:lnTo>
                    <a:lnTo>
                      <a:pt x="77" y="65"/>
                    </a:lnTo>
                    <a:lnTo>
                      <a:pt x="63" y="70"/>
                    </a:lnTo>
                    <a:lnTo>
                      <a:pt x="44" y="72"/>
                    </a:lnTo>
                    <a:lnTo>
                      <a:pt x="24" y="68"/>
                    </a:lnTo>
                    <a:lnTo>
                      <a:pt x="0" y="59"/>
                    </a:lnTo>
                    <a:close/>
                  </a:path>
                </a:pathLst>
              </a:custGeom>
              <a:solidFill>
                <a:srgbClr val="1AF85F"/>
              </a:solidFill>
              <a:ln w="9525">
                <a:noFill/>
                <a:round/>
                <a:headEnd/>
                <a:tailEnd/>
              </a:ln>
            </p:spPr>
            <p:txBody>
              <a:bodyPr/>
              <a:lstStyle/>
              <a:p>
                <a:endParaRPr lang="fr-FR"/>
              </a:p>
            </p:txBody>
          </p:sp>
          <p:sp>
            <p:nvSpPr>
              <p:cNvPr id="583709" name="Freeform 273"/>
              <p:cNvSpPr>
                <a:spLocks/>
              </p:cNvSpPr>
              <p:nvPr/>
            </p:nvSpPr>
            <p:spPr bwMode="auto">
              <a:xfrm>
                <a:off x="2440" y="2120"/>
                <a:ext cx="72" cy="131"/>
              </a:xfrm>
              <a:custGeom>
                <a:avLst/>
                <a:gdLst>
                  <a:gd name="T0" fmla="*/ 70 w 72"/>
                  <a:gd name="T1" fmla="*/ 0 h 130"/>
                  <a:gd name="T2" fmla="*/ 57 w 72"/>
                  <a:gd name="T3" fmla="*/ 7 h 130"/>
                  <a:gd name="T4" fmla="*/ 44 w 72"/>
                  <a:gd name="T5" fmla="*/ 19 h 130"/>
                  <a:gd name="T6" fmla="*/ 31 w 72"/>
                  <a:gd name="T7" fmla="*/ 32 h 130"/>
                  <a:gd name="T8" fmla="*/ 18 w 72"/>
                  <a:gd name="T9" fmla="*/ 50 h 130"/>
                  <a:gd name="T10" fmla="*/ 9 w 72"/>
                  <a:gd name="T11" fmla="*/ 70 h 130"/>
                  <a:gd name="T12" fmla="*/ 2 w 72"/>
                  <a:gd name="T13" fmla="*/ 90 h 130"/>
                  <a:gd name="T14" fmla="*/ 0 w 72"/>
                  <a:gd name="T15" fmla="*/ 110 h 130"/>
                  <a:gd name="T16" fmla="*/ 2 w 72"/>
                  <a:gd name="T17" fmla="*/ 131 h 130"/>
                  <a:gd name="T18" fmla="*/ 18 w 72"/>
                  <a:gd name="T19" fmla="*/ 122 h 130"/>
                  <a:gd name="T20" fmla="*/ 33 w 72"/>
                  <a:gd name="T21" fmla="*/ 108 h 130"/>
                  <a:gd name="T22" fmla="*/ 46 w 72"/>
                  <a:gd name="T23" fmla="*/ 95 h 130"/>
                  <a:gd name="T24" fmla="*/ 57 w 72"/>
                  <a:gd name="T25" fmla="*/ 76 h 130"/>
                  <a:gd name="T26" fmla="*/ 65 w 72"/>
                  <a:gd name="T27" fmla="*/ 57 h 130"/>
                  <a:gd name="T28" fmla="*/ 70 w 72"/>
                  <a:gd name="T29" fmla="*/ 39 h 130"/>
                  <a:gd name="T30" fmla="*/ 72 w 72"/>
                  <a:gd name="T31" fmla="*/ 19 h 130"/>
                  <a:gd name="T32" fmla="*/ 70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9"/>
                    </a:lnTo>
                    <a:lnTo>
                      <a:pt x="31" y="32"/>
                    </a:lnTo>
                    <a:lnTo>
                      <a:pt x="18" y="50"/>
                    </a:lnTo>
                    <a:lnTo>
                      <a:pt x="9" y="69"/>
                    </a:lnTo>
                    <a:lnTo>
                      <a:pt x="2" y="89"/>
                    </a:lnTo>
                    <a:lnTo>
                      <a:pt x="0" y="109"/>
                    </a:lnTo>
                    <a:lnTo>
                      <a:pt x="2" y="130"/>
                    </a:lnTo>
                    <a:lnTo>
                      <a:pt x="18" y="121"/>
                    </a:lnTo>
                    <a:lnTo>
                      <a:pt x="33" y="107"/>
                    </a:lnTo>
                    <a:lnTo>
                      <a:pt x="46" y="94"/>
                    </a:lnTo>
                    <a:lnTo>
                      <a:pt x="57" y="75"/>
                    </a:lnTo>
                    <a:lnTo>
                      <a:pt x="65" y="57"/>
                    </a:lnTo>
                    <a:lnTo>
                      <a:pt x="70" y="39"/>
                    </a:lnTo>
                    <a:lnTo>
                      <a:pt x="72" y="19"/>
                    </a:lnTo>
                    <a:lnTo>
                      <a:pt x="70" y="0"/>
                    </a:lnTo>
                    <a:close/>
                  </a:path>
                </a:pathLst>
              </a:custGeom>
              <a:solidFill>
                <a:srgbClr val="1AF85F"/>
              </a:solidFill>
              <a:ln w="9525">
                <a:noFill/>
                <a:round/>
                <a:headEnd/>
                <a:tailEnd/>
              </a:ln>
            </p:spPr>
            <p:txBody>
              <a:bodyPr/>
              <a:lstStyle/>
              <a:p>
                <a:endParaRPr lang="fr-FR"/>
              </a:p>
            </p:txBody>
          </p:sp>
          <p:sp>
            <p:nvSpPr>
              <p:cNvPr id="583710" name="Freeform 274"/>
              <p:cNvSpPr>
                <a:spLocks/>
              </p:cNvSpPr>
              <p:nvPr/>
            </p:nvSpPr>
            <p:spPr bwMode="auto">
              <a:xfrm rot="-180394">
                <a:off x="2756" y="1621"/>
                <a:ext cx="119" cy="76"/>
              </a:xfrm>
              <a:custGeom>
                <a:avLst/>
                <a:gdLst>
                  <a:gd name="T0" fmla="*/ 0 w 120"/>
                  <a:gd name="T1" fmla="*/ 62 h 75"/>
                  <a:gd name="T2" fmla="*/ 9 w 120"/>
                  <a:gd name="T3" fmla="*/ 46 h 75"/>
                  <a:gd name="T4" fmla="*/ 22 w 120"/>
                  <a:gd name="T5" fmla="*/ 29 h 75"/>
                  <a:gd name="T6" fmla="*/ 37 w 120"/>
                  <a:gd name="T7" fmla="*/ 18 h 75"/>
                  <a:gd name="T8" fmla="*/ 52 w 120"/>
                  <a:gd name="T9" fmla="*/ 7 h 75"/>
                  <a:gd name="T10" fmla="*/ 69 w 120"/>
                  <a:gd name="T11" fmla="*/ 2 h 75"/>
                  <a:gd name="T12" fmla="*/ 86 w 120"/>
                  <a:gd name="T13" fmla="*/ 0 h 75"/>
                  <a:gd name="T14" fmla="*/ 103 w 120"/>
                  <a:gd name="T15" fmla="*/ 2 h 75"/>
                  <a:gd name="T16" fmla="*/ 119 w 120"/>
                  <a:gd name="T17" fmla="*/ 9 h 75"/>
                  <a:gd name="T18" fmla="*/ 112 w 120"/>
                  <a:gd name="T19" fmla="*/ 27 h 75"/>
                  <a:gd name="T20" fmla="*/ 101 w 120"/>
                  <a:gd name="T21" fmla="*/ 44 h 75"/>
                  <a:gd name="T22" fmla="*/ 90 w 120"/>
                  <a:gd name="T23" fmla="*/ 58 h 75"/>
                  <a:gd name="T24" fmla="*/ 77 w 120"/>
                  <a:gd name="T25" fmla="*/ 67 h 75"/>
                  <a:gd name="T26" fmla="*/ 62 w 120"/>
                  <a:gd name="T27" fmla="*/ 74 h 75"/>
                  <a:gd name="T28" fmla="*/ 44 w 120"/>
                  <a:gd name="T29" fmla="*/ 76 h 75"/>
                  <a:gd name="T30" fmla="*/ 24 w 120"/>
                  <a:gd name="T31" fmla="*/ 71 h 75"/>
                  <a:gd name="T32" fmla="*/ 0 w 120"/>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5"/>
                  <a:gd name="T53" fmla="*/ 120 w 120"/>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5">
                    <a:moveTo>
                      <a:pt x="0" y="61"/>
                    </a:moveTo>
                    <a:lnTo>
                      <a:pt x="9" y="45"/>
                    </a:lnTo>
                    <a:lnTo>
                      <a:pt x="22" y="29"/>
                    </a:lnTo>
                    <a:lnTo>
                      <a:pt x="37" y="18"/>
                    </a:lnTo>
                    <a:lnTo>
                      <a:pt x="52" y="7"/>
                    </a:lnTo>
                    <a:lnTo>
                      <a:pt x="70" y="2"/>
                    </a:lnTo>
                    <a:lnTo>
                      <a:pt x="87" y="0"/>
                    </a:lnTo>
                    <a:lnTo>
                      <a:pt x="104" y="2"/>
                    </a:lnTo>
                    <a:lnTo>
                      <a:pt x="120" y="9"/>
                    </a:lnTo>
                    <a:lnTo>
                      <a:pt x="113" y="27"/>
                    </a:lnTo>
                    <a:lnTo>
                      <a:pt x="102" y="43"/>
                    </a:lnTo>
                    <a:lnTo>
                      <a:pt x="91" y="57"/>
                    </a:lnTo>
                    <a:lnTo>
                      <a:pt x="78" y="66"/>
                    </a:lnTo>
                    <a:lnTo>
                      <a:pt x="63" y="73"/>
                    </a:lnTo>
                    <a:lnTo>
                      <a:pt x="44" y="75"/>
                    </a:lnTo>
                    <a:lnTo>
                      <a:pt x="24" y="70"/>
                    </a:lnTo>
                    <a:lnTo>
                      <a:pt x="0" y="61"/>
                    </a:lnTo>
                    <a:close/>
                  </a:path>
                </a:pathLst>
              </a:custGeom>
              <a:solidFill>
                <a:srgbClr val="1AF85F"/>
              </a:solidFill>
              <a:ln w="9525">
                <a:noFill/>
                <a:round/>
                <a:headEnd/>
                <a:tailEnd/>
              </a:ln>
            </p:spPr>
            <p:txBody>
              <a:bodyPr/>
              <a:lstStyle/>
              <a:p>
                <a:endParaRPr lang="fr-FR"/>
              </a:p>
            </p:txBody>
          </p:sp>
          <p:sp>
            <p:nvSpPr>
              <p:cNvPr id="583711" name="Freeform 275"/>
              <p:cNvSpPr>
                <a:spLocks/>
              </p:cNvSpPr>
              <p:nvPr/>
            </p:nvSpPr>
            <p:spPr bwMode="auto">
              <a:xfrm>
                <a:off x="2407" y="1738"/>
                <a:ext cx="118" cy="71"/>
              </a:xfrm>
              <a:custGeom>
                <a:avLst/>
                <a:gdLst>
                  <a:gd name="T0" fmla="*/ 118 w 119"/>
                  <a:gd name="T1" fmla="*/ 69 h 70"/>
                  <a:gd name="T2" fmla="*/ 103 w 119"/>
                  <a:gd name="T3" fmla="*/ 71 h 70"/>
                  <a:gd name="T4" fmla="*/ 89 w 119"/>
                  <a:gd name="T5" fmla="*/ 71 h 70"/>
                  <a:gd name="T6" fmla="*/ 70 w 119"/>
                  <a:gd name="T7" fmla="*/ 69 h 70"/>
                  <a:gd name="T8" fmla="*/ 54 w 119"/>
                  <a:gd name="T9" fmla="*/ 62 h 70"/>
                  <a:gd name="T10" fmla="*/ 38 w 119"/>
                  <a:gd name="T11" fmla="*/ 55 h 70"/>
                  <a:gd name="T12" fmla="*/ 23 w 119"/>
                  <a:gd name="T13" fmla="*/ 46 h 70"/>
                  <a:gd name="T14" fmla="*/ 10 w 119"/>
                  <a:gd name="T15" fmla="*/ 34 h 70"/>
                  <a:gd name="T16" fmla="*/ 0 w 119"/>
                  <a:gd name="T17" fmla="*/ 23 h 70"/>
                  <a:gd name="T18" fmla="*/ 19 w 119"/>
                  <a:gd name="T19" fmla="*/ 11 h 70"/>
                  <a:gd name="T20" fmla="*/ 38 w 119"/>
                  <a:gd name="T21" fmla="*/ 4 h 70"/>
                  <a:gd name="T22" fmla="*/ 56 w 119"/>
                  <a:gd name="T23" fmla="*/ 0 h 70"/>
                  <a:gd name="T24" fmla="*/ 70 w 119"/>
                  <a:gd name="T25" fmla="*/ 0 h 70"/>
                  <a:gd name="T26" fmla="*/ 85 w 119"/>
                  <a:gd name="T27" fmla="*/ 7 h 70"/>
                  <a:gd name="T28" fmla="*/ 98 w 119"/>
                  <a:gd name="T29" fmla="*/ 20 h 70"/>
                  <a:gd name="T30" fmla="*/ 109 w 119"/>
                  <a:gd name="T31" fmla="*/ 42 h 70"/>
                  <a:gd name="T32" fmla="*/ 118 w 119"/>
                  <a:gd name="T33" fmla="*/ 69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70"/>
                  <a:gd name="T53" fmla="*/ 119 w 119"/>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70">
                    <a:moveTo>
                      <a:pt x="119" y="68"/>
                    </a:moveTo>
                    <a:lnTo>
                      <a:pt x="104" y="70"/>
                    </a:lnTo>
                    <a:lnTo>
                      <a:pt x="90" y="70"/>
                    </a:lnTo>
                    <a:lnTo>
                      <a:pt x="71" y="68"/>
                    </a:lnTo>
                    <a:lnTo>
                      <a:pt x="54" y="61"/>
                    </a:lnTo>
                    <a:lnTo>
                      <a:pt x="38" y="54"/>
                    </a:lnTo>
                    <a:lnTo>
                      <a:pt x="23" y="45"/>
                    </a:lnTo>
                    <a:lnTo>
                      <a:pt x="10" y="34"/>
                    </a:lnTo>
                    <a:lnTo>
                      <a:pt x="0" y="23"/>
                    </a:lnTo>
                    <a:lnTo>
                      <a:pt x="19" y="11"/>
                    </a:lnTo>
                    <a:lnTo>
                      <a:pt x="38" y="4"/>
                    </a:lnTo>
                    <a:lnTo>
                      <a:pt x="56" y="0"/>
                    </a:lnTo>
                    <a:lnTo>
                      <a:pt x="71" y="0"/>
                    </a:lnTo>
                    <a:lnTo>
                      <a:pt x="86" y="7"/>
                    </a:lnTo>
                    <a:lnTo>
                      <a:pt x="99" y="20"/>
                    </a:lnTo>
                    <a:lnTo>
                      <a:pt x="110" y="41"/>
                    </a:lnTo>
                    <a:lnTo>
                      <a:pt x="119" y="68"/>
                    </a:lnTo>
                    <a:close/>
                  </a:path>
                </a:pathLst>
              </a:custGeom>
              <a:solidFill>
                <a:srgbClr val="1AF85F"/>
              </a:solidFill>
              <a:ln w="9525">
                <a:noFill/>
                <a:round/>
                <a:headEnd/>
                <a:tailEnd/>
              </a:ln>
            </p:spPr>
            <p:txBody>
              <a:bodyPr/>
              <a:lstStyle/>
              <a:p>
                <a:endParaRPr lang="fr-FR"/>
              </a:p>
            </p:txBody>
          </p:sp>
          <p:sp>
            <p:nvSpPr>
              <p:cNvPr id="583712" name="Freeform 276"/>
              <p:cNvSpPr>
                <a:spLocks/>
              </p:cNvSpPr>
              <p:nvPr/>
            </p:nvSpPr>
            <p:spPr bwMode="auto">
              <a:xfrm>
                <a:off x="2712" y="1722"/>
                <a:ext cx="123" cy="70"/>
              </a:xfrm>
              <a:custGeom>
                <a:avLst/>
                <a:gdLst>
                  <a:gd name="T0" fmla="*/ 123 w 123"/>
                  <a:gd name="T1" fmla="*/ 68 h 70"/>
                  <a:gd name="T2" fmla="*/ 108 w 123"/>
                  <a:gd name="T3" fmla="*/ 70 h 70"/>
                  <a:gd name="T4" fmla="*/ 91 w 123"/>
                  <a:gd name="T5" fmla="*/ 70 h 70"/>
                  <a:gd name="T6" fmla="*/ 72 w 123"/>
                  <a:gd name="T7" fmla="*/ 68 h 70"/>
                  <a:gd name="T8" fmla="*/ 56 w 123"/>
                  <a:gd name="T9" fmla="*/ 61 h 70"/>
                  <a:gd name="T10" fmla="*/ 37 w 123"/>
                  <a:gd name="T11" fmla="*/ 54 h 70"/>
                  <a:gd name="T12" fmla="*/ 22 w 123"/>
                  <a:gd name="T13" fmla="*/ 45 h 70"/>
                  <a:gd name="T14" fmla="*/ 9 w 123"/>
                  <a:gd name="T15" fmla="*/ 34 h 70"/>
                  <a:gd name="T16" fmla="*/ 0 w 123"/>
                  <a:gd name="T17" fmla="*/ 23 h 70"/>
                  <a:gd name="T18" fmla="*/ 19 w 123"/>
                  <a:gd name="T19" fmla="*/ 11 h 70"/>
                  <a:gd name="T20" fmla="*/ 37 w 123"/>
                  <a:gd name="T21" fmla="*/ 4 h 70"/>
                  <a:gd name="T22" fmla="*/ 56 w 123"/>
                  <a:gd name="T23" fmla="*/ 0 h 70"/>
                  <a:gd name="T24" fmla="*/ 72 w 123"/>
                  <a:gd name="T25" fmla="*/ 0 h 70"/>
                  <a:gd name="T26" fmla="*/ 87 w 123"/>
                  <a:gd name="T27" fmla="*/ 7 h 70"/>
                  <a:gd name="T28" fmla="*/ 102 w 123"/>
                  <a:gd name="T29" fmla="*/ 20 h 70"/>
                  <a:gd name="T30" fmla="*/ 113 w 123"/>
                  <a:gd name="T31" fmla="*/ 41 h 70"/>
                  <a:gd name="T32" fmla="*/ 123 w 123"/>
                  <a:gd name="T33" fmla="*/ 68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7" y="54"/>
                    </a:lnTo>
                    <a:lnTo>
                      <a:pt x="22" y="45"/>
                    </a:lnTo>
                    <a:lnTo>
                      <a:pt x="9" y="34"/>
                    </a:lnTo>
                    <a:lnTo>
                      <a:pt x="0" y="23"/>
                    </a:lnTo>
                    <a:lnTo>
                      <a:pt x="19" y="11"/>
                    </a:lnTo>
                    <a:lnTo>
                      <a:pt x="37" y="4"/>
                    </a:lnTo>
                    <a:lnTo>
                      <a:pt x="56" y="0"/>
                    </a:lnTo>
                    <a:lnTo>
                      <a:pt x="72" y="0"/>
                    </a:lnTo>
                    <a:lnTo>
                      <a:pt x="87" y="7"/>
                    </a:lnTo>
                    <a:lnTo>
                      <a:pt x="102" y="20"/>
                    </a:lnTo>
                    <a:lnTo>
                      <a:pt x="113" y="41"/>
                    </a:lnTo>
                    <a:lnTo>
                      <a:pt x="123" y="68"/>
                    </a:lnTo>
                    <a:close/>
                  </a:path>
                </a:pathLst>
              </a:custGeom>
              <a:solidFill>
                <a:srgbClr val="1AF85F"/>
              </a:solidFill>
              <a:ln w="9525">
                <a:noFill/>
                <a:round/>
                <a:headEnd/>
                <a:tailEnd/>
              </a:ln>
            </p:spPr>
            <p:txBody>
              <a:bodyPr/>
              <a:lstStyle/>
              <a:p>
                <a:endParaRPr lang="fr-FR"/>
              </a:p>
            </p:txBody>
          </p:sp>
          <p:sp>
            <p:nvSpPr>
              <p:cNvPr id="583713" name="Freeform 277"/>
              <p:cNvSpPr>
                <a:spLocks/>
              </p:cNvSpPr>
              <p:nvPr/>
            </p:nvSpPr>
            <p:spPr bwMode="auto">
              <a:xfrm rot="-185643">
                <a:off x="2097" y="2050"/>
                <a:ext cx="124" cy="74"/>
              </a:xfrm>
              <a:custGeom>
                <a:avLst/>
                <a:gdLst>
                  <a:gd name="T0" fmla="*/ 0 w 123"/>
                  <a:gd name="T1" fmla="*/ 60 h 73"/>
                  <a:gd name="T2" fmla="*/ 9 w 123"/>
                  <a:gd name="T3" fmla="*/ 44 h 73"/>
                  <a:gd name="T4" fmla="*/ 22 w 123"/>
                  <a:gd name="T5" fmla="*/ 27 h 73"/>
                  <a:gd name="T6" fmla="*/ 37 w 123"/>
                  <a:gd name="T7" fmla="*/ 16 h 73"/>
                  <a:gd name="T8" fmla="*/ 54 w 123"/>
                  <a:gd name="T9" fmla="*/ 7 h 73"/>
                  <a:gd name="T10" fmla="*/ 72 w 123"/>
                  <a:gd name="T11" fmla="*/ 0 h 73"/>
                  <a:gd name="T12" fmla="*/ 90 w 123"/>
                  <a:gd name="T13" fmla="*/ 0 h 73"/>
                  <a:gd name="T14" fmla="*/ 107 w 123"/>
                  <a:gd name="T15" fmla="*/ 2 h 73"/>
                  <a:gd name="T16" fmla="*/ 124 w 123"/>
                  <a:gd name="T17" fmla="*/ 9 h 73"/>
                  <a:gd name="T18" fmla="*/ 114 w 123"/>
                  <a:gd name="T19" fmla="*/ 27 h 73"/>
                  <a:gd name="T20" fmla="*/ 105 w 123"/>
                  <a:gd name="T21" fmla="*/ 44 h 73"/>
                  <a:gd name="T22" fmla="*/ 94 w 123"/>
                  <a:gd name="T23" fmla="*/ 58 h 73"/>
                  <a:gd name="T24" fmla="*/ 79 w 123"/>
                  <a:gd name="T25" fmla="*/ 67 h 73"/>
                  <a:gd name="T26" fmla="*/ 64 w 123"/>
                  <a:gd name="T27" fmla="*/ 71 h 73"/>
                  <a:gd name="T28" fmla="*/ 45 w 123"/>
                  <a:gd name="T29" fmla="*/ 74 h 73"/>
                  <a:gd name="T30" fmla="*/ 24 w 123"/>
                  <a:gd name="T31" fmla="*/ 69 h 73"/>
                  <a:gd name="T32" fmla="*/ 0 w 123"/>
                  <a:gd name="T33" fmla="*/ 6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3"/>
                  <a:gd name="T53" fmla="*/ 123 w 123"/>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3">
                    <a:moveTo>
                      <a:pt x="0" y="59"/>
                    </a:moveTo>
                    <a:lnTo>
                      <a:pt x="9" y="43"/>
                    </a:lnTo>
                    <a:lnTo>
                      <a:pt x="22" y="27"/>
                    </a:lnTo>
                    <a:lnTo>
                      <a:pt x="37" y="16"/>
                    </a:lnTo>
                    <a:lnTo>
                      <a:pt x="54" y="7"/>
                    </a:lnTo>
                    <a:lnTo>
                      <a:pt x="71" y="0"/>
                    </a:lnTo>
                    <a:lnTo>
                      <a:pt x="89" y="0"/>
                    </a:lnTo>
                    <a:lnTo>
                      <a:pt x="106" y="2"/>
                    </a:lnTo>
                    <a:lnTo>
                      <a:pt x="123" y="9"/>
                    </a:lnTo>
                    <a:lnTo>
                      <a:pt x="113" y="27"/>
                    </a:lnTo>
                    <a:lnTo>
                      <a:pt x="104" y="43"/>
                    </a:lnTo>
                    <a:lnTo>
                      <a:pt x="93" y="57"/>
                    </a:lnTo>
                    <a:lnTo>
                      <a:pt x="78" y="66"/>
                    </a:lnTo>
                    <a:lnTo>
                      <a:pt x="63" y="70"/>
                    </a:lnTo>
                    <a:lnTo>
                      <a:pt x="45" y="73"/>
                    </a:lnTo>
                    <a:lnTo>
                      <a:pt x="24" y="68"/>
                    </a:lnTo>
                    <a:lnTo>
                      <a:pt x="0" y="59"/>
                    </a:lnTo>
                    <a:close/>
                  </a:path>
                </a:pathLst>
              </a:custGeom>
              <a:solidFill>
                <a:srgbClr val="1AF85F"/>
              </a:solidFill>
              <a:ln w="9525">
                <a:noFill/>
                <a:round/>
                <a:headEnd/>
                <a:tailEnd/>
              </a:ln>
            </p:spPr>
            <p:txBody>
              <a:bodyPr/>
              <a:lstStyle/>
              <a:p>
                <a:endParaRPr lang="fr-FR"/>
              </a:p>
            </p:txBody>
          </p:sp>
          <p:sp>
            <p:nvSpPr>
              <p:cNvPr id="583714" name="Freeform 278"/>
              <p:cNvSpPr>
                <a:spLocks/>
              </p:cNvSpPr>
              <p:nvPr/>
            </p:nvSpPr>
            <p:spPr bwMode="auto">
              <a:xfrm>
                <a:off x="2276" y="1926"/>
                <a:ext cx="73" cy="132"/>
              </a:xfrm>
              <a:custGeom>
                <a:avLst/>
                <a:gdLst>
                  <a:gd name="T0" fmla="*/ 71 w 74"/>
                  <a:gd name="T1" fmla="*/ 0 h 132"/>
                  <a:gd name="T2" fmla="*/ 58 w 74"/>
                  <a:gd name="T3" fmla="*/ 7 h 132"/>
                  <a:gd name="T4" fmla="*/ 45 w 74"/>
                  <a:gd name="T5" fmla="*/ 18 h 132"/>
                  <a:gd name="T6" fmla="*/ 31 w 74"/>
                  <a:gd name="T7" fmla="*/ 34 h 132"/>
                  <a:gd name="T8" fmla="*/ 20 w 74"/>
                  <a:gd name="T9" fmla="*/ 52 h 132"/>
                  <a:gd name="T10" fmla="*/ 9 w 74"/>
                  <a:gd name="T11" fmla="*/ 71 h 132"/>
                  <a:gd name="T12" fmla="*/ 3 w 74"/>
                  <a:gd name="T13" fmla="*/ 91 h 132"/>
                  <a:gd name="T14" fmla="*/ 0 w 74"/>
                  <a:gd name="T15" fmla="*/ 112 h 132"/>
                  <a:gd name="T16" fmla="*/ 3 w 74"/>
                  <a:gd name="T17" fmla="*/ 132 h 132"/>
                  <a:gd name="T18" fmla="*/ 20 w 74"/>
                  <a:gd name="T19" fmla="*/ 123 h 132"/>
                  <a:gd name="T20" fmla="*/ 37 w 74"/>
                  <a:gd name="T21" fmla="*/ 109 h 132"/>
                  <a:gd name="T22" fmla="*/ 49 w 74"/>
                  <a:gd name="T23" fmla="*/ 96 h 132"/>
                  <a:gd name="T24" fmla="*/ 60 w 74"/>
                  <a:gd name="T25" fmla="*/ 77 h 132"/>
                  <a:gd name="T26" fmla="*/ 67 w 74"/>
                  <a:gd name="T27" fmla="*/ 59 h 132"/>
                  <a:gd name="T28" fmla="*/ 71 w 74"/>
                  <a:gd name="T29" fmla="*/ 39 h 132"/>
                  <a:gd name="T30" fmla="*/ 73 w 74"/>
                  <a:gd name="T31" fmla="*/ 21 h 132"/>
                  <a:gd name="T32" fmla="*/ 71 w 74"/>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2"/>
                  <a:gd name="T53" fmla="*/ 74 w 74"/>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2">
                    <a:moveTo>
                      <a:pt x="72" y="0"/>
                    </a:moveTo>
                    <a:lnTo>
                      <a:pt x="59" y="7"/>
                    </a:lnTo>
                    <a:lnTo>
                      <a:pt x="46" y="18"/>
                    </a:lnTo>
                    <a:lnTo>
                      <a:pt x="31" y="34"/>
                    </a:lnTo>
                    <a:lnTo>
                      <a:pt x="20" y="52"/>
                    </a:lnTo>
                    <a:lnTo>
                      <a:pt x="9" y="71"/>
                    </a:lnTo>
                    <a:lnTo>
                      <a:pt x="3" y="91"/>
                    </a:lnTo>
                    <a:lnTo>
                      <a:pt x="0" y="112"/>
                    </a:lnTo>
                    <a:lnTo>
                      <a:pt x="3" y="132"/>
                    </a:lnTo>
                    <a:lnTo>
                      <a:pt x="20" y="123"/>
                    </a:lnTo>
                    <a:lnTo>
                      <a:pt x="37" y="109"/>
                    </a:lnTo>
                    <a:lnTo>
                      <a:pt x="50" y="96"/>
                    </a:lnTo>
                    <a:lnTo>
                      <a:pt x="61" y="77"/>
                    </a:lnTo>
                    <a:lnTo>
                      <a:pt x="68" y="59"/>
                    </a:lnTo>
                    <a:lnTo>
                      <a:pt x="72" y="39"/>
                    </a:lnTo>
                    <a:lnTo>
                      <a:pt x="74" y="21"/>
                    </a:lnTo>
                    <a:lnTo>
                      <a:pt x="72" y="0"/>
                    </a:lnTo>
                    <a:close/>
                  </a:path>
                </a:pathLst>
              </a:custGeom>
              <a:solidFill>
                <a:srgbClr val="1AF85F"/>
              </a:solidFill>
              <a:ln w="9525">
                <a:noFill/>
                <a:round/>
                <a:headEnd/>
                <a:tailEnd/>
              </a:ln>
            </p:spPr>
            <p:txBody>
              <a:bodyPr/>
              <a:lstStyle/>
              <a:p>
                <a:endParaRPr lang="fr-FR"/>
              </a:p>
            </p:txBody>
          </p:sp>
          <p:sp>
            <p:nvSpPr>
              <p:cNvPr id="583715" name="Freeform 279"/>
              <p:cNvSpPr>
                <a:spLocks/>
              </p:cNvSpPr>
              <p:nvPr/>
            </p:nvSpPr>
            <p:spPr bwMode="auto">
              <a:xfrm>
                <a:off x="2519" y="1876"/>
                <a:ext cx="71" cy="131"/>
              </a:xfrm>
              <a:custGeom>
                <a:avLst/>
                <a:gdLst>
                  <a:gd name="T0" fmla="*/ 69 w 72"/>
                  <a:gd name="T1" fmla="*/ 0 h 130"/>
                  <a:gd name="T2" fmla="*/ 56 w 72"/>
                  <a:gd name="T3" fmla="*/ 7 h 130"/>
                  <a:gd name="T4" fmla="*/ 43 w 72"/>
                  <a:gd name="T5" fmla="*/ 18 h 130"/>
                  <a:gd name="T6" fmla="*/ 31 w 72"/>
                  <a:gd name="T7" fmla="*/ 32 h 130"/>
                  <a:gd name="T8" fmla="*/ 18 w 72"/>
                  <a:gd name="T9" fmla="*/ 50 h 130"/>
                  <a:gd name="T10" fmla="*/ 9 w 72"/>
                  <a:gd name="T11" fmla="*/ 69 h 130"/>
                  <a:gd name="T12" fmla="*/ 2 w 72"/>
                  <a:gd name="T13" fmla="*/ 90 h 130"/>
                  <a:gd name="T14" fmla="*/ 0 w 72"/>
                  <a:gd name="T15" fmla="*/ 110 h 130"/>
                  <a:gd name="T16" fmla="*/ 2 w 72"/>
                  <a:gd name="T17" fmla="*/ 131 h 130"/>
                  <a:gd name="T18" fmla="*/ 18 w 72"/>
                  <a:gd name="T19" fmla="*/ 122 h 130"/>
                  <a:gd name="T20" fmla="*/ 35 w 72"/>
                  <a:gd name="T21" fmla="*/ 108 h 130"/>
                  <a:gd name="T22" fmla="*/ 47 w 72"/>
                  <a:gd name="T23" fmla="*/ 94 h 130"/>
                  <a:gd name="T24" fmla="*/ 58 w 72"/>
                  <a:gd name="T25" fmla="*/ 76 h 130"/>
                  <a:gd name="T26" fmla="*/ 66 w 72"/>
                  <a:gd name="T27" fmla="*/ 57 h 130"/>
                  <a:gd name="T28" fmla="*/ 69 w 72"/>
                  <a:gd name="T29" fmla="*/ 39 h 130"/>
                  <a:gd name="T30" fmla="*/ 71 w 72"/>
                  <a:gd name="T31" fmla="*/ 18 h 130"/>
                  <a:gd name="T32" fmla="*/ 69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8"/>
                    </a:lnTo>
                    <a:lnTo>
                      <a:pt x="31" y="32"/>
                    </a:lnTo>
                    <a:lnTo>
                      <a:pt x="18" y="50"/>
                    </a:lnTo>
                    <a:lnTo>
                      <a:pt x="9" y="68"/>
                    </a:lnTo>
                    <a:lnTo>
                      <a:pt x="2" y="89"/>
                    </a:lnTo>
                    <a:lnTo>
                      <a:pt x="0" y="109"/>
                    </a:lnTo>
                    <a:lnTo>
                      <a:pt x="2" y="130"/>
                    </a:lnTo>
                    <a:lnTo>
                      <a:pt x="18" y="121"/>
                    </a:lnTo>
                    <a:lnTo>
                      <a:pt x="35" y="107"/>
                    </a:lnTo>
                    <a:lnTo>
                      <a:pt x="48" y="93"/>
                    </a:lnTo>
                    <a:lnTo>
                      <a:pt x="59" y="75"/>
                    </a:lnTo>
                    <a:lnTo>
                      <a:pt x="67" y="57"/>
                    </a:lnTo>
                    <a:lnTo>
                      <a:pt x="70" y="39"/>
                    </a:lnTo>
                    <a:lnTo>
                      <a:pt x="72" y="18"/>
                    </a:lnTo>
                    <a:lnTo>
                      <a:pt x="70" y="0"/>
                    </a:lnTo>
                    <a:close/>
                  </a:path>
                </a:pathLst>
              </a:custGeom>
              <a:solidFill>
                <a:srgbClr val="1AF85F"/>
              </a:solidFill>
              <a:ln w="9525">
                <a:noFill/>
                <a:round/>
                <a:headEnd/>
                <a:tailEnd/>
              </a:ln>
            </p:spPr>
            <p:txBody>
              <a:bodyPr/>
              <a:lstStyle/>
              <a:p>
                <a:endParaRPr lang="fr-FR"/>
              </a:p>
            </p:txBody>
          </p:sp>
          <p:sp>
            <p:nvSpPr>
              <p:cNvPr id="583716" name="Freeform 280"/>
              <p:cNvSpPr>
                <a:spLocks/>
              </p:cNvSpPr>
              <p:nvPr/>
            </p:nvSpPr>
            <p:spPr bwMode="auto">
              <a:xfrm rot="-180767">
                <a:off x="2570" y="1767"/>
                <a:ext cx="122" cy="75"/>
              </a:xfrm>
              <a:custGeom>
                <a:avLst/>
                <a:gdLst>
                  <a:gd name="T0" fmla="*/ 0 w 123"/>
                  <a:gd name="T1" fmla="*/ 62 h 75"/>
                  <a:gd name="T2" fmla="*/ 9 w 123"/>
                  <a:gd name="T3" fmla="*/ 46 h 75"/>
                  <a:gd name="T4" fmla="*/ 22 w 123"/>
                  <a:gd name="T5" fmla="*/ 30 h 75"/>
                  <a:gd name="T6" fmla="*/ 37 w 123"/>
                  <a:gd name="T7" fmla="*/ 19 h 75"/>
                  <a:gd name="T8" fmla="*/ 54 w 123"/>
                  <a:gd name="T9" fmla="*/ 7 h 75"/>
                  <a:gd name="T10" fmla="*/ 70 w 123"/>
                  <a:gd name="T11" fmla="*/ 3 h 75"/>
                  <a:gd name="T12" fmla="*/ 88 w 123"/>
                  <a:gd name="T13" fmla="*/ 0 h 75"/>
                  <a:gd name="T14" fmla="*/ 105 w 123"/>
                  <a:gd name="T15" fmla="*/ 3 h 75"/>
                  <a:gd name="T16" fmla="*/ 122 w 123"/>
                  <a:gd name="T17" fmla="*/ 9 h 75"/>
                  <a:gd name="T18" fmla="*/ 112 w 123"/>
                  <a:gd name="T19" fmla="*/ 28 h 75"/>
                  <a:gd name="T20" fmla="*/ 103 w 123"/>
                  <a:gd name="T21" fmla="*/ 44 h 75"/>
                  <a:gd name="T22" fmla="*/ 92 w 123"/>
                  <a:gd name="T23" fmla="*/ 57 h 75"/>
                  <a:gd name="T24" fmla="*/ 77 w 123"/>
                  <a:gd name="T25" fmla="*/ 66 h 75"/>
                  <a:gd name="T26" fmla="*/ 62 w 123"/>
                  <a:gd name="T27" fmla="*/ 73 h 75"/>
                  <a:gd name="T28" fmla="*/ 45 w 123"/>
                  <a:gd name="T29" fmla="*/ 75 h 75"/>
                  <a:gd name="T30" fmla="*/ 24 w 123"/>
                  <a:gd name="T31" fmla="*/ 71 h 75"/>
                  <a:gd name="T32" fmla="*/ 0 w 123"/>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2"/>
                    </a:moveTo>
                    <a:lnTo>
                      <a:pt x="9" y="46"/>
                    </a:lnTo>
                    <a:lnTo>
                      <a:pt x="22" y="30"/>
                    </a:lnTo>
                    <a:lnTo>
                      <a:pt x="37" y="19"/>
                    </a:lnTo>
                    <a:lnTo>
                      <a:pt x="54" y="7"/>
                    </a:lnTo>
                    <a:lnTo>
                      <a:pt x="71" y="3"/>
                    </a:lnTo>
                    <a:lnTo>
                      <a:pt x="89" y="0"/>
                    </a:lnTo>
                    <a:lnTo>
                      <a:pt x="106" y="3"/>
                    </a:lnTo>
                    <a:lnTo>
                      <a:pt x="123" y="9"/>
                    </a:lnTo>
                    <a:lnTo>
                      <a:pt x="113" y="28"/>
                    </a:lnTo>
                    <a:lnTo>
                      <a:pt x="104" y="44"/>
                    </a:lnTo>
                    <a:lnTo>
                      <a:pt x="93" y="57"/>
                    </a:lnTo>
                    <a:lnTo>
                      <a:pt x="78" y="66"/>
                    </a:lnTo>
                    <a:lnTo>
                      <a:pt x="63" y="73"/>
                    </a:lnTo>
                    <a:lnTo>
                      <a:pt x="45" y="75"/>
                    </a:lnTo>
                    <a:lnTo>
                      <a:pt x="24" y="71"/>
                    </a:lnTo>
                    <a:lnTo>
                      <a:pt x="0" y="62"/>
                    </a:lnTo>
                    <a:close/>
                  </a:path>
                </a:pathLst>
              </a:custGeom>
              <a:solidFill>
                <a:srgbClr val="1AF85F"/>
              </a:solidFill>
              <a:ln w="9525">
                <a:noFill/>
                <a:round/>
                <a:headEnd/>
                <a:tailEnd/>
              </a:ln>
            </p:spPr>
            <p:txBody>
              <a:bodyPr/>
              <a:lstStyle/>
              <a:p>
                <a:endParaRPr lang="fr-FR"/>
              </a:p>
            </p:txBody>
          </p:sp>
          <p:sp>
            <p:nvSpPr>
              <p:cNvPr id="583717" name="Freeform 281"/>
              <p:cNvSpPr>
                <a:spLocks/>
              </p:cNvSpPr>
              <p:nvPr/>
            </p:nvSpPr>
            <p:spPr bwMode="auto">
              <a:xfrm>
                <a:off x="2364" y="1891"/>
                <a:ext cx="121" cy="72"/>
              </a:xfrm>
              <a:custGeom>
                <a:avLst/>
                <a:gdLst>
                  <a:gd name="T0" fmla="*/ 121 w 120"/>
                  <a:gd name="T1" fmla="*/ 69 h 71"/>
                  <a:gd name="T2" fmla="*/ 107 w 120"/>
                  <a:gd name="T3" fmla="*/ 72 h 71"/>
                  <a:gd name="T4" fmla="*/ 90 w 120"/>
                  <a:gd name="T5" fmla="*/ 72 h 71"/>
                  <a:gd name="T6" fmla="*/ 73 w 120"/>
                  <a:gd name="T7" fmla="*/ 69 h 71"/>
                  <a:gd name="T8" fmla="*/ 54 w 120"/>
                  <a:gd name="T9" fmla="*/ 62 h 71"/>
                  <a:gd name="T10" fmla="*/ 37 w 120"/>
                  <a:gd name="T11" fmla="*/ 56 h 71"/>
                  <a:gd name="T12" fmla="*/ 22 w 120"/>
                  <a:gd name="T13" fmla="*/ 47 h 71"/>
                  <a:gd name="T14" fmla="*/ 9 w 120"/>
                  <a:gd name="T15" fmla="*/ 34 h 71"/>
                  <a:gd name="T16" fmla="*/ 0 w 120"/>
                  <a:gd name="T17" fmla="*/ 23 h 71"/>
                  <a:gd name="T18" fmla="*/ 18 w 120"/>
                  <a:gd name="T19" fmla="*/ 11 h 71"/>
                  <a:gd name="T20" fmla="*/ 37 w 120"/>
                  <a:gd name="T21" fmla="*/ 5 h 71"/>
                  <a:gd name="T22" fmla="*/ 55 w 120"/>
                  <a:gd name="T23" fmla="*/ 0 h 71"/>
                  <a:gd name="T24" fmla="*/ 73 w 120"/>
                  <a:gd name="T25" fmla="*/ 2 h 71"/>
                  <a:gd name="T26" fmla="*/ 88 w 120"/>
                  <a:gd name="T27" fmla="*/ 9 h 71"/>
                  <a:gd name="T28" fmla="*/ 101 w 120"/>
                  <a:gd name="T29" fmla="*/ 21 h 71"/>
                  <a:gd name="T30" fmla="*/ 112 w 120"/>
                  <a:gd name="T31" fmla="*/ 42 h 71"/>
                  <a:gd name="T32" fmla="*/ 121 w 120"/>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1"/>
                  <a:gd name="T53" fmla="*/ 120 w 12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1">
                    <a:moveTo>
                      <a:pt x="120" y="68"/>
                    </a:moveTo>
                    <a:lnTo>
                      <a:pt x="106" y="71"/>
                    </a:lnTo>
                    <a:lnTo>
                      <a:pt x="89" y="71"/>
                    </a:lnTo>
                    <a:lnTo>
                      <a:pt x="72" y="68"/>
                    </a:lnTo>
                    <a:lnTo>
                      <a:pt x="54" y="61"/>
                    </a:lnTo>
                    <a:lnTo>
                      <a:pt x="37" y="55"/>
                    </a:lnTo>
                    <a:lnTo>
                      <a:pt x="22" y="46"/>
                    </a:lnTo>
                    <a:lnTo>
                      <a:pt x="9" y="34"/>
                    </a:lnTo>
                    <a:lnTo>
                      <a:pt x="0" y="23"/>
                    </a:lnTo>
                    <a:lnTo>
                      <a:pt x="18" y="11"/>
                    </a:lnTo>
                    <a:lnTo>
                      <a:pt x="37" y="5"/>
                    </a:lnTo>
                    <a:lnTo>
                      <a:pt x="55" y="0"/>
                    </a:lnTo>
                    <a:lnTo>
                      <a:pt x="72" y="2"/>
                    </a:lnTo>
                    <a:lnTo>
                      <a:pt x="87" y="9"/>
                    </a:lnTo>
                    <a:lnTo>
                      <a:pt x="100" y="21"/>
                    </a:lnTo>
                    <a:lnTo>
                      <a:pt x="111" y="41"/>
                    </a:lnTo>
                    <a:lnTo>
                      <a:pt x="120" y="68"/>
                    </a:lnTo>
                    <a:close/>
                  </a:path>
                </a:pathLst>
              </a:custGeom>
              <a:solidFill>
                <a:srgbClr val="1AF85F"/>
              </a:solidFill>
              <a:ln w="9525">
                <a:noFill/>
                <a:round/>
                <a:headEnd/>
                <a:tailEnd/>
              </a:ln>
            </p:spPr>
            <p:txBody>
              <a:bodyPr/>
              <a:lstStyle/>
              <a:p>
                <a:endParaRPr lang="fr-FR"/>
              </a:p>
            </p:txBody>
          </p:sp>
          <p:sp>
            <p:nvSpPr>
              <p:cNvPr id="583718" name="Freeform 282"/>
              <p:cNvSpPr>
                <a:spLocks/>
              </p:cNvSpPr>
              <p:nvPr/>
            </p:nvSpPr>
            <p:spPr bwMode="auto">
              <a:xfrm>
                <a:off x="2600" y="1623"/>
                <a:ext cx="122" cy="72"/>
              </a:xfrm>
              <a:custGeom>
                <a:avLst/>
                <a:gdLst>
                  <a:gd name="T0" fmla="*/ 122 w 122"/>
                  <a:gd name="T1" fmla="*/ 69 h 71"/>
                  <a:gd name="T2" fmla="*/ 107 w 122"/>
                  <a:gd name="T3" fmla="*/ 72 h 71"/>
                  <a:gd name="T4" fmla="*/ 91 w 122"/>
                  <a:gd name="T5" fmla="*/ 72 h 71"/>
                  <a:gd name="T6" fmla="*/ 72 w 122"/>
                  <a:gd name="T7" fmla="*/ 69 h 71"/>
                  <a:gd name="T8" fmla="*/ 55 w 122"/>
                  <a:gd name="T9" fmla="*/ 63 h 71"/>
                  <a:gd name="T10" fmla="*/ 37 w 122"/>
                  <a:gd name="T11" fmla="*/ 56 h 71"/>
                  <a:gd name="T12" fmla="*/ 22 w 122"/>
                  <a:gd name="T13" fmla="*/ 47 h 71"/>
                  <a:gd name="T14" fmla="*/ 9 w 122"/>
                  <a:gd name="T15" fmla="*/ 34 h 71"/>
                  <a:gd name="T16" fmla="*/ 0 w 122"/>
                  <a:gd name="T17" fmla="*/ 23 h 71"/>
                  <a:gd name="T18" fmla="*/ 20 w 122"/>
                  <a:gd name="T19" fmla="*/ 12 h 71"/>
                  <a:gd name="T20" fmla="*/ 39 w 122"/>
                  <a:gd name="T21" fmla="*/ 5 h 71"/>
                  <a:gd name="T22" fmla="*/ 55 w 122"/>
                  <a:gd name="T23" fmla="*/ 0 h 71"/>
                  <a:gd name="T24" fmla="*/ 72 w 122"/>
                  <a:gd name="T25" fmla="*/ 2 h 71"/>
                  <a:gd name="T26" fmla="*/ 87 w 122"/>
                  <a:gd name="T27" fmla="*/ 9 h 71"/>
                  <a:gd name="T28" fmla="*/ 102 w 122"/>
                  <a:gd name="T29" fmla="*/ 21 h 71"/>
                  <a:gd name="T30" fmla="*/ 113 w 122"/>
                  <a:gd name="T31" fmla="*/ 42 h 71"/>
                  <a:gd name="T32" fmla="*/ 122 w 122"/>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1"/>
                  <a:gd name="T53" fmla="*/ 122 w 122"/>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1">
                    <a:moveTo>
                      <a:pt x="122" y="68"/>
                    </a:moveTo>
                    <a:lnTo>
                      <a:pt x="107" y="71"/>
                    </a:lnTo>
                    <a:lnTo>
                      <a:pt x="91" y="71"/>
                    </a:lnTo>
                    <a:lnTo>
                      <a:pt x="72" y="68"/>
                    </a:lnTo>
                    <a:lnTo>
                      <a:pt x="55" y="62"/>
                    </a:lnTo>
                    <a:lnTo>
                      <a:pt x="37" y="55"/>
                    </a:lnTo>
                    <a:lnTo>
                      <a:pt x="22" y="46"/>
                    </a:lnTo>
                    <a:lnTo>
                      <a:pt x="9" y="34"/>
                    </a:lnTo>
                    <a:lnTo>
                      <a:pt x="0" y="23"/>
                    </a:lnTo>
                    <a:lnTo>
                      <a:pt x="20" y="12"/>
                    </a:lnTo>
                    <a:lnTo>
                      <a:pt x="39" y="5"/>
                    </a:lnTo>
                    <a:lnTo>
                      <a:pt x="55" y="0"/>
                    </a:lnTo>
                    <a:lnTo>
                      <a:pt x="72" y="2"/>
                    </a:lnTo>
                    <a:lnTo>
                      <a:pt x="87" y="9"/>
                    </a:lnTo>
                    <a:lnTo>
                      <a:pt x="102" y="21"/>
                    </a:lnTo>
                    <a:lnTo>
                      <a:pt x="113" y="41"/>
                    </a:lnTo>
                    <a:lnTo>
                      <a:pt x="122" y="68"/>
                    </a:lnTo>
                    <a:close/>
                  </a:path>
                </a:pathLst>
              </a:custGeom>
              <a:solidFill>
                <a:srgbClr val="1AF85F"/>
              </a:solidFill>
              <a:ln w="9525">
                <a:noFill/>
                <a:round/>
                <a:headEnd/>
                <a:tailEnd/>
              </a:ln>
            </p:spPr>
            <p:txBody>
              <a:bodyPr/>
              <a:lstStyle/>
              <a:p>
                <a:endParaRPr lang="fr-FR"/>
              </a:p>
            </p:txBody>
          </p:sp>
          <p:sp>
            <p:nvSpPr>
              <p:cNvPr id="583719" name="Freeform 283"/>
              <p:cNvSpPr>
                <a:spLocks/>
              </p:cNvSpPr>
              <p:nvPr/>
            </p:nvSpPr>
            <p:spPr bwMode="auto">
              <a:xfrm rot="-176140">
                <a:off x="2668" y="1831"/>
                <a:ext cx="124" cy="77"/>
              </a:xfrm>
              <a:custGeom>
                <a:avLst/>
                <a:gdLst>
                  <a:gd name="T0" fmla="*/ 0 w 123"/>
                  <a:gd name="T1" fmla="*/ 63 h 75"/>
                  <a:gd name="T2" fmla="*/ 10 w 123"/>
                  <a:gd name="T3" fmla="*/ 46 h 75"/>
                  <a:gd name="T4" fmla="*/ 23 w 123"/>
                  <a:gd name="T5" fmla="*/ 31 h 75"/>
                  <a:gd name="T6" fmla="*/ 37 w 123"/>
                  <a:gd name="T7" fmla="*/ 18 h 75"/>
                  <a:gd name="T8" fmla="*/ 54 w 123"/>
                  <a:gd name="T9" fmla="*/ 9 h 75"/>
                  <a:gd name="T10" fmla="*/ 72 w 123"/>
                  <a:gd name="T11" fmla="*/ 2 h 75"/>
                  <a:gd name="T12" fmla="*/ 90 w 123"/>
                  <a:gd name="T13" fmla="*/ 0 h 75"/>
                  <a:gd name="T14" fmla="*/ 107 w 123"/>
                  <a:gd name="T15" fmla="*/ 2 h 75"/>
                  <a:gd name="T16" fmla="*/ 124 w 123"/>
                  <a:gd name="T17" fmla="*/ 9 h 75"/>
                  <a:gd name="T18" fmla="*/ 115 w 123"/>
                  <a:gd name="T19" fmla="*/ 28 h 75"/>
                  <a:gd name="T20" fmla="*/ 105 w 123"/>
                  <a:gd name="T21" fmla="*/ 44 h 75"/>
                  <a:gd name="T22" fmla="*/ 94 w 123"/>
                  <a:gd name="T23" fmla="*/ 59 h 75"/>
                  <a:gd name="T24" fmla="*/ 79 w 123"/>
                  <a:gd name="T25" fmla="*/ 68 h 75"/>
                  <a:gd name="T26" fmla="*/ 64 w 123"/>
                  <a:gd name="T27" fmla="*/ 75 h 75"/>
                  <a:gd name="T28" fmla="*/ 45 w 123"/>
                  <a:gd name="T29" fmla="*/ 77 h 75"/>
                  <a:gd name="T30" fmla="*/ 24 w 123"/>
                  <a:gd name="T31" fmla="*/ 72 h 75"/>
                  <a:gd name="T32" fmla="*/ 0 w 123"/>
                  <a:gd name="T33" fmla="*/ 6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30"/>
                    </a:lnTo>
                    <a:lnTo>
                      <a:pt x="37" y="18"/>
                    </a:lnTo>
                    <a:lnTo>
                      <a:pt x="54" y="9"/>
                    </a:lnTo>
                    <a:lnTo>
                      <a:pt x="71" y="2"/>
                    </a:lnTo>
                    <a:lnTo>
                      <a:pt x="89" y="0"/>
                    </a:lnTo>
                    <a:lnTo>
                      <a:pt x="106" y="2"/>
                    </a:lnTo>
                    <a:lnTo>
                      <a:pt x="123" y="9"/>
                    </a:lnTo>
                    <a:lnTo>
                      <a:pt x="114" y="27"/>
                    </a:lnTo>
                    <a:lnTo>
                      <a:pt x="104" y="43"/>
                    </a:lnTo>
                    <a:lnTo>
                      <a:pt x="93" y="57"/>
                    </a:lnTo>
                    <a:lnTo>
                      <a:pt x="78" y="66"/>
                    </a:lnTo>
                    <a:lnTo>
                      <a:pt x="63" y="73"/>
                    </a:lnTo>
                    <a:lnTo>
                      <a:pt x="45" y="75"/>
                    </a:lnTo>
                    <a:lnTo>
                      <a:pt x="24" y="70"/>
                    </a:lnTo>
                    <a:lnTo>
                      <a:pt x="0" y="61"/>
                    </a:lnTo>
                    <a:close/>
                  </a:path>
                </a:pathLst>
              </a:custGeom>
              <a:solidFill>
                <a:srgbClr val="1AF85F"/>
              </a:solidFill>
              <a:ln w="9525">
                <a:noFill/>
                <a:round/>
                <a:headEnd/>
                <a:tailEnd/>
              </a:ln>
            </p:spPr>
            <p:txBody>
              <a:bodyPr/>
              <a:lstStyle/>
              <a:p>
                <a:endParaRPr lang="fr-FR"/>
              </a:p>
            </p:txBody>
          </p:sp>
          <p:sp>
            <p:nvSpPr>
              <p:cNvPr id="583720" name="Freeform 284"/>
              <p:cNvSpPr>
                <a:spLocks/>
              </p:cNvSpPr>
              <p:nvPr/>
            </p:nvSpPr>
            <p:spPr bwMode="auto">
              <a:xfrm>
                <a:off x="2055" y="1800"/>
                <a:ext cx="76" cy="123"/>
              </a:xfrm>
              <a:custGeom>
                <a:avLst/>
                <a:gdLst>
                  <a:gd name="T0" fmla="*/ 0 w 77"/>
                  <a:gd name="T1" fmla="*/ 0 h 121"/>
                  <a:gd name="T2" fmla="*/ 0 w 77"/>
                  <a:gd name="T3" fmla="*/ 21 h 121"/>
                  <a:gd name="T4" fmla="*/ 2 w 77"/>
                  <a:gd name="T5" fmla="*/ 44 h 121"/>
                  <a:gd name="T6" fmla="*/ 8 w 77"/>
                  <a:gd name="T7" fmla="*/ 63 h 121"/>
                  <a:gd name="T8" fmla="*/ 15 w 77"/>
                  <a:gd name="T9" fmla="*/ 81 h 121"/>
                  <a:gd name="T10" fmla="*/ 26 w 77"/>
                  <a:gd name="T11" fmla="*/ 98 h 121"/>
                  <a:gd name="T12" fmla="*/ 38 w 77"/>
                  <a:gd name="T13" fmla="*/ 111 h 121"/>
                  <a:gd name="T14" fmla="*/ 55 w 77"/>
                  <a:gd name="T15" fmla="*/ 118 h 121"/>
                  <a:gd name="T16" fmla="*/ 74 w 77"/>
                  <a:gd name="T17" fmla="*/ 123 h 121"/>
                  <a:gd name="T18" fmla="*/ 76 w 77"/>
                  <a:gd name="T19" fmla="*/ 102 h 121"/>
                  <a:gd name="T20" fmla="*/ 74 w 77"/>
                  <a:gd name="T21" fmla="*/ 81 h 121"/>
                  <a:gd name="T22" fmla="*/ 68 w 77"/>
                  <a:gd name="T23" fmla="*/ 63 h 121"/>
                  <a:gd name="T24" fmla="*/ 59 w 77"/>
                  <a:gd name="T25" fmla="*/ 44 h 121"/>
                  <a:gd name="T26" fmla="*/ 48 w 77"/>
                  <a:gd name="T27" fmla="*/ 30 h 121"/>
                  <a:gd name="T28" fmla="*/ 36 w 77"/>
                  <a:gd name="T29" fmla="*/ 18 h 121"/>
                  <a:gd name="T30" fmla="*/ 19 w 77"/>
                  <a:gd name="T31" fmla="*/ 7 h 121"/>
                  <a:gd name="T32" fmla="*/ 0 w 77"/>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21"/>
                  <a:gd name="T53" fmla="*/ 77 w 77"/>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21">
                    <a:moveTo>
                      <a:pt x="0" y="0"/>
                    </a:moveTo>
                    <a:lnTo>
                      <a:pt x="0" y="21"/>
                    </a:lnTo>
                    <a:lnTo>
                      <a:pt x="2" y="43"/>
                    </a:lnTo>
                    <a:lnTo>
                      <a:pt x="8" y="62"/>
                    </a:lnTo>
                    <a:lnTo>
                      <a:pt x="15" y="80"/>
                    </a:lnTo>
                    <a:lnTo>
                      <a:pt x="26" y="96"/>
                    </a:lnTo>
                    <a:lnTo>
                      <a:pt x="39" y="109"/>
                    </a:lnTo>
                    <a:lnTo>
                      <a:pt x="56" y="116"/>
                    </a:lnTo>
                    <a:lnTo>
                      <a:pt x="75" y="121"/>
                    </a:lnTo>
                    <a:lnTo>
                      <a:pt x="77" y="100"/>
                    </a:lnTo>
                    <a:lnTo>
                      <a:pt x="75" y="80"/>
                    </a:lnTo>
                    <a:lnTo>
                      <a:pt x="69" y="62"/>
                    </a:lnTo>
                    <a:lnTo>
                      <a:pt x="60" y="43"/>
                    </a:lnTo>
                    <a:lnTo>
                      <a:pt x="49" y="30"/>
                    </a:lnTo>
                    <a:lnTo>
                      <a:pt x="36" y="18"/>
                    </a:lnTo>
                    <a:lnTo>
                      <a:pt x="19" y="7"/>
                    </a:lnTo>
                    <a:lnTo>
                      <a:pt x="0" y="0"/>
                    </a:lnTo>
                    <a:close/>
                  </a:path>
                </a:pathLst>
              </a:custGeom>
              <a:solidFill>
                <a:srgbClr val="1AF85F"/>
              </a:solidFill>
              <a:ln w="9525">
                <a:noFill/>
                <a:round/>
                <a:headEnd/>
                <a:tailEnd/>
              </a:ln>
            </p:spPr>
            <p:txBody>
              <a:bodyPr/>
              <a:lstStyle/>
              <a:p>
                <a:endParaRPr lang="fr-FR"/>
              </a:p>
            </p:txBody>
          </p:sp>
          <p:sp>
            <p:nvSpPr>
              <p:cNvPr id="583721" name="Freeform 285"/>
              <p:cNvSpPr>
                <a:spLocks/>
              </p:cNvSpPr>
              <p:nvPr/>
            </p:nvSpPr>
            <p:spPr bwMode="auto">
              <a:xfrm rot="-133780">
                <a:off x="2143" y="1770"/>
                <a:ext cx="53" cy="153"/>
              </a:xfrm>
              <a:custGeom>
                <a:avLst/>
                <a:gdLst>
                  <a:gd name="T0" fmla="*/ 30 w 52"/>
                  <a:gd name="T1" fmla="*/ 0 h 150"/>
                  <a:gd name="T2" fmla="*/ 9 w 52"/>
                  <a:gd name="T3" fmla="*/ 35 h 150"/>
                  <a:gd name="T4" fmla="*/ 0 w 52"/>
                  <a:gd name="T5" fmla="*/ 73 h 150"/>
                  <a:gd name="T6" fmla="*/ 2 w 52"/>
                  <a:gd name="T7" fmla="*/ 115 h 150"/>
                  <a:gd name="T8" fmla="*/ 24 w 52"/>
                  <a:gd name="T9" fmla="*/ 153 h 150"/>
                  <a:gd name="T10" fmla="*/ 45 w 52"/>
                  <a:gd name="T11" fmla="*/ 120 h 150"/>
                  <a:gd name="T12" fmla="*/ 53 w 52"/>
                  <a:gd name="T13" fmla="*/ 81 h 150"/>
                  <a:gd name="T14" fmla="*/ 49 w 52"/>
                  <a:gd name="T15" fmla="*/ 42 h 150"/>
                  <a:gd name="T16" fmla="*/ 30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2"/>
                    </a:lnTo>
                    <a:lnTo>
                      <a:pt x="2" y="113"/>
                    </a:lnTo>
                    <a:lnTo>
                      <a:pt x="24" y="150"/>
                    </a:lnTo>
                    <a:lnTo>
                      <a:pt x="44" y="118"/>
                    </a:lnTo>
                    <a:lnTo>
                      <a:pt x="52" y="79"/>
                    </a:lnTo>
                    <a:lnTo>
                      <a:pt x="48" y="41"/>
                    </a:lnTo>
                    <a:lnTo>
                      <a:pt x="29" y="0"/>
                    </a:lnTo>
                    <a:close/>
                  </a:path>
                </a:pathLst>
              </a:custGeom>
              <a:solidFill>
                <a:srgbClr val="1AF85F"/>
              </a:solidFill>
              <a:ln w="9525">
                <a:noFill/>
                <a:round/>
                <a:headEnd/>
                <a:tailEnd/>
              </a:ln>
            </p:spPr>
            <p:txBody>
              <a:bodyPr/>
              <a:lstStyle/>
              <a:p>
                <a:endParaRPr lang="fr-FR"/>
              </a:p>
            </p:txBody>
          </p:sp>
          <p:sp>
            <p:nvSpPr>
              <p:cNvPr id="583722" name="Freeform 286"/>
              <p:cNvSpPr>
                <a:spLocks/>
              </p:cNvSpPr>
              <p:nvPr/>
            </p:nvSpPr>
            <p:spPr bwMode="auto">
              <a:xfrm rot="-180394">
                <a:off x="2092" y="2146"/>
                <a:ext cx="123" cy="75"/>
              </a:xfrm>
              <a:custGeom>
                <a:avLst/>
                <a:gdLst>
                  <a:gd name="T0" fmla="*/ 0 w 122"/>
                  <a:gd name="T1" fmla="*/ 62 h 75"/>
                  <a:gd name="T2" fmla="*/ 9 w 122"/>
                  <a:gd name="T3" fmla="*/ 46 h 75"/>
                  <a:gd name="T4" fmla="*/ 22 w 122"/>
                  <a:gd name="T5" fmla="*/ 30 h 75"/>
                  <a:gd name="T6" fmla="*/ 37 w 122"/>
                  <a:gd name="T7" fmla="*/ 19 h 75"/>
                  <a:gd name="T8" fmla="*/ 53 w 122"/>
                  <a:gd name="T9" fmla="*/ 9 h 75"/>
                  <a:gd name="T10" fmla="*/ 71 w 122"/>
                  <a:gd name="T11" fmla="*/ 3 h 75"/>
                  <a:gd name="T12" fmla="*/ 90 w 122"/>
                  <a:gd name="T13" fmla="*/ 0 h 75"/>
                  <a:gd name="T14" fmla="*/ 106 w 122"/>
                  <a:gd name="T15" fmla="*/ 3 h 75"/>
                  <a:gd name="T16" fmla="*/ 123 w 122"/>
                  <a:gd name="T17" fmla="*/ 9 h 75"/>
                  <a:gd name="T18" fmla="*/ 114 w 122"/>
                  <a:gd name="T19" fmla="*/ 28 h 75"/>
                  <a:gd name="T20" fmla="*/ 105 w 122"/>
                  <a:gd name="T21" fmla="*/ 44 h 75"/>
                  <a:gd name="T22" fmla="*/ 93 w 122"/>
                  <a:gd name="T23" fmla="*/ 57 h 75"/>
                  <a:gd name="T24" fmla="*/ 79 w 122"/>
                  <a:gd name="T25" fmla="*/ 66 h 75"/>
                  <a:gd name="T26" fmla="*/ 64 w 122"/>
                  <a:gd name="T27" fmla="*/ 73 h 75"/>
                  <a:gd name="T28" fmla="*/ 44 w 122"/>
                  <a:gd name="T29" fmla="*/ 75 h 75"/>
                  <a:gd name="T30" fmla="*/ 24 w 122"/>
                  <a:gd name="T31" fmla="*/ 71 h 75"/>
                  <a:gd name="T32" fmla="*/ 0 w 122"/>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5"/>
                  <a:gd name="T53" fmla="*/ 122 w 122"/>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5">
                    <a:moveTo>
                      <a:pt x="0" y="62"/>
                    </a:moveTo>
                    <a:lnTo>
                      <a:pt x="9" y="46"/>
                    </a:lnTo>
                    <a:lnTo>
                      <a:pt x="22" y="30"/>
                    </a:lnTo>
                    <a:lnTo>
                      <a:pt x="37" y="19"/>
                    </a:lnTo>
                    <a:lnTo>
                      <a:pt x="53" y="9"/>
                    </a:lnTo>
                    <a:lnTo>
                      <a:pt x="70" y="3"/>
                    </a:lnTo>
                    <a:lnTo>
                      <a:pt x="89" y="0"/>
                    </a:lnTo>
                    <a:lnTo>
                      <a:pt x="105" y="3"/>
                    </a:lnTo>
                    <a:lnTo>
                      <a:pt x="122" y="9"/>
                    </a:lnTo>
                    <a:lnTo>
                      <a:pt x="113" y="28"/>
                    </a:lnTo>
                    <a:lnTo>
                      <a:pt x="104" y="44"/>
                    </a:lnTo>
                    <a:lnTo>
                      <a:pt x="92" y="57"/>
                    </a:lnTo>
                    <a:lnTo>
                      <a:pt x="78" y="66"/>
                    </a:lnTo>
                    <a:lnTo>
                      <a:pt x="63" y="73"/>
                    </a:lnTo>
                    <a:lnTo>
                      <a:pt x="44" y="75"/>
                    </a:lnTo>
                    <a:lnTo>
                      <a:pt x="24" y="71"/>
                    </a:lnTo>
                    <a:lnTo>
                      <a:pt x="0" y="62"/>
                    </a:lnTo>
                    <a:close/>
                  </a:path>
                </a:pathLst>
              </a:custGeom>
              <a:solidFill>
                <a:srgbClr val="1AF85F"/>
              </a:solidFill>
              <a:ln w="9525">
                <a:noFill/>
                <a:round/>
                <a:headEnd/>
                <a:tailEnd/>
              </a:ln>
            </p:spPr>
            <p:txBody>
              <a:bodyPr/>
              <a:lstStyle/>
              <a:p>
                <a:endParaRPr lang="fr-FR"/>
              </a:p>
            </p:txBody>
          </p:sp>
          <p:sp>
            <p:nvSpPr>
              <p:cNvPr id="583723" name="Freeform 287"/>
              <p:cNvSpPr>
                <a:spLocks/>
              </p:cNvSpPr>
              <p:nvPr/>
            </p:nvSpPr>
            <p:spPr bwMode="auto">
              <a:xfrm>
                <a:off x="2558" y="1514"/>
                <a:ext cx="122" cy="72"/>
              </a:xfrm>
              <a:custGeom>
                <a:avLst/>
                <a:gdLst>
                  <a:gd name="T0" fmla="*/ 0 w 122"/>
                  <a:gd name="T1" fmla="*/ 58 h 73"/>
                  <a:gd name="T2" fmla="*/ 9 w 122"/>
                  <a:gd name="T3" fmla="*/ 42 h 73"/>
                  <a:gd name="T4" fmla="*/ 22 w 122"/>
                  <a:gd name="T5" fmla="*/ 27 h 73"/>
                  <a:gd name="T6" fmla="*/ 37 w 122"/>
                  <a:gd name="T7" fmla="*/ 16 h 73"/>
                  <a:gd name="T8" fmla="*/ 54 w 122"/>
                  <a:gd name="T9" fmla="*/ 7 h 73"/>
                  <a:gd name="T10" fmla="*/ 70 w 122"/>
                  <a:gd name="T11" fmla="*/ 0 h 73"/>
                  <a:gd name="T12" fmla="*/ 89 w 122"/>
                  <a:gd name="T13" fmla="*/ 0 h 73"/>
                  <a:gd name="T14" fmla="*/ 106 w 122"/>
                  <a:gd name="T15" fmla="*/ 2 h 73"/>
                  <a:gd name="T16" fmla="*/ 122 w 122"/>
                  <a:gd name="T17" fmla="*/ 9 h 73"/>
                  <a:gd name="T18" fmla="*/ 113 w 122"/>
                  <a:gd name="T19" fmla="*/ 27 h 73"/>
                  <a:gd name="T20" fmla="*/ 104 w 122"/>
                  <a:gd name="T21" fmla="*/ 42 h 73"/>
                  <a:gd name="T22" fmla="*/ 93 w 122"/>
                  <a:gd name="T23" fmla="*/ 56 h 73"/>
                  <a:gd name="T24" fmla="*/ 78 w 122"/>
                  <a:gd name="T25" fmla="*/ 65 h 73"/>
                  <a:gd name="T26" fmla="*/ 63 w 122"/>
                  <a:gd name="T27" fmla="*/ 70 h 73"/>
                  <a:gd name="T28" fmla="*/ 44 w 122"/>
                  <a:gd name="T29" fmla="*/ 72 h 73"/>
                  <a:gd name="T30" fmla="*/ 24 w 122"/>
                  <a:gd name="T31" fmla="*/ 67 h 73"/>
                  <a:gd name="T32" fmla="*/ 0 w 122"/>
                  <a:gd name="T33" fmla="*/ 58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3"/>
                  <a:gd name="T53" fmla="*/ 122 w 122"/>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3">
                    <a:moveTo>
                      <a:pt x="0" y="59"/>
                    </a:moveTo>
                    <a:lnTo>
                      <a:pt x="9" y="43"/>
                    </a:lnTo>
                    <a:lnTo>
                      <a:pt x="22" y="27"/>
                    </a:lnTo>
                    <a:lnTo>
                      <a:pt x="37" y="16"/>
                    </a:lnTo>
                    <a:lnTo>
                      <a:pt x="54" y="7"/>
                    </a:lnTo>
                    <a:lnTo>
                      <a:pt x="70" y="0"/>
                    </a:lnTo>
                    <a:lnTo>
                      <a:pt x="89" y="0"/>
                    </a:lnTo>
                    <a:lnTo>
                      <a:pt x="106" y="2"/>
                    </a:lnTo>
                    <a:lnTo>
                      <a:pt x="122" y="9"/>
                    </a:lnTo>
                    <a:lnTo>
                      <a:pt x="113" y="27"/>
                    </a:lnTo>
                    <a:lnTo>
                      <a:pt x="104" y="43"/>
                    </a:lnTo>
                    <a:lnTo>
                      <a:pt x="93" y="57"/>
                    </a:lnTo>
                    <a:lnTo>
                      <a:pt x="78" y="66"/>
                    </a:lnTo>
                    <a:lnTo>
                      <a:pt x="63" y="71"/>
                    </a:lnTo>
                    <a:lnTo>
                      <a:pt x="44" y="73"/>
                    </a:lnTo>
                    <a:lnTo>
                      <a:pt x="24" y="68"/>
                    </a:lnTo>
                    <a:lnTo>
                      <a:pt x="0" y="59"/>
                    </a:lnTo>
                    <a:close/>
                  </a:path>
                </a:pathLst>
              </a:custGeom>
              <a:solidFill>
                <a:srgbClr val="1AF85F"/>
              </a:solidFill>
              <a:ln w="9525">
                <a:noFill/>
                <a:round/>
                <a:headEnd/>
                <a:tailEnd/>
              </a:ln>
            </p:spPr>
            <p:txBody>
              <a:bodyPr/>
              <a:lstStyle/>
              <a:p>
                <a:endParaRPr lang="fr-FR"/>
              </a:p>
            </p:txBody>
          </p:sp>
          <p:sp>
            <p:nvSpPr>
              <p:cNvPr id="583724" name="Freeform 288"/>
              <p:cNvSpPr>
                <a:spLocks/>
              </p:cNvSpPr>
              <p:nvPr/>
            </p:nvSpPr>
            <p:spPr bwMode="auto">
              <a:xfrm>
                <a:off x="2087" y="1670"/>
                <a:ext cx="123" cy="70"/>
              </a:xfrm>
              <a:custGeom>
                <a:avLst/>
                <a:gdLst>
                  <a:gd name="T0" fmla="*/ 123 w 123"/>
                  <a:gd name="T1" fmla="*/ 68 h 70"/>
                  <a:gd name="T2" fmla="*/ 108 w 123"/>
                  <a:gd name="T3" fmla="*/ 70 h 70"/>
                  <a:gd name="T4" fmla="*/ 91 w 123"/>
                  <a:gd name="T5" fmla="*/ 70 h 70"/>
                  <a:gd name="T6" fmla="*/ 72 w 123"/>
                  <a:gd name="T7" fmla="*/ 68 h 70"/>
                  <a:gd name="T8" fmla="*/ 56 w 123"/>
                  <a:gd name="T9" fmla="*/ 61 h 70"/>
                  <a:gd name="T10" fmla="*/ 39 w 123"/>
                  <a:gd name="T11" fmla="*/ 54 h 70"/>
                  <a:gd name="T12" fmla="*/ 24 w 123"/>
                  <a:gd name="T13" fmla="*/ 45 h 70"/>
                  <a:gd name="T14" fmla="*/ 9 w 123"/>
                  <a:gd name="T15" fmla="*/ 34 h 70"/>
                  <a:gd name="T16" fmla="*/ 0 w 123"/>
                  <a:gd name="T17" fmla="*/ 22 h 70"/>
                  <a:gd name="T18" fmla="*/ 20 w 123"/>
                  <a:gd name="T19" fmla="*/ 11 h 70"/>
                  <a:gd name="T20" fmla="*/ 39 w 123"/>
                  <a:gd name="T21" fmla="*/ 4 h 70"/>
                  <a:gd name="T22" fmla="*/ 58 w 123"/>
                  <a:gd name="T23" fmla="*/ 0 h 70"/>
                  <a:gd name="T24" fmla="*/ 74 w 123"/>
                  <a:gd name="T25" fmla="*/ 2 h 70"/>
                  <a:gd name="T26" fmla="*/ 89 w 123"/>
                  <a:gd name="T27" fmla="*/ 9 h 70"/>
                  <a:gd name="T28" fmla="*/ 102 w 123"/>
                  <a:gd name="T29" fmla="*/ 20 h 70"/>
                  <a:gd name="T30" fmla="*/ 113 w 123"/>
                  <a:gd name="T31" fmla="*/ 41 h 70"/>
                  <a:gd name="T32" fmla="*/ 123 w 123"/>
                  <a:gd name="T33" fmla="*/ 68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9" y="54"/>
                    </a:lnTo>
                    <a:lnTo>
                      <a:pt x="24" y="45"/>
                    </a:lnTo>
                    <a:lnTo>
                      <a:pt x="9" y="34"/>
                    </a:lnTo>
                    <a:lnTo>
                      <a:pt x="0" y="22"/>
                    </a:lnTo>
                    <a:lnTo>
                      <a:pt x="20" y="11"/>
                    </a:lnTo>
                    <a:lnTo>
                      <a:pt x="39" y="4"/>
                    </a:lnTo>
                    <a:lnTo>
                      <a:pt x="58" y="0"/>
                    </a:lnTo>
                    <a:lnTo>
                      <a:pt x="74" y="2"/>
                    </a:lnTo>
                    <a:lnTo>
                      <a:pt x="89" y="9"/>
                    </a:lnTo>
                    <a:lnTo>
                      <a:pt x="102" y="20"/>
                    </a:lnTo>
                    <a:lnTo>
                      <a:pt x="113" y="41"/>
                    </a:lnTo>
                    <a:lnTo>
                      <a:pt x="123" y="68"/>
                    </a:lnTo>
                    <a:close/>
                  </a:path>
                </a:pathLst>
              </a:custGeom>
              <a:solidFill>
                <a:srgbClr val="1AF85F"/>
              </a:solidFill>
              <a:ln w="9525">
                <a:noFill/>
                <a:round/>
                <a:headEnd/>
                <a:tailEnd/>
              </a:ln>
            </p:spPr>
            <p:txBody>
              <a:bodyPr/>
              <a:lstStyle/>
              <a:p>
                <a:endParaRPr lang="fr-FR"/>
              </a:p>
            </p:txBody>
          </p:sp>
          <p:sp>
            <p:nvSpPr>
              <p:cNvPr id="583725" name="Freeform 289"/>
              <p:cNvSpPr>
                <a:spLocks/>
              </p:cNvSpPr>
              <p:nvPr/>
            </p:nvSpPr>
            <p:spPr bwMode="auto">
              <a:xfrm>
                <a:off x="2480" y="2053"/>
                <a:ext cx="120" cy="71"/>
              </a:xfrm>
              <a:custGeom>
                <a:avLst/>
                <a:gdLst>
                  <a:gd name="T0" fmla="*/ 120 w 121"/>
                  <a:gd name="T1" fmla="*/ 69 h 71"/>
                  <a:gd name="T2" fmla="*/ 105 w 121"/>
                  <a:gd name="T3" fmla="*/ 71 h 71"/>
                  <a:gd name="T4" fmla="*/ 88 w 121"/>
                  <a:gd name="T5" fmla="*/ 71 h 71"/>
                  <a:gd name="T6" fmla="*/ 71 w 121"/>
                  <a:gd name="T7" fmla="*/ 69 h 71"/>
                  <a:gd name="T8" fmla="*/ 54 w 121"/>
                  <a:gd name="T9" fmla="*/ 62 h 71"/>
                  <a:gd name="T10" fmla="*/ 37 w 121"/>
                  <a:gd name="T11" fmla="*/ 55 h 71"/>
                  <a:gd name="T12" fmla="*/ 22 w 121"/>
                  <a:gd name="T13" fmla="*/ 46 h 71"/>
                  <a:gd name="T14" fmla="*/ 9 w 121"/>
                  <a:gd name="T15" fmla="*/ 35 h 71"/>
                  <a:gd name="T16" fmla="*/ 0 w 121"/>
                  <a:gd name="T17" fmla="*/ 23 h 71"/>
                  <a:gd name="T18" fmla="*/ 18 w 121"/>
                  <a:gd name="T19" fmla="*/ 12 h 71"/>
                  <a:gd name="T20" fmla="*/ 37 w 121"/>
                  <a:gd name="T21" fmla="*/ 5 h 71"/>
                  <a:gd name="T22" fmla="*/ 56 w 121"/>
                  <a:gd name="T23" fmla="*/ 0 h 71"/>
                  <a:gd name="T24" fmla="*/ 71 w 121"/>
                  <a:gd name="T25" fmla="*/ 3 h 71"/>
                  <a:gd name="T26" fmla="*/ 86 w 121"/>
                  <a:gd name="T27" fmla="*/ 10 h 71"/>
                  <a:gd name="T28" fmla="*/ 99 w 121"/>
                  <a:gd name="T29" fmla="*/ 21 h 71"/>
                  <a:gd name="T30" fmla="*/ 110 w 121"/>
                  <a:gd name="T31" fmla="*/ 41 h 71"/>
                  <a:gd name="T32" fmla="*/ 120 w 121"/>
                  <a:gd name="T33" fmla="*/ 6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1"/>
                  <a:gd name="T53" fmla="*/ 121 w 121"/>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1">
                    <a:moveTo>
                      <a:pt x="121" y="69"/>
                    </a:moveTo>
                    <a:lnTo>
                      <a:pt x="106" y="71"/>
                    </a:lnTo>
                    <a:lnTo>
                      <a:pt x="89" y="71"/>
                    </a:lnTo>
                    <a:lnTo>
                      <a:pt x="72" y="69"/>
                    </a:lnTo>
                    <a:lnTo>
                      <a:pt x="54" y="62"/>
                    </a:lnTo>
                    <a:lnTo>
                      <a:pt x="37" y="55"/>
                    </a:lnTo>
                    <a:lnTo>
                      <a:pt x="22" y="46"/>
                    </a:lnTo>
                    <a:lnTo>
                      <a:pt x="9" y="35"/>
                    </a:lnTo>
                    <a:lnTo>
                      <a:pt x="0" y="23"/>
                    </a:lnTo>
                    <a:lnTo>
                      <a:pt x="18" y="12"/>
                    </a:lnTo>
                    <a:lnTo>
                      <a:pt x="37" y="5"/>
                    </a:lnTo>
                    <a:lnTo>
                      <a:pt x="56" y="0"/>
                    </a:lnTo>
                    <a:lnTo>
                      <a:pt x="72" y="3"/>
                    </a:lnTo>
                    <a:lnTo>
                      <a:pt x="87" y="10"/>
                    </a:lnTo>
                    <a:lnTo>
                      <a:pt x="100" y="21"/>
                    </a:lnTo>
                    <a:lnTo>
                      <a:pt x="111" y="41"/>
                    </a:lnTo>
                    <a:lnTo>
                      <a:pt x="121" y="69"/>
                    </a:lnTo>
                    <a:close/>
                  </a:path>
                </a:pathLst>
              </a:custGeom>
              <a:solidFill>
                <a:srgbClr val="1AF85F"/>
              </a:solidFill>
              <a:ln w="9525">
                <a:noFill/>
                <a:round/>
                <a:headEnd/>
                <a:tailEnd/>
              </a:ln>
            </p:spPr>
            <p:txBody>
              <a:bodyPr/>
              <a:lstStyle/>
              <a:p>
                <a:endParaRPr lang="fr-FR"/>
              </a:p>
            </p:txBody>
          </p:sp>
          <p:sp>
            <p:nvSpPr>
              <p:cNvPr id="583726" name="Freeform 290"/>
              <p:cNvSpPr>
                <a:spLocks/>
              </p:cNvSpPr>
              <p:nvPr/>
            </p:nvSpPr>
            <p:spPr bwMode="auto">
              <a:xfrm rot="-185643">
                <a:off x="2850" y="1762"/>
                <a:ext cx="124" cy="74"/>
              </a:xfrm>
              <a:custGeom>
                <a:avLst/>
                <a:gdLst>
                  <a:gd name="T0" fmla="*/ 0 w 123"/>
                  <a:gd name="T1" fmla="*/ 60 h 75"/>
                  <a:gd name="T2" fmla="*/ 10 w 123"/>
                  <a:gd name="T3" fmla="*/ 44 h 75"/>
                  <a:gd name="T4" fmla="*/ 23 w 123"/>
                  <a:gd name="T5" fmla="*/ 29 h 75"/>
                  <a:gd name="T6" fmla="*/ 37 w 123"/>
                  <a:gd name="T7" fmla="*/ 18 h 75"/>
                  <a:gd name="T8" fmla="*/ 54 w 123"/>
                  <a:gd name="T9" fmla="*/ 9 h 75"/>
                  <a:gd name="T10" fmla="*/ 72 w 123"/>
                  <a:gd name="T11" fmla="*/ 2 h 75"/>
                  <a:gd name="T12" fmla="*/ 90 w 123"/>
                  <a:gd name="T13" fmla="*/ 0 h 75"/>
                  <a:gd name="T14" fmla="*/ 107 w 123"/>
                  <a:gd name="T15" fmla="*/ 2 h 75"/>
                  <a:gd name="T16" fmla="*/ 124 w 123"/>
                  <a:gd name="T17" fmla="*/ 9 h 75"/>
                  <a:gd name="T18" fmla="*/ 115 w 123"/>
                  <a:gd name="T19" fmla="*/ 27 h 75"/>
                  <a:gd name="T20" fmla="*/ 105 w 123"/>
                  <a:gd name="T21" fmla="*/ 42 h 75"/>
                  <a:gd name="T22" fmla="*/ 94 w 123"/>
                  <a:gd name="T23" fmla="*/ 55 h 75"/>
                  <a:gd name="T24" fmla="*/ 79 w 123"/>
                  <a:gd name="T25" fmla="*/ 64 h 75"/>
                  <a:gd name="T26" fmla="*/ 64 w 123"/>
                  <a:gd name="T27" fmla="*/ 71 h 75"/>
                  <a:gd name="T28" fmla="*/ 45 w 123"/>
                  <a:gd name="T29" fmla="*/ 74 h 75"/>
                  <a:gd name="T30" fmla="*/ 24 w 123"/>
                  <a:gd name="T31" fmla="*/ 69 h 75"/>
                  <a:gd name="T32" fmla="*/ 0 w 123"/>
                  <a:gd name="T33" fmla="*/ 6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29"/>
                    </a:lnTo>
                    <a:lnTo>
                      <a:pt x="37" y="18"/>
                    </a:lnTo>
                    <a:lnTo>
                      <a:pt x="54" y="9"/>
                    </a:lnTo>
                    <a:lnTo>
                      <a:pt x="71" y="2"/>
                    </a:lnTo>
                    <a:lnTo>
                      <a:pt x="89" y="0"/>
                    </a:lnTo>
                    <a:lnTo>
                      <a:pt x="106" y="2"/>
                    </a:lnTo>
                    <a:lnTo>
                      <a:pt x="123" y="9"/>
                    </a:lnTo>
                    <a:lnTo>
                      <a:pt x="114" y="27"/>
                    </a:lnTo>
                    <a:lnTo>
                      <a:pt x="104" y="43"/>
                    </a:lnTo>
                    <a:lnTo>
                      <a:pt x="93" y="56"/>
                    </a:lnTo>
                    <a:lnTo>
                      <a:pt x="78" y="65"/>
                    </a:lnTo>
                    <a:lnTo>
                      <a:pt x="63" y="72"/>
                    </a:lnTo>
                    <a:lnTo>
                      <a:pt x="45" y="75"/>
                    </a:lnTo>
                    <a:lnTo>
                      <a:pt x="24" y="70"/>
                    </a:lnTo>
                    <a:lnTo>
                      <a:pt x="0" y="61"/>
                    </a:lnTo>
                    <a:close/>
                  </a:path>
                </a:pathLst>
              </a:custGeom>
              <a:solidFill>
                <a:srgbClr val="1AF85F"/>
              </a:solidFill>
              <a:ln w="9525">
                <a:noFill/>
                <a:round/>
                <a:headEnd/>
                <a:tailEnd/>
              </a:ln>
            </p:spPr>
            <p:txBody>
              <a:bodyPr/>
              <a:lstStyle/>
              <a:p>
                <a:endParaRPr lang="fr-FR"/>
              </a:p>
            </p:txBody>
          </p:sp>
          <p:sp>
            <p:nvSpPr>
              <p:cNvPr id="583727" name="Freeform 291"/>
              <p:cNvSpPr>
                <a:spLocks/>
              </p:cNvSpPr>
              <p:nvPr/>
            </p:nvSpPr>
            <p:spPr bwMode="auto">
              <a:xfrm>
                <a:off x="2643" y="2102"/>
                <a:ext cx="76" cy="119"/>
              </a:xfrm>
              <a:custGeom>
                <a:avLst/>
                <a:gdLst>
                  <a:gd name="T0" fmla="*/ 0 w 76"/>
                  <a:gd name="T1" fmla="*/ 0 h 118"/>
                  <a:gd name="T2" fmla="*/ 0 w 76"/>
                  <a:gd name="T3" fmla="*/ 21 h 118"/>
                  <a:gd name="T4" fmla="*/ 2 w 76"/>
                  <a:gd name="T5" fmla="*/ 41 h 118"/>
                  <a:gd name="T6" fmla="*/ 8 w 76"/>
                  <a:gd name="T7" fmla="*/ 63 h 118"/>
                  <a:gd name="T8" fmla="*/ 15 w 76"/>
                  <a:gd name="T9" fmla="*/ 81 h 118"/>
                  <a:gd name="T10" fmla="*/ 26 w 76"/>
                  <a:gd name="T11" fmla="*/ 94 h 118"/>
                  <a:gd name="T12" fmla="*/ 39 w 76"/>
                  <a:gd name="T13" fmla="*/ 108 h 118"/>
                  <a:gd name="T14" fmla="*/ 56 w 76"/>
                  <a:gd name="T15" fmla="*/ 115 h 118"/>
                  <a:gd name="T16" fmla="*/ 75 w 76"/>
                  <a:gd name="T17" fmla="*/ 119 h 118"/>
                  <a:gd name="T18" fmla="*/ 76 w 76"/>
                  <a:gd name="T19" fmla="*/ 99 h 118"/>
                  <a:gd name="T20" fmla="*/ 73 w 76"/>
                  <a:gd name="T21" fmla="*/ 78 h 118"/>
                  <a:gd name="T22" fmla="*/ 67 w 76"/>
                  <a:gd name="T23" fmla="*/ 60 h 118"/>
                  <a:gd name="T24" fmla="*/ 60 w 76"/>
                  <a:gd name="T25" fmla="*/ 41 h 118"/>
                  <a:gd name="T26" fmla="*/ 49 w 76"/>
                  <a:gd name="T27" fmla="*/ 27 h 118"/>
                  <a:gd name="T28" fmla="*/ 36 w 76"/>
                  <a:gd name="T29" fmla="*/ 16 h 118"/>
                  <a:gd name="T30" fmla="*/ 19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1"/>
                    </a:lnTo>
                    <a:lnTo>
                      <a:pt x="2" y="41"/>
                    </a:lnTo>
                    <a:lnTo>
                      <a:pt x="8" y="62"/>
                    </a:lnTo>
                    <a:lnTo>
                      <a:pt x="15" y="80"/>
                    </a:lnTo>
                    <a:lnTo>
                      <a:pt x="26" y="93"/>
                    </a:lnTo>
                    <a:lnTo>
                      <a:pt x="39" y="107"/>
                    </a:lnTo>
                    <a:lnTo>
                      <a:pt x="56" y="114"/>
                    </a:lnTo>
                    <a:lnTo>
                      <a:pt x="75" y="118"/>
                    </a:lnTo>
                    <a:lnTo>
                      <a:pt x="76" y="98"/>
                    </a:lnTo>
                    <a:lnTo>
                      <a:pt x="73" y="77"/>
                    </a:lnTo>
                    <a:lnTo>
                      <a:pt x="67" y="59"/>
                    </a:lnTo>
                    <a:lnTo>
                      <a:pt x="60" y="41"/>
                    </a:lnTo>
                    <a:lnTo>
                      <a:pt x="49" y="27"/>
                    </a:lnTo>
                    <a:lnTo>
                      <a:pt x="36" y="16"/>
                    </a:lnTo>
                    <a:lnTo>
                      <a:pt x="19" y="7"/>
                    </a:lnTo>
                    <a:lnTo>
                      <a:pt x="0" y="0"/>
                    </a:lnTo>
                    <a:close/>
                  </a:path>
                </a:pathLst>
              </a:custGeom>
              <a:solidFill>
                <a:srgbClr val="1AF85F"/>
              </a:solidFill>
              <a:ln w="9525">
                <a:noFill/>
                <a:round/>
                <a:headEnd/>
                <a:tailEnd/>
              </a:ln>
            </p:spPr>
            <p:txBody>
              <a:bodyPr/>
              <a:lstStyle/>
              <a:p>
                <a:endParaRPr lang="fr-FR"/>
              </a:p>
            </p:txBody>
          </p:sp>
          <p:sp>
            <p:nvSpPr>
              <p:cNvPr id="583728" name="Freeform 292"/>
              <p:cNvSpPr>
                <a:spLocks/>
              </p:cNvSpPr>
              <p:nvPr/>
            </p:nvSpPr>
            <p:spPr bwMode="auto">
              <a:xfrm>
                <a:off x="2750" y="2151"/>
                <a:ext cx="122" cy="67"/>
              </a:xfrm>
              <a:custGeom>
                <a:avLst/>
                <a:gdLst>
                  <a:gd name="T0" fmla="*/ 122 w 123"/>
                  <a:gd name="T1" fmla="*/ 40 h 66"/>
                  <a:gd name="T2" fmla="*/ 109 w 123"/>
                  <a:gd name="T3" fmla="*/ 25 h 66"/>
                  <a:gd name="T4" fmla="*/ 94 w 123"/>
                  <a:gd name="T5" fmla="*/ 14 h 66"/>
                  <a:gd name="T6" fmla="*/ 77 w 123"/>
                  <a:gd name="T7" fmla="*/ 4 h 66"/>
                  <a:gd name="T8" fmla="*/ 62 w 123"/>
                  <a:gd name="T9" fmla="*/ 0 h 66"/>
                  <a:gd name="T10" fmla="*/ 47 w 123"/>
                  <a:gd name="T11" fmla="*/ 0 h 66"/>
                  <a:gd name="T12" fmla="*/ 30 w 123"/>
                  <a:gd name="T13" fmla="*/ 4 h 66"/>
                  <a:gd name="T14" fmla="*/ 15 w 123"/>
                  <a:gd name="T15" fmla="*/ 16 h 66"/>
                  <a:gd name="T16" fmla="*/ 0 w 123"/>
                  <a:gd name="T17" fmla="*/ 32 h 66"/>
                  <a:gd name="T18" fmla="*/ 13 w 123"/>
                  <a:gd name="T19" fmla="*/ 49 h 66"/>
                  <a:gd name="T20" fmla="*/ 26 w 123"/>
                  <a:gd name="T21" fmla="*/ 58 h 66"/>
                  <a:gd name="T22" fmla="*/ 41 w 123"/>
                  <a:gd name="T23" fmla="*/ 65 h 66"/>
                  <a:gd name="T24" fmla="*/ 58 w 123"/>
                  <a:gd name="T25" fmla="*/ 67 h 66"/>
                  <a:gd name="T26" fmla="*/ 72 w 123"/>
                  <a:gd name="T27" fmla="*/ 67 h 66"/>
                  <a:gd name="T28" fmla="*/ 88 w 123"/>
                  <a:gd name="T29" fmla="*/ 62 h 66"/>
                  <a:gd name="T30" fmla="*/ 105 w 123"/>
                  <a:gd name="T31" fmla="*/ 53 h 66"/>
                  <a:gd name="T32" fmla="*/ 122 w 123"/>
                  <a:gd name="T33" fmla="*/ 4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66"/>
                  <a:gd name="T53" fmla="*/ 123 w 123"/>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66">
                    <a:moveTo>
                      <a:pt x="123" y="39"/>
                    </a:moveTo>
                    <a:lnTo>
                      <a:pt x="110" y="25"/>
                    </a:lnTo>
                    <a:lnTo>
                      <a:pt x="95" y="14"/>
                    </a:lnTo>
                    <a:lnTo>
                      <a:pt x="78" y="4"/>
                    </a:lnTo>
                    <a:lnTo>
                      <a:pt x="63" y="0"/>
                    </a:lnTo>
                    <a:lnTo>
                      <a:pt x="47" y="0"/>
                    </a:lnTo>
                    <a:lnTo>
                      <a:pt x="30" y="4"/>
                    </a:lnTo>
                    <a:lnTo>
                      <a:pt x="15" y="16"/>
                    </a:lnTo>
                    <a:lnTo>
                      <a:pt x="0" y="32"/>
                    </a:lnTo>
                    <a:lnTo>
                      <a:pt x="13" y="48"/>
                    </a:lnTo>
                    <a:lnTo>
                      <a:pt x="26" y="57"/>
                    </a:lnTo>
                    <a:lnTo>
                      <a:pt x="41" y="64"/>
                    </a:lnTo>
                    <a:lnTo>
                      <a:pt x="58" y="66"/>
                    </a:lnTo>
                    <a:lnTo>
                      <a:pt x="73" y="66"/>
                    </a:lnTo>
                    <a:lnTo>
                      <a:pt x="89" y="61"/>
                    </a:lnTo>
                    <a:lnTo>
                      <a:pt x="106" y="52"/>
                    </a:lnTo>
                    <a:lnTo>
                      <a:pt x="123" y="39"/>
                    </a:lnTo>
                    <a:close/>
                  </a:path>
                </a:pathLst>
              </a:custGeom>
              <a:solidFill>
                <a:srgbClr val="1AF85F"/>
              </a:solidFill>
              <a:ln w="9525">
                <a:noFill/>
                <a:round/>
                <a:headEnd/>
                <a:tailEnd/>
              </a:ln>
            </p:spPr>
            <p:txBody>
              <a:bodyPr/>
              <a:lstStyle/>
              <a:p>
                <a:endParaRPr lang="fr-FR"/>
              </a:p>
            </p:txBody>
          </p:sp>
          <p:sp>
            <p:nvSpPr>
              <p:cNvPr id="583729" name="Freeform 293"/>
              <p:cNvSpPr>
                <a:spLocks/>
              </p:cNvSpPr>
              <p:nvPr/>
            </p:nvSpPr>
            <p:spPr bwMode="auto">
              <a:xfrm>
                <a:off x="2476" y="1613"/>
                <a:ext cx="73" cy="119"/>
              </a:xfrm>
              <a:custGeom>
                <a:avLst/>
                <a:gdLst>
                  <a:gd name="T0" fmla="*/ 0 w 74"/>
                  <a:gd name="T1" fmla="*/ 0 h 118"/>
                  <a:gd name="T2" fmla="*/ 0 w 74"/>
                  <a:gd name="T3" fmla="*/ 20 h 118"/>
                  <a:gd name="T4" fmla="*/ 2 w 74"/>
                  <a:gd name="T5" fmla="*/ 41 h 118"/>
                  <a:gd name="T6" fmla="*/ 8 w 74"/>
                  <a:gd name="T7" fmla="*/ 62 h 118"/>
                  <a:gd name="T8" fmla="*/ 15 w 74"/>
                  <a:gd name="T9" fmla="*/ 80 h 118"/>
                  <a:gd name="T10" fmla="*/ 24 w 74"/>
                  <a:gd name="T11" fmla="*/ 94 h 118"/>
                  <a:gd name="T12" fmla="*/ 37 w 74"/>
                  <a:gd name="T13" fmla="*/ 108 h 118"/>
                  <a:gd name="T14" fmla="*/ 53 w 74"/>
                  <a:gd name="T15" fmla="*/ 114 h 118"/>
                  <a:gd name="T16" fmla="*/ 72 w 74"/>
                  <a:gd name="T17" fmla="*/ 119 h 118"/>
                  <a:gd name="T18" fmla="*/ 73 w 74"/>
                  <a:gd name="T19" fmla="*/ 99 h 118"/>
                  <a:gd name="T20" fmla="*/ 70 w 74"/>
                  <a:gd name="T21" fmla="*/ 78 h 118"/>
                  <a:gd name="T22" fmla="*/ 64 w 74"/>
                  <a:gd name="T23" fmla="*/ 60 h 118"/>
                  <a:gd name="T24" fmla="*/ 57 w 74"/>
                  <a:gd name="T25" fmla="*/ 41 h 118"/>
                  <a:gd name="T26" fmla="*/ 46 w 74"/>
                  <a:gd name="T27" fmla="*/ 27 h 118"/>
                  <a:gd name="T28" fmla="*/ 34 w 74"/>
                  <a:gd name="T29" fmla="*/ 16 h 118"/>
                  <a:gd name="T30" fmla="*/ 17 w 74"/>
                  <a:gd name="T31" fmla="*/ 7 h 118"/>
                  <a:gd name="T32" fmla="*/ 0 w 74"/>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18"/>
                  <a:gd name="T53" fmla="*/ 74 w 74"/>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18">
                    <a:moveTo>
                      <a:pt x="0" y="0"/>
                    </a:moveTo>
                    <a:lnTo>
                      <a:pt x="0" y="20"/>
                    </a:lnTo>
                    <a:lnTo>
                      <a:pt x="2" y="41"/>
                    </a:lnTo>
                    <a:lnTo>
                      <a:pt x="8" y="61"/>
                    </a:lnTo>
                    <a:lnTo>
                      <a:pt x="15" y="79"/>
                    </a:lnTo>
                    <a:lnTo>
                      <a:pt x="24" y="93"/>
                    </a:lnTo>
                    <a:lnTo>
                      <a:pt x="37" y="107"/>
                    </a:lnTo>
                    <a:lnTo>
                      <a:pt x="54" y="113"/>
                    </a:lnTo>
                    <a:lnTo>
                      <a:pt x="73" y="118"/>
                    </a:lnTo>
                    <a:lnTo>
                      <a:pt x="74" y="98"/>
                    </a:lnTo>
                    <a:lnTo>
                      <a:pt x="71" y="77"/>
                    </a:lnTo>
                    <a:lnTo>
                      <a:pt x="65" y="59"/>
                    </a:lnTo>
                    <a:lnTo>
                      <a:pt x="58" y="41"/>
                    </a:lnTo>
                    <a:lnTo>
                      <a:pt x="47" y="27"/>
                    </a:lnTo>
                    <a:lnTo>
                      <a:pt x="34" y="16"/>
                    </a:lnTo>
                    <a:lnTo>
                      <a:pt x="17" y="7"/>
                    </a:lnTo>
                    <a:lnTo>
                      <a:pt x="0" y="0"/>
                    </a:lnTo>
                    <a:close/>
                  </a:path>
                </a:pathLst>
              </a:custGeom>
              <a:solidFill>
                <a:srgbClr val="1AF85F"/>
              </a:solidFill>
              <a:ln w="9525">
                <a:noFill/>
                <a:round/>
                <a:headEnd/>
                <a:tailEnd/>
              </a:ln>
            </p:spPr>
            <p:txBody>
              <a:bodyPr/>
              <a:lstStyle/>
              <a:p>
                <a:endParaRPr lang="fr-FR"/>
              </a:p>
            </p:txBody>
          </p:sp>
          <p:sp>
            <p:nvSpPr>
              <p:cNvPr id="583730" name="Freeform 294"/>
              <p:cNvSpPr>
                <a:spLocks/>
              </p:cNvSpPr>
              <p:nvPr/>
            </p:nvSpPr>
            <p:spPr bwMode="auto">
              <a:xfrm>
                <a:off x="1987" y="1923"/>
                <a:ext cx="122" cy="67"/>
              </a:xfrm>
              <a:custGeom>
                <a:avLst/>
                <a:gdLst>
                  <a:gd name="T0" fmla="*/ 122 w 122"/>
                  <a:gd name="T1" fmla="*/ 39 h 66"/>
                  <a:gd name="T2" fmla="*/ 109 w 122"/>
                  <a:gd name="T3" fmla="*/ 25 h 66"/>
                  <a:gd name="T4" fmla="*/ 94 w 122"/>
                  <a:gd name="T5" fmla="*/ 13 h 66"/>
                  <a:gd name="T6" fmla="*/ 80 w 122"/>
                  <a:gd name="T7" fmla="*/ 6 h 66"/>
                  <a:gd name="T8" fmla="*/ 63 w 122"/>
                  <a:gd name="T9" fmla="*/ 0 h 66"/>
                  <a:gd name="T10" fmla="*/ 46 w 122"/>
                  <a:gd name="T11" fmla="*/ 0 h 66"/>
                  <a:gd name="T12" fmla="*/ 30 w 122"/>
                  <a:gd name="T13" fmla="*/ 4 h 66"/>
                  <a:gd name="T14" fmla="*/ 15 w 122"/>
                  <a:gd name="T15" fmla="*/ 16 h 66"/>
                  <a:gd name="T16" fmla="*/ 0 w 122"/>
                  <a:gd name="T17" fmla="*/ 31 h 66"/>
                  <a:gd name="T18" fmla="*/ 13 w 122"/>
                  <a:gd name="T19" fmla="*/ 48 h 66"/>
                  <a:gd name="T20" fmla="*/ 26 w 122"/>
                  <a:gd name="T21" fmla="*/ 57 h 66"/>
                  <a:gd name="T22" fmla="*/ 41 w 122"/>
                  <a:gd name="T23" fmla="*/ 64 h 66"/>
                  <a:gd name="T24" fmla="*/ 57 w 122"/>
                  <a:gd name="T25" fmla="*/ 67 h 66"/>
                  <a:gd name="T26" fmla="*/ 72 w 122"/>
                  <a:gd name="T27" fmla="*/ 67 h 66"/>
                  <a:gd name="T28" fmla="*/ 89 w 122"/>
                  <a:gd name="T29" fmla="*/ 62 h 66"/>
                  <a:gd name="T30" fmla="*/ 106 w 122"/>
                  <a:gd name="T31" fmla="*/ 53 h 66"/>
                  <a:gd name="T32" fmla="*/ 122 w 122"/>
                  <a:gd name="T33" fmla="*/ 3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8"/>
                    </a:moveTo>
                    <a:lnTo>
                      <a:pt x="109" y="25"/>
                    </a:lnTo>
                    <a:lnTo>
                      <a:pt x="94" y="13"/>
                    </a:lnTo>
                    <a:lnTo>
                      <a:pt x="80" y="6"/>
                    </a:lnTo>
                    <a:lnTo>
                      <a:pt x="63" y="0"/>
                    </a:lnTo>
                    <a:lnTo>
                      <a:pt x="46" y="0"/>
                    </a:lnTo>
                    <a:lnTo>
                      <a:pt x="30" y="4"/>
                    </a:lnTo>
                    <a:lnTo>
                      <a:pt x="15" y="16"/>
                    </a:lnTo>
                    <a:lnTo>
                      <a:pt x="0" y="31"/>
                    </a:lnTo>
                    <a:lnTo>
                      <a:pt x="13" y="47"/>
                    </a:lnTo>
                    <a:lnTo>
                      <a:pt x="26" y="56"/>
                    </a:lnTo>
                    <a:lnTo>
                      <a:pt x="41" y="63"/>
                    </a:lnTo>
                    <a:lnTo>
                      <a:pt x="57" y="66"/>
                    </a:lnTo>
                    <a:lnTo>
                      <a:pt x="72" y="66"/>
                    </a:lnTo>
                    <a:lnTo>
                      <a:pt x="89" y="61"/>
                    </a:lnTo>
                    <a:lnTo>
                      <a:pt x="106" y="52"/>
                    </a:lnTo>
                    <a:lnTo>
                      <a:pt x="122" y="38"/>
                    </a:lnTo>
                    <a:close/>
                  </a:path>
                </a:pathLst>
              </a:custGeom>
              <a:solidFill>
                <a:srgbClr val="1AF85F"/>
              </a:solidFill>
              <a:ln w="9525">
                <a:noFill/>
                <a:round/>
                <a:headEnd/>
                <a:tailEnd/>
              </a:ln>
            </p:spPr>
            <p:txBody>
              <a:bodyPr/>
              <a:lstStyle/>
              <a:p>
                <a:endParaRPr lang="fr-FR"/>
              </a:p>
            </p:txBody>
          </p:sp>
          <p:sp>
            <p:nvSpPr>
              <p:cNvPr id="583731" name="Freeform 295"/>
              <p:cNvSpPr>
                <a:spLocks/>
              </p:cNvSpPr>
              <p:nvPr/>
            </p:nvSpPr>
            <p:spPr bwMode="auto">
              <a:xfrm>
                <a:off x="2536" y="2216"/>
                <a:ext cx="122" cy="65"/>
              </a:xfrm>
              <a:custGeom>
                <a:avLst/>
                <a:gdLst>
                  <a:gd name="T0" fmla="*/ 122 w 121"/>
                  <a:gd name="T1" fmla="*/ 38 h 65"/>
                  <a:gd name="T2" fmla="*/ 109 w 121"/>
                  <a:gd name="T3" fmla="*/ 25 h 65"/>
                  <a:gd name="T4" fmla="*/ 94 w 121"/>
                  <a:gd name="T5" fmla="*/ 13 h 65"/>
                  <a:gd name="T6" fmla="*/ 79 w 121"/>
                  <a:gd name="T7" fmla="*/ 6 h 65"/>
                  <a:gd name="T8" fmla="*/ 65 w 121"/>
                  <a:gd name="T9" fmla="*/ 0 h 65"/>
                  <a:gd name="T10" fmla="*/ 47 w 121"/>
                  <a:gd name="T11" fmla="*/ 0 h 65"/>
                  <a:gd name="T12" fmla="*/ 30 w 121"/>
                  <a:gd name="T13" fmla="*/ 4 h 65"/>
                  <a:gd name="T14" fmla="*/ 15 w 121"/>
                  <a:gd name="T15" fmla="*/ 15 h 65"/>
                  <a:gd name="T16" fmla="*/ 0 w 121"/>
                  <a:gd name="T17" fmla="*/ 31 h 65"/>
                  <a:gd name="T18" fmla="*/ 13 w 121"/>
                  <a:gd name="T19" fmla="*/ 47 h 65"/>
                  <a:gd name="T20" fmla="*/ 26 w 121"/>
                  <a:gd name="T21" fmla="*/ 56 h 65"/>
                  <a:gd name="T22" fmla="*/ 41 w 121"/>
                  <a:gd name="T23" fmla="*/ 63 h 65"/>
                  <a:gd name="T24" fmla="*/ 58 w 121"/>
                  <a:gd name="T25" fmla="*/ 65 h 65"/>
                  <a:gd name="T26" fmla="*/ 74 w 121"/>
                  <a:gd name="T27" fmla="*/ 65 h 65"/>
                  <a:gd name="T28" fmla="*/ 91 w 121"/>
                  <a:gd name="T29" fmla="*/ 61 h 65"/>
                  <a:gd name="T30" fmla="*/ 107 w 121"/>
                  <a:gd name="T31" fmla="*/ 52 h 65"/>
                  <a:gd name="T32" fmla="*/ 122 w 121"/>
                  <a:gd name="T33" fmla="*/ 38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65"/>
                  <a:gd name="T53" fmla="*/ 121 w 12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65">
                    <a:moveTo>
                      <a:pt x="121" y="38"/>
                    </a:moveTo>
                    <a:lnTo>
                      <a:pt x="108" y="25"/>
                    </a:lnTo>
                    <a:lnTo>
                      <a:pt x="93" y="13"/>
                    </a:lnTo>
                    <a:lnTo>
                      <a:pt x="78" y="6"/>
                    </a:lnTo>
                    <a:lnTo>
                      <a:pt x="64" y="0"/>
                    </a:lnTo>
                    <a:lnTo>
                      <a:pt x="47" y="0"/>
                    </a:lnTo>
                    <a:lnTo>
                      <a:pt x="30" y="4"/>
                    </a:lnTo>
                    <a:lnTo>
                      <a:pt x="15" y="15"/>
                    </a:lnTo>
                    <a:lnTo>
                      <a:pt x="0" y="31"/>
                    </a:lnTo>
                    <a:lnTo>
                      <a:pt x="13" y="47"/>
                    </a:lnTo>
                    <a:lnTo>
                      <a:pt x="26" y="56"/>
                    </a:lnTo>
                    <a:lnTo>
                      <a:pt x="41" y="63"/>
                    </a:lnTo>
                    <a:lnTo>
                      <a:pt x="58" y="65"/>
                    </a:lnTo>
                    <a:lnTo>
                      <a:pt x="73" y="65"/>
                    </a:lnTo>
                    <a:lnTo>
                      <a:pt x="90" y="61"/>
                    </a:lnTo>
                    <a:lnTo>
                      <a:pt x="106" y="52"/>
                    </a:lnTo>
                    <a:lnTo>
                      <a:pt x="121" y="38"/>
                    </a:lnTo>
                    <a:close/>
                  </a:path>
                </a:pathLst>
              </a:custGeom>
              <a:solidFill>
                <a:srgbClr val="1AF85F"/>
              </a:solidFill>
              <a:ln w="9525">
                <a:noFill/>
                <a:round/>
                <a:headEnd/>
                <a:tailEnd/>
              </a:ln>
            </p:spPr>
            <p:txBody>
              <a:bodyPr/>
              <a:lstStyle/>
              <a:p>
                <a:endParaRPr lang="fr-FR"/>
              </a:p>
            </p:txBody>
          </p:sp>
          <p:sp>
            <p:nvSpPr>
              <p:cNvPr id="583732" name="Freeform 296"/>
              <p:cNvSpPr>
                <a:spLocks/>
              </p:cNvSpPr>
              <p:nvPr/>
            </p:nvSpPr>
            <p:spPr bwMode="auto">
              <a:xfrm>
                <a:off x="2160" y="1566"/>
                <a:ext cx="77" cy="121"/>
              </a:xfrm>
              <a:custGeom>
                <a:avLst/>
                <a:gdLst>
                  <a:gd name="T0" fmla="*/ 0 w 76"/>
                  <a:gd name="T1" fmla="*/ 0 h 119"/>
                  <a:gd name="T2" fmla="*/ 0 w 76"/>
                  <a:gd name="T3" fmla="*/ 21 h 119"/>
                  <a:gd name="T4" fmla="*/ 2 w 76"/>
                  <a:gd name="T5" fmla="*/ 42 h 119"/>
                  <a:gd name="T6" fmla="*/ 8 w 76"/>
                  <a:gd name="T7" fmla="*/ 63 h 119"/>
                  <a:gd name="T8" fmla="*/ 15 w 76"/>
                  <a:gd name="T9" fmla="*/ 81 h 119"/>
                  <a:gd name="T10" fmla="*/ 26 w 76"/>
                  <a:gd name="T11" fmla="*/ 96 h 119"/>
                  <a:gd name="T12" fmla="*/ 40 w 76"/>
                  <a:gd name="T13" fmla="*/ 109 h 119"/>
                  <a:gd name="T14" fmla="*/ 57 w 76"/>
                  <a:gd name="T15" fmla="*/ 116 h 119"/>
                  <a:gd name="T16" fmla="*/ 76 w 76"/>
                  <a:gd name="T17" fmla="*/ 121 h 119"/>
                  <a:gd name="T18" fmla="*/ 77 w 76"/>
                  <a:gd name="T19" fmla="*/ 100 h 119"/>
                  <a:gd name="T20" fmla="*/ 76 w 76"/>
                  <a:gd name="T21" fmla="*/ 79 h 119"/>
                  <a:gd name="T22" fmla="*/ 70 w 76"/>
                  <a:gd name="T23" fmla="*/ 60 h 119"/>
                  <a:gd name="T24" fmla="*/ 61 w 76"/>
                  <a:gd name="T25" fmla="*/ 42 h 119"/>
                  <a:gd name="T26" fmla="*/ 50 w 76"/>
                  <a:gd name="T27" fmla="*/ 28 h 119"/>
                  <a:gd name="T28" fmla="*/ 36 w 76"/>
                  <a:gd name="T29" fmla="*/ 16 h 119"/>
                  <a:gd name="T30" fmla="*/ 19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2" y="41"/>
                    </a:lnTo>
                    <a:lnTo>
                      <a:pt x="8" y="62"/>
                    </a:lnTo>
                    <a:lnTo>
                      <a:pt x="15" y="80"/>
                    </a:lnTo>
                    <a:lnTo>
                      <a:pt x="26" y="94"/>
                    </a:lnTo>
                    <a:lnTo>
                      <a:pt x="39" y="107"/>
                    </a:lnTo>
                    <a:lnTo>
                      <a:pt x="56" y="114"/>
                    </a:lnTo>
                    <a:lnTo>
                      <a:pt x="75" y="119"/>
                    </a:lnTo>
                    <a:lnTo>
                      <a:pt x="76" y="98"/>
                    </a:lnTo>
                    <a:lnTo>
                      <a:pt x="75" y="78"/>
                    </a:lnTo>
                    <a:lnTo>
                      <a:pt x="69" y="59"/>
                    </a:lnTo>
                    <a:lnTo>
                      <a:pt x="60" y="41"/>
                    </a:lnTo>
                    <a:lnTo>
                      <a:pt x="49" y="28"/>
                    </a:lnTo>
                    <a:lnTo>
                      <a:pt x="36" y="16"/>
                    </a:lnTo>
                    <a:lnTo>
                      <a:pt x="19" y="7"/>
                    </a:lnTo>
                    <a:lnTo>
                      <a:pt x="0" y="0"/>
                    </a:lnTo>
                    <a:close/>
                  </a:path>
                </a:pathLst>
              </a:custGeom>
              <a:solidFill>
                <a:srgbClr val="1AF85F"/>
              </a:solidFill>
              <a:ln w="9525">
                <a:noFill/>
                <a:round/>
                <a:headEnd/>
                <a:tailEnd/>
              </a:ln>
            </p:spPr>
            <p:txBody>
              <a:bodyPr/>
              <a:lstStyle/>
              <a:p>
                <a:endParaRPr lang="fr-FR"/>
              </a:p>
            </p:txBody>
          </p:sp>
          <p:sp>
            <p:nvSpPr>
              <p:cNvPr id="583733" name="Freeform 297"/>
              <p:cNvSpPr>
                <a:spLocks/>
              </p:cNvSpPr>
              <p:nvPr/>
            </p:nvSpPr>
            <p:spPr bwMode="auto">
              <a:xfrm>
                <a:off x="2012" y="1720"/>
                <a:ext cx="123" cy="64"/>
              </a:xfrm>
              <a:custGeom>
                <a:avLst/>
                <a:gdLst>
                  <a:gd name="T0" fmla="*/ 123 w 122"/>
                  <a:gd name="T1" fmla="*/ 37 h 63"/>
                  <a:gd name="T2" fmla="*/ 110 w 122"/>
                  <a:gd name="T3" fmla="*/ 22 h 63"/>
                  <a:gd name="T4" fmla="*/ 95 w 122"/>
                  <a:gd name="T5" fmla="*/ 11 h 63"/>
                  <a:gd name="T6" fmla="*/ 81 w 122"/>
                  <a:gd name="T7" fmla="*/ 4 h 63"/>
                  <a:gd name="T8" fmla="*/ 64 w 122"/>
                  <a:gd name="T9" fmla="*/ 0 h 63"/>
                  <a:gd name="T10" fmla="*/ 46 w 122"/>
                  <a:gd name="T11" fmla="*/ 0 h 63"/>
                  <a:gd name="T12" fmla="*/ 29 w 122"/>
                  <a:gd name="T13" fmla="*/ 4 h 63"/>
                  <a:gd name="T14" fmla="*/ 15 w 122"/>
                  <a:gd name="T15" fmla="*/ 13 h 63"/>
                  <a:gd name="T16" fmla="*/ 0 w 122"/>
                  <a:gd name="T17" fmla="*/ 29 h 63"/>
                  <a:gd name="T18" fmla="*/ 13 w 122"/>
                  <a:gd name="T19" fmla="*/ 46 h 63"/>
                  <a:gd name="T20" fmla="*/ 28 w 122"/>
                  <a:gd name="T21" fmla="*/ 55 h 63"/>
                  <a:gd name="T22" fmla="*/ 42 w 122"/>
                  <a:gd name="T23" fmla="*/ 62 h 63"/>
                  <a:gd name="T24" fmla="*/ 57 w 122"/>
                  <a:gd name="T25" fmla="*/ 64 h 63"/>
                  <a:gd name="T26" fmla="*/ 75 w 122"/>
                  <a:gd name="T27" fmla="*/ 64 h 63"/>
                  <a:gd name="T28" fmla="*/ 92 w 122"/>
                  <a:gd name="T29" fmla="*/ 60 h 63"/>
                  <a:gd name="T30" fmla="*/ 107 w 122"/>
                  <a:gd name="T31" fmla="*/ 51 h 63"/>
                  <a:gd name="T32" fmla="*/ 123 w 122"/>
                  <a:gd name="T33" fmla="*/ 3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3"/>
                  <a:gd name="T53" fmla="*/ 122 w 122"/>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3">
                    <a:moveTo>
                      <a:pt x="122" y="36"/>
                    </a:moveTo>
                    <a:lnTo>
                      <a:pt x="109" y="22"/>
                    </a:lnTo>
                    <a:lnTo>
                      <a:pt x="94" y="11"/>
                    </a:lnTo>
                    <a:lnTo>
                      <a:pt x="80" y="4"/>
                    </a:lnTo>
                    <a:lnTo>
                      <a:pt x="63" y="0"/>
                    </a:lnTo>
                    <a:lnTo>
                      <a:pt x="46" y="0"/>
                    </a:lnTo>
                    <a:lnTo>
                      <a:pt x="29" y="4"/>
                    </a:lnTo>
                    <a:lnTo>
                      <a:pt x="15" y="13"/>
                    </a:lnTo>
                    <a:lnTo>
                      <a:pt x="0" y="29"/>
                    </a:lnTo>
                    <a:lnTo>
                      <a:pt x="13" y="45"/>
                    </a:lnTo>
                    <a:lnTo>
                      <a:pt x="28" y="54"/>
                    </a:lnTo>
                    <a:lnTo>
                      <a:pt x="42" y="61"/>
                    </a:lnTo>
                    <a:lnTo>
                      <a:pt x="57" y="63"/>
                    </a:lnTo>
                    <a:lnTo>
                      <a:pt x="74" y="63"/>
                    </a:lnTo>
                    <a:lnTo>
                      <a:pt x="91" y="59"/>
                    </a:lnTo>
                    <a:lnTo>
                      <a:pt x="106" y="50"/>
                    </a:lnTo>
                    <a:lnTo>
                      <a:pt x="122" y="36"/>
                    </a:lnTo>
                    <a:close/>
                  </a:path>
                </a:pathLst>
              </a:custGeom>
              <a:solidFill>
                <a:srgbClr val="1AF85F"/>
              </a:solidFill>
              <a:ln w="9525">
                <a:noFill/>
                <a:round/>
                <a:headEnd/>
                <a:tailEnd/>
              </a:ln>
            </p:spPr>
            <p:txBody>
              <a:bodyPr/>
              <a:lstStyle/>
              <a:p>
                <a:endParaRPr lang="fr-FR"/>
              </a:p>
            </p:txBody>
          </p:sp>
          <p:sp>
            <p:nvSpPr>
              <p:cNvPr id="583734" name="Freeform 298"/>
              <p:cNvSpPr>
                <a:spLocks/>
              </p:cNvSpPr>
              <p:nvPr/>
            </p:nvSpPr>
            <p:spPr bwMode="auto">
              <a:xfrm>
                <a:off x="2600" y="1918"/>
                <a:ext cx="78" cy="120"/>
              </a:xfrm>
              <a:custGeom>
                <a:avLst/>
                <a:gdLst>
                  <a:gd name="T0" fmla="*/ 0 w 76"/>
                  <a:gd name="T1" fmla="*/ 0 h 119"/>
                  <a:gd name="T2" fmla="*/ 0 w 76"/>
                  <a:gd name="T3" fmla="*/ 21 h 119"/>
                  <a:gd name="T4" fmla="*/ 1 w 76"/>
                  <a:gd name="T5" fmla="*/ 41 h 119"/>
                  <a:gd name="T6" fmla="*/ 7 w 76"/>
                  <a:gd name="T7" fmla="*/ 63 h 119"/>
                  <a:gd name="T8" fmla="*/ 14 w 76"/>
                  <a:gd name="T9" fmla="*/ 81 h 119"/>
                  <a:gd name="T10" fmla="*/ 27 w 76"/>
                  <a:gd name="T11" fmla="*/ 95 h 119"/>
                  <a:gd name="T12" fmla="*/ 40 w 76"/>
                  <a:gd name="T13" fmla="*/ 108 h 119"/>
                  <a:gd name="T14" fmla="*/ 56 w 76"/>
                  <a:gd name="T15" fmla="*/ 115 h 119"/>
                  <a:gd name="T16" fmla="*/ 76 w 76"/>
                  <a:gd name="T17" fmla="*/ 120 h 119"/>
                  <a:gd name="T18" fmla="*/ 78 w 76"/>
                  <a:gd name="T19" fmla="*/ 99 h 119"/>
                  <a:gd name="T20" fmla="*/ 74 w 76"/>
                  <a:gd name="T21" fmla="*/ 79 h 119"/>
                  <a:gd name="T22" fmla="*/ 68 w 76"/>
                  <a:gd name="T23" fmla="*/ 59 h 119"/>
                  <a:gd name="T24" fmla="*/ 61 w 76"/>
                  <a:gd name="T25" fmla="*/ 41 h 119"/>
                  <a:gd name="T26" fmla="*/ 49 w 76"/>
                  <a:gd name="T27" fmla="*/ 28 h 119"/>
                  <a:gd name="T28" fmla="*/ 36 w 76"/>
                  <a:gd name="T29" fmla="*/ 16 h 119"/>
                  <a:gd name="T30" fmla="*/ 18 w 76"/>
                  <a:gd name="T31" fmla="*/ 7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1" y="41"/>
                    </a:lnTo>
                    <a:lnTo>
                      <a:pt x="7" y="62"/>
                    </a:lnTo>
                    <a:lnTo>
                      <a:pt x="14" y="80"/>
                    </a:lnTo>
                    <a:lnTo>
                      <a:pt x="26" y="94"/>
                    </a:lnTo>
                    <a:lnTo>
                      <a:pt x="39" y="107"/>
                    </a:lnTo>
                    <a:lnTo>
                      <a:pt x="55" y="114"/>
                    </a:lnTo>
                    <a:lnTo>
                      <a:pt x="74" y="119"/>
                    </a:lnTo>
                    <a:lnTo>
                      <a:pt x="76" y="98"/>
                    </a:lnTo>
                    <a:lnTo>
                      <a:pt x="72" y="78"/>
                    </a:lnTo>
                    <a:lnTo>
                      <a:pt x="66" y="59"/>
                    </a:lnTo>
                    <a:lnTo>
                      <a:pt x="59" y="41"/>
                    </a:lnTo>
                    <a:lnTo>
                      <a:pt x="48" y="28"/>
                    </a:lnTo>
                    <a:lnTo>
                      <a:pt x="35" y="16"/>
                    </a:lnTo>
                    <a:lnTo>
                      <a:pt x="18" y="7"/>
                    </a:lnTo>
                    <a:lnTo>
                      <a:pt x="0" y="0"/>
                    </a:lnTo>
                    <a:close/>
                  </a:path>
                </a:pathLst>
              </a:custGeom>
              <a:solidFill>
                <a:srgbClr val="1AF85F"/>
              </a:solidFill>
              <a:ln w="9525">
                <a:noFill/>
                <a:round/>
                <a:headEnd/>
                <a:tailEnd/>
              </a:ln>
            </p:spPr>
            <p:txBody>
              <a:bodyPr/>
              <a:lstStyle/>
              <a:p>
                <a:endParaRPr lang="fr-FR"/>
              </a:p>
            </p:txBody>
          </p:sp>
          <p:sp>
            <p:nvSpPr>
              <p:cNvPr id="583735" name="Freeform 299"/>
              <p:cNvSpPr>
                <a:spLocks/>
              </p:cNvSpPr>
              <p:nvPr/>
            </p:nvSpPr>
            <p:spPr bwMode="auto">
              <a:xfrm>
                <a:off x="2328" y="1630"/>
                <a:ext cx="75" cy="120"/>
              </a:xfrm>
              <a:custGeom>
                <a:avLst/>
                <a:gdLst>
                  <a:gd name="T0" fmla="*/ 0 w 76"/>
                  <a:gd name="T1" fmla="*/ 0 h 118"/>
                  <a:gd name="T2" fmla="*/ 0 w 76"/>
                  <a:gd name="T3" fmla="*/ 20 h 118"/>
                  <a:gd name="T4" fmla="*/ 1 w 76"/>
                  <a:gd name="T5" fmla="*/ 42 h 118"/>
                  <a:gd name="T6" fmla="*/ 7 w 76"/>
                  <a:gd name="T7" fmla="*/ 62 h 118"/>
                  <a:gd name="T8" fmla="*/ 14 w 76"/>
                  <a:gd name="T9" fmla="*/ 81 h 118"/>
                  <a:gd name="T10" fmla="*/ 24 w 76"/>
                  <a:gd name="T11" fmla="*/ 97 h 118"/>
                  <a:gd name="T12" fmla="*/ 37 w 76"/>
                  <a:gd name="T13" fmla="*/ 109 h 118"/>
                  <a:gd name="T14" fmla="*/ 52 w 76"/>
                  <a:gd name="T15" fmla="*/ 118 h 118"/>
                  <a:gd name="T16" fmla="*/ 73 w 76"/>
                  <a:gd name="T17" fmla="*/ 120 h 118"/>
                  <a:gd name="T18" fmla="*/ 75 w 76"/>
                  <a:gd name="T19" fmla="*/ 100 h 118"/>
                  <a:gd name="T20" fmla="*/ 71 w 76"/>
                  <a:gd name="T21" fmla="*/ 78 h 118"/>
                  <a:gd name="T22" fmla="*/ 65 w 76"/>
                  <a:gd name="T23" fmla="*/ 60 h 118"/>
                  <a:gd name="T24" fmla="*/ 58 w 76"/>
                  <a:gd name="T25" fmla="*/ 44 h 118"/>
                  <a:gd name="T26" fmla="*/ 47 w 76"/>
                  <a:gd name="T27" fmla="*/ 31 h 118"/>
                  <a:gd name="T28" fmla="*/ 35 w 76"/>
                  <a:gd name="T29" fmla="*/ 18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1" y="41"/>
                    </a:lnTo>
                    <a:lnTo>
                      <a:pt x="7" y="61"/>
                    </a:lnTo>
                    <a:lnTo>
                      <a:pt x="14" y="80"/>
                    </a:lnTo>
                    <a:lnTo>
                      <a:pt x="24" y="95"/>
                    </a:lnTo>
                    <a:lnTo>
                      <a:pt x="37" y="107"/>
                    </a:lnTo>
                    <a:lnTo>
                      <a:pt x="53" y="116"/>
                    </a:lnTo>
                    <a:lnTo>
                      <a:pt x="74" y="118"/>
                    </a:lnTo>
                    <a:lnTo>
                      <a:pt x="76" y="98"/>
                    </a:lnTo>
                    <a:lnTo>
                      <a:pt x="72" y="77"/>
                    </a:lnTo>
                    <a:lnTo>
                      <a:pt x="66" y="59"/>
                    </a:lnTo>
                    <a:lnTo>
                      <a:pt x="59" y="43"/>
                    </a:lnTo>
                    <a:lnTo>
                      <a:pt x="48" y="30"/>
                    </a:lnTo>
                    <a:lnTo>
                      <a:pt x="35" y="18"/>
                    </a:lnTo>
                    <a:lnTo>
                      <a:pt x="18" y="7"/>
                    </a:lnTo>
                    <a:lnTo>
                      <a:pt x="0" y="0"/>
                    </a:lnTo>
                    <a:close/>
                  </a:path>
                </a:pathLst>
              </a:custGeom>
              <a:solidFill>
                <a:srgbClr val="1AF85F"/>
              </a:solidFill>
              <a:ln w="9525">
                <a:noFill/>
                <a:round/>
                <a:headEnd/>
                <a:tailEnd/>
              </a:ln>
            </p:spPr>
            <p:txBody>
              <a:bodyPr/>
              <a:lstStyle/>
              <a:p>
                <a:endParaRPr lang="fr-FR"/>
              </a:p>
            </p:txBody>
          </p:sp>
          <p:sp>
            <p:nvSpPr>
              <p:cNvPr id="583736" name="Freeform 300"/>
              <p:cNvSpPr>
                <a:spLocks/>
              </p:cNvSpPr>
              <p:nvPr/>
            </p:nvSpPr>
            <p:spPr bwMode="auto">
              <a:xfrm rot="-180767">
                <a:off x="1997" y="2008"/>
                <a:ext cx="122" cy="76"/>
              </a:xfrm>
              <a:custGeom>
                <a:avLst/>
                <a:gdLst>
                  <a:gd name="T0" fmla="*/ 0 w 121"/>
                  <a:gd name="T1" fmla="*/ 62 h 75"/>
                  <a:gd name="T2" fmla="*/ 9 w 121"/>
                  <a:gd name="T3" fmla="*/ 46 h 75"/>
                  <a:gd name="T4" fmla="*/ 22 w 121"/>
                  <a:gd name="T5" fmla="*/ 30 h 75"/>
                  <a:gd name="T6" fmla="*/ 37 w 121"/>
                  <a:gd name="T7" fmla="*/ 18 h 75"/>
                  <a:gd name="T8" fmla="*/ 52 w 121"/>
                  <a:gd name="T9" fmla="*/ 9 h 75"/>
                  <a:gd name="T10" fmla="*/ 71 w 121"/>
                  <a:gd name="T11" fmla="*/ 2 h 75"/>
                  <a:gd name="T12" fmla="*/ 88 w 121"/>
                  <a:gd name="T13" fmla="*/ 0 h 75"/>
                  <a:gd name="T14" fmla="*/ 105 w 121"/>
                  <a:gd name="T15" fmla="*/ 2 h 75"/>
                  <a:gd name="T16" fmla="*/ 122 w 121"/>
                  <a:gd name="T17" fmla="*/ 9 h 75"/>
                  <a:gd name="T18" fmla="*/ 114 w 121"/>
                  <a:gd name="T19" fmla="*/ 27 h 75"/>
                  <a:gd name="T20" fmla="*/ 103 w 121"/>
                  <a:gd name="T21" fmla="*/ 44 h 75"/>
                  <a:gd name="T22" fmla="*/ 92 w 121"/>
                  <a:gd name="T23" fmla="*/ 58 h 75"/>
                  <a:gd name="T24" fmla="*/ 79 w 121"/>
                  <a:gd name="T25" fmla="*/ 69 h 75"/>
                  <a:gd name="T26" fmla="*/ 64 w 121"/>
                  <a:gd name="T27" fmla="*/ 74 h 75"/>
                  <a:gd name="T28" fmla="*/ 44 w 121"/>
                  <a:gd name="T29" fmla="*/ 76 h 75"/>
                  <a:gd name="T30" fmla="*/ 24 w 121"/>
                  <a:gd name="T31" fmla="*/ 71 h 75"/>
                  <a:gd name="T32" fmla="*/ 0 w 121"/>
                  <a:gd name="T33" fmla="*/ 6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5"/>
                  <a:gd name="T53" fmla="*/ 121 w 121"/>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5">
                    <a:moveTo>
                      <a:pt x="0" y="61"/>
                    </a:moveTo>
                    <a:lnTo>
                      <a:pt x="9" y="45"/>
                    </a:lnTo>
                    <a:lnTo>
                      <a:pt x="22" y="30"/>
                    </a:lnTo>
                    <a:lnTo>
                      <a:pt x="37" y="18"/>
                    </a:lnTo>
                    <a:lnTo>
                      <a:pt x="52" y="9"/>
                    </a:lnTo>
                    <a:lnTo>
                      <a:pt x="70" y="2"/>
                    </a:lnTo>
                    <a:lnTo>
                      <a:pt x="87" y="0"/>
                    </a:lnTo>
                    <a:lnTo>
                      <a:pt x="104" y="2"/>
                    </a:lnTo>
                    <a:lnTo>
                      <a:pt x="121" y="9"/>
                    </a:lnTo>
                    <a:lnTo>
                      <a:pt x="113" y="27"/>
                    </a:lnTo>
                    <a:lnTo>
                      <a:pt x="102" y="43"/>
                    </a:lnTo>
                    <a:lnTo>
                      <a:pt x="91" y="57"/>
                    </a:lnTo>
                    <a:lnTo>
                      <a:pt x="78" y="68"/>
                    </a:lnTo>
                    <a:lnTo>
                      <a:pt x="63" y="73"/>
                    </a:lnTo>
                    <a:lnTo>
                      <a:pt x="44" y="75"/>
                    </a:lnTo>
                    <a:lnTo>
                      <a:pt x="24" y="70"/>
                    </a:lnTo>
                    <a:lnTo>
                      <a:pt x="0" y="61"/>
                    </a:lnTo>
                    <a:close/>
                  </a:path>
                </a:pathLst>
              </a:custGeom>
              <a:solidFill>
                <a:srgbClr val="1AF85F"/>
              </a:solidFill>
              <a:ln w="9525">
                <a:noFill/>
                <a:round/>
                <a:headEnd/>
                <a:tailEnd/>
              </a:ln>
            </p:spPr>
            <p:txBody>
              <a:bodyPr/>
              <a:lstStyle/>
              <a:p>
                <a:endParaRPr lang="fr-FR"/>
              </a:p>
            </p:txBody>
          </p:sp>
          <p:sp>
            <p:nvSpPr>
              <p:cNvPr id="583737" name="Freeform 301"/>
              <p:cNvSpPr>
                <a:spLocks/>
              </p:cNvSpPr>
              <p:nvPr/>
            </p:nvSpPr>
            <p:spPr bwMode="auto">
              <a:xfrm>
                <a:off x="1960" y="1789"/>
                <a:ext cx="76" cy="119"/>
              </a:xfrm>
              <a:custGeom>
                <a:avLst/>
                <a:gdLst>
                  <a:gd name="T0" fmla="*/ 0 w 76"/>
                  <a:gd name="T1" fmla="*/ 0 h 118"/>
                  <a:gd name="T2" fmla="*/ 0 w 76"/>
                  <a:gd name="T3" fmla="*/ 20 h 118"/>
                  <a:gd name="T4" fmla="*/ 2 w 76"/>
                  <a:gd name="T5" fmla="*/ 41 h 118"/>
                  <a:gd name="T6" fmla="*/ 7 w 76"/>
                  <a:gd name="T7" fmla="*/ 62 h 118"/>
                  <a:gd name="T8" fmla="*/ 15 w 76"/>
                  <a:gd name="T9" fmla="*/ 80 h 118"/>
                  <a:gd name="T10" fmla="*/ 26 w 76"/>
                  <a:gd name="T11" fmla="*/ 94 h 118"/>
                  <a:gd name="T12" fmla="*/ 39 w 76"/>
                  <a:gd name="T13" fmla="*/ 108 h 118"/>
                  <a:gd name="T14" fmla="*/ 56 w 76"/>
                  <a:gd name="T15" fmla="*/ 114 h 118"/>
                  <a:gd name="T16" fmla="*/ 74 w 76"/>
                  <a:gd name="T17" fmla="*/ 119 h 118"/>
                  <a:gd name="T18" fmla="*/ 76 w 76"/>
                  <a:gd name="T19" fmla="*/ 99 h 118"/>
                  <a:gd name="T20" fmla="*/ 72 w 76"/>
                  <a:gd name="T21" fmla="*/ 78 h 118"/>
                  <a:gd name="T22" fmla="*/ 67 w 76"/>
                  <a:gd name="T23" fmla="*/ 60 h 118"/>
                  <a:gd name="T24" fmla="*/ 59 w 76"/>
                  <a:gd name="T25" fmla="*/ 41 h 118"/>
                  <a:gd name="T26" fmla="*/ 48 w 76"/>
                  <a:gd name="T27" fmla="*/ 27 h 118"/>
                  <a:gd name="T28" fmla="*/ 35 w 76"/>
                  <a:gd name="T29" fmla="*/ 16 h 118"/>
                  <a:gd name="T30" fmla="*/ 18 w 76"/>
                  <a:gd name="T31" fmla="*/ 7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3"/>
                    </a:lnTo>
                    <a:lnTo>
                      <a:pt x="39" y="107"/>
                    </a:lnTo>
                    <a:lnTo>
                      <a:pt x="56" y="113"/>
                    </a:lnTo>
                    <a:lnTo>
                      <a:pt x="74" y="118"/>
                    </a:lnTo>
                    <a:lnTo>
                      <a:pt x="76" y="98"/>
                    </a:lnTo>
                    <a:lnTo>
                      <a:pt x="72" y="77"/>
                    </a:lnTo>
                    <a:lnTo>
                      <a:pt x="67" y="59"/>
                    </a:lnTo>
                    <a:lnTo>
                      <a:pt x="59" y="41"/>
                    </a:lnTo>
                    <a:lnTo>
                      <a:pt x="48" y="27"/>
                    </a:lnTo>
                    <a:lnTo>
                      <a:pt x="35" y="16"/>
                    </a:lnTo>
                    <a:lnTo>
                      <a:pt x="18" y="7"/>
                    </a:lnTo>
                    <a:lnTo>
                      <a:pt x="0" y="0"/>
                    </a:lnTo>
                    <a:close/>
                  </a:path>
                </a:pathLst>
              </a:custGeom>
              <a:solidFill>
                <a:srgbClr val="1AF85F"/>
              </a:solidFill>
              <a:ln w="9525">
                <a:noFill/>
                <a:round/>
                <a:headEnd/>
                <a:tailEnd/>
              </a:ln>
            </p:spPr>
            <p:txBody>
              <a:bodyPr/>
              <a:lstStyle/>
              <a:p>
                <a:endParaRPr lang="fr-FR"/>
              </a:p>
            </p:txBody>
          </p:sp>
        </p:grpSp>
      </p:grpSp>
      <p:sp>
        <p:nvSpPr>
          <p:cNvPr id="583696" name="Text Box 302"/>
          <p:cNvSpPr txBox="1">
            <a:spLocks noChangeArrowheads="1"/>
          </p:cNvSpPr>
          <p:nvPr/>
        </p:nvSpPr>
        <p:spPr bwMode="auto">
          <a:xfrm>
            <a:off x="5364163" y="4149725"/>
            <a:ext cx="3021012" cy="366713"/>
          </a:xfrm>
          <a:prstGeom prst="rect">
            <a:avLst/>
          </a:prstGeom>
          <a:noFill/>
          <a:ln w="9525">
            <a:noFill/>
            <a:miter lim="800000"/>
            <a:headEnd/>
            <a:tailEnd/>
          </a:ln>
        </p:spPr>
        <p:txBody>
          <a:bodyPr>
            <a:spAutoFit/>
          </a:bodyPr>
          <a:lstStyle/>
          <a:p>
            <a:pPr eaLnBrk="0" hangingPunct="0"/>
            <a:r>
              <a:rPr lang="fr-FR" altLang="fr-FR" sz="1800">
                <a:solidFill>
                  <a:schemeClr val="tx1"/>
                </a:solidFill>
              </a:rPr>
              <a:t>Dispositif tensiométrique</a:t>
            </a:r>
          </a:p>
        </p:txBody>
      </p:sp>
      <p:sp>
        <p:nvSpPr>
          <p:cNvPr id="583697" name="Line 303"/>
          <p:cNvSpPr>
            <a:spLocks noChangeShapeType="1"/>
          </p:cNvSpPr>
          <p:nvPr/>
        </p:nvSpPr>
        <p:spPr bwMode="auto">
          <a:xfrm flipH="1">
            <a:off x="5267325" y="4508500"/>
            <a:ext cx="744538" cy="1158875"/>
          </a:xfrm>
          <a:prstGeom prst="line">
            <a:avLst/>
          </a:prstGeom>
          <a:noFill/>
          <a:ln w="12700">
            <a:solidFill>
              <a:schemeClr val="tx1"/>
            </a:solidFill>
            <a:round/>
            <a:headEnd/>
            <a:tailEnd type="triangle" w="med" len="med"/>
          </a:ln>
        </p:spPr>
        <p:txBody>
          <a:bodyPr wrap="none" anchor="ctr"/>
          <a:lstStyle/>
          <a:p>
            <a:endParaRPr lang="fr-FR"/>
          </a:p>
        </p:txBody>
      </p:sp>
    </p:spTree>
  </p:cSld>
  <p:clrMapOvr>
    <a:masterClrMapping/>
  </p:clrMapOvr>
  <p:transition advClick="0" advTm="10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idx="4294967295"/>
          </p:nvPr>
        </p:nvSpPr>
        <p:spPr bwMode="auto">
          <a:xfrm>
            <a:off x="531813" y="242888"/>
            <a:ext cx="8612187" cy="854075"/>
          </a:xfrm>
          <a:prstGeom prst="rect">
            <a:avLst/>
          </a:prstGeom>
          <a:ln>
            <a:solidFill>
              <a:srgbClr val="000000"/>
            </a:solidFill>
            <a:miter lim="800000"/>
            <a:headEnd/>
            <a:tailEnd/>
          </a:ln>
        </p:spPr>
        <p:txBody>
          <a:bodyPr lIns="0" tIns="0" rIns="0" bIns="0" anchor="b">
            <a:spAutoFit/>
          </a:bodyPr>
          <a:lstStyle/>
          <a:p>
            <a:pPr defTabSz="676275" eaLnBrk="1" hangingPunct="1">
              <a:defRPr/>
            </a:pPr>
            <a:r>
              <a:rPr lang="en-US" altLang="fr-FR" sz="2800" b="1">
                <a:solidFill>
                  <a:srgbClr val="008080"/>
                </a:solidFill>
                <a:effectLst>
                  <a:outerShdw blurRad="38100" dist="38100" dir="2700000" algn="tl">
                    <a:srgbClr val="C0C0C0"/>
                  </a:outerShdw>
                </a:effectLst>
                <a:latin typeface="Lucida Handwriting" panose="03010101010101010101" pitchFamily="66" charset="0"/>
              </a:rPr>
              <a:t>Mise en place d’un outil simple pour piloter les arrosages : La tensiométrie</a:t>
            </a:r>
            <a:r>
              <a:rPr lang="en-US" altLang="fr-FR" sz="2800"/>
              <a:t> </a:t>
            </a:r>
          </a:p>
        </p:txBody>
      </p:sp>
      <p:sp>
        <p:nvSpPr>
          <p:cNvPr id="558095" name="Text Box 4"/>
          <p:cNvSpPr txBox="1">
            <a:spLocks noChangeArrowheads="1"/>
          </p:cNvSpPr>
          <p:nvPr/>
        </p:nvSpPr>
        <p:spPr bwMode="auto">
          <a:xfrm>
            <a:off x="755650" y="1196975"/>
            <a:ext cx="7488238" cy="541338"/>
          </a:xfrm>
          <a:prstGeom prst="rect">
            <a:avLst/>
          </a:prstGeom>
          <a:noFill/>
          <a:ln w="9525">
            <a:noFill/>
            <a:miter lim="800000"/>
            <a:headEnd/>
            <a:tailEnd/>
          </a:ln>
        </p:spPr>
        <p:txBody>
          <a:bodyPr/>
          <a:lstStyle/>
          <a:p>
            <a:pPr eaLnBrk="0" hangingPunct="0">
              <a:spcBef>
                <a:spcPct val="50000"/>
              </a:spcBef>
            </a:pPr>
            <a:r>
              <a:rPr lang="fr-FR" altLang="fr-FR" sz="2000" b="1">
                <a:solidFill>
                  <a:srgbClr val="FF9900"/>
                </a:solidFill>
                <a:latin typeface="Times New Roman" pitchFamily="18" charset="0"/>
              </a:rPr>
              <a:t>Mesure du potentiel hydrique du sol par des sondes résistives</a:t>
            </a:r>
            <a:endParaRPr lang="fr-FR" altLang="fr-FR" sz="2000">
              <a:solidFill>
                <a:schemeClr val="tx1"/>
              </a:solidFill>
              <a:latin typeface="Arial" charset="0"/>
            </a:endParaRPr>
          </a:p>
        </p:txBody>
      </p:sp>
      <p:sp>
        <p:nvSpPr>
          <p:cNvPr id="558096" name="Text Box 9"/>
          <p:cNvSpPr txBox="1">
            <a:spLocks noChangeArrowheads="1"/>
          </p:cNvSpPr>
          <p:nvPr/>
        </p:nvSpPr>
        <p:spPr bwMode="auto">
          <a:xfrm>
            <a:off x="323850" y="3662363"/>
            <a:ext cx="8243888" cy="3195637"/>
          </a:xfrm>
          <a:prstGeom prst="rect">
            <a:avLst/>
          </a:prstGeom>
          <a:noFill/>
          <a:ln w="9525">
            <a:noFill/>
            <a:miter lim="800000"/>
            <a:headEnd/>
            <a:tailEnd/>
          </a:ln>
        </p:spPr>
        <p:txBody>
          <a:bodyPr>
            <a:spAutoFit/>
          </a:bodyPr>
          <a:lstStyle/>
          <a:p>
            <a:pPr marL="476250" indent="-476250" eaLnBrk="0" hangingPunct="0">
              <a:buClr>
                <a:srgbClr val="006699"/>
              </a:buClr>
              <a:buSzPct val="110000"/>
              <a:buFont typeface="Wingdings 2" pitchFamily="18" charset="2"/>
              <a:buChar char="¿"/>
            </a:pPr>
            <a:r>
              <a:rPr lang="fr-FR" altLang="fr-FR" sz="2400">
                <a:solidFill>
                  <a:schemeClr val="tx1"/>
                </a:solidFill>
                <a:latin typeface="Arial" charset="0"/>
              </a:rPr>
              <a:t> </a:t>
            </a:r>
            <a:r>
              <a:rPr lang="fr-FR" altLang="fr-FR" sz="2400" b="1">
                <a:solidFill>
                  <a:schemeClr val="tx1"/>
                </a:solidFill>
                <a:latin typeface="Garamond" pitchFamily="18" charset="0"/>
              </a:rPr>
              <a:t>mesurer la disponibilité en eau du sol</a:t>
            </a:r>
            <a:r>
              <a:rPr lang="fr-FR" altLang="fr-FR" sz="2400" b="1">
                <a:solidFill>
                  <a:schemeClr val="tx1"/>
                </a:solidFill>
                <a:latin typeface="Arial" charset="0"/>
              </a:rPr>
              <a:t> </a:t>
            </a:r>
            <a:r>
              <a:rPr lang="fr-FR" altLang="fr-FR" sz="2400">
                <a:solidFill>
                  <a:schemeClr val="tx1"/>
                </a:solidFill>
                <a:latin typeface="Arial" charset="0"/>
              </a:rPr>
              <a:t>: </a:t>
            </a:r>
          </a:p>
          <a:p>
            <a:pPr marL="476250" indent="-476250" eaLnBrk="0" hangingPunct="0"/>
            <a:r>
              <a:rPr lang="fr-FR" altLang="fr-FR" sz="2400">
                <a:solidFill>
                  <a:schemeClr val="tx1"/>
                </a:solidFill>
                <a:latin typeface="Arial" charset="0"/>
              </a:rPr>
              <a:t>	Sol humide = faible tension   ;  Sol sec = forte tension</a:t>
            </a:r>
          </a:p>
          <a:p>
            <a:pPr marL="476250" indent="-476250" eaLnBrk="0" hangingPunct="0">
              <a:buClr>
                <a:srgbClr val="006699"/>
              </a:buClr>
              <a:buSzPct val="110000"/>
              <a:buFont typeface="Wingdings 2" pitchFamily="18" charset="2"/>
              <a:buChar char="¿"/>
            </a:pPr>
            <a:r>
              <a:rPr lang="fr-FR" altLang="fr-FR" sz="2400" b="1">
                <a:solidFill>
                  <a:schemeClr val="tx1"/>
                </a:solidFill>
                <a:latin typeface="Arial" charset="0"/>
              </a:rPr>
              <a:t> </a:t>
            </a:r>
            <a:r>
              <a:rPr lang="fr-FR" altLang="fr-FR" sz="2400" b="1">
                <a:solidFill>
                  <a:schemeClr val="tx1"/>
                </a:solidFill>
                <a:latin typeface="Garamond" pitchFamily="18" charset="0"/>
              </a:rPr>
              <a:t>piloter les arrosages</a:t>
            </a:r>
            <a:r>
              <a:rPr lang="fr-FR" altLang="fr-FR" sz="2400">
                <a:solidFill>
                  <a:schemeClr val="tx1"/>
                </a:solidFill>
                <a:latin typeface="Arial" charset="0"/>
              </a:rPr>
              <a:t> : </a:t>
            </a:r>
          </a:p>
          <a:p>
            <a:pPr marL="476250" indent="-476250" eaLnBrk="0" hangingPunct="0"/>
            <a:r>
              <a:rPr lang="fr-FR" altLang="fr-FR" sz="2400">
                <a:solidFill>
                  <a:schemeClr val="tx1"/>
                </a:solidFill>
                <a:latin typeface="Arial" charset="0"/>
              </a:rPr>
              <a:t>	quand, combien et quel endroit  arroser ?</a:t>
            </a:r>
          </a:p>
          <a:p>
            <a:pPr marL="476250" indent="-476250" eaLnBrk="0" hangingPunct="0">
              <a:buClr>
                <a:srgbClr val="006699"/>
              </a:buClr>
              <a:buSzPct val="110000"/>
              <a:buFont typeface="Wingdings 2" pitchFamily="18" charset="2"/>
              <a:buChar char="¿"/>
            </a:pPr>
            <a:r>
              <a:rPr lang="fr-FR" altLang="fr-FR" sz="2400" b="1">
                <a:solidFill>
                  <a:schemeClr val="tx1"/>
                </a:solidFill>
                <a:latin typeface="Arial" charset="0"/>
              </a:rPr>
              <a:t> </a:t>
            </a:r>
            <a:r>
              <a:rPr lang="fr-FR" altLang="fr-FR" sz="2400" b="1">
                <a:solidFill>
                  <a:schemeClr val="tx1"/>
                </a:solidFill>
                <a:latin typeface="Garamond" pitchFamily="18" charset="0"/>
              </a:rPr>
              <a:t>caractériser les transferts hydriques dans le sol</a:t>
            </a:r>
            <a:r>
              <a:rPr lang="fr-FR" altLang="fr-FR" sz="2400">
                <a:solidFill>
                  <a:schemeClr val="tx1"/>
                </a:solidFill>
                <a:latin typeface="Arial" charset="0"/>
              </a:rPr>
              <a:t>,</a:t>
            </a:r>
          </a:p>
          <a:p>
            <a:pPr marL="476250" indent="-476250" eaLnBrk="0" hangingPunct="0">
              <a:buClr>
                <a:srgbClr val="006699"/>
              </a:buClr>
              <a:buSzPct val="110000"/>
              <a:buFont typeface="Wingdings 2" pitchFamily="18" charset="2"/>
              <a:buChar char="¿"/>
            </a:pPr>
            <a:r>
              <a:rPr lang="fr-FR" altLang="fr-FR" sz="2400" b="1">
                <a:solidFill>
                  <a:schemeClr val="tx1"/>
                </a:solidFill>
                <a:latin typeface="Arial" charset="0"/>
              </a:rPr>
              <a:t> </a:t>
            </a:r>
            <a:r>
              <a:rPr lang="fr-FR" altLang="fr-FR" sz="2400" b="1">
                <a:solidFill>
                  <a:schemeClr val="tx1"/>
                </a:solidFill>
                <a:latin typeface="Garamond" pitchFamily="18" charset="0"/>
              </a:rPr>
              <a:t>évaluer la reprise et suivre la progression du front racinaire.</a:t>
            </a:r>
          </a:p>
          <a:p>
            <a:pPr marL="476250" indent="-476250" eaLnBrk="0" hangingPunct="0">
              <a:spcBef>
                <a:spcPct val="50000"/>
              </a:spcBef>
            </a:pPr>
            <a:endParaRPr lang="fr-FR" altLang="fr-FR" sz="2400">
              <a:solidFill>
                <a:schemeClr val="tx1"/>
              </a:solidFill>
              <a:latin typeface="Times New Roman" pitchFamily="18" charset="0"/>
            </a:endParaRPr>
          </a:p>
        </p:txBody>
      </p:sp>
      <p:sp>
        <p:nvSpPr>
          <p:cNvPr id="558097" name="Text Box 10"/>
          <p:cNvSpPr txBox="1">
            <a:spLocks noChangeArrowheads="1"/>
          </p:cNvSpPr>
          <p:nvPr/>
        </p:nvSpPr>
        <p:spPr bwMode="auto">
          <a:xfrm>
            <a:off x="900113" y="3284538"/>
            <a:ext cx="6646862" cy="457200"/>
          </a:xfrm>
          <a:prstGeom prst="rect">
            <a:avLst/>
          </a:prstGeom>
          <a:noFill/>
          <a:ln w="9525">
            <a:noFill/>
            <a:miter lim="800000"/>
            <a:headEnd/>
            <a:tailEnd/>
          </a:ln>
        </p:spPr>
        <p:txBody>
          <a:bodyPr>
            <a:spAutoFit/>
          </a:bodyPr>
          <a:lstStyle/>
          <a:p>
            <a:pPr eaLnBrk="0" hangingPunct="0">
              <a:spcBef>
                <a:spcPct val="50000"/>
              </a:spcBef>
            </a:pPr>
            <a:r>
              <a:rPr lang="fr-FR" altLang="fr-FR" sz="2400" b="1">
                <a:solidFill>
                  <a:srgbClr val="FF9900"/>
                </a:solidFill>
                <a:latin typeface="Times New Roman" pitchFamily="18" charset="0"/>
              </a:rPr>
              <a:t>A quoi sert le suivi tensiométrique?</a:t>
            </a:r>
            <a:endParaRPr lang="fr-FR" altLang="fr-FR" sz="2400" b="1">
              <a:solidFill>
                <a:schemeClr val="tx1"/>
              </a:solidFill>
              <a:latin typeface="Times New Roman" pitchFamily="18" charset="0"/>
            </a:endParaRPr>
          </a:p>
        </p:txBody>
      </p:sp>
      <p:graphicFrame>
        <p:nvGraphicFramePr>
          <p:cNvPr id="558092" name="Object 12"/>
          <p:cNvGraphicFramePr>
            <a:graphicFrameLocks noChangeAspect="1"/>
          </p:cNvGraphicFramePr>
          <p:nvPr/>
        </p:nvGraphicFramePr>
        <p:xfrm>
          <a:off x="971550" y="1557338"/>
          <a:ext cx="1763713" cy="1697037"/>
        </p:xfrm>
        <a:graphic>
          <a:graphicData uri="http://schemas.openxmlformats.org/presentationml/2006/ole">
            <mc:AlternateContent xmlns:mc="http://schemas.openxmlformats.org/markup-compatibility/2006">
              <mc:Choice xmlns:v="urn:schemas-microsoft-com:vml" Requires="v">
                <p:oleObj name="Image" r:id="rId3" imgW="3524742" imgH="3390476" progId="">
                  <p:embed/>
                </p:oleObj>
              </mc:Choice>
              <mc:Fallback>
                <p:oleObj name="Image" r:id="rId3" imgW="3524742" imgH="3390476" progId="">
                  <p:embed/>
                  <p:pic>
                    <p:nvPicPr>
                      <p:cNvPr id="558092"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557338"/>
                        <a:ext cx="1763713"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8098" name="Text Box 12"/>
          <p:cNvSpPr txBox="1">
            <a:spLocks noChangeArrowheads="1"/>
          </p:cNvSpPr>
          <p:nvPr/>
        </p:nvSpPr>
        <p:spPr bwMode="auto">
          <a:xfrm>
            <a:off x="2555875" y="1844675"/>
            <a:ext cx="1687513" cy="1250950"/>
          </a:xfrm>
          <a:prstGeom prst="rect">
            <a:avLst/>
          </a:prstGeom>
          <a:noFill/>
          <a:ln w="9525">
            <a:noFill/>
            <a:miter lim="800000"/>
            <a:headEnd/>
            <a:tailEnd/>
          </a:ln>
        </p:spPr>
        <p:txBody>
          <a:bodyPr>
            <a:spAutoFit/>
          </a:bodyPr>
          <a:lstStyle/>
          <a:p>
            <a:pPr algn="ctr" eaLnBrk="0" hangingPunct="0">
              <a:spcBef>
                <a:spcPct val="50000"/>
              </a:spcBef>
            </a:pPr>
            <a:r>
              <a:rPr lang="fr-FR" altLang="fr-FR" sz="1500">
                <a:solidFill>
                  <a:schemeClr val="tx1"/>
                </a:solidFill>
                <a:latin typeface="Arial" charset="0"/>
              </a:rPr>
              <a:t>La sonde est bien logée dans le sol à la profondeur de mesure voulue</a:t>
            </a:r>
            <a:r>
              <a:rPr lang="fr-FR" altLang="fr-FR" sz="1600">
                <a:solidFill>
                  <a:schemeClr val="tx1"/>
                </a:solidFill>
                <a:latin typeface="Times New Roman" pitchFamily="18" charset="0"/>
              </a:rPr>
              <a:t> </a:t>
            </a:r>
            <a:endParaRPr lang="fr-FR" altLang="fr-FR" sz="1000">
              <a:solidFill>
                <a:schemeClr val="tx1"/>
              </a:solidFill>
              <a:latin typeface="Times New Roman" pitchFamily="18" charset="0"/>
            </a:endParaRPr>
          </a:p>
        </p:txBody>
      </p:sp>
      <p:graphicFrame>
        <p:nvGraphicFramePr>
          <p:cNvPr id="558093" name="Object 13"/>
          <p:cNvGraphicFramePr>
            <a:graphicFrameLocks noChangeAspect="1"/>
          </p:cNvGraphicFramePr>
          <p:nvPr/>
        </p:nvGraphicFramePr>
        <p:xfrm>
          <a:off x="4903788" y="2130425"/>
          <a:ext cx="1222375" cy="1046163"/>
        </p:xfrm>
        <a:graphic>
          <a:graphicData uri="http://schemas.openxmlformats.org/presentationml/2006/ole">
            <mc:AlternateContent xmlns:mc="http://schemas.openxmlformats.org/markup-compatibility/2006">
              <mc:Choice xmlns:v="urn:schemas-microsoft-com:vml" Requires="v">
                <p:oleObj name="Document" r:id="rId5" imgW="1219200" imgH="1042416" progId="Word.Document.8">
                  <p:embed/>
                </p:oleObj>
              </mc:Choice>
              <mc:Fallback>
                <p:oleObj name="Document" r:id="rId5" imgW="1219200" imgH="1042416" progId="Word.Document.8">
                  <p:embed/>
                  <p:pic>
                    <p:nvPicPr>
                      <p:cNvPr id="558093"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788" y="2130425"/>
                        <a:ext cx="1222375"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8099" name="Text Box 15"/>
          <p:cNvSpPr txBox="1">
            <a:spLocks noChangeArrowheads="1"/>
          </p:cNvSpPr>
          <p:nvPr/>
        </p:nvSpPr>
        <p:spPr bwMode="auto">
          <a:xfrm>
            <a:off x="6372225" y="2492375"/>
            <a:ext cx="1677988" cy="609600"/>
          </a:xfrm>
          <a:prstGeom prst="rect">
            <a:avLst/>
          </a:prstGeom>
          <a:solidFill>
            <a:srgbClr val="FFFFFF"/>
          </a:solidFill>
          <a:ln w="9525">
            <a:noFill/>
            <a:miter lim="800000"/>
            <a:headEnd/>
            <a:tailEnd/>
          </a:ln>
        </p:spPr>
        <p:txBody>
          <a:bodyPr/>
          <a:lstStyle/>
          <a:p>
            <a:pPr algn="ctr" eaLnBrk="0" hangingPunct="0"/>
            <a:r>
              <a:rPr lang="fr-FR" altLang="fr-FR" sz="1600" b="1" i="1">
                <a:solidFill>
                  <a:schemeClr val="tx1"/>
                </a:solidFill>
                <a:latin typeface="Arial" charset="0"/>
              </a:rPr>
              <a:t>Boîtier digital de lecture</a:t>
            </a:r>
            <a:endParaRPr lang="fr-FR" altLang="fr-FR" sz="800" b="1" i="1">
              <a:solidFill>
                <a:schemeClr val="tx1"/>
              </a:solidFill>
              <a:latin typeface="Arial" charset="0"/>
            </a:endParaRPr>
          </a:p>
        </p:txBody>
      </p:sp>
    </p:spTree>
  </p:cSld>
  <p:clrMapOvr>
    <a:masterClrMapping/>
  </p:clrMapOvr>
  <p:transition advClick="0" advTm="10000"/>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6F90D17-84A4-AE17-4BA1-C3C1D6589DF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B8EB8544-1307-7510-57B0-04168910F672}"/>
              </a:ext>
            </a:extLst>
          </p:cNvPr>
          <p:cNvSpPr txBox="1"/>
          <p:nvPr/>
        </p:nvSpPr>
        <p:spPr>
          <a:xfrm>
            <a:off x="266700" y="445687"/>
            <a:ext cx="8610600" cy="1595309"/>
          </a:xfrm>
          <a:prstGeom prst="rect">
            <a:avLst/>
          </a:prstGeom>
          <a:noFill/>
        </p:spPr>
        <p:txBody>
          <a:bodyPr wrap="square">
            <a:spAutoFit/>
          </a:bodyPr>
          <a:lstStyle/>
          <a:p>
            <a:pPr algn="l">
              <a:lnSpc>
                <a:spcPts val="1680"/>
              </a:lnSpc>
              <a:spcAft>
                <a:spcPts val="1500"/>
              </a:spcAft>
            </a:pPr>
            <a:r>
              <a:rPr lang="fr-FR" sz="2000" b="1" i="0" dirty="0">
                <a:solidFill>
                  <a:schemeClr val="tx1"/>
                </a:solidFill>
                <a:effectLst/>
                <a:latin typeface="Montserrat" panose="00000500000000000000" pitchFamily="2" charset="0"/>
              </a:rPr>
              <a:t>Quel capteur est couramment utilisé dans les systèmes d'arrosage intelligent pour mesurer l'humidité du sol ?</a:t>
            </a:r>
          </a:p>
          <a:p>
            <a:pPr algn="l">
              <a:lnSpc>
                <a:spcPts val="1680"/>
              </a:lnSpc>
              <a:spcAft>
                <a:spcPts val="1500"/>
              </a:spcAft>
            </a:pPr>
            <a:r>
              <a:rPr lang="fr-FR" sz="2000" b="0" i="0" dirty="0">
                <a:solidFill>
                  <a:schemeClr val="tx1"/>
                </a:solidFill>
                <a:effectLst/>
                <a:latin typeface="Montserrat" panose="00000500000000000000" pitchFamily="2" charset="0"/>
              </a:rPr>
              <a:t>A) Capteur d’ensoleillement</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Capteur de température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Capteur d’aération du sol</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Capteur de résistance capacitive</a:t>
            </a:r>
          </a:p>
        </p:txBody>
      </p:sp>
      <p:sp>
        <p:nvSpPr>
          <p:cNvPr id="4" name="ZoneTexte 3">
            <a:extLst>
              <a:ext uri="{FF2B5EF4-FFF2-40B4-BE49-F238E27FC236}">
                <a16:creationId xmlns:a16="http://schemas.microsoft.com/office/drawing/2014/main" id="{3DD3EC99-D892-054D-FC71-F33C931F9D58}"/>
              </a:ext>
            </a:extLst>
          </p:cNvPr>
          <p:cNvSpPr txBox="1"/>
          <p:nvPr/>
        </p:nvSpPr>
        <p:spPr>
          <a:xfrm>
            <a:off x="342900" y="3862897"/>
            <a:ext cx="8534400" cy="1908215"/>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D) Capteur de résistance capacitive.</a:t>
            </a:r>
            <a:br>
              <a:rPr lang="fr-FR" sz="2000" b="0" i="0" dirty="0">
                <a:solidFill>
                  <a:schemeClr val="tx1"/>
                </a:solidFill>
                <a:effectLst/>
                <a:latin typeface="Montserrat" panose="00000500000000000000" pitchFamily="2" charset="0"/>
              </a:rPr>
            </a:br>
            <a:r>
              <a:rPr lang="fr-FR" sz="2000" b="0" i="1" dirty="0">
                <a:solidFill>
                  <a:schemeClr val="tx1"/>
                </a:solidFill>
                <a:effectLst/>
                <a:latin typeface="Montserrat" panose="00000500000000000000" pitchFamily="2" charset="0"/>
              </a:rPr>
              <a:t>Explication : Les capteurs de résistance capacitive mesurent l'humidité du sol en fonction de la capacité électrique du sol, offrant des données précises qui permettent d'optimiser l'arrosage. </a:t>
            </a:r>
            <a:r>
              <a:rPr lang="fr-FR" sz="2000" b="0" i="1" dirty="0">
                <a:solidFill>
                  <a:srgbClr val="FF0000"/>
                </a:solidFill>
                <a:effectLst/>
                <a:latin typeface="Montserrat" panose="00000500000000000000" pitchFamily="2" charset="0"/>
              </a:rPr>
              <a:t>+ sonde </a:t>
            </a:r>
            <a:r>
              <a:rPr lang="fr-FR" sz="2000" b="0" i="1" dirty="0" err="1">
                <a:solidFill>
                  <a:srgbClr val="FF0000"/>
                </a:solidFill>
                <a:effectLst/>
                <a:latin typeface="Montserrat" panose="00000500000000000000" pitchFamily="2" charset="0"/>
              </a:rPr>
              <a:t>tensiométrique</a:t>
            </a:r>
            <a:endParaRPr lang="fr-FR" sz="2000"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279276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96805C9-8D2A-936F-BE2B-52CD8E06660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28F2F24-6DE2-B5A1-D264-8B0353175B3B}"/>
              </a:ext>
            </a:extLst>
          </p:cNvPr>
          <p:cNvSpPr txBox="1"/>
          <p:nvPr/>
        </p:nvSpPr>
        <p:spPr>
          <a:xfrm>
            <a:off x="238328" y="471791"/>
            <a:ext cx="7620000" cy="2037609"/>
          </a:xfrm>
          <a:prstGeom prst="rect">
            <a:avLst/>
          </a:prstGeom>
          <a:noFill/>
        </p:spPr>
        <p:txBody>
          <a:bodyPr wrap="square">
            <a:spAutoFit/>
          </a:bodyPr>
          <a:lstStyle/>
          <a:p>
            <a:pPr algn="l">
              <a:lnSpc>
                <a:spcPts val="1680"/>
              </a:lnSpc>
              <a:spcAft>
                <a:spcPts val="1500"/>
              </a:spcAft>
            </a:pPr>
            <a:r>
              <a:rPr lang="fr-FR" sz="2000" b="1" i="0" dirty="0">
                <a:solidFill>
                  <a:schemeClr val="tx1"/>
                </a:solidFill>
                <a:effectLst/>
                <a:latin typeface="Montserrat" panose="00000500000000000000" pitchFamily="2" charset="0"/>
              </a:rPr>
              <a:t>Dans le cadre d'une gestion des arrosages, quel est l'impact d'une analyse de l'humidité du sol?</a:t>
            </a:r>
            <a:endParaRPr lang="fr-FR" sz="2000" b="0" i="0" dirty="0">
              <a:solidFill>
                <a:schemeClr val="tx1"/>
              </a:solidFill>
              <a:effectLst/>
              <a:latin typeface="Montserrat" panose="00000500000000000000" pitchFamily="2" charset="0"/>
            </a:endParaRPr>
          </a:p>
          <a:p>
            <a:pPr algn="l">
              <a:lnSpc>
                <a:spcPts val="1680"/>
              </a:lnSpc>
              <a:spcAft>
                <a:spcPts val="1500"/>
              </a:spcAft>
            </a:pPr>
            <a:r>
              <a:rPr lang="fr-FR" sz="2000" b="0" i="0" dirty="0">
                <a:solidFill>
                  <a:schemeClr val="tx1"/>
                </a:solidFill>
                <a:effectLst/>
                <a:latin typeface="Montserrat" panose="00000500000000000000" pitchFamily="2" charset="0"/>
              </a:rPr>
              <a:t>A) Elle est inutile, car l'arrosage est toujours nécessaire.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Elle permet d'ajuster la fréquence et la quantité d'arrosage.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Elle ne concerne que les espaces verts en période de sécheresse.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Elle doit être faite uniquement lors de la plantation.</a:t>
            </a:r>
          </a:p>
        </p:txBody>
      </p:sp>
      <p:sp>
        <p:nvSpPr>
          <p:cNvPr id="4" name="ZoneTexte 3">
            <a:extLst>
              <a:ext uri="{FF2B5EF4-FFF2-40B4-BE49-F238E27FC236}">
                <a16:creationId xmlns:a16="http://schemas.microsoft.com/office/drawing/2014/main" id="{3E698F1D-A95B-4C85-F373-545CFD67BAD5}"/>
              </a:ext>
            </a:extLst>
          </p:cNvPr>
          <p:cNvSpPr txBox="1"/>
          <p:nvPr/>
        </p:nvSpPr>
        <p:spPr>
          <a:xfrm>
            <a:off x="238328" y="3521413"/>
            <a:ext cx="7848600" cy="1908215"/>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B) Elle permet d'ajuster la fréquence et la quantité d'arrosage.</a:t>
            </a:r>
            <a:br>
              <a:rPr lang="fr-FR" sz="2000" b="0" i="0" dirty="0">
                <a:solidFill>
                  <a:schemeClr val="tx1"/>
                </a:solidFill>
                <a:effectLst/>
                <a:latin typeface="Montserrat" panose="00000500000000000000" pitchFamily="2" charset="0"/>
              </a:rPr>
            </a:br>
            <a:r>
              <a:rPr lang="fr-FR" sz="2000" b="1" i="0" dirty="0">
                <a:solidFill>
                  <a:schemeClr val="tx1"/>
                </a:solidFill>
                <a:effectLst/>
                <a:latin typeface="Montserrat" panose="00000500000000000000" pitchFamily="2" charset="0"/>
              </a:rPr>
              <a:t>Explication :</a:t>
            </a:r>
            <a:r>
              <a:rPr lang="fr-FR" sz="2000" b="0" i="0" dirty="0">
                <a:solidFill>
                  <a:schemeClr val="tx1"/>
                </a:solidFill>
                <a:effectLst/>
                <a:latin typeface="Montserrat" panose="00000500000000000000" pitchFamily="2" charset="0"/>
              </a:rPr>
              <a:t> Une analyse régulière de l'humidité du sol permet d'optimiser l'arrosage pour éviter le sur-arrosage ou le sous-arrosage </a:t>
            </a:r>
            <a:r>
              <a:rPr lang="fr-FR" sz="2000" b="0" i="0" dirty="0">
                <a:solidFill>
                  <a:srgbClr val="FF0000"/>
                </a:solidFill>
                <a:effectLst/>
                <a:latin typeface="Montserrat" panose="00000500000000000000" pitchFamily="2" charset="0"/>
              </a:rPr>
              <a:t>en remplissant et en vidant la RFU</a:t>
            </a:r>
            <a:r>
              <a:rPr lang="fr-FR" sz="2000" b="0" i="0" dirty="0">
                <a:solidFill>
                  <a:schemeClr val="tx1"/>
                </a:solidFill>
                <a:effectLst/>
                <a:latin typeface="Montserrat" panose="00000500000000000000" pitchFamily="2" charset="0"/>
              </a:rPr>
              <a:t>.</a:t>
            </a:r>
          </a:p>
          <a:p>
            <a:endParaRPr lang="fr-FR" dirty="0"/>
          </a:p>
        </p:txBody>
      </p:sp>
    </p:spTree>
    <p:extLst>
      <p:ext uri="{BB962C8B-B14F-4D97-AF65-F5344CB8AC3E}">
        <p14:creationId xmlns:p14="http://schemas.microsoft.com/office/powerpoint/2010/main" val="3969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1D72C67-4886-2A20-D0AF-C38B0E96B0B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8225E48-3B26-CE6F-8CF1-B2764B4C3172}"/>
              </a:ext>
            </a:extLst>
          </p:cNvPr>
          <p:cNvSpPr txBox="1"/>
          <p:nvPr/>
        </p:nvSpPr>
        <p:spPr>
          <a:xfrm>
            <a:off x="342900" y="249677"/>
            <a:ext cx="8458200" cy="2255617"/>
          </a:xfrm>
          <a:prstGeom prst="rect">
            <a:avLst/>
          </a:prstGeom>
          <a:noFill/>
        </p:spPr>
        <p:txBody>
          <a:bodyPr wrap="square">
            <a:spAutoFit/>
          </a:bodyPr>
          <a:lstStyle/>
          <a:p>
            <a:pPr algn="l">
              <a:lnSpc>
                <a:spcPts val="1680"/>
              </a:lnSpc>
              <a:spcAft>
                <a:spcPts val="1500"/>
              </a:spcAft>
            </a:pPr>
            <a:r>
              <a:rPr lang="fr-FR" sz="2000" b="1" i="0" dirty="0">
                <a:solidFill>
                  <a:schemeClr val="tx1"/>
                </a:solidFill>
                <a:effectLst/>
                <a:latin typeface="Montserrat" panose="00000500000000000000" pitchFamily="2" charset="0"/>
              </a:rPr>
              <a:t>Quel est l'avantage principal de l'utilisation de systèmes d'irrigation intelligents, tels que les capteurs d'humidité, dans la gestion différenciée des espaces verts ?</a:t>
            </a:r>
            <a:endParaRPr lang="fr-FR" sz="2000" b="0" i="0" dirty="0">
              <a:solidFill>
                <a:schemeClr val="tx1"/>
              </a:solidFill>
              <a:effectLst/>
              <a:latin typeface="Montserrat" panose="00000500000000000000" pitchFamily="2" charset="0"/>
            </a:endParaRPr>
          </a:p>
          <a:p>
            <a:pPr algn="l">
              <a:lnSpc>
                <a:spcPts val="1680"/>
              </a:lnSpc>
              <a:spcAft>
                <a:spcPts val="1500"/>
              </a:spcAft>
            </a:pPr>
            <a:r>
              <a:rPr lang="fr-FR" sz="2000" b="0" i="0" dirty="0">
                <a:solidFill>
                  <a:schemeClr val="tx1"/>
                </a:solidFill>
                <a:effectLst/>
                <a:latin typeface="Montserrat" panose="00000500000000000000" pitchFamily="2" charset="0"/>
              </a:rPr>
              <a:t>A) Ils sont moins coûteux à installer que les systèmes traditionnels.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Ils éliminent complètement le besoin d'arrosage.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Ils optimisent l'utilisation de l'eau en fonction des besoins réels des plantes.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Ils sont plus faciles à utiliser par les amateurs de jardinage.</a:t>
            </a:r>
          </a:p>
        </p:txBody>
      </p:sp>
      <p:sp>
        <p:nvSpPr>
          <p:cNvPr id="4" name="ZoneTexte 3">
            <a:extLst>
              <a:ext uri="{FF2B5EF4-FFF2-40B4-BE49-F238E27FC236}">
                <a16:creationId xmlns:a16="http://schemas.microsoft.com/office/drawing/2014/main" id="{05E73A8C-954D-4D92-2A89-F63812539BC9}"/>
              </a:ext>
            </a:extLst>
          </p:cNvPr>
          <p:cNvSpPr txBox="1"/>
          <p:nvPr/>
        </p:nvSpPr>
        <p:spPr>
          <a:xfrm>
            <a:off x="175098" y="3429000"/>
            <a:ext cx="8458200" cy="283154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l"/>
            <a:r>
              <a:rPr lang="fr-FR" sz="2000" b="1" i="0" dirty="0">
                <a:solidFill>
                  <a:schemeClr val="tx1"/>
                </a:solidFill>
                <a:effectLst/>
                <a:latin typeface="Montserrat" panose="00000500000000000000" pitchFamily="2" charset="0"/>
              </a:rPr>
              <a:t>Réponse correcte : C) Ils optimisent l'utilisation de l'eau en fonction des besoins réels des plantes.</a:t>
            </a:r>
            <a:br>
              <a:rPr lang="fr-FR" sz="2000" b="0" i="0" dirty="0">
                <a:solidFill>
                  <a:schemeClr val="tx1"/>
                </a:solidFill>
                <a:effectLst/>
                <a:latin typeface="Montserrat" panose="00000500000000000000" pitchFamily="2" charset="0"/>
              </a:rPr>
            </a:br>
            <a:r>
              <a:rPr lang="fr-FR" sz="2000" b="1" i="0" dirty="0">
                <a:solidFill>
                  <a:schemeClr val="tx1"/>
                </a:solidFill>
                <a:effectLst/>
                <a:latin typeface="Montserrat" panose="00000500000000000000" pitchFamily="2" charset="0"/>
              </a:rPr>
              <a:t>Explication :</a:t>
            </a:r>
            <a:r>
              <a:rPr lang="fr-FR" sz="2000" b="0" i="0" dirty="0">
                <a:solidFill>
                  <a:schemeClr val="tx1"/>
                </a:solidFill>
                <a:effectLst/>
                <a:latin typeface="Montserrat" panose="00000500000000000000" pitchFamily="2" charset="0"/>
              </a:rPr>
              <a:t> Les systèmes d'irrigation intelligents, équipés de capteurs, permettent de mesurer l'humidité du sol en temps réel et d'ajuster l'arrosage en conséquence, ce qui est essentiel pour une gestion efficace et durable des ressources en eau. </a:t>
            </a:r>
            <a:r>
              <a:rPr lang="fr-FR" sz="2000" b="0" i="0" dirty="0">
                <a:solidFill>
                  <a:srgbClr val="FF0000"/>
                </a:solidFill>
                <a:effectLst/>
                <a:latin typeface="Montserrat" panose="00000500000000000000" pitchFamily="2" charset="0"/>
              </a:rPr>
              <a:t>A installer de préférence sur les terrains de sport, les alignements d’arbres et  le code qualité le + </a:t>
            </a:r>
            <a:r>
              <a:rPr lang="fr-FR" sz="2000" b="0" i="0" dirty="0" err="1">
                <a:solidFill>
                  <a:srgbClr val="FF0000"/>
                </a:solidFill>
                <a:effectLst/>
                <a:latin typeface="Montserrat" panose="00000500000000000000" pitchFamily="2" charset="0"/>
              </a:rPr>
              <a:t>élévé</a:t>
            </a:r>
            <a:endParaRPr lang="fr-FR" sz="2000" b="0" i="0" dirty="0">
              <a:solidFill>
                <a:srgbClr val="FF0000"/>
              </a:solidFill>
              <a:effectLst/>
              <a:latin typeface="Montserrat" panose="00000500000000000000" pitchFamily="2" charset="0"/>
            </a:endParaRPr>
          </a:p>
          <a:p>
            <a:endParaRPr lang="fr-FR" dirty="0"/>
          </a:p>
        </p:txBody>
      </p:sp>
    </p:spTree>
    <p:extLst>
      <p:ext uri="{BB962C8B-B14F-4D97-AF65-F5344CB8AC3E}">
        <p14:creationId xmlns:p14="http://schemas.microsoft.com/office/powerpoint/2010/main" val="2486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Box 96"/>
          <p:cNvSpPr txBox="1">
            <a:spLocks noChangeArrowheads="1"/>
          </p:cNvSpPr>
          <p:nvPr/>
        </p:nvSpPr>
        <p:spPr bwMode="auto">
          <a:xfrm>
            <a:off x="179388" y="260350"/>
            <a:ext cx="8785225" cy="946150"/>
          </a:xfrm>
          <a:prstGeom prst="rect">
            <a:avLst/>
          </a:prstGeom>
          <a:noFill/>
          <a:ln>
            <a:noFill/>
          </a:ln>
        </p:spPr>
        <p:txBody>
          <a:bodyPr/>
          <a:lstStyle>
            <a:lvl1pPr>
              <a:defRPr sz="2400">
                <a:solidFill>
                  <a:schemeClr val="tx1"/>
                </a:solidFill>
                <a:latin typeface="Lucida Sans Unicode" panose="020B0602030504020204" pitchFamily="34" charset="0"/>
              </a:defRPr>
            </a:lvl1pPr>
            <a:lvl2pPr marL="742950" indent="-285750">
              <a:defRPr sz="2400">
                <a:solidFill>
                  <a:schemeClr val="tx1"/>
                </a:solidFill>
                <a:latin typeface="Lucida Sans Unicode" panose="020B0602030504020204" pitchFamily="34" charset="0"/>
              </a:defRPr>
            </a:lvl2pPr>
            <a:lvl3pPr marL="1143000" indent="-228600">
              <a:defRPr sz="2400">
                <a:solidFill>
                  <a:schemeClr val="tx1"/>
                </a:solidFill>
                <a:latin typeface="Lucida Sans Unicode" panose="020B0602030504020204" pitchFamily="34" charset="0"/>
              </a:defRPr>
            </a:lvl3pPr>
            <a:lvl4pPr marL="1600200" indent="-228600">
              <a:defRPr sz="2400">
                <a:solidFill>
                  <a:schemeClr val="tx1"/>
                </a:solidFill>
                <a:latin typeface="Lucida Sans Unicode" panose="020B0602030504020204" pitchFamily="34" charset="0"/>
              </a:defRPr>
            </a:lvl4pPr>
            <a:lvl5pPr marL="2057400" indent="-228600">
              <a:defRPr sz="2400">
                <a:solidFill>
                  <a:schemeClr val="tx1"/>
                </a:solidFill>
                <a:latin typeface="Lucida Sans Unicode" panose="020B0602030504020204" pitchFamily="34" charset="0"/>
              </a:defRPr>
            </a:lvl5pPr>
            <a:lvl6pPr marL="2514600" indent="-228600" fontAlgn="base">
              <a:spcBef>
                <a:spcPct val="0"/>
              </a:spcBef>
              <a:spcAft>
                <a:spcPct val="0"/>
              </a:spcAft>
              <a:defRPr sz="2400">
                <a:solidFill>
                  <a:schemeClr val="tx1"/>
                </a:solidFill>
                <a:latin typeface="Lucida Sans Unicode" panose="020B0602030504020204" pitchFamily="34" charset="0"/>
              </a:defRPr>
            </a:lvl6pPr>
            <a:lvl7pPr marL="2971800" indent="-228600" fontAlgn="base">
              <a:spcBef>
                <a:spcPct val="0"/>
              </a:spcBef>
              <a:spcAft>
                <a:spcPct val="0"/>
              </a:spcAft>
              <a:defRPr sz="2400">
                <a:solidFill>
                  <a:schemeClr val="tx1"/>
                </a:solidFill>
                <a:latin typeface="Lucida Sans Unicode" panose="020B0602030504020204" pitchFamily="34" charset="0"/>
              </a:defRPr>
            </a:lvl7pPr>
            <a:lvl8pPr marL="3429000" indent="-228600" fontAlgn="base">
              <a:spcBef>
                <a:spcPct val="0"/>
              </a:spcBef>
              <a:spcAft>
                <a:spcPct val="0"/>
              </a:spcAft>
              <a:defRPr sz="2400">
                <a:solidFill>
                  <a:schemeClr val="tx1"/>
                </a:solidFill>
                <a:latin typeface="Lucida Sans Unicode" panose="020B0602030504020204" pitchFamily="34" charset="0"/>
              </a:defRPr>
            </a:lvl8pPr>
            <a:lvl9pPr marL="3886200" indent="-228600" fontAlgn="base">
              <a:spcBef>
                <a:spcPct val="0"/>
              </a:spcBef>
              <a:spcAft>
                <a:spcPct val="0"/>
              </a:spcAft>
              <a:defRPr sz="2400">
                <a:solidFill>
                  <a:schemeClr val="tx1"/>
                </a:solidFill>
                <a:latin typeface="Lucida Sans Unicode" panose="020B0602030504020204" pitchFamily="34" charset="0"/>
              </a:defRPr>
            </a:lvl9pPr>
          </a:lstStyle>
          <a:p>
            <a:pPr algn="ctr" eaLnBrk="0" hangingPunct="0">
              <a:defRPr/>
            </a:pPr>
            <a:r>
              <a:rPr lang="en-US" altLang="fr-FR" sz="28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ECONOMISER L’EAU</a:t>
            </a:r>
          </a:p>
          <a:p>
            <a:pPr algn="ctr" eaLnBrk="0" hangingPunct="0">
              <a:defRPr/>
            </a:pPr>
            <a:r>
              <a:rPr lang="en-US" altLang="fr-FR" sz="28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ET RÉUSSIR LES PLANTATIONS</a:t>
            </a:r>
            <a:endParaRPr lang="fr-FR" altLang="fr-FR" sz="28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endParaRPr>
          </a:p>
        </p:txBody>
      </p:sp>
      <p:sp>
        <p:nvSpPr>
          <p:cNvPr id="590850" name="Text Box 98"/>
          <p:cNvSpPr txBox="1">
            <a:spLocks noChangeArrowheads="1"/>
          </p:cNvSpPr>
          <p:nvPr/>
        </p:nvSpPr>
        <p:spPr bwMode="auto">
          <a:xfrm>
            <a:off x="3924300" y="5084763"/>
            <a:ext cx="3825875" cy="304800"/>
          </a:xfrm>
          <a:prstGeom prst="rect">
            <a:avLst/>
          </a:prstGeom>
          <a:noFill/>
          <a:ln w="9525">
            <a:noFill/>
            <a:miter lim="800000"/>
            <a:headEnd/>
            <a:tailEnd/>
          </a:ln>
        </p:spPr>
        <p:txBody>
          <a:bodyPr lIns="0" tIns="0" rIns="0" bIns="0">
            <a:spAutoFit/>
          </a:bodyPr>
          <a:lstStyle/>
          <a:p>
            <a:pPr marL="292100" indent="-292100" eaLnBrk="0" hangingPunct="0">
              <a:spcBef>
                <a:spcPct val="50000"/>
              </a:spcBef>
              <a:buClr>
                <a:srgbClr val="FF8000"/>
              </a:buClr>
              <a:buFont typeface="Wingdings" pitchFamily="2" charset="2"/>
              <a:buNone/>
            </a:pPr>
            <a:r>
              <a:rPr lang="fr-FR" altLang="fr-FR" sz="2000" b="1">
                <a:solidFill>
                  <a:srgbClr val="215575"/>
                </a:solidFill>
              </a:rPr>
              <a:t> Garantie de la pérennité</a:t>
            </a:r>
          </a:p>
        </p:txBody>
      </p:sp>
      <p:sp>
        <p:nvSpPr>
          <p:cNvPr id="590851" name="Text Box 4"/>
          <p:cNvSpPr txBox="1">
            <a:spLocks noChangeArrowheads="1"/>
          </p:cNvSpPr>
          <p:nvPr/>
        </p:nvSpPr>
        <p:spPr bwMode="auto">
          <a:xfrm>
            <a:off x="971550" y="4868863"/>
            <a:ext cx="2743200" cy="641350"/>
          </a:xfrm>
          <a:prstGeom prst="rect">
            <a:avLst/>
          </a:prstGeom>
          <a:solidFill>
            <a:srgbClr val="FF9900"/>
          </a:solidFill>
          <a:ln w="9525">
            <a:noFill/>
            <a:miter lim="800000"/>
            <a:headEnd/>
            <a:tailEnd/>
          </a:ln>
        </p:spPr>
        <p:txBody>
          <a:bodyPr>
            <a:spAutoFit/>
          </a:bodyPr>
          <a:lstStyle/>
          <a:p>
            <a:pPr algn="ctr" eaLnBrk="0" hangingPunct="0">
              <a:spcBef>
                <a:spcPct val="50000"/>
              </a:spcBef>
            </a:pPr>
            <a:r>
              <a:rPr lang="fr-FR" altLang="fr-FR" sz="1800" b="1">
                <a:solidFill>
                  <a:schemeClr val="tx1"/>
                </a:solidFill>
              </a:rPr>
              <a:t>Éviter l’excès d’eau : </a:t>
            </a:r>
            <a:r>
              <a:rPr lang="fr-FR" altLang="fr-FR" sz="1800" b="1"/>
              <a:t>Economie d’eau</a:t>
            </a:r>
            <a:endParaRPr lang="fr-FR" altLang="fr-FR" sz="1800" b="1">
              <a:solidFill>
                <a:schemeClr val="tx1"/>
              </a:solidFill>
            </a:endParaRPr>
          </a:p>
        </p:txBody>
      </p:sp>
      <p:sp>
        <p:nvSpPr>
          <p:cNvPr id="590852" name="Text Box 5"/>
          <p:cNvSpPr txBox="1">
            <a:spLocks noChangeArrowheads="1"/>
          </p:cNvSpPr>
          <p:nvPr/>
        </p:nvSpPr>
        <p:spPr bwMode="auto">
          <a:xfrm>
            <a:off x="2770188" y="2435225"/>
            <a:ext cx="3025775" cy="915988"/>
          </a:xfrm>
          <a:prstGeom prst="rect">
            <a:avLst/>
          </a:prstGeom>
          <a:solidFill>
            <a:srgbClr val="FF8000"/>
          </a:solidFill>
          <a:ln w="9525">
            <a:noFill/>
            <a:miter lim="800000"/>
            <a:headEnd/>
            <a:tailEnd/>
          </a:ln>
        </p:spPr>
        <p:txBody>
          <a:bodyPr>
            <a:spAutoFit/>
          </a:bodyPr>
          <a:lstStyle/>
          <a:p>
            <a:pPr algn="ctr" eaLnBrk="0" hangingPunct="0">
              <a:spcBef>
                <a:spcPct val="50000"/>
              </a:spcBef>
            </a:pPr>
            <a:r>
              <a:rPr lang="fr-FR" altLang="fr-FR" sz="1800" b="1">
                <a:solidFill>
                  <a:schemeClr val="tx1"/>
                </a:solidFill>
              </a:rPr>
              <a:t>Éviter le stress hydrique : </a:t>
            </a:r>
            <a:r>
              <a:rPr lang="fr-FR" altLang="fr-FR" sz="1800" b="1"/>
              <a:t>assurer la reprise racinaire</a:t>
            </a:r>
            <a:endParaRPr lang="fr-FR" altLang="fr-FR" sz="3200">
              <a:solidFill>
                <a:schemeClr val="tx1"/>
              </a:solidFill>
            </a:endParaRPr>
          </a:p>
        </p:txBody>
      </p:sp>
      <p:grpSp>
        <p:nvGrpSpPr>
          <p:cNvPr id="590853" name="Group 52"/>
          <p:cNvGrpSpPr>
            <a:grpSpLocks noChangeAspect="1"/>
          </p:cNvGrpSpPr>
          <p:nvPr/>
        </p:nvGrpSpPr>
        <p:grpSpPr bwMode="auto">
          <a:xfrm>
            <a:off x="611188" y="2543175"/>
            <a:ext cx="2276475" cy="1863725"/>
            <a:chOff x="768" y="2697"/>
            <a:chExt cx="2592" cy="2448"/>
          </a:xfrm>
        </p:grpSpPr>
        <p:sp>
          <p:nvSpPr>
            <p:cNvPr id="590860" name="Freeform 53"/>
            <p:cNvSpPr>
              <a:spLocks noChangeAspect="1"/>
            </p:cNvSpPr>
            <p:nvPr/>
          </p:nvSpPr>
          <p:spPr bwMode="auto">
            <a:xfrm>
              <a:off x="2004" y="2708"/>
              <a:ext cx="48" cy="176"/>
            </a:xfrm>
            <a:custGeom>
              <a:avLst/>
              <a:gdLst>
                <a:gd name="T0" fmla="*/ 27 w 52"/>
                <a:gd name="T1" fmla="*/ 0 h 150"/>
                <a:gd name="T2" fmla="*/ 8 w 52"/>
                <a:gd name="T3" fmla="*/ 40 h 150"/>
                <a:gd name="T4" fmla="*/ 0 w 52"/>
                <a:gd name="T5" fmla="*/ 86 h 150"/>
                <a:gd name="T6" fmla="*/ 1 w 52"/>
                <a:gd name="T7" fmla="*/ 134 h 150"/>
                <a:gd name="T8" fmla="*/ 22 w 52"/>
                <a:gd name="T9" fmla="*/ 176 h 150"/>
                <a:gd name="T10" fmla="*/ 41 w 52"/>
                <a:gd name="T11" fmla="*/ 138 h 150"/>
                <a:gd name="T12" fmla="*/ 48 w 52"/>
                <a:gd name="T13" fmla="*/ 94 h 150"/>
                <a:gd name="T14" fmla="*/ 44 w 52"/>
                <a:gd name="T15" fmla="*/ 48 h 150"/>
                <a:gd name="T16" fmla="*/ 27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3"/>
                  </a:lnTo>
                  <a:lnTo>
                    <a:pt x="1" y="114"/>
                  </a:lnTo>
                  <a:lnTo>
                    <a:pt x="24" y="150"/>
                  </a:lnTo>
                  <a:lnTo>
                    <a:pt x="44" y="118"/>
                  </a:lnTo>
                  <a:lnTo>
                    <a:pt x="52" y="80"/>
                  </a:lnTo>
                  <a:lnTo>
                    <a:pt x="48" y="41"/>
                  </a:lnTo>
                  <a:lnTo>
                    <a:pt x="29" y="0"/>
                  </a:lnTo>
                  <a:close/>
                </a:path>
              </a:pathLst>
            </a:custGeom>
            <a:solidFill>
              <a:srgbClr val="C7E048"/>
            </a:solidFill>
            <a:ln w="9525">
              <a:noFill/>
              <a:round/>
              <a:headEnd/>
              <a:tailEnd/>
            </a:ln>
          </p:spPr>
          <p:txBody>
            <a:bodyPr/>
            <a:lstStyle/>
            <a:p>
              <a:endParaRPr lang="fr-FR"/>
            </a:p>
          </p:txBody>
        </p:sp>
        <p:sp>
          <p:nvSpPr>
            <p:cNvPr id="590861" name="Freeform 54"/>
            <p:cNvSpPr>
              <a:spLocks noChangeAspect="1"/>
            </p:cNvSpPr>
            <p:nvPr/>
          </p:nvSpPr>
          <p:spPr bwMode="auto">
            <a:xfrm>
              <a:off x="2100" y="2697"/>
              <a:ext cx="68" cy="142"/>
            </a:xfrm>
            <a:custGeom>
              <a:avLst/>
              <a:gdLst>
                <a:gd name="T0" fmla="*/ 0 w 74"/>
                <a:gd name="T1" fmla="*/ 0 h 121"/>
                <a:gd name="T2" fmla="*/ 0 w 74"/>
                <a:gd name="T3" fmla="*/ 25 h 121"/>
                <a:gd name="T4" fmla="*/ 1 w 74"/>
                <a:gd name="T5" fmla="*/ 48 h 121"/>
                <a:gd name="T6" fmla="*/ 6 w 74"/>
                <a:gd name="T7" fmla="*/ 73 h 121"/>
                <a:gd name="T8" fmla="*/ 13 w 74"/>
                <a:gd name="T9" fmla="*/ 94 h 121"/>
                <a:gd name="T10" fmla="*/ 22 w 74"/>
                <a:gd name="T11" fmla="*/ 113 h 121"/>
                <a:gd name="T12" fmla="*/ 34 w 74"/>
                <a:gd name="T13" fmla="*/ 128 h 121"/>
                <a:gd name="T14" fmla="*/ 49 w 74"/>
                <a:gd name="T15" fmla="*/ 136 h 121"/>
                <a:gd name="T16" fmla="*/ 66 w 74"/>
                <a:gd name="T17" fmla="*/ 142 h 121"/>
                <a:gd name="T18" fmla="*/ 68 w 74"/>
                <a:gd name="T19" fmla="*/ 117 h 121"/>
                <a:gd name="T20" fmla="*/ 64 w 74"/>
                <a:gd name="T21" fmla="*/ 94 h 121"/>
                <a:gd name="T22" fmla="*/ 61 w 74"/>
                <a:gd name="T23" fmla="*/ 73 h 121"/>
                <a:gd name="T24" fmla="*/ 52 w 74"/>
                <a:gd name="T25" fmla="*/ 50 h 121"/>
                <a:gd name="T26" fmla="*/ 42 w 74"/>
                <a:gd name="T27" fmla="*/ 35 h 121"/>
                <a:gd name="T28" fmla="*/ 30 w 74"/>
                <a:gd name="T29" fmla="*/ 21 h 121"/>
                <a:gd name="T30" fmla="*/ 17 w 74"/>
                <a:gd name="T31" fmla="*/ 8 h 121"/>
                <a:gd name="T32" fmla="*/ 0 w 74"/>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21"/>
                <a:gd name="T53" fmla="*/ 74 w 74"/>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21">
                  <a:moveTo>
                    <a:pt x="0" y="0"/>
                  </a:moveTo>
                  <a:lnTo>
                    <a:pt x="0" y="21"/>
                  </a:lnTo>
                  <a:lnTo>
                    <a:pt x="1" y="41"/>
                  </a:lnTo>
                  <a:lnTo>
                    <a:pt x="7" y="62"/>
                  </a:lnTo>
                  <a:lnTo>
                    <a:pt x="14" y="80"/>
                  </a:lnTo>
                  <a:lnTo>
                    <a:pt x="24" y="96"/>
                  </a:lnTo>
                  <a:lnTo>
                    <a:pt x="37" y="109"/>
                  </a:lnTo>
                  <a:lnTo>
                    <a:pt x="53" y="116"/>
                  </a:lnTo>
                  <a:lnTo>
                    <a:pt x="72" y="121"/>
                  </a:lnTo>
                  <a:lnTo>
                    <a:pt x="74" y="100"/>
                  </a:lnTo>
                  <a:lnTo>
                    <a:pt x="70" y="80"/>
                  </a:lnTo>
                  <a:lnTo>
                    <a:pt x="66" y="62"/>
                  </a:lnTo>
                  <a:lnTo>
                    <a:pt x="57" y="43"/>
                  </a:lnTo>
                  <a:lnTo>
                    <a:pt x="46" y="30"/>
                  </a:lnTo>
                  <a:lnTo>
                    <a:pt x="33" y="18"/>
                  </a:lnTo>
                  <a:lnTo>
                    <a:pt x="18" y="7"/>
                  </a:lnTo>
                  <a:lnTo>
                    <a:pt x="0" y="0"/>
                  </a:lnTo>
                  <a:close/>
                </a:path>
              </a:pathLst>
            </a:custGeom>
            <a:solidFill>
              <a:srgbClr val="C7E048"/>
            </a:solidFill>
            <a:ln w="9525">
              <a:noFill/>
              <a:round/>
              <a:headEnd/>
              <a:tailEnd/>
            </a:ln>
          </p:spPr>
          <p:txBody>
            <a:bodyPr/>
            <a:lstStyle/>
            <a:p>
              <a:endParaRPr lang="fr-FR"/>
            </a:p>
          </p:txBody>
        </p:sp>
        <p:sp>
          <p:nvSpPr>
            <p:cNvPr id="590862" name="Rectangle 55"/>
            <p:cNvSpPr>
              <a:spLocks noChangeAspect="1" noChangeArrowheads="1"/>
            </p:cNvSpPr>
            <p:nvPr/>
          </p:nvSpPr>
          <p:spPr bwMode="auto">
            <a:xfrm>
              <a:off x="768" y="4137"/>
              <a:ext cx="2592" cy="1008"/>
            </a:xfrm>
            <a:prstGeom prst="rect">
              <a:avLst/>
            </a:prstGeom>
            <a:gradFill rotWithShape="0">
              <a:gsLst>
                <a:gs pos="0">
                  <a:schemeClr val="accent2"/>
                </a:gs>
                <a:gs pos="100000">
                  <a:srgbClr val="0066FF"/>
                </a:gs>
              </a:gsLst>
              <a:lin ang="5400000" scaled="1"/>
            </a:gradFill>
            <a:ln w="12700">
              <a:solidFill>
                <a:schemeClr val="tx1"/>
              </a:solidFill>
              <a:miter lim="800000"/>
              <a:headEnd/>
              <a:tailEnd/>
            </a:ln>
          </p:spPr>
          <p:txBody>
            <a:bodyPr wrap="none" anchor="ctr"/>
            <a:lstStyle/>
            <a:p>
              <a:pPr eaLnBrk="0" hangingPunct="0"/>
              <a:endParaRPr lang="fr-FR" altLang="fr-FR" sz="3200">
                <a:solidFill>
                  <a:schemeClr val="tx1"/>
                </a:solidFill>
              </a:endParaRPr>
            </a:p>
          </p:txBody>
        </p:sp>
        <p:sp>
          <p:nvSpPr>
            <p:cNvPr id="590863" name="Freeform 56"/>
            <p:cNvSpPr>
              <a:spLocks noChangeAspect="1"/>
            </p:cNvSpPr>
            <p:nvPr/>
          </p:nvSpPr>
          <p:spPr bwMode="auto">
            <a:xfrm>
              <a:off x="1674" y="2737"/>
              <a:ext cx="784" cy="1415"/>
            </a:xfrm>
            <a:custGeom>
              <a:avLst/>
              <a:gdLst>
                <a:gd name="T0" fmla="*/ 258 w 850"/>
                <a:gd name="T1" fmla="*/ 1377 h 1203"/>
                <a:gd name="T2" fmla="*/ 368 w 850"/>
                <a:gd name="T3" fmla="*/ 1233 h 1203"/>
                <a:gd name="T4" fmla="*/ 300 w 850"/>
                <a:gd name="T5" fmla="*/ 832 h 1203"/>
                <a:gd name="T6" fmla="*/ 238 w 850"/>
                <a:gd name="T7" fmla="*/ 695 h 1203"/>
                <a:gd name="T8" fmla="*/ 150 w 850"/>
                <a:gd name="T9" fmla="*/ 605 h 1203"/>
                <a:gd name="T10" fmla="*/ 40 w 850"/>
                <a:gd name="T11" fmla="*/ 554 h 1203"/>
                <a:gd name="T12" fmla="*/ 56 w 850"/>
                <a:gd name="T13" fmla="*/ 548 h 1203"/>
                <a:gd name="T14" fmla="*/ 158 w 850"/>
                <a:gd name="T15" fmla="*/ 583 h 1203"/>
                <a:gd name="T16" fmla="*/ 136 w 850"/>
                <a:gd name="T17" fmla="*/ 407 h 1203"/>
                <a:gd name="T18" fmla="*/ 202 w 850"/>
                <a:gd name="T19" fmla="*/ 602 h 1203"/>
                <a:gd name="T20" fmla="*/ 293 w 850"/>
                <a:gd name="T21" fmla="*/ 779 h 1203"/>
                <a:gd name="T22" fmla="*/ 276 w 850"/>
                <a:gd name="T23" fmla="*/ 599 h 1203"/>
                <a:gd name="T24" fmla="*/ 192 w 850"/>
                <a:gd name="T25" fmla="*/ 305 h 1203"/>
                <a:gd name="T26" fmla="*/ 202 w 850"/>
                <a:gd name="T27" fmla="*/ 319 h 1203"/>
                <a:gd name="T28" fmla="*/ 282 w 850"/>
                <a:gd name="T29" fmla="*/ 567 h 1203"/>
                <a:gd name="T30" fmla="*/ 322 w 850"/>
                <a:gd name="T31" fmla="*/ 562 h 1203"/>
                <a:gd name="T32" fmla="*/ 238 w 850"/>
                <a:gd name="T33" fmla="*/ 252 h 1203"/>
                <a:gd name="T34" fmla="*/ 166 w 850"/>
                <a:gd name="T35" fmla="*/ 136 h 1203"/>
                <a:gd name="T36" fmla="*/ 218 w 850"/>
                <a:gd name="T37" fmla="*/ 195 h 1203"/>
                <a:gd name="T38" fmla="*/ 262 w 850"/>
                <a:gd name="T39" fmla="*/ 176 h 1203"/>
                <a:gd name="T40" fmla="*/ 266 w 850"/>
                <a:gd name="T41" fmla="*/ 38 h 1203"/>
                <a:gd name="T42" fmla="*/ 278 w 850"/>
                <a:gd name="T43" fmla="*/ 206 h 1203"/>
                <a:gd name="T44" fmla="*/ 318 w 850"/>
                <a:gd name="T45" fmla="*/ 452 h 1203"/>
                <a:gd name="T46" fmla="*/ 366 w 850"/>
                <a:gd name="T47" fmla="*/ 687 h 1203"/>
                <a:gd name="T48" fmla="*/ 368 w 850"/>
                <a:gd name="T49" fmla="*/ 474 h 1203"/>
                <a:gd name="T50" fmla="*/ 338 w 850"/>
                <a:gd name="T51" fmla="*/ 201 h 1203"/>
                <a:gd name="T52" fmla="*/ 360 w 850"/>
                <a:gd name="T53" fmla="*/ 29 h 1203"/>
                <a:gd name="T54" fmla="*/ 356 w 850"/>
                <a:gd name="T55" fmla="*/ 313 h 1203"/>
                <a:gd name="T56" fmla="*/ 430 w 850"/>
                <a:gd name="T57" fmla="*/ 615 h 1203"/>
                <a:gd name="T58" fmla="*/ 432 w 850"/>
                <a:gd name="T59" fmla="*/ 374 h 1203"/>
                <a:gd name="T60" fmla="*/ 396 w 850"/>
                <a:gd name="T61" fmla="*/ 65 h 1203"/>
                <a:gd name="T62" fmla="*/ 406 w 850"/>
                <a:gd name="T63" fmla="*/ 256 h 1203"/>
                <a:gd name="T64" fmla="*/ 473 w 850"/>
                <a:gd name="T65" fmla="*/ 455 h 1203"/>
                <a:gd name="T66" fmla="*/ 534 w 850"/>
                <a:gd name="T67" fmla="*/ 241 h 1203"/>
                <a:gd name="T68" fmla="*/ 490 w 850"/>
                <a:gd name="T69" fmla="*/ 75 h 1203"/>
                <a:gd name="T70" fmla="*/ 543 w 850"/>
                <a:gd name="T71" fmla="*/ 252 h 1203"/>
                <a:gd name="T72" fmla="*/ 488 w 850"/>
                <a:gd name="T73" fmla="*/ 466 h 1203"/>
                <a:gd name="T74" fmla="*/ 490 w 850"/>
                <a:gd name="T75" fmla="*/ 550 h 1203"/>
                <a:gd name="T76" fmla="*/ 550 w 850"/>
                <a:gd name="T77" fmla="*/ 420 h 1203"/>
                <a:gd name="T78" fmla="*/ 639 w 850"/>
                <a:gd name="T79" fmla="*/ 281 h 1203"/>
                <a:gd name="T80" fmla="*/ 620 w 850"/>
                <a:gd name="T81" fmla="*/ 351 h 1203"/>
                <a:gd name="T82" fmla="*/ 570 w 850"/>
                <a:gd name="T83" fmla="*/ 470 h 1203"/>
                <a:gd name="T84" fmla="*/ 661 w 850"/>
                <a:gd name="T85" fmla="*/ 445 h 1203"/>
                <a:gd name="T86" fmla="*/ 630 w 850"/>
                <a:gd name="T87" fmla="*/ 489 h 1203"/>
                <a:gd name="T88" fmla="*/ 526 w 850"/>
                <a:gd name="T89" fmla="*/ 514 h 1203"/>
                <a:gd name="T90" fmla="*/ 440 w 850"/>
                <a:gd name="T91" fmla="*/ 645 h 1203"/>
                <a:gd name="T92" fmla="*/ 432 w 850"/>
                <a:gd name="T93" fmla="*/ 893 h 1203"/>
                <a:gd name="T94" fmla="*/ 512 w 850"/>
                <a:gd name="T95" fmla="*/ 779 h 1203"/>
                <a:gd name="T96" fmla="*/ 605 w 850"/>
                <a:gd name="T97" fmla="*/ 626 h 1203"/>
                <a:gd name="T98" fmla="*/ 713 w 850"/>
                <a:gd name="T99" fmla="*/ 479 h 1203"/>
                <a:gd name="T100" fmla="*/ 784 w 850"/>
                <a:gd name="T101" fmla="*/ 369 h 1203"/>
                <a:gd name="T102" fmla="*/ 733 w 850"/>
                <a:gd name="T103" fmla="*/ 462 h 1203"/>
                <a:gd name="T104" fmla="*/ 627 w 850"/>
                <a:gd name="T105" fmla="*/ 636 h 1203"/>
                <a:gd name="T106" fmla="*/ 683 w 850"/>
                <a:gd name="T107" fmla="*/ 647 h 1203"/>
                <a:gd name="T108" fmla="*/ 690 w 850"/>
                <a:gd name="T109" fmla="*/ 650 h 1203"/>
                <a:gd name="T110" fmla="*/ 725 w 850"/>
                <a:gd name="T111" fmla="*/ 701 h 1203"/>
                <a:gd name="T112" fmla="*/ 654 w 850"/>
                <a:gd name="T113" fmla="*/ 695 h 1203"/>
                <a:gd name="T114" fmla="*/ 572 w 850"/>
                <a:gd name="T115" fmla="*/ 727 h 1203"/>
                <a:gd name="T116" fmla="*/ 488 w 850"/>
                <a:gd name="T117" fmla="*/ 882 h 1203"/>
                <a:gd name="T118" fmla="*/ 440 w 850"/>
                <a:gd name="T119" fmla="*/ 1243 h 1203"/>
                <a:gd name="T120" fmla="*/ 534 w 850"/>
                <a:gd name="T121" fmla="*/ 1411 h 1203"/>
                <a:gd name="T122" fmla="*/ 270 w 850"/>
                <a:gd name="T123" fmla="*/ 1411 h 1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0"/>
                <a:gd name="T187" fmla="*/ 0 h 1203"/>
                <a:gd name="T188" fmla="*/ 850 w 850"/>
                <a:gd name="T189" fmla="*/ 1203 h 1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0" h="1203">
                  <a:moveTo>
                    <a:pt x="175" y="1203"/>
                  </a:moveTo>
                  <a:lnTo>
                    <a:pt x="165" y="1203"/>
                  </a:lnTo>
                  <a:lnTo>
                    <a:pt x="173" y="1200"/>
                  </a:lnTo>
                  <a:lnTo>
                    <a:pt x="186" y="1196"/>
                  </a:lnTo>
                  <a:lnTo>
                    <a:pt x="204" y="1191"/>
                  </a:lnTo>
                  <a:lnTo>
                    <a:pt x="225" y="1187"/>
                  </a:lnTo>
                  <a:lnTo>
                    <a:pt x="245" y="1180"/>
                  </a:lnTo>
                  <a:lnTo>
                    <a:pt x="264" y="1175"/>
                  </a:lnTo>
                  <a:lnTo>
                    <a:pt x="280" y="1171"/>
                  </a:lnTo>
                  <a:lnTo>
                    <a:pt x="295" y="1169"/>
                  </a:lnTo>
                  <a:lnTo>
                    <a:pt x="308" y="1164"/>
                  </a:lnTo>
                  <a:lnTo>
                    <a:pt x="319" y="1159"/>
                  </a:lnTo>
                  <a:lnTo>
                    <a:pt x="331" y="1153"/>
                  </a:lnTo>
                  <a:lnTo>
                    <a:pt x="342" y="1146"/>
                  </a:lnTo>
                  <a:lnTo>
                    <a:pt x="353" y="1134"/>
                  </a:lnTo>
                  <a:lnTo>
                    <a:pt x="364" y="1119"/>
                  </a:lnTo>
                  <a:lnTo>
                    <a:pt x="384" y="1094"/>
                  </a:lnTo>
                  <a:lnTo>
                    <a:pt x="396" y="1073"/>
                  </a:lnTo>
                  <a:lnTo>
                    <a:pt x="399" y="1048"/>
                  </a:lnTo>
                  <a:lnTo>
                    <a:pt x="397" y="1003"/>
                  </a:lnTo>
                  <a:lnTo>
                    <a:pt x="396" y="953"/>
                  </a:lnTo>
                  <a:lnTo>
                    <a:pt x="394" y="921"/>
                  </a:lnTo>
                  <a:lnTo>
                    <a:pt x="390" y="896"/>
                  </a:lnTo>
                  <a:lnTo>
                    <a:pt x="381" y="859"/>
                  </a:lnTo>
                  <a:lnTo>
                    <a:pt x="371" y="825"/>
                  </a:lnTo>
                  <a:lnTo>
                    <a:pt x="368" y="798"/>
                  </a:lnTo>
                  <a:lnTo>
                    <a:pt x="358" y="771"/>
                  </a:lnTo>
                  <a:lnTo>
                    <a:pt x="338" y="730"/>
                  </a:lnTo>
                  <a:lnTo>
                    <a:pt x="325" y="707"/>
                  </a:lnTo>
                  <a:lnTo>
                    <a:pt x="316" y="689"/>
                  </a:lnTo>
                  <a:lnTo>
                    <a:pt x="306" y="675"/>
                  </a:lnTo>
                  <a:lnTo>
                    <a:pt x="299" y="662"/>
                  </a:lnTo>
                  <a:lnTo>
                    <a:pt x="293" y="653"/>
                  </a:lnTo>
                  <a:lnTo>
                    <a:pt x="290" y="643"/>
                  </a:lnTo>
                  <a:lnTo>
                    <a:pt x="286" y="637"/>
                  </a:lnTo>
                  <a:lnTo>
                    <a:pt x="282" y="630"/>
                  </a:lnTo>
                  <a:lnTo>
                    <a:pt x="275" y="618"/>
                  </a:lnTo>
                  <a:lnTo>
                    <a:pt x="266" y="605"/>
                  </a:lnTo>
                  <a:lnTo>
                    <a:pt x="258" y="591"/>
                  </a:lnTo>
                  <a:lnTo>
                    <a:pt x="251" y="578"/>
                  </a:lnTo>
                  <a:lnTo>
                    <a:pt x="241" y="566"/>
                  </a:lnTo>
                  <a:lnTo>
                    <a:pt x="230" y="553"/>
                  </a:lnTo>
                  <a:lnTo>
                    <a:pt x="219" y="539"/>
                  </a:lnTo>
                  <a:lnTo>
                    <a:pt x="206" y="528"/>
                  </a:lnTo>
                  <a:lnTo>
                    <a:pt x="193" y="518"/>
                  </a:lnTo>
                  <a:lnTo>
                    <a:pt x="184" y="514"/>
                  </a:lnTo>
                  <a:lnTo>
                    <a:pt x="178" y="512"/>
                  </a:lnTo>
                  <a:lnTo>
                    <a:pt x="171" y="512"/>
                  </a:lnTo>
                  <a:lnTo>
                    <a:pt x="163" y="514"/>
                  </a:lnTo>
                  <a:lnTo>
                    <a:pt x="154" y="514"/>
                  </a:lnTo>
                  <a:lnTo>
                    <a:pt x="139" y="512"/>
                  </a:lnTo>
                  <a:lnTo>
                    <a:pt x="121" y="505"/>
                  </a:lnTo>
                  <a:lnTo>
                    <a:pt x="102" y="496"/>
                  </a:lnTo>
                  <a:lnTo>
                    <a:pt x="87" y="489"/>
                  </a:lnTo>
                  <a:lnTo>
                    <a:pt x="76" y="484"/>
                  </a:lnTo>
                  <a:lnTo>
                    <a:pt x="67" y="482"/>
                  </a:lnTo>
                  <a:lnTo>
                    <a:pt x="58" y="478"/>
                  </a:lnTo>
                  <a:lnTo>
                    <a:pt x="50" y="475"/>
                  </a:lnTo>
                  <a:lnTo>
                    <a:pt x="43" y="471"/>
                  </a:lnTo>
                  <a:lnTo>
                    <a:pt x="32" y="464"/>
                  </a:lnTo>
                  <a:lnTo>
                    <a:pt x="13" y="453"/>
                  </a:lnTo>
                  <a:lnTo>
                    <a:pt x="2" y="446"/>
                  </a:lnTo>
                  <a:lnTo>
                    <a:pt x="0" y="441"/>
                  </a:lnTo>
                  <a:lnTo>
                    <a:pt x="8" y="441"/>
                  </a:lnTo>
                  <a:lnTo>
                    <a:pt x="19" y="441"/>
                  </a:lnTo>
                  <a:lnTo>
                    <a:pt x="28" y="443"/>
                  </a:lnTo>
                  <a:lnTo>
                    <a:pt x="39" y="448"/>
                  </a:lnTo>
                  <a:lnTo>
                    <a:pt x="52" y="459"/>
                  </a:lnTo>
                  <a:lnTo>
                    <a:pt x="61" y="466"/>
                  </a:lnTo>
                  <a:lnTo>
                    <a:pt x="69" y="471"/>
                  </a:lnTo>
                  <a:lnTo>
                    <a:pt x="78" y="473"/>
                  </a:lnTo>
                  <a:lnTo>
                    <a:pt x="87" y="475"/>
                  </a:lnTo>
                  <a:lnTo>
                    <a:pt x="97" y="478"/>
                  </a:lnTo>
                  <a:lnTo>
                    <a:pt x="108" y="480"/>
                  </a:lnTo>
                  <a:lnTo>
                    <a:pt x="117" y="482"/>
                  </a:lnTo>
                  <a:lnTo>
                    <a:pt x="126" y="484"/>
                  </a:lnTo>
                  <a:lnTo>
                    <a:pt x="145" y="489"/>
                  </a:lnTo>
                  <a:lnTo>
                    <a:pt x="160" y="493"/>
                  </a:lnTo>
                  <a:lnTo>
                    <a:pt x="171" y="496"/>
                  </a:lnTo>
                  <a:lnTo>
                    <a:pt x="175" y="498"/>
                  </a:lnTo>
                  <a:lnTo>
                    <a:pt x="175" y="493"/>
                  </a:lnTo>
                  <a:lnTo>
                    <a:pt x="173" y="478"/>
                  </a:lnTo>
                  <a:lnTo>
                    <a:pt x="167" y="455"/>
                  </a:lnTo>
                  <a:lnTo>
                    <a:pt x="158" y="423"/>
                  </a:lnTo>
                  <a:lnTo>
                    <a:pt x="149" y="398"/>
                  </a:lnTo>
                  <a:lnTo>
                    <a:pt x="141" y="387"/>
                  </a:lnTo>
                  <a:lnTo>
                    <a:pt x="139" y="378"/>
                  </a:lnTo>
                  <a:lnTo>
                    <a:pt x="143" y="362"/>
                  </a:lnTo>
                  <a:lnTo>
                    <a:pt x="147" y="346"/>
                  </a:lnTo>
                  <a:lnTo>
                    <a:pt x="147" y="343"/>
                  </a:lnTo>
                  <a:lnTo>
                    <a:pt x="149" y="357"/>
                  </a:lnTo>
                  <a:lnTo>
                    <a:pt x="158" y="387"/>
                  </a:lnTo>
                  <a:lnTo>
                    <a:pt x="169" y="418"/>
                  </a:lnTo>
                  <a:lnTo>
                    <a:pt x="175" y="443"/>
                  </a:lnTo>
                  <a:lnTo>
                    <a:pt x="182" y="464"/>
                  </a:lnTo>
                  <a:lnTo>
                    <a:pt x="195" y="484"/>
                  </a:lnTo>
                  <a:lnTo>
                    <a:pt x="204" y="496"/>
                  </a:lnTo>
                  <a:lnTo>
                    <a:pt x="212" y="505"/>
                  </a:lnTo>
                  <a:lnTo>
                    <a:pt x="219" y="512"/>
                  </a:lnTo>
                  <a:lnTo>
                    <a:pt x="227" y="521"/>
                  </a:lnTo>
                  <a:lnTo>
                    <a:pt x="234" y="528"/>
                  </a:lnTo>
                  <a:lnTo>
                    <a:pt x="241" y="537"/>
                  </a:lnTo>
                  <a:lnTo>
                    <a:pt x="249" y="548"/>
                  </a:lnTo>
                  <a:lnTo>
                    <a:pt x="258" y="562"/>
                  </a:lnTo>
                  <a:lnTo>
                    <a:pt x="275" y="587"/>
                  </a:lnTo>
                  <a:lnTo>
                    <a:pt x="286" y="609"/>
                  </a:lnTo>
                  <a:lnTo>
                    <a:pt x="295" y="628"/>
                  </a:lnTo>
                  <a:lnTo>
                    <a:pt x="306" y="646"/>
                  </a:lnTo>
                  <a:lnTo>
                    <a:pt x="318" y="662"/>
                  </a:lnTo>
                  <a:lnTo>
                    <a:pt x="329" y="668"/>
                  </a:lnTo>
                  <a:lnTo>
                    <a:pt x="340" y="678"/>
                  </a:lnTo>
                  <a:lnTo>
                    <a:pt x="355" y="691"/>
                  </a:lnTo>
                  <a:lnTo>
                    <a:pt x="351" y="653"/>
                  </a:lnTo>
                  <a:lnTo>
                    <a:pt x="349" y="630"/>
                  </a:lnTo>
                  <a:lnTo>
                    <a:pt x="344" y="607"/>
                  </a:lnTo>
                  <a:lnTo>
                    <a:pt x="332" y="568"/>
                  </a:lnTo>
                  <a:lnTo>
                    <a:pt x="323" y="546"/>
                  </a:lnTo>
                  <a:lnTo>
                    <a:pt x="312" y="528"/>
                  </a:lnTo>
                  <a:lnTo>
                    <a:pt x="299" y="509"/>
                  </a:lnTo>
                  <a:lnTo>
                    <a:pt x="282" y="482"/>
                  </a:lnTo>
                  <a:lnTo>
                    <a:pt x="271" y="455"/>
                  </a:lnTo>
                  <a:lnTo>
                    <a:pt x="262" y="437"/>
                  </a:lnTo>
                  <a:lnTo>
                    <a:pt x="254" y="421"/>
                  </a:lnTo>
                  <a:lnTo>
                    <a:pt x="245" y="398"/>
                  </a:lnTo>
                  <a:lnTo>
                    <a:pt x="236" y="373"/>
                  </a:lnTo>
                  <a:lnTo>
                    <a:pt x="232" y="353"/>
                  </a:lnTo>
                  <a:lnTo>
                    <a:pt x="227" y="330"/>
                  </a:lnTo>
                  <a:lnTo>
                    <a:pt x="217" y="293"/>
                  </a:lnTo>
                  <a:lnTo>
                    <a:pt x="208" y="259"/>
                  </a:lnTo>
                  <a:lnTo>
                    <a:pt x="202" y="239"/>
                  </a:lnTo>
                  <a:lnTo>
                    <a:pt x="199" y="223"/>
                  </a:lnTo>
                  <a:lnTo>
                    <a:pt x="193" y="200"/>
                  </a:lnTo>
                  <a:lnTo>
                    <a:pt x="201" y="193"/>
                  </a:lnTo>
                  <a:lnTo>
                    <a:pt x="201" y="184"/>
                  </a:lnTo>
                  <a:lnTo>
                    <a:pt x="206" y="205"/>
                  </a:lnTo>
                  <a:lnTo>
                    <a:pt x="214" y="232"/>
                  </a:lnTo>
                  <a:lnTo>
                    <a:pt x="217" y="253"/>
                  </a:lnTo>
                  <a:lnTo>
                    <a:pt x="219" y="271"/>
                  </a:lnTo>
                  <a:lnTo>
                    <a:pt x="227" y="296"/>
                  </a:lnTo>
                  <a:lnTo>
                    <a:pt x="236" y="321"/>
                  </a:lnTo>
                  <a:lnTo>
                    <a:pt x="241" y="343"/>
                  </a:lnTo>
                  <a:lnTo>
                    <a:pt x="245" y="362"/>
                  </a:lnTo>
                  <a:lnTo>
                    <a:pt x="249" y="380"/>
                  </a:lnTo>
                  <a:lnTo>
                    <a:pt x="256" y="403"/>
                  </a:lnTo>
                  <a:lnTo>
                    <a:pt x="271" y="425"/>
                  </a:lnTo>
                  <a:lnTo>
                    <a:pt x="288" y="450"/>
                  </a:lnTo>
                  <a:lnTo>
                    <a:pt x="301" y="471"/>
                  </a:lnTo>
                  <a:lnTo>
                    <a:pt x="306" y="482"/>
                  </a:lnTo>
                  <a:lnTo>
                    <a:pt x="314" y="491"/>
                  </a:lnTo>
                  <a:lnTo>
                    <a:pt x="319" y="503"/>
                  </a:lnTo>
                  <a:lnTo>
                    <a:pt x="327" y="514"/>
                  </a:lnTo>
                  <a:lnTo>
                    <a:pt x="334" y="523"/>
                  </a:lnTo>
                  <a:lnTo>
                    <a:pt x="342" y="532"/>
                  </a:lnTo>
                  <a:lnTo>
                    <a:pt x="351" y="541"/>
                  </a:lnTo>
                  <a:lnTo>
                    <a:pt x="360" y="550"/>
                  </a:lnTo>
                  <a:lnTo>
                    <a:pt x="353" y="516"/>
                  </a:lnTo>
                  <a:lnTo>
                    <a:pt x="351" y="496"/>
                  </a:lnTo>
                  <a:lnTo>
                    <a:pt x="349" y="478"/>
                  </a:lnTo>
                  <a:lnTo>
                    <a:pt x="344" y="448"/>
                  </a:lnTo>
                  <a:lnTo>
                    <a:pt x="334" y="414"/>
                  </a:lnTo>
                  <a:lnTo>
                    <a:pt x="329" y="384"/>
                  </a:lnTo>
                  <a:lnTo>
                    <a:pt x="319" y="353"/>
                  </a:lnTo>
                  <a:lnTo>
                    <a:pt x="306" y="316"/>
                  </a:lnTo>
                  <a:lnTo>
                    <a:pt x="297" y="289"/>
                  </a:lnTo>
                  <a:lnTo>
                    <a:pt x="292" y="273"/>
                  </a:lnTo>
                  <a:lnTo>
                    <a:pt x="286" y="259"/>
                  </a:lnTo>
                  <a:lnTo>
                    <a:pt x="269" y="232"/>
                  </a:lnTo>
                  <a:lnTo>
                    <a:pt x="258" y="214"/>
                  </a:lnTo>
                  <a:lnTo>
                    <a:pt x="249" y="200"/>
                  </a:lnTo>
                  <a:lnTo>
                    <a:pt x="241" y="189"/>
                  </a:lnTo>
                  <a:lnTo>
                    <a:pt x="236" y="180"/>
                  </a:lnTo>
                  <a:lnTo>
                    <a:pt x="228" y="173"/>
                  </a:lnTo>
                  <a:lnTo>
                    <a:pt x="223" y="166"/>
                  </a:lnTo>
                  <a:lnTo>
                    <a:pt x="215" y="162"/>
                  </a:lnTo>
                  <a:lnTo>
                    <a:pt x="206" y="155"/>
                  </a:lnTo>
                  <a:lnTo>
                    <a:pt x="191" y="141"/>
                  </a:lnTo>
                  <a:lnTo>
                    <a:pt x="186" y="128"/>
                  </a:lnTo>
                  <a:lnTo>
                    <a:pt x="180" y="116"/>
                  </a:lnTo>
                  <a:lnTo>
                    <a:pt x="171" y="105"/>
                  </a:lnTo>
                  <a:lnTo>
                    <a:pt x="175" y="93"/>
                  </a:lnTo>
                  <a:lnTo>
                    <a:pt x="171" y="89"/>
                  </a:lnTo>
                  <a:lnTo>
                    <a:pt x="171" y="91"/>
                  </a:lnTo>
                  <a:lnTo>
                    <a:pt x="180" y="103"/>
                  </a:lnTo>
                  <a:lnTo>
                    <a:pt x="191" y="114"/>
                  </a:lnTo>
                  <a:lnTo>
                    <a:pt x="197" y="121"/>
                  </a:lnTo>
                  <a:lnTo>
                    <a:pt x="202" y="132"/>
                  </a:lnTo>
                  <a:lnTo>
                    <a:pt x="217" y="148"/>
                  </a:lnTo>
                  <a:lnTo>
                    <a:pt x="236" y="166"/>
                  </a:lnTo>
                  <a:lnTo>
                    <a:pt x="253" y="184"/>
                  </a:lnTo>
                  <a:lnTo>
                    <a:pt x="266" y="196"/>
                  </a:lnTo>
                  <a:lnTo>
                    <a:pt x="269" y="200"/>
                  </a:lnTo>
                  <a:lnTo>
                    <a:pt x="271" y="205"/>
                  </a:lnTo>
                  <a:lnTo>
                    <a:pt x="279" y="212"/>
                  </a:lnTo>
                  <a:lnTo>
                    <a:pt x="284" y="214"/>
                  </a:lnTo>
                  <a:lnTo>
                    <a:pt x="286" y="200"/>
                  </a:lnTo>
                  <a:lnTo>
                    <a:pt x="286" y="180"/>
                  </a:lnTo>
                  <a:lnTo>
                    <a:pt x="284" y="166"/>
                  </a:lnTo>
                  <a:lnTo>
                    <a:pt x="284" y="150"/>
                  </a:lnTo>
                  <a:lnTo>
                    <a:pt x="286" y="128"/>
                  </a:lnTo>
                  <a:lnTo>
                    <a:pt x="288" y="105"/>
                  </a:lnTo>
                  <a:lnTo>
                    <a:pt x="290" y="93"/>
                  </a:lnTo>
                  <a:lnTo>
                    <a:pt x="288" y="82"/>
                  </a:lnTo>
                  <a:lnTo>
                    <a:pt x="286" y="64"/>
                  </a:lnTo>
                  <a:lnTo>
                    <a:pt x="280" y="46"/>
                  </a:lnTo>
                  <a:lnTo>
                    <a:pt x="275" y="39"/>
                  </a:lnTo>
                  <a:lnTo>
                    <a:pt x="273" y="39"/>
                  </a:lnTo>
                  <a:lnTo>
                    <a:pt x="280" y="37"/>
                  </a:lnTo>
                  <a:lnTo>
                    <a:pt x="288" y="32"/>
                  </a:lnTo>
                  <a:lnTo>
                    <a:pt x="292" y="30"/>
                  </a:lnTo>
                  <a:lnTo>
                    <a:pt x="293" y="37"/>
                  </a:lnTo>
                  <a:lnTo>
                    <a:pt x="295" y="57"/>
                  </a:lnTo>
                  <a:lnTo>
                    <a:pt x="299" y="80"/>
                  </a:lnTo>
                  <a:lnTo>
                    <a:pt x="299" y="93"/>
                  </a:lnTo>
                  <a:lnTo>
                    <a:pt x="299" y="105"/>
                  </a:lnTo>
                  <a:lnTo>
                    <a:pt x="299" y="125"/>
                  </a:lnTo>
                  <a:lnTo>
                    <a:pt x="299" y="146"/>
                  </a:lnTo>
                  <a:lnTo>
                    <a:pt x="301" y="159"/>
                  </a:lnTo>
                  <a:lnTo>
                    <a:pt x="301" y="175"/>
                  </a:lnTo>
                  <a:lnTo>
                    <a:pt x="301" y="196"/>
                  </a:lnTo>
                  <a:lnTo>
                    <a:pt x="301" y="212"/>
                  </a:lnTo>
                  <a:lnTo>
                    <a:pt x="303" y="216"/>
                  </a:lnTo>
                  <a:lnTo>
                    <a:pt x="306" y="225"/>
                  </a:lnTo>
                  <a:lnTo>
                    <a:pt x="312" y="250"/>
                  </a:lnTo>
                  <a:lnTo>
                    <a:pt x="319" y="284"/>
                  </a:lnTo>
                  <a:lnTo>
                    <a:pt x="325" y="314"/>
                  </a:lnTo>
                  <a:lnTo>
                    <a:pt x="331" y="339"/>
                  </a:lnTo>
                  <a:lnTo>
                    <a:pt x="338" y="362"/>
                  </a:lnTo>
                  <a:lnTo>
                    <a:pt x="345" y="384"/>
                  </a:lnTo>
                  <a:lnTo>
                    <a:pt x="349" y="407"/>
                  </a:lnTo>
                  <a:lnTo>
                    <a:pt x="353" y="430"/>
                  </a:lnTo>
                  <a:lnTo>
                    <a:pt x="360" y="453"/>
                  </a:lnTo>
                  <a:lnTo>
                    <a:pt x="368" y="475"/>
                  </a:lnTo>
                  <a:lnTo>
                    <a:pt x="375" y="500"/>
                  </a:lnTo>
                  <a:lnTo>
                    <a:pt x="381" y="523"/>
                  </a:lnTo>
                  <a:lnTo>
                    <a:pt x="386" y="543"/>
                  </a:lnTo>
                  <a:lnTo>
                    <a:pt x="390" y="562"/>
                  </a:lnTo>
                  <a:lnTo>
                    <a:pt x="394" y="578"/>
                  </a:lnTo>
                  <a:lnTo>
                    <a:pt x="397" y="584"/>
                  </a:lnTo>
                  <a:lnTo>
                    <a:pt x="407" y="575"/>
                  </a:lnTo>
                  <a:lnTo>
                    <a:pt x="416" y="562"/>
                  </a:lnTo>
                  <a:lnTo>
                    <a:pt x="418" y="550"/>
                  </a:lnTo>
                  <a:lnTo>
                    <a:pt x="418" y="534"/>
                  </a:lnTo>
                  <a:lnTo>
                    <a:pt x="418" y="509"/>
                  </a:lnTo>
                  <a:lnTo>
                    <a:pt x="418" y="484"/>
                  </a:lnTo>
                  <a:lnTo>
                    <a:pt x="416" y="466"/>
                  </a:lnTo>
                  <a:lnTo>
                    <a:pt x="412" y="450"/>
                  </a:lnTo>
                  <a:lnTo>
                    <a:pt x="407" y="425"/>
                  </a:lnTo>
                  <a:lnTo>
                    <a:pt x="399" y="403"/>
                  </a:lnTo>
                  <a:lnTo>
                    <a:pt x="392" y="391"/>
                  </a:lnTo>
                  <a:lnTo>
                    <a:pt x="386" y="378"/>
                  </a:lnTo>
                  <a:lnTo>
                    <a:pt x="381" y="348"/>
                  </a:lnTo>
                  <a:lnTo>
                    <a:pt x="377" y="312"/>
                  </a:lnTo>
                  <a:lnTo>
                    <a:pt x="375" y="289"/>
                  </a:lnTo>
                  <a:lnTo>
                    <a:pt x="375" y="266"/>
                  </a:lnTo>
                  <a:lnTo>
                    <a:pt x="375" y="234"/>
                  </a:lnTo>
                  <a:lnTo>
                    <a:pt x="373" y="205"/>
                  </a:lnTo>
                  <a:lnTo>
                    <a:pt x="370" y="187"/>
                  </a:lnTo>
                  <a:lnTo>
                    <a:pt x="366" y="171"/>
                  </a:lnTo>
                  <a:lnTo>
                    <a:pt x="364" y="141"/>
                  </a:lnTo>
                  <a:lnTo>
                    <a:pt x="364" y="107"/>
                  </a:lnTo>
                  <a:lnTo>
                    <a:pt x="366" y="84"/>
                  </a:lnTo>
                  <a:lnTo>
                    <a:pt x="370" y="64"/>
                  </a:lnTo>
                  <a:lnTo>
                    <a:pt x="375" y="41"/>
                  </a:lnTo>
                  <a:lnTo>
                    <a:pt x="383" y="18"/>
                  </a:lnTo>
                  <a:lnTo>
                    <a:pt x="388" y="3"/>
                  </a:lnTo>
                  <a:lnTo>
                    <a:pt x="390" y="0"/>
                  </a:lnTo>
                  <a:lnTo>
                    <a:pt x="392" y="12"/>
                  </a:lnTo>
                  <a:lnTo>
                    <a:pt x="390" y="25"/>
                  </a:lnTo>
                  <a:lnTo>
                    <a:pt x="386" y="34"/>
                  </a:lnTo>
                  <a:lnTo>
                    <a:pt x="383" y="46"/>
                  </a:lnTo>
                  <a:lnTo>
                    <a:pt x="381" y="68"/>
                  </a:lnTo>
                  <a:lnTo>
                    <a:pt x="379" y="91"/>
                  </a:lnTo>
                  <a:lnTo>
                    <a:pt x="377" y="109"/>
                  </a:lnTo>
                  <a:lnTo>
                    <a:pt x="375" y="130"/>
                  </a:lnTo>
                  <a:lnTo>
                    <a:pt x="381" y="166"/>
                  </a:lnTo>
                  <a:lnTo>
                    <a:pt x="386" y="207"/>
                  </a:lnTo>
                  <a:lnTo>
                    <a:pt x="386" y="237"/>
                  </a:lnTo>
                  <a:lnTo>
                    <a:pt x="386" y="266"/>
                  </a:lnTo>
                  <a:lnTo>
                    <a:pt x="392" y="303"/>
                  </a:lnTo>
                  <a:lnTo>
                    <a:pt x="399" y="341"/>
                  </a:lnTo>
                  <a:lnTo>
                    <a:pt x="407" y="368"/>
                  </a:lnTo>
                  <a:lnTo>
                    <a:pt x="416" y="396"/>
                  </a:lnTo>
                  <a:lnTo>
                    <a:pt x="423" y="425"/>
                  </a:lnTo>
                  <a:lnTo>
                    <a:pt x="427" y="462"/>
                  </a:lnTo>
                  <a:lnTo>
                    <a:pt x="429" y="498"/>
                  </a:lnTo>
                  <a:lnTo>
                    <a:pt x="433" y="525"/>
                  </a:lnTo>
                  <a:lnTo>
                    <a:pt x="449" y="532"/>
                  </a:lnTo>
                  <a:lnTo>
                    <a:pt x="466" y="523"/>
                  </a:lnTo>
                  <a:lnTo>
                    <a:pt x="474" y="507"/>
                  </a:lnTo>
                  <a:lnTo>
                    <a:pt x="475" y="484"/>
                  </a:lnTo>
                  <a:lnTo>
                    <a:pt x="481" y="453"/>
                  </a:lnTo>
                  <a:lnTo>
                    <a:pt x="487" y="425"/>
                  </a:lnTo>
                  <a:lnTo>
                    <a:pt x="488" y="407"/>
                  </a:lnTo>
                  <a:lnTo>
                    <a:pt x="487" y="391"/>
                  </a:lnTo>
                  <a:lnTo>
                    <a:pt x="481" y="368"/>
                  </a:lnTo>
                  <a:lnTo>
                    <a:pt x="475" y="346"/>
                  </a:lnTo>
                  <a:lnTo>
                    <a:pt x="472" y="334"/>
                  </a:lnTo>
                  <a:lnTo>
                    <a:pt x="468" y="318"/>
                  </a:lnTo>
                  <a:lnTo>
                    <a:pt x="461" y="293"/>
                  </a:lnTo>
                  <a:lnTo>
                    <a:pt x="449" y="266"/>
                  </a:lnTo>
                  <a:lnTo>
                    <a:pt x="438" y="243"/>
                  </a:lnTo>
                  <a:lnTo>
                    <a:pt x="431" y="221"/>
                  </a:lnTo>
                  <a:lnTo>
                    <a:pt x="425" y="187"/>
                  </a:lnTo>
                  <a:lnTo>
                    <a:pt x="422" y="148"/>
                  </a:lnTo>
                  <a:lnTo>
                    <a:pt x="422" y="121"/>
                  </a:lnTo>
                  <a:lnTo>
                    <a:pt x="422" y="98"/>
                  </a:lnTo>
                  <a:lnTo>
                    <a:pt x="425" y="75"/>
                  </a:lnTo>
                  <a:lnTo>
                    <a:pt x="429" y="55"/>
                  </a:lnTo>
                  <a:lnTo>
                    <a:pt x="431" y="41"/>
                  </a:lnTo>
                  <a:lnTo>
                    <a:pt x="433" y="43"/>
                  </a:lnTo>
                  <a:lnTo>
                    <a:pt x="433" y="64"/>
                  </a:lnTo>
                  <a:lnTo>
                    <a:pt x="433" y="89"/>
                  </a:lnTo>
                  <a:lnTo>
                    <a:pt x="431" y="112"/>
                  </a:lnTo>
                  <a:lnTo>
                    <a:pt x="431" y="134"/>
                  </a:lnTo>
                  <a:lnTo>
                    <a:pt x="433" y="159"/>
                  </a:lnTo>
                  <a:lnTo>
                    <a:pt x="435" y="184"/>
                  </a:lnTo>
                  <a:lnTo>
                    <a:pt x="436" y="203"/>
                  </a:lnTo>
                  <a:lnTo>
                    <a:pt x="440" y="218"/>
                  </a:lnTo>
                  <a:lnTo>
                    <a:pt x="449" y="239"/>
                  </a:lnTo>
                  <a:lnTo>
                    <a:pt x="461" y="259"/>
                  </a:lnTo>
                  <a:lnTo>
                    <a:pt x="470" y="278"/>
                  </a:lnTo>
                  <a:lnTo>
                    <a:pt x="479" y="298"/>
                  </a:lnTo>
                  <a:lnTo>
                    <a:pt x="487" y="323"/>
                  </a:lnTo>
                  <a:lnTo>
                    <a:pt x="492" y="353"/>
                  </a:lnTo>
                  <a:lnTo>
                    <a:pt x="498" y="380"/>
                  </a:lnTo>
                  <a:lnTo>
                    <a:pt x="500" y="400"/>
                  </a:lnTo>
                  <a:lnTo>
                    <a:pt x="501" y="407"/>
                  </a:lnTo>
                  <a:lnTo>
                    <a:pt x="513" y="387"/>
                  </a:lnTo>
                  <a:lnTo>
                    <a:pt x="526" y="364"/>
                  </a:lnTo>
                  <a:lnTo>
                    <a:pt x="537" y="343"/>
                  </a:lnTo>
                  <a:lnTo>
                    <a:pt x="548" y="323"/>
                  </a:lnTo>
                  <a:lnTo>
                    <a:pt x="559" y="298"/>
                  </a:lnTo>
                  <a:lnTo>
                    <a:pt x="566" y="280"/>
                  </a:lnTo>
                  <a:lnTo>
                    <a:pt x="570" y="264"/>
                  </a:lnTo>
                  <a:lnTo>
                    <a:pt x="572" y="250"/>
                  </a:lnTo>
                  <a:lnTo>
                    <a:pt x="578" y="232"/>
                  </a:lnTo>
                  <a:lnTo>
                    <a:pt x="581" y="221"/>
                  </a:lnTo>
                  <a:lnTo>
                    <a:pt x="579" y="205"/>
                  </a:lnTo>
                  <a:lnTo>
                    <a:pt x="566" y="180"/>
                  </a:lnTo>
                  <a:lnTo>
                    <a:pt x="553" y="153"/>
                  </a:lnTo>
                  <a:lnTo>
                    <a:pt x="548" y="134"/>
                  </a:lnTo>
                  <a:lnTo>
                    <a:pt x="546" y="118"/>
                  </a:lnTo>
                  <a:lnTo>
                    <a:pt x="539" y="96"/>
                  </a:lnTo>
                  <a:lnTo>
                    <a:pt x="526" y="75"/>
                  </a:lnTo>
                  <a:lnTo>
                    <a:pt x="516" y="66"/>
                  </a:lnTo>
                  <a:lnTo>
                    <a:pt x="514" y="64"/>
                  </a:lnTo>
                  <a:lnTo>
                    <a:pt x="522" y="64"/>
                  </a:lnTo>
                  <a:lnTo>
                    <a:pt x="531" y="64"/>
                  </a:lnTo>
                  <a:lnTo>
                    <a:pt x="535" y="68"/>
                  </a:lnTo>
                  <a:lnTo>
                    <a:pt x="535" y="78"/>
                  </a:lnTo>
                  <a:lnTo>
                    <a:pt x="542" y="96"/>
                  </a:lnTo>
                  <a:lnTo>
                    <a:pt x="553" y="116"/>
                  </a:lnTo>
                  <a:lnTo>
                    <a:pt x="561" y="130"/>
                  </a:lnTo>
                  <a:lnTo>
                    <a:pt x="568" y="146"/>
                  </a:lnTo>
                  <a:lnTo>
                    <a:pt x="576" y="166"/>
                  </a:lnTo>
                  <a:lnTo>
                    <a:pt x="583" y="187"/>
                  </a:lnTo>
                  <a:lnTo>
                    <a:pt x="589" y="198"/>
                  </a:lnTo>
                  <a:lnTo>
                    <a:pt x="589" y="214"/>
                  </a:lnTo>
                  <a:lnTo>
                    <a:pt x="585" y="239"/>
                  </a:lnTo>
                  <a:lnTo>
                    <a:pt x="579" y="266"/>
                  </a:lnTo>
                  <a:lnTo>
                    <a:pt x="576" y="284"/>
                  </a:lnTo>
                  <a:lnTo>
                    <a:pt x="568" y="298"/>
                  </a:lnTo>
                  <a:lnTo>
                    <a:pt x="559" y="316"/>
                  </a:lnTo>
                  <a:lnTo>
                    <a:pt x="552" y="330"/>
                  </a:lnTo>
                  <a:lnTo>
                    <a:pt x="548" y="339"/>
                  </a:lnTo>
                  <a:lnTo>
                    <a:pt x="546" y="353"/>
                  </a:lnTo>
                  <a:lnTo>
                    <a:pt x="539" y="375"/>
                  </a:lnTo>
                  <a:lnTo>
                    <a:pt x="529" y="396"/>
                  </a:lnTo>
                  <a:lnTo>
                    <a:pt x="526" y="405"/>
                  </a:lnTo>
                  <a:lnTo>
                    <a:pt x="522" y="412"/>
                  </a:lnTo>
                  <a:lnTo>
                    <a:pt x="516" y="425"/>
                  </a:lnTo>
                  <a:lnTo>
                    <a:pt x="507" y="443"/>
                  </a:lnTo>
                  <a:lnTo>
                    <a:pt x="501" y="457"/>
                  </a:lnTo>
                  <a:lnTo>
                    <a:pt x="500" y="468"/>
                  </a:lnTo>
                  <a:lnTo>
                    <a:pt x="505" y="471"/>
                  </a:lnTo>
                  <a:lnTo>
                    <a:pt x="516" y="471"/>
                  </a:lnTo>
                  <a:lnTo>
                    <a:pt x="524" y="471"/>
                  </a:lnTo>
                  <a:lnTo>
                    <a:pt x="531" y="468"/>
                  </a:lnTo>
                  <a:lnTo>
                    <a:pt x="539" y="459"/>
                  </a:lnTo>
                  <a:lnTo>
                    <a:pt x="544" y="448"/>
                  </a:lnTo>
                  <a:lnTo>
                    <a:pt x="546" y="441"/>
                  </a:lnTo>
                  <a:lnTo>
                    <a:pt x="550" y="434"/>
                  </a:lnTo>
                  <a:lnTo>
                    <a:pt x="559" y="421"/>
                  </a:lnTo>
                  <a:lnTo>
                    <a:pt x="568" y="403"/>
                  </a:lnTo>
                  <a:lnTo>
                    <a:pt x="576" y="391"/>
                  </a:lnTo>
                  <a:lnTo>
                    <a:pt x="579" y="380"/>
                  </a:lnTo>
                  <a:lnTo>
                    <a:pt x="585" y="368"/>
                  </a:lnTo>
                  <a:lnTo>
                    <a:pt x="596" y="357"/>
                  </a:lnTo>
                  <a:lnTo>
                    <a:pt x="611" y="350"/>
                  </a:lnTo>
                  <a:lnTo>
                    <a:pt x="626" y="341"/>
                  </a:lnTo>
                  <a:lnTo>
                    <a:pt x="633" y="323"/>
                  </a:lnTo>
                  <a:lnTo>
                    <a:pt x="639" y="307"/>
                  </a:lnTo>
                  <a:lnTo>
                    <a:pt x="644" y="300"/>
                  </a:lnTo>
                  <a:lnTo>
                    <a:pt x="654" y="293"/>
                  </a:lnTo>
                  <a:lnTo>
                    <a:pt x="667" y="278"/>
                  </a:lnTo>
                  <a:lnTo>
                    <a:pt x="678" y="259"/>
                  </a:lnTo>
                  <a:lnTo>
                    <a:pt x="685" y="248"/>
                  </a:lnTo>
                  <a:lnTo>
                    <a:pt x="693" y="239"/>
                  </a:lnTo>
                  <a:lnTo>
                    <a:pt x="702" y="232"/>
                  </a:lnTo>
                  <a:lnTo>
                    <a:pt x="709" y="232"/>
                  </a:lnTo>
                  <a:lnTo>
                    <a:pt x="708" y="241"/>
                  </a:lnTo>
                  <a:lnTo>
                    <a:pt x="704" y="253"/>
                  </a:lnTo>
                  <a:lnTo>
                    <a:pt x="702" y="257"/>
                  </a:lnTo>
                  <a:lnTo>
                    <a:pt x="700" y="259"/>
                  </a:lnTo>
                  <a:lnTo>
                    <a:pt x="698" y="264"/>
                  </a:lnTo>
                  <a:lnTo>
                    <a:pt x="691" y="271"/>
                  </a:lnTo>
                  <a:lnTo>
                    <a:pt x="682" y="284"/>
                  </a:lnTo>
                  <a:lnTo>
                    <a:pt x="672" y="298"/>
                  </a:lnTo>
                  <a:lnTo>
                    <a:pt x="665" y="309"/>
                  </a:lnTo>
                  <a:lnTo>
                    <a:pt x="657" y="321"/>
                  </a:lnTo>
                  <a:lnTo>
                    <a:pt x="648" y="334"/>
                  </a:lnTo>
                  <a:lnTo>
                    <a:pt x="637" y="346"/>
                  </a:lnTo>
                  <a:lnTo>
                    <a:pt x="628" y="355"/>
                  </a:lnTo>
                  <a:lnTo>
                    <a:pt x="620" y="364"/>
                  </a:lnTo>
                  <a:lnTo>
                    <a:pt x="617" y="375"/>
                  </a:lnTo>
                  <a:lnTo>
                    <a:pt x="615" y="387"/>
                  </a:lnTo>
                  <a:lnTo>
                    <a:pt x="615" y="396"/>
                  </a:lnTo>
                  <a:lnTo>
                    <a:pt x="618" y="400"/>
                  </a:lnTo>
                  <a:lnTo>
                    <a:pt x="635" y="403"/>
                  </a:lnTo>
                  <a:lnTo>
                    <a:pt x="646" y="403"/>
                  </a:lnTo>
                  <a:lnTo>
                    <a:pt x="656" y="403"/>
                  </a:lnTo>
                  <a:lnTo>
                    <a:pt x="663" y="403"/>
                  </a:lnTo>
                  <a:lnTo>
                    <a:pt x="669" y="400"/>
                  </a:lnTo>
                  <a:lnTo>
                    <a:pt x="676" y="400"/>
                  </a:lnTo>
                  <a:lnTo>
                    <a:pt x="683" y="398"/>
                  </a:lnTo>
                  <a:lnTo>
                    <a:pt x="691" y="396"/>
                  </a:lnTo>
                  <a:lnTo>
                    <a:pt x="700" y="391"/>
                  </a:lnTo>
                  <a:lnTo>
                    <a:pt x="717" y="378"/>
                  </a:lnTo>
                  <a:lnTo>
                    <a:pt x="730" y="364"/>
                  </a:lnTo>
                  <a:lnTo>
                    <a:pt x="737" y="353"/>
                  </a:lnTo>
                  <a:lnTo>
                    <a:pt x="739" y="348"/>
                  </a:lnTo>
                  <a:lnTo>
                    <a:pt x="737" y="366"/>
                  </a:lnTo>
                  <a:lnTo>
                    <a:pt x="735" y="375"/>
                  </a:lnTo>
                  <a:lnTo>
                    <a:pt x="730" y="382"/>
                  </a:lnTo>
                  <a:lnTo>
                    <a:pt x="719" y="393"/>
                  </a:lnTo>
                  <a:lnTo>
                    <a:pt x="706" y="405"/>
                  </a:lnTo>
                  <a:lnTo>
                    <a:pt x="695" y="412"/>
                  </a:lnTo>
                  <a:lnTo>
                    <a:pt x="683" y="416"/>
                  </a:lnTo>
                  <a:lnTo>
                    <a:pt x="665" y="421"/>
                  </a:lnTo>
                  <a:lnTo>
                    <a:pt x="648" y="423"/>
                  </a:lnTo>
                  <a:lnTo>
                    <a:pt x="639" y="421"/>
                  </a:lnTo>
                  <a:lnTo>
                    <a:pt x="631" y="418"/>
                  </a:lnTo>
                  <a:lnTo>
                    <a:pt x="617" y="414"/>
                  </a:lnTo>
                  <a:lnTo>
                    <a:pt x="604" y="405"/>
                  </a:lnTo>
                  <a:lnTo>
                    <a:pt x="596" y="396"/>
                  </a:lnTo>
                  <a:lnTo>
                    <a:pt x="591" y="396"/>
                  </a:lnTo>
                  <a:lnTo>
                    <a:pt x="579" y="414"/>
                  </a:lnTo>
                  <a:lnTo>
                    <a:pt x="570" y="437"/>
                  </a:lnTo>
                  <a:lnTo>
                    <a:pt x="568" y="448"/>
                  </a:lnTo>
                  <a:lnTo>
                    <a:pt x="563" y="459"/>
                  </a:lnTo>
                  <a:lnTo>
                    <a:pt x="548" y="478"/>
                  </a:lnTo>
                  <a:lnTo>
                    <a:pt x="531" y="493"/>
                  </a:lnTo>
                  <a:lnTo>
                    <a:pt x="524" y="503"/>
                  </a:lnTo>
                  <a:lnTo>
                    <a:pt x="516" y="509"/>
                  </a:lnTo>
                  <a:lnTo>
                    <a:pt x="505" y="523"/>
                  </a:lnTo>
                  <a:lnTo>
                    <a:pt x="494" y="534"/>
                  </a:lnTo>
                  <a:lnTo>
                    <a:pt x="485" y="539"/>
                  </a:lnTo>
                  <a:lnTo>
                    <a:pt x="477" y="548"/>
                  </a:lnTo>
                  <a:lnTo>
                    <a:pt x="470" y="575"/>
                  </a:lnTo>
                  <a:lnTo>
                    <a:pt x="464" y="598"/>
                  </a:lnTo>
                  <a:lnTo>
                    <a:pt x="461" y="603"/>
                  </a:lnTo>
                  <a:lnTo>
                    <a:pt x="459" y="609"/>
                  </a:lnTo>
                  <a:lnTo>
                    <a:pt x="461" y="639"/>
                  </a:lnTo>
                  <a:lnTo>
                    <a:pt x="462" y="675"/>
                  </a:lnTo>
                  <a:lnTo>
                    <a:pt x="464" y="691"/>
                  </a:lnTo>
                  <a:lnTo>
                    <a:pt x="464" y="705"/>
                  </a:lnTo>
                  <a:lnTo>
                    <a:pt x="466" y="730"/>
                  </a:lnTo>
                  <a:lnTo>
                    <a:pt x="468" y="759"/>
                  </a:lnTo>
                  <a:lnTo>
                    <a:pt x="472" y="780"/>
                  </a:lnTo>
                  <a:lnTo>
                    <a:pt x="479" y="787"/>
                  </a:lnTo>
                  <a:lnTo>
                    <a:pt x="490" y="775"/>
                  </a:lnTo>
                  <a:lnTo>
                    <a:pt x="500" y="759"/>
                  </a:lnTo>
                  <a:lnTo>
                    <a:pt x="503" y="750"/>
                  </a:lnTo>
                  <a:lnTo>
                    <a:pt x="507" y="737"/>
                  </a:lnTo>
                  <a:lnTo>
                    <a:pt x="516" y="718"/>
                  </a:lnTo>
                  <a:lnTo>
                    <a:pt x="531" y="696"/>
                  </a:lnTo>
                  <a:lnTo>
                    <a:pt x="544" y="678"/>
                  </a:lnTo>
                  <a:lnTo>
                    <a:pt x="555" y="662"/>
                  </a:lnTo>
                  <a:lnTo>
                    <a:pt x="565" y="646"/>
                  </a:lnTo>
                  <a:lnTo>
                    <a:pt x="570" y="634"/>
                  </a:lnTo>
                  <a:lnTo>
                    <a:pt x="576" y="625"/>
                  </a:lnTo>
                  <a:lnTo>
                    <a:pt x="581" y="616"/>
                  </a:lnTo>
                  <a:lnTo>
                    <a:pt x="596" y="600"/>
                  </a:lnTo>
                  <a:lnTo>
                    <a:pt x="613" y="584"/>
                  </a:lnTo>
                  <a:lnTo>
                    <a:pt x="624" y="568"/>
                  </a:lnTo>
                  <a:lnTo>
                    <a:pt x="633" y="557"/>
                  </a:lnTo>
                  <a:lnTo>
                    <a:pt x="644" y="543"/>
                  </a:lnTo>
                  <a:lnTo>
                    <a:pt x="656" y="532"/>
                  </a:lnTo>
                  <a:lnTo>
                    <a:pt x="665" y="525"/>
                  </a:lnTo>
                  <a:lnTo>
                    <a:pt x="674" y="518"/>
                  </a:lnTo>
                  <a:lnTo>
                    <a:pt x="685" y="507"/>
                  </a:lnTo>
                  <a:lnTo>
                    <a:pt x="696" y="493"/>
                  </a:lnTo>
                  <a:lnTo>
                    <a:pt x="706" y="484"/>
                  </a:lnTo>
                  <a:lnTo>
                    <a:pt x="717" y="475"/>
                  </a:lnTo>
                  <a:lnTo>
                    <a:pt x="732" y="462"/>
                  </a:lnTo>
                  <a:lnTo>
                    <a:pt x="747" y="446"/>
                  </a:lnTo>
                  <a:lnTo>
                    <a:pt x="760" y="428"/>
                  </a:lnTo>
                  <a:lnTo>
                    <a:pt x="773" y="407"/>
                  </a:lnTo>
                  <a:lnTo>
                    <a:pt x="782" y="387"/>
                  </a:lnTo>
                  <a:lnTo>
                    <a:pt x="789" y="371"/>
                  </a:lnTo>
                  <a:lnTo>
                    <a:pt x="800" y="362"/>
                  </a:lnTo>
                  <a:lnTo>
                    <a:pt x="812" y="353"/>
                  </a:lnTo>
                  <a:lnTo>
                    <a:pt x="825" y="341"/>
                  </a:lnTo>
                  <a:lnTo>
                    <a:pt x="834" y="325"/>
                  </a:lnTo>
                  <a:lnTo>
                    <a:pt x="841" y="307"/>
                  </a:lnTo>
                  <a:lnTo>
                    <a:pt x="847" y="296"/>
                  </a:lnTo>
                  <a:lnTo>
                    <a:pt x="850" y="303"/>
                  </a:lnTo>
                  <a:lnTo>
                    <a:pt x="850" y="314"/>
                  </a:lnTo>
                  <a:lnTo>
                    <a:pt x="847" y="323"/>
                  </a:lnTo>
                  <a:lnTo>
                    <a:pt x="843" y="332"/>
                  </a:lnTo>
                  <a:lnTo>
                    <a:pt x="839" y="339"/>
                  </a:lnTo>
                  <a:lnTo>
                    <a:pt x="825" y="353"/>
                  </a:lnTo>
                  <a:lnTo>
                    <a:pt x="815" y="362"/>
                  </a:lnTo>
                  <a:lnTo>
                    <a:pt x="810" y="366"/>
                  </a:lnTo>
                  <a:lnTo>
                    <a:pt x="808" y="368"/>
                  </a:lnTo>
                  <a:lnTo>
                    <a:pt x="806" y="371"/>
                  </a:lnTo>
                  <a:lnTo>
                    <a:pt x="802" y="378"/>
                  </a:lnTo>
                  <a:lnTo>
                    <a:pt x="795" y="393"/>
                  </a:lnTo>
                  <a:lnTo>
                    <a:pt x="782" y="414"/>
                  </a:lnTo>
                  <a:lnTo>
                    <a:pt x="771" y="430"/>
                  </a:lnTo>
                  <a:lnTo>
                    <a:pt x="765" y="439"/>
                  </a:lnTo>
                  <a:lnTo>
                    <a:pt x="758" y="448"/>
                  </a:lnTo>
                  <a:lnTo>
                    <a:pt x="745" y="464"/>
                  </a:lnTo>
                  <a:lnTo>
                    <a:pt x="730" y="484"/>
                  </a:lnTo>
                  <a:lnTo>
                    <a:pt x="721" y="496"/>
                  </a:lnTo>
                  <a:lnTo>
                    <a:pt x="711" y="507"/>
                  </a:lnTo>
                  <a:lnTo>
                    <a:pt x="696" y="523"/>
                  </a:lnTo>
                  <a:lnTo>
                    <a:pt x="680" y="541"/>
                  </a:lnTo>
                  <a:lnTo>
                    <a:pt x="669" y="553"/>
                  </a:lnTo>
                  <a:lnTo>
                    <a:pt x="661" y="559"/>
                  </a:lnTo>
                  <a:lnTo>
                    <a:pt x="659" y="562"/>
                  </a:lnTo>
                  <a:lnTo>
                    <a:pt x="670" y="566"/>
                  </a:lnTo>
                  <a:lnTo>
                    <a:pt x="678" y="568"/>
                  </a:lnTo>
                  <a:lnTo>
                    <a:pt x="685" y="568"/>
                  </a:lnTo>
                  <a:lnTo>
                    <a:pt x="702" y="562"/>
                  </a:lnTo>
                  <a:lnTo>
                    <a:pt x="721" y="557"/>
                  </a:lnTo>
                  <a:lnTo>
                    <a:pt x="732" y="555"/>
                  </a:lnTo>
                  <a:lnTo>
                    <a:pt x="741" y="550"/>
                  </a:lnTo>
                  <a:lnTo>
                    <a:pt x="754" y="537"/>
                  </a:lnTo>
                  <a:lnTo>
                    <a:pt x="767" y="521"/>
                  </a:lnTo>
                  <a:lnTo>
                    <a:pt x="776" y="509"/>
                  </a:lnTo>
                  <a:lnTo>
                    <a:pt x="784" y="503"/>
                  </a:lnTo>
                  <a:lnTo>
                    <a:pt x="797" y="491"/>
                  </a:lnTo>
                  <a:lnTo>
                    <a:pt x="789" y="503"/>
                  </a:lnTo>
                  <a:lnTo>
                    <a:pt x="786" y="509"/>
                  </a:lnTo>
                  <a:lnTo>
                    <a:pt x="778" y="521"/>
                  </a:lnTo>
                  <a:lnTo>
                    <a:pt x="765" y="537"/>
                  </a:lnTo>
                  <a:lnTo>
                    <a:pt x="748" y="553"/>
                  </a:lnTo>
                  <a:lnTo>
                    <a:pt x="737" y="562"/>
                  </a:lnTo>
                  <a:lnTo>
                    <a:pt x="730" y="566"/>
                  </a:lnTo>
                  <a:lnTo>
                    <a:pt x="728" y="568"/>
                  </a:lnTo>
                  <a:lnTo>
                    <a:pt x="739" y="571"/>
                  </a:lnTo>
                  <a:lnTo>
                    <a:pt x="750" y="575"/>
                  </a:lnTo>
                  <a:lnTo>
                    <a:pt x="761" y="580"/>
                  </a:lnTo>
                  <a:lnTo>
                    <a:pt x="769" y="584"/>
                  </a:lnTo>
                  <a:lnTo>
                    <a:pt x="776" y="589"/>
                  </a:lnTo>
                  <a:lnTo>
                    <a:pt x="782" y="593"/>
                  </a:lnTo>
                  <a:lnTo>
                    <a:pt x="786" y="596"/>
                  </a:lnTo>
                  <a:lnTo>
                    <a:pt x="787" y="596"/>
                  </a:lnTo>
                  <a:lnTo>
                    <a:pt x="774" y="598"/>
                  </a:lnTo>
                  <a:lnTo>
                    <a:pt x="763" y="598"/>
                  </a:lnTo>
                  <a:lnTo>
                    <a:pt x="754" y="596"/>
                  </a:lnTo>
                  <a:lnTo>
                    <a:pt x="750" y="596"/>
                  </a:lnTo>
                  <a:lnTo>
                    <a:pt x="748" y="593"/>
                  </a:lnTo>
                  <a:lnTo>
                    <a:pt x="745" y="589"/>
                  </a:lnTo>
                  <a:lnTo>
                    <a:pt x="735" y="587"/>
                  </a:lnTo>
                  <a:lnTo>
                    <a:pt x="719" y="589"/>
                  </a:lnTo>
                  <a:lnTo>
                    <a:pt x="709" y="591"/>
                  </a:lnTo>
                  <a:lnTo>
                    <a:pt x="702" y="591"/>
                  </a:lnTo>
                  <a:lnTo>
                    <a:pt x="695" y="591"/>
                  </a:lnTo>
                  <a:lnTo>
                    <a:pt x="687" y="589"/>
                  </a:lnTo>
                  <a:lnTo>
                    <a:pt x="682" y="589"/>
                  </a:lnTo>
                  <a:lnTo>
                    <a:pt x="674" y="589"/>
                  </a:lnTo>
                  <a:lnTo>
                    <a:pt x="665" y="591"/>
                  </a:lnTo>
                  <a:lnTo>
                    <a:pt x="654" y="596"/>
                  </a:lnTo>
                  <a:lnTo>
                    <a:pt x="637" y="603"/>
                  </a:lnTo>
                  <a:lnTo>
                    <a:pt x="628" y="609"/>
                  </a:lnTo>
                  <a:lnTo>
                    <a:pt x="620" y="618"/>
                  </a:lnTo>
                  <a:lnTo>
                    <a:pt x="607" y="634"/>
                  </a:lnTo>
                  <a:lnTo>
                    <a:pt x="598" y="643"/>
                  </a:lnTo>
                  <a:lnTo>
                    <a:pt x="587" y="655"/>
                  </a:lnTo>
                  <a:lnTo>
                    <a:pt x="579" y="666"/>
                  </a:lnTo>
                  <a:lnTo>
                    <a:pt x="570" y="680"/>
                  </a:lnTo>
                  <a:lnTo>
                    <a:pt x="563" y="691"/>
                  </a:lnTo>
                  <a:lnTo>
                    <a:pt x="555" y="705"/>
                  </a:lnTo>
                  <a:lnTo>
                    <a:pt x="548" y="718"/>
                  </a:lnTo>
                  <a:lnTo>
                    <a:pt x="542" y="730"/>
                  </a:lnTo>
                  <a:lnTo>
                    <a:pt x="529" y="750"/>
                  </a:lnTo>
                  <a:lnTo>
                    <a:pt x="516" y="768"/>
                  </a:lnTo>
                  <a:lnTo>
                    <a:pt x="503" y="791"/>
                  </a:lnTo>
                  <a:lnTo>
                    <a:pt x="496" y="821"/>
                  </a:lnTo>
                  <a:lnTo>
                    <a:pt x="492" y="848"/>
                  </a:lnTo>
                  <a:lnTo>
                    <a:pt x="490" y="862"/>
                  </a:lnTo>
                  <a:lnTo>
                    <a:pt x="488" y="884"/>
                  </a:lnTo>
                  <a:lnTo>
                    <a:pt x="487" y="932"/>
                  </a:lnTo>
                  <a:lnTo>
                    <a:pt x="481" y="987"/>
                  </a:lnTo>
                  <a:lnTo>
                    <a:pt x="477" y="1025"/>
                  </a:lnTo>
                  <a:lnTo>
                    <a:pt x="477" y="1057"/>
                  </a:lnTo>
                  <a:lnTo>
                    <a:pt x="481" y="1091"/>
                  </a:lnTo>
                  <a:lnTo>
                    <a:pt x="488" y="1109"/>
                  </a:lnTo>
                  <a:lnTo>
                    <a:pt x="500" y="1125"/>
                  </a:lnTo>
                  <a:lnTo>
                    <a:pt x="516" y="1141"/>
                  </a:lnTo>
                  <a:lnTo>
                    <a:pt x="535" y="1153"/>
                  </a:lnTo>
                  <a:lnTo>
                    <a:pt x="555" y="1166"/>
                  </a:lnTo>
                  <a:lnTo>
                    <a:pt x="574" y="1178"/>
                  </a:lnTo>
                  <a:lnTo>
                    <a:pt x="594" y="1191"/>
                  </a:lnTo>
                  <a:lnTo>
                    <a:pt x="611" y="1203"/>
                  </a:lnTo>
                  <a:lnTo>
                    <a:pt x="579" y="1200"/>
                  </a:lnTo>
                  <a:lnTo>
                    <a:pt x="548" y="1200"/>
                  </a:lnTo>
                  <a:lnTo>
                    <a:pt x="514" y="1200"/>
                  </a:lnTo>
                  <a:lnTo>
                    <a:pt x="483" y="1200"/>
                  </a:lnTo>
                  <a:lnTo>
                    <a:pt x="453" y="1200"/>
                  </a:lnTo>
                  <a:lnTo>
                    <a:pt x="423" y="1203"/>
                  </a:lnTo>
                  <a:lnTo>
                    <a:pt x="396" y="1203"/>
                  </a:lnTo>
                  <a:lnTo>
                    <a:pt x="370" y="1203"/>
                  </a:lnTo>
                  <a:lnTo>
                    <a:pt x="344" y="1203"/>
                  </a:lnTo>
                  <a:lnTo>
                    <a:pt x="318" y="1203"/>
                  </a:lnTo>
                  <a:lnTo>
                    <a:pt x="293" y="1200"/>
                  </a:lnTo>
                  <a:lnTo>
                    <a:pt x="267" y="1200"/>
                  </a:lnTo>
                  <a:lnTo>
                    <a:pt x="243" y="1200"/>
                  </a:lnTo>
                  <a:lnTo>
                    <a:pt x="219" y="1200"/>
                  </a:lnTo>
                  <a:lnTo>
                    <a:pt x="197" y="1200"/>
                  </a:lnTo>
                  <a:lnTo>
                    <a:pt x="175" y="1203"/>
                  </a:lnTo>
                  <a:close/>
                </a:path>
              </a:pathLst>
            </a:custGeom>
            <a:solidFill>
              <a:srgbClr val="330000"/>
            </a:solidFill>
            <a:ln w="9525">
              <a:noFill/>
              <a:round/>
              <a:headEnd/>
              <a:tailEnd/>
            </a:ln>
          </p:spPr>
          <p:txBody>
            <a:bodyPr/>
            <a:lstStyle/>
            <a:p>
              <a:endParaRPr lang="fr-FR"/>
            </a:p>
          </p:txBody>
        </p:sp>
        <p:sp>
          <p:nvSpPr>
            <p:cNvPr id="590864" name="Freeform 57"/>
            <p:cNvSpPr>
              <a:spLocks noChangeAspect="1"/>
            </p:cNvSpPr>
            <p:nvPr/>
          </p:nvSpPr>
          <p:spPr bwMode="auto">
            <a:xfrm>
              <a:off x="1921" y="2724"/>
              <a:ext cx="45" cy="189"/>
            </a:xfrm>
            <a:custGeom>
              <a:avLst/>
              <a:gdLst>
                <a:gd name="T0" fmla="*/ 7 w 49"/>
                <a:gd name="T1" fmla="*/ 189 h 161"/>
                <a:gd name="T2" fmla="*/ 0 w 49"/>
                <a:gd name="T3" fmla="*/ 134 h 161"/>
                <a:gd name="T4" fmla="*/ 2 w 49"/>
                <a:gd name="T5" fmla="*/ 80 h 161"/>
                <a:gd name="T6" fmla="*/ 12 w 49"/>
                <a:gd name="T7" fmla="*/ 32 h 161"/>
                <a:gd name="T8" fmla="*/ 36 w 49"/>
                <a:gd name="T9" fmla="*/ 0 h 161"/>
                <a:gd name="T10" fmla="*/ 45 w 49"/>
                <a:gd name="T11" fmla="*/ 72 h 161"/>
                <a:gd name="T12" fmla="*/ 43 w 49"/>
                <a:gd name="T13" fmla="*/ 126 h 161"/>
                <a:gd name="T14" fmla="*/ 31 w 49"/>
                <a:gd name="T15" fmla="*/ 166 h 161"/>
                <a:gd name="T16" fmla="*/ 7 w 49"/>
                <a:gd name="T17" fmla="*/ 189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1"/>
                <a:gd name="T29" fmla="*/ 49 w 4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1">
                  <a:moveTo>
                    <a:pt x="8" y="161"/>
                  </a:moveTo>
                  <a:lnTo>
                    <a:pt x="0" y="114"/>
                  </a:lnTo>
                  <a:lnTo>
                    <a:pt x="2" y="68"/>
                  </a:lnTo>
                  <a:lnTo>
                    <a:pt x="13" y="27"/>
                  </a:lnTo>
                  <a:lnTo>
                    <a:pt x="39" y="0"/>
                  </a:lnTo>
                  <a:lnTo>
                    <a:pt x="49" y="61"/>
                  </a:lnTo>
                  <a:lnTo>
                    <a:pt x="47" y="107"/>
                  </a:lnTo>
                  <a:lnTo>
                    <a:pt x="34" y="141"/>
                  </a:lnTo>
                  <a:lnTo>
                    <a:pt x="8" y="161"/>
                  </a:lnTo>
                  <a:close/>
                </a:path>
              </a:pathLst>
            </a:custGeom>
            <a:solidFill>
              <a:srgbClr val="C7E048"/>
            </a:solidFill>
            <a:ln w="9525">
              <a:noFill/>
              <a:round/>
              <a:headEnd/>
              <a:tailEnd/>
            </a:ln>
          </p:spPr>
          <p:txBody>
            <a:bodyPr/>
            <a:lstStyle/>
            <a:p>
              <a:endParaRPr lang="fr-FR"/>
            </a:p>
          </p:txBody>
        </p:sp>
        <p:sp>
          <p:nvSpPr>
            <p:cNvPr id="590865" name="Freeform 58"/>
            <p:cNvSpPr>
              <a:spLocks noChangeAspect="1"/>
            </p:cNvSpPr>
            <p:nvPr/>
          </p:nvSpPr>
          <p:spPr bwMode="auto">
            <a:xfrm>
              <a:off x="1584" y="4137"/>
              <a:ext cx="1056" cy="840"/>
            </a:xfrm>
            <a:custGeom>
              <a:avLst/>
              <a:gdLst>
                <a:gd name="T0" fmla="*/ 1040 w 1547"/>
                <a:gd name="T1" fmla="*/ 90 h 664"/>
                <a:gd name="T2" fmla="*/ 999 w 1547"/>
                <a:gd name="T3" fmla="*/ 259 h 664"/>
                <a:gd name="T4" fmla="*/ 947 w 1547"/>
                <a:gd name="T5" fmla="*/ 411 h 664"/>
                <a:gd name="T6" fmla="*/ 886 w 1547"/>
                <a:gd name="T7" fmla="*/ 544 h 664"/>
                <a:gd name="T8" fmla="*/ 818 w 1547"/>
                <a:gd name="T9" fmla="*/ 657 h 664"/>
                <a:gd name="T10" fmla="*/ 741 w 1547"/>
                <a:gd name="T11" fmla="*/ 745 h 664"/>
                <a:gd name="T12" fmla="*/ 661 w 1547"/>
                <a:gd name="T13" fmla="*/ 806 h 664"/>
                <a:gd name="T14" fmla="*/ 573 w 1547"/>
                <a:gd name="T15" fmla="*/ 837 h 664"/>
                <a:gd name="T16" fmla="*/ 483 w 1547"/>
                <a:gd name="T17" fmla="*/ 837 h 664"/>
                <a:gd name="T18" fmla="*/ 397 w 1547"/>
                <a:gd name="T19" fmla="*/ 806 h 664"/>
                <a:gd name="T20" fmla="*/ 315 w 1547"/>
                <a:gd name="T21" fmla="*/ 745 h 664"/>
                <a:gd name="T22" fmla="*/ 238 w 1547"/>
                <a:gd name="T23" fmla="*/ 657 h 664"/>
                <a:gd name="T24" fmla="*/ 169 w 1547"/>
                <a:gd name="T25" fmla="*/ 544 h 664"/>
                <a:gd name="T26" fmla="*/ 109 w 1547"/>
                <a:gd name="T27" fmla="*/ 411 h 664"/>
                <a:gd name="T28" fmla="*/ 57 w 1547"/>
                <a:gd name="T29" fmla="*/ 259 h 664"/>
                <a:gd name="T30" fmla="*/ 16 w 1547"/>
                <a:gd name="T31" fmla="*/ 90 h 664"/>
                <a:gd name="T32" fmla="*/ 33 w 1547"/>
                <a:gd name="T33" fmla="*/ 0 h 664"/>
                <a:gd name="T34" fmla="*/ 103 w 1547"/>
                <a:gd name="T35" fmla="*/ 0 h 664"/>
                <a:gd name="T36" fmla="*/ 177 w 1547"/>
                <a:gd name="T37" fmla="*/ 0 h 664"/>
                <a:gd name="T38" fmla="*/ 255 w 1547"/>
                <a:gd name="T39" fmla="*/ 0 h 664"/>
                <a:gd name="T40" fmla="*/ 334 w 1547"/>
                <a:gd name="T41" fmla="*/ 0 h 664"/>
                <a:gd name="T42" fmla="*/ 414 w 1547"/>
                <a:gd name="T43" fmla="*/ 0 h 664"/>
                <a:gd name="T44" fmla="*/ 496 w 1547"/>
                <a:gd name="T45" fmla="*/ 0 h 664"/>
                <a:gd name="T46" fmla="*/ 575 w 1547"/>
                <a:gd name="T47" fmla="*/ 0 h 664"/>
                <a:gd name="T48" fmla="*/ 653 w 1547"/>
                <a:gd name="T49" fmla="*/ 0 h 664"/>
                <a:gd name="T50" fmla="*/ 728 w 1547"/>
                <a:gd name="T51" fmla="*/ 0 h 664"/>
                <a:gd name="T52" fmla="*/ 797 w 1547"/>
                <a:gd name="T53" fmla="*/ 0 h 664"/>
                <a:gd name="T54" fmla="*/ 862 w 1547"/>
                <a:gd name="T55" fmla="*/ 0 h 664"/>
                <a:gd name="T56" fmla="*/ 920 w 1547"/>
                <a:gd name="T57" fmla="*/ 0 h 664"/>
                <a:gd name="T58" fmla="*/ 970 w 1547"/>
                <a:gd name="T59" fmla="*/ 0 h 664"/>
                <a:gd name="T60" fmla="*/ 1012 w 1547"/>
                <a:gd name="T61" fmla="*/ 0 h 664"/>
                <a:gd name="T62" fmla="*/ 1044 w 1547"/>
                <a:gd name="T63" fmla="*/ 0 h 6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47"/>
                <a:gd name="T97" fmla="*/ 0 h 664"/>
                <a:gd name="T98" fmla="*/ 1547 w 1547"/>
                <a:gd name="T99" fmla="*/ 664 h 6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47" h="664">
                  <a:moveTo>
                    <a:pt x="1547" y="0"/>
                  </a:moveTo>
                  <a:lnTo>
                    <a:pt x="1523" y="71"/>
                  </a:lnTo>
                  <a:lnTo>
                    <a:pt x="1495" y="139"/>
                  </a:lnTo>
                  <a:lnTo>
                    <a:pt x="1463" y="205"/>
                  </a:lnTo>
                  <a:lnTo>
                    <a:pt x="1428" y="266"/>
                  </a:lnTo>
                  <a:lnTo>
                    <a:pt x="1387" y="325"/>
                  </a:lnTo>
                  <a:lnTo>
                    <a:pt x="1344" y="380"/>
                  </a:lnTo>
                  <a:lnTo>
                    <a:pt x="1298" y="430"/>
                  </a:lnTo>
                  <a:lnTo>
                    <a:pt x="1250" y="478"/>
                  </a:lnTo>
                  <a:lnTo>
                    <a:pt x="1198" y="519"/>
                  </a:lnTo>
                  <a:lnTo>
                    <a:pt x="1144" y="555"/>
                  </a:lnTo>
                  <a:lnTo>
                    <a:pt x="1086" y="589"/>
                  </a:lnTo>
                  <a:lnTo>
                    <a:pt x="1027" y="614"/>
                  </a:lnTo>
                  <a:lnTo>
                    <a:pt x="968" y="637"/>
                  </a:lnTo>
                  <a:lnTo>
                    <a:pt x="904" y="650"/>
                  </a:lnTo>
                  <a:lnTo>
                    <a:pt x="839" y="662"/>
                  </a:lnTo>
                  <a:lnTo>
                    <a:pt x="774" y="664"/>
                  </a:lnTo>
                  <a:lnTo>
                    <a:pt x="708" y="662"/>
                  </a:lnTo>
                  <a:lnTo>
                    <a:pt x="644" y="650"/>
                  </a:lnTo>
                  <a:lnTo>
                    <a:pt x="581" y="637"/>
                  </a:lnTo>
                  <a:lnTo>
                    <a:pt x="520" y="614"/>
                  </a:lnTo>
                  <a:lnTo>
                    <a:pt x="461" y="589"/>
                  </a:lnTo>
                  <a:lnTo>
                    <a:pt x="403" y="555"/>
                  </a:lnTo>
                  <a:lnTo>
                    <a:pt x="349" y="519"/>
                  </a:lnTo>
                  <a:lnTo>
                    <a:pt x="297" y="478"/>
                  </a:lnTo>
                  <a:lnTo>
                    <a:pt x="247" y="430"/>
                  </a:lnTo>
                  <a:lnTo>
                    <a:pt x="203" y="380"/>
                  </a:lnTo>
                  <a:lnTo>
                    <a:pt x="160" y="325"/>
                  </a:lnTo>
                  <a:lnTo>
                    <a:pt x="119" y="266"/>
                  </a:lnTo>
                  <a:lnTo>
                    <a:pt x="84" y="205"/>
                  </a:lnTo>
                  <a:lnTo>
                    <a:pt x="52" y="139"/>
                  </a:lnTo>
                  <a:lnTo>
                    <a:pt x="24" y="71"/>
                  </a:lnTo>
                  <a:lnTo>
                    <a:pt x="0" y="0"/>
                  </a:lnTo>
                  <a:lnTo>
                    <a:pt x="48" y="0"/>
                  </a:lnTo>
                  <a:lnTo>
                    <a:pt x="99" y="0"/>
                  </a:lnTo>
                  <a:lnTo>
                    <a:pt x="151" y="0"/>
                  </a:lnTo>
                  <a:lnTo>
                    <a:pt x="204" y="0"/>
                  </a:lnTo>
                  <a:lnTo>
                    <a:pt x="260" y="0"/>
                  </a:lnTo>
                  <a:lnTo>
                    <a:pt x="316" y="0"/>
                  </a:lnTo>
                  <a:lnTo>
                    <a:pt x="373" y="0"/>
                  </a:lnTo>
                  <a:lnTo>
                    <a:pt x="431" y="0"/>
                  </a:lnTo>
                  <a:lnTo>
                    <a:pt x="490" y="0"/>
                  </a:lnTo>
                  <a:lnTo>
                    <a:pt x="548" y="0"/>
                  </a:lnTo>
                  <a:lnTo>
                    <a:pt x="607" y="0"/>
                  </a:lnTo>
                  <a:lnTo>
                    <a:pt x="667" y="0"/>
                  </a:lnTo>
                  <a:lnTo>
                    <a:pt x="726" y="0"/>
                  </a:lnTo>
                  <a:lnTo>
                    <a:pt x="786" y="0"/>
                  </a:lnTo>
                  <a:lnTo>
                    <a:pt x="843" y="0"/>
                  </a:lnTo>
                  <a:lnTo>
                    <a:pt x="901" y="0"/>
                  </a:lnTo>
                  <a:lnTo>
                    <a:pt x="956" y="0"/>
                  </a:lnTo>
                  <a:lnTo>
                    <a:pt x="1012" y="0"/>
                  </a:lnTo>
                  <a:lnTo>
                    <a:pt x="1066" y="0"/>
                  </a:lnTo>
                  <a:lnTo>
                    <a:pt x="1118" y="0"/>
                  </a:lnTo>
                  <a:lnTo>
                    <a:pt x="1168" y="0"/>
                  </a:lnTo>
                  <a:lnTo>
                    <a:pt x="1216" y="0"/>
                  </a:lnTo>
                  <a:lnTo>
                    <a:pt x="1263" y="0"/>
                  </a:lnTo>
                  <a:lnTo>
                    <a:pt x="1305" y="0"/>
                  </a:lnTo>
                  <a:lnTo>
                    <a:pt x="1348" y="0"/>
                  </a:lnTo>
                  <a:lnTo>
                    <a:pt x="1385" y="0"/>
                  </a:lnTo>
                  <a:lnTo>
                    <a:pt x="1421" y="0"/>
                  </a:lnTo>
                  <a:lnTo>
                    <a:pt x="1454" y="0"/>
                  </a:lnTo>
                  <a:lnTo>
                    <a:pt x="1482" y="0"/>
                  </a:lnTo>
                  <a:lnTo>
                    <a:pt x="1508" y="0"/>
                  </a:lnTo>
                  <a:lnTo>
                    <a:pt x="1530" y="0"/>
                  </a:lnTo>
                  <a:lnTo>
                    <a:pt x="1547" y="0"/>
                  </a:lnTo>
                  <a:close/>
                </a:path>
              </a:pathLst>
            </a:custGeom>
            <a:gradFill rotWithShape="0">
              <a:gsLst>
                <a:gs pos="0">
                  <a:srgbClr val="F8DD7C"/>
                </a:gs>
                <a:gs pos="100000">
                  <a:srgbClr val="E7F9AD"/>
                </a:gs>
              </a:gsLst>
              <a:lin ang="5400000" scaled="1"/>
            </a:gradFill>
            <a:ln w="9525">
              <a:noFill/>
              <a:round/>
              <a:headEnd/>
              <a:tailEnd/>
            </a:ln>
          </p:spPr>
          <p:txBody>
            <a:bodyPr/>
            <a:lstStyle/>
            <a:p>
              <a:endParaRPr lang="fr-FR"/>
            </a:p>
          </p:txBody>
        </p:sp>
        <p:sp>
          <p:nvSpPr>
            <p:cNvPr id="590866" name="Freeform 59"/>
            <p:cNvSpPr>
              <a:spLocks noChangeAspect="1"/>
            </p:cNvSpPr>
            <p:nvPr/>
          </p:nvSpPr>
          <p:spPr bwMode="auto">
            <a:xfrm>
              <a:off x="1640" y="4146"/>
              <a:ext cx="889" cy="665"/>
            </a:xfrm>
            <a:custGeom>
              <a:avLst/>
              <a:gdLst>
                <a:gd name="T0" fmla="*/ 457 w 964"/>
                <a:gd name="T1" fmla="*/ 417 h 566"/>
                <a:gd name="T2" fmla="*/ 412 w 964"/>
                <a:gd name="T3" fmla="*/ 382 h 566"/>
                <a:gd name="T4" fmla="*/ 392 w 964"/>
                <a:gd name="T5" fmla="*/ 358 h 566"/>
                <a:gd name="T6" fmla="*/ 346 w 964"/>
                <a:gd name="T7" fmla="*/ 325 h 566"/>
                <a:gd name="T8" fmla="*/ 339 w 964"/>
                <a:gd name="T9" fmla="*/ 550 h 566"/>
                <a:gd name="T10" fmla="*/ 312 w 964"/>
                <a:gd name="T11" fmla="*/ 329 h 566"/>
                <a:gd name="T12" fmla="*/ 332 w 964"/>
                <a:gd name="T13" fmla="*/ 663 h 566"/>
                <a:gd name="T14" fmla="*/ 282 w 964"/>
                <a:gd name="T15" fmla="*/ 579 h 566"/>
                <a:gd name="T16" fmla="*/ 274 w 964"/>
                <a:gd name="T17" fmla="*/ 579 h 566"/>
                <a:gd name="T18" fmla="*/ 302 w 964"/>
                <a:gd name="T19" fmla="*/ 283 h 566"/>
                <a:gd name="T20" fmla="*/ 264 w 964"/>
                <a:gd name="T21" fmla="*/ 432 h 566"/>
                <a:gd name="T22" fmla="*/ 208 w 964"/>
                <a:gd name="T23" fmla="*/ 614 h 566"/>
                <a:gd name="T24" fmla="*/ 256 w 964"/>
                <a:gd name="T25" fmla="*/ 251 h 566"/>
                <a:gd name="T26" fmla="*/ 196 w 964"/>
                <a:gd name="T27" fmla="*/ 564 h 566"/>
                <a:gd name="T28" fmla="*/ 207 w 964"/>
                <a:gd name="T29" fmla="*/ 361 h 566"/>
                <a:gd name="T30" fmla="*/ 132 w 964"/>
                <a:gd name="T31" fmla="*/ 505 h 566"/>
                <a:gd name="T32" fmla="*/ 142 w 964"/>
                <a:gd name="T33" fmla="*/ 390 h 566"/>
                <a:gd name="T34" fmla="*/ 208 w 964"/>
                <a:gd name="T35" fmla="*/ 264 h 566"/>
                <a:gd name="T36" fmla="*/ 88 w 964"/>
                <a:gd name="T37" fmla="*/ 355 h 566"/>
                <a:gd name="T38" fmla="*/ 138 w 964"/>
                <a:gd name="T39" fmla="*/ 307 h 566"/>
                <a:gd name="T40" fmla="*/ 100 w 964"/>
                <a:gd name="T41" fmla="*/ 246 h 566"/>
                <a:gd name="T42" fmla="*/ 224 w 964"/>
                <a:gd name="T43" fmla="*/ 241 h 566"/>
                <a:gd name="T44" fmla="*/ 282 w 964"/>
                <a:gd name="T45" fmla="*/ 72 h 566"/>
                <a:gd name="T46" fmla="*/ 138 w 964"/>
                <a:gd name="T47" fmla="*/ 179 h 566"/>
                <a:gd name="T48" fmla="*/ 2 w 964"/>
                <a:gd name="T49" fmla="*/ 254 h 566"/>
                <a:gd name="T50" fmla="*/ 116 w 964"/>
                <a:gd name="T51" fmla="*/ 172 h 566"/>
                <a:gd name="T52" fmla="*/ 74 w 964"/>
                <a:gd name="T53" fmla="*/ 145 h 566"/>
                <a:gd name="T54" fmla="*/ 120 w 964"/>
                <a:gd name="T55" fmla="*/ 107 h 566"/>
                <a:gd name="T56" fmla="*/ 260 w 964"/>
                <a:gd name="T57" fmla="*/ 72 h 566"/>
                <a:gd name="T58" fmla="*/ 192 w 964"/>
                <a:gd name="T59" fmla="*/ 6 h 566"/>
                <a:gd name="T60" fmla="*/ 587 w 964"/>
                <a:gd name="T61" fmla="*/ 6 h 566"/>
                <a:gd name="T62" fmla="*/ 705 w 964"/>
                <a:gd name="T63" fmla="*/ 105 h 566"/>
                <a:gd name="T64" fmla="*/ 762 w 964"/>
                <a:gd name="T65" fmla="*/ 83 h 566"/>
                <a:gd name="T66" fmla="*/ 731 w 964"/>
                <a:gd name="T67" fmla="*/ 113 h 566"/>
                <a:gd name="T68" fmla="*/ 853 w 964"/>
                <a:gd name="T69" fmla="*/ 179 h 566"/>
                <a:gd name="T70" fmla="*/ 800 w 964"/>
                <a:gd name="T71" fmla="*/ 155 h 566"/>
                <a:gd name="T72" fmla="*/ 647 w 964"/>
                <a:gd name="T73" fmla="*/ 105 h 566"/>
                <a:gd name="T74" fmla="*/ 615 w 964"/>
                <a:gd name="T75" fmla="*/ 189 h 566"/>
                <a:gd name="T76" fmla="*/ 748 w 964"/>
                <a:gd name="T77" fmla="*/ 227 h 566"/>
                <a:gd name="T78" fmla="*/ 764 w 964"/>
                <a:gd name="T79" fmla="*/ 227 h 566"/>
                <a:gd name="T80" fmla="*/ 825 w 964"/>
                <a:gd name="T81" fmla="*/ 304 h 566"/>
                <a:gd name="T82" fmla="*/ 717 w 964"/>
                <a:gd name="T83" fmla="*/ 267 h 566"/>
                <a:gd name="T84" fmla="*/ 719 w 964"/>
                <a:gd name="T85" fmla="*/ 313 h 566"/>
                <a:gd name="T86" fmla="*/ 783 w 964"/>
                <a:gd name="T87" fmla="*/ 510 h 566"/>
                <a:gd name="T88" fmla="*/ 717 w 964"/>
                <a:gd name="T89" fmla="*/ 323 h 566"/>
                <a:gd name="T90" fmla="*/ 724 w 964"/>
                <a:gd name="T91" fmla="*/ 539 h 566"/>
                <a:gd name="T92" fmla="*/ 678 w 964"/>
                <a:gd name="T93" fmla="*/ 315 h 566"/>
                <a:gd name="T94" fmla="*/ 671 w 964"/>
                <a:gd name="T95" fmla="*/ 483 h 566"/>
                <a:gd name="T96" fmla="*/ 670 w 964"/>
                <a:gd name="T97" fmla="*/ 516 h 566"/>
                <a:gd name="T98" fmla="*/ 599 w 964"/>
                <a:gd name="T99" fmla="*/ 235 h 566"/>
                <a:gd name="T100" fmla="*/ 625 w 964"/>
                <a:gd name="T101" fmla="*/ 510 h 566"/>
                <a:gd name="T102" fmla="*/ 656 w 964"/>
                <a:gd name="T103" fmla="*/ 638 h 566"/>
                <a:gd name="T104" fmla="*/ 594 w 964"/>
                <a:gd name="T105" fmla="*/ 619 h 566"/>
                <a:gd name="T106" fmla="*/ 604 w 964"/>
                <a:gd name="T107" fmla="*/ 472 h 566"/>
                <a:gd name="T108" fmla="*/ 560 w 964"/>
                <a:gd name="T109" fmla="*/ 446 h 566"/>
                <a:gd name="T110" fmla="*/ 553 w 964"/>
                <a:gd name="T111" fmla="*/ 443 h 566"/>
                <a:gd name="T112" fmla="*/ 520 w 964"/>
                <a:gd name="T113" fmla="*/ 246 h 566"/>
                <a:gd name="T114" fmla="*/ 500 w 964"/>
                <a:gd name="T115" fmla="*/ 468 h 566"/>
                <a:gd name="T116" fmla="*/ 414 w 964"/>
                <a:gd name="T117" fmla="*/ 508 h 566"/>
                <a:gd name="T118" fmla="*/ 516 w 964"/>
                <a:gd name="T119" fmla="*/ 197 h 566"/>
                <a:gd name="T120" fmla="*/ 457 w 964"/>
                <a:gd name="T121" fmla="*/ 163 h 566"/>
                <a:gd name="T122" fmla="*/ 440 w 964"/>
                <a:gd name="T123" fmla="*/ 94 h 5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4"/>
                <a:gd name="T187" fmla="*/ 0 h 566"/>
                <a:gd name="T188" fmla="*/ 964 w 964"/>
                <a:gd name="T189" fmla="*/ 566 h 5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4" h="566">
                  <a:moveTo>
                    <a:pt x="427" y="66"/>
                  </a:moveTo>
                  <a:lnTo>
                    <a:pt x="420" y="89"/>
                  </a:lnTo>
                  <a:lnTo>
                    <a:pt x="408" y="102"/>
                  </a:lnTo>
                  <a:lnTo>
                    <a:pt x="399" y="114"/>
                  </a:lnTo>
                  <a:lnTo>
                    <a:pt x="397" y="132"/>
                  </a:lnTo>
                  <a:lnTo>
                    <a:pt x="403" y="164"/>
                  </a:lnTo>
                  <a:lnTo>
                    <a:pt x="407" y="184"/>
                  </a:lnTo>
                  <a:lnTo>
                    <a:pt x="407" y="200"/>
                  </a:lnTo>
                  <a:lnTo>
                    <a:pt x="408" y="209"/>
                  </a:lnTo>
                  <a:lnTo>
                    <a:pt x="414" y="230"/>
                  </a:lnTo>
                  <a:lnTo>
                    <a:pt x="418" y="250"/>
                  </a:lnTo>
                  <a:lnTo>
                    <a:pt x="423" y="273"/>
                  </a:lnTo>
                  <a:lnTo>
                    <a:pt x="433" y="296"/>
                  </a:lnTo>
                  <a:lnTo>
                    <a:pt x="442" y="311"/>
                  </a:lnTo>
                  <a:lnTo>
                    <a:pt x="451" y="314"/>
                  </a:lnTo>
                  <a:lnTo>
                    <a:pt x="462" y="318"/>
                  </a:lnTo>
                  <a:lnTo>
                    <a:pt x="479" y="334"/>
                  </a:lnTo>
                  <a:lnTo>
                    <a:pt x="496" y="355"/>
                  </a:lnTo>
                  <a:lnTo>
                    <a:pt x="507" y="366"/>
                  </a:lnTo>
                  <a:lnTo>
                    <a:pt x="514" y="375"/>
                  </a:lnTo>
                  <a:lnTo>
                    <a:pt x="524" y="386"/>
                  </a:lnTo>
                  <a:lnTo>
                    <a:pt x="531" y="400"/>
                  </a:lnTo>
                  <a:lnTo>
                    <a:pt x="537" y="407"/>
                  </a:lnTo>
                  <a:lnTo>
                    <a:pt x="537" y="411"/>
                  </a:lnTo>
                  <a:lnTo>
                    <a:pt x="531" y="409"/>
                  </a:lnTo>
                  <a:lnTo>
                    <a:pt x="525" y="405"/>
                  </a:lnTo>
                  <a:lnTo>
                    <a:pt x="522" y="400"/>
                  </a:lnTo>
                  <a:lnTo>
                    <a:pt x="516" y="396"/>
                  </a:lnTo>
                  <a:lnTo>
                    <a:pt x="511" y="384"/>
                  </a:lnTo>
                  <a:lnTo>
                    <a:pt x="503" y="373"/>
                  </a:lnTo>
                  <a:lnTo>
                    <a:pt x="494" y="361"/>
                  </a:lnTo>
                  <a:lnTo>
                    <a:pt x="483" y="355"/>
                  </a:lnTo>
                  <a:lnTo>
                    <a:pt x="472" y="346"/>
                  </a:lnTo>
                  <a:lnTo>
                    <a:pt x="460" y="336"/>
                  </a:lnTo>
                  <a:lnTo>
                    <a:pt x="453" y="330"/>
                  </a:lnTo>
                  <a:lnTo>
                    <a:pt x="447" y="325"/>
                  </a:lnTo>
                  <a:lnTo>
                    <a:pt x="446" y="323"/>
                  </a:lnTo>
                  <a:lnTo>
                    <a:pt x="446" y="325"/>
                  </a:lnTo>
                  <a:lnTo>
                    <a:pt x="444" y="334"/>
                  </a:lnTo>
                  <a:lnTo>
                    <a:pt x="440" y="350"/>
                  </a:lnTo>
                  <a:lnTo>
                    <a:pt x="440" y="373"/>
                  </a:lnTo>
                  <a:lnTo>
                    <a:pt x="442" y="391"/>
                  </a:lnTo>
                  <a:lnTo>
                    <a:pt x="444" y="400"/>
                  </a:lnTo>
                  <a:lnTo>
                    <a:pt x="442" y="405"/>
                  </a:lnTo>
                  <a:lnTo>
                    <a:pt x="436" y="414"/>
                  </a:lnTo>
                  <a:lnTo>
                    <a:pt x="431" y="423"/>
                  </a:lnTo>
                  <a:lnTo>
                    <a:pt x="433" y="414"/>
                  </a:lnTo>
                  <a:lnTo>
                    <a:pt x="433" y="393"/>
                  </a:lnTo>
                  <a:lnTo>
                    <a:pt x="433" y="371"/>
                  </a:lnTo>
                  <a:lnTo>
                    <a:pt x="434" y="355"/>
                  </a:lnTo>
                  <a:lnTo>
                    <a:pt x="434" y="341"/>
                  </a:lnTo>
                  <a:lnTo>
                    <a:pt x="431" y="323"/>
                  </a:lnTo>
                  <a:lnTo>
                    <a:pt x="425" y="305"/>
                  </a:lnTo>
                  <a:lnTo>
                    <a:pt x="420" y="291"/>
                  </a:lnTo>
                  <a:lnTo>
                    <a:pt x="414" y="277"/>
                  </a:lnTo>
                  <a:lnTo>
                    <a:pt x="408" y="257"/>
                  </a:lnTo>
                  <a:lnTo>
                    <a:pt x="405" y="236"/>
                  </a:lnTo>
                  <a:lnTo>
                    <a:pt x="403" y="221"/>
                  </a:lnTo>
                  <a:lnTo>
                    <a:pt x="401" y="205"/>
                  </a:lnTo>
                  <a:lnTo>
                    <a:pt x="399" y="191"/>
                  </a:lnTo>
                  <a:lnTo>
                    <a:pt x="395" y="180"/>
                  </a:lnTo>
                  <a:lnTo>
                    <a:pt x="390" y="171"/>
                  </a:lnTo>
                  <a:lnTo>
                    <a:pt x="386" y="161"/>
                  </a:lnTo>
                  <a:lnTo>
                    <a:pt x="381" y="150"/>
                  </a:lnTo>
                  <a:lnTo>
                    <a:pt x="373" y="175"/>
                  </a:lnTo>
                  <a:lnTo>
                    <a:pt x="369" y="189"/>
                  </a:lnTo>
                  <a:lnTo>
                    <a:pt x="368" y="202"/>
                  </a:lnTo>
                  <a:lnTo>
                    <a:pt x="366" y="230"/>
                  </a:lnTo>
                  <a:lnTo>
                    <a:pt x="368" y="246"/>
                  </a:lnTo>
                  <a:lnTo>
                    <a:pt x="371" y="259"/>
                  </a:lnTo>
                  <a:lnTo>
                    <a:pt x="375" y="277"/>
                  </a:lnTo>
                  <a:lnTo>
                    <a:pt x="377" y="298"/>
                  </a:lnTo>
                  <a:lnTo>
                    <a:pt x="379" y="318"/>
                  </a:lnTo>
                  <a:lnTo>
                    <a:pt x="381" y="332"/>
                  </a:lnTo>
                  <a:lnTo>
                    <a:pt x="381" y="343"/>
                  </a:lnTo>
                  <a:lnTo>
                    <a:pt x="382" y="359"/>
                  </a:lnTo>
                  <a:lnTo>
                    <a:pt x="382" y="377"/>
                  </a:lnTo>
                  <a:lnTo>
                    <a:pt x="381" y="391"/>
                  </a:lnTo>
                  <a:lnTo>
                    <a:pt x="379" y="407"/>
                  </a:lnTo>
                  <a:lnTo>
                    <a:pt x="377" y="430"/>
                  </a:lnTo>
                  <a:lnTo>
                    <a:pt x="375" y="452"/>
                  </a:lnTo>
                  <a:lnTo>
                    <a:pt x="375" y="468"/>
                  </a:lnTo>
                  <a:lnTo>
                    <a:pt x="373" y="480"/>
                  </a:lnTo>
                  <a:lnTo>
                    <a:pt x="371" y="493"/>
                  </a:lnTo>
                  <a:lnTo>
                    <a:pt x="366" y="493"/>
                  </a:lnTo>
                  <a:lnTo>
                    <a:pt x="364" y="500"/>
                  </a:lnTo>
                  <a:lnTo>
                    <a:pt x="366" y="486"/>
                  </a:lnTo>
                  <a:lnTo>
                    <a:pt x="368" y="468"/>
                  </a:lnTo>
                  <a:lnTo>
                    <a:pt x="369" y="455"/>
                  </a:lnTo>
                  <a:lnTo>
                    <a:pt x="371" y="443"/>
                  </a:lnTo>
                  <a:lnTo>
                    <a:pt x="371" y="425"/>
                  </a:lnTo>
                  <a:lnTo>
                    <a:pt x="371" y="407"/>
                  </a:lnTo>
                  <a:lnTo>
                    <a:pt x="373" y="393"/>
                  </a:lnTo>
                  <a:lnTo>
                    <a:pt x="375" y="382"/>
                  </a:lnTo>
                  <a:lnTo>
                    <a:pt x="377" y="368"/>
                  </a:lnTo>
                  <a:lnTo>
                    <a:pt x="377" y="352"/>
                  </a:lnTo>
                  <a:lnTo>
                    <a:pt x="373" y="334"/>
                  </a:lnTo>
                  <a:lnTo>
                    <a:pt x="369" y="316"/>
                  </a:lnTo>
                  <a:lnTo>
                    <a:pt x="364" y="298"/>
                  </a:lnTo>
                  <a:lnTo>
                    <a:pt x="362" y="282"/>
                  </a:lnTo>
                  <a:lnTo>
                    <a:pt x="358" y="264"/>
                  </a:lnTo>
                  <a:lnTo>
                    <a:pt x="355" y="248"/>
                  </a:lnTo>
                  <a:lnTo>
                    <a:pt x="347" y="232"/>
                  </a:lnTo>
                  <a:lnTo>
                    <a:pt x="343" y="255"/>
                  </a:lnTo>
                  <a:lnTo>
                    <a:pt x="342" y="268"/>
                  </a:lnTo>
                  <a:lnTo>
                    <a:pt x="338" y="280"/>
                  </a:lnTo>
                  <a:lnTo>
                    <a:pt x="334" y="298"/>
                  </a:lnTo>
                  <a:lnTo>
                    <a:pt x="332" y="321"/>
                  </a:lnTo>
                  <a:lnTo>
                    <a:pt x="330" y="341"/>
                  </a:lnTo>
                  <a:lnTo>
                    <a:pt x="329" y="364"/>
                  </a:lnTo>
                  <a:lnTo>
                    <a:pt x="329" y="389"/>
                  </a:lnTo>
                  <a:lnTo>
                    <a:pt x="329" y="407"/>
                  </a:lnTo>
                  <a:lnTo>
                    <a:pt x="329" y="418"/>
                  </a:lnTo>
                  <a:lnTo>
                    <a:pt x="329" y="427"/>
                  </a:lnTo>
                  <a:lnTo>
                    <a:pt x="332" y="450"/>
                  </a:lnTo>
                  <a:lnTo>
                    <a:pt x="338" y="475"/>
                  </a:lnTo>
                  <a:lnTo>
                    <a:pt x="343" y="491"/>
                  </a:lnTo>
                  <a:lnTo>
                    <a:pt x="347" y="505"/>
                  </a:lnTo>
                  <a:lnTo>
                    <a:pt x="355" y="516"/>
                  </a:lnTo>
                  <a:lnTo>
                    <a:pt x="360" y="530"/>
                  </a:lnTo>
                  <a:lnTo>
                    <a:pt x="362" y="539"/>
                  </a:lnTo>
                  <a:lnTo>
                    <a:pt x="362" y="548"/>
                  </a:lnTo>
                  <a:lnTo>
                    <a:pt x="364" y="557"/>
                  </a:lnTo>
                  <a:lnTo>
                    <a:pt x="360" y="564"/>
                  </a:lnTo>
                  <a:lnTo>
                    <a:pt x="362" y="566"/>
                  </a:lnTo>
                  <a:lnTo>
                    <a:pt x="358" y="557"/>
                  </a:lnTo>
                  <a:lnTo>
                    <a:pt x="355" y="546"/>
                  </a:lnTo>
                  <a:lnTo>
                    <a:pt x="353" y="539"/>
                  </a:lnTo>
                  <a:lnTo>
                    <a:pt x="351" y="532"/>
                  </a:lnTo>
                  <a:lnTo>
                    <a:pt x="347" y="518"/>
                  </a:lnTo>
                  <a:lnTo>
                    <a:pt x="340" y="500"/>
                  </a:lnTo>
                  <a:lnTo>
                    <a:pt x="332" y="484"/>
                  </a:lnTo>
                  <a:lnTo>
                    <a:pt x="329" y="475"/>
                  </a:lnTo>
                  <a:lnTo>
                    <a:pt x="327" y="471"/>
                  </a:lnTo>
                  <a:lnTo>
                    <a:pt x="327" y="466"/>
                  </a:lnTo>
                  <a:lnTo>
                    <a:pt x="325" y="459"/>
                  </a:lnTo>
                  <a:lnTo>
                    <a:pt x="321" y="457"/>
                  </a:lnTo>
                  <a:lnTo>
                    <a:pt x="316" y="464"/>
                  </a:lnTo>
                  <a:lnTo>
                    <a:pt x="312" y="475"/>
                  </a:lnTo>
                  <a:lnTo>
                    <a:pt x="310" y="484"/>
                  </a:lnTo>
                  <a:lnTo>
                    <a:pt x="306" y="493"/>
                  </a:lnTo>
                  <a:lnTo>
                    <a:pt x="301" y="507"/>
                  </a:lnTo>
                  <a:lnTo>
                    <a:pt x="295" y="521"/>
                  </a:lnTo>
                  <a:lnTo>
                    <a:pt x="291" y="527"/>
                  </a:lnTo>
                  <a:lnTo>
                    <a:pt x="290" y="534"/>
                  </a:lnTo>
                  <a:lnTo>
                    <a:pt x="288" y="546"/>
                  </a:lnTo>
                  <a:lnTo>
                    <a:pt x="288" y="557"/>
                  </a:lnTo>
                  <a:lnTo>
                    <a:pt x="290" y="561"/>
                  </a:lnTo>
                  <a:lnTo>
                    <a:pt x="290" y="564"/>
                  </a:lnTo>
                  <a:lnTo>
                    <a:pt x="286" y="564"/>
                  </a:lnTo>
                  <a:lnTo>
                    <a:pt x="280" y="564"/>
                  </a:lnTo>
                  <a:lnTo>
                    <a:pt x="277" y="564"/>
                  </a:lnTo>
                  <a:lnTo>
                    <a:pt x="277" y="559"/>
                  </a:lnTo>
                  <a:lnTo>
                    <a:pt x="280" y="546"/>
                  </a:lnTo>
                  <a:lnTo>
                    <a:pt x="284" y="532"/>
                  </a:lnTo>
                  <a:lnTo>
                    <a:pt x="286" y="523"/>
                  </a:lnTo>
                  <a:lnTo>
                    <a:pt x="290" y="516"/>
                  </a:lnTo>
                  <a:lnTo>
                    <a:pt x="293" y="505"/>
                  </a:lnTo>
                  <a:lnTo>
                    <a:pt x="297" y="493"/>
                  </a:lnTo>
                  <a:lnTo>
                    <a:pt x="299" y="484"/>
                  </a:lnTo>
                  <a:lnTo>
                    <a:pt x="303" y="475"/>
                  </a:lnTo>
                  <a:lnTo>
                    <a:pt x="306" y="461"/>
                  </a:lnTo>
                  <a:lnTo>
                    <a:pt x="310" y="452"/>
                  </a:lnTo>
                  <a:lnTo>
                    <a:pt x="310" y="450"/>
                  </a:lnTo>
                  <a:lnTo>
                    <a:pt x="310" y="443"/>
                  </a:lnTo>
                  <a:lnTo>
                    <a:pt x="312" y="425"/>
                  </a:lnTo>
                  <a:lnTo>
                    <a:pt x="314" y="402"/>
                  </a:lnTo>
                  <a:lnTo>
                    <a:pt x="317" y="384"/>
                  </a:lnTo>
                  <a:lnTo>
                    <a:pt x="319" y="368"/>
                  </a:lnTo>
                  <a:lnTo>
                    <a:pt x="319" y="352"/>
                  </a:lnTo>
                  <a:lnTo>
                    <a:pt x="319" y="336"/>
                  </a:lnTo>
                  <a:lnTo>
                    <a:pt x="323" y="321"/>
                  </a:lnTo>
                  <a:lnTo>
                    <a:pt x="325" y="307"/>
                  </a:lnTo>
                  <a:lnTo>
                    <a:pt x="325" y="291"/>
                  </a:lnTo>
                  <a:lnTo>
                    <a:pt x="327" y="275"/>
                  </a:lnTo>
                  <a:lnTo>
                    <a:pt x="327" y="257"/>
                  </a:lnTo>
                  <a:lnTo>
                    <a:pt x="327" y="241"/>
                  </a:lnTo>
                  <a:lnTo>
                    <a:pt x="329" y="227"/>
                  </a:lnTo>
                  <a:lnTo>
                    <a:pt x="332" y="216"/>
                  </a:lnTo>
                  <a:lnTo>
                    <a:pt x="332" y="205"/>
                  </a:lnTo>
                  <a:lnTo>
                    <a:pt x="330" y="200"/>
                  </a:lnTo>
                  <a:lnTo>
                    <a:pt x="323" y="202"/>
                  </a:lnTo>
                  <a:lnTo>
                    <a:pt x="316" y="207"/>
                  </a:lnTo>
                  <a:lnTo>
                    <a:pt x="312" y="211"/>
                  </a:lnTo>
                  <a:lnTo>
                    <a:pt x="308" y="221"/>
                  </a:lnTo>
                  <a:lnTo>
                    <a:pt x="303" y="236"/>
                  </a:lnTo>
                  <a:lnTo>
                    <a:pt x="297" y="252"/>
                  </a:lnTo>
                  <a:lnTo>
                    <a:pt x="295" y="264"/>
                  </a:lnTo>
                  <a:lnTo>
                    <a:pt x="293" y="273"/>
                  </a:lnTo>
                  <a:lnTo>
                    <a:pt x="291" y="291"/>
                  </a:lnTo>
                  <a:lnTo>
                    <a:pt x="291" y="307"/>
                  </a:lnTo>
                  <a:lnTo>
                    <a:pt x="293" y="316"/>
                  </a:lnTo>
                  <a:lnTo>
                    <a:pt x="295" y="325"/>
                  </a:lnTo>
                  <a:lnTo>
                    <a:pt x="291" y="346"/>
                  </a:lnTo>
                  <a:lnTo>
                    <a:pt x="286" y="368"/>
                  </a:lnTo>
                  <a:lnTo>
                    <a:pt x="282" y="382"/>
                  </a:lnTo>
                  <a:lnTo>
                    <a:pt x="278" y="396"/>
                  </a:lnTo>
                  <a:lnTo>
                    <a:pt x="271" y="416"/>
                  </a:lnTo>
                  <a:lnTo>
                    <a:pt x="265" y="434"/>
                  </a:lnTo>
                  <a:lnTo>
                    <a:pt x="264" y="446"/>
                  </a:lnTo>
                  <a:lnTo>
                    <a:pt x="262" y="457"/>
                  </a:lnTo>
                  <a:lnTo>
                    <a:pt x="256" y="475"/>
                  </a:lnTo>
                  <a:lnTo>
                    <a:pt x="249" y="493"/>
                  </a:lnTo>
                  <a:lnTo>
                    <a:pt x="243" y="509"/>
                  </a:lnTo>
                  <a:lnTo>
                    <a:pt x="238" y="521"/>
                  </a:lnTo>
                  <a:lnTo>
                    <a:pt x="228" y="532"/>
                  </a:lnTo>
                  <a:lnTo>
                    <a:pt x="219" y="543"/>
                  </a:lnTo>
                  <a:lnTo>
                    <a:pt x="213" y="550"/>
                  </a:lnTo>
                  <a:lnTo>
                    <a:pt x="212" y="550"/>
                  </a:lnTo>
                  <a:lnTo>
                    <a:pt x="213" y="543"/>
                  </a:lnTo>
                  <a:lnTo>
                    <a:pt x="217" y="534"/>
                  </a:lnTo>
                  <a:lnTo>
                    <a:pt x="223" y="530"/>
                  </a:lnTo>
                  <a:lnTo>
                    <a:pt x="226" y="523"/>
                  </a:lnTo>
                  <a:lnTo>
                    <a:pt x="232" y="511"/>
                  </a:lnTo>
                  <a:lnTo>
                    <a:pt x="238" y="498"/>
                  </a:lnTo>
                  <a:lnTo>
                    <a:pt x="243" y="489"/>
                  </a:lnTo>
                  <a:lnTo>
                    <a:pt x="247" y="477"/>
                  </a:lnTo>
                  <a:lnTo>
                    <a:pt x="252" y="455"/>
                  </a:lnTo>
                  <a:lnTo>
                    <a:pt x="258" y="427"/>
                  </a:lnTo>
                  <a:lnTo>
                    <a:pt x="264" y="409"/>
                  </a:lnTo>
                  <a:lnTo>
                    <a:pt x="269" y="391"/>
                  </a:lnTo>
                  <a:lnTo>
                    <a:pt x="275" y="368"/>
                  </a:lnTo>
                  <a:lnTo>
                    <a:pt x="278" y="343"/>
                  </a:lnTo>
                  <a:lnTo>
                    <a:pt x="280" y="325"/>
                  </a:lnTo>
                  <a:lnTo>
                    <a:pt x="280" y="307"/>
                  </a:lnTo>
                  <a:lnTo>
                    <a:pt x="282" y="286"/>
                  </a:lnTo>
                  <a:lnTo>
                    <a:pt x="288" y="264"/>
                  </a:lnTo>
                  <a:lnTo>
                    <a:pt x="295" y="241"/>
                  </a:lnTo>
                  <a:lnTo>
                    <a:pt x="297" y="223"/>
                  </a:lnTo>
                  <a:lnTo>
                    <a:pt x="290" y="214"/>
                  </a:lnTo>
                  <a:lnTo>
                    <a:pt x="278" y="214"/>
                  </a:lnTo>
                  <a:lnTo>
                    <a:pt x="269" y="221"/>
                  </a:lnTo>
                  <a:lnTo>
                    <a:pt x="262" y="234"/>
                  </a:lnTo>
                  <a:lnTo>
                    <a:pt x="252" y="252"/>
                  </a:lnTo>
                  <a:lnTo>
                    <a:pt x="243" y="266"/>
                  </a:lnTo>
                  <a:lnTo>
                    <a:pt x="239" y="275"/>
                  </a:lnTo>
                  <a:lnTo>
                    <a:pt x="238" y="286"/>
                  </a:lnTo>
                  <a:lnTo>
                    <a:pt x="236" y="302"/>
                  </a:lnTo>
                  <a:lnTo>
                    <a:pt x="234" y="318"/>
                  </a:lnTo>
                  <a:lnTo>
                    <a:pt x="234" y="325"/>
                  </a:lnTo>
                  <a:lnTo>
                    <a:pt x="232" y="334"/>
                  </a:lnTo>
                  <a:lnTo>
                    <a:pt x="232" y="352"/>
                  </a:lnTo>
                  <a:lnTo>
                    <a:pt x="234" y="373"/>
                  </a:lnTo>
                  <a:lnTo>
                    <a:pt x="234" y="389"/>
                  </a:lnTo>
                  <a:lnTo>
                    <a:pt x="234" y="405"/>
                  </a:lnTo>
                  <a:lnTo>
                    <a:pt x="230" y="427"/>
                  </a:lnTo>
                  <a:lnTo>
                    <a:pt x="225" y="450"/>
                  </a:lnTo>
                  <a:lnTo>
                    <a:pt x="219" y="466"/>
                  </a:lnTo>
                  <a:lnTo>
                    <a:pt x="213" y="480"/>
                  </a:lnTo>
                  <a:lnTo>
                    <a:pt x="206" y="493"/>
                  </a:lnTo>
                  <a:lnTo>
                    <a:pt x="200" y="505"/>
                  </a:lnTo>
                  <a:lnTo>
                    <a:pt x="197" y="511"/>
                  </a:lnTo>
                  <a:lnTo>
                    <a:pt x="195" y="509"/>
                  </a:lnTo>
                  <a:lnTo>
                    <a:pt x="199" y="498"/>
                  </a:lnTo>
                  <a:lnTo>
                    <a:pt x="206" y="482"/>
                  </a:lnTo>
                  <a:lnTo>
                    <a:pt x="212" y="471"/>
                  </a:lnTo>
                  <a:lnTo>
                    <a:pt x="215" y="457"/>
                  </a:lnTo>
                  <a:lnTo>
                    <a:pt x="219" y="441"/>
                  </a:lnTo>
                  <a:lnTo>
                    <a:pt x="223" y="425"/>
                  </a:lnTo>
                  <a:lnTo>
                    <a:pt x="226" y="414"/>
                  </a:lnTo>
                  <a:lnTo>
                    <a:pt x="228" y="405"/>
                  </a:lnTo>
                  <a:lnTo>
                    <a:pt x="226" y="389"/>
                  </a:lnTo>
                  <a:lnTo>
                    <a:pt x="225" y="373"/>
                  </a:lnTo>
                  <a:lnTo>
                    <a:pt x="223" y="359"/>
                  </a:lnTo>
                  <a:lnTo>
                    <a:pt x="223" y="346"/>
                  </a:lnTo>
                  <a:lnTo>
                    <a:pt x="223" y="327"/>
                  </a:lnTo>
                  <a:lnTo>
                    <a:pt x="225" y="307"/>
                  </a:lnTo>
                  <a:lnTo>
                    <a:pt x="226" y="289"/>
                  </a:lnTo>
                  <a:lnTo>
                    <a:pt x="230" y="277"/>
                  </a:lnTo>
                  <a:lnTo>
                    <a:pt x="230" y="273"/>
                  </a:lnTo>
                  <a:lnTo>
                    <a:pt x="219" y="280"/>
                  </a:lnTo>
                  <a:lnTo>
                    <a:pt x="208" y="289"/>
                  </a:lnTo>
                  <a:lnTo>
                    <a:pt x="195" y="298"/>
                  </a:lnTo>
                  <a:lnTo>
                    <a:pt x="184" y="307"/>
                  </a:lnTo>
                  <a:lnTo>
                    <a:pt x="173" y="318"/>
                  </a:lnTo>
                  <a:lnTo>
                    <a:pt x="165" y="327"/>
                  </a:lnTo>
                  <a:lnTo>
                    <a:pt x="160" y="336"/>
                  </a:lnTo>
                  <a:lnTo>
                    <a:pt x="156" y="343"/>
                  </a:lnTo>
                  <a:lnTo>
                    <a:pt x="148" y="352"/>
                  </a:lnTo>
                  <a:lnTo>
                    <a:pt x="143" y="357"/>
                  </a:lnTo>
                  <a:lnTo>
                    <a:pt x="141" y="366"/>
                  </a:lnTo>
                  <a:lnTo>
                    <a:pt x="143" y="386"/>
                  </a:lnTo>
                  <a:lnTo>
                    <a:pt x="147" y="407"/>
                  </a:lnTo>
                  <a:lnTo>
                    <a:pt x="145" y="418"/>
                  </a:lnTo>
                  <a:lnTo>
                    <a:pt x="143" y="430"/>
                  </a:lnTo>
                  <a:lnTo>
                    <a:pt x="143" y="446"/>
                  </a:lnTo>
                  <a:lnTo>
                    <a:pt x="147" y="464"/>
                  </a:lnTo>
                  <a:lnTo>
                    <a:pt x="150" y="471"/>
                  </a:lnTo>
                  <a:lnTo>
                    <a:pt x="150" y="473"/>
                  </a:lnTo>
                  <a:lnTo>
                    <a:pt x="145" y="471"/>
                  </a:lnTo>
                  <a:lnTo>
                    <a:pt x="139" y="466"/>
                  </a:lnTo>
                  <a:lnTo>
                    <a:pt x="139" y="464"/>
                  </a:lnTo>
                  <a:lnTo>
                    <a:pt x="139" y="457"/>
                  </a:lnTo>
                  <a:lnTo>
                    <a:pt x="139" y="443"/>
                  </a:lnTo>
                  <a:lnTo>
                    <a:pt x="137" y="430"/>
                  </a:lnTo>
                  <a:lnTo>
                    <a:pt x="137" y="416"/>
                  </a:lnTo>
                  <a:lnTo>
                    <a:pt x="135" y="405"/>
                  </a:lnTo>
                  <a:lnTo>
                    <a:pt x="135" y="391"/>
                  </a:lnTo>
                  <a:lnTo>
                    <a:pt x="135" y="377"/>
                  </a:lnTo>
                  <a:lnTo>
                    <a:pt x="135" y="368"/>
                  </a:lnTo>
                  <a:lnTo>
                    <a:pt x="137" y="359"/>
                  </a:lnTo>
                  <a:lnTo>
                    <a:pt x="145" y="346"/>
                  </a:lnTo>
                  <a:lnTo>
                    <a:pt x="154" y="332"/>
                  </a:lnTo>
                  <a:lnTo>
                    <a:pt x="161" y="323"/>
                  </a:lnTo>
                  <a:lnTo>
                    <a:pt x="167" y="314"/>
                  </a:lnTo>
                  <a:lnTo>
                    <a:pt x="176" y="307"/>
                  </a:lnTo>
                  <a:lnTo>
                    <a:pt x="184" y="302"/>
                  </a:lnTo>
                  <a:lnTo>
                    <a:pt x="187" y="296"/>
                  </a:lnTo>
                  <a:lnTo>
                    <a:pt x="193" y="291"/>
                  </a:lnTo>
                  <a:lnTo>
                    <a:pt x="202" y="280"/>
                  </a:lnTo>
                  <a:lnTo>
                    <a:pt x="212" y="271"/>
                  </a:lnTo>
                  <a:lnTo>
                    <a:pt x="215" y="266"/>
                  </a:lnTo>
                  <a:lnTo>
                    <a:pt x="219" y="261"/>
                  </a:lnTo>
                  <a:lnTo>
                    <a:pt x="226" y="255"/>
                  </a:lnTo>
                  <a:lnTo>
                    <a:pt x="234" y="248"/>
                  </a:lnTo>
                  <a:lnTo>
                    <a:pt x="241" y="241"/>
                  </a:lnTo>
                  <a:lnTo>
                    <a:pt x="245" y="236"/>
                  </a:lnTo>
                  <a:lnTo>
                    <a:pt x="241" y="232"/>
                  </a:lnTo>
                  <a:lnTo>
                    <a:pt x="236" y="227"/>
                  </a:lnTo>
                  <a:lnTo>
                    <a:pt x="230" y="225"/>
                  </a:lnTo>
                  <a:lnTo>
                    <a:pt x="226" y="225"/>
                  </a:lnTo>
                  <a:lnTo>
                    <a:pt x="219" y="230"/>
                  </a:lnTo>
                  <a:lnTo>
                    <a:pt x="213" y="234"/>
                  </a:lnTo>
                  <a:lnTo>
                    <a:pt x="212" y="236"/>
                  </a:lnTo>
                  <a:lnTo>
                    <a:pt x="206" y="241"/>
                  </a:lnTo>
                  <a:lnTo>
                    <a:pt x="199" y="246"/>
                  </a:lnTo>
                  <a:lnTo>
                    <a:pt x="189" y="252"/>
                  </a:lnTo>
                  <a:lnTo>
                    <a:pt x="184" y="257"/>
                  </a:lnTo>
                  <a:lnTo>
                    <a:pt x="178" y="261"/>
                  </a:lnTo>
                  <a:lnTo>
                    <a:pt x="173" y="268"/>
                  </a:lnTo>
                  <a:lnTo>
                    <a:pt x="163" y="271"/>
                  </a:lnTo>
                  <a:lnTo>
                    <a:pt x="154" y="271"/>
                  </a:lnTo>
                  <a:lnTo>
                    <a:pt x="143" y="273"/>
                  </a:lnTo>
                  <a:lnTo>
                    <a:pt x="134" y="280"/>
                  </a:lnTo>
                  <a:lnTo>
                    <a:pt x="128" y="289"/>
                  </a:lnTo>
                  <a:lnTo>
                    <a:pt x="122" y="291"/>
                  </a:lnTo>
                  <a:lnTo>
                    <a:pt x="115" y="291"/>
                  </a:lnTo>
                  <a:lnTo>
                    <a:pt x="104" y="296"/>
                  </a:lnTo>
                  <a:lnTo>
                    <a:pt x="95" y="302"/>
                  </a:lnTo>
                  <a:lnTo>
                    <a:pt x="87" y="309"/>
                  </a:lnTo>
                  <a:lnTo>
                    <a:pt x="82" y="311"/>
                  </a:lnTo>
                  <a:lnTo>
                    <a:pt x="74" y="314"/>
                  </a:lnTo>
                  <a:lnTo>
                    <a:pt x="70" y="309"/>
                  </a:lnTo>
                  <a:lnTo>
                    <a:pt x="72" y="305"/>
                  </a:lnTo>
                  <a:lnTo>
                    <a:pt x="78" y="300"/>
                  </a:lnTo>
                  <a:lnTo>
                    <a:pt x="80" y="298"/>
                  </a:lnTo>
                  <a:lnTo>
                    <a:pt x="83" y="296"/>
                  </a:lnTo>
                  <a:lnTo>
                    <a:pt x="89" y="293"/>
                  </a:lnTo>
                  <a:lnTo>
                    <a:pt x="98" y="289"/>
                  </a:lnTo>
                  <a:lnTo>
                    <a:pt x="106" y="284"/>
                  </a:lnTo>
                  <a:lnTo>
                    <a:pt x="113" y="277"/>
                  </a:lnTo>
                  <a:lnTo>
                    <a:pt x="119" y="273"/>
                  </a:lnTo>
                  <a:lnTo>
                    <a:pt x="128" y="268"/>
                  </a:lnTo>
                  <a:lnTo>
                    <a:pt x="137" y="264"/>
                  </a:lnTo>
                  <a:lnTo>
                    <a:pt x="145" y="264"/>
                  </a:lnTo>
                  <a:lnTo>
                    <a:pt x="150" y="261"/>
                  </a:lnTo>
                  <a:lnTo>
                    <a:pt x="154" y="255"/>
                  </a:lnTo>
                  <a:lnTo>
                    <a:pt x="158" y="248"/>
                  </a:lnTo>
                  <a:lnTo>
                    <a:pt x="161" y="243"/>
                  </a:lnTo>
                  <a:lnTo>
                    <a:pt x="160" y="239"/>
                  </a:lnTo>
                  <a:lnTo>
                    <a:pt x="150" y="232"/>
                  </a:lnTo>
                  <a:lnTo>
                    <a:pt x="137" y="225"/>
                  </a:lnTo>
                  <a:lnTo>
                    <a:pt x="130" y="221"/>
                  </a:lnTo>
                  <a:lnTo>
                    <a:pt x="121" y="221"/>
                  </a:lnTo>
                  <a:lnTo>
                    <a:pt x="109" y="218"/>
                  </a:lnTo>
                  <a:lnTo>
                    <a:pt x="96" y="221"/>
                  </a:lnTo>
                  <a:lnTo>
                    <a:pt x="85" y="225"/>
                  </a:lnTo>
                  <a:lnTo>
                    <a:pt x="78" y="230"/>
                  </a:lnTo>
                  <a:lnTo>
                    <a:pt x="76" y="232"/>
                  </a:lnTo>
                  <a:lnTo>
                    <a:pt x="82" y="221"/>
                  </a:lnTo>
                  <a:lnTo>
                    <a:pt x="85" y="216"/>
                  </a:lnTo>
                  <a:lnTo>
                    <a:pt x="89" y="214"/>
                  </a:lnTo>
                  <a:lnTo>
                    <a:pt x="98" y="211"/>
                  </a:lnTo>
                  <a:lnTo>
                    <a:pt x="108" y="209"/>
                  </a:lnTo>
                  <a:lnTo>
                    <a:pt x="115" y="207"/>
                  </a:lnTo>
                  <a:lnTo>
                    <a:pt x="124" y="209"/>
                  </a:lnTo>
                  <a:lnTo>
                    <a:pt x="135" y="211"/>
                  </a:lnTo>
                  <a:lnTo>
                    <a:pt x="147" y="216"/>
                  </a:lnTo>
                  <a:lnTo>
                    <a:pt x="152" y="218"/>
                  </a:lnTo>
                  <a:lnTo>
                    <a:pt x="156" y="223"/>
                  </a:lnTo>
                  <a:lnTo>
                    <a:pt x="163" y="232"/>
                  </a:lnTo>
                  <a:lnTo>
                    <a:pt x="171" y="241"/>
                  </a:lnTo>
                  <a:lnTo>
                    <a:pt x="173" y="248"/>
                  </a:lnTo>
                  <a:lnTo>
                    <a:pt x="174" y="250"/>
                  </a:lnTo>
                  <a:lnTo>
                    <a:pt x="186" y="243"/>
                  </a:lnTo>
                  <a:lnTo>
                    <a:pt x="195" y="234"/>
                  </a:lnTo>
                  <a:lnTo>
                    <a:pt x="199" y="225"/>
                  </a:lnTo>
                  <a:lnTo>
                    <a:pt x="204" y="221"/>
                  </a:lnTo>
                  <a:lnTo>
                    <a:pt x="217" y="214"/>
                  </a:lnTo>
                  <a:lnTo>
                    <a:pt x="230" y="209"/>
                  </a:lnTo>
                  <a:lnTo>
                    <a:pt x="238" y="207"/>
                  </a:lnTo>
                  <a:lnTo>
                    <a:pt x="243" y="205"/>
                  </a:lnTo>
                  <a:lnTo>
                    <a:pt x="252" y="200"/>
                  </a:lnTo>
                  <a:lnTo>
                    <a:pt x="264" y="198"/>
                  </a:lnTo>
                  <a:lnTo>
                    <a:pt x="269" y="198"/>
                  </a:lnTo>
                  <a:lnTo>
                    <a:pt x="277" y="196"/>
                  </a:lnTo>
                  <a:lnTo>
                    <a:pt x="286" y="182"/>
                  </a:lnTo>
                  <a:lnTo>
                    <a:pt x="295" y="171"/>
                  </a:lnTo>
                  <a:lnTo>
                    <a:pt x="299" y="168"/>
                  </a:lnTo>
                  <a:lnTo>
                    <a:pt x="301" y="164"/>
                  </a:lnTo>
                  <a:lnTo>
                    <a:pt x="306" y="146"/>
                  </a:lnTo>
                  <a:lnTo>
                    <a:pt x="312" y="125"/>
                  </a:lnTo>
                  <a:lnTo>
                    <a:pt x="316" y="114"/>
                  </a:lnTo>
                  <a:lnTo>
                    <a:pt x="317" y="107"/>
                  </a:lnTo>
                  <a:lnTo>
                    <a:pt x="321" y="91"/>
                  </a:lnTo>
                  <a:lnTo>
                    <a:pt x="327" y="71"/>
                  </a:lnTo>
                  <a:lnTo>
                    <a:pt x="329" y="59"/>
                  </a:lnTo>
                  <a:lnTo>
                    <a:pt x="325" y="52"/>
                  </a:lnTo>
                  <a:lnTo>
                    <a:pt x="316" y="55"/>
                  </a:lnTo>
                  <a:lnTo>
                    <a:pt x="306" y="61"/>
                  </a:lnTo>
                  <a:lnTo>
                    <a:pt x="303" y="66"/>
                  </a:lnTo>
                  <a:lnTo>
                    <a:pt x="297" y="73"/>
                  </a:lnTo>
                  <a:lnTo>
                    <a:pt x="288" y="82"/>
                  </a:lnTo>
                  <a:lnTo>
                    <a:pt x="273" y="89"/>
                  </a:lnTo>
                  <a:lnTo>
                    <a:pt x="262" y="96"/>
                  </a:lnTo>
                  <a:lnTo>
                    <a:pt x="252" y="102"/>
                  </a:lnTo>
                  <a:lnTo>
                    <a:pt x="243" y="109"/>
                  </a:lnTo>
                  <a:lnTo>
                    <a:pt x="238" y="114"/>
                  </a:lnTo>
                  <a:lnTo>
                    <a:pt x="234" y="118"/>
                  </a:lnTo>
                  <a:lnTo>
                    <a:pt x="226" y="121"/>
                  </a:lnTo>
                  <a:lnTo>
                    <a:pt x="215" y="125"/>
                  </a:lnTo>
                  <a:lnTo>
                    <a:pt x="202" y="132"/>
                  </a:lnTo>
                  <a:lnTo>
                    <a:pt x="193" y="136"/>
                  </a:lnTo>
                  <a:lnTo>
                    <a:pt x="184" y="141"/>
                  </a:lnTo>
                  <a:lnTo>
                    <a:pt x="174" y="146"/>
                  </a:lnTo>
                  <a:lnTo>
                    <a:pt x="165" y="148"/>
                  </a:lnTo>
                  <a:lnTo>
                    <a:pt x="158" y="150"/>
                  </a:lnTo>
                  <a:lnTo>
                    <a:pt x="150" y="152"/>
                  </a:lnTo>
                  <a:lnTo>
                    <a:pt x="141" y="155"/>
                  </a:lnTo>
                  <a:lnTo>
                    <a:pt x="132" y="157"/>
                  </a:lnTo>
                  <a:lnTo>
                    <a:pt x="124" y="159"/>
                  </a:lnTo>
                  <a:lnTo>
                    <a:pt x="117" y="164"/>
                  </a:lnTo>
                  <a:lnTo>
                    <a:pt x="106" y="166"/>
                  </a:lnTo>
                  <a:lnTo>
                    <a:pt x="93" y="171"/>
                  </a:lnTo>
                  <a:lnTo>
                    <a:pt x="80" y="177"/>
                  </a:lnTo>
                  <a:lnTo>
                    <a:pt x="69" y="186"/>
                  </a:lnTo>
                  <a:lnTo>
                    <a:pt x="59" y="196"/>
                  </a:lnTo>
                  <a:lnTo>
                    <a:pt x="52" y="202"/>
                  </a:lnTo>
                  <a:lnTo>
                    <a:pt x="43" y="205"/>
                  </a:lnTo>
                  <a:lnTo>
                    <a:pt x="35" y="205"/>
                  </a:lnTo>
                  <a:lnTo>
                    <a:pt x="24" y="209"/>
                  </a:lnTo>
                  <a:lnTo>
                    <a:pt x="15" y="216"/>
                  </a:lnTo>
                  <a:lnTo>
                    <a:pt x="7" y="225"/>
                  </a:lnTo>
                  <a:lnTo>
                    <a:pt x="2" y="227"/>
                  </a:lnTo>
                  <a:lnTo>
                    <a:pt x="0" y="223"/>
                  </a:lnTo>
                  <a:lnTo>
                    <a:pt x="2" y="216"/>
                  </a:lnTo>
                  <a:lnTo>
                    <a:pt x="7" y="211"/>
                  </a:lnTo>
                  <a:lnTo>
                    <a:pt x="11" y="207"/>
                  </a:lnTo>
                  <a:lnTo>
                    <a:pt x="15" y="205"/>
                  </a:lnTo>
                  <a:lnTo>
                    <a:pt x="26" y="202"/>
                  </a:lnTo>
                  <a:lnTo>
                    <a:pt x="33" y="200"/>
                  </a:lnTo>
                  <a:lnTo>
                    <a:pt x="37" y="198"/>
                  </a:lnTo>
                  <a:lnTo>
                    <a:pt x="39" y="198"/>
                  </a:lnTo>
                  <a:lnTo>
                    <a:pt x="41" y="196"/>
                  </a:lnTo>
                  <a:lnTo>
                    <a:pt x="45" y="193"/>
                  </a:lnTo>
                  <a:lnTo>
                    <a:pt x="54" y="186"/>
                  </a:lnTo>
                  <a:lnTo>
                    <a:pt x="65" y="180"/>
                  </a:lnTo>
                  <a:lnTo>
                    <a:pt x="76" y="173"/>
                  </a:lnTo>
                  <a:lnTo>
                    <a:pt x="82" y="168"/>
                  </a:lnTo>
                  <a:lnTo>
                    <a:pt x="87" y="166"/>
                  </a:lnTo>
                  <a:lnTo>
                    <a:pt x="98" y="159"/>
                  </a:lnTo>
                  <a:lnTo>
                    <a:pt x="111" y="152"/>
                  </a:lnTo>
                  <a:lnTo>
                    <a:pt x="119" y="150"/>
                  </a:lnTo>
                  <a:lnTo>
                    <a:pt x="126" y="146"/>
                  </a:lnTo>
                  <a:lnTo>
                    <a:pt x="139" y="141"/>
                  </a:lnTo>
                  <a:lnTo>
                    <a:pt x="152" y="136"/>
                  </a:lnTo>
                  <a:lnTo>
                    <a:pt x="161" y="132"/>
                  </a:lnTo>
                  <a:lnTo>
                    <a:pt x="167" y="130"/>
                  </a:lnTo>
                  <a:lnTo>
                    <a:pt x="169" y="130"/>
                  </a:lnTo>
                  <a:lnTo>
                    <a:pt x="163" y="123"/>
                  </a:lnTo>
                  <a:lnTo>
                    <a:pt x="160" y="118"/>
                  </a:lnTo>
                  <a:lnTo>
                    <a:pt x="156" y="118"/>
                  </a:lnTo>
                  <a:lnTo>
                    <a:pt x="145" y="116"/>
                  </a:lnTo>
                  <a:lnTo>
                    <a:pt x="132" y="114"/>
                  </a:lnTo>
                  <a:lnTo>
                    <a:pt x="124" y="111"/>
                  </a:lnTo>
                  <a:lnTo>
                    <a:pt x="117" y="109"/>
                  </a:lnTo>
                  <a:lnTo>
                    <a:pt x="108" y="114"/>
                  </a:lnTo>
                  <a:lnTo>
                    <a:pt x="96" y="118"/>
                  </a:lnTo>
                  <a:lnTo>
                    <a:pt x="89" y="123"/>
                  </a:lnTo>
                  <a:lnTo>
                    <a:pt x="82" y="125"/>
                  </a:lnTo>
                  <a:lnTo>
                    <a:pt x="72" y="127"/>
                  </a:lnTo>
                  <a:lnTo>
                    <a:pt x="80" y="123"/>
                  </a:lnTo>
                  <a:lnTo>
                    <a:pt x="83" y="118"/>
                  </a:lnTo>
                  <a:lnTo>
                    <a:pt x="89" y="116"/>
                  </a:lnTo>
                  <a:lnTo>
                    <a:pt x="100" y="111"/>
                  </a:lnTo>
                  <a:lnTo>
                    <a:pt x="115" y="107"/>
                  </a:lnTo>
                  <a:lnTo>
                    <a:pt x="124" y="105"/>
                  </a:lnTo>
                  <a:lnTo>
                    <a:pt x="128" y="102"/>
                  </a:lnTo>
                  <a:lnTo>
                    <a:pt x="130" y="102"/>
                  </a:lnTo>
                  <a:lnTo>
                    <a:pt x="117" y="91"/>
                  </a:lnTo>
                  <a:lnTo>
                    <a:pt x="108" y="82"/>
                  </a:lnTo>
                  <a:lnTo>
                    <a:pt x="102" y="73"/>
                  </a:lnTo>
                  <a:lnTo>
                    <a:pt x="100" y="71"/>
                  </a:lnTo>
                  <a:lnTo>
                    <a:pt x="108" y="73"/>
                  </a:lnTo>
                  <a:lnTo>
                    <a:pt x="115" y="75"/>
                  </a:lnTo>
                  <a:lnTo>
                    <a:pt x="121" y="80"/>
                  </a:lnTo>
                  <a:lnTo>
                    <a:pt x="122" y="82"/>
                  </a:lnTo>
                  <a:lnTo>
                    <a:pt x="122" y="84"/>
                  </a:lnTo>
                  <a:lnTo>
                    <a:pt x="124" y="86"/>
                  </a:lnTo>
                  <a:lnTo>
                    <a:pt x="130" y="91"/>
                  </a:lnTo>
                  <a:lnTo>
                    <a:pt x="139" y="96"/>
                  </a:lnTo>
                  <a:lnTo>
                    <a:pt x="150" y="100"/>
                  </a:lnTo>
                  <a:lnTo>
                    <a:pt x="158" y="105"/>
                  </a:lnTo>
                  <a:lnTo>
                    <a:pt x="167" y="109"/>
                  </a:lnTo>
                  <a:lnTo>
                    <a:pt x="180" y="111"/>
                  </a:lnTo>
                  <a:lnTo>
                    <a:pt x="191" y="111"/>
                  </a:lnTo>
                  <a:lnTo>
                    <a:pt x="199" y="111"/>
                  </a:lnTo>
                  <a:lnTo>
                    <a:pt x="204" y="107"/>
                  </a:lnTo>
                  <a:lnTo>
                    <a:pt x="215" y="102"/>
                  </a:lnTo>
                  <a:lnTo>
                    <a:pt x="223" y="100"/>
                  </a:lnTo>
                  <a:lnTo>
                    <a:pt x="232" y="96"/>
                  </a:lnTo>
                  <a:lnTo>
                    <a:pt x="239" y="91"/>
                  </a:lnTo>
                  <a:lnTo>
                    <a:pt x="247" y="86"/>
                  </a:lnTo>
                  <a:lnTo>
                    <a:pt x="254" y="82"/>
                  </a:lnTo>
                  <a:lnTo>
                    <a:pt x="262" y="77"/>
                  </a:lnTo>
                  <a:lnTo>
                    <a:pt x="269" y="71"/>
                  </a:lnTo>
                  <a:lnTo>
                    <a:pt x="275" y="66"/>
                  </a:lnTo>
                  <a:lnTo>
                    <a:pt x="282" y="61"/>
                  </a:lnTo>
                  <a:lnTo>
                    <a:pt x="293" y="55"/>
                  </a:lnTo>
                  <a:lnTo>
                    <a:pt x="304" y="50"/>
                  </a:lnTo>
                  <a:lnTo>
                    <a:pt x="316" y="46"/>
                  </a:lnTo>
                  <a:lnTo>
                    <a:pt x="323" y="41"/>
                  </a:lnTo>
                  <a:lnTo>
                    <a:pt x="329" y="34"/>
                  </a:lnTo>
                  <a:lnTo>
                    <a:pt x="329" y="32"/>
                  </a:lnTo>
                  <a:lnTo>
                    <a:pt x="321" y="27"/>
                  </a:lnTo>
                  <a:lnTo>
                    <a:pt x="310" y="23"/>
                  </a:lnTo>
                  <a:lnTo>
                    <a:pt x="297" y="23"/>
                  </a:lnTo>
                  <a:lnTo>
                    <a:pt x="282" y="21"/>
                  </a:lnTo>
                  <a:lnTo>
                    <a:pt x="267" y="21"/>
                  </a:lnTo>
                  <a:lnTo>
                    <a:pt x="251" y="16"/>
                  </a:lnTo>
                  <a:lnTo>
                    <a:pt x="239" y="14"/>
                  </a:lnTo>
                  <a:lnTo>
                    <a:pt x="228" y="9"/>
                  </a:lnTo>
                  <a:lnTo>
                    <a:pt x="219" y="5"/>
                  </a:lnTo>
                  <a:lnTo>
                    <a:pt x="212" y="2"/>
                  </a:lnTo>
                  <a:lnTo>
                    <a:pt x="208" y="2"/>
                  </a:lnTo>
                  <a:lnTo>
                    <a:pt x="208" y="5"/>
                  </a:lnTo>
                  <a:lnTo>
                    <a:pt x="212" y="5"/>
                  </a:lnTo>
                  <a:lnTo>
                    <a:pt x="225" y="5"/>
                  </a:lnTo>
                  <a:lnTo>
                    <a:pt x="243" y="5"/>
                  </a:lnTo>
                  <a:lnTo>
                    <a:pt x="267" y="5"/>
                  </a:lnTo>
                  <a:lnTo>
                    <a:pt x="295" y="5"/>
                  </a:lnTo>
                  <a:lnTo>
                    <a:pt x="329" y="5"/>
                  </a:lnTo>
                  <a:lnTo>
                    <a:pt x="364" y="2"/>
                  </a:lnTo>
                  <a:lnTo>
                    <a:pt x="399" y="2"/>
                  </a:lnTo>
                  <a:lnTo>
                    <a:pt x="438" y="2"/>
                  </a:lnTo>
                  <a:lnTo>
                    <a:pt x="475" y="2"/>
                  </a:lnTo>
                  <a:lnTo>
                    <a:pt x="511" y="2"/>
                  </a:lnTo>
                  <a:lnTo>
                    <a:pt x="544" y="0"/>
                  </a:lnTo>
                  <a:lnTo>
                    <a:pt x="576" y="0"/>
                  </a:lnTo>
                  <a:lnTo>
                    <a:pt x="602" y="0"/>
                  </a:lnTo>
                  <a:lnTo>
                    <a:pt x="624" y="0"/>
                  </a:lnTo>
                  <a:lnTo>
                    <a:pt x="639" y="0"/>
                  </a:lnTo>
                  <a:lnTo>
                    <a:pt x="648" y="0"/>
                  </a:lnTo>
                  <a:lnTo>
                    <a:pt x="637" y="5"/>
                  </a:lnTo>
                  <a:lnTo>
                    <a:pt x="629" y="7"/>
                  </a:lnTo>
                  <a:lnTo>
                    <a:pt x="626" y="11"/>
                  </a:lnTo>
                  <a:lnTo>
                    <a:pt x="626" y="21"/>
                  </a:lnTo>
                  <a:lnTo>
                    <a:pt x="639" y="36"/>
                  </a:lnTo>
                  <a:lnTo>
                    <a:pt x="652" y="43"/>
                  </a:lnTo>
                  <a:lnTo>
                    <a:pt x="665" y="48"/>
                  </a:lnTo>
                  <a:lnTo>
                    <a:pt x="678" y="55"/>
                  </a:lnTo>
                  <a:lnTo>
                    <a:pt x="685" y="59"/>
                  </a:lnTo>
                  <a:lnTo>
                    <a:pt x="691" y="64"/>
                  </a:lnTo>
                  <a:lnTo>
                    <a:pt x="698" y="68"/>
                  </a:lnTo>
                  <a:lnTo>
                    <a:pt x="706" y="71"/>
                  </a:lnTo>
                  <a:lnTo>
                    <a:pt x="715" y="75"/>
                  </a:lnTo>
                  <a:lnTo>
                    <a:pt x="722" y="77"/>
                  </a:lnTo>
                  <a:lnTo>
                    <a:pt x="732" y="80"/>
                  </a:lnTo>
                  <a:lnTo>
                    <a:pt x="739" y="82"/>
                  </a:lnTo>
                  <a:lnTo>
                    <a:pt x="752" y="84"/>
                  </a:lnTo>
                  <a:lnTo>
                    <a:pt x="758" y="86"/>
                  </a:lnTo>
                  <a:lnTo>
                    <a:pt x="765" y="89"/>
                  </a:lnTo>
                  <a:lnTo>
                    <a:pt x="776" y="86"/>
                  </a:lnTo>
                  <a:lnTo>
                    <a:pt x="789" y="82"/>
                  </a:lnTo>
                  <a:lnTo>
                    <a:pt x="797" y="75"/>
                  </a:lnTo>
                  <a:lnTo>
                    <a:pt x="804" y="68"/>
                  </a:lnTo>
                  <a:lnTo>
                    <a:pt x="813" y="64"/>
                  </a:lnTo>
                  <a:lnTo>
                    <a:pt x="823" y="59"/>
                  </a:lnTo>
                  <a:lnTo>
                    <a:pt x="828" y="52"/>
                  </a:lnTo>
                  <a:lnTo>
                    <a:pt x="830" y="50"/>
                  </a:lnTo>
                  <a:lnTo>
                    <a:pt x="830" y="48"/>
                  </a:lnTo>
                  <a:lnTo>
                    <a:pt x="832" y="46"/>
                  </a:lnTo>
                  <a:lnTo>
                    <a:pt x="836" y="41"/>
                  </a:lnTo>
                  <a:lnTo>
                    <a:pt x="843" y="36"/>
                  </a:lnTo>
                  <a:lnTo>
                    <a:pt x="850" y="34"/>
                  </a:lnTo>
                  <a:lnTo>
                    <a:pt x="849" y="39"/>
                  </a:lnTo>
                  <a:lnTo>
                    <a:pt x="843" y="46"/>
                  </a:lnTo>
                  <a:lnTo>
                    <a:pt x="836" y="59"/>
                  </a:lnTo>
                  <a:lnTo>
                    <a:pt x="824" y="71"/>
                  </a:lnTo>
                  <a:lnTo>
                    <a:pt x="826" y="71"/>
                  </a:lnTo>
                  <a:lnTo>
                    <a:pt x="832" y="71"/>
                  </a:lnTo>
                  <a:lnTo>
                    <a:pt x="839" y="73"/>
                  </a:lnTo>
                  <a:lnTo>
                    <a:pt x="854" y="75"/>
                  </a:lnTo>
                  <a:lnTo>
                    <a:pt x="867" y="77"/>
                  </a:lnTo>
                  <a:lnTo>
                    <a:pt x="873" y="80"/>
                  </a:lnTo>
                  <a:lnTo>
                    <a:pt x="876" y="84"/>
                  </a:lnTo>
                  <a:lnTo>
                    <a:pt x="884" y="86"/>
                  </a:lnTo>
                  <a:lnTo>
                    <a:pt x="874" y="84"/>
                  </a:lnTo>
                  <a:lnTo>
                    <a:pt x="867" y="84"/>
                  </a:lnTo>
                  <a:lnTo>
                    <a:pt x="860" y="82"/>
                  </a:lnTo>
                  <a:lnTo>
                    <a:pt x="849" y="80"/>
                  </a:lnTo>
                  <a:lnTo>
                    <a:pt x="837" y="77"/>
                  </a:lnTo>
                  <a:lnTo>
                    <a:pt x="832" y="77"/>
                  </a:lnTo>
                  <a:lnTo>
                    <a:pt x="824" y="80"/>
                  </a:lnTo>
                  <a:lnTo>
                    <a:pt x="811" y="84"/>
                  </a:lnTo>
                  <a:lnTo>
                    <a:pt x="800" y="89"/>
                  </a:lnTo>
                  <a:lnTo>
                    <a:pt x="797" y="91"/>
                  </a:lnTo>
                  <a:lnTo>
                    <a:pt x="793" y="96"/>
                  </a:lnTo>
                  <a:lnTo>
                    <a:pt x="787" y="102"/>
                  </a:lnTo>
                  <a:lnTo>
                    <a:pt x="789" y="102"/>
                  </a:lnTo>
                  <a:lnTo>
                    <a:pt x="795" y="105"/>
                  </a:lnTo>
                  <a:lnTo>
                    <a:pt x="804" y="107"/>
                  </a:lnTo>
                  <a:lnTo>
                    <a:pt x="819" y="109"/>
                  </a:lnTo>
                  <a:lnTo>
                    <a:pt x="832" y="111"/>
                  </a:lnTo>
                  <a:lnTo>
                    <a:pt x="839" y="116"/>
                  </a:lnTo>
                  <a:lnTo>
                    <a:pt x="849" y="118"/>
                  </a:lnTo>
                  <a:lnTo>
                    <a:pt x="862" y="123"/>
                  </a:lnTo>
                  <a:lnTo>
                    <a:pt x="874" y="127"/>
                  </a:lnTo>
                  <a:lnTo>
                    <a:pt x="880" y="130"/>
                  </a:lnTo>
                  <a:lnTo>
                    <a:pt x="886" y="132"/>
                  </a:lnTo>
                  <a:lnTo>
                    <a:pt x="897" y="139"/>
                  </a:lnTo>
                  <a:lnTo>
                    <a:pt x="910" y="146"/>
                  </a:lnTo>
                  <a:lnTo>
                    <a:pt x="917" y="148"/>
                  </a:lnTo>
                  <a:lnTo>
                    <a:pt x="921" y="152"/>
                  </a:lnTo>
                  <a:lnTo>
                    <a:pt x="923" y="152"/>
                  </a:lnTo>
                  <a:lnTo>
                    <a:pt x="925" y="152"/>
                  </a:lnTo>
                  <a:lnTo>
                    <a:pt x="928" y="155"/>
                  </a:lnTo>
                  <a:lnTo>
                    <a:pt x="938" y="155"/>
                  </a:lnTo>
                  <a:lnTo>
                    <a:pt x="949" y="157"/>
                  </a:lnTo>
                  <a:lnTo>
                    <a:pt x="952" y="159"/>
                  </a:lnTo>
                  <a:lnTo>
                    <a:pt x="956" y="161"/>
                  </a:lnTo>
                  <a:lnTo>
                    <a:pt x="962" y="166"/>
                  </a:lnTo>
                  <a:lnTo>
                    <a:pt x="964" y="173"/>
                  </a:lnTo>
                  <a:lnTo>
                    <a:pt x="964" y="177"/>
                  </a:lnTo>
                  <a:lnTo>
                    <a:pt x="958" y="173"/>
                  </a:lnTo>
                  <a:lnTo>
                    <a:pt x="949" y="166"/>
                  </a:lnTo>
                  <a:lnTo>
                    <a:pt x="939" y="161"/>
                  </a:lnTo>
                  <a:lnTo>
                    <a:pt x="928" y="159"/>
                  </a:lnTo>
                  <a:lnTo>
                    <a:pt x="921" y="159"/>
                  </a:lnTo>
                  <a:lnTo>
                    <a:pt x="912" y="157"/>
                  </a:lnTo>
                  <a:lnTo>
                    <a:pt x="902" y="152"/>
                  </a:lnTo>
                  <a:lnTo>
                    <a:pt x="891" y="143"/>
                  </a:lnTo>
                  <a:lnTo>
                    <a:pt x="880" y="136"/>
                  </a:lnTo>
                  <a:lnTo>
                    <a:pt x="867" y="132"/>
                  </a:lnTo>
                  <a:lnTo>
                    <a:pt x="854" y="130"/>
                  </a:lnTo>
                  <a:lnTo>
                    <a:pt x="843" y="127"/>
                  </a:lnTo>
                  <a:lnTo>
                    <a:pt x="836" y="127"/>
                  </a:lnTo>
                  <a:lnTo>
                    <a:pt x="826" y="125"/>
                  </a:lnTo>
                  <a:lnTo>
                    <a:pt x="817" y="123"/>
                  </a:lnTo>
                  <a:lnTo>
                    <a:pt x="808" y="121"/>
                  </a:lnTo>
                  <a:lnTo>
                    <a:pt x="800" y="121"/>
                  </a:lnTo>
                  <a:lnTo>
                    <a:pt x="793" y="121"/>
                  </a:lnTo>
                  <a:lnTo>
                    <a:pt x="784" y="118"/>
                  </a:lnTo>
                  <a:lnTo>
                    <a:pt x="774" y="114"/>
                  </a:lnTo>
                  <a:lnTo>
                    <a:pt x="765" y="111"/>
                  </a:lnTo>
                  <a:lnTo>
                    <a:pt x="756" y="107"/>
                  </a:lnTo>
                  <a:lnTo>
                    <a:pt x="741" y="105"/>
                  </a:lnTo>
                  <a:lnTo>
                    <a:pt x="730" y="102"/>
                  </a:lnTo>
                  <a:lnTo>
                    <a:pt x="722" y="100"/>
                  </a:lnTo>
                  <a:lnTo>
                    <a:pt x="717" y="98"/>
                  </a:lnTo>
                  <a:lnTo>
                    <a:pt x="711" y="93"/>
                  </a:lnTo>
                  <a:lnTo>
                    <a:pt x="702" y="89"/>
                  </a:lnTo>
                  <a:lnTo>
                    <a:pt x="693" y="84"/>
                  </a:lnTo>
                  <a:lnTo>
                    <a:pt x="681" y="77"/>
                  </a:lnTo>
                  <a:lnTo>
                    <a:pt x="667" y="71"/>
                  </a:lnTo>
                  <a:lnTo>
                    <a:pt x="655" y="64"/>
                  </a:lnTo>
                  <a:lnTo>
                    <a:pt x="650" y="59"/>
                  </a:lnTo>
                  <a:lnTo>
                    <a:pt x="644" y="55"/>
                  </a:lnTo>
                  <a:lnTo>
                    <a:pt x="635" y="50"/>
                  </a:lnTo>
                  <a:lnTo>
                    <a:pt x="626" y="48"/>
                  </a:lnTo>
                  <a:lnTo>
                    <a:pt x="624" y="55"/>
                  </a:lnTo>
                  <a:lnTo>
                    <a:pt x="628" y="66"/>
                  </a:lnTo>
                  <a:lnTo>
                    <a:pt x="633" y="84"/>
                  </a:lnTo>
                  <a:lnTo>
                    <a:pt x="639" y="100"/>
                  </a:lnTo>
                  <a:lnTo>
                    <a:pt x="641" y="107"/>
                  </a:lnTo>
                  <a:lnTo>
                    <a:pt x="646" y="118"/>
                  </a:lnTo>
                  <a:lnTo>
                    <a:pt x="654" y="139"/>
                  </a:lnTo>
                  <a:lnTo>
                    <a:pt x="661" y="157"/>
                  </a:lnTo>
                  <a:lnTo>
                    <a:pt x="663" y="159"/>
                  </a:lnTo>
                  <a:lnTo>
                    <a:pt x="667" y="161"/>
                  </a:lnTo>
                  <a:lnTo>
                    <a:pt x="678" y="171"/>
                  </a:lnTo>
                  <a:lnTo>
                    <a:pt x="689" y="182"/>
                  </a:lnTo>
                  <a:lnTo>
                    <a:pt x="694" y="184"/>
                  </a:lnTo>
                  <a:lnTo>
                    <a:pt x="700" y="184"/>
                  </a:lnTo>
                  <a:lnTo>
                    <a:pt x="711" y="184"/>
                  </a:lnTo>
                  <a:lnTo>
                    <a:pt x="720" y="189"/>
                  </a:lnTo>
                  <a:lnTo>
                    <a:pt x="726" y="189"/>
                  </a:lnTo>
                  <a:lnTo>
                    <a:pt x="733" y="191"/>
                  </a:lnTo>
                  <a:lnTo>
                    <a:pt x="748" y="193"/>
                  </a:lnTo>
                  <a:lnTo>
                    <a:pt x="761" y="198"/>
                  </a:lnTo>
                  <a:lnTo>
                    <a:pt x="767" y="202"/>
                  </a:lnTo>
                  <a:lnTo>
                    <a:pt x="771" y="209"/>
                  </a:lnTo>
                  <a:lnTo>
                    <a:pt x="782" y="218"/>
                  </a:lnTo>
                  <a:lnTo>
                    <a:pt x="793" y="223"/>
                  </a:lnTo>
                  <a:lnTo>
                    <a:pt x="797" y="221"/>
                  </a:lnTo>
                  <a:lnTo>
                    <a:pt x="798" y="211"/>
                  </a:lnTo>
                  <a:lnTo>
                    <a:pt x="804" y="202"/>
                  </a:lnTo>
                  <a:lnTo>
                    <a:pt x="811" y="193"/>
                  </a:lnTo>
                  <a:lnTo>
                    <a:pt x="813" y="189"/>
                  </a:lnTo>
                  <a:lnTo>
                    <a:pt x="819" y="184"/>
                  </a:lnTo>
                  <a:lnTo>
                    <a:pt x="828" y="180"/>
                  </a:lnTo>
                  <a:lnTo>
                    <a:pt x="841" y="175"/>
                  </a:lnTo>
                  <a:lnTo>
                    <a:pt x="849" y="173"/>
                  </a:lnTo>
                  <a:lnTo>
                    <a:pt x="856" y="171"/>
                  </a:lnTo>
                  <a:lnTo>
                    <a:pt x="865" y="173"/>
                  </a:lnTo>
                  <a:lnTo>
                    <a:pt x="874" y="175"/>
                  </a:lnTo>
                  <a:lnTo>
                    <a:pt x="880" y="177"/>
                  </a:lnTo>
                  <a:lnTo>
                    <a:pt x="884" y="182"/>
                  </a:lnTo>
                  <a:lnTo>
                    <a:pt x="889" y="191"/>
                  </a:lnTo>
                  <a:lnTo>
                    <a:pt x="887" y="189"/>
                  </a:lnTo>
                  <a:lnTo>
                    <a:pt x="880" y="186"/>
                  </a:lnTo>
                  <a:lnTo>
                    <a:pt x="869" y="184"/>
                  </a:lnTo>
                  <a:lnTo>
                    <a:pt x="856" y="184"/>
                  </a:lnTo>
                  <a:lnTo>
                    <a:pt x="845" y="186"/>
                  </a:lnTo>
                  <a:lnTo>
                    <a:pt x="836" y="189"/>
                  </a:lnTo>
                  <a:lnTo>
                    <a:pt x="828" y="193"/>
                  </a:lnTo>
                  <a:lnTo>
                    <a:pt x="817" y="200"/>
                  </a:lnTo>
                  <a:lnTo>
                    <a:pt x="808" y="209"/>
                  </a:lnTo>
                  <a:lnTo>
                    <a:pt x="808" y="214"/>
                  </a:lnTo>
                  <a:lnTo>
                    <a:pt x="810" y="218"/>
                  </a:lnTo>
                  <a:lnTo>
                    <a:pt x="813" y="225"/>
                  </a:lnTo>
                  <a:lnTo>
                    <a:pt x="819" y="230"/>
                  </a:lnTo>
                  <a:lnTo>
                    <a:pt x="824" y="232"/>
                  </a:lnTo>
                  <a:lnTo>
                    <a:pt x="832" y="232"/>
                  </a:lnTo>
                  <a:lnTo>
                    <a:pt x="841" y="234"/>
                  </a:lnTo>
                  <a:lnTo>
                    <a:pt x="850" y="239"/>
                  </a:lnTo>
                  <a:lnTo>
                    <a:pt x="858" y="241"/>
                  </a:lnTo>
                  <a:lnTo>
                    <a:pt x="865" y="246"/>
                  </a:lnTo>
                  <a:lnTo>
                    <a:pt x="874" y="250"/>
                  </a:lnTo>
                  <a:lnTo>
                    <a:pt x="884" y="252"/>
                  </a:lnTo>
                  <a:lnTo>
                    <a:pt x="889" y="255"/>
                  </a:lnTo>
                  <a:lnTo>
                    <a:pt x="891" y="257"/>
                  </a:lnTo>
                  <a:lnTo>
                    <a:pt x="893" y="257"/>
                  </a:lnTo>
                  <a:lnTo>
                    <a:pt x="895" y="259"/>
                  </a:lnTo>
                  <a:lnTo>
                    <a:pt x="900" y="264"/>
                  </a:lnTo>
                  <a:lnTo>
                    <a:pt x="902" y="268"/>
                  </a:lnTo>
                  <a:lnTo>
                    <a:pt x="899" y="271"/>
                  </a:lnTo>
                  <a:lnTo>
                    <a:pt x="893" y="273"/>
                  </a:lnTo>
                  <a:lnTo>
                    <a:pt x="886" y="271"/>
                  </a:lnTo>
                  <a:lnTo>
                    <a:pt x="878" y="266"/>
                  </a:lnTo>
                  <a:lnTo>
                    <a:pt x="867" y="259"/>
                  </a:lnTo>
                  <a:lnTo>
                    <a:pt x="856" y="255"/>
                  </a:lnTo>
                  <a:lnTo>
                    <a:pt x="850" y="255"/>
                  </a:lnTo>
                  <a:lnTo>
                    <a:pt x="845" y="255"/>
                  </a:lnTo>
                  <a:lnTo>
                    <a:pt x="837" y="248"/>
                  </a:lnTo>
                  <a:lnTo>
                    <a:pt x="828" y="241"/>
                  </a:lnTo>
                  <a:lnTo>
                    <a:pt x="817" y="241"/>
                  </a:lnTo>
                  <a:lnTo>
                    <a:pt x="808" y="243"/>
                  </a:lnTo>
                  <a:lnTo>
                    <a:pt x="798" y="241"/>
                  </a:lnTo>
                  <a:lnTo>
                    <a:pt x="791" y="236"/>
                  </a:lnTo>
                  <a:lnTo>
                    <a:pt x="785" y="232"/>
                  </a:lnTo>
                  <a:lnTo>
                    <a:pt x="778" y="227"/>
                  </a:lnTo>
                  <a:lnTo>
                    <a:pt x="769" y="223"/>
                  </a:lnTo>
                  <a:lnTo>
                    <a:pt x="761" y="218"/>
                  </a:lnTo>
                  <a:lnTo>
                    <a:pt x="756" y="216"/>
                  </a:lnTo>
                  <a:lnTo>
                    <a:pt x="752" y="214"/>
                  </a:lnTo>
                  <a:lnTo>
                    <a:pt x="746" y="209"/>
                  </a:lnTo>
                  <a:lnTo>
                    <a:pt x="739" y="207"/>
                  </a:lnTo>
                  <a:lnTo>
                    <a:pt x="735" y="207"/>
                  </a:lnTo>
                  <a:lnTo>
                    <a:pt x="732" y="209"/>
                  </a:lnTo>
                  <a:lnTo>
                    <a:pt x="726" y="214"/>
                  </a:lnTo>
                  <a:lnTo>
                    <a:pt x="722" y="218"/>
                  </a:lnTo>
                  <a:lnTo>
                    <a:pt x="726" y="223"/>
                  </a:lnTo>
                  <a:lnTo>
                    <a:pt x="733" y="230"/>
                  </a:lnTo>
                  <a:lnTo>
                    <a:pt x="743" y="236"/>
                  </a:lnTo>
                  <a:lnTo>
                    <a:pt x="750" y="241"/>
                  </a:lnTo>
                  <a:lnTo>
                    <a:pt x="754" y="243"/>
                  </a:lnTo>
                  <a:lnTo>
                    <a:pt x="759" y="248"/>
                  </a:lnTo>
                  <a:lnTo>
                    <a:pt x="769" y="257"/>
                  </a:lnTo>
                  <a:lnTo>
                    <a:pt x="780" y="266"/>
                  </a:lnTo>
                  <a:lnTo>
                    <a:pt x="784" y="273"/>
                  </a:lnTo>
                  <a:lnTo>
                    <a:pt x="787" y="277"/>
                  </a:lnTo>
                  <a:lnTo>
                    <a:pt x="797" y="282"/>
                  </a:lnTo>
                  <a:lnTo>
                    <a:pt x="806" y="286"/>
                  </a:lnTo>
                  <a:lnTo>
                    <a:pt x="813" y="293"/>
                  </a:lnTo>
                  <a:lnTo>
                    <a:pt x="821" y="300"/>
                  </a:lnTo>
                  <a:lnTo>
                    <a:pt x="832" y="314"/>
                  </a:lnTo>
                  <a:lnTo>
                    <a:pt x="841" y="327"/>
                  </a:lnTo>
                  <a:lnTo>
                    <a:pt x="845" y="336"/>
                  </a:lnTo>
                  <a:lnTo>
                    <a:pt x="845" y="346"/>
                  </a:lnTo>
                  <a:lnTo>
                    <a:pt x="845" y="359"/>
                  </a:lnTo>
                  <a:lnTo>
                    <a:pt x="847" y="373"/>
                  </a:lnTo>
                  <a:lnTo>
                    <a:pt x="847" y="384"/>
                  </a:lnTo>
                  <a:lnTo>
                    <a:pt x="847" y="396"/>
                  </a:lnTo>
                  <a:lnTo>
                    <a:pt x="847" y="411"/>
                  </a:lnTo>
                  <a:lnTo>
                    <a:pt x="847" y="425"/>
                  </a:lnTo>
                  <a:lnTo>
                    <a:pt x="849" y="432"/>
                  </a:lnTo>
                  <a:lnTo>
                    <a:pt x="849" y="434"/>
                  </a:lnTo>
                  <a:lnTo>
                    <a:pt x="843" y="439"/>
                  </a:lnTo>
                  <a:lnTo>
                    <a:pt x="837" y="441"/>
                  </a:lnTo>
                  <a:lnTo>
                    <a:pt x="839" y="439"/>
                  </a:lnTo>
                  <a:lnTo>
                    <a:pt x="841" y="430"/>
                  </a:lnTo>
                  <a:lnTo>
                    <a:pt x="843" y="414"/>
                  </a:lnTo>
                  <a:lnTo>
                    <a:pt x="841" y="398"/>
                  </a:lnTo>
                  <a:lnTo>
                    <a:pt x="837" y="386"/>
                  </a:lnTo>
                  <a:lnTo>
                    <a:pt x="836" y="375"/>
                  </a:lnTo>
                  <a:lnTo>
                    <a:pt x="837" y="355"/>
                  </a:lnTo>
                  <a:lnTo>
                    <a:pt x="837" y="334"/>
                  </a:lnTo>
                  <a:lnTo>
                    <a:pt x="834" y="325"/>
                  </a:lnTo>
                  <a:lnTo>
                    <a:pt x="828" y="321"/>
                  </a:lnTo>
                  <a:lnTo>
                    <a:pt x="821" y="311"/>
                  </a:lnTo>
                  <a:lnTo>
                    <a:pt x="815" y="305"/>
                  </a:lnTo>
                  <a:lnTo>
                    <a:pt x="810" y="298"/>
                  </a:lnTo>
                  <a:lnTo>
                    <a:pt x="800" y="291"/>
                  </a:lnTo>
                  <a:lnTo>
                    <a:pt x="789" y="282"/>
                  </a:lnTo>
                  <a:lnTo>
                    <a:pt x="778" y="275"/>
                  </a:lnTo>
                  <a:lnTo>
                    <a:pt x="765" y="266"/>
                  </a:lnTo>
                  <a:lnTo>
                    <a:pt x="752" y="259"/>
                  </a:lnTo>
                  <a:lnTo>
                    <a:pt x="739" y="252"/>
                  </a:lnTo>
                  <a:lnTo>
                    <a:pt x="741" y="257"/>
                  </a:lnTo>
                  <a:lnTo>
                    <a:pt x="745" y="268"/>
                  </a:lnTo>
                  <a:lnTo>
                    <a:pt x="748" y="286"/>
                  </a:lnTo>
                  <a:lnTo>
                    <a:pt x="754" y="307"/>
                  </a:lnTo>
                  <a:lnTo>
                    <a:pt x="756" y="323"/>
                  </a:lnTo>
                  <a:lnTo>
                    <a:pt x="756" y="336"/>
                  </a:lnTo>
                  <a:lnTo>
                    <a:pt x="756" y="352"/>
                  </a:lnTo>
                  <a:lnTo>
                    <a:pt x="754" y="368"/>
                  </a:lnTo>
                  <a:lnTo>
                    <a:pt x="756" y="384"/>
                  </a:lnTo>
                  <a:lnTo>
                    <a:pt x="758" y="393"/>
                  </a:lnTo>
                  <a:lnTo>
                    <a:pt x="761" y="405"/>
                  </a:lnTo>
                  <a:lnTo>
                    <a:pt x="767" y="418"/>
                  </a:lnTo>
                  <a:lnTo>
                    <a:pt x="772" y="434"/>
                  </a:lnTo>
                  <a:lnTo>
                    <a:pt x="778" y="448"/>
                  </a:lnTo>
                  <a:lnTo>
                    <a:pt x="785" y="459"/>
                  </a:lnTo>
                  <a:lnTo>
                    <a:pt x="793" y="473"/>
                  </a:lnTo>
                  <a:lnTo>
                    <a:pt x="797" y="484"/>
                  </a:lnTo>
                  <a:lnTo>
                    <a:pt x="797" y="486"/>
                  </a:lnTo>
                  <a:lnTo>
                    <a:pt x="791" y="482"/>
                  </a:lnTo>
                  <a:lnTo>
                    <a:pt x="784" y="471"/>
                  </a:lnTo>
                  <a:lnTo>
                    <a:pt x="776" y="457"/>
                  </a:lnTo>
                  <a:lnTo>
                    <a:pt x="771" y="446"/>
                  </a:lnTo>
                  <a:lnTo>
                    <a:pt x="763" y="430"/>
                  </a:lnTo>
                  <a:lnTo>
                    <a:pt x="756" y="407"/>
                  </a:lnTo>
                  <a:lnTo>
                    <a:pt x="748" y="386"/>
                  </a:lnTo>
                  <a:lnTo>
                    <a:pt x="746" y="371"/>
                  </a:lnTo>
                  <a:lnTo>
                    <a:pt x="746" y="355"/>
                  </a:lnTo>
                  <a:lnTo>
                    <a:pt x="746" y="334"/>
                  </a:lnTo>
                  <a:lnTo>
                    <a:pt x="745" y="316"/>
                  </a:lnTo>
                  <a:lnTo>
                    <a:pt x="743" y="307"/>
                  </a:lnTo>
                  <a:lnTo>
                    <a:pt x="741" y="298"/>
                  </a:lnTo>
                  <a:lnTo>
                    <a:pt x="737" y="284"/>
                  </a:lnTo>
                  <a:lnTo>
                    <a:pt x="735" y="268"/>
                  </a:lnTo>
                  <a:lnTo>
                    <a:pt x="732" y="257"/>
                  </a:lnTo>
                  <a:lnTo>
                    <a:pt x="726" y="248"/>
                  </a:lnTo>
                  <a:lnTo>
                    <a:pt x="715" y="236"/>
                  </a:lnTo>
                  <a:lnTo>
                    <a:pt x="704" y="221"/>
                  </a:lnTo>
                  <a:lnTo>
                    <a:pt x="696" y="207"/>
                  </a:lnTo>
                  <a:lnTo>
                    <a:pt x="689" y="200"/>
                  </a:lnTo>
                  <a:lnTo>
                    <a:pt x="676" y="202"/>
                  </a:lnTo>
                  <a:lnTo>
                    <a:pt x="668" y="214"/>
                  </a:lnTo>
                  <a:lnTo>
                    <a:pt x="674" y="230"/>
                  </a:lnTo>
                  <a:lnTo>
                    <a:pt x="681" y="250"/>
                  </a:lnTo>
                  <a:lnTo>
                    <a:pt x="689" y="273"/>
                  </a:lnTo>
                  <a:lnTo>
                    <a:pt x="693" y="293"/>
                  </a:lnTo>
                  <a:lnTo>
                    <a:pt x="696" y="311"/>
                  </a:lnTo>
                  <a:lnTo>
                    <a:pt x="698" y="330"/>
                  </a:lnTo>
                  <a:lnTo>
                    <a:pt x="704" y="355"/>
                  </a:lnTo>
                  <a:lnTo>
                    <a:pt x="711" y="377"/>
                  </a:lnTo>
                  <a:lnTo>
                    <a:pt x="720" y="396"/>
                  </a:lnTo>
                  <a:lnTo>
                    <a:pt x="728" y="411"/>
                  </a:lnTo>
                  <a:lnTo>
                    <a:pt x="735" y="436"/>
                  </a:lnTo>
                  <a:lnTo>
                    <a:pt x="743" y="459"/>
                  </a:lnTo>
                  <a:lnTo>
                    <a:pt x="748" y="471"/>
                  </a:lnTo>
                  <a:lnTo>
                    <a:pt x="754" y="480"/>
                  </a:lnTo>
                  <a:lnTo>
                    <a:pt x="761" y="491"/>
                  </a:lnTo>
                  <a:lnTo>
                    <a:pt x="767" y="502"/>
                  </a:lnTo>
                  <a:lnTo>
                    <a:pt x="772" y="509"/>
                  </a:lnTo>
                  <a:lnTo>
                    <a:pt x="776" y="511"/>
                  </a:lnTo>
                  <a:lnTo>
                    <a:pt x="782" y="521"/>
                  </a:lnTo>
                  <a:lnTo>
                    <a:pt x="784" y="527"/>
                  </a:lnTo>
                  <a:lnTo>
                    <a:pt x="782" y="525"/>
                  </a:lnTo>
                  <a:lnTo>
                    <a:pt x="774" y="518"/>
                  </a:lnTo>
                  <a:lnTo>
                    <a:pt x="765" y="509"/>
                  </a:lnTo>
                  <a:lnTo>
                    <a:pt x="756" y="500"/>
                  </a:lnTo>
                  <a:lnTo>
                    <a:pt x="748" y="489"/>
                  </a:lnTo>
                  <a:lnTo>
                    <a:pt x="741" y="475"/>
                  </a:lnTo>
                  <a:lnTo>
                    <a:pt x="733" y="457"/>
                  </a:lnTo>
                  <a:lnTo>
                    <a:pt x="726" y="439"/>
                  </a:lnTo>
                  <a:lnTo>
                    <a:pt x="724" y="427"/>
                  </a:lnTo>
                  <a:lnTo>
                    <a:pt x="720" y="418"/>
                  </a:lnTo>
                  <a:lnTo>
                    <a:pt x="713" y="400"/>
                  </a:lnTo>
                  <a:lnTo>
                    <a:pt x="706" y="382"/>
                  </a:lnTo>
                  <a:lnTo>
                    <a:pt x="700" y="368"/>
                  </a:lnTo>
                  <a:lnTo>
                    <a:pt x="694" y="355"/>
                  </a:lnTo>
                  <a:lnTo>
                    <a:pt x="687" y="334"/>
                  </a:lnTo>
                  <a:lnTo>
                    <a:pt x="681" y="316"/>
                  </a:lnTo>
                  <a:lnTo>
                    <a:pt x="681" y="305"/>
                  </a:lnTo>
                  <a:lnTo>
                    <a:pt x="683" y="296"/>
                  </a:lnTo>
                  <a:lnTo>
                    <a:pt x="681" y="280"/>
                  </a:lnTo>
                  <a:lnTo>
                    <a:pt x="678" y="264"/>
                  </a:lnTo>
                  <a:lnTo>
                    <a:pt x="674" y="252"/>
                  </a:lnTo>
                  <a:lnTo>
                    <a:pt x="670" y="243"/>
                  </a:lnTo>
                  <a:lnTo>
                    <a:pt x="665" y="227"/>
                  </a:lnTo>
                  <a:lnTo>
                    <a:pt x="657" y="214"/>
                  </a:lnTo>
                  <a:lnTo>
                    <a:pt x="654" y="205"/>
                  </a:lnTo>
                  <a:lnTo>
                    <a:pt x="650" y="200"/>
                  </a:lnTo>
                  <a:lnTo>
                    <a:pt x="641" y="196"/>
                  </a:lnTo>
                  <a:lnTo>
                    <a:pt x="633" y="196"/>
                  </a:lnTo>
                  <a:lnTo>
                    <a:pt x="631" y="200"/>
                  </a:lnTo>
                  <a:lnTo>
                    <a:pt x="635" y="211"/>
                  </a:lnTo>
                  <a:lnTo>
                    <a:pt x="639" y="223"/>
                  </a:lnTo>
                  <a:lnTo>
                    <a:pt x="641" y="236"/>
                  </a:lnTo>
                  <a:lnTo>
                    <a:pt x="642" y="250"/>
                  </a:lnTo>
                  <a:lnTo>
                    <a:pt x="644" y="268"/>
                  </a:lnTo>
                  <a:lnTo>
                    <a:pt x="646" y="284"/>
                  </a:lnTo>
                  <a:lnTo>
                    <a:pt x="650" y="300"/>
                  </a:lnTo>
                  <a:lnTo>
                    <a:pt x="654" y="314"/>
                  </a:lnTo>
                  <a:lnTo>
                    <a:pt x="657" y="327"/>
                  </a:lnTo>
                  <a:lnTo>
                    <a:pt x="659" y="343"/>
                  </a:lnTo>
                  <a:lnTo>
                    <a:pt x="661" y="359"/>
                  </a:lnTo>
                  <a:lnTo>
                    <a:pt x="665" y="375"/>
                  </a:lnTo>
                  <a:lnTo>
                    <a:pt x="668" y="393"/>
                  </a:lnTo>
                  <a:lnTo>
                    <a:pt x="674" y="416"/>
                  </a:lnTo>
                  <a:lnTo>
                    <a:pt x="678" y="434"/>
                  </a:lnTo>
                  <a:lnTo>
                    <a:pt x="678" y="441"/>
                  </a:lnTo>
                  <a:lnTo>
                    <a:pt x="678" y="443"/>
                  </a:lnTo>
                  <a:lnTo>
                    <a:pt x="681" y="452"/>
                  </a:lnTo>
                  <a:lnTo>
                    <a:pt x="687" y="464"/>
                  </a:lnTo>
                  <a:lnTo>
                    <a:pt x="691" y="473"/>
                  </a:lnTo>
                  <a:lnTo>
                    <a:pt x="694" y="482"/>
                  </a:lnTo>
                  <a:lnTo>
                    <a:pt x="700" y="493"/>
                  </a:lnTo>
                  <a:lnTo>
                    <a:pt x="706" y="505"/>
                  </a:lnTo>
                  <a:lnTo>
                    <a:pt x="709" y="511"/>
                  </a:lnTo>
                  <a:lnTo>
                    <a:pt x="711" y="518"/>
                  </a:lnTo>
                  <a:lnTo>
                    <a:pt x="717" y="532"/>
                  </a:lnTo>
                  <a:lnTo>
                    <a:pt x="720" y="546"/>
                  </a:lnTo>
                  <a:lnTo>
                    <a:pt x="720" y="550"/>
                  </a:lnTo>
                  <a:lnTo>
                    <a:pt x="719" y="550"/>
                  </a:lnTo>
                  <a:lnTo>
                    <a:pt x="713" y="550"/>
                  </a:lnTo>
                  <a:lnTo>
                    <a:pt x="709" y="550"/>
                  </a:lnTo>
                  <a:lnTo>
                    <a:pt x="711" y="543"/>
                  </a:lnTo>
                  <a:lnTo>
                    <a:pt x="709" y="532"/>
                  </a:lnTo>
                  <a:lnTo>
                    <a:pt x="706" y="521"/>
                  </a:lnTo>
                  <a:lnTo>
                    <a:pt x="704" y="514"/>
                  </a:lnTo>
                  <a:lnTo>
                    <a:pt x="698" y="507"/>
                  </a:lnTo>
                  <a:lnTo>
                    <a:pt x="691" y="496"/>
                  </a:lnTo>
                  <a:lnTo>
                    <a:pt x="683" y="484"/>
                  </a:lnTo>
                  <a:lnTo>
                    <a:pt x="680" y="475"/>
                  </a:lnTo>
                  <a:lnTo>
                    <a:pt x="678" y="468"/>
                  </a:lnTo>
                  <a:lnTo>
                    <a:pt x="672" y="457"/>
                  </a:lnTo>
                  <a:lnTo>
                    <a:pt x="667" y="450"/>
                  </a:lnTo>
                  <a:lnTo>
                    <a:pt x="665" y="452"/>
                  </a:lnTo>
                  <a:lnTo>
                    <a:pt x="663" y="459"/>
                  </a:lnTo>
                  <a:lnTo>
                    <a:pt x="663" y="461"/>
                  </a:lnTo>
                  <a:lnTo>
                    <a:pt x="661" y="466"/>
                  </a:lnTo>
                  <a:lnTo>
                    <a:pt x="659" y="477"/>
                  </a:lnTo>
                  <a:lnTo>
                    <a:pt x="654" y="493"/>
                  </a:lnTo>
                  <a:lnTo>
                    <a:pt x="648" y="514"/>
                  </a:lnTo>
                  <a:lnTo>
                    <a:pt x="644" y="527"/>
                  </a:lnTo>
                  <a:lnTo>
                    <a:pt x="642" y="536"/>
                  </a:lnTo>
                  <a:lnTo>
                    <a:pt x="642" y="543"/>
                  </a:lnTo>
                  <a:lnTo>
                    <a:pt x="639" y="552"/>
                  </a:lnTo>
                  <a:lnTo>
                    <a:pt x="637" y="561"/>
                  </a:lnTo>
                  <a:lnTo>
                    <a:pt x="637" y="564"/>
                  </a:lnTo>
                  <a:lnTo>
                    <a:pt x="637" y="559"/>
                  </a:lnTo>
                  <a:lnTo>
                    <a:pt x="633" y="555"/>
                  </a:lnTo>
                  <a:lnTo>
                    <a:pt x="635" y="546"/>
                  </a:lnTo>
                  <a:lnTo>
                    <a:pt x="635" y="536"/>
                  </a:lnTo>
                  <a:lnTo>
                    <a:pt x="635" y="527"/>
                  </a:lnTo>
                  <a:lnTo>
                    <a:pt x="641" y="514"/>
                  </a:lnTo>
                  <a:lnTo>
                    <a:pt x="646" y="500"/>
                  </a:lnTo>
                  <a:lnTo>
                    <a:pt x="650" y="486"/>
                  </a:lnTo>
                  <a:lnTo>
                    <a:pt x="652" y="468"/>
                  </a:lnTo>
                  <a:lnTo>
                    <a:pt x="655" y="443"/>
                  </a:lnTo>
                  <a:lnTo>
                    <a:pt x="657" y="423"/>
                  </a:lnTo>
                  <a:lnTo>
                    <a:pt x="657" y="411"/>
                  </a:lnTo>
                  <a:lnTo>
                    <a:pt x="655" y="402"/>
                  </a:lnTo>
                  <a:lnTo>
                    <a:pt x="654" y="382"/>
                  </a:lnTo>
                  <a:lnTo>
                    <a:pt x="652" y="357"/>
                  </a:lnTo>
                  <a:lnTo>
                    <a:pt x="648" y="334"/>
                  </a:lnTo>
                  <a:lnTo>
                    <a:pt x="642" y="316"/>
                  </a:lnTo>
                  <a:lnTo>
                    <a:pt x="639" y="293"/>
                  </a:lnTo>
                  <a:lnTo>
                    <a:pt x="635" y="275"/>
                  </a:lnTo>
                  <a:lnTo>
                    <a:pt x="631" y="264"/>
                  </a:lnTo>
                  <a:lnTo>
                    <a:pt x="626" y="250"/>
                  </a:lnTo>
                  <a:lnTo>
                    <a:pt x="622" y="230"/>
                  </a:lnTo>
                  <a:lnTo>
                    <a:pt x="616" y="246"/>
                  </a:lnTo>
                  <a:lnTo>
                    <a:pt x="613" y="261"/>
                  </a:lnTo>
                  <a:lnTo>
                    <a:pt x="611" y="280"/>
                  </a:lnTo>
                  <a:lnTo>
                    <a:pt x="609" y="296"/>
                  </a:lnTo>
                  <a:lnTo>
                    <a:pt x="607" y="314"/>
                  </a:lnTo>
                  <a:lnTo>
                    <a:pt x="603" y="334"/>
                  </a:lnTo>
                  <a:lnTo>
                    <a:pt x="602" y="352"/>
                  </a:lnTo>
                  <a:lnTo>
                    <a:pt x="603" y="368"/>
                  </a:lnTo>
                  <a:lnTo>
                    <a:pt x="607" y="380"/>
                  </a:lnTo>
                  <a:lnTo>
                    <a:pt x="609" y="391"/>
                  </a:lnTo>
                  <a:lnTo>
                    <a:pt x="613" y="407"/>
                  </a:lnTo>
                  <a:lnTo>
                    <a:pt x="615" y="425"/>
                  </a:lnTo>
                  <a:lnTo>
                    <a:pt x="616" y="441"/>
                  </a:lnTo>
                  <a:lnTo>
                    <a:pt x="618" y="452"/>
                  </a:lnTo>
                  <a:lnTo>
                    <a:pt x="622" y="466"/>
                  </a:lnTo>
                  <a:lnTo>
                    <a:pt x="626" y="484"/>
                  </a:lnTo>
                  <a:lnTo>
                    <a:pt x="628" y="498"/>
                  </a:lnTo>
                  <a:lnTo>
                    <a:pt x="629" y="498"/>
                  </a:lnTo>
                  <a:lnTo>
                    <a:pt x="626" y="493"/>
                  </a:lnTo>
                  <a:lnTo>
                    <a:pt x="620" y="493"/>
                  </a:lnTo>
                  <a:lnTo>
                    <a:pt x="618" y="477"/>
                  </a:lnTo>
                  <a:lnTo>
                    <a:pt x="615" y="466"/>
                  </a:lnTo>
                  <a:lnTo>
                    <a:pt x="613" y="452"/>
                  </a:lnTo>
                  <a:lnTo>
                    <a:pt x="609" y="430"/>
                  </a:lnTo>
                  <a:lnTo>
                    <a:pt x="605" y="407"/>
                  </a:lnTo>
                  <a:lnTo>
                    <a:pt x="602" y="391"/>
                  </a:lnTo>
                  <a:lnTo>
                    <a:pt x="600" y="377"/>
                  </a:lnTo>
                  <a:lnTo>
                    <a:pt x="598" y="361"/>
                  </a:lnTo>
                  <a:lnTo>
                    <a:pt x="596" y="343"/>
                  </a:lnTo>
                  <a:lnTo>
                    <a:pt x="596" y="332"/>
                  </a:lnTo>
                  <a:lnTo>
                    <a:pt x="596" y="318"/>
                  </a:lnTo>
                  <a:lnTo>
                    <a:pt x="596" y="298"/>
                  </a:lnTo>
                  <a:lnTo>
                    <a:pt x="598" y="275"/>
                  </a:lnTo>
                  <a:lnTo>
                    <a:pt x="600" y="259"/>
                  </a:lnTo>
                  <a:lnTo>
                    <a:pt x="602" y="246"/>
                  </a:lnTo>
                  <a:lnTo>
                    <a:pt x="602" y="230"/>
                  </a:lnTo>
                  <a:lnTo>
                    <a:pt x="598" y="202"/>
                  </a:lnTo>
                  <a:lnTo>
                    <a:pt x="594" y="189"/>
                  </a:lnTo>
                  <a:lnTo>
                    <a:pt x="590" y="175"/>
                  </a:lnTo>
                  <a:lnTo>
                    <a:pt x="581" y="152"/>
                  </a:lnTo>
                  <a:lnTo>
                    <a:pt x="577" y="166"/>
                  </a:lnTo>
                  <a:lnTo>
                    <a:pt x="572" y="175"/>
                  </a:lnTo>
                  <a:lnTo>
                    <a:pt x="568" y="184"/>
                  </a:lnTo>
                  <a:lnTo>
                    <a:pt x="566" y="196"/>
                  </a:lnTo>
                  <a:lnTo>
                    <a:pt x="564" y="209"/>
                  </a:lnTo>
                  <a:lnTo>
                    <a:pt x="564" y="225"/>
                  </a:lnTo>
                  <a:lnTo>
                    <a:pt x="563" y="241"/>
                  </a:lnTo>
                  <a:lnTo>
                    <a:pt x="561" y="261"/>
                  </a:lnTo>
                  <a:lnTo>
                    <a:pt x="557" y="282"/>
                  </a:lnTo>
                  <a:lnTo>
                    <a:pt x="553" y="298"/>
                  </a:lnTo>
                  <a:lnTo>
                    <a:pt x="550" y="314"/>
                  </a:lnTo>
                  <a:lnTo>
                    <a:pt x="546" y="332"/>
                  </a:lnTo>
                  <a:lnTo>
                    <a:pt x="544" y="348"/>
                  </a:lnTo>
                  <a:lnTo>
                    <a:pt x="546" y="361"/>
                  </a:lnTo>
                  <a:lnTo>
                    <a:pt x="550" y="377"/>
                  </a:lnTo>
                  <a:lnTo>
                    <a:pt x="551" y="400"/>
                  </a:lnTo>
                  <a:lnTo>
                    <a:pt x="553" y="423"/>
                  </a:lnTo>
                  <a:lnTo>
                    <a:pt x="557" y="430"/>
                  </a:lnTo>
                  <a:lnTo>
                    <a:pt x="555" y="430"/>
                  </a:lnTo>
                  <a:lnTo>
                    <a:pt x="550" y="421"/>
                  </a:lnTo>
                  <a:lnTo>
                    <a:pt x="542" y="414"/>
                  </a:lnTo>
                  <a:lnTo>
                    <a:pt x="540" y="407"/>
                  </a:lnTo>
                  <a:lnTo>
                    <a:pt x="542" y="398"/>
                  </a:lnTo>
                  <a:lnTo>
                    <a:pt x="542" y="380"/>
                  </a:lnTo>
                  <a:lnTo>
                    <a:pt x="538" y="359"/>
                  </a:lnTo>
                  <a:lnTo>
                    <a:pt x="535" y="343"/>
                  </a:lnTo>
                  <a:lnTo>
                    <a:pt x="533" y="334"/>
                  </a:lnTo>
                  <a:lnTo>
                    <a:pt x="531" y="332"/>
                  </a:lnTo>
                  <a:lnTo>
                    <a:pt x="529" y="334"/>
                  </a:lnTo>
                  <a:lnTo>
                    <a:pt x="525" y="341"/>
                  </a:lnTo>
                  <a:lnTo>
                    <a:pt x="518" y="350"/>
                  </a:lnTo>
                  <a:lnTo>
                    <a:pt x="509" y="359"/>
                  </a:lnTo>
                  <a:lnTo>
                    <a:pt x="499" y="368"/>
                  </a:lnTo>
                  <a:lnTo>
                    <a:pt x="488" y="380"/>
                  </a:lnTo>
                  <a:lnTo>
                    <a:pt x="481" y="389"/>
                  </a:lnTo>
                  <a:lnTo>
                    <a:pt x="473" y="402"/>
                  </a:lnTo>
                  <a:lnTo>
                    <a:pt x="470" y="414"/>
                  </a:lnTo>
                  <a:lnTo>
                    <a:pt x="464" y="421"/>
                  </a:lnTo>
                  <a:lnTo>
                    <a:pt x="459" y="425"/>
                  </a:lnTo>
                  <a:lnTo>
                    <a:pt x="453" y="430"/>
                  </a:lnTo>
                  <a:lnTo>
                    <a:pt x="449" y="432"/>
                  </a:lnTo>
                  <a:lnTo>
                    <a:pt x="449" y="430"/>
                  </a:lnTo>
                  <a:lnTo>
                    <a:pt x="453" y="423"/>
                  </a:lnTo>
                  <a:lnTo>
                    <a:pt x="460" y="407"/>
                  </a:lnTo>
                  <a:lnTo>
                    <a:pt x="468" y="393"/>
                  </a:lnTo>
                  <a:lnTo>
                    <a:pt x="475" y="384"/>
                  </a:lnTo>
                  <a:lnTo>
                    <a:pt x="486" y="371"/>
                  </a:lnTo>
                  <a:lnTo>
                    <a:pt x="501" y="350"/>
                  </a:lnTo>
                  <a:lnTo>
                    <a:pt x="516" y="332"/>
                  </a:lnTo>
                  <a:lnTo>
                    <a:pt x="525" y="325"/>
                  </a:lnTo>
                  <a:lnTo>
                    <a:pt x="533" y="318"/>
                  </a:lnTo>
                  <a:lnTo>
                    <a:pt x="540" y="302"/>
                  </a:lnTo>
                  <a:lnTo>
                    <a:pt x="548" y="280"/>
                  </a:lnTo>
                  <a:lnTo>
                    <a:pt x="551" y="257"/>
                  </a:lnTo>
                  <a:lnTo>
                    <a:pt x="555" y="234"/>
                  </a:lnTo>
                  <a:lnTo>
                    <a:pt x="557" y="214"/>
                  </a:lnTo>
                  <a:lnTo>
                    <a:pt x="557" y="205"/>
                  </a:lnTo>
                  <a:lnTo>
                    <a:pt x="559" y="189"/>
                  </a:lnTo>
                  <a:lnTo>
                    <a:pt x="559" y="168"/>
                  </a:lnTo>
                  <a:lnTo>
                    <a:pt x="561" y="136"/>
                  </a:lnTo>
                  <a:lnTo>
                    <a:pt x="557" y="109"/>
                  </a:lnTo>
                  <a:lnTo>
                    <a:pt x="548" y="100"/>
                  </a:lnTo>
                  <a:lnTo>
                    <a:pt x="535" y="93"/>
                  </a:lnTo>
                  <a:lnTo>
                    <a:pt x="527" y="75"/>
                  </a:lnTo>
                  <a:lnTo>
                    <a:pt x="522" y="66"/>
                  </a:lnTo>
                  <a:lnTo>
                    <a:pt x="522" y="52"/>
                  </a:lnTo>
                  <a:lnTo>
                    <a:pt x="522" y="43"/>
                  </a:lnTo>
                  <a:lnTo>
                    <a:pt x="512" y="39"/>
                  </a:lnTo>
                  <a:lnTo>
                    <a:pt x="499" y="39"/>
                  </a:lnTo>
                  <a:lnTo>
                    <a:pt x="492" y="43"/>
                  </a:lnTo>
                  <a:lnTo>
                    <a:pt x="488" y="50"/>
                  </a:lnTo>
                  <a:lnTo>
                    <a:pt x="488" y="61"/>
                  </a:lnTo>
                  <a:lnTo>
                    <a:pt x="488" y="75"/>
                  </a:lnTo>
                  <a:lnTo>
                    <a:pt x="486" y="84"/>
                  </a:lnTo>
                  <a:lnTo>
                    <a:pt x="486" y="98"/>
                  </a:lnTo>
                  <a:lnTo>
                    <a:pt x="488" y="118"/>
                  </a:lnTo>
                  <a:lnTo>
                    <a:pt x="496" y="139"/>
                  </a:lnTo>
                  <a:lnTo>
                    <a:pt x="501" y="152"/>
                  </a:lnTo>
                  <a:lnTo>
                    <a:pt x="505" y="166"/>
                  </a:lnTo>
                  <a:lnTo>
                    <a:pt x="505" y="180"/>
                  </a:lnTo>
                  <a:lnTo>
                    <a:pt x="499" y="191"/>
                  </a:lnTo>
                  <a:lnTo>
                    <a:pt x="492" y="198"/>
                  </a:lnTo>
                  <a:lnTo>
                    <a:pt x="483" y="209"/>
                  </a:lnTo>
                  <a:lnTo>
                    <a:pt x="481" y="227"/>
                  </a:lnTo>
                  <a:lnTo>
                    <a:pt x="485" y="207"/>
                  </a:lnTo>
                  <a:lnTo>
                    <a:pt x="486" y="196"/>
                  </a:lnTo>
                  <a:lnTo>
                    <a:pt x="488" y="186"/>
                  </a:lnTo>
                  <a:lnTo>
                    <a:pt x="488" y="173"/>
                  </a:lnTo>
                  <a:lnTo>
                    <a:pt x="488" y="157"/>
                  </a:lnTo>
                  <a:lnTo>
                    <a:pt x="486" y="148"/>
                  </a:lnTo>
                  <a:lnTo>
                    <a:pt x="483" y="139"/>
                  </a:lnTo>
                  <a:lnTo>
                    <a:pt x="479" y="123"/>
                  </a:lnTo>
                  <a:lnTo>
                    <a:pt x="475" y="107"/>
                  </a:lnTo>
                  <a:lnTo>
                    <a:pt x="475" y="91"/>
                  </a:lnTo>
                  <a:lnTo>
                    <a:pt x="477" y="80"/>
                  </a:lnTo>
                  <a:lnTo>
                    <a:pt x="479" y="66"/>
                  </a:lnTo>
                  <a:lnTo>
                    <a:pt x="481" y="55"/>
                  </a:lnTo>
                  <a:lnTo>
                    <a:pt x="479" y="50"/>
                  </a:lnTo>
                  <a:lnTo>
                    <a:pt x="475" y="48"/>
                  </a:lnTo>
                  <a:lnTo>
                    <a:pt x="462" y="46"/>
                  </a:lnTo>
                  <a:lnTo>
                    <a:pt x="453" y="46"/>
                  </a:lnTo>
                  <a:lnTo>
                    <a:pt x="453" y="50"/>
                  </a:lnTo>
                  <a:lnTo>
                    <a:pt x="455" y="57"/>
                  </a:lnTo>
                  <a:lnTo>
                    <a:pt x="453" y="61"/>
                  </a:lnTo>
                  <a:lnTo>
                    <a:pt x="446" y="61"/>
                  </a:lnTo>
                  <a:lnTo>
                    <a:pt x="440" y="61"/>
                  </a:lnTo>
                  <a:lnTo>
                    <a:pt x="433" y="61"/>
                  </a:lnTo>
                  <a:lnTo>
                    <a:pt x="427" y="66"/>
                  </a:lnTo>
                  <a:close/>
                </a:path>
              </a:pathLst>
            </a:custGeom>
            <a:solidFill>
              <a:schemeClr val="tx1"/>
            </a:solidFill>
            <a:ln w="9525">
              <a:noFill/>
              <a:round/>
              <a:headEnd/>
              <a:tailEnd/>
            </a:ln>
          </p:spPr>
          <p:txBody>
            <a:bodyPr/>
            <a:lstStyle/>
            <a:p>
              <a:endParaRPr lang="fr-FR"/>
            </a:p>
          </p:txBody>
        </p:sp>
        <p:sp>
          <p:nvSpPr>
            <p:cNvPr id="590867" name="Freeform 60"/>
            <p:cNvSpPr>
              <a:spLocks noChangeAspect="1"/>
            </p:cNvSpPr>
            <p:nvPr/>
          </p:nvSpPr>
          <p:spPr bwMode="auto">
            <a:xfrm>
              <a:off x="1940" y="3593"/>
              <a:ext cx="48" cy="177"/>
            </a:xfrm>
            <a:custGeom>
              <a:avLst/>
              <a:gdLst>
                <a:gd name="T0" fmla="*/ 28 w 52"/>
                <a:gd name="T1" fmla="*/ 0 h 150"/>
                <a:gd name="T2" fmla="*/ 8 w 52"/>
                <a:gd name="T3" fmla="*/ 40 h 150"/>
                <a:gd name="T4" fmla="*/ 0 w 52"/>
                <a:gd name="T5" fmla="*/ 85 h 150"/>
                <a:gd name="T6" fmla="*/ 2 w 52"/>
                <a:gd name="T7" fmla="*/ 133 h 150"/>
                <a:gd name="T8" fmla="*/ 22 w 52"/>
                <a:gd name="T9" fmla="*/ 177 h 150"/>
                <a:gd name="T10" fmla="*/ 41 w 52"/>
                <a:gd name="T11" fmla="*/ 136 h 150"/>
                <a:gd name="T12" fmla="*/ 48 w 52"/>
                <a:gd name="T13" fmla="*/ 93 h 150"/>
                <a:gd name="T14" fmla="*/ 44 w 52"/>
                <a:gd name="T15" fmla="*/ 45 h 150"/>
                <a:gd name="T16" fmla="*/ 28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30" y="0"/>
                  </a:moveTo>
                  <a:lnTo>
                    <a:pt x="9" y="34"/>
                  </a:lnTo>
                  <a:lnTo>
                    <a:pt x="0" y="72"/>
                  </a:lnTo>
                  <a:lnTo>
                    <a:pt x="2" y="113"/>
                  </a:lnTo>
                  <a:lnTo>
                    <a:pt x="24" y="150"/>
                  </a:lnTo>
                  <a:lnTo>
                    <a:pt x="44" y="115"/>
                  </a:lnTo>
                  <a:lnTo>
                    <a:pt x="52" y="79"/>
                  </a:lnTo>
                  <a:lnTo>
                    <a:pt x="48" y="38"/>
                  </a:lnTo>
                  <a:lnTo>
                    <a:pt x="30" y="0"/>
                  </a:lnTo>
                  <a:close/>
                </a:path>
              </a:pathLst>
            </a:custGeom>
            <a:solidFill>
              <a:srgbClr val="C7E048"/>
            </a:solidFill>
            <a:ln w="9525">
              <a:noFill/>
              <a:round/>
              <a:headEnd/>
              <a:tailEnd/>
            </a:ln>
          </p:spPr>
          <p:txBody>
            <a:bodyPr/>
            <a:lstStyle/>
            <a:p>
              <a:endParaRPr lang="fr-FR"/>
            </a:p>
          </p:txBody>
        </p:sp>
        <p:sp>
          <p:nvSpPr>
            <p:cNvPr id="590868" name="Freeform 61"/>
            <p:cNvSpPr>
              <a:spLocks noChangeAspect="1"/>
            </p:cNvSpPr>
            <p:nvPr/>
          </p:nvSpPr>
          <p:spPr bwMode="auto">
            <a:xfrm>
              <a:off x="1861" y="3493"/>
              <a:ext cx="69" cy="153"/>
            </a:xfrm>
            <a:custGeom>
              <a:avLst/>
              <a:gdLst>
                <a:gd name="T0" fmla="*/ 67 w 75"/>
                <a:gd name="T1" fmla="*/ 0 h 130"/>
                <a:gd name="T2" fmla="*/ 55 w 75"/>
                <a:gd name="T3" fmla="*/ 8 h 130"/>
                <a:gd name="T4" fmla="*/ 43 w 75"/>
                <a:gd name="T5" fmla="*/ 22 h 130"/>
                <a:gd name="T6" fmla="*/ 29 w 75"/>
                <a:gd name="T7" fmla="*/ 41 h 130"/>
                <a:gd name="T8" fmla="*/ 19 w 75"/>
                <a:gd name="T9" fmla="*/ 59 h 130"/>
                <a:gd name="T10" fmla="*/ 9 w 75"/>
                <a:gd name="T11" fmla="*/ 81 h 130"/>
                <a:gd name="T12" fmla="*/ 4 w 75"/>
                <a:gd name="T13" fmla="*/ 105 h 130"/>
                <a:gd name="T14" fmla="*/ 0 w 75"/>
                <a:gd name="T15" fmla="*/ 129 h 130"/>
                <a:gd name="T16" fmla="*/ 4 w 75"/>
                <a:gd name="T17" fmla="*/ 153 h 130"/>
                <a:gd name="T18" fmla="*/ 19 w 75"/>
                <a:gd name="T19" fmla="*/ 142 h 130"/>
                <a:gd name="T20" fmla="*/ 33 w 75"/>
                <a:gd name="T21" fmla="*/ 129 h 130"/>
                <a:gd name="T22" fmla="*/ 45 w 75"/>
                <a:gd name="T23" fmla="*/ 111 h 130"/>
                <a:gd name="T24" fmla="*/ 55 w 75"/>
                <a:gd name="T25" fmla="*/ 92 h 130"/>
                <a:gd name="T26" fmla="*/ 63 w 75"/>
                <a:gd name="T27" fmla="*/ 71 h 130"/>
                <a:gd name="T28" fmla="*/ 67 w 75"/>
                <a:gd name="T29" fmla="*/ 46 h 130"/>
                <a:gd name="T30" fmla="*/ 69 w 75"/>
                <a:gd name="T31" fmla="*/ 25 h 130"/>
                <a:gd name="T32" fmla="*/ 67 w 75"/>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130"/>
                <a:gd name="T53" fmla="*/ 75 w 75"/>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130">
                  <a:moveTo>
                    <a:pt x="73" y="0"/>
                  </a:moveTo>
                  <a:lnTo>
                    <a:pt x="60" y="7"/>
                  </a:lnTo>
                  <a:lnTo>
                    <a:pt x="47" y="19"/>
                  </a:lnTo>
                  <a:lnTo>
                    <a:pt x="32" y="35"/>
                  </a:lnTo>
                  <a:lnTo>
                    <a:pt x="21" y="50"/>
                  </a:lnTo>
                  <a:lnTo>
                    <a:pt x="10" y="69"/>
                  </a:lnTo>
                  <a:lnTo>
                    <a:pt x="4" y="89"/>
                  </a:lnTo>
                  <a:lnTo>
                    <a:pt x="0" y="110"/>
                  </a:lnTo>
                  <a:lnTo>
                    <a:pt x="4" y="130"/>
                  </a:lnTo>
                  <a:lnTo>
                    <a:pt x="21" y="121"/>
                  </a:lnTo>
                  <a:lnTo>
                    <a:pt x="36" y="110"/>
                  </a:lnTo>
                  <a:lnTo>
                    <a:pt x="49" y="94"/>
                  </a:lnTo>
                  <a:lnTo>
                    <a:pt x="60" y="78"/>
                  </a:lnTo>
                  <a:lnTo>
                    <a:pt x="69" y="60"/>
                  </a:lnTo>
                  <a:lnTo>
                    <a:pt x="73" y="39"/>
                  </a:lnTo>
                  <a:lnTo>
                    <a:pt x="75" y="21"/>
                  </a:lnTo>
                  <a:lnTo>
                    <a:pt x="73" y="0"/>
                  </a:lnTo>
                  <a:close/>
                </a:path>
              </a:pathLst>
            </a:custGeom>
            <a:solidFill>
              <a:srgbClr val="C7E048"/>
            </a:solidFill>
            <a:ln w="9525">
              <a:noFill/>
              <a:round/>
              <a:headEnd/>
              <a:tailEnd/>
            </a:ln>
          </p:spPr>
          <p:txBody>
            <a:bodyPr/>
            <a:lstStyle/>
            <a:p>
              <a:endParaRPr lang="fr-FR"/>
            </a:p>
          </p:txBody>
        </p:sp>
        <p:sp>
          <p:nvSpPr>
            <p:cNvPr id="590869" name="Freeform 62"/>
            <p:cNvSpPr>
              <a:spLocks noChangeAspect="1"/>
            </p:cNvSpPr>
            <p:nvPr/>
          </p:nvSpPr>
          <p:spPr bwMode="auto">
            <a:xfrm>
              <a:off x="2435" y="3240"/>
              <a:ext cx="111" cy="85"/>
            </a:xfrm>
            <a:custGeom>
              <a:avLst/>
              <a:gdLst>
                <a:gd name="T0" fmla="*/ 0 w 120"/>
                <a:gd name="T1" fmla="*/ 70 h 72"/>
                <a:gd name="T2" fmla="*/ 8 w 120"/>
                <a:gd name="T3" fmla="*/ 51 h 72"/>
                <a:gd name="T4" fmla="*/ 20 w 120"/>
                <a:gd name="T5" fmla="*/ 32 h 72"/>
                <a:gd name="T6" fmla="*/ 32 w 120"/>
                <a:gd name="T7" fmla="*/ 18 h 72"/>
                <a:gd name="T8" fmla="*/ 47 w 120"/>
                <a:gd name="T9" fmla="*/ 7 h 72"/>
                <a:gd name="T10" fmla="*/ 63 w 120"/>
                <a:gd name="T11" fmla="*/ 0 h 72"/>
                <a:gd name="T12" fmla="*/ 80 w 120"/>
                <a:gd name="T13" fmla="*/ 0 h 72"/>
                <a:gd name="T14" fmla="*/ 95 w 120"/>
                <a:gd name="T15" fmla="*/ 2 h 72"/>
                <a:gd name="T16" fmla="*/ 111 w 120"/>
                <a:gd name="T17" fmla="*/ 11 h 72"/>
                <a:gd name="T18" fmla="*/ 105 w 120"/>
                <a:gd name="T19" fmla="*/ 32 h 72"/>
                <a:gd name="T20" fmla="*/ 94 w 120"/>
                <a:gd name="T21" fmla="*/ 51 h 72"/>
                <a:gd name="T22" fmla="*/ 83 w 120"/>
                <a:gd name="T23" fmla="*/ 66 h 72"/>
                <a:gd name="T24" fmla="*/ 71 w 120"/>
                <a:gd name="T25" fmla="*/ 77 h 72"/>
                <a:gd name="T26" fmla="*/ 58 w 120"/>
                <a:gd name="T27" fmla="*/ 83 h 72"/>
                <a:gd name="T28" fmla="*/ 41 w 120"/>
                <a:gd name="T29" fmla="*/ 85 h 72"/>
                <a:gd name="T30" fmla="*/ 22 w 120"/>
                <a:gd name="T31" fmla="*/ 80 h 72"/>
                <a:gd name="T32" fmla="*/ 0 w 120"/>
                <a:gd name="T33" fmla="*/ 70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2"/>
                <a:gd name="T53" fmla="*/ 120 w 120"/>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2">
                  <a:moveTo>
                    <a:pt x="0" y="59"/>
                  </a:moveTo>
                  <a:lnTo>
                    <a:pt x="9" y="43"/>
                  </a:lnTo>
                  <a:lnTo>
                    <a:pt x="22" y="27"/>
                  </a:lnTo>
                  <a:lnTo>
                    <a:pt x="35" y="15"/>
                  </a:lnTo>
                  <a:lnTo>
                    <a:pt x="51" y="6"/>
                  </a:lnTo>
                  <a:lnTo>
                    <a:pt x="68" y="0"/>
                  </a:lnTo>
                  <a:lnTo>
                    <a:pt x="87" y="0"/>
                  </a:lnTo>
                  <a:lnTo>
                    <a:pt x="103" y="2"/>
                  </a:lnTo>
                  <a:lnTo>
                    <a:pt x="120" y="9"/>
                  </a:lnTo>
                  <a:lnTo>
                    <a:pt x="113" y="27"/>
                  </a:lnTo>
                  <a:lnTo>
                    <a:pt x="102" y="43"/>
                  </a:lnTo>
                  <a:lnTo>
                    <a:pt x="90" y="56"/>
                  </a:lnTo>
                  <a:lnTo>
                    <a:pt x="77" y="65"/>
                  </a:lnTo>
                  <a:lnTo>
                    <a:pt x="63" y="70"/>
                  </a:lnTo>
                  <a:lnTo>
                    <a:pt x="44" y="72"/>
                  </a:lnTo>
                  <a:lnTo>
                    <a:pt x="24" y="68"/>
                  </a:lnTo>
                  <a:lnTo>
                    <a:pt x="0" y="59"/>
                  </a:lnTo>
                  <a:close/>
                </a:path>
              </a:pathLst>
            </a:custGeom>
            <a:solidFill>
              <a:srgbClr val="C7E048"/>
            </a:solidFill>
            <a:ln w="9525">
              <a:noFill/>
              <a:round/>
              <a:headEnd/>
              <a:tailEnd/>
            </a:ln>
          </p:spPr>
          <p:txBody>
            <a:bodyPr/>
            <a:lstStyle/>
            <a:p>
              <a:endParaRPr lang="fr-FR"/>
            </a:p>
          </p:txBody>
        </p:sp>
        <p:sp>
          <p:nvSpPr>
            <p:cNvPr id="590870" name="Freeform 63"/>
            <p:cNvSpPr>
              <a:spLocks noChangeAspect="1"/>
            </p:cNvSpPr>
            <p:nvPr/>
          </p:nvSpPr>
          <p:spPr bwMode="auto">
            <a:xfrm>
              <a:off x="1861" y="3163"/>
              <a:ext cx="48" cy="173"/>
            </a:xfrm>
            <a:custGeom>
              <a:avLst/>
              <a:gdLst>
                <a:gd name="T0" fmla="*/ 28 w 52"/>
                <a:gd name="T1" fmla="*/ 0 h 147"/>
                <a:gd name="T2" fmla="*/ 9 w 52"/>
                <a:gd name="T3" fmla="*/ 40 h 147"/>
                <a:gd name="T4" fmla="*/ 0 w 52"/>
                <a:gd name="T5" fmla="*/ 82 h 147"/>
                <a:gd name="T6" fmla="*/ 2 w 52"/>
                <a:gd name="T7" fmla="*/ 131 h 147"/>
                <a:gd name="T8" fmla="*/ 23 w 52"/>
                <a:gd name="T9" fmla="*/ 173 h 147"/>
                <a:gd name="T10" fmla="*/ 42 w 52"/>
                <a:gd name="T11" fmla="*/ 137 h 147"/>
                <a:gd name="T12" fmla="*/ 48 w 52"/>
                <a:gd name="T13" fmla="*/ 93 h 147"/>
                <a:gd name="T14" fmla="*/ 45 w 52"/>
                <a:gd name="T15" fmla="*/ 45 h 147"/>
                <a:gd name="T16" fmla="*/ 28 w 52"/>
                <a:gd name="T17" fmla="*/ 0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47"/>
                <a:gd name="T29" fmla="*/ 52 w 52"/>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47">
                  <a:moveTo>
                    <a:pt x="30" y="0"/>
                  </a:moveTo>
                  <a:lnTo>
                    <a:pt x="10" y="34"/>
                  </a:lnTo>
                  <a:lnTo>
                    <a:pt x="0" y="70"/>
                  </a:lnTo>
                  <a:lnTo>
                    <a:pt x="2" y="111"/>
                  </a:lnTo>
                  <a:lnTo>
                    <a:pt x="25" y="147"/>
                  </a:lnTo>
                  <a:lnTo>
                    <a:pt x="45" y="116"/>
                  </a:lnTo>
                  <a:lnTo>
                    <a:pt x="52" y="79"/>
                  </a:lnTo>
                  <a:lnTo>
                    <a:pt x="49" y="38"/>
                  </a:lnTo>
                  <a:lnTo>
                    <a:pt x="30" y="0"/>
                  </a:lnTo>
                  <a:close/>
                </a:path>
              </a:pathLst>
            </a:custGeom>
            <a:solidFill>
              <a:srgbClr val="C7E048"/>
            </a:solidFill>
            <a:ln w="9525">
              <a:noFill/>
              <a:round/>
              <a:headEnd/>
              <a:tailEnd/>
            </a:ln>
          </p:spPr>
          <p:txBody>
            <a:bodyPr/>
            <a:lstStyle/>
            <a:p>
              <a:endParaRPr lang="fr-FR"/>
            </a:p>
          </p:txBody>
        </p:sp>
        <p:sp>
          <p:nvSpPr>
            <p:cNvPr id="590871" name="Freeform 64"/>
            <p:cNvSpPr>
              <a:spLocks noChangeAspect="1"/>
            </p:cNvSpPr>
            <p:nvPr/>
          </p:nvSpPr>
          <p:spPr bwMode="auto">
            <a:xfrm>
              <a:off x="2072" y="3483"/>
              <a:ext cx="66" cy="152"/>
            </a:xfrm>
            <a:custGeom>
              <a:avLst/>
              <a:gdLst>
                <a:gd name="T0" fmla="*/ 64 w 72"/>
                <a:gd name="T1" fmla="*/ 0 h 130"/>
                <a:gd name="T2" fmla="*/ 52 w 72"/>
                <a:gd name="T3" fmla="*/ 8 h 130"/>
                <a:gd name="T4" fmla="*/ 40 w 72"/>
                <a:gd name="T5" fmla="*/ 22 h 130"/>
                <a:gd name="T6" fmla="*/ 28 w 72"/>
                <a:gd name="T7" fmla="*/ 37 h 130"/>
                <a:gd name="T8" fmla="*/ 17 w 72"/>
                <a:gd name="T9" fmla="*/ 58 h 130"/>
                <a:gd name="T10" fmla="*/ 8 w 72"/>
                <a:gd name="T11" fmla="*/ 81 h 130"/>
                <a:gd name="T12" fmla="*/ 2 w 72"/>
                <a:gd name="T13" fmla="*/ 104 h 130"/>
                <a:gd name="T14" fmla="*/ 0 w 72"/>
                <a:gd name="T15" fmla="*/ 127 h 130"/>
                <a:gd name="T16" fmla="*/ 2 w 72"/>
                <a:gd name="T17" fmla="*/ 152 h 130"/>
                <a:gd name="T18" fmla="*/ 17 w 72"/>
                <a:gd name="T19" fmla="*/ 141 h 130"/>
                <a:gd name="T20" fmla="*/ 30 w 72"/>
                <a:gd name="T21" fmla="*/ 125 h 130"/>
                <a:gd name="T22" fmla="*/ 42 w 72"/>
                <a:gd name="T23" fmla="*/ 110 h 130"/>
                <a:gd name="T24" fmla="*/ 52 w 72"/>
                <a:gd name="T25" fmla="*/ 88 h 130"/>
                <a:gd name="T26" fmla="*/ 60 w 72"/>
                <a:gd name="T27" fmla="*/ 67 h 130"/>
                <a:gd name="T28" fmla="*/ 64 w 72"/>
                <a:gd name="T29" fmla="*/ 46 h 130"/>
                <a:gd name="T30" fmla="*/ 66 w 72"/>
                <a:gd name="T31" fmla="*/ 22 h 130"/>
                <a:gd name="T32" fmla="*/ 64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9"/>
                  </a:lnTo>
                  <a:lnTo>
                    <a:pt x="31" y="32"/>
                  </a:lnTo>
                  <a:lnTo>
                    <a:pt x="18" y="50"/>
                  </a:lnTo>
                  <a:lnTo>
                    <a:pt x="9" y="69"/>
                  </a:lnTo>
                  <a:lnTo>
                    <a:pt x="2" y="89"/>
                  </a:lnTo>
                  <a:lnTo>
                    <a:pt x="0" y="109"/>
                  </a:lnTo>
                  <a:lnTo>
                    <a:pt x="2" y="130"/>
                  </a:lnTo>
                  <a:lnTo>
                    <a:pt x="18" y="121"/>
                  </a:lnTo>
                  <a:lnTo>
                    <a:pt x="33" y="107"/>
                  </a:lnTo>
                  <a:lnTo>
                    <a:pt x="46" y="94"/>
                  </a:lnTo>
                  <a:lnTo>
                    <a:pt x="57" y="75"/>
                  </a:lnTo>
                  <a:lnTo>
                    <a:pt x="65" y="57"/>
                  </a:lnTo>
                  <a:lnTo>
                    <a:pt x="70" y="39"/>
                  </a:lnTo>
                  <a:lnTo>
                    <a:pt x="72" y="19"/>
                  </a:lnTo>
                  <a:lnTo>
                    <a:pt x="70" y="0"/>
                  </a:lnTo>
                  <a:close/>
                </a:path>
              </a:pathLst>
            </a:custGeom>
            <a:solidFill>
              <a:srgbClr val="C7E048"/>
            </a:solidFill>
            <a:ln w="9525">
              <a:noFill/>
              <a:round/>
              <a:headEnd/>
              <a:tailEnd/>
            </a:ln>
          </p:spPr>
          <p:txBody>
            <a:bodyPr/>
            <a:lstStyle/>
            <a:p>
              <a:endParaRPr lang="fr-FR"/>
            </a:p>
          </p:txBody>
        </p:sp>
        <p:sp>
          <p:nvSpPr>
            <p:cNvPr id="590872" name="Freeform 65"/>
            <p:cNvSpPr>
              <a:spLocks noChangeAspect="1"/>
            </p:cNvSpPr>
            <p:nvPr/>
          </p:nvSpPr>
          <p:spPr bwMode="auto">
            <a:xfrm>
              <a:off x="2362" y="2900"/>
              <a:ext cx="110" cy="89"/>
            </a:xfrm>
            <a:custGeom>
              <a:avLst/>
              <a:gdLst>
                <a:gd name="T0" fmla="*/ 0 w 120"/>
                <a:gd name="T1" fmla="*/ 72 h 75"/>
                <a:gd name="T2" fmla="*/ 8 w 120"/>
                <a:gd name="T3" fmla="*/ 53 h 75"/>
                <a:gd name="T4" fmla="*/ 20 w 120"/>
                <a:gd name="T5" fmla="*/ 34 h 75"/>
                <a:gd name="T6" fmla="*/ 34 w 120"/>
                <a:gd name="T7" fmla="*/ 21 h 75"/>
                <a:gd name="T8" fmla="*/ 48 w 120"/>
                <a:gd name="T9" fmla="*/ 8 h 75"/>
                <a:gd name="T10" fmla="*/ 64 w 120"/>
                <a:gd name="T11" fmla="*/ 2 h 75"/>
                <a:gd name="T12" fmla="*/ 80 w 120"/>
                <a:gd name="T13" fmla="*/ 0 h 75"/>
                <a:gd name="T14" fmla="*/ 95 w 120"/>
                <a:gd name="T15" fmla="*/ 2 h 75"/>
                <a:gd name="T16" fmla="*/ 110 w 120"/>
                <a:gd name="T17" fmla="*/ 11 h 75"/>
                <a:gd name="T18" fmla="*/ 104 w 120"/>
                <a:gd name="T19" fmla="*/ 32 h 75"/>
                <a:gd name="T20" fmla="*/ 94 w 120"/>
                <a:gd name="T21" fmla="*/ 51 h 75"/>
                <a:gd name="T22" fmla="*/ 83 w 120"/>
                <a:gd name="T23" fmla="*/ 68 h 75"/>
                <a:gd name="T24" fmla="*/ 72 w 120"/>
                <a:gd name="T25" fmla="*/ 78 h 75"/>
                <a:gd name="T26" fmla="*/ 58 w 120"/>
                <a:gd name="T27" fmla="*/ 87 h 75"/>
                <a:gd name="T28" fmla="*/ 40 w 120"/>
                <a:gd name="T29" fmla="*/ 89 h 75"/>
                <a:gd name="T30" fmla="*/ 22 w 120"/>
                <a:gd name="T31" fmla="*/ 83 h 75"/>
                <a:gd name="T32" fmla="*/ 0 w 120"/>
                <a:gd name="T33" fmla="*/ 7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5"/>
                <a:gd name="T53" fmla="*/ 120 w 120"/>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5">
                  <a:moveTo>
                    <a:pt x="0" y="61"/>
                  </a:moveTo>
                  <a:lnTo>
                    <a:pt x="9" y="45"/>
                  </a:lnTo>
                  <a:lnTo>
                    <a:pt x="22" y="29"/>
                  </a:lnTo>
                  <a:lnTo>
                    <a:pt x="37" y="18"/>
                  </a:lnTo>
                  <a:lnTo>
                    <a:pt x="52" y="7"/>
                  </a:lnTo>
                  <a:lnTo>
                    <a:pt x="70" y="2"/>
                  </a:lnTo>
                  <a:lnTo>
                    <a:pt x="87" y="0"/>
                  </a:lnTo>
                  <a:lnTo>
                    <a:pt x="104" y="2"/>
                  </a:lnTo>
                  <a:lnTo>
                    <a:pt x="120" y="9"/>
                  </a:lnTo>
                  <a:lnTo>
                    <a:pt x="113" y="27"/>
                  </a:lnTo>
                  <a:lnTo>
                    <a:pt x="102" y="43"/>
                  </a:lnTo>
                  <a:lnTo>
                    <a:pt x="91" y="57"/>
                  </a:lnTo>
                  <a:lnTo>
                    <a:pt x="78" y="66"/>
                  </a:lnTo>
                  <a:lnTo>
                    <a:pt x="63" y="73"/>
                  </a:lnTo>
                  <a:lnTo>
                    <a:pt x="44" y="75"/>
                  </a:lnTo>
                  <a:lnTo>
                    <a:pt x="24" y="70"/>
                  </a:lnTo>
                  <a:lnTo>
                    <a:pt x="0" y="61"/>
                  </a:lnTo>
                  <a:close/>
                </a:path>
              </a:pathLst>
            </a:custGeom>
            <a:solidFill>
              <a:srgbClr val="C7E048"/>
            </a:solidFill>
            <a:ln w="9525">
              <a:noFill/>
              <a:round/>
              <a:headEnd/>
              <a:tailEnd/>
            </a:ln>
          </p:spPr>
          <p:txBody>
            <a:bodyPr/>
            <a:lstStyle/>
            <a:p>
              <a:endParaRPr lang="fr-FR"/>
            </a:p>
          </p:txBody>
        </p:sp>
        <p:sp>
          <p:nvSpPr>
            <p:cNvPr id="590873" name="Freeform 66"/>
            <p:cNvSpPr>
              <a:spLocks noChangeAspect="1"/>
            </p:cNvSpPr>
            <p:nvPr/>
          </p:nvSpPr>
          <p:spPr bwMode="auto">
            <a:xfrm>
              <a:off x="2040" y="3037"/>
              <a:ext cx="110" cy="82"/>
            </a:xfrm>
            <a:custGeom>
              <a:avLst/>
              <a:gdLst>
                <a:gd name="T0" fmla="*/ 110 w 119"/>
                <a:gd name="T1" fmla="*/ 80 h 70"/>
                <a:gd name="T2" fmla="*/ 96 w 119"/>
                <a:gd name="T3" fmla="*/ 82 h 70"/>
                <a:gd name="T4" fmla="*/ 83 w 119"/>
                <a:gd name="T5" fmla="*/ 82 h 70"/>
                <a:gd name="T6" fmla="*/ 66 w 119"/>
                <a:gd name="T7" fmla="*/ 80 h 70"/>
                <a:gd name="T8" fmla="*/ 50 w 119"/>
                <a:gd name="T9" fmla="*/ 71 h 70"/>
                <a:gd name="T10" fmla="*/ 35 w 119"/>
                <a:gd name="T11" fmla="*/ 63 h 70"/>
                <a:gd name="T12" fmla="*/ 21 w 119"/>
                <a:gd name="T13" fmla="*/ 53 h 70"/>
                <a:gd name="T14" fmla="*/ 9 w 119"/>
                <a:gd name="T15" fmla="*/ 40 h 70"/>
                <a:gd name="T16" fmla="*/ 0 w 119"/>
                <a:gd name="T17" fmla="*/ 27 h 70"/>
                <a:gd name="T18" fmla="*/ 18 w 119"/>
                <a:gd name="T19" fmla="*/ 13 h 70"/>
                <a:gd name="T20" fmla="*/ 35 w 119"/>
                <a:gd name="T21" fmla="*/ 5 h 70"/>
                <a:gd name="T22" fmla="*/ 52 w 119"/>
                <a:gd name="T23" fmla="*/ 0 h 70"/>
                <a:gd name="T24" fmla="*/ 66 w 119"/>
                <a:gd name="T25" fmla="*/ 0 h 70"/>
                <a:gd name="T26" fmla="*/ 79 w 119"/>
                <a:gd name="T27" fmla="*/ 8 h 70"/>
                <a:gd name="T28" fmla="*/ 92 w 119"/>
                <a:gd name="T29" fmla="*/ 23 h 70"/>
                <a:gd name="T30" fmla="*/ 102 w 119"/>
                <a:gd name="T31" fmla="*/ 48 h 70"/>
                <a:gd name="T32" fmla="*/ 110 w 119"/>
                <a:gd name="T33" fmla="*/ 8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9"/>
                <a:gd name="T52" fmla="*/ 0 h 70"/>
                <a:gd name="T53" fmla="*/ 119 w 119"/>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9" h="70">
                  <a:moveTo>
                    <a:pt x="119" y="68"/>
                  </a:moveTo>
                  <a:lnTo>
                    <a:pt x="104" y="70"/>
                  </a:lnTo>
                  <a:lnTo>
                    <a:pt x="90" y="70"/>
                  </a:lnTo>
                  <a:lnTo>
                    <a:pt x="71" y="68"/>
                  </a:lnTo>
                  <a:lnTo>
                    <a:pt x="54" y="61"/>
                  </a:lnTo>
                  <a:lnTo>
                    <a:pt x="38" y="54"/>
                  </a:lnTo>
                  <a:lnTo>
                    <a:pt x="23" y="45"/>
                  </a:lnTo>
                  <a:lnTo>
                    <a:pt x="10" y="34"/>
                  </a:lnTo>
                  <a:lnTo>
                    <a:pt x="0" y="23"/>
                  </a:lnTo>
                  <a:lnTo>
                    <a:pt x="19" y="11"/>
                  </a:lnTo>
                  <a:lnTo>
                    <a:pt x="38" y="4"/>
                  </a:lnTo>
                  <a:lnTo>
                    <a:pt x="56" y="0"/>
                  </a:lnTo>
                  <a:lnTo>
                    <a:pt x="71" y="0"/>
                  </a:lnTo>
                  <a:lnTo>
                    <a:pt x="86" y="7"/>
                  </a:lnTo>
                  <a:lnTo>
                    <a:pt x="99" y="20"/>
                  </a:lnTo>
                  <a:lnTo>
                    <a:pt x="110" y="41"/>
                  </a:lnTo>
                  <a:lnTo>
                    <a:pt x="119" y="68"/>
                  </a:lnTo>
                  <a:close/>
                </a:path>
              </a:pathLst>
            </a:custGeom>
            <a:solidFill>
              <a:srgbClr val="C7E048"/>
            </a:solidFill>
            <a:ln w="9525">
              <a:noFill/>
              <a:round/>
              <a:headEnd/>
              <a:tailEnd/>
            </a:ln>
          </p:spPr>
          <p:txBody>
            <a:bodyPr/>
            <a:lstStyle/>
            <a:p>
              <a:endParaRPr lang="fr-FR"/>
            </a:p>
          </p:txBody>
        </p:sp>
        <p:sp>
          <p:nvSpPr>
            <p:cNvPr id="590874" name="Freeform 67"/>
            <p:cNvSpPr>
              <a:spLocks noChangeAspect="1"/>
            </p:cNvSpPr>
            <p:nvPr/>
          </p:nvSpPr>
          <p:spPr bwMode="auto">
            <a:xfrm>
              <a:off x="2322" y="3018"/>
              <a:ext cx="113" cy="82"/>
            </a:xfrm>
            <a:custGeom>
              <a:avLst/>
              <a:gdLst>
                <a:gd name="T0" fmla="*/ 113 w 123"/>
                <a:gd name="T1" fmla="*/ 80 h 70"/>
                <a:gd name="T2" fmla="*/ 99 w 123"/>
                <a:gd name="T3" fmla="*/ 82 h 70"/>
                <a:gd name="T4" fmla="*/ 84 w 123"/>
                <a:gd name="T5" fmla="*/ 82 h 70"/>
                <a:gd name="T6" fmla="*/ 66 w 123"/>
                <a:gd name="T7" fmla="*/ 80 h 70"/>
                <a:gd name="T8" fmla="*/ 51 w 123"/>
                <a:gd name="T9" fmla="*/ 71 h 70"/>
                <a:gd name="T10" fmla="*/ 34 w 123"/>
                <a:gd name="T11" fmla="*/ 63 h 70"/>
                <a:gd name="T12" fmla="*/ 20 w 123"/>
                <a:gd name="T13" fmla="*/ 53 h 70"/>
                <a:gd name="T14" fmla="*/ 8 w 123"/>
                <a:gd name="T15" fmla="*/ 40 h 70"/>
                <a:gd name="T16" fmla="*/ 0 w 123"/>
                <a:gd name="T17" fmla="*/ 27 h 70"/>
                <a:gd name="T18" fmla="*/ 17 w 123"/>
                <a:gd name="T19" fmla="*/ 13 h 70"/>
                <a:gd name="T20" fmla="*/ 34 w 123"/>
                <a:gd name="T21" fmla="*/ 5 h 70"/>
                <a:gd name="T22" fmla="*/ 51 w 123"/>
                <a:gd name="T23" fmla="*/ 0 h 70"/>
                <a:gd name="T24" fmla="*/ 66 w 123"/>
                <a:gd name="T25" fmla="*/ 0 h 70"/>
                <a:gd name="T26" fmla="*/ 80 w 123"/>
                <a:gd name="T27" fmla="*/ 8 h 70"/>
                <a:gd name="T28" fmla="*/ 94 w 123"/>
                <a:gd name="T29" fmla="*/ 23 h 70"/>
                <a:gd name="T30" fmla="*/ 104 w 123"/>
                <a:gd name="T31" fmla="*/ 48 h 70"/>
                <a:gd name="T32" fmla="*/ 113 w 123"/>
                <a:gd name="T33" fmla="*/ 8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7" y="54"/>
                  </a:lnTo>
                  <a:lnTo>
                    <a:pt x="22" y="45"/>
                  </a:lnTo>
                  <a:lnTo>
                    <a:pt x="9" y="34"/>
                  </a:lnTo>
                  <a:lnTo>
                    <a:pt x="0" y="23"/>
                  </a:lnTo>
                  <a:lnTo>
                    <a:pt x="19" y="11"/>
                  </a:lnTo>
                  <a:lnTo>
                    <a:pt x="37" y="4"/>
                  </a:lnTo>
                  <a:lnTo>
                    <a:pt x="56" y="0"/>
                  </a:lnTo>
                  <a:lnTo>
                    <a:pt x="72" y="0"/>
                  </a:lnTo>
                  <a:lnTo>
                    <a:pt x="87" y="7"/>
                  </a:lnTo>
                  <a:lnTo>
                    <a:pt x="102" y="20"/>
                  </a:lnTo>
                  <a:lnTo>
                    <a:pt x="113" y="41"/>
                  </a:lnTo>
                  <a:lnTo>
                    <a:pt x="123" y="68"/>
                  </a:lnTo>
                  <a:close/>
                </a:path>
              </a:pathLst>
            </a:custGeom>
            <a:solidFill>
              <a:srgbClr val="C7E048"/>
            </a:solidFill>
            <a:ln w="9525">
              <a:noFill/>
              <a:round/>
              <a:headEnd/>
              <a:tailEnd/>
            </a:ln>
          </p:spPr>
          <p:txBody>
            <a:bodyPr/>
            <a:lstStyle/>
            <a:p>
              <a:endParaRPr lang="fr-FR"/>
            </a:p>
          </p:txBody>
        </p:sp>
        <p:sp>
          <p:nvSpPr>
            <p:cNvPr id="590875" name="Freeform 68"/>
            <p:cNvSpPr>
              <a:spLocks noChangeAspect="1"/>
            </p:cNvSpPr>
            <p:nvPr/>
          </p:nvSpPr>
          <p:spPr bwMode="auto">
            <a:xfrm>
              <a:off x="1756" y="3400"/>
              <a:ext cx="114" cy="86"/>
            </a:xfrm>
            <a:custGeom>
              <a:avLst/>
              <a:gdLst>
                <a:gd name="T0" fmla="*/ 0 w 123"/>
                <a:gd name="T1" fmla="*/ 70 h 73"/>
                <a:gd name="T2" fmla="*/ 8 w 123"/>
                <a:gd name="T3" fmla="*/ 51 h 73"/>
                <a:gd name="T4" fmla="*/ 20 w 123"/>
                <a:gd name="T5" fmla="*/ 32 h 73"/>
                <a:gd name="T6" fmla="*/ 34 w 123"/>
                <a:gd name="T7" fmla="*/ 19 h 73"/>
                <a:gd name="T8" fmla="*/ 50 w 123"/>
                <a:gd name="T9" fmla="*/ 8 h 73"/>
                <a:gd name="T10" fmla="*/ 66 w 123"/>
                <a:gd name="T11" fmla="*/ 0 h 73"/>
                <a:gd name="T12" fmla="*/ 82 w 123"/>
                <a:gd name="T13" fmla="*/ 0 h 73"/>
                <a:gd name="T14" fmla="*/ 98 w 123"/>
                <a:gd name="T15" fmla="*/ 2 h 73"/>
                <a:gd name="T16" fmla="*/ 114 w 123"/>
                <a:gd name="T17" fmla="*/ 11 h 73"/>
                <a:gd name="T18" fmla="*/ 105 w 123"/>
                <a:gd name="T19" fmla="*/ 32 h 73"/>
                <a:gd name="T20" fmla="*/ 96 w 123"/>
                <a:gd name="T21" fmla="*/ 51 h 73"/>
                <a:gd name="T22" fmla="*/ 86 w 123"/>
                <a:gd name="T23" fmla="*/ 67 h 73"/>
                <a:gd name="T24" fmla="*/ 72 w 123"/>
                <a:gd name="T25" fmla="*/ 78 h 73"/>
                <a:gd name="T26" fmla="*/ 58 w 123"/>
                <a:gd name="T27" fmla="*/ 82 h 73"/>
                <a:gd name="T28" fmla="*/ 42 w 123"/>
                <a:gd name="T29" fmla="*/ 86 h 73"/>
                <a:gd name="T30" fmla="*/ 22 w 123"/>
                <a:gd name="T31" fmla="*/ 80 h 73"/>
                <a:gd name="T32" fmla="*/ 0 w 123"/>
                <a:gd name="T33" fmla="*/ 70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3"/>
                <a:gd name="T53" fmla="*/ 123 w 123"/>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3">
                  <a:moveTo>
                    <a:pt x="0" y="59"/>
                  </a:moveTo>
                  <a:lnTo>
                    <a:pt x="9" y="43"/>
                  </a:lnTo>
                  <a:lnTo>
                    <a:pt x="22" y="27"/>
                  </a:lnTo>
                  <a:lnTo>
                    <a:pt x="37" y="16"/>
                  </a:lnTo>
                  <a:lnTo>
                    <a:pt x="54" y="7"/>
                  </a:lnTo>
                  <a:lnTo>
                    <a:pt x="71" y="0"/>
                  </a:lnTo>
                  <a:lnTo>
                    <a:pt x="89" y="0"/>
                  </a:lnTo>
                  <a:lnTo>
                    <a:pt x="106" y="2"/>
                  </a:lnTo>
                  <a:lnTo>
                    <a:pt x="123" y="9"/>
                  </a:lnTo>
                  <a:lnTo>
                    <a:pt x="113" y="27"/>
                  </a:lnTo>
                  <a:lnTo>
                    <a:pt x="104" y="43"/>
                  </a:lnTo>
                  <a:lnTo>
                    <a:pt x="93" y="57"/>
                  </a:lnTo>
                  <a:lnTo>
                    <a:pt x="78" y="66"/>
                  </a:lnTo>
                  <a:lnTo>
                    <a:pt x="63" y="70"/>
                  </a:lnTo>
                  <a:lnTo>
                    <a:pt x="45" y="73"/>
                  </a:lnTo>
                  <a:lnTo>
                    <a:pt x="24" y="68"/>
                  </a:lnTo>
                  <a:lnTo>
                    <a:pt x="0" y="59"/>
                  </a:lnTo>
                  <a:close/>
                </a:path>
              </a:pathLst>
            </a:custGeom>
            <a:solidFill>
              <a:srgbClr val="C7E048"/>
            </a:solidFill>
            <a:ln w="9525">
              <a:noFill/>
              <a:round/>
              <a:headEnd/>
              <a:tailEnd/>
            </a:ln>
          </p:spPr>
          <p:txBody>
            <a:bodyPr/>
            <a:lstStyle/>
            <a:p>
              <a:endParaRPr lang="fr-FR"/>
            </a:p>
          </p:txBody>
        </p:sp>
        <p:sp>
          <p:nvSpPr>
            <p:cNvPr id="590876" name="Freeform 69"/>
            <p:cNvSpPr>
              <a:spLocks noChangeAspect="1"/>
            </p:cNvSpPr>
            <p:nvPr/>
          </p:nvSpPr>
          <p:spPr bwMode="auto">
            <a:xfrm>
              <a:off x="2375" y="3403"/>
              <a:ext cx="113" cy="77"/>
            </a:xfrm>
            <a:custGeom>
              <a:avLst/>
              <a:gdLst>
                <a:gd name="T0" fmla="*/ 113 w 122"/>
                <a:gd name="T1" fmla="*/ 45 h 66"/>
                <a:gd name="T2" fmla="*/ 101 w 122"/>
                <a:gd name="T3" fmla="*/ 29 h 66"/>
                <a:gd name="T4" fmla="*/ 87 w 122"/>
                <a:gd name="T5" fmla="*/ 16 h 66"/>
                <a:gd name="T6" fmla="*/ 73 w 122"/>
                <a:gd name="T7" fmla="*/ 8 h 66"/>
                <a:gd name="T8" fmla="*/ 58 w 122"/>
                <a:gd name="T9" fmla="*/ 0 h 66"/>
                <a:gd name="T10" fmla="*/ 43 w 122"/>
                <a:gd name="T11" fmla="*/ 0 h 66"/>
                <a:gd name="T12" fmla="*/ 27 w 122"/>
                <a:gd name="T13" fmla="*/ 6 h 66"/>
                <a:gd name="T14" fmla="*/ 13 w 122"/>
                <a:gd name="T15" fmla="*/ 19 h 66"/>
                <a:gd name="T16" fmla="*/ 0 w 122"/>
                <a:gd name="T17" fmla="*/ 37 h 66"/>
                <a:gd name="T18" fmla="*/ 12 w 122"/>
                <a:gd name="T19" fmla="*/ 56 h 66"/>
                <a:gd name="T20" fmla="*/ 24 w 122"/>
                <a:gd name="T21" fmla="*/ 66 h 66"/>
                <a:gd name="T22" fmla="*/ 37 w 122"/>
                <a:gd name="T23" fmla="*/ 75 h 66"/>
                <a:gd name="T24" fmla="*/ 53 w 122"/>
                <a:gd name="T25" fmla="*/ 77 h 66"/>
                <a:gd name="T26" fmla="*/ 67 w 122"/>
                <a:gd name="T27" fmla="*/ 77 h 66"/>
                <a:gd name="T28" fmla="*/ 82 w 122"/>
                <a:gd name="T29" fmla="*/ 72 h 66"/>
                <a:gd name="T30" fmla="*/ 97 w 122"/>
                <a:gd name="T31" fmla="*/ 61 h 66"/>
                <a:gd name="T32" fmla="*/ 113 w 122"/>
                <a:gd name="T33" fmla="*/ 45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9"/>
                  </a:moveTo>
                  <a:lnTo>
                    <a:pt x="109" y="25"/>
                  </a:lnTo>
                  <a:lnTo>
                    <a:pt x="94" y="14"/>
                  </a:lnTo>
                  <a:lnTo>
                    <a:pt x="79" y="7"/>
                  </a:lnTo>
                  <a:lnTo>
                    <a:pt x="63" y="0"/>
                  </a:lnTo>
                  <a:lnTo>
                    <a:pt x="46" y="0"/>
                  </a:lnTo>
                  <a:lnTo>
                    <a:pt x="29" y="5"/>
                  </a:lnTo>
                  <a:lnTo>
                    <a:pt x="14" y="16"/>
                  </a:lnTo>
                  <a:lnTo>
                    <a:pt x="0" y="32"/>
                  </a:lnTo>
                  <a:lnTo>
                    <a:pt x="13" y="48"/>
                  </a:lnTo>
                  <a:lnTo>
                    <a:pt x="26" y="57"/>
                  </a:lnTo>
                  <a:lnTo>
                    <a:pt x="40" y="64"/>
                  </a:lnTo>
                  <a:lnTo>
                    <a:pt x="57" y="66"/>
                  </a:lnTo>
                  <a:lnTo>
                    <a:pt x="72" y="66"/>
                  </a:lnTo>
                  <a:lnTo>
                    <a:pt x="89" y="62"/>
                  </a:lnTo>
                  <a:lnTo>
                    <a:pt x="105" y="52"/>
                  </a:lnTo>
                  <a:lnTo>
                    <a:pt x="122" y="39"/>
                  </a:lnTo>
                  <a:close/>
                </a:path>
              </a:pathLst>
            </a:custGeom>
            <a:solidFill>
              <a:srgbClr val="C7E048"/>
            </a:solidFill>
            <a:ln w="9525">
              <a:noFill/>
              <a:round/>
              <a:headEnd/>
              <a:tailEnd/>
            </a:ln>
          </p:spPr>
          <p:txBody>
            <a:bodyPr/>
            <a:lstStyle/>
            <a:p>
              <a:endParaRPr lang="fr-FR"/>
            </a:p>
          </p:txBody>
        </p:sp>
        <p:sp>
          <p:nvSpPr>
            <p:cNvPr id="590877" name="Freeform 70"/>
            <p:cNvSpPr>
              <a:spLocks noChangeAspect="1"/>
            </p:cNvSpPr>
            <p:nvPr/>
          </p:nvSpPr>
          <p:spPr bwMode="auto">
            <a:xfrm>
              <a:off x="1920" y="3256"/>
              <a:ext cx="68" cy="155"/>
            </a:xfrm>
            <a:custGeom>
              <a:avLst/>
              <a:gdLst>
                <a:gd name="T0" fmla="*/ 66 w 74"/>
                <a:gd name="T1" fmla="*/ 0 h 132"/>
                <a:gd name="T2" fmla="*/ 54 w 74"/>
                <a:gd name="T3" fmla="*/ 8 h 132"/>
                <a:gd name="T4" fmla="*/ 42 w 74"/>
                <a:gd name="T5" fmla="*/ 21 h 132"/>
                <a:gd name="T6" fmla="*/ 28 w 74"/>
                <a:gd name="T7" fmla="*/ 40 h 132"/>
                <a:gd name="T8" fmla="*/ 18 w 74"/>
                <a:gd name="T9" fmla="*/ 61 h 132"/>
                <a:gd name="T10" fmla="*/ 8 w 74"/>
                <a:gd name="T11" fmla="*/ 83 h 132"/>
                <a:gd name="T12" fmla="*/ 3 w 74"/>
                <a:gd name="T13" fmla="*/ 107 h 132"/>
                <a:gd name="T14" fmla="*/ 0 w 74"/>
                <a:gd name="T15" fmla="*/ 132 h 132"/>
                <a:gd name="T16" fmla="*/ 3 w 74"/>
                <a:gd name="T17" fmla="*/ 155 h 132"/>
                <a:gd name="T18" fmla="*/ 18 w 74"/>
                <a:gd name="T19" fmla="*/ 144 h 132"/>
                <a:gd name="T20" fmla="*/ 34 w 74"/>
                <a:gd name="T21" fmla="*/ 128 h 132"/>
                <a:gd name="T22" fmla="*/ 46 w 74"/>
                <a:gd name="T23" fmla="*/ 113 h 132"/>
                <a:gd name="T24" fmla="*/ 56 w 74"/>
                <a:gd name="T25" fmla="*/ 90 h 132"/>
                <a:gd name="T26" fmla="*/ 62 w 74"/>
                <a:gd name="T27" fmla="*/ 69 h 132"/>
                <a:gd name="T28" fmla="*/ 66 w 74"/>
                <a:gd name="T29" fmla="*/ 46 h 132"/>
                <a:gd name="T30" fmla="*/ 68 w 74"/>
                <a:gd name="T31" fmla="*/ 25 h 132"/>
                <a:gd name="T32" fmla="*/ 66 w 74"/>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2"/>
                <a:gd name="T53" fmla="*/ 74 w 74"/>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2">
                  <a:moveTo>
                    <a:pt x="72" y="0"/>
                  </a:moveTo>
                  <a:lnTo>
                    <a:pt x="59" y="7"/>
                  </a:lnTo>
                  <a:lnTo>
                    <a:pt x="46" y="18"/>
                  </a:lnTo>
                  <a:lnTo>
                    <a:pt x="31" y="34"/>
                  </a:lnTo>
                  <a:lnTo>
                    <a:pt x="20" y="52"/>
                  </a:lnTo>
                  <a:lnTo>
                    <a:pt x="9" y="71"/>
                  </a:lnTo>
                  <a:lnTo>
                    <a:pt x="3" y="91"/>
                  </a:lnTo>
                  <a:lnTo>
                    <a:pt x="0" y="112"/>
                  </a:lnTo>
                  <a:lnTo>
                    <a:pt x="3" y="132"/>
                  </a:lnTo>
                  <a:lnTo>
                    <a:pt x="20" y="123"/>
                  </a:lnTo>
                  <a:lnTo>
                    <a:pt x="37" y="109"/>
                  </a:lnTo>
                  <a:lnTo>
                    <a:pt x="50" y="96"/>
                  </a:lnTo>
                  <a:lnTo>
                    <a:pt x="61" y="77"/>
                  </a:lnTo>
                  <a:lnTo>
                    <a:pt x="68" y="59"/>
                  </a:lnTo>
                  <a:lnTo>
                    <a:pt x="72" y="39"/>
                  </a:lnTo>
                  <a:lnTo>
                    <a:pt x="74" y="21"/>
                  </a:lnTo>
                  <a:lnTo>
                    <a:pt x="72" y="0"/>
                  </a:lnTo>
                  <a:close/>
                </a:path>
              </a:pathLst>
            </a:custGeom>
            <a:solidFill>
              <a:srgbClr val="C7E048"/>
            </a:solidFill>
            <a:ln w="9525">
              <a:noFill/>
              <a:round/>
              <a:headEnd/>
              <a:tailEnd/>
            </a:ln>
          </p:spPr>
          <p:txBody>
            <a:bodyPr/>
            <a:lstStyle/>
            <a:p>
              <a:endParaRPr lang="fr-FR"/>
            </a:p>
          </p:txBody>
        </p:sp>
        <p:sp>
          <p:nvSpPr>
            <p:cNvPr id="590878" name="Freeform 71"/>
            <p:cNvSpPr>
              <a:spLocks noChangeAspect="1"/>
            </p:cNvSpPr>
            <p:nvPr/>
          </p:nvSpPr>
          <p:spPr bwMode="auto">
            <a:xfrm>
              <a:off x="2144" y="3197"/>
              <a:ext cx="66" cy="153"/>
            </a:xfrm>
            <a:custGeom>
              <a:avLst/>
              <a:gdLst>
                <a:gd name="T0" fmla="*/ 64 w 72"/>
                <a:gd name="T1" fmla="*/ 0 h 130"/>
                <a:gd name="T2" fmla="*/ 52 w 72"/>
                <a:gd name="T3" fmla="*/ 8 h 130"/>
                <a:gd name="T4" fmla="*/ 40 w 72"/>
                <a:gd name="T5" fmla="*/ 21 h 130"/>
                <a:gd name="T6" fmla="*/ 28 w 72"/>
                <a:gd name="T7" fmla="*/ 38 h 130"/>
                <a:gd name="T8" fmla="*/ 17 w 72"/>
                <a:gd name="T9" fmla="*/ 59 h 130"/>
                <a:gd name="T10" fmla="*/ 8 w 72"/>
                <a:gd name="T11" fmla="*/ 80 h 130"/>
                <a:gd name="T12" fmla="*/ 2 w 72"/>
                <a:gd name="T13" fmla="*/ 105 h 130"/>
                <a:gd name="T14" fmla="*/ 0 w 72"/>
                <a:gd name="T15" fmla="*/ 128 h 130"/>
                <a:gd name="T16" fmla="*/ 2 w 72"/>
                <a:gd name="T17" fmla="*/ 153 h 130"/>
                <a:gd name="T18" fmla="*/ 17 w 72"/>
                <a:gd name="T19" fmla="*/ 142 h 130"/>
                <a:gd name="T20" fmla="*/ 32 w 72"/>
                <a:gd name="T21" fmla="*/ 126 h 130"/>
                <a:gd name="T22" fmla="*/ 44 w 72"/>
                <a:gd name="T23" fmla="*/ 109 h 130"/>
                <a:gd name="T24" fmla="*/ 54 w 72"/>
                <a:gd name="T25" fmla="*/ 88 h 130"/>
                <a:gd name="T26" fmla="*/ 61 w 72"/>
                <a:gd name="T27" fmla="*/ 67 h 130"/>
                <a:gd name="T28" fmla="*/ 64 w 72"/>
                <a:gd name="T29" fmla="*/ 46 h 130"/>
                <a:gd name="T30" fmla="*/ 66 w 72"/>
                <a:gd name="T31" fmla="*/ 21 h 130"/>
                <a:gd name="T32" fmla="*/ 64 w 72"/>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130"/>
                <a:gd name="T53" fmla="*/ 72 w 72"/>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130">
                  <a:moveTo>
                    <a:pt x="70" y="0"/>
                  </a:moveTo>
                  <a:lnTo>
                    <a:pt x="57" y="7"/>
                  </a:lnTo>
                  <a:lnTo>
                    <a:pt x="44" y="18"/>
                  </a:lnTo>
                  <a:lnTo>
                    <a:pt x="31" y="32"/>
                  </a:lnTo>
                  <a:lnTo>
                    <a:pt x="18" y="50"/>
                  </a:lnTo>
                  <a:lnTo>
                    <a:pt x="9" y="68"/>
                  </a:lnTo>
                  <a:lnTo>
                    <a:pt x="2" y="89"/>
                  </a:lnTo>
                  <a:lnTo>
                    <a:pt x="0" y="109"/>
                  </a:lnTo>
                  <a:lnTo>
                    <a:pt x="2" y="130"/>
                  </a:lnTo>
                  <a:lnTo>
                    <a:pt x="18" y="121"/>
                  </a:lnTo>
                  <a:lnTo>
                    <a:pt x="35" y="107"/>
                  </a:lnTo>
                  <a:lnTo>
                    <a:pt x="48" y="93"/>
                  </a:lnTo>
                  <a:lnTo>
                    <a:pt x="59" y="75"/>
                  </a:lnTo>
                  <a:lnTo>
                    <a:pt x="67" y="57"/>
                  </a:lnTo>
                  <a:lnTo>
                    <a:pt x="70" y="39"/>
                  </a:lnTo>
                  <a:lnTo>
                    <a:pt x="72" y="18"/>
                  </a:lnTo>
                  <a:lnTo>
                    <a:pt x="70" y="0"/>
                  </a:lnTo>
                  <a:close/>
                </a:path>
              </a:pathLst>
            </a:custGeom>
            <a:solidFill>
              <a:srgbClr val="C7E048"/>
            </a:solidFill>
            <a:ln w="9525">
              <a:noFill/>
              <a:round/>
              <a:headEnd/>
              <a:tailEnd/>
            </a:ln>
          </p:spPr>
          <p:txBody>
            <a:bodyPr/>
            <a:lstStyle/>
            <a:p>
              <a:endParaRPr lang="fr-FR"/>
            </a:p>
          </p:txBody>
        </p:sp>
        <p:sp>
          <p:nvSpPr>
            <p:cNvPr id="590879" name="Freeform 72"/>
            <p:cNvSpPr>
              <a:spLocks noChangeAspect="1"/>
            </p:cNvSpPr>
            <p:nvPr/>
          </p:nvSpPr>
          <p:spPr bwMode="auto">
            <a:xfrm>
              <a:off x="2190" y="3071"/>
              <a:ext cx="113" cy="88"/>
            </a:xfrm>
            <a:custGeom>
              <a:avLst/>
              <a:gdLst>
                <a:gd name="T0" fmla="*/ 0 w 123"/>
                <a:gd name="T1" fmla="*/ 73 h 75"/>
                <a:gd name="T2" fmla="*/ 8 w 123"/>
                <a:gd name="T3" fmla="*/ 54 h 75"/>
                <a:gd name="T4" fmla="*/ 20 w 123"/>
                <a:gd name="T5" fmla="*/ 35 h 75"/>
                <a:gd name="T6" fmla="*/ 34 w 123"/>
                <a:gd name="T7" fmla="*/ 22 h 75"/>
                <a:gd name="T8" fmla="*/ 50 w 123"/>
                <a:gd name="T9" fmla="*/ 8 h 75"/>
                <a:gd name="T10" fmla="*/ 65 w 123"/>
                <a:gd name="T11" fmla="*/ 4 h 75"/>
                <a:gd name="T12" fmla="*/ 82 w 123"/>
                <a:gd name="T13" fmla="*/ 0 h 75"/>
                <a:gd name="T14" fmla="*/ 97 w 123"/>
                <a:gd name="T15" fmla="*/ 4 h 75"/>
                <a:gd name="T16" fmla="*/ 113 w 123"/>
                <a:gd name="T17" fmla="*/ 11 h 75"/>
                <a:gd name="T18" fmla="*/ 104 w 123"/>
                <a:gd name="T19" fmla="*/ 33 h 75"/>
                <a:gd name="T20" fmla="*/ 96 w 123"/>
                <a:gd name="T21" fmla="*/ 52 h 75"/>
                <a:gd name="T22" fmla="*/ 85 w 123"/>
                <a:gd name="T23" fmla="*/ 67 h 75"/>
                <a:gd name="T24" fmla="*/ 72 w 123"/>
                <a:gd name="T25" fmla="*/ 77 h 75"/>
                <a:gd name="T26" fmla="*/ 58 w 123"/>
                <a:gd name="T27" fmla="*/ 86 h 75"/>
                <a:gd name="T28" fmla="*/ 41 w 123"/>
                <a:gd name="T29" fmla="*/ 88 h 75"/>
                <a:gd name="T30" fmla="*/ 22 w 123"/>
                <a:gd name="T31" fmla="*/ 83 h 75"/>
                <a:gd name="T32" fmla="*/ 0 w 123"/>
                <a:gd name="T33" fmla="*/ 7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2"/>
                  </a:moveTo>
                  <a:lnTo>
                    <a:pt x="9" y="46"/>
                  </a:lnTo>
                  <a:lnTo>
                    <a:pt x="22" y="30"/>
                  </a:lnTo>
                  <a:lnTo>
                    <a:pt x="37" y="19"/>
                  </a:lnTo>
                  <a:lnTo>
                    <a:pt x="54" y="7"/>
                  </a:lnTo>
                  <a:lnTo>
                    <a:pt x="71" y="3"/>
                  </a:lnTo>
                  <a:lnTo>
                    <a:pt x="89" y="0"/>
                  </a:lnTo>
                  <a:lnTo>
                    <a:pt x="106" y="3"/>
                  </a:lnTo>
                  <a:lnTo>
                    <a:pt x="123" y="9"/>
                  </a:lnTo>
                  <a:lnTo>
                    <a:pt x="113" y="28"/>
                  </a:lnTo>
                  <a:lnTo>
                    <a:pt x="104" y="44"/>
                  </a:lnTo>
                  <a:lnTo>
                    <a:pt x="93" y="57"/>
                  </a:lnTo>
                  <a:lnTo>
                    <a:pt x="78" y="66"/>
                  </a:lnTo>
                  <a:lnTo>
                    <a:pt x="63" y="73"/>
                  </a:lnTo>
                  <a:lnTo>
                    <a:pt x="45" y="75"/>
                  </a:lnTo>
                  <a:lnTo>
                    <a:pt x="24" y="71"/>
                  </a:lnTo>
                  <a:lnTo>
                    <a:pt x="0" y="62"/>
                  </a:lnTo>
                  <a:close/>
                </a:path>
              </a:pathLst>
            </a:custGeom>
            <a:solidFill>
              <a:srgbClr val="C7E048"/>
            </a:solidFill>
            <a:ln w="9525">
              <a:noFill/>
              <a:round/>
              <a:headEnd/>
              <a:tailEnd/>
            </a:ln>
          </p:spPr>
          <p:txBody>
            <a:bodyPr/>
            <a:lstStyle/>
            <a:p>
              <a:endParaRPr lang="fr-FR"/>
            </a:p>
          </p:txBody>
        </p:sp>
        <p:sp>
          <p:nvSpPr>
            <p:cNvPr id="590880" name="Freeform 73"/>
            <p:cNvSpPr>
              <a:spLocks noChangeAspect="1"/>
            </p:cNvSpPr>
            <p:nvPr/>
          </p:nvSpPr>
          <p:spPr bwMode="auto">
            <a:xfrm>
              <a:off x="2002" y="3216"/>
              <a:ext cx="110" cy="83"/>
            </a:xfrm>
            <a:custGeom>
              <a:avLst/>
              <a:gdLst>
                <a:gd name="T0" fmla="*/ 110 w 120"/>
                <a:gd name="T1" fmla="*/ 79 h 71"/>
                <a:gd name="T2" fmla="*/ 97 w 120"/>
                <a:gd name="T3" fmla="*/ 83 h 71"/>
                <a:gd name="T4" fmla="*/ 82 w 120"/>
                <a:gd name="T5" fmla="*/ 83 h 71"/>
                <a:gd name="T6" fmla="*/ 66 w 120"/>
                <a:gd name="T7" fmla="*/ 79 h 71"/>
                <a:gd name="T8" fmla="*/ 50 w 120"/>
                <a:gd name="T9" fmla="*/ 71 h 71"/>
                <a:gd name="T10" fmla="*/ 34 w 120"/>
                <a:gd name="T11" fmla="*/ 64 h 71"/>
                <a:gd name="T12" fmla="*/ 20 w 120"/>
                <a:gd name="T13" fmla="*/ 54 h 71"/>
                <a:gd name="T14" fmla="*/ 8 w 120"/>
                <a:gd name="T15" fmla="*/ 40 h 71"/>
                <a:gd name="T16" fmla="*/ 0 w 120"/>
                <a:gd name="T17" fmla="*/ 27 h 71"/>
                <a:gd name="T18" fmla="*/ 17 w 120"/>
                <a:gd name="T19" fmla="*/ 13 h 71"/>
                <a:gd name="T20" fmla="*/ 34 w 120"/>
                <a:gd name="T21" fmla="*/ 6 h 71"/>
                <a:gd name="T22" fmla="*/ 50 w 120"/>
                <a:gd name="T23" fmla="*/ 0 h 71"/>
                <a:gd name="T24" fmla="*/ 66 w 120"/>
                <a:gd name="T25" fmla="*/ 2 h 71"/>
                <a:gd name="T26" fmla="*/ 80 w 120"/>
                <a:gd name="T27" fmla="*/ 11 h 71"/>
                <a:gd name="T28" fmla="*/ 92 w 120"/>
                <a:gd name="T29" fmla="*/ 25 h 71"/>
                <a:gd name="T30" fmla="*/ 102 w 120"/>
                <a:gd name="T31" fmla="*/ 48 h 71"/>
                <a:gd name="T32" fmla="*/ 110 w 120"/>
                <a:gd name="T33" fmla="*/ 7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71"/>
                <a:gd name="T53" fmla="*/ 120 w 120"/>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71">
                  <a:moveTo>
                    <a:pt x="120" y="68"/>
                  </a:moveTo>
                  <a:lnTo>
                    <a:pt x="106" y="71"/>
                  </a:lnTo>
                  <a:lnTo>
                    <a:pt x="89" y="71"/>
                  </a:lnTo>
                  <a:lnTo>
                    <a:pt x="72" y="68"/>
                  </a:lnTo>
                  <a:lnTo>
                    <a:pt x="54" y="61"/>
                  </a:lnTo>
                  <a:lnTo>
                    <a:pt x="37" y="55"/>
                  </a:lnTo>
                  <a:lnTo>
                    <a:pt x="22" y="46"/>
                  </a:lnTo>
                  <a:lnTo>
                    <a:pt x="9" y="34"/>
                  </a:lnTo>
                  <a:lnTo>
                    <a:pt x="0" y="23"/>
                  </a:lnTo>
                  <a:lnTo>
                    <a:pt x="18" y="11"/>
                  </a:lnTo>
                  <a:lnTo>
                    <a:pt x="37" y="5"/>
                  </a:lnTo>
                  <a:lnTo>
                    <a:pt x="55" y="0"/>
                  </a:lnTo>
                  <a:lnTo>
                    <a:pt x="72" y="2"/>
                  </a:lnTo>
                  <a:lnTo>
                    <a:pt x="87" y="9"/>
                  </a:lnTo>
                  <a:lnTo>
                    <a:pt x="100" y="21"/>
                  </a:lnTo>
                  <a:lnTo>
                    <a:pt x="111" y="41"/>
                  </a:lnTo>
                  <a:lnTo>
                    <a:pt x="120" y="68"/>
                  </a:lnTo>
                  <a:close/>
                </a:path>
              </a:pathLst>
            </a:custGeom>
            <a:solidFill>
              <a:srgbClr val="C7E048"/>
            </a:solidFill>
            <a:ln w="9525">
              <a:noFill/>
              <a:round/>
              <a:headEnd/>
              <a:tailEnd/>
            </a:ln>
          </p:spPr>
          <p:txBody>
            <a:bodyPr/>
            <a:lstStyle/>
            <a:p>
              <a:endParaRPr lang="fr-FR"/>
            </a:p>
          </p:txBody>
        </p:sp>
        <p:sp>
          <p:nvSpPr>
            <p:cNvPr id="590881" name="Freeform 74"/>
            <p:cNvSpPr>
              <a:spLocks noChangeAspect="1"/>
            </p:cNvSpPr>
            <p:nvPr/>
          </p:nvSpPr>
          <p:spPr bwMode="auto">
            <a:xfrm>
              <a:off x="2219" y="2903"/>
              <a:ext cx="113" cy="83"/>
            </a:xfrm>
            <a:custGeom>
              <a:avLst/>
              <a:gdLst>
                <a:gd name="T0" fmla="*/ 113 w 122"/>
                <a:gd name="T1" fmla="*/ 79 h 71"/>
                <a:gd name="T2" fmla="*/ 99 w 122"/>
                <a:gd name="T3" fmla="*/ 83 h 71"/>
                <a:gd name="T4" fmla="*/ 84 w 122"/>
                <a:gd name="T5" fmla="*/ 83 h 71"/>
                <a:gd name="T6" fmla="*/ 67 w 122"/>
                <a:gd name="T7" fmla="*/ 79 h 71"/>
                <a:gd name="T8" fmla="*/ 51 w 122"/>
                <a:gd name="T9" fmla="*/ 72 h 71"/>
                <a:gd name="T10" fmla="*/ 34 w 122"/>
                <a:gd name="T11" fmla="*/ 64 h 71"/>
                <a:gd name="T12" fmla="*/ 20 w 122"/>
                <a:gd name="T13" fmla="*/ 54 h 71"/>
                <a:gd name="T14" fmla="*/ 8 w 122"/>
                <a:gd name="T15" fmla="*/ 40 h 71"/>
                <a:gd name="T16" fmla="*/ 0 w 122"/>
                <a:gd name="T17" fmla="*/ 27 h 71"/>
                <a:gd name="T18" fmla="*/ 19 w 122"/>
                <a:gd name="T19" fmla="*/ 14 h 71"/>
                <a:gd name="T20" fmla="*/ 36 w 122"/>
                <a:gd name="T21" fmla="*/ 6 h 71"/>
                <a:gd name="T22" fmla="*/ 51 w 122"/>
                <a:gd name="T23" fmla="*/ 0 h 71"/>
                <a:gd name="T24" fmla="*/ 67 w 122"/>
                <a:gd name="T25" fmla="*/ 2 h 71"/>
                <a:gd name="T26" fmla="*/ 81 w 122"/>
                <a:gd name="T27" fmla="*/ 11 h 71"/>
                <a:gd name="T28" fmla="*/ 94 w 122"/>
                <a:gd name="T29" fmla="*/ 25 h 71"/>
                <a:gd name="T30" fmla="*/ 105 w 122"/>
                <a:gd name="T31" fmla="*/ 48 h 71"/>
                <a:gd name="T32" fmla="*/ 113 w 122"/>
                <a:gd name="T33" fmla="*/ 79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1"/>
                <a:gd name="T53" fmla="*/ 122 w 122"/>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1">
                  <a:moveTo>
                    <a:pt x="122" y="68"/>
                  </a:moveTo>
                  <a:lnTo>
                    <a:pt x="107" y="71"/>
                  </a:lnTo>
                  <a:lnTo>
                    <a:pt x="91" y="71"/>
                  </a:lnTo>
                  <a:lnTo>
                    <a:pt x="72" y="68"/>
                  </a:lnTo>
                  <a:lnTo>
                    <a:pt x="55" y="62"/>
                  </a:lnTo>
                  <a:lnTo>
                    <a:pt x="37" y="55"/>
                  </a:lnTo>
                  <a:lnTo>
                    <a:pt x="22" y="46"/>
                  </a:lnTo>
                  <a:lnTo>
                    <a:pt x="9" y="34"/>
                  </a:lnTo>
                  <a:lnTo>
                    <a:pt x="0" y="23"/>
                  </a:lnTo>
                  <a:lnTo>
                    <a:pt x="20" y="12"/>
                  </a:lnTo>
                  <a:lnTo>
                    <a:pt x="39" y="5"/>
                  </a:lnTo>
                  <a:lnTo>
                    <a:pt x="55" y="0"/>
                  </a:lnTo>
                  <a:lnTo>
                    <a:pt x="72" y="2"/>
                  </a:lnTo>
                  <a:lnTo>
                    <a:pt x="87" y="9"/>
                  </a:lnTo>
                  <a:lnTo>
                    <a:pt x="102" y="21"/>
                  </a:lnTo>
                  <a:lnTo>
                    <a:pt x="113" y="41"/>
                  </a:lnTo>
                  <a:lnTo>
                    <a:pt x="122" y="68"/>
                  </a:lnTo>
                  <a:close/>
                </a:path>
              </a:pathLst>
            </a:custGeom>
            <a:solidFill>
              <a:srgbClr val="C7E048"/>
            </a:solidFill>
            <a:ln w="9525">
              <a:noFill/>
              <a:round/>
              <a:headEnd/>
              <a:tailEnd/>
            </a:ln>
          </p:spPr>
          <p:txBody>
            <a:bodyPr/>
            <a:lstStyle/>
            <a:p>
              <a:endParaRPr lang="fr-FR"/>
            </a:p>
          </p:txBody>
        </p:sp>
        <p:sp>
          <p:nvSpPr>
            <p:cNvPr id="590882" name="Freeform 75"/>
            <p:cNvSpPr>
              <a:spLocks noChangeAspect="1"/>
            </p:cNvSpPr>
            <p:nvPr/>
          </p:nvSpPr>
          <p:spPr bwMode="auto">
            <a:xfrm>
              <a:off x="2282" y="3146"/>
              <a:ext cx="114" cy="88"/>
            </a:xfrm>
            <a:custGeom>
              <a:avLst/>
              <a:gdLst>
                <a:gd name="T0" fmla="*/ 0 w 123"/>
                <a:gd name="T1" fmla="*/ 72 h 75"/>
                <a:gd name="T2" fmla="*/ 9 w 123"/>
                <a:gd name="T3" fmla="*/ 53 h 75"/>
                <a:gd name="T4" fmla="*/ 21 w 123"/>
                <a:gd name="T5" fmla="*/ 35 h 75"/>
                <a:gd name="T6" fmla="*/ 34 w 123"/>
                <a:gd name="T7" fmla="*/ 21 h 75"/>
                <a:gd name="T8" fmla="*/ 50 w 123"/>
                <a:gd name="T9" fmla="*/ 11 h 75"/>
                <a:gd name="T10" fmla="*/ 66 w 123"/>
                <a:gd name="T11" fmla="*/ 2 h 75"/>
                <a:gd name="T12" fmla="*/ 82 w 123"/>
                <a:gd name="T13" fmla="*/ 0 h 75"/>
                <a:gd name="T14" fmla="*/ 98 w 123"/>
                <a:gd name="T15" fmla="*/ 2 h 75"/>
                <a:gd name="T16" fmla="*/ 114 w 123"/>
                <a:gd name="T17" fmla="*/ 11 h 75"/>
                <a:gd name="T18" fmla="*/ 106 w 123"/>
                <a:gd name="T19" fmla="*/ 32 h 75"/>
                <a:gd name="T20" fmla="*/ 96 w 123"/>
                <a:gd name="T21" fmla="*/ 50 h 75"/>
                <a:gd name="T22" fmla="*/ 86 w 123"/>
                <a:gd name="T23" fmla="*/ 67 h 75"/>
                <a:gd name="T24" fmla="*/ 72 w 123"/>
                <a:gd name="T25" fmla="*/ 77 h 75"/>
                <a:gd name="T26" fmla="*/ 58 w 123"/>
                <a:gd name="T27" fmla="*/ 86 h 75"/>
                <a:gd name="T28" fmla="*/ 42 w 123"/>
                <a:gd name="T29" fmla="*/ 88 h 75"/>
                <a:gd name="T30" fmla="*/ 22 w 123"/>
                <a:gd name="T31" fmla="*/ 82 h 75"/>
                <a:gd name="T32" fmla="*/ 0 w 123"/>
                <a:gd name="T33" fmla="*/ 7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30"/>
                  </a:lnTo>
                  <a:lnTo>
                    <a:pt x="37" y="18"/>
                  </a:lnTo>
                  <a:lnTo>
                    <a:pt x="54" y="9"/>
                  </a:lnTo>
                  <a:lnTo>
                    <a:pt x="71" y="2"/>
                  </a:lnTo>
                  <a:lnTo>
                    <a:pt x="89" y="0"/>
                  </a:lnTo>
                  <a:lnTo>
                    <a:pt x="106" y="2"/>
                  </a:lnTo>
                  <a:lnTo>
                    <a:pt x="123" y="9"/>
                  </a:lnTo>
                  <a:lnTo>
                    <a:pt x="114" y="27"/>
                  </a:lnTo>
                  <a:lnTo>
                    <a:pt x="104" y="43"/>
                  </a:lnTo>
                  <a:lnTo>
                    <a:pt x="93" y="57"/>
                  </a:lnTo>
                  <a:lnTo>
                    <a:pt x="78" y="66"/>
                  </a:lnTo>
                  <a:lnTo>
                    <a:pt x="63" y="73"/>
                  </a:lnTo>
                  <a:lnTo>
                    <a:pt x="45" y="75"/>
                  </a:lnTo>
                  <a:lnTo>
                    <a:pt x="24" y="70"/>
                  </a:lnTo>
                  <a:lnTo>
                    <a:pt x="0" y="61"/>
                  </a:lnTo>
                  <a:close/>
                </a:path>
              </a:pathLst>
            </a:custGeom>
            <a:solidFill>
              <a:srgbClr val="C7E048"/>
            </a:solidFill>
            <a:ln w="9525">
              <a:noFill/>
              <a:round/>
              <a:headEnd/>
              <a:tailEnd/>
            </a:ln>
          </p:spPr>
          <p:txBody>
            <a:bodyPr/>
            <a:lstStyle/>
            <a:p>
              <a:endParaRPr lang="fr-FR"/>
            </a:p>
          </p:txBody>
        </p:sp>
        <p:sp>
          <p:nvSpPr>
            <p:cNvPr id="590883" name="Freeform 76"/>
            <p:cNvSpPr>
              <a:spLocks noChangeAspect="1"/>
            </p:cNvSpPr>
            <p:nvPr/>
          </p:nvSpPr>
          <p:spPr bwMode="auto">
            <a:xfrm>
              <a:off x="1717" y="3109"/>
              <a:ext cx="71" cy="142"/>
            </a:xfrm>
            <a:custGeom>
              <a:avLst/>
              <a:gdLst>
                <a:gd name="T0" fmla="*/ 0 w 77"/>
                <a:gd name="T1" fmla="*/ 0 h 121"/>
                <a:gd name="T2" fmla="*/ 0 w 77"/>
                <a:gd name="T3" fmla="*/ 25 h 121"/>
                <a:gd name="T4" fmla="*/ 2 w 77"/>
                <a:gd name="T5" fmla="*/ 50 h 121"/>
                <a:gd name="T6" fmla="*/ 7 w 77"/>
                <a:gd name="T7" fmla="*/ 73 h 121"/>
                <a:gd name="T8" fmla="*/ 14 w 77"/>
                <a:gd name="T9" fmla="*/ 94 h 121"/>
                <a:gd name="T10" fmla="*/ 24 w 77"/>
                <a:gd name="T11" fmla="*/ 113 h 121"/>
                <a:gd name="T12" fmla="*/ 36 w 77"/>
                <a:gd name="T13" fmla="*/ 128 h 121"/>
                <a:gd name="T14" fmla="*/ 52 w 77"/>
                <a:gd name="T15" fmla="*/ 136 h 121"/>
                <a:gd name="T16" fmla="*/ 69 w 77"/>
                <a:gd name="T17" fmla="*/ 142 h 121"/>
                <a:gd name="T18" fmla="*/ 71 w 77"/>
                <a:gd name="T19" fmla="*/ 117 h 121"/>
                <a:gd name="T20" fmla="*/ 69 w 77"/>
                <a:gd name="T21" fmla="*/ 94 h 121"/>
                <a:gd name="T22" fmla="*/ 64 w 77"/>
                <a:gd name="T23" fmla="*/ 73 h 121"/>
                <a:gd name="T24" fmla="*/ 55 w 77"/>
                <a:gd name="T25" fmla="*/ 50 h 121"/>
                <a:gd name="T26" fmla="*/ 45 w 77"/>
                <a:gd name="T27" fmla="*/ 35 h 121"/>
                <a:gd name="T28" fmla="*/ 33 w 77"/>
                <a:gd name="T29" fmla="*/ 21 h 121"/>
                <a:gd name="T30" fmla="*/ 18 w 77"/>
                <a:gd name="T31" fmla="*/ 8 h 121"/>
                <a:gd name="T32" fmla="*/ 0 w 77"/>
                <a:gd name="T33" fmla="*/ 0 h 1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121"/>
                <a:gd name="T53" fmla="*/ 77 w 77"/>
                <a:gd name="T54" fmla="*/ 121 h 1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121">
                  <a:moveTo>
                    <a:pt x="0" y="0"/>
                  </a:moveTo>
                  <a:lnTo>
                    <a:pt x="0" y="21"/>
                  </a:lnTo>
                  <a:lnTo>
                    <a:pt x="2" y="43"/>
                  </a:lnTo>
                  <a:lnTo>
                    <a:pt x="8" y="62"/>
                  </a:lnTo>
                  <a:lnTo>
                    <a:pt x="15" y="80"/>
                  </a:lnTo>
                  <a:lnTo>
                    <a:pt x="26" y="96"/>
                  </a:lnTo>
                  <a:lnTo>
                    <a:pt x="39" y="109"/>
                  </a:lnTo>
                  <a:lnTo>
                    <a:pt x="56" y="116"/>
                  </a:lnTo>
                  <a:lnTo>
                    <a:pt x="75" y="121"/>
                  </a:lnTo>
                  <a:lnTo>
                    <a:pt x="77" y="100"/>
                  </a:lnTo>
                  <a:lnTo>
                    <a:pt x="75" y="80"/>
                  </a:lnTo>
                  <a:lnTo>
                    <a:pt x="69" y="62"/>
                  </a:lnTo>
                  <a:lnTo>
                    <a:pt x="60" y="43"/>
                  </a:lnTo>
                  <a:lnTo>
                    <a:pt x="49" y="30"/>
                  </a:lnTo>
                  <a:lnTo>
                    <a:pt x="36" y="18"/>
                  </a:lnTo>
                  <a:lnTo>
                    <a:pt x="19" y="7"/>
                  </a:lnTo>
                  <a:lnTo>
                    <a:pt x="0" y="0"/>
                  </a:lnTo>
                  <a:close/>
                </a:path>
              </a:pathLst>
            </a:custGeom>
            <a:solidFill>
              <a:srgbClr val="C7E048"/>
            </a:solidFill>
            <a:ln w="9525">
              <a:noFill/>
              <a:round/>
              <a:headEnd/>
              <a:tailEnd/>
            </a:ln>
          </p:spPr>
          <p:txBody>
            <a:bodyPr/>
            <a:lstStyle/>
            <a:p>
              <a:endParaRPr lang="fr-FR"/>
            </a:p>
          </p:txBody>
        </p:sp>
        <p:sp>
          <p:nvSpPr>
            <p:cNvPr id="590884" name="Freeform 77"/>
            <p:cNvSpPr>
              <a:spLocks noChangeAspect="1"/>
            </p:cNvSpPr>
            <p:nvPr/>
          </p:nvSpPr>
          <p:spPr bwMode="auto">
            <a:xfrm>
              <a:off x="1798" y="3074"/>
              <a:ext cx="48" cy="177"/>
            </a:xfrm>
            <a:custGeom>
              <a:avLst/>
              <a:gdLst>
                <a:gd name="T0" fmla="*/ 27 w 52"/>
                <a:gd name="T1" fmla="*/ 0 h 150"/>
                <a:gd name="T2" fmla="*/ 8 w 52"/>
                <a:gd name="T3" fmla="*/ 40 h 150"/>
                <a:gd name="T4" fmla="*/ 0 w 52"/>
                <a:gd name="T5" fmla="*/ 85 h 150"/>
                <a:gd name="T6" fmla="*/ 2 w 52"/>
                <a:gd name="T7" fmla="*/ 133 h 150"/>
                <a:gd name="T8" fmla="*/ 22 w 52"/>
                <a:gd name="T9" fmla="*/ 177 h 150"/>
                <a:gd name="T10" fmla="*/ 41 w 52"/>
                <a:gd name="T11" fmla="*/ 139 h 150"/>
                <a:gd name="T12" fmla="*/ 48 w 52"/>
                <a:gd name="T13" fmla="*/ 93 h 150"/>
                <a:gd name="T14" fmla="*/ 44 w 52"/>
                <a:gd name="T15" fmla="*/ 48 h 150"/>
                <a:gd name="T16" fmla="*/ 27 w 52"/>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150"/>
                <a:gd name="T29" fmla="*/ 52 w 52"/>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150">
                  <a:moveTo>
                    <a:pt x="29" y="0"/>
                  </a:moveTo>
                  <a:lnTo>
                    <a:pt x="9" y="34"/>
                  </a:lnTo>
                  <a:lnTo>
                    <a:pt x="0" y="72"/>
                  </a:lnTo>
                  <a:lnTo>
                    <a:pt x="2" y="113"/>
                  </a:lnTo>
                  <a:lnTo>
                    <a:pt x="24" y="150"/>
                  </a:lnTo>
                  <a:lnTo>
                    <a:pt x="44" y="118"/>
                  </a:lnTo>
                  <a:lnTo>
                    <a:pt x="52" y="79"/>
                  </a:lnTo>
                  <a:lnTo>
                    <a:pt x="48" y="41"/>
                  </a:lnTo>
                  <a:lnTo>
                    <a:pt x="29" y="0"/>
                  </a:lnTo>
                  <a:close/>
                </a:path>
              </a:pathLst>
            </a:custGeom>
            <a:solidFill>
              <a:srgbClr val="C7E048"/>
            </a:solidFill>
            <a:ln w="9525">
              <a:noFill/>
              <a:round/>
              <a:headEnd/>
              <a:tailEnd/>
            </a:ln>
          </p:spPr>
          <p:txBody>
            <a:bodyPr/>
            <a:lstStyle/>
            <a:p>
              <a:endParaRPr lang="fr-FR"/>
            </a:p>
          </p:txBody>
        </p:sp>
        <p:sp>
          <p:nvSpPr>
            <p:cNvPr id="590885" name="Freeform 78"/>
            <p:cNvSpPr>
              <a:spLocks noChangeAspect="1"/>
            </p:cNvSpPr>
            <p:nvPr/>
          </p:nvSpPr>
          <p:spPr bwMode="auto">
            <a:xfrm>
              <a:off x="2363" y="3189"/>
              <a:ext cx="69" cy="152"/>
            </a:xfrm>
            <a:custGeom>
              <a:avLst/>
              <a:gdLst>
                <a:gd name="T0" fmla="*/ 67 w 74"/>
                <a:gd name="T1" fmla="*/ 0 h 130"/>
                <a:gd name="T2" fmla="*/ 55 w 74"/>
                <a:gd name="T3" fmla="*/ 8 h 130"/>
                <a:gd name="T4" fmla="*/ 43 w 74"/>
                <a:gd name="T5" fmla="*/ 22 h 130"/>
                <a:gd name="T6" fmla="*/ 29 w 74"/>
                <a:gd name="T7" fmla="*/ 40 h 130"/>
                <a:gd name="T8" fmla="*/ 19 w 74"/>
                <a:gd name="T9" fmla="*/ 58 h 130"/>
                <a:gd name="T10" fmla="*/ 8 w 74"/>
                <a:gd name="T11" fmla="*/ 81 h 130"/>
                <a:gd name="T12" fmla="*/ 3 w 74"/>
                <a:gd name="T13" fmla="*/ 104 h 130"/>
                <a:gd name="T14" fmla="*/ 0 w 74"/>
                <a:gd name="T15" fmla="*/ 127 h 130"/>
                <a:gd name="T16" fmla="*/ 3 w 74"/>
                <a:gd name="T17" fmla="*/ 152 h 130"/>
                <a:gd name="T18" fmla="*/ 19 w 74"/>
                <a:gd name="T19" fmla="*/ 141 h 130"/>
                <a:gd name="T20" fmla="*/ 33 w 74"/>
                <a:gd name="T21" fmla="*/ 127 h 130"/>
                <a:gd name="T22" fmla="*/ 45 w 74"/>
                <a:gd name="T23" fmla="*/ 110 h 130"/>
                <a:gd name="T24" fmla="*/ 55 w 74"/>
                <a:gd name="T25" fmla="*/ 91 h 130"/>
                <a:gd name="T26" fmla="*/ 62 w 74"/>
                <a:gd name="T27" fmla="*/ 69 h 130"/>
                <a:gd name="T28" fmla="*/ 67 w 74"/>
                <a:gd name="T29" fmla="*/ 46 h 130"/>
                <a:gd name="T30" fmla="*/ 69 w 74"/>
                <a:gd name="T31" fmla="*/ 25 h 130"/>
                <a:gd name="T32" fmla="*/ 67 w 74"/>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30"/>
                <a:gd name="T53" fmla="*/ 74 w 74"/>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30">
                  <a:moveTo>
                    <a:pt x="72" y="0"/>
                  </a:moveTo>
                  <a:lnTo>
                    <a:pt x="59" y="7"/>
                  </a:lnTo>
                  <a:lnTo>
                    <a:pt x="46" y="19"/>
                  </a:lnTo>
                  <a:lnTo>
                    <a:pt x="31" y="34"/>
                  </a:lnTo>
                  <a:lnTo>
                    <a:pt x="20" y="50"/>
                  </a:lnTo>
                  <a:lnTo>
                    <a:pt x="9" y="69"/>
                  </a:lnTo>
                  <a:lnTo>
                    <a:pt x="3" y="89"/>
                  </a:lnTo>
                  <a:lnTo>
                    <a:pt x="0" y="109"/>
                  </a:lnTo>
                  <a:lnTo>
                    <a:pt x="3" y="130"/>
                  </a:lnTo>
                  <a:lnTo>
                    <a:pt x="20" y="121"/>
                  </a:lnTo>
                  <a:lnTo>
                    <a:pt x="35" y="109"/>
                  </a:lnTo>
                  <a:lnTo>
                    <a:pt x="48" y="94"/>
                  </a:lnTo>
                  <a:lnTo>
                    <a:pt x="59" y="78"/>
                  </a:lnTo>
                  <a:lnTo>
                    <a:pt x="66" y="59"/>
                  </a:lnTo>
                  <a:lnTo>
                    <a:pt x="72" y="39"/>
                  </a:lnTo>
                  <a:lnTo>
                    <a:pt x="74" y="21"/>
                  </a:lnTo>
                  <a:lnTo>
                    <a:pt x="72" y="0"/>
                  </a:lnTo>
                  <a:close/>
                </a:path>
              </a:pathLst>
            </a:custGeom>
            <a:solidFill>
              <a:srgbClr val="C7E048"/>
            </a:solidFill>
            <a:ln w="9525">
              <a:noFill/>
              <a:round/>
              <a:headEnd/>
              <a:tailEnd/>
            </a:ln>
          </p:spPr>
          <p:txBody>
            <a:bodyPr/>
            <a:lstStyle/>
            <a:p>
              <a:endParaRPr lang="fr-FR"/>
            </a:p>
          </p:txBody>
        </p:sp>
        <p:sp>
          <p:nvSpPr>
            <p:cNvPr id="590886" name="Freeform 79"/>
            <p:cNvSpPr>
              <a:spLocks noChangeAspect="1"/>
            </p:cNvSpPr>
            <p:nvPr/>
          </p:nvSpPr>
          <p:spPr bwMode="auto">
            <a:xfrm>
              <a:off x="1752" y="3512"/>
              <a:ext cx="112" cy="88"/>
            </a:xfrm>
            <a:custGeom>
              <a:avLst/>
              <a:gdLst>
                <a:gd name="T0" fmla="*/ 0 w 122"/>
                <a:gd name="T1" fmla="*/ 73 h 75"/>
                <a:gd name="T2" fmla="*/ 8 w 122"/>
                <a:gd name="T3" fmla="*/ 54 h 75"/>
                <a:gd name="T4" fmla="*/ 20 w 122"/>
                <a:gd name="T5" fmla="*/ 35 h 75"/>
                <a:gd name="T6" fmla="*/ 34 w 122"/>
                <a:gd name="T7" fmla="*/ 22 h 75"/>
                <a:gd name="T8" fmla="*/ 49 w 122"/>
                <a:gd name="T9" fmla="*/ 11 h 75"/>
                <a:gd name="T10" fmla="*/ 64 w 122"/>
                <a:gd name="T11" fmla="*/ 4 h 75"/>
                <a:gd name="T12" fmla="*/ 82 w 122"/>
                <a:gd name="T13" fmla="*/ 0 h 75"/>
                <a:gd name="T14" fmla="*/ 96 w 122"/>
                <a:gd name="T15" fmla="*/ 4 h 75"/>
                <a:gd name="T16" fmla="*/ 112 w 122"/>
                <a:gd name="T17" fmla="*/ 11 h 75"/>
                <a:gd name="T18" fmla="*/ 104 w 122"/>
                <a:gd name="T19" fmla="*/ 33 h 75"/>
                <a:gd name="T20" fmla="*/ 95 w 122"/>
                <a:gd name="T21" fmla="*/ 52 h 75"/>
                <a:gd name="T22" fmla="*/ 84 w 122"/>
                <a:gd name="T23" fmla="*/ 67 h 75"/>
                <a:gd name="T24" fmla="*/ 72 w 122"/>
                <a:gd name="T25" fmla="*/ 77 h 75"/>
                <a:gd name="T26" fmla="*/ 58 w 122"/>
                <a:gd name="T27" fmla="*/ 86 h 75"/>
                <a:gd name="T28" fmla="*/ 40 w 122"/>
                <a:gd name="T29" fmla="*/ 88 h 75"/>
                <a:gd name="T30" fmla="*/ 22 w 122"/>
                <a:gd name="T31" fmla="*/ 83 h 75"/>
                <a:gd name="T32" fmla="*/ 0 w 122"/>
                <a:gd name="T33" fmla="*/ 73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5"/>
                <a:gd name="T53" fmla="*/ 122 w 122"/>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5">
                  <a:moveTo>
                    <a:pt x="0" y="62"/>
                  </a:moveTo>
                  <a:lnTo>
                    <a:pt x="9" y="46"/>
                  </a:lnTo>
                  <a:lnTo>
                    <a:pt x="22" y="30"/>
                  </a:lnTo>
                  <a:lnTo>
                    <a:pt x="37" y="19"/>
                  </a:lnTo>
                  <a:lnTo>
                    <a:pt x="53" y="9"/>
                  </a:lnTo>
                  <a:lnTo>
                    <a:pt x="70" y="3"/>
                  </a:lnTo>
                  <a:lnTo>
                    <a:pt x="89" y="0"/>
                  </a:lnTo>
                  <a:lnTo>
                    <a:pt x="105" y="3"/>
                  </a:lnTo>
                  <a:lnTo>
                    <a:pt x="122" y="9"/>
                  </a:lnTo>
                  <a:lnTo>
                    <a:pt x="113" y="28"/>
                  </a:lnTo>
                  <a:lnTo>
                    <a:pt x="104" y="44"/>
                  </a:lnTo>
                  <a:lnTo>
                    <a:pt x="92" y="57"/>
                  </a:lnTo>
                  <a:lnTo>
                    <a:pt x="78" y="66"/>
                  </a:lnTo>
                  <a:lnTo>
                    <a:pt x="63" y="73"/>
                  </a:lnTo>
                  <a:lnTo>
                    <a:pt x="44" y="75"/>
                  </a:lnTo>
                  <a:lnTo>
                    <a:pt x="24" y="71"/>
                  </a:lnTo>
                  <a:lnTo>
                    <a:pt x="0" y="62"/>
                  </a:lnTo>
                  <a:close/>
                </a:path>
              </a:pathLst>
            </a:custGeom>
            <a:solidFill>
              <a:srgbClr val="C7E048"/>
            </a:solidFill>
            <a:ln w="9525">
              <a:noFill/>
              <a:round/>
              <a:headEnd/>
              <a:tailEnd/>
            </a:ln>
          </p:spPr>
          <p:txBody>
            <a:bodyPr/>
            <a:lstStyle/>
            <a:p>
              <a:endParaRPr lang="fr-FR"/>
            </a:p>
          </p:txBody>
        </p:sp>
        <p:sp>
          <p:nvSpPr>
            <p:cNvPr id="590887" name="Freeform 80"/>
            <p:cNvSpPr>
              <a:spLocks noChangeAspect="1"/>
            </p:cNvSpPr>
            <p:nvPr/>
          </p:nvSpPr>
          <p:spPr bwMode="auto">
            <a:xfrm>
              <a:off x="2180" y="2775"/>
              <a:ext cx="112" cy="85"/>
            </a:xfrm>
            <a:custGeom>
              <a:avLst/>
              <a:gdLst>
                <a:gd name="T0" fmla="*/ 0 w 122"/>
                <a:gd name="T1" fmla="*/ 69 h 73"/>
                <a:gd name="T2" fmla="*/ 8 w 122"/>
                <a:gd name="T3" fmla="*/ 50 h 73"/>
                <a:gd name="T4" fmla="*/ 20 w 122"/>
                <a:gd name="T5" fmla="*/ 31 h 73"/>
                <a:gd name="T6" fmla="*/ 34 w 122"/>
                <a:gd name="T7" fmla="*/ 19 h 73"/>
                <a:gd name="T8" fmla="*/ 50 w 122"/>
                <a:gd name="T9" fmla="*/ 8 h 73"/>
                <a:gd name="T10" fmla="*/ 64 w 122"/>
                <a:gd name="T11" fmla="*/ 0 h 73"/>
                <a:gd name="T12" fmla="*/ 82 w 122"/>
                <a:gd name="T13" fmla="*/ 0 h 73"/>
                <a:gd name="T14" fmla="*/ 97 w 122"/>
                <a:gd name="T15" fmla="*/ 2 h 73"/>
                <a:gd name="T16" fmla="*/ 112 w 122"/>
                <a:gd name="T17" fmla="*/ 10 h 73"/>
                <a:gd name="T18" fmla="*/ 104 w 122"/>
                <a:gd name="T19" fmla="*/ 31 h 73"/>
                <a:gd name="T20" fmla="*/ 95 w 122"/>
                <a:gd name="T21" fmla="*/ 50 h 73"/>
                <a:gd name="T22" fmla="*/ 85 w 122"/>
                <a:gd name="T23" fmla="*/ 66 h 73"/>
                <a:gd name="T24" fmla="*/ 72 w 122"/>
                <a:gd name="T25" fmla="*/ 77 h 73"/>
                <a:gd name="T26" fmla="*/ 58 w 122"/>
                <a:gd name="T27" fmla="*/ 83 h 73"/>
                <a:gd name="T28" fmla="*/ 40 w 122"/>
                <a:gd name="T29" fmla="*/ 85 h 73"/>
                <a:gd name="T30" fmla="*/ 22 w 122"/>
                <a:gd name="T31" fmla="*/ 79 h 73"/>
                <a:gd name="T32" fmla="*/ 0 w 122"/>
                <a:gd name="T33" fmla="*/ 69 h 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73"/>
                <a:gd name="T53" fmla="*/ 122 w 122"/>
                <a:gd name="T54" fmla="*/ 73 h 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73">
                  <a:moveTo>
                    <a:pt x="0" y="59"/>
                  </a:moveTo>
                  <a:lnTo>
                    <a:pt x="9" y="43"/>
                  </a:lnTo>
                  <a:lnTo>
                    <a:pt x="22" y="27"/>
                  </a:lnTo>
                  <a:lnTo>
                    <a:pt x="37" y="16"/>
                  </a:lnTo>
                  <a:lnTo>
                    <a:pt x="54" y="7"/>
                  </a:lnTo>
                  <a:lnTo>
                    <a:pt x="70" y="0"/>
                  </a:lnTo>
                  <a:lnTo>
                    <a:pt x="89" y="0"/>
                  </a:lnTo>
                  <a:lnTo>
                    <a:pt x="106" y="2"/>
                  </a:lnTo>
                  <a:lnTo>
                    <a:pt x="122" y="9"/>
                  </a:lnTo>
                  <a:lnTo>
                    <a:pt x="113" y="27"/>
                  </a:lnTo>
                  <a:lnTo>
                    <a:pt x="104" y="43"/>
                  </a:lnTo>
                  <a:lnTo>
                    <a:pt x="93" y="57"/>
                  </a:lnTo>
                  <a:lnTo>
                    <a:pt x="78" y="66"/>
                  </a:lnTo>
                  <a:lnTo>
                    <a:pt x="63" y="71"/>
                  </a:lnTo>
                  <a:lnTo>
                    <a:pt x="44" y="73"/>
                  </a:lnTo>
                  <a:lnTo>
                    <a:pt x="24" y="68"/>
                  </a:lnTo>
                  <a:lnTo>
                    <a:pt x="0" y="59"/>
                  </a:lnTo>
                  <a:close/>
                </a:path>
              </a:pathLst>
            </a:custGeom>
            <a:solidFill>
              <a:srgbClr val="C7E048"/>
            </a:solidFill>
            <a:ln w="9525">
              <a:noFill/>
              <a:round/>
              <a:headEnd/>
              <a:tailEnd/>
            </a:ln>
          </p:spPr>
          <p:txBody>
            <a:bodyPr/>
            <a:lstStyle/>
            <a:p>
              <a:endParaRPr lang="fr-FR"/>
            </a:p>
          </p:txBody>
        </p:sp>
        <p:sp>
          <p:nvSpPr>
            <p:cNvPr id="590888" name="Freeform 81"/>
            <p:cNvSpPr>
              <a:spLocks noChangeAspect="1"/>
            </p:cNvSpPr>
            <p:nvPr/>
          </p:nvSpPr>
          <p:spPr bwMode="auto">
            <a:xfrm>
              <a:off x="1746" y="2957"/>
              <a:ext cx="114" cy="82"/>
            </a:xfrm>
            <a:custGeom>
              <a:avLst/>
              <a:gdLst>
                <a:gd name="T0" fmla="*/ 114 w 123"/>
                <a:gd name="T1" fmla="*/ 80 h 70"/>
                <a:gd name="T2" fmla="*/ 100 w 123"/>
                <a:gd name="T3" fmla="*/ 82 h 70"/>
                <a:gd name="T4" fmla="*/ 84 w 123"/>
                <a:gd name="T5" fmla="*/ 82 h 70"/>
                <a:gd name="T6" fmla="*/ 67 w 123"/>
                <a:gd name="T7" fmla="*/ 80 h 70"/>
                <a:gd name="T8" fmla="*/ 52 w 123"/>
                <a:gd name="T9" fmla="*/ 71 h 70"/>
                <a:gd name="T10" fmla="*/ 36 w 123"/>
                <a:gd name="T11" fmla="*/ 63 h 70"/>
                <a:gd name="T12" fmla="*/ 22 w 123"/>
                <a:gd name="T13" fmla="*/ 53 h 70"/>
                <a:gd name="T14" fmla="*/ 8 w 123"/>
                <a:gd name="T15" fmla="*/ 40 h 70"/>
                <a:gd name="T16" fmla="*/ 0 w 123"/>
                <a:gd name="T17" fmla="*/ 26 h 70"/>
                <a:gd name="T18" fmla="*/ 19 w 123"/>
                <a:gd name="T19" fmla="*/ 13 h 70"/>
                <a:gd name="T20" fmla="*/ 36 w 123"/>
                <a:gd name="T21" fmla="*/ 5 h 70"/>
                <a:gd name="T22" fmla="*/ 54 w 123"/>
                <a:gd name="T23" fmla="*/ 0 h 70"/>
                <a:gd name="T24" fmla="*/ 69 w 123"/>
                <a:gd name="T25" fmla="*/ 2 h 70"/>
                <a:gd name="T26" fmla="*/ 82 w 123"/>
                <a:gd name="T27" fmla="*/ 11 h 70"/>
                <a:gd name="T28" fmla="*/ 95 w 123"/>
                <a:gd name="T29" fmla="*/ 23 h 70"/>
                <a:gd name="T30" fmla="*/ 105 w 123"/>
                <a:gd name="T31" fmla="*/ 48 h 70"/>
                <a:gd name="T32" fmla="*/ 114 w 123"/>
                <a:gd name="T33" fmla="*/ 80 h 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0"/>
                <a:gd name="T53" fmla="*/ 123 w 123"/>
                <a:gd name="T54" fmla="*/ 70 h 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0">
                  <a:moveTo>
                    <a:pt x="123" y="68"/>
                  </a:moveTo>
                  <a:lnTo>
                    <a:pt x="108" y="70"/>
                  </a:lnTo>
                  <a:lnTo>
                    <a:pt x="91" y="70"/>
                  </a:lnTo>
                  <a:lnTo>
                    <a:pt x="72" y="68"/>
                  </a:lnTo>
                  <a:lnTo>
                    <a:pt x="56" y="61"/>
                  </a:lnTo>
                  <a:lnTo>
                    <a:pt x="39" y="54"/>
                  </a:lnTo>
                  <a:lnTo>
                    <a:pt x="24" y="45"/>
                  </a:lnTo>
                  <a:lnTo>
                    <a:pt x="9" y="34"/>
                  </a:lnTo>
                  <a:lnTo>
                    <a:pt x="0" y="22"/>
                  </a:lnTo>
                  <a:lnTo>
                    <a:pt x="20" y="11"/>
                  </a:lnTo>
                  <a:lnTo>
                    <a:pt x="39" y="4"/>
                  </a:lnTo>
                  <a:lnTo>
                    <a:pt x="58" y="0"/>
                  </a:lnTo>
                  <a:lnTo>
                    <a:pt x="74" y="2"/>
                  </a:lnTo>
                  <a:lnTo>
                    <a:pt x="89" y="9"/>
                  </a:lnTo>
                  <a:lnTo>
                    <a:pt x="102" y="20"/>
                  </a:lnTo>
                  <a:lnTo>
                    <a:pt x="113" y="41"/>
                  </a:lnTo>
                  <a:lnTo>
                    <a:pt x="123" y="68"/>
                  </a:lnTo>
                  <a:close/>
                </a:path>
              </a:pathLst>
            </a:custGeom>
            <a:solidFill>
              <a:srgbClr val="C7E048"/>
            </a:solidFill>
            <a:ln w="9525">
              <a:noFill/>
              <a:round/>
              <a:headEnd/>
              <a:tailEnd/>
            </a:ln>
          </p:spPr>
          <p:txBody>
            <a:bodyPr/>
            <a:lstStyle/>
            <a:p>
              <a:endParaRPr lang="fr-FR"/>
            </a:p>
          </p:txBody>
        </p:sp>
        <p:sp>
          <p:nvSpPr>
            <p:cNvPr id="590889" name="Freeform 82"/>
            <p:cNvSpPr>
              <a:spLocks noChangeAspect="1"/>
            </p:cNvSpPr>
            <p:nvPr/>
          </p:nvSpPr>
          <p:spPr bwMode="auto">
            <a:xfrm>
              <a:off x="2108" y="3405"/>
              <a:ext cx="111" cy="83"/>
            </a:xfrm>
            <a:custGeom>
              <a:avLst/>
              <a:gdLst>
                <a:gd name="T0" fmla="*/ 111 w 121"/>
                <a:gd name="T1" fmla="*/ 81 h 71"/>
                <a:gd name="T2" fmla="*/ 97 w 121"/>
                <a:gd name="T3" fmla="*/ 83 h 71"/>
                <a:gd name="T4" fmla="*/ 82 w 121"/>
                <a:gd name="T5" fmla="*/ 83 h 71"/>
                <a:gd name="T6" fmla="*/ 66 w 121"/>
                <a:gd name="T7" fmla="*/ 81 h 71"/>
                <a:gd name="T8" fmla="*/ 50 w 121"/>
                <a:gd name="T9" fmla="*/ 72 h 71"/>
                <a:gd name="T10" fmla="*/ 34 w 121"/>
                <a:gd name="T11" fmla="*/ 64 h 71"/>
                <a:gd name="T12" fmla="*/ 20 w 121"/>
                <a:gd name="T13" fmla="*/ 54 h 71"/>
                <a:gd name="T14" fmla="*/ 8 w 121"/>
                <a:gd name="T15" fmla="*/ 41 h 71"/>
                <a:gd name="T16" fmla="*/ 0 w 121"/>
                <a:gd name="T17" fmla="*/ 27 h 71"/>
                <a:gd name="T18" fmla="*/ 17 w 121"/>
                <a:gd name="T19" fmla="*/ 14 h 71"/>
                <a:gd name="T20" fmla="*/ 34 w 121"/>
                <a:gd name="T21" fmla="*/ 6 h 71"/>
                <a:gd name="T22" fmla="*/ 51 w 121"/>
                <a:gd name="T23" fmla="*/ 0 h 71"/>
                <a:gd name="T24" fmla="*/ 66 w 121"/>
                <a:gd name="T25" fmla="*/ 4 h 71"/>
                <a:gd name="T26" fmla="*/ 80 w 121"/>
                <a:gd name="T27" fmla="*/ 12 h 71"/>
                <a:gd name="T28" fmla="*/ 92 w 121"/>
                <a:gd name="T29" fmla="*/ 25 h 71"/>
                <a:gd name="T30" fmla="*/ 102 w 121"/>
                <a:gd name="T31" fmla="*/ 48 h 71"/>
                <a:gd name="T32" fmla="*/ 111 w 121"/>
                <a:gd name="T33" fmla="*/ 8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1"/>
                <a:gd name="T53" fmla="*/ 121 w 121"/>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1">
                  <a:moveTo>
                    <a:pt x="121" y="69"/>
                  </a:moveTo>
                  <a:lnTo>
                    <a:pt x="106" y="71"/>
                  </a:lnTo>
                  <a:lnTo>
                    <a:pt x="89" y="71"/>
                  </a:lnTo>
                  <a:lnTo>
                    <a:pt x="72" y="69"/>
                  </a:lnTo>
                  <a:lnTo>
                    <a:pt x="54" y="62"/>
                  </a:lnTo>
                  <a:lnTo>
                    <a:pt x="37" y="55"/>
                  </a:lnTo>
                  <a:lnTo>
                    <a:pt x="22" y="46"/>
                  </a:lnTo>
                  <a:lnTo>
                    <a:pt x="9" y="35"/>
                  </a:lnTo>
                  <a:lnTo>
                    <a:pt x="0" y="23"/>
                  </a:lnTo>
                  <a:lnTo>
                    <a:pt x="18" y="12"/>
                  </a:lnTo>
                  <a:lnTo>
                    <a:pt x="37" y="5"/>
                  </a:lnTo>
                  <a:lnTo>
                    <a:pt x="56" y="0"/>
                  </a:lnTo>
                  <a:lnTo>
                    <a:pt x="72" y="3"/>
                  </a:lnTo>
                  <a:lnTo>
                    <a:pt x="87" y="10"/>
                  </a:lnTo>
                  <a:lnTo>
                    <a:pt x="100" y="21"/>
                  </a:lnTo>
                  <a:lnTo>
                    <a:pt x="111" y="41"/>
                  </a:lnTo>
                  <a:lnTo>
                    <a:pt x="121" y="69"/>
                  </a:lnTo>
                  <a:close/>
                </a:path>
              </a:pathLst>
            </a:custGeom>
            <a:solidFill>
              <a:srgbClr val="C7E048"/>
            </a:solidFill>
            <a:ln w="9525">
              <a:noFill/>
              <a:round/>
              <a:headEnd/>
              <a:tailEnd/>
            </a:ln>
          </p:spPr>
          <p:txBody>
            <a:bodyPr/>
            <a:lstStyle/>
            <a:p>
              <a:endParaRPr lang="fr-FR"/>
            </a:p>
          </p:txBody>
        </p:sp>
        <p:sp>
          <p:nvSpPr>
            <p:cNvPr id="590890" name="Freeform 83"/>
            <p:cNvSpPr>
              <a:spLocks noChangeAspect="1"/>
            </p:cNvSpPr>
            <p:nvPr/>
          </p:nvSpPr>
          <p:spPr bwMode="auto">
            <a:xfrm>
              <a:off x="2448" y="3064"/>
              <a:ext cx="114" cy="88"/>
            </a:xfrm>
            <a:custGeom>
              <a:avLst/>
              <a:gdLst>
                <a:gd name="T0" fmla="*/ 0 w 123"/>
                <a:gd name="T1" fmla="*/ 72 h 75"/>
                <a:gd name="T2" fmla="*/ 9 w 123"/>
                <a:gd name="T3" fmla="*/ 53 h 75"/>
                <a:gd name="T4" fmla="*/ 21 w 123"/>
                <a:gd name="T5" fmla="*/ 34 h 75"/>
                <a:gd name="T6" fmla="*/ 34 w 123"/>
                <a:gd name="T7" fmla="*/ 21 h 75"/>
                <a:gd name="T8" fmla="*/ 50 w 123"/>
                <a:gd name="T9" fmla="*/ 11 h 75"/>
                <a:gd name="T10" fmla="*/ 66 w 123"/>
                <a:gd name="T11" fmla="*/ 2 h 75"/>
                <a:gd name="T12" fmla="*/ 82 w 123"/>
                <a:gd name="T13" fmla="*/ 0 h 75"/>
                <a:gd name="T14" fmla="*/ 98 w 123"/>
                <a:gd name="T15" fmla="*/ 2 h 75"/>
                <a:gd name="T16" fmla="*/ 114 w 123"/>
                <a:gd name="T17" fmla="*/ 11 h 75"/>
                <a:gd name="T18" fmla="*/ 106 w 123"/>
                <a:gd name="T19" fmla="*/ 32 h 75"/>
                <a:gd name="T20" fmla="*/ 96 w 123"/>
                <a:gd name="T21" fmla="*/ 50 h 75"/>
                <a:gd name="T22" fmla="*/ 86 w 123"/>
                <a:gd name="T23" fmla="*/ 66 h 75"/>
                <a:gd name="T24" fmla="*/ 72 w 123"/>
                <a:gd name="T25" fmla="*/ 76 h 75"/>
                <a:gd name="T26" fmla="*/ 58 w 123"/>
                <a:gd name="T27" fmla="*/ 84 h 75"/>
                <a:gd name="T28" fmla="*/ 42 w 123"/>
                <a:gd name="T29" fmla="*/ 88 h 75"/>
                <a:gd name="T30" fmla="*/ 22 w 123"/>
                <a:gd name="T31" fmla="*/ 82 h 75"/>
                <a:gd name="T32" fmla="*/ 0 w 123"/>
                <a:gd name="T33" fmla="*/ 7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75"/>
                <a:gd name="T53" fmla="*/ 123 w 123"/>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75">
                  <a:moveTo>
                    <a:pt x="0" y="61"/>
                  </a:moveTo>
                  <a:lnTo>
                    <a:pt x="10" y="45"/>
                  </a:lnTo>
                  <a:lnTo>
                    <a:pt x="23" y="29"/>
                  </a:lnTo>
                  <a:lnTo>
                    <a:pt x="37" y="18"/>
                  </a:lnTo>
                  <a:lnTo>
                    <a:pt x="54" y="9"/>
                  </a:lnTo>
                  <a:lnTo>
                    <a:pt x="71" y="2"/>
                  </a:lnTo>
                  <a:lnTo>
                    <a:pt x="89" y="0"/>
                  </a:lnTo>
                  <a:lnTo>
                    <a:pt x="106" y="2"/>
                  </a:lnTo>
                  <a:lnTo>
                    <a:pt x="123" y="9"/>
                  </a:lnTo>
                  <a:lnTo>
                    <a:pt x="114" y="27"/>
                  </a:lnTo>
                  <a:lnTo>
                    <a:pt x="104" y="43"/>
                  </a:lnTo>
                  <a:lnTo>
                    <a:pt x="93" y="56"/>
                  </a:lnTo>
                  <a:lnTo>
                    <a:pt x="78" y="65"/>
                  </a:lnTo>
                  <a:lnTo>
                    <a:pt x="63" y="72"/>
                  </a:lnTo>
                  <a:lnTo>
                    <a:pt x="45" y="75"/>
                  </a:lnTo>
                  <a:lnTo>
                    <a:pt x="24" y="70"/>
                  </a:lnTo>
                  <a:lnTo>
                    <a:pt x="0" y="61"/>
                  </a:lnTo>
                  <a:close/>
                </a:path>
              </a:pathLst>
            </a:custGeom>
            <a:solidFill>
              <a:srgbClr val="C7E048"/>
            </a:solidFill>
            <a:ln w="9525">
              <a:noFill/>
              <a:round/>
              <a:headEnd/>
              <a:tailEnd/>
            </a:ln>
          </p:spPr>
          <p:txBody>
            <a:bodyPr/>
            <a:lstStyle/>
            <a:p>
              <a:endParaRPr lang="fr-FR"/>
            </a:p>
          </p:txBody>
        </p:sp>
        <p:sp>
          <p:nvSpPr>
            <p:cNvPr id="590891" name="Freeform 84"/>
            <p:cNvSpPr>
              <a:spLocks noChangeAspect="1"/>
            </p:cNvSpPr>
            <p:nvPr/>
          </p:nvSpPr>
          <p:spPr bwMode="auto">
            <a:xfrm>
              <a:off x="2258" y="3461"/>
              <a:ext cx="70" cy="139"/>
            </a:xfrm>
            <a:custGeom>
              <a:avLst/>
              <a:gdLst>
                <a:gd name="T0" fmla="*/ 0 w 76"/>
                <a:gd name="T1" fmla="*/ 0 h 118"/>
                <a:gd name="T2" fmla="*/ 0 w 76"/>
                <a:gd name="T3" fmla="*/ 25 h 118"/>
                <a:gd name="T4" fmla="*/ 2 w 76"/>
                <a:gd name="T5" fmla="*/ 48 h 118"/>
                <a:gd name="T6" fmla="*/ 7 w 76"/>
                <a:gd name="T7" fmla="*/ 73 h 118"/>
                <a:gd name="T8" fmla="*/ 14 w 76"/>
                <a:gd name="T9" fmla="*/ 94 h 118"/>
                <a:gd name="T10" fmla="*/ 24 w 76"/>
                <a:gd name="T11" fmla="*/ 110 h 118"/>
                <a:gd name="T12" fmla="*/ 36 w 76"/>
                <a:gd name="T13" fmla="*/ 126 h 118"/>
                <a:gd name="T14" fmla="*/ 52 w 76"/>
                <a:gd name="T15" fmla="*/ 134 h 118"/>
                <a:gd name="T16" fmla="*/ 69 w 76"/>
                <a:gd name="T17" fmla="*/ 139 h 118"/>
                <a:gd name="T18" fmla="*/ 70 w 76"/>
                <a:gd name="T19" fmla="*/ 115 h 118"/>
                <a:gd name="T20" fmla="*/ 67 w 76"/>
                <a:gd name="T21" fmla="*/ 91 h 118"/>
                <a:gd name="T22" fmla="*/ 62 w 76"/>
                <a:gd name="T23" fmla="*/ 70 h 118"/>
                <a:gd name="T24" fmla="*/ 55 w 76"/>
                <a:gd name="T25" fmla="*/ 48 h 118"/>
                <a:gd name="T26" fmla="*/ 45 w 76"/>
                <a:gd name="T27" fmla="*/ 32 h 118"/>
                <a:gd name="T28" fmla="*/ 33 w 76"/>
                <a:gd name="T29" fmla="*/ 19 h 118"/>
                <a:gd name="T30" fmla="*/ 18 w 76"/>
                <a:gd name="T31" fmla="*/ 8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1"/>
                  </a:lnTo>
                  <a:lnTo>
                    <a:pt x="2" y="41"/>
                  </a:lnTo>
                  <a:lnTo>
                    <a:pt x="8" y="62"/>
                  </a:lnTo>
                  <a:lnTo>
                    <a:pt x="15" y="80"/>
                  </a:lnTo>
                  <a:lnTo>
                    <a:pt x="26" y="93"/>
                  </a:lnTo>
                  <a:lnTo>
                    <a:pt x="39" y="107"/>
                  </a:lnTo>
                  <a:lnTo>
                    <a:pt x="56" y="114"/>
                  </a:lnTo>
                  <a:lnTo>
                    <a:pt x="75" y="118"/>
                  </a:lnTo>
                  <a:lnTo>
                    <a:pt x="76" y="98"/>
                  </a:lnTo>
                  <a:lnTo>
                    <a:pt x="73" y="77"/>
                  </a:lnTo>
                  <a:lnTo>
                    <a:pt x="67" y="59"/>
                  </a:lnTo>
                  <a:lnTo>
                    <a:pt x="60" y="41"/>
                  </a:lnTo>
                  <a:lnTo>
                    <a:pt x="49" y="27"/>
                  </a:lnTo>
                  <a:lnTo>
                    <a:pt x="36" y="16"/>
                  </a:lnTo>
                  <a:lnTo>
                    <a:pt x="19" y="7"/>
                  </a:lnTo>
                  <a:lnTo>
                    <a:pt x="0" y="0"/>
                  </a:lnTo>
                  <a:close/>
                </a:path>
              </a:pathLst>
            </a:custGeom>
            <a:solidFill>
              <a:srgbClr val="C7E048"/>
            </a:solidFill>
            <a:ln w="9525">
              <a:noFill/>
              <a:round/>
              <a:headEnd/>
              <a:tailEnd/>
            </a:ln>
          </p:spPr>
          <p:txBody>
            <a:bodyPr/>
            <a:lstStyle/>
            <a:p>
              <a:endParaRPr lang="fr-FR"/>
            </a:p>
          </p:txBody>
        </p:sp>
        <p:sp>
          <p:nvSpPr>
            <p:cNvPr id="590892" name="Freeform 85"/>
            <p:cNvSpPr>
              <a:spLocks noChangeAspect="1"/>
            </p:cNvSpPr>
            <p:nvPr/>
          </p:nvSpPr>
          <p:spPr bwMode="auto">
            <a:xfrm>
              <a:off x="2356" y="3518"/>
              <a:ext cx="113" cy="77"/>
            </a:xfrm>
            <a:custGeom>
              <a:avLst/>
              <a:gdLst>
                <a:gd name="T0" fmla="*/ 113 w 123"/>
                <a:gd name="T1" fmla="*/ 45 h 66"/>
                <a:gd name="T2" fmla="*/ 101 w 123"/>
                <a:gd name="T3" fmla="*/ 29 h 66"/>
                <a:gd name="T4" fmla="*/ 87 w 123"/>
                <a:gd name="T5" fmla="*/ 16 h 66"/>
                <a:gd name="T6" fmla="*/ 72 w 123"/>
                <a:gd name="T7" fmla="*/ 5 h 66"/>
                <a:gd name="T8" fmla="*/ 58 w 123"/>
                <a:gd name="T9" fmla="*/ 0 h 66"/>
                <a:gd name="T10" fmla="*/ 43 w 123"/>
                <a:gd name="T11" fmla="*/ 0 h 66"/>
                <a:gd name="T12" fmla="*/ 28 w 123"/>
                <a:gd name="T13" fmla="*/ 5 h 66"/>
                <a:gd name="T14" fmla="*/ 14 w 123"/>
                <a:gd name="T15" fmla="*/ 19 h 66"/>
                <a:gd name="T16" fmla="*/ 0 w 123"/>
                <a:gd name="T17" fmla="*/ 37 h 66"/>
                <a:gd name="T18" fmla="*/ 12 w 123"/>
                <a:gd name="T19" fmla="*/ 56 h 66"/>
                <a:gd name="T20" fmla="*/ 24 w 123"/>
                <a:gd name="T21" fmla="*/ 66 h 66"/>
                <a:gd name="T22" fmla="*/ 38 w 123"/>
                <a:gd name="T23" fmla="*/ 75 h 66"/>
                <a:gd name="T24" fmla="*/ 53 w 123"/>
                <a:gd name="T25" fmla="*/ 77 h 66"/>
                <a:gd name="T26" fmla="*/ 67 w 123"/>
                <a:gd name="T27" fmla="*/ 77 h 66"/>
                <a:gd name="T28" fmla="*/ 82 w 123"/>
                <a:gd name="T29" fmla="*/ 71 h 66"/>
                <a:gd name="T30" fmla="*/ 97 w 123"/>
                <a:gd name="T31" fmla="*/ 61 h 66"/>
                <a:gd name="T32" fmla="*/ 113 w 123"/>
                <a:gd name="T33" fmla="*/ 45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66"/>
                <a:gd name="T53" fmla="*/ 123 w 123"/>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66">
                  <a:moveTo>
                    <a:pt x="123" y="39"/>
                  </a:moveTo>
                  <a:lnTo>
                    <a:pt x="110" y="25"/>
                  </a:lnTo>
                  <a:lnTo>
                    <a:pt x="95" y="14"/>
                  </a:lnTo>
                  <a:lnTo>
                    <a:pt x="78" y="4"/>
                  </a:lnTo>
                  <a:lnTo>
                    <a:pt x="63" y="0"/>
                  </a:lnTo>
                  <a:lnTo>
                    <a:pt x="47" y="0"/>
                  </a:lnTo>
                  <a:lnTo>
                    <a:pt x="30" y="4"/>
                  </a:lnTo>
                  <a:lnTo>
                    <a:pt x="15" y="16"/>
                  </a:lnTo>
                  <a:lnTo>
                    <a:pt x="0" y="32"/>
                  </a:lnTo>
                  <a:lnTo>
                    <a:pt x="13" y="48"/>
                  </a:lnTo>
                  <a:lnTo>
                    <a:pt x="26" y="57"/>
                  </a:lnTo>
                  <a:lnTo>
                    <a:pt x="41" y="64"/>
                  </a:lnTo>
                  <a:lnTo>
                    <a:pt x="58" y="66"/>
                  </a:lnTo>
                  <a:lnTo>
                    <a:pt x="73" y="66"/>
                  </a:lnTo>
                  <a:lnTo>
                    <a:pt x="89" y="61"/>
                  </a:lnTo>
                  <a:lnTo>
                    <a:pt x="106" y="52"/>
                  </a:lnTo>
                  <a:lnTo>
                    <a:pt x="123" y="39"/>
                  </a:lnTo>
                  <a:close/>
                </a:path>
              </a:pathLst>
            </a:custGeom>
            <a:solidFill>
              <a:srgbClr val="C7E048"/>
            </a:solidFill>
            <a:ln w="9525">
              <a:noFill/>
              <a:round/>
              <a:headEnd/>
              <a:tailEnd/>
            </a:ln>
          </p:spPr>
          <p:txBody>
            <a:bodyPr/>
            <a:lstStyle/>
            <a:p>
              <a:endParaRPr lang="fr-FR"/>
            </a:p>
          </p:txBody>
        </p:sp>
        <p:sp>
          <p:nvSpPr>
            <p:cNvPr id="590893" name="Freeform 86"/>
            <p:cNvSpPr>
              <a:spLocks noChangeAspect="1"/>
            </p:cNvSpPr>
            <p:nvPr/>
          </p:nvSpPr>
          <p:spPr bwMode="auto">
            <a:xfrm>
              <a:off x="2104" y="2890"/>
              <a:ext cx="68" cy="139"/>
            </a:xfrm>
            <a:custGeom>
              <a:avLst/>
              <a:gdLst>
                <a:gd name="T0" fmla="*/ 0 w 74"/>
                <a:gd name="T1" fmla="*/ 0 h 118"/>
                <a:gd name="T2" fmla="*/ 0 w 74"/>
                <a:gd name="T3" fmla="*/ 24 h 118"/>
                <a:gd name="T4" fmla="*/ 2 w 74"/>
                <a:gd name="T5" fmla="*/ 48 h 118"/>
                <a:gd name="T6" fmla="*/ 7 w 74"/>
                <a:gd name="T7" fmla="*/ 72 h 118"/>
                <a:gd name="T8" fmla="*/ 14 w 74"/>
                <a:gd name="T9" fmla="*/ 93 h 118"/>
                <a:gd name="T10" fmla="*/ 22 w 74"/>
                <a:gd name="T11" fmla="*/ 110 h 118"/>
                <a:gd name="T12" fmla="*/ 34 w 74"/>
                <a:gd name="T13" fmla="*/ 126 h 118"/>
                <a:gd name="T14" fmla="*/ 50 w 74"/>
                <a:gd name="T15" fmla="*/ 133 h 118"/>
                <a:gd name="T16" fmla="*/ 67 w 74"/>
                <a:gd name="T17" fmla="*/ 139 h 118"/>
                <a:gd name="T18" fmla="*/ 68 w 74"/>
                <a:gd name="T19" fmla="*/ 115 h 118"/>
                <a:gd name="T20" fmla="*/ 65 w 74"/>
                <a:gd name="T21" fmla="*/ 91 h 118"/>
                <a:gd name="T22" fmla="*/ 60 w 74"/>
                <a:gd name="T23" fmla="*/ 70 h 118"/>
                <a:gd name="T24" fmla="*/ 53 w 74"/>
                <a:gd name="T25" fmla="*/ 48 h 118"/>
                <a:gd name="T26" fmla="*/ 43 w 74"/>
                <a:gd name="T27" fmla="*/ 32 h 118"/>
                <a:gd name="T28" fmla="*/ 31 w 74"/>
                <a:gd name="T29" fmla="*/ 19 h 118"/>
                <a:gd name="T30" fmla="*/ 16 w 74"/>
                <a:gd name="T31" fmla="*/ 8 h 118"/>
                <a:gd name="T32" fmla="*/ 0 w 74"/>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118"/>
                <a:gd name="T53" fmla="*/ 74 w 74"/>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118">
                  <a:moveTo>
                    <a:pt x="0" y="0"/>
                  </a:moveTo>
                  <a:lnTo>
                    <a:pt x="0" y="20"/>
                  </a:lnTo>
                  <a:lnTo>
                    <a:pt x="2" y="41"/>
                  </a:lnTo>
                  <a:lnTo>
                    <a:pt x="8" y="61"/>
                  </a:lnTo>
                  <a:lnTo>
                    <a:pt x="15" y="79"/>
                  </a:lnTo>
                  <a:lnTo>
                    <a:pt x="24" y="93"/>
                  </a:lnTo>
                  <a:lnTo>
                    <a:pt x="37" y="107"/>
                  </a:lnTo>
                  <a:lnTo>
                    <a:pt x="54" y="113"/>
                  </a:lnTo>
                  <a:lnTo>
                    <a:pt x="73" y="118"/>
                  </a:lnTo>
                  <a:lnTo>
                    <a:pt x="74" y="98"/>
                  </a:lnTo>
                  <a:lnTo>
                    <a:pt x="71" y="77"/>
                  </a:lnTo>
                  <a:lnTo>
                    <a:pt x="65" y="59"/>
                  </a:lnTo>
                  <a:lnTo>
                    <a:pt x="58" y="41"/>
                  </a:lnTo>
                  <a:lnTo>
                    <a:pt x="47" y="27"/>
                  </a:lnTo>
                  <a:lnTo>
                    <a:pt x="34" y="16"/>
                  </a:lnTo>
                  <a:lnTo>
                    <a:pt x="17" y="7"/>
                  </a:lnTo>
                  <a:lnTo>
                    <a:pt x="0" y="0"/>
                  </a:lnTo>
                  <a:close/>
                </a:path>
              </a:pathLst>
            </a:custGeom>
            <a:solidFill>
              <a:srgbClr val="C7E048"/>
            </a:solidFill>
            <a:ln w="9525">
              <a:noFill/>
              <a:round/>
              <a:headEnd/>
              <a:tailEnd/>
            </a:ln>
          </p:spPr>
          <p:txBody>
            <a:bodyPr/>
            <a:lstStyle/>
            <a:p>
              <a:endParaRPr lang="fr-FR"/>
            </a:p>
          </p:txBody>
        </p:sp>
        <p:sp>
          <p:nvSpPr>
            <p:cNvPr id="590894" name="Freeform 87"/>
            <p:cNvSpPr>
              <a:spLocks noChangeAspect="1"/>
            </p:cNvSpPr>
            <p:nvPr/>
          </p:nvSpPr>
          <p:spPr bwMode="auto">
            <a:xfrm>
              <a:off x="1654" y="3251"/>
              <a:ext cx="113" cy="78"/>
            </a:xfrm>
            <a:custGeom>
              <a:avLst/>
              <a:gdLst>
                <a:gd name="T0" fmla="*/ 113 w 122"/>
                <a:gd name="T1" fmla="*/ 45 h 66"/>
                <a:gd name="T2" fmla="*/ 101 w 122"/>
                <a:gd name="T3" fmla="*/ 30 h 66"/>
                <a:gd name="T4" fmla="*/ 87 w 122"/>
                <a:gd name="T5" fmla="*/ 15 h 66"/>
                <a:gd name="T6" fmla="*/ 74 w 122"/>
                <a:gd name="T7" fmla="*/ 7 h 66"/>
                <a:gd name="T8" fmla="*/ 58 w 122"/>
                <a:gd name="T9" fmla="*/ 0 h 66"/>
                <a:gd name="T10" fmla="*/ 43 w 122"/>
                <a:gd name="T11" fmla="*/ 0 h 66"/>
                <a:gd name="T12" fmla="*/ 28 w 122"/>
                <a:gd name="T13" fmla="*/ 5 h 66"/>
                <a:gd name="T14" fmla="*/ 14 w 122"/>
                <a:gd name="T15" fmla="*/ 19 h 66"/>
                <a:gd name="T16" fmla="*/ 0 w 122"/>
                <a:gd name="T17" fmla="*/ 37 h 66"/>
                <a:gd name="T18" fmla="*/ 12 w 122"/>
                <a:gd name="T19" fmla="*/ 56 h 66"/>
                <a:gd name="T20" fmla="*/ 24 w 122"/>
                <a:gd name="T21" fmla="*/ 66 h 66"/>
                <a:gd name="T22" fmla="*/ 38 w 122"/>
                <a:gd name="T23" fmla="*/ 74 h 66"/>
                <a:gd name="T24" fmla="*/ 53 w 122"/>
                <a:gd name="T25" fmla="*/ 78 h 66"/>
                <a:gd name="T26" fmla="*/ 67 w 122"/>
                <a:gd name="T27" fmla="*/ 78 h 66"/>
                <a:gd name="T28" fmla="*/ 82 w 122"/>
                <a:gd name="T29" fmla="*/ 72 h 66"/>
                <a:gd name="T30" fmla="*/ 98 w 122"/>
                <a:gd name="T31" fmla="*/ 61 h 66"/>
                <a:gd name="T32" fmla="*/ 113 w 122"/>
                <a:gd name="T33" fmla="*/ 45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6"/>
                <a:gd name="T53" fmla="*/ 122 w 12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6">
                  <a:moveTo>
                    <a:pt x="122" y="38"/>
                  </a:moveTo>
                  <a:lnTo>
                    <a:pt x="109" y="25"/>
                  </a:lnTo>
                  <a:lnTo>
                    <a:pt x="94" y="13"/>
                  </a:lnTo>
                  <a:lnTo>
                    <a:pt x="80" y="6"/>
                  </a:lnTo>
                  <a:lnTo>
                    <a:pt x="63" y="0"/>
                  </a:lnTo>
                  <a:lnTo>
                    <a:pt x="46" y="0"/>
                  </a:lnTo>
                  <a:lnTo>
                    <a:pt x="30" y="4"/>
                  </a:lnTo>
                  <a:lnTo>
                    <a:pt x="15" y="16"/>
                  </a:lnTo>
                  <a:lnTo>
                    <a:pt x="0" y="31"/>
                  </a:lnTo>
                  <a:lnTo>
                    <a:pt x="13" y="47"/>
                  </a:lnTo>
                  <a:lnTo>
                    <a:pt x="26" y="56"/>
                  </a:lnTo>
                  <a:lnTo>
                    <a:pt x="41" y="63"/>
                  </a:lnTo>
                  <a:lnTo>
                    <a:pt x="57" y="66"/>
                  </a:lnTo>
                  <a:lnTo>
                    <a:pt x="72" y="66"/>
                  </a:lnTo>
                  <a:lnTo>
                    <a:pt x="89" y="61"/>
                  </a:lnTo>
                  <a:lnTo>
                    <a:pt x="106" y="52"/>
                  </a:lnTo>
                  <a:lnTo>
                    <a:pt x="122" y="38"/>
                  </a:lnTo>
                  <a:close/>
                </a:path>
              </a:pathLst>
            </a:custGeom>
            <a:solidFill>
              <a:srgbClr val="C7E048"/>
            </a:solidFill>
            <a:ln w="9525">
              <a:noFill/>
              <a:round/>
              <a:headEnd/>
              <a:tailEnd/>
            </a:ln>
          </p:spPr>
          <p:txBody>
            <a:bodyPr/>
            <a:lstStyle/>
            <a:p>
              <a:endParaRPr lang="fr-FR"/>
            </a:p>
          </p:txBody>
        </p:sp>
        <p:sp>
          <p:nvSpPr>
            <p:cNvPr id="590895" name="Freeform 88"/>
            <p:cNvSpPr>
              <a:spLocks noChangeAspect="1"/>
            </p:cNvSpPr>
            <p:nvPr/>
          </p:nvSpPr>
          <p:spPr bwMode="auto">
            <a:xfrm>
              <a:off x="1918" y="3026"/>
              <a:ext cx="70" cy="139"/>
            </a:xfrm>
            <a:custGeom>
              <a:avLst/>
              <a:gdLst>
                <a:gd name="T0" fmla="*/ 0 w 76"/>
                <a:gd name="T1" fmla="*/ 0 h 118"/>
                <a:gd name="T2" fmla="*/ 0 w 76"/>
                <a:gd name="T3" fmla="*/ 24 h 118"/>
                <a:gd name="T4" fmla="*/ 2 w 76"/>
                <a:gd name="T5" fmla="*/ 48 h 118"/>
                <a:gd name="T6" fmla="*/ 6 w 76"/>
                <a:gd name="T7" fmla="*/ 72 h 118"/>
                <a:gd name="T8" fmla="*/ 14 w 76"/>
                <a:gd name="T9" fmla="*/ 93 h 118"/>
                <a:gd name="T10" fmla="*/ 24 w 76"/>
                <a:gd name="T11" fmla="*/ 112 h 118"/>
                <a:gd name="T12" fmla="*/ 36 w 76"/>
                <a:gd name="T13" fmla="*/ 126 h 118"/>
                <a:gd name="T14" fmla="*/ 51 w 76"/>
                <a:gd name="T15" fmla="*/ 137 h 118"/>
                <a:gd name="T16" fmla="*/ 68 w 76"/>
                <a:gd name="T17" fmla="*/ 139 h 118"/>
                <a:gd name="T18" fmla="*/ 70 w 76"/>
                <a:gd name="T19" fmla="*/ 114 h 118"/>
                <a:gd name="T20" fmla="*/ 68 w 76"/>
                <a:gd name="T21" fmla="*/ 91 h 118"/>
                <a:gd name="T22" fmla="*/ 63 w 76"/>
                <a:gd name="T23" fmla="*/ 70 h 118"/>
                <a:gd name="T24" fmla="*/ 54 w 76"/>
                <a:gd name="T25" fmla="*/ 51 h 118"/>
                <a:gd name="T26" fmla="*/ 44 w 76"/>
                <a:gd name="T27" fmla="*/ 34 h 118"/>
                <a:gd name="T28" fmla="*/ 32 w 76"/>
                <a:gd name="T29" fmla="*/ 19 h 118"/>
                <a:gd name="T30" fmla="*/ 17 w 76"/>
                <a:gd name="T31" fmla="*/ 8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5"/>
                  </a:lnTo>
                  <a:lnTo>
                    <a:pt x="39" y="107"/>
                  </a:lnTo>
                  <a:lnTo>
                    <a:pt x="55" y="116"/>
                  </a:lnTo>
                  <a:lnTo>
                    <a:pt x="74" y="118"/>
                  </a:lnTo>
                  <a:lnTo>
                    <a:pt x="76" y="97"/>
                  </a:lnTo>
                  <a:lnTo>
                    <a:pt x="74" y="77"/>
                  </a:lnTo>
                  <a:lnTo>
                    <a:pt x="68" y="59"/>
                  </a:lnTo>
                  <a:lnTo>
                    <a:pt x="59" y="43"/>
                  </a:lnTo>
                  <a:lnTo>
                    <a:pt x="48" y="29"/>
                  </a:lnTo>
                  <a:lnTo>
                    <a:pt x="35" y="16"/>
                  </a:lnTo>
                  <a:lnTo>
                    <a:pt x="18" y="7"/>
                  </a:lnTo>
                  <a:lnTo>
                    <a:pt x="0" y="0"/>
                  </a:lnTo>
                  <a:close/>
                </a:path>
              </a:pathLst>
            </a:custGeom>
            <a:solidFill>
              <a:srgbClr val="C7E048"/>
            </a:solidFill>
            <a:ln w="9525">
              <a:noFill/>
              <a:round/>
              <a:headEnd/>
              <a:tailEnd/>
            </a:ln>
          </p:spPr>
          <p:txBody>
            <a:bodyPr/>
            <a:lstStyle/>
            <a:p>
              <a:endParaRPr lang="fr-FR"/>
            </a:p>
          </p:txBody>
        </p:sp>
        <p:sp>
          <p:nvSpPr>
            <p:cNvPr id="590896" name="Freeform 89"/>
            <p:cNvSpPr>
              <a:spLocks noChangeAspect="1"/>
            </p:cNvSpPr>
            <p:nvPr/>
          </p:nvSpPr>
          <p:spPr bwMode="auto">
            <a:xfrm>
              <a:off x="2160" y="3593"/>
              <a:ext cx="112" cy="77"/>
            </a:xfrm>
            <a:custGeom>
              <a:avLst/>
              <a:gdLst>
                <a:gd name="T0" fmla="*/ 112 w 121"/>
                <a:gd name="T1" fmla="*/ 45 h 65"/>
                <a:gd name="T2" fmla="*/ 100 w 121"/>
                <a:gd name="T3" fmla="*/ 30 h 65"/>
                <a:gd name="T4" fmla="*/ 86 w 121"/>
                <a:gd name="T5" fmla="*/ 15 h 65"/>
                <a:gd name="T6" fmla="*/ 72 w 121"/>
                <a:gd name="T7" fmla="*/ 7 h 65"/>
                <a:gd name="T8" fmla="*/ 59 w 121"/>
                <a:gd name="T9" fmla="*/ 0 h 65"/>
                <a:gd name="T10" fmla="*/ 44 w 121"/>
                <a:gd name="T11" fmla="*/ 0 h 65"/>
                <a:gd name="T12" fmla="*/ 28 w 121"/>
                <a:gd name="T13" fmla="*/ 5 h 65"/>
                <a:gd name="T14" fmla="*/ 14 w 121"/>
                <a:gd name="T15" fmla="*/ 18 h 65"/>
                <a:gd name="T16" fmla="*/ 0 w 121"/>
                <a:gd name="T17" fmla="*/ 37 h 65"/>
                <a:gd name="T18" fmla="*/ 12 w 121"/>
                <a:gd name="T19" fmla="*/ 56 h 65"/>
                <a:gd name="T20" fmla="*/ 24 w 121"/>
                <a:gd name="T21" fmla="*/ 66 h 65"/>
                <a:gd name="T22" fmla="*/ 38 w 121"/>
                <a:gd name="T23" fmla="*/ 75 h 65"/>
                <a:gd name="T24" fmla="*/ 54 w 121"/>
                <a:gd name="T25" fmla="*/ 77 h 65"/>
                <a:gd name="T26" fmla="*/ 68 w 121"/>
                <a:gd name="T27" fmla="*/ 77 h 65"/>
                <a:gd name="T28" fmla="*/ 83 w 121"/>
                <a:gd name="T29" fmla="*/ 72 h 65"/>
                <a:gd name="T30" fmla="*/ 98 w 121"/>
                <a:gd name="T31" fmla="*/ 62 h 65"/>
                <a:gd name="T32" fmla="*/ 112 w 121"/>
                <a:gd name="T33" fmla="*/ 45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65"/>
                <a:gd name="T53" fmla="*/ 121 w 121"/>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65">
                  <a:moveTo>
                    <a:pt x="121" y="38"/>
                  </a:moveTo>
                  <a:lnTo>
                    <a:pt x="108" y="25"/>
                  </a:lnTo>
                  <a:lnTo>
                    <a:pt x="93" y="13"/>
                  </a:lnTo>
                  <a:lnTo>
                    <a:pt x="78" y="6"/>
                  </a:lnTo>
                  <a:lnTo>
                    <a:pt x="64" y="0"/>
                  </a:lnTo>
                  <a:lnTo>
                    <a:pt x="47" y="0"/>
                  </a:lnTo>
                  <a:lnTo>
                    <a:pt x="30" y="4"/>
                  </a:lnTo>
                  <a:lnTo>
                    <a:pt x="15" y="15"/>
                  </a:lnTo>
                  <a:lnTo>
                    <a:pt x="0" y="31"/>
                  </a:lnTo>
                  <a:lnTo>
                    <a:pt x="13" y="47"/>
                  </a:lnTo>
                  <a:lnTo>
                    <a:pt x="26" y="56"/>
                  </a:lnTo>
                  <a:lnTo>
                    <a:pt x="41" y="63"/>
                  </a:lnTo>
                  <a:lnTo>
                    <a:pt x="58" y="65"/>
                  </a:lnTo>
                  <a:lnTo>
                    <a:pt x="73" y="65"/>
                  </a:lnTo>
                  <a:lnTo>
                    <a:pt x="90" y="61"/>
                  </a:lnTo>
                  <a:lnTo>
                    <a:pt x="106" y="52"/>
                  </a:lnTo>
                  <a:lnTo>
                    <a:pt x="121" y="38"/>
                  </a:lnTo>
                  <a:close/>
                </a:path>
              </a:pathLst>
            </a:custGeom>
            <a:solidFill>
              <a:srgbClr val="C7E048"/>
            </a:solidFill>
            <a:ln w="9525">
              <a:noFill/>
              <a:round/>
              <a:headEnd/>
              <a:tailEnd/>
            </a:ln>
          </p:spPr>
          <p:txBody>
            <a:bodyPr/>
            <a:lstStyle/>
            <a:p>
              <a:endParaRPr lang="fr-FR"/>
            </a:p>
          </p:txBody>
        </p:sp>
        <p:sp>
          <p:nvSpPr>
            <p:cNvPr id="590897" name="Freeform 90"/>
            <p:cNvSpPr>
              <a:spLocks noChangeAspect="1"/>
            </p:cNvSpPr>
            <p:nvPr/>
          </p:nvSpPr>
          <p:spPr bwMode="auto">
            <a:xfrm>
              <a:off x="1814" y="2836"/>
              <a:ext cx="71" cy="140"/>
            </a:xfrm>
            <a:custGeom>
              <a:avLst/>
              <a:gdLst>
                <a:gd name="T0" fmla="*/ 0 w 76"/>
                <a:gd name="T1" fmla="*/ 0 h 119"/>
                <a:gd name="T2" fmla="*/ 0 w 76"/>
                <a:gd name="T3" fmla="*/ 25 h 119"/>
                <a:gd name="T4" fmla="*/ 2 w 76"/>
                <a:gd name="T5" fmla="*/ 48 h 119"/>
                <a:gd name="T6" fmla="*/ 7 w 76"/>
                <a:gd name="T7" fmla="*/ 73 h 119"/>
                <a:gd name="T8" fmla="*/ 14 w 76"/>
                <a:gd name="T9" fmla="*/ 94 h 119"/>
                <a:gd name="T10" fmla="*/ 24 w 76"/>
                <a:gd name="T11" fmla="*/ 111 h 119"/>
                <a:gd name="T12" fmla="*/ 36 w 76"/>
                <a:gd name="T13" fmla="*/ 126 h 119"/>
                <a:gd name="T14" fmla="*/ 52 w 76"/>
                <a:gd name="T15" fmla="*/ 134 h 119"/>
                <a:gd name="T16" fmla="*/ 70 w 76"/>
                <a:gd name="T17" fmla="*/ 140 h 119"/>
                <a:gd name="T18" fmla="*/ 71 w 76"/>
                <a:gd name="T19" fmla="*/ 115 h 119"/>
                <a:gd name="T20" fmla="*/ 70 w 76"/>
                <a:gd name="T21" fmla="*/ 92 h 119"/>
                <a:gd name="T22" fmla="*/ 64 w 76"/>
                <a:gd name="T23" fmla="*/ 69 h 119"/>
                <a:gd name="T24" fmla="*/ 56 w 76"/>
                <a:gd name="T25" fmla="*/ 48 h 119"/>
                <a:gd name="T26" fmla="*/ 46 w 76"/>
                <a:gd name="T27" fmla="*/ 33 h 119"/>
                <a:gd name="T28" fmla="*/ 34 w 76"/>
                <a:gd name="T29" fmla="*/ 19 h 119"/>
                <a:gd name="T30" fmla="*/ 18 w 76"/>
                <a:gd name="T31" fmla="*/ 8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2" y="41"/>
                  </a:lnTo>
                  <a:lnTo>
                    <a:pt x="8" y="62"/>
                  </a:lnTo>
                  <a:lnTo>
                    <a:pt x="15" y="80"/>
                  </a:lnTo>
                  <a:lnTo>
                    <a:pt x="26" y="94"/>
                  </a:lnTo>
                  <a:lnTo>
                    <a:pt x="39" y="107"/>
                  </a:lnTo>
                  <a:lnTo>
                    <a:pt x="56" y="114"/>
                  </a:lnTo>
                  <a:lnTo>
                    <a:pt x="75" y="119"/>
                  </a:lnTo>
                  <a:lnTo>
                    <a:pt x="76" y="98"/>
                  </a:lnTo>
                  <a:lnTo>
                    <a:pt x="75" y="78"/>
                  </a:lnTo>
                  <a:lnTo>
                    <a:pt x="69" y="59"/>
                  </a:lnTo>
                  <a:lnTo>
                    <a:pt x="60" y="41"/>
                  </a:lnTo>
                  <a:lnTo>
                    <a:pt x="49" y="28"/>
                  </a:lnTo>
                  <a:lnTo>
                    <a:pt x="36" y="16"/>
                  </a:lnTo>
                  <a:lnTo>
                    <a:pt x="19" y="7"/>
                  </a:lnTo>
                  <a:lnTo>
                    <a:pt x="0" y="0"/>
                  </a:lnTo>
                  <a:close/>
                </a:path>
              </a:pathLst>
            </a:custGeom>
            <a:solidFill>
              <a:srgbClr val="C7E048"/>
            </a:solidFill>
            <a:ln w="9525">
              <a:noFill/>
              <a:round/>
              <a:headEnd/>
              <a:tailEnd/>
            </a:ln>
          </p:spPr>
          <p:txBody>
            <a:bodyPr/>
            <a:lstStyle/>
            <a:p>
              <a:endParaRPr lang="fr-FR"/>
            </a:p>
          </p:txBody>
        </p:sp>
        <p:sp>
          <p:nvSpPr>
            <p:cNvPr id="590898" name="Freeform 91"/>
            <p:cNvSpPr>
              <a:spLocks noChangeAspect="1"/>
            </p:cNvSpPr>
            <p:nvPr/>
          </p:nvSpPr>
          <p:spPr bwMode="auto">
            <a:xfrm>
              <a:off x="1678" y="3016"/>
              <a:ext cx="113" cy="74"/>
            </a:xfrm>
            <a:custGeom>
              <a:avLst/>
              <a:gdLst>
                <a:gd name="T0" fmla="*/ 113 w 122"/>
                <a:gd name="T1" fmla="*/ 42 h 63"/>
                <a:gd name="T2" fmla="*/ 101 w 122"/>
                <a:gd name="T3" fmla="*/ 26 h 63"/>
                <a:gd name="T4" fmla="*/ 87 w 122"/>
                <a:gd name="T5" fmla="*/ 13 h 63"/>
                <a:gd name="T6" fmla="*/ 74 w 122"/>
                <a:gd name="T7" fmla="*/ 5 h 63"/>
                <a:gd name="T8" fmla="*/ 58 w 122"/>
                <a:gd name="T9" fmla="*/ 0 h 63"/>
                <a:gd name="T10" fmla="*/ 43 w 122"/>
                <a:gd name="T11" fmla="*/ 0 h 63"/>
                <a:gd name="T12" fmla="*/ 27 w 122"/>
                <a:gd name="T13" fmla="*/ 5 h 63"/>
                <a:gd name="T14" fmla="*/ 14 w 122"/>
                <a:gd name="T15" fmla="*/ 15 h 63"/>
                <a:gd name="T16" fmla="*/ 0 w 122"/>
                <a:gd name="T17" fmla="*/ 34 h 63"/>
                <a:gd name="T18" fmla="*/ 12 w 122"/>
                <a:gd name="T19" fmla="*/ 53 h 63"/>
                <a:gd name="T20" fmla="*/ 26 w 122"/>
                <a:gd name="T21" fmla="*/ 63 h 63"/>
                <a:gd name="T22" fmla="*/ 39 w 122"/>
                <a:gd name="T23" fmla="*/ 72 h 63"/>
                <a:gd name="T24" fmla="*/ 53 w 122"/>
                <a:gd name="T25" fmla="*/ 74 h 63"/>
                <a:gd name="T26" fmla="*/ 69 w 122"/>
                <a:gd name="T27" fmla="*/ 74 h 63"/>
                <a:gd name="T28" fmla="*/ 84 w 122"/>
                <a:gd name="T29" fmla="*/ 69 h 63"/>
                <a:gd name="T30" fmla="*/ 98 w 122"/>
                <a:gd name="T31" fmla="*/ 59 h 63"/>
                <a:gd name="T32" fmla="*/ 113 w 122"/>
                <a:gd name="T33" fmla="*/ 42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63"/>
                <a:gd name="T53" fmla="*/ 122 w 122"/>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63">
                  <a:moveTo>
                    <a:pt x="122" y="36"/>
                  </a:moveTo>
                  <a:lnTo>
                    <a:pt x="109" y="22"/>
                  </a:lnTo>
                  <a:lnTo>
                    <a:pt x="94" y="11"/>
                  </a:lnTo>
                  <a:lnTo>
                    <a:pt x="80" y="4"/>
                  </a:lnTo>
                  <a:lnTo>
                    <a:pt x="63" y="0"/>
                  </a:lnTo>
                  <a:lnTo>
                    <a:pt x="46" y="0"/>
                  </a:lnTo>
                  <a:lnTo>
                    <a:pt x="29" y="4"/>
                  </a:lnTo>
                  <a:lnTo>
                    <a:pt x="15" y="13"/>
                  </a:lnTo>
                  <a:lnTo>
                    <a:pt x="0" y="29"/>
                  </a:lnTo>
                  <a:lnTo>
                    <a:pt x="13" y="45"/>
                  </a:lnTo>
                  <a:lnTo>
                    <a:pt x="28" y="54"/>
                  </a:lnTo>
                  <a:lnTo>
                    <a:pt x="42" y="61"/>
                  </a:lnTo>
                  <a:lnTo>
                    <a:pt x="57" y="63"/>
                  </a:lnTo>
                  <a:lnTo>
                    <a:pt x="74" y="63"/>
                  </a:lnTo>
                  <a:lnTo>
                    <a:pt x="91" y="59"/>
                  </a:lnTo>
                  <a:lnTo>
                    <a:pt x="106" y="50"/>
                  </a:lnTo>
                  <a:lnTo>
                    <a:pt x="122" y="36"/>
                  </a:lnTo>
                  <a:close/>
                </a:path>
              </a:pathLst>
            </a:custGeom>
            <a:solidFill>
              <a:srgbClr val="C7E048"/>
            </a:solidFill>
            <a:ln w="9525">
              <a:noFill/>
              <a:round/>
              <a:headEnd/>
              <a:tailEnd/>
            </a:ln>
          </p:spPr>
          <p:txBody>
            <a:bodyPr/>
            <a:lstStyle/>
            <a:p>
              <a:endParaRPr lang="fr-FR"/>
            </a:p>
          </p:txBody>
        </p:sp>
        <p:sp>
          <p:nvSpPr>
            <p:cNvPr id="590899" name="Freeform 92"/>
            <p:cNvSpPr>
              <a:spLocks noChangeAspect="1"/>
            </p:cNvSpPr>
            <p:nvPr/>
          </p:nvSpPr>
          <p:spPr bwMode="auto">
            <a:xfrm>
              <a:off x="2219" y="3247"/>
              <a:ext cx="71" cy="140"/>
            </a:xfrm>
            <a:custGeom>
              <a:avLst/>
              <a:gdLst>
                <a:gd name="T0" fmla="*/ 0 w 76"/>
                <a:gd name="T1" fmla="*/ 0 h 119"/>
                <a:gd name="T2" fmla="*/ 0 w 76"/>
                <a:gd name="T3" fmla="*/ 25 h 119"/>
                <a:gd name="T4" fmla="*/ 1 w 76"/>
                <a:gd name="T5" fmla="*/ 48 h 119"/>
                <a:gd name="T6" fmla="*/ 7 w 76"/>
                <a:gd name="T7" fmla="*/ 73 h 119"/>
                <a:gd name="T8" fmla="*/ 13 w 76"/>
                <a:gd name="T9" fmla="*/ 94 h 119"/>
                <a:gd name="T10" fmla="*/ 24 w 76"/>
                <a:gd name="T11" fmla="*/ 111 h 119"/>
                <a:gd name="T12" fmla="*/ 36 w 76"/>
                <a:gd name="T13" fmla="*/ 126 h 119"/>
                <a:gd name="T14" fmla="*/ 51 w 76"/>
                <a:gd name="T15" fmla="*/ 134 h 119"/>
                <a:gd name="T16" fmla="*/ 69 w 76"/>
                <a:gd name="T17" fmla="*/ 140 h 119"/>
                <a:gd name="T18" fmla="*/ 71 w 76"/>
                <a:gd name="T19" fmla="*/ 115 h 119"/>
                <a:gd name="T20" fmla="*/ 67 w 76"/>
                <a:gd name="T21" fmla="*/ 92 h 119"/>
                <a:gd name="T22" fmla="*/ 62 w 76"/>
                <a:gd name="T23" fmla="*/ 69 h 119"/>
                <a:gd name="T24" fmla="*/ 55 w 76"/>
                <a:gd name="T25" fmla="*/ 48 h 119"/>
                <a:gd name="T26" fmla="*/ 45 w 76"/>
                <a:gd name="T27" fmla="*/ 33 h 119"/>
                <a:gd name="T28" fmla="*/ 33 w 76"/>
                <a:gd name="T29" fmla="*/ 19 h 119"/>
                <a:gd name="T30" fmla="*/ 17 w 76"/>
                <a:gd name="T31" fmla="*/ 8 h 119"/>
                <a:gd name="T32" fmla="*/ 0 w 76"/>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9"/>
                <a:gd name="T53" fmla="*/ 76 w 76"/>
                <a:gd name="T54" fmla="*/ 119 h 1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9">
                  <a:moveTo>
                    <a:pt x="0" y="0"/>
                  </a:moveTo>
                  <a:lnTo>
                    <a:pt x="0" y="21"/>
                  </a:lnTo>
                  <a:lnTo>
                    <a:pt x="1" y="41"/>
                  </a:lnTo>
                  <a:lnTo>
                    <a:pt x="7" y="62"/>
                  </a:lnTo>
                  <a:lnTo>
                    <a:pt x="14" y="80"/>
                  </a:lnTo>
                  <a:lnTo>
                    <a:pt x="26" y="94"/>
                  </a:lnTo>
                  <a:lnTo>
                    <a:pt x="39" y="107"/>
                  </a:lnTo>
                  <a:lnTo>
                    <a:pt x="55" y="114"/>
                  </a:lnTo>
                  <a:lnTo>
                    <a:pt x="74" y="119"/>
                  </a:lnTo>
                  <a:lnTo>
                    <a:pt x="76" y="98"/>
                  </a:lnTo>
                  <a:lnTo>
                    <a:pt x="72" y="78"/>
                  </a:lnTo>
                  <a:lnTo>
                    <a:pt x="66" y="59"/>
                  </a:lnTo>
                  <a:lnTo>
                    <a:pt x="59" y="41"/>
                  </a:lnTo>
                  <a:lnTo>
                    <a:pt x="48" y="28"/>
                  </a:lnTo>
                  <a:lnTo>
                    <a:pt x="35" y="16"/>
                  </a:lnTo>
                  <a:lnTo>
                    <a:pt x="18" y="7"/>
                  </a:lnTo>
                  <a:lnTo>
                    <a:pt x="0" y="0"/>
                  </a:lnTo>
                  <a:close/>
                </a:path>
              </a:pathLst>
            </a:custGeom>
            <a:solidFill>
              <a:srgbClr val="C7E048"/>
            </a:solidFill>
            <a:ln w="9525">
              <a:noFill/>
              <a:round/>
              <a:headEnd/>
              <a:tailEnd/>
            </a:ln>
          </p:spPr>
          <p:txBody>
            <a:bodyPr/>
            <a:lstStyle/>
            <a:p>
              <a:endParaRPr lang="fr-FR"/>
            </a:p>
          </p:txBody>
        </p:sp>
        <p:sp>
          <p:nvSpPr>
            <p:cNvPr id="590900" name="Freeform 93"/>
            <p:cNvSpPr>
              <a:spLocks noChangeAspect="1"/>
            </p:cNvSpPr>
            <p:nvPr/>
          </p:nvSpPr>
          <p:spPr bwMode="auto">
            <a:xfrm>
              <a:off x="1968" y="2911"/>
              <a:ext cx="70" cy="139"/>
            </a:xfrm>
            <a:custGeom>
              <a:avLst/>
              <a:gdLst>
                <a:gd name="T0" fmla="*/ 0 w 76"/>
                <a:gd name="T1" fmla="*/ 0 h 118"/>
                <a:gd name="T2" fmla="*/ 0 w 76"/>
                <a:gd name="T3" fmla="*/ 24 h 118"/>
                <a:gd name="T4" fmla="*/ 1 w 76"/>
                <a:gd name="T5" fmla="*/ 48 h 118"/>
                <a:gd name="T6" fmla="*/ 6 w 76"/>
                <a:gd name="T7" fmla="*/ 72 h 118"/>
                <a:gd name="T8" fmla="*/ 13 w 76"/>
                <a:gd name="T9" fmla="*/ 94 h 118"/>
                <a:gd name="T10" fmla="*/ 22 w 76"/>
                <a:gd name="T11" fmla="*/ 112 h 118"/>
                <a:gd name="T12" fmla="*/ 34 w 76"/>
                <a:gd name="T13" fmla="*/ 126 h 118"/>
                <a:gd name="T14" fmla="*/ 49 w 76"/>
                <a:gd name="T15" fmla="*/ 137 h 118"/>
                <a:gd name="T16" fmla="*/ 68 w 76"/>
                <a:gd name="T17" fmla="*/ 139 h 118"/>
                <a:gd name="T18" fmla="*/ 70 w 76"/>
                <a:gd name="T19" fmla="*/ 115 h 118"/>
                <a:gd name="T20" fmla="*/ 66 w 76"/>
                <a:gd name="T21" fmla="*/ 91 h 118"/>
                <a:gd name="T22" fmla="*/ 61 w 76"/>
                <a:gd name="T23" fmla="*/ 70 h 118"/>
                <a:gd name="T24" fmla="*/ 54 w 76"/>
                <a:gd name="T25" fmla="*/ 51 h 118"/>
                <a:gd name="T26" fmla="*/ 44 w 76"/>
                <a:gd name="T27" fmla="*/ 35 h 118"/>
                <a:gd name="T28" fmla="*/ 32 w 76"/>
                <a:gd name="T29" fmla="*/ 21 h 118"/>
                <a:gd name="T30" fmla="*/ 17 w 76"/>
                <a:gd name="T31" fmla="*/ 8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1" y="41"/>
                  </a:lnTo>
                  <a:lnTo>
                    <a:pt x="7" y="61"/>
                  </a:lnTo>
                  <a:lnTo>
                    <a:pt x="14" y="80"/>
                  </a:lnTo>
                  <a:lnTo>
                    <a:pt x="24" y="95"/>
                  </a:lnTo>
                  <a:lnTo>
                    <a:pt x="37" y="107"/>
                  </a:lnTo>
                  <a:lnTo>
                    <a:pt x="53" y="116"/>
                  </a:lnTo>
                  <a:lnTo>
                    <a:pt x="74" y="118"/>
                  </a:lnTo>
                  <a:lnTo>
                    <a:pt x="76" y="98"/>
                  </a:lnTo>
                  <a:lnTo>
                    <a:pt x="72" y="77"/>
                  </a:lnTo>
                  <a:lnTo>
                    <a:pt x="66" y="59"/>
                  </a:lnTo>
                  <a:lnTo>
                    <a:pt x="59" y="43"/>
                  </a:lnTo>
                  <a:lnTo>
                    <a:pt x="48" y="30"/>
                  </a:lnTo>
                  <a:lnTo>
                    <a:pt x="35" y="18"/>
                  </a:lnTo>
                  <a:lnTo>
                    <a:pt x="18" y="7"/>
                  </a:lnTo>
                  <a:lnTo>
                    <a:pt x="0" y="0"/>
                  </a:lnTo>
                  <a:close/>
                </a:path>
              </a:pathLst>
            </a:custGeom>
            <a:solidFill>
              <a:srgbClr val="C7E048"/>
            </a:solidFill>
            <a:ln w="9525">
              <a:noFill/>
              <a:round/>
              <a:headEnd/>
              <a:tailEnd/>
            </a:ln>
          </p:spPr>
          <p:txBody>
            <a:bodyPr/>
            <a:lstStyle/>
            <a:p>
              <a:endParaRPr lang="fr-FR"/>
            </a:p>
          </p:txBody>
        </p:sp>
        <p:sp>
          <p:nvSpPr>
            <p:cNvPr id="590901" name="Freeform 94"/>
            <p:cNvSpPr>
              <a:spLocks noChangeAspect="1"/>
            </p:cNvSpPr>
            <p:nvPr/>
          </p:nvSpPr>
          <p:spPr bwMode="auto">
            <a:xfrm>
              <a:off x="1664" y="3352"/>
              <a:ext cx="112" cy="88"/>
            </a:xfrm>
            <a:custGeom>
              <a:avLst/>
              <a:gdLst>
                <a:gd name="T0" fmla="*/ 0 w 121"/>
                <a:gd name="T1" fmla="*/ 72 h 75"/>
                <a:gd name="T2" fmla="*/ 8 w 121"/>
                <a:gd name="T3" fmla="*/ 53 h 75"/>
                <a:gd name="T4" fmla="*/ 20 w 121"/>
                <a:gd name="T5" fmla="*/ 35 h 75"/>
                <a:gd name="T6" fmla="*/ 34 w 121"/>
                <a:gd name="T7" fmla="*/ 21 h 75"/>
                <a:gd name="T8" fmla="*/ 48 w 121"/>
                <a:gd name="T9" fmla="*/ 11 h 75"/>
                <a:gd name="T10" fmla="*/ 65 w 121"/>
                <a:gd name="T11" fmla="*/ 2 h 75"/>
                <a:gd name="T12" fmla="*/ 81 w 121"/>
                <a:gd name="T13" fmla="*/ 0 h 75"/>
                <a:gd name="T14" fmla="*/ 96 w 121"/>
                <a:gd name="T15" fmla="*/ 2 h 75"/>
                <a:gd name="T16" fmla="*/ 112 w 121"/>
                <a:gd name="T17" fmla="*/ 11 h 75"/>
                <a:gd name="T18" fmla="*/ 105 w 121"/>
                <a:gd name="T19" fmla="*/ 32 h 75"/>
                <a:gd name="T20" fmla="*/ 94 w 121"/>
                <a:gd name="T21" fmla="*/ 50 h 75"/>
                <a:gd name="T22" fmla="*/ 84 w 121"/>
                <a:gd name="T23" fmla="*/ 67 h 75"/>
                <a:gd name="T24" fmla="*/ 72 w 121"/>
                <a:gd name="T25" fmla="*/ 80 h 75"/>
                <a:gd name="T26" fmla="*/ 58 w 121"/>
                <a:gd name="T27" fmla="*/ 86 h 75"/>
                <a:gd name="T28" fmla="*/ 41 w 121"/>
                <a:gd name="T29" fmla="*/ 88 h 75"/>
                <a:gd name="T30" fmla="*/ 22 w 121"/>
                <a:gd name="T31" fmla="*/ 82 h 75"/>
                <a:gd name="T32" fmla="*/ 0 w 121"/>
                <a:gd name="T33" fmla="*/ 7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1"/>
                <a:gd name="T52" fmla="*/ 0 h 75"/>
                <a:gd name="T53" fmla="*/ 121 w 121"/>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1" h="75">
                  <a:moveTo>
                    <a:pt x="0" y="61"/>
                  </a:moveTo>
                  <a:lnTo>
                    <a:pt x="9" y="45"/>
                  </a:lnTo>
                  <a:lnTo>
                    <a:pt x="22" y="30"/>
                  </a:lnTo>
                  <a:lnTo>
                    <a:pt x="37" y="18"/>
                  </a:lnTo>
                  <a:lnTo>
                    <a:pt x="52" y="9"/>
                  </a:lnTo>
                  <a:lnTo>
                    <a:pt x="70" y="2"/>
                  </a:lnTo>
                  <a:lnTo>
                    <a:pt x="87" y="0"/>
                  </a:lnTo>
                  <a:lnTo>
                    <a:pt x="104" y="2"/>
                  </a:lnTo>
                  <a:lnTo>
                    <a:pt x="121" y="9"/>
                  </a:lnTo>
                  <a:lnTo>
                    <a:pt x="113" y="27"/>
                  </a:lnTo>
                  <a:lnTo>
                    <a:pt x="102" y="43"/>
                  </a:lnTo>
                  <a:lnTo>
                    <a:pt x="91" y="57"/>
                  </a:lnTo>
                  <a:lnTo>
                    <a:pt x="78" y="68"/>
                  </a:lnTo>
                  <a:lnTo>
                    <a:pt x="63" y="73"/>
                  </a:lnTo>
                  <a:lnTo>
                    <a:pt x="44" y="75"/>
                  </a:lnTo>
                  <a:lnTo>
                    <a:pt x="24" y="70"/>
                  </a:lnTo>
                  <a:lnTo>
                    <a:pt x="0" y="61"/>
                  </a:lnTo>
                  <a:close/>
                </a:path>
              </a:pathLst>
            </a:custGeom>
            <a:solidFill>
              <a:srgbClr val="C7E048"/>
            </a:solidFill>
            <a:ln w="9525">
              <a:noFill/>
              <a:round/>
              <a:headEnd/>
              <a:tailEnd/>
            </a:ln>
          </p:spPr>
          <p:txBody>
            <a:bodyPr/>
            <a:lstStyle/>
            <a:p>
              <a:endParaRPr lang="fr-FR"/>
            </a:p>
          </p:txBody>
        </p:sp>
        <p:sp>
          <p:nvSpPr>
            <p:cNvPr id="590902" name="Freeform 95"/>
            <p:cNvSpPr>
              <a:spLocks noChangeAspect="1"/>
            </p:cNvSpPr>
            <p:nvPr/>
          </p:nvSpPr>
          <p:spPr bwMode="auto">
            <a:xfrm>
              <a:off x="1630" y="3096"/>
              <a:ext cx="70" cy="138"/>
            </a:xfrm>
            <a:custGeom>
              <a:avLst/>
              <a:gdLst>
                <a:gd name="T0" fmla="*/ 0 w 76"/>
                <a:gd name="T1" fmla="*/ 0 h 118"/>
                <a:gd name="T2" fmla="*/ 0 w 76"/>
                <a:gd name="T3" fmla="*/ 23 h 118"/>
                <a:gd name="T4" fmla="*/ 2 w 76"/>
                <a:gd name="T5" fmla="*/ 48 h 118"/>
                <a:gd name="T6" fmla="*/ 6 w 76"/>
                <a:gd name="T7" fmla="*/ 71 h 118"/>
                <a:gd name="T8" fmla="*/ 14 w 76"/>
                <a:gd name="T9" fmla="*/ 92 h 118"/>
                <a:gd name="T10" fmla="*/ 24 w 76"/>
                <a:gd name="T11" fmla="*/ 109 h 118"/>
                <a:gd name="T12" fmla="*/ 36 w 76"/>
                <a:gd name="T13" fmla="*/ 125 h 118"/>
                <a:gd name="T14" fmla="*/ 52 w 76"/>
                <a:gd name="T15" fmla="*/ 132 h 118"/>
                <a:gd name="T16" fmla="*/ 68 w 76"/>
                <a:gd name="T17" fmla="*/ 138 h 118"/>
                <a:gd name="T18" fmla="*/ 70 w 76"/>
                <a:gd name="T19" fmla="*/ 115 h 118"/>
                <a:gd name="T20" fmla="*/ 66 w 76"/>
                <a:gd name="T21" fmla="*/ 90 h 118"/>
                <a:gd name="T22" fmla="*/ 62 w 76"/>
                <a:gd name="T23" fmla="*/ 69 h 118"/>
                <a:gd name="T24" fmla="*/ 54 w 76"/>
                <a:gd name="T25" fmla="*/ 48 h 118"/>
                <a:gd name="T26" fmla="*/ 44 w 76"/>
                <a:gd name="T27" fmla="*/ 32 h 118"/>
                <a:gd name="T28" fmla="*/ 32 w 76"/>
                <a:gd name="T29" fmla="*/ 19 h 118"/>
                <a:gd name="T30" fmla="*/ 17 w 76"/>
                <a:gd name="T31" fmla="*/ 8 h 118"/>
                <a:gd name="T32" fmla="*/ 0 w 76"/>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18"/>
                <a:gd name="T53" fmla="*/ 76 w 76"/>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18">
                  <a:moveTo>
                    <a:pt x="0" y="0"/>
                  </a:moveTo>
                  <a:lnTo>
                    <a:pt x="0" y="20"/>
                  </a:lnTo>
                  <a:lnTo>
                    <a:pt x="2" y="41"/>
                  </a:lnTo>
                  <a:lnTo>
                    <a:pt x="7" y="61"/>
                  </a:lnTo>
                  <a:lnTo>
                    <a:pt x="15" y="79"/>
                  </a:lnTo>
                  <a:lnTo>
                    <a:pt x="26" y="93"/>
                  </a:lnTo>
                  <a:lnTo>
                    <a:pt x="39" y="107"/>
                  </a:lnTo>
                  <a:lnTo>
                    <a:pt x="56" y="113"/>
                  </a:lnTo>
                  <a:lnTo>
                    <a:pt x="74" y="118"/>
                  </a:lnTo>
                  <a:lnTo>
                    <a:pt x="76" y="98"/>
                  </a:lnTo>
                  <a:lnTo>
                    <a:pt x="72" y="77"/>
                  </a:lnTo>
                  <a:lnTo>
                    <a:pt x="67" y="59"/>
                  </a:lnTo>
                  <a:lnTo>
                    <a:pt x="59" y="41"/>
                  </a:lnTo>
                  <a:lnTo>
                    <a:pt x="48" y="27"/>
                  </a:lnTo>
                  <a:lnTo>
                    <a:pt x="35" y="16"/>
                  </a:lnTo>
                  <a:lnTo>
                    <a:pt x="18" y="7"/>
                  </a:lnTo>
                  <a:lnTo>
                    <a:pt x="0" y="0"/>
                  </a:lnTo>
                  <a:close/>
                </a:path>
              </a:pathLst>
            </a:custGeom>
            <a:solidFill>
              <a:srgbClr val="C7E048"/>
            </a:solidFill>
            <a:ln w="9525">
              <a:noFill/>
              <a:round/>
              <a:headEnd/>
              <a:tailEnd/>
            </a:ln>
          </p:spPr>
          <p:txBody>
            <a:bodyPr/>
            <a:lstStyle/>
            <a:p>
              <a:endParaRPr lang="fr-FR"/>
            </a:p>
          </p:txBody>
        </p:sp>
      </p:grpSp>
      <p:sp>
        <p:nvSpPr>
          <p:cNvPr id="590854" name="Line 50"/>
          <p:cNvSpPr>
            <a:spLocks noChangeShapeType="1"/>
          </p:cNvSpPr>
          <p:nvPr/>
        </p:nvSpPr>
        <p:spPr bwMode="auto">
          <a:xfrm flipH="1">
            <a:off x="2112963" y="3271838"/>
            <a:ext cx="609600" cy="476250"/>
          </a:xfrm>
          <a:prstGeom prst="line">
            <a:avLst/>
          </a:prstGeom>
          <a:noFill/>
          <a:ln w="12700">
            <a:solidFill>
              <a:schemeClr val="tx1"/>
            </a:solidFill>
            <a:round/>
            <a:headEnd/>
            <a:tailEnd type="triangle" w="med" len="med"/>
          </a:ln>
        </p:spPr>
        <p:txBody>
          <a:bodyPr wrap="none" anchor="ctr"/>
          <a:lstStyle/>
          <a:p>
            <a:endParaRPr lang="fr-FR"/>
          </a:p>
        </p:txBody>
      </p:sp>
      <p:sp>
        <p:nvSpPr>
          <p:cNvPr id="590855" name="Line 51"/>
          <p:cNvSpPr>
            <a:spLocks noChangeShapeType="1"/>
          </p:cNvSpPr>
          <p:nvPr/>
        </p:nvSpPr>
        <p:spPr bwMode="auto">
          <a:xfrm flipV="1">
            <a:off x="2343150" y="4273550"/>
            <a:ext cx="0" cy="474663"/>
          </a:xfrm>
          <a:prstGeom prst="line">
            <a:avLst/>
          </a:prstGeom>
          <a:noFill/>
          <a:ln w="12700">
            <a:solidFill>
              <a:schemeClr val="tx1"/>
            </a:solidFill>
            <a:round/>
            <a:headEnd/>
            <a:tailEnd type="triangle" w="med" len="med"/>
          </a:ln>
        </p:spPr>
        <p:txBody>
          <a:bodyPr wrap="none" anchor="ctr"/>
          <a:lstStyle/>
          <a:p>
            <a:endParaRPr lang="fr-FR"/>
          </a:p>
        </p:txBody>
      </p:sp>
      <p:sp>
        <p:nvSpPr>
          <p:cNvPr id="590856" name="Text Box 97"/>
          <p:cNvSpPr txBox="1">
            <a:spLocks noChangeArrowheads="1"/>
          </p:cNvSpPr>
          <p:nvPr/>
        </p:nvSpPr>
        <p:spPr bwMode="auto">
          <a:xfrm>
            <a:off x="6083300" y="2457450"/>
            <a:ext cx="2592388" cy="914400"/>
          </a:xfrm>
          <a:prstGeom prst="rect">
            <a:avLst/>
          </a:prstGeom>
          <a:noFill/>
          <a:ln w="9525">
            <a:noFill/>
            <a:miter lim="800000"/>
            <a:headEnd/>
            <a:tailEnd/>
          </a:ln>
        </p:spPr>
        <p:txBody>
          <a:bodyPr lIns="0" tIns="0" rIns="0" bIns="0">
            <a:spAutoFit/>
          </a:bodyPr>
          <a:lstStyle/>
          <a:p>
            <a:pPr eaLnBrk="0" hangingPunct="0">
              <a:spcBef>
                <a:spcPct val="50000"/>
              </a:spcBef>
              <a:buClr>
                <a:srgbClr val="FF8000"/>
              </a:buClr>
              <a:buFont typeface="Wingdings" pitchFamily="2" charset="2"/>
              <a:buNone/>
            </a:pPr>
            <a:r>
              <a:rPr lang="fr-FR" altLang="fr-FR" sz="2000" b="1">
                <a:solidFill>
                  <a:srgbClr val="215575"/>
                </a:solidFill>
              </a:rPr>
              <a:t>Assurance de la qualité de reprise des arbres</a:t>
            </a:r>
          </a:p>
        </p:txBody>
      </p:sp>
      <p:sp>
        <p:nvSpPr>
          <p:cNvPr id="590857" name="Text Box 101"/>
          <p:cNvSpPr txBox="1">
            <a:spLocks noChangeArrowheads="1"/>
          </p:cNvSpPr>
          <p:nvPr/>
        </p:nvSpPr>
        <p:spPr bwMode="auto">
          <a:xfrm>
            <a:off x="2987675" y="5734050"/>
            <a:ext cx="5789613" cy="457200"/>
          </a:xfrm>
          <a:prstGeom prst="rect">
            <a:avLst/>
          </a:prstGeom>
          <a:noFill/>
          <a:ln w="9525">
            <a:noFill/>
            <a:miter lim="800000"/>
            <a:headEnd/>
            <a:tailEnd/>
          </a:ln>
        </p:spPr>
        <p:txBody>
          <a:bodyPr>
            <a:spAutoFit/>
          </a:bodyPr>
          <a:lstStyle/>
          <a:p>
            <a:pPr eaLnBrk="0" hangingPunct="0">
              <a:spcBef>
                <a:spcPct val="50000"/>
              </a:spcBef>
            </a:pPr>
            <a:r>
              <a:rPr lang="fr-FR" altLang="fr-FR" sz="2400" b="1">
                <a:solidFill>
                  <a:schemeClr val="tx1"/>
                </a:solidFill>
              </a:rPr>
              <a:t>2/ Réaliser une économie d’eau</a:t>
            </a:r>
            <a:endParaRPr lang="fr-FR" altLang="fr-FR" sz="2400">
              <a:solidFill>
                <a:schemeClr val="tx1"/>
              </a:solidFill>
            </a:endParaRPr>
          </a:p>
        </p:txBody>
      </p:sp>
      <p:sp>
        <p:nvSpPr>
          <p:cNvPr id="590858" name="Text Box 102"/>
          <p:cNvSpPr txBox="1">
            <a:spLocks noChangeArrowheads="1"/>
          </p:cNvSpPr>
          <p:nvPr/>
        </p:nvSpPr>
        <p:spPr bwMode="auto">
          <a:xfrm>
            <a:off x="3059113" y="3825875"/>
            <a:ext cx="5345112" cy="457200"/>
          </a:xfrm>
          <a:prstGeom prst="rect">
            <a:avLst/>
          </a:prstGeom>
          <a:noFill/>
          <a:ln w="9525">
            <a:noFill/>
            <a:miter lim="800000"/>
            <a:headEnd/>
            <a:tailEnd/>
          </a:ln>
        </p:spPr>
        <p:txBody>
          <a:bodyPr>
            <a:spAutoFit/>
          </a:bodyPr>
          <a:lstStyle/>
          <a:p>
            <a:pPr eaLnBrk="0" hangingPunct="0">
              <a:spcBef>
                <a:spcPct val="50000"/>
              </a:spcBef>
            </a:pPr>
            <a:r>
              <a:rPr lang="fr-FR" altLang="fr-FR" sz="2400" b="1">
                <a:solidFill>
                  <a:schemeClr val="tx1"/>
                </a:solidFill>
              </a:rPr>
              <a:t>1/ Optimiser la reprise</a:t>
            </a:r>
            <a:endParaRPr lang="fr-FR" altLang="fr-FR" sz="2400">
              <a:solidFill>
                <a:schemeClr val="tx1"/>
              </a:solidFill>
            </a:endParaRPr>
          </a:p>
        </p:txBody>
      </p:sp>
      <p:sp>
        <p:nvSpPr>
          <p:cNvPr id="590859" name="Text Box 103"/>
          <p:cNvSpPr txBox="1">
            <a:spLocks noChangeArrowheads="1"/>
          </p:cNvSpPr>
          <p:nvPr/>
        </p:nvSpPr>
        <p:spPr bwMode="auto">
          <a:xfrm>
            <a:off x="323850" y="1628775"/>
            <a:ext cx="8640763" cy="396875"/>
          </a:xfrm>
          <a:prstGeom prst="rect">
            <a:avLst/>
          </a:prstGeom>
          <a:noFill/>
          <a:ln w="9525">
            <a:noFill/>
            <a:miter lim="800000"/>
            <a:headEnd/>
            <a:tailEnd/>
          </a:ln>
        </p:spPr>
        <p:txBody>
          <a:bodyPr/>
          <a:lstStyle/>
          <a:p>
            <a:pPr algn="ctr" eaLnBrk="0" hangingPunct="0"/>
            <a:r>
              <a:rPr lang="fr-FR" altLang="fr-FR" sz="2000" b="1">
                <a:solidFill>
                  <a:srgbClr val="215575"/>
                </a:solidFill>
              </a:rPr>
              <a:t>DÉVELOPPER LA MÉTHODE TENSIOMÉTRIQUE POUR :</a:t>
            </a:r>
          </a:p>
        </p:txBody>
      </p:sp>
    </p:spTree>
  </p:cSld>
  <p:clrMapOvr>
    <a:masterClrMapping/>
  </p:clrMapOvr>
  <p:transition advClick="0" advTm="10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563D974-B846-BBE4-D0B5-9CBB41B0C3C7}"/>
              </a:ext>
            </a:extLst>
          </p:cNvPr>
          <p:cNvSpPr txBox="1"/>
          <p:nvPr/>
        </p:nvSpPr>
        <p:spPr>
          <a:xfrm>
            <a:off x="603738" y="1371600"/>
            <a:ext cx="7930662" cy="4524315"/>
          </a:xfrm>
          <a:prstGeom prst="rect">
            <a:avLst/>
          </a:prstGeom>
          <a:noFill/>
        </p:spPr>
        <p:txBody>
          <a:bodyPr wrap="square">
            <a:spAutoFit/>
          </a:bodyPr>
          <a:lstStyle/>
          <a:p>
            <a:r>
              <a:rPr lang="fr-FR" sz="2400" dirty="0"/>
              <a:t>L’association de végétaux « qui ne s’arrosent pas » avec des paillages minéraux, crée des îlots de chaleur.</a:t>
            </a:r>
          </a:p>
          <a:p>
            <a:r>
              <a:rPr lang="fr-FR" sz="2400" dirty="0"/>
              <a:t>Les végétaux ne sont pas des gaspilleurs d’eau. Ce sont au contraire les meilleurs climatiseurs, car ils récupèrent l’eau et la rejettent dans l’air (1000 l par jour pour un vieux chêne).</a:t>
            </a:r>
          </a:p>
          <a:p>
            <a:r>
              <a:rPr lang="fr-FR" sz="2400" dirty="0"/>
              <a:t>Le paradoxe s’est de vouloir rafraichir la ville avec des plantes résistantes à la sècheresse et qui donc ne transpirent pas. Elles ne réalisent pas de photosynthèse l’été  donc elles ne produisent pas d’oxygène  et ne filtrent pas l’air, augmentant la pollution. Ces plantes dégradent les cycles de l’eau alors que l’on pense que c’est une solution d’adaptation au manque de la ressource.</a:t>
            </a:r>
          </a:p>
        </p:txBody>
      </p:sp>
      <p:sp>
        <p:nvSpPr>
          <p:cNvPr id="5" name="ZoneTexte 4">
            <a:extLst>
              <a:ext uri="{FF2B5EF4-FFF2-40B4-BE49-F238E27FC236}">
                <a16:creationId xmlns:a16="http://schemas.microsoft.com/office/drawing/2014/main" id="{DD3A7D15-CD8A-F25D-69F7-8AB6FAC35A10}"/>
              </a:ext>
            </a:extLst>
          </p:cNvPr>
          <p:cNvSpPr txBox="1"/>
          <p:nvPr/>
        </p:nvSpPr>
        <p:spPr>
          <a:xfrm>
            <a:off x="2286000" y="304800"/>
            <a:ext cx="3962400" cy="461665"/>
          </a:xfrm>
          <a:prstGeom prst="rect">
            <a:avLst/>
          </a:prstGeom>
          <a:noFill/>
        </p:spPr>
        <p:txBody>
          <a:bodyPr wrap="square" rtlCol="0">
            <a:spAutoFit/>
          </a:bodyPr>
          <a:lstStyle/>
          <a:p>
            <a:pPr algn="ctr"/>
            <a:r>
              <a:rPr lang="fr-FR" sz="2400" dirty="0">
                <a:solidFill>
                  <a:schemeClr val="accent3">
                    <a:lumMod val="75000"/>
                  </a:schemeClr>
                </a:solidFill>
                <a:latin typeface="Algerian" panose="04020705040A02060702" pitchFamily="82" charset="0"/>
              </a:rPr>
              <a:t>LE PARADOXE</a:t>
            </a:r>
          </a:p>
        </p:txBody>
      </p:sp>
    </p:spTree>
    <p:extLst>
      <p:ext uri="{BB962C8B-B14F-4D97-AF65-F5344CB8AC3E}">
        <p14:creationId xmlns:p14="http://schemas.microsoft.com/office/powerpoint/2010/main" val="593570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28659E3A-A8D8-75E9-9F68-671893BF9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63386" cy="3359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ucun texte alternatif pour cette image">
            <a:extLst>
              <a:ext uri="{FF2B5EF4-FFF2-40B4-BE49-F238E27FC236}">
                <a16:creationId xmlns:a16="http://schemas.microsoft.com/office/drawing/2014/main" id="{096564AC-72B0-70D3-9896-067B2383C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614" y="0"/>
            <a:ext cx="4763386" cy="33594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cun texte alternatif pour cette image">
            <a:extLst>
              <a:ext uri="{FF2B5EF4-FFF2-40B4-BE49-F238E27FC236}">
                <a16:creationId xmlns:a16="http://schemas.microsoft.com/office/drawing/2014/main" id="{C9D6B839-A8F3-5086-5394-2DDAEECF3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9441"/>
            <a:ext cx="4975563" cy="349855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4421F9E-588F-A0D8-C9FB-AFF41EF76CFC}"/>
              </a:ext>
            </a:extLst>
          </p:cNvPr>
          <p:cNvSpPr txBox="1"/>
          <p:nvPr/>
        </p:nvSpPr>
        <p:spPr>
          <a:xfrm>
            <a:off x="5284381" y="3817088"/>
            <a:ext cx="3732028" cy="2062103"/>
          </a:xfrm>
          <a:prstGeom prst="rect">
            <a:avLst/>
          </a:prstGeom>
          <a:noFill/>
        </p:spPr>
        <p:txBody>
          <a:bodyPr wrap="square" rtlCol="0">
            <a:spAutoFit/>
          </a:bodyPr>
          <a:lstStyle/>
          <a:p>
            <a:r>
              <a:rPr lang="fr-FR" sz="3200" dirty="0">
                <a:solidFill>
                  <a:srgbClr val="0070C0"/>
                </a:solidFill>
              </a:rPr>
              <a:t>L’eau verte ou un arbre produit de la pluie.</a:t>
            </a:r>
          </a:p>
          <a:p>
            <a:r>
              <a:rPr lang="fr-FR" sz="3200" dirty="0">
                <a:solidFill>
                  <a:srgbClr val="0070C0"/>
                </a:solidFill>
              </a:rPr>
              <a:t>Pompe biotique</a:t>
            </a:r>
          </a:p>
        </p:txBody>
      </p:sp>
      <p:sp>
        <p:nvSpPr>
          <p:cNvPr id="3" name="ZoneTexte 2">
            <a:extLst>
              <a:ext uri="{FF2B5EF4-FFF2-40B4-BE49-F238E27FC236}">
                <a16:creationId xmlns:a16="http://schemas.microsoft.com/office/drawing/2014/main" id="{46CCD624-A8BC-6E3B-576C-651E03BBE9FA}"/>
              </a:ext>
            </a:extLst>
          </p:cNvPr>
          <p:cNvSpPr txBox="1"/>
          <p:nvPr/>
        </p:nvSpPr>
        <p:spPr>
          <a:xfrm>
            <a:off x="5562600" y="6336838"/>
            <a:ext cx="4572000" cy="369332"/>
          </a:xfrm>
          <a:prstGeom prst="rect">
            <a:avLst/>
          </a:prstGeom>
          <a:noFill/>
        </p:spPr>
        <p:txBody>
          <a:bodyPr wrap="square">
            <a:spAutoFit/>
          </a:bodyPr>
          <a:lstStyle/>
          <a:p>
            <a:r>
              <a:rPr lang="fr-FR" i="0" dirty="0">
                <a:effectLst/>
                <a:highlight>
                  <a:srgbClr val="FFFFFF"/>
                </a:highlight>
                <a:latin typeface="-apple-system"/>
                <a:hlinkClick r:id="rId6"/>
              </a:rPr>
              <a:t>https://lnkd.in/eynsRhUP</a:t>
            </a:r>
            <a:endParaRPr lang="fr-FR" dirty="0"/>
          </a:p>
        </p:txBody>
      </p:sp>
    </p:spTree>
    <p:extLst>
      <p:ext uri="{BB962C8B-B14F-4D97-AF65-F5344CB8AC3E}">
        <p14:creationId xmlns:p14="http://schemas.microsoft.com/office/powerpoint/2010/main" val="180832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3"/>
          <p:cNvSpPr>
            <a:spLocks noGrp="1" noChangeArrowheads="1"/>
          </p:cNvSpPr>
          <p:nvPr>
            <p:ph type="body" idx="1"/>
          </p:nvPr>
        </p:nvSpPr>
        <p:spPr bwMode="auto">
          <a:xfrm>
            <a:off x="-76200" y="1268412"/>
            <a:ext cx="9067800" cy="5113337"/>
          </a:xfr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80000"/>
              </a:lnSpc>
              <a:buFontTx/>
              <a:buNone/>
            </a:pPr>
            <a:r>
              <a:rPr lang="fr-FR" altLang="fr-FR" sz="2000" b="1" u="sng" dirty="0"/>
              <a:t>L’arrosage a pour but de compenser le déficit hydrique </a:t>
            </a:r>
            <a:endParaRPr lang="fr-FR" altLang="fr-FR" sz="2000" b="1" dirty="0"/>
          </a:p>
          <a:p>
            <a:pPr eaLnBrk="1" hangingPunct="1">
              <a:lnSpc>
                <a:spcPct val="80000"/>
              </a:lnSpc>
              <a:buFontTx/>
              <a:buNone/>
            </a:pPr>
            <a:endParaRPr lang="fr-FR" altLang="fr-FR" sz="2000" dirty="0"/>
          </a:p>
          <a:p>
            <a:pPr eaLnBrk="1" hangingPunct="1">
              <a:lnSpc>
                <a:spcPct val="80000"/>
              </a:lnSpc>
              <a:buFontTx/>
              <a:buNone/>
            </a:pPr>
            <a:r>
              <a:rPr lang="fr-FR" altLang="fr-FR" sz="2000" dirty="0"/>
              <a:t>↑  ↑  ↑  ↑  ↑  ↑  ↑</a:t>
            </a:r>
          </a:p>
          <a:p>
            <a:pPr eaLnBrk="1" hangingPunct="1">
              <a:lnSpc>
                <a:spcPct val="80000"/>
              </a:lnSpc>
              <a:buFontTx/>
              <a:buNone/>
            </a:pPr>
            <a:endParaRPr lang="fr-FR" altLang="fr-FR" sz="2000" b="1" dirty="0"/>
          </a:p>
          <a:p>
            <a:pPr eaLnBrk="1" hangingPunct="1">
              <a:lnSpc>
                <a:spcPct val="80000"/>
              </a:lnSpc>
              <a:buFontTx/>
              <a:buNone/>
            </a:pPr>
            <a:endParaRPr lang="fr-FR" altLang="fr-FR" sz="2000" b="1" dirty="0"/>
          </a:p>
          <a:p>
            <a:pPr eaLnBrk="1" hangingPunct="1">
              <a:lnSpc>
                <a:spcPct val="80000"/>
              </a:lnSpc>
              <a:buFontTx/>
              <a:buNone/>
            </a:pPr>
            <a:endParaRPr lang="fr-FR" altLang="fr-FR" sz="2000" b="1" dirty="0"/>
          </a:p>
          <a:p>
            <a:pPr eaLnBrk="1" hangingPunct="1">
              <a:lnSpc>
                <a:spcPct val="80000"/>
              </a:lnSpc>
              <a:buFontTx/>
              <a:buNone/>
            </a:pPr>
            <a:endParaRPr lang="fr-FR" altLang="fr-FR" sz="2000" b="1" dirty="0"/>
          </a:p>
          <a:p>
            <a:pPr eaLnBrk="1" hangingPunct="1">
              <a:lnSpc>
                <a:spcPct val="80000"/>
              </a:lnSpc>
              <a:buFontTx/>
              <a:buNone/>
            </a:pPr>
            <a:endParaRPr lang="fr-FR" altLang="fr-FR" sz="2000" b="1" dirty="0"/>
          </a:p>
          <a:p>
            <a:pPr eaLnBrk="1" hangingPunct="1">
              <a:lnSpc>
                <a:spcPct val="80000"/>
              </a:lnSpc>
              <a:buFontTx/>
              <a:buNone/>
            </a:pPr>
            <a:r>
              <a:rPr lang="fr-FR" altLang="fr-FR" sz="2000" b="1" dirty="0"/>
              <a:t>SOLEIL   +  VENT, HYGRO  + T°	</a:t>
            </a:r>
            <a:r>
              <a:rPr lang="fr-FR" altLang="fr-FR" sz="2000" dirty="0"/>
              <a:t>			</a:t>
            </a:r>
          </a:p>
          <a:p>
            <a:pPr lvl="1" eaLnBrk="1" hangingPunct="1">
              <a:lnSpc>
                <a:spcPct val="80000"/>
              </a:lnSpc>
              <a:buFontTx/>
              <a:buNone/>
            </a:pPr>
            <a:r>
              <a:rPr lang="fr-FR" altLang="fr-FR" sz="1800" dirty="0"/>
              <a:t>							↑  ↑  ↑  ↑  ↑  ↑  ↑  </a:t>
            </a:r>
          </a:p>
          <a:p>
            <a:pPr lvl="1" eaLnBrk="1" hangingPunct="1">
              <a:lnSpc>
                <a:spcPct val="80000"/>
              </a:lnSpc>
              <a:buFontTx/>
              <a:buNone/>
            </a:pPr>
            <a:r>
              <a:rPr lang="fr-FR" altLang="fr-FR" sz="2000" dirty="0"/>
              <a:t>	</a:t>
            </a:r>
          </a:p>
          <a:p>
            <a:pPr lvl="1" eaLnBrk="1" hangingPunct="1">
              <a:lnSpc>
                <a:spcPct val="80000"/>
              </a:lnSpc>
              <a:buFontTx/>
              <a:buNone/>
            </a:pPr>
            <a:r>
              <a:rPr lang="fr-FR" altLang="fr-FR" sz="2400" b="1" i="1" dirty="0"/>
              <a:t>EVAPORATION</a:t>
            </a:r>
            <a:r>
              <a:rPr lang="fr-FR" altLang="fr-FR" sz="1800" b="1" i="1" dirty="0"/>
              <a:t>		</a:t>
            </a:r>
            <a:r>
              <a:rPr lang="fr-FR" altLang="fr-FR" sz="2800" b="1" i="1" dirty="0"/>
              <a:t>+</a:t>
            </a:r>
            <a:r>
              <a:rPr lang="fr-FR" altLang="fr-FR" sz="1800" b="1" i="1" dirty="0"/>
              <a:t>	</a:t>
            </a:r>
            <a:r>
              <a:rPr lang="fr-FR" altLang="fr-FR" sz="2400" b="1" i="1" dirty="0"/>
              <a:t>TRANSPIRATION, ABSORPTION</a:t>
            </a:r>
          </a:p>
          <a:p>
            <a:pPr eaLnBrk="1" hangingPunct="1">
              <a:lnSpc>
                <a:spcPct val="80000"/>
              </a:lnSpc>
              <a:buFontTx/>
              <a:buNone/>
            </a:pPr>
            <a:r>
              <a:rPr lang="fr-FR" altLang="fr-FR" sz="2000" b="1" i="1" dirty="0"/>
              <a:t>					</a:t>
            </a:r>
          </a:p>
          <a:p>
            <a:pPr eaLnBrk="1" hangingPunct="1">
              <a:lnSpc>
                <a:spcPct val="80000"/>
              </a:lnSpc>
              <a:buFontTx/>
              <a:buNone/>
            </a:pPr>
            <a:r>
              <a:rPr lang="fr-FR" altLang="fr-FR" sz="2000" i="1" dirty="0"/>
              <a:t>				</a:t>
            </a:r>
            <a:r>
              <a:rPr lang="fr-FR" altLang="fr-FR" sz="2000" b="1" i="1" dirty="0"/>
              <a:t>=  ETP</a:t>
            </a:r>
            <a:endParaRPr lang="fr-FR" altLang="fr-FR" sz="2000" dirty="0"/>
          </a:p>
          <a:p>
            <a:pPr eaLnBrk="1" hangingPunct="1">
              <a:lnSpc>
                <a:spcPct val="80000"/>
              </a:lnSpc>
              <a:spcBef>
                <a:spcPct val="0"/>
              </a:spcBef>
              <a:buFontTx/>
              <a:buNone/>
            </a:pPr>
            <a:endParaRPr lang="fr-FR" altLang="fr-FR" sz="2000" dirty="0"/>
          </a:p>
          <a:p>
            <a:pPr eaLnBrk="1" hangingPunct="1">
              <a:lnSpc>
                <a:spcPct val="80000"/>
              </a:lnSpc>
              <a:spcBef>
                <a:spcPct val="0"/>
              </a:spcBef>
              <a:buFontTx/>
              <a:buNone/>
            </a:pPr>
            <a:r>
              <a:rPr lang="fr-FR" altLang="fr-FR" sz="2000" dirty="0"/>
              <a:t>	</a:t>
            </a:r>
            <a:r>
              <a:rPr lang="fr-FR" altLang="fr-FR" sz="2200" dirty="0"/>
              <a:t>L’évaporation potentielle est la quantité d’eau évaporée et transpirée par un sol recouvert d’une végétation uniforme KC ( coefficient cultural (gazon 1, arbre 0,8, vigne 0,7). Elle dépend de la température, de l’insolation, de l’hygrométrie et du vent.</a:t>
            </a:r>
          </a:p>
        </p:txBody>
      </p:sp>
      <p:pic>
        <p:nvPicPr>
          <p:cNvPr id="565250" name="Picture 4"/>
          <p:cNvPicPr>
            <a:picLocks noChangeAspect="1" noChangeArrowheads="1"/>
          </p:cNvPicPr>
          <p:nvPr/>
        </p:nvPicPr>
        <p:blipFill>
          <a:blip r:embed="rId3"/>
          <a:srcRect/>
          <a:stretch>
            <a:fillRect/>
          </a:stretch>
        </p:blipFill>
        <p:spPr bwMode="auto">
          <a:xfrm>
            <a:off x="282311" y="2065816"/>
            <a:ext cx="1079500" cy="1079500"/>
          </a:xfrm>
          <a:prstGeom prst="rect">
            <a:avLst/>
          </a:prstGeom>
          <a:noFill/>
          <a:ln w="9525">
            <a:noFill/>
            <a:miter lim="800000"/>
            <a:headEnd/>
            <a:tailEnd/>
          </a:ln>
        </p:spPr>
      </p:pic>
      <p:pic>
        <p:nvPicPr>
          <p:cNvPr id="565251"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99822" y="1789112"/>
            <a:ext cx="1347788" cy="1120775"/>
          </a:xfrm>
          <a:prstGeom prst="rect">
            <a:avLst/>
          </a:prstGeom>
          <a:noFill/>
          <a:ln w="9525">
            <a:noFill/>
            <a:miter lim="800000"/>
            <a:headEnd/>
            <a:tailEnd/>
          </a:ln>
        </p:spPr>
      </p:pic>
      <p:sp>
        <p:nvSpPr>
          <p:cNvPr id="581639" name="Text Box 7"/>
          <p:cNvSpPr txBox="1">
            <a:spLocks noChangeArrowheads="1"/>
          </p:cNvSpPr>
          <p:nvPr/>
        </p:nvSpPr>
        <p:spPr bwMode="auto">
          <a:xfrm>
            <a:off x="539750" y="476250"/>
            <a:ext cx="8135938" cy="549275"/>
          </a:xfrm>
          <a:prstGeom prst="rect">
            <a:avLst/>
          </a:prstGeom>
          <a:noFill/>
          <a:ln>
            <a:noFill/>
          </a:ln>
          <a:effectLst/>
        </p:spPr>
        <p:txBody>
          <a:bodyPr>
            <a:spAutoFit/>
          </a:bodyPr>
          <a:lstStyle/>
          <a:p>
            <a:pPr algn="ct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L’EVAPOTRANSPIRATION</a:t>
            </a:r>
          </a:p>
        </p:txBody>
      </p:sp>
      <p:pic>
        <p:nvPicPr>
          <p:cNvPr id="565254" name="Picture 10" descr="MPj04229860000[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44179" y="1700213"/>
            <a:ext cx="1467909" cy="1423987"/>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6EE7A-FA4C-0A48-A9E6-206783AEE1F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CE1202-2720-2CA6-C24D-B567B3EBFC5A}"/>
              </a:ext>
            </a:extLst>
          </p:cNvPr>
          <p:cNvSpPr>
            <a:spLocks noGrp="1"/>
          </p:cNvSpPr>
          <p:nvPr>
            <p:ph type="title"/>
          </p:nvPr>
        </p:nvSpPr>
        <p:spPr>
          <a:xfrm>
            <a:off x="2185987" y="152400"/>
            <a:ext cx="4695825" cy="369332"/>
          </a:xfrm>
        </p:spPr>
        <p:txBody>
          <a:bodyPr>
            <a:normAutofit fontScale="90000"/>
          </a:bodyPr>
          <a:lstStyle/>
          <a:p>
            <a:pPr algn="ctr"/>
            <a:r>
              <a:rPr lang="fr-FR" sz="2400" dirty="0">
                <a:solidFill>
                  <a:srgbClr val="00B050"/>
                </a:solidFill>
                <a:latin typeface="Algerian" panose="04020705040A02060702" pitchFamily="82" charset="0"/>
              </a:rPr>
              <a:t>EAU VERTE</a:t>
            </a:r>
          </a:p>
        </p:txBody>
      </p:sp>
      <p:sp>
        <p:nvSpPr>
          <p:cNvPr id="5" name="ZoneTexte 4">
            <a:extLst>
              <a:ext uri="{FF2B5EF4-FFF2-40B4-BE49-F238E27FC236}">
                <a16:creationId xmlns:a16="http://schemas.microsoft.com/office/drawing/2014/main" id="{A79E4AF1-55EB-A587-B3E8-C0A783B2EF09}"/>
              </a:ext>
            </a:extLst>
          </p:cNvPr>
          <p:cNvSpPr txBox="1"/>
          <p:nvPr/>
        </p:nvSpPr>
        <p:spPr>
          <a:xfrm>
            <a:off x="29308" y="838200"/>
            <a:ext cx="8482394" cy="6247864"/>
          </a:xfrm>
          <a:prstGeom prst="rect">
            <a:avLst/>
          </a:prstGeom>
          <a:noFill/>
        </p:spPr>
        <p:txBody>
          <a:bodyPr wrap="square" rtlCol="0">
            <a:spAutoFit/>
          </a:bodyPr>
          <a:lstStyle/>
          <a:p>
            <a:r>
              <a:rPr lang="fr-FR" sz="2000" dirty="0">
                <a:solidFill>
                  <a:schemeClr val="tx1"/>
                </a:solidFill>
              </a:rPr>
              <a:t>L’eau se cultive, mais elle est impactée par le réchauffement climatique et il va falloir anticiper des catastrophes (sècheresses ou et inondations). Nos pratiques actuelles d’évacuer l’eau en aval ou dans la mer transforment nos territoires en désert.</a:t>
            </a:r>
          </a:p>
          <a:p>
            <a:r>
              <a:rPr lang="fr-FR" sz="2000" dirty="0">
                <a:solidFill>
                  <a:srgbClr val="00B050"/>
                </a:solidFill>
              </a:rPr>
              <a:t>L’eau verte </a:t>
            </a:r>
            <a:r>
              <a:rPr lang="fr-FR" sz="2000" dirty="0"/>
              <a:t>effectue 5 à 6 cycles d’évapotranspiration et de restitution à la plante avant de revenir vers les océans. </a:t>
            </a:r>
          </a:p>
          <a:p>
            <a:r>
              <a:rPr lang="fr-FR" sz="2000" dirty="0"/>
              <a:t>Or elle n’en effectue plus autant car l’homme a cassé ce processus. Par la </a:t>
            </a:r>
            <a:r>
              <a:rPr lang="fr-FR" sz="2000" dirty="0" err="1"/>
              <a:t>desforestation</a:t>
            </a:r>
            <a:r>
              <a:rPr lang="fr-FR" sz="2000" dirty="0"/>
              <a:t>, le démembrement agricole et la destruction de haies, de mares et des étangs naturels.</a:t>
            </a:r>
          </a:p>
          <a:p>
            <a:r>
              <a:rPr lang="fr-FR" sz="2000" dirty="0"/>
              <a:t>Par le tout tuyaux et l’imperméabilisation.</a:t>
            </a:r>
          </a:p>
          <a:p>
            <a:r>
              <a:rPr lang="fr-FR" sz="2000" dirty="0">
                <a:solidFill>
                  <a:srgbClr val="00B050"/>
                </a:solidFill>
              </a:rPr>
              <a:t>L’eau verte </a:t>
            </a:r>
            <a:r>
              <a:rPr lang="fr-FR" sz="2000" dirty="0"/>
              <a:t>génère les 2/3 des pluies et une meilleure répartition sur le territoire.</a:t>
            </a:r>
          </a:p>
          <a:p>
            <a:endParaRPr lang="fr-FR" sz="2000" dirty="0"/>
          </a:p>
          <a:p>
            <a:r>
              <a:rPr lang="fr-FR" sz="2000" dirty="0"/>
              <a:t>« Attention à notre surconsommation de l’eau mondiale pour produire notre énergie, notre alimentation, nos vêtements, le numérique… Toute production induit une empreinte eau, or celle-ci est insoutenable » alerte Charlène </a:t>
            </a:r>
            <a:r>
              <a:rPr lang="fr-FR" sz="2000" dirty="0" err="1"/>
              <a:t>Descollonges</a:t>
            </a:r>
            <a:r>
              <a:rPr lang="fr-FR" sz="2000" dirty="0"/>
              <a:t>.</a:t>
            </a:r>
          </a:p>
          <a:p>
            <a:endParaRPr lang="fr-FR" sz="2000" dirty="0">
              <a:solidFill>
                <a:schemeClr val="tx1"/>
              </a:solidFill>
            </a:endParaRPr>
          </a:p>
          <a:p>
            <a:endParaRPr lang="fr-FR" sz="2000" dirty="0">
              <a:solidFill>
                <a:srgbClr val="00B050"/>
              </a:solidFill>
            </a:endParaRPr>
          </a:p>
          <a:p>
            <a:endParaRPr lang="fr-FR" sz="2000" dirty="0">
              <a:solidFill>
                <a:srgbClr val="00B050"/>
              </a:solidFill>
            </a:endParaRPr>
          </a:p>
        </p:txBody>
      </p:sp>
    </p:spTree>
    <p:extLst>
      <p:ext uri="{BB962C8B-B14F-4D97-AF65-F5344CB8AC3E}">
        <p14:creationId xmlns:p14="http://schemas.microsoft.com/office/powerpoint/2010/main" val="16324432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4E8A1-63A9-AA41-617B-FAF051A5021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CE8FF5-FD9D-09FE-10FD-B9B2195D24A1}"/>
              </a:ext>
            </a:extLst>
          </p:cNvPr>
          <p:cNvSpPr>
            <a:spLocks noGrp="1"/>
          </p:cNvSpPr>
          <p:nvPr>
            <p:ph type="title"/>
          </p:nvPr>
        </p:nvSpPr>
        <p:spPr>
          <a:xfrm>
            <a:off x="2185987" y="152400"/>
            <a:ext cx="4695825" cy="369332"/>
          </a:xfrm>
        </p:spPr>
        <p:txBody>
          <a:bodyPr>
            <a:normAutofit fontScale="90000"/>
          </a:bodyPr>
          <a:lstStyle/>
          <a:p>
            <a:pPr algn="ctr"/>
            <a:r>
              <a:rPr lang="fr-FR" sz="2400" dirty="0">
                <a:solidFill>
                  <a:srgbClr val="00B050"/>
                </a:solidFill>
                <a:latin typeface="Algerian" panose="04020705040A02060702" pitchFamily="82" charset="0"/>
              </a:rPr>
              <a:t>EAU VERTE</a:t>
            </a:r>
          </a:p>
        </p:txBody>
      </p:sp>
      <p:sp>
        <p:nvSpPr>
          <p:cNvPr id="5" name="ZoneTexte 4">
            <a:extLst>
              <a:ext uri="{FF2B5EF4-FFF2-40B4-BE49-F238E27FC236}">
                <a16:creationId xmlns:a16="http://schemas.microsoft.com/office/drawing/2014/main" id="{67B80227-4D06-C21C-4765-5E28E7FB7A56}"/>
              </a:ext>
            </a:extLst>
          </p:cNvPr>
          <p:cNvSpPr txBox="1"/>
          <p:nvPr/>
        </p:nvSpPr>
        <p:spPr>
          <a:xfrm>
            <a:off x="29308" y="838200"/>
            <a:ext cx="8754769" cy="5632311"/>
          </a:xfrm>
          <a:prstGeom prst="rect">
            <a:avLst/>
          </a:prstGeom>
          <a:noFill/>
        </p:spPr>
        <p:txBody>
          <a:bodyPr wrap="square" rtlCol="0">
            <a:spAutoFit/>
          </a:bodyPr>
          <a:lstStyle/>
          <a:p>
            <a:r>
              <a:rPr lang="fr-FR" sz="2000" dirty="0">
                <a:solidFill>
                  <a:srgbClr val="00B050"/>
                </a:solidFill>
              </a:rPr>
              <a:t>L’hydrologie régénératrice </a:t>
            </a:r>
            <a:r>
              <a:rPr lang="fr-FR" sz="2000" b="1" dirty="0"/>
              <a:t>doit ralentir, infiltrer, stocker et favoriser l’évapotranspiration</a:t>
            </a:r>
            <a:r>
              <a:rPr lang="fr-FR" sz="2000" dirty="0"/>
              <a:t>.</a:t>
            </a:r>
          </a:p>
          <a:p>
            <a:r>
              <a:rPr lang="fr-FR" sz="2000" dirty="0">
                <a:solidFill>
                  <a:srgbClr val="00B050"/>
                </a:solidFill>
              </a:rPr>
              <a:t>Ralentir</a:t>
            </a:r>
            <a:r>
              <a:rPr lang="fr-FR" sz="2000" dirty="0"/>
              <a:t> en multipliant les obstacles naturels: méandres, barrages naturels (castor),, noues, baissières, haies, prairies inondables… Analyser son paysage. Aménager la ville en réfléchissant à la circulation de l’eau.</a:t>
            </a:r>
          </a:p>
          <a:p>
            <a:r>
              <a:rPr lang="fr-FR" sz="2000" dirty="0">
                <a:solidFill>
                  <a:srgbClr val="00B050"/>
                </a:solidFill>
              </a:rPr>
              <a:t>Infiltrer</a:t>
            </a:r>
            <a:r>
              <a:rPr lang="fr-FR" sz="2000" dirty="0"/>
              <a:t>. S’inspirer de la nature pour créer des sites éponges (jardins de pluie, infiltration à la parcelle…) capable de la renvoyer vers l’atmosphère. Désimperméabilisons nos sols avec des pratiques favorable à l’infiltration. Avoir un sol vivant avec une végétation ou un paillage organique.</a:t>
            </a:r>
          </a:p>
          <a:p>
            <a:r>
              <a:rPr lang="fr-FR" sz="2000" dirty="0">
                <a:solidFill>
                  <a:srgbClr val="00B050"/>
                </a:solidFill>
              </a:rPr>
              <a:t>Stocker</a:t>
            </a:r>
            <a:r>
              <a:rPr lang="fr-FR" sz="2000" dirty="0"/>
              <a:t> l’eau. 1 ha avec 1% de MO sur 15cm stocke 250 m3 d’eau. Récupération des eaux pluviales, bassins, mares…Ne plus détruire les zones humides. Le meilleur stockage sont les nappes souterraines.</a:t>
            </a:r>
          </a:p>
          <a:p>
            <a:r>
              <a:rPr lang="fr-FR" sz="2000" dirty="0">
                <a:solidFill>
                  <a:srgbClr val="00B050"/>
                </a:solidFill>
              </a:rPr>
              <a:t>Le végétal, les haies et l’arbre produisent de l’eau </a:t>
            </a:r>
            <a:r>
              <a:rPr lang="fr-FR" sz="2000" dirty="0"/>
              <a:t>pour cela il faut diversifié les strates et les espèces (les massifs de résineux sont peu utile à la production d’eau verte).</a:t>
            </a:r>
          </a:p>
          <a:p>
            <a:r>
              <a:rPr lang="fr-FR" sz="2000" dirty="0"/>
              <a:t>Et si on pouvait cultiver l’eau? Samuel BONVOISIN</a:t>
            </a:r>
          </a:p>
          <a:p>
            <a:r>
              <a:rPr lang="fr-FR" sz="2000" dirty="0">
                <a:hlinkClick r:id="rId3"/>
              </a:rPr>
              <a:t>Révolutionner la gestion de l'eau : Découverte de l'hydrologie régénérative avec @samuelbonvoisin</a:t>
            </a:r>
            <a:endParaRPr lang="fr-FR" sz="2000" dirty="0"/>
          </a:p>
        </p:txBody>
      </p:sp>
    </p:spTree>
    <p:extLst>
      <p:ext uri="{BB962C8B-B14F-4D97-AF65-F5344CB8AC3E}">
        <p14:creationId xmlns:p14="http://schemas.microsoft.com/office/powerpoint/2010/main" val="3770748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 texte alternatif pour cette image">
            <a:extLst>
              <a:ext uri="{FF2B5EF4-FFF2-40B4-BE49-F238E27FC236}">
                <a16:creationId xmlns:a16="http://schemas.microsoft.com/office/drawing/2014/main" id="{04E74A0B-545B-98F7-95B6-7E7DD09A1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263"/>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5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4F8A5-A33A-7E4A-708F-658E12D75F1B}"/>
              </a:ext>
            </a:extLst>
          </p:cNvPr>
          <p:cNvSpPr>
            <a:spLocks noGrp="1"/>
          </p:cNvSpPr>
          <p:nvPr>
            <p:ph type="title"/>
          </p:nvPr>
        </p:nvSpPr>
        <p:spPr/>
        <p:txBody>
          <a:bodyPr/>
          <a:lstStyle/>
          <a:p>
            <a:r>
              <a:rPr lang="fr-FR" dirty="0">
                <a:solidFill>
                  <a:schemeClr val="accent6">
                    <a:lumMod val="75000"/>
                  </a:schemeClr>
                </a:solidFill>
                <a:latin typeface="Algerian" panose="04020705040A02060702" pitchFamily="82" charset="0"/>
              </a:rPr>
              <a:t>EAU VERTE ou l’Hydrologie Régénératrice</a:t>
            </a:r>
          </a:p>
        </p:txBody>
      </p:sp>
      <p:sp>
        <p:nvSpPr>
          <p:cNvPr id="3" name="Espace réservé du texte 2">
            <a:extLst>
              <a:ext uri="{FF2B5EF4-FFF2-40B4-BE49-F238E27FC236}">
                <a16:creationId xmlns:a16="http://schemas.microsoft.com/office/drawing/2014/main" id="{CB48FEE9-6A09-EE5C-E805-CF1B936F6314}"/>
              </a:ext>
            </a:extLst>
          </p:cNvPr>
          <p:cNvSpPr>
            <a:spLocks noGrp="1"/>
          </p:cNvSpPr>
          <p:nvPr>
            <p:ph type="body" sz="half" idx="1"/>
          </p:nvPr>
        </p:nvSpPr>
        <p:spPr/>
        <p:txBody>
          <a:bodyPr/>
          <a:lstStyle/>
          <a:p>
            <a:r>
              <a:rPr lang="fr-FR" dirty="0">
                <a:hlinkClick r:id="rId2"/>
              </a:rPr>
              <a:t>Révolutionner la gestion de l'eau : Découverte de l'hydrologie régénérative avec @samuelbonvoisin</a:t>
            </a:r>
            <a:endParaRPr lang="fr-FR" dirty="0"/>
          </a:p>
          <a:p>
            <a:r>
              <a:rPr lang="fr-FR" dirty="0">
                <a:hlinkClick r:id="rId3"/>
              </a:rPr>
              <a:t>Comment régénérer le cycle de l'eau | Charlène </a:t>
            </a:r>
            <a:r>
              <a:rPr lang="fr-FR" dirty="0" err="1">
                <a:hlinkClick r:id="rId3"/>
              </a:rPr>
              <a:t>Descollonges</a:t>
            </a:r>
            <a:r>
              <a:rPr lang="fr-FR" dirty="0">
                <a:hlinkClick r:id="rId3"/>
              </a:rPr>
              <a:t> | </a:t>
            </a:r>
            <a:r>
              <a:rPr lang="fr-FR" dirty="0" err="1">
                <a:hlinkClick r:id="rId3"/>
              </a:rPr>
              <a:t>TEDxTours</a:t>
            </a:r>
            <a:endParaRPr lang="fr-FR" dirty="0"/>
          </a:p>
        </p:txBody>
      </p:sp>
      <p:sp>
        <p:nvSpPr>
          <p:cNvPr id="4" name="Espace réservé du contenu 3">
            <a:extLst>
              <a:ext uri="{FF2B5EF4-FFF2-40B4-BE49-F238E27FC236}">
                <a16:creationId xmlns:a16="http://schemas.microsoft.com/office/drawing/2014/main" id="{546EF8E3-F779-65CD-4324-F9599EA03178}"/>
              </a:ext>
            </a:extLst>
          </p:cNvPr>
          <p:cNvSpPr>
            <a:spLocks noGrp="1"/>
          </p:cNvSpPr>
          <p:nvPr>
            <p:ph sz="half" idx="2"/>
          </p:nvPr>
        </p:nvSpPr>
        <p:spPr/>
        <p:txBody>
          <a:bodyPr/>
          <a:lstStyle/>
          <a:p>
            <a:r>
              <a:rPr lang="fr-FR" dirty="0">
                <a:hlinkClick r:id="rId4"/>
              </a:rPr>
              <a:t>L'agriculture </a:t>
            </a:r>
            <a:r>
              <a:rPr lang="fr-FR" dirty="0" err="1">
                <a:hlinkClick r:id="rId4"/>
              </a:rPr>
              <a:t>syntropique</a:t>
            </a:r>
            <a:r>
              <a:rPr lang="fr-FR" dirty="0">
                <a:hlinkClick r:id="rId4"/>
              </a:rPr>
              <a:t>, un modèle agricole révolutionnaire</a:t>
            </a:r>
            <a:endParaRPr lang="fr-FR" dirty="0"/>
          </a:p>
        </p:txBody>
      </p:sp>
    </p:spTree>
    <p:extLst>
      <p:ext uri="{BB962C8B-B14F-4D97-AF65-F5344CB8AC3E}">
        <p14:creationId xmlns:p14="http://schemas.microsoft.com/office/powerpoint/2010/main" val="1547772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10EF755-CEE4-D009-E877-AF8FC11792C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4FE3B25-B181-A1E5-E8C1-99C7D5D97BA4}"/>
              </a:ext>
            </a:extLst>
          </p:cNvPr>
          <p:cNvSpPr txBox="1"/>
          <p:nvPr/>
        </p:nvSpPr>
        <p:spPr>
          <a:xfrm>
            <a:off x="228600" y="1143000"/>
            <a:ext cx="8686800" cy="3077766"/>
          </a:xfrm>
          <a:prstGeom prst="rect">
            <a:avLst/>
          </a:prstGeom>
          <a:noFill/>
        </p:spPr>
        <p:txBody>
          <a:bodyPr wrap="square">
            <a:spAutoFit/>
          </a:bodyPr>
          <a:lstStyle/>
          <a:p>
            <a:r>
              <a:rPr lang="fr-FR" sz="2000" b="1" dirty="0">
                <a:solidFill>
                  <a:schemeClr val="tx1"/>
                </a:solidFill>
              </a:rPr>
              <a:t>l'Hydrologie Régénératrice</a:t>
            </a:r>
          </a:p>
          <a:p>
            <a:r>
              <a:rPr lang="fr-FR" sz="2000" b="1" dirty="0">
                <a:solidFill>
                  <a:schemeClr val="tx1"/>
                </a:solidFill>
              </a:rPr>
              <a:t>Quel est la définition de l'hydrologie régénératrice?</a:t>
            </a:r>
          </a:p>
          <a:p>
            <a:endParaRPr lang="fr-FR" sz="2000" dirty="0"/>
          </a:p>
          <a:p>
            <a:r>
              <a:rPr lang="fr-FR" sz="2000" dirty="0"/>
              <a:t>A) Créer davantage de barrage pour l'irrigation.</a:t>
            </a:r>
          </a:p>
          <a:p>
            <a:r>
              <a:rPr lang="fr-FR" sz="2000" dirty="0"/>
              <a:t>B) Réduire l'érosion du sol.</a:t>
            </a:r>
          </a:p>
          <a:p>
            <a:r>
              <a:rPr lang="fr-FR" sz="2000" dirty="0"/>
              <a:t>C) Infiltrer, ralentir et stocker l’eau.</a:t>
            </a:r>
          </a:p>
          <a:p>
            <a:r>
              <a:rPr lang="fr-FR" sz="2000" dirty="0"/>
              <a:t>D) Déclencher la pluie des nuages.</a:t>
            </a:r>
          </a:p>
          <a:p>
            <a:endParaRPr lang="fr-FR" dirty="0"/>
          </a:p>
          <a:p>
            <a:endParaRPr lang="fr-FR" dirty="0"/>
          </a:p>
          <a:p>
            <a:endParaRPr lang="fr-FR" dirty="0"/>
          </a:p>
        </p:txBody>
      </p:sp>
      <p:sp>
        <p:nvSpPr>
          <p:cNvPr id="7" name="ZoneTexte 6">
            <a:extLst>
              <a:ext uri="{FF2B5EF4-FFF2-40B4-BE49-F238E27FC236}">
                <a16:creationId xmlns:a16="http://schemas.microsoft.com/office/drawing/2014/main" id="{527C5A0F-CB3B-662B-F456-A7359D5756C9}"/>
              </a:ext>
            </a:extLst>
          </p:cNvPr>
          <p:cNvSpPr txBox="1"/>
          <p:nvPr/>
        </p:nvSpPr>
        <p:spPr>
          <a:xfrm>
            <a:off x="211853" y="4572000"/>
            <a:ext cx="8915400" cy="1107996"/>
          </a:xfrm>
          <a:prstGeom prst="rect">
            <a:avLst/>
          </a:prstGeom>
          <a:noFill/>
        </p:spPr>
        <p:txBody>
          <a:bodyPr wrap="square" rtlCol="0">
            <a:spAutoFit/>
          </a:bodyPr>
          <a:lstStyle/>
          <a:p>
            <a:r>
              <a:rPr lang="fr-FR" sz="2400" b="1" dirty="0">
                <a:solidFill>
                  <a:schemeClr val="tx1"/>
                </a:solidFill>
              </a:rPr>
              <a:t>Réponse correcte : C) </a:t>
            </a:r>
            <a:r>
              <a:rPr lang="fr-FR" sz="2400" dirty="0"/>
              <a:t>Infiltrer, Ralentir, Stocker l’eau et favoriser l’évapotranspiration</a:t>
            </a:r>
          </a:p>
          <a:p>
            <a:endParaRPr lang="fr-FR" dirty="0"/>
          </a:p>
        </p:txBody>
      </p:sp>
    </p:spTree>
    <p:extLst>
      <p:ext uri="{BB962C8B-B14F-4D97-AF65-F5344CB8AC3E}">
        <p14:creationId xmlns:p14="http://schemas.microsoft.com/office/powerpoint/2010/main" val="317290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ABDD8639-917C-C35D-406C-076171A0CC73}"/>
              </a:ext>
            </a:extLst>
          </p:cNvPr>
          <p:cNvSpPr txBox="1"/>
          <p:nvPr/>
        </p:nvSpPr>
        <p:spPr>
          <a:xfrm>
            <a:off x="211853" y="43458"/>
            <a:ext cx="8686800" cy="3385542"/>
          </a:xfrm>
          <a:prstGeom prst="rect">
            <a:avLst/>
          </a:prstGeom>
          <a:noFill/>
        </p:spPr>
        <p:txBody>
          <a:bodyPr wrap="square">
            <a:spAutoFit/>
          </a:bodyPr>
          <a:lstStyle/>
          <a:p>
            <a:r>
              <a:rPr lang="fr-FR" sz="2000" b="1" dirty="0">
                <a:solidFill>
                  <a:schemeClr val="tx1"/>
                </a:solidFill>
              </a:rPr>
              <a:t>l'Hydrologie Régénératrice</a:t>
            </a:r>
          </a:p>
          <a:p>
            <a:r>
              <a:rPr lang="fr-FR" sz="2000" b="1" dirty="0">
                <a:solidFill>
                  <a:schemeClr val="tx1"/>
                </a:solidFill>
              </a:rPr>
              <a:t>Quel est l'objectif principal de l'hydrologie régénératrice dans le jardinage durable ?</a:t>
            </a:r>
          </a:p>
          <a:p>
            <a:endParaRPr lang="fr-FR" sz="2000" dirty="0"/>
          </a:p>
          <a:p>
            <a:r>
              <a:rPr lang="fr-FR" sz="2000" dirty="0"/>
              <a:t>A) Augmenter la quantité d'eau utilisée pour l'irrigation.</a:t>
            </a:r>
          </a:p>
          <a:p>
            <a:r>
              <a:rPr lang="fr-FR" sz="2000" dirty="0"/>
              <a:t>B) Réduire l'érosion du sol.</a:t>
            </a:r>
          </a:p>
          <a:p>
            <a:r>
              <a:rPr lang="fr-FR" sz="2000" dirty="0"/>
              <a:t>C) Améliorer la résilience des écosystèmes face aux sécheresses.</a:t>
            </a:r>
          </a:p>
          <a:p>
            <a:r>
              <a:rPr lang="fr-FR" sz="2000" dirty="0"/>
              <a:t>D) Éliminer les nuisibles du jardin.</a:t>
            </a:r>
          </a:p>
          <a:p>
            <a:endParaRPr lang="fr-FR" dirty="0"/>
          </a:p>
          <a:p>
            <a:endParaRPr lang="fr-FR" dirty="0"/>
          </a:p>
          <a:p>
            <a:endParaRPr lang="fr-FR" dirty="0"/>
          </a:p>
        </p:txBody>
      </p:sp>
      <p:sp>
        <p:nvSpPr>
          <p:cNvPr id="7" name="ZoneTexte 6">
            <a:extLst>
              <a:ext uri="{FF2B5EF4-FFF2-40B4-BE49-F238E27FC236}">
                <a16:creationId xmlns:a16="http://schemas.microsoft.com/office/drawing/2014/main" id="{6D123190-B4DC-7F22-B6C3-2171B0DDABC1}"/>
              </a:ext>
            </a:extLst>
          </p:cNvPr>
          <p:cNvSpPr txBox="1"/>
          <p:nvPr/>
        </p:nvSpPr>
        <p:spPr>
          <a:xfrm>
            <a:off x="114300" y="3871608"/>
            <a:ext cx="8915400" cy="2215991"/>
          </a:xfrm>
          <a:prstGeom prst="rect">
            <a:avLst/>
          </a:prstGeom>
          <a:noFill/>
        </p:spPr>
        <p:txBody>
          <a:bodyPr wrap="square" rtlCol="0">
            <a:spAutoFit/>
          </a:bodyPr>
          <a:lstStyle/>
          <a:p>
            <a:r>
              <a:rPr lang="fr-FR" sz="2000" b="1" dirty="0">
                <a:solidFill>
                  <a:schemeClr val="tx1"/>
                </a:solidFill>
              </a:rPr>
              <a:t>Réponse correcte : C) </a:t>
            </a:r>
            <a:r>
              <a:rPr lang="fr-FR" sz="2000" dirty="0"/>
              <a:t>Améliorer la résilience des écosystèmes face aux sécheresses.</a:t>
            </a:r>
          </a:p>
          <a:p>
            <a:r>
              <a:rPr lang="fr-FR" sz="2000" dirty="0"/>
              <a:t>Explication : L'hydrologie régénératrice vise à restaurer les cycles hydrologiques naturels pour renforcer la capacité des écosystèmes à résister aux stress, comme les sécheresses, en améliorant la gestion de l'eau</a:t>
            </a:r>
            <a:r>
              <a:rPr lang="fr-FR" sz="2000" dirty="0">
                <a:solidFill>
                  <a:srgbClr val="FF0000"/>
                </a:solidFill>
              </a:rPr>
              <a:t>. Elle produit l’eau verte qui compose les 2/3 des eaux de pluie. Les plantations d’arbres et de haies limitent l’érosion du sol</a:t>
            </a:r>
          </a:p>
          <a:p>
            <a:endParaRPr lang="fr-FR" dirty="0"/>
          </a:p>
        </p:txBody>
      </p:sp>
    </p:spTree>
    <p:extLst>
      <p:ext uri="{BB962C8B-B14F-4D97-AF65-F5344CB8AC3E}">
        <p14:creationId xmlns:p14="http://schemas.microsoft.com/office/powerpoint/2010/main" val="400528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AD48193-C7A0-1C06-7185-518A957ED5C9}"/>
              </a:ext>
            </a:extLst>
          </p:cNvPr>
          <p:cNvSpPr txBox="1"/>
          <p:nvPr/>
        </p:nvSpPr>
        <p:spPr>
          <a:xfrm>
            <a:off x="0" y="3352800"/>
            <a:ext cx="8839200" cy="3970318"/>
          </a:xfrm>
          <a:prstGeom prst="rect">
            <a:avLst/>
          </a:prstGeom>
          <a:noFill/>
        </p:spPr>
        <p:txBody>
          <a:bodyPr wrap="square">
            <a:spAutoFit/>
          </a:bodyPr>
          <a:lstStyle/>
          <a:p>
            <a:pPr marL="12700">
              <a:lnSpc>
                <a:spcPct val="100000"/>
              </a:lnSpc>
              <a:spcBef>
                <a:spcPts val="15"/>
              </a:spcBef>
            </a:pPr>
            <a:r>
              <a:rPr lang="fr-FR" sz="2400" u="sng" dirty="0">
                <a:solidFill>
                  <a:srgbClr val="006FC0"/>
                </a:solidFill>
                <a:uFill>
                  <a:solidFill>
                    <a:srgbClr val="006FC0"/>
                  </a:solidFill>
                </a:uFill>
                <a:latin typeface="Arial"/>
                <a:cs typeface="Arial"/>
              </a:rPr>
              <a:t>Limiter</a:t>
            </a:r>
            <a:r>
              <a:rPr lang="fr-FR" sz="2400" u="sng" spc="-30" dirty="0">
                <a:solidFill>
                  <a:srgbClr val="006FC0"/>
                </a:solidFill>
                <a:uFill>
                  <a:solidFill>
                    <a:srgbClr val="006FC0"/>
                  </a:solidFill>
                </a:uFill>
                <a:latin typeface="Arial"/>
                <a:cs typeface="Arial"/>
              </a:rPr>
              <a:t> </a:t>
            </a:r>
            <a:r>
              <a:rPr lang="fr-FR" sz="2400" u="sng" dirty="0">
                <a:solidFill>
                  <a:srgbClr val="006FC0"/>
                </a:solidFill>
                <a:uFill>
                  <a:solidFill>
                    <a:srgbClr val="006FC0"/>
                  </a:solidFill>
                </a:uFill>
                <a:latin typeface="Arial"/>
                <a:cs typeface="Arial"/>
              </a:rPr>
              <a:t>l’évaporation</a:t>
            </a:r>
            <a:r>
              <a:rPr lang="fr-FR" sz="2400" spc="-15" dirty="0">
                <a:solidFill>
                  <a:srgbClr val="006FC0"/>
                </a:solidFill>
                <a:latin typeface="Arial"/>
                <a:cs typeface="Arial"/>
              </a:rPr>
              <a:t> </a:t>
            </a:r>
            <a:r>
              <a:rPr lang="fr-FR" sz="2400" u="sng" spc="-50" dirty="0">
                <a:solidFill>
                  <a:srgbClr val="006FC0"/>
                </a:solidFill>
                <a:uFill>
                  <a:solidFill>
                    <a:srgbClr val="006FC0"/>
                  </a:solidFill>
                </a:uFill>
                <a:latin typeface="Arial"/>
                <a:cs typeface="Arial"/>
              </a:rPr>
              <a:t>:</a:t>
            </a:r>
          </a:p>
          <a:p>
            <a:pPr marL="12700">
              <a:lnSpc>
                <a:spcPct val="100000"/>
              </a:lnSpc>
              <a:spcBef>
                <a:spcPts val="15"/>
              </a:spcBef>
            </a:pPr>
            <a:r>
              <a:rPr lang="fr-FR" sz="2200" dirty="0">
                <a:latin typeface="Verdana"/>
                <a:cs typeface="Verdana"/>
              </a:rPr>
              <a:t>Paillage</a:t>
            </a:r>
            <a:r>
              <a:rPr lang="fr-FR" sz="2200" spc="-85" dirty="0">
                <a:latin typeface="Verdana"/>
                <a:cs typeface="Verdana"/>
              </a:rPr>
              <a:t> </a:t>
            </a:r>
            <a:r>
              <a:rPr lang="fr-FR" sz="2200" dirty="0">
                <a:latin typeface="Verdana"/>
                <a:cs typeface="Verdana"/>
              </a:rPr>
              <a:t>systématique</a:t>
            </a:r>
            <a:r>
              <a:rPr lang="fr-FR" sz="2200" spc="-55" dirty="0">
                <a:latin typeface="Verdana"/>
                <a:cs typeface="Verdana"/>
              </a:rPr>
              <a:t> </a:t>
            </a:r>
            <a:r>
              <a:rPr lang="fr-FR" sz="2200" dirty="0">
                <a:latin typeface="Verdana"/>
                <a:cs typeface="Verdana"/>
              </a:rPr>
              <a:t>des</a:t>
            </a:r>
            <a:r>
              <a:rPr lang="fr-FR" sz="2200" spc="-95" dirty="0">
                <a:latin typeface="Verdana"/>
                <a:cs typeface="Verdana"/>
              </a:rPr>
              <a:t> </a:t>
            </a:r>
            <a:r>
              <a:rPr lang="fr-FR" sz="2200" spc="-10" dirty="0">
                <a:latin typeface="Verdana"/>
                <a:cs typeface="Verdana"/>
              </a:rPr>
              <a:t>plantations. </a:t>
            </a:r>
          </a:p>
          <a:p>
            <a:pPr marL="12700">
              <a:lnSpc>
                <a:spcPct val="100000"/>
              </a:lnSpc>
              <a:spcBef>
                <a:spcPts val="15"/>
              </a:spcBef>
            </a:pPr>
            <a:r>
              <a:rPr lang="fr-FR" sz="2200" spc="-10" dirty="0">
                <a:latin typeface="Verdana"/>
                <a:cs typeface="Verdana"/>
              </a:rPr>
              <a:t>Le Paillage dépendra du végétal, Interdire le paillage plastique (toile polyéthylène) et proscrire le paillage minéral sauf pour les jardins secs.</a:t>
            </a:r>
          </a:p>
          <a:p>
            <a:pPr marL="12700" algn="just">
              <a:spcBef>
                <a:spcPts val="15"/>
              </a:spcBef>
            </a:pPr>
            <a:r>
              <a:rPr lang="fr-FR" altLang="fr-FR" sz="2200" b="1" dirty="0">
                <a:solidFill>
                  <a:srgbClr val="0070C0"/>
                </a:solidFill>
              </a:rPr>
              <a:t>L’utilisation de paillage</a:t>
            </a:r>
            <a:r>
              <a:rPr lang="fr-FR" altLang="fr-FR" sz="2200" dirty="0">
                <a:solidFill>
                  <a:srgbClr val="0070C0"/>
                </a:solidFill>
              </a:rPr>
              <a:t> </a:t>
            </a:r>
            <a:r>
              <a:rPr lang="fr-FR" altLang="fr-FR" sz="2200" dirty="0"/>
              <a:t>sur les massifs d’arbustes ou au pied des arbres limite le compactage des sols, restreint l’évaporation et prévient la concurrence des « mauvaises herbes ».  Mulch, BRF, plantes couvres sol…</a:t>
            </a:r>
          </a:p>
          <a:p>
            <a:pPr marL="12700">
              <a:spcBef>
                <a:spcPts val="15"/>
              </a:spcBef>
            </a:pPr>
            <a:r>
              <a:rPr lang="fr-FR" sz="2200" spc="-10" dirty="0">
                <a:latin typeface="Verdana"/>
                <a:cs typeface="Verdana"/>
              </a:rPr>
              <a:t>Plantation de haies brise vent.</a:t>
            </a:r>
          </a:p>
          <a:p>
            <a:pPr marL="1254125" indent="-357505">
              <a:lnSpc>
                <a:spcPct val="100000"/>
              </a:lnSpc>
              <a:spcBef>
                <a:spcPts val="1215"/>
              </a:spcBef>
              <a:buFont typeface="Wingdings"/>
              <a:buChar char=""/>
              <a:tabLst>
                <a:tab pos="1254125" algn="l"/>
                <a:tab pos="1254760" algn="l"/>
              </a:tabLst>
            </a:pPr>
            <a:endParaRPr lang="fr-FR" sz="2000" dirty="0">
              <a:latin typeface="Verdana"/>
              <a:cs typeface="Verdana"/>
            </a:endParaRPr>
          </a:p>
        </p:txBody>
      </p:sp>
      <p:sp>
        <p:nvSpPr>
          <p:cNvPr id="3" name="ZoneTexte 2">
            <a:extLst>
              <a:ext uri="{FF2B5EF4-FFF2-40B4-BE49-F238E27FC236}">
                <a16:creationId xmlns:a16="http://schemas.microsoft.com/office/drawing/2014/main" id="{C088658E-69CD-F1F5-12EA-5858F7E874E7}"/>
              </a:ext>
            </a:extLst>
          </p:cNvPr>
          <p:cNvSpPr txBox="1"/>
          <p:nvPr/>
        </p:nvSpPr>
        <p:spPr>
          <a:xfrm>
            <a:off x="1676400" y="53283"/>
            <a:ext cx="640080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DES PRATIQUES POUR ECONOMISER L’EAU</a:t>
            </a:r>
          </a:p>
        </p:txBody>
      </p:sp>
      <p:sp>
        <p:nvSpPr>
          <p:cNvPr id="5" name="Rectangle 4" descr="P1010280">
            <a:extLst>
              <a:ext uri="{FF2B5EF4-FFF2-40B4-BE49-F238E27FC236}">
                <a16:creationId xmlns:a16="http://schemas.microsoft.com/office/drawing/2014/main" id="{1AB2F089-9E3A-781B-F744-71EE703D61AD}"/>
              </a:ext>
            </a:extLst>
          </p:cNvPr>
          <p:cNvSpPr>
            <a:spLocks noGrp="1" noChangeAspect="1" noChangeArrowheads="1"/>
          </p:cNvSpPr>
          <p:nvPr isPhoto="1"/>
        </p:nvSpPr>
        <p:spPr bwMode="auto">
          <a:xfrm>
            <a:off x="5182826" y="762000"/>
            <a:ext cx="3961174" cy="2971800"/>
          </a:xfrm>
          <a:prstGeom prst="rect">
            <a:avLst/>
          </a:prstGeom>
          <a:blipFill dpi="0" rotWithShape="1">
            <a:blip r:embed="rId3"/>
            <a:srcRect/>
            <a:stretch>
              <a:fillRect/>
            </a:stretch>
          </a:blipFill>
          <a:ln w="9525">
            <a:solidFill>
              <a:schemeClr val="tx1"/>
            </a:solidFill>
            <a:miter lim="800000"/>
            <a:headEnd/>
            <a:tailEnd/>
          </a:ln>
        </p:spPr>
        <p:txBody>
          <a:bodyPr/>
          <a:lstStyle/>
          <a:p>
            <a:pPr>
              <a:buFontTx/>
              <a:buChar char="-"/>
            </a:pPr>
            <a:endParaRPr lang="fr-FR"/>
          </a:p>
        </p:txBody>
      </p:sp>
      <p:sp>
        <p:nvSpPr>
          <p:cNvPr id="8" name="Rectangle 5" descr="P1010281">
            <a:extLst>
              <a:ext uri="{FF2B5EF4-FFF2-40B4-BE49-F238E27FC236}">
                <a16:creationId xmlns:a16="http://schemas.microsoft.com/office/drawing/2014/main" id="{BF2C45EE-64DF-63B7-095F-EFBD41E246C4}"/>
              </a:ext>
            </a:extLst>
          </p:cNvPr>
          <p:cNvSpPr>
            <a:spLocks noGrp="1" noChangeAspect="1" noChangeArrowheads="1"/>
          </p:cNvSpPr>
          <p:nvPr isPhoto="1"/>
        </p:nvSpPr>
        <p:spPr bwMode="auto">
          <a:xfrm>
            <a:off x="38100" y="665326"/>
            <a:ext cx="3390900" cy="2544716"/>
          </a:xfrm>
          <a:prstGeom prst="rect">
            <a:avLst/>
          </a:prstGeom>
          <a:blipFill dpi="0" rotWithShape="1">
            <a:blip r:embed="rId4"/>
            <a:srcRect/>
            <a:stretch>
              <a:fillRect/>
            </a:stretch>
          </a:blipFill>
          <a:ln w="9525">
            <a:solidFill>
              <a:schemeClr val="tx1"/>
            </a:solidFill>
            <a:miter lim="800000"/>
            <a:headEnd/>
            <a:tailEnd/>
          </a:ln>
        </p:spPr>
        <p:txBody>
          <a:bodyPr/>
          <a:lstStyle/>
          <a:p>
            <a:pPr>
              <a:buFontTx/>
              <a:buChar char="-"/>
            </a:pPr>
            <a:endParaRPr lang="fr-FR"/>
          </a:p>
        </p:txBody>
      </p:sp>
    </p:spTree>
    <p:extLst>
      <p:ext uri="{BB962C8B-B14F-4D97-AF65-F5344CB8AC3E}">
        <p14:creationId xmlns:p14="http://schemas.microsoft.com/office/powerpoint/2010/main" val="1981609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2620F-28FC-FE90-D0E6-AE802067A69E}"/>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6CAB5BA4-C8E6-5C42-EEDA-C3C5E9393AFE}"/>
              </a:ext>
            </a:extLst>
          </p:cNvPr>
          <p:cNvSpPr>
            <a:spLocks noGrp="1"/>
          </p:cNvSpPr>
          <p:nvPr>
            <p:ph type="body" idx="1"/>
          </p:nvPr>
        </p:nvSpPr>
        <p:spPr/>
        <p:txBody>
          <a:bodyPr/>
          <a:lstStyle/>
          <a:p>
            <a:endParaRPr lang="fr-FR"/>
          </a:p>
        </p:txBody>
      </p:sp>
      <p:pic>
        <p:nvPicPr>
          <p:cNvPr id="4" name="drawAutoName_N29b">
            <a:extLst>
              <a:ext uri="{FF2B5EF4-FFF2-40B4-BE49-F238E27FC236}">
                <a16:creationId xmlns:a16="http://schemas.microsoft.com/office/drawing/2014/main" id="{01FA0D5F-456E-4B9B-5911-19665BB1E2C7}"/>
              </a:ext>
            </a:extLst>
          </p:cNvPr>
          <p:cNvPicPr/>
          <p:nvPr/>
        </p:nvPicPr>
        <p:blipFill>
          <a:blip r:embed="rId2">
            <a:lum/>
            <a:alphaModFix/>
          </a:blip>
          <a:srcRect/>
          <a:stretch>
            <a:fillRect/>
          </a:stretch>
        </p:blipFill>
        <p:spPr>
          <a:xfrm>
            <a:off x="685800" y="0"/>
            <a:ext cx="7924799" cy="6858000"/>
          </a:xfrm>
          <a:prstGeom prst="rect">
            <a:avLst/>
          </a:prstGeom>
        </p:spPr>
      </p:pic>
    </p:spTree>
    <p:extLst>
      <p:ext uri="{BB962C8B-B14F-4D97-AF65-F5344CB8AC3E}">
        <p14:creationId xmlns:p14="http://schemas.microsoft.com/office/powerpoint/2010/main" val="1896705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4" descr="PAILLAGE (2)"/>
          <p:cNvPicPr>
            <a:picLocks noChangeAspect="1" noChangeArrowheads="1"/>
          </p:cNvPicPr>
          <p:nvPr/>
        </p:nvPicPr>
        <p:blipFill>
          <a:blip r:embed="rId3"/>
          <a:srcRect/>
          <a:stretch>
            <a:fillRect/>
          </a:stretch>
        </p:blipFill>
        <p:spPr bwMode="auto">
          <a:xfrm>
            <a:off x="0" y="3522663"/>
            <a:ext cx="4532313" cy="3279570"/>
          </a:xfrm>
          <a:prstGeom prst="rect">
            <a:avLst/>
          </a:prstGeom>
          <a:noFill/>
          <a:ln w="9525">
            <a:solidFill>
              <a:srgbClr val="005A58"/>
            </a:solidFill>
            <a:miter lim="800000"/>
            <a:headEnd/>
            <a:tailEnd/>
          </a:ln>
        </p:spPr>
      </p:pic>
      <p:pic>
        <p:nvPicPr>
          <p:cNvPr id="593922" name="Picture 5" descr="PAILLAGE"/>
          <p:cNvPicPr>
            <a:picLocks noChangeAspect="1" noChangeArrowheads="1"/>
          </p:cNvPicPr>
          <p:nvPr/>
        </p:nvPicPr>
        <p:blipFill>
          <a:blip r:embed="rId4"/>
          <a:srcRect/>
          <a:stretch>
            <a:fillRect/>
          </a:stretch>
        </p:blipFill>
        <p:spPr bwMode="auto">
          <a:xfrm>
            <a:off x="4670210" y="-11430"/>
            <a:ext cx="4473790" cy="3354386"/>
          </a:xfrm>
          <a:prstGeom prst="rect">
            <a:avLst/>
          </a:prstGeom>
          <a:noFill/>
          <a:ln w="9525">
            <a:solidFill>
              <a:srgbClr val="005A58"/>
            </a:solidFill>
            <a:miter lim="800000"/>
            <a:headEnd/>
            <a:tailEnd/>
          </a:ln>
        </p:spPr>
      </p:pic>
      <p:pic>
        <p:nvPicPr>
          <p:cNvPr id="593923" name="Picture 6" descr="PAILLAGE (1)"/>
          <p:cNvPicPr>
            <a:picLocks noChangeAspect="1" noChangeArrowheads="1"/>
          </p:cNvPicPr>
          <p:nvPr/>
        </p:nvPicPr>
        <p:blipFill>
          <a:blip r:embed="rId5"/>
          <a:srcRect/>
          <a:stretch>
            <a:fillRect/>
          </a:stretch>
        </p:blipFill>
        <p:spPr bwMode="auto">
          <a:xfrm>
            <a:off x="39370" y="-19051"/>
            <a:ext cx="4524783" cy="3354387"/>
          </a:xfrm>
          <a:prstGeom prst="rect">
            <a:avLst/>
          </a:prstGeom>
          <a:noFill/>
          <a:ln w="9525">
            <a:solidFill>
              <a:srgbClr val="005A58"/>
            </a:solidFill>
            <a:miter lim="800000"/>
            <a:headEnd/>
            <a:tailEnd/>
          </a:ln>
        </p:spPr>
      </p:pic>
      <p:pic>
        <p:nvPicPr>
          <p:cNvPr id="593924" name="Picture 7" descr="BRF"/>
          <p:cNvPicPr>
            <a:picLocks noChangeAspect="1" noChangeArrowheads="1"/>
          </p:cNvPicPr>
          <p:nvPr/>
        </p:nvPicPr>
        <p:blipFill>
          <a:blip r:embed="rId6"/>
          <a:srcRect/>
          <a:stretch>
            <a:fillRect/>
          </a:stretch>
        </p:blipFill>
        <p:spPr bwMode="auto">
          <a:xfrm>
            <a:off x="4828858" y="3580017"/>
            <a:ext cx="4369398" cy="3277983"/>
          </a:xfrm>
          <a:prstGeom prst="rect">
            <a:avLst/>
          </a:prstGeom>
          <a:noFill/>
          <a:ln w="9525">
            <a:solidFill>
              <a:srgbClr val="005A58"/>
            </a:solid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1A00E1-3825-05ED-F0A6-F046AA691D0E}"/>
              </a:ext>
            </a:extLst>
          </p:cNvPr>
          <p:cNvSpPr txBox="1"/>
          <p:nvPr/>
        </p:nvSpPr>
        <p:spPr>
          <a:xfrm>
            <a:off x="84083" y="1124607"/>
            <a:ext cx="2532993" cy="5262979"/>
          </a:xfrm>
          <a:prstGeom prst="rect">
            <a:avLst/>
          </a:prstGeom>
          <a:noFill/>
        </p:spPr>
        <p:txBody>
          <a:bodyPr wrap="square" rtlCol="0">
            <a:spAutoFit/>
          </a:bodyPr>
          <a:lstStyle/>
          <a:p>
            <a:pPr marL="342900" indent="-342900">
              <a:buFont typeface="Arial" panose="020B0604020202020204" pitchFamily="34" charset="0"/>
              <a:buChar char="•"/>
            </a:pPr>
            <a:r>
              <a:rPr lang="fr-FR" sz="2400" dirty="0"/>
              <a:t>Esthétique</a:t>
            </a:r>
          </a:p>
          <a:p>
            <a:r>
              <a:rPr lang="fr-FR" sz="2400" dirty="0"/>
              <a:t>Isolant thermique</a:t>
            </a:r>
          </a:p>
          <a:p>
            <a:pPr marL="342900" indent="-342900">
              <a:buFont typeface="Arial" panose="020B0604020202020204" pitchFamily="34" charset="0"/>
              <a:buChar char="•"/>
            </a:pPr>
            <a:r>
              <a:rPr lang="fr-FR" sz="2400" dirty="0"/>
              <a:t>Econome en l’eau</a:t>
            </a:r>
          </a:p>
          <a:p>
            <a:pPr marL="342900" indent="-342900">
              <a:buFont typeface="Arial" panose="020B0604020202020204" pitchFamily="34" charset="0"/>
              <a:buChar char="•"/>
            </a:pPr>
            <a:r>
              <a:rPr lang="fr-FR" sz="2400" dirty="0"/>
              <a:t>Prévention de l’érosion et du lessivage</a:t>
            </a:r>
          </a:p>
          <a:p>
            <a:pPr marL="342900" indent="-342900">
              <a:buFont typeface="Arial" panose="020B0604020202020204" pitchFamily="34" charset="0"/>
              <a:buChar char="•"/>
            </a:pPr>
            <a:r>
              <a:rPr lang="fr-FR" sz="2400" dirty="0"/>
              <a:t>Limite le développement des adventices</a:t>
            </a:r>
          </a:p>
          <a:p>
            <a:pPr marL="342900" indent="-342900">
              <a:buFont typeface="Arial" panose="020B0604020202020204" pitchFamily="34" charset="0"/>
              <a:buChar char="•"/>
            </a:pPr>
            <a:r>
              <a:rPr lang="fr-FR" sz="2400" dirty="0"/>
              <a:t>Favorise la vie du sol</a:t>
            </a:r>
          </a:p>
          <a:p>
            <a:pPr marL="342900" indent="-342900">
              <a:buFont typeface="Arial" panose="020B0604020202020204" pitchFamily="34" charset="0"/>
              <a:buChar char="•"/>
            </a:pPr>
            <a:r>
              <a:rPr lang="fr-FR" sz="2400" dirty="0"/>
              <a:t>Recyclage des déchets verts</a:t>
            </a:r>
          </a:p>
        </p:txBody>
      </p:sp>
      <p:pic>
        <p:nvPicPr>
          <p:cNvPr id="1026" name="Picture 2" descr="Le paillage">
            <a:extLst>
              <a:ext uri="{FF2B5EF4-FFF2-40B4-BE49-F238E27FC236}">
                <a16:creationId xmlns:a16="http://schemas.microsoft.com/office/drawing/2014/main" id="{B33288C8-DCC2-C30E-E9B4-F9FE7E1224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1269" y="-273269"/>
            <a:ext cx="5822731"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2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Evapotranspiration?">
            <a:extLst>
              <a:ext uri="{FF2B5EF4-FFF2-40B4-BE49-F238E27FC236}">
                <a16:creationId xmlns:a16="http://schemas.microsoft.com/office/drawing/2014/main" id="{BEED2721-D077-7037-C97A-9BDE21D4D4C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335" y="2819400"/>
            <a:ext cx="3413711" cy="284530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1B3BE5B9-A6CA-FD32-479E-97D8450C1EB1}"/>
              </a:ext>
            </a:extLst>
          </p:cNvPr>
          <p:cNvPicPr>
            <a:picLocks noChangeAspect="1"/>
          </p:cNvPicPr>
          <p:nvPr/>
        </p:nvPicPr>
        <p:blipFill>
          <a:blip r:embed="rId4"/>
          <a:stretch>
            <a:fillRect/>
          </a:stretch>
        </p:blipFill>
        <p:spPr>
          <a:xfrm>
            <a:off x="3432046" y="0"/>
            <a:ext cx="5711954" cy="6883908"/>
          </a:xfrm>
          <a:prstGeom prst="rect">
            <a:avLst/>
          </a:prstGeom>
        </p:spPr>
      </p:pic>
      <p:sp>
        <p:nvSpPr>
          <p:cNvPr id="2" name="ZoneTexte 1">
            <a:hlinkClick r:id="rId5" action="ppaction://hlinkfile"/>
            <a:extLst>
              <a:ext uri="{FF2B5EF4-FFF2-40B4-BE49-F238E27FC236}">
                <a16:creationId xmlns:a16="http://schemas.microsoft.com/office/drawing/2014/main" id="{59D26B9F-CFE5-7396-D92C-2392D744B53F}"/>
              </a:ext>
            </a:extLst>
          </p:cNvPr>
          <p:cNvSpPr txBox="1"/>
          <p:nvPr/>
        </p:nvSpPr>
        <p:spPr>
          <a:xfrm>
            <a:off x="0" y="838200"/>
            <a:ext cx="3048000" cy="923330"/>
          </a:xfrm>
          <a:prstGeom prst="rect">
            <a:avLst/>
          </a:prstGeom>
          <a:noFill/>
        </p:spPr>
        <p:txBody>
          <a:bodyPr wrap="square" rtlCol="0">
            <a:spAutoFit/>
          </a:bodyPr>
          <a:lstStyle/>
          <a:p>
            <a:r>
              <a:rPr lang="fr-FR" dirty="0">
                <a:hlinkClick r:id="rId5" action="ppaction://hlinkfile"/>
              </a:rPr>
              <a:t>..\films\</a:t>
            </a:r>
            <a:r>
              <a:rPr lang="fr-FR" dirty="0" err="1">
                <a:hlinkClick r:id="rId5" action="ppaction://hlinkfile"/>
              </a:rPr>
              <a:t>Understanding</a:t>
            </a:r>
            <a:r>
              <a:rPr lang="fr-FR" dirty="0">
                <a:hlinkClick r:id="rId5" action="ppaction://hlinkfile"/>
              </a:rPr>
              <a:t> Evapotranspiration (ET).mp4</a:t>
            </a:r>
            <a:endParaRPr lang="fr-FR" dirty="0"/>
          </a:p>
        </p:txBody>
      </p:sp>
    </p:spTree>
    <p:extLst>
      <p:ext uri="{BB962C8B-B14F-4D97-AF65-F5344CB8AC3E}">
        <p14:creationId xmlns:p14="http://schemas.microsoft.com/office/powerpoint/2010/main" val="27827387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229643" y="38911"/>
            <a:ext cx="6600451" cy="699654"/>
          </a:xfrm>
        </p:spPr>
        <p:txBody>
          <a:bodyPr>
            <a:normAutofit fontScale="90000"/>
          </a:bodyPr>
          <a:lstStyle/>
          <a:p>
            <a:pPr algn="ctr"/>
            <a:r>
              <a:rPr lang="fr-FR" dirty="0">
                <a:latin typeface="Algerian" panose="04020705040A02060702" pitchFamily="82" charset="0"/>
              </a:rPr>
              <a:t>LE PAILLAGE</a:t>
            </a:r>
          </a:p>
        </p:txBody>
      </p:sp>
      <p:sp>
        <p:nvSpPr>
          <p:cNvPr id="4" name="ZoneTexte 3">
            <a:extLst>
              <a:ext uri="{FF2B5EF4-FFF2-40B4-BE49-F238E27FC236}">
                <a16:creationId xmlns:a16="http://schemas.microsoft.com/office/drawing/2014/main" id="{A0DDE95A-D970-4D6F-45C0-854FD020FB34}"/>
              </a:ext>
            </a:extLst>
          </p:cNvPr>
          <p:cNvSpPr txBox="1"/>
          <p:nvPr/>
        </p:nvSpPr>
        <p:spPr>
          <a:xfrm>
            <a:off x="117096" y="1274412"/>
            <a:ext cx="2657635" cy="4985980"/>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Le paillage</a:t>
            </a:r>
            <a:r>
              <a:rPr lang="fr-FR" sz="2000" dirty="0">
                <a:effectLst/>
                <a:latin typeface="Times New Roman" panose="02020603050405020304" pitchFamily="18" charset="0"/>
                <a:ea typeface="SimSun" panose="02010600030101010101" pitchFamily="2" charset="-122"/>
              </a:rPr>
              <a:t> </a:t>
            </a:r>
            <a:r>
              <a:rPr lang="fr-FR" sz="2000" b="1" dirty="0">
                <a:effectLst/>
                <a:latin typeface="Times New Roman" panose="02020603050405020304" pitchFamily="18" charset="0"/>
                <a:ea typeface="SimSun" panose="02010600030101010101" pitchFamily="2" charset="-122"/>
              </a:rPr>
              <a:t>organique</a:t>
            </a:r>
            <a:r>
              <a:rPr lang="fr-FR" sz="2000" dirty="0">
                <a:effectLst/>
                <a:latin typeface="Times New Roman" panose="02020603050405020304" pitchFamily="18" charset="0"/>
                <a:ea typeface="SimSun" panose="02010600030101010101" pitchFamily="2" charset="-122"/>
              </a:rPr>
              <a:t> devrait si possible être local et ne pas être mis en place avant les plantations pour laisser le sol se réchauffer.</a:t>
            </a:r>
          </a:p>
          <a:p>
            <a:pPr marL="228600" algn="just"/>
            <a:r>
              <a:rPr lang="fr-FR" sz="2000" dirty="0">
                <a:effectLst/>
                <a:latin typeface="Times New Roman" panose="02020603050405020304" pitchFamily="18" charset="0"/>
                <a:ea typeface="SimSun" panose="02010600030101010101" pitchFamily="2" charset="-122"/>
              </a:rPr>
              <a:t>Le meilleur paillage est celui qui est près de chez vous et le moins cher.</a:t>
            </a:r>
          </a:p>
          <a:p>
            <a:pPr marL="228600" algn="just"/>
            <a:r>
              <a:rPr lang="fr-FR" sz="2000" dirty="0">
                <a:effectLst/>
                <a:latin typeface="Times New Roman" panose="02020603050405020304" pitchFamily="18" charset="0"/>
                <a:ea typeface="SimSun" panose="02010600030101010101" pitchFamily="2" charset="-122"/>
              </a:rPr>
              <a:t>On doit mixer le vert et le sec pour un  rapport C/N équilibré comme pour le compost.</a:t>
            </a:r>
          </a:p>
          <a:p>
            <a:pPr algn="just"/>
            <a:endParaRPr lang="fr-FR" sz="1800" dirty="0">
              <a:effectLst/>
              <a:latin typeface="Times New Roman" panose="02020603050405020304" pitchFamily="18" charset="0"/>
              <a:ea typeface="SimSun" panose="02010600030101010101" pitchFamily="2" charset="-122"/>
            </a:endParaRPr>
          </a:p>
        </p:txBody>
      </p:sp>
      <p:pic>
        <p:nvPicPr>
          <p:cNvPr id="3074" name="Picture 2" descr="Paillage : Lequel choisir ? – Odile MALTHET - Coaching jardin">
            <a:extLst>
              <a:ext uri="{FF2B5EF4-FFF2-40B4-BE49-F238E27FC236}">
                <a16:creationId xmlns:a16="http://schemas.microsoft.com/office/drawing/2014/main" id="{B0B9E026-901E-F0D7-0F5A-B74D54958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3407" y="672106"/>
            <a:ext cx="6190593" cy="619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812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F6B385-BD26-6115-D0C7-25048406C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38" y="0"/>
            <a:ext cx="8004323" cy="6858000"/>
          </a:xfrm>
          <a:prstGeom prst="rect">
            <a:avLst/>
          </a:prstGeom>
        </p:spPr>
      </p:pic>
    </p:spTree>
    <p:extLst>
      <p:ext uri="{BB962C8B-B14F-4D97-AF65-F5344CB8AC3E}">
        <p14:creationId xmlns:p14="http://schemas.microsoft.com/office/powerpoint/2010/main" val="39108233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Paillage</a:t>
            </a:r>
          </a:p>
        </p:txBody>
      </p:sp>
      <p:sp>
        <p:nvSpPr>
          <p:cNvPr id="4" name="ZoneTexte 3">
            <a:extLst>
              <a:ext uri="{FF2B5EF4-FFF2-40B4-BE49-F238E27FC236}">
                <a16:creationId xmlns:a16="http://schemas.microsoft.com/office/drawing/2014/main" id="{1B4DE891-A0EA-313E-9041-BC1CE86AF406}"/>
              </a:ext>
            </a:extLst>
          </p:cNvPr>
          <p:cNvSpPr txBox="1"/>
          <p:nvPr/>
        </p:nvSpPr>
        <p:spPr>
          <a:xfrm>
            <a:off x="54012" y="1102925"/>
            <a:ext cx="10151247"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Pensez à augmenter l’épaisseur de votre paillage lors de fortes chaleurs ou de sècheresse.</a:t>
            </a:r>
          </a:p>
        </p:txBody>
      </p:sp>
      <p:pic>
        <p:nvPicPr>
          <p:cNvPr id="6" name="Image 5">
            <a:extLst>
              <a:ext uri="{FF2B5EF4-FFF2-40B4-BE49-F238E27FC236}">
                <a16:creationId xmlns:a16="http://schemas.microsoft.com/office/drawing/2014/main" id="{1658BF75-E032-F5BE-5FCC-2F788380A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629" y="1634536"/>
            <a:ext cx="9391257" cy="5223464"/>
          </a:xfrm>
          <a:prstGeom prst="rect">
            <a:avLst/>
          </a:prstGeom>
        </p:spPr>
      </p:pic>
    </p:spTree>
    <p:extLst>
      <p:ext uri="{BB962C8B-B14F-4D97-AF65-F5344CB8AC3E}">
        <p14:creationId xmlns:p14="http://schemas.microsoft.com/office/powerpoint/2010/main" val="554116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5ABF8C-735D-020F-0B42-F9FAA2531CE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C8DC14F-A767-BE4E-A9FE-386D6FBD01B0}"/>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92CAD686-5D07-986E-2FD9-4796CD8D9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809411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EFEE08C-3F06-08AE-AD09-7E335A9D0CFB}"/>
              </a:ext>
            </a:extLst>
          </p:cNvPr>
          <p:cNvPicPr>
            <a:picLocks noChangeAspect="1"/>
          </p:cNvPicPr>
          <p:nvPr/>
        </p:nvPicPr>
        <p:blipFill>
          <a:blip r:embed="rId2"/>
          <a:stretch>
            <a:fillRect/>
          </a:stretch>
        </p:blipFill>
        <p:spPr>
          <a:xfrm>
            <a:off x="1230377" y="0"/>
            <a:ext cx="6718863" cy="6821835"/>
          </a:xfrm>
          <a:prstGeom prst="rect">
            <a:avLst/>
          </a:prstGeom>
        </p:spPr>
      </p:pic>
    </p:spTree>
    <p:extLst>
      <p:ext uri="{BB962C8B-B14F-4D97-AF65-F5344CB8AC3E}">
        <p14:creationId xmlns:p14="http://schemas.microsoft.com/office/powerpoint/2010/main" val="8151544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F04968B-504C-AFCF-ADF8-1B90857F7028}"/>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661FB94-3807-6BC6-AD54-EB1641E9FED1}"/>
              </a:ext>
            </a:extLst>
          </p:cNvPr>
          <p:cNvSpPr txBox="1"/>
          <p:nvPr/>
        </p:nvSpPr>
        <p:spPr>
          <a:xfrm>
            <a:off x="152400" y="37681"/>
            <a:ext cx="8686800" cy="3447098"/>
          </a:xfrm>
          <a:prstGeom prst="rect">
            <a:avLst/>
          </a:prstGeom>
          <a:noFill/>
        </p:spPr>
        <p:txBody>
          <a:bodyPr wrap="square">
            <a:spAutoFit/>
          </a:bodyPr>
          <a:lstStyle/>
          <a:p>
            <a:endParaRPr lang="fr-FR" sz="2000" dirty="0"/>
          </a:p>
          <a:p>
            <a:r>
              <a:rPr lang="fr-FR" sz="2000" b="1" dirty="0"/>
              <a:t>Quel type de technique peut être utilisé pour favoriser l'infiltration de l'eau dans le sol ?</a:t>
            </a:r>
          </a:p>
          <a:p>
            <a:endParaRPr lang="fr-FR" sz="2000" dirty="0"/>
          </a:p>
          <a:p>
            <a:r>
              <a:rPr lang="fr-FR" sz="2000" dirty="0"/>
              <a:t>A) Le paillage.</a:t>
            </a:r>
          </a:p>
          <a:p>
            <a:r>
              <a:rPr lang="fr-FR" sz="2000" dirty="0"/>
              <a:t>B) L'utilisation d’engrais.</a:t>
            </a:r>
          </a:p>
          <a:p>
            <a:r>
              <a:rPr lang="fr-FR" sz="2000" dirty="0"/>
              <a:t>C) L'arrosage à haute pression.</a:t>
            </a:r>
          </a:p>
          <a:p>
            <a:r>
              <a:rPr lang="fr-FR" sz="2000" dirty="0"/>
              <a:t>D) La plantation de gazon synthétique.</a:t>
            </a:r>
          </a:p>
          <a:p>
            <a:r>
              <a:rPr lang="fr-FR" sz="2000" dirty="0"/>
              <a:t>E) Le labour</a:t>
            </a:r>
          </a:p>
          <a:p>
            <a:r>
              <a:rPr lang="fr-FR" sz="2000" dirty="0"/>
              <a:t>F) L’apport de matière organique</a:t>
            </a:r>
          </a:p>
          <a:p>
            <a:endParaRPr lang="fr-FR" dirty="0"/>
          </a:p>
        </p:txBody>
      </p:sp>
      <p:sp>
        <p:nvSpPr>
          <p:cNvPr id="3" name="ZoneTexte 2">
            <a:extLst>
              <a:ext uri="{FF2B5EF4-FFF2-40B4-BE49-F238E27FC236}">
                <a16:creationId xmlns:a16="http://schemas.microsoft.com/office/drawing/2014/main" id="{2A7531DB-DB57-D22F-0F89-A4C6E4801369}"/>
              </a:ext>
            </a:extLst>
          </p:cNvPr>
          <p:cNvSpPr txBox="1"/>
          <p:nvPr/>
        </p:nvSpPr>
        <p:spPr>
          <a:xfrm>
            <a:off x="228600" y="3886200"/>
            <a:ext cx="8686800" cy="2215991"/>
          </a:xfrm>
          <a:prstGeom prst="rect">
            <a:avLst/>
          </a:prstGeom>
          <a:noFill/>
        </p:spPr>
        <p:txBody>
          <a:bodyPr wrap="square" rtlCol="0">
            <a:spAutoFit/>
          </a:bodyPr>
          <a:lstStyle/>
          <a:p>
            <a:r>
              <a:rPr lang="fr-FR" sz="2000" b="1" dirty="0"/>
              <a:t>Réponse correcte : A) Le paillage.</a:t>
            </a:r>
          </a:p>
          <a:p>
            <a:r>
              <a:rPr lang="fr-FR" sz="2000" dirty="0"/>
              <a:t>Explication : Le paillage organique aide à maintenir l'humidité du sol, réduit l'évaporation et encourage l'infiltration de l’eau. C’est aussi un isolant thermique qui favorise la vie du sol.</a:t>
            </a:r>
          </a:p>
          <a:p>
            <a:r>
              <a:rPr lang="fr-FR" sz="2000" dirty="0">
                <a:solidFill>
                  <a:srgbClr val="FF0000"/>
                </a:solidFill>
              </a:rPr>
              <a:t>F) L’apport de matière organique favorise la vie du sol et permet de </a:t>
            </a:r>
            <a:r>
              <a:rPr lang="fr-FR" sz="2000" dirty="0" err="1">
                <a:solidFill>
                  <a:srgbClr val="FF0000"/>
                </a:solidFill>
              </a:rPr>
              <a:t>retenr</a:t>
            </a:r>
            <a:r>
              <a:rPr lang="fr-FR" sz="2000" dirty="0">
                <a:solidFill>
                  <a:srgbClr val="FF0000"/>
                </a:solidFill>
              </a:rPr>
              <a:t> l’eau dans le complexe argilo humique</a:t>
            </a:r>
            <a:r>
              <a:rPr lang="fr-FR" sz="2000" dirty="0"/>
              <a:t>.</a:t>
            </a:r>
          </a:p>
          <a:p>
            <a:endParaRPr lang="fr-FR" dirty="0"/>
          </a:p>
        </p:txBody>
      </p:sp>
    </p:spTree>
    <p:extLst>
      <p:ext uri="{BB962C8B-B14F-4D97-AF65-F5344CB8AC3E}">
        <p14:creationId xmlns:p14="http://schemas.microsoft.com/office/powerpoint/2010/main" val="17947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3"/>
          <p:cNvSpPr>
            <a:spLocks noGrp="1" noChangeArrowheads="1"/>
          </p:cNvSpPr>
          <p:nvPr>
            <p:ph type="body" idx="1"/>
          </p:nvPr>
        </p:nvSpPr>
        <p:spPr bwMode="auto">
          <a:xfrm>
            <a:off x="7620" y="15240"/>
            <a:ext cx="5402580" cy="2886111"/>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66675">
              <a:lnSpc>
                <a:spcPct val="100000"/>
              </a:lnSpc>
              <a:spcBef>
                <a:spcPts val="100"/>
              </a:spcBef>
            </a:pPr>
            <a:r>
              <a:rPr lang="fr-FR" sz="2200" u="sng" dirty="0">
                <a:solidFill>
                  <a:srgbClr val="006FC0"/>
                </a:solidFill>
                <a:uFill>
                  <a:solidFill>
                    <a:srgbClr val="006FC0"/>
                  </a:solidFill>
                </a:uFill>
                <a:latin typeface="Arial"/>
                <a:cs typeface="Arial"/>
              </a:rPr>
              <a:t>Améliorer</a:t>
            </a:r>
            <a:r>
              <a:rPr lang="fr-FR" sz="2200" u="sng" spc="-5" dirty="0">
                <a:solidFill>
                  <a:srgbClr val="006FC0"/>
                </a:solidFill>
                <a:uFill>
                  <a:solidFill>
                    <a:srgbClr val="006FC0"/>
                  </a:solidFill>
                </a:uFill>
                <a:latin typeface="Arial"/>
                <a:cs typeface="Arial"/>
              </a:rPr>
              <a:t> </a:t>
            </a:r>
            <a:r>
              <a:rPr lang="fr-FR" sz="2200" u="sng" dirty="0">
                <a:solidFill>
                  <a:srgbClr val="006FC0"/>
                </a:solidFill>
                <a:uFill>
                  <a:solidFill>
                    <a:srgbClr val="006FC0"/>
                  </a:solidFill>
                </a:uFill>
                <a:latin typeface="Arial"/>
                <a:cs typeface="Arial"/>
              </a:rPr>
              <a:t>les</a:t>
            </a:r>
            <a:r>
              <a:rPr lang="fr-FR" sz="2200" u="sng" spc="5" dirty="0">
                <a:solidFill>
                  <a:srgbClr val="006FC0"/>
                </a:solidFill>
                <a:uFill>
                  <a:solidFill>
                    <a:srgbClr val="006FC0"/>
                  </a:solidFill>
                </a:uFill>
                <a:latin typeface="Arial"/>
                <a:cs typeface="Arial"/>
              </a:rPr>
              <a:t> </a:t>
            </a:r>
            <a:r>
              <a:rPr lang="fr-FR" sz="2200" u="sng" spc="-20" dirty="0">
                <a:solidFill>
                  <a:srgbClr val="006FC0"/>
                </a:solidFill>
                <a:uFill>
                  <a:solidFill>
                    <a:srgbClr val="006FC0"/>
                  </a:solidFill>
                </a:uFill>
                <a:latin typeface="Arial"/>
                <a:cs typeface="Arial"/>
              </a:rPr>
              <a:t>sols</a:t>
            </a:r>
          </a:p>
          <a:p>
            <a:pPr marL="66675">
              <a:lnSpc>
                <a:spcPct val="100000"/>
              </a:lnSpc>
              <a:spcBef>
                <a:spcPts val="100"/>
              </a:spcBef>
            </a:pPr>
            <a:endParaRPr lang="fr-FR" sz="2200" b="0" dirty="0">
              <a:latin typeface="Verdana"/>
              <a:cs typeface="Verdana"/>
            </a:endParaRPr>
          </a:p>
          <a:p>
            <a:pPr marL="66675">
              <a:lnSpc>
                <a:spcPct val="100000"/>
              </a:lnSpc>
              <a:spcBef>
                <a:spcPts val="100"/>
              </a:spcBef>
            </a:pPr>
            <a:r>
              <a:rPr lang="fr-FR" sz="2200" b="0" dirty="0">
                <a:latin typeface="Verdana"/>
                <a:cs typeface="Verdana"/>
              </a:rPr>
              <a:t>Augmenter</a:t>
            </a:r>
            <a:r>
              <a:rPr lang="fr-FR" sz="2200" b="0" spc="-25" dirty="0">
                <a:latin typeface="Verdana"/>
                <a:cs typeface="Verdana"/>
              </a:rPr>
              <a:t> </a:t>
            </a:r>
            <a:r>
              <a:rPr lang="fr-FR" sz="2200" b="0" dirty="0">
                <a:latin typeface="Verdana"/>
                <a:cs typeface="Verdana"/>
              </a:rPr>
              <a:t>la</a:t>
            </a:r>
            <a:r>
              <a:rPr lang="fr-FR" sz="2200" b="0" spc="-60" dirty="0">
                <a:latin typeface="Verdana"/>
                <a:cs typeface="Verdana"/>
              </a:rPr>
              <a:t> </a:t>
            </a:r>
            <a:r>
              <a:rPr lang="fr-FR" sz="2200" b="0" dirty="0">
                <a:latin typeface="Verdana"/>
                <a:cs typeface="Verdana"/>
              </a:rPr>
              <a:t>rétention</a:t>
            </a:r>
            <a:r>
              <a:rPr lang="fr-FR" sz="2200" b="0" spc="-45" dirty="0">
                <a:latin typeface="Verdana"/>
                <a:cs typeface="Verdana"/>
              </a:rPr>
              <a:t> </a:t>
            </a:r>
            <a:r>
              <a:rPr lang="fr-FR" sz="2200" b="0" dirty="0">
                <a:latin typeface="Verdana"/>
                <a:cs typeface="Verdana"/>
              </a:rPr>
              <a:t>en</a:t>
            </a:r>
            <a:r>
              <a:rPr lang="fr-FR" sz="2200" b="0" spc="-60" dirty="0">
                <a:latin typeface="Verdana"/>
                <a:cs typeface="Verdana"/>
              </a:rPr>
              <a:t> </a:t>
            </a:r>
            <a:r>
              <a:rPr lang="fr-FR" sz="2200" b="0" spc="-25" dirty="0">
                <a:latin typeface="Verdana"/>
                <a:cs typeface="Verdana"/>
              </a:rPr>
              <a:t>eau:</a:t>
            </a:r>
          </a:p>
          <a:p>
            <a:pPr marL="66675">
              <a:lnSpc>
                <a:spcPct val="100000"/>
              </a:lnSpc>
              <a:spcBef>
                <a:spcPts val="100"/>
              </a:spcBef>
            </a:pPr>
            <a:r>
              <a:rPr lang="fr-FR" sz="2200" b="0" dirty="0">
                <a:latin typeface="Verdana"/>
                <a:cs typeface="Verdana"/>
              </a:rPr>
              <a:t>Aération du sol sans bouleversement,</a:t>
            </a:r>
            <a:r>
              <a:rPr lang="fr-FR" sz="2200" b="0" spc="-35" dirty="0">
                <a:latin typeface="Verdana"/>
                <a:cs typeface="Verdana"/>
              </a:rPr>
              <a:t> </a:t>
            </a:r>
          </a:p>
          <a:p>
            <a:pPr marL="66675">
              <a:lnSpc>
                <a:spcPct val="100000"/>
              </a:lnSpc>
              <a:spcBef>
                <a:spcPts val="100"/>
              </a:spcBef>
            </a:pPr>
            <a:r>
              <a:rPr lang="fr-FR" sz="2200" b="0" dirty="0">
                <a:latin typeface="Verdana"/>
                <a:cs typeface="Verdana"/>
              </a:rPr>
              <a:t>Apport</a:t>
            </a:r>
            <a:r>
              <a:rPr lang="fr-FR" sz="2200" b="0" spc="-20" dirty="0">
                <a:latin typeface="Verdana"/>
                <a:cs typeface="Verdana"/>
              </a:rPr>
              <a:t> </a:t>
            </a:r>
            <a:r>
              <a:rPr lang="fr-FR" sz="2200" b="0" dirty="0">
                <a:latin typeface="Verdana"/>
                <a:cs typeface="Verdana"/>
              </a:rPr>
              <a:t>de</a:t>
            </a:r>
            <a:r>
              <a:rPr lang="fr-FR" sz="2200" b="0" spc="-15" dirty="0">
                <a:latin typeface="Verdana"/>
                <a:cs typeface="Verdana"/>
              </a:rPr>
              <a:t> </a:t>
            </a:r>
            <a:r>
              <a:rPr lang="fr-FR" sz="2200" b="0" dirty="0">
                <a:latin typeface="Verdana"/>
                <a:cs typeface="Verdana"/>
              </a:rPr>
              <a:t>matière</a:t>
            </a:r>
            <a:r>
              <a:rPr lang="fr-FR" sz="2200" b="0" spc="-25" dirty="0">
                <a:latin typeface="Verdana"/>
                <a:cs typeface="Verdana"/>
              </a:rPr>
              <a:t> </a:t>
            </a:r>
            <a:r>
              <a:rPr lang="fr-FR" sz="2200" b="0" spc="-10" dirty="0">
                <a:latin typeface="Verdana"/>
                <a:cs typeface="Verdana"/>
              </a:rPr>
              <a:t>organique…</a:t>
            </a:r>
          </a:p>
          <a:p>
            <a:pPr marL="66675">
              <a:lnSpc>
                <a:spcPct val="100000"/>
              </a:lnSpc>
              <a:spcBef>
                <a:spcPts val="100"/>
              </a:spcBef>
            </a:pPr>
            <a:r>
              <a:rPr lang="fr-FR" sz="2200" b="0" spc="-10" dirty="0">
                <a:latin typeface="Verdana"/>
                <a:cs typeface="Verdana"/>
              </a:rPr>
              <a:t>Incorporation de mycorhize à la plantation.</a:t>
            </a:r>
          </a:p>
          <a:p>
            <a:pPr marL="66675">
              <a:lnSpc>
                <a:spcPct val="100000"/>
              </a:lnSpc>
              <a:spcBef>
                <a:spcPts val="100"/>
              </a:spcBef>
            </a:pPr>
            <a:r>
              <a:rPr lang="fr-FR" sz="2200" b="0" spc="-10" dirty="0" err="1">
                <a:latin typeface="Verdana"/>
                <a:cs typeface="Verdana"/>
              </a:rPr>
              <a:t>Hydrorétenteur</a:t>
            </a:r>
            <a:r>
              <a:rPr lang="fr-FR" sz="2200" b="0" spc="-10" dirty="0">
                <a:latin typeface="Verdana"/>
                <a:cs typeface="Verdana"/>
              </a:rPr>
              <a:t>?</a:t>
            </a:r>
            <a:endParaRPr lang="fr-FR" sz="2200" b="0" dirty="0">
              <a:latin typeface="Verdana"/>
              <a:cs typeface="Verdana"/>
            </a:endParaRPr>
          </a:p>
          <a:p>
            <a:pPr algn="just" eaLnBrk="1" hangingPunct="1">
              <a:lnSpc>
                <a:spcPct val="125000"/>
              </a:lnSpc>
              <a:spcBef>
                <a:spcPct val="0"/>
              </a:spcBef>
              <a:buFont typeface="Wingdings" pitchFamily="2" charset="2"/>
              <a:buChar char="§"/>
            </a:pPr>
            <a:endParaRPr lang="fr-FR" altLang="fr-FR" sz="2000" dirty="0"/>
          </a:p>
        </p:txBody>
      </p:sp>
      <p:sp>
        <p:nvSpPr>
          <p:cNvPr id="5" name="ZoneTexte 4">
            <a:extLst>
              <a:ext uri="{FF2B5EF4-FFF2-40B4-BE49-F238E27FC236}">
                <a16:creationId xmlns:a16="http://schemas.microsoft.com/office/drawing/2014/main" id="{2DCFAAB1-12BF-0AC6-B072-BE8187CDEA79}"/>
              </a:ext>
            </a:extLst>
          </p:cNvPr>
          <p:cNvSpPr txBox="1"/>
          <p:nvPr/>
        </p:nvSpPr>
        <p:spPr>
          <a:xfrm>
            <a:off x="152400" y="3352800"/>
            <a:ext cx="4572000" cy="3520900"/>
          </a:xfrm>
          <a:prstGeom prst="rect">
            <a:avLst/>
          </a:prstGeom>
          <a:noFill/>
        </p:spPr>
        <p:txBody>
          <a:bodyPr wrap="square">
            <a:spAutoFit/>
          </a:bodyPr>
          <a:lstStyle/>
          <a:p>
            <a:pPr algn="just">
              <a:lnSpc>
                <a:spcPct val="105000"/>
              </a:lnSpc>
              <a:spcBef>
                <a:spcPct val="0"/>
              </a:spcBef>
            </a:pPr>
            <a:r>
              <a:rPr lang="fr-FR" sz="2200" b="1" u="sng" dirty="0">
                <a:solidFill>
                  <a:srgbClr val="006FC0"/>
                </a:solidFill>
                <a:uFill>
                  <a:solidFill>
                    <a:srgbClr val="006FC0"/>
                  </a:solidFill>
                </a:uFill>
                <a:latin typeface="Arial"/>
                <a:cs typeface="Arial"/>
              </a:rPr>
              <a:t>Le choix des végétaux</a:t>
            </a:r>
            <a:endParaRPr lang="fr-FR" sz="2200" b="1" u="sng" spc="-20" dirty="0">
              <a:solidFill>
                <a:srgbClr val="006FC0"/>
              </a:solidFill>
              <a:uFill>
                <a:solidFill>
                  <a:srgbClr val="006FC0"/>
                </a:solidFill>
              </a:uFill>
              <a:latin typeface="Arial"/>
              <a:cs typeface="Arial"/>
            </a:endParaRPr>
          </a:p>
          <a:p>
            <a:pPr algn="just" eaLnBrk="1" hangingPunct="1">
              <a:lnSpc>
                <a:spcPct val="105000"/>
              </a:lnSpc>
              <a:spcBef>
                <a:spcPct val="0"/>
              </a:spcBef>
            </a:pPr>
            <a:endParaRPr lang="fr-FR" altLang="fr-FR" sz="2200" dirty="0"/>
          </a:p>
          <a:p>
            <a:pPr algn="just" eaLnBrk="1" hangingPunct="1">
              <a:lnSpc>
                <a:spcPct val="105000"/>
              </a:lnSpc>
              <a:spcBef>
                <a:spcPct val="0"/>
              </a:spcBef>
            </a:pPr>
            <a:r>
              <a:rPr lang="fr-FR" altLang="fr-FR" sz="2200" dirty="0"/>
              <a:t>Le </a:t>
            </a:r>
            <a:r>
              <a:rPr lang="fr-FR" altLang="fr-FR" sz="2200" b="1" dirty="0"/>
              <a:t>choix de végétaux locaux</a:t>
            </a:r>
            <a:r>
              <a:rPr lang="fr-FR" altLang="fr-FR" sz="2200" dirty="0"/>
              <a:t> ou </a:t>
            </a:r>
            <a:r>
              <a:rPr lang="fr-FR" altLang="fr-FR" sz="2200" b="1" dirty="0"/>
              <a:t>résistants à la sècheresse</a:t>
            </a:r>
            <a:r>
              <a:rPr lang="fr-FR" altLang="fr-FR" sz="2200" dirty="0"/>
              <a:t> limite les besoins en eau. </a:t>
            </a:r>
          </a:p>
          <a:p>
            <a:pPr algn="just" eaLnBrk="1" hangingPunct="1">
              <a:lnSpc>
                <a:spcPct val="125000"/>
              </a:lnSpc>
              <a:spcBef>
                <a:spcPct val="0"/>
              </a:spcBef>
              <a:buFontTx/>
              <a:buNone/>
            </a:pPr>
            <a:r>
              <a:rPr lang="fr-FR" altLang="fr-FR" sz="2200" dirty="0"/>
              <a:t>Attention aux fleurissements avec des plantes à massifs gourmandes ou en suspension, </a:t>
            </a:r>
            <a:r>
              <a:rPr lang="fr-FR" altLang="fr-FR" sz="2200" b="1" dirty="0"/>
              <a:t>privilégier les plantes vivaces</a:t>
            </a:r>
            <a:r>
              <a:rPr lang="fr-FR" altLang="fr-FR" sz="2200" dirty="0"/>
              <a:t>.</a:t>
            </a:r>
          </a:p>
        </p:txBody>
      </p:sp>
      <p:pic>
        <p:nvPicPr>
          <p:cNvPr id="6" name="Picture 9" descr="SEC">
            <a:extLst>
              <a:ext uri="{FF2B5EF4-FFF2-40B4-BE49-F238E27FC236}">
                <a16:creationId xmlns:a16="http://schemas.microsoft.com/office/drawing/2014/main" id="{93851E6A-38FB-24D9-4EFD-CDA4058FEAD4}"/>
              </a:ext>
            </a:extLst>
          </p:cNvPr>
          <p:cNvPicPr>
            <a:picLocks noChangeAspect="1" noChangeArrowheads="1"/>
          </p:cNvPicPr>
          <p:nvPr/>
        </p:nvPicPr>
        <p:blipFill>
          <a:blip r:embed="rId3"/>
          <a:srcRect/>
          <a:stretch>
            <a:fillRect/>
          </a:stretch>
        </p:blipFill>
        <p:spPr bwMode="auto">
          <a:xfrm>
            <a:off x="4946801" y="3694269"/>
            <a:ext cx="4197199" cy="3148491"/>
          </a:xfrm>
          <a:prstGeom prst="rect">
            <a:avLst/>
          </a:prstGeom>
          <a:noFill/>
          <a:ln w="9525">
            <a:solidFill>
              <a:srgbClr val="005A58"/>
            </a:solidFill>
            <a:miter lim="800000"/>
            <a:headEnd/>
            <a:tailEnd/>
          </a:ln>
        </p:spPr>
      </p:pic>
      <p:pic>
        <p:nvPicPr>
          <p:cNvPr id="7" name="Picture 7" descr="IMG_0021">
            <a:extLst>
              <a:ext uri="{FF2B5EF4-FFF2-40B4-BE49-F238E27FC236}">
                <a16:creationId xmlns:a16="http://schemas.microsoft.com/office/drawing/2014/main" id="{02FF0813-C27F-E9A0-E75D-ACA3BC0F1411}"/>
              </a:ext>
            </a:extLst>
          </p:cNvPr>
          <p:cNvPicPr>
            <a:picLocks noChangeAspect="1" noChangeArrowheads="1"/>
          </p:cNvPicPr>
          <p:nvPr/>
        </p:nvPicPr>
        <p:blipFill>
          <a:blip r:embed="rId4"/>
          <a:srcRect/>
          <a:stretch>
            <a:fillRect/>
          </a:stretch>
        </p:blipFill>
        <p:spPr bwMode="auto">
          <a:xfrm>
            <a:off x="4907960" y="-7584"/>
            <a:ext cx="4228420" cy="3171315"/>
          </a:xfrm>
          <a:prstGeom prst="rect">
            <a:avLst/>
          </a:prstGeom>
          <a:noFill/>
          <a:ln w="9525">
            <a:solidFill>
              <a:srgbClr val="005A58"/>
            </a:solidFill>
            <a:miter lim="800000"/>
            <a:headEnd/>
            <a:tailEnd/>
          </a:ln>
        </p:spPr>
      </p:pic>
      <p:sp>
        <p:nvSpPr>
          <p:cNvPr id="2" name="ZoneTexte 1">
            <a:extLst>
              <a:ext uri="{FF2B5EF4-FFF2-40B4-BE49-F238E27FC236}">
                <a16:creationId xmlns:a16="http://schemas.microsoft.com/office/drawing/2014/main" id="{A2A29DFB-22F1-B778-81B7-884FA46FBD81}"/>
              </a:ext>
            </a:extLst>
          </p:cNvPr>
          <p:cNvSpPr txBox="1"/>
          <p:nvPr/>
        </p:nvSpPr>
        <p:spPr>
          <a:xfrm>
            <a:off x="1701075" y="6227369"/>
            <a:ext cx="3206885" cy="646331"/>
          </a:xfrm>
          <a:prstGeom prst="rect">
            <a:avLst/>
          </a:prstGeom>
          <a:noFill/>
        </p:spPr>
        <p:txBody>
          <a:bodyPr wrap="square" rtlCol="0">
            <a:spAutoFit/>
          </a:bodyPr>
          <a:lstStyle/>
          <a:p>
            <a:r>
              <a:rPr lang="fr-FR" dirty="0">
                <a:hlinkClick r:id="rId5" action="ppaction://hlinkfile"/>
              </a:rPr>
              <a:t>..\Ressources\</a:t>
            </a:r>
            <a:r>
              <a:rPr lang="fr-FR" dirty="0" err="1">
                <a:hlinkClick r:id="rId5" action="ppaction://hlinkfile"/>
              </a:rPr>
              <a:t>caue</a:t>
            </a:r>
            <a:r>
              <a:rPr lang="fr-FR" dirty="0">
                <a:hlinkClick r:id="rId5" action="ppaction://hlinkfile"/>
              </a:rPr>
              <a:t>-palette végétale-2024.pdf</a:t>
            </a:r>
            <a:endParaRPr lang="fr-F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8EC4722-F74C-58FE-6FBB-28CA3C1C2832}"/>
              </a:ext>
            </a:extLst>
          </p:cNvPr>
          <p:cNvSpPr>
            <a:spLocks noGrp="1"/>
          </p:cNvSpPr>
          <p:nvPr>
            <p:ph type="sldNum" sz="quarter" idx="12"/>
          </p:nvPr>
        </p:nvSpPr>
        <p:spPr/>
        <p:txBody>
          <a:bodyPr/>
          <a:lstStyle/>
          <a:p>
            <a:pPr rtl="0"/>
            <a:fld id="{D8DA9DAA-006C-4F4B-980E-E3DF019B24E2}" type="slidenum">
              <a:rPr lang="fr-FR" noProof="0" smtClean="0"/>
              <a:t>77</a:t>
            </a:fld>
            <a:endParaRPr lang="fr-FR" noProof="0"/>
          </a:p>
        </p:txBody>
      </p:sp>
      <p:pic>
        <p:nvPicPr>
          <p:cNvPr id="3" name="Image 2">
            <a:extLst>
              <a:ext uri="{FF2B5EF4-FFF2-40B4-BE49-F238E27FC236}">
                <a16:creationId xmlns:a16="http://schemas.microsoft.com/office/drawing/2014/main" id="{F6CCEF43-5B8D-046C-7337-6757B190E95B}"/>
              </a:ext>
            </a:extLst>
          </p:cNvPr>
          <p:cNvPicPr>
            <a:picLocks noChangeAspect="1"/>
          </p:cNvPicPr>
          <p:nvPr/>
        </p:nvPicPr>
        <p:blipFill>
          <a:blip r:embed="rId3"/>
          <a:stretch>
            <a:fillRect/>
          </a:stretch>
        </p:blipFill>
        <p:spPr>
          <a:xfrm>
            <a:off x="0" y="14111"/>
            <a:ext cx="9144000" cy="6829778"/>
          </a:xfrm>
          <a:prstGeom prst="rect">
            <a:avLst/>
          </a:prstGeom>
        </p:spPr>
      </p:pic>
      <p:sp>
        <p:nvSpPr>
          <p:cNvPr id="5" name="ZoneTexte 4">
            <a:extLst>
              <a:ext uri="{FF2B5EF4-FFF2-40B4-BE49-F238E27FC236}">
                <a16:creationId xmlns:a16="http://schemas.microsoft.com/office/drawing/2014/main" id="{D7ABBEE4-40D3-F4F7-8D61-733AD000947B}"/>
              </a:ext>
            </a:extLst>
          </p:cNvPr>
          <p:cNvSpPr txBox="1"/>
          <p:nvPr/>
        </p:nvSpPr>
        <p:spPr>
          <a:xfrm>
            <a:off x="3559216" y="150999"/>
            <a:ext cx="4664596" cy="584775"/>
          </a:xfrm>
          <a:prstGeom prst="rect">
            <a:avLst/>
          </a:prstGeom>
          <a:noFill/>
        </p:spPr>
        <p:txBody>
          <a:bodyPr wrap="square">
            <a:spAutoFit/>
          </a:bodyPr>
          <a:lstStyle/>
          <a:p>
            <a:r>
              <a:rPr lang="fr-FR" sz="3200" b="0" i="0" dirty="0">
                <a:solidFill>
                  <a:srgbClr val="006621"/>
                </a:solidFill>
                <a:effectLst/>
                <a:latin typeface="Roboto" panose="02000000000000000000" pitchFamily="2" charset="0"/>
              </a:rPr>
              <a:t>https://jardin-sec.com/</a:t>
            </a:r>
            <a:endParaRPr lang="fr-FR" sz="3200" dirty="0"/>
          </a:p>
        </p:txBody>
      </p:sp>
      <p:pic>
        <p:nvPicPr>
          <p:cNvPr id="4" name="Image 3">
            <a:extLst>
              <a:ext uri="{FF2B5EF4-FFF2-40B4-BE49-F238E27FC236}">
                <a16:creationId xmlns:a16="http://schemas.microsoft.com/office/drawing/2014/main" id="{91C0F2C6-5508-B608-D57E-CA23D5969B03}"/>
              </a:ext>
            </a:extLst>
          </p:cNvPr>
          <p:cNvPicPr>
            <a:picLocks noChangeAspect="1"/>
          </p:cNvPicPr>
          <p:nvPr/>
        </p:nvPicPr>
        <p:blipFill>
          <a:blip r:embed="rId4"/>
          <a:stretch>
            <a:fillRect/>
          </a:stretch>
        </p:blipFill>
        <p:spPr>
          <a:xfrm>
            <a:off x="0" y="4756827"/>
            <a:ext cx="9238495" cy="2101174"/>
          </a:xfrm>
          <a:prstGeom prst="rect">
            <a:avLst/>
          </a:prstGeom>
        </p:spPr>
      </p:pic>
    </p:spTree>
    <p:extLst>
      <p:ext uri="{BB962C8B-B14F-4D97-AF65-F5344CB8AC3E}">
        <p14:creationId xmlns:p14="http://schemas.microsoft.com/office/powerpoint/2010/main" val="3096312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6">
            <a:extLst>
              <a:ext uri="{FF2B5EF4-FFF2-40B4-BE49-F238E27FC236}">
                <a16:creationId xmlns:a16="http://schemas.microsoft.com/office/drawing/2014/main" id="{23693E32-3EAE-4620-9D46-D0C4CB91FCF4}"/>
              </a:ext>
            </a:extLst>
          </p:cNvPr>
          <p:cNvSpPr txBox="1">
            <a:spLocks noGrp="1"/>
          </p:cNvSpPr>
          <p:nvPr>
            <p:ph sz="quarter" idx="10"/>
          </p:nvPr>
        </p:nvSpPr>
        <p:spPr>
          <a:xfrm>
            <a:off x="131540" y="1569245"/>
            <a:ext cx="4114800" cy="5724644"/>
          </a:xfrm>
          <a:prstGeom prst="rect">
            <a:avLst/>
          </a:prstGeom>
          <a:noFill/>
        </p:spPr>
        <p:txBody>
          <a:bodyPr wrap="square" rtlCol="0">
            <a:spAutoFit/>
          </a:bodyPr>
          <a:lstStyle/>
          <a:p>
            <a:endParaRPr lang="fr-FR" sz="2400" dirty="0">
              <a:solidFill>
                <a:srgbClr val="00B050"/>
              </a:solidFill>
              <a:latin typeface="+mn-lt"/>
            </a:endParaRPr>
          </a:p>
          <a:p>
            <a:pPr marL="214313" indent="-214313">
              <a:buFont typeface="Wingdings" panose="05000000000000000000" pitchFamily="2" charset="2"/>
              <a:buChar char="Ø"/>
            </a:pPr>
            <a:r>
              <a:rPr lang="fr-FR" sz="2400" dirty="0">
                <a:latin typeface="+mn-lt"/>
              </a:rPr>
              <a:t>Solution permettant à l’eau, l’oxygène, aux éléments nutritifs d’accéder directement aux racines des arbres ou arbustes dans des sols compacts ou couvertures denses.</a:t>
            </a:r>
          </a:p>
          <a:p>
            <a:pPr marL="214313" indent="-214313">
              <a:buFont typeface="Wingdings" panose="05000000000000000000" pitchFamily="2" charset="2"/>
              <a:buChar char="Ø"/>
            </a:pPr>
            <a:endParaRPr lang="fr-FR" sz="2400" dirty="0">
              <a:latin typeface="+mn-lt"/>
            </a:endParaRPr>
          </a:p>
          <a:p>
            <a:endParaRPr lang="fr-FR" sz="2400" dirty="0">
              <a:latin typeface="+mn-lt"/>
            </a:endParaRPr>
          </a:p>
          <a:p>
            <a:pPr marL="214313" indent="-214313">
              <a:buFont typeface="Wingdings" panose="05000000000000000000" pitchFamily="2" charset="2"/>
              <a:buChar char="Ø"/>
            </a:pPr>
            <a:r>
              <a:rPr lang="fr-FR" sz="2400" dirty="0">
                <a:latin typeface="+mn-lt"/>
              </a:rPr>
              <a:t>Il encourage le système radiculaire à se développer profondément dans les sols et loin de la surface.</a:t>
            </a:r>
          </a:p>
          <a:p>
            <a:endParaRPr lang="fr-FR" dirty="0">
              <a:latin typeface="+mn-lt"/>
            </a:endParaRPr>
          </a:p>
          <a:p>
            <a:endParaRPr lang="fr-FR" dirty="0">
              <a:latin typeface="+mn-lt"/>
            </a:endParaRPr>
          </a:p>
        </p:txBody>
      </p:sp>
      <p:pic>
        <p:nvPicPr>
          <p:cNvPr id="6" name="Image 3">
            <a:extLst>
              <a:ext uri="{FF2B5EF4-FFF2-40B4-BE49-F238E27FC236}">
                <a16:creationId xmlns:a16="http://schemas.microsoft.com/office/drawing/2014/main" id="{E92237E5-CCD9-7243-78BA-BF459BFF83FF}"/>
              </a:ext>
            </a:extLst>
          </p:cNvPr>
          <p:cNvPicPr>
            <a:picLocks noGrp="1" noChangeAspect="1"/>
          </p:cNvPicPr>
          <p:nvPr>
            <p:ph sz="quarter" idx="12"/>
          </p:nvPr>
        </p:nvPicPr>
        <p:blipFill>
          <a:blip r:embed="rId3"/>
          <a:stretch>
            <a:fillRect/>
          </a:stretch>
        </p:blipFill>
        <p:spPr>
          <a:xfrm>
            <a:off x="4897661" y="1885951"/>
            <a:ext cx="3920679" cy="3565922"/>
          </a:xfrm>
          <a:prstGeom prst="rect">
            <a:avLst/>
          </a:prstGeom>
        </p:spPr>
      </p:pic>
      <p:sp>
        <p:nvSpPr>
          <p:cNvPr id="7" name="ZoneTexte 2">
            <a:extLst>
              <a:ext uri="{FF2B5EF4-FFF2-40B4-BE49-F238E27FC236}">
                <a16:creationId xmlns:a16="http://schemas.microsoft.com/office/drawing/2014/main" id="{EB73418F-055B-6C69-A97D-936ABFE5FE2B}"/>
              </a:ext>
            </a:extLst>
          </p:cNvPr>
          <p:cNvSpPr txBox="1">
            <a:spLocks noGrp="1" noChangeArrowheads="1"/>
          </p:cNvSpPr>
          <p:nvPr>
            <p:ph type="title"/>
          </p:nvPr>
        </p:nvSpPr>
        <p:spPr bwMode="auto">
          <a:xfrm>
            <a:off x="228600" y="1142762"/>
            <a:ext cx="7237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panose="05000000000000000000" pitchFamily="2" charset="2"/>
              <a:buChar char="§"/>
              <a:defRPr sz="2800" b="1">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400" dirty="0">
                <a:solidFill>
                  <a:schemeClr val="accent1"/>
                </a:solidFill>
                <a:latin typeface="+mj-lt"/>
              </a:rPr>
              <a:t>DEFINITION DU ROOT WATERING SYSTEM DE RAIN BIRD </a:t>
            </a:r>
          </a:p>
        </p:txBody>
      </p:sp>
      <p:sp>
        <p:nvSpPr>
          <p:cNvPr id="2" name="ZoneTexte 1">
            <a:extLst>
              <a:ext uri="{FF2B5EF4-FFF2-40B4-BE49-F238E27FC236}">
                <a16:creationId xmlns:a16="http://schemas.microsoft.com/office/drawing/2014/main" id="{A28863FC-2E85-122D-03B0-47418DD6D8A3}"/>
              </a:ext>
            </a:extLst>
          </p:cNvPr>
          <p:cNvSpPr txBox="1"/>
          <p:nvPr/>
        </p:nvSpPr>
        <p:spPr>
          <a:xfrm>
            <a:off x="2939290" y="184995"/>
            <a:ext cx="457200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Solutions innovantes</a:t>
            </a:r>
          </a:p>
        </p:txBody>
      </p:sp>
    </p:spTree>
    <p:extLst>
      <p:ext uri="{BB962C8B-B14F-4D97-AF65-F5344CB8AC3E}">
        <p14:creationId xmlns:p14="http://schemas.microsoft.com/office/powerpoint/2010/main" val="4128032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F3A7F1-804D-41F3-835E-8D9105E15CF0}"/>
              </a:ext>
            </a:extLst>
          </p:cNvPr>
          <p:cNvSpPr txBox="1"/>
          <p:nvPr/>
        </p:nvSpPr>
        <p:spPr>
          <a:xfrm>
            <a:off x="1828800" y="228600"/>
            <a:ext cx="567131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Solutions innovantes les oyats</a:t>
            </a:r>
          </a:p>
        </p:txBody>
      </p:sp>
      <p:pic>
        <p:nvPicPr>
          <p:cNvPr id="1026" name="Picture 2" descr="OYAS : une micro-irrigation novatrice vieille de 4 000 ans ! | Pays ...">
            <a:extLst>
              <a:ext uri="{FF2B5EF4-FFF2-40B4-BE49-F238E27FC236}">
                <a16:creationId xmlns:a16="http://schemas.microsoft.com/office/drawing/2014/main" id="{E19584DB-3EB8-379E-4DE4-8D8F9B5435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 y="774700"/>
            <a:ext cx="4256339" cy="265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s oyas : pour un arrosage économe et régulier">
            <a:extLst>
              <a:ext uri="{FF2B5EF4-FFF2-40B4-BE49-F238E27FC236}">
                <a16:creationId xmlns:a16="http://schemas.microsoft.com/office/drawing/2014/main" id="{DA2A53CA-6BA4-D52A-F90E-081ED6E1AF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 y="3423138"/>
            <a:ext cx="5581650" cy="34348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sement Waterproofing - Waterproofing Under Basement Stairs in ...">
            <a:extLst>
              <a:ext uri="{FF2B5EF4-FFF2-40B4-BE49-F238E27FC236}">
                <a16:creationId xmlns:a16="http://schemas.microsoft.com/office/drawing/2014/main" id="{F69AB01D-6ACF-A9D8-3AC1-47CD9A85DE6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9781" y="690265"/>
            <a:ext cx="2368689" cy="316607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8492092-E98B-E5DE-E49E-9CE2DB347C3E}"/>
              </a:ext>
            </a:extLst>
          </p:cNvPr>
          <p:cNvSpPr txBox="1"/>
          <p:nvPr/>
        </p:nvSpPr>
        <p:spPr>
          <a:xfrm>
            <a:off x="5648239" y="3878824"/>
            <a:ext cx="2514600" cy="369332"/>
          </a:xfrm>
          <a:prstGeom prst="rect">
            <a:avLst/>
          </a:prstGeom>
          <a:noFill/>
        </p:spPr>
        <p:txBody>
          <a:bodyPr wrap="square" rtlCol="0">
            <a:spAutoFit/>
          </a:bodyPr>
          <a:lstStyle/>
          <a:p>
            <a:r>
              <a:rPr lang="fr-FR" b="1" dirty="0"/>
              <a:t>OLLAS JAMET</a:t>
            </a:r>
          </a:p>
        </p:txBody>
      </p:sp>
      <p:sp>
        <p:nvSpPr>
          <p:cNvPr id="4" name="ZoneTexte 3">
            <a:extLst>
              <a:ext uri="{FF2B5EF4-FFF2-40B4-BE49-F238E27FC236}">
                <a16:creationId xmlns:a16="http://schemas.microsoft.com/office/drawing/2014/main" id="{D100DBC1-4848-9B58-31AD-74F0D3ED6015}"/>
              </a:ext>
            </a:extLst>
          </p:cNvPr>
          <p:cNvSpPr txBox="1"/>
          <p:nvPr/>
        </p:nvSpPr>
        <p:spPr>
          <a:xfrm>
            <a:off x="4328807" y="712754"/>
            <a:ext cx="2638864" cy="2862322"/>
          </a:xfrm>
          <a:prstGeom prst="rect">
            <a:avLst/>
          </a:prstGeom>
          <a:noFill/>
        </p:spPr>
        <p:txBody>
          <a:bodyPr wrap="none" rtlCol="0">
            <a:spAutoFit/>
          </a:bodyPr>
          <a:lstStyle/>
          <a:p>
            <a:pPr algn="l"/>
            <a:r>
              <a:rPr lang="fr-FR" b="1" i="0" dirty="0" err="1">
                <a:solidFill>
                  <a:schemeClr val="tx1"/>
                </a:solidFill>
                <a:effectLst/>
                <a:latin typeface="Tisa Sans Pro"/>
              </a:rPr>
              <a:t>Oyas</a:t>
            </a:r>
            <a:r>
              <a:rPr lang="fr-FR" b="1" i="0" dirty="0">
                <a:solidFill>
                  <a:schemeClr val="tx1"/>
                </a:solidFill>
                <a:effectLst/>
                <a:latin typeface="Tisa Sans Pro"/>
              </a:rPr>
              <a:t> Environnement</a:t>
            </a:r>
          </a:p>
          <a:p>
            <a:pPr algn="l" fontAlgn="ctr"/>
            <a:r>
              <a:rPr lang="fr-FR" b="0" i="0" dirty="0">
                <a:solidFill>
                  <a:schemeClr val="tx1"/>
                </a:solidFill>
                <a:effectLst/>
                <a:latin typeface="Tisa Sans Pro"/>
              </a:rPr>
              <a:t>Tel : +33 (0)4 99 65 27 90</a:t>
            </a:r>
            <a:br>
              <a:rPr lang="fr-FR" b="0" i="0" dirty="0">
                <a:solidFill>
                  <a:schemeClr val="tx1"/>
                </a:solidFill>
                <a:effectLst/>
                <a:latin typeface="Tisa Sans Pro"/>
              </a:rPr>
            </a:br>
            <a:r>
              <a:rPr lang="fr-FR" b="0" i="0" dirty="0">
                <a:solidFill>
                  <a:schemeClr val="tx1"/>
                </a:solidFill>
                <a:effectLst/>
                <a:latin typeface="Tisa Sans Pro"/>
              </a:rPr>
              <a:t>Ateliers/Drive/Boutiques :</a:t>
            </a:r>
            <a:br>
              <a:rPr lang="fr-FR" b="0" i="0" dirty="0">
                <a:solidFill>
                  <a:schemeClr val="tx1"/>
                </a:solidFill>
                <a:effectLst/>
                <a:latin typeface="Tisa Sans Pro"/>
              </a:rPr>
            </a:br>
            <a:r>
              <a:rPr lang="fr-FR" b="0" i="0" dirty="0">
                <a:solidFill>
                  <a:schemeClr val="tx1"/>
                </a:solidFill>
                <a:effectLst/>
                <a:latin typeface="Tisa Sans Pro"/>
              </a:rPr>
              <a:t>Hérault (34)</a:t>
            </a:r>
            <a:br>
              <a:rPr lang="fr-FR" b="0" i="0" dirty="0">
                <a:solidFill>
                  <a:schemeClr val="tx1"/>
                </a:solidFill>
                <a:effectLst/>
                <a:latin typeface="Tisa Sans Pro"/>
              </a:rPr>
            </a:br>
            <a:r>
              <a:rPr lang="fr-FR" b="0" i="0" dirty="0">
                <a:solidFill>
                  <a:schemeClr val="tx1"/>
                </a:solidFill>
                <a:effectLst/>
                <a:latin typeface="Tisa Sans Pro"/>
              </a:rPr>
              <a:t>174B Route d'Aniane</a:t>
            </a:r>
            <a:br>
              <a:rPr lang="fr-FR" b="0" i="0" dirty="0">
                <a:solidFill>
                  <a:schemeClr val="tx1"/>
                </a:solidFill>
                <a:effectLst/>
                <a:latin typeface="Tisa Sans Pro"/>
              </a:rPr>
            </a:br>
            <a:r>
              <a:rPr lang="fr-FR" b="0" i="0" dirty="0">
                <a:solidFill>
                  <a:schemeClr val="tx1"/>
                </a:solidFill>
                <a:effectLst/>
                <a:latin typeface="Tisa Sans Pro"/>
              </a:rPr>
              <a:t>34150 Saint-Jean-de-Fos</a:t>
            </a:r>
            <a:br>
              <a:rPr lang="fr-FR" b="0" i="0" dirty="0">
                <a:solidFill>
                  <a:schemeClr val="tx1"/>
                </a:solidFill>
                <a:effectLst/>
                <a:latin typeface="Tisa Sans Pro"/>
              </a:rPr>
            </a:br>
            <a:r>
              <a:rPr lang="fr-FR" b="0" i="0" dirty="0">
                <a:solidFill>
                  <a:schemeClr val="tx1"/>
                </a:solidFill>
                <a:effectLst/>
                <a:latin typeface="Tisa Sans Pro"/>
              </a:rPr>
              <a:t>Vosges (88)</a:t>
            </a:r>
            <a:br>
              <a:rPr lang="fr-FR" b="0" i="0" dirty="0">
                <a:solidFill>
                  <a:schemeClr val="tx1"/>
                </a:solidFill>
                <a:effectLst/>
                <a:latin typeface="Tisa Sans Pro"/>
              </a:rPr>
            </a:br>
            <a:r>
              <a:rPr lang="fr-FR" b="0" i="0" dirty="0">
                <a:solidFill>
                  <a:schemeClr val="tx1"/>
                </a:solidFill>
                <a:effectLst/>
                <a:latin typeface="Tisa Sans Pro"/>
              </a:rPr>
              <a:t>8 rue de Faulx</a:t>
            </a:r>
            <a:br>
              <a:rPr lang="fr-FR" b="0" i="0" dirty="0">
                <a:solidFill>
                  <a:schemeClr val="tx1"/>
                </a:solidFill>
                <a:effectLst/>
                <a:latin typeface="Tisa Sans Pro"/>
              </a:rPr>
            </a:br>
            <a:r>
              <a:rPr lang="fr-FR" b="0" i="0" dirty="0">
                <a:solidFill>
                  <a:schemeClr val="tx1"/>
                </a:solidFill>
                <a:effectLst/>
                <a:latin typeface="Tisa Sans Pro"/>
              </a:rPr>
              <a:t>88230 Fraize</a:t>
            </a:r>
          </a:p>
          <a:p>
            <a:endParaRPr lang="fr-FR" dirty="0"/>
          </a:p>
        </p:txBody>
      </p:sp>
      <p:pic>
        <p:nvPicPr>
          <p:cNvPr id="4098" name="Picture 2" descr="KIT-GUIRL-M-Karine CALMELS7 - credit 2">
            <a:extLst>
              <a:ext uri="{FF2B5EF4-FFF2-40B4-BE49-F238E27FC236}">
                <a16:creationId xmlns:a16="http://schemas.microsoft.com/office/drawing/2014/main" id="{F6050D1E-DE27-6A84-142E-FDDA45BD71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394" b="26393"/>
          <a:stretch/>
        </p:blipFill>
        <p:spPr bwMode="auto">
          <a:xfrm>
            <a:off x="5407589" y="4551904"/>
            <a:ext cx="3735261" cy="227914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80147584-CFAC-3E7D-A3E6-19A44312875B}"/>
              </a:ext>
            </a:extLst>
          </p:cNvPr>
          <p:cNvSpPr txBox="1"/>
          <p:nvPr/>
        </p:nvSpPr>
        <p:spPr>
          <a:xfrm>
            <a:off x="5648239" y="4248156"/>
            <a:ext cx="3419561" cy="646331"/>
          </a:xfrm>
          <a:prstGeom prst="rect">
            <a:avLst/>
          </a:prstGeom>
          <a:noFill/>
        </p:spPr>
        <p:txBody>
          <a:bodyPr wrap="square" rtlCol="0">
            <a:spAutoFit/>
          </a:bodyPr>
          <a:lstStyle/>
          <a:p>
            <a:r>
              <a:rPr lang="fr-FR" dirty="0">
                <a:hlinkClick r:id="rId7" action="ppaction://hlinkfile"/>
              </a:rPr>
              <a:t>..\films\Les </a:t>
            </a:r>
            <a:r>
              <a:rPr lang="fr-FR" dirty="0" err="1">
                <a:hlinkClick r:id="rId7" action="ppaction://hlinkfile"/>
              </a:rPr>
              <a:t>oyas</a:t>
            </a:r>
            <a:r>
              <a:rPr lang="fr-FR" dirty="0">
                <a:hlinkClick r:id="rId7" action="ppaction://hlinkfile"/>
              </a:rPr>
              <a:t>, un système d’arrosage économique.mp4</a:t>
            </a:r>
            <a:endParaRPr lang="fr-FR" dirty="0"/>
          </a:p>
        </p:txBody>
      </p:sp>
    </p:spTree>
    <p:extLst>
      <p:ext uri="{BB962C8B-B14F-4D97-AF65-F5344CB8AC3E}">
        <p14:creationId xmlns:p14="http://schemas.microsoft.com/office/powerpoint/2010/main" val="18439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9738529-22A0-C25B-A7EE-99AA1F5EFD8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5B56F983-0D37-EDAD-91D7-0950D9AA75F4}"/>
              </a:ext>
            </a:extLst>
          </p:cNvPr>
          <p:cNvSpPr txBox="1"/>
          <p:nvPr/>
        </p:nvSpPr>
        <p:spPr>
          <a:xfrm>
            <a:off x="343711" y="231842"/>
            <a:ext cx="8686800" cy="2037609"/>
          </a:xfrm>
          <a:prstGeom prst="rect">
            <a:avLst/>
          </a:prstGeom>
          <a:noFill/>
        </p:spPr>
        <p:txBody>
          <a:bodyPr wrap="square">
            <a:spAutoFit/>
          </a:bodyPr>
          <a:lstStyle/>
          <a:p>
            <a:pPr algn="l">
              <a:lnSpc>
                <a:spcPts val="1680"/>
              </a:lnSpc>
              <a:spcAft>
                <a:spcPts val="1500"/>
              </a:spcAft>
            </a:pPr>
            <a:r>
              <a:rPr lang="fr-FR" sz="2000" b="1" i="0" dirty="0">
                <a:solidFill>
                  <a:schemeClr val="tx1"/>
                </a:solidFill>
                <a:effectLst/>
                <a:latin typeface="Montserrat" panose="00000500000000000000" pitchFamily="2" charset="0"/>
              </a:rPr>
              <a:t>Quelle est la principale définition de l'évapotranspiration potentielle (ETP) dans le contexte de l'irrigation des espaces verts ? </a:t>
            </a:r>
          </a:p>
          <a:p>
            <a:pPr algn="l">
              <a:lnSpc>
                <a:spcPts val="1680"/>
              </a:lnSpc>
              <a:spcAft>
                <a:spcPts val="1500"/>
              </a:spcAft>
            </a:pPr>
            <a:r>
              <a:rPr lang="fr-FR" sz="2000" b="0" i="0" dirty="0">
                <a:solidFill>
                  <a:schemeClr val="tx1"/>
                </a:solidFill>
                <a:effectLst/>
                <a:latin typeface="Montserrat" panose="00000500000000000000" pitchFamily="2" charset="0"/>
              </a:rPr>
              <a:t>A) La quantité d'eau nécessaire pour irriguer un espace vert.</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La quantité d'eau qui pourrait s'évaporer et s'</a:t>
            </a:r>
            <a:r>
              <a:rPr lang="fr-FR" sz="2000" b="0" i="0" dirty="0" err="1">
                <a:solidFill>
                  <a:schemeClr val="tx1"/>
                </a:solidFill>
                <a:effectLst/>
                <a:latin typeface="Montserrat" panose="00000500000000000000" pitchFamily="2" charset="0"/>
              </a:rPr>
              <a:t>évapotranspirer</a:t>
            </a:r>
            <a:r>
              <a:rPr lang="fr-FR" sz="2000" b="0" i="0" dirty="0">
                <a:solidFill>
                  <a:schemeClr val="tx1"/>
                </a:solidFill>
                <a:effectLst/>
                <a:latin typeface="Montserrat" panose="00000500000000000000" pitchFamily="2" charset="0"/>
              </a:rPr>
              <a:t> si les conditions étaient optimales.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La quantité d'eau qui s'écoule dans les systèmes de drainage.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La quantité d'eau qui reste dans le sol après une irrigation.</a:t>
            </a:r>
          </a:p>
        </p:txBody>
      </p:sp>
      <p:sp>
        <p:nvSpPr>
          <p:cNvPr id="4" name="ZoneTexte 3">
            <a:extLst>
              <a:ext uri="{FF2B5EF4-FFF2-40B4-BE49-F238E27FC236}">
                <a16:creationId xmlns:a16="http://schemas.microsoft.com/office/drawing/2014/main" id="{17960AFC-23B0-3381-C4AF-5BC9F3AB7098}"/>
              </a:ext>
            </a:extLst>
          </p:cNvPr>
          <p:cNvSpPr txBox="1"/>
          <p:nvPr/>
        </p:nvSpPr>
        <p:spPr>
          <a:xfrm>
            <a:off x="426396" y="3197157"/>
            <a:ext cx="7848600" cy="3139321"/>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B</a:t>
            </a:r>
            <a:br>
              <a:rPr lang="fr-FR" sz="2000" b="0" i="0" dirty="0">
                <a:solidFill>
                  <a:schemeClr val="tx1"/>
                </a:solidFill>
                <a:effectLst/>
                <a:latin typeface="Montserrat" panose="00000500000000000000" pitchFamily="2" charset="0"/>
              </a:rPr>
            </a:br>
            <a:r>
              <a:rPr lang="fr-FR" sz="2000" b="1" i="0" dirty="0">
                <a:solidFill>
                  <a:schemeClr val="tx1"/>
                </a:solidFill>
                <a:effectLst/>
                <a:latin typeface="Montserrat" panose="00000500000000000000" pitchFamily="2" charset="0"/>
              </a:rPr>
              <a:t>Explication :</a:t>
            </a:r>
            <a:r>
              <a:rPr lang="fr-FR" sz="2000" b="0" i="0" dirty="0">
                <a:solidFill>
                  <a:schemeClr val="tx1"/>
                </a:solidFill>
                <a:effectLst/>
                <a:latin typeface="Montserrat" panose="00000500000000000000" pitchFamily="2" charset="0"/>
              </a:rPr>
              <a:t> L'ETP correspond à la quantité d'eau qui pourrait être perdue par évaporation et transpiration des plantes suivant les conditions d'humidité, de température et de lumière. </a:t>
            </a:r>
            <a:r>
              <a:rPr lang="fr-FR" sz="2000" b="0" i="0" dirty="0">
                <a:solidFill>
                  <a:srgbClr val="FF0000"/>
                </a:solidFill>
                <a:effectLst/>
                <a:latin typeface="Montserrat" panose="00000500000000000000" pitchFamily="2" charset="0"/>
              </a:rPr>
              <a:t>Cela permet de définir le besoin des plantes pour reconstituer la RFU.</a:t>
            </a:r>
          </a:p>
          <a:p>
            <a:pPr algn="l"/>
            <a:r>
              <a:rPr lang="fr-FR" sz="2000" b="0" i="0" dirty="0">
                <a:solidFill>
                  <a:srgbClr val="FF0000"/>
                </a:solidFill>
                <a:effectLst/>
                <a:latin typeface="Montserrat" panose="00000500000000000000" pitchFamily="2" charset="0"/>
              </a:rPr>
              <a:t>A) La température de l'air.</a:t>
            </a:r>
            <a:br>
              <a:rPr lang="fr-FR" sz="2000" dirty="0">
                <a:solidFill>
                  <a:srgbClr val="FF0000"/>
                </a:solidFill>
              </a:rPr>
            </a:br>
            <a:r>
              <a:rPr lang="fr-FR" sz="2000" b="0" i="0" dirty="0">
                <a:solidFill>
                  <a:srgbClr val="FF0000"/>
                </a:solidFill>
                <a:effectLst/>
                <a:latin typeface="Montserrat" panose="00000500000000000000" pitchFamily="2" charset="0"/>
              </a:rPr>
              <a:t>B) La vitesse du vent.</a:t>
            </a:r>
            <a:br>
              <a:rPr lang="fr-FR" sz="2000" dirty="0">
                <a:solidFill>
                  <a:srgbClr val="FF0000"/>
                </a:solidFill>
              </a:rPr>
            </a:br>
            <a:r>
              <a:rPr lang="fr-FR" sz="2000" b="0" i="0" dirty="0">
                <a:solidFill>
                  <a:srgbClr val="FF0000"/>
                </a:solidFill>
                <a:effectLst/>
                <a:latin typeface="Montserrat" panose="00000500000000000000" pitchFamily="2" charset="0"/>
              </a:rPr>
              <a:t>C) La surface foliaire des plantes.</a:t>
            </a:r>
          </a:p>
          <a:p>
            <a:endParaRPr lang="fr-FR" dirty="0"/>
          </a:p>
        </p:txBody>
      </p:sp>
    </p:spTree>
    <p:extLst>
      <p:ext uri="{BB962C8B-B14F-4D97-AF65-F5344CB8AC3E}">
        <p14:creationId xmlns:p14="http://schemas.microsoft.com/office/powerpoint/2010/main" val="25146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rain d'aération pour arbre et plantation">
            <a:extLst>
              <a:ext uri="{FF2B5EF4-FFF2-40B4-BE49-F238E27FC236}">
                <a16:creationId xmlns:a16="http://schemas.microsoft.com/office/drawing/2014/main" id="{928B839D-AA87-7074-A999-917178199A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55" t="21111" r="15556" b="20000"/>
          <a:stretch/>
        </p:blipFill>
        <p:spPr bwMode="auto">
          <a:xfrm>
            <a:off x="0" y="11723"/>
            <a:ext cx="4724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uronne d'arrosage en PELD">
            <a:extLst>
              <a:ext uri="{FF2B5EF4-FFF2-40B4-BE49-F238E27FC236}">
                <a16:creationId xmlns:a16="http://schemas.microsoft.com/office/drawing/2014/main" id="{E65A1595-43AD-EA5D-0FFC-82719766DB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19" b="20306"/>
          <a:stretch/>
        </p:blipFill>
        <p:spPr bwMode="auto">
          <a:xfrm>
            <a:off x="5862" y="3950676"/>
            <a:ext cx="436245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uronne d'arrosage en PELD">
            <a:extLst>
              <a:ext uri="{FF2B5EF4-FFF2-40B4-BE49-F238E27FC236}">
                <a16:creationId xmlns:a16="http://schemas.microsoft.com/office/drawing/2014/main" id="{8FB33784-726B-C692-3B16-BAA5BAAE06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89" b="8889"/>
          <a:stretch/>
        </p:blipFill>
        <p:spPr bwMode="auto">
          <a:xfrm>
            <a:off x="4319004" y="2907323"/>
            <a:ext cx="4819134" cy="396239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0538B87-655F-FCA0-E941-41D0026FBAC9}"/>
              </a:ext>
            </a:extLst>
          </p:cNvPr>
          <p:cNvSpPr txBox="1"/>
          <p:nvPr/>
        </p:nvSpPr>
        <p:spPr>
          <a:xfrm>
            <a:off x="5105400" y="685800"/>
            <a:ext cx="3886200" cy="646331"/>
          </a:xfrm>
          <a:prstGeom prst="rect">
            <a:avLst/>
          </a:prstGeom>
          <a:noFill/>
        </p:spPr>
        <p:txBody>
          <a:bodyPr wrap="square" rtlCol="0">
            <a:spAutoFit/>
          </a:bodyPr>
          <a:lstStyle/>
          <a:p>
            <a:r>
              <a:rPr lang="fr-FR" dirty="0"/>
              <a:t>PRODUITS JARDIPROTEC</a:t>
            </a:r>
          </a:p>
          <a:p>
            <a:r>
              <a:rPr lang="fr-FR" dirty="0"/>
              <a:t>VOIR AUSSI PLANTCO</a:t>
            </a:r>
          </a:p>
        </p:txBody>
      </p:sp>
    </p:spTree>
    <p:extLst>
      <p:ext uri="{BB962C8B-B14F-4D97-AF65-F5344CB8AC3E}">
        <p14:creationId xmlns:p14="http://schemas.microsoft.com/office/powerpoint/2010/main" val="2825898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EF93EA8-0331-03C6-197B-44BEE983D8EA}"/>
              </a:ext>
            </a:extLst>
          </p:cNvPr>
          <p:cNvPicPr>
            <a:picLocks noChangeAspect="1"/>
          </p:cNvPicPr>
          <p:nvPr/>
        </p:nvPicPr>
        <p:blipFill rotWithShape="1">
          <a:blip r:embed="rId3"/>
          <a:srcRect l="11111" t="9931" r="11111" b="9931"/>
          <a:stretch/>
        </p:blipFill>
        <p:spPr>
          <a:xfrm>
            <a:off x="-104775" y="0"/>
            <a:ext cx="4600575" cy="4740237"/>
          </a:xfrm>
          <a:prstGeom prst="rect">
            <a:avLst/>
          </a:prstGeom>
        </p:spPr>
      </p:pic>
      <p:pic>
        <p:nvPicPr>
          <p:cNvPr id="2050" name="Picture 2">
            <a:extLst>
              <a:ext uri="{FF2B5EF4-FFF2-40B4-BE49-F238E27FC236}">
                <a16:creationId xmlns:a16="http://schemas.microsoft.com/office/drawing/2014/main" id="{76C4CC40-EEA9-6A1D-01E8-0891C61BCB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00" r="18889"/>
          <a:stretch/>
        </p:blipFill>
        <p:spPr bwMode="auto">
          <a:xfrm>
            <a:off x="5229225" y="0"/>
            <a:ext cx="4191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neau d'arrosage d'arbre, sac d'arrosage en PVC de 20 gallons, sac d'eau d'irrigation goutte à goutte, système de goutte à goutte automatique - 1">
            <a:extLst>
              <a:ext uri="{FF2B5EF4-FFF2-40B4-BE49-F238E27FC236}">
                <a16:creationId xmlns:a16="http://schemas.microsoft.com/office/drawing/2014/main" id="{CEAFC764-DD25-2A5B-CC66-E1277F4B33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99" b="7782"/>
          <a:stretch/>
        </p:blipFill>
        <p:spPr bwMode="auto">
          <a:xfrm>
            <a:off x="3743325" y="4444355"/>
            <a:ext cx="2971800" cy="241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4151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rtisorb M">
            <a:extLst>
              <a:ext uri="{FF2B5EF4-FFF2-40B4-BE49-F238E27FC236}">
                <a16:creationId xmlns:a16="http://schemas.microsoft.com/office/drawing/2014/main" id="{F8539596-352D-3828-8446-61EB4A106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2514600" cy="234696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204B116-CB9E-0AFB-1E0C-E806BE64CC7C}"/>
              </a:ext>
            </a:extLst>
          </p:cNvPr>
          <p:cNvSpPr txBox="1"/>
          <p:nvPr/>
        </p:nvSpPr>
        <p:spPr>
          <a:xfrm>
            <a:off x="111370" y="4287798"/>
            <a:ext cx="3429000" cy="2585323"/>
          </a:xfrm>
          <a:prstGeom prst="rect">
            <a:avLst/>
          </a:prstGeom>
          <a:noFill/>
        </p:spPr>
        <p:txBody>
          <a:bodyPr wrap="square" rtlCol="0">
            <a:spAutoFit/>
          </a:bodyPr>
          <a:lstStyle/>
          <a:p>
            <a:r>
              <a:rPr lang="fr-FR" b="1" i="0" dirty="0" err="1">
                <a:effectLst/>
                <a:latin typeface="Poppins" panose="00000500000000000000" pitchFamily="2" charset="0"/>
              </a:rPr>
              <a:t>Fertisorb</a:t>
            </a:r>
            <a:r>
              <a:rPr lang="fr-FR" b="1" i="0" dirty="0">
                <a:effectLst/>
                <a:latin typeface="Poppins" panose="00000500000000000000" pitchFamily="2" charset="0"/>
              </a:rPr>
              <a:t> M de </a:t>
            </a:r>
            <a:r>
              <a:rPr lang="fr-FR" b="1" i="0" dirty="0" err="1">
                <a:effectLst/>
                <a:latin typeface="Poppins" panose="00000500000000000000" pitchFamily="2" charset="0"/>
              </a:rPr>
              <a:t>Fertil</a:t>
            </a:r>
            <a:r>
              <a:rPr lang="fr-FR" b="1" i="0" dirty="0">
                <a:effectLst/>
                <a:latin typeface="Poppins" panose="00000500000000000000" pitchFamily="2" charset="0"/>
              </a:rPr>
              <a:t>  est un </a:t>
            </a:r>
            <a:r>
              <a:rPr lang="fr-FR" b="1" i="0" dirty="0" err="1">
                <a:effectLst/>
                <a:latin typeface="Poppins" panose="00000500000000000000" pitchFamily="2" charset="0"/>
              </a:rPr>
              <a:t>hydrorétenteur</a:t>
            </a:r>
            <a:r>
              <a:rPr lang="fr-FR" b="0" i="0" dirty="0">
                <a:solidFill>
                  <a:srgbClr val="374151"/>
                </a:solidFill>
                <a:effectLst/>
                <a:latin typeface="Poppins" panose="00000500000000000000" pitchFamily="2" charset="0"/>
              </a:rPr>
              <a:t>, c'est à dire qu'il est capable de retenir l'eau dans le sol quand elle est abondante et de la restituer aux plantes au fur et à mesure de leurs besoins quand elle se fait plus rare</a:t>
            </a:r>
            <a:endParaRPr lang="fr-FR" dirty="0"/>
          </a:p>
        </p:txBody>
      </p:sp>
      <p:sp>
        <p:nvSpPr>
          <p:cNvPr id="7" name="ZoneTexte 6">
            <a:extLst>
              <a:ext uri="{FF2B5EF4-FFF2-40B4-BE49-F238E27FC236}">
                <a16:creationId xmlns:a16="http://schemas.microsoft.com/office/drawing/2014/main" id="{00AFDCE4-E99B-9E4C-0D51-F7C0E37115E1}"/>
              </a:ext>
            </a:extLst>
          </p:cNvPr>
          <p:cNvSpPr txBox="1"/>
          <p:nvPr/>
        </p:nvSpPr>
        <p:spPr>
          <a:xfrm>
            <a:off x="3792415" y="4287798"/>
            <a:ext cx="5240215" cy="203132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Arial" panose="020B0604020202020204" pitchFamily="34" charset="0"/>
              </a:rPr>
              <a:t>La mycorhize </a:t>
            </a:r>
            <a:r>
              <a:rPr kumimoji="0" lang="fr-FR" altLang="fr-FR" sz="1800" b="0" i="0" u="none" strike="noStrike" cap="none" normalizeH="0" baseline="0" dirty="0">
                <a:ln>
                  <a:noFill/>
                </a:ln>
                <a:solidFill>
                  <a:schemeClr val="tx1"/>
                </a:solidFill>
                <a:effectLst/>
                <a:latin typeface="Arial" panose="020B0604020202020204" pitchFamily="34" charset="0"/>
              </a:rPr>
              <a:t>est une association symbiotique entre des champignons et les racines des plantes. Les hyphes du champignon colonisent les racines d’une plante et explorent le sol alentour du système racinaire de la plante hôte, prélèvent l’eau et les éléments minéraux en accroissant la surface d’échange avec le substrat.</a:t>
            </a:r>
          </a:p>
        </p:txBody>
      </p:sp>
      <p:pic>
        <p:nvPicPr>
          <p:cNvPr id="3080" name="Picture 8">
            <a:extLst>
              <a:ext uri="{FF2B5EF4-FFF2-40B4-BE49-F238E27FC236}">
                <a16:creationId xmlns:a16="http://schemas.microsoft.com/office/drawing/2014/main" id="{5D513FE1-194C-F799-0BF4-9DBF82406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334"/>
            <a:ext cx="4191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19F9D51-BF67-BEAE-41C7-FB551D50C06F}"/>
              </a:ext>
            </a:extLst>
          </p:cNvPr>
          <p:cNvSpPr txBox="1"/>
          <p:nvPr/>
        </p:nvSpPr>
        <p:spPr>
          <a:xfrm>
            <a:off x="2590800" y="106520"/>
            <a:ext cx="567131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RETENTION DANS LES SOLS</a:t>
            </a:r>
          </a:p>
        </p:txBody>
      </p:sp>
      <p:sp>
        <p:nvSpPr>
          <p:cNvPr id="4" name="ZoneTexte 3">
            <a:extLst>
              <a:ext uri="{FF2B5EF4-FFF2-40B4-BE49-F238E27FC236}">
                <a16:creationId xmlns:a16="http://schemas.microsoft.com/office/drawing/2014/main" id="{A3244BF4-31A4-5018-CB26-F371AFAE71FA}"/>
              </a:ext>
            </a:extLst>
          </p:cNvPr>
          <p:cNvSpPr txBox="1"/>
          <p:nvPr/>
        </p:nvSpPr>
        <p:spPr>
          <a:xfrm>
            <a:off x="111370" y="2453480"/>
            <a:ext cx="4572000" cy="1323439"/>
          </a:xfrm>
          <a:prstGeom prst="rect">
            <a:avLst/>
          </a:prstGeom>
          <a:noFill/>
        </p:spPr>
        <p:txBody>
          <a:bodyPr wrap="square">
            <a:spAutoFit/>
          </a:bodyPr>
          <a:lstStyle/>
          <a:p>
            <a:r>
              <a:rPr lang="fr-FR" sz="2000" b="0" i="0" cap="all" dirty="0">
                <a:solidFill>
                  <a:schemeClr val="tx1"/>
                </a:solidFill>
                <a:effectLst/>
                <a:highlight>
                  <a:srgbClr val="FFFFFF"/>
                </a:highlight>
                <a:latin typeface="Open Sans" panose="020B0606030504020204" pitchFamily="34" charset="0"/>
              </a:rPr>
              <a:t>Les </a:t>
            </a:r>
            <a:r>
              <a:rPr lang="fr-FR" sz="2000" b="0" i="0" cap="all" dirty="0" err="1">
                <a:solidFill>
                  <a:schemeClr val="tx1"/>
                </a:solidFill>
                <a:effectLst/>
                <a:highlight>
                  <a:srgbClr val="FFFFFF"/>
                </a:highlight>
                <a:latin typeface="Open Sans" panose="020B0606030504020204" pitchFamily="34" charset="0"/>
              </a:rPr>
              <a:t>Hydrorétenteurs</a:t>
            </a:r>
            <a:r>
              <a:rPr lang="fr-FR" sz="2000" b="0" i="0" cap="all" dirty="0">
                <a:solidFill>
                  <a:schemeClr val="tx1"/>
                </a:solidFill>
                <a:effectLst/>
                <a:highlight>
                  <a:srgbClr val="FFFFFF"/>
                </a:highlight>
                <a:latin typeface="Open Sans" panose="020B0606030504020204" pitchFamily="34" charset="0"/>
              </a:rPr>
              <a:t> sont interdits en cultures alimentaires (vigne, maraîchage…)</a:t>
            </a:r>
            <a:endParaRPr lang="fr-FR" sz="2000" dirty="0">
              <a:solidFill>
                <a:schemeClr val="tx1"/>
              </a:solidFill>
            </a:endParaRPr>
          </a:p>
        </p:txBody>
      </p:sp>
    </p:spTree>
    <p:extLst>
      <p:ext uri="{BB962C8B-B14F-4D97-AF65-F5344CB8AC3E}">
        <p14:creationId xmlns:p14="http://schemas.microsoft.com/office/powerpoint/2010/main" val="3494590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9B4C597-0185-D83D-6FFE-91E7528E63FA}"/>
              </a:ext>
            </a:extLst>
          </p:cNvPr>
          <p:cNvSpPr>
            <a:spLocks noGrp="1"/>
          </p:cNvSpPr>
          <p:nvPr>
            <p:ph type="body" sz="half" idx="1"/>
          </p:nvPr>
        </p:nvSpPr>
        <p:spPr>
          <a:xfrm>
            <a:off x="-199924" y="663085"/>
            <a:ext cx="9096376" cy="3970318"/>
          </a:xfrm>
        </p:spPr>
        <p:txBody>
          <a:bodyPr>
            <a:normAutofit/>
          </a:bodyPr>
          <a:lstStyle/>
          <a:p>
            <a:r>
              <a:rPr lang="fr-FR" sz="2000" b="0" dirty="0"/>
              <a:t>La base c’est d’avoir un apport de matière organique pour avoir un bon complexe argilo humique.</a:t>
            </a:r>
          </a:p>
          <a:p>
            <a:r>
              <a:rPr lang="fr-FR" sz="2000" b="0" dirty="0"/>
              <a:t>Le remplacement de la tourbe par </a:t>
            </a:r>
            <a:r>
              <a:rPr lang="fr-FR" sz="2000" b="0" dirty="0" err="1"/>
              <a:t>Hortifibre</a:t>
            </a:r>
            <a:r>
              <a:rPr lang="fr-FR" sz="2000" b="0" dirty="0"/>
              <a:t> ou </a:t>
            </a:r>
            <a:r>
              <a:rPr lang="fr-FR" sz="2000" b="0" dirty="0" err="1"/>
              <a:t>turbofibre</a:t>
            </a:r>
            <a:r>
              <a:rPr lang="fr-FR" sz="2000" b="0" dirty="0"/>
              <a:t> à base de fibres végétales.</a:t>
            </a:r>
          </a:p>
          <a:p>
            <a:r>
              <a:rPr lang="fr-FR" sz="2000" b="0" dirty="0"/>
              <a:t>Substrat de lin TFB ou le substrat VG Holz.</a:t>
            </a:r>
          </a:p>
          <a:p>
            <a:r>
              <a:rPr lang="fr-FR" sz="2000" b="0" dirty="0"/>
              <a:t>Solutions à base de laine de roche, zéolite et charbon de Echo vert.</a:t>
            </a:r>
          </a:p>
          <a:p>
            <a:r>
              <a:rPr lang="fr-FR" sz="2000" b="0" dirty="0"/>
              <a:t>Agent mouillant pour réhumecter un sol dessécher type H2gro/</a:t>
            </a:r>
          </a:p>
          <a:p>
            <a:r>
              <a:rPr lang="fr-FR" sz="2000" b="0" dirty="0"/>
              <a:t>Biostimulant </a:t>
            </a:r>
            <a:r>
              <a:rPr lang="fr-FR" sz="2000" b="0" dirty="0" err="1"/>
              <a:t>Flomix</a:t>
            </a:r>
            <a:r>
              <a:rPr lang="fr-FR" sz="2000" b="0" dirty="0"/>
              <a:t> ou </a:t>
            </a:r>
            <a:r>
              <a:rPr lang="fr-FR" sz="2000" b="0" dirty="0" err="1"/>
              <a:t>Agrosil</a:t>
            </a:r>
            <a:r>
              <a:rPr lang="fr-FR" sz="2000" b="0" dirty="0"/>
              <a:t> LR2 conditionneur de sols</a:t>
            </a:r>
          </a:p>
          <a:p>
            <a:endParaRPr lang="fr-FR" dirty="0"/>
          </a:p>
        </p:txBody>
      </p:sp>
      <p:sp>
        <p:nvSpPr>
          <p:cNvPr id="5" name="ZoneTexte 4">
            <a:extLst>
              <a:ext uri="{FF2B5EF4-FFF2-40B4-BE49-F238E27FC236}">
                <a16:creationId xmlns:a16="http://schemas.microsoft.com/office/drawing/2014/main" id="{8BE3A7A6-198C-5586-C7A8-3EACCEFA600E}"/>
              </a:ext>
            </a:extLst>
          </p:cNvPr>
          <p:cNvSpPr txBox="1"/>
          <p:nvPr/>
        </p:nvSpPr>
        <p:spPr>
          <a:xfrm>
            <a:off x="1660145" y="219372"/>
            <a:ext cx="5671310" cy="461665"/>
          </a:xfrm>
          <a:prstGeom prst="rect">
            <a:avLst/>
          </a:prstGeom>
          <a:noFill/>
        </p:spPr>
        <p:txBody>
          <a:bodyPr wrap="square">
            <a:spAutoFit/>
          </a:bodyPr>
          <a:lstStyle/>
          <a:p>
            <a:pPr algn="ctr"/>
            <a:r>
              <a:rPr lang="fr-FR" sz="2400" b="1" dirty="0">
                <a:solidFill>
                  <a:srgbClr val="00B0F0"/>
                </a:solidFill>
                <a:latin typeface="Algerian" panose="04020705040A02060702" pitchFamily="82" charset="0"/>
              </a:rPr>
              <a:t>RETENTION DANS LES SOLS</a:t>
            </a:r>
          </a:p>
        </p:txBody>
      </p:sp>
      <p:pic>
        <p:nvPicPr>
          <p:cNvPr id="1026" name="Picture 2" descr="Résultat d’images pour Agrosil Mychorhize">
            <a:extLst>
              <a:ext uri="{FF2B5EF4-FFF2-40B4-BE49-F238E27FC236}">
                <a16:creationId xmlns:a16="http://schemas.microsoft.com/office/drawing/2014/main" id="{EE7650BA-94EE-A6B4-65B6-D1B5A10E6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864" y="3842426"/>
            <a:ext cx="2141673" cy="3015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LIES PONT : TERRA HYDRATA(R), le 1er hydrorétenteur 100% organique ...">
            <a:extLst>
              <a:ext uri="{FF2B5EF4-FFF2-40B4-BE49-F238E27FC236}">
                <a16:creationId xmlns:a16="http://schemas.microsoft.com/office/drawing/2014/main" id="{F170A9BC-CE36-DE18-971A-71BABD145C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3212" y="4099684"/>
            <a:ext cx="2490788" cy="171877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0B4D7CE9-4142-E20B-5F25-3599BD63B9DC}"/>
              </a:ext>
            </a:extLst>
          </p:cNvPr>
          <p:cNvPicPr>
            <a:picLocks noChangeAspect="1"/>
          </p:cNvPicPr>
          <p:nvPr/>
        </p:nvPicPr>
        <p:blipFill>
          <a:blip r:embed="rId5">
            <a:extLst>
              <a:ext uri="{28A0092B-C50C-407E-A947-70E740481C1C}">
                <a14:useLocalDpi xmlns:a14="http://schemas.microsoft.com/office/drawing/2010/main" val="0"/>
              </a:ext>
            </a:extLst>
          </a:blip>
          <a:srcRect l="7461" t="16737" r="4073" b="36028"/>
          <a:stretch/>
        </p:blipFill>
        <p:spPr>
          <a:xfrm>
            <a:off x="0" y="3618690"/>
            <a:ext cx="4572000" cy="3239310"/>
          </a:xfrm>
          <a:prstGeom prst="rect">
            <a:avLst/>
          </a:prstGeom>
        </p:spPr>
      </p:pic>
    </p:spTree>
    <p:extLst>
      <p:ext uri="{BB962C8B-B14F-4D97-AF65-F5344CB8AC3E}">
        <p14:creationId xmlns:p14="http://schemas.microsoft.com/office/powerpoint/2010/main" val="5409975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2" name="Rectangle 4"/>
          <p:cNvSpPr>
            <a:spLocks noChangeArrowheads="1"/>
          </p:cNvSpPr>
          <p:nvPr/>
        </p:nvSpPr>
        <p:spPr bwMode="auto">
          <a:xfrm>
            <a:off x="533400" y="533400"/>
            <a:ext cx="7826375" cy="1360488"/>
          </a:xfrm>
          <a:prstGeom prst="rect">
            <a:avLst/>
          </a:prstGeom>
          <a:noFill/>
          <a:ln>
            <a:noFill/>
          </a:ln>
        </p:spPr>
        <p:txBody>
          <a:bodyPr/>
          <a:lstStyle>
            <a:lvl1pPr algn="ctr">
              <a:defRPr sz="4400">
                <a:solidFill>
                  <a:schemeClr val="tx2"/>
                </a:solidFill>
                <a:latin typeface="Lucida Sans Unicode" panose="020B0602030504020204" pitchFamily="34" charset="0"/>
              </a:defRPr>
            </a:lvl1pPr>
            <a:lvl2pPr algn="ctr">
              <a:defRPr sz="4400">
                <a:solidFill>
                  <a:schemeClr val="tx2"/>
                </a:solidFill>
                <a:latin typeface="Lucida Sans Unicode" panose="020B0602030504020204" pitchFamily="34" charset="0"/>
              </a:defRPr>
            </a:lvl2pPr>
            <a:lvl3pPr algn="ctr">
              <a:defRPr sz="4400">
                <a:solidFill>
                  <a:schemeClr val="tx2"/>
                </a:solidFill>
                <a:latin typeface="Lucida Sans Unicode" panose="020B0602030504020204" pitchFamily="34" charset="0"/>
              </a:defRPr>
            </a:lvl3pPr>
            <a:lvl4pPr algn="ctr">
              <a:defRPr sz="4400">
                <a:solidFill>
                  <a:schemeClr val="tx2"/>
                </a:solidFill>
                <a:latin typeface="Lucida Sans Unicode" panose="020B0602030504020204" pitchFamily="34" charset="0"/>
              </a:defRPr>
            </a:lvl4pPr>
            <a:lvl5pPr algn="ctr">
              <a:defRPr sz="4400">
                <a:solidFill>
                  <a:schemeClr val="tx2"/>
                </a:solidFill>
                <a:latin typeface="Lucida Sans Unicode" panose="020B0602030504020204" pitchFamily="34" charset="0"/>
              </a:defRPr>
            </a:lvl5pPr>
            <a:lvl6pPr marL="457200" algn="ctr" fontAlgn="base">
              <a:spcBef>
                <a:spcPct val="0"/>
              </a:spcBef>
              <a:spcAft>
                <a:spcPct val="0"/>
              </a:spcAft>
              <a:defRPr sz="4400">
                <a:solidFill>
                  <a:schemeClr val="tx2"/>
                </a:solidFill>
                <a:latin typeface="Lucida Sans Unicode" panose="020B0602030504020204" pitchFamily="34" charset="0"/>
              </a:defRPr>
            </a:lvl6pPr>
            <a:lvl7pPr marL="914400" algn="ctr" fontAlgn="base">
              <a:spcBef>
                <a:spcPct val="0"/>
              </a:spcBef>
              <a:spcAft>
                <a:spcPct val="0"/>
              </a:spcAft>
              <a:defRPr sz="4400">
                <a:solidFill>
                  <a:schemeClr val="tx2"/>
                </a:solidFill>
                <a:latin typeface="Lucida Sans Unicode" panose="020B0602030504020204" pitchFamily="34" charset="0"/>
              </a:defRPr>
            </a:lvl7pPr>
            <a:lvl8pPr marL="1371600" algn="ctr" fontAlgn="base">
              <a:spcBef>
                <a:spcPct val="0"/>
              </a:spcBef>
              <a:spcAft>
                <a:spcPct val="0"/>
              </a:spcAft>
              <a:defRPr sz="4400">
                <a:solidFill>
                  <a:schemeClr val="tx2"/>
                </a:solidFill>
                <a:latin typeface="Lucida Sans Unicode" panose="020B0602030504020204" pitchFamily="34" charset="0"/>
              </a:defRPr>
            </a:lvl8pPr>
            <a:lvl9pPr marL="1828800" algn="ctr" fontAlgn="base">
              <a:spcBef>
                <a:spcPct val="0"/>
              </a:spcBef>
              <a:spcAft>
                <a:spcPct val="0"/>
              </a:spcAft>
              <a:defRPr sz="4400">
                <a:solidFill>
                  <a:schemeClr val="tx2"/>
                </a:solidFill>
                <a:latin typeface="Lucida Sans Unicode" panose="020B0602030504020204" pitchFamily="34" charset="0"/>
              </a:defRPr>
            </a:lvl9pPr>
          </a:lstStyle>
          <a:p>
            <a:pPr>
              <a:lnSpc>
                <a:spcPct val="90000"/>
              </a:lnSpc>
              <a:defRPr/>
            </a:pPr>
            <a:r>
              <a:rPr lang="fr-FR" altLang="fr-FR" sz="5400" b="1" dirty="0">
                <a:solidFill>
                  <a:schemeClr val="tx1"/>
                </a:solidFill>
              </a:rPr>
              <a:t>Concourir à</a:t>
            </a:r>
            <a:br>
              <a:rPr lang="fr-FR" altLang="fr-FR" sz="5400" b="1" dirty="0">
                <a:solidFill>
                  <a:srgbClr val="CC0066"/>
                </a:solidFill>
              </a:rPr>
            </a:br>
            <a:r>
              <a:rPr lang="fr-FR" altLang="fr-FR" sz="5400" b="1" dirty="0">
                <a:solidFill>
                  <a:srgbClr val="CC0066"/>
                </a:solidFill>
              </a:rPr>
              <a:t>préserver la ressource en eau</a:t>
            </a:r>
            <a:br>
              <a:rPr lang="fr-FR" altLang="fr-FR" sz="5400" b="1" dirty="0">
                <a:solidFill>
                  <a:srgbClr val="CC0066"/>
                </a:solidFill>
              </a:rPr>
            </a:br>
            <a:r>
              <a:rPr lang="fr-FR" altLang="fr-FR" sz="5400" b="1" dirty="0">
                <a:solidFill>
                  <a:schemeClr val="tx1"/>
                </a:solidFill>
              </a:rPr>
              <a:t>est un objectif majeur</a:t>
            </a:r>
            <a:br>
              <a:rPr lang="fr-FR" altLang="fr-FR" sz="5400" b="1" dirty="0">
                <a:solidFill>
                  <a:schemeClr val="tx1"/>
                </a:solidFill>
              </a:rPr>
            </a:br>
            <a:r>
              <a:rPr lang="fr-FR" altLang="fr-FR" sz="5400" b="1" dirty="0">
                <a:solidFill>
                  <a:schemeClr val="tx1"/>
                </a:solidFill>
              </a:rPr>
              <a:t>pour ce siècle.</a:t>
            </a:r>
            <a:endParaRPr lang="fr-FR" altLang="fr-FR" sz="4000" dirty="0">
              <a:solidFill>
                <a:srgbClr val="296B93"/>
              </a:solidFill>
              <a:effectLst>
                <a:outerShdw blurRad="38100" dist="38100" dir="2700000" algn="tl">
                  <a:srgbClr val="C0C0C0"/>
                </a:outerShdw>
              </a:effectLst>
              <a:latin typeface="Lucida Calligraphy" panose="03010101010101010101" pitchFamily="66" charset="0"/>
              <a:cs typeface="+mn-cs"/>
              <a:sym typeface="Monotype Sorts" pitchFamily="2" charset="2"/>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D2F9-B2F3-EA57-B86F-2F40A9578F1F}"/>
              </a:ext>
            </a:extLst>
          </p:cNvPr>
          <p:cNvSpPr>
            <a:spLocks noGrp="1"/>
          </p:cNvSpPr>
          <p:nvPr>
            <p:ph type="title"/>
          </p:nvPr>
        </p:nvSpPr>
        <p:spPr/>
        <p:txBody>
          <a:bodyPr>
            <a:normAutofit fontScale="90000"/>
          </a:bodyPr>
          <a:lstStyle/>
          <a:p>
            <a:r>
              <a:rPr lang="fr-FR" dirty="0"/>
              <a:t>Liens et ressources</a:t>
            </a:r>
          </a:p>
        </p:txBody>
      </p:sp>
      <p:sp>
        <p:nvSpPr>
          <p:cNvPr id="4" name="Content Placeholder 3">
            <a:extLst>
              <a:ext uri="{FF2B5EF4-FFF2-40B4-BE49-F238E27FC236}">
                <a16:creationId xmlns:a16="http://schemas.microsoft.com/office/drawing/2014/main" id="{009E3914-827B-7CC8-69C6-353D2010DAE7}"/>
              </a:ext>
            </a:extLst>
          </p:cNvPr>
          <p:cNvSpPr>
            <a:spLocks noGrp="1"/>
          </p:cNvSpPr>
          <p:nvPr>
            <p:ph sz="quarter" idx="12"/>
          </p:nvPr>
        </p:nvSpPr>
        <p:spPr>
          <a:xfrm>
            <a:off x="2957208" y="1556426"/>
            <a:ext cx="6420256" cy="5048176"/>
          </a:xfrm>
        </p:spPr>
        <p:txBody>
          <a:bodyPr>
            <a:normAutofit lnSpcReduction="10000"/>
          </a:bodyPr>
          <a:lstStyle/>
          <a:p>
            <a:r>
              <a:rPr lang="fr-FR" sz="2000" dirty="0">
                <a:hlinkClick r:id="rId3"/>
              </a:rPr>
              <a:t>https://www.hortis.fr/</a:t>
            </a:r>
          </a:p>
          <a:p>
            <a:endParaRPr lang="fr-FR" sz="2000" dirty="0">
              <a:hlinkClick r:id="rId3"/>
            </a:endParaRPr>
          </a:p>
          <a:p>
            <a:r>
              <a:rPr lang="fr-FR" sz="2000" dirty="0">
                <a:hlinkClick r:id="rId3"/>
              </a:rPr>
              <a:t>http://www.arrosage-synaa.com/supports-techniques</a:t>
            </a:r>
          </a:p>
          <a:p>
            <a:endParaRPr lang="fr-FR" sz="2000" dirty="0">
              <a:hlinkClick r:id="rId3"/>
            </a:endParaRPr>
          </a:p>
          <a:p>
            <a:r>
              <a:rPr lang="fr-FR" sz="2000" dirty="0">
                <a:hlinkClick r:id="rId3"/>
              </a:rPr>
              <a:t>https://www.lesentreprisesdupaysage.fr/bonnes-pratiques-du-secteur-les-regles-professionnelles/</a:t>
            </a:r>
          </a:p>
          <a:p>
            <a:endParaRPr lang="fr-FR" sz="2000" dirty="0">
              <a:hlinkClick r:id="rId3"/>
            </a:endParaRPr>
          </a:p>
          <a:p>
            <a:r>
              <a:rPr lang="fr-FR" sz="2000" dirty="0">
                <a:hlinkClick r:id="rId3"/>
              </a:rPr>
              <a:t>https://agricampus40.fr/formations/par-etablissement/cfaah-des-landes/bac-pro-bp-et-cs/cs-arrosage-integre-1</a:t>
            </a:r>
          </a:p>
          <a:p>
            <a:r>
              <a:rPr lang="fr-FR" sz="2000" dirty="0">
                <a:hlinkClick r:id="rId3"/>
              </a:rPr>
              <a:t>https://www.rainbird.com/fr/eur</a:t>
            </a:r>
            <a:r>
              <a:rPr lang="fr-FR" sz="2000" dirty="0"/>
              <a:t> </a:t>
            </a:r>
          </a:p>
          <a:p>
            <a:endParaRPr lang="fr-FR" sz="2000" dirty="0"/>
          </a:p>
          <a:p>
            <a:r>
              <a:rPr lang="fr-FR" sz="2000" dirty="0">
                <a:hlinkClick r:id="rId4">
                  <a:extLst>
                    <a:ext uri="{A12FA001-AC4F-418D-AE19-62706E023703}">
                      <ahyp:hlinkClr xmlns:ahyp="http://schemas.microsoft.com/office/drawing/2018/hyperlinkcolor" val="tx"/>
                    </a:ext>
                  </a:extLst>
                </a:hlinkClick>
              </a:rPr>
              <a:t>Solutions pour l'exploitation des réseaux d'eaux par les données - IoT -</a:t>
            </a:r>
            <a:r>
              <a:rPr lang="fr-FR" sz="2000" dirty="0" err="1">
                <a:hlinkClick r:id="rId4">
                  <a:extLst>
                    <a:ext uri="{A12FA001-AC4F-418D-AE19-62706E023703}">
                      <ahyp:hlinkClr xmlns:ahyp="http://schemas.microsoft.com/office/drawing/2018/hyperlinkcolor" val="tx"/>
                    </a:ext>
                  </a:extLst>
                </a:hlinkClick>
              </a:rPr>
              <a:t>GreenCityzen</a:t>
            </a:r>
            <a:endParaRPr lang="fr-FR" sz="2000" dirty="0"/>
          </a:p>
          <a:p>
            <a:endParaRPr lang="fr-FR" dirty="0"/>
          </a:p>
        </p:txBody>
      </p:sp>
      <p:sp>
        <p:nvSpPr>
          <p:cNvPr id="8" name="ZoneTexte 6">
            <a:extLst>
              <a:ext uri="{FF2B5EF4-FFF2-40B4-BE49-F238E27FC236}">
                <a16:creationId xmlns:a16="http://schemas.microsoft.com/office/drawing/2014/main" id="{5A451EFA-99BD-5A9E-2F8C-14B0769620C6}"/>
              </a:ext>
            </a:extLst>
          </p:cNvPr>
          <p:cNvSpPr txBox="1">
            <a:spLocks noGrp="1"/>
          </p:cNvSpPr>
          <p:nvPr>
            <p:ph sz="quarter" idx="10"/>
          </p:nvPr>
        </p:nvSpPr>
        <p:spPr>
          <a:xfrm>
            <a:off x="93785" y="1113809"/>
            <a:ext cx="3563815" cy="4116512"/>
          </a:xfrm>
          <a:prstGeom prst="rect">
            <a:avLst/>
          </a:prstGeom>
          <a:noFill/>
        </p:spPr>
        <p:txBody>
          <a:bodyPr wrap="square" rtlCol="0">
            <a:spAutoFit/>
          </a:bodyPr>
          <a:lstStyle/>
          <a:p>
            <a:pPr marL="257175" indent="-257175">
              <a:buFont typeface="Wingdings" panose="05000000000000000000" pitchFamily="2" charset="2"/>
              <a:buChar char="v"/>
            </a:pPr>
            <a:r>
              <a:rPr lang="fr-FR" sz="2000" dirty="0">
                <a:solidFill>
                  <a:srgbClr val="00B050"/>
                </a:solidFill>
              </a:rPr>
              <a:t>Ressources </a:t>
            </a:r>
          </a:p>
          <a:p>
            <a:pPr marL="214313" indent="-214313">
              <a:lnSpc>
                <a:spcPct val="90000"/>
              </a:lnSpc>
              <a:buFont typeface="Wingdings" panose="05000000000000000000" pitchFamily="2" charset="2"/>
              <a:buChar char="Ø"/>
            </a:pPr>
            <a:r>
              <a:rPr lang="fr-FR" sz="2000" dirty="0"/>
              <a:t>Organismes : </a:t>
            </a:r>
          </a:p>
          <a:p>
            <a:pPr>
              <a:lnSpc>
                <a:spcPct val="90000"/>
              </a:lnSpc>
            </a:pPr>
            <a:endParaRPr lang="fr-FR" sz="2000" dirty="0"/>
          </a:p>
          <a:p>
            <a:pPr marL="257175" indent="-257175">
              <a:lnSpc>
                <a:spcPct val="90000"/>
              </a:lnSpc>
              <a:buFont typeface="Arial" panose="020B0604020202020204" pitchFamily="34" charset="0"/>
              <a:buChar char="•"/>
            </a:pPr>
            <a:r>
              <a:rPr lang="fr-FR" sz="2000" dirty="0"/>
              <a:t>HORTIS</a:t>
            </a:r>
          </a:p>
          <a:p>
            <a:pPr marL="257175" indent="-257175">
              <a:lnSpc>
                <a:spcPct val="90000"/>
              </a:lnSpc>
              <a:buFont typeface="Arial" panose="020B0604020202020204" pitchFamily="34" charset="0"/>
              <a:buChar char="•"/>
            </a:pPr>
            <a:r>
              <a:rPr lang="fr-FR" sz="2000" dirty="0"/>
              <a:t>UNEP</a:t>
            </a:r>
          </a:p>
          <a:p>
            <a:pPr marL="257175" indent="-257175">
              <a:lnSpc>
                <a:spcPct val="90000"/>
              </a:lnSpc>
              <a:buFont typeface="Arial" panose="020B0604020202020204" pitchFamily="34" charset="0"/>
              <a:buChar char="•"/>
            </a:pPr>
            <a:r>
              <a:rPr lang="fr-FR" sz="2000" dirty="0"/>
              <a:t>SYNAA</a:t>
            </a:r>
          </a:p>
          <a:p>
            <a:pPr marL="257175" indent="-257175">
              <a:lnSpc>
                <a:spcPct val="90000"/>
              </a:lnSpc>
              <a:buFont typeface="Arial" panose="020B0604020202020204" pitchFamily="34" charset="0"/>
              <a:buChar char="•"/>
            </a:pPr>
            <a:r>
              <a:rPr lang="fr-FR" sz="2000" dirty="0"/>
              <a:t>FFP</a:t>
            </a:r>
          </a:p>
          <a:p>
            <a:pPr marL="257175" indent="-257175">
              <a:lnSpc>
                <a:spcPct val="90000"/>
              </a:lnSpc>
              <a:buFont typeface="Arial" panose="020B0604020202020204" pitchFamily="34" charset="0"/>
              <a:buChar char="•"/>
            </a:pPr>
            <a:r>
              <a:rPr lang="fr-FR" sz="2000" dirty="0"/>
              <a:t>CCAS de Dax (Formation spécifiques)</a:t>
            </a:r>
          </a:p>
          <a:p>
            <a:pPr marL="257175" indent="-257175">
              <a:lnSpc>
                <a:spcPct val="90000"/>
              </a:lnSpc>
              <a:buFont typeface="Arial" panose="020B0604020202020204" pitchFamily="34" charset="0"/>
              <a:buChar char="•"/>
            </a:pPr>
            <a:r>
              <a:rPr lang="fr-FR" sz="2000" dirty="0"/>
              <a:t>RAIN BIRD </a:t>
            </a:r>
            <a:r>
              <a:rPr lang="fr-FR" sz="2000" dirty="0" err="1"/>
              <a:t>Academy</a:t>
            </a:r>
            <a:endParaRPr lang="fr-FR" sz="2000" dirty="0"/>
          </a:p>
          <a:p>
            <a:pPr>
              <a:lnSpc>
                <a:spcPct val="90000"/>
              </a:lnSpc>
            </a:pPr>
            <a:r>
              <a:rPr lang="fr-FR" sz="1500" dirty="0"/>
              <a:t>	</a:t>
            </a:r>
          </a:p>
          <a:p>
            <a:r>
              <a:rPr lang="fr-FR" sz="1350" dirty="0">
                <a:solidFill>
                  <a:srgbClr val="00B050"/>
                </a:solidFill>
              </a:rPr>
              <a:t> </a:t>
            </a:r>
          </a:p>
          <a:p>
            <a:endParaRPr lang="fr-FR" sz="1350" dirty="0"/>
          </a:p>
          <a:p>
            <a:endParaRPr lang="fr-FR" sz="1350" dirty="0">
              <a:latin typeface="+mn-lt"/>
            </a:endParaRPr>
          </a:p>
          <a:p>
            <a:endParaRPr lang="fr-FR" sz="1350" dirty="0">
              <a:latin typeface="+mn-lt"/>
            </a:endParaRPr>
          </a:p>
          <a:p>
            <a:endParaRPr lang="fr-FR" dirty="0">
              <a:latin typeface="+mn-lt"/>
            </a:endParaRPr>
          </a:p>
        </p:txBody>
      </p:sp>
    </p:spTree>
    <p:extLst>
      <p:ext uri="{BB962C8B-B14F-4D97-AF65-F5344CB8AC3E}">
        <p14:creationId xmlns:p14="http://schemas.microsoft.com/office/powerpoint/2010/main" val="3564643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A3F27D5-52B9-CD5E-D31A-89EB91BA005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EEA8444-40EE-AC15-28F1-A778A0DA94F0}"/>
              </a:ext>
            </a:extLst>
          </p:cNvPr>
          <p:cNvSpPr txBox="1"/>
          <p:nvPr/>
        </p:nvSpPr>
        <p:spPr>
          <a:xfrm>
            <a:off x="280481" y="354105"/>
            <a:ext cx="8343900" cy="1896545"/>
          </a:xfrm>
          <a:prstGeom prst="rect">
            <a:avLst/>
          </a:prstGeom>
          <a:noFill/>
        </p:spPr>
        <p:txBody>
          <a:bodyPr wrap="square">
            <a:spAutoFit/>
          </a:bodyPr>
          <a:lstStyle/>
          <a:p>
            <a:pPr algn="l"/>
            <a:r>
              <a:rPr lang="fr-FR" sz="2000" b="1" i="0" dirty="0">
                <a:solidFill>
                  <a:schemeClr val="tx1"/>
                </a:solidFill>
                <a:effectLst/>
                <a:latin typeface="Montserrat" panose="00000500000000000000" pitchFamily="2" charset="0"/>
              </a:rPr>
              <a:t>Quel facteur doit être pris en compte pour ajuster la fréquence d'arrosage en fonction des saisons ?</a:t>
            </a:r>
          </a:p>
          <a:p>
            <a:pPr algn="l"/>
            <a:endParaRPr lang="fr-FR" sz="2000" b="1" i="0" dirty="0">
              <a:solidFill>
                <a:schemeClr val="tx1"/>
              </a:solidFill>
              <a:effectLst/>
              <a:latin typeface="Montserrat" panose="00000500000000000000" pitchFamily="2" charset="0"/>
            </a:endParaRPr>
          </a:p>
          <a:p>
            <a:pPr algn="l">
              <a:lnSpc>
                <a:spcPts val="1680"/>
              </a:lnSpc>
              <a:spcAft>
                <a:spcPts val="1500"/>
              </a:spcAft>
            </a:pPr>
            <a:r>
              <a:rPr lang="fr-FR" sz="2000" b="0" i="0" dirty="0">
                <a:solidFill>
                  <a:schemeClr val="tx1"/>
                </a:solidFill>
                <a:effectLst/>
                <a:latin typeface="Montserrat" panose="00000500000000000000" pitchFamily="2" charset="0"/>
              </a:rPr>
              <a:t>A) La taille des plantes.</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B) La température ambiante et l'humidité relative.</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C) Le type de système d'irrigation utilisé.</a:t>
            </a:r>
            <a:br>
              <a:rPr lang="fr-FR" sz="2000" b="0" i="0" dirty="0">
                <a:solidFill>
                  <a:schemeClr val="tx1"/>
                </a:solidFill>
                <a:effectLst/>
                <a:latin typeface="Montserrat" panose="00000500000000000000" pitchFamily="2" charset="0"/>
              </a:rPr>
            </a:br>
            <a:r>
              <a:rPr lang="fr-FR" sz="2000" b="0" i="0" dirty="0">
                <a:solidFill>
                  <a:schemeClr val="tx1"/>
                </a:solidFill>
                <a:effectLst/>
                <a:latin typeface="Montserrat" panose="00000500000000000000" pitchFamily="2" charset="0"/>
              </a:rPr>
              <a:t>D) La couleur des feuilles des plantes.</a:t>
            </a:r>
          </a:p>
        </p:txBody>
      </p:sp>
      <p:sp>
        <p:nvSpPr>
          <p:cNvPr id="4" name="ZoneTexte 3">
            <a:extLst>
              <a:ext uri="{FF2B5EF4-FFF2-40B4-BE49-F238E27FC236}">
                <a16:creationId xmlns:a16="http://schemas.microsoft.com/office/drawing/2014/main" id="{87D7A155-BECA-20D0-6421-2CE6DFA1E342}"/>
              </a:ext>
            </a:extLst>
          </p:cNvPr>
          <p:cNvSpPr txBox="1"/>
          <p:nvPr/>
        </p:nvSpPr>
        <p:spPr>
          <a:xfrm>
            <a:off x="400050" y="3757348"/>
            <a:ext cx="8610600" cy="2523768"/>
          </a:xfrm>
          <a:prstGeom prst="rect">
            <a:avLst/>
          </a:prstGeom>
          <a:noFill/>
        </p:spPr>
        <p:txBody>
          <a:bodyPr wrap="square" rtlCol="0">
            <a:spAutoFit/>
          </a:bodyPr>
          <a:lstStyle/>
          <a:p>
            <a:pPr algn="l"/>
            <a:r>
              <a:rPr lang="fr-FR" sz="2000" b="1" i="0" dirty="0">
                <a:solidFill>
                  <a:schemeClr val="tx1"/>
                </a:solidFill>
                <a:effectLst/>
                <a:latin typeface="Montserrat" panose="00000500000000000000" pitchFamily="2" charset="0"/>
              </a:rPr>
              <a:t>Réponse correcte : B</a:t>
            </a:r>
          </a:p>
          <a:p>
            <a:pPr algn="l"/>
            <a:br>
              <a:rPr lang="fr-FR" sz="2000" b="0" i="0" dirty="0">
                <a:solidFill>
                  <a:schemeClr val="tx1"/>
                </a:solidFill>
                <a:effectLst/>
                <a:latin typeface="Montserrat" panose="00000500000000000000" pitchFamily="2" charset="0"/>
              </a:rPr>
            </a:br>
            <a:r>
              <a:rPr lang="fr-FR" sz="2000" b="1" i="0" dirty="0">
                <a:solidFill>
                  <a:schemeClr val="tx1"/>
                </a:solidFill>
                <a:effectLst/>
                <a:latin typeface="Montserrat" panose="00000500000000000000" pitchFamily="2" charset="0"/>
              </a:rPr>
              <a:t>Explication</a:t>
            </a:r>
            <a:r>
              <a:rPr lang="fr-FR" sz="2000" b="0" i="0" dirty="0">
                <a:solidFill>
                  <a:schemeClr val="tx1"/>
                </a:solidFill>
                <a:effectLst/>
                <a:latin typeface="Montserrat" panose="00000500000000000000" pitchFamily="2" charset="0"/>
              </a:rPr>
              <a:t> : La température ambiante et l'humidité relative influencent l'évapotranspiration. En été, par exemple, la fréquence d'arrosage peut nécessiter une augmentation en raison de la chaleur et de l'évaporation accru. </a:t>
            </a:r>
            <a:r>
              <a:rPr lang="fr-FR" sz="2000" b="0" i="0" dirty="0">
                <a:solidFill>
                  <a:srgbClr val="FF0000"/>
                </a:solidFill>
                <a:effectLst/>
                <a:latin typeface="Montserrat" panose="00000500000000000000" pitchFamily="2" charset="0"/>
              </a:rPr>
              <a:t>La RFU du sol après analyse.</a:t>
            </a:r>
          </a:p>
          <a:p>
            <a:endParaRPr lang="fr-FR" dirty="0"/>
          </a:p>
        </p:txBody>
      </p:sp>
    </p:spTree>
    <p:extLst>
      <p:ext uri="{BB962C8B-B14F-4D97-AF65-F5344CB8AC3E}">
        <p14:creationId xmlns:p14="http://schemas.microsoft.com/office/powerpoint/2010/main" val="191694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194</TotalTime>
  <Words>8638</Words>
  <Application>Microsoft Office PowerPoint</Application>
  <PresentationFormat>Affichage à l'écran (4:3)</PresentationFormat>
  <Paragraphs>749</Paragraphs>
  <Slides>85</Slides>
  <Notes>47</Notes>
  <HiddenSlides>0</HiddenSlides>
  <MMClips>0</MMClips>
  <ScaleCrop>false</ScaleCrop>
  <HeadingPairs>
    <vt:vector size="8" baseType="variant">
      <vt:variant>
        <vt:lpstr>Polices utilisées</vt:lpstr>
      </vt:variant>
      <vt:variant>
        <vt:i4>25</vt:i4>
      </vt:variant>
      <vt:variant>
        <vt:lpstr>Thème</vt:lpstr>
      </vt:variant>
      <vt:variant>
        <vt:i4>1</vt:i4>
      </vt:variant>
      <vt:variant>
        <vt:lpstr>Serveurs OLE incorporés</vt:lpstr>
      </vt:variant>
      <vt:variant>
        <vt:i4>4</vt:i4>
      </vt:variant>
      <vt:variant>
        <vt:lpstr>Titres des diapositives</vt:lpstr>
      </vt:variant>
      <vt:variant>
        <vt:i4>85</vt:i4>
      </vt:variant>
    </vt:vector>
  </HeadingPairs>
  <TitlesOfParts>
    <vt:vector size="115" baseType="lpstr">
      <vt:lpstr>AGrotesk-Mdm</vt:lpstr>
      <vt:lpstr>AGrotesk-Rgl</vt:lpstr>
      <vt:lpstr>Algerian</vt:lpstr>
      <vt:lpstr>-apple-system</vt:lpstr>
      <vt:lpstr>Arial</vt:lpstr>
      <vt:lpstr>Calibri</vt:lpstr>
      <vt:lpstr>Calibri Light</vt:lpstr>
      <vt:lpstr>Century Gothic</vt:lpstr>
      <vt:lpstr>Comic Sans MS</vt:lpstr>
      <vt:lpstr>Domine</vt:lpstr>
      <vt:lpstr>Garamond</vt:lpstr>
      <vt:lpstr>Interstate-Bold</vt:lpstr>
      <vt:lpstr>Interstate-Regular</vt:lpstr>
      <vt:lpstr>Lucida Calligraphy</vt:lpstr>
      <vt:lpstr>Lucida Handwriting</vt:lpstr>
      <vt:lpstr>Lucida Sans Unicode</vt:lpstr>
      <vt:lpstr>Montserrat</vt:lpstr>
      <vt:lpstr>Open Sans</vt:lpstr>
      <vt:lpstr>Poppins</vt:lpstr>
      <vt:lpstr>Roboto</vt:lpstr>
      <vt:lpstr>Times New Roman</vt:lpstr>
      <vt:lpstr>Tisa Sans Pro</vt:lpstr>
      <vt:lpstr>Verdana</vt:lpstr>
      <vt:lpstr>Wingdings</vt:lpstr>
      <vt:lpstr>Wingdings 2</vt:lpstr>
      <vt:lpstr>Thème Office</vt:lpstr>
      <vt:lpstr>Feuille de calcul</vt:lpstr>
      <vt:lpstr>Worksheet</vt:lpstr>
      <vt:lpstr>Image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coefficient cultural de quelques espèces végétales</vt:lpstr>
      <vt:lpstr>Présentation PowerPoint</vt:lpstr>
      <vt:lpstr>LA DOSE</vt:lpstr>
      <vt:lpstr>Présentation PowerPoint</vt:lpstr>
      <vt:lpstr>Présentation PowerPoint</vt:lpstr>
      <vt:lpstr>IMAGE D4UN PLAN DE TERRAIN D4ARROSAGE ET D4UN ARROSEUR</vt:lpstr>
      <vt:lpstr>Présentation PowerPoint</vt:lpstr>
      <vt:lpstr>Présentation PowerPoint</vt:lpstr>
      <vt:lpstr>Présentation PowerPoint</vt:lpstr>
      <vt:lpstr>Présentation PowerPoint</vt:lpstr>
      <vt:lpstr>Présentation PowerPoint</vt:lpstr>
      <vt:lpstr>Présentation PowerPoint</vt:lpstr>
      <vt:lpstr>EXERCICES PRATIQUES DE PROGRAMMATION</vt:lpstr>
      <vt:lpstr>Présentation PowerPoint</vt:lpstr>
      <vt:lpstr>Présentation PowerPoint</vt:lpstr>
      <vt:lpstr>Présentation PowerPoint</vt:lpstr>
      <vt:lpstr>ARROSAGE DES ARBRES PAR GOUTTE A GOUTTE</vt:lpstr>
      <vt:lpstr>Présentation PowerPoint</vt:lpstr>
      <vt:lpstr>Présentation PowerPoint</vt:lpstr>
      <vt:lpstr>Enjeux de l’arrosage des végétaux plantés en milieu urbain</vt:lpstr>
      <vt:lpstr>Présentation PowerPoint</vt:lpstr>
      <vt:lpstr>ARROSAGE CENTRALISE</vt:lpstr>
      <vt:lpstr>Un logiciel, deux plateformes, deux technologies </vt:lpstr>
      <vt:lpstr>Deux technologies</vt:lpstr>
      <vt:lpstr>Centraliser simplement </vt:lpstr>
      <vt:lpstr>Programmateurs sur secteurs compatibles</vt:lpstr>
      <vt:lpstr>Coupler les programmateurs avec des outils de détection</vt:lpstr>
      <vt:lpstr>Interface sur PC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Mise en place d’un outil simple pour piloter les arrosages : La tensiométrie </vt:lpstr>
      <vt:lpstr>Présentation PowerPoint</vt:lpstr>
      <vt:lpstr>Présentation PowerPoint</vt:lpstr>
      <vt:lpstr>Présentation PowerPoint</vt:lpstr>
      <vt:lpstr>Présentation PowerPoint</vt:lpstr>
      <vt:lpstr>Présentation PowerPoint</vt:lpstr>
      <vt:lpstr>Présentation PowerPoint</vt:lpstr>
      <vt:lpstr>EAU VERTE</vt:lpstr>
      <vt:lpstr>EAU VERTE</vt:lpstr>
      <vt:lpstr>Présentation PowerPoint</vt:lpstr>
      <vt:lpstr>EAU VERTE ou l’Hydrologie Régénératrice</vt:lpstr>
      <vt:lpstr>Présentation PowerPoint</vt:lpstr>
      <vt:lpstr>Présentation PowerPoint</vt:lpstr>
      <vt:lpstr>Présentation PowerPoint</vt:lpstr>
      <vt:lpstr>Présentation PowerPoint</vt:lpstr>
      <vt:lpstr>Présentation PowerPoint</vt:lpstr>
      <vt:lpstr>Présentation PowerPoint</vt:lpstr>
      <vt:lpstr>LE PAILLAGE</vt:lpstr>
      <vt:lpstr>Présentation PowerPoint</vt:lpstr>
      <vt:lpstr>LA Paillage</vt:lpstr>
      <vt:lpstr>Présentation PowerPoint</vt:lpstr>
      <vt:lpstr>Présentation PowerPoint</vt:lpstr>
      <vt:lpstr>Présentation PowerPoint</vt:lpstr>
      <vt:lpstr>Présentation PowerPoint</vt:lpstr>
      <vt:lpstr>Présentation PowerPoint</vt:lpstr>
      <vt:lpstr>DEFINITION DU ROOT WATERING SYSTEM DE RAIN BIRD </vt:lpstr>
      <vt:lpstr>Présentation PowerPoint</vt:lpstr>
      <vt:lpstr>Présentation PowerPoint</vt:lpstr>
      <vt:lpstr>Présentation PowerPoint</vt:lpstr>
      <vt:lpstr>Présentation PowerPoint</vt:lpstr>
      <vt:lpstr>Présentation PowerPoint</vt:lpstr>
      <vt:lpstr>Présentation PowerPoint</vt:lpstr>
      <vt:lpstr>Liens et ressources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lafforgue</dc:creator>
  <cp:lastModifiedBy>patrick lafforgue</cp:lastModifiedBy>
  <cp:revision>8</cp:revision>
  <dcterms:created xsi:type="dcterms:W3CDTF">2025-02-19T14:21:08Z</dcterms:created>
  <dcterms:modified xsi:type="dcterms:W3CDTF">2025-03-13T09:04:57Z</dcterms:modified>
</cp:coreProperties>
</file>