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500" r:id="rId2"/>
    <p:sldId id="1216" r:id="rId3"/>
    <p:sldId id="1215" r:id="rId4"/>
    <p:sldId id="1234" r:id="rId5"/>
    <p:sldId id="256" r:id="rId6"/>
    <p:sldId id="1222" r:id="rId7"/>
    <p:sldId id="1223" r:id="rId8"/>
    <p:sldId id="1224" r:id="rId9"/>
    <p:sldId id="1225" r:id="rId10"/>
    <p:sldId id="1219" r:id="rId11"/>
    <p:sldId id="1226" r:id="rId12"/>
    <p:sldId id="1227" r:id="rId13"/>
    <p:sldId id="1228" r:id="rId14"/>
    <p:sldId id="1229" r:id="rId15"/>
    <p:sldId id="1230" r:id="rId16"/>
    <p:sldId id="1231" r:id="rId17"/>
    <p:sldId id="1221" r:id="rId18"/>
    <p:sldId id="1232" r:id="rId19"/>
    <p:sldId id="503" r:id="rId20"/>
    <p:sldId id="504" r:id="rId21"/>
    <p:sldId id="1218" r:id="rId22"/>
    <p:sldId id="262" r:id="rId23"/>
    <p:sldId id="257" r:id="rId24"/>
    <p:sldId id="509" r:id="rId25"/>
    <p:sldId id="277" r:id="rId26"/>
    <p:sldId id="267" r:id="rId27"/>
    <p:sldId id="263" r:id="rId28"/>
    <p:sldId id="264" r:id="rId29"/>
    <p:sldId id="259" r:id="rId30"/>
    <p:sldId id="260" r:id="rId31"/>
    <p:sldId id="261" r:id="rId32"/>
    <p:sldId id="265" r:id="rId33"/>
    <p:sldId id="288" r:id="rId34"/>
    <p:sldId id="269" r:id="rId35"/>
    <p:sldId id="270" r:id="rId36"/>
    <p:sldId id="271" r:id="rId37"/>
    <p:sldId id="272" r:id="rId38"/>
    <p:sldId id="275" r:id="rId39"/>
    <p:sldId id="1217" r:id="rId40"/>
    <p:sldId id="276" r:id="rId41"/>
    <p:sldId id="266" r:id="rId42"/>
    <p:sldId id="268" r:id="rId43"/>
    <p:sldId id="308" r:id="rId44"/>
    <p:sldId id="285" r:id="rId45"/>
    <p:sldId id="294" r:id="rId46"/>
    <p:sldId id="284" r:id="rId47"/>
    <p:sldId id="1233" r:id="rId48"/>
    <p:sldId id="295" r:id="rId49"/>
    <p:sldId id="309" r:id="rId50"/>
    <p:sldId id="508" r:id="rId51"/>
    <p:sldId id="505" r:id="rId52"/>
    <p:sldId id="310" r:id="rId53"/>
    <p:sldId id="506" r:id="rId54"/>
    <p:sldId id="507" r:id="rId55"/>
    <p:sldId id="499" r:id="rId56"/>
    <p:sldId id="498" r:id="rId57"/>
    <p:sldId id="299" r:id="rId58"/>
    <p:sldId id="974" r:id="rId59"/>
    <p:sldId id="258" r:id="rId60"/>
    <p:sldId id="1214" r:id="rId61"/>
    <p:sldId id="274" r:id="rId62"/>
    <p:sldId id="502" r:id="rId6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78866" autoAdjust="0"/>
  </p:normalViewPr>
  <p:slideViewPr>
    <p:cSldViewPr snapToGrid="0">
      <p:cViewPr varScale="1">
        <p:scale>
          <a:sx n="66" d="100"/>
          <a:sy n="66" d="100"/>
        </p:scale>
        <p:origin x="2069" y="48"/>
      </p:cViewPr>
      <p:guideLst/>
    </p:cSldViewPr>
  </p:slideViewPr>
  <p:notesTextViewPr>
    <p:cViewPr>
      <p:scale>
        <a:sx n="1" d="1"/>
        <a:sy n="1" d="1"/>
      </p:scale>
      <p:origin x="0" y="0"/>
    </p:cViewPr>
  </p:notesTextViewPr>
  <p:sorterViewPr>
    <p:cViewPr>
      <p:scale>
        <a:sx n="100" d="100"/>
        <a:sy n="100" d="100"/>
      </p:scale>
      <p:origin x="0" y="-197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84D6251A-1451-4D59-8396-7BE4668BA6F4}" type="datetimeFigureOut">
              <a:rPr lang="fr-FR" smtClean="0"/>
              <a:t>06/05/2025</a:t>
            </a:fld>
            <a:endParaRPr lang="fr-FR"/>
          </a:p>
        </p:txBody>
      </p:sp>
      <p:sp>
        <p:nvSpPr>
          <p:cNvPr id="4" name="Espace réservé de l'image des diapositives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11FF6A26-AA81-4BF7-A1FA-301534B5A109}" type="slidenum">
              <a:rPr lang="fr-FR" smtClean="0"/>
              <a:t>‹N°›</a:t>
            </a:fld>
            <a:endParaRPr lang="fr-FR"/>
          </a:p>
        </p:txBody>
      </p:sp>
    </p:spTree>
    <p:extLst>
      <p:ext uri="{BB962C8B-B14F-4D97-AF65-F5344CB8AC3E}">
        <p14:creationId xmlns:p14="http://schemas.microsoft.com/office/powerpoint/2010/main" val="388605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fb.gouv.fr/la-demarche-zan-zero-artificialisation-nett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see.fr/fr/statistiques/3281689?sommaire=3281778"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nh.org/artificialisation-des-sols-de-quoi-parle-t-on-vraimen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ing.com/ck/a?!&amp;&amp;p=3d01c3cc11934f31JmltdHM9MTcwMjUxMjAwMCZpZ3VpZD0yYzE3NDI3My1kM2JjLTY1OGMtMzZkMy01MGNmZDJmYjY0ZTEmaW5zaWQ9NTgxMA&amp;ptn=3&amp;ver=2&amp;hsh=3&amp;fclid=2c174273-d3bc-658c-36d3-50cfd2fb64e1&amp;psq=fosse+de+stockholm&amp;u=a1aHR0cHM6Ly9hcGFhci5jaC93cC1jb250ZW50L3VwbG9hZHMvMjAyMi8wNi8yMjAyMjNfQVJUSUNMRV9GT1NTRV9TVE9DS0hPTE0ucGRm&amp;ntb=1"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bing.com/ck/a?!&amp;&amp;p=84a0c58584762a41JmltdHM9MTcwMjUxMjAwMCZpZ3VpZD0yYzE3NDI3My1kM2JjLTY1OGMtMzZkMy01MGNmZDJmYjY0ZTEmaW5zaWQ9NTgxMw&amp;ptn=3&amp;ver=2&amp;hsh=3&amp;fclid=2c174273-d3bc-658c-36d3-50cfd2fb64e1&amp;psq=fosse+de+stockholm&amp;u=a1aHR0cHM6Ly93d3cudXJiYXNlbnNlLmZyL2ZyL2FjdHVhbGl0ZXMvMTgzLWxhLWZvc3NlLWRlLXN0b2NraG9sbS0yaWVtZS13ZWJpbmFpcmUtb3JnYW5pc2UtcGFyLWVhdS1lbi12aWxsZS1vZmZpY2UtY2FudG9uYWwtZGUtbC1lYXUtZGUtZ2VuZXZlLXN1aXNzZQ&amp;ntb=1" TargetMode="External"/><Relationship Id="rId5" Type="http://schemas.openxmlformats.org/officeDocument/2006/relationships/hyperlink" Target="https://www.bing.com/ck/a?!&amp;&amp;p=d8eedc1d695f055fJmltdHM9MTcwMjUxMjAwMCZpZ3VpZD0yYzE3NDI3My1kM2JjLTY1OGMtMzZkMy01MGNmZDJmYjY0ZTEmaW5zaWQ9NTgxMg&amp;ptn=3&amp;ver=2&amp;hsh=3&amp;fclid=2c174273-d3bc-658c-36d3-50cfd2fb64e1&amp;psq=fosse+de+stockholm&amp;u=a1aHR0cHM6Ly93d3cudXJiYXNlbnNlLmZyL2ZyL2FjdHVhbGl0ZXMvMTgzLWxhLWZvc3NlLWRlLXN0b2NraG9sbS0yaWVtZS13ZWJpbmFpcmUtb3JnYW5pc2UtcGFyLWVhdS1lbi12aWxsZS1vZmZpY2UtY2FudG9uYWwtZGUtbC1lYXUtZGUtZ2VuZXZlLXN1aXNzZQ&amp;ntb=1" TargetMode="External"/><Relationship Id="rId4" Type="http://schemas.openxmlformats.org/officeDocument/2006/relationships/hyperlink" Target="https://www.bing.com/ck/a?!&amp;&amp;p=9b40ac583fa1d029JmltdHM9MTcwMjUxMjAwMCZpZ3VpZD0yYzE3NDI3My1kM2JjLTY1OGMtMzZkMy01MGNmZDJmYjY0ZTEmaW5zaWQ9NTgxMQ&amp;ptn=3&amp;ver=2&amp;hsh=3&amp;fclid=2c174273-d3bc-658c-36d3-50cfd2fb64e1&amp;psq=fosse+de+stockholm&amp;u=a1aHR0cHM6Ly9hcGFhci5jaC93cC1jb250ZW50L3VwbG9hZHMvMjAyMi8wNi8yMjAyMjNfQVJUSUNMRV9GT1NTRV9TVE9DS0hPTE0ucGRm&amp;ntb=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in/ACoAAAJXR0EBNK1q2zyIM0Wg9R7BYSYQbFTkLTc"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Sol naturel et eau de pluie = Evapotranspiration 40% / 10% ruissellement et 50% l’infiltration.</a:t>
            </a:r>
          </a:p>
          <a:p>
            <a:r>
              <a:rPr lang="fr-FR" dirty="0"/>
              <a:t>Sol artificiel et eau de pluie = Evapotranspiration 30% / 55% ruissellement et 15% l’infiltration</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9</a:t>
            </a:fld>
            <a:endParaRPr lang="fr-FR"/>
          </a:p>
        </p:txBody>
      </p:sp>
    </p:spTree>
    <p:extLst>
      <p:ext uri="{BB962C8B-B14F-4D97-AF65-F5344CB8AC3E}">
        <p14:creationId xmlns:p14="http://schemas.microsoft.com/office/powerpoint/2010/main" val="271215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Réaménagement des bassins de rétention avec des plantation massive de en différentes strates végétale en îlots de fraicheur éco pâturé</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28</a:t>
            </a:fld>
            <a:endParaRPr lang="fr-FR"/>
          </a:p>
        </p:txBody>
      </p:sp>
    </p:spTree>
    <p:extLst>
      <p:ext uri="{BB962C8B-B14F-4D97-AF65-F5344CB8AC3E}">
        <p14:creationId xmlns:p14="http://schemas.microsoft.com/office/powerpoint/2010/main" val="192989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11111"/>
                </a:solidFill>
                <a:effectLst/>
                <a:latin typeface="-apple-system"/>
              </a:rPr>
              <a:t>ZAN signifie “Zéro Artificialisation Nette”. </a:t>
            </a:r>
            <a:r>
              <a:rPr lang="fr-FR" b="0" i="0" dirty="0">
                <a:effectLst/>
                <a:latin typeface="-apple-system"/>
                <a:hlinkClick r:id="rId3"/>
              </a:rPr>
              <a:t>C’est un objectif fixé pour 2050 qui demande aux territoires, communes, départements et régions de réduire de 50% le rythme d’artificialisation et de la consommation des espaces naturels, agricoles et forestiers d’ici 2030 par rapport à la consommation mesurée entre 2011 et 2020</a:t>
            </a:r>
            <a:r>
              <a:rPr lang="fr-FR" b="0" i="0" u="none" strike="noStrike" baseline="30000" dirty="0">
                <a:effectLst/>
                <a:latin typeface="-apple-system"/>
                <a:hlinkClick r:id="rId3"/>
              </a:rPr>
              <a:t>1</a:t>
            </a:r>
            <a:r>
              <a:rPr lang="fr-FR" b="0" i="0" dirty="0">
                <a:solidFill>
                  <a:srgbClr val="111111"/>
                </a:solidFill>
                <a:effectLst/>
                <a:latin typeface="-apple-system"/>
              </a:rPr>
              <a:t>.</a:t>
            </a:r>
          </a:p>
          <a:p>
            <a:r>
              <a:rPr lang="fr-FR" b="0" i="0" dirty="0">
                <a:solidFill>
                  <a:srgbClr val="111111"/>
                </a:solidFill>
                <a:effectLst/>
                <a:latin typeface="-apple-system"/>
              </a:rPr>
              <a:t>Les collectivités doivent élaborer un plan de </a:t>
            </a:r>
            <a:r>
              <a:rPr lang="fr-FR" b="0" i="0" dirty="0" err="1">
                <a:solidFill>
                  <a:srgbClr val="111111"/>
                </a:solidFill>
                <a:effectLst/>
                <a:latin typeface="-apple-system"/>
              </a:rPr>
              <a:t>dèsimperméabilisation</a:t>
            </a:r>
            <a:r>
              <a:rPr lang="fr-FR" b="0" i="0" dirty="0">
                <a:solidFill>
                  <a:srgbClr val="111111"/>
                </a:solidFill>
                <a:effectLst/>
                <a:latin typeface="-apple-system"/>
              </a:rPr>
              <a:t> qui concerne la voirie, les stationnement, les cours d’écoles mais plus encore, les places de centre de ville, les marchés…</a:t>
            </a:r>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29</a:t>
            </a:fld>
            <a:endParaRPr lang="fr-FR"/>
          </a:p>
        </p:txBody>
      </p:sp>
    </p:spTree>
    <p:extLst>
      <p:ext uri="{BB962C8B-B14F-4D97-AF65-F5344CB8AC3E}">
        <p14:creationId xmlns:p14="http://schemas.microsoft.com/office/powerpoint/2010/main" val="16024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11111"/>
                </a:solidFill>
                <a:effectLst/>
                <a:latin typeface="-apple-system"/>
              </a:rPr>
              <a:t>Selon l’Insee, l’artificialisation des sols en France a augmenté de 3,7% entre 2012 et 2020. </a:t>
            </a:r>
            <a:r>
              <a:rPr lang="fr-FR" b="0" i="0" dirty="0">
                <a:effectLst/>
                <a:latin typeface="-apple-system"/>
                <a:hlinkClick r:id="rId3"/>
              </a:rPr>
              <a:t>En 2020, 9,1% de la surface du territoire national était </a:t>
            </a:r>
            <a:r>
              <a:rPr lang="fr-FR" b="0" i="0" dirty="0" err="1">
                <a:effectLst/>
                <a:latin typeface="-apple-system"/>
                <a:hlinkClick r:id="rId3"/>
              </a:rPr>
              <a:t>artificialisée</a:t>
            </a:r>
            <a:r>
              <a:rPr lang="fr-FR" b="0" i="0" dirty="0" err="1">
                <a:effectLst/>
                <a:latin typeface="-apple-system"/>
                <a:hlinkClick r:id="rId4"/>
              </a:rPr>
              <a:t>les</a:t>
            </a:r>
            <a:r>
              <a:rPr lang="fr-FR" b="0" i="0" dirty="0">
                <a:effectLst/>
                <a:latin typeface="-apple-system"/>
                <a:hlinkClick r:id="rId4"/>
              </a:rPr>
              <a:t> soit une surface totale de 5,0 </a:t>
            </a:r>
            <a:r>
              <a:rPr lang="fr-FR" b="0" i="0" dirty="0" err="1">
                <a:effectLst/>
                <a:latin typeface="-apple-system"/>
                <a:hlinkClick r:id="rId4"/>
              </a:rPr>
              <a:t>Mha</a:t>
            </a:r>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30</a:t>
            </a:fld>
            <a:endParaRPr lang="fr-FR"/>
          </a:p>
        </p:txBody>
      </p:sp>
    </p:spTree>
    <p:extLst>
      <p:ext uri="{BB962C8B-B14F-4D97-AF65-F5344CB8AC3E}">
        <p14:creationId xmlns:p14="http://schemas.microsoft.com/office/powerpoint/2010/main" val="266479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31</a:t>
            </a:fld>
            <a:endParaRPr lang="fr-FR"/>
          </a:p>
        </p:txBody>
      </p:sp>
    </p:spTree>
    <p:extLst>
      <p:ext uri="{BB962C8B-B14F-4D97-AF65-F5344CB8AC3E}">
        <p14:creationId xmlns:p14="http://schemas.microsoft.com/office/powerpoint/2010/main" val="1797623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règlementation se durcit (loi climat et résilience 2020). Tout aménagements nouveaux doivent prendre en compte ces nouveaux critères de </a:t>
            </a:r>
            <a:r>
              <a:rPr lang="fr-FR" dirty="0" err="1"/>
              <a:t>dèsimperméabilisation</a:t>
            </a:r>
            <a:r>
              <a:rPr lang="fr-FR" dirty="0"/>
              <a:t>. Pour les parking (loi </a:t>
            </a:r>
            <a:r>
              <a:rPr lang="fr-FR" dirty="0" err="1"/>
              <a:t>diodiversité</a:t>
            </a:r>
            <a:r>
              <a:rPr lang="fr-FR" dirty="0"/>
              <a:t> et ALUR) impose aux </a:t>
            </a:r>
            <a:r>
              <a:rPr lang="fr-FR" dirty="0" err="1"/>
              <a:t>batiments</a:t>
            </a:r>
            <a:r>
              <a:rPr lang="fr-FR" dirty="0"/>
              <a:t> commerciaux d’une surface de vente supérieure à 1000 m² de rendre une partie de leur parking perméable. La loi </a:t>
            </a:r>
            <a:r>
              <a:rPr lang="fr-FR" dirty="0" err="1"/>
              <a:t>EnR</a:t>
            </a:r>
            <a:r>
              <a:rPr lang="fr-FR" dirty="0"/>
              <a:t> de 2023 valable pour tous les </a:t>
            </a:r>
            <a:r>
              <a:rPr lang="fr-FR" dirty="0" err="1"/>
              <a:t>ERPublics</a:t>
            </a:r>
            <a:r>
              <a:rPr lang="fr-FR" dirty="0"/>
              <a:t> que les parking de plus de 500 m² (25 places) soient neufs, soient en forte réhabilitation, favorise l’infiltration des eaux de pluies.</a:t>
            </a:r>
          </a:p>
          <a:p>
            <a:endParaRPr lang="fr-FR" dirty="0"/>
          </a:p>
          <a:p>
            <a:r>
              <a:rPr lang="fr-FR" dirty="0"/>
              <a:t>Rendre le sol plus perméable à l’eau en changeant de revêtement et déconnecter les eaux pluviales d’un réseau de collecte pour qu’elles s’infiltrent là ou elles tombent.</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32</a:t>
            </a:fld>
            <a:endParaRPr lang="fr-FR"/>
          </a:p>
        </p:txBody>
      </p:sp>
    </p:spTree>
    <p:extLst>
      <p:ext uri="{BB962C8B-B14F-4D97-AF65-F5344CB8AC3E}">
        <p14:creationId xmlns:p14="http://schemas.microsoft.com/office/powerpoint/2010/main" val="141821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OK pour les infiltrations des petites pluies qui s’évaporent mais il faut aussi recharger sur site les nappes phréatiques (voir création de puits secs, rétention de l’eau pour infiltration  lente).</a:t>
            </a:r>
          </a:p>
          <a:p>
            <a:r>
              <a:rPr lang="fr-FR" dirty="0"/>
              <a:t>Avec le réchauffement climatique, il faut arrêter de parler d’inondation centenaire. Des déluges provoquant de grandes inondations ont touchés la France ces dernières années.</a:t>
            </a:r>
          </a:p>
          <a:p>
            <a:r>
              <a:rPr lang="fr-FR" dirty="0"/>
              <a:t>N’ayons pas une mémoire courte car nous serons rattrapés par ces épisodes extrêmes.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33</a:t>
            </a:fld>
            <a:endParaRPr lang="fr-FR"/>
          </a:p>
        </p:txBody>
      </p:sp>
    </p:spTree>
    <p:extLst>
      <p:ext uri="{BB962C8B-B14F-4D97-AF65-F5344CB8AC3E}">
        <p14:creationId xmlns:p14="http://schemas.microsoft.com/office/powerpoint/2010/main" val="423814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STRATEGIE</a:t>
            </a:r>
          </a:p>
          <a:p>
            <a:r>
              <a:rPr lang="fr-FR" dirty="0"/>
              <a:t>COMPETENCES : Urbanisme, Environnement, Transition énergétique et écologique, zones d’activités, gestions des eaux pluviales, voirie, SEVN, Education</a:t>
            </a:r>
          </a:p>
          <a:p>
            <a:r>
              <a:rPr lang="fr-FR" dirty="0"/>
              <a:t> METIERS / Urbanisme, BE, VRD, EVN, Communication, Finances (recherché de subventions), commande publique, SIG</a:t>
            </a:r>
          </a:p>
          <a:p>
            <a:r>
              <a:rPr lang="fr-FR" dirty="0"/>
              <a:t>DONNEES: SIG occupation des sols par interprétation, ICU, Trame verte et bleu</a:t>
            </a:r>
          </a:p>
          <a:p>
            <a:r>
              <a:rPr lang="fr-FR" dirty="0"/>
              <a:t>Pour un concept Eviter, Réduire et Compenser et réaliser un plan pluriannuel de </a:t>
            </a:r>
            <a:r>
              <a:rPr lang="fr-FR" dirty="0" err="1"/>
              <a:t>désimperméabilisation</a:t>
            </a:r>
            <a:r>
              <a:rPr lang="fr-FR" dirty="0"/>
              <a:t> et de lutte contre les ICU.</a:t>
            </a: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34</a:t>
            </a:fld>
            <a:endParaRPr lang="fr-FR"/>
          </a:p>
        </p:txBody>
      </p:sp>
    </p:spTree>
    <p:extLst>
      <p:ext uri="{BB962C8B-B14F-4D97-AF65-F5344CB8AC3E}">
        <p14:creationId xmlns:p14="http://schemas.microsoft.com/office/powerpoint/2010/main" val="3090454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CARTE DE POTENTIEL DE DESIMPERMEABILISATION</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37</a:t>
            </a:fld>
            <a:endParaRPr lang="fr-FR"/>
          </a:p>
        </p:txBody>
      </p:sp>
    </p:spTree>
    <p:extLst>
      <p:ext uri="{BB962C8B-B14F-4D97-AF65-F5344CB8AC3E}">
        <p14:creationId xmlns:p14="http://schemas.microsoft.com/office/powerpoint/2010/main" val="2726846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REFLEXIONS A L’ECHELLE DE LA VILLE</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38</a:t>
            </a:fld>
            <a:endParaRPr lang="fr-FR"/>
          </a:p>
        </p:txBody>
      </p:sp>
    </p:spTree>
    <p:extLst>
      <p:ext uri="{BB962C8B-B14F-4D97-AF65-F5344CB8AC3E}">
        <p14:creationId xmlns:p14="http://schemas.microsoft.com/office/powerpoint/2010/main" val="424083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L’ECHELLE D’UN QUARTIE</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40</a:t>
            </a:fld>
            <a:endParaRPr lang="fr-FR"/>
          </a:p>
        </p:txBody>
      </p:sp>
    </p:spTree>
    <p:extLst>
      <p:ext uri="{BB962C8B-B14F-4D97-AF65-F5344CB8AC3E}">
        <p14:creationId xmlns:p14="http://schemas.microsoft.com/office/powerpoint/2010/main" val="29086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L’habitat individuel est la première cause car il est accompagné de structure de voirie et de stationnement.</a:t>
            </a:r>
          </a:p>
          <a:p>
            <a:r>
              <a:rPr lang="fr-FR" dirty="0"/>
              <a:t>Sur une surface, où l’on crée de l’habitat pour 16%, on a 54% de noir et 30% sol enherbé.</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12</a:t>
            </a:fld>
            <a:endParaRPr lang="fr-FR"/>
          </a:p>
        </p:txBody>
      </p:sp>
    </p:spTree>
    <p:extLst>
      <p:ext uri="{BB962C8B-B14F-4D97-AF65-F5344CB8AC3E}">
        <p14:creationId xmlns:p14="http://schemas.microsoft.com/office/powerpoint/2010/main" val="1946046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renaturation ou la végétalisation est le meilleur principe de </a:t>
            </a:r>
            <a:r>
              <a:rPr lang="fr-FR" dirty="0" err="1"/>
              <a:t>dèsimperméabilisation</a:t>
            </a:r>
            <a:r>
              <a:rPr lang="fr-FR" dirty="0"/>
              <a:t> car diminution de l’albedo (capacité des matériaux a capter et à emmagasiner de la chaleur), principe d’évapotranspiration, filtration des eaux « polluées », accueil de la biodiversité,</a:t>
            </a:r>
          </a:p>
          <a:p>
            <a:endParaRPr lang="fr-FR" dirty="0"/>
          </a:p>
          <a:p>
            <a:r>
              <a:rPr lang="fr-FR" dirty="0"/>
              <a:t>Différents type d’aménagement pour la gestion durable de l’eau.</a:t>
            </a:r>
          </a:p>
          <a:p>
            <a:r>
              <a:rPr lang="fr-FR" dirty="0"/>
              <a:t>Plantation qui ne limite pas l’entretien mais qui naturalise la ville sur différentes strates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41</a:t>
            </a:fld>
            <a:endParaRPr lang="fr-FR"/>
          </a:p>
        </p:txBody>
      </p:sp>
    </p:spTree>
    <p:extLst>
      <p:ext uri="{BB962C8B-B14F-4D97-AF65-F5344CB8AC3E}">
        <p14:creationId xmlns:p14="http://schemas.microsoft.com/office/powerpoint/2010/main" val="1816449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Tranchée filtrante plus basse pour récupérer les eaux du caniveau. Arbre de pluie, Fosse de Stockholm</a:t>
            </a:r>
          </a:p>
          <a:p>
            <a:r>
              <a:rPr lang="fr-FR" dirty="0"/>
              <a:t>Toiture végétalisée: attention si arrosage, un + pour la biodiversité, Sécurité de l’entretien. </a:t>
            </a:r>
          </a:p>
          <a:p>
            <a:r>
              <a:rPr lang="fr-FR" dirty="0"/>
              <a:t>Attention les deux dernières photos. Regard de pluvial et tranchée en hauteur.</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42</a:t>
            </a:fld>
            <a:endParaRPr lang="fr-FR"/>
          </a:p>
        </p:txBody>
      </p:sp>
    </p:spTree>
    <p:extLst>
      <p:ext uri="{BB962C8B-B14F-4D97-AF65-F5344CB8AC3E}">
        <p14:creationId xmlns:p14="http://schemas.microsoft.com/office/powerpoint/2010/main" val="2893675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puits secs sont une solution intéressante</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43</a:t>
            </a:fld>
            <a:endParaRPr lang="fr-FR"/>
          </a:p>
        </p:txBody>
      </p:sp>
    </p:spTree>
    <p:extLst>
      <p:ext uri="{BB962C8B-B14F-4D97-AF65-F5344CB8AC3E}">
        <p14:creationId xmlns:p14="http://schemas.microsoft.com/office/powerpoint/2010/main" val="96998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Pleine terre ou complété par un apport de grave et ensuite engazonnée. Pourquoi dans des régions peu pluvieuses et pour des stationnements évènementiels</a:t>
            </a:r>
          </a:p>
          <a:p>
            <a:r>
              <a:rPr lang="fr-FR" dirty="0"/>
              <a:t>Graviers sur sols drainants</a:t>
            </a:r>
          </a:p>
          <a:p>
            <a:r>
              <a:rPr lang="fr-FR" dirty="0"/>
              <a:t>Béton drainant, enrobé drainant ??? Bonne solution pour la voiture. Je n’y crois pas sur le long terme et pourquoi ne pas programmer leur remplacement tous les 15 ans. Ou leur nettoyage (lavage et aspiration) proposé par certains fournisseurs?</a:t>
            </a:r>
          </a:p>
          <a:p>
            <a:r>
              <a:rPr lang="fr-FR" dirty="0"/>
              <a:t>Sol en stabilisé pas conçus pour la circulation, si trop fermé à la chaux ils sont imperméable. Si trop drainant, ils sont poussiéreux (vent).</a:t>
            </a:r>
          </a:p>
          <a:p>
            <a:r>
              <a:rPr lang="fr-FR" dirty="0"/>
              <a:t>Toujours favoriser la gravitation et ne pas compartimenter les zones, </a:t>
            </a:r>
            <a:r>
              <a:rPr lang="fr-FR" dirty="0" err="1"/>
              <a:t>canIveaux</a:t>
            </a:r>
            <a:r>
              <a:rPr lang="fr-FR" dirty="0"/>
              <a:t>, stationnement, végétalisation tout doit être en relation.</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44</a:t>
            </a:fld>
            <a:endParaRPr lang="fr-FR"/>
          </a:p>
        </p:txBody>
      </p:sp>
    </p:spTree>
    <p:extLst>
      <p:ext uri="{BB962C8B-B14F-4D97-AF65-F5344CB8AC3E}">
        <p14:creationId xmlns:p14="http://schemas.microsoft.com/office/powerpoint/2010/main" val="925466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Avantages des dalles alvéolaires: gestion des eaux pluviales par infiltration, rigidification du revêtement et stabilisation des sols donc appropriées aux zones de stationnement, </a:t>
            </a:r>
            <a:r>
              <a:rPr lang="fr-FR" dirty="0" err="1"/>
              <a:t>taréduction</a:t>
            </a:r>
            <a:r>
              <a:rPr lang="fr-FR" dirty="0"/>
              <a:t> de l’empreinte Carbonne car elles sont en plastique recyclé et réduction de l’entretien.</a:t>
            </a:r>
          </a:p>
          <a:p>
            <a:r>
              <a:rPr lang="fr-FR" dirty="0"/>
              <a:t>Prévoir des compléments de remplissage du matériau pour ne pas avoir des trous.</a:t>
            </a:r>
          </a:p>
          <a:p>
            <a:r>
              <a:rPr lang="fr-FR" dirty="0"/>
              <a:t>Pour les plaques engazonnées ou cultivées qui sont la meilleure solution, il ne faut pas une forte pression de stationnement, est ce qu’on les arrose sinon tous sec le premier été, prévoir un substrat et un semis très technique, comment on les tond?</a:t>
            </a:r>
          </a:p>
          <a:p>
            <a:r>
              <a:rPr lang="fr-FR" dirty="0"/>
              <a:t>Attention plastique et le frottement de la circulation ne relâche t-il pas des microplastiques dans la nature et les nappes???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45</a:t>
            </a:fld>
            <a:endParaRPr lang="fr-FR"/>
          </a:p>
        </p:txBody>
      </p:sp>
    </p:spTree>
    <p:extLst>
      <p:ext uri="{BB962C8B-B14F-4D97-AF65-F5344CB8AC3E}">
        <p14:creationId xmlns:p14="http://schemas.microsoft.com/office/powerpoint/2010/main" val="275316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obligatoirement le végétal local en milieu urbain et contraint. L’adaptation des végétaux et moins rapide que l’évolution du changement climatique;</a:t>
            </a:r>
          </a:p>
          <a:p>
            <a:r>
              <a:rPr lang="fr-FR" dirty="0"/>
              <a:t>Voir le guide plante local ou des </a:t>
            </a:r>
            <a:r>
              <a:rPr lang="fr-FR" dirty="0" err="1"/>
              <a:t>Caue</a:t>
            </a:r>
            <a:r>
              <a:rPr lang="fr-FR" dirty="0"/>
              <a:t> (PO)</a:t>
            </a:r>
          </a:p>
          <a:p>
            <a:r>
              <a:rPr lang="fr-FR" dirty="0"/>
              <a:t>Utilisez </a:t>
            </a:r>
            <a:r>
              <a:rPr lang="fr-FR" dirty="0" err="1"/>
              <a:t>floriscope,ie</a:t>
            </a:r>
            <a:r>
              <a:rPr lang="fr-FR" dirty="0"/>
              <a:t> pour la connaissance des plantes et donc planter la bonne plante au bon endroit.</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46</a:t>
            </a:fld>
            <a:endParaRPr lang="fr-FR"/>
          </a:p>
        </p:txBody>
      </p:sp>
    </p:spTree>
    <p:extLst>
      <p:ext uri="{BB962C8B-B14F-4D97-AF65-F5344CB8AC3E}">
        <p14:creationId xmlns:p14="http://schemas.microsoft.com/office/powerpoint/2010/main" val="266033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48</a:t>
            </a:fld>
            <a:endParaRPr lang="fr-FR"/>
          </a:p>
        </p:txBody>
      </p:sp>
    </p:spTree>
    <p:extLst>
      <p:ext uri="{BB962C8B-B14F-4D97-AF65-F5344CB8AC3E}">
        <p14:creationId xmlns:p14="http://schemas.microsoft.com/office/powerpoint/2010/main" val="387411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 Il existe aussi des bordure en acier qui sont ajourées</a:t>
            </a:r>
          </a:p>
          <a:p>
            <a:pPr defTabSz="966155">
              <a:defRPr/>
            </a:pP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La Métropole de Lyon et la mairie du 6</a:t>
            </a:r>
            <a:r>
              <a:rPr lang="fr-FR" sz="1900" kern="0" baseline="3000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e</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 arrondissement de Lyon font un test au nom poétique : l’arbre de pluie. L’idée, c’est d’</a:t>
            </a:r>
            <a:r>
              <a:rPr lang="fr-FR" sz="1900" kern="0" dirty="0">
                <a:solidFill>
                  <a:srgbClr val="1A171B"/>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agrandir l’espace au pied des arbres</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 avec des plantations en pleine terre et une tranchée en gravier. Ce n’est pas seulement joli : cela</a:t>
            </a:r>
            <a:r>
              <a:rPr lang="fr-FR" sz="1900" kern="0" dirty="0">
                <a:solidFill>
                  <a:srgbClr val="1A171B"/>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permet à une plus grande quantité de pluie de s’infiltrer dans le sol au lieu de ruisseler vers les égouts</a:t>
            </a:r>
            <a:r>
              <a:rPr lang="fr-FR" sz="1900" kern="0" dirty="0">
                <a:solidFill>
                  <a:srgbClr val="1A171B"/>
                </a:solidFill>
                <a:latin typeface="Arial" panose="020B0604020202020204" pitchFamily="34" charset="0"/>
                <a:ea typeface="Times New Roman" panose="02020603050405020304" pitchFamily="18" charset="0"/>
                <a:cs typeface="Times New Roman" panose="02020603050405020304" pitchFamily="18" charset="0"/>
              </a:rPr>
              <a:t>.</a:t>
            </a:r>
            <a:endParaRPr lang="fr-FR" sz="1900" kern="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49</a:t>
            </a:fld>
            <a:endParaRPr lang="fr-FR"/>
          </a:p>
        </p:txBody>
      </p:sp>
    </p:spTree>
    <p:extLst>
      <p:ext uri="{BB962C8B-B14F-4D97-AF65-F5344CB8AC3E}">
        <p14:creationId xmlns:p14="http://schemas.microsoft.com/office/powerpoint/2010/main" val="2823841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b="0" i="0" u="none" strike="noStrike" dirty="0">
                <a:solidFill>
                  <a:srgbClr val="4007A2"/>
                </a:solidFill>
                <a:effectLst/>
                <a:latin typeface="-apple-system"/>
                <a:hlinkClick r:id="rId3"/>
              </a:rPr>
              <a:t>La fosse de Stockholm est un </a:t>
            </a:r>
            <a:r>
              <a:rPr lang="fr-FR" b="1" i="0" u="none" strike="noStrike" dirty="0">
                <a:solidFill>
                  <a:srgbClr val="4007A2"/>
                </a:solidFill>
                <a:effectLst/>
                <a:latin typeface="-apple-system"/>
                <a:hlinkClick r:id="rId3"/>
              </a:rPr>
              <a:t>dispositif qui permet de planter des arbres en milieu urbain tout en gérant les eaux pluviales</a:t>
            </a:r>
            <a:r>
              <a:rPr lang="fr-FR" b="1" i="0" u="none" strike="noStrike" baseline="30000" dirty="0">
                <a:solidFill>
                  <a:srgbClr val="123BB6"/>
                </a:solidFill>
                <a:effectLst/>
                <a:latin typeface="-apple-system"/>
                <a:hlinkClick r:id="rId4"/>
              </a:rPr>
              <a:t>1</a:t>
            </a:r>
            <a:r>
              <a:rPr lang="fr-FR" b="0" i="0" dirty="0">
                <a:solidFill>
                  <a:srgbClr val="111111"/>
                </a:solidFill>
                <a:effectLst/>
                <a:latin typeface="-apple-system"/>
              </a:rPr>
              <a:t>. </a:t>
            </a:r>
            <a:r>
              <a:rPr lang="fr-FR" b="0" i="0" u="none" strike="noStrike" dirty="0">
                <a:solidFill>
                  <a:srgbClr val="4007A2"/>
                </a:solidFill>
                <a:effectLst/>
                <a:latin typeface="-apple-system"/>
                <a:hlinkClick r:id="rId5"/>
              </a:rPr>
              <a:t>La fosse est constituée de quatre parties : un espace de plantation avec de la terre végétale, une structure de stabilisation, des éléments grossiers enrichis en matière organique et un système de drainage</a:t>
            </a:r>
            <a:r>
              <a:rPr lang="fr-FR" b="1" i="0" u="none" strike="noStrike" baseline="30000" dirty="0">
                <a:solidFill>
                  <a:srgbClr val="123BB6"/>
                </a:solidFill>
                <a:effectLst/>
                <a:latin typeface="-apple-system"/>
                <a:hlinkClick r:id="rId6"/>
              </a:rPr>
              <a:t>2</a:t>
            </a:r>
            <a:r>
              <a:rPr lang="fr-FR" b="0" i="0" dirty="0">
                <a:solidFill>
                  <a:srgbClr val="111111"/>
                </a:solidFill>
                <a:effectLst/>
                <a:latin typeface="-apple-system"/>
              </a:rPr>
              <a:t>. La fosse favorise la croissance des arbres et la réduction des inondations.</a:t>
            </a:r>
          </a:p>
          <a:p>
            <a:r>
              <a:rPr lang="fr-FR" b="0" i="0" dirty="0">
                <a:solidFill>
                  <a:srgbClr val="111111"/>
                </a:solidFill>
                <a:effectLst/>
                <a:latin typeface="-apple-system"/>
              </a:rPr>
              <a:t>Attention aux mélanges terre / pierre. On en revient de ce système des TP qui permet de faire circuler des voitures sur des pieds d’arbres. Résistance aux tempêtes, Nourriture des arbres, Biodiversité???</a:t>
            </a:r>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52</a:t>
            </a:fld>
            <a:endParaRPr lang="fr-FR"/>
          </a:p>
        </p:txBody>
      </p:sp>
    </p:spTree>
    <p:extLst>
      <p:ext uri="{BB962C8B-B14F-4D97-AF65-F5344CB8AC3E}">
        <p14:creationId xmlns:p14="http://schemas.microsoft.com/office/powerpoint/2010/main" val="2466340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CHIFFRER L’ENTRETIEN. Être sur un ratio de 1ha5 à 2h par agent pour l’entretien de cours désimperméabilisé.</a:t>
            </a:r>
          </a:p>
          <a:p>
            <a:r>
              <a:rPr lang="fr-FR" dirty="0"/>
              <a:t>Avoir une autre fonctionnalité d’espaces verts  public en dehors des heures scolaires, de lien social et intergénérationnel avec des associations de quartiers. Jardins partagés, lieux de rencontres….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55</a:t>
            </a:fld>
            <a:endParaRPr lang="fr-FR"/>
          </a:p>
        </p:txBody>
      </p:sp>
    </p:spTree>
    <p:extLst>
      <p:ext uri="{BB962C8B-B14F-4D97-AF65-F5344CB8AC3E}">
        <p14:creationId xmlns:p14="http://schemas.microsoft.com/office/powerpoint/2010/main" val="143157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Difficile de s’y retrouver sur ces définitions: </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17</a:t>
            </a:fld>
            <a:endParaRPr lang="fr-FR"/>
          </a:p>
        </p:txBody>
      </p:sp>
    </p:spTree>
    <p:extLst>
      <p:ext uri="{BB962C8B-B14F-4D97-AF65-F5344CB8AC3E}">
        <p14:creationId xmlns:p14="http://schemas.microsoft.com/office/powerpoint/2010/main" val="308431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a:extLst>
              <a:ext uri="{FF2B5EF4-FFF2-40B4-BE49-F238E27FC236}">
                <a16:creationId xmlns:a16="http://schemas.microsoft.com/office/drawing/2014/main" id="{52A83CEF-6DE3-A7CF-0C27-50B4C33B8B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3C7F5B6E-2F09-01B6-D87B-2237E156B187}"/>
              </a:ext>
            </a:extLst>
          </p:cNvPr>
          <p:cNvSpPr>
            <a:spLocks noGrp="1"/>
          </p:cNvSpPr>
          <p:nvPr>
            <p:ph type="body" idx="1"/>
          </p:nvPr>
        </p:nvSpPr>
        <p:spPr/>
        <p:txBody>
          <a:bodyPr/>
          <a:lstStyle/>
          <a:p>
            <a:pPr>
              <a:defRPr/>
            </a:pPr>
            <a:r>
              <a:rPr lang="fr-FR" sz="1900" kern="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Cela peut offrir aux élèves l’occasion d’apprendre sur l’environnement et la nature, ce qui peut renforcer leur engagement en faveur de la protection de l’environnement. On peut utiliser différentes techniques, telles que la création de jardins d’accompagnements ou de jardins pédagogiques, la plantation d’arbres, l’enlèvement des surfaces en enrobés remplacées par du mulch, de la terre battue ou un stabilisé poreux…</a:t>
            </a:r>
            <a:endParaRPr lang="fr-FR" sz="1900" kern="100" dirty="0">
              <a:ea typeface="Calibri" panose="020F0502020204030204" pitchFamily="34" charset="0"/>
              <a:cs typeface="Times New Roman" panose="02020603050405020304" pitchFamily="18" charset="0"/>
            </a:endParaRPr>
          </a:p>
          <a:p>
            <a:pPr>
              <a:defRPr/>
            </a:pPr>
            <a:endParaRPr lang="fr-FR" dirty="0"/>
          </a:p>
        </p:txBody>
      </p:sp>
      <p:sp>
        <p:nvSpPr>
          <p:cNvPr id="96260" name="Espace réservé du numéro de diapositive 3">
            <a:extLst>
              <a:ext uri="{FF2B5EF4-FFF2-40B4-BE49-F238E27FC236}">
                <a16:creationId xmlns:a16="http://schemas.microsoft.com/office/drawing/2014/main" id="{B9B6BD82-79DB-C4F3-A4A9-13E774E07A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001" indent="-301923">
              <a:defRPr>
                <a:solidFill>
                  <a:schemeClr val="tx1"/>
                </a:solidFill>
                <a:latin typeface="Arial" panose="020B0604020202020204" pitchFamily="34" charset="0"/>
                <a:cs typeface="Arial" panose="020B0604020202020204" pitchFamily="34" charset="0"/>
              </a:defRPr>
            </a:lvl2pPr>
            <a:lvl3pPr marL="1207694" indent="-241539">
              <a:defRPr>
                <a:solidFill>
                  <a:schemeClr val="tx1"/>
                </a:solidFill>
                <a:latin typeface="Arial" panose="020B0604020202020204" pitchFamily="34" charset="0"/>
                <a:cs typeface="Arial" panose="020B0604020202020204" pitchFamily="34" charset="0"/>
              </a:defRPr>
            </a:lvl3pPr>
            <a:lvl4pPr marL="1690771" indent="-241539">
              <a:defRPr>
                <a:solidFill>
                  <a:schemeClr val="tx1"/>
                </a:solidFill>
                <a:latin typeface="Arial" panose="020B0604020202020204" pitchFamily="34" charset="0"/>
                <a:cs typeface="Arial" panose="020B0604020202020204" pitchFamily="34" charset="0"/>
              </a:defRPr>
            </a:lvl4pPr>
            <a:lvl5pPr marL="2173849" indent="-241539">
              <a:defRPr>
                <a:solidFill>
                  <a:schemeClr val="tx1"/>
                </a:solidFill>
                <a:latin typeface="Arial" panose="020B0604020202020204" pitchFamily="34" charset="0"/>
                <a:cs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A6B8B1-F150-4319-9517-C5026E6013FD}" type="slidenum">
              <a:rPr lang="fr-FR" altLang="fr-FR" smtClean="0">
                <a:latin typeface="Calibri" panose="020F0502020204030204" pitchFamily="34" charset="0"/>
              </a:rPr>
              <a:pPr/>
              <a:t>56</a:t>
            </a:fld>
            <a:endParaRPr lang="fr-FR" altLang="fr-FR">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espaces végétalisés permettent mieux l’infiltration de l’eau vers les nappes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57</a:t>
            </a:fld>
            <a:endParaRPr lang="fr-FR"/>
          </a:p>
        </p:txBody>
      </p:sp>
    </p:spTree>
    <p:extLst>
      <p:ext uri="{BB962C8B-B14F-4D97-AF65-F5344CB8AC3E}">
        <p14:creationId xmlns:p14="http://schemas.microsoft.com/office/powerpoint/2010/main" val="97635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63% les 27% sont sur l’évaporation des océans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B050"/>
                </a:solidFill>
              </a:rPr>
              <a:t>L’hydrologie régénératrice </a:t>
            </a:r>
            <a:r>
              <a:rPr lang="fr-FR" sz="1200" b="1" dirty="0"/>
              <a:t>doit ralentir, répartir, infiltrer et stocker</a:t>
            </a:r>
            <a:r>
              <a:rPr lang="fr-FR" sz="1200" dirty="0"/>
              <a:t>.</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58</a:t>
            </a:fld>
            <a:endParaRPr lang="fr-FR"/>
          </a:p>
        </p:txBody>
      </p:sp>
    </p:spTree>
    <p:extLst>
      <p:ext uri="{BB962C8B-B14F-4D97-AF65-F5344CB8AC3E}">
        <p14:creationId xmlns:p14="http://schemas.microsoft.com/office/powerpoint/2010/main" val="3790353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Tous les projets de </a:t>
            </a:r>
            <a:r>
              <a:rPr lang="fr-FR" dirty="0" err="1"/>
              <a:t>desimperméabilisation</a:t>
            </a:r>
            <a:r>
              <a:rPr lang="fr-FR" dirty="0"/>
              <a:t> ou de désartificialisation nécessitent des connaissances multidisciplinaires et donc une transversalité avec plusieurs acteurs différents.</a:t>
            </a:r>
          </a:p>
          <a:p>
            <a:r>
              <a:rPr lang="fr-FR" dirty="0"/>
              <a:t>Il est important de décloisonner le sous sol pour une bonne circulation de l’eau et une infiltration de qualité</a:t>
            </a:r>
          </a:p>
          <a:p>
            <a:r>
              <a:rPr lang="fr-FR" dirty="0"/>
              <a:t>La récupération du ruissellement des eaux de pluies sur les espaces végétalisés est la meilleure des gestions.</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59</a:t>
            </a:fld>
            <a:endParaRPr lang="fr-FR"/>
          </a:p>
        </p:txBody>
      </p:sp>
    </p:spTree>
    <p:extLst>
      <p:ext uri="{BB962C8B-B14F-4D97-AF65-F5344CB8AC3E}">
        <p14:creationId xmlns:p14="http://schemas.microsoft.com/office/powerpoint/2010/main" val="29879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 Comment mettre en œuvre la pompe biotique à l’échelle territoriale pour augmenter la pluviométrie de votre région ?🌳🌧️</a:t>
            </a:r>
            <a:br>
              <a:rPr lang="fr-FR" dirty="0"/>
            </a:br>
            <a:br>
              <a:rPr lang="fr-FR" dirty="0"/>
            </a:br>
            <a:r>
              <a:rPr lang="fr-FR" b="0" i="0" dirty="0">
                <a:effectLst/>
                <a:latin typeface="-apple-system"/>
              </a:rPr>
              <a:t>Dans la leçon inaugurale [1] de </a:t>
            </a:r>
            <a:r>
              <a:rPr lang="fr-FR" i="0" dirty="0">
                <a:effectLst/>
                <a:latin typeface="-apple-system"/>
                <a:hlinkClick r:id="rId3"/>
              </a:rPr>
              <a:t>Nathalie de Noblet</a:t>
            </a:r>
            <a:r>
              <a:rPr lang="fr-FR" b="0" i="0" dirty="0">
                <a:effectLst/>
                <a:latin typeface="-apple-system"/>
              </a:rPr>
              <a:t> à l'Ecole supérieure des agricultures, la bioclimatologiste décrypte les rétroactions entre occupation des sols et climat. La chercheuse française montre comment ensemencer la pluie grâce à la végétation, afin qu’elle précipite plus loin et génère un système vertueux.</a:t>
            </a:r>
            <a:br>
              <a:rPr lang="fr-FR" dirty="0"/>
            </a:br>
            <a:br>
              <a:rPr lang="fr-FR" dirty="0"/>
            </a:br>
            <a:r>
              <a:rPr lang="fr-FR" b="0" i="0" dirty="0">
                <a:effectLst/>
                <a:latin typeface="-apple-system"/>
              </a:rPr>
              <a:t>Elle cite un exemple documenté en Californie. L'objectif était de reverdir une colline en plantant des arbres irrigués dans une vallée. Les vents dominants allant de la vallée vers la colline, l’évapotranspiration accrue de ces nouveaux arbres s’est dirigée vers la colline avant de s’y condenser et de précipiter. Cela a permis à la végétation de croître sur la colline. Une partie de cette pluie supplémentaire a ruisselé vers la vallée, diminuant ainsi l’irrigation.</a:t>
            </a:r>
            <a:br>
              <a:rPr lang="fr-FR" dirty="0"/>
            </a:br>
            <a:br>
              <a:rPr lang="fr-FR" dirty="0"/>
            </a:br>
            <a:r>
              <a:rPr lang="fr-FR" b="0" i="0" dirty="0">
                <a:effectLst/>
                <a:latin typeface="-apple-system"/>
              </a:rPr>
              <a:t>Les conditions pour utiliser cette approche de manière méthodique sont :</a:t>
            </a:r>
            <a:br>
              <a:rPr lang="fr-FR" dirty="0"/>
            </a:br>
            <a:br>
              <a:rPr lang="fr-FR" dirty="0"/>
            </a:br>
            <a:r>
              <a:rPr lang="fr-FR" b="0" i="0" dirty="0">
                <a:effectLst/>
                <a:latin typeface="-apple-system"/>
              </a:rPr>
              <a:t>☁️ la première zone végétalisée est située à côté de flux d’humidité conséquents</a:t>
            </a:r>
            <a:br>
              <a:rPr lang="fr-FR" dirty="0"/>
            </a:br>
            <a:r>
              <a:rPr lang="fr-FR" b="0" i="0" dirty="0">
                <a:effectLst/>
                <a:latin typeface="-apple-system"/>
              </a:rPr>
              <a:t>🌬️ la seconde zone doit se trouver sous le vent de la première</a:t>
            </a:r>
            <a:br>
              <a:rPr lang="fr-FR" dirty="0"/>
            </a:br>
            <a:r>
              <a:rPr lang="fr-FR" b="0" i="0" dirty="0">
                <a:effectLst/>
                <a:latin typeface="-apple-system"/>
              </a:rPr>
              <a:t>🌧️ ainsi, les vents dominants se chargent d’humidité dans la première zone et les précipitations augmentent dans la seconde</a:t>
            </a:r>
            <a:br>
              <a:rPr lang="fr-FR" dirty="0"/>
            </a:br>
            <a:br>
              <a:rPr lang="fr-FR" dirty="0"/>
            </a:br>
            <a:r>
              <a:rPr lang="fr-FR" b="0" i="0" dirty="0">
                <a:effectLst/>
                <a:latin typeface="-apple-system"/>
              </a:rPr>
              <a:t>Nathalie De Noblet, co-auteure du rapport sur l'état des sols du GIEC de 2019, insiste sur le caractère non local de cette action. Un projet déployé dans un lieu donné bénéficie à un territoire plus vaste. Notre projet s’inscrit dans la même démarche : mailler les territoires d’autoroutes de la pluie. L’aménagement du territoire pensé de manière systémique permet d’en améliorer la résilience à plusieurs échelles.</a:t>
            </a:r>
            <a:br>
              <a:rPr lang="fr-FR" dirty="0"/>
            </a:br>
            <a:br>
              <a:rPr lang="fr-FR" dirty="0"/>
            </a:br>
            <a:r>
              <a:rPr lang="fr-FR" b="0" i="0" dirty="0">
                <a:effectLst/>
                <a:latin typeface="-apple-system"/>
              </a:rPr>
              <a:t>Ces considérations font écho à l’approche décrite dans notre post sur l’amélioration ciblée des précipitations [2] (“</a:t>
            </a:r>
            <a:r>
              <a:rPr lang="fr-FR" b="0" i="0" dirty="0" err="1">
                <a:effectLst/>
                <a:latin typeface="-apple-system"/>
              </a:rPr>
              <a:t>targeted</a:t>
            </a:r>
            <a:r>
              <a:rPr lang="fr-FR" b="0" i="0" dirty="0">
                <a:effectLst/>
                <a:latin typeface="-apple-system"/>
              </a:rPr>
              <a:t> </a:t>
            </a:r>
            <a:r>
              <a:rPr lang="fr-FR" b="0" i="0" dirty="0" err="1">
                <a:effectLst/>
                <a:latin typeface="-apple-system"/>
              </a:rPr>
              <a:t>rainfall</a:t>
            </a:r>
            <a:r>
              <a:rPr lang="fr-FR" b="0" i="0" dirty="0">
                <a:effectLst/>
                <a:latin typeface="-apple-system"/>
              </a:rPr>
              <a:t> </a:t>
            </a:r>
            <a:r>
              <a:rPr lang="fr-FR" b="0" i="0" dirty="0" err="1">
                <a:effectLst/>
                <a:latin typeface="-apple-system"/>
              </a:rPr>
              <a:t>enhancement</a:t>
            </a:r>
            <a:r>
              <a:rPr lang="fr-FR" b="0" i="0" dirty="0">
                <a:effectLst/>
                <a:latin typeface="-apple-system"/>
              </a:rPr>
              <a:t>”, TRE), qui devrait guider la réflexion de tous projets de reforestation, et plus généralement de toute évolution sensible de l’usage des sols.</a:t>
            </a:r>
            <a:br>
              <a:rPr lang="fr-FR" dirty="0"/>
            </a:br>
            <a:br>
              <a:rPr lang="fr-FR" dirty="0"/>
            </a:br>
            <a:r>
              <a:rPr lang="fr-FR" b="0" i="0" dirty="0">
                <a:effectLst/>
                <a:latin typeface="-apple-system"/>
              </a:rPr>
              <a:t>On le voit, il n’est pas nécessaire de disposer d’un potentiel d’évapotranspiration tel que celui de l’Amazonie pour impacter positivement le climat. Déployer ce type de démarche permettrait d’atténuer la tendance à la désertification du pourtour méditerranéen,. A condition de miser sur des solutions fondées sur la nature plutôt que sur le techno-</a:t>
            </a:r>
            <a:r>
              <a:rPr lang="fr-FR" b="0" i="0" dirty="0" err="1">
                <a:effectLst/>
                <a:latin typeface="-apple-system"/>
              </a:rPr>
              <a:t>solutionnisme</a:t>
            </a:r>
            <a:r>
              <a:rPr lang="fr-FR" b="0" i="0" dirty="0">
                <a:effectLst/>
                <a:latin typeface="-apple-system"/>
              </a:rPr>
              <a:t> (voir notre post sur les services rendus par les zones humides littorales et leur coût comparé à celui du dessalement de l’eau de mer [3]).</a:t>
            </a:r>
            <a:br>
              <a:rPr lang="fr-FR" dirty="0"/>
            </a:br>
            <a:br>
              <a:rPr lang="fr-FR" dirty="0"/>
            </a:br>
            <a:r>
              <a:rPr lang="fr-FR" b="0" i="0" dirty="0">
                <a:effectLst/>
                <a:latin typeface="-apple-system"/>
              </a:rPr>
              <a:t>Le passage sur l’augmentation localisée et volontaire de la pluviométrie est accessible à la 45ème minute de la conférence de Nathalie De Noblet.</a:t>
            </a:r>
            <a:br>
              <a:rPr lang="fr-FR" dirty="0"/>
            </a:br>
            <a:br>
              <a:rPr lang="fr-FR" dirty="0"/>
            </a:br>
            <a:r>
              <a:rPr lang="fr-FR" b="0" i="0" dirty="0">
                <a:effectLst/>
                <a:latin typeface="-apple-system"/>
              </a:rPr>
              <a:t>Les images illustrant ce post et la vidéo proviennent de l’étude “</a:t>
            </a:r>
            <a:r>
              <a:rPr lang="fr-FR" b="0" i="0" dirty="0" err="1">
                <a:effectLst/>
                <a:latin typeface="-apple-system"/>
              </a:rPr>
              <a:t>Induced</a:t>
            </a:r>
            <a:r>
              <a:rPr lang="fr-FR" b="0" i="0" dirty="0">
                <a:effectLst/>
                <a:latin typeface="-apple-system"/>
              </a:rPr>
              <a:t> </a:t>
            </a:r>
            <a:r>
              <a:rPr lang="fr-FR" b="0" i="0" dirty="0" err="1">
                <a:effectLst/>
                <a:latin typeface="-apple-system"/>
              </a:rPr>
              <a:t>precipitation</a:t>
            </a:r>
            <a:r>
              <a:rPr lang="fr-FR" b="0" i="0" dirty="0">
                <a:effectLst/>
                <a:latin typeface="-apple-system"/>
              </a:rPr>
              <a:t> </a:t>
            </a:r>
            <a:r>
              <a:rPr lang="fr-FR" b="0" i="0" dirty="0" err="1">
                <a:effectLst/>
                <a:latin typeface="-apple-system"/>
              </a:rPr>
              <a:t>recycling</a:t>
            </a:r>
            <a:r>
              <a:rPr lang="fr-FR" b="0" i="0" dirty="0">
                <a:effectLst/>
                <a:latin typeface="-apple-system"/>
              </a:rPr>
              <a:t> (IPR): A </a:t>
            </a:r>
            <a:r>
              <a:rPr lang="fr-FR" b="0" i="0" dirty="0" err="1">
                <a:effectLst/>
                <a:latin typeface="-apple-system"/>
              </a:rPr>
              <a:t>proposed</a:t>
            </a:r>
            <a:r>
              <a:rPr lang="fr-FR" b="0" i="0" dirty="0">
                <a:effectLst/>
                <a:latin typeface="-apple-system"/>
              </a:rPr>
              <a:t> concept for </a:t>
            </a:r>
            <a:r>
              <a:rPr lang="fr-FR" b="0" i="0" dirty="0" err="1">
                <a:effectLst/>
                <a:latin typeface="-apple-system"/>
              </a:rPr>
              <a:t>increasing</a:t>
            </a:r>
            <a:r>
              <a:rPr lang="fr-FR" b="0" i="0" dirty="0">
                <a:effectLst/>
                <a:latin typeface="-apple-system"/>
              </a:rPr>
              <a:t> </a:t>
            </a:r>
            <a:r>
              <a:rPr lang="fr-FR" b="0" i="0" dirty="0" err="1">
                <a:effectLst/>
                <a:latin typeface="-apple-system"/>
              </a:rPr>
              <a:t>precipitation</a:t>
            </a:r>
            <a:r>
              <a:rPr lang="fr-FR" b="0" i="0" dirty="0">
                <a:effectLst/>
                <a:latin typeface="-apple-system"/>
              </a:rPr>
              <a:t> </a:t>
            </a:r>
            <a:r>
              <a:rPr lang="fr-FR" b="0" i="0" dirty="0" err="1">
                <a:effectLst/>
                <a:latin typeface="-apple-system"/>
              </a:rPr>
              <a:t>through</a:t>
            </a:r>
            <a:r>
              <a:rPr lang="fr-FR" b="0" i="0" dirty="0">
                <a:effectLst/>
                <a:latin typeface="-apple-system"/>
              </a:rPr>
              <a:t> </a:t>
            </a:r>
            <a:r>
              <a:rPr lang="fr-FR" b="0" i="0" dirty="0" err="1">
                <a:effectLst/>
                <a:latin typeface="-apple-system"/>
              </a:rPr>
              <a:t>natural</a:t>
            </a:r>
            <a:r>
              <a:rPr lang="fr-FR" b="0" i="0" dirty="0">
                <a:effectLst/>
                <a:latin typeface="-apple-system"/>
              </a:rPr>
              <a:t> </a:t>
            </a:r>
            <a:r>
              <a:rPr lang="fr-FR" b="0" i="0" dirty="0" err="1">
                <a:effectLst/>
                <a:latin typeface="-apple-system"/>
              </a:rPr>
              <a:t>vegetation</a:t>
            </a:r>
            <a:r>
              <a:rPr lang="fr-FR" b="0" i="0" dirty="0">
                <a:effectLst/>
                <a:latin typeface="-apple-system"/>
              </a:rPr>
              <a:t> feedback </a:t>
            </a:r>
            <a:r>
              <a:rPr lang="fr-FR" b="0" i="0" dirty="0" err="1">
                <a:effectLst/>
                <a:latin typeface="-apple-system"/>
              </a:rPr>
              <a:t>mechanisms</a:t>
            </a:r>
            <a:r>
              <a:rPr lang="fr-FR" b="0" i="0" dirty="0">
                <a:effectLst/>
                <a:latin typeface="-apple-system"/>
              </a:rPr>
              <a:t> “, publiée en 2016. Cette étude aborde le rôle potentiel des forêts et du couvert végétal comme outil d’adaptation.</a:t>
            </a:r>
            <a:endParaRPr lang="fr-FR" dirty="0"/>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60</a:t>
            </a:fld>
            <a:endParaRPr lang="fr-FR"/>
          </a:p>
        </p:txBody>
      </p:sp>
    </p:spTree>
    <p:extLst>
      <p:ext uri="{BB962C8B-B14F-4D97-AF65-F5344CB8AC3E}">
        <p14:creationId xmlns:p14="http://schemas.microsoft.com/office/powerpoint/2010/main" val="194643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Inondation si pas suffisamment d’infiltration des eaux de pluie pour des épisodes centenaire et pas uniquement les petites pluies.</a:t>
            </a:r>
          </a:p>
          <a:p>
            <a:endParaRPr lang="fr-FR" dirty="0"/>
          </a:p>
          <a:p>
            <a:r>
              <a:rPr lang="fr-FR" dirty="0"/>
              <a:t>Il vaut mieux une inondation contrôlée qu’une inondation en aval catastrophe.</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19</a:t>
            </a:fld>
            <a:endParaRPr lang="fr-FR"/>
          </a:p>
        </p:txBody>
      </p:sp>
    </p:spTree>
    <p:extLst>
      <p:ext uri="{BB962C8B-B14F-4D97-AF65-F5344CB8AC3E}">
        <p14:creationId xmlns:p14="http://schemas.microsoft.com/office/powerpoint/2010/main" val="389802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Inondation si pas suffisamment d’infiltration des eaux de pluie pour des épisodes centenaire et pas uniquement les petites pluies.</a:t>
            </a: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20</a:t>
            </a:fld>
            <a:endParaRPr lang="fr-FR"/>
          </a:p>
        </p:txBody>
      </p:sp>
    </p:spTree>
    <p:extLst>
      <p:ext uri="{BB962C8B-B14F-4D97-AF65-F5344CB8AC3E}">
        <p14:creationId xmlns:p14="http://schemas.microsoft.com/office/powerpoint/2010/main" val="269398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Pollution lors de fortes pluies avec les réseau unitaire Eau usée et Eau Pluviale En 2020 : 23 collectivités avec déversoirs d’orage débordant plus de 20 jours par an sur le territoire 6,2 Mm3 d’eau usée non traitée rejetée au milieu naturel</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22</a:t>
            </a:fld>
            <a:endParaRPr lang="fr-FR"/>
          </a:p>
        </p:txBody>
      </p:sp>
    </p:spTree>
    <p:extLst>
      <p:ext uri="{BB962C8B-B14F-4D97-AF65-F5344CB8AC3E}">
        <p14:creationId xmlns:p14="http://schemas.microsoft.com/office/powerpoint/2010/main" val="41810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sz="1900" kern="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La </a:t>
            </a:r>
            <a:r>
              <a:rPr lang="fr-FR" sz="1900" kern="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désimperméabilisation</a:t>
            </a:r>
            <a:r>
              <a:rPr lang="fr-FR" sz="1900" kern="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des places publiques, des aires de stationnements, des voiries et des cours d’écoles fait référence à la réduction de la quantité de surfaces imperméables. Cette approche vise à minimiser les impacts négatifs de l’urbanisation, tels que la pollution de l’eau, le défaut de recharge des nappes phréatiques, la chaleur urbaine avec une régulation des températures ( diminution de l’albedo) et la perte de biodiversité en créant des zones habitats pour la faune et en préservant la flore spontanée.</a:t>
            </a:r>
            <a:endParaRPr lang="fr-FR" sz="1900" kern="1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23</a:t>
            </a:fld>
            <a:endParaRPr lang="fr-FR"/>
          </a:p>
        </p:txBody>
      </p:sp>
    </p:spTree>
    <p:extLst>
      <p:ext uri="{BB962C8B-B14F-4D97-AF65-F5344CB8AC3E}">
        <p14:creationId xmlns:p14="http://schemas.microsoft.com/office/powerpoint/2010/main" val="247595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une ville plus perméable, les sols retrouvent leur rôle naturel d’éponge. L’eau s’infiltre naturellement dans le sol, évitant les débordements et limitant le coût des travaux de réalisation et d’entretien de réseaux de canalisation.</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26</a:t>
            </a:fld>
            <a:endParaRPr lang="fr-FR"/>
          </a:p>
        </p:txBody>
      </p:sp>
    </p:spTree>
    <p:extLst>
      <p:ext uri="{BB962C8B-B14F-4D97-AF65-F5344CB8AC3E}">
        <p14:creationId xmlns:p14="http://schemas.microsoft.com/office/powerpoint/2010/main" val="77681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L’adaptation au changement climatique, inondation, biodiversité, écosystème des sols, captation de CO², ressource en eau, cadre de vie, santé et bien être.</a:t>
            </a:r>
          </a:p>
          <a:p>
            <a:r>
              <a:rPr lang="fr-FR" dirty="0"/>
              <a:t>Gestion de l ’eau pluviale aux lotissements mais aussi à la résidence ou à l’habitation (puit sec), réflexion sur les eaux usées sur un logement (douche / chasse d’eau)</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27</a:t>
            </a:fld>
            <a:endParaRPr lang="fr-FR"/>
          </a:p>
        </p:txBody>
      </p:sp>
    </p:spTree>
    <p:extLst>
      <p:ext uri="{BB962C8B-B14F-4D97-AF65-F5344CB8AC3E}">
        <p14:creationId xmlns:p14="http://schemas.microsoft.com/office/powerpoint/2010/main" val="283317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76D731B-2B5C-4BB5-A076-30DECC9EC583}" type="datetimeFigureOut">
              <a:rPr lang="fr-FR" smtClean="0"/>
              <a:t>06/05/2025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133098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6D731B-2B5C-4BB5-A076-30DECC9EC583}" type="datetimeFigureOut">
              <a:rPr lang="fr-FR" smtClean="0"/>
              <a:t>06/05/2025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370879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6D731B-2B5C-4BB5-A076-30DECC9EC583}" type="datetimeFigureOut">
              <a:rPr lang="fr-FR" smtClean="0"/>
              <a:t>06/05/2025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241035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2 colonnes">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719138" y="1736812"/>
            <a:ext cx="3420000" cy="4752888"/>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contenu 7"/>
          <p:cNvSpPr>
            <a:spLocks noGrp="1"/>
          </p:cNvSpPr>
          <p:nvPr>
            <p:ph sz="quarter" idx="14"/>
          </p:nvPr>
        </p:nvSpPr>
        <p:spPr>
          <a:xfrm>
            <a:off x="4392088" y="1736812"/>
            <a:ext cx="3420000" cy="4752888"/>
          </a:xfrm>
        </p:spPr>
        <p:txBody>
          <a:bodyPr/>
          <a:lstStyle>
            <a:lvl1pPr>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Titre 5"/>
          <p:cNvSpPr>
            <a:spLocks noGrp="1"/>
          </p:cNvSpPr>
          <p:nvPr>
            <p:ph type="title"/>
          </p:nvPr>
        </p:nvSpPr>
        <p:spPr/>
        <p:txBody>
          <a:bodyPr/>
          <a:lstStyle/>
          <a:p>
            <a:r>
              <a:rPr lang="fr-FR" noProof="0"/>
              <a:t>Modifiez le style du titre</a:t>
            </a:r>
            <a:endParaRPr lang="fr-FR" dirty="0"/>
          </a:p>
        </p:txBody>
      </p:sp>
      <p:sp>
        <p:nvSpPr>
          <p:cNvPr id="2" name="Espace réservé de la date 6">
            <a:extLst>
              <a:ext uri="{FF2B5EF4-FFF2-40B4-BE49-F238E27FC236}">
                <a16:creationId xmlns:a16="http://schemas.microsoft.com/office/drawing/2014/main" id="{3537002A-FEE7-7F66-31DF-C875F39C8EC5}"/>
              </a:ext>
            </a:extLst>
          </p:cNvPr>
          <p:cNvSpPr>
            <a:spLocks noGrp="1"/>
          </p:cNvSpPr>
          <p:nvPr>
            <p:ph type="dt" sz="half" idx="15"/>
          </p:nvPr>
        </p:nvSpPr>
        <p:spPr/>
        <p:txBody>
          <a:bodyPr/>
          <a:lstStyle>
            <a:lvl1pPr>
              <a:defRPr/>
            </a:lvl1pPr>
          </a:lstStyle>
          <a:p>
            <a:pPr>
              <a:defRPr/>
            </a:pPr>
            <a:endParaRPr lang="fr-FR"/>
          </a:p>
        </p:txBody>
      </p:sp>
      <p:sp>
        <p:nvSpPr>
          <p:cNvPr id="3" name="Espace réservé du pied de page 8">
            <a:extLst>
              <a:ext uri="{FF2B5EF4-FFF2-40B4-BE49-F238E27FC236}">
                <a16:creationId xmlns:a16="http://schemas.microsoft.com/office/drawing/2014/main" id="{6887B0AD-DBA2-5B04-BDE3-F1A77C1E8838}"/>
              </a:ext>
            </a:extLst>
          </p:cNvPr>
          <p:cNvSpPr>
            <a:spLocks noGrp="1"/>
          </p:cNvSpPr>
          <p:nvPr>
            <p:ph type="ftr" sz="quarter" idx="16"/>
          </p:nvPr>
        </p:nvSpPr>
        <p:spPr/>
        <p:txBody>
          <a:bodyPr/>
          <a:lstStyle>
            <a:lvl1pPr>
              <a:defRPr/>
            </a:lvl1pPr>
          </a:lstStyle>
          <a:p>
            <a:pPr>
              <a:defRPr/>
            </a:pPr>
            <a:r>
              <a:rPr lang="fr-FR"/>
              <a:t>Titre de la présentation</a:t>
            </a:r>
            <a:endParaRPr lang="fr-FR" dirty="0"/>
          </a:p>
        </p:txBody>
      </p:sp>
      <p:sp>
        <p:nvSpPr>
          <p:cNvPr id="4" name="Espace réservé du numéro de diapositive 9">
            <a:extLst>
              <a:ext uri="{FF2B5EF4-FFF2-40B4-BE49-F238E27FC236}">
                <a16:creationId xmlns:a16="http://schemas.microsoft.com/office/drawing/2014/main" id="{EECC9C62-5798-B810-41D6-5E69C9ADE945}"/>
              </a:ext>
            </a:extLst>
          </p:cNvPr>
          <p:cNvSpPr>
            <a:spLocks noGrp="1"/>
          </p:cNvSpPr>
          <p:nvPr>
            <p:ph type="sldNum" sz="quarter" idx="17"/>
          </p:nvPr>
        </p:nvSpPr>
        <p:spPr/>
        <p:txBody>
          <a:bodyPr/>
          <a:lstStyle>
            <a:lvl1pPr>
              <a:defRPr/>
            </a:lvl1pPr>
          </a:lstStyle>
          <a:p>
            <a:pPr>
              <a:defRPr/>
            </a:pPr>
            <a:fld id="{F67BEB82-EE89-44C6-BBBB-FAB474A7A45E}" type="slidenum">
              <a:rPr lang="fr-FR"/>
              <a:pPr>
                <a:defRPr/>
              </a:pPr>
              <a:t>‹N°›</a:t>
            </a:fld>
            <a:endParaRPr lang="fr-FR" dirty="0"/>
          </a:p>
        </p:txBody>
      </p:sp>
    </p:spTree>
    <p:extLst>
      <p:ext uri="{BB962C8B-B14F-4D97-AF65-F5344CB8AC3E}">
        <p14:creationId xmlns:p14="http://schemas.microsoft.com/office/powerpoint/2010/main" val="303538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92"/>
            <a:ext cx="9144000" cy="6858000"/>
          </a:xfrm>
          <a:prstGeom prst="rect">
            <a:avLst/>
          </a:prstGeom>
        </p:spPr>
      </p:pic>
      <p:sp>
        <p:nvSpPr>
          <p:cNvPr id="13" name="Espace réservé du texte 12"/>
          <p:cNvSpPr>
            <a:spLocks noGrp="1"/>
          </p:cNvSpPr>
          <p:nvPr>
            <p:ph type="body" sz="quarter" idx="10" hasCustomPrompt="1"/>
          </p:nvPr>
        </p:nvSpPr>
        <p:spPr>
          <a:xfrm>
            <a:off x="2771800" y="3429000"/>
            <a:ext cx="5475288" cy="864096"/>
          </a:xfrm>
          <a:prstGeom prst="rect">
            <a:avLst/>
          </a:prstGeom>
        </p:spPr>
        <p:txBody>
          <a:bodyPr/>
          <a:lstStyle>
            <a:lvl1pPr marL="0" indent="0">
              <a:buNone/>
              <a:defRPr sz="3600" b="1" baseline="0">
                <a:latin typeface="Arial" panose="020B0604020202020204" pitchFamily="34" charset="0"/>
                <a:cs typeface="Arial" panose="020B0604020202020204" pitchFamily="34" charset="0"/>
              </a:defRPr>
            </a:lvl1pPr>
          </a:lstStyle>
          <a:p>
            <a:pPr lvl="0"/>
            <a:r>
              <a:rPr lang="fr-FR" dirty="0"/>
              <a:t>MODIFIEZ LE TITRE</a:t>
            </a:r>
          </a:p>
        </p:txBody>
      </p:sp>
      <p:sp>
        <p:nvSpPr>
          <p:cNvPr id="15" name="Espace réservé du texte 14"/>
          <p:cNvSpPr>
            <a:spLocks noGrp="1"/>
          </p:cNvSpPr>
          <p:nvPr>
            <p:ph type="body" sz="quarter" idx="11" hasCustomPrompt="1"/>
          </p:nvPr>
        </p:nvSpPr>
        <p:spPr>
          <a:xfrm>
            <a:off x="2771782" y="4100812"/>
            <a:ext cx="4392613" cy="768349"/>
          </a:xfrm>
          <a:prstGeom prst="rect">
            <a:avLst/>
          </a:prstGeom>
        </p:spPr>
        <p:txBody>
          <a:bodyPr/>
          <a:lstStyle>
            <a:lvl1pPr marL="0" indent="0">
              <a:buNone/>
              <a:defRPr sz="2800">
                <a:solidFill>
                  <a:schemeClr val="bg2"/>
                </a:solidFill>
                <a:latin typeface="Arial" panose="020B0604020202020204" pitchFamily="34" charset="0"/>
                <a:cs typeface="Arial" panose="020B0604020202020204" pitchFamily="34" charset="0"/>
              </a:defRPr>
            </a:lvl1pPr>
          </a:lstStyle>
          <a:p>
            <a:pPr lvl="0"/>
            <a:r>
              <a:rPr lang="fr-FR" dirty="0"/>
              <a:t>DE LA PRESENTATION</a:t>
            </a:r>
          </a:p>
        </p:txBody>
      </p:sp>
      <p:sp>
        <p:nvSpPr>
          <p:cNvPr id="4" name="Espace réservé du texte 3"/>
          <p:cNvSpPr>
            <a:spLocks noGrp="1"/>
          </p:cNvSpPr>
          <p:nvPr>
            <p:ph type="body" sz="quarter" idx="12" hasCustomPrompt="1"/>
          </p:nvPr>
        </p:nvSpPr>
        <p:spPr>
          <a:xfrm>
            <a:off x="2915818" y="4869160"/>
            <a:ext cx="648071" cy="287867"/>
          </a:xfrm>
          <a:prstGeom prst="rect">
            <a:avLst/>
          </a:prstGeom>
        </p:spPr>
        <p:txBody>
          <a:bodyPr/>
          <a:lstStyle>
            <a:lvl1pPr marL="0" indent="0">
              <a:buNone/>
              <a:defRPr sz="1300" b="1">
                <a:solidFill>
                  <a:schemeClr val="bg2"/>
                </a:solidFill>
              </a:defRPr>
            </a:lvl1pPr>
          </a:lstStyle>
          <a:p>
            <a:pPr lvl="0"/>
            <a:r>
              <a:rPr lang="fr-FR" dirty="0"/>
              <a:t>Mois</a:t>
            </a:r>
          </a:p>
        </p:txBody>
      </p:sp>
      <p:sp>
        <p:nvSpPr>
          <p:cNvPr id="8" name="Espace réservé du texte 3"/>
          <p:cNvSpPr>
            <a:spLocks noGrp="1"/>
          </p:cNvSpPr>
          <p:nvPr>
            <p:ph type="body" sz="quarter" idx="13" hasCustomPrompt="1"/>
          </p:nvPr>
        </p:nvSpPr>
        <p:spPr>
          <a:xfrm>
            <a:off x="3347864" y="4869160"/>
            <a:ext cx="720080" cy="287867"/>
          </a:xfrm>
          <a:prstGeom prst="rect">
            <a:avLst/>
          </a:prstGeom>
        </p:spPr>
        <p:txBody>
          <a:bodyPr/>
          <a:lstStyle>
            <a:lvl1pPr marL="0" indent="0">
              <a:buNone/>
              <a:defRPr sz="1300" b="1">
                <a:solidFill>
                  <a:schemeClr val="tx1"/>
                </a:solidFill>
              </a:defRPr>
            </a:lvl1pPr>
          </a:lstStyle>
          <a:p>
            <a:pPr lvl="0"/>
            <a:r>
              <a:rPr lang="fr-FR" dirty="0"/>
              <a:t>année</a:t>
            </a:r>
          </a:p>
        </p:txBody>
      </p:sp>
    </p:spTree>
    <p:extLst>
      <p:ext uri="{BB962C8B-B14F-4D97-AF65-F5344CB8AC3E}">
        <p14:creationId xmlns:p14="http://schemas.microsoft.com/office/powerpoint/2010/main" val="1029573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92"/>
            <a:ext cx="9144000" cy="6858000"/>
          </a:xfrm>
          <a:prstGeom prst="rect">
            <a:avLst/>
          </a:prstGeom>
        </p:spPr>
      </p:pic>
      <p:sp>
        <p:nvSpPr>
          <p:cNvPr id="13" name="Espace réservé du texte 12"/>
          <p:cNvSpPr>
            <a:spLocks noGrp="1"/>
          </p:cNvSpPr>
          <p:nvPr>
            <p:ph type="body" sz="quarter" idx="10" hasCustomPrompt="1"/>
          </p:nvPr>
        </p:nvSpPr>
        <p:spPr>
          <a:xfrm>
            <a:off x="2771800" y="3429000"/>
            <a:ext cx="5475288" cy="864096"/>
          </a:xfrm>
          <a:prstGeom prst="rect">
            <a:avLst/>
          </a:prstGeom>
        </p:spPr>
        <p:txBody>
          <a:bodyPr/>
          <a:lstStyle>
            <a:lvl1pPr marL="0" indent="0">
              <a:buNone/>
              <a:defRPr sz="3600" b="1" baseline="0">
                <a:latin typeface="Arial" panose="020B0604020202020204" pitchFamily="34" charset="0"/>
                <a:cs typeface="Arial" panose="020B0604020202020204" pitchFamily="34" charset="0"/>
              </a:defRPr>
            </a:lvl1pPr>
          </a:lstStyle>
          <a:p>
            <a:pPr lvl="0"/>
            <a:r>
              <a:rPr lang="fr-FR" dirty="0"/>
              <a:t>MODIFIEZ LE TITRE</a:t>
            </a:r>
          </a:p>
        </p:txBody>
      </p:sp>
      <p:sp>
        <p:nvSpPr>
          <p:cNvPr id="15" name="Espace réservé du texte 14"/>
          <p:cNvSpPr>
            <a:spLocks noGrp="1"/>
          </p:cNvSpPr>
          <p:nvPr>
            <p:ph type="body" sz="quarter" idx="11" hasCustomPrompt="1"/>
          </p:nvPr>
        </p:nvSpPr>
        <p:spPr>
          <a:xfrm>
            <a:off x="2771782" y="4100812"/>
            <a:ext cx="4392613" cy="768349"/>
          </a:xfrm>
          <a:prstGeom prst="rect">
            <a:avLst/>
          </a:prstGeom>
        </p:spPr>
        <p:txBody>
          <a:bodyPr/>
          <a:lstStyle>
            <a:lvl1pPr marL="0" indent="0">
              <a:buNone/>
              <a:defRPr sz="2800">
                <a:solidFill>
                  <a:schemeClr val="bg2"/>
                </a:solidFill>
                <a:latin typeface="Arial" panose="020B0604020202020204" pitchFamily="34" charset="0"/>
                <a:cs typeface="Arial" panose="020B0604020202020204" pitchFamily="34" charset="0"/>
              </a:defRPr>
            </a:lvl1pPr>
          </a:lstStyle>
          <a:p>
            <a:pPr lvl="0"/>
            <a:r>
              <a:rPr lang="fr-FR" dirty="0"/>
              <a:t>DE LA PRESENTATION</a:t>
            </a:r>
          </a:p>
        </p:txBody>
      </p:sp>
      <p:sp>
        <p:nvSpPr>
          <p:cNvPr id="4" name="Espace réservé du texte 3"/>
          <p:cNvSpPr>
            <a:spLocks noGrp="1"/>
          </p:cNvSpPr>
          <p:nvPr>
            <p:ph type="body" sz="quarter" idx="12" hasCustomPrompt="1"/>
          </p:nvPr>
        </p:nvSpPr>
        <p:spPr>
          <a:xfrm>
            <a:off x="2915818" y="4869160"/>
            <a:ext cx="648071" cy="287867"/>
          </a:xfrm>
          <a:prstGeom prst="rect">
            <a:avLst/>
          </a:prstGeom>
        </p:spPr>
        <p:txBody>
          <a:bodyPr/>
          <a:lstStyle>
            <a:lvl1pPr marL="0" indent="0">
              <a:buNone/>
              <a:defRPr sz="1300" b="1">
                <a:solidFill>
                  <a:schemeClr val="bg2"/>
                </a:solidFill>
              </a:defRPr>
            </a:lvl1pPr>
          </a:lstStyle>
          <a:p>
            <a:pPr lvl="0"/>
            <a:r>
              <a:rPr lang="fr-FR" dirty="0"/>
              <a:t>Mois</a:t>
            </a:r>
          </a:p>
        </p:txBody>
      </p:sp>
      <p:sp>
        <p:nvSpPr>
          <p:cNvPr id="8" name="Espace réservé du texte 3"/>
          <p:cNvSpPr>
            <a:spLocks noGrp="1"/>
          </p:cNvSpPr>
          <p:nvPr>
            <p:ph type="body" sz="quarter" idx="13" hasCustomPrompt="1"/>
          </p:nvPr>
        </p:nvSpPr>
        <p:spPr>
          <a:xfrm>
            <a:off x="3347864" y="4869160"/>
            <a:ext cx="720080" cy="287867"/>
          </a:xfrm>
          <a:prstGeom prst="rect">
            <a:avLst/>
          </a:prstGeom>
        </p:spPr>
        <p:txBody>
          <a:bodyPr/>
          <a:lstStyle>
            <a:lvl1pPr marL="0" indent="0">
              <a:buNone/>
              <a:defRPr sz="1300" b="1">
                <a:solidFill>
                  <a:schemeClr val="tx1"/>
                </a:solidFill>
              </a:defRPr>
            </a:lvl1pPr>
          </a:lstStyle>
          <a:p>
            <a:pPr lvl="0"/>
            <a:r>
              <a:rPr lang="fr-FR" dirty="0"/>
              <a:t>année</a:t>
            </a:r>
          </a:p>
        </p:txBody>
      </p:sp>
    </p:spTree>
    <p:extLst>
      <p:ext uri="{BB962C8B-B14F-4D97-AF65-F5344CB8AC3E}">
        <p14:creationId xmlns:p14="http://schemas.microsoft.com/office/powerpoint/2010/main" val="291234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6D731B-2B5C-4BB5-A076-30DECC9EC583}" type="datetimeFigureOut">
              <a:rPr lang="fr-FR" smtClean="0"/>
              <a:t>06/05/2025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132466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6D731B-2B5C-4BB5-A076-30DECC9EC583}" type="datetimeFigureOut">
              <a:rPr lang="fr-FR" smtClean="0"/>
              <a:t>06/05/2025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418539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6D731B-2B5C-4BB5-A076-30DECC9EC583}" type="datetimeFigureOut">
              <a:rPr lang="fr-FR" smtClean="0"/>
              <a:t>06/05/2025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3147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6D731B-2B5C-4BB5-A076-30DECC9EC583}" type="datetimeFigureOut">
              <a:rPr lang="fr-FR" smtClean="0"/>
              <a:t>06/05/2025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126814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76D731B-2B5C-4BB5-A076-30DECC9EC583}" type="datetimeFigureOut">
              <a:rPr lang="fr-FR" smtClean="0"/>
              <a:t>06/05/2025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27980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D731B-2B5C-4BB5-A076-30DECC9EC583}" type="datetimeFigureOut">
              <a:rPr lang="fr-FR" smtClean="0"/>
              <a:t>06/05/2025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236306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76D731B-2B5C-4BB5-A076-30DECC9EC583}" type="datetimeFigureOut">
              <a:rPr lang="fr-FR" smtClean="0"/>
              <a:t>06/05/2025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176762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76D731B-2B5C-4BB5-A076-30DECC9EC583}" type="datetimeFigureOut">
              <a:rPr lang="fr-FR" smtClean="0"/>
              <a:t>06/05/2025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C4DF313-7652-49CD-8643-21A2B1818AE6}" type="slidenum">
              <a:rPr lang="fr-FR" smtClean="0"/>
              <a:t>‹N°›</a:t>
            </a:fld>
            <a:endParaRPr lang="fr-FR"/>
          </a:p>
        </p:txBody>
      </p:sp>
    </p:spTree>
    <p:extLst>
      <p:ext uri="{BB962C8B-B14F-4D97-AF65-F5344CB8AC3E}">
        <p14:creationId xmlns:p14="http://schemas.microsoft.com/office/powerpoint/2010/main" val="4238511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D731B-2B5C-4BB5-A076-30DECC9EC583}" type="datetimeFigureOut">
              <a:rPr lang="fr-FR" smtClean="0"/>
              <a:t>06/05/2025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DF313-7652-49CD-8643-21A2B1818AE6}" type="slidenum">
              <a:rPr lang="fr-FR" smtClean="0"/>
              <a:t>‹N°›</a:t>
            </a:fld>
            <a:endParaRPr lang="fr-FR"/>
          </a:p>
        </p:txBody>
      </p:sp>
    </p:spTree>
    <p:extLst>
      <p:ext uri="{BB962C8B-B14F-4D97-AF65-F5344CB8AC3E}">
        <p14:creationId xmlns:p14="http://schemas.microsoft.com/office/powerpoint/2010/main" val="239958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films/L'eau,%20y%20es-tu%20%20Part.%201%20-%20Pourquoi%20la%20d&#233;simperm&#233;abilisation%20.mp4"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campnum.com/content/video/67530ee4a6ef96c157a82a1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films/Des%20sols%20d&#233;simperm&#233;abilis&#233;s%20pour%20une%20meilleure%20gestion%20des%20eaux%20de%20pluie.mp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photos.ppt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www.biodiversite-centrevaldeloire.fr/agir/les-boites-outils-pour-passer-l-action/cours-d-ecoles-des-espaces-rafraichir#hau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jsq21-Q-ckU&amp;t=460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lnkd.in/eynsRhUP" TargetMode="External"/><Relationship Id="rId5" Type="http://schemas.openxmlformats.org/officeDocument/2006/relationships/image" Target="../media/image84.jpe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2679203" y="1268925"/>
            <a:ext cx="6464797" cy="864096"/>
          </a:xfrm>
        </p:spPr>
        <p:txBody>
          <a:bodyPr>
            <a:normAutofit fontScale="92500"/>
          </a:bodyPr>
          <a:lstStyle/>
          <a:p>
            <a:r>
              <a:rPr lang="fr-FR" dirty="0"/>
              <a:t>LA DESIMPERMEABILISATION</a:t>
            </a:r>
          </a:p>
        </p:txBody>
      </p:sp>
      <p:sp>
        <p:nvSpPr>
          <p:cNvPr id="6" name="ZoneTexte 5">
            <a:extLst>
              <a:ext uri="{FF2B5EF4-FFF2-40B4-BE49-F238E27FC236}">
                <a16:creationId xmlns:a16="http://schemas.microsoft.com/office/drawing/2014/main" id="{D029D612-6075-A871-C23B-57F069ADAAD3}"/>
              </a:ext>
            </a:extLst>
          </p:cNvPr>
          <p:cNvSpPr txBox="1"/>
          <p:nvPr/>
        </p:nvSpPr>
        <p:spPr>
          <a:xfrm>
            <a:off x="3159889" y="2372810"/>
            <a:ext cx="5069711" cy="830997"/>
          </a:xfrm>
          <a:prstGeom prst="rect">
            <a:avLst/>
          </a:prstGeom>
          <a:noFill/>
        </p:spPr>
        <p:txBody>
          <a:bodyPr wrap="square" rtlCol="0">
            <a:spAutoFit/>
          </a:bodyPr>
          <a:lstStyle/>
          <a:p>
            <a:endParaRPr lang="fr-FR" sz="2400" dirty="0"/>
          </a:p>
          <a:p>
            <a:r>
              <a:rPr lang="fr-FR" sz="2400" dirty="0"/>
              <a:t>17 JUIN 2025 à Montpellier</a:t>
            </a:r>
          </a:p>
        </p:txBody>
      </p:sp>
    </p:spTree>
    <p:extLst>
      <p:ext uri="{BB962C8B-B14F-4D97-AF65-F5344CB8AC3E}">
        <p14:creationId xmlns:p14="http://schemas.microsoft.com/office/powerpoint/2010/main" val="34212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AB2F08D-B057-5016-BA79-19C6A5C89277}"/>
              </a:ext>
            </a:extLst>
          </p:cNvPr>
          <p:cNvPicPr>
            <a:picLocks noChangeAspect="1"/>
          </p:cNvPicPr>
          <p:nvPr/>
        </p:nvPicPr>
        <p:blipFill>
          <a:blip r:embed="rId2"/>
          <a:srcRect r="55443" b="60902"/>
          <a:stretch/>
        </p:blipFill>
        <p:spPr>
          <a:xfrm>
            <a:off x="2534855" y="0"/>
            <a:ext cx="4074289" cy="1836774"/>
          </a:xfrm>
          <a:prstGeom prst="rect">
            <a:avLst/>
          </a:prstGeom>
        </p:spPr>
      </p:pic>
      <p:pic>
        <p:nvPicPr>
          <p:cNvPr id="6" name="Image 5">
            <a:extLst>
              <a:ext uri="{FF2B5EF4-FFF2-40B4-BE49-F238E27FC236}">
                <a16:creationId xmlns:a16="http://schemas.microsoft.com/office/drawing/2014/main" id="{C25DD391-DE96-BD5A-BD53-F3FCBA9D6C1F}"/>
              </a:ext>
            </a:extLst>
          </p:cNvPr>
          <p:cNvPicPr>
            <a:picLocks noChangeAspect="1"/>
          </p:cNvPicPr>
          <p:nvPr/>
        </p:nvPicPr>
        <p:blipFill>
          <a:blip r:embed="rId2"/>
          <a:srcRect l="-1012" t="46982" r="49999"/>
          <a:stretch/>
        </p:blipFill>
        <p:spPr>
          <a:xfrm>
            <a:off x="-196769" y="1909823"/>
            <a:ext cx="9318842" cy="4959753"/>
          </a:xfrm>
          <a:prstGeom prst="rect">
            <a:avLst/>
          </a:prstGeom>
        </p:spPr>
      </p:pic>
    </p:spTree>
    <p:extLst>
      <p:ext uri="{BB962C8B-B14F-4D97-AF65-F5344CB8AC3E}">
        <p14:creationId xmlns:p14="http://schemas.microsoft.com/office/powerpoint/2010/main" val="173701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5A67F-D6A9-782A-096D-353771C5F75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7F7F9B5-192D-01C7-1BCF-2D286627A50A}"/>
              </a:ext>
            </a:extLst>
          </p:cNvPr>
          <p:cNvPicPr>
            <a:picLocks noChangeAspect="1"/>
          </p:cNvPicPr>
          <p:nvPr/>
        </p:nvPicPr>
        <p:blipFill>
          <a:blip r:embed="rId2"/>
          <a:stretch>
            <a:fillRect/>
          </a:stretch>
        </p:blipFill>
        <p:spPr>
          <a:xfrm>
            <a:off x="952778" y="1"/>
            <a:ext cx="7238443" cy="6857999"/>
          </a:xfrm>
          <a:prstGeom prst="rect">
            <a:avLst/>
          </a:prstGeom>
        </p:spPr>
      </p:pic>
    </p:spTree>
    <p:extLst>
      <p:ext uri="{BB962C8B-B14F-4D97-AF65-F5344CB8AC3E}">
        <p14:creationId xmlns:p14="http://schemas.microsoft.com/office/powerpoint/2010/main" val="1061869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000B-C3A2-3A9E-9BA2-BF0CEF49530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E8A4566-8EA6-ABD8-C41B-2D7ADBBD553F}"/>
              </a:ext>
            </a:extLst>
          </p:cNvPr>
          <p:cNvPicPr>
            <a:picLocks noChangeAspect="1"/>
          </p:cNvPicPr>
          <p:nvPr/>
        </p:nvPicPr>
        <p:blipFill>
          <a:blip r:embed="rId3"/>
          <a:stretch>
            <a:fillRect/>
          </a:stretch>
        </p:blipFill>
        <p:spPr>
          <a:xfrm>
            <a:off x="1149711" y="0"/>
            <a:ext cx="7091463" cy="6857999"/>
          </a:xfrm>
          <a:prstGeom prst="rect">
            <a:avLst/>
          </a:prstGeom>
        </p:spPr>
      </p:pic>
    </p:spTree>
    <p:extLst>
      <p:ext uri="{BB962C8B-B14F-4D97-AF65-F5344CB8AC3E}">
        <p14:creationId xmlns:p14="http://schemas.microsoft.com/office/powerpoint/2010/main" val="1117331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1286-ECB3-0755-9E56-491793983BA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02F1BDF-8FB9-A541-2580-F77EB1D25084}"/>
              </a:ext>
            </a:extLst>
          </p:cNvPr>
          <p:cNvPicPr>
            <a:picLocks noChangeAspect="1"/>
          </p:cNvPicPr>
          <p:nvPr/>
        </p:nvPicPr>
        <p:blipFill>
          <a:blip r:embed="rId2"/>
          <a:stretch>
            <a:fillRect/>
          </a:stretch>
        </p:blipFill>
        <p:spPr>
          <a:xfrm>
            <a:off x="698554" y="1"/>
            <a:ext cx="7936160" cy="6857999"/>
          </a:xfrm>
          <a:prstGeom prst="rect">
            <a:avLst/>
          </a:prstGeom>
        </p:spPr>
      </p:pic>
    </p:spTree>
    <p:extLst>
      <p:ext uri="{BB962C8B-B14F-4D97-AF65-F5344CB8AC3E}">
        <p14:creationId xmlns:p14="http://schemas.microsoft.com/office/powerpoint/2010/main" val="279779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48193-241D-EA21-F60B-D45B82B4242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A9D2C97-DBBE-194D-283E-F877E4BEB54F}"/>
              </a:ext>
            </a:extLst>
          </p:cNvPr>
          <p:cNvPicPr>
            <a:picLocks noChangeAspect="1"/>
          </p:cNvPicPr>
          <p:nvPr/>
        </p:nvPicPr>
        <p:blipFill>
          <a:blip r:embed="rId2"/>
          <a:stretch>
            <a:fillRect/>
          </a:stretch>
        </p:blipFill>
        <p:spPr>
          <a:xfrm>
            <a:off x="1051560" y="0"/>
            <a:ext cx="7040880" cy="6858000"/>
          </a:xfrm>
          <a:prstGeom prst="rect">
            <a:avLst/>
          </a:prstGeom>
        </p:spPr>
      </p:pic>
    </p:spTree>
    <p:extLst>
      <p:ext uri="{BB962C8B-B14F-4D97-AF65-F5344CB8AC3E}">
        <p14:creationId xmlns:p14="http://schemas.microsoft.com/office/powerpoint/2010/main" val="70908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4192E-C0B3-9A39-9121-65A7FFED2FB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8900D6A-C32C-44D5-8B06-58168C22A02A}"/>
              </a:ext>
            </a:extLst>
          </p:cNvPr>
          <p:cNvPicPr>
            <a:picLocks noChangeAspect="1"/>
          </p:cNvPicPr>
          <p:nvPr/>
        </p:nvPicPr>
        <p:blipFill>
          <a:blip r:embed="rId2"/>
          <a:stretch>
            <a:fillRect/>
          </a:stretch>
        </p:blipFill>
        <p:spPr>
          <a:xfrm>
            <a:off x="876869" y="0"/>
            <a:ext cx="7390262" cy="6858000"/>
          </a:xfrm>
          <a:prstGeom prst="rect">
            <a:avLst/>
          </a:prstGeom>
        </p:spPr>
      </p:pic>
    </p:spTree>
    <p:extLst>
      <p:ext uri="{BB962C8B-B14F-4D97-AF65-F5344CB8AC3E}">
        <p14:creationId xmlns:p14="http://schemas.microsoft.com/office/powerpoint/2010/main" val="4169936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80824-C402-A1C6-E27A-10E840C9656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A6576D6-72C4-0F60-3EE1-251E364AAA29}"/>
              </a:ext>
            </a:extLst>
          </p:cNvPr>
          <p:cNvPicPr>
            <a:picLocks noChangeAspect="1"/>
          </p:cNvPicPr>
          <p:nvPr/>
        </p:nvPicPr>
        <p:blipFill>
          <a:blip r:embed="rId2"/>
          <a:stretch>
            <a:fillRect/>
          </a:stretch>
        </p:blipFill>
        <p:spPr>
          <a:xfrm>
            <a:off x="1147984" y="0"/>
            <a:ext cx="6848031" cy="6858000"/>
          </a:xfrm>
          <a:prstGeom prst="rect">
            <a:avLst/>
          </a:prstGeom>
        </p:spPr>
      </p:pic>
    </p:spTree>
    <p:extLst>
      <p:ext uri="{BB962C8B-B14F-4D97-AF65-F5344CB8AC3E}">
        <p14:creationId xmlns:p14="http://schemas.microsoft.com/office/powerpoint/2010/main" val="317016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F5995-532A-6500-F758-E8E30297D68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1E59CDE-B6EC-15E0-B386-93DEA05E4BC7}"/>
              </a:ext>
            </a:extLst>
          </p:cNvPr>
          <p:cNvPicPr>
            <a:picLocks noChangeAspect="1"/>
          </p:cNvPicPr>
          <p:nvPr/>
        </p:nvPicPr>
        <p:blipFill>
          <a:blip r:embed="rId3"/>
          <a:stretch>
            <a:fillRect/>
          </a:stretch>
        </p:blipFill>
        <p:spPr>
          <a:xfrm>
            <a:off x="214734" y="154449"/>
            <a:ext cx="2533650" cy="1085850"/>
          </a:xfrm>
          <a:prstGeom prst="rect">
            <a:avLst/>
          </a:prstGeom>
        </p:spPr>
      </p:pic>
      <p:pic>
        <p:nvPicPr>
          <p:cNvPr id="6" name="Image 5">
            <a:extLst>
              <a:ext uri="{FF2B5EF4-FFF2-40B4-BE49-F238E27FC236}">
                <a16:creationId xmlns:a16="http://schemas.microsoft.com/office/drawing/2014/main" id="{08A933F4-4F1C-AE6A-1C11-B1AD87EF00BB}"/>
              </a:ext>
            </a:extLst>
          </p:cNvPr>
          <p:cNvPicPr>
            <a:picLocks noChangeAspect="1"/>
          </p:cNvPicPr>
          <p:nvPr/>
        </p:nvPicPr>
        <p:blipFill>
          <a:blip r:embed="rId4"/>
          <a:stretch>
            <a:fillRect/>
          </a:stretch>
        </p:blipFill>
        <p:spPr>
          <a:xfrm>
            <a:off x="0" y="1275711"/>
            <a:ext cx="4509306" cy="3053546"/>
          </a:xfrm>
          <a:prstGeom prst="rect">
            <a:avLst/>
          </a:prstGeom>
        </p:spPr>
      </p:pic>
      <p:pic>
        <p:nvPicPr>
          <p:cNvPr id="8" name="Image 7">
            <a:extLst>
              <a:ext uri="{FF2B5EF4-FFF2-40B4-BE49-F238E27FC236}">
                <a16:creationId xmlns:a16="http://schemas.microsoft.com/office/drawing/2014/main" id="{DC61B673-0FE2-F6E9-C826-A15ADE01BE6E}"/>
              </a:ext>
            </a:extLst>
          </p:cNvPr>
          <p:cNvPicPr>
            <a:picLocks noChangeAspect="1"/>
          </p:cNvPicPr>
          <p:nvPr/>
        </p:nvPicPr>
        <p:blipFill>
          <a:blip r:embed="rId5"/>
          <a:stretch>
            <a:fillRect/>
          </a:stretch>
        </p:blipFill>
        <p:spPr>
          <a:xfrm>
            <a:off x="57150" y="4364669"/>
            <a:ext cx="4410373" cy="2493331"/>
          </a:xfrm>
          <a:prstGeom prst="rect">
            <a:avLst/>
          </a:prstGeom>
        </p:spPr>
      </p:pic>
      <p:pic>
        <p:nvPicPr>
          <p:cNvPr id="10" name="Image 9">
            <a:extLst>
              <a:ext uri="{FF2B5EF4-FFF2-40B4-BE49-F238E27FC236}">
                <a16:creationId xmlns:a16="http://schemas.microsoft.com/office/drawing/2014/main" id="{C0CE33B8-19EE-76C5-59B6-35B52290F1C8}"/>
              </a:ext>
            </a:extLst>
          </p:cNvPr>
          <p:cNvPicPr>
            <a:picLocks noChangeAspect="1"/>
          </p:cNvPicPr>
          <p:nvPr/>
        </p:nvPicPr>
        <p:blipFill>
          <a:blip r:embed="rId6"/>
          <a:stretch>
            <a:fillRect/>
          </a:stretch>
        </p:blipFill>
        <p:spPr>
          <a:xfrm>
            <a:off x="4509306" y="338559"/>
            <a:ext cx="4676478" cy="6180881"/>
          </a:xfrm>
          <a:prstGeom prst="rect">
            <a:avLst/>
          </a:prstGeom>
        </p:spPr>
      </p:pic>
    </p:spTree>
    <p:extLst>
      <p:ext uri="{BB962C8B-B14F-4D97-AF65-F5344CB8AC3E}">
        <p14:creationId xmlns:p14="http://schemas.microsoft.com/office/powerpoint/2010/main" val="141190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A928B-44CC-0EF0-A4DA-0AF7F2D4CD3F}"/>
              </a:ext>
            </a:extLst>
          </p:cNvPr>
          <p:cNvSpPr>
            <a:spLocks noGrp="1"/>
          </p:cNvSpPr>
          <p:nvPr>
            <p:ph type="title"/>
          </p:nvPr>
        </p:nvSpPr>
        <p:spPr>
          <a:xfrm>
            <a:off x="628650" y="212786"/>
            <a:ext cx="7886700" cy="468251"/>
          </a:xfrm>
        </p:spPr>
        <p:txBody>
          <a:bodyPr>
            <a:normAutofit fontScale="90000"/>
          </a:bodyPr>
          <a:lstStyle/>
          <a:p>
            <a:r>
              <a:rPr lang="fr-FR" sz="2800" b="1" dirty="0"/>
              <a:t>Programme DESSERT de plante &amp; cité</a:t>
            </a:r>
          </a:p>
        </p:txBody>
      </p:sp>
      <p:sp>
        <p:nvSpPr>
          <p:cNvPr id="3" name="Espace réservé du contenu 2">
            <a:extLst>
              <a:ext uri="{FF2B5EF4-FFF2-40B4-BE49-F238E27FC236}">
                <a16:creationId xmlns:a16="http://schemas.microsoft.com/office/drawing/2014/main" id="{A025A2A6-D3E5-D9E0-F39D-954B7B59F6C1}"/>
              </a:ext>
            </a:extLst>
          </p:cNvPr>
          <p:cNvSpPr>
            <a:spLocks noGrp="1"/>
          </p:cNvSpPr>
          <p:nvPr>
            <p:ph idx="1"/>
          </p:nvPr>
        </p:nvSpPr>
        <p:spPr>
          <a:xfrm>
            <a:off x="256451" y="825083"/>
            <a:ext cx="8631097" cy="3834395"/>
          </a:xfrm>
        </p:spPr>
        <p:txBody>
          <a:bodyPr>
            <a:normAutofit/>
          </a:bodyPr>
          <a:lstStyle/>
          <a:p>
            <a:r>
              <a:rPr lang="fr-FR" sz="2400" dirty="0"/>
              <a:t>Définition des caractéristiques, fonctions et services rendus par les sols urbains.</a:t>
            </a:r>
          </a:p>
          <a:p>
            <a:r>
              <a:rPr lang="fr-FR" sz="2400" dirty="0"/>
              <a:t>Evaluation des pratiques d’aménagement. (imper et </a:t>
            </a:r>
            <a:r>
              <a:rPr lang="fr-FR" sz="2400" dirty="0" err="1"/>
              <a:t>désimper</a:t>
            </a:r>
            <a:r>
              <a:rPr lang="fr-FR" sz="2400" dirty="0"/>
              <a:t> / système sol- revêtement).</a:t>
            </a:r>
          </a:p>
          <a:p>
            <a:r>
              <a:rPr lang="fr-FR" sz="2400" dirty="0"/>
              <a:t>Synthèse de terrains ( 57 sites) pour évaluer les services écosystémiques après retour à l’état perméable.</a:t>
            </a:r>
          </a:p>
          <a:p>
            <a:r>
              <a:rPr lang="fr-FR" sz="2400" dirty="0"/>
              <a:t>Le descellement d’un sol imperméable est le plus efficace avec enlèvement du bitume, décompactage sur 0,40m et apport de compost suivi d’un semis. Il n’est pas indispensable de ramener de la terre végétale.</a:t>
            </a:r>
          </a:p>
        </p:txBody>
      </p:sp>
      <p:pic>
        <p:nvPicPr>
          <p:cNvPr id="5" name="Image 4">
            <a:extLst>
              <a:ext uri="{FF2B5EF4-FFF2-40B4-BE49-F238E27FC236}">
                <a16:creationId xmlns:a16="http://schemas.microsoft.com/office/drawing/2014/main" id="{D02895A2-389A-30D9-2F7A-153AB3FC5F76}"/>
              </a:ext>
            </a:extLst>
          </p:cNvPr>
          <p:cNvPicPr>
            <a:picLocks noChangeAspect="1"/>
          </p:cNvPicPr>
          <p:nvPr/>
        </p:nvPicPr>
        <p:blipFill>
          <a:blip r:embed="rId2"/>
          <a:stretch>
            <a:fillRect/>
          </a:stretch>
        </p:blipFill>
        <p:spPr>
          <a:xfrm>
            <a:off x="1747777" y="4659478"/>
            <a:ext cx="4965540" cy="2198522"/>
          </a:xfrm>
          <a:prstGeom prst="rect">
            <a:avLst/>
          </a:prstGeom>
        </p:spPr>
      </p:pic>
    </p:spTree>
    <p:extLst>
      <p:ext uri="{BB962C8B-B14F-4D97-AF65-F5344CB8AC3E}">
        <p14:creationId xmlns:p14="http://schemas.microsoft.com/office/powerpoint/2010/main" val="3809259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3587FB5-EA22-8251-A7A4-A12D1B7DEE04}"/>
              </a:ext>
            </a:extLst>
          </p:cNvPr>
          <p:cNvSpPr txBox="1"/>
          <p:nvPr/>
        </p:nvSpPr>
        <p:spPr>
          <a:xfrm>
            <a:off x="2847373" y="150470"/>
            <a:ext cx="5914663" cy="5909310"/>
          </a:xfrm>
          <a:prstGeom prst="rect">
            <a:avLst/>
          </a:prstGeom>
          <a:noFill/>
        </p:spPr>
        <p:txBody>
          <a:bodyPr wrap="square" rtlCol="0">
            <a:spAutoFit/>
          </a:bodyPr>
          <a:lstStyle/>
          <a:p>
            <a:r>
              <a:rPr lang="fr-FR" sz="2000" b="1" dirty="0">
                <a:solidFill>
                  <a:srgbClr val="FF0000"/>
                </a:solidFill>
              </a:rPr>
              <a:t>GERER GLOBALEMENT SUR LA VILLE</a:t>
            </a:r>
          </a:p>
          <a:p>
            <a:endParaRPr lang="fr-FR" sz="2000" b="1" dirty="0"/>
          </a:p>
          <a:p>
            <a:r>
              <a:rPr lang="fr-FR" sz="2000" b="1" dirty="0"/>
              <a:t>GERER LA PLUIE A LA PARCELLE</a:t>
            </a:r>
          </a:p>
          <a:p>
            <a:r>
              <a:rPr lang="fr-FR" sz="2000" dirty="0"/>
              <a:t>Gérer la pluie là où elle tombe, ne pas reporter le problème en aval, réduire les coûts d’évacuation sans créer un problème d’inondation sur site ou en aval.</a:t>
            </a:r>
          </a:p>
          <a:p>
            <a:endParaRPr lang="fr-FR" sz="2000" dirty="0"/>
          </a:p>
          <a:p>
            <a:r>
              <a:rPr lang="fr-FR" sz="2000" b="1" dirty="0"/>
              <a:t>REDUIRE LES VOLUMES ET LES DEBITS</a:t>
            </a:r>
            <a:r>
              <a:rPr lang="fr-FR" sz="2000" dirty="0"/>
              <a:t>, rejetés au réseau et au milieu naturel.</a:t>
            </a:r>
          </a:p>
          <a:p>
            <a:r>
              <a:rPr lang="fr-FR" sz="2000" dirty="0"/>
              <a:t>Limiter l’imperméabilisation et désimperméabiliser le plus possible.</a:t>
            </a:r>
          </a:p>
          <a:p>
            <a:r>
              <a:rPr lang="fr-FR" sz="2000" dirty="0"/>
              <a:t>Favoriser l’infiltration avec des noues, des puits, des ouvrages de stockage et de régulation (EVN).</a:t>
            </a:r>
          </a:p>
          <a:p>
            <a:endParaRPr lang="fr-FR" sz="2000" b="1" dirty="0"/>
          </a:p>
          <a:p>
            <a:r>
              <a:rPr lang="fr-FR" sz="2000" b="1" dirty="0"/>
              <a:t>INTEGRER L’EAU DANS LA VILLE</a:t>
            </a:r>
          </a:p>
          <a:p>
            <a:r>
              <a:rPr lang="fr-FR" sz="2000" dirty="0"/>
              <a:t>Réfléchir pour tout aménagement à l’intégration de l’eau et intégrer les eaux pluviales dans les espaces publics existants.</a:t>
            </a:r>
          </a:p>
          <a:p>
            <a:endParaRPr lang="fr-FR" dirty="0"/>
          </a:p>
        </p:txBody>
      </p:sp>
    </p:spTree>
    <p:extLst>
      <p:ext uri="{BB962C8B-B14F-4D97-AF65-F5344CB8AC3E}">
        <p14:creationId xmlns:p14="http://schemas.microsoft.com/office/powerpoint/2010/main" val="120266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7686DF3-ABB3-FCDE-6E55-93528B347F0E}"/>
              </a:ext>
            </a:extLst>
          </p:cNvPr>
          <p:cNvSpPr>
            <a:spLocks noGrp="1"/>
          </p:cNvSpPr>
          <p:nvPr>
            <p:ph type="body" sz="quarter" idx="12"/>
          </p:nvPr>
        </p:nvSpPr>
        <p:spPr/>
        <p:txBody>
          <a:bodyPr/>
          <a:lstStyle/>
          <a:p>
            <a:endParaRPr lang="fr-FR"/>
          </a:p>
        </p:txBody>
      </p:sp>
      <p:sp>
        <p:nvSpPr>
          <p:cNvPr id="5" name="Espace réservé du texte 4">
            <a:extLst>
              <a:ext uri="{FF2B5EF4-FFF2-40B4-BE49-F238E27FC236}">
                <a16:creationId xmlns:a16="http://schemas.microsoft.com/office/drawing/2014/main" id="{C042F940-B7A6-EB30-B3C1-4B8AB17C2C23}"/>
              </a:ext>
            </a:extLst>
          </p:cNvPr>
          <p:cNvSpPr>
            <a:spLocks noGrp="1"/>
          </p:cNvSpPr>
          <p:nvPr>
            <p:ph type="body" sz="quarter" idx="13"/>
          </p:nvPr>
        </p:nvSpPr>
        <p:spPr/>
        <p:txBody>
          <a:bodyPr/>
          <a:lstStyle/>
          <a:p>
            <a:endParaRPr lang="fr-FR"/>
          </a:p>
        </p:txBody>
      </p:sp>
      <p:pic>
        <p:nvPicPr>
          <p:cNvPr id="2" name="Image 1">
            <a:extLst>
              <a:ext uri="{FF2B5EF4-FFF2-40B4-BE49-F238E27FC236}">
                <a16:creationId xmlns:a16="http://schemas.microsoft.com/office/drawing/2014/main" id="{F19B61BE-70D7-4A04-751E-A295BE59E813}"/>
              </a:ext>
            </a:extLst>
          </p:cNvPr>
          <p:cNvPicPr>
            <a:picLocks noChangeAspect="1"/>
          </p:cNvPicPr>
          <p:nvPr/>
        </p:nvPicPr>
        <p:blipFill rotWithShape="1">
          <a:blip r:embed="rId2"/>
          <a:srcRect l="22367" t="-1347" b="1347"/>
          <a:stretch/>
        </p:blipFill>
        <p:spPr>
          <a:xfrm>
            <a:off x="2915818" y="-164745"/>
            <a:ext cx="4191038" cy="9017169"/>
          </a:xfrm>
          <a:prstGeom prst="rect">
            <a:avLst/>
          </a:prstGeom>
        </p:spPr>
      </p:pic>
    </p:spTree>
    <p:extLst>
      <p:ext uri="{BB962C8B-B14F-4D97-AF65-F5344CB8AC3E}">
        <p14:creationId xmlns:p14="http://schemas.microsoft.com/office/powerpoint/2010/main" val="95848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3587FB5-EA22-8251-A7A4-A12D1B7DEE04}"/>
              </a:ext>
            </a:extLst>
          </p:cNvPr>
          <p:cNvSpPr txBox="1"/>
          <p:nvPr/>
        </p:nvSpPr>
        <p:spPr>
          <a:xfrm>
            <a:off x="2847374" y="162045"/>
            <a:ext cx="5914663" cy="6832640"/>
          </a:xfrm>
          <a:prstGeom prst="rect">
            <a:avLst/>
          </a:prstGeom>
          <a:noFill/>
        </p:spPr>
        <p:txBody>
          <a:bodyPr wrap="square" rtlCol="0">
            <a:spAutoFit/>
          </a:bodyPr>
          <a:lstStyle/>
          <a:p>
            <a:r>
              <a:rPr lang="fr-FR" sz="2000" b="1" dirty="0"/>
              <a:t>ASSUMER L’INONDABILITE A LA CONTROLANT</a:t>
            </a:r>
          </a:p>
          <a:p>
            <a:r>
              <a:rPr lang="fr-FR" sz="2000" dirty="0"/>
              <a:t>Il vaut mieux une inondation contrôlée qu’une inondation en aval catastrophe.</a:t>
            </a:r>
          </a:p>
          <a:p>
            <a:endParaRPr lang="fr-FR" sz="2000" b="1" dirty="0"/>
          </a:p>
          <a:p>
            <a:r>
              <a:rPr lang="fr-FR" sz="2000" b="1" dirty="0"/>
              <a:t>MIEUX SAVOIR POUR MIEUX AGIR</a:t>
            </a:r>
          </a:p>
          <a:p>
            <a:r>
              <a:rPr lang="fr-FR" sz="2000" dirty="0"/>
              <a:t>Avoir une connaissance de l’hydrologie de son territoire: études, schéma directeur, PLU, règlement d’assainissement, filtrabilité des sols.</a:t>
            </a:r>
          </a:p>
          <a:p>
            <a:endParaRPr lang="fr-FR" sz="2000" dirty="0"/>
          </a:p>
          <a:p>
            <a:r>
              <a:rPr lang="fr-FR" sz="2000" b="1" dirty="0"/>
              <a:t>ENTRETENIR LES OUVRAGES </a:t>
            </a:r>
          </a:p>
          <a:p>
            <a:endParaRPr lang="fr-FR" sz="2000" b="1" dirty="0"/>
          </a:p>
          <a:p>
            <a:r>
              <a:rPr lang="fr-FR" sz="2000" b="1" dirty="0"/>
              <a:t>PRESERVER LA QUALITE DE L’EAU ET LES USAGES</a:t>
            </a:r>
          </a:p>
          <a:p>
            <a:r>
              <a:rPr lang="fr-FR" sz="2000" dirty="0"/>
              <a:t>Les eaux pluviales peuvent transporter des matières en suspensions, métaux et hydrocarbures. Les réseaux unitaires mélange eaux pluviales et eaux usées. Lors de fortes pluies, cela déborde dans le milieu naturel sans décantation ou filtration.</a:t>
            </a:r>
          </a:p>
          <a:p>
            <a:endParaRPr lang="fr-FR" sz="2000" dirty="0"/>
          </a:p>
          <a:p>
            <a:r>
              <a:rPr lang="fr-FR" sz="2000" b="1" dirty="0">
                <a:hlinkClick r:id="rId3" action="ppaction://hlinkfile"/>
              </a:rPr>
              <a:t>films\L'eau, y es-tu  Part. 1 - Pourquoi la </a:t>
            </a:r>
            <a:r>
              <a:rPr lang="fr-FR" sz="2000" b="1" dirty="0" err="1">
                <a:hlinkClick r:id="rId3" action="ppaction://hlinkfile"/>
              </a:rPr>
              <a:t>désimperméabilisation</a:t>
            </a:r>
            <a:r>
              <a:rPr lang="fr-FR" sz="2000" b="1" dirty="0">
                <a:hlinkClick r:id="rId3" action="ppaction://hlinkfile"/>
              </a:rPr>
              <a:t> .mp4</a:t>
            </a:r>
            <a:endParaRPr lang="fr-FR" sz="2000" b="1" dirty="0"/>
          </a:p>
          <a:p>
            <a:endParaRPr lang="fr-FR" sz="2000" dirty="0"/>
          </a:p>
          <a:p>
            <a:endParaRPr lang="fr-FR" dirty="0"/>
          </a:p>
        </p:txBody>
      </p:sp>
    </p:spTree>
    <p:extLst>
      <p:ext uri="{BB962C8B-B14F-4D97-AF65-F5344CB8AC3E}">
        <p14:creationId xmlns:p14="http://schemas.microsoft.com/office/powerpoint/2010/main" val="359042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CD37B7-3B9D-B9C3-BF62-CB85E403E89A}"/>
              </a:ext>
            </a:extLst>
          </p:cNvPr>
          <p:cNvPicPr>
            <a:picLocks noChangeAspect="1"/>
          </p:cNvPicPr>
          <p:nvPr/>
        </p:nvPicPr>
        <p:blipFill>
          <a:blip r:embed="rId2"/>
          <a:stretch>
            <a:fillRect/>
          </a:stretch>
        </p:blipFill>
        <p:spPr>
          <a:xfrm>
            <a:off x="0" y="883260"/>
            <a:ext cx="9016678" cy="5164403"/>
          </a:xfrm>
          <a:prstGeom prst="rect">
            <a:avLst/>
          </a:prstGeom>
        </p:spPr>
      </p:pic>
    </p:spTree>
    <p:extLst>
      <p:ext uri="{BB962C8B-B14F-4D97-AF65-F5344CB8AC3E}">
        <p14:creationId xmlns:p14="http://schemas.microsoft.com/office/powerpoint/2010/main" val="174677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C11F51-30D3-27B1-9ADE-9719EF6D3C60}"/>
              </a:ext>
            </a:extLst>
          </p:cNvPr>
          <p:cNvPicPr>
            <a:picLocks noChangeAspect="1"/>
          </p:cNvPicPr>
          <p:nvPr/>
        </p:nvPicPr>
        <p:blipFill>
          <a:blip r:embed="rId3"/>
          <a:stretch>
            <a:fillRect/>
          </a:stretch>
        </p:blipFill>
        <p:spPr>
          <a:xfrm>
            <a:off x="0" y="231493"/>
            <a:ext cx="9144000" cy="6261904"/>
          </a:xfrm>
          <a:prstGeom prst="rect">
            <a:avLst/>
          </a:prstGeom>
        </p:spPr>
      </p:pic>
    </p:spTree>
    <p:extLst>
      <p:ext uri="{BB962C8B-B14F-4D97-AF65-F5344CB8AC3E}">
        <p14:creationId xmlns:p14="http://schemas.microsoft.com/office/powerpoint/2010/main" val="167607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663E92-4448-9E08-D6A6-C19FE6253196}"/>
              </a:ext>
            </a:extLst>
          </p:cNvPr>
          <p:cNvPicPr>
            <a:picLocks noChangeAspect="1"/>
          </p:cNvPicPr>
          <p:nvPr/>
        </p:nvPicPr>
        <p:blipFill>
          <a:blip r:embed="rId3"/>
          <a:stretch>
            <a:fillRect/>
          </a:stretch>
        </p:blipFill>
        <p:spPr>
          <a:xfrm>
            <a:off x="-28066" y="902825"/>
            <a:ext cx="9172065" cy="5036938"/>
          </a:xfrm>
          <a:prstGeom prst="rect">
            <a:avLst/>
          </a:prstGeom>
        </p:spPr>
      </p:pic>
      <p:sp>
        <p:nvSpPr>
          <p:cNvPr id="4" name="ZoneTexte 3">
            <a:extLst>
              <a:ext uri="{FF2B5EF4-FFF2-40B4-BE49-F238E27FC236}">
                <a16:creationId xmlns:a16="http://schemas.microsoft.com/office/drawing/2014/main" id="{4BE25C44-7F98-F855-ED99-97999A3B70DE}"/>
              </a:ext>
            </a:extLst>
          </p:cNvPr>
          <p:cNvSpPr txBox="1"/>
          <p:nvPr/>
        </p:nvSpPr>
        <p:spPr>
          <a:xfrm rot="796385">
            <a:off x="5463251" y="6192456"/>
            <a:ext cx="3680749" cy="369332"/>
          </a:xfrm>
          <a:prstGeom prst="rect">
            <a:avLst/>
          </a:prstGeom>
          <a:noFill/>
        </p:spPr>
        <p:txBody>
          <a:bodyPr wrap="square" rtlCol="0">
            <a:spAutoFit/>
          </a:bodyPr>
          <a:lstStyle/>
          <a:p>
            <a:r>
              <a:rPr lang="fr-FR" b="1" dirty="0"/>
              <a:t>POLLUTION DE L’EAU</a:t>
            </a:r>
          </a:p>
        </p:txBody>
      </p:sp>
      <p:sp>
        <p:nvSpPr>
          <p:cNvPr id="5" name="ZoneTexte 4">
            <a:extLst>
              <a:ext uri="{FF2B5EF4-FFF2-40B4-BE49-F238E27FC236}">
                <a16:creationId xmlns:a16="http://schemas.microsoft.com/office/drawing/2014/main" id="{B1739868-B7F6-C525-8A37-CCAC444C67FC}"/>
              </a:ext>
            </a:extLst>
          </p:cNvPr>
          <p:cNvSpPr txBox="1"/>
          <p:nvPr/>
        </p:nvSpPr>
        <p:spPr>
          <a:xfrm rot="1383031">
            <a:off x="5904598" y="886521"/>
            <a:ext cx="3298785" cy="369332"/>
          </a:xfrm>
          <a:prstGeom prst="rect">
            <a:avLst/>
          </a:prstGeom>
          <a:noFill/>
        </p:spPr>
        <p:txBody>
          <a:bodyPr wrap="square" rtlCol="0">
            <a:spAutoFit/>
          </a:bodyPr>
          <a:lstStyle/>
          <a:p>
            <a:r>
              <a:rPr lang="fr-FR" b="1" dirty="0"/>
              <a:t>ILOTS DE CHAULEUR URBAIN</a:t>
            </a:r>
          </a:p>
        </p:txBody>
      </p:sp>
      <p:sp>
        <p:nvSpPr>
          <p:cNvPr id="6" name="ZoneTexte 5">
            <a:extLst>
              <a:ext uri="{FF2B5EF4-FFF2-40B4-BE49-F238E27FC236}">
                <a16:creationId xmlns:a16="http://schemas.microsoft.com/office/drawing/2014/main" id="{140C13B1-CB9C-247E-3F6A-E5B10F50EC2C}"/>
              </a:ext>
            </a:extLst>
          </p:cNvPr>
          <p:cNvSpPr txBox="1"/>
          <p:nvPr/>
        </p:nvSpPr>
        <p:spPr>
          <a:xfrm rot="20246129">
            <a:off x="655750" y="5659016"/>
            <a:ext cx="3009418" cy="646331"/>
          </a:xfrm>
          <a:prstGeom prst="rect">
            <a:avLst/>
          </a:prstGeom>
          <a:noFill/>
        </p:spPr>
        <p:txBody>
          <a:bodyPr wrap="square" rtlCol="0">
            <a:spAutoFit/>
          </a:bodyPr>
          <a:lstStyle/>
          <a:p>
            <a:r>
              <a:rPr lang="fr-FR" b="1" dirty="0"/>
              <a:t>DESTRUCTION DES SOLS ET DE LEUR ECOSYSTEME</a:t>
            </a:r>
          </a:p>
        </p:txBody>
      </p:sp>
      <p:sp>
        <p:nvSpPr>
          <p:cNvPr id="7" name="ZoneTexte 6">
            <a:extLst>
              <a:ext uri="{FF2B5EF4-FFF2-40B4-BE49-F238E27FC236}">
                <a16:creationId xmlns:a16="http://schemas.microsoft.com/office/drawing/2014/main" id="{F723D115-30E6-8926-AD6F-ECB630152883}"/>
              </a:ext>
            </a:extLst>
          </p:cNvPr>
          <p:cNvSpPr txBox="1"/>
          <p:nvPr/>
        </p:nvSpPr>
        <p:spPr>
          <a:xfrm rot="20162837">
            <a:off x="115747" y="451413"/>
            <a:ext cx="3946967" cy="369332"/>
          </a:xfrm>
          <a:prstGeom prst="rect">
            <a:avLst/>
          </a:prstGeom>
          <a:noFill/>
        </p:spPr>
        <p:txBody>
          <a:bodyPr wrap="square" rtlCol="0">
            <a:spAutoFit/>
          </a:bodyPr>
          <a:lstStyle/>
          <a:p>
            <a:r>
              <a:rPr lang="fr-FR" b="1" dirty="0"/>
              <a:t>PERTE DE BIODIVERSITE</a:t>
            </a:r>
          </a:p>
        </p:txBody>
      </p:sp>
    </p:spTree>
    <p:extLst>
      <p:ext uri="{BB962C8B-B14F-4D97-AF65-F5344CB8AC3E}">
        <p14:creationId xmlns:p14="http://schemas.microsoft.com/office/powerpoint/2010/main" val="1982684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095BCB0C-5F9F-801A-8349-DC72A8F90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319" y="-8681"/>
            <a:ext cx="6866681" cy="686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8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B87215-12ED-558C-C311-8065DDF9FE3F}"/>
              </a:ext>
            </a:extLst>
          </p:cNvPr>
          <p:cNvPicPr>
            <a:picLocks noChangeAspect="1"/>
          </p:cNvPicPr>
          <p:nvPr/>
        </p:nvPicPr>
        <p:blipFill>
          <a:blip r:embed="rId2"/>
          <a:stretch>
            <a:fillRect/>
          </a:stretch>
        </p:blipFill>
        <p:spPr>
          <a:xfrm>
            <a:off x="0" y="125633"/>
            <a:ext cx="9144000" cy="6606733"/>
          </a:xfrm>
          <a:prstGeom prst="rect">
            <a:avLst/>
          </a:prstGeom>
        </p:spPr>
      </p:pic>
    </p:spTree>
    <p:extLst>
      <p:ext uri="{BB962C8B-B14F-4D97-AF65-F5344CB8AC3E}">
        <p14:creationId xmlns:p14="http://schemas.microsoft.com/office/powerpoint/2010/main" val="4223090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8F1D79-F27F-8C86-C5EB-118575DA8428}"/>
              </a:ext>
            </a:extLst>
          </p:cNvPr>
          <p:cNvPicPr>
            <a:picLocks noChangeAspect="1"/>
          </p:cNvPicPr>
          <p:nvPr/>
        </p:nvPicPr>
        <p:blipFill rotWithShape="1">
          <a:blip r:embed="rId3"/>
          <a:srcRect t="17246"/>
          <a:stretch/>
        </p:blipFill>
        <p:spPr>
          <a:xfrm>
            <a:off x="-312517" y="1400537"/>
            <a:ext cx="9583837" cy="5457463"/>
          </a:xfrm>
          <a:prstGeom prst="rect">
            <a:avLst/>
          </a:prstGeom>
        </p:spPr>
      </p:pic>
      <p:sp>
        <p:nvSpPr>
          <p:cNvPr id="3" name="ZoneTexte 2">
            <a:extLst>
              <a:ext uri="{FF2B5EF4-FFF2-40B4-BE49-F238E27FC236}">
                <a16:creationId xmlns:a16="http://schemas.microsoft.com/office/drawing/2014/main" id="{877FC66E-770E-C764-6615-E62BA993DAFA}"/>
              </a:ext>
            </a:extLst>
          </p:cNvPr>
          <p:cNvSpPr txBox="1"/>
          <p:nvPr/>
        </p:nvSpPr>
        <p:spPr>
          <a:xfrm>
            <a:off x="162046" y="185967"/>
            <a:ext cx="8669438" cy="1077218"/>
          </a:xfrm>
          <a:prstGeom prst="rect">
            <a:avLst/>
          </a:prstGeom>
          <a:noFill/>
        </p:spPr>
        <p:txBody>
          <a:bodyPr wrap="square" rtlCol="0">
            <a:spAutoFit/>
          </a:bodyPr>
          <a:lstStyle/>
          <a:p>
            <a:r>
              <a:rPr lang="fr-FR" sz="3200" b="1" dirty="0">
                <a:solidFill>
                  <a:srgbClr val="FF0066"/>
                </a:solidFill>
              </a:rPr>
              <a:t>BENEFICES RENDUS PAR LES AMENAGEMENTS DE DESIMPERMEABILISATION</a:t>
            </a:r>
          </a:p>
        </p:txBody>
      </p:sp>
    </p:spTree>
    <p:extLst>
      <p:ext uri="{BB962C8B-B14F-4D97-AF65-F5344CB8AC3E}">
        <p14:creationId xmlns:p14="http://schemas.microsoft.com/office/powerpoint/2010/main" val="219023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36A7F7-2D7A-9196-ABF4-1D062CADF425}"/>
              </a:ext>
            </a:extLst>
          </p:cNvPr>
          <p:cNvPicPr>
            <a:picLocks noChangeAspect="1"/>
          </p:cNvPicPr>
          <p:nvPr/>
        </p:nvPicPr>
        <p:blipFill>
          <a:blip r:embed="rId3"/>
          <a:stretch>
            <a:fillRect/>
          </a:stretch>
        </p:blipFill>
        <p:spPr>
          <a:xfrm>
            <a:off x="0" y="125346"/>
            <a:ext cx="9144000" cy="5820229"/>
          </a:xfrm>
          <a:prstGeom prst="rect">
            <a:avLst/>
          </a:prstGeom>
        </p:spPr>
      </p:pic>
      <p:pic>
        <p:nvPicPr>
          <p:cNvPr id="5" name="Image 4">
            <a:extLst>
              <a:ext uri="{FF2B5EF4-FFF2-40B4-BE49-F238E27FC236}">
                <a16:creationId xmlns:a16="http://schemas.microsoft.com/office/drawing/2014/main" id="{11FD3476-7575-B185-4443-62B1000B76E7}"/>
              </a:ext>
            </a:extLst>
          </p:cNvPr>
          <p:cNvPicPr>
            <a:picLocks noChangeAspect="1"/>
          </p:cNvPicPr>
          <p:nvPr/>
        </p:nvPicPr>
        <p:blipFill>
          <a:blip r:embed="rId4"/>
          <a:stretch>
            <a:fillRect/>
          </a:stretch>
        </p:blipFill>
        <p:spPr>
          <a:xfrm>
            <a:off x="4857871" y="4017077"/>
            <a:ext cx="3409950" cy="1323975"/>
          </a:xfrm>
          <a:prstGeom prst="rect">
            <a:avLst/>
          </a:prstGeom>
        </p:spPr>
      </p:pic>
    </p:spTree>
    <p:extLst>
      <p:ext uri="{BB962C8B-B14F-4D97-AF65-F5344CB8AC3E}">
        <p14:creationId xmlns:p14="http://schemas.microsoft.com/office/powerpoint/2010/main" val="3759807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237D93-091A-61E1-F3F0-264C5DA7121E}"/>
              </a:ext>
            </a:extLst>
          </p:cNvPr>
          <p:cNvPicPr>
            <a:picLocks noChangeAspect="1"/>
          </p:cNvPicPr>
          <p:nvPr/>
        </p:nvPicPr>
        <p:blipFill>
          <a:blip r:embed="rId3"/>
          <a:stretch>
            <a:fillRect/>
          </a:stretch>
        </p:blipFill>
        <p:spPr>
          <a:xfrm>
            <a:off x="124557" y="0"/>
            <a:ext cx="8894885" cy="6858000"/>
          </a:xfrm>
          <a:prstGeom prst="rect">
            <a:avLst/>
          </a:prstGeom>
        </p:spPr>
      </p:pic>
      <p:sp>
        <p:nvSpPr>
          <p:cNvPr id="2" name="ZoneTexte 1">
            <a:extLst>
              <a:ext uri="{FF2B5EF4-FFF2-40B4-BE49-F238E27FC236}">
                <a16:creationId xmlns:a16="http://schemas.microsoft.com/office/drawing/2014/main" id="{5F557A80-52FA-5638-80DE-E2D6607BE4EE}"/>
              </a:ext>
            </a:extLst>
          </p:cNvPr>
          <p:cNvSpPr txBox="1"/>
          <p:nvPr/>
        </p:nvSpPr>
        <p:spPr>
          <a:xfrm>
            <a:off x="497711" y="2141316"/>
            <a:ext cx="4398380" cy="646331"/>
          </a:xfrm>
          <a:prstGeom prst="rect">
            <a:avLst/>
          </a:prstGeom>
          <a:noFill/>
        </p:spPr>
        <p:txBody>
          <a:bodyPr wrap="square" rtlCol="0">
            <a:spAutoFit/>
          </a:bodyPr>
          <a:lstStyle/>
          <a:p>
            <a:r>
              <a:rPr lang="fr-FR" dirty="0" err="1">
                <a:hlinkClick r:id="rId4"/>
              </a:rPr>
              <a:t>Campnum</a:t>
            </a:r>
            <a:r>
              <a:rPr lang="fr-FR">
                <a:hlinkClick r:id="rId4"/>
              </a:rPr>
              <a:t> - Gestion intégrée des eaux de pluie</a:t>
            </a:r>
            <a:endParaRPr lang="fr-FR"/>
          </a:p>
        </p:txBody>
      </p:sp>
    </p:spTree>
    <p:extLst>
      <p:ext uri="{BB962C8B-B14F-4D97-AF65-F5344CB8AC3E}">
        <p14:creationId xmlns:p14="http://schemas.microsoft.com/office/powerpoint/2010/main" val="425278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0DD608-7349-5ED5-91C4-AF32A9D025D3}"/>
              </a:ext>
            </a:extLst>
          </p:cNvPr>
          <p:cNvPicPr>
            <a:picLocks noChangeAspect="1"/>
          </p:cNvPicPr>
          <p:nvPr/>
        </p:nvPicPr>
        <p:blipFill>
          <a:blip r:embed="rId3"/>
          <a:stretch>
            <a:fillRect/>
          </a:stretch>
        </p:blipFill>
        <p:spPr>
          <a:xfrm>
            <a:off x="0" y="459258"/>
            <a:ext cx="9144000" cy="5762134"/>
          </a:xfrm>
          <a:prstGeom prst="rect">
            <a:avLst/>
          </a:prstGeom>
        </p:spPr>
      </p:pic>
    </p:spTree>
    <p:extLst>
      <p:ext uri="{BB962C8B-B14F-4D97-AF65-F5344CB8AC3E}">
        <p14:creationId xmlns:p14="http://schemas.microsoft.com/office/powerpoint/2010/main" val="4066179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42F7188-1F52-6257-FC95-0566C8EC5636}"/>
              </a:ext>
            </a:extLst>
          </p:cNvPr>
          <p:cNvPicPr>
            <a:picLocks noChangeAspect="1"/>
          </p:cNvPicPr>
          <p:nvPr/>
        </p:nvPicPr>
        <p:blipFill>
          <a:blip r:embed="rId2"/>
          <a:stretch>
            <a:fillRect/>
          </a:stretch>
        </p:blipFill>
        <p:spPr>
          <a:xfrm>
            <a:off x="1192192" y="0"/>
            <a:ext cx="7511970" cy="7009026"/>
          </a:xfrm>
          <a:prstGeom prst="rect">
            <a:avLst/>
          </a:prstGeom>
        </p:spPr>
      </p:pic>
    </p:spTree>
    <p:extLst>
      <p:ext uri="{BB962C8B-B14F-4D97-AF65-F5344CB8AC3E}">
        <p14:creationId xmlns:p14="http://schemas.microsoft.com/office/powerpoint/2010/main" val="247615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446011-801C-A51F-D8AC-C3379AFF18D2}"/>
              </a:ext>
            </a:extLst>
          </p:cNvPr>
          <p:cNvPicPr>
            <a:picLocks noChangeAspect="1"/>
          </p:cNvPicPr>
          <p:nvPr/>
        </p:nvPicPr>
        <p:blipFill>
          <a:blip r:embed="rId3"/>
          <a:stretch>
            <a:fillRect/>
          </a:stretch>
        </p:blipFill>
        <p:spPr>
          <a:xfrm>
            <a:off x="0" y="911711"/>
            <a:ext cx="9144000" cy="5034577"/>
          </a:xfrm>
          <a:prstGeom prst="rect">
            <a:avLst/>
          </a:prstGeom>
        </p:spPr>
      </p:pic>
    </p:spTree>
    <p:extLst>
      <p:ext uri="{BB962C8B-B14F-4D97-AF65-F5344CB8AC3E}">
        <p14:creationId xmlns:p14="http://schemas.microsoft.com/office/powerpoint/2010/main" val="424866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9FCB99-3BC9-01C2-3A53-9DE5F4D46388}"/>
              </a:ext>
            </a:extLst>
          </p:cNvPr>
          <p:cNvPicPr>
            <a:picLocks noChangeAspect="1"/>
          </p:cNvPicPr>
          <p:nvPr/>
        </p:nvPicPr>
        <p:blipFill>
          <a:blip r:embed="rId3"/>
          <a:stretch>
            <a:fillRect/>
          </a:stretch>
        </p:blipFill>
        <p:spPr>
          <a:xfrm>
            <a:off x="0" y="890071"/>
            <a:ext cx="9144000" cy="5077858"/>
          </a:xfrm>
          <a:prstGeom prst="rect">
            <a:avLst/>
          </a:prstGeom>
        </p:spPr>
      </p:pic>
    </p:spTree>
    <p:extLst>
      <p:ext uri="{BB962C8B-B14F-4D97-AF65-F5344CB8AC3E}">
        <p14:creationId xmlns:p14="http://schemas.microsoft.com/office/powerpoint/2010/main" val="102343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3E667-47C2-798E-0B66-82217653B705}"/>
              </a:ext>
            </a:extLst>
          </p:cNvPr>
          <p:cNvPicPr>
            <a:picLocks noChangeAspect="1"/>
          </p:cNvPicPr>
          <p:nvPr/>
        </p:nvPicPr>
        <p:blipFill>
          <a:blip r:embed="rId3"/>
          <a:stretch>
            <a:fillRect/>
          </a:stretch>
        </p:blipFill>
        <p:spPr>
          <a:xfrm>
            <a:off x="0" y="223524"/>
            <a:ext cx="9144000" cy="6410951"/>
          </a:xfrm>
          <a:prstGeom prst="rect">
            <a:avLst/>
          </a:prstGeom>
        </p:spPr>
      </p:pic>
    </p:spTree>
    <p:extLst>
      <p:ext uri="{BB962C8B-B14F-4D97-AF65-F5344CB8AC3E}">
        <p14:creationId xmlns:p14="http://schemas.microsoft.com/office/powerpoint/2010/main" val="3068799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9DB991-D085-9D61-046D-C62758999151}"/>
              </a:ext>
            </a:extLst>
          </p:cNvPr>
          <p:cNvPicPr>
            <a:picLocks noChangeAspect="1"/>
          </p:cNvPicPr>
          <p:nvPr/>
        </p:nvPicPr>
        <p:blipFill>
          <a:blip r:embed="rId3"/>
          <a:stretch>
            <a:fillRect/>
          </a:stretch>
        </p:blipFill>
        <p:spPr>
          <a:xfrm>
            <a:off x="0" y="451184"/>
            <a:ext cx="9144000" cy="5955632"/>
          </a:xfrm>
          <a:prstGeom prst="rect">
            <a:avLst/>
          </a:prstGeom>
        </p:spPr>
      </p:pic>
    </p:spTree>
    <p:extLst>
      <p:ext uri="{BB962C8B-B14F-4D97-AF65-F5344CB8AC3E}">
        <p14:creationId xmlns:p14="http://schemas.microsoft.com/office/powerpoint/2010/main" val="131033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A547F8-A6F6-0FED-805D-2A63A0CCD7EC}"/>
              </a:ext>
            </a:extLst>
          </p:cNvPr>
          <p:cNvPicPr>
            <a:picLocks noChangeAspect="1"/>
          </p:cNvPicPr>
          <p:nvPr/>
        </p:nvPicPr>
        <p:blipFill>
          <a:blip r:embed="rId3"/>
          <a:stretch>
            <a:fillRect/>
          </a:stretch>
        </p:blipFill>
        <p:spPr>
          <a:xfrm>
            <a:off x="-1" y="200527"/>
            <a:ext cx="9641711" cy="6139995"/>
          </a:xfrm>
          <a:prstGeom prst="rect">
            <a:avLst/>
          </a:prstGeom>
        </p:spPr>
      </p:pic>
    </p:spTree>
    <p:extLst>
      <p:ext uri="{BB962C8B-B14F-4D97-AF65-F5344CB8AC3E}">
        <p14:creationId xmlns:p14="http://schemas.microsoft.com/office/powerpoint/2010/main" val="26907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70445A-A852-C14D-8B72-5B45A13FCAFA}"/>
              </a:ext>
            </a:extLst>
          </p:cNvPr>
          <p:cNvPicPr>
            <a:picLocks noChangeAspect="1"/>
          </p:cNvPicPr>
          <p:nvPr/>
        </p:nvPicPr>
        <p:blipFill>
          <a:blip r:embed="rId2"/>
          <a:stretch>
            <a:fillRect/>
          </a:stretch>
        </p:blipFill>
        <p:spPr>
          <a:xfrm>
            <a:off x="0" y="242003"/>
            <a:ext cx="9144000" cy="6373993"/>
          </a:xfrm>
          <a:prstGeom prst="rect">
            <a:avLst/>
          </a:prstGeom>
        </p:spPr>
      </p:pic>
    </p:spTree>
    <p:extLst>
      <p:ext uri="{BB962C8B-B14F-4D97-AF65-F5344CB8AC3E}">
        <p14:creationId xmlns:p14="http://schemas.microsoft.com/office/powerpoint/2010/main" val="2042027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19104D5-3D27-1417-0BB5-5C09777510AD}"/>
              </a:ext>
            </a:extLst>
          </p:cNvPr>
          <p:cNvPicPr>
            <a:picLocks noChangeAspect="1"/>
          </p:cNvPicPr>
          <p:nvPr/>
        </p:nvPicPr>
        <p:blipFill>
          <a:blip r:embed="rId2"/>
          <a:stretch>
            <a:fillRect/>
          </a:stretch>
        </p:blipFill>
        <p:spPr>
          <a:xfrm>
            <a:off x="0" y="0"/>
            <a:ext cx="9177088" cy="6858000"/>
          </a:xfrm>
          <a:prstGeom prst="rect">
            <a:avLst/>
          </a:prstGeom>
        </p:spPr>
      </p:pic>
    </p:spTree>
    <p:extLst>
      <p:ext uri="{BB962C8B-B14F-4D97-AF65-F5344CB8AC3E}">
        <p14:creationId xmlns:p14="http://schemas.microsoft.com/office/powerpoint/2010/main" val="3699034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32D9E0-5F1E-7BD7-A693-B48B3F7372E2}"/>
              </a:ext>
            </a:extLst>
          </p:cNvPr>
          <p:cNvPicPr>
            <a:picLocks noChangeAspect="1"/>
          </p:cNvPicPr>
          <p:nvPr/>
        </p:nvPicPr>
        <p:blipFill rotWithShape="1">
          <a:blip r:embed="rId3"/>
          <a:srcRect l="5276" t="18565"/>
          <a:stretch/>
        </p:blipFill>
        <p:spPr>
          <a:xfrm>
            <a:off x="0" y="214132"/>
            <a:ext cx="9172730" cy="6429736"/>
          </a:xfrm>
          <a:prstGeom prst="rect">
            <a:avLst/>
          </a:prstGeom>
        </p:spPr>
      </p:pic>
    </p:spTree>
    <p:extLst>
      <p:ext uri="{BB962C8B-B14F-4D97-AF65-F5344CB8AC3E}">
        <p14:creationId xmlns:p14="http://schemas.microsoft.com/office/powerpoint/2010/main" val="260877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2C4F92-DD06-FEC8-6A75-4FB362D97B40}"/>
              </a:ext>
            </a:extLst>
          </p:cNvPr>
          <p:cNvPicPr>
            <a:picLocks noChangeAspect="1"/>
          </p:cNvPicPr>
          <p:nvPr/>
        </p:nvPicPr>
        <p:blipFill rotWithShape="1">
          <a:blip r:embed="rId3"/>
          <a:srcRect t="21399" r="12388"/>
          <a:stretch/>
        </p:blipFill>
        <p:spPr>
          <a:xfrm>
            <a:off x="0" y="1"/>
            <a:ext cx="9144000" cy="6858000"/>
          </a:xfrm>
          <a:prstGeom prst="rect">
            <a:avLst/>
          </a:prstGeom>
        </p:spPr>
      </p:pic>
    </p:spTree>
    <p:extLst>
      <p:ext uri="{BB962C8B-B14F-4D97-AF65-F5344CB8AC3E}">
        <p14:creationId xmlns:p14="http://schemas.microsoft.com/office/powerpoint/2010/main" val="3294479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992023F-2E78-6E77-F586-B33EFD88966C}"/>
              </a:ext>
            </a:extLst>
          </p:cNvPr>
          <p:cNvPicPr>
            <a:picLocks noChangeAspect="1"/>
          </p:cNvPicPr>
          <p:nvPr/>
        </p:nvPicPr>
        <p:blipFill>
          <a:blip r:embed="rId2"/>
          <a:stretch>
            <a:fillRect/>
          </a:stretch>
        </p:blipFill>
        <p:spPr>
          <a:xfrm>
            <a:off x="0" y="706740"/>
            <a:ext cx="9144000" cy="5444519"/>
          </a:xfrm>
          <a:prstGeom prst="rect">
            <a:avLst/>
          </a:prstGeom>
        </p:spPr>
      </p:pic>
    </p:spTree>
    <p:extLst>
      <p:ext uri="{BB962C8B-B14F-4D97-AF65-F5344CB8AC3E}">
        <p14:creationId xmlns:p14="http://schemas.microsoft.com/office/powerpoint/2010/main" val="426482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98C0FB-D6D7-169C-4CEC-950D42B1AA83}"/>
              </a:ext>
            </a:extLst>
          </p:cNvPr>
          <p:cNvSpPr txBox="1"/>
          <p:nvPr/>
        </p:nvSpPr>
        <p:spPr>
          <a:xfrm>
            <a:off x="0" y="171570"/>
            <a:ext cx="9144000" cy="6514860"/>
          </a:xfrm>
          <a:prstGeom prst="rect">
            <a:avLst/>
          </a:prstGeom>
          <a:noFill/>
        </p:spPr>
        <p:txBody>
          <a:bodyPr wrap="square">
            <a:spAutoFit/>
          </a:bodyPr>
          <a:lstStyle/>
          <a:p>
            <a:pPr>
              <a:lnSpc>
                <a:spcPct val="115000"/>
              </a:lnSpc>
              <a:spcAft>
                <a:spcPts val="1000"/>
              </a:spcAft>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Accueil CNFPT et Hortis</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désimperméabilsation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dans tous ses états : Patrick LAFFORGUE Hortis</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Plan global des actions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désimperméabilisation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du global aux cours d’école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Cerema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Pascal CORNUAU</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Agence de l'eau Rhône Méditerranée Corse, les objectifs et les aides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Gwénolé</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LE ROUX</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Végétalisation et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désimperméabilisation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 FREDON  Occitanie, Florian MARTEL</a:t>
            </a:r>
            <a:br>
              <a:rPr lang="fr-FR" sz="1800" kern="100" dirty="0">
                <a:effectLst/>
                <a:latin typeface="Calibri" panose="020F0502020204030204" pitchFamily="34" charset="0"/>
                <a:ea typeface="Calibri" panose="020F0502020204030204" pitchFamily="34" charset="0"/>
                <a:cs typeface="Times New Roman" panose="02020603050405020304" pitchFamily="18" charset="0"/>
              </a:rPr>
            </a:b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ateliers participatifs pour des cours plus fraîches et plus vivantes!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Caue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Hérault, Julie CHOUVEL et Anne VERDIER</a:t>
            </a:r>
          </a:p>
          <a:p>
            <a:pPr>
              <a:lnSpc>
                <a:spcPct val="115000"/>
              </a:lnSpc>
              <a:spcAft>
                <a:spcPts val="10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Pause déjeuner sur site.</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Retour d'expérience, Ville de Montpellier : Pauline LAMBREY responsable du service EVN DR Hortis et Occitane MESTRE Ingénieur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désimperméabilisation</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Urbanisme à la métropole.</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Retour d'expérience, Ville de Toulouse : Laureline COMBES en charge des cours d'école Oasis, Hortis.</a:t>
            </a:r>
          </a:p>
          <a:p>
            <a:pPr marL="285750" indent="-285750">
              <a:lnSpc>
                <a:spcPct val="115000"/>
              </a:lnSpc>
              <a:spcAft>
                <a:spcPts val="1000"/>
              </a:spcAft>
              <a:buFont typeface="Arial" panose="020B060402020202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Retour d’expérience : Ville de Margueritte 9000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Hab</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Elise SAULT Chargée de Mission DD -JP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Cathebras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élu au développement local durable et à l'agriculture, initiateur du projet - Pauline Constant de CMO paysage, paysagiste ayant travaillé sur les 5 </a:t>
            </a:r>
            <a:r>
              <a:rPr lang="fr-FR" sz="1800" kern="100">
                <a:effectLst/>
                <a:latin typeface="Calibri" panose="020F0502020204030204" pitchFamily="34" charset="0"/>
                <a:ea typeface="Calibri" panose="020F0502020204030204" pitchFamily="34" charset="0"/>
                <a:cs typeface="Times New Roman" panose="02020603050405020304" pitchFamily="18" charset="0"/>
              </a:rPr>
              <a:t>projets.</a:t>
            </a:r>
            <a:br>
              <a:rPr lang="fr-FR" sz="1800" kern="100" dirty="0">
                <a:effectLst/>
                <a:latin typeface="Calibri" panose="020F0502020204030204" pitchFamily="34" charset="0"/>
                <a:ea typeface="Calibri" panose="020F0502020204030204" pitchFamily="34" charset="0"/>
                <a:cs typeface="Times New Roman" panose="02020603050405020304" pitchFamily="18" charset="0"/>
              </a:rPr>
            </a:b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Réflexion sur des visites de terrains futures,  conclusion et remerciements : CNFPT et Hortis</a:t>
            </a:r>
          </a:p>
        </p:txBody>
      </p:sp>
    </p:spTree>
    <p:extLst>
      <p:ext uri="{BB962C8B-B14F-4D97-AF65-F5344CB8AC3E}">
        <p14:creationId xmlns:p14="http://schemas.microsoft.com/office/powerpoint/2010/main" val="3635981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6F6628-142A-17AF-BAC7-8DBF011E7225}"/>
              </a:ext>
            </a:extLst>
          </p:cNvPr>
          <p:cNvPicPr>
            <a:picLocks noChangeAspect="1"/>
          </p:cNvPicPr>
          <p:nvPr/>
        </p:nvPicPr>
        <p:blipFill rotWithShape="1">
          <a:blip r:embed="rId3"/>
          <a:srcRect t="11651"/>
          <a:stretch/>
        </p:blipFill>
        <p:spPr>
          <a:xfrm>
            <a:off x="-46299" y="0"/>
            <a:ext cx="9236597" cy="6939023"/>
          </a:xfrm>
          <a:prstGeom prst="rect">
            <a:avLst/>
          </a:prstGeom>
        </p:spPr>
      </p:pic>
    </p:spTree>
    <p:extLst>
      <p:ext uri="{BB962C8B-B14F-4D97-AF65-F5344CB8AC3E}">
        <p14:creationId xmlns:p14="http://schemas.microsoft.com/office/powerpoint/2010/main" val="3001234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ACF4267-54D2-5CFB-F62E-F3E10AA6A9FA}"/>
              </a:ext>
            </a:extLst>
          </p:cNvPr>
          <p:cNvPicPr>
            <a:picLocks noChangeAspect="1"/>
          </p:cNvPicPr>
          <p:nvPr/>
        </p:nvPicPr>
        <p:blipFill rotWithShape="1">
          <a:blip r:embed="rId3"/>
          <a:srcRect l="15916" t="20084" r="10256"/>
          <a:stretch/>
        </p:blipFill>
        <p:spPr>
          <a:xfrm>
            <a:off x="45444" y="0"/>
            <a:ext cx="8278879" cy="6829355"/>
          </a:xfrm>
          <a:prstGeom prst="rect">
            <a:avLst/>
          </a:prstGeom>
        </p:spPr>
      </p:pic>
      <p:pic>
        <p:nvPicPr>
          <p:cNvPr id="2" name="Image 1" descr="DSC04978 - Copie">
            <a:extLst>
              <a:ext uri="{FF2B5EF4-FFF2-40B4-BE49-F238E27FC236}">
                <a16:creationId xmlns:a16="http://schemas.microsoft.com/office/drawing/2014/main" id="{8D2D50AE-40C5-A942-F7D0-D41E2C1B4D8A}"/>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rot="5400000">
            <a:off x="5514615" y="3179713"/>
            <a:ext cx="4355263" cy="2903509"/>
          </a:xfrm>
          <a:prstGeom prst="rect">
            <a:avLst/>
          </a:prstGeom>
        </p:spPr>
      </p:pic>
    </p:spTree>
    <p:extLst>
      <p:ext uri="{BB962C8B-B14F-4D97-AF65-F5344CB8AC3E}">
        <p14:creationId xmlns:p14="http://schemas.microsoft.com/office/powerpoint/2010/main" val="2775208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E3977C-BA46-EB40-CCEE-14148AE186F0}"/>
              </a:ext>
            </a:extLst>
          </p:cNvPr>
          <p:cNvPicPr>
            <a:picLocks noChangeAspect="1"/>
          </p:cNvPicPr>
          <p:nvPr/>
        </p:nvPicPr>
        <p:blipFill rotWithShape="1">
          <a:blip r:embed="rId3"/>
          <a:srcRect l="42026" t="32389"/>
          <a:stretch/>
        </p:blipFill>
        <p:spPr>
          <a:xfrm>
            <a:off x="0" y="-84835"/>
            <a:ext cx="9366191" cy="6300440"/>
          </a:xfrm>
          <a:prstGeom prst="rect">
            <a:avLst/>
          </a:prstGeom>
        </p:spPr>
      </p:pic>
    </p:spTree>
    <p:extLst>
      <p:ext uri="{BB962C8B-B14F-4D97-AF65-F5344CB8AC3E}">
        <p14:creationId xmlns:p14="http://schemas.microsoft.com/office/powerpoint/2010/main" val="161364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3ABBAD-8EA3-5BF7-771D-534F00C1C9C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0131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0F8A87A-0F8E-B1FF-52F3-78724AC0F52B}"/>
              </a:ext>
            </a:extLst>
          </p:cNvPr>
          <p:cNvPicPr>
            <a:picLocks noChangeAspect="1"/>
          </p:cNvPicPr>
          <p:nvPr/>
        </p:nvPicPr>
        <p:blipFill rotWithShape="1">
          <a:blip r:embed="rId3"/>
          <a:srcRect t="75048"/>
          <a:stretch/>
        </p:blipFill>
        <p:spPr>
          <a:xfrm>
            <a:off x="0" y="3055716"/>
            <a:ext cx="9144000" cy="1912430"/>
          </a:xfrm>
          <a:prstGeom prst="rect">
            <a:avLst/>
          </a:prstGeom>
        </p:spPr>
      </p:pic>
      <p:pic>
        <p:nvPicPr>
          <p:cNvPr id="4" name="Image 3">
            <a:extLst>
              <a:ext uri="{FF2B5EF4-FFF2-40B4-BE49-F238E27FC236}">
                <a16:creationId xmlns:a16="http://schemas.microsoft.com/office/drawing/2014/main" id="{8671A8A3-CF5C-CF4B-F98E-D7E9E61FD1F4}"/>
              </a:ext>
            </a:extLst>
          </p:cNvPr>
          <p:cNvPicPr>
            <a:picLocks noChangeAspect="1"/>
          </p:cNvPicPr>
          <p:nvPr/>
        </p:nvPicPr>
        <p:blipFill rotWithShape="1">
          <a:blip r:embed="rId3"/>
          <a:srcRect t="40728" b="26427"/>
          <a:stretch/>
        </p:blipFill>
        <p:spPr>
          <a:xfrm>
            <a:off x="0" y="4797706"/>
            <a:ext cx="9144000" cy="2060294"/>
          </a:xfrm>
          <a:prstGeom prst="rect">
            <a:avLst/>
          </a:prstGeom>
        </p:spPr>
      </p:pic>
      <p:pic>
        <p:nvPicPr>
          <p:cNvPr id="3" name="Image 2">
            <a:hlinkClick r:id="rId4" action="ppaction://hlinkfile"/>
            <a:extLst>
              <a:ext uri="{FF2B5EF4-FFF2-40B4-BE49-F238E27FC236}">
                <a16:creationId xmlns:a16="http://schemas.microsoft.com/office/drawing/2014/main" id="{E7D7A324-B1F3-1CE1-4F1E-65122921A32A}"/>
              </a:ext>
            </a:extLst>
          </p:cNvPr>
          <p:cNvPicPr>
            <a:picLocks noChangeAspect="1"/>
          </p:cNvPicPr>
          <p:nvPr/>
        </p:nvPicPr>
        <p:blipFill rotWithShape="1">
          <a:blip r:embed="rId3"/>
          <a:srcRect b="57796"/>
          <a:stretch/>
        </p:blipFill>
        <p:spPr>
          <a:xfrm>
            <a:off x="0" y="95777"/>
            <a:ext cx="9144000" cy="2959939"/>
          </a:xfrm>
          <a:prstGeom prst="rect">
            <a:avLst/>
          </a:prstGeom>
        </p:spPr>
      </p:pic>
      <p:sp>
        <p:nvSpPr>
          <p:cNvPr id="6" name="ZoneTexte 5">
            <a:extLst>
              <a:ext uri="{FF2B5EF4-FFF2-40B4-BE49-F238E27FC236}">
                <a16:creationId xmlns:a16="http://schemas.microsoft.com/office/drawing/2014/main" id="{870FBFEB-08B3-10BE-8543-67555BAA947E}"/>
              </a:ext>
            </a:extLst>
          </p:cNvPr>
          <p:cNvSpPr txBox="1"/>
          <p:nvPr/>
        </p:nvSpPr>
        <p:spPr>
          <a:xfrm>
            <a:off x="1296364" y="667395"/>
            <a:ext cx="5926238" cy="646331"/>
          </a:xfrm>
          <a:prstGeom prst="rect">
            <a:avLst/>
          </a:prstGeom>
          <a:noFill/>
        </p:spPr>
        <p:txBody>
          <a:bodyPr wrap="square" rtlCol="0">
            <a:spAutoFit/>
          </a:bodyPr>
          <a:lstStyle/>
          <a:p>
            <a:r>
              <a:rPr lang="fr-FR" dirty="0">
                <a:hlinkClick r:id="rId4" action="ppaction://hlinkfile"/>
              </a:rPr>
              <a:t>films\Des sols désimperméabilisés pour une meilleure gestion des eaux de pluie.mp4</a:t>
            </a:r>
            <a:endParaRPr lang="fr-FR" dirty="0"/>
          </a:p>
        </p:txBody>
      </p:sp>
    </p:spTree>
    <p:extLst>
      <p:ext uri="{BB962C8B-B14F-4D97-AF65-F5344CB8AC3E}">
        <p14:creationId xmlns:p14="http://schemas.microsoft.com/office/powerpoint/2010/main" val="4061926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D4894A4-7FC7-4128-1EFF-DD8AD6A2B02C}"/>
              </a:ext>
            </a:extLst>
          </p:cNvPr>
          <p:cNvPicPr>
            <a:picLocks noChangeAspect="1"/>
          </p:cNvPicPr>
          <p:nvPr/>
        </p:nvPicPr>
        <p:blipFill>
          <a:blip r:embed="rId3"/>
          <a:stretch>
            <a:fillRect/>
          </a:stretch>
        </p:blipFill>
        <p:spPr>
          <a:xfrm>
            <a:off x="0" y="0"/>
            <a:ext cx="5123663" cy="6858000"/>
          </a:xfrm>
          <a:prstGeom prst="rect">
            <a:avLst/>
          </a:prstGeom>
        </p:spPr>
      </p:pic>
      <p:pic>
        <p:nvPicPr>
          <p:cNvPr id="9" name="Image 8">
            <a:extLst>
              <a:ext uri="{FF2B5EF4-FFF2-40B4-BE49-F238E27FC236}">
                <a16:creationId xmlns:a16="http://schemas.microsoft.com/office/drawing/2014/main" id="{417BC4D8-1C1F-787C-8F74-1390811E79BE}"/>
              </a:ext>
            </a:extLst>
          </p:cNvPr>
          <p:cNvPicPr>
            <a:picLocks noChangeAspect="1"/>
          </p:cNvPicPr>
          <p:nvPr/>
        </p:nvPicPr>
        <p:blipFill>
          <a:blip r:embed="rId4"/>
          <a:stretch>
            <a:fillRect/>
          </a:stretch>
        </p:blipFill>
        <p:spPr>
          <a:xfrm>
            <a:off x="5074832" y="0"/>
            <a:ext cx="4069167" cy="1481559"/>
          </a:xfrm>
          <a:prstGeom prst="rect">
            <a:avLst/>
          </a:prstGeom>
        </p:spPr>
      </p:pic>
      <p:pic>
        <p:nvPicPr>
          <p:cNvPr id="10" name="Image 9">
            <a:extLst>
              <a:ext uri="{FF2B5EF4-FFF2-40B4-BE49-F238E27FC236}">
                <a16:creationId xmlns:a16="http://schemas.microsoft.com/office/drawing/2014/main" id="{8CA52CBF-DFDC-37FE-EB6B-2F2B19CCC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832" y="1481559"/>
            <a:ext cx="4020337" cy="3015253"/>
          </a:xfrm>
          <a:prstGeom prst="rect">
            <a:avLst/>
          </a:prstGeom>
        </p:spPr>
      </p:pic>
      <p:pic>
        <p:nvPicPr>
          <p:cNvPr id="2" name="Image 1">
            <a:extLst>
              <a:ext uri="{FF2B5EF4-FFF2-40B4-BE49-F238E27FC236}">
                <a16:creationId xmlns:a16="http://schemas.microsoft.com/office/drawing/2014/main" id="{C1DAC0B9-74B6-7DC6-E92D-3C71C7EA57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56822" y="4219654"/>
            <a:ext cx="3015253" cy="2261439"/>
          </a:xfrm>
          <a:prstGeom prst="rect">
            <a:avLst/>
          </a:prstGeom>
        </p:spPr>
      </p:pic>
    </p:spTree>
    <p:extLst>
      <p:ext uri="{BB962C8B-B14F-4D97-AF65-F5344CB8AC3E}">
        <p14:creationId xmlns:p14="http://schemas.microsoft.com/office/powerpoint/2010/main" val="4268251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6ED77D-F464-EF1E-6C1F-78D5F555183F}"/>
              </a:ext>
            </a:extLst>
          </p:cNvPr>
          <p:cNvPicPr>
            <a:picLocks noChangeAspect="1"/>
          </p:cNvPicPr>
          <p:nvPr/>
        </p:nvPicPr>
        <p:blipFill>
          <a:blip r:embed="rId3"/>
          <a:stretch>
            <a:fillRect/>
          </a:stretch>
        </p:blipFill>
        <p:spPr>
          <a:xfrm>
            <a:off x="0" y="251673"/>
            <a:ext cx="9144000" cy="5891665"/>
          </a:xfrm>
          <a:prstGeom prst="rect">
            <a:avLst/>
          </a:prstGeom>
        </p:spPr>
      </p:pic>
    </p:spTree>
    <p:extLst>
      <p:ext uri="{BB962C8B-B14F-4D97-AF65-F5344CB8AC3E}">
        <p14:creationId xmlns:p14="http://schemas.microsoft.com/office/powerpoint/2010/main" val="2625368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489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817407" y="60586"/>
            <a:ext cx="8310623" cy="923330"/>
          </a:xfrm>
          <a:prstGeom prst="rect">
            <a:avLst/>
          </a:prstGeom>
          <a:noFill/>
        </p:spPr>
        <p:txBody>
          <a:bodyPr wrap="square" rtlCol="0">
            <a:spAutoFit/>
          </a:bodyPr>
          <a:lstStyle/>
          <a:p>
            <a:pPr algn="ctr"/>
            <a:r>
              <a:rPr lang="fr-FR" dirty="0">
                <a:solidFill>
                  <a:schemeClr val="accent1"/>
                </a:solidFill>
              </a:rPr>
              <a:t>SURTOUT ÊTRE PLUS BAS ET ÊTRE EN CONNEXION</a:t>
            </a:r>
          </a:p>
          <a:p>
            <a:pPr algn="ctr"/>
            <a:endParaRPr lang="fr-FR" dirty="0">
              <a:solidFill>
                <a:schemeClr val="accent1"/>
              </a:solidFill>
            </a:endParaRPr>
          </a:p>
          <a:p>
            <a:pPr algn="ctr"/>
            <a:r>
              <a:rPr lang="fr-FR" dirty="0">
                <a:solidFill>
                  <a:schemeClr val="accent1"/>
                </a:solidFill>
                <a:hlinkClick r:id="rId3" action="ppaction://hlinkpres?slideindex=1&amp;slidetitle="/>
              </a:rPr>
              <a:t>photos.pptx</a:t>
            </a:r>
            <a:endParaRPr lang="fr-FR" dirty="0">
              <a:solidFill>
                <a:schemeClr val="accent1"/>
              </a:solidFill>
            </a:endParaRPr>
          </a:p>
        </p:txBody>
      </p:sp>
      <p:pic>
        <p:nvPicPr>
          <p:cNvPr id="7" name="Image 6" descr="UJUP2667">
            <a:extLst>
              <a:ext uri="{FF2B5EF4-FFF2-40B4-BE49-F238E27FC236}">
                <a16:creationId xmlns:a16="http://schemas.microsoft.com/office/drawing/2014/main" id="{16D9FA3B-5C8B-28A1-7F69-540A1BB89036}"/>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302151"/>
            <a:ext cx="2500132" cy="5555849"/>
          </a:xfrm>
          <a:prstGeom prst="rect">
            <a:avLst/>
          </a:prstGeom>
        </p:spPr>
      </p:pic>
      <p:pic>
        <p:nvPicPr>
          <p:cNvPr id="8" name="Image 7" descr="DSC04976 - Copie">
            <a:extLst>
              <a:ext uri="{FF2B5EF4-FFF2-40B4-BE49-F238E27FC236}">
                <a16:creationId xmlns:a16="http://schemas.microsoft.com/office/drawing/2014/main" id="{3536718E-E9C5-705B-26A6-5463E2A6F84C}"/>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2500132" y="2506281"/>
            <a:ext cx="6527579" cy="4351719"/>
          </a:xfrm>
          <a:prstGeom prst="rect">
            <a:avLst/>
          </a:prstGeom>
        </p:spPr>
      </p:pic>
      <p:pic>
        <p:nvPicPr>
          <p:cNvPr id="9" name="Image 8" descr="DSC05000 - Copie">
            <a:extLst>
              <a:ext uri="{FF2B5EF4-FFF2-40B4-BE49-F238E27FC236}">
                <a16:creationId xmlns:a16="http://schemas.microsoft.com/office/drawing/2014/main" id="{041FC111-2FFF-7D8C-3661-AD2B420C89CE}"/>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956094" y="0"/>
            <a:ext cx="4187906" cy="2791937"/>
          </a:xfrm>
          <a:prstGeom prst="rect">
            <a:avLst/>
          </a:prstGeom>
        </p:spPr>
      </p:pic>
    </p:spTree>
    <p:extLst>
      <p:ext uri="{BB962C8B-B14F-4D97-AF65-F5344CB8AC3E}">
        <p14:creationId xmlns:p14="http://schemas.microsoft.com/office/powerpoint/2010/main" val="3456981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655179" y="153184"/>
            <a:ext cx="8310623" cy="369332"/>
          </a:xfrm>
          <a:prstGeom prst="rect">
            <a:avLst/>
          </a:prstGeom>
          <a:noFill/>
        </p:spPr>
        <p:txBody>
          <a:bodyPr wrap="square" rtlCol="0">
            <a:spAutoFit/>
          </a:bodyPr>
          <a:lstStyle/>
          <a:p>
            <a:pPr algn="ctr"/>
            <a:r>
              <a:rPr lang="fr-FR" dirty="0">
                <a:solidFill>
                  <a:schemeClr val="accent1"/>
                </a:solidFill>
              </a:rPr>
              <a:t>LES ARBRES DE PLUIE</a:t>
            </a:r>
          </a:p>
        </p:txBody>
      </p:sp>
      <p:pic>
        <p:nvPicPr>
          <p:cNvPr id="3" name="Image 2">
            <a:extLst>
              <a:ext uri="{FF2B5EF4-FFF2-40B4-BE49-F238E27FC236}">
                <a16:creationId xmlns:a16="http://schemas.microsoft.com/office/drawing/2014/main" id="{5DA81F2F-E494-A9D3-EBBE-BE6E751DC3F1}"/>
              </a:ext>
            </a:extLst>
          </p:cNvPr>
          <p:cNvPicPr>
            <a:picLocks noChangeAspect="1"/>
          </p:cNvPicPr>
          <p:nvPr/>
        </p:nvPicPr>
        <p:blipFill>
          <a:blip r:embed="rId3"/>
          <a:stretch>
            <a:fillRect/>
          </a:stretch>
        </p:blipFill>
        <p:spPr>
          <a:xfrm>
            <a:off x="0" y="0"/>
            <a:ext cx="4262586" cy="3112532"/>
          </a:xfrm>
          <a:prstGeom prst="rect">
            <a:avLst/>
          </a:prstGeom>
        </p:spPr>
      </p:pic>
      <p:pic>
        <p:nvPicPr>
          <p:cNvPr id="5" name="Image 4">
            <a:extLst>
              <a:ext uri="{FF2B5EF4-FFF2-40B4-BE49-F238E27FC236}">
                <a16:creationId xmlns:a16="http://schemas.microsoft.com/office/drawing/2014/main" id="{4B38ED7A-7A64-8F0F-E983-14A5EB13CABC}"/>
              </a:ext>
            </a:extLst>
          </p:cNvPr>
          <p:cNvPicPr>
            <a:picLocks noChangeAspect="1"/>
          </p:cNvPicPr>
          <p:nvPr/>
        </p:nvPicPr>
        <p:blipFill>
          <a:blip r:embed="rId4"/>
          <a:stretch>
            <a:fillRect/>
          </a:stretch>
        </p:blipFill>
        <p:spPr>
          <a:xfrm>
            <a:off x="4881416" y="522516"/>
            <a:ext cx="4124325" cy="5000625"/>
          </a:xfrm>
          <a:prstGeom prst="rect">
            <a:avLst/>
          </a:prstGeom>
        </p:spPr>
      </p:pic>
      <p:pic>
        <p:nvPicPr>
          <p:cNvPr id="11" name="Image 10">
            <a:extLst>
              <a:ext uri="{FF2B5EF4-FFF2-40B4-BE49-F238E27FC236}">
                <a16:creationId xmlns:a16="http://schemas.microsoft.com/office/drawing/2014/main" id="{EDCF7C66-30B8-030F-9BF3-2CF66F46CB0D}"/>
              </a:ext>
            </a:extLst>
          </p:cNvPr>
          <p:cNvPicPr>
            <a:picLocks noChangeAspect="1"/>
          </p:cNvPicPr>
          <p:nvPr/>
        </p:nvPicPr>
        <p:blipFill>
          <a:blip r:embed="rId5"/>
          <a:stretch>
            <a:fillRect/>
          </a:stretch>
        </p:blipFill>
        <p:spPr>
          <a:xfrm>
            <a:off x="-84580" y="3112532"/>
            <a:ext cx="5104255" cy="3745467"/>
          </a:xfrm>
          <a:prstGeom prst="rect">
            <a:avLst/>
          </a:prstGeom>
        </p:spPr>
      </p:pic>
      <p:pic>
        <p:nvPicPr>
          <p:cNvPr id="4" name="Image 3">
            <a:extLst>
              <a:ext uri="{FF2B5EF4-FFF2-40B4-BE49-F238E27FC236}">
                <a16:creationId xmlns:a16="http://schemas.microsoft.com/office/drawing/2014/main" id="{C08A6584-4EC0-9BC8-26FB-49DC055D5A3B}"/>
              </a:ext>
            </a:extLst>
          </p:cNvPr>
          <p:cNvPicPr>
            <a:picLocks noChangeAspect="1"/>
          </p:cNvPicPr>
          <p:nvPr/>
        </p:nvPicPr>
        <p:blipFill>
          <a:blip r:embed="rId6"/>
          <a:stretch>
            <a:fillRect/>
          </a:stretch>
        </p:blipFill>
        <p:spPr>
          <a:xfrm>
            <a:off x="5019674" y="5405321"/>
            <a:ext cx="4124326" cy="1452679"/>
          </a:xfrm>
          <a:prstGeom prst="rect">
            <a:avLst/>
          </a:prstGeom>
        </p:spPr>
      </p:pic>
    </p:spTree>
    <p:extLst>
      <p:ext uri="{BB962C8B-B14F-4D97-AF65-F5344CB8AC3E}">
        <p14:creationId xmlns:p14="http://schemas.microsoft.com/office/powerpoint/2010/main" val="195314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17A6A12-15FA-1C24-C2FF-292DFC213E73}"/>
              </a:ext>
            </a:extLst>
          </p:cNvPr>
          <p:cNvPicPr>
            <a:picLocks noChangeAspect="1"/>
          </p:cNvPicPr>
          <p:nvPr/>
        </p:nvPicPr>
        <p:blipFill>
          <a:blip r:embed="rId2"/>
          <a:stretch>
            <a:fillRect/>
          </a:stretch>
        </p:blipFill>
        <p:spPr>
          <a:xfrm>
            <a:off x="1127052" y="1"/>
            <a:ext cx="6889896" cy="6857999"/>
          </a:xfrm>
          <a:prstGeom prst="rect">
            <a:avLst/>
          </a:prstGeom>
        </p:spPr>
      </p:pic>
    </p:spTree>
    <p:extLst>
      <p:ext uri="{BB962C8B-B14F-4D97-AF65-F5344CB8AC3E}">
        <p14:creationId xmlns:p14="http://schemas.microsoft.com/office/powerpoint/2010/main" val="1927590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63DF55E-03E8-E377-8F99-B5D117C0D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995" y="0"/>
            <a:ext cx="5372100" cy="4276725"/>
          </a:xfrm>
          <a:prstGeom prst="rect">
            <a:avLst/>
          </a:prstGeom>
        </p:spPr>
      </p:pic>
      <p:pic>
        <p:nvPicPr>
          <p:cNvPr id="7" name="Image 6">
            <a:extLst>
              <a:ext uri="{FF2B5EF4-FFF2-40B4-BE49-F238E27FC236}">
                <a16:creationId xmlns:a16="http://schemas.microsoft.com/office/drawing/2014/main" id="{C9C842A0-F5B2-7AEF-BF72-6B288F4D6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000" y="2858947"/>
            <a:ext cx="2712001" cy="3999053"/>
          </a:xfrm>
          <a:prstGeom prst="rect">
            <a:avLst/>
          </a:prstGeom>
        </p:spPr>
      </p:pic>
      <p:pic>
        <p:nvPicPr>
          <p:cNvPr id="9" name="Image 8">
            <a:extLst>
              <a:ext uri="{FF2B5EF4-FFF2-40B4-BE49-F238E27FC236}">
                <a16:creationId xmlns:a16="http://schemas.microsoft.com/office/drawing/2014/main" id="{4984A5FE-4CBF-938B-1001-A49A8DAF4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0871"/>
            <a:ext cx="4676172" cy="3507129"/>
          </a:xfrm>
          <a:prstGeom prst="rect">
            <a:avLst/>
          </a:prstGeom>
        </p:spPr>
      </p:pic>
    </p:spTree>
    <p:extLst>
      <p:ext uri="{BB962C8B-B14F-4D97-AF65-F5344CB8AC3E}">
        <p14:creationId xmlns:p14="http://schemas.microsoft.com/office/powerpoint/2010/main" val="1108482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EA08CA-E874-B83C-50FD-BAEC11225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164" y="0"/>
            <a:ext cx="5163671" cy="6858000"/>
          </a:xfrm>
          <a:prstGeom prst="rect">
            <a:avLst/>
          </a:prstGeom>
        </p:spPr>
      </p:pic>
    </p:spTree>
    <p:extLst>
      <p:ext uri="{BB962C8B-B14F-4D97-AF65-F5344CB8AC3E}">
        <p14:creationId xmlns:p14="http://schemas.microsoft.com/office/powerpoint/2010/main" val="3967017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alisation des voiries et réseaux - Plan-les-ouates : Plan-les-ouates">
            <a:extLst>
              <a:ext uri="{FF2B5EF4-FFF2-40B4-BE49-F238E27FC236}">
                <a16:creationId xmlns:a16="http://schemas.microsoft.com/office/drawing/2014/main" id="{5ED26237-0083-A01D-5A87-5B97BC468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
            <a:ext cx="914400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629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C4C002-1DDD-B287-53AA-E600ABF49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6853535"/>
          </a:xfrm>
          <a:prstGeom prst="rect">
            <a:avLst/>
          </a:prstGeom>
        </p:spPr>
      </p:pic>
    </p:spTree>
    <p:extLst>
      <p:ext uri="{BB962C8B-B14F-4D97-AF65-F5344CB8AC3E}">
        <p14:creationId xmlns:p14="http://schemas.microsoft.com/office/powerpoint/2010/main" val="1694888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E8BDF7-4F5C-A503-70D5-2463D2FAFEAB}"/>
              </a:ext>
            </a:extLst>
          </p:cNvPr>
          <p:cNvSpPr>
            <a:spLocks noGrp="1"/>
          </p:cNvSpPr>
          <p:nvPr>
            <p:ph type="title"/>
          </p:nvPr>
        </p:nvSpPr>
        <p:spPr>
          <a:xfrm>
            <a:off x="628650" y="31736"/>
            <a:ext cx="7886700" cy="641871"/>
          </a:xfrm>
        </p:spPr>
        <p:txBody>
          <a:bodyPr>
            <a:normAutofit fontScale="90000"/>
          </a:bodyPr>
          <a:lstStyle/>
          <a:p>
            <a:pPr algn="ctr"/>
            <a:r>
              <a:rPr lang="fr-FR" dirty="0"/>
              <a:t>LES COURS D’ECOLE</a:t>
            </a:r>
          </a:p>
        </p:txBody>
      </p:sp>
      <p:pic>
        <p:nvPicPr>
          <p:cNvPr id="5" name="Image 4">
            <a:extLst>
              <a:ext uri="{FF2B5EF4-FFF2-40B4-BE49-F238E27FC236}">
                <a16:creationId xmlns:a16="http://schemas.microsoft.com/office/drawing/2014/main" id="{D7540D49-284F-6B38-2C77-0CCD53460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550" y="673607"/>
            <a:ext cx="6312900" cy="6184393"/>
          </a:xfrm>
          <a:prstGeom prst="rect">
            <a:avLst/>
          </a:prstGeom>
        </p:spPr>
      </p:pic>
    </p:spTree>
    <p:extLst>
      <p:ext uri="{BB962C8B-B14F-4D97-AF65-F5344CB8AC3E}">
        <p14:creationId xmlns:p14="http://schemas.microsoft.com/office/powerpoint/2010/main" val="3929473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4">
            <a:extLst>
              <a:ext uri="{FF2B5EF4-FFF2-40B4-BE49-F238E27FC236}">
                <a16:creationId xmlns:a16="http://schemas.microsoft.com/office/drawing/2014/main" id="{3CAC9656-7D35-2DB8-846E-B94F83C4469B}"/>
              </a:ext>
            </a:extLst>
          </p:cNvPr>
          <p:cNvSpPr>
            <a:spLocks noGrp="1"/>
          </p:cNvSpPr>
          <p:nvPr>
            <p:ph type="ftr" sz="quarter" idx="16"/>
          </p:nvPr>
        </p:nvSpPr>
        <p:spPr>
          <a:xfrm>
            <a:off x="720725" y="258763"/>
            <a:ext cx="7812088" cy="360362"/>
          </a:xfrm>
        </p:spPr>
        <p:txBody>
          <a:bodyPr/>
          <a:lstStyle/>
          <a:p>
            <a:pPr>
              <a:defRPr/>
            </a:pPr>
            <a:r>
              <a:rPr lang="fr-FR" dirty="0"/>
              <a:t>Jardins pédagogiques</a:t>
            </a:r>
          </a:p>
        </p:txBody>
      </p:sp>
      <p:pic>
        <p:nvPicPr>
          <p:cNvPr id="98307" name="Image 1">
            <a:extLst>
              <a:ext uri="{FF2B5EF4-FFF2-40B4-BE49-F238E27FC236}">
                <a16:creationId xmlns:a16="http://schemas.microsoft.com/office/drawing/2014/main" id="{53897269-403D-2919-40EA-444592447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0" y="120426"/>
            <a:ext cx="2688040" cy="380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Image 2">
            <a:extLst>
              <a:ext uri="{FF2B5EF4-FFF2-40B4-BE49-F238E27FC236}">
                <a16:creationId xmlns:a16="http://schemas.microsoft.com/office/drawing/2014/main" id="{5148608A-9562-8B56-578B-93D4DB55C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765" y="0"/>
            <a:ext cx="5735235" cy="390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Image 3">
            <a:extLst>
              <a:ext uri="{FF2B5EF4-FFF2-40B4-BE49-F238E27FC236}">
                <a16:creationId xmlns:a16="http://schemas.microsoft.com/office/drawing/2014/main" id="{6139B8A0-B135-4AC9-0545-8AD03D69B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33917"/>
            <a:ext cx="2688040" cy="262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Image 7">
            <a:extLst>
              <a:ext uri="{FF2B5EF4-FFF2-40B4-BE49-F238E27FC236}">
                <a16:creationId xmlns:a16="http://schemas.microsoft.com/office/drawing/2014/main" id="{CCB656C4-B6FF-1E4E-0425-CF9164170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943" y="3657601"/>
            <a:ext cx="513405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 9">
            <a:extLst>
              <a:ext uri="{FF2B5EF4-FFF2-40B4-BE49-F238E27FC236}">
                <a16:creationId xmlns:a16="http://schemas.microsoft.com/office/drawing/2014/main" id="{1B6BFD06-958E-5B80-A08D-64CB9CB5A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9463"/>
            <a:ext cx="24479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08BC65B-D942-7227-51FE-B2ED57E851D5}"/>
              </a:ext>
            </a:extLst>
          </p:cNvPr>
          <p:cNvSpPr/>
          <p:nvPr/>
        </p:nvSpPr>
        <p:spPr>
          <a:xfrm>
            <a:off x="714375" y="479425"/>
            <a:ext cx="1135063" cy="600075"/>
          </a:xfrm>
          <a:prstGeom prst="rect">
            <a:avLst/>
          </a:prstGeom>
        </p:spPr>
        <p:txBody>
          <a:bodyPr>
            <a:spAutoFit/>
          </a:bodyPr>
          <a:lstStyle/>
          <a:p>
            <a:pPr>
              <a:defRPr/>
            </a:pPr>
            <a:r>
              <a:rPr lang="fr-FR" sz="1100" dirty="0">
                <a:solidFill>
                  <a:schemeClr val="tx2"/>
                </a:solidFill>
                <a:latin typeface="+mj-lt"/>
                <a:sym typeface="Wingdings" panose="05000000000000000000" pitchFamily="2" charset="2"/>
              </a:rPr>
              <a:t>Avant/Après</a:t>
            </a:r>
          </a:p>
          <a:p>
            <a:pPr>
              <a:defRPr/>
            </a:pPr>
            <a:endParaRPr lang="fr-FR" sz="1100" dirty="0">
              <a:solidFill>
                <a:schemeClr val="tx2"/>
              </a:solidFill>
              <a:latin typeface="+mj-lt"/>
              <a:sym typeface="Wingdings" panose="05000000000000000000" pitchFamily="2" charset="2"/>
            </a:endParaRPr>
          </a:p>
          <a:p>
            <a:pPr>
              <a:defRPr/>
            </a:pPr>
            <a:endParaRPr lang="fr-FR" sz="1100" dirty="0">
              <a:solidFill>
                <a:schemeClr val="tx2"/>
              </a:solidFill>
              <a:latin typeface="+mj-lt"/>
              <a:sym typeface="Wingdings" panose="05000000000000000000" pitchFamily="2" charset="2"/>
            </a:endParaRPr>
          </a:p>
        </p:txBody>
      </p:sp>
      <p:sp>
        <p:nvSpPr>
          <p:cNvPr id="9" name="Espace réservé du pied de page 4">
            <a:extLst>
              <a:ext uri="{FF2B5EF4-FFF2-40B4-BE49-F238E27FC236}">
                <a16:creationId xmlns:a16="http://schemas.microsoft.com/office/drawing/2014/main" id="{8B0BAC63-B5A5-BAF1-5B7C-EEBEEE8537C7}"/>
              </a:ext>
            </a:extLst>
          </p:cNvPr>
          <p:cNvSpPr>
            <a:spLocks noGrp="1"/>
          </p:cNvSpPr>
          <p:nvPr>
            <p:ph type="ftr" sz="quarter" idx="16"/>
          </p:nvPr>
        </p:nvSpPr>
        <p:spPr>
          <a:xfrm>
            <a:off x="57944" y="154933"/>
            <a:ext cx="7812088" cy="360362"/>
          </a:xfrm>
        </p:spPr>
        <p:txBody>
          <a:bodyPr/>
          <a:lstStyle/>
          <a:p>
            <a:pPr>
              <a:defRPr/>
            </a:pPr>
            <a:r>
              <a:rPr lang="fr-FR" dirty="0">
                <a:hlinkClick r:id="rId4"/>
              </a:rPr>
              <a:t>Cours d'écoles, des espaces à rafraîchir ! - Portail de la biodiversité en Centre-Val de Loire (biodiversite-centrevaldeloire.fr)</a:t>
            </a:r>
            <a:r>
              <a:rPr lang="fr-FR" dirty="0"/>
              <a:t>Ecole JEAN ZAY</a:t>
            </a:r>
          </a:p>
        </p:txBody>
      </p:sp>
      <p:pic>
        <p:nvPicPr>
          <p:cNvPr id="95237" name="Image 2">
            <a:extLst>
              <a:ext uri="{FF2B5EF4-FFF2-40B4-BE49-F238E27FC236}">
                <a16:creationId xmlns:a16="http://schemas.microsoft.com/office/drawing/2014/main" id="{1329C38A-AC74-E600-47CD-111A46ACF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3988" y="610404"/>
            <a:ext cx="471170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3">
            <a:extLst>
              <a:ext uri="{FF2B5EF4-FFF2-40B4-BE49-F238E27FC236}">
                <a16:creationId xmlns:a16="http://schemas.microsoft.com/office/drawing/2014/main" id="{A1C85FF1-C353-FEAB-2597-316189D54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3988" y="3780501"/>
            <a:ext cx="47117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Image 10">
            <a:extLst>
              <a:ext uri="{FF2B5EF4-FFF2-40B4-BE49-F238E27FC236}">
                <a16:creationId xmlns:a16="http://schemas.microsoft.com/office/drawing/2014/main" id="{BC309320-6237-FE87-7C26-B1AEA437F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2720975"/>
            <a:ext cx="24479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Image 1">
            <a:extLst>
              <a:ext uri="{FF2B5EF4-FFF2-40B4-BE49-F238E27FC236}">
                <a16:creationId xmlns:a16="http://schemas.microsoft.com/office/drawing/2014/main" id="{372A14CB-4598-DD36-C208-8D1015BE61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4664075"/>
            <a:ext cx="24479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age 6">
            <a:extLst>
              <a:ext uri="{FF2B5EF4-FFF2-40B4-BE49-F238E27FC236}">
                <a16:creationId xmlns:a16="http://schemas.microsoft.com/office/drawing/2014/main" id="{1C5F9147-D5D4-663B-97EA-83C740954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290513"/>
            <a:ext cx="4729163"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Image 5">
            <a:extLst>
              <a:ext uri="{FF2B5EF4-FFF2-40B4-BE49-F238E27FC236}">
                <a16:creationId xmlns:a16="http://schemas.microsoft.com/office/drawing/2014/main" id="{9F70F5FE-FBC1-29EC-4BF7-A75770D7C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525" y="3460750"/>
            <a:ext cx="472916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Image 4">
            <a:extLst>
              <a:ext uri="{FF2B5EF4-FFF2-40B4-BE49-F238E27FC236}">
                <a16:creationId xmlns:a16="http://schemas.microsoft.com/office/drawing/2014/main" id="{69BAA48A-D471-42EE-FBE6-00E040C5A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664075"/>
            <a:ext cx="24479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Image 11">
            <a:extLst>
              <a:ext uri="{FF2B5EF4-FFF2-40B4-BE49-F238E27FC236}">
                <a16:creationId xmlns:a16="http://schemas.microsoft.com/office/drawing/2014/main" id="{07D0F8D2-AA6F-C2C6-9F7C-747D9A070C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720975"/>
            <a:ext cx="24479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age 13">
            <a:extLst>
              <a:ext uri="{FF2B5EF4-FFF2-40B4-BE49-F238E27FC236}">
                <a16:creationId xmlns:a16="http://schemas.microsoft.com/office/drawing/2014/main" id="{5BFADCC9-45A1-93F5-AB59-902235C349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779463"/>
            <a:ext cx="24479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AF703D07-218D-5C95-DE3D-0C8408B49DBE}"/>
              </a:ext>
            </a:extLst>
          </p:cNvPr>
          <p:cNvSpPr/>
          <p:nvPr/>
        </p:nvSpPr>
        <p:spPr>
          <a:xfrm>
            <a:off x="714375" y="479425"/>
            <a:ext cx="1135063" cy="600075"/>
          </a:xfrm>
          <a:prstGeom prst="rect">
            <a:avLst/>
          </a:prstGeom>
        </p:spPr>
        <p:txBody>
          <a:bodyPr>
            <a:spAutoFit/>
          </a:bodyPr>
          <a:lstStyle/>
          <a:p>
            <a:pPr>
              <a:defRPr/>
            </a:pPr>
            <a:r>
              <a:rPr lang="fr-FR" sz="1100" dirty="0">
                <a:solidFill>
                  <a:schemeClr val="tx2"/>
                </a:solidFill>
                <a:latin typeface="+mj-lt"/>
                <a:sym typeface="Wingdings" panose="05000000000000000000" pitchFamily="2" charset="2"/>
              </a:rPr>
              <a:t>Avant/Après</a:t>
            </a:r>
          </a:p>
          <a:p>
            <a:pPr>
              <a:defRPr/>
            </a:pPr>
            <a:endParaRPr lang="fr-FR" sz="1100" dirty="0">
              <a:solidFill>
                <a:schemeClr val="tx2"/>
              </a:solidFill>
              <a:latin typeface="+mj-lt"/>
              <a:sym typeface="Wingdings" panose="05000000000000000000" pitchFamily="2" charset="2"/>
            </a:endParaRPr>
          </a:p>
          <a:p>
            <a:pPr>
              <a:defRPr/>
            </a:pPr>
            <a:endParaRPr lang="fr-FR" sz="1100" dirty="0">
              <a:solidFill>
                <a:schemeClr val="tx2"/>
              </a:solidFill>
              <a:latin typeface="+mj-lt"/>
              <a:sym typeface="Wingdings" panose="05000000000000000000" pitchFamily="2" charset="2"/>
            </a:endParaRPr>
          </a:p>
        </p:txBody>
      </p:sp>
      <p:sp>
        <p:nvSpPr>
          <p:cNvPr id="9" name="Espace réservé du pied de page 4">
            <a:extLst>
              <a:ext uri="{FF2B5EF4-FFF2-40B4-BE49-F238E27FC236}">
                <a16:creationId xmlns:a16="http://schemas.microsoft.com/office/drawing/2014/main" id="{0C6A992A-6F8D-83D6-75E9-BD20FCD57282}"/>
              </a:ext>
            </a:extLst>
          </p:cNvPr>
          <p:cNvSpPr>
            <a:spLocks noGrp="1"/>
          </p:cNvSpPr>
          <p:nvPr>
            <p:ph type="ftr" sz="quarter" idx="16"/>
          </p:nvPr>
        </p:nvSpPr>
        <p:spPr>
          <a:xfrm>
            <a:off x="720725" y="258763"/>
            <a:ext cx="7812088" cy="360362"/>
          </a:xfrm>
        </p:spPr>
        <p:txBody>
          <a:bodyPr/>
          <a:lstStyle/>
          <a:p>
            <a:pPr>
              <a:defRPr/>
            </a:pPr>
            <a:r>
              <a:rPr lang="fr-FR" dirty="0"/>
              <a:t>Ecole </a:t>
            </a:r>
            <a:r>
              <a:rPr lang="fr-FR" dirty="0" err="1"/>
              <a:t>akira</a:t>
            </a:r>
            <a:r>
              <a:rPr lang="fr-FR" dirty="0"/>
              <a:t> </a:t>
            </a:r>
            <a:r>
              <a:rPr lang="fr-FR" dirty="0" err="1"/>
              <a:t>kurosawa</a:t>
            </a:r>
            <a:endParaRPr lang="fr-F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22F97-D10F-986F-A893-BF96470D5ACC}"/>
              </a:ext>
            </a:extLst>
          </p:cNvPr>
          <p:cNvSpPr>
            <a:spLocks noGrp="1"/>
          </p:cNvSpPr>
          <p:nvPr>
            <p:ph type="title"/>
          </p:nvPr>
        </p:nvSpPr>
        <p:spPr>
          <a:xfrm>
            <a:off x="2819400" y="381000"/>
            <a:ext cx="4695825" cy="369332"/>
          </a:xfrm>
        </p:spPr>
        <p:txBody>
          <a:bodyPr>
            <a:normAutofit fontScale="90000"/>
          </a:bodyPr>
          <a:lstStyle/>
          <a:p>
            <a:r>
              <a:rPr lang="fr-FR" sz="2400" dirty="0">
                <a:latin typeface="Algerian" panose="04020705040A02060702" pitchFamily="82" charset="0"/>
              </a:rPr>
              <a:t>PARADOXE ET </a:t>
            </a:r>
            <a:r>
              <a:rPr lang="fr-FR" sz="2400" dirty="0">
                <a:solidFill>
                  <a:srgbClr val="00B050"/>
                </a:solidFill>
                <a:latin typeface="Algerian" panose="04020705040A02060702" pitchFamily="82" charset="0"/>
              </a:rPr>
              <a:t>EAU VERTE</a:t>
            </a:r>
          </a:p>
        </p:txBody>
      </p:sp>
      <p:sp>
        <p:nvSpPr>
          <p:cNvPr id="4" name="ZoneTexte 3">
            <a:extLst>
              <a:ext uri="{FF2B5EF4-FFF2-40B4-BE49-F238E27FC236}">
                <a16:creationId xmlns:a16="http://schemas.microsoft.com/office/drawing/2014/main" id="{80809E24-D851-D3A7-3FA8-C901E6DE962B}"/>
              </a:ext>
            </a:extLst>
          </p:cNvPr>
          <p:cNvSpPr txBox="1"/>
          <p:nvPr/>
        </p:nvSpPr>
        <p:spPr>
          <a:xfrm>
            <a:off x="298938" y="972234"/>
            <a:ext cx="8692662" cy="1015663"/>
          </a:xfrm>
          <a:prstGeom prst="rect">
            <a:avLst/>
          </a:prstGeom>
          <a:noFill/>
        </p:spPr>
        <p:txBody>
          <a:bodyPr wrap="square" rtlCol="0">
            <a:spAutoFit/>
          </a:bodyPr>
          <a:lstStyle/>
          <a:p>
            <a:r>
              <a:rPr lang="fr-FR" sz="2000" dirty="0"/>
              <a:t>Le paradoxe s’est de vouloir rafraichir la ville avec des plantes résistantes à la sècheresse et qui donc ne transpirent pas et qui ne réalise pas de photosynthèse l’été (pollution…).</a:t>
            </a:r>
          </a:p>
        </p:txBody>
      </p:sp>
      <p:sp>
        <p:nvSpPr>
          <p:cNvPr id="5" name="ZoneTexte 4">
            <a:extLst>
              <a:ext uri="{FF2B5EF4-FFF2-40B4-BE49-F238E27FC236}">
                <a16:creationId xmlns:a16="http://schemas.microsoft.com/office/drawing/2014/main" id="{16DE554F-E32F-7606-0AE4-17005A5FCCD0}"/>
              </a:ext>
            </a:extLst>
          </p:cNvPr>
          <p:cNvSpPr txBox="1"/>
          <p:nvPr/>
        </p:nvSpPr>
        <p:spPr>
          <a:xfrm>
            <a:off x="111369" y="2131434"/>
            <a:ext cx="9067800" cy="4093428"/>
          </a:xfrm>
          <a:prstGeom prst="rect">
            <a:avLst/>
          </a:prstGeom>
          <a:noFill/>
        </p:spPr>
        <p:txBody>
          <a:bodyPr wrap="square" rtlCol="0">
            <a:spAutoFit/>
          </a:bodyPr>
          <a:lstStyle/>
          <a:p>
            <a:r>
              <a:rPr lang="fr-FR" sz="2000" dirty="0">
                <a:solidFill>
                  <a:srgbClr val="00B050"/>
                </a:solidFill>
              </a:rPr>
              <a:t>L’eau verte </a:t>
            </a:r>
            <a:r>
              <a:rPr lang="fr-FR" sz="2000" dirty="0"/>
              <a:t>effectue 5 à 6 cycles d’évapotranspiration et de restitution à la plante avant de revenir vers les océans. </a:t>
            </a:r>
          </a:p>
          <a:p>
            <a:r>
              <a:rPr lang="fr-FR" sz="2000" dirty="0"/>
              <a:t>Or elle n’en effectue plus autant car l’homme a cassé ce processus. Par le démembrement agricole et la destruction de haies, de mares et des étangs naturels.</a:t>
            </a:r>
          </a:p>
          <a:p>
            <a:r>
              <a:rPr lang="fr-FR" sz="2000" dirty="0"/>
              <a:t>Par le tout tuyaux et l’imperméabilisation.</a:t>
            </a:r>
          </a:p>
          <a:p>
            <a:r>
              <a:rPr lang="fr-FR" sz="2000" dirty="0">
                <a:solidFill>
                  <a:srgbClr val="00B050"/>
                </a:solidFill>
              </a:rPr>
              <a:t>L’eau verte </a:t>
            </a:r>
            <a:r>
              <a:rPr lang="fr-FR" sz="2000" dirty="0"/>
              <a:t>génère les 2/3 des pluies et une meilleure répartition sur le territoire.</a:t>
            </a:r>
          </a:p>
          <a:p>
            <a:r>
              <a:rPr lang="fr-FR" sz="2000" dirty="0">
                <a:solidFill>
                  <a:srgbClr val="00B050"/>
                </a:solidFill>
              </a:rPr>
              <a:t>L’hydrologie régénératrice </a:t>
            </a:r>
            <a:r>
              <a:rPr lang="fr-FR" sz="2000" b="1" dirty="0"/>
              <a:t>doit ralentir, répartir, infiltrer et stocker</a:t>
            </a:r>
            <a:r>
              <a:rPr lang="fr-FR" sz="2000" dirty="0"/>
              <a:t>.</a:t>
            </a:r>
          </a:p>
          <a:p>
            <a:r>
              <a:rPr lang="fr-FR" sz="2000" dirty="0">
                <a:solidFill>
                  <a:srgbClr val="FF0000"/>
                </a:solidFill>
              </a:rPr>
              <a:t>Le végétal et l’arbre produit de l’eau </a:t>
            </a:r>
            <a:r>
              <a:rPr lang="fr-FR" sz="2000" dirty="0"/>
              <a:t>pour cela il faut diversifié les strates et les espèces (les massifs de résineux sont peu utiles à la production d’eau verte).</a:t>
            </a:r>
          </a:p>
          <a:p>
            <a:endParaRPr lang="fr-FR" sz="2000" dirty="0"/>
          </a:p>
          <a:p>
            <a:r>
              <a:rPr lang="fr-FR" sz="2000" dirty="0"/>
              <a:t>Et si on pouvait cultiver l’eau? Samuel BONVOISIN</a:t>
            </a:r>
          </a:p>
          <a:p>
            <a:r>
              <a:rPr lang="fr-FR" sz="2000" dirty="0">
                <a:hlinkClick r:id="rId3"/>
              </a:rPr>
              <a:t>Révolutionner la gestion de l'eau : Découverte de l'hydrologie régénérative avec @samuelbonvoisin</a:t>
            </a:r>
            <a:endParaRPr lang="fr-FR" sz="2000" dirty="0"/>
          </a:p>
        </p:txBody>
      </p:sp>
    </p:spTree>
    <p:extLst>
      <p:ext uri="{BB962C8B-B14F-4D97-AF65-F5344CB8AC3E}">
        <p14:creationId xmlns:p14="http://schemas.microsoft.com/office/powerpoint/2010/main" val="2807530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7DA53F-4F04-BDC9-4B3F-D1497C4F5701}"/>
              </a:ext>
            </a:extLst>
          </p:cNvPr>
          <p:cNvPicPr>
            <a:picLocks noChangeAspect="1"/>
          </p:cNvPicPr>
          <p:nvPr/>
        </p:nvPicPr>
        <p:blipFill>
          <a:blip r:embed="rId3"/>
          <a:stretch>
            <a:fillRect/>
          </a:stretch>
        </p:blipFill>
        <p:spPr>
          <a:xfrm>
            <a:off x="31428" y="125491"/>
            <a:ext cx="6357632" cy="4006671"/>
          </a:xfrm>
          <a:prstGeom prst="rect">
            <a:avLst/>
          </a:prstGeom>
        </p:spPr>
      </p:pic>
      <p:pic>
        <p:nvPicPr>
          <p:cNvPr id="5" name="Image 4">
            <a:extLst>
              <a:ext uri="{FF2B5EF4-FFF2-40B4-BE49-F238E27FC236}">
                <a16:creationId xmlns:a16="http://schemas.microsoft.com/office/drawing/2014/main" id="{A5CA2A33-F008-FF59-ED96-532FC3D82234}"/>
              </a:ext>
            </a:extLst>
          </p:cNvPr>
          <p:cNvPicPr>
            <a:picLocks noChangeAspect="1"/>
          </p:cNvPicPr>
          <p:nvPr/>
        </p:nvPicPr>
        <p:blipFill>
          <a:blip r:embed="rId4"/>
          <a:stretch>
            <a:fillRect/>
          </a:stretch>
        </p:blipFill>
        <p:spPr>
          <a:xfrm>
            <a:off x="5115033" y="3275635"/>
            <a:ext cx="3997540" cy="3582365"/>
          </a:xfrm>
          <a:prstGeom prst="rect">
            <a:avLst/>
          </a:prstGeom>
        </p:spPr>
      </p:pic>
      <p:sp>
        <p:nvSpPr>
          <p:cNvPr id="2" name="ZoneTexte 1">
            <a:extLst>
              <a:ext uri="{FF2B5EF4-FFF2-40B4-BE49-F238E27FC236}">
                <a16:creationId xmlns:a16="http://schemas.microsoft.com/office/drawing/2014/main" id="{5AFBE2E5-8EC3-625F-2A72-7C10C00D29F2}"/>
              </a:ext>
            </a:extLst>
          </p:cNvPr>
          <p:cNvSpPr txBox="1"/>
          <p:nvPr/>
        </p:nvSpPr>
        <p:spPr>
          <a:xfrm>
            <a:off x="219919" y="5333565"/>
            <a:ext cx="4606724" cy="369332"/>
          </a:xfrm>
          <a:prstGeom prst="rect">
            <a:avLst/>
          </a:prstGeom>
          <a:noFill/>
        </p:spPr>
        <p:txBody>
          <a:bodyPr wrap="square" rtlCol="0">
            <a:spAutoFit/>
          </a:bodyPr>
          <a:lstStyle/>
          <a:p>
            <a:r>
              <a:rPr lang="fr-FR" dirty="0"/>
              <a:t>CYCLE DE L’EAU</a:t>
            </a:r>
          </a:p>
        </p:txBody>
      </p:sp>
    </p:spTree>
    <p:extLst>
      <p:ext uri="{BB962C8B-B14F-4D97-AF65-F5344CB8AC3E}">
        <p14:creationId xmlns:p14="http://schemas.microsoft.com/office/powerpoint/2010/main" val="92981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75F7-B299-13DE-4C35-933CC4170C7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E68EC49-9C8C-CAC0-206F-E22A9B8A47B9}"/>
              </a:ext>
            </a:extLst>
          </p:cNvPr>
          <p:cNvPicPr>
            <a:picLocks noChangeAspect="1"/>
          </p:cNvPicPr>
          <p:nvPr/>
        </p:nvPicPr>
        <p:blipFill>
          <a:blip r:embed="rId2"/>
          <a:stretch>
            <a:fillRect/>
          </a:stretch>
        </p:blipFill>
        <p:spPr>
          <a:xfrm>
            <a:off x="1184945" y="0"/>
            <a:ext cx="6774110" cy="6858000"/>
          </a:xfrm>
          <a:prstGeom prst="rect">
            <a:avLst/>
          </a:prstGeom>
        </p:spPr>
      </p:pic>
    </p:spTree>
    <p:extLst>
      <p:ext uri="{BB962C8B-B14F-4D97-AF65-F5344CB8AC3E}">
        <p14:creationId xmlns:p14="http://schemas.microsoft.com/office/powerpoint/2010/main" val="563695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28659E3A-A8D8-75E9-9F68-671893BF9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63386" cy="3359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cun texte alternatif pour cette image">
            <a:extLst>
              <a:ext uri="{FF2B5EF4-FFF2-40B4-BE49-F238E27FC236}">
                <a16:creationId xmlns:a16="http://schemas.microsoft.com/office/drawing/2014/main" id="{096564AC-72B0-70D3-9896-067B2383C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614" y="0"/>
            <a:ext cx="4763386" cy="33594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cun texte alternatif pour cette image">
            <a:extLst>
              <a:ext uri="{FF2B5EF4-FFF2-40B4-BE49-F238E27FC236}">
                <a16:creationId xmlns:a16="http://schemas.microsoft.com/office/drawing/2014/main" id="{C9D6B839-A8F3-5086-5394-2DDAEECF3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9441"/>
            <a:ext cx="4975563" cy="349855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4421F9E-588F-A0D8-C9FB-AFF41EF76CFC}"/>
              </a:ext>
            </a:extLst>
          </p:cNvPr>
          <p:cNvSpPr txBox="1"/>
          <p:nvPr/>
        </p:nvSpPr>
        <p:spPr>
          <a:xfrm>
            <a:off x="5284381" y="3817088"/>
            <a:ext cx="3732028" cy="2062103"/>
          </a:xfrm>
          <a:prstGeom prst="rect">
            <a:avLst/>
          </a:prstGeom>
          <a:noFill/>
        </p:spPr>
        <p:txBody>
          <a:bodyPr wrap="square" rtlCol="0">
            <a:spAutoFit/>
          </a:bodyPr>
          <a:lstStyle/>
          <a:p>
            <a:r>
              <a:rPr lang="fr-FR" sz="3200" dirty="0">
                <a:solidFill>
                  <a:srgbClr val="0070C0"/>
                </a:solidFill>
              </a:rPr>
              <a:t>L’eau verte ou un arbre produit de la pluie.</a:t>
            </a:r>
          </a:p>
          <a:p>
            <a:r>
              <a:rPr lang="fr-FR" sz="3200" dirty="0">
                <a:solidFill>
                  <a:srgbClr val="0070C0"/>
                </a:solidFill>
              </a:rPr>
              <a:t>Pompe biotique</a:t>
            </a:r>
          </a:p>
        </p:txBody>
      </p:sp>
      <p:sp>
        <p:nvSpPr>
          <p:cNvPr id="3" name="ZoneTexte 2">
            <a:extLst>
              <a:ext uri="{FF2B5EF4-FFF2-40B4-BE49-F238E27FC236}">
                <a16:creationId xmlns:a16="http://schemas.microsoft.com/office/drawing/2014/main" id="{46CCD624-A8BC-6E3B-576C-651E03BBE9FA}"/>
              </a:ext>
            </a:extLst>
          </p:cNvPr>
          <p:cNvSpPr txBox="1"/>
          <p:nvPr/>
        </p:nvSpPr>
        <p:spPr>
          <a:xfrm>
            <a:off x="5562600" y="6336838"/>
            <a:ext cx="4572000" cy="369332"/>
          </a:xfrm>
          <a:prstGeom prst="rect">
            <a:avLst/>
          </a:prstGeom>
          <a:noFill/>
        </p:spPr>
        <p:txBody>
          <a:bodyPr wrap="square">
            <a:spAutoFit/>
          </a:bodyPr>
          <a:lstStyle/>
          <a:p>
            <a:r>
              <a:rPr lang="fr-FR" i="0" dirty="0">
                <a:effectLst/>
                <a:highlight>
                  <a:srgbClr val="FFFFFF"/>
                </a:highlight>
                <a:latin typeface="-apple-system"/>
                <a:hlinkClick r:id="rId6"/>
              </a:rPr>
              <a:t>https://lnkd.in/eynsRhUP</a:t>
            </a:r>
            <a:endParaRPr lang="fr-FR" dirty="0"/>
          </a:p>
        </p:txBody>
      </p:sp>
    </p:spTree>
    <p:extLst>
      <p:ext uri="{BB962C8B-B14F-4D97-AF65-F5344CB8AC3E}">
        <p14:creationId xmlns:p14="http://schemas.microsoft.com/office/powerpoint/2010/main" val="2737512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2635E3-1ED0-FD08-863F-81E6CF2AC09B}"/>
              </a:ext>
            </a:extLst>
          </p:cNvPr>
          <p:cNvPicPr>
            <a:picLocks noChangeAspect="1"/>
          </p:cNvPicPr>
          <p:nvPr/>
        </p:nvPicPr>
        <p:blipFill>
          <a:blip r:embed="rId2"/>
          <a:stretch>
            <a:fillRect/>
          </a:stretch>
        </p:blipFill>
        <p:spPr>
          <a:xfrm>
            <a:off x="0" y="0"/>
            <a:ext cx="8634714" cy="3310933"/>
          </a:xfrm>
          <a:prstGeom prst="rect">
            <a:avLst/>
          </a:prstGeom>
        </p:spPr>
      </p:pic>
      <p:pic>
        <p:nvPicPr>
          <p:cNvPr id="5" name="Image 4">
            <a:extLst>
              <a:ext uri="{FF2B5EF4-FFF2-40B4-BE49-F238E27FC236}">
                <a16:creationId xmlns:a16="http://schemas.microsoft.com/office/drawing/2014/main" id="{2A778D8C-DD1E-9993-5172-50AD1703FEEA}"/>
              </a:ext>
            </a:extLst>
          </p:cNvPr>
          <p:cNvPicPr>
            <a:picLocks noChangeAspect="1"/>
          </p:cNvPicPr>
          <p:nvPr/>
        </p:nvPicPr>
        <p:blipFill>
          <a:blip r:embed="rId3"/>
          <a:stretch>
            <a:fillRect/>
          </a:stretch>
        </p:blipFill>
        <p:spPr>
          <a:xfrm>
            <a:off x="127321" y="3428999"/>
            <a:ext cx="4919241" cy="2624559"/>
          </a:xfrm>
          <a:prstGeom prst="rect">
            <a:avLst/>
          </a:prstGeom>
        </p:spPr>
      </p:pic>
      <p:pic>
        <p:nvPicPr>
          <p:cNvPr id="4" name="Image 3">
            <a:extLst>
              <a:ext uri="{FF2B5EF4-FFF2-40B4-BE49-F238E27FC236}">
                <a16:creationId xmlns:a16="http://schemas.microsoft.com/office/drawing/2014/main" id="{B5285455-5010-27DB-8CD5-9350CDDFC72F}"/>
              </a:ext>
            </a:extLst>
          </p:cNvPr>
          <p:cNvPicPr>
            <a:picLocks noChangeAspect="1"/>
          </p:cNvPicPr>
          <p:nvPr/>
        </p:nvPicPr>
        <p:blipFill>
          <a:blip r:embed="rId4"/>
          <a:stretch>
            <a:fillRect/>
          </a:stretch>
        </p:blipFill>
        <p:spPr>
          <a:xfrm>
            <a:off x="6713316" y="3437036"/>
            <a:ext cx="2430684" cy="3420963"/>
          </a:xfrm>
          <a:prstGeom prst="rect">
            <a:avLst/>
          </a:prstGeom>
        </p:spPr>
      </p:pic>
    </p:spTree>
    <p:extLst>
      <p:ext uri="{BB962C8B-B14F-4D97-AF65-F5344CB8AC3E}">
        <p14:creationId xmlns:p14="http://schemas.microsoft.com/office/powerpoint/2010/main" val="3094309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2933846" y="1268925"/>
            <a:ext cx="6210154" cy="864096"/>
          </a:xfrm>
        </p:spPr>
        <p:txBody>
          <a:bodyPr>
            <a:normAutofit fontScale="92500" lnSpcReduction="20000"/>
          </a:bodyPr>
          <a:lstStyle/>
          <a:p>
            <a:r>
              <a:rPr lang="fr-FR" dirty="0"/>
              <a:t>MERCI DE VOTRE ATTENTION</a:t>
            </a:r>
          </a:p>
        </p:txBody>
      </p:sp>
    </p:spTree>
    <p:extLst>
      <p:ext uri="{BB962C8B-B14F-4D97-AF65-F5344CB8AC3E}">
        <p14:creationId xmlns:p14="http://schemas.microsoft.com/office/powerpoint/2010/main" val="399957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C15E-AA7E-C831-6028-D05D41CCEB0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E1BC3C8-45A6-69B4-73C4-E6960CC5139E}"/>
              </a:ext>
            </a:extLst>
          </p:cNvPr>
          <p:cNvPicPr>
            <a:picLocks noChangeAspect="1"/>
          </p:cNvPicPr>
          <p:nvPr/>
        </p:nvPicPr>
        <p:blipFill>
          <a:blip r:embed="rId2"/>
          <a:stretch>
            <a:fillRect/>
          </a:stretch>
        </p:blipFill>
        <p:spPr>
          <a:xfrm>
            <a:off x="1102056" y="0"/>
            <a:ext cx="7104395" cy="6858000"/>
          </a:xfrm>
          <a:prstGeom prst="rect">
            <a:avLst/>
          </a:prstGeom>
        </p:spPr>
      </p:pic>
    </p:spTree>
    <p:extLst>
      <p:ext uri="{BB962C8B-B14F-4D97-AF65-F5344CB8AC3E}">
        <p14:creationId xmlns:p14="http://schemas.microsoft.com/office/powerpoint/2010/main" val="156159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121F-35E7-B844-5743-0DE357A632D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903806F-DC72-712F-68A2-9EC9976619A3}"/>
              </a:ext>
            </a:extLst>
          </p:cNvPr>
          <p:cNvPicPr>
            <a:picLocks noChangeAspect="1"/>
          </p:cNvPicPr>
          <p:nvPr/>
        </p:nvPicPr>
        <p:blipFill>
          <a:blip r:embed="rId2"/>
          <a:stretch>
            <a:fillRect/>
          </a:stretch>
        </p:blipFill>
        <p:spPr>
          <a:xfrm>
            <a:off x="988790" y="0"/>
            <a:ext cx="7333407" cy="6858000"/>
          </a:xfrm>
          <a:prstGeom prst="rect">
            <a:avLst/>
          </a:prstGeom>
        </p:spPr>
      </p:pic>
    </p:spTree>
    <p:extLst>
      <p:ext uri="{BB962C8B-B14F-4D97-AF65-F5344CB8AC3E}">
        <p14:creationId xmlns:p14="http://schemas.microsoft.com/office/powerpoint/2010/main" val="2769779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D03D2-09F0-4D35-6E09-4D6F781CDA5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E3EB238-3C86-1C2C-3AA0-07AF2076F8B2}"/>
              </a:ext>
            </a:extLst>
          </p:cNvPr>
          <p:cNvPicPr>
            <a:picLocks noChangeAspect="1"/>
          </p:cNvPicPr>
          <p:nvPr/>
        </p:nvPicPr>
        <p:blipFill>
          <a:blip r:embed="rId3"/>
          <a:stretch>
            <a:fillRect/>
          </a:stretch>
        </p:blipFill>
        <p:spPr>
          <a:xfrm>
            <a:off x="963038" y="0"/>
            <a:ext cx="7217923" cy="6877076"/>
          </a:xfrm>
          <a:prstGeom prst="rect">
            <a:avLst/>
          </a:prstGeom>
        </p:spPr>
      </p:pic>
    </p:spTree>
    <p:extLst>
      <p:ext uri="{BB962C8B-B14F-4D97-AF65-F5344CB8AC3E}">
        <p14:creationId xmlns:p14="http://schemas.microsoft.com/office/powerpoint/2010/main" val="242682557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763</TotalTime>
  <Words>2990</Words>
  <Application>Microsoft Office PowerPoint</Application>
  <PresentationFormat>Affichage à l'écran (4:3)</PresentationFormat>
  <Paragraphs>175</Paragraphs>
  <Slides>62</Slides>
  <Notes>34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62</vt:i4>
      </vt:variant>
    </vt:vector>
  </HeadingPairs>
  <TitlesOfParts>
    <vt:vector size="69" baseType="lpstr">
      <vt:lpstr>Algerian</vt:lpstr>
      <vt:lpstr>-apple-system</vt:lpstr>
      <vt:lpstr>Arial</vt:lpstr>
      <vt:lpstr>Calibri</vt:lpstr>
      <vt:lpstr>Calibri Light</vt:lpstr>
      <vt:lpstr>Segoe UI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Programme DESSERT de plante &amp; cité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COURS D’ECOLE</vt:lpstr>
      <vt:lpstr>Présentation PowerPoint</vt:lpstr>
      <vt:lpstr>Présentation PowerPoint</vt:lpstr>
      <vt:lpstr>Présentation PowerPoint</vt:lpstr>
      <vt:lpstr>PARADOXE ET EAU VERTE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33</cp:revision>
  <dcterms:created xsi:type="dcterms:W3CDTF">2023-07-28T07:19:30Z</dcterms:created>
  <dcterms:modified xsi:type="dcterms:W3CDTF">2025-05-06T13:12:08Z</dcterms:modified>
</cp:coreProperties>
</file>