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9" r:id="rId2"/>
    <p:sldId id="307" r:id="rId3"/>
    <p:sldId id="315" r:id="rId4"/>
    <p:sldId id="316" r:id="rId5"/>
    <p:sldId id="317" r:id="rId6"/>
    <p:sldId id="433" r:id="rId7"/>
    <p:sldId id="539" r:id="rId8"/>
    <p:sldId id="534" r:id="rId9"/>
    <p:sldId id="535" r:id="rId10"/>
    <p:sldId id="536" r:id="rId11"/>
    <p:sldId id="537" r:id="rId12"/>
    <p:sldId id="538" r:id="rId13"/>
    <p:sldId id="541" r:id="rId14"/>
    <p:sldId id="540" r:id="rId15"/>
    <p:sldId id="54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677" autoAdjust="0"/>
  </p:normalViewPr>
  <p:slideViewPr>
    <p:cSldViewPr snapToGrid="0">
      <p:cViewPr varScale="1">
        <p:scale>
          <a:sx n="68" d="100"/>
          <a:sy n="68" d="100"/>
        </p:scale>
        <p:origin x="186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94A6F-DC2F-44A2-847F-E0951EC9402B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BCE83-43C7-4491-BE0A-73122FEFE1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5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is-des-fleurs.com/plantes-sobres-eau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ing.com/search?q=quelles+sont+les+v%C3%A9g%C3%A9taux+sobres+en+eau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is-des-fleurs.com/plantes-sobres-eau.html" TargetMode="External"/><Relationship Id="rId7" Type="http://schemas.openxmlformats.org/officeDocument/2006/relationships/hyperlink" Target="https://www.generali.fr/actu/arbres-secheresse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journaldesfemmes.fr/jardin/conseils-jardinage/2841075-quels-sont-les-arbres-resistants-a-la-secheresse/" TargetMode="External"/><Relationship Id="rId5" Type="http://schemas.openxmlformats.org/officeDocument/2006/relationships/hyperlink" Target="https://www.promessedefleurs.com/conseil-plantes-jardin/ficheconseil/7-arbres-resistants-froid-secheresse/" TargetMode="External"/><Relationship Id="rId4" Type="http://schemas.openxmlformats.org/officeDocument/2006/relationships/hyperlink" Target="https://france3-regions.francetvinfo.fr/grand-est/moselle/metz/jardinage-faut-il-vraiment-cultiver-des-plantes-sobres-en-eau-on-vous-explique-2718422.html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555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Attention aux graminées allergènes. La vigne </a:t>
            </a:r>
            <a:r>
              <a:rPr lang="fr-FR"/>
              <a:t>a traité, </a:t>
            </a:r>
            <a:r>
              <a:rPr lang="fr-FR" dirty="0"/>
              <a:t>Lierre couvre sols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BCE83-43C7-4491-BE0A-73122FEFE15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857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Parmi les plantes sobres en eau, on peut citer les </a:t>
            </a:r>
            <a:r>
              <a:rPr lang="fr-FR" b="0" i="0" dirty="0" err="1">
                <a:solidFill>
                  <a:srgbClr val="111111"/>
                </a:solidFill>
                <a:effectLst/>
                <a:latin typeface="-apple-system"/>
                <a:hlinkClick r:id="rId3"/>
              </a:rPr>
              <a:t>échinops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, les fausses valérianes, les œillets, les sédums, les achillées, la lavande, la molène, l’</a:t>
            </a:r>
            <a:r>
              <a:rPr lang="fr-FR" b="0" i="0" dirty="0" err="1">
                <a:solidFill>
                  <a:srgbClr val="111111"/>
                </a:solidFill>
                <a:effectLst/>
                <a:latin typeface="-apple-system"/>
                <a:hlinkClick r:id="rId3"/>
              </a:rPr>
              <a:t>aubriète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, le ciste, les euphorbes, les lantanas, la sauge, les stachys, les phlomis, la santoline, le thym, le fenouil, la centaurée, le </a:t>
            </a:r>
            <a:r>
              <a:rPr lang="fr-FR" b="0" i="0" dirty="0" err="1">
                <a:solidFill>
                  <a:srgbClr val="111111"/>
                </a:solidFill>
                <a:effectLst/>
                <a:latin typeface="-apple-system"/>
                <a:hlinkClick r:id="rId3"/>
              </a:rPr>
              <a:t>perovskia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, la catananche, la scabieuse et certaines bulbeuses comme l’ail ou l’agapanthe</a:t>
            </a:r>
            <a:r>
              <a:rPr lang="fr-FR" b="0" i="0" baseline="3000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1</a:t>
            </a:r>
            <a:r>
              <a:rPr lang="fr-FR" b="0" i="0" baseline="30000" dirty="0">
                <a:solidFill>
                  <a:srgbClr val="111111"/>
                </a:solidFill>
                <a:effectLst/>
                <a:latin typeface="-apple-system"/>
                <a:hlinkClick r:id="rId4"/>
              </a:rPr>
              <a:t>3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Pour les plantes en jardinière, on peut choisir le pourpier, l’érigéron, les lantanas, le coreopsis, le phlomis, les sédums ou les graminées comme les fétuques ou certains carex</a:t>
            </a:r>
            <a:r>
              <a:rPr lang="fr-FR" b="0" i="0" baseline="30000" dirty="0">
                <a:solidFill>
                  <a:srgbClr val="111111"/>
                </a:solidFill>
                <a:effectLst/>
                <a:latin typeface="-apple-system"/>
                <a:hlinkClick r:id="rId4"/>
              </a:rPr>
              <a:t>3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</a:p>
          <a:p>
            <a:r>
              <a:rPr lang="fr-FR" dirty="0" err="1"/>
              <a:t>Euryops</a:t>
            </a:r>
            <a:r>
              <a:rPr lang="fr-FR" dirty="0"/>
              <a:t> et sauge fleuries en hiver doux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BCE83-43C7-4491-BE0A-73122FEFE15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22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14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306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745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200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Les plantes sobres en eau sont celles qui ont développé des stratégies pour optimiser le peu d’eau qu’elles reçoivent, comme les plantes méditerranéennes ou de milieux rocailleux</a:t>
            </a:r>
            <a:r>
              <a:rPr lang="fr-FR" b="0" i="0" baseline="30000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1</a:t>
            </a:r>
            <a:r>
              <a:rPr lang="fr-FR" b="0" i="0" baseline="30000" dirty="0">
                <a:solidFill>
                  <a:srgbClr val="111111"/>
                </a:solidFill>
                <a:effectLst/>
                <a:latin typeface="-apple-system"/>
                <a:hlinkClick r:id="rId4"/>
              </a:rPr>
              <a:t>2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5"/>
              </a:rPr>
              <a:t>Parmi les </a:t>
            </a:r>
            <a:r>
              <a:rPr lang="fr-FR" b="1" i="0" dirty="0">
                <a:solidFill>
                  <a:srgbClr val="111111"/>
                </a:solidFill>
                <a:effectLst/>
                <a:latin typeface="-apple-system"/>
                <a:hlinkClick r:id="rId5"/>
              </a:rPr>
              <a:t>érables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5"/>
              </a:rPr>
              <a:t>, certaines espèces sont très adaptées aux sols secs, comme l’</a:t>
            </a:r>
            <a:r>
              <a:rPr lang="fr-FR" b="1" i="0" dirty="0">
                <a:solidFill>
                  <a:srgbClr val="111111"/>
                </a:solidFill>
                <a:effectLst/>
                <a:latin typeface="-apple-system"/>
                <a:hlinkClick r:id="rId5"/>
              </a:rPr>
              <a:t>érable plane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5"/>
              </a:rPr>
              <a:t>, l’</a:t>
            </a:r>
            <a:r>
              <a:rPr lang="fr-FR" b="1" i="0" dirty="0">
                <a:solidFill>
                  <a:srgbClr val="111111"/>
                </a:solidFill>
                <a:effectLst/>
                <a:latin typeface="-apple-system"/>
                <a:hlinkClick r:id="rId5"/>
              </a:rPr>
              <a:t>érable champêtre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5"/>
              </a:rPr>
              <a:t> ou l’</a:t>
            </a:r>
            <a:r>
              <a:rPr lang="fr-FR" b="1" i="0" dirty="0">
                <a:solidFill>
                  <a:srgbClr val="111111"/>
                </a:solidFill>
                <a:effectLst/>
                <a:latin typeface="-apple-system"/>
                <a:hlinkClick r:id="rId5"/>
              </a:rPr>
              <a:t>érable de Montpellier</a:t>
            </a:r>
            <a:r>
              <a:rPr lang="fr-FR" b="0" i="0" baseline="30000" dirty="0">
                <a:solidFill>
                  <a:srgbClr val="111111"/>
                </a:solidFill>
                <a:effectLst/>
                <a:latin typeface="-apple-system"/>
                <a:hlinkClick r:id="rId5"/>
              </a:rPr>
              <a:t>1</a:t>
            </a:r>
            <a:r>
              <a:rPr lang="fr-FR" b="0" i="0" baseline="3000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2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</a:rPr>
              <a:t>. Ces arbres ont un feuillage coloré et une bonne rusticité.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Le </a:t>
            </a:r>
            <a:r>
              <a:rPr lang="fr-FR" b="1" i="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chêne vert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 est un arbre typique du climat méditerranéen, qui supporte très bien la chaleur et le manque d’eau</a:t>
            </a:r>
            <a:r>
              <a:rPr lang="fr-FR" b="0" i="0" baseline="3000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2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</a:rPr>
              <a:t>. Il a un port élégant et un feuillage dense, qui offre une ombre agréable en été.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Certains </a:t>
            </a:r>
            <a:r>
              <a:rPr lang="fr-FR" b="1" i="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arbres fruitiers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 sont également sobres en eau, comme l’</a:t>
            </a:r>
            <a:r>
              <a:rPr lang="fr-FR" b="1" i="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abricotier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, le </a:t>
            </a:r>
            <a:r>
              <a:rPr lang="fr-FR" b="1" i="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figuier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, l’</a:t>
            </a:r>
            <a:r>
              <a:rPr lang="fr-FR" b="1" i="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olivier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, le </a:t>
            </a:r>
            <a:r>
              <a:rPr lang="fr-FR" b="1" i="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grenadier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, l’</a:t>
            </a:r>
            <a:r>
              <a:rPr lang="fr-FR" b="1" i="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amandier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, le </a:t>
            </a:r>
            <a:r>
              <a:rPr lang="fr-FR" b="1" i="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noyer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, le </a:t>
            </a:r>
            <a:r>
              <a:rPr lang="fr-FR" b="1" i="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pommier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, le </a:t>
            </a:r>
            <a:r>
              <a:rPr lang="fr-FR" b="1" i="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poirier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 et le </a:t>
            </a:r>
            <a:r>
              <a:rPr lang="fr-FR" b="1" i="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prunier</a:t>
            </a:r>
            <a:r>
              <a:rPr lang="fr-FR" b="0" i="0" baseline="30000" dirty="0">
                <a:solidFill>
                  <a:srgbClr val="111111"/>
                </a:solidFill>
                <a:effectLst/>
                <a:latin typeface="-apple-system"/>
                <a:hlinkClick r:id="rId6"/>
              </a:rPr>
              <a:t>2</a:t>
            </a:r>
            <a:r>
              <a:rPr lang="fr-FR" b="0" i="0" baseline="30000" dirty="0">
                <a:solidFill>
                  <a:srgbClr val="111111"/>
                </a:solidFill>
                <a:effectLst/>
                <a:latin typeface="-apple-system"/>
                <a:hlinkClick r:id="rId7"/>
              </a:rPr>
              <a:t>3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</a:rPr>
              <a:t>. Ces arbres produisent des fruits savoureux et sont peu sensibles aux maladies.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7"/>
              </a:rPr>
              <a:t>Le </a:t>
            </a:r>
            <a:r>
              <a:rPr lang="fr-FR" b="1" i="0" dirty="0">
                <a:solidFill>
                  <a:srgbClr val="111111"/>
                </a:solidFill>
                <a:effectLst/>
                <a:latin typeface="-apple-system"/>
                <a:hlinkClick r:id="rId7"/>
              </a:rPr>
              <a:t>pin sylvestre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7"/>
              </a:rPr>
              <a:t> ou </a:t>
            </a:r>
            <a:r>
              <a:rPr lang="fr-FR" b="1" i="0" dirty="0">
                <a:solidFill>
                  <a:srgbClr val="111111"/>
                </a:solidFill>
                <a:effectLst/>
                <a:latin typeface="-apple-system"/>
                <a:hlinkClick r:id="rId7"/>
              </a:rPr>
              <a:t>maritime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7"/>
              </a:rPr>
              <a:t>, le </a:t>
            </a:r>
            <a:r>
              <a:rPr lang="fr-FR" b="1" i="0" dirty="0">
                <a:solidFill>
                  <a:srgbClr val="111111"/>
                </a:solidFill>
                <a:effectLst/>
                <a:latin typeface="-apple-system"/>
                <a:hlinkClick r:id="rId7"/>
              </a:rPr>
              <a:t>cyprès de Florence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7"/>
              </a:rPr>
              <a:t>, le </a:t>
            </a:r>
            <a:r>
              <a:rPr lang="fr-FR" b="1" i="0" dirty="0">
                <a:solidFill>
                  <a:srgbClr val="111111"/>
                </a:solidFill>
                <a:effectLst/>
                <a:latin typeface="-apple-system"/>
                <a:hlinkClick r:id="rId7"/>
              </a:rPr>
              <a:t>genévrier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7"/>
              </a:rPr>
              <a:t> sont des </a:t>
            </a:r>
            <a:r>
              <a:rPr lang="fr-FR" b="1" i="0" dirty="0">
                <a:solidFill>
                  <a:srgbClr val="111111"/>
                </a:solidFill>
                <a:effectLst/>
                <a:latin typeface="-apple-system"/>
                <a:hlinkClick r:id="rId7"/>
              </a:rPr>
              <a:t>conifères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7"/>
              </a:rPr>
              <a:t> qui poussent dans des sols arides tout en offrant une large variété de couleurs et de formes</a:t>
            </a:r>
            <a:r>
              <a:rPr lang="fr-FR" b="0" i="0" baseline="30000" dirty="0">
                <a:solidFill>
                  <a:srgbClr val="111111"/>
                </a:solidFill>
                <a:effectLst/>
                <a:latin typeface="-apple-system"/>
                <a:hlinkClick r:id="rId7"/>
              </a:rPr>
              <a:t>3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</a:rPr>
              <a:t>. Ces arbres sont également très résistants au froid et aux parasites.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5"/>
              </a:rPr>
              <a:t>Le </a:t>
            </a:r>
            <a:r>
              <a:rPr lang="fr-FR" b="1" i="0" dirty="0">
                <a:solidFill>
                  <a:srgbClr val="111111"/>
                </a:solidFill>
                <a:effectLst/>
                <a:latin typeface="-apple-system"/>
                <a:hlinkClick r:id="rId5"/>
              </a:rPr>
              <a:t>platane boule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  <a:hlinkClick r:id="rId5"/>
              </a:rPr>
              <a:t> est un arbre qui peut atteindre une grande taille et qui a un feuillage vert foncé et brillant</a:t>
            </a:r>
            <a:r>
              <a:rPr lang="fr-FR" b="0" i="0" baseline="30000" dirty="0">
                <a:solidFill>
                  <a:srgbClr val="111111"/>
                </a:solidFill>
                <a:effectLst/>
                <a:latin typeface="-apple-system"/>
                <a:hlinkClick r:id="rId5"/>
              </a:rPr>
              <a:t>1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</a:rPr>
              <a:t>. Il supporte bien la sécheresse et les sols calcaires, mais il craint les gelées tardives.</a:t>
            </a:r>
          </a:p>
          <a:p>
            <a:pPr algn="l"/>
            <a:r>
              <a:rPr lang="fr-FR" b="0" i="0" dirty="0">
                <a:solidFill>
                  <a:srgbClr val="111111"/>
                </a:solidFill>
                <a:effectLst/>
                <a:latin typeface="-apple-system"/>
              </a:rPr>
              <a:t>J’espère que ces informations vous ont été utiles. Si vous avez d’autres questions, n’hésitez pas à me les poser. 😊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</a:rPr>
              <a:t> Erable de </a:t>
            </a:r>
            <a:r>
              <a:rPr lang="fr-FR" b="0" i="0" dirty="0" err="1">
                <a:solidFill>
                  <a:srgbClr val="111111"/>
                </a:solidFill>
                <a:effectLst/>
                <a:latin typeface="-apple-system"/>
              </a:rPr>
              <a:t>montpellier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</a:rPr>
              <a:t>+, Attention aux marronniers (mineuse, chancre bactérien), </a:t>
            </a:r>
            <a:r>
              <a:rPr lang="fr-FR" b="0" i="0" dirty="0" err="1">
                <a:solidFill>
                  <a:srgbClr val="111111"/>
                </a:solidFill>
                <a:effectLst/>
                <a:latin typeface="-apple-system"/>
              </a:rPr>
              <a:t>laburnum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</a:rPr>
              <a:t> toxique et chêne des marais pour zone humide.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BCE83-43C7-4491-BE0A-73122FEFE15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654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paulownia pub mais comme catalpa grande feuille et vent. Pas de bouleau ni d’</a:t>
            </a:r>
            <a:r>
              <a:rPr lang="fr-FR" dirty="0" err="1"/>
              <a:t>accacia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BCE83-43C7-4491-BE0A-73122FEFE15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23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Cotonéaster feu bactérien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BCE83-43C7-4491-BE0A-73122FEFE15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44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pins, </a:t>
            </a:r>
            <a:r>
              <a:rPr lang="fr-FR" dirty="0" err="1"/>
              <a:t>cupressocyparis</a:t>
            </a:r>
            <a:r>
              <a:rPr lang="fr-FR" dirty="0"/>
              <a:t> bof, taxus </a:t>
            </a:r>
            <a:r>
              <a:rPr lang="fr-FR" dirty="0" err="1"/>
              <a:t>baccata</a:t>
            </a:r>
            <a:r>
              <a:rPr lang="fr-FR" dirty="0"/>
              <a:t> baie toxique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BCE83-43C7-4491-BE0A-73122FEFE15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21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6BCA-0E79-4F29-A854-2F29301C4BD1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C29B-6E4F-47CF-BEFB-153F0A7BC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71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6BCA-0E79-4F29-A854-2F29301C4BD1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C29B-6E4F-47CF-BEFB-153F0A7BC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06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6BCA-0E79-4F29-A854-2F29301C4BD1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C29B-6E4F-47CF-BEFB-153F0A7BC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732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uniquem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’image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4824" y="2530059"/>
            <a:ext cx="2780979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2202" y="585216"/>
            <a:ext cx="4375404" cy="2276856"/>
          </a:xfrm>
        </p:spPr>
        <p:txBody>
          <a:bodyPr rtlCol="0" anchor="b"/>
          <a:lstStyle>
            <a:lvl1pPr algn="r">
              <a:defRPr sz="4500" b="1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" y="201169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03/09/20XX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760095" y="1984169"/>
            <a:ext cx="2788920" cy="27384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ACCEPTATION ET GESTION DE LA FLORE SPONTANEE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201169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642086" y="3568936"/>
            <a:ext cx="0" cy="32760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2202" y="3127248"/>
            <a:ext cx="4375404" cy="3118104"/>
          </a:xfrm>
        </p:spPr>
        <p:txBody>
          <a:bodyPr rtlCol="0"/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1" name="Graphisme 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3559045" y="2760277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  <p:sp>
        <p:nvSpPr>
          <p:cNvPr id="13" name="Graphisme 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3289961" y="2530983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  <p:sp>
        <p:nvSpPr>
          <p:cNvPr id="17" name="Graphisme 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252490" y="6031572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</p:spTree>
    <p:extLst>
      <p:ext uri="{BB962C8B-B14F-4D97-AF65-F5344CB8AC3E}">
        <p14:creationId xmlns:p14="http://schemas.microsoft.com/office/powerpoint/2010/main" val="3611008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2"/>
            <a:ext cx="9144000" cy="6858000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771800" y="3429000"/>
            <a:ext cx="5475288" cy="86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 hasCustomPrompt="1"/>
          </p:nvPr>
        </p:nvSpPr>
        <p:spPr>
          <a:xfrm>
            <a:off x="2771782" y="4100812"/>
            <a:ext cx="4392613" cy="768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DE LA PRESENTATION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8" y="4869160"/>
            <a:ext cx="648071" cy="287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Mois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3347864" y="4869160"/>
            <a:ext cx="720080" cy="287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</p:spTree>
    <p:extLst>
      <p:ext uri="{BB962C8B-B14F-4D97-AF65-F5344CB8AC3E}">
        <p14:creationId xmlns:p14="http://schemas.microsoft.com/office/powerpoint/2010/main" val="745378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2"/>
            <a:ext cx="9144000" cy="6858000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771800" y="3429000"/>
            <a:ext cx="5475288" cy="553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 hasCustomPrompt="1"/>
          </p:nvPr>
        </p:nvSpPr>
        <p:spPr>
          <a:xfrm>
            <a:off x="2771782" y="4100812"/>
            <a:ext cx="4392613" cy="43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DE LA PRESENTATION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8" y="4869160"/>
            <a:ext cx="648071" cy="200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Mois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3347864" y="4869160"/>
            <a:ext cx="720080" cy="200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</p:spTree>
    <p:extLst>
      <p:ext uri="{BB962C8B-B14F-4D97-AF65-F5344CB8AC3E}">
        <p14:creationId xmlns:p14="http://schemas.microsoft.com/office/powerpoint/2010/main" val="281835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6BCA-0E79-4F29-A854-2F29301C4BD1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C29B-6E4F-47CF-BEFB-153F0A7BC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39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6BCA-0E79-4F29-A854-2F29301C4BD1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C29B-6E4F-47CF-BEFB-153F0A7BC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71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6BCA-0E79-4F29-A854-2F29301C4BD1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C29B-6E4F-47CF-BEFB-153F0A7BC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05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6BCA-0E79-4F29-A854-2F29301C4BD1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C29B-6E4F-47CF-BEFB-153F0A7BC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47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6BCA-0E79-4F29-A854-2F29301C4BD1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C29B-6E4F-47CF-BEFB-153F0A7BC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29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6BCA-0E79-4F29-A854-2F29301C4BD1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C29B-6E4F-47CF-BEFB-153F0A7BC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2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6BCA-0E79-4F29-A854-2F29301C4BD1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C29B-6E4F-47CF-BEFB-153F0A7BC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7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6BCA-0E79-4F29-A854-2F29301C4BD1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C29B-6E4F-47CF-BEFB-153F0A7BC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22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16BCA-0E79-4F29-A854-2F29301C4BD1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CC29B-6E4F-47CF-BEFB-153F0A7BC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11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atrickjardindevill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illes-et-villages-fleuris.com/" TargetMode="External"/><Relationship Id="rId3" Type="http://schemas.openxmlformats.org/officeDocument/2006/relationships/hyperlink" Target="https://patrickjardindeville.com/" TargetMode="External"/><Relationship Id="rId7" Type="http://schemas.openxmlformats.org/officeDocument/2006/relationships/hyperlink" Target="https://www.plante-et-cite.fr/utilisateur/log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-communautes.cnfpt.fr/nature-et-environnement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campnum.com/" TargetMode="External"/><Relationship Id="rId10" Type="http://schemas.openxmlformats.org/officeDocument/2006/relationships/hyperlink" Target="https://www.ofb.gouv.fr/occitanie" TargetMode="External"/><Relationship Id="rId4" Type="http://schemas.openxmlformats.org/officeDocument/2006/relationships/hyperlink" Target="https://www.hortis.fr/" TargetMode="External"/><Relationship Id="rId9" Type="http://schemas.openxmlformats.org/officeDocument/2006/relationships/hyperlink" Target="https://fredon.fr/occitani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LES JARDINS SECS: conception et entretien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2025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1FFBBA2-981C-B7E7-5520-067C4B351F76}"/>
              </a:ext>
            </a:extLst>
          </p:cNvPr>
          <p:cNvSpPr txBox="1"/>
          <p:nvPr/>
        </p:nvSpPr>
        <p:spPr>
          <a:xfrm>
            <a:off x="3102233" y="1054642"/>
            <a:ext cx="547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Du 17 au 18 septembre2024 de 9h à 12h et de 13h30 à 16h30 Au CNFPT - PERPIGNAN</a:t>
            </a:r>
          </a:p>
        </p:txBody>
      </p:sp>
    </p:spTree>
    <p:extLst>
      <p:ext uri="{BB962C8B-B14F-4D97-AF65-F5344CB8AC3E}">
        <p14:creationId xmlns:p14="http://schemas.microsoft.com/office/powerpoint/2010/main" val="3421244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01DC46-D8F8-BCB9-FA67-E91BDFF98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90" y="0"/>
            <a:ext cx="9027210" cy="20531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6986C66-794B-00FE-A6A7-D1164BF61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015" y="2440137"/>
            <a:ext cx="9106232" cy="197772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8127E8-77DD-9A05-F388-DE7E00800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3" y="4729488"/>
            <a:ext cx="9124973" cy="205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62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587C516-DAEF-F424-5679-D833EAECF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9" y="0"/>
            <a:ext cx="9119531" cy="20641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6A1BEDA-C58B-B294-4D1D-0516758BC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9" y="2530033"/>
            <a:ext cx="9213573" cy="20523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20E92BB-360F-B33F-30B5-E911F31C4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939" y="4677828"/>
            <a:ext cx="9289152" cy="210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92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7617500-6C0B-F8F1-3C86-B212B100E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3609"/>
            <a:ext cx="9191485" cy="20340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63F4DFE-0BF7-C48D-3028-D926E0AA3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77610"/>
            <a:ext cx="9101405" cy="198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0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1C017-FC1E-4254-91DC-960BAD476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31D8261-A73A-5157-40E8-24705C8FC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25" y="0"/>
            <a:ext cx="8844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86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338780E-AFB0-C475-0DBE-B475A9C30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8" y="101600"/>
            <a:ext cx="8889999" cy="675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83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EDB5E34-E48C-03B3-77B2-EB154C0BA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694" y="0"/>
            <a:ext cx="7068253" cy="506921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6226C89-C47C-8384-B6A9-3845083D36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31" t="15862" r="64994" b="58777"/>
          <a:stretch/>
        </p:blipFill>
        <p:spPr>
          <a:xfrm>
            <a:off x="2758638" y="3429000"/>
            <a:ext cx="5456581" cy="323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2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1" y="71306"/>
            <a:ext cx="4375404" cy="832523"/>
          </a:xfrm>
        </p:spPr>
        <p:txBody>
          <a:bodyPr rtlCol="0"/>
          <a:lstStyle/>
          <a:p>
            <a:pPr rtl="0"/>
            <a:r>
              <a:rPr lang="fr-FR" dirty="0">
                <a:latin typeface="+mn-lt"/>
              </a:rPr>
              <a:t>SOMMAIRE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149" y="903829"/>
            <a:ext cx="7919208" cy="5331370"/>
          </a:xfrm>
        </p:spPr>
        <p:txBody>
          <a:bodyPr rtlCol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Présentation et tour de table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Apprendre : le réseau EVN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sècheresse</a:t>
            </a:r>
            <a:endParaRPr lang="fr-FR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planter demain, les arbres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jardins secs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plantes sobres en eau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annuelles résistantes à la sècheresse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Les végétaux sobres en 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65" y="134055"/>
            <a:ext cx="8481269" cy="6723945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fr-FR" dirty="0"/>
              <a:t>INGENIEUR EN CHEF HC / FORMATEUR / CONSULTANT</a:t>
            </a:r>
          </a:p>
          <a:p>
            <a:pPr rtl="0"/>
            <a:endParaRPr lang="fr-FR" sz="1700" dirty="0"/>
          </a:p>
          <a:p>
            <a:pPr rtl="0"/>
            <a:r>
              <a:rPr lang="fr-FR" sz="2100" dirty="0"/>
              <a:t>EXPERIENCES PROFESSIONNELLES</a:t>
            </a:r>
          </a:p>
          <a:p>
            <a:pPr algn="l" rtl="0"/>
            <a:r>
              <a:rPr lang="fr-FR" sz="2200" dirty="0"/>
              <a:t>1982 : Entrée dans la fonction publique territoriale comme </a:t>
            </a:r>
            <a:r>
              <a:rPr lang="fr-FR" sz="2200" dirty="0">
                <a:solidFill>
                  <a:schemeClr val="tx1"/>
                </a:solidFill>
              </a:rPr>
              <a:t>agent d’entretien </a:t>
            </a:r>
            <a:r>
              <a:rPr lang="fr-FR" sz="2200" dirty="0"/>
              <a:t>à la ville de Toulouse au service des Jardins et Promenades.</a:t>
            </a:r>
          </a:p>
          <a:p>
            <a:pPr algn="l" rtl="0"/>
            <a:r>
              <a:rPr lang="fr-FR" sz="2200" dirty="0"/>
              <a:t>1987 : Technicien et </a:t>
            </a:r>
            <a:r>
              <a:rPr lang="fr-FR" sz="2200" dirty="0">
                <a:solidFill>
                  <a:schemeClr val="tx1"/>
                </a:solidFill>
              </a:rPr>
              <a:t>Responsable au centre horticole </a:t>
            </a:r>
            <a:r>
              <a:rPr lang="fr-FR" sz="2200" dirty="0"/>
              <a:t>municipal de la ville de Toulouse.</a:t>
            </a:r>
          </a:p>
          <a:p>
            <a:pPr algn="l" rtl="0"/>
            <a:r>
              <a:rPr lang="fr-FR" sz="2200" dirty="0"/>
              <a:t>2004 : Paysagiste au bureau d’études et travaux neufs du service Jardins et Espaces verts.</a:t>
            </a:r>
          </a:p>
          <a:p>
            <a:pPr algn="l" rtl="0"/>
            <a:r>
              <a:rPr lang="fr-FR" sz="2200" dirty="0"/>
              <a:t>2010 : Ingénieur, </a:t>
            </a:r>
            <a:r>
              <a:rPr lang="fr-FR" sz="2200" dirty="0">
                <a:solidFill>
                  <a:schemeClr val="tx1"/>
                </a:solidFill>
              </a:rPr>
              <a:t>Directeur du service </a:t>
            </a:r>
            <a:r>
              <a:rPr lang="fr-FR" sz="2200" dirty="0"/>
              <a:t>Paysage et Nature de la ville de Narbonne.</a:t>
            </a:r>
          </a:p>
          <a:p>
            <a:pPr algn="l" rtl="0"/>
            <a:r>
              <a:rPr lang="fr-FR" sz="2200" dirty="0"/>
              <a:t>2017 : Certifié par le World Park </a:t>
            </a:r>
            <a:r>
              <a:rPr lang="fr-FR" sz="2200" dirty="0" err="1"/>
              <a:t>Academy</a:t>
            </a:r>
            <a:r>
              <a:rPr lang="fr-FR" sz="2200" dirty="0"/>
              <a:t> expert national France en gestion de Parcs et Jardins.</a:t>
            </a:r>
          </a:p>
          <a:p>
            <a:pPr algn="l" rtl="0"/>
            <a:r>
              <a:rPr lang="fr-FR" sz="2200" dirty="0"/>
              <a:t>2022 : Auto entrepreneur Formateur et consultant en espaces verts et naturels</a:t>
            </a:r>
          </a:p>
          <a:p>
            <a:pPr algn="l" rtl="0"/>
            <a:endParaRPr lang="fr-FR" sz="2200" dirty="0"/>
          </a:p>
          <a:p>
            <a:pPr rtl="0"/>
            <a:r>
              <a:rPr lang="fr-FR" sz="2200" dirty="0"/>
              <a:t>FORMATION ET CONCOURS</a:t>
            </a:r>
          </a:p>
          <a:p>
            <a:pPr algn="l" rtl="0"/>
            <a:r>
              <a:rPr lang="fr-FR" sz="2200" dirty="0"/>
              <a:t>1980 </a:t>
            </a:r>
            <a:r>
              <a:rPr lang="fr-FR" sz="2200" b="1" dirty="0"/>
              <a:t>: </a:t>
            </a:r>
            <a:r>
              <a:rPr lang="fr-FR" sz="2200" dirty="0">
                <a:solidFill>
                  <a:schemeClr val="tx1"/>
                </a:solidFill>
              </a:rPr>
              <a:t>Brevet de Technicien Agricole option Jardins et Espaces Verts.</a:t>
            </a:r>
          </a:p>
          <a:p>
            <a:pPr algn="l" rtl="0"/>
            <a:r>
              <a:rPr lang="fr-FR" sz="2200" dirty="0"/>
              <a:t>1986 : Concours externe de Surveillant de Travaux.</a:t>
            </a:r>
          </a:p>
          <a:p>
            <a:pPr algn="l" rtl="0"/>
            <a:r>
              <a:rPr lang="fr-FR" sz="2200" dirty="0"/>
              <a:t>1987 : Concours externe de Technicien.</a:t>
            </a:r>
          </a:p>
          <a:p>
            <a:pPr algn="l" rtl="0"/>
            <a:r>
              <a:rPr lang="fr-FR" sz="2200" dirty="0"/>
              <a:t>1995 : Examen de Technicien Territorial Chef.</a:t>
            </a:r>
          </a:p>
          <a:p>
            <a:pPr algn="l" rtl="0"/>
            <a:r>
              <a:rPr lang="fr-FR" sz="2200" dirty="0"/>
              <a:t>2009 : Examen professionnel d’Ingénieur Territorial.</a:t>
            </a:r>
          </a:p>
          <a:p>
            <a:pPr rtl="0"/>
            <a:r>
              <a:rPr lang="fr-FR" sz="2200" dirty="0"/>
              <a:t>EXPERIENCES EXTRA PROFESSIONNELLES</a:t>
            </a:r>
          </a:p>
          <a:p>
            <a:pPr algn="l" rtl="0"/>
            <a:r>
              <a:rPr lang="fr-FR" sz="2200" dirty="0"/>
              <a:t>Intervenant auprès du Centre National de la Formation du Personnel Territorial depuis 1990</a:t>
            </a:r>
          </a:p>
          <a:p>
            <a:pPr algn="l" rtl="0"/>
            <a:r>
              <a:rPr lang="fr-FR" sz="2200" dirty="0"/>
              <a:t>2009 à 2016 : Intervenant en licence pro, « Stratégies des Espaces Verts des villes et Management » Université Toulouse 1.</a:t>
            </a:r>
          </a:p>
          <a:p>
            <a:pPr algn="l" rtl="0"/>
            <a:r>
              <a:rPr lang="fr-FR" sz="2200" dirty="0"/>
              <a:t>Depuis 1993 membre du jury régional du Concours des villes et villages fleuris.</a:t>
            </a:r>
          </a:p>
          <a:p>
            <a:pPr algn="l" rtl="0"/>
            <a:r>
              <a:rPr lang="fr-FR" sz="2200" dirty="0"/>
              <a:t>Responsable d’équipe du jury régional du Label des villes et villages fleuris depuis 2021</a:t>
            </a:r>
          </a:p>
          <a:p>
            <a:pPr algn="l" rtl="0"/>
            <a:r>
              <a:rPr lang="fr-FR" sz="2200" dirty="0"/>
              <a:t>Délégué régional de l’association </a:t>
            </a:r>
            <a:r>
              <a:rPr lang="fr-FR" sz="2200" dirty="0" err="1"/>
              <a:t>Hortis</a:t>
            </a:r>
            <a:r>
              <a:rPr lang="fr-FR" sz="2200" dirty="0"/>
              <a:t> : association des responsables des espaces verts</a:t>
            </a:r>
          </a:p>
          <a:p>
            <a:pPr algn="l" rtl="0"/>
            <a:r>
              <a:rPr lang="fr-FR" sz="2200" dirty="0"/>
              <a:t>et nature en ville.</a:t>
            </a:r>
          </a:p>
        </p:txBody>
      </p:sp>
    </p:spTree>
    <p:extLst>
      <p:ext uri="{BB962C8B-B14F-4D97-AF65-F5344CB8AC3E}">
        <p14:creationId xmlns:p14="http://schemas.microsoft.com/office/powerpoint/2010/main" val="108498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117" y="444447"/>
            <a:ext cx="8481269" cy="6174465"/>
          </a:xfrm>
        </p:spPr>
        <p:txBody>
          <a:bodyPr rtlCol="0">
            <a:normAutofit/>
          </a:bodyPr>
          <a:lstStyle/>
          <a:p>
            <a:pPr rtl="0"/>
            <a:r>
              <a:rPr lang="fr-FR" sz="2400" dirty="0"/>
              <a:t>INGENIEUR EN CHEF HC / FORMATEUR / CONSULTANT</a:t>
            </a:r>
          </a:p>
          <a:p>
            <a:pPr rtl="0"/>
            <a:endParaRPr lang="fr-FR" sz="2400" dirty="0"/>
          </a:p>
          <a:p>
            <a:pPr rtl="0"/>
            <a:r>
              <a:rPr lang="fr-FR" sz="2400" dirty="0"/>
              <a:t>Patrick LAFFORGUE</a:t>
            </a:r>
          </a:p>
          <a:p>
            <a:pPr rtl="0"/>
            <a:r>
              <a:rPr lang="fr-FR" sz="2400" dirty="0"/>
              <a:t>E-mail : patrickjardinierdeville@gmail.com</a:t>
            </a:r>
          </a:p>
          <a:p>
            <a:pPr rtl="0"/>
            <a:r>
              <a:rPr lang="fr-FR" sz="2400" dirty="0"/>
              <a:t>Site : patrickjardindeville.com </a:t>
            </a:r>
            <a:r>
              <a:rPr lang="fr-FR" sz="2400" dirty="0">
                <a:hlinkClick r:id="rId3"/>
              </a:rPr>
              <a:t>(patrickjardindeville.com)</a:t>
            </a:r>
            <a:endParaRPr lang="fr-FR" sz="2400" dirty="0"/>
          </a:p>
          <a:p>
            <a:pPr rtl="0"/>
            <a:r>
              <a:rPr lang="fr-FR" sz="2400" dirty="0"/>
              <a:t>Auto entrepreneur Formateur et consultant en espaces verts et naturels</a:t>
            </a:r>
          </a:p>
          <a:p>
            <a:r>
              <a:rPr lang="fr-FR" sz="2400" dirty="0"/>
              <a:t>Intervenant  pour les EVN auprès du Centre National de la Formation du Personnel Territorial</a:t>
            </a:r>
          </a:p>
          <a:p>
            <a:pPr algn="l" rtl="0"/>
            <a:r>
              <a:rPr lang="fr-FR" sz="2400" dirty="0"/>
              <a:t>Responsable d’équipe du jury régional du Label des villes et villages fleuris depuis 2021</a:t>
            </a:r>
          </a:p>
          <a:p>
            <a:pPr algn="l" rtl="0"/>
            <a:r>
              <a:rPr lang="fr-FR" sz="2400" dirty="0"/>
              <a:t>Délégué régional de l’association </a:t>
            </a:r>
            <a:r>
              <a:rPr lang="fr-FR" sz="2400" dirty="0" err="1"/>
              <a:t>Hortis</a:t>
            </a:r>
            <a:r>
              <a:rPr lang="fr-FR" sz="2400" dirty="0"/>
              <a:t> : association des responsables des espaces verts et nature en ville.</a:t>
            </a:r>
          </a:p>
          <a:p>
            <a:pPr algn="l" rtl="0"/>
            <a:r>
              <a:rPr lang="fr-FR" sz="2400" dirty="0"/>
              <a:t>Association </a:t>
            </a:r>
            <a:r>
              <a:rPr lang="fr-FR" sz="2400" dirty="0" err="1"/>
              <a:t>jardin’Aude</a:t>
            </a:r>
            <a:endParaRPr lang="fr-FR" sz="2400" dirty="0"/>
          </a:p>
          <a:p>
            <a:endParaRPr lang="fr-FR" sz="2400" dirty="0"/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1694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1" y="71306"/>
            <a:ext cx="4375404" cy="832523"/>
          </a:xfrm>
        </p:spPr>
        <p:txBody>
          <a:bodyPr rtlCol="0"/>
          <a:lstStyle/>
          <a:p>
            <a:pPr rtl="0"/>
            <a:r>
              <a:rPr lang="fr-FR" dirty="0">
                <a:latin typeface="+mn-lt"/>
              </a:rPr>
              <a:t>APPRENDRE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7066" y="903829"/>
            <a:ext cx="7793373" cy="5620624"/>
          </a:xfrm>
        </p:spPr>
        <p:txBody>
          <a:bodyPr rtlCol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Mon expérience avec les livres et les revues pro: 3 livres et une synthèse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Les techniques modernes: Internet et les sites pros </a:t>
            </a:r>
            <a:r>
              <a:rPr lang="fr-FR" sz="1800" dirty="0">
                <a:hlinkClick r:id="rId3"/>
              </a:rPr>
              <a:t>(patrickjardindeville.com)</a:t>
            </a:r>
            <a:r>
              <a:rPr lang="fr-FR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YouTube…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Apprendre du RESEAU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Hortis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hlinkClick r:id="rId4"/>
              </a:rPr>
              <a:t>Hortis</a:t>
            </a:r>
            <a:r>
              <a:rPr lang="fr-FR" sz="1800" dirty="0">
                <a:hlinkClick r:id="rId4"/>
              </a:rPr>
              <a:t>, les responsables d’espaces nature en ville </a:t>
            </a:r>
            <a:endParaRPr lang="fr-FR" sz="1800" dirty="0"/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Unep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1800" dirty="0">
                <a:hlinkClick r:id="rId5"/>
              </a:rPr>
              <a:t>(campnum.com)</a:t>
            </a:r>
            <a:endParaRPr lang="fr-FR" sz="1800" dirty="0"/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Cnfpt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1800" dirty="0">
                <a:hlinkClick r:id="rId6"/>
              </a:rPr>
              <a:t>Communauté Nature et environnement | E-Communautés (cnfpt.fr)</a:t>
            </a:r>
            <a:endParaRPr lang="fr-FR" sz="1800" dirty="0"/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Plante et cité (veille technique, label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écojardin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1800" dirty="0">
                <a:hlinkClick r:id="rId7"/>
              </a:rPr>
              <a:t>(plante-et-cite.fr)</a:t>
            </a:r>
            <a:endParaRPr lang="fr-FR" sz="1800" dirty="0"/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Villes et Villages fleuris </a:t>
            </a:r>
            <a:r>
              <a:rPr lang="fr-FR" sz="1800" dirty="0">
                <a:hlinkClick r:id="rId8"/>
              </a:rPr>
              <a:t>(villes-et-villages-fleuris.com)</a:t>
            </a:r>
            <a:endParaRPr lang="fr-FR" sz="1800" dirty="0"/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Fredon </a:t>
            </a:r>
            <a:r>
              <a:rPr lang="fr-FR" sz="1800" dirty="0" err="1">
                <a:hlinkClick r:id="rId9"/>
              </a:rPr>
              <a:t>FREDON</a:t>
            </a:r>
            <a:r>
              <a:rPr lang="fr-FR" sz="1800" dirty="0">
                <a:hlinkClick r:id="rId9"/>
              </a:rPr>
              <a:t> Occitanie</a:t>
            </a:r>
            <a:r>
              <a:rPr lang="fr-FR" sz="1800" dirty="0"/>
              <a:t>, RNSA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OFB Occitanie </a:t>
            </a:r>
            <a:r>
              <a:rPr lang="fr-FR" sz="1800" dirty="0">
                <a:hlinkClick r:id="rId10"/>
              </a:rPr>
              <a:t>(ofb.gouv.fr)</a:t>
            </a:r>
            <a:r>
              <a:rPr lang="fr-FR" sz="1800" dirty="0"/>
              <a:t>, </a:t>
            </a:r>
            <a:r>
              <a:rPr lang="fr-FR" sz="1800" dirty="0" err="1"/>
              <a:t>Cérema</a:t>
            </a:r>
            <a:r>
              <a:rPr lang="fr-FR" sz="1800" dirty="0"/>
              <a:t>, Idéal réseau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Les végétaux sobres en 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5</a:t>
            </a:fld>
            <a:endParaRPr lang="fr-FR"/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D666736D-0AFF-C367-092C-F2C36600EC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339" y="4802377"/>
            <a:ext cx="15621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74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1" y="71306"/>
            <a:ext cx="4375404" cy="832523"/>
          </a:xfrm>
        </p:spPr>
        <p:txBody>
          <a:bodyPr rtlCol="0"/>
          <a:lstStyle/>
          <a:p>
            <a:pPr rtl="0"/>
            <a:r>
              <a:rPr lang="fr-FR" dirty="0">
                <a:latin typeface="+mn-lt"/>
              </a:rPr>
              <a:t>APPRENDRE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7066" y="903829"/>
            <a:ext cx="7923653" cy="5620624"/>
          </a:xfrm>
        </p:spPr>
        <p:txBody>
          <a:bodyPr rtlCol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Mon expérience avec les livres et les revues pro: 3 livres et une synthèse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bibles: </a:t>
            </a: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fascicule 35 « Aménagements paysagers, aires de sports et de loisirs de plein air »</a:t>
            </a: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règles professionnelles du paysage</a:t>
            </a: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bon jardinier</a:t>
            </a: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 Clause ou autres</a:t>
            </a: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tube</a:t>
            </a: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la thématique: QUE PLANTER DEMAIN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Apprendre en étant formateur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Les végétaux sobres en 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6</a:t>
            </a:fld>
            <a:endParaRPr lang="fr-FR"/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D666736D-0AFF-C367-092C-F2C36600E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339" y="4802377"/>
            <a:ext cx="15621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70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C2DBC32-161A-03E6-EA8B-F28029155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0319" y="-69574"/>
            <a:ext cx="9825956" cy="692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5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70D9D1-A50E-F965-A0DB-408F577DC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91" y="-132390"/>
            <a:ext cx="9670774" cy="67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24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9F1FEC-FBCA-366A-A85C-B09EB78BD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31" y="-487018"/>
            <a:ext cx="7514191" cy="381531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5FBF486-2CE8-CA47-F722-99529F90F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31" y="3361846"/>
            <a:ext cx="7742791" cy="34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21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55</TotalTime>
  <Words>1034</Words>
  <Application>Microsoft Office PowerPoint</Application>
  <PresentationFormat>Affichage à l'écran (4:3)</PresentationFormat>
  <Paragraphs>103</Paragraphs>
  <Slides>15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-apple-system</vt:lpstr>
      <vt:lpstr>Arial</vt:lpstr>
      <vt:lpstr>Calibri</vt:lpstr>
      <vt:lpstr>Calibri Light</vt:lpstr>
      <vt:lpstr>Thème Office</vt:lpstr>
      <vt:lpstr>Présentation PowerPoint</vt:lpstr>
      <vt:lpstr>SOMMAIRE</vt:lpstr>
      <vt:lpstr>Présentation PowerPoint</vt:lpstr>
      <vt:lpstr>Présentation PowerPoint</vt:lpstr>
      <vt:lpstr>APPRENDRE</vt:lpstr>
      <vt:lpstr>APPRENDRE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 lafforgue</dc:creator>
  <cp:lastModifiedBy>patrick lafforgue</cp:lastModifiedBy>
  <cp:revision>7</cp:revision>
  <dcterms:created xsi:type="dcterms:W3CDTF">2023-12-21T09:56:04Z</dcterms:created>
  <dcterms:modified xsi:type="dcterms:W3CDTF">2025-07-17T12:50:21Z</dcterms:modified>
</cp:coreProperties>
</file>