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9" r:id="rId4"/>
    <p:sldId id="258" r:id="rId5"/>
    <p:sldId id="261" r:id="rId6"/>
    <p:sldId id="262"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15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5E14F-6D8C-4C45-B58F-0A95088E6B48}" type="datetimeFigureOut">
              <a:rPr lang="fr-FR" smtClean="0"/>
              <a:t>01/04/2024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503AF-1822-4DF9-A10E-4D9ABA854470}" type="slidenum">
              <a:rPr lang="fr-FR" smtClean="0"/>
              <a:t>‹N°›</a:t>
            </a:fld>
            <a:endParaRPr lang="fr-FR"/>
          </a:p>
        </p:txBody>
      </p:sp>
    </p:spTree>
    <p:extLst>
      <p:ext uri="{BB962C8B-B14F-4D97-AF65-F5344CB8AC3E}">
        <p14:creationId xmlns:p14="http://schemas.microsoft.com/office/powerpoint/2010/main" val="334084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Le Climat du Bassin Sud-Ouest qui concerne le bassin moyen de la Garonne, est caractérisé par un ensoleillement annuel proche de 2000 heures. Située à mi-chemin entre l’Atlantique et la Méditerranée, cette zone est balayée par 2 vents dominants : l’Autan avec ses rafales de sud-est qui dessèchent les cultures et le vent d’ouest porteur de pluie. Les étés plutôt chauds et secs sont inégalement arrosés par des orages. En moyenne, Toulouse bénéficie de 28 jours supérieurs à 30°C et de 31 jours de gel par an. • Le Climat de montagne et marge montagnarde, présent en Occitanie dans les Pyrénées et le sud-ouest du Massif Central (Lozère, Aveyron, est du Lot) se manifeste par une diminution assez régulière des températures avec l’altitude et une augmentation des précipitations (qui tombent sous forme de neige selon la nature des perturbations, l’orientation des pentes, l’exposition ou l’altitude). </a:t>
            </a:r>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3</a:t>
            </a:fld>
            <a:endParaRPr lang="fr-FR"/>
          </a:p>
        </p:txBody>
      </p:sp>
    </p:spTree>
    <p:extLst>
      <p:ext uri="{BB962C8B-B14F-4D97-AF65-F5344CB8AC3E}">
        <p14:creationId xmlns:p14="http://schemas.microsoft.com/office/powerpoint/2010/main" val="377767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retenir ✓ L’augmentation tendancielle de la température est de + 0,32°C par décennie sur la période d’observation (1959 à 2021), soit + 1, 94 °C en 62 ans. ✓ Depuis le milieu des années 1980, le réchauffement s’est accentué. ✓ Cet accroissement important des températures, de plus en plus rapide ces dernières décennies.</a:t>
            </a:r>
          </a:p>
          <a:p>
            <a:r>
              <a:rPr lang="fr-FR" dirty="0"/>
              <a:t>Plusieurs éléments méritent d’être soulignés : + 0,27 (S) • L’évolution tendancielle des températures est plus importante en été et au printemps. • Toutes les stations étudiées sont significatives. • En moyenne sur les 12 stations de la région Occitanie, l’évolution tendancielle entre 1959 et 2021 est de 0,28°C par décennie en automne, de 0,34°C par décennie au printemps, de 0,22°C par décennie en hiver et de 0,45°C par décennie en été.</a:t>
            </a:r>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4</a:t>
            </a:fld>
            <a:endParaRPr lang="fr-FR"/>
          </a:p>
        </p:txBody>
      </p:sp>
    </p:spTree>
    <p:extLst>
      <p:ext uri="{BB962C8B-B14F-4D97-AF65-F5344CB8AC3E}">
        <p14:creationId xmlns:p14="http://schemas.microsoft.com/office/powerpoint/2010/main" val="20669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retenir ✓ Le nombre de jours estivaux a fortement augmenté en Occitanie au cours des 60 dernières années avec + 6,1 jours par décennie sur la moyenne des stations (soit une augmentation de 8%). </a:t>
            </a:r>
          </a:p>
          <a:p>
            <a:r>
              <a:rPr lang="fr-FR" dirty="0"/>
              <a:t>A souligner qu’il gèle moins – 8 jours dans les PO et – 39 j en Aveyron</a:t>
            </a:r>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5</a:t>
            </a:fld>
            <a:endParaRPr lang="fr-FR"/>
          </a:p>
        </p:txBody>
      </p:sp>
    </p:spTree>
    <p:extLst>
      <p:ext uri="{BB962C8B-B14F-4D97-AF65-F5344CB8AC3E}">
        <p14:creationId xmlns:p14="http://schemas.microsoft.com/office/powerpoint/2010/main" val="26514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n’observe pas de tendance statistiquement significative du cumul annuel des pluies en région Occitanie (sauf pour la station Montpellier-</a:t>
            </a:r>
            <a:r>
              <a:rPr lang="fr-FR" dirty="0" err="1"/>
              <a:t>Maugio</a:t>
            </a:r>
            <a:r>
              <a:rPr lang="fr-FR" dirty="0"/>
              <a:t> qui est légèrement significative), ce qui signifie une situation assez stable sur les 60 dernières années.</a:t>
            </a:r>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6</a:t>
            </a:fld>
            <a:endParaRPr lang="fr-FR"/>
          </a:p>
        </p:txBody>
      </p:sp>
    </p:spTree>
    <p:extLst>
      <p:ext uri="{BB962C8B-B14F-4D97-AF65-F5344CB8AC3E}">
        <p14:creationId xmlns:p14="http://schemas.microsoft.com/office/powerpoint/2010/main" val="34114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L’ETP est ainsi un indicateur qui permet d’estimer les pertes effectives en eau des prairies et des terres arables et qui peut être calculé à partir du rayonnement solaire, de la température de l’air, de la vitesse du vent et de l’humidité relative. A noter que cette ETP maximum recensée en 2003 est aujourd’hui proche des moyennes de ces 5 dernières années. 6 mm/j</a:t>
            </a:r>
          </a:p>
          <a:p>
            <a:r>
              <a:rPr lang="fr-FR" dirty="0"/>
              <a:t>L’ETP annuel augmente dans toute la région avec une hausse plus marquée en été. ETP estivale des PO 457 </a:t>
            </a:r>
            <a:r>
              <a:rPr lang="fr-FR" dirty="0" err="1"/>
              <a:t>mm.</a:t>
            </a:r>
            <a:endParaRPr lang="fr-FR" dirty="0"/>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7</a:t>
            </a:fld>
            <a:endParaRPr lang="fr-FR"/>
          </a:p>
        </p:txBody>
      </p:sp>
    </p:spTree>
    <p:extLst>
      <p:ext uri="{BB962C8B-B14F-4D97-AF65-F5344CB8AC3E}">
        <p14:creationId xmlns:p14="http://schemas.microsoft.com/office/powerpoint/2010/main" val="384891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42B5428-90DA-4879-9539-EF52CF4E901E}" type="datetimeFigureOut">
              <a:rPr lang="fr-FR" smtClean="0"/>
              <a:t>01/04/2024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3612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2B5428-90DA-4879-9539-EF52CF4E901E}" type="datetimeFigureOut">
              <a:rPr lang="fr-FR" smtClean="0"/>
              <a:t>01/04/2024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270920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2B5428-90DA-4879-9539-EF52CF4E901E}" type="datetimeFigureOut">
              <a:rPr lang="fr-FR" smtClean="0"/>
              <a:t>01/04/2024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348420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2B5428-90DA-4879-9539-EF52CF4E901E}" type="datetimeFigureOut">
              <a:rPr lang="fr-FR" smtClean="0"/>
              <a:t>01/04/2024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11556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42B5428-90DA-4879-9539-EF52CF4E901E}" type="datetimeFigureOut">
              <a:rPr lang="fr-FR" smtClean="0"/>
              <a:t>01/04/2024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189609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42B5428-90DA-4879-9539-EF52CF4E901E}" type="datetimeFigureOut">
              <a:rPr lang="fr-FR" smtClean="0"/>
              <a:t>01/04/2024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7149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42B5428-90DA-4879-9539-EF52CF4E901E}" type="datetimeFigureOut">
              <a:rPr lang="fr-FR" smtClean="0"/>
              <a:t>01/04/2024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129775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42B5428-90DA-4879-9539-EF52CF4E901E}" type="datetimeFigureOut">
              <a:rPr lang="fr-FR" smtClean="0"/>
              <a:t>01/04/2024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122281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B5428-90DA-4879-9539-EF52CF4E901E}" type="datetimeFigureOut">
              <a:rPr lang="fr-FR" smtClean="0"/>
              <a:t>01/04/2024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255314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42B5428-90DA-4879-9539-EF52CF4E901E}" type="datetimeFigureOut">
              <a:rPr lang="fr-FR" smtClean="0"/>
              <a:t>01/04/2024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8646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42B5428-90DA-4879-9539-EF52CF4E901E}" type="datetimeFigureOut">
              <a:rPr lang="fr-FR" smtClean="0"/>
              <a:t>01/04/2024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60057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B5428-90DA-4879-9539-EF52CF4E901E}" type="datetimeFigureOut">
              <a:rPr lang="fr-FR" smtClean="0"/>
              <a:t>01/04/2024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11791-0E8B-4F0D-9F5A-6EB8E194466C}" type="slidenum">
              <a:rPr lang="fr-FR" smtClean="0"/>
              <a:t>‹N°›</a:t>
            </a:fld>
            <a:endParaRPr lang="fr-FR"/>
          </a:p>
        </p:txBody>
      </p:sp>
    </p:spTree>
    <p:extLst>
      <p:ext uri="{BB962C8B-B14F-4D97-AF65-F5344CB8AC3E}">
        <p14:creationId xmlns:p14="http://schemas.microsoft.com/office/powerpoint/2010/main" val="856517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ccitanie.chambre-agriculture.fr/agroenvironnement/changement-climatique/oracle-occitani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73BA415-10FD-69FF-ADAD-29BBC2005CD1}"/>
              </a:ext>
            </a:extLst>
          </p:cNvPr>
          <p:cNvSpPr txBox="1"/>
          <p:nvPr/>
        </p:nvSpPr>
        <p:spPr>
          <a:xfrm>
            <a:off x="272374" y="0"/>
            <a:ext cx="8608979" cy="5016758"/>
          </a:xfrm>
          <a:prstGeom prst="rect">
            <a:avLst/>
          </a:prstGeom>
          <a:noFill/>
        </p:spPr>
        <p:txBody>
          <a:bodyPr wrap="square">
            <a:spAutoFit/>
          </a:bodyPr>
          <a:lstStyle/>
          <a:p>
            <a:r>
              <a:rPr lang="fr-FR" sz="2800" dirty="0"/>
              <a:t>ORACLE est un Observatoire Régional sur l’Agriculture et le Changement </a:t>
            </a:r>
            <a:r>
              <a:rPr lang="fr-FR" sz="2800" dirty="0" err="1"/>
              <a:t>cLimatiquE</a:t>
            </a:r>
            <a:r>
              <a:rPr lang="fr-FR" sz="2800" dirty="0"/>
              <a:t> sur la région Occitanie. </a:t>
            </a:r>
          </a:p>
          <a:p>
            <a:endParaRPr lang="fr-FR" sz="2400" dirty="0"/>
          </a:p>
          <a:p>
            <a:r>
              <a:rPr lang="fr-FR" sz="2400" dirty="0"/>
              <a:t>Il permet d’établir un constat objectif, avec des données fiables, du changement climatique et de ses conséquences avérées sur l’activité agricole régionale et de déceler quelles adaptations de l’agriculture se mettent en place pour les accompagner. Attention les données d’ORACLE 2023 ne prennent les données que jusqu’en 2019 et ne prend donc pas en compte les deux dernières années de sècheresse.</a:t>
            </a:r>
          </a:p>
          <a:p>
            <a:r>
              <a:rPr lang="fr-FR" sz="2400" dirty="0"/>
              <a:t>Ce n’est pas non plus un observatoire sur les données hydrologique de notre région: remplissage et hauteur des nappes phréatiques, débit des rivières….</a:t>
            </a:r>
          </a:p>
        </p:txBody>
      </p:sp>
      <p:sp>
        <p:nvSpPr>
          <p:cNvPr id="3" name="ZoneTexte 2">
            <a:extLst>
              <a:ext uri="{FF2B5EF4-FFF2-40B4-BE49-F238E27FC236}">
                <a16:creationId xmlns:a16="http://schemas.microsoft.com/office/drawing/2014/main" id="{CBDAEB5E-4495-A05F-0E7E-1D0AA740C65F}"/>
              </a:ext>
            </a:extLst>
          </p:cNvPr>
          <p:cNvSpPr txBox="1"/>
          <p:nvPr/>
        </p:nvSpPr>
        <p:spPr>
          <a:xfrm>
            <a:off x="418289" y="5790907"/>
            <a:ext cx="8463064" cy="646331"/>
          </a:xfrm>
          <a:prstGeom prst="rect">
            <a:avLst/>
          </a:prstGeom>
          <a:noFill/>
        </p:spPr>
        <p:txBody>
          <a:bodyPr wrap="square">
            <a:spAutoFit/>
          </a:bodyPr>
          <a:lstStyle/>
          <a:p>
            <a:r>
              <a:rPr lang="fr-FR" dirty="0">
                <a:hlinkClick r:id="rId3"/>
              </a:rPr>
              <a:t>Observatoire Régional sur l’Agriculture et le Changement </a:t>
            </a:r>
            <a:r>
              <a:rPr lang="fr-FR" dirty="0" err="1">
                <a:hlinkClick r:id="rId3"/>
              </a:rPr>
              <a:t>cLimatiquE</a:t>
            </a:r>
            <a:r>
              <a:rPr lang="fr-FR" dirty="0">
                <a:hlinkClick r:id="rId3"/>
              </a:rPr>
              <a:t> en Occitanie - Chambre d'agriculture Occitanie (chambre-agriculture.fr)</a:t>
            </a:r>
            <a:endParaRPr lang="fr-FR" dirty="0"/>
          </a:p>
        </p:txBody>
      </p:sp>
    </p:spTree>
    <p:extLst>
      <p:ext uri="{BB962C8B-B14F-4D97-AF65-F5344CB8AC3E}">
        <p14:creationId xmlns:p14="http://schemas.microsoft.com/office/powerpoint/2010/main" val="377773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8422563-5582-CC39-F3AA-464C1C20AF01}"/>
              </a:ext>
            </a:extLst>
          </p:cNvPr>
          <p:cNvPicPr>
            <a:picLocks noChangeAspect="1"/>
          </p:cNvPicPr>
          <p:nvPr/>
        </p:nvPicPr>
        <p:blipFill>
          <a:blip r:embed="rId3"/>
          <a:stretch>
            <a:fillRect/>
          </a:stretch>
        </p:blipFill>
        <p:spPr>
          <a:xfrm>
            <a:off x="0" y="4972050"/>
            <a:ext cx="6267450" cy="1885950"/>
          </a:xfrm>
          <a:prstGeom prst="rect">
            <a:avLst/>
          </a:prstGeom>
        </p:spPr>
      </p:pic>
      <p:pic>
        <p:nvPicPr>
          <p:cNvPr id="6" name="Image 5">
            <a:extLst>
              <a:ext uri="{FF2B5EF4-FFF2-40B4-BE49-F238E27FC236}">
                <a16:creationId xmlns:a16="http://schemas.microsoft.com/office/drawing/2014/main" id="{581975BA-4456-823F-26CF-3CE3E82053C9}"/>
              </a:ext>
            </a:extLst>
          </p:cNvPr>
          <p:cNvPicPr>
            <a:picLocks noChangeAspect="1"/>
          </p:cNvPicPr>
          <p:nvPr/>
        </p:nvPicPr>
        <p:blipFill>
          <a:blip r:embed="rId4"/>
          <a:stretch>
            <a:fillRect/>
          </a:stretch>
        </p:blipFill>
        <p:spPr>
          <a:xfrm>
            <a:off x="0" y="0"/>
            <a:ext cx="6813550" cy="4972050"/>
          </a:xfrm>
          <a:prstGeom prst="rect">
            <a:avLst/>
          </a:prstGeom>
        </p:spPr>
      </p:pic>
      <p:sp>
        <p:nvSpPr>
          <p:cNvPr id="8" name="ZoneTexte 7">
            <a:extLst>
              <a:ext uri="{FF2B5EF4-FFF2-40B4-BE49-F238E27FC236}">
                <a16:creationId xmlns:a16="http://schemas.microsoft.com/office/drawing/2014/main" id="{A01FF5D4-E426-7B90-A41A-A491F0D0944C}"/>
              </a:ext>
            </a:extLst>
          </p:cNvPr>
          <p:cNvSpPr txBox="1"/>
          <p:nvPr/>
        </p:nvSpPr>
        <p:spPr>
          <a:xfrm>
            <a:off x="6547773" y="198782"/>
            <a:ext cx="2814360" cy="6858000"/>
          </a:xfrm>
          <a:prstGeom prst="rect">
            <a:avLst/>
          </a:prstGeom>
          <a:noFill/>
        </p:spPr>
        <p:txBody>
          <a:bodyPr vert="wordArtVert" wrap="square" rtlCol="0">
            <a:spAutoFit/>
          </a:bodyPr>
          <a:lstStyle/>
          <a:p>
            <a:r>
              <a:rPr lang="fr-FR" sz="3600" b="1" dirty="0"/>
              <a:t>TYPOLOGIE DU CLIMAT EN OCCITANIE</a:t>
            </a:r>
          </a:p>
        </p:txBody>
      </p:sp>
    </p:spTree>
    <p:extLst>
      <p:ext uri="{BB962C8B-B14F-4D97-AF65-F5344CB8AC3E}">
        <p14:creationId xmlns:p14="http://schemas.microsoft.com/office/powerpoint/2010/main" val="262942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3425BDC-227D-DDDC-411B-A6D13D2DD3EB}"/>
              </a:ext>
            </a:extLst>
          </p:cNvPr>
          <p:cNvPicPr>
            <a:picLocks noChangeAspect="1"/>
          </p:cNvPicPr>
          <p:nvPr/>
        </p:nvPicPr>
        <p:blipFill>
          <a:blip r:embed="rId4"/>
          <a:stretch>
            <a:fillRect/>
          </a:stretch>
        </p:blipFill>
        <p:spPr>
          <a:xfrm>
            <a:off x="-40142" y="2398427"/>
            <a:ext cx="4571999" cy="4459573"/>
          </a:xfrm>
          <a:prstGeom prst="rect">
            <a:avLst/>
          </a:prstGeom>
        </p:spPr>
      </p:pic>
      <p:pic>
        <p:nvPicPr>
          <p:cNvPr id="5" name="Image 4">
            <a:extLst>
              <a:ext uri="{FF2B5EF4-FFF2-40B4-BE49-F238E27FC236}">
                <a16:creationId xmlns:a16="http://schemas.microsoft.com/office/drawing/2014/main" id="{0C819DE0-5A16-9F91-D780-EA611C6663B6}"/>
              </a:ext>
            </a:extLst>
          </p:cNvPr>
          <p:cNvPicPr>
            <a:picLocks noChangeAspect="1"/>
          </p:cNvPicPr>
          <p:nvPr/>
        </p:nvPicPr>
        <p:blipFill>
          <a:blip r:embed="rId5"/>
          <a:stretch>
            <a:fillRect/>
          </a:stretch>
        </p:blipFill>
        <p:spPr>
          <a:xfrm>
            <a:off x="4681330" y="2395330"/>
            <a:ext cx="4462670" cy="4462670"/>
          </a:xfrm>
          <a:prstGeom prst="rect">
            <a:avLst/>
          </a:prstGeom>
        </p:spPr>
      </p:pic>
      <p:pic>
        <p:nvPicPr>
          <p:cNvPr id="6" name="Image 5">
            <a:extLst>
              <a:ext uri="{FF2B5EF4-FFF2-40B4-BE49-F238E27FC236}">
                <a16:creationId xmlns:a16="http://schemas.microsoft.com/office/drawing/2014/main" id="{291C1CEC-1263-F584-0F35-C8B85E4386C9}"/>
              </a:ext>
            </a:extLst>
          </p:cNvPr>
          <p:cNvPicPr>
            <a:picLocks noChangeAspect="1"/>
          </p:cNvPicPr>
          <p:nvPr/>
        </p:nvPicPr>
        <p:blipFill>
          <a:blip r:embed="rId6"/>
          <a:stretch>
            <a:fillRect/>
          </a:stretch>
        </p:blipFill>
        <p:spPr>
          <a:xfrm>
            <a:off x="-19877" y="0"/>
            <a:ext cx="6599582" cy="2388863"/>
          </a:xfrm>
          <a:prstGeom prst="rect">
            <a:avLst/>
          </a:prstGeom>
        </p:spPr>
      </p:pic>
    </p:spTree>
    <p:extLst>
      <p:ext uri="{BB962C8B-B14F-4D97-AF65-F5344CB8AC3E}">
        <p14:creationId xmlns:p14="http://schemas.microsoft.com/office/powerpoint/2010/main" val="346600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43C06BF-76CC-06EA-62BC-F6308D0C4C91}"/>
              </a:ext>
            </a:extLst>
          </p:cNvPr>
          <p:cNvPicPr>
            <a:picLocks noChangeAspect="1"/>
          </p:cNvPicPr>
          <p:nvPr/>
        </p:nvPicPr>
        <p:blipFill>
          <a:blip r:embed="rId4"/>
          <a:stretch>
            <a:fillRect/>
          </a:stretch>
        </p:blipFill>
        <p:spPr>
          <a:xfrm>
            <a:off x="271923" y="0"/>
            <a:ext cx="8600154" cy="6858000"/>
          </a:xfrm>
          <a:prstGeom prst="rect">
            <a:avLst/>
          </a:prstGeom>
        </p:spPr>
      </p:pic>
    </p:spTree>
    <p:extLst>
      <p:ext uri="{BB962C8B-B14F-4D97-AF65-F5344CB8AC3E}">
        <p14:creationId xmlns:p14="http://schemas.microsoft.com/office/powerpoint/2010/main" val="99881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8B0D44D-F753-A6CB-6D91-D1B84ED98C19}"/>
              </a:ext>
            </a:extLst>
          </p:cNvPr>
          <p:cNvPicPr>
            <a:picLocks noChangeAspect="1"/>
          </p:cNvPicPr>
          <p:nvPr/>
        </p:nvPicPr>
        <p:blipFill>
          <a:blip r:embed="rId4"/>
          <a:stretch>
            <a:fillRect/>
          </a:stretch>
        </p:blipFill>
        <p:spPr>
          <a:xfrm>
            <a:off x="157831" y="0"/>
            <a:ext cx="8828338" cy="6857999"/>
          </a:xfrm>
          <a:prstGeom prst="rect">
            <a:avLst/>
          </a:prstGeom>
        </p:spPr>
      </p:pic>
    </p:spTree>
    <p:extLst>
      <p:ext uri="{BB962C8B-B14F-4D97-AF65-F5344CB8AC3E}">
        <p14:creationId xmlns:p14="http://schemas.microsoft.com/office/powerpoint/2010/main" val="233943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07C935C-02C2-5657-5947-243A1C64A2A1}"/>
              </a:ext>
            </a:extLst>
          </p:cNvPr>
          <p:cNvPicPr>
            <a:picLocks noChangeAspect="1"/>
          </p:cNvPicPr>
          <p:nvPr/>
        </p:nvPicPr>
        <p:blipFill>
          <a:blip r:embed="rId4"/>
          <a:stretch>
            <a:fillRect/>
          </a:stretch>
        </p:blipFill>
        <p:spPr>
          <a:xfrm>
            <a:off x="4610255" y="0"/>
            <a:ext cx="4533745" cy="4747098"/>
          </a:xfrm>
          <a:prstGeom prst="rect">
            <a:avLst/>
          </a:prstGeom>
        </p:spPr>
      </p:pic>
      <p:pic>
        <p:nvPicPr>
          <p:cNvPr id="5" name="Image 4">
            <a:extLst>
              <a:ext uri="{FF2B5EF4-FFF2-40B4-BE49-F238E27FC236}">
                <a16:creationId xmlns:a16="http://schemas.microsoft.com/office/drawing/2014/main" id="{8364147D-9CE9-D25C-7C5D-39A15783F7D6}"/>
              </a:ext>
            </a:extLst>
          </p:cNvPr>
          <p:cNvPicPr>
            <a:picLocks noChangeAspect="1"/>
          </p:cNvPicPr>
          <p:nvPr/>
        </p:nvPicPr>
        <p:blipFill>
          <a:blip r:embed="rId5"/>
          <a:stretch>
            <a:fillRect/>
          </a:stretch>
        </p:blipFill>
        <p:spPr>
          <a:xfrm>
            <a:off x="0" y="-1"/>
            <a:ext cx="4677898" cy="4747097"/>
          </a:xfrm>
          <a:prstGeom prst="rect">
            <a:avLst/>
          </a:prstGeom>
        </p:spPr>
      </p:pic>
    </p:spTree>
    <p:extLst>
      <p:ext uri="{BB962C8B-B14F-4D97-AF65-F5344CB8AC3E}">
        <p14:creationId xmlns:p14="http://schemas.microsoft.com/office/powerpoint/2010/main" val="102646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4651964-46E0-4738-56AF-EA9833A94583}"/>
              </a:ext>
            </a:extLst>
          </p:cNvPr>
          <p:cNvPicPr>
            <a:picLocks noChangeAspect="1"/>
          </p:cNvPicPr>
          <p:nvPr/>
        </p:nvPicPr>
        <p:blipFill>
          <a:blip r:embed="rId4"/>
          <a:stretch>
            <a:fillRect/>
          </a:stretch>
        </p:blipFill>
        <p:spPr>
          <a:xfrm>
            <a:off x="567170" y="0"/>
            <a:ext cx="8009659" cy="6858000"/>
          </a:xfrm>
          <a:prstGeom prst="rect">
            <a:avLst/>
          </a:prstGeom>
        </p:spPr>
      </p:pic>
    </p:spTree>
    <p:extLst>
      <p:ext uri="{BB962C8B-B14F-4D97-AF65-F5344CB8AC3E}">
        <p14:creationId xmlns:p14="http://schemas.microsoft.com/office/powerpoint/2010/main" val="322760443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91</TotalTime>
  <Words>638</Words>
  <Application>Microsoft Office PowerPoint</Application>
  <PresentationFormat>Affichage à l'écran (4:3)</PresentationFormat>
  <Paragraphs>19</Paragraphs>
  <Slides>7</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lafforgue</dc:creator>
  <cp:lastModifiedBy>patrick lafforgue</cp:lastModifiedBy>
  <cp:revision>2</cp:revision>
  <dcterms:created xsi:type="dcterms:W3CDTF">2024-03-29T14:28:53Z</dcterms:created>
  <dcterms:modified xsi:type="dcterms:W3CDTF">2024-04-01T07:19:56Z</dcterms:modified>
</cp:coreProperties>
</file>