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5"/>
  </p:notesMasterIdLst>
  <p:sldIdLst>
    <p:sldId id="256" r:id="rId2"/>
    <p:sldId id="292" r:id="rId3"/>
    <p:sldId id="257" r:id="rId4"/>
    <p:sldId id="258" r:id="rId5"/>
    <p:sldId id="259" r:id="rId6"/>
    <p:sldId id="489" r:id="rId7"/>
    <p:sldId id="451" r:id="rId8"/>
    <p:sldId id="452" r:id="rId9"/>
    <p:sldId id="413" r:id="rId10"/>
    <p:sldId id="261" r:id="rId11"/>
    <p:sldId id="351" r:id="rId12"/>
    <p:sldId id="260" r:id="rId13"/>
    <p:sldId id="347" r:id="rId14"/>
    <p:sldId id="331" r:id="rId15"/>
    <p:sldId id="325" r:id="rId16"/>
    <p:sldId id="327" r:id="rId17"/>
    <p:sldId id="329" r:id="rId18"/>
    <p:sldId id="286" r:id="rId19"/>
    <p:sldId id="336" r:id="rId20"/>
    <p:sldId id="326" r:id="rId21"/>
    <p:sldId id="497" r:id="rId22"/>
    <p:sldId id="338" r:id="rId23"/>
    <p:sldId id="346" r:id="rId24"/>
    <p:sldId id="263" r:id="rId25"/>
    <p:sldId id="262" r:id="rId26"/>
    <p:sldId id="496" r:id="rId27"/>
    <p:sldId id="290" r:id="rId28"/>
    <p:sldId id="291" r:id="rId29"/>
    <p:sldId id="289" r:id="rId30"/>
    <p:sldId id="264" r:id="rId31"/>
    <p:sldId id="270" r:id="rId32"/>
    <p:sldId id="276" r:id="rId33"/>
    <p:sldId id="269" r:id="rId34"/>
    <p:sldId id="267" r:id="rId35"/>
    <p:sldId id="268" r:id="rId36"/>
    <p:sldId id="266" r:id="rId37"/>
    <p:sldId id="265" r:id="rId38"/>
    <p:sldId id="272" r:id="rId39"/>
    <p:sldId id="274" r:id="rId40"/>
    <p:sldId id="273" r:id="rId41"/>
    <p:sldId id="271" r:id="rId42"/>
    <p:sldId id="278" r:id="rId43"/>
    <p:sldId id="277" r:id="rId44"/>
    <p:sldId id="493" r:id="rId45"/>
    <p:sldId id="492" r:id="rId46"/>
    <p:sldId id="284" r:id="rId47"/>
    <p:sldId id="279" r:id="rId48"/>
    <p:sldId id="280" r:id="rId49"/>
    <p:sldId id="281" r:id="rId50"/>
    <p:sldId id="282" r:id="rId51"/>
    <p:sldId id="283" r:id="rId52"/>
    <p:sldId id="287" r:id="rId53"/>
    <p:sldId id="494" r:id="rId5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161" autoAdjust="0"/>
  </p:normalViewPr>
  <p:slideViewPr>
    <p:cSldViewPr snapToGrid="0">
      <p:cViewPr varScale="1">
        <p:scale>
          <a:sx n="61" d="100"/>
          <a:sy n="61" d="100"/>
        </p:scale>
        <p:origin x="139" y="43"/>
      </p:cViewPr>
      <p:guideLst/>
    </p:cSldViewPr>
  </p:slideViewPr>
  <p:notesTextViewPr>
    <p:cViewPr>
      <p:scale>
        <a:sx n="1" d="1"/>
        <a:sy n="1" d="1"/>
      </p:scale>
      <p:origin x="0" y="0"/>
    </p:cViewPr>
  </p:notesTextViewPr>
  <p:sorterViewPr>
    <p:cViewPr>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689C4-F104-44AE-8410-A2B37F6A6712}" type="datetimeFigureOut">
              <a:rPr lang="fr-FR" smtClean="0"/>
              <a:t>16/07/2025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D8CD9E-E6B1-4BC1-8245-40FE7611ABB9}" type="slidenum">
              <a:rPr lang="fr-FR" smtClean="0"/>
              <a:t>‹N°›</a:t>
            </a:fld>
            <a:endParaRPr lang="fr-FR"/>
          </a:p>
        </p:txBody>
      </p:sp>
    </p:spTree>
    <p:extLst>
      <p:ext uri="{BB962C8B-B14F-4D97-AF65-F5344CB8AC3E}">
        <p14:creationId xmlns:p14="http://schemas.microsoft.com/office/powerpoint/2010/main" val="140219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végétalisation et surtout la plantation d’arbres des villes françaises est devenue un enjeu majeur pour lutter contre le réchauffement climatique et améliorer la qualité de vie des citoyens.</a:t>
            </a:r>
          </a:p>
          <a:p>
            <a:r>
              <a:rPr lang="fr-FR" dirty="0"/>
              <a:t>Paradoxe: la canicule en milieu urbain et les restriction de l’arrosage par les préfets.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a:t>
            </a:fld>
            <a:endParaRPr lang="fr-FR"/>
          </a:p>
        </p:txBody>
      </p:sp>
    </p:spTree>
    <p:extLst>
      <p:ext uri="{BB962C8B-B14F-4D97-AF65-F5344CB8AC3E}">
        <p14:creationId xmlns:p14="http://schemas.microsoft.com/office/powerpoint/2010/main" val="2724593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Coursan de 2003 à 2010</a:t>
            </a:r>
            <a:r>
              <a:rPr lang="fr-FR"/>
              <a:t>: 513,8 mn</a:t>
            </a:r>
            <a:endParaRPr lang="fr-FR" dirty="0"/>
          </a:p>
          <a:p>
            <a:r>
              <a:rPr lang="fr-FR" dirty="0"/>
              <a:t>De 2011 à 2023 424,80 mn</a:t>
            </a:r>
          </a:p>
          <a:p>
            <a:r>
              <a:rPr lang="fr-FR" dirty="0"/>
              <a:t>Mais de 2019 à 2023 352 mn</a:t>
            </a:r>
          </a:p>
          <a:p>
            <a:r>
              <a:rPr lang="fr-FR" dirty="0"/>
              <a:t>Et 2023 265 mn</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17</a:t>
            </a:fld>
            <a:endParaRPr lang="fr-FR"/>
          </a:p>
        </p:txBody>
      </p:sp>
    </p:spTree>
    <p:extLst>
      <p:ext uri="{BB962C8B-B14F-4D97-AF65-F5344CB8AC3E}">
        <p14:creationId xmlns:p14="http://schemas.microsoft.com/office/powerpoint/2010/main" val="406806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Agriculture plus consommatrice, attention à l'énergie nucléaire et au refroidissement des centrales</a:t>
            </a:r>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20</a:t>
            </a:fld>
            <a:endParaRPr lang="fr-FR"/>
          </a:p>
        </p:txBody>
      </p:sp>
    </p:spTree>
    <p:extLst>
      <p:ext uri="{BB962C8B-B14F-4D97-AF65-F5344CB8AC3E}">
        <p14:creationId xmlns:p14="http://schemas.microsoft.com/office/powerpoint/2010/main" val="272331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1litre sur 5 part en fuite et 2/5 en </a:t>
            </a:r>
            <a:r>
              <a:rPr lang="fr-FR" sz="1200" kern="0" dirty="0">
                <a:solidFill>
                  <a:srgbClr val="232323"/>
                </a:solidFill>
                <a:latin typeface="Arial" panose="020B0604020202020204" pitchFamily="34" charset="0"/>
                <a:ea typeface="Times New Roman" panose="02020603050405020304" pitchFamily="18" charset="0"/>
                <a:cs typeface="Times New Roman" panose="02020603050405020304" pitchFamily="18" charset="0"/>
              </a:rPr>
              <a:t>Communes rurales où la moitié de l'eau potable ne parvient pas à l'usager © Élysée 2023</a:t>
            </a:r>
            <a:endParaRPr lang="fr-FR" sz="1200" kern="100" dirty="0">
              <a:latin typeface="Calibri" panose="020F0502020204030204" pitchFamily="34" charset="0"/>
              <a:ea typeface="Calibri" panose="020F0502020204030204" pitchFamily="34" charset="0"/>
              <a:cs typeface="Times New Roman" panose="02020603050405020304" pitchFamily="18" charset="0"/>
            </a:endParaRPr>
          </a:p>
          <a:p>
            <a:r>
              <a:rPr lang="fr-FR" dirty="0"/>
              <a:t>Citoyen: arrosage du jardin potager, arrosage du jardin d’ornement, piscine, voiture….</a:t>
            </a:r>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22</a:t>
            </a:fld>
            <a:endParaRPr lang="fr-FR"/>
          </a:p>
        </p:txBody>
      </p:sp>
    </p:spTree>
    <p:extLst>
      <p:ext uri="{BB962C8B-B14F-4D97-AF65-F5344CB8AC3E}">
        <p14:creationId xmlns:p14="http://schemas.microsoft.com/office/powerpoint/2010/main" val="4165857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67757-A411-4C5F-5518-4783E77B8C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C08BE0C-B08A-086D-8540-B5D1DA12EE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AB96D7D-199E-FE37-CD65-E6657D277BF2}"/>
              </a:ext>
            </a:extLst>
          </p:cNvPr>
          <p:cNvSpPr>
            <a:spLocks noGrp="1"/>
          </p:cNvSpPr>
          <p:nvPr>
            <p:ph type="body" idx="1"/>
          </p:nvPr>
        </p:nvSpPr>
        <p:spPr/>
        <p:txBody>
          <a:bodyPr/>
          <a:lstStyle/>
          <a:p>
            <a:pPr algn="l"/>
            <a:r>
              <a:rPr lang="fr-FR" b="0" i="0" dirty="0">
                <a:solidFill>
                  <a:srgbClr val="FFFFFF"/>
                </a:solidFill>
                <a:effectLst/>
                <a:latin typeface="Roboto" panose="02000000000000000000" pitchFamily="2" charset="0"/>
              </a:rPr>
              <a:t>La sécheresse et l'aridité sont deux termes qui sont souvent confondus, mais qui ont des significations légèrement différentes. La sécheresse fait référence à une période prolongée de manque de précipitations, ce qui peut entraîner une diminution de l'humidité du sol et des niveaux d'eau dans les rivières, les lacs et les nappes phréatiques. L'aridité, en revanche, se réfère à des conditions climatiques qui sont naturellement sèches, comme dans les déserts, où les précipitations sont très faibles</a:t>
            </a:r>
          </a:p>
          <a:p>
            <a:pPr algn="l"/>
            <a:r>
              <a:rPr lang="fr-FR" b="0" i="0" dirty="0">
                <a:solidFill>
                  <a:srgbClr val="FFFFFF"/>
                </a:solidFill>
                <a:effectLst/>
                <a:latin typeface="Roboto" panose="02000000000000000000" pitchFamily="2" charset="0"/>
              </a:rPr>
              <a:t>et l'humidité est souvent très basse. En d'autres termes, l'aridité est une condition permanente, tandis que la sécheresse est généralement temporaire et peut être causée par des facteurs tels que les changements climatiques, les cycles naturels ou les activités humaines.</a:t>
            </a:r>
          </a:p>
          <a:p>
            <a:endParaRPr lang="fr-FR" dirty="0"/>
          </a:p>
        </p:txBody>
      </p:sp>
      <p:sp>
        <p:nvSpPr>
          <p:cNvPr id="4" name="Espace réservé du numéro de diapositive 3">
            <a:extLst>
              <a:ext uri="{FF2B5EF4-FFF2-40B4-BE49-F238E27FC236}">
                <a16:creationId xmlns:a16="http://schemas.microsoft.com/office/drawing/2014/main" id="{544B662F-399E-A78D-DC3D-0E87C59A3E4D}"/>
              </a:ext>
            </a:extLst>
          </p:cNvPr>
          <p:cNvSpPr>
            <a:spLocks noGrp="1"/>
          </p:cNvSpPr>
          <p:nvPr>
            <p:ph type="sldNum" sz="quarter" idx="5"/>
          </p:nvPr>
        </p:nvSpPr>
        <p:spPr/>
        <p:txBody>
          <a:bodyPr/>
          <a:lstStyle/>
          <a:p>
            <a:fld id="{3B580890-8835-4056-8441-E4A74EEDCD33}" type="slidenum">
              <a:rPr lang="fr-FR" smtClean="0"/>
              <a:t>26</a:t>
            </a:fld>
            <a:endParaRPr lang="fr-FR"/>
          </a:p>
        </p:txBody>
      </p:sp>
    </p:spTree>
    <p:extLst>
      <p:ext uri="{BB962C8B-B14F-4D97-AF65-F5344CB8AC3E}">
        <p14:creationId xmlns:p14="http://schemas.microsoft.com/office/powerpoint/2010/main" val="11052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aux végétaux adaptés:  végétal local, méditerranéen, exotique</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27</a:t>
            </a:fld>
            <a:endParaRPr lang="fr-FR"/>
          </a:p>
        </p:txBody>
      </p:sp>
    </p:spTree>
    <p:extLst>
      <p:ext uri="{BB962C8B-B14F-4D97-AF65-F5344CB8AC3E}">
        <p14:creationId xmlns:p14="http://schemas.microsoft.com/office/powerpoint/2010/main" val="221620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Cette situation météorologique, hydrique et atmosphérique avec ces arrêtés d’interdiction d’arrosage mettent nos ARBRES en périls. L’arrosage de nos arbres est la survie des plantations des dernières années mais c’est surtout un investissement pour les cinquante prochaines années et la résilience des villes.</a:t>
            </a:r>
          </a:p>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29</a:t>
            </a:fld>
            <a:endParaRPr lang="fr-FR"/>
          </a:p>
        </p:txBody>
      </p:sp>
    </p:spTree>
    <p:extLst>
      <p:ext uri="{BB962C8B-B14F-4D97-AF65-F5344CB8AC3E}">
        <p14:creationId xmlns:p14="http://schemas.microsoft.com/office/powerpoint/2010/main" val="330920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Stop pour les bouleaux</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30</a:t>
            </a:fld>
            <a:endParaRPr lang="fr-FR"/>
          </a:p>
        </p:txBody>
      </p:sp>
    </p:spTree>
    <p:extLst>
      <p:ext uri="{BB962C8B-B14F-4D97-AF65-F5344CB8AC3E}">
        <p14:creationId xmlns:p14="http://schemas.microsoft.com/office/powerpoint/2010/main" val="3910077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nous avons réduit drastiquement notre consommation d’eau. QUE RESTE T-IL?</a:t>
            </a:r>
          </a:p>
          <a:p>
            <a:r>
              <a:rPr lang="fr-FR" dirty="0"/>
              <a:t>Quand avons mis en place les bonnes pratiques de plantation avec un choix de végétaux résistants et donc moins transpirants. QUE RESTE-IL?</a:t>
            </a:r>
          </a:p>
          <a:p>
            <a:r>
              <a:rPr lang="fr-FR" dirty="0"/>
              <a:t>Quand nous avons procédé à un arrosage optimisé et raisonné. QUE RESTE-IL</a:t>
            </a:r>
          </a:p>
          <a:p>
            <a:r>
              <a:rPr lang="fr-FR" dirty="0"/>
              <a:t>Quand nous avons informé les citoyens à l’usage restreint de l’eau. QUE RESTE-IL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52</a:t>
            </a:fld>
            <a:endParaRPr lang="fr-FR"/>
          </a:p>
        </p:txBody>
      </p:sp>
    </p:spTree>
    <p:extLst>
      <p:ext uri="{BB962C8B-B14F-4D97-AF65-F5344CB8AC3E}">
        <p14:creationId xmlns:p14="http://schemas.microsoft.com/office/powerpoint/2010/main" val="341787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Actuellement les collectivités ont réduit leur consommation d’eau:</a:t>
            </a:r>
          </a:p>
          <a:p>
            <a:r>
              <a:rPr lang="fr-FR" dirty="0"/>
              <a:t>Paillage, choix de plantes résistantes, modification du fleurissement en adéquation avec la gestion différenciée et en réduisant le hors sol</a:t>
            </a:r>
          </a:p>
          <a:p>
            <a:r>
              <a:rPr lang="fr-FR" dirty="0"/>
              <a:t>Arrêt de l’arrosage des pelouses (attention aux arbres)</a:t>
            </a:r>
          </a:p>
          <a:p>
            <a:r>
              <a:rPr lang="fr-FR" dirty="0"/>
              <a:t>Système de goutte à goutte, arrosage programmé le soir et le matin, arrosage centralisé, connaissance des besoins</a:t>
            </a:r>
          </a:p>
          <a:p>
            <a:r>
              <a:rPr lang="fr-FR" dirty="0"/>
              <a:t>Récupération des eaux de pluies, réutilisation des eaux usées.</a:t>
            </a:r>
          </a:p>
          <a:p>
            <a:r>
              <a:rPr lang="fr-FR" dirty="0"/>
              <a:t>Réflexion sur les terrains de sports qui utilisent les 2/3 de la consommation</a:t>
            </a:r>
          </a:p>
          <a:p>
            <a:r>
              <a:rPr lang="fr-FR" dirty="0"/>
              <a:t>La marge d’amélioration est réduite si ce n’est d’arrêter le fleurissement annuelle: </a:t>
            </a:r>
          </a:p>
          <a:p>
            <a:r>
              <a:rPr lang="fr-FR" dirty="0"/>
              <a:t>C’est un facteur d’attractivité touristique, économique et de qualité de vie</a:t>
            </a:r>
          </a:p>
          <a:p>
            <a:r>
              <a:rPr lang="fr-FR" dirty="0"/>
              <a:t>C’est un danger pour l’horticulture (production) et une dévalorisation  et une perte de savoir faire du métier de jardinier municipal.</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53</a:t>
            </a:fld>
            <a:endParaRPr lang="fr-FR"/>
          </a:p>
        </p:txBody>
      </p:sp>
    </p:spTree>
    <p:extLst>
      <p:ext uri="{BB962C8B-B14F-4D97-AF65-F5344CB8AC3E}">
        <p14:creationId xmlns:p14="http://schemas.microsoft.com/office/powerpoint/2010/main" val="895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fr-FR" b="0" i="0" dirty="0">
                <a:solidFill>
                  <a:srgbClr val="FFFFFF"/>
                </a:solidFill>
                <a:effectLst/>
                <a:latin typeface="Roboto" panose="02000000000000000000" pitchFamily="2" charset="0"/>
              </a:rPr>
              <a:t>La sécheresse et l'aridité sont deux termes qui sont souvent confondus, mais qui ont des significations légèrement différentes. La sécheresse fait référence à une période prolongée de manque de précipitations, ce qui peut entraîner une diminution de l'humidité du sol et des niveaux d'eau dans les rivières, les lacs et les nappes phréatiques. L'aridité, en revanche, se réfère à des conditions climatiques qui sont naturellement sèches, comme dans les déserts, où les précipitations sont très faibles</a:t>
            </a:r>
          </a:p>
          <a:p>
            <a:pPr algn="l"/>
            <a:r>
              <a:rPr lang="fr-FR" b="0" i="0" dirty="0">
                <a:solidFill>
                  <a:srgbClr val="FFFFFF"/>
                </a:solidFill>
                <a:effectLst/>
                <a:latin typeface="Roboto" panose="02000000000000000000" pitchFamily="2" charset="0"/>
              </a:rPr>
              <a:t>et l'humidité est souvent très basse. En d'autres termes, l'aridité est une condition permanente, tandis que la sécheresse est généralement temporaire et peut être causée par des facteurs tels que les changements climatiques, les cycles naturels ou les activités humaines.</a:t>
            </a:r>
          </a:p>
          <a:p>
            <a:endParaRPr lang="fr-FR" dirty="0"/>
          </a:p>
        </p:txBody>
      </p:sp>
      <p:sp>
        <p:nvSpPr>
          <p:cNvPr id="4" name="Espace réservé du numéro de diapositive 3"/>
          <p:cNvSpPr>
            <a:spLocks noGrp="1"/>
          </p:cNvSpPr>
          <p:nvPr>
            <p:ph type="sldNum" sz="quarter" idx="5"/>
          </p:nvPr>
        </p:nvSpPr>
        <p:spPr/>
        <p:txBody>
          <a:bodyPr/>
          <a:lstStyle/>
          <a:p>
            <a:fld id="{3B580890-8835-4056-8441-E4A74EEDCD33}" type="slidenum">
              <a:rPr lang="fr-FR" smtClean="0"/>
              <a:t>2</a:t>
            </a:fld>
            <a:endParaRPr lang="fr-FR"/>
          </a:p>
        </p:txBody>
      </p:sp>
    </p:spTree>
    <p:extLst>
      <p:ext uri="{BB962C8B-B14F-4D97-AF65-F5344CB8AC3E}">
        <p14:creationId xmlns:p14="http://schemas.microsoft.com/office/powerpoint/2010/main" val="101247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étés de plus en plus chauds et secs entraîne des contraintes hydriques importantes et un partage de la ressource pas toujours à la hauteur des enjeux. Il faut avant tout revoir les usages de l’eau et son recyclage ainsi que les systèmes de culture agricole actuelle.</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3</a:t>
            </a:fld>
            <a:endParaRPr lang="fr-FR"/>
          </a:p>
        </p:txBody>
      </p:sp>
    </p:spTree>
    <p:extLst>
      <p:ext uri="{BB962C8B-B14F-4D97-AF65-F5344CB8AC3E}">
        <p14:creationId xmlns:p14="http://schemas.microsoft.com/office/powerpoint/2010/main" val="205126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4</a:t>
            </a:fld>
            <a:endParaRPr lang="fr-FR"/>
          </a:p>
        </p:txBody>
      </p:sp>
    </p:spTree>
    <p:extLst>
      <p:ext uri="{BB962C8B-B14F-4D97-AF65-F5344CB8AC3E}">
        <p14:creationId xmlns:p14="http://schemas.microsoft.com/office/powerpoint/2010/main" val="3953659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miter lim="800000"/>
            <a:headEnd/>
            <a:tailEnd/>
          </a:ln>
        </p:spPr>
        <p:txBody>
          <a:bodyPr/>
          <a:lstStyle/>
          <a:p>
            <a:fld id="{9621A26D-2EA5-4EEB-A151-581E0B558EE9}" type="slidenum">
              <a:rPr lang="fr-FR" altLang="fr-FR" smtClean="0">
                <a:cs typeface="Arial" charset="0"/>
                <a:sym typeface="Monotype Sorts"/>
              </a:rPr>
              <a:pPr/>
              <a:t>6</a:t>
            </a:fld>
            <a:endParaRPr lang="fr-FR" altLang="fr-FR">
              <a:cs typeface="Arial" charset="0"/>
              <a:sym typeface="Monotype Sorts"/>
            </a:endParaRPr>
          </a:p>
        </p:txBody>
      </p:sp>
      <p:sp>
        <p:nvSpPr>
          <p:cNvPr id="551938" name="Rectangle 2"/>
          <p:cNvSpPr>
            <a:spLocks noGrp="1" noChangeArrowheads="1"/>
          </p:cNvSpPr>
          <p:nvPr>
            <p:ph type="body" idx="1"/>
          </p:nvPr>
        </p:nvSpPr>
        <p:spPr>
          <a:xfrm>
            <a:off x="866775" y="3760788"/>
            <a:ext cx="5365750" cy="5664200"/>
          </a:xfrm>
          <a:noFill/>
        </p:spPr>
        <p:txBody>
          <a:bodyPr/>
          <a:lstStyle/>
          <a:p>
            <a:pPr marL="287338" lvl="1" indent="-96838" eaLnBrk="1" hangingPunct="1"/>
            <a:r>
              <a:rPr lang="fr-FR" altLang="fr-FR"/>
              <a:t>une répartition des ressources en eau très inégale au niveau mondial : les précipitations varient en moyenne annuelle par km 2 de moins de 10 000 m 3 dans les régions désertiques à plus de 10 000 000 m 3 en zone équatoriale, soit un rapport de 1 à 1 000.</a:t>
            </a:r>
            <a:r>
              <a:rPr lang="fr-FR" altLang="fr-FR" b="1">
                <a:latin typeface="EBZZZZ+Optima"/>
              </a:rPr>
              <a:t> </a:t>
            </a:r>
          </a:p>
          <a:p>
            <a:pPr marL="287338" lvl="1" indent="-96838" eaLnBrk="1" hangingPunct="1"/>
            <a:r>
              <a:rPr lang="fr-FR" altLang="fr-FR"/>
              <a:t>Pour sa part, la France reçoit environ 440 milliards de m </a:t>
            </a:r>
            <a:r>
              <a:rPr lang="fr-FR" altLang="fr-FR" baseline="30000"/>
              <a:t>3</a:t>
            </a:r>
            <a:r>
              <a:rPr lang="fr-FR" altLang="fr-FR"/>
              <a:t> d'eau de pluie par an, ce qui lui confère un niveau moyen annuel par habitant très confortable.</a:t>
            </a:r>
          </a:p>
          <a:p>
            <a:pPr marL="287338" lvl="1" indent="-96838" eaLnBrk="1" hangingPunct="1"/>
            <a:r>
              <a:rPr lang="fr-FR" altLang="fr-FR"/>
              <a:t>A l'inverse ,plusieurs pays du Proche et du Moyen-Orient sont confrontés à des pénuries en eau avec moins de 1 000 m 3 par habitant par an .</a:t>
            </a:r>
          </a:p>
          <a:p>
            <a:pPr marL="287338" lvl="1" indent="-96838" eaLnBrk="1" hangingPunct="1"/>
            <a:r>
              <a:rPr lang="fr-FR" altLang="fr-FR"/>
              <a:t>Au plan mondial, le prélèvement géographique s'établit de la manière suivante :</a:t>
            </a:r>
          </a:p>
          <a:p>
            <a:pPr marL="574675" lvl="2" indent="-96838" eaLnBrk="1" hangingPunct="1"/>
            <a:r>
              <a:rPr lang="fr-FR" altLang="fr-FR"/>
              <a:t> Asie : 55 %</a:t>
            </a:r>
          </a:p>
          <a:p>
            <a:pPr marL="574675" lvl="2" indent="-96838" eaLnBrk="1" hangingPunct="1"/>
            <a:r>
              <a:rPr lang="fr-FR" altLang="fr-FR"/>
              <a:t> Amérique du Nord : 19 %</a:t>
            </a:r>
          </a:p>
          <a:p>
            <a:pPr marL="574675" lvl="2" indent="-96838" eaLnBrk="1" hangingPunct="1"/>
            <a:r>
              <a:rPr lang="fr-FR" altLang="fr-FR"/>
              <a:t> Europe : 9,2 %</a:t>
            </a:r>
          </a:p>
          <a:p>
            <a:pPr marL="574675" lvl="2" indent="-96838" eaLnBrk="1" hangingPunct="1"/>
            <a:r>
              <a:rPr lang="fr-FR" altLang="fr-FR"/>
              <a:t> Afrique : 4,7 %</a:t>
            </a:r>
          </a:p>
          <a:p>
            <a:pPr marL="574675" lvl="2" indent="-96838" eaLnBrk="1" hangingPunct="1"/>
            <a:r>
              <a:rPr lang="fr-FR" altLang="fr-FR"/>
              <a:t> Amérique du Sud : 3,3 %</a:t>
            </a:r>
          </a:p>
          <a:p>
            <a:pPr marL="574675" lvl="2" indent="-96838" eaLnBrk="1" hangingPunct="1"/>
            <a:r>
              <a:rPr lang="fr-FR" altLang="fr-FR"/>
              <a:t> Reste du monde : 8,8 %</a:t>
            </a:r>
          </a:p>
          <a:p>
            <a:pPr marL="287338" lvl="1" indent="-96838" eaLnBrk="1" hangingPunct="1"/>
            <a:r>
              <a:rPr lang="fr-FR" altLang="fr-FR"/>
              <a:t>Pour ce qui est du prélèvement sectoriel à l'échelle mondiale, il se répartit comme suit :</a:t>
            </a:r>
          </a:p>
          <a:p>
            <a:pPr marL="574675" lvl="2" indent="-96838" eaLnBrk="1" hangingPunct="1"/>
            <a:r>
              <a:rPr lang="fr-FR" altLang="fr-FR"/>
              <a:t> Agriculture : 70 %</a:t>
            </a:r>
          </a:p>
          <a:p>
            <a:pPr marL="574675" lvl="2" indent="-96838" eaLnBrk="1" hangingPunct="1"/>
            <a:r>
              <a:rPr lang="fr-FR" altLang="fr-FR"/>
              <a:t> Industrie : 22%</a:t>
            </a:r>
          </a:p>
          <a:p>
            <a:pPr marL="574675" lvl="2" indent="-96838" eaLnBrk="1" hangingPunct="1"/>
            <a:r>
              <a:rPr lang="fr-FR" altLang="fr-FR"/>
              <a:t> Besoins domestiques : 8 %</a:t>
            </a:r>
          </a:p>
          <a:p>
            <a:pPr marL="287338" lvl="1" indent="-96838" eaLnBrk="1" hangingPunct="1"/>
            <a:r>
              <a:rPr lang="fr-FR" altLang="fr-FR"/>
              <a:t>l'offre est stable et la rareté de l'eau ne se réfère pas à une diminution des ressources mais à leur dégradation. Elle provient également d'une forte augmentation des besoins.</a:t>
            </a:r>
            <a:endParaRPr lang="fr-FR" altLang="fr-FR">
              <a:latin typeface="EBZZZZ+Optima"/>
            </a:endParaRPr>
          </a:p>
        </p:txBody>
      </p:sp>
      <p:sp>
        <p:nvSpPr>
          <p:cNvPr id="551939" name="Rectangle 3"/>
          <p:cNvSpPr>
            <a:spLocks noGrp="1" noRot="1" noChangeAspect="1" noChangeArrowheads="1" noTextEdit="1"/>
          </p:cNvSpPr>
          <p:nvPr>
            <p:ph type="sldImg"/>
          </p:nvPr>
        </p:nvSpPr>
        <p:spPr>
          <a:xfrm>
            <a:off x="1431925" y="398463"/>
            <a:ext cx="4179888" cy="3135312"/>
          </a:xfr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sècheresse nous rappelle que l’eau douce est un bien précieux en France à la différence des années 80 quand les collectivités ne payaient pas l’eau…</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8</a:t>
            </a:fld>
            <a:endParaRPr lang="fr-FR"/>
          </a:p>
        </p:txBody>
      </p:sp>
    </p:spTree>
    <p:extLst>
      <p:ext uri="{BB962C8B-B14F-4D97-AF65-F5344CB8AC3E}">
        <p14:creationId xmlns:p14="http://schemas.microsoft.com/office/powerpoint/2010/main" val="389540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miter lim="800000"/>
            <a:headEnd/>
            <a:tailEnd/>
          </a:ln>
        </p:spPr>
        <p:txBody>
          <a:bodyPr/>
          <a:lstStyle/>
          <a:p>
            <a:fld id="{1764CAB6-3C8D-43C6-9271-F572C1AD33F8}" type="slidenum">
              <a:rPr lang="fr-FR" altLang="fr-FR" smtClean="0">
                <a:cs typeface="Arial" charset="0"/>
                <a:sym typeface="Monotype Sorts"/>
              </a:rPr>
              <a:pPr/>
              <a:t>9</a:t>
            </a:fld>
            <a:endParaRPr lang="fr-FR" altLang="fr-FR">
              <a:cs typeface="Arial" charset="0"/>
              <a:sym typeface="Monotype Sorts"/>
            </a:endParaRPr>
          </a:p>
        </p:txBody>
      </p:sp>
      <p:sp>
        <p:nvSpPr>
          <p:cNvPr id="556034" name="Rectangle 2"/>
          <p:cNvSpPr>
            <a:spLocks noGrp="1" noChangeArrowheads="1"/>
          </p:cNvSpPr>
          <p:nvPr>
            <p:ph type="body" idx="1"/>
          </p:nvPr>
        </p:nvSpPr>
        <p:spPr>
          <a:xfrm>
            <a:off x="866775" y="3760788"/>
            <a:ext cx="5365750" cy="5664200"/>
          </a:xfrm>
          <a:noFill/>
        </p:spPr>
        <p:txBody>
          <a:bodyPr/>
          <a:lstStyle/>
          <a:p>
            <a:pPr marL="287338" lvl="1" indent="-96838" eaLnBrk="1" hangingPunct="1"/>
            <a:r>
              <a:rPr lang="fr-FR" altLang="fr-FR" dirty="0"/>
              <a:t>Les deux tiers de la population de la planète vivent dans des régions qui reçoivent seulement un quart des eaux de pluies annuelles. </a:t>
            </a:r>
          </a:p>
          <a:p>
            <a:pPr marL="287338" lvl="1" indent="-96838" eaLnBrk="1" hangingPunct="1"/>
            <a:r>
              <a:rPr lang="fr-FR" altLang="fr-FR" dirty="0"/>
              <a:t>La Chine par exemple, première puissance démographique avec 22 % de la population mondiale, ne reçoit que 7 % des précipitations tandis que l'Amazonie qui en héberge 0,3 % en reçoit 15 %.</a:t>
            </a:r>
          </a:p>
          <a:p>
            <a:pPr marL="287338" lvl="1" indent="-96838" eaLnBrk="1" hangingPunct="1"/>
            <a:r>
              <a:rPr lang="fr-FR" altLang="fr-FR" dirty="0"/>
              <a:t>Actuellement, 250 millions de personnes dans 26 pays sont en situation de pénurie avec un potentiel de moins de 1 000 m 3 par habitant et par an. De plus, 400 millions d'habitants connaissent le stress hydrique, c'est-à-dire prélèvent l'eau à un rythme plus élevé que son renouvellement. </a:t>
            </a:r>
          </a:p>
          <a:p>
            <a:pPr marL="287338" lvl="1" indent="-96838" eaLnBrk="1" hangingPunct="1"/>
            <a:r>
              <a:rPr lang="fr-FR" altLang="fr-FR" dirty="0">
                <a:latin typeface="EBZZZZ+Optima"/>
              </a:rPr>
              <a:t>Les pays du Nord sont autant concernés par cet enjeu que les pays du Sud.</a:t>
            </a:r>
            <a:endParaRPr lang="fr-FR" altLang="fr-FR" dirty="0"/>
          </a:p>
          <a:p>
            <a:pPr marL="287338" lvl="1" indent="-96838" eaLnBrk="1" hangingPunct="1">
              <a:lnSpc>
                <a:spcPct val="112000"/>
              </a:lnSpc>
              <a:spcBef>
                <a:spcPts val="300"/>
              </a:spcBef>
              <a:spcAft>
                <a:spcPts val="150"/>
              </a:spcAft>
            </a:pPr>
            <a:r>
              <a:rPr lang="fr-FR" altLang="fr-FR" dirty="0"/>
              <a:t>Le vingtième siècle a été le théâtre d’évolutions sociologiques, économiques et technologiques majeures qui se sont accompagnées de mouvements importants des populations des campagnes vers les villes. Si aujourd’hui, environ 50% de la population mondiale vit désormais dans les villes, la poursuite de l’exode vers les grandes agglomérations fera que dans 25 ans, près de 80% de la population sera urbaine. C’est donc en direction des villes que les efforts d’aménagement et d’urbanisme devront être faits.</a:t>
            </a:r>
          </a:p>
          <a:p>
            <a:pPr marL="287338" lvl="1" indent="-96838" eaLnBrk="1" hangingPunct="1">
              <a:lnSpc>
                <a:spcPct val="112000"/>
              </a:lnSpc>
              <a:spcBef>
                <a:spcPts val="300"/>
              </a:spcBef>
              <a:spcAft>
                <a:spcPts val="150"/>
              </a:spcAft>
            </a:pPr>
            <a:r>
              <a:rPr lang="fr-FR" altLang="fr-FR" dirty="0"/>
              <a:t>.</a:t>
            </a:r>
          </a:p>
          <a:p>
            <a:pPr eaLnBrk="1" hangingPunct="1"/>
            <a:endParaRPr lang="fr-FR" altLang="fr-FR" dirty="0"/>
          </a:p>
        </p:txBody>
      </p:sp>
      <p:sp>
        <p:nvSpPr>
          <p:cNvPr id="556035" name="Rectangle 3"/>
          <p:cNvSpPr>
            <a:spLocks noGrp="1" noRot="1" noChangeAspect="1" noChangeArrowheads="1" noTextEdit="1"/>
          </p:cNvSpPr>
          <p:nvPr>
            <p:ph type="sldImg"/>
          </p:nvPr>
        </p:nvSpPr>
        <p:spPr>
          <a:xfrm>
            <a:off x="1350963" y="382588"/>
            <a:ext cx="4183062" cy="3136900"/>
          </a:xfr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ressource en eau: on s’en fout? Eau potable, eau d’un forage, eau d’une rivière. C’est pareil</a:t>
            </a:r>
          </a:p>
          <a:p>
            <a:r>
              <a:rPr lang="fr-FR" dirty="0"/>
              <a:t>STOPPER les fuites</a:t>
            </a:r>
          </a:p>
          <a:p>
            <a:r>
              <a:rPr lang="fr-FR" dirty="0"/>
              <a:t>Quels sont les outils à disposition pour évaluer les progressions de la sècheresse et de nos pratiques:</a:t>
            </a:r>
          </a:p>
          <a:p>
            <a:r>
              <a:rPr lang="fr-FR" dirty="0"/>
              <a:t>Les relevés annuels de notre consommation d’eau avec une séparation entre l’habitat, les terrains sportifs et les espaces verts.</a:t>
            </a:r>
          </a:p>
          <a:p>
            <a:r>
              <a:rPr lang="fr-FR" dirty="0"/>
              <a:t>Les données météo: précipitations, Températures, Ensoleillement, période de froid et de canicules, quantité d’eau réutilisée (pluie, piscine, terrains de sports sur drainage, REUT), </a:t>
            </a:r>
          </a:p>
          <a:p>
            <a:r>
              <a:rPr lang="fr-FR" dirty="0"/>
              <a:t>Qualité de l’eau, analyse du sol, inventaire floristique, suivi du dépérissement des arbres</a:t>
            </a:r>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10</a:t>
            </a:fld>
            <a:endParaRPr lang="fr-FR"/>
          </a:p>
        </p:txBody>
      </p:sp>
    </p:spTree>
    <p:extLst>
      <p:ext uri="{BB962C8B-B14F-4D97-AF65-F5344CB8AC3E}">
        <p14:creationId xmlns:p14="http://schemas.microsoft.com/office/powerpoint/2010/main" val="790929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AD8CD9E-E6B1-4BC1-8245-40FE7611ABB9}" type="slidenum">
              <a:rPr lang="fr-FR" smtClean="0"/>
              <a:t>13</a:t>
            </a:fld>
            <a:endParaRPr lang="fr-FR"/>
          </a:p>
        </p:txBody>
      </p:sp>
    </p:spTree>
    <p:extLst>
      <p:ext uri="{BB962C8B-B14F-4D97-AF65-F5344CB8AC3E}">
        <p14:creationId xmlns:p14="http://schemas.microsoft.com/office/powerpoint/2010/main" val="4231522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E33DDE-63C5-A59F-9047-7DAC13D0C59D}"/>
              </a:ext>
            </a:extLst>
          </p:cNvPr>
          <p:cNvSpPr>
            <a:spLocks noGrp="1"/>
          </p:cNvSpPr>
          <p:nvPr>
            <p:ph type="ctrTitle"/>
          </p:nvPr>
        </p:nvSpPr>
        <p:spPr>
          <a:xfrm>
            <a:off x="1143000" y="1122363"/>
            <a:ext cx="6858000" cy="23876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A36A2635-CA70-3209-51C7-96A54FFBEB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288DD12-7426-377F-893B-CEC81AD5314D}"/>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7844ED36-D11C-A65D-F17D-823F0701DB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16BFE8-2238-CAEF-154B-E8937A4ECA9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50186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6CD85E-0C14-4EB7-F8CF-F53AF061FF7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ECC3825-91EE-2891-0EBC-751716C7B6A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C1B713-88AF-46DD-EECD-E320DCC12241}"/>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E0633E3E-5A97-E5FA-F661-C8EBD5E49C7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DB17137-DA1E-F932-30CE-9F52CACF1FA7}"/>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0836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A4FBC72-76C0-FFB5-2578-C9BC855426A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5AF86CD-8266-344E-B0B9-28217E6D5242}"/>
              </a:ext>
            </a:extLst>
          </p:cNvPr>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AEA9BA-E4CC-04B6-6E50-2C7302B83788}"/>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3324C59E-79D7-9CF7-1975-E428C6723C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B504A-3C76-7A8A-53A8-BB3F89ED1A7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6147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5"/>
            <a:ext cx="7886700" cy="1325563"/>
          </a:xfrm>
          <a:prstGeom prst="rect">
            <a:avLst/>
          </a:prstGeom>
        </p:spPr>
        <p:txBody>
          <a:bodyPr/>
          <a:lstStyle/>
          <a:p>
            <a:r>
              <a:rPr lang="fr-FR"/>
              <a:t>Modifiez le style du titre</a:t>
            </a:r>
          </a:p>
        </p:txBody>
      </p:sp>
      <p:sp>
        <p:nvSpPr>
          <p:cNvPr id="3" name="Espace réservé du graphique 2"/>
          <p:cNvSpPr>
            <a:spLocks noGrp="1"/>
          </p:cNvSpPr>
          <p:nvPr>
            <p:ph type="chart" idx="1"/>
          </p:nvPr>
        </p:nvSpPr>
        <p:spPr>
          <a:xfrm>
            <a:off x="628650" y="1825625"/>
            <a:ext cx="7886700" cy="4351338"/>
          </a:xfrm>
          <a:prstGeom prst="rect">
            <a:avLst/>
          </a:prstGeom>
        </p:spPr>
        <p:txBody>
          <a:bodyPr/>
          <a:lstStyle/>
          <a:p>
            <a:pPr lvl="0"/>
            <a:endParaRPr lang="fr-FR" noProof="0"/>
          </a:p>
        </p:txBody>
      </p:sp>
    </p:spTree>
    <p:extLst>
      <p:ext uri="{BB962C8B-B14F-4D97-AF65-F5344CB8AC3E}">
        <p14:creationId xmlns:p14="http://schemas.microsoft.com/office/powerpoint/2010/main" val="49977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B58048-14CA-B71D-31CC-179680AB082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644F93-DB70-384F-165C-51E210F473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B6C696-0351-A0EC-0F63-5E40B748468E}"/>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2A1C632F-85CF-25FD-C2B4-12BD8DE36D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672237-35A1-20AE-00DE-711DB1C3378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794613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DCC28-756D-A568-81C1-5CB401312B25}"/>
              </a:ext>
            </a:extLst>
          </p:cNvPr>
          <p:cNvSpPr>
            <a:spLocks noGrp="1"/>
          </p:cNvSpPr>
          <p:nvPr>
            <p:ph type="title"/>
          </p:nvPr>
        </p:nvSpPr>
        <p:spPr>
          <a:xfrm>
            <a:off x="623888" y="1709739"/>
            <a:ext cx="7886700" cy="2852737"/>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4D25AB04-0A84-F944-E9A1-DEF78F285A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1E8D2B-40EE-07E6-66BD-96CD5436629F}"/>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0BB44CA7-A76F-4B35-F94F-5A752D3924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47D379-8269-B58E-6020-EE5B124BADFA}"/>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170901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152EF-2990-B37E-50E2-7DFBEF1AFC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1CF497A-33B3-CF70-1FB4-C7D5BA8C3E7C}"/>
              </a:ext>
            </a:extLst>
          </p:cNvPr>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5E20EB9-9458-9492-8C6E-6A7F70432725}"/>
              </a:ext>
            </a:extLst>
          </p:cNvPr>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8780223-7E95-DBD2-FF5C-833A2C4F3F58}"/>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6" name="Espace réservé du pied de page 5">
            <a:extLst>
              <a:ext uri="{FF2B5EF4-FFF2-40B4-BE49-F238E27FC236}">
                <a16:creationId xmlns:a16="http://schemas.microsoft.com/office/drawing/2014/main" id="{D2ABC7FD-938F-F81E-18C8-657D13215A8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8D2A03-FDB2-CD05-F8C1-76FBF462DFA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02177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C6CC1F-3BC6-93A1-B8AD-5A12249ECF05}"/>
              </a:ext>
            </a:extLst>
          </p:cNvPr>
          <p:cNvSpPr>
            <a:spLocks noGrp="1"/>
          </p:cNvSpPr>
          <p:nvPr>
            <p:ph type="title"/>
          </p:nvPr>
        </p:nvSpPr>
        <p:spPr>
          <a:xfrm>
            <a:off x="629841" y="365126"/>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31307C8-48AB-4E5C-0F1B-6764991117D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96A8A1-CDF0-0A75-F863-57BBD3BA1D80}"/>
              </a:ext>
            </a:extLst>
          </p:cNvPr>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08D7480-B28E-2EC9-8D1B-3D50BC41523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E2E0081-65AB-3F76-2FD1-2ECB57C939CB}"/>
              </a:ext>
            </a:extLst>
          </p:cNvPr>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89C0F02-9882-B1F5-56CD-59C398774E8D}"/>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8" name="Espace réservé du pied de page 7">
            <a:extLst>
              <a:ext uri="{FF2B5EF4-FFF2-40B4-BE49-F238E27FC236}">
                <a16:creationId xmlns:a16="http://schemas.microsoft.com/office/drawing/2014/main" id="{51659EAD-3750-3A66-2B3F-0F2AFC7F9D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864EDF6-E7E6-B44C-B8B2-5F711E58E075}"/>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34637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F6983D-8C26-D791-E026-F00263D4F28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536F8A0-B0BD-7B2C-1B8C-F6091F58F62B}"/>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4" name="Espace réservé du pied de page 3">
            <a:extLst>
              <a:ext uri="{FF2B5EF4-FFF2-40B4-BE49-F238E27FC236}">
                <a16:creationId xmlns:a16="http://schemas.microsoft.com/office/drawing/2014/main" id="{6059BE16-99F0-9888-C9FA-63E0D3937BB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6D408D0-51BE-1294-12C0-618C65917F2C}"/>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297650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ADF5DD-55C1-A5ED-EB27-FB42546ECB5C}"/>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3" name="Espace réservé du pied de page 2">
            <a:extLst>
              <a:ext uri="{FF2B5EF4-FFF2-40B4-BE49-F238E27FC236}">
                <a16:creationId xmlns:a16="http://schemas.microsoft.com/office/drawing/2014/main" id="{5806C3B9-D0CA-3D8F-005C-E7BF79E4CCF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FDA51A-BE62-4E43-D6F7-F6FD5FC51770}"/>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272811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D53A4B-8B9C-F27F-5EBB-468781509F51}"/>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1CD9FBCC-1F24-CF80-455A-7DC3992B94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74A109A-2C3D-187D-47CC-86E800BCB65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3E0DBB-B18D-CBF9-DAB2-F4A2D116C422}"/>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6" name="Espace réservé du pied de page 5">
            <a:extLst>
              <a:ext uri="{FF2B5EF4-FFF2-40B4-BE49-F238E27FC236}">
                <a16:creationId xmlns:a16="http://schemas.microsoft.com/office/drawing/2014/main" id="{F54A96E0-3D80-4B88-D5D6-3BCA86865DB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82F436-9C2E-7659-89D0-9E536D8D242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930429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325190-428B-CEC9-22E9-BF36ABB63CA2}"/>
              </a:ext>
            </a:extLst>
          </p:cNvPr>
          <p:cNvSpPr>
            <a:spLocks noGrp="1"/>
          </p:cNvSpPr>
          <p:nvPr>
            <p:ph type="title"/>
          </p:nvPr>
        </p:nvSpPr>
        <p:spPr>
          <a:xfrm>
            <a:off x="629841" y="457200"/>
            <a:ext cx="2949178" cy="160020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36FD48EA-E067-E1E5-F4D5-D60A90C5A80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B0D98415-6CF5-669B-714E-D3E7C8CE6F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65A819-A207-7631-CC24-BE830B02ABF2}"/>
              </a:ext>
            </a:extLst>
          </p:cNvPr>
          <p:cNvSpPr>
            <a:spLocks noGrp="1"/>
          </p:cNvSpPr>
          <p:nvPr>
            <p:ph type="dt" sz="half" idx="10"/>
          </p:nvPr>
        </p:nvSpPr>
        <p:spPr/>
        <p:txBody>
          <a:bodyPr/>
          <a:lstStyle/>
          <a:p>
            <a:fld id="{C84B5663-E6E5-472E-AD11-0E581C0A53FA}" type="datetimeFigureOut">
              <a:rPr lang="fr-FR" smtClean="0"/>
              <a:t>16/07/2025</a:t>
            </a:fld>
            <a:endParaRPr lang="fr-FR"/>
          </a:p>
        </p:txBody>
      </p:sp>
      <p:sp>
        <p:nvSpPr>
          <p:cNvPr id="6" name="Espace réservé du pied de page 5">
            <a:extLst>
              <a:ext uri="{FF2B5EF4-FFF2-40B4-BE49-F238E27FC236}">
                <a16:creationId xmlns:a16="http://schemas.microsoft.com/office/drawing/2014/main" id="{825DB329-0967-E807-716F-9F4C626CE4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02F16F0-8B62-1F30-E2FB-94FB7E2CF0C4}"/>
              </a:ext>
            </a:extLst>
          </p:cNvPr>
          <p:cNvSpPr>
            <a:spLocks noGrp="1"/>
          </p:cNvSpPr>
          <p:nvPr>
            <p:ph type="sldNum" sz="quarter" idx="12"/>
          </p:nvPr>
        </p:nvSpPr>
        <p:spPr/>
        <p:txBody>
          <a:bodyPr/>
          <a:lstStyle/>
          <a:p>
            <a:fld id="{78B82EC4-EBE0-4189-8F2F-1AF3AB599150}" type="slidenum">
              <a:rPr lang="fr-FR" smtClean="0"/>
              <a:t>‹N°›</a:t>
            </a:fld>
            <a:endParaRPr lang="fr-FR"/>
          </a:p>
        </p:txBody>
      </p:sp>
    </p:spTree>
    <p:extLst>
      <p:ext uri="{BB962C8B-B14F-4D97-AF65-F5344CB8AC3E}">
        <p14:creationId xmlns:p14="http://schemas.microsoft.com/office/powerpoint/2010/main" val="4227929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16C398-C90E-A513-129C-6FB387465A0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7A3063F-65BC-0B16-E9DC-778D4B989B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4EC4C4-4037-FF6D-73E2-370C2402356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4B5663-E6E5-472E-AD11-0E581C0A53FA}" type="datetimeFigureOut">
              <a:rPr lang="fr-FR" smtClean="0"/>
              <a:t>16/07/2025</a:t>
            </a:fld>
            <a:endParaRPr lang="fr-FR"/>
          </a:p>
        </p:txBody>
      </p:sp>
      <p:sp>
        <p:nvSpPr>
          <p:cNvPr id="5" name="Espace réservé du pied de page 4">
            <a:extLst>
              <a:ext uri="{FF2B5EF4-FFF2-40B4-BE49-F238E27FC236}">
                <a16:creationId xmlns:a16="http://schemas.microsoft.com/office/drawing/2014/main" id="{6F33FFAF-9C19-483B-10EE-795753F681F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3B458CA-3FD9-FD64-B6D8-56C17E28928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8B82EC4-EBE0-4189-8F2F-1AF3AB599150}" type="slidenum">
              <a:rPr lang="fr-FR" smtClean="0"/>
              <a:t>‹N°›</a:t>
            </a:fld>
            <a:endParaRPr lang="fr-FR"/>
          </a:p>
        </p:txBody>
      </p:sp>
    </p:spTree>
    <p:extLst>
      <p:ext uri="{BB962C8B-B14F-4D97-AF65-F5344CB8AC3E}">
        <p14:creationId xmlns:p14="http://schemas.microsoft.com/office/powerpoint/2010/main" val="677641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emf"/><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vigieau.gouv.fr/"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jf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f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oleObject" Target="../embeddings/oleObject2.bin"/><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9972344-A58A-F35C-F1CE-FA9E91EF7C48}"/>
              </a:ext>
            </a:extLst>
          </p:cNvPr>
          <p:cNvPicPr>
            <a:picLocks noChangeAspect="1"/>
          </p:cNvPicPr>
          <p:nvPr/>
        </p:nvPicPr>
        <p:blipFill>
          <a:blip r:embed="rId3"/>
          <a:stretch>
            <a:fillRect/>
          </a:stretch>
        </p:blipFill>
        <p:spPr>
          <a:xfrm>
            <a:off x="-194600" y="0"/>
            <a:ext cx="9338600" cy="1801090"/>
          </a:xfrm>
          <a:prstGeom prst="rect">
            <a:avLst/>
          </a:prstGeom>
        </p:spPr>
      </p:pic>
      <p:pic>
        <p:nvPicPr>
          <p:cNvPr id="3" name="Image 2">
            <a:extLst>
              <a:ext uri="{FF2B5EF4-FFF2-40B4-BE49-F238E27FC236}">
                <a16:creationId xmlns:a16="http://schemas.microsoft.com/office/drawing/2014/main" id="{76A2B1EE-0041-D370-0819-30B4297F10D9}"/>
              </a:ext>
            </a:extLst>
          </p:cNvPr>
          <p:cNvPicPr>
            <a:picLocks noChangeAspect="1"/>
          </p:cNvPicPr>
          <p:nvPr/>
        </p:nvPicPr>
        <p:blipFill>
          <a:blip r:embed="rId4"/>
          <a:stretch>
            <a:fillRect/>
          </a:stretch>
        </p:blipFill>
        <p:spPr>
          <a:xfrm>
            <a:off x="0" y="1494847"/>
            <a:ext cx="9124950" cy="6343650"/>
          </a:xfrm>
          <a:prstGeom prst="rect">
            <a:avLst/>
          </a:prstGeom>
        </p:spPr>
      </p:pic>
    </p:spTree>
    <p:extLst>
      <p:ext uri="{BB962C8B-B14F-4D97-AF65-F5344CB8AC3E}">
        <p14:creationId xmlns:p14="http://schemas.microsoft.com/office/powerpoint/2010/main" val="402943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E7AF1E4-DA02-7501-9D73-DA47440FDF92}"/>
              </a:ext>
            </a:extLst>
          </p:cNvPr>
          <p:cNvPicPr>
            <a:picLocks noChangeAspect="1"/>
          </p:cNvPicPr>
          <p:nvPr/>
        </p:nvPicPr>
        <p:blipFill>
          <a:blip r:embed="rId3"/>
          <a:stretch>
            <a:fillRect/>
          </a:stretch>
        </p:blipFill>
        <p:spPr>
          <a:xfrm>
            <a:off x="0" y="-1"/>
            <a:ext cx="9194032" cy="6539345"/>
          </a:xfrm>
          <a:prstGeom prst="rect">
            <a:avLst/>
          </a:prstGeom>
        </p:spPr>
      </p:pic>
    </p:spTree>
    <p:extLst>
      <p:ext uri="{BB962C8B-B14F-4D97-AF65-F5344CB8AC3E}">
        <p14:creationId xmlns:p14="http://schemas.microsoft.com/office/powerpoint/2010/main" val="332021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B49442D-AF99-8E50-4722-D469730C0F01}"/>
              </a:ext>
            </a:extLst>
          </p:cNvPr>
          <p:cNvPicPr>
            <a:picLocks noChangeAspect="1"/>
          </p:cNvPicPr>
          <p:nvPr/>
        </p:nvPicPr>
        <p:blipFill>
          <a:blip r:embed="rId2"/>
          <a:stretch>
            <a:fillRect/>
          </a:stretch>
        </p:blipFill>
        <p:spPr>
          <a:xfrm>
            <a:off x="265043" y="0"/>
            <a:ext cx="8613913" cy="6858000"/>
          </a:xfrm>
          <a:prstGeom prst="rect">
            <a:avLst/>
          </a:prstGeom>
        </p:spPr>
      </p:pic>
    </p:spTree>
    <p:extLst>
      <p:ext uri="{BB962C8B-B14F-4D97-AF65-F5344CB8AC3E}">
        <p14:creationId xmlns:p14="http://schemas.microsoft.com/office/powerpoint/2010/main" val="319895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E83BA8B-46A3-77B7-7464-B32F25FB39DC}"/>
              </a:ext>
            </a:extLst>
          </p:cNvPr>
          <p:cNvPicPr>
            <a:picLocks noChangeAspect="1"/>
          </p:cNvPicPr>
          <p:nvPr/>
        </p:nvPicPr>
        <p:blipFill>
          <a:blip r:embed="rId2"/>
          <a:stretch>
            <a:fillRect/>
          </a:stretch>
        </p:blipFill>
        <p:spPr>
          <a:xfrm>
            <a:off x="828926" y="0"/>
            <a:ext cx="7486148" cy="6858000"/>
          </a:xfrm>
          <a:prstGeom prst="rect">
            <a:avLst/>
          </a:prstGeom>
        </p:spPr>
      </p:pic>
    </p:spTree>
    <p:extLst>
      <p:ext uri="{BB962C8B-B14F-4D97-AF65-F5344CB8AC3E}">
        <p14:creationId xmlns:p14="http://schemas.microsoft.com/office/powerpoint/2010/main" val="366307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33FEEAE-5C91-A136-63D4-7D8D6B83752F}"/>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Sécheresse </a:t>
            </a:r>
          </a:p>
        </p:txBody>
      </p:sp>
      <p:sp>
        <p:nvSpPr>
          <p:cNvPr id="11" name="Flèche : courbe vers la gauche 10">
            <a:extLst>
              <a:ext uri="{FF2B5EF4-FFF2-40B4-BE49-F238E27FC236}">
                <a16:creationId xmlns:a16="http://schemas.microsoft.com/office/drawing/2014/main" id="{CBD755FC-0A05-F08D-FB41-396C0288C90E}"/>
              </a:ext>
            </a:extLst>
          </p:cNvPr>
          <p:cNvSpPr/>
          <p:nvPr/>
        </p:nvSpPr>
        <p:spPr>
          <a:xfrm>
            <a:off x="5681782" y="4059784"/>
            <a:ext cx="338715" cy="57374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dirty="0">
              <a:solidFill>
                <a:prstClr val="black"/>
              </a:solidFill>
              <a:latin typeface="Calibri" panose="020F0502020204030204"/>
            </a:endParaRPr>
          </a:p>
        </p:txBody>
      </p:sp>
      <p:sp>
        <p:nvSpPr>
          <p:cNvPr id="12" name="Flèche : courbe vers la gauche 11">
            <a:extLst>
              <a:ext uri="{FF2B5EF4-FFF2-40B4-BE49-F238E27FC236}">
                <a16:creationId xmlns:a16="http://schemas.microsoft.com/office/drawing/2014/main" id="{692F7884-A2AC-5AEA-3E6D-3FD236A79CAB}"/>
              </a:ext>
            </a:extLst>
          </p:cNvPr>
          <p:cNvSpPr/>
          <p:nvPr/>
        </p:nvSpPr>
        <p:spPr>
          <a:xfrm>
            <a:off x="5681782" y="4987420"/>
            <a:ext cx="338715" cy="510719"/>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black"/>
              </a:solidFill>
              <a:latin typeface="Calibri" panose="020F0502020204030204"/>
            </a:endParaRPr>
          </a:p>
        </p:txBody>
      </p:sp>
      <p:pic>
        <p:nvPicPr>
          <p:cNvPr id="13" name="Picture 2" descr="C:\Users\ytram\Desktop\tree_roots.jpg">
            <a:extLst>
              <a:ext uri="{FF2B5EF4-FFF2-40B4-BE49-F238E27FC236}">
                <a16:creationId xmlns:a16="http://schemas.microsoft.com/office/drawing/2014/main" id="{982A516A-5723-9F28-F647-8E327B15A4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75618" y="2563690"/>
            <a:ext cx="2017404" cy="3412151"/>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A71F5A98-3357-2285-6ADD-A4422FA9F0AA}"/>
              </a:ext>
            </a:extLst>
          </p:cNvPr>
          <p:cNvSpPr txBox="1"/>
          <p:nvPr/>
        </p:nvSpPr>
        <p:spPr>
          <a:xfrm>
            <a:off x="5383142" y="3652702"/>
            <a:ext cx="635954" cy="307328"/>
          </a:xfrm>
          <a:prstGeom prst="rect">
            <a:avLst/>
          </a:prstGeom>
          <a:noFill/>
        </p:spPr>
        <p:txBody>
          <a:bodyPr wrap="square" rtlCol="0">
            <a:spAutoFit/>
          </a:bodyPr>
          <a:lstStyle/>
          <a:p>
            <a:pPr defTabSz="709571">
              <a:defRPr/>
            </a:pPr>
            <a:r>
              <a:rPr lang="fr-FR" sz="1397" dirty="0">
                <a:solidFill>
                  <a:prstClr val="black"/>
                </a:solidFill>
                <a:latin typeface="Calibri" panose="020F0502020204030204"/>
              </a:rPr>
              <a:t>Sol</a:t>
            </a:r>
          </a:p>
        </p:txBody>
      </p:sp>
      <p:sp>
        <p:nvSpPr>
          <p:cNvPr id="15" name="ZoneTexte 14">
            <a:extLst>
              <a:ext uri="{FF2B5EF4-FFF2-40B4-BE49-F238E27FC236}">
                <a16:creationId xmlns:a16="http://schemas.microsoft.com/office/drawing/2014/main" id="{7AC87476-73E5-0256-0290-A5BA0B3FCC85}"/>
              </a:ext>
            </a:extLst>
          </p:cNvPr>
          <p:cNvSpPr txBox="1"/>
          <p:nvPr/>
        </p:nvSpPr>
        <p:spPr>
          <a:xfrm>
            <a:off x="2897417" y="5446925"/>
            <a:ext cx="864068" cy="307328"/>
          </a:xfrm>
          <a:prstGeom prst="rect">
            <a:avLst/>
          </a:prstGeom>
          <a:noFill/>
        </p:spPr>
        <p:txBody>
          <a:bodyPr wrap="square" rtlCol="0">
            <a:spAutoFit/>
          </a:bodyPr>
          <a:lstStyle/>
          <a:p>
            <a:pPr defTabSz="709571">
              <a:defRPr/>
            </a:pPr>
            <a:r>
              <a:rPr lang="fr-FR" sz="1397" dirty="0">
                <a:solidFill>
                  <a:prstClr val="black"/>
                </a:solidFill>
                <a:latin typeface="Calibri" panose="020F0502020204030204"/>
              </a:rPr>
              <a:t>Rocher</a:t>
            </a:r>
          </a:p>
        </p:txBody>
      </p:sp>
      <p:sp>
        <p:nvSpPr>
          <p:cNvPr id="16" name="Flèche vers le bas 1">
            <a:extLst>
              <a:ext uri="{FF2B5EF4-FFF2-40B4-BE49-F238E27FC236}">
                <a16:creationId xmlns:a16="http://schemas.microsoft.com/office/drawing/2014/main" id="{D7719626-BD11-A9DF-47A4-B05F35A57D8C}"/>
              </a:ext>
            </a:extLst>
          </p:cNvPr>
          <p:cNvSpPr/>
          <p:nvPr/>
        </p:nvSpPr>
        <p:spPr>
          <a:xfrm>
            <a:off x="4943417" y="1500196"/>
            <a:ext cx="269456" cy="992172"/>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571">
              <a:defRPr/>
            </a:pPr>
            <a:endParaRPr lang="fr-FR" sz="1397">
              <a:solidFill>
                <a:prstClr val="white"/>
              </a:solidFill>
              <a:latin typeface="Calibri" panose="020F0502020204030204"/>
            </a:endParaRPr>
          </a:p>
        </p:txBody>
      </p:sp>
      <p:sp>
        <p:nvSpPr>
          <p:cNvPr id="17" name="Flèche vers le bas 8">
            <a:extLst>
              <a:ext uri="{FF2B5EF4-FFF2-40B4-BE49-F238E27FC236}">
                <a16:creationId xmlns:a16="http://schemas.microsoft.com/office/drawing/2014/main" id="{C5A932C2-CF63-41CE-8D67-B0A07076122C}"/>
              </a:ext>
            </a:extLst>
          </p:cNvPr>
          <p:cNvSpPr/>
          <p:nvPr/>
        </p:nvSpPr>
        <p:spPr>
          <a:xfrm rot="10800000">
            <a:off x="8829159" y="1549752"/>
            <a:ext cx="226372" cy="1224799"/>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09571">
              <a:defRPr/>
            </a:pPr>
            <a:endParaRPr lang="fr-FR" sz="1397">
              <a:solidFill>
                <a:prstClr val="white"/>
              </a:solidFill>
              <a:latin typeface="Calibri" panose="020F0502020204030204"/>
            </a:endParaRPr>
          </a:p>
        </p:txBody>
      </p:sp>
      <p:sp>
        <p:nvSpPr>
          <p:cNvPr id="18" name="ZoneTexte 17">
            <a:extLst>
              <a:ext uri="{FF2B5EF4-FFF2-40B4-BE49-F238E27FC236}">
                <a16:creationId xmlns:a16="http://schemas.microsoft.com/office/drawing/2014/main" id="{09B5FBE9-773F-E425-BB67-FD431A8ADA82}"/>
              </a:ext>
            </a:extLst>
          </p:cNvPr>
          <p:cNvSpPr txBox="1"/>
          <p:nvPr/>
        </p:nvSpPr>
        <p:spPr>
          <a:xfrm>
            <a:off x="3065806" y="1297223"/>
            <a:ext cx="2127216" cy="1477328"/>
          </a:xfrm>
          <a:prstGeom prst="rect">
            <a:avLst/>
          </a:prstGeom>
          <a:noFill/>
        </p:spPr>
        <p:txBody>
          <a:bodyPr wrap="square" rtlCol="0">
            <a:spAutoFit/>
          </a:bodyPr>
          <a:lstStyle/>
          <a:p>
            <a:pPr defTabSz="709571">
              <a:defRPr/>
            </a:pPr>
            <a:r>
              <a:rPr lang="fr-FR" b="1" dirty="0">
                <a:solidFill>
                  <a:srgbClr val="44546A"/>
                </a:solidFill>
                <a:latin typeface="Calibri" panose="020F0502020204030204"/>
              </a:rPr>
              <a:t>baisse des précipitations  +</a:t>
            </a:r>
          </a:p>
          <a:p>
            <a:pPr defTabSz="709571">
              <a:defRPr/>
            </a:pPr>
            <a:r>
              <a:rPr lang="fr-FR" b="1" dirty="0">
                <a:solidFill>
                  <a:srgbClr val="44546A"/>
                </a:solidFill>
                <a:latin typeface="Calibri" panose="020F0502020204030204"/>
              </a:rPr>
              <a:t>augmentation du nombre de jours secs</a:t>
            </a:r>
          </a:p>
        </p:txBody>
      </p:sp>
      <p:sp>
        <p:nvSpPr>
          <p:cNvPr id="19" name="ZoneTexte 18">
            <a:extLst>
              <a:ext uri="{FF2B5EF4-FFF2-40B4-BE49-F238E27FC236}">
                <a16:creationId xmlns:a16="http://schemas.microsoft.com/office/drawing/2014/main" id="{E4ABCB97-9819-036B-03C4-CBBA32090A3C}"/>
              </a:ext>
            </a:extLst>
          </p:cNvPr>
          <p:cNvSpPr txBox="1"/>
          <p:nvPr/>
        </p:nvSpPr>
        <p:spPr>
          <a:xfrm>
            <a:off x="5779041" y="1127946"/>
            <a:ext cx="3056769" cy="1815882"/>
          </a:xfrm>
          <a:prstGeom prst="rect">
            <a:avLst/>
          </a:prstGeom>
          <a:noFill/>
        </p:spPr>
        <p:txBody>
          <a:bodyPr wrap="square" rtlCol="0">
            <a:spAutoFit/>
          </a:bodyPr>
          <a:lstStyle/>
          <a:p>
            <a:pPr algn="ctr" defTabSz="709571">
              <a:defRPr/>
            </a:pPr>
            <a:r>
              <a:rPr lang="fr-FR" sz="2800" b="1" dirty="0">
                <a:solidFill>
                  <a:srgbClr val="C00000"/>
                </a:solidFill>
                <a:latin typeface="Calibri" panose="020F0502020204030204"/>
              </a:rPr>
              <a:t>Hausse températures</a:t>
            </a:r>
          </a:p>
          <a:p>
            <a:pPr algn="ctr" defTabSz="709571">
              <a:defRPr/>
            </a:pPr>
            <a:r>
              <a:rPr lang="fr-FR" sz="2800" b="1" dirty="0">
                <a:solidFill>
                  <a:srgbClr val="C00000"/>
                </a:solidFill>
                <a:latin typeface="Calibri" panose="020F0502020204030204"/>
              </a:rPr>
              <a:t>-&gt; augmentation évapotranspiration</a:t>
            </a:r>
          </a:p>
        </p:txBody>
      </p:sp>
      <p:sp>
        <p:nvSpPr>
          <p:cNvPr id="10" name="Flèche : virage 9">
            <a:extLst>
              <a:ext uri="{FF2B5EF4-FFF2-40B4-BE49-F238E27FC236}">
                <a16:creationId xmlns:a16="http://schemas.microsoft.com/office/drawing/2014/main" id="{0DEEF452-0E0B-897C-5E72-4C52A174D754}"/>
              </a:ext>
            </a:extLst>
          </p:cNvPr>
          <p:cNvSpPr/>
          <p:nvPr/>
        </p:nvSpPr>
        <p:spPr>
          <a:xfrm rot="16200000">
            <a:off x="1378747" y="4386627"/>
            <a:ext cx="2480933" cy="432526"/>
          </a:xfrm>
          <a:prstGeom prst="bentArrow">
            <a:avLst>
              <a:gd name="adj1" fmla="val 25000"/>
              <a:gd name="adj2" fmla="val 48077"/>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25">
              <a:solidFill>
                <a:schemeClr val="tx1"/>
              </a:solidFill>
            </a:endParaRPr>
          </a:p>
        </p:txBody>
      </p:sp>
      <p:sp>
        <p:nvSpPr>
          <p:cNvPr id="20" name="Rectangle 19">
            <a:extLst>
              <a:ext uri="{FF2B5EF4-FFF2-40B4-BE49-F238E27FC236}">
                <a16:creationId xmlns:a16="http://schemas.microsoft.com/office/drawing/2014/main" id="{B06BE2FE-30E6-05A0-AFC1-67D36078D14C}"/>
              </a:ext>
            </a:extLst>
          </p:cNvPr>
          <p:cNvSpPr/>
          <p:nvPr/>
        </p:nvSpPr>
        <p:spPr>
          <a:xfrm>
            <a:off x="3165882" y="5736431"/>
            <a:ext cx="595603" cy="867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25"/>
          </a:p>
        </p:txBody>
      </p:sp>
      <p:sp>
        <p:nvSpPr>
          <p:cNvPr id="22" name="ZoneTexte 21">
            <a:extLst>
              <a:ext uri="{FF2B5EF4-FFF2-40B4-BE49-F238E27FC236}">
                <a16:creationId xmlns:a16="http://schemas.microsoft.com/office/drawing/2014/main" id="{0B2D3EC4-62BB-6D22-5604-3876ADDB6FF5}"/>
              </a:ext>
            </a:extLst>
          </p:cNvPr>
          <p:cNvSpPr txBox="1"/>
          <p:nvPr/>
        </p:nvSpPr>
        <p:spPr>
          <a:xfrm>
            <a:off x="873985" y="4269765"/>
            <a:ext cx="1651697" cy="923330"/>
          </a:xfrm>
          <a:prstGeom prst="rect">
            <a:avLst/>
          </a:prstGeom>
          <a:noFill/>
        </p:spPr>
        <p:txBody>
          <a:bodyPr wrap="square" rtlCol="0">
            <a:spAutoFit/>
          </a:bodyPr>
          <a:lstStyle/>
          <a:p>
            <a:r>
              <a:rPr lang="fr-FR" b="1" dirty="0">
                <a:solidFill>
                  <a:srgbClr val="0070C0"/>
                </a:solidFill>
              </a:rPr>
              <a:t>prélèvements eaux souterraines</a:t>
            </a:r>
          </a:p>
        </p:txBody>
      </p:sp>
      <p:sp>
        <p:nvSpPr>
          <p:cNvPr id="3" name="ZoneTexte 2">
            <a:extLst>
              <a:ext uri="{FF2B5EF4-FFF2-40B4-BE49-F238E27FC236}">
                <a16:creationId xmlns:a16="http://schemas.microsoft.com/office/drawing/2014/main" id="{26E6C8B5-A395-7BA7-76E3-79834E36862A}"/>
              </a:ext>
            </a:extLst>
          </p:cNvPr>
          <p:cNvSpPr txBox="1"/>
          <p:nvPr/>
        </p:nvSpPr>
        <p:spPr>
          <a:xfrm>
            <a:off x="-1" y="289940"/>
            <a:ext cx="3685309" cy="1200329"/>
          </a:xfrm>
          <a:prstGeom prst="rect">
            <a:avLst/>
          </a:prstGeom>
          <a:noFill/>
        </p:spPr>
        <p:txBody>
          <a:bodyPr wrap="square" rtlCol="0">
            <a:spAutoFit/>
          </a:bodyPr>
          <a:lstStyle/>
          <a:p>
            <a:r>
              <a:rPr lang="fr-FR" sz="2400" dirty="0"/>
              <a:t>En 50 ans le débit des rivières des PO et de l'Aude ont diminué de 40%</a:t>
            </a:r>
          </a:p>
        </p:txBody>
      </p:sp>
      <p:sp>
        <p:nvSpPr>
          <p:cNvPr id="6" name="ZoneTexte 5">
            <a:extLst>
              <a:ext uri="{FF2B5EF4-FFF2-40B4-BE49-F238E27FC236}">
                <a16:creationId xmlns:a16="http://schemas.microsoft.com/office/drawing/2014/main" id="{BF539C8D-9638-AC61-7672-EBFC2030F80C}"/>
              </a:ext>
            </a:extLst>
          </p:cNvPr>
          <p:cNvSpPr txBox="1"/>
          <p:nvPr/>
        </p:nvSpPr>
        <p:spPr>
          <a:xfrm>
            <a:off x="5943395" y="204450"/>
            <a:ext cx="3402535"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+ 1°C = + 10 à 15% de l’ETP  </a:t>
            </a:r>
          </a:p>
        </p:txBody>
      </p:sp>
      <p:pic>
        <p:nvPicPr>
          <p:cNvPr id="23" name="Image 22">
            <a:extLst>
              <a:ext uri="{FF2B5EF4-FFF2-40B4-BE49-F238E27FC236}">
                <a16:creationId xmlns:a16="http://schemas.microsoft.com/office/drawing/2014/main" id="{9BD2FB63-E1C2-6DED-8FC5-AF0787AE1896}"/>
              </a:ext>
            </a:extLst>
          </p:cNvPr>
          <p:cNvPicPr>
            <a:picLocks noChangeAspect="1"/>
          </p:cNvPicPr>
          <p:nvPr/>
        </p:nvPicPr>
        <p:blipFill>
          <a:blip r:embed="rId4"/>
          <a:stretch>
            <a:fillRect/>
          </a:stretch>
        </p:blipFill>
        <p:spPr>
          <a:xfrm>
            <a:off x="5241891" y="172873"/>
            <a:ext cx="722450" cy="636057"/>
          </a:xfrm>
          <a:prstGeom prst="rect">
            <a:avLst/>
          </a:prstGeom>
        </p:spPr>
      </p:pic>
      <p:pic>
        <p:nvPicPr>
          <p:cNvPr id="2" name="Image 1">
            <a:extLst>
              <a:ext uri="{FF2B5EF4-FFF2-40B4-BE49-F238E27FC236}">
                <a16:creationId xmlns:a16="http://schemas.microsoft.com/office/drawing/2014/main" id="{FFBB84F4-532D-1AD6-7E5A-0DF259AC24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408" y="3429000"/>
            <a:ext cx="2818123" cy="3224550"/>
          </a:xfrm>
          <a:prstGeom prst="rect">
            <a:avLst/>
          </a:prstGeom>
        </p:spPr>
      </p:pic>
    </p:spTree>
    <p:extLst>
      <p:ext uri="{BB962C8B-B14F-4D97-AF65-F5344CB8AC3E}">
        <p14:creationId xmlns:p14="http://schemas.microsoft.com/office/powerpoint/2010/main" val="370150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8EC569C-EADF-C376-85FE-537DAD44E5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839" y="-11783"/>
            <a:ext cx="4455562" cy="3115678"/>
          </a:xfrm>
          <a:prstGeom prst="rect">
            <a:avLst/>
          </a:prstGeom>
        </p:spPr>
      </p:pic>
      <p:pic>
        <p:nvPicPr>
          <p:cNvPr id="9" name="Image 8">
            <a:extLst>
              <a:ext uri="{FF2B5EF4-FFF2-40B4-BE49-F238E27FC236}">
                <a16:creationId xmlns:a16="http://schemas.microsoft.com/office/drawing/2014/main" id="{5D99E2E3-8AE7-627E-F0E7-F6C99C29E98D}"/>
              </a:ext>
            </a:extLst>
          </p:cNvPr>
          <p:cNvPicPr>
            <a:picLocks noChangeAspect="1"/>
          </p:cNvPicPr>
          <p:nvPr/>
        </p:nvPicPr>
        <p:blipFill rotWithShape="1">
          <a:blip r:embed="rId3"/>
          <a:srcRect l="89224" r="-2503" b="14425"/>
          <a:stretch/>
        </p:blipFill>
        <p:spPr>
          <a:xfrm>
            <a:off x="4806834" y="102093"/>
            <a:ext cx="511528" cy="2626684"/>
          </a:xfrm>
          <a:prstGeom prst="rect">
            <a:avLst/>
          </a:prstGeom>
        </p:spPr>
      </p:pic>
      <p:sp>
        <p:nvSpPr>
          <p:cNvPr id="11" name="ZoneTexte 10">
            <a:extLst>
              <a:ext uri="{FF2B5EF4-FFF2-40B4-BE49-F238E27FC236}">
                <a16:creationId xmlns:a16="http://schemas.microsoft.com/office/drawing/2014/main" id="{A84AFFD8-858A-DF54-A005-F351DBD74236}"/>
              </a:ext>
            </a:extLst>
          </p:cNvPr>
          <p:cNvSpPr txBox="1"/>
          <p:nvPr/>
        </p:nvSpPr>
        <p:spPr>
          <a:xfrm>
            <a:off x="5618520" y="143454"/>
            <a:ext cx="3120010" cy="2585323"/>
          </a:xfrm>
          <a:prstGeom prst="rect">
            <a:avLst/>
          </a:prstGeom>
          <a:noFill/>
        </p:spPr>
        <p:txBody>
          <a:bodyPr wrap="square">
            <a:spAutoFit/>
          </a:bodyPr>
          <a:lstStyle/>
          <a:p>
            <a:r>
              <a:rPr lang="fr-FR" dirty="0">
                <a:latin typeface="Arial" panose="020B0604020202020204" pitchFamily="34" charset="0"/>
                <a:cs typeface="Arial" panose="020B0604020202020204" pitchFamily="34" charset="0"/>
              </a:rPr>
              <a:t>cumul annuel moyen précipitations 1981-2010 :</a:t>
            </a:r>
          </a:p>
          <a:p>
            <a:r>
              <a:rPr lang="fr-FR" dirty="0">
                <a:latin typeface="Arial" panose="020B0604020202020204" pitchFamily="34" charset="0"/>
                <a:cs typeface="Arial" panose="020B0604020202020204" pitchFamily="34" charset="0"/>
              </a:rPr>
              <a:t>&lt; 600 mm littoral languedocien, 1500 mm crêtes</a:t>
            </a:r>
          </a:p>
          <a:p>
            <a:r>
              <a:rPr lang="fr-FR" dirty="0">
                <a:latin typeface="Arial" panose="020B0604020202020204" pitchFamily="34" charset="0"/>
                <a:cs typeface="Arial" panose="020B0604020202020204" pitchFamily="34" charset="0"/>
              </a:rPr>
              <a:t> Pyrénées et Aubrac, &gt; 2000 mm sur Cévennes</a:t>
            </a:r>
          </a:p>
          <a:p>
            <a:r>
              <a:rPr lang="fr-FR" i="1" dirty="0"/>
              <a:t>(Source : Météo-France pour le CROCC 2021)</a:t>
            </a:r>
          </a:p>
        </p:txBody>
      </p:sp>
      <p:sp>
        <p:nvSpPr>
          <p:cNvPr id="22" name="Rectangle 21">
            <a:extLst>
              <a:ext uri="{FF2B5EF4-FFF2-40B4-BE49-F238E27FC236}">
                <a16:creationId xmlns:a16="http://schemas.microsoft.com/office/drawing/2014/main" id="{2DC56C2C-DE5B-9340-2163-7ED71AA59AA3}"/>
              </a:ext>
            </a:extLst>
          </p:cNvPr>
          <p:cNvSpPr/>
          <p:nvPr/>
        </p:nvSpPr>
        <p:spPr>
          <a:xfrm>
            <a:off x="8069316" y="1647561"/>
            <a:ext cx="811716" cy="72057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225"/>
          </a:p>
        </p:txBody>
      </p:sp>
      <p:sp>
        <p:nvSpPr>
          <p:cNvPr id="24" name="Rectangle 23">
            <a:extLst>
              <a:ext uri="{FF2B5EF4-FFF2-40B4-BE49-F238E27FC236}">
                <a16:creationId xmlns:a16="http://schemas.microsoft.com/office/drawing/2014/main" id="{85E47C6E-94D7-7980-5B80-B94DD60EE10E}"/>
              </a:ext>
            </a:extLst>
          </p:cNvPr>
          <p:cNvSpPr/>
          <p:nvPr/>
        </p:nvSpPr>
        <p:spPr>
          <a:xfrm>
            <a:off x="8416252" y="4003446"/>
            <a:ext cx="727749" cy="4371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225"/>
          </a:p>
        </p:txBody>
      </p:sp>
      <p:pic>
        <p:nvPicPr>
          <p:cNvPr id="3" name="Image 2" descr="De la boue sur la place de la Comédie.">
            <a:extLst>
              <a:ext uri="{FF2B5EF4-FFF2-40B4-BE49-F238E27FC236}">
                <a16:creationId xmlns:a16="http://schemas.microsoft.com/office/drawing/2014/main" id="{DB20F731-092A-DBD8-5FDC-4D21F07FA7F5}"/>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bwMode="auto">
          <a:xfrm>
            <a:off x="320426" y="3398993"/>
            <a:ext cx="2636669" cy="2083278"/>
          </a:xfrm>
          <a:prstGeom prst="rect">
            <a:avLst/>
          </a:prstGeom>
          <a:noFill/>
          <a:ln>
            <a:noFill/>
          </a:ln>
          <a:extLst>
            <a:ext uri="{53640926-AAD7-44D8-BBD7-CCE9431645EC}">
              <a14:shadowObscured xmlns:a14="http://schemas.microsoft.com/office/drawing/2010/main"/>
            </a:ext>
          </a:extLst>
        </p:spPr>
      </p:pic>
      <p:sp>
        <p:nvSpPr>
          <p:cNvPr id="4" name="Text Box 2">
            <a:extLst>
              <a:ext uri="{FF2B5EF4-FFF2-40B4-BE49-F238E27FC236}">
                <a16:creationId xmlns:a16="http://schemas.microsoft.com/office/drawing/2014/main" id="{756E26A5-23CC-6412-7A27-163BAB58ACBD}"/>
              </a:ext>
            </a:extLst>
          </p:cNvPr>
          <p:cNvSpPr txBox="1">
            <a:spLocks noChangeArrowheads="1"/>
          </p:cNvSpPr>
          <p:nvPr/>
        </p:nvSpPr>
        <p:spPr bwMode="auto">
          <a:xfrm>
            <a:off x="700996" y="5777369"/>
            <a:ext cx="2014575" cy="3585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2213" tIns="31106" rIns="62213" bIns="31106" numCol="1" anchor="t" anchorCtr="0" compatLnSpc="1">
            <a:prstTxWarp prst="textNoShape">
              <a:avLst/>
            </a:prstTxWarp>
          </a:bodyPr>
          <a:lstStyle/>
          <a:p>
            <a:pPr defTabSz="622158" eaLnBrk="0" fontAlgn="base" hangingPunct="0">
              <a:spcBef>
                <a:spcPct val="0"/>
              </a:spcBef>
              <a:spcAft>
                <a:spcPct val="0"/>
              </a:spcAft>
            </a:pPr>
            <a:r>
              <a:rPr lang="fr-FR" altLang="fr-FR" sz="953" b="1" dirty="0">
                <a:latin typeface="Calibri" panose="020F0502020204030204" pitchFamily="34" charset="0"/>
              </a:rPr>
              <a:t>Mini torrent de boue sur Place de la Comédie   Montpellier  14.08.2022</a:t>
            </a:r>
          </a:p>
          <a:p>
            <a:pPr defTabSz="622158" eaLnBrk="0" fontAlgn="base" hangingPunct="0">
              <a:spcBef>
                <a:spcPct val="0"/>
              </a:spcBef>
              <a:spcAft>
                <a:spcPct val="0"/>
              </a:spcAft>
            </a:pPr>
            <a:r>
              <a:rPr lang="fr-FR" altLang="fr-FR" sz="953" i="1" dirty="0">
                <a:latin typeface="Calibri" panose="020F0502020204030204" pitchFamily="34" charset="0"/>
              </a:rPr>
              <a:t>Photo Midi Libre  Loic </a:t>
            </a:r>
            <a:r>
              <a:rPr lang="fr-FR" altLang="fr-FR" sz="953" i="1" dirty="0" err="1">
                <a:latin typeface="Calibri" panose="020F0502020204030204" pitchFamily="34" charset="0"/>
              </a:rPr>
              <a:t>Trabuchet</a:t>
            </a:r>
            <a:endParaRPr lang="fr-FR" altLang="fr-FR" sz="1225" dirty="0">
              <a:latin typeface="Arial" panose="020B0604020202020204" pitchFamily="34" charset="0"/>
            </a:endParaRPr>
          </a:p>
        </p:txBody>
      </p:sp>
      <p:pic>
        <p:nvPicPr>
          <p:cNvPr id="5" name="Image 4">
            <a:extLst>
              <a:ext uri="{FF2B5EF4-FFF2-40B4-BE49-F238E27FC236}">
                <a16:creationId xmlns:a16="http://schemas.microsoft.com/office/drawing/2014/main" id="{FF8E96D2-6C22-7200-C02C-C77243D80DF0}"/>
              </a:ext>
            </a:extLst>
          </p:cNvPr>
          <p:cNvPicPr>
            <a:picLocks noChangeAspect="1"/>
          </p:cNvPicPr>
          <p:nvPr/>
        </p:nvPicPr>
        <p:blipFill>
          <a:blip r:embed="rId6"/>
          <a:stretch>
            <a:fillRect/>
          </a:stretch>
        </p:blipFill>
        <p:spPr>
          <a:xfrm>
            <a:off x="4027353" y="2728777"/>
            <a:ext cx="5116647" cy="4129223"/>
          </a:xfrm>
          <a:prstGeom prst="rect">
            <a:avLst/>
          </a:prstGeom>
        </p:spPr>
      </p:pic>
    </p:spTree>
    <p:extLst>
      <p:ext uri="{BB962C8B-B14F-4D97-AF65-F5344CB8AC3E}">
        <p14:creationId xmlns:p14="http://schemas.microsoft.com/office/powerpoint/2010/main" val="233806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515FD35A-F960-7FE3-8064-0F190E77C34C}"/>
              </a:ext>
            </a:extLst>
          </p:cNvPr>
          <p:cNvSpPr txBox="1"/>
          <p:nvPr/>
        </p:nvSpPr>
        <p:spPr>
          <a:xfrm>
            <a:off x="3516260" y="802852"/>
            <a:ext cx="4524707" cy="385490"/>
          </a:xfrm>
          <a:prstGeom prst="rect">
            <a:avLst/>
          </a:prstGeom>
          <a:noFill/>
        </p:spPr>
        <p:txBody>
          <a:bodyPr wrap="square" rtlCol="0">
            <a:spAutoFit/>
          </a:bodyPr>
          <a:lstStyle/>
          <a:p>
            <a:pPr defTabSz="622158">
              <a:defRPr/>
            </a:pPr>
            <a:r>
              <a:rPr lang="fr-FR" sz="1905" b="1" kern="0" dirty="0">
                <a:solidFill>
                  <a:schemeClr val="bg1"/>
                </a:solidFill>
              </a:rPr>
              <a:t>  </a:t>
            </a:r>
            <a:r>
              <a:rPr lang="fr-FR" sz="1905" b="1" kern="0" dirty="0">
                <a:solidFill>
                  <a:schemeClr val="bg1"/>
                </a:solidFill>
                <a:latin typeface="Arial" panose="020B0604020202020204" pitchFamily="34" charset="0"/>
                <a:cs typeface="Arial" panose="020B0604020202020204" pitchFamily="34" charset="0"/>
              </a:rPr>
              <a:t>Les ressources en eau en Occitanie</a:t>
            </a:r>
          </a:p>
        </p:txBody>
      </p:sp>
      <p:sp>
        <p:nvSpPr>
          <p:cNvPr id="8" name="ZoneTexte 7">
            <a:extLst>
              <a:ext uri="{FF2B5EF4-FFF2-40B4-BE49-F238E27FC236}">
                <a16:creationId xmlns:a16="http://schemas.microsoft.com/office/drawing/2014/main" id="{4E2E1119-7AAA-0ABD-E87D-F9889848622C}"/>
              </a:ext>
            </a:extLst>
          </p:cNvPr>
          <p:cNvSpPr txBox="1"/>
          <p:nvPr/>
        </p:nvSpPr>
        <p:spPr>
          <a:xfrm>
            <a:off x="3076204" y="143904"/>
            <a:ext cx="6027739" cy="834844"/>
          </a:xfrm>
          <a:prstGeom prst="rect">
            <a:avLst/>
          </a:prstGeom>
          <a:noFill/>
        </p:spPr>
        <p:txBody>
          <a:bodyPr wrap="square" rtlCol="0">
            <a:spAutoFit/>
          </a:bodyPr>
          <a:lstStyle/>
          <a:p>
            <a:pPr defTabSz="622158">
              <a:defRPr/>
            </a:pPr>
            <a:r>
              <a:rPr lang="fr-FR" b="1" kern="0" dirty="0">
                <a:solidFill>
                  <a:srgbClr val="0070C0"/>
                </a:solidFill>
              </a:rPr>
              <a:t>Tous les types de masse d’eau sont représentés en région Occitanie</a:t>
            </a:r>
          </a:p>
          <a:p>
            <a:pPr defTabSz="622158">
              <a:defRPr/>
            </a:pPr>
            <a:endParaRPr lang="fr-FR" sz="1225" b="1" kern="0" dirty="0">
              <a:solidFill>
                <a:srgbClr val="0070C0"/>
              </a:solidFill>
            </a:endParaRPr>
          </a:p>
        </p:txBody>
      </p:sp>
      <p:pic>
        <p:nvPicPr>
          <p:cNvPr id="9" name="Image 8">
            <a:extLst>
              <a:ext uri="{FF2B5EF4-FFF2-40B4-BE49-F238E27FC236}">
                <a16:creationId xmlns:a16="http://schemas.microsoft.com/office/drawing/2014/main" id="{4655DFFE-F858-57A2-C9F6-069627ECBB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 y="415640"/>
            <a:ext cx="3279988" cy="2360069"/>
          </a:xfrm>
          <a:prstGeom prst="rect">
            <a:avLst/>
          </a:prstGeom>
        </p:spPr>
      </p:pic>
      <p:sp>
        <p:nvSpPr>
          <p:cNvPr id="11" name="ZoneTexte 10">
            <a:extLst>
              <a:ext uri="{FF2B5EF4-FFF2-40B4-BE49-F238E27FC236}">
                <a16:creationId xmlns:a16="http://schemas.microsoft.com/office/drawing/2014/main" id="{AEEFFEC6-2486-93B4-E7B8-E98590B1B043}"/>
              </a:ext>
            </a:extLst>
          </p:cNvPr>
          <p:cNvSpPr txBox="1"/>
          <p:nvPr/>
        </p:nvSpPr>
        <p:spPr>
          <a:xfrm>
            <a:off x="288395" y="2892982"/>
            <a:ext cx="2380627" cy="646331"/>
          </a:xfrm>
          <a:prstGeom prst="rect">
            <a:avLst/>
          </a:prstGeom>
          <a:noFill/>
        </p:spPr>
        <p:txBody>
          <a:bodyPr wrap="square" rtlCol="0">
            <a:spAutoFit/>
          </a:bodyPr>
          <a:lstStyle/>
          <a:p>
            <a:pPr defTabSz="622158">
              <a:defRPr/>
            </a:pPr>
            <a:r>
              <a:rPr lang="fr-FR" b="1" kern="0" dirty="0">
                <a:solidFill>
                  <a:prstClr val="black"/>
                </a:solidFill>
              </a:rPr>
              <a:t>74000 kms linéaires cours d’eau principaux</a:t>
            </a:r>
          </a:p>
        </p:txBody>
      </p:sp>
      <p:pic>
        <p:nvPicPr>
          <p:cNvPr id="12" name="Image 11">
            <a:extLst>
              <a:ext uri="{FF2B5EF4-FFF2-40B4-BE49-F238E27FC236}">
                <a16:creationId xmlns:a16="http://schemas.microsoft.com/office/drawing/2014/main" id="{89561280-43F1-1EA2-4E77-ADB6463637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1" y="3304516"/>
            <a:ext cx="4490455" cy="3021222"/>
          </a:xfrm>
          <a:prstGeom prst="rect">
            <a:avLst/>
          </a:prstGeom>
        </p:spPr>
      </p:pic>
      <p:pic>
        <p:nvPicPr>
          <p:cNvPr id="13" name="Image 12">
            <a:extLst>
              <a:ext uri="{FF2B5EF4-FFF2-40B4-BE49-F238E27FC236}">
                <a16:creationId xmlns:a16="http://schemas.microsoft.com/office/drawing/2014/main" id="{903D96A9-957E-3B6C-C7D9-054C9128B5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8888" y="499817"/>
            <a:ext cx="5747768" cy="1323964"/>
          </a:xfrm>
          <a:prstGeom prst="rect">
            <a:avLst/>
          </a:prstGeom>
        </p:spPr>
      </p:pic>
      <p:sp>
        <p:nvSpPr>
          <p:cNvPr id="14" name="ZoneTexte 13">
            <a:extLst>
              <a:ext uri="{FF2B5EF4-FFF2-40B4-BE49-F238E27FC236}">
                <a16:creationId xmlns:a16="http://schemas.microsoft.com/office/drawing/2014/main" id="{A9841893-5CBB-B5F8-3373-86920EE47897}"/>
              </a:ext>
            </a:extLst>
          </p:cNvPr>
          <p:cNvSpPr txBox="1"/>
          <p:nvPr/>
        </p:nvSpPr>
        <p:spPr>
          <a:xfrm>
            <a:off x="6954473" y="2170558"/>
            <a:ext cx="2189527" cy="1754326"/>
          </a:xfrm>
          <a:prstGeom prst="rect">
            <a:avLst/>
          </a:prstGeom>
          <a:solidFill>
            <a:sysClr val="window" lastClr="FFFFFF"/>
          </a:solidFill>
        </p:spPr>
        <p:txBody>
          <a:bodyPr wrap="square" rtlCol="0">
            <a:spAutoFit/>
          </a:bodyPr>
          <a:lstStyle/>
          <a:p>
            <a:pPr algn="ctr" defTabSz="622158">
              <a:defRPr/>
            </a:pPr>
            <a:r>
              <a:rPr lang="fr-FR" b="1" kern="0" dirty="0">
                <a:solidFill>
                  <a:prstClr val="black"/>
                </a:solidFill>
              </a:rPr>
              <a:t>101 masses d’eau souterraines réservoirs karstique, fissuré, multicouche sédimentaire, alluvial</a:t>
            </a:r>
          </a:p>
        </p:txBody>
      </p:sp>
      <p:sp>
        <p:nvSpPr>
          <p:cNvPr id="16" name="ZoneTexte 15">
            <a:extLst>
              <a:ext uri="{FF2B5EF4-FFF2-40B4-BE49-F238E27FC236}">
                <a16:creationId xmlns:a16="http://schemas.microsoft.com/office/drawing/2014/main" id="{43389B29-FDF8-5956-0FFF-003197529BF7}"/>
              </a:ext>
            </a:extLst>
          </p:cNvPr>
          <p:cNvSpPr txBox="1"/>
          <p:nvPr/>
        </p:nvSpPr>
        <p:spPr>
          <a:xfrm>
            <a:off x="-64570" y="6189733"/>
            <a:ext cx="6217342" cy="646331"/>
          </a:xfrm>
          <a:prstGeom prst="rect">
            <a:avLst/>
          </a:prstGeom>
          <a:solidFill>
            <a:sysClr val="window" lastClr="FFFFFF"/>
          </a:solidFill>
        </p:spPr>
        <p:txBody>
          <a:bodyPr wrap="square" rtlCol="0">
            <a:spAutoFit/>
          </a:bodyPr>
          <a:lstStyle/>
          <a:p>
            <a:pPr algn="ctr" defTabSz="622158">
              <a:defRPr/>
            </a:pPr>
            <a:r>
              <a:rPr lang="fr-FR" b="1" kern="0" dirty="0">
                <a:solidFill>
                  <a:prstClr val="black"/>
                </a:solidFill>
              </a:rPr>
              <a:t>124 retenues   1781 Mm3 cumulés potentiellement utilisables</a:t>
            </a:r>
          </a:p>
          <a:p>
            <a:pPr algn="ctr" defTabSz="622158">
              <a:defRPr/>
            </a:pPr>
            <a:r>
              <a:rPr lang="fr-FR" b="1" dirty="0"/>
              <a:t>670 Mm3</a:t>
            </a:r>
            <a:r>
              <a:rPr lang="fr-FR" b="1" kern="0" dirty="0">
                <a:solidFill>
                  <a:prstClr val="black"/>
                </a:solidFill>
              </a:rPr>
              <a:t> réservoirs EDF en période estivale</a:t>
            </a:r>
          </a:p>
        </p:txBody>
      </p:sp>
      <p:pic>
        <p:nvPicPr>
          <p:cNvPr id="10" name="Image 9">
            <a:extLst>
              <a:ext uri="{FF2B5EF4-FFF2-40B4-BE49-F238E27FC236}">
                <a16:creationId xmlns:a16="http://schemas.microsoft.com/office/drawing/2014/main" id="{E48735B8-C8CE-2C9E-E5F9-27EACDC112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3278" y="3060470"/>
            <a:ext cx="4370665" cy="3129804"/>
          </a:xfrm>
          <a:prstGeom prst="rect">
            <a:avLst/>
          </a:prstGeom>
        </p:spPr>
      </p:pic>
      <p:sp>
        <p:nvSpPr>
          <p:cNvPr id="2" name="ZoneTexte 1">
            <a:extLst>
              <a:ext uri="{FF2B5EF4-FFF2-40B4-BE49-F238E27FC236}">
                <a16:creationId xmlns:a16="http://schemas.microsoft.com/office/drawing/2014/main" id="{20B4CF8D-1113-715D-BA57-71616078B229}"/>
              </a:ext>
            </a:extLst>
          </p:cNvPr>
          <p:cNvSpPr txBox="1"/>
          <p:nvPr/>
        </p:nvSpPr>
        <p:spPr>
          <a:xfrm>
            <a:off x="7481151" y="1919973"/>
            <a:ext cx="1545505" cy="207429"/>
          </a:xfrm>
          <a:prstGeom prst="rect">
            <a:avLst/>
          </a:prstGeom>
          <a:noFill/>
        </p:spPr>
        <p:txBody>
          <a:bodyPr wrap="square" rtlCol="0">
            <a:spAutoFit/>
          </a:bodyPr>
          <a:lstStyle/>
          <a:p>
            <a:r>
              <a:rPr lang="fr-FR" sz="748" i="1" dirty="0"/>
              <a:t>Source H20 2030 Région Occitanie</a:t>
            </a:r>
          </a:p>
        </p:txBody>
      </p:sp>
    </p:spTree>
    <p:extLst>
      <p:ext uri="{BB962C8B-B14F-4D97-AF65-F5344CB8AC3E}">
        <p14:creationId xmlns:p14="http://schemas.microsoft.com/office/powerpoint/2010/main" val="71292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19">
            <a:extLst>
              <a:ext uri="{FF2B5EF4-FFF2-40B4-BE49-F238E27FC236}">
                <a16:creationId xmlns:a16="http://schemas.microsoft.com/office/drawing/2014/main" id="{44FCF87C-84E4-B5CF-914B-7DABF53BA28A}"/>
              </a:ext>
            </a:extLst>
          </p:cNvPr>
          <p:cNvSpPr txBox="1">
            <a:spLocks noChangeArrowheads="1"/>
          </p:cNvSpPr>
          <p:nvPr/>
        </p:nvSpPr>
        <p:spPr bwMode="auto">
          <a:xfrm>
            <a:off x="3571573" y="3712793"/>
            <a:ext cx="59182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Thomas Jouanneau</a:t>
            </a:r>
          </a:p>
        </p:txBody>
      </p:sp>
      <p:sp>
        <p:nvSpPr>
          <p:cNvPr id="7" name="ZoneTexte 21">
            <a:extLst>
              <a:ext uri="{FF2B5EF4-FFF2-40B4-BE49-F238E27FC236}">
                <a16:creationId xmlns:a16="http://schemas.microsoft.com/office/drawing/2014/main" id="{0BA61715-B828-B200-0AC2-1B4A06F62CB4}"/>
              </a:ext>
            </a:extLst>
          </p:cNvPr>
          <p:cNvSpPr txBox="1">
            <a:spLocks noChangeArrowheads="1"/>
          </p:cNvSpPr>
          <p:nvPr/>
        </p:nvSpPr>
        <p:spPr bwMode="auto">
          <a:xfrm>
            <a:off x="2972125" y="2904350"/>
            <a:ext cx="511679"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Didier Rumeau</a:t>
            </a:r>
          </a:p>
        </p:txBody>
      </p:sp>
      <p:sp>
        <p:nvSpPr>
          <p:cNvPr id="8" name="ZoneTexte 22">
            <a:extLst>
              <a:ext uri="{FF2B5EF4-FFF2-40B4-BE49-F238E27FC236}">
                <a16:creationId xmlns:a16="http://schemas.microsoft.com/office/drawing/2014/main" id="{802E141C-3328-A0CD-BFAF-29C3E50B2549}"/>
              </a:ext>
            </a:extLst>
          </p:cNvPr>
          <p:cNvSpPr txBox="1">
            <a:spLocks noChangeArrowheads="1"/>
          </p:cNvSpPr>
          <p:nvPr/>
        </p:nvSpPr>
        <p:spPr bwMode="auto">
          <a:xfrm>
            <a:off x="3689841" y="2904350"/>
            <a:ext cx="508473"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Claude Corbier</a:t>
            </a:r>
          </a:p>
        </p:txBody>
      </p:sp>
      <p:sp>
        <p:nvSpPr>
          <p:cNvPr id="9" name="ZoneTexte 27">
            <a:extLst>
              <a:ext uri="{FF2B5EF4-FFF2-40B4-BE49-F238E27FC236}">
                <a16:creationId xmlns:a16="http://schemas.microsoft.com/office/drawing/2014/main" id="{6AA0DB3A-31E8-795F-360F-C36E6BC59BE8}"/>
              </a:ext>
            </a:extLst>
          </p:cNvPr>
          <p:cNvSpPr txBox="1">
            <a:spLocks noChangeArrowheads="1"/>
          </p:cNvSpPr>
          <p:nvPr/>
        </p:nvSpPr>
        <p:spPr bwMode="auto">
          <a:xfrm>
            <a:off x="4882256" y="2455574"/>
            <a:ext cx="74090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Les images vivantes Béziers</a:t>
            </a:r>
          </a:p>
        </p:txBody>
      </p:sp>
      <p:sp>
        <p:nvSpPr>
          <p:cNvPr id="10" name="ZoneTexte 28">
            <a:extLst>
              <a:ext uri="{FF2B5EF4-FFF2-40B4-BE49-F238E27FC236}">
                <a16:creationId xmlns:a16="http://schemas.microsoft.com/office/drawing/2014/main" id="{B585AAE4-B28B-F7B5-9915-3EC85D55CA5E}"/>
              </a:ext>
            </a:extLst>
          </p:cNvPr>
          <p:cNvSpPr txBox="1">
            <a:spLocks noChangeArrowheads="1"/>
          </p:cNvSpPr>
          <p:nvPr/>
        </p:nvSpPr>
        <p:spPr bwMode="auto">
          <a:xfrm>
            <a:off x="6094920"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1" name="ZoneTexte 29">
            <a:extLst>
              <a:ext uri="{FF2B5EF4-FFF2-40B4-BE49-F238E27FC236}">
                <a16:creationId xmlns:a16="http://schemas.microsoft.com/office/drawing/2014/main" id="{2A520CA6-DFBF-3307-8400-19E73CE1A774}"/>
              </a:ext>
            </a:extLst>
          </p:cNvPr>
          <p:cNvSpPr txBox="1">
            <a:spLocks noChangeArrowheads="1"/>
          </p:cNvSpPr>
          <p:nvPr/>
        </p:nvSpPr>
        <p:spPr bwMode="auto">
          <a:xfrm>
            <a:off x="4661918" y="2904350"/>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2" name="ZoneTexte 30">
            <a:extLst>
              <a:ext uri="{FF2B5EF4-FFF2-40B4-BE49-F238E27FC236}">
                <a16:creationId xmlns:a16="http://schemas.microsoft.com/office/drawing/2014/main" id="{813855F3-BA8F-5053-1460-FDC0472447A3}"/>
              </a:ext>
            </a:extLst>
          </p:cNvPr>
          <p:cNvSpPr txBox="1">
            <a:spLocks noChangeArrowheads="1"/>
          </p:cNvSpPr>
          <p:nvPr/>
        </p:nvSpPr>
        <p:spPr bwMode="auto">
          <a:xfrm>
            <a:off x="444158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3" name="ZoneTexte 31">
            <a:extLst>
              <a:ext uri="{FF2B5EF4-FFF2-40B4-BE49-F238E27FC236}">
                <a16:creationId xmlns:a16="http://schemas.microsoft.com/office/drawing/2014/main" id="{44BF59B5-6DD9-7D59-75C1-6D179810E424}"/>
              </a:ext>
            </a:extLst>
          </p:cNvPr>
          <p:cNvSpPr txBox="1">
            <a:spLocks noChangeArrowheads="1"/>
          </p:cNvSpPr>
          <p:nvPr/>
        </p:nvSpPr>
        <p:spPr bwMode="auto">
          <a:xfrm>
            <a:off x="3817021"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4" name="ZoneTexte 32">
            <a:extLst>
              <a:ext uri="{FF2B5EF4-FFF2-40B4-BE49-F238E27FC236}">
                <a16:creationId xmlns:a16="http://schemas.microsoft.com/office/drawing/2014/main" id="{55AAD09F-F3F2-305F-87E9-95C5185C0598}"/>
              </a:ext>
            </a:extLst>
          </p:cNvPr>
          <p:cNvSpPr txBox="1">
            <a:spLocks noChangeArrowheads="1"/>
          </p:cNvSpPr>
          <p:nvPr/>
        </p:nvSpPr>
        <p:spPr bwMode="auto">
          <a:xfrm>
            <a:off x="554407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5" name="ZoneTexte 32">
            <a:extLst>
              <a:ext uri="{FF2B5EF4-FFF2-40B4-BE49-F238E27FC236}">
                <a16:creationId xmlns:a16="http://schemas.microsoft.com/office/drawing/2014/main" id="{E331E382-9558-BDB3-AAD3-9840F245F1D3}"/>
              </a:ext>
            </a:extLst>
          </p:cNvPr>
          <p:cNvSpPr txBox="1">
            <a:spLocks noChangeArrowheads="1"/>
          </p:cNvSpPr>
          <p:nvPr/>
        </p:nvSpPr>
        <p:spPr bwMode="auto">
          <a:xfrm>
            <a:off x="4772087" y="4484785"/>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sp>
        <p:nvSpPr>
          <p:cNvPr id="16" name="ZoneTexte 30">
            <a:extLst>
              <a:ext uri="{FF2B5EF4-FFF2-40B4-BE49-F238E27FC236}">
                <a16:creationId xmlns:a16="http://schemas.microsoft.com/office/drawing/2014/main" id="{3A79BB67-5397-AA3C-EAF8-DD0C27B1BED3}"/>
              </a:ext>
            </a:extLst>
          </p:cNvPr>
          <p:cNvSpPr txBox="1">
            <a:spLocks noChangeArrowheads="1"/>
          </p:cNvSpPr>
          <p:nvPr/>
        </p:nvSpPr>
        <p:spPr bwMode="auto">
          <a:xfrm>
            <a:off x="5212761" y="3712793"/>
            <a:ext cx="303288" cy="147284"/>
          </a:xfrm>
          <a:prstGeom prst="rect">
            <a:avLst/>
          </a:prstGeom>
          <a:noFill/>
          <a:ln w="9525">
            <a:noFill/>
            <a:miter lim="800000"/>
            <a:headEnd/>
            <a:tailEnd/>
          </a:ln>
        </p:spPr>
        <p:txBody>
          <a:bodyPr wrap="none">
            <a:spAutoFit/>
          </a:bodyPr>
          <a:lstStyle/>
          <a:p>
            <a:pPr defTabSz="622158"/>
            <a:r>
              <a:rPr lang="fr-FR" sz="357" dirty="0">
                <a:solidFill>
                  <a:srgbClr val="FFFFFF"/>
                </a:solidFill>
                <a:ea typeface="ＭＳ Ｐゴシック"/>
                <a:cs typeface="ＭＳ Ｐゴシック"/>
              </a:rPr>
              <a:t>© BRL</a:t>
            </a:r>
          </a:p>
        </p:txBody>
      </p:sp>
      <p:pic>
        <p:nvPicPr>
          <p:cNvPr id="17" name="Image 16">
            <a:extLst>
              <a:ext uri="{FF2B5EF4-FFF2-40B4-BE49-F238E27FC236}">
                <a16:creationId xmlns:a16="http://schemas.microsoft.com/office/drawing/2014/main" id="{93411A92-F067-F2C3-7440-961AC1BCFB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51"/>
          <a:stretch/>
        </p:blipFill>
        <p:spPr>
          <a:xfrm>
            <a:off x="1436995" y="3756"/>
            <a:ext cx="7707005" cy="4625464"/>
          </a:xfrm>
          <a:prstGeom prst="rect">
            <a:avLst/>
          </a:prstGeom>
        </p:spPr>
      </p:pic>
      <p:sp>
        <p:nvSpPr>
          <p:cNvPr id="18" name="Rectangle 3">
            <a:extLst>
              <a:ext uri="{FF2B5EF4-FFF2-40B4-BE49-F238E27FC236}">
                <a16:creationId xmlns:a16="http://schemas.microsoft.com/office/drawing/2014/main" id="{5BFAC248-1993-247F-4381-1472AC5AF301}"/>
              </a:ext>
            </a:extLst>
          </p:cNvPr>
          <p:cNvSpPr>
            <a:spLocks noChangeArrowheads="1"/>
          </p:cNvSpPr>
          <p:nvPr/>
        </p:nvSpPr>
        <p:spPr bwMode="auto">
          <a:xfrm>
            <a:off x="0" y="0"/>
            <a:ext cx="1863485" cy="3475129"/>
          </a:xfrm>
          <a:prstGeom prst="rect">
            <a:avLst/>
          </a:prstGeom>
          <a:solidFill>
            <a:srgbClr val="DEF1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6740" tIns="36740" rIns="36740" bIns="36740">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9 barrages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105 km de canaux</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5 000 km de conduites enterrées</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125 stations de pompage</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6 stations de potabilisation</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300 communes </a:t>
            </a:r>
          </a:p>
          <a:p>
            <a:pPr marL="90731" indent="-90731" defTabSz="622158">
              <a:spcBef>
                <a:spcPts val="102"/>
              </a:spcBef>
              <a:buFont typeface="Arial" panose="020B0604020202020204" pitchFamily="34" charset="0"/>
              <a:buChar char="•"/>
            </a:pPr>
            <a:r>
              <a:rPr lang="fr-FR" altLang="fr-FR" sz="1800" b="1" dirty="0">
                <a:solidFill>
                  <a:prstClr val="black"/>
                </a:solidFill>
                <a:latin typeface="Arial Narrow" panose="020B0606020202030204" pitchFamily="34" charset="0"/>
                <a:cs typeface="Calibri" panose="020F0502020204030204" pitchFamily="34" charset="0"/>
              </a:rPr>
              <a:t>100 000 ha équipés</a:t>
            </a:r>
          </a:p>
        </p:txBody>
      </p:sp>
      <p:sp>
        <p:nvSpPr>
          <p:cNvPr id="21" name="ZoneTexte 20">
            <a:extLst>
              <a:ext uri="{FF2B5EF4-FFF2-40B4-BE49-F238E27FC236}">
                <a16:creationId xmlns:a16="http://schemas.microsoft.com/office/drawing/2014/main" id="{2DAD4551-CFDE-AB7F-4BF6-F8C9F62E8A4F}"/>
              </a:ext>
            </a:extLst>
          </p:cNvPr>
          <p:cNvSpPr txBox="1"/>
          <p:nvPr/>
        </p:nvSpPr>
        <p:spPr>
          <a:xfrm>
            <a:off x="7083224" y="5085770"/>
            <a:ext cx="1802989" cy="846194"/>
          </a:xfrm>
          <a:prstGeom prst="rect">
            <a:avLst/>
          </a:prstGeom>
          <a:noFill/>
        </p:spPr>
        <p:txBody>
          <a:bodyPr wrap="square">
            <a:spAutoFit/>
          </a:bodyPr>
          <a:lstStyle/>
          <a:p>
            <a:r>
              <a:rPr lang="fr-FR" altLang="fr-FR" sz="1633" b="1" dirty="0">
                <a:solidFill>
                  <a:srgbClr val="0070C0"/>
                </a:solidFill>
                <a:latin typeface="Arial Narrow" panose="020B0606020202030204" pitchFamily="34" charset="0"/>
                <a:cs typeface="Calibri" panose="020F0502020204030204" pitchFamily="34" charset="0"/>
              </a:rPr>
              <a:t>Un patrimoine régional évalué à 2 Md €</a:t>
            </a:r>
            <a:endParaRPr lang="fr-FR" sz="1633" dirty="0">
              <a:solidFill>
                <a:srgbClr val="0070C0"/>
              </a:solidFill>
            </a:endParaRPr>
          </a:p>
        </p:txBody>
      </p:sp>
      <p:pic>
        <p:nvPicPr>
          <p:cNvPr id="2" name="Image 1">
            <a:extLst>
              <a:ext uri="{FF2B5EF4-FFF2-40B4-BE49-F238E27FC236}">
                <a16:creationId xmlns:a16="http://schemas.microsoft.com/office/drawing/2014/main" id="{7EBD33C2-25A3-1690-5C57-BF6FD210FD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0" y="3554073"/>
            <a:ext cx="4593588" cy="3254650"/>
          </a:xfrm>
          <a:prstGeom prst="rect">
            <a:avLst/>
          </a:prstGeom>
        </p:spPr>
      </p:pic>
      <p:sp>
        <p:nvSpPr>
          <p:cNvPr id="3" name="ZoneTexte 2">
            <a:extLst>
              <a:ext uri="{FF2B5EF4-FFF2-40B4-BE49-F238E27FC236}">
                <a16:creationId xmlns:a16="http://schemas.microsoft.com/office/drawing/2014/main" id="{16CF714A-65A2-4509-760B-6C6CB6827280}"/>
              </a:ext>
            </a:extLst>
          </p:cNvPr>
          <p:cNvSpPr txBox="1"/>
          <p:nvPr/>
        </p:nvSpPr>
        <p:spPr>
          <a:xfrm>
            <a:off x="4882256" y="5546346"/>
            <a:ext cx="1980630" cy="385618"/>
          </a:xfrm>
          <a:prstGeom prst="rect">
            <a:avLst/>
          </a:prstGeom>
          <a:solidFill>
            <a:sysClr val="window" lastClr="FFFFFF"/>
          </a:solidFill>
        </p:spPr>
        <p:txBody>
          <a:bodyPr wrap="square" rtlCol="0">
            <a:spAutoFit/>
          </a:bodyPr>
          <a:lstStyle/>
          <a:p>
            <a:pPr defTabSz="622158">
              <a:defRPr/>
            </a:pPr>
            <a:r>
              <a:rPr lang="fr-FR" sz="953" b="1" kern="0" dirty="0">
                <a:solidFill>
                  <a:prstClr val="black"/>
                </a:solidFill>
              </a:rPr>
              <a:t>5417 Kms canaux et chenaux aménagés pour transfert eau </a:t>
            </a:r>
          </a:p>
        </p:txBody>
      </p:sp>
    </p:spTree>
    <p:extLst>
      <p:ext uri="{BB962C8B-B14F-4D97-AF65-F5344CB8AC3E}">
        <p14:creationId xmlns:p14="http://schemas.microsoft.com/office/powerpoint/2010/main" val="351653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7636B2-7C46-8B74-6466-236C9F4536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13" y="571045"/>
            <a:ext cx="4762739" cy="3531172"/>
          </a:xfrm>
          <a:prstGeom prst="rect">
            <a:avLst/>
          </a:prstGeom>
        </p:spPr>
      </p:pic>
      <p:sp>
        <p:nvSpPr>
          <p:cNvPr id="10" name="ZoneTexte 9">
            <a:extLst>
              <a:ext uri="{FF2B5EF4-FFF2-40B4-BE49-F238E27FC236}">
                <a16:creationId xmlns:a16="http://schemas.microsoft.com/office/drawing/2014/main" id="{FB52A466-15BB-FB77-CB26-691EC7E410DB}"/>
              </a:ext>
            </a:extLst>
          </p:cNvPr>
          <p:cNvSpPr txBox="1"/>
          <p:nvPr/>
        </p:nvSpPr>
        <p:spPr>
          <a:xfrm>
            <a:off x="58605" y="3824049"/>
            <a:ext cx="1880212" cy="699872"/>
          </a:xfrm>
          <a:prstGeom prst="rect">
            <a:avLst/>
          </a:prstGeom>
          <a:solidFill>
            <a:schemeClr val="bg1"/>
          </a:solidFill>
        </p:spPr>
        <p:txBody>
          <a:bodyPr wrap="square">
            <a:spAutoFit/>
          </a:bodyPr>
          <a:lstStyle/>
          <a:p>
            <a:r>
              <a:rPr lang="fr-FR" sz="953" dirty="0">
                <a:latin typeface="Arial" panose="020B0604020202020204" pitchFamily="34" charset="0"/>
                <a:cs typeface="Arial" panose="020B0604020202020204" pitchFamily="34" charset="0"/>
              </a:rPr>
              <a:t>Etat écologique des masses d’eau de surface Occitanie</a:t>
            </a:r>
          </a:p>
          <a:p>
            <a:r>
              <a:rPr lang="fr-FR" sz="953" dirty="0">
                <a:latin typeface="Arial" panose="020B0604020202020204" pitchFamily="34" charset="0"/>
                <a:cs typeface="Arial" panose="020B0604020202020204" pitchFamily="34" charset="0"/>
              </a:rPr>
              <a:t>Etat des lieux 2019 </a:t>
            </a:r>
          </a:p>
          <a:p>
            <a:r>
              <a:rPr lang="fr-FR" sz="1089" dirty="0">
                <a:latin typeface="Arial" panose="020B0604020202020204" pitchFamily="34" charset="0"/>
                <a:cs typeface="Arial" panose="020B0604020202020204" pitchFamily="34" charset="0"/>
              </a:rPr>
              <a:t> </a:t>
            </a:r>
            <a:r>
              <a:rPr lang="fr-FR" sz="816" dirty="0">
                <a:latin typeface="Arial" panose="020B0604020202020204" pitchFamily="34" charset="0"/>
                <a:cs typeface="Arial" panose="020B0604020202020204" pitchFamily="34" charset="0"/>
              </a:rPr>
              <a:t>ARB Occitanie 2021</a:t>
            </a:r>
          </a:p>
        </p:txBody>
      </p:sp>
      <p:sp>
        <p:nvSpPr>
          <p:cNvPr id="12" name="ZoneTexte 11">
            <a:extLst>
              <a:ext uri="{FF2B5EF4-FFF2-40B4-BE49-F238E27FC236}">
                <a16:creationId xmlns:a16="http://schemas.microsoft.com/office/drawing/2014/main" id="{6A9E8018-2FD3-0700-8CEC-651A703C1FCD}"/>
              </a:ext>
            </a:extLst>
          </p:cNvPr>
          <p:cNvSpPr txBox="1"/>
          <p:nvPr/>
        </p:nvSpPr>
        <p:spPr>
          <a:xfrm>
            <a:off x="146860" y="4898877"/>
            <a:ext cx="3248139" cy="1754326"/>
          </a:xfrm>
          <a:prstGeom prst="rect">
            <a:avLst/>
          </a:prstGeom>
          <a:noFill/>
        </p:spPr>
        <p:txBody>
          <a:bodyPr wrap="square">
            <a:spAutoFit/>
          </a:bodyPr>
          <a:lstStyle/>
          <a:p>
            <a:r>
              <a:rPr lang="fr-FR" b="1" dirty="0"/>
              <a:t>53 % cours d’eau en bon état écologique </a:t>
            </a:r>
          </a:p>
          <a:p>
            <a:r>
              <a:rPr lang="fr-FR" b="1" dirty="0"/>
              <a:t>sur versant Adour Garonne</a:t>
            </a:r>
          </a:p>
          <a:p>
            <a:r>
              <a:rPr lang="fr-FR" b="1" dirty="0"/>
              <a:t>45% cours d’eau en bon état écologique</a:t>
            </a:r>
          </a:p>
          <a:p>
            <a:r>
              <a:rPr lang="fr-FR" b="1" dirty="0"/>
              <a:t>Sur versant méditerranée</a:t>
            </a:r>
          </a:p>
        </p:txBody>
      </p:sp>
      <p:pic>
        <p:nvPicPr>
          <p:cNvPr id="13" name="Picture 3">
            <a:extLst>
              <a:ext uri="{FF2B5EF4-FFF2-40B4-BE49-F238E27FC236}">
                <a16:creationId xmlns:a16="http://schemas.microsoft.com/office/drawing/2014/main" id="{60A2D7C0-B499-677A-BC4C-2EFAEE3B99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60119" y="3219834"/>
            <a:ext cx="4637021" cy="3358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ZoneTexte 14">
            <a:extLst>
              <a:ext uri="{FF2B5EF4-FFF2-40B4-BE49-F238E27FC236}">
                <a16:creationId xmlns:a16="http://schemas.microsoft.com/office/drawing/2014/main" id="{9D2B318D-C40C-BA1F-D694-2E2B388E71DB}"/>
              </a:ext>
            </a:extLst>
          </p:cNvPr>
          <p:cNvSpPr txBox="1"/>
          <p:nvPr/>
        </p:nvSpPr>
        <p:spPr>
          <a:xfrm>
            <a:off x="4655599" y="857318"/>
            <a:ext cx="4583017" cy="301749"/>
          </a:xfrm>
          <a:prstGeom prst="rect">
            <a:avLst/>
          </a:prstGeom>
          <a:noFill/>
        </p:spPr>
        <p:txBody>
          <a:bodyPr wrap="square">
            <a:spAutoFit/>
          </a:bodyPr>
          <a:lstStyle/>
          <a:p>
            <a:pPr defTabSz="311079">
              <a:defRPr/>
            </a:pPr>
            <a:r>
              <a:rPr lang="fr-FR" sz="1361" b="1" dirty="0">
                <a:solidFill>
                  <a:schemeClr val="bg1"/>
                </a:solidFill>
                <a:latin typeface="Arial" panose="020B0604020202020204" pitchFamily="34" charset="0"/>
                <a:cs typeface="Arial" panose="020B0604020202020204" pitchFamily="34" charset="0"/>
              </a:rPr>
              <a:t>Des biens communs soumis à de fortes pressions…</a:t>
            </a:r>
          </a:p>
        </p:txBody>
      </p:sp>
      <p:sp>
        <p:nvSpPr>
          <p:cNvPr id="16" name="ZoneTexte 15">
            <a:extLst>
              <a:ext uri="{FF2B5EF4-FFF2-40B4-BE49-F238E27FC236}">
                <a16:creationId xmlns:a16="http://schemas.microsoft.com/office/drawing/2014/main" id="{3B32B6A6-7166-B5D5-C4E1-12589FB7E5A5}"/>
              </a:ext>
            </a:extLst>
          </p:cNvPr>
          <p:cNvSpPr txBox="1"/>
          <p:nvPr/>
        </p:nvSpPr>
        <p:spPr>
          <a:xfrm>
            <a:off x="62970" y="106336"/>
            <a:ext cx="1195870"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Qualitatives</a:t>
            </a:r>
          </a:p>
        </p:txBody>
      </p:sp>
      <p:sp>
        <p:nvSpPr>
          <p:cNvPr id="17" name="ZoneTexte 16">
            <a:extLst>
              <a:ext uri="{FF2B5EF4-FFF2-40B4-BE49-F238E27FC236}">
                <a16:creationId xmlns:a16="http://schemas.microsoft.com/office/drawing/2014/main" id="{6028D063-7537-978A-DE26-3F8846DECDBB}"/>
              </a:ext>
            </a:extLst>
          </p:cNvPr>
          <p:cNvSpPr txBox="1"/>
          <p:nvPr/>
        </p:nvSpPr>
        <p:spPr>
          <a:xfrm flipH="1">
            <a:off x="7600913" y="106336"/>
            <a:ext cx="1306471" cy="301749"/>
          </a:xfrm>
          <a:prstGeom prst="rect">
            <a:avLst/>
          </a:prstGeom>
          <a:solidFill>
            <a:srgbClr val="002060"/>
          </a:solidFill>
        </p:spPr>
        <p:txBody>
          <a:bodyPr wrap="square" rtlCol="0">
            <a:spAutoFit/>
          </a:bodyPr>
          <a:lstStyle/>
          <a:p>
            <a:r>
              <a:rPr lang="fr-FR" sz="1361" b="1" dirty="0">
                <a:solidFill>
                  <a:schemeClr val="bg1"/>
                </a:solidFill>
                <a:latin typeface="Arial" panose="020B0604020202020204" pitchFamily="34" charset="0"/>
                <a:cs typeface="Arial" panose="020B0604020202020204" pitchFamily="34" charset="0"/>
              </a:rPr>
              <a:t>Quantitatives</a:t>
            </a:r>
          </a:p>
        </p:txBody>
      </p:sp>
      <p:sp>
        <p:nvSpPr>
          <p:cNvPr id="19" name="ZoneTexte 18">
            <a:extLst>
              <a:ext uri="{FF2B5EF4-FFF2-40B4-BE49-F238E27FC236}">
                <a16:creationId xmlns:a16="http://schemas.microsoft.com/office/drawing/2014/main" id="{2E2C7E87-C6FC-1F5A-CF6E-DA4231920A5B}"/>
              </a:ext>
            </a:extLst>
          </p:cNvPr>
          <p:cNvSpPr txBox="1"/>
          <p:nvPr/>
        </p:nvSpPr>
        <p:spPr>
          <a:xfrm>
            <a:off x="4843771" y="651284"/>
            <a:ext cx="4433641" cy="2031325"/>
          </a:xfrm>
          <a:prstGeom prst="rect">
            <a:avLst/>
          </a:prstGeom>
          <a:noFill/>
        </p:spPr>
        <p:txBody>
          <a:bodyPr wrap="square">
            <a:spAutoFit/>
          </a:bodyPr>
          <a:lstStyle/>
          <a:p>
            <a:r>
              <a:rPr lang="fr-FR" b="1" dirty="0">
                <a:solidFill>
                  <a:prstClr val="black"/>
                </a:solidFill>
                <a:cs typeface="Arial" pitchFamily="34" charset="0"/>
              </a:rPr>
              <a:t>Déficit évalué à 160 à 180 Mm</a:t>
            </a:r>
            <a:r>
              <a:rPr lang="fr-FR" b="1" baseline="30000" dirty="0">
                <a:solidFill>
                  <a:prstClr val="black"/>
                </a:solidFill>
                <a:cs typeface="Arial" pitchFamily="34" charset="0"/>
              </a:rPr>
              <a:t>3 </a:t>
            </a:r>
            <a:r>
              <a:rPr lang="fr-FR" b="1" dirty="0">
                <a:solidFill>
                  <a:prstClr val="black"/>
                </a:solidFill>
                <a:cs typeface="Arial" pitchFamily="34" charset="0"/>
              </a:rPr>
              <a:t>, </a:t>
            </a:r>
            <a:r>
              <a:rPr lang="fr-FR" b="1" dirty="0"/>
              <a:t>dont :</a:t>
            </a:r>
          </a:p>
          <a:p>
            <a:r>
              <a:rPr lang="fr-FR" b="1" dirty="0"/>
              <a:t>3 Mm</a:t>
            </a:r>
            <a:r>
              <a:rPr lang="fr-FR" b="1" baseline="30000" dirty="0"/>
              <a:t>3</a:t>
            </a:r>
            <a:r>
              <a:rPr lang="fr-FR" b="1" dirty="0"/>
              <a:t> sur eaux souterraines en LR pour équilibrer la balance entre prélèvements et réalimentations</a:t>
            </a:r>
          </a:p>
          <a:p>
            <a:r>
              <a:rPr lang="fr-FR" b="1" dirty="0"/>
              <a:t>81 Mm</a:t>
            </a:r>
            <a:r>
              <a:rPr lang="fr-FR" b="1" baseline="30000" dirty="0"/>
              <a:t>3</a:t>
            </a:r>
            <a:r>
              <a:rPr lang="fr-FR" b="1" dirty="0"/>
              <a:t> sur les ressources superficielles pour satisfaire l’ensemble des usages et préserver la vie biologique</a:t>
            </a:r>
            <a:r>
              <a:rPr lang="fr-FR" b="1" dirty="0">
                <a:solidFill>
                  <a:prstClr val="black"/>
                </a:solidFill>
                <a:cs typeface="Arial" pitchFamily="34" charset="0"/>
              </a:rPr>
              <a:t> </a:t>
            </a:r>
            <a:endParaRPr lang="fr-FR" b="1" dirty="0"/>
          </a:p>
        </p:txBody>
      </p:sp>
    </p:spTree>
    <p:extLst>
      <p:ext uri="{BB962C8B-B14F-4D97-AF65-F5344CB8AC3E}">
        <p14:creationId xmlns:p14="http://schemas.microsoft.com/office/powerpoint/2010/main" val="2735698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ccitanie : Plus d’un habitant sur deux va suffoquer à cause des vagues ...">
            <a:extLst>
              <a:ext uri="{FF2B5EF4-FFF2-40B4-BE49-F238E27FC236}">
                <a16:creationId xmlns:a16="http://schemas.microsoft.com/office/drawing/2014/main" id="{87A286EA-554C-F57C-2454-5BE48EC76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9" y="1060582"/>
            <a:ext cx="9167149" cy="498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07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18CC3491-71D7-8DD8-3687-4A3A02B801EE}"/>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pluies extrêmes </a:t>
            </a:r>
          </a:p>
        </p:txBody>
      </p:sp>
      <p:pic>
        <p:nvPicPr>
          <p:cNvPr id="3" name="Image 2">
            <a:extLst>
              <a:ext uri="{FF2B5EF4-FFF2-40B4-BE49-F238E27FC236}">
                <a16:creationId xmlns:a16="http://schemas.microsoft.com/office/drawing/2014/main" id="{DDF04CA2-4571-AD34-0FE4-4B07D2B56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622" y="1762862"/>
            <a:ext cx="4748379" cy="4235236"/>
          </a:xfrm>
          <a:prstGeom prst="rect">
            <a:avLst/>
          </a:prstGeom>
        </p:spPr>
      </p:pic>
      <p:sp>
        <p:nvSpPr>
          <p:cNvPr id="4" name="ZoneTexte 3">
            <a:extLst>
              <a:ext uri="{FF2B5EF4-FFF2-40B4-BE49-F238E27FC236}">
                <a16:creationId xmlns:a16="http://schemas.microsoft.com/office/drawing/2014/main" id="{19CF4786-5E95-51AF-3113-11030723016F}"/>
              </a:ext>
            </a:extLst>
          </p:cNvPr>
          <p:cNvSpPr txBox="1"/>
          <p:nvPr/>
        </p:nvSpPr>
        <p:spPr>
          <a:xfrm>
            <a:off x="4315102" y="5507979"/>
            <a:ext cx="2454710" cy="522322"/>
          </a:xfrm>
          <a:prstGeom prst="rect">
            <a:avLst/>
          </a:prstGeom>
          <a:solidFill>
            <a:schemeClr val="bg1"/>
          </a:solidFill>
        </p:spPr>
        <p:txBody>
          <a:bodyPr wrap="square" rtlCol="0">
            <a:spAutoFit/>
          </a:bodyPr>
          <a:lstStyle/>
          <a:p>
            <a:pPr defTabSz="709571">
              <a:defRPr/>
            </a:pPr>
            <a:r>
              <a:rPr lang="fr-FR" sz="1397" b="1" dirty="0">
                <a:solidFill>
                  <a:srgbClr val="FF0000"/>
                </a:solidFill>
                <a:latin typeface="Calibri" panose="020F0502020204030204"/>
              </a:rPr>
              <a:t>Episodes avec plus de 150 mm en 1 jour   Période 1972 -2021</a:t>
            </a:r>
          </a:p>
        </p:txBody>
      </p:sp>
      <p:pic>
        <p:nvPicPr>
          <p:cNvPr id="7" name="Image 6">
            <a:extLst>
              <a:ext uri="{FF2B5EF4-FFF2-40B4-BE49-F238E27FC236}">
                <a16:creationId xmlns:a16="http://schemas.microsoft.com/office/drawing/2014/main" id="{33DAA3DF-9B89-A894-91E2-E0893BC50C57}"/>
              </a:ext>
            </a:extLst>
          </p:cNvPr>
          <p:cNvPicPr>
            <a:picLocks noChangeAspect="1"/>
          </p:cNvPicPr>
          <p:nvPr/>
        </p:nvPicPr>
        <p:blipFill>
          <a:blip r:embed="rId3"/>
          <a:stretch>
            <a:fillRect/>
          </a:stretch>
        </p:blipFill>
        <p:spPr>
          <a:xfrm>
            <a:off x="7243841" y="5338029"/>
            <a:ext cx="333897" cy="333897"/>
          </a:xfrm>
          <a:prstGeom prst="rect">
            <a:avLst/>
          </a:prstGeom>
        </p:spPr>
      </p:pic>
      <p:sp>
        <p:nvSpPr>
          <p:cNvPr id="15" name="ZoneTexte 14">
            <a:extLst>
              <a:ext uri="{FF2B5EF4-FFF2-40B4-BE49-F238E27FC236}">
                <a16:creationId xmlns:a16="http://schemas.microsoft.com/office/drawing/2014/main" id="{0032B482-FEB1-B009-3398-BC201ED9ABA9}"/>
              </a:ext>
            </a:extLst>
          </p:cNvPr>
          <p:cNvSpPr txBox="1"/>
          <p:nvPr/>
        </p:nvSpPr>
        <p:spPr>
          <a:xfrm>
            <a:off x="7180274" y="5674511"/>
            <a:ext cx="1430897" cy="343427"/>
          </a:xfrm>
          <a:prstGeom prst="rect">
            <a:avLst/>
          </a:prstGeom>
          <a:noFill/>
        </p:spPr>
        <p:txBody>
          <a:bodyPr wrap="square">
            <a:spAutoFit/>
          </a:bodyPr>
          <a:lstStyle/>
          <a:p>
            <a:pPr defTabSz="709571">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pic>
        <p:nvPicPr>
          <p:cNvPr id="16" name="Image 15">
            <a:extLst>
              <a:ext uri="{FF2B5EF4-FFF2-40B4-BE49-F238E27FC236}">
                <a16:creationId xmlns:a16="http://schemas.microsoft.com/office/drawing/2014/main" id="{DB75B975-901E-75BF-338E-C07321D7A2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849025" y="1240935"/>
            <a:ext cx="186639" cy="1737328"/>
          </a:xfrm>
          <a:prstGeom prst="rect">
            <a:avLst/>
          </a:prstGeom>
        </p:spPr>
      </p:pic>
      <p:sp>
        <p:nvSpPr>
          <p:cNvPr id="17" name="ZoneTexte 16">
            <a:extLst>
              <a:ext uri="{FF2B5EF4-FFF2-40B4-BE49-F238E27FC236}">
                <a16:creationId xmlns:a16="http://schemas.microsoft.com/office/drawing/2014/main" id="{32D0F0F9-C648-EADE-1CB1-65BA7B3D238A}"/>
              </a:ext>
            </a:extLst>
          </p:cNvPr>
          <p:cNvSpPr txBox="1"/>
          <p:nvPr/>
        </p:nvSpPr>
        <p:spPr>
          <a:xfrm>
            <a:off x="6465323" y="1269298"/>
            <a:ext cx="2384828" cy="42755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plus de 3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8" name="ZoneTexte 17">
            <a:extLst>
              <a:ext uri="{FF2B5EF4-FFF2-40B4-BE49-F238E27FC236}">
                <a16:creationId xmlns:a16="http://schemas.microsoft.com/office/drawing/2014/main" id="{431C0A30-C8E1-5B14-08CE-B6965AAED6C8}"/>
              </a:ext>
            </a:extLst>
          </p:cNvPr>
          <p:cNvSpPr txBox="1"/>
          <p:nvPr/>
        </p:nvSpPr>
        <p:spPr>
          <a:xfrm>
            <a:off x="6968081" y="1651268"/>
            <a:ext cx="1974264" cy="259943"/>
          </a:xfrm>
          <a:prstGeom prst="rect">
            <a:avLst/>
          </a:prstGeom>
          <a:no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2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chaque année</a:t>
            </a:r>
          </a:p>
        </p:txBody>
      </p:sp>
      <p:sp>
        <p:nvSpPr>
          <p:cNvPr id="19" name="ZoneTexte 18">
            <a:extLst>
              <a:ext uri="{FF2B5EF4-FFF2-40B4-BE49-F238E27FC236}">
                <a16:creationId xmlns:a16="http://schemas.microsoft.com/office/drawing/2014/main" id="{E9589BBD-36FE-DF70-05E0-E4EB770BAEBC}"/>
              </a:ext>
            </a:extLst>
          </p:cNvPr>
          <p:cNvSpPr txBox="1"/>
          <p:nvPr/>
        </p:nvSpPr>
        <p:spPr>
          <a:xfrm>
            <a:off x="6097832" y="2199595"/>
            <a:ext cx="2751193"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au mois 1 fois en </a:t>
            </a:r>
            <a:r>
              <a:rPr lang="fr-FR" sz="1089" dirty="0" err="1">
                <a:solidFill>
                  <a:prstClr val="black"/>
                </a:solidFill>
                <a:latin typeface="Arial" panose="020B0604020202020204" pitchFamily="34" charset="0"/>
                <a:cs typeface="Arial" panose="020B0604020202020204" pitchFamily="34" charset="0"/>
              </a:rPr>
              <a:t>moy</a:t>
            </a:r>
            <a:r>
              <a:rPr lang="fr-FR" sz="1089" dirty="0">
                <a:solidFill>
                  <a:prstClr val="black"/>
                </a:solidFill>
                <a:latin typeface="Arial" panose="020B0604020202020204" pitchFamily="34" charset="0"/>
                <a:cs typeface="Arial" panose="020B0604020202020204" pitchFamily="34" charset="0"/>
              </a:rPr>
              <a:t>. tous les 5 à 10 ans</a:t>
            </a:r>
          </a:p>
        </p:txBody>
      </p:sp>
      <p:sp>
        <p:nvSpPr>
          <p:cNvPr id="20" name="ZoneTexte 19">
            <a:extLst>
              <a:ext uri="{FF2B5EF4-FFF2-40B4-BE49-F238E27FC236}">
                <a16:creationId xmlns:a16="http://schemas.microsoft.com/office/drawing/2014/main" id="{83E5E14A-C72C-2C6C-A486-9365227A0BE6}"/>
              </a:ext>
            </a:extLst>
          </p:cNvPr>
          <p:cNvSpPr txBox="1"/>
          <p:nvPr/>
        </p:nvSpPr>
        <p:spPr>
          <a:xfrm>
            <a:off x="7312934" y="2762595"/>
            <a:ext cx="1536092" cy="427553"/>
          </a:xfrm>
          <a:prstGeom prst="rect">
            <a:avLst/>
          </a:prstGeom>
          <a:solidFill>
            <a:schemeClr val="bg1"/>
          </a:solidFill>
        </p:spPr>
        <p:txBody>
          <a:bodyPr wrap="square" rtlCol="0">
            <a:spAutoFit/>
          </a:bodyPr>
          <a:lstStyle/>
          <a:p>
            <a:pPr defTabSz="709571">
              <a:defRPr/>
            </a:pPr>
            <a:r>
              <a:rPr lang="fr-FR" sz="1089" dirty="0">
                <a:solidFill>
                  <a:prstClr val="black"/>
                </a:solidFill>
                <a:latin typeface="Arial" panose="020B0604020202020204" pitchFamily="34" charset="0"/>
                <a:cs typeface="Arial" panose="020B0604020202020204" pitchFamily="34" charset="0"/>
              </a:rPr>
              <a:t>0 </a:t>
            </a:r>
            <a:r>
              <a:rPr lang="fr-FR" sz="1089" dirty="0" err="1">
                <a:solidFill>
                  <a:prstClr val="black"/>
                </a:solidFill>
                <a:latin typeface="Arial" panose="020B0604020202020204" pitchFamily="34" charset="0"/>
                <a:cs typeface="Arial" panose="020B0604020202020204" pitchFamily="34" charset="0"/>
              </a:rPr>
              <a:t>occurence</a:t>
            </a:r>
            <a:r>
              <a:rPr lang="fr-FR" sz="1089" dirty="0">
                <a:solidFill>
                  <a:prstClr val="black"/>
                </a:solidFill>
                <a:latin typeface="Arial" panose="020B0604020202020204" pitchFamily="34" charset="0"/>
                <a:cs typeface="Arial" panose="020B0604020202020204" pitchFamily="34" charset="0"/>
              </a:rPr>
              <a:t> observée</a:t>
            </a:r>
          </a:p>
        </p:txBody>
      </p:sp>
      <p:pic>
        <p:nvPicPr>
          <p:cNvPr id="13" name="Image 12" descr="Une image contenant texte, capture d’écran, Police, diagramme&#10;&#10;Description générée automatiquement">
            <a:extLst>
              <a:ext uri="{FF2B5EF4-FFF2-40B4-BE49-F238E27FC236}">
                <a16:creationId xmlns:a16="http://schemas.microsoft.com/office/drawing/2014/main" id="{B2AA436C-8229-4BFD-0B55-28B707C288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295"/>
          <a:stretch/>
        </p:blipFill>
        <p:spPr>
          <a:xfrm>
            <a:off x="0" y="2908612"/>
            <a:ext cx="4936037" cy="2338403"/>
          </a:xfrm>
          <a:prstGeom prst="rect">
            <a:avLst/>
          </a:prstGeom>
        </p:spPr>
      </p:pic>
      <p:sp>
        <p:nvSpPr>
          <p:cNvPr id="21" name="ZoneTexte 20">
            <a:extLst>
              <a:ext uri="{FF2B5EF4-FFF2-40B4-BE49-F238E27FC236}">
                <a16:creationId xmlns:a16="http://schemas.microsoft.com/office/drawing/2014/main" id="{67148366-56EF-2929-2250-3C4E0CF82E95}"/>
              </a:ext>
            </a:extLst>
          </p:cNvPr>
          <p:cNvSpPr txBox="1"/>
          <p:nvPr/>
        </p:nvSpPr>
        <p:spPr>
          <a:xfrm>
            <a:off x="294976" y="2333907"/>
            <a:ext cx="3204096" cy="886012"/>
          </a:xfrm>
          <a:prstGeom prst="rect">
            <a:avLst/>
          </a:prstGeom>
          <a:noFill/>
        </p:spPr>
        <p:txBody>
          <a:bodyPr wrap="square" rtlCol="0">
            <a:spAutoFit/>
          </a:bodyPr>
          <a:lstStyle/>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Pluies extrêmes en région méditerranéenne</a:t>
            </a:r>
          </a:p>
          <a:p>
            <a:pPr algn="ctr" defTabSz="709571">
              <a:spcAft>
                <a:spcPts val="408"/>
              </a:spcAft>
              <a:defRPr/>
            </a:pPr>
            <a:r>
              <a:rPr lang="fr-FR" sz="1225" dirty="0">
                <a:solidFill>
                  <a:prstClr val="black"/>
                </a:solidFill>
                <a:latin typeface="Arial" panose="020B0604020202020204" pitchFamily="34" charset="0"/>
                <a:cs typeface="Arial" panose="020B0604020202020204" pitchFamily="34" charset="0"/>
              </a:rPr>
              <a:t>sur un réseau de 75 stations de référence</a:t>
            </a:r>
          </a:p>
          <a:p>
            <a:pPr algn="ctr" defTabSz="709571">
              <a:spcAft>
                <a:spcPts val="408"/>
              </a:spcAft>
              <a:defRPr/>
            </a:pPr>
            <a:r>
              <a:rPr lang="fr-FR" sz="816" i="1" dirty="0">
                <a:solidFill>
                  <a:prstClr val="black"/>
                </a:solidFill>
                <a:latin typeface="Arial" panose="020B0604020202020204" pitchFamily="34" charset="0"/>
                <a:cs typeface="Arial" panose="020B0604020202020204" pitchFamily="34" charset="0"/>
              </a:rPr>
              <a:t>Source: Météo France 2022</a:t>
            </a:r>
            <a:endParaRPr lang="fr-FR" sz="1397" dirty="0">
              <a:solidFill>
                <a:prstClr val="black"/>
              </a:solidFill>
              <a:latin typeface="Calibri" panose="020F0502020204030204"/>
            </a:endParaRPr>
          </a:p>
        </p:txBody>
      </p:sp>
      <p:sp>
        <p:nvSpPr>
          <p:cNvPr id="8" name="ZoneTexte 7">
            <a:extLst>
              <a:ext uri="{FF2B5EF4-FFF2-40B4-BE49-F238E27FC236}">
                <a16:creationId xmlns:a16="http://schemas.microsoft.com/office/drawing/2014/main" id="{5CEBCCC6-6D42-E3CF-2727-B19E7942B8D6}"/>
              </a:ext>
            </a:extLst>
          </p:cNvPr>
          <p:cNvSpPr txBox="1"/>
          <p:nvPr/>
        </p:nvSpPr>
        <p:spPr>
          <a:xfrm>
            <a:off x="453872" y="231772"/>
            <a:ext cx="3784749" cy="1323439"/>
          </a:xfrm>
          <a:prstGeom prst="rect">
            <a:avLst/>
          </a:prstGeom>
          <a:noFill/>
        </p:spPr>
        <p:txBody>
          <a:bodyPr wrap="square">
            <a:spAutoFit/>
          </a:bodyPr>
          <a:lstStyle/>
          <a:p>
            <a:r>
              <a:rPr lang="fr-FR" sz="2000" b="1" dirty="0">
                <a:solidFill>
                  <a:srgbClr val="FF0000"/>
                </a:solidFill>
                <a:latin typeface="Arial" panose="020B0604020202020204" pitchFamily="34" charset="0"/>
                <a:cs typeface="Arial" panose="020B0604020202020204" pitchFamily="34" charset="0"/>
              </a:rPr>
              <a:t>Les pluies extrêmes journalières devraient continuer à augmenter dans le futur </a:t>
            </a:r>
            <a:endParaRPr lang="fr-FR" sz="2000" dirty="0">
              <a:solidFill>
                <a:srgbClr val="FF0000"/>
              </a:solidFill>
            </a:endParaRPr>
          </a:p>
        </p:txBody>
      </p:sp>
    </p:spTree>
    <p:extLst>
      <p:ext uri="{BB962C8B-B14F-4D97-AF65-F5344CB8AC3E}">
        <p14:creationId xmlns:p14="http://schemas.microsoft.com/office/powerpoint/2010/main" val="127297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A6E47AF-8ABD-37CE-24C8-3B0FF9A19DC8}"/>
              </a:ext>
            </a:extLst>
          </p:cNvPr>
          <p:cNvSpPr txBox="1"/>
          <p:nvPr/>
        </p:nvSpPr>
        <p:spPr>
          <a:xfrm>
            <a:off x="277763" y="1189514"/>
            <a:ext cx="5872058" cy="5478423"/>
          </a:xfrm>
          <a:prstGeom prst="rect">
            <a:avLst/>
          </a:prstGeom>
          <a:solidFill>
            <a:schemeClr val="bg1"/>
          </a:solidFill>
        </p:spPr>
        <p:txBody>
          <a:bodyPr wrap="square">
            <a:spAutoFit/>
          </a:bodyPr>
          <a:lstStyle/>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déficit en eau sur période plus longue</a:t>
            </a: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 aridité</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Météorologique</a:t>
            </a:r>
            <a:r>
              <a:rPr lang="fr-FR" sz="2000" dirty="0">
                <a:solidFill>
                  <a:prstClr val="black"/>
                </a:solidFill>
                <a:latin typeface="Arial" panose="020B0604020202020204" pitchFamily="34" charset="0"/>
                <a:cs typeface="Arial" panose="020B0604020202020204" pitchFamily="34" charset="0"/>
              </a:rPr>
              <a:t> : </a:t>
            </a:r>
            <a:r>
              <a:rPr lang="fr-FR" sz="2000" dirty="0">
                <a:solidFill>
                  <a:srgbClr val="040C28"/>
                </a:solidFill>
                <a:latin typeface="Arial" panose="020B0604020202020204" pitchFamily="34" charset="0"/>
                <a:cs typeface="Arial" panose="020B0604020202020204" pitchFamily="34" charset="0"/>
              </a:rPr>
              <a:t>déficit prononcé et prolongé de précipitations</a:t>
            </a:r>
            <a:endParaRPr lang="fr-FR" sz="2000" dirty="0">
              <a:solidFill>
                <a:prstClr val="black"/>
              </a:solidFill>
              <a:latin typeface="Arial" panose="020B0604020202020204" pitchFamily="34" charset="0"/>
              <a:cs typeface="Arial" panose="020B0604020202020204" pitchFamily="34" charset="0"/>
            </a:endParaRP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Agronomique</a:t>
            </a:r>
            <a:r>
              <a:rPr lang="fr-FR" sz="2000" dirty="0">
                <a:solidFill>
                  <a:prstClr val="black"/>
                </a:solidFill>
                <a:latin typeface="Arial" panose="020B0604020202020204" pitchFamily="34" charset="0"/>
                <a:cs typeface="Arial" panose="020B0604020202020204" pitchFamily="34" charset="0"/>
              </a:rPr>
              <a:t> : manque d'eau disponible dans le sol pour les plantes</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Sécheresse Hydrologique</a:t>
            </a:r>
            <a:r>
              <a:rPr lang="fr-FR" sz="2000" dirty="0">
                <a:solidFill>
                  <a:prstClr val="black"/>
                </a:solidFill>
                <a:latin typeface="Arial" panose="020B0604020202020204" pitchFamily="34" charset="0"/>
                <a:cs typeface="Arial" panose="020B0604020202020204" pitchFamily="34" charset="0"/>
              </a:rPr>
              <a:t> : déficit débit cours d'eau, niveaux bas des aquifères et/ou des retenues, sur période où les débits sont très inférieurs à la moyenne</a:t>
            </a:r>
          </a:p>
          <a:p>
            <a:pPr defTabSz="622158">
              <a:spcAft>
                <a:spcPts val="408"/>
              </a:spcAft>
              <a:defRPr/>
            </a:pPr>
            <a:endParaRPr lang="fr-FR" sz="2000"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000" b="1" dirty="0">
                <a:solidFill>
                  <a:prstClr val="black"/>
                </a:solidFill>
                <a:latin typeface="Arial" panose="020B0604020202020204" pitchFamily="34" charset="0"/>
                <a:cs typeface="Arial" panose="020B0604020202020204" pitchFamily="34" charset="0"/>
              </a:rPr>
              <a:t>Sècheresse atmosphérique</a:t>
            </a:r>
            <a:r>
              <a:rPr lang="fr-FR" sz="2000" dirty="0">
                <a:solidFill>
                  <a:prstClr val="black"/>
                </a:solidFill>
                <a:latin typeface="Arial" panose="020B0604020202020204" pitchFamily="34" charset="0"/>
                <a:cs typeface="Arial" panose="020B0604020202020204" pitchFamily="34" charset="0"/>
              </a:rPr>
              <a:t>: sècheresse de l’air</a:t>
            </a:r>
          </a:p>
        </p:txBody>
      </p:sp>
      <p:sp>
        <p:nvSpPr>
          <p:cNvPr id="5" name="ZoneTexte 4">
            <a:extLst>
              <a:ext uri="{FF2B5EF4-FFF2-40B4-BE49-F238E27FC236}">
                <a16:creationId xmlns:a16="http://schemas.microsoft.com/office/drawing/2014/main" id="{DBB36842-21C6-89BF-0059-87C1E8E55DB4}"/>
              </a:ext>
            </a:extLst>
          </p:cNvPr>
          <p:cNvSpPr txBox="1"/>
          <p:nvPr/>
        </p:nvSpPr>
        <p:spPr>
          <a:xfrm>
            <a:off x="914400" y="444617"/>
            <a:ext cx="7424257"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LA SECHERESSE</a:t>
            </a:r>
          </a:p>
        </p:txBody>
      </p:sp>
      <p:sp>
        <p:nvSpPr>
          <p:cNvPr id="6" name="ZoneTexte 5">
            <a:extLst>
              <a:ext uri="{FF2B5EF4-FFF2-40B4-BE49-F238E27FC236}">
                <a16:creationId xmlns:a16="http://schemas.microsoft.com/office/drawing/2014/main" id="{718F5A62-2616-D9F1-E758-38109143FB40}"/>
              </a:ext>
            </a:extLst>
          </p:cNvPr>
          <p:cNvSpPr txBox="1"/>
          <p:nvPr/>
        </p:nvSpPr>
        <p:spPr>
          <a:xfrm>
            <a:off x="6749186" y="2552530"/>
            <a:ext cx="2327702" cy="1754326"/>
          </a:xfrm>
          <a:prstGeom prst="rect">
            <a:avLst/>
          </a:prstGeom>
          <a:noFill/>
        </p:spPr>
        <p:txBody>
          <a:bodyPr wrap="square">
            <a:spAutoFit/>
          </a:bodyPr>
          <a:lstStyle/>
          <a:p>
            <a:pPr algn="ctr" defTabSz="622158">
              <a:defRPr/>
            </a:pPr>
            <a:r>
              <a:rPr lang="fr-FR" b="1" dirty="0">
                <a:solidFill>
                  <a:srgbClr val="FF0000"/>
                </a:solidFill>
                <a:latin typeface="Arial" panose="020B0604020202020204" pitchFamily="34" charset="0"/>
                <a:cs typeface="Arial" panose="020B0604020202020204" pitchFamily="34" charset="0"/>
              </a:rPr>
              <a:t>le déficit de précipitations contribue au phénomène sécheresse hivernale, estivale</a:t>
            </a:r>
          </a:p>
        </p:txBody>
      </p:sp>
    </p:spTree>
    <p:extLst>
      <p:ext uri="{BB962C8B-B14F-4D97-AF65-F5344CB8AC3E}">
        <p14:creationId xmlns:p14="http://schemas.microsoft.com/office/powerpoint/2010/main" val="3555022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632A19A1-48B8-F8BE-9742-3F9E9B938F5A}"/>
              </a:ext>
            </a:extLst>
          </p:cNvPr>
          <p:cNvSpPr txBox="1">
            <a:spLocks/>
          </p:cNvSpPr>
          <p:nvPr/>
        </p:nvSpPr>
        <p:spPr>
          <a:xfrm>
            <a:off x="143549" y="264751"/>
            <a:ext cx="5737412" cy="1185134"/>
          </a:xfrm>
          <a:prstGeom prst="rect">
            <a:avLst/>
          </a:prstGeom>
          <a:solidFill>
            <a:schemeClr val="bg1"/>
          </a:solidFill>
        </p:spPr>
        <p:txBody>
          <a:bodyPr anchor="ctr" anchorCtr="0">
            <a:normAutofit fontScale="70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22158">
              <a:lnSpc>
                <a:spcPct val="130000"/>
              </a:lnSpc>
              <a:spcBef>
                <a:spcPts val="408"/>
              </a:spcBef>
              <a:spcAft>
                <a:spcPts val="408"/>
              </a:spcAft>
              <a:buNone/>
              <a:defRPr/>
            </a:pPr>
            <a:r>
              <a:rPr lang="fr-FR" sz="2722" b="1" dirty="0">
                <a:solidFill>
                  <a:prstClr val="black"/>
                </a:solidFill>
                <a:latin typeface="Arial" panose="020B0604020202020204" pitchFamily="34" charset="0"/>
                <a:cs typeface="Arial" panose="020B0604020202020204" pitchFamily="34" charset="0"/>
              </a:rPr>
              <a:t>L’eau, ressource essentielle </a:t>
            </a:r>
            <a:br>
              <a:rPr lang="fr-FR" sz="2722" b="1" dirty="0">
                <a:solidFill>
                  <a:prstClr val="black"/>
                </a:solidFill>
                <a:latin typeface="Arial" panose="020B0604020202020204" pitchFamily="34" charset="0"/>
                <a:cs typeface="Arial" panose="020B0604020202020204" pitchFamily="34" charset="0"/>
              </a:rPr>
            </a:br>
            <a:r>
              <a:rPr lang="fr-FR" sz="2722" b="1" dirty="0">
                <a:solidFill>
                  <a:prstClr val="black"/>
                </a:solidFill>
                <a:latin typeface="Arial" panose="020B0604020202020204" pitchFamily="34" charset="0"/>
                <a:cs typeface="Arial" panose="020B0604020202020204" pitchFamily="34" charset="0"/>
              </a:rPr>
              <a:t>mais vulnérable du développement régional</a:t>
            </a:r>
          </a:p>
          <a:p>
            <a:pPr marL="0" indent="0" defTabSz="622158">
              <a:lnSpc>
                <a:spcPct val="130000"/>
              </a:lnSpc>
              <a:spcBef>
                <a:spcPts val="408"/>
              </a:spcBef>
              <a:buNone/>
              <a:defRPr/>
            </a:pPr>
            <a:endParaRPr lang="fr-FR" sz="1497" b="1" dirty="0">
              <a:solidFill>
                <a:prstClr val="black"/>
              </a:solidFill>
              <a:latin typeface="Arial" panose="020B0604020202020204" pitchFamily="34" charset="0"/>
              <a:cs typeface="Arial" panose="020B0604020202020204" pitchFamily="34" charset="0"/>
            </a:endParaRPr>
          </a:p>
        </p:txBody>
      </p:sp>
      <p:pic>
        <p:nvPicPr>
          <p:cNvPr id="8" name="Picture 3">
            <a:extLst>
              <a:ext uri="{FF2B5EF4-FFF2-40B4-BE49-F238E27FC236}">
                <a16:creationId xmlns:a16="http://schemas.microsoft.com/office/drawing/2014/main" id="{F709ABED-1E3C-268B-61F2-648A909FF78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287823"/>
            <a:ext cx="6350861" cy="213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 9">
            <a:extLst>
              <a:ext uri="{FF2B5EF4-FFF2-40B4-BE49-F238E27FC236}">
                <a16:creationId xmlns:a16="http://schemas.microsoft.com/office/drawing/2014/main" id="{DCCCE8BE-36D0-4312-6F8D-CBF81DFD3585}"/>
              </a:ext>
            </a:extLst>
          </p:cNvPr>
          <p:cNvPicPr>
            <a:picLocks noChangeAspect="1"/>
          </p:cNvPicPr>
          <p:nvPr/>
        </p:nvPicPr>
        <p:blipFill>
          <a:blip r:embed="rId4"/>
          <a:stretch>
            <a:fillRect/>
          </a:stretch>
        </p:blipFill>
        <p:spPr>
          <a:xfrm>
            <a:off x="-62144" y="4099571"/>
            <a:ext cx="8295374" cy="2236145"/>
          </a:xfrm>
          <a:prstGeom prst="rect">
            <a:avLst/>
          </a:prstGeom>
        </p:spPr>
      </p:pic>
      <p:sp>
        <p:nvSpPr>
          <p:cNvPr id="14" name="ZoneTexte 13">
            <a:extLst>
              <a:ext uri="{FF2B5EF4-FFF2-40B4-BE49-F238E27FC236}">
                <a16:creationId xmlns:a16="http://schemas.microsoft.com/office/drawing/2014/main" id="{8411DD68-8D9E-658F-1FCE-6BE36E6BAB95}"/>
              </a:ext>
            </a:extLst>
          </p:cNvPr>
          <p:cNvSpPr txBox="1"/>
          <p:nvPr/>
        </p:nvSpPr>
        <p:spPr>
          <a:xfrm>
            <a:off x="6194735" y="0"/>
            <a:ext cx="2949265" cy="4435830"/>
          </a:xfrm>
          <a:prstGeom prst="rect">
            <a:avLst/>
          </a:prstGeom>
          <a:noFill/>
        </p:spPr>
        <p:txBody>
          <a:bodyPr wrap="square">
            <a:spAutoFit/>
          </a:bodyPr>
          <a:lstStyle/>
          <a:p>
            <a:r>
              <a:rPr lang="fr-FR" dirty="0">
                <a:solidFill>
                  <a:srgbClr val="0070C0"/>
                </a:solidFill>
                <a:latin typeface="montserratlight"/>
              </a:rPr>
              <a:t>- </a:t>
            </a:r>
            <a:r>
              <a:rPr lang="fr-FR" b="1" dirty="0">
                <a:solidFill>
                  <a:srgbClr val="0070C0"/>
                </a:solidFill>
                <a:latin typeface="montserratlight"/>
              </a:rPr>
              <a:t>Précipitations: </a:t>
            </a:r>
          </a:p>
          <a:p>
            <a:pPr algn="l"/>
            <a:r>
              <a:rPr lang="fr-FR" dirty="0">
                <a:solidFill>
                  <a:srgbClr val="0070C0"/>
                </a:solidFill>
                <a:latin typeface="montserratlight"/>
              </a:rPr>
              <a:t>503 Mds m³ (pluie + neige)</a:t>
            </a:r>
            <a:br>
              <a:rPr lang="fr-FR" dirty="0">
                <a:solidFill>
                  <a:srgbClr val="000000"/>
                </a:solidFill>
                <a:latin typeface="montserratlight"/>
              </a:rPr>
            </a:br>
            <a:r>
              <a:rPr lang="fr-FR" dirty="0">
                <a:solidFill>
                  <a:srgbClr val="0070C0"/>
                </a:solidFill>
                <a:latin typeface="montserratlight"/>
              </a:rPr>
              <a:t>- apports 11 Mds m³ en provenance des pays voisins</a:t>
            </a:r>
          </a:p>
          <a:p>
            <a:pPr algn="l"/>
            <a:r>
              <a:rPr lang="fr-FR" dirty="0">
                <a:solidFill>
                  <a:schemeClr val="accent2">
                    <a:lumMod val="75000"/>
                  </a:schemeClr>
                </a:solidFill>
                <a:latin typeface="montserratlight"/>
              </a:rPr>
              <a:t>- </a:t>
            </a:r>
            <a:r>
              <a:rPr lang="fr-FR" b="1" dirty="0">
                <a:solidFill>
                  <a:schemeClr val="accent2">
                    <a:lumMod val="60000"/>
                    <a:lumOff val="40000"/>
                  </a:schemeClr>
                </a:solidFill>
                <a:latin typeface="montserratlight"/>
              </a:rPr>
              <a:t>Evaporation: </a:t>
            </a:r>
            <a:r>
              <a:rPr lang="fr-FR" dirty="0">
                <a:solidFill>
                  <a:schemeClr val="accent2">
                    <a:lumMod val="60000"/>
                    <a:lumOff val="40000"/>
                  </a:schemeClr>
                </a:solidFill>
                <a:latin typeface="montserratlight"/>
              </a:rPr>
              <a:t>314 Mds m³ </a:t>
            </a:r>
          </a:p>
          <a:p>
            <a:pPr algn="l"/>
            <a:r>
              <a:rPr lang="fr-FR" dirty="0">
                <a:solidFill>
                  <a:schemeClr val="accent1"/>
                </a:solidFill>
                <a:latin typeface="montserratlight"/>
              </a:rPr>
              <a:t>-&gt; </a:t>
            </a:r>
            <a:r>
              <a:rPr lang="fr-FR" b="1" dirty="0">
                <a:solidFill>
                  <a:schemeClr val="accent1"/>
                </a:solidFill>
                <a:latin typeface="montserratlight"/>
              </a:rPr>
              <a:t>Eaux renouvelables </a:t>
            </a:r>
            <a:r>
              <a:rPr lang="fr-FR" dirty="0">
                <a:solidFill>
                  <a:schemeClr val="accent1"/>
                </a:solidFill>
                <a:latin typeface="montserratlight"/>
              </a:rPr>
              <a:t>200 Mds m³</a:t>
            </a:r>
          </a:p>
          <a:p>
            <a:pPr algn="l"/>
            <a:r>
              <a:rPr lang="fr-FR" dirty="0">
                <a:solidFill>
                  <a:srgbClr val="000000"/>
                </a:solidFill>
                <a:latin typeface="montserratlight"/>
              </a:rPr>
              <a:t>- </a:t>
            </a:r>
            <a:r>
              <a:rPr lang="fr-FR" b="1" dirty="0">
                <a:solidFill>
                  <a:srgbClr val="000000"/>
                </a:solidFill>
                <a:latin typeface="montserratlight"/>
              </a:rPr>
              <a:t>Prélèvements : </a:t>
            </a:r>
            <a:r>
              <a:rPr lang="fr-FR" dirty="0">
                <a:solidFill>
                  <a:srgbClr val="000000"/>
                </a:solidFill>
                <a:latin typeface="montserratlight"/>
              </a:rPr>
              <a:t>32,9 Mds m3  dont 16 Mds m3 pour l’énergie et</a:t>
            </a:r>
          </a:p>
          <a:p>
            <a:pPr algn="l"/>
            <a:r>
              <a:rPr lang="fr-FR" dirty="0"/>
              <a:t>2,7 Mds m3 activités économiques, </a:t>
            </a:r>
            <a:r>
              <a:rPr lang="fr-FR" dirty="0">
                <a:solidFill>
                  <a:schemeClr val="accent1"/>
                </a:solidFill>
              </a:rPr>
              <a:t>5.6 Mds m3 AEP </a:t>
            </a:r>
            <a:r>
              <a:rPr lang="fr-FR" dirty="0"/>
              <a:t>et 5,6 Mds pour alimentation canaux</a:t>
            </a:r>
          </a:p>
          <a:p>
            <a:pPr algn="l"/>
            <a:r>
              <a:rPr lang="fr-FR" b="1" dirty="0">
                <a:solidFill>
                  <a:srgbClr val="FF0000"/>
                </a:solidFill>
              </a:rPr>
              <a:t>Fuites réseaux: 937 Mm3</a:t>
            </a:r>
          </a:p>
          <a:p>
            <a:pPr algn="l"/>
            <a:endParaRPr lang="fr-FR" sz="1225" dirty="0">
              <a:solidFill>
                <a:srgbClr val="000000"/>
              </a:solidFill>
              <a:latin typeface="montserratlight"/>
            </a:endParaRPr>
          </a:p>
        </p:txBody>
      </p:sp>
      <p:sp>
        <p:nvSpPr>
          <p:cNvPr id="15" name="ZoneTexte 14">
            <a:extLst>
              <a:ext uri="{FF2B5EF4-FFF2-40B4-BE49-F238E27FC236}">
                <a16:creationId xmlns:a16="http://schemas.microsoft.com/office/drawing/2014/main" id="{6C7D476E-F3DC-EB7C-BA95-CD7DF2E5F1EC}"/>
              </a:ext>
            </a:extLst>
          </p:cNvPr>
          <p:cNvSpPr txBox="1"/>
          <p:nvPr/>
        </p:nvSpPr>
        <p:spPr>
          <a:xfrm>
            <a:off x="143549" y="857318"/>
            <a:ext cx="1478129" cy="343620"/>
          </a:xfrm>
          <a:prstGeom prst="rect">
            <a:avLst/>
          </a:prstGeom>
          <a:noFill/>
        </p:spPr>
        <p:txBody>
          <a:bodyPr wrap="square" rtlCol="0">
            <a:spAutoFit/>
          </a:bodyPr>
          <a:lstStyle/>
          <a:p>
            <a:r>
              <a:rPr lang="fr-FR" sz="1633" b="1" dirty="0">
                <a:solidFill>
                  <a:schemeClr val="bg1"/>
                </a:solidFill>
              </a:rPr>
              <a:t>Occitanie</a:t>
            </a:r>
          </a:p>
        </p:txBody>
      </p:sp>
      <p:sp>
        <p:nvSpPr>
          <p:cNvPr id="3" name="ZoneTexte 2">
            <a:extLst>
              <a:ext uri="{FF2B5EF4-FFF2-40B4-BE49-F238E27FC236}">
                <a16:creationId xmlns:a16="http://schemas.microsoft.com/office/drawing/2014/main" id="{A5A5B20C-96FA-06D2-A061-3D61D5DA4F3D}"/>
              </a:ext>
            </a:extLst>
          </p:cNvPr>
          <p:cNvSpPr txBox="1"/>
          <p:nvPr/>
        </p:nvSpPr>
        <p:spPr>
          <a:xfrm>
            <a:off x="436486" y="6436112"/>
            <a:ext cx="3459728" cy="280846"/>
          </a:xfrm>
          <a:prstGeom prst="rect">
            <a:avLst/>
          </a:prstGeom>
          <a:noFill/>
        </p:spPr>
        <p:txBody>
          <a:bodyPr wrap="square">
            <a:spAutoFit/>
          </a:bodyPr>
          <a:lstStyle/>
          <a:p>
            <a:r>
              <a:rPr lang="fr-FR" sz="1225" dirty="0">
                <a:solidFill>
                  <a:srgbClr val="FF0000"/>
                </a:solidFill>
                <a:latin typeface="Arial" panose="020B0604020202020204" pitchFamily="34" charset="0"/>
                <a:cs typeface="Arial" panose="020B0604020202020204" pitchFamily="34" charset="0"/>
              </a:rPr>
              <a:t>Variabilité des enjeux selon les territoires</a:t>
            </a:r>
          </a:p>
        </p:txBody>
      </p:sp>
    </p:spTree>
    <p:extLst>
      <p:ext uri="{BB962C8B-B14F-4D97-AF65-F5344CB8AC3E}">
        <p14:creationId xmlns:p14="http://schemas.microsoft.com/office/powerpoint/2010/main" val="26652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855F12-55BB-1CF7-3D84-2C0DAF77A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89856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4A7252F5-91E6-E148-93C6-8EEC1408B62B}"/>
              </a:ext>
            </a:extLst>
          </p:cNvPr>
          <p:cNvSpPr txBox="1"/>
          <p:nvPr/>
        </p:nvSpPr>
        <p:spPr>
          <a:xfrm>
            <a:off x="383927" y="867676"/>
            <a:ext cx="8495517" cy="301749"/>
          </a:xfrm>
          <a:prstGeom prst="rect">
            <a:avLst/>
          </a:prstGeom>
          <a:noFill/>
        </p:spPr>
        <p:txBody>
          <a:bodyPr wrap="square">
            <a:spAutoFit/>
          </a:bodyPr>
          <a:lstStyle/>
          <a:p>
            <a:pPr algn="just" defTabSz="311079">
              <a:defRPr/>
            </a:pPr>
            <a:r>
              <a:rPr lang="fr-FR" sz="1361" b="1" dirty="0">
                <a:solidFill>
                  <a:schemeClr val="bg1"/>
                </a:solidFill>
                <a:latin typeface="Arial" panose="020B0604020202020204" pitchFamily="34" charset="0"/>
                <a:ea typeface="ＭＳ Ｐゴシック" pitchFamily="34" charset="-128"/>
                <a:cs typeface="Arial" panose="020B0604020202020204" pitchFamily="34" charset="0"/>
              </a:rPr>
              <a:t>Face aux consommations d’eau, aux aléas, et pour contribuer à résorber les déséquilibres actuels :</a:t>
            </a:r>
          </a:p>
        </p:txBody>
      </p:sp>
      <p:sp>
        <p:nvSpPr>
          <p:cNvPr id="8" name="ZoneTexte 7">
            <a:extLst>
              <a:ext uri="{FF2B5EF4-FFF2-40B4-BE49-F238E27FC236}">
                <a16:creationId xmlns:a16="http://schemas.microsoft.com/office/drawing/2014/main" id="{0DDEDAD6-3803-17BA-D337-7DDA623FE340}"/>
              </a:ext>
            </a:extLst>
          </p:cNvPr>
          <p:cNvSpPr txBox="1"/>
          <p:nvPr/>
        </p:nvSpPr>
        <p:spPr>
          <a:xfrm>
            <a:off x="247023" y="110931"/>
            <a:ext cx="8134121" cy="4001095"/>
          </a:xfrm>
          <a:prstGeom prst="rect">
            <a:avLst/>
          </a:prstGeom>
          <a:solidFill>
            <a:schemeClr val="bg1"/>
          </a:solidFill>
        </p:spPr>
        <p:txBody>
          <a:bodyPr wrap="square">
            <a:spAutoFit/>
          </a:bodyPr>
          <a:lstStyle/>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sensibiliser les acteurs  </a:t>
            </a: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      informer, former, échanger sur les bonnes pratiques et retours d’expériences</a:t>
            </a: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defRPr/>
            </a:pPr>
            <a:endParaRPr lang="fr-FR" b="1" dirty="0">
              <a:solidFill>
                <a:srgbClr val="0070C0"/>
              </a:solidFill>
              <a:latin typeface="Arial" panose="020B0604020202020204" pitchFamily="34" charset="0"/>
              <a:ea typeface="ＭＳ Ｐゴシック" pitchFamily="34" charset="-128"/>
              <a:cs typeface="Arial" panose="020B0604020202020204" pitchFamily="34" charset="0"/>
            </a:endParaRPr>
          </a:p>
          <a:p>
            <a:pPr defTabSz="311079">
              <a:spcAft>
                <a:spcPts val="408"/>
              </a:spcAft>
              <a:defRPr/>
            </a:pPr>
            <a:r>
              <a:rPr lang="fr-FR" b="1" dirty="0">
                <a:solidFill>
                  <a:srgbClr val="0070C0"/>
                </a:solidFill>
                <a:latin typeface="Arial" panose="020B0604020202020204" pitchFamily="34" charset="0"/>
                <a:ea typeface="ＭＳ Ｐゴシック" pitchFamily="34" charset="-128"/>
                <a:cs typeface="Arial" panose="020B0604020202020204" pitchFamily="34" charset="0"/>
              </a:rPr>
              <a:t>-&gt; agir prioritairement sur la demande</a:t>
            </a:r>
          </a:p>
          <a:p>
            <a:pPr defTabSz="709571">
              <a:spcAft>
                <a:spcPts val="408"/>
              </a:spcAft>
              <a:buClr>
                <a:srgbClr val="000000"/>
              </a:buClr>
              <a:defRPr/>
            </a:pPr>
            <a:r>
              <a:rPr lang="fr-FR" altLang="fr-FR" b="1" kern="0" dirty="0">
                <a:solidFill>
                  <a:srgbClr val="0070C0"/>
                </a:solidFill>
                <a:latin typeface="Arial"/>
                <a:ea typeface="ＭＳ Ｐゴシック" pitchFamily="34" charset="-128"/>
                <a:cs typeface="Arial"/>
                <a:sym typeface="Arial"/>
              </a:rPr>
              <a:t>    Mesurer </a:t>
            </a:r>
            <a:r>
              <a:rPr lang="fr-FR" altLang="fr-FR" b="1" i="1" kern="0" dirty="0">
                <a:solidFill>
                  <a:srgbClr val="0070C0"/>
                </a:solidFill>
                <a:latin typeface="Arial"/>
                <a:ea typeface="ＭＳ Ｐゴシック" pitchFamily="34" charset="-128"/>
                <a:cs typeface="Arial"/>
                <a:sym typeface="Arial"/>
              </a:rPr>
              <a:t> «On ne gère bien que ce que l’on mesure»</a:t>
            </a:r>
            <a:r>
              <a:rPr lang="fr-FR" altLang="fr-FR" b="1" kern="0" dirty="0">
                <a:solidFill>
                  <a:srgbClr val="0070C0"/>
                </a:solidFill>
                <a:latin typeface="Arial"/>
                <a:ea typeface="ＭＳ Ｐゴシック" pitchFamily="34" charset="-128"/>
                <a:cs typeface="Arial"/>
                <a:sym typeface="Arial"/>
              </a:rPr>
              <a:t>   </a:t>
            </a:r>
            <a:r>
              <a:rPr lang="fr-FR" altLang="fr-FR" i="1" kern="0" dirty="0">
                <a:solidFill>
                  <a:srgbClr val="0070C0"/>
                </a:solidFill>
                <a:latin typeface="Arial"/>
                <a:ea typeface="ＭＳ Ｐゴシック" pitchFamily="34" charset="-128"/>
                <a:cs typeface="Arial"/>
                <a:sym typeface="Arial"/>
              </a:rPr>
              <a:t>Lord Kelvin, prix Nobel 1934</a:t>
            </a:r>
          </a:p>
          <a:p>
            <a:pPr defTabSz="709571">
              <a:spcAft>
                <a:spcPts val="408"/>
              </a:spcAft>
              <a:buClr>
                <a:srgbClr val="000000"/>
              </a:buClr>
              <a:defRPr/>
            </a:pPr>
            <a:r>
              <a:rPr lang="fr-FR" altLang="fr-FR" b="1" i="1" kern="0" dirty="0">
                <a:solidFill>
                  <a:srgbClr val="1B2559"/>
                </a:solidFill>
                <a:latin typeface="Arial"/>
                <a:ea typeface="ＭＳ Ｐゴシック" pitchFamily="34" charset="-128"/>
                <a:cs typeface="Arial"/>
                <a:sym typeface="Arial"/>
              </a:rPr>
              <a:t>    </a:t>
            </a:r>
            <a:r>
              <a:rPr lang="fr-FR" altLang="fr-FR" b="1" kern="0" dirty="0">
                <a:solidFill>
                  <a:srgbClr val="1B2559"/>
                </a:solidFill>
                <a:latin typeface="Arial"/>
                <a:ea typeface="ＭＳ Ｐゴシック" pitchFamily="34" charset="-128"/>
                <a:cs typeface="Arial"/>
                <a:sym typeface="Arial"/>
              </a:rPr>
              <a:t>prise de conscience des volumes consommés par infrastructure, usage..</a:t>
            </a:r>
            <a:endParaRPr lang="fr-FR" b="1" kern="0" dirty="0">
              <a:solidFill>
                <a:srgbClr val="1B2559"/>
              </a:solidFill>
              <a:latin typeface="Arial"/>
              <a:ea typeface="ＭＳ Ｐゴシック" pitchFamily="34" charset="-128"/>
              <a:cs typeface="Arial"/>
              <a:sym typeface="Arial"/>
            </a:endParaRPr>
          </a:p>
          <a:p>
            <a:pPr defTabSz="709571">
              <a:spcAft>
                <a:spcPts val="408"/>
              </a:spcAft>
              <a:buClr>
                <a:srgbClr val="000000"/>
              </a:buClr>
              <a:defRPr/>
            </a:pPr>
            <a:r>
              <a:rPr lang="fr-FR" b="1" kern="0" dirty="0">
                <a:solidFill>
                  <a:srgbClr val="1B2559"/>
                </a:solidFill>
                <a:latin typeface="Arial"/>
                <a:ea typeface="ＭＳ Ｐゴシック" pitchFamily="34" charset="-128"/>
                <a:cs typeface="Arial"/>
                <a:sym typeface="Arial"/>
              </a:rPr>
              <a:t>    détection, réparation des fuites</a:t>
            </a:r>
          </a:p>
          <a:p>
            <a:pPr defTabSz="709571">
              <a:spcAft>
                <a:spcPts val="408"/>
              </a:spcAft>
              <a:buClr>
                <a:srgbClr val="000000"/>
              </a:buClr>
              <a:defRPr/>
            </a:pPr>
            <a:r>
              <a:rPr lang="fr-FR" altLang="fr-FR" b="1" kern="0" dirty="0">
                <a:solidFill>
                  <a:srgbClr val="1B2559"/>
                </a:solidFill>
                <a:latin typeface="Arial"/>
                <a:ea typeface="ＭＳ Ｐゴシック" pitchFamily="34" charset="-128"/>
                <a:cs typeface="Arial"/>
                <a:sym typeface="Arial"/>
              </a:rPr>
              <a:t>    plan d’actions: réduction/optimisation usages eau, </a:t>
            </a:r>
            <a:r>
              <a:rPr lang="fr-FR" b="1" kern="0" dirty="0">
                <a:solidFill>
                  <a:srgbClr val="1B2559"/>
                </a:solidFill>
                <a:latin typeface="Arial"/>
                <a:ea typeface="ＭＳ Ｐゴシック" pitchFamily="34" charset="-128"/>
                <a:cs typeface="Arial"/>
                <a:sym typeface="Arial"/>
              </a:rPr>
              <a:t>formation, communication</a:t>
            </a:r>
          </a:p>
        </p:txBody>
      </p:sp>
      <p:sp>
        <p:nvSpPr>
          <p:cNvPr id="19" name="ZoneTexte 18">
            <a:extLst>
              <a:ext uri="{FF2B5EF4-FFF2-40B4-BE49-F238E27FC236}">
                <a16:creationId xmlns:a16="http://schemas.microsoft.com/office/drawing/2014/main" id="{849D0DDE-35EB-1EDE-517F-EFE03ECC37AD}"/>
              </a:ext>
            </a:extLst>
          </p:cNvPr>
          <p:cNvSpPr txBox="1"/>
          <p:nvPr/>
        </p:nvSpPr>
        <p:spPr>
          <a:xfrm>
            <a:off x="8075935" y="2233990"/>
            <a:ext cx="432024" cy="217880"/>
          </a:xfrm>
          <a:prstGeom prst="rect">
            <a:avLst/>
          </a:prstGeom>
          <a:noFill/>
        </p:spPr>
        <p:txBody>
          <a:bodyPr wrap="square" rtlCol="0">
            <a:spAutoFit/>
          </a:bodyPr>
          <a:lstStyle/>
          <a:p>
            <a:r>
              <a:rPr lang="fr-FR" sz="816" dirty="0">
                <a:latin typeface="Arial" panose="020B0604020202020204" pitchFamily="34" charset="0"/>
                <a:cs typeface="Arial" panose="020B0604020202020204" pitchFamily="34" charset="0"/>
              </a:rPr>
              <a:t>2023</a:t>
            </a:r>
          </a:p>
        </p:txBody>
      </p:sp>
      <p:pic>
        <p:nvPicPr>
          <p:cNvPr id="20" name="Google Shape;120;p17">
            <a:extLst>
              <a:ext uri="{FF2B5EF4-FFF2-40B4-BE49-F238E27FC236}">
                <a16:creationId xmlns:a16="http://schemas.microsoft.com/office/drawing/2014/main" id="{A91D0E79-CA1F-8F7B-77E9-CAC8014CE9E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64295" y="3133977"/>
            <a:ext cx="627652" cy="721885"/>
          </a:xfrm>
          <a:prstGeom prst="rect">
            <a:avLst/>
          </a:prstGeom>
          <a:noFill/>
          <a:ln>
            <a:noFill/>
          </a:ln>
        </p:spPr>
      </p:pic>
      <p:pic>
        <p:nvPicPr>
          <p:cNvPr id="22" name="Image 21" descr="Une image contenant périphérique, mètre&#10;&#10;Description générée automatiquement">
            <a:extLst>
              <a:ext uri="{FF2B5EF4-FFF2-40B4-BE49-F238E27FC236}">
                <a16:creationId xmlns:a16="http://schemas.microsoft.com/office/drawing/2014/main" id="{8990A363-E50D-76ED-C917-2D7E75DB57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0935" y="2875829"/>
            <a:ext cx="1140232" cy="553171"/>
          </a:xfrm>
          <a:prstGeom prst="rect">
            <a:avLst/>
          </a:prstGeom>
        </p:spPr>
      </p:pic>
      <p:pic>
        <p:nvPicPr>
          <p:cNvPr id="32" name="Image 31" descr="Une image contenant sol, rouille, plein air, tuyau&#10;&#10;Description générée automatiquement">
            <a:extLst>
              <a:ext uri="{FF2B5EF4-FFF2-40B4-BE49-F238E27FC236}">
                <a16:creationId xmlns:a16="http://schemas.microsoft.com/office/drawing/2014/main" id="{157362F3-669D-4DDF-9450-C71C4C43A8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2551959" y="4686111"/>
            <a:ext cx="2503534" cy="1580809"/>
          </a:xfrm>
          <a:prstGeom prst="rect">
            <a:avLst/>
          </a:prstGeom>
        </p:spPr>
      </p:pic>
      <p:pic>
        <p:nvPicPr>
          <p:cNvPr id="33" name="Image 32" descr="Une image contenant sol, plein air, eau, plage&#10;&#10;Description générée automatiquement">
            <a:extLst>
              <a:ext uri="{FF2B5EF4-FFF2-40B4-BE49-F238E27FC236}">
                <a16:creationId xmlns:a16="http://schemas.microsoft.com/office/drawing/2014/main" id="{B122AB3B-31E8-FCAA-8574-42FC698945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3927" y="4670616"/>
            <a:ext cx="2099820" cy="1574865"/>
          </a:xfrm>
          <a:prstGeom prst="rect">
            <a:avLst/>
          </a:prstGeom>
        </p:spPr>
      </p:pic>
      <p:pic>
        <p:nvPicPr>
          <p:cNvPr id="35" name="Image 34" descr="Une image contenant plein air, plante, sol, eau&#10;&#10;Description générée automatiquement">
            <a:extLst>
              <a:ext uri="{FF2B5EF4-FFF2-40B4-BE49-F238E27FC236}">
                <a16:creationId xmlns:a16="http://schemas.microsoft.com/office/drawing/2014/main" id="{FD9C145B-75A2-2760-3704-8D27DEB732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6552" y="4250156"/>
            <a:ext cx="3304169" cy="2478127"/>
          </a:xfrm>
          <a:prstGeom prst="rect">
            <a:avLst/>
          </a:prstGeom>
        </p:spPr>
      </p:pic>
      <p:sp>
        <p:nvSpPr>
          <p:cNvPr id="42" name="ZoneTexte 41">
            <a:extLst>
              <a:ext uri="{FF2B5EF4-FFF2-40B4-BE49-F238E27FC236}">
                <a16:creationId xmlns:a16="http://schemas.microsoft.com/office/drawing/2014/main" id="{8758AB73-34AC-182C-D49B-3D5A43F74A10}"/>
              </a:ext>
            </a:extLst>
          </p:cNvPr>
          <p:cNvSpPr txBox="1"/>
          <p:nvPr/>
        </p:nvSpPr>
        <p:spPr>
          <a:xfrm>
            <a:off x="5711051" y="3961237"/>
            <a:ext cx="1700091" cy="280846"/>
          </a:xfrm>
          <a:prstGeom prst="rect">
            <a:avLst/>
          </a:prstGeom>
          <a:noFill/>
        </p:spPr>
        <p:txBody>
          <a:bodyPr wrap="square" rtlCol="0">
            <a:spAutoFit/>
          </a:bodyPr>
          <a:lstStyle/>
          <a:p>
            <a:r>
              <a:rPr lang="fr-FR" sz="1225" dirty="0"/>
              <a:t>Fuites réseaux irrigation</a:t>
            </a:r>
          </a:p>
        </p:txBody>
      </p:sp>
    </p:spTree>
    <p:extLst>
      <p:ext uri="{BB962C8B-B14F-4D97-AF65-F5344CB8AC3E}">
        <p14:creationId xmlns:p14="http://schemas.microsoft.com/office/powerpoint/2010/main" val="1621110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DB9B932-4681-B771-2BE8-3A5D7B694AA3}"/>
              </a:ext>
            </a:extLst>
          </p:cNvPr>
          <p:cNvSpPr txBox="1"/>
          <p:nvPr/>
        </p:nvSpPr>
        <p:spPr>
          <a:xfrm>
            <a:off x="5806538" y="843493"/>
            <a:ext cx="3135807" cy="301749"/>
          </a:xfrm>
          <a:prstGeom prst="rect">
            <a:avLst/>
          </a:prstGeom>
          <a:noFill/>
        </p:spPr>
        <p:txBody>
          <a:bodyPr wrap="square" rtlCol="0">
            <a:spAutoFit/>
          </a:bodyPr>
          <a:lstStyle/>
          <a:p>
            <a:pPr defTabSz="709571">
              <a:defRPr/>
            </a:pPr>
            <a:r>
              <a:rPr lang="fr-FR" sz="1361" b="1" dirty="0">
                <a:solidFill>
                  <a:prstClr val="white"/>
                </a:solidFill>
                <a:latin typeface="Arial" panose="020B0604020202020204" pitchFamily="34" charset="0"/>
                <a:cs typeface="Arial" panose="020B0604020202020204" pitchFamily="34" charset="0"/>
              </a:rPr>
              <a:t>Tendances Sécheresse </a:t>
            </a:r>
          </a:p>
        </p:txBody>
      </p:sp>
      <p:pic>
        <p:nvPicPr>
          <p:cNvPr id="11" name="Image 10">
            <a:extLst>
              <a:ext uri="{FF2B5EF4-FFF2-40B4-BE49-F238E27FC236}">
                <a16:creationId xmlns:a16="http://schemas.microsoft.com/office/drawing/2014/main" id="{1410D4A9-2D47-AF34-B330-108960E59D4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218" y="2188463"/>
            <a:ext cx="5811993" cy="4669537"/>
          </a:xfrm>
          <a:prstGeom prst="rect">
            <a:avLst/>
          </a:prstGeom>
        </p:spPr>
      </p:pic>
      <p:sp>
        <p:nvSpPr>
          <p:cNvPr id="14" name="ZoneTexte 13">
            <a:extLst>
              <a:ext uri="{FF2B5EF4-FFF2-40B4-BE49-F238E27FC236}">
                <a16:creationId xmlns:a16="http://schemas.microsoft.com/office/drawing/2014/main" id="{3267F3E8-BF8A-5D1F-887B-4B8F0893F827}"/>
              </a:ext>
            </a:extLst>
          </p:cNvPr>
          <p:cNvSpPr txBox="1"/>
          <p:nvPr/>
        </p:nvSpPr>
        <p:spPr>
          <a:xfrm>
            <a:off x="730034" y="1549703"/>
            <a:ext cx="3074632" cy="552844"/>
          </a:xfrm>
          <a:prstGeom prst="rect">
            <a:avLst/>
          </a:prstGeom>
          <a:noFill/>
        </p:spPr>
        <p:txBody>
          <a:bodyPr wrap="square">
            <a:spAutoFit/>
          </a:bodyPr>
          <a:lstStyle/>
          <a:p>
            <a:r>
              <a:rPr lang="fr-FR" sz="1361" dirty="0">
                <a:latin typeface="Arial" panose="020B0604020202020204" pitchFamily="34" charset="0"/>
                <a:cs typeface="Arial" panose="020B0604020202020204" pitchFamily="34" charset="0"/>
              </a:rPr>
              <a:t>Sécheresse Europe été 2022 </a:t>
            </a:r>
          </a:p>
          <a:p>
            <a:r>
              <a:rPr lang="fr-FR" sz="816" i="1" dirty="0">
                <a:latin typeface="Arial" panose="020B0604020202020204" pitchFamily="34" charset="0"/>
                <a:cs typeface="Arial" panose="020B0604020202020204" pitchFamily="34" charset="0"/>
              </a:rPr>
              <a:t>(source :Commission européenne, Centre Commun Recherche)</a:t>
            </a:r>
          </a:p>
        </p:txBody>
      </p:sp>
      <p:sp>
        <p:nvSpPr>
          <p:cNvPr id="26" name="ZoneTexte 25">
            <a:extLst>
              <a:ext uri="{FF2B5EF4-FFF2-40B4-BE49-F238E27FC236}">
                <a16:creationId xmlns:a16="http://schemas.microsoft.com/office/drawing/2014/main" id="{DB8BBB63-01CB-A8DB-3BAD-9C40375AA243}"/>
              </a:ext>
            </a:extLst>
          </p:cNvPr>
          <p:cNvSpPr txBox="1"/>
          <p:nvPr/>
        </p:nvSpPr>
        <p:spPr>
          <a:xfrm>
            <a:off x="-177553" y="104954"/>
            <a:ext cx="9321553" cy="1358834"/>
          </a:xfrm>
          <a:prstGeom prst="rect">
            <a:avLst/>
          </a:prstGeom>
          <a:noFill/>
        </p:spPr>
        <p:txBody>
          <a:bodyPr wrap="square">
            <a:spAutoFit/>
          </a:bodyPr>
          <a:lstStyle/>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températures plus élevées et plus longues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canicules plus fréquentes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sécheresses devenues plus fréquentes et intenses au cours du temps</a:t>
            </a:r>
          </a:p>
          <a:p>
            <a:pPr algn="ctr" defTabSz="622158">
              <a:lnSpc>
                <a:spcPct val="90000"/>
              </a:lnSpc>
              <a:spcBef>
                <a:spcPts val="680"/>
              </a:spcBef>
              <a:defRPr/>
            </a:pPr>
            <a:r>
              <a:rPr lang="fr-FR" b="1" dirty="0">
                <a:solidFill>
                  <a:srgbClr val="FF0000"/>
                </a:solidFill>
                <a:latin typeface="Arial" panose="020B0604020202020204" pitchFamily="34" charset="0"/>
                <a:cs typeface="Arial" panose="020B0604020202020204" pitchFamily="34" charset="0"/>
              </a:rPr>
              <a:t>Des pluies provoquant des inondations</a:t>
            </a:r>
          </a:p>
        </p:txBody>
      </p:sp>
      <p:sp>
        <p:nvSpPr>
          <p:cNvPr id="2" name="ZoneTexte 1">
            <a:extLst>
              <a:ext uri="{FF2B5EF4-FFF2-40B4-BE49-F238E27FC236}">
                <a16:creationId xmlns:a16="http://schemas.microsoft.com/office/drawing/2014/main" id="{224756BB-47E6-8E72-6C46-0BE78A11C7A0}"/>
              </a:ext>
            </a:extLst>
          </p:cNvPr>
          <p:cNvSpPr txBox="1"/>
          <p:nvPr/>
        </p:nvSpPr>
        <p:spPr>
          <a:xfrm>
            <a:off x="5985164" y="2299855"/>
            <a:ext cx="2957181" cy="2862322"/>
          </a:xfrm>
          <a:prstGeom prst="rect">
            <a:avLst/>
          </a:prstGeom>
          <a:noFill/>
        </p:spPr>
        <p:txBody>
          <a:bodyPr wrap="square" rtlCol="0">
            <a:spAutoFit/>
          </a:bodyPr>
          <a:lstStyle/>
          <a:p>
            <a:r>
              <a:rPr lang="fr-FR" dirty="0"/>
              <a:t>Eau ou la boite de Pandore:</a:t>
            </a:r>
          </a:p>
          <a:p>
            <a:r>
              <a:rPr lang="fr-FR" dirty="0"/>
              <a:t>La gestion étatique de l’eau est défaillante et ne répond pas aux objectifs européens de « bon état écologique et chimique » de l’eau.</a:t>
            </a:r>
          </a:p>
          <a:p>
            <a:r>
              <a:rPr lang="fr-FR" dirty="0"/>
              <a:t>2,2 Milliards € sont pompés aux usagers de l’eau potable.</a:t>
            </a:r>
          </a:p>
          <a:p>
            <a:r>
              <a:rPr lang="fr-FR" dirty="0"/>
              <a:t>L’eau va couter de plus en plus chère.</a:t>
            </a:r>
          </a:p>
        </p:txBody>
      </p:sp>
    </p:spTree>
    <p:extLst>
      <p:ext uri="{BB962C8B-B14F-4D97-AF65-F5344CB8AC3E}">
        <p14:creationId xmlns:p14="http://schemas.microsoft.com/office/powerpoint/2010/main" val="3391343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CE37E8-DFC6-3D11-0183-734A5F5FD585}"/>
              </a:ext>
            </a:extLst>
          </p:cNvPr>
          <p:cNvPicPr>
            <a:picLocks noChangeAspect="1"/>
          </p:cNvPicPr>
          <p:nvPr/>
        </p:nvPicPr>
        <p:blipFill>
          <a:blip r:embed="rId2"/>
          <a:stretch>
            <a:fillRect/>
          </a:stretch>
        </p:blipFill>
        <p:spPr>
          <a:xfrm>
            <a:off x="0" y="0"/>
            <a:ext cx="9148209" cy="6982691"/>
          </a:xfrm>
          <a:prstGeom prst="rect">
            <a:avLst/>
          </a:prstGeom>
        </p:spPr>
      </p:pic>
    </p:spTree>
    <p:extLst>
      <p:ext uri="{BB962C8B-B14F-4D97-AF65-F5344CB8AC3E}">
        <p14:creationId xmlns:p14="http://schemas.microsoft.com/office/powerpoint/2010/main" val="805772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67929E-4787-1231-42A3-F2B0150A21D3}"/>
              </a:ext>
            </a:extLst>
          </p:cNvPr>
          <p:cNvPicPr>
            <a:picLocks noChangeAspect="1"/>
          </p:cNvPicPr>
          <p:nvPr/>
        </p:nvPicPr>
        <p:blipFill>
          <a:blip r:embed="rId2"/>
          <a:stretch>
            <a:fillRect/>
          </a:stretch>
        </p:blipFill>
        <p:spPr>
          <a:xfrm>
            <a:off x="0" y="-41116"/>
            <a:ext cx="9217606" cy="6996097"/>
          </a:xfrm>
          <a:prstGeom prst="rect">
            <a:avLst/>
          </a:prstGeom>
        </p:spPr>
      </p:pic>
    </p:spTree>
    <p:extLst>
      <p:ext uri="{BB962C8B-B14F-4D97-AF65-F5344CB8AC3E}">
        <p14:creationId xmlns:p14="http://schemas.microsoft.com/office/powerpoint/2010/main" val="346637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050AF-593F-5710-31C4-7B9CA475AB02}"/>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C9F1B18B-7CDD-21E7-3183-5F5557DD1231}"/>
              </a:ext>
            </a:extLst>
          </p:cNvPr>
          <p:cNvSpPr txBox="1"/>
          <p:nvPr/>
        </p:nvSpPr>
        <p:spPr>
          <a:xfrm>
            <a:off x="277763" y="1001624"/>
            <a:ext cx="8409037" cy="6504345"/>
          </a:xfrm>
          <a:prstGeom prst="rect">
            <a:avLst/>
          </a:prstGeom>
          <a:solidFill>
            <a:schemeClr val="bg1"/>
          </a:solidFill>
        </p:spPr>
        <p:txBody>
          <a:bodyPr wrap="square">
            <a:spAutoFit/>
          </a:bodyPr>
          <a:lstStyle/>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L’arc méditerranéen sera le plus impacté en France.</a:t>
            </a:r>
          </a:p>
          <a:p>
            <a:pPr defTabSz="622158">
              <a:spcAft>
                <a:spcPts val="408"/>
              </a:spcAft>
              <a:defRPr/>
            </a:pPr>
            <a:endParaRPr lang="fr-FR" sz="22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Saisons perturbées:</a:t>
            </a:r>
          </a:p>
          <a:p>
            <a:pPr defTabSz="622158">
              <a:spcAft>
                <a:spcPts val="408"/>
              </a:spcAft>
              <a:defRPr/>
            </a:pPr>
            <a:endParaRPr lang="fr-FR" sz="22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Hivers plus humides et moins froids </a:t>
            </a:r>
            <a:r>
              <a:rPr lang="fr-FR" sz="2200" dirty="0">
                <a:solidFill>
                  <a:prstClr val="black"/>
                </a:solidFill>
                <a:latin typeface="Arial" panose="020B0604020202020204" pitchFamily="34" charset="0"/>
                <a:cs typeface="Arial" panose="020B0604020202020204" pitchFamily="34" charset="0"/>
              </a:rPr>
              <a:t>(pas de repos végétatif)</a:t>
            </a:r>
          </a:p>
          <a:p>
            <a:pPr defTabSz="622158">
              <a:spcAft>
                <a:spcPts val="408"/>
              </a:spcAft>
              <a:defRPr/>
            </a:pPr>
            <a:endParaRPr lang="fr-FR" sz="2200"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Floraisons précoces </a:t>
            </a:r>
            <a:r>
              <a:rPr lang="fr-FR" sz="2200" dirty="0">
                <a:solidFill>
                  <a:prstClr val="black"/>
                </a:solidFill>
                <a:latin typeface="Arial" panose="020B0604020202020204" pitchFamily="34" charset="0"/>
                <a:cs typeface="Arial" panose="020B0604020202020204" pitchFamily="34" charset="0"/>
              </a:rPr>
              <a:t>avec</a:t>
            </a:r>
            <a:r>
              <a:rPr lang="fr-FR" sz="2200" b="1" dirty="0">
                <a:solidFill>
                  <a:prstClr val="black"/>
                </a:solidFill>
                <a:latin typeface="Arial" panose="020B0604020202020204" pitchFamily="34" charset="0"/>
                <a:cs typeface="Arial" panose="020B0604020202020204" pitchFamily="34" charset="0"/>
              </a:rPr>
              <a:t> des gelées tardives, </a:t>
            </a:r>
          </a:p>
          <a:p>
            <a:pPr defTabSz="622158">
              <a:spcAft>
                <a:spcPts val="408"/>
              </a:spcAft>
              <a:defRPr/>
            </a:pPr>
            <a:endParaRPr lang="fr-FR" sz="22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200" dirty="0">
                <a:solidFill>
                  <a:prstClr val="black"/>
                </a:solidFill>
                <a:latin typeface="Arial" panose="020B0604020202020204" pitchFamily="34" charset="0"/>
                <a:cs typeface="Arial" panose="020B0604020202020204" pitchFamily="34" charset="0"/>
              </a:rPr>
              <a:t>Des vagues de </a:t>
            </a:r>
            <a:r>
              <a:rPr lang="fr-FR" sz="2200" b="1" dirty="0">
                <a:solidFill>
                  <a:prstClr val="black"/>
                </a:solidFill>
                <a:latin typeface="Arial" panose="020B0604020202020204" pitchFamily="34" charset="0"/>
                <a:cs typeface="Arial" panose="020B0604020202020204" pitchFamily="34" charset="0"/>
              </a:rPr>
              <a:t>chaleur et de sècheresse </a:t>
            </a:r>
            <a:r>
              <a:rPr lang="fr-FR" sz="2200" dirty="0">
                <a:solidFill>
                  <a:prstClr val="black"/>
                </a:solidFill>
                <a:latin typeface="Arial" panose="020B0604020202020204" pitchFamily="34" charset="0"/>
                <a:cs typeface="Arial" panose="020B0604020202020204" pitchFamily="34" charset="0"/>
              </a:rPr>
              <a:t>dès le printemps</a:t>
            </a:r>
            <a:r>
              <a:rPr lang="fr-FR" sz="2200" b="1" dirty="0">
                <a:solidFill>
                  <a:prstClr val="black"/>
                </a:solidFill>
                <a:latin typeface="Arial" panose="020B0604020202020204" pitchFamily="34" charset="0"/>
                <a:cs typeface="Arial" panose="020B0604020202020204" pitchFamily="34" charset="0"/>
              </a:rPr>
              <a:t>, </a:t>
            </a:r>
          </a:p>
          <a:p>
            <a:pPr defTabSz="622158">
              <a:spcAft>
                <a:spcPts val="408"/>
              </a:spcAft>
              <a:defRPr/>
            </a:pPr>
            <a:endParaRPr lang="fr-FR" sz="2200" b="1" dirty="0">
              <a:solidFill>
                <a:prstClr val="black"/>
              </a:solidFill>
              <a:latin typeface="Arial" panose="020B0604020202020204" pitchFamily="34" charset="0"/>
              <a:cs typeface="Arial" panose="020B0604020202020204" pitchFamily="34" charset="0"/>
            </a:endParaRPr>
          </a:p>
          <a:p>
            <a:pPr defTabSz="622158">
              <a:spcAft>
                <a:spcPts val="408"/>
              </a:spcAft>
              <a:defRPr/>
            </a:pPr>
            <a:r>
              <a:rPr lang="fr-FR" sz="2200" dirty="0">
                <a:solidFill>
                  <a:prstClr val="black"/>
                </a:solidFill>
                <a:latin typeface="Arial" panose="020B0604020202020204" pitchFamily="34" charset="0"/>
                <a:cs typeface="Arial" panose="020B0604020202020204" pitchFamily="34" charset="0"/>
              </a:rPr>
              <a:t>Une augmentation des journées de </a:t>
            </a:r>
            <a:r>
              <a:rPr lang="fr-FR" sz="2200" b="1" dirty="0">
                <a:solidFill>
                  <a:prstClr val="black"/>
                </a:solidFill>
                <a:latin typeface="Arial" panose="020B0604020202020204" pitchFamily="34" charset="0"/>
                <a:cs typeface="Arial" panose="020B0604020202020204" pitchFamily="34" charset="0"/>
              </a:rPr>
              <a:t>canicule estivale,</a:t>
            </a:r>
          </a:p>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 </a:t>
            </a:r>
          </a:p>
          <a:p>
            <a:pPr defTabSz="622158">
              <a:spcAft>
                <a:spcPts val="408"/>
              </a:spcAft>
              <a:defRPr/>
            </a:pPr>
            <a:r>
              <a:rPr lang="fr-FR" sz="2200" b="1" dirty="0">
                <a:solidFill>
                  <a:prstClr val="black"/>
                </a:solidFill>
                <a:latin typeface="Arial" panose="020B0604020202020204" pitchFamily="34" charset="0"/>
                <a:cs typeface="Arial" panose="020B0604020202020204" pitchFamily="34" charset="0"/>
              </a:rPr>
              <a:t>Une modification des répartitions des pluies </a:t>
            </a:r>
            <a:r>
              <a:rPr lang="fr-FR" sz="2200" dirty="0">
                <a:solidFill>
                  <a:prstClr val="black"/>
                </a:solidFill>
                <a:latin typeface="Arial" panose="020B0604020202020204" pitchFamily="34" charset="0"/>
                <a:cs typeface="Arial" panose="020B0604020202020204" pitchFamily="34" charset="0"/>
              </a:rPr>
              <a:t>avec des sites peu arrosés suivi d’orages violents, des bourrasques (tornades) et grêle</a:t>
            </a:r>
          </a:p>
          <a:p>
            <a:pPr defTabSz="622158">
              <a:spcAft>
                <a:spcPts val="408"/>
              </a:spcAft>
              <a:defRPr/>
            </a:pPr>
            <a:endParaRPr lang="fr-FR" sz="2000" b="1" dirty="0">
              <a:solidFill>
                <a:prstClr val="black"/>
              </a:solidFill>
              <a:latin typeface="Arial" panose="020B0604020202020204" pitchFamily="34" charset="0"/>
              <a:cs typeface="Arial" panose="020B0604020202020204" pitchFamily="34" charset="0"/>
            </a:endParaRPr>
          </a:p>
          <a:p>
            <a:pPr defTabSz="622158">
              <a:spcAft>
                <a:spcPts val="408"/>
              </a:spcAft>
              <a:defRPr/>
            </a:pPr>
            <a:endParaRPr lang="fr-FR" sz="2000" dirty="0">
              <a:solidFill>
                <a:prstClr val="black"/>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1829F64A-F5C1-E612-3D9A-EF2B0CC2B10F}"/>
              </a:ext>
            </a:extLst>
          </p:cNvPr>
          <p:cNvSpPr txBox="1"/>
          <p:nvPr/>
        </p:nvSpPr>
        <p:spPr>
          <a:xfrm>
            <a:off x="367481" y="156518"/>
            <a:ext cx="8229600" cy="523220"/>
          </a:xfrm>
          <a:prstGeom prst="rect">
            <a:avLst/>
          </a:prstGeom>
          <a:noFill/>
        </p:spPr>
        <p:txBody>
          <a:bodyPr wrap="square" rtlCol="0">
            <a:spAutoFit/>
          </a:bodyPr>
          <a:lstStyle/>
          <a:p>
            <a:pPr algn="ctr"/>
            <a:r>
              <a:rPr lang="fr-FR" sz="2800" b="1" dirty="0">
                <a:solidFill>
                  <a:srgbClr val="00B0F0"/>
                </a:solidFill>
                <a:latin typeface="Algerian" panose="04020705040A02060702" pitchFamily="82" charset="0"/>
              </a:rPr>
              <a:t>Constats sur le </a:t>
            </a:r>
            <a:r>
              <a:rPr lang="fr-FR" sz="2800" b="1" dirty="0" err="1">
                <a:solidFill>
                  <a:srgbClr val="00B0F0"/>
                </a:solidFill>
                <a:latin typeface="Algerian" panose="04020705040A02060702" pitchFamily="82" charset="0"/>
              </a:rPr>
              <a:t>rechauffement</a:t>
            </a:r>
            <a:r>
              <a:rPr lang="fr-FR" sz="2800" b="1" dirty="0">
                <a:solidFill>
                  <a:srgbClr val="00B0F0"/>
                </a:solidFill>
                <a:latin typeface="Algerian" panose="04020705040A02060702" pitchFamily="82" charset="0"/>
              </a:rPr>
              <a:t> climatique</a:t>
            </a:r>
          </a:p>
        </p:txBody>
      </p:sp>
    </p:spTree>
    <p:extLst>
      <p:ext uri="{BB962C8B-B14F-4D97-AF65-F5344CB8AC3E}">
        <p14:creationId xmlns:p14="http://schemas.microsoft.com/office/powerpoint/2010/main" val="1956285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2AC06-8FCA-F663-2FD9-17E121D0B156}"/>
              </a:ext>
            </a:extLst>
          </p:cNvPr>
          <p:cNvSpPr>
            <a:spLocks noGrp="1"/>
          </p:cNvSpPr>
          <p:nvPr>
            <p:ph type="title"/>
          </p:nvPr>
        </p:nvSpPr>
        <p:spPr/>
        <p:txBody>
          <a:bodyPr/>
          <a:lstStyle/>
          <a:p>
            <a:endParaRPr lang="fr-FR"/>
          </a:p>
        </p:txBody>
      </p:sp>
      <p:pic>
        <p:nvPicPr>
          <p:cNvPr id="4" name="Image 3">
            <a:extLst>
              <a:ext uri="{FF2B5EF4-FFF2-40B4-BE49-F238E27FC236}">
                <a16:creationId xmlns:a16="http://schemas.microsoft.com/office/drawing/2014/main" id="{03F8CDD9-5D0B-9F84-3DFD-B9AE6561648A}"/>
              </a:ext>
            </a:extLst>
          </p:cNvPr>
          <p:cNvPicPr>
            <a:picLocks noChangeAspect="1"/>
          </p:cNvPicPr>
          <p:nvPr/>
        </p:nvPicPr>
        <p:blipFill>
          <a:blip r:embed="rId3"/>
          <a:stretch>
            <a:fillRect/>
          </a:stretch>
        </p:blipFill>
        <p:spPr>
          <a:xfrm>
            <a:off x="0" y="65909"/>
            <a:ext cx="9144000" cy="6792091"/>
          </a:xfrm>
          <a:prstGeom prst="rect">
            <a:avLst/>
          </a:prstGeom>
        </p:spPr>
      </p:pic>
      <p:pic>
        <p:nvPicPr>
          <p:cNvPr id="8" name="Graphique 7" descr="Contour de visage avec grimace avec un remplissage uni">
            <a:extLst>
              <a:ext uri="{FF2B5EF4-FFF2-40B4-BE49-F238E27FC236}">
                <a16:creationId xmlns:a16="http://schemas.microsoft.com/office/drawing/2014/main" id="{0F014DE5-36CD-FF82-302D-6C71BD7804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58075" y="776289"/>
            <a:ext cx="914400" cy="914400"/>
          </a:xfrm>
          <a:prstGeom prst="rect">
            <a:avLst/>
          </a:prstGeom>
        </p:spPr>
      </p:pic>
      <p:pic>
        <p:nvPicPr>
          <p:cNvPr id="10" name="Graphique 9" descr="Contour de visage en pleurs avec un remplissage uni">
            <a:extLst>
              <a:ext uri="{FF2B5EF4-FFF2-40B4-BE49-F238E27FC236}">
                <a16:creationId xmlns:a16="http://schemas.microsoft.com/office/drawing/2014/main" id="{1FFF5AF1-FB95-4A96-7D7E-E55517C978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46740" y="2245291"/>
            <a:ext cx="914400" cy="914400"/>
          </a:xfrm>
          <a:prstGeom prst="rect">
            <a:avLst/>
          </a:prstGeom>
        </p:spPr>
      </p:pic>
      <p:pic>
        <p:nvPicPr>
          <p:cNvPr id="14" name="Espace réservé du contenu 13" descr="Contour de visage d’ange avec un remplissage uni">
            <a:extLst>
              <a:ext uri="{FF2B5EF4-FFF2-40B4-BE49-F238E27FC236}">
                <a16:creationId xmlns:a16="http://schemas.microsoft.com/office/drawing/2014/main" id="{79A31925-81E4-36C7-EF72-5D07C2275FE2}"/>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2614" y="4997113"/>
            <a:ext cx="914400" cy="914400"/>
          </a:xfrm>
        </p:spPr>
      </p:pic>
    </p:spTree>
    <p:extLst>
      <p:ext uri="{BB962C8B-B14F-4D97-AF65-F5344CB8AC3E}">
        <p14:creationId xmlns:p14="http://schemas.microsoft.com/office/powerpoint/2010/main" val="461563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777F76-553E-06F8-20FE-98747F473C51}"/>
              </a:ext>
            </a:extLst>
          </p:cNvPr>
          <p:cNvPicPr>
            <a:picLocks noChangeAspect="1"/>
          </p:cNvPicPr>
          <p:nvPr/>
        </p:nvPicPr>
        <p:blipFill>
          <a:blip r:embed="rId2"/>
          <a:stretch>
            <a:fillRect/>
          </a:stretch>
        </p:blipFill>
        <p:spPr>
          <a:xfrm>
            <a:off x="631191" y="0"/>
            <a:ext cx="7881617" cy="6858000"/>
          </a:xfrm>
          <a:prstGeom prst="rect">
            <a:avLst/>
          </a:prstGeom>
        </p:spPr>
      </p:pic>
      <p:pic>
        <p:nvPicPr>
          <p:cNvPr id="2" name="Graphique 1" descr="Contour de visage en pleurs avec un remplissage uni">
            <a:extLst>
              <a:ext uri="{FF2B5EF4-FFF2-40B4-BE49-F238E27FC236}">
                <a16:creationId xmlns:a16="http://schemas.microsoft.com/office/drawing/2014/main" id="{C15417A6-2A51-C032-F53B-7C3413A18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2833" y="2044874"/>
            <a:ext cx="914400" cy="914400"/>
          </a:xfrm>
          <a:prstGeom prst="rect">
            <a:avLst/>
          </a:prstGeom>
        </p:spPr>
      </p:pic>
    </p:spTree>
    <p:extLst>
      <p:ext uri="{BB962C8B-B14F-4D97-AF65-F5344CB8AC3E}">
        <p14:creationId xmlns:p14="http://schemas.microsoft.com/office/powerpoint/2010/main" val="2134302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D69773-56D4-6B84-4E8B-1AFFF1843D7B}"/>
              </a:ext>
            </a:extLst>
          </p:cNvPr>
          <p:cNvPicPr>
            <a:picLocks noChangeAspect="1"/>
          </p:cNvPicPr>
          <p:nvPr/>
        </p:nvPicPr>
        <p:blipFill>
          <a:blip r:embed="rId3"/>
          <a:stretch>
            <a:fillRect/>
          </a:stretch>
        </p:blipFill>
        <p:spPr>
          <a:xfrm>
            <a:off x="1" y="0"/>
            <a:ext cx="2667332" cy="4248727"/>
          </a:xfrm>
          <a:prstGeom prst="rect">
            <a:avLst/>
          </a:prstGeom>
        </p:spPr>
      </p:pic>
      <p:pic>
        <p:nvPicPr>
          <p:cNvPr id="7" name="Image 6">
            <a:extLst>
              <a:ext uri="{FF2B5EF4-FFF2-40B4-BE49-F238E27FC236}">
                <a16:creationId xmlns:a16="http://schemas.microsoft.com/office/drawing/2014/main" id="{55D658B6-0850-E09B-5F54-71FABEE64D4D}"/>
              </a:ext>
            </a:extLst>
          </p:cNvPr>
          <p:cNvPicPr>
            <a:picLocks noChangeAspect="1"/>
          </p:cNvPicPr>
          <p:nvPr/>
        </p:nvPicPr>
        <p:blipFill>
          <a:blip r:embed="rId4"/>
          <a:stretch>
            <a:fillRect/>
          </a:stretch>
        </p:blipFill>
        <p:spPr>
          <a:xfrm>
            <a:off x="2590800" y="758536"/>
            <a:ext cx="6553200" cy="6172200"/>
          </a:xfrm>
          <a:prstGeom prst="rect">
            <a:avLst/>
          </a:prstGeom>
        </p:spPr>
      </p:pic>
      <p:pic>
        <p:nvPicPr>
          <p:cNvPr id="9" name="Image 8">
            <a:extLst>
              <a:ext uri="{FF2B5EF4-FFF2-40B4-BE49-F238E27FC236}">
                <a16:creationId xmlns:a16="http://schemas.microsoft.com/office/drawing/2014/main" id="{2E71A4F5-25A3-20F6-2464-1652D11F1DB0}"/>
              </a:ext>
            </a:extLst>
          </p:cNvPr>
          <p:cNvPicPr>
            <a:picLocks noChangeAspect="1"/>
          </p:cNvPicPr>
          <p:nvPr/>
        </p:nvPicPr>
        <p:blipFill>
          <a:blip r:embed="rId5"/>
          <a:stretch>
            <a:fillRect/>
          </a:stretch>
        </p:blipFill>
        <p:spPr>
          <a:xfrm>
            <a:off x="4572000" y="102611"/>
            <a:ext cx="2324100" cy="428625"/>
          </a:xfrm>
          <a:prstGeom prst="rect">
            <a:avLst/>
          </a:prstGeom>
        </p:spPr>
      </p:pic>
      <p:sp>
        <p:nvSpPr>
          <p:cNvPr id="2" name="ZoneTexte 1">
            <a:extLst>
              <a:ext uri="{FF2B5EF4-FFF2-40B4-BE49-F238E27FC236}">
                <a16:creationId xmlns:a16="http://schemas.microsoft.com/office/drawing/2014/main" id="{F764A883-BDF5-FD79-97BA-F0CCAAE9EE78}"/>
              </a:ext>
            </a:extLst>
          </p:cNvPr>
          <p:cNvSpPr txBox="1"/>
          <p:nvPr/>
        </p:nvSpPr>
        <p:spPr>
          <a:xfrm>
            <a:off x="0" y="5170845"/>
            <a:ext cx="2590800" cy="523220"/>
          </a:xfrm>
          <a:prstGeom prst="rect">
            <a:avLst/>
          </a:prstGeom>
          <a:noFill/>
        </p:spPr>
        <p:txBody>
          <a:bodyPr wrap="square" rtlCol="0">
            <a:spAutoFit/>
          </a:bodyPr>
          <a:lstStyle/>
          <a:p>
            <a:r>
              <a:rPr lang="fr-FR" sz="2800" dirty="0">
                <a:hlinkClick r:id="rId6"/>
              </a:rPr>
              <a:t>Accueil - </a:t>
            </a:r>
            <a:r>
              <a:rPr lang="fr-FR" sz="2800" dirty="0" err="1">
                <a:hlinkClick r:id="rId6"/>
              </a:rPr>
              <a:t>VigiEau</a:t>
            </a:r>
            <a:endParaRPr lang="fr-FR" sz="2800" dirty="0"/>
          </a:p>
        </p:txBody>
      </p:sp>
    </p:spTree>
    <p:extLst>
      <p:ext uri="{BB962C8B-B14F-4D97-AF65-F5344CB8AC3E}">
        <p14:creationId xmlns:p14="http://schemas.microsoft.com/office/powerpoint/2010/main" val="10391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0CA1F7E-669F-E00A-F786-FEA5E05ABA8E}"/>
              </a:ext>
            </a:extLst>
          </p:cNvPr>
          <p:cNvPicPr>
            <a:picLocks noChangeAspect="1"/>
          </p:cNvPicPr>
          <p:nvPr/>
        </p:nvPicPr>
        <p:blipFill>
          <a:blip r:embed="rId3"/>
          <a:stretch>
            <a:fillRect/>
          </a:stretch>
        </p:blipFill>
        <p:spPr>
          <a:xfrm>
            <a:off x="-1" y="0"/>
            <a:ext cx="9219413" cy="6243782"/>
          </a:xfrm>
          <a:prstGeom prst="rect">
            <a:avLst/>
          </a:prstGeom>
        </p:spPr>
      </p:pic>
    </p:spTree>
    <p:extLst>
      <p:ext uri="{BB962C8B-B14F-4D97-AF65-F5344CB8AC3E}">
        <p14:creationId xmlns:p14="http://schemas.microsoft.com/office/powerpoint/2010/main" val="512656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B1008A-CF3A-38E1-43F4-AE1515ADDB6A}"/>
              </a:ext>
            </a:extLst>
          </p:cNvPr>
          <p:cNvSpPr>
            <a:spLocks noGrp="1"/>
          </p:cNvSpPr>
          <p:nvPr>
            <p:ph type="title"/>
          </p:nvPr>
        </p:nvSpPr>
        <p:spPr>
          <a:xfrm>
            <a:off x="961891" y="167211"/>
            <a:ext cx="7220218" cy="1049235"/>
          </a:xfrm>
        </p:spPr>
        <p:txBody>
          <a:bodyPr>
            <a:normAutofit/>
          </a:bodyPr>
          <a:lstStyle/>
          <a:p>
            <a:r>
              <a:rPr lang="fr-FR" dirty="0"/>
              <a:t>Les conséquences de la sècheresse sur les espaces verts et naturels</a:t>
            </a:r>
          </a:p>
        </p:txBody>
      </p:sp>
      <p:pic>
        <p:nvPicPr>
          <p:cNvPr id="14" name="Image 13">
            <a:extLst>
              <a:ext uri="{FF2B5EF4-FFF2-40B4-BE49-F238E27FC236}">
                <a16:creationId xmlns:a16="http://schemas.microsoft.com/office/drawing/2014/main" id="{687A8454-781A-A248-785F-FB7744B391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22400" y="1066800"/>
            <a:ext cx="7721600" cy="5791200"/>
          </a:xfrm>
          <a:prstGeom prst="rect">
            <a:avLst/>
          </a:prstGeom>
        </p:spPr>
      </p:pic>
    </p:spTree>
    <p:extLst>
      <p:ext uri="{BB962C8B-B14F-4D97-AF65-F5344CB8AC3E}">
        <p14:creationId xmlns:p14="http://schemas.microsoft.com/office/powerpoint/2010/main" val="687165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9836BE-F8D8-635B-DE44-64FBD993DE9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3970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5DB990-7D77-A240-BB59-45D109BEB7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0931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6229FC-9670-9919-5928-DD3B907B7C1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Image 4">
            <a:extLst>
              <a:ext uri="{FF2B5EF4-FFF2-40B4-BE49-F238E27FC236}">
                <a16:creationId xmlns:a16="http://schemas.microsoft.com/office/drawing/2014/main" id="{A2A15FB9-3ECF-C442-18F9-97002DE56E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1954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F6A51BB-F1A5-EF37-FB2D-61A01C0BDD3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5400000">
            <a:off x="3429000" y="1145309"/>
            <a:ext cx="6858000" cy="4572000"/>
          </a:xfrm>
          <a:prstGeom prst="rect">
            <a:avLst/>
          </a:prstGeom>
        </p:spPr>
      </p:pic>
      <p:pic>
        <p:nvPicPr>
          <p:cNvPr id="3" name="Image 2">
            <a:extLst>
              <a:ext uri="{FF2B5EF4-FFF2-40B4-BE49-F238E27FC236}">
                <a16:creationId xmlns:a16="http://schemas.microsoft.com/office/drawing/2014/main" id="{4C882601-CB98-7B89-B578-460989E2EBE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1143000" y="1143000"/>
            <a:ext cx="6858000" cy="4572000"/>
          </a:xfrm>
          <a:prstGeom prst="rect">
            <a:avLst/>
          </a:prstGeom>
        </p:spPr>
      </p:pic>
    </p:spTree>
    <p:extLst>
      <p:ext uri="{BB962C8B-B14F-4D97-AF65-F5344CB8AC3E}">
        <p14:creationId xmlns:p14="http://schemas.microsoft.com/office/powerpoint/2010/main" val="55841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D68DEA-38FF-CBAB-107E-1342B18F95F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275772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E20548E-1851-AD40-AC2B-25DB532CFCC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881039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49D8A14-47EB-D8D5-2757-0988B3CF911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091808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146BE86-35CA-E642-B96C-FE785C05FC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3128"/>
            <a:ext cx="9144000" cy="6858000"/>
          </a:xfrm>
          <a:prstGeom prst="rect">
            <a:avLst/>
          </a:prstGeom>
        </p:spPr>
      </p:pic>
    </p:spTree>
    <p:extLst>
      <p:ext uri="{BB962C8B-B14F-4D97-AF65-F5344CB8AC3E}">
        <p14:creationId xmlns:p14="http://schemas.microsoft.com/office/powerpoint/2010/main" val="74936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61E3F6-CF38-3DCE-799D-94D9126DF2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1192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0743106-DFA9-264F-63B4-FA6C6EA8B7D2}"/>
              </a:ext>
            </a:extLst>
          </p:cNvPr>
          <p:cNvPicPr>
            <a:picLocks noChangeAspect="1"/>
          </p:cNvPicPr>
          <p:nvPr/>
        </p:nvPicPr>
        <p:blipFill>
          <a:blip r:embed="rId3"/>
          <a:stretch>
            <a:fillRect/>
          </a:stretch>
        </p:blipFill>
        <p:spPr>
          <a:xfrm>
            <a:off x="-314666" y="387926"/>
            <a:ext cx="9602249" cy="4487430"/>
          </a:xfrm>
          <a:prstGeom prst="rect">
            <a:avLst/>
          </a:prstGeom>
        </p:spPr>
      </p:pic>
    </p:spTree>
    <p:extLst>
      <p:ext uri="{BB962C8B-B14F-4D97-AF65-F5344CB8AC3E}">
        <p14:creationId xmlns:p14="http://schemas.microsoft.com/office/powerpoint/2010/main" val="4230042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E67B88B-202A-976E-9AA3-A979EFC9F4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787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F1E1858-F32A-3E15-AAB6-7D1B6507E2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3269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1AB47EB-0A2F-1FBD-0AF1-AEE78590868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3416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77E597-877A-9956-04DC-08B72097607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735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5ECA40-D261-2D82-ADBB-4B886F4FD6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622208" cy="6160655"/>
          </a:xfrm>
          <a:prstGeom prst="rect">
            <a:avLst/>
          </a:prstGeom>
        </p:spPr>
      </p:pic>
      <p:pic>
        <p:nvPicPr>
          <p:cNvPr id="3" name="Image 2">
            <a:extLst>
              <a:ext uri="{FF2B5EF4-FFF2-40B4-BE49-F238E27FC236}">
                <a16:creationId xmlns:a16="http://schemas.microsoft.com/office/drawing/2014/main" id="{04FE1ABE-0F16-0045-9814-A722F9B24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792" y="0"/>
            <a:ext cx="4622208" cy="6160655"/>
          </a:xfrm>
          <a:prstGeom prst="rect">
            <a:avLst/>
          </a:prstGeom>
        </p:spPr>
      </p:pic>
    </p:spTree>
    <p:extLst>
      <p:ext uri="{BB962C8B-B14F-4D97-AF65-F5344CB8AC3E}">
        <p14:creationId xmlns:p14="http://schemas.microsoft.com/office/powerpoint/2010/main" val="2076078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6861A3-5A68-9923-0D52-A270BF2FE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72000" cy="6093736"/>
          </a:xfrm>
          <a:prstGeom prst="rect">
            <a:avLst/>
          </a:prstGeom>
        </p:spPr>
      </p:pic>
      <p:pic>
        <p:nvPicPr>
          <p:cNvPr id="3" name="Image 2">
            <a:extLst>
              <a:ext uri="{FF2B5EF4-FFF2-40B4-BE49-F238E27FC236}">
                <a16:creationId xmlns:a16="http://schemas.microsoft.com/office/drawing/2014/main" id="{69908AE0-75BE-C478-9C11-10362579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0"/>
            <a:ext cx="4572000" cy="6093736"/>
          </a:xfrm>
          <a:prstGeom prst="rect">
            <a:avLst/>
          </a:prstGeom>
        </p:spPr>
      </p:pic>
    </p:spTree>
    <p:extLst>
      <p:ext uri="{BB962C8B-B14F-4D97-AF65-F5344CB8AC3E}">
        <p14:creationId xmlns:p14="http://schemas.microsoft.com/office/powerpoint/2010/main" val="389420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144421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FEA221D-3182-A7E4-D546-41D1578D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90107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04580B9-F631-7F59-4C77-D4540E734B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283452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855DA5D-F238-8042-3089-4A945F203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 y="0"/>
            <a:ext cx="9138793" cy="6858000"/>
          </a:xfrm>
          <a:prstGeom prst="rect">
            <a:avLst/>
          </a:prstGeom>
        </p:spPr>
      </p:pic>
    </p:spTree>
    <p:extLst>
      <p:ext uri="{BB962C8B-B14F-4D97-AF65-F5344CB8AC3E}">
        <p14:creationId xmlns:p14="http://schemas.microsoft.com/office/powerpoint/2010/main" val="34077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6C0D28-9188-2389-BD38-659F26D6AC01}"/>
              </a:ext>
            </a:extLst>
          </p:cNvPr>
          <p:cNvPicPr>
            <a:picLocks noChangeAspect="1"/>
          </p:cNvPicPr>
          <p:nvPr/>
        </p:nvPicPr>
        <p:blipFill>
          <a:blip r:embed="rId2"/>
          <a:stretch>
            <a:fillRect/>
          </a:stretch>
        </p:blipFill>
        <p:spPr>
          <a:xfrm>
            <a:off x="0" y="0"/>
            <a:ext cx="9144000" cy="6106510"/>
          </a:xfrm>
          <a:prstGeom prst="rect">
            <a:avLst/>
          </a:prstGeom>
        </p:spPr>
      </p:pic>
    </p:spTree>
    <p:extLst>
      <p:ext uri="{BB962C8B-B14F-4D97-AF65-F5344CB8AC3E}">
        <p14:creationId xmlns:p14="http://schemas.microsoft.com/office/powerpoint/2010/main" val="1247069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6525A0F-0908-CDCF-FD7F-467A7C04A610}"/>
              </a:ext>
            </a:extLst>
          </p:cNvPr>
          <p:cNvPicPr>
            <a:picLocks noChangeAspect="1"/>
          </p:cNvPicPr>
          <p:nvPr/>
        </p:nvPicPr>
        <p:blipFill>
          <a:blip r:embed="rId2"/>
          <a:stretch>
            <a:fillRect/>
          </a:stretch>
        </p:blipFill>
        <p:spPr>
          <a:xfrm>
            <a:off x="9210" y="868219"/>
            <a:ext cx="9125580" cy="5255491"/>
          </a:xfrm>
          <a:prstGeom prst="rect">
            <a:avLst/>
          </a:prstGeom>
        </p:spPr>
      </p:pic>
    </p:spTree>
    <p:extLst>
      <p:ext uri="{BB962C8B-B14F-4D97-AF65-F5344CB8AC3E}">
        <p14:creationId xmlns:p14="http://schemas.microsoft.com/office/powerpoint/2010/main" val="3830517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00F8724-FC5F-F1F6-0A84-13A84ECCA7F9}"/>
              </a:ext>
            </a:extLst>
          </p:cNvPr>
          <p:cNvPicPr>
            <a:picLocks noChangeAspect="1"/>
          </p:cNvPicPr>
          <p:nvPr/>
        </p:nvPicPr>
        <p:blipFill>
          <a:blip r:embed="rId2"/>
          <a:stretch>
            <a:fillRect/>
          </a:stretch>
        </p:blipFill>
        <p:spPr>
          <a:xfrm>
            <a:off x="3888509" y="17520"/>
            <a:ext cx="5255491" cy="6840480"/>
          </a:xfrm>
          <a:prstGeom prst="rect">
            <a:avLst/>
          </a:prstGeom>
        </p:spPr>
      </p:pic>
      <p:pic>
        <p:nvPicPr>
          <p:cNvPr id="4" name="Image 3">
            <a:extLst>
              <a:ext uri="{FF2B5EF4-FFF2-40B4-BE49-F238E27FC236}">
                <a16:creationId xmlns:a16="http://schemas.microsoft.com/office/drawing/2014/main" id="{D8ECD3AD-127E-2103-5C03-767F1CE256AA}"/>
              </a:ext>
            </a:extLst>
          </p:cNvPr>
          <p:cNvPicPr>
            <a:picLocks noChangeAspect="1"/>
          </p:cNvPicPr>
          <p:nvPr/>
        </p:nvPicPr>
        <p:blipFill>
          <a:blip r:embed="rId3"/>
          <a:stretch>
            <a:fillRect/>
          </a:stretch>
        </p:blipFill>
        <p:spPr>
          <a:xfrm>
            <a:off x="-66098" y="17521"/>
            <a:ext cx="3942429" cy="2771862"/>
          </a:xfrm>
          <a:prstGeom prst="rect">
            <a:avLst/>
          </a:prstGeom>
        </p:spPr>
      </p:pic>
      <p:pic>
        <p:nvPicPr>
          <p:cNvPr id="6" name="Image 5">
            <a:extLst>
              <a:ext uri="{FF2B5EF4-FFF2-40B4-BE49-F238E27FC236}">
                <a16:creationId xmlns:a16="http://schemas.microsoft.com/office/drawing/2014/main" id="{AD686B09-A78F-1B43-3604-25BC7A29E308}"/>
              </a:ext>
            </a:extLst>
          </p:cNvPr>
          <p:cNvPicPr>
            <a:picLocks noChangeAspect="1"/>
          </p:cNvPicPr>
          <p:nvPr/>
        </p:nvPicPr>
        <p:blipFill>
          <a:blip r:embed="rId4"/>
          <a:stretch>
            <a:fillRect/>
          </a:stretch>
        </p:blipFill>
        <p:spPr>
          <a:xfrm>
            <a:off x="288059" y="4006273"/>
            <a:ext cx="3600450" cy="2724150"/>
          </a:xfrm>
          <a:prstGeom prst="rect">
            <a:avLst/>
          </a:prstGeom>
        </p:spPr>
      </p:pic>
    </p:spTree>
    <p:extLst>
      <p:ext uri="{BB962C8B-B14F-4D97-AF65-F5344CB8AC3E}">
        <p14:creationId xmlns:p14="http://schemas.microsoft.com/office/powerpoint/2010/main" val="96546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79B35E5-FC64-0988-E8EE-44CF01DEA98E}"/>
              </a:ext>
            </a:extLst>
          </p:cNvPr>
          <p:cNvPicPr>
            <a:picLocks noChangeAspect="1"/>
          </p:cNvPicPr>
          <p:nvPr/>
        </p:nvPicPr>
        <p:blipFill>
          <a:blip r:embed="rId3"/>
          <a:stretch>
            <a:fillRect/>
          </a:stretch>
        </p:blipFill>
        <p:spPr>
          <a:xfrm>
            <a:off x="0" y="1076325"/>
            <a:ext cx="9077325" cy="4010025"/>
          </a:xfrm>
          <a:prstGeom prst="rect">
            <a:avLst/>
          </a:prstGeom>
        </p:spPr>
      </p:pic>
      <p:pic>
        <p:nvPicPr>
          <p:cNvPr id="7" name="Image 6">
            <a:extLst>
              <a:ext uri="{FF2B5EF4-FFF2-40B4-BE49-F238E27FC236}">
                <a16:creationId xmlns:a16="http://schemas.microsoft.com/office/drawing/2014/main" id="{FC47124D-BB09-E2C9-BD3B-4592DA334C2E}"/>
              </a:ext>
            </a:extLst>
          </p:cNvPr>
          <p:cNvPicPr>
            <a:picLocks noChangeAspect="1"/>
          </p:cNvPicPr>
          <p:nvPr/>
        </p:nvPicPr>
        <p:blipFill>
          <a:blip r:embed="rId4"/>
          <a:stretch>
            <a:fillRect/>
          </a:stretch>
        </p:blipFill>
        <p:spPr>
          <a:xfrm>
            <a:off x="0" y="0"/>
            <a:ext cx="2781300" cy="1076325"/>
          </a:xfrm>
          <a:prstGeom prst="rect">
            <a:avLst/>
          </a:prstGeom>
        </p:spPr>
      </p:pic>
      <p:pic>
        <p:nvPicPr>
          <p:cNvPr id="9" name="Image 8">
            <a:extLst>
              <a:ext uri="{FF2B5EF4-FFF2-40B4-BE49-F238E27FC236}">
                <a16:creationId xmlns:a16="http://schemas.microsoft.com/office/drawing/2014/main" id="{FC0538DD-2668-1E46-4558-76020A4F382B}"/>
              </a:ext>
            </a:extLst>
          </p:cNvPr>
          <p:cNvPicPr>
            <a:picLocks noChangeAspect="1"/>
          </p:cNvPicPr>
          <p:nvPr/>
        </p:nvPicPr>
        <p:blipFill>
          <a:blip r:embed="rId5"/>
          <a:stretch>
            <a:fillRect/>
          </a:stretch>
        </p:blipFill>
        <p:spPr>
          <a:xfrm>
            <a:off x="642937" y="5057775"/>
            <a:ext cx="8467725" cy="1800225"/>
          </a:xfrm>
          <a:prstGeom prst="rect">
            <a:avLst/>
          </a:prstGeom>
        </p:spPr>
      </p:pic>
    </p:spTree>
    <p:extLst>
      <p:ext uri="{BB962C8B-B14F-4D97-AF65-F5344CB8AC3E}">
        <p14:creationId xmlns:p14="http://schemas.microsoft.com/office/powerpoint/2010/main" val="1611106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EFE32-BA60-1D79-E0CE-A7DB4E969E77}"/>
              </a:ext>
            </a:extLst>
          </p:cNvPr>
          <p:cNvSpPr>
            <a:spLocks noGrp="1"/>
          </p:cNvSpPr>
          <p:nvPr>
            <p:ph type="title"/>
          </p:nvPr>
        </p:nvSpPr>
        <p:spPr/>
        <p:txBody>
          <a:bodyPr/>
          <a:lstStyle/>
          <a:p>
            <a:endParaRPr lang="fr-FR"/>
          </a:p>
        </p:txBody>
      </p:sp>
      <p:pic>
        <p:nvPicPr>
          <p:cNvPr id="4" name="Espace réservé du contenu 3" descr="parc paysager 4.JPG">
            <a:extLst>
              <a:ext uri="{FF2B5EF4-FFF2-40B4-BE49-F238E27FC236}">
                <a16:creationId xmlns:a16="http://schemas.microsoft.com/office/drawing/2014/main" id="{18F66064-1275-EAB6-3FD7-1E21073CB265}"/>
              </a:ext>
            </a:extLst>
          </p:cNvPr>
          <p:cNvPicPr>
            <a:picLocks noGrp="1" noChangeAspect="1"/>
          </p:cNvPicPr>
          <p:nvPr>
            <p:ph idx="1"/>
          </p:nvPr>
        </p:nvPicPr>
        <p:blipFill>
          <a:blip r:embed="rId3" cstate="print"/>
          <a:stretch>
            <a:fillRect/>
          </a:stretch>
        </p:blipFill>
        <p:spPr>
          <a:xfrm>
            <a:off x="169102" y="126827"/>
            <a:ext cx="8805796" cy="6604346"/>
          </a:xfrm>
          <a:prstGeom prst="rect">
            <a:avLst/>
          </a:prstGeom>
        </p:spPr>
      </p:pic>
    </p:spTree>
    <p:extLst>
      <p:ext uri="{BB962C8B-B14F-4D97-AF65-F5344CB8AC3E}">
        <p14:creationId xmlns:p14="http://schemas.microsoft.com/office/powerpoint/2010/main" val="2679573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24" name="Rectangle 2"/>
          <p:cNvSpPr>
            <a:spLocks noChangeArrowheads="1"/>
          </p:cNvSpPr>
          <p:nvPr/>
        </p:nvSpPr>
        <p:spPr bwMode="auto">
          <a:xfrm>
            <a:off x="0" y="1052513"/>
            <a:ext cx="6191250" cy="487362"/>
          </a:xfrm>
          <a:prstGeom prst="rect">
            <a:avLst/>
          </a:prstGeom>
          <a:noFill/>
          <a:ln w="9525">
            <a:noFill/>
            <a:miter lim="800000"/>
            <a:headEnd/>
            <a:tailEnd/>
          </a:ln>
        </p:spPr>
        <p:txBody>
          <a:bodyPr lIns="0" tIns="0" rIns="0" bIns="0" anchor="b">
            <a:spAutoFit/>
          </a:bodyPr>
          <a:lstStyle/>
          <a:p>
            <a:pPr algn="ctr"/>
            <a:r>
              <a:rPr lang="fr-FR" altLang="fr-FR" sz="3200">
                <a:solidFill>
                  <a:schemeClr val="accent2"/>
                </a:solidFill>
                <a:latin typeface="Comic Sans MS" pitchFamily="66" charset="0"/>
              </a:rPr>
              <a:t>Utilisation de l’eau</a:t>
            </a:r>
          </a:p>
        </p:txBody>
      </p:sp>
      <p:sp>
        <p:nvSpPr>
          <p:cNvPr id="550925" name="Text Box 3"/>
          <p:cNvSpPr txBox="1">
            <a:spLocks noChangeArrowheads="1"/>
          </p:cNvSpPr>
          <p:nvPr/>
        </p:nvSpPr>
        <p:spPr bwMode="auto">
          <a:xfrm>
            <a:off x="539750" y="2420938"/>
            <a:ext cx="3727450" cy="822325"/>
          </a:xfrm>
          <a:prstGeom prst="rect">
            <a:avLst/>
          </a:prstGeom>
          <a:noFill/>
          <a:ln w="9525">
            <a:noFill/>
            <a:miter lim="800000"/>
            <a:headEnd/>
            <a:tailEnd/>
          </a:ln>
        </p:spPr>
        <p:txBody>
          <a:bodyPr>
            <a:spAutoFit/>
          </a:bodyPr>
          <a:lstStyle/>
          <a:p>
            <a:pPr eaLnBrk="0" hangingPunct="0"/>
            <a:r>
              <a:rPr lang="fr-FR" altLang="fr-FR" sz="2400" b="1">
                <a:solidFill>
                  <a:srgbClr val="FF8000"/>
                </a:solidFill>
                <a:latin typeface="EBZZZZ+Optima"/>
              </a:rPr>
              <a:t> Répartition géographique </a:t>
            </a:r>
            <a:endParaRPr lang="fr-FR" altLang="fr-FR" sz="2400">
              <a:solidFill>
                <a:srgbClr val="000000"/>
              </a:solidFill>
              <a:latin typeface="EBZZZZ+Optima"/>
            </a:endParaRPr>
          </a:p>
        </p:txBody>
      </p:sp>
      <p:sp>
        <p:nvSpPr>
          <p:cNvPr id="550926" name="Text Box 4"/>
          <p:cNvSpPr txBox="1">
            <a:spLocks noChangeArrowheads="1"/>
          </p:cNvSpPr>
          <p:nvPr/>
        </p:nvSpPr>
        <p:spPr bwMode="auto">
          <a:xfrm>
            <a:off x="5148263" y="1412875"/>
            <a:ext cx="3579812" cy="457200"/>
          </a:xfrm>
          <a:prstGeom prst="rect">
            <a:avLst/>
          </a:prstGeom>
          <a:noFill/>
          <a:ln w="9525">
            <a:noFill/>
            <a:miter lim="800000"/>
            <a:headEnd/>
            <a:tailEnd/>
          </a:ln>
        </p:spPr>
        <p:txBody>
          <a:bodyPr>
            <a:spAutoFit/>
          </a:bodyPr>
          <a:lstStyle/>
          <a:p>
            <a:pPr eaLnBrk="0" hangingPunct="0"/>
            <a:r>
              <a:rPr lang="fr-FR" altLang="fr-FR" sz="2400" b="1">
                <a:solidFill>
                  <a:srgbClr val="FF8000"/>
                </a:solidFill>
                <a:latin typeface="EBZZZZ+Optima"/>
              </a:rPr>
              <a:t> Répartition sectorielle </a:t>
            </a:r>
            <a:endParaRPr lang="fr-FR" altLang="fr-FR" sz="2400">
              <a:solidFill>
                <a:srgbClr val="000000"/>
              </a:solidFill>
              <a:latin typeface="EBZZZZ+Optima"/>
            </a:endParaRPr>
          </a:p>
        </p:txBody>
      </p:sp>
      <p:graphicFrame>
        <p:nvGraphicFramePr>
          <p:cNvPr id="550922" name="Object 10"/>
          <p:cNvGraphicFramePr>
            <a:graphicFrameLocks noChangeAspect="1"/>
          </p:cNvGraphicFramePr>
          <p:nvPr/>
        </p:nvGraphicFramePr>
        <p:xfrm>
          <a:off x="3924300" y="1844675"/>
          <a:ext cx="6219825" cy="3471863"/>
        </p:xfrm>
        <a:graphic>
          <a:graphicData uri="http://schemas.openxmlformats.org/presentationml/2006/ole">
            <mc:AlternateContent xmlns:mc="http://schemas.openxmlformats.org/markup-compatibility/2006">
              <mc:Choice xmlns:v="urn:schemas-microsoft-com:vml" Requires="v">
                <p:oleObj name="Feuille de calcul" r:id="rId3" imgW="7078968" imgH="3840480" progId="Excel.Sheet.8">
                  <p:embed/>
                </p:oleObj>
              </mc:Choice>
              <mc:Fallback>
                <p:oleObj name="Feuille de calcul" r:id="rId3" imgW="7078968" imgH="3840480" progId="Excel.Sheet.8">
                  <p:embed/>
                  <p:pic>
                    <p:nvPicPr>
                      <p:cNvPr id="550922"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844675"/>
                        <a:ext cx="6219825"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50923" name="Object 11"/>
          <p:cNvGraphicFramePr>
            <a:graphicFrameLocks noChangeAspect="1"/>
          </p:cNvGraphicFramePr>
          <p:nvPr/>
        </p:nvGraphicFramePr>
        <p:xfrm>
          <a:off x="-900113" y="2492375"/>
          <a:ext cx="7632701" cy="5229225"/>
        </p:xfrm>
        <a:graphic>
          <a:graphicData uri="http://schemas.openxmlformats.org/presentationml/2006/ole">
            <mc:AlternateContent xmlns:mc="http://schemas.openxmlformats.org/markup-compatibility/2006">
              <mc:Choice xmlns:v="urn:schemas-microsoft-com:vml" Requires="v">
                <p:oleObj name="Feuille de calcul" r:id="rId5" imgW="7086528" imgH="5745408" progId="Excel.Sheet.8">
                  <p:embed/>
                </p:oleObj>
              </mc:Choice>
              <mc:Fallback>
                <p:oleObj name="Feuille de calcul" r:id="rId5" imgW="7086528" imgH="5745408" progId="Excel.Sheet.8">
                  <p:embed/>
                  <p:pic>
                    <p:nvPicPr>
                      <p:cNvPr id="550923"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2492375"/>
                        <a:ext cx="7632701"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0927" name="Text Box 7"/>
          <p:cNvSpPr txBox="1">
            <a:spLocks noChangeArrowheads="1"/>
          </p:cNvSpPr>
          <p:nvPr/>
        </p:nvSpPr>
        <p:spPr bwMode="auto">
          <a:xfrm>
            <a:off x="2051050" y="260350"/>
            <a:ext cx="5832475" cy="579438"/>
          </a:xfrm>
          <a:prstGeom prst="rect">
            <a:avLst/>
          </a:prstGeom>
          <a:noFill/>
          <a:ln w="9525">
            <a:noFill/>
            <a:miter lim="800000"/>
            <a:headEnd/>
            <a:tailEnd/>
          </a:ln>
        </p:spPr>
        <p:txBody>
          <a:bodyPr>
            <a:spAutoFit/>
          </a:bodyPr>
          <a:lstStyle/>
          <a:p>
            <a:pPr algn="ctr">
              <a:spcBef>
                <a:spcPct val="50000"/>
              </a:spcBef>
            </a:pPr>
            <a:r>
              <a:rPr lang="fr-FR" altLang="fr-FR" sz="3200" b="1">
                <a:solidFill>
                  <a:schemeClr val="accent2"/>
                </a:solidFill>
                <a:latin typeface="Comic Sans MS" pitchFamily="66" charset="0"/>
              </a:rPr>
              <a:t>RAPPELS</a:t>
            </a:r>
          </a:p>
        </p:txBody>
      </p:sp>
    </p:spTree>
  </p:cSld>
  <p:clrMapOvr>
    <a:masterClrMapping/>
  </p:clrMapOvr>
  <p:transition advClick="0"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5929" name="Object 9"/>
          <p:cNvGraphicFramePr>
            <a:graphicFrameLocks noChangeAspect="1"/>
          </p:cNvGraphicFramePr>
          <p:nvPr/>
        </p:nvGraphicFramePr>
        <p:xfrm>
          <a:off x="684213" y="431800"/>
          <a:ext cx="7848600" cy="4292600"/>
        </p:xfrm>
        <a:graphic>
          <a:graphicData uri="http://schemas.openxmlformats.org/presentationml/2006/ole">
            <mc:AlternateContent xmlns:mc="http://schemas.openxmlformats.org/markup-compatibility/2006">
              <mc:Choice xmlns:v="urn:schemas-microsoft-com:vml" Requires="v">
                <p:oleObj name="Graphique" r:id="rId2" imgW="4867370" imgH="2743116" progId="Excel.Chart.8">
                  <p:embed/>
                </p:oleObj>
              </mc:Choice>
              <mc:Fallback>
                <p:oleObj name="Graphique" r:id="rId2" imgW="4867370" imgH="2743116" progId="Excel.Chart.8">
                  <p:embed/>
                  <p:pic>
                    <p:nvPicPr>
                      <p:cNvPr id="465929"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31800"/>
                        <a:ext cx="78486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5927" name="Rectangle 7"/>
          <p:cNvSpPr>
            <a:spLocks noChangeArrowheads="1"/>
          </p:cNvSpPr>
          <p:nvPr/>
        </p:nvSpPr>
        <p:spPr bwMode="auto">
          <a:xfrm>
            <a:off x="0" y="4997450"/>
            <a:ext cx="9144000" cy="1311275"/>
          </a:xfrm>
          <a:prstGeom prst="rect">
            <a:avLst/>
          </a:prstGeom>
          <a:noFill/>
          <a:ln>
            <a:noFill/>
          </a:ln>
          <a:effectLst/>
        </p:spPr>
        <p:txBody>
          <a:bodyPr anchor="ctr">
            <a:spAutoFit/>
          </a:bodyPr>
          <a:lstStyle>
            <a:lvl1pPr>
              <a:tabLst>
                <a:tab pos="1611313" algn="ctr"/>
                <a:tab pos="4484688" algn="ctr"/>
                <a:tab pos="7442200" algn="ctr"/>
              </a:tabLst>
              <a:defRPr sz="2400">
                <a:solidFill>
                  <a:schemeClr val="tx1"/>
                </a:solidFill>
                <a:latin typeface="Lucida Sans Unicode" panose="020B0602030504020204" pitchFamily="34" charset="0"/>
              </a:defRPr>
            </a:lvl1pPr>
            <a:lvl2pPr>
              <a:tabLst>
                <a:tab pos="1611313" algn="ctr"/>
                <a:tab pos="4484688" algn="ctr"/>
                <a:tab pos="7442200" algn="ctr"/>
              </a:tabLst>
              <a:defRPr sz="2400">
                <a:solidFill>
                  <a:schemeClr val="tx1"/>
                </a:solidFill>
                <a:latin typeface="Lucida Sans Unicode" panose="020B0602030504020204" pitchFamily="34" charset="0"/>
              </a:defRPr>
            </a:lvl2pPr>
            <a:lvl3pPr>
              <a:tabLst>
                <a:tab pos="1611313" algn="ctr"/>
                <a:tab pos="4484688" algn="ctr"/>
                <a:tab pos="7442200" algn="ctr"/>
              </a:tabLst>
              <a:defRPr sz="2400">
                <a:solidFill>
                  <a:schemeClr val="tx1"/>
                </a:solidFill>
                <a:latin typeface="Lucida Sans Unicode" panose="020B0602030504020204" pitchFamily="34" charset="0"/>
              </a:defRPr>
            </a:lvl3pPr>
            <a:lvl4pPr>
              <a:tabLst>
                <a:tab pos="1611313" algn="ctr"/>
                <a:tab pos="4484688" algn="ctr"/>
                <a:tab pos="7442200" algn="ctr"/>
              </a:tabLst>
              <a:defRPr sz="2400">
                <a:solidFill>
                  <a:schemeClr val="tx1"/>
                </a:solidFill>
                <a:latin typeface="Lucida Sans Unicode" panose="020B0602030504020204" pitchFamily="34" charset="0"/>
              </a:defRPr>
            </a:lvl4pPr>
            <a:lvl5pPr>
              <a:tabLst>
                <a:tab pos="1611313" algn="ctr"/>
                <a:tab pos="4484688" algn="ctr"/>
                <a:tab pos="7442200" algn="ctr"/>
              </a:tabLst>
              <a:defRPr sz="2400">
                <a:solidFill>
                  <a:schemeClr val="tx1"/>
                </a:solidFill>
                <a:latin typeface="Lucida Sans Unicode" panose="020B0602030504020204" pitchFamily="34" charset="0"/>
              </a:defRPr>
            </a:lvl5pPr>
            <a:lvl6pPr fontAlgn="base">
              <a:spcBef>
                <a:spcPct val="0"/>
              </a:spcBef>
              <a:spcAft>
                <a:spcPct val="0"/>
              </a:spcAft>
              <a:tabLst>
                <a:tab pos="1611313" algn="ctr"/>
                <a:tab pos="4484688" algn="ctr"/>
                <a:tab pos="7442200" algn="ctr"/>
              </a:tabLst>
              <a:defRPr sz="2400">
                <a:solidFill>
                  <a:schemeClr val="tx1"/>
                </a:solidFill>
                <a:latin typeface="Lucida Sans Unicode" panose="020B0602030504020204" pitchFamily="34" charset="0"/>
              </a:defRPr>
            </a:lvl6pPr>
            <a:lvl7pPr fontAlgn="base">
              <a:spcBef>
                <a:spcPct val="0"/>
              </a:spcBef>
              <a:spcAft>
                <a:spcPct val="0"/>
              </a:spcAft>
              <a:tabLst>
                <a:tab pos="1611313" algn="ctr"/>
                <a:tab pos="4484688" algn="ctr"/>
                <a:tab pos="7442200" algn="ctr"/>
              </a:tabLst>
              <a:defRPr sz="2400">
                <a:solidFill>
                  <a:schemeClr val="tx1"/>
                </a:solidFill>
                <a:latin typeface="Lucida Sans Unicode" panose="020B0602030504020204" pitchFamily="34" charset="0"/>
              </a:defRPr>
            </a:lvl7pPr>
            <a:lvl8pPr fontAlgn="base">
              <a:spcBef>
                <a:spcPct val="0"/>
              </a:spcBef>
              <a:spcAft>
                <a:spcPct val="0"/>
              </a:spcAft>
              <a:tabLst>
                <a:tab pos="1611313" algn="ctr"/>
                <a:tab pos="4484688" algn="ctr"/>
                <a:tab pos="7442200" algn="ctr"/>
              </a:tabLst>
              <a:defRPr sz="2400">
                <a:solidFill>
                  <a:schemeClr val="tx1"/>
                </a:solidFill>
                <a:latin typeface="Lucida Sans Unicode" panose="020B0602030504020204" pitchFamily="34" charset="0"/>
              </a:defRPr>
            </a:lvl8pPr>
            <a:lvl9pPr fontAlgn="base">
              <a:spcBef>
                <a:spcPct val="0"/>
              </a:spcBef>
              <a:spcAft>
                <a:spcPct val="0"/>
              </a:spcAft>
              <a:tabLst>
                <a:tab pos="1611313" algn="ctr"/>
                <a:tab pos="4484688" algn="ctr"/>
                <a:tab pos="7442200" algn="ctr"/>
              </a:tabLst>
              <a:defRPr sz="2400">
                <a:solidFill>
                  <a:schemeClr val="tx1"/>
                </a:solidFill>
                <a:latin typeface="Lucida Sans Unicode" panose="020B0602030504020204" pitchFamily="34" charset="0"/>
              </a:defRPr>
            </a:lvl9pPr>
          </a:lstStyle>
          <a:p>
            <a:pPr algn="ctr">
              <a:defRPr/>
            </a:pPr>
            <a:r>
              <a:rPr lang="fr-FR" altLang="fr-FR" b="1">
                <a:solidFill>
                  <a:srgbClr val="215575"/>
                </a:solidFill>
                <a:effectLst>
                  <a:outerShdw blurRad="38100" dist="38100" dir="2700000" algn="tl">
                    <a:srgbClr val="C0C0C0"/>
                  </a:outerShdw>
                </a:effectLst>
                <a:cs typeface="+mn-cs"/>
                <a:sym typeface="Monotype Sorts" pitchFamily="2" charset="2"/>
              </a:rPr>
              <a:t>L’usage de l’eau d’un citoyen moyen pendant un jour</a:t>
            </a:r>
          </a:p>
          <a:p>
            <a:pPr algn="ctr">
              <a:defRPr/>
            </a:pPr>
            <a:endParaRPr lang="fr-FR" altLang="fr-FR" sz="1600">
              <a:solidFill>
                <a:srgbClr val="215575"/>
              </a:solidFill>
              <a:effectLst>
                <a:outerShdw blurRad="38100" dist="38100" dir="2700000" algn="tl">
                  <a:srgbClr val="C0C0C0"/>
                </a:outerShdw>
              </a:effectLst>
              <a:cs typeface="+mn-cs"/>
              <a:sym typeface="Monotype Sorts" pitchFamily="2" charset="2"/>
            </a:endParaRPr>
          </a:p>
          <a:p>
            <a:pPr>
              <a:defRPr/>
            </a:pPr>
            <a:r>
              <a:rPr lang="fr-FR" altLang="fr-FR" sz="2000" b="1">
                <a:solidFill>
                  <a:schemeClr val="accent2"/>
                </a:solidFill>
                <a:cs typeface="+mn-cs"/>
                <a:sym typeface="Monotype Sorts" pitchFamily="2" charset="2"/>
              </a:rPr>
              <a:t>	</a:t>
            </a:r>
            <a:r>
              <a:rPr lang="fr-FR" altLang="fr-FR" sz="2000" b="1">
                <a:cs typeface="+mn-cs"/>
                <a:sym typeface="Monotype Sorts" pitchFamily="2" charset="2"/>
              </a:rPr>
              <a:t>Les États-Unis 	L’Europe de l’Ouest	L’Afrique</a:t>
            </a:r>
            <a:endParaRPr lang="fr-FR" altLang="fr-FR" sz="2000">
              <a:cs typeface="+mn-cs"/>
              <a:sym typeface="Monotype Sorts" pitchFamily="2" charset="2"/>
            </a:endParaRPr>
          </a:p>
          <a:p>
            <a:pPr>
              <a:defRPr/>
            </a:pPr>
            <a:r>
              <a:rPr lang="fr-FR" altLang="fr-FR" sz="2000">
                <a:cs typeface="+mn-cs"/>
                <a:sym typeface="Monotype Sorts" pitchFamily="2" charset="2"/>
              </a:rPr>
              <a:t>	600 L 	250 L	50 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5" name="Rectangle 2"/>
          <p:cNvSpPr>
            <a:spLocks noGrp="1" noChangeArrowheads="1"/>
          </p:cNvSpPr>
          <p:nvPr>
            <p:ph type="title"/>
          </p:nvPr>
        </p:nvSpPr>
        <p:spPr bwMode="auto">
          <a:xfrm>
            <a:off x="0" y="476250"/>
            <a:ext cx="9144000" cy="914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fr-FR" altLang="fr-FR" sz="2600" b="1">
                <a:solidFill>
                  <a:srgbClr val="215575"/>
                </a:solidFill>
              </a:rPr>
              <a:t>En ce début de XXI</a:t>
            </a:r>
            <a:r>
              <a:rPr lang="fr-FR" altLang="fr-FR" sz="2600" b="1" baseline="30000">
                <a:solidFill>
                  <a:srgbClr val="215575"/>
                </a:solidFill>
              </a:rPr>
              <a:t>ème</a:t>
            </a:r>
            <a:r>
              <a:rPr lang="fr-FR" altLang="fr-FR" sz="2600" b="1">
                <a:solidFill>
                  <a:srgbClr val="215575"/>
                </a:solidFill>
              </a:rPr>
              <a:t> siècle,</a:t>
            </a:r>
            <a:br>
              <a:rPr lang="fr-FR" altLang="fr-FR" sz="2600" b="1">
                <a:solidFill>
                  <a:srgbClr val="215575"/>
                </a:solidFill>
              </a:rPr>
            </a:br>
            <a:r>
              <a:rPr lang="fr-FR" altLang="fr-FR" sz="2600" b="1">
                <a:solidFill>
                  <a:srgbClr val="215575"/>
                </a:solidFill>
              </a:rPr>
              <a:t>de graves menaces pèsent sur la ressource en eau :</a:t>
            </a:r>
          </a:p>
        </p:txBody>
      </p:sp>
      <p:sp>
        <p:nvSpPr>
          <p:cNvPr id="553986" name="Rectangle 3"/>
          <p:cNvSpPr>
            <a:spLocks noGrp="1" noChangeArrowheads="1"/>
          </p:cNvSpPr>
          <p:nvPr>
            <p:ph type="body" idx="1"/>
          </p:nvPr>
        </p:nvSpPr>
        <p:spPr bwMode="auto">
          <a:xfrm>
            <a:off x="755650" y="1739900"/>
            <a:ext cx="8388350" cy="914400"/>
          </a:xfrm>
          <a:noFill/>
          <a:ln>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eaLnBrk="1" hangingPunct="1">
              <a:lnSpc>
                <a:spcPct val="90000"/>
              </a:lnSpc>
              <a:buFontTx/>
              <a:buNone/>
            </a:pPr>
            <a:r>
              <a:rPr lang="fr-FR" altLang="fr-FR" sz="2400">
                <a:sym typeface="Wingdings 3" pitchFamily="18" charset="2"/>
              </a:rPr>
              <a:t></a:t>
            </a:r>
            <a:r>
              <a:rPr lang="fr-FR" altLang="fr-FR" sz="2400"/>
              <a:t> </a:t>
            </a:r>
            <a:r>
              <a:rPr lang="fr-FR" altLang="fr-FR" sz="2400" b="1"/>
              <a:t>La dégradation de sa qualité par les pollutions</a:t>
            </a:r>
            <a:r>
              <a:rPr lang="fr-FR" altLang="fr-FR" sz="2400"/>
              <a:t> (chimiques, organiques, par les métaux lourds…).</a:t>
            </a:r>
          </a:p>
          <a:p>
            <a:pPr eaLnBrk="1" hangingPunct="1">
              <a:lnSpc>
                <a:spcPct val="90000"/>
              </a:lnSpc>
              <a:buFontTx/>
              <a:buNone/>
            </a:pPr>
            <a:r>
              <a:rPr lang="fr-FR" altLang="fr-FR" sz="2000">
                <a:sym typeface="Wingdings 3" pitchFamily="18" charset="2"/>
              </a:rPr>
              <a:t>    </a:t>
            </a:r>
            <a:endParaRPr lang="fr-FR" altLang="fr-FR" sz="2000"/>
          </a:p>
        </p:txBody>
      </p:sp>
      <p:sp>
        <p:nvSpPr>
          <p:cNvPr id="553987" name="Text Box 4"/>
          <p:cNvSpPr txBox="1">
            <a:spLocks noChangeArrowheads="1"/>
          </p:cNvSpPr>
          <p:nvPr/>
        </p:nvSpPr>
        <p:spPr bwMode="auto">
          <a:xfrm>
            <a:off x="611188" y="3357563"/>
            <a:ext cx="7489825" cy="1333500"/>
          </a:xfrm>
          <a:prstGeom prst="rect">
            <a:avLst/>
          </a:prstGeom>
          <a:noFill/>
          <a:ln w="9525">
            <a:noFill/>
            <a:miter lim="800000"/>
            <a:headEnd/>
            <a:tailEnd/>
          </a:ln>
        </p:spPr>
        <p:txBody>
          <a:bodyPr>
            <a:spAutoFit/>
          </a:bodyPr>
          <a:lstStyle/>
          <a:p>
            <a:pPr marL="536575" indent="-361950">
              <a:spcBef>
                <a:spcPct val="20000"/>
              </a:spcBef>
              <a:buFont typeface="Wingdings 3" pitchFamily="18" charset="2"/>
              <a:buChar char=""/>
            </a:pPr>
            <a:r>
              <a:rPr lang="fr-FR" altLang="fr-FR" sz="2400" b="1">
                <a:solidFill>
                  <a:schemeClr val="tx1"/>
                </a:solidFill>
              </a:rPr>
              <a:t>La raréfaction de la ressource, due :</a:t>
            </a:r>
          </a:p>
          <a:p>
            <a:pPr marL="536575" indent="-361950">
              <a:spcBef>
                <a:spcPct val="20000"/>
              </a:spcBef>
              <a:buFontTx/>
              <a:buChar char="-"/>
            </a:pPr>
            <a:r>
              <a:rPr lang="fr-FR" altLang="fr-FR" sz="2400">
                <a:solidFill>
                  <a:schemeClr val="tx1"/>
                </a:solidFill>
              </a:rPr>
              <a:t>à l’augmentation régulière des besoins,</a:t>
            </a:r>
          </a:p>
          <a:p>
            <a:pPr marL="536575" indent="-361950">
              <a:spcBef>
                <a:spcPct val="20000"/>
              </a:spcBef>
              <a:buFontTx/>
              <a:buChar char="-"/>
            </a:pPr>
            <a:r>
              <a:rPr lang="fr-FR" altLang="fr-FR" sz="2400">
                <a:solidFill>
                  <a:schemeClr val="tx1"/>
                </a:solidFill>
              </a:rPr>
              <a:t>aux sécheresses (réchauffement climatique).</a:t>
            </a:r>
          </a:p>
        </p:txBody>
      </p:sp>
      <p:sp>
        <p:nvSpPr>
          <p:cNvPr id="553988" name="Text Box 5"/>
          <p:cNvSpPr txBox="1">
            <a:spLocks noChangeArrowheads="1"/>
          </p:cNvSpPr>
          <p:nvPr/>
        </p:nvSpPr>
        <p:spPr bwMode="auto">
          <a:xfrm>
            <a:off x="1116013" y="2565400"/>
            <a:ext cx="7343775" cy="581025"/>
          </a:xfrm>
          <a:prstGeom prst="rect">
            <a:avLst/>
          </a:prstGeom>
          <a:noFill/>
          <a:ln w="9525">
            <a:noFill/>
            <a:miter lim="800000"/>
            <a:headEnd/>
            <a:tailEnd/>
          </a:ln>
        </p:spPr>
        <p:txBody>
          <a:bodyPr>
            <a:spAutoFit/>
          </a:bodyPr>
          <a:lstStyle/>
          <a:p>
            <a:pPr>
              <a:spcBef>
                <a:spcPct val="50000"/>
              </a:spcBef>
            </a:pPr>
            <a:r>
              <a:rPr lang="fr-FR" altLang="fr-FR" sz="1600" i="1">
                <a:solidFill>
                  <a:schemeClr val="tx1"/>
                </a:solidFill>
                <a:sym typeface="Wingdings" pitchFamily="2" charset="2"/>
              </a:rPr>
              <a:t> </a:t>
            </a:r>
            <a:r>
              <a:rPr lang="fr-FR" altLang="fr-FR" sz="1600" i="1">
                <a:solidFill>
                  <a:schemeClr val="tx1"/>
                </a:solidFill>
              </a:rPr>
              <a:t>La moitié des fleuves et lacs européens et nord-américains seraient gravement pollués.</a:t>
            </a:r>
          </a:p>
        </p:txBody>
      </p:sp>
      <p:sp>
        <p:nvSpPr>
          <p:cNvPr id="553989" name="Text Box 6"/>
          <p:cNvSpPr txBox="1">
            <a:spLocks noChangeArrowheads="1"/>
          </p:cNvSpPr>
          <p:nvPr/>
        </p:nvSpPr>
        <p:spPr bwMode="auto">
          <a:xfrm>
            <a:off x="1116013" y="4797425"/>
            <a:ext cx="7704137" cy="1617663"/>
          </a:xfrm>
          <a:prstGeom prst="rect">
            <a:avLst/>
          </a:prstGeom>
          <a:noFill/>
          <a:ln w="9525">
            <a:noFill/>
            <a:miter lim="800000"/>
            <a:headEnd/>
            <a:tailEnd/>
          </a:ln>
        </p:spPr>
        <p:txBody>
          <a:bodyPr>
            <a:spAutoFit/>
          </a:bodyPr>
          <a:lstStyle/>
          <a:p>
            <a:pPr>
              <a:spcBef>
                <a:spcPct val="50000"/>
              </a:spcBef>
            </a:pPr>
            <a:r>
              <a:rPr lang="fr-FR" altLang="fr-FR" sz="1600" i="1">
                <a:solidFill>
                  <a:schemeClr val="tx1"/>
                </a:solidFill>
                <a:sym typeface="Wingdings" pitchFamily="2" charset="2"/>
              </a:rPr>
              <a:t> </a:t>
            </a:r>
            <a:r>
              <a:rPr lang="fr-FR" altLang="fr-FR" sz="1600" i="1">
                <a:solidFill>
                  <a:schemeClr val="tx1"/>
                </a:solidFill>
              </a:rPr>
              <a:t>La consommation mondiale en eau a doublé au cours de ces vingt dernières années </a:t>
            </a:r>
            <a:r>
              <a:rPr lang="fr-FR" altLang="fr-FR" sz="1400" i="1">
                <a:solidFill>
                  <a:schemeClr val="tx1"/>
                </a:solidFill>
              </a:rPr>
              <a:t>(surtout pour répondre aux besoins de l’agriculture – environ 70 % de la consommation mondiale en eau – et de l’industrie – environ 20 % de la consommation mondiale en eau).</a:t>
            </a:r>
          </a:p>
          <a:p>
            <a:pPr>
              <a:spcBef>
                <a:spcPct val="50000"/>
              </a:spcBef>
            </a:pPr>
            <a:r>
              <a:rPr lang="fr-FR" altLang="fr-FR" sz="1600" i="1">
                <a:solidFill>
                  <a:schemeClr val="tx1"/>
                </a:solidFill>
                <a:sym typeface="Wingdings" pitchFamily="2" charset="2"/>
              </a:rPr>
              <a:t> </a:t>
            </a:r>
            <a:r>
              <a:rPr lang="fr-FR" altLang="fr-FR" sz="1600" i="1">
                <a:solidFill>
                  <a:schemeClr val="tx1"/>
                </a:solidFill>
              </a:rPr>
              <a:t>La réserve d’eau moyenne par habitant est passée de 17000 m</a:t>
            </a:r>
            <a:r>
              <a:rPr lang="fr-FR" altLang="fr-FR" sz="1600" i="1" baseline="30000">
                <a:solidFill>
                  <a:schemeClr val="tx1"/>
                </a:solidFill>
              </a:rPr>
              <a:t>3</a:t>
            </a:r>
            <a:r>
              <a:rPr lang="fr-FR" altLang="fr-FR" sz="1600" i="1">
                <a:solidFill>
                  <a:schemeClr val="tx1"/>
                </a:solidFill>
              </a:rPr>
              <a:t> d’eau en 1950 à 7000 m</a:t>
            </a:r>
            <a:r>
              <a:rPr lang="fr-FR" altLang="fr-FR" sz="1600" i="1" baseline="30000">
                <a:solidFill>
                  <a:schemeClr val="tx1"/>
                </a:solidFill>
              </a:rPr>
              <a:t>3</a:t>
            </a:r>
            <a:r>
              <a:rPr lang="fr-FR" altLang="fr-FR" sz="1600" i="1">
                <a:solidFill>
                  <a:schemeClr val="tx1"/>
                </a:solidFill>
              </a:rPr>
              <a:t> en 2003.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68313" y="379413"/>
            <a:ext cx="7978775" cy="457200"/>
          </a:xfrm>
          <a:prstGeom prst="rect">
            <a:avLst/>
          </a:prstGeom>
          <a:noFill/>
          <a:ln>
            <a:noFill/>
          </a:ln>
          <a:effectLst/>
        </p:spPr>
        <p:txBody>
          <a:bodyPr lIns="0" tIns="0" rIns="0" bIns="0" anchor="b">
            <a:spAutoFit/>
          </a:bodyPr>
          <a:lstStyle>
            <a:lvl1pPr algn="ctr">
              <a:defRPr sz="4400">
                <a:solidFill>
                  <a:schemeClr val="tx2"/>
                </a:solidFill>
                <a:latin typeface="Lucida Sans Unicode" panose="020B0602030504020204" pitchFamily="34" charset="0"/>
              </a:defRPr>
            </a:lvl1pPr>
            <a:lvl2pPr algn="ctr">
              <a:defRPr sz="4400">
                <a:solidFill>
                  <a:schemeClr val="tx2"/>
                </a:solidFill>
                <a:latin typeface="Lucida Sans Unicode" panose="020B0602030504020204" pitchFamily="34" charset="0"/>
              </a:defRPr>
            </a:lvl2pPr>
            <a:lvl3pPr algn="ctr">
              <a:defRPr sz="4400">
                <a:solidFill>
                  <a:schemeClr val="tx2"/>
                </a:solidFill>
                <a:latin typeface="Lucida Sans Unicode" panose="020B0602030504020204" pitchFamily="34" charset="0"/>
              </a:defRPr>
            </a:lvl3pPr>
            <a:lvl4pPr algn="ctr">
              <a:defRPr sz="4400">
                <a:solidFill>
                  <a:schemeClr val="tx2"/>
                </a:solidFill>
                <a:latin typeface="Lucida Sans Unicode" panose="020B0602030504020204" pitchFamily="34" charset="0"/>
              </a:defRPr>
            </a:lvl4pPr>
            <a:lvl5pPr algn="ctr">
              <a:defRPr sz="4400">
                <a:solidFill>
                  <a:schemeClr val="tx2"/>
                </a:solidFill>
                <a:latin typeface="Lucida Sans Unicode" panose="020B0602030504020204" pitchFamily="34" charset="0"/>
              </a:defRPr>
            </a:lvl5pPr>
            <a:lvl6pPr marL="457200" algn="ctr" fontAlgn="base">
              <a:spcBef>
                <a:spcPct val="0"/>
              </a:spcBef>
              <a:spcAft>
                <a:spcPct val="0"/>
              </a:spcAft>
              <a:defRPr sz="4400">
                <a:solidFill>
                  <a:schemeClr val="tx2"/>
                </a:solidFill>
                <a:latin typeface="Lucida Sans Unicode" panose="020B0602030504020204" pitchFamily="34" charset="0"/>
              </a:defRPr>
            </a:lvl6pPr>
            <a:lvl7pPr marL="914400" algn="ctr" fontAlgn="base">
              <a:spcBef>
                <a:spcPct val="0"/>
              </a:spcBef>
              <a:spcAft>
                <a:spcPct val="0"/>
              </a:spcAft>
              <a:defRPr sz="4400">
                <a:solidFill>
                  <a:schemeClr val="tx2"/>
                </a:solidFill>
                <a:latin typeface="Lucida Sans Unicode" panose="020B0602030504020204" pitchFamily="34" charset="0"/>
              </a:defRPr>
            </a:lvl7pPr>
            <a:lvl8pPr marL="1371600" algn="ctr" fontAlgn="base">
              <a:spcBef>
                <a:spcPct val="0"/>
              </a:spcBef>
              <a:spcAft>
                <a:spcPct val="0"/>
              </a:spcAft>
              <a:defRPr sz="4400">
                <a:solidFill>
                  <a:schemeClr val="tx2"/>
                </a:solidFill>
                <a:latin typeface="Lucida Sans Unicode" panose="020B0602030504020204" pitchFamily="34" charset="0"/>
              </a:defRPr>
            </a:lvl8pPr>
            <a:lvl9pPr marL="1828800" algn="ctr" fontAlgn="base">
              <a:spcBef>
                <a:spcPct val="0"/>
              </a:spcBef>
              <a:spcAft>
                <a:spcPct val="0"/>
              </a:spcAft>
              <a:defRPr sz="4400">
                <a:solidFill>
                  <a:schemeClr val="tx2"/>
                </a:solidFill>
                <a:latin typeface="Lucida Sans Unicode" panose="020B0602030504020204" pitchFamily="34" charset="0"/>
              </a:defRPr>
            </a:lvl9pPr>
          </a:lstStyle>
          <a:p>
            <a:pPr>
              <a:defRPr/>
            </a:pPr>
            <a:r>
              <a:rPr lang="fr-FR" altLang="fr-FR" sz="3000" b="1">
                <a:solidFill>
                  <a:srgbClr val="008080"/>
                </a:solidFill>
                <a:effectLst>
                  <a:outerShdw blurRad="38100" dist="38100" dir="2700000" algn="tl">
                    <a:srgbClr val="C0C0C0"/>
                  </a:outerShdw>
                </a:effectLst>
                <a:latin typeface="Lucida Handwriting" panose="03010101010101010101" pitchFamily="66" charset="0"/>
                <a:cs typeface="+mn-cs"/>
                <a:sym typeface="Monotype Sorts" pitchFamily="2" charset="2"/>
              </a:rPr>
              <a:t>LES RISQUES DE PÉNURIE</a:t>
            </a:r>
          </a:p>
        </p:txBody>
      </p:sp>
      <p:sp>
        <p:nvSpPr>
          <p:cNvPr id="555010" name="Text Box 3"/>
          <p:cNvSpPr txBox="1">
            <a:spLocks noChangeArrowheads="1"/>
          </p:cNvSpPr>
          <p:nvPr/>
        </p:nvSpPr>
        <p:spPr bwMode="auto">
          <a:xfrm>
            <a:off x="395288" y="5229225"/>
            <a:ext cx="8208962" cy="1150938"/>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Près des deux tiers de la population mondiale pourraient être confrontés à</a:t>
            </a:r>
            <a:r>
              <a:rPr lang="fr-FR" altLang="fr-FR" sz="2000" b="1">
                <a:solidFill>
                  <a:srgbClr val="FF8000"/>
                </a:solidFill>
              </a:rPr>
              <a:t> </a:t>
            </a:r>
            <a:r>
              <a:rPr lang="fr-FR" altLang="fr-FR" sz="2400" b="1">
                <a:solidFill>
                  <a:srgbClr val="FF8000"/>
                </a:solidFill>
              </a:rPr>
              <a:t>un manque d'eau en 2050</a:t>
            </a:r>
            <a:r>
              <a:rPr lang="fr-FR" altLang="fr-FR" sz="2000">
                <a:solidFill>
                  <a:schemeClr val="tx1"/>
                </a:solidFill>
              </a:rPr>
              <a:t>.</a:t>
            </a:r>
          </a:p>
          <a:p>
            <a:pPr algn="ctr" eaLnBrk="0" hangingPunct="0">
              <a:lnSpc>
                <a:spcPct val="120000"/>
              </a:lnSpc>
            </a:pPr>
            <a:r>
              <a:rPr lang="fr-FR" altLang="fr-FR" sz="1400" i="1">
                <a:solidFill>
                  <a:schemeClr val="tx1"/>
                </a:solidFill>
              </a:rPr>
              <a:t>D'après les travaux de l'Agence Canadienne de Développement International</a:t>
            </a:r>
          </a:p>
        </p:txBody>
      </p:sp>
      <p:sp>
        <p:nvSpPr>
          <p:cNvPr id="555011" name="Text Box 4"/>
          <p:cNvSpPr txBox="1">
            <a:spLocks noChangeArrowheads="1"/>
          </p:cNvSpPr>
          <p:nvPr/>
        </p:nvSpPr>
        <p:spPr bwMode="auto">
          <a:xfrm>
            <a:off x="0" y="1017588"/>
            <a:ext cx="8964613" cy="1260475"/>
          </a:xfrm>
          <a:prstGeom prst="rect">
            <a:avLst/>
          </a:prstGeom>
          <a:noFill/>
          <a:ln w="9525">
            <a:noFill/>
            <a:miter lim="800000"/>
            <a:headEnd/>
            <a:tailEnd/>
          </a:ln>
        </p:spPr>
        <p:txBody>
          <a:bodyPr>
            <a:spAutoFit/>
          </a:bodyPr>
          <a:lstStyle/>
          <a:p>
            <a:pPr algn="ctr" eaLnBrk="0" hangingPunct="0">
              <a:lnSpc>
                <a:spcPct val="120000"/>
              </a:lnSpc>
            </a:pPr>
            <a:r>
              <a:rPr lang="fr-FR" altLang="fr-FR" sz="2000" b="1">
                <a:solidFill>
                  <a:schemeClr val="tx1"/>
                </a:solidFill>
              </a:rPr>
              <a:t>Actuellement, 250 millions de personnes dans 26 pays</a:t>
            </a:r>
          </a:p>
          <a:p>
            <a:pPr algn="ctr" eaLnBrk="0" hangingPunct="0">
              <a:lnSpc>
                <a:spcPct val="120000"/>
              </a:lnSpc>
            </a:pPr>
            <a:r>
              <a:rPr lang="fr-FR" altLang="fr-FR" sz="2000" b="1">
                <a:solidFill>
                  <a:schemeClr val="tx1"/>
                </a:solidFill>
              </a:rPr>
              <a:t>sont en situation de pénurie avec un potentiel de</a:t>
            </a:r>
          </a:p>
          <a:p>
            <a:pPr algn="ctr" eaLnBrk="0" hangingPunct="0">
              <a:lnSpc>
                <a:spcPct val="120000"/>
              </a:lnSpc>
            </a:pPr>
            <a:r>
              <a:rPr lang="fr-FR" altLang="fr-FR" sz="2400" b="1">
                <a:solidFill>
                  <a:srgbClr val="FF8000"/>
                </a:solidFill>
              </a:rPr>
              <a:t>moins de 1 000 m</a:t>
            </a:r>
            <a:r>
              <a:rPr lang="fr-FR" altLang="fr-FR" sz="2400" b="1" baseline="30000">
                <a:solidFill>
                  <a:srgbClr val="FF8000"/>
                </a:solidFill>
              </a:rPr>
              <a:t>3</a:t>
            </a:r>
            <a:r>
              <a:rPr lang="fr-FR" altLang="fr-FR" sz="2400" b="1">
                <a:solidFill>
                  <a:srgbClr val="FF8000"/>
                </a:solidFill>
              </a:rPr>
              <a:t> par habitant et par an.</a:t>
            </a:r>
            <a:endParaRPr lang="fr-FR" altLang="fr-FR" sz="2400" b="1">
              <a:solidFill>
                <a:schemeClr val="tx1"/>
              </a:solidFill>
            </a:endParaRPr>
          </a:p>
        </p:txBody>
      </p:sp>
      <p:pic>
        <p:nvPicPr>
          <p:cNvPr id="555012" name="Picture 5"/>
          <p:cNvPicPr>
            <a:picLocks noChangeAspect="1" noChangeArrowheads="1"/>
          </p:cNvPicPr>
          <p:nvPr/>
        </p:nvPicPr>
        <p:blipFill>
          <a:blip r:embed="rId3"/>
          <a:srcRect t="11472" b="3186"/>
          <a:stretch>
            <a:fillRect/>
          </a:stretch>
        </p:blipFill>
        <p:spPr bwMode="auto">
          <a:xfrm>
            <a:off x="755650" y="2420938"/>
            <a:ext cx="4392613" cy="2674937"/>
          </a:xfrm>
          <a:prstGeom prst="rect">
            <a:avLst/>
          </a:prstGeom>
          <a:noFill/>
          <a:ln w="50800">
            <a:solidFill>
              <a:schemeClr val="bg1"/>
            </a:solidFill>
            <a:miter lim="800000"/>
            <a:headEnd/>
            <a:tailEnd/>
          </a:ln>
        </p:spPr>
      </p:pic>
      <p:pic>
        <p:nvPicPr>
          <p:cNvPr id="555013" name="Picture 6"/>
          <p:cNvPicPr>
            <a:picLocks noChangeAspect="1" noChangeArrowheads="1"/>
          </p:cNvPicPr>
          <p:nvPr/>
        </p:nvPicPr>
        <p:blipFill>
          <a:blip r:embed="rId4"/>
          <a:srcRect/>
          <a:stretch>
            <a:fillRect/>
          </a:stretch>
        </p:blipFill>
        <p:spPr bwMode="auto">
          <a:xfrm>
            <a:off x="5508625" y="2638425"/>
            <a:ext cx="2879725" cy="2357438"/>
          </a:xfrm>
          <a:prstGeom prst="rect">
            <a:avLst/>
          </a:prstGeom>
          <a:noFill/>
          <a:ln w="9525">
            <a:noFill/>
            <a:miter lim="800000"/>
            <a:headEnd/>
            <a:tailEnd/>
          </a:ln>
        </p:spPr>
      </p:pic>
    </p:spTree>
  </p:cSld>
  <p:clrMapOvr>
    <a:masterClrMapping/>
  </p:clrMapOvr>
  <p:transition advClick="0" advTm="10000"/>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512</TotalTime>
  <Words>2377</Words>
  <Application>Microsoft Office PowerPoint</Application>
  <PresentationFormat>Affichage à l'écran (4:3)</PresentationFormat>
  <Paragraphs>227</Paragraphs>
  <Slides>53</Slides>
  <Notes>18</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2</vt:i4>
      </vt:variant>
      <vt:variant>
        <vt:lpstr>Titres des diapositives</vt:lpstr>
      </vt:variant>
      <vt:variant>
        <vt:i4>53</vt:i4>
      </vt:variant>
    </vt:vector>
  </HeadingPairs>
  <TitlesOfParts>
    <vt:vector size="69" baseType="lpstr">
      <vt:lpstr>ＭＳ Ｐゴシック</vt:lpstr>
      <vt:lpstr>Algerian</vt:lpstr>
      <vt:lpstr>Arial</vt:lpstr>
      <vt:lpstr>Arial Narrow</vt:lpstr>
      <vt:lpstr>Calibri</vt:lpstr>
      <vt:lpstr>Calibri Light</vt:lpstr>
      <vt:lpstr>Comic Sans MS</vt:lpstr>
      <vt:lpstr>EBZZZZ+Optima</vt:lpstr>
      <vt:lpstr>Lucida Handwriting</vt:lpstr>
      <vt:lpstr>montserratlight</vt:lpstr>
      <vt:lpstr>Roboto</vt:lpstr>
      <vt:lpstr>Wingdings</vt:lpstr>
      <vt:lpstr>Wingdings 3</vt:lpstr>
      <vt:lpstr>Thème Office</vt:lpstr>
      <vt:lpstr>Feuille de calcul</vt:lpstr>
      <vt:lpstr>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ce début de XXIème siècle, de graves menaces pèsent sur la ressource en eau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conséquences de la sècheresse sur les espaces verts et naturels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patrick lafforgue</dc:creator>
  <cp:lastModifiedBy>patrick lafforgue</cp:lastModifiedBy>
  <cp:revision>15</cp:revision>
  <dcterms:created xsi:type="dcterms:W3CDTF">2023-09-05T07:52:19Z</dcterms:created>
  <dcterms:modified xsi:type="dcterms:W3CDTF">2025-07-16T13:04:21Z</dcterms:modified>
</cp:coreProperties>
</file>