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97" r:id="rId1"/>
  </p:sldMasterIdLst>
  <p:notesMasterIdLst>
    <p:notesMasterId r:id="rId71"/>
  </p:notesMasterIdLst>
  <p:sldIdLst>
    <p:sldId id="420" r:id="rId2"/>
    <p:sldId id="530" r:id="rId3"/>
    <p:sldId id="514" r:id="rId4"/>
    <p:sldId id="591" r:id="rId5"/>
    <p:sldId id="486" r:id="rId6"/>
    <p:sldId id="260" r:id="rId7"/>
    <p:sldId id="575" r:id="rId8"/>
    <p:sldId id="574" r:id="rId9"/>
    <p:sldId id="502" r:id="rId10"/>
    <p:sldId id="257" r:id="rId11"/>
    <p:sldId id="559" r:id="rId12"/>
    <p:sldId id="545" r:id="rId13"/>
    <p:sldId id="578" r:id="rId14"/>
    <p:sldId id="380" r:id="rId15"/>
    <p:sldId id="381" r:id="rId16"/>
    <p:sldId id="531" r:id="rId17"/>
    <p:sldId id="532" r:id="rId18"/>
    <p:sldId id="533" r:id="rId19"/>
    <p:sldId id="534" r:id="rId20"/>
    <p:sldId id="535" r:id="rId21"/>
    <p:sldId id="536" r:id="rId22"/>
    <p:sldId id="501" r:id="rId23"/>
    <p:sldId id="537" r:id="rId24"/>
    <p:sldId id="538" r:id="rId25"/>
    <p:sldId id="539" r:id="rId26"/>
    <p:sldId id="576" r:id="rId27"/>
    <p:sldId id="577" r:id="rId28"/>
    <p:sldId id="580" r:id="rId29"/>
    <p:sldId id="581" r:id="rId30"/>
    <p:sldId id="582" r:id="rId31"/>
    <p:sldId id="583" r:id="rId32"/>
    <p:sldId id="584" r:id="rId33"/>
    <p:sldId id="585" r:id="rId34"/>
    <p:sldId id="586" r:id="rId35"/>
    <p:sldId id="587" r:id="rId36"/>
    <p:sldId id="588" r:id="rId37"/>
    <p:sldId id="589" r:id="rId38"/>
    <p:sldId id="550" r:id="rId39"/>
    <p:sldId id="344" r:id="rId40"/>
    <p:sldId id="325" r:id="rId41"/>
    <p:sldId id="571" r:id="rId42"/>
    <p:sldId id="340" r:id="rId43"/>
    <p:sldId id="572" r:id="rId44"/>
    <p:sldId id="326" r:id="rId45"/>
    <p:sldId id="327" r:id="rId46"/>
    <p:sldId id="554" r:id="rId47"/>
    <p:sldId id="331" r:id="rId48"/>
    <p:sldId id="334" r:id="rId49"/>
    <p:sldId id="336" r:id="rId50"/>
    <p:sldId id="338" r:id="rId51"/>
    <p:sldId id="341" r:id="rId52"/>
    <p:sldId id="342" r:id="rId53"/>
    <p:sldId id="343" r:id="rId54"/>
    <p:sldId id="337" r:id="rId55"/>
    <p:sldId id="332" r:id="rId56"/>
    <p:sldId id="346" r:id="rId57"/>
    <p:sldId id="339" r:id="rId58"/>
    <p:sldId id="347" r:id="rId59"/>
    <p:sldId id="546" r:id="rId60"/>
    <p:sldId id="553" r:id="rId61"/>
    <p:sldId id="551" r:id="rId62"/>
    <p:sldId id="569" r:id="rId63"/>
    <p:sldId id="561" r:id="rId64"/>
    <p:sldId id="564" r:id="rId65"/>
    <p:sldId id="565" r:id="rId66"/>
    <p:sldId id="566" r:id="rId67"/>
    <p:sldId id="567" r:id="rId68"/>
    <p:sldId id="568" r:id="rId69"/>
    <p:sldId id="570" r:id="rId7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387" autoAdjust="0"/>
  </p:normalViewPr>
  <p:slideViewPr>
    <p:cSldViewPr snapToGrid="0">
      <p:cViewPr varScale="1">
        <p:scale>
          <a:sx n="64" d="100"/>
          <a:sy n="64" d="100"/>
        </p:scale>
        <p:origin x="2030" y="72"/>
      </p:cViewPr>
      <p:guideLst/>
    </p:cSldViewPr>
  </p:slideViewPr>
  <p:notesTextViewPr>
    <p:cViewPr>
      <p:scale>
        <a:sx n="1" d="1"/>
        <a:sy n="1" d="1"/>
      </p:scale>
      <p:origin x="0" y="0"/>
    </p:cViewPr>
  </p:notesTextViewPr>
  <p:sorterViewPr>
    <p:cViewPr varScale="1">
      <p:scale>
        <a:sx n="100" d="100"/>
        <a:sy n="100" d="100"/>
      </p:scale>
      <p:origin x="0" y="-1034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12CE33-FB5D-4628-A68D-13A78DBB16F6}" type="datetimeFigureOut">
              <a:rPr lang="fr-FR" smtClean="0"/>
              <a:t>17/07/2025</a:t>
            </a:fld>
            <a:endParaRPr lang="fr-FR"/>
          </a:p>
        </p:txBody>
      </p:sp>
      <p:sp>
        <p:nvSpPr>
          <p:cNvPr id="4" name="Espace réservé de l'image des diapositives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090A63-A761-4982-AEE3-D25CC3321A18}" type="slidenum">
              <a:rPr lang="fr-FR" smtClean="0"/>
              <a:t>‹N°›</a:t>
            </a:fld>
            <a:endParaRPr lang="fr-FR"/>
          </a:p>
        </p:txBody>
      </p:sp>
    </p:spTree>
    <p:extLst>
      <p:ext uri="{BB962C8B-B14F-4D97-AF65-F5344CB8AC3E}">
        <p14:creationId xmlns:p14="http://schemas.microsoft.com/office/powerpoint/2010/main" val="3186818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8" Type="http://schemas.openxmlformats.org/officeDocument/2006/relationships/hyperlink" Target="https://fr.wikipedia.org/wiki/%C3%8Eles_Canaries" TargetMode="External"/><Relationship Id="rId3" Type="http://schemas.openxmlformats.org/officeDocument/2006/relationships/hyperlink" Target="https://fr.wikipedia.org/wiki/Genre_(biologie)" TargetMode="External"/><Relationship Id="rId7" Type="http://schemas.openxmlformats.org/officeDocument/2006/relationships/hyperlink" Target="https://fr.wikipedia.org/wiki/Esp%C3%A8ce"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fr.wikipedia.org/wiki/Crassulaceae" TargetMode="External"/><Relationship Id="rId5" Type="http://schemas.openxmlformats.org/officeDocument/2006/relationships/hyperlink" Target="https://fr.wikipedia.org/wiki/Famille_(biologie)" TargetMode="External"/><Relationship Id="rId4" Type="http://schemas.openxmlformats.org/officeDocument/2006/relationships/hyperlink" Target="https://fr.wikipedia.org/wiki/Plante_succulente"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lvl="1">
              <a:buFont typeface="Wingdings" panose="05000000000000000000" pitchFamily="2" charset="2"/>
              <a:buChar char="Ø"/>
            </a:pPr>
            <a:r>
              <a:rPr lang="fr-FR" altLang="fr-FR" sz="1200" dirty="0">
                <a:solidFill>
                  <a:schemeClr val="accent2"/>
                </a:solidFill>
                <a:latin typeface="Cocon-Light" pitchFamily="34" charset="0"/>
              </a:rPr>
              <a:t>Jardins secs: effet de mode ou obligation par rapport au réchauffement climatique et aux arrêté préfectoraux de restriction d’eau?</a:t>
            </a:r>
          </a:p>
          <a:p>
            <a:pPr lvl="1">
              <a:buFont typeface="Wingdings" panose="05000000000000000000" pitchFamily="2" charset="2"/>
              <a:buChar char="Ø"/>
            </a:pPr>
            <a:r>
              <a:rPr lang="fr-FR" altLang="fr-FR" sz="1200" dirty="0">
                <a:solidFill>
                  <a:schemeClr val="accent2"/>
                </a:solidFill>
                <a:latin typeface="Cocon-Light" pitchFamily="34" charset="0"/>
              </a:rPr>
              <a:t>Le jardin sec est composé de plantes méditerranéennes: vivaces, arbustes, bulbes sur un sol pauvre et drainant avec un paillage minéral &gt; de 10 cm de gravier  8/12 propre</a:t>
            </a:r>
          </a:p>
          <a:p>
            <a:pPr lvl="1">
              <a:buFont typeface="Wingdings" panose="05000000000000000000" pitchFamily="2" charset="2"/>
              <a:buChar char="Ø"/>
            </a:pPr>
            <a:r>
              <a:rPr lang="fr-FR" altLang="fr-FR" sz="1200" dirty="0">
                <a:solidFill>
                  <a:schemeClr val="accent2"/>
                </a:solidFill>
                <a:latin typeface="Cocon-Light" pitchFamily="34" charset="0"/>
              </a:rPr>
              <a:t>Il peut supporter des étés caniculaires en étant peu ou pas arrosé. Les plantes sont en repos végétatifs pour survivre. Elles ne sont pas esthétiques et Elles ne transpirent pas.</a:t>
            </a:r>
          </a:p>
          <a:p>
            <a:pPr lvl="1">
              <a:buFont typeface="Wingdings" panose="05000000000000000000" pitchFamily="2" charset="2"/>
              <a:buChar char="Ø"/>
            </a:pPr>
            <a:endParaRPr lang="fr-FR" altLang="fr-FR" sz="1200" dirty="0">
              <a:solidFill>
                <a:schemeClr val="accent2"/>
              </a:solidFill>
              <a:latin typeface="Cocon-Light" pitchFamily="34" charset="0"/>
            </a:endParaRP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1</a:t>
            </a:fld>
            <a:endParaRPr lang="fr-FR"/>
          </a:p>
        </p:txBody>
      </p:sp>
    </p:spTree>
    <p:extLst>
      <p:ext uri="{BB962C8B-B14F-4D97-AF65-F5344CB8AC3E}">
        <p14:creationId xmlns:p14="http://schemas.microsoft.com/office/powerpoint/2010/main" val="1124454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lvl="1">
              <a:buFont typeface="Wingdings" panose="05000000000000000000" pitchFamily="2" charset="2"/>
              <a:buChar char="Ø"/>
            </a:pPr>
            <a:r>
              <a:rPr lang="fr-FR" altLang="fr-FR" sz="1200" dirty="0">
                <a:solidFill>
                  <a:schemeClr val="accent2"/>
                </a:solidFill>
                <a:latin typeface="Cocon-Light" pitchFamily="34" charset="0"/>
              </a:rPr>
              <a:t>Jardin de plein soleil orientation Sud de préférence même si avec certaines plantes la mi-ombre est acceptable.</a:t>
            </a:r>
          </a:p>
          <a:p>
            <a:pPr lvl="1">
              <a:buFont typeface="Wingdings" panose="05000000000000000000" pitchFamily="2" charset="2"/>
              <a:buChar char="Ø"/>
            </a:pPr>
            <a:r>
              <a:rPr lang="fr-FR" sz="1200" b="0" dirty="0">
                <a:solidFill>
                  <a:schemeClr val="accent2"/>
                </a:solidFill>
                <a:latin typeface="Cocon-Light" pitchFamily="34" charset="0"/>
              </a:rPr>
              <a:t>Le sol doit être drainant(l’eau ne doit pas stagner l’hiver) avec des apports de cailloux, graviers, sable et de pierres qui accumulent la chaleur pour la restituer.</a:t>
            </a:r>
            <a:endParaRPr lang="fr-FR" b="0" dirty="0"/>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2</a:t>
            </a:fld>
            <a:endParaRPr lang="fr-FR"/>
          </a:p>
        </p:txBody>
      </p:sp>
    </p:spTree>
    <p:extLst>
      <p:ext uri="{BB962C8B-B14F-4D97-AF65-F5344CB8AC3E}">
        <p14:creationId xmlns:p14="http://schemas.microsoft.com/office/powerpoint/2010/main" val="2045058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38213" y="750888"/>
            <a:ext cx="5013325" cy="3759200"/>
          </a:xfrm>
        </p:spPr>
      </p:sp>
      <p:sp>
        <p:nvSpPr>
          <p:cNvPr id="3" name="Espace réservé des commentaires 2"/>
          <p:cNvSpPr>
            <a:spLocks noGrp="1"/>
          </p:cNvSpPr>
          <p:nvPr>
            <p:ph type="body" idx="1"/>
          </p:nvPr>
        </p:nvSpPr>
        <p:spPr/>
        <p:txBody>
          <a:bodyPr/>
          <a:lstStyle/>
          <a:p>
            <a:pPr marL="0" indent="0" defTabSz="1100258">
              <a:buFont typeface="Arial" pitchFamily="34" charset="0"/>
              <a:buNone/>
              <a:defRPr/>
            </a:pPr>
            <a:endParaRPr lang="fr-FR" b="1" dirty="0"/>
          </a:p>
        </p:txBody>
      </p:sp>
      <p:sp>
        <p:nvSpPr>
          <p:cNvPr id="4" name="Espace réservé du numéro de diapositive 3"/>
          <p:cNvSpPr>
            <a:spLocks noGrp="1"/>
          </p:cNvSpPr>
          <p:nvPr>
            <p:ph type="sldNum" sz="quarter" idx="10"/>
          </p:nvPr>
        </p:nvSpPr>
        <p:spPr/>
        <p:txBody>
          <a:bodyPr/>
          <a:lstStyle/>
          <a:p>
            <a:fld id="{CF7128FD-A903-4C3A-A707-5C38CCF82400}" type="slidenum">
              <a:rPr lang="fr-FR" smtClean="0"/>
              <a:t>3</a:t>
            </a:fld>
            <a:endParaRPr lang="fr-FR" dirty="0"/>
          </a:p>
        </p:txBody>
      </p:sp>
    </p:spTree>
    <p:extLst>
      <p:ext uri="{BB962C8B-B14F-4D97-AF65-F5344CB8AC3E}">
        <p14:creationId xmlns:p14="http://schemas.microsoft.com/office/powerpoint/2010/main" val="3459081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E0ED3-746F-F416-8AE4-1B2DEDAE1856}"/>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6C97F64-5834-A209-6D45-4DE1E6A2F12A}"/>
              </a:ext>
            </a:extLst>
          </p:cNvPr>
          <p:cNvSpPr>
            <a:spLocks noGrp="1" noRot="1" noChangeAspect="1"/>
          </p:cNvSpPr>
          <p:nvPr>
            <p:ph type="sldImg"/>
          </p:nvPr>
        </p:nvSpPr>
        <p:spPr>
          <a:xfrm>
            <a:off x="938213" y="750888"/>
            <a:ext cx="5013325" cy="3759200"/>
          </a:xfrm>
        </p:spPr>
      </p:sp>
      <p:sp>
        <p:nvSpPr>
          <p:cNvPr id="3" name="Espace réservé des commentaires 2">
            <a:extLst>
              <a:ext uri="{FF2B5EF4-FFF2-40B4-BE49-F238E27FC236}">
                <a16:creationId xmlns:a16="http://schemas.microsoft.com/office/drawing/2014/main" id="{2B41E2BB-391D-5034-BF1B-D796DA787505}"/>
              </a:ext>
            </a:extLst>
          </p:cNvPr>
          <p:cNvSpPr>
            <a:spLocks noGrp="1"/>
          </p:cNvSpPr>
          <p:nvPr>
            <p:ph type="body" idx="1"/>
          </p:nvPr>
        </p:nvSpPr>
        <p:spPr/>
        <p:txBody>
          <a:bodyPr/>
          <a:lstStyle/>
          <a:p>
            <a:pPr marL="288836" indent="-288836" defTabSz="1100258">
              <a:buFont typeface="Arial" pitchFamily="34" charset="0"/>
              <a:buChar char="•"/>
              <a:defRPr/>
            </a:pPr>
            <a:endParaRPr lang="fr-FR" b="1" dirty="0"/>
          </a:p>
        </p:txBody>
      </p:sp>
      <p:sp>
        <p:nvSpPr>
          <p:cNvPr id="4" name="Espace réservé du numéro de diapositive 3">
            <a:extLst>
              <a:ext uri="{FF2B5EF4-FFF2-40B4-BE49-F238E27FC236}">
                <a16:creationId xmlns:a16="http://schemas.microsoft.com/office/drawing/2014/main" id="{9065C4E8-5AFF-BC15-1CA4-6D3C57FF1088}"/>
              </a:ext>
            </a:extLst>
          </p:cNvPr>
          <p:cNvSpPr>
            <a:spLocks noGrp="1"/>
          </p:cNvSpPr>
          <p:nvPr>
            <p:ph type="sldNum" sz="quarter" idx="10"/>
          </p:nvPr>
        </p:nvSpPr>
        <p:spPr/>
        <p:txBody>
          <a:bodyPr/>
          <a:lstStyle/>
          <a:p>
            <a:fld id="{CF7128FD-A903-4C3A-A707-5C38CCF82400}" type="slidenum">
              <a:rPr lang="fr-FR" smtClean="0"/>
              <a:t>4</a:t>
            </a:fld>
            <a:endParaRPr lang="fr-FR" dirty="0"/>
          </a:p>
        </p:txBody>
      </p:sp>
    </p:spTree>
    <p:extLst>
      <p:ext uri="{BB962C8B-B14F-4D97-AF65-F5344CB8AC3E}">
        <p14:creationId xmlns:p14="http://schemas.microsoft.com/office/powerpoint/2010/main" val="1010701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Jardin de M Olivier FILIPI pépiniériste spécialisé des plantes méditerranéennes à Mèze</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5</a:t>
            </a:fld>
            <a:endParaRPr lang="fr-FR"/>
          </a:p>
        </p:txBody>
      </p:sp>
    </p:spTree>
    <p:extLst>
      <p:ext uri="{BB962C8B-B14F-4D97-AF65-F5344CB8AC3E}">
        <p14:creationId xmlns:p14="http://schemas.microsoft.com/office/powerpoint/2010/main" val="2709652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Expérimentation de le méthode Filippi / Narbonne</a:t>
            </a:r>
          </a:p>
          <a:p>
            <a:endParaRPr lang="fr-FR" dirty="0"/>
          </a:p>
          <a:p>
            <a:pPr>
              <a:spcBef>
                <a:spcPct val="50000"/>
              </a:spcBef>
            </a:pPr>
            <a:r>
              <a:rPr lang="fr-FR" altLang="fr-FR" sz="1200" dirty="0">
                <a:cs typeface="Times New Roman" panose="02020603050405020304" pitchFamily="18" charset="0"/>
              </a:rPr>
              <a:t>On comprend que la base de l’aménagement d’un espace vert méditerranéen est la suppression des gazons tondus, engraissés et arrosés.</a:t>
            </a:r>
          </a:p>
          <a:p>
            <a:pPr>
              <a:spcBef>
                <a:spcPct val="50000"/>
              </a:spcBef>
            </a:pPr>
            <a:r>
              <a:rPr lang="fr-FR" altLang="fr-FR" sz="1200" dirty="0">
                <a:cs typeface="Times New Roman" panose="02020603050405020304" pitchFamily="18" charset="0"/>
              </a:rPr>
              <a:t>Par contre attention à la recherche de couleurs avec le paillage  et un effet patchwork artificiel. Les éléments de décorations sont importants (mur en pierres sèches, </a:t>
            </a:r>
            <a:r>
              <a:rPr lang="fr-FR" altLang="fr-FR" sz="1200" dirty="0" err="1">
                <a:cs typeface="Times New Roman" panose="02020603050405020304" pitchFamily="18" charset="0"/>
              </a:rPr>
              <a:t>capitelle</a:t>
            </a:r>
            <a:r>
              <a:rPr lang="fr-FR" altLang="fr-FR" sz="1200" dirty="0">
                <a:cs typeface="Times New Roman" panose="02020603050405020304" pitchFamily="18" charset="0"/>
              </a:rPr>
              <a:t>…) pour marquer l’identité de la commune ou du paysage.</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6</a:t>
            </a:fld>
            <a:endParaRPr lang="fr-FR"/>
          </a:p>
        </p:txBody>
      </p:sp>
    </p:spTree>
    <p:extLst>
      <p:ext uri="{BB962C8B-B14F-4D97-AF65-F5344CB8AC3E}">
        <p14:creationId xmlns:p14="http://schemas.microsoft.com/office/powerpoint/2010/main" val="3196975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8</a:t>
            </a:fld>
            <a:endParaRPr lang="fr-FR"/>
          </a:p>
        </p:txBody>
      </p:sp>
    </p:spTree>
    <p:extLst>
      <p:ext uri="{BB962C8B-B14F-4D97-AF65-F5344CB8AC3E}">
        <p14:creationId xmlns:p14="http://schemas.microsoft.com/office/powerpoint/2010/main" val="874430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Attention à la végétation spontanée et à la pollution de votre sol par les « mauvaises herbes » à la plantation. Elles cassent la composition et la créativité de vos massifs. Si vous paillez utilisez des grosses pierres pour éviter un lit de semences par la poussière des graviers. Utilisez des minéraux locaux et pourquoi pas recyclés comme le </a:t>
            </a:r>
            <a:r>
              <a:rPr lang="fr-FR" dirty="0" err="1"/>
              <a:t>copolight</a:t>
            </a:r>
            <a:r>
              <a:rPr lang="fr-FR" dirty="0"/>
              <a:t>. Le minéral le plus employé en France pour pailler est l’ardoise qui absorbe la chaleur. </a:t>
            </a:r>
          </a:p>
          <a:p>
            <a:endParaRPr lang="fr-FR" dirty="0"/>
          </a:p>
          <a:p>
            <a:r>
              <a:rPr lang="fr-FR" dirty="0"/>
              <a:t>Attention au paillage minéral et aux « jardins d’horreur ». Sur certains territoires Allemand il est « interdit de couvrir son jardin avec des pierres » Loi Bade Wurtemberg car cela a des conséquences néfastes pour l’environnement. Les surfaces minéralisées absorbent et stockent la chaleur et la restituent la nuit. Les jardins secs aggravent les effets canicules et les ilots de chaleurs. Les 20 cm de terre sont primordiaux pour la micro faune et donc la biodiversité.</a:t>
            </a:r>
          </a:p>
          <a:p>
            <a:r>
              <a:rPr lang="fr-FR" dirty="0"/>
              <a:t>La demande est de revégétaliser ces espaces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9</a:t>
            </a:fld>
            <a:endParaRPr lang="fr-FR"/>
          </a:p>
        </p:txBody>
      </p:sp>
    </p:spTree>
    <p:extLst>
      <p:ext uri="{BB962C8B-B14F-4D97-AF65-F5344CB8AC3E}">
        <p14:creationId xmlns:p14="http://schemas.microsoft.com/office/powerpoint/2010/main" val="2925328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L’été peu de couleurs car les plantes sont en repos végétatif.</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10</a:t>
            </a:fld>
            <a:endParaRPr lang="fr-FR"/>
          </a:p>
        </p:txBody>
      </p:sp>
    </p:spTree>
    <p:extLst>
      <p:ext uri="{BB962C8B-B14F-4D97-AF65-F5344CB8AC3E}">
        <p14:creationId xmlns:p14="http://schemas.microsoft.com/office/powerpoint/2010/main" val="25207572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Il ne faut pas croire qu’un jardin sec ne demande aucun entretien surtout si le sol de plantation est pollué par des mauvaises herbes type chiendent, liseron, oxalis ou autres.</a:t>
            </a:r>
          </a:p>
          <a:p>
            <a:r>
              <a:rPr lang="fr-FR" dirty="0"/>
              <a:t>Ce n’est pas parce qu’il n’y a aucun arrosage et que les sols sont pauvres que la flore spontanée ne pousse pas. Regardez nos trottoirs et cette herbe si verte en pleine canicule.</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11</a:t>
            </a:fld>
            <a:endParaRPr lang="fr-FR"/>
          </a:p>
        </p:txBody>
      </p:sp>
    </p:spTree>
    <p:extLst>
      <p:ext uri="{BB962C8B-B14F-4D97-AF65-F5344CB8AC3E}">
        <p14:creationId xmlns:p14="http://schemas.microsoft.com/office/powerpoint/2010/main" val="64850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Les cactées et leurs épines ne doivent pas être accessible aux enfants.</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12</a:t>
            </a:fld>
            <a:endParaRPr lang="fr-FR"/>
          </a:p>
        </p:txBody>
      </p:sp>
    </p:spTree>
    <p:extLst>
      <p:ext uri="{BB962C8B-B14F-4D97-AF65-F5344CB8AC3E}">
        <p14:creationId xmlns:p14="http://schemas.microsoft.com/office/powerpoint/2010/main" val="11236426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Chez Olivier FILIPPI</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14</a:t>
            </a:fld>
            <a:endParaRPr lang="fr-FR"/>
          </a:p>
        </p:txBody>
      </p:sp>
    </p:spTree>
    <p:extLst>
      <p:ext uri="{BB962C8B-B14F-4D97-AF65-F5344CB8AC3E}">
        <p14:creationId xmlns:p14="http://schemas.microsoft.com/office/powerpoint/2010/main" val="1745472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Voir pour les cimetières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21</a:t>
            </a:fld>
            <a:endParaRPr lang="fr-FR"/>
          </a:p>
        </p:txBody>
      </p:sp>
    </p:spTree>
    <p:extLst>
      <p:ext uri="{BB962C8B-B14F-4D97-AF65-F5344CB8AC3E}">
        <p14:creationId xmlns:p14="http://schemas.microsoft.com/office/powerpoint/2010/main" val="2792398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Entrée Ouest planté de plantes méditerranéens avec bâche biodégradable, arrosage au goutte à goutte et une densité à 50 cm.</a:t>
            </a:r>
          </a:p>
          <a:p>
            <a:r>
              <a:rPr lang="fr-FR" dirty="0"/>
              <a:t>Comment le justifier? Très grand linéaire planté en tapis de couleurs différentes, pas de MO prévue pour l’entretien, budget voirie.</a:t>
            </a:r>
          </a:p>
          <a:p>
            <a:r>
              <a:rPr lang="fr-FR" dirty="0"/>
              <a:t>Arès coup: utilisation d’une ligne en vague d’arbustes méditerranéen pour une plantation moins dense à 150 cm et écartement plus important en bordure de voirie.</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22</a:t>
            </a:fld>
            <a:endParaRPr lang="fr-FR"/>
          </a:p>
        </p:txBody>
      </p:sp>
    </p:spTree>
    <p:extLst>
      <p:ext uri="{BB962C8B-B14F-4D97-AF65-F5344CB8AC3E}">
        <p14:creationId xmlns:p14="http://schemas.microsoft.com/office/powerpoint/2010/main" val="2108863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23</a:t>
            </a:fld>
            <a:endParaRPr lang="fr-FR"/>
          </a:p>
        </p:txBody>
      </p:sp>
    </p:spTree>
    <p:extLst>
      <p:ext uri="{BB962C8B-B14F-4D97-AF65-F5344CB8AC3E}">
        <p14:creationId xmlns:p14="http://schemas.microsoft.com/office/powerpoint/2010/main" val="11203684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24</a:t>
            </a:fld>
            <a:endParaRPr lang="fr-FR"/>
          </a:p>
        </p:txBody>
      </p:sp>
    </p:spTree>
    <p:extLst>
      <p:ext uri="{BB962C8B-B14F-4D97-AF65-F5344CB8AC3E}">
        <p14:creationId xmlns:p14="http://schemas.microsoft.com/office/powerpoint/2010/main" val="3775444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25</a:t>
            </a:fld>
            <a:endParaRPr lang="fr-FR"/>
          </a:p>
        </p:txBody>
      </p:sp>
    </p:spTree>
    <p:extLst>
      <p:ext uri="{BB962C8B-B14F-4D97-AF65-F5344CB8AC3E}">
        <p14:creationId xmlns:p14="http://schemas.microsoft.com/office/powerpoint/2010/main" val="37771399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gn="l" fontAlgn="base"/>
            <a:r>
              <a:rPr lang="fr-FR" b="0" i="0" dirty="0">
                <a:solidFill>
                  <a:srgbClr val="FFFFFF"/>
                </a:solidFill>
                <a:effectLst/>
                <a:latin typeface="Montserrat" panose="00000500000000000000" pitchFamily="2" charset="0"/>
              </a:rPr>
              <a:t>Un jardin de cactées et de succulentes est un espace aménagé spécialement pour accueillir des cactus et des plantes succulentes. Il doit être protégé pour que les enfants ou personnes ne se blessent.</a:t>
            </a:r>
          </a:p>
          <a:p>
            <a:pPr algn="l" fontAlgn="base"/>
            <a:r>
              <a:rPr lang="fr-FR" b="0" i="0" dirty="0">
                <a:solidFill>
                  <a:srgbClr val="FFFFFF"/>
                </a:solidFill>
                <a:effectLst/>
                <a:latin typeface="Montserrat" panose="00000500000000000000" pitchFamily="2" charset="0"/>
              </a:rPr>
              <a:t>Ce type de jardin est généralement conçu pour imiter les conditions naturelles dans lesquelles ces plantes poussent, en fournissant un sol bien drainé et en exposant les plantes à une quantité adéquate de lumière du soleil.</a:t>
            </a:r>
          </a:p>
          <a:p>
            <a:pPr algn="l" fontAlgn="base"/>
            <a:r>
              <a:rPr lang="fr-FR" b="0" i="0" dirty="0">
                <a:solidFill>
                  <a:srgbClr val="FFFFFF"/>
                </a:solidFill>
                <a:effectLst/>
                <a:latin typeface="Montserrat" panose="00000500000000000000" pitchFamily="2" charset="0"/>
              </a:rPr>
              <a:t>Les jardins de cactées peuvent varier en taille, du simple pot de cactus sur un balcon à de vastes jardins extérieurs comprenant une grande variété de cactus et de plantes succulentes.</a:t>
            </a:r>
          </a:p>
          <a:p>
            <a:pPr algn="l" fontAlgn="base"/>
            <a:r>
              <a:rPr lang="fr-FR" b="0" i="0" dirty="0">
                <a:solidFill>
                  <a:srgbClr val="FFFFFF"/>
                </a:solidFill>
                <a:effectLst/>
                <a:latin typeface="Montserrat" panose="00000500000000000000" pitchFamily="2" charset="0"/>
              </a:rPr>
              <a:t>Ces jardins sont souvent appréciés pour leur faible entretien, car les cactus et les plantes succulentes sont généralement résistants à la sécheresse et peuvent survivre avec peu d'eau. Ils offrent également une esthétique unique et exotique avec leurs formes, leurs couleurs variées et pourquoi pas leur floraison unique.</a:t>
            </a:r>
          </a:p>
          <a:p>
            <a:pPr lvl="1">
              <a:buFont typeface="Wingdings" panose="05000000000000000000" pitchFamily="2" charset="2"/>
              <a:buChar char="Ø"/>
            </a:pPr>
            <a:endParaRPr lang="fr-FR" altLang="fr-FR" sz="1200" dirty="0">
              <a:solidFill>
                <a:schemeClr val="accent2"/>
              </a:solidFill>
              <a:latin typeface="Cocon-Light" pitchFamily="34" charset="0"/>
            </a:endParaRP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38</a:t>
            </a:fld>
            <a:endParaRPr lang="fr-FR"/>
          </a:p>
        </p:txBody>
      </p:sp>
    </p:spTree>
    <p:extLst>
      <p:ext uri="{BB962C8B-B14F-4D97-AF65-F5344CB8AC3E}">
        <p14:creationId xmlns:p14="http://schemas.microsoft.com/office/powerpoint/2010/main" val="25296224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Jardin de Lanzarote Canaries</a:t>
            </a:r>
          </a:p>
          <a:p>
            <a:r>
              <a:rPr lang="fr-FR" dirty="0"/>
              <a:t>Les plantes succulentes, plantes aux feuilles charnues, avec du suc contenu dans leurs cellules. Elles résistent à la sècheresse et ne craignent pas le froid. Elles sont appréciées des insectes. Bien installées, elle se passe de la main du jardinier.</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39</a:t>
            </a:fld>
            <a:endParaRPr lang="fr-FR"/>
          </a:p>
        </p:txBody>
      </p:sp>
    </p:spTree>
    <p:extLst>
      <p:ext uri="{BB962C8B-B14F-4D97-AF65-F5344CB8AC3E}">
        <p14:creationId xmlns:p14="http://schemas.microsoft.com/office/powerpoint/2010/main" val="10649871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feuillage des succulentes ont de belles couleurs et un fleurissement discrets d’avril à la fin de l’été, selon les espèces. Elles appartiennent à la famille des </a:t>
            </a:r>
            <a:r>
              <a:rPr lang="fr-FR" dirty="0" err="1"/>
              <a:t>Crassulaceae</a:t>
            </a:r>
            <a:r>
              <a:rPr lang="fr-FR" dirty="0"/>
              <a:t>. Deux genres plus connus les Sempervivum (</a:t>
            </a:r>
            <a:r>
              <a:rPr lang="fr-FR" dirty="0" err="1"/>
              <a:t>Joubardes</a:t>
            </a:r>
            <a:r>
              <a:rPr lang="fr-FR" dirty="0"/>
              <a:t>) et le Sedum (Orpins)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40</a:t>
            </a:fld>
            <a:endParaRPr lang="fr-FR"/>
          </a:p>
        </p:txBody>
      </p:sp>
    </p:spTree>
    <p:extLst>
      <p:ext uri="{BB962C8B-B14F-4D97-AF65-F5344CB8AC3E}">
        <p14:creationId xmlns:p14="http://schemas.microsoft.com/office/powerpoint/2010/main" val="17712545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 Sempervivum sont Originaires des massifs montagneux d’Europe, mais certaines sont présentes dans les massifs rocailleux du sud et de l’est méditerranéen. Elles ont de très longues racines qui leurs permettent d’aller chercher l’eau et l’humidité et elle stockent l’eau en la transformant en suc. Elles supportent du – 20°.</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41</a:t>
            </a:fld>
            <a:endParaRPr lang="fr-FR"/>
          </a:p>
        </p:txBody>
      </p:sp>
    </p:spTree>
    <p:extLst>
      <p:ext uri="{BB962C8B-B14F-4D97-AF65-F5344CB8AC3E}">
        <p14:creationId xmlns:p14="http://schemas.microsoft.com/office/powerpoint/2010/main" val="4817173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1" i="1" dirty="0">
                <a:solidFill>
                  <a:srgbClr val="202122"/>
                </a:solidFill>
                <a:effectLst/>
                <a:latin typeface="Arial" panose="020B0604020202020204" pitchFamily="34" charset="0"/>
              </a:rPr>
              <a:t>Déclinaison du Sempervivum; </a:t>
            </a:r>
            <a:r>
              <a:rPr lang="fr-FR" b="1" i="1" dirty="0" err="1">
                <a:solidFill>
                  <a:srgbClr val="202122"/>
                </a:solidFill>
                <a:effectLst/>
                <a:latin typeface="Arial" panose="020B0604020202020204" pitchFamily="34" charset="0"/>
              </a:rPr>
              <a:t>Aeonium</a:t>
            </a:r>
            <a:r>
              <a:rPr lang="fr-FR" b="0" i="0" dirty="0">
                <a:solidFill>
                  <a:srgbClr val="202122"/>
                </a:solidFill>
                <a:effectLst/>
                <a:latin typeface="Arial" panose="020B0604020202020204" pitchFamily="34" charset="0"/>
              </a:rPr>
              <a:t> est un </a:t>
            </a:r>
            <a:r>
              <a:rPr lang="fr-FR" b="0" i="0" u="none" strike="noStrike" dirty="0">
                <a:solidFill>
                  <a:srgbClr val="3366CC"/>
                </a:solidFill>
                <a:effectLst/>
                <a:latin typeface="Arial" panose="020B0604020202020204" pitchFamily="34" charset="0"/>
                <a:hlinkClick r:id="rId3" tooltip="Genre (biologie)"/>
              </a:rPr>
              <a:t>genre</a:t>
            </a:r>
            <a:r>
              <a:rPr lang="fr-FR" b="0" i="0" dirty="0">
                <a:solidFill>
                  <a:srgbClr val="202122"/>
                </a:solidFill>
                <a:effectLst/>
                <a:latin typeface="Arial" panose="020B0604020202020204" pitchFamily="34" charset="0"/>
              </a:rPr>
              <a:t> de </a:t>
            </a:r>
            <a:r>
              <a:rPr lang="fr-FR" b="0" i="0" u="none" strike="noStrike" dirty="0">
                <a:solidFill>
                  <a:srgbClr val="3366CC"/>
                </a:solidFill>
                <a:effectLst/>
                <a:latin typeface="Arial" panose="020B0604020202020204" pitchFamily="34" charset="0"/>
                <a:hlinkClick r:id="rId4" tooltip="Plante succulente"/>
              </a:rPr>
              <a:t>plantes succulentes</a:t>
            </a:r>
            <a:r>
              <a:rPr lang="fr-FR" b="0" i="0" dirty="0">
                <a:solidFill>
                  <a:srgbClr val="202122"/>
                </a:solidFill>
                <a:effectLst/>
                <a:latin typeface="Arial" panose="020B0604020202020204" pitchFamily="34" charset="0"/>
              </a:rPr>
              <a:t> appartenant à la </a:t>
            </a:r>
            <a:r>
              <a:rPr lang="fr-FR" b="0" i="0" u="none" strike="noStrike" dirty="0">
                <a:solidFill>
                  <a:srgbClr val="3366CC"/>
                </a:solidFill>
                <a:effectLst/>
                <a:latin typeface="Arial" panose="020B0604020202020204" pitchFamily="34" charset="0"/>
                <a:hlinkClick r:id="rId5" tooltip="Famille (biologie)"/>
              </a:rPr>
              <a:t>famille</a:t>
            </a:r>
            <a:r>
              <a:rPr lang="fr-FR" b="0" i="0" dirty="0">
                <a:solidFill>
                  <a:srgbClr val="202122"/>
                </a:solidFill>
                <a:effectLst/>
                <a:latin typeface="Arial" panose="020B0604020202020204" pitchFamily="34" charset="0"/>
              </a:rPr>
              <a:t> des </a:t>
            </a:r>
            <a:r>
              <a:rPr lang="fr-FR" b="0" i="1" u="none" strike="noStrike" dirty="0" err="1">
                <a:solidFill>
                  <a:srgbClr val="3366CC"/>
                </a:solidFill>
                <a:effectLst/>
                <a:latin typeface="Arial" panose="020B0604020202020204" pitchFamily="34" charset="0"/>
                <a:hlinkClick r:id="rId6" tooltip="Crassulaceae"/>
              </a:rPr>
              <a:t>Crassulaceae</a:t>
            </a:r>
            <a:r>
              <a:rPr lang="fr-FR" b="0" i="0" dirty="0">
                <a:solidFill>
                  <a:srgbClr val="202122"/>
                </a:solidFill>
                <a:effectLst/>
                <a:latin typeface="Arial" panose="020B0604020202020204" pitchFamily="34" charset="0"/>
              </a:rPr>
              <a:t> et comprenant 45 </a:t>
            </a:r>
            <a:r>
              <a:rPr lang="fr-FR" b="0" i="0" u="none" strike="noStrike" dirty="0">
                <a:solidFill>
                  <a:srgbClr val="3366CC"/>
                </a:solidFill>
                <a:effectLst/>
                <a:latin typeface="Arial" panose="020B0604020202020204" pitchFamily="34" charset="0"/>
                <a:hlinkClick r:id="rId7" tooltip="Espèce"/>
              </a:rPr>
              <a:t>espèces</a:t>
            </a:r>
            <a:r>
              <a:rPr lang="fr-FR" b="0" i="0" dirty="0">
                <a:solidFill>
                  <a:srgbClr val="202122"/>
                </a:solidFill>
                <a:effectLst/>
                <a:latin typeface="Arial" panose="020B0604020202020204" pitchFamily="34" charset="0"/>
              </a:rPr>
              <a:t>, originaires principalement des </a:t>
            </a:r>
            <a:r>
              <a:rPr lang="fr-FR" b="0" i="0" u="none" strike="noStrike" dirty="0">
                <a:solidFill>
                  <a:srgbClr val="3366CC"/>
                </a:solidFill>
                <a:effectLst/>
                <a:latin typeface="Arial" panose="020B0604020202020204" pitchFamily="34" charset="0"/>
                <a:hlinkClick r:id="rId8" tooltip="Îles Canaries"/>
              </a:rPr>
              <a:t>îles Canaries</a:t>
            </a:r>
            <a:r>
              <a:rPr lang="fr-FR" b="0" i="0" dirty="0">
                <a:solidFill>
                  <a:srgbClr val="202122"/>
                </a:solidFill>
                <a:effectLst/>
                <a:latin typeface="Arial" panose="020B0604020202020204" pitchFamily="34" charset="0"/>
              </a:rPr>
              <a:t>.</a:t>
            </a:r>
            <a:r>
              <a:rPr lang="fr-FR" b="1" i="1" dirty="0">
                <a:solidFill>
                  <a:srgbClr val="202122"/>
                </a:solidFill>
                <a:effectLst/>
                <a:latin typeface="Arial" panose="020B0604020202020204" pitchFamily="34" charset="0"/>
              </a:rPr>
              <a:t> </a:t>
            </a:r>
            <a:r>
              <a:rPr lang="fr-FR" b="1" i="1" dirty="0" err="1">
                <a:solidFill>
                  <a:srgbClr val="202122"/>
                </a:solidFill>
                <a:effectLst/>
                <a:latin typeface="Arial" panose="020B0604020202020204" pitchFamily="34" charset="0"/>
              </a:rPr>
              <a:t>Aeonium</a:t>
            </a:r>
            <a:r>
              <a:rPr lang="fr-FR" b="0" i="0" dirty="0">
                <a:solidFill>
                  <a:srgbClr val="202122"/>
                </a:solidFill>
                <a:effectLst/>
                <a:latin typeface="Arial" panose="020B0604020202020204" pitchFamily="34" charset="0"/>
              </a:rPr>
              <a:t> est un </a:t>
            </a:r>
            <a:r>
              <a:rPr lang="fr-FR" b="0" i="0" u="none" strike="noStrike" dirty="0">
                <a:solidFill>
                  <a:srgbClr val="3366CC"/>
                </a:solidFill>
                <a:effectLst/>
                <a:latin typeface="Arial" panose="020B0604020202020204" pitchFamily="34" charset="0"/>
                <a:hlinkClick r:id="rId3" tooltip="Genre (biologie)"/>
              </a:rPr>
              <a:t>genre</a:t>
            </a:r>
            <a:r>
              <a:rPr lang="fr-FR" b="0" i="0" dirty="0">
                <a:solidFill>
                  <a:srgbClr val="202122"/>
                </a:solidFill>
                <a:effectLst/>
                <a:latin typeface="Arial" panose="020B0604020202020204" pitchFamily="34" charset="0"/>
              </a:rPr>
              <a:t> de </a:t>
            </a:r>
            <a:r>
              <a:rPr lang="fr-FR" b="0" i="0" u="none" strike="noStrike" dirty="0">
                <a:solidFill>
                  <a:srgbClr val="3366CC"/>
                </a:solidFill>
                <a:effectLst/>
                <a:latin typeface="Arial" panose="020B0604020202020204" pitchFamily="34" charset="0"/>
                <a:hlinkClick r:id="rId4" tooltip="Plante succulente"/>
              </a:rPr>
              <a:t>plantes succulentes</a:t>
            </a:r>
            <a:r>
              <a:rPr lang="fr-FR" b="0" i="0" dirty="0">
                <a:solidFill>
                  <a:srgbClr val="202122"/>
                </a:solidFill>
                <a:effectLst/>
                <a:latin typeface="Arial" panose="020B0604020202020204" pitchFamily="34" charset="0"/>
              </a:rPr>
              <a:t> appartenant à la </a:t>
            </a:r>
            <a:r>
              <a:rPr lang="fr-FR" b="0" i="0" u="none" strike="noStrike" dirty="0">
                <a:solidFill>
                  <a:srgbClr val="3366CC"/>
                </a:solidFill>
                <a:effectLst/>
                <a:latin typeface="Arial" panose="020B0604020202020204" pitchFamily="34" charset="0"/>
                <a:hlinkClick r:id="rId5" tooltip="Famille (biologie)"/>
              </a:rPr>
              <a:t>famille</a:t>
            </a:r>
            <a:r>
              <a:rPr lang="fr-FR" b="0" i="0" dirty="0">
                <a:solidFill>
                  <a:srgbClr val="202122"/>
                </a:solidFill>
                <a:effectLst/>
                <a:latin typeface="Arial" panose="020B0604020202020204" pitchFamily="34" charset="0"/>
              </a:rPr>
              <a:t> des </a:t>
            </a:r>
            <a:r>
              <a:rPr lang="fr-FR" b="0" i="1" u="none" strike="noStrike" dirty="0" err="1">
                <a:solidFill>
                  <a:srgbClr val="3366CC"/>
                </a:solidFill>
                <a:effectLst/>
                <a:latin typeface="Arial" panose="020B0604020202020204" pitchFamily="34" charset="0"/>
                <a:hlinkClick r:id="rId6" tooltip="Crassulaceae"/>
              </a:rPr>
              <a:t>Crassulaceae</a:t>
            </a:r>
            <a:r>
              <a:rPr lang="fr-FR" b="0" i="0" dirty="0">
                <a:solidFill>
                  <a:srgbClr val="202122"/>
                </a:solidFill>
                <a:effectLst/>
                <a:latin typeface="Arial" panose="020B0604020202020204" pitchFamily="34" charset="0"/>
              </a:rPr>
              <a:t> et comprenant 45 </a:t>
            </a:r>
            <a:r>
              <a:rPr lang="fr-FR" b="0" i="0" u="none" strike="noStrike" dirty="0">
                <a:solidFill>
                  <a:srgbClr val="3366CC"/>
                </a:solidFill>
                <a:effectLst/>
                <a:latin typeface="Arial" panose="020B0604020202020204" pitchFamily="34" charset="0"/>
                <a:hlinkClick r:id="rId7" tooltip="Espèce"/>
              </a:rPr>
              <a:t>espèces</a:t>
            </a:r>
            <a:r>
              <a:rPr lang="fr-FR" b="0" i="0" dirty="0">
                <a:solidFill>
                  <a:srgbClr val="202122"/>
                </a:solidFill>
                <a:effectLst/>
                <a:latin typeface="Arial" panose="020B0604020202020204" pitchFamily="34" charset="0"/>
              </a:rPr>
              <a:t>, originaires principalement des </a:t>
            </a:r>
            <a:r>
              <a:rPr lang="fr-FR" b="0" i="0" u="none" strike="noStrike" dirty="0">
                <a:solidFill>
                  <a:srgbClr val="3366CC"/>
                </a:solidFill>
                <a:effectLst/>
                <a:latin typeface="Arial" panose="020B0604020202020204" pitchFamily="34" charset="0"/>
                <a:hlinkClick r:id="rId8" tooltip="Îles Canaries"/>
              </a:rPr>
              <a:t>îles Canaries</a:t>
            </a:r>
            <a:r>
              <a:rPr lang="fr-FR" b="0" i="0" dirty="0">
                <a:solidFill>
                  <a:srgbClr val="202122"/>
                </a:solidFill>
                <a:effectLst/>
                <a:latin typeface="Arial" panose="020B0604020202020204" pitchFamily="34" charset="0"/>
              </a:rPr>
              <a:t>.</a:t>
            </a:r>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42</a:t>
            </a:fld>
            <a:endParaRPr lang="fr-FR"/>
          </a:p>
        </p:txBody>
      </p:sp>
    </p:spTree>
    <p:extLst>
      <p:ext uri="{BB962C8B-B14F-4D97-AF65-F5344CB8AC3E}">
        <p14:creationId xmlns:p14="http://schemas.microsoft.com/office/powerpoint/2010/main" val="28343286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i="0" dirty="0">
                <a:solidFill>
                  <a:srgbClr val="595D69"/>
                </a:solidFill>
                <a:effectLst/>
                <a:latin typeface="Rubik"/>
              </a:rPr>
              <a:t>Le Sedum est une </a:t>
            </a:r>
            <a:r>
              <a:rPr lang="fr-FR" b="1" i="0" dirty="0">
                <a:solidFill>
                  <a:srgbClr val="595D69"/>
                </a:solidFill>
                <a:effectLst/>
                <a:latin typeface="Rubik"/>
              </a:rPr>
              <a:t>plante vivace succulente</a:t>
            </a:r>
            <a:r>
              <a:rPr lang="fr-FR" b="0" i="0" dirty="0">
                <a:solidFill>
                  <a:srgbClr val="595D69"/>
                </a:solidFill>
                <a:effectLst/>
                <a:latin typeface="Rubik"/>
              </a:rPr>
              <a:t> très rustique puisqu'elle supporte des températures négatives. Offrant une </a:t>
            </a:r>
            <a:r>
              <a:rPr lang="fr-FR" b="1" i="0" dirty="0">
                <a:solidFill>
                  <a:srgbClr val="595D69"/>
                </a:solidFill>
                <a:effectLst/>
                <a:latin typeface="Rubik"/>
              </a:rPr>
              <a:t>floraison magnifique </a:t>
            </a:r>
            <a:r>
              <a:rPr lang="fr-FR" b="0" i="0" dirty="0">
                <a:solidFill>
                  <a:srgbClr val="595D69"/>
                </a:solidFill>
                <a:effectLst/>
                <a:latin typeface="Rubik"/>
              </a:rPr>
              <a:t>en été, qui dure jusqu'aux premières gelées, le Sedum est aussi une plante facile à entretenir au jardin.</a:t>
            </a:r>
          </a:p>
          <a:p>
            <a:r>
              <a:rPr lang="fr-FR" b="0" i="0" dirty="0">
                <a:solidFill>
                  <a:srgbClr val="595D69"/>
                </a:solidFill>
                <a:effectLst/>
                <a:latin typeface="Rubik"/>
              </a:rPr>
              <a:t>C’est une plante qu’on rencontre un peu partout dans l’hémisphère nord. Le Sedum</a:t>
            </a:r>
            <a:r>
              <a:rPr lang="fr-FR" b="1" i="0" dirty="0">
                <a:solidFill>
                  <a:srgbClr val="595D69"/>
                </a:solidFill>
                <a:effectLst/>
                <a:latin typeface="Rubik"/>
              </a:rPr>
              <a:t> pousse à l’état sauvage</a:t>
            </a:r>
            <a:r>
              <a:rPr lang="fr-FR" b="0" i="0" dirty="0">
                <a:solidFill>
                  <a:srgbClr val="595D69"/>
                </a:solidFill>
                <a:effectLst/>
                <a:latin typeface="Rubik"/>
              </a:rPr>
              <a:t> en montagne, mais aussi à la campagne, le long des lisières ou dans les fossés. C’est une plante qu’on peut cultiver en pot, mais qui a besoin de soleil. Au jardin, le Sedum ne demande quasi pas d’entretien. </a:t>
            </a:r>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43</a:t>
            </a:fld>
            <a:endParaRPr lang="fr-FR"/>
          </a:p>
        </p:txBody>
      </p:sp>
    </p:spTree>
    <p:extLst>
      <p:ext uri="{BB962C8B-B14F-4D97-AF65-F5344CB8AC3E}">
        <p14:creationId xmlns:p14="http://schemas.microsoft.com/office/powerpoint/2010/main" val="35983740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EUPHOBE MILII qui décore les giratoire des canaries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57</a:t>
            </a:fld>
            <a:endParaRPr lang="fr-FR"/>
          </a:p>
        </p:txBody>
      </p:sp>
    </p:spTree>
    <p:extLst>
      <p:ext uri="{BB962C8B-B14F-4D97-AF65-F5344CB8AC3E}">
        <p14:creationId xmlns:p14="http://schemas.microsoft.com/office/powerpoint/2010/main" val="23765550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algn="l" fontAlgn="base">
              <a:buFont typeface="+mj-lt"/>
              <a:buAutoNum type="arabicPeriod"/>
            </a:pPr>
            <a:r>
              <a:rPr lang="fr-FR" b="0" i="0" dirty="0">
                <a:solidFill>
                  <a:srgbClr val="FFFFFF"/>
                </a:solidFill>
                <a:effectLst/>
                <a:latin typeface="inherit"/>
              </a:rPr>
              <a:t>Echeveria</a:t>
            </a:r>
          </a:p>
          <a:p>
            <a:pPr algn="l" fontAlgn="base">
              <a:buFont typeface="+mj-lt"/>
              <a:buAutoNum type="arabicPeriod"/>
            </a:pPr>
            <a:r>
              <a:rPr lang="fr-FR" b="0" i="0" dirty="0">
                <a:solidFill>
                  <a:srgbClr val="FFFFFF"/>
                </a:solidFill>
                <a:effectLst/>
                <a:latin typeface="inherit"/>
              </a:rPr>
              <a:t>Aloe </a:t>
            </a:r>
            <a:r>
              <a:rPr lang="fr-FR" b="0" i="0" dirty="0" err="1">
                <a:solidFill>
                  <a:srgbClr val="FFFFFF"/>
                </a:solidFill>
                <a:effectLst/>
                <a:latin typeface="inherit"/>
              </a:rPr>
              <a:t>vera</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Haworthia</a:t>
            </a:r>
            <a:endParaRPr lang="fr-FR" b="0" i="0" dirty="0">
              <a:solidFill>
                <a:srgbClr val="FFFFFF"/>
              </a:solidFill>
              <a:effectLst/>
              <a:latin typeface="inherit"/>
            </a:endParaRPr>
          </a:p>
          <a:p>
            <a:pPr algn="l" fontAlgn="base">
              <a:buFont typeface="+mj-lt"/>
              <a:buAutoNum type="arabicPeriod"/>
            </a:pPr>
            <a:r>
              <a:rPr lang="fr-FR" b="0" i="0" dirty="0">
                <a:solidFill>
                  <a:srgbClr val="FFFFFF"/>
                </a:solidFill>
                <a:effectLst/>
                <a:latin typeface="inherit"/>
              </a:rPr>
              <a:t>Sedum</a:t>
            </a:r>
          </a:p>
          <a:p>
            <a:pPr algn="l" fontAlgn="base">
              <a:buFont typeface="+mj-lt"/>
              <a:buAutoNum type="arabicPeriod"/>
            </a:pPr>
            <a:r>
              <a:rPr lang="fr-FR" b="0" i="0" dirty="0">
                <a:solidFill>
                  <a:srgbClr val="FFFFFF"/>
                </a:solidFill>
                <a:effectLst/>
                <a:latin typeface="inherit"/>
              </a:rPr>
              <a:t>Crassula </a:t>
            </a:r>
            <a:r>
              <a:rPr lang="fr-FR" b="0" i="0" dirty="0" err="1">
                <a:solidFill>
                  <a:srgbClr val="FFFFFF"/>
                </a:solidFill>
                <a:effectLst/>
                <a:latin typeface="inherit"/>
              </a:rPr>
              <a:t>ovata</a:t>
            </a:r>
            <a:r>
              <a:rPr lang="fr-FR" b="0" i="0" dirty="0">
                <a:solidFill>
                  <a:srgbClr val="FFFFFF"/>
                </a:solidFill>
                <a:effectLst/>
                <a:latin typeface="inherit"/>
              </a:rPr>
              <a:t> (plante Jade)</a:t>
            </a:r>
          </a:p>
          <a:p>
            <a:pPr algn="l" fontAlgn="base">
              <a:buFont typeface="+mj-lt"/>
              <a:buAutoNum type="arabicPeriod"/>
            </a:pPr>
            <a:r>
              <a:rPr lang="fr-FR" b="0" i="0" dirty="0">
                <a:solidFill>
                  <a:srgbClr val="FFFFFF"/>
                </a:solidFill>
                <a:effectLst/>
                <a:latin typeface="inherit"/>
              </a:rPr>
              <a:t>Agave</a:t>
            </a:r>
          </a:p>
          <a:p>
            <a:pPr algn="l" fontAlgn="base">
              <a:buFont typeface="+mj-lt"/>
              <a:buAutoNum type="arabicPeriod"/>
            </a:pPr>
            <a:r>
              <a:rPr lang="fr-FR" b="0" i="0" dirty="0" err="1">
                <a:solidFill>
                  <a:srgbClr val="FFFFFF"/>
                </a:solidFill>
                <a:effectLst/>
                <a:latin typeface="inherit"/>
              </a:rPr>
              <a:t>Pachyphytum</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Stapelia</a:t>
            </a:r>
            <a:endParaRPr lang="fr-FR" b="0" i="0" dirty="0">
              <a:solidFill>
                <a:srgbClr val="FFFFFF"/>
              </a:solidFill>
              <a:effectLst/>
              <a:latin typeface="inherit"/>
            </a:endParaRPr>
          </a:p>
          <a:p>
            <a:pPr algn="l" fontAlgn="base">
              <a:buFont typeface="+mj-lt"/>
              <a:buAutoNum type="arabicPeriod"/>
            </a:pPr>
            <a:r>
              <a:rPr lang="fr-FR" b="0" i="0" dirty="0">
                <a:solidFill>
                  <a:srgbClr val="FFFFFF"/>
                </a:solidFill>
                <a:effectLst/>
                <a:latin typeface="inherit"/>
              </a:rPr>
              <a:t>Opuntia (figuier de Barbarie)</a:t>
            </a:r>
          </a:p>
          <a:p>
            <a:pPr algn="l" fontAlgn="base">
              <a:buFont typeface="+mj-lt"/>
              <a:buAutoNum type="arabicPeriod"/>
            </a:pPr>
            <a:r>
              <a:rPr lang="fr-FR" b="0" i="0" dirty="0" err="1">
                <a:solidFill>
                  <a:srgbClr val="FFFFFF"/>
                </a:solidFill>
                <a:effectLst/>
                <a:latin typeface="inherit"/>
              </a:rPr>
              <a:t>Kalanchoe</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Lithops</a:t>
            </a:r>
            <a:r>
              <a:rPr lang="fr-FR" b="0" i="0" dirty="0">
                <a:solidFill>
                  <a:srgbClr val="FFFFFF"/>
                </a:solidFill>
                <a:effectLst/>
                <a:latin typeface="inherit"/>
              </a:rPr>
              <a:t> (plantes-pierres)</a:t>
            </a:r>
          </a:p>
          <a:p>
            <a:pPr algn="l" fontAlgn="base">
              <a:buFont typeface="+mj-lt"/>
              <a:buAutoNum type="arabicPeriod"/>
            </a:pPr>
            <a:r>
              <a:rPr lang="fr-FR" b="0" i="0" dirty="0" err="1">
                <a:solidFill>
                  <a:srgbClr val="FFFFFF"/>
                </a:solidFill>
                <a:effectLst/>
                <a:latin typeface="inherit"/>
              </a:rPr>
              <a:t>Ceropegia</a:t>
            </a:r>
            <a:r>
              <a:rPr lang="fr-FR" b="0" i="0" dirty="0">
                <a:solidFill>
                  <a:srgbClr val="FFFFFF"/>
                </a:solidFill>
                <a:effectLst/>
                <a:latin typeface="inherit"/>
              </a:rPr>
              <a:t> </a:t>
            </a:r>
            <a:r>
              <a:rPr lang="fr-FR" b="0" i="0" dirty="0" err="1">
                <a:solidFill>
                  <a:srgbClr val="FFFFFF"/>
                </a:solidFill>
                <a:effectLst/>
                <a:latin typeface="inherit"/>
              </a:rPr>
              <a:t>woodii</a:t>
            </a:r>
            <a:r>
              <a:rPr lang="fr-FR" b="0" i="0" dirty="0">
                <a:solidFill>
                  <a:srgbClr val="FFFFFF"/>
                </a:solidFill>
                <a:effectLst/>
                <a:latin typeface="inherit"/>
              </a:rPr>
              <a:t> (chaîne des cœurs)</a:t>
            </a:r>
          </a:p>
          <a:p>
            <a:pPr algn="l" fontAlgn="base">
              <a:buFont typeface="+mj-lt"/>
              <a:buAutoNum type="arabicPeriod"/>
            </a:pPr>
            <a:r>
              <a:rPr lang="fr-FR" b="0" i="0" dirty="0" err="1">
                <a:solidFill>
                  <a:srgbClr val="FFFFFF"/>
                </a:solidFill>
                <a:effectLst/>
                <a:latin typeface="inherit"/>
              </a:rPr>
              <a:t>Gasteria</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Euphorbia</a:t>
            </a:r>
            <a:r>
              <a:rPr lang="fr-FR" b="0" i="0" dirty="0">
                <a:solidFill>
                  <a:srgbClr val="FFFFFF"/>
                </a:solidFill>
                <a:effectLst/>
                <a:latin typeface="inherit"/>
              </a:rPr>
              <a:t> </a:t>
            </a:r>
            <a:r>
              <a:rPr lang="fr-FR" b="0" i="0" dirty="0" err="1">
                <a:solidFill>
                  <a:srgbClr val="FFFFFF"/>
                </a:solidFill>
                <a:effectLst/>
                <a:latin typeface="inherit"/>
              </a:rPr>
              <a:t>lactea</a:t>
            </a:r>
            <a:r>
              <a:rPr lang="fr-FR" b="0" i="0" dirty="0">
                <a:solidFill>
                  <a:srgbClr val="FFFFFF"/>
                </a:solidFill>
                <a:effectLst/>
                <a:latin typeface="inherit"/>
              </a:rPr>
              <a:t> (cactus cornichon)</a:t>
            </a:r>
          </a:p>
          <a:p>
            <a:pPr algn="l" fontAlgn="base">
              <a:buFont typeface="+mj-lt"/>
              <a:buAutoNum type="arabicPeriod"/>
            </a:pPr>
            <a:r>
              <a:rPr lang="fr-FR" b="0" i="0" dirty="0" err="1">
                <a:solidFill>
                  <a:srgbClr val="FFFFFF"/>
                </a:solidFill>
                <a:effectLst/>
                <a:latin typeface="inherit"/>
              </a:rPr>
              <a:t>Adromischus</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Senecio</a:t>
            </a:r>
            <a:r>
              <a:rPr lang="fr-FR" b="0" i="0" dirty="0">
                <a:solidFill>
                  <a:srgbClr val="FFFFFF"/>
                </a:solidFill>
                <a:effectLst/>
                <a:latin typeface="inherit"/>
              </a:rPr>
              <a:t> </a:t>
            </a:r>
            <a:r>
              <a:rPr lang="fr-FR" b="0" i="0" dirty="0" err="1">
                <a:solidFill>
                  <a:srgbClr val="FFFFFF"/>
                </a:solidFill>
                <a:effectLst/>
                <a:latin typeface="inherit"/>
              </a:rPr>
              <a:t>rowleyanus</a:t>
            </a:r>
            <a:r>
              <a:rPr lang="fr-FR" b="0" i="0" dirty="0">
                <a:solidFill>
                  <a:srgbClr val="FFFFFF"/>
                </a:solidFill>
                <a:effectLst/>
                <a:latin typeface="inherit"/>
              </a:rPr>
              <a:t> (plante à perles)</a:t>
            </a:r>
          </a:p>
          <a:p>
            <a:pPr algn="l" fontAlgn="base">
              <a:buFont typeface="+mj-lt"/>
              <a:buAutoNum type="arabicPeriod"/>
            </a:pPr>
            <a:r>
              <a:rPr lang="fr-FR" b="0" i="0" dirty="0" err="1">
                <a:solidFill>
                  <a:srgbClr val="FFFFFF"/>
                </a:solidFill>
                <a:effectLst/>
                <a:latin typeface="inherit"/>
              </a:rPr>
              <a:t>Cotyledon</a:t>
            </a:r>
            <a:r>
              <a:rPr lang="fr-FR" b="0" i="0" dirty="0">
                <a:solidFill>
                  <a:srgbClr val="FFFFFF"/>
                </a:solidFill>
                <a:effectLst/>
                <a:latin typeface="inherit"/>
              </a:rPr>
              <a:t> </a:t>
            </a:r>
            <a:r>
              <a:rPr lang="fr-FR" b="0" i="0" dirty="0" err="1">
                <a:solidFill>
                  <a:srgbClr val="FFFFFF"/>
                </a:solidFill>
                <a:effectLst/>
                <a:latin typeface="inherit"/>
              </a:rPr>
              <a:t>tomentosa</a:t>
            </a:r>
            <a:r>
              <a:rPr lang="fr-FR" b="0" i="0" dirty="0">
                <a:solidFill>
                  <a:srgbClr val="FFFFFF"/>
                </a:solidFill>
                <a:effectLst/>
                <a:latin typeface="inherit"/>
              </a:rPr>
              <a:t> (oreille d'ours)</a:t>
            </a:r>
          </a:p>
          <a:p>
            <a:pPr algn="l" fontAlgn="base">
              <a:buFont typeface="+mj-lt"/>
              <a:buAutoNum type="arabicPeriod"/>
            </a:pPr>
            <a:r>
              <a:rPr lang="fr-FR" b="0" i="0" dirty="0" err="1">
                <a:solidFill>
                  <a:srgbClr val="FFFFFF"/>
                </a:solidFill>
                <a:effectLst/>
                <a:latin typeface="inherit"/>
              </a:rPr>
              <a:t>Gymnocalycium</a:t>
            </a:r>
            <a:endParaRPr lang="fr-FR" b="0" i="0" dirty="0">
              <a:solidFill>
                <a:srgbClr val="FFFFFF"/>
              </a:solidFill>
              <a:effectLst/>
              <a:latin typeface="inherit"/>
            </a:endParaRPr>
          </a:p>
          <a:p>
            <a:pPr algn="l" fontAlgn="base">
              <a:buFont typeface="+mj-lt"/>
              <a:buAutoNum type="arabicPeriod"/>
            </a:pPr>
            <a:r>
              <a:rPr lang="fr-FR" b="0" i="0" dirty="0">
                <a:solidFill>
                  <a:srgbClr val="FFFFFF"/>
                </a:solidFill>
                <a:effectLst/>
                <a:latin typeface="inherit"/>
              </a:rPr>
              <a:t>Sempervivum (joubarbe)</a:t>
            </a:r>
          </a:p>
          <a:p>
            <a:pPr algn="l" fontAlgn="base">
              <a:buFont typeface="+mj-lt"/>
              <a:buAutoNum type="arabicPeriod"/>
            </a:pPr>
            <a:r>
              <a:rPr lang="fr-FR" b="0" i="0" dirty="0">
                <a:solidFill>
                  <a:srgbClr val="FFFFFF"/>
                </a:solidFill>
                <a:effectLst/>
                <a:latin typeface="inherit"/>
              </a:rPr>
              <a:t>Mammillaria</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59</a:t>
            </a:fld>
            <a:endParaRPr lang="fr-FR"/>
          </a:p>
        </p:txBody>
      </p:sp>
    </p:spTree>
    <p:extLst>
      <p:ext uri="{BB962C8B-B14F-4D97-AF65-F5344CB8AC3E}">
        <p14:creationId xmlns:p14="http://schemas.microsoft.com/office/powerpoint/2010/main" val="15140597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60</a:t>
            </a:fld>
            <a:endParaRPr lang="fr-FR"/>
          </a:p>
        </p:txBody>
      </p:sp>
    </p:spTree>
    <p:extLst>
      <p:ext uri="{BB962C8B-B14F-4D97-AF65-F5344CB8AC3E}">
        <p14:creationId xmlns:p14="http://schemas.microsoft.com/office/powerpoint/2010/main" val="15793423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61</a:t>
            </a:fld>
            <a:endParaRPr lang="fr-FR"/>
          </a:p>
        </p:txBody>
      </p:sp>
    </p:spTree>
    <p:extLst>
      <p:ext uri="{BB962C8B-B14F-4D97-AF65-F5344CB8AC3E}">
        <p14:creationId xmlns:p14="http://schemas.microsoft.com/office/powerpoint/2010/main" val="22825004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Ces plantes permettent de remplacer le paillage si la couverture est dense: limite les adventices, diminution du rayonnement solaire sur le sol, limite l’évaporation du sol et conserve la fraîcheur et échange de nutriments dans le sol grâce au chevelu racinaire. Certaines plantes sont </a:t>
            </a:r>
            <a:r>
              <a:rPr lang="fr-FR" dirty="0" err="1"/>
              <a:t>allélopathiques</a:t>
            </a:r>
            <a:r>
              <a:rPr lang="fr-FR" dirty="0"/>
              <a:t> (inhibition de la germination des graines). Réduction de l’entretien et résilience climatique.</a:t>
            </a:r>
          </a:p>
          <a:p>
            <a:r>
              <a:rPr lang="fr-FR" dirty="0"/>
              <a:t>Santoline grise ou verte, </a:t>
            </a:r>
            <a:r>
              <a:rPr lang="fr-FR" dirty="0" err="1"/>
              <a:t>tanacetum</a:t>
            </a:r>
            <a:r>
              <a:rPr lang="fr-FR" dirty="0"/>
              <a:t> </a:t>
            </a:r>
            <a:r>
              <a:rPr lang="fr-FR" dirty="0" err="1"/>
              <a:t>haradjanii</a:t>
            </a:r>
            <a:r>
              <a:rPr lang="fr-FR" dirty="0"/>
              <a:t>, </a:t>
            </a:r>
            <a:r>
              <a:rPr lang="fr-FR" dirty="0" err="1"/>
              <a:t>satureja</a:t>
            </a:r>
            <a:r>
              <a:rPr lang="fr-FR" dirty="0"/>
              <a:t> </a:t>
            </a:r>
            <a:r>
              <a:rPr lang="fr-FR" dirty="0" err="1"/>
              <a:t>spicigera</a:t>
            </a:r>
            <a:r>
              <a:rPr lang="fr-FR" dirty="0"/>
              <a:t>, </a:t>
            </a:r>
            <a:r>
              <a:rPr lang="fr-FR" dirty="0" err="1"/>
              <a:t>salvia</a:t>
            </a:r>
            <a:r>
              <a:rPr lang="fr-FR" dirty="0"/>
              <a:t> </a:t>
            </a:r>
            <a:r>
              <a:rPr lang="fr-FR" dirty="0" err="1"/>
              <a:t>microphylla</a:t>
            </a:r>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63</a:t>
            </a:fld>
            <a:endParaRPr lang="fr-FR"/>
          </a:p>
        </p:txBody>
      </p:sp>
    </p:spTree>
    <p:extLst>
      <p:ext uri="{BB962C8B-B14F-4D97-AF65-F5344CB8AC3E}">
        <p14:creationId xmlns:p14="http://schemas.microsoft.com/office/powerpoint/2010/main" val="27994352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Plantation a privilégier en Automne.</a:t>
            </a:r>
          </a:p>
          <a:p>
            <a:r>
              <a:rPr lang="fr-FR" dirty="0"/>
              <a:t>Ce sont principalement des Méditerranéennes qui ont besoin d’un sol pauvre et drainant (butte) avec une résistance aux écarts de T° </a:t>
            </a:r>
          </a:p>
          <a:p>
            <a:r>
              <a:rPr lang="fr-FR" dirty="0"/>
              <a:t>Elles ont une grande utilité pour végétaliser les pieds d’arbres;</a:t>
            </a:r>
          </a:p>
          <a:p>
            <a:r>
              <a:rPr lang="fr-FR" dirty="0" err="1"/>
              <a:t>Achilléa</a:t>
            </a:r>
            <a:r>
              <a:rPr lang="fr-FR" dirty="0"/>
              <a:t> </a:t>
            </a:r>
            <a:r>
              <a:rPr lang="fr-FR" dirty="0" err="1"/>
              <a:t>crithomifolia</a:t>
            </a:r>
            <a:r>
              <a:rPr lang="fr-FR" dirty="0"/>
              <a:t>, </a:t>
            </a:r>
            <a:r>
              <a:rPr lang="fr-FR" dirty="0" err="1"/>
              <a:t>centeauréa</a:t>
            </a:r>
            <a:r>
              <a:rPr lang="fr-FR" dirty="0"/>
              <a:t> </a:t>
            </a:r>
            <a:r>
              <a:rPr lang="fr-FR" dirty="0" err="1"/>
              <a:t>bella</a:t>
            </a:r>
            <a:r>
              <a:rPr lang="fr-FR" dirty="0"/>
              <a:t> , népétas, </a:t>
            </a:r>
            <a:r>
              <a:rPr lang="fr-FR" dirty="0" err="1"/>
              <a:t>erigéron</a:t>
            </a:r>
            <a:r>
              <a:rPr lang="fr-FR" dirty="0"/>
              <a:t> </a:t>
            </a:r>
            <a:r>
              <a:rPr lang="fr-FR" dirty="0" err="1"/>
              <a:t>karvinskianus</a:t>
            </a:r>
            <a:r>
              <a:rPr lang="fr-FR" dirty="0"/>
              <a:t>, santoline, </a:t>
            </a:r>
            <a:r>
              <a:rPr lang="fr-FR" dirty="0" err="1"/>
              <a:t>tanacetum</a:t>
            </a:r>
            <a:r>
              <a:rPr lang="fr-FR" dirty="0"/>
              <a:t> </a:t>
            </a:r>
            <a:r>
              <a:rPr lang="fr-FR" dirty="0" err="1"/>
              <a:t>haradjanii</a:t>
            </a:r>
            <a:r>
              <a:rPr lang="fr-FR" dirty="0"/>
              <a:t>, </a:t>
            </a:r>
            <a:r>
              <a:rPr lang="fr-FR" dirty="0" err="1"/>
              <a:t>satureja</a:t>
            </a:r>
            <a:r>
              <a:rPr lang="fr-FR" dirty="0"/>
              <a:t> </a:t>
            </a:r>
            <a:r>
              <a:rPr lang="fr-FR" dirty="0" err="1"/>
              <a:t>spicigera</a:t>
            </a:r>
            <a:endParaRPr lang="fr-FR" dirty="0"/>
          </a:p>
          <a:p>
            <a:r>
              <a:rPr lang="fr-FR" dirty="0"/>
              <a:t>Plantation a privilégier en Automne.</a:t>
            </a:r>
          </a:p>
          <a:p>
            <a:r>
              <a:rPr lang="fr-FR" dirty="0"/>
              <a:t>Garder le collet au sec surtout l’hiver</a:t>
            </a:r>
          </a:p>
          <a:p>
            <a:r>
              <a:rPr lang="fr-FR" dirty="0"/>
              <a:t>Le paillage minéral le plus adéquat, organique décomposition inutile avec apport de MO, toile qui permet un lit de germination.</a:t>
            </a:r>
          </a:p>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64</a:t>
            </a:fld>
            <a:endParaRPr lang="fr-FR"/>
          </a:p>
        </p:txBody>
      </p:sp>
    </p:spTree>
    <p:extLst>
      <p:ext uri="{BB962C8B-B14F-4D97-AF65-F5344CB8AC3E}">
        <p14:creationId xmlns:p14="http://schemas.microsoft.com/office/powerpoint/2010/main" val="15341731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altLang="fr-FR" sz="1200" dirty="0"/>
              <a:t>ZOZIA qui jaunit l’hiver</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65</a:t>
            </a:fld>
            <a:endParaRPr lang="fr-FR"/>
          </a:p>
        </p:txBody>
      </p:sp>
    </p:spTree>
    <p:extLst>
      <p:ext uri="{BB962C8B-B14F-4D97-AF65-F5344CB8AC3E}">
        <p14:creationId xmlns:p14="http://schemas.microsoft.com/office/powerpoint/2010/main" val="5658667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altLang="fr-FR" sz="1200" dirty="0"/>
              <a:t>THYM SERPOLETTE</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66</a:t>
            </a:fld>
            <a:endParaRPr lang="fr-FR"/>
          </a:p>
        </p:txBody>
      </p:sp>
    </p:spTree>
    <p:extLst>
      <p:ext uri="{BB962C8B-B14F-4D97-AF65-F5344CB8AC3E}">
        <p14:creationId xmlns:p14="http://schemas.microsoft.com/office/powerpoint/2010/main" val="8207058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altLang="fr-FR" sz="1200" dirty="0" err="1"/>
              <a:t>Phyla</a:t>
            </a:r>
            <a:r>
              <a:rPr lang="fr-FR" altLang="fr-FR" sz="1200" dirty="0"/>
              <a:t> </a:t>
            </a:r>
            <a:r>
              <a:rPr lang="fr-FR" altLang="fr-FR" sz="1200" dirty="0" err="1"/>
              <a:t>nodiflora</a:t>
            </a:r>
            <a:r>
              <a:rPr lang="fr-FR" altLang="fr-FR" sz="1200" dirty="0"/>
              <a:t> et achillée, </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67</a:t>
            </a:fld>
            <a:endParaRPr lang="fr-FR"/>
          </a:p>
        </p:txBody>
      </p:sp>
    </p:spTree>
    <p:extLst>
      <p:ext uri="{BB962C8B-B14F-4D97-AF65-F5344CB8AC3E}">
        <p14:creationId xmlns:p14="http://schemas.microsoft.com/office/powerpoint/2010/main" val="41615019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altLang="fr-FR" sz="1200" dirty="0"/>
              <a:t>matricaire rampante, </a:t>
            </a:r>
            <a:r>
              <a:rPr lang="fr-FR" altLang="fr-FR" sz="1200" dirty="0" err="1"/>
              <a:t>frankénia</a:t>
            </a:r>
            <a:r>
              <a:rPr lang="fr-FR" altLang="fr-FR" sz="1200" dirty="0"/>
              <a:t>, </a:t>
            </a:r>
            <a:r>
              <a:rPr lang="fr-FR" altLang="fr-FR" sz="1200" dirty="0" err="1"/>
              <a:t>dichondra</a:t>
            </a:r>
            <a:r>
              <a:rPr lang="fr-FR" altLang="fr-FR" sz="1200" dirty="0"/>
              <a:t> repens, </a:t>
            </a:r>
            <a:r>
              <a:rPr lang="fr-FR" altLang="fr-FR" sz="1200" dirty="0" err="1"/>
              <a:t>pachysandra</a:t>
            </a:r>
            <a:r>
              <a:rPr lang="fr-FR" altLang="fr-FR" sz="1200" dirty="0"/>
              <a:t> </a:t>
            </a:r>
            <a:r>
              <a:rPr lang="fr-FR" altLang="fr-FR" sz="1200" dirty="0" err="1"/>
              <a:t>terminalis</a:t>
            </a:r>
            <a:endParaRPr lang="fr-FR" altLang="fr-FR" sz="1200" dirty="0"/>
          </a:p>
          <a:p>
            <a:pPr>
              <a:lnSpc>
                <a:spcPct val="80000"/>
              </a:lnSpc>
              <a:buFontTx/>
              <a:buNone/>
            </a:pPr>
            <a:r>
              <a:rPr lang="fr-FR" altLang="fr-FR" sz="1200" dirty="0" err="1"/>
              <a:t>Menthas</a:t>
            </a:r>
            <a:r>
              <a:rPr lang="fr-FR" altLang="fr-FR" sz="1200" dirty="0"/>
              <a:t> </a:t>
            </a:r>
            <a:r>
              <a:rPr lang="fr-FR" altLang="fr-FR" sz="1200" dirty="0" err="1"/>
              <a:t>requinii</a:t>
            </a:r>
            <a:r>
              <a:rPr lang="fr-FR" altLang="fr-FR" sz="1200" dirty="0"/>
              <a:t>, </a:t>
            </a:r>
            <a:r>
              <a:rPr lang="fr-FR" altLang="fr-FR" sz="1200" dirty="0" err="1"/>
              <a:t>ophiophogon</a:t>
            </a:r>
            <a:r>
              <a:rPr lang="fr-FR" altLang="fr-FR" sz="1200" dirty="0"/>
              <a:t> </a:t>
            </a:r>
            <a:r>
              <a:rPr lang="fr-FR" altLang="fr-FR" sz="1200" dirty="0" err="1"/>
              <a:t>japonicus</a:t>
            </a:r>
            <a:r>
              <a:rPr lang="fr-FR" altLang="fr-FR" sz="1200" dirty="0"/>
              <a:t> « minor »,, </a:t>
            </a:r>
            <a:r>
              <a:rPr lang="fr-FR" altLang="fr-FR" sz="1200" dirty="0" err="1"/>
              <a:t>ellisiophyllum</a:t>
            </a:r>
            <a:r>
              <a:rPr lang="fr-FR" altLang="fr-FR" sz="1200" dirty="0"/>
              <a:t> </a:t>
            </a:r>
            <a:r>
              <a:rPr lang="fr-FR" altLang="fr-FR" sz="1200" dirty="0" err="1"/>
              <a:t>pinnatum</a:t>
            </a:r>
            <a:r>
              <a:rPr lang="fr-FR" altLang="fr-FR" sz="1200" dirty="0"/>
              <a:t>, </a:t>
            </a:r>
            <a:r>
              <a:rPr lang="fr-FR" altLang="fr-FR" sz="1200" dirty="0" err="1"/>
              <a:t>azarum</a:t>
            </a:r>
            <a:r>
              <a:rPr lang="fr-FR" altLang="fr-FR" sz="1200" dirty="0"/>
              <a:t> </a:t>
            </a:r>
            <a:r>
              <a:rPr lang="fr-FR" altLang="fr-FR" sz="1200" dirty="0" err="1"/>
              <a:t>européum</a:t>
            </a:r>
            <a:r>
              <a:rPr lang="fr-FR" altLang="fr-FR" sz="1200" dirty="0"/>
              <a:t> pour l’ombre</a:t>
            </a:r>
          </a:p>
          <a:p>
            <a:pPr>
              <a:lnSpc>
                <a:spcPct val="80000"/>
              </a:lnSpc>
              <a:buFontTx/>
              <a:buNone/>
            </a:pPr>
            <a:endParaRPr lang="fr-FR" altLang="fr-FR" sz="1200"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68</a:t>
            </a:fld>
            <a:endParaRPr lang="fr-FR"/>
          </a:p>
        </p:txBody>
      </p:sp>
    </p:spTree>
    <p:extLst>
      <p:ext uri="{BB962C8B-B14F-4D97-AF65-F5344CB8AC3E}">
        <p14:creationId xmlns:p14="http://schemas.microsoft.com/office/powerpoint/2010/main" val="3461626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fr-FR"/>
              <a:t>Modifiez le style du titre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08085A3A-F30A-4395-BF8E-00E443E2EB02}" type="datetime1">
              <a:rPr lang="en-US" smtClean="0"/>
              <a:t>7/17/2025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1210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7CBE04E7-B90B-495B-B3E7-F9D71C25144C}" type="datetime1">
              <a:rPr lang="en-US" smtClean="0"/>
              <a:t>7/17/2025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1479464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Titre de section">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fr-FR"/>
              <a:t>Modifiez le style du titre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fld id="{D0EC63BB-68E6-444D-A614-A85D81C0D6A4}" type="datetime1">
              <a:rPr lang="en-US" smtClean="0"/>
              <a:t>7/17/2025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3729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fr-FR"/>
              <a:t>Modifiez le style du titre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F98CDE1B-1A57-4712-8C88-9B4CDFF61955}" type="datetime1">
              <a:rPr lang="en-US" smtClean="0"/>
              <a:t>7/17/2025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‹N°›</a:t>
            </a:fld>
            <a:endParaRPr lang="en-US" dirty="0"/>
          </a:p>
        </p:txBody>
      </p:sp>
    </p:spTree>
    <p:extLst>
      <p:ext uri="{BB962C8B-B14F-4D97-AF65-F5344CB8AC3E}">
        <p14:creationId xmlns:p14="http://schemas.microsoft.com/office/powerpoint/2010/main" val="2992772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fr-FR"/>
              <a:t>Modifiez le style du titre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22960" y="2582334"/>
            <a:ext cx="3703320" cy="337820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4663440" y="2582334"/>
            <a:ext cx="3703320" cy="337820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62470FB5-30B6-4D51-B889-617514A6427B}" type="datetime1">
              <a:rPr lang="en-US" smtClean="0"/>
              <a:t>7/17/2025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870302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B30BDBE7-1C80-4F38-9713-A2C90A07ACCD}" type="datetime1">
              <a:rPr lang="en-US" smtClean="0"/>
              <a:t>7/17/2025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3829843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Vide">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C025DFD-261A-4714-9EAE-AB43963279F1}" type="datetime1">
              <a:rPr lang="en-US" smtClean="0"/>
              <a:t>7/17/2025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1707905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u avec légende">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fr-FR"/>
              <a:t>Modifiez le style du titre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B3A79A55-F054-4AA3-AB1C-36A8B7CF64F1}" type="datetime1">
              <a:rPr lang="en-US" smtClean="0"/>
              <a:t>7/17/2025</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‹N°›</a:t>
            </a:fld>
            <a:endParaRPr lang="en-US" dirty="0"/>
          </a:p>
        </p:txBody>
      </p:sp>
    </p:spTree>
    <p:extLst>
      <p:ext uri="{BB962C8B-B14F-4D97-AF65-F5344CB8AC3E}">
        <p14:creationId xmlns:p14="http://schemas.microsoft.com/office/powerpoint/2010/main" val="1673522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e avec légende">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fr-FR"/>
              <a:t>Modifiez le style du titre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6F9FA682-6C87-48A3-AC95-C24AD3CEFA30}" type="datetime1">
              <a:rPr lang="en-US" smtClean="0"/>
              <a:t>7/17/2025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3010976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1A837E9F-9E1E-41A0-B5F7-8F7C30E5412C}" type="datetime1">
              <a:rPr lang="en-US" smtClean="0"/>
              <a:t>7/17/2025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‹N°›</a:t>
            </a:fld>
            <a:endParaRPr lang="en-US" dirty="0"/>
          </a:p>
        </p:txBody>
      </p:sp>
    </p:spTree>
    <p:extLst>
      <p:ext uri="{BB962C8B-B14F-4D97-AF65-F5344CB8AC3E}">
        <p14:creationId xmlns:p14="http://schemas.microsoft.com/office/powerpoint/2010/main" val="3036728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re vertical et text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DF6ADCFF-3443-45CC-B468-54E9DFA894B6}" type="datetime1">
              <a:rPr lang="en-US" smtClean="0"/>
              <a:t>7/17/2025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3238094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re uniquement">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Espace réservé d’image 18">
            <a:extLst>
              <a:ext uri="{FF2B5EF4-FFF2-40B4-BE49-F238E27FC236}">
                <a16:creationId xmlns:a16="http://schemas.microsoft.com/office/drawing/2014/main" id="{34120D15-E48C-4FBE-BB95-24DB36D9F458}"/>
              </a:ext>
            </a:extLst>
          </p:cNvPr>
          <p:cNvSpPr>
            <a:spLocks noGrp="1"/>
          </p:cNvSpPr>
          <p:nvPr>
            <p:ph type="pic" sz="quarter" idx="14"/>
          </p:nvPr>
        </p:nvSpPr>
        <p:spPr>
          <a:xfrm>
            <a:off x="1024824" y="2530059"/>
            <a:ext cx="2780979"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200" b="1">
                <a:solidFill>
                  <a:schemeClr val="bg1"/>
                </a:solidFill>
              </a:defRPr>
            </a:lvl1pPr>
          </a:lstStyle>
          <a:p>
            <a:pPr rtl="0"/>
            <a:r>
              <a:rPr lang="fr-FR" noProof="0"/>
              <a:t>Cliquez sur l'icône pour ajouter une image</a:t>
            </a:r>
          </a:p>
        </p:txBody>
      </p:sp>
      <p:sp>
        <p:nvSpPr>
          <p:cNvPr id="2" name="Titre 1">
            <a:extLst>
              <a:ext uri="{FF2B5EF4-FFF2-40B4-BE49-F238E27FC236}">
                <a16:creationId xmlns:a16="http://schemas.microsoft.com/office/drawing/2014/main" id="{E969F227-D21C-48B3-828A-6BFA9585E82F}"/>
              </a:ext>
            </a:extLst>
          </p:cNvPr>
          <p:cNvSpPr>
            <a:spLocks noGrp="1"/>
          </p:cNvSpPr>
          <p:nvPr>
            <p:ph type="title" hasCustomPrompt="1"/>
          </p:nvPr>
        </p:nvSpPr>
        <p:spPr>
          <a:xfrm>
            <a:off x="3902202" y="585216"/>
            <a:ext cx="4375404" cy="2276856"/>
          </a:xfrm>
        </p:spPr>
        <p:txBody>
          <a:bodyPr rtlCol="0" anchor="b"/>
          <a:lstStyle>
            <a:lvl1pPr algn="r">
              <a:defRPr sz="4500" b="1" cap="all" spc="300" baseline="0">
                <a:solidFill>
                  <a:schemeClr val="bg1"/>
                </a:solidFill>
              </a:defRPr>
            </a:lvl1pPr>
          </a:lstStyle>
          <a:p>
            <a:pPr rtl="0"/>
            <a:r>
              <a:rPr lang="fr-FR" noProof="0"/>
              <a:t>Titre</a:t>
            </a:r>
          </a:p>
        </p:txBody>
      </p:sp>
      <p:sp>
        <p:nvSpPr>
          <p:cNvPr id="3" name="Espace réservé de la date 2">
            <a:extLst>
              <a:ext uri="{FF2B5EF4-FFF2-40B4-BE49-F238E27FC236}">
                <a16:creationId xmlns:a16="http://schemas.microsoft.com/office/drawing/2014/main" id="{8DF1DFFF-E5C5-43DF-B71C-7270DB97372C}"/>
              </a:ext>
            </a:extLst>
          </p:cNvPr>
          <p:cNvSpPr>
            <a:spLocks noGrp="1"/>
          </p:cNvSpPr>
          <p:nvPr>
            <p:ph type="dt" sz="half" idx="10"/>
          </p:nvPr>
        </p:nvSpPr>
        <p:spPr>
          <a:xfrm>
            <a:off x="493776" y="201169"/>
            <a:ext cx="2057400" cy="365125"/>
          </a:xfrm>
        </p:spPr>
        <p:txBody>
          <a:bodyPr rtlCol="0"/>
          <a:lstStyle>
            <a:lvl1pPr>
              <a:defRPr>
                <a:solidFill>
                  <a:schemeClr val="bg1"/>
                </a:solidFill>
              </a:defRPr>
            </a:lvl1pPr>
          </a:lstStyle>
          <a:p>
            <a:pPr rtl="0"/>
            <a:r>
              <a:rPr lang="fr-FR" noProof="0"/>
              <a:t>03/09/20XX</a:t>
            </a:r>
          </a:p>
        </p:txBody>
      </p:sp>
      <p:sp>
        <p:nvSpPr>
          <p:cNvPr id="4" name="Espace réservé du pied de page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760095" y="1984169"/>
            <a:ext cx="2788920" cy="273844"/>
          </a:xfrm>
        </p:spPr>
        <p:txBody>
          <a:bodyPr rtlCol="0"/>
          <a:lstStyle>
            <a:lvl1pPr>
              <a:defRPr>
                <a:solidFill>
                  <a:schemeClr val="bg1"/>
                </a:solidFill>
              </a:defRPr>
            </a:lvl1pPr>
          </a:lstStyle>
          <a:p>
            <a:pPr rtl="0"/>
            <a:r>
              <a:rPr lang="fr-FR" noProof="0"/>
              <a:t>Conclusion, synthèse et bilan</a:t>
            </a:r>
          </a:p>
        </p:txBody>
      </p:sp>
      <p:sp>
        <p:nvSpPr>
          <p:cNvPr id="5" name="Espace réservé du numéro de diapositive 4">
            <a:extLst>
              <a:ext uri="{FF2B5EF4-FFF2-40B4-BE49-F238E27FC236}">
                <a16:creationId xmlns:a16="http://schemas.microsoft.com/office/drawing/2014/main" id="{30FF4306-91CD-4B7B-8A53-34BE8F997581}"/>
              </a:ext>
            </a:extLst>
          </p:cNvPr>
          <p:cNvSpPr>
            <a:spLocks noGrp="1"/>
          </p:cNvSpPr>
          <p:nvPr>
            <p:ph type="sldNum" sz="quarter" idx="12"/>
          </p:nvPr>
        </p:nvSpPr>
        <p:spPr>
          <a:xfrm>
            <a:off x="6457950" y="201169"/>
            <a:ext cx="2057400" cy="365125"/>
          </a:xfrm>
        </p:spPr>
        <p:txBody>
          <a:bodyPr rtlCol="0"/>
          <a:lstStyle>
            <a:lvl1pPr>
              <a:defRPr>
                <a:solidFill>
                  <a:schemeClr val="bg1"/>
                </a:solidFill>
              </a:defRPr>
            </a:lvl1pPr>
          </a:lstStyle>
          <a:p>
            <a:pPr rtl="0"/>
            <a:fld id="{D8DA9DAA-006C-4F4B-980E-E3DF019B24E2}" type="slidenum">
              <a:rPr lang="fr-FR" noProof="0" smtClean="0"/>
              <a:pPr rtl="0"/>
              <a:t>‹N°›</a:t>
            </a:fld>
            <a:endParaRPr lang="fr-FR" noProof="0"/>
          </a:p>
        </p:txBody>
      </p:sp>
      <p:cxnSp>
        <p:nvCxnSpPr>
          <p:cNvPr id="14" name="Connecteur droit 13">
            <a:extLst>
              <a:ext uri="{FF2B5EF4-FFF2-40B4-BE49-F238E27FC236}">
                <a16:creationId xmlns:a16="http://schemas.microsoft.com/office/drawing/2014/main" id="{13AE7F8D-AE68-4A83-BAB5-3A97D473CE3C}"/>
              </a:ext>
            </a:extLst>
          </p:cNvPr>
          <p:cNvCxnSpPr>
            <a:cxnSpLocks/>
          </p:cNvCxnSpPr>
          <p:nvPr userDrawn="1"/>
        </p:nvCxnSpPr>
        <p:spPr>
          <a:xfrm>
            <a:off x="642086" y="3568936"/>
            <a:ext cx="0" cy="32760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Espace réservé du texte 15">
            <a:extLst>
              <a:ext uri="{FF2B5EF4-FFF2-40B4-BE49-F238E27FC236}">
                <a16:creationId xmlns:a16="http://schemas.microsoft.com/office/drawing/2014/main" id="{A928810C-E773-43AE-A2A1-4073955CC8DA}"/>
              </a:ext>
            </a:extLst>
          </p:cNvPr>
          <p:cNvSpPr>
            <a:spLocks noGrp="1"/>
          </p:cNvSpPr>
          <p:nvPr>
            <p:ph type="body" sz="quarter" idx="13" hasCustomPrompt="1"/>
          </p:nvPr>
        </p:nvSpPr>
        <p:spPr>
          <a:xfrm>
            <a:off x="3902202" y="3127248"/>
            <a:ext cx="4375404" cy="3118104"/>
          </a:xfrm>
        </p:spPr>
        <p:txBody>
          <a:bodyPr rtlCol="0"/>
          <a:lstStyle>
            <a:lvl1pPr marL="0" indent="0" algn="r">
              <a:buNone/>
              <a:defRPr sz="1350">
                <a:solidFill>
                  <a:schemeClr val="bg1"/>
                </a:solidFill>
              </a:defRPr>
            </a:lvl1pPr>
          </a:lstStyle>
          <a:p>
            <a:pPr lvl="0" rtl="0"/>
            <a:r>
              <a:rPr lang="fr-FR" noProof="0"/>
              <a:t>Modifiez les styles du texte</a:t>
            </a:r>
          </a:p>
        </p:txBody>
      </p:sp>
      <p:sp>
        <p:nvSpPr>
          <p:cNvPr id="11" name="Graphisme 12">
            <a:extLst>
              <a:ext uri="{FF2B5EF4-FFF2-40B4-BE49-F238E27FC236}">
                <a16:creationId xmlns:a16="http://schemas.microsoft.com/office/drawing/2014/main" id="{EA1B6985-3E5A-40F4-9268-D4AB3BBF8C91}"/>
              </a:ext>
            </a:extLst>
          </p:cNvPr>
          <p:cNvSpPr/>
          <p:nvPr userDrawn="1"/>
        </p:nvSpPr>
        <p:spPr>
          <a:xfrm>
            <a:off x="3559045" y="2760277"/>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fr-FR" sz="1350" noProof="0"/>
          </a:p>
        </p:txBody>
      </p:sp>
      <p:sp>
        <p:nvSpPr>
          <p:cNvPr id="13" name="Graphisme 13">
            <a:extLst>
              <a:ext uri="{FF2B5EF4-FFF2-40B4-BE49-F238E27FC236}">
                <a16:creationId xmlns:a16="http://schemas.microsoft.com/office/drawing/2014/main" id="{338BC906-9D03-4280-85E8-21A81BC21D73}"/>
              </a:ext>
            </a:extLst>
          </p:cNvPr>
          <p:cNvSpPr/>
          <p:nvPr userDrawn="1"/>
        </p:nvSpPr>
        <p:spPr>
          <a:xfrm>
            <a:off x="3289961" y="2530983"/>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fr-FR" sz="1350" noProof="0"/>
          </a:p>
        </p:txBody>
      </p:sp>
      <p:sp>
        <p:nvSpPr>
          <p:cNvPr id="17" name="Graphisme 15">
            <a:extLst>
              <a:ext uri="{FF2B5EF4-FFF2-40B4-BE49-F238E27FC236}">
                <a16:creationId xmlns:a16="http://schemas.microsoft.com/office/drawing/2014/main" id="{C5C06D53-C9F6-47E8-BFE1-B8193A1AED8B}"/>
              </a:ext>
            </a:extLst>
          </p:cNvPr>
          <p:cNvSpPr/>
          <p:nvPr userDrawn="1"/>
        </p:nvSpPr>
        <p:spPr>
          <a:xfrm>
            <a:off x="1252490" y="6031572"/>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fr-FR" sz="1350" noProof="0"/>
          </a:p>
        </p:txBody>
      </p:sp>
    </p:spTree>
    <p:extLst>
      <p:ext uri="{BB962C8B-B14F-4D97-AF65-F5344CB8AC3E}">
        <p14:creationId xmlns:p14="http://schemas.microsoft.com/office/powerpoint/2010/main" val="1504310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re et contenu">
    <p:spTree>
      <p:nvGrpSpPr>
        <p:cNvPr id="1" name=""/>
        <p:cNvGrpSpPr/>
        <p:nvPr/>
      </p:nvGrpSpPr>
      <p:grpSpPr>
        <a:xfrm>
          <a:off x="0" y="0"/>
          <a:ext cx="0" cy="0"/>
          <a:chOff x="0" y="0"/>
          <a:chExt cx="0" cy="0"/>
        </a:xfrm>
      </p:grpSpPr>
      <p:sp>
        <p:nvSpPr>
          <p:cNvPr id="15" name="Espace réservé d’image 14">
            <a:extLst>
              <a:ext uri="{FF2B5EF4-FFF2-40B4-BE49-F238E27FC236}">
                <a16:creationId xmlns:a16="http://schemas.microsoft.com/office/drawing/2014/main" id="{E62FC6D8-DD87-4B93-8491-43C84EE63FE2}"/>
              </a:ext>
            </a:extLst>
          </p:cNvPr>
          <p:cNvSpPr>
            <a:spLocks noGrp="1"/>
          </p:cNvSpPr>
          <p:nvPr>
            <p:ph type="pic" sz="quarter" idx="13"/>
          </p:nvPr>
        </p:nvSpPr>
        <p:spPr>
          <a:xfrm>
            <a:off x="5588974" y="1665520"/>
            <a:ext cx="320022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fr-FR" noProof="0"/>
              <a:t>Cliquez sur l'icône pour ajouter une image</a:t>
            </a:r>
          </a:p>
        </p:txBody>
      </p:sp>
      <p:sp>
        <p:nvSpPr>
          <p:cNvPr id="2" name="Titre 1">
            <a:extLst>
              <a:ext uri="{FF2B5EF4-FFF2-40B4-BE49-F238E27FC236}">
                <a16:creationId xmlns:a16="http://schemas.microsoft.com/office/drawing/2014/main" id="{9696CF8C-1EA0-4E47-AC60-CAC3B80A3C5D}"/>
              </a:ext>
            </a:extLst>
          </p:cNvPr>
          <p:cNvSpPr>
            <a:spLocks noGrp="1"/>
          </p:cNvSpPr>
          <p:nvPr>
            <p:ph type="title"/>
          </p:nvPr>
        </p:nvSpPr>
        <p:spPr>
          <a:xfrm>
            <a:off x="603504" y="1335024"/>
            <a:ext cx="4642866" cy="1179576"/>
          </a:xfrm>
        </p:spPr>
        <p:txBody>
          <a:bodyPr lIns="91440" tIns="45720" rIns="91440" bIns="45720" rtlCol="0" anchor="b"/>
          <a:lstStyle>
            <a:lvl1pPr>
              <a:defRPr sz="4050"/>
            </a:lvl1pPr>
          </a:lstStyle>
          <a:p>
            <a:pPr rtl="0"/>
            <a:r>
              <a:rPr lang="fr-FR" noProof="0"/>
              <a:t>Modifiez le style du titre</a:t>
            </a:r>
          </a:p>
        </p:txBody>
      </p:sp>
      <p:sp>
        <p:nvSpPr>
          <p:cNvPr id="3" name="Espace réservé du contenu 2">
            <a:extLst>
              <a:ext uri="{FF2B5EF4-FFF2-40B4-BE49-F238E27FC236}">
                <a16:creationId xmlns:a16="http://schemas.microsoft.com/office/drawing/2014/main" id="{628CABF8-19D8-4F3C-994F-4D35EC7A2C3E}"/>
              </a:ext>
            </a:extLst>
          </p:cNvPr>
          <p:cNvSpPr>
            <a:spLocks noGrp="1"/>
          </p:cNvSpPr>
          <p:nvPr>
            <p:ph idx="1" hasCustomPrompt="1"/>
          </p:nvPr>
        </p:nvSpPr>
        <p:spPr>
          <a:xfrm>
            <a:off x="637794" y="2825496"/>
            <a:ext cx="4642866" cy="3346704"/>
          </a:xfrm>
        </p:spPr>
        <p:txBody>
          <a:bodyPr rtlCol="0"/>
          <a:lstStyle>
            <a:lvl1pPr marL="0" indent="0">
              <a:lnSpc>
                <a:spcPct val="110000"/>
              </a:lnSpc>
              <a:buNone/>
              <a:defRPr sz="1500"/>
            </a:lvl1pPr>
            <a:lvl2pPr marL="171450">
              <a:defRPr sz="1350"/>
            </a:lvl2pPr>
            <a:lvl3pPr marL="342900">
              <a:defRPr sz="1200"/>
            </a:lvl3pPr>
            <a:lvl4pPr marL="514350">
              <a:defRPr sz="1050"/>
            </a:lvl4pPr>
            <a:lvl5pPr>
              <a:defRPr sz="1050"/>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p:txBody>
      </p:sp>
      <p:sp>
        <p:nvSpPr>
          <p:cNvPr id="4" name="Espace réservé de la date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fr-FR" noProof="0"/>
              <a:t>03/09/20XX</a:t>
            </a:r>
          </a:p>
        </p:txBody>
      </p:sp>
      <p:sp>
        <p:nvSpPr>
          <p:cNvPr id="5" name="Espace réservé du pied de page 4">
            <a:extLst>
              <a:ext uri="{FF2B5EF4-FFF2-40B4-BE49-F238E27FC236}">
                <a16:creationId xmlns:a16="http://schemas.microsoft.com/office/drawing/2014/main" id="{6140F15D-DD72-46D5-BF0F-F5064710700E}"/>
              </a:ext>
            </a:extLst>
          </p:cNvPr>
          <p:cNvSpPr>
            <a:spLocks noGrp="1"/>
          </p:cNvSpPr>
          <p:nvPr>
            <p:ph type="ftr" sz="quarter" idx="11"/>
          </p:nvPr>
        </p:nvSpPr>
        <p:spPr>
          <a:xfrm>
            <a:off x="5973318" y="621793"/>
            <a:ext cx="3086100" cy="365125"/>
          </a:xfrm>
        </p:spPr>
        <p:txBody>
          <a:bodyPr rtlCol="0"/>
          <a:lstStyle>
            <a:lvl1pPr>
              <a:defRPr baseline="0">
                <a:solidFill>
                  <a:schemeClr val="accent2"/>
                </a:solidFill>
              </a:defRPr>
            </a:lvl1pPr>
          </a:lstStyle>
          <a:p>
            <a:pPr rtl="0"/>
            <a:r>
              <a:rPr lang="fr-FR" noProof="0"/>
              <a:t>ACCEPTATION ET GESTION DE LA FLORE SPONTANEE</a:t>
            </a:r>
          </a:p>
        </p:txBody>
      </p:sp>
      <p:sp>
        <p:nvSpPr>
          <p:cNvPr id="6" name="Espace réservé du numéro de diapositive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fr-FR" noProof="0" smtClean="0"/>
              <a:pPr rtl="0"/>
              <a:t>‹N°›</a:t>
            </a:fld>
            <a:endParaRPr lang="fr-FR" noProof="0"/>
          </a:p>
        </p:txBody>
      </p:sp>
      <p:cxnSp>
        <p:nvCxnSpPr>
          <p:cNvPr id="9" name="Connecteur droit 8">
            <a:extLst>
              <a:ext uri="{FF2B5EF4-FFF2-40B4-BE49-F238E27FC236}">
                <a16:creationId xmlns:a16="http://schemas.microsoft.com/office/drawing/2014/main" id="{FA8B3D0E-ED3F-46FA-AE79-5FEFDE9168E3}"/>
              </a:ext>
            </a:extLst>
          </p:cNvPr>
          <p:cNvCxnSpPr>
            <a:cxnSpLocks/>
          </p:cNvCxnSpPr>
          <p:nvPr userDrawn="1"/>
        </p:nvCxnSpPr>
        <p:spPr>
          <a:xfrm>
            <a:off x="1" y="806470"/>
            <a:ext cx="5927792"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sme 10">
            <a:extLst>
              <a:ext uri="{FF2B5EF4-FFF2-40B4-BE49-F238E27FC236}">
                <a16:creationId xmlns:a16="http://schemas.microsoft.com/office/drawing/2014/main" id="{AAD06B87-D9B2-4F94-B734-A8F039A2033F}"/>
              </a:ext>
            </a:extLst>
          </p:cNvPr>
          <p:cNvSpPr/>
          <p:nvPr userDrawn="1"/>
        </p:nvSpPr>
        <p:spPr>
          <a:xfrm>
            <a:off x="8461192" y="2070656"/>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fr-FR" sz="1350" noProof="0"/>
          </a:p>
        </p:txBody>
      </p:sp>
      <p:sp>
        <p:nvSpPr>
          <p:cNvPr id="19" name="Graphisme 11">
            <a:extLst>
              <a:ext uri="{FF2B5EF4-FFF2-40B4-BE49-F238E27FC236}">
                <a16:creationId xmlns:a16="http://schemas.microsoft.com/office/drawing/2014/main" id="{BB13A13C-36EA-4B13-9175-C5FE95B34D33}"/>
              </a:ext>
            </a:extLst>
          </p:cNvPr>
          <p:cNvSpPr/>
          <p:nvPr userDrawn="1"/>
        </p:nvSpPr>
        <p:spPr>
          <a:xfrm>
            <a:off x="8226961" y="1780013"/>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fr-FR" sz="1350" noProof="0"/>
          </a:p>
        </p:txBody>
      </p:sp>
    </p:spTree>
    <p:extLst>
      <p:ext uri="{BB962C8B-B14F-4D97-AF65-F5344CB8AC3E}">
        <p14:creationId xmlns:p14="http://schemas.microsoft.com/office/powerpoint/2010/main" val="35819942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Diapositive de titre">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9092"/>
            <a:ext cx="9144000" cy="6858000"/>
          </a:xfrm>
          <a:prstGeom prst="rect">
            <a:avLst/>
          </a:prstGeom>
        </p:spPr>
      </p:pic>
      <p:sp>
        <p:nvSpPr>
          <p:cNvPr id="13" name="Espace réservé du texte 12"/>
          <p:cNvSpPr>
            <a:spLocks noGrp="1"/>
          </p:cNvSpPr>
          <p:nvPr>
            <p:ph type="body" sz="quarter" idx="10" hasCustomPrompt="1"/>
          </p:nvPr>
        </p:nvSpPr>
        <p:spPr>
          <a:xfrm>
            <a:off x="2771800" y="3429000"/>
            <a:ext cx="5475288" cy="864096"/>
          </a:xfrm>
          <a:prstGeom prst="rect">
            <a:avLst/>
          </a:prstGeom>
        </p:spPr>
        <p:txBody>
          <a:bodyPr/>
          <a:lstStyle>
            <a:lvl1pPr marL="0" indent="0">
              <a:buNone/>
              <a:defRPr sz="3600" b="1" baseline="0">
                <a:latin typeface="Arial" panose="020B0604020202020204" pitchFamily="34" charset="0"/>
                <a:cs typeface="Arial" panose="020B0604020202020204" pitchFamily="34" charset="0"/>
              </a:defRPr>
            </a:lvl1pPr>
          </a:lstStyle>
          <a:p>
            <a:pPr lvl="0"/>
            <a:r>
              <a:rPr lang="fr-FR" dirty="0"/>
              <a:t>MODIFIEZ LE TITRE</a:t>
            </a:r>
          </a:p>
        </p:txBody>
      </p:sp>
      <p:sp>
        <p:nvSpPr>
          <p:cNvPr id="15" name="Espace réservé du texte 14"/>
          <p:cNvSpPr>
            <a:spLocks noGrp="1"/>
          </p:cNvSpPr>
          <p:nvPr>
            <p:ph type="body" sz="quarter" idx="11" hasCustomPrompt="1"/>
          </p:nvPr>
        </p:nvSpPr>
        <p:spPr>
          <a:xfrm>
            <a:off x="2771782" y="4100812"/>
            <a:ext cx="4392613" cy="768349"/>
          </a:xfrm>
          <a:prstGeom prst="rect">
            <a:avLst/>
          </a:prstGeom>
        </p:spPr>
        <p:txBody>
          <a:bodyPr/>
          <a:lstStyle>
            <a:lvl1pPr marL="0" indent="0">
              <a:buNone/>
              <a:defRPr sz="2800">
                <a:solidFill>
                  <a:schemeClr val="bg2"/>
                </a:solidFill>
                <a:latin typeface="Arial" panose="020B0604020202020204" pitchFamily="34" charset="0"/>
                <a:cs typeface="Arial" panose="020B0604020202020204" pitchFamily="34" charset="0"/>
              </a:defRPr>
            </a:lvl1pPr>
          </a:lstStyle>
          <a:p>
            <a:pPr lvl="0"/>
            <a:r>
              <a:rPr lang="fr-FR" dirty="0"/>
              <a:t>DE LA PRESENTATION</a:t>
            </a:r>
          </a:p>
        </p:txBody>
      </p:sp>
      <p:sp>
        <p:nvSpPr>
          <p:cNvPr id="4" name="Espace réservé du texte 3"/>
          <p:cNvSpPr>
            <a:spLocks noGrp="1"/>
          </p:cNvSpPr>
          <p:nvPr>
            <p:ph type="body" sz="quarter" idx="12" hasCustomPrompt="1"/>
          </p:nvPr>
        </p:nvSpPr>
        <p:spPr>
          <a:xfrm>
            <a:off x="2915818" y="4869160"/>
            <a:ext cx="648071" cy="287867"/>
          </a:xfrm>
          <a:prstGeom prst="rect">
            <a:avLst/>
          </a:prstGeom>
        </p:spPr>
        <p:txBody>
          <a:bodyPr/>
          <a:lstStyle>
            <a:lvl1pPr marL="0" indent="0">
              <a:buNone/>
              <a:defRPr sz="1300" b="1">
                <a:solidFill>
                  <a:schemeClr val="bg2"/>
                </a:solidFill>
              </a:defRPr>
            </a:lvl1pPr>
          </a:lstStyle>
          <a:p>
            <a:pPr lvl="0"/>
            <a:r>
              <a:rPr lang="fr-FR" dirty="0"/>
              <a:t>Mois</a:t>
            </a:r>
          </a:p>
        </p:txBody>
      </p:sp>
      <p:sp>
        <p:nvSpPr>
          <p:cNvPr id="8" name="Espace réservé du texte 3"/>
          <p:cNvSpPr>
            <a:spLocks noGrp="1"/>
          </p:cNvSpPr>
          <p:nvPr>
            <p:ph type="body" sz="quarter" idx="13" hasCustomPrompt="1"/>
          </p:nvPr>
        </p:nvSpPr>
        <p:spPr>
          <a:xfrm>
            <a:off x="3347864" y="4869160"/>
            <a:ext cx="720080" cy="287867"/>
          </a:xfrm>
          <a:prstGeom prst="rect">
            <a:avLst/>
          </a:prstGeom>
        </p:spPr>
        <p:txBody>
          <a:bodyPr/>
          <a:lstStyle>
            <a:lvl1pPr marL="0" indent="0">
              <a:buNone/>
              <a:defRPr sz="1300" b="1">
                <a:solidFill>
                  <a:schemeClr val="tx1"/>
                </a:solidFill>
              </a:defRPr>
            </a:lvl1pPr>
          </a:lstStyle>
          <a:p>
            <a:pPr lvl="0"/>
            <a:r>
              <a:rPr lang="fr-FR" dirty="0"/>
              <a:t>année</a:t>
            </a:r>
          </a:p>
        </p:txBody>
      </p:sp>
    </p:spTree>
    <p:extLst>
      <p:ext uri="{BB962C8B-B14F-4D97-AF65-F5344CB8AC3E}">
        <p14:creationId xmlns:p14="http://schemas.microsoft.com/office/powerpoint/2010/main" val="3476688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fr-FR"/>
              <a:t>Modifiez le style du titre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3DBAC9B9-E989-4FB0-A455-12BB0DD1C7C0}" type="datetime1">
              <a:rPr lang="en-US" smtClean="0"/>
              <a:t>7/17/2025</a:t>
            </a:fld>
            <a:endParaRPr lang="en-US"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‹N°›</a:t>
            </a:fld>
            <a:endParaRPr lang="en-US"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22988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10" r:id="rId12"/>
    <p:sldLayoutId id="2147483712" r:id="rId13"/>
    <p:sldLayoutId id="2147483713" r:id="rId14"/>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44.jpeg"/></Relationships>
</file>

<file path=ppt/slides/_rels/slide3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9.jpeg"/><Relationship Id="rId4" Type="http://schemas.openxmlformats.org/officeDocument/2006/relationships/image" Target="../media/image48.jpeg"/></Relationships>
</file>

<file path=ppt/slides/_rels/slide4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53.jpeg"/><Relationship Id="rId4" Type="http://schemas.openxmlformats.org/officeDocument/2006/relationships/image" Target="../media/image52.jpeg"/></Relationships>
</file>

<file path=ppt/slides/_rels/slide4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8.xml"/><Relationship Id="rId1" Type="http://schemas.openxmlformats.org/officeDocument/2006/relationships/slideLayout" Target="../slideLayouts/slideLayout12.xml"/><Relationship Id="rId6" Type="http://schemas.openxmlformats.org/officeDocument/2006/relationships/image" Target="../media/image76.jpeg"/><Relationship Id="rId5" Type="http://schemas.openxmlformats.org/officeDocument/2006/relationships/image" Target="../media/image75.jpeg"/><Relationship Id="rId4" Type="http://schemas.openxmlformats.org/officeDocument/2006/relationships/image" Target="../media/image74.jpeg"/></Relationships>
</file>

<file path=ppt/slides/_rels/slide64.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9.xml"/><Relationship Id="rId1" Type="http://schemas.openxmlformats.org/officeDocument/2006/relationships/slideLayout" Target="../slideLayouts/slideLayout12.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6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image" Target="../media/image82.png"/></Relationships>
</file>

<file path=ppt/slides/_rels/slide66.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31.xml"/><Relationship Id="rId1" Type="http://schemas.openxmlformats.org/officeDocument/2006/relationships/slideLayout" Target="../slideLayouts/slideLayout12.xml"/><Relationship Id="rId4" Type="http://schemas.openxmlformats.org/officeDocument/2006/relationships/image" Target="../media/image84.jpeg"/></Relationships>
</file>

<file path=ppt/slides/_rels/slide67.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32.xml"/><Relationship Id="rId1" Type="http://schemas.openxmlformats.org/officeDocument/2006/relationships/slideLayout" Target="../slideLayouts/slideLayout12.xml"/><Relationship Id="rId4" Type="http://schemas.openxmlformats.org/officeDocument/2006/relationships/image" Target="../media/image86.jpeg"/></Relationships>
</file>

<file path=ppt/slides/_rels/slide68.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33.xml"/><Relationship Id="rId1" Type="http://schemas.openxmlformats.org/officeDocument/2006/relationships/slideLayout" Target="../slideLayouts/slideLayout12.xml"/><Relationship Id="rId6" Type="http://schemas.openxmlformats.org/officeDocument/2006/relationships/image" Target="../media/image90.jpeg"/><Relationship Id="rId5" Type="http://schemas.openxmlformats.org/officeDocument/2006/relationships/image" Target="../media/image89.jpeg"/><Relationship Id="rId4" Type="http://schemas.openxmlformats.org/officeDocument/2006/relationships/image" Target="../media/image88.jpeg"/></Relationships>
</file>

<file path=ppt/slides/_rels/slide69.xml.rels><?xml version="1.0" encoding="UTF-8" standalone="yes"?>
<Relationships xmlns="http://schemas.openxmlformats.org/package/2006/relationships"><Relationship Id="rId3" Type="http://schemas.openxmlformats.org/officeDocument/2006/relationships/hyperlink" Target="https://patrickjardindeville.com/" TargetMode="External"/><Relationship Id="rId2" Type="http://schemas.openxmlformats.org/officeDocument/2006/relationships/image" Target="../media/image91.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239246" y="196822"/>
            <a:ext cx="8843058" cy="624392"/>
          </a:xfrm>
        </p:spPr>
        <p:txBody>
          <a:bodyPr rtlCol="0">
            <a:normAutofit fontScale="90000"/>
          </a:bodyPr>
          <a:lstStyle/>
          <a:p>
            <a:pPr algn="ctr" rtl="0"/>
            <a:r>
              <a:rPr lang="fr-FR" sz="3000" dirty="0">
                <a:latin typeface="+mn-lt"/>
              </a:rPr>
              <a:t>LES JARDINS SECS, PLANTES MEDITERRANEENNES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1</a:t>
            </a:fld>
            <a:endParaRPr lang="fr-F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7" name="ZoneTexte 6">
            <a:extLst>
              <a:ext uri="{FF2B5EF4-FFF2-40B4-BE49-F238E27FC236}">
                <a16:creationId xmlns:a16="http://schemas.microsoft.com/office/drawing/2014/main" id="{92E21BE3-5A9A-6B32-3ED4-FC9E0B6E1E01}"/>
              </a:ext>
            </a:extLst>
          </p:cNvPr>
          <p:cNvSpPr txBox="1"/>
          <p:nvPr/>
        </p:nvSpPr>
        <p:spPr>
          <a:xfrm>
            <a:off x="3067292" y="6472165"/>
            <a:ext cx="4653022" cy="369332"/>
          </a:xfrm>
          <a:prstGeom prst="rect">
            <a:avLst/>
          </a:prstGeom>
          <a:noFill/>
        </p:spPr>
        <p:txBody>
          <a:bodyPr wrap="square">
            <a:spAutoFit/>
          </a:bodyPr>
          <a:lstStyle/>
          <a:p>
            <a:r>
              <a:rPr lang="fr-FR" dirty="0"/>
              <a:t>https://jardin-sec.com/</a:t>
            </a:r>
          </a:p>
        </p:txBody>
      </p:sp>
      <p:pic>
        <p:nvPicPr>
          <p:cNvPr id="4" name="Picture 3">
            <a:extLst>
              <a:ext uri="{FF2B5EF4-FFF2-40B4-BE49-F238E27FC236}">
                <a16:creationId xmlns:a16="http://schemas.microsoft.com/office/drawing/2014/main" id="{D88C73D9-9B79-9232-0DAC-3DCD016F7818}"/>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323003" y="1019376"/>
            <a:ext cx="7192347" cy="53168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3331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pour une image  1">
            <a:extLst>
              <a:ext uri="{FF2B5EF4-FFF2-40B4-BE49-F238E27FC236}">
                <a16:creationId xmlns:a16="http://schemas.microsoft.com/office/drawing/2014/main" id="{EC41D927-4C90-D456-F70E-DA354E225DFB}"/>
              </a:ext>
            </a:extLst>
          </p:cNvPr>
          <p:cNvSpPr>
            <a:spLocks noGrp="1"/>
          </p:cNvSpPr>
          <p:nvPr>
            <p:ph type="pic" sz="quarter" idx="14"/>
          </p:nvPr>
        </p:nvSpPr>
        <p:spPr/>
        <p:txBody>
          <a:bodyPr/>
          <a:lstStyle/>
          <a:p>
            <a:endParaRPr lang="fr-FR"/>
          </a:p>
        </p:txBody>
      </p:sp>
      <p:sp>
        <p:nvSpPr>
          <p:cNvPr id="3" name="Titre 2">
            <a:extLst>
              <a:ext uri="{FF2B5EF4-FFF2-40B4-BE49-F238E27FC236}">
                <a16:creationId xmlns:a16="http://schemas.microsoft.com/office/drawing/2014/main" id="{4E6FF72C-0C05-D67D-44E7-4083027CFBC0}"/>
              </a:ext>
            </a:extLst>
          </p:cNvPr>
          <p:cNvSpPr>
            <a:spLocks noGrp="1"/>
          </p:cNvSpPr>
          <p:nvPr>
            <p:ph type="title"/>
          </p:nvPr>
        </p:nvSpPr>
        <p:spPr/>
        <p:txBody>
          <a:bodyPr/>
          <a:lstStyle/>
          <a:p>
            <a:endParaRPr lang="fr-FR"/>
          </a:p>
        </p:txBody>
      </p:sp>
      <p:sp>
        <p:nvSpPr>
          <p:cNvPr id="4" name="Espace réservé du numéro de diapositive 3">
            <a:extLst>
              <a:ext uri="{FF2B5EF4-FFF2-40B4-BE49-F238E27FC236}">
                <a16:creationId xmlns:a16="http://schemas.microsoft.com/office/drawing/2014/main" id="{08108D37-4249-FC29-380A-622108BC2BFC}"/>
              </a:ext>
            </a:extLst>
          </p:cNvPr>
          <p:cNvSpPr>
            <a:spLocks noGrp="1"/>
          </p:cNvSpPr>
          <p:nvPr>
            <p:ph type="sldNum" sz="quarter" idx="12"/>
          </p:nvPr>
        </p:nvSpPr>
        <p:spPr/>
        <p:txBody>
          <a:bodyPr/>
          <a:lstStyle/>
          <a:p>
            <a:pPr rtl="0"/>
            <a:fld id="{D8DA9DAA-006C-4F4B-980E-E3DF019B24E2}" type="slidenum">
              <a:rPr lang="fr-FR" noProof="0" smtClean="0"/>
              <a:pPr rtl="0"/>
              <a:t>2</a:t>
            </a:fld>
            <a:endParaRPr lang="fr-FR" noProof="0"/>
          </a:p>
        </p:txBody>
      </p:sp>
      <p:sp>
        <p:nvSpPr>
          <p:cNvPr id="5" name="Espace réservé du texte 4">
            <a:extLst>
              <a:ext uri="{FF2B5EF4-FFF2-40B4-BE49-F238E27FC236}">
                <a16:creationId xmlns:a16="http://schemas.microsoft.com/office/drawing/2014/main" id="{D3CF113D-239F-181E-58EA-6BA3FA512D8F}"/>
              </a:ext>
            </a:extLst>
          </p:cNvPr>
          <p:cNvSpPr>
            <a:spLocks noGrp="1"/>
          </p:cNvSpPr>
          <p:nvPr>
            <p:ph type="body" sz="quarter" idx="13"/>
          </p:nvPr>
        </p:nvSpPr>
        <p:spPr/>
        <p:txBody>
          <a:bodyPr/>
          <a:lstStyle/>
          <a:p>
            <a:endParaRPr lang="fr-FR"/>
          </a:p>
        </p:txBody>
      </p:sp>
      <p:pic>
        <p:nvPicPr>
          <p:cNvPr id="1026" name="Picture 2" descr="Mouvements &amp; Paysages - Inspiration des paysages méditerranéens">
            <a:extLst>
              <a:ext uri="{FF2B5EF4-FFF2-40B4-BE49-F238E27FC236}">
                <a16:creationId xmlns:a16="http://schemas.microsoft.com/office/drawing/2014/main" id="{D7174EED-58F1-F9E5-72CD-9939F118890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197544"/>
            <a:ext cx="9264316" cy="6459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69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p:cNvSpPr txBox="1"/>
          <p:nvPr/>
        </p:nvSpPr>
        <p:spPr>
          <a:xfrm>
            <a:off x="3573379" y="103690"/>
            <a:ext cx="4670112" cy="523220"/>
          </a:xfrm>
          <a:prstGeom prst="rect">
            <a:avLst/>
          </a:prstGeom>
          <a:solidFill>
            <a:srgbClr val="CCFFCC"/>
          </a:solidFill>
          <a:effectLst>
            <a:outerShdw blurRad="50800" dist="38100" dir="5400000" algn="t" rotWithShape="0">
              <a:prstClr val="black">
                <a:alpha val="40000"/>
              </a:prstClr>
            </a:outerShdw>
          </a:effectLst>
        </p:spPr>
        <p:txBody>
          <a:bodyPr wrap="square" rtlCol="0">
            <a:spAutoFit/>
          </a:bodyPr>
          <a:lstStyle/>
          <a:p>
            <a:pPr algn="ctr"/>
            <a:r>
              <a:rPr lang="fr-FR" sz="2800" b="1" dirty="0">
                <a:effectLst>
                  <a:outerShdw blurRad="38100" dist="38100" dir="2700000" algn="tl">
                    <a:srgbClr val="000000">
                      <a:alpha val="43137"/>
                    </a:srgbClr>
                  </a:outerShdw>
                </a:effectLst>
              </a:rPr>
              <a:t>Conception de jardins secs</a:t>
            </a:r>
          </a:p>
        </p:txBody>
      </p:sp>
      <p:sp>
        <p:nvSpPr>
          <p:cNvPr id="2" name="Espace réservé du numéro de diapositive 1">
            <a:extLst>
              <a:ext uri="{FF2B5EF4-FFF2-40B4-BE49-F238E27FC236}">
                <a16:creationId xmlns:a16="http://schemas.microsoft.com/office/drawing/2014/main" id="{2F9F2431-8930-EF98-AB48-F190BC4C6F1E}"/>
              </a:ext>
            </a:extLst>
          </p:cNvPr>
          <p:cNvSpPr>
            <a:spLocks noGrp="1"/>
          </p:cNvSpPr>
          <p:nvPr>
            <p:ph type="sldNum" sz="quarter" idx="12"/>
          </p:nvPr>
        </p:nvSpPr>
        <p:spPr/>
        <p:txBody>
          <a:bodyPr/>
          <a:lstStyle/>
          <a:p>
            <a:pPr rtl="0"/>
            <a:fld id="{D8DA9DAA-006C-4F4B-980E-E3DF019B24E2}" type="slidenum">
              <a:rPr lang="fr-FR" noProof="0" smtClean="0"/>
              <a:t>3</a:t>
            </a:fld>
            <a:endParaRPr lang="fr-FR" noProof="0"/>
          </a:p>
        </p:txBody>
      </p:sp>
      <p:sp>
        <p:nvSpPr>
          <p:cNvPr id="3" name="Rectangle 3">
            <a:extLst>
              <a:ext uri="{FF2B5EF4-FFF2-40B4-BE49-F238E27FC236}">
                <a16:creationId xmlns:a16="http://schemas.microsoft.com/office/drawing/2014/main" id="{2668C054-7497-F047-E7EE-CEC8BD136DDA}"/>
              </a:ext>
            </a:extLst>
          </p:cNvPr>
          <p:cNvSpPr txBox="1">
            <a:spLocks noChangeArrowheads="1"/>
          </p:cNvSpPr>
          <p:nvPr/>
        </p:nvSpPr>
        <p:spPr>
          <a:xfrm>
            <a:off x="0" y="234866"/>
            <a:ext cx="9011653" cy="6093744"/>
          </a:xfrm>
          <a:prstGeom prst="rect">
            <a:avLst/>
          </a:prstGeom>
        </p:spPr>
        <p:txBody>
          <a:bodyPr>
            <a:normAutofit fontScale="700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fr-FR" altLang="fr-FR" sz="1725" dirty="0">
              <a:solidFill>
                <a:schemeClr val="accent2"/>
              </a:solidFill>
            </a:endParaRPr>
          </a:p>
          <a:p>
            <a:pPr marL="0" lvl="1" indent="0">
              <a:buFont typeface="Arial" panose="020B0604020202020204" pitchFamily="34" charset="0"/>
              <a:buNone/>
            </a:pPr>
            <a:r>
              <a:rPr lang="fr-FR" altLang="fr-FR" sz="2400" dirty="0">
                <a:solidFill>
                  <a:schemeClr val="accent2"/>
                </a:solidFill>
                <a:latin typeface="Cocon-Light" pitchFamily="34" charset="0"/>
              </a:rPr>
              <a:t>Méthode FILIPPI / Narbonne: </a:t>
            </a:r>
          </a:p>
          <a:p>
            <a:pPr marL="0" lvl="1" indent="0">
              <a:buFont typeface="Arial" panose="020B0604020202020204" pitchFamily="34" charset="0"/>
              <a:buNone/>
            </a:pPr>
            <a:endParaRPr lang="fr-FR" altLang="fr-FR" sz="2400" dirty="0">
              <a:solidFill>
                <a:schemeClr val="accent2"/>
              </a:solidFill>
              <a:latin typeface="Cocon-Light" pitchFamily="34" charset="0"/>
            </a:endParaRPr>
          </a:p>
          <a:p>
            <a:pPr lvl="1">
              <a:buFont typeface="Wingdings" panose="05000000000000000000" pitchFamily="2" charset="2"/>
              <a:buChar char="Ø"/>
            </a:pPr>
            <a:r>
              <a:rPr lang="fr-FR" altLang="fr-FR" sz="3100" dirty="0">
                <a:solidFill>
                  <a:schemeClr val="accent2"/>
                </a:solidFill>
                <a:latin typeface="Cocon-Light" pitchFamily="34" charset="0"/>
              </a:rPr>
              <a:t>Décompactage profond (mini pelle en bêchage Espagnol), pas d’amendement organique, les sols en place sont suffisants.</a:t>
            </a:r>
          </a:p>
          <a:p>
            <a:pPr lvl="1">
              <a:buFont typeface="Wingdings" panose="05000000000000000000" pitchFamily="2" charset="2"/>
              <a:buChar char="Ø"/>
            </a:pPr>
            <a:r>
              <a:rPr lang="fr-FR" altLang="fr-FR" sz="3100" dirty="0">
                <a:solidFill>
                  <a:schemeClr val="accent2"/>
                </a:solidFill>
                <a:latin typeface="Cocon-Light" pitchFamily="34" charset="0"/>
              </a:rPr>
              <a:t> Le sol doit avoir au moins 15% à 30% de cailloux ou graviers, il faut le bomber pour éviter la stagnation de l’eau.</a:t>
            </a:r>
          </a:p>
          <a:p>
            <a:pPr lvl="1">
              <a:buFont typeface="Wingdings" panose="05000000000000000000" pitchFamily="2" charset="2"/>
              <a:buChar char="Ø"/>
            </a:pPr>
            <a:r>
              <a:rPr lang="fr-FR" altLang="fr-FR" sz="3100" dirty="0">
                <a:solidFill>
                  <a:schemeClr val="accent2"/>
                </a:solidFill>
                <a:latin typeface="Cocon-Light" pitchFamily="34" charset="0"/>
              </a:rPr>
              <a:t> Plantation avec des petits plants en Octobre pour favoriser le système racinaire</a:t>
            </a:r>
          </a:p>
          <a:p>
            <a:pPr lvl="1">
              <a:buFont typeface="Wingdings" panose="05000000000000000000" pitchFamily="2" charset="2"/>
              <a:buChar char="Ø"/>
            </a:pPr>
            <a:r>
              <a:rPr lang="fr-FR" altLang="fr-FR" sz="3100" dirty="0">
                <a:solidFill>
                  <a:schemeClr val="accent2"/>
                </a:solidFill>
                <a:latin typeface="Cocon-Light" pitchFamily="34" charset="0"/>
              </a:rPr>
              <a:t>Eviter l’eau stagnante avec le froid, sol drainant</a:t>
            </a:r>
          </a:p>
          <a:p>
            <a:pPr lvl="1">
              <a:buFont typeface="Wingdings" panose="05000000000000000000" pitchFamily="2" charset="2"/>
              <a:buChar char="Ø"/>
            </a:pPr>
            <a:r>
              <a:rPr lang="fr-FR" altLang="fr-FR" sz="3100" dirty="0">
                <a:solidFill>
                  <a:schemeClr val="accent2"/>
                </a:solidFill>
                <a:latin typeface="Cocon-Light" pitchFamily="34" charset="0"/>
              </a:rPr>
              <a:t>Faire une grande cuvette pour l’arrosage: 20 cm prof sur 60 cm de diam</a:t>
            </a:r>
          </a:p>
          <a:p>
            <a:pPr lvl="1">
              <a:buFont typeface="Wingdings" panose="05000000000000000000" pitchFamily="2" charset="2"/>
              <a:buChar char="Ø"/>
            </a:pPr>
            <a:r>
              <a:rPr lang="fr-FR" altLang="fr-FR" sz="3100" dirty="0">
                <a:solidFill>
                  <a:schemeClr val="accent2"/>
                </a:solidFill>
                <a:latin typeface="Cocon-Light" pitchFamily="34" charset="0"/>
              </a:rPr>
              <a:t>Arrosage l’été tous les 15 jours en profondeur. Pas d’arrosage la 3</a:t>
            </a:r>
            <a:r>
              <a:rPr lang="fr-FR" altLang="fr-FR" sz="3100" baseline="30000" dirty="0">
                <a:solidFill>
                  <a:schemeClr val="accent2"/>
                </a:solidFill>
                <a:latin typeface="Cocon-Light" pitchFamily="34" charset="0"/>
              </a:rPr>
              <a:t>ème</a:t>
            </a:r>
            <a:r>
              <a:rPr lang="fr-FR" altLang="fr-FR" sz="3100" dirty="0">
                <a:solidFill>
                  <a:schemeClr val="accent2"/>
                </a:solidFill>
                <a:latin typeface="Cocon-Light" pitchFamily="34" charset="0"/>
              </a:rPr>
              <a:t> année</a:t>
            </a:r>
          </a:p>
          <a:p>
            <a:pPr lvl="1">
              <a:buFont typeface="Wingdings" panose="05000000000000000000" pitchFamily="2" charset="2"/>
              <a:buChar char="Ø"/>
            </a:pPr>
            <a:r>
              <a:rPr lang="fr-FR" altLang="fr-FR" sz="3100" dirty="0">
                <a:solidFill>
                  <a:schemeClr val="accent2"/>
                </a:solidFill>
                <a:latin typeface="Cocon-Light" pitchFamily="34" charset="0"/>
              </a:rPr>
              <a:t>Désherber 3 à 4 fois manuellement la première année</a:t>
            </a:r>
          </a:p>
          <a:p>
            <a:pPr lvl="1">
              <a:buFont typeface="Wingdings" panose="05000000000000000000" pitchFamily="2" charset="2"/>
              <a:buChar char="Ø"/>
            </a:pPr>
            <a:r>
              <a:rPr lang="fr-FR" altLang="fr-FR" sz="3100" dirty="0">
                <a:solidFill>
                  <a:schemeClr val="accent2"/>
                </a:solidFill>
                <a:latin typeface="Cocon-Light" pitchFamily="34" charset="0"/>
              </a:rPr>
              <a:t>La 3eme année, paillage minéral avec de gros cailloux</a:t>
            </a:r>
          </a:p>
          <a:p>
            <a:pPr lvl="1">
              <a:buFont typeface="Wingdings" panose="05000000000000000000" pitchFamily="2" charset="2"/>
              <a:buChar char="Ø"/>
            </a:pPr>
            <a:r>
              <a:rPr lang="fr-FR" altLang="fr-FR" sz="3100" dirty="0">
                <a:solidFill>
                  <a:schemeClr val="accent2"/>
                </a:solidFill>
                <a:latin typeface="Cocon-Light" pitchFamily="34" charset="0"/>
              </a:rPr>
              <a:t>Pas de taille systématique mais contenir les plus envahissantes</a:t>
            </a:r>
          </a:p>
          <a:p>
            <a:pPr lvl="1">
              <a:buFont typeface="Wingdings" panose="05000000000000000000" pitchFamily="2" charset="2"/>
              <a:buChar char="Ø"/>
            </a:pPr>
            <a:endParaRPr lang="fr-FR" altLang="fr-FR" sz="3100" dirty="0">
              <a:solidFill>
                <a:schemeClr val="accent2"/>
              </a:solidFill>
              <a:latin typeface="Cocon-Light" pitchFamily="34" charset="0"/>
            </a:endParaRPr>
          </a:p>
          <a:p>
            <a:pPr lvl="1">
              <a:buFont typeface="Wingdings" panose="05000000000000000000" pitchFamily="2" charset="2"/>
              <a:buChar char="Ø"/>
            </a:pPr>
            <a:r>
              <a:rPr lang="fr-FR" altLang="fr-FR" sz="3100" dirty="0">
                <a:solidFill>
                  <a:schemeClr val="accent2"/>
                </a:solidFill>
                <a:latin typeface="Cocon-Light" pitchFamily="34" charset="0"/>
              </a:rPr>
              <a:t>Un jardin sec n’est pas esthétique l’été car les plantes sont en repos végétatif et grillées. Il est en fleurs au printemps et remonte un peu en Automne.</a:t>
            </a:r>
          </a:p>
          <a:p>
            <a:pPr lvl="1">
              <a:buFont typeface="Wingdings" panose="05000000000000000000" pitchFamily="2" charset="2"/>
              <a:buChar char="Ø"/>
            </a:pPr>
            <a:r>
              <a:rPr lang="fr-FR" altLang="fr-FR" sz="3100" dirty="0">
                <a:solidFill>
                  <a:schemeClr val="accent2"/>
                </a:solidFill>
                <a:latin typeface="Cocon-Light" pitchFamily="34" charset="0"/>
              </a:rPr>
              <a:t>Il demande peu d’entretien et d’arrosage par rapport aux autres plantations.</a:t>
            </a:r>
          </a:p>
          <a:p>
            <a:pPr lvl="1">
              <a:buFont typeface="Wingdings" panose="05000000000000000000" pitchFamily="2" charset="2"/>
              <a:buChar char="Ø"/>
            </a:pPr>
            <a:r>
              <a:rPr lang="fr-FR" altLang="fr-FR" sz="3100" dirty="0">
                <a:solidFill>
                  <a:schemeClr val="accent2"/>
                </a:solidFill>
                <a:latin typeface="Cocon-Light" pitchFamily="34" charset="0"/>
              </a:rPr>
              <a:t>Il est durable.</a:t>
            </a:r>
          </a:p>
        </p:txBody>
      </p:sp>
    </p:spTree>
    <p:extLst>
      <p:ext uri="{BB962C8B-B14F-4D97-AF65-F5344CB8AC3E}">
        <p14:creationId xmlns:p14="http://schemas.microsoft.com/office/powerpoint/2010/main" val="2417760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6A453-DC29-E81C-93F0-04D573A6D978}"/>
            </a:ext>
          </a:extLst>
        </p:cNvPr>
        <p:cNvGrpSpPr/>
        <p:nvPr/>
      </p:nvGrpSpPr>
      <p:grpSpPr>
        <a:xfrm>
          <a:off x="0" y="0"/>
          <a:ext cx="0" cy="0"/>
          <a:chOff x="0" y="0"/>
          <a:chExt cx="0" cy="0"/>
        </a:xfrm>
      </p:grpSpPr>
      <p:sp>
        <p:nvSpPr>
          <p:cNvPr id="5" name="ZoneTexte 4">
            <a:extLst>
              <a:ext uri="{FF2B5EF4-FFF2-40B4-BE49-F238E27FC236}">
                <a16:creationId xmlns:a16="http://schemas.microsoft.com/office/drawing/2014/main" id="{17EA538E-4C52-68EE-AE14-5A6F8350A189}"/>
              </a:ext>
            </a:extLst>
          </p:cNvPr>
          <p:cNvSpPr txBox="1"/>
          <p:nvPr/>
        </p:nvSpPr>
        <p:spPr>
          <a:xfrm>
            <a:off x="2399370" y="135106"/>
            <a:ext cx="4670112" cy="523220"/>
          </a:xfrm>
          <a:prstGeom prst="rect">
            <a:avLst/>
          </a:prstGeom>
          <a:solidFill>
            <a:srgbClr val="CCFFCC"/>
          </a:solidFill>
          <a:effectLst>
            <a:outerShdw blurRad="50800" dist="38100" dir="5400000" algn="t" rotWithShape="0">
              <a:prstClr val="black">
                <a:alpha val="40000"/>
              </a:prstClr>
            </a:outerShdw>
          </a:effectLst>
        </p:spPr>
        <p:txBody>
          <a:bodyPr wrap="square" rtlCol="0">
            <a:spAutoFit/>
          </a:bodyPr>
          <a:lstStyle/>
          <a:p>
            <a:pPr algn="ctr"/>
            <a:r>
              <a:rPr lang="fr-FR" sz="2800" b="1" dirty="0">
                <a:effectLst>
                  <a:outerShdw blurRad="38100" dist="38100" dir="2700000" algn="tl">
                    <a:srgbClr val="000000">
                      <a:alpha val="43137"/>
                    </a:srgbClr>
                  </a:outerShdw>
                </a:effectLst>
              </a:rPr>
              <a:t>Entretien de jardins secs</a:t>
            </a:r>
          </a:p>
        </p:txBody>
      </p:sp>
      <p:sp>
        <p:nvSpPr>
          <p:cNvPr id="2" name="Espace réservé du numéro de diapositive 1">
            <a:extLst>
              <a:ext uri="{FF2B5EF4-FFF2-40B4-BE49-F238E27FC236}">
                <a16:creationId xmlns:a16="http://schemas.microsoft.com/office/drawing/2014/main" id="{5AF9201E-8313-5AF2-4C60-989352AF878E}"/>
              </a:ext>
            </a:extLst>
          </p:cNvPr>
          <p:cNvSpPr>
            <a:spLocks noGrp="1"/>
          </p:cNvSpPr>
          <p:nvPr>
            <p:ph type="sldNum" sz="quarter" idx="12"/>
          </p:nvPr>
        </p:nvSpPr>
        <p:spPr/>
        <p:txBody>
          <a:bodyPr/>
          <a:lstStyle/>
          <a:p>
            <a:pPr rtl="0"/>
            <a:fld id="{D8DA9DAA-006C-4F4B-980E-E3DF019B24E2}" type="slidenum">
              <a:rPr lang="fr-FR" noProof="0" smtClean="0"/>
              <a:t>4</a:t>
            </a:fld>
            <a:endParaRPr lang="fr-FR" noProof="0"/>
          </a:p>
        </p:txBody>
      </p:sp>
      <p:sp>
        <p:nvSpPr>
          <p:cNvPr id="3" name="Rectangle 3">
            <a:extLst>
              <a:ext uri="{FF2B5EF4-FFF2-40B4-BE49-F238E27FC236}">
                <a16:creationId xmlns:a16="http://schemas.microsoft.com/office/drawing/2014/main" id="{60DEACB1-B74F-1E34-8252-DB66F9F2CDD5}"/>
              </a:ext>
            </a:extLst>
          </p:cNvPr>
          <p:cNvSpPr txBox="1">
            <a:spLocks noChangeArrowheads="1"/>
          </p:cNvSpPr>
          <p:nvPr/>
        </p:nvSpPr>
        <p:spPr>
          <a:xfrm>
            <a:off x="-12031" y="842307"/>
            <a:ext cx="9037468" cy="5528821"/>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fr-FR" altLang="fr-FR" sz="2000" dirty="0">
              <a:solidFill>
                <a:schemeClr val="accent2"/>
              </a:solidFill>
              <a:latin typeface="Cocon-Light" pitchFamily="34" charset="0"/>
            </a:endParaRPr>
          </a:p>
        </p:txBody>
      </p:sp>
      <p:sp>
        <p:nvSpPr>
          <p:cNvPr id="6" name="ZoneTexte 5">
            <a:extLst>
              <a:ext uri="{FF2B5EF4-FFF2-40B4-BE49-F238E27FC236}">
                <a16:creationId xmlns:a16="http://schemas.microsoft.com/office/drawing/2014/main" id="{F1B53785-D30E-1A80-4D19-8D447B29FAB0}"/>
              </a:ext>
            </a:extLst>
          </p:cNvPr>
          <p:cNvSpPr txBox="1"/>
          <p:nvPr/>
        </p:nvSpPr>
        <p:spPr>
          <a:xfrm>
            <a:off x="97129" y="975227"/>
            <a:ext cx="8819147" cy="5262979"/>
          </a:xfrm>
          <a:prstGeom prst="rect">
            <a:avLst/>
          </a:prstGeom>
          <a:noFill/>
        </p:spPr>
        <p:txBody>
          <a:bodyPr wrap="square">
            <a:spAutoFit/>
          </a:bodyPr>
          <a:lstStyle/>
          <a:p>
            <a:pPr marL="288836" marR="0" lvl="0" indent="-288836" algn="l" defTabSz="1100258"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fr-FR" sz="2400" dirty="0">
                <a:solidFill>
                  <a:schemeClr val="tx2"/>
                </a:solidFill>
              </a:rPr>
              <a:t>Il ne faut pas croire qu’un jardin sec ne demande aucun entretien surtout si le sol de plantation est pollué par des mauvaises herbes type chiendent, liseron, oxalis ou autres.</a:t>
            </a:r>
          </a:p>
          <a:p>
            <a:pPr marL="288836" marR="0" lvl="0" indent="-288836" algn="l" defTabSz="1100258"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fr-FR" sz="2400" dirty="0">
                <a:solidFill>
                  <a:schemeClr val="tx2"/>
                </a:solidFill>
              </a:rPr>
              <a:t>Il demande au  moins une taille annuelle de fin d’hiver, une taille des inflorescences fin d’été si nécessaire et un suivi du désherbage les premières années ou plus suivant la conception</a:t>
            </a:r>
          </a:p>
          <a:p>
            <a:pPr marL="288836" marR="0" lvl="0" indent="-288836" algn="l" defTabSz="1100258"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fr-FR" sz="2400" dirty="0">
                <a:solidFill>
                  <a:schemeClr val="tx2"/>
                </a:solidFill>
              </a:rPr>
              <a:t>Ne pas hésitez à multiplier, à diviser, à arracher pour replanter et à arracher pour laisser de la place au développement des autres.</a:t>
            </a:r>
          </a:p>
          <a:p>
            <a:pPr marL="288836" marR="0" lvl="0" indent="-288836" algn="l" defTabSz="1100258"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fr-FR" sz="2400" dirty="0">
                <a:solidFill>
                  <a:schemeClr val="tx2"/>
                </a:solidFill>
              </a:rPr>
              <a:t>Il est préférable de pratiquer un faux semis.</a:t>
            </a:r>
          </a:p>
          <a:p>
            <a:pPr marL="288836" marR="0" lvl="0" indent="-288836" algn="l" defTabSz="1100258"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fr-FR" sz="2400" dirty="0">
                <a:solidFill>
                  <a:schemeClr val="tx2"/>
                </a:solidFill>
              </a:rPr>
              <a:t>Faut-il mettre une toile biodégradable?</a:t>
            </a:r>
          </a:p>
          <a:p>
            <a:pPr marL="288836" marR="0" lvl="0" indent="-288836" algn="l" defTabSz="1100258"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fr-FR" sz="2400" dirty="0">
                <a:solidFill>
                  <a:schemeClr val="tx2"/>
                </a:solidFill>
              </a:rPr>
              <a:t>Faut-il planter dense et éliminer certaines plantes les années suivantes?</a:t>
            </a:r>
          </a:p>
          <a:p>
            <a:pPr marL="288836" marR="0" lvl="0" indent="-288836" algn="l" defTabSz="1100258"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fr-FR" sz="2400" dirty="0">
                <a:solidFill>
                  <a:schemeClr val="tx2"/>
                </a:solidFill>
              </a:rPr>
              <a:t>Faut-il installer un arrosage aux gouttes à gouttes qui arrose trop et favorise la propagation des maladies?</a:t>
            </a:r>
          </a:p>
        </p:txBody>
      </p:sp>
    </p:spTree>
    <p:extLst>
      <p:ext uri="{BB962C8B-B14F-4D97-AF65-F5344CB8AC3E}">
        <p14:creationId xmlns:p14="http://schemas.microsoft.com/office/powerpoint/2010/main" val="1793183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D8EC4722-F74C-58FE-6FBB-28CA3C1C2832}"/>
              </a:ext>
            </a:extLst>
          </p:cNvPr>
          <p:cNvSpPr>
            <a:spLocks noGrp="1"/>
          </p:cNvSpPr>
          <p:nvPr>
            <p:ph type="sldNum" sz="quarter" idx="12"/>
          </p:nvPr>
        </p:nvSpPr>
        <p:spPr/>
        <p:txBody>
          <a:bodyPr/>
          <a:lstStyle/>
          <a:p>
            <a:pPr rtl="0"/>
            <a:fld id="{D8DA9DAA-006C-4F4B-980E-E3DF019B24E2}" type="slidenum">
              <a:rPr lang="fr-FR" noProof="0" smtClean="0"/>
              <a:t>5</a:t>
            </a:fld>
            <a:endParaRPr lang="fr-FR" noProof="0"/>
          </a:p>
        </p:txBody>
      </p:sp>
      <p:pic>
        <p:nvPicPr>
          <p:cNvPr id="3" name="Image 2">
            <a:extLst>
              <a:ext uri="{FF2B5EF4-FFF2-40B4-BE49-F238E27FC236}">
                <a16:creationId xmlns:a16="http://schemas.microsoft.com/office/drawing/2014/main" id="{F6CCEF43-5B8D-046C-7337-6757B190E95B}"/>
              </a:ext>
            </a:extLst>
          </p:cNvPr>
          <p:cNvPicPr>
            <a:picLocks noChangeAspect="1"/>
          </p:cNvPicPr>
          <p:nvPr/>
        </p:nvPicPr>
        <p:blipFill>
          <a:blip r:embed="rId3"/>
          <a:stretch>
            <a:fillRect/>
          </a:stretch>
        </p:blipFill>
        <p:spPr>
          <a:xfrm>
            <a:off x="0" y="14111"/>
            <a:ext cx="9144000" cy="6829778"/>
          </a:xfrm>
          <a:prstGeom prst="rect">
            <a:avLst/>
          </a:prstGeom>
        </p:spPr>
      </p:pic>
      <p:sp>
        <p:nvSpPr>
          <p:cNvPr id="5" name="ZoneTexte 4">
            <a:extLst>
              <a:ext uri="{FF2B5EF4-FFF2-40B4-BE49-F238E27FC236}">
                <a16:creationId xmlns:a16="http://schemas.microsoft.com/office/drawing/2014/main" id="{D7ABBEE4-40D3-F4F7-8D61-733AD000947B}"/>
              </a:ext>
            </a:extLst>
          </p:cNvPr>
          <p:cNvSpPr txBox="1"/>
          <p:nvPr/>
        </p:nvSpPr>
        <p:spPr>
          <a:xfrm>
            <a:off x="3559216" y="150999"/>
            <a:ext cx="4664596" cy="584775"/>
          </a:xfrm>
          <a:prstGeom prst="rect">
            <a:avLst/>
          </a:prstGeom>
          <a:noFill/>
        </p:spPr>
        <p:txBody>
          <a:bodyPr wrap="square">
            <a:spAutoFit/>
          </a:bodyPr>
          <a:lstStyle/>
          <a:p>
            <a:r>
              <a:rPr lang="fr-FR" sz="3200" b="0" i="0" dirty="0">
                <a:solidFill>
                  <a:srgbClr val="006621"/>
                </a:solidFill>
                <a:effectLst/>
                <a:latin typeface="Roboto" panose="02000000000000000000" pitchFamily="2" charset="0"/>
              </a:rPr>
              <a:t>https://jardin-sec.com/</a:t>
            </a:r>
            <a:endParaRPr lang="fr-FR" sz="3200" dirty="0"/>
          </a:p>
        </p:txBody>
      </p:sp>
    </p:spTree>
    <p:extLst>
      <p:ext uri="{BB962C8B-B14F-4D97-AF65-F5344CB8AC3E}">
        <p14:creationId xmlns:p14="http://schemas.microsoft.com/office/powerpoint/2010/main" val="3096312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hidden="1">
            <a:extLst>
              <a:ext uri="{FF2B5EF4-FFF2-40B4-BE49-F238E27FC236}">
                <a16:creationId xmlns:a16="http://schemas.microsoft.com/office/drawing/2014/main" id="{CFBD5361-2A22-37A9-A066-C65BD03B390B}"/>
              </a:ext>
            </a:extLst>
          </p:cNvPr>
          <p:cNvSpPr>
            <a:spLocks noGrp="1" noChangeArrowheads="1"/>
          </p:cNvSpPr>
          <p:nvPr>
            <p:ph type="title"/>
          </p:nvPr>
        </p:nvSpPr>
        <p:spPr/>
        <p:txBody>
          <a:bodyPr/>
          <a:lstStyle/>
          <a:p>
            <a:endParaRPr lang="fr-FR" altLang="fr-FR"/>
          </a:p>
        </p:txBody>
      </p:sp>
      <p:sp>
        <p:nvSpPr>
          <p:cNvPr id="6147" name="Rectangle 3">
            <a:extLst>
              <a:ext uri="{FF2B5EF4-FFF2-40B4-BE49-F238E27FC236}">
                <a16:creationId xmlns:a16="http://schemas.microsoft.com/office/drawing/2014/main" id="{8D1E7D08-9A45-7954-9CDD-1B7899A5EB66}"/>
              </a:ext>
            </a:extLst>
          </p:cNvPr>
          <p:cNvSpPr>
            <a:spLocks noGrp="1" noChangeAspect="1" noChangeArrowheads="1"/>
          </p:cNvSpPr>
          <p:nvPr isPhoto="1"/>
        </p:nvSpPr>
        <p:spPr bwMode="auto">
          <a:xfrm>
            <a:off x="0" y="567179"/>
            <a:ext cx="4292732" cy="2861821"/>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pic>
        <p:nvPicPr>
          <p:cNvPr id="3" name="Image 2">
            <a:extLst>
              <a:ext uri="{FF2B5EF4-FFF2-40B4-BE49-F238E27FC236}">
                <a16:creationId xmlns:a16="http://schemas.microsoft.com/office/drawing/2014/main" id="{ACB1CD27-9713-BFD9-BD13-48DF593BA2C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292732" y="0"/>
            <a:ext cx="4851268" cy="3236332"/>
          </a:xfrm>
          <a:prstGeom prst="rect">
            <a:avLst/>
          </a:prstGeom>
        </p:spPr>
      </p:pic>
      <p:pic>
        <p:nvPicPr>
          <p:cNvPr id="4" name="Image 3">
            <a:extLst>
              <a:ext uri="{FF2B5EF4-FFF2-40B4-BE49-F238E27FC236}">
                <a16:creationId xmlns:a16="http://schemas.microsoft.com/office/drawing/2014/main" id="{98A158C7-8E62-F809-FABA-68FAE7F9091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292732" y="3473995"/>
            <a:ext cx="5077511" cy="3384005"/>
          </a:xfrm>
          <a:prstGeom prst="rect">
            <a:avLst/>
          </a:prstGeom>
        </p:spPr>
      </p:pic>
      <p:pic>
        <p:nvPicPr>
          <p:cNvPr id="6" name="Image 5">
            <a:extLst>
              <a:ext uri="{FF2B5EF4-FFF2-40B4-BE49-F238E27FC236}">
                <a16:creationId xmlns:a16="http://schemas.microsoft.com/office/drawing/2014/main" id="{E3270F84-A75A-F585-28DB-B8E02C29AAA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0" y="3768053"/>
            <a:ext cx="4639560" cy="308994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7F1E853-D814-A9C7-2713-9881D4D9C651}"/>
              </a:ext>
            </a:extLst>
          </p:cNvPr>
          <p:cNvSpPr>
            <a:spLocks noGrp="1"/>
          </p:cNvSpPr>
          <p:nvPr>
            <p:ph type="title"/>
          </p:nvPr>
        </p:nvSpPr>
        <p:spPr/>
        <p:txBody>
          <a:bodyPr/>
          <a:lstStyle/>
          <a:p>
            <a:endParaRPr lang="fr-FR"/>
          </a:p>
        </p:txBody>
      </p:sp>
      <p:sp>
        <p:nvSpPr>
          <p:cNvPr id="3" name="Espace réservé du numéro de diapositive 2">
            <a:extLst>
              <a:ext uri="{FF2B5EF4-FFF2-40B4-BE49-F238E27FC236}">
                <a16:creationId xmlns:a16="http://schemas.microsoft.com/office/drawing/2014/main" id="{CE35F1EF-B779-51B4-5782-C682F1CA775F}"/>
              </a:ext>
            </a:extLst>
          </p:cNvPr>
          <p:cNvSpPr>
            <a:spLocks noGrp="1"/>
          </p:cNvSpPr>
          <p:nvPr>
            <p:ph type="sldNum" sz="quarter" idx="12"/>
          </p:nvPr>
        </p:nvSpPr>
        <p:spPr/>
        <p:txBody>
          <a:bodyPr/>
          <a:lstStyle/>
          <a:p>
            <a:fld id="{D57F1E4F-1CFF-5643-939E-217C01CDF565}" type="slidenum">
              <a:rPr lang="en-US" smtClean="0"/>
              <a:pPr/>
              <a:t>7</a:t>
            </a:fld>
            <a:endParaRPr lang="en-US" dirty="0"/>
          </a:p>
        </p:txBody>
      </p:sp>
      <p:pic>
        <p:nvPicPr>
          <p:cNvPr id="5" name="Image 4">
            <a:extLst>
              <a:ext uri="{FF2B5EF4-FFF2-40B4-BE49-F238E27FC236}">
                <a16:creationId xmlns:a16="http://schemas.microsoft.com/office/drawing/2014/main" id="{4029BAE9-1892-8D3C-624E-40BE5736F7F1}"/>
              </a:ext>
            </a:extLst>
          </p:cNvPr>
          <p:cNvPicPr>
            <a:picLocks noChangeAspect="1"/>
          </p:cNvPicPr>
          <p:nvPr/>
        </p:nvPicPr>
        <p:blipFill>
          <a:blip r:embed="rId2"/>
          <a:stretch>
            <a:fillRect/>
          </a:stretch>
        </p:blipFill>
        <p:spPr>
          <a:xfrm>
            <a:off x="0" y="381000"/>
            <a:ext cx="9144000" cy="6096000"/>
          </a:xfrm>
          <a:prstGeom prst="rect">
            <a:avLst/>
          </a:prstGeom>
        </p:spPr>
      </p:pic>
    </p:spTree>
    <p:extLst>
      <p:ext uri="{BB962C8B-B14F-4D97-AF65-F5344CB8AC3E}">
        <p14:creationId xmlns:p14="http://schemas.microsoft.com/office/powerpoint/2010/main" val="161890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99A46FE-A1C9-57D4-C312-5B42FE873B74}"/>
              </a:ext>
            </a:extLst>
          </p:cNvPr>
          <p:cNvSpPr>
            <a:spLocks noGrp="1"/>
          </p:cNvSpPr>
          <p:nvPr>
            <p:ph type="title"/>
          </p:nvPr>
        </p:nvSpPr>
        <p:spPr/>
        <p:txBody>
          <a:bodyPr/>
          <a:lstStyle/>
          <a:p>
            <a:endParaRPr lang="fr-FR"/>
          </a:p>
        </p:txBody>
      </p:sp>
      <p:sp>
        <p:nvSpPr>
          <p:cNvPr id="3" name="Espace réservé du numéro de diapositive 2">
            <a:extLst>
              <a:ext uri="{FF2B5EF4-FFF2-40B4-BE49-F238E27FC236}">
                <a16:creationId xmlns:a16="http://schemas.microsoft.com/office/drawing/2014/main" id="{71385B02-D46D-06B1-4C57-81DBC71CF451}"/>
              </a:ext>
            </a:extLst>
          </p:cNvPr>
          <p:cNvSpPr>
            <a:spLocks noGrp="1"/>
          </p:cNvSpPr>
          <p:nvPr>
            <p:ph type="sldNum" sz="quarter" idx="12"/>
          </p:nvPr>
        </p:nvSpPr>
        <p:spPr/>
        <p:txBody>
          <a:bodyPr/>
          <a:lstStyle/>
          <a:p>
            <a:fld id="{D57F1E4F-1CFF-5643-939E-217C01CDF565}" type="slidenum">
              <a:rPr lang="en-US" smtClean="0"/>
              <a:pPr/>
              <a:t>8</a:t>
            </a:fld>
            <a:endParaRPr lang="en-US" dirty="0"/>
          </a:p>
        </p:txBody>
      </p:sp>
      <p:pic>
        <p:nvPicPr>
          <p:cNvPr id="5" name="Image 4">
            <a:extLst>
              <a:ext uri="{FF2B5EF4-FFF2-40B4-BE49-F238E27FC236}">
                <a16:creationId xmlns:a16="http://schemas.microsoft.com/office/drawing/2014/main" id="{52E77AC1-FC3E-BC34-ACA3-6A9CB0CD0F35}"/>
              </a:ext>
            </a:extLst>
          </p:cNvPr>
          <p:cNvPicPr>
            <a:picLocks noChangeAspect="1"/>
          </p:cNvPicPr>
          <p:nvPr/>
        </p:nvPicPr>
        <p:blipFill>
          <a:blip r:embed="rId3"/>
          <a:stretch>
            <a:fillRect/>
          </a:stretch>
        </p:blipFill>
        <p:spPr>
          <a:xfrm>
            <a:off x="0" y="381000"/>
            <a:ext cx="9144000" cy="6096000"/>
          </a:xfrm>
          <a:prstGeom prst="rect">
            <a:avLst/>
          </a:prstGeom>
        </p:spPr>
      </p:pic>
    </p:spTree>
    <p:extLst>
      <p:ext uri="{BB962C8B-B14F-4D97-AF65-F5344CB8AC3E}">
        <p14:creationId xmlns:p14="http://schemas.microsoft.com/office/powerpoint/2010/main" val="1758681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95262DD-AB6A-6292-0962-C24A89EB0535}"/>
              </a:ext>
            </a:extLst>
          </p:cNvPr>
          <p:cNvSpPr>
            <a:spLocks noGrp="1"/>
          </p:cNvSpPr>
          <p:nvPr>
            <p:ph type="title"/>
          </p:nvPr>
        </p:nvSpPr>
        <p:spPr/>
        <p:txBody>
          <a:bodyPr/>
          <a:lstStyle/>
          <a:p>
            <a:endParaRPr lang="fr-FR"/>
          </a:p>
        </p:txBody>
      </p:sp>
      <p:sp>
        <p:nvSpPr>
          <p:cNvPr id="3" name="Espace réservé du numéro de diapositive 2">
            <a:extLst>
              <a:ext uri="{FF2B5EF4-FFF2-40B4-BE49-F238E27FC236}">
                <a16:creationId xmlns:a16="http://schemas.microsoft.com/office/drawing/2014/main" id="{BBE05B0E-0FE6-CD50-EBC8-670C11D4614D}"/>
              </a:ext>
            </a:extLst>
          </p:cNvPr>
          <p:cNvSpPr>
            <a:spLocks noGrp="1"/>
          </p:cNvSpPr>
          <p:nvPr>
            <p:ph type="sldNum" sz="quarter" idx="12"/>
          </p:nvPr>
        </p:nvSpPr>
        <p:spPr/>
        <p:txBody>
          <a:bodyPr/>
          <a:lstStyle/>
          <a:p>
            <a:pPr rtl="0"/>
            <a:fld id="{D8DA9DAA-006C-4F4B-980E-E3DF019B24E2}" type="slidenum">
              <a:rPr lang="fr-FR" noProof="0" smtClean="0"/>
              <a:t>9</a:t>
            </a:fld>
            <a:endParaRPr lang="fr-FR" noProof="0"/>
          </a:p>
        </p:txBody>
      </p:sp>
      <p:pic>
        <p:nvPicPr>
          <p:cNvPr id="5" name="Image 4">
            <a:extLst>
              <a:ext uri="{FF2B5EF4-FFF2-40B4-BE49-F238E27FC236}">
                <a16:creationId xmlns:a16="http://schemas.microsoft.com/office/drawing/2014/main" id="{47147037-784D-B4D8-D126-B10122F5F0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660119"/>
            <a:ext cx="4798243" cy="3197881"/>
          </a:xfrm>
          <a:prstGeom prst="rect">
            <a:avLst/>
          </a:prstGeom>
        </p:spPr>
      </p:pic>
      <p:pic>
        <p:nvPicPr>
          <p:cNvPr id="6" name="Image 5">
            <a:extLst>
              <a:ext uri="{FF2B5EF4-FFF2-40B4-BE49-F238E27FC236}">
                <a16:creationId xmlns:a16="http://schemas.microsoft.com/office/drawing/2014/main" id="{6D6F63D5-693E-B501-9817-456A47D52FC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0"/>
            <a:ext cx="4798243" cy="3197881"/>
          </a:xfrm>
          <a:prstGeom prst="rect">
            <a:avLst/>
          </a:prstGeom>
        </p:spPr>
      </p:pic>
      <p:pic>
        <p:nvPicPr>
          <p:cNvPr id="7" name="Image 6">
            <a:extLst>
              <a:ext uri="{FF2B5EF4-FFF2-40B4-BE49-F238E27FC236}">
                <a16:creationId xmlns:a16="http://schemas.microsoft.com/office/drawing/2014/main" id="{D01ACE66-033E-FB81-8922-8B2E9F1029D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351904" y="4097"/>
            <a:ext cx="4792096" cy="3193784"/>
          </a:xfrm>
          <a:prstGeom prst="rect">
            <a:avLst/>
          </a:prstGeom>
        </p:spPr>
      </p:pic>
      <p:sp>
        <p:nvSpPr>
          <p:cNvPr id="8" name="Rectangle 3">
            <a:extLst>
              <a:ext uri="{FF2B5EF4-FFF2-40B4-BE49-F238E27FC236}">
                <a16:creationId xmlns:a16="http://schemas.microsoft.com/office/drawing/2014/main" id="{0EDD47A8-9116-CF8F-07DB-AEBDB22C4E63}"/>
              </a:ext>
            </a:extLst>
          </p:cNvPr>
          <p:cNvSpPr>
            <a:spLocks noGrp="1" noChangeAspect="1" noChangeArrowheads="1"/>
          </p:cNvSpPr>
          <p:nvPr isPhoto="1"/>
        </p:nvSpPr>
        <p:spPr bwMode="auto">
          <a:xfrm>
            <a:off x="4351904" y="3627029"/>
            <a:ext cx="4796823" cy="3197882"/>
          </a:xfrm>
          <a:prstGeom prst="rect">
            <a:avLst/>
          </a:prstGeom>
          <a:blipFill dpi="0" rotWithShape="1">
            <a:blip r:embed="rId6" cstate="screen">
              <a:extLst>
                <a:ext uri="{28A0092B-C50C-407E-A947-70E740481C1C}">
                  <a14:useLocalDpi xmlns:a14="http://schemas.microsoft.com/office/drawing/2010/main"/>
                </a:ext>
              </a:extLst>
            </a:blip>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Tree>
    <p:extLst>
      <p:ext uri="{BB962C8B-B14F-4D97-AF65-F5344CB8AC3E}">
        <p14:creationId xmlns:p14="http://schemas.microsoft.com/office/powerpoint/2010/main" val="2616866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hidden="1">
            <a:extLst>
              <a:ext uri="{FF2B5EF4-FFF2-40B4-BE49-F238E27FC236}">
                <a16:creationId xmlns:a16="http://schemas.microsoft.com/office/drawing/2014/main" id="{EAFE9171-1B8B-0F61-773F-D795DFC7966C}"/>
              </a:ext>
            </a:extLst>
          </p:cNvPr>
          <p:cNvSpPr>
            <a:spLocks noGrp="1" noChangeArrowheads="1"/>
          </p:cNvSpPr>
          <p:nvPr>
            <p:ph type="title"/>
          </p:nvPr>
        </p:nvSpPr>
        <p:spPr/>
        <p:txBody>
          <a:bodyPr/>
          <a:lstStyle/>
          <a:p>
            <a:endParaRPr lang="fr-FR" altLang="fr-FR"/>
          </a:p>
        </p:txBody>
      </p:sp>
      <p:sp>
        <p:nvSpPr>
          <p:cNvPr id="3075" name="Rectangle 3">
            <a:extLst>
              <a:ext uri="{FF2B5EF4-FFF2-40B4-BE49-F238E27FC236}">
                <a16:creationId xmlns:a16="http://schemas.microsoft.com/office/drawing/2014/main" id="{E357B9A3-8262-A3F0-3EE3-4D3EBC44D613}"/>
              </a:ext>
            </a:extLst>
          </p:cNvPr>
          <p:cNvSpPr>
            <a:spLocks noGrp="1" noChangeAspect="1" noChangeArrowheads="1"/>
          </p:cNvSpPr>
          <p:nvPr isPhoto="1"/>
        </p:nvSpPr>
        <p:spPr bwMode="auto">
          <a:xfrm>
            <a:off x="0" y="381000"/>
            <a:ext cx="9144000" cy="6096000"/>
          </a:xfrm>
          <a:prstGeom prst="rect">
            <a:avLst/>
          </a:prstGeom>
          <a:blipFill dpi="0" rotWithShape="1">
            <a:blip r:embed="rId3"/>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hidden="1">
            <a:extLst>
              <a:ext uri="{FF2B5EF4-FFF2-40B4-BE49-F238E27FC236}">
                <a16:creationId xmlns:a16="http://schemas.microsoft.com/office/drawing/2014/main" id="{EAFE9171-1B8B-0F61-773F-D795DFC7966C}"/>
              </a:ext>
            </a:extLst>
          </p:cNvPr>
          <p:cNvSpPr>
            <a:spLocks noGrp="1" noChangeArrowheads="1"/>
          </p:cNvSpPr>
          <p:nvPr>
            <p:ph type="title"/>
          </p:nvPr>
        </p:nvSpPr>
        <p:spPr/>
        <p:txBody>
          <a:bodyPr/>
          <a:lstStyle/>
          <a:p>
            <a:endParaRPr lang="fr-FR" altLang="fr-FR"/>
          </a:p>
        </p:txBody>
      </p:sp>
      <p:pic>
        <p:nvPicPr>
          <p:cNvPr id="3" name="Image 2">
            <a:extLst>
              <a:ext uri="{FF2B5EF4-FFF2-40B4-BE49-F238E27FC236}">
                <a16:creationId xmlns:a16="http://schemas.microsoft.com/office/drawing/2014/main" id="{02C23571-923B-5D84-9AD9-DF6B930AE4B8}"/>
              </a:ext>
            </a:extLst>
          </p:cNvPr>
          <p:cNvPicPr>
            <a:picLocks noChangeAspect="1"/>
          </p:cNvPicPr>
          <p:nvPr/>
        </p:nvPicPr>
        <p:blipFill>
          <a:blip r:embed="rId3"/>
          <a:stretch>
            <a:fillRect/>
          </a:stretch>
        </p:blipFill>
        <p:spPr>
          <a:xfrm>
            <a:off x="3336305" y="-1"/>
            <a:ext cx="5807696" cy="3265187"/>
          </a:xfrm>
          <a:prstGeom prst="rect">
            <a:avLst/>
          </a:prstGeom>
        </p:spPr>
      </p:pic>
      <p:pic>
        <p:nvPicPr>
          <p:cNvPr id="4" name="Image 3">
            <a:extLst>
              <a:ext uri="{FF2B5EF4-FFF2-40B4-BE49-F238E27FC236}">
                <a16:creationId xmlns:a16="http://schemas.microsoft.com/office/drawing/2014/main" id="{F8F7ECE2-26C5-57FF-544A-F2DEDF86F7F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t="40178"/>
          <a:stretch/>
        </p:blipFill>
        <p:spPr>
          <a:xfrm>
            <a:off x="1257300" y="3265186"/>
            <a:ext cx="7886700" cy="3144402"/>
          </a:xfrm>
          <a:prstGeom prst="rect">
            <a:avLst/>
          </a:prstGeom>
        </p:spPr>
      </p:pic>
      <p:pic>
        <p:nvPicPr>
          <p:cNvPr id="7" name="Image 6">
            <a:extLst>
              <a:ext uri="{FF2B5EF4-FFF2-40B4-BE49-F238E27FC236}">
                <a16:creationId xmlns:a16="http://schemas.microsoft.com/office/drawing/2014/main" id="{A1414F22-421C-9DF7-6CD9-1821E0F9C27C}"/>
              </a:ext>
            </a:extLst>
          </p:cNvPr>
          <p:cNvPicPr>
            <a:picLocks noChangeAspect="1"/>
          </p:cNvPicPr>
          <p:nvPr/>
        </p:nvPicPr>
        <p:blipFill>
          <a:blip r:embed="rId5"/>
          <a:stretch>
            <a:fillRect/>
          </a:stretch>
        </p:blipFill>
        <p:spPr>
          <a:xfrm>
            <a:off x="0" y="-1"/>
            <a:ext cx="2361655" cy="6858000"/>
          </a:xfrm>
          <a:prstGeom prst="rect">
            <a:avLst/>
          </a:prstGeom>
        </p:spPr>
      </p:pic>
    </p:spTree>
    <p:extLst>
      <p:ext uri="{BB962C8B-B14F-4D97-AF65-F5344CB8AC3E}">
        <p14:creationId xmlns:p14="http://schemas.microsoft.com/office/powerpoint/2010/main" val="4140004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93633FA-5F5E-DF90-941E-DA556B3A51E0}"/>
              </a:ext>
            </a:extLst>
          </p:cNvPr>
          <p:cNvSpPr>
            <a:spLocks noGrp="1"/>
          </p:cNvSpPr>
          <p:nvPr>
            <p:ph type="title"/>
          </p:nvPr>
        </p:nvSpPr>
        <p:spPr/>
        <p:txBody>
          <a:bodyPr/>
          <a:lstStyle/>
          <a:p>
            <a:endParaRPr lang="fr-FR"/>
          </a:p>
        </p:txBody>
      </p:sp>
      <p:sp>
        <p:nvSpPr>
          <p:cNvPr id="3" name="Espace réservé du numéro de diapositive 2">
            <a:extLst>
              <a:ext uri="{FF2B5EF4-FFF2-40B4-BE49-F238E27FC236}">
                <a16:creationId xmlns:a16="http://schemas.microsoft.com/office/drawing/2014/main" id="{E2ECEB4D-AE99-6C8B-8BF1-7A06916C99D4}"/>
              </a:ext>
            </a:extLst>
          </p:cNvPr>
          <p:cNvSpPr>
            <a:spLocks noGrp="1"/>
          </p:cNvSpPr>
          <p:nvPr>
            <p:ph type="sldNum" sz="quarter" idx="12"/>
          </p:nvPr>
        </p:nvSpPr>
        <p:spPr/>
        <p:txBody>
          <a:bodyPr/>
          <a:lstStyle/>
          <a:p>
            <a:fld id="{D57F1E4F-1CFF-5643-939E-217C01CDF565}" type="slidenum">
              <a:rPr lang="en-US" smtClean="0"/>
              <a:pPr/>
              <a:t>12</a:t>
            </a:fld>
            <a:endParaRPr lang="en-US" dirty="0"/>
          </a:p>
        </p:txBody>
      </p:sp>
      <p:pic>
        <p:nvPicPr>
          <p:cNvPr id="4" name="Image 3">
            <a:extLst>
              <a:ext uri="{FF2B5EF4-FFF2-40B4-BE49-F238E27FC236}">
                <a16:creationId xmlns:a16="http://schemas.microsoft.com/office/drawing/2014/main" id="{AE361A6C-BC0C-5A72-EC28-9742F4C1002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913" y="286604"/>
            <a:ext cx="9181893" cy="6119448"/>
          </a:xfrm>
          <a:prstGeom prst="rect">
            <a:avLst/>
          </a:prstGeom>
        </p:spPr>
      </p:pic>
    </p:spTree>
    <p:extLst>
      <p:ext uri="{BB962C8B-B14F-4D97-AF65-F5344CB8AC3E}">
        <p14:creationId xmlns:p14="http://schemas.microsoft.com/office/powerpoint/2010/main" val="559453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13</a:t>
            </a:fld>
            <a:endParaRPr lang="fr-FR" noProof="0"/>
          </a:p>
        </p:txBody>
      </p:sp>
      <p:pic>
        <p:nvPicPr>
          <p:cNvPr id="3" name="Image 2">
            <a:extLst>
              <a:ext uri="{FF2B5EF4-FFF2-40B4-BE49-F238E27FC236}">
                <a16:creationId xmlns:a16="http://schemas.microsoft.com/office/drawing/2014/main" id="{5A08B473-CDDA-702E-A2F3-FE4182D2EE04}"/>
              </a:ext>
            </a:extLst>
          </p:cNvPr>
          <p:cNvPicPr>
            <a:picLocks noChangeAspect="1"/>
          </p:cNvPicPr>
          <p:nvPr/>
        </p:nvPicPr>
        <p:blipFill>
          <a:blip r:embed="rId2"/>
          <a:stretch>
            <a:fillRect/>
          </a:stretch>
        </p:blipFill>
        <p:spPr>
          <a:xfrm>
            <a:off x="0" y="291597"/>
            <a:ext cx="9144000" cy="6096000"/>
          </a:xfrm>
          <a:prstGeom prst="rect">
            <a:avLst/>
          </a:prstGeom>
        </p:spPr>
      </p:pic>
    </p:spTree>
    <p:extLst>
      <p:ext uri="{BB962C8B-B14F-4D97-AF65-F5344CB8AC3E}">
        <p14:creationId xmlns:p14="http://schemas.microsoft.com/office/powerpoint/2010/main" val="1572311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2" name="Picture 4">
            <a:extLst>
              <a:ext uri="{FF2B5EF4-FFF2-40B4-BE49-F238E27FC236}">
                <a16:creationId xmlns:a16="http://schemas.microsoft.com/office/drawing/2014/main" id="{25CFBC67-D315-4647-9323-48467573D41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26988"/>
            <a:ext cx="9144000" cy="68310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6" name="Picture 4">
            <a:extLst>
              <a:ext uri="{FF2B5EF4-FFF2-40B4-BE49-F238E27FC236}">
                <a16:creationId xmlns:a16="http://schemas.microsoft.com/office/drawing/2014/main" id="{0739CACF-E2DC-493B-B4B3-FC0A08A5C5E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8575"/>
            <a:ext cx="9144000" cy="6829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CD46985-1CCB-AA88-A9CB-D1B790BB48B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08095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08FE55C-C041-4498-4B5F-E2CE35C01E9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6233067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3C6ADAB5-7747-30BD-C459-ECB102D719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437620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87B811CC-B7AB-1024-5E7C-26F35AD1D5A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160905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07C2B3F-D222-5E1A-6199-FF7AB709ED5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1134486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CF8FF61-5310-7EFD-73F7-93CA2E1F56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0602879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fr-FR" smtClean="0"/>
              <a:pPr rtl="0"/>
              <a:t>22</a:t>
            </a:fld>
            <a:endParaRPr lang="fr-FR"/>
          </a:p>
        </p:txBody>
      </p:sp>
      <p:pic>
        <p:nvPicPr>
          <p:cNvPr id="2" name="Image 1">
            <a:extLst>
              <a:ext uri="{FF2B5EF4-FFF2-40B4-BE49-F238E27FC236}">
                <a16:creationId xmlns:a16="http://schemas.microsoft.com/office/drawing/2014/main" id="{8619D5DD-B06C-7C7F-6318-E638C73778B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034" y="276726"/>
            <a:ext cx="9146034" cy="6095599"/>
          </a:xfrm>
          <a:prstGeom prst="rect">
            <a:avLst/>
          </a:prstGeom>
        </p:spPr>
      </p:pic>
    </p:spTree>
    <p:extLst>
      <p:ext uri="{BB962C8B-B14F-4D97-AF65-F5344CB8AC3E}">
        <p14:creationId xmlns:p14="http://schemas.microsoft.com/office/powerpoint/2010/main" val="3708128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fr-FR" smtClean="0"/>
              <a:pPr rtl="0"/>
              <a:t>23</a:t>
            </a:fld>
            <a:endParaRPr lang="fr-FR"/>
          </a:p>
        </p:txBody>
      </p:sp>
      <p:pic>
        <p:nvPicPr>
          <p:cNvPr id="7" name="Image 6">
            <a:extLst>
              <a:ext uri="{FF2B5EF4-FFF2-40B4-BE49-F238E27FC236}">
                <a16:creationId xmlns:a16="http://schemas.microsoft.com/office/drawing/2014/main" id="{B65D0B66-1E38-A189-B90D-6DF2A0DAE9B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871" y="216569"/>
            <a:ext cx="9147871" cy="6096774"/>
          </a:xfrm>
          <a:prstGeom prst="rect">
            <a:avLst/>
          </a:prstGeom>
        </p:spPr>
      </p:pic>
    </p:spTree>
    <p:extLst>
      <p:ext uri="{BB962C8B-B14F-4D97-AF65-F5344CB8AC3E}">
        <p14:creationId xmlns:p14="http://schemas.microsoft.com/office/powerpoint/2010/main" val="2888962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fr-FR" smtClean="0"/>
              <a:pPr rtl="0"/>
              <a:t>24</a:t>
            </a:fld>
            <a:endParaRPr lang="fr-FR"/>
          </a:p>
        </p:txBody>
      </p:sp>
      <p:pic>
        <p:nvPicPr>
          <p:cNvPr id="6" name="Image 5">
            <a:extLst>
              <a:ext uri="{FF2B5EF4-FFF2-40B4-BE49-F238E27FC236}">
                <a16:creationId xmlns:a16="http://schemas.microsoft.com/office/drawing/2014/main" id="{F7180A66-0545-08F1-2C68-23DE59A5F9B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9427" y="337006"/>
            <a:ext cx="9153427" cy="6100527"/>
          </a:xfrm>
          <a:prstGeom prst="rect">
            <a:avLst/>
          </a:prstGeom>
        </p:spPr>
      </p:pic>
    </p:spTree>
    <p:extLst>
      <p:ext uri="{BB962C8B-B14F-4D97-AF65-F5344CB8AC3E}">
        <p14:creationId xmlns:p14="http://schemas.microsoft.com/office/powerpoint/2010/main" val="3169556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fr-FR" smtClean="0"/>
              <a:pPr rtl="0"/>
              <a:t>25</a:t>
            </a:fld>
            <a:endParaRPr lang="fr-FR"/>
          </a:p>
        </p:txBody>
      </p:sp>
      <p:pic>
        <p:nvPicPr>
          <p:cNvPr id="5" name="Image 4">
            <a:extLst>
              <a:ext uri="{FF2B5EF4-FFF2-40B4-BE49-F238E27FC236}">
                <a16:creationId xmlns:a16="http://schemas.microsoft.com/office/drawing/2014/main" id="{2B454E3D-32A9-8CF7-BC31-6200DB85ACA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1086" y="372979"/>
            <a:ext cx="9132914" cy="6086807"/>
          </a:xfrm>
          <a:prstGeom prst="rect">
            <a:avLst/>
          </a:prstGeom>
        </p:spPr>
      </p:pic>
    </p:spTree>
    <p:extLst>
      <p:ext uri="{BB962C8B-B14F-4D97-AF65-F5344CB8AC3E}">
        <p14:creationId xmlns:p14="http://schemas.microsoft.com/office/powerpoint/2010/main" val="417165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26</a:t>
            </a:fld>
            <a:endParaRPr lang="fr-FR" noProof="0"/>
          </a:p>
        </p:txBody>
      </p:sp>
      <p:pic>
        <p:nvPicPr>
          <p:cNvPr id="7" name="Image 6">
            <a:extLst>
              <a:ext uri="{FF2B5EF4-FFF2-40B4-BE49-F238E27FC236}">
                <a16:creationId xmlns:a16="http://schemas.microsoft.com/office/drawing/2014/main" id="{5992DBAB-BC95-D988-C985-453F754CF51A}"/>
              </a:ext>
            </a:extLst>
          </p:cNvPr>
          <p:cNvPicPr>
            <a:picLocks noChangeAspect="1"/>
          </p:cNvPicPr>
          <p:nvPr/>
        </p:nvPicPr>
        <p:blipFill>
          <a:blip r:embed="rId2"/>
          <a:stretch>
            <a:fillRect/>
          </a:stretch>
        </p:blipFill>
        <p:spPr>
          <a:xfrm>
            <a:off x="0" y="363786"/>
            <a:ext cx="9144000" cy="6096000"/>
          </a:xfrm>
          <a:prstGeom prst="rect">
            <a:avLst/>
          </a:prstGeom>
        </p:spPr>
      </p:pic>
    </p:spTree>
    <p:extLst>
      <p:ext uri="{BB962C8B-B14F-4D97-AF65-F5344CB8AC3E}">
        <p14:creationId xmlns:p14="http://schemas.microsoft.com/office/powerpoint/2010/main" val="18078722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27</a:t>
            </a:fld>
            <a:endParaRPr lang="fr-FR" noProof="0"/>
          </a:p>
        </p:txBody>
      </p:sp>
      <p:pic>
        <p:nvPicPr>
          <p:cNvPr id="3" name="Image 2">
            <a:extLst>
              <a:ext uri="{FF2B5EF4-FFF2-40B4-BE49-F238E27FC236}">
                <a16:creationId xmlns:a16="http://schemas.microsoft.com/office/drawing/2014/main" id="{05F9F975-D675-1C7D-5AE1-1A051C0ECEE9}"/>
              </a:ext>
            </a:extLst>
          </p:cNvPr>
          <p:cNvPicPr>
            <a:picLocks noChangeAspect="1"/>
          </p:cNvPicPr>
          <p:nvPr/>
        </p:nvPicPr>
        <p:blipFill>
          <a:blip r:embed="rId2"/>
          <a:stretch>
            <a:fillRect/>
          </a:stretch>
        </p:blipFill>
        <p:spPr>
          <a:xfrm>
            <a:off x="0" y="260684"/>
            <a:ext cx="9144000" cy="6096000"/>
          </a:xfrm>
          <a:prstGeom prst="rect">
            <a:avLst/>
          </a:prstGeom>
        </p:spPr>
      </p:pic>
    </p:spTree>
    <p:extLst>
      <p:ext uri="{BB962C8B-B14F-4D97-AF65-F5344CB8AC3E}">
        <p14:creationId xmlns:p14="http://schemas.microsoft.com/office/powerpoint/2010/main" val="1480891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28</a:t>
            </a:fld>
            <a:endParaRPr lang="fr-FR" noProof="0"/>
          </a:p>
        </p:txBody>
      </p:sp>
      <p:pic>
        <p:nvPicPr>
          <p:cNvPr id="3" name="Image 2">
            <a:extLst>
              <a:ext uri="{FF2B5EF4-FFF2-40B4-BE49-F238E27FC236}">
                <a16:creationId xmlns:a16="http://schemas.microsoft.com/office/drawing/2014/main" id="{4B218912-E11F-86D0-E56D-F59020E41CD4}"/>
              </a:ext>
            </a:extLst>
          </p:cNvPr>
          <p:cNvPicPr>
            <a:picLocks noChangeAspect="1"/>
          </p:cNvPicPr>
          <p:nvPr/>
        </p:nvPicPr>
        <p:blipFill>
          <a:blip r:embed="rId2"/>
          <a:stretch>
            <a:fillRect/>
          </a:stretch>
        </p:blipFill>
        <p:spPr>
          <a:xfrm>
            <a:off x="0" y="272716"/>
            <a:ext cx="9144000" cy="6096000"/>
          </a:xfrm>
          <a:prstGeom prst="rect">
            <a:avLst/>
          </a:prstGeom>
        </p:spPr>
      </p:pic>
    </p:spTree>
    <p:extLst>
      <p:ext uri="{BB962C8B-B14F-4D97-AF65-F5344CB8AC3E}">
        <p14:creationId xmlns:p14="http://schemas.microsoft.com/office/powerpoint/2010/main" val="359418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29</a:t>
            </a:fld>
            <a:endParaRPr lang="fr-FR" noProof="0"/>
          </a:p>
        </p:txBody>
      </p:sp>
      <p:pic>
        <p:nvPicPr>
          <p:cNvPr id="3" name="Image 2">
            <a:extLst>
              <a:ext uri="{FF2B5EF4-FFF2-40B4-BE49-F238E27FC236}">
                <a16:creationId xmlns:a16="http://schemas.microsoft.com/office/drawing/2014/main" id="{EB52CF1F-F29C-BC3A-3C84-780A7B46D6FC}"/>
              </a:ext>
            </a:extLst>
          </p:cNvPr>
          <p:cNvPicPr>
            <a:picLocks noChangeAspect="1"/>
          </p:cNvPicPr>
          <p:nvPr/>
        </p:nvPicPr>
        <p:blipFill>
          <a:blip r:embed="rId2"/>
          <a:stretch>
            <a:fillRect/>
          </a:stretch>
        </p:blipFill>
        <p:spPr>
          <a:xfrm>
            <a:off x="0" y="248652"/>
            <a:ext cx="9144000" cy="6096000"/>
          </a:xfrm>
          <a:prstGeom prst="rect">
            <a:avLst/>
          </a:prstGeom>
        </p:spPr>
      </p:pic>
    </p:spTree>
    <p:extLst>
      <p:ext uri="{BB962C8B-B14F-4D97-AF65-F5344CB8AC3E}">
        <p14:creationId xmlns:p14="http://schemas.microsoft.com/office/powerpoint/2010/main" val="598170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30</a:t>
            </a:fld>
            <a:endParaRPr lang="fr-FR" noProof="0"/>
          </a:p>
        </p:txBody>
      </p:sp>
      <p:pic>
        <p:nvPicPr>
          <p:cNvPr id="3" name="Image 2">
            <a:extLst>
              <a:ext uri="{FF2B5EF4-FFF2-40B4-BE49-F238E27FC236}">
                <a16:creationId xmlns:a16="http://schemas.microsoft.com/office/drawing/2014/main" id="{88765511-DC8B-8727-B281-AB5D344657E2}"/>
              </a:ext>
            </a:extLst>
          </p:cNvPr>
          <p:cNvPicPr>
            <a:picLocks noChangeAspect="1"/>
          </p:cNvPicPr>
          <p:nvPr/>
        </p:nvPicPr>
        <p:blipFill>
          <a:blip r:embed="rId2"/>
          <a:stretch>
            <a:fillRect/>
          </a:stretch>
        </p:blipFill>
        <p:spPr>
          <a:xfrm>
            <a:off x="0" y="272716"/>
            <a:ext cx="9144000" cy="6096000"/>
          </a:xfrm>
          <a:prstGeom prst="rect">
            <a:avLst/>
          </a:prstGeom>
        </p:spPr>
      </p:pic>
    </p:spTree>
    <p:extLst>
      <p:ext uri="{BB962C8B-B14F-4D97-AF65-F5344CB8AC3E}">
        <p14:creationId xmlns:p14="http://schemas.microsoft.com/office/powerpoint/2010/main" val="19027185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31</a:t>
            </a:fld>
            <a:endParaRPr lang="fr-FR" noProof="0"/>
          </a:p>
        </p:txBody>
      </p:sp>
      <p:pic>
        <p:nvPicPr>
          <p:cNvPr id="3" name="Image 2">
            <a:extLst>
              <a:ext uri="{FF2B5EF4-FFF2-40B4-BE49-F238E27FC236}">
                <a16:creationId xmlns:a16="http://schemas.microsoft.com/office/drawing/2014/main" id="{6C9C3E39-B845-FBCC-AB37-1D637B26D282}"/>
              </a:ext>
            </a:extLst>
          </p:cNvPr>
          <p:cNvPicPr>
            <a:picLocks noChangeAspect="1"/>
          </p:cNvPicPr>
          <p:nvPr/>
        </p:nvPicPr>
        <p:blipFill>
          <a:blip r:embed="rId2"/>
          <a:stretch>
            <a:fillRect/>
          </a:stretch>
        </p:blipFill>
        <p:spPr>
          <a:xfrm>
            <a:off x="0" y="236621"/>
            <a:ext cx="9144000" cy="6096000"/>
          </a:xfrm>
          <a:prstGeom prst="rect">
            <a:avLst/>
          </a:prstGeom>
        </p:spPr>
      </p:pic>
    </p:spTree>
    <p:extLst>
      <p:ext uri="{BB962C8B-B14F-4D97-AF65-F5344CB8AC3E}">
        <p14:creationId xmlns:p14="http://schemas.microsoft.com/office/powerpoint/2010/main" val="27133861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32</a:t>
            </a:fld>
            <a:endParaRPr lang="fr-FR" noProof="0"/>
          </a:p>
        </p:txBody>
      </p:sp>
      <p:pic>
        <p:nvPicPr>
          <p:cNvPr id="3" name="Image 2">
            <a:extLst>
              <a:ext uri="{FF2B5EF4-FFF2-40B4-BE49-F238E27FC236}">
                <a16:creationId xmlns:a16="http://schemas.microsoft.com/office/drawing/2014/main" id="{643CE75D-D39E-2738-F5CD-51C95C311091}"/>
              </a:ext>
            </a:extLst>
          </p:cNvPr>
          <p:cNvPicPr>
            <a:picLocks noChangeAspect="1"/>
          </p:cNvPicPr>
          <p:nvPr/>
        </p:nvPicPr>
        <p:blipFill>
          <a:blip r:embed="rId2"/>
          <a:stretch>
            <a:fillRect/>
          </a:stretch>
        </p:blipFill>
        <p:spPr>
          <a:xfrm>
            <a:off x="0" y="224589"/>
            <a:ext cx="9144000" cy="6096000"/>
          </a:xfrm>
          <a:prstGeom prst="rect">
            <a:avLst/>
          </a:prstGeom>
        </p:spPr>
      </p:pic>
    </p:spTree>
    <p:extLst>
      <p:ext uri="{BB962C8B-B14F-4D97-AF65-F5344CB8AC3E}">
        <p14:creationId xmlns:p14="http://schemas.microsoft.com/office/powerpoint/2010/main" val="33328510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33</a:t>
            </a:fld>
            <a:endParaRPr lang="fr-FR" noProof="0"/>
          </a:p>
        </p:txBody>
      </p:sp>
      <p:pic>
        <p:nvPicPr>
          <p:cNvPr id="3" name="Image 2">
            <a:extLst>
              <a:ext uri="{FF2B5EF4-FFF2-40B4-BE49-F238E27FC236}">
                <a16:creationId xmlns:a16="http://schemas.microsoft.com/office/drawing/2014/main" id="{4DA4C5BD-6C4E-AE1A-823A-30249790D34B}"/>
              </a:ext>
            </a:extLst>
          </p:cNvPr>
          <p:cNvPicPr>
            <a:picLocks noChangeAspect="1"/>
          </p:cNvPicPr>
          <p:nvPr/>
        </p:nvPicPr>
        <p:blipFill>
          <a:blip r:embed="rId2"/>
          <a:stretch>
            <a:fillRect/>
          </a:stretch>
        </p:blipFill>
        <p:spPr>
          <a:xfrm>
            <a:off x="0" y="272716"/>
            <a:ext cx="9144000" cy="6096000"/>
          </a:xfrm>
          <a:prstGeom prst="rect">
            <a:avLst/>
          </a:prstGeom>
        </p:spPr>
      </p:pic>
    </p:spTree>
    <p:extLst>
      <p:ext uri="{BB962C8B-B14F-4D97-AF65-F5344CB8AC3E}">
        <p14:creationId xmlns:p14="http://schemas.microsoft.com/office/powerpoint/2010/main" val="35756707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34</a:t>
            </a:fld>
            <a:endParaRPr lang="fr-FR" noProof="0"/>
          </a:p>
        </p:txBody>
      </p:sp>
      <p:pic>
        <p:nvPicPr>
          <p:cNvPr id="3" name="Image 2">
            <a:extLst>
              <a:ext uri="{FF2B5EF4-FFF2-40B4-BE49-F238E27FC236}">
                <a16:creationId xmlns:a16="http://schemas.microsoft.com/office/drawing/2014/main" id="{1BFFC4E4-901A-954E-2853-CFE828F9D280}"/>
              </a:ext>
            </a:extLst>
          </p:cNvPr>
          <p:cNvPicPr>
            <a:picLocks noChangeAspect="1"/>
          </p:cNvPicPr>
          <p:nvPr/>
        </p:nvPicPr>
        <p:blipFill>
          <a:blip r:embed="rId2"/>
          <a:stretch>
            <a:fillRect/>
          </a:stretch>
        </p:blipFill>
        <p:spPr>
          <a:xfrm>
            <a:off x="0" y="272716"/>
            <a:ext cx="9144000" cy="6096000"/>
          </a:xfrm>
          <a:prstGeom prst="rect">
            <a:avLst/>
          </a:prstGeom>
        </p:spPr>
      </p:pic>
    </p:spTree>
    <p:extLst>
      <p:ext uri="{BB962C8B-B14F-4D97-AF65-F5344CB8AC3E}">
        <p14:creationId xmlns:p14="http://schemas.microsoft.com/office/powerpoint/2010/main" val="31706393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35</a:t>
            </a:fld>
            <a:endParaRPr lang="fr-FR" noProof="0"/>
          </a:p>
        </p:txBody>
      </p:sp>
      <p:pic>
        <p:nvPicPr>
          <p:cNvPr id="3" name="Image 2">
            <a:extLst>
              <a:ext uri="{FF2B5EF4-FFF2-40B4-BE49-F238E27FC236}">
                <a16:creationId xmlns:a16="http://schemas.microsoft.com/office/drawing/2014/main" id="{CD81B9A2-21E8-B841-5E82-6984E5C451D9}"/>
              </a:ext>
            </a:extLst>
          </p:cNvPr>
          <p:cNvPicPr>
            <a:picLocks noChangeAspect="1"/>
          </p:cNvPicPr>
          <p:nvPr/>
        </p:nvPicPr>
        <p:blipFill>
          <a:blip r:embed="rId2"/>
          <a:stretch>
            <a:fillRect/>
          </a:stretch>
        </p:blipFill>
        <p:spPr>
          <a:xfrm>
            <a:off x="0" y="236621"/>
            <a:ext cx="9144000" cy="6096000"/>
          </a:xfrm>
          <a:prstGeom prst="rect">
            <a:avLst/>
          </a:prstGeom>
        </p:spPr>
      </p:pic>
    </p:spTree>
    <p:extLst>
      <p:ext uri="{BB962C8B-B14F-4D97-AF65-F5344CB8AC3E}">
        <p14:creationId xmlns:p14="http://schemas.microsoft.com/office/powerpoint/2010/main" val="11775283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36</a:t>
            </a:fld>
            <a:endParaRPr lang="fr-FR" noProof="0"/>
          </a:p>
        </p:txBody>
      </p:sp>
      <p:pic>
        <p:nvPicPr>
          <p:cNvPr id="3" name="Image 2">
            <a:extLst>
              <a:ext uri="{FF2B5EF4-FFF2-40B4-BE49-F238E27FC236}">
                <a16:creationId xmlns:a16="http://schemas.microsoft.com/office/drawing/2014/main" id="{96D3B143-A385-471F-FCF2-F5C1F601037F}"/>
              </a:ext>
            </a:extLst>
          </p:cNvPr>
          <p:cNvPicPr>
            <a:picLocks noChangeAspect="1"/>
          </p:cNvPicPr>
          <p:nvPr/>
        </p:nvPicPr>
        <p:blipFill>
          <a:blip r:embed="rId2"/>
          <a:stretch>
            <a:fillRect/>
          </a:stretch>
        </p:blipFill>
        <p:spPr>
          <a:xfrm>
            <a:off x="0" y="272716"/>
            <a:ext cx="9144000" cy="6096000"/>
          </a:xfrm>
          <a:prstGeom prst="rect">
            <a:avLst/>
          </a:prstGeom>
        </p:spPr>
      </p:pic>
    </p:spTree>
    <p:extLst>
      <p:ext uri="{BB962C8B-B14F-4D97-AF65-F5344CB8AC3E}">
        <p14:creationId xmlns:p14="http://schemas.microsoft.com/office/powerpoint/2010/main" val="31784415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5DFC4495-14B2-C2E7-A793-217535F16F01}"/>
              </a:ext>
            </a:extLst>
          </p:cNvPr>
          <p:cNvSpPr>
            <a:spLocks noGrp="1"/>
          </p:cNvSpPr>
          <p:nvPr>
            <p:ph type="sldNum" sz="quarter" idx="12"/>
          </p:nvPr>
        </p:nvSpPr>
        <p:spPr/>
        <p:txBody>
          <a:bodyPr/>
          <a:lstStyle/>
          <a:p>
            <a:pPr rtl="0"/>
            <a:fld id="{D8DA9DAA-006C-4F4B-980E-E3DF019B24E2}" type="slidenum">
              <a:rPr lang="fr-FR" noProof="0" smtClean="0"/>
              <a:pPr rtl="0"/>
              <a:t>37</a:t>
            </a:fld>
            <a:endParaRPr lang="fr-FR" noProof="0"/>
          </a:p>
        </p:txBody>
      </p:sp>
      <p:pic>
        <p:nvPicPr>
          <p:cNvPr id="3" name="Image 2">
            <a:extLst>
              <a:ext uri="{FF2B5EF4-FFF2-40B4-BE49-F238E27FC236}">
                <a16:creationId xmlns:a16="http://schemas.microsoft.com/office/drawing/2014/main" id="{402F868D-4157-C2FE-CCD8-C0820C1DACF1}"/>
              </a:ext>
            </a:extLst>
          </p:cNvPr>
          <p:cNvPicPr>
            <a:picLocks noChangeAspect="1"/>
          </p:cNvPicPr>
          <p:nvPr/>
        </p:nvPicPr>
        <p:blipFill>
          <a:blip r:embed="rId2"/>
          <a:stretch>
            <a:fillRect/>
          </a:stretch>
        </p:blipFill>
        <p:spPr>
          <a:xfrm>
            <a:off x="0" y="249658"/>
            <a:ext cx="9144000" cy="6096000"/>
          </a:xfrm>
          <a:prstGeom prst="rect">
            <a:avLst/>
          </a:prstGeom>
        </p:spPr>
      </p:pic>
    </p:spTree>
    <p:extLst>
      <p:ext uri="{BB962C8B-B14F-4D97-AF65-F5344CB8AC3E}">
        <p14:creationId xmlns:p14="http://schemas.microsoft.com/office/powerpoint/2010/main" val="17207661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239246" y="196822"/>
            <a:ext cx="8843058" cy="624392"/>
          </a:xfrm>
        </p:spPr>
        <p:txBody>
          <a:bodyPr rtlCol="0">
            <a:normAutofit fontScale="90000"/>
          </a:bodyPr>
          <a:lstStyle/>
          <a:p>
            <a:pPr algn="ctr" rtl="0"/>
            <a:r>
              <a:rPr lang="fr-FR" sz="3000" dirty="0">
                <a:latin typeface="+mn-lt"/>
              </a:rPr>
              <a:t>LES JARDINS SECS, cactées et PLANTES succulentes ou grasses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38</a:t>
            </a:fld>
            <a:endParaRPr lang="fr-F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7" name="ZoneTexte 6">
            <a:extLst>
              <a:ext uri="{FF2B5EF4-FFF2-40B4-BE49-F238E27FC236}">
                <a16:creationId xmlns:a16="http://schemas.microsoft.com/office/drawing/2014/main" id="{92E21BE3-5A9A-6B32-3ED4-FC9E0B6E1E01}"/>
              </a:ext>
            </a:extLst>
          </p:cNvPr>
          <p:cNvSpPr txBox="1"/>
          <p:nvPr/>
        </p:nvSpPr>
        <p:spPr>
          <a:xfrm>
            <a:off x="3067292" y="6472165"/>
            <a:ext cx="4653022" cy="369332"/>
          </a:xfrm>
          <a:prstGeom prst="rect">
            <a:avLst/>
          </a:prstGeom>
          <a:noFill/>
        </p:spPr>
        <p:txBody>
          <a:bodyPr wrap="square">
            <a:spAutoFit/>
          </a:bodyPr>
          <a:lstStyle/>
          <a:p>
            <a:r>
              <a:rPr lang="fr-FR" dirty="0"/>
              <a:t>https://jardin-sec.com/</a:t>
            </a:r>
          </a:p>
        </p:txBody>
      </p:sp>
      <p:pic>
        <p:nvPicPr>
          <p:cNvPr id="1026" name="Picture 2" descr="Variétés de Cactées – Cap' vert | Cactus paintings, Cactus art, Vintage ...">
            <a:extLst>
              <a:ext uri="{FF2B5EF4-FFF2-40B4-BE49-F238E27FC236}">
                <a16:creationId xmlns:a16="http://schemas.microsoft.com/office/drawing/2014/main" id="{5EB17F5E-4029-E0B7-B4BF-71B48C99A88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238506" y="928363"/>
            <a:ext cx="3708476" cy="528888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90 idées de Cactées | cactées, botanique, planche botanique">
            <a:extLst>
              <a:ext uri="{FF2B5EF4-FFF2-40B4-BE49-F238E27FC236}">
                <a16:creationId xmlns:a16="http://schemas.microsoft.com/office/drawing/2014/main" id="{E8A4387B-3639-032B-2F3F-620E8E84557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93828" y="949978"/>
            <a:ext cx="3561604" cy="5267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21206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1" name="Image 1" descr="P1000480.JPG"/>
          <p:cNvPicPr>
            <a:picLocks noGrp="1" noChangeAspect="1"/>
          </p:cNvPicPr>
          <p:nvPr isPhoto="1"/>
        </p:nvPicPr>
        <p:blipFill>
          <a:blip r:embed="rId3"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Image 1" descr="P1000459.JPG"/>
          <p:cNvPicPr>
            <a:picLocks noGrp="1" noChangeAspect="1"/>
          </p:cNvPicPr>
          <p:nvPr isPhoto="1"/>
        </p:nvPicPr>
        <p:blipFill>
          <a:blip r:embed="rId3"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B7A9CF98-CF4C-193F-B445-00F522068B2D}"/>
              </a:ext>
            </a:extLst>
          </p:cNvPr>
          <p:cNvSpPr>
            <a:spLocks noGrp="1"/>
          </p:cNvSpPr>
          <p:nvPr>
            <p:ph type="sldNum" sz="quarter" idx="12"/>
          </p:nvPr>
        </p:nvSpPr>
        <p:spPr/>
        <p:txBody>
          <a:bodyPr/>
          <a:lstStyle/>
          <a:p>
            <a:fld id="{D57F1E4F-1CFF-5643-939E-217C01CDF565}" type="slidenum">
              <a:rPr lang="en-US" smtClean="0"/>
              <a:pPr/>
              <a:t>41</a:t>
            </a:fld>
            <a:endParaRPr lang="en-US" dirty="0"/>
          </a:p>
        </p:txBody>
      </p:sp>
      <p:pic>
        <p:nvPicPr>
          <p:cNvPr id="1026" name="Picture 2">
            <a:extLst>
              <a:ext uri="{FF2B5EF4-FFF2-40B4-BE49-F238E27FC236}">
                <a16:creationId xmlns:a16="http://schemas.microsoft.com/office/drawing/2014/main" id="{DD45519E-696F-AD0D-F819-B82C695AD08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33089"/>
            <a:ext cx="6469230" cy="64692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lowering Sempervivum : succulents">
            <a:extLst>
              <a:ext uri="{FF2B5EF4-FFF2-40B4-BE49-F238E27FC236}">
                <a16:creationId xmlns:a16="http://schemas.microsoft.com/office/drawing/2014/main" id="{B842D61E-5917-0F1A-30CD-E169C987F7EC}"/>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469230" y="-33089"/>
            <a:ext cx="2674770" cy="32485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outes les images">
            <a:extLst>
              <a:ext uri="{FF2B5EF4-FFF2-40B4-BE49-F238E27FC236}">
                <a16:creationId xmlns:a16="http://schemas.microsoft.com/office/drawing/2014/main" id="{F5EDC5FB-28AA-718A-0D32-B08137E6596F}"/>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469230" y="2814403"/>
            <a:ext cx="2674770" cy="3621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95804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1" name="Image 1" descr="P1000476.JPG"/>
          <p:cNvPicPr>
            <a:picLocks noGrp="1" noChangeAspect="1"/>
          </p:cNvPicPr>
          <p:nvPr isPhoto="1"/>
        </p:nvPicPr>
        <p:blipFill>
          <a:blip r:embed="rId3"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3308A406-304D-7B74-0EEF-293E965F98CB}"/>
              </a:ext>
            </a:extLst>
          </p:cNvPr>
          <p:cNvSpPr>
            <a:spLocks noGrp="1"/>
          </p:cNvSpPr>
          <p:nvPr>
            <p:ph type="sldNum" sz="quarter" idx="12"/>
          </p:nvPr>
        </p:nvSpPr>
        <p:spPr/>
        <p:txBody>
          <a:bodyPr/>
          <a:lstStyle/>
          <a:p>
            <a:fld id="{D57F1E4F-1CFF-5643-939E-217C01CDF565}" type="slidenum">
              <a:rPr lang="en-US" smtClean="0"/>
              <a:pPr/>
              <a:t>43</a:t>
            </a:fld>
            <a:endParaRPr lang="en-US" dirty="0"/>
          </a:p>
        </p:txBody>
      </p:sp>
      <p:pic>
        <p:nvPicPr>
          <p:cNvPr id="2050" name="Picture 2" descr="How to Plant and Grow Sedum (Stonecrop) | Gardener’s Path">
            <a:extLst>
              <a:ext uri="{FF2B5EF4-FFF2-40B4-BE49-F238E27FC236}">
                <a16:creationId xmlns:a16="http://schemas.microsoft.com/office/drawing/2014/main" id="{9FC00BD9-2A7F-375F-8884-87D80AACE8ED}"/>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7581" y="0"/>
            <a:ext cx="6701589" cy="44677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vetkruid-(Sedum-reflexum-Yellow-Cushion-Compact) - Tuinplanten DEN KREUPEL">
            <a:extLst>
              <a:ext uri="{FF2B5EF4-FFF2-40B4-BE49-F238E27FC236}">
                <a16:creationId xmlns:a16="http://schemas.microsoft.com/office/drawing/2014/main" id="{BA9BA049-E460-DE53-9EC8-A7EB9F8E0867}"/>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14008" y="407571"/>
            <a:ext cx="2529991" cy="272214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edum adolphi (Golden Sedum) - World of Succulents">
            <a:extLst>
              <a:ext uri="{FF2B5EF4-FFF2-40B4-BE49-F238E27FC236}">
                <a16:creationId xmlns:a16="http://schemas.microsoft.com/office/drawing/2014/main" id="{E60B0DBD-9A16-A768-2415-F2EC3F453D8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716379" y="3537284"/>
            <a:ext cx="4427620" cy="3320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17943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5" name="Image 1" descr="P1000460.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49" name="Image 1" descr="P1000461.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1" name="Image 1" descr="P1000464.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5" name="Image 1" descr="P1000465.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69" name="Image 1" descr="P1000469.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3" name="Image 1" descr="P1000471.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7" name="Image 1" descr="P1000473.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5" name="Image 1" descr="P1000477.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89" name="Image 1" descr="P1000478.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3" name="Image 1" descr="P1000479.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Image 1" descr="P1000472.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09" name="Image 1" descr="P1000466.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3" name="Image 1" descr="P1000482.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7" name="Image 1" descr="P1000474.JPG"/>
          <p:cNvPicPr>
            <a:picLocks noGrp="1" noChangeAspect="1"/>
          </p:cNvPicPr>
          <p:nvPr isPhoto="1"/>
        </p:nvPicPr>
        <p:blipFill>
          <a:blip r:embed="rId3"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1" name="Image 1" descr="P1000483.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46AC563D-B2D8-8229-232B-0206DBF4D67C}"/>
              </a:ext>
            </a:extLst>
          </p:cNvPr>
          <p:cNvSpPr>
            <a:spLocks noGrp="1"/>
          </p:cNvSpPr>
          <p:nvPr>
            <p:ph type="sldNum" sz="quarter" idx="12"/>
          </p:nvPr>
        </p:nvSpPr>
        <p:spPr/>
        <p:txBody>
          <a:bodyPr/>
          <a:lstStyle/>
          <a:p>
            <a:pPr rtl="0"/>
            <a:fld id="{D8DA9DAA-006C-4F4B-980E-E3DF019B24E2}" type="slidenum">
              <a:rPr lang="fr-FR" noProof="0" smtClean="0"/>
              <a:pPr rtl="0"/>
              <a:t>59</a:t>
            </a:fld>
            <a:endParaRPr lang="fr-FR" noProof="0"/>
          </a:p>
        </p:txBody>
      </p:sp>
      <p:pic>
        <p:nvPicPr>
          <p:cNvPr id="3" name="Image 2">
            <a:extLst>
              <a:ext uri="{FF2B5EF4-FFF2-40B4-BE49-F238E27FC236}">
                <a16:creationId xmlns:a16="http://schemas.microsoft.com/office/drawing/2014/main" id="{8C6E872F-A257-54EB-96DF-9CED8B03ACD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436456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46AC563D-B2D8-8229-232B-0206DBF4D67C}"/>
              </a:ext>
            </a:extLst>
          </p:cNvPr>
          <p:cNvSpPr>
            <a:spLocks noGrp="1"/>
          </p:cNvSpPr>
          <p:nvPr>
            <p:ph type="sldNum" sz="quarter" idx="12"/>
          </p:nvPr>
        </p:nvSpPr>
        <p:spPr/>
        <p:txBody>
          <a:bodyPr/>
          <a:lstStyle/>
          <a:p>
            <a:pPr rtl="0"/>
            <a:fld id="{D8DA9DAA-006C-4F4B-980E-E3DF019B24E2}" type="slidenum">
              <a:rPr lang="fr-FR" noProof="0" smtClean="0"/>
              <a:pPr rtl="0"/>
              <a:t>60</a:t>
            </a:fld>
            <a:endParaRPr lang="fr-FR" noProof="0"/>
          </a:p>
        </p:txBody>
      </p:sp>
      <p:pic>
        <p:nvPicPr>
          <p:cNvPr id="3" name="Image 2">
            <a:extLst>
              <a:ext uri="{FF2B5EF4-FFF2-40B4-BE49-F238E27FC236}">
                <a16:creationId xmlns:a16="http://schemas.microsoft.com/office/drawing/2014/main" id="{A4ECE951-45C8-3690-B39D-27D26382F43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469717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46AC563D-B2D8-8229-232B-0206DBF4D67C}"/>
              </a:ext>
            </a:extLst>
          </p:cNvPr>
          <p:cNvSpPr>
            <a:spLocks noGrp="1"/>
          </p:cNvSpPr>
          <p:nvPr>
            <p:ph type="sldNum" sz="quarter" idx="12"/>
          </p:nvPr>
        </p:nvSpPr>
        <p:spPr/>
        <p:txBody>
          <a:bodyPr/>
          <a:lstStyle/>
          <a:p>
            <a:pPr rtl="0"/>
            <a:fld id="{D8DA9DAA-006C-4F4B-980E-E3DF019B24E2}" type="slidenum">
              <a:rPr lang="fr-FR" noProof="0" smtClean="0"/>
              <a:pPr rtl="0"/>
              <a:t>61</a:t>
            </a:fld>
            <a:endParaRPr lang="fr-FR" noProof="0"/>
          </a:p>
        </p:txBody>
      </p:sp>
      <p:pic>
        <p:nvPicPr>
          <p:cNvPr id="3" name="Image 2">
            <a:extLst>
              <a:ext uri="{FF2B5EF4-FFF2-40B4-BE49-F238E27FC236}">
                <a16:creationId xmlns:a16="http://schemas.microsoft.com/office/drawing/2014/main" id="{D4778081-5958-55D2-9F35-85CCBA4EF21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91271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pour une image  1">
            <a:extLst>
              <a:ext uri="{FF2B5EF4-FFF2-40B4-BE49-F238E27FC236}">
                <a16:creationId xmlns:a16="http://schemas.microsoft.com/office/drawing/2014/main" id="{173F6D25-5F67-D087-53DA-66C1967BA382}"/>
              </a:ext>
            </a:extLst>
          </p:cNvPr>
          <p:cNvSpPr>
            <a:spLocks noGrp="1"/>
          </p:cNvSpPr>
          <p:nvPr>
            <p:ph type="pic" sz="quarter" idx="13"/>
          </p:nvPr>
        </p:nvSpPr>
        <p:spPr/>
      </p:sp>
      <p:sp>
        <p:nvSpPr>
          <p:cNvPr id="3" name="Titre 2">
            <a:extLst>
              <a:ext uri="{FF2B5EF4-FFF2-40B4-BE49-F238E27FC236}">
                <a16:creationId xmlns:a16="http://schemas.microsoft.com/office/drawing/2014/main" id="{B4C524B5-7372-079B-405D-F8ED9CD35BDE}"/>
              </a:ext>
            </a:extLst>
          </p:cNvPr>
          <p:cNvSpPr>
            <a:spLocks noGrp="1"/>
          </p:cNvSpPr>
          <p:nvPr>
            <p:ph type="title"/>
          </p:nvPr>
        </p:nvSpPr>
        <p:spPr/>
        <p:txBody>
          <a:bodyPr/>
          <a:lstStyle/>
          <a:p>
            <a:endParaRPr lang="fr-FR"/>
          </a:p>
        </p:txBody>
      </p:sp>
      <p:sp>
        <p:nvSpPr>
          <p:cNvPr id="4" name="Espace réservé du contenu 3">
            <a:extLst>
              <a:ext uri="{FF2B5EF4-FFF2-40B4-BE49-F238E27FC236}">
                <a16:creationId xmlns:a16="http://schemas.microsoft.com/office/drawing/2014/main" id="{A1811152-BA49-FCA8-F998-FEE758A92A7F}"/>
              </a:ext>
            </a:extLst>
          </p:cNvPr>
          <p:cNvSpPr>
            <a:spLocks noGrp="1"/>
          </p:cNvSpPr>
          <p:nvPr>
            <p:ph idx="1"/>
          </p:nvPr>
        </p:nvSpPr>
        <p:spPr/>
        <p:txBody>
          <a:bodyPr/>
          <a:lstStyle/>
          <a:p>
            <a:endParaRPr lang="fr-FR"/>
          </a:p>
        </p:txBody>
      </p:sp>
      <p:sp>
        <p:nvSpPr>
          <p:cNvPr id="5" name="Espace réservé du numéro de diapositive 4">
            <a:extLst>
              <a:ext uri="{FF2B5EF4-FFF2-40B4-BE49-F238E27FC236}">
                <a16:creationId xmlns:a16="http://schemas.microsoft.com/office/drawing/2014/main" id="{28BFB7D9-2B5E-DEA4-8A95-D908755E785A}"/>
              </a:ext>
            </a:extLst>
          </p:cNvPr>
          <p:cNvSpPr>
            <a:spLocks noGrp="1"/>
          </p:cNvSpPr>
          <p:nvPr>
            <p:ph type="sldNum" sz="quarter" idx="12"/>
          </p:nvPr>
        </p:nvSpPr>
        <p:spPr/>
        <p:txBody>
          <a:bodyPr/>
          <a:lstStyle/>
          <a:p>
            <a:pPr rtl="0"/>
            <a:fld id="{D8DA9DAA-006C-4F4B-980E-E3DF019B24E2}" type="slidenum">
              <a:rPr lang="fr-FR" noProof="0" smtClean="0"/>
              <a:pPr rtl="0"/>
              <a:t>62</a:t>
            </a:fld>
            <a:endParaRPr lang="fr-FR" noProof="0"/>
          </a:p>
        </p:txBody>
      </p:sp>
      <p:pic>
        <p:nvPicPr>
          <p:cNvPr id="6" name="Image 5" descr="DSC07053">
            <a:extLst>
              <a:ext uri="{FF2B5EF4-FFF2-40B4-BE49-F238E27FC236}">
                <a16:creationId xmlns:a16="http://schemas.microsoft.com/office/drawing/2014/main" id="{5F685D5E-2BD5-0F02-0ABE-31D28C2AFBF4}"/>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571500" y="0"/>
            <a:ext cx="10287000" cy="6858000"/>
          </a:xfrm>
          <a:prstGeom prst="rect">
            <a:avLst/>
          </a:prstGeom>
        </p:spPr>
      </p:pic>
    </p:spTree>
    <p:extLst>
      <p:ext uri="{BB962C8B-B14F-4D97-AF65-F5344CB8AC3E}">
        <p14:creationId xmlns:p14="http://schemas.microsoft.com/office/powerpoint/2010/main" val="213043388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767013" y="59535"/>
            <a:ext cx="8017908" cy="624392"/>
          </a:xfrm>
        </p:spPr>
        <p:txBody>
          <a:bodyPr rtlCol="0">
            <a:normAutofit/>
          </a:bodyPr>
          <a:lstStyle/>
          <a:p>
            <a:pPr algn="ctr" rtl="0"/>
            <a:r>
              <a:rPr lang="fr-FR" sz="3000" dirty="0">
                <a:latin typeface="+mn-lt"/>
              </a:rPr>
              <a:t>LES PLANTES couvre sols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63</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a:xfrm>
            <a:off x="8464374" y="5159785"/>
            <a:ext cx="1527731" cy="1657066"/>
          </a:xfrm>
        </p:spPr>
        <p:txBody>
          <a:bodyPr/>
          <a:lstStyle/>
          <a:p>
            <a:endParaRPr lang="fr-FR" dirty="0"/>
          </a:p>
        </p:txBody>
      </p:sp>
      <p:pic>
        <p:nvPicPr>
          <p:cNvPr id="2050" name="Picture 2" descr="Santolina chamaecyparissus Gray Santolina | Arizona gardening, Garden ...">
            <a:extLst>
              <a:ext uri="{FF2B5EF4-FFF2-40B4-BE49-F238E27FC236}">
                <a16:creationId xmlns:a16="http://schemas.microsoft.com/office/drawing/2014/main" id="{6B284B88-8348-356E-BD2E-7292BCF11F97}"/>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842210"/>
            <a:ext cx="3386889" cy="33868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anacetum haradjanii... stock photo by Thomas Alamy, Image: 0236614">
            <a:extLst>
              <a:ext uri="{FF2B5EF4-FFF2-40B4-BE49-F238E27FC236}">
                <a16:creationId xmlns:a16="http://schemas.microsoft.com/office/drawing/2014/main" id="{E910975F-57EB-F39A-2225-2237B250280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130844" y="868779"/>
            <a:ext cx="5013156" cy="333374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atureja spicigera :: R-Z">
            <a:extLst>
              <a:ext uri="{FF2B5EF4-FFF2-40B4-BE49-F238E27FC236}">
                <a16:creationId xmlns:a16="http://schemas.microsoft.com/office/drawing/2014/main" id="{9E84A1D4-692E-6C11-D9E6-03DC1ABB1DFE}"/>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3759866"/>
            <a:ext cx="4130844" cy="309813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auge - Salvia microphylla Royal Bumble - Vivace arbustive à fleurs rouges">
            <a:extLst>
              <a:ext uri="{FF2B5EF4-FFF2-40B4-BE49-F238E27FC236}">
                <a16:creationId xmlns:a16="http://schemas.microsoft.com/office/drawing/2014/main" id="{FE28E2EF-B2E1-992F-2299-5295D5BC33CF}"/>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015789" y="3729788"/>
            <a:ext cx="3128211" cy="3128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132052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767013" y="59535"/>
            <a:ext cx="8017908" cy="624392"/>
          </a:xfrm>
        </p:spPr>
        <p:txBody>
          <a:bodyPr rtlCol="0">
            <a:normAutofit/>
          </a:bodyPr>
          <a:lstStyle/>
          <a:p>
            <a:pPr algn="ctr" rtl="0"/>
            <a:r>
              <a:rPr lang="fr-FR" sz="3000" dirty="0">
                <a:latin typeface="+mn-lt"/>
              </a:rPr>
              <a:t>LES PLANTES couvre sols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64</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pic>
        <p:nvPicPr>
          <p:cNvPr id="1026" name="Picture 2" descr="ACHILLEA crithmifolia - Achillée - pépinières Lepage Bretagne Bord de mer">
            <a:extLst>
              <a:ext uri="{FF2B5EF4-FFF2-40B4-BE49-F238E27FC236}">
                <a16:creationId xmlns:a16="http://schemas.microsoft.com/office/drawing/2014/main" id="{2FF34CCE-C4F8-B5CE-4BD4-C23FB6940CE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726631"/>
            <a:ext cx="3284621" cy="328462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entaurea bella">
            <a:extLst>
              <a:ext uri="{FF2B5EF4-FFF2-40B4-BE49-F238E27FC236}">
                <a16:creationId xmlns:a16="http://schemas.microsoft.com/office/drawing/2014/main" id="{727B72C8-244C-0B93-3807-4DC747288B95}"/>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16621"/>
          <a:stretch/>
        </p:blipFill>
        <p:spPr bwMode="auto">
          <a:xfrm>
            <a:off x="5426242" y="707927"/>
            <a:ext cx="3717758" cy="298176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fficher l’image source">
            <a:extLst>
              <a:ext uri="{FF2B5EF4-FFF2-40B4-BE49-F238E27FC236}">
                <a16:creationId xmlns:a16="http://schemas.microsoft.com/office/drawing/2014/main" id="{A16B22E0-7804-B652-025C-03F6C863A0EE}"/>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3733081"/>
            <a:ext cx="4687379" cy="312491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rigeron karvinskianus (Mexican Daisy)">
            <a:extLst>
              <a:ext uri="{FF2B5EF4-FFF2-40B4-BE49-F238E27FC236}">
                <a16:creationId xmlns:a16="http://schemas.microsoft.com/office/drawing/2014/main" id="{D303CEA3-59E1-B3C7-1E24-9C17D1557867}"/>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572000" y="3733081"/>
            <a:ext cx="4690310" cy="3124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510762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alternatives aux gazons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65</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7" name="Image 6">
            <a:extLst>
              <a:ext uri="{FF2B5EF4-FFF2-40B4-BE49-F238E27FC236}">
                <a16:creationId xmlns:a16="http://schemas.microsoft.com/office/drawing/2014/main" id="{EAD6F62F-97F7-3BBB-BF5D-8C2D77C8DF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429000"/>
            <a:ext cx="4839576" cy="3226384"/>
          </a:xfrm>
          <a:prstGeom prst="rect">
            <a:avLst/>
          </a:prstGeom>
        </p:spPr>
      </p:pic>
      <p:pic>
        <p:nvPicPr>
          <p:cNvPr id="3074" name="Picture 2" descr="zoysia tenuifolia – Pesquisa Google | Jardim japonês, Jardim, Exterior">
            <a:extLst>
              <a:ext uri="{FF2B5EF4-FFF2-40B4-BE49-F238E27FC236}">
                <a16:creationId xmlns:a16="http://schemas.microsoft.com/office/drawing/2014/main" id="{F6433107-4340-FB92-0FE8-429C2356ABE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815389" y="693777"/>
            <a:ext cx="6328611" cy="4214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0729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alternatives aux gazons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66</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4" name="Image 3">
            <a:extLst>
              <a:ext uri="{FF2B5EF4-FFF2-40B4-BE49-F238E27FC236}">
                <a16:creationId xmlns:a16="http://schemas.microsoft.com/office/drawing/2014/main" id="{1062AB85-2690-C148-8C48-88E2EB2A2BC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922294"/>
            <a:ext cx="4538714" cy="3025809"/>
          </a:xfrm>
          <a:prstGeom prst="rect">
            <a:avLst/>
          </a:prstGeom>
        </p:spPr>
      </p:pic>
      <p:pic>
        <p:nvPicPr>
          <p:cNvPr id="4098" name="Picture 2" descr="Creeping Thyme Ground Cover Seeds- Thymus Serpyllum Magic Carpet ...">
            <a:extLst>
              <a:ext uri="{FF2B5EF4-FFF2-40B4-BE49-F238E27FC236}">
                <a16:creationId xmlns:a16="http://schemas.microsoft.com/office/drawing/2014/main" id="{200AD54F-F650-3B30-A622-04671B80AE2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292266" y="786638"/>
            <a:ext cx="5429250" cy="545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5906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alternatives aux gazons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67</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4" name="Image 3">
            <a:extLst>
              <a:ext uri="{FF2B5EF4-FFF2-40B4-BE49-F238E27FC236}">
                <a16:creationId xmlns:a16="http://schemas.microsoft.com/office/drawing/2014/main" id="{1B9CB89E-F6B2-8E8A-AE27-A9B8D2F27F8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749968"/>
            <a:ext cx="9144000" cy="6096000"/>
          </a:xfrm>
          <a:prstGeom prst="rect">
            <a:avLst/>
          </a:prstGeom>
        </p:spPr>
      </p:pic>
      <p:pic>
        <p:nvPicPr>
          <p:cNvPr id="5122" name="Picture 2" descr="Phyla nodiflora - Monaco Nature Encyclopedia">
            <a:extLst>
              <a:ext uri="{FF2B5EF4-FFF2-40B4-BE49-F238E27FC236}">
                <a16:creationId xmlns:a16="http://schemas.microsoft.com/office/drawing/2014/main" id="{FFE09C47-0CC4-6D0E-45FA-D5E2BB66CC4B}"/>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0" y="749968"/>
            <a:ext cx="4680284" cy="3120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70226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alternatives aux gazons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68</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pic>
        <p:nvPicPr>
          <p:cNvPr id="6146" name="Picture 2" descr="Matricaria chamomilla - German Chamomile | World of Flowering Plants">
            <a:extLst>
              <a:ext uri="{FF2B5EF4-FFF2-40B4-BE49-F238E27FC236}">
                <a16:creationId xmlns:a16="http://schemas.microsoft.com/office/drawing/2014/main" id="{43C525AC-3C71-224E-CAD2-8A2891D524B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902368"/>
            <a:ext cx="3862137" cy="289660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rankenia laevis, la mejor alternativa al césped | Jardineria On">
            <a:extLst>
              <a:ext uri="{FF2B5EF4-FFF2-40B4-BE49-F238E27FC236}">
                <a16:creationId xmlns:a16="http://schemas.microsoft.com/office/drawing/2014/main" id="{75A9FBD8-EFA6-BBA5-7438-71642461844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800226" y="902368"/>
            <a:ext cx="4343774" cy="289660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ichondra Seed - Dichondra Repens Ground Cover Seeds">
            <a:extLst>
              <a:ext uri="{FF2B5EF4-FFF2-40B4-BE49-F238E27FC236}">
                <a16:creationId xmlns:a16="http://schemas.microsoft.com/office/drawing/2014/main" id="{11C1F51F-95D5-FF22-78E1-DD4484D2C907}"/>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3798971"/>
            <a:ext cx="3059029" cy="3059029"/>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Pachysandra terminalis | Mirror Garden Offers">
            <a:extLst>
              <a:ext uri="{FF2B5EF4-FFF2-40B4-BE49-F238E27FC236}">
                <a16:creationId xmlns:a16="http://schemas.microsoft.com/office/drawing/2014/main" id="{0448C75C-9CC1-A7F6-1E8A-FF051C6DA4F8}"/>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359578" y="3216578"/>
            <a:ext cx="3641421" cy="3641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60497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texte 1"/>
          <p:cNvSpPr>
            <a:spLocks noGrp="1"/>
          </p:cNvSpPr>
          <p:nvPr>
            <p:ph type="body" sz="quarter" idx="10"/>
          </p:nvPr>
        </p:nvSpPr>
        <p:spPr>
          <a:xfrm>
            <a:off x="2717475" y="222514"/>
            <a:ext cx="6372217" cy="864096"/>
          </a:xfrm>
        </p:spPr>
        <p:txBody>
          <a:bodyPr>
            <a:normAutofit fontScale="92500"/>
          </a:bodyPr>
          <a:lstStyle/>
          <a:p>
            <a:r>
              <a:rPr lang="fr-FR" dirty="0"/>
              <a:t>MERCI DE VOTRE ATTENTION</a:t>
            </a:r>
          </a:p>
        </p:txBody>
      </p:sp>
      <p:pic>
        <p:nvPicPr>
          <p:cNvPr id="6" name="Image 5">
            <a:extLst>
              <a:ext uri="{FF2B5EF4-FFF2-40B4-BE49-F238E27FC236}">
                <a16:creationId xmlns:a16="http://schemas.microsoft.com/office/drawing/2014/main" id="{381415A4-A87E-7CD7-F8F4-B6FCC293BE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25328" y="3573379"/>
            <a:ext cx="6464364" cy="3284621"/>
          </a:xfrm>
          <a:prstGeom prst="rect">
            <a:avLst/>
          </a:prstGeom>
        </p:spPr>
      </p:pic>
      <p:sp>
        <p:nvSpPr>
          <p:cNvPr id="4" name="ZoneTexte 3">
            <a:extLst>
              <a:ext uri="{FF2B5EF4-FFF2-40B4-BE49-F238E27FC236}">
                <a16:creationId xmlns:a16="http://schemas.microsoft.com/office/drawing/2014/main" id="{FE714345-D7F5-7A1E-5F19-969F9B89458F}"/>
              </a:ext>
            </a:extLst>
          </p:cNvPr>
          <p:cNvSpPr txBox="1"/>
          <p:nvPr/>
        </p:nvSpPr>
        <p:spPr>
          <a:xfrm>
            <a:off x="2625328" y="1505498"/>
            <a:ext cx="6372216" cy="646331"/>
          </a:xfrm>
          <a:prstGeom prst="rect">
            <a:avLst/>
          </a:prstGeom>
          <a:noFill/>
        </p:spPr>
        <p:txBody>
          <a:bodyPr wrap="square">
            <a:spAutoFit/>
          </a:bodyPr>
          <a:lstStyle/>
          <a:p>
            <a:r>
              <a:rPr lang="fr-FR" dirty="0">
                <a:hlinkClick r:id="rId3"/>
              </a:rPr>
              <a:t>Patrick Jardinier de Ville | Ce site va vous permettre de partager ma passion pour les jardins de villes et PLUS.</a:t>
            </a:r>
            <a:endParaRPr lang="fr-FR" dirty="0"/>
          </a:p>
        </p:txBody>
      </p:sp>
    </p:spTree>
    <p:extLst>
      <p:ext uri="{BB962C8B-B14F-4D97-AF65-F5344CB8AC3E}">
        <p14:creationId xmlns:p14="http://schemas.microsoft.com/office/powerpoint/2010/main" val="715612422"/>
      </p:ext>
    </p:extLst>
  </p:cSld>
  <p:clrMapOvr>
    <a:masterClrMapping/>
  </p:clrMapOvr>
</p:sld>
</file>

<file path=ppt/theme/theme1.xml><?xml version="1.0" encoding="utf-8"?>
<a:theme xmlns:a="http://schemas.openxmlformats.org/drawingml/2006/main" name="Rétrospective">
  <a:themeElements>
    <a:clrScheme name="Rétrospective">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étrospectiv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étrospective">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14297</TotalTime>
  <Words>1792</Words>
  <Application>Microsoft Office PowerPoint</Application>
  <PresentationFormat>Affichage à l'écran (4:3)</PresentationFormat>
  <Paragraphs>187</Paragraphs>
  <Slides>69</Slides>
  <Notes>33</Notes>
  <HiddenSlides>0</HiddenSlides>
  <MMClips>0</MMClips>
  <ScaleCrop>false</ScaleCrop>
  <HeadingPairs>
    <vt:vector size="6" baseType="variant">
      <vt:variant>
        <vt:lpstr>Polices utilisées</vt:lpstr>
      </vt:variant>
      <vt:variant>
        <vt:i4>10</vt:i4>
      </vt:variant>
      <vt:variant>
        <vt:lpstr>Thème</vt:lpstr>
      </vt:variant>
      <vt:variant>
        <vt:i4>1</vt:i4>
      </vt:variant>
      <vt:variant>
        <vt:lpstr>Titres des diapositives</vt:lpstr>
      </vt:variant>
      <vt:variant>
        <vt:i4>69</vt:i4>
      </vt:variant>
    </vt:vector>
  </HeadingPairs>
  <TitlesOfParts>
    <vt:vector size="80" baseType="lpstr">
      <vt:lpstr>Arial</vt:lpstr>
      <vt:lpstr>Calibri</vt:lpstr>
      <vt:lpstr>Calibri Light</vt:lpstr>
      <vt:lpstr>Cocon-Light</vt:lpstr>
      <vt:lpstr>inherit</vt:lpstr>
      <vt:lpstr>Montserrat</vt:lpstr>
      <vt:lpstr>Roboto</vt:lpstr>
      <vt:lpstr>Rubik</vt:lpstr>
      <vt:lpstr>Times New Roman</vt:lpstr>
      <vt:lpstr>Wingdings</vt:lpstr>
      <vt:lpstr>Rétrospective</vt:lpstr>
      <vt:lpstr>LES JARDINS SECS, PLANTES MEDITERRANEENNES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LES JARDINS SECS, cactées et PLANTES succulentes ou grasses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LES PLANTES couvre sols</vt:lpstr>
      <vt:lpstr>LES PLANTES couvre sols</vt:lpstr>
      <vt:lpstr>LES alternatives aux gazons</vt:lpstr>
      <vt:lpstr>LES alternatives aux gazons</vt:lpstr>
      <vt:lpstr>LES alternatives aux gazons</vt:lpstr>
      <vt:lpstr>LES alternatives aux gazons</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EMBELLISSEMENT DURABLE OU L’EVOLUTION DU FLEURISSEMENT</dc:title>
  <dc:creator>patrick lafforgue</dc:creator>
  <cp:lastModifiedBy>patrick lafforgue</cp:lastModifiedBy>
  <cp:revision>32</cp:revision>
  <dcterms:created xsi:type="dcterms:W3CDTF">2022-10-07T07:53:44Z</dcterms:created>
  <dcterms:modified xsi:type="dcterms:W3CDTF">2025-07-17T13:00:39Z</dcterms:modified>
</cp:coreProperties>
</file>