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494" r:id="rId2"/>
    <p:sldId id="262" r:id="rId3"/>
    <p:sldId id="503" r:id="rId4"/>
    <p:sldId id="508" r:id="rId5"/>
    <p:sldId id="495" r:id="rId6"/>
    <p:sldId id="275" r:id="rId7"/>
    <p:sldId id="264" r:id="rId8"/>
    <p:sldId id="497" r:id="rId9"/>
    <p:sldId id="260" r:id="rId10"/>
    <p:sldId id="265" r:id="rId11"/>
    <p:sldId id="498" r:id="rId12"/>
    <p:sldId id="499" r:id="rId13"/>
    <p:sldId id="277" r:id="rId14"/>
    <p:sldId id="289" r:id="rId15"/>
    <p:sldId id="256" r:id="rId16"/>
    <p:sldId id="290" r:id="rId17"/>
    <p:sldId id="291" r:id="rId18"/>
    <p:sldId id="505" r:id="rId19"/>
    <p:sldId id="281" r:id="rId20"/>
    <p:sldId id="292" r:id="rId21"/>
    <p:sldId id="500" r:id="rId22"/>
    <p:sldId id="266" r:id="rId23"/>
    <p:sldId id="501" r:id="rId24"/>
    <p:sldId id="268" r:id="rId25"/>
    <p:sldId id="259" r:id="rId26"/>
    <p:sldId id="273" r:id="rId27"/>
    <p:sldId id="270" r:id="rId28"/>
    <p:sldId id="286" r:id="rId29"/>
    <p:sldId id="507" r:id="rId30"/>
    <p:sldId id="278" r:id="rId31"/>
    <p:sldId id="282" r:id="rId32"/>
    <p:sldId id="280" r:id="rId33"/>
    <p:sldId id="510" r:id="rId34"/>
    <p:sldId id="496" r:id="rId35"/>
    <p:sldId id="276" r:id="rId36"/>
    <p:sldId id="261" r:id="rId37"/>
    <p:sldId id="502" r:id="rId38"/>
    <p:sldId id="267" r:id="rId39"/>
    <p:sldId id="509" r:id="rId40"/>
    <p:sldId id="263" r:id="rId41"/>
    <p:sldId id="283" r:id="rId42"/>
    <p:sldId id="504" r:id="rId43"/>
    <p:sldId id="279" r:id="rId44"/>
    <p:sldId id="287" r:id="rId45"/>
    <p:sldId id="271" r:id="rId46"/>
    <p:sldId id="288" r:id="rId47"/>
    <p:sldId id="515" r:id="rId48"/>
    <p:sldId id="516" r:id="rId49"/>
    <p:sldId id="517" r:id="rId50"/>
    <p:sldId id="518" r:id="rId51"/>
    <p:sldId id="520" r:id="rId52"/>
    <p:sldId id="274" r:id="rId53"/>
    <p:sldId id="511" r:id="rId54"/>
    <p:sldId id="512" r:id="rId55"/>
    <p:sldId id="514"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1" autoAdjust="0"/>
    <p:restoredTop sz="86469" autoAdjust="0"/>
  </p:normalViewPr>
  <p:slideViewPr>
    <p:cSldViewPr snapToGrid="0">
      <p:cViewPr varScale="1">
        <p:scale>
          <a:sx n="72" d="100"/>
          <a:sy n="72" d="100"/>
        </p:scale>
        <p:origin x="1637" y="7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14ADF-A64D-404E-AD6D-DE9CFCF58248}" type="datetimeFigureOut">
              <a:rPr lang="fr-FR" smtClean="0"/>
              <a:t>21/01/2025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6AC44-5F39-4779-9F24-BC3018931DB0}" type="slidenum">
              <a:rPr lang="fr-FR" smtClean="0"/>
              <a:t>‹N°›</a:t>
            </a:fld>
            <a:endParaRPr lang="fr-FR"/>
          </a:p>
        </p:txBody>
      </p:sp>
    </p:spTree>
    <p:extLst>
      <p:ext uri="{BB962C8B-B14F-4D97-AF65-F5344CB8AC3E}">
        <p14:creationId xmlns:p14="http://schemas.microsoft.com/office/powerpoint/2010/main" val="1940612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Actuellement les collectivités ont réduit leur consommation d’eau:</a:t>
            </a:r>
          </a:p>
          <a:p>
            <a:r>
              <a:rPr lang="fr-FR" dirty="0"/>
              <a:t>Paillage, choix de plantes résistantes, modification du fleurissement en adéquation avec la gestion différenciée et en réduisant le hors sol</a:t>
            </a:r>
          </a:p>
          <a:p>
            <a:r>
              <a:rPr lang="fr-FR" dirty="0"/>
              <a:t>Arrêt de l’arrosage des pelouses (attention aux arbres)</a:t>
            </a:r>
          </a:p>
          <a:p>
            <a:r>
              <a:rPr lang="fr-FR" dirty="0"/>
              <a:t>Système de goutte à goutte, arrosage programmé le soir et le matin, arrosage centralisé, connaissance des besoins</a:t>
            </a:r>
          </a:p>
          <a:p>
            <a:r>
              <a:rPr lang="fr-FR" dirty="0"/>
              <a:t>Récupération des eaux de pluies, réutilisation des eaux usées.</a:t>
            </a:r>
          </a:p>
          <a:p>
            <a:r>
              <a:rPr lang="fr-FR" dirty="0"/>
              <a:t>Réflexion sur les terrains de sports qui utilisent les 2/3 de la consommation</a:t>
            </a:r>
          </a:p>
          <a:p>
            <a:r>
              <a:rPr lang="fr-FR" dirty="0"/>
              <a:t>La marge d’amélioration est réduite si ce n’est d’arrêter le fleurissement annuelle: </a:t>
            </a:r>
          </a:p>
          <a:p>
            <a:r>
              <a:rPr lang="fr-FR" dirty="0"/>
              <a:t>Les arrêtés de restriction d’arrosage et la pression budgétaire le condamne</a:t>
            </a:r>
          </a:p>
          <a:p>
            <a:r>
              <a:rPr lang="fr-FR" dirty="0"/>
              <a:t>C’est un facteur d’attractivité touristique, économique et de qualité de vie</a:t>
            </a:r>
          </a:p>
          <a:p>
            <a:r>
              <a:rPr lang="fr-FR" dirty="0"/>
              <a:t>C’est un danger pour l’horticulture (production) et une dévalorisation  et une perte de savoir faire du métier de jardinier municipal.</a:t>
            </a:r>
          </a:p>
          <a:p>
            <a:r>
              <a:rPr lang="fr-FR" dirty="0"/>
              <a:t>C’est la suppression des bisannuelles.</a:t>
            </a:r>
          </a:p>
          <a:p>
            <a:r>
              <a:rPr lang="fr-FR" dirty="0"/>
              <a:t>L’arrêt du fleurissement avec des annuelles c’est censuré la couleur végétale en ville au profit de couleur d’affichage. Heureusement la déception que l’on peut avoir avec les vivaces (compétences nouvelles) et les jardins secs relance le débat vers un fleurissement évènementiel. </a:t>
            </a:r>
            <a:r>
              <a:rPr lang="fr-FR" dirty="0" err="1"/>
              <a:t>Vivannuelle</a:t>
            </a:r>
            <a:r>
              <a:rPr lang="fr-FR" dirty="0"/>
              <a:t> et vivaces locales</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a:t>
            </a:fld>
            <a:endParaRPr lang="fr-FR"/>
          </a:p>
        </p:txBody>
      </p:sp>
    </p:spTree>
    <p:extLst>
      <p:ext uri="{BB962C8B-B14F-4D97-AF65-F5344CB8AC3E}">
        <p14:creationId xmlns:p14="http://schemas.microsoft.com/office/powerpoint/2010/main" val="8953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Centaurée maritime </a:t>
            </a:r>
            <a:r>
              <a:rPr lang="fr-FR" dirty="0" err="1"/>
              <a:t>centauréa</a:t>
            </a:r>
            <a:r>
              <a:rPr lang="fr-FR" dirty="0"/>
              <a:t> « </a:t>
            </a:r>
            <a:r>
              <a:rPr lang="fr-FR" dirty="0" err="1"/>
              <a:t>mercury</a:t>
            </a:r>
            <a:r>
              <a:rPr lang="fr-FR" dirty="0"/>
              <a:t> » et </a:t>
            </a:r>
            <a:r>
              <a:rPr lang="fr-FR" dirty="0" err="1"/>
              <a:t>cineraire</a:t>
            </a:r>
            <a:r>
              <a:rPr lang="fr-FR" dirty="0"/>
              <a:t> maritime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11</a:t>
            </a:fld>
            <a:endParaRPr lang="fr-FR"/>
          </a:p>
        </p:txBody>
      </p:sp>
    </p:spTree>
    <p:extLst>
      <p:ext uri="{BB962C8B-B14F-4D97-AF65-F5344CB8AC3E}">
        <p14:creationId xmlns:p14="http://schemas.microsoft.com/office/powerpoint/2010/main" val="1659835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Cléome</a:t>
            </a:r>
            <a:r>
              <a:rPr lang="fr-FR" dirty="0"/>
              <a:t> </a:t>
            </a:r>
            <a:r>
              <a:rPr lang="fr-FR" dirty="0" err="1"/>
              <a:t>spinosa</a:t>
            </a:r>
            <a:r>
              <a:rPr lang="fr-FR" dirty="0"/>
              <a:t> F1 </a:t>
            </a:r>
            <a:r>
              <a:rPr lang="fr-FR" dirty="0" err="1"/>
              <a:t>sparkler</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12</a:t>
            </a:fld>
            <a:endParaRPr lang="fr-FR"/>
          </a:p>
        </p:txBody>
      </p:sp>
    </p:spTree>
    <p:extLst>
      <p:ext uri="{BB962C8B-B14F-4D97-AF65-F5344CB8AC3E}">
        <p14:creationId xmlns:p14="http://schemas.microsoft.com/office/powerpoint/2010/main" val="3513589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DELOSPERMA vu aux canaries, pourpier</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13</a:t>
            </a:fld>
            <a:endParaRPr lang="fr-FR"/>
          </a:p>
        </p:txBody>
      </p:sp>
    </p:spTree>
    <p:extLst>
      <p:ext uri="{BB962C8B-B14F-4D97-AF65-F5344CB8AC3E}">
        <p14:creationId xmlns:p14="http://schemas.microsoft.com/office/powerpoint/2010/main" val="3714731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Delosperma</a:t>
            </a:r>
            <a:r>
              <a:rPr lang="fr-FR" dirty="0"/>
              <a:t> pourpier, </a:t>
            </a:r>
            <a:r>
              <a:rPr lang="fr-FR" dirty="0" err="1"/>
              <a:t>ficoides</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14</a:t>
            </a:fld>
            <a:endParaRPr lang="fr-FR"/>
          </a:p>
        </p:txBody>
      </p:sp>
    </p:spTree>
    <p:extLst>
      <p:ext uri="{BB962C8B-B14F-4D97-AF65-F5344CB8AC3E}">
        <p14:creationId xmlns:p14="http://schemas.microsoft.com/office/powerpoint/2010/main" val="3765666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Pourpier, </a:t>
            </a:r>
            <a:r>
              <a:rPr lang="fr-FR" dirty="0" err="1"/>
              <a:t>ficoîde</a:t>
            </a:r>
            <a:r>
              <a:rPr lang="fr-FR" dirty="0"/>
              <a:t>,</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15</a:t>
            </a:fld>
            <a:endParaRPr lang="fr-FR"/>
          </a:p>
        </p:txBody>
      </p:sp>
    </p:spTree>
    <p:extLst>
      <p:ext uri="{BB962C8B-B14F-4D97-AF65-F5344CB8AC3E}">
        <p14:creationId xmlns:p14="http://schemas.microsoft.com/office/powerpoint/2010/main" val="2917193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Dimorphotheca</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16</a:t>
            </a:fld>
            <a:endParaRPr lang="fr-FR"/>
          </a:p>
        </p:txBody>
      </p:sp>
    </p:spTree>
    <p:extLst>
      <p:ext uri="{BB962C8B-B14F-4D97-AF65-F5344CB8AC3E}">
        <p14:creationId xmlns:p14="http://schemas.microsoft.com/office/powerpoint/2010/main" val="3052782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OSTEOSPERMUM</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17</a:t>
            </a:fld>
            <a:endParaRPr lang="fr-FR"/>
          </a:p>
        </p:txBody>
      </p:sp>
    </p:spTree>
    <p:extLst>
      <p:ext uri="{BB962C8B-B14F-4D97-AF65-F5344CB8AC3E}">
        <p14:creationId xmlns:p14="http://schemas.microsoft.com/office/powerpoint/2010/main" val="959711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DIASCIA</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18</a:t>
            </a:fld>
            <a:endParaRPr lang="fr-FR"/>
          </a:p>
        </p:txBody>
      </p:sp>
    </p:spTree>
    <p:extLst>
      <p:ext uri="{BB962C8B-B14F-4D97-AF65-F5344CB8AC3E}">
        <p14:creationId xmlns:p14="http://schemas.microsoft.com/office/powerpoint/2010/main" val="2260000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MANDEVILLA DIPLADENIA</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19</a:t>
            </a:fld>
            <a:endParaRPr lang="fr-FR"/>
          </a:p>
        </p:txBody>
      </p:sp>
    </p:spTree>
    <p:extLst>
      <p:ext uri="{BB962C8B-B14F-4D97-AF65-F5344CB8AC3E}">
        <p14:creationId xmlns:p14="http://schemas.microsoft.com/office/powerpoint/2010/main" val="748390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D82FE-52A0-92D6-8A60-8852D61A814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D73905F-056B-1CED-4B36-80A7B11C48E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90B2899-4F2B-3917-7E7B-11B879126EE1}"/>
              </a:ext>
            </a:extLst>
          </p:cNvPr>
          <p:cNvSpPr>
            <a:spLocks noGrp="1"/>
          </p:cNvSpPr>
          <p:nvPr>
            <p:ph type="body" idx="1"/>
          </p:nvPr>
        </p:nvSpPr>
        <p:spPr/>
        <p:txBody>
          <a:bodyPr/>
          <a:lstStyle/>
          <a:p>
            <a:r>
              <a:rPr lang="fr-FR" dirty="0"/>
              <a:t>EURYOPS</a:t>
            </a:r>
          </a:p>
        </p:txBody>
      </p:sp>
      <p:sp>
        <p:nvSpPr>
          <p:cNvPr id="4" name="Espace réservé du numéro de diapositive 3">
            <a:extLst>
              <a:ext uri="{FF2B5EF4-FFF2-40B4-BE49-F238E27FC236}">
                <a16:creationId xmlns:a16="http://schemas.microsoft.com/office/drawing/2014/main" id="{708C99E7-8FBD-572A-631E-FC3D3C8E6454}"/>
              </a:ext>
            </a:extLst>
          </p:cNvPr>
          <p:cNvSpPr>
            <a:spLocks noGrp="1"/>
          </p:cNvSpPr>
          <p:nvPr>
            <p:ph type="sldNum" sz="quarter" idx="5"/>
          </p:nvPr>
        </p:nvSpPr>
        <p:spPr/>
        <p:txBody>
          <a:bodyPr/>
          <a:lstStyle/>
          <a:p>
            <a:fld id="{52C6AC44-5F39-4779-9F24-BC3018931DB0}" type="slidenum">
              <a:rPr lang="fr-FR" smtClean="0"/>
              <a:t>20</a:t>
            </a:fld>
            <a:endParaRPr lang="fr-FR"/>
          </a:p>
        </p:txBody>
      </p:sp>
    </p:spTree>
    <p:extLst>
      <p:ext uri="{BB962C8B-B14F-4D97-AF65-F5344CB8AC3E}">
        <p14:creationId xmlns:p14="http://schemas.microsoft.com/office/powerpoint/2010/main" val="3268224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Alonia</a:t>
            </a:r>
            <a:r>
              <a:rPr lang="fr-FR" dirty="0"/>
              <a:t> </a:t>
            </a:r>
            <a:r>
              <a:rPr lang="fr-FR" dirty="0" err="1"/>
              <a:t>angelonia</a:t>
            </a:r>
            <a:r>
              <a:rPr lang="fr-FR" dirty="0"/>
              <a:t> plante en boule et fleurs bicolore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a:t>
            </a:fld>
            <a:endParaRPr lang="fr-FR"/>
          </a:p>
        </p:txBody>
      </p:sp>
    </p:spTree>
    <p:extLst>
      <p:ext uri="{BB962C8B-B14F-4D97-AF65-F5344CB8AC3E}">
        <p14:creationId xmlns:p14="http://schemas.microsoft.com/office/powerpoint/2010/main" val="2815782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Echeveria </a:t>
            </a:r>
            <a:r>
              <a:rPr lang="fr-FR" dirty="0" err="1"/>
              <a:t>peacockii</a:t>
            </a:r>
            <a:r>
              <a:rPr lang="fr-FR" dirty="0"/>
              <a:t> </a:t>
            </a:r>
            <a:r>
              <a:rPr lang="fr-FR" dirty="0" err="1"/>
              <a:t>urban</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21</a:t>
            </a:fld>
            <a:endParaRPr lang="fr-FR"/>
          </a:p>
        </p:txBody>
      </p:sp>
    </p:spTree>
    <p:extLst>
      <p:ext uri="{BB962C8B-B14F-4D97-AF65-F5344CB8AC3E}">
        <p14:creationId xmlns:p14="http://schemas.microsoft.com/office/powerpoint/2010/main" val="38890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Echinacéa</a:t>
            </a:r>
            <a:r>
              <a:rPr lang="fr-FR" dirty="0"/>
              <a:t> + connu la rouge</a:t>
            </a:r>
          </a:p>
          <a:p>
            <a:r>
              <a:rPr lang="fr-FR" dirty="0"/>
              <a:t>VIVANNUELLE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22</a:t>
            </a:fld>
            <a:endParaRPr lang="fr-FR"/>
          </a:p>
        </p:txBody>
      </p:sp>
    </p:spTree>
    <p:extLst>
      <p:ext uri="{BB962C8B-B14F-4D97-AF65-F5344CB8AC3E}">
        <p14:creationId xmlns:p14="http://schemas.microsoft.com/office/powerpoint/2010/main" val="3529375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Hélianthus</a:t>
            </a:r>
            <a:r>
              <a:rPr lang="fr-FR" dirty="0"/>
              <a:t> </a:t>
            </a:r>
            <a:r>
              <a:rPr lang="fr-FR" dirty="0" err="1"/>
              <a:t>annuus</a:t>
            </a:r>
            <a:r>
              <a:rPr lang="fr-FR" dirty="0"/>
              <a:t> </a:t>
            </a:r>
            <a:r>
              <a:rPr lang="fr-FR" dirty="0" err="1"/>
              <a:t>sunbast</a:t>
            </a:r>
            <a:r>
              <a:rPr lang="fr-FR" dirty="0"/>
              <a:t>, tournesols</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23</a:t>
            </a:fld>
            <a:endParaRPr lang="fr-FR"/>
          </a:p>
        </p:txBody>
      </p:sp>
    </p:spTree>
    <p:extLst>
      <p:ext uri="{BB962C8B-B14F-4D97-AF65-F5344CB8AC3E}">
        <p14:creationId xmlns:p14="http://schemas.microsoft.com/office/powerpoint/2010/main" val="4096870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a:t>
            </a:r>
            <a:r>
              <a:rPr lang="fr-FR" dirty="0" err="1"/>
              <a:t>gauras</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24</a:t>
            </a:fld>
            <a:endParaRPr lang="fr-FR"/>
          </a:p>
        </p:txBody>
      </p:sp>
    </p:spTree>
    <p:extLst>
      <p:ext uri="{BB962C8B-B14F-4D97-AF65-F5344CB8AC3E}">
        <p14:creationId xmlns:p14="http://schemas.microsoft.com/office/powerpoint/2010/main" val="2025562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Gaillarde. Quelles sont les plantes annuelles gourmandes en eau? Pas de réponses sur google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25</a:t>
            </a:fld>
            <a:endParaRPr lang="fr-FR"/>
          </a:p>
        </p:txBody>
      </p:sp>
    </p:spTree>
    <p:extLst>
      <p:ext uri="{BB962C8B-B14F-4D97-AF65-F5344CB8AC3E}">
        <p14:creationId xmlns:p14="http://schemas.microsoft.com/office/powerpoint/2010/main" val="4089540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dirty="0" err="1"/>
              <a:t>gomphrena</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26</a:t>
            </a:fld>
            <a:endParaRPr lang="fr-FR"/>
          </a:p>
        </p:txBody>
      </p:sp>
    </p:spTree>
    <p:extLst>
      <p:ext uri="{BB962C8B-B14F-4D97-AF65-F5344CB8AC3E}">
        <p14:creationId xmlns:p14="http://schemas.microsoft.com/office/powerpoint/2010/main" val="2253934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Lobelaria</a:t>
            </a:r>
            <a:r>
              <a:rPr lang="fr-FR" dirty="0"/>
              <a:t> alysse jardinière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27</a:t>
            </a:fld>
            <a:endParaRPr lang="fr-FR"/>
          </a:p>
        </p:txBody>
      </p:sp>
    </p:spTree>
    <p:extLst>
      <p:ext uri="{BB962C8B-B14F-4D97-AF65-F5344CB8AC3E}">
        <p14:creationId xmlns:p14="http://schemas.microsoft.com/office/powerpoint/2010/main" val="3560864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Limonium</a:t>
            </a:r>
            <a:r>
              <a:rPr lang="fr-FR" dirty="0"/>
              <a:t> Vu aux canaries</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28</a:t>
            </a:fld>
            <a:endParaRPr lang="fr-FR"/>
          </a:p>
        </p:txBody>
      </p:sp>
    </p:spTree>
    <p:extLst>
      <p:ext uri="{BB962C8B-B14F-4D97-AF65-F5344CB8AC3E}">
        <p14:creationId xmlns:p14="http://schemas.microsoft.com/office/powerpoint/2010/main" val="2831985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Lantana toxique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30</a:t>
            </a:fld>
            <a:endParaRPr lang="fr-FR"/>
          </a:p>
        </p:txBody>
      </p:sp>
    </p:spTree>
    <p:extLst>
      <p:ext uri="{BB962C8B-B14F-4D97-AF65-F5344CB8AC3E}">
        <p14:creationId xmlns:p14="http://schemas.microsoft.com/office/powerpoint/2010/main" val="853544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Mirabilis belle nuit chez moi à l’ombre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31</a:t>
            </a:fld>
            <a:endParaRPr lang="fr-FR"/>
          </a:p>
        </p:txBody>
      </p:sp>
    </p:spTree>
    <p:extLst>
      <p:ext uri="{BB962C8B-B14F-4D97-AF65-F5344CB8AC3E}">
        <p14:creationId xmlns:p14="http://schemas.microsoft.com/office/powerpoint/2010/main" val="3661410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Ageratum </a:t>
            </a:r>
            <a:r>
              <a:rPr lang="fr-FR" dirty="0" err="1"/>
              <a:t>houstonianum</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a:t>
            </a:fld>
            <a:endParaRPr lang="fr-FR"/>
          </a:p>
        </p:txBody>
      </p:sp>
    </p:spTree>
    <p:extLst>
      <p:ext uri="{BB962C8B-B14F-4D97-AF65-F5344CB8AC3E}">
        <p14:creationId xmlns:p14="http://schemas.microsoft.com/office/powerpoint/2010/main" val="1387260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Pelargonium</a:t>
            </a:r>
            <a:r>
              <a:rPr lang="fr-FR" dirty="0"/>
              <a:t> vu aux canaries attention papillon</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32</a:t>
            </a:fld>
            <a:endParaRPr lang="fr-FR"/>
          </a:p>
        </p:txBody>
      </p:sp>
    </p:spTree>
    <p:extLst>
      <p:ext uri="{BB962C8B-B14F-4D97-AF65-F5344CB8AC3E}">
        <p14:creationId xmlns:p14="http://schemas.microsoft.com/office/powerpoint/2010/main" val="3512913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07EFF-6A1A-C9F4-0D00-0004C74E27A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6DB5DB-F070-EB75-0DA6-728915B0A68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5AA849B-3D65-7C30-F0FA-A0214F57C08C}"/>
              </a:ext>
            </a:extLst>
          </p:cNvPr>
          <p:cNvSpPr>
            <a:spLocks noGrp="1"/>
          </p:cNvSpPr>
          <p:nvPr>
            <p:ph type="body" idx="1"/>
          </p:nvPr>
        </p:nvSpPr>
        <p:spPr/>
        <p:txBody>
          <a:bodyPr/>
          <a:lstStyle/>
          <a:p>
            <a:r>
              <a:rPr lang="fr-FR" dirty="0" err="1"/>
              <a:t>Pentas</a:t>
            </a:r>
            <a:endParaRPr lang="fr-FR" dirty="0"/>
          </a:p>
        </p:txBody>
      </p:sp>
      <p:sp>
        <p:nvSpPr>
          <p:cNvPr id="4" name="Espace réservé du numéro de diapositive 3">
            <a:extLst>
              <a:ext uri="{FF2B5EF4-FFF2-40B4-BE49-F238E27FC236}">
                <a16:creationId xmlns:a16="http://schemas.microsoft.com/office/drawing/2014/main" id="{4A0D98DF-8229-7CEB-7AD7-5D62AC7ECD98}"/>
              </a:ext>
            </a:extLst>
          </p:cNvPr>
          <p:cNvSpPr>
            <a:spLocks noGrp="1"/>
          </p:cNvSpPr>
          <p:nvPr>
            <p:ph type="sldNum" sz="quarter" idx="5"/>
          </p:nvPr>
        </p:nvSpPr>
        <p:spPr/>
        <p:txBody>
          <a:bodyPr/>
          <a:lstStyle/>
          <a:p>
            <a:fld id="{52C6AC44-5F39-4779-9F24-BC3018931DB0}" type="slidenum">
              <a:rPr lang="fr-FR" smtClean="0"/>
              <a:t>34</a:t>
            </a:fld>
            <a:endParaRPr lang="fr-FR"/>
          </a:p>
        </p:txBody>
      </p:sp>
    </p:spTree>
    <p:extLst>
      <p:ext uri="{BB962C8B-B14F-4D97-AF65-F5344CB8AC3E}">
        <p14:creationId xmlns:p14="http://schemas.microsoft.com/office/powerpoint/2010/main" val="2840975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Plectrantrus</a:t>
            </a:r>
            <a:r>
              <a:rPr lang="fr-FR" dirty="0"/>
              <a:t> </a:t>
            </a:r>
            <a:r>
              <a:rPr lang="fr-FR" dirty="0" err="1"/>
              <a:t>scutellarioides</a:t>
            </a:r>
            <a:r>
              <a:rPr lang="fr-FR" dirty="0"/>
              <a:t> </a:t>
            </a:r>
            <a:r>
              <a:rPr lang="fr-FR" dirty="0" err="1"/>
              <a:t>Coleus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35</a:t>
            </a:fld>
            <a:endParaRPr lang="fr-FR"/>
          </a:p>
        </p:txBody>
      </p:sp>
    </p:spTree>
    <p:extLst>
      <p:ext uri="{BB962C8B-B14F-4D97-AF65-F5344CB8AC3E}">
        <p14:creationId xmlns:p14="http://schemas.microsoft.com/office/powerpoint/2010/main" val="2066900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Rudbeckia </a:t>
            </a:r>
            <a:r>
              <a:rPr lang="fr-FR" dirty="0" err="1"/>
              <a:t>hirta</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36</a:t>
            </a:fld>
            <a:endParaRPr lang="fr-FR"/>
          </a:p>
        </p:txBody>
      </p:sp>
    </p:spTree>
    <p:extLst>
      <p:ext uri="{BB962C8B-B14F-4D97-AF65-F5344CB8AC3E}">
        <p14:creationId xmlns:p14="http://schemas.microsoft.com/office/powerpoint/2010/main" val="1226329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Scaveola</a:t>
            </a:r>
            <a:r>
              <a:rPr lang="fr-FR" dirty="0"/>
              <a:t> </a:t>
            </a:r>
            <a:r>
              <a:rPr lang="fr-FR" dirty="0" err="1"/>
              <a:t>aenuba</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37</a:t>
            </a:fld>
            <a:endParaRPr lang="fr-FR"/>
          </a:p>
        </p:txBody>
      </p:sp>
    </p:spTree>
    <p:extLst>
      <p:ext uri="{BB962C8B-B14F-4D97-AF65-F5344CB8AC3E}">
        <p14:creationId xmlns:p14="http://schemas.microsoft.com/office/powerpoint/2010/main" val="4036404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sauges </a:t>
            </a:r>
            <a:r>
              <a:rPr lang="fr-FR" dirty="0" err="1"/>
              <a:t>nemerosa</a:t>
            </a:r>
            <a:r>
              <a:rPr lang="fr-FR" dirty="0"/>
              <a:t> </a:t>
            </a:r>
            <a:r>
              <a:rPr lang="fr-FR" dirty="0" err="1"/>
              <a:t>grahami</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38</a:t>
            </a:fld>
            <a:endParaRPr lang="fr-FR"/>
          </a:p>
        </p:txBody>
      </p:sp>
    </p:spTree>
    <p:extLst>
      <p:ext uri="{BB962C8B-B14F-4D97-AF65-F5344CB8AC3E}">
        <p14:creationId xmlns:p14="http://schemas.microsoft.com/office/powerpoint/2010/main" val="3448018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dirty="0" err="1"/>
              <a:t>Verbena</a:t>
            </a:r>
            <a:r>
              <a:rPr lang="fr-FR" dirty="0"/>
              <a:t> Verveine mais aussi vivace </a:t>
            </a:r>
            <a:r>
              <a:rPr lang="fr-FR" dirty="0" err="1"/>
              <a:t>bonariensis</a:t>
            </a:r>
            <a:r>
              <a:rPr lang="fr-FR" dirty="0"/>
              <a:t>, </a:t>
            </a:r>
            <a:r>
              <a:rPr lang="fr-FR" dirty="0" err="1"/>
              <a:t>vénosa</a:t>
            </a:r>
            <a:r>
              <a:rPr lang="fr-FR" dirty="0"/>
              <a:t>, </a:t>
            </a:r>
            <a:r>
              <a:rPr lang="fr-FR" dirty="0" err="1"/>
              <a:t>polaris</a:t>
            </a:r>
            <a:r>
              <a:rPr lang="fr-FR" dirty="0"/>
              <a:t> (en mélange)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40</a:t>
            </a:fld>
            <a:endParaRPr lang="fr-FR"/>
          </a:p>
        </p:txBody>
      </p:sp>
    </p:spTree>
    <p:extLst>
      <p:ext uri="{BB962C8B-B14F-4D97-AF65-F5344CB8AC3E}">
        <p14:creationId xmlns:p14="http://schemas.microsoft.com/office/powerpoint/2010/main" val="1074221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Zinnia </a:t>
            </a:r>
            <a:r>
              <a:rPr lang="fr-FR" dirty="0" err="1"/>
              <a:t>sahara</a:t>
            </a:r>
            <a:r>
              <a:rPr lang="fr-FR" dirty="0"/>
              <a:t> ou profusion</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41</a:t>
            </a:fld>
            <a:endParaRPr lang="fr-FR"/>
          </a:p>
        </p:txBody>
      </p:sp>
    </p:spTree>
    <p:extLst>
      <p:ext uri="{BB962C8B-B14F-4D97-AF65-F5344CB8AC3E}">
        <p14:creationId xmlns:p14="http://schemas.microsoft.com/office/powerpoint/2010/main" val="63246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ALLIUM</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42</a:t>
            </a:fld>
            <a:endParaRPr lang="fr-FR"/>
          </a:p>
        </p:txBody>
      </p:sp>
    </p:spTree>
    <p:extLst>
      <p:ext uri="{BB962C8B-B14F-4D97-AF65-F5344CB8AC3E}">
        <p14:creationId xmlns:p14="http://schemas.microsoft.com/office/powerpoint/2010/main" val="3135771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Agapanthe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43</a:t>
            </a:fld>
            <a:endParaRPr lang="fr-FR"/>
          </a:p>
        </p:txBody>
      </p:sp>
    </p:spTree>
    <p:extLst>
      <p:ext uri="{BB962C8B-B14F-4D97-AF65-F5344CB8AC3E}">
        <p14:creationId xmlns:p14="http://schemas.microsoft.com/office/powerpoint/2010/main" val="17741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Aptenia</a:t>
            </a:r>
            <a:r>
              <a:rPr lang="fr-FR" dirty="0"/>
              <a:t> ou </a:t>
            </a:r>
            <a:r>
              <a:rPr lang="fr-FR" dirty="0" err="1"/>
              <a:t>Ficoîdes</a:t>
            </a:r>
            <a:r>
              <a:rPr lang="fr-FR" dirty="0"/>
              <a:t>, attention au gel, elle forme un excellent couvre sol</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5</a:t>
            </a:fld>
            <a:endParaRPr lang="fr-FR"/>
          </a:p>
        </p:txBody>
      </p:sp>
    </p:spTree>
    <p:extLst>
      <p:ext uri="{BB962C8B-B14F-4D97-AF65-F5344CB8AC3E}">
        <p14:creationId xmlns:p14="http://schemas.microsoft.com/office/powerpoint/2010/main" val="39882306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Lys des incas </a:t>
            </a:r>
            <a:r>
              <a:rPr lang="fr-FR" dirty="0" err="1"/>
              <a:t>Alstroemeria</a:t>
            </a:r>
            <a:r>
              <a:rPr lang="fr-FR" dirty="0"/>
              <a:t> </a:t>
            </a:r>
            <a:r>
              <a:rPr lang="fr-FR" dirty="0" err="1"/>
              <a:t>summer</a:t>
            </a:r>
            <a:r>
              <a:rPr lang="fr-FR" dirty="0"/>
              <a:t> chez moi</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44</a:t>
            </a:fld>
            <a:endParaRPr lang="fr-FR"/>
          </a:p>
        </p:txBody>
      </p:sp>
    </p:spTree>
    <p:extLst>
      <p:ext uri="{BB962C8B-B14F-4D97-AF65-F5344CB8AC3E}">
        <p14:creationId xmlns:p14="http://schemas.microsoft.com/office/powerpoint/2010/main" val="3325297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KNIPHOFIA </a:t>
            </a:r>
            <a:r>
              <a:rPr lang="fr-FR" dirty="0" err="1"/>
              <a:t>dévéloppement</a:t>
            </a:r>
            <a:r>
              <a:rPr lang="fr-FR" dirty="0"/>
              <a:t> trop long pour une annuelle à garder en vivaces</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46</a:t>
            </a:fld>
            <a:endParaRPr lang="fr-FR"/>
          </a:p>
        </p:txBody>
      </p:sp>
    </p:spTree>
    <p:extLst>
      <p:ext uri="{BB962C8B-B14F-4D97-AF65-F5344CB8AC3E}">
        <p14:creationId xmlns:p14="http://schemas.microsoft.com/office/powerpoint/2010/main" val="2137472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5AF3A-C286-2750-79A5-92E02D393D8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4DBDD45-87D0-7A4B-B8F3-DBB3D7ADB16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EFE2E8B-48D7-537E-37D7-66B3F9D53195}"/>
              </a:ext>
            </a:extLst>
          </p:cNvPr>
          <p:cNvSpPr>
            <a:spLocks noGrp="1"/>
          </p:cNvSpPr>
          <p:nvPr>
            <p:ph type="body" idx="1"/>
          </p:nvPr>
        </p:nvSpPr>
        <p:spPr/>
        <p:txBody>
          <a:bodyPr/>
          <a:lstStyle/>
          <a:p>
            <a:r>
              <a:rPr lang="fr-FR" dirty="0"/>
              <a:t>KNIPHOFIA </a:t>
            </a:r>
            <a:r>
              <a:rPr lang="fr-FR" dirty="0" err="1"/>
              <a:t>dévéloppement</a:t>
            </a:r>
            <a:r>
              <a:rPr lang="fr-FR" dirty="0"/>
              <a:t> trop long pour une annuelle à garder en vivaces</a:t>
            </a:r>
          </a:p>
        </p:txBody>
      </p:sp>
      <p:sp>
        <p:nvSpPr>
          <p:cNvPr id="4" name="Espace réservé du numéro de diapositive 3">
            <a:extLst>
              <a:ext uri="{FF2B5EF4-FFF2-40B4-BE49-F238E27FC236}">
                <a16:creationId xmlns:a16="http://schemas.microsoft.com/office/drawing/2014/main" id="{1873F7BF-F90D-871B-9C67-E84FDD4B2B98}"/>
              </a:ext>
            </a:extLst>
          </p:cNvPr>
          <p:cNvSpPr>
            <a:spLocks noGrp="1"/>
          </p:cNvSpPr>
          <p:nvPr>
            <p:ph type="sldNum" sz="quarter" idx="5"/>
          </p:nvPr>
        </p:nvSpPr>
        <p:spPr/>
        <p:txBody>
          <a:bodyPr/>
          <a:lstStyle/>
          <a:p>
            <a:fld id="{52C6AC44-5F39-4779-9F24-BC3018931DB0}" type="slidenum">
              <a:rPr lang="fr-FR" smtClean="0"/>
              <a:t>47</a:t>
            </a:fld>
            <a:endParaRPr lang="fr-FR"/>
          </a:p>
        </p:txBody>
      </p:sp>
    </p:spTree>
    <p:extLst>
      <p:ext uri="{BB962C8B-B14F-4D97-AF65-F5344CB8AC3E}">
        <p14:creationId xmlns:p14="http://schemas.microsoft.com/office/powerpoint/2010/main" val="997601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49EA4-1743-7624-768E-C4592DC66A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2EB0AA-AF51-C0B1-B137-0A5AEBB5205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01B71C7-C468-CBA6-CF19-2598B02FF3DA}"/>
              </a:ext>
            </a:extLst>
          </p:cNvPr>
          <p:cNvSpPr>
            <a:spLocks noGrp="1"/>
          </p:cNvSpPr>
          <p:nvPr>
            <p:ph type="body" idx="1"/>
          </p:nvPr>
        </p:nvSpPr>
        <p:spPr/>
        <p:txBody>
          <a:bodyPr/>
          <a:lstStyle/>
          <a:p>
            <a:r>
              <a:rPr lang="fr-FR" dirty="0"/>
              <a:t>KNIPHOFIA </a:t>
            </a:r>
            <a:r>
              <a:rPr lang="fr-FR" dirty="0" err="1"/>
              <a:t>dévéloppement</a:t>
            </a:r>
            <a:r>
              <a:rPr lang="fr-FR" dirty="0"/>
              <a:t> trop long pour une annuelle à garder en vivaces</a:t>
            </a:r>
          </a:p>
        </p:txBody>
      </p:sp>
      <p:sp>
        <p:nvSpPr>
          <p:cNvPr id="4" name="Espace réservé du numéro de diapositive 3">
            <a:extLst>
              <a:ext uri="{FF2B5EF4-FFF2-40B4-BE49-F238E27FC236}">
                <a16:creationId xmlns:a16="http://schemas.microsoft.com/office/drawing/2014/main" id="{10B0B1A8-9272-9889-0288-EE432CFE5360}"/>
              </a:ext>
            </a:extLst>
          </p:cNvPr>
          <p:cNvSpPr>
            <a:spLocks noGrp="1"/>
          </p:cNvSpPr>
          <p:nvPr>
            <p:ph type="sldNum" sz="quarter" idx="5"/>
          </p:nvPr>
        </p:nvSpPr>
        <p:spPr/>
        <p:txBody>
          <a:bodyPr/>
          <a:lstStyle/>
          <a:p>
            <a:fld id="{52C6AC44-5F39-4779-9F24-BC3018931DB0}" type="slidenum">
              <a:rPr lang="fr-FR" smtClean="0"/>
              <a:t>48</a:t>
            </a:fld>
            <a:endParaRPr lang="fr-FR"/>
          </a:p>
        </p:txBody>
      </p:sp>
    </p:spTree>
    <p:extLst>
      <p:ext uri="{BB962C8B-B14F-4D97-AF65-F5344CB8AC3E}">
        <p14:creationId xmlns:p14="http://schemas.microsoft.com/office/powerpoint/2010/main" val="27875860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54AFB-C92A-D363-4789-E58B0C5268B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C16641-0E67-2A33-61D4-C9DED2500B7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E46A70-4368-45B2-CE3B-22733CD8E679}"/>
              </a:ext>
            </a:extLst>
          </p:cNvPr>
          <p:cNvSpPr>
            <a:spLocks noGrp="1"/>
          </p:cNvSpPr>
          <p:nvPr>
            <p:ph type="body" idx="1"/>
          </p:nvPr>
        </p:nvSpPr>
        <p:spPr/>
        <p:txBody>
          <a:bodyPr/>
          <a:lstStyle/>
          <a:p>
            <a:r>
              <a:rPr lang="fr-FR" dirty="0"/>
              <a:t>KNIPHOFIA </a:t>
            </a:r>
            <a:r>
              <a:rPr lang="fr-FR" dirty="0" err="1"/>
              <a:t>dévéloppement</a:t>
            </a:r>
            <a:r>
              <a:rPr lang="fr-FR" dirty="0"/>
              <a:t> trop long pour une annuelle à garder en vivaces</a:t>
            </a:r>
          </a:p>
        </p:txBody>
      </p:sp>
      <p:sp>
        <p:nvSpPr>
          <p:cNvPr id="4" name="Espace réservé du numéro de diapositive 3">
            <a:extLst>
              <a:ext uri="{FF2B5EF4-FFF2-40B4-BE49-F238E27FC236}">
                <a16:creationId xmlns:a16="http://schemas.microsoft.com/office/drawing/2014/main" id="{2581F56A-577F-C6AF-2BB9-56CE3FB36F4E}"/>
              </a:ext>
            </a:extLst>
          </p:cNvPr>
          <p:cNvSpPr>
            <a:spLocks noGrp="1"/>
          </p:cNvSpPr>
          <p:nvPr>
            <p:ph type="sldNum" sz="quarter" idx="5"/>
          </p:nvPr>
        </p:nvSpPr>
        <p:spPr/>
        <p:txBody>
          <a:bodyPr/>
          <a:lstStyle/>
          <a:p>
            <a:fld id="{52C6AC44-5F39-4779-9F24-BC3018931DB0}" type="slidenum">
              <a:rPr lang="fr-FR" smtClean="0"/>
              <a:t>49</a:t>
            </a:fld>
            <a:endParaRPr lang="fr-FR"/>
          </a:p>
        </p:txBody>
      </p:sp>
    </p:spTree>
    <p:extLst>
      <p:ext uri="{BB962C8B-B14F-4D97-AF65-F5344CB8AC3E}">
        <p14:creationId xmlns:p14="http://schemas.microsoft.com/office/powerpoint/2010/main" val="13236352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E9DD1-41D9-5DA0-9AF6-91D9021865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CA0BF0-1116-ADF7-4326-54F2993CB8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ABD3C85-C9DF-0718-0222-B7CF19330804}"/>
              </a:ext>
            </a:extLst>
          </p:cNvPr>
          <p:cNvSpPr>
            <a:spLocks noGrp="1"/>
          </p:cNvSpPr>
          <p:nvPr>
            <p:ph type="body" idx="1"/>
          </p:nvPr>
        </p:nvSpPr>
        <p:spPr/>
        <p:txBody>
          <a:bodyPr/>
          <a:lstStyle/>
          <a:p>
            <a:r>
              <a:rPr lang="fr-FR" dirty="0"/>
              <a:t>KNIPHOFIA </a:t>
            </a:r>
            <a:r>
              <a:rPr lang="fr-FR" dirty="0" err="1"/>
              <a:t>dévéloppement</a:t>
            </a:r>
            <a:r>
              <a:rPr lang="fr-FR" dirty="0"/>
              <a:t> trop long pour une annuelle à garder en vivaces</a:t>
            </a:r>
          </a:p>
        </p:txBody>
      </p:sp>
      <p:sp>
        <p:nvSpPr>
          <p:cNvPr id="4" name="Espace réservé du numéro de diapositive 3">
            <a:extLst>
              <a:ext uri="{FF2B5EF4-FFF2-40B4-BE49-F238E27FC236}">
                <a16:creationId xmlns:a16="http://schemas.microsoft.com/office/drawing/2014/main" id="{A7E42A39-3AC4-1FAF-88D6-EA496EDD5080}"/>
              </a:ext>
            </a:extLst>
          </p:cNvPr>
          <p:cNvSpPr>
            <a:spLocks noGrp="1"/>
          </p:cNvSpPr>
          <p:nvPr>
            <p:ph type="sldNum" sz="quarter" idx="5"/>
          </p:nvPr>
        </p:nvSpPr>
        <p:spPr/>
        <p:txBody>
          <a:bodyPr/>
          <a:lstStyle/>
          <a:p>
            <a:fld id="{52C6AC44-5F39-4779-9F24-BC3018931DB0}" type="slidenum">
              <a:rPr lang="fr-FR" smtClean="0"/>
              <a:t>50</a:t>
            </a:fld>
            <a:endParaRPr lang="fr-FR"/>
          </a:p>
        </p:txBody>
      </p:sp>
    </p:spTree>
    <p:extLst>
      <p:ext uri="{BB962C8B-B14F-4D97-AF65-F5344CB8AC3E}">
        <p14:creationId xmlns:p14="http://schemas.microsoft.com/office/powerpoint/2010/main" val="1732129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9ABA6-AF4A-617E-E0C1-DBBB8DDE6B9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756DA17-9F5D-81DF-7F3A-A2A16936EB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1F104FE-23D6-EBF5-29D8-D3A29A3A22E9}"/>
              </a:ext>
            </a:extLst>
          </p:cNvPr>
          <p:cNvSpPr>
            <a:spLocks noGrp="1"/>
          </p:cNvSpPr>
          <p:nvPr>
            <p:ph type="body" idx="1"/>
          </p:nvPr>
        </p:nvSpPr>
        <p:spPr/>
        <p:txBody>
          <a:bodyPr/>
          <a:lstStyle/>
          <a:p>
            <a:r>
              <a:rPr lang="fr-FR" dirty="0"/>
              <a:t>KNIPHOFIA </a:t>
            </a:r>
            <a:r>
              <a:rPr lang="fr-FR" dirty="0" err="1"/>
              <a:t>dévéloppement</a:t>
            </a:r>
            <a:r>
              <a:rPr lang="fr-FR" dirty="0"/>
              <a:t> trop long pour une annuelle à garder en vivaces</a:t>
            </a:r>
          </a:p>
        </p:txBody>
      </p:sp>
      <p:sp>
        <p:nvSpPr>
          <p:cNvPr id="4" name="Espace réservé du numéro de diapositive 3">
            <a:extLst>
              <a:ext uri="{FF2B5EF4-FFF2-40B4-BE49-F238E27FC236}">
                <a16:creationId xmlns:a16="http://schemas.microsoft.com/office/drawing/2014/main" id="{4D85A224-8F7A-8E3A-46BE-D267FD2CF2D7}"/>
              </a:ext>
            </a:extLst>
          </p:cNvPr>
          <p:cNvSpPr>
            <a:spLocks noGrp="1"/>
          </p:cNvSpPr>
          <p:nvPr>
            <p:ph type="sldNum" sz="quarter" idx="5"/>
          </p:nvPr>
        </p:nvSpPr>
        <p:spPr/>
        <p:txBody>
          <a:bodyPr/>
          <a:lstStyle/>
          <a:p>
            <a:fld id="{52C6AC44-5F39-4779-9F24-BC3018931DB0}" type="slidenum">
              <a:rPr lang="fr-FR" smtClean="0"/>
              <a:t>51</a:t>
            </a:fld>
            <a:endParaRPr lang="fr-FR"/>
          </a:p>
        </p:txBody>
      </p:sp>
    </p:spTree>
    <p:extLst>
      <p:ext uri="{BB962C8B-B14F-4D97-AF65-F5344CB8AC3E}">
        <p14:creationId xmlns:p14="http://schemas.microsoft.com/office/powerpoint/2010/main" val="4222708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Sauge </a:t>
            </a:r>
            <a:r>
              <a:rPr lang="fr-FR" dirty="0" err="1"/>
              <a:t>grahami</a:t>
            </a:r>
            <a:endParaRPr lang="fr-FR" dirty="0"/>
          </a:p>
          <a:p>
            <a:endParaRPr lang="fr-FR" dirty="0"/>
          </a:p>
          <a:p>
            <a:r>
              <a:rPr lang="fr-FR" dirty="0"/>
              <a:t>Catalogue </a:t>
            </a:r>
            <a:r>
              <a:rPr lang="fr-FR" dirty="0" err="1"/>
              <a:t>fournissuers</a:t>
            </a:r>
            <a:r>
              <a:rPr lang="fr-FR" dirty="0"/>
              <a:t> de graines ou de boutures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Tableau à vous confectionner </a:t>
            </a:r>
            <a:r>
              <a:rPr lang="fr-FR" sz="1800" b="0" i="0" u="none" strike="noStrike" baseline="0" dirty="0">
                <a:solidFill>
                  <a:srgbClr val="000000"/>
                </a:solidFill>
                <a:latin typeface="Calibri" panose="020F0502020204030204" pitchFamily="34" charset="0"/>
              </a:rPr>
              <a:t>ESPECE	VARIETE	COULEUR	HAUTEUR	FONCTION M,S,P	FEUILLAGE	LIEN PHOTO	RUSTICITE 	</a:t>
            </a:r>
          </a:p>
          <a:p>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52</a:t>
            </a:fld>
            <a:endParaRPr lang="fr-FR"/>
          </a:p>
        </p:txBody>
      </p:sp>
    </p:spTree>
    <p:extLst>
      <p:ext uri="{BB962C8B-B14F-4D97-AF65-F5344CB8AC3E}">
        <p14:creationId xmlns:p14="http://schemas.microsoft.com/office/powerpoint/2010/main" val="265883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ASTERICUS </a:t>
            </a:r>
            <a:r>
              <a:rPr lang="fr-FR" dirty="0" err="1"/>
              <a:t>Mauritanus</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6</a:t>
            </a:fld>
            <a:endParaRPr lang="fr-FR"/>
          </a:p>
        </p:txBody>
      </p:sp>
    </p:spTree>
    <p:extLst>
      <p:ext uri="{BB962C8B-B14F-4D97-AF65-F5344CB8AC3E}">
        <p14:creationId xmlns:p14="http://schemas.microsoft.com/office/powerpoint/2010/main" val="1985606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Begonia</a:t>
            </a:r>
            <a:r>
              <a:rPr lang="fr-FR" dirty="0"/>
              <a:t> X </a:t>
            </a:r>
            <a:r>
              <a:rPr lang="fr-FR" dirty="0" err="1"/>
              <a:t>boliviensis</a:t>
            </a:r>
            <a:r>
              <a:rPr lang="fr-FR" dirty="0"/>
              <a:t> interspécifique et autres donc issue de croisement résiste TB à la chaleur et à la sècheresse</a:t>
            </a:r>
          </a:p>
          <a:p>
            <a:r>
              <a:rPr lang="fr-FR" dirty="0"/>
              <a:t>Bégonia Top Hat, Bégonia dragon Wing, F1 Big, f1 </a:t>
            </a:r>
            <a:r>
              <a:rPr lang="fr-FR" dirty="0" err="1"/>
              <a:t>senator</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7</a:t>
            </a:fld>
            <a:endParaRPr lang="fr-FR"/>
          </a:p>
        </p:txBody>
      </p:sp>
    </p:spTree>
    <p:extLst>
      <p:ext uri="{BB962C8B-B14F-4D97-AF65-F5344CB8AC3E}">
        <p14:creationId xmlns:p14="http://schemas.microsoft.com/office/powerpoint/2010/main" val="2576922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Calibrachoa</a:t>
            </a:r>
            <a:r>
              <a:rPr lang="fr-FR" dirty="0"/>
              <a:t> hybrida SEL, </a:t>
            </a:r>
            <a:r>
              <a:rPr lang="fr-FR" dirty="0" err="1"/>
              <a:t>colita</a:t>
            </a:r>
            <a:endParaRPr lang="fr-FR" dirty="0"/>
          </a:p>
          <a:p>
            <a:r>
              <a:rPr lang="fr-FR" dirty="0"/>
              <a:t>Pétunia</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8</a:t>
            </a:fld>
            <a:endParaRPr lang="fr-FR"/>
          </a:p>
        </p:txBody>
      </p:sp>
    </p:spTree>
    <p:extLst>
      <p:ext uri="{BB962C8B-B14F-4D97-AF65-F5344CB8AC3E}">
        <p14:creationId xmlns:p14="http://schemas.microsoft.com/office/powerpoint/2010/main" val="2883327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Caryopteris</a:t>
            </a:r>
            <a:r>
              <a:rPr lang="fr-FR" dirty="0"/>
              <a:t>… Lavande, Romarin, </a:t>
            </a:r>
            <a:r>
              <a:rPr lang="fr-FR" dirty="0" err="1"/>
              <a:t>Péroskia</a:t>
            </a:r>
            <a:r>
              <a:rPr lang="fr-FR" dirty="0"/>
              <a:t>….</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9</a:t>
            </a:fld>
            <a:endParaRPr lang="fr-FR"/>
          </a:p>
        </p:txBody>
      </p:sp>
    </p:spTree>
    <p:extLst>
      <p:ext uri="{BB962C8B-B14F-4D97-AF65-F5344CB8AC3E}">
        <p14:creationId xmlns:p14="http://schemas.microsoft.com/office/powerpoint/2010/main" val="3787220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Cuphea</a:t>
            </a:r>
            <a:r>
              <a:rPr lang="fr-FR" dirty="0"/>
              <a:t> + panaché</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10</a:t>
            </a:fld>
            <a:endParaRPr lang="fr-FR"/>
          </a:p>
        </p:txBody>
      </p:sp>
    </p:spTree>
    <p:extLst>
      <p:ext uri="{BB962C8B-B14F-4D97-AF65-F5344CB8AC3E}">
        <p14:creationId xmlns:p14="http://schemas.microsoft.com/office/powerpoint/2010/main" val="386259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6B6D310-B8DF-4EA4-8CD9-DD83763B43E1}" type="datetimeFigureOut">
              <a:rPr lang="fr-FR" smtClean="0"/>
              <a:t>21/01/2025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3360551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B6D310-B8DF-4EA4-8CD9-DD83763B43E1}" type="datetimeFigureOut">
              <a:rPr lang="fr-FR" smtClean="0"/>
              <a:t>21/01/2025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1969610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B6D310-B8DF-4EA4-8CD9-DD83763B43E1}" type="datetimeFigureOut">
              <a:rPr lang="fr-FR" smtClean="0"/>
              <a:t>21/01/2025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174517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B6D310-B8DF-4EA4-8CD9-DD83763B43E1}" type="datetimeFigureOut">
              <a:rPr lang="fr-FR" smtClean="0"/>
              <a:t>21/01/2025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36375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6B6D310-B8DF-4EA4-8CD9-DD83763B43E1}" type="datetimeFigureOut">
              <a:rPr lang="fr-FR" smtClean="0"/>
              <a:t>21/01/2025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30463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6B6D310-B8DF-4EA4-8CD9-DD83763B43E1}" type="datetimeFigureOut">
              <a:rPr lang="fr-FR" smtClean="0"/>
              <a:t>21/01/2025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2500797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6B6D310-B8DF-4EA4-8CD9-DD83763B43E1}" type="datetimeFigureOut">
              <a:rPr lang="fr-FR" smtClean="0"/>
              <a:t>21/01/2025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18997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6B6D310-B8DF-4EA4-8CD9-DD83763B43E1}" type="datetimeFigureOut">
              <a:rPr lang="fr-FR" smtClean="0"/>
              <a:t>21/01/2025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2723675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B6D310-B8DF-4EA4-8CD9-DD83763B43E1}" type="datetimeFigureOut">
              <a:rPr lang="fr-FR" smtClean="0"/>
              <a:t>21/01/2025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3358160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6B6D310-B8DF-4EA4-8CD9-DD83763B43E1}" type="datetimeFigureOut">
              <a:rPr lang="fr-FR" smtClean="0"/>
              <a:t>21/01/2025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226445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6B6D310-B8DF-4EA4-8CD9-DD83763B43E1}" type="datetimeFigureOut">
              <a:rPr lang="fr-FR" smtClean="0"/>
              <a:t>21/01/2025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510708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B6D310-B8DF-4EA4-8CD9-DD83763B43E1}" type="datetimeFigureOut">
              <a:rPr lang="fr-FR" smtClean="0"/>
              <a:t>21/01/2025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DB49BD-78B1-4768-B05D-9E25B9D18CB7}" type="slidenum">
              <a:rPr lang="fr-FR" smtClean="0"/>
              <a:t>‹N°›</a:t>
            </a:fld>
            <a:endParaRPr lang="fr-FR"/>
          </a:p>
        </p:txBody>
      </p:sp>
    </p:spTree>
    <p:extLst>
      <p:ext uri="{BB962C8B-B14F-4D97-AF65-F5344CB8AC3E}">
        <p14:creationId xmlns:p14="http://schemas.microsoft.com/office/powerpoint/2010/main" val="1286335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EFE32-BA60-1D79-E0CE-A7DB4E969E77}"/>
              </a:ext>
            </a:extLst>
          </p:cNvPr>
          <p:cNvSpPr>
            <a:spLocks noGrp="1"/>
          </p:cNvSpPr>
          <p:nvPr>
            <p:ph type="title"/>
          </p:nvPr>
        </p:nvSpPr>
        <p:spPr/>
        <p:txBody>
          <a:bodyPr/>
          <a:lstStyle/>
          <a:p>
            <a:endParaRPr lang="fr-FR" dirty="0"/>
          </a:p>
        </p:txBody>
      </p:sp>
      <p:pic>
        <p:nvPicPr>
          <p:cNvPr id="4" name="Espace réservé du contenu 3" descr="parc paysager 4.JPG">
            <a:extLst>
              <a:ext uri="{FF2B5EF4-FFF2-40B4-BE49-F238E27FC236}">
                <a16:creationId xmlns:a16="http://schemas.microsoft.com/office/drawing/2014/main" id="{18F66064-1275-EAB6-3FD7-1E21073CB265}"/>
              </a:ext>
            </a:extLst>
          </p:cNvPr>
          <p:cNvPicPr>
            <a:picLocks noGrp="1" noChangeAspect="1"/>
          </p:cNvPicPr>
          <p:nvPr>
            <p:ph idx="1"/>
          </p:nvPr>
        </p:nvPicPr>
        <p:blipFill>
          <a:blip r:embed="rId3" cstate="print"/>
          <a:stretch>
            <a:fillRect/>
          </a:stretch>
        </p:blipFill>
        <p:spPr>
          <a:xfrm>
            <a:off x="169102" y="126827"/>
            <a:ext cx="8805796" cy="6604346"/>
          </a:xfrm>
          <a:prstGeom prst="rect">
            <a:avLst/>
          </a:prstGeom>
        </p:spPr>
      </p:pic>
    </p:spTree>
    <p:extLst>
      <p:ext uri="{BB962C8B-B14F-4D97-AF65-F5344CB8AC3E}">
        <p14:creationId xmlns:p14="http://schemas.microsoft.com/office/powerpoint/2010/main" val="2679573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A46CEB7-501F-58A9-13C0-1AF4D0447A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99CF0A32-28AC-3536-EDBD-24C50ACFB5BD}"/>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CUPHEA</a:t>
            </a:r>
          </a:p>
        </p:txBody>
      </p:sp>
    </p:spTree>
    <p:extLst>
      <p:ext uri="{BB962C8B-B14F-4D97-AF65-F5344CB8AC3E}">
        <p14:creationId xmlns:p14="http://schemas.microsoft.com/office/powerpoint/2010/main" val="203946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entaurée ‘Mercury’ – Les Serres St-Simon en Beauce">
            <a:extLst>
              <a:ext uri="{FF2B5EF4-FFF2-40B4-BE49-F238E27FC236}">
                <a16:creationId xmlns:a16="http://schemas.microsoft.com/office/drawing/2014/main" id="{AC463A0F-823F-364E-462B-CC72BAC610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61517"/>
            <a:ext cx="9444726" cy="629648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44137A0-C0F1-6C30-D065-400DB51DCDCB}"/>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centauree</a:t>
            </a:r>
            <a:endParaRPr lang="fr-FR" dirty="0">
              <a:latin typeface="Algerian" panose="04020705040A02060702" pitchFamily="82" charset="0"/>
            </a:endParaRPr>
          </a:p>
        </p:txBody>
      </p:sp>
    </p:spTree>
    <p:extLst>
      <p:ext uri="{BB962C8B-B14F-4D97-AF65-F5344CB8AC3E}">
        <p14:creationId xmlns:p14="http://schemas.microsoft.com/office/powerpoint/2010/main" val="939607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eome Sparkler F1 Blush - Rose Et Blanc">
            <a:extLst>
              <a:ext uri="{FF2B5EF4-FFF2-40B4-BE49-F238E27FC236}">
                <a16:creationId xmlns:a16="http://schemas.microsoft.com/office/drawing/2014/main" id="{E3C33D1E-A0C4-3FA5-B6CE-25A8AED35F4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7746"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1005D422-B8BD-47D1-C2A2-D60FC1E7EDAE}"/>
              </a:ext>
            </a:extLst>
          </p:cNvPr>
          <p:cNvSpPr txBox="1"/>
          <p:nvPr/>
        </p:nvSpPr>
        <p:spPr>
          <a:xfrm>
            <a:off x="143424" y="893135"/>
            <a:ext cx="1569660" cy="369332"/>
          </a:xfrm>
          <a:prstGeom prst="rect">
            <a:avLst/>
          </a:prstGeom>
          <a:noFill/>
        </p:spPr>
        <p:txBody>
          <a:bodyPr vert="horz" wrap="square" rtlCol="0" anchor="ctr">
            <a:spAutoFit/>
          </a:bodyPr>
          <a:lstStyle/>
          <a:p>
            <a:r>
              <a:rPr lang="fr-FR" dirty="0" err="1">
                <a:latin typeface="Algerian" panose="04020705040A02060702" pitchFamily="82" charset="0"/>
              </a:rPr>
              <a:t>cleome</a:t>
            </a:r>
            <a:endParaRPr lang="fr-FR" dirty="0">
              <a:latin typeface="Algerian" panose="04020705040A02060702" pitchFamily="82" charset="0"/>
            </a:endParaRPr>
          </a:p>
        </p:txBody>
      </p:sp>
    </p:spTree>
    <p:extLst>
      <p:ext uri="{BB962C8B-B14F-4D97-AF65-F5344CB8AC3E}">
        <p14:creationId xmlns:p14="http://schemas.microsoft.com/office/powerpoint/2010/main" val="121502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1642A8-5FAA-EF7A-AF5E-C1F7053B4B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Image 8">
            <a:extLst>
              <a:ext uri="{FF2B5EF4-FFF2-40B4-BE49-F238E27FC236}">
                <a16:creationId xmlns:a16="http://schemas.microsoft.com/office/drawing/2014/main" id="{50571393-7412-56C3-6E6A-9FC166403D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61888" y="0"/>
            <a:ext cx="2782111" cy="4171130"/>
          </a:xfrm>
          <a:prstGeom prst="rect">
            <a:avLst/>
          </a:prstGeom>
        </p:spPr>
      </p:pic>
    </p:spTree>
    <p:extLst>
      <p:ext uri="{BB962C8B-B14F-4D97-AF65-F5344CB8AC3E}">
        <p14:creationId xmlns:p14="http://schemas.microsoft.com/office/powerpoint/2010/main" val="4135546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images pour delosperma">
            <a:extLst>
              <a:ext uri="{FF2B5EF4-FFF2-40B4-BE49-F238E27FC236}">
                <a16:creationId xmlns:a16="http://schemas.microsoft.com/office/drawing/2014/main" id="{6D222F4C-A286-EE2C-5E68-1A368C9276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
            <a:ext cx="3618689" cy="36186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collection Globe planter - Delosperma - JEWEL OF DESERT - Garnet">
            <a:extLst>
              <a:ext uri="{FF2B5EF4-FFF2-40B4-BE49-F238E27FC236}">
                <a16:creationId xmlns:a16="http://schemas.microsoft.com/office/drawing/2014/main" id="{0349EE33-D247-1CD4-60A8-A422A2BE6E3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18688" y="3173500"/>
            <a:ext cx="5525312" cy="368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losperma cooperi – PlantRight">
            <a:extLst>
              <a:ext uri="{FF2B5EF4-FFF2-40B4-BE49-F238E27FC236}">
                <a16:creationId xmlns:a16="http://schemas.microsoft.com/office/drawing/2014/main" id="{7FA42211-4A24-E703-DD36-E5E9E25CE64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821" y="3881336"/>
            <a:ext cx="3618688" cy="27140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 collection Globe planter - Delosperma - WEELS OF WONDER - Golden">
            <a:extLst>
              <a:ext uri="{FF2B5EF4-FFF2-40B4-BE49-F238E27FC236}">
                <a16:creationId xmlns:a16="http://schemas.microsoft.com/office/drawing/2014/main" id="{E4E6D5BE-F981-FC0D-03FA-C281C53BAB0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58191" y="0"/>
            <a:ext cx="3185809" cy="318580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D02305F-E9D3-9D04-7213-FF3A382BC1B9}"/>
              </a:ext>
            </a:extLst>
          </p:cNvPr>
          <p:cNvSpPr txBox="1"/>
          <p:nvPr/>
        </p:nvSpPr>
        <p:spPr>
          <a:xfrm>
            <a:off x="3990997" y="946298"/>
            <a:ext cx="1708054" cy="369332"/>
          </a:xfrm>
          <a:prstGeom prst="rect">
            <a:avLst/>
          </a:prstGeom>
          <a:noFill/>
        </p:spPr>
        <p:txBody>
          <a:bodyPr wrap="square" rtlCol="0">
            <a:spAutoFit/>
          </a:bodyPr>
          <a:lstStyle/>
          <a:p>
            <a:r>
              <a:rPr lang="fr-FR" dirty="0" err="1">
                <a:latin typeface="Algerian" panose="04020705040A02060702" pitchFamily="82" charset="0"/>
              </a:rPr>
              <a:t>delosperma</a:t>
            </a:r>
            <a:endParaRPr lang="fr-FR" dirty="0">
              <a:latin typeface="Algerian" panose="04020705040A02060702" pitchFamily="82" charset="0"/>
            </a:endParaRPr>
          </a:p>
        </p:txBody>
      </p:sp>
    </p:spTree>
    <p:extLst>
      <p:ext uri="{BB962C8B-B14F-4D97-AF65-F5344CB8AC3E}">
        <p14:creationId xmlns:p14="http://schemas.microsoft.com/office/powerpoint/2010/main" val="3267684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A6A90FE-985B-32EC-A04C-8C72722133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7" name="Image 6">
            <a:extLst>
              <a:ext uri="{FF2B5EF4-FFF2-40B4-BE49-F238E27FC236}">
                <a16:creationId xmlns:a16="http://schemas.microsoft.com/office/drawing/2014/main" id="{AEA3DA96-9692-FB51-2437-5C2E8AA390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9" name="Image 8">
            <a:extLst>
              <a:ext uri="{FF2B5EF4-FFF2-40B4-BE49-F238E27FC236}">
                <a16:creationId xmlns:a16="http://schemas.microsoft.com/office/drawing/2014/main" id="{F6E427E6-C364-0D95-EA6E-F43892EA71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1" name="Image 10">
            <a:extLst>
              <a:ext uri="{FF2B5EF4-FFF2-40B4-BE49-F238E27FC236}">
                <a16:creationId xmlns:a16="http://schemas.microsoft.com/office/drawing/2014/main" id="{5E939C3D-4FB0-0B18-203A-12A6F9046BC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3" name="Image 12">
            <a:extLst>
              <a:ext uri="{FF2B5EF4-FFF2-40B4-BE49-F238E27FC236}">
                <a16:creationId xmlns:a16="http://schemas.microsoft.com/office/drawing/2014/main" id="{01A322FB-B038-454D-4820-3F1FAC3240C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5" name="Image 14">
            <a:extLst>
              <a:ext uri="{FF2B5EF4-FFF2-40B4-BE49-F238E27FC236}">
                <a16:creationId xmlns:a16="http://schemas.microsoft.com/office/drawing/2014/main" id="{C4698613-E89D-6B1C-4F15-48F8660F7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7" name="Image 16">
            <a:extLst>
              <a:ext uri="{FF2B5EF4-FFF2-40B4-BE49-F238E27FC236}">
                <a16:creationId xmlns:a16="http://schemas.microsoft.com/office/drawing/2014/main" id="{55BA2F8E-430F-B7D6-8BF8-280B7BADB1C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9" name="Image 18">
            <a:extLst>
              <a:ext uri="{FF2B5EF4-FFF2-40B4-BE49-F238E27FC236}">
                <a16:creationId xmlns:a16="http://schemas.microsoft.com/office/drawing/2014/main" id="{10E6355A-3797-B5FF-3F5E-841767ED913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2" name="ZoneTexte 1">
            <a:extLst>
              <a:ext uri="{FF2B5EF4-FFF2-40B4-BE49-F238E27FC236}">
                <a16:creationId xmlns:a16="http://schemas.microsoft.com/office/drawing/2014/main" id="{798CE61F-D5B5-2010-6703-CC1D44E8D2FA}"/>
              </a:ext>
            </a:extLst>
          </p:cNvPr>
          <p:cNvSpPr txBox="1"/>
          <p:nvPr/>
        </p:nvSpPr>
        <p:spPr>
          <a:xfrm>
            <a:off x="244550" y="11668"/>
            <a:ext cx="1594884" cy="369332"/>
          </a:xfrm>
          <a:prstGeom prst="rect">
            <a:avLst/>
          </a:prstGeom>
          <a:noFill/>
        </p:spPr>
        <p:txBody>
          <a:bodyPr wrap="square" rtlCol="0">
            <a:spAutoFit/>
          </a:bodyPr>
          <a:lstStyle/>
          <a:p>
            <a:r>
              <a:rPr lang="fr-FR" dirty="0">
                <a:latin typeface="Algerian" panose="04020705040A02060702" pitchFamily="82" charset="0"/>
              </a:rPr>
              <a:t>POURPIER</a:t>
            </a:r>
          </a:p>
        </p:txBody>
      </p:sp>
    </p:spTree>
    <p:extLst>
      <p:ext uri="{BB962C8B-B14F-4D97-AF65-F5344CB8AC3E}">
        <p14:creationId xmlns:p14="http://schemas.microsoft.com/office/powerpoint/2010/main" val="983534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morphotheca ecklonis or Cape marguerite | Care and Growing">
            <a:extLst>
              <a:ext uri="{FF2B5EF4-FFF2-40B4-BE49-F238E27FC236}">
                <a16:creationId xmlns:a16="http://schemas.microsoft.com/office/drawing/2014/main" id="{6D6496EC-6810-5014-4378-72416949F4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7015"/>
            <a:ext cx="63531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morphotheca pluvialis | Online Flower Garden">
            <a:extLst>
              <a:ext uri="{FF2B5EF4-FFF2-40B4-BE49-F238E27FC236}">
                <a16:creationId xmlns:a16="http://schemas.microsoft.com/office/drawing/2014/main" id="{9AEBF0E0-1F19-E584-95E0-C6858EF3F4A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81336" y="3347730"/>
            <a:ext cx="5262664" cy="35102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rican Daisy, Cape Marigold (Dimorphotheca sinuata)">
            <a:extLst>
              <a:ext uri="{FF2B5EF4-FFF2-40B4-BE49-F238E27FC236}">
                <a16:creationId xmlns:a16="http://schemas.microsoft.com/office/drawing/2014/main" id="{932851A6-A584-07AB-AC3D-84A1D56CED7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33203" y="0"/>
            <a:ext cx="2510798" cy="33477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imorphotheca pluvialis, African daisy, - uploaded by @mdavitt">
            <a:extLst>
              <a:ext uri="{FF2B5EF4-FFF2-40B4-BE49-F238E27FC236}">
                <a16:creationId xmlns:a16="http://schemas.microsoft.com/office/drawing/2014/main" id="{1AB45E87-364C-E8D0-7502-647D6E8DA0E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90511" y="4762500"/>
            <a:ext cx="2782111" cy="208658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4D326D5-D691-F91E-B99D-CF5A23C418BD}"/>
              </a:ext>
            </a:extLst>
          </p:cNvPr>
          <p:cNvSpPr txBox="1"/>
          <p:nvPr/>
        </p:nvSpPr>
        <p:spPr>
          <a:xfrm rot="5400000">
            <a:off x="-717976" y="5587076"/>
            <a:ext cx="2400657" cy="369332"/>
          </a:xfrm>
          <a:prstGeom prst="rect">
            <a:avLst/>
          </a:prstGeom>
          <a:noFill/>
        </p:spPr>
        <p:txBody>
          <a:bodyPr vert="vert270" wrap="square" rtlCol="0">
            <a:spAutoFit/>
          </a:bodyPr>
          <a:lstStyle/>
          <a:p>
            <a:r>
              <a:rPr lang="fr-FR" dirty="0" err="1">
                <a:latin typeface="Algerian" panose="04020705040A02060702" pitchFamily="82" charset="0"/>
              </a:rPr>
              <a:t>dimorphoteca</a:t>
            </a:r>
            <a:endParaRPr lang="fr-FR" dirty="0">
              <a:latin typeface="Algerian" panose="04020705040A02060702" pitchFamily="82" charset="0"/>
            </a:endParaRPr>
          </a:p>
        </p:txBody>
      </p:sp>
    </p:spTree>
    <p:extLst>
      <p:ext uri="{BB962C8B-B14F-4D97-AF65-F5344CB8AC3E}">
        <p14:creationId xmlns:p14="http://schemas.microsoft.com/office/powerpoint/2010/main" val="2697122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steospermum : plantation, taille et entretien">
            <a:extLst>
              <a:ext uri="{FF2B5EF4-FFF2-40B4-BE49-F238E27FC236}">
                <a16:creationId xmlns:a16="http://schemas.microsoft.com/office/drawing/2014/main" id="{384DCA23-74BF-A045-1BE9-FC8500DFE9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5935" y="732096"/>
            <a:ext cx="8123274" cy="612590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8ACC205-315E-4501-1FAC-8417146C7B93}"/>
              </a:ext>
            </a:extLst>
          </p:cNvPr>
          <p:cNvSpPr txBox="1"/>
          <p:nvPr/>
        </p:nvSpPr>
        <p:spPr>
          <a:xfrm>
            <a:off x="233916" y="127591"/>
            <a:ext cx="2158409" cy="369332"/>
          </a:xfrm>
          <a:prstGeom prst="rect">
            <a:avLst/>
          </a:prstGeom>
          <a:noFill/>
        </p:spPr>
        <p:txBody>
          <a:bodyPr wrap="square" rtlCol="0">
            <a:spAutoFit/>
          </a:bodyPr>
          <a:lstStyle/>
          <a:p>
            <a:r>
              <a:rPr lang="fr-FR" dirty="0">
                <a:latin typeface="Algerian" panose="04020705040A02060702" pitchFamily="82" charset="0"/>
              </a:rPr>
              <a:t>OSTEOSPERMUM</a:t>
            </a:r>
          </a:p>
        </p:txBody>
      </p:sp>
    </p:spTree>
    <p:extLst>
      <p:ext uri="{BB962C8B-B14F-4D97-AF65-F5344CB8AC3E}">
        <p14:creationId xmlns:p14="http://schemas.microsoft.com/office/powerpoint/2010/main" val="1510888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22C40B0-07B3-6878-888B-506D6C800F55}"/>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DIASCIA</a:t>
            </a:r>
          </a:p>
        </p:txBody>
      </p:sp>
      <p:pic>
        <p:nvPicPr>
          <p:cNvPr id="2050" name="Picture 2" descr="Diascia - planting and advice on caring for it">
            <a:extLst>
              <a:ext uri="{FF2B5EF4-FFF2-40B4-BE49-F238E27FC236}">
                <a16:creationId xmlns:a16="http://schemas.microsoft.com/office/drawing/2014/main" id="{DABF56D8-7CF8-3E7A-E0AA-420028802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214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ndevilla sanderi 'Crimson Fantasy', Mandevilla 'Crimson Fantasy' in ...">
            <a:extLst>
              <a:ext uri="{FF2B5EF4-FFF2-40B4-BE49-F238E27FC236}">
                <a16:creationId xmlns:a16="http://schemas.microsoft.com/office/drawing/2014/main" id="{4EE31DF3-3CE6-6B55-2692-0AC46F7148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Mandevilla sanderi">
            <a:extLst>
              <a:ext uri="{FF2B5EF4-FFF2-40B4-BE49-F238E27FC236}">
                <a16:creationId xmlns:a16="http://schemas.microsoft.com/office/drawing/2014/main" id="{7ABAB618-CBD7-87EE-F500-3E5D0220C9D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2" name="Picture 6" descr="Mandevilla sanderi">
            <a:extLst>
              <a:ext uri="{FF2B5EF4-FFF2-40B4-BE49-F238E27FC236}">
                <a16:creationId xmlns:a16="http://schemas.microsoft.com/office/drawing/2014/main" id="{D9D08F16-5D90-745F-79D9-14072E0A3623}"/>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12141" r="13462"/>
          <a:stretch/>
        </p:blipFill>
        <p:spPr bwMode="auto">
          <a:xfrm>
            <a:off x="5428034" y="722016"/>
            <a:ext cx="4821752" cy="613598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93A98C5-E75C-4BA3-5934-4824FAFD07A4}"/>
              </a:ext>
            </a:extLst>
          </p:cNvPr>
          <p:cNvSpPr txBox="1"/>
          <p:nvPr/>
        </p:nvSpPr>
        <p:spPr>
          <a:xfrm>
            <a:off x="7262038" y="176342"/>
            <a:ext cx="1594884" cy="369332"/>
          </a:xfrm>
          <a:prstGeom prst="rect">
            <a:avLst/>
          </a:prstGeom>
          <a:noFill/>
        </p:spPr>
        <p:txBody>
          <a:bodyPr wrap="square" rtlCol="0">
            <a:spAutoFit/>
          </a:bodyPr>
          <a:lstStyle/>
          <a:p>
            <a:r>
              <a:rPr lang="fr-FR" dirty="0">
                <a:latin typeface="Algerian" panose="04020705040A02060702" pitchFamily="82" charset="0"/>
              </a:rPr>
              <a:t>DIPLADENIA</a:t>
            </a:r>
          </a:p>
        </p:txBody>
      </p:sp>
    </p:spTree>
    <p:extLst>
      <p:ext uri="{BB962C8B-B14F-4D97-AF65-F5344CB8AC3E}">
        <p14:creationId xmlns:p14="http://schemas.microsoft.com/office/powerpoint/2010/main" val="865065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8B63300-EDFD-FC99-8561-16147985B9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0CEA6028-010D-CFC1-4A38-E1701CE8A5B2}"/>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ANGELONIA</a:t>
            </a:r>
          </a:p>
        </p:txBody>
      </p:sp>
    </p:spTree>
    <p:extLst>
      <p:ext uri="{BB962C8B-B14F-4D97-AF65-F5344CB8AC3E}">
        <p14:creationId xmlns:p14="http://schemas.microsoft.com/office/powerpoint/2010/main" val="3359147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102D7-F620-038B-02E5-E99E08296EE9}"/>
            </a:ext>
          </a:extLst>
        </p:cNvPr>
        <p:cNvGrpSpPr/>
        <p:nvPr/>
      </p:nvGrpSpPr>
      <p:grpSpPr>
        <a:xfrm>
          <a:off x="0" y="0"/>
          <a:ext cx="0" cy="0"/>
          <a:chOff x="0" y="0"/>
          <a:chExt cx="0" cy="0"/>
        </a:xfrm>
      </p:grpSpPr>
      <p:pic>
        <p:nvPicPr>
          <p:cNvPr id="4098" name="Picture 2" descr="Euryops pectinatus 'Sunshine' – Maryflower">
            <a:extLst>
              <a:ext uri="{FF2B5EF4-FFF2-40B4-BE49-F238E27FC236}">
                <a16:creationId xmlns:a16="http://schemas.microsoft.com/office/drawing/2014/main" id="{0DEBACEB-E625-BA0A-AF40-BF3F463481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1485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uryops pectinatus jaune – euryops taille – Dewsp">
            <a:extLst>
              <a:ext uri="{FF2B5EF4-FFF2-40B4-BE49-F238E27FC236}">
                <a16:creationId xmlns:a16="http://schemas.microsoft.com/office/drawing/2014/main" id="{056CB6AD-34F9-BBF8-B3E9-9C9C46FA61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09353" y="2275798"/>
            <a:ext cx="4834647" cy="45822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URYOPS - Pépinières du Flayosquet">
            <a:extLst>
              <a:ext uri="{FF2B5EF4-FFF2-40B4-BE49-F238E27FC236}">
                <a16:creationId xmlns:a16="http://schemas.microsoft.com/office/drawing/2014/main" id="{556DCE46-1D0B-BC22-9762-A2DADAD1F09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67511" y="3083668"/>
            <a:ext cx="3774332" cy="377433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uryops pectinatus Photo Stock - Alamy">
            <a:extLst>
              <a:ext uri="{FF2B5EF4-FFF2-40B4-BE49-F238E27FC236}">
                <a16:creationId xmlns:a16="http://schemas.microsoft.com/office/drawing/2014/main" id="{261B2E92-F509-9FEA-3902-27F8E63E38E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09734" y="0"/>
            <a:ext cx="3054485" cy="223677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F7D4543-0DC4-C814-C2D2-84250397D85C}"/>
              </a:ext>
            </a:extLst>
          </p:cNvPr>
          <p:cNvSpPr txBox="1"/>
          <p:nvPr/>
        </p:nvSpPr>
        <p:spPr>
          <a:xfrm>
            <a:off x="4748766" y="467833"/>
            <a:ext cx="1594884" cy="369332"/>
          </a:xfrm>
          <a:prstGeom prst="rect">
            <a:avLst/>
          </a:prstGeom>
          <a:noFill/>
        </p:spPr>
        <p:txBody>
          <a:bodyPr wrap="square" rtlCol="0">
            <a:spAutoFit/>
          </a:bodyPr>
          <a:lstStyle/>
          <a:p>
            <a:r>
              <a:rPr lang="fr-FR" dirty="0">
                <a:latin typeface="Algerian" panose="04020705040A02060702" pitchFamily="82" charset="0"/>
              </a:rPr>
              <a:t>EURYOPS</a:t>
            </a:r>
          </a:p>
        </p:txBody>
      </p:sp>
    </p:spTree>
    <p:extLst>
      <p:ext uri="{BB962C8B-B14F-4D97-AF65-F5344CB8AC3E}">
        <p14:creationId xmlns:p14="http://schemas.microsoft.com/office/powerpoint/2010/main" val="1370893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cheveria peacockii Urban Orange | Benary">
            <a:extLst>
              <a:ext uri="{FF2B5EF4-FFF2-40B4-BE49-F238E27FC236}">
                <a16:creationId xmlns:a16="http://schemas.microsoft.com/office/drawing/2014/main" id="{DB3ECC03-87D3-A709-EF31-71BD112DE0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71454"/>
            <a:ext cx="4779818" cy="31865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cheveria prolifica | Succulents decor, Growing succulents, Trees to plant">
            <a:extLst>
              <a:ext uri="{FF2B5EF4-FFF2-40B4-BE49-F238E27FC236}">
                <a16:creationId xmlns:a16="http://schemas.microsoft.com/office/drawing/2014/main" id="{EB4565B6-6587-01E6-32AC-1FA73C57485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79818" y="0"/>
            <a:ext cx="4364182" cy="436418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D9326D7-6364-8526-85FF-DAE5F0303081}"/>
              </a:ext>
            </a:extLst>
          </p:cNvPr>
          <p:cNvSpPr txBox="1"/>
          <p:nvPr/>
        </p:nvSpPr>
        <p:spPr>
          <a:xfrm>
            <a:off x="350875" y="350875"/>
            <a:ext cx="1594884" cy="369332"/>
          </a:xfrm>
          <a:prstGeom prst="rect">
            <a:avLst/>
          </a:prstGeom>
          <a:noFill/>
        </p:spPr>
        <p:txBody>
          <a:bodyPr wrap="square" rtlCol="0">
            <a:spAutoFit/>
          </a:bodyPr>
          <a:lstStyle/>
          <a:p>
            <a:r>
              <a:rPr lang="fr-FR" dirty="0">
                <a:latin typeface="Algerian" panose="04020705040A02060702" pitchFamily="82" charset="0"/>
              </a:rPr>
              <a:t>ECHEVERIA</a:t>
            </a:r>
          </a:p>
        </p:txBody>
      </p:sp>
    </p:spTree>
    <p:extLst>
      <p:ext uri="{BB962C8B-B14F-4D97-AF65-F5344CB8AC3E}">
        <p14:creationId xmlns:p14="http://schemas.microsoft.com/office/powerpoint/2010/main" val="858292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C2A95C9-49F8-E0C0-F63E-1D82FE7311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299855"/>
            <a:ext cx="6793959" cy="4529306"/>
          </a:xfrm>
          <a:prstGeom prst="rect">
            <a:avLst/>
          </a:prstGeom>
        </p:spPr>
      </p:pic>
      <p:pic>
        <p:nvPicPr>
          <p:cNvPr id="6146" name="Picture 2" descr="Echinacea (Echinacea angustifolia) 1:2 45% - Errant Empire Herbal ...">
            <a:extLst>
              <a:ext uri="{FF2B5EF4-FFF2-40B4-BE49-F238E27FC236}">
                <a16:creationId xmlns:a16="http://schemas.microsoft.com/office/drawing/2014/main" id="{411F38F7-ABDD-F10C-0ADE-DE0C0872DB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0"/>
            <a:ext cx="451485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chinacea Kismet® Red | White Flower Farm">
            <a:extLst>
              <a:ext uri="{FF2B5EF4-FFF2-40B4-BE49-F238E27FC236}">
                <a16:creationId xmlns:a16="http://schemas.microsoft.com/office/drawing/2014/main" id="{05A6B22F-9D19-7CF7-8A6E-562CD6C039F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12378" y="3254689"/>
            <a:ext cx="3574472" cy="357447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1BB193D-F787-AFC1-E0E9-85C43D31C5B1}"/>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ECHINACEA</a:t>
            </a:r>
          </a:p>
        </p:txBody>
      </p:sp>
    </p:spTree>
    <p:extLst>
      <p:ext uri="{BB962C8B-B14F-4D97-AF65-F5344CB8AC3E}">
        <p14:creationId xmlns:p14="http://schemas.microsoft.com/office/powerpoint/2010/main" val="2436365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elianthus annuus 'Sunsation', Sunflower 'Sunsation' - uploaded by ...">
            <a:extLst>
              <a:ext uri="{FF2B5EF4-FFF2-40B4-BE49-F238E27FC236}">
                <a16:creationId xmlns:a16="http://schemas.microsoft.com/office/drawing/2014/main" id="{EB36D49D-5C7F-BC73-FB6B-5EAE0296E9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C9251BD-56ED-9207-B7B6-5A5B81FCB01F}"/>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TOURNeSOL</a:t>
            </a:r>
            <a:endParaRPr lang="fr-FR" dirty="0">
              <a:latin typeface="Algerian" panose="04020705040A02060702" pitchFamily="82" charset="0"/>
            </a:endParaRPr>
          </a:p>
        </p:txBody>
      </p:sp>
    </p:spTree>
    <p:extLst>
      <p:ext uri="{BB962C8B-B14F-4D97-AF65-F5344CB8AC3E}">
        <p14:creationId xmlns:p14="http://schemas.microsoft.com/office/powerpoint/2010/main" val="250375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CCFBE4C-73CE-75C7-C5F7-D37DAADAB5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553855"/>
            <a:ext cx="6456218" cy="4304145"/>
          </a:xfrm>
          <a:prstGeom prst="rect">
            <a:avLst/>
          </a:prstGeom>
        </p:spPr>
      </p:pic>
      <p:pic>
        <p:nvPicPr>
          <p:cNvPr id="3" name="Image 2">
            <a:extLst>
              <a:ext uri="{FF2B5EF4-FFF2-40B4-BE49-F238E27FC236}">
                <a16:creationId xmlns:a16="http://schemas.microsoft.com/office/drawing/2014/main" id="{733171C7-C786-59F7-3AEA-28532A2FF7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0" y="0"/>
            <a:ext cx="4572000" cy="3048000"/>
          </a:xfrm>
          <a:prstGeom prst="rect">
            <a:avLst/>
          </a:prstGeom>
        </p:spPr>
      </p:pic>
      <p:sp>
        <p:nvSpPr>
          <p:cNvPr id="4" name="ZoneTexte 3">
            <a:extLst>
              <a:ext uri="{FF2B5EF4-FFF2-40B4-BE49-F238E27FC236}">
                <a16:creationId xmlns:a16="http://schemas.microsoft.com/office/drawing/2014/main" id="{B2A163A8-730F-60D1-2940-0C02CE8F8AC2}"/>
              </a:ext>
            </a:extLst>
          </p:cNvPr>
          <p:cNvSpPr txBox="1"/>
          <p:nvPr/>
        </p:nvSpPr>
        <p:spPr>
          <a:xfrm>
            <a:off x="255182" y="170121"/>
            <a:ext cx="1594884" cy="369332"/>
          </a:xfrm>
          <a:prstGeom prst="rect">
            <a:avLst/>
          </a:prstGeom>
          <a:noFill/>
        </p:spPr>
        <p:txBody>
          <a:bodyPr wrap="square" rtlCol="0">
            <a:spAutoFit/>
          </a:bodyPr>
          <a:lstStyle/>
          <a:p>
            <a:r>
              <a:rPr lang="fr-FR" dirty="0">
                <a:latin typeface="Algerian" panose="04020705040A02060702" pitchFamily="82" charset="0"/>
              </a:rPr>
              <a:t>GAURA</a:t>
            </a:r>
          </a:p>
        </p:txBody>
      </p:sp>
    </p:spTree>
    <p:extLst>
      <p:ext uri="{BB962C8B-B14F-4D97-AF65-F5344CB8AC3E}">
        <p14:creationId xmlns:p14="http://schemas.microsoft.com/office/powerpoint/2010/main" val="128860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1B3AD36-A9D4-8A1A-0C82-D385D58D0E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23328767-7518-B71B-F921-329934E033D7}"/>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GAILLARDE</a:t>
            </a:r>
          </a:p>
        </p:txBody>
      </p:sp>
    </p:spTree>
    <p:extLst>
      <p:ext uri="{BB962C8B-B14F-4D97-AF65-F5344CB8AC3E}">
        <p14:creationId xmlns:p14="http://schemas.microsoft.com/office/powerpoint/2010/main" val="1244953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2650936-605F-6C6D-E0AA-30B1D7232D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4036" y="0"/>
            <a:ext cx="6289964" cy="4717473"/>
          </a:xfrm>
          <a:prstGeom prst="rect">
            <a:avLst/>
          </a:prstGeom>
        </p:spPr>
      </p:pic>
      <p:pic>
        <p:nvPicPr>
          <p:cNvPr id="5" name="Image 4">
            <a:extLst>
              <a:ext uri="{FF2B5EF4-FFF2-40B4-BE49-F238E27FC236}">
                <a16:creationId xmlns:a16="http://schemas.microsoft.com/office/drawing/2014/main" id="{B12045F7-C5CF-03D7-6BF2-C6063A4D51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440545"/>
            <a:ext cx="5126182" cy="3417455"/>
          </a:xfrm>
          <a:prstGeom prst="rect">
            <a:avLst/>
          </a:prstGeom>
        </p:spPr>
      </p:pic>
      <p:sp>
        <p:nvSpPr>
          <p:cNvPr id="2" name="ZoneTexte 1">
            <a:extLst>
              <a:ext uri="{FF2B5EF4-FFF2-40B4-BE49-F238E27FC236}">
                <a16:creationId xmlns:a16="http://schemas.microsoft.com/office/drawing/2014/main" id="{EE428DA3-F42C-7EEA-1C0E-C8D0BF077626}"/>
              </a:ext>
            </a:extLst>
          </p:cNvPr>
          <p:cNvSpPr txBox="1"/>
          <p:nvPr/>
        </p:nvSpPr>
        <p:spPr>
          <a:xfrm>
            <a:off x="393405" y="839972"/>
            <a:ext cx="1594884" cy="369332"/>
          </a:xfrm>
          <a:prstGeom prst="rect">
            <a:avLst/>
          </a:prstGeom>
          <a:noFill/>
        </p:spPr>
        <p:txBody>
          <a:bodyPr wrap="square" rtlCol="0">
            <a:spAutoFit/>
          </a:bodyPr>
          <a:lstStyle/>
          <a:p>
            <a:r>
              <a:rPr lang="fr-FR" dirty="0">
                <a:latin typeface="Algerian" panose="04020705040A02060702" pitchFamily="82" charset="0"/>
              </a:rPr>
              <a:t>GOMPHRENA</a:t>
            </a:r>
          </a:p>
        </p:txBody>
      </p:sp>
    </p:spTree>
    <p:extLst>
      <p:ext uri="{BB962C8B-B14F-4D97-AF65-F5344CB8AC3E}">
        <p14:creationId xmlns:p14="http://schemas.microsoft.com/office/powerpoint/2010/main" val="3473087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8313738-9A5F-E0BB-F182-3002CF46DA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1"/>
            <a:ext cx="9144000" cy="6095999"/>
          </a:xfrm>
          <a:prstGeom prst="rect">
            <a:avLst/>
          </a:prstGeom>
        </p:spPr>
      </p:pic>
      <p:sp>
        <p:nvSpPr>
          <p:cNvPr id="3" name="ZoneTexte 2">
            <a:extLst>
              <a:ext uri="{FF2B5EF4-FFF2-40B4-BE49-F238E27FC236}">
                <a16:creationId xmlns:a16="http://schemas.microsoft.com/office/drawing/2014/main" id="{7F461DAA-CE75-80E2-227F-8598CCFCC5F9}"/>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LOBULARIA</a:t>
            </a:r>
          </a:p>
        </p:txBody>
      </p:sp>
    </p:spTree>
    <p:extLst>
      <p:ext uri="{BB962C8B-B14F-4D97-AF65-F5344CB8AC3E}">
        <p14:creationId xmlns:p14="http://schemas.microsoft.com/office/powerpoint/2010/main" val="158710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D9DF1DF-F2CA-5CD1-F32F-BB823D5EE3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155" y="450866"/>
            <a:ext cx="8542845" cy="6407134"/>
          </a:xfrm>
          <a:prstGeom prst="rect">
            <a:avLst/>
          </a:prstGeom>
        </p:spPr>
      </p:pic>
      <p:sp>
        <p:nvSpPr>
          <p:cNvPr id="3" name="ZoneTexte 2">
            <a:extLst>
              <a:ext uri="{FF2B5EF4-FFF2-40B4-BE49-F238E27FC236}">
                <a16:creationId xmlns:a16="http://schemas.microsoft.com/office/drawing/2014/main" id="{4078191E-1395-9B75-9CA7-AD36191BD84A}"/>
              </a:ext>
            </a:extLst>
          </p:cNvPr>
          <p:cNvSpPr txBox="1"/>
          <p:nvPr/>
        </p:nvSpPr>
        <p:spPr>
          <a:xfrm>
            <a:off x="0" y="0"/>
            <a:ext cx="1594884" cy="369332"/>
          </a:xfrm>
          <a:prstGeom prst="rect">
            <a:avLst/>
          </a:prstGeom>
          <a:noFill/>
        </p:spPr>
        <p:txBody>
          <a:bodyPr wrap="square" rtlCol="0">
            <a:spAutoFit/>
          </a:bodyPr>
          <a:lstStyle/>
          <a:p>
            <a:r>
              <a:rPr lang="fr-FR" dirty="0" err="1">
                <a:latin typeface="Algerian" panose="04020705040A02060702" pitchFamily="82" charset="0"/>
              </a:rPr>
              <a:t>limonium</a:t>
            </a:r>
            <a:endParaRPr lang="fr-FR" dirty="0">
              <a:latin typeface="Algerian" panose="04020705040A02060702" pitchFamily="82" charset="0"/>
            </a:endParaRPr>
          </a:p>
        </p:txBody>
      </p:sp>
    </p:spTree>
    <p:extLst>
      <p:ext uri="{BB962C8B-B14F-4D97-AF65-F5344CB8AC3E}">
        <p14:creationId xmlns:p14="http://schemas.microsoft.com/office/powerpoint/2010/main" val="855258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7585">
            <a:extLst>
              <a:ext uri="{FF2B5EF4-FFF2-40B4-BE49-F238E27FC236}">
                <a16:creationId xmlns:a16="http://schemas.microsoft.com/office/drawing/2014/main" id="{A4307FF7-F57A-B5DD-AA95-1C3C18BC746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477111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geratum houstonianum 'Blue Danube' - PictureThis">
            <a:extLst>
              <a:ext uri="{FF2B5EF4-FFF2-40B4-BE49-F238E27FC236}">
                <a16:creationId xmlns:a16="http://schemas.microsoft.com/office/drawing/2014/main" id="{24AE6385-401C-6DA6-472C-E66C50B7E53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geratum houstonianum - Noël Wilson">
            <a:extLst>
              <a:ext uri="{FF2B5EF4-FFF2-40B4-BE49-F238E27FC236}">
                <a16:creationId xmlns:a16="http://schemas.microsoft.com/office/drawing/2014/main" id="{ABFB420A-369C-8AF4-1A59-AF1B576CAC6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37099" y="0"/>
            <a:ext cx="5649752" cy="375458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FLEUR DE SOIE NAIN Rose 2000 graines Ageratum houstonianum image 1">
            <a:extLst>
              <a:ext uri="{FF2B5EF4-FFF2-40B4-BE49-F238E27FC236}">
                <a16:creationId xmlns:a16="http://schemas.microsoft.com/office/drawing/2014/main" id="{4E03F0D8-87E7-54AE-5780-78C762A964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048" y="-164853"/>
            <a:ext cx="3909147" cy="359385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Ageratum Aloha White - Les Serres Caron">
            <a:extLst>
              <a:ext uri="{FF2B5EF4-FFF2-40B4-BE49-F238E27FC236}">
                <a16:creationId xmlns:a16="http://schemas.microsoft.com/office/drawing/2014/main" id="{92F39F9B-3B32-9BD3-A6B5-B00A4C0A3CB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65046" y="3754582"/>
            <a:ext cx="3121805" cy="312180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4F32597-AEA5-D901-268C-058B83F3851C}"/>
              </a:ext>
            </a:extLst>
          </p:cNvPr>
          <p:cNvSpPr txBox="1"/>
          <p:nvPr/>
        </p:nvSpPr>
        <p:spPr>
          <a:xfrm rot="5400000">
            <a:off x="4471081" y="4958834"/>
            <a:ext cx="1594884" cy="369332"/>
          </a:xfrm>
          <a:prstGeom prst="rect">
            <a:avLst/>
          </a:prstGeom>
          <a:noFill/>
        </p:spPr>
        <p:txBody>
          <a:bodyPr wrap="square" rtlCol="0">
            <a:spAutoFit/>
          </a:bodyPr>
          <a:lstStyle/>
          <a:p>
            <a:r>
              <a:rPr lang="fr-FR" dirty="0">
                <a:latin typeface="Algerian" panose="04020705040A02060702" pitchFamily="82" charset="0"/>
              </a:rPr>
              <a:t>AGERATUM</a:t>
            </a:r>
          </a:p>
        </p:txBody>
      </p:sp>
    </p:spTree>
    <p:extLst>
      <p:ext uri="{BB962C8B-B14F-4D97-AF65-F5344CB8AC3E}">
        <p14:creationId xmlns:p14="http://schemas.microsoft.com/office/powerpoint/2010/main" val="405574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oubleshooting Lantana Plant Diseases - Tips On Treating Diseases In ...">
            <a:extLst>
              <a:ext uri="{FF2B5EF4-FFF2-40B4-BE49-F238E27FC236}">
                <a16:creationId xmlns:a16="http://schemas.microsoft.com/office/drawing/2014/main" id="{C80690D1-D2AE-2771-F688-46663F5860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0726" y="765544"/>
            <a:ext cx="8123274" cy="609245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D23E18A-06EB-A39B-0F26-8F9D1A5EF41E}"/>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lantana</a:t>
            </a:r>
          </a:p>
        </p:txBody>
      </p:sp>
    </p:spTree>
    <p:extLst>
      <p:ext uri="{BB962C8B-B14F-4D97-AF65-F5344CB8AC3E}">
        <p14:creationId xmlns:p14="http://schemas.microsoft.com/office/powerpoint/2010/main" val="3474120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rtiquid | Belle de nuit - Mirabilis jalapa">
            <a:extLst>
              <a:ext uri="{FF2B5EF4-FFF2-40B4-BE49-F238E27FC236}">
                <a16:creationId xmlns:a16="http://schemas.microsoft.com/office/drawing/2014/main" id="{A9E7E9A3-E618-B366-7D0E-87E6A2C19A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850" y="502388"/>
            <a:ext cx="8474149" cy="635561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3347CD2-808E-BF33-313D-E63C1068DDCE}"/>
              </a:ext>
            </a:extLst>
          </p:cNvPr>
          <p:cNvSpPr txBox="1"/>
          <p:nvPr/>
        </p:nvSpPr>
        <p:spPr>
          <a:xfrm>
            <a:off x="233916" y="127591"/>
            <a:ext cx="2200939" cy="369332"/>
          </a:xfrm>
          <a:prstGeom prst="rect">
            <a:avLst/>
          </a:prstGeom>
          <a:noFill/>
        </p:spPr>
        <p:txBody>
          <a:bodyPr wrap="square" rtlCol="0">
            <a:spAutoFit/>
          </a:bodyPr>
          <a:lstStyle/>
          <a:p>
            <a:r>
              <a:rPr lang="fr-FR" dirty="0">
                <a:latin typeface="Algerian" panose="04020705040A02060702" pitchFamily="82" charset="0"/>
              </a:rPr>
              <a:t>Belle de nuit</a:t>
            </a:r>
          </a:p>
        </p:txBody>
      </p:sp>
    </p:spTree>
    <p:extLst>
      <p:ext uri="{BB962C8B-B14F-4D97-AF65-F5344CB8AC3E}">
        <p14:creationId xmlns:p14="http://schemas.microsoft.com/office/powerpoint/2010/main" val="131352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élargonium : planter et cultiver – Ooreka">
            <a:extLst>
              <a:ext uri="{FF2B5EF4-FFF2-40B4-BE49-F238E27FC236}">
                <a16:creationId xmlns:a16="http://schemas.microsoft.com/office/drawing/2014/main" id="{79CAFFB9-F5A4-8C38-CEA0-0BA8CA063D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4278" y="643141"/>
            <a:ext cx="8399721" cy="611167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3F3BD70A-1F22-138C-C525-FCF2113ABD70}"/>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geranium</a:t>
            </a:r>
            <a:endParaRPr lang="fr-FR" dirty="0">
              <a:latin typeface="Algerian" panose="04020705040A02060702" pitchFamily="82" charset="0"/>
            </a:endParaRPr>
          </a:p>
        </p:txBody>
      </p:sp>
    </p:spTree>
    <p:extLst>
      <p:ext uri="{BB962C8B-B14F-4D97-AF65-F5344CB8AC3E}">
        <p14:creationId xmlns:p14="http://schemas.microsoft.com/office/powerpoint/2010/main" val="2661787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7600">
            <a:extLst>
              <a:ext uri="{FF2B5EF4-FFF2-40B4-BE49-F238E27FC236}">
                <a16:creationId xmlns:a16="http://schemas.microsoft.com/office/drawing/2014/main" id="{C51C4555-07EC-8768-3AAA-1B7A4C70B04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1904670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F5EA3-2428-025D-385A-407DA82803E6}"/>
            </a:ext>
          </a:extLst>
        </p:cNvPr>
        <p:cNvGrpSpPr/>
        <p:nvPr/>
      </p:nvGrpSpPr>
      <p:grpSpPr>
        <a:xfrm>
          <a:off x="0" y="0"/>
          <a:ext cx="0" cy="0"/>
          <a:chOff x="0" y="0"/>
          <a:chExt cx="0" cy="0"/>
        </a:xfrm>
      </p:grpSpPr>
      <p:pic>
        <p:nvPicPr>
          <p:cNvPr id="2050" name="Picture 2" descr="Colorful Pentas Bloom In Summer’s Heat And Humidity | What Grows There ...">
            <a:extLst>
              <a:ext uri="{FF2B5EF4-FFF2-40B4-BE49-F238E27FC236}">
                <a16:creationId xmlns:a16="http://schemas.microsoft.com/office/drawing/2014/main" id="{F11FD3B5-D568-834F-F165-7342198E7BF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0"/>
            <a:ext cx="6353063" cy="42530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ntas lanceolata (Star flower, star cluster, Egyptian stars) - Plantinfo">
            <a:extLst>
              <a:ext uri="{FF2B5EF4-FFF2-40B4-BE49-F238E27FC236}">
                <a16:creationId xmlns:a16="http://schemas.microsoft.com/office/drawing/2014/main" id="{A09F5D07-FA4E-DF9A-97EF-ECF6B4761B8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4210" y="2771775"/>
            <a:ext cx="4514850" cy="408622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DCF99AB-F440-12D8-19F9-DE751DF81F75}"/>
              </a:ext>
            </a:extLst>
          </p:cNvPr>
          <p:cNvSpPr txBox="1"/>
          <p:nvPr/>
        </p:nvSpPr>
        <p:spPr>
          <a:xfrm>
            <a:off x="762221" y="5001513"/>
            <a:ext cx="1594884" cy="369332"/>
          </a:xfrm>
          <a:prstGeom prst="rect">
            <a:avLst/>
          </a:prstGeom>
          <a:noFill/>
        </p:spPr>
        <p:txBody>
          <a:bodyPr wrap="square" rtlCol="0">
            <a:spAutoFit/>
          </a:bodyPr>
          <a:lstStyle/>
          <a:p>
            <a:r>
              <a:rPr lang="fr-FR" dirty="0" err="1">
                <a:latin typeface="Algerian" panose="04020705040A02060702" pitchFamily="82" charset="0"/>
              </a:rPr>
              <a:t>pentas</a:t>
            </a:r>
            <a:endParaRPr lang="fr-FR" dirty="0">
              <a:latin typeface="Algerian" panose="04020705040A02060702" pitchFamily="82" charset="0"/>
            </a:endParaRPr>
          </a:p>
        </p:txBody>
      </p:sp>
    </p:spTree>
    <p:extLst>
      <p:ext uri="{BB962C8B-B14F-4D97-AF65-F5344CB8AC3E}">
        <p14:creationId xmlns:p14="http://schemas.microsoft.com/office/powerpoint/2010/main" val="2464221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lectranthus scutellarioides (Lamiaceae) image 17057 at PhytoImages.siu.edu">
            <a:extLst>
              <a:ext uri="{FF2B5EF4-FFF2-40B4-BE49-F238E27FC236}">
                <a16:creationId xmlns:a16="http://schemas.microsoft.com/office/drawing/2014/main" id="{CF75CAC8-563C-188B-2E85-58ECA7FB2C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0604" y="637954"/>
            <a:ext cx="8293395" cy="622004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89D85C76-9FC0-4585-94E6-BD1362AA0DD2}"/>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coleus</a:t>
            </a:r>
            <a:endParaRPr lang="fr-FR" dirty="0">
              <a:latin typeface="Algerian" panose="04020705040A02060702" pitchFamily="82" charset="0"/>
            </a:endParaRPr>
          </a:p>
        </p:txBody>
      </p:sp>
    </p:spTree>
    <p:extLst>
      <p:ext uri="{BB962C8B-B14F-4D97-AF65-F5344CB8AC3E}">
        <p14:creationId xmlns:p14="http://schemas.microsoft.com/office/powerpoint/2010/main" val="3426257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udbeckia hirta (Black-Eyed Susan) - Beech Hollow Farms">
            <a:extLst>
              <a:ext uri="{FF2B5EF4-FFF2-40B4-BE49-F238E27FC236}">
                <a16:creationId xmlns:a16="http://schemas.microsoft.com/office/drawing/2014/main" id="{FC65EFAF-4790-4BBE-2327-4890FAF4D0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32164"/>
            <a:ext cx="5825836" cy="58258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udbeckia hirta / Black-Eyed Susan | Wicklein's Wholesale Native Plant ...">
            <a:extLst>
              <a:ext uri="{FF2B5EF4-FFF2-40B4-BE49-F238E27FC236}">
                <a16:creationId xmlns:a16="http://schemas.microsoft.com/office/drawing/2014/main" id="{5B0E8790-C704-4D87-A631-119E8C5174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29150" y="47625"/>
            <a:ext cx="4514850" cy="338137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E1026D8F-4DD0-C956-FB6F-70340A90B2DC}"/>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rudbeckia</a:t>
            </a:r>
          </a:p>
        </p:txBody>
      </p:sp>
    </p:spTree>
    <p:extLst>
      <p:ext uri="{BB962C8B-B14F-4D97-AF65-F5344CB8AC3E}">
        <p14:creationId xmlns:p14="http://schemas.microsoft.com/office/powerpoint/2010/main" val="3578454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an flower scaevola aemula - Google Search | Plants, Australian native ...">
            <a:extLst>
              <a:ext uri="{FF2B5EF4-FFF2-40B4-BE49-F238E27FC236}">
                <a16:creationId xmlns:a16="http://schemas.microsoft.com/office/drawing/2014/main" id="{DF1409DC-1DA3-7C3B-574F-EF4331EB865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8697359F-B808-5377-7B30-03C11D98194F}"/>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scaveola</a:t>
            </a:r>
            <a:endParaRPr lang="fr-FR" dirty="0">
              <a:latin typeface="Algerian" panose="04020705040A02060702" pitchFamily="82" charset="0"/>
            </a:endParaRPr>
          </a:p>
        </p:txBody>
      </p:sp>
    </p:spTree>
    <p:extLst>
      <p:ext uri="{BB962C8B-B14F-4D97-AF65-F5344CB8AC3E}">
        <p14:creationId xmlns:p14="http://schemas.microsoft.com/office/powerpoint/2010/main" val="514388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26DAC6A-30DF-B3C4-BDD5-BEB68554F6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33788F75-6756-4F85-69AF-CFA40B3FA1D7}"/>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sauge</a:t>
            </a:r>
          </a:p>
        </p:txBody>
      </p:sp>
    </p:spTree>
    <p:extLst>
      <p:ext uri="{BB962C8B-B14F-4D97-AF65-F5344CB8AC3E}">
        <p14:creationId xmlns:p14="http://schemas.microsoft.com/office/powerpoint/2010/main" val="2263014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7592">
            <a:extLst>
              <a:ext uri="{FF2B5EF4-FFF2-40B4-BE49-F238E27FC236}">
                <a16:creationId xmlns:a16="http://schemas.microsoft.com/office/drawing/2014/main" id="{DF3E2AAC-480D-3F73-17AC-1716E9BCA30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ZoneTexte 1">
            <a:extLst>
              <a:ext uri="{FF2B5EF4-FFF2-40B4-BE49-F238E27FC236}">
                <a16:creationId xmlns:a16="http://schemas.microsoft.com/office/drawing/2014/main" id="{C9DE006A-C17F-DA8E-020F-8466B6738ACD}"/>
              </a:ext>
            </a:extLst>
          </p:cNvPr>
          <p:cNvSpPr txBox="1"/>
          <p:nvPr/>
        </p:nvSpPr>
        <p:spPr>
          <a:xfrm>
            <a:off x="6613452" y="6241312"/>
            <a:ext cx="1594884" cy="369332"/>
          </a:xfrm>
          <a:prstGeom prst="rect">
            <a:avLst/>
          </a:prstGeom>
          <a:noFill/>
        </p:spPr>
        <p:txBody>
          <a:bodyPr wrap="square" rtlCol="0">
            <a:spAutoFit/>
          </a:bodyPr>
          <a:lstStyle/>
          <a:p>
            <a:r>
              <a:rPr lang="fr-FR" dirty="0">
                <a:latin typeface="Algerian" panose="04020705040A02060702" pitchFamily="82" charset="0"/>
              </a:rPr>
              <a:t>sauge</a:t>
            </a:r>
          </a:p>
        </p:txBody>
      </p:sp>
    </p:spTree>
    <p:extLst>
      <p:ext uri="{BB962C8B-B14F-4D97-AF65-F5344CB8AC3E}">
        <p14:creationId xmlns:p14="http://schemas.microsoft.com/office/powerpoint/2010/main" val="3018944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7589">
            <a:extLst>
              <a:ext uri="{FF2B5EF4-FFF2-40B4-BE49-F238E27FC236}">
                <a16:creationId xmlns:a16="http://schemas.microsoft.com/office/drawing/2014/main" id="{D7C2C3BF-DBB9-0139-5E24-338A057AA38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2" name="ZoneTexte 1">
            <a:extLst>
              <a:ext uri="{FF2B5EF4-FFF2-40B4-BE49-F238E27FC236}">
                <a16:creationId xmlns:a16="http://schemas.microsoft.com/office/drawing/2014/main" id="{1636CADA-7628-2C4C-3898-C64BF677AA40}"/>
              </a:ext>
            </a:extLst>
          </p:cNvPr>
          <p:cNvSpPr txBox="1"/>
          <p:nvPr/>
        </p:nvSpPr>
        <p:spPr>
          <a:xfrm>
            <a:off x="1998920" y="2115879"/>
            <a:ext cx="1275908" cy="369332"/>
          </a:xfrm>
          <a:prstGeom prst="rect">
            <a:avLst/>
          </a:prstGeom>
          <a:noFill/>
        </p:spPr>
        <p:txBody>
          <a:bodyPr wrap="square" rtlCol="0">
            <a:spAutoFit/>
          </a:bodyPr>
          <a:lstStyle/>
          <a:p>
            <a:r>
              <a:rPr lang="fr-FR" dirty="0">
                <a:solidFill>
                  <a:schemeClr val="bg1"/>
                </a:solidFill>
                <a:highlight>
                  <a:srgbClr val="000000"/>
                </a:highlight>
              </a:rPr>
              <a:t>AGATHEA</a:t>
            </a:r>
          </a:p>
        </p:txBody>
      </p:sp>
    </p:spTree>
    <p:extLst>
      <p:ext uri="{BB962C8B-B14F-4D97-AF65-F5344CB8AC3E}">
        <p14:creationId xmlns:p14="http://schemas.microsoft.com/office/powerpoint/2010/main" val="1787024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7D2D346-FCC7-F2FB-E174-08F52A87D0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618" y="3276600"/>
            <a:ext cx="5372100" cy="3581400"/>
          </a:xfrm>
          <a:prstGeom prst="rect">
            <a:avLst/>
          </a:prstGeom>
        </p:spPr>
      </p:pic>
      <p:pic>
        <p:nvPicPr>
          <p:cNvPr id="3" name="Image 2">
            <a:extLst>
              <a:ext uri="{FF2B5EF4-FFF2-40B4-BE49-F238E27FC236}">
                <a16:creationId xmlns:a16="http://schemas.microsoft.com/office/drawing/2014/main" id="{C46B8537-41D0-F870-4ABD-12D60B1D1E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3062" y="3970616"/>
            <a:ext cx="4873337" cy="3248891"/>
          </a:xfrm>
          <a:prstGeom prst="rect">
            <a:avLst/>
          </a:prstGeom>
        </p:spPr>
      </p:pic>
      <p:pic>
        <p:nvPicPr>
          <p:cNvPr id="4" name="Image 3">
            <a:extLst>
              <a:ext uri="{FF2B5EF4-FFF2-40B4-BE49-F238E27FC236}">
                <a16:creationId xmlns:a16="http://schemas.microsoft.com/office/drawing/2014/main" id="{42906FBA-37DE-C6E0-C1CB-6860A164D1D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71900" y="-117764"/>
            <a:ext cx="5372100" cy="3581400"/>
          </a:xfrm>
          <a:prstGeom prst="rect">
            <a:avLst/>
          </a:prstGeom>
        </p:spPr>
      </p:pic>
      <p:pic>
        <p:nvPicPr>
          <p:cNvPr id="11266" name="Picture 2" descr="Verbena venosa, Verveine stricta, Verbena rugosa - Pépinières Quissac">
            <a:extLst>
              <a:ext uri="{FF2B5EF4-FFF2-40B4-BE49-F238E27FC236}">
                <a16:creationId xmlns:a16="http://schemas.microsoft.com/office/drawing/2014/main" id="{2B3B34FB-09E3-D367-C368-57D1678A09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38566" y="19828"/>
            <a:ext cx="4987636" cy="347822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21A88DF-15B3-9C22-186E-40388F98BF74}"/>
              </a:ext>
            </a:extLst>
          </p:cNvPr>
          <p:cNvSpPr txBox="1"/>
          <p:nvPr/>
        </p:nvSpPr>
        <p:spPr>
          <a:xfrm>
            <a:off x="5752214" y="3532460"/>
            <a:ext cx="1594884" cy="369332"/>
          </a:xfrm>
          <a:prstGeom prst="rect">
            <a:avLst/>
          </a:prstGeom>
          <a:noFill/>
        </p:spPr>
        <p:txBody>
          <a:bodyPr wrap="square" rtlCol="0">
            <a:spAutoFit/>
          </a:bodyPr>
          <a:lstStyle/>
          <a:p>
            <a:r>
              <a:rPr lang="fr-FR" dirty="0">
                <a:latin typeface="Algerian" panose="04020705040A02060702" pitchFamily="82" charset="0"/>
              </a:rPr>
              <a:t>verveine</a:t>
            </a:r>
          </a:p>
        </p:txBody>
      </p:sp>
    </p:spTree>
    <p:extLst>
      <p:ext uri="{BB962C8B-B14F-4D97-AF65-F5344CB8AC3E}">
        <p14:creationId xmlns:p14="http://schemas.microsoft.com/office/powerpoint/2010/main" val="2576253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INNIA ZAHARA STARLIGHT ROSE &amp; ZINNIA ZAHARA SUNBURST | Zinnias, Rose ...">
            <a:extLst>
              <a:ext uri="{FF2B5EF4-FFF2-40B4-BE49-F238E27FC236}">
                <a16:creationId xmlns:a16="http://schemas.microsoft.com/office/drawing/2014/main" id="{56C8C684-1D06-F476-8502-20F53776AF0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1748" y="526312"/>
            <a:ext cx="8442251" cy="633168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E8E37C2-59D8-7D81-0BA4-88694A0AA933}"/>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zinnia</a:t>
            </a:r>
          </a:p>
        </p:txBody>
      </p:sp>
    </p:spTree>
    <p:extLst>
      <p:ext uri="{BB962C8B-B14F-4D97-AF65-F5344CB8AC3E}">
        <p14:creationId xmlns:p14="http://schemas.microsoft.com/office/powerpoint/2010/main" val="2727822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l D'Ornement : Quand Et Comment Planter ? | La Pause Jardin">
            <a:extLst>
              <a:ext uri="{FF2B5EF4-FFF2-40B4-BE49-F238E27FC236}">
                <a16:creationId xmlns:a16="http://schemas.microsoft.com/office/drawing/2014/main" id="{4FE08575-3F68-33EB-3120-449A03508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9300"/>
            <a:ext cx="9144000" cy="61087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5274C504-E604-564E-3D57-C0FB4AD211DB}"/>
              </a:ext>
            </a:extLst>
          </p:cNvPr>
          <p:cNvSpPr txBox="1"/>
          <p:nvPr/>
        </p:nvSpPr>
        <p:spPr>
          <a:xfrm>
            <a:off x="233916" y="127591"/>
            <a:ext cx="2094613" cy="369332"/>
          </a:xfrm>
          <a:prstGeom prst="rect">
            <a:avLst/>
          </a:prstGeom>
          <a:noFill/>
        </p:spPr>
        <p:txBody>
          <a:bodyPr wrap="square" rtlCol="0">
            <a:spAutoFit/>
          </a:bodyPr>
          <a:lstStyle/>
          <a:p>
            <a:r>
              <a:rPr lang="fr-FR" dirty="0">
                <a:latin typeface="Algerian" panose="04020705040A02060702" pitchFamily="82" charset="0"/>
              </a:rPr>
              <a:t>AIL D’ORNEMENT</a:t>
            </a:r>
          </a:p>
        </p:txBody>
      </p:sp>
    </p:spTree>
    <p:extLst>
      <p:ext uri="{BB962C8B-B14F-4D97-AF65-F5344CB8AC3E}">
        <p14:creationId xmlns:p14="http://schemas.microsoft.com/office/powerpoint/2010/main" val="424023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gapanthus 'Midnight Blue' (bladverliezend) | Agapanthuskwekerij">
            <a:extLst>
              <a:ext uri="{FF2B5EF4-FFF2-40B4-BE49-F238E27FC236}">
                <a16:creationId xmlns:a16="http://schemas.microsoft.com/office/drawing/2014/main" id="{239DB1C6-F5C5-5838-C8CD-91E92592370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3014" y="542260"/>
            <a:ext cx="8420986" cy="631574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C982367-B9DC-B17E-5B81-E0813DF59E6C}"/>
              </a:ext>
            </a:extLst>
          </p:cNvPr>
          <p:cNvSpPr txBox="1"/>
          <p:nvPr/>
        </p:nvSpPr>
        <p:spPr>
          <a:xfrm>
            <a:off x="233916" y="127591"/>
            <a:ext cx="2317897" cy="369332"/>
          </a:xfrm>
          <a:prstGeom prst="rect">
            <a:avLst/>
          </a:prstGeom>
          <a:noFill/>
        </p:spPr>
        <p:txBody>
          <a:bodyPr wrap="square" rtlCol="0">
            <a:spAutoFit/>
          </a:bodyPr>
          <a:lstStyle/>
          <a:p>
            <a:r>
              <a:rPr lang="fr-FR" dirty="0" err="1">
                <a:latin typeface="Algerian" panose="04020705040A02060702" pitchFamily="82" charset="0"/>
              </a:rPr>
              <a:t>Aagapanthe</a:t>
            </a:r>
            <a:endParaRPr lang="fr-FR" dirty="0">
              <a:latin typeface="Algerian" panose="04020705040A02060702" pitchFamily="82" charset="0"/>
            </a:endParaRPr>
          </a:p>
        </p:txBody>
      </p:sp>
    </p:spTree>
    <p:extLst>
      <p:ext uri="{BB962C8B-B14F-4D97-AF65-F5344CB8AC3E}">
        <p14:creationId xmlns:p14="http://schemas.microsoft.com/office/powerpoint/2010/main" val="1188975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IS DES INCAS | Le lys des Incas, encore appelé amancay, est… | Flickr">
            <a:extLst>
              <a:ext uri="{FF2B5EF4-FFF2-40B4-BE49-F238E27FC236}">
                <a16:creationId xmlns:a16="http://schemas.microsoft.com/office/drawing/2014/main" id="{413E4BF1-0E15-7261-3B93-B1E8946D69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850" y="502388"/>
            <a:ext cx="8474149" cy="635561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7DC82C9-9FD8-1CD2-0C2F-8A5CEBF906D2}"/>
              </a:ext>
            </a:extLst>
          </p:cNvPr>
          <p:cNvSpPr txBox="1"/>
          <p:nvPr/>
        </p:nvSpPr>
        <p:spPr>
          <a:xfrm>
            <a:off x="233916" y="127591"/>
            <a:ext cx="2594343" cy="369332"/>
          </a:xfrm>
          <a:prstGeom prst="rect">
            <a:avLst/>
          </a:prstGeom>
          <a:noFill/>
        </p:spPr>
        <p:txBody>
          <a:bodyPr wrap="square" rtlCol="0">
            <a:spAutoFit/>
          </a:bodyPr>
          <a:lstStyle/>
          <a:p>
            <a:r>
              <a:rPr lang="fr-FR" dirty="0" err="1">
                <a:latin typeface="Algerian" panose="04020705040A02060702" pitchFamily="82" charset="0"/>
              </a:rPr>
              <a:t>alstroemeria</a:t>
            </a:r>
            <a:endParaRPr lang="fr-FR" dirty="0">
              <a:latin typeface="Algerian" panose="04020705040A02060702" pitchFamily="82" charset="0"/>
            </a:endParaRPr>
          </a:p>
        </p:txBody>
      </p:sp>
    </p:spTree>
    <p:extLst>
      <p:ext uri="{BB962C8B-B14F-4D97-AF65-F5344CB8AC3E}">
        <p14:creationId xmlns:p14="http://schemas.microsoft.com/office/powerpoint/2010/main" val="2550435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7597">
            <a:extLst>
              <a:ext uri="{FF2B5EF4-FFF2-40B4-BE49-F238E27FC236}">
                <a16:creationId xmlns:a16="http://schemas.microsoft.com/office/drawing/2014/main" id="{E4C71502-0D12-065D-BD61-B45CCFACF30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4106505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niphofia Mixed Uvaria Tritoma Red Hot Poker- Appx 200 seeds ...">
            <a:extLst>
              <a:ext uri="{FF2B5EF4-FFF2-40B4-BE49-F238E27FC236}">
                <a16:creationId xmlns:a16="http://schemas.microsoft.com/office/drawing/2014/main" id="{AAA084B1-772C-83D6-208A-359C497603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6647"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77C4B6A-816D-115C-2AB2-21E1C849710D}"/>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kniphofia</a:t>
            </a:r>
            <a:endParaRPr lang="fr-FR" dirty="0">
              <a:latin typeface="Algerian" panose="04020705040A02060702" pitchFamily="82" charset="0"/>
            </a:endParaRPr>
          </a:p>
        </p:txBody>
      </p:sp>
    </p:spTree>
    <p:extLst>
      <p:ext uri="{BB962C8B-B14F-4D97-AF65-F5344CB8AC3E}">
        <p14:creationId xmlns:p14="http://schemas.microsoft.com/office/powerpoint/2010/main" val="2212833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BEB71-258D-690E-0459-BF9238B3319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A99DAAE-E4D1-CA89-A288-EBDA2CD265AC}"/>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Bulbine</a:t>
            </a:r>
          </a:p>
        </p:txBody>
      </p:sp>
      <p:pic>
        <p:nvPicPr>
          <p:cNvPr id="1026" name="Picture 2" descr="BULBINE frutescens | Bulbine jaune | Pépinière en ligne de Kerzarc'h">
            <a:extLst>
              <a:ext uri="{FF2B5EF4-FFF2-40B4-BE49-F238E27FC236}">
                <a16:creationId xmlns:a16="http://schemas.microsoft.com/office/drawing/2014/main" id="{04ECDD20-4BF7-3DFE-CD74-5C5D74126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6888"/>
            <a:ext cx="9144000" cy="586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965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8EE7F-C4C0-4A1C-12F7-84E14E8F958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F8142B96-BB9D-E680-46B1-B434D200EFC7}"/>
              </a:ext>
            </a:extLst>
          </p:cNvPr>
          <p:cNvSpPr txBox="1"/>
          <p:nvPr/>
        </p:nvSpPr>
        <p:spPr>
          <a:xfrm>
            <a:off x="233917" y="127591"/>
            <a:ext cx="1594884" cy="369332"/>
          </a:xfrm>
          <a:prstGeom prst="rect">
            <a:avLst/>
          </a:prstGeom>
          <a:noFill/>
        </p:spPr>
        <p:txBody>
          <a:bodyPr wrap="square" rtlCol="0">
            <a:spAutoFit/>
          </a:bodyPr>
          <a:lstStyle/>
          <a:p>
            <a:r>
              <a:rPr lang="fr-FR">
                <a:latin typeface="Algerian" panose="04020705040A02060702" pitchFamily="82" charset="0"/>
              </a:rPr>
              <a:t>tulbaghia</a:t>
            </a:r>
            <a:endParaRPr lang="fr-FR" dirty="0">
              <a:latin typeface="Algerian" panose="04020705040A02060702" pitchFamily="82" charset="0"/>
            </a:endParaRPr>
          </a:p>
        </p:txBody>
      </p:sp>
      <p:pic>
        <p:nvPicPr>
          <p:cNvPr id="4098" name="Picture 2">
            <a:extLst>
              <a:ext uri="{FF2B5EF4-FFF2-40B4-BE49-F238E27FC236}">
                <a16:creationId xmlns:a16="http://schemas.microsoft.com/office/drawing/2014/main" id="{094C4AE0-C09C-71B9-A590-0F91D0475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2158410"/>
            <a:ext cx="7049386" cy="46995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946921E-0E69-5434-77C8-D264ADE71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0649" y="-122053"/>
            <a:ext cx="357187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447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B69B8-953A-879E-6562-00EDCC2CAAF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09EAEB3-C00B-D289-FFA1-C5AD5F6A1D86}"/>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caeselpina</a:t>
            </a:r>
            <a:endParaRPr lang="fr-FR" dirty="0">
              <a:latin typeface="Algerian" panose="04020705040A02060702" pitchFamily="82" charset="0"/>
            </a:endParaRPr>
          </a:p>
        </p:txBody>
      </p:sp>
      <p:pic>
        <p:nvPicPr>
          <p:cNvPr id="2050" name="Picture 2" descr="Caesalpinia Gilliesii | ubicaciondepersonas.cdmx.gob.mx">
            <a:extLst>
              <a:ext uri="{FF2B5EF4-FFF2-40B4-BE49-F238E27FC236}">
                <a16:creationId xmlns:a16="http://schemas.microsoft.com/office/drawing/2014/main" id="{B1897EA9-1BA7-A190-1662-03ABD7868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69557"/>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esalpinia pulcherrima 'Compton', Poinciana pulcherrima, Pride of ...">
            <a:extLst>
              <a:ext uri="{FF2B5EF4-FFF2-40B4-BE49-F238E27FC236}">
                <a16:creationId xmlns:a16="http://schemas.microsoft.com/office/drawing/2014/main" id="{9EC970AE-574A-548A-9BD4-B2513918B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6967" y="1169557"/>
            <a:ext cx="5497033" cy="562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684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ptenia cordifolia variegata 'Crystal' - Heartleaf Ice Plant">
            <a:extLst>
              <a:ext uri="{FF2B5EF4-FFF2-40B4-BE49-F238E27FC236}">
                <a16:creationId xmlns:a16="http://schemas.microsoft.com/office/drawing/2014/main" id="{8593A750-BB75-46D7-4761-B0DC134564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21265"/>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ésultat d’images pour aptenia cordifolia">
            <a:extLst>
              <a:ext uri="{FF2B5EF4-FFF2-40B4-BE49-F238E27FC236}">
                <a16:creationId xmlns:a16="http://schemas.microsoft.com/office/drawing/2014/main" id="{FAB866AB-0993-1B31-4F16-07AD5A83B9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65004"/>
            <a:ext cx="3562132" cy="266877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7FCC92E-B5BB-FC7F-535A-A423CF543A02}"/>
              </a:ext>
            </a:extLst>
          </p:cNvPr>
          <p:cNvSpPr txBox="1"/>
          <p:nvPr/>
        </p:nvSpPr>
        <p:spPr>
          <a:xfrm>
            <a:off x="345558" y="523803"/>
            <a:ext cx="1594884" cy="369332"/>
          </a:xfrm>
          <a:prstGeom prst="rect">
            <a:avLst/>
          </a:prstGeom>
          <a:noFill/>
        </p:spPr>
        <p:txBody>
          <a:bodyPr wrap="square" rtlCol="0">
            <a:spAutoFit/>
          </a:bodyPr>
          <a:lstStyle/>
          <a:p>
            <a:r>
              <a:rPr lang="fr-FR" dirty="0">
                <a:latin typeface="Algerian" panose="04020705040A02060702" pitchFamily="82" charset="0"/>
              </a:rPr>
              <a:t>APTENIA</a:t>
            </a:r>
          </a:p>
        </p:txBody>
      </p:sp>
    </p:spTree>
    <p:extLst>
      <p:ext uri="{BB962C8B-B14F-4D97-AF65-F5344CB8AC3E}">
        <p14:creationId xmlns:p14="http://schemas.microsoft.com/office/powerpoint/2010/main" val="531380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86778-AF66-A222-4C55-2A4F76A504B3}"/>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71ADE14-654D-AC46-35AB-BED202222A26}"/>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CAssia</a:t>
            </a:r>
            <a:endParaRPr lang="fr-FR" dirty="0">
              <a:latin typeface="Algerian" panose="04020705040A02060702" pitchFamily="82" charset="0"/>
            </a:endParaRPr>
          </a:p>
        </p:txBody>
      </p:sp>
      <p:pic>
        <p:nvPicPr>
          <p:cNvPr id="3074" name="Picture 2" descr="Cassia alata (Ringworm Cassia) – MySeedsCo">
            <a:extLst>
              <a:ext uri="{FF2B5EF4-FFF2-40B4-BE49-F238E27FC236}">
                <a16:creationId xmlns:a16="http://schemas.microsoft.com/office/drawing/2014/main" id="{AC165995-D3DC-87B3-534C-D8C06455D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324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C1EA7-8FE7-1C42-E22B-BECA10E62439}"/>
            </a:ext>
          </a:extLst>
        </p:cNvPr>
        <p:cNvGrpSpPr/>
        <p:nvPr/>
      </p:nvGrpSpPr>
      <p:grpSpPr>
        <a:xfrm>
          <a:off x="0" y="0"/>
          <a:ext cx="0" cy="0"/>
          <a:chOff x="0" y="0"/>
          <a:chExt cx="0" cy="0"/>
        </a:xfrm>
      </p:grpSpPr>
      <p:pic>
        <p:nvPicPr>
          <p:cNvPr id="8194" name="Picture 2" descr="Kniphofia Mixed Uvaria Tritoma Red Hot Poker- Appx 200 seeds ...">
            <a:extLst>
              <a:ext uri="{FF2B5EF4-FFF2-40B4-BE49-F238E27FC236}">
                <a16:creationId xmlns:a16="http://schemas.microsoft.com/office/drawing/2014/main" id="{71D17713-5242-FDAE-6678-3DCE4AC450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6647"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9ABDB112-FDCE-6069-AD6C-087EBA487487}"/>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kniphofia</a:t>
            </a:r>
            <a:endParaRPr lang="fr-FR" dirty="0">
              <a:latin typeface="Algerian" panose="04020705040A02060702" pitchFamily="82" charset="0"/>
            </a:endParaRPr>
          </a:p>
        </p:txBody>
      </p:sp>
    </p:spTree>
    <p:extLst>
      <p:ext uri="{BB962C8B-B14F-4D97-AF65-F5344CB8AC3E}">
        <p14:creationId xmlns:p14="http://schemas.microsoft.com/office/powerpoint/2010/main" val="3150508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922EE3F-28C7-6EB7-DFAC-6D6655A93C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3256273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AA04944-5759-1C24-23D4-C10C68214830}"/>
              </a:ext>
            </a:extLst>
          </p:cNvPr>
          <p:cNvSpPr txBox="1"/>
          <p:nvPr/>
        </p:nvSpPr>
        <p:spPr>
          <a:xfrm>
            <a:off x="116958" y="74428"/>
            <a:ext cx="3763926" cy="369332"/>
          </a:xfrm>
          <a:prstGeom prst="rect">
            <a:avLst/>
          </a:prstGeom>
          <a:noFill/>
        </p:spPr>
        <p:txBody>
          <a:bodyPr wrap="square" rtlCol="0">
            <a:spAutoFit/>
          </a:bodyPr>
          <a:lstStyle/>
          <a:p>
            <a:r>
              <a:rPr lang="fr-FR" dirty="0" err="1">
                <a:latin typeface="Algerian" panose="04020705040A02060702" pitchFamily="82" charset="0"/>
              </a:rPr>
              <a:t>Persicaria</a:t>
            </a:r>
            <a:r>
              <a:rPr lang="fr-FR" dirty="0">
                <a:latin typeface="Algerian" panose="04020705040A02060702" pitchFamily="82" charset="0"/>
              </a:rPr>
              <a:t> </a:t>
            </a:r>
            <a:r>
              <a:rPr lang="fr-FR" dirty="0" err="1">
                <a:latin typeface="Algerian" panose="04020705040A02060702" pitchFamily="82" charset="0"/>
              </a:rPr>
              <a:t>capitata</a:t>
            </a:r>
            <a:endParaRPr lang="fr-FR" dirty="0">
              <a:latin typeface="Algerian" panose="04020705040A02060702" pitchFamily="82" charset="0"/>
            </a:endParaRPr>
          </a:p>
        </p:txBody>
      </p:sp>
      <p:pic>
        <p:nvPicPr>
          <p:cNvPr id="1026" name="Picture 2" descr="Persicaria capitata">
            <a:extLst>
              <a:ext uri="{FF2B5EF4-FFF2-40B4-BE49-F238E27FC236}">
                <a16:creationId xmlns:a16="http://schemas.microsoft.com/office/drawing/2014/main" id="{0CAAC99D-5EB4-E6F5-E465-CB353972C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0413"/>
            <a:ext cx="9144000" cy="609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659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2D95-BC5D-DF1D-3172-6049112264FA}"/>
            </a:ext>
          </a:extLst>
        </p:cNvPr>
        <p:cNvGrpSpPr/>
        <p:nvPr/>
      </p:nvGrpSpPr>
      <p:grpSpPr>
        <a:xfrm>
          <a:off x="0" y="0"/>
          <a:ext cx="0" cy="0"/>
          <a:chOff x="0" y="0"/>
          <a:chExt cx="0" cy="0"/>
        </a:xfrm>
      </p:grpSpPr>
      <p:pic>
        <p:nvPicPr>
          <p:cNvPr id="2050" name="Picture 2" descr="Résultat d’images pour platycodon grandiflorus">
            <a:extLst>
              <a:ext uri="{FF2B5EF4-FFF2-40B4-BE49-F238E27FC236}">
                <a16:creationId xmlns:a16="http://schemas.microsoft.com/office/drawing/2014/main" id="{A53563B2-416F-9E35-9893-ACA37C9DC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50" y="633021"/>
            <a:ext cx="8474149" cy="622497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B161E883-17CF-9FEB-9D33-1F34E405A006}"/>
              </a:ext>
            </a:extLst>
          </p:cNvPr>
          <p:cNvSpPr txBox="1"/>
          <p:nvPr/>
        </p:nvSpPr>
        <p:spPr>
          <a:xfrm>
            <a:off x="308343" y="85062"/>
            <a:ext cx="3763926" cy="369332"/>
          </a:xfrm>
          <a:prstGeom prst="rect">
            <a:avLst/>
          </a:prstGeom>
          <a:noFill/>
        </p:spPr>
        <p:txBody>
          <a:bodyPr wrap="square" rtlCol="0">
            <a:spAutoFit/>
          </a:bodyPr>
          <a:lstStyle/>
          <a:p>
            <a:r>
              <a:rPr lang="fr-FR" dirty="0">
                <a:latin typeface="Algerian" panose="04020705040A02060702" pitchFamily="82" charset="0"/>
              </a:rPr>
              <a:t>Platycodon </a:t>
            </a:r>
            <a:r>
              <a:rPr lang="fr-FR" dirty="0" err="1">
                <a:latin typeface="Algerian" panose="04020705040A02060702" pitchFamily="82" charset="0"/>
              </a:rPr>
              <a:t>grandiflora</a:t>
            </a:r>
            <a:endParaRPr lang="fr-FR" dirty="0">
              <a:latin typeface="Algerian" panose="04020705040A02060702" pitchFamily="82" charset="0"/>
            </a:endParaRPr>
          </a:p>
        </p:txBody>
      </p:sp>
    </p:spTree>
    <p:extLst>
      <p:ext uri="{BB962C8B-B14F-4D97-AF65-F5344CB8AC3E}">
        <p14:creationId xmlns:p14="http://schemas.microsoft.com/office/powerpoint/2010/main" val="3281724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369332"/>
          </a:xfrm>
          <a:prstGeom prst="rect">
            <a:avLst/>
          </a:prstGeom>
          <a:noFill/>
        </p:spPr>
        <p:txBody>
          <a:bodyPr wrap="square" rtlCol="0">
            <a:spAutoFit/>
          </a:bodyPr>
          <a:lstStyle/>
          <a:p>
            <a:r>
              <a:rPr lang="fr-FR" dirty="0" err="1">
                <a:latin typeface="Algerian" panose="04020705040A02060702" pitchFamily="82" charset="0"/>
              </a:rPr>
              <a:t>Mecardonia</a:t>
            </a:r>
            <a:r>
              <a:rPr lang="fr-FR" dirty="0">
                <a:latin typeface="Algerian" panose="04020705040A02060702" pitchFamily="82" charset="0"/>
              </a:rPr>
              <a:t> </a:t>
            </a:r>
            <a:r>
              <a:rPr lang="fr-FR" dirty="0" err="1">
                <a:latin typeface="Algerian" panose="04020705040A02060702" pitchFamily="82" charset="0"/>
              </a:rPr>
              <a:t>garden</a:t>
            </a:r>
            <a:endParaRPr lang="fr-FR" dirty="0">
              <a:latin typeface="Algerian" panose="04020705040A02060702" pitchFamily="82" charset="0"/>
            </a:endParaRPr>
          </a:p>
        </p:txBody>
      </p:sp>
      <p:pic>
        <p:nvPicPr>
          <p:cNvPr id="3074" name="Picture 2" descr="Mecardonia grandiflora ‘Garden Freckles’™">
            <a:extLst>
              <a:ext uri="{FF2B5EF4-FFF2-40B4-BE49-F238E27FC236}">
                <a16:creationId xmlns:a16="http://schemas.microsoft.com/office/drawing/2014/main" id="{5ECDF8CC-E450-4A28-61BF-F10164AAD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8103"/>
            <a:ext cx="9144000" cy="608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082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759CB4-8917-E255-CB6D-6F573B9DE9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00100"/>
            <a:ext cx="9144000" cy="6057900"/>
          </a:xfrm>
          <a:prstGeom prst="rect">
            <a:avLst/>
          </a:prstGeom>
        </p:spPr>
      </p:pic>
      <p:sp>
        <p:nvSpPr>
          <p:cNvPr id="2" name="ZoneTexte 1">
            <a:extLst>
              <a:ext uri="{FF2B5EF4-FFF2-40B4-BE49-F238E27FC236}">
                <a16:creationId xmlns:a16="http://schemas.microsoft.com/office/drawing/2014/main" id="{2493A8A7-CB36-768C-A8D9-4A184E860BAD}"/>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ASTERICUS</a:t>
            </a:r>
          </a:p>
        </p:txBody>
      </p:sp>
    </p:spTree>
    <p:extLst>
      <p:ext uri="{BB962C8B-B14F-4D97-AF65-F5344CB8AC3E}">
        <p14:creationId xmlns:p14="http://schemas.microsoft.com/office/powerpoint/2010/main" val="1435113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EFD37CE-9887-4CFE-E393-423F2C98F9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EBA24BB7-D7BB-3948-1556-A40349CD0F6D}"/>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BEGONIA</a:t>
            </a:r>
          </a:p>
        </p:txBody>
      </p:sp>
    </p:spTree>
    <p:extLst>
      <p:ext uri="{BB962C8B-B14F-4D97-AF65-F5344CB8AC3E}">
        <p14:creationId xmlns:p14="http://schemas.microsoft.com/office/powerpoint/2010/main" val="1173233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librachoa (Calibrachoa Hybrid) | My Garden Life">
            <a:extLst>
              <a:ext uri="{FF2B5EF4-FFF2-40B4-BE49-F238E27FC236}">
                <a16:creationId xmlns:a16="http://schemas.microsoft.com/office/drawing/2014/main" id="{0538C184-3401-C863-BB40-5747774458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494907"/>
            <a:ext cx="6363093" cy="63630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perbells® Dreamsicle® - Calibrachoa hybrid | Proven Winners">
            <a:extLst>
              <a:ext uri="{FF2B5EF4-FFF2-40B4-BE49-F238E27FC236}">
                <a16:creationId xmlns:a16="http://schemas.microsoft.com/office/drawing/2014/main" id="{4D44DEEC-8A69-AA4D-2F42-54B995386C5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63092" y="3063710"/>
            <a:ext cx="2780908" cy="41713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librachoa hybrid | Superbells® Blackberry Punch | Kings Garden Center">
            <a:extLst>
              <a:ext uri="{FF2B5EF4-FFF2-40B4-BE49-F238E27FC236}">
                <a16:creationId xmlns:a16="http://schemas.microsoft.com/office/drawing/2014/main" id="{23815B26-DF44-537D-F7ED-E856AA0D04A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30102" y="42863"/>
            <a:ext cx="2013898" cy="302084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18561BA6-D908-BC5A-4B0E-D0582320BB48}"/>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CALIBROCA</a:t>
            </a:r>
          </a:p>
        </p:txBody>
      </p:sp>
    </p:spTree>
    <p:extLst>
      <p:ext uri="{BB962C8B-B14F-4D97-AF65-F5344CB8AC3E}">
        <p14:creationId xmlns:p14="http://schemas.microsoft.com/office/powerpoint/2010/main" val="2260494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D2A0D40-5666-367D-B50A-D0B4887627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DCA40B1A-41BA-C4FD-67A4-130647F789C9}"/>
              </a:ext>
            </a:extLst>
          </p:cNvPr>
          <p:cNvSpPr txBox="1"/>
          <p:nvPr/>
        </p:nvSpPr>
        <p:spPr>
          <a:xfrm>
            <a:off x="233917" y="127591"/>
            <a:ext cx="2030818" cy="369332"/>
          </a:xfrm>
          <a:prstGeom prst="rect">
            <a:avLst/>
          </a:prstGeom>
          <a:noFill/>
        </p:spPr>
        <p:txBody>
          <a:bodyPr wrap="square" rtlCol="0">
            <a:spAutoFit/>
          </a:bodyPr>
          <a:lstStyle/>
          <a:p>
            <a:r>
              <a:rPr lang="fr-FR" dirty="0" err="1">
                <a:latin typeface="Algerian" panose="04020705040A02060702" pitchFamily="82" charset="0"/>
              </a:rPr>
              <a:t>caryopteris</a:t>
            </a:r>
            <a:endParaRPr lang="fr-FR" dirty="0">
              <a:latin typeface="Algerian" panose="04020705040A02060702" pitchFamily="82" charset="0"/>
            </a:endParaRPr>
          </a:p>
        </p:txBody>
      </p:sp>
    </p:spTree>
    <p:extLst>
      <p:ext uri="{BB962C8B-B14F-4D97-AF65-F5344CB8AC3E}">
        <p14:creationId xmlns:p14="http://schemas.microsoft.com/office/powerpoint/2010/main" val="411506325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274</TotalTime>
  <Words>606</Words>
  <Application>Microsoft Office PowerPoint</Application>
  <PresentationFormat>Affichage à l'écran (4:3)</PresentationFormat>
  <Paragraphs>160</Paragraphs>
  <Slides>55</Slides>
  <Notes>47</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55</vt:i4>
      </vt:variant>
    </vt:vector>
  </HeadingPairs>
  <TitlesOfParts>
    <vt:vector size="60" baseType="lpstr">
      <vt:lpstr>Algerian</vt: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lafforgue</dc:creator>
  <cp:lastModifiedBy>patrick lafforgue</cp:lastModifiedBy>
  <cp:revision>19</cp:revision>
  <dcterms:created xsi:type="dcterms:W3CDTF">2023-09-22T13:19:26Z</dcterms:created>
  <dcterms:modified xsi:type="dcterms:W3CDTF">2025-01-21T13:39:37Z</dcterms:modified>
</cp:coreProperties>
</file>