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7" r:id="rId1"/>
    <p:sldMasterId id="2147483709" r:id="rId2"/>
  </p:sldMasterIdLst>
  <p:notesMasterIdLst>
    <p:notesMasterId r:id="rId23"/>
  </p:notesMasterIdLst>
  <p:sldIdLst>
    <p:sldId id="256" r:id="rId3"/>
    <p:sldId id="430" r:id="rId4"/>
    <p:sldId id="435" r:id="rId5"/>
    <p:sldId id="436" r:id="rId6"/>
    <p:sldId id="431" r:id="rId7"/>
    <p:sldId id="432" r:id="rId8"/>
    <p:sldId id="434" r:id="rId9"/>
    <p:sldId id="1267" r:id="rId10"/>
    <p:sldId id="1268" r:id="rId11"/>
    <p:sldId id="428" r:id="rId12"/>
    <p:sldId id="437" r:id="rId13"/>
    <p:sldId id="439" r:id="rId14"/>
    <p:sldId id="438" r:id="rId15"/>
    <p:sldId id="440" r:id="rId16"/>
    <p:sldId id="429" r:id="rId17"/>
    <p:sldId id="441" r:id="rId18"/>
    <p:sldId id="445" r:id="rId19"/>
    <p:sldId id="442" r:id="rId20"/>
    <p:sldId id="490" r:id="rId21"/>
    <p:sldId id="48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77387" autoAdjust="0"/>
  </p:normalViewPr>
  <p:slideViewPr>
    <p:cSldViewPr snapToGrid="0">
      <p:cViewPr varScale="1">
        <p:scale>
          <a:sx n="64" d="100"/>
          <a:sy n="64" d="100"/>
        </p:scale>
        <p:origin x="2030" y="77"/>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F389AF-A876-41B1-88F6-F49C361334EA}" type="doc">
      <dgm:prSet loTypeId="urn:microsoft.com/office/officeart/2005/8/layout/cycle3" loCatId="cycle" qsTypeId="urn:microsoft.com/office/officeart/2005/8/quickstyle/simple5" qsCatId="simple" csTypeId="urn:microsoft.com/office/officeart/2005/8/colors/accent3_4" csCatId="accent3" phldr="1"/>
      <dgm:spPr/>
      <dgm:t>
        <a:bodyPr/>
        <a:lstStyle/>
        <a:p>
          <a:endParaRPr lang="en-US"/>
        </a:p>
      </dgm:t>
    </dgm:pt>
    <dgm:pt modelId="{C02AB1F3-80F6-43F7-938F-D0A4F4665250}">
      <dgm:prSet/>
      <dgm:spPr/>
      <dgm:t>
        <a:bodyPr/>
        <a:lstStyle/>
        <a:p>
          <a:r>
            <a:rPr lang="fr-FR" b="1" dirty="0">
              <a:solidFill>
                <a:schemeClr val="bg1"/>
              </a:solidFill>
            </a:rPr>
            <a:t>Le regard va porter sur</a:t>
          </a:r>
          <a:r>
            <a:rPr lang="fr-FR" dirty="0">
              <a:solidFill>
                <a:schemeClr val="bg1"/>
              </a:solidFill>
            </a:rPr>
            <a:t>:</a:t>
          </a:r>
          <a:endParaRPr lang="en-US" dirty="0">
            <a:solidFill>
              <a:schemeClr val="bg1"/>
            </a:solidFill>
          </a:endParaRPr>
        </a:p>
      </dgm:t>
    </dgm:pt>
    <dgm:pt modelId="{E72ED17D-E97F-4574-8930-E114D4A6BA47}" type="parTrans" cxnId="{C7DF01EA-E3A8-4D0F-B8B0-4F0ADEA49C28}">
      <dgm:prSet/>
      <dgm:spPr/>
      <dgm:t>
        <a:bodyPr/>
        <a:lstStyle/>
        <a:p>
          <a:endParaRPr lang="en-US"/>
        </a:p>
      </dgm:t>
    </dgm:pt>
    <dgm:pt modelId="{88167A97-A646-43FB-BAD5-1F4C3925AF97}" type="sibTrans" cxnId="{C7DF01EA-E3A8-4D0F-B8B0-4F0ADEA49C28}">
      <dgm:prSet/>
      <dgm:spPr/>
      <dgm:t>
        <a:bodyPr/>
        <a:lstStyle/>
        <a:p>
          <a:endParaRPr lang="en-US"/>
        </a:p>
      </dgm:t>
    </dgm:pt>
    <dgm:pt modelId="{7314FA87-C6A2-47FA-95B3-CAA5627F0E5A}">
      <dgm:prSet/>
      <dgm:spPr/>
      <dgm:t>
        <a:bodyPr/>
        <a:lstStyle/>
        <a:p>
          <a:r>
            <a:rPr lang="fr-FR" b="1" dirty="0">
              <a:solidFill>
                <a:schemeClr val="bg1"/>
              </a:solidFill>
            </a:rPr>
            <a:t>les lignes ,</a:t>
          </a:r>
          <a:endParaRPr lang="en-US" b="1" dirty="0">
            <a:solidFill>
              <a:schemeClr val="bg1"/>
            </a:solidFill>
          </a:endParaRPr>
        </a:p>
      </dgm:t>
    </dgm:pt>
    <dgm:pt modelId="{1A9A6E1B-47D0-4D1A-81DB-250A8CEAEA43}" type="parTrans" cxnId="{F3EA7A10-B0E5-4209-A4E1-92F6F83354A6}">
      <dgm:prSet/>
      <dgm:spPr/>
      <dgm:t>
        <a:bodyPr/>
        <a:lstStyle/>
        <a:p>
          <a:endParaRPr lang="en-US"/>
        </a:p>
      </dgm:t>
    </dgm:pt>
    <dgm:pt modelId="{5221800D-E3D3-41FA-9408-D7CAA35DB096}" type="sibTrans" cxnId="{F3EA7A10-B0E5-4209-A4E1-92F6F83354A6}">
      <dgm:prSet/>
      <dgm:spPr/>
      <dgm:t>
        <a:bodyPr/>
        <a:lstStyle/>
        <a:p>
          <a:endParaRPr lang="en-US"/>
        </a:p>
      </dgm:t>
    </dgm:pt>
    <dgm:pt modelId="{54FDC1F6-C670-4FC8-90BD-1065CF74D10D}">
      <dgm:prSet/>
      <dgm:spPr/>
      <dgm:t>
        <a:bodyPr/>
        <a:lstStyle/>
        <a:p>
          <a:r>
            <a:rPr lang="fr-FR" b="1" dirty="0">
              <a:solidFill>
                <a:schemeClr val="bg1"/>
              </a:solidFill>
            </a:rPr>
            <a:t>les points,</a:t>
          </a:r>
          <a:endParaRPr lang="en-US" b="1" dirty="0">
            <a:solidFill>
              <a:schemeClr val="bg1"/>
            </a:solidFill>
          </a:endParaRPr>
        </a:p>
      </dgm:t>
    </dgm:pt>
    <dgm:pt modelId="{66C0A374-7FD6-4F00-8D43-00A01664803F}" type="parTrans" cxnId="{2E60852A-80FB-4D84-BD42-FBFDF80BA7BB}">
      <dgm:prSet/>
      <dgm:spPr/>
      <dgm:t>
        <a:bodyPr/>
        <a:lstStyle/>
        <a:p>
          <a:endParaRPr lang="en-US"/>
        </a:p>
      </dgm:t>
    </dgm:pt>
    <dgm:pt modelId="{0D73C2ED-0D23-4191-B79A-2A19E1A8A19A}" type="sibTrans" cxnId="{2E60852A-80FB-4D84-BD42-FBFDF80BA7BB}">
      <dgm:prSet/>
      <dgm:spPr/>
      <dgm:t>
        <a:bodyPr/>
        <a:lstStyle/>
        <a:p>
          <a:endParaRPr lang="en-US"/>
        </a:p>
      </dgm:t>
    </dgm:pt>
    <dgm:pt modelId="{134D6AA1-DD98-4DB5-9C56-A5EC1C42BA44}">
      <dgm:prSet/>
      <dgm:spPr/>
      <dgm:t>
        <a:bodyPr/>
        <a:lstStyle/>
        <a:p>
          <a:r>
            <a:rPr lang="fr-FR" b="1" dirty="0">
              <a:solidFill>
                <a:schemeClr val="bg1"/>
              </a:solidFill>
            </a:rPr>
            <a:t>les rythmes,</a:t>
          </a:r>
          <a:endParaRPr lang="en-US" b="1" dirty="0">
            <a:solidFill>
              <a:schemeClr val="bg1"/>
            </a:solidFill>
          </a:endParaRPr>
        </a:p>
      </dgm:t>
    </dgm:pt>
    <dgm:pt modelId="{51CF5FF8-F2C2-4322-B8F8-C72762976462}" type="parTrans" cxnId="{600B1502-703F-4F41-A88B-E339FDE7D9D2}">
      <dgm:prSet/>
      <dgm:spPr/>
      <dgm:t>
        <a:bodyPr/>
        <a:lstStyle/>
        <a:p>
          <a:endParaRPr lang="en-US"/>
        </a:p>
      </dgm:t>
    </dgm:pt>
    <dgm:pt modelId="{689F38B6-CE24-4C5F-8213-CB103D6557E2}" type="sibTrans" cxnId="{600B1502-703F-4F41-A88B-E339FDE7D9D2}">
      <dgm:prSet/>
      <dgm:spPr/>
      <dgm:t>
        <a:bodyPr/>
        <a:lstStyle/>
        <a:p>
          <a:endParaRPr lang="en-US"/>
        </a:p>
      </dgm:t>
    </dgm:pt>
    <dgm:pt modelId="{901AB1E8-5ABA-4D6D-A163-D94071EFE2DC}">
      <dgm:prSet/>
      <dgm:spPr/>
      <dgm:t>
        <a:bodyPr/>
        <a:lstStyle/>
        <a:p>
          <a:r>
            <a:rPr lang="fr-FR" b="1" dirty="0">
              <a:solidFill>
                <a:schemeClr val="bg1"/>
              </a:solidFill>
            </a:rPr>
            <a:t>la lumière, </a:t>
          </a:r>
          <a:endParaRPr lang="en-US" b="1" dirty="0">
            <a:solidFill>
              <a:schemeClr val="bg1"/>
            </a:solidFill>
          </a:endParaRPr>
        </a:p>
      </dgm:t>
    </dgm:pt>
    <dgm:pt modelId="{7BDDAD70-8D02-4957-979D-9DF4EE126679}" type="parTrans" cxnId="{EEC1F400-F428-4C95-9BEA-1555EC2B4F90}">
      <dgm:prSet/>
      <dgm:spPr/>
      <dgm:t>
        <a:bodyPr/>
        <a:lstStyle/>
        <a:p>
          <a:endParaRPr lang="en-US"/>
        </a:p>
      </dgm:t>
    </dgm:pt>
    <dgm:pt modelId="{E2F6948E-846B-4792-B336-540ACBF505AC}" type="sibTrans" cxnId="{EEC1F400-F428-4C95-9BEA-1555EC2B4F90}">
      <dgm:prSet/>
      <dgm:spPr/>
      <dgm:t>
        <a:bodyPr/>
        <a:lstStyle/>
        <a:p>
          <a:endParaRPr lang="en-US"/>
        </a:p>
      </dgm:t>
    </dgm:pt>
    <dgm:pt modelId="{A0A55AC4-FE7C-42AE-A5A9-43ABC4B4E6E0}">
      <dgm:prSet/>
      <dgm:spPr/>
      <dgm:t>
        <a:bodyPr/>
        <a:lstStyle/>
        <a:p>
          <a:r>
            <a:rPr lang="fr-FR" b="1" dirty="0">
              <a:solidFill>
                <a:schemeClr val="bg1"/>
              </a:solidFill>
            </a:rPr>
            <a:t>les échelles, </a:t>
          </a:r>
          <a:endParaRPr lang="en-US" b="1" dirty="0">
            <a:solidFill>
              <a:schemeClr val="bg1"/>
            </a:solidFill>
          </a:endParaRPr>
        </a:p>
      </dgm:t>
    </dgm:pt>
    <dgm:pt modelId="{1AA8E52A-57BF-4858-8E91-0DCAA72EF329}" type="parTrans" cxnId="{06FE5D9E-7F98-4FD9-8A54-AC3FF01EC131}">
      <dgm:prSet/>
      <dgm:spPr/>
      <dgm:t>
        <a:bodyPr/>
        <a:lstStyle/>
        <a:p>
          <a:endParaRPr lang="en-US"/>
        </a:p>
      </dgm:t>
    </dgm:pt>
    <dgm:pt modelId="{B74EAF75-0A19-4B76-9FBD-7D9D0AA9A531}" type="sibTrans" cxnId="{06FE5D9E-7F98-4FD9-8A54-AC3FF01EC131}">
      <dgm:prSet/>
      <dgm:spPr/>
      <dgm:t>
        <a:bodyPr/>
        <a:lstStyle/>
        <a:p>
          <a:endParaRPr lang="en-US"/>
        </a:p>
      </dgm:t>
    </dgm:pt>
    <dgm:pt modelId="{7F31D236-7EE3-4F29-B967-79219DB0B07E}">
      <dgm:prSet/>
      <dgm:spPr/>
      <dgm:t>
        <a:bodyPr/>
        <a:lstStyle/>
        <a:p>
          <a:r>
            <a:rPr lang="fr-FR" b="1" dirty="0">
              <a:solidFill>
                <a:schemeClr val="bg1"/>
              </a:solidFill>
            </a:rPr>
            <a:t>les couleurs, </a:t>
          </a:r>
          <a:endParaRPr lang="en-US" b="1" dirty="0">
            <a:solidFill>
              <a:schemeClr val="bg1"/>
            </a:solidFill>
          </a:endParaRPr>
        </a:p>
      </dgm:t>
    </dgm:pt>
    <dgm:pt modelId="{DEE2C7D9-7212-4A90-91F3-1E30F110AB37}" type="parTrans" cxnId="{D0A81E3D-D562-4F19-8028-0656B289F8DF}">
      <dgm:prSet/>
      <dgm:spPr/>
      <dgm:t>
        <a:bodyPr/>
        <a:lstStyle/>
        <a:p>
          <a:endParaRPr lang="en-US"/>
        </a:p>
      </dgm:t>
    </dgm:pt>
    <dgm:pt modelId="{ABE59FC6-6619-43D2-B8B7-A23B7E30B5E0}" type="sibTrans" cxnId="{D0A81E3D-D562-4F19-8028-0656B289F8DF}">
      <dgm:prSet/>
      <dgm:spPr/>
      <dgm:t>
        <a:bodyPr/>
        <a:lstStyle/>
        <a:p>
          <a:endParaRPr lang="en-US"/>
        </a:p>
      </dgm:t>
    </dgm:pt>
    <dgm:pt modelId="{06081DBE-2010-4484-8A77-446D8ABD1F56}">
      <dgm:prSet/>
      <dgm:spPr/>
      <dgm:t>
        <a:bodyPr/>
        <a:lstStyle/>
        <a:p>
          <a:r>
            <a:rPr lang="fr-FR" b="1" dirty="0">
              <a:solidFill>
                <a:schemeClr val="bg1"/>
              </a:solidFill>
            </a:rPr>
            <a:t>qui composent le paysage.</a:t>
          </a:r>
          <a:endParaRPr lang="en-US" b="1" dirty="0">
            <a:solidFill>
              <a:schemeClr val="bg1"/>
            </a:solidFill>
          </a:endParaRPr>
        </a:p>
      </dgm:t>
    </dgm:pt>
    <dgm:pt modelId="{2233A669-8975-4305-9DBB-5E86173A8790}" type="parTrans" cxnId="{495AC4EE-783C-4FA2-BC11-6538AF5F2BD8}">
      <dgm:prSet/>
      <dgm:spPr/>
      <dgm:t>
        <a:bodyPr/>
        <a:lstStyle/>
        <a:p>
          <a:endParaRPr lang="en-US"/>
        </a:p>
      </dgm:t>
    </dgm:pt>
    <dgm:pt modelId="{CCD0B571-D6DA-483B-B9C1-26288D40DBBA}" type="sibTrans" cxnId="{495AC4EE-783C-4FA2-BC11-6538AF5F2BD8}">
      <dgm:prSet/>
      <dgm:spPr/>
      <dgm:t>
        <a:bodyPr/>
        <a:lstStyle/>
        <a:p>
          <a:endParaRPr lang="en-US"/>
        </a:p>
      </dgm:t>
    </dgm:pt>
    <dgm:pt modelId="{88CF60EE-6DAF-4C2F-A1D3-2C4F07BB2B9A}" type="pres">
      <dgm:prSet presAssocID="{36F389AF-A876-41B1-88F6-F49C361334EA}" presName="Name0" presStyleCnt="0">
        <dgm:presLayoutVars>
          <dgm:dir/>
          <dgm:resizeHandles val="exact"/>
        </dgm:presLayoutVars>
      </dgm:prSet>
      <dgm:spPr/>
    </dgm:pt>
    <dgm:pt modelId="{2A34DAD2-8CD0-4C60-A37F-0581CD2009FD}" type="pres">
      <dgm:prSet presAssocID="{36F389AF-A876-41B1-88F6-F49C361334EA}" presName="cycle" presStyleCnt="0"/>
      <dgm:spPr/>
    </dgm:pt>
    <dgm:pt modelId="{AD6CF23A-5210-42F7-A376-EE0690191CB6}" type="pres">
      <dgm:prSet presAssocID="{C02AB1F3-80F6-43F7-938F-D0A4F4665250}" presName="nodeFirstNode" presStyleLbl="node1" presStyleIdx="0" presStyleCnt="8">
        <dgm:presLayoutVars>
          <dgm:bulletEnabled val="1"/>
        </dgm:presLayoutVars>
      </dgm:prSet>
      <dgm:spPr/>
    </dgm:pt>
    <dgm:pt modelId="{E2B232D3-4E7B-4EEF-A27D-2D71F91282FC}" type="pres">
      <dgm:prSet presAssocID="{88167A97-A646-43FB-BAD5-1F4C3925AF97}" presName="sibTransFirstNode" presStyleLbl="bgShp" presStyleIdx="0" presStyleCnt="1"/>
      <dgm:spPr/>
    </dgm:pt>
    <dgm:pt modelId="{F0335F72-4320-4161-B67D-63522B8ECD4C}" type="pres">
      <dgm:prSet presAssocID="{7314FA87-C6A2-47FA-95B3-CAA5627F0E5A}" presName="nodeFollowingNodes" presStyleLbl="node1" presStyleIdx="1" presStyleCnt="8">
        <dgm:presLayoutVars>
          <dgm:bulletEnabled val="1"/>
        </dgm:presLayoutVars>
      </dgm:prSet>
      <dgm:spPr/>
    </dgm:pt>
    <dgm:pt modelId="{F34E088F-F3E8-406E-A408-4D4381DAB442}" type="pres">
      <dgm:prSet presAssocID="{54FDC1F6-C670-4FC8-90BD-1065CF74D10D}" presName="nodeFollowingNodes" presStyleLbl="node1" presStyleIdx="2" presStyleCnt="8">
        <dgm:presLayoutVars>
          <dgm:bulletEnabled val="1"/>
        </dgm:presLayoutVars>
      </dgm:prSet>
      <dgm:spPr/>
    </dgm:pt>
    <dgm:pt modelId="{8B65166F-E919-4B9C-B200-126713E4B6BA}" type="pres">
      <dgm:prSet presAssocID="{134D6AA1-DD98-4DB5-9C56-A5EC1C42BA44}" presName="nodeFollowingNodes" presStyleLbl="node1" presStyleIdx="3" presStyleCnt="8">
        <dgm:presLayoutVars>
          <dgm:bulletEnabled val="1"/>
        </dgm:presLayoutVars>
      </dgm:prSet>
      <dgm:spPr/>
    </dgm:pt>
    <dgm:pt modelId="{9E75F5B7-2624-49C1-A22C-B7FBA70C2A21}" type="pres">
      <dgm:prSet presAssocID="{901AB1E8-5ABA-4D6D-A163-D94071EFE2DC}" presName="nodeFollowingNodes" presStyleLbl="node1" presStyleIdx="4" presStyleCnt="8">
        <dgm:presLayoutVars>
          <dgm:bulletEnabled val="1"/>
        </dgm:presLayoutVars>
      </dgm:prSet>
      <dgm:spPr/>
    </dgm:pt>
    <dgm:pt modelId="{BBD2111D-C123-454C-B187-00B56825B8FD}" type="pres">
      <dgm:prSet presAssocID="{A0A55AC4-FE7C-42AE-A5A9-43ABC4B4E6E0}" presName="nodeFollowingNodes" presStyleLbl="node1" presStyleIdx="5" presStyleCnt="8">
        <dgm:presLayoutVars>
          <dgm:bulletEnabled val="1"/>
        </dgm:presLayoutVars>
      </dgm:prSet>
      <dgm:spPr/>
    </dgm:pt>
    <dgm:pt modelId="{CCD9D874-7B88-4FB9-898F-05AFB3F6A1F3}" type="pres">
      <dgm:prSet presAssocID="{7F31D236-7EE3-4F29-B967-79219DB0B07E}" presName="nodeFollowingNodes" presStyleLbl="node1" presStyleIdx="6" presStyleCnt="8">
        <dgm:presLayoutVars>
          <dgm:bulletEnabled val="1"/>
        </dgm:presLayoutVars>
      </dgm:prSet>
      <dgm:spPr/>
    </dgm:pt>
    <dgm:pt modelId="{FC06BAFD-CE25-468B-9312-FD8345BE98D5}" type="pres">
      <dgm:prSet presAssocID="{06081DBE-2010-4484-8A77-446D8ABD1F56}" presName="nodeFollowingNodes" presStyleLbl="node1" presStyleIdx="7" presStyleCnt="8">
        <dgm:presLayoutVars>
          <dgm:bulletEnabled val="1"/>
        </dgm:presLayoutVars>
      </dgm:prSet>
      <dgm:spPr/>
    </dgm:pt>
  </dgm:ptLst>
  <dgm:cxnLst>
    <dgm:cxn modelId="{EEC1F400-F428-4C95-9BEA-1555EC2B4F90}" srcId="{36F389AF-A876-41B1-88F6-F49C361334EA}" destId="{901AB1E8-5ABA-4D6D-A163-D94071EFE2DC}" srcOrd="4" destOrd="0" parTransId="{7BDDAD70-8D02-4957-979D-9DF4EE126679}" sibTransId="{E2F6948E-846B-4792-B336-540ACBF505AC}"/>
    <dgm:cxn modelId="{600B1502-703F-4F41-A88B-E339FDE7D9D2}" srcId="{36F389AF-A876-41B1-88F6-F49C361334EA}" destId="{134D6AA1-DD98-4DB5-9C56-A5EC1C42BA44}" srcOrd="3" destOrd="0" parTransId="{51CF5FF8-F2C2-4322-B8F8-C72762976462}" sibTransId="{689F38B6-CE24-4C5F-8213-CB103D6557E2}"/>
    <dgm:cxn modelId="{F3EA7A10-B0E5-4209-A4E1-92F6F83354A6}" srcId="{36F389AF-A876-41B1-88F6-F49C361334EA}" destId="{7314FA87-C6A2-47FA-95B3-CAA5627F0E5A}" srcOrd="1" destOrd="0" parTransId="{1A9A6E1B-47D0-4D1A-81DB-250A8CEAEA43}" sibTransId="{5221800D-E3D3-41FA-9408-D7CAA35DB096}"/>
    <dgm:cxn modelId="{15834411-22C3-4EF6-8F0D-F5A85444CB82}" type="presOf" srcId="{7314FA87-C6A2-47FA-95B3-CAA5627F0E5A}" destId="{F0335F72-4320-4161-B67D-63522B8ECD4C}" srcOrd="0" destOrd="0" presId="urn:microsoft.com/office/officeart/2005/8/layout/cycle3"/>
    <dgm:cxn modelId="{9172EC12-0E50-4069-84A7-2F8AF65F5B00}" type="presOf" srcId="{7F31D236-7EE3-4F29-B967-79219DB0B07E}" destId="{CCD9D874-7B88-4FB9-898F-05AFB3F6A1F3}" srcOrd="0" destOrd="0" presId="urn:microsoft.com/office/officeart/2005/8/layout/cycle3"/>
    <dgm:cxn modelId="{2E60852A-80FB-4D84-BD42-FBFDF80BA7BB}" srcId="{36F389AF-A876-41B1-88F6-F49C361334EA}" destId="{54FDC1F6-C670-4FC8-90BD-1065CF74D10D}" srcOrd="2" destOrd="0" parTransId="{66C0A374-7FD6-4F00-8D43-00A01664803F}" sibTransId="{0D73C2ED-0D23-4191-B79A-2A19E1A8A19A}"/>
    <dgm:cxn modelId="{D0A81E3D-D562-4F19-8028-0656B289F8DF}" srcId="{36F389AF-A876-41B1-88F6-F49C361334EA}" destId="{7F31D236-7EE3-4F29-B967-79219DB0B07E}" srcOrd="6" destOrd="0" parTransId="{DEE2C7D9-7212-4A90-91F3-1E30F110AB37}" sibTransId="{ABE59FC6-6619-43D2-B8B7-A23B7E30B5E0}"/>
    <dgm:cxn modelId="{A9BFED42-C0AF-4F31-8667-DC67044EA18A}" type="presOf" srcId="{134D6AA1-DD98-4DB5-9C56-A5EC1C42BA44}" destId="{8B65166F-E919-4B9C-B200-126713E4B6BA}" srcOrd="0" destOrd="0" presId="urn:microsoft.com/office/officeart/2005/8/layout/cycle3"/>
    <dgm:cxn modelId="{43382783-3F7B-4853-8A5A-88764AE358DE}" type="presOf" srcId="{06081DBE-2010-4484-8A77-446D8ABD1F56}" destId="{FC06BAFD-CE25-468B-9312-FD8345BE98D5}" srcOrd="0" destOrd="0" presId="urn:microsoft.com/office/officeart/2005/8/layout/cycle3"/>
    <dgm:cxn modelId="{32E6098B-6C5D-4EDD-BF2F-51B6DF86EEAB}" type="presOf" srcId="{A0A55AC4-FE7C-42AE-A5A9-43ABC4B4E6E0}" destId="{BBD2111D-C123-454C-B187-00B56825B8FD}" srcOrd="0" destOrd="0" presId="urn:microsoft.com/office/officeart/2005/8/layout/cycle3"/>
    <dgm:cxn modelId="{766BB59D-CC8B-4DD1-9161-1F0E068FCAFB}" type="presOf" srcId="{54FDC1F6-C670-4FC8-90BD-1065CF74D10D}" destId="{F34E088F-F3E8-406E-A408-4D4381DAB442}" srcOrd="0" destOrd="0" presId="urn:microsoft.com/office/officeart/2005/8/layout/cycle3"/>
    <dgm:cxn modelId="{06FE5D9E-7F98-4FD9-8A54-AC3FF01EC131}" srcId="{36F389AF-A876-41B1-88F6-F49C361334EA}" destId="{A0A55AC4-FE7C-42AE-A5A9-43ABC4B4E6E0}" srcOrd="5" destOrd="0" parTransId="{1AA8E52A-57BF-4858-8E91-0DCAA72EF329}" sibTransId="{B74EAF75-0A19-4B76-9FBD-7D9D0AA9A531}"/>
    <dgm:cxn modelId="{E575F5B2-1421-4726-B161-71C0EE3A1530}" type="presOf" srcId="{88167A97-A646-43FB-BAD5-1F4C3925AF97}" destId="{E2B232D3-4E7B-4EEF-A27D-2D71F91282FC}" srcOrd="0" destOrd="0" presId="urn:microsoft.com/office/officeart/2005/8/layout/cycle3"/>
    <dgm:cxn modelId="{2926B4B5-E7A4-4E60-858C-E2AC62C35F93}" type="presOf" srcId="{901AB1E8-5ABA-4D6D-A163-D94071EFE2DC}" destId="{9E75F5B7-2624-49C1-A22C-B7FBA70C2A21}" srcOrd="0" destOrd="0" presId="urn:microsoft.com/office/officeart/2005/8/layout/cycle3"/>
    <dgm:cxn modelId="{077D56DD-9700-4A10-831A-DA60BF5D82F0}" type="presOf" srcId="{C02AB1F3-80F6-43F7-938F-D0A4F4665250}" destId="{AD6CF23A-5210-42F7-A376-EE0690191CB6}" srcOrd="0" destOrd="0" presId="urn:microsoft.com/office/officeart/2005/8/layout/cycle3"/>
    <dgm:cxn modelId="{C7DF01EA-E3A8-4D0F-B8B0-4F0ADEA49C28}" srcId="{36F389AF-A876-41B1-88F6-F49C361334EA}" destId="{C02AB1F3-80F6-43F7-938F-D0A4F4665250}" srcOrd="0" destOrd="0" parTransId="{E72ED17D-E97F-4574-8930-E114D4A6BA47}" sibTransId="{88167A97-A646-43FB-BAD5-1F4C3925AF97}"/>
    <dgm:cxn modelId="{495AC4EE-783C-4FA2-BC11-6538AF5F2BD8}" srcId="{36F389AF-A876-41B1-88F6-F49C361334EA}" destId="{06081DBE-2010-4484-8A77-446D8ABD1F56}" srcOrd="7" destOrd="0" parTransId="{2233A669-8975-4305-9DBB-5E86173A8790}" sibTransId="{CCD0B571-D6DA-483B-B9C1-26288D40DBBA}"/>
    <dgm:cxn modelId="{D81BD4F1-A37F-44B9-A8ED-497EB0292713}" type="presOf" srcId="{36F389AF-A876-41B1-88F6-F49C361334EA}" destId="{88CF60EE-6DAF-4C2F-A1D3-2C4F07BB2B9A}" srcOrd="0" destOrd="0" presId="urn:microsoft.com/office/officeart/2005/8/layout/cycle3"/>
    <dgm:cxn modelId="{17BAE880-269E-4470-A79B-930C8E4A4D51}" type="presParOf" srcId="{88CF60EE-6DAF-4C2F-A1D3-2C4F07BB2B9A}" destId="{2A34DAD2-8CD0-4C60-A37F-0581CD2009FD}" srcOrd="0" destOrd="0" presId="urn:microsoft.com/office/officeart/2005/8/layout/cycle3"/>
    <dgm:cxn modelId="{04DEE63A-C025-4281-A50C-88E2FC4B58FC}" type="presParOf" srcId="{2A34DAD2-8CD0-4C60-A37F-0581CD2009FD}" destId="{AD6CF23A-5210-42F7-A376-EE0690191CB6}" srcOrd="0" destOrd="0" presId="urn:microsoft.com/office/officeart/2005/8/layout/cycle3"/>
    <dgm:cxn modelId="{FFCC9B23-4FE7-4B36-9DC6-9728D03CB60E}" type="presParOf" srcId="{2A34DAD2-8CD0-4C60-A37F-0581CD2009FD}" destId="{E2B232D3-4E7B-4EEF-A27D-2D71F91282FC}" srcOrd="1" destOrd="0" presId="urn:microsoft.com/office/officeart/2005/8/layout/cycle3"/>
    <dgm:cxn modelId="{D000CD8A-25FC-4B07-84B3-591777AB0D06}" type="presParOf" srcId="{2A34DAD2-8CD0-4C60-A37F-0581CD2009FD}" destId="{F0335F72-4320-4161-B67D-63522B8ECD4C}" srcOrd="2" destOrd="0" presId="urn:microsoft.com/office/officeart/2005/8/layout/cycle3"/>
    <dgm:cxn modelId="{C75CDE24-00FC-4DB5-8FCB-038BA701D1AA}" type="presParOf" srcId="{2A34DAD2-8CD0-4C60-A37F-0581CD2009FD}" destId="{F34E088F-F3E8-406E-A408-4D4381DAB442}" srcOrd="3" destOrd="0" presId="urn:microsoft.com/office/officeart/2005/8/layout/cycle3"/>
    <dgm:cxn modelId="{5A7689F8-9C2B-43D1-AF5B-C95395E5A444}" type="presParOf" srcId="{2A34DAD2-8CD0-4C60-A37F-0581CD2009FD}" destId="{8B65166F-E919-4B9C-B200-126713E4B6BA}" srcOrd="4" destOrd="0" presId="urn:microsoft.com/office/officeart/2005/8/layout/cycle3"/>
    <dgm:cxn modelId="{2EE63E8F-0A3D-49EC-9B42-8F0F82B02473}" type="presParOf" srcId="{2A34DAD2-8CD0-4C60-A37F-0581CD2009FD}" destId="{9E75F5B7-2624-49C1-A22C-B7FBA70C2A21}" srcOrd="5" destOrd="0" presId="urn:microsoft.com/office/officeart/2005/8/layout/cycle3"/>
    <dgm:cxn modelId="{AFBB5B36-311F-47D9-9ECB-E401956F1195}" type="presParOf" srcId="{2A34DAD2-8CD0-4C60-A37F-0581CD2009FD}" destId="{BBD2111D-C123-454C-B187-00B56825B8FD}" srcOrd="6" destOrd="0" presId="urn:microsoft.com/office/officeart/2005/8/layout/cycle3"/>
    <dgm:cxn modelId="{A94ECC1D-5D32-44C5-AA87-37CE933BABBC}" type="presParOf" srcId="{2A34DAD2-8CD0-4C60-A37F-0581CD2009FD}" destId="{CCD9D874-7B88-4FB9-898F-05AFB3F6A1F3}" srcOrd="7" destOrd="0" presId="urn:microsoft.com/office/officeart/2005/8/layout/cycle3"/>
    <dgm:cxn modelId="{38EFD8A1-26C7-4E00-BF79-5D898C752CFE}" type="presParOf" srcId="{2A34DAD2-8CD0-4C60-A37F-0581CD2009FD}" destId="{FC06BAFD-CE25-468B-9312-FD8345BE98D5}"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232D3-4E7B-4EEF-A27D-2D71F91282FC}">
      <dsp:nvSpPr>
        <dsp:cNvPr id="0" name=""/>
        <dsp:cNvSpPr/>
      </dsp:nvSpPr>
      <dsp:spPr>
        <a:xfrm>
          <a:off x="407553" y="-46140"/>
          <a:ext cx="5058643" cy="5058643"/>
        </a:xfrm>
        <a:prstGeom prst="circularArrow">
          <a:avLst>
            <a:gd name="adj1" fmla="val 5544"/>
            <a:gd name="adj2" fmla="val 330680"/>
            <a:gd name="adj3" fmla="val 14666504"/>
            <a:gd name="adj4" fmla="val 16864459"/>
            <a:gd name="adj5" fmla="val 5757"/>
          </a:avLst>
        </a:prstGeom>
        <a:solidFill>
          <a:schemeClr val="accent3">
            <a:tint val="55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AD6CF23A-5210-42F7-A376-EE0690191CB6}">
      <dsp:nvSpPr>
        <dsp:cNvPr id="0" name=""/>
        <dsp:cNvSpPr/>
      </dsp:nvSpPr>
      <dsp:spPr>
        <a:xfrm>
          <a:off x="2234205" y="1233"/>
          <a:ext cx="1405340" cy="702670"/>
        </a:xfrm>
        <a:prstGeom prst="roundRect">
          <a:avLst/>
        </a:prstGeom>
        <a:gradFill rotWithShape="0">
          <a:gsLst>
            <a:gs pos="0">
              <a:schemeClr val="accent3">
                <a:shade val="50000"/>
                <a:hueOff val="0"/>
                <a:satOff val="0"/>
                <a:lumOff val="0"/>
                <a:alphaOff val="0"/>
                <a:shade val="85000"/>
                <a:satMod val="130000"/>
              </a:schemeClr>
            </a:gs>
            <a:gs pos="34000">
              <a:schemeClr val="accent3">
                <a:shade val="50000"/>
                <a:hueOff val="0"/>
                <a:satOff val="0"/>
                <a:lumOff val="0"/>
                <a:alphaOff val="0"/>
                <a:shade val="87000"/>
                <a:satMod val="125000"/>
              </a:schemeClr>
            </a:gs>
            <a:gs pos="70000">
              <a:schemeClr val="accent3">
                <a:shade val="50000"/>
                <a:hueOff val="0"/>
                <a:satOff val="0"/>
                <a:lumOff val="0"/>
                <a:alphaOff val="0"/>
                <a:tint val="100000"/>
                <a:shade val="90000"/>
                <a:satMod val="130000"/>
              </a:schemeClr>
            </a:gs>
            <a:gs pos="100000">
              <a:schemeClr val="accent3">
                <a:shade val="50000"/>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Le regard va porter sur</a:t>
          </a:r>
          <a:r>
            <a:rPr lang="fr-FR" sz="1500" kern="1200" dirty="0">
              <a:solidFill>
                <a:schemeClr val="bg1"/>
              </a:solidFill>
            </a:rPr>
            <a:t>:</a:t>
          </a:r>
          <a:endParaRPr lang="en-US" sz="1500" kern="1200" dirty="0">
            <a:solidFill>
              <a:schemeClr val="bg1"/>
            </a:solidFill>
          </a:endParaRPr>
        </a:p>
      </dsp:txBody>
      <dsp:txXfrm>
        <a:off x="2268507" y="35535"/>
        <a:ext cx="1336736" cy="634066"/>
      </dsp:txXfrm>
    </dsp:sp>
    <dsp:sp modelId="{F0335F72-4320-4161-B67D-63522B8ECD4C}">
      <dsp:nvSpPr>
        <dsp:cNvPr id="0" name=""/>
        <dsp:cNvSpPr/>
      </dsp:nvSpPr>
      <dsp:spPr>
        <a:xfrm>
          <a:off x="3759578" y="633063"/>
          <a:ext cx="1405340" cy="702670"/>
        </a:xfrm>
        <a:prstGeom prst="roundRect">
          <a:avLst/>
        </a:prstGeom>
        <a:gradFill rotWithShape="0">
          <a:gsLst>
            <a:gs pos="0">
              <a:schemeClr val="accent3">
                <a:shade val="50000"/>
                <a:hueOff val="-117134"/>
                <a:satOff val="-6632"/>
                <a:lumOff val="11563"/>
                <a:alphaOff val="0"/>
                <a:shade val="85000"/>
                <a:satMod val="130000"/>
              </a:schemeClr>
            </a:gs>
            <a:gs pos="34000">
              <a:schemeClr val="accent3">
                <a:shade val="50000"/>
                <a:hueOff val="-117134"/>
                <a:satOff val="-6632"/>
                <a:lumOff val="11563"/>
                <a:alphaOff val="0"/>
                <a:shade val="87000"/>
                <a:satMod val="125000"/>
              </a:schemeClr>
            </a:gs>
            <a:gs pos="70000">
              <a:schemeClr val="accent3">
                <a:shade val="50000"/>
                <a:hueOff val="-117134"/>
                <a:satOff val="-6632"/>
                <a:lumOff val="11563"/>
                <a:alphaOff val="0"/>
                <a:tint val="100000"/>
                <a:shade val="90000"/>
                <a:satMod val="130000"/>
              </a:schemeClr>
            </a:gs>
            <a:gs pos="100000">
              <a:schemeClr val="accent3">
                <a:shade val="50000"/>
                <a:hueOff val="-117134"/>
                <a:satOff val="-6632"/>
                <a:lumOff val="11563"/>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les lignes ,</a:t>
          </a:r>
          <a:endParaRPr lang="en-US" sz="1500" b="1" kern="1200" dirty="0">
            <a:solidFill>
              <a:schemeClr val="bg1"/>
            </a:solidFill>
          </a:endParaRPr>
        </a:p>
      </dsp:txBody>
      <dsp:txXfrm>
        <a:off x="3793880" y="667365"/>
        <a:ext cx="1336736" cy="634066"/>
      </dsp:txXfrm>
    </dsp:sp>
    <dsp:sp modelId="{F34E088F-F3E8-406E-A408-4D4381DAB442}">
      <dsp:nvSpPr>
        <dsp:cNvPr id="0" name=""/>
        <dsp:cNvSpPr/>
      </dsp:nvSpPr>
      <dsp:spPr>
        <a:xfrm>
          <a:off x="4391409" y="2158437"/>
          <a:ext cx="1405340" cy="702670"/>
        </a:xfrm>
        <a:prstGeom prst="roundRect">
          <a:avLst/>
        </a:prstGeom>
        <a:gradFill rotWithShape="0">
          <a:gsLst>
            <a:gs pos="0">
              <a:schemeClr val="accent3">
                <a:shade val="50000"/>
                <a:hueOff val="-234268"/>
                <a:satOff val="-13265"/>
                <a:lumOff val="23126"/>
                <a:alphaOff val="0"/>
                <a:shade val="85000"/>
                <a:satMod val="130000"/>
              </a:schemeClr>
            </a:gs>
            <a:gs pos="34000">
              <a:schemeClr val="accent3">
                <a:shade val="50000"/>
                <a:hueOff val="-234268"/>
                <a:satOff val="-13265"/>
                <a:lumOff val="23126"/>
                <a:alphaOff val="0"/>
                <a:shade val="87000"/>
                <a:satMod val="125000"/>
              </a:schemeClr>
            </a:gs>
            <a:gs pos="70000">
              <a:schemeClr val="accent3">
                <a:shade val="50000"/>
                <a:hueOff val="-234268"/>
                <a:satOff val="-13265"/>
                <a:lumOff val="23126"/>
                <a:alphaOff val="0"/>
                <a:tint val="100000"/>
                <a:shade val="90000"/>
                <a:satMod val="130000"/>
              </a:schemeClr>
            </a:gs>
            <a:gs pos="100000">
              <a:schemeClr val="accent3">
                <a:shade val="50000"/>
                <a:hueOff val="-234268"/>
                <a:satOff val="-13265"/>
                <a:lumOff val="23126"/>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les points,</a:t>
          </a:r>
          <a:endParaRPr lang="en-US" sz="1500" b="1" kern="1200" dirty="0">
            <a:solidFill>
              <a:schemeClr val="bg1"/>
            </a:solidFill>
          </a:endParaRPr>
        </a:p>
      </dsp:txBody>
      <dsp:txXfrm>
        <a:off x="4425711" y="2192739"/>
        <a:ext cx="1336736" cy="634066"/>
      </dsp:txXfrm>
    </dsp:sp>
    <dsp:sp modelId="{8B65166F-E919-4B9C-B200-126713E4B6BA}">
      <dsp:nvSpPr>
        <dsp:cNvPr id="0" name=""/>
        <dsp:cNvSpPr/>
      </dsp:nvSpPr>
      <dsp:spPr>
        <a:xfrm>
          <a:off x="3759578" y="3683811"/>
          <a:ext cx="1405340" cy="702670"/>
        </a:xfrm>
        <a:prstGeom prst="roundRect">
          <a:avLst/>
        </a:prstGeom>
        <a:gradFill rotWithShape="0">
          <a:gsLst>
            <a:gs pos="0">
              <a:schemeClr val="accent3">
                <a:shade val="50000"/>
                <a:hueOff val="-351403"/>
                <a:satOff val="-19897"/>
                <a:lumOff val="34689"/>
                <a:alphaOff val="0"/>
                <a:shade val="85000"/>
                <a:satMod val="130000"/>
              </a:schemeClr>
            </a:gs>
            <a:gs pos="34000">
              <a:schemeClr val="accent3">
                <a:shade val="50000"/>
                <a:hueOff val="-351403"/>
                <a:satOff val="-19897"/>
                <a:lumOff val="34689"/>
                <a:alphaOff val="0"/>
                <a:shade val="87000"/>
                <a:satMod val="125000"/>
              </a:schemeClr>
            </a:gs>
            <a:gs pos="70000">
              <a:schemeClr val="accent3">
                <a:shade val="50000"/>
                <a:hueOff val="-351403"/>
                <a:satOff val="-19897"/>
                <a:lumOff val="34689"/>
                <a:alphaOff val="0"/>
                <a:tint val="100000"/>
                <a:shade val="90000"/>
                <a:satMod val="130000"/>
              </a:schemeClr>
            </a:gs>
            <a:gs pos="100000">
              <a:schemeClr val="accent3">
                <a:shade val="50000"/>
                <a:hueOff val="-351403"/>
                <a:satOff val="-19897"/>
                <a:lumOff val="34689"/>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les rythmes,</a:t>
          </a:r>
          <a:endParaRPr lang="en-US" sz="1500" b="1" kern="1200" dirty="0">
            <a:solidFill>
              <a:schemeClr val="bg1"/>
            </a:solidFill>
          </a:endParaRPr>
        </a:p>
      </dsp:txBody>
      <dsp:txXfrm>
        <a:off x="3793880" y="3718113"/>
        <a:ext cx="1336736" cy="634066"/>
      </dsp:txXfrm>
    </dsp:sp>
    <dsp:sp modelId="{9E75F5B7-2624-49C1-A22C-B7FBA70C2A21}">
      <dsp:nvSpPr>
        <dsp:cNvPr id="0" name=""/>
        <dsp:cNvSpPr/>
      </dsp:nvSpPr>
      <dsp:spPr>
        <a:xfrm>
          <a:off x="2234205" y="4315641"/>
          <a:ext cx="1405340" cy="702670"/>
        </a:xfrm>
        <a:prstGeom prst="roundRect">
          <a:avLst/>
        </a:prstGeom>
        <a:gradFill rotWithShape="0">
          <a:gsLst>
            <a:gs pos="0">
              <a:schemeClr val="accent3">
                <a:shade val="50000"/>
                <a:hueOff val="-468537"/>
                <a:satOff val="-26530"/>
                <a:lumOff val="46252"/>
                <a:alphaOff val="0"/>
                <a:shade val="85000"/>
                <a:satMod val="130000"/>
              </a:schemeClr>
            </a:gs>
            <a:gs pos="34000">
              <a:schemeClr val="accent3">
                <a:shade val="50000"/>
                <a:hueOff val="-468537"/>
                <a:satOff val="-26530"/>
                <a:lumOff val="46252"/>
                <a:alphaOff val="0"/>
                <a:shade val="87000"/>
                <a:satMod val="125000"/>
              </a:schemeClr>
            </a:gs>
            <a:gs pos="70000">
              <a:schemeClr val="accent3">
                <a:shade val="50000"/>
                <a:hueOff val="-468537"/>
                <a:satOff val="-26530"/>
                <a:lumOff val="46252"/>
                <a:alphaOff val="0"/>
                <a:tint val="100000"/>
                <a:shade val="90000"/>
                <a:satMod val="130000"/>
              </a:schemeClr>
            </a:gs>
            <a:gs pos="100000">
              <a:schemeClr val="accent3">
                <a:shade val="50000"/>
                <a:hueOff val="-468537"/>
                <a:satOff val="-26530"/>
                <a:lumOff val="46252"/>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la lumière, </a:t>
          </a:r>
          <a:endParaRPr lang="en-US" sz="1500" b="1" kern="1200" dirty="0">
            <a:solidFill>
              <a:schemeClr val="bg1"/>
            </a:solidFill>
          </a:endParaRPr>
        </a:p>
      </dsp:txBody>
      <dsp:txXfrm>
        <a:off x="2268507" y="4349943"/>
        <a:ext cx="1336736" cy="634066"/>
      </dsp:txXfrm>
    </dsp:sp>
    <dsp:sp modelId="{BBD2111D-C123-454C-B187-00B56825B8FD}">
      <dsp:nvSpPr>
        <dsp:cNvPr id="0" name=""/>
        <dsp:cNvSpPr/>
      </dsp:nvSpPr>
      <dsp:spPr>
        <a:xfrm>
          <a:off x="708831" y="3683811"/>
          <a:ext cx="1405340" cy="702670"/>
        </a:xfrm>
        <a:prstGeom prst="roundRect">
          <a:avLst/>
        </a:prstGeom>
        <a:gradFill rotWithShape="0">
          <a:gsLst>
            <a:gs pos="0">
              <a:schemeClr val="accent3">
                <a:shade val="50000"/>
                <a:hueOff val="-351403"/>
                <a:satOff val="-19897"/>
                <a:lumOff val="34689"/>
                <a:alphaOff val="0"/>
                <a:shade val="85000"/>
                <a:satMod val="130000"/>
              </a:schemeClr>
            </a:gs>
            <a:gs pos="34000">
              <a:schemeClr val="accent3">
                <a:shade val="50000"/>
                <a:hueOff val="-351403"/>
                <a:satOff val="-19897"/>
                <a:lumOff val="34689"/>
                <a:alphaOff val="0"/>
                <a:shade val="87000"/>
                <a:satMod val="125000"/>
              </a:schemeClr>
            </a:gs>
            <a:gs pos="70000">
              <a:schemeClr val="accent3">
                <a:shade val="50000"/>
                <a:hueOff val="-351403"/>
                <a:satOff val="-19897"/>
                <a:lumOff val="34689"/>
                <a:alphaOff val="0"/>
                <a:tint val="100000"/>
                <a:shade val="90000"/>
                <a:satMod val="130000"/>
              </a:schemeClr>
            </a:gs>
            <a:gs pos="100000">
              <a:schemeClr val="accent3">
                <a:shade val="50000"/>
                <a:hueOff val="-351403"/>
                <a:satOff val="-19897"/>
                <a:lumOff val="34689"/>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les échelles, </a:t>
          </a:r>
          <a:endParaRPr lang="en-US" sz="1500" b="1" kern="1200" dirty="0">
            <a:solidFill>
              <a:schemeClr val="bg1"/>
            </a:solidFill>
          </a:endParaRPr>
        </a:p>
      </dsp:txBody>
      <dsp:txXfrm>
        <a:off x="743133" y="3718113"/>
        <a:ext cx="1336736" cy="634066"/>
      </dsp:txXfrm>
    </dsp:sp>
    <dsp:sp modelId="{CCD9D874-7B88-4FB9-898F-05AFB3F6A1F3}">
      <dsp:nvSpPr>
        <dsp:cNvPr id="0" name=""/>
        <dsp:cNvSpPr/>
      </dsp:nvSpPr>
      <dsp:spPr>
        <a:xfrm>
          <a:off x="77000" y="2158437"/>
          <a:ext cx="1405340" cy="702670"/>
        </a:xfrm>
        <a:prstGeom prst="roundRect">
          <a:avLst/>
        </a:prstGeom>
        <a:gradFill rotWithShape="0">
          <a:gsLst>
            <a:gs pos="0">
              <a:schemeClr val="accent3">
                <a:shade val="50000"/>
                <a:hueOff val="-234268"/>
                <a:satOff val="-13265"/>
                <a:lumOff val="23126"/>
                <a:alphaOff val="0"/>
                <a:shade val="85000"/>
                <a:satMod val="130000"/>
              </a:schemeClr>
            </a:gs>
            <a:gs pos="34000">
              <a:schemeClr val="accent3">
                <a:shade val="50000"/>
                <a:hueOff val="-234268"/>
                <a:satOff val="-13265"/>
                <a:lumOff val="23126"/>
                <a:alphaOff val="0"/>
                <a:shade val="87000"/>
                <a:satMod val="125000"/>
              </a:schemeClr>
            </a:gs>
            <a:gs pos="70000">
              <a:schemeClr val="accent3">
                <a:shade val="50000"/>
                <a:hueOff val="-234268"/>
                <a:satOff val="-13265"/>
                <a:lumOff val="23126"/>
                <a:alphaOff val="0"/>
                <a:tint val="100000"/>
                <a:shade val="90000"/>
                <a:satMod val="130000"/>
              </a:schemeClr>
            </a:gs>
            <a:gs pos="100000">
              <a:schemeClr val="accent3">
                <a:shade val="50000"/>
                <a:hueOff val="-234268"/>
                <a:satOff val="-13265"/>
                <a:lumOff val="23126"/>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les couleurs, </a:t>
          </a:r>
          <a:endParaRPr lang="en-US" sz="1500" b="1" kern="1200" dirty="0">
            <a:solidFill>
              <a:schemeClr val="bg1"/>
            </a:solidFill>
          </a:endParaRPr>
        </a:p>
      </dsp:txBody>
      <dsp:txXfrm>
        <a:off x="111302" y="2192739"/>
        <a:ext cx="1336736" cy="634066"/>
      </dsp:txXfrm>
    </dsp:sp>
    <dsp:sp modelId="{FC06BAFD-CE25-468B-9312-FD8345BE98D5}">
      <dsp:nvSpPr>
        <dsp:cNvPr id="0" name=""/>
        <dsp:cNvSpPr/>
      </dsp:nvSpPr>
      <dsp:spPr>
        <a:xfrm>
          <a:off x="708831" y="633063"/>
          <a:ext cx="1405340" cy="702670"/>
        </a:xfrm>
        <a:prstGeom prst="roundRect">
          <a:avLst/>
        </a:prstGeom>
        <a:gradFill rotWithShape="0">
          <a:gsLst>
            <a:gs pos="0">
              <a:schemeClr val="accent3">
                <a:shade val="50000"/>
                <a:hueOff val="-117134"/>
                <a:satOff val="-6632"/>
                <a:lumOff val="11563"/>
                <a:alphaOff val="0"/>
                <a:shade val="85000"/>
                <a:satMod val="130000"/>
              </a:schemeClr>
            </a:gs>
            <a:gs pos="34000">
              <a:schemeClr val="accent3">
                <a:shade val="50000"/>
                <a:hueOff val="-117134"/>
                <a:satOff val="-6632"/>
                <a:lumOff val="11563"/>
                <a:alphaOff val="0"/>
                <a:shade val="87000"/>
                <a:satMod val="125000"/>
              </a:schemeClr>
            </a:gs>
            <a:gs pos="70000">
              <a:schemeClr val="accent3">
                <a:shade val="50000"/>
                <a:hueOff val="-117134"/>
                <a:satOff val="-6632"/>
                <a:lumOff val="11563"/>
                <a:alphaOff val="0"/>
                <a:tint val="100000"/>
                <a:shade val="90000"/>
                <a:satMod val="130000"/>
              </a:schemeClr>
            </a:gs>
            <a:gs pos="100000">
              <a:schemeClr val="accent3">
                <a:shade val="50000"/>
                <a:hueOff val="-117134"/>
                <a:satOff val="-6632"/>
                <a:lumOff val="11563"/>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qui composent le paysage.</a:t>
          </a:r>
          <a:endParaRPr lang="en-US" sz="1500" b="1" kern="1200" dirty="0">
            <a:solidFill>
              <a:schemeClr val="bg1"/>
            </a:solidFill>
          </a:endParaRPr>
        </a:p>
      </dsp:txBody>
      <dsp:txXfrm>
        <a:off x="743133" y="667365"/>
        <a:ext cx="1336736" cy="63406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2CE33-FB5D-4628-A68D-13A78DBB16F6}" type="datetimeFigureOut">
              <a:rPr lang="fr-FR" smtClean="0"/>
              <a:t>16/07/2025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90A63-A761-4982-AEE3-D25CC3321A18}" type="slidenum">
              <a:rPr lang="fr-FR" smtClean="0"/>
              <a:t>‹N°›</a:t>
            </a:fld>
            <a:endParaRPr lang="fr-FR"/>
          </a:p>
        </p:txBody>
      </p:sp>
    </p:spTree>
    <p:extLst>
      <p:ext uri="{BB962C8B-B14F-4D97-AF65-F5344CB8AC3E}">
        <p14:creationId xmlns:p14="http://schemas.microsoft.com/office/powerpoint/2010/main" val="3186818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file:///C:\Formation\Fleurissement\couleur.pp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file:///C:\Formation\Fleurissement\couleur.pp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Responsable d’équipes de jury pour le label au niveau de la région. A participer à l’obtention de la 4éme fleurs sur Toulouse et au reclassement 3 fleurs. </a:t>
            </a:r>
          </a:p>
          <a:p>
            <a:r>
              <a:rPr lang="fr-FR" dirty="0"/>
              <a:t>Ex Directeur du service Paysage et Nature de la ville de Narbonne. En 2010, suite a un avertissement 2 fleurs, le service avec les élus et les autres services de la ville a eu sa 3</a:t>
            </a:r>
            <a:r>
              <a:rPr lang="fr-FR" baseline="30000" dirty="0"/>
              <a:t>ème</a:t>
            </a:r>
            <a:r>
              <a:rPr lang="fr-FR" dirty="0"/>
              <a:t> fleur obtenue en 2014, confirmée en 2021.</a:t>
            </a:r>
          </a:p>
          <a:p>
            <a:r>
              <a:rPr lang="fr-FR" dirty="0"/>
              <a:t>Délégué régional de l’association </a:t>
            </a:r>
            <a:r>
              <a:rPr lang="fr-FR" dirty="0" err="1"/>
              <a:t>Hortis</a:t>
            </a:r>
            <a:r>
              <a:rPr lang="fr-FR" dirty="0"/>
              <a:t> responsables des services espaces verts et naturels des villes.</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a:t>
            </a:fld>
            <a:endParaRPr lang="fr-FR"/>
          </a:p>
        </p:txBody>
      </p:sp>
    </p:spTree>
    <p:extLst>
      <p:ext uri="{BB962C8B-B14F-4D97-AF65-F5344CB8AC3E}">
        <p14:creationId xmlns:p14="http://schemas.microsoft.com/office/powerpoint/2010/main" val="4286088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008000"/>
                </a:solidFill>
                <a:effectLst/>
                <a:latin typeface="Times New Roman" panose="02020603050405020304" pitchFamily="18" charset="0"/>
                <a:ea typeface="Times New Roman" panose="02020603050405020304" pitchFamily="18" charset="0"/>
              </a:rPr>
              <a:t>Les effets :</a:t>
            </a:r>
          </a:p>
          <a:p>
            <a:r>
              <a:rPr lang="fr-FR" sz="1800" dirty="0">
                <a:effectLst/>
                <a:latin typeface="Times New Roman" panose="02020603050405020304" pitchFamily="18" charset="0"/>
                <a:ea typeface="Times New Roman" panose="02020603050405020304" pitchFamily="18" charset="0"/>
              </a:rPr>
              <a:t>Le contraste, visible de loin, gênant de près, est produit par l’association des couleurs primaires entre elles, d’une couleur primaire et sa complémentaire, des couleurs complémentaires entre elles (bien pour être vu de loin) : Opposition des couleurs sur le cercle. Ces mélanges sont très vigoureux quand on utilise les teintes les plus denses (% de couleur pure) et en quantité équivalente.</a:t>
            </a:r>
          </a:p>
          <a:p>
            <a:r>
              <a:rPr lang="fr-FR" sz="1800" dirty="0">
                <a:effectLst/>
                <a:latin typeface="Times New Roman" panose="02020603050405020304" pitchFamily="18" charset="0"/>
                <a:ea typeface="Times New Roman" panose="02020603050405020304" pitchFamily="18" charset="0"/>
              </a:rPr>
              <a:t>L’harmonie est le rapprochement des couleurs sur le cercle (rouge, rouge orangé, orange, jaune orangé). Ces couleurs adjacentes doivent contenir un même pigment.</a:t>
            </a:r>
          </a:p>
          <a:p>
            <a:r>
              <a:rPr lang="fr-FR" sz="1800" dirty="0">
                <a:effectLst/>
                <a:latin typeface="Times New Roman" panose="02020603050405020304" pitchFamily="18" charset="0"/>
                <a:ea typeface="Times New Roman" panose="02020603050405020304" pitchFamily="18" charset="0"/>
              </a:rPr>
              <a:t>Le camaïeu est obtenu en associant une déclinaison d’un même pigment du plus clair au plus foncé. C’est en fait une harmonie réduite.</a:t>
            </a:r>
          </a:p>
          <a:p>
            <a:r>
              <a:rPr lang="fr-FR" sz="1800" dirty="0">
                <a:effectLst/>
                <a:latin typeface="Times New Roman" panose="02020603050405020304" pitchFamily="18" charset="0"/>
                <a:ea typeface="Times New Roman" panose="02020603050405020304" pitchFamily="18" charset="0"/>
              </a:rPr>
              <a:t>La saturation est l’apport ou la diminution du gris dans une couleur.</a:t>
            </a:r>
          </a:p>
          <a:p>
            <a:r>
              <a:rPr lang="fr-FR" sz="1800" dirty="0">
                <a:effectLst/>
                <a:latin typeface="Times New Roman" panose="02020603050405020304" pitchFamily="18" charset="0"/>
                <a:ea typeface="Times New Roman" panose="02020603050405020304" pitchFamily="18" charset="0"/>
              </a:rPr>
              <a:t>Les effets de couleurs en mélange nécessitent toujours une dominante pour ne pas être neutre.</a:t>
            </a:r>
          </a:p>
          <a:p>
            <a:r>
              <a:rPr lang="fr-FR" sz="1800" dirty="0">
                <a:effectLst/>
                <a:latin typeface="Times New Roman" panose="02020603050405020304" pitchFamily="18" charset="0"/>
                <a:ea typeface="Times New Roman" panose="02020603050405020304" pitchFamily="18" charset="0"/>
              </a:rPr>
              <a:t>La monochromie ou l’utilisation d’un seul pigment en mélangeant plusieurs espèces de préférence.</a:t>
            </a:r>
          </a:p>
          <a:p>
            <a:r>
              <a:rPr lang="fr-FR" sz="1800" dirty="0">
                <a:effectLst/>
                <a:latin typeface="Times New Roman" panose="02020603050405020304" pitchFamily="18" charset="0"/>
                <a:ea typeface="Times New Roman" panose="02020603050405020304" pitchFamily="18" charset="0"/>
              </a:rPr>
              <a:t>La symbolique des couleurs : il existe une correspondance entre les couleurs et nos émotions :</a:t>
            </a:r>
          </a:p>
          <a:p>
            <a:r>
              <a:rPr lang="fr-FR" sz="1800" dirty="0">
                <a:effectLst/>
                <a:latin typeface="Times New Roman" panose="02020603050405020304" pitchFamily="18" charset="0"/>
                <a:ea typeface="Times New Roman" panose="02020603050405020304" pitchFamily="18" charset="0"/>
              </a:rPr>
              <a:t>Rouge : sang, le feu, la violence, vitalité, excitant, provocant. Jaune : soleil, chaleur, or, richesse, gaieté, maturité. Rose : sensuel, calmant . Bleu : </a:t>
            </a:r>
            <a:r>
              <a:rPr lang="fr-FR" sz="1800" dirty="0" err="1">
                <a:effectLst/>
                <a:latin typeface="Times New Roman" panose="02020603050405020304" pitchFamily="18" charset="0"/>
                <a:ea typeface="Times New Roman" panose="02020603050405020304" pitchFamily="18" charset="0"/>
              </a:rPr>
              <a:t>ciel,reposant</a:t>
            </a:r>
            <a:r>
              <a:rPr lang="fr-FR" sz="1800" dirty="0">
                <a:effectLst/>
                <a:latin typeface="Times New Roman" panose="02020603050405020304" pitchFamily="18" charset="0"/>
                <a:ea typeface="Times New Roman" panose="02020603050405020304" pitchFamily="18" charset="0"/>
              </a:rPr>
              <a:t>, paix, le rêve. Le blanc : la pureté, candeur, raffinement, mystère, silence. Le vert : teinte neutre au jardin, fraicheur, stabilité. L’orange : chaleur, généreux, stimulant, puissance, voyage.</a:t>
            </a:r>
          </a:p>
          <a:p>
            <a:r>
              <a:rPr lang="fr-FR" sz="1800" dirty="0">
                <a:effectLst/>
                <a:latin typeface="Times New Roman" panose="02020603050405020304" pitchFamily="18" charset="0"/>
                <a:ea typeface="Times New Roman" panose="02020603050405020304" pitchFamily="18" charset="0"/>
              </a:rPr>
              <a:t>Toute couleur selon son environnement exprimera mille facettes sous milles éclairages ou voisinages différents. Il n’y a pas de bonne ou de mauvaise couleur, il n’y a que de mauvaises associations dans un contexte donné : dissonance avec le paysage, opposition à la définition d’un site, exposition et luminosité.</a:t>
            </a: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 Les tons :</a:t>
            </a:r>
          </a:p>
          <a:p>
            <a:r>
              <a:rPr lang="fr-FR" sz="1800" dirty="0">
                <a:effectLst/>
                <a:latin typeface="Times New Roman" panose="02020603050405020304" pitchFamily="18" charset="0"/>
                <a:ea typeface="Times New Roman" panose="02020603050405020304" pitchFamily="18" charset="0"/>
              </a:rPr>
              <a:t>Les tons chauds sont les couleurs dominantes de l’été. Le rouge, l’orange et le jaune sont des couleurs d’appel qui peuvent être violentes au soleil. Les tons froids, violet, bleu, appellent au calme et au repos, elles donnent de la profondeur et du recul. Les tons pastel, rose, crème allègent les compositions et s’associent souvent mais ils doivent être “ propres ”. Le blanc est le mélange des couleurs primaires, il s’accorde avec toutes les autres, il </a:t>
            </a:r>
            <a:r>
              <a:rPr lang="fr-FR" sz="1800" dirty="0" err="1">
                <a:effectLst/>
                <a:latin typeface="Times New Roman" panose="02020603050405020304" pitchFamily="18" charset="0"/>
                <a:ea typeface="Times New Roman" panose="02020603050405020304" pitchFamily="18" charset="0"/>
              </a:rPr>
              <a:t>adouçit</a:t>
            </a:r>
            <a:r>
              <a:rPr lang="fr-FR" sz="1800" dirty="0">
                <a:effectLst/>
                <a:latin typeface="Times New Roman" panose="02020603050405020304" pitchFamily="18" charset="0"/>
                <a:ea typeface="Times New Roman" panose="02020603050405020304" pitchFamily="18" charset="0"/>
              </a:rPr>
              <a:t> les contrastes, et réduit les dissonances. Ne pas oublier les gris et les sombres.</a:t>
            </a: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Association de couleurs :</a:t>
            </a:r>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pour les contrastes les couleurs opposées ne doivent jamais être égalitaires (</a:t>
            </a:r>
            <a:r>
              <a:rPr lang="fr-FR" sz="1800" dirty="0" err="1">
                <a:effectLst/>
                <a:latin typeface="Times New Roman" panose="02020603050405020304" pitchFamily="18" charset="0"/>
                <a:ea typeface="Times New Roman" panose="02020603050405020304" pitchFamily="18" charset="0"/>
              </a:rPr>
              <a:t>quantité,teinte</a:t>
            </a:r>
            <a:r>
              <a:rPr lang="fr-FR" sz="1800" dirty="0">
                <a:effectLst/>
                <a:latin typeface="Times New Roman" panose="02020603050405020304" pitchFamily="18" charset="0"/>
                <a:ea typeface="Times New Roman" panose="02020603050405020304" pitchFamily="18" charset="0"/>
              </a:rPr>
              <a:t>). L’utilisation d’une couleur intermédiaire </a:t>
            </a:r>
            <a:r>
              <a:rPr lang="fr-FR" sz="1800" dirty="0" err="1">
                <a:effectLst/>
                <a:latin typeface="Times New Roman" panose="02020603050405020304" pitchFamily="18" charset="0"/>
                <a:ea typeface="Times New Roman" panose="02020603050405020304" pitchFamily="18" charset="0"/>
              </a:rPr>
              <a:t>adouçit</a:t>
            </a:r>
            <a:r>
              <a:rPr lang="fr-FR" sz="1800" dirty="0">
                <a:effectLst/>
                <a:latin typeface="Times New Roman" panose="02020603050405020304" pitchFamily="18" charset="0"/>
                <a:ea typeface="Times New Roman" panose="02020603050405020304" pitchFamily="18" charset="0"/>
              </a:rPr>
              <a:t> cet effet. Les </a:t>
            </a:r>
            <a:r>
              <a:rPr lang="fr-FR" sz="1800" dirty="0" err="1">
                <a:effectLst/>
                <a:latin typeface="Times New Roman" panose="02020603050405020304" pitchFamily="18" charset="0"/>
                <a:ea typeface="Times New Roman" panose="02020603050405020304" pitchFamily="18" charset="0"/>
              </a:rPr>
              <a:t>camïeux</a:t>
            </a:r>
            <a:r>
              <a:rPr lang="fr-FR" sz="1800" dirty="0">
                <a:effectLst/>
                <a:latin typeface="Times New Roman" panose="02020603050405020304" pitchFamily="18" charset="0"/>
                <a:ea typeface="Times New Roman" panose="02020603050405020304" pitchFamily="18" charset="0"/>
              </a:rPr>
              <a:t> sont bien complétés par des taches discrètes de sa complémentaire. Les tons pastels sont accrochés par des couleurs sombres.</a:t>
            </a:r>
          </a:p>
          <a:p>
            <a:r>
              <a:rPr lang="fr-FR" sz="1800" dirty="0">
                <a:effectLst/>
                <a:latin typeface="Times New Roman" panose="02020603050405020304" pitchFamily="18" charset="0"/>
                <a:ea typeface="Times New Roman" panose="02020603050405020304" pitchFamily="18" charset="0"/>
              </a:rPr>
              <a:t>Rouge et blanc, rouge vif et rose clair, jaune vif et mauve, orange vif et violet, rose vif et bleu, saumon et rouge vif.    </a:t>
            </a:r>
            <a:r>
              <a:rPr lang="fr-FR"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ction="ppaction://hlinkpres?slideindex=1&amp;slidetitle="/>
              </a:rPr>
              <a:t>couleur.ppt</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8000"/>
                </a:solidFill>
                <a:effectLst/>
                <a:latin typeface="Times New Roman" panose="02020603050405020304" pitchFamily="18" charset="0"/>
                <a:ea typeface="Times New Roman" panose="02020603050405020304" pitchFamily="18" charset="0"/>
              </a:rPr>
              <a:t>Les erreurs à éviter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La cacophonie ou le mélange des couleurs où l’on ne perçoit plus rien.</a:t>
            </a:r>
          </a:p>
          <a:p>
            <a:r>
              <a:rPr lang="fr-FR" sz="1800" dirty="0">
                <a:effectLst/>
                <a:latin typeface="Times New Roman" panose="02020603050405020304" pitchFamily="18" charset="0"/>
                <a:ea typeface="Times New Roman" panose="02020603050405020304" pitchFamily="18" charset="0"/>
              </a:rPr>
              <a:t>Les chocs colorés : le contraste de couleurs primaires à égale proportion, le mélange de couleurs chaudes et de couleurs froides.</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12</a:t>
            </a:fld>
            <a:endParaRPr lang="fr-FR"/>
          </a:p>
        </p:txBody>
      </p:sp>
    </p:spTree>
    <p:extLst>
      <p:ext uri="{BB962C8B-B14F-4D97-AF65-F5344CB8AC3E}">
        <p14:creationId xmlns:p14="http://schemas.microsoft.com/office/powerpoint/2010/main" val="2263541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 Les tons :</a:t>
            </a:r>
          </a:p>
          <a:p>
            <a:r>
              <a:rPr lang="fr-FR" sz="1800" dirty="0">
                <a:effectLst/>
                <a:latin typeface="Times New Roman" panose="02020603050405020304" pitchFamily="18" charset="0"/>
                <a:ea typeface="Times New Roman" panose="02020603050405020304" pitchFamily="18" charset="0"/>
              </a:rPr>
              <a:t>Les tons chauds sont les couleurs dominantes de l’été. Le rouge, l’orange et le jaune sont des couleurs d’appel qui peuvent être violentes au soleil. Les tons froids, violet, bleu, appellent au calme et au repos, elles donnent de la profondeur et du recul. Les tons pastel, rose, crème allègent les compositions et s’associent souvent mais ils doivent être “ propres ”. Le blanc est le mélange des couleurs primaires, il s’accorde avec toutes les autres, il </a:t>
            </a:r>
            <a:r>
              <a:rPr lang="fr-FR" sz="1800" dirty="0" err="1">
                <a:effectLst/>
                <a:latin typeface="Times New Roman" panose="02020603050405020304" pitchFamily="18" charset="0"/>
                <a:ea typeface="Times New Roman" panose="02020603050405020304" pitchFamily="18" charset="0"/>
              </a:rPr>
              <a:t>adouçit</a:t>
            </a:r>
            <a:r>
              <a:rPr lang="fr-FR" sz="1800" dirty="0">
                <a:effectLst/>
                <a:latin typeface="Times New Roman" panose="02020603050405020304" pitchFamily="18" charset="0"/>
                <a:ea typeface="Times New Roman" panose="02020603050405020304" pitchFamily="18" charset="0"/>
              </a:rPr>
              <a:t> les contrastes, et réduit les dissonances. Ne pas oublier les gris et les sombres.</a:t>
            </a: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Association de couleurs :</a:t>
            </a:r>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pour les contrastes les couleurs opposées ne doivent jamais être égalitaires (quantité, teinte). L’utilisation d’une couleur intermédiaire </a:t>
            </a:r>
            <a:r>
              <a:rPr lang="fr-FR" sz="1800" dirty="0" err="1">
                <a:effectLst/>
                <a:latin typeface="Times New Roman" panose="02020603050405020304" pitchFamily="18" charset="0"/>
                <a:ea typeface="Times New Roman" panose="02020603050405020304" pitchFamily="18" charset="0"/>
              </a:rPr>
              <a:t>adouçit</a:t>
            </a:r>
            <a:r>
              <a:rPr lang="fr-FR" sz="1800" dirty="0">
                <a:effectLst/>
                <a:latin typeface="Times New Roman" panose="02020603050405020304" pitchFamily="18" charset="0"/>
                <a:ea typeface="Times New Roman" panose="02020603050405020304" pitchFamily="18" charset="0"/>
              </a:rPr>
              <a:t> cet effet. Les </a:t>
            </a:r>
            <a:r>
              <a:rPr lang="fr-FR" sz="1800" dirty="0" err="1">
                <a:effectLst/>
                <a:latin typeface="Times New Roman" panose="02020603050405020304" pitchFamily="18" charset="0"/>
                <a:ea typeface="Times New Roman" panose="02020603050405020304" pitchFamily="18" charset="0"/>
              </a:rPr>
              <a:t>camïeux</a:t>
            </a:r>
            <a:r>
              <a:rPr lang="fr-FR" sz="1800" dirty="0">
                <a:effectLst/>
                <a:latin typeface="Times New Roman" panose="02020603050405020304" pitchFamily="18" charset="0"/>
                <a:ea typeface="Times New Roman" panose="02020603050405020304" pitchFamily="18" charset="0"/>
              </a:rPr>
              <a:t> sont bien complétés par des taches discrètes de sa complémentaire. Les tons pastels sont accrochés par des couleurs sombres.</a:t>
            </a:r>
          </a:p>
          <a:p>
            <a:r>
              <a:rPr lang="fr-FR" sz="1800" dirty="0">
                <a:effectLst/>
                <a:latin typeface="Times New Roman" panose="02020603050405020304" pitchFamily="18" charset="0"/>
                <a:ea typeface="Times New Roman" panose="02020603050405020304" pitchFamily="18" charset="0"/>
              </a:rPr>
              <a:t>Rouge et blanc, rouge vif et rose clair, jaune vif et mauve, orange vif et violet, rose vif et bleu, saumon et rouge vif.    </a:t>
            </a:r>
            <a:r>
              <a:rPr lang="fr-FR"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ction="ppaction://hlinkpres?slideindex=1&amp;slidetitle="/>
              </a:rPr>
              <a:t>couleur.ppt</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8000"/>
                </a:solidFill>
                <a:effectLst/>
                <a:latin typeface="Times New Roman" panose="02020603050405020304" pitchFamily="18" charset="0"/>
                <a:ea typeface="Times New Roman" panose="02020603050405020304" pitchFamily="18" charset="0"/>
              </a:rPr>
              <a:t>Les erreurs à éviter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La cacophonie ou le mélange des couleurs où l’on ne perçoit plus rien.</a:t>
            </a:r>
          </a:p>
          <a:p>
            <a:r>
              <a:rPr lang="fr-FR" sz="1800" dirty="0">
                <a:effectLst/>
                <a:latin typeface="Times New Roman" panose="02020603050405020304" pitchFamily="18" charset="0"/>
                <a:ea typeface="Times New Roman" panose="02020603050405020304" pitchFamily="18" charset="0"/>
              </a:rPr>
              <a:t>Les chocs colorés : le contraste de couleurs primaires à égale proportion, le mélange de couleurs chaudes et de couleurs froides.</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13</a:t>
            </a:fld>
            <a:endParaRPr lang="fr-FR"/>
          </a:p>
        </p:txBody>
      </p:sp>
    </p:spTree>
    <p:extLst>
      <p:ext uri="{BB962C8B-B14F-4D97-AF65-F5344CB8AC3E}">
        <p14:creationId xmlns:p14="http://schemas.microsoft.com/office/powerpoint/2010/main" val="3696831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008000"/>
                </a:solidFill>
                <a:effectLst/>
                <a:latin typeface="Times New Roman" panose="02020603050405020304" pitchFamily="18" charset="0"/>
                <a:ea typeface="Times New Roman" panose="02020603050405020304" pitchFamily="18" charset="0"/>
              </a:rPr>
              <a:t>Les tons :</a:t>
            </a:r>
          </a:p>
          <a:p>
            <a:r>
              <a:rPr lang="fr-FR" sz="1800" dirty="0">
                <a:effectLst/>
                <a:latin typeface="Times New Roman" panose="02020603050405020304" pitchFamily="18" charset="0"/>
                <a:ea typeface="Times New Roman" panose="02020603050405020304" pitchFamily="18" charset="0"/>
              </a:rPr>
              <a:t>Les tons chauds sont les couleurs dominantes de l’été. Le rouge, l’orange et le jaune sont des couleurs d’appel qui peuvent être violentes au soleil. Les tons froids, violet, bleu, appellent au calme et au repos, elles donnent de la profondeur et du recul. Les tons pastel, rose, crème allègent les compositions et s’associent souvent mais ils doivent être “ propres ”. Le blanc est le mélange des couleurs primaires, il s’accorde avec toutes les autres, il adoucit les contrastes, et réduit les dissonances. Ne pas oublier les gris et les sombres.</a:t>
            </a: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Association de couleurs :</a:t>
            </a:r>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pour les contrastes les couleurs opposées ne doivent jamais être égalitaires (quantité, teinte). L’utilisation d’une couleur intermédiaire </a:t>
            </a:r>
            <a:r>
              <a:rPr lang="fr-FR" sz="1800" dirty="0" err="1">
                <a:effectLst/>
                <a:latin typeface="Times New Roman" panose="02020603050405020304" pitchFamily="18" charset="0"/>
                <a:ea typeface="Times New Roman" panose="02020603050405020304" pitchFamily="18" charset="0"/>
              </a:rPr>
              <a:t>adouçit</a:t>
            </a:r>
            <a:r>
              <a:rPr lang="fr-FR" sz="1800" dirty="0">
                <a:effectLst/>
                <a:latin typeface="Times New Roman" panose="02020603050405020304" pitchFamily="18" charset="0"/>
                <a:ea typeface="Times New Roman" panose="02020603050405020304" pitchFamily="18" charset="0"/>
              </a:rPr>
              <a:t> cet effet. Les </a:t>
            </a:r>
            <a:r>
              <a:rPr lang="fr-FR" sz="1800" dirty="0" err="1">
                <a:effectLst/>
                <a:latin typeface="Times New Roman" panose="02020603050405020304" pitchFamily="18" charset="0"/>
                <a:ea typeface="Times New Roman" panose="02020603050405020304" pitchFamily="18" charset="0"/>
              </a:rPr>
              <a:t>camïeux</a:t>
            </a:r>
            <a:r>
              <a:rPr lang="fr-FR" sz="1800" dirty="0">
                <a:effectLst/>
                <a:latin typeface="Times New Roman" panose="02020603050405020304" pitchFamily="18" charset="0"/>
                <a:ea typeface="Times New Roman" panose="02020603050405020304" pitchFamily="18" charset="0"/>
              </a:rPr>
              <a:t> sont bien complétés par des taches discrètes de sa complémentaire. Les tons pastels sont accrochés par des couleurs sombres.</a:t>
            </a:r>
          </a:p>
          <a:p>
            <a:r>
              <a:rPr lang="fr-FR" sz="1800" dirty="0">
                <a:effectLst/>
                <a:latin typeface="Times New Roman" panose="02020603050405020304" pitchFamily="18" charset="0"/>
                <a:ea typeface="Times New Roman" panose="02020603050405020304" pitchFamily="18" charset="0"/>
              </a:rPr>
              <a:t>Rouge et blanc, rouge vif et rose clair, jaune vif et mauve, orange vif et violet, rose vif et bleu, saumon et rouge vif.  </a:t>
            </a:r>
          </a:p>
          <a:p>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8000"/>
                </a:solidFill>
                <a:effectLst/>
                <a:latin typeface="Times New Roman" panose="02020603050405020304" pitchFamily="18" charset="0"/>
                <a:ea typeface="Times New Roman" panose="02020603050405020304" pitchFamily="18" charset="0"/>
              </a:rPr>
              <a:t>Les erreurs à éviter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La cacophonie ou le mélange des couleurs où l’on ne perçoit plus rien.</a:t>
            </a:r>
          </a:p>
          <a:p>
            <a:r>
              <a:rPr lang="fr-FR" sz="1800" dirty="0">
                <a:effectLst/>
                <a:latin typeface="Times New Roman" panose="02020603050405020304" pitchFamily="18" charset="0"/>
                <a:ea typeface="Times New Roman" panose="02020603050405020304" pitchFamily="18" charset="0"/>
              </a:rPr>
              <a:t>Les chocs colorés : le contraste de couleurs primaires à égale proportion, le mélange de couleurs chaudes et de couleurs froides.</a:t>
            </a:r>
          </a:p>
          <a:p>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Critique du fleurissement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rPr>
              <a:t>Les massifs des villes composés de nombreuses espèces multicolores sont faites pour être vu de loin. Leur rôle est plus de manifester une présence végétale que de réaliser un véritable motif ? Souvent, les responsables de ces espaces verts recherchent plus la prouesse technique que le bon sens paysager. Cela les conduit à créer des associations hardies, compliquées, parfois étonnantes, mais rarement de très bon goût. Il faut dire à leur décharge que ces massifs jouent un peu le rôle d’une affiche publicitaire. Ils doivent offrir un fort impact visuel de manière à manifester la volonté de fleurissement de la commune.</a:t>
            </a:r>
          </a:p>
          <a:p>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14</a:t>
            </a:fld>
            <a:endParaRPr lang="fr-FR"/>
          </a:p>
        </p:txBody>
      </p:sp>
    </p:spTree>
    <p:extLst>
      <p:ext uri="{BB962C8B-B14F-4D97-AF65-F5344CB8AC3E}">
        <p14:creationId xmlns:p14="http://schemas.microsoft.com/office/powerpoint/2010/main" val="3845070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LES ANNUELLES.</a:t>
            </a:r>
          </a:p>
          <a:p>
            <a:r>
              <a:rPr lang="fr-FR" sz="1800" dirty="0">
                <a:effectLst/>
                <a:latin typeface="Times New Roman" panose="02020603050405020304" pitchFamily="18" charset="0"/>
                <a:ea typeface="Times New Roman" panose="02020603050405020304" pitchFamily="18" charset="0"/>
              </a:rPr>
              <a:t>L’été, elles sont la base des décorations des jardins. Ces plantes fleurissent de mai aux gelées. Suivant les espèces, on a des floraisons plus courtes ou des arrêts de floraisons au cours de l’été. On les cultive pour leurs fleurs, leurs feuillages, ou leurs fruits. Le cycle végétatif se réalise sur l’année civile, et leur développement est rapide. La culture est de trois types : en serre chaude (Agératum, sauge </a:t>
            </a:r>
            <a:r>
              <a:rPr lang="fr-FR" sz="1800" dirty="0" err="1">
                <a:effectLst/>
                <a:latin typeface="Times New Roman" panose="02020603050405020304" pitchFamily="18" charset="0"/>
                <a:ea typeface="Times New Roman" panose="02020603050405020304" pitchFamily="18" charset="0"/>
              </a:rPr>
              <a:t>splendens</a:t>
            </a:r>
            <a:r>
              <a:rPr lang="fr-FR" sz="1800" dirty="0">
                <a:effectLst/>
                <a:latin typeface="Times New Roman" panose="02020603050405020304" pitchFamily="18" charset="0"/>
                <a:ea typeface="Times New Roman" panose="02020603050405020304" pitchFamily="18" charset="0"/>
              </a:rPr>
              <a:t>), en serre froide (</a:t>
            </a:r>
            <a:r>
              <a:rPr lang="fr-FR" sz="1800" dirty="0" err="1">
                <a:effectLst/>
                <a:latin typeface="Times New Roman" panose="02020603050405020304" pitchFamily="18" charset="0"/>
                <a:ea typeface="Times New Roman" panose="02020603050405020304" pitchFamily="18" charset="0"/>
              </a:rPr>
              <a:t>oeillet</a:t>
            </a:r>
            <a:r>
              <a:rPr lang="fr-FR" sz="1800" dirty="0">
                <a:effectLst/>
                <a:latin typeface="Times New Roman" panose="02020603050405020304" pitchFamily="18" charset="0"/>
                <a:ea typeface="Times New Roman" panose="02020603050405020304" pitchFamily="18" charset="0"/>
              </a:rPr>
              <a:t> d’Inde, pétunia), en place (souci, balsamine, lavatère). Certaines annuelles pour améliorer leurs comportements sont bouturées.</a:t>
            </a:r>
          </a:p>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LES PLANTES MOLLES.</a:t>
            </a:r>
          </a:p>
          <a:p>
            <a:r>
              <a:rPr lang="fr-FR" sz="1800" dirty="0">
                <a:effectLst/>
                <a:latin typeface="Times New Roman" panose="02020603050405020304" pitchFamily="18" charset="0"/>
                <a:ea typeface="Times New Roman" panose="02020603050405020304" pitchFamily="18" charset="0"/>
              </a:rPr>
              <a:t>Elles proviennent de régions tropicales où elles sont vivaces. Le nom utilisé leur vient de ce que riches en eau, elles ne résistent pas aux gelées. Traditionnellement multipliées par bouturage, on note une évolution vers le semis... de sorte que l’on peut les considérer comme des annuelles de serres chaudes. Les plantes utilisées pour les mosaïques et les plantes vertes de massif sont des plantes molles, comme beaucoup de plantes à suspensions ou de </a:t>
            </a:r>
            <a:r>
              <a:rPr lang="fr-FR" sz="1800" dirty="0">
                <a:solidFill>
                  <a:srgbClr val="008000"/>
                </a:solidFill>
                <a:effectLst/>
                <a:latin typeface="Times New Roman" panose="02020603050405020304" pitchFamily="18" charset="0"/>
                <a:ea typeface="Times New Roman" panose="02020603050405020304" pitchFamily="18" charset="0"/>
              </a:rPr>
              <a:t>PLANTES A FEUILLAGE</a:t>
            </a:r>
            <a:r>
              <a:rPr lang="fr-FR" sz="1800" dirty="0">
                <a:effectLst/>
                <a:latin typeface="Times New Roman" panose="02020603050405020304" pitchFamily="18" charset="0"/>
                <a:ea typeface="Times New Roman" panose="02020603050405020304" pitchFamily="18" charset="0"/>
              </a:rPr>
              <a:t>.</a:t>
            </a:r>
          </a:p>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LES BISANNUELLES.</a:t>
            </a:r>
          </a:p>
          <a:p>
            <a:r>
              <a:rPr lang="fr-FR" sz="1800" dirty="0">
                <a:effectLst/>
                <a:latin typeface="Times New Roman" panose="02020603050405020304" pitchFamily="18" charset="0"/>
                <a:ea typeface="Times New Roman" panose="02020603050405020304" pitchFamily="18" charset="0"/>
              </a:rPr>
              <a:t>Leur cycle végétatif s’étend sur deux années civiles même s’il dure une année. Botaniquement, elles sont issues de plantes vivaces sélectionnées, qui fleurissent plus ou moins en saison froide avec un regain au printemps. Elles développent une rosette de feuilles qui résiste au frimas de l’hiver. Elles peuvent retrouver leur caractère d’origine si elles restent en place.</a:t>
            </a:r>
          </a:p>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LES PLANTES INTERMEDIAIRES OU LES POTEES FLEURIES. Chrysanthème, Choux, Cinéraire, Primevères, Tulipes ou Jacynthe en pots…</a:t>
            </a:r>
          </a:p>
          <a:p>
            <a:r>
              <a:rPr lang="fr-FR" sz="1800" dirty="0">
                <a:effectLst/>
                <a:latin typeface="Times New Roman" panose="02020603050405020304" pitchFamily="18" charset="0"/>
                <a:ea typeface="Times New Roman" panose="02020603050405020304" pitchFamily="18" charset="0"/>
              </a:rPr>
              <a:t>Elles permettent une décoration supplémentaire entre les deux principales floraisons. Elles servent à refleurir les massifs défectueux et sont à réserver pour les lieux de prestiges. Elles peuvent aussi servir pour les décorations intérieures.</a:t>
            </a:r>
          </a:p>
          <a:p>
            <a:endParaRPr lang="fr-FR"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DIVERS.</a:t>
            </a:r>
          </a:p>
          <a:p>
            <a:r>
              <a:rPr lang="fr-FR" sz="1800" dirty="0">
                <a:effectLst/>
                <a:latin typeface="Times New Roman" panose="02020603050405020304" pitchFamily="18" charset="0"/>
                <a:ea typeface="Times New Roman" panose="02020603050405020304" pitchFamily="18" charset="0"/>
              </a:rPr>
              <a:t> Le fleurissement en tapis nous permet d’utiliser l’été d’autres catégories de plantes, les méditerranéennes, les </a:t>
            </a:r>
            <a:r>
              <a:rPr lang="fr-FR" sz="1800" dirty="0">
                <a:solidFill>
                  <a:srgbClr val="008000"/>
                </a:solidFill>
                <a:effectLst/>
                <a:latin typeface="Times New Roman" panose="02020603050405020304" pitchFamily="18" charset="0"/>
                <a:ea typeface="Times New Roman" panose="02020603050405020304" pitchFamily="18" charset="0"/>
              </a:rPr>
              <a:t>POTAGERES</a:t>
            </a:r>
            <a:r>
              <a:rPr lang="fr-FR" sz="1800" dirty="0">
                <a:effectLst/>
                <a:latin typeface="Times New Roman" panose="02020603050405020304" pitchFamily="18" charset="0"/>
                <a:ea typeface="Times New Roman" panose="02020603050405020304" pitchFamily="18" charset="0"/>
              </a:rPr>
              <a:t> les </a:t>
            </a:r>
            <a:r>
              <a:rPr lang="fr-FR" sz="1800" dirty="0">
                <a:solidFill>
                  <a:srgbClr val="008000"/>
                </a:solidFill>
                <a:effectLst/>
                <a:latin typeface="Times New Roman" panose="02020603050405020304" pitchFamily="18" charset="0"/>
                <a:ea typeface="Times New Roman" panose="02020603050405020304" pitchFamily="18" charset="0"/>
              </a:rPr>
              <a:t>GRAMINEES </a:t>
            </a:r>
            <a:r>
              <a:rPr lang="fr-FR" sz="1800" dirty="0">
                <a:effectLst/>
                <a:latin typeface="Times New Roman" panose="02020603050405020304" pitchFamily="18" charset="0"/>
                <a:ea typeface="Times New Roman" panose="02020603050405020304" pitchFamily="18" charset="0"/>
              </a:rPr>
              <a:t>et les </a:t>
            </a:r>
            <a:r>
              <a:rPr lang="fr-FR" sz="1800" dirty="0">
                <a:solidFill>
                  <a:srgbClr val="008000"/>
                </a:solidFill>
                <a:effectLst/>
                <a:latin typeface="Times New Roman" panose="02020603050405020304" pitchFamily="18" charset="0"/>
                <a:ea typeface="Times New Roman" panose="02020603050405020304" pitchFamily="18" charset="0"/>
              </a:rPr>
              <a:t>GRIMPANTES</a:t>
            </a:r>
            <a:r>
              <a:rPr lang="fr-FR" sz="1800" dirty="0">
                <a:effectLst/>
                <a:latin typeface="Times New Roman" panose="02020603050405020304" pitchFamily="18" charset="0"/>
                <a:ea typeface="Times New Roman" panose="02020603050405020304" pitchFamily="18" charset="0"/>
              </a:rPr>
              <a:t>.</a:t>
            </a:r>
          </a:p>
          <a:p>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62F209-BE87-4770-95F7-140376B5B48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950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LES PLANTES VIVACES.</a:t>
            </a:r>
          </a:p>
          <a:p>
            <a:r>
              <a:rPr lang="fr-FR" sz="1800" dirty="0">
                <a:effectLst/>
                <a:latin typeface="Times New Roman" panose="02020603050405020304" pitchFamily="18" charset="0"/>
                <a:ea typeface="Times New Roman" panose="02020603050405020304" pitchFamily="18" charset="0"/>
              </a:rPr>
              <a:t>Elles sont susceptibles de rester en place de nombreuses années. Une gamme de plantes vivaces cultivées comme des annuelles sont très utilisées  (</a:t>
            </a:r>
            <a:r>
              <a:rPr lang="fr-FR" sz="1800" dirty="0" err="1">
                <a:effectLst/>
                <a:latin typeface="Times New Roman" panose="02020603050405020304" pitchFamily="18" charset="0"/>
                <a:ea typeface="Times New Roman" panose="02020603050405020304" pitchFamily="18" charset="0"/>
              </a:rPr>
              <a:t>gaura</a:t>
            </a:r>
            <a:r>
              <a:rPr lang="fr-FR" sz="1800" dirty="0">
                <a:effectLst/>
                <a:latin typeface="Times New Roman" panose="02020603050405020304" pitchFamily="18" charset="0"/>
                <a:ea typeface="Times New Roman" panose="02020603050405020304" pitchFamily="18" charset="0"/>
              </a:rPr>
              <a:t>, delphinium, rudbeckia) , une autre gamme est employée en complément des bisannuelle (pavot, euphorbe, pulmonaire, </a:t>
            </a:r>
            <a:r>
              <a:rPr lang="fr-FR" sz="1800" dirty="0" err="1">
                <a:effectLst/>
                <a:latin typeface="Times New Roman" panose="02020603050405020304" pitchFamily="18" charset="0"/>
                <a:ea typeface="Times New Roman" panose="02020603050405020304" pitchFamily="18" charset="0"/>
              </a:rPr>
              <a:t>erisinum</a:t>
            </a:r>
            <a:r>
              <a:rPr lang="fr-FR" sz="1800" dirty="0">
                <a:effectLst/>
                <a:latin typeface="Times New Roman" panose="02020603050405020304" pitchFamily="18" charset="0"/>
                <a:ea typeface="Times New Roman" panose="02020603050405020304" pitchFamily="18" charset="0"/>
              </a:rPr>
              <a:t>). Elles apportent une touche plus naturelle dans les massifs et elles se développent et s’étendent au fil des ans. On peut installer des massifs uniquement de vivaces dans certaines situations. La difficulté d’entretien et leur floraison éphémère limite pourtant leur usage</a:t>
            </a:r>
          </a:p>
          <a:p>
            <a:r>
              <a:rPr lang="fr-FR" sz="1800" dirty="0">
                <a:effectLst/>
                <a:latin typeface="Times New Roman" panose="02020603050405020304" pitchFamily="18" charset="0"/>
                <a:ea typeface="Times New Roman" panose="02020603050405020304" pitchFamily="18" charset="0"/>
              </a:rPr>
              <a:t> </a:t>
            </a:r>
          </a:p>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LES PLANTES BULBEUSES. A naturaliser</a:t>
            </a:r>
          </a:p>
          <a:p>
            <a:r>
              <a:rPr lang="fr-FR" sz="1800" dirty="0">
                <a:effectLst/>
                <a:latin typeface="Times New Roman" panose="02020603050405020304" pitchFamily="18" charset="0"/>
                <a:ea typeface="Times New Roman" panose="02020603050405020304" pitchFamily="18" charset="0"/>
              </a:rPr>
              <a:t>Ces espèces sont vivaces, mais elles présentent la particularité de posséder une souche, un bulbe, un rhizome, ou un tubercule servant à accumuler les réserves nutritives, car après la floraison elles se mettent en repos complet (cyclamen de Naples, jonquille, tulipe, cannas). Elles fleurissent superbement les gazons. Plantation mécanisé</a:t>
            </a:r>
          </a:p>
          <a:p>
            <a:endParaRPr lang="fr-FR"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rPr>
              <a:t>LES GRAMINEES. Attention aux allergies. Elles amènent du graphisme par leur feuillage et de la vie avec le mouvement dû aux vents</a:t>
            </a:r>
          </a:p>
          <a:p>
            <a:pPr marL="285750" indent="-285750">
              <a:buFont typeface="Arial" panose="020B0604020202020204" pitchFamily="34" charset="0"/>
              <a:buChar char="•"/>
            </a:pPr>
            <a:endParaRPr lang="fr-FR"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rPr>
              <a:t>LES POTAGERES Beaucoup de feuillage coloré</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62F209-BE87-4770-95F7-140376B5B48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875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62F209-BE87-4770-95F7-140376B5B48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772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LES CONTRAINTES DES PLANTES.</a:t>
            </a:r>
          </a:p>
          <a:p>
            <a:r>
              <a:rPr lang="fr-FR" sz="1800" dirty="0">
                <a:effectLst/>
                <a:latin typeface="Times New Roman" panose="02020603050405020304" pitchFamily="18" charset="0"/>
                <a:ea typeface="Times New Roman" panose="02020603050405020304" pitchFamily="18" charset="0"/>
              </a:rPr>
              <a:t>La situation à l’ensoleillement, plein soleil, soleil, mi-ombre, ombre. </a:t>
            </a:r>
          </a:p>
          <a:p>
            <a:r>
              <a:rPr lang="fr-FR" sz="1800" dirty="0">
                <a:effectLst/>
                <a:latin typeface="Times New Roman" panose="02020603050405020304" pitchFamily="18" charset="0"/>
                <a:ea typeface="Times New Roman" panose="02020603050405020304" pitchFamily="18" charset="0"/>
              </a:rPr>
              <a:t>La situation au sol même s'il est souvent modifié. </a:t>
            </a:r>
          </a:p>
          <a:p>
            <a:r>
              <a:rPr lang="fr-FR" sz="1800" dirty="0">
                <a:effectLst/>
                <a:latin typeface="Times New Roman" panose="02020603050405020304" pitchFamily="18" charset="0"/>
                <a:ea typeface="Times New Roman" panose="02020603050405020304" pitchFamily="18" charset="0"/>
              </a:rPr>
              <a:t>La situation à l’environnement, carrefours, routes et pots d’échappement, vandalisme. </a:t>
            </a:r>
          </a:p>
          <a:p>
            <a:r>
              <a:rPr lang="fr-FR" sz="1800" dirty="0">
                <a:effectLst/>
                <a:latin typeface="Times New Roman" panose="02020603050405020304" pitchFamily="18" charset="0"/>
                <a:ea typeface="Times New Roman" panose="02020603050405020304" pitchFamily="18" charset="0"/>
              </a:rPr>
              <a:t>La situation à l’humidité, lieux humide, rocaille, arrosage automatique, sécheresse.</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62F209-BE87-4770-95F7-140376B5B48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055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8B85D-7C4C-F7E5-6F4C-F24F7AD0F3F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67948B7-5F1D-D41E-51DE-CC7D2A80E26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33F353C-9722-485A-A426-E39933A3D7C8}"/>
              </a:ext>
            </a:extLst>
          </p:cNvPr>
          <p:cNvSpPr>
            <a:spLocks noGrp="1"/>
          </p:cNvSpPr>
          <p:nvPr>
            <p:ph type="body" idx="1"/>
          </p:nvPr>
        </p:nvSpPr>
        <p:spPr/>
        <p:txBody>
          <a:bodyPr/>
          <a:lstStyle/>
          <a:p>
            <a:r>
              <a:rPr lang="fr-FR" dirty="0"/>
              <a:t>Faire préciser les différentes plantes</a:t>
            </a:r>
          </a:p>
        </p:txBody>
      </p:sp>
      <p:sp>
        <p:nvSpPr>
          <p:cNvPr id="4" name="Espace réservé du numéro de diapositive 3">
            <a:extLst>
              <a:ext uri="{FF2B5EF4-FFF2-40B4-BE49-F238E27FC236}">
                <a16:creationId xmlns:a16="http://schemas.microsoft.com/office/drawing/2014/main" id="{150729EA-1C9A-01C9-AD05-F1B8331DCAD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62F209-BE87-4770-95F7-140376B5B48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421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BAD27713-70D2-D806-1B70-F5EB1CEDB7D9}"/>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3B8CFA34-F0A4-4262-9453-17480E10D7C6}" type="slidenum">
              <a:rPr kumimoji="0" lang="fr-FR" altLang="fr-FR"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20</a:t>
            </a:fld>
            <a:endParaRPr kumimoji="0" lang="fr-FR" altLang="fr-FR"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4275" name="Rectangle 2">
            <a:extLst>
              <a:ext uri="{FF2B5EF4-FFF2-40B4-BE49-F238E27FC236}">
                <a16:creationId xmlns:a16="http://schemas.microsoft.com/office/drawing/2014/main" id="{03D68F47-2226-D37F-4D4D-52EEFB37A78D}"/>
              </a:ext>
            </a:extLst>
          </p:cNvPr>
          <p:cNvSpPr>
            <a:spLocks noGrp="1" noRot="1" noChangeAspect="1" noChangeArrowheads="1" noTextEdit="1"/>
          </p:cNvSpPr>
          <p:nvPr>
            <p:ph type="sldImg"/>
          </p:nvPr>
        </p:nvSpPr>
        <p:spPr>
          <a:solidFill>
            <a:srgbClr val="FFFFFF"/>
          </a:solidFill>
          <a:ln/>
        </p:spPr>
      </p:sp>
      <p:sp>
        <p:nvSpPr>
          <p:cNvPr id="54276" name="Rectangle 3">
            <a:extLst>
              <a:ext uri="{FF2B5EF4-FFF2-40B4-BE49-F238E27FC236}">
                <a16:creationId xmlns:a16="http://schemas.microsoft.com/office/drawing/2014/main" id="{08135B44-BE6A-7603-21E6-B034376741CC}"/>
              </a:ext>
            </a:extLst>
          </p:cNvPr>
          <p:cNvSpPr>
            <a:spLocks noGrp="1" noChangeArrowheads="1"/>
          </p:cNvSpPr>
          <p:nvPr>
            <p:ph type="body" idx="1"/>
          </p:nvPr>
        </p:nvSpPr>
        <p:spPr>
          <a:solidFill>
            <a:srgbClr val="FFFFFF"/>
          </a:solidFill>
          <a:ln w="12700" cap="sq">
            <a:solidFill>
              <a:srgbClr val="000000"/>
            </a:solidFill>
            <a:miter lim="800000"/>
            <a:headEnd type="none" w="sm" len="sm"/>
            <a:tailEnd type="none" w="sm" len="sm"/>
          </a:ln>
        </p:spPr>
        <p:txBody>
          <a:bodyPr/>
          <a:lstStyle/>
          <a:p>
            <a:pPr eaLnBrk="1" hangingPunct="1"/>
            <a:endParaRPr lang="fr-FR" altLang="fr-FR"/>
          </a:p>
        </p:txBody>
      </p:sp>
    </p:spTree>
    <p:extLst>
      <p:ext uri="{BB962C8B-B14F-4D97-AF65-F5344CB8AC3E}">
        <p14:creationId xmlns:p14="http://schemas.microsoft.com/office/powerpoint/2010/main" val="3058697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Perceptions visuelles.</a:t>
            </a:r>
          </a:p>
          <a:p>
            <a:r>
              <a:rPr lang="fr-FR" sz="1800" dirty="0">
                <a:effectLst/>
                <a:latin typeface="Times New Roman" panose="02020603050405020304" pitchFamily="18" charset="0"/>
                <a:ea typeface="Times New Roman" panose="02020603050405020304" pitchFamily="18" charset="0"/>
              </a:rPr>
              <a:t>Largeur = 2/3x .Hauteur = 1/2x</a:t>
            </a:r>
          </a:p>
          <a:p>
            <a:r>
              <a:rPr lang="fr-FR" sz="1800" dirty="0">
                <a:effectLst/>
                <a:latin typeface="Times New Roman" panose="02020603050405020304" pitchFamily="18" charset="0"/>
                <a:ea typeface="Times New Roman" panose="02020603050405020304" pitchFamily="18" charset="0"/>
              </a:rPr>
              <a:t>On détermine la hauteur et la largeur de l’espace vu en fonction de la distance “x ” séparant l’individu de l’objet.</a:t>
            </a:r>
          </a:p>
          <a:p>
            <a:r>
              <a:rPr lang="fr-FR" sz="1800" dirty="0">
                <a:effectLst/>
                <a:latin typeface="Times New Roman" panose="02020603050405020304" pitchFamily="18" charset="0"/>
                <a:ea typeface="Times New Roman" panose="02020603050405020304" pitchFamily="18" charset="0"/>
              </a:rPr>
              <a:t>Perception des dimensions: plus l’individu est éloigné d’un objet, plus il lui apparaît petit.</a:t>
            </a:r>
          </a:p>
          <a:p>
            <a:r>
              <a:rPr lang="fr-FR" sz="1800" dirty="0">
                <a:effectLst/>
                <a:latin typeface="Times New Roman" panose="02020603050405020304" pitchFamily="18" charset="0"/>
                <a:ea typeface="Times New Roman" panose="02020603050405020304" pitchFamily="18" charset="0"/>
              </a:rPr>
              <a:t>Perception des détails : plus le tableau observé est vaste, plus le nombre d’informations visuelles est grand et moins les détails sont perçus. </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2</a:t>
            </a:fld>
            <a:endParaRPr lang="fr-FR"/>
          </a:p>
        </p:txBody>
      </p:sp>
    </p:spTree>
    <p:extLst>
      <p:ext uri="{BB962C8B-B14F-4D97-AF65-F5344CB8AC3E}">
        <p14:creationId xmlns:p14="http://schemas.microsoft.com/office/powerpoint/2010/main" val="4104895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Lecture d’un paysage: On détermine trois plans de vision : Premier plan, proche, formes nettes et précises, contrastes marques et couleur bien définies. </a:t>
            </a:r>
          </a:p>
          <a:p>
            <a:r>
              <a:rPr lang="fr-FR" sz="1800" dirty="0">
                <a:effectLst/>
                <a:latin typeface="Times New Roman" panose="02020603050405020304" pitchFamily="18" charset="0"/>
                <a:ea typeface="Times New Roman" panose="02020603050405020304" pitchFamily="18" charset="0"/>
              </a:rPr>
              <a:t>Deuxième plan, intermédiaire, formes plus floues, contraste et couleurs atténuées. </a:t>
            </a:r>
          </a:p>
          <a:p>
            <a:r>
              <a:rPr lang="fr-FR" sz="1800" dirty="0">
                <a:effectLst/>
                <a:latin typeface="Times New Roman" panose="02020603050405020304" pitchFamily="18" charset="0"/>
                <a:ea typeface="Times New Roman" panose="02020603050405020304" pitchFamily="18" charset="0"/>
              </a:rPr>
              <a:t>Troisième plan ou arrière plan, couleur en harmonies, formes et contours imprécis.</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3</a:t>
            </a:fld>
            <a:endParaRPr lang="fr-FR"/>
          </a:p>
        </p:txBody>
      </p:sp>
    </p:spTree>
    <p:extLst>
      <p:ext uri="{BB962C8B-B14F-4D97-AF65-F5344CB8AC3E}">
        <p14:creationId xmlns:p14="http://schemas.microsoft.com/office/powerpoint/2010/main" val="2745839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Perception en fonction de la vitesse.</a:t>
            </a:r>
          </a:p>
          <a:p>
            <a:r>
              <a:rPr lang="fr-FR" sz="1800" dirty="0">
                <a:effectLst/>
                <a:latin typeface="Times New Roman" panose="02020603050405020304" pitchFamily="18" charset="0"/>
                <a:ea typeface="Times New Roman" panose="02020603050405020304" pitchFamily="18" charset="0"/>
              </a:rPr>
              <a:t>Perception auditive et olfactive.</a:t>
            </a:r>
          </a:p>
          <a:p>
            <a:r>
              <a:rPr lang="fr-FR" sz="1800" dirty="0">
                <a:effectLst/>
                <a:latin typeface="Times New Roman" panose="02020603050405020304" pitchFamily="18" charset="0"/>
                <a:ea typeface="Times New Roman" panose="02020603050405020304" pitchFamily="18" charset="0"/>
              </a:rPr>
              <a:t>Bruit de l’eau, des enfants, odeurs de jasmin ou œillet d’Inde.</a:t>
            </a:r>
          </a:p>
          <a:p>
            <a:r>
              <a:rPr lang="fr-FR" sz="1800" dirty="0">
                <a:effectLst/>
                <a:latin typeface="Times New Roman" panose="02020603050405020304" pitchFamily="18" charset="0"/>
                <a:ea typeface="Times New Roman" panose="02020603050405020304" pitchFamily="18" charset="0"/>
              </a:rPr>
              <a:t>Perception psychique : l’homme se réfère à des éléments qu’il connaît de son passé pour analyser ce qu’il voit. Il a des références dimensionnelles et psychologiques</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4</a:t>
            </a:fld>
            <a:endParaRPr lang="fr-FR"/>
          </a:p>
        </p:txBody>
      </p:sp>
    </p:spTree>
    <p:extLst>
      <p:ext uri="{BB962C8B-B14F-4D97-AF65-F5344CB8AC3E}">
        <p14:creationId xmlns:p14="http://schemas.microsoft.com/office/powerpoint/2010/main" val="3696794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-Echelle.</a:t>
            </a:r>
          </a:p>
          <a:p>
            <a:r>
              <a:rPr lang="fr-FR" sz="1800" dirty="0">
                <a:effectLst/>
                <a:latin typeface="Times New Roman" panose="02020603050405020304" pitchFamily="18" charset="0"/>
                <a:ea typeface="Times New Roman" panose="02020603050405020304" pitchFamily="18" charset="0"/>
              </a:rPr>
              <a:t>C’est la dimension d’un ensemble par rapport à l’homme. Il existe deux échelles, individuelle et collective ou monumentale. </a:t>
            </a:r>
          </a:p>
          <a:p>
            <a:r>
              <a:rPr lang="fr-FR" sz="1800" dirty="0">
                <a:effectLst/>
                <a:latin typeface="Times New Roman" panose="02020603050405020304" pitchFamily="18" charset="0"/>
                <a:ea typeface="Times New Roman" panose="02020603050405020304" pitchFamily="18" charset="0"/>
              </a:rPr>
              <a:t>-La proportion.</a:t>
            </a:r>
          </a:p>
          <a:p>
            <a:r>
              <a:rPr lang="fr-FR" sz="1800" dirty="0">
                <a:effectLst/>
                <a:latin typeface="Times New Roman" panose="02020603050405020304" pitchFamily="18" charset="0"/>
                <a:ea typeface="Times New Roman" panose="02020603050405020304" pitchFamily="18" charset="0"/>
              </a:rPr>
              <a:t>Pour qu’une composition paraisse esthétique à l’œil, elle doit se définir comme un ensemble par rapport à un autre. Pour qu’un tout partagé en parties inégales paraisse beau, il doit y avoir entre la petite partie et la grande, le même rapport qu’entre la grande et le tout. Ce rapport est le nombre d’or = 1.6. Ce qui équivaut à la règle du 1/3 + 2/3 = tout.</a:t>
            </a:r>
          </a:p>
          <a:p>
            <a:r>
              <a:rPr lang="fr-FR" sz="1800" dirty="0">
                <a:effectLst/>
                <a:latin typeface="Times New Roman" panose="02020603050405020304" pitchFamily="18" charset="0"/>
                <a:ea typeface="Times New Roman" panose="02020603050405020304" pitchFamily="18" charset="0"/>
              </a:rPr>
              <a:t>-L’unité. </a:t>
            </a:r>
          </a:p>
          <a:p>
            <a:r>
              <a:rPr lang="fr-FR" sz="1800" dirty="0">
                <a:effectLst/>
                <a:latin typeface="Times New Roman" panose="02020603050405020304" pitchFamily="18" charset="0"/>
                <a:ea typeface="Times New Roman" panose="02020603050405020304" pitchFamily="18" charset="0"/>
              </a:rPr>
              <a:t>Elle se caractérise par le point commun qui rattache les éléments ensemble (forme, couleur, matériaux, ligne). Trop d’unité est monotone et pas assez est incohérent.</a:t>
            </a:r>
          </a:p>
          <a:p>
            <a:r>
              <a:rPr lang="fr-FR" sz="1800" dirty="0">
                <a:effectLst/>
                <a:latin typeface="Times New Roman" panose="02020603050405020304" pitchFamily="18" charset="0"/>
                <a:ea typeface="Times New Roman" panose="02020603050405020304" pitchFamily="18" charset="0"/>
              </a:rPr>
              <a:t>-La dualité, deux éléments d’importance équivalente s’annulent (encadrement, porte).</a:t>
            </a:r>
          </a:p>
          <a:p>
            <a:r>
              <a:rPr lang="fr-FR" sz="1800" dirty="0">
                <a:effectLst/>
                <a:latin typeface="Times New Roman" panose="02020603050405020304" pitchFamily="18" charset="0"/>
                <a:ea typeface="Times New Roman" panose="02020603050405020304" pitchFamily="18" charset="0"/>
              </a:rPr>
              <a:t>-Le rythme, c’est la répétition d’éléments (ligne, couleur, formes, hauteur, texture). Le rythme peut être lent ou rapide et on peut l’interrompre pour attirer l’attention. </a:t>
            </a:r>
          </a:p>
          <a:p>
            <a:r>
              <a:rPr lang="fr-FR" sz="1800" dirty="0">
                <a:effectLst/>
                <a:latin typeface="Times New Roman" panose="02020603050405020304" pitchFamily="18" charset="0"/>
                <a:ea typeface="Times New Roman" panose="02020603050405020304" pitchFamily="18" charset="0"/>
              </a:rPr>
              <a:t>-</a:t>
            </a:r>
            <a:r>
              <a:rPr lang="fr-FR" sz="1800" dirty="0">
                <a:solidFill>
                  <a:srgbClr val="000000"/>
                </a:solidFill>
                <a:effectLst/>
                <a:latin typeface="Times New Roman" panose="02020603050405020304" pitchFamily="18" charset="0"/>
                <a:ea typeface="Times New Roman" panose="02020603050405020304" pitchFamily="18" charset="0"/>
              </a:rPr>
              <a:t>Volume.</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C’est utiliser les plantes suivant leur port (compact, étalé, dressé, retombant ..) et leur feuillage. On utilise les plantes basses sur le devant du massif et les plus hautes vers le fond ou le milieu pour un massif vu de tous les côtes. C’est le volume des plantes qui donne le relief du massif. La forme générale du massif peut être horizontale, verticale, asymétrique, ou symétrique.</a:t>
            </a:r>
          </a:p>
          <a:p>
            <a:r>
              <a:rPr lang="fr-FR" sz="1800" dirty="0">
                <a:solidFill>
                  <a:srgbClr val="000000"/>
                </a:solidFill>
                <a:effectLst/>
                <a:latin typeface="Times New Roman" panose="02020603050405020304" pitchFamily="18" charset="0"/>
                <a:ea typeface="Times New Roman" panose="02020603050405020304" pitchFamily="18" charset="0"/>
              </a:rPr>
              <a:t>-Graphisme et texture.</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Ses effets ne sont vus que de près (contemplatif) et ils sont donnés surtout par le feuillage. Formes des feuilles de sujet particulier, découpe des limbes</a:t>
            </a:r>
          </a:p>
          <a:p>
            <a:r>
              <a:rPr lang="fr-FR" sz="1800" dirty="0">
                <a:effectLst/>
                <a:latin typeface="Times New Roman" panose="02020603050405020304" pitchFamily="18" charset="0"/>
                <a:ea typeface="Times New Roman" panose="02020603050405020304" pitchFamily="18" charset="0"/>
              </a:rPr>
              <a:t>La réalisation de la composition en noir et blanc prend en compte tous ces aspects de la plante.</a:t>
            </a:r>
          </a:p>
          <a:p>
            <a:br>
              <a:rPr lang="fr-FR" sz="1800" dirty="0">
                <a:effectLst/>
                <a:latin typeface="Times New Roman" panose="02020603050405020304" pitchFamily="18" charset="0"/>
                <a:ea typeface="Times New Roman" panose="02020603050405020304" pitchFamily="18" charset="0"/>
              </a:rPr>
            </a:br>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5</a:t>
            </a:fld>
            <a:endParaRPr lang="fr-FR"/>
          </a:p>
        </p:txBody>
      </p:sp>
    </p:spTree>
    <p:extLst>
      <p:ext uri="{BB962C8B-B14F-4D97-AF65-F5344CB8AC3E}">
        <p14:creationId xmlns:p14="http://schemas.microsoft.com/office/powerpoint/2010/main" val="655850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-La proportion.</a:t>
            </a:r>
          </a:p>
          <a:p>
            <a:r>
              <a:rPr lang="fr-FR" sz="1800" dirty="0">
                <a:effectLst/>
                <a:latin typeface="Times New Roman" panose="02020603050405020304" pitchFamily="18" charset="0"/>
                <a:ea typeface="Times New Roman" panose="02020603050405020304" pitchFamily="18" charset="0"/>
              </a:rPr>
              <a:t>Pour qu’une composition paraisse esthétique à l’œil, elle doit se définir comme un ensemble par rapport à un autre. Pour qu’un tout partagé en parties inégales paraisse beau, il doit y avoir entre la petite partie et la grande, le même rapport qu’entre la grande et le tout. Ce rapport est le nombre d’or = 1.6. Ce qui équivaut à la règle du 1/3 + 2/3 = tout.</a:t>
            </a:r>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6</a:t>
            </a:fld>
            <a:endParaRPr lang="fr-FR"/>
          </a:p>
        </p:txBody>
      </p:sp>
    </p:spTree>
    <p:extLst>
      <p:ext uri="{BB962C8B-B14F-4D97-AF65-F5344CB8AC3E}">
        <p14:creationId xmlns:p14="http://schemas.microsoft.com/office/powerpoint/2010/main" val="457417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-L’unité. </a:t>
            </a:r>
          </a:p>
          <a:p>
            <a:r>
              <a:rPr lang="fr-FR" sz="1800" dirty="0">
                <a:effectLst/>
                <a:latin typeface="Times New Roman" panose="02020603050405020304" pitchFamily="18" charset="0"/>
                <a:ea typeface="Times New Roman" panose="02020603050405020304" pitchFamily="18" charset="0"/>
              </a:rPr>
              <a:t>Elle se caractérise par le point commun qui rattache les éléments ensemble (forme, couleur, matériaux, ligne). Trop d’unité est monotone et pas assez est incohérent.</a:t>
            </a:r>
          </a:p>
          <a:p>
            <a:r>
              <a:rPr lang="fr-FR" sz="1800" dirty="0">
                <a:effectLst/>
                <a:latin typeface="Times New Roman" panose="02020603050405020304" pitchFamily="18" charset="0"/>
                <a:ea typeface="Times New Roman" panose="02020603050405020304" pitchFamily="18" charset="0"/>
              </a:rPr>
              <a:t>-La dualité, deux éléments d’importance équivalente s’annulent (encadrement, porte).</a:t>
            </a:r>
          </a:p>
          <a:p>
            <a:br>
              <a:rPr lang="fr-FR" sz="1800" dirty="0">
                <a:effectLst/>
                <a:latin typeface="Times New Roman" panose="02020603050405020304" pitchFamily="18" charset="0"/>
                <a:ea typeface="Times New Roman" panose="02020603050405020304" pitchFamily="18" charset="0"/>
              </a:rPr>
            </a:br>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7</a:t>
            </a:fld>
            <a:endParaRPr lang="fr-FR"/>
          </a:p>
        </p:txBody>
      </p:sp>
    </p:spTree>
    <p:extLst>
      <p:ext uri="{BB962C8B-B14F-4D97-AF65-F5344CB8AC3E}">
        <p14:creationId xmlns:p14="http://schemas.microsoft.com/office/powerpoint/2010/main" val="4154752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La couleur est la première notion perçue d’un massif. C’est elle qui suscitera l’intérêt ou l’indifférence. La réussite d’un fleurissement n’est pas uniquement conditionnée par le choix des associations de couleurs, mais elle en dépend fortement. </a:t>
            </a:r>
          </a:p>
          <a:p>
            <a:r>
              <a:rPr lang="fr-FR" sz="1800" dirty="0">
                <a:effectLst/>
                <a:latin typeface="Times New Roman" panose="02020603050405020304" pitchFamily="18" charset="0"/>
                <a:ea typeface="Times New Roman" panose="02020603050405020304" pitchFamily="18" charset="0"/>
              </a:rPr>
              <a:t>Une fleur est un point de couleur comme le feuillage et </a:t>
            </a:r>
            <a:r>
              <a:rPr lang="fr-FR" sz="1800" dirty="0" err="1">
                <a:effectLst/>
                <a:latin typeface="Times New Roman" panose="02020603050405020304" pitchFamily="18" charset="0"/>
                <a:ea typeface="Times New Roman" panose="02020603050405020304" pitchFamily="18" charset="0"/>
              </a:rPr>
              <a:t>eventuellement</a:t>
            </a:r>
            <a:r>
              <a:rPr lang="fr-FR" sz="1800" dirty="0">
                <a:effectLst/>
                <a:latin typeface="Times New Roman" panose="02020603050405020304" pitchFamily="18" charset="0"/>
                <a:ea typeface="Times New Roman" panose="02020603050405020304" pitchFamily="18" charset="0"/>
              </a:rPr>
              <a:t> les fruits. Un massif est un volume coloré de points juxtaposés qui se perçoit comme un ensemble. Ce tableau doit pouvoir s’harmoniser avec le paysage. La composition végétale et colorée doit s’insérer dans un lieu, un espace, une scène. Elle doit le mettre en valeur, rehausser ses attraits tout en répondant aux attentes d’un public identifié.</a:t>
            </a:r>
          </a:p>
          <a:p>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 Les goûts et les couleurs, ne se discute pas ». Cela serait si simple. En fait, la loi d’association des couleurs concerne tous les domaines artistiques et elle est un outil préventif contre les mélanges malheureux.</a:t>
            </a:r>
          </a:p>
          <a:p>
            <a:r>
              <a:rPr lang="fr-FR" sz="1800" dirty="0">
                <a:effectLst/>
                <a:latin typeface="Times New Roman" panose="02020603050405020304" pitchFamily="18" charset="0"/>
                <a:ea typeface="Times New Roman" panose="02020603050405020304" pitchFamily="18" charset="0"/>
              </a:rPr>
              <a:t>Pour être plaisant à l’œil, les rapprochement de couleurs réalisés doivent obéir à certaines règles  qui sont matérialisées par le cercle d’Oswald. Les trois couleurs primaires, le rouge, le jaune et le bleu permettent d’obtenir par mélange les autres couleurs. Le mélange de deux couleurs primaires donne une couleur secondaire ou complémentaire de la 3</a:t>
            </a:r>
            <a:r>
              <a:rPr lang="fr-FR" sz="1800" baseline="30000" dirty="0">
                <a:effectLst/>
                <a:latin typeface="Times New Roman" panose="02020603050405020304" pitchFamily="18" charset="0"/>
                <a:ea typeface="Times New Roman" panose="02020603050405020304" pitchFamily="18" charset="0"/>
              </a:rPr>
              <a:t>ème</a:t>
            </a:r>
            <a:r>
              <a:rPr lang="fr-FR" sz="1800" dirty="0">
                <a:effectLst/>
                <a:latin typeface="Times New Roman" panose="02020603050405020304" pitchFamily="18" charset="0"/>
                <a:ea typeface="Times New Roman" panose="02020603050405020304" pitchFamily="18" charset="0"/>
              </a:rPr>
              <a:t> couleur primaire. Nous avons plusieurs cercles chromatiques ou théories des couleurs</a:t>
            </a:r>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10</a:t>
            </a:fld>
            <a:endParaRPr lang="fr-FR"/>
          </a:p>
        </p:txBody>
      </p:sp>
    </p:spTree>
    <p:extLst>
      <p:ext uri="{BB962C8B-B14F-4D97-AF65-F5344CB8AC3E}">
        <p14:creationId xmlns:p14="http://schemas.microsoft.com/office/powerpoint/2010/main" val="3832901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Le blanc et le noir modifient la tonalité des couleurs.</a:t>
            </a:r>
          </a:p>
          <a:p>
            <a:r>
              <a:rPr lang="fr-FR" sz="1800" dirty="0">
                <a:effectLst/>
                <a:latin typeface="Times New Roman" panose="02020603050405020304" pitchFamily="18" charset="0"/>
                <a:ea typeface="Times New Roman" panose="02020603050405020304" pitchFamily="18" charset="0"/>
              </a:rPr>
              <a:t>On classe les couleurs en neuf familles : jaune, orange, rouge, rose, violet, bleu, vert, blanc et sombre.</a:t>
            </a:r>
          </a:p>
          <a:p>
            <a:r>
              <a:rPr lang="fr-FR" sz="1800" dirty="0">
                <a:effectLst/>
                <a:latin typeface="Times New Roman" panose="02020603050405020304" pitchFamily="18" charset="0"/>
                <a:ea typeface="Times New Roman" panose="02020603050405020304" pitchFamily="18" charset="0"/>
              </a:rPr>
              <a:t>La théorie des couleurs de Goethe est le contraste sur un triangle entre le clair (jaune) et l’obscur (le bleu), le rouge étant au sommet. Il analyse les couleurs avec sensualité et psychologie.</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11</a:t>
            </a:fld>
            <a:endParaRPr lang="fr-FR"/>
          </a:p>
        </p:txBody>
      </p:sp>
    </p:spTree>
    <p:extLst>
      <p:ext uri="{BB962C8B-B14F-4D97-AF65-F5344CB8AC3E}">
        <p14:creationId xmlns:p14="http://schemas.microsoft.com/office/powerpoint/2010/main" val="1616667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8085A3A-F30A-4395-BF8E-00E443E2EB02}" type="datetime1">
              <a:rPr lang="en-US" smtClean="0"/>
              <a:t>7/16/2025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210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A837E9F-9E1E-41A0-B5F7-8F7C30E5412C}" type="datetime1">
              <a:rPr lang="en-US" smtClean="0"/>
              <a:t>7/16/2025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3036728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F6ADCFF-3443-45CC-B468-54E9DFA894B6}" type="datetime1">
              <a:rPr lang="en-US" smtClean="0"/>
              <a:t>7/16/2025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38094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fr-FR"/>
              <a:t>Modifiez le style du titre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5801052" y="5410202"/>
            <a:ext cx="2057400" cy="365125"/>
          </a:xfrm>
        </p:spPr>
        <p:txBody>
          <a:bodyPr/>
          <a:lstStyle/>
          <a:p>
            <a:r>
              <a:rPr lang="fr-FR"/>
              <a:t>03/09/20XX</a:t>
            </a:r>
            <a:endParaRPr lang="en-US" dirty="0"/>
          </a:p>
        </p:txBody>
      </p:sp>
      <p:sp>
        <p:nvSpPr>
          <p:cNvPr id="5" name="Footer Placeholder 4"/>
          <p:cNvSpPr>
            <a:spLocks noGrp="1"/>
          </p:cNvSpPr>
          <p:nvPr>
            <p:ph type="ftr" sz="quarter" idx="11"/>
          </p:nvPr>
        </p:nvSpPr>
        <p:spPr>
          <a:xfrm>
            <a:off x="1900237" y="5410202"/>
            <a:ext cx="3843665" cy="365125"/>
          </a:xfrm>
        </p:spPr>
        <p:txBody>
          <a:bodyPr/>
          <a:lstStyle/>
          <a:p>
            <a:r>
              <a:rPr lang="en-US"/>
              <a:t>FLEURISSEMENT</a:t>
            </a:r>
            <a:endParaRPr lang="en-US" dirty="0"/>
          </a:p>
        </p:txBody>
      </p:sp>
      <p:sp>
        <p:nvSpPr>
          <p:cNvPr id="6" name="Slide Number Placeholder 5"/>
          <p:cNvSpPr>
            <a:spLocks noGrp="1"/>
          </p:cNvSpPr>
          <p:nvPr>
            <p:ph type="sldNum" sz="quarter" idx="12"/>
          </p:nvPr>
        </p:nvSpPr>
        <p:spPr>
          <a:xfrm>
            <a:off x="7915603" y="5410200"/>
            <a:ext cx="578317"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45942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fr-FR"/>
              <a:t>Modifiez le style du titre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9" name="Date Placeholder 3"/>
          <p:cNvSpPr>
            <a:spLocks noGrp="1"/>
          </p:cNvSpPr>
          <p:nvPr>
            <p:ph type="dt" sz="half" idx="10"/>
          </p:nvPr>
        </p:nvSpPr>
        <p:spPr>
          <a:xfrm>
            <a:off x="5592691" y="5883277"/>
            <a:ext cx="2057400" cy="365125"/>
          </a:xfrm>
        </p:spPr>
        <p:txBody>
          <a:bodyPr/>
          <a:lstStyle/>
          <a:p>
            <a:r>
              <a:rPr lang="fr-FR"/>
              <a:t>03/09/20XX</a:t>
            </a:r>
            <a:endParaRPr lang="en-US" dirty="0"/>
          </a:p>
        </p:txBody>
      </p:sp>
      <p:sp>
        <p:nvSpPr>
          <p:cNvPr id="50" name="Footer Placeholder 4"/>
          <p:cNvSpPr>
            <a:spLocks noGrp="1"/>
          </p:cNvSpPr>
          <p:nvPr>
            <p:ph type="ftr" sz="quarter" idx="11"/>
          </p:nvPr>
        </p:nvSpPr>
        <p:spPr>
          <a:xfrm>
            <a:off x="856059" y="5883276"/>
            <a:ext cx="4679482" cy="365125"/>
          </a:xfrm>
        </p:spPr>
        <p:txBody>
          <a:bodyPr/>
          <a:lstStyle/>
          <a:p>
            <a:r>
              <a:rPr lang="en-US"/>
              <a:t>FLEURISSEMENT</a:t>
            </a:r>
            <a:endParaRPr lang="en-US" dirty="0"/>
          </a:p>
        </p:txBody>
      </p:sp>
      <p:sp>
        <p:nvSpPr>
          <p:cNvPr id="51" name="Slide Number Placeholder 5"/>
          <p:cNvSpPr>
            <a:spLocks noGrp="1"/>
          </p:cNvSpPr>
          <p:nvPr>
            <p:ph type="sldNum" sz="quarter" idx="12"/>
          </p:nvPr>
        </p:nvSpPr>
        <p:spPr>
          <a:xfrm>
            <a:off x="7707241" y="5883275"/>
            <a:ext cx="578317"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677514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a:t>03/09/20XX</a:t>
            </a:r>
            <a:endParaRPr lang="en-US" dirty="0"/>
          </a:p>
        </p:txBody>
      </p:sp>
      <p:sp>
        <p:nvSpPr>
          <p:cNvPr id="5" name="Footer Placeholder 4"/>
          <p:cNvSpPr>
            <a:spLocks noGrp="1"/>
          </p:cNvSpPr>
          <p:nvPr>
            <p:ph type="ftr" sz="quarter" idx="11"/>
          </p:nvPr>
        </p:nvSpPr>
        <p:spPr/>
        <p:txBody>
          <a:bodyPr/>
          <a:lstStyle/>
          <a:p>
            <a:r>
              <a:rPr lang="en-US"/>
              <a:t>FLEURISSEMENT</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171453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r>
              <a:rPr lang="fr-FR"/>
              <a:t>03/09/20XX</a:t>
            </a:r>
            <a:endParaRPr lang="en-US" dirty="0"/>
          </a:p>
        </p:txBody>
      </p:sp>
      <p:sp>
        <p:nvSpPr>
          <p:cNvPr id="6" name="Footer Placeholder 5"/>
          <p:cNvSpPr>
            <a:spLocks noGrp="1"/>
          </p:cNvSpPr>
          <p:nvPr>
            <p:ph type="ftr" sz="quarter" idx="11"/>
          </p:nvPr>
        </p:nvSpPr>
        <p:spPr/>
        <p:txBody>
          <a:bodyPr/>
          <a:lstStyle/>
          <a:p>
            <a:r>
              <a:rPr lang="en-US"/>
              <a:t>FLEURISSEMENT</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783943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fr-FR"/>
              <a:t>Modifiez le style du titre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56058" y="3073398"/>
            <a:ext cx="3658793" cy="271780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3073398"/>
            <a:ext cx="3656408" cy="271780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r>
              <a:rPr lang="fr-FR"/>
              <a:t>03/09/20XX</a:t>
            </a:r>
            <a:endParaRPr lang="en-US" dirty="0"/>
          </a:p>
        </p:txBody>
      </p:sp>
      <p:sp>
        <p:nvSpPr>
          <p:cNvPr id="8" name="Footer Placeholder 7"/>
          <p:cNvSpPr>
            <a:spLocks noGrp="1"/>
          </p:cNvSpPr>
          <p:nvPr>
            <p:ph type="ftr" sz="quarter" idx="11"/>
          </p:nvPr>
        </p:nvSpPr>
        <p:spPr/>
        <p:txBody>
          <a:bodyPr/>
          <a:lstStyle/>
          <a:p>
            <a:r>
              <a:rPr lang="en-US"/>
              <a:t>FLEURISSEMENT</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755072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fr-FR"/>
              <a:t>03/09/20XX</a:t>
            </a:r>
            <a:endParaRPr lang="en-US" dirty="0"/>
          </a:p>
        </p:txBody>
      </p:sp>
      <p:sp>
        <p:nvSpPr>
          <p:cNvPr id="4" name="Footer Placeholder 3"/>
          <p:cNvSpPr>
            <a:spLocks noGrp="1"/>
          </p:cNvSpPr>
          <p:nvPr>
            <p:ph type="ftr" sz="quarter" idx="11"/>
          </p:nvPr>
        </p:nvSpPr>
        <p:spPr/>
        <p:txBody>
          <a:bodyPr/>
          <a:lstStyle/>
          <a:p>
            <a:r>
              <a:rPr lang="en-US"/>
              <a:t>FLEURISSEMENT</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697170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03/09/20XX</a:t>
            </a:r>
            <a:endParaRPr lang="en-US" dirty="0"/>
          </a:p>
        </p:txBody>
      </p:sp>
      <p:sp>
        <p:nvSpPr>
          <p:cNvPr id="3" name="Footer Placeholder 2"/>
          <p:cNvSpPr>
            <a:spLocks noGrp="1"/>
          </p:cNvSpPr>
          <p:nvPr>
            <p:ph type="ftr" sz="quarter" idx="11"/>
          </p:nvPr>
        </p:nvSpPr>
        <p:spPr/>
        <p:txBody>
          <a:bodyPr/>
          <a:lstStyle/>
          <a:p>
            <a:r>
              <a:rPr lang="en-US"/>
              <a:t>FLEURISSEMENT</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804402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03/09/20XX</a:t>
            </a:r>
            <a:endParaRPr lang="en-US" dirty="0"/>
          </a:p>
        </p:txBody>
      </p:sp>
      <p:sp>
        <p:nvSpPr>
          <p:cNvPr id="6" name="Footer Placeholder 5"/>
          <p:cNvSpPr>
            <a:spLocks noGrp="1"/>
          </p:cNvSpPr>
          <p:nvPr>
            <p:ph type="ftr" sz="quarter" idx="11"/>
          </p:nvPr>
        </p:nvSpPr>
        <p:spPr/>
        <p:txBody>
          <a:bodyPr/>
          <a:lstStyle/>
          <a:p>
            <a:r>
              <a:rPr lang="en-US"/>
              <a:t>FLEURISSEMENT</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746217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CBE04E7-B90B-495B-B3E7-F9D71C25144C}" type="datetime1">
              <a:rPr lang="en-US" smtClean="0"/>
              <a:t>7/16/2025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79464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fr-FR"/>
              <a:t>Cliquez sur l'icône pour ajouter une image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03/09/20XX</a:t>
            </a:r>
            <a:endParaRPr lang="en-US" dirty="0"/>
          </a:p>
        </p:txBody>
      </p:sp>
      <p:sp>
        <p:nvSpPr>
          <p:cNvPr id="6" name="Footer Placeholder 5"/>
          <p:cNvSpPr>
            <a:spLocks noGrp="1"/>
          </p:cNvSpPr>
          <p:nvPr>
            <p:ph type="ftr" sz="quarter" idx="11"/>
          </p:nvPr>
        </p:nvSpPr>
        <p:spPr/>
        <p:txBody>
          <a:bodyPr/>
          <a:lstStyle/>
          <a:p>
            <a:r>
              <a:rPr lang="en-US"/>
              <a:t>FLEURISSEMENT</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44194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fr-FR"/>
              <a:t>Cliquez sur l'icône pour ajouter une image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03/09/20XX</a:t>
            </a:r>
            <a:endParaRPr lang="en-US" dirty="0"/>
          </a:p>
        </p:txBody>
      </p:sp>
      <p:sp>
        <p:nvSpPr>
          <p:cNvPr id="6" name="Footer Placeholder 5"/>
          <p:cNvSpPr>
            <a:spLocks noGrp="1"/>
          </p:cNvSpPr>
          <p:nvPr>
            <p:ph type="ftr" sz="quarter" idx="11"/>
          </p:nvPr>
        </p:nvSpPr>
        <p:spPr/>
        <p:txBody>
          <a:bodyPr/>
          <a:lstStyle/>
          <a:p>
            <a:r>
              <a:rPr lang="en-US"/>
              <a:t>FLEURISSEMENT</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543036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03/09/20XX</a:t>
            </a:r>
            <a:endParaRPr lang="en-US" dirty="0"/>
          </a:p>
        </p:txBody>
      </p:sp>
      <p:sp>
        <p:nvSpPr>
          <p:cNvPr id="6" name="Footer Placeholder 5"/>
          <p:cNvSpPr>
            <a:spLocks noGrp="1"/>
          </p:cNvSpPr>
          <p:nvPr>
            <p:ph type="ftr" sz="quarter" idx="11"/>
          </p:nvPr>
        </p:nvSpPr>
        <p:spPr/>
        <p:txBody>
          <a:bodyPr/>
          <a:lstStyle/>
          <a:p>
            <a:r>
              <a:rPr lang="en-US"/>
              <a:t>FLEURISSEMENT</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645012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fr-FR"/>
              <a:t>Modifiez le style du titre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03/09/20XX</a:t>
            </a:r>
            <a:endParaRPr lang="en-US" dirty="0"/>
          </a:p>
        </p:txBody>
      </p:sp>
      <p:sp>
        <p:nvSpPr>
          <p:cNvPr id="6" name="Footer Placeholder 5"/>
          <p:cNvSpPr>
            <a:spLocks noGrp="1"/>
          </p:cNvSpPr>
          <p:nvPr>
            <p:ph type="ftr" sz="quarter" idx="11"/>
          </p:nvPr>
        </p:nvSpPr>
        <p:spPr/>
        <p:txBody>
          <a:bodyPr/>
          <a:lstStyle/>
          <a:p>
            <a:r>
              <a:rPr lang="en-US"/>
              <a:t>FLEURISSEMENT</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262681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03/09/20XX</a:t>
            </a:r>
            <a:endParaRPr lang="en-US" dirty="0"/>
          </a:p>
        </p:txBody>
      </p:sp>
      <p:sp>
        <p:nvSpPr>
          <p:cNvPr id="6" name="Footer Placeholder 5"/>
          <p:cNvSpPr>
            <a:spLocks noGrp="1"/>
          </p:cNvSpPr>
          <p:nvPr>
            <p:ph type="ftr" sz="quarter" idx="11"/>
          </p:nvPr>
        </p:nvSpPr>
        <p:spPr/>
        <p:txBody>
          <a:bodyPr/>
          <a:lstStyle/>
          <a:p>
            <a:r>
              <a:rPr lang="en-US"/>
              <a:t>FLEURISSEMENT</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086734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fr-FR"/>
              <a:t>Modifiez le style du titre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r>
              <a:rPr lang="fr-FR"/>
              <a:t>03/09/20XX</a:t>
            </a:r>
            <a:endParaRPr lang="en-US" dirty="0"/>
          </a:p>
        </p:txBody>
      </p:sp>
      <p:sp>
        <p:nvSpPr>
          <p:cNvPr id="4" name="Footer Placeholder 3"/>
          <p:cNvSpPr>
            <a:spLocks noGrp="1"/>
          </p:cNvSpPr>
          <p:nvPr>
            <p:ph type="ftr" sz="quarter" idx="11"/>
          </p:nvPr>
        </p:nvSpPr>
        <p:spPr/>
        <p:txBody>
          <a:bodyPr/>
          <a:lstStyle/>
          <a:p>
            <a:r>
              <a:rPr lang="en-US"/>
              <a:t>FLEURISSEMENT</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90506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fr-FR"/>
              <a:t>Modifiez le style du titre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fr-FR"/>
              <a:t>Cliquez sur l'icône pour ajouter une image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fr-FR"/>
              <a:t>Cliquez sur l'icône pour ajouter une image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fr-FR"/>
              <a:t>Cliquez sur l'icône pour ajouter une image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r>
              <a:rPr lang="fr-FR"/>
              <a:t>03/09/20XX</a:t>
            </a:r>
            <a:endParaRPr lang="en-US" dirty="0"/>
          </a:p>
        </p:txBody>
      </p:sp>
      <p:sp>
        <p:nvSpPr>
          <p:cNvPr id="4" name="Footer Placeholder 3"/>
          <p:cNvSpPr>
            <a:spLocks noGrp="1"/>
          </p:cNvSpPr>
          <p:nvPr>
            <p:ph type="ftr" sz="quarter" idx="11"/>
          </p:nvPr>
        </p:nvSpPr>
        <p:spPr/>
        <p:txBody>
          <a:bodyPr/>
          <a:lstStyle>
            <a:lvl1pPr>
              <a:defRPr cap="all" baseline="0"/>
            </a:lvl1pPr>
          </a:lstStyle>
          <a:p>
            <a:r>
              <a:rPr lang="en-US"/>
              <a:t>FLEURISSEMENT</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820519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03/09/20XX</a:t>
            </a:r>
            <a:endParaRPr lang="en-US" dirty="0"/>
          </a:p>
        </p:txBody>
      </p:sp>
      <p:sp>
        <p:nvSpPr>
          <p:cNvPr id="5" name="Footer Placeholder 4"/>
          <p:cNvSpPr>
            <a:spLocks noGrp="1"/>
          </p:cNvSpPr>
          <p:nvPr>
            <p:ph type="ftr" sz="quarter" idx="11"/>
          </p:nvPr>
        </p:nvSpPr>
        <p:spPr/>
        <p:txBody>
          <a:bodyPr/>
          <a:lstStyle/>
          <a:p>
            <a:r>
              <a:rPr lang="en-US"/>
              <a:t>FLEURISSEMENT</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967610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03/09/20XX</a:t>
            </a:r>
            <a:endParaRPr lang="en-US" dirty="0"/>
          </a:p>
        </p:txBody>
      </p:sp>
      <p:sp>
        <p:nvSpPr>
          <p:cNvPr id="5" name="Footer Placeholder 4"/>
          <p:cNvSpPr>
            <a:spLocks noGrp="1"/>
          </p:cNvSpPr>
          <p:nvPr>
            <p:ph type="ftr" sz="quarter" idx="11"/>
          </p:nvPr>
        </p:nvSpPr>
        <p:spPr/>
        <p:txBody>
          <a:bodyPr/>
          <a:lstStyle/>
          <a:p>
            <a:r>
              <a:rPr lang="en-US"/>
              <a:t>FLEURISSEMENT</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03233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re uniquement">
    <p:spTree>
      <p:nvGrpSpPr>
        <p:cNvPr id="1" name=""/>
        <p:cNvGrpSpPr/>
        <p:nvPr/>
      </p:nvGrpSpPr>
      <p:grpSpPr>
        <a:xfrm>
          <a:off x="0" y="0"/>
          <a:ext cx="0" cy="0"/>
          <a:chOff x="0" y="0"/>
          <a:chExt cx="0" cy="0"/>
        </a:xfrm>
      </p:grpSpPr>
      <p:sp>
        <p:nvSpPr>
          <p:cNvPr id="19" name="Espace réservé d’image 18">
            <a:extLst>
              <a:ext uri="{FF2B5EF4-FFF2-40B4-BE49-F238E27FC236}">
                <a16:creationId xmlns:a16="http://schemas.microsoft.com/office/drawing/2014/main" id="{34120D15-E48C-4FBE-BB95-24DB36D9F458}"/>
              </a:ext>
            </a:extLst>
          </p:cNvPr>
          <p:cNvSpPr>
            <a:spLocks noGrp="1"/>
          </p:cNvSpPr>
          <p:nvPr>
            <p:ph type="pic" sz="quarter" idx="14"/>
          </p:nvPr>
        </p:nvSpPr>
        <p:spPr>
          <a:xfrm>
            <a:off x="1024824" y="2530059"/>
            <a:ext cx="2780979"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200" b="1">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hasCustomPrompt="1"/>
          </p:nvPr>
        </p:nvSpPr>
        <p:spPr>
          <a:xfrm>
            <a:off x="3902202" y="585216"/>
            <a:ext cx="4375404" cy="2276856"/>
          </a:xfrm>
        </p:spPr>
        <p:txBody>
          <a:bodyPr rtlCol="0" anchor="b"/>
          <a:lstStyle>
            <a:lvl1pPr algn="r">
              <a:defRPr sz="4500" b="1" cap="all" spc="300" baseline="0">
                <a:solidFill>
                  <a:schemeClr val="bg1"/>
                </a:solidFill>
              </a:defRPr>
            </a:lvl1pPr>
          </a:lstStyle>
          <a:p>
            <a:pPr rtl="0"/>
            <a:r>
              <a:rPr lang="fr-FR" noProof="0"/>
              <a:t>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69"/>
            <a:ext cx="2057400" cy="365125"/>
          </a:xfrm>
        </p:spPr>
        <p:txBody>
          <a:bodyPr rtlCol="0"/>
          <a:lstStyle>
            <a:lvl1pPr>
              <a:defRPr>
                <a:solidFill>
                  <a:schemeClr val="bg1"/>
                </a:solidFill>
              </a:defRPr>
            </a:lvl1pPr>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rtlCol="0"/>
          <a:lstStyle>
            <a:lvl1pPr>
              <a:defRPr>
                <a:solidFill>
                  <a:schemeClr val="bg1"/>
                </a:solidFill>
              </a:defRPr>
            </a:lvl1pPr>
          </a:lstStyle>
          <a:p>
            <a:pPr rtl="0"/>
            <a:r>
              <a:rPr lang="fr-FR" noProof="0"/>
              <a:t>FLEURISSEMENT</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9"/>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68936"/>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3902202" y="3127248"/>
            <a:ext cx="4375404" cy="3118104"/>
          </a:xfrm>
        </p:spPr>
        <p:txBody>
          <a:bodyPr rtlCol="0"/>
          <a:lstStyle>
            <a:lvl1pPr marL="0" indent="0" algn="r">
              <a:buNone/>
              <a:defRPr sz="1350">
                <a:solidFill>
                  <a:schemeClr val="bg1"/>
                </a:solidFill>
              </a:defRPr>
            </a:lvl1pPr>
          </a:lstStyle>
          <a:p>
            <a:pPr lvl="0" rtl="0"/>
            <a:r>
              <a:rPr lang="fr-FR" noProof="0"/>
              <a:t>Modifiez les styles du texte</a:t>
            </a:r>
          </a:p>
        </p:txBody>
      </p:sp>
      <p:sp>
        <p:nvSpPr>
          <p:cNvPr id="11" name="Graphisme 12">
            <a:extLst>
              <a:ext uri="{FF2B5EF4-FFF2-40B4-BE49-F238E27FC236}">
                <a16:creationId xmlns:a16="http://schemas.microsoft.com/office/drawing/2014/main" id="{EA1B6985-3E5A-40F4-9268-D4AB3BBF8C91}"/>
              </a:ext>
            </a:extLst>
          </p:cNvPr>
          <p:cNvSpPr/>
          <p:nvPr userDrawn="1"/>
        </p:nvSpPr>
        <p:spPr>
          <a:xfrm>
            <a:off x="3559045" y="276027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sp>
        <p:nvSpPr>
          <p:cNvPr id="13" name="Graphisme 13">
            <a:extLst>
              <a:ext uri="{FF2B5EF4-FFF2-40B4-BE49-F238E27FC236}">
                <a16:creationId xmlns:a16="http://schemas.microsoft.com/office/drawing/2014/main" id="{338BC906-9D03-4280-85E8-21A81BC21D73}"/>
              </a:ext>
            </a:extLst>
          </p:cNvPr>
          <p:cNvSpPr/>
          <p:nvPr userDrawn="1"/>
        </p:nvSpPr>
        <p:spPr>
          <a:xfrm>
            <a:off x="3289961" y="253098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7" name="Graphisme 15">
            <a:extLst>
              <a:ext uri="{FF2B5EF4-FFF2-40B4-BE49-F238E27FC236}">
                <a16:creationId xmlns:a16="http://schemas.microsoft.com/office/drawing/2014/main" id="{C5C06D53-C9F6-47E8-BFE1-B8193A1AED8B}"/>
              </a:ext>
            </a:extLst>
          </p:cNvPr>
          <p:cNvSpPr/>
          <p:nvPr userDrawn="1"/>
        </p:nvSpPr>
        <p:spPr>
          <a:xfrm>
            <a:off x="1252490" y="6031572"/>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65422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0EC63BB-68E6-444D-A614-A85D81C0D6A4}" type="datetime1">
              <a:rPr lang="en-US" smtClean="0"/>
              <a:t>7/16/2025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729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re uniquement">
    <p:spTree>
      <p:nvGrpSpPr>
        <p:cNvPr id="1" name=""/>
        <p:cNvGrpSpPr/>
        <p:nvPr/>
      </p:nvGrpSpPr>
      <p:grpSpPr>
        <a:xfrm>
          <a:off x="0" y="0"/>
          <a:ext cx="0" cy="0"/>
          <a:chOff x="0" y="0"/>
          <a:chExt cx="0" cy="0"/>
        </a:xfrm>
      </p:grpSpPr>
      <p:sp>
        <p:nvSpPr>
          <p:cNvPr id="33" name="Espace réservé d’image 32">
            <a:extLst>
              <a:ext uri="{FF2B5EF4-FFF2-40B4-BE49-F238E27FC236}">
                <a16:creationId xmlns:a16="http://schemas.microsoft.com/office/drawing/2014/main" id="{3186EA6A-5CD5-4DF7-9C8A-EDFAF28A80D9}"/>
              </a:ext>
            </a:extLst>
          </p:cNvPr>
          <p:cNvSpPr>
            <a:spLocks noGrp="1"/>
          </p:cNvSpPr>
          <p:nvPr>
            <p:ph type="pic" sz="quarter" idx="14"/>
          </p:nvPr>
        </p:nvSpPr>
        <p:spPr>
          <a:xfrm>
            <a:off x="1332834" y="407500"/>
            <a:ext cx="146420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32" name="Espace réservé d’image 31">
            <a:extLst>
              <a:ext uri="{FF2B5EF4-FFF2-40B4-BE49-F238E27FC236}">
                <a16:creationId xmlns:a16="http://schemas.microsoft.com/office/drawing/2014/main" id="{83D5117F-F235-498D-99A5-9DE2D665576C}"/>
              </a:ext>
            </a:extLst>
          </p:cNvPr>
          <p:cNvSpPr>
            <a:spLocks noGrp="1"/>
          </p:cNvSpPr>
          <p:nvPr>
            <p:ph type="pic" sz="quarter" idx="15"/>
          </p:nvPr>
        </p:nvSpPr>
        <p:spPr>
          <a:xfrm>
            <a:off x="2646259" y="1972581"/>
            <a:ext cx="1717549"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31" name="Espace réservé d’image 30">
            <a:extLst>
              <a:ext uri="{FF2B5EF4-FFF2-40B4-BE49-F238E27FC236}">
                <a16:creationId xmlns:a16="http://schemas.microsoft.com/office/drawing/2014/main" id="{E1E0A794-F1D3-4628-B5B1-9D48AB34C3D4}"/>
              </a:ext>
            </a:extLst>
          </p:cNvPr>
          <p:cNvSpPr>
            <a:spLocks noGrp="1"/>
          </p:cNvSpPr>
          <p:nvPr>
            <p:ph type="pic" sz="quarter" idx="16"/>
          </p:nvPr>
        </p:nvSpPr>
        <p:spPr>
          <a:xfrm>
            <a:off x="4184655" y="4386312"/>
            <a:ext cx="2339470"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30" name="Espace réservé d’image 29">
            <a:extLst>
              <a:ext uri="{FF2B5EF4-FFF2-40B4-BE49-F238E27FC236}">
                <a16:creationId xmlns:a16="http://schemas.microsoft.com/office/drawing/2014/main" id="{B8D3F45B-B631-47D3-A33C-71CEC2B3602C}"/>
              </a:ext>
            </a:extLst>
          </p:cNvPr>
          <p:cNvSpPr>
            <a:spLocks noGrp="1"/>
          </p:cNvSpPr>
          <p:nvPr>
            <p:ph type="pic" sz="quarter" idx="17"/>
          </p:nvPr>
        </p:nvSpPr>
        <p:spPr>
          <a:xfrm>
            <a:off x="819679" y="4018982"/>
            <a:ext cx="289062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p:nvPr>
        </p:nvSpPr>
        <p:spPr>
          <a:xfrm>
            <a:off x="4320540" y="585216"/>
            <a:ext cx="3957066" cy="2276856"/>
          </a:xfrm>
        </p:spPr>
        <p:txBody>
          <a:bodyPr rtlCol="0" anchor="b"/>
          <a:lstStyle>
            <a:lvl1pPr algn="r">
              <a:defRPr sz="3600" b="1" cap="all" spc="300" baseline="0">
                <a:solidFill>
                  <a:schemeClr val="bg1"/>
                </a:solidFill>
              </a:defRPr>
            </a:lvl1pPr>
          </a:lstStyle>
          <a:p>
            <a:pPr rtl="0"/>
            <a:r>
              <a:rPr lang="fr-FR" noProof="0"/>
              <a:t>Modifiez le style du 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69"/>
            <a:ext cx="2057400" cy="365125"/>
          </a:xfrm>
        </p:spPr>
        <p:txBody>
          <a:bodyPr rtlCol="0"/>
          <a:lstStyle>
            <a:lvl1pPr>
              <a:defRPr>
                <a:solidFill>
                  <a:schemeClr val="bg1"/>
                </a:solidFill>
              </a:defRPr>
            </a:lvl1pPr>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rtlCol="0"/>
          <a:lstStyle>
            <a:lvl1pPr>
              <a:defRPr>
                <a:solidFill>
                  <a:schemeClr val="bg1"/>
                </a:solidFill>
              </a:defRPr>
            </a:lvl1pPr>
          </a:lstStyle>
          <a:p>
            <a:pPr rtl="0"/>
            <a:r>
              <a:rPr lang="fr-FR" noProof="0"/>
              <a:t>FLEURISSEMENT</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9"/>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sp>
        <p:nvSpPr>
          <p:cNvPr id="8" name="Graphisme 32">
            <a:extLst>
              <a:ext uri="{FF2B5EF4-FFF2-40B4-BE49-F238E27FC236}">
                <a16:creationId xmlns:a16="http://schemas.microsoft.com/office/drawing/2014/main" id="{846CD0EA-B0AA-4845-81A5-4ADD7C58B12F}"/>
              </a:ext>
            </a:extLst>
          </p:cNvPr>
          <p:cNvSpPr/>
          <p:nvPr userDrawn="1"/>
        </p:nvSpPr>
        <p:spPr>
          <a:xfrm>
            <a:off x="1104275" y="1859535"/>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0" name="Graphisme 33">
            <a:extLst>
              <a:ext uri="{FF2B5EF4-FFF2-40B4-BE49-F238E27FC236}">
                <a16:creationId xmlns:a16="http://schemas.microsoft.com/office/drawing/2014/main" id="{0E97A0CB-7CB1-47F0-BD48-EEECBAC39CD2}"/>
              </a:ext>
            </a:extLst>
          </p:cNvPr>
          <p:cNvSpPr/>
          <p:nvPr userDrawn="1"/>
        </p:nvSpPr>
        <p:spPr>
          <a:xfrm>
            <a:off x="1510892" y="3146867"/>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
        <p:nvSpPr>
          <p:cNvPr id="12" name="Graphisme 31">
            <a:extLst>
              <a:ext uri="{FF2B5EF4-FFF2-40B4-BE49-F238E27FC236}">
                <a16:creationId xmlns:a16="http://schemas.microsoft.com/office/drawing/2014/main" id="{477816C9-06CB-4BC5-B26B-6A2877BD941A}"/>
              </a:ext>
            </a:extLst>
          </p:cNvPr>
          <p:cNvSpPr/>
          <p:nvPr userDrawn="1"/>
        </p:nvSpPr>
        <p:spPr>
          <a:xfrm>
            <a:off x="4053690" y="4508295"/>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77174"/>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4320540" y="3127248"/>
            <a:ext cx="3957066" cy="1124712"/>
          </a:xfrm>
        </p:spPr>
        <p:txBody>
          <a:bodyPr rtlCol="0"/>
          <a:lstStyle>
            <a:lvl1pPr marL="0" indent="0" algn="r">
              <a:buNone/>
              <a:defRPr sz="1350">
                <a:solidFill>
                  <a:schemeClr val="bg1"/>
                </a:solidFill>
              </a:defRPr>
            </a:lvl1pPr>
          </a:lstStyle>
          <a:p>
            <a:pPr lvl="0" rtl="0"/>
            <a:r>
              <a:rPr lang="fr-FR" noProof="0"/>
              <a:t>Modifiez les styles du texte</a:t>
            </a:r>
          </a:p>
        </p:txBody>
      </p:sp>
    </p:spTree>
    <p:extLst>
      <p:ext uri="{BB962C8B-B14F-4D97-AF65-F5344CB8AC3E}">
        <p14:creationId xmlns:p14="http://schemas.microsoft.com/office/powerpoint/2010/main" val="543527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98CDE1B-1A57-4712-8C88-9B4CDFF61955}" type="datetime1">
              <a:rPr lang="en-US" smtClean="0"/>
              <a:t>7/16/2025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2992772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22960" y="2582334"/>
            <a:ext cx="370332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63440" y="2582334"/>
            <a:ext cx="370332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2470FB5-30B6-4D51-B889-617514A6427B}" type="datetime1">
              <a:rPr lang="en-US" smtClean="0"/>
              <a:t>7/16/2025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70302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30BDBE7-1C80-4F38-9713-A2C90A07ACCD}" type="datetime1">
              <a:rPr lang="en-US" smtClean="0"/>
              <a:t>7/16/2025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2984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C025DFD-261A-4714-9EAE-AB43963279F1}" type="datetime1">
              <a:rPr lang="en-US" smtClean="0"/>
              <a:t>7/16/2025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0790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3A79A55-F054-4AA3-AB1C-36A8B7CF64F1}" type="datetime1">
              <a:rPr lang="en-US" smtClean="0"/>
              <a:t>7/16/2025</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t>‹N°›</a:t>
            </a:fld>
            <a:endParaRPr lang="en-US" dirty="0"/>
          </a:p>
        </p:txBody>
      </p:sp>
    </p:spTree>
    <p:extLst>
      <p:ext uri="{BB962C8B-B14F-4D97-AF65-F5344CB8AC3E}">
        <p14:creationId xmlns:p14="http://schemas.microsoft.com/office/powerpoint/2010/main" val="1673522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F9FA682-6C87-48A3-AC95-C24AD3CEFA30}" type="datetime1">
              <a:rPr lang="en-US" smtClean="0"/>
              <a:t>7/16/2025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10976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jpe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3DBAC9B9-E989-4FB0-A455-12BB0DD1C7C0}" type="datetime1">
              <a:rPr lang="en-US" smtClean="0"/>
              <a:t>7/16/2025</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2298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alphaModFix amt="34000"/>
            <a:duotone>
              <a:schemeClr val="bg2">
                <a:shade val="88000"/>
                <a:hueMod val="106000"/>
                <a:satMod val="140000"/>
                <a:lumMod val="54000"/>
              </a:schemeClr>
              <a:schemeClr val="bg2">
                <a:tint val="98000"/>
                <a:hueMod val="82000"/>
                <a:satMod val="150000"/>
                <a:lumMod val="160000"/>
              </a:schemeClr>
            </a:duotone>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pic>
        <p:nvPicPr>
          <p:cNvPr id="7" name="Picture 2" descr="\\DROBO-FS\QuickDrops\JB\PPTX NG\Droplets\LightingOverlay.png"/>
          <p:cNvPicPr>
            <a:picLocks noChangeAspect="1" noChangeArrowheads="1"/>
          </p:cNvPicPr>
          <p:nvPr/>
        </p:nvPicPr>
        <p:blipFill>
          <a:blip r:embed="rId22">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r>
              <a:rPr lang="fr-FR"/>
              <a:t>03/09/20XX</a:t>
            </a:r>
            <a:endParaRPr lang="en-US" dirty="0"/>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FLEURISSEMENT</a:t>
            </a:r>
            <a:endParaRPr lang="en-US" dirty="0"/>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112484977"/>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Lst>
  <p:hf hdr="0" dt="0"/>
  <p:txStyles>
    <p:title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films/la%20couleur.mp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hyperlink" Target="../../formations/fleurissement/couleur.pp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Voltz/catalogue-couleurs-de-ville-2023-2024.pdf"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7.emf"/><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hyperlink" Target="../Voltz/catalogue-racines-nues-vivaces2023.pdf"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hyperlink" Target="../films/plantation%20m&#233;canis&#233;e.mp4"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simier/fleurirdemain.mp4" TargetMode="External"/><Relationship Id="rId7" Type="http://schemas.openxmlformats.org/officeDocument/2006/relationships/hyperlink" Target="../conceptioncommande/catabisa.xlsx"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conceptioncommande/&#233;t&#233;21.xlsx" TargetMode="External"/><Relationship Id="rId5" Type="http://schemas.openxmlformats.org/officeDocument/2006/relationships/hyperlink" Target="../conceptioncommande/cataannu.xlsx" TargetMode="External"/><Relationship Id="rId4" Type="http://schemas.openxmlformats.org/officeDocument/2006/relationships/hyperlink" Target="../simier/simier.mp4"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FEBD98-59C4-61D3-2817-22DFC585D0BA}"/>
              </a:ext>
            </a:extLst>
          </p:cNvPr>
          <p:cNvSpPr>
            <a:spLocks noGrp="1"/>
          </p:cNvSpPr>
          <p:nvPr>
            <p:ph type="ctrTitle"/>
          </p:nvPr>
        </p:nvSpPr>
        <p:spPr>
          <a:xfrm>
            <a:off x="313826" y="0"/>
            <a:ext cx="8321040" cy="1686755"/>
          </a:xfrm>
        </p:spPr>
        <p:txBody>
          <a:bodyPr>
            <a:normAutofit/>
          </a:bodyPr>
          <a:lstStyle/>
          <a:p>
            <a:pPr algn="ctr"/>
            <a:r>
              <a:rPr lang="fr-FR" sz="5400" dirty="0" err="1">
                <a:solidFill>
                  <a:srgbClr val="FF0000"/>
                </a:solidFill>
                <a:latin typeface="Algerian" panose="04020705040A02060702" pitchFamily="82" charset="0"/>
              </a:rPr>
              <a:t>EMBELLIr</a:t>
            </a:r>
            <a:r>
              <a:rPr lang="fr-FR" sz="5400" dirty="0">
                <a:solidFill>
                  <a:srgbClr val="FF0000"/>
                </a:solidFill>
                <a:latin typeface="Algerian" panose="04020705040A02060702" pitchFamily="82" charset="0"/>
              </a:rPr>
              <a:t> </a:t>
            </a:r>
            <a:r>
              <a:rPr lang="fr-FR" sz="5400" dirty="0" err="1">
                <a:solidFill>
                  <a:srgbClr val="FF0000"/>
                </a:solidFill>
                <a:latin typeface="Algerian" panose="04020705040A02060702" pitchFamily="82" charset="0"/>
              </a:rPr>
              <a:t>DURABLEment</a:t>
            </a:r>
            <a:r>
              <a:rPr lang="fr-FR" sz="5400" dirty="0">
                <a:solidFill>
                  <a:srgbClr val="FF0000"/>
                </a:solidFill>
                <a:latin typeface="Algerian" panose="04020705040A02060702" pitchFamily="82" charset="0"/>
              </a:rPr>
              <a:t> OU </a:t>
            </a:r>
            <a:r>
              <a:rPr lang="fr-FR" sz="5400" dirty="0" err="1">
                <a:solidFill>
                  <a:srgbClr val="FF0000"/>
                </a:solidFill>
                <a:latin typeface="Algerian" panose="04020705040A02060702" pitchFamily="82" charset="0"/>
              </a:rPr>
              <a:t>FLEURIr</a:t>
            </a:r>
            <a:r>
              <a:rPr lang="fr-FR" sz="5400" dirty="0">
                <a:solidFill>
                  <a:srgbClr val="FF0000"/>
                </a:solidFill>
                <a:latin typeface="Algerian" panose="04020705040A02060702" pitchFamily="82" charset="0"/>
              </a:rPr>
              <a:t> </a:t>
            </a:r>
            <a:r>
              <a:rPr lang="fr-FR" sz="5400" dirty="0" err="1">
                <a:solidFill>
                  <a:srgbClr val="FF0000"/>
                </a:solidFill>
                <a:latin typeface="Algerian" panose="04020705040A02060702" pitchFamily="82" charset="0"/>
              </a:rPr>
              <a:t>differeMENT</a:t>
            </a:r>
            <a:endParaRPr lang="fr-FR" sz="5400" dirty="0">
              <a:solidFill>
                <a:srgbClr val="FF0000"/>
              </a:solidFill>
              <a:latin typeface="Algerian" panose="04020705040A02060702" pitchFamily="82" charset="0"/>
            </a:endParaRPr>
          </a:p>
        </p:txBody>
      </p:sp>
      <p:pic>
        <p:nvPicPr>
          <p:cNvPr id="9" name="Image 8">
            <a:extLst>
              <a:ext uri="{FF2B5EF4-FFF2-40B4-BE49-F238E27FC236}">
                <a16:creationId xmlns:a16="http://schemas.microsoft.com/office/drawing/2014/main" id="{830D95C9-FF18-6A0F-6621-AA5FF5D6082C}"/>
              </a:ext>
            </a:extLst>
          </p:cNvPr>
          <p:cNvPicPr>
            <a:picLocks noChangeAspect="1"/>
          </p:cNvPicPr>
          <p:nvPr/>
        </p:nvPicPr>
        <p:blipFill>
          <a:blip r:embed="rId3"/>
          <a:stretch>
            <a:fillRect/>
          </a:stretch>
        </p:blipFill>
        <p:spPr>
          <a:xfrm>
            <a:off x="0" y="2153330"/>
            <a:ext cx="5647619" cy="4238095"/>
          </a:xfrm>
          <a:prstGeom prst="rect">
            <a:avLst/>
          </a:prstGeom>
        </p:spPr>
      </p:pic>
      <p:pic>
        <p:nvPicPr>
          <p:cNvPr id="4" name="Image 3">
            <a:extLst>
              <a:ext uri="{FF2B5EF4-FFF2-40B4-BE49-F238E27FC236}">
                <a16:creationId xmlns:a16="http://schemas.microsoft.com/office/drawing/2014/main" id="{56C2FFE5-0E99-FD7E-D3BA-9278B57FE0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3586" y="5046562"/>
            <a:ext cx="3560413" cy="1811438"/>
          </a:xfrm>
          <a:prstGeom prst="rect">
            <a:avLst/>
          </a:prstGeom>
        </p:spPr>
      </p:pic>
      <p:sp>
        <p:nvSpPr>
          <p:cNvPr id="3" name="ZoneTexte 2">
            <a:extLst>
              <a:ext uri="{FF2B5EF4-FFF2-40B4-BE49-F238E27FC236}">
                <a16:creationId xmlns:a16="http://schemas.microsoft.com/office/drawing/2014/main" id="{FA71C815-878A-3DC1-5FAB-BBEA730E0606}"/>
              </a:ext>
            </a:extLst>
          </p:cNvPr>
          <p:cNvSpPr txBox="1"/>
          <p:nvPr/>
        </p:nvSpPr>
        <p:spPr>
          <a:xfrm>
            <a:off x="6134582" y="3937769"/>
            <a:ext cx="3009418" cy="369332"/>
          </a:xfrm>
          <a:prstGeom prst="rect">
            <a:avLst/>
          </a:prstGeom>
          <a:noFill/>
        </p:spPr>
        <p:txBody>
          <a:bodyPr wrap="square" rtlCol="0">
            <a:spAutoFit/>
          </a:bodyPr>
          <a:lstStyle/>
          <a:p>
            <a:r>
              <a:rPr lang="fr-FR" dirty="0" err="1"/>
              <a:t>Patrickjardindeville,com</a:t>
            </a:r>
            <a:endParaRPr lang="fr-FR" dirty="0"/>
          </a:p>
        </p:txBody>
      </p:sp>
    </p:spTree>
    <p:extLst>
      <p:ext uri="{BB962C8B-B14F-4D97-AF65-F5344CB8AC3E}">
        <p14:creationId xmlns:p14="http://schemas.microsoft.com/office/powerpoint/2010/main" val="2655427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643772" y="174887"/>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7339220" y="82554"/>
            <a:ext cx="4367283" cy="461665"/>
          </a:xfrm>
          <a:prstGeom prst="rect">
            <a:avLst/>
          </a:prstGeom>
          <a:noFill/>
        </p:spPr>
        <p:txBody>
          <a:bodyPr wrap="square" rtlCol="0">
            <a:spAutoFit/>
          </a:bodyPr>
          <a:lstStyle/>
          <a:p>
            <a:r>
              <a:rPr lang="fr-FR" sz="2400" dirty="0">
                <a:solidFill>
                  <a:schemeClr val="bg1"/>
                </a:solidFill>
              </a:rPr>
              <a:t>La couleur</a:t>
            </a:r>
          </a:p>
        </p:txBody>
      </p:sp>
      <p:pic>
        <p:nvPicPr>
          <p:cNvPr id="5" name="Image 4">
            <a:extLst>
              <a:ext uri="{FF2B5EF4-FFF2-40B4-BE49-F238E27FC236}">
                <a16:creationId xmlns:a16="http://schemas.microsoft.com/office/drawing/2014/main" id="{C8B16A60-7D78-5442-5C52-A6D736515D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9989" y="544219"/>
            <a:ext cx="8294012" cy="6313781"/>
          </a:xfrm>
          <a:prstGeom prst="rect">
            <a:avLst/>
          </a:prstGeom>
        </p:spPr>
      </p:pic>
      <p:sp>
        <p:nvSpPr>
          <p:cNvPr id="6" name="ZoneTexte 5">
            <a:hlinkClick r:id="rId4" action="ppaction://hlinkfile"/>
            <a:extLst>
              <a:ext uri="{FF2B5EF4-FFF2-40B4-BE49-F238E27FC236}">
                <a16:creationId xmlns:a16="http://schemas.microsoft.com/office/drawing/2014/main" id="{DD3F357A-7C14-B65E-BF3A-2E9F2DA10A37}"/>
              </a:ext>
            </a:extLst>
          </p:cNvPr>
          <p:cNvSpPr txBox="1"/>
          <p:nvPr/>
        </p:nvSpPr>
        <p:spPr>
          <a:xfrm>
            <a:off x="0" y="116732"/>
            <a:ext cx="2276272" cy="369332"/>
          </a:xfrm>
          <a:prstGeom prst="rect">
            <a:avLst/>
          </a:prstGeom>
          <a:noFill/>
        </p:spPr>
        <p:txBody>
          <a:bodyPr wrap="square" rtlCol="0">
            <a:spAutoFit/>
          </a:bodyPr>
          <a:lstStyle/>
          <a:p>
            <a:r>
              <a:rPr lang="fr-FR" dirty="0">
                <a:solidFill>
                  <a:schemeClr val="bg2">
                    <a:lumMod val="75000"/>
                  </a:schemeClr>
                </a:solidFill>
                <a:hlinkClick r:id="rId4" action="ppaction://hlinkfile">
                  <a:extLst>
                    <a:ext uri="{A12FA001-AC4F-418D-AE19-62706E023703}">
                      <ahyp:hlinkClr xmlns:ahyp="http://schemas.microsoft.com/office/drawing/2018/hyperlinkcolor" val="tx"/>
                    </a:ext>
                  </a:extLst>
                </a:hlinkClick>
              </a:rPr>
              <a:t>..\films\la couleur.mp4</a:t>
            </a:r>
            <a:endParaRPr lang="fr-FR" dirty="0">
              <a:solidFill>
                <a:schemeClr val="bg2">
                  <a:lumMod val="75000"/>
                </a:schemeClr>
              </a:solidFill>
            </a:endParaRPr>
          </a:p>
        </p:txBody>
      </p:sp>
    </p:spTree>
    <p:extLst>
      <p:ext uri="{BB962C8B-B14F-4D97-AF65-F5344CB8AC3E}">
        <p14:creationId xmlns:p14="http://schemas.microsoft.com/office/powerpoint/2010/main" val="3838428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0260466-6289-82DD-139D-FFD0545662D0}"/>
              </a:ext>
            </a:extLst>
          </p:cNvPr>
          <p:cNvPicPr>
            <a:picLocks noChangeAspect="1"/>
          </p:cNvPicPr>
          <p:nvPr/>
        </p:nvPicPr>
        <p:blipFill>
          <a:blip r:embed="rId3"/>
          <a:stretch>
            <a:fillRect/>
          </a:stretch>
        </p:blipFill>
        <p:spPr>
          <a:xfrm>
            <a:off x="2919807" y="816864"/>
            <a:ext cx="6310445" cy="6041136"/>
          </a:xfrm>
          <a:prstGeom prst="rect">
            <a:avLst/>
          </a:prstGeom>
        </p:spPr>
      </p:pic>
      <p:sp>
        <p:nvSpPr>
          <p:cNvPr id="2" name="ZoneTexte 1">
            <a:extLst>
              <a:ext uri="{FF2B5EF4-FFF2-40B4-BE49-F238E27FC236}">
                <a16:creationId xmlns:a16="http://schemas.microsoft.com/office/drawing/2014/main" id="{E31F502F-B253-A502-C27D-16A7518A219B}"/>
              </a:ext>
            </a:extLst>
          </p:cNvPr>
          <p:cNvSpPr txBox="1"/>
          <p:nvPr/>
        </p:nvSpPr>
        <p:spPr>
          <a:xfrm>
            <a:off x="1668412" y="140312"/>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6601150" y="135880"/>
            <a:ext cx="4367283" cy="461665"/>
          </a:xfrm>
          <a:prstGeom prst="rect">
            <a:avLst/>
          </a:prstGeom>
          <a:noFill/>
        </p:spPr>
        <p:txBody>
          <a:bodyPr wrap="square" rtlCol="0">
            <a:spAutoFit/>
          </a:bodyPr>
          <a:lstStyle/>
          <a:p>
            <a:r>
              <a:rPr lang="fr-FR" sz="2400" dirty="0">
                <a:solidFill>
                  <a:schemeClr val="bg1"/>
                </a:solidFill>
              </a:rPr>
              <a:t>La couleur</a:t>
            </a:r>
          </a:p>
        </p:txBody>
      </p:sp>
      <p:pic>
        <p:nvPicPr>
          <p:cNvPr id="7" name="Image 6">
            <a:extLst>
              <a:ext uri="{FF2B5EF4-FFF2-40B4-BE49-F238E27FC236}">
                <a16:creationId xmlns:a16="http://schemas.microsoft.com/office/drawing/2014/main" id="{0971E5C4-BD90-59A1-919F-B6316C38B16C}"/>
              </a:ext>
            </a:extLst>
          </p:cNvPr>
          <p:cNvPicPr>
            <a:picLocks noChangeAspect="1"/>
          </p:cNvPicPr>
          <p:nvPr/>
        </p:nvPicPr>
        <p:blipFill rotWithShape="1">
          <a:blip r:embed="rId4"/>
          <a:srcRect l="4478" t="8769" r="50000" b="3599"/>
          <a:stretch/>
        </p:blipFill>
        <p:spPr>
          <a:xfrm>
            <a:off x="0" y="3207223"/>
            <a:ext cx="3831547" cy="3695131"/>
          </a:xfrm>
          <a:prstGeom prst="rect">
            <a:avLst/>
          </a:prstGeom>
        </p:spPr>
      </p:pic>
    </p:spTree>
    <p:extLst>
      <p:ext uri="{BB962C8B-B14F-4D97-AF65-F5344CB8AC3E}">
        <p14:creationId xmlns:p14="http://schemas.microsoft.com/office/powerpoint/2010/main" val="220326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6168788" y="664922"/>
            <a:ext cx="4367283" cy="461665"/>
          </a:xfrm>
          <a:prstGeom prst="rect">
            <a:avLst/>
          </a:prstGeom>
          <a:noFill/>
        </p:spPr>
        <p:txBody>
          <a:bodyPr wrap="square" rtlCol="0">
            <a:spAutoFit/>
          </a:bodyPr>
          <a:lstStyle/>
          <a:p>
            <a:r>
              <a:rPr lang="fr-FR" sz="2400" dirty="0">
                <a:solidFill>
                  <a:schemeClr val="bg1"/>
                </a:solidFill>
              </a:rPr>
              <a:t>La couleur</a:t>
            </a:r>
          </a:p>
        </p:txBody>
      </p:sp>
      <p:pic>
        <p:nvPicPr>
          <p:cNvPr id="2050" name="Picture 2" descr="Afficher l’image source">
            <a:extLst>
              <a:ext uri="{FF2B5EF4-FFF2-40B4-BE49-F238E27FC236}">
                <a16:creationId xmlns:a16="http://schemas.microsoft.com/office/drawing/2014/main" id="{02881016-452A-3F4F-CADC-843B5D05F7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712" y="895754"/>
            <a:ext cx="3064905" cy="27481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ficher l’image source">
            <a:extLst>
              <a:ext uri="{FF2B5EF4-FFF2-40B4-BE49-F238E27FC236}">
                <a16:creationId xmlns:a16="http://schemas.microsoft.com/office/drawing/2014/main" id="{EA45C0B7-0025-B62D-EE5B-55D72375743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811639"/>
            <a:ext cx="3169189" cy="31691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ficher l’image source">
            <a:extLst>
              <a:ext uri="{FF2B5EF4-FFF2-40B4-BE49-F238E27FC236}">
                <a16:creationId xmlns:a16="http://schemas.microsoft.com/office/drawing/2014/main" id="{3EFC4756-E101-BBAB-38C6-FC0FE8F124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57921" y="3646378"/>
            <a:ext cx="3334450" cy="333445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0821E6A0-3138-001A-D26F-6E7F35C1C3AF}"/>
              </a:ext>
            </a:extLst>
          </p:cNvPr>
          <p:cNvPicPr>
            <a:picLocks noChangeAspect="1"/>
          </p:cNvPicPr>
          <p:nvPr/>
        </p:nvPicPr>
        <p:blipFill>
          <a:blip r:embed="rId6"/>
          <a:stretch>
            <a:fillRect/>
          </a:stretch>
        </p:blipFill>
        <p:spPr>
          <a:xfrm>
            <a:off x="3373408" y="1317377"/>
            <a:ext cx="6213684" cy="2012677"/>
          </a:xfrm>
          <a:prstGeom prst="rect">
            <a:avLst/>
          </a:prstGeom>
        </p:spPr>
      </p:pic>
    </p:spTree>
    <p:extLst>
      <p:ext uri="{BB962C8B-B14F-4D97-AF65-F5344CB8AC3E}">
        <p14:creationId xmlns:p14="http://schemas.microsoft.com/office/powerpoint/2010/main" val="2791904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382098" y="126098"/>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7314836" y="203257"/>
            <a:ext cx="4367283" cy="461665"/>
          </a:xfrm>
          <a:prstGeom prst="rect">
            <a:avLst/>
          </a:prstGeom>
          <a:noFill/>
        </p:spPr>
        <p:txBody>
          <a:bodyPr wrap="square" rtlCol="0">
            <a:spAutoFit/>
          </a:bodyPr>
          <a:lstStyle/>
          <a:p>
            <a:r>
              <a:rPr lang="fr-FR" sz="2400" dirty="0">
                <a:solidFill>
                  <a:schemeClr val="bg1"/>
                </a:solidFill>
              </a:rPr>
              <a:t>La couleur</a:t>
            </a:r>
          </a:p>
        </p:txBody>
      </p:sp>
      <p:pic>
        <p:nvPicPr>
          <p:cNvPr id="1028" name="Picture 4" descr="Afficher l’image source">
            <a:extLst>
              <a:ext uri="{FF2B5EF4-FFF2-40B4-BE49-F238E27FC236}">
                <a16:creationId xmlns:a16="http://schemas.microsoft.com/office/drawing/2014/main" id="{2E85B843-D166-D369-A2F9-574EB82657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282" y="554560"/>
            <a:ext cx="7064640" cy="1710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source">
            <a:extLst>
              <a:ext uri="{FF2B5EF4-FFF2-40B4-BE49-F238E27FC236}">
                <a16:creationId xmlns:a16="http://schemas.microsoft.com/office/drawing/2014/main" id="{4B710AE7-DD42-D020-678A-F4FE5D817E2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07405" y="2265528"/>
            <a:ext cx="7578544" cy="4551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561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6168788" y="664922"/>
            <a:ext cx="4367283" cy="461665"/>
          </a:xfrm>
          <a:prstGeom prst="rect">
            <a:avLst/>
          </a:prstGeom>
          <a:noFill/>
        </p:spPr>
        <p:txBody>
          <a:bodyPr wrap="square" rtlCol="0">
            <a:spAutoFit/>
          </a:bodyPr>
          <a:lstStyle/>
          <a:p>
            <a:r>
              <a:rPr lang="fr-FR" sz="2400" dirty="0">
                <a:solidFill>
                  <a:schemeClr val="bg1"/>
                </a:solidFill>
              </a:rPr>
              <a:t>La couleur</a:t>
            </a:r>
          </a:p>
        </p:txBody>
      </p:sp>
      <p:pic>
        <p:nvPicPr>
          <p:cNvPr id="1026" name="Picture 2" descr="Afficher l’image source">
            <a:extLst>
              <a:ext uri="{FF2B5EF4-FFF2-40B4-BE49-F238E27FC236}">
                <a16:creationId xmlns:a16="http://schemas.microsoft.com/office/drawing/2014/main" id="{CFFA062D-5ADA-426A-8CB2-CF094883DD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24100"/>
            <a:ext cx="4533900" cy="45339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ADD6941-0294-50AC-37F9-2FCD17D50DD4}"/>
              </a:ext>
            </a:extLst>
          </p:cNvPr>
          <p:cNvSpPr txBox="1"/>
          <p:nvPr/>
        </p:nvSpPr>
        <p:spPr>
          <a:xfrm>
            <a:off x="5012605" y="1175843"/>
            <a:ext cx="5268036" cy="369332"/>
          </a:xfrm>
          <a:prstGeom prst="rect">
            <a:avLst/>
          </a:prstGeom>
          <a:noFill/>
        </p:spPr>
        <p:txBody>
          <a:bodyPr wrap="square">
            <a:spAutoFit/>
          </a:bodyPr>
          <a:lstStyle/>
          <a:p>
            <a:r>
              <a:rPr lang="fr-FR" sz="1800" dirty="0">
                <a:effectLst/>
                <a:latin typeface="Times New Roman" panose="02020603050405020304" pitchFamily="18" charset="0"/>
                <a:ea typeface="Times New Roman" panose="02020603050405020304" pitchFamily="18" charset="0"/>
                <a:hlinkClick r:id="rId4" action="ppaction://hlinkpres?slideindex=1&amp;slidetitle="/>
              </a:rPr>
              <a:t>..\..\formations\fleurissement\couleur.ppt</a:t>
            </a:r>
            <a:endParaRPr lang="fr-FR" sz="1800" dirty="0">
              <a:effectLst/>
              <a:latin typeface="Times New Roman" panose="02020603050405020304" pitchFamily="18" charset="0"/>
              <a:ea typeface="Times New Roman" panose="02020603050405020304" pitchFamily="18" charset="0"/>
            </a:endParaRPr>
          </a:p>
        </p:txBody>
      </p:sp>
      <p:pic>
        <p:nvPicPr>
          <p:cNvPr id="4098" name="Picture 2">
            <a:extLst>
              <a:ext uri="{FF2B5EF4-FFF2-40B4-BE49-F238E27FC236}">
                <a16:creationId xmlns:a16="http://schemas.microsoft.com/office/drawing/2014/main" id="{7A169D9B-0C44-453B-6735-5BB582B67B9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10102" y="3643953"/>
            <a:ext cx="4554820" cy="321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516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LES PRINCIPES DE COMPOSITION</a:t>
            </a:r>
            <a:endParaRPr kumimoji="0" lang="fr-FR"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 name="ZoneTexte 3">
            <a:extLst>
              <a:ext uri="{FF2B5EF4-FFF2-40B4-BE49-F238E27FC236}">
                <a16:creationId xmlns:a16="http://schemas.microsoft.com/office/drawing/2014/main" id="{B2966A46-596C-469E-CAE1-9D9C45E35D5F}"/>
              </a:ext>
            </a:extLst>
          </p:cNvPr>
          <p:cNvSpPr txBox="1"/>
          <p:nvPr/>
        </p:nvSpPr>
        <p:spPr>
          <a:xfrm>
            <a:off x="5186150" y="688399"/>
            <a:ext cx="436728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w Cen MT" panose="020B0602020104020603"/>
                <a:ea typeface="+mn-ea"/>
                <a:cs typeface="+mn-cs"/>
              </a:rPr>
              <a:t>Connaissance des plantes</a:t>
            </a:r>
          </a:p>
        </p:txBody>
      </p:sp>
      <p:sp>
        <p:nvSpPr>
          <p:cNvPr id="3" name="ZoneTexte 2">
            <a:extLst>
              <a:ext uri="{FF2B5EF4-FFF2-40B4-BE49-F238E27FC236}">
                <a16:creationId xmlns:a16="http://schemas.microsoft.com/office/drawing/2014/main" id="{D8CCC852-63FB-CC13-1C2C-5AA318F6ED0E}"/>
              </a:ext>
            </a:extLst>
          </p:cNvPr>
          <p:cNvSpPr txBox="1"/>
          <p:nvPr/>
        </p:nvSpPr>
        <p:spPr>
          <a:xfrm>
            <a:off x="152046" y="533040"/>
            <a:ext cx="3374266" cy="717119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rPr>
              <a:t>Les annuelles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rPr>
              <a:t>Les plantes molles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rPr>
              <a:t>Les plantes bisannuelles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rPr>
              <a:t>Les plantes intermédiaires ou les potées fleuries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 name="ZoneTexte 4">
            <a:extLst>
              <a:ext uri="{FF2B5EF4-FFF2-40B4-BE49-F238E27FC236}">
                <a16:creationId xmlns:a16="http://schemas.microsoft.com/office/drawing/2014/main" id="{8B1F798E-06F5-CB1D-B8F6-807A746AB78A}"/>
              </a:ext>
            </a:extLst>
          </p:cNvPr>
          <p:cNvSpPr txBox="1"/>
          <p:nvPr/>
        </p:nvSpPr>
        <p:spPr>
          <a:xfrm>
            <a:off x="4039737" y="1206958"/>
            <a:ext cx="453105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E23"/>
                </a:solidFill>
                <a:effectLst/>
                <a:uLnTx/>
                <a:uFillTx/>
                <a:latin typeface="Tw Cen MT" panose="020B0602020104020603"/>
                <a:ea typeface="+mn-ea"/>
                <a:cs typeface="+mn-cs"/>
                <a:hlinkClick r:id="rId3" action="ppaction://hlinkfile">
                  <a:extLst>
                    <a:ext uri="{A12FA001-AC4F-418D-AE19-62706E023703}">
                      <ahyp:hlinkClr xmlns:ahyp="http://schemas.microsoft.com/office/drawing/2018/hyperlinkcolor" val="tx"/>
                    </a:ext>
                  </a:extLst>
                </a:hlinkClick>
              </a:rPr>
              <a:t>..\</a:t>
            </a:r>
            <a:r>
              <a:rPr kumimoji="0" lang="fr-FR" sz="1800" b="0" i="0" u="none" strike="noStrike" kern="1200" cap="none" spc="0" normalizeH="0" baseline="0" noProof="0" dirty="0" err="1">
                <a:ln>
                  <a:noFill/>
                </a:ln>
                <a:solidFill>
                  <a:srgbClr val="FFCE23"/>
                </a:solidFill>
                <a:effectLst/>
                <a:uLnTx/>
                <a:uFillTx/>
                <a:latin typeface="Tw Cen MT" panose="020B0602020104020603"/>
                <a:ea typeface="+mn-ea"/>
                <a:cs typeface="+mn-cs"/>
                <a:hlinkClick r:id="rId3" action="ppaction://hlinkfile">
                  <a:extLst>
                    <a:ext uri="{A12FA001-AC4F-418D-AE19-62706E023703}">
                      <ahyp:hlinkClr xmlns:ahyp="http://schemas.microsoft.com/office/drawing/2018/hyperlinkcolor" val="tx"/>
                    </a:ext>
                  </a:extLst>
                </a:hlinkClick>
              </a:rPr>
              <a:t>Voltz</a:t>
            </a:r>
            <a:r>
              <a:rPr kumimoji="0" lang="fr-FR" sz="1800" b="0" i="0" u="none" strike="noStrike" kern="1200" cap="none" spc="0" normalizeH="0" baseline="0" noProof="0" dirty="0">
                <a:ln>
                  <a:noFill/>
                </a:ln>
                <a:solidFill>
                  <a:srgbClr val="2B5F27">
                    <a:lumMod val="75000"/>
                  </a:srgbClr>
                </a:solidFill>
                <a:effectLst/>
                <a:uLnTx/>
                <a:uFillTx/>
                <a:latin typeface="Tw Cen MT" panose="020B0602020104020603"/>
                <a:ea typeface="+mn-ea"/>
                <a:cs typeface="+mn-cs"/>
                <a:hlinkClick r:id="rId3" action="ppaction://hlinkfile">
                  <a:extLst>
                    <a:ext uri="{A12FA001-AC4F-418D-AE19-62706E023703}">
                      <ahyp:hlinkClr xmlns:ahyp="http://schemas.microsoft.com/office/drawing/2018/hyperlinkcolor" val="tx"/>
                    </a:ext>
                  </a:extLst>
                </a:hlinkClick>
              </a:rPr>
              <a:t>\catalogue-couleurs-de-ville-2023-2024.pdf</a:t>
            </a:r>
            <a:endParaRPr kumimoji="0" lang="fr-FR" sz="1800" b="0" i="0" u="none" strike="noStrike" kern="1200" cap="none" spc="0" normalizeH="0" baseline="0" noProof="0" dirty="0">
              <a:ln>
                <a:noFill/>
              </a:ln>
              <a:solidFill>
                <a:srgbClr val="2B5F27">
                  <a:lumMod val="75000"/>
                </a:srgbClr>
              </a:solidFill>
              <a:effectLst/>
              <a:uLnTx/>
              <a:uFillTx/>
              <a:latin typeface="Tw Cen MT" panose="020B0602020104020603"/>
              <a:ea typeface="+mn-ea"/>
              <a:cs typeface="+mn-cs"/>
            </a:endParaRPr>
          </a:p>
        </p:txBody>
      </p:sp>
      <p:pic>
        <p:nvPicPr>
          <p:cNvPr id="8" name="Image 7">
            <a:extLst>
              <a:ext uri="{FF2B5EF4-FFF2-40B4-BE49-F238E27FC236}">
                <a16:creationId xmlns:a16="http://schemas.microsoft.com/office/drawing/2014/main" id="{95D6694A-3352-96ED-7076-DC340EA8C602}"/>
              </a:ext>
            </a:extLst>
          </p:cNvPr>
          <p:cNvPicPr>
            <a:picLocks noChangeAspect="1"/>
          </p:cNvPicPr>
          <p:nvPr/>
        </p:nvPicPr>
        <p:blipFill>
          <a:blip r:embed="rId4"/>
          <a:stretch>
            <a:fillRect/>
          </a:stretch>
        </p:blipFill>
        <p:spPr>
          <a:xfrm>
            <a:off x="5186150" y="1692100"/>
            <a:ext cx="3374265" cy="2542162"/>
          </a:xfrm>
          <a:prstGeom prst="rect">
            <a:avLst/>
          </a:prstGeom>
        </p:spPr>
      </p:pic>
      <p:pic>
        <p:nvPicPr>
          <p:cNvPr id="10" name="Image 9">
            <a:extLst>
              <a:ext uri="{FF2B5EF4-FFF2-40B4-BE49-F238E27FC236}">
                <a16:creationId xmlns:a16="http://schemas.microsoft.com/office/drawing/2014/main" id="{AB3486DD-AAE8-6DF3-9B14-8546A1AFD69C}"/>
              </a:ext>
            </a:extLst>
          </p:cNvPr>
          <p:cNvPicPr>
            <a:picLocks noChangeAspect="1"/>
          </p:cNvPicPr>
          <p:nvPr/>
        </p:nvPicPr>
        <p:blipFill>
          <a:blip r:embed="rId5"/>
          <a:stretch>
            <a:fillRect/>
          </a:stretch>
        </p:blipFill>
        <p:spPr>
          <a:xfrm>
            <a:off x="3526312" y="3707316"/>
            <a:ext cx="2301464" cy="3233090"/>
          </a:xfrm>
          <a:prstGeom prst="rect">
            <a:avLst/>
          </a:prstGeom>
        </p:spPr>
      </p:pic>
    </p:spTree>
    <p:extLst>
      <p:ext uri="{BB962C8B-B14F-4D97-AF65-F5344CB8AC3E}">
        <p14:creationId xmlns:p14="http://schemas.microsoft.com/office/powerpoint/2010/main" val="3269223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LES PRINCIPES DE COMPOSITION</a:t>
            </a:r>
            <a:endParaRPr kumimoji="0" lang="fr-FR"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 name="ZoneTexte 3">
            <a:extLst>
              <a:ext uri="{FF2B5EF4-FFF2-40B4-BE49-F238E27FC236}">
                <a16:creationId xmlns:a16="http://schemas.microsoft.com/office/drawing/2014/main" id="{B2966A46-596C-469E-CAE1-9D9C45E35D5F}"/>
              </a:ext>
            </a:extLst>
          </p:cNvPr>
          <p:cNvSpPr txBox="1"/>
          <p:nvPr/>
        </p:nvSpPr>
        <p:spPr>
          <a:xfrm>
            <a:off x="5186150" y="688399"/>
            <a:ext cx="436728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w Cen MT" panose="020B0602020104020603"/>
                <a:ea typeface="+mn-ea"/>
                <a:cs typeface="+mn-cs"/>
              </a:rPr>
              <a:t>Connaissance des plantes</a:t>
            </a:r>
          </a:p>
        </p:txBody>
      </p:sp>
      <p:sp>
        <p:nvSpPr>
          <p:cNvPr id="3" name="ZoneTexte 2">
            <a:extLst>
              <a:ext uri="{FF2B5EF4-FFF2-40B4-BE49-F238E27FC236}">
                <a16:creationId xmlns:a16="http://schemas.microsoft.com/office/drawing/2014/main" id="{D8CCC852-63FB-CC13-1C2C-5AA318F6ED0E}"/>
              </a:ext>
            </a:extLst>
          </p:cNvPr>
          <p:cNvSpPr txBox="1"/>
          <p:nvPr/>
        </p:nvSpPr>
        <p:spPr>
          <a:xfrm>
            <a:off x="99956" y="697315"/>
            <a:ext cx="4162567" cy="64940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rPr>
              <a:t>Les plantes vivaces et pérennes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hlinkClick r:id="rId3" action="ppaction://hlinkfile"/>
              </a:rPr>
              <a:t>..\</a:t>
            </a:r>
            <a:r>
              <a:rPr kumimoji="0" lang="fr-FR" sz="2800" b="0" i="0" u="none" strike="noStrike" kern="1200" cap="none" spc="0" normalizeH="0" baseline="0" noProof="0" dirty="0" err="1">
                <a:ln>
                  <a:noFill/>
                </a:ln>
                <a:solidFill>
                  <a:prstClr val="black"/>
                </a:solidFill>
                <a:effectLst/>
                <a:uLnTx/>
                <a:uFillTx/>
                <a:latin typeface="Tw Cen MT" panose="020B0602020104020603"/>
                <a:ea typeface="+mn-ea"/>
                <a:cs typeface="+mn-cs"/>
                <a:hlinkClick r:id="rId3" action="ppaction://hlinkfile"/>
              </a:rPr>
              <a:t>Voltz</a:t>
            </a:r>
            <a:r>
              <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hlinkClick r:id="rId3" action="ppaction://hlinkfile"/>
              </a:rPr>
              <a:t>\catalogue-racines-nues-vivaces2023.pdf</a:t>
            </a:r>
            <a:endPar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rPr>
              <a:t>Les bulbeuses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hlinkClick r:id="rId3" action="ppaction://hlinkfile"/>
              </a:rPr>
              <a:t>..\</a:t>
            </a:r>
            <a:r>
              <a:rPr kumimoji="0" lang="fr-FR" sz="2800" b="0" i="0" u="none" strike="noStrike" kern="1200" cap="none" spc="0" normalizeH="0" baseline="0" noProof="0" dirty="0" err="1">
                <a:ln>
                  <a:noFill/>
                </a:ln>
                <a:solidFill>
                  <a:prstClr val="black"/>
                </a:solidFill>
                <a:effectLst/>
                <a:uLnTx/>
                <a:uFillTx/>
                <a:latin typeface="Tw Cen MT" panose="020B0602020104020603"/>
                <a:ea typeface="+mn-ea"/>
                <a:cs typeface="+mn-cs"/>
                <a:hlinkClick r:id="rId3" action="ppaction://hlinkfile"/>
              </a:rPr>
              <a:t>Voltz</a:t>
            </a:r>
            <a:r>
              <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hlinkClick r:id="rId3" action="ppaction://hlinkfile"/>
              </a:rPr>
              <a:t>\catalogue-racines-nues-vivaces2023.pdf</a:t>
            </a:r>
            <a:endPar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hlinkClick r:id="rId4" action="ppaction://hlinkfile"/>
              </a:rPr>
              <a:t>..\films\plantation mécanisée.mp4</a:t>
            </a:r>
            <a:endPar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rPr>
              <a:t>Les graminées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rPr>
              <a:t>Les potagères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7" name="Image 6">
            <a:extLst>
              <a:ext uri="{FF2B5EF4-FFF2-40B4-BE49-F238E27FC236}">
                <a16:creationId xmlns:a16="http://schemas.microsoft.com/office/drawing/2014/main" id="{5C0678B0-A23A-E73B-D969-AAAC80714936}"/>
              </a:ext>
            </a:extLst>
          </p:cNvPr>
          <p:cNvPicPr>
            <a:picLocks noChangeAspect="1"/>
          </p:cNvPicPr>
          <p:nvPr/>
        </p:nvPicPr>
        <p:blipFill>
          <a:blip r:embed="rId5"/>
          <a:stretch>
            <a:fillRect/>
          </a:stretch>
        </p:blipFill>
        <p:spPr>
          <a:xfrm>
            <a:off x="5695537" y="4309766"/>
            <a:ext cx="3348507" cy="2522706"/>
          </a:xfrm>
          <a:prstGeom prst="rect">
            <a:avLst/>
          </a:prstGeom>
        </p:spPr>
      </p:pic>
      <p:pic>
        <p:nvPicPr>
          <p:cNvPr id="9" name="Image 8">
            <a:extLst>
              <a:ext uri="{FF2B5EF4-FFF2-40B4-BE49-F238E27FC236}">
                <a16:creationId xmlns:a16="http://schemas.microsoft.com/office/drawing/2014/main" id="{C8D7E8CB-B46D-2039-C532-D64B7AEBCFBF}"/>
              </a:ext>
            </a:extLst>
          </p:cNvPr>
          <p:cNvPicPr>
            <a:picLocks noChangeAspect="1"/>
          </p:cNvPicPr>
          <p:nvPr/>
        </p:nvPicPr>
        <p:blipFill>
          <a:blip r:embed="rId6"/>
          <a:stretch>
            <a:fillRect/>
          </a:stretch>
        </p:blipFill>
        <p:spPr>
          <a:xfrm>
            <a:off x="4926689" y="1569492"/>
            <a:ext cx="4217310" cy="2740273"/>
          </a:xfrm>
          <a:prstGeom prst="rect">
            <a:avLst/>
          </a:prstGeom>
        </p:spPr>
      </p:pic>
    </p:spTree>
    <p:extLst>
      <p:ext uri="{BB962C8B-B14F-4D97-AF65-F5344CB8AC3E}">
        <p14:creationId xmlns:p14="http://schemas.microsoft.com/office/powerpoint/2010/main" val="1643182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359436" y="142472"/>
            <a:ext cx="493273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LES PRINCIPES DE COMPOSITION</a:t>
            </a:r>
            <a:endParaRPr kumimoji="0" lang="fr-FR"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 name="ZoneTexte 3">
            <a:extLst>
              <a:ext uri="{FF2B5EF4-FFF2-40B4-BE49-F238E27FC236}">
                <a16:creationId xmlns:a16="http://schemas.microsoft.com/office/drawing/2014/main" id="{B2966A46-596C-469E-CAE1-9D9C45E35D5F}"/>
              </a:ext>
            </a:extLst>
          </p:cNvPr>
          <p:cNvSpPr txBox="1"/>
          <p:nvPr/>
        </p:nvSpPr>
        <p:spPr>
          <a:xfrm>
            <a:off x="5841242" y="747370"/>
            <a:ext cx="436728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w Cen MT" panose="020B0602020104020603"/>
                <a:ea typeface="+mn-ea"/>
                <a:cs typeface="+mn-cs"/>
              </a:rPr>
              <a:t>Calcul des besoins</a:t>
            </a:r>
          </a:p>
        </p:txBody>
      </p:sp>
      <p:graphicFrame>
        <p:nvGraphicFramePr>
          <p:cNvPr id="9" name="Tableau 8">
            <a:extLst>
              <a:ext uri="{FF2B5EF4-FFF2-40B4-BE49-F238E27FC236}">
                <a16:creationId xmlns:a16="http://schemas.microsoft.com/office/drawing/2014/main" id="{4FD92F41-B977-3334-EC84-DD7083402234}"/>
              </a:ext>
            </a:extLst>
          </p:cNvPr>
          <p:cNvGraphicFramePr>
            <a:graphicFrameLocks noGrp="1"/>
          </p:cNvGraphicFramePr>
          <p:nvPr/>
        </p:nvGraphicFramePr>
        <p:xfrm>
          <a:off x="436726" y="3647269"/>
          <a:ext cx="8270548" cy="3068259"/>
        </p:xfrm>
        <a:graphic>
          <a:graphicData uri="http://schemas.openxmlformats.org/drawingml/2006/table">
            <a:tbl>
              <a:tblPr>
                <a:tableStyleId>{5C22544A-7EE6-4342-B048-85BDC9FD1C3A}</a:tableStyleId>
              </a:tblPr>
              <a:tblGrid>
                <a:gridCol w="3850948">
                  <a:extLst>
                    <a:ext uri="{9D8B030D-6E8A-4147-A177-3AD203B41FA5}">
                      <a16:colId xmlns:a16="http://schemas.microsoft.com/office/drawing/2014/main" val="1997458699"/>
                    </a:ext>
                  </a:extLst>
                </a:gridCol>
                <a:gridCol w="565516">
                  <a:extLst>
                    <a:ext uri="{9D8B030D-6E8A-4147-A177-3AD203B41FA5}">
                      <a16:colId xmlns:a16="http://schemas.microsoft.com/office/drawing/2014/main" val="3170502474"/>
                    </a:ext>
                  </a:extLst>
                </a:gridCol>
                <a:gridCol w="617783">
                  <a:extLst>
                    <a:ext uri="{9D8B030D-6E8A-4147-A177-3AD203B41FA5}">
                      <a16:colId xmlns:a16="http://schemas.microsoft.com/office/drawing/2014/main" val="3696081860"/>
                    </a:ext>
                  </a:extLst>
                </a:gridCol>
                <a:gridCol w="460984">
                  <a:extLst>
                    <a:ext uri="{9D8B030D-6E8A-4147-A177-3AD203B41FA5}">
                      <a16:colId xmlns:a16="http://schemas.microsoft.com/office/drawing/2014/main" val="2597617823"/>
                    </a:ext>
                  </a:extLst>
                </a:gridCol>
                <a:gridCol w="460984">
                  <a:extLst>
                    <a:ext uri="{9D8B030D-6E8A-4147-A177-3AD203B41FA5}">
                      <a16:colId xmlns:a16="http://schemas.microsoft.com/office/drawing/2014/main" val="4071059727"/>
                    </a:ext>
                  </a:extLst>
                </a:gridCol>
                <a:gridCol w="617783">
                  <a:extLst>
                    <a:ext uri="{9D8B030D-6E8A-4147-A177-3AD203B41FA5}">
                      <a16:colId xmlns:a16="http://schemas.microsoft.com/office/drawing/2014/main" val="1222292272"/>
                    </a:ext>
                  </a:extLst>
                </a:gridCol>
                <a:gridCol w="617783">
                  <a:extLst>
                    <a:ext uri="{9D8B030D-6E8A-4147-A177-3AD203B41FA5}">
                      <a16:colId xmlns:a16="http://schemas.microsoft.com/office/drawing/2014/main" val="2952956874"/>
                    </a:ext>
                  </a:extLst>
                </a:gridCol>
                <a:gridCol w="617783">
                  <a:extLst>
                    <a:ext uri="{9D8B030D-6E8A-4147-A177-3AD203B41FA5}">
                      <a16:colId xmlns:a16="http://schemas.microsoft.com/office/drawing/2014/main" val="2643922762"/>
                    </a:ext>
                  </a:extLst>
                </a:gridCol>
                <a:gridCol w="460984">
                  <a:extLst>
                    <a:ext uri="{9D8B030D-6E8A-4147-A177-3AD203B41FA5}">
                      <a16:colId xmlns:a16="http://schemas.microsoft.com/office/drawing/2014/main" val="94552065"/>
                    </a:ext>
                  </a:extLst>
                </a:gridCol>
              </a:tblGrid>
              <a:tr h="1022753">
                <a:tc>
                  <a:txBody>
                    <a:bodyPr/>
                    <a:lstStyle/>
                    <a:p>
                      <a:pPr>
                        <a:lnSpc>
                          <a:spcPct val="107000"/>
                        </a:lnSpc>
                      </a:pPr>
                      <a:r>
                        <a:rPr lang="fr-FR" sz="2000" dirty="0">
                          <a:effectLst/>
                        </a:rPr>
                        <a:t>Ecartement des plantes en cm</a:t>
                      </a:r>
                      <a:endParaRPr lang="fr-FR" sz="2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10</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15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20</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25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30</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dirty="0">
                          <a:effectLst/>
                        </a:rPr>
                        <a:t>35</a:t>
                      </a:r>
                      <a:endParaRPr lang="fr-FR" sz="2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40</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50</a:t>
                      </a:r>
                      <a:endParaRPr lang="fr-FR" sz="20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569240310"/>
                  </a:ext>
                </a:extLst>
              </a:tr>
              <a:tr h="1022753">
                <a:tc>
                  <a:txBody>
                    <a:bodyPr/>
                    <a:lstStyle/>
                    <a:p>
                      <a:pPr>
                        <a:lnSpc>
                          <a:spcPct val="107000"/>
                        </a:lnSpc>
                      </a:pPr>
                      <a:r>
                        <a:rPr lang="fr-FR" sz="2000">
                          <a:effectLst/>
                        </a:rPr>
                        <a:t>Nombre de plantes au mètre linéaire</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10</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6.65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4</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3.33</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dirty="0">
                          <a:effectLst/>
                        </a:rPr>
                        <a:t>2.96</a:t>
                      </a:r>
                      <a:endParaRPr lang="fr-FR" sz="2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2.5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2</a:t>
                      </a:r>
                      <a:endParaRPr lang="fr-FR" sz="20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753126078"/>
                  </a:ext>
                </a:extLst>
              </a:tr>
              <a:tr h="1022753">
                <a:tc>
                  <a:txBody>
                    <a:bodyPr/>
                    <a:lstStyle/>
                    <a:p>
                      <a:pPr>
                        <a:lnSpc>
                          <a:spcPct val="107000"/>
                        </a:lnSpc>
                      </a:pPr>
                      <a:r>
                        <a:rPr lang="fr-FR" sz="2000">
                          <a:effectLst/>
                        </a:rPr>
                        <a:t>Nombre de plantes au mètre²</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100</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44.5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25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16</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11</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8.15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6.25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dirty="0">
                          <a:effectLst/>
                        </a:rPr>
                        <a:t>4</a:t>
                      </a:r>
                      <a:endParaRPr lang="fr-FR" sz="20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418880166"/>
                  </a:ext>
                </a:extLst>
              </a:tr>
            </a:tbl>
          </a:graphicData>
        </a:graphic>
      </p:graphicFrame>
      <p:sp>
        <p:nvSpPr>
          <p:cNvPr id="10" name="Rectangle 1">
            <a:extLst>
              <a:ext uri="{FF2B5EF4-FFF2-40B4-BE49-F238E27FC236}">
                <a16:creationId xmlns:a16="http://schemas.microsoft.com/office/drawing/2014/main" id="{7C5210E6-4B2B-79A7-5ED7-4C1BFDBAF1FC}"/>
              </a:ext>
            </a:extLst>
          </p:cNvPr>
          <p:cNvSpPr>
            <a:spLocks noChangeArrowheads="1"/>
          </p:cNvSpPr>
          <p:nvPr/>
        </p:nvSpPr>
        <p:spPr bwMode="auto">
          <a:xfrm>
            <a:off x="603140" y="1246103"/>
            <a:ext cx="844533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CALCUL A L’AVANCE DES BESOINS :</a:t>
            </a:r>
            <a:endPar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A=distance entre plantes au centre. B=distance entre les lignes. Densité=1/A*B</a:t>
            </a:r>
            <a:endPar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Exemple: A=0.20m, B=0.15m .La densité=1/0.20*0.15=33m²</a:t>
            </a:r>
            <a:endPar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Calcul des écartements : si A et B =. A ou B =V²1/densité.</a:t>
            </a:r>
            <a:endPar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2121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LES PRINCIPES DE COMPOSITION</a:t>
            </a:r>
            <a:endParaRPr kumimoji="0" lang="fr-FR"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 name="ZoneTexte 2">
            <a:extLst>
              <a:ext uri="{FF2B5EF4-FFF2-40B4-BE49-F238E27FC236}">
                <a16:creationId xmlns:a16="http://schemas.microsoft.com/office/drawing/2014/main" id="{D8CCC852-63FB-CC13-1C2C-5AA318F6ED0E}"/>
              </a:ext>
            </a:extLst>
          </p:cNvPr>
          <p:cNvSpPr txBox="1"/>
          <p:nvPr/>
        </p:nvSpPr>
        <p:spPr>
          <a:xfrm>
            <a:off x="272955" y="1120676"/>
            <a:ext cx="8871045"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tab pos="228600" algn="l"/>
              </a:tabLst>
              <a:defRPr/>
            </a:pPr>
            <a:r>
              <a:rPr kumimoji="0" lang="fr-FR" sz="2400" b="0" i="0" u="none" strike="noStrike" kern="1200" cap="none" spc="0" normalizeH="0" baseline="0" noProof="0" dirty="0">
                <a:ln>
                  <a:noFill/>
                </a:ln>
                <a:solidFill>
                  <a:srgbClr val="008000"/>
                </a:solidFill>
                <a:effectLst/>
                <a:uLnTx/>
                <a:uFillTx/>
                <a:latin typeface="Times New Roman" panose="02020603050405020304" pitchFamily="18" charset="0"/>
                <a:ea typeface="Times New Roman" panose="02020603050405020304" pitchFamily="18" charset="0"/>
                <a:cs typeface="+mn-cs"/>
              </a:rPr>
              <a:t>LE CHOIX DES PLANTES</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 dépend du thème, du style, de la couleur mais aussi : de saisonnalité, de la hauteur, du volume, de sa situation (retombante, grimpantes, jardinière, près de l’eau), de sa résistance à la sècheresse, de la texture ou du graphisme du feuillage, de l’exposition (soleil, ombre), de la durée de fleurissement...</a:t>
            </a:r>
            <a:endParaRPr kumimoji="0" lang="fr-FR"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 name="ZoneTexte 4">
            <a:extLst>
              <a:ext uri="{FF2B5EF4-FFF2-40B4-BE49-F238E27FC236}">
                <a16:creationId xmlns:a16="http://schemas.microsoft.com/office/drawing/2014/main" id="{7876EBCE-8A61-6935-8534-EA516FAEE0CB}"/>
              </a:ext>
            </a:extLst>
          </p:cNvPr>
          <p:cNvSpPr txBox="1"/>
          <p:nvPr/>
        </p:nvSpPr>
        <p:spPr>
          <a:xfrm>
            <a:off x="304128" y="4155489"/>
            <a:ext cx="700130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hlinkClick r:id="rId3" action="ppaction://hlinkfile"/>
              </a:rPr>
              <a:t>..\</a:t>
            </a:r>
            <a:r>
              <a:rPr kumimoji="0" lang="fr-FR" sz="1800" b="0" i="0" u="none" strike="noStrike" kern="1200" cap="none" spc="0" normalizeH="0" baseline="0" noProof="0" dirty="0" err="1">
                <a:ln>
                  <a:noFill/>
                </a:ln>
                <a:solidFill>
                  <a:prstClr val="black"/>
                </a:solidFill>
                <a:effectLst/>
                <a:uLnTx/>
                <a:uFillTx/>
                <a:latin typeface="Tw Cen MT" panose="020B0602020104020603"/>
                <a:ea typeface="+mn-ea"/>
                <a:cs typeface="+mn-cs"/>
                <a:hlinkClick r:id="rId3" action="ppaction://hlinkfile"/>
              </a:rPr>
              <a:t>simier</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hlinkClick r:id="rId3" action="ppaction://hlinkfile"/>
              </a:rPr>
              <a:t>\fleurirdemain.mp4</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hlinkClick r:id="rId4" action="ppaction://hlinkfile"/>
              </a:rPr>
              <a:t>..\</a:t>
            </a:r>
            <a:r>
              <a:rPr kumimoji="0" lang="fr-FR" sz="1800" b="0" i="0" u="none" strike="noStrike" kern="1200" cap="none" spc="0" normalizeH="0" baseline="0" noProof="0" dirty="0" err="1">
                <a:ln>
                  <a:noFill/>
                </a:ln>
                <a:solidFill>
                  <a:prstClr val="black"/>
                </a:solidFill>
                <a:effectLst/>
                <a:uLnTx/>
                <a:uFillTx/>
                <a:latin typeface="Tw Cen MT" panose="020B0602020104020603"/>
                <a:ea typeface="+mn-ea"/>
                <a:cs typeface="+mn-cs"/>
                <a:hlinkClick r:id="rId4" action="ppaction://hlinkfile"/>
              </a:rPr>
              <a:t>simier</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hlinkClick r:id="rId4" action="ppaction://hlinkfile"/>
              </a:rPr>
              <a:t>\simier.mp4</a:t>
            </a:r>
            <a:endPar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ZoneTexte 6">
            <a:extLst>
              <a:ext uri="{FF2B5EF4-FFF2-40B4-BE49-F238E27FC236}">
                <a16:creationId xmlns:a16="http://schemas.microsoft.com/office/drawing/2014/main" id="{633DC8FE-F279-B276-DCE9-32E7FA7CB40B}"/>
              </a:ext>
            </a:extLst>
          </p:cNvPr>
          <p:cNvSpPr txBox="1"/>
          <p:nvPr/>
        </p:nvSpPr>
        <p:spPr>
          <a:xfrm>
            <a:off x="304128" y="5003221"/>
            <a:ext cx="4708477"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E23"/>
                </a:solidFill>
                <a:effectLst/>
                <a:uLnTx/>
                <a:uFillTx/>
                <a:latin typeface="Tw Cen MT" panose="020B0602020104020603"/>
                <a:ea typeface="+mn-ea"/>
                <a:cs typeface="+mn-cs"/>
                <a:hlinkClick r:id="rId5" action="ppaction://hlinkfile">
                  <a:extLst>
                    <a:ext uri="{A12FA001-AC4F-418D-AE19-62706E023703}">
                      <ahyp:hlinkClr xmlns:ahyp="http://schemas.microsoft.com/office/drawing/2018/hyperlinkcolor" val="tx"/>
                    </a:ext>
                  </a:extLst>
                </a:hlinkClick>
              </a:rPr>
              <a:t>..\</a:t>
            </a:r>
            <a:r>
              <a:rPr kumimoji="0" lang="fr-FR" sz="1800" b="0" i="0" u="none" strike="noStrike" kern="1200" cap="none" spc="0" normalizeH="0" baseline="0" noProof="0" dirty="0" err="1">
                <a:ln>
                  <a:noFill/>
                </a:ln>
                <a:solidFill>
                  <a:srgbClr val="FFCE23"/>
                </a:solidFill>
                <a:effectLst/>
                <a:uLnTx/>
                <a:uFillTx/>
                <a:latin typeface="Tw Cen MT" panose="020B0602020104020603"/>
                <a:ea typeface="+mn-ea"/>
                <a:cs typeface="+mn-cs"/>
                <a:hlinkClick r:id="rId5" action="ppaction://hlinkfile">
                  <a:extLst>
                    <a:ext uri="{A12FA001-AC4F-418D-AE19-62706E023703}">
                      <ahyp:hlinkClr xmlns:ahyp="http://schemas.microsoft.com/office/drawing/2018/hyperlinkcolor" val="tx"/>
                    </a:ext>
                  </a:extLst>
                </a:hlinkClick>
              </a:rPr>
              <a:t>conceptioncommande</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hlinkClick r:id="rId5" action="ppaction://hlinkfile">
                  <a:extLst>
                    <a:ext uri="{A12FA001-AC4F-418D-AE19-62706E023703}">
                      <ahyp:hlinkClr xmlns:ahyp="http://schemas.microsoft.com/office/drawing/2018/hyperlinkcolor" val="tx"/>
                    </a:ext>
                  </a:extLst>
                </a:hlinkClick>
              </a:rPr>
              <a:t>\cataannu.xlsx</a:t>
            </a:r>
            <a:endPar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E23"/>
                </a:solidFill>
                <a:effectLst/>
                <a:uLnTx/>
                <a:uFillTx/>
                <a:latin typeface="Tw Cen MT" panose="020B0602020104020603"/>
                <a:ea typeface="+mn-ea"/>
                <a:cs typeface="+mn-cs"/>
                <a:hlinkClick r:id="rId6" action="ppaction://hlinkfile">
                  <a:extLst>
                    <a:ext uri="{A12FA001-AC4F-418D-AE19-62706E023703}">
                      <ahyp:hlinkClr xmlns:ahyp="http://schemas.microsoft.com/office/drawing/2018/hyperlinkcolor" val="tx"/>
                    </a:ext>
                  </a:extLst>
                </a:hlinkClick>
              </a:rPr>
              <a:t>..\</a:t>
            </a:r>
            <a:r>
              <a:rPr kumimoji="0" lang="fr-FR" sz="1800" b="0" i="0" u="none" strike="noStrike" kern="1200" cap="none" spc="0" normalizeH="0" baseline="0" noProof="0" dirty="0" err="1">
                <a:ln>
                  <a:noFill/>
                </a:ln>
                <a:solidFill>
                  <a:srgbClr val="FFCE23"/>
                </a:solidFill>
                <a:effectLst/>
                <a:uLnTx/>
                <a:uFillTx/>
                <a:latin typeface="Tw Cen MT" panose="020B0602020104020603"/>
                <a:ea typeface="+mn-ea"/>
                <a:cs typeface="+mn-cs"/>
                <a:hlinkClick r:id="rId6" action="ppaction://hlinkfile">
                  <a:extLst>
                    <a:ext uri="{A12FA001-AC4F-418D-AE19-62706E023703}">
                      <ahyp:hlinkClr xmlns:ahyp="http://schemas.microsoft.com/office/drawing/2018/hyperlinkcolor" val="tx"/>
                    </a:ext>
                  </a:extLst>
                </a:hlinkClick>
              </a:rPr>
              <a:t>conceptioncommande</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hlinkClick r:id="rId6" action="ppaction://hlinkfile">
                  <a:extLst>
                    <a:ext uri="{A12FA001-AC4F-418D-AE19-62706E023703}">
                      <ahyp:hlinkClr xmlns:ahyp="http://schemas.microsoft.com/office/drawing/2018/hyperlinkcolor" val="tx"/>
                    </a:ext>
                  </a:extLst>
                </a:hlinkClick>
              </a:rPr>
              <a:t>\été21.xlsx</a:t>
            </a:r>
            <a:endPar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E23"/>
                </a:solidFill>
                <a:effectLst/>
                <a:uLnTx/>
                <a:uFillTx/>
                <a:latin typeface="Tw Cen MT" panose="020B0602020104020603"/>
                <a:ea typeface="+mn-ea"/>
                <a:cs typeface="+mn-cs"/>
                <a:hlinkClick r:id="rId7" action="ppaction://hlinkfile">
                  <a:extLst>
                    <a:ext uri="{A12FA001-AC4F-418D-AE19-62706E023703}">
                      <ahyp:hlinkClr xmlns:ahyp="http://schemas.microsoft.com/office/drawing/2018/hyperlinkcolor" val="tx"/>
                    </a:ext>
                  </a:extLst>
                </a:hlinkClick>
              </a:rPr>
              <a:t>..\</a:t>
            </a:r>
            <a:r>
              <a:rPr kumimoji="0" lang="fr-FR" sz="1800" b="0" i="0" u="none" strike="noStrike" kern="1200" cap="none" spc="0" normalizeH="0" baseline="0" noProof="0" dirty="0" err="1">
                <a:ln>
                  <a:noFill/>
                </a:ln>
                <a:solidFill>
                  <a:srgbClr val="FFCE23"/>
                </a:solidFill>
                <a:effectLst/>
                <a:uLnTx/>
                <a:uFillTx/>
                <a:latin typeface="Tw Cen MT" panose="020B0602020104020603"/>
                <a:ea typeface="+mn-ea"/>
                <a:cs typeface="+mn-cs"/>
                <a:hlinkClick r:id="rId7" action="ppaction://hlinkfile">
                  <a:extLst>
                    <a:ext uri="{A12FA001-AC4F-418D-AE19-62706E023703}">
                      <ahyp:hlinkClr xmlns:ahyp="http://schemas.microsoft.com/office/drawing/2018/hyperlinkcolor" val="tx"/>
                    </a:ext>
                  </a:extLst>
                </a:hlinkClick>
              </a:rPr>
              <a:t>conceptioncommande</a:t>
            </a: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hlinkClick r:id="rId7" action="ppaction://hlinkfile">
                  <a:extLst>
                    <a:ext uri="{A12FA001-AC4F-418D-AE19-62706E023703}">
                      <ahyp:hlinkClr xmlns:ahyp="http://schemas.microsoft.com/office/drawing/2018/hyperlinkcolor" val="tx"/>
                    </a:ext>
                  </a:extLst>
                </a:hlinkClick>
              </a:rPr>
              <a:t>\catabisa.xlsx</a:t>
            </a:r>
            <a:endPar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207516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D3602-5306-8D0A-7E4A-C3441707DA7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229061C-3B29-EC91-A7C6-726A0AB294AB}"/>
              </a:ext>
            </a:extLst>
          </p:cNvPr>
          <p:cNvSpPr txBox="1"/>
          <p:nvPr/>
        </p:nvSpPr>
        <p:spPr>
          <a:xfrm>
            <a:off x="1314844" y="137094"/>
            <a:ext cx="6292964"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LES PRINCIPES DE COMPOSITION</a:t>
            </a:r>
            <a:endParaRPr kumimoji="0" lang="fr-FR" sz="2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 name="ZoneTexte 2">
            <a:extLst>
              <a:ext uri="{FF2B5EF4-FFF2-40B4-BE49-F238E27FC236}">
                <a16:creationId xmlns:a16="http://schemas.microsoft.com/office/drawing/2014/main" id="{A28A777A-B0D9-5BD4-3484-3678B2BE15F0}"/>
              </a:ext>
            </a:extLst>
          </p:cNvPr>
          <p:cNvSpPr txBox="1"/>
          <p:nvPr/>
        </p:nvSpPr>
        <p:spPr>
          <a:xfrm>
            <a:off x="272955" y="1536174"/>
            <a:ext cx="8468709" cy="48936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tab pos="228600" algn="l"/>
              </a:tabLst>
              <a:defRPr/>
            </a:pPr>
            <a:r>
              <a:rPr kumimoji="0" lang="fr-FR" sz="2400" b="0" i="0" u="none" strike="noStrike" kern="1200" cap="none" spc="0" normalizeH="0" baseline="0" noProof="0" dirty="0">
                <a:ln>
                  <a:noFill/>
                </a:ln>
                <a:solidFill>
                  <a:srgbClr val="008000"/>
                </a:solidFill>
                <a:effectLst/>
                <a:uLnTx/>
                <a:uFillTx/>
                <a:latin typeface="Times New Roman" panose="02020603050405020304" pitchFamily="18" charset="0"/>
                <a:ea typeface="Times New Roman" panose="02020603050405020304" pitchFamily="18" charset="0"/>
                <a:cs typeface="+mn-cs"/>
              </a:rPr>
              <a:t>LE CHOIX DES PLANTES POUR LA COMPOSITION DU MASSIF:</a:t>
            </a:r>
          </a:p>
          <a:p>
            <a:pPr marL="0" marR="0" lvl="0" indent="0" algn="l" defTabSz="457200" rtl="0" eaLnBrk="1" fontAlgn="auto" latinLnBrk="0" hangingPunct="1">
              <a:lnSpc>
                <a:spcPct val="100000"/>
              </a:lnSpc>
              <a:spcBef>
                <a:spcPts val="0"/>
              </a:spcBef>
              <a:spcAft>
                <a:spcPts val="0"/>
              </a:spcAft>
              <a:buClrTx/>
              <a:buSzTx/>
              <a:buFontTx/>
              <a:buNone/>
              <a:tabLst>
                <a:tab pos="228600" algn="l"/>
              </a:tabLst>
              <a:defRPr/>
            </a:pPr>
            <a:endParaRPr kumimoji="0" lang="fr-FR" sz="2400" b="0" i="0" u="none" strike="noStrike" kern="1200" cap="none" spc="0" normalizeH="0" baseline="0" noProof="0" dirty="0">
              <a:ln>
                <a:noFill/>
              </a:ln>
              <a:solidFill>
                <a:srgbClr val="008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228600" algn="l"/>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Prévoir la trame qui va être la base de la scène. Certaines plantes vont disparaitre ou être supprimer pour laisser vivre et faire évoluer la scène. Ces plantes doivent donner l’unité de couleur et couvrir le sol</a:t>
            </a:r>
          </a:p>
          <a:p>
            <a:pPr marL="0" marR="0" lvl="0" indent="0" algn="l" defTabSz="457200" rtl="0" eaLnBrk="1" fontAlgn="auto" latinLnBrk="0" hangingPunct="1">
              <a:lnSpc>
                <a:spcPct val="100000"/>
              </a:lnSpc>
              <a:spcBef>
                <a:spcPts val="0"/>
              </a:spcBef>
              <a:spcAft>
                <a:spcPts val="0"/>
              </a:spcAft>
              <a:buClrTx/>
              <a:buSzTx/>
              <a:buFontTx/>
              <a:buNone/>
              <a:tabLst>
                <a:tab pos="228600" algn="l"/>
              </a:tabLst>
              <a:defRPr/>
            </a:pPr>
            <a:endPar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228600" algn="l"/>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Structurer avec la plantes hautes et volumineuses, des plantes qui vont « pousser » et donc transformer votre scène avec des lignes dynamiques.</a:t>
            </a:r>
          </a:p>
          <a:p>
            <a:pPr marL="0" marR="0" lvl="0" indent="0" algn="l" defTabSz="457200" rtl="0" eaLnBrk="1" fontAlgn="auto" latinLnBrk="0" hangingPunct="1">
              <a:lnSpc>
                <a:spcPct val="100000"/>
              </a:lnSpc>
              <a:spcBef>
                <a:spcPts val="0"/>
              </a:spcBef>
              <a:spcAft>
                <a:spcPts val="0"/>
              </a:spcAft>
              <a:buClrTx/>
              <a:buSzTx/>
              <a:buFontTx/>
              <a:buNone/>
              <a:tabLst>
                <a:tab pos="228600" algn="l"/>
              </a:tabLst>
              <a:defRPr/>
            </a:pPr>
            <a:endPar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228600" algn="l"/>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Rythmer par des plantes intermédiaires et de moyenne hauteur</a:t>
            </a:r>
          </a:p>
        </p:txBody>
      </p:sp>
    </p:spTree>
    <p:extLst>
      <p:ext uri="{BB962C8B-B14F-4D97-AF65-F5344CB8AC3E}">
        <p14:creationId xmlns:p14="http://schemas.microsoft.com/office/powerpoint/2010/main" val="86080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0" y="664922"/>
            <a:ext cx="4367283" cy="461665"/>
          </a:xfrm>
          <a:prstGeom prst="rect">
            <a:avLst/>
          </a:prstGeom>
          <a:noFill/>
        </p:spPr>
        <p:txBody>
          <a:bodyPr wrap="square" rtlCol="0">
            <a:spAutoFit/>
          </a:bodyPr>
          <a:lstStyle/>
          <a:p>
            <a:r>
              <a:rPr lang="fr-FR" sz="2400" dirty="0">
                <a:solidFill>
                  <a:schemeClr val="bg1"/>
                </a:solidFill>
              </a:rPr>
              <a:t>Perceptions humaines</a:t>
            </a:r>
          </a:p>
        </p:txBody>
      </p:sp>
      <p:sp>
        <p:nvSpPr>
          <p:cNvPr id="3" name="ZoneTexte 2">
            <a:extLst>
              <a:ext uri="{FF2B5EF4-FFF2-40B4-BE49-F238E27FC236}">
                <a16:creationId xmlns:a16="http://schemas.microsoft.com/office/drawing/2014/main" id="{AE45686F-ACB0-AF48-D975-D659A1618B02}"/>
              </a:ext>
            </a:extLst>
          </p:cNvPr>
          <p:cNvSpPr txBox="1"/>
          <p:nvPr/>
        </p:nvSpPr>
        <p:spPr>
          <a:xfrm>
            <a:off x="68239" y="1126587"/>
            <a:ext cx="6100549" cy="461665"/>
          </a:xfrm>
          <a:prstGeom prst="rect">
            <a:avLst/>
          </a:prstGeom>
          <a:noFill/>
        </p:spPr>
        <p:txBody>
          <a:bodyPr wrap="square" rtlCol="0">
            <a:spAutoFit/>
          </a:bodyPr>
          <a:lstStyle/>
          <a:p>
            <a:r>
              <a:rPr lang="fr-FR" sz="2400" dirty="0">
                <a:solidFill>
                  <a:schemeClr val="bg1"/>
                </a:solidFill>
              </a:rPr>
              <a:t>Perceptions visuelles: écran, éloignement, détails</a:t>
            </a:r>
          </a:p>
        </p:txBody>
      </p:sp>
      <p:graphicFrame>
        <p:nvGraphicFramePr>
          <p:cNvPr id="6" name="Rectangle 3">
            <a:extLst>
              <a:ext uri="{FF2B5EF4-FFF2-40B4-BE49-F238E27FC236}">
                <a16:creationId xmlns:a16="http://schemas.microsoft.com/office/drawing/2014/main" id="{E29F3545-2F61-E890-E240-A5E0C5CF6E04}"/>
              </a:ext>
            </a:extLst>
          </p:cNvPr>
          <p:cNvGraphicFramePr>
            <a:graphicFrameLocks noGrp="1"/>
          </p:cNvGraphicFramePr>
          <p:nvPr/>
        </p:nvGraphicFramePr>
        <p:xfrm>
          <a:off x="1752734" y="1838455"/>
          <a:ext cx="5873751" cy="5019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4222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6" name="Rectangle 8">
            <a:extLst>
              <a:ext uri="{FF2B5EF4-FFF2-40B4-BE49-F238E27FC236}">
                <a16:creationId xmlns:a16="http://schemas.microsoft.com/office/drawing/2014/main" id="{6970CF73-55DE-48ED-6ECB-811AFED4DC15}"/>
              </a:ext>
            </a:extLst>
          </p:cNvPr>
          <p:cNvSpPr>
            <a:spLocks noGrp="1" noChangeArrowheads="1"/>
          </p:cNvSpPr>
          <p:nvPr>
            <p:ph type="ctrTitle"/>
          </p:nvPr>
        </p:nvSpPr>
        <p:spPr>
          <a:xfrm>
            <a:off x="0" y="228600"/>
            <a:ext cx="9144000" cy="838200"/>
          </a:xfrm>
          <a:solidFill>
            <a:schemeClr val="tx2">
              <a:alpha val="50000"/>
            </a:schemeClr>
          </a:solidFill>
        </p:spPr>
        <p:txBody>
          <a:bodyPr/>
          <a:lstStyle/>
          <a:p>
            <a:pPr eaLnBrk="1" hangingPunct="1">
              <a:defRPr/>
            </a:pPr>
            <a:r>
              <a:rPr lang="fr-FR" altLang="fr-FR" sz="5400">
                <a:solidFill>
                  <a:schemeClr val="bg2"/>
                </a:solidFill>
                <a:effectLst>
                  <a:outerShdw blurRad="38100" dist="38100" dir="2700000" algn="tl">
                    <a:srgbClr val="FFFFFF"/>
                  </a:outerShdw>
                </a:effectLst>
                <a:latin typeface="Agency FB" pitchFamily="2" charset="0"/>
              </a:rPr>
              <a:t>  Le miracle du feuillage</a:t>
            </a:r>
            <a:endParaRPr lang="fr-FR" altLang="fr-FR" sz="5400" b="1">
              <a:solidFill>
                <a:schemeClr val="bg2"/>
              </a:solidFill>
              <a:effectLst>
                <a:outerShdw blurRad="38100" dist="38100" dir="2700000" algn="tl">
                  <a:srgbClr val="FFFFFF"/>
                </a:outerShdw>
              </a:effectLst>
              <a:latin typeface="Arial" charset="0"/>
            </a:endParaRPr>
          </a:p>
        </p:txBody>
      </p:sp>
      <p:sp>
        <p:nvSpPr>
          <p:cNvPr id="17410" name="Rectangle 7">
            <a:extLst>
              <a:ext uri="{FF2B5EF4-FFF2-40B4-BE49-F238E27FC236}">
                <a16:creationId xmlns:a16="http://schemas.microsoft.com/office/drawing/2014/main" id="{555250A7-4BAD-F388-C32C-E8DCA5232C48}"/>
              </a:ext>
            </a:extLst>
          </p:cNvPr>
          <p:cNvSpPr>
            <a:spLocks noGrp="1" noChangeArrowheads="1"/>
          </p:cNvSpPr>
          <p:nvPr>
            <p:ph type="ftr" sz="quarter" idx="11"/>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1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Thierry SIMIER - 2003</a:t>
            </a:r>
          </a:p>
        </p:txBody>
      </p:sp>
      <p:sp>
        <p:nvSpPr>
          <p:cNvPr id="17411" name="Rectangle 2">
            <a:extLst>
              <a:ext uri="{FF2B5EF4-FFF2-40B4-BE49-F238E27FC236}">
                <a16:creationId xmlns:a16="http://schemas.microsoft.com/office/drawing/2014/main" id="{C3B929AA-A7D4-89DF-0AEE-B83C7AB9614A}"/>
              </a:ext>
            </a:extLst>
          </p:cNvPr>
          <p:cNvSpPr>
            <a:spLocks noChangeArrowheads="1"/>
          </p:cNvSpPr>
          <p:nvPr/>
        </p:nvSpPr>
        <p:spPr bwMode="auto">
          <a:xfrm>
            <a:off x="0" y="0"/>
            <a:ext cx="9144000" cy="6858000"/>
          </a:xfrm>
          <a:prstGeom prst="rect">
            <a:avLst/>
          </a:prstGeom>
          <a:solidFill>
            <a:srgbClr val="996633"/>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altLang="fr-F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pic>
        <p:nvPicPr>
          <p:cNvPr id="17412" name="Picture 3">
            <a:extLst>
              <a:ext uri="{FF2B5EF4-FFF2-40B4-BE49-F238E27FC236}">
                <a16:creationId xmlns:a16="http://schemas.microsoft.com/office/drawing/2014/main" id="{0B3F8AA4-BCDE-132E-1A98-8F752B8043E2}"/>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t="22379" r="8109" b="16818"/>
          <a:stretch>
            <a:fillRect/>
          </a:stretch>
        </p:blipFill>
        <p:spPr bwMode="auto">
          <a:xfrm>
            <a:off x="0" y="0"/>
            <a:ext cx="8077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9">
            <a:extLst>
              <a:ext uri="{FF2B5EF4-FFF2-40B4-BE49-F238E27FC236}">
                <a16:creationId xmlns:a16="http://schemas.microsoft.com/office/drawing/2014/main" id="{DEFB9C7B-F259-C356-7A6A-41A504917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180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8" name="Text Box 10">
            <a:extLst>
              <a:ext uri="{FF2B5EF4-FFF2-40B4-BE49-F238E27FC236}">
                <a16:creationId xmlns:a16="http://schemas.microsoft.com/office/drawing/2014/main" id="{91FBF671-71E1-12A4-3D6D-4DAA449F72AE}"/>
              </a:ext>
            </a:extLst>
          </p:cNvPr>
          <p:cNvSpPr txBox="1">
            <a:spLocks noChangeArrowheads="1"/>
          </p:cNvSpPr>
          <p:nvPr/>
        </p:nvSpPr>
        <p:spPr bwMode="auto">
          <a:xfrm>
            <a:off x="5257800" y="1965325"/>
            <a:ext cx="23622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fr-FR" altLang="fr-FR" sz="4000" b="0" i="0" u="none" strike="noStrike" kern="1200" cap="none" spc="0" normalizeH="0" baseline="0" noProof="0">
                <a:ln>
                  <a:noFill/>
                </a:ln>
                <a:solidFill>
                  <a:srgbClr val="2B5F27"/>
                </a:solidFill>
                <a:effectLst>
                  <a:outerShdw blurRad="38100" dist="38100" dir="2700000" algn="tl">
                    <a:srgbClr val="FFFFFF"/>
                  </a:outerShdw>
                </a:effectLst>
                <a:uLnTx/>
                <a:uFillTx/>
                <a:latin typeface="Agency FB" pitchFamily="2" charset="0"/>
                <a:ea typeface="+mn-ea"/>
                <a:cs typeface="+mn-cs"/>
              </a:rPr>
              <a:t>Pas de fleurs fanées à enlever</a:t>
            </a:r>
          </a:p>
        </p:txBody>
      </p:sp>
      <p:sp>
        <p:nvSpPr>
          <p:cNvPr id="145419" name="Text Box 11">
            <a:extLst>
              <a:ext uri="{FF2B5EF4-FFF2-40B4-BE49-F238E27FC236}">
                <a16:creationId xmlns:a16="http://schemas.microsoft.com/office/drawing/2014/main" id="{FC58ADDA-3550-CCE3-F12D-C72EA1749F15}"/>
              </a:ext>
            </a:extLst>
          </p:cNvPr>
          <p:cNvSpPr txBox="1">
            <a:spLocks noChangeArrowheads="1"/>
          </p:cNvSpPr>
          <p:nvPr/>
        </p:nvSpPr>
        <p:spPr bwMode="auto">
          <a:xfrm>
            <a:off x="5181600" y="4479925"/>
            <a:ext cx="2743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fr-FR" altLang="fr-FR" sz="4000" b="0" i="0" u="none" strike="noStrike" kern="1200" cap="none" spc="0" normalizeH="0" baseline="0" noProof="0">
                <a:ln>
                  <a:noFill/>
                </a:ln>
                <a:solidFill>
                  <a:srgbClr val="2B5F27"/>
                </a:solidFill>
                <a:effectLst>
                  <a:outerShdw blurRad="38100" dist="38100" dir="2700000" algn="tl">
                    <a:srgbClr val="FFFFFF"/>
                  </a:outerShdw>
                </a:effectLst>
                <a:uLnTx/>
                <a:uFillTx/>
                <a:latin typeface="Agency FB" pitchFamily="2" charset="0"/>
                <a:ea typeface="+mn-ea"/>
                <a:cs typeface="+mn-cs"/>
              </a:rPr>
              <a:t>Des couleurs en permanence</a:t>
            </a:r>
          </a:p>
        </p:txBody>
      </p:sp>
      <p:pic>
        <p:nvPicPr>
          <p:cNvPr id="145420" name="Picture 12">
            <a:extLst>
              <a:ext uri="{FF2B5EF4-FFF2-40B4-BE49-F238E27FC236}">
                <a16:creationId xmlns:a16="http://schemas.microsoft.com/office/drawing/2014/main" id="{D7DF5BA0-1A33-AE26-2B38-E4DD137713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445" b="4445"/>
          <a:stretch>
            <a:fillRect/>
          </a:stretch>
        </p:blipFill>
        <p:spPr bwMode="auto">
          <a:xfrm>
            <a:off x="400050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9535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5418"/>
                                        </p:tgtEl>
                                        <p:attrNameLst>
                                          <p:attrName>style.visibility</p:attrName>
                                        </p:attrNameLst>
                                      </p:cBhvr>
                                      <p:to>
                                        <p:strVal val="visible"/>
                                      </p:to>
                                    </p:set>
                                    <p:anim calcmode="lin" valueType="num">
                                      <p:cBhvr additive="base">
                                        <p:cTn id="7" dur="500" fill="hold"/>
                                        <p:tgtEl>
                                          <p:spTgt spid="145418"/>
                                        </p:tgtEl>
                                        <p:attrNameLst>
                                          <p:attrName>ppt_x</p:attrName>
                                        </p:attrNameLst>
                                      </p:cBhvr>
                                      <p:tavLst>
                                        <p:tav tm="0">
                                          <p:val>
                                            <p:strVal val="0-#ppt_w/2"/>
                                          </p:val>
                                        </p:tav>
                                        <p:tav tm="100000">
                                          <p:val>
                                            <p:strVal val="#ppt_x"/>
                                          </p:val>
                                        </p:tav>
                                      </p:tavLst>
                                    </p:anim>
                                    <p:anim calcmode="lin" valueType="num">
                                      <p:cBhvr additive="base">
                                        <p:cTn id="8" dur="500" fill="hold"/>
                                        <p:tgtEl>
                                          <p:spTgt spid="1454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5419"/>
                                        </p:tgtEl>
                                        <p:attrNameLst>
                                          <p:attrName>style.visibility</p:attrName>
                                        </p:attrNameLst>
                                      </p:cBhvr>
                                      <p:to>
                                        <p:strVal val="visible"/>
                                      </p:to>
                                    </p:set>
                                    <p:anim calcmode="lin" valueType="num">
                                      <p:cBhvr additive="base">
                                        <p:cTn id="13" dur="500" fill="hold"/>
                                        <p:tgtEl>
                                          <p:spTgt spid="145419"/>
                                        </p:tgtEl>
                                        <p:attrNameLst>
                                          <p:attrName>ppt_x</p:attrName>
                                        </p:attrNameLst>
                                      </p:cBhvr>
                                      <p:tavLst>
                                        <p:tav tm="0">
                                          <p:val>
                                            <p:strVal val="0-#ppt_w/2"/>
                                          </p:val>
                                        </p:tav>
                                        <p:tav tm="100000">
                                          <p:val>
                                            <p:strVal val="#ppt_x"/>
                                          </p:val>
                                        </p:tav>
                                      </p:tavLst>
                                    </p:anim>
                                    <p:anim calcmode="lin" valueType="num">
                                      <p:cBhvr additive="base">
                                        <p:cTn id="14" dur="500" fill="hold"/>
                                        <p:tgtEl>
                                          <p:spTgt spid="14541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45420"/>
                                        </p:tgtEl>
                                        <p:attrNameLst>
                                          <p:attrName>style.visibility</p:attrName>
                                        </p:attrNameLst>
                                      </p:cBhvr>
                                      <p:to>
                                        <p:strVal val="visible"/>
                                      </p:to>
                                    </p:set>
                                    <p:anim calcmode="lin" valueType="num">
                                      <p:cBhvr additive="base">
                                        <p:cTn id="19" dur="500" fill="hold"/>
                                        <p:tgtEl>
                                          <p:spTgt spid="145420"/>
                                        </p:tgtEl>
                                        <p:attrNameLst>
                                          <p:attrName>ppt_x</p:attrName>
                                        </p:attrNameLst>
                                      </p:cBhvr>
                                      <p:tavLst>
                                        <p:tav tm="0">
                                          <p:val>
                                            <p:strVal val="0-#ppt_w/2"/>
                                          </p:val>
                                        </p:tav>
                                        <p:tav tm="100000">
                                          <p:val>
                                            <p:strVal val="#ppt_x"/>
                                          </p:val>
                                        </p:tav>
                                      </p:tavLst>
                                    </p:anim>
                                    <p:anim calcmode="lin" valueType="num">
                                      <p:cBhvr additive="base">
                                        <p:cTn id="20" dur="500" fill="hold"/>
                                        <p:tgtEl>
                                          <p:spTgt spid="1454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8" grpId="0" autoUpdateAnimBg="0"/>
      <p:bldP spid="145419"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3" name="ZoneTexte 2">
            <a:extLst>
              <a:ext uri="{FF2B5EF4-FFF2-40B4-BE49-F238E27FC236}">
                <a16:creationId xmlns:a16="http://schemas.microsoft.com/office/drawing/2014/main" id="{AE45686F-ACB0-AF48-D975-D659A1618B02}"/>
              </a:ext>
            </a:extLst>
          </p:cNvPr>
          <p:cNvSpPr txBox="1"/>
          <p:nvPr/>
        </p:nvSpPr>
        <p:spPr>
          <a:xfrm>
            <a:off x="0" y="760827"/>
            <a:ext cx="6100549" cy="523220"/>
          </a:xfrm>
          <a:prstGeom prst="rect">
            <a:avLst/>
          </a:prstGeom>
          <a:noFill/>
        </p:spPr>
        <p:txBody>
          <a:bodyPr wrap="square" rtlCol="0">
            <a:spAutoFit/>
          </a:bodyPr>
          <a:lstStyle/>
          <a:p>
            <a:r>
              <a:rPr lang="fr-FR" sz="2800" dirty="0">
                <a:solidFill>
                  <a:schemeClr val="bg1"/>
                </a:solidFill>
              </a:rPr>
              <a:t>3 plans de visions</a:t>
            </a:r>
          </a:p>
        </p:txBody>
      </p:sp>
      <p:pic>
        <p:nvPicPr>
          <p:cNvPr id="5" name="Image 4">
            <a:extLst>
              <a:ext uri="{FF2B5EF4-FFF2-40B4-BE49-F238E27FC236}">
                <a16:creationId xmlns:a16="http://schemas.microsoft.com/office/drawing/2014/main" id="{AE113A5A-70F1-D2FE-A7F1-F3EBCAB17E74}"/>
              </a:ext>
            </a:extLst>
          </p:cNvPr>
          <p:cNvPicPr>
            <a:picLocks noChangeAspect="1"/>
          </p:cNvPicPr>
          <p:nvPr/>
        </p:nvPicPr>
        <p:blipFill>
          <a:blip r:embed="rId3"/>
          <a:stretch>
            <a:fillRect/>
          </a:stretch>
        </p:blipFill>
        <p:spPr>
          <a:xfrm>
            <a:off x="920157" y="1588253"/>
            <a:ext cx="8084644" cy="5269748"/>
          </a:xfrm>
          <a:prstGeom prst="rect">
            <a:avLst/>
          </a:prstGeom>
        </p:spPr>
      </p:pic>
    </p:spTree>
    <p:extLst>
      <p:ext uri="{BB962C8B-B14F-4D97-AF65-F5344CB8AC3E}">
        <p14:creationId xmlns:p14="http://schemas.microsoft.com/office/powerpoint/2010/main" val="1419767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6168788" y="664922"/>
            <a:ext cx="4367283" cy="461665"/>
          </a:xfrm>
          <a:prstGeom prst="rect">
            <a:avLst/>
          </a:prstGeom>
          <a:noFill/>
        </p:spPr>
        <p:txBody>
          <a:bodyPr wrap="square" rtlCol="0">
            <a:spAutoFit/>
          </a:bodyPr>
          <a:lstStyle/>
          <a:p>
            <a:r>
              <a:rPr lang="fr-FR" sz="2400" dirty="0">
                <a:solidFill>
                  <a:schemeClr val="bg1"/>
                </a:solidFill>
              </a:rPr>
              <a:t>Perceptions humaines</a:t>
            </a:r>
          </a:p>
        </p:txBody>
      </p:sp>
      <p:sp>
        <p:nvSpPr>
          <p:cNvPr id="3" name="ZoneTexte 2">
            <a:extLst>
              <a:ext uri="{FF2B5EF4-FFF2-40B4-BE49-F238E27FC236}">
                <a16:creationId xmlns:a16="http://schemas.microsoft.com/office/drawing/2014/main" id="{AE45686F-ACB0-AF48-D975-D659A1618B02}"/>
              </a:ext>
            </a:extLst>
          </p:cNvPr>
          <p:cNvSpPr txBox="1"/>
          <p:nvPr/>
        </p:nvSpPr>
        <p:spPr>
          <a:xfrm>
            <a:off x="117007" y="757255"/>
            <a:ext cx="7645795" cy="4770537"/>
          </a:xfrm>
          <a:prstGeom prst="rect">
            <a:avLst/>
          </a:prstGeom>
          <a:noFill/>
        </p:spPr>
        <p:txBody>
          <a:bodyPr wrap="square" rtlCol="0">
            <a:spAutoFit/>
          </a:bodyPr>
          <a:lstStyle/>
          <a:p>
            <a:r>
              <a:rPr lang="fr-FR" sz="2800" dirty="0">
                <a:solidFill>
                  <a:schemeClr val="bg1"/>
                </a:solidFill>
              </a:rPr>
              <a:t>Perception en rapport avec la vitesse</a:t>
            </a:r>
          </a:p>
          <a:p>
            <a:r>
              <a:rPr lang="fr-FR" sz="2800" b="1" dirty="0">
                <a:solidFill>
                  <a:schemeClr val="bg1"/>
                </a:solidFill>
              </a:rPr>
              <a:t>Nature des accès : </a:t>
            </a:r>
            <a:r>
              <a:rPr lang="fr-FR" sz="2800" dirty="0">
                <a:solidFill>
                  <a:schemeClr val="bg1"/>
                </a:solidFill>
              </a:rPr>
              <a:t>Trottoir, voie piétonne, piste cyclable, chaussée 30 km/h, 50 km/h, voie rapide…</a:t>
            </a:r>
          </a:p>
          <a:p>
            <a:r>
              <a:rPr lang="fr-FR" sz="2800" b="1" dirty="0">
                <a:solidFill>
                  <a:schemeClr val="bg1"/>
                </a:solidFill>
              </a:rPr>
              <a:t>Distance des usagers :  </a:t>
            </a:r>
            <a:r>
              <a:rPr lang="fr-FR" sz="2800" dirty="0">
                <a:solidFill>
                  <a:schemeClr val="bg1"/>
                </a:solidFill>
              </a:rPr>
              <a:t>1 m, 2m, 5 m, 10 m </a:t>
            </a:r>
          </a:p>
          <a:p>
            <a:r>
              <a:rPr lang="fr-FR" sz="2800" b="1" dirty="0">
                <a:solidFill>
                  <a:schemeClr val="bg1"/>
                </a:solidFill>
              </a:rPr>
              <a:t>Vitesse de lecture  : </a:t>
            </a:r>
            <a:r>
              <a:rPr lang="fr-FR" sz="2800" dirty="0">
                <a:solidFill>
                  <a:schemeClr val="bg1"/>
                </a:solidFill>
              </a:rPr>
              <a:t>1km/h, 3km/h, 10km/h, 30km/h, 50km/h</a:t>
            </a:r>
          </a:p>
          <a:p>
            <a:endParaRPr lang="fr-FR" sz="2400" dirty="0">
              <a:solidFill>
                <a:schemeClr val="bg1"/>
              </a:solidFill>
            </a:endParaRPr>
          </a:p>
          <a:p>
            <a:r>
              <a:rPr lang="fr-FR" sz="2800" dirty="0">
                <a:solidFill>
                  <a:schemeClr val="bg1"/>
                </a:solidFill>
              </a:rPr>
              <a:t>Perception des autres sens, sons, odeurs</a:t>
            </a:r>
          </a:p>
          <a:p>
            <a:endParaRPr lang="fr-FR" sz="2800" dirty="0">
              <a:solidFill>
                <a:schemeClr val="bg1"/>
              </a:solidFill>
            </a:endParaRPr>
          </a:p>
          <a:p>
            <a:r>
              <a:rPr lang="fr-FR" sz="2800" dirty="0">
                <a:solidFill>
                  <a:schemeClr val="bg1"/>
                </a:solidFill>
              </a:rPr>
              <a:t>Perceptions psychiques</a:t>
            </a:r>
          </a:p>
        </p:txBody>
      </p:sp>
      <p:pic>
        <p:nvPicPr>
          <p:cNvPr id="5" name="Image 4" descr="Une image contenant plante, fleur, herbe, table&#10;&#10;Description générée automatiquement">
            <a:extLst>
              <a:ext uri="{FF2B5EF4-FFF2-40B4-BE49-F238E27FC236}">
                <a16:creationId xmlns:a16="http://schemas.microsoft.com/office/drawing/2014/main" id="{C73D870D-0C77-4944-B49B-F7C767C7A1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022" r="5014" b="-1"/>
          <a:stretch/>
        </p:blipFill>
        <p:spPr>
          <a:xfrm>
            <a:off x="5815584" y="3835834"/>
            <a:ext cx="3328416" cy="3022165"/>
          </a:xfrm>
          <a:prstGeom prst="rect">
            <a:avLst/>
          </a:prstGeom>
          <a:ln>
            <a:noFill/>
          </a:ln>
          <a:effectLst/>
        </p:spPr>
      </p:pic>
    </p:spTree>
    <p:extLst>
      <p:ext uri="{BB962C8B-B14F-4D97-AF65-F5344CB8AC3E}">
        <p14:creationId xmlns:p14="http://schemas.microsoft.com/office/powerpoint/2010/main" val="4079778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D1B14B7-FA45-01CA-D3D4-3D6653F429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0291" y="5273580"/>
            <a:ext cx="2375470" cy="1584420"/>
          </a:xfrm>
          <a:prstGeom prst="rect">
            <a:avLst/>
          </a:prstGeom>
        </p:spPr>
      </p:pic>
      <p:pic>
        <p:nvPicPr>
          <p:cNvPr id="7" name="Image 6">
            <a:extLst>
              <a:ext uri="{FF2B5EF4-FFF2-40B4-BE49-F238E27FC236}">
                <a16:creationId xmlns:a16="http://schemas.microsoft.com/office/drawing/2014/main" id="{B4A98788-AC0B-AA62-BC76-F5F4885CEF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0291" y="1282722"/>
            <a:ext cx="5433709" cy="3623605"/>
          </a:xfrm>
          <a:prstGeom prst="rect">
            <a:avLst/>
          </a:prstGeom>
        </p:spPr>
      </p:pic>
      <p:sp>
        <p:nvSpPr>
          <p:cNvPr id="2" name="ZoneTexte 1">
            <a:extLst>
              <a:ext uri="{FF2B5EF4-FFF2-40B4-BE49-F238E27FC236}">
                <a16:creationId xmlns:a16="http://schemas.microsoft.com/office/drawing/2014/main" id="{E31F502F-B253-A502-C27D-16A7518A219B}"/>
              </a:ext>
            </a:extLst>
          </p:cNvPr>
          <p:cNvSpPr txBox="1"/>
          <p:nvPr/>
        </p:nvSpPr>
        <p:spPr>
          <a:xfrm>
            <a:off x="2521852" y="13987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 </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5431238" y="645622"/>
            <a:ext cx="4367283" cy="461665"/>
          </a:xfrm>
          <a:prstGeom prst="rect">
            <a:avLst/>
          </a:prstGeom>
          <a:noFill/>
        </p:spPr>
        <p:txBody>
          <a:bodyPr wrap="square" rtlCol="0">
            <a:spAutoFit/>
          </a:bodyPr>
          <a:lstStyle/>
          <a:p>
            <a:r>
              <a:rPr lang="fr-FR" sz="2400" dirty="0">
                <a:solidFill>
                  <a:schemeClr val="bg1"/>
                </a:solidFill>
              </a:rPr>
              <a:t>Les règles de la composition</a:t>
            </a:r>
          </a:p>
        </p:txBody>
      </p:sp>
      <p:sp>
        <p:nvSpPr>
          <p:cNvPr id="3" name="ZoneTexte 2">
            <a:extLst>
              <a:ext uri="{FF2B5EF4-FFF2-40B4-BE49-F238E27FC236}">
                <a16:creationId xmlns:a16="http://schemas.microsoft.com/office/drawing/2014/main" id="{AE45686F-ACB0-AF48-D975-D659A1618B02}"/>
              </a:ext>
            </a:extLst>
          </p:cNvPr>
          <p:cNvSpPr txBox="1"/>
          <p:nvPr/>
        </p:nvSpPr>
        <p:spPr>
          <a:xfrm>
            <a:off x="0" y="148039"/>
            <a:ext cx="4693972" cy="6924973"/>
          </a:xfrm>
          <a:prstGeom prst="rect">
            <a:avLst/>
          </a:prstGeom>
          <a:noFill/>
        </p:spPr>
        <p:txBody>
          <a:bodyPr wrap="square" rtlCol="0">
            <a:spAutoFit/>
          </a:bodyPr>
          <a:lstStyle/>
          <a:p>
            <a:r>
              <a:rPr lang="fr-FR" sz="2800" dirty="0">
                <a:solidFill>
                  <a:schemeClr val="bg1"/>
                </a:solidFill>
              </a:rPr>
              <a:t>L’échelle:</a:t>
            </a:r>
          </a:p>
          <a:p>
            <a:r>
              <a:rPr lang="en-US" altLang="fr-FR" sz="2800" dirty="0">
                <a:solidFill>
                  <a:schemeClr val="bg1"/>
                </a:solidFill>
              </a:rPr>
              <a:t>Est le rapport qui </a:t>
            </a:r>
            <a:r>
              <a:rPr lang="en-US" altLang="fr-FR" sz="2800" dirty="0" err="1">
                <a:solidFill>
                  <a:schemeClr val="bg1"/>
                </a:solidFill>
              </a:rPr>
              <a:t>existe</a:t>
            </a:r>
            <a:r>
              <a:rPr lang="en-US" altLang="fr-FR" sz="2800" dirty="0">
                <a:solidFill>
                  <a:schemeClr val="bg1"/>
                </a:solidFill>
              </a:rPr>
              <a:t> entre la taille humaine et la taille de </a:t>
            </a:r>
            <a:r>
              <a:rPr lang="en-US" altLang="fr-FR" sz="2800" dirty="0" err="1">
                <a:solidFill>
                  <a:schemeClr val="bg1"/>
                </a:solidFill>
              </a:rPr>
              <a:t>l’aménagement</a:t>
            </a:r>
            <a:r>
              <a:rPr lang="en-US" altLang="fr-FR" sz="2800" dirty="0">
                <a:solidFill>
                  <a:schemeClr val="bg1"/>
                </a:solidFill>
              </a:rPr>
              <a:t> . </a:t>
            </a:r>
          </a:p>
          <a:p>
            <a:r>
              <a:rPr lang="en-US" altLang="fr-FR" sz="2800" dirty="0">
                <a:solidFill>
                  <a:schemeClr val="bg1"/>
                </a:solidFill>
              </a:rPr>
              <a:t>Il </a:t>
            </a:r>
            <a:r>
              <a:rPr lang="en-US" altLang="fr-FR" sz="2800" dirty="0" err="1">
                <a:solidFill>
                  <a:schemeClr val="bg1"/>
                </a:solidFill>
              </a:rPr>
              <a:t>existe</a:t>
            </a:r>
            <a:r>
              <a:rPr lang="en-US" altLang="fr-FR" sz="2800" dirty="0">
                <a:solidFill>
                  <a:schemeClr val="bg1"/>
                </a:solidFill>
              </a:rPr>
              <a:t> </a:t>
            </a:r>
            <a:r>
              <a:rPr lang="en-US" altLang="fr-FR" sz="2800" dirty="0" err="1">
                <a:solidFill>
                  <a:schemeClr val="bg1"/>
                </a:solidFill>
              </a:rPr>
              <a:t>plusieurs</a:t>
            </a:r>
            <a:r>
              <a:rPr lang="en-US" altLang="fr-FR" sz="2800" dirty="0">
                <a:solidFill>
                  <a:schemeClr val="bg1"/>
                </a:solidFill>
              </a:rPr>
              <a:t> types  </a:t>
            </a:r>
            <a:r>
              <a:rPr lang="en-US" altLang="fr-FR" sz="2800" dirty="0" err="1">
                <a:solidFill>
                  <a:schemeClr val="bg1"/>
                </a:solidFill>
              </a:rPr>
              <a:t>échelles</a:t>
            </a:r>
            <a:r>
              <a:rPr lang="en-US" altLang="fr-FR" sz="2800" dirty="0">
                <a:solidFill>
                  <a:schemeClr val="bg1"/>
                </a:solidFill>
              </a:rPr>
              <a:t> :</a:t>
            </a:r>
          </a:p>
          <a:p>
            <a:r>
              <a:rPr lang="en-US" sz="2800" dirty="0">
                <a:solidFill>
                  <a:schemeClr val="bg1"/>
                </a:solidFill>
              </a:rPr>
              <a:t>Echelle </a:t>
            </a:r>
            <a:r>
              <a:rPr lang="en-US" sz="2800" dirty="0" err="1">
                <a:solidFill>
                  <a:schemeClr val="bg1"/>
                </a:solidFill>
              </a:rPr>
              <a:t>individuelle</a:t>
            </a:r>
            <a:r>
              <a:rPr lang="en-US" sz="2800" dirty="0">
                <a:solidFill>
                  <a:schemeClr val="bg1"/>
                </a:solidFill>
              </a:rPr>
              <a:t> </a:t>
            </a:r>
            <a:r>
              <a:rPr lang="en-US" sz="2800" dirty="0" err="1">
                <a:solidFill>
                  <a:schemeClr val="bg1"/>
                </a:solidFill>
              </a:rPr>
              <a:t>ou</a:t>
            </a:r>
            <a:r>
              <a:rPr lang="en-US" sz="2800" dirty="0">
                <a:solidFill>
                  <a:schemeClr val="bg1"/>
                </a:solidFill>
              </a:rPr>
              <a:t> </a:t>
            </a:r>
            <a:r>
              <a:rPr lang="en-US" sz="2800" dirty="0" err="1">
                <a:solidFill>
                  <a:schemeClr val="bg1"/>
                </a:solidFill>
              </a:rPr>
              <a:t>familiale</a:t>
            </a:r>
            <a:endParaRPr lang="en-US" sz="2800" dirty="0">
              <a:solidFill>
                <a:schemeClr val="bg1"/>
              </a:solidFill>
            </a:endParaRPr>
          </a:p>
          <a:p>
            <a:pPr lvl="0"/>
            <a:r>
              <a:rPr lang="en-US" sz="2800" dirty="0">
                <a:solidFill>
                  <a:schemeClr val="bg1"/>
                </a:solidFill>
              </a:rPr>
              <a:t>Echelle collective ( </a:t>
            </a:r>
            <a:r>
              <a:rPr lang="en-US" sz="2800" dirty="0" err="1">
                <a:solidFill>
                  <a:schemeClr val="bg1"/>
                </a:solidFill>
              </a:rPr>
              <a:t>groupes</a:t>
            </a:r>
            <a:r>
              <a:rPr lang="en-US" sz="2800" dirty="0">
                <a:solidFill>
                  <a:schemeClr val="bg1"/>
                </a:solidFill>
              </a:rPr>
              <a:t>)</a:t>
            </a:r>
          </a:p>
          <a:p>
            <a:r>
              <a:rPr lang="en-US" sz="2800" dirty="0">
                <a:solidFill>
                  <a:schemeClr val="bg1"/>
                </a:solidFill>
              </a:rPr>
              <a:t>Echelle de </a:t>
            </a:r>
            <a:r>
              <a:rPr lang="en-US" sz="2800" dirty="0" err="1">
                <a:solidFill>
                  <a:schemeClr val="bg1"/>
                </a:solidFill>
              </a:rPr>
              <a:t>l’enfant</a:t>
            </a:r>
            <a:endParaRPr lang="en-US" sz="2800" dirty="0">
              <a:solidFill>
                <a:schemeClr val="bg1"/>
              </a:solidFill>
            </a:endParaRPr>
          </a:p>
          <a:p>
            <a:r>
              <a:rPr lang="en-US" sz="2800" dirty="0">
                <a:solidFill>
                  <a:schemeClr val="bg1"/>
                </a:solidFill>
              </a:rPr>
              <a:t>Echelle </a:t>
            </a:r>
            <a:r>
              <a:rPr lang="en-US" sz="2800" dirty="0" err="1">
                <a:solidFill>
                  <a:schemeClr val="bg1"/>
                </a:solidFill>
              </a:rPr>
              <a:t>monumentale</a:t>
            </a:r>
            <a:r>
              <a:rPr lang="en-US" sz="2800" dirty="0">
                <a:solidFill>
                  <a:schemeClr val="bg1"/>
                </a:solidFill>
              </a:rPr>
              <a:t> (</a:t>
            </a:r>
            <a:r>
              <a:rPr lang="en-US" sz="2800" dirty="0" err="1">
                <a:solidFill>
                  <a:schemeClr val="bg1"/>
                </a:solidFill>
              </a:rPr>
              <a:t>destinée</a:t>
            </a:r>
            <a:r>
              <a:rPr lang="en-US" sz="2800" dirty="0">
                <a:solidFill>
                  <a:schemeClr val="bg1"/>
                </a:solidFill>
              </a:rPr>
              <a:t> à </a:t>
            </a:r>
            <a:r>
              <a:rPr lang="en-US" sz="2800" dirty="0" err="1">
                <a:solidFill>
                  <a:schemeClr val="bg1"/>
                </a:solidFill>
              </a:rPr>
              <a:t>montrer</a:t>
            </a:r>
            <a:r>
              <a:rPr lang="en-US" sz="2800" dirty="0">
                <a:solidFill>
                  <a:schemeClr val="bg1"/>
                </a:solidFill>
              </a:rPr>
              <a:t> la puissance le prestige)</a:t>
            </a:r>
          </a:p>
          <a:p>
            <a:r>
              <a:rPr lang="en-US" sz="2800" dirty="0">
                <a:solidFill>
                  <a:schemeClr val="bg1"/>
                </a:solidFill>
              </a:rPr>
              <a:t>Echelle de </a:t>
            </a:r>
            <a:r>
              <a:rPr lang="en-US" sz="2800" dirty="0" err="1">
                <a:solidFill>
                  <a:schemeClr val="bg1"/>
                </a:solidFill>
              </a:rPr>
              <a:t>vitesse</a:t>
            </a:r>
            <a:r>
              <a:rPr lang="en-US" sz="2800" dirty="0">
                <a:solidFill>
                  <a:schemeClr val="bg1"/>
                </a:solidFill>
              </a:rPr>
              <a:t> </a:t>
            </a:r>
            <a:r>
              <a:rPr lang="en-US" sz="2800" dirty="0" err="1">
                <a:solidFill>
                  <a:schemeClr val="bg1"/>
                </a:solidFill>
              </a:rPr>
              <a:t>ou</a:t>
            </a:r>
            <a:r>
              <a:rPr lang="en-US" sz="2800" dirty="0">
                <a:solidFill>
                  <a:schemeClr val="bg1"/>
                </a:solidFill>
              </a:rPr>
              <a:t> </a:t>
            </a:r>
            <a:r>
              <a:rPr lang="en-US" sz="2800" dirty="0" err="1">
                <a:solidFill>
                  <a:schemeClr val="bg1"/>
                </a:solidFill>
              </a:rPr>
              <a:t>vitesse</a:t>
            </a:r>
            <a:r>
              <a:rPr lang="en-US" sz="2800" dirty="0">
                <a:solidFill>
                  <a:schemeClr val="bg1"/>
                </a:solidFill>
              </a:rPr>
              <a:t> de lecture lente </a:t>
            </a:r>
            <a:r>
              <a:rPr lang="en-US" sz="2800" dirty="0" err="1">
                <a:solidFill>
                  <a:schemeClr val="bg1"/>
                </a:solidFill>
              </a:rPr>
              <a:t>ou</a:t>
            </a:r>
            <a:r>
              <a:rPr lang="en-US" sz="2800" dirty="0">
                <a:solidFill>
                  <a:schemeClr val="bg1"/>
                </a:solidFill>
              </a:rPr>
              <a:t> </a:t>
            </a:r>
            <a:r>
              <a:rPr lang="en-US" sz="2800" dirty="0" err="1">
                <a:solidFill>
                  <a:schemeClr val="bg1"/>
                </a:solidFill>
              </a:rPr>
              <a:t>rapide</a:t>
            </a:r>
            <a:r>
              <a:rPr lang="en-US" sz="2800" dirty="0">
                <a:solidFill>
                  <a:schemeClr val="bg1"/>
                </a:solidFill>
              </a:rPr>
              <a:t>  (voiture, </a:t>
            </a:r>
            <a:r>
              <a:rPr lang="en-US" sz="2800" dirty="0" err="1">
                <a:solidFill>
                  <a:schemeClr val="bg1"/>
                </a:solidFill>
              </a:rPr>
              <a:t>piétonne</a:t>
            </a:r>
            <a:r>
              <a:rPr lang="en-US" sz="2800" dirty="0">
                <a:solidFill>
                  <a:schemeClr val="bg1"/>
                </a:solidFill>
              </a:rPr>
              <a:t>, </a:t>
            </a:r>
            <a:r>
              <a:rPr lang="en-US" sz="2800" dirty="0" err="1">
                <a:solidFill>
                  <a:schemeClr val="bg1"/>
                </a:solidFill>
              </a:rPr>
              <a:t>cycliste</a:t>
            </a:r>
            <a:r>
              <a:rPr lang="en-US" sz="2800" dirty="0">
                <a:solidFill>
                  <a:schemeClr val="bg1"/>
                </a:solidFill>
              </a:rPr>
              <a:t>…)</a:t>
            </a:r>
          </a:p>
          <a:p>
            <a:endParaRPr lang="fr-FR" sz="2400" dirty="0">
              <a:solidFill>
                <a:schemeClr val="bg1"/>
              </a:solidFill>
            </a:endParaRPr>
          </a:p>
        </p:txBody>
      </p:sp>
      <p:pic>
        <p:nvPicPr>
          <p:cNvPr id="10" name="Image 9">
            <a:extLst>
              <a:ext uri="{FF2B5EF4-FFF2-40B4-BE49-F238E27FC236}">
                <a16:creationId xmlns:a16="http://schemas.microsoft.com/office/drawing/2014/main" id="{94225248-CCE4-5036-5424-7DA09A3C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6900" y="4903607"/>
            <a:ext cx="3055961" cy="1954393"/>
          </a:xfrm>
          <a:prstGeom prst="rect">
            <a:avLst/>
          </a:prstGeom>
        </p:spPr>
      </p:pic>
    </p:spTree>
    <p:extLst>
      <p:ext uri="{BB962C8B-B14F-4D97-AF65-F5344CB8AC3E}">
        <p14:creationId xmlns:p14="http://schemas.microsoft.com/office/powerpoint/2010/main" val="2441497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220365" y="117662"/>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4686734" y="681435"/>
            <a:ext cx="4367283" cy="523220"/>
          </a:xfrm>
          <a:prstGeom prst="rect">
            <a:avLst/>
          </a:prstGeom>
          <a:noFill/>
        </p:spPr>
        <p:txBody>
          <a:bodyPr wrap="square" rtlCol="0">
            <a:spAutoFit/>
          </a:bodyPr>
          <a:lstStyle/>
          <a:p>
            <a:r>
              <a:rPr lang="fr-FR" sz="2800" dirty="0">
                <a:solidFill>
                  <a:schemeClr val="bg1"/>
                </a:solidFill>
              </a:rPr>
              <a:t>Les règles de la composition</a:t>
            </a:r>
          </a:p>
        </p:txBody>
      </p:sp>
      <p:sp>
        <p:nvSpPr>
          <p:cNvPr id="3" name="ZoneTexte 2">
            <a:extLst>
              <a:ext uri="{FF2B5EF4-FFF2-40B4-BE49-F238E27FC236}">
                <a16:creationId xmlns:a16="http://schemas.microsoft.com/office/drawing/2014/main" id="{AE45686F-ACB0-AF48-D975-D659A1618B02}"/>
              </a:ext>
            </a:extLst>
          </p:cNvPr>
          <p:cNvSpPr txBox="1"/>
          <p:nvPr/>
        </p:nvSpPr>
        <p:spPr>
          <a:xfrm>
            <a:off x="243022" y="1204655"/>
            <a:ext cx="6100549" cy="523220"/>
          </a:xfrm>
          <a:prstGeom prst="rect">
            <a:avLst/>
          </a:prstGeom>
          <a:noFill/>
        </p:spPr>
        <p:txBody>
          <a:bodyPr wrap="square" rtlCol="0">
            <a:spAutoFit/>
          </a:bodyPr>
          <a:lstStyle/>
          <a:p>
            <a:r>
              <a:rPr lang="fr-FR" sz="2800" dirty="0">
                <a:solidFill>
                  <a:schemeClr val="bg1"/>
                </a:solidFill>
              </a:rPr>
              <a:t>La proportion</a:t>
            </a:r>
          </a:p>
        </p:txBody>
      </p:sp>
      <p:pic>
        <p:nvPicPr>
          <p:cNvPr id="5" name="Image 4">
            <a:extLst>
              <a:ext uri="{FF2B5EF4-FFF2-40B4-BE49-F238E27FC236}">
                <a16:creationId xmlns:a16="http://schemas.microsoft.com/office/drawing/2014/main" id="{05FC6129-9483-17C0-717E-872303AA9708}"/>
              </a:ext>
            </a:extLst>
          </p:cNvPr>
          <p:cNvPicPr>
            <a:picLocks noChangeAspect="1"/>
          </p:cNvPicPr>
          <p:nvPr/>
        </p:nvPicPr>
        <p:blipFill>
          <a:blip r:embed="rId3"/>
          <a:stretch>
            <a:fillRect/>
          </a:stretch>
        </p:blipFill>
        <p:spPr>
          <a:xfrm>
            <a:off x="-406091" y="2702257"/>
            <a:ext cx="10185650" cy="4155744"/>
          </a:xfrm>
          <a:prstGeom prst="rect">
            <a:avLst/>
          </a:prstGeom>
        </p:spPr>
      </p:pic>
    </p:spTree>
    <p:extLst>
      <p:ext uri="{BB962C8B-B14F-4D97-AF65-F5344CB8AC3E}">
        <p14:creationId xmlns:p14="http://schemas.microsoft.com/office/powerpoint/2010/main" val="1855600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5472752" y="742990"/>
            <a:ext cx="4367283" cy="461665"/>
          </a:xfrm>
          <a:prstGeom prst="rect">
            <a:avLst/>
          </a:prstGeom>
          <a:noFill/>
        </p:spPr>
        <p:txBody>
          <a:bodyPr wrap="square" rtlCol="0">
            <a:spAutoFit/>
          </a:bodyPr>
          <a:lstStyle/>
          <a:p>
            <a:r>
              <a:rPr lang="fr-FR" sz="2400" dirty="0">
                <a:solidFill>
                  <a:schemeClr val="bg1"/>
                </a:solidFill>
              </a:rPr>
              <a:t>Les règles de la composition</a:t>
            </a:r>
          </a:p>
        </p:txBody>
      </p:sp>
      <p:sp>
        <p:nvSpPr>
          <p:cNvPr id="3" name="ZoneTexte 2">
            <a:extLst>
              <a:ext uri="{FF2B5EF4-FFF2-40B4-BE49-F238E27FC236}">
                <a16:creationId xmlns:a16="http://schemas.microsoft.com/office/drawing/2014/main" id="{AE45686F-ACB0-AF48-D975-D659A1618B02}"/>
              </a:ext>
            </a:extLst>
          </p:cNvPr>
          <p:cNvSpPr txBox="1"/>
          <p:nvPr/>
        </p:nvSpPr>
        <p:spPr>
          <a:xfrm>
            <a:off x="0" y="1416167"/>
            <a:ext cx="1419367" cy="4154984"/>
          </a:xfrm>
          <a:prstGeom prst="rect">
            <a:avLst/>
          </a:prstGeom>
          <a:noFill/>
        </p:spPr>
        <p:txBody>
          <a:bodyPr wrap="square" rtlCol="0">
            <a:spAutoFit/>
          </a:bodyPr>
          <a:lstStyle/>
          <a:p>
            <a:r>
              <a:rPr lang="fr-FR" sz="2400" dirty="0">
                <a:solidFill>
                  <a:schemeClr val="bg1"/>
                </a:solidFill>
              </a:rPr>
              <a:t>L’unité</a:t>
            </a: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r>
              <a:rPr lang="fr-FR" sz="2400" dirty="0">
                <a:solidFill>
                  <a:schemeClr val="bg1"/>
                </a:solidFill>
              </a:rPr>
              <a:t>La dualité</a:t>
            </a:r>
          </a:p>
        </p:txBody>
      </p:sp>
      <p:pic>
        <p:nvPicPr>
          <p:cNvPr id="5" name="Image 4">
            <a:extLst>
              <a:ext uri="{FF2B5EF4-FFF2-40B4-BE49-F238E27FC236}">
                <a16:creationId xmlns:a16="http://schemas.microsoft.com/office/drawing/2014/main" id="{6556288C-F61C-67A2-0A8C-40E06D506E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1379" y="1204655"/>
            <a:ext cx="4194412" cy="3145809"/>
          </a:xfrm>
          <a:prstGeom prst="rect">
            <a:avLst/>
          </a:prstGeom>
        </p:spPr>
      </p:pic>
      <p:pic>
        <p:nvPicPr>
          <p:cNvPr id="6" name="Image 5">
            <a:extLst>
              <a:ext uri="{FF2B5EF4-FFF2-40B4-BE49-F238E27FC236}">
                <a16:creationId xmlns:a16="http://schemas.microsoft.com/office/drawing/2014/main" id="{78F9065C-5691-0B0F-43E6-CF197A861E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5110" y="3289110"/>
            <a:ext cx="3568890" cy="3568890"/>
          </a:xfrm>
          <a:prstGeom prst="rect">
            <a:avLst/>
          </a:prstGeom>
        </p:spPr>
      </p:pic>
    </p:spTree>
    <p:extLst>
      <p:ext uri="{BB962C8B-B14F-4D97-AF65-F5344CB8AC3E}">
        <p14:creationId xmlns:p14="http://schemas.microsoft.com/office/powerpoint/2010/main" val="2051375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fleur, arbre, plante, vase&#10;&#10;Description générée avec un niveau de confiance très élevé">
            <a:extLst>
              <a:ext uri="{FF2B5EF4-FFF2-40B4-BE49-F238E27FC236}">
                <a16:creationId xmlns:a16="http://schemas.microsoft.com/office/drawing/2014/main" id="{BFC6986F-E631-47BA-B9D4-BDDACE811131}"/>
              </a:ext>
            </a:extLst>
          </p:cNvPr>
          <p:cNvPicPr>
            <a:picLocks noChangeAspect="1"/>
          </p:cNvPicPr>
          <p:nvPr/>
        </p:nvPicPr>
        <p:blipFill rotWithShape="1">
          <a:blip r:embed="rId2"/>
          <a:srcRect t="745" b="13377"/>
          <a:stretch/>
        </p:blipFill>
        <p:spPr>
          <a:xfrm>
            <a:off x="15" y="857257"/>
            <a:ext cx="9143985" cy="5143493"/>
          </a:xfrm>
          <a:prstGeom prst="rect">
            <a:avLst/>
          </a:prstGeom>
        </p:spPr>
      </p:pic>
    </p:spTree>
    <p:extLst>
      <p:ext uri="{BB962C8B-B14F-4D97-AF65-F5344CB8AC3E}">
        <p14:creationId xmlns:p14="http://schemas.microsoft.com/office/powerpoint/2010/main" val="2260274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lante&#10;&#10;Description générée avec un niveau de confiance très élevé">
            <a:extLst>
              <a:ext uri="{FF2B5EF4-FFF2-40B4-BE49-F238E27FC236}">
                <a16:creationId xmlns:a16="http://schemas.microsoft.com/office/drawing/2014/main" id="{01890957-96DB-4282-AF03-E7A6F7171BF1}"/>
              </a:ext>
            </a:extLst>
          </p:cNvPr>
          <p:cNvPicPr>
            <a:picLocks noChangeAspect="1"/>
          </p:cNvPicPr>
          <p:nvPr/>
        </p:nvPicPr>
        <p:blipFill rotWithShape="1">
          <a:blip r:embed="rId2"/>
          <a:srcRect t="29454" r="-1" b="33703"/>
          <a:stretch/>
        </p:blipFill>
        <p:spPr>
          <a:xfrm>
            <a:off x="15" y="857257"/>
            <a:ext cx="9143985" cy="5143493"/>
          </a:xfrm>
          <a:prstGeom prst="rect">
            <a:avLst/>
          </a:prstGeom>
        </p:spPr>
      </p:pic>
    </p:spTree>
    <p:extLst>
      <p:ext uri="{BB962C8B-B14F-4D97-AF65-F5344CB8AC3E}">
        <p14:creationId xmlns:p14="http://schemas.microsoft.com/office/powerpoint/2010/main" val="389857974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étrospective">
  <a:themeElements>
    <a:clrScheme name="Rétrospective">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14389</TotalTime>
  <Words>3489</Words>
  <Application>Microsoft Office PowerPoint</Application>
  <PresentationFormat>Affichage à l'écran (4:3)</PresentationFormat>
  <Paragraphs>285</Paragraphs>
  <Slides>20</Slides>
  <Notes>18</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20</vt:i4>
      </vt:variant>
    </vt:vector>
  </HeadingPairs>
  <TitlesOfParts>
    <vt:vector size="30" baseType="lpstr">
      <vt:lpstr>Agency FB</vt:lpstr>
      <vt:lpstr>Algerian</vt:lpstr>
      <vt:lpstr>Arial</vt:lpstr>
      <vt:lpstr>Calibri</vt:lpstr>
      <vt:lpstr>Calibri Light</vt:lpstr>
      <vt:lpstr>Symbol</vt:lpstr>
      <vt:lpstr>Times New Roman</vt:lpstr>
      <vt:lpstr>Tw Cen MT</vt:lpstr>
      <vt:lpstr>Rétrospective</vt:lpstr>
      <vt:lpstr>Circuit</vt:lpstr>
      <vt:lpstr>EMBELLIr DURABLEment OU FLEURIr differeMENT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Le miracle du feuillage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EMBELLISSEMENT DURABLE OU L’EVOLUTION DU FLEURISSEMENT</dc:title>
  <dc:creator>patrick lafforgue</dc:creator>
  <cp:lastModifiedBy>patrick lafforgue</cp:lastModifiedBy>
  <cp:revision>30</cp:revision>
  <dcterms:created xsi:type="dcterms:W3CDTF">2022-10-07T07:53:44Z</dcterms:created>
  <dcterms:modified xsi:type="dcterms:W3CDTF">2025-07-16T15:55:57Z</dcterms:modified>
</cp:coreProperties>
</file>