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2"/>
  </p:notesMasterIdLst>
  <p:handoutMasterIdLst>
    <p:handoutMasterId r:id="rId23"/>
  </p:handoutMasterIdLst>
  <p:sldIdLst>
    <p:sldId id="261" r:id="rId2"/>
    <p:sldId id="283" r:id="rId3"/>
    <p:sldId id="294" r:id="rId4"/>
    <p:sldId id="296" r:id="rId5"/>
    <p:sldId id="295" r:id="rId6"/>
    <p:sldId id="288" r:id="rId7"/>
    <p:sldId id="287" r:id="rId8"/>
    <p:sldId id="286" r:id="rId9"/>
    <p:sldId id="289" r:id="rId10"/>
    <p:sldId id="290" r:id="rId11"/>
    <p:sldId id="300" r:id="rId12"/>
    <p:sldId id="291" r:id="rId13"/>
    <p:sldId id="299" r:id="rId14"/>
    <p:sldId id="298" r:id="rId15"/>
    <p:sldId id="301" r:id="rId16"/>
    <p:sldId id="284" r:id="rId17"/>
    <p:sldId id="285" r:id="rId18"/>
    <p:sldId id="302" r:id="rId19"/>
    <p:sldId id="292" r:id="rId20"/>
    <p:sldId id="281" r:id="rId21"/>
  </p:sldIdLst>
  <p:sldSz cx="12190413" cy="6859588"/>
  <p:notesSz cx="6799263" cy="9929813"/>
  <p:defaultTextStyle>
    <a:defPPr>
      <a:defRPr lang="fr-FR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400"/>
    <a:srgbClr val="006EC0"/>
    <a:srgbClr val="9FD6FF"/>
    <a:srgbClr val="C07700"/>
    <a:srgbClr val="DC8A00"/>
    <a:srgbClr val="0064AF"/>
    <a:srgbClr val="825000"/>
    <a:srgbClr val="004F8A"/>
    <a:srgbClr val="AFDDFF"/>
    <a:srgbClr val="689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3060" autoAdjust="0"/>
  </p:normalViewPr>
  <p:slideViewPr>
    <p:cSldViewPr>
      <p:cViewPr varScale="1">
        <p:scale>
          <a:sx n="80" d="100"/>
          <a:sy n="80" d="100"/>
        </p:scale>
        <p:origin x="58" y="110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10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08CB2-6F70-449E-9639-5BB2E63BA71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CB309-B954-427F-91B5-598FB27B9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454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478D3-8A9D-4234-B4C2-E28E1934CEEA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128FD-A903-4C3A-A707-5C38CCF82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23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C2930028-AA41-469F-BA25-AF7D5D0E3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46" r="4546" b="60074"/>
          <a:stretch/>
        </p:blipFill>
        <p:spPr>
          <a:xfrm>
            <a:off x="0" y="117426"/>
            <a:ext cx="12190413" cy="24378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0590" y="3539772"/>
            <a:ext cx="10903399" cy="562502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rgbClr val="DC8A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2452424" y="4315382"/>
            <a:ext cx="9001565" cy="914612"/>
          </a:xfrm>
        </p:spPr>
        <p:txBody>
          <a:bodyPr anchor="ctr">
            <a:normAutofit/>
          </a:bodyPr>
          <a:lstStyle>
            <a:lvl1pPr marL="0" indent="0" algn="r">
              <a:buNone/>
              <a:defRPr sz="3200" b="1">
                <a:solidFill>
                  <a:schemeClr val="bg1"/>
                </a:solidFill>
                <a:highlight>
                  <a:srgbClr val="006EC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DEC1B9-389F-46C4-91F6-23A7B4D8B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9387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hé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sz="quarter" idx="15" hasCustomPrompt="1"/>
          </p:nvPr>
        </p:nvSpPr>
        <p:spPr>
          <a:xfrm>
            <a:off x="69138" y="44460"/>
            <a:ext cx="12033800" cy="60502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Schéma d’illustration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EA30089-99ED-4423-A429-C20781020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EB84D11A-0E15-4B29-8E2F-5ECD26022ED3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E78ED5BC-2D59-4CAF-A2FC-3E44BBEFC1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F502CB8-9375-4412-9A8E-8B36EE159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734050"/>
            <a:ext cx="12190413" cy="5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0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EA30089-99ED-4423-A429-C20781020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EB84D11A-0E15-4B29-8E2F-5ECD26022ED3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E78ED5BC-2D59-4CAF-A2FC-3E44BBEFC1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FDE9084B-C789-47FE-8281-6EAF2C055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386412"/>
            <a:ext cx="12190413" cy="851694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E7B9A80C-B7A4-4903-860C-FF805062D3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829" y="159235"/>
            <a:ext cx="11448752" cy="51015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11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E7B9A80C-B7A4-4903-860C-FF805062D3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829" y="159235"/>
            <a:ext cx="11448752" cy="51015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9024F5-2C10-41B8-B162-63AA81E31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A066A98-7DC2-4C32-86D4-2151879555E1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37851E3-5CFC-4451-A1A5-202AA8AAF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A87653B-7E53-4EB7-98B4-A64BD7C9B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734050"/>
            <a:ext cx="12190413" cy="5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2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19802985-B527-4967-B5A5-9430400F6F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063" y="693489"/>
            <a:ext cx="11952287" cy="53285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4B2AA6-27FA-4F46-98D4-6F9B514A27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4649D9B5-E543-4DC2-8472-CAF5568589C9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2D730BC-0700-41C4-A964-8D1693130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5120F46D-CE71-4BD0-92F5-6878C01A1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386412"/>
            <a:ext cx="12190413" cy="8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24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19802985-B527-4967-B5A5-9430400F6F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063" y="693489"/>
            <a:ext cx="11952287" cy="53285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4B2AA6-27FA-4F46-98D4-6F9B514A27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4649D9B5-E543-4DC2-8472-CAF5568589C9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2D730BC-0700-41C4-A964-8D1693130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53A8EA1-5E0C-4456-9D48-4D9B38E1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734050"/>
            <a:ext cx="12190413" cy="5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64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rnière de couverture_in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C2930028-AA41-469F-BA25-AF7D5D0E3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46" r="4546" b="60074"/>
          <a:stretch/>
        </p:blipFill>
        <p:spPr>
          <a:xfrm>
            <a:off x="0" y="117426"/>
            <a:ext cx="12190413" cy="24378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0590" y="3539772"/>
            <a:ext cx="10903399" cy="562502"/>
          </a:xfr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DC8A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594423" y="4437906"/>
            <a:ext cx="9001565" cy="9146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highlight>
                  <a:srgbClr val="006EC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Merci de votre attention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DEC1B9-389F-46C4-91F6-23A7B4D8B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78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rnière de couverture_in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B2D3FC0-96FC-444C-A8F8-167CEBB7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77" t="-1" r="8677" b="50505"/>
          <a:stretch/>
        </p:blipFill>
        <p:spPr>
          <a:xfrm>
            <a:off x="0" y="3535245"/>
            <a:ext cx="12190413" cy="33243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2F6D7F77-33EF-475E-B03C-F044C2323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60042" y="477466"/>
            <a:ext cx="14750399" cy="8291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A04A8A-4490-47D7-AB24-99A7F1505E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8C64DED-AF8D-4DBF-9FAF-2B680186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407" y="1233301"/>
            <a:ext cx="10903399" cy="562502"/>
          </a:xfr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DC8A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F590A53B-DA63-4FC5-8AEB-E809E4605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6240" y="2131435"/>
            <a:ext cx="9001565" cy="9146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highlight>
                  <a:srgbClr val="006EC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426424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rnière de couverture_ex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798" y="1629594"/>
            <a:ext cx="12182615" cy="3457184"/>
          </a:xfrm>
          <a:prstGeom prst="rect">
            <a:avLst/>
          </a:prstGeom>
          <a:solidFill>
            <a:srgbClr val="D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r"/>
            <a:endParaRPr lang="fr-FR" dirty="0">
              <a:solidFill>
                <a:srgbClr val="DD7400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7601792"/>
              </p:ext>
            </p:extLst>
          </p:nvPr>
        </p:nvGraphicFramePr>
        <p:xfrm>
          <a:off x="2543274" y="4183540"/>
          <a:ext cx="7871850" cy="7591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7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9189">
                <a:tc>
                  <a:txBody>
                    <a:bodyPr/>
                    <a:lstStyle/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Hôtel du Département </a:t>
                      </a:r>
                    </a:p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Allée Raymond Courrière</a:t>
                      </a:r>
                      <a:endParaRPr lang="fr-FR" sz="1400" baseline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baseline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11855 Carcassonne cedex 9</a:t>
                      </a:r>
                      <a:endParaRPr lang="fr-FR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1428" marR="9142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 userDrawn="1"/>
        </p:nvSpPr>
        <p:spPr>
          <a:xfrm>
            <a:off x="2543274" y="574866"/>
            <a:ext cx="7871850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Merci de votre attention</a:t>
            </a:r>
          </a:p>
        </p:txBody>
      </p:sp>
      <p:sp>
        <p:nvSpPr>
          <p:cNvPr id="33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2556990" y="2565914"/>
            <a:ext cx="7858133" cy="304721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Service / direction</a:t>
            </a:r>
            <a:endParaRPr lang="fr-FR" dirty="0"/>
          </a:p>
        </p:txBody>
      </p:sp>
      <p:sp>
        <p:nvSpPr>
          <p:cNvPr id="36" name="Espace réservé du texte 2"/>
          <p:cNvSpPr>
            <a:spLocks noGrp="1"/>
          </p:cNvSpPr>
          <p:nvPr>
            <p:ph type="body" sz="quarter" idx="19" hasCustomPrompt="1"/>
          </p:nvPr>
        </p:nvSpPr>
        <p:spPr>
          <a:xfrm>
            <a:off x="2543274" y="2926037"/>
            <a:ext cx="7871850" cy="288099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Direction générale adjointe</a:t>
            </a:r>
            <a:endParaRPr lang="fr-FR" dirty="0"/>
          </a:p>
        </p:txBody>
      </p:sp>
      <p:sp>
        <p:nvSpPr>
          <p:cNvPr id="40" name="Espace réservé du texte 2"/>
          <p:cNvSpPr>
            <a:spLocks noGrp="1"/>
          </p:cNvSpPr>
          <p:nvPr>
            <p:ph type="body" sz="quarter" idx="22" hasCustomPrompt="1"/>
          </p:nvPr>
        </p:nvSpPr>
        <p:spPr>
          <a:xfrm>
            <a:off x="2514751" y="3699571"/>
            <a:ext cx="7871850" cy="288099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prénom.nom@aude.fr </a:t>
            </a:r>
          </a:p>
        </p:txBody>
      </p:sp>
      <p:sp>
        <p:nvSpPr>
          <p:cNvPr id="34" name="Espace réservé du texte 2"/>
          <p:cNvSpPr>
            <a:spLocks noGrp="1"/>
          </p:cNvSpPr>
          <p:nvPr>
            <p:ph type="body" sz="quarter" idx="23" hasCustomPrompt="1"/>
          </p:nvPr>
        </p:nvSpPr>
        <p:spPr>
          <a:xfrm>
            <a:off x="2556992" y="2205791"/>
            <a:ext cx="7858133" cy="304721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Prénom Nom | Fonction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2543274" y="3345087"/>
            <a:ext cx="7871850" cy="301198"/>
          </a:xfrm>
        </p:spPr>
        <p:txBody>
          <a:bodyPr vert="horz" lIns="108850" tIns="54425" rIns="108850" bIns="54425" rtlCol="0" anchor="ctr">
            <a:noAutofit/>
          </a:bodyPr>
          <a:lstStyle>
            <a:lvl1pPr marL="408188" indent="-408188" algn="l">
              <a:buNone/>
              <a:defRPr lang="fr-FR" sz="1900" b="1" kern="1200" dirty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1088502" rtl="0" eaLnBrk="1" latinLnBrk="0" hangingPunct="1">
              <a:spcBef>
                <a:spcPct val="20000"/>
              </a:spcBef>
            </a:pPr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04 00</a:t>
            </a:r>
            <a:r>
              <a:rPr lang="fr-FR" sz="1900" baseline="0" dirty="0">
                <a:effectLst/>
                <a:latin typeface="Arial" pitchFamily="34" charset="0"/>
                <a:cs typeface="Arial" pitchFamily="34" charset="0"/>
              </a:rPr>
              <a:t> 00 00 00 / </a:t>
            </a:r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06 00 00 00 00</a:t>
            </a:r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EDF067BB-92FA-4823-B6E1-DDFE18CBB144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FBCD5E-FA75-4F6E-AC86-ACA2DFE5D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EED3AA-24CB-4F04-A9C5-256FB16269B3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DCBDB46A-6EFA-4715-8FE6-B6824DE4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2E590E97-145D-473E-B4B6-E17B5F8A9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386412"/>
            <a:ext cx="12190413" cy="8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11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rnière de couverture_ex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798" y="1629594"/>
            <a:ext cx="12182615" cy="3457184"/>
          </a:xfrm>
          <a:prstGeom prst="rect">
            <a:avLst/>
          </a:prstGeom>
          <a:solidFill>
            <a:srgbClr val="D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r"/>
            <a:endParaRPr lang="fr-FR" dirty="0">
              <a:solidFill>
                <a:srgbClr val="DD7400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7063484"/>
              </p:ext>
            </p:extLst>
          </p:nvPr>
        </p:nvGraphicFramePr>
        <p:xfrm>
          <a:off x="2543274" y="4183540"/>
          <a:ext cx="7871850" cy="7591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7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9189">
                <a:tc>
                  <a:txBody>
                    <a:bodyPr/>
                    <a:lstStyle/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Hôtel du Département </a:t>
                      </a:r>
                    </a:p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Allée Raymond Courrière</a:t>
                      </a:r>
                      <a:endParaRPr lang="fr-FR" sz="1400" baseline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R="111125" algn="l">
                        <a:spcAft>
                          <a:spcPts val="0"/>
                        </a:spcAft>
                      </a:pPr>
                      <a:r>
                        <a:rPr lang="fr-FR" sz="1400" baseline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11855 Carcassonne cedex 9</a:t>
                      </a:r>
                      <a:endParaRPr lang="fr-FR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1428" marR="9142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 userDrawn="1"/>
        </p:nvSpPr>
        <p:spPr>
          <a:xfrm>
            <a:off x="2543274" y="574866"/>
            <a:ext cx="7871850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Merci de votre attention</a:t>
            </a:r>
          </a:p>
        </p:txBody>
      </p:sp>
      <p:sp>
        <p:nvSpPr>
          <p:cNvPr id="33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2556990" y="2565914"/>
            <a:ext cx="7858133" cy="304721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Service / direction</a:t>
            </a:r>
            <a:endParaRPr lang="fr-FR" dirty="0"/>
          </a:p>
        </p:txBody>
      </p:sp>
      <p:sp>
        <p:nvSpPr>
          <p:cNvPr id="36" name="Espace réservé du texte 2"/>
          <p:cNvSpPr>
            <a:spLocks noGrp="1"/>
          </p:cNvSpPr>
          <p:nvPr>
            <p:ph type="body" sz="quarter" idx="19" hasCustomPrompt="1"/>
          </p:nvPr>
        </p:nvSpPr>
        <p:spPr>
          <a:xfrm>
            <a:off x="2543274" y="2926037"/>
            <a:ext cx="7871850" cy="288099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Direction générale adjointe</a:t>
            </a:r>
            <a:endParaRPr lang="fr-FR" dirty="0"/>
          </a:p>
        </p:txBody>
      </p:sp>
      <p:sp>
        <p:nvSpPr>
          <p:cNvPr id="40" name="Espace réservé du texte 2"/>
          <p:cNvSpPr>
            <a:spLocks noGrp="1"/>
          </p:cNvSpPr>
          <p:nvPr>
            <p:ph type="body" sz="quarter" idx="22" hasCustomPrompt="1"/>
          </p:nvPr>
        </p:nvSpPr>
        <p:spPr>
          <a:xfrm>
            <a:off x="2514751" y="3699571"/>
            <a:ext cx="7871850" cy="288099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prénom.nom@aude.fr </a:t>
            </a:r>
          </a:p>
        </p:txBody>
      </p:sp>
      <p:sp>
        <p:nvSpPr>
          <p:cNvPr id="34" name="Espace réservé du texte 2"/>
          <p:cNvSpPr>
            <a:spLocks noGrp="1"/>
          </p:cNvSpPr>
          <p:nvPr>
            <p:ph type="body" sz="quarter" idx="23" hasCustomPrompt="1"/>
          </p:nvPr>
        </p:nvSpPr>
        <p:spPr>
          <a:xfrm>
            <a:off x="2556992" y="2205791"/>
            <a:ext cx="7858133" cy="304721"/>
          </a:xfrm>
        </p:spPr>
        <p:txBody>
          <a:bodyPr anchor="ctr"/>
          <a:lstStyle>
            <a:lvl1pPr marL="0" indent="0" algn="l">
              <a:buNone/>
              <a:defRPr lang="fr-FR" sz="1900" b="1" kern="1200" dirty="0" smtClean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Prénom Nom | Fonction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2543274" y="3345087"/>
            <a:ext cx="7871850" cy="301198"/>
          </a:xfrm>
        </p:spPr>
        <p:txBody>
          <a:bodyPr vert="horz" lIns="108850" tIns="54425" rIns="108850" bIns="54425" rtlCol="0" anchor="ctr">
            <a:noAutofit/>
          </a:bodyPr>
          <a:lstStyle>
            <a:lvl1pPr marL="408188" indent="-408188" algn="l">
              <a:buNone/>
              <a:defRPr lang="fr-FR" sz="1900" b="1" kern="1200" dirty="0">
                <a:solidFill>
                  <a:schemeClr val="lt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1088502" rtl="0" eaLnBrk="1" latinLnBrk="0" hangingPunct="1">
              <a:spcBef>
                <a:spcPct val="20000"/>
              </a:spcBef>
            </a:pPr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04 00</a:t>
            </a:r>
            <a:r>
              <a:rPr lang="fr-FR" sz="1900" baseline="0" dirty="0">
                <a:effectLst/>
                <a:latin typeface="Arial" pitchFamily="34" charset="0"/>
                <a:cs typeface="Arial" pitchFamily="34" charset="0"/>
              </a:rPr>
              <a:t> 00 00 00 / </a:t>
            </a:r>
            <a:r>
              <a:rPr lang="fr-FR" sz="1900" dirty="0">
                <a:effectLst/>
                <a:latin typeface="Arial" pitchFamily="34" charset="0"/>
                <a:cs typeface="Arial" pitchFamily="34" charset="0"/>
              </a:rPr>
              <a:t>06 00 00 00 00</a:t>
            </a:r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EDF067BB-92FA-4823-B6E1-DDFE18CBB144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FBCD5E-FA75-4F6E-AC86-ACA2DFE5D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EED3AA-24CB-4F04-A9C5-256FB16269B3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DCBDB46A-6EFA-4715-8FE6-B6824DE4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EA4FFACE-93FA-48C8-8D6F-2B0B93C82B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734050"/>
            <a:ext cx="12190413" cy="5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B2D3FC0-96FC-444C-A8F8-167CEBB7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77" t="-1" r="8677" b="50505"/>
          <a:stretch/>
        </p:blipFill>
        <p:spPr>
          <a:xfrm>
            <a:off x="0" y="3535245"/>
            <a:ext cx="12190413" cy="33243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0590" y="1413570"/>
            <a:ext cx="10903399" cy="562502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rgbClr val="DC8A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2452424" y="2108459"/>
            <a:ext cx="9001565" cy="914612"/>
          </a:xfrm>
        </p:spPr>
        <p:txBody>
          <a:bodyPr anchor="ctr">
            <a:normAutofit/>
          </a:bodyPr>
          <a:lstStyle>
            <a:lvl1pPr marL="0" indent="0" algn="r">
              <a:buNone/>
              <a:defRPr sz="3200" b="1">
                <a:solidFill>
                  <a:srgbClr val="006E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F6D7F77-33EF-475E-B03C-F044C2323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60042" y="477466"/>
            <a:ext cx="14750399" cy="8291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A04A8A-4490-47D7-AB24-99A7F1505E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014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52E4000D-6E1A-4927-B272-A2710C4752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1371" y="570966"/>
            <a:ext cx="4007670" cy="2268525"/>
          </a:xfrm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fr-FR" dirty="0"/>
              <a:t>Photo d’illustration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43503" y="3091246"/>
            <a:ext cx="10903399" cy="562502"/>
          </a:xfr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  <a:highlight>
                  <a:srgbClr val="DC8A0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594421" y="3811326"/>
            <a:ext cx="9001565" cy="9146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highlight>
                  <a:srgbClr val="006EC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DE3BA8-B6C7-4513-8644-824D1D9B1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E7B792A7-BA55-4ECF-BCFD-E338561CAE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42396"/>
            <a:ext cx="12190413" cy="8516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8007C2-FE42-45F2-B01F-23724C2DC5FD}"/>
              </a:ext>
            </a:extLst>
          </p:cNvPr>
          <p:cNvSpPr/>
          <p:nvPr userDrawn="1"/>
        </p:nvSpPr>
        <p:spPr>
          <a:xfrm>
            <a:off x="1486694" y="981522"/>
            <a:ext cx="2880320" cy="1593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31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43503" y="3091246"/>
            <a:ext cx="10903399" cy="562502"/>
          </a:xfr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  <a:highlight>
                  <a:srgbClr val="DC8A0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594421" y="3811326"/>
            <a:ext cx="9001565" cy="9146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highlight>
                  <a:srgbClr val="006EC0"/>
                </a:highligh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DE3BA8-B6C7-4513-8644-824D1D9B1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26" y="6285252"/>
            <a:ext cx="1160178" cy="3798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3F79A06-1B98-4C2A-807E-89548A583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590034"/>
            <a:ext cx="12190413" cy="541605"/>
          </a:xfrm>
          <a:prstGeom prst="rect">
            <a:avLst/>
          </a:prstGeom>
        </p:spPr>
      </p:pic>
      <p:sp>
        <p:nvSpPr>
          <p:cNvPr id="12" name="Espace réservé pour une image  3">
            <a:extLst>
              <a:ext uri="{FF2B5EF4-FFF2-40B4-BE49-F238E27FC236}">
                <a16:creationId xmlns:a16="http://schemas.microsoft.com/office/drawing/2014/main" id="{11E0AE23-CAAF-4E59-9593-AD25CF4D3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1371" y="570966"/>
            <a:ext cx="4007670" cy="2268525"/>
          </a:xfrm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fr-FR" dirty="0"/>
              <a:t>Photo d’illustration</a:t>
            </a:r>
          </a:p>
        </p:txBody>
      </p:sp>
    </p:spTree>
    <p:extLst>
      <p:ext uri="{BB962C8B-B14F-4D97-AF65-F5344CB8AC3E}">
        <p14:creationId xmlns:p14="http://schemas.microsoft.com/office/powerpoint/2010/main" val="86436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8ABF1CDD-CD3A-41F2-B346-08E7985EA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46" r="4546" b="62967"/>
          <a:stretch/>
        </p:blipFill>
        <p:spPr>
          <a:xfrm>
            <a:off x="0" y="4769010"/>
            <a:ext cx="12190413" cy="2090578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25" name="Espace réservé du numéro de diapositive 5"/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/>
              <a:pPr algn="ctr"/>
              <a:t>‹N°›</a:t>
            </a:fld>
            <a:endParaRPr lang="fr-FR" sz="1400" dirty="0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sp>
        <p:nvSpPr>
          <p:cNvPr id="39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3758112"/>
          </a:xfrm>
        </p:spPr>
        <p:txBody>
          <a:bodyPr>
            <a:normAutofit/>
          </a:bodyPr>
          <a:lstStyle>
            <a:lvl1pPr marL="317480" indent="-317480">
              <a:buClr>
                <a:srgbClr val="DC8A00"/>
              </a:buClr>
              <a:buFont typeface="Wingdings 2" pitchFamily="18" charset="2"/>
              <a:buChar char="º"/>
              <a:defRPr sz="2400">
                <a:latin typeface="Arial" pitchFamily="34" charset="0"/>
                <a:cs typeface="Arial" pitchFamily="34" charset="0"/>
              </a:defRPr>
            </a:lvl1pPr>
            <a:lvl2pPr marL="646298" indent="-328818">
              <a:buClr>
                <a:srgbClr val="0064AF"/>
              </a:buClr>
              <a:buFont typeface="Wingdings 2" pitchFamily="18" charset="2"/>
              <a:buChar char=""/>
              <a:defRPr sz="2000">
                <a:latin typeface="Arial" pitchFamily="34" charset="0"/>
                <a:cs typeface="Arial" pitchFamily="34" charset="0"/>
              </a:defRPr>
            </a:lvl2pPr>
            <a:lvl3pPr marL="963778" indent="-317480">
              <a:buClr>
                <a:srgbClr val="0064AF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281257" indent="-317480">
              <a:buClr>
                <a:srgbClr val="0064AF"/>
              </a:buClr>
              <a:buFont typeface="Wingdings 2" pitchFamily="18" charset="2"/>
              <a:buChar char=""/>
              <a:defRPr sz="1800">
                <a:latin typeface="Arial" pitchFamily="34" charset="0"/>
                <a:cs typeface="Arial" pitchFamily="34" charset="0"/>
              </a:defRPr>
            </a:lvl4pPr>
            <a:lvl5pPr marL="1598737" indent="-317480">
              <a:buClr>
                <a:srgbClr val="0064AF"/>
              </a:buClr>
              <a:buFont typeface="Wingdings 2" pitchFamily="18" charset="2"/>
              <a:buChar char="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0113EFC-109A-4A78-8008-20A6098DA2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714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C73A3C-57C3-41BB-8250-9F0EB34BA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8B8B2B3-57C2-4CE9-87D1-592B35D9F05B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97AF7EF3-6D42-4175-8BED-41D7472FA7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4823BFB-7D22-4DAE-8780-19F3F4DC86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386412"/>
            <a:ext cx="12190413" cy="851694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A2961493-F795-4065-9771-56E398DAF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3758112"/>
          </a:xfrm>
        </p:spPr>
        <p:txBody>
          <a:bodyPr>
            <a:normAutofit/>
          </a:bodyPr>
          <a:lstStyle>
            <a:lvl1pPr marL="317480" indent="-317480">
              <a:buClr>
                <a:srgbClr val="DC8A00"/>
              </a:buClr>
              <a:buFont typeface="Wingdings 2" pitchFamily="18" charset="2"/>
              <a:buChar char="º"/>
              <a:defRPr sz="2400">
                <a:latin typeface="Arial" pitchFamily="34" charset="0"/>
                <a:cs typeface="Arial" pitchFamily="34" charset="0"/>
              </a:defRPr>
            </a:lvl1pPr>
            <a:lvl2pPr marL="646298" indent="-328818">
              <a:buClr>
                <a:srgbClr val="0064AF"/>
              </a:buClr>
              <a:buFont typeface="Wingdings 2" pitchFamily="18" charset="2"/>
              <a:buChar char=""/>
              <a:defRPr sz="2000">
                <a:latin typeface="Arial" pitchFamily="34" charset="0"/>
                <a:cs typeface="Arial" pitchFamily="34" charset="0"/>
              </a:defRPr>
            </a:lvl2pPr>
            <a:lvl3pPr marL="963778" indent="-317480">
              <a:buClr>
                <a:srgbClr val="0064AF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281257" indent="-317480">
              <a:buClr>
                <a:srgbClr val="0064AF"/>
              </a:buClr>
              <a:buFont typeface="Wingdings 2" pitchFamily="18" charset="2"/>
              <a:buChar char=""/>
              <a:defRPr sz="1800">
                <a:latin typeface="Arial" pitchFamily="34" charset="0"/>
                <a:cs typeface="Arial" pitchFamily="34" charset="0"/>
              </a:defRPr>
            </a:lvl4pPr>
            <a:lvl5pPr marL="1598737" indent="-317480">
              <a:buClr>
                <a:srgbClr val="0064AF"/>
              </a:buClr>
              <a:buFont typeface="Wingdings 2" pitchFamily="18" charset="2"/>
              <a:buChar char="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790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C73A3C-57C3-41BB-8250-9F0EB34BA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8B8B2B3-57C2-4CE9-87D1-592B35D9F05B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97AF7EF3-6D42-4175-8BED-41D7472FA7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A2961493-F795-4065-9771-56E398DAF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3758112"/>
          </a:xfrm>
        </p:spPr>
        <p:txBody>
          <a:bodyPr>
            <a:normAutofit/>
          </a:bodyPr>
          <a:lstStyle>
            <a:lvl1pPr marL="317480" indent="-317480">
              <a:buClr>
                <a:srgbClr val="DC8A00"/>
              </a:buClr>
              <a:buFont typeface="Wingdings 2" pitchFamily="18" charset="2"/>
              <a:buChar char="º"/>
              <a:defRPr sz="2400">
                <a:latin typeface="Arial" pitchFamily="34" charset="0"/>
                <a:cs typeface="Arial" pitchFamily="34" charset="0"/>
              </a:defRPr>
            </a:lvl1pPr>
            <a:lvl2pPr marL="646298" indent="-328818">
              <a:buClr>
                <a:srgbClr val="0064AF"/>
              </a:buClr>
              <a:buFont typeface="Wingdings 2" pitchFamily="18" charset="2"/>
              <a:buChar char=""/>
              <a:defRPr sz="2000">
                <a:latin typeface="Arial" pitchFamily="34" charset="0"/>
                <a:cs typeface="Arial" pitchFamily="34" charset="0"/>
              </a:defRPr>
            </a:lvl2pPr>
            <a:lvl3pPr marL="963778" indent="-317480">
              <a:buClr>
                <a:srgbClr val="0064AF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281257" indent="-317480">
              <a:buClr>
                <a:srgbClr val="0064AF"/>
              </a:buClr>
              <a:buFont typeface="Wingdings 2" pitchFamily="18" charset="2"/>
              <a:buChar char=""/>
              <a:defRPr sz="1800">
                <a:latin typeface="Arial" pitchFamily="34" charset="0"/>
                <a:cs typeface="Arial" pitchFamily="34" charset="0"/>
              </a:defRPr>
            </a:lvl4pPr>
            <a:lvl5pPr marL="1598737" indent="-317480">
              <a:buClr>
                <a:srgbClr val="0064AF"/>
              </a:buClr>
              <a:buFont typeface="Wingdings 2" pitchFamily="18" charset="2"/>
              <a:buChar char="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6D0D9E9-835D-4EF1-9278-F9BE454869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734050"/>
            <a:ext cx="12190413" cy="5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1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8ABF1CDD-CD3A-41F2-B346-08E7985EA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46" r="4546" b="62967"/>
          <a:stretch/>
        </p:blipFill>
        <p:spPr>
          <a:xfrm>
            <a:off x="0" y="4769010"/>
            <a:ext cx="12190413" cy="2090578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-8289" y="513457"/>
            <a:ext cx="11230838" cy="108025"/>
          </a:xfrm>
          <a:prstGeom prst="rect">
            <a:avLst/>
          </a:prstGeom>
          <a:solidFill>
            <a:srgbClr val="DD7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fr-FR"/>
          </a:p>
        </p:txBody>
      </p:sp>
      <p:sp>
        <p:nvSpPr>
          <p:cNvPr id="25" name="Espace réservé du numéro de diapositive 5"/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/>
              <a:pPr algn="ctr"/>
              <a:t>‹N°›</a:t>
            </a:fld>
            <a:endParaRPr lang="fr-FR" sz="1400" dirty="0"/>
          </a:p>
        </p:txBody>
      </p: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-40385" y="72708"/>
            <a:ext cx="11247361" cy="404758"/>
          </a:xfrm>
        </p:spPr>
        <p:txBody>
          <a:bodyPr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	Titre de la diapositive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0113EFC-109A-4A78-8008-20A6098DA2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EE377F3E-7D1A-4E7A-B26B-ED26C35B51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74" y="1629594"/>
            <a:ext cx="4007670" cy="2268525"/>
          </a:xfrm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fr-FR" dirty="0"/>
              <a:t>Photo d’illustration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C041472-FA1D-47EB-9BD1-0B5BFE32C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5006" y="692310"/>
            <a:ext cx="7751492" cy="4076700"/>
          </a:xfrm>
        </p:spPr>
        <p:txBody>
          <a:bodyPr anchor="ctr">
            <a:normAutofit/>
          </a:bodyPr>
          <a:lstStyle>
            <a:lvl1pPr marL="317480" indent="-317480">
              <a:buClr>
                <a:srgbClr val="DC8A00"/>
              </a:buClr>
              <a:buFont typeface="Wingdings 2" pitchFamily="18" charset="2"/>
              <a:buChar char="º"/>
              <a:defRPr sz="2400">
                <a:latin typeface="Arial" pitchFamily="34" charset="0"/>
                <a:cs typeface="Arial" pitchFamily="34" charset="0"/>
              </a:defRPr>
            </a:lvl1pPr>
            <a:lvl2pPr marL="646298" indent="-328818">
              <a:buClr>
                <a:srgbClr val="0064AF"/>
              </a:buClr>
              <a:buFont typeface="Wingdings 2" pitchFamily="18" charset="2"/>
              <a:buChar char=""/>
              <a:defRPr sz="2000">
                <a:latin typeface="Arial" pitchFamily="34" charset="0"/>
                <a:cs typeface="Arial" pitchFamily="34" charset="0"/>
              </a:defRPr>
            </a:lvl2pPr>
            <a:lvl3pPr marL="963778" indent="-317480">
              <a:buClr>
                <a:srgbClr val="0064AF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281257" indent="-317480">
              <a:buClr>
                <a:srgbClr val="0064AF"/>
              </a:buClr>
              <a:buFont typeface="Wingdings 2" pitchFamily="18" charset="2"/>
              <a:buChar char=""/>
              <a:defRPr sz="1800">
                <a:latin typeface="Arial" pitchFamily="34" charset="0"/>
                <a:cs typeface="Arial" pitchFamily="34" charset="0"/>
              </a:defRPr>
            </a:lvl4pPr>
            <a:lvl5pPr marL="1598737" indent="-317480">
              <a:buClr>
                <a:srgbClr val="0064AF"/>
              </a:buClr>
              <a:buFont typeface="Wingdings 2" pitchFamily="18" charset="2"/>
              <a:buChar char="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4532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é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sz="quarter" idx="15" hasCustomPrompt="1"/>
          </p:nvPr>
        </p:nvSpPr>
        <p:spPr>
          <a:xfrm>
            <a:off x="69138" y="44460"/>
            <a:ext cx="12033800" cy="60502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Schéma d’illustration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EA30089-99ED-4423-A429-C20781020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8" y="6363704"/>
            <a:ext cx="936104" cy="306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EB84D11A-0E15-4B29-8E2F-5ECD26022ED3}"/>
              </a:ext>
            </a:extLst>
          </p:cNvPr>
          <p:cNvSpPr txBox="1">
            <a:spLocks/>
          </p:cNvSpPr>
          <p:nvPr userDrawn="1"/>
        </p:nvSpPr>
        <p:spPr>
          <a:xfrm>
            <a:off x="31623" y="6310114"/>
            <a:ext cx="81530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8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0C35A2-CE33-4417-89EF-1B86F62790F9}" type="slidenum">
              <a:rPr lang="fr-FR" sz="1400" smtClean="0">
                <a:solidFill>
                  <a:schemeClr val="bg1"/>
                </a:solidFill>
                <a:highlight>
                  <a:srgbClr val="006EC0"/>
                </a:highlight>
              </a:rPr>
              <a:pPr algn="ctr"/>
              <a:t>‹N°›</a:t>
            </a:fld>
            <a:endParaRPr lang="fr-FR" sz="1400" dirty="0">
              <a:solidFill>
                <a:schemeClr val="bg1"/>
              </a:solidFill>
              <a:highlight>
                <a:srgbClr val="006EC0"/>
              </a:highlight>
            </a:endParaRP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E78ED5BC-2D59-4CAF-A2FC-3E44BBEFC1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598" y="6344387"/>
            <a:ext cx="9217024" cy="30686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fr-FR" sz="1400" kern="1200" baseline="0" dirty="0" smtClean="0">
                <a:solidFill>
                  <a:schemeClr val="bg1"/>
                </a:solidFill>
                <a:highlight>
                  <a:srgbClr val="DD7400"/>
                </a:highlight>
                <a:latin typeface="Arial" pitchFamily="34" charset="0"/>
                <a:ea typeface="+mn-ea"/>
                <a:cs typeface="Arial" pitchFamily="34" charset="0"/>
              </a:defRPr>
            </a:lvl1pPr>
            <a:lvl2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l" defTabSz="914400" rtl="0" eaLnBrk="1" latinLnBrk="0" hangingPunct="1">
              <a:defRPr lang="fr-F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l" defTabSz="914400" rtl="0" eaLnBrk="1" latinLnBrk="0" hangingPunct="1">
              <a:defRPr lang="fr-FR" sz="140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Titre de la présentation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FDE9084B-C789-47FE-8281-6EAF2C055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386412"/>
            <a:ext cx="12190413" cy="8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D2CB2-3635-43AC-85B6-8C5AA0C9549B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88C95-8891-49EA-976B-36EC9A9E31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33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7" r:id="rId2"/>
    <p:sldLayoutId id="2147483730" r:id="rId3"/>
    <p:sldLayoutId id="2147483744" r:id="rId4"/>
    <p:sldLayoutId id="2147483711" r:id="rId5"/>
    <p:sldLayoutId id="2147483735" r:id="rId6"/>
    <p:sldLayoutId id="2147483746" r:id="rId7"/>
    <p:sldLayoutId id="2147483732" r:id="rId8"/>
    <p:sldLayoutId id="2147483733" r:id="rId9"/>
    <p:sldLayoutId id="2147483736" r:id="rId10"/>
    <p:sldLayoutId id="2147483734" r:id="rId11"/>
    <p:sldLayoutId id="2147483737" r:id="rId12"/>
    <p:sldLayoutId id="2147483739" r:id="rId13"/>
    <p:sldLayoutId id="2147483738" r:id="rId14"/>
    <p:sldLayoutId id="2147483740" r:id="rId15"/>
    <p:sldLayoutId id="2147483741" r:id="rId16"/>
    <p:sldLayoutId id="2147483742" r:id="rId17"/>
    <p:sldLayoutId id="2147483745" r:id="rId18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00BC0-EACA-4D67-955C-73C8834E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10" y="2709714"/>
            <a:ext cx="11248344" cy="2376264"/>
          </a:xfrm>
        </p:spPr>
        <p:txBody>
          <a:bodyPr/>
          <a:lstStyle/>
          <a:p>
            <a:r>
              <a:rPr lang="fr-FR" sz="3600" dirty="0"/>
              <a:t>                 </a:t>
            </a:r>
            <a:br>
              <a:rPr lang="fr-FR" sz="3600" dirty="0"/>
            </a:br>
            <a:r>
              <a:rPr lang="fr-FR" sz="3600" dirty="0"/>
              <a:t>10 décembre 2025</a:t>
            </a:r>
            <a:br>
              <a:rPr lang="fr-FR" sz="3600" dirty="0"/>
            </a:br>
            <a:br>
              <a:rPr lang="fr-FR" sz="3600" dirty="0"/>
            </a:br>
            <a:r>
              <a:rPr lang="fr-FR" sz="3600" dirty="0"/>
              <a:t>PLANTER SANS ARROSER !! </a:t>
            </a:r>
          </a:p>
        </p:txBody>
      </p:sp>
    </p:spTree>
    <p:extLst>
      <p:ext uri="{BB962C8B-B14F-4D97-AF65-F5344CB8AC3E}">
        <p14:creationId xmlns:p14="http://schemas.microsoft.com/office/powerpoint/2010/main" val="63728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PRESCRIPTIONS POUR LES TRAVAUX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Date de plantation : Avant Noël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0DE024-4A6E-4808-8AC9-3E18E4490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25721" y="1423541"/>
            <a:ext cx="5350006" cy="40125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BF688A-0BB6-468F-A029-21EC47B93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2" y="2350967"/>
            <a:ext cx="5005106" cy="37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6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PRESCRIPTIONS POUR LES TRAVAUX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Plantation par les collégiens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E93DA5-791C-46AF-8849-3586DCE5F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1342" y="1852276"/>
            <a:ext cx="5013970" cy="28215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DF854C-3DFD-4B95-B932-C883331DD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94" y="2318924"/>
            <a:ext cx="5071088" cy="28537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83F22B-B1EA-427E-88D2-02CDAEE59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3" y="3845263"/>
            <a:ext cx="3635120" cy="20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PRESCRIPTIONS POUR LES TRAVAUX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Paillage en bois broyé : 15 cm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0F1A1C-87B1-4406-8D1E-97F4A6613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4" y="792088"/>
            <a:ext cx="3516941" cy="26377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5211DD-D800-43F4-BA8C-C5428D662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7" y="3569695"/>
            <a:ext cx="3516941" cy="26377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7ADFE3-F103-4ED8-8AC5-A23504F2A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6" y="2340260"/>
            <a:ext cx="6094756" cy="34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6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PLUVIOMETRIE Pépinière Départementale à Lézignan Corbières : 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A7F031F-E9DF-4D9B-9717-9A811A75B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19228"/>
              </p:ext>
            </p:extLst>
          </p:nvPr>
        </p:nvGraphicFramePr>
        <p:xfrm>
          <a:off x="1126654" y="1557586"/>
          <a:ext cx="3794902" cy="4527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0956">
                  <a:extLst>
                    <a:ext uri="{9D8B030D-6E8A-4147-A177-3AD203B41FA5}">
                      <a16:colId xmlns:a16="http://schemas.microsoft.com/office/drawing/2014/main" val="1561631922"/>
                    </a:ext>
                  </a:extLst>
                </a:gridCol>
                <a:gridCol w="528986">
                  <a:extLst>
                    <a:ext uri="{9D8B030D-6E8A-4147-A177-3AD203B41FA5}">
                      <a16:colId xmlns:a16="http://schemas.microsoft.com/office/drawing/2014/main" val="1422250988"/>
                    </a:ext>
                  </a:extLst>
                </a:gridCol>
                <a:gridCol w="241493">
                  <a:extLst>
                    <a:ext uri="{9D8B030D-6E8A-4147-A177-3AD203B41FA5}">
                      <a16:colId xmlns:a16="http://schemas.microsoft.com/office/drawing/2014/main" val="1362155566"/>
                    </a:ext>
                  </a:extLst>
                </a:gridCol>
                <a:gridCol w="241493">
                  <a:extLst>
                    <a:ext uri="{9D8B030D-6E8A-4147-A177-3AD203B41FA5}">
                      <a16:colId xmlns:a16="http://schemas.microsoft.com/office/drawing/2014/main" val="460446601"/>
                    </a:ext>
                  </a:extLst>
                </a:gridCol>
                <a:gridCol w="540486">
                  <a:extLst>
                    <a:ext uri="{9D8B030D-6E8A-4147-A177-3AD203B41FA5}">
                      <a16:colId xmlns:a16="http://schemas.microsoft.com/office/drawing/2014/main" val="96121383"/>
                    </a:ext>
                  </a:extLst>
                </a:gridCol>
                <a:gridCol w="218495">
                  <a:extLst>
                    <a:ext uri="{9D8B030D-6E8A-4147-A177-3AD203B41FA5}">
                      <a16:colId xmlns:a16="http://schemas.microsoft.com/office/drawing/2014/main" val="2254605220"/>
                    </a:ext>
                  </a:extLst>
                </a:gridCol>
                <a:gridCol w="252993">
                  <a:extLst>
                    <a:ext uri="{9D8B030D-6E8A-4147-A177-3AD203B41FA5}">
                      <a16:colId xmlns:a16="http://schemas.microsoft.com/office/drawing/2014/main" val="4280996843"/>
                    </a:ext>
                  </a:extLst>
                </a:gridCol>
              </a:tblGrid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Mois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2023 / 2024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2024 / 2025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3991755412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.NOVEMBRE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25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857321396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.DECEMBRE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15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26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1123591890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.JANVIER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12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1375867463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.FEVRIER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45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17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1215581395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.MARS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77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2343177401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.AVRIL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58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3994657024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.MAI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74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305196856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.JUIN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6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2177947221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.JUILLET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64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2358432663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.AOUT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29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15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329822540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.SEPTEMBRE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33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4021832222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.OCTOBRE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75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</a:t>
                      </a:r>
                      <a:endParaRPr lang="fr-F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2673508225"/>
                  </a:ext>
                </a:extLst>
              </a:tr>
              <a:tr h="32339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TOTAL :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461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346</a:t>
                      </a:r>
                      <a:endParaRPr lang="fr-FR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mm</a:t>
                      </a:r>
                      <a:endParaRPr lang="fr-FR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68" marR="6468" marT="6468" marB="0" anchor="b"/>
                </a:tc>
                <a:extLst>
                  <a:ext uri="{0D108BD9-81ED-4DB2-BD59-A6C34878D82A}">
                    <a16:rowId xmlns:a16="http://schemas.microsoft.com/office/drawing/2014/main" val="120720628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A57617F-F08F-4FF5-BA53-924A77A96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07" y="1572903"/>
            <a:ext cx="6094756" cy="34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COÛT 2025 : 720m² pour 357 plantes   </a:t>
            </a:r>
          </a:p>
          <a:p>
            <a:r>
              <a:rPr lang="fr-FR" dirty="0"/>
              <a:t>Décompactage : 2,41€ /</a:t>
            </a:r>
            <a:r>
              <a:rPr lang="fr-FR"/>
              <a:t>m²   …………………………</a:t>
            </a:r>
            <a:r>
              <a:rPr lang="fr-FR" dirty="0"/>
              <a:t>1735€</a:t>
            </a:r>
          </a:p>
          <a:p>
            <a:r>
              <a:rPr lang="fr-FR" dirty="0"/>
              <a:t>Paillage en bois broyé, fourni et posé : 48€ /m²   …5184€</a:t>
            </a:r>
          </a:p>
          <a:p>
            <a:r>
              <a:rPr lang="fr-FR" dirty="0"/>
              <a:t>Paillage en fibre de bois : 1,93€ /m² …………….…1389€</a:t>
            </a:r>
          </a:p>
          <a:p>
            <a:r>
              <a:rPr lang="fr-FR" dirty="0"/>
              <a:t>Ganivelle de 1m de haut, 50ml : 14,92 /ml   ……..…746€</a:t>
            </a:r>
          </a:p>
          <a:p>
            <a:r>
              <a:rPr lang="fr-FR" dirty="0" err="1"/>
              <a:t>Actimus</a:t>
            </a:r>
            <a:r>
              <a:rPr lang="fr-FR" dirty="0"/>
              <a:t> 4 sacs : 18€ /le sac …………………….....…. 72€</a:t>
            </a:r>
          </a:p>
          <a:p>
            <a:r>
              <a:rPr lang="fr-FR" dirty="0"/>
              <a:t>Total plantation 2025 pour 357 plants : ……..………</a:t>
            </a:r>
            <a:r>
              <a:rPr lang="fr-FR" b="1" dirty="0"/>
              <a:t>9126€ soit  26€/plant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DD6E2F-8A88-4CDB-B012-3AD53929C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3" y="4123093"/>
            <a:ext cx="3502468" cy="19709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F1E3A5-7FCB-477E-A440-26CFFDB86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04" y="4123093"/>
            <a:ext cx="3502468" cy="19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SANS ARROSER : Collège Rosa Parks à Lézignan-Corbières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Plantation Automne 2023 de 390 </a:t>
            </a:r>
            <a:r>
              <a:rPr lang="fr-FR" sz="2000" dirty="0"/>
              <a:t>arbres et arbustes </a:t>
            </a:r>
            <a:r>
              <a:rPr lang="fr-FR" dirty="0"/>
              <a:t>par 14 classes de 25 </a:t>
            </a:r>
            <a:r>
              <a:rPr lang="fr-FR" sz="2000" dirty="0"/>
              <a:t>élèves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81558D-D35B-4903-BF33-EE579C820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2546870"/>
            <a:ext cx="3769521" cy="2827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E2CBC5-BC61-4F07-A660-A9EC670A5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67" y="2546870"/>
            <a:ext cx="3769520" cy="28271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FB7B62-F023-4886-AA68-20D174FE5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3" y="2546870"/>
            <a:ext cx="3769520" cy="28271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35DE9C-C0A4-4731-9F51-5A2FAA8F037A}"/>
              </a:ext>
            </a:extLst>
          </p:cNvPr>
          <p:cNvSpPr txBox="1"/>
          <p:nvPr/>
        </p:nvSpPr>
        <p:spPr>
          <a:xfrm>
            <a:off x="1126654" y="5451820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Aout 2023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FAA1A4-990F-497B-9C8A-C5416D623F98}"/>
              </a:ext>
            </a:extLst>
          </p:cNvPr>
          <p:cNvSpPr txBox="1"/>
          <p:nvPr/>
        </p:nvSpPr>
        <p:spPr>
          <a:xfrm>
            <a:off x="5375126" y="5462568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2023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B36ABE-E5E0-455D-B263-515928304B33}"/>
              </a:ext>
            </a:extLst>
          </p:cNvPr>
          <p:cNvSpPr txBox="1"/>
          <p:nvPr/>
        </p:nvSpPr>
        <p:spPr>
          <a:xfrm>
            <a:off x="9191550" y="5454293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 2024</a:t>
            </a:r>
          </a:p>
        </p:txBody>
      </p:sp>
    </p:spTree>
    <p:extLst>
      <p:ext uri="{BB962C8B-B14F-4D97-AF65-F5344CB8AC3E}">
        <p14:creationId xmlns:p14="http://schemas.microsoft.com/office/powerpoint/2010/main" val="180866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606" y="6309360"/>
            <a:ext cx="9217024" cy="362056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SANS ARROSER : Collège Rosa Parks à Lézignan-Corbières</a:t>
            </a:r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DEF849-65B5-45BB-A02B-ADC6FCBEBAF2}"/>
              </a:ext>
            </a:extLst>
          </p:cNvPr>
          <p:cNvSpPr txBox="1"/>
          <p:nvPr/>
        </p:nvSpPr>
        <p:spPr>
          <a:xfrm>
            <a:off x="1761637" y="5354556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Aout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D98A87-DAEF-477A-8872-66849C569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7" y="2723314"/>
            <a:ext cx="4582337" cy="25786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A0CBFF-91D6-4BA7-9537-445C85F1B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7" y="2431722"/>
            <a:ext cx="4943130" cy="27817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B4E5CF5-680B-430D-8D72-EEDD0334478F}"/>
              </a:ext>
            </a:extLst>
          </p:cNvPr>
          <p:cNvSpPr txBox="1"/>
          <p:nvPr/>
        </p:nvSpPr>
        <p:spPr>
          <a:xfrm>
            <a:off x="7274934" y="5302002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Juin 2025</a:t>
            </a:r>
          </a:p>
        </p:txBody>
      </p:sp>
    </p:spTree>
    <p:extLst>
      <p:ext uri="{BB962C8B-B14F-4D97-AF65-F5344CB8AC3E}">
        <p14:creationId xmlns:p14="http://schemas.microsoft.com/office/powerpoint/2010/main" val="215265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SANS ARROSER : Collège Rosa Parks à Lézignan-Corbières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Exemple </a:t>
            </a:r>
            <a:r>
              <a:rPr lang="fr-FR" dirty="0" err="1"/>
              <a:t>Tetradium</a:t>
            </a:r>
            <a:r>
              <a:rPr lang="fr-FR" dirty="0"/>
              <a:t> </a:t>
            </a:r>
            <a:r>
              <a:rPr lang="fr-FR" dirty="0" err="1"/>
              <a:t>daniellii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35DE9C-C0A4-4731-9F51-5A2FAA8F037A}"/>
              </a:ext>
            </a:extLst>
          </p:cNvPr>
          <p:cNvSpPr txBox="1"/>
          <p:nvPr/>
        </p:nvSpPr>
        <p:spPr>
          <a:xfrm>
            <a:off x="1667488" y="5425974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FAA1A4-990F-497B-9C8A-C5416D623F98}"/>
              </a:ext>
            </a:extLst>
          </p:cNvPr>
          <p:cNvSpPr txBox="1"/>
          <p:nvPr/>
        </p:nvSpPr>
        <p:spPr>
          <a:xfrm>
            <a:off x="5375126" y="5462568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B36ABE-E5E0-455D-B263-515928304B33}"/>
              </a:ext>
            </a:extLst>
          </p:cNvPr>
          <p:cNvSpPr txBox="1"/>
          <p:nvPr/>
        </p:nvSpPr>
        <p:spPr>
          <a:xfrm>
            <a:off x="9191550" y="5454293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Juillet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C584CA-0206-438F-8234-3AC60F23F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860" y="2413082"/>
            <a:ext cx="3902730" cy="21962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7FA709-2350-4F8E-A6C0-7DEB0EAEC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4272" y="2402333"/>
            <a:ext cx="3902731" cy="21962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6784C5-A676-4DFA-B617-B73104B87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080974"/>
            <a:ext cx="4175379" cy="23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SANS ARROSER : Collège Rosa Parks à Lézignan-Corbières</a:t>
            </a:r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FAA1A4-990F-497B-9C8A-C5416D623F98}"/>
              </a:ext>
            </a:extLst>
          </p:cNvPr>
          <p:cNvSpPr txBox="1"/>
          <p:nvPr/>
        </p:nvSpPr>
        <p:spPr>
          <a:xfrm>
            <a:off x="3430910" y="5462568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B36ABE-E5E0-455D-B263-515928304B33}"/>
              </a:ext>
            </a:extLst>
          </p:cNvPr>
          <p:cNvSpPr txBox="1"/>
          <p:nvPr/>
        </p:nvSpPr>
        <p:spPr>
          <a:xfrm>
            <a:off x="7175326" y="5410014"/>
            <a:ext cx="1944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918173-6C14-4A20-9BCF-E75834BB8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86" y="1643389"/>
            <a:ext cx="6755016" cy="3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6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02" y="105833"/>
            <a:ext cx="11247361" cy="404758"/>
          </a:xfrm>
        </p:spPr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142" y="692091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ECOLE VILLESEQUELANDE</a:t>
            </a:r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35DE9C-C0A4-4731-9F51-5A2FAA8F037A}"/>
              </a:ext>
            </a:extLst>
          </p:cNvPr>
          <p:cNvSpPr txBox="1"/>
          <p:nvPr/>
        </p:nvSpPr>
        <p:spPr>
          <a:xfrm>
            <a:off x="961522" y="3496660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Automne 2021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FAA1A4-990F-497B-9C8A-C5416D623F98}"/>
              </a:ext>
            </a:extLst>
          </p:cNvPr>
          <p:cNvSpPr txBox="1"/>
          <p:nvPr/>
        </p:nvSpPr>
        <p:spPr>
          <a:xfrm>
            <a:off x="5000960" y="4937026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Juillet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B36ABE-E5E0-455D-B263-515928304B33}"/>
              </a:ext>
            </a:extLst>
          </p:cNvPr>
          <p:cNvSpPr txBox="1"/>
          <p:nvPr/>
        </p:nvSpPr>
        <p:spPr>
          <a:xfrm>
            <a:off x="9173549" y="3466614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Juillet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F54FA8-98AB-4137-90F5-F0E706D45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" y="1178605"/>
            <a:ext cx="3132898" cy="23496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A78843-4A43-4EB8-8D8E-F23E68FCD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29" y="1176060"/>
            <a:ext cx="3132897" cy="234967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6E2C0B9-AC66-4D17-9BB6-8450A6CEA33D}"/>
              </a:ext>
            </a:extLst>
          </p:cNvPr>
          <p:cNvSpPr txBox="1"/>
          <p:nvPr/>
        </p:nvSpPr>
        <p:spPr>
          <a:xfrm>
            <a:off x="4944536" y="3475295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Juillet 2022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B096FE-0C69-429F-893C-E048E0775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61" y="1176060"/>
            <a:ext cx="3132898" cy="234967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71AD5B-3977-434A-B3C5-84AC7D21F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78" y="3865418"/>
            <a:ext cx="3196344" cy="23972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4B86436-0F18-4F15-A343-457364F7F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41" y="3809620"/>
            <a:ext cx="3196345" cy="23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r>
              <a:rPr lang="fr-FR" dirty="0"/>
              <a:t>10 décembre 2025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CONSTRUCTION </a:t>
            </a:r>
            <a:r>
              <a:rPr lang="fr-FR" b="1"/>
              <a:t>DU COLLEGE ROSA PARKS à LEZIGNAN-CORBIERES </a:t>
            </a:r>
            <a:r>
              <a:rPr lang="fr-FR" b="1" dirty="0"/>
              <a:t>EN 2013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AC4265-E473-4F10-AD3C-B4DB6F86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3" y="1799810"/>
            <a:ext cx="4755005" cy="38460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B57265-DDEB-4FE8-B805-6D5D6765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010" y="1799810"/>
            <a:ext cx="6503556" cy="38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7CF20-2E85-4928-845C-F66A7AA8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4C815B-00CF-493F-9E33-1DAD1DCFFA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82123"/>
            <a:ext cx="9217024" cy="269124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8CF661-E4D8-4793-8383-4FD2559A65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46449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3600" b="1" dirty="0"/>
              <a:t>Merci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1E350A-4297-495C-8A41-024D21D2C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9" y="763661"/>
            <a:ext cx="3984651" cy="21599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F1E075-1833-42EF-8D0E-E4F970E96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76" y="763660"/>
            <a:ext cx="3104197" cy="20694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9F0C60-891C-4D82-AEC7-F1A3D050B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36" y="784351"/>
            <a:ext cx="2879977" cy="21599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BB8B2E-BB80-4C9B-B23B-165FF7FB8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9" y="3578540"/>
            <a:ext cx="3492938" cy="26197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9104DA-7451-486E-8343-FD59DD785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23" y="3540012"/>
            <a:ext cx="4064571" cy="27097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1D7992-3851-4529-8175-7D2962ECD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47" y="3540012"/>
            <a:ext cx="3612953" cy="27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9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12 ans après …..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81558D-D35B-4903-BF33-EE579C820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1989634"/>
            <a:ext cx="4512502" cy="33843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35DE9C-C0A4-4731-9F51-5A2FAA8F037A}"/>
              </a:ext>
            </a:extLst>
          </p:cNvPr>
          <p:cNvSpPr txBox="1"/>
          <p:nvPr/>
        </p:nvSpPr>
        <p:spPr>
          <a:xfrm>
            <a:off x="1126654" y="5451820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Aout 2023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5E0469-CCE1-4CEB-9C52-8B35050A9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82" y="765497"/>
            <a:ext cx="4512502" cy="3384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0CB1DC-9548-489B-984C-065836292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89" y="2858023"/>
            <a:ext cx="4213018" cy="31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AUJOURDHUI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DC31A7-0305-4E37-AF5E-C0712C679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61" y="2205658"/>
            <a:ext cx="5582922" cy="31417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65053F-0F20-4F43-90B3-00FAA3BFB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4" y="1845619"/>
            <a:ext cx="58860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4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8" y="6302545"/>
            <a:ext cx="9217024" cy="41549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PLANTER SANS ARROSER : Collège Rosa Parks à Lézignan-Corbières</a:t>
            </a:r>
          </a:p>
          <a:p>
            <a:pPr marL="0" indent="0">
              <a:buNone/>
            </a:pPr>
            <a:r>
              <a:rPr lang="fr-FR" b="1" dirty="0"/>
              <a:t>                                     14 classes de 25 élèves</a:t>
            </a:r>
          </a:p>
          <a:p>
            <a:r>
              <a:rPr lang="fr-FR" dirty="0"/>
              <a:t>Plantation Automne 2023 de 401 arbres et arbustes sur 800m²</a:t>
            </a:r>
          </a:p>
          <a:p>
            <a:r>
              <a:rPr lang="fr-FR" dirty="0"/>
              <a:t>Plantation Automne 2024 de 481 arbres, arbustes et vivaces sur 800m²</a:t>
            </a:r>
          </a:p>
          <a:p>
            <a:r>
              <a:rPr lang="fr-FR" dirty="0"/>
              <a:t>Plantation Automne 2025 de 357 arbres et arbustes sur 720m²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E2CBC5-BC61-4F07-A660-A9EC670A5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6" y="3285778"/>
            <a:ext cx="3769520" cy="28271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7B2A35-E464-46AA-AC16-BB13A55E8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97" y="3696374"/>
            <a:ext cx="4255249" cy="23946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E57944-E8DA-49E7-B28F-CABAD4A27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04" y="3285778"/>
            <a:ext cx="3769520" cy="21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r>
              <a:rPr lang="fr-FR" dirty="0"/>
              <a:t>10 décembre 2025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ELEMENTS RELATIFS AU VEGETAL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La bonne plante au bon endroit  </a:t>
            </a:r>
          </a:p>
          <a:p>
            <a:pPr marL="0" indent="0">
              <a:buNone/>
            </a:pPr>
            <a:r>
              <a:rPr lang="fr-FR" dirty="0"/>
              <a:t>    Evolution de la gamme : arbres d’avenir :</a:t>
            </a:r>
          </a:p>
          <a:p>
            <a:pPr marL="0" indent="0">
              <a:buNone/>
            </a:pPr>
            <a:r>
              <a:rPr lang="fr-FR" dirty="0"/>
              <a:t>           </a:t>
            </a:r>
            <a:r>
              <a:rPr lang="fr-FR" dirty="0" err="1"/>
              <a:t>Pistacia</a:t>
            </a:r>
            <a:r>
              <a:rPr lang="fr-FR" dirty="0"/>
              <a:t> </a:t>
            </a:r>
            <a:r>
              <a:rPr lang="fr-FR" dirty="0" err="1"/>
              <a:t>chinensis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        </a:t>
            </a:r>
            <a:r>
              <a:rPr lang="fr-FR" dirty="0" err="1"/>
              <a:t>Tetradium</a:t>
            </a:r>
            <a:r>
              <a:rPr lang="fr-FR" dirty="0"/>
              <a:t> </a:t>
            </a:r>
            <a:r>
              <a:rPr lang="fr-FR" dirty="0" err="1"/>
              <a:t>daniellii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        Quercus </a:t>
            </a:r>
            <a:r>
              <a:rPr lang="fr-FR" dirty="0" err="1"/>
              <a:t>libani</a:t>
            </a:r>
            <a:r>
              <a:rPr lang="fr-FR" dirty="0"/>
              <a:t>, </a:t>
            </a:r>
            <a:r>
              <a:rPr lang="fr-FR" dirty="0" err="1"/>
              <a:t>buckleyi</a:t>
            </a:r>
            <a:r>
              <a:rPr lang="fr-FR" dirty="0"/>
              <a:t>, </a:t>
            </a:r>
            <a:r>
              <a:rPr lang="fr-FR" dirty="0" err="1"/>
              <a:t>rysophylla</a:t>
            </a:r>
            <a:r>
              <a:rPr lang="fr-FR" dirty="0"/>
              <a:t> …</a:t>
            </a:r>
          </a:p>
          <a:p>
            <a:pPr marL="0" indent="0">
              <a:buNone/>
            </a:pPr>
            <a:r>
              <a:rPr lang="fr-FR" dirty="0"/>
              <a:t>           </a:t>
            </a:r>
            <a:r>
              <a:rPr lang="fr-FR" dirty="0" err="1"/>
              <a:t>Diopyros</a:t>
            </a:r>
            <a:r>
              <a:rPr lang="fr-FR" dirty="0"/>
              <a:t> divers …</a:t>
            </a:r>
          </a:p>
          <a:p>
            <a:pPr marL="0" indent="0">
              <a:buNone/>
            </a:pPr>
            <a:r>
              <a:rPr lang="fr-FR" dirty="0"/>
              <a:t>           </a:t>
            </a:r>
            <a:r>
              <a:rPr lang="fr-FR" dirty="0" err="1"/>
              <a:t>Zanthoxylum</a:t>
            </a:r>
            <a:r>
              <a:rPr lang="fr-FR" dirty="0"/>
              <a:t> divers …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996C6A-2215-42C0-BDA6-206EE303B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1745" y="1978478"/>
            <a:ext cx="5157986" cy="290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4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76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ELEMENTS RELATIFS AU VEGETAL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La taille des plantes à la plantation</a:t>
            </a:r>
          </a:p>
          <a:p>
            <a:pPr marL="0" indent="0">
              <a:buNone/>
            </a:pPr>
            <a:r>
              <a:rPr lang="fr-FR" dirty="0"/>
              <a:t>Jeune plant forestier ………………………………………………….   Gros sujet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066E96-6229-41F1-BAE8-F24887E2F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9257" y="2382688"/>
            <a:ext cx="3941628" cy="22181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A8F939-00C0-4873-A15F-3983DFCA2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2858332"/>
            <a:ext cx="4871070" cy="27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ELEMENTS RELATIFS AU VEGETAL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La qualité racinaire</a:t>
            </a:r>
          </a:p>
          <a:p>
            <a:pPr marL="0" indent="0">
              <a:buNone/>
            </a:pPr>
            <a:r>
              <a:rPr lang="fr-FR" dirty="0"/>
              <a:t>Godet anti-chignon ………………………………………….……… Conteneur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A16442-492E-4C56-A947-2D041FB72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7" y="2820812"/>
            <a:ext cx="4592911" cy="2584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2F3099-7339-4CAC-88C6-D77AB4BB1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12" y="2820812"/>
            <a:ext cx="3456384" cy="25922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226E56-9ABB-453F-8E38-C345A3C42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" y="282081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4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A224D-8731-4325-954B-5EC11900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Planter sans arroser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4533E5-4EF3-406F-A529-AE6DF6D63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613" y="6382122"/>
            <a:ext cx="9217024" cy="30686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10 décembre 2025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6F6631-B96C-447C-96C6-CC702FBDD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276" y="981522"/>
            <a:ext cx="1084783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PRESCRIPTIONS POUR LES TRAVAUX :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/>
              <a:t>Préparation du terrain : le décompactage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2D5D8D-4C94-40F6-89F7-88B3CA35E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864096"/>
            <a:ext cx="3919462" cy="22056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EA55C7-BF0C-470A-A675-65C5F17D6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6" y="2482259"/>
            <a:ext cx="3996995" cy="29977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CD2ACE-DC3B-4739-BEB9-40C50B25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2" y="2493624"/>
            <a:ext cx="4146185" cy="31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92334"/>
      </p:ext>
    </p:extLst>
  </p:cSld>
  <p:clrMapOvr>
    <a:masterClrMapping/>
  </p:clrMapOvr>
</p:sld>
</file>

<file path=ppt/theme/theme1.xml><?xml version="1.0" encoding="utf-8"?>
<a:theme xmlns:a="http://schemas.openxmlformats.org/drawingml/2006/main" name="Préssentation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version novembre 2024</Template>
  <TotalTime>1830</TotalTime>
  <Words>596</Words>
  <Application>Microsoft Office PowerPoint</Application>
  <PresentationFormat>Personnalisé</PresentationFormat>
  <Paragraphs>237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 2</vt:lpstr>
      <vt:lpstr>Préssentation 16-9</vt:lpstr>
      <vt:lpstr>                  10 décembre 2025  PLANTER SANS ARROSER !! 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  <vt:lpstr>Planter sans arroser</vt:lpstr>
    </vt:vector>
  </TitlesOfParts>
  <Company>CG11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LIGNON Pauline</dc:creator>
  <cp:lastModifiedBy>patrick lafforgue</cp:lastModifiedBy>
  <cp:revision>192</cp:revision>
  <cp:lastPrinted>2024-10-29T13:26:42Z</cp:lastPrinted>
  <dcterms:created xsi:type="dcterms:W3CDTF">2024-10-22T09:46:16Z</dcterms:created>
  <dcterms:modified xsi:type="dcterms:W3CDTF">2025-12-09T18:43:51Z</dcterms:modified>
</cp:coreProperties>
</file>