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notesMasterIdLst>
    <p:notesMasterId r:id="rId57"/>
  </p:notesMasterIdLst>
  <p:sldIdLst>
    <p:sldId id="338" r:id="rId2"/>
    <p:sldId id="285" r:id="rId3"/>
    <p:sldId id="266" r:id="rId4"/>
    <p:sldId id="267" r:id="rId5"/>
    <p:sldId id="268" r:id="rId6"/>
    <p:sldId id="269" r:id="rId7"/>
    <p:sldId id="270" r:id="rId8"/>
    <p:sldId id="257" r:id="rId9"/>
    <p:sldId id="311" r:id="rId10"/>
    <p:sldId id="313" r:id="rId11"/>
    <p:sldId id="312" r:id="rId12"/>
    <p:sldId id="318" r:id="rId13"/>
    <p:sldId id="258" r:id="rId14"/>
    <p:sldId id="259" r:id="rId15"/>
    <p:sldId id="261" r:id="rId16"/>
    <p:sldId id="305" r:id="rId17"/>
    <p:sldId id="306" r:id="rId18"/>
    <p:sldId id="314" r:id="rId19"/>
    <p:sldId id="315" r:id="rId20"/>
    <p:sldId id="317" r:id="rId21"/>
    <p:sldId id="316" r:id="rId22"/>
    <p:sldId id="271" r:id="rId23"/>
    <p:sldId id="272" r:id="rId24"/>
    <p:sldId id="273" r:id="rId25"/>
    <p:sldId id="275" r:id="rId26"/>
    <p:sldId id="281" r:id="rId27"/>
    <p:sldId id="276" r:id="rId28"/>
    <p:sldId id="279" r:id="rId29"/>
    <p:sldId id="326" r:id="rId30"/>
    <p:sldId id="327" r:id="rId31"/>
    <p:sldId id="328" r:id="rId32"/>
    <p:sldId id="310" r:id="rId33"/>
    <p:sldId id="309" r:id="rId34"/>
    <p:sldId id="331" r:id="rId35"/>
    <p:sldId id="329" r:id="rId36"/>
    <p:sldId id="330" r:id="rId37"/>
    <p:sldId id="333" r:id="rId38"/>
    <p:sldId id="334" r:id="rId39"/>
    <p:sldId id="335" r:id="rId40"/>
    <p:sldId id="304" r:id="rId41"/>
    <p:sldId id="336" r:id="rId42"/>
    <p:sldId id="337" r:id="rId43"/>
    <p:sldId id="262" r:id="rId44"/>
    <p:sldId id="263" r:id="rId45"/>
    <p:sldId id="264" r:id="rId46"/>
    <p:sldId id="308" r:id="rId47"/>
    <p:sldId id="319" r:id="rId48"/>
    <p:sldId id="320" r:id="rId49"/>
    <p:sldId id="321" r:id="rId50"/>
    <p:sldId id="322" r:id="rId51"/>
    <p:sldId id="325" r:id="rId52"/>
    <p:sldId id="323" r:id="rId53"/>
    <p:sldId id="324" r:id="rId54"/>
    <p:sldId id="332" r:id="rId55"/>
    <p:sldId id="307" r:id="rId56"/>
  </p:sldIdLst>
  <p:sldSz cx="12192000" cy="6858000"/>
  <p:notesSz cx="7559675" cy="10691813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05" autoAdjust="0"/>
    <p:restoredTop sz="94660"/>
  </p:normalViewPr>
  <p:slideViewPr>
    <p:cSldViewPr snapToGrid="0">
      <p:cViewPr varScale="1">
        <p:scale>
          <a:sx n="78" d="100"/>
          <a:sy n="78" d="100"/>
        </p:scale>
        <p:origin x="54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59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4F43C8-9AF7-4F5E-8C8C-A1CDA188B5CE}" type="datetimeFigureOut">
              <a:rPr lang="fr-FR" smtClean="0"/>
              <a:t>10/12/2025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573088" y="1336675"/>
            <a:ext cx="6413500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4DD087-D9B8-41DF-8C03-50A44A9212A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595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4DD087-D9B8-41DF-8C03-50A44A9212A9}" type="slidenum">
              <a:rPr lang="fr-FR" smtClean="0"/>
              <a:t>43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54506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3FEF6358-ABFC-4418-8588-1F1954DC3D22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subTitle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fr-FR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67EA68D1-2271-4A99-A48E-9AD4C57EEF66}" type="slidenum">
              <a:t>‹N°›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D735FFDA-5861-452F-95F9-BA71A247F19F}" type="slidenum">
              <a:t>‹N°›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08" name="PlaceHolder 3"/>
          <p:cNvSpPr>
            <a:spLocks noGrp="1"/>
          </p:cNvSpPr>
          <p:nvPr>
            <p:ph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E1414AD-EFF4-4FFE-B1A1-918EBDAF774A}" type="slidenum">
              <a:t>‹N°›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956E619-7E5E-47FF-8135-BC9FB944A343}" type="slidenum">
              <a:t>‹N°›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subTitle"/>
          </p:nvPr>
        </p:nvSpPr>
        <p:spPr>
          <a:xfrm>
            <a:off x="2593080" y="624240"/>
            <a:ext cx="8911440" cy="593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fr-FR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4A64AF3-67E1-44A6-8120-D1F59BE02609}" type="slidenum">
              <a:t>‹N°›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5652258-57FF-423F-B72E-6200DF18D51F}" type="slidenum">
              <a:t>‹N°›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7" name="PlaceHolder 3"/>
          <p:cNvSpPr>
            <a:spLocks noGrp="1"/>
          </p:cNvSpPr>
          <p:nvPr>
            <p:ph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8" name="PlaceHolder 4"/>
          <p:cNvSpPr>
            <a:spLocks noGrp="1"/>
          </p:cNvSpPr>
          <p:nvPr>
            <p:ph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25480483-EA7E-4983-95DC-918A5DB777DF}" type="slidenum">
              <a:t>‹N°›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1" name="PlaceHolder 3"/>
          <p:cNvSpPr>
            <a:spLocks noGrp="1"/>
          </p:cNvSpPr>
          <p:nvPr>
            <p:ph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2" name="PlaceHolder 4"/>
          <p:cNvSpPr>
            <a:spLocks noGrp="1"/>
          </p:cNvSpPr>
          <p:nvPr>
            <p:ph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5CBFF58A-F507-4C41-A5E7-6E461B06954A}" type="slidenum">
              <a:t>‹N°›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89150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5" name="PlaceHolder 3"/>
          <p:cNvSpPr>
            <a:spLocks noGrp="1"/>
          </p:cNvSpPr>
          <p:nvPr>
            <p:ph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ACF5A85-AED4-4F1E-802A-90869A837BC6}" type="slidenum">
              <a:t>‹N°›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0" name="PlaceHolder 5"/>
          <p:cNvSpPr>
            <a:spLocks noGrp="1"/>
          </p:cNvSpPr>
          <p:nvPr>
            <p:ph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CD2BB8B-B1E7-49DE-BC41-58DCE5512570}" type="slidenum">
              <a:t>‹N°›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/>
          </p:nvPr>
        </p:nvSpPr>
        <p:spPr>
          <a:xfrm>
            <a:off x="5603400" y="21337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4" name="PlaceHolder 4"/>
          <p:cNvSpPr>
            <a:spLocks noGrp="1"/>
          </p:cNvSpPr>
          <p:nvPr>
            <p:ph/>
          </p:nvPr>
        </p:nvSpPr>
        <p:spPr>
          <a:xfrm>
            <a:off x="8617320" y="21337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5" name="PlaceHolder 5"/>
          <p:cNvSpPr>
            <a:spLocks noGrp="1"/>
          </p:cNvSpPr>
          <p:nvPr>
            <p:ph/>
          </p:nvPr>
        </p:nvSpPr>
        <p:spPr>
          <a:xfrm>
            <a:off x="2589120" y="41065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6" name="PlaceHolder 6"/>
          <p:cNvSpPr>
            <a:spLocks noGrp="1"/>
          </p:cNvSpPr>
          <p:nvPr>
            <p:ph/>
          </p:nvPr>
        </p:nvSpPr>
        <p:spPr>
          <a:xfrm>
            <a:off x="5603400" y="41065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7" name="PlaceHolder 7"/>
          <p:cNvSpPr>
            <a:spLocks noGrp="1"/>
          </p:cNvSpPr>
          <p:nvPr>
            <p:ph/>
          </p:nvPr>
        </p:nvSpPr>
        <p:spPr>
          <a:xfrm>
            <a:off x="8617320" y="4106520"/>
            <a:ext cx="2870280" cy="1801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041C7AB9-E20C-4ABE-B3E9-49C48A41A847}" type="slidenum">
              <a:t>‹N°›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3013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70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1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2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3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4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5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6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7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8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9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0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1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82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83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4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5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6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7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8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0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1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2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3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4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fr-FR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5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3600" b="0" strike="noStrike" spc="-1">
                <a:solidFill>
                  <a:srgbClr val="262626"/>
                </a:solidFill>
                <a:latin typeface="Century Gothic"/>
              </a:rPr>
              <a:t>Modifiez le style du titre</a:t>
            </a:r>
            <a:endParaRPr lang="en-US" sz="3600" b="0" strike="noStrike" spc="-1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strike="noStrike" spc="-1">
                <a:solidFill>
                  <a:srgbClr val="404040"/>
                </a:solidFill>
                <a:latin typeface="Century Gothic"/>
              </a:rPr>
              <a:t>Modifier les styles du texte du masque</a:t>
            </a:r>
            <a:endParaRPr lang="en-US" sz="1800" b="0" strike="noStrike" spc="-1">
              <a:solidFill>
                <a:srgbClr val="404040"/>
              </a:solidFill>
              <a:latin typeface="Century Gothic"/>
            </a:endParaRPr>
          </a:p>
          <a:p>
            <a:pPr marL="743040" lvl="1" indent="-28584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strike="noStrike" spc="-1">
                <a:solidFill>
                  <a:srgbClr val="404040"/>
                </a:solidFill>
                <a:latin typeface="Century Gothic"/>
              </a:rPr>
              <a:t>Deuxième niveau</a:t>
            </a:r>
            <a:endParaRPr lang="en-US" sz="1600" b="0" strike="noStrike" spc="-1">
              <a:solidFill>
                <a:srgbClr val="404040"/>
              </a:solidFill>
              <a:latin typeface="Century Gothic"/>
            </a:endParaRPr>
          </a:p>
          <a:p>
            <a:pPr marL="1143000" lvl="2" indent="-2286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strike="noStrike" spc="-1">
                <a:solidFill>
                  <a:srgbClr val="404040"/>
                </a:solidFill>
                <a:latin typeface="Century Gothic"/>
              </a:rPr>
              <a:t>Troisième niveau</a:t>
            </a:r>
            <a:endParaRPr lang="en-US" sz="1400" b="0" strike="noStrike" spc="-1">
              <a:solidFill>
                <a:srgbClr val="404040"/>
              </a:solidFill>
              <a:latin typeface="Century Gothic"/>
            </a:endParaRPr>
          </a:p>
          <a:p>
            <a:pPr marL="1600200" lvl="3" indent="-2286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strike="noStrike" spc="-1">
                <a:solidFill>
                  <a:srgbClr val="404040"/>
                </a:solidFill>
                <a:latin typeface="Century Gothic"/>
              </a:rPr>
              <a:t>Quatrième niveau</a:t>
            </a:r>
            <a:endParaRPr lang="en-US" sz="1200" b="0" strike="noStrike" spc="-1">
              <a:solidFill>
                <a:srgbClr val="404040"/>
              </a:solidFill>
              <a:latin typeface="Century Gothic"/>
            </a:endParaRPr>
          </a:p>
          <a:p>
            <a:pPr marL="2057400" lvl="4" indent="-2286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strike="noStrike" spc="-1">
                <a:solidFill>
                  <a:srgbClr val="404040"/>
                </a:solidFill>
                <a:latin typeface="Century Gothic"/>
              </a:rPr>
              <a:t>Cinquième niveau</a:t>
            </a:r>
            <a:endParaRPr lang="en-US" sz="1200" b="0" strike="noStrike" spc="-1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dt" idx="4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lvl1pPr indent="0" algn="r">
              <a:lnSpc>
                <a:spcPct val="100000"/>
              </a:lnSpc>
              <a:buNone/>
              <a:defRPr lang="en-US" sz="900" b="0" strike="noStrike" spc="-1">
                <a:solidFill>
                  <a:srgbClr val="8B8B8B"/>
                </a:solidFill>
                <a:latin typeface="Century Gothic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r>
              <a:rPr lang="en-US" sz="900" b="0" strike="noStrike" spc="-1">
                <a:solidFill>
                  <a:srgbClr val="8B8B8B"/>
                </a:solidFill>
                <a:latin typeface="Century Gothic"/>
              </a:rPr>
              <a:t>&lt;date/heure&gt;</a:t>
            </a:r>
            <a:endParaRPr lang="fr-FR" sz="9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ftr" idx="5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lvl1pPr indent="0" algn="ctr">
              <a:buNone/>
              <a:defRPr lang="fr-FR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fr-FR" sz="1400" b="0" strike="noStrike" spc="-1">
                <a:solidFill>
                  <a:srgbClr val="000000"/>
                </a:solidFill>
                <a:latin typeface="Times New Roman"/>
              </a:rPr>
              <a:t>&lt;pied de page&gt;</a:t>
            </a:r>
          </a:p>
        </p:txBody>
      </p:sp>
      <p:sp>
        <p:nvSpPr>
          <p:cNvPr id="100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5"/>
          <p:cNvSpPr>
            <a:spLocks noGrp="1"/>
          </p:cNvSpPr>
          <p:nvPr>
            <p:ph type="sldNum" idx="6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lvl1pPr indent="0" algn="r">
              <a:lnSpc>
                <a:spcPct val="100000"/>
              </a:lnSpc>
              <a:buNone/>
              <a:defRPr lang="en-US" sz="2000" b="0" strike="noStrike" spc="-1">
                <a:solidFill>
                  <a:srgbClr val="FEFFFF"/>
                </a:solidFill>
                <a:latin typeface="Century Gothic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F007D89E-42BC-486A-9E9F-37E1A71BE967}" type="slidenum">
              <a:rPr lang="en-US" sz="2000" b="0" strike="noStrike" spc="-1">
                <a:solidFill>
                  <a:srgbClr val="FEFFFF"/>
                </a:solidFill>
                <a:latin typeface="Century Gothic"/>
              </a:rPr>
              <a:t>‹N°›</a:t>
            </a:fld>
            <a:endParaRPr lang="fr-FR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36280-5C79-66B1-EF7A-2E789DA37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290377BA-00EF-A0A7-089C-5170C5F866FB}"/>
              </a:ext>
            </a:extLst>
          </p:cNvPr>
          <p:cNvSpPr txBox="1"/>
          <p:nvPr/>
        </p:nvSpPr>
        <p:spPr>
          <a:xfrm>
            <a:off x="1818967" y="1337187"/>
            <a:ext cx="10373033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SE LAISSER GUIDER PAR LE SITE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PREPARER ET NOURRIR SON SOL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JOUER LA DIVERSITE VEGETALE: MIXER LES STRATES VEGETATIVES, LES TYPES DE PLANTES ET L’ORIGINE DES PLANTES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PLANTER POUR NE PAS DESHERBER TOUTE EN SOULIGNANT LA FORME DES PLANTES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FAVORISER LES ESPACES VEGETALISES AUX ESPACES MINERALISES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PREFERER LES COUVRES SOLS AUX GAZONS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PAILLER AVEC DES MATERIAUX ORGANIQUES OU MINERAUX DE PROXIMITE ET EN ACCORD AVEC LE PAYSAGE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ALTERNER ARROSAGE MANUEL ET AUTOMATIQUE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dirty="0">
                <a:latin typeface="Algerian" panose="04020705040A02060702" pitchFamily="82" charset="0"/>
              </a:rPr>
              <a:t>ASSURER UN SUIVI DES PLANTATIONS ET ECHANGER SUR NOS PRATIQUES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dirty="0">
              <a:latin typeface="Algerian" panose="04020705040A02060702" pitchFamily="82" charset="0"/>
            </a:endParaRPr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996ECB50-F2F4-B393-5801-9F0033ACF84E}"/>
              </a:ext>
            </a:extLst>
          </p:cNvPr>
          <p:cNvSpPr txBox="1"/>
          <p:nvPr/>
        </p:nvSpPr>
        <p:spPr>
          <a:xfrm>
            <a:off x="2182761" y="452284"/>
            <a:ext cx="9330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dirty="0">
                <a:solidFill>
                  <a:srgbClr val="00B050"/>
                </a:solidFill>
                <a:latin typeface="Algerian" panose="04020705040A02060702" pitchFamily="82" charset="0"/>
              </a:rPr>
              <a:t>LA NATURE SUBLIMEE POUR CULTIVER LA VIE</a:t>
            </a:r>
          </a:p>
        </p:txBody>
      </p:sp>
    </p:spTree>
    <p:extLst>
      <p:ext uri="{BB962C8B-B14F-4D97-AF65-F5344CB8AC3E}">
        <p14:creationId xmlns:p14="http://schemas.microsoft.com/office/powerpoint/2010/main" val="83717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56902" y="2689123"/>
            <a:ext cx="4935795" cy="3701846"/>
          </a:xfrm>
          <a:prstGeom prst="rect">
            <a:avLst/>
          </a:prstGeom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8018488" y="320164"/>
            <a:ext cx="888119" cy="5746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2400" b="1" dirty="0"/>
              <a:t>2020</a:t>
            </a:r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8011" y="488249"/>
            <a:ext cx="5996787" cy="3167235"/>
          </a:xfrm>
          <a:prstGeom prst="rect">
            <a:avLst/>
          </a:prstGeom>
        </p:spPr>
      </p:pic>
      <p:sp>
        <p:nvSpPr>
          <p:cNvPr id="7" name="Titre 1"/>
          <p:cNvSpPr txBox="1">
            <a:spLocks/>
          </p:cNvSpPr>
          <p:nvPr/>
        </p:nvSpPr>
        <p:spPr>
          <a:xfrm>
            <a:off x="8018488" y="1399111"/>
            <a:ext cx="2458067" cy="5746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2400" b="1" dirty="0"/>
              <a:t>Antibes Route de Grasse</a:t>
            </a:r>
          </a:p>
        </p:txBody>
      </p:sp>
      <p:sp>
        <p:nvSpPr>
          <p:cNvPr id="8" name="Titre 1"/>
          <p:cNvSpPr txBox="1">
            <a:spLocks/>
          </p:cNvSpPr>
          <p:nvPr/>
        </p:nvSpPr>
        <p:spPr>
          <a:xfrm>
            <a:off x="2320410" y="5562464"/>
            <a:ext cx="2458067" cy="5746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2400" b="1" dirty="0"/>
              <a:t>Des aménagements en accord avec leur environnement</a:t>
            </a:r>
          </a:p>
        </p:txBody>
      </p:sp>
      <p:sp>
        <p:nvSpPr>
          <p:cNvPr id="9" name="Titre 1"/>
          <p:cNvSpPr txBox="1">
            <a:spLocks/>
          </p:cNvSpPr>
          <p:nvPr/>
        </p:nvSpPr>
        <p:spPr>
          <a:xfrm>
            <a:off x="9649507" y="2114483"/>
            <a:ext cx="954015" cy="5746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2400" b="1" dirty="0"/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105873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Image 4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04217" y="221760"/>
            <a:ext cx="7755120" cy="6345000"/>
          </a:xfrm>
          <a:prstGeom prst="rect">
            <a:avLst/>
          </a:prstGeom>
          <a:ln w="889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65" name="Titre 1"/>
          <p:cNvSpPr/>
          <p:nvPr/>
        </p:nvSpPr>
        <p:spPr>
          <a:xfrm>
            <a:off x="8041126" y="586710"/>
            <a:ext cx="4737600" cy="1104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 fontScale="99500" lnSpcReduction="10000"/>
          </a:bodyPr>
          <a:lstStyle/>
          <a:p>
            <a:pPr>
              <a:lnSpc>
                <a:spcPct val="100000"/>
              </a:lnSpc>
            </a:pP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Route de Grasse,</a:t>
            </a:r>
            <a:endParaRPr lang="fr-FR" sz="3600" b="1" strike="noStrike" spc="-1" dirty="0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 retour en grâce</a:t>
            </a:r>
            <a:endParaRPr lang="fr-FR" sz="3600" b="1" strike="noStrike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Rectangle 15"/>
          <p:cNvSpPr/>
          <p:nvPr/>
        </p:nvSpPr>
        <p:spPr>
          <a:xfrm>
            <a:off x="8178840" y="3647091"/>
            <a:ext cx="3629229" cy="181442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Il suffit de s’associer au paysage environnant pour ne faire plus qu’un. </a:t>
            </a:r>
          </a:p>
        </p:txBody>
      </p:sp>
      <p:sp>
        <p:nvSpPr>
          <p:cNvPr id="167" name="Rectangle 5"/>
          <p:cNvSpPr/>
          <p:nvPr/>
        </p:nvSpPr>
        <p:spPr>
          <a:xfrm>
            <a:off x="8178840" y="1863019"/>
            <a:ext cx="3394800" cy="13835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Zone commerciale avec 60 000 véhicules par jour. Et alors !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27952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89792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Image 3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52388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00124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5685840" y="266400"/>
            <a:ext cx="5691960" cy="77508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Pinède de Juan-Les-Pins</a:t>
            </a:r>
            <a:endParaRPr lang="en-US" sz="3600" b="1" strike="noStrike" spc="-1" dirty="0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42" name="Rectangle 8"/>
          <p:cNvSpPr/>
          <p:nvPr/>
        </p:nvSpPr>
        <p:spPr>
          <a:xfrm>
            <a:off x="5685840" y="1612537"/>
            <a:ext cx="6095520" cy="1064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/>
              </a:rPr>
              <a:t>A l’ombre des pins, dans le sable, et pourtant, une œuvre de vies !</a:t>
            </a:r>
            <a:endParaRPr lang="fr-FR" sz="3200" b="0" strike="noStrike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Rectangle 4"/>
          <p:cNvSpPr/>
          <p:nvPr/>
        </p:nvSpPr>
        <p:spPr>
          <a:xfrm>
            <a:off x="5685840" y="3082320"/>
            <a:ext cx="6095520" cy="206064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/>
              </a:rPr>
              <a:t>Au-delà du décoratif, les jardins éveillent nos sens, nous apportent bien-être et sérénité et accueillent la biodiversité.</a:t>
            </a:r>
            <a:endParaRPr lang="fr-FR" sz="3200" b="0" strike="noStrike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4" name="Image 5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6954" r="11862"/>
          <a:stretch/>
        </p:blipFill>
        <p:spPr>
          <a:xfrm>
            <a:off x="0" y="-17640"/>
            <a:ext cx="5400000" cy="6857640"/>
          </a:xfrm>
          <a:prstGeom prst="rect">
            <a:avLst/>
          </a:prstGeom>
          <a:ln w="889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D7673-0758-CB82-2C41-9D10D9267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6318DC2-A715-CE0A-CB00-1A37B5D900E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88523" y="0"/>
            <a:ext cx="10403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40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3CDE5-03B3-35E8-F186-D2D5344A8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454DAED0-548F-A751-0CA5-F4947A688D3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8324" y="0"/>
            <a:ext cx="104136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89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AF3A4-D3C7-3373-91F4-595213117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446A25D-2856-D910-E5E3-CE5A43C245D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4079" y="0"/>
            <a:ext cx="103579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72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24949-4366-146E-15D0-1999346D7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A6F616D-A139-7A8B-29C5-B6AB6F52F39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8807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911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Image 2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02500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age 1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88172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889640" y="0"/>
            <a:ext cx="8942483" cy="656785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FC332-5BF2-92DB-5DCD-17EAB064A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884CAB0-CAEE-58DB-7989-C8F0C0C9BB7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90928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583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76A60-5AEE-0C08-27AF-F90FD8DD9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6D79AA1-60FA-EC2B-2468-4AD95B2D80D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847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1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D34FEF-CF89-9AEF-F842-9EA380E91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2E825E2-5CE2-0435-F2BF-A3FCF9208EF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6919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654AB-9F17-2156-2359-FB6FF9353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54B32E7-F957-5916-7444-709B9719CF0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7192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37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22976-2AD4-CCE4-33E0-7EC9585EE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F001AEAF-31ED-D5EB-3FF5-987937B6677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880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9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E19C1-5CDA-B431-B8D9-CFAA037AEF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F2CE37CE-F116-1688-0C42-5CB3F417055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184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5865383" y="563580"/>
            <a:ext cx="5691960" cy="77508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Jardin d’Eden</a:t>
            </a:r>
            <a:endParaRPr lang="en-US" sz="3600" b="1" strike="noStrike" spc="-1" dirty="0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74" name="Rectangle 8"/>
          <p:cNvSpPr/>
          <p:nvPr/>
        </p:nvSpPr>
        <p:spPr>
          <a:xfrm>
            <a:off x="5865383" y="3215478"/>
            <a:ext cx="6095520" cy="156820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Pour une Nature apaisée, sublimée par l’Homme où sa main, pourtant omniprésente, transparait à peine.</a:t>
            </a:r>
          </a:p>
        </p:txBody>
      </p:sp>
      <p:sp>
        <p:nvSpPr>
          <p:cNvPr id="175" name="Rectangle 4"/>
          <p:cNvSpPr/>
          <p:nvPr/>
        </p:nvSpPr>
        <p:spPr>
          <a:xfrm>
            <a:off x="5865383" y="1698050"/>
            <a:ext cx="6095520" cy="107576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 immeuble aurait pu se dresser à la place du jardin.</a:t>
            </a:r>
          </a:p>
        </p:txBody>
      </p:sp>
      <p:pic>
        <p:nvPicPr>
          <p:cNvPr id="176" name="Image 8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5738" b="10765"/>
          <a:stretch/>
        </p:blipFill>
        <p:spPr>
          <a:xfrm>
            <a:off x="179999" y="70338"/>
            <a:ext cx="5297609" cy="6726116"/>
          </a:xfrm>
          <a:prstGeom prst="rect">
            <a:avLst/>
          </a:prstGeom>
          <a:ln w="889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00916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Image 2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63" b="16009"/>
          <a:stretch/>
        </p:blipFill>
        <p:spPr>
          <a:xfrm>
            <a:off x="1778745" y="337776"/>
            <a:ext cx="9616085" cy="617732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5870160" y="565920"/>
            <a:ext cx="5691960" cy="77508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 fontScale="90000"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3600" b="1" strike="noStrike" spc="-1" dirty="0" err="1">
                <a:solidFill>
                  <a:srgbClr val="262626"/>
                </a:solidFill>
                <a:latin typeface="Century Gothic"/>
              </a:rPr>
              <a:t>Marenda</a:t>
            </a: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 Lacan – </a:t>
            </a:r>
            <a:br>
              <a:rPr sz="3600" b="1" dirty="0"/>
            </a:b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Cœur de Ville</a:t>
            </a:r>
            <a:endParaRPr lang="en-US" sz="3600" b="1" strike="noStrike" spc="-1" dirty="0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81" name="Rectangle 5"/>
          <p:cNvSpPr/>
          <p:nvPr/>
        </p:nvSpPr>
        <p:spPr>
          <a:xfrm>
            <a:off x="5823720" y="2028013"/>
            <a:ext cx="5993142" cy="156820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Fréquentation extrême. </a:t>
            </a:r>
            <a:b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Tant mieux ! </a:t>
            </a:r>
          </a:p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 jardin créé l’attraction</a:t>
            </a:r>
          </a:p>
        </p:txBody>
      </p:sp>
      <p:sp>
        <p:nvSpPr>
          <p:cNvPr id="182" name="Rectangle 3"/>
          <p:cNvSpPr/>
          <p:nvPr/>
        </p:nvSpPr>
        <p:spPr>
          <a:xfrm>
            <a:off x="5823720" y="3949136"/>
            <a:ext cx="6095520" cy="107576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Montrer l’exemple en créant un lien fort entre les activités et la nature.</a:t>
            </a:r>
          </a:p>
        </p:txBody>
      </p:sp>
      <p:pic>
        <p:nvPicPr>
          <p:cNvPr id="183" name="Picture 2" descr="Peut être une image de 6 personnes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32480" y="0"/>
            <a:ext cx="5381280" cy="6707880"/>
          </a:xfrm>
          <a:prstGeom prst="rect">
            <a:avLst/>
          </a:prstGeom>
          <a:ln w="889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67467" y="298940"/>
            <a:ext cx="9343710" cy="62161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15264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Image 2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794240" y="0"/>
            <a:ext cx="9143640" cy="6857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Image 1"/>
          <p:cNvPicPr/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688069" y="167054"/>
            <a:ext cx="10260678" cy="655026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1A499-65DF-424C-D8EC-4948B0DDC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300F5DA3-426F-FC3E-7F5F-3CDC513E4AB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3567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171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84B3E-39FC-22CC-222D-DBE1AA5B4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505C2663-BE0A-E421-3210-C6989C7E344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8500" y="0"/>
            <a:ext cx="5143500" cy="68580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FE43176-2953-CE72-2B9C-492DE96CE63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98173" y="-43774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4258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68F79-7653-4864-D27B-2ED3665CA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BF55A7D-2C20-A6B7-2447-DFC52B6AB34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6222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3C686-1317-0210-6C70-3AC911E4A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8D55E31F-33EE-0E55-65B0-19A0F67C5B2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8500" y="0"/>
            <a:ext cx="5143500" cy="68580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2A30DD21-022D-0696-3564-B46CC23ADF3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3892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0987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AF5907-F8CB-08A9-B53C-20E49A827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0FE7B15B-9B69-4E84-5659-52FEA8FB0D1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5201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4391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0A09AE-F93B-C557-8BED-0B249FB2E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F74FD691-2372-1221-406E-42E040C29C7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302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CC3B8-560D-9A50-5C2F-BABCDBA6BF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1CEE127-0980-B018-47B7-882640F53E4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0306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1889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42A89-7A59-1EE3-99A1-1DF6FB2AA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19E025E3-4858-C83A-C185-FDBC56FC629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4657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149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1.07">
            <a:extLst>
              <a:ext uri="{FF2B5EF4-FFF2-40B4-BE49-F238E27FC236}">
                <a16:creationId xmlns:a16="http://schemas.microsoft.com/office/drawing/2014/main" id="{AD67A163-68E8-5F71-5133-41FF5FD54A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0225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1.12">
            <a:extLst>
              <a:ext uri="{FF2B5EF4-FFF2-40B4-BE49-F238E27FC236}">
                <a16:creationId xmlns:a16="http://schemas.microsoft.com/office/drawing/2014/main" id="{BA0E87BE-9814-267F-BD0C-B6D84DB0B2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2194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0811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5.08">
            <a:extLst>
              <a:ext uri="{FF2B5EF4-FFF2-40B4-BE49-F238E27FC236}">
                <a16:creationId xmlns:a16="http://schemas.microsoft.com/office/drawing/2014/main" id="{020D8A1A-A5B7-A7C7-B45A-0CDB2DB8E9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4038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338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5.09">
            <a:extLst>
              <a:ext uri="{FF2B5EF4-FFF2-40B4-BE49-F238E27FC236}">
                <a16:creationId xmlns:a16="http://schemas.microsoft.com/office/drawing/2014/main" id="{94AF5840-A268-53D1-B725-7109AAD653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97394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118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5.10 (1)">
            <a:extLst>
              <a:ext uri="{FF2B5EF4-FFF2-40B4-BE49-F238E27FC236}">
                <a16:creationId xmlns:a16="http://schemas.microsoft.com/office/drawing/2014/main" id="{CA1649AF-B394-D44A-E962-35A4FB53BC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16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5.10">
            <a:extLst>
              <a:ext uri="{FF2B5EF4-FFF2-40B4-BE49-F238E27FC236}">
                <a16:creationId xmlns:a16="http://schemas.microsoft.com/office/drawing/2014/main" id="{2C8AFC37-F2DE-A4BD-4387-D3AD38E94A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5283" y="0"/>
            <a:ext cx="5143500" cy="6858000"/>
          </a:xfrm>
          <a:prstGeom prst="rect">
            <a:avLst/>
          </a:prstGeom>
        </p:spPr>
      </p:pic>
      <p:pic>
        <p:nvPicPr>
          <p:cNvPr id="2" name="Image 1" descr="WhatsApp Image 2025-10-29 at 12.55.11">
            <a:extLst>
              <a:ext uri="{FF2B5EF4-FFF2-40B4-BE49-F238E27FC236}">
                <a16:creationId xmlns:a16="http://schemas.microsoft.com/office/drawing/2014/main" id="{0ADD86FF-D0DB-2F6C-218E-38EB5C50F1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47438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3803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re 1"/>
          <p:cNvSpPr/>
          <p:nvPr/>
        </p:nvSpPr>
        <p:spPr>
          <a:xfrm>
            <a:off x="6796455" y="518040"/>
            <a:ext cx="5462751" cy="1104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fr-FR" sz="3600" b="1" strike="noStrike" spc="-1" dirty="0">
                <a:solidFill>
                  <a:srgbClr val="262626"/>
                </a:solidFill>
                <a:latin typeface="Century Gothic"/>
              </a:rPr>
              <a:t>Jardin des Poètes</a:t>
            </a:r>
            <a:endParaRPr lang="fr-FR" sz="3600" b="1" strike="noStrike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Rectangle 4"/>
          <p:cNvSpPr/>
          <p:nvPr/>
        </p:nvSpPr>
        <p:spPr>
          <a:xfrm>
            <a:off x="6128234" y="1622520"/>
            <a:ext cx="5381862" cy="206064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just"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/>
              </a:rPr>
              <a:t>Tempêtes, embruns, vagues </a:t>
            </a:r>
            <a:r>
              <a:rPr lang="fr-FR" sz="3200" b="0" strike="noStrike" spc="-1" dirty="0" err="1">
                <a:solidFill>
                  <a:srgbClr val="000000"/>
                </a:solidFill>
                <a:latin typeface="Calibri"/>
              </a:rPr>
              <a:t>submersives</a:t>
            </a:r>
            <a:r>
              <a:rPr lang="fr-FR" sz="3200" b="0" strike="noStrike" spc="-1" dirty="0">
                <a:solidFill>
                  <a:srgbClr val="000000"/>
                </a:solidFill>
                <a:latin typeface="Calibri"/>
              </a:rPr>
              <a:t>, ensoleillement et aridité extrêmes, même pas peur !</a:t>
            </a:r>
            <a:endParaRPr lang="fr-FR" sz="3200" b="0" strike="noStrike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Rectangle 5"/>
          <p:cNvSpPr/>
          <p:nvPr/>
        </p:nvSpPr>
        <p:spPr>
          <a:xfrm>
            <a:off x="6207370" y="3917298"/>
            <a:ext cx="5328042" cy="156820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0" strike="noStrike" spc="-1" dirty="0">
                <a:solidFill>
                  <a:srgbClr val="000000"/>
                </a:solidFill>
                <a:latin typeface="Calibri"/>
              </a:rPr>
              <a:t>La Nature a déjà tout envisagé. A nous de l’apprivoiser, pour un bonheur partagé.</a:t>
            </a:r>
            <a:endParaRPr lang="fr-FR" sz="3200" b="0" strike="noStrike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6" name="Image 3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0" y="0"/>
            <a:ext cx="5470920" cy="6857640"/>
          </a:xfrm>
          <a:prstGeom prst="rect">
            <a:avLst/>
          </a:prstGeom>
          <a:ln w="889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Image 3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860480" y="231840"/>
            <a:ext cx="9525240" cy="63500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Image 10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806440" y="212040"/>
            <a:ext cx="3653640" cy="2435400"/>
          </a:xfrm>
          <a:prstGeom prst="rect">
            <a:avLst/>
          </a:prstGeom>
          <a:ln w="0">
            <a:noFill/>
          </a:ln>
        </p:spPr>
      </p:pic>
      <p:pic>
        <p:nvPicPr>
          <p:cNvPr id="155" name="Image 11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702000" y="212040"/>
            <a:ext cx="4932000" cy="3287880"/>
          </a:xfrm>
          <a:prstGeom prst="rect">
            <a:avLst/>
          </a:prstGeom>
          <a:ln w="0">
            <a:noFill/>
          </a:ln>
        </p:spPr>
      </p:pic>
      <p:pic>
        <p:nvPicPr>
          <p:cNvPr id="156" name="Image 14"/>
          <p:cNvPicPr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740200" y="2936160"/>
            <a:ext cx="5855400" cy="3812400"/>
          </a:xfrm>
          <a:prstGeom prst="rect">
            <a:avLst/>
          </a:prstGeom>
          <a:ln w="0">
            <a:noFill/>
          </a:ln>
        </p:spPr>
      </p:pic>
      <p:pic>
        <p:nvPicPr>
          <p:cNvPr id="157" name="Image 15"/>
          <p:cNvPicPr/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702000" y="3702600"/>
            <a:ext cx="4568760" cy="3045960"/>
          </a:xfrm>
          <a:prstGeom prst="rect">
            <a:avLst/>
          </a:prstGeom>
          <a:ln w="0">
            <a:noFill/>
          </a:ln>
        </p:spPr>
      </p:pic>
      <p:pic>
        <p:nvPicPr>
          <p:cNvPr id="158" name="Image 19"/>
          <p:cNvPicPr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9937080" y="212040"/>
            <a:ext cx="1605600" cy="24678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192FB-CC5A-6353-8474-4F3A067DA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4312F0EF-9345-1F03-1D04-3A8CE4B0452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3664" y="0"/>
            <a:ext cx="91434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4115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6524A-A032-C036-C7D6-B1AE0CF8E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C4F9DCA-16A6-A77A-833F-C691BF8856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637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7D904-69C8-9DEF-FECC-0DA66BECE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DC0CB380-193F-1572-CD8F-0319FBF90D3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3904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6543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2A288C-C16B-F62E-9B03-BB033FC3F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B77B0CC2-DEE9-7346-4F1D-6E1E5F672C2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4980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9F2CE-9255-7263-E6B6-CA68385A4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4871F175-D52B-4FB9-E30E-11E971E9F5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8657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04137-52E0-A0A4-A204-AB654DD9B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06A6AC74-7059-E4AA-D1DA-2C277B3B66E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209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0268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CBDCC-8C02-A2B8-5D13-DA14686CA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921B62DE-078A-9834-BDEA-15F1FA5C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93954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487B41-945E-8D36-6A1F-53B88EB0E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C33AF5A6-DDB7-9C0F-E13C-94DB86FB699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69278" y="0"/>
            <a:ext cx="106822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95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WhatsApp Image 2025-10-29 at 12.50.31">
            <a:extLst>
              <a:ext uri="{FF2B5EF4-FFF2-40B4-BE49-F238E27FC236}">
                <a16:creationId xmlns:a16="http://schemas.microsoft.com/office/drawing/2014/main" id="{6523BD9A-C27A-8BD5-FDB0-4A26A0F16D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7459" y="-176981"/>
            <a:ext cx="10284542" cy="7042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32314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36280-5C79-66B1-EF7A-2E789DA37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86264AC-F4FC-AB2A-B080-37F9E232B2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937" y="0"/>
            <a:ext cx="5205614" cy="698446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59D8976-6EB0-4F38-407E-4F2099147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6385" y="0"/>
            <a:ext cx="5205615" cy="672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87782"/>
      </p:ext>
    </p:extLst>
  </p:cSld>
  <p:clrMapOvr>
    <a:masterClrMapping/>
  </p:clrMapOvr>
</p:sld>
</file>

<file path=ppt/theme/theme1.xml><?xml version="1.0" encoding="utf-8"?>
<a:theme xmlns:a="http://schemas.openxmlformats.org/drawingml/2006/main" name="Brin">
  <a:themeElements>
    <a:clrScheme name="Wisp">
      <a:dk1>
        <a:srgbClr val="000000"/>
      </a:dk1>
      <a:lt1>
        <a:srgbClr val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12700" cap="flat" cmpd="sng" algn="ctr">
          <a:solidFill>
            <a:schemeClr val="phClr"/>
          </a:solidFill>
          <a:prstDash val="solid"/>
          <a:miter/>
        </a:ln>
        <a:ln w="1905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1802</TotalTime>
  <Words>279</Words>
  <Application>Microsoft Office PowerPoint</Application>
  <PresentationFormat>Grand écran</PresentationFormat>
  <Paragraphs>47</Paragraphs>
  <Slides>55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55</vt:i4>
      </vt:variant>
    </vt:vector>
  </HeadingPairs>
  <TitlesOfParts>
    <vt:vector size="63" baseType="lpstr">
      <vt:lpstr>Algerian</vt:lpstr>
      <vt:lpstr>Arial</vt:lpstr>
      <vt:lpstr>Calibri</vt:lpstr>
      <vt:lpstr>Century Gothic</vt:lpstr>
      <vt:lpstr>Times New Roman</vt:lpstr>
      <vt:lpstr>Wingdings</vt:lpstr>
      <vt:lpstr>Wingdings 3</vt:lpstr>
      <vt:lpstr>Brin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Pinède de Juan-Les-Pins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Jardin d’Eden</vt:lpstr>
      <vt:lpstr>Présentation PowerPoint</vt:lpstr>
      <vt:lpstr>Présentation PowerPoint</vt:lpstr>
      <vt:lpstr>Marenda Lacan –  Cœur de Ville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>Antibes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Aménagement de l’Espace</dc:title>
  <dc:subject/>
  <dc:creator>Dalmasso Philippe</dc:creator>
  <dc:description/>
  <cp:lastModifiedBy>patrick lafforgue</cp:lastModifiedBy>
  <cp:revision>57</cp:revision>
  <dcterms:created xsi:type="dcterms:W3CDTF">2024-06-17T15:41:43Z</dcterms:created>
  <dcterms:modified xsi:type="dcterms:W3CDTF">2025-12-10T08:30:09Z</dcterms:modified>
  <dc:language>fr-FR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Grand écran</vt:lpwstr>
  </property>
  <property fmtid="{D5CDD505-2E9C-101B-9397-08002B2CF9AE}" pid="3" name="Slides">
    <vt:i4>24</vt:i4>
  </property>
</Properties>
</file>