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515" r:id="rId2"/>
    <p:sldId id="517" r:id="rId3"/>
    <p:sldId id="516" r:id="rId4"/>
    <p:sldId id="519" r:id="rId5"/>
    <p:sldId id="330" r:id="rId6"/>
    <p:sldId id="523" r:id="rId7"/>
    <p:sldId id="526" r:id="rId8"/>
    <p:sldId id="529" r:id="rId9"/>
    <p:sldId id="528" r:id="rId10"/>
    <p:sldId id="518" r:id="rId11"/>
    <p:sldId id="299" r:id="rId12"/>
    <p:sldId id="520" r:id="rId13"/>
    <p:sldId id="525" r:id="rId14"/>
    <p:sldId id="524" r:id="rId15"/>
    <p:sldId id="417" r:id="rId16"/>
    <p:sldId id="412" r:id="rId17"/>
    <p:sldId id="258" r:id="rId18"/>
    <p:sldId id="421" r:id="rId19"/>
    <p:sldId id="423" r:id="rId20"/>
    <p:sldId id="422"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62710" autoAdjust="0"/>
  </p:normalViewPr>
  <p:slideViewPr>
    <p:cSldViewPr snapToGrid="0">
      <p:cViewPr varScale="1">
        <p:scale>
          <a:sx n="51" d="100"/>
          <a:sy n="51" d="100"/>
        </p:scale>
        <p:origin x="216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CA7277-A324-4364-A340-64360626097B}" type="datetimeFigureOut">
              <a:rPr lang="fr-FR" smtClean="0"/>
              <a:t>05/05/2026</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61F991-BD71-4FFD-B40F-47B993C701BF}" type="slidenum">
              <a:rPr lang="fr-FR" smtClean="0"/>
              <a:t>‹N°›</a:t>
            </a:fld>
            <a:endParaRPr lang="fr-FR"/>
          </a:p>
        </p:txBody>
      </p:sp>
    </p:spTree>
    <p:extLst>
      <p:ext uri="{BB962C8B-B14F-4D97-AF65-F5344CB8AC3E}">
        <p14:creationId xmlns:p14="http://schemas.microsoft.com/office/powerpoint/2010/main" val="2369950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fr.wikipedia.org/wiki/Rhizome" TargetMode="External"/><Relationship Id="rId3" Type="http://schemas.openxmlformats.org/officeDocument/2006/relationships/hyperlink" Target="https://fr.wikipedia.org/wiki/Plante_herbac%C3%A9e" TargetMode="External"/><Relationship Id="rId7" Type="http://schemas.openxmlformats.org/officeDocument/2006/relationships/hyperlink" Target="https://fr.wikipedia.org/wiki/Corme_(bulbe)"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fr.wikipedia.org/wiki/Bulbe" TargetMode="External"/><Relationship Id="rId11" Type="http://schemas.openxmlformats.org/officeDocument/2006/relationships/hyperlink" Target="https://fr.wikipedia.org/wiki/Multiplication_v%C3%A9g%C3%A9tative" TargetMode="External"/><Relationship Id="rId5" Type="http://schemas.openxmlformats.org/officeDocument/2006/relationships/hyperlink" Target="https://fr.wikipedia.org/wiki/Fleur" TargetMode="External"/><Relationship Id="rId10" Type="http://schemas.openxmlformats.org/officeDocument/2006/relationships/hyperlink" Target="https://fr.wikipedia.org/wiki/Racine_tub%C3%A9reuse" TargetMode="External"/><Relationship Id="rId4" Type="http://schemas.openxmlformats.org/officeDocument/2006/relationships/hyperlink" Target="https://fr.wikipedia.org/wiki/Plante_vivace" TargetMode="External"/><Relationship Id="rId9" Type="http://schemas.openxmlformats.org/officeDocument/2006/relationships/hyperlink" Target="https://fr.wikipedia.org/wiki/Tubercul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Définition: </a:t>
            </a:r>
            <a:r>
              <a:rPr lang="fr-FR" b="0" i="0" dirty="0">
                <a:solidFill>
                  <a:srgbClr val="202122"/>
                </a:solidFill>
                <a:effectLst/>
                <a:latin typeface="Arial" panose="020B0604020202020204" pitchFamily="34" charset="0"/>
              </a:rPr>
              <a:t>les </a:t>
            </a:r>
            <a:r>
              <a:rPr lang="fr-FR" b="1" i="0" dirty="0">
                <a:solidFill>
                  <a:srgbClr val="202122"/>
                </a:solidFill>
                <a:effectLst/>
                <a:latin typeface="Arial" panose="020B0604020202020204" pitchFamily="34" charset="0"/>
              </a:rPr>
              <a:t>plantes bulbeuses</a:t>
            </a:r>
            <a:r>
              <a:rPr lang="fr-FR" b="0" i="0" dirty="0">
                <a:solidFill>
                  <a:srgbClr val="202122"/>
                </a:solidFill>
                <a:effectLst/>
                <a:latin typeface="Arial" panose="020B0604020202020204" pitchFamily="34" charset="0"/>
              </a:rPr>
              <a:t> (ou tubéreuses) sont des plantes </a:t>
            </a:r>
            <a:r>
              <a:rPr lang="fr-FR" b="0" i="0" u="none" strike="noStrike" dirty="0">
                <a:solidFill>
                  <a:srgbClr val="3366CC"/>
                </a:solidFill>
                <a:effectLst/>
                <a:latin typeface="Arial" panose="020B0604020202020204" pitchFamily="34" charset="0"/>
                <a:hlinkClick r:id="rId3" tooltip="Plante herbacée"/>
              </a:rPr>
              <a:t>herbacées</a:t>
            </a:r>
            <a:r>
              <a:rPr lang="fr-FR" b="0" i="0" dirty="0">
                <a:solidFill>
                  <a:srgbClr val="202122"/>
                </a:solidFill>
                <a:effectLst/>
                <a:latin typeface="Arial" panose="020B0604020202020204" pitchFamily="34" charset="0"/>
              </a:rPr>
              <a:t> </a:t>
            </a:r>
            <a:r>
              <a:rPr lang="fr-FR" b="0" i="0" u="none" strike="noStrike" dirty="0">
                <a:solidFill>
                  <a:srgbClr val="3366CC"/>
                </a:solidFill>
                <a:effectLst/>
                <a:latin typeface="Arial" panose="020B0604020202020204" pitchFamily="34" charset="0"/>
                <a:hlinkClick r:id="rId4" tooltip="Plante vivace"/>
              </a:rPr>
              <a:t>vivaces</a:t>
            </a:r>
            <a:r>
              <a:rPr lang="fr-FR" b="0" i="0" dirty="0">
                <a:solidFill>
                  <a:srgbClr val="202122"/>
                </a:solidFill>
                <a:effectLst/>
                <a:latin typeface="Arial" panose="020B0604020202020204" pitchFamily="34" charset="0"/>
              </a:rPr>
              <a:t> cultivées pour l'attrait de leur </a:t>
            </a:r>
            <a:r>
              <a:rPr lang="fr-FR" b="0" i="0" u="none" strike="noStrike" dirty="0">
                <a:solidFill>
                  <a:srgbClr val="3366CC"/>
                </a:solidFill>
                <a:effectLst/>
                <a:latin typeface="Arial" panose="020B0604020202020204" pitchFamily="34" charset="0"/>
                <a:hlinkClick r:id="rId5" tooltip="Fleur"/>
              </a:rPr>
              <a:t>floraison</a:t>
            </a:r>
            <a:r>
              <a:rPr lang="fr-FR" b="0" i="0" dirty="0">
                <a:solidFill>
                  <a:srgbClr val="202122"/>
                </a:solidFill>
                <a:effectLst/>
                <a:latin typeface="Arial" panose="020B0604020202020204" pitchFamily="34" charset="0"/>
              </a:rPr>
              <a:t>, qui présentent des organes souterrains de réserve nutritive, tels que </a:t>
            </a:r>
            <a:r>
              <a:rPr lang="fr-FR" b="0" i="0" u="none" strike="noStrike" dirty="0">
                <a:solidFill>
                  <a:srgbClr val="3366CC"/>
                </a:solidFill>
                <a:effectLst/>
                <a:latin typeface="Arial" panose="020B0604020202020204" pitchFamily="34" charset="0"/>
                <a:hlinkClick r:id="rId6" tooltip="Bulbe"/>
              </a:rPr>
              <a:t>bulbes</a:t>
            </a:r>
            <a:r>
              <a:rPr lang="fr-FR" b="0" i="0" u="none" strike="noStrike" dirty="0">
                <a:solidFill>
                  <a:srgbClr val="3366CC"/>
                </a:solidFill>
                <a:effectLst/>
                <a:latin typeface="Arial" panose="020B0604020202020204" pitchFamily="34" charset="0"/>
              </a:rPr>
              <a:t> vrais</a:t>
            </a:r>
            <a:r>
              <a:rPr lang="fr-FR" b="0" i="0" dirty="0">
                <a:solidFill>
                  <a:srgbClr val="202122"/>
                </a:solidFill>
                <a:effectLst/>
                <a:latin typeface="Arial" panose="020B0604020202020204" pitchFamily="34" charset="0"/>
              </a:rPr>
              <a:t>, </a:t>
            </a:r>
            <a:r>
              <a:rPr lang="fr-FR" b="0" i="0" u="none" strike="noStrike" dirty="0">
                <a:solidFill>
                  <a:srgbClr val="3366CC"/>
                </a:solidFill>
                <a:effectLst/>
                <a:latin typeface="Arial" panose="020B0604020202020204" pitchFamily="34" charset="0"/>
                <a:hlinkClick r:id="rId7" tooltip="Corme (bulbe)"/>
              </a:rPr>
              <a:t>cormes</a:t>
            </a:r>
            <a:r>
              <a:rPr lang="fr-FR" b="0" i="0" dirty="0">
                <a:solidFill>
                  <a:srgbClr val="202122"/>
                </a:solidFill>
                <a:effectLst/>
                <a:latin typeface="Arial" panose="020B0604020202020204" pitchFamily="34" charset="0"/>
              </a:rPr>
              <a:t>, </a:t>
            </a:r>
            <a:r>
              <a:rPr lang="fr-FR" b="0" i="0" u="none" strike="noStrike" dirty="0">
                <a:solidFill>
                  <a:srgbClr val="3366CC"/>
                </a:solidFill>
                <a:effectLst/>
                <a:latin typeface="Arial" panose="020B0604020202020204" pitchFamily="34" charset="0"/>
                <a:hlinkClick r:id="rId8" tooltip="Rhizome"/>
              </a:rPr>
              <a:t>rhizomes</a:t>
            </a:r>
            <a:r>
              <a:rPr lang="fr-FR" b="0" i="0" dirty="0">
                <a:solidFill>
                  <a:srgbClr val="202122"/>
                </a:solidFill>
                <a:effectLst/>
                <a:latin typeface="Arial" panose="020B0604020202020204" pitchFamily="34" charset="0"/>
              </a:rPr>
              <a:t>, </a:t>
            </a:r>
            <a:r>
              <a:rPr lang="fr-FR" b="0" i="0" u="none" strike="noStrike" dirty="0">
                <a:solidFill>
                  <a:srgbClr val="3366CC"/>
                </a:solidFill>
                <a:effectLst/>
                <a:latin typeface="Arial" panose="020B0604020202020204" pitchFamily="34" charset="0"/>
                <a:hlinkClick r:id="rId9" tooltip="Tubercule"/>
              </a:rPr>
              <a:t>tubercules</a:t>
            </a:r>
            <a:r>
              <a:rPr lang="fr-FR" b="0" i="0" dirty="0">
                <a:solidFill>
                  <a:srgbClr val="202122"/>
                </a:solidFill>
                <a:effectLst/>
                <a:latin typeface="Arial" panose="020B0604020202020204" pitchFamily="34" charset="0"/>
              </a:rPr>
              <a:t> et </a:t>
            </a:r>
            <a:r>
              <a:rPr lang="fr-FR" b="0" i="0" u="none" strike="noStrike" dirty="0">
                <a:solidFill>
                  <a:srgbClr val="3366CC"/>
                </a:solidFill>
                <a:effectLst/>
                <a:latin typeface="Arial" panose="020B0604020202020204" pitchFamily="34" charset="0"/>
                <a:hlinkClick r:id="rId10" tooltip="Racine tubéreuse"/>
              </a:rPr>
              <a:t>racines tubéreuses</a:t>
            </a:r>
            <a:r>
              <a:rPr lang="fr-FR" b="0" i="0" dirty="0">
                <a:solidFill>
                  <a:srgbClr val="202122"/>
                </a:solidFill>
                <a:effectLst/>
                <a:latin typeface="Arial" panose="020B0604020202020204" pitchFamily="34" charset="0"/>
              </a:rPr>
              <a:t>. Ces espèces ont tendance à perdre leur partie aérienne lors des saisons défavorables à la croissance (hiver ou été selon les espèces) et restent en dormance grâce aux réserves stockées dans les bulbes. Lorsque les conditions saisonnières sont à nouveau favorables, ces réserves soutiennent le nouveau cycle de croissance. De plus, les bulbes permettent également la </a:t>
            </a:r>
            <a:r>
              <a:rPr lang="fr-FR" b="0" i="0" u="none" strike="noStrike" dirty="0">
                <a:solidFill>
                  <a:srgbClr val="3366CC"/>
                </a:solidFill>
                <a:effectLst/>
                <a:latin typeface="Arial" panose="020B0604020202020204" pitchFamily="34" charset="0"/>
                <a:hlinkClick r:id="rId11" tooltip="Multiplication végétative"/>
              </a:rPr>
              <a:t>multiplication végétative</a:t>
            </a:r>
            <a:r>
              <a:rPr lang="fr-FR" b="0" i="0" dirty="0">
                <a:solidFill>
                  <a:srgbClr val="202122"/>
                </a:solidFill>
                <a:effectLst/>
                <a:latin typeface="Arial" panose="020B0604020202020204" pitchFamily="34" charset="0"/>
              </a:rPr>
              <a:t> ou asexuée chez ces espèces en les divisant tous les 4 à 5 ans.</a:t>
            </a:r>
          </a:p>
          <a:p>
            <a:r>
              <a:rPr lang="fr-FR" dirty="0"/>
              <a:t>Pourquoi choisir les plantes bulbeuses: Elles sont naturalisables et très rustiques. Certaines amènent une explosion de couleurs au printemps ou sur des périodes charnières du fleurissement. D’autres résistent et fleurissent lors des canicules. Leur diversité amènent une gamme complémentaire aux vivaces.</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1</a:t>
            </a:fld>
            <a:endParaRPr lang="fr-FR"/>
          </a:p>
        </p:txBody>
      </p:sp>
    </p:spTree>
    <p:extLst>
      <p:ext uri="{BB962C8B-B14F-4D97-AF65-F5344CB8AC3E}">
        <p14:creationId xmlns:p14="http://schemas.microsoft.com/office/powerpoint/2010/main" val="39108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Définition: </a:t>
            </a:r>
            <a:r>
              <a:rPr lang="fr-FR" b="0" i="0" dirty="0">
                <a:solidFill>
                  <a:srgbClr val="666666"/>
                </a:solidFill>
                <a:effectLst/>
                <a:latin typeface="Roboto" panose="02000000000000000000" pitchFamily="2" charset="0"/>
              </a:rPr>
              <a:t> l’arbuste se distingue de l'arbre ou de l'arbrisseau. Il désigne une plante ligneuse d'une taille entre 4 et 7 mètres à l'état adulte, à la différence de l'arbre qui fait plus de 7 mètres à l'état adulte . L’arbrisseau a une forme buissonnante sans tronc.</a:t>
            </a:r>
          </a:p>
          <a:p>
            <a:r>
              <a:rPr lang="fr-FR" b="0" i="0" dirty="0">
                <a:solidFill>
                  <a:srgbClr val="666666"/>
                </a:solidFill>
                <a:effectLst/>
                <a:latin typeface="Roboto" panose="02000000000000000000" pitchFamily="2" charset="0"/>
              </a:rPr>
              <a:t>Cette strate végétale est immense: à fleurs, à feuillage, pour des haies, caduque ou persistante. Elle marque les paysages par les formes, les couleurs, les utilisations (couvre sol, pyramidaux),,,</a:t>
            </a:r>
            <a:endParaRPr lang="fr-FR" dirty="0"/>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10</a:t>
            </a:fld>
            <a:endParaRPr lang="fr-FR"/>
          </a:p>
        </p:txBody>
      </p:sp>
    </p:spTree>
    <p:extLst>
      <p:ext uri="{BB962C8B-B14F-4D97-AF65-F5344CB8AC3E}">
        <p14:creationId xmlns:p14="http://schemas.microsoft.com/office/powerpoint/2010/main" val="3964211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Attention à avoir une taille raisonnée des arbustes et des arbrisseaux</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11</a:t>
            </a:fld>
            <a:endParaRPr lang="fr-FR"/>
          </a:p>
        </p:txBody>
      </p:sp>
    </p:spTree>
    <p:extLst>
      <p:ext uri="{BB962C8B-B14F-4D97-AF65-F5344CB8AC3E}">
        <p14:creationId xmlns:p14="http://schemas.microsoft.com/office/powerpoint/2010/main" val="861701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Définition: Espèce arbustive à part avec la composition de roseraies, des producteurs rosiéristes et des obtenteurs français de renommée internationale.</a:t>
            </a:r>
          </a:p>
          <a:p>
            <a:r>
              <a:rPr lang="fr-FR" dirty="0"/>
              <a:t>La rose évolue en permanence pour être sans traitement, avec un minimum d’entretien et de taille, résistante à la sècheresse et avec une durée de fleurissement prolongée.</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12</a:t>
            </a:fld>
            <a:endParaRPr lang="fr-FR"/>
          </a:p>
        </p:txBody>
      </p:sp>
    </p:spTree>
    <p:extLst>
      <p:ext uri="{BB962C8B-B14F-4D97-AF65-F5344CB8AC3E}">
        <p14:creationId xmlns:p14="http://schemas.microsoft.com/office/powerpoint/2010/main" val="4153883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rose préserve la biodiversité et devient mellifères pour faciliter la vie des pollinisateurs. Les fruits (cynorhodons) décoratifs nourrissent les oiseaux l’hiver. Variété « </a:t>
            </a:r>
            <a:r>
              <a:rPr lang="fr-FR" dirty="0" err="1"/>
              <a:t>Friendly</a:t>
            </a:r>
            <a:r>
              <a:rPr lang="fr-FR" dirty="0"/>
              <a:t> » chez Meilland, « </a:t>
            </a:r>
            <a:r>
              <a:rPr lang="fr-FR" dirty="0" err="1"/>
              <a:t>Rosanatura</a:t>
            </a:r>
            <a:r>
              <a:rPr lang="fr-FR" dirty="0"/>
              <a:t> » chez </a:t>
            </a:r>
            <a:r>
              <a:rPr lang="fr-FR" dirty="0" err="1"/>
              <a:t>Verdia</a:t>
            </a:r>
            <a:r>
              <a:rPr lang="fr-FR" dirty="0"/>
              <a:t>,  »</a:t>
            </a:r>
            <a:r>
              <a:rPr lang="fr-FR" dirty="0" err="1"/>
              <a:t>Mella</a:t>
            </a:r>
            <a:r>
              <a:rPr lang="fr-FR" dirty="0"/>
              <a:t> » chez </a:t>
            </a:r>
            <a:r>
              <a:rPr lang="fr-FR" dirty="0" err="1"/>
              <a:t>Pheno</a:t>
            </a:r>
            <a:r>
              <a:rPr lang="fr-FR" dirty="0"/>
              <a:t> Geno rose, « Nectar </a:t>
            </a:r>
            <a:r>
              <a:rPr lang="fr-FR" dirty="0" err="1"/>
              <a:t>garden</a:t>
            </a:r>
            <a:r>
              <a:rPr lang="fr-FR" dirty="0"/>
              <a:t> » de Globe Planter</a:t>
            </a:r>
          </a:p>
          <a:p>
            <a:r>
              <a:rPr lang="fr-FR" dirty="0"/>
              <a:t>Ces variétés résistent à la sècheresse et aux maladies. Ils demandent peu d’entretien pour un fleurissement plus naturel et d’une plus longue durée.</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13</a:t>
            </a:fld>
            <a:endParaRPr lang="fr-FR"/>
          </a:p>
        </p:txBody>
      </p:sp>
    </p:spTree>
    <p:extLst>
      <p:ext uri="{BB962C8B-B14F-4D97-AF65-F5344CB8AC3E}">
        <p14:creationId xmlns:p14="http://schemas.microsoft.com/office/powerpoint/2010/main" val="2525409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Rosiers en pergola, sur tige, pleureur, grimpant des utilisations diverses avec des variétés spécifiques</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14</a:t>
            </a:fld>
            <a:endParaRPr lang="fr-FR"/>
          </a:p>
        </p:txBody>
      </p:sp>
    </p:spTree>
    <p:extLst>
      <p:ext uri="{BB962C8B-B14F-4D97-AF65-F5344CB8AC3E}">
        <p14:creationId xmlns:p14="http://schemas.microsoft.com/office/powerpoint/2010/main" val="1303203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Définition: Une plante vivace est une plante non ligneuse pouvant vivre plusieurs années (3 à 10 ans) . Elle subsiste l’hiver sous forme d’organes spécialisés souterrains protégés du froid et chargés en réserve (racines, bulbes, rhizomes). Ceux sont des plantes locales améliorées par sélection qui fleurissent du printemps à l’automne. Son renouvellement peut être </a:t>
            </a:r>
            <a:r>
              <a:rPr lang="fr-FR" dirty="0" err="1"/>
              <a:t>spontanéeElles</a:t>
            </a:r>
            <a:r>
              <a:rPr lang="fr-FR" dirty="0"/>
              <a:t> ont en général une intensité moindre et une durée de fleurissement plus courte que les annuelles qui peut être compensé par une composition en mélange. Il existe infinité d’espèces et de variétés de vivaces et donc une palette végétale très large avec des formes et des textures de feuillage variés</a:t>
            </a:r>
          </a:p>
          <a:p>
            <a:endParaRPr lang="fr-FR" dirty="0"/>
          </a:p>
          <a:p>
            <a:r>
              <a:rPr lang="fr-FR" dirty="0"/>
              <a:t>Pourquoi choisir les vivaces:</a:t>
            </a:r>
          </a:p>
          <a:p>
            <a:r>
              <a:rPr lang="fr-FR" dirty="0"/>
              <a:t>Les vivaces peuvent être associées avec les autres plantes alternatives et il n’existe pas une solution pour réduire le fleurissement mais plusieurs choix de composition avec différentes plantes. Restauration et renouvellement tous les 4 ans avec une taille de certaines chaque année. Les plantes vivaces sont un puissant vecteur de protection de la biodiversité</a:t>
            </a:r>
          </a:p>
          <a:p>
            <a:endParaRPr lang="fr-FR" dirty="0"/>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15</a:t>
            </a:fld>
            <a:endParaRPr lang="fr-FR"/>
          </a:p>
        </p:txBody>
      </p:sp>
    </p:spTree>
    <p:extLst>
      <p:ext uri="{BB962C8B-B14F-4D97-AF65-F5344CB8AC3E}">
        <p14:creationId xmlns:p14="http://schemas.microsoft.com/office/powerpoint/2010/main" val="3831203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agents doivent se former vers une connaissance de végétaux avec un nouveau catalogue et des expériences de terrain qui permettront une anticipation des renouvellement.</a:t>
            </a:r>
          </a:p>
          <a:p>
            <a:r>
              <a:rPr lang="fr-FR" dirty="0"/>
              <a:t>Les vivaces en production sont conservées, ne sont pas chauffées, pas d’utilisation d’engrais pour booster le fleurissement et ne sont pratiquement pas arrosées sur l’espace public.</a:t>
            </a:r>
          </a:p>
          <a:p>
            <a:r>
              <a:rPr lang="fr-FR" dirty="0"/>
              <a:t>Les vivaces permettent davantage d’autonomie (semis de graines récoltées, division de touffes, bouturage…)pour la multiplication avec des cycles de production plus long qu’une annuelle. La protection biologique utilisée en production est exportée sur les espaces verts.</a:t>
            </a:r>
          </a:p>
          <a:p>
            <a:r>
              <a:rPr lang="fr-FR" dirty="0"/>
              <a:t>Il faut avoir une affirmation de son identité végétale avec une communication importante et anticipée avec la gestion globale des espaces verts.</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16</a:t>
            </a:fld>
            <a:endParaRPr lang="fr-FR"/>
          </a:p>
        </p:txBody>
      </p:sp>
    </p:spTree>
    <p:extLst>
      <p:ext uri="{BB962C8B-B14F-4D97-AF65-F5344CB8AC3E}">
        <p14:creationId xmlns:p14="http://schemas.microsoft.com/office/powerpoint/2010/main" val="1566203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Echinacéa</a:t>
            </a:r>
            <a:r>
              <a:rPr lang="fr-FR" dirty="0"/>
              <a:t>, Rudbeckia, Aster, </a:t>
            </a:r>
            <a:r>
              <a:rPr lang="fr-FR" dirty="0" err="1"/>
              <a:t>Gaura</a:t>
            </a:r>
            <a:r>
              <a:rPr lang="fr-FR" dirty="0"/>
              <a:t>, Salicaire, Sauge, Astilbe, Campanule, Anthémis et </a:t>
            </a:r>
            <a:r>
              <a:rPr lang="fr-FR" dirty="0" err="1"/>
              <a:t>Euryops</a:t>
            </a:r>
            <a:r>
              <a:rPr lang="fr-FR" dirty="0"/>
              <a:t>, </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17</a:t>
            </a:fld>
            <a:endParaRPr lang="fr-FR"/>
          </a:p>
        </p:txBody>
      </p:sp>
    </p:spTree>
    <p:extLst>
      <p:ext uri="{BB962C8B-B14F-4D97-AF65-F5344CB8AC3E}">
        <p14:creationId xmlns:p14="http://schemas.microsoft.com/office/powerpoint/2010/main" val="2525587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Potentille, les Persicaires, Aconits, Doronic du Caucase, </a:t>
            </a:r>
            <a:r>
              <a:rPr lang="fr-FR" dirty="0" err="1"/>
              <a:t>Tiarella</a:t>
            </a:r>
            <a:r>
              <a:rPr lang="fr-FR" dirty="0"/>
              <a:t>, </a:t>
            </a:r>
            <a:r>
              <a:rPr lang="fr-FR" dirty="0" err="1"/>
              <a:t>Lamiun</a:t>
            </a:r>
            <a:r>
              <a:rPr lang="fr-FR" dirty="0"/>
              <a:t> </a:t>
            </a:r>
            <a:r>
              <a:rPr lang="fr-FR" dirty="0" err="1"/>
              <a:t>orvala</a:t>
            </a:r>
            <a:r>
              <a:rPr lang="fr-FR" dirty="0"/>
              <a:t>, </a:t>
            </a:r>
            <a:r>
              <a:rPr lang="fr-FR" dirty="0" err="1"/>
              <a:t>Aquilegia</a:t>
            </a:r>
            <a:r>
              <a:rPr lang="fr-FR" dirty="0"/>
              <a:t>, Digitale, </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18</a:t>
            </a:fld>
            <a:endParaRPr lang="fr-FR"/>
          </a:p>
        </p:txBody>
      </p:sp>
    </p:spTree>
    <p:extLst>
      <p:ext uri="{BB962C8B-B14F-4D97-AF65-F5344CB8AC3E}">
        <p14:creationId xmlns:p14="http://schemas.microsoft.com/office/powerpoint/2010/main" val="3961483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Digitale, </a:t>
            </a:r>
            <a:r>
              <a:rPr lang="fr-FR" dirty="0" err="1"/>
              <a:t>Asclépia</a:t>
            </a:r>
            <a:r>
              <a:rPr lang="fr-FR" dirty="0"/>
              <a:t>, </a:t>
            </a:r>
            <a:r>
              <a:rPr lang="fr-FR" dirty="0" err="1"/>
              <a:t>Liatris</a:t>
            </a:r>
            <a:r>
              <a:rPr lang="fr-FR" dirty="0"/>
              <a:t>, </a:t>
            </a:r>
            <a:r>
              <a:rPr lang="fr-FR" dirty="0" err="1"/>
              <a:t>Agastache</a:t>
            </a:r>
            <a:r>
              <a:rPr lang="fr-FR" dirty="0"/>
              <a:t>, </a:t>
            </a:r>
            <a:r>
              <a:rPr lang="fr-FR" dirty="0" err="1"/>
              <a:t>Baptisia</a:t>
            </a:r>
            <a:r>
              <a:rPr lang="fr-FR" dirty="0"/>
              <a:t>, Achillée, </a:t>
            </a:r>
            <a:r>
              <a:rPr lang="fr-FR" dirty="0" err="1"/>
              <a:t>Origanum</a:t>
            </a:r>
            <a:r>
              <a:rPr lang="fr-FR" dirty="0"/>
              <a:t>, Centaurée, </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19</a:t>
            </a:fld>
            <a:endParaRPr lang="fr-FR"/>
          </a:p>
        </p:txBody>
      </p:sp>
    </p:spTree>
    <p:extLst>
      <p:ext uri="{BB962C8B-B14F-4D97-AF65-F5344CB8AC3E}">
        <p14:creationId xmlns:p14="http://schemas.microsoft.com/office/powerpoint/2010/main" val="1596355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444444"/>
                </a:solidFill>
                <a:effectLst/>
                <a:latin typeface="Roboto" panose="020B0604020202020204" pitchFamily="2" charset="0"/>
              </a:rPr>
              <a:t>On pense à tort qu’elles illuminent que le printemps alors qu’elles peuvent nous enchanter toute l’année. La tulipe botanique, la jacinthe,  narcisse, muscari, Crocus, Scille, lys, </a:t>
            </a:r>
            <a:r>
              <a:rPr lang="fr-FR" b="0" i="0" dirty="0">
                <a:solidFill>
                  <a:srgbClr val="111111"/>
                </a:solidFill>
                <a:effectLst/>
                <a:latin typeface="Roboto" panose="02000000000000000000" pitchFamily="2" charset="0"/>
              </a:rPr>
              <a:t>Clivia, Agapanthe , cyclamen de Naples, </a:t>
            </a:r>
            <a:r>
              <a:rPr lang="fr-FR" b="0" i="0" dirty="0" err="1">
                <a:solidFill>
                  <a:srgbClr val="111111"/>
                </a:solidFill>
                <a:effectLst/>
                <a:latin typeface="Roboto" panose="02000000000000000000" pitchFamily="2" charset="0"/>
              </a:rPr>
              <a:t>Eremurus</a:t>
            </a:r>
            <a:r>
              <a:rPr lang="fr-FR" b="0" i="0" dirty="0">
                <a:solidFill>
                  <a:srgbClr val="111111"/>
                </a:solidFill>
                <a:effectLst/>
                <a:latin typeface="Roboto" panose="02000000000000000000" pitchFamily="2" charset="0"/>
              </a:rPr>
              <a:t>, Glaïeul Iris, Cannas, Pivoine, Hémérocalle, Allium,…. Voir les catalogue de </a:t>
            </a:r>
            <a:r>
              <a:rPr lang="fr-FR" b="0" i="0" dirty="0" err="1">
                <a:solidFill>
                  <a:srgbClr val="111111"/>
                </a:solidFill>
                <a:effectLst/>
                <a:latin typeface="Roboto" panose="02000000000000000000" pitchFamily="2" charset="0"/>
              </a:rPr>
              <a:t>verver</a:t>
            </a:r>
            <a:r>
              <a:rPr lang="fr-FR" b="0" i="0" dirty="0">
                <a:solidFill>
                  <a:srgbClr val="111111"/>
                </a:solidFill>
                <a:effectLst/>
                <a:latin typeface="Roboto" panose="02000000000000000000" pitchFamily="2" charset="0"/>
              </a:rPr>
              <a:t> export, des tulipes de France, Ernest TURC.</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111111"/>
                </a:solidFill>
                <a:effectLst/>
                <a:latin typeface="Roboto" panose="02000000000000000000" pitchFamily="2" charset="0"/>
              </a:rPr>
              <a:t>Et pourquoi pas des légumes vivaces: l’ail rocambole, l’oignon rocambole, l’artichaut ou le poireau perpétuel</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2</a:t>
            </a:fld>
            <a:endParaRPr lang="fr-FR"/>
          </a:p>
        </p:txBody>
      </p:sp>
    </p:spTree>
    <p:extLst>
      <p:ext uri="{BB962C8B-B14F-4D97-AF65-F5344CB8AC3E}">
        <p14:creationId xmlns:p14="http://schemas.microsoft.com/office/powerpoint/2010/main" val="392647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Pervenche, Ajuga, Rose trémière, Coréopsis, Gaillarde, Erigéron…</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20</a:t>
            </a:fld>
            <a:endParaRPr lang="fr-FR"/>
          </a:p>
        </p:txBody>
      </p:sp>
    </p:spTree>
    <p:extLst>
      <p:ext uri="{BB962C8B-B14F-4D97-AF65-F5344CB8AC3E}">
        <p14:creationId xmlns:p14="http://schemas.microsoft.com/office/powerpoint/2010/main" val="2070729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Plantation mécanisé. Attention sur notre région venteuse (l’Autan, le Cers, la Tramontane…) la durée de floraison peut être raccourcie et nous devons utiliser des mélanges de plusieurs variétés avec des périodes de fleurissement différentes mais aussi plusieurs espèces.</a:t>
            </a:r>
          </a:p>
          <a:p>
            <a:r>
              <a:rPr lang="fr-FR" dirty="0"/>
              <a:t>Enlèvement des fleurs fanées pour une non production de graines et garder le feuillage le plus longtemps pour qu’elles régénèrent leur réserve. Les bulbes peuvent vous permettent </a:t>
            </a:r>
            <a:r>
              <a:rPr lang="fr-FR"/>
              <a:t>un fleurissement </a:t>
            </a:r>
            <a:r>
              <a:rPr lang="fr-FR" dirty="0"/>
              <a:t>par étage.</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3</a:t>
            </a:fld>
            <a:endParaRPr lang="fr-FR"/>
          </a:p>
        </p:txBody>
      </p:sp>
    </p:spTree>
    <p:extLst>
      <p:ext uri="{BB962C8B-B14F-4D97-AF65-F5344CB8AC3E}">
        <p14:creationId xmlns:p14="http://schemas.microsoft.com/office/powerpoint/2010/main" val="335643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Avec leur élégance naturelle suivant le vent  et leur diversité de structure, de feuillage et de couleurs. Les graminées jouent un rôle essentiel dans les aménagements paysagers. Définition: </a:t>
            </a:r>
            <a:r>
              <a:rPr lang="fr-FR" b="0" i="0" dirty="0">
                <a:solidFill>
                  <a:srgbClr val="000000"/>
                </a:solidFill>
                <a:effectLst/>
                <a:latin typeface="Poppins" panose="020B0502040204020203" pitchFamily="2" charset="0"/>
              </a:rPr>
              <a:t>La plupart des graminées d'ornement poussent en touffes compactes, d'autres peuvent devenir plus ou moins volumineuses. Les plus intéressantes ne s'étalent guère et montrent un feuillage non seulement graphique, mais aussi panaché, jaune ou pourpre. Cela suffit pour assurer un décor durant de nombreux mois, bien plus longtemps de toute façon que les plantes cultivées pour leurs floraisons. Lors des périodes venteuses, les massifs sont en mouvements et ondulations. Elles sont robustes et certaines résistent à la sècheresse, aux sols pauvres et secs. Elles demandent un entretien réduit (taille au printemps </a:t>
            </a:r>
            <a:r>
              <a:rPr lang="fr-FR" b="0" i="0">
                <a:solidFill>
                  <a:srgbClr val="000000"/>
                </a:solidFill>
                <a:effectLst/>
                <a:latin typeface="Poppins" panose="020B0502040204020203" pitchFamily="2" charset="0"/>
              </a:rPr>
              <a:t>si nécessaire).</a:t>
            </a:r>
            <a:endParaRPr lang="fr-FR" dirty="0"/>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4</a:t>
            </a:fld>
            <a:endParaRPr lang="fr-FR"/>
          </a:p>
        </p:txBody>
      </p:sp>
    </p:spTree>
    <p:extLst>
      <p:ext uri="{BB962C8B-B14F-4D97-AF65-F5344CB8AC3E}">
        <p14:creationId xmlns:p14="http://schemas.microsoft.com/office/powerpoint/2010/main" val="387319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Elles offrent de nombreux avantages esthétiques, pratiques et écosystémiques Attention elles peuvent devenir envahissantes en se ressemant naturellement et indésirables comme l’herbe de la pampa ou le stipa.</a:t>
            </a:r>
          </a:p>
          <a:p>
            <a:r>
              <a:rPr lang="fr-FR" dirty="0"/>
              <a:t>Certaines sont allergènes. Donc choisir celles qui ont un faible potentiel: </a:t>
            </a:r>
            <a:r>
              <a:rPr lang="fr-FR" dirty="0" err="1"/>
              <a:t>Briza</a:t>
            </a:r>
            <a:r>
              <a:rPr lang="fr-FR" dirty="0"/>
              <a:t>, </a:t>
            </a:r>
            <a:r>
              <a:rPr lang="fr-FR" dirty="0" err="1"/>
              <a:t>Calimagrostis</a:t>
            </a:r>
            <a:r>
              <a:rPr lang="fr-FR" dirty="0"/>
              <a:t>, Carex, </a:t>
            </a:r>
            <a:r>
              <a:rPr lang="fr-FR" dirty="0" err="1"/>
              <a:t>Fetuca</a:t>
            </a:r>
            <a:r>
              <a:rPr lang="fr-FR" dirty="0"/>
              <a:t>, </a:t>
            </a:r>
            <a:r>
              <a:rPr lang="fr-FR" dirty="0" err="1"/>
              <a:t>Imperata</a:t>
            </a:r>
            <a:r>
              <a:rPr lang="fr-FR" dirty="0"/>
              <a:t>, </a:t>
            </a:r>
            <a:r>
              <a:rPr lang="fr-FR" dirty="0" err="1"/>
              <a:t>Melica</a:t>
            </a:r>
            <a:r>
              <a:rPr lang="fr-FR" dirty="0"/>
              <a:t>, </a:t>
            </a:r>
            <a:r>
              <a:rPr lang="fr-FR" dirty="0" err="1"/>
              <a:t>Muhlenbergia</a:t>
            </a:r>
            <a:r>
              <a:rPr lang="fr-FR" dirty="0"/>
              <a:t>, </a:t>
            </a:r>
            <a:r>
              <a:rPr lang="fr-FR" dirty="0" err="1"/>
              <a:t>Mischantus</a:t>
            </a:r>
            <a:r>
              <a:rPr lang="fr-FR" dirty="0"/>
              <a:t> </a:t>
            </a:r>
            <a:r>
              <a:rPr lang="fr-FR" dirty="0" err="1"/>
              <a:t>sinensis</a:t>
            </a:r>
            <a:r>
              <a:rPr lang="fr-FR" dirty="0"/>
              <a:t>, </a:t>
            </a:r>
            <a:r>
              <a:rPr lang="fr-FR" dirty="0" err="1"/>
              <a:t>Pennisetum</a:t>
            </a:r>
            <a:r>
              <a:rPr lang="fr-FR" dirty="0"/>
              <a:t>.</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5</a:t>
            </a:fld>
            <a:endParaRPr lang="fr-FR"/>
          </a:p>
        </p:txBody>
      </p:sp>
    </p:spTree>
    <p:extLst>
      <p:ext uri="{BB962C8B-B14F-4D97-AF65-F5344CB8AC3E}">
        <p14:creationId xmlns:p14="http://schemas.microsoft.com/office/powerpoint/2010/main" val="2850513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Elles ont un rôle écosystémique: abri à une petite faune et insectes, filtrent les polluants de l’air, absorption du CO² et </a:t>
            </a:r>
            <a:r>
              <a:rPr lang="fr-FR" dirty="0" err="1"/>
              <a:t>sequestration</a:t>
            </a:r>
            <a:r>
              <a:rPr lang="fr-FR" dirty="0"/>
              <a:t> dans le sol.</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6</a:t>
            </a:fld>
            <a:endParaRPr lang="fr-FR"/>
          </a:p>
        </p:txBody>
      </p:sp>
    </p:spTree>
    <p:extLst>
      <p:ext uri="{BB962C8B-B14F-4D97-AF65-F5344CB8AC3E}">
        <p14:creationId xmlns:p14="http://schemas.microsoft.com/office/powerpoint/2010/main" val="328952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a:lnSpc>
                <a:spcPct val="80000"/>
              </a:lnSpc>
              <a:buFontTx/>
              <a:buNone/>
            </a:pPr>
            <a:r>
              <a:rPr lang="fr-FR" dirty="0"/>
              <a:t>Définition: </a:t>
            </a:r>
            <a:r>
              <a:rPr lang="fr-FR" sz="1200" dirty="0"/>
              <a:t> </a:t>
            </a:r>
            <a:r>
              <a:rPr lang="fr-FR" altLang="fr-FR" sz="1200" dirty="0"/>
              <a:t>Depuis les années 90, les maisons grainières proposent des mélanges fleuris composés de fleurs annuelles, bisannuelles, ou de vivaces complétés éventuellement de graminées. </a:t>
            </a:r>
          </a:p>
          <a:p>
            <a:pPr>
              <a:lnSpc>
                <a:spcPct val="80000"/>
              </a:lnSpc>
              <a:buFontTx/>
              <a:buNone/>
            </a:pPr>
            <a:r>
              <a:rPr lang="fr-FR" altLang="fr-FR" sz="1200" dirty="0"/>
              <a:t>Ces mélanges donnent des compositions naturelles et champêtre et cette couverture du sol privilégie la biodiversité et le vie de la microfaune et des pollinisateurs</a:t>
            </a:r>
          </a:p>
          <a:p>
            <a:pPr>
              <a:lnSpc>
                <a:spcPct val="80000"/>
              </a:lnSpc>
              <a:buFontTx/>
              <a:buNone/>
            </a:pPr>
            <a:r>
              <a:rPr lang="fr-FR" altLang="fr-FR" sz="1200" dirty="0"/>
              <a:t>. </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7</a:t>
            </a:fld>
            <a:endParaRPr lang="fr-FR"/>
          </a:p>
        </p:txBody>
      </p:sp>
    </p:spTree>
    <p:extLst>
      <p:ext uri="{BB962C8B-B14F-4D97-AF65-F5344CB8AC3E}">
        <p14:creationId xmlns:p14="http://schemas.microsoft.com/office/powerpoint/2010/main" val="1040735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Ramener la nature en ville</a:t>
            </a:r>
          </a:p>
          <a:p>
            <a:endParaRPr lang="fr-FR" dirty="0"/>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8</a:t>
            </a:fld>
            <a:endParaRPr lang="fr-FR"/>
          </a:p>
        </p:txBody>
      </p:sp>
    </p:spTree>
    <p:extLst>
      <p:ext uri="{BB962C8B-B14F-4D97-AF65-F5344CB8AC3E}">
        <p14:creationId xmlns:p14="http://schemas.microsoft.com/office/powerpoint/2010/main" val="2002010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Utilisation pour la cueillette de bouquets champêtre, Pour fleurir une entrée de ville et remplacer du gazon, pour fleurir un giratoire de quartier et remplacer des annuelles, pour fleurir une friche.</a:t>
            </a:r>
          </a:p>
          <a:p>
            <a:r>
              <a:rPr lang="fr-FR" dirty="0"/>
              <a:t>Avoir des réflexion sur:</a:t>
            </a:r>
          </a:p>
          <a:p>
            <a:r>
              <a:rPr lang="fr-FR" dirty="0"/>
              <a:t>L’arrosage par aspersion de ces prairies ou pas. Pour le semis et pour le fleurissement. Difficile sans arrosage en climat méditerranéen.</a:t>
            </a:r>
          </a:p>
          <a:p>
            <a:r>
              <a:rPr lang="fr-FR" dirty="0"/>
              <a:t>Sur la période de fleurissement pour les touristes ou pour les habitants.</a:t>
            </a:r>
          </a:p>
          <a:p>
            <a:r>
              <a:rPr lang="fr-FR" dirty="0"/>
              <a:t>L’utilisation de semences locales et adaptées à son environnement</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9</a:t>
            </a:fld>
            <a:endParaRPr lang="fr-FR"/>
          </a:p>
        </p:txBody>
      </p:sp>
    </p:spTree>
    <p:extLst>
      <p:ext uri="{BB962C8B-B14F-4D97-AF65-F5344CB8AC3E}">
        <p14:creationId xmlns:p14="http://schemas.microsoft.com/office/powerpoint/2010/main" val="2802146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01C68773-5B89-4AA3-9E49-09A74E32348A}" type="datetimeFigureOut">
              <a:rPr lang="fr-FR" smtClean="0"/>
              <a:t>05/05/2026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4E011A8-1B4E-4F19-B843-500844445F2F}" type="slidenum">
              <a:rPr lang="fr-FR" smtClean="0"/>
              <a:t>‹N°›</a:t>
            </a:fld>
            <a:endParaRPr lang="fr-FR"/>
          </a:p>
        </p:txBody>
      </p:sp>
    </p:spTree>
    <p:extLst>
      <p:ext uri="{BB962C8B-B14F-4D97-AF65-F5344CB8AC3E}">
        <p14:creationId xmlns:p14="http://schemas.microsoft.com/office/powerpoint/2010/main" val="1864746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1C68773-5B89-4AA3-9E49-09A74E32348A}" type="datetimeFigureOut">
              <a:rPr lang="fr-FR" smtClean="0"/>
              <a:t>05/05/2026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4E011A8-1B4E-4F19-B843-500844445F2F}" type="slidenum">
              <a:rPr lang="fr-FR" smtClean="0"/>
              <a:t>‹N°›</a:t>
            </a:fld>
            <a:endParaRPr lang="fr-FR"/>
          </a:p>
        </p:txBody>
      </p:sp>
    </p:spTree>
    <p:extLst>
      <p:ext uri="{BB962C8B-B14F-4D97-AF65-F5344CB8AC3E}">
        <p14:creationId xmlns:p14="http://schemas.microsoft.com/office/powerpoint/2010/main" val="3649959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1C68773-5B89-4AA3-9E49-09A74E32348A}" type="datetimeFigureOut">
              <a:rPr lang="fr-FR" smtClean="0"/>
              <a:t>05/05/2026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4E011A8-1B4E-4F19-B843-500844445F2F}" type="slidenum">
              <a:rPr lang="fr-FR" smtClean="0"/>
              <a:t>‹N°›</a:t>
            </a:fld>
            <a:endParaRPr lang="fr-FR"/>
          </a:p>
        </p:txBody>
      </p:sp>
    </p:spTree>
    <p:extLst>
      <p:ext uri="{BB962C8B-B14F-4D97-AF65-F5344CB8AC3E}">
        <p14:creationId xmlns:p14="http://schemas.microsoft.com/office/powerpoint/2010/main" val="778971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re uniquement">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Espace réservé d’image 18">
            <a:extLst>
              <a:ext uri="{FF2B5EF4-FFF2-40B4-BE49-F238E27FC236}">
                <a16:creationId xmlns:a16="http://schemas.microsoft.com/office/drawing/2014/main" id="{34120D15-E48C-4FBE-BB95-24DB36D9F458}"/>
              </a:ext>
            </a:extLst>
          </p:cNvPr>
          <p:cNvSpPr>
            <a:spLocks noGrp="1"/>
          </p:cNvSpPr>
          <p:nvPr>
            <p:ph type="pic" sz="quarter" idx="14"/>
          </p:nvPr>
        </p:nvSpPr>
        <p:spPr>
          <a:xfrm>
            <a:off x="1024824" y="2530059"/>
            <a:ext cx="2780979"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rtlCol="0" anchor="ctr">
            <a:noAutofit/>
          </a:bodyPr>
          <a:lstStyle>
            <a:lvl1pPr algn="ctr">
              <a:buNone/>
              <a:defRPr sz="1200" b="1">
                <a:solidFill>
                  <a:schemeClr val="bg1"/>
                </a:solidFill>
              </a:defRPr>
            </a:lvl1pPr>
          </a:lstStyle>
          <a:p>
            <a:pPr rtl="0"/>
            <a:r>
              <a:rPr lang="fr-FR" noProof="0"/>
              <a:t>Cliquez sur l'icône pour ajouter une image</a:t>
            </a:r>
          </a:p>
        </p:txBody>
      </p:sp>
      <p:sp>
        <p:nvSpPr>
          <p:cNvPr id="2" name="Titre 1">
            <a:extLst>
              <a:ext uri="{FF2B5EF4-FFF2-40B4-BE49-F238E27FC236}">
                <a16:creationId xmlns:a16="http://schemas.microsoft.com/office/drawing/2014/main" id="{E969F227-D21C-48B3-828A-6BFA9585E82F}"/>
              </a:ext>
            </a:extLst>
          </p:cNvPr>
          <p:cNvSpPr>
            <a:spLocks noGrp="1"/>
          </p:cNvSpPr>
          <p:nvPr>
            <p:ph type="title" hasCustomPrompt="1"/>
          </p:nvPr>
        </p:nvSpPr>
        <p:spPr>
          <a:xfrm>
            <a:off x="3902202" y="585216"/>
            <a:ext cx="4375404" cy="2276856"/>
          </a:xfrm>
        </p:spPr>
        <p:txBody>
          <a:bodyPr rtlCol="0" anchor="b"/>
          <a:lstStyle>
            <a:lvl1pPr algn="r">
              <a:defRPr sz="4500" b="1" cap="all" spc="300" baseline="0">
                <a:solidFill>
                  <a:schemeClr val="bg1"/>
                </a:solidFill>
              </a:defRPr>
            </a:lvl1pPr>
          </a:lstStyle>
          <a:p>
            <a:pPr rtl="0"/>
            <a:r>
              <a:rPr lang="fr-FR" noProof="0"/>
              <a:t>Titre</a:t>
            </a:r>
          </a:p>
        </p:txBody>
      </p:sp>
      <p:sp>
        <p:nvSpPr>
          <p:cNvPr id="3" name="Espace réservé de la date 2">
            <a:extLst>
              <a:ext uri="{FF2B5EF4-FFF2-40B4-BE49-F238E27FC236}">
                <a16:creationId xmlns:a16="http://schemas.microsoft.com/office/drawing/2014/main" id="{8DF1DFFF-E5C5-43DF-B71C-7270DB97372C}"/>
              </a:ext>
            </a:extLst>
          </p:cNvPr>
          <p:cNvSpPr>
            <a:spLocks noGrp="1"/>
          </p:cNvSpPr>
          <p:nvPr>
            <p:ph type="dt" sz="half" idx="10"/>
          </p:nvPr>
        </p:nvSpPr>
        <p:spPr>
          <a:xfrm>
            <a:off x="493776" y="201169"/>
            <a:ext cx="2057400" cy="365125"/>
          </a:xfrm>
        </p:spPr>
        <p:txBody>
          <a:bodyPr rtlCol="0"/>
          <a:lstStyle>
            <a:lvl1pPr>
              <a:defRPr>
                <a:solidFill>
                  <a:schemeClr val="bg1"/>
                </a:solidFill>
              </a:defRPr>
            </a:lvl1pPr>
          </a:lstStyle>
          <a:p>
            <a:pPr rtl="0"/>
            <a:r>
              <a:rPr lang="fr-FR" noProof="0"/>
              <a:t>03/09/20XX</a:t>
            </a:r>
          </a:p>
        </p:txBody>
      </p:sp>
      <p:sp>
        <p:nvSpPr>
          <p:cNvPr id="4" name="Espace réservé du pied de page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760095" y="1984169"/>
            <a:ext cx="2788920" cy="273844"/>
          </a:xfrm>
        </p:spPr>
        <p:txBody>
          <a:bodyPr rtlCol="0"/>
          <a:lstStyle>
            <a:lvl1pPr>
              <a:defRPr>
                <a:solidFill>
                  <a:schemeClr val="bg1"/>
                </a:solidFill>
              </a:defRPr>
            </a:lvl1pPr>
          </a:lstStyle>
          <a:p>
            <a:pPr rtl="0"/>
            <a:r>
              <a:rPr lang="fr-FR" noProof="0"/>
              <a:t>Conclusion, synthèse et bilan</a:t>
            </a:r>
          </a:p>
        </p:txBody>
      </p:sp>
      <p:sp>
        <p:nvSpPr>
          <p:cNvPr id="5" name="Espace réservé du numéro de diapositive 4">
            <a:extLst>
              <a:ext uri="{FF2B5EF4-FFF2-40B4-BE49-F238E27FC236}">
                <a16:creationId xmlns:a16="http://schemas.microsoft.com/office/drawing/2014/main" id="{30FF4306-91CD-4B7B-8A53-34BE8F997581}"/>
              </a:ext>
            </a:extLst>
          </p:cNvPr>
          <p:cNvSpPr>
            <a:spLocks noGrp="1"/>
          </p:cNvSpPr>
          <p:nvPr>
            <p:ph type="sldNum" sz="quarter" idx="12"/>
          </p:nvPr>
        </p:nvSpPr>
        <p:spPr>
          <a:xfrm>
            <a:off x="6457950" y="201169"/>
            <a:ext cx="2057400" cy="365125"/>
          </a:xfrm>
        </p:spPr>
        <p:txBody>
          <a:bodyPr rtlCol="0"/>
          <a:lstStyle>
            <a:lvl1pPr>
              <a:defRPr>
                <a:solidFill>
                  <a:schemeClr val="bg1"/>
                </a:solidFill>
              </a:defRPr>
            </a:lvl1pPr>
          </a:lstStyle>
          <a:p>
            <a:pPr rtl="0"/>
            <a:fld id="{D8DA9DAA-006C-4F4B-980E-E3DF019B24E2}" type="slidenum">
              <a:rPr lang="fr-FR" noProof="0" smtClean="0"/>
              <a:pPr rtl="0"/>
              <a:t>‹N°›</a:t>
            </a:fld>
            <a:endParaRPr lang="fr-FR" noProof="0"/>
          </a:p>
        </p:txBody>
      </p:sp>
      <p:cxnSp>
        <p:nvCxnSpPr>
          <p:cNvPr id="14" name="Connecteur droit 13">
            <a:extLst>
              <a:ext uri="{FF2B5EF4-FFF2-40B4-BE49-F238E27FC236}">
                <a16:creationId xmlns:a16="http://schemas.microsoft.com/office/drawing/2014/main" id="{13AE7F8D-AE68-4A83-BAB5-3A97D473CE3C}"/>
              </a:ext>
            </a:extLst>
          </p:cNvPr>
          <p:cNvCxnSpPr>
            <a:cxnSpLocks/>
          </p:cNvCxnSpPr>
          <p:nvPr userDrawn="1"/>
        </p:nvCxnSpPr>
        <p:spPr>
          <a:xfrm>
            <a:off x="642086" y="3568936"/>
            <a:ext cx="0" cy="32760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Espace réservé du texte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3902202" y="3127248"/>
            <a:ext cx="4375404" cy="3118104"/>
          </a:xfrm>
        </p:spPr>
        <p:txBody>
          <a:bodyPr rtlCol="0"/>
          <a:lstStyle>
            <a:lvl1pPr marL="0" indent="0" algn="r">
              <a:buNone/>
              <a:defRPr sz="1350">
                <a:solidFill>
                  <a:schemeClr val="bg1"/>
                </a:solidFill>
              </a:defRPr>
            </a:lvl1pPr>
          </a:lstStyle>
          <a:p>
            <a:pPr lvl="0" rtl="0"/>
            <a:r>
              <a:rPr lang="fr-FR" noProof="0"/>
              <a:t>Modifiez les styles du texte</a:t>
            </a:r>
          </a:p>
        </p:txBody>
      </p:sp>
      <p:sp>
        <p:nvSpPr>
          <p:cNvPr id="11" name="Graphisme 12">
            <a:extLst>
              <a:ext uri="{FF2B5EF4-FFF2-40B4-BE49-F238E27FC236}">
                <a16:creationId xmlns:a16="http://schemas.microsoft.com/office/drawing/2014/main" id="{EA1B6985-3E5A-40F4-9268-D4AB3BBF8C91}"/>
              </a:ext>
            </a:extLst>
          </p:cNvPr>
          <p:cNvSpPr/>
          <p:nvPr userDrawn="1"/>
        </p:nvSpPr>
        <p:spPr>
          <a:xfrm>
            <a:off x="3559045" y="2760277"/>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fr-FR" sz="1350" noProof="0"/>
          </a:p>
        </p:txBody>
      </p:sp>
      <p:sp>
        <p:nvSpPr>
          <p:cNvPr id="13" name="Graphisme 13">
            <a:extLst>
              <a:ext uri="{FF2B5EF4-FFF2-40B4-BE49-F238E27FC236}">
                <a16:creationId xmlns:a16="http://schemas.microsoft.com/office/drawing/2014/main" id="{338BC906-9D03-4280-85E8-21A81BC21D73}"/>
              </a:ext>
            </a:extLst>
          </p:cNvPr>
          <p:cNvSpPr/>
          <p:nvPr userDrawn="1"/>
        </p:nvSpPr>
        <p:spPr>
          <a:xfrm>
            <a:off x="3289961" y="2530983"/>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fr-FR" sz="1350" noProof="0"/>
          </a:p>
        </p:txBody>
      </p:sp>
      <p:sp>
        <p:nvSpPr>
          <p:cNvPr id="17" name="Graphisme 15">
            <a:extLst>
              <a:ext uri="{FF2B5EF4-FFF2-40B4-BE49-F238E27FC236}">
                <a16:creationId xmlns:a16="http://schemas.microsoft.com/office/drawing/2014/main" id="{C5C06D53-C9F6-47E8-BFE1-B8193A1AED8B}"/>
              </a:ext>
            </a:extLst>
          </p:cNvPr>
          <p:cNvSpPr/>
          <p:nvPr userDrawn="1"/>
        </p:nvSpPr>
        <p:spPr>
          <a:xfrm>
            <a:off x="1252490" y="6031572"/>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fr-FR" sz="1350" noProof="0"/>
          </a:p>
        </p:txBody>
      </p:sp>
    </p:spTree>
    <p:extLst>
      <p:ext uri="{BB962C8B-B14F-4D97-AF65-F5344CB8AC3E}">
        <p14:creationId xmlns:p14="http://schemas.microsoft.com/office/powerpoint/2010/main" val="65903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1C68773-5B89-4AA3-9E49-09A74E32348A}" type="datetimeFigureOut">
              <a:rPr lang="fr-FR" smtClean="0"/>
              <a:t>05/05/2026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4E011A8-1B4E-4F19-B843-500844445F2F}" type="slidenum">
              <a:rPr lang="fr-FR" smtClean="0"/>
              <a:t>‹N°›</a:t>
            </a:fld>
            <a:endParaRPr lang="fr-FR"/>
          </a:p>
        </p:txBody>
      </p:sp>
    </p:spTree>
    <p:extLst>
      <p:ext uri="{BB962C8B-B14F-4D97-AF65-F5344CB8AC3E}">
        <p14:creationId xmlns:p14="http://schemas.microsoft.com/office/powerpoint/2010/main" val="714904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01C68773-5B89-4AA3-9E49-09A74E32348A}" type="datetimeFigureOut">
              <a:rPr lang="fr-FR" smtClean="0"/>
              <a:t>05/05/2026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4E011A8-1B4E-4F19-B843-500844445F2F}" type="slidenum">
              <a:rPr lang="fr-FR" smtClean="0"/>
              <a:t>‹N°›</a:t>
            </a:fld>
            <a:endParaRPr lang="fr-FR"/>
          </a:p>
        </p:txBody>
      </p:sp>
    </p:spTree>
    <p:extLst>
      <p:ext uri="{BB962C8B-B14F-4D97-AF65-F5344CB8AC3E}">
        <p14:creationId xmlns:p14="http://schemas.microsoft.com/office/powerpoint/2010/main" val="1112017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01C68773-5B89-4AA3-9E49-09A74E32348A}" type="datetimeFigureOut">
              <a:rPr lang="fr-FR" smtClean="0"/>
              <a:t>05/05/2026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4E011A8-1B4E-4F19-B843-500844445F2F}" type="slidenum">
              <a:rPr lang="fr-FR" smtClean="0"/>
              <a:t>‹N°›</a:t>
            </a:fld>
            <a:endParaRPr lang="fr-FR"/>
          </a:p>
        </p:txBody>
      </p:sp>
    </p:spTree>
    <p:extLst>
      <p:ext uri="{BB962C8B-B14F-4D97-AF65-F5344CB8AC3E}">
        <p14:creationId xmlns:p14="http://schemas.microsoft.com/office/powerpoint/2010/main" val="1267436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01C68773-5B89-4AA3-9E49-09A74E32348A}" type="datetimeFigureOut">
              <a:rPr lang="fr-FR" smtClean="0"/>
              <a:t>05/05/2026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4E011A8-1B4E-4F19-B843-500844445F2F}" type="slidenum">
              <a:rPr lang="fr-FR" smtClean="0"/>
              <a:t>‹N°›</a:t>
            </a:fld>
            <a:endParaRPr lang="fr-FR"/>
          </a:p>
        </p:txBody>
      </p:sp>
    </p:spTree>
    <p:extLst>
      <p:ext uri="{BB962C8B-B14F-4D97-AF65-F5344CB8AC3E}">
        <p14:creationId xmlns:p14="http://schemas.microsoft.com/office/powerpoint/2010/main" val="1340588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01C68773-5B89-4AA3-9E49-09A74E32348A}" type="datetimeFigureOut">
              <a:rPr lang="fr-FR" smtClean="0"/>
              <a:t>05/05/2026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4E011A8-1B4E-4F19-B843-500844445F2F}" type="slidenum">
              <a:rPr lang="fr-FR" smtClean="0"/>
              <a:t>‹N°›</a:t>
            </a:fld>
            <a:endParaRPr lang="fr-FR"/>
          </a:p>
        </p:txBody>
      </p:sp>
    </p:spTree>
    <p:extLst>
      <p:ext uri="{BB962C8B-B14F-4D97-AF65-F5344CB8AC3E}">
        <p14:creationId xmlns:p14="http://schemas.microsoft.com/office/powerpoint/2010/main" val="958638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C68773-5B89-4AA3-9E49-09A74E32348A}" type="datetimeFigureOut">
              <a:rPr lang="fr-FR" smtClean="0"/>
              <a:t>05/05/2026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4E011A8-1B4E-4F19-B843-500844445F2F}" type="slidenum">
              <a:rPr lang="fr-FR" smtClean="0"/>
              <a:t>‹N°›</a:t>
            </a:fld>
            <a:endParaRPr lang="fr-FR"/>
          </a:p>
        </p:txBody>
      </p:sp>
    </p:spTree>
    <p:extLst>
      <p:ext uri="{BB962C8B-B14F-4D97-AF65-F5344CB8AC3E}">
        <p14:creationId xmlns:p14="http://schemas.microsoft.com/office/powerpoint/2010/main" val="1093752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1C68773-5B89-4AA3-9E49-09A74E32348A}" type="datetimeFigureOut">
              <a:rPr lang="fr-FR" smtClean="0"/>
              <a:t>05/05/2026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4E011A8-1B4E-4F19-B843-500844445F2F}" type="slidenum">
              <a:rPr lang="fr-FR" smtClean="0"/>
              <a:t>‹N°›</a:t>
            </a:fld>
            <a:endParaRPr lang="fr-FR"/>
          </a:p>
        </p:txBody>
      </p:sp>
    </p:spTree>
    <p:extLst>
      <p:ext uri="{BB962C8B-B14F-4D97-AF65-F5344CB8AC3E}">
        <p14:creationId xmlns:p14="http://schemas.microsoft.com/office/powerpoint/2010/main" val="2993833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1C68773-5B89-4AA3-9E49-09A74E32348A}" type="datetimeFigureOut">
              <a:rPr lang="fr-FR" smtClean="0"/>
              <a:t>05/05/2026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4E011A8-1B4E-4F19-B843-500844445F2F}" type="slidenum">
              <a:rPr lang="fr-FR" smtClean="0"/>
              <a:t>‹N°›</a:t>
            </a:fld>
            <a:endParaRPr lang="fr-FR"/>
          </a:p>
        </p:txBody>
      </p:sp>
    </p:spTree>
    <p:extLst>
      <p:ext uri="{BB962C8B-B14F-4D97-AF65-F5344CB8AC3E}">
        <p14:creationId xmlns:p14="http://schemas.microsoft.com/office/powerpoint/2010/main" val="2427732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C68773-5B89-4AA3-9E49-09A74E32348A}" type="datetimeFigureOut">
              <a:rPr lang="fr-FR" smtClean="0"/>
              <a:t>05/05/2026</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E011A8-1B4E-4F19-B843-500844445F2F}" type="slidenum">
              <a:rPr lang="fr-FR" smtClean="0"/>
              <a:t>‹N°›</a:t>
            </a:fld>
            <a:endParaRPr lang="fr-FR"/>
          </a:p>
        </p:txBody>
      </p:sp>
    </p:spTree>
    <p:extLst>
      <p:ext uri="{BB962C8B-B14F-4D97-AF65-F5344CB8AC3E}">
        <p14:creationId xmlns:p14="http://schemas.microsoft.com/office/powerpoint/2010/main" val="3356971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hyperlink" Target="https://www.senteursduquercy.com/"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hyperlink" Target="https://unjardindevivaces.fr/" TargetMode="External"/><Relationship Id="rId4" Type="http://schemas.openxmlformats.org/officeDocument/2006/relationships/hyperlink" Target="https://www.pepinieresdespyrenees.fr/"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ofb.gouv.fr/les-especes-exotiques-envahissantes" TargetMode="External"/><Relationship Id="rId5" Type="http://schemas.openxmlformats.org/officeDocument/2006/relationships/hyperlink" Target="https://www.pollens.fr/le-reseau/les-pollens/graminees" TargetMode="Externa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628650" y="102239"/>
            <a:ext cx="8017908" cy="624392"/>
          </a:xfrm>
        </p:spPr>
        <p:txBody>
          <a:bodyPr rtlCol="0">
            <a:normAutofit/>
          </a:bodyPr>
          <a:lstStyle/>
          <a:p>
            <a:pPr algn="ctr" rtl="0"/>
            <a:r>
              <a:rPr lang="fr-FR" sz="3000" dirty="0">
                <a:latin typeface="+mn-lt"/>
              </a:rPr>
              <a:t>LES PLANTES bulbeuses et autres</a:t>
            </a:r>
            <a:endParaRPr lang="fr-FR" sz="3000" dirty="0"/>
          </a:p>
        </p:txBody>
      </p:sp>
      <p:sp>
        <p:nvSpPr>
          <p:cNvPr id="9" name="Espace réservé du numéro de diapositive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rtl="0"/>
            <a:fld id="{D8DA9DAA-006C-4F4B-980E-E3DF019B24E2}" type="slidenum">
              <a:rPr lang="fr-FR" smtClean="0"/>
              <a:pPr rtl="0"/>
              <a:t>1</a:t>
            </a:fld>
            <a:endParaRPr lang="fr-FR"/>
          </a:p>
        </p:txBody>
      </p:sp>
      <p:sp>
        <p:nvSpPr>
          <p:cNvPr id="5" name="Espace réservé du pied de page 4">
            <a:extLst>
              <a:ext uri="{FF2B5EF4-FFF2-40B4-BE49-F238E27FC236}">
                <a16:creationId xmlns:a16="http://schemas.microsoft.com/office/drawing/2014/main" id="{17331F43-4295-67F5-F745-EE57FB7FCEC6}"/>
              </a:ext>
            </a:extLst>
          </p:cNvPr>
          <p:cNvSpPr>
            <a:spLocks noGrp="1"/>
          </p:cNvSpPr>
          <p:nvPr>
            <p:ph type="ftr" sz="quarter" idx="11"/>
          </p:nvPr>
        </p:nvSpPr>
        <p:spPr/>
        <p:txBody>
          <a:bodyPr/>
          <a:lstStyle/>
          <a:p>
            <a:pPr rtl="0"/>
            <a:r>
              <a:rPr lang="fr-FR" noProof="0" dirty="0"/>
              <a:t>EMBELLISSEMENT DURABLE</a:t>
            </a:r>
          </a:p>
        </p:txBody>
      </p:sp>
      <p:sp>
        <p:nvSpPr>
          <p:cNvPr id="6" name="Espace réservé du texte 5">
            <a:extLst>
              <a:ext uri="{FF2B5EF4-FFF2-40B4-BE49-F238E27FC236}">
                <a16:creationId xmlns:a16="http://schemas.microsoft.com/office/drawing/2014/main" id="{100972FC-5B61-C426-4A35-DF316B8496DA}"/>
              </a:ext>
            </a:extLst>
          </p:cNvPr>
          <p:cNvSpPr>
            <a:spLocks noGrp="1"/>
          </p:cNvSpPr>
          <p:nvPr>
            <p:ph type="body" sz="quarter" idx="13"/>
          </p:nvPr>
        </p:nvSpPr>
        <p:spPr/>
        <p:txBody>
          <a:bodyPr/>
          <a:lstStyle/>
          <a:p>
            <a:endParaRPr lang="fr-FR"/>
          </a:p>
        </p:txBody>
      </p:sp>
      <p:pic>
        <p:nvPicPr>
          <p:cNvPr id="7" name="Picture 5" descr="Photo 006">
            <a:extLst>
              <a:ext uri="{FF2B5EF4-FFF2-40B4-BE49-F238E27FC236}">
                <a16:creationId xmlns:a16="http://schemas.microsoft.com/office/drawing/2014/main" id="{BCD01442-BDCB-9EF8-6A6C-26F993BC97E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2941" y="719137"/>
            <a:ext cx="8569325" cy="6138863"/>
          </a:xfrm>
          <a:prstGeom prst="rect">
            <a:avLst/>
          </a:prstGeom>
          <a:noFill/>
          <a:ln w="9525">
            <a:solidFill>
              <a:srgbClr val="5E346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628650" y="102239"/>
            <a:ext cx="8017908" cy="624392"/>
          </a:xfrm>
        </p:spPr>
        <p:txBody>
          <a:bodyPr rtlCol="0">
            <a:normAutofit/>
          </a:bodyPr>
          <a:lstStyle/>
          <a:p>
            <a:pPr algn="ctr" rtl="0"/>
            <a:r>
              <a:rPr lang="fr-FR" sz="3000" dirty="0">
                <a:latin typeface="+mn-lt"/>
              </a:rPr>
              <a:t>LES ARBUSTES et les arbrisseaux</a:t>
            </a:r>
            <a:endParaRPr lang="fr-FR" sz="3000" dirty="0"/>
          </a:p>
        </p:txBody>
      </p:sp>
      <p:sp>
        <p:nvSpPr>
          <p:cNvPr id="5" name="Espace réservé du pied de page 4">
            <a:extLst>
              <a:ext uri="{FF2B5EF4-FFF2-40B4-BE49-F238E27FC236}">
                <a16:creationId xmlns:a16="http://schemas.microsoft.com/office/drawing/2014/main" id="{17331F43-4295-67F5-F745-EE57FB7FCEC6}"/>
              </a:ext>
            </a:extLst>
          </p:cNvPr>
          <p:cNvSpPr>
            <a:spLocks noGrp="1"/>
          </p:cNvSpPr>
          <p:nvPr>
            <p:ph type="ftr" sz="quarter" idx="11"/>
          </p:nvPr>
        </p:nvSpPr>
        <p:spPr/>
        <p:txBody>
          <a:bodyPr/>
          <a:lstStyle/>
          <a:p>
            <a:pPr rtl="0"/>
            <a:r>
              <a:rPr lang="fr-FR" noProof="0" dirty="0"/>
              <a:t>EMBELLISSEMENT DURABLE</a:t>
            </a:r>
          </a:p>
        </p:txBody>
      </p:sp>
      <p:sp>
        <p:nvSpPr>
          <p:cNvPr id="6" name="Espace réservé du texte 5">
            <a:extLst>
              <a:ext uri="{FF2B5EF4-FFF2-40B4-BE49-F238E27FC236}">
                <a16:creationId xmlns:a16="http://schemas.microsoft.com/office/drawing/2014/main" id="{100972FC-5B61-C426-4A35-DF316B8496DA}"/>
              </a:ext>
            </a:extLst>
          </p:cNvPr>
          <p:cNvSpPr>
            <a:spLocks noGrp="1"/>
          </p:cNvSpPr>
          <p:nvPr>
            <p:ph type="body" sz="quarter" idx="13"/>
          </p:nvPr>
        </p:nvSpPr>
        <p:spPr/>
        <p:txBody>
          <a:bodyPr/>
          <a:lstStyle/>
          <a:p>
            <a:endParaRPr lang="fr-FR"/>
          </a:p>
        </p:txBody>
      </p:sp>
      <p:sp>
        <p:nvSpPr>
          <p:cNvPr id="2" name="Rectangle 4" descr="30">
            <a:extLst>
              <a:ext uri="{FF2B5EF4-FFF2-40B4-BE49-F238E27FC236}">
                <a16:creationId xmlns:a16="http://schemas.microsoft.com/office/drawing/2014/main" id="{B69CBA59-E466-BA58-F3B3-E409701E0F08}"/>
              </a:ext>
            </a:extLst>
          </p:cNvPr>
          <p:cNvSpPr>
            <a:spLocks noGrp="1" noChangeAspect="1" noChangeArrowheads="1"/>
          </p:cNvSpPr>
          <p:nvPr isPhoto="1"/>
        </p:nvSpPr>
        <p:spPr bwMode="auto">
          <a:xfrm>
            <a:off x="287337" y="809625"/>
            <a:ext cx="8569325" cy="6048375"/>
          </a:xfrm>
          <a:prstGeom prst="rect">
            <a:avLst/>
          </a:prstGeom>
          <a:blipFill dpi="0" rotWithShape="1">
            <a:blip r:embed="rId3"/>
            <a:srcRect/>
            <a:stretch>
              <a:fillRect b="-6260"/>
            </a:stretch>
          </a:blipFill>
          <a:ln w="9525">
            <a:solidFill>
              <a:srgbClr val="5E34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Tree>
    <p:extLst>
      <p:ext uri="{BB962C8B-B14F-4D97-AF65-F5344CB8AC3E}">
        <p14:creationId xmlns:p14="http://schemas.microsoft.com/office/powerpoint/2010/main" val="151478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fficher l’image source">
            <a:extLst>
              <a:ext uri="{FF2B5EF4-FFF2-40B4-BE49-F238E27FC236}">
                <a16:creationId xmlns:a16="http://schemas.microsoft.com/office/drawing/2014/main" id="{E864EA6F-DC59-6DB8-B4DA-41643A1388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06849" y="2286001"/>
            <a:ext cx="4571999" cy="45719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5" descr="PTO arbres 26 04 2006">
            <a:extLst>
              <a:ext uri="{FF2B5EF4-FFF2-40B4-BE49-F238E27FC236}">
                <a16:creationId xmlns:a16="http://schemas.microsoft.com/office/drawing/2014/main" id="{49CAA37C-9C81-050B-3597-BD40DE0739D5}"/>
              </a:ext>
            </a:extLst>
          </p:cNvPr>
          <p:cNvPicPr>
            <a:picLocks noChangeAspect="1" noChangeArrowheads="1"/>
          </p:cNvPicPr>
          <p:nvPr/>
        </p:nvPicPr>
        <p:blipFill>
          <a:blip r:embed="rId4">
            <a:extLst>
              <a:ext uri="{28A0092B-C50C-407E-A947-70E740481C1C}">
                <a14:useLocalDpi xmlns:a14="http://schemas.microsoft.com/office/drawing/2010/main"/>
              </a:ext>
            </a:extLst>
          </a:blip>
          <a:srcRect l="10760" r="11852" b="-3"/>
          <a:stretch>
            <a:fillRect/>
          </a:stretch>
        </p:blipFill>
        <p:spPr bwMode="auto">
          <a:xfrm>
            <a:off x="462988" y="0"/>
            <a:ext cx="3460830" cy="3421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Afficher l’image source">
            <a:extLst>
              <a:ext uri="{FF2B5EF4-FFF2-40B4-BE49-F238E27FC236}">
                <a16:creationId xmlns:a16="http://schemas.microsoft.com/office/drawing/2014/main" id="{97A9539F-67A9-3FC1-0BF3-A8B99F1D652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 y="3275635"/>
            <a:ext cx="5351251" cy="35823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ficher l’image source">
            <a:extLst>
              <a:ext uri="{FF2B5EF4-FFF2-40B4-BE49-F238E27FC236}">
                <a16:creationId xmlns:a16="http://schemas.microsoft.com/office/drawing/2014/main" id="{D233ABB2-E077-71F6-6CBE-0BCA665A45A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81770" y="0"/>
            <a:ext cx="4415113" cy="29399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628650" y="102239"/>
            <a:ext cx="8017908" cy="624392"/>
          </a:xfrm>
        </p:spPr>
        <p:txBody>
          <a:bodyPr rtlCol="0">
            <a:normAutofit/>
          </a:bodyPr>
          <a:lstStyle/>
          <a:p>
            <a:pPr algn="ctr" rtl="0"/>
            <a:r>
              <a:rPr lang="fr-FR" sz="3000" dirty="0">
                <a:latin typeface="+mn-lt"/>
              </a:rPr>
              <a:t>LES ROSIERS</a:t>
            </a:r>
            <a:endParaRPr lang="fr-FR" sz="3000" dirty="0"/>
          </a:p>
        </p:txBody>
      </p:sp>
      <p:sp>
        <p:nvSpPr>
          <p:cNvPr id="9" name="Espace réservé du numéro de diapositive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rtl="0"/>
            <a:fld id="{D8DA9DAA-006C-4F4B-980E-E3DF019B24E2}" type="slidenum">
              <a:rPr lang="fr-FR" smtClean="0"/>
              <a:pPr rtl="0"/>
              <a:t>12</a:t>
            </a:fld>
            <a:endParaRPr lang="fr-FR" dirty="0"/>
          </a:p>
        </p:txBody>
      </p:sp>
      <p:sp>
        <p:nvSpPr>
          <p:cNvPr id="5" name="Espace réservé du pied de page 4">
            <a:extLst>
              <a:ext uri="{FF2B5EF4-FFF2-40B4-BE49-F238E27FC236}">
                <a16:creationId xmlns:a16="http://schemas.microsoft.com/office/drawing/2014/main" id="{17331F43-4295-67F5-F745-EE57FB7FCEC6}"/>
              </a:ext>
            </a:extLst>
          </p:cNvPr>
          <p:cNvSpPr>
            <a:spLocks noGrp="1"/>
          </p:cNvSpPr>
          <p:nvPr>
            <p:ph type="ftr" sz="quarter" idx="11"/>
          </p:nvPr>
        </p:nvSpPr>
        <p:spPr/>
        <p:txBody>
          <a:bodyPr/>
          <a:lstStyle/>
          <a:p>
            <a:pPr rtl="0"/>
            <a:r>
              <a:rPr lang="fr-FR" noProof="0" dirty="0"/>
              <a:t>EMBELLISSEMENT DURABLE</a:t>
            </a:r>
          </a:p>
        </p:txBody>
      </p:sp>
      <p:sp>
        <p:nvSpPr>
          <p:cNvPr id="6" name="Espace réservé du texte 5">
            <a:extLst>
              <a:ext uri="{FF2B5EF4-FFF2-40B4-BE49-F238E27FC236}">
                <a16:creationId xmlns:a16="http://schemas.microsoft.com/office/drawing/2014/main" id="{100972FC-5B61-C426-4A35-DF316B8496DA}"/>
              </a:ext>
            </a:extLst>
          </p:cNvPr>
          <p:cNvSpPr>
            <a:spLocks noGrp="1"/>
          </p:cNvSpPr>
          <p:nvPr>
            <p:ph type="body" sz="quarter" idx="13"/>
          </p:nvPr>
        </p:nvSpPr>
        <p:spPr/>
        <p:txBody>
          <a:bodyPr/>
          <a:lstStyle/>
          <a:p>
            <a:endParaRPr lang="fr-FR"/>
          </a:p>
        </p:txBody>
      </p:sp>
      <p:pic>
        <p:nvPicPr>
          <p:cNvPr id="2" name="Picture 4" descr="Grande roseraie PTO 05 06 2010 (13)">
            <a:extLst>
              <a:ext uri="{FF2B5EF4-FFF2-40B4-BE49-F238E27FC236}">
                <a16:creationId xmlns:a16="http://schemas.microsoft.com/office/drawing/2014/main" id="{8A910895-61FE-6C18-26B0-054E6DE0261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a:xfrm>
            <a:off x="866394" y="743871"/>
            <a:ext cx="8150284" cy="6114129"/>
          </a:xfrm>
          <a:prstGeom prst="rect">
            <a:avLst/>
          </a:prstGeom>
        </p:spPr>
      </p:pic>
    </p:spTree>
    <p:extLst>
      <p:ext uri="{BB962C8B-B14F-4D97-AF65-F5344CB8AC3E}">
        <p14:creationId xmlns:p14="http://schemas.microsoft.com/office/powerpoint/2010/main" val="2727864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fficher l’image source">
            <a:extLst>
              <a:ext uri="{FF2B5EF4-FFF2-40B4-BE49-F238E27FC236}">
                <a16:creationId xmlns:a16="http://schemas.microsoft.com/office/drawing/2014/main" id="{05A7F110-F893-5462-B2A4-375D4677DF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06502" y="3214867"/>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fficher l’image source">
            <a:extLst>
              <a:ext uri="{FF2B5EF4-FFF2-40B4-BE49-F238E27FC236}">
                <a16:creationId xmlns:a16="http://schemas.microsoft.com/office/drawing/2014/main" id="{D5CD7985-3A6B-BCA5-3959-E0127C404C0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0"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fficher l’image source">
            <a:extLst>
              <a:ext uri="{FF2B5EF4-FFF2-40B4-BE49-F238E27FC236}">
                <a16:creationId xmlns:a16="http://schemas.microsoft.com/office/drawing/2014/main" id="{0D87E3FE-B677-0B28-8090-95040F2E269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4757195" cy="356789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fficher l’image source">
            <a:extLst>
              <a:ext uri="{FF2B5EF4-FFF2-40B4-BE49-F238E27FC236}">
                <a16:creationId xmlns:a16="http://schemas.microsoft.com/office/drawing/2014/main" id="{1314C0DC-67B3-262C-0A43-B55580B4B5CC}"/>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0" y="3551498"/>
            <a:ext cx="3306502" cy="3306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99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fficher l’image source">
            <a:extLst>
              <a:ext uri="{FF2B5EF4-FFF2-40B4-BE49-F238E27FC236}">
                <a16:creationId xmlns:a16="http://schemas.microsoft.com/office/drawing/2014/main" id="{AD59848B-AD4E-EE58-0AEB-82414F0E55C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4803494" cy="32014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fficher l’image source">
            <a:extLst>
              <a:ext uri="{FF2B5EF4-FFF2-40B4-BE49-F238E27FC236}">
                <a16:creationId xmlns:a16="http://schemas.microsoft.com/office/drawing/2014/main" id="{ADF3DCA4-8C90-F157-8AEE-EC34AAEFF74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2471" y="-1"/>
            <a:ext cx="4421529" cy="442152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fficher l’image source">
            <a:extLst>
              <a:ext uri="{FF2B5EF4-FFF2-40B4-BE49-F238E27FC236}">
                <a16:creationId xmlns:a16="http://schemas.microsoft.com/office/drawing/2014/main" id="{9636A506-CD8E-54DE-E521-67268E36177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162309" y="3948968"/>
            <a:ext cx="3307004" cy="29090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915B9F85-764A-BA9B-3F20-8CFCC76D52A9}"/>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 y="3191467"/>
            <a:ext cx="4247908" cy="36665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3218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628650" y="102239"/>
            <a:ext cx="8017908" cy="624392"/>
          </a:xfrm>
        </p:spPr>
        <p:txBody>
          <a:bodyPr rtlCol="0">
            <a:normAutofit/>
          </a:bodyPr>
          <a:lstStyle/>
          <a:p>
            <a:pPr algn="ctr" rtl="0"/>
            <a:r>
              <a:rPr lang="fr-FR" sz="3000" dirty="0">
                <a:latin typeface="+mn-lt"/>
              </a:rPr>
              <a:t>LES PLANTES VIVACES OU PERENNES</a:t>
            </a:r>
            <a:endParaRPr lang="fr-FR" sz="3000" dirty="0"/>
          </a:p>
        </p:txBody>
      </p:sp>
      <p:sp>
        <p:nvSpPr>
          <p:cNvPr id="4" name="Espace réservé du texte 3">
            <a:extLst>
              <a:ext uri="{FF2B5EF4-FFF2-40B4-BE49-F238E27FC236}">
                <a16:creationId xmlns:a16="http://schemas.microsoft.com/office/drawing/2014/main" id="{65DE74E9-AA78-46C1-845A-0B72FA8AF35E}"/>
              </a:ext>
            </a:extLst>
          </p:cNvPr>
          <p:cNvSpPr>
            <a:spLocks noGrp="1"/>
          </p:cNvSpPr>
          <p:nvPr>
            <p:ph type="body" sz="quarter" idx="13"/>
          </p:nvPr>
        </p:nvSpPr>
        <p:spPr>
          <a:xfrm>
            <a:off x="254643" y="726631"/>
            <a:ext cx="8889357" cy="7051556"/>
          </a:xfrm>
        </p:spPr>
        <p:txBody>
          <a:bodyPr rtlCol="0">
            <a:noAutofit/>
          </a:bodyPr>
          <a:lstStyle/>
          <a:p>
            <a:pPr algn="just">
              <a:lnSpc>
                <a:spcPct val="107000"/>
              </a:lnSpc>
              <a:spcAft>
                <a:spcPts val="600"/>
              </a:spcAft>
            </a:pPr>
            <a:r>
              <a:rPr lang="fr-FR"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LES PEPINIERES DEPARTEMENTALES: Aude, PO…</a:t>
            </a:r>
          </a:p>
          <a:p>
            <a:pPr algn="just">
              <a:lnSpc>
                <a:spcPct val="107000"/>
              </a:lnSpc>
              <a:spcAft>
                <a:spcPts val="600"/>
              </a:spcAft>
            </a:pPr>
            <a:r>
              <a:rPr lang="fr-FR" sz="2000" dirty="0">
                <a:solidFill>
                  <a:schemeClr val="tx1"/>
                </a:solidFill>
              </a:rPr>
              <a:t>Les senteurs du Quercy: </a:t>
            </a:r>
            <a:r>
              <a:rPr lang="fr-FR" sz="1800" dirty="0">
                <a:solidFill>
                  <a:srgbClr val="FF0000"/>
                </a:solidFill>
                <a:hlinkClick r:id="rId3">
                  <a:extLst>
                    <a:ext uri="{A12FA001-AC4F-418D-AE19-62706E023703}">
                      <ahyp:hlinkClr xmlns:ahyp="http://schemas.microsoft.com/office/drawing/2018/hyperlinkcolor" val="tx"/>
                    </a:ext>
                  </a:extLst>
                </a:hlinkClick>
              </a:rPr>
              <a:t>Lavandes, sauges, iris et plantes vivaces pour terrains secs. (senteursduquercy.com)</a:t>
            </a:r>
            <a:endParaRPr lang="fr-FR" sz="1800" dirty="0">
              <a:solidFill>
                <a:srgbClr val="FF0000"/>
              </a:solidFill>
            </a:endParaRPr>
          </a:p>
          <a:p>
            <a:pPr algn="just">
              <a:lnSpc>
                <a:spcPct val="107000"/>
              </a:lnSpc>
              <a:spcAft>
                <a:spcPts val="600"/>
              </a:spcAft>
            </a:pPr>
            <a:r>
              <a:rPr lang="fr-FR" sz="2000" dirty="0">
                <a:solidFill>
                  <a:schemeClr val="tx1"/>
                </a:solidFill>
              </a:rPr>
              <a:t>Pépinière des Pyrénées: </a:t>
            </a:r>
            <a:r>
              <a:rPr lang="fr-FR" sz="1800" dirty="0">
                <a:solidFill>
                  <a:srgbClr val="FF0000"/>
                </a:solidFill>
                <a:hlinkClick r:id="rId4">
                  <a:extLst>
                    <a:ext uri="{A12FA001-AC4F-418D-AE19-62706E023703}">
                      <ahyp:hlinkClr xmlns:ahyp="http://schemas.microsoft.com/office/drawing/2018/hyperlinkcolor" val="tx"/>
                    </a:ext>
                  </a:extLst>
                </a:hlinkClick>
              </a:rPr>
              <a:t>Pépinière : vente d'arbustes, vivaces et arbres fruitiers près de Tarbes (pepinieresdespyrenees.fr)</a:t>
            </a:r>
            <a:endParaRPr lang="fr-FR" sz="1800" dirty="0">
              <a:solidFill>
                <a:srgbClr val="FF0000"/>
              </a:solidFill>
            </a:endParaRPr>
          </a:p>
          <a:p>
            <a:pPr algn="just">
              <a:lnSpc>
                <a:spcPct val="107000"/>
              </a:lnSpc>
              <a:spcAft>
                <a:spcPts val="600"/>
              </a:spcAft>
            </a:pPr>
            <a:r>
              <a:rPr lang="fr-FR" sz="2000" dirty="0">
                <a:solidFill>
                  <a:schemeClr val="tx1"/>
                </a:solidFill>
              </a:rPr>
              <a:t>Pépinière LACROUTS</a:t>
            </a:r>
            <a:r>
              <a:rPr lang="fr-FR" sz="1800" dirty="0">
                <a:solidFill>
                  <a:srgbClr val="FF0000"/>
                </a:solidFill>
              </a:rPr>
              <a:t>: </a:t>
            </a:r>
            <a:r>
              <a:rPr lang="fr-FR" sz="1800" dirty="0">
                <a:solidFill>
                  <a:srgbClr val="FF0000"/>
                </a:solidFill>
                <a:hlinkClick r:id="rId5">
                  <a:extLst>
                    <a:ext uri="{A12FA001-AC4F-418D-AE19-62706E023703}">
                      <ahyp:hlinkClr xmlns:ahyp="http://schemas.microsoft.com/office/drawing/2018/hyperlinkcolor" val="tx"/>
                    </a:ext>
                  </a:extLst>
                </a:hlinkClick>
              </a:rPr>
              <a:t>Pépinière B. </a:t>
            </a:r>
            <a:r>
              <a:rPr lang="fr-FR" sz="1800" dirty="0" err="1">
                <a:solidFill>
                  <a:srgbClr val="FF0000"/>
                </a:solidFill>
                <a:hlinkClick r:id="rId5">
                  <a:extLst>
                    <a:ext uri="{A12FA001-AC4F-418D-AE19-62706E023703}">
                      <ahyp:hlinkClr xmlns:ahyp="http://schemas.microsoft.com/office/drawing/2018/hyperlinkcolor" val="tx"/>
                    </a:ext>
                  </a:extLst>
                </a:hlinkClick>
              </a:rPr>
              <a:t>Lacrouts</a:t>
            </a:r>
            <a:r>
              <a:rPr lang="fr-FR" sz="1800" dirty="0">
                <a:solidFill>
                  <a:srgbClr val="FF0000"/>
                </a:solidFill>
                <a:hlinkClick r:id="rId5">
                  <a:extLst>
                    <a:ext uri="{A12FA001-AC4F-418D-AE19-62706E023703}">
                      <ahyp:hlinkClr xmlns:ahyp="http://schemas.microsoft.com/office/drawing/2018/hyperlinkcolor" val="tx"/>
                    </a:ext>
                  </a:extLst>
                </a:hlinkClick>
              </a:rPr>
              <a:t> | Producteur de plantes vivaces, sauges (unjardindevivaces.fr)</a:t>
            </a:r>
            <a:endParaRPr lang="fr-FR" sz="1800" dirty="0">
              <a:solidFill>
                <a:srgbClr val="FF0000"/>
              </a:solidFill>
            </a:endParaRPr>
          </a:p>
          <a:p>
            <a:pPr algn="l"/>
            <a:r>
              <a:rPr lang="fr-FR" sz="1800" b="0" i="0" dirty="0">
                <a:solidFill>
                  <a:srgbClr val="222222"/>
                </a:solidFill>
                <a:effectLst/>
                <a:latin typeface="Arial" panose="020B0604020202020204" pitchFamily="34" charset="0"/>
              </a:rPr>
              <a:t>	EARL Le TAURAN à ST AUNES – 34 – 04 67 91 95 30</a:t>
            </a:r>
          </a:p>
          <a:p>
            <a:pPr algn="l"/>
            <a:r>
              <a:rPr lang="fr-FR" sz="1800" b="0" i="0" dirty="0">
                <a:solidFill>
                  <a:srgbClr val="222222"/>
                </a:solidFill>
                <a:effectLst/>
                <a:latin typeface="Arial" panose="020B0604020202020204" pitchFamily="34" charset="0"/>
              </a:rPr>
              <a:t>	Pépinières ROUY à St Etienne du Grès – 13 – 06 88 20 49 80</a:t>
            </a:r>
          </a:p>
          <a:p>
            <a:pPr algn="l"/>
            <a:r>
              <a:rPr lang="fr-FR" sz="1800" b="0" i="0" dirty="0">
                <a:solidFill>
                  <a:srgbClr val="222222"/>
                </a:solidFill>
                <a:effectLst/>
                <a:latin typeface="Arial" panose="020B0604020202020204" pitchFamily="34" charset="0"/>
              </a:rPr>
              <a:t>	Ets Du CANNEBETH à Mauguio – 34  - 04 67 12 88 88</a:t>
            </a:r>
          </a:p>
          <a:p>
            <a:pPr algn="l"/>
            <a:r>
              <a:rPr lang="fr-FR" sz="1800" b="0" i="0" dirty="0">
                <a:solidFill>
                  <a:srgbClr val="222222"/>
                </a:solidFill>
                <a:effectLst/>
                <a:latin typeface="Arial" panose="020B0604020202020204" pitchFamily="34" charset="0"/>
              </a:rPr>
              <a:t>	Arc en Fleurs à St Christol – 06 65 17 78 26</a:t>
            </a:r>
          </a:p>
          <a:p>
            <a:pPr algn="l"/>
            <a:r>
              <a:rPr lang="fr-FR" sz="1800" b="0" i="0" dirty="0">
                <a:solidFill>
                  <a:srgbClr val="222222"/>
                </a:solidFill>
                <a:effectLst/>
                <a:latin typeface="Arial" panose="020B0604020202020204" pitchFamily="34" charset="0"/>
              </a:rPr>
              <a:t>	Earl Jeanne Horticulture à ST CHINIAN - 04 67 38 16 45</a:t>
            </a:r>
          </a:p>
          <a:p>
            <a:pPr algn="l"/>
            <a:r>
              <a:rPr lang="fr-FR" sz="1800" b="0" i="0">
                <a:solidFill>
                  <a:srgbClr val="222222"/>
                </a:solidFill>
                <a:effectLst/>
                <a:latin typeface="Arial" panose="020B0604020202020204" pitchFamily="34" charset="0"/>
              </a:rPr>
              <a:t>	Pépinières </a:t>
            </a:r>
            <a:r>
              <a:rPr lang="fr-FR" sz="1800" b="0" i="0" dirty="0">
                <a:solidFill>
                  <a:srgbClr val="222222"/>
                </a:solidFill>
                <a:effectLst/>
                <a:latin typeface="Arial" panose="020B0604020202020204" pitchFamily="34" charset="0"/>
              </a:rPr>
              <a:t>de MONTIMAS à Béziers 04 67 35 08 1</a:t>
            </a:r>
          </a:p>
          <a:p>
            <a:pPr algn="just">
              <a:lnSpc>
                <a:spcPct val="107000"/>
              </a:lnSpc>
              <a:spcAft>
                <a:spcPts val="600"/>
              </a:spcAft>
            </a:pPr>
            <a:r>
              <a:rPr lang="fr-FR"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Pépinière LEPAGE</a:t>
            </a:r>
            <a:r>
              <a:rPr lang="fr-FR" sz="18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fr-FR" sz="2000" dirty="0">
                <a:solidFill>
                  <a:schemeClr val="tx1"/>
                </a:solidFill>
              </a:rPr>
              <a:t>Pépinière jacques BRIANT</a:t>
            </a:r>
            <a:endParaRPr lang="fr-FR" sz="1800" dirty="0">
              <a:solidFill>
                <a:srgbClr val="FF0000"/>
              </a:solidFill>
            </a:endParaRPr>
          </a:p>
          <a:p>
            <a:pPr algn="just">
              <a:lnSpc>
                <a:spcPct val="107000"/>
              </a:lnSpc>
              <a:spcAft>
                <a:spcPts val="600"/>
              </a:spcAft>
            </a:pPr>
            <a:endParaRPr lang="fr-FR" sz="1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Espace réservé du numéro de diapositive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rtl="0"/>
            <a:fld id="{D8DA9DAA-006C-4F4B-980E-E3DF019B24E2}" type="slidenum">
              <a:rPr lang="fr-FR" smtClean="0"/>
              <a:pPr rtl="0"/>
              <a:t>15</a:t>
            </a:fld>
            <a:endParaRPr lang="fr-FR"/>
          </a:p>
        </p:txBody>
      </p:sp>
      <p:sp>
        <p:nvSpPr>
          <p:cNvPr id="5" name="Espace réservé du pied de page 4">
            <a:extLst>
              <a:ext uri="{FF2B5EF4-FFF2-40B4-BE49-F238E27FC236}">
                <a16:creationId xmlns:a16="http://schemas.microsoft.com/office/drawing/2014/main" id="{17331F43-4295-67F5-F745-EE57FB7FCEC6}"/>
              </a:ext>
            </a:extLst>
          </p:cNvPr>
          <p:cNvSpPr>
            <a:spLocks noGrp="1"/>
          </p:cNvSpPr>
          <p:nvPr>
            <p:ph type="ftr" sz="quarter" idx="11"/>
          </p:nvPr>
        </p:nvSpPr>
        <p:spPr/>
        <p:txBody>
          <a:bodyPr/>
          <a:lstStyle/>
          <a:p>
            <a:pPr rtl="0"/>
            <a:r>
              <a:rPr lang="fr-FR" noProof="0" dirty="0"/>
              <a:t>EMBELLISSEMENT DURABLE</a:t>
            </a:r>
          </a:p>
        </p:txBody>
      </p:sp>
    </p:spTree>
    <p:extLst>
      <p:ext uri="{BB962C8B-B14F-4D97-AF65-F5344CB8AC3E}">
        <p14:creationId xmlns:p14="http://schemas.microsoft.com/office/powerpoint/2010/main" val="2786697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C780B77-446B-3A2C-D379-C3967D9901A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00500" y="0"/>
            <a:ext cx="5143500" cy="6858000"/>
          </a:xfrm>
          <a:prstGeom prst="rect">
            <a:avLst/>
          </a:prstGeom>
        </p:spPr>
      </p:pic>
      <p:pic>
        <p:nvPicPr>
          <p:cNvPr id="5" name="Image 4">
            <a:extLst>
              <a:ext uri="{FF2B5EF4-FFF2-40B4-BE49-F238E27FC236}">
                <a16:creationId xmlns:a16="http://schemas.microsoft.com/office/drawing/2014/main" id="{6A151EE8-BFAB-8BBC-58F6-EFDAA176186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5143500" cy="6858000"/>
          </a:xfrm>
          <a:prstGeom prst="rect">
            <a:avLst/>
          </a:prstGeom>
        </p:spPr>
      </p:pic>
    </p:spTree>
    <p:extLst>
      <p:ext uri="{BB962C8B-B14F-4D97-AF65-F5344CB8AC3E}">
        <p14:creationId xmlns:p14="http://schemas.microsoft.com/office/powerpoint/2010/main" val="3445870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AC86059-66ED-E5B2-1294-D36FB4295F8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42104"/>
            <a:ext cx="9144000" cy="609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ssif de plantes vivaces">
            <a:extLst>
              <a:ext uri="{FF2B5EF4-FFF2-40B4-BE49-F238E27FC236}">
                <a16:creationId xmlns:a16="http://schemas.microsoft.com/office/drawing/2014/main" id="{E630A686-FF18-ADA5-3C7C-EA50E27FBCB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12894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leurs vivaces de Bretagne sur un mur de granit">
            <a:extLst>
              <a:ext uri="{FF2B5EF4-FFF2-40B4-BE49-F238E27FC236}">
                <a16:creationId xmlns:a16="http://schemas.microsoft.com/office/drawing/2014/main" id="{F26F1437-3A40-0AF7-540E-F04A51DE6A3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92113"/>
            <a:ext cx="9144000" cy="6072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59208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6D035BA-8269-B3F8-4B48-079F00BA72C7}"/>
              </a:ext>
            </a:extLst>
          </p:cNvPr>
          <p:cNvSpPr>
            <a:spLocks noGrp="1"/>
          </p:cNvSpPr>
          <p:nvPr>
            <p:ph type="sldNum" sz="quarter" idx="12"/>
          </p:nvPr>
        </p:nvSpPr>
        <p:spPr/>
        <p:txBody>
          <a:bodyPr/>
          <a:lstStyle/>
          <a:p>
            <a:fld id="{D57F1E4F-1CFF-5643-939E-217C01CDF565}" type="slidenum">
              <a:rPr lang="en-US" smtClean="0"/>
              <a:pPr/>
              <a:t>2</a:t>
            </a:fld>
            <a:endParaRPr lang="en-US" dirty="0"/>
          </a:p>
        </p:txBody>
      </p:sp>
      <p:pic>
        <p:nvPicPr>
          <p:cNvPr id="3" name="Picture 2" descr="w_980235_z03_t05_t06">
            <a:extLst>
              <a:ext uri="{FF2B5EF4-FFF2-40B4-BE49-F238E27FC236}">
                <a16:creationId xmlns:a16="http://schemas.microsoft.com/office/drawing/2014/main" id="{271144CF-B9C5-823C-0EF3-891276E6D76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4061185" cy="3668353"/>
          </a:xfrm>
          <a:prstGeom prst="rect">
            <a:avLst/>
          </a:prstGeom>
          <a:noFill/>
          <a:ln w="9525">
            <a:solidFill>
              <a:srgbClr val="5E3466"/>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descr="Photo 037">
            <a:extLst>
              <a:ext uri="{FF2B5EF4-FFF2-40B4-BE49-F238E27FC236}">
                <a16:creationId xmlns:a16="http://schemas.microsoft.com/office/drawing/2014/main" id="{54A21FF0-2028-2D20-44F4-4E6EF74C90F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6429" y="3189647"/>
            <a:ext cx="5097570" cy="3668353"/>
          </a:xfrm>
          <a:prstGeom prst="rect">
            <a:avLst/>
          </a:prstGeom>
          <a:noFill/>
          <a:ln w="9525">
            <a:solidFill>
              <a:srgbClr val="5E3466"/>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3" descr="078">
            <a:extLst>
              <a:ext uri="{FF2B5EF4-FFF2-40B4-BE49-F238E27FC236}">
                <a16:creationId xmlns:a16="http://schemas.microsoft.com/office/drawing/2014/main" id="{FB2F03C3-07CC-885A-7839-878E22A6CCCE}"/>
              </a:ext>
            </a:extLst>
          </p:cNvPr>
          <p:cNvPicPr preferRelativeResize="0">
            <a:picLocks noChangeAspect="1" noChangeArrowheads="1"/>
          </p:cNvPicPr>
          <p:nvPr>
            <p:custDataLst>
              <p:tags r:id="rId1"/>
            </p:custDataLst>
          </p:nvPr>
        </p:nvPicPr>
        <p:blipFill>
          <a:blip r:embed="rId6">
            <a:extLst>
              <a:ext uri="{28A0092B-C50C-407E-A947-70E740481C1C}">
                <a14:useLocalDpi xmlns:a14="http://schemas.microsoft.com/office/drawing/2010/main"/>
              </a:ext>
            </a:extLst>
          </a:blip>
          <a:srcRect/>
          <a:stretch>
            <a:fillRect/>
          </a:stretch>
        </p:blipFill>
        <p:spPr bwMode="auto">
          <a:xfrm>
            <a:off x="4312584" y="0"/>
            <a:ext cx="4831416" cy="3395481"/>
          </a:xfrm>
          <a:prstGeom prst="rect">
            <a:avLst/>
          </a:prstGeom>
          <a:solidFill>
            <a:srgbClr val="5E3466"/>
          </a:solidFill>
          <a:ln w="9525">
            <a:solidFill>
              <a:srgbClr val="5E34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 6">
            <a:extLst>
              <a:ext uri="{FF2B5EF4-FFF2-40B4-BE49-F238E27FC236}">
                <a16:creationId xmlns:a16="http://schemas.microsoft.com/office/drawing/2014/main" id="{ED5E5787-070D-252F-3C8C-8F548E5517E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62422" y="3677599"/>
            <a:ext cx="2543765" cy="3389567"/>
          </a:xfrm>
          <a:prstGeom prst="rect">
            <a:avLst/>
          </a:prstGeom>
        </p:spPr>
      </p:pic>
    </p:spTree>
    <p:extLst>
      <p:ext uri="{BB962C8B-B14F-4D97-AF65-F5344CB8AC3E}">
        <p14:creationId xmlns:p14="http://schemas.microsoft.com/office/powerpoint/2010/main" val="326112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ssif fleuri">
            <a:extLst>
              <a:ext uri="{FF2B5EF4-FFF2-40B4-BE49-F238E27FC236}">
                <a16:creationId xmlns:a16="http://schemas.microsoft.com/office/drawing/2014/main" id="{951F1FED-FBC1-AD2C-02F6-0710E9B44E4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3452" y="293354"/>
            <a:ext cx="9144000" cy="605313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234F7F40-D87F-997B-1FB9-5693F096FB22}"/>
              </a:ext>
            </a:extLst>
          </p:cNvPr>
          <p:cNvPicPr>
            <a:picLocks noChangeAspect="1"/>
          </p:cNvPicPr>
          <p:nvPr/>
        </p:nvPicPr>
        <p:blipFill>
          <a:blip r:embed="rId4"/>
          <a:stretch>
            <a:fillRect/>
          </a:stretch>
        </p:blipFill>
        <p:spPr>
          <a:xfrm>
            <a:off x="0" y="-794"/>
            <a:ext cx="2294071" cy="6858000"/>
          </a:xfrm>
          <a:prstGeom prst="rect">
            <a:avLst/>
          </a:prstGeom>
        </p:spPr>
      </p:pic>
    </p:spTree>
    <p:extLst>
      <p:ext uri="{BB962C8B-B14F-4D97-AF65-F5344CB8AC3E}">
        <p14:creationId xmlns:p14="http://schemas.microsoft.com/office/powerpoint/2010/main" val="78150257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BC8A98C-6D39-1FD5-B04C-1DAB60B78419}"/>
              </a:ext>
            </a:extLst>
          </p:cNvPr>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3" name="Picture 4">
            <a:extLst>
              <a:ext uri="{FF2B5EF4-FFF2-40B4-BE49-F238E27FC236}">
                <a16:creationId xmlns:a16="http://schemas.microsoft.com/office/drawing/2014/main" id="{F3A9F7EF-1E92-6E29-5DAF-3C8F2B5FFEDA}"/>
              </a:ext>
            </a:extLst>
          </p:cNvPr>
          <p:cNvPicPr>
            <a:picLocks noChangeAspect="1" noChangeArrowheads="1"/>
          </p:cNvPicPr>
          <p:nvPr/>
        </p:nvPicPr>
        <p:blipFill>
          <a:blip r:embed="rId3">
            <a:extLst>
              <a:ext uri="{28A0092B-C50C-407E-A947-70E740481C1C}">
                <a14:useLocalDpi xmlns:a14="http://schemas.microsoft.com/office/drawing/2010/main"/>
              </a:ext>
            </a:extLst>
          </a:blip>
          <a:srcRect l="8290" r="16728"/>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TO fleurissement 03 04 2011 (2)">
            <a:extLst>
              <a:ext uri="{FF2B5EF4-FFF2-40B4-BE49-F238E27FC236}">
                <a16:creationId xmlns:a16="http://schemas.microsoft.com/office/drawing/2014/main" id="{66A60E44-7892-4D01-1243-7605C6360F6A}"/>
              </a:ext>
            </a:extLst>
          </p:cNvPr>
          <p:cNvPicPr>
            <a:picLocks noChangeAspect="1" noChangeArrowheads="1"/>
          </p:cNvPicPr>
          <p:nvPr/>
        </p:nvPicPr>
        <p:blipFill>
          <a:blip r:embed="rId4">
            <a:extLst>
              <a:ext uri="{28A0092B-C50C-407E-A947-70E740481C1C}">
                <a14:useLocalDpi xmlns:a14="http://schemas.microsoft.com/office/drawing/2010/main"/>
              </a:ext>
            </a:extLst>
          </a:blip>
          <a:srcRect l="29802" r="17651" b="-2"/>
          <a:stretch>
            <a:fillRect/>
          </a:stretch>
        </p:blipFill>
        <p:spPr bwMode="auto">
          <a:xfrm>
            <a:off x="4716463" y="0"/>
            <a:ext cx="4427537"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386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7EC71606-3F36-F0DA-5717-DD2A120721E1}"/>
              </a:ext>
            </a:extLst>
          </p:cNvPr>
          <p:cNvSpPr>
            <a:spLocks noGrp="1" noChangeAspect="1" noChangeArrowheads="1"/>
          </p:cNvSpPr>
          <p:nvPr isPhoto="1"/>
        </p:nvSpPr>
        <p:spPr bwMode="auto">
          <a:xfrm>
            <a:off x="0" y="-34724"/>
            <a:ext cx="9144000" cy="685800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1721011" y="-23149"/>
            <a:ext cx="8017908" cy="624392"/>
          </a:xfrm>
        </p:spPr>
        <p:txBody>
          <a:bodyPr rtlCol="0">
            <a:normAutofit/>
          </a:bodyPr>
          <a:lstStyle/>
          <a:p>
            <a:pPr algn="ctr" rtl="0"/>
            <a:r>
              <a:rPr lang="fr-FR" sz="3000" dirty="0">
                <a:solidFill>
                  <a:schemeClr val="tx1"/>
                </a:solidFill>
                <a:latin typeface="+mn-lt"/>
              </a:rPr>
              <a:t>LES GRAMINEES</a:t>
            </a:r>
            <a:endParaRPr lang="fr-FR" sz="3000" dirty="0">
              <a:solidFill>
                <a:schemeClr val="tx1"/>
              </a:solidFill>
            </a:endParaRPr>
          </a:p>
        </p:txBody>
      </p:sp>
      <p:sp>
        <p:nvSpPr>
          <p:cNvPr id="5" name="Espace réservé du pied de page 4">
            <a:extLst>
              <a:ext uri="{FF2B5EF4-FFF2-40B4-BE49-F238E27FC236}">
                <a16:creationId xmlns:a16="http://schemas.microsoft.com/office/drawing/2014/main" id="{17331F43-4295-67F5-F745-EE57FB7FCEC6}"/>
              </a:ext>
            </a:extLst>
          </p:cNvPr>
          <p:cNvSpPr>
            <a:spLocks noGrp="1"/>
          </p:cNvSpPr>
          <p:nvPr>
            <p:ph type="ftr" sz="quarter" idx="11"/>
          </p:nvPr>
        </p:nvSpPr>
        <p:spPr/>
        <p:txBody>
          <a:bodyPr/>
          <a:lstStyle/>
          <a:p>
            <a:pPr rtl="0"/>
            <a:r>
              <a:rPr lang="fr-FR" noProof="0" dirty="0"/>
              <a:t>EMBELLISSEMENT DURABLE</a:t>
            </a:r>
          </a:p>
        </p:txBody>
      </p:sp>
    </p:spTree>
    <p:extLst>
      <p:ext uri="{BB962C8B-B14F-4D97-AF65-F5344CB8AC3E}">
        <p14:creationId xmlns:p14="http://schemas.microsoft.com/office/powerpoint/2010/main" val="3538717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hidden="1">
            <a:extLst>
              <a:ext uri="{FF2B5EF4-FFF2-40B4-BE49-F238E27FC236}">
                <a16:creationId xmlns:a16="http://schemas.microsoft.com/office/drawing/2014/main" id="{D9C95396-DF21-4A95-82C7-E8561E61E5AB}"/>
              </a:ext>
            </a:extLst>
          </p:cNvPr>
          <p:cNvSpPr>
            <a:spLocks noGrp="1" noChangeArrowheads="1"/>
          </p:cNvSpPr>
          <p:nvPr>
            <p:ph type="title"/>
          </p:nvPr>
        </p:nvSpPr>
        <p:spPr/>
        <p:txBody>
          <a:bodyPr/>
          <a:lstStyle/>
          <a:p>
            <a:endParaRPr lang="fr-FR" altLang="fr-FR"/>
          </a:p>
        </p:txBody>
      </p:sp>
      <p:pic>
        <p:nvPicPr>
          <p:cNvPr id="1026" name="Picture 2" descr="Afficher l’image source">
            <a:extLst>
              <a:ext uri="{FF2B5EF4-FFF2-40B4-BE49-F238E27FC236}">
                <a16:creationId xmlns:a16="http://schemas.microsoft.com/office/drawing/2014/main" id="{24C18835-1171-0DBF-2DED-234D257063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09850" y="3819525"/>
            <a:ext cx="6534150" cy="3038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ficher l’image source">
            <a:extLst>
              <a:ext uri="{FF2B5EF4-FFF2-40B4-BE49-F238E27FC236}">
                <a16:creationId xmlns:a16="http://schemas.microsoft.com/office/drawing/2014/main" id="{13123309-9E42-F111-69CC-1BD8C539651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403CC34A-DCFB-5A6F-2CF2-45150F385714}"/>
              </a:ext>
            </a:extLst>
          </p:cNvPr>
          <p:cNvSpPr txBox="1"/>
          <p:nvPr/>
        </p:nvSpPr>
        <p:spPr>
          <a:xfrm>
            <a:off x="5550061" y="940267"/>
            <a:ext cx="3530278" cy="1938992"/>
          </a:xfrm>
          <a:prstGeom prst="rect">
            <a:avLst/>
          </a:prstGeom>
          <a:noFill/>
        </p:spPr>
        <p:txBody>
          <a:bodyPr wrap="square">
            <a:spAutoFit/>
          </a:bodyPr>
          <a:lstStyle/>
          <a:p>
            <a:r>
              <a:rPr lang="fr-FR" sz="2400" dirty="0">
                <a:hlinkClick r:id="rId5"/>
              </a:rPr>
              <a:t>Les graminées — Le Réseau National de Surveillance Aérobiologique — RNSA (pollens.fr)</a:t>
            </a:r>
            <a:endParaRPr lang="fr-FR" sz="2400" dirty="0"/>
          </a:p>
        </p:txBody>
      </p:sp>
      <p:sp>
        <p:nvSpPr>
          <p:cNvPr id="5" name="ZoneTexte 4">
            <a:extLst>
              <a:ext uri="{FF2B5EF4-FFF2-40B4-BE49-F238E27FC236}">
                <a16:creationId xmlns:a16="http://schemas.microsoft.com/office/drawing/2014/main" id="{4BFB3BB6-B58A-7B8D-4943-DF42EC0C8C99}"/>
              </a:ext>
            </a:extLst>
          </p:cNvPr>
          <p:cNvSpPr txBox="1"/>
          <p:nvPr/>
        </p:nvSpPr>
        <p:spPr>
          <a:xfrm>
            <a:off x="347240" y="4553932"/>
            <a:ext cx="2609850" cy="1569660"/>
          </a:xfrm>
          <a:prstGeom prst="rect">
            <a:avLst/>
          </a:prstGeom>
          <a:noFill/>
        </p:spPr>
        <p:txBody>
          <a:bodyPr wrap="square">
            <a:spAutoFit/>
          </a:bodyPr>
          <a:lstStyle/>
          <a:p>
            <a:r>
              <a:rPr lang="fr-FR" sz="2400" dirty="0">
                <a:hlinkClick r:id="rId6"/>
              </a:rPr>
              <a:t>Les espèces exotiques envahissantes (ofb.gouv.fr)</a:t>
            </a:r>
            <a:endParaRPr lang="fr-FR"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hidden="1">
            <a:extLst>
              <a:ext uri="{FF2B5EF4-FFF2-40B4-BE49-F238E27FC236}">
                <a16:creationId xmlns:a16="http://schemas.microsoft.com/office/drawing/2014/main" id="{D9C95396-DF21-4A95-82C7-E8561E61E5AB}"/>
              </a:ext>
            </a:extLst>
          </p:cNvPr>
          <p:cNvSpPr>
            <a:spLocks noGrp="1" noChangeArrowheads="1"/>
          </p:cNvSpPr>
          <p:nvPr>
            <p:ph type="title"/>
          </p:nvPr>
        </p:nvSpPr>
        <p:spPr/>
        <p:txBody>
          <a:bodyPr/>
          <a:lstStyle/>
          <a:p>
            <a:endParaRPr lang="fr-FR" altLang="fr-FR"/>
          </a:p>
        </p:txBody>
      </p:sp>
      <p:pic>
        <p:nvPicPr>
          <p:cNvPr id="1028" name="Picture 4" descr="Afficher l’image source">
            <a:extLst>
              <a:ext uri="{FF2B5EF4-FFF2-40B4-BE49-F238E27FC236}">
                <a16:creationId xmlns:a16="http://schemas.microsoft.com/office/drawing/2014/main" id="{0E587256-748C-9AB9-CD66-0734F1477C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9878" y="0"/>
            <a:ext cx="8484243" cy="635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235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628650" y="102239"/>
            <a:ext cx="8017908" cy="624392"/>
          </a:xfrm>
        </p:spPr>
        <p:txBody>
          <a:bodyPr rtlCol="0">
            <a:normAutofit/>
          </a:bodyPr>
          <a:lstStyle/>
          <a:p>
            <a:pPr algn="ctr" rtl="0"/>
            <a:r>
              <a:rPr lang="fr-FR" sz="3000" dirty="0">
                <a:latin typeface="+mn-lt"/>
              </a:rPr>
              <a:t>LES PRAIRIES FLEURIES</a:t>
            </a:r>
            <a:endParaRPr lang="fr-FR" sz="3000" dirty="0"/>
          </a:p>
        </p:txBody>
      </p:sp>
      <p:sp>
        <p:nvSpPr>
          <p:cNvPr id="9" name="Espace réservé du numéro de diapositive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rtl="0"/>
            <a:fld id="{D8DA9DAA-006C-4F4B-980E-E3DF019B24E2}" type="slidenum">
              <a:rPr lang="fr-FR" smtClean="0"/>
              <a:pPr rtl="0"/>
              <a:t>7</a:t>
            </a:fld>
            <a:endParaRPr lang="fr-FR" dirty="0"/>
          </a:p>
        </p:txBody>
      </p:sp>
      <p:sp>
        <p:nvSpPr>
          <p:cNvPr id="5" name="Espace réservé du pied de page 4">
            <a:extLst>
              <a:ext uri="{FF2B5EF4-FFF2-40B4-BE49-F238E27FC236}">
                <a16:creationId xmlns:a16="http://schemas.microsoft.com/office/drawing/2014/main" id="{17331F43-4295-67F5-F745-EE57FB7FCEC6}"/>
              </a:ext>
            </a:extLst>
          </p:cNvPr>
          <p:cNvSpPr>
            <a:spLocks noGrp="1"/>
          </p:cNvSpPr>
          <p:nvPr>
            <p:ph type="ftr" sz="quarter" idx="11"/>
          </p:nvPr>
        </p:nvSpPr>
        <p:spPr/>
        <p:txBody>
          <a:bodyPr/>
          <a:lstStyle/>
          <a:p>
            <a:pPr rtl="0"/>
            <a:r>
              <a:rPr lang="fr-FR" noProof="0" dirty="0"/>
              <a:t>EMBELLISSEMENT DURABLE</a:t>
            </a:r>
          </a:p>
        </p:txBody>
      </p:sp>
      <p:sp>
        <p:nvSpPr>
          <p:cNvPr id="6" name="Espace réservé du texte 5">
            <a:extLst>
              <a:ext uri="{FF2B5EF4-FFF2-40B4-BE49-F238E27FC236}">
                <a16:creationId xmlns:a16="http://schemas.microsoft.com/office/drawing/2014/main" id="{100972FC-5B61-C426-4A35-DF316B8496DA}"/>
              </a:ext>
            </a:extLst>
          </p:cNvPr>
          <p:cNvSpPr>
            <a:spLocks noGrp="1"/>
          </p:cNvSpPr>
          <p:nvPr>
            <p:ph type="body" sz="quarter" idx="13"/>
          </p:nvPr>
        </p:nvSpPr>
        <p:spPr/>
        <p:txBody>
          <a:bodyPr/>
          <a:lstStyle/>
          <a:p>
            <a:endParaRPr lang="fr-FR"/>
          </a:p>
        </p:txBody>
      </p:sp>
      <p:pic>
        <p:nvPicPr>
          <p:cNvPr id="4" name="Picture 6">
            <a:extLst>
              <a:ext uri="{FF2B5EF4-FFF2-40B4-BE49-F238E27FC236}">
                <a16:creationId xmlns:a16="http://schemas.microsoft.com/office/drawing/2014/main" id="{0BC64486-D3E5-C2DC-01DE-97144A3F833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65229" y="972273"/>
            <a:ext cx="7867169" cy="590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6663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lorraine 2005 603">
            <a:extLst>
              <a:ext uri="{FF2B5EF4-FFF2-40B4-BE49-F238E27FC236}">
                <a16:creationId xmlns:a16="http://schemas.microsoft.com/office/drawing/2014/main" id="{14219924-9760-DA6E-2980-8B536772A2E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109417" y="0"/>
            <a:ext cx="9034583" cy="6451600"/>
          </a:xfrm>
          <a:prstGeom prst="rect">
            <a:avLst/>
          </a:prstGeom>
          <a:noFill/>
          <a:ln>
            <a:solidFill>
              <a:srgbClr val="5E3466"/>
            </a:solidFill>
            <a:miter lim="800000"/>
            <a:headEnd/>
            <a:tailEnd/>
          </a:ln>
        </p:spPr>
      </p:pic>
    </p:spTree>
    <p:extLst>
      <p:ext uri="{BB962C8B-B14F-4D97-AF65-F5344CB8AC3E}">
        <p14:creationId xmlns:p14="http://schemas.microsoft.com/office/powerpoint/2010/main" val="436386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0047">
            <a:extLst>
              <a:ext uri="{FF2B5EF4-FFF2-40B4-BE49-F238E27FC236}">
                <a16:creationId xmlns:a16="http://schemas.microsoft.com/office/drawing/2014/main" id="{9F6AC64E-4E99-3098-EDDC-D0B6F284CBC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371" y="0"/>
            <a:ext cx="4564848" cy="3270150"/>
          </a:xfrm>
          <a:prstGeom prst="rect">
            <a:avLst/>
          </a:prstGeom>
          <a:noFill/>
          <a:ln w="9525">
            <a:solidFill>
              <a:srgbClr val="5E3466"/>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PrairieFl_Mai2009 (5)">
            <a:extLst>
              <a:ext uri="{FF2B5EF4-FFF2-40B4-BE49-F238E27FC236}">
                <a16:creationId xmlns:a16="http://schemas.microsoft.com/office/drawing/2014/main" id="{8783D216-96B2-44F3-5A4E-8CCEB4534E5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52006" y="0"/>
            <a:ext cx="4563623" cy="3270150"/>
          </a:xfrm>
          <a:prstGeom prst="rect">
            <a:avLst/>
          </a:prstGeom>
          <a:noFill/>
          <a:ln w="9525">
            <a:solidFill>
              <a:srgbClr val="5E3466"/>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3" descr="prairies fleuries 043">
            <a:extLst>
              <a:ext uri="{FF2B5EF4-FFF2-40B4-BE49-F238E27FC236}">
                <a16:creationId xmlns:a16="http://schemas.microsoft.com/office/drawing/2014/main" id="{3BF09640-33DA-AA03-A7B9-5A0D652250C1}"/>
              </a:ext>
            </a:extLst>
          </p:cNvPr>
          <p:cNvSpPr>
            <a:spLocks noGrp="1" noChangeAspect="1" noChangeArrowheads="1"/>
          </p:cNvSpPr>
          <p:nvPr isPhoto="1"/>
        </p:nvSpPr>
        <p:spPr bwMode="auto">
          <a:xfrm>
            <a:off x="0" y="3182736"/>
            <a:ext cx="4525062" cy="3270150"/>
          </a:xfrm>
          <a:prstGeom prst="rect">
            <a:avLst/>
          </a:prstGeom>
          <a:blipFill dpi="0" rotWithShape="1">
            <a:blip r:embed="rId5"/>
            <a:srcRect/>
            <a:stretch>
              <a:fillRect b="-3781"/>
            </a:stretch>
          </a:blipFill>
          <a:ln w="9525">
            <a:solidFill>
              <a:srgbClr val="5E34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8" name="Rectangle 3" descr="prairies fleuries 031">
            <a:extLst>
              <a:ext uri="{FF2B5EF4-FFF2-40B4-BE49-F238E27FC236}">
                <a16:creationId xmlns:a16="http://schemas.microsoft.com/office/drawing/2014/main" id="{465D1A77-9D89-5A04-5C6A-3A924DCB7DAE}"/>
              </a:ext>
            </a:extLst>
          </p:cNvPr>
          <p:cNvSpPr>
            <a:spLocks noGrp="1" noChangeAspect="1" noChangeArrowheads="1"/>
          </p:cNvSpPr>
          <p:nvPr isPhoto="1"/>
        </p:nvSpPr>
        <p:spPr bwMode="auto">
          <a:xfrm>
            <a:off x="4539762" y="3182736"/>
            <a:ext cx="4588110" cy="3287696"/>
          </a:xfrm>
          <a:prstGeom prst="rect">
            <a:avLst/>
          </a:prstGeom>
          <a:blipFill dpi="0" rotWithShape="1">
            <a:blip r:embed="rId6"/>
            <a:srcRect/>
            <a:stretch>
              <a:fillRect b="-4665"/>
            </a:stretch>
          </a:blipFill>
          <a:ln w="9525">
            <a:solidFill>
              <a:srgbClr val="5E34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Tree>
    <p:extLst>
      <p:ext uri="{BB962C8B-B14F-4D97-AF65-F5344CB8AC3E}">
        <p14:creationId xmlns:p14="http://schemas.microsoft.com/office/powerpoint/2010/main" val="6463386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C:\a verifier\nantes\Présenta\Présenta\078.JPG"/>
</p:tagLst>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39</TotalTime>
  <Words>1567</Words>
  <Application>Microsoft Office PowerPoint</Application>
  <PresentationFormat>Affichage à l'écran (4:3)</PresentationFormat>
  <Paragraphs>90</Paragraphs>
  <Slides>20</Slides>
  <Notes>20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20</vt:i4>
      </vt:variant>
    </vt:vector>
  </HeadingPairs>
  <TitlesOfParts>
    <vt:vector size="26" baseType="lpstr">
      <vt:lpstr>Arial</vt:lpstr>
      <vt:lpstr>Calibri</vt:lpstr>
      <vt:lpstr>Calibri Light</vt:lpstr>
      <vt:lpstr>Poppins</vt:lpstr>
      <vt:lpstr>Roboto</vt:lpstr>
      <vt:lpstr>Thème Office</vt:lpstr>
      <vt:lpstr>LES PLANTES bulbeuses et autres</vt:lpstr>
      <vt:lpstr>Présentation PowerPoint</vt:lpstr>
      <vt:lpstr>Présentation PowerPoint</vt:lpstr>
      <vt:lpstr>LES GRAMINEES</vt:lpstr>
      <vt:lpstr>Présentation PowerPoint</vt:lpstr>
      <vt:lpstr>Présentation PowerPoint</vt:lpstr>
      <vt:lpstr>LES PRAIRIES FLEURIES</vt:lpstr>
      <vt:lpstr>Présentation PowerPoint</vt:lpstr>
      <vt:lpstr>Présentation PowerPoint</vt:lpstr>
      <vt:lpstr>LES ARBUSTES et les arbrisseaux</vt:lpstr>
      <vt:lpstr>Présentation PowerPoint</vt:lpstr>
      <vt:lpstr>LES ROSIERS</vt:lpstr>
      <vt:lpstr>Présentation PowerPoint</vt:lpstr>
      <vt:lpstr>Présentation PowerPoint</vt:lpstr>
      <vt:lpstr>LES PLANTES VIVACES OU PERENNES</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patrick lafforgue</dc:creator>
  <cp:lastModifiedBy>patrick lafforgue</cp:lastModifiedBy>
  <cp:revision>5</cp:revision>
  <dcterms:created xsi:type="dcterms:W3CDTF">2023-12-20T13:40:09Z</dcterms:created>
  <dcterms:modified xsi:type="dcterms:W3CDTF">2026-05-05T09:57:50Z</dcterms:modified>
</cp:coreProperties>
</file>