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494" r:id="rId2"/>
    <p:sldId id="279" r:id="rId3"/>
    <p:sldId id="525" r:id="rId4"/>
    <p:sldId id="504" r:id="rId5"/>
    <p:sldId id="287" r:id="rId6"/>
    <p:sldId id="271" r:id="rId7"/>
    <p:sldId id="262" r:id="rId8"/>
    <p:sldId id="503" r:id="rId9"/>
    <p:sldId id="508" r:id="rId10"/>
    <p:sldId id="495" r:id="rId11"/>
    <p:sldId id="275" r:id="rId12"/>
    <p:sldId id="264" r:id="rId13"/>
    <p:sldId id="553" r:id="rId14"/>
    <p:sldId id="515" r:id="rId15"/>
    <p:sldId id="497" r:id="rId16"/>
    <p:sldId id="260" r:id="rId17"/>
    <p:sldId id="517" r:id="rId18"/>
    <p:sldId id="518" r:id="rId19"/>
    <p:sldId id="498" r:id="rId20"/>
    <p:sldId id="499" r:id="rId21"/>
    <p:sldId id="276" r:id="rId22"/>
    <p:sldId id="265" r:id="rId23"/>
    <p:sldId id="531" r:id="rId24"/>
    <p:sldId id="277" r:id="rId25"/>
    <p:sldId id="532" r:id="rId26"/>
    <p:sldId id="289" r:id="rId27"/>
    <p:sldId id="256" r:id="rId28"/>
    <p:sldId id="290" r:id="rId29"/>
    <p:sldId id="291" r:id="rId30"/>
    <p:sldId id="505" r:id="rId31"/>
    <p:sldId id="281" r:id="rId32"/>
    <p:sldId id="292" r:id="rId33"/>
    <p:sldId id="500" r:id="rId34"/>
    <p:sldId id="266" r:id="rId35"/>
    <p:sldId id="533" r:id="rId36"/>
    <p:sldId id="501" r:id="rId37"/>
    <p:sldId id="268" r:id="rId38"/>
    <p:sldId id="259" r:id="rId39"/>
    <p:sldId id="535" r:id="rId40"/>
    <p:sldId id="536" r:id="rId41"/>
    <p:sldId id="273" r:id="rId42"/>
    <p:sldId id="524" r:id="rId43"/>
    <p:sldId id="288" r:id="rId44"/>
    <p:sldId id="521" r:id="rId45"/>
    <p:sldId id="270" r:id="rId46"/>
    <p:sldId id="286" r:id="rId47"/>
    <p:sldId id="538" r:id="rId48"/>
    <p:sldId id="278" r:id="rId49"/>
    <p:sldId id="545" r:id="rId50"/>
    <p:sldId id="540" r:id="rId51"/>
    <p:sldId id="514" r:id="rId52"/>
    <p:sldId id="282" r:id="rId53"/>
    <p:sldId id="541" r:id="rId54"/>
    <p:sldId id="512" r:id="rId55"/>
    <p:sldId id="280" r:id="rId56"/>
    <p:sldId id="510" r:id="rId57"/>
    <p:sldId id="543" r:id="rId58"/>
    <p:sldId id="511" r:id="rId59"/>
    <p:sldId id="496" r:id="rId60"/>
    <p:sldId id="544" r:id="rId61"/>
    <p:sldId id="261" r:id="rId62"/>
    <p:sldId id="502" r:id="rId63"/>
    <p:sldId id="267" r:id="rId64"/>
    <p:sldId id="509" r:id="rId65"/>
    <p:sldId id="546" r:id="rId66"/>
    <p:sldId id="547" r:id="rId67"/>
    <p:sldId id="550" r:id="rId68"/>
    <p:sldId id="516" r:id="rId69"/>
    <p:sldId id="263" r:id="rId70"/>
    <p:sldId id="523" r:id="rId71"/>
    <p:sldId id="551" r:id="rId72"/>
    <p:sldId id="283" r:id="rId73"/>
    <p:sldId id="552"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86469" autoAdjust="0"/>
  </p:normalViewPr>
  <p:slideViewPr>
    <p:cSldViewPr snapToGrid="0">
      <p:cViewPr varScale="1">
        <p:scale>
          <a:sx n="71" d="100"/>
          <a:sy n="71" d="100"/>
        </p:scale>
        <p:origin x="1661"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4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14ADF-A64D-404E-AD6D-DE9CFCF58248}"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AC44-5F39-4779-9F24-BC3018931DB0}" type="slidenum">
              <a:rPr lang="fr-FR" smtClean="0"/>
              <a:t>‹N°›</a:t>
            </a:fld>
            <a:endParaRPr lang="fr-FR"/>
          </a:p>
        </p:txBody>
      </p:sp>
    </p:spTree>
    <p:extLst>
      <p:ext uri="{BB962C8B-B14F-4D97-AF65-F5344CB8AC3E}">
        <p14:creationId xmlns:p14="http://schemas.microsoft.com/office/powerpoint/2010/main" val="194061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Les arrêtés de restriction d’arrosage et la pression budgétaire le condamne</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a:p>
            <a:r>
              <a:rPr lang="fr-FR" dirty="0"/>
              <a:t>C’est la suppression des bisannuelles.</a:t>
            </a:r>
          </a:p>
          <a:p>
            <a:r>
              <a:rPr lang="fr-FR" dirty="0"/>
              <a:t>L’arrêt du fleurissement avec des annuelles c’est censuré la couleur végétale en ville au profit de couleur d’affichage. Heureusement la déception que l’on peut avoir avec les vivaces (compétences nouvelles) et les jardins secs relance le débat vers un fleurissement évènementiel. </a:t>
            </a:r>
            <a:r>
              <a:rPr lang="fr-FR" dirty="0" err="1"/>
              <a:t>Vivannuelle</a:t>
            </a:r>
            <a:r>
              <a:rPr lang="fr-FR" dirty="0"/>
              <a:t> et vivaces locales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5AF3A-C286-2750-79A5-92E02D393D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DBDD45-87D0-7A4B-B8F3-DBB3D7ADB1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FE2E8B-48D7-537E-37D7-66B3F9D5319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873F7BF-F90D-871B-9C67-E84FDD4B2B98}"/>
              </a:ext>
            </a:extLst>
          </p:cNvPr>
          <p:cNvSpPr>
            <a:spLocks noGrp="1"/>
          </p:cNvSpPr>
          <p:nvPr>
            <p:ph type="sldNum" sz="quarter" idx="5"/>
          </p:nvPr>
        </p:nvSpPr>
        <p:spPr/>
        <p:txBody>
          <a:bodyPr/>
          <a:lstStyle/>
          <a:p>
            <a:fld id="{52C6AC44-5F39-4779-9F24-BC3018931DB0}" type="slidenum">
              <a:rPr lang="fr-FR" smtClean="0"/>
              <a:t>14</a:t>
            </a:fld>
            <a:endParaRPr lang="fr-FR"/>
          </a:p>
        </p:txBody>
      </p:sp>
    </p:spTree>
    <p:extLst>
      <p:ext uri="{BB962C8B-B14F-4D97-AF65-F5344CB8AC3E}">
        <p14:creationId xmlns:p14="http://schemas.microsoft.com/office/powerpoint/2010/main" val="99760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Calibrachoa</a:t>
            </a:r>
            <a:r>
              <a:rPr lang="fr-FR" dirty="0"/>
              <a:t> hybrida SEL, </a:t>
            </a:r>
            <a:r>
              <a:rPr lang="fr-FR" dirty="0" err="1"/>
              <a:t>colita</a:t>
            </a:r>
            <a:endParaRPr lang="fr-FR" dirty="0"/>
          </a:p>
          <a:p>
            <a:r>
              <a:rPr lang="fr-FR" dirty="0"/>
              <a:t>Pétunia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15</a:t>
            </a:fld>
            <a:endParaRPr lang="fr-FR"/>
          </a:p>
        </p:txBody>
      </p:sp>
    </p:spTree>
    <p:extLst>
      <p:ext uri="{BB962C8B-B14F-4D97-AF65-F5344CB8AC3E}">
        <p14:creationId xmlns:p14="http://schemas.microsoft.com/office/powerpoint/2010/main" val="288332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Caryopteris</a:t>
            </a:r>
            <a:r>
              <a:rPr lang="fr-FR" dirty="0"/>
              <a:t>… Lavande, Romarin, </a:t>
            </a:r>
            <a:r>
              <a:rPr lang="fr-FR" dirty="0" err="1"/>
              <a:t>Péroskia</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16</a:t>
            </a:fld>
            <a:endParaRPr lang="fr-FR"/>
          </a:p>
        </p:txBody>
      </p:sp>
    </p:spTree>
    <p:extLst>
      <p:ext uri="{BB962C8B-B14F-4D97-AF65-F5344CB8AC3E}">
        <p14:creationId xmlns:p14="http://schemas.microsoft.com/office/powerpoint/2010/main" val="378722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4AFB-C92A-D363-4789-E58B0C5268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C16641-0E67-2A33-61D4-C9DED2500B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E46A70-4368-45B2-CE3B-22733CD8E679}"/>
              </a:ext>
            </a:extLst>
          </p:cNvPr>
          <p:cNvSpPr>
            <a:spLocks noGrp="1"/>
          </p:cNvSpPr>
          <p:nvPr>
            <p:ph type="body" idx="1"/>
          </p:nvPr>
        </p:nvSpPr>
        <p:spPr/>
        <p:txBody>
          <a:bodyPr/>
          <a:lstStyle/>
          <a:p>
            <a:r>
              <a:rPr lang="fr-FR" dirty="0"/>
              <a:t>ARBUSTE</a:t>
            </a:r>
          </a:p>
        </p:txBody>
      </p:sp>
      <p:sp>
        <p:nvSpPr>
          <p:cNvPr id="4" name="Espace réservé du numéro de diapositive 3">
            <a:extLst>
              <a:ext uri="{FF2B5EF4-FFF2-40B4-BE49-F238E27FC236}">
                <a16:creationId xmlns:a16="http://schemas.microsoft.com/office/drawing/2014/main" id="{2581F56A-577F-C6AF-2BB9-56CE3FB36F4E}"/>
              </a:ext>
            </a:extLst>
          </p:cNvPr>
          <p:cNvSpPr>
            <a:spLocks noGrp="1"/>
          </p:cNvSpPr>
          <p:nvPr>
            <p:ph type="sldNum" sz="quarter" idx="5"/>
          </p:nvPr>
        </p:nvSpPr>
        <p:spPr/>
        <p:txBody>
          <a:bodyPr/>
          <a:lstStyle/>
          <a:p>
            <a:fld id="{52C6AC44-5F39-4779-9F24-BC3018931DB0}" type="slidenum">
              <a:rPr lang="fr-FR" smtClean="0"/>
              <a:t>17</a:t>
            </a:fld>
            <a:endParaRPr lang="fr-FR"/>
          </a:p>
        </p:txBody>
      </p:sp>
    </p:spTree>
    <p:extLst>
      <p:ext uri="{BB962C8B-B14F-4D97-AF65-F5344CB8AC3E}">
        <p14:creationId xmlns:p14="http://schemas.microsoft.com/office/powerpoint/2010/main" val="13236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9DD1-41D9-5DA0-9AF6-91D9021865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CA0BF0-1116-ADF7-4326-54F2993CB8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BD3C85-C9DF-0718-0222-B7CF19330804}"/>
              </a:ext>
            </a:extLst>
          </p:cNvPr>
          <p:cNvSpPr>
            <a:spLocks noGrp="1"/>
          </p:cNvSpPr>
          <p:nvPr>
            <p:ph type="body" idx="1"/>
          </p:nvPr>
        </p:nvSpPr>
        <p:spPr/>
        <p:txBody>
          <a:bodyPr/>
          <a:lstStyle/>
          <a:p>
            <a:r>
              <a:rPr lang="fr-FR" dirty="0"/>
              <a:t>ARBUSTE</a:t>
            </a:r>
          </a:p>
        </p:txBody>
      </p:sp>
      <p:sp>
        <p:nvSpPr>
          <p:cNvPr id="4" name="Espace réservé du numéro de diapositive 3">
            <a:extLst>
              <a:ext uri="{FF2B5EF4-FFF2-40B4-BE49-F238E27FC236}">
                <a16:creationId xmlns:a16="http://schemas.microsoft.com/office/drawing/2014/main" id="{A7E42A39-3AC4-1FAF-88D6-EA496EDD5080}"/>
              </a:ext>
            </a:extLst>
          </p:cNvPr>
          <p:cNvSpPr>
            <a:spLocks noGrp="1"/>
          </p:cNvSpPr>
          <p:nvPr>
            <p:ph type="sldNum" sz="quarter" idx="5"/>
          </p:nvPr>
        </p:nvSpPr>
        <p:spPr/>
        <p:txBody>
          <a:bodyPr/>
          <a:lstStyle/>
          <a:p>
            <a:fld id="{52C6AC44-5F39-4779-9F24-BC3018931DB0}" type="slidenum">
              <a:rPr lang="fr-FR" smtClean="0"/>
              <a:t>18</a:t>
            </a:fld>
            <a:endParaRPr lang="fr-FR"/>
          </a:p>
        </p:txBody>
      </p:sp>
    </p:spTree>
    <p:extLst>
      <p:ext uri="{BB962C8B-B14F-4D97-AF65-F5344CB8AC3E}">
        <p14:creationId xmlns:p14="http://schemas.microsoft.com/office/powerpoint/2010/main" val="173212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Centaurée maritime </a:t>
            </a:r>
            <a:r>
              <a:rPr lang="fr-FR" dirty="0" err="1"/>
              <a:t>centauréa</a:t>
            </a:r>
            <a:r>
              <a:rPr lang="fr-FR" dirty="0"/>
              <a:t> « </a:t>
            </a:r>
            <a:r>
              <a:rPr lang="fr-FR" dirty="0" err="1"/>
              <a:t>mercury</a:t>
            </a:r>
            <a:r>
              <a:rPr lang="fr-FR" dirty="0"/>
              <a:t> » et </a:t>
            </a:r>
            <a:r>
              <a:rPr lang="fr-FR" dirty="0" err="1"/>
              <a:t>cineraire</a:t>
            </a:r>
            <a:r>
              <a:rPr lang="fr-FR" dirty="0"/>
              <a:t> maritime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19</a:t>
            </a:fld>
            <a:endParaRPr lang="fr-FR"/>
          </a:p>
        </p:txBody>
      </p:sp>
    </p:spTree>
    <p:extLst>
      <p:ext uri="{BB962C8B-B14F-4D97-AF65-F5344CB8AC3E}">
        <p14:creationId xmlns:p14="http://schemas.microsoft.com/office/powerpoint/2010/main" val="165983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Cléome</a:t>
            </a:r>
            <a:r>
              <a:rPr lang="fr-FR" dirty="0"/>
              <a:t> </a:t>
            </a:r>
            <a:r>
              <a:rPr lang="fr-FR" dirty="0" err="1"/>
              <a:t>spinosa</a:t>
            </a:r>
            <a:r>
              <a:rPr lang="fr-FR" dirty="0"/>
              <a:t> F1 </a:t>
            </a:r>
            <a:r>
              <a:rPr lang="fr-FR" dirty="0" err="1"/>
              <a:t>sparkler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20</a:t>
            </a:fld>
            <a:endParaRPr lang="fr-FR"/>
          </a:p>
        </p:txBody>
      </p:sp>
    </p:spTree>
    <p:extLst>
      <p:ext uri="{BB962C8B-B14F-4D97-AF65-F5344CB8AC3E}">
        <p14:creationId xmlns:p14="http://schemas.microsoft.com/office/powerpoint/2010/main" val="351358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Plectrantrus</a:t>
            </a:r>
            <a:r>
              <a:rPr lang="fr-FR" dirty="0"/>
              <a:t> </a:t>
            </a:r>
            <a:r>
              <a:rPr lang="fr-FR" dirty="0" err="1"/>
              <a:t>scutellarioides</a:t>
            </a:r>
            <a:r>
              <a:rPr lang="fr-FR" dirty="0"/>
              <a:t> </a:t>
            </a:r>
            <a:r>
              <a:rPr lang="fr-FR" dirty="0" err="1"/>
              <a:t>Coleus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21</a:t>
            </a:fld>
            <a:endParaRPr lang="fr-FR"/>
          </a:p>
        </p:txBody>
      </p:sp>
    </p:spTree>
    <p:extLst>
      <p:ext uri="{BB962C8B-B14F-4D97-AF65-F5344CB8AC3E}">
        <p14:creationId xmlns:p14="http://schemas.microsoft.com/office/powerpoint/2010/main" val="206690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Cuphea</a:t>
            </a:r>
            <a:r>
              <a:rPr lang="fr-FR" dirty="0"/>
              <a:t> + panaché</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22</a:t>
            </a:fld>
            <a:endParaRPr lang="fr-FR"/>
          </a:p>
        </p:txBody>
      </p:sp>
    </p:spTree>
    <p:extLst>
      <p:ext uri="{BB962C8B-B14F-4D97-AF65-F5344CB8AC3E}">
        <p14:creationId xmlns:p14="http://schemas.microsoft.com/office/powerpoint/2010/main" val="386259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DELOSPERMA vu aux canaries, pourpier</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24</a:t>
            </a:fld>
            <a:endParaRPr lang="fr-FR"/>
          </a:p>
        </p:txBody>
      </p:sp>
    </p:spTree>
    <p:extLst>
      <p:ext uri="{BB962C8B-B14F-4D97-AF65-F5344CB8AC3E}">
        <p14:creationId xmlns:p14="http://schemas.microsoft.com/office/powerpoint/2010/main" val="371473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Attention car dans la présentation de ces plantes qui sont esthétiques, florifères, résistantes à la sècheresse et au soleil. Le cultivar a son importance. On peut avoir des plantes d’une même variété avec des comportements différents.</a:t>
            </a:r>
          </a:p>
          <a:p>
            <a:r>
              <a:rPr lang="fr-FR" dirty="0"/>
              <a:t>Agapanthe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a:t>
            </a:fld>
            <a:endParaRPr lang="fr-FR"/>
          </a:p>
        </p:txBody>
      </p:sp>
    </p:spTree>
    <p:extLst>
      <p:ext uri="{BB962C8B-B14F-4D97-AF65-F5344CB8AC3E}">
        <p14:creationId xmlns:p14="http://schemas.microsoft.com/office/powerpoint/2010/main" val="1774160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Delosperma</a:t>
            </a:r>
            <a:r>
              <a:rPr lang="fr-FR" dirty="0"/>
              <a:t> pourpier, </a:t>
            </a:r>
            <a:r>
              <a:rPr lang="fr-FR" dirty="0" err="1"/>
              <a:t>ficoides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26</a:t>
            </a:fld>
            <a:endParaRPr lang="fr-FR"/>
          </a:p>
        </p:txBody>
      </p:sp>
    </p:spTree>
    <p:extLst>
      <p:ext uri="{BB962C8B-B14F-4D97-AF65-F5344CB8AC3E}">
        <p14:creationId xmlns:p14="http://schemas.microsoft.com/office/powerpoint/2010/main" val="376566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Pourpier, </a:t>
            </a:r>
            <a:r>
              <a:rPr lang="fr-FR" dirty="0" err="1"/>
              <a:t>ficoîde</a:t>
            </a:r>
            <a:r>
              <a:rPr lang="fr-FR" dirty="0"/>
              <a:t>,</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27</a:t>
            </a:fld>
            <a:endParaRPr lang="fr-FR"/>
          </a:p>
        </p:txBody>
      </p:sp>
    </p:spTree>
    <p:extLst>
      <p:ext uri="{BB962C8B-B14F-4D97-AF65-F5344CB8AC3E}">
        <p14:creationId xmlns:p14="http://schemas.microsoft.com/office/powerpoint/2010/main" val="291719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Dimorphotheca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28</a:t>
            </a:fld>
            <a:endParaRPr lang="fr-FR"/>
          </a:p>
        </p:txBody>
      </p:sp>
    </p:spTree>
    <p:extLst>
      <p:ext uri="{BB962C8B-B14F-4D97-AF65-F5344CB8AC3E}">
        <p14:creationId xmlns:p14="http://schemas.microsoft.com/office/powerpoint/2010/main" val="30527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OSTEOSPERMUM Marguerite du cap</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29</a:t>
            </a:fld>
            <a:endParaRPr lang="fr-FR"/>
          </a:p>
        </p:txBody>
      </p:sp>
    </p:spTree>
    <p:extLst>
      <p:ext uri="{BB962C8B-B14F-4D97-AF65-F5344CB8AC3E}">
        <p14:creationId xmlns:p14="http://schemas.microsoft.com/office/powerpoint/2010/main" val="95971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DIASCIA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30</a:t>
            </a:fld>
            <a:endParaRPr lang="fr-FR"/>
          </a:p>
        </p:txBody>
      </p:sp>
    </p:spTree>
    <p:extLst>
      <p:ext uri="{BB962C8B-B14F-4D97-AF65-F5344CB8AC3E}">
        <p14:creationId xmlns:p14="http://schemas.microsoft.com/office/powerpoint/2010/main" val="2260000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MANDEVILLA DIPLADENIA</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31</a:t>
            </a:fld>
            <a:endParaRPr lang="fr-FR"/>
          </a:p>
        </p:txBody>
      </p:sp>
    </p:spTree>
    <p:extLst>
      <p:ext uri="{BB962C8B-B14F-4D97-AF65-F5344CB8AC3E}">
        <p14:creationId xmlns:p14="http://schemas.microsoft.com/office/powerpoint/2010/main" val="74839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82FE-52A0-92D6-8A60-8852D61A81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73905F-056B-1CED-4B36-80A7B11C48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0B2899-4F2B-3917-7E7B-11B879126EE1}"/>
              </a:ext>
            </a:extLst>
          </p:cNvPr>
          <p:cNvSpPr>
            <a:spLocks noGrp="1"/>
          </p:cNvSpPr>
          <p:nvPr>
            <p:ph type="body" idx="1"/>
          </p:nvPr>
        </p:nvSpPr>
        <p:spPr/>
        <p:txBody>
          <a:bodyPr/>
          <a:lstStyle/>
          <a:p>
            <a:r>
              <a:rPr lang="fr-FR" dirty="0"/>
              <a:t>EURYOPS voir site </a:t>
            </a:r>
            <a:r>
              <a:rPr lang="fr-FR" dirty="0" err="1"/>
              <a:t>jardinsec</a:t>
            </a:r>
            <a:endParaRPr lang="fr-FR" dirty="0"/>
          </a:p>
        </p:txBody>
      </p:sp>
      <p:sp>
        <p:nvSpPr>
          <p:cNvPr id="4" name="Espace réservé du numéro de diapositive 3">
            <a:extLst>
              <a:ext uri="{FF2B5EF4-FFF2-40B4-BE49-F238E27FC236}">
                <a16:creationId xmlns:a16="http://schemas.microsoft.com/office/drawing/2014/main" id="{708C99E7-8FBD-572A-631E-FC3D3C8E6454}"/>
              </a:ext>
            </a:extLst>
          </p:cNvPr>
          <p:cNvSpPr>
            <a:spLocks noGrp="1"/>
          </p:cNvSpPr>
          <p:nvPr>
            <p:ph type="sldNum" sz="quarter" idx="5"/>
          </p:nvPr>
        </p:nvSpPr>
        <p:spPr/>
        <p:txBody>
          <a:bodyPr/>
          <a:lstStyle/>
          <a:p>
            <a:fld id="{52C6AC44-5F39-4779-9F24-BC3018931DB0}" type="slidenum">
              <a:rPr lang="fr-FR" smtClean="0"/>
              <a:t>32</a:t>
            </a:fld>
            <a:endParaRPr lang="fr-FR"/>
          </a:p>
        </p:txBody>
      </p:sp>
    </p:spTree>
    <p:extLst>
      <p:ext uri="{BB962C8B-B14F-4D97-AF65-F5344CB8AC3E}">
        <p14:creationId xmlns:p14="http://schemas.microsoft.com/office/powerpoint/2010/main" val="3268224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Echeveria </a:t>
            </a:r>
            <a:r>
              <a:rPr lang="fr-FR" dirty="0" err="1"/>
              <a:t>peacockii</a:t>
            </a:r>
            <a:r>
              <a:rPr lang="fr-FR" dirty="0"/>
              <a:t> </a:t>
            </a:r>
            <a:r>
              <a:rPr lang="fr-FR" dirty="0" err="1"/>
              <a:t>urban</a:t>
            </a:r>
            <a:r>
              <a:rPr lang="fr-FR" dirty="0"/>
              <a:t> plante de </a:t>
            </a:r>
            <a:r>
              <a:rPr lang="fr-FR" dirty="0" err="1"/>
              <a:t>mosaîculture</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33</a:t>
            </a:fld>
            <a:endParaRPr lang="fr-FR"/>
          </a:p>
        </p:txBody>
      </p:sp>
    </p:spTree>
    <p:extLst>
      <p:ext uri="{BB962C8B-B14F-4D97-AF65-F5344CB8AC3E}">
        <p14:creationId xmlns:p14="http://schemas.microsoft.com/office/powerpoint/2010/main" val="38890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Echinacéa</a:t>
            </a:r>
            <a:r>
              <a:rPr lang="fr-FR" dirty="0"/>
              <a:t> + connu la rouge</a:t>
            </a:r>
          </a:p>
          <a:p>
            <a:r>
              <a:rPr lang="fr-FR" dirty="0"/>
              <a:t>VIVANNUELLE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34</a:t>
            </a:fld>
            <a:endParaRPr lang="fr-FR"/>
          </a:p>
        </p:txBody>
      </p:sp>
    </p:spTree>
    <p:extLst>
      <p:ext uri="{BB962C8B-B14F-4D97-AF65-F5344CB8AC3E}">
        <p14:creationId xmlns:p14="http://schemas.microsoft.com/office/powerpoint/2010/main" val="3529375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Floraison des giratoire canaries avec euphorbe </a:t>
            </a:r>
            <a:r>
              <a:rPr lang="fr-FR" dirty="0" err="1"/>
              <a:t>Millii</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35</a:t>
            </a:fld>
            <a:endParaRPr lang="fr-FR"/>
          </a:p>
        </p:txBody>
      </p:sp>
    </p:spTree>
    <p:extLst>
      <p:ext uri="{BB962C8B-B14F-4D97-AF65-F5344CB8AC3E}">
        <p14:creationId xmlns:p14="http://schemas.microsoft.com/office/powerpoint/2010/main" val="67024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ALLIUM</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a:t>
            </a:fld>
            <a:endParaRPr lang="fr-FR"/>
          </a:p>
        </p:txBody>
      </p:sp>
    </p:spTree>
    <p:extLst>
      <p:ext uri="{BB962C8B-B14F-4D97-AF65-F5344CB8AC3E}">
        <p14:creationId xmlns:p14="http://schemas.microsoft.com/office/powerpoint/2010/main" val="3135771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Hélianthus</a:t>
            </a:r>
            <a:r>
              <a:rPr lang="fr-FR" dirty="0"/>
              <a:t> </a:t>
            </a:r>
            <a:r>
              <a:rPr lang="fr-FR" dirty="0" err="1"/>
              <a:t>annuus</a:t>
            </a:r>
            <a:r>
              <a:rPr lang="fr-FR" dirty="0"/>
              <a:t> </a:t>
            </a:r>
            <a:r>
              <a:rPr lang="fr-FR" dirty="0" err="1"/>
              <a:t>sunbast</a:t>
            </a:r>
            <a:r>
              <a:rPr lang="fr-FR" dirty="0"/>
              <a:t>, tournesols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36</a:t>
            </a:fld>
            <a:endParaRPr lang="fr-FR"/>
          </a:p>
        </p:txBody>
      </p:sp>
    </p:spTree>
    <p:extLst>
      <p:ext uri="{BB962C8B-B14F-4D97-AF65-F5344CB8AC3E}">
        <p14:creationId xmlns:p14="http://schemas.microsoft.com/office/powerpoint/2010/main" val="4096870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t>
            </a:r>
            <a:r>
              <a:rPr lang="fr-FR" dirty="0" err="1"/>
              <a:t>gauras</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37</a:t>
            </a:fld>
            <a:endParaRPr lang="fr-FR"/>
          </a:p>
        </p:txBody>
      </p:sp>
    </p:spTree>
    <p:extLst>
      <p:ext uri="{BB962C8B-B14F-4D97-AF65-F5344CB8AC3E}">
        <p14:creationId xmlns:p14="http://schemas.microsoft.com/office/powerpoint/2010/main" val="202556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Gaillarde. Quelles sont les plantes annuelles gourmandes en eau? Pas de réponses sur google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38</a:t>
            </a:fld>
            <a:endParaRPr lang="fr-FR"/>
          </a:p>
        </p:txBody>
      </p:sp>
    </p:spTree>
    <p:extLst>
      <p:ext uri="{BB962C8B-B14F-4D97-AF65-F5344CB8AC3E}">
        <p14:creationId xmlns:p14="http://schemas.microsoft.com/office/powerpoint/2010/main" val="408954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gomphrena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41</a:t>
            </a:fld>
            <a:endParaRPr lang="fr-FR"/>
          </a:p>
        </p:txBody>
      </p:sp>
    </p:spTree>
    <p:extLst>
      <p:ext uri="{BB962C8B-B14F-4D97-AF65-F5344CB8AC3E}">
        <p14:creationId xmlns:p14="http://schemas.microsoft.com/office/powerpoint/2010/main" val="2253934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43</a:t>
            </a:fld>
            <a:endParaRPr lang="fr-FR"/>
          </a:p>
        </p:txBody>
      </p:sp>
    </p:spTree>
    <p:extLst>
      <p:ext uri="{BB962C8B-B14F-4D97-AF65-F5344CB8AC3E}">
        <p14:creationId xmlns:p14="http://schemas.microsoft.com/office/powerpoint/2010/main" val="2137472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Lobelaria</a:t>
            </a:r>
            <a:r>
              <a:rPr lang="fr-FR" dirty="0"/>
              <a:t> alysse jardinière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45</a:t>
            </a:fld>
            <a:endParaRPr lang="fr-FR"/>
          </a:p>
        </p:txBody>
      </p:sp>
    </p:spTree>
    <p:extLst>
      <p:ext uri="{BB962C8B-B14F-4D97-AF65-F5344CB8AC3E}">
        <p14:creationId xmlns:p14="http://schemas.microsoft.com/office/powerpoint/2010/main" val="3560864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Limonium</a:t>
            </a:r>
            <a:r>
              <a:rPr lang="fr-FR" dirty="0"/>
              <a:t> Vu aux canaries</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46</a:t>
            </a:fld>
            <a:endParaRPr lang="fr-FR"/>
          </a:p>
        </p:txBody>
      </p:sp>
    </p:spTree>
    <p:extLst>
      <p:ext uri="{BB962C8B-B14F-4D97-AF65-F5344CB8AC3E}">
        <p14:creationId xmlns:p14="http://schemas.microsoft.com/office/powerpoint/2010/main" val="2831985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Lantana toxique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48</a:t>
            </a:fld>
            <a:endParaRPr lang="fr-FR"/>
          </a:p>
        </p:txBody>
      </p:sp>
    </p:spTree>
    <p:extLst>
      <p:ext uri="{BB962C8B-B14F-4D97-AF65-F5344CB8AC3E}">
        <p14:creationId xmlns:p14="http://schemas.microsoft.com/office/powerpoint/2010/main" val="853544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belle nuit chez moi à l’ombre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52</a:t>
            </a:fld>
            <a:endParaRPr lang="fr-FR"/>
          </a:p>
        </p:txBody>
      </p:sp>
    </p:spTree>
    <p:extLst>
      <p:ext uri="{BB962C8B-B14F-4D97-AF65-F5344CB8AC3E}">
        <p14:creationId xmlns:p14="http://schemas.microsoft.com/office/powerpoint/2010/main" val="3661410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Pelargonium</a:t>
            </a:r>
            <a:r>
              <a:rPr lang="fr-FR" dirty="0"/>
              <a:t> vu aux canaries attention papillon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55</a:t>
            </a:fld>
            <a:endParaRPr lang="fr-FR"/>
          </a:p>
        </p:txBody>
      </p:sp>
    </p:spTree>
    <p:extLst>
      <p:ext uri="{BB962C8B-B14F-4D97-AF65-F5344CB8AC3E}">
        <p14:creationId xmlns:p14="http://schemas.microsoft.com/office/powerpoint/2010/main" val="351291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Lys des incas </a:t>
            </a:r>
            <a:r>
              <a:rPr lang="fr-FR" dirty="0" err="1"/>
              <a:t>Alstroemeria</a:t>
            </a:r>
            <a:r>
              <a:rPr lang="fr-FR" dirty="0"/>
              <a:t> </a:t>
            </a:r>
            <a:r>
              <a:rPr lang="fr-FR" dirty="0" err="1"/>
              <a:t>summer</a:t>
            </a:r>
            <a:r>
              <a:rPr lang="fr-FR" dirty="0"/>
              <a:t> chez moi</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5</a:t>
            </a:fld>
            <a:endParaRPr lang="fr-FR"/>
          </a:p>
        </p:txBody>
      </p:sp>
    </p:spTree>
    <p:extLst>
      <p:ext uri="{BB962C8B-B14F-4D97-AF65-F5344CB8AC3E}">
        <p14:creationId xmlns:p14="http://schemas.microsoft.com/office/powerpoint/2010/main" val="3325297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7EFF-6A1A-C9F4-0D00-0004C74E27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DB5DB-F070-EB75-0DA6-728915B0A6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AA849B-3D65-7C30-F0FA-A0214F57C08C}"/>
              </a:ext>
            </a:extLst>
          </p:cNvPr>
          <p:cNvSpPr>
            <a:spLocks noGrp="1"/>
          </p:cNvSpPr>
          <p:nvPr>
            <p:ph type="body" idx="1"/>
          </p:nvPr>
        </p:nvSpPr>
        <p:spPr/>
        <p:txBody>
          <a:bodyPr/>
          <a:lstStyle/>
          <a:p>
            <a:r>
              <a:rPr lang="fr-FR" dirty="0" err="1"/>
              <a:t>Pentas</a:t>
            </a:r>
            <a:endParaRPr lang="fr-FR" dirty="0"/>
          </a:p>
        </p:txBody>
      </p:sp>
      <p:sp>
        <p:nvSpPr>
          <p:cNvPr id="4" name="Espace réservé du numéro de diapositive 3">
            <a:extLst>
              <a:ext uri="{FF2B5EF4-FFF2-40B4-BE49-F238E27FC236}">
                <a16:creationId xmlns:a16="http://schemas.microsoft.com/office/drawing/2014/main" id="{4A0D98DF-8229-7CEB-7AD7-5D62AC7ECD98}"/>
              </a:ext>
            </a:extLst>
          </p:cNvPr>
          <p:cNvSpPr>
            <a:spLocks noGrp="1"/>
          </p:cNvSpPr>
          <p:nvPr>
            <p:ph type="sldNum" sz="quarter" idx="5"/>
          </p:nvPr>
        </p:nvSpPr>
        <p:spPr/>
        <p:txBody>
          <a:bodyPr/>
          <a:lstStyle/>
          <a:p>
            <a:fld id="{52C6AC44-5F39-4779-9F24-BC3018931DB0}" type="slidenum">
              <a:rPr lang="fr-FR" smtClean="0"/>
              <a:t>59</a:t>
            </a:fld>
            <a:endParaRPr lang="fr-FR"/>
          </a:p>
        </p:txBody>
      </p:sp>
    </p:spTree>
    <p:extLst>
      <p:ext uri="{BB962C8B-B14F-4D97-AF65-F5344CB8AC3E}">
        <p14:creationId xmlns:p14="http://schemas.microsoft.com/office/powerpoint/2010/main" val="2840975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Rudbeckia </a:t>
            </a:r>
            <a:r>
              <a:rPr lang="fr-FR" dirty="0" err="1"/>
              <a:t>hirta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61</a:t>
            </a:fld>
            <a:endParaRPr lang="fr-FR"/>
          </a:p>
        </p:txBody>
      </p:sp>
    </p:spTree>
    <p:extLst>
      <p:ext uri="{BB962C8B-B14F-4D97-AF65-F5344CB8AC3E}">
        <p14:creationId xmlns:p14="http://schemas.microsoft.com/office/powerpoint/2010/main" val="1226329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Scaveola</a:t>
            </a:r>
            <a:r>
              <a:rPr lang="fr-FR" dirty="0"/>
              <a:t> </a:t>
            </a:r>
            <a:r>
              <a:rPr lang="fr-FR" dirty="0" err="1"/>
              <a:t>aenuba</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62</a:t>
            </a:fld>
            <a:endParaRPr lang="fr-FR"/>
          </a:p>
        </p:txBody>
      </p:sp>
    </p:spTree>
    <p:extLst>
      <p:ext uri="{BB962C8B-B14F-4D97-AF65-F5344CB8AC3E}">
        <p14:creationId xmlns:p14="http://schemas.microsoft.com/office/powerpoint/2010/main" val="4036404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sauges </a:t>
            </a:r>
            <a:r>
              <a:rPr lang="fr-FR" dirty="0" err="1"/>
              <a:t>nemerosa</a:t>
            </a:r>
            <a:r>
              <a:rPr lang="fr-FR" dirty="0"/>
              <a:t> </a:t>
            </a:r>
            <a:r>
              <a:rPr lang="fr-FR" dirty="0" err="1"/>
              <a:t>grahami</a:t>
            </a:r>
            <a:r>
              <a:rPr lang="fr-FR" dirty="0"/>
              <a:t> Sauge elegans </a:t>
            </a:r>
            <a:r>
              <a:rPr lang="fr-FR" dirty="0" err="1"/>
              <a:t>estella</a:t>
            </a:r>
            <a:r>
              <a:rPr lang="fr-FR" dirty="0"/>
              <a:t> </a:t>
            </a:r>
            <a:r>
              <a:rPr lang="fr-FR" dirty="0" err="1"/>
              <a:t>coral</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63</a:t>
            </a:fld>
            <a:endParaRPr lang="fr-FR"/>
          </a:p>
        </p:txBody>
      </p:sp>
    </p:spTree>
    <p:extLst>
      <p:ext uri="{BB962C8B-B14F-4D97-AF65-F5344CB8AC3E}">
        <p14:creationId xmlns:p14="http://schemas.microsoft.com/office/powerpoint/2010/main" val="3448018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9EA4-1743-7624-768E-C4592DC66A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2EB0AA-AF51-C0B1-B137-0A5AEBB520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1B71C7-C468-CBA6-CF19-2598B02FF3DA}"/>
              </a:ext>
            </a:extLst>
          </p:cNvPr>
          <p:cNvSpPr>
            <a:spLocks noGrp="1"/>
          </p:cNvSpPr>
          <p:nvPr>
            <p:ph type="body" idx="1"/>
          </p:nvPr>
        </p:nvSpPr>
        <p:spPr/>
        <p:txBody>
          <a:bodyPr/>
          <a:lstStyle/>
          <a:p>
            <a:r>
              <a:rPr lang="fr-FR" dirty="0"/>
              <a:t>KNIPHOFIA </a:t>
            </a:r>
            <a:r>
              <a:rPr lang="fr-FR" dirty="0" err="1"/>
              <a:t>dévéloppement</a:t>
            </a:r>
            <a:r>
              <a:rPr lang="fr-FR" dirty="0"/>
              <a:t> trop long pour une annuelle à garder en vivaces</a:t>
            </a:r>
          </a:p>
        </p:txBody>
      </p:sp>
      <p:sp>
        <p:nvSpPr>
          <p:cNvPr id="4" name="Espace réservé du numéro de diapositive 3">
            <a:extLst>
              <a:ext uri="{FF2B5EF4-FFF2-40B4-BE49-F238E27FC236}">
                <a16:creationId xmlns:a16="http://schemas.microsoft.com/office/drawing/2014/main" id="{10B0B1A8-9272-9889-0288-EE432CFE5360}"/>
              </a:ext>
            </a:extLst>
          </p:cNvPr>
          <p:cNvSpPr>
            <a:spLocks noGrp="1"/>
          </p:cNvSpPr>
          <p:nvPr>
            <p:ph type="sldNum" sz="quarter" idx="5"/>
          </p:nvPr>
        </p:nvSpPr>
        <p:spPr/>
        <p:txBody>
          <a:bodyPr/>
          <a:lstStyle/>
          <a:p>
            <a:fld id="{52C6AC44-5F39-4779-9F24-BC3018931DB0}" type="slidenum">
              <a:rPr lang="fr-FR" smtClean="0"/>
              <a:t>68</a:t>
            </a:fld>
            <a:endParaRPr lang="fr-FR"/>
          </a:p>
        </p:txBody>
      </p:sp>
    </p:spTree>
    <p:extLst>
      <p:ext uri="{BB962C8B-B14F-4D97-AF65-F5344CB8AC3E}">
        <p14:creationId xmlns:p14="http://schemas.microsoft.com/office/powerpoint/2010/main" val="2787586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Verbena</a:t>
            </a:r>
            <a:r>
              <a:rPr lang="fr-FR" dirty="0"/>
              <a:t> Verveine mais aussi vivace </a:t>
            </a:r>
            <a:r>
              <a:rPr lang="fr-FR" dirty="0" err="1"/>
              <a:t>bonariensis</a:t>
            </a:r>
            <a:r>
              <a:rPr lang="fr-FR" dirty="0"/>
              <a:t>, </a:t>
            </a:r>
            <a:r>
              <a:rPr lang="fr-FR" dirty="0" err="1"/>
              <a:t>vénosa</a:t>
            </a:r>
            <a:r>
              <a:rPr lang="fr-FR" dirty="0"/>
              <a:t>, </a:t>
            </a:r>
            <a:r>
              <a:rPr lang="fr-FR" dirty="0" err="1"/>
              <a:t>polaris</a:t>
            </a:r>
            <a:r>
              <a:rPr lang="fr-FR" dirty="0"/>
              <a:t> (en mélange)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69</a:t>
            </a:fld>
            <a:endParaRPr lang="fr-FR"/>
          </a:p>
        </p:txBody>
      </p:sp>
    </p:spTree>
    <p:extLst>
      <p:ext uri="{BB962C8B-B14F-4D97-AF65-F5344CB8AC3E}">
        <p14:creationId xmlns:p14="http://schemas.microsoft.com/office/powerpoint/2010/main" val="1074221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Zinnia </a:t>
            </a:r>
            <a:r>
              <a:rPr lang="fr-FR" dirty="0" err="1"/>
              <a:t>sahara</a:t>
            </a:r>
            <a:r>
              <a:rPr lang="fr-FR" dirty="0"/>
              <a:t> ou profusion</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72</a:t>
            </a:fld>
            <a:endParaRPr lang="fr-FR"/>
          </a:p>
        </p:txBody>
      </p:sp>
    </p:spTree>
    <p:extLst>
      <p:ext uri="{BB962C8B-B14F-4D97-AF65-F5344CB8AC3E}">
        <p14:creationId xmlns:p14="http://schemas.microsoft.com/office/powerpoint/2010/main" val="6324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Alonia</a:t>
            </a:r>
            <a:r>
              <a:rPr lang="fr-FR" dirty="0"/>
              <a:t> </a:t>
            </a:r>
            <a:r>
              <a:rPr lang="fr-FR" dirty="0" err="1"/>
              <a:t>angelonia</a:t>
            </a:r>
            <a:r>
              <a:rPr lang="fr-FR" dirty="0"/>
              <a:t> plante en boule et fleurs bicolore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7</a:t>
            </a:fld>
            <a:endParaRPr lang="fr-FR"/>
          </a:p>
        </p:txBody>
      </p:sp>
    </p:spTree>
    <p:extLst>
      <p:ext uri="{BB962C8B-B14F-4D97-AF65-F5344CB8AC3E}">
        <p14:creationId xmlns:p14="http://schemas.microsoft.com/office/powerpoint/2010/main" val="281578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Ageratum </a:t>
            </a:r>
            <a:r>
              <a:rPr lang="fr-FR" dirty="0" err="1"/>
              <a:t>houstonianum</a:t>
            </a:r>
            <a:r>
              <a:rPr lang="fr-FR" dirty="0"/>
              <a:t> VOIR BOUTURE</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8</a:t>
            </a:fld>
            <a:endParaRPr lang="fr-FR"/>
          </a:p>
        </p:txBody>
      </p:sp>
    </p:spTree>
    <p:extLst>
      <p:ext uri="{BB962C8B-B14F-4D97-AF65-F5344CB8AC3E}">
        <p14:creationId xmlns:p14="http://schemas.microsoft.com/office/powerpoint/2010/main" val="138726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Aptenia</a:t>
            </a:r>
            <a:r>
              <a:rPr lang="fr-FR" dirty="0"/>
              <a:t> ou </a:t>
            </a:r>
            <a:r>
              <a:rPr lang="fr-FR" dirty="0" err="1"/>
              <a:t>Ficoîdes</a:t>
            </a:r>
            <a:r>
              <a:rPr lang="fr-FR" dirty="0"/>
              <a:t>, attention au gel, elle forme un excellent couvre sol</a:t>
            </a:r>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10</a:t>
            </a:fld>
            <a:endParaRPr lang="fr-FR"/>
          </a:p>
        </p:txBody>
      </p:sp>
    </p:spTree>
    <p:extLst>
      <p:ext uri="{BB962C8B-B14F-4D97-AF65-F5344CB8AC3E}">
        <p14:creationId xmlns:p14="http://schemas.microsoft.com/office/powerpoint/2010/main" val="398823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11</a:t>
            </a:fld>
            <a:endParaRPr lang="fr-FR"/>
          </a:p>
        </p:txBody>
      </p:sp>
    </p:spTree>
    <p:extLst>
      <p:ext uri="{BB962C8B-B14F-4D97-AF65-F5344CB8AC3E}">
        <p14:creationId xmlns:p14="http://schemas.microsoft.com/office/powerpoint/2010/main" val="198560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Begonia</a:t>
            </a:r>
            <a:r>
              <a:rPr lang="fr-FR" dirty="0"/>
              <a:t> X </a:t>
            </a:r>
            <a:r>
              <a:rPr lang="fr-FR" dirty="0" err="1"/>
              <a:t>boliviensis</a:t>
            </a:r>
            <a:r>
              <a:rPr lang="fr-FR" dirty="0"/>
              <a:t> interspécifique et autres donc issue de croisement résiste TB à la chaleur et à la sècheresse</a:t>
            </a:r>
          </a:p>
          <a:p>
            <a:r>
              <a:rPr lang="fr-FR" dirty="0"/>
              <a:t>Bégonia Top Hat, Bégonia dragon Wing, F1 Big, f1 </a:t>
            </a:r>
            <a:r>
              <a:rPr lang="fr-FR" dirty="0" err="1"/>
              <a:t>senator</a:t>
            </a:r>
            <a:endParaRPr lang="fr-FR" dirty="0"/>
          </a:p>
        </p:txBody>
      </p:sp>
      <p:sp>
        <p:nvSpPr>
          <p:cNvPr id="4" name="Espace réservé du numéro de diapositive 3"/>
          <p:cNvSpPr>
            <a:spLocks noGrp="1"/>
          </p:cNvSpPr>
          <p:nvPr>
            <p:ph type="sldNum" sz="quarter" idx="5"/>
          </p:nvPr>
        </p:nvSpPr>
        <p:spPr/>
        <p:txBody>
          <a:bodyPr/>
          <a:lstStyle/>
          <a:p>
            <a:fld id="{52C6AC44-5F39-4779-9F24-BC3018931DB0}" type="slidenum">
              <a:rPr lang="fr-FR" smtClean="0"/>
              <a:t>12</a:t>
            </a:fld>
            <a:endParaRPr lang="fr-FR"/>
          </a:p>
        </p:txBody>
      </p:sp>
    </p:spTree>
    <p:extLst>
      <p:ext uri="{BB962C8B-B14F-4D97-AF65-F5344CB8AC3E}">
        <p14:creationId xmlns:p14="http://schemas.microsoft.com/office/powerpoint/2010/main" val="257692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6055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96961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7451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B6D310-B8DF-4EA4-8CD9-DD83763B43E1}"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6375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6B6D310-B8DF-4EA4-8CD9-DD83763B43E1}"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046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6B6D310-B8DF-4EA4-8CD9-DD83763B43E1}"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50079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6B6D310-B8DF-4EA4-8CD9-DD83763B43E1}" type="datetimeFigureOut">
              <a:rPr lang="fr-FR" smtClean="0"/>
              <a:t>05/05/2026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1899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6B6D310-B8DF-4EA4-8CD9-DD83763B43E1}" type="datetimeFigureOut">
              <a:rPr lang="fr-FR" smtClean="0"/>
              <a:t>05/05/2026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72367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6D310-B8DF-4EA4-8CD9-DD83763B43E1}" type="datetimeFigureOut">
              <a:rPr lang="fr-FR" smtClean="0"/>
              <a:t>05/05/2026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335816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226445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6B6D310-B8DF-4EA4-8CD9-DD83763B43E1}"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DB49BD-78B1-4768-B05D-9E25B9D18CB7}" type="slidenum">
              <a:rPr lang="fr-FR" smtClean="0"/>
              <a:t>‹N°›</a:t>
            </a:fld>
            <a:endParaRPr lang="fr-FR"/>
          </a:p>
        </p:txBody>
      </p:sp>
    </p:spTree>
    <p:extLst>
      <p:ext uri="{BB962C8B-B14F-4D97-AF65-F5344CB8AC3E}">
        <p14:creationId xmlns:p14="http://schemas.microsoft.com/office/powerpoint/2010/main" val="51070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6D310-B8DF-4EA4-8CD9-DD83763B43E1}" type="datetimeFigureOut">
              <a:rPr lang="fr-FR" smtClean="0"/>
              <a:t>05/05/2026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B49BD-78B1-4768-B05D-9E25B9D18CB7}" type="slidenum">
              <a:rPr lang="fr-FR" smtClean="0"/>
              <a:t>‹N°›</a:t>
            </a:fld>
            <a:endParaRPr lang="fr-FR"/>
          </a:p>
        </p:txBody>
      </p:sp>
    </p:spTree>
    <p:extLst>
      <p:ext uri="{BB962C8B-B14F-4D97-AF65-F5344CB8AC3E}">
        <p14:creationId xmlns:p14="http://schemas.microsoft.com/office/powerpoint/2010/main" val="1286335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linkedin.com/feed/update/urn:li:activity:736131730199797760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dirty="0"/>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print"/>
          <a:stretch>
            <a:fillRect/>
          </a:stretch>
        </p:blipFill>
        <p:spPr>
          <a:xfrm>
            <a:off x="169102" y="0"/>
            <a:ext cx="8805796" cy="6604346"/>
          </a:xfrm>
          <a:prstGeom prst="rect">
            <a:avLst/>
          </a:prstGeom>
        </p:spPr>
      </p:pic>
      <p:sp>
        <p:nvSpPr>
          <p:cNvPr id="5" name="ZoneTexte 4">
            <a:extLst>
              <a:ext uri="{FF2B5EF4-FFF2-40B4-BE49-F238E27FC236}">
                <a16:creationId xmlns:a16="http://schemas.microsoft.com/office/drawing/2014/main" id="{D74E8E25-197B-ECC9-FD5B-59532D436112}"/>
              </a:ext>
            </a:extLst>
          </p:cNvPr>
          <p:cNvSpPr txBox="1"/>
          <p:nvPr/>
        </p:nvSpPr>
        <p:spPr>
          <a:xfrm>
            <a:off x="1143000" y="6464596"/>
            <a:ext cx="6858000" cy="369332"/>
          </a:xfrm>
          <a:prstGeom prst="rect">
            <a:avLst/>
          </a:prstGeom>
          <a:noFill/>
        </p:spPr>
        <p:txBody>
          <a:bodyPr wrap="square" rtlCol="0">
            <a:spAutoFit/>
          </a:bodyPr>
          <a:lstStyle/>
          <a:p>
            <a:r>
              <a:rPr lang="fr-FR" dirty="0">
                <a:hlinkClick r:id="rId4"/>
              </a:rPr>
              <a:t>(2) Post | Fil d’actualité | LinkedIn</a:t>
            </a:r>
            <a:endParaRPr lang="fr-FR" dirty="0"/>
          </a:p>
        </p:txBody>
      </p:sp>
    </p:spTree>
    <p:extLst>
      <p:ext uri="{BB962C8B-B14F-4D97-AF65-F5344CB8AC3E}">
        <p14:creationId xmlns:p14="http://schemas.microsoft.com/office/powerpoint/2010/main" val="267957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ptenia cordifolia variegata 'Crystal' - Heartleaf Ice Plant">
            <a:extLst>
              <a:ext uri="{FF2B5EF4-FFF2-40B4-BE49-F238E27FC236}">
                <a16:creationId xmlns:a16="http://schemas.microsoft.com/office/drawing/2014/main" id="{8593A750-BB75-46D7-4761-B0DC134564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2126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ésultat d’images pour aptenia cordifolia">
            <a:extLst>
              <a:ext uri="{FF2B5EF4-FFF2-40B4-BE49-F238E27FC236}">
                <a16:creationId xmlns:a16="http://schemas.microsoft.com/office/drawing/2014/main" id="{FAB866AB-0993-1B31-4F16-07AD5A83B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65004"/>
            <a:ext cx="3562132" cy="26687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7FCC92E-B5BB-FC7F-535A-A423CF543A02}"/>
              </a:ext>
            </a:extLst>
          </p:cNvPr>
          <p:cNvSpPr txBox="1"/>
          <p:nvPr/>
        </p:nvSpPr>
        <p:spPr>
          <a:xfrm>
            <a:off x="345558" y="523803"/>
            <a:ext cx="1594884" cy="369332"/>
          </a:xfrm>
          <a:prstGeom prst="rect">
            <a:avLst/>
          </a:prstGeom>
          <a:noFill/>
        </p:spPr>
        <p:txBody>
          <a:bodyPr wrap="square" rtlCol="0">
            <a:spAutoFit/>
          </a:bodyPr>
          <a:lstStyle/>
          <a:p>
            <a:r>
              <a:rPr lang="fr-FR" dirty="0">
                <a:latin typeface="Algerian" panose="04020705040A02060702" pitchFamily="82" charset="0"/>
              </a:rPr>
              <a:t>APTENIA</a:t>
            </a:r>
          </a:p>
        </p:txBody>
      </p:sp>
    </p:spTree>
    <p:extLst>
      <p:ext uri="{BB962C8B-B14F-4D97-AF65-F5344CB8AC3E}">
        <p14:creationId xmlns:p14="http://schemas.microsoft.com/office/powerpoint/2010/main" val="53138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759CB4-8917-E255-CB6D-6F573B9DE9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00100"/>
            <a:ext cx="9144000" cy="6057900"/>
          </a:xfrm>
          <a:prstGeom prst="rect">
            <a:avLst/>
          </a:prstGeom>
        </p:spPr>
      </p:pic>
      <p:sp>
        <p:nvSpPr>
          <p:cNvPr id="2" name="ZoneTexte 1">
            <a:extLst>
              <a:ext uri="{FF2B5EF4-FFF2-40B4-BE49-F238E27FC236}">
                <a16:creationId xmlns:a16="http://schemas.microsoft.com/office/drawing/2014/main" id="{2493A8A7-CB36-768C-A8D9-4A184E860BAD}"/>
              </a:ext>
            </a:extLst>
          </p:cNvPr>
          <p:cNvSpPr txBox="1"/>
          <p:nvPr/>
        </p:nvSpPr>
        <p:spPr>
          <a:xfrm>
            <a:off x="233917" y="127591"/>
            <a:ext cx="1594884" cy="646331"/>
          </a:xfrm>
          <a:prstGeom prst="rect">
            <a:avLst/>
          </a:prstGeom>
          <a:noFill/>
        </p:spPr>
        <p:txBody>
          <a:bodyPr wrap="square" rtlCol="0">
            <a:spAutoFit/>
          </a:bodyPr>
          <a:lstStyle/>
          <a:p>
            <a:r>
              <a:rPr lang="fr-FR" dirty="0">
                <a:latin typeface="Algerian" panose="04020705040A02060702" pitchFamily="82" charset="0"/>
              </a:rPr>
              <a:t>ASTERICUS MAURITANUS</a:t>
            </a:r>
          </a:p>
        </p:txBody>
      </p:sp>
    </p:spTree>
    <p:extLst>
      <p:ext uri="{BB962C8B-B14F-4D97-AF65-F5344CB8AC3E}">
        <p14:creationId xmlns:p14="http://schemas.microsoft.com/office/powerpoint/2010/main" val="143511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FD37CE-9887-4CFE-E393-423F2C98F9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EBA24BB7-D7BB-3948-1556-A40349CD0F6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BEGONIA</a:t>
            </a:r>
          </a:p>
        </p:txBody>
      </p:sp>
    </p:spTree>
    <p:extLst>
      <p:ext uri="{BB962C8B-B14F-4D97-AF65-F5344CB8AC3E}">
        <p14:creationId xmlns:p14="http://schemas.microsoft.com/office/powerpoint/2010/main" val="117323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BEGONIA DRAGON WING</a:t>
            </a:r>
          </a:p>
        </p:txBody>
      </p:sp>
      <p:sp>
        <p:nvSpPr>
          <p:cNvPr id="2" name="ZoneTexte 1">
            <a:extLst>
              <a:ext uri="{FF2B5EF4-FFF2-40B4-BE49-F238E27FC236}">
                <a16:creationId xmlns:a16="http://schemas.microsoft.com/office/drawing/2014/main" id="{78C46F29-3651-A824-AF54-160B57382642}"/>
              </a:ext>
            </a:extLst>
          </p:cNvPr>
          <p:cNvSpPr txBox="1"/>
          <p:nvPr/>
        </p:nvSpPr>
        <p:spPr>
          <a:xfrm>
            <a:off x="5380074" y="6327303"/>
            <a:ext cx="3763926" cy="369332"/>
          </a:xfrm>
          <a:prstGeom prst="rect">
            <a:avLst/>
          </a:prstGeom>
          <a:noFill/>
        </p:spPr>
        <p:txBody>
          <a:bodyPr wrap="square" rtlCol="0">
            <a:spAutoFit/>
          </a:bodyPr>
          <a:lstStyle/>
          <a:p>
            <a:r>
              <a:rPr lang="fr-FR" dirty="0">
                <a:latin typeface="Algerian" panose="04020705040A02060702" pitchFamily="82" charset="0"/>
              </a:rPr>
              <a:t>BEGONIA ELIATOR SUNBRERO</a:t>
            </a:r>
          </a:p>
        </p:txBody>
      </p:sp>
      <p:sp>
        <p:nvSpPr>
          <p:cNvPr id="3" name="ZoneTexte 2">
            <a:extLst>
              <a:ext uri="{FF2B5EF4-FFF2-40B4-BE49-F238E27FC236}">
                <a16:creationId xmlns:a16="http://schemas.microsoft.com/office/drawing/2014/main" id="{8B493CF2-8837-BE56-C82E-B6471BBAF7BE}"/>
              </a:ext>
            </a:extLst>
          </p:cNvPr>
          <p:cNvSpPr txBox="1"/>
          <p:nvPr/>
        </p:nvSpPr>
        <p:spPr>
          <a:xfrm>
            <a:off x="324605" y="6327303"/>
            <a:ext cx="4398002" cy="369332"/>
          </a:xfrm>
          <a:prstGeom prst="rect">
            <a:avLst/>
          </a:prstGeom>
          <a:noFill/>
        </p:spPr>
        <p:txBody>
          <a:bodyPr wrap="square" rtlCol="0">
            <a:spAutoFit/>
          </a:bodyPr>
          <a:lstStyle/>
          <a:p>
            <a:r>
              <a:rPr lang="fr-FR" dirty="0">
                <a:latin typeface="Algerian" panose="04020705040A02060702" pitchFamily="82" charset="0"/>
              </a:rPr>
              <a:t>BEGONIA ELATIOR SUNPLEASURE ROSE</a:t>
            </a:r>
          </a:p>
        </p:txBody>
      </p:sp>
      <p:sp>
        <p:nvSpPr>
          <p:cNvPr id="5" name="ZoneTexte 4">
            <a:extLst>
              <a:ext uri="{FF2B5EF4-FFF2-40B4-BE49-F238E27FC236}">
                <a16:creationId xmlns:a16="http://schemas.microsoft.com/office/drawing/2014/main" id="{C8E013D2-12E1-F0AC-A08B-0EB8BD84BA4A}"/>
              </a:ext>
            </a:extLst>
          </p:cNvPr>
          <p:cNvSpPr txBox="1"/>
          <p:nvPr/>
        </p:nvSpPr>
        <p:spPr>
          <a:xfrm>
            <a:off x="4410635" y="68097"/>
            <a:ext cx="4539727" cy="369332"/>
          </a:xfrm>
          <a:prstGeom prst="rect">
            <a:avLst/>
          </a:prstGeom>
          <a:noFill/>
        </p:spPr>
        <p:txBody>
          <a:bodyPr wrap="square" rtlCol="0">
            <a:spAutoFit/>
          </a:bodyPr>
          <a:lstStyle/>
          <a:p>
            <a:r>
              <a:rPr lang="fr-FR" dirty="0">
                <a:latin typeface="Algerian" panose="04020705040A02060702" pitchFamily="82" charset="0"/>
              </a:rPr>
              <a:t>BEGONIA SEMPERFLORENS PASO DOBLE</a:t>
            </a:r>
          </a:p>
        </p:txBody>
      </p:sp>
      <p:pic>
        <p:nvPicPr>
          <p:cNvPr id="6" name="Image 5">
            <a:extLst>
              <a:ext uri="{FF2B5EF4-FFF2-40B4-BE49-F238E27FC236}">
                <a16:creationId xmlns:a16="http://schemas.microsoft.com/office/drawing/2014/main" id="{C4F3EEF8-D668-F3D0-74D6-465F70E968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074" y="567466"/>
            <a:ext cx="2861534" cy="2861534"/>
          </a:xfrm>
          <a:prstGeom prst="rect">
            <a:avLst/>
          </a:prstGeom>
        </p:spPr>
      </p:pic>
      <p:pic>
        <p:nvPicPr>
          <p:cNvPr id="7" name="Image 6">
            <a:extLst>
              <a:ext uri="{FF2B5EF4-FFF2-40B4-BE49-F238E27FC236}">
                <a16:creationId xmlns:a16="http://schemas.microsoft.com/office/drawing/2014/main" id="{2C088233-A2AC-4629-67BB-A4630F18A0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9420" y="962426"/>
            <a:ext cx="4840941" cy="2466574"/>
          </a:xfrm>
          <a:prstGeom prst="rect">
            <a:avLst/>
          </a:prstGeom>
        </p:spPr>
      </p:pic>
      <p:pic>
        <p:nvPicPr>
          <p:cNvPr id="8" name="Image 7">
            <a:extLst>
              <a:ext uri="{FF2B5EF4-FFF2-40B4-BE49-F238E27FC236}">
                <a16:creationId xmlns:a16="http://schemas.microsoft.com/office/drawing/2014/main" id="{3C281E08-F6B8-8DB4-1AF9-8B15F25017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50" y="3658272"/>
            <a:ext cx="2632262" cy="2632262"/>
          </a:xfrm>
          <a:prstGeom prst="rect">
            <a:avLst/>
          </a:prstGeom>
        </p:spPr>
      </p:pic>
      <p:pic>
        <p:nvPicPr>
          <p:cNvPr id="2050" name="Picture 2" descr="Begonia Sunbrero">
            <a:extLst>
              <a:ext uri="{FF2B5EF4-FFF2-40B4-BE49-F238E27FC236}">
                <a16:creationId xmlns:a16="http://schemas.microsoft.com/office/drawing/2014/main" id="{E76C37AE-3775-F217-1B1F-FA473C5EF1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82146" y="3590175"/>
            <a:ext cx="2189702" cy="273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5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BEB71-258D-690E-0459-BF9238B3319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A99DAAE-E4D1-CA89-A288-EBDA2CD265AC}"/>
              </a:ext>
            </a:extLst>
          </p:cNvPr>
          <p:cNvSpPr txBox="1"/>
          <p:nvPr/>
        </p:nvSpPr>
        <p:spPr>
          <a:xfrm>
            <a:off x="233916" y="127591"/>
            <a:ext cx="3111711" cy="369332"/>
          </a:xfrm>
          <a:prstGeom prst="rect">
            <a:avLst/>
          </a:prstGeom>
          <a:noFill/>
        </p:spPr>
        <p:txBody>
          <a:bodyPr wrap="square" rtlCol="0">
            <a:spAutoFit/>
          </a:bodyPr>
          <a:lstStyle/>
          <a:p>
            <a:r>
              <a:rPr lang="fr-FR" dirty="0">
                <a:latin typeface="Algerian" panose="04020705040A02060702" pitchFamily="82" charset="0"/>
              </a:rPr>
              <a:t>Bulbine FRUSTECENS</a:t>
            </a:r>
          </a:p>
        </p:txBody>
      </p:sp>
      <p:pic>
        <p:nvPicPr>
          <p:cNvPr id="1026" name="Picture 2" descr="BULBINE frutescens | Bulbine jaune | Pépinière en ligne de Kerzarc'h">
            <a:extLst>
              <a:ext uri="{FF2B5EF4-FFF2-40B4-BE49-F238E27FC236}">
                <a16:creationId xmlns:a16="http://schemas.microsoft.com/office/drawing/2014/main" id="{04ECDD20-4BF7-3DFE-CD74-5C5D74126B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6888"/>
            <a:ext cx="9144000" cy="586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6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ibrachoa (Calibrachoa Hybrid) | My Garden Life">
            <a:extLst>
              <a:ext uri="{FF2B5EF4-FFF2-40B4-BE49-F238E27FC236}">
                <a16:creationId xmlns:a16="http://schemas.microsoft.com/office/drawing/2014/main" id="{0538C184-3401-C863-BB40-5747774458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94907"/>
            <a:ext cx="6363093" cy="63630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erbells® Dreamsicle® - Calibrachoa hybrid | Proven Winners">
            <a:extLst>
              <a:ext uri="{FF2B5EF4-FFF2-40B4-BE49-F238E27FC236}">
                <a16:creationId xmlns:a16="http://schemas.microsoft.com/office/drawing/2014/main" id="{4D44DEEC-8A69-AA4D-2F42-54B995386C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63092" y="3063710"/>
            <a:ext cx="2780908" cy="4171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ibrachoa hybrid | Superbells® Blackberry Punch | Kings Garden Center">
            <a:extLst>
              <a:ext uri="{FF2B5EF4-FFF2-40B4-BE49-F238E27FC236}">
                <a16:creationId xmlns:a16="http://schemas.microsoft.com/office/drawing/2014/main" id="{23815B26-DF44-537D-F7ED-E856AA0D04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30102" y="42863"/>
            <a:ext cx="2013898" cy="302084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8561BA6-D908-BC5A-4B0E-D0582320BB48}"/>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CALIBROCA</a:t>
            </a:r>
          </a:p>
        </p:txBody>
      </p:sp>
    </p:spTree>
    <p:extLst>
      <p:ext uri="{BB962C8B-B14F-4D97-AF65-F5344CB8AC3E}">
        <p14:creationId xmlns:p14="http://schemas.microsoft.com/office/powerpoint/2010/main" val="226049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2A0D40-5666-367D-B50A-D0B488762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DCA40B1A-41BA-C4FD-67A4-130647F789C9}"/>
              </a:ext>
            </a:extLst>
          </p:cNvPr>
          <p:cNvSpPr txBox="1"/>
          <p:nvPr/>
        </p:nvSpPr>
        <p:spPr>
          <a:xfrm>
            <a:off x="233917" y="127591"/>
            <a:ext cx="2030818" cy="369332"/>
          </a:xfrm>
          <a:prstGeom prst="rect">
            <a:avLst/>
          </a:prstGeom>
          <a:noFill/>
        </p:spPr>
        <p:txBody>
          <a:bodyPr wrap="square" rtlCol="0">
            <a:spAutoFit/>
          </a:bodyPr>
          <a:lstStyle/>
          <a:p>
            <a:r>
              <a:rPr lang="fr-FR" dirty="0" err="1">
                <a:latin typeface="Algerian" panose="04020705040A02060702" pitchFamily="82" charset="0"/>
              </a:rPr>
              <a:t>caryopteris</a:t>
            </a:r>
            <a:endParaRPr lang="fr-FR" dirty="0">
              <a:latin typeface="Algerian" panose="04020705040A02060702" pitchFamily="82" charset="0"/>
            </a:endParaRPr>
          </a:p>
        </p:txBody>
      </p:sp>
    </p:spTree>
    <p:extLst>
      <p:ext uri="{BB962C8B-B14F-4D97-AF65-F5344CB8AC3E}">
        <p14:creationId xmlns:p14="http://schemas.microsoft.com/office/powerpoint/2010/main" val="411506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B69B8-953A-879E-6562-00EDCC2CAAF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09EAEB3-C00B-D289-FFA1-C5AD5F6A1D86}"/>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caeselpina</a:t>
            </a:r>
            <a:endParaRPr lang="fr-FR" dirty="0">
              <a:latin typeface="Algerian" panose="04020705040A02060702" pitchFamily="82" charset="0"/>
            </a:endParaRPr>
          </a:p>
        </p:txBody>
      </p:sp>
      <p:pic>
        <p:nvPicPr>
          <p:cNvPr id="2050" name="Picture 2" descr="Caesalpinia Gilliesii | ubicaciondepersonas.cdmx.gob.mx">
            <a:extLst>
              <a:ext uri="{FF2B5EF4-FFF2-40B4-BE49-F238E27FC236}">
                <a16:creationId xmlns:a16="http://schemas.microsoft.com/office/drawing/2014/main" id="{B1897EA9-1BA7-A190-1662-03ABD78689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169557"/>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esalpinia pulcherrima 'Compton', Poinciana pulcherrima, Pride of ...">
            <a:extLst>
              <a:ext uri="{FF2B5EF4-FFF2-40B4-BE49-F238E27FC236}">
                <a16:creationId xmlns:a16="http://schemas.microsoft.com/office/drawing/2014/main" id="{9EC970AE-574A-548A-9BD4-B2513918B1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6967" y="1169557"/>
            <a:ext cx="5497033" cy="562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84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6778-AF66-A222-4C55-2A4F76A504B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71ADE14-654D-AC46-35AB-BED202222A26}"/>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CAssia</a:t>
            </a:r>
            <a:endParaRPr lang="fr-FR" dirty="0">
              <a:latin typeface="Algerian" panose="04020705040A02060702" pitchFamily="82" charset="0"/>
            </a:endParaRPr>
          </a:p>
        </p:txBody>
      </p:sp>
      <p:pic>
        <p:nvPicPr>
          <p:cNvPr id="3074" name="Picture 2" descr="Cassia alata (Ringworm Cassia) – MySeedsCo">
            <a:extLst>
              <a:ext uri="{FF2B5EF4-FFF2-40B4-BE49-F238E27FC236}">
                <a16:creationId xmlns:a16="http://schemas.microsoft.com/office/drawing/2014/main" id="{AC165995-D3DC-87B3-534C-D8C06455DD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2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entaurée ‘Mercury’ – Les Serres St-Simon en Beauce">
            <a:extLst>
              <a:ext uri="{FF2B5EF4-FFF2-40B4-BE49-F238E27FC236}">
                <a16:creationId xmlns:a16="http://schemas.microsoft.com/office/drawing/2014/main" id="{AC463A0F-823F-364E-462B-CC72BAC610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517"/>
            <a:ext cx="9444726" cy="62964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44137A0-C0F1-6C30-D065-400DB51DCDCB}"/>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centauree</a:t>
            </a:r>
            <a:endParaRPr lang="fr-FR" dirty="0">
              <a:latin typeface="Algerian" panose="04020705040A02060702" pitchFamily="82" charset="0"/>
            </a:endParaRPr>
          </a:p>
        </p:txBody>
      </p:sp>
    </p:spTree>
    <p:extLst>
      <p:ext uri="{BB962C8B-B14F-4D97-AF65-F5344CB8AC3E}">
        <p14:creationId xmlns:p14="http://schemas.microsoft.com/office/powerpoint/2010/main" val="93960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apanthus 'Midnight Blue' (bladverliezend) | Agapanthuskwekerij">
            <a:extLst>
              <a:ext uri="{FF2B5EF4-FFF2-40B4-BE49-F238E27FC236}">
                <a16:creationId xmlns:a16="http://schemas.microsoft.com/office/drawing/2014/main" id="{239DB1C6-F5C5-5838-C8CD-91E9259237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014" y="542260"/>
            <a:ext cx="8420986" cy="63157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C982367-B9DC-B17E-5B81-E0813DF59E6C}"/>
              </a:ext>
            </a:extLst>
          </p:cNvPr>
          <p:cNvSpPr txBox="1"/>
          <p:nvPr/>
        </p:nvSpPr>
        <p:spPr>
          <a:xfrm>
            <a:off x="233916" y="127591"/>
            <a:ext cx="2317897" cy="369332"/>
          </a:xfrm>
          <a:prstGeom prst="rect">
            <a:avLst/>
          </a:prstGeom>
          <a:noFill/>
        </p:spPr>
        <p:txBody>
          <a:bodyPr wrap="square" rtlCol="0">
            <a:spAutoFit/>
          </a:bodyPr>
          <a:lstStyle/>
          <a:p>
            <a:r>
              <a:rPr lang="fr-FR" dirty="0" err="1">
                <a:latin typeface="Algerian" panose="04020705040A02060702" pitchFamily="82" charset="0"/>
              </a:rPr>
              <a:t>Aagapanthe</a:t>
            </a:r>
            <a:endParaRPr lang="fr-FR" dirty="0">
              <a:latin typeface="Algerian" panose="04020705040A02060702" pitchFamily="82" charset="0"/>
            </a:endParaRPr>
          </a:p>
        </p:txBody>
      </p:sp>
    </p:spTree>
    <p:extLst>
      <p:ext uri="{BB962C8B-B14F-4D97-AF65-F5344CB8AC3E}">
        <p14:creationId xmlns:p14="http://schemas.microsoft.com/office/powerpoint/2010/main" val="118897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eome Sparkler F1 Blush - Rose Et Blanc">
            <a:extLst>
              <a:ext uri="{FF2B5EF4-FFF2-40B4-BE49-F238E27FC236}">
                <a16:creationId xmlns:a16="http://schemas.microsoft.com/office/drawing/2014/main" id="{E3C33D1E-A0C4-3FA5-B6CE-25A8AED35F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74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005D422-B8BD-47D1-C2A2-D60FC1E7EDAE}"/>
              </a:ext>
            </a:extLst>
          </p:cNvPr>
          <p:cNvSpPr txBox="1"/>
          <p:nvPr/>
        </p:nvSpPr>
        <p:spPr>
          <a:xfrm>
            <a:off x="143424" y="893135"/>
            <a:ext cx="1569660" cy="369332"/>
          </a:xfrm>
          <a:prstGeom prst="rect">
            <a:avLst/>
          </a:prstGeom>
          <a:noFill/>
        </p:spPr>
        <p:txBody>
          <a:bodyPr vert="horz" wrap="square" rtlCol="0" anchor="ctr">
            <a:spAutoFit/>
          </a:bodyPr>
          <a:lstStyle/>
          <a:p>
            <a:r>
              <a:rPr lang="fr-FR" dirty="0" err="1">
                <a:latin typeface="Algerian" panose="04020705040A02060702" pitchFamily="82" charset="0"/>
              </a:rPr>
              <a:t>cleome</a:t>
            </a:r>
            <a:endParaRPr lang="fr-FR" dirty="0">
              <a:latin typeface="Algerian" panose="04020705040A02060702" pitchFamily="82" charset="0"/>
            </a:endParaRPr>
          </a:p>
        </p:txBody>
      </p:sp>
    </p:spTree>
    <p:extLst>
      <p:ext uri="{BB962C8B-B14F-4D97-AF65-F5344CB8AC3E}">
        <p14:creationId xmlns:p14="http://schemas.microsoft.com/office/powerpoint/2010/main" val="12150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ectranthus scutellarioides (Lamiaceae) image 17057 at PhytoImages.siu.edu">
            <a:extLst>
              <a:ext uri="{FF2B5EF4-FFF2-40B4-BE49-F238E27FC236}">
                <a16:creationId xmlns:a16="http://schemas.microsoft.com/office/drawing/2014/main" id="{CF75CAC8-563C-188B-2E85-58ECA7FB2C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1670"/>
            <a:ext cx="6074486" cy="455586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9D85C76-9FC0-4585-94E6-BD1362AA0DD2}"/>
              </a:ext>
            </a:extLst>
          </p:cNvPr>
          <p:cNvSpPr txBox="1"/>
          <p:nvPr/>
        </p:nvSpPr>
        <p:spPr>
          <a:xfrm>
            <a:off x="233916" y="127591"/>
            <a:ext cx="5134149" cy="369332"/>
          </a:xfrm>
          <a:prstGeom prst="rect">
            <a:avLst/>
          </a:prstGeom>
          <a:noFill/>
        </p:spPr>
        <p:txBody>
          <a:bodyPr wrap="square" rtlCol="0">
            <a:spAutoFit/>
          </a:bodyPr>
          <a:lstStyle/>
          <a:p>
            <a:r>
              <a:rPr lang="fr-FR" dirty="0" err="1">
                <a:latin typeface="Algerian" panose="04020705040A02060702" pitchFamily="82" charset="0"/>
              </a:rPr>
              <a:t>Coleus</a:t>
            </a:r>
            <a:endParaRPr lang="fr-FR" dirty="0">
              <a:latin typeface="Algerian" panose="04020705040A02060702" pitchFamily="82" charset="0"/>
            </a:endParaRPr>
          </a:p>
        </p:txBody>
      </p:sp>
      <p:pic>
        <p:nvPicPr>
          <p:cNvPr id="3" name="Image 2">
            <a:extLst>
              <a:ext uri="{FF2B5EF4-FFF2-40B4-BE49-F238E27FC236}">
                <a16:creationId xmlns:a16="http://schemas.microsoft.com/office/drawing/2014/main" id="{B6B2AA08-3E4B-9B84-16A3-72A8156BEF83}"/>
              </a:ext>
            </a:extLst>
          </p:cNvPr>
          <p:cNvPicPr>
            <a:picLocks noChangeAspect="1"/>
          </p:cNvPicPr>
          <p:nvPr/>
        </p:nvPicPr>
        <p:blipFill>
          <a:blip r:embed="rId4"/>
          <a:stretch>
            <a:fillRect/>
          </a:stretch>
        </p:blipFill>
        <p:spPr>
          <a:xfrm>
            <a:off x="4432150" y="4085985"/>
            <a:ext cx="4894729" cy="2772015"/>
          </a:xfrm>
          <a:prstGeom prst="rect">
            <a:avLst/>
          </a:prstGeom>
        </p:spPr>
      </p:pic>
      <p:sp>
        <p:nvSpPr>
          <p:cNvPr id="4" name="ZoneTexte 3">
            <a:extLst>
              <a:ext uri="{FF2B5EF4-FFF2-40B4-BE49-F238E27FC236}">
                <a16:creationId xmlns:a16="http://schemas.microsoft.com/office/drawing/2014/main" id="{065F39ED-C2B6-8FEF-B146-3B0C6AE469D6}"/>
              </a:ext>
            </a:extLst>
          </p:cNvPr>
          <p:cNvSpPr txBox="1"/>
          <p:nvPr/>
        </p:nvSpPr>
        <p:spPr>
          <a:xfrm>
            <a:off x="5042585" y="3621906"/>
            <a:ext cx="5134149" cy="369332"/>
          </a:xfrm>
          <a:prstGeom prst="rect">
            <a:avLst/>
          </a:prstGeom>
          <a:noFill/>
        </p:spPr>
        <p:txBody>
          <a:bodyPr wrap="square" rtlCol="0">
            <a:spAutoFit/>
          </a:bodyPr>
          <a:lstStyle/>
          <a:p>
            <a:r>
              <a:rPr lang="fr-FR" dirty="0" err="1">
                <a:latin typeface="Algerian" panose="04020705040A02060702" pitchFamily="82" charset="0"/>
              </a:rPr>
              <a:t>Coleus</a:t>
            </a:r>
            <a:r>
              <a:rPr lang="fr-FR" dirty="0">
                <a:latin typeface="Algerian" panose="04020705040A02060702" pitchFamily="82" charset="0"/>
              </a:rPr>
              <a:t> SCUTELLARIOIDES SKELETAL</a:t>
            </a:r>
          </a:p>
        </p:txBody>
      </p:sp>
    </p:spTree>
    <p:extLst>
      <p:ext uri="{BB962C8B-B14F-4D97-AF65-F5344CB8AC3E}">
        <p14:creationId xmlns:p14="http://schemas.microsoft.com/office/powerpoint/2010/main" val="342625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46CEB7-501F-58A9-13C0-1AF4D0447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99CF0A32-28AC-3536-EDBD-24C50ACFB5BD}"/>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CUPHEA</a:t>
            </a:r>
          </a:p>
        </p:txBody>
      </p:sp>
    </p:spTree>
    <p:extLst>
      <p:ext uri="{BB962C8B-B14F-4D97-AF65-F5344CB8AC3E}">
        <p14:creationId xmlns:p14="http://schemas.microsoft.com/office/powerpoint/2010/main" val="20394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2085733" cy="646331"/>
          </a:xfrm>
          <a:prstGeom prst="rect">
            <a:avLst/>
          </a:prstGeom>
          <a:noFill/>
        </p:spPr>
        <p:txBody>
          <a:bodyPr wrap="square" rtlCol="0">
            <a:spAutoFit/>
          </a:bodyPr>
          <a:lstStyle/>
          <a:p>
            <a:r>
              <a:rPr lang="fr-FR" dirty="0">
                <a:latin typeface="Algerian" panose="04020705040A02060702" pitchFamily="82" charset="0"/>
              </a:rPr>
              <a:t>DALHIA HYBRIDA SUMMER BEES</a:t>
            </a:r>
          </a:p>
        </p:txBody>
      </p:sp>
      <p:pic>
        <p:nvPicPr>
          <p:cNvPr id="2" name="Image 1">
            <a:extLst>
              <a:ext uri="{FF2B5EF4-FFF2-40B4-BE49-F238E27FC236}">
                <a16:creationId xmlns:a16="http://schemas.microsoft.com/office/drawing/2014/main" id="{D461F5DF-5EA1-30C6-8339-8B67AB15F1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898"/>
            <a:ext cx="9144000" cy="6094204"/>
          </a:xfrm>
          <a:prstGeom prst="rect">
            <a:avLst/>
          </a:prstGeom>
        </p:spPr>
      </p:pic>
    </p:spTree>
    <p:extLst>
      <p:ext uri="{BB962C8B-B14F-4D97-AF65-F5344CB8AC3E}">
        <p14:creationId xmlns:p14="http://schemas.microsoft.com/office/powerpoint/2010/main" val="3983166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1642A8-5FAA-EF7A-AF5E-C1F7053B4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Image 8">
            <a:extLst>
              <a:ext uri="{FF2B5EF4-FFF2-40B4-BE49-F238E27FC236}">
                <a16:creationId xmlns:a16="http://schemas.microsoft.com/office/drawing/2014/main" id="{50571393-7412-56C3-6E6A-9FC166403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1888" y="0"/>
            <a:ext cx="2782111" cy="4171130"/>
          </a:xfrm>
          <a:prstGeom prst="rect">
            <a:avLst/>
          </a:prstGeom>
        </p:spPr>
      </p:pic>
    </p:spTree>
    <p:extLst>
      <p:ext uri="{BB962C8B-B14F-4D97-AF65-F5344CB8AC3E}">
        <p14:creationId xmlns:p14="http://schemas.microsoft.com/office/powerpoint/2010/main" val="4135546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DELOSPERMA COOPERI SOLSTICE</a:t>
            </a:r>
          </a:p>
        </p:txBody>
      </p:sp>
      <p:pic>
        <p:nvPicPr>
          <p:cNvPr id="2" name="Image 1">
            <a:extLst>
              <a:ext uri="{FF2B5EF4-FFF2-40B4-BE49-F238E27FC236}">
                <a16:creationId xmlns:a16="http://schemas.microsoft.com/office/drawing/2014/main" id="{756D3CFE-CD36-ABDF-A6D4-4D7917145B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825" y="1051628"/>
            <a:ext cx="4270175" cy="5236215"/>
          </a:xfrm>
          <a:prstGeom prst="rect">
            <a:avLst/>
          </a:prstGeom>
        </p:spPr>
      </p:pic>
      <p:pic>
        <p:nvPicPr>
          <p:cNvPr id="3" name="Image 2">
            <a:extLst>
              <a:ext uri="{FF2B5EF4-FFF2-40B4-BE49-F238E27FC236}">
                <a16:creationId xmlns:a16="http://schemas.microsoft.com/office/drawing/2014/main" id="{B23C5DF1-0355-E107-CEE6-4DED39C16F2F}"/>
              </a:ext>
            </a:extLst>
          </p:cNvPr>
          <p:cNvPicPr>
            <a:picLocks noChangeAspect="1"/>
          </p:cNvPicPr>
          <p:nvPr/>
        </p:nvPicPr>
        <p:blipFill>
          <a:blip r:embed="rId3"/>
          <a:stretch>
            <a:fillRect/>
          </a:stretch>
        </p:blipFill>
        <p:spPr>
          <a:xfrm>
            <a:off x="4701092" y="1051628"/>
            <a:ext cx="4442908" cy="5446145"/>
          </a:xfrm>
          <a:prstGeom prst="rect">
            <a:avLst/>
          </a:prstGeom>
        </p:spPr>
      </p:pic>
    </p:spTree>
    <p:extLst>
      <p:ext uri="{BB962C8B-B14F-4D97-AF65-F5344CB8AC3E}">
        <p14:creationId xmlns:p14="http://schemas.microsoft.com/office/powerpoint/2010/main" val="118786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images pour delosperma">
            <a:extLst>
              <a:ext uri="{FF2B5EF4-FFF2-40B4-BE49-F238E27FC236}">
                <a16:creationId xmlns:a16="http://schemas.microsoft.com/office/drawing/2014/main" id="{6D222F4C-A286-EE2C-5E68-1A368C9276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3618689" cy="3618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collection Globe planter - Delosperma - JEWEL OF DESERT - Garnet">
            <a:extLst>
              <a:ext uri="{FF2B5EF4-FFF2-40B4-BE49-F238E27FC236}">
                <a16:creationId xmlns:a16="http://schemas.microsoft.com/office/drawing/2014/main" id="{0349EE33-D247-1CD4-60A8-A422A2BE6E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8688" y="3173500"/>
            <a:ext cx="5525312" cy="368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losperma cooperi – PlantRight">
            <a:extLst>
              <a:ext uri="{FF2B5EF4-FFF2-40B4-BE49-F238E27FC236}">
                <a16:creationId xmlns:a16="http://schemas.microsoft.com/office/drawing/2014/main" id="{7FA42211-4A24-E703-DD36-E5E9E25CE6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821" y="3881336"/>
            <a:ext cx="3618688" cy="2714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collection Globe planter - Delosperma - WEELS OF WONDER - Golden">
            <a:extLst>
              <a:ext uri="{FF2B5EF4-FFF2-40B4-BE49-F238E27FC236}">
                <a16:creationId xmlns:a16="http://schemas.microsoft.com/office/drawing/2014/main" id="{E4E6D5BE-F981-FC0D-03FA-C281C53BAB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8191" y="0"/>
            <a:ext cx="3185809" cy="31858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D02305F-E9D3-9D04-7213-FF3A382BC1B9}"/>
              </a:ext>
            </a:extLst>
          </p:cNvPr>
          <p:cNvSpPr txBox="1"/>
          <p:nvPr/>
        </p:nvSpPr>
        <p:spPr>
          <a:xfrm>
            <a:off x="3990997" y="946298"/>
            <a:ext cx="1708054" cy="369332"/>
          </a:xfrm>
          <a:prstGeom prst="rect">
            <a:avLst/>
          </a:prstGeom>
          <a:noFill/>
        </p:spPr>
        <p:txBody>
          <a:bodyPr wrap="square" rtlCol="0">
            <a:spAutoFit/>
          </a:bodyPr>
          <a:lstStyle/>
          <a:p>
            <a:r>
              <a:rPr lang="fr-FR" dirty="0" err="1">
                <a:latin typeface="Algerian" panose="04020705040A02060702" pitchFamily="82" charset="0"/>
              </a:rPr>
              <a:t>delosperma</a:t>
            </a:r>
            <a:endParaRPr lang="fr-FR" dirty="0">
              <a:latin typeface="Algerian" panose="04020705040A02060702" pitchFamily="82" charset="0"/>
            </a:endParaRPr>
          </a:p>
        </p:txBody>
      </p:sp>
    </p:spTree>
    <p:extLst>
      <p:ext uri="{BB962C8B-B14F-4D97-AF65-F5344CB8AC3E}">
        <p14:creationId xmlns:p14="http://schemas.microsoft.com/office/powerpoint/2010/main" val="326768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6A90FE-985B-32EC-A04C-8C72722133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7" name="Image 6">
            <a:extLst>
              <a:ext uri="{FF2B5EF4-FFF2-40B4-BE49-F238E27FC236}">
                <a16:creationId xmlns:a16="http://schemas.microsoft.com/office/drawing/2014/main" id="{AEA3DA96-9692-FB51-2437-5C2E8AA390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9" name="Image 8">
            <a:extLst>
              <a:ext uri="{FF2B5EF4-FFF2-40B4-BE49-F238E27FC236}">
                <a16:creationId xmlns:a16="http://schemas.microsoft.com/office/drawing/2014/main" id="{F6E427E6-C364-0D95-EA6E-F43892EA71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1" name="Image 10">
            <a:extLst>
              <a:ext uri="{FF2B5EF4-FFF2-40B4-BE49-F238E27FC236}">
                <a16:creationId xmlns:a16="http://schemas.microsoft.com/office/drawing/2014/main" id="{5E939C3D-4FB0-0B18-203A-12A6F9046B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3" name="Image 12">
            <a:extLst>
              <a:ext uri="{FF2B5EF4-FFF2-40B4-BE49-F238E27FC236}">
                <a16:creationId xmlns:a16="http://schemas.microsoft.com/office/drawing/2014/main" id="{01A322FB-B038-454D-4820-3F1FAC3240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5" name="Image 14">
            <a:extLst>
              <a:ext uri="{FF2B5EF4-FFF2-40B4-BE49-F238E27FC236}">
                <a16:creationId xmlns:a16="http://schemas.microsoft.com/office/drawing/2014/main" id="{C4698613-E89D-6B1C-4F15-48F8660F7B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7" name="Image 16">
            <a:extLst>
              <a:ext uri="{FF2B5EF4-FFF2-40B4-BE49-F238E27FC236}">
                <a16:creationId xmlns:a16="http://schemas.microsoft.com/office/drawing/2014/main" id="{55BA2F8E-430F-B7D6-8BF8-280B7BADB1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9" name="Image 18">
            <a:extLst>
              <a:ext uri="{FF2B5EF4-FFF2-40B4-BE49-F238E27FC236}">
                <a16:creationId xmlns:a16="http://schemas.microsoft.com/office/drawing/2014/main" id="{10E6355A-3797-B5FF-3F5E-841767ED91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ZoneTexte 1">
            <a:extLst>
              <a:ext uri="{FF2B5EF4-FFF2-40B4-BE49-F238E27FC236}">
                <a16:creationId xmlns:a16="http://schemas.microsoft.com/office/drawing/2014/main" id="{798CE61F-D5B5-2010-6703-CC1D44E8D2FA}"/>
              </a:ext>
            </a:extLst>
          </p:cNvPr>
          <p:cNvSpPr txBox="1"/>
          <p:nvPr/>
        </p:nvSpPr>
        <p:spPr>
          <a:xfrm>
            <a:off x="244550" y="11668"/>
            <a:ext cx="1594884" cy="369332"/>
          </a:xfrm>
          <a:prstGeom prst="rect">
            <a:avLst/>
          </a:prstGeom>
          <a:noFill/>
        </p:spPr>
        <p:txBody>
          <a:bodyPr wrap="square" rtlCol="0">
            <a:spAutoFit/>
          </a:bodyPr>
          <a:lstStyle/>
          <a:p>
            <a:r>
              <a:rPr lang="fr-FR" dirty="0">
                <a:latin typeface="Algerian" panose="04020705040A02060702" pitchFamily="82" charset="0"/>
              </a:rPr>
              <a:t>POURPIER</a:t>
            </a:r>
          </a:p>
        </p:txBody>
      </p:sp>
    </p:spTree>
    <p:extLst>
      <p:ext uri="{BB962C8B-B14F-4D97-AF65-F5344CB8AC3E}">
        <p14:creationId xmlns:p14="http://schemas.microsoft.com/office/powerpoint/2010/main" val="983534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morphotheca ecklonis or Cape marguerite | Care and Growing">
            <a:extLst>
              <a:ext uri="{FF2B5EF4-FFF2-40B4-BE49-F238E27FC236}">
                <a16:creationId xmlns:a16="http://schemas.microsoft.com/office/drawing/2014/main" id="{6D6496EC-6810-5014-4378-72416949F4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015"/>
            <a:ext cx="6353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morphotheca pluvialis | Online Flower Garden">
            <a:extLst>
              <a:ext uri="{FF2B5EF4-FFF2-40B4-BE49-F238E27FC236}">
                <a16:creationId xmlns:a16="http://schemas.microsoft.com/office/drawing/2014/main" id="{9AEBF0E0-1F19-E584-95E0-C6858EF3F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1336" y="3347730"/>
            <a:ext cx="5262664" cy="3510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rican Daisy, Cape Marigold (Dimorphotheca sinuata)">
            <a:extLst>
              <a:ext uri="{FF2B5EF4-FFF2-40B4-BE49-F238E27FC236}">
                <a16:creationId xmlns:a16="http://schemas.microsoft.com/office/drawing/2014/main" id="{932851A6-A584-07AB-AC3D-84A1D56CED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33203" y="0"/>
            <a:ext cx="2510798" cy="33477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morphotheca pluvialis, African daisy, - uploaded by @mdavitt">
            <a:extLst>
              <a:ext uri="{FF2B5EF4-FFF2-40B4-BE49-F238E27FC236}">
                <a16:creationId xmlns:a16="http://schemas.microsoft.com/office/drawing/2014/main" id="{1AB45E87-364C-E8D0-7502-647D6E8DA0E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0511" y="4762500"/>
            <a:ext cx="2782111" cy="20865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4D326D5-D691-F91E-B99D-CF5A23C418BD}"/>
              </a:ext>
            </a:extLst>
          </p:cNvPr>
          <p:cNvSpPr txBox="1"/>
          <p:nvPr/>
        </p:nvSpPr>
        <p:spPr>
          <a:xfrm rot="5400000">
            <a:off x="-717976" y="5587076"/>
            <a:ext cx="2400657" cy="369332"/>
          </a:xfrm>
          <a:prstGeom prst="rect">
            <a:avLst/>
          </a:prstGeom>
          <a:noFill/>
        </p:spPr>
        <p:txBody>
          <a:bodyPr vert="vert270" wrap="square" rtlCol="0">
            <a:spAutoFit/>
          </a:bodyPr>
          <a:lstStyle/>
          <a:p>
            <a:r>
              <a:rPr lang="fr-FR" dirty="0" err="1">
                <a:latin typeface="Algerian" panose="04020705040A02060702" pitchFamily="82" charset="0"/>
              </a:rPr>
              <a:t>dimorphoteca</a:t>
            </a:r>
            <a:endParaRPr lang="fr-FR" dirty="0">
              <a:latin typeface="Algerian" panose="04020705040A02060702" pitchFamily="82" charset="0"/>
            </a:endParaRPr>
          </a:p>
        </p:txBody>
      </p:sp>
    </p:spTree>
    <p:extLst>
      <p:ext uri="{BB962C8B-B14F-4D97-AF65-F5344CB8AC3E}">
        <p14:creationId xmlns:p14="http://schemas.microsoft.com/office/powerpoint/2010/main" val="269712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spermum : plantation, taille et entretien">
            <a:extLst>
              <a:ext uri="{FF2B5EF4-FFF2-40B4-BE49-F238E27FC236}">
                <a16:creationId xmlns:a16="http://schemas.microsoft.com/office/drawing/2014/main" id="{384DCA23-74BF-A045-1BE9-FC8500DFE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935" y="732096"/>
            <a:ext cx="8123274" cy="61259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ACC205-315E-4501-1FAC-8417146C7B93}"/>
              </a:ext>
            </a:extLst>
          </p:cNvPr>
          <p:cNvSpPr txBox="1"/>
          <p:nvPr/>
        </p:nvSpPr>
        <p:spPr>
          <a:xfrm>
            <a:off x="233916" y="127591"/>
            <a:ext cx="2158409" cy="369332"/>
          </a:xfrm>
          <a:prstGeom prst="rect">
            <a:avLst/>
          </a:prstGeom>
          <a:noFill/>
        </p:spPr>
        <p:txBody>
          <a:bodyPr wrap="square" rtlCol="0">
            <a:spAutoFit/>
          </a:bodyPr>
          <a:lstStyle/>
          <a:p>
            <a:r>
              <a:rPr lang="fr-FR" dirty="0">
                <a:latin typeface="Algerian" panose="04020705040A02060702" pitchFamily="82" charset="0"/>
              </a:rPr>
              <a:t>OSTEOSPERMUM</a:t>
            </a:r>
          </a:p>
        </p:txBody>
      </p:sp>
    </p:spTree>
    <p:extLst>
      <p:ext uri="{BB962C8B-B14F-4D97-AF65-F5344CB8AC3E}">
        <p14:creationId xmlns:p14="http://schemas.microsoft.com/office/powerpoint/2010/main" val="151088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err="1">
                <a:latin typeface="Algerian" panose="04020705040A02060702" pitchFamily="82" charset="0"/>
              </a:rPr>
              <a:t>Agapanthus</a:t>
            </a:r>
            <a:r>
              <a:rPr lang="fr-FR" dirty="0">
                <a:latin typeface="Algerian" panose="04020705040A02060702" pitchFamily="82" charset="0"/>
              </a:rPr>
              <a:t> black jack</a:t>
            </a:r>
          </a:p>
        </p:txBody>
      </p:sp>
      <p:pic>
        <p:nvPicPr>
          <p:cNvPr id="1026" name="Picture 2" descr="Agapanthus 'Black Jack'">
            <a:extLst>
              <a:ext uri="{FF2B5EF4-FFF2-40B4-BE49-F238E27FC236}">
                <a16:creationId xmlns:a16="http://schemas.microsoft.com/office/drawing/2014/main" id="{DFAF14C5-3C6C-9A00-4A0A-1CE51CBA45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2087" y="696142"/>
            <a:ext cx="6139927" cy="613992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6F9FD63-D180-5B87-8D8F-9B24E7AD1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0835" y="2334410"/>
            <a:ext cx="3265370" cy="2395985"/>
          </a:xfrm>
          <a:prstGeom prst="rect">
            <a:avLst/>
          </a:prstGeom>
        </p:spPr>
      </p:pic>
    </p:spTree>
    <p:extLst>
      <p:ext uri="{BB962C8B-B14F-4D97-AF65-F5344CB8AC3E}">
        <p14:creationId xmlns:p14="http://schemas.microsoft.com/office/powerpoint/2010/main" val="1365978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22C40B0-07B3-6878-888B-506D6C800F55}"/>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DIASCIA</a:t>
            </a:r>
          </a:p>
        </p:txBody>
      </p:sp>
      <p:pic>
        <p:nvPicPr>
          <p:cNvPr id="2050" name="Picture 2" descr="Diascia - planting and advice on caring for it">
            <a:extLst>
              <a:ext uri="{FF2B5EF4-FFF2-40B4-BE49-F238E27FC236}">
                <a16:creationId xmlns:a16="http://schemas.microsoft.com/office/drawing/2014/main" id="{DABF56D8-7CF8-3E7A-E0AA-4200288020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21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ndevilla sanderi 'Crimson Fantasy', Mandevilla 'Crimson Fantasy' in ...">
            <a:extLst>
              <a:ext uri="{FF2B5EF4-FFF2-40B4-BE49-F238E27FC236}">
                <a16:creationId xmlns:a16="http://schemas.microsoft.com/office/drawing/2014/main" id="{4EE31DF3-3CE6-6B55-2692-0AC46F7148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andevilla sanderi">
            <a:extLst>
              <a:ext uri="{FF2B5EF4-FFF2-40B4-BE49-F238E27FC236}">
                <a16:creationId xmlns:a16="http://schemas.microsoft.com/office/drawing/2014/main" id="{7ABAB618-CBD7-87EE-F500-3E5D0220C9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2" name="Picture 6" descr="Mandevilla sanderi">
            <a:extLst>
              <a:ext uri="{FF2B5EF4-FFF2-40B4-BE49-F238E27FC236}">
                <a16:creationId xmlns:a16="http://schemas.microsoft.com/office/drawing/2014/main" id="{D9D08F16-5D90-745F-79D9-14072E0A36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41" r="13462"/>
          <a:stretch/>
        </p:blipFill>
        <p:spPr bwMode="auto">
          <a:xfrm>
            <a:off x="5428034" y="722016"/>
            <a:ext cx="4821752" cy="613598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93A98C5-E75C-4BA3-5934-4824FAFD07A4}"/>
              </a:ext>
            </a:extLst>
          </p:cNvPr>
          <p:cNvSpPr txBox="1"/>
          <p:nvPr/>
        </p:nvSpPr>
        <p:spPr>
          <a:xfrm>
            <a:off x="6965577" y="16328"/>
            <a:ext cx="2286000" cy="646331"/>
          </a:xfrm>
          <a:prstGeom prst="rect">
            <a:avLst/>
          </a:prstGeom>
          <a:noFill/>
        </p:spPr>
        <p:txBody>
          <a:bodyPr wrap="square" rtlCol="0">
            <a:spAutoFit/>
          </a:bodyPr>
          <a:lstStyle/>
          <a:p>
            <a:r>
              <a:rPr lang="fr-FR" dirty="0">
                <a:latin typeface="Algerian" panose="04020705040A02060702" pitchFamily="82" charset="0"/>
              </a:rPr>
              <a:t>DIPLADENIA </a:t>
            </a:r>
            <a:r>
              <a:rPr lang="fr-FR" dirty="0" err="1">
                <a:latin typeface="Algerian" panose="04020705040A02060702" pitchFamily="82" charset="0"/>
              </a:rPr>
              <a:t>flordenia</a:t>
            </a:r>
            <a:r>
              <a:rPr lang="fr-FR" dirty="0">
                <a:latin typeface="Algerian" panose="04020705040A02060702" pitchFamily="82" charset="0"/>
              </a:rPr>
              <a:t> ou rio</a:t>
            </a:r>
          </a:p>
        </p:txBody>
      </p:sp>
    </p:spTree>
    <p:extLst>
      <p:ext uri="{BB962C8B-B14F-4D97-AF65-F5344CB8AC3E}">
        <p14:creationId xmlns:p14="http://schemas.microsoft.com/office/powerpoint/2010/main" val="865065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02D7-F620-038B-02E5-E99E08296EE9}"/>
            </a:ext>
          </a:extLst>
        </p:cNvPr>
        <p:cNvGrpSpPr/>
        <p:nvPr/>
      </p:nvGrpSpPr>
      <p:grpSpPr>
        <a:xfrm>
          <a:off x="0" y="0"/>
          <a:ext cx="0" cy="0"/>
          <a:chOff x="0" y="0"/>
          <a:chExt cx="0" cy="0"/>
        </a:xfrm>
      </p:grpSpPr>
      <p:pic>
        <p:nvPicPr>
          <p:cNvPr id="4098" name="Picture 2" descr="Euryops pectinatus 'Sunshine' – Maryflower">
            <a:extLst>
              <a:ext uri="{FF2B5EF4-FFF2-40B4-BE49-F238E27FC236}">
                <a16:creationId xmlns:a16="http://schemas.microsoft.com/office/drawing/2014/main" id="{0DEBACEB-E625-BA0A-AF40-BF3F463481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uryops pectinatus jaune – euryops taille – Dewsp">
            <a:extLst>
              <a:ext uri="{FF2B5EF4-FFF2-40B4-BE49-F238E27FC236}">
                <a16:creationId xmlns:a16="http://schemas.microsoft.com/office/drawing/2014/main" id="{056CB6AD-34F9-BBF8-B3E9-9C9C46FA61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9353" y="2275798"/>
            <a:ext cx="4834647" cy="4582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URYOPS - Pépinières du Flayosquet">
            <a:extLst>
              <a:ext uri="{FF2B5EF4-FFF2-40B4-BE49-F238E27FC236}">
                <a16:creationId xmlns:a16="http://schemas.microsoft.com/office/drawing/2014/main" id="{556DCE46-1D0B-BC22-9762-A2DADAD1F0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7511" y="3083668"/>
            <a:ext cx="3774332" cy="3774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uryops pectinatus Photo Stock - Alamy">
            <a:extLst>
              <a:ext uri="{FF2B5EF4-FFF2-40B4-BE49-F238E27FC236}">
                <a16:creationId xmlns:a16="http://schemas.microsoft.com/office/drawing/2014/main" id="{261B2E92-F509-9FEA-3902-27F8E63E38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9734" y="0"/>
            <a:ext cx="3054485" cy="223677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F7D4543-0DC4-C814-C2D2-84250397D85C}"/>
              </a:ext>
            </a:extLst>
          </p:cNvPr>
          <p:cNvSpPr txBox="1"/>
          <p:nvPr/>
        </p:nvSpPr>
        <p:spPr>
          <a:xfrm>
            <a:off x="4748766" y="467833"/>
            <a:ext cx="1594884" cy="369332"/>
          </a:xfrm>
          <a:prstGeom prst="rect">
            <a:avLst/>
          </a:prstGeom>
          <a:noFill/>
        </p:spPr>
        <p:txBody>
          <a:bodyPr wrap="square" rtlCol="0">
            <a:spAutoFit/>
          </a:bodyPr>
          <a:lstStyle/>
          <a:p>
            <a:r>
              <a:rPr lang="fr-FR" dirty="0">
                <a:latin typeface="Algerian" panose="04020705040A02060702" pitchFamily="82" charset="0"/>
              </a:rPr>
              <a:t>EURYOPS</a:t>
            </a:r>
          </a:p>
        </p:txBody>
      </p:sp>
    </p:spTree>
    <p:extLst>
      <p:ext uri="{BB962C8B-B14F-4D97-AF65-F5344CB8AC3E}">
        <p14:creationId xmlns:p14="http://schemas.microsoft.com/office/powerpoint/2010/main" val="137089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cheveria peacockii Urban Orange | Benary">
            <a:extLst>
              <a:ext uri="{FF2B5EF4-FFF2-40B4-BE49-F238E27FC236}">
                <a16:creationId xmlns:a16="http://schemas.microsoft.com/office/drawing/2014/main" id="{DB3ECC03-87D3-A709-EF31-71BD112DE0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71454"/>
            <a:ext cx="4779818" cy="31865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heveria prolifica | Succulents decor, Growing succulents, Trees to plant">
            <a:extLst>
              <a:ext uri="{FF2B5EF4-FFF2-40B4-BE49-F238E27FC236}">
                <a16:creationId xmlns:a16="http://schemas.microsoft.com/office/drawing/2014/main" id="{EB4565B6-6587-01E6-32AC-1FA73C5748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9818" y="2697479"/>
            <a:ext cx="4364182" cy="436418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D9326D7-6364-8526-85FF-DAE5F0303081}"/>
              </a:ext>
            </a:extLst>
          </p:cNvPr>
          <p:cNvSpPr txBox="1"/>
          <p:nvPr/>
        </p:nvSpPr>
        <p:spPr>
          <a:xfrm>
            <a:off x="350875" y="350875"/>
            <a:ext cx="1594884" cy="369332"/>
          </a:xfrm>
          <a:prstGeom prst="rect">
            <a:avLst/>
          </a:prstGeom>
          <a:noFill/>
        </p:spPr>
        <p:txBody>
          <a:bodyPr wrap="square" rtlCol="0">
            <a:spAutoFit/>
          </a:bodyPr>
          <a:lstStyle/>
          <a:p>
            <a:r>
              <a:rPr lang="fr-FR" dirty="0">
                <a:latin typeface="Algerian" panose="04020705040A02060702" pitchFamily="82" charset="0"/>
              </a:rPr>
              <a:t>ECHEVERIA</a:t>
            </a:r>
          </a:p>
        </p:txBody>
      </p:sp>
      <p:pic>
        <p:nvPicPr>
          <p:cNvPr id="4" name="Image 3">
            <a:extLst>
              <a:ext uri="{FF2B5EF4-FFF2-40B4-BE49-F238E27FC236}">
                <a16:creationId xmlns:a16="http://schemas.microsoft.com/office/drawing/2014/main" id="{8CF966E2-EA91-97AC-AC91-BC5170B03B11}"/>
              </a:ext>
            </a:extLst>
          </p:cNvPr>
          <p:cNvPicPr>
            <a:picLocks noChangeAspect="1"/>
          </p:cNvPicPr>
          <p:nvPr/>
        </p:nvPicPr>
        <p:blipFill>
          <a:blip r:embed="rId5"/>
          <a:stretch>
            <a:fillRect/>
          </a:stretch>
        </p:blipFill>
        <p:spPr>
          <a:xfrm>
            <a:off x="2389909" y="-52821"/>
            <a:ext cx="5743575" cy="3724275"/>
          </a:xfrm>
          <a:prstGeom prst="rect">
            <a:avLst/>
          </a:prstGeom>
        </p:spPr>
      </p:pic>
    </p:spTree>
    <p:extLst>
      <p:ext uri="{BB962C8B-B14F-4D97-AF65-F5344CB8AC3E}">
        <p14:creationId xmlns:p14="http://schemas.microsoft.com/office/powerpoint/2010/main" val="85829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2A95C9-49F8-E0C0-F63E-1D82FE731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278" y="1342425"/>
            <a:ext cx="6793959" cy="4529306"/>
          </a:xfrm>
          <a:prstGeom prst="rect">
            <a:avLst/>
          </a:prstGeom>
        </p:spPr>
      </p:pic>
      <p:pic>
        <p:nvPicPr>
          <p:cNvPr id="6146" name="Picture 2" descr="Echinacea (Echinacea angustifolia) 1:2 45% - Errant Empire Herbal ...">
            <a:extLst>
              <a:ext uri="{FF2B5EF4-FFF2-40B4-BE49-F238E27FC236}">
                <a16:creationId xmlns:a16="http://schemas.microsoft.com/office/drawing/2014/main" id="{411F38F7-ABDD-F10C-0ADE-DE0C0872DB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chinacea Kismet® Red | White Flower Farm">
            <a:extLst>
              <a:ext uri="{FF2B5EF4-FFF2-40B4-BE49-F238E27FC236}">
                <a16:creationId xmlns:a16="http://schemas.microsoft.com/office/drawing/2014/main" id="{05A6B22F-9D19-7CF7-8A6E-562CD6C039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2524" y="3142761"/>
            <a:ext cx="3574472" cy="35744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1BB193D-F787-AFC1-E0E9-85C43D31C5B1}"/>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ECHINACEA</a:t>
            </a:r>
          </a:p>
        </p:txBody>
      </p:sp>
    </p:spTree>
    <p:extLst>
      <p:ext uri="{BB962C8B-B14F-4D97-AF65-F5344CB8AC3E}">
        <p14:creationId xmlns:p14="http://schemas.microsoft.com/office/powerpoint/2010/main" val="2436365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646331"/>
          </a:xfrm>
          <a:prstGeom prst="rect">
            <a:avLst/>
          </a:prstGeom>
          <a:noFill/>
        </p:spPr>
        <p:txBody>
          <a:bodyPr wrap="square" rtlCol="0">
            <a:spAutoFit/>
          </a:bodyPr>
          <a:lstStyle/>
          <a:p>
            <a:r>
              <a:rPr lang="fr-FR" dirty="0">
                <a:latin typeface="Algerian" panose="04020705040A02060702" pitchFamily="82" charset="0"/>
              </a:rPr>
              <a:t>EUPHORBIA HYPERICIFOLIA SHADE IN PINK</a:t>
            </a:r>
          </a:p>
        </p:txBody>
      </p:sp>
      <p:pic>
        <p:nvPicPr>
          <p:cNvPr id="2" name="Image 1">
            <a:extLst>
              <a:ext uri="{FF2B5EF4-FFF2-40B4-BE49-F238E27FC236}">
                <a16:creationId xmlns:a16="http://schemas.microsoft.com/office/drawing/2014/main" id="{5B970E7D-B4A2-955E-87D9-1D4F4E885521}"/>
              </a:ext>
            </a:extLst>
          </p:cNvPr>
          <p:cNvPicPr>
            <a:picLocks noChangeAspect="1"/>
          </p:cNvPicPr>
          <p:nvPr/>
        </p:nvPicPr>
        <p:blipFill>
          <a:blip r:embed="rId3"/>
          <a:stretch>
            <a:fillRect/>
          </a:stretch>
        </p:blipFill>
        <p:spPr>
          <a:xfrm>
            <a:off x="0" y="1140311"/>
            <a:ext cx="4415598" cy="4415598"/>
          </a:xfrm>
          <a:prstGeom prst="rect">
            <a:avLst/>
          </a:prstGeom>
        </p:spPr>
      </p:pic>
      <p:sp>
        <p:nvSpPr>
          <p:cNvPr id="5" name="ZoneTexte 4">
            <a:extLst>
              <a:ext uri="{FF2B5EF4-FFF2-40B4-BE49-F238E27FC236}">
                <a16:creationId xmlns:a16="http://schemas.microsoft.com/office/drawing/2014/main" id="{58A3E494-CA1D-F0B6-7D64-1E4E4BFD5D94}"/>
              </a:ext>
            </a:extLst>
          </p:cNvPr>
          <p:cNvSpPr txBox="1"/>
          <p:nvPr/>
        </p:nvSpPr>
        <p:spPr>
          <a:xfrm>
            <a:off x="5158292" y="160430"/>
            <a:ext cx="4572000" cy="369332"/>
          </a:xfrm>
          <a:prstGeom prst="rect">
            <a:avLst/>
          </a:prstGeom>
          <a:noFill/>
        </p:spPr>
        <p:txBody>
          <a:bodyPr wrap="square">
            <a:spAutoFit/>
          </a:bodyPr>
          <a:lstStyle/>
          <a:p>
            <a:r>
              <a:rPr lang="fr-FR" dirty="0">
                <a:latin typeface="Algerian" panose="04020705040A02060702" pitchFamily="82" charset="0"/>
              </a:rPr>
              <a:t>EUPHORBIA MILLII MAXI</a:t>
            </a:r>
          </a:p>
        </p:txBody>
      </p:sp>
      <p:pic>
        <p:nvPicPr>
          <p:cNvPr id="6" name="Image 5">
            <a:extLst>
              <a:ext uri="{FF2B5EF4-FFF2-40B4-BE49-F238E27FC236}">
                <a16:creationId xmlns:a16="http://schemas.microsoft.com/office/drawing/2014/main" id="{F7C0726A-5D58-E93C-36CB-3D595A20EC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8292" y="1368495"/>
            <a:ext cx="3585402" cy="3585402"/>
          </a:xfrm>
          <a:prstGeom prst="rect">
            <a:avLst/>
          </a:prstGeom>
        </p:spPr>
      </p:pic>
    </p:spTree>
    <p:extLst>
      <p:ext uri="{BB962C8B-B14F-4D97-AF65-F5344CB8AC3E}">
        <p14:creationId xmlns:p14="http://schemas.microsoft.com/office/powerpoint/2010/main" val="2815309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lianthus annuus 'Sunsation', Sunflower 'Sunsation' - uploaded by ...">
            <a:extLst>
              <a:ext uri="{FF2B5EF4-FFF2-40B4-BE49-F238E27FC236}">
                <a16:creationId xmlns:a16="http://schemas.microsoft.com/office/drawing/2014/main" id="{EB36D49D-5C7F-BC73-FB6B-5EAE0296E9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C9251BD-56ED-9207-B7B6-5A5B81FCB01F}"/>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TOURNeSOL</a:t>
            </a:r>
            <a:endParaRPr lang="fr-FR" dirty="0">
              <a:latin typeface="Algerian" panose="04020705040A02060702" pitchFamily="82" charset="0"/>
            </a:endParaRPr>
          </a:p>
        </p:txBody>
      </p:sp>
    </p:spTree>
    <p:extLst>
      <p:ext uri="{BB962C8B-B14F-4D97-AF65-F5344CB8AC3E}">
        <p14:creationId xmlns:p14="http://schemas.microsoft.com/office/powerpoint/2010/main" val="250375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CFBE4C-73CE-75C7-C5F7-D37DAADAB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53855"/>
            <a:ext cx="6456218" cy="4304145"/>
          </a:xfrm>
          <a:prstGeom prst="rect">
            <a:avLst/>
          </a:prstGeom>
        </p:spPr>
      </p:pic>
      <p:pic>
        <p:nvPicPr>
          <p:cNvPr id="3" name="Image 2">
            <a:extLst>
              <a:ext uri="{FF2B5EF4-FFF2-40B4-BE49-F238E27FC236}">
                <a16:creationId xmlns:a16="http://schemas.microsoft.com/office/drawing/2014/main" id="{733171C7-C786-59F7-3AEA-28532A2FF7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0"/>
            <a:ext cx="4572000" cy="3048000"/>
          </a:xfrm>
          <a:prstGeom prst="rect">
            <a:avLst/>
          </a:prstGeom>
        </p:spPr>
      </p:pic>
      <p:sp>
        <p:nvSpPr>
          <p:cNvPr id="4" name="ZoneTexte 3">
            <a:extLst>
              <a:ext uri="{FF2B5EF4-FFF2-40B4-BE49-F238E27FC236}">
                <a16:creationId xmlns:a16="http://schemas.microsoft.com/office/drawing/2014/main" id="{B2A163A8-730F-60D1-2940-0C02CE8F8AC2}"/>
              </a:ext>
            </a:extLst>
          </p:cNvPr>
          <p:cNvSpPr txBox="1"/>
          <p:nvPr/>
        </p:nvSpPr>
        <p:spPr>
          <a:xfrm>
            <a:off x="255182" y="170121"/>
            <a:ext cx="1594884" cy="369332"/>
          </a:xfrm>
          <a:prstGeom prst="rect">
            <a:avLst/>
          </a:prstGeom>
          <a:noFill/>
        </p:spPr>
        <p:txBody>
          <a:bodyPr wrap="square" rtlCol="0">
            <a:spAutoFit/>
          </a:bodyPr>
          <a:lstStyle/>
          <a:p>
            <a:r>
              <a:rPr lang="fr-FR" dirty="0">
                <a:latin typeface="Algerian" panose="04020705040A02060702" pitchFamily="82" charset="0"/>
              </a:rPr>
              <a:t>GAURA</a:t>
            </a:r>
          </a:p>
        </p:txBody>
      </p:sp>
    </p:spTree>
    <p:extLst>
      <p:ext uri="{BB962C8B-B14F-4D97-AF65-F5344CB8AC3E}">
        <p14:creationId xmlns:p14="http://schemas.microsoft.com/office/powerpoint/2010/main" val="12886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AD36-A9D4-8A1A-0C82-D385D58D0E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23328767-7518-B71B-F921-329934E033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GAILLARDE</a:t>
            </a:r>
          </a:p>
        </p:txBody>
      </p:sp>
    </p:spTree>
    <p:extLst>
      <p:ext uri="{BB962C8B-B14F-4D97-AF65-F5344CB8AC3E}">
        <p14:creationId xmlns:p14="http://schemas.microsoft.com/office/powerpoint/2010/main" val="1244953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646331"/>
          </a:xfrm>
          <a:prstGeom prst="rect">
            <a:avLst/>
          </a:prstGeom>
          <a:noFill/>
        </p:spPr>
        <p:txBody>
          <a:bodyPr wrap="square" rtlCol="0">
            <a:spAutoFit/>
          </a:bodyPr>
          <a:lstStyle/>
          <a:p>
            <a:r>
              <a:rPr lang="fr-FR" dirty="0">
                <a:latin typeface="Algerian" panose="04020705040A02060702" pitchFamily="82" charset="0"/>
              </a:rPr>
              <a:t>GAILLARDE GRANDIFLORA GUSTO ORANGE ZEST</a:t>
            </a:r>
          </a:p>
        </p:txBody>
      </p:sp>
      <p:pic>
        <p:nvPicPr>
          <p:cNvPr id="2" name="Image 1">
            <a:extLst>
              <a:ext uri="{FF2B5EF4-FFF2-40B4-BE49-F238E27FC236}">
                <a16:creationId xmlns:a16="http://schemas.microsoft.com/office/drawing/2014/main" id="{A9E5F677-FD70-94A0-2128-655E2F7E97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044" y="0"/>
            <a:ext cx="8061912" cy="6858000"/>
          </a:xfrm>
          <a:prstGeom prst="rect">
            <a:avLst/>
          </a:prstGeom>
        </p:spPr>
      </p:pic>
    </p:spTree>
    <p:extLst>
      <p:ext uri="{BB962C8B-B14F-4D97-AF65-F5344CB8AC3E}">
        <p14:creationId xmlns:p14="http://schemas.microsoft.com/office/powerpoint/2010/main" val="133258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l D'Ornement : Quand Et Comment Planter ? | La Pause Jardin">
            <a:extLst>
              <a:ext uri="{FF2B5EF4-FFF2-40B4-BE49-F238E27FC236}">
                <a16:creationId xmlns:a16="http://schemas.microsoft.com/office/drawing/2014/main" id="{4FE08575-3F68-33EB-3120-449A03508B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61087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274C504-E604-564E-3D57-C0FB4AD211DB}"/>
              </a:ext>
            </a:extLst>
          </p:cNvPr>
          <p:cNvSpPr txBox="1"/>
          <p:nvPr/>
        </p:nvSpPr>
        <p:spPr>
          <a:xfrm>
            <a:off x="233916" y="127591"/>
            <a:ext cx="2094613" cy="369332"/>
          </a:xfrm>
          <a:prstGeom prst="rect">
            <a:avLst/>
          </a:prstGeom>
          <a:noFill/>
        </p:spPr>
        <p:txBody>
          <a:bodyPr wrap="square" rtlCol="0">
            <a:spAutoFit/>
          </a:bodyPr>
          <a:lstStyle/>
          <a:p>
            <a:r>
              <a:rPr lang="fr-FR" dirty="0">
                <a:latin typeface="Algerian" panose="04020705040A02060702" pitchFamily="82" charset="0"/>
              </a:rPr>
              <a:t>AIL D’ORNEMENT</a:t>
            </a:r>
          </a:p>
        </p:txBody>
      </p:sp>
    </p:spTree>
    <p:extLst>
      <p:ext uri="{BB962C8B-B14F-4D97-AF65-F5344CB8AC3E}">
        <p14:creationId xmlns:p14="http://schemas.microsoft.com/office/powerpoint/2010/main" val="424023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646331"/>
          </a:xfrm>
          <a:prstGeom prst="rect">
            <a:avLst/>
          </a:prstGeom>
          <a:noFill/>
        </p:spPr>
        <p:txBody>
          <a:bodyPr wrap="square" rtlCol="0">
            <a:spAutoFit/>
          </a:bodyPr>
          <a:lstStyle/>
          <a:p>
            <a:r>
              <a:rPr lang="fr-FR" dirty="0">
                <a:latin typeface="Algerian" panose="04020705040A02060702" pitchFamily="82" charset="0"/>
              </a:rPr>
              <a:t>GERBERA JAMESONII GARVINEA SWEET FEMMY</a:t>
            </a:r>
          </a:p>
        </p:txBody>
      </p:sp>
      <p:pic>
        <p:nvPicPr>
          <p:cNvPr id="3" name="Image 2">
            <a:extLst>
              <a:ext uri="{FF2B5EF4-FFF2-40B4-BE49-F238E27FC236}">
                <a16:creationId xmlns:a16="http://schemas.microsoft.com/office/drawing/2014/main" id="{2801FE73-3F53-7958-6F1D-1C36CE2957DD}"/>
              </a:ext>
            </a:extLst>
          </p:cNvPr>
          <p:cNvPicPr>
            <a:picLocks noChangeAspect="1"/>
          </p:cNvPicPr>
          <p:nvPr/>
        </p:nvPicPr>
        <p:blipFill>
          <a:blip r:embed="rId2"/>
          <a:stretch>
            <a:fillRect/>
          </a:stretch>
        </p:blipFill>
        <p:spPr>
          <a:xfrm>
            <a:off x="0" y="3517751"/>
            <a:ext cx="5133162" cy="3318318"/>
          </a:xfrm>
          <a:prstGeom prst="rect">
            <a:avLst/>
          </a:prstGeom>
        </p:spPr>
      </p:pic>
      <p:sp>
        <p:nvSpPr>
          <p:cNvPr id="6" name="ZoneTexte 5">
            <a:extLst>
              <a:ext uri="{FF2B5EF4-FFF2-40B4-BE49-F238E27FC236}">
                <a16:creationId xmlns:a16="http://schemas.microsoft.com/office/drawing/2014/main" id="{FB5852FB-04E1-2957-D657-5223E3D319BA}"/>
              </a:ext>
            </a:extLst>
          </p:cNvPr>
          <p:cNvSpPr txBox="1"/>
          <p:nvPr/>
        </p:nvSpPr>
        <p:spPr>
          <a:xfrm>
            <a:off x="4674198" y="21931"/>
            <a:ext cx="4572000" cy="369332"/>
          </a:xfrm>
          <a:prstGeom prst="rect">
            <a:avLst/>
          </a:prstGeom>
          <a:noFill/>
        </p:spPr>
        <p:txBody>
          <a:bodyPr wrap="square">
            <a:spAutoFit/>
          </a:bodyPr>
          <a:lstStyle/>
          <a:p>
            <a:r>
              <a:rPr lang="fr-FR" dirty="0">
                <a:latin typeface="Algerian" panose="04020705040A02060702" pitchFamily="82" charset="0"/>
              </a:rPr>
              <a:t>Gerbera </a:t>
            </a:r>
            <a:r>
              <a:rPr lang="fr-FR" dirty="0" err="1">
                <a:latin typeface="Algerian" panose="04020705040A02060702" pitchFamily="82" charset="0"/>
              </a:rPr>
              <a:t>garvinea</a:t>
            </a:r>
            <a:r>
              <a:rPr lang="fr-FR" dirty="0">
                <a:latin typeface="Algerian" panose="04020705040A02060702" pitchFamily="82" charset="0"/>
              </a:rPr>
              <a:t> </a:t>
            </a:r>
            <a:r>
              <a:rPr lang="fr-FR" dirty="0" err="1">
                <a:latin typeface="Algerian" panose="04020705040A02060702" pitchFamily="82" charset="0"/>
              </a:rPr>
              <a:t>sweet</a:t>
            </a:r>
            <a:r>
              <a:rPr lang="fr-FR" dirty="0">
                <a:latin typeface="Algerian" panose="04020705040A02060702" pitchFamily="82" charset="0"/>
              </a:rPr>
              <a:t> </a:t>
            </a:r>
            <a:r>
              <a:rPr lang="fr-FR" dirty="0" err="1">
                <a:latin typeface="Algerian" panose="04020705040A02060702" pitchFamily="82" charset="0"/>
              </a:rPr>
              <a:t>pastry</a:t>
            </a:r>
            <a:endParaRPr lang="fr-FR" dirty="0">
              <a:latin typeface="Algerian" panose="04020705040A02060702" pitchFamily="82" charset="0"/>
            </a:endParaRPr>
          </a:p>
        </p:txBody>
      </p:sp>
      <p:pic>
        <p:nvPicPr>
          <p:cNvPr id="1026" name="Picture 2" descr="Comment cultiver le Gerbera Garvinea® Sweet">
            <a:extLst>
              <a:ext uri="{FF2B5EF4-FFF2-40B4-BE49-F238E27FC236}">
                <a16:creationId xmlns:a16="http://schemas.microsoft.com/office/drawing/2014/main" id="{D4F21FC0-A72D-6846-3C40-E89DEC74AB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9802" y="601017"/>
            <a:ext cx="5275864" cy="352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08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650936-605F-6C6D-E0AA-30B1D7232D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4036" y="0"/>
            <a:ext cx="6289964" cy="4717473"/>
          </a:xfrm>
          <a:prstGeom prst="rect">
            <a:avLst/>
          </a:prstGeom>
        </p:spPr>
      </p:pic>
      <p:pic>
        <p:nvPicPr>
          <p:cNvPr id="5" name="Image 4">
            <a:extLst>
              <a:ext uri="{FF2B5EF4-FFF2-40B4-BE49-F238E27FC236}">
                <a16:creationId xmlns:a16="http://schemas.microsoft.com/office/drawing/2014/main" id="{B12045F7-C5CF-03D7-6BF2-C6063A4D51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40545"/>
            <a:ext cx="5126182" cy="3417455"/>
          </a:xfrm>
          <a:prstGeom prst="rect">
            <a:avLst/>
          </a:prstGeom>
        </p:spPr>
      </p:pic>
      <p:sp>
        <p:nvSpPr>
          <p:cNvPr id="2" name="ZoneTexte 1">
            <a:extLst>
              <a:ext uri="{FF2B5EF4-FFF2-40B4-BE49-F238E27FC236}">
                <a16:creationId xmlns:a16="http://schemas.microsoft.com/office/drawing/2014/main" id="{EE428DA3-F42C-7EEA-1C0E-C8D0BF077626}"/>
              </a:ext>
            </a:extLst>
          </p:cNvPr>
          <p:cNvSpPr txBox="1"/>
          <p:nvPr/>
        </p:nvSpPr>
        <p:spPr>
          <a:xfrm>
            <a:off x="393405" y="839972"/>
            <a:ext cx="1594884" cy="369332"/>
          </a:xfrm>
          <a:prstGeom prst="rect">
            <a:avLst/>
          </a:prstGeom>
          <a:noFill/>
        </p:spPr>
        <p:txBody>
          <a:bodyPr wrap="square" rtlCol="0">
            <a:spAutoFit/>
          </a:bodyPr>
          <a:lstStyle/>
          <a:p>
            <a:r>
              <a:rPr lang="fr-FR" dirty="0">
                <a:latin typeface="Algerian" panose="04020705040A02060702" pitchFamily="82" charset="0"/>
              </a:rPr>
              <a:t>GOMPHRENA</a:t>
            </a:r>
          </a:p>
        </p:txBody>
      </p:sp>
    </p:spTree>
    <p:extLst>
      <p:ext uri="{BB962C8B-B14F-4D97-AF65-F5344CB8AC3E}">
        <p14:creationId xmlns:p14="http://schemas.microsoft.com/office/powerpoint/2010/main" val="347308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Impatiens </a:t>
            </a:r>
            <a:r>
              <a:rPr lang="fr-FR" dirty="0" err="1">
                <a:latin typeface="Algerian" panose="04020705040A02060702" pitchFamily="82" charset="0"/>
              </a:rPr>
              <a:t>sunpatiens</a:t>
            </a:r>
            <a:endParaRPr lang="fr-FR" dirty="0">
              <a:latin typeface="Algerian" panose="04020705040A02060702" pitchFamily="82" charset="0"/>
            </a:endParaRPr>
          </a:p>
        </p:txBody>
      </p:sp>
      <p:sp>
        <p:nvSpPr>
          <p:cNvPr id="2" name="ZoneTexte 1">
            <a:extLst>
              <a:ext uri="{FF2B5EF4-FFF2-40B4-BE49-F238E27FC236}">
                <a16:creationId xmlns:a16="http://schemas.microsoft.com/office/drawing/2014/main" id="{78C46F29-3651-A824-AF54-160B57382642}"/>
              </a:ext>
            </a:extLst>
          </p:cNvPr>
          <p:cNvSpPr txBox="1"/>
          <p:nvPr/>
        </p:nvSpPr>
        <p:spPr>
          <a:xfrm>
            <a:off x="5380074" y="68097"/>
            <a:ext cx="3763926" cy="646331"/>
          </a:xfrm>
          <a:prstGeom prst="rect">
            <a:avLst/>
          </a:prstGeom>
          <a:noFill/>
        </p:spPr>
        <p:txBody>
          <a:bodyPr wrap="square" rtlCol="0">
            <a:spAutoFit/>
          </a:bodyPr>
          <a:lstStyle/>
          <a:p>
            <a:r>
              <a:rPr lang="fr-FR" dirty="0">
                <a:latin typeface="Algerian" panose="04020705040A02060702" pitchFamily="82" charset="0"/>
              </a:rPr>
              <a:t>IMPATIENS HAWKERII SUNPATIENS VIGOROUS</a:t>
            </a:r>
          </a:p>
        </p:txBody>
      </p:sp>
      <p:pic>
        <p:nvPicPr>
          <p:cNvPr id="3" name="Image 2">
            <a:extLst>
              <a:ext uri="{FF2B5EF4-FFF2-40B4-BE49-F238E27FC236}">
                <a16:creationId xmlns:a16="http://schemas.microsoft.com/office/drawing/2014/main" id="{A3607BC7-6FFC-E32F-BF04-F75C92A91E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9" y="796064"/>
            <a:ext cx="4340711" cy="4340711"/>
          </a:xfrm>
          <a:prstGeom prst="rect">
            <a:avLst/>
          </a:prstGeom>
        </p:spPr>
      </p:pic>
      <p:pic>
        <p:nvPicPr>
          <p:cNvPr id="5" name="Image 4">
            <a:extLst>
              <a:ext uri="{FF2B5EF4-FFF2-40B4-BE49-F238E27FC236}">
                <a16:creationId xmlns:a16="http://schemas.microsoft.com/office/drawing/2014/main" id="{C58F07DE-3E23-1C56-D744-37A924C6E6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2602" y="3008986"/>
            <a:ext cx="5126323" cy="3849014"/>
          </a:xfrm>
          <a:prstGeom prst="rect">
            <a:avLst/>
          </a:prstGeom>
        </p:spPr>
      </p:pic>
    </p:spTree>
    <p:extLst>
      <p:ext uri="{BB962C8B-B14F-4D97-AF65-F5344CB8AC3E}">
        <p14:creationId xmlns:p14="http://schemas.microsoft.com/office/powerpoint/2010/main" val="3468681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niphofia Mixed Uvaria Tritoma Red Hot Poker- Appx 200 seeds ...">
            <a:extLst>
              <a:ext uri="{FF2B5EF4-FFF2-40B4-BE49-F238E27FC236}">
                <a16:creationId xmlns:a16="http://schemas.microsoft.com/office/drawing/2014/main" id="{AAA084B1-772C-83D6-208A-359C497603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647"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77C4B6A-816D-115C-2AB2-21E1C849710D}"/>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kniphofia</a:t>
            </a:r>
            <a:endParaRPr lang="fr-FR" dirty="0">
              <a:latin typeface="Algerian" panose="04020705040A02060702" pitchFamily="82" charset="0"/>
            </a:endParaRPr>
          </a:p>
        </p:txBody>
      </p:sp>
    </p:spTree>
    <p:extLst>
      <p:ext uri="{BB962C8B-B14F-4D97-AF65-F5344CB8AC3E}">
        <p14:creationId xmlns:p14="http://schemas.microsoft.com/office/powerpoint/2010/main" val="221283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ORIGANUM VULGARE  </a:t>
            </a:r>
            <a:r>
              <a:rPr lang="fr-FR" dirty="0" err="1">
                <a:latin typeface="Algerian" panose="04020705040A02060702" pitchFamily="82" charset="0"/>
              </a:rPr>
              <a:t>Deco</a:t>
            </a:r>
            <a:r>
              <a:rPr lang="fr-FR" dirty="0">
                <a:latin typeface="Algerian" panose="04020705040A02060702" pitchFamily="82" charset="0"/>
              </a:rPr>
              <a:t> </a:t>
            </a:r>
            <a:r>
              <a:rPr lang="fr-FR" dirty="0" err="1">
                <a:latin typeface="Algerian" panose="04020705040A02060702" pitchFamily="82" charset="0"/>
              </a:rPr>
              <a:t>pink</a:t>
            </a:r>
            <a:endParaRPr lang="fr-FR" dirty="0">
              <a:latin typeface="Algerian" panose="04020705040A02060702" pitchFamily="82" charset="0"/>
            </a:endParaRPr>
          </a:p>
        </p:txBody>
      </p:sp>
      <p:pic>
        <p:nvPicPr>
          <p:cNvPr id="2" name="Image 1">
            <a:extLst>
              <a:ext uri="{FF2B5EF4-FFF2-40B4-BE49-F238E27FC236}">
                <a16:creationId xmlns:a16="http://schemas.microsoft.com/office/drawing/2014/main" id="{3015D99A-BCBB-96BE-83C7-AD4D62C5B3AA}"/>
              </a:ext>
            </a:extLst>
          </p:cNvPr>
          <p:cNvPicPr>
            <a:picLocks noChangeAspect="1"/>
          </p:cNvPicPr>
          <p:nvPr/>
        </p:nvPicPr>
        <p:blipFill>
          <a:blip r:embed="rId2"/>
          <a:stretch>
            <a:fillRect/>
          </a:stretch>
        </p:blipFill>
        <p:spPr>
          <a:xfrm>
            <a:off x="95250" y="561246"/>
            <a:ext cx="8953500" cy="5972175"/>
          </a:xfrm>
          <a:prstGeom prst="rect">
            <a:avLst/>
          </a:prstGeom>
        </p:spPr>
      </p:pic>
    </p:spTree>
    <p:extLst>
      <p:ext uri="{BB962C8B-B14F-4D97-AF65-F5344CB8AC3E}">
        <p14:creationId xmlns:p14="http://schemas.microsoft.com/office/powerpoint/2010/main" val="171265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313738-9A5F-E0BB-F182-3002CF46D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1"/>
            <a:ext cx="9144000" cy="6095999"/>
          </a:xfrm>
          <a:prstGeom prst="rect">
            <a:avLst/>
          </a:prstGeom>
        </p:spPr>
      </p:pic>
      <p:sp>
        <p:nvSpPr>
          <p:cNvPr id="3" name="ZoneTexte 2">
            <a:extLst>
              <a:ext uri="{FF2B5EF4-FFF2-40B4-BE49-F238E27FC236}">
                <a16:creationId xmlns:a16="http://schemas.microsoft.com/office/drawing/2014/main" id="{7F461DAA-CE75-80E2-227F-8598CCFCC5F9}"/>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LOBULARIA</a:t>
            </a:r>
          </a:p>
        </p:txBody>
      </p:sp>
    </p:spTree>
    <p:extLst>
      <p:ext uri="{BB962C8B-B14F-4D97-AF65-F5344CB8AC3E}">
        <p14:creationId xmlns:p14="http://schemas.microsoft.com/office/powerpoint/2010/main" val="158710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1D73F1-2F31-8ABD-E40C-FFF4BE8AEAC6}"/>
              </a:ext>
            </a:extLst>
          </p:cNvPr>
          <p:cNvPicPr>
            <a:picLocks noChangeAspect="1"/>
          </p:cNvPicPr>
          <p:nvPr/>
        </p:nvPicPr>
        <p:blipFill>
          <a:blip r:embed="rId3"/>
          <a:stretch>
            <a:fillRect/>
          </a:stretch>
        </p:blipFill>
        <p:spPr>
          <a:xfrm>
            <a:off x="0" y="381903"/>
            <a:ext cx="9144000" cy="6094194"/>
          </a:xfrm>
          <a:prstGeom prst="rect">
            <a:avLst/>
          </a:prstGeom>
        </p:spPr>
      </p:pic>
      <p:pic>
        <p:nvPicPr>
          <p:cNvPr id="2" name="Image 1">
            <a:extLst>
              <a:ext uri="{FF2B5EF4-FFF2-40B4-BE49-F238E27FC236}">
                <a16:creationId xmlns:a16="http://schemas.microsoft.com/office/drawing/2014/main" id="{ED9DF1DF-F2CA-5CD1-F32F-BB823D5EE3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50866"/>
            <a:ext cx="4074836" cy="3056127"/>
          </a:xfrm>
          <a:prstGeom prst="rect">
            <a:avLst/>
          </a:prstGeom>
        </p:spPr>
      </p:pic>
      <p:sp>
        <p:nvSpPr>
          <p:cNvPr id="3" name="ZoneTexte 2">
            <a:extLst>
              <a:ext uri="{FF2B5EF4-FFF2-40B4-BE49-F238E27FC236}">
                <a16:creationId xmlns:a16="http://schemas.microsoft.com/office/drawing/2014/main" id="{4078191E-1395-9B75-9CA7-AD36191BD84A}"/>
              </a:ext>
            </a:extLst>
          </p:cNvPr>
          <p:cNvSpPr txBox="1"/>
          <p:nvPr/>
        </p:nvSpPr>
        <p:spPr>
          <a:xfrm>
            <a:off x="0" y="0"/>
            <a:ext cx="1594884" cy="369332"/>
          </a:xfrm>
          <a:prstGeom prst="rect">
            <a:avLst/>
          </a:prstGeom>
          <a:noFill/>
        </p:spPr>
        <p:txBody>
          <a:bodyPr wrap="square" rtlCol="0">
            <a:spAutoFit/>
          </a:bodyPr>
          <a:lstStyle/>
          <a:p>
            <a:r>
              <a:rPr lang="fr-FR" dirty="0" err="1">
                <a:latin typeface="Algerian" panose="04020705040A02060702" pitchFamily="82" charset="0"/>
              </a:rPr>
              <a:t>limonium</a:t>
            </a:r>
            <a:endParaRPr lang="fr-FR" dirty="0">
              <a:latin typeface="Algerian" panose="04020705040A02060702" pitchFamily="82" charset="0"/>
            </a:endParaRPr>
          </a:p>
        </p:txBody>
      </p:sp>
    </p:spTree>
    <p:extLst>
      <p:ext uri="{BB962C8B-B14F-4D97-AF65-F5344CB8AC3E}">
        <p14:creationId xmlns:p14="http://schemas.microsoft.com/office/powerpoint/2010/main" val="855258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LIMONUM PEREZII INDIE</a:t>
            </a:r>
          </a:p>
        </p:txBody>
      </p:sp>
      <p:sp>
        <p:nvSpPr>
          <p:cNvPr id="3" name="ZoneTexte 2">
            <a:extLst>
              <a:ext uri="{FF2B5EF4-FFF2-40B4-BE49-F238E27FC236}">
                <a16:creationId xmlns:a16="http://schemas.microsoft.com/office/drawing/2014/main" id="{C9C55796-B5BB-D7F0-2CB3-4982376097D0}"/>
              </a:ext>
            </a:extLst>
          </p:cNvPr>
          <p:cNvSpPr txBox="1"/>
          <p:nvPr/>
        </p:nvSpPr>
        <p:spPr>
          <a:xfrm>
            <a:off x="5082989" y="2217882"/>
            <a:ext cx="4572000" cy="369332"/>
          </a:xfrm>
          <a:prstGeom prst="rect">
            <a:avLst/>
          </a:prstGeom>
          <a:noFill/>
        </p:spPr>
        <p:txBody>
          <a:bodyPr wrap="square">
            <a:spAutoFit/>
          </a:bodyPr>
          <a:lstStyle/>
          <a:p>
            <a:r>
              <a:rPr lang="fr-FR" dirty="0">
                <a:latin typeface="Algerian" panose="04020705040A02060702" pitchFamily="82" charset="0"/>
              </a:rPr>
              <a:t>LIMONUM SINUATUM HIPSTER</a:t>
            </a:r>
          </a:p>
        </p:txBody>
      </p:sp>
      <p:pic>
        <p:nvPicPr>
          <p:cNvPr id="5" name="Image 4">
            <a:extLst>
              <a:ext uri="{FF2B5EF4-FFF2-40B4-BE49-F238E27FC236}">
                <a16:creationId xmlns:a16="http://schemas.microsoft.com/office/drawing/2014/main" id="{814C7B85-69AC-1D49-72DF-8172584159ED}"/>
              </a:ext>
            </a:extLst>
          </p:cNvPr>
          <p:cNvPicPr>
            <a:picLocks noChangeAspect="1"/>
          </p:cNvPicPr>
          <p:nvPr/>
        </p:nvPicPr>
        <p:blipFill>
          <a:blip r:embed="rId2"/>
          <a:stretch>
            <a:fillRect/>
          </a:stretch>
        </p:blipFill>
        <p:spPr>
          <a:xfrm>
            <a:off x="3429000" y="3026069"/>
            <a:ext cx="5715000" cy="3810000"/>
          </a:xfrm>
          <a:prstGeom prst="rect">
            <a:avLst/>
          </a:prstGeom>
        </p:spPr>
      </p:pic>
      <p:pic>
        <p:nvPicPr>
          <p:cNvPr id="6" name="Image 5">
            <a:extLst>
              <a:ext uri="{FF2B5EF4-FFF2-40B4-BE49-F238E27FC236}">
                <a16:creationId xmlns:a16="http://schemas.microsoft.com/office/drawing/2014/main" id="{0B47CF00-0B07-CD3E-EBB6-6228BF72008B}"/>
              </a:ext>
            </a:extLst>
          </p:cNvPr>
          <p:cNvPicPr>
            <a:picLocks noChangeAspect="1"/>
          </p:cNvPicPr>
          <p:nvPr/>
        </p:nvPicPr>
        <p:blipFill>
          <a:blip r:embed="rId3"/>
          <a:stretch>
            <a:fillRect/>
          </a:stretch>
        </p:blipFill>
        <p:spPr>
          <a:xfrm>
            <a:off x="20170" y="581816"/>
            <a:ext cx="4551830" cy="3641464"/>
          </a:xfrm>
          <a:prstGeom prst="rect">
            <a:avLst/>
          </a:prstGeom>
        </p:spPr>
      </p:pic>
    </p:spTree>
    <p:extLst>
      <p:ext uri="{BB962C8B-B14F-4D97-AF65-F5344CB8AC3E}">
        <p14:creationId xmlns:p14="http://schemas.microsoft.com/office/powerpoint/2010/main" val="1386581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oubleshooting Lantana Plant Diseases - Tips On Treating Diseases In ...">
            <a:extLst>
              <a:ext uri="{FF2B5EF4-FFF2-40B4-BE49-F238E27FC236}">
                <a16:creationId xmlns:a16="http://schemas.microsoft.com/office/drawing/2014/main" id="{C80690D1-D2AE-2771-F688-46663F5860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0726" y="765544"/>
            <a:ext cx="8123274" cy="60924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D23E18A-06EB-A39B-0F26-8F9D1A5EF41E}"/>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lantana</a:t>
            </a:r>
          </a:p>
        </p:txBody>
      </p:sp>
    </p:spTree>
    <p:extLst>
      <p:ext uri="{BB962C8B-B14F-4D97-AF65-F5344CB8AC3E}">
        <p14:creationId xmlns:p14="http://schemas.microsoft.com/office/powerpoint/2010/main" val="3474120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78638" y="51196"/>
            <a:ext cx="2094407" cy="923330"/>
          </a:xfrm>
          <a:prstGeom prst="rect">
            <a:avLst/>
          </a:prstGeom>
          <a:noFill/>
        </p:spPr>
        <p:txBody>
          <a:bodyPr wrap="square" rtlCol="0">
            <a:spAutoFit/>
          </a:bodyPr>
          <a:lstStyle/>
          <a:p>
            <a:r>
              <a:rPr lang="fr-FR" dirty="0">
                <a:latin typeface="Algerian" panose="04020705040A02060702" pitchFamily="82" charset="0"/>
              </a:rPr>
              <a:t>LAGURUS OVATUS BIG BUNNY</a:t>
            </a:r>
          </a:p>
        </p:txBody>
      </p:sp>
      <p:pic>
        <p:nvPicPr>
          <p:cNvPr id="3" name="Image 2">
            <a:extLst>
              <a:ext uri="{FF2B5EF4-FFF2-40B4-BE49-F238E27FC236}">
                <a16:creationId xmlns:a16="http://schemas.microsoft.com/office/drawing/2014/main" id="{3570D8C6-3F49-05D9-EB24-015A2D9F9A20}"/>
              </a:ext>
            </a:extLst>
          </p:cNvPr>
          <p:cNvPicPr>
            <a:picLocks noChangeAspect="1"/>
          </p:cNvPicPr>
          <p:nvPr/>
        </p:nvPicPr>
        <p:blipFill>
          <a:blip r:embed="rId2"/>
          <a:stretch>
            <a:fillRect/>
          </a:stretch>
        </p:blipFill>
        <p:spPr>
          <a:xfrm>
            <a:off x="2173045" y="0"/>
            <a:ext cx="6892317" cy="6806804"/>
          </a:xfrm>
          <a:prstGeom prst="rect">
            <a:avLst/>
          </a:prstGeom>
        </p:spPr>
      </p:pic>
    </p:spTree>
    <p:extLst>
      <p:ext uri="{BB962C8B-B14F-4D97-AF65-F5344CB8AC3E}">
        <p14:creationId xmlns:p14="http://schemas.microsoft.com/office/powerpoint/2010/main" val="168904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S DES INCAS | Le lys des Incas, encore appelé amancay, est… | Flickr">
            <a:extLst>
              <a:ext uri="{FF2B5EF4-FFF2-40B4-BE49-F238E27FC236}">
                <a16:creationId xmlns:a16="http://schemas.microsoft.com/office/drawing/2014/main" id="{413E4BF1-0E15-7261-3B93-B1E8946D69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483" y="699246"/>
            <a:ext cx="5701553" cy="427616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7DC82C9-9FD8-1CD2-0C2F-8A5CEBF906D2}"/>
              </a:ext>
            </a:extLst>
          </p:cNvPr>
          <p:cNvSpPr txBox="1"/>
          <p:nvPr/>
        </p:nvSpPr>
        <p:spPr>
          <a:xfrm>
            <a:off x="233916" y="127591"/>
            <a:ext cx="2594343" cy="369332"/>
          </a:xfrm>
          <a:prstGeom prst="rect">
            <a:avLst/>
          </a:prstGeom>
          <a:noFill/>
        </p:spPr>
        <p:txBody>
          <a:bodyPr wrap="square" rtlCol="0">
            <a:spAutoFit/>
          </a:bodyPr>
          <a:lstStyle/>
          <a:p>
            <a:r>
              <a:rPr lang="fr-FR" dirty="0" err="1">
                <a:latin typeface="Algerian" panose="04020705040A02060702" pitchFamily="82" charset="0"/>
              </a:rPr>
              <a:t>alstroemeria</a:t>
            </a:r>
            <a:endParaRPr lang="fr-FR" dirty="0">
              <a:latin typeface="Algerian" panose="04020705040A02060702" pitchFamily="82" charset="0"/>
            </a:endParaRPr>
          </a:p>
        </p:txBody>
      </p:sp>
      <p:pic>
        <p:nvPicPr>
          <p:cNvPr id="3" name="Image 2">
            <a:extLst>
              <a:ext uri="{FF2B5EF4-FFF2-40B4-BE49-F238E27FC236}">
                <a16:creationId xmlns:a16="http://schemas.microsoft.com/office/drawing/2014/main" id="{9EAABC51-DD7A-1359-6ADA-0BDFE40D1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7915" y="1899508"/>
            <a:ext cx="3743662" cy="3743662"/>
          </a:xfrm>
          <a:prstGeom prst="rect">
            <a:avLst/>
          </a:prstGeom>
        </p:spPr>
      </p:pic>
      <p:sp>
        <p:nvSpPr>
          <p:cNvPr id="4" name="ZoneTexte 3">
            <a:extLst>
              <a:ext uri="{FF2B5EF4-FFF2-40B4-BE49-F238E27FC236}">
                <a16:creationId xmlns:a16="http://schemas.microsoft.com/office/drawing/2014/main" id="{D1F00325-57D2-2C5A-5445-63BA10E027D7}"/>
              </a:ext>
            </a:extLst>
          </p:cNvPr>
          <p:cNvSpPr txBox="1"/>
          <p:nvPr/>
        </p:nvSpPr>
        <p:spPr>
          <a:xfrm>
            <a:off x="5855036" y="6056971"/>
            <a:ext cx="3043164" cy="646331"/>
          </a:xfrm>
          <a:prstGeom prst="rect">
            <a:avLst/>
          </a:prstGeom>
          <a:noFill/>
        </p:spPr>
        <p:txBody>
          <a:bodyPr wrap="square" rtlCol="0">
            <a:spAutoFit/>
          </a:bodyPr>
          <a:lstStyle/>
          <a:p>
            <a:r>
              <a:rPr lang="fr-FR" dirty="0" err="1">
                <a:latin typeface="Algerian" panose="04020705040A02060702" pitchFamily="82" charset="0"/>
              </a:rPr>
              <a:t>Alstroemeria</a:t>
            </a:r>
            <a:r>
              <a:rPr lang="fr-FR" dirty="0">
                <a:latin typeface="Algerian" panose="04020705040A02060702" pitchFamily="82" charset="0"/>
              </a:rPr>
              <a:t> </a:t>
            </a:r>
            <a:r>
              <a:rPr lang="fr-FR" dirty="0" err="1">
                <a:latin typeface="Algerian" panose="04020705040A02060702" pitchFamily="82" charset="0"/>
              </a:rPr>
              <a:t>garden</a:t>
            </a:r>
            <a:r>
              <a:rPr lang="fr-FR" dirty="0">
                <a:latin typeface="Algerian" panose="04020705040A02060702" pitchFamily="82" charset="0"/>
              </a:rPr>
              <a:t> </a:t>
            </a:r>
            <a:r>
              <a:rPr lang="fr-FR" dirty="0" err="1">
                <a:latin typeface="Algerian" panose="04020705040A02060702" pitchFamily="82" charset="0"/>
              </a:rPr>
              <a:t>summer</a:t>
            </a:r>
            <a:r>
              <a:rPr lang="fr-FR" dirty="0">
                <a:latin typeface="Algerian" panose="04020705040A02060702" pitchFamily="82" charset="0"/>
              </a:rPr>
              <a:t> break</a:t>
            </a:r>
          </a:p>
        </p:txBody>
      </p:sp>
    </p:spTree>
    <p:extLst>
      <p:ext uri="{BB962C8B-B14F-4D97-AF65-F5344CB8AC3E}">
        <p14:creationId xmlns:p14="http://schemas.microsoft.com/office/powerpoint/2010/main" val="2550435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LOBELIA ERINUS MASTERPIECE</a:t>
            </a:r>
          </a:p>
        </p:txBody>
      </p:sp>
      <p:pic>
        <p:nvPicPr>
          <p:cNvPr id="2" name="Image 1">
            <a:extLst>
              <a:ext uri="{FF2B5EF4-FFF2-40B4-BE49-F238E27FC236}">
                <a16:creationId xmlns:a16="http://schemas.microsoft.com/office/drawing/2014/main" id="{005B67FD-F96A-84B1-AB9D-41EEF47C8B5B}"/>
              </a:ext>
            </a:extLst>
          </p:cNvPr>
          <p:cNvPicPr>
            <a:picLocks noChangeAspect="1"/>
          </p:cNvPicPr>
          <p:nvPr/>
        </p:nvPicPr>
        <p:blipFill>
          <a:blip r:embed="rId2"/>
          <a:stretch>
            <a:fillRect/>
          </a:stretch>
        </p:blipFill>
        <p:spPr>
          <a:xfrm>
            <a:off x="0" y="511403"/>
            <a:ext cx="9144000" cy="6050347"/>
          </a:xfrm>
          <a:prstGeom prst="rect">
            <a:avLst/>
          </a:prstGeom>
        </p:spPr>
      </p:pic>
    </p:spTree>
    <p:extLst>
      <p:ext uri="{BB962C8B-B14F-4D97-AF65-F5344CB8AC3E}">
        <p14:creationId xmlns:p14="http://schemas.microsoft.com/office/powerpoint/2010/main" val="1123919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err="1">
                <a:latin typeface="Algerian" panose="04020705040A02060702" pitchFamily="82" charset="0"/>
              </a:rPr>
              <a:t>Mecardonia</a:t>
            </a:r>
            <a:r>
              <a:rPr lang="fr-FR" dirty="0">
                <a:latin typeface="Algerian" panose="04020705040A02060702" pitchFamily="82" charset="0"/>
              </a:rPr>
              <a:t> </a:t>
            </a:r>
            <a:r>
              <a:rPr lang="fr-FR" dirty="0" err="1">
                <a:latin typeface="Algerian" panose="04020705040A02060702" pitchFamily="82" charset="0"/>
              </a:rPr>
              <a:t>garden</a:t>
            </a:r>
            <a:endParaRPr lang="fr-FR" dirty="0">
              <a:latin typeface="Algerian" panose="04020705040A02060702" pitchFamily="82" charset="0"/>
            </a:endParaRPr>
          </a:p>
        </p:txBody>
      </p:sp>
      <p:pic>
        <p:nvPicPr>
          <p:cNvPr id="3074" name="Picture 2" descr="Mecardonia grandiflora ‘Garden Freckles’™">
            <a:extLst>
              <a:ext uri="{FF2B5EF4-FFF2-40B4-BE49-F238E27FC236}">
                <a16:creationId xmlns:a16="http://schemas.microsoft.com/office/drawing/2014/main" id="{5ECDF8CC-E450-4A28-61BF-F10164AAD3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68103"/>
            <a:ext cx="9144000" cy="608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82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rtiquid | Belle de nuit - Mirabilis jalapa">
            <a:extLst>
              <a:ext uri="{FF2B5EF4-FFF2-40B4-BE49-F238E27FC236}">
                <a16:creationId xmlns:a16="http://schemas.microsoft.com/office/drawing/2014/main" id="{A9E7E9A3-E618-B366-7D0E-87E6A2C19A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50024"/>
            <a:ext cx="4410634" cy="330797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3347CD2-808E-BF33-313D-E63C1068DDCE}"/>
              </a:ext>
            </a:extLst>
          </p:cNvPr>
          <p:cNvSpPr txBox="1"/>
          <p:nvPr/>
        </p:nvSpPr>
        <p:spPr>
          <a:xfrm>
            <a:off x="233916" y="127591"/>
            <a:ext cx="2200939" cy="646331"/>
          </a:xfrm>
          <a:prstGeom prst="rect">
            <a:avLst/>
          </a:prstGeom>
          <a:noFill/>
        </p:spPr>
        <p:txBody>
          <a:bodyPr wrap="square" rtlCol="0">
            <a:spAutoFit/>
          </a:bodyPr>
          <a:lstStyle/>
          <a:p>
            <a:r>
              <a:rPr lang="fr-FR" dirty="0">
                <a:latin typeface="Algerian" panose="04020705040A02060702" pitchFamily="82" charset="0"/>
              </a:rPr>
              <a:t>MIRABILIS JALAPA</a:t>
            </a:r>
          </a:p>
        </p:txBody>
      </p:sp>
      <p:pic>
        <p:nvPicPr>
          <p:cNvPr id="3" name="Image 2">
            <a:extLst>
              <a:ext uri="{FF2B5EF4-FFF2-40B4-BE49-F238E27FC236}">
                <a16:creationId xmlns:a16="http://schemas.microsoft.com/office/drawing/2014/main" id="{212DB60F-1DBC-C77A-F9DC-FBD5F3EAEA36}"/>
              </a:ext>
            </a:extLst>
          </p:cNvPr>
          <p:cNvPicPr>
            <a:picLocks noChangeAspect="1"/>
          </p:cNvPicPr>
          <p:nvPr/>
        </p:nvPicPr>
        <p:blipFill>
          <a:blip r:embed="rId4"/>
          <a:stretch>
            <a:fillRect/>
          </a:stretch>
        </p:blipFill>
        <p:spPr>
          <a:xfrm>
            <a:off x="3406588" y="0"/>
            <a:ext cx="5737412" cy="4303059"/>
          </a:xfrm>
          <a:prstGeom prst="rect">
            <a:avLst/>
          </a:prstGeom>
        </p:spPr>
      </p:pic>
    </p:spTree>
    <p:extLst>
      <p:ext uri="{BB962C8B-B14F-4D97-AF65-F5344CB8AC3E}">
        <p14:creationId xmlns:p14="http://schemas.microsoft.com/office/powerpoint/2010/main" val="1313528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NEPETA HYBRIDA BLUE PLANET</a:t>
            </a:r>
          </a:p>
        </p:txBody>
      </p:sp>
      <p:pic>
        <p:nvPicPr>
          <p:cNvPr id="2" name="Image 1">
            <a:extLst>
              <a:ext uri="{FF2B5EF4-FFF2-40B4-BE49-F238E27FC236}">
                <a16:creationId xmlns:a16="http://schemas.microsoft.com/office/drawing/2014/main" id="{48F28D99-016A-388D-AD60-F53E7C441E86}"/>
              </a:ext>
            </a:extLst>
          </p:cNvPr>
          <p:cNvPicPr>
            <a:picLocks noChangeAspect="1"/>
          </p:cNvPicPr>
          <p:nvPr/>
        </p:nvPicPr>
        <p:blipFill>
          <a:blip r:embed="rId2"/>
          <a:stretch>
            <a:fillRect/>
          </a:stretch>
        </p:blipFill>
        <p:spPr>
          <a:xfrm>
            <a:off x="0" y="859971"/>
            <a:ext cx="9144000" cy="5138057"/>
          </a:xfrm>
          <a:prstGeom prst="rect">
            <a:avLst/>
          </a:prstGeom>
        </p:spPr>
      </p:pic>
    </p:spTree>
    <p:extLst>
      <p:ext uri="{BB962C8B-B14F-4D97-AF65-F5344CB8AC3E}">
        <p14:creationId xmlns:p14="http://schemas.microsoft.com/office/powerpoint/2010/main" val="2837543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2D95-BC5D-DF1D-3172-6049112264FA}"/>
            </a:ext>
          </a:extLst>
        </p:cNvPr>
        <p:cNvGrpSpPr/>
        <p:nvPr/>
      </p:nvGrpSpPr>
      <p:grpSpPr>
        <a:xfrm>
          <a:off x="0" y="0"/>
          <a:ext cx="0" cy="0"/>
          <a:chOff x="0" y="0"/>
          <a:chExt cx="0" cy="0"/>
        </a:xfrm>
      </p:grpSpPr>
      <p:pic>
        <p:nvPicPr>
          <p:cNvPr id="2050" name="Picture 2" descr="Résultat d’images pour platycodon grandiflorus">
            <a:extLst>
              <a:ext uri="{FF2B5EF4-FFF2-40B4-BE49-F238E27FC236}">
                <a16:creationId xmlns:a16="http://schemas.microsoft.com/office/drawing/2014/main" id="{A53563B2-416F-9E35-9893-ACA37C9DCE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850" y="633021"/>
            <a:ext cx="8474149" cy="62249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161E883-17CF-9FEB-9D33-1F34E405A006}"/>
              </a:ext>
            </a:extLst>
          </p:cNvPr>
          <p:cNvSpPr txBox="1"/>
          <p:nvPr/>
        </p:nvSpPr>
        <p:spPr>
          <a:xfrm>
            <a:off x="308343" y="85062"/>
            <a:ext cx="3763926" cy="369332"/>
          </a:xfrm>
          <a:prstGeom prst="rect">
            <a:avLst/>
          </a:prstGeom>
          <a:noFill/>
        </p:spPr>
        <p:txBody>
          <a:bodyPr wrap="square" rtlCol="0">
            <a:spAutoFit/>
          </a:bodyPr>
          <a:lstStyle/>
          <a:p>
            <a:r>
              <a:rPr lang="fr-FR" dirty="0">
                <a:latin typeface="Algerian" panose="04020705040A02060702" pitchFamily="82" charset="0"/>
              </a:rPr>
              <a:t>Platycodon </a:t>
            </a:r>
            <a:r>
              <a:rPr lang="fr-FR" dirty="0" err="1">
                <a:latin typeface="Algerian" panose="04020705040A02060702" pitchFamily="82" charset="0"/>
              </a:rPr>
              <a:t>grandiflora</a:t>
            </a:r>
            <a:endParaRPr lang="fr-FR" dirty="0">
              <a:latin typeface="Algerian" panose="04020705040A02060702" pitchFamily="82" charset="0"/>
            </a:endParaRPr>
          </a:p>
        </p:txBody>
      </p:sp>
    </p:spTree>
    <p:extLst>
      <p:ext uri="{BB962C8B-B14F-4D97-AF65-F5344CB8AC3E}">
        <p14:creationId xmlns:p14="http://schemas.microsoft.com/office/powerpoint/2010/main" val="3281724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élargonium : planter et cultiver – Ooreka">
            <a:extLst>
              <a:ext uri="{FF2B5EF4-FFF2-40B4-BE49-F238E27FC236}">
                <a16:creationId xmlns:a16="http://schemas.microsoft.com/office/drawing/2014/main" id="{79CAFFB9-F5A4-8C38-CEA0-0BA8CA063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278" y="643141"/>
            <a:ext cx="8399721" cy="61116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F3BD70A-1F22-138C-C525-FCF2113ABD70}"/>
              </a:ext>
            </a:extLst>
          </p:cNvPr>
          <p:cNvSpPr txBox="1"/>
          <p:nvPr/>
        </p:nvSpPr>
        <p:spPr>
          <a:xfrm>
            <a:off x="233917" y="127591"/>
            <a:ext cx="1594884" cy="369332"/>
          </a:xfrm>
          <a:prstGeom prst="rect">
            <a:avLst/>
          </a:prstGeom>
          <a:noFill/>
        </p:spPr>
        <p:txBody>
          <a:bodyPr wrap="square" rtlCol="0">
            <a:spAutoFit/>
          </a:bodyPr>
          <a:lstStyle/>
          <a:p>
            <a:r>
              <a:rPr lang="fr-FR" dirty="0" err="1">
                <a:latin typeface="Algerian" panose="04020705040A02060702" pitchFamily="82" charset="0"/>
              </a:rPr>
              <a:t>geranium</a:t>
            </a:r>
            <a:endParaRPr lang="fr-FR" dirty="0">
              <a:latin typeface="Algerian" panose="04020705040A02060702" pitchFamily="82" charset="0"/>
            </a:endParaRPr>
          </a:p>
        </p:txBody>
      </p:sp>
    </p:spTree>
    <p:extLst>
      <p:ext uri="{BB962C8B-B14F-4D97-AF65-F5344CB8AC3E}">
        <p14:creationId xmlns:p14="http://schemas.microsoft.com/office/powerpoint/2010/main" val="2661787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600">
            <a:extLst>
              <a:ext uri="{FF2B5EF4-FFF2-40B4-BE49-F238E27FC236}">
                <a16:creationId xmlns:a16="http://schemas.microsoft.com/office/drawing/2014/main" id="{C51C4555-07EC-8768-3AAA-1B7A4C70B04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904670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6764B0F6-EF82-1FF6-BF59-2C171AD49447}"/>
              </a:ext>
            </a:extLst>
          </p:cNvPr>
          <p:cNvPicPr>
            <a:picLocks noChangeAspect="1"/>
          </p:cNvPicPr>
          <p:nvPr/>
        </p:nvPicPr>
        <p:blipFill>
          <a:blip r:embed="rId2"/>
          <a:stretch>
            <a:fillRect/>
          </a:stretch>
        </p:blipFill>
        <p:spPr>
          <a:xfrm>
            <a:off x="3800382" y="2850776"/>
            <a:ext cx="5343618" cy="4004320"/>
          </a:xfrm>
          <a:prstGeom prst="rect">
            <a:avLst/>
          </a:prstGeom>
        </p:spPr>
      </p:pic>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646331"/>
          </a:xfrm>
          <a:prstGeom prst="rect">
            <a:avLst/>
          </a:prstGeom>
          <a:noFill/>
        </p:spPr>
        <p:txBody>
          <a:bodyPr wrap="square" rtlCol="0">
            <a:spAutoFit/>
          </a:bodyPr>
          <a:lstStyle/>
          <a:p>
            <a:r>
              <a:rPr lang="fr-FR" dirty="0">
                <a:latin typeface="Algerian" panose="04020705040A02060702" pitchFamily="82" charset="0"/>
              </a:rPr>
              <a:t>PELARGONIUM HORTURUM MAVERICK PINTO</a:t>
            </a:r>
          </a:p>
        </p:txBody>
      </p:sp>
      <p:sp>
        <p:nvSpPr>
          <p:cNvPr id="3" name="ZoneTexte 2">
            <a:extLst>
              <a:ext uri="{FF2B5EF4-FFF2-40B4-BE49-F238E27FC236}">
                <a16:creationId xmlns:a16="http://schemas.microsoft.com/office/drawing/2014/main" id="{CB1714ED-7414-43CC-3F21-E78CAD976D30}"/>
              </a:ext>
            </a:extLst>
          </p:cNvPr>
          <p:cNvSpPr txBox="1"/>
          <p:nvPr/>
        </p:nvSpPr>
        <p:spPr>
          <a:xfrm>
            <a:off x="4467113" y="2032536"/>
            <a:ext cx="4572000" cy="369332"/>
          </a:xfrm>
          <a:prstGeom prst="rect">
            <a:avLst/>
          </a:prstGeom>
          <a:noFill/>
        </p:spPr>
        <p:txBody>
          <a:bodyPr wrap="square">
            <a:spAutoFit/>
          </a:bodyPr>
          <a:lstStyle/>
          <a:p>
            <a:r>
              <a:rPr lang="fr-FR" dirty="0">
                <a:latin typeface="Algerian" panose="04020705040A02060702" pitchFamily="82" charset="0"/>
              </a:rPr>
              <a:t>PELARGONIUM PELTATUM MOONFLAIR</a:t>
            </a:r>
          </a:p>
        </p:txBody>
      </p:sp>
      <p:pic>
        <p:nvPicPr>
          <p:cNvPr id="6" name="Image 5">
            <a:extLst>
              <a:ext uri="{FF2B5EF4-FFF2-40B4-BE49-F238E27FC236}">
                <a16:creationId xmlns:a16="http://schemas.microsoft.com/office/drawing/2014/main" id="{D489A430-EC7C-2C3F-DA9E-D08DAA7A490E}"/>
              </a:ext>
            </a:extLst>
          </p:cNvPr>
          <p:cNvPicPr>
            <a:picLocks noChangeAspect="1"/>
          </p:cNvPicPr>
          <p:nvPr/>
        </p:nvPicPr>
        <p:blipFill>
          <a:blip r:embed="rId3"/>
          <a:stretch>
            <a:fillRect/>
          </a:stretch>
        </p:blipFill>
        <p:spPr>
          <a:xfrm>
            <a:off x="104887" y="1117170"/>
            <a:ext cx="4114800" cy="3590925"/>
          </a:xfrm>
          <a:prstGeom prst="rect">
            <a:avLst/>
          </a:prstGeom>
        </p:spPr>
      </p:pic>
    </p:spTree>
    <p:extLst>
      <p:ext uri="{BB962C8B-B14F-4D97-AF65-F5344CB8AC3E}">
        <p14:creationId xmlns:p14="http://schemas.microsoft.com/office/powerpoint/2010/main" val="1869021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A04944-5759-1C24-23D4-C10C68214830}"/>
              </a:ext>
            </a:extLst>
          </p:cNvPr>
          <p:cNvSpPr txBox="1"/>
          <p:nvPr/>
        </p:nvSpPr>
        <p:spPr>
          <a:xfrm>
            <a:off x="116958" y="74428"/>
            <a:ext cx="3763926" cy="369332"/>
          </a:xfrm>
          <a:prstGeom prst="rect">
            <a:avLst/>
          </a:prstGeom>
          <a:noFill/>
        </p:spPr>
        <p:txBody>
          <a:bodyPr wrap="square" rtlCol="0">
            <a:spAutoFit/>
          </a:bodyPr>
          <a:lstStyle/>
          <a:p>
            <a:r>
              <a:rPr lang="fr-FR" dirty="0" err="1">
                <a:latin typeface="Algerian" panose="04020705040A02060702" pitchFamily="82" charset="0"/>
              </a:rPr>
              <a:t>Persicaria</a:t>
            </a:r>
            <a:r>
              <a:rPr lang="fr-FR" dirty="0">
                <a:latin typeface="Algerian" panose="04020705040A02060702" pitchFamily="82" charset="0"/>
              </a:rPr>
              <a:t> </a:t>
            </a:r>
            <a:r>
              <a:rPr lang="fr-FR" dirty="0" err="1">
                <a:latin typeface="Algerian" panose="04020705040A02060702" pitchFamily="82" charset="0"/>
              </a:rPr>
              <a:t>capitata</a:t>
            </a:r>
            <a:endParaRPr lang="fr-FR" dirty="0">
              <a:latin typeface="Algerian" panose="04020705040A02060702" pitchFamily="82" charset="0"/>
            </a:endParaRPr>
          </a:p>
        </p:txBody>
      </p:sp>
      <p:pic>
        <p:nvPicPr>
          <p:cNvPr id="1026" name="Picture 2" descr="Persicaria capitata">
            <a:extLst>
              <a:ext uri="{FF2B5EF4-FFF2-40B4-BE49-F238E27FC236}">
                <a16:creationId xmlns:a16="http://schemas.microsoft.com/office/drawing/2014/main" id="{0CAAC99D-5EB4-E6F5-E465-CB353972CE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0413"/>
            <a:ext cx="9144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59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5EA3-2428-025D-385A-407DA82803E6}"/>
            </a:ext>
          </a:extLst>
        </p:cNvPr>
        <p:cNvGrpSpPr/>
        <p:nvPr/>
      </p:nvGrpSpPr>
      <p:grpSpPr>
        <a:xfrm>
          <a:off x="0" y="0"/>
          <a:ext cx="0" cy="0"/>
          <a:chOff x="0" y="0"/>
          <a:chExt cx="0" cy="0"/>
        </a:xfrm>
      </p:grpSpPr>
      <p:pic>
        <p:nvPicPr>
          <p:cNvPr id="2050" name="Picture 2" descr="Colorful Pentas Bloom In Summer’s Heat And Humidity | What Grows There ...">
            <a:extLst>
              <a:ext uri="{FF2B5EF4-FFF2-40B4-BE49-F238E27FC236}">
                <a16:creationId xmlns:a16="http://schemas.microsoft.com/office/drawing/2014/main" id="{F11FD3B5-D568-834F-F165-7342198E7B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6353063" cy="4253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ntas lanceolata (Star flower, star cluster, Egyptian stars) - Plantinfo">
            <a:extLst>
              <a:ext uri="{FF2B5EF4-FFF2-40B4-BE49-F238E27FC236}">
                <a16:creationId xmlns:a16="http://schemas.microsoft.com/office/drawing/2014/main" id="{A09F5D07-FA4E-DF9A-97EF-ECF6B4761B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4210" y="2771775"/>
            <a:ext cx="451485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DCF99AB-F440-12D8-19F9-DE751DF81F75}"/>
              </a:ext>
            </a:extLst>
          </p:cNvPr>
          <p:cNvSpPr txBox="1"/>
          <p:nvPr/>
        </p:nvSpPr>
        <p:spPr>
          <a:xfrm>
            <a:off x="762221" y="5001513"/>
            <a:ext cx="1594884" cy="369332"/>
          </a:xfrm>
          <a:prstGeom prst="rect">
            <a:avLst/>
          </a:prstGeom>
          <a:noFill/>
        </p:spPr>
        <p:txBody>
          <a:bodyPr wrap="square" rtlCol="0">
            <a:spAutoFit/>
          </a:bodyPr>
          <a:lstStyle/>
          <a:p>
            <a:r>
              <a:rPr lang="fr-FR" dirty="0" err="1">
                <a:latin typeface="Algerian" panose="04020705040A02060702" pitchFamily="82" charset="0"/>
              </a:rPr>
              <a:t>pentas</a:t>
            </a:r>
            <a:endParaRPr lang="fr-FR" dirty="0">
              <a:latin typeface="Algerian" panose="04020705040A02060702" pitchFamily="82" charset="0"/>
            </a:endParaRPr>
          </a:p>
        </p:txBody>
      </p:sp>
    </p:spTree>
    <p:extLst>
      <p:ext uri="{BB962C8B-B14F-4D97-AF65-F5344CB8AC3E}">
        <p14:creationId xmlns:p14="http://schemas.microsoft.com/office/powerpoint/2010/main" val="2464221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7">
            <a:extLst>
              <a:ext uri="{FF2B5EF4-FFF2-40B4-BE49-F238E27FC236}">
                <a16:creationId xmlns:a16="http://schemas.microsoft.com/office/drawing/2014/main" id="{E4C71502-0D12-065D-BD61-B45CCFACF30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106505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PETUNIA HYBRIDA ITSY</a:t>
            </a:r>
          </a:p>
        </p:txBody>
      </p:sp>
      <p:pic>
        <p:nvPicPr>
          <p:cNvPr id="2" name="Image 1">
            <a:extLst>
              <a:ext uri="{FF2B5EF4-FFF2-40B4-BE49-F238E27FC236}">
                <a16:creationId xmlns:a16="http://schemas.microsoft.com/office/drawing/2014/main" id="{276C690B-E7CB-B0AD-5689-5FD74F649E89}"/>
              </a:ext>
            </a:extLst>
          </p:cNvPr>
          <p:cNvPicPr>
            <a:picLocks noChangeAspect="1"/>
          </p:cNvPicPr>
          <p:nvPr/>
        </p:nvPicPr>
        <p:blipFill>
          <a:blip r:embed="rId2"/>
          <a:stretch>
            <a:fillRect/>
          </a:stretch>
        </p:blipFill>
        <p:spPr>
          <a:xfrm>
            <a:off x="0" y="859536"/>
            <a:ext cx="9144000" cy="5138928"/>
          </a:xfrm>
          <a:prstGeom prst="rect">
            <a:avLst/>
          </a:prstGeom>
        </p:spPr>
      </p:pic>
    </p:spTree>
    <p:extLst>
      <p:ext uri="{BB962C8B-B14F-4D97-AF65-F5344CB8AC3E}">
        <p14:creationId xmlns:p14="http://schemas.microsoft.com/office/powerpoint/2010/main" val="2894971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udbeckia hirta (Black-Eyed Susan) - Beech Hollow Farms">
            <a:extLst>
              <a:ext uri="{FF2B5EF4-FFF2-40B4-BE49-F238E27FC236}">
                <a16:creationId xmlns:a16="http://schemas.microsoft.com/office/drawing/2014/main" id="{FC65EFAF-4790-4BBE-2327-4890FAF4D0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2164"/>
            <a:ext cx="5825836" cy="58258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udbeckia hirta / Black-Eyed Susan | Wicklein's Wholesale Native Plant ...">
            <a:extLst>
              <a:ext uri="{FF2B5EF4-FFF2-40B4-BE49-F238E27FC236}">
                <a16:creationId xmlns:a16="http://schemas.microsoft.com/office/drawing/2014/main" id="{5B0E8790-C704-4D87-A631-119E8C5174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47625"/>
            <a:ext cx="451485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1026D8F-4DD0-C956-FB6F-70340A90B2DC}"/>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rudbeckia</a:t>
            </a:r>
          </a:p>
        </p:txBody>
      </p:sp>
    </p:spTree>
    <p:extLst>
      <p:ext uri="{BB962C8B-B14F-4D97-AF65-F5344CB8AC3E}">
        <p14:creationId xmlns:p14="http://schemas.microsoft.com/office/powerpoint/2010/main" val="3578454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n flower scaevola aemula - Google Search | Plants, Australian native ...">
            <a:extLst>
              <a:ext uri="{FF2B5EF4-FFF2-40B4-BE49-F238E27FC236}">
                <a16:creationId xmlns:a16="http://schemas.microsoft.com/office/drawing/2014/main" id="{DF1409DC-1DA3-7C3B-574F-EF4331EB86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63732"/>
            <a:ext cx="5841402" cy="389426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697359F-B808-5377-7B30-03C11D98194F}"/>
              </a:ext>
            </a:extLst>
          </p:cNvPr>
          <p:cNvSpPr txBox="1"/>
          <p:nvPr/>
        </p:nvSpPr>
        <p:spPr>
          <a:xfrm>
            <a:off x="1460289" y="2472758"/>
            <a:ext cx="1594884" cy="369332"/>
          </a:xfrm>
          <a:prstGeom prst="rect">
            <a:avLst/>
          </a:prstGeom>
          <a:noFill/>
        </p:spPr>
        <p:txBody>
          <a:bodyPr wrap="square" rtlCol="0">
            <a:spAutoFit/>
          </a:bodyPr>
          <a:lstStyle/>
          <a:p>
            <a:r>
              <a:rPr lang="fr-FR" dirty="0" err="1">
                <a:latin typeface="Algerian" panose="04020705040A02060702" pitchFamily="82" charset="0"/>
              </a:rPr>
              <a:t>scaveola</a:t>
            </a:r>
            <a:endParaRPr lang="fr-FR" dirty="0">
              <a:latin typeface="Algerian" panose="04020705040A02060702" pitchFamily="82" charset="0"/>
            </a:endParaRPr>
          </a:p>
        </p:txBody>
      </p:sp>
      <p:sp>
        <p:nvSpPr>
          <p:cNvPr id="3" name="ZoneTexte 2">
            <a:extLst>
              <a:ext uri="{FF2B5EF4-FFF2-40B4-BE49-F238E27FC236}">
                <a16:creationId xmlns:a16="http://schemas.microsoft.com/office/drawing/2014/main" id="{54059E4C-F762-584E-3A1B-2ECCD7920689}"/>
              </a:ext>
            </a:extLst>
          </p:cNvPr>
          <p:cNvSpPr txBox="1"/>
          <p:nvPr/>
        </p:nvSpPr>
        <p:spPr>
          <a:xfrm>
            <a:off x="5834647" y="4443324"/>
            <a:ext cx="3763926" cy="369332"/>
          </a:xfrm>
          <a:prstGeom prst="rect">
            <a:avLst/>
          </a:prstGeom>
          <a:noFill/>
        </p:spPr>
        <p:txBody>
          <a:bodyPr wrap="square" rtlCol="0">
            <a:spAutoFit/>
          </a:bodyPr>
          <a:lstStyle/>
          <a:p>
            <a:r>
              <a:rPr lang="fr-FR" dirty="0">
                <a:latin typeface="Algerian" panose="04020705040A02060702" pitchFamily="82" charset="0"/>
              </a:rPr>
              <a:t>SCAVEOLA AEMULA FANATIX</a:t>
            </a:r>
          </a:p>
        </p:txBody>
      </p:sp>
      <p:pic>
        <p:nvPicPr>
          <p:cNvPr id="4" name="Image 3">
            <a:extLst>
              <a:ext uri="{FF2B5EF4-FFF2-40B4-BE49-F238E27FC236}">
                <a16:creationId xmlns:a16="http://schemas.microsoft.com/office/drawing/2014/main" id="{DB5C0578-FA79-CD99-3C59-46124A06A954}"/>
              </a:ext>
            </a:extLst>
          </p:cNvPr>
          <p:cNvPicPr>
            <a:picLocks noChangeAspect="1"/>
          </p:cNvPicPr>
          <p:nvPr/>
        </p:nvPicPr>
        <p:blipFill>
          <a:blip r:embed="rId4"/>
          <a:stretch>
            <a:fillRect/>
          </a:stretch>
        </p:blipFill>
        <p:spPr>
          <a:xfrm>
            <a:off x="4927002" y="0"/>
            <a:ext cx="4216998" cy="4216998"/>
          </a:xfrm>
          <a:prstGeom prst="rect">
            <a:avLst/>
          </a:prstGeom>
        </p:spPr>
      </p:pic>
    </p:spTree>
    <p:extLst>
      <p:ext uri="{BB962C8B-B14F-4D97-AF65-F5344CB8AC3E}">
        <p14:creationId xmlns:p14="http://schemas.microsoft.com/office/powerpoint/2010/main" val="514388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6DAC6A-30DF-B3C4-BDD5-BEB68554F6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33788F75-6756-4F85-69AF-CFA40B3FA1D7}"/>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2263014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92">
            <a:extLst>
              <a:ext uri="{FF2B5EF4-FFF2-40B4-BE49-F238E27FC236}">
                <a16:creationId xmlns:a16="http://schemas.microsoft.com/office/drawing/2014/main" id="{DF3E2AAC-480D-3F73-17AC-1716E9BCA30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2" name="ZoneTexte 1">
            <a:extLst>
              <a:ext uri="{FF2B5EF4-FFF2-40B4-BE49-F238E27FC236}">
                <a16:creationId xmlns:a16="http://schemas.microsoft.com/office/drawing/2014/main" id="{C9DE006A-C17F-DA8E-020F-8466B6738ACD}"/>
              </a:ext>
            </a:extLst>
          </p:cNvPr>
          <p:cNvSpPr txBox="1"/>
          <p:nvPr/>
        </p:nvSpPr>
        <p:spPr>
          <a:xfrm>
            <a:off x="6613452" y="6241312"/>
            <a:ext cx="1594884" cy="369332"/>
          </a:xfrm>
          <a:prstGeom prst="rect">
            <a:avLst/>
          </a:prstGeom>
          <a:noFill/>
        </p:spPr>
        <p:txBody>
          <a:bodyPr wrap="square" rtlCol="0">
            <a:spAutoFit/>
          </a:bodyPr>
          <a:lstStyle/>
          <a:p>
            <a:r>
              <a:rPr lang="fr-FR" dirty="0">
                <a:latin typeface="Algerian" panose="04020705040A02060702" pitchFamily="82" charset="0"/>
              </a:rPr>
              <a:t>sauge</a:t>
            </a:r>
          </a:p>
        </p:txBody>
      </p:sp>
    </p:spTree>
    <p:extLst>
      <p:ext uri="{BB962C8B-B14F-4D97-AF65-F5344CB8AC3E}">
        <p14:creationId xmlns:p14="http://schemas.microsoft.com/office/powerpoint/2010/main" val="3018944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SEDUM MEXICANUM SILVER</a:t>
            </a:r>
          </a:p>
        </p:txBody>
      </p:sp>
      <p:pic>
        <p:nvPicPr>
          <p:cNvPr id="2050" name="Picture 2" descr="Sedum mexicanum - Mexican stonecrop care and culture | Travaldo's blog">
            <a:extLst>
              <a:ext uri="{FF2B5EF4-FFF2-40B4-BE49-F238E27FC236}">
                <a16:creationId xmlns:a16="http://schemas.microsoft.com/office/drawing/2014/main" id="{FCE3659E-F2D5-DD7C-C5BF-44E6FC0B0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24" y="605118"/>
            <a:ext cx="8337176" cy="625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32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SEMPONIUM SURREAL DESTINY</a:t>
            </a:r>
          </a:p>
        </p:txBody>
      </p:sp>
      <p:pic>
        <p:nvPicPr>
          <p:cNvPr id="2" name="Image 1">
            <a:extLst>
              <a:ext uri="{FF2B5EF4-FFF2-40B4-BE49-F238E27FC236}">
                <a16:creationId xmlns:a16="http://schemas.microsoft.com/office/drawing/2014/main" id="{5FABAFBC-FFFF-9A78-1554-9FE702E01C19}"/>
              </a:ext>
            </a:extLst>
          </p:cNvPr>
          <p:cNvPicPr>
            <a:picLocks noChangeAspect="1"/>
          </p:cNvPicPr>
          <p:nvPr/>
        </p:nvPicPr>
        <p:blipFill>
          <a:blip r:embed="rId2"/>
          <a:stretch>
            <a:fillRect/>
          </a:stretch>
        </p:blipFill>
        <p:spPr>
          <a:xfrm>
            <a:off x="559398" y="391263"/>
            <a:ext cx="8584602" cy="6438452"/>
          </a:xfrm>
          <a:prstGeom prst="rect">
            <a:avLst/>
          </a:prstGeom>
        </p:spPr>
      </p:pic>
    </p:spTree>
    <p:extLst>
      <p:ext uri="{BB962C8B-B14F-4D97-AF65-F5344CB8AC3E}">
        <p14:creationId xmlns:p14="http://schemas.microsoft.com/office/powerpoint/2010/main" val="4214517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a:latin typeface="Algerian" panose="04020705040A02060702" pitchFamily="82" charset="0"/>
              </a:rPr>
              <a:t>TAGETES ERECTA KEES</a:t>
            </a:r>
          </a:p>
        </p:txBody>
      </p:sp>
      <p:pic>
        <p:nvPicPr>
          <p:cNvPr id="2" name="Image 1">
            <a:extLst>
              <a:ext uri="{FF2B5EF4-FFF2-40B4-BE49-F238E27FC236}">
                <a16:creationId xmlns:a16="http://schemas.microsoft.com/office/drawing/2014/main" id="{4BAA5838-7D15-8564-E8C1-B0EEDB157115}"/>
              </a:ext>
            </a:extLst>
          </p:cNvPr>
          <p:cNvPicPr>
            <a:picLocks noChangeAspect="1"/>
          </p:cNvPicPr>
          <p:nvPr/>
        </p:nvPicPr>
        <p:blipFill>
          <a:blip r:embed="rId2"/>
          <a:stretch>
            <a:fillRect/>
          </a:stretch>
        </p:blipFill>
        <p:spPr>
          <a:xfrm>
            <a:off x="0" y="590998"/>
            <a:ext cx="4752863" cy="4752863"/>
          </a:xfrm>
          <a:prstGeom prst="rect">
            <a:avLst/>
          </a:prstGeom>
        </p:spPr>
      </p:pic>
      <p:pic>
        <p:nvPicPr>
          <p:cNvPr id="5" name="Image 4">
            <a:extLst>
              <a:ext uri="{FF2B5EF4-FFF2-40B4-BE49-F238E27FC236}">
                <a16:creationId xmlns:a16="http://schemas.microsoft.com/office/drawing/2014/main" id="{46FF865C-D79A-710C-56B4-283928713C92}"/>
              </a:ext>
            </a:extLst>
          </p:cNvPr>
          <p:cNvPicPr>
            <a:picLocks noChangeAspect="1"/>
          </p:cNvPicPr>
          <p:nvPr/>
        </p:nvPicPr>
        <p:blipFill>
          <a:blip r:embed="rId3"/>
          <a:stretch>
            <a:fillRect/>
          </a:stretch>
        </p:blipFill>
        <p:spPr>
          <a:xfrm>
            <a:off x="5701554" y="21931"/>
            <a:ext cx="3042160" cy="6867229"/>
          </a:xfrm>
          <a:prstGeom prst="rect">
            <a:avLst/>
          </a:prstGeom>
        </p:spPr>
      </p:pic>
    </p:spTree>
    <p:extLst>
      <p:ext uri="{BB962C8B-B14F-4D97-AF65-F5344CB8AC3E}">
        <p14:creationId xmlns:p14="http://schemas.microsoft.com/office/powerpoint/2010/main" val="552604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EE7F-C4C0-4A1C-12F7-84E14E8F958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8142B96-BB9D-E680-46B1-B434D200EFC7}"/>
              </a:ext>
            </a:extLst>
          </p:cNvPr>
          <p:cNvSpPr txBox="1"/>
          <p:nvPr/>
        </p:nvSpPr>
        <p:spPr>
          <a:xfrm>
            <a:off x="233917" y="127591"/>
            <a:ext cx="1594884" cy="369332"/>
          </a:xfrm>
          <a:prstGeom prst="rect">
            <a:avLst/>
          </a:prstGeom>
          <a:noFill/>
        </p:spPr>
        <p:txBody>
          <a:bodyPr wrap="square" rtlCol="0">
            <a:spAutoFit/>
          </a:bodyPr>
          <a:lstStyle/>
          <a:p>
            <a:r>
              <a:rPr lang="fr-FR">
                <a:latin typeface="Algerian" panose="04020705040A02060702" pitchFamily="82" charset="0"/>
              </a:rPr>
              <a:t>tulbaghia</a:t>
            </a:r>
            <a:endParaRPr lang="fr-FR" dirty="0">
              <a:latin typeface="Algerian" panose="04020705040A02060702" pitchFamily="82" charset="0"/>
            </a:endParaRPr>
          </a:p>
        </p:txBody>
      </p:sp>
      <p:pic>
        <p:nvPicPr>
          <p:cNvPr id="4098" name="Picture 2">
            <a:extLst>
              <a:ext uri="{FF2B5EF4-FFF2-40B4-BE49-F238E27FC236}">
                <a16:creationId xmlns:a16="http://schemas.microsoft.com/office/drawing/2014/main" id="{094C4AE0-C09C-71B9-A590-0F91D0475E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60" y="2158410"/>
            <a:ext cx="7049386" cy="46995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946921E-0E69-5434-77C8-D264ADE710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0649" y="-122053"/>
            <a:ext cx="35718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47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D2D346-FCC7-F2FB-E174-08F52A87D0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618" y="3276600"/>
            <a:ext cx="5372100" cy="3581400"/>
          </a:xfrm>
          <a:prstGeom prst="rect">
            <a:avLst/>
          </a:prstGeom>
        </p:spPr>
      </p:pic>
      <p:pic>
        <p:nvPicPr>
          <p:cNvPr id="3" name="Image 2">
            <a:extLst>
              <a:ext uri="{FF2B5EF4-FFF2-40B4-BE49-F238E27FC236}">
                <a16:creationId xmlns:a16="http://schemas.microsoft.com/office/drawing/2014/main" id="{C46B8537-41D0-F870-4ABD-12D60B1D1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3062" y="3970616"/>
            <a:ext cx="4873337" cy="3248891"/>
          </a:xfrm>
          <a:prstGeom prst="rect">
            <a:avLst/>
          </a:prstGeom>
        </p:spPr>
      </p:pic>
      <p:pic>
        <p:nvPicPr>
          <p:cNvPr id="4" name="Image 3">
            <a:extLst>
              <a:ext uri="{FF2B5EF4-FFF2-40B4-BE49-F238E27FC236}">
                <a16:creationId xmlns:a16="http://schemas.microsoft.com/office/drawing/2014/main" id="{42906FBA-37DE-C6E0-C1CB-6860A164D1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1900" y="-117764"/>
            <a:ext cx="5372100" cy="3581400"/>
          </a:xfrm>
          <a:prstGeom prst="rect">
            <a:avLst/>
          </a:prstGeom>
        </p:spPr>
      </p:pic>
      <p:pic>
        <p:nvPicPr>
          <p:cNvPr id="11266" name="Picture 2" descr="Verbena venosa, Verveine stricta, Verbena rugosa - Pépinières Quissac">
            <a:extLst>
              <a:ext uri="{FF2B5EF4-FFF2-40B4-BE49-F238E27FC236}">
                <a16:creationId xmlns:a16="http://schemas.microsoft.com/office/drawing/2014/main" id="{2B3B34FB-09E3-D367-C368-57D1678A0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8566" y="19828"/>
            <a:ext cx="4987636" cy="34782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21A88DF-15B3-9C22-186E-40388F98BF74}"/>
              </a:ext>
            </a:extLst>
          </p:cNvPr>
          <p:cNvSpPr txBox="1"/>
          <p:nvPr/>
        </p:nvSpPr>
        <p:spPr>
          <a:xfrm>
            <a:off x="5752214" y="3532460"/>
            <a:ext cx="1594884" cy="369332"/>
          </a:xfrm>
          <a:prstGeom prst="rect">
            <a:avLst/>
          </a:prstGeom>
          <a:noFill/>
        </p:spPr>
        <p:txBody>
          <a:bodyPr wrap="square" rtlCol="0">
            <a:spAutoFit/>
          </a:bodyPr>
          <a:lstStyle/>
          <a:p>
            <a:r>
              <a:rPr lang="fr-FR" dirty="0">
                <a:latin typeface="Algerian" panose="04020705040A02060702" pitchFamily="82" charset="0"/>
              </a:rPr>
              <a:t>verveine</a:t>
            </a:r>
          </a:p>
        </p:txBody>
      </p:sp>
    </p:spTree>
    <p:extLst>
      <p:ext uri="{BB962C8B-B14F-4D97-AF65-F5344CB8AC3E}">
        <p14:creationId xmlns:p14="http://schemas.microsoft.com/office/powerpoint/2010/main" val="257625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B63300-EDFD-FC99-8561-16147985B9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ZoneTexte 2">
            <a:extLst>
              <a:ext uri="{FF2B5EF4-FFF2-40B4-BE49-F238E27FC236}">
                <a16:creationId xmlns:a16="http://schemas.microsoft.com/office/drawing/2014/main" id="{0CEA6028-010D-CFC1-4A38-E1701CE8A5B2}"/>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ANGELONIA</a:t>
            </a:r>
          </a:p>
        </p:txBody>
      </p:sp>
    </p:spTree>
    <p:extLst>
      <p:ext uri="{BB962C8B-B14F-4D97-AF65-F5344CB8AC3E}">
        <p14:creationId xmlns:p14="http://schemas.microsoft.com/office/powerpoint/2010/main" val="3359147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808074" y="21931"/>
            <a:ext cx="3763926" cy="369332"/>
          </a:xfrm>
          <a:prstGeom prst="rect">
            <a:avLst/>
          </a:prstGeom>
          <a:noFill/>
        </p:spPr>
        <p:txBody>
          <a:bodyPr wrap="square" rtlCol="0">
            <a:spAutoFit/>
          </a:bodyPr>
          <a:lstStyle/>
          <a:p>
            <a:r>
              <a:rPr lang="fr-FR" dirty="0" err="1">
                <a:latin typeface="Algerian" panose="04020705040A02060702" pitchFamily="82" charset="0"/>
              </a:rPr>
              <a:t>Verbena</a:t>
            </a:r>
            <a:r>
              <a:rPr lang="fr-FR" dirty="0">
                <a:latin typeface="Algerian" panose="04020705040A02060702" pitchFamily="82" charset="0"/>
              </a:rPr>
              <a:t> </a:t>
            </a:r>
            <a:r>
              <a:rPr lang="fr-FR" dirty="0" err="1">
                <a:latin typeface="Algerian" panose="04020705040A02060702" pitchFamily="82" charset="0"/>
              </a:rPr>
              <a:t>endurascape</a:t>
            </a:r>
            <a:endParaRPr lang="fr-FR" dirty="0">
              <a:latin typeface="Algerian" panose="04020705040A02060702" pitchFamily="82" charset="0"/>
            </a:endParaRPr>
          </a:p>
        </p:txBody>
      </p:sp>
      <p:pic>
        <p:nvPicPr>
          <p:cNvPr id="2" name="Image 1">
            <a:extLst>
              <a:ext uri="{FF2B5EF4-FFF2-40B4-BE49-F238E27FC236}">
                <a16:creationId xmlns:a16="http://schemas.microsoft.com/office/drawing/2014/main" id="{4D85DB2C-D45E-9825-CC88-E61CC8CB925F}"/>
              </a:ext>
            </a:extLst>
          </p:cNvPr>
          <p:cNvPicPr>
            <a:picLocks noChangeAspect="1"/>
          </p:cNvPicPr>
          <p:nvPr/>
        </p:nvPicPr>
        <p:blipFill>
          <a:blip r:embed="rId2"/>
          <a:stretch>
            <a:fillRect/>
          </a:stretch>
        </p:blipFill>
        <p:spPr>
          <a:xfrm>
            <a:off x="12546" y="752237"/>
            <a:ext cx="9131454" cy="6083832"/>
          </a:xfrm>
          <a:prstGeom prst="rect">
            <a:avLst/>
          </a:prstGeom>
        </p:spPr>
      </p:pic>
    </p:spTree>
    <p:extLst>
      <p:ext uri="{BB962C8B-B14F-4D97-AF65-F5344CB8AC3E}">
        <p14:creationId xmlns:p14="http://schemas.microsoft.com/office/powerpoint/2010/main" val="2780491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775800" y="97234"/>
            <a:ext cx="4764387" cy="369332"/>
          </a:xfrm>
          <a:prstGeom prst="rect">
            <a:avLst/>
          </a:prstGeom>
          <a:noFill/>
        </p:spPr>
        <p:txBody>
          <a:bodyPr wrap="square" rtlCol="0">
            <a:spAutoFit/>
          </a:bodyPr>
          <a:lstStyle/>
          <a:p>
            <a:r>
              <a:rPr lang="fr-FR" dirty="0">
                <a:latin typeface="Algerian" panose="04020705040A02060702" pitchFamily="82" charset="0"/>
              </a:rPr>
              <a:t>VERONICA LONGIFOLIA SEL NICKY PINK</a:t>
            </a:r>
          </a:p>
        </p:txBody>
      </p:sp>
      <p:pic>
        <p:nvPicPr>
          <p:cNvPr id="2" name="Image 1">
            <a:extLst>
              <a:ext uri="{FF2B5EF4-FFF2-40B4-BE49-F238E27FC236}">
                <a16:creationId xmlns:a16="http://schemas.microsoft.com/office/drawing/2014/main" id="{83AF0481-867C-E2A6-A665-E5C4CE941938}"/>
              </a:ext>
            </a:extLst>
          </p:cNvPr>
          <p:cNvPicPr>
            <a:picLocks noChangeAspect="1"/>
          </p:cNvPicPr>
          <p:nvPr/>
        </p:nvPicPr>
        <p:blipFill>
          <a:blip r:embed="rId2"/>
          <a:stretch>
            <a:fillRect/>
          </a:stretch>
        </p:blipFill>
        <p:spPr>
          <a:xfrm>
            <a:off x="0" y="606054"/>
            <a:ext cx="8335926" cy="6251945"/>
          </a:xfrm>
          <a:prstGeom prst="rect">
            <a:avLst/>
          </a:prstGeom>
        </p:spPr>
      </p:pic>
    </p:spTree>
    <p:extLst>
      <p:ext uri="{BB962C8B-B14F-4D97-AF65-F5344CB8AC3E}">
        <p14:creationId xmlns:p14="http://schemas.microsoft.com/office/powerpoint/2010/main" val="1752727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INNIA ZAHARA STARLIGHT ROSE &amp; ZINNIA ZAHARA SUNBURST | Zinnias, Rose ...">
            <a:extLst>
              <a:ext uri="{FF2B5EF4-FFF2-40B4-BE49-F238E27FC236}">
                <a16:creationId xmlns:a16="http://schemas.microsoft.com/office/drawing/2014/main" id="{56C8C684-1D06-F476-8502-20F53776AF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748" y="526312"/>
            <a:ext cx="8442251" cy="6331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8E37C2-59D8-7D81-0BA4-88694A0AA933}"/>
              </a:ext>
            </a:extLst>
          </p:cNvPr>
          <p:cNvSpPr txBox="1"/>
          <p:nvPr/>
        </p:nvSpPr>
        <p:spPr>
          <a:xfrm>
            <a:off x="233917" y="127591"/>
            <a:ext cx="1594884" cy="369332"/>
          </a:xfrm>
          <a:prstGeom prst="rect">
            <a:avLst/>
          </a:prstGeom>
          <a:noFill/>
        </p:spPr>
        <p:txBody>
          <a:bodyPr wrap="square" rtlCol="0">
            <a:spAutoFit/>
          </a:bodyPr>
          <a:lstStyle/>
          <a:p>
            <a:r>
              <a:rPr lang="fr-FR" dirty="0">
                <a:latin typeface="Algerian" panose="04020705040A02060702" pitchFamily="82" charset="0"/>
              </a:rPr>
              <a:t>zinnia</a:t>
            </a:r>
          </a:p>
        </p:txBody>
      </p:sp>
    </p:spTree>
    <p:extLst>
      <p:ext uri="{BB962C8B-B14F-4D97-AF65-F5344CB8AC3E}">
        <p14:creationId xmlns:p14="http://schemas.microsoft.com/office/powerpoint/2010/main" val="2727822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DE97-AFC5-75E3-34AD-0040866EB22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8C46F29-3651-A824-AF54-160B57382642}"/>
              </a:ext>
            </a:extLst>
          </p:cNvPr>
          <p:cNvSpPr txBox="1"/>
          <p:nvPr/>
        </p:nvSpPr>
        <p:spPr>
          <a:xfrm>
            <a:off x="442314" y="215569"/>
            <a:ext cx="3763926" cy="369332"/>
          </a:xfrm>
          <a:prstGeom prst="rect">
            <a:avLst/>
          </a:prstGeom>
          <a:noFill/>
        </p:spPr>
        <p:txBody>
          <a:bodyPr wrap="square" rtlCol="0">
            <a:spAutoFit/>
          </a:bodyPr>
          <a:lstStyle/>
          <a:p>
            <a:r>
              <a:rPr lang="fr-FR" dirty="0">
                <a:latin typeface="Algerian" panose="04020705040A02060702" pitchFamily="82" charset="0"/>
              </a:rPr>
              <a:t>ZINNIA ELEGANS HOT MIXTURE</a:t>
            </a:r>
          </a:p>
        </p:txBody>
      </p:sp>
      <p:pic>
        <p:nvPicPr>
          <p:cNvPr id="2" name="Image 1">
            <a:extLst>
              <a:ext uri="{FF2B5EF4-FFF2-40B4-BE49-F238E27FC236}">
                <a16:creationId xmlns:a16="http://schemas.microsoft.com/office/drawing/2014/main" id="{5987F09B-C63A-05F7-06A3-D037A57763C5}"/>
              </a:ext>
            </a:extLst>
          </p:cNvPr>
          <p:cNvPicPr>
            <a:picLocks noChangeAspect="1"/>
          </p:cNvPicPr>
          <p:nvPr/>
        </p:nvPicPr>
        <p:blipFill>
          <a:blip r:embed="rId2"/>
          <a:stretch>
            <a:fillRect/>
          </a:stretch>
        </p:blipFill>
        <p:spPr>
          <a:xfrm>
            <a:off x="4351468" y="21931"/>
            <a:ext cx="4792532" cy="4792532"/>
          </a:xfrm>
          <a:prstGeom prst="rect">
            <a:avLst/>
          </a:prstGeom>
        </p:spPr>
      </p:pic>
      <p:pic>
        <p:nvPicPr>
          <p:cNvPr id="3" name="Image 2">
            <a:extLst>
              <a:ext uri="{FF2B5EF4-FFF2-40B4-BE49-F238E27FC236}">
                <a16:creationId xmlns:a16="http://schemas.microsoft.com/office/drawing/2014/main" id="{73A02A13-0DAD-CC78-7158-CF2C7F2DC72C}"/>
              </a:ext>
            </a:extLst>
          </p:cNvPr>
          <p:cNvPicPr>
            <a:picLocks noChangeAspect="1"/>
          </p:cNvPicPr>
          <p:nvPr/>
        </p:nvPicPr>
        <p:blipFill>
          <a:blip r:embed="rId3"/>
          <a:stretch>
            <a:fillRect/>
          </a:stretch>
        </p:blipFill>
        <p:spPr>
          <a:xfrm>
            <a:off x="0" y="1419594"/>
            <a:ext cx="4444620" cy="5416475"/>
          </a:xfrm>
          <a:prstGeom prst="rect">
            <a:avLst/>
          </a:prstGeom>
        </p:spPr>
      </p:pic>
    </p:spTree>
    <p:extLst>
      <p:ext uri="{BB962C8B-B14F-4D97-AF65-F5344CB8AC3E}">
        <p14:creationId xmlns:p14="http://schemas.microsoft.com/office/powerpoint/2010/main" val="469665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geratum houstonianum 'Blue Danube' - PictureThis">
            <a:extLst>
              <a:ext uri="{FF2B5EF4-FFF2-40B4-BE49-F238E27FC236}">
                <a16:creationId xmlns:a16="http://schemas.microsoft.com/office/drawing/2014/main" id="{24AE6385-401C-6DA6-472C-E66C50B7E5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geratum houstonianum - Noël Wilson">
            <a:extLst>
              <a:ext uri="{FF2B5EF4-FFF2-40B4-BE49-F238E27FC236}">
                <a16:creationId xmlns:a16="http://schemas.microsoft.com/office/drawing/2014/main" id="{ABFB420A-369C-8AF4-1A59-AF1B576CAC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7099" y="0"/>
            <a:ext cx="5649752" cy="375458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LEUR DE SOIE NAIN Rose 2000 graines Ageratum houstonianum image 1">
            <a:extLst>
              <a:ext uri="{FF2B5EF4-FFF2-40B4-BE49-F238E27FC236}">
                <a16:creationId xmlns:a16="http://schemas.microsoft.com/office/drawing/2014/main" id="{4E03F0D8-87E7-54AE-5780-78C762A964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048" y="-164853"/>
            <a:ext cx="3909147" cy="359385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Ageratum Aloha White - Les Serres Caron">
            <a:extLst>
              <a:ext uri="{FF2B5EF4-FFF2-40B4-BE49-F238E27FC236}">
                <a16:creationId xmlns:a16="http://schemas.microsoft.com/office/drawing/2014/main" id="{92F39F9B-3B32-9BD3-A6B5-B00A4C0A3C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5046" y="3754582"/>
            <a:ext cx="3121805" cy="31218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4F32597-AEA5-D901-268C-058B83F3851C}"/>
              </a:ext>
            </a:extLst>
          </p:cNvPr>
          <p:cNvSpPr txBox="1"/>
          <p:nvPr/>
        </p:nvSpPr>
        <p:spPr>
          <a:xfrm rot="5400000">
            <a:off x="4471081" y="4958834"/>
            <a:ext cx="1594884" cy="369332"/>
          </a:xfrm>
          <a:prstGeom prst="rect">
            <a:avLst/>
          </a:prstGeom>
          <a:noFill/>
        </p:spPr>
        <p:txBody>
          <a:bodyPr wrap="square" rtlCol="0">
            <a:spAutoFit/>
          </a:bodyPr>
          <a:lstStyle/>
          <a:p>
            <a:r>
              <a:rPr lang="fr-FR" dirty="0">
                <a:latin typeface="Algerian" panose="04020705040A02060702" pitchFamily="82" charset="0"/>
              </a:rPr>
              <a:t>AGERATUM</a:t>
            </a:r>
          </a:p>
        </p:txBody>
      </p:sp>
    </p:spTree>
    <p:extLst>
      <p:ext uri="{BB962C8B-B14F-4D97-AF65-F5344CB8AC3E}">
        <p14:creationId xmlns:p14="http://schemas.microsoft.com/office/powerpoint/2010/main" val="40557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7589">
            <a:extLst>
              <a:ext uri="{FF2B5EF4-FFF2-40B4-BE49-F238E27FC236}">
                <a16:creationId xmlns:a16="http://schemas.microsoft.com/office/drawing/2014/main" id="{D7C2C3BF-DBB9-0139-5E24-338A057AA38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
        <p:nvSpPr>
          <p:cNvPr id="2" name="ZoneTexte 1">
            <a:extLst>
              <a:ext uri="{FF2B5EF4-FFF2-40B4-BE49-F238E27FC236}">
                <a16:creationId xmlns:a16="http://schemas.microsoft.com/office/drawing/2014/main" id="{1636CADA-7628-2C4C-3898-C64BF677AA40}"/>
              </a:ext>
            </a:extLst>
          </p:cNvPr>
          <p:cNvSpPr txBox="1"/>
          <p:nvPr/>
        </p:nvSpPr>
        <p:spPr>
          <a:xfrm>
            <a:off x="1998920" y="2115879"/>
            <a:ext cx="1275908" cy="369332"/>
          </a:xfrm>
          <a:prstGeom prst="rect">
            <a:avLst/>
          </a:prstGeom>
          <a:noFill/>
        </p:spPr>
        <p:txBody>
          <a:bodyPr wrap="square" rtlCol="0">
            <a:spAutoFit/>
          </a:bodyPr>
          <a:lstStyle/>
          <a:p>
            <a:r>
              <a:rPr lang="fr-FR" dirty="0">
                <a:solidFill>
                  <a:schemeClr val="bg1"/>
                </a:solidFill>
                <a:highlight>
                  <a:srgbClr val="000000"/>
                </a:highlight>
              </a:rPr>
              <a:t>AGATHEA</a:t>
            </a:r>
          </a:p>
        </p:txBody>
      </p:sp>
    </p:spTree>
    <p:extLst>
      <p:ext uri="{BB962C8B-B14F-4D97-AF65-F5344CB8AC3E}">
        <p14:creationId xmlns:p14="http://schemas.microsoft.com/office/powerpoint/2010/main" val="178702441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432</TotalTime>
  <Words>713</Words>
  <Application>Microsoft Office PowerPoint</Application>
  <PresentationFormat>Affichage à l'écran (4:3)</PresentationFormat>
  <Paragraphs>186</Paragraphs>
  <Slides>73</Slides>
  <Notes>46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73</vt:i4>
      </vt:variant>
    </vt:vector>
  </HeadingPairs>
  <TitlesOfParts>
    <vt:vector size="78" baseType="lpstr">
      <vt:lpstr>Algerian</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26</cp:revision>
  <dcterms:created xsi:type="dcterms:W3CDTF">2023-09-22T13:19:26Z</dcterms:created>
  <dcterms:modified xsi:type="dcterms:W3CDTF">2026-05-05T09:57:21Z</dcterms:modified>
</cp:coreProperties>
</file>