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85" r:id="rId2"/>
    <p:sldId id="268" r:id="rId3"/>
    <p:sldId id="316" r:id="rId4"/>
    <p:sldId id="322" r:id="rId5"/>
    <p:sldId id="379" r:id="rId6"/>
    <p:sldId id="992" r:id="rId7"/>
    <p:sldId id="412" r:id="rId8"/>
    <p:sldId id="434" r:id="rId9"/>
    <p:sldId id="321" r:id="rId10"/>
    <p:sldId id="286" r:id="rId11"/>
    <p:sldId id="287" r:id="rId12"/>
    <p:sldId id="271" r:id="rId13"/>
    <p:sldId id="273" r:id="rId14"/>
    <p:sldId id="276" r:id="rId15"/>
    <p:sldId id="267" r:id="rId16"/>
    <p:sldId id="279" r:id="rId17"/>
    <p:sldId id="282" r:id="rId18"/>
    <p:sldId id="258" r:id="rId19"/>
    <p:sldId id="277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C1C63-DCCF-40CB-BDE2-E629517E46A6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D01F1-41AF-4500-AA6D-8EAD21C4B0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7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511548-A533-4A31-BEE5-24DDF30FC381}" type="slidenum">
              <a:rPr lang="fr-FR" altLang="fr-FR" sz="1200"/>
              <a:pPr algn="r"/>
              <a:t>1</a:t>
            </a:fld>
            <a:endParaRPr lang="fr-FR" altLang="fr-FR" sz="1200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C60D9FA-8FB7-45B5-8D23-85CCF1AF0C2F}" type="slidenum">
              <a:rPr lang="fr-FR" altLang="fr-FR" sz="1200">
                <a:latin typeface="Times" pitchFamily="18" charset="0"/>
              </a:rPr>
              <a:pPr algn="r" eaLnBrk="0" hangingPunct="0"/>
              <a:t>1</a:t>
            </a:fld>
            <a:endParaRPr lang="fr-FR" altLang="fr-FR" sz="1200">
              <a:latin typeface="Times" pitchFamily="18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>
                <a:latin typeface="Arial" charset="0"/>
                <a:cs typeface="Arial" charset="0"/>
              </a:rPr>
              <a:t>ELEMENT IMPORTANT pour un service espaces verts On doit faire savoir ce que l’on fait.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DC2EAC-E81A-452A-9F12-FC088B4A9A75}" type="slidenum">
              <a:rPr lang="fr-FR" altLang="fr-FR" smtClean="0">
                <a:latin typeface="Arial" charset="0"/>
                <a:cs typeface="Arial" charset="0"/>
              </a:rPr>
              <a:pPr/>
              <a:t>18</a:t>
            </a:fld>
            <a:endParaRPr lang="fr-FR" altLang="fr-FR">
              <a:latin typeface="Arial" charset="0"/>
              <a:cs typeface="Arial" charset="0"/>
            </a:endParaRPr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EC93665-969D-4A68-B190-50632928F3A3}" type="slidenum">
              <a:rPr lang="fr-FR" altLang="fr-FR" sz="1200">
                <a:latin typeface="Times" pitchFamily="18" charset="0"/>
              </a:rPr>
              <a:pPr algn="r" eaLnBrk="0" hangingPunct="0"/>
              <a:t>18</a:t>
            </a:fld>
            <a:endParaRPr lang="fr-FR" altLang="fr-FR" sz="1200">
              <a:latin typeface="Times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11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42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39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7577F-C8DE-28BB-7873-030DBFF5E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BFF76E-4613-DFC7-468A-9DFEBB586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681976-462C-E115-0BAA-4FE1BAD0E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2A0BDB-6BE1-FD75-3DCE-803F4600E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442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le tourisme, désolé de mettre en avant VVF mais ils sont sur toutes les images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C521E-D837-4A11-A189-BE27E9C1C46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99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spcBef>
                <a:spcPct val="50000"/>
              </a:spcBef>
              <a:buClr>
                <a:srgbClr val="226822"/>
              </a:buClr>
              <a:buFont typeface="Wingdings" pitchFamily="2" charset="2"/>
              <a:buChar char="ü"/>
            </a:pPr>
            <a:r>
              <a:rPr lang="fr-FR" altLang="fr-FR">
                <a:latin typeface="Arial" charset="0"/>
                <a:cs typeface="Arial" charset="0"/>
              </a:rPr>
              <a:t>La communication: les événementiels, les manifestations, la participation citoyenne, la sécurité</a:t>
            </a:r>
          </a:p>
          <a:p>
            <a:endParaRPr lang="fr-FR" altLang="fr-FR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B86134-A400-4753-B2FC-830DF49712C0}" type="slidenum">
              <a:rPr lang="fr-FR" altLang="fr-FR" smtClean="0">
                <a:latin typeface="Arial" charset="0"/>
                <a:cs typeface="Arial" charset="0"/>
              </a:rPr>
              <a:pPr/>
              <a:t>12</a:t>
            </a:fld>
            <a:endParaRPr lang="fr-FR" altLang="fr-FR">
              <a:latin typeface="Arial" charset="0"/>
              <a:cs typeface="Arial" charset="0"/>
            </a:endParaRPr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5F1028-5F47-4FDA-A93B-5093C4438C1B}" type="slidenum">
              <a:rPr lang="fr-FR" altLang="fr-FR" sz="1200"/>
              <a:pPr algn="r"/>
              <a:t>12</a:t>
            </a:fld>
            <a:endParaRPr lang="fr-FR" altLang="fr-FR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7119B0E-A8E0-4EEB-A18F-60DA1303841F}" type="slidenum">
              <a:rPr lang="fr-FR" altLang="fr-FR" smtClean="0">
                <a:latin typeface="Arial" charset="0"/>
                <a:cs typeface="Arial" charset="0"/>
              </a:rPr>
              <a:pPr/>
              <a:t>13</a:t>
            </a:fld>
            <a:endParaRPr lang="fr-FR" altLang="fr-FR">
              <a:latin typeface="Arial" charset="0"/>
              <a:cs typeface="Arial" charset="0"/>
            </a:endParaRPr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BDBBBD5-CA5B-405E-919C-51291F0E88B9}" type="slidenum">
              <a:rPr lang="fr-FR" altLang="fr-FR" sz="1200"/>
              <a:pPr algn="r"/>
              <a:t>13</a:t>
            </a:fld>
            <a:endParaRPr lang="fr-FR" altLang="fr-FR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>
                <a:latin typeface="Arial" charset="0"/>
                <a:cs typeface="Arial" charset="0"/>
              </a:rPr>
              <a:t>Pour rendre les espaces verts plus attractifs, le service espaces verts devient un créateur d’évènements et de manifestations, un acteur culturel de l’espace public. VOICI UNE NOUVELLE STRATEGIE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58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37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52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974" y="1665520"/>
            <a:ext cx="320022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335024"/>
            <a:ext cx="4642866" cy="1179576"/>
          </a:xfrm>
        </p:spPr>
        <p:txBody>
          <a:bodyPr lIns="91440" tIns="45720" rIns="91440" bIns="45720" rtlCol="0" anchor="b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794" y="2825496"/>
            <a:ext cx="4642866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50">
              <a:defRPr sz="1350"/>
            </a:lvl2pPr>
            <a:lvl3pPr marL="342900">
              <a:defRPr sz="1200"/>
            </a:lvl3pPr>
            <a:lvl4pPr marL="514350"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3318" y="621795"/>
            <a:ext cx="30861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Conclusion, synthèse et bilan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806470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sme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8461192" y="2070656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  <p:sp>
        <p:nvSpPr>
          <p:cNvPr id="19" name="Graphisme 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8226962" y="1780013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</p:spTree>
    <p:extLst>
      <p:ext uri="{BB962C8B-B14F-4D97-AF65-F5344CB8AC3E}">
        <p14:creationId xmlns:p14="http://schemas.microsoft.com/office/powerpoint/2010/main" val="2336940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2"/>
            <a:ext cx="9144000" cy="6858000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3429000"/>
            <a:ext cx="5475288" cy="553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MODIFIEZ LE TITRE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2771782" y="4100812"/>
            <a:ext cx="4392613" cy="43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DE LA PRESENTATION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2915818" y="4869160"/>
            <a:ext cx="648071" cy="200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Mois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3347864" y="4869160"/>
            <a:ext cx="720080" cy="200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année</a:t>
            </a:r>
          </a:p>
        </p:txBody>
      </p:sp>
    </p:spTree>
    <p:extLst>
      <p:ext uri="{BB962C8B-B14F-4D97-AF65-F5344CB8AC3E}">
        <p14:creationId xmlns:p14="http://schemas.microsoft.com/office/powerpoint/2010/main" val="13550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51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88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0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82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84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88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70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27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3FC70-8864-41B6-9B73-F8EF1CDA2ECD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C605E6-EF33-4572-B4F4-369D2EA58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5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5.e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4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../FREDON/2v&#233;g&#233;tation%20spontan&#233;e.mp4" TargetMode="Externa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france3-regions.francetvinfo.fr/grand-est/villes-villages-fleuris-marne-palmares-devoile-1307111.html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 rot="-12949">
            <a:off x="468313" y="404813"/>
            <a:ext cx="8075612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4800">
                <a:latin typeface="Tahoma" pitchFamily="34" charset="0"/>
              </a:rPr>
              <a:t>Communication </a:t>
            </a:r>
          </a:p>
          <a:p>
            <a:pPr algn="ctr"/>
            <a:endParaRPr lang="fr-FR" altLang="fr-FR" sz="4800">
              <a:latin typeface="Tahoma" pitchFamily="34" charset="0"/>
            </a:endParaRPr>
          </a:p>
          <a:p>
            <a:endParaRPr lang="fr-FR" altLang="fr-FR" sz="4800">
              <a:latin typeface="Tahoma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11188" y="1196975"/>
            <a:ext cx="4724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75780" name="Picture 6" descr="monde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79388" y="5445125"/>
            <a:ext cx="187325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6372225" y="1341438"/>
          <a:ext cx="24479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iGrafx Image" r:id="rId4" imgW="2847975" imgH="2095500" progId="">
                  <p:embed/>
                </p:oleObj>
              </mc:Choice>
              <mc:Fallback>
                <p:oleObj name="Objet iGrafx Image" r:id="rId4" imgW="2847975" imgH="2095500" progId="">
                  <p:embed/>
                  <p:pic>
                    <p:nvPicPr>
                      <p:cNvPr id="757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341438"/>
                        <a:ext cx="2447925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2" name="Picture 10" descr="2"/>
          <p:cNvPicPr>
            <a:picLocks noChangeAspect="1" noChangeArrowheads="1"/>
          </p:cNvPicPr>
          <p:nvPr/>
        </p:nvPicPr>
        <p:blipFill>
          <a:blip r:embed="rId6">
            <a:lum contrast="48000"/>
          </a:blip>
          <a:srcRect/>
          <a:stretch>
            <a:fillRect/>
          </a:stretch>
        </p:blipFill>
        <p:spPr bwMode="auto">
          <a:xfrm>
            <a:off x="2195513" y="4724400"/>
            <a:ext cx="187325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132138" y="6237288"/>
            <a:ext cx="58324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fr-FR" sz="2400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branche nouvelle pour le jardinier</a:t>
            </a:r>
          </a:p>
        </p:txBody>
      </p:sp>
      <p:pic>
        <p:nvPicPr>
          <p:cNvPr id="75784" name="Picture 5" descr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1557338"/>
            <a:ext cx="1720850" cy="3671887"/>
          </a:xfrm>
          <a:prstGeom prst="rect">
            <a:avLst/>
          </a:prstGeom>
          <a:noFill/>
          <a:ln w="9525">
            <a:solidFill>
              <a:srgbClr val="840202"/>
            </a:solidFill>
            <a:miter lim="800000"/>
            <a:headEnd/>
            <a:tailEnd/>
          </a:ln>
        </p:spPr>
      </p:pic>
      <p:pic>
        <p:nvPicPr>
          <p:cNvPr id="75785" name="Picture 9" descr="ClefdesChamps_04oct09 (15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64163" y="3284538"/>
            <a:ext cx="3602037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786" name="Object 10"/>
          <p:cNvGraphicFramePr>
            <a:graphicFrameLocks noChangeAspect="1"/>
          </p:cNvGraphicFramePr>
          <p:nvPr/>
        </p:nvGraphicFramePr>
        <p:xfrm>
          <a:off x="323850" y="1628775"/>
          <a:ext cx="2276475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iGrafx Image" r:id="rId9" imgW="2276475" imgH="3419475" progId="">
                  <p:embed/>
                </p:oleObj>
              </mc:Choice>
              <mc:Fallback>
                <p:oleObj name="Objet iGrafx Image" r:id="rId9" imgW="2276475" imgH="3419475" progId="">
                  <p:embed/>
                  <p:pic>
                    <p:nvPicPr>
                      <p:cNvPr id="7578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2276475" cy="349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 descr="100_1356"/>
          <p:cNvSpPr>
            <a:spLocks noGrp="1" noChangeAspect="1" noChangeArrowheads="1"/>
          </p:cNvSpPr>
          <p:nvPr isPhoto="1"/>
        </p:nvSpPr>
        <p:spPr bwMode="auto">
          <a:xfrm>
            <a:off x="5580063" y="4184650"/>
            <a:ext cx="3563937" cy="26717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4391025" y="2133600"/>
          <a:ext cx="475297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iGrafx Image" r:id="rId4" imgW="4752975" imgH="1704975" progId="">
                  <p:embed/>
                </p:oleObj>
              </mc:Choice>
              <mc:Fallback>
                <p:oleObj name="Objet iGrafx Image" r:id="rId4" imgW="4752975" imgH="1704975" progId="">
                  <p:embed/>
                  <p:pic>
                    <p:nvPicPr>
                      <p:cNvPr id="778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025" y="2133600"/>
                        <a:ext cx="4752975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28" name="Picture 4" descr="gran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3" descr="100_1723"/>
          <p:cNvSpPr>
            <a:spLocks noGrp="1" noChangeAspect="1" noChangeArrowheads="1"/>
          </p:cNvSpPr>
          <p:nvPr isPhoto="1"/>
        </p:nvSpPr>
        <p:spPr bwMode="auto">
          <a:xfrm>
            <a:off x="5651500" y="0"/>
            <a:ext cx="3492500" cy="19653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pic>
        <p:nvPicPr>
          <p:cNvPr id="77830" name="Picture 13" descr="ClefdesChamps_04oct09 (13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24438"/>
            <a:ext cx="280670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11" descr="P308000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2957513" cy="2460625"/>
          </a:xfrm>
          <a:prstGeom prst="rect">
            <a:avLst/>
          </a:prstGeom>
          <a:noFill/>
          <a:ln w="12700">
            <a:solidFill>
              <a:srgbClr val="9F0303"/>
            </a:solidFill>
            <a:miter lim="800000"/>
            <a:headEnd/>
            <a:tailEnd/>
          </a:ln>
        </p:spPr>
      </p:pic>
      <p:graphicFrame>
        <p:nvGraphicFramePr>
          <p:cNvPr id="77832" name="Object 9"/>
          <p:cNvGraphicFramePr>
            <a:graphicFrameLocks noChangeAspect="1"/>
          </p:cNvGraphicFramePr>
          <p:nvPr/>
        </p:nvGraphicFramePr>
        <p:xfrm>
          <a:off x="323850" y="2349500"/>
          <a:ext cx="1930400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4000399" imgH="5667300" progId="AcroExch.Document.7">
                  <p:embed/>
                </p:oleObj>
              </mc:Choice>
              <mc:Fallback>
                <p:oleObj name="Acrobat Document" r:id="rId10" imgW="4000399" imgH="5667300" progId="AcroExch.Document.7">
                  <p:embed/>
                  <p:pic>
                    <p:nvPicPr>
                      <p:cNvPr id="7783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349500"/>
                        <a:ext cx="1930400" cy="273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33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76600" y="0"/>
            <a:ext cx="17573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718" y="0"/>
            <a:ext cx="7668758" cy="6608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a date 1"/>
          <p:cNvSpPr txBox="1">
            <a:spLocks noGrp="1"/>
          </p:cNvSpPr>
          <p:nvPr/>
        </p:nvSpPr>
        <p:spPr bwMode="auto">
          <a:xfrm>
            <a:off x="323850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F6EFE587-0A7F-47CF-A411-883FDB9453B6}" type="datetime1">
              <a:rPr lang="fr-FR" altLang="fr-FR" sz="800">
                <a:latin typeface="Arial Narrow" pitchFamily="34" charset="0"/>
              </a:rPr>
              <a:pPr/>
              <a:t>05/05/2026</a:t>
            </a:fld>
            <a:endParaRPr lang="fr-FR" altLang="fr-FR" sz="800">
              <a:latin typeface="Arial Narrow" pitchFamily="34" charset="0"/>
            </a:endParaRPr>
          </a:p>
        </p:txBody>
      </p:sp>
      <p:sp>
        <p:nvSpPr>
          <p:cNvPr id="27650" name="Espace réservé du pied de page 2"/>
          <p:cNvSpPr txBox="1">
            <a:spLocks noGrp="1"/>
          </p:cNvSpPr>
          <p:nvPr/>
        </p:nvSpPr>
        <p:spPr bwMode="auto">
          <a:xfrm>
            <a:off x="2627313" y="6597650"/>
            <a:ext cx="39608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altLang="fr-FR" sz="1000" i="1">
                <a:latin typeface="Arial Narrow" pitchFamily="34" charset="0"/>
              </a:rPr>
              <a:t>UE1 UT1  CFPPA Toulouse Auzeville Licence Pro</a:t>
            </a:r>
          </a:p>
        </p:txBody>
      </p:sp>
      <p:sp>
        <p:nvSpPr>
          <p:cNvPr id="27651" name="Espace réservé du numéro de diapositive 3"/>
          <p:cNvSpPr txBox="1">
            <a:spLocks noGrp="1"/>
          </p:cNvSpPr>
          <p:nvPr/>
        </p:nvSpPr>
        <p:spPr bwMode="auto">
          <a:xfrm>
            <a:off x="6759575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284158E-FFEB-4F85-A4E6-5F27E0AE4E4A}" type="slidenum">
              <a:rPr lang="fr-FR" altLang="fr-FR" sz="1000"/>
              <a:pPr algn="r"/>
              <a:t>12</a:t>
            </a:fld>
            <a:endParaRPr lang="fr-FR" altLang="fr-FR" sz="1000"/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757238" y="1052513"/>
            <a:ext cx="3760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9F0303"/>
              </a:buClr>
              <a:buFont typeface="Wingdings" pitchFamily="2" charset="2"/>
              <a:buChar char="§"/>
            </a:pPr>
            <a:r>
              <a:rPr lang="fr-FR" altLang="fr-FR" sz="2400" b="1">
                <a:latin typeface="Arial Narrow" pitchFamily="34" charset="0"/>
              </a:rPr>
              <a:t> Les informations passives : </a:t>
            </a:r>
          </a:p>
        </p:txBody>
      </p:sp>
      <p:pic>
        <p:nvPicPr>
          <p:cNvPr id="27653" name="Picture 11" descr="P308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196975"/>
            <a:ext cx="2957512" cy="2460625"/>
          </a:xfrm>
          <a:prstGeom prst="rect">
            <a:avLst/>
          </a:prstGeom>
          <a:noFill/>
          <a:ln w="12700">
            <a:solidFill>
              <a:srgbClr val="9F0303"/>
            </a:solidFill>
            <a:miter lim="800000"/>
            <a:headEnd/>
            <a:tailEnd/>
          </a:ln>
        </p:spPr>
      </p:pic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3492500" y="2781300"/>
            <a:ext cx="25923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901700">
              <a:buClr>
                <a:srgbClr val="69920C"/>
              </a:buClr>
              <a:buFont typeface="Wingdings" pitchFamily="2" charset="2"/>
              <a:buNone/>
              <a:defRPr/>
            </a:pPr>
            <a:r>
              <a:rPr lang="fr-FR" sz="2200" b="1" i="1">
                <a:solidFill>
                  <a:srgbClr val="8402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Panneaux</a:t>
            </a:r>
            <a:r>
              <a:rPr lang="fr-FR" sz="2200">
                <a:solidFill>
                  <a:srgbClr val="8402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</a:p>
        </p:txBody>
      </p:sp>
      <p:sp>
        <p:nvSpPr>
          <p:cNvPr id="159759" name="Text Box 15"/>
          <p:cNvSpPr txBox="1">
            <a:spLocks noChangeArrowheads="1"/>
          </p:cNvSpPr>
          <p:nvPr/>
        </p:nvSpPr>
        <p:spPr bwMode="auto">
          <a:xfrm>
            <a:off x="3995738" y="4221163"/>
            <a:ext cx="23764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901700">
              <a:buClr>
                <a:srgbClr val="69920C"/>
              </a:buClr>
              <a:buFont typeface="Wingdings" pitchFamily="2" charset="2"/>
              <a:buNone/>
              <a:defRPr/>
            </a:pPr>
            <a:r>
              <a:rPr lang="fr-FR" sz="2200" b="1" i="1">
                <a:solidFill>
                  <a:srgbClr val="8402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Signalétique</a:t>
            </a:r>
            <a:r>
              <a:rPr lang="fr-FR" sz="2200" b="1">
                <a:solidFill>
                  <a:srgbClr val="8402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159760" name="Picture 16" descr="Herbes Hau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388" y="1558925"/>
            <a:ext cx="2782887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1" name="Picture 17" descr="Prairies Fleuri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628775"/>
            <a:ext cx="27828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2" name="Picture 18" descr="Sous-bo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8525" y="1701800"/>
            <a:ext cx="27368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3" name="Picture 19" descr="Berg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773238"/>
            <a:ext cx="278288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Text Box 20"/>
          <p:cNvSpPr txBox="1">
            <a:spLocks noChangeArrowheads="1"/>
          </p:cNvSpPr>
          <p:nvPr/>
        </p:nvSpPr>
        <p:spPr bwMode="auto">
          <a:xfrm>
            <a:off x="323850" y="115888"/>
            <a:ext cx="4008438" cy="519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2400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outils indispensables</a:t>
            </a:r>
            <a:r>
              <a:rPr lang="fr-FR" altLang="fr-FR" sz="2800" b="1">
                <a:solidFill>
                  <a:srgbClr val="8BB939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7661" name="Picture 2" descr="lill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0788" y="3933825"/>
            <a:ext cx="2843212" cy="21082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6676" name="Picture 4" descr="PFleurie_Compans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67175" y="4724400"/>
            <a:ext cx="2160588" cy="1666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63" name="Picture 8" descr="fauchtard"/>
          <p:cNvPicPr>
            <a:picLocks noChangeAspect="1" noChangeArrowheads="1"/>
          </p:cNvPicPr>
          <p:nvPr/>
        </p:nvPicPr>
        <p:blipFill>
          <a:blip r:embed="rId10"/>
          <a:srcRect t="9129" b="13693"/>
          <a:stretch>
            <a:fillRect/>
          </a:stretch>
        </p:blipFill>
        <p:spPr bwMode="auto">
          <a:xfrm>
            <a:off x="6948488" y="5373688"/>
            <a:ext cx="2109787" cy="1220787"/>
          </a:xfrm>
          <a:prstGeom prst="rect">
            <a:avLst/>
          </a:prstGeom>
          <a:noFill/>
          <a:ln w="12700">
            <a:solidFill>
              <a:srgbClr val="9F0303"/>
            </a:solidFill>
            <a:miter lim="800000"/>
            <a:headEnd/>
            <a:tailEnd/>
          </a:ln>
        </p:spPr>
      </p:pic>
      <p:sp>
        <p:nvSpPr>
          <p:cNvPr id="27664" name="Rectangle 3"/>
          <p:cNvSpPr>
            <a:spLocks noChangeArrowheads="1"/>
          </p:cNvSpPr>
          <p:nvPr/>
        </p:nvSpPr>
        <p:spPr bwMode="auto">
          <a:xfrm>
            <a:off x="323850" y="765175"/>
            <a:ext cx="4724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e la date 3"/>
          <p:cNvSpPr txBox="1">
            <a:spLocks noGrp="1"/>
          </p:cNvSpPr>
          <p:nvPr/>
        </p:nvSpPr>
        <p:spPr bwMode="auto">
          <a:xfrm>
            <a:off x="323850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E8D3E2D-7C32-4924-A272-CA2E0F696B37}" type="datetime1">
              <a:rPr lang="fr-FR" altLang="fr-FR" sz="800">
                <a:latin typeface="Arial Narrow" pitchFamily="34" charset="0"/>
              </a:rPr>
              <a:pPr/>
              <a:t>05/05/2026</a:t>
            </a:fld>
            <a:endParaRPr lang="fr-FR" altLang="fr-FR" sz="800">
              <a:latin typeface="Arial Narrow" pitchFamily="34" charset="0"/>
            </a:endParaRPr>
          </a:p>
        </p:txBody>
      </p:sp>
      <p:sp>
        <p:nvSpPr>
          <p:cNvPr id="49154" name="Espace réservé du pied de page 4"/>
          <p:cNvSpPr txBox="1">
            <a:spLocks noGrp="1"/>
          </p:cNvSpPr>
          <p:nvPr/>
        </p:nvSpPr>
        <p:spPr bwMode="auto">
          <a:xfrm>
            <a:off x="2627313" y="6597650"/>
            <a:ext cx="39608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altLang="fr-FR" sz="1000" i="1">
                <a:latin typeface="Arial Narrow" pitchFamily="34" charset="0"/>
              </a:rPr>
              <a:t>UE1 UT1  CFPPA Toulouse Auzeville Licence Pro</a:t>
            </a:r>
          </a:p>
        </p:txBody>
      </p:sp>
      <p:sp>
        <p:nvSpPr>
          <p:cNvPr id="49155" name="Espace réservé du numéro de diapositive 5"/>
          <p:cNvSpPr txBox="1">
            <a:spLocks noGrp="1"/>
          </p:cNvSpPr>
          <p:nvPr/>
        </p:nvSpPr>
        <p:spPr bwMode="auto">
          <a:xfrm>
            <a:off x="6759575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4892CA-C172-4645-A819-68169DD88F22}" type="slidenum">
              <a:rPr lang="fr-FR" altLang="fr-FR" sz="1000"/>
              <a:pPr algn="r"/>
              <a:t>13</a:t>
            </a:fld>
            <a:endParaRPr lang="fr-FR" altLang="fr-FR" sz="1000"/>
          </a:p>
        </p:txBody>
      </p:sp>
      <p:pic>
        <p:nvPicPr>
          <p:cNvPr id="49156" name="Picture 3" descr="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54927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32131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2133600"/>
            <a:ext cx="2933700" cy="4221163"/>
          </a:xfrm>
          <a:prstGeom prst="rect">
            <a:avLst/>
          </a:prstGeom>
          <a:noFill/>
          <a:ln w="9525">
            <a:solidFill>
              <a:srgbClr val="5B7F0B"/>
            </a:solidFill>
            <a:miter lim="800000"/>
            <a:headEnd/>
            <a:tailEnd/>
          </a:ln>
        </p:spPr>
      </p:pic>
      <p:pic>
        <p:nvPicPr>
          <p:cNvPr id="49159" name="Picture 6" descr="Image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3213100"/>
            <a:ext cx="8683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827088" y="549275"/>
            <a:ext cx="31686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2400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Manifestations</a:t>
            </a:r>
          </a:p>
        </p:txBody>
      </p:sp>
      <p:sp>
        <p:nvSpPr>
          <p:cNvPr id="49161" name="Rectangle 3"/>
          <p:cNvSpPr>
            <a:spLocks noChangeArrowheads="1"/>
          </p:cNvSpPr>
          <p:nvPr/>
        </p:nvSpPr>
        <p:spPr bwMode="auto">
          <a:xfrm>
            <a:off x="611188" y="1196975"/>
            <a:ext cx="4724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a date 3"/>
          <p:cNvSpPr txBox="1">
            <a:spLocks noGrp="1"/>
          </p:cNvSpPr>
          <p:nvPr/>
        </p:nvSpPr>
        <p:spPr bwMode="auto">
          <a:xfrm>
            <a:off x="323850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C8B9C596-D024-4168-B44E-A49BD630E6B3}" type="datetime1">
              <a:rPr lang="fr-FR" altLang="fr-FR" sz="800">
                <a:latin typeface="Arial Narrow" pitchFamily="34" charset="0"/>
              </a:rPr>
              <a:pPr/>
              <a:t>05/05/2026</a:t>
            </a:fld>
            <a:endParaRPr lang="fr-FR" altLang="fr-FR" sz="800">
              <a:latin typeface="Arial Narrow" pitchFamily="34" charset="0"/>
            </a:endParaRPr>
          </a:p>
        </p:txBody>
      </p:sp>
      <p:sp>
        <p:nvSpPr>
          <p:cNvPr id="51202" name="Espace réservé du pied de page 4"/>
          <p:cNvSpPr txBox="1">
            <a:spLocks noGrp="1"/>
          </p:cNvSpPr>
          <p:nvPr/>
        </p:nvSpPr>
        <p:spPr bwMode="auto">
          <a:xfrm>
            <a:off x="2627313" y="6597650"/>
            <a:ext cx="39608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altLang="fr-FR" sz="1000" i="1">
                <a:latin typeface="Arial Narrow" pitchFamily="34" charset="0"/>
              </a:rPr>
              <a:t>UE1 UT1  CFPPA Toulouse Auzeville Licence Pro</a:t>
            </a:r>
          </a:p>
        </p:txBody>
      </p:sp>
      <p:sp>
        <p:nvSpPr>
          <p:cNvPr id="51203" name="Espace réservé du numéro de diapositive 5"/>
          <p:cNvSpPr txBox="1">
            <a:spLocks noGrp="1"/>
          </p:cNvSpPr>
          <p:nvPr/>
        </p:nvSpPr>
        <p:spPr bwMode="auto">
          <a:xfrm>
            <a:off x="6759575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BEF4141-0AD4-4635-B82D-065FD846ABF6}" type="slidenum">
              <a:rPr lang="fr-FR" altLang="fr-FR" sz="1000"/>
              <a:pPr algn="r"/>
              <a:t>14</a:t>
            </a:fld>
            <a:endParaRPr lang="fr-FR" altLang="fr-FR" sz="1000"/>
          </a:p>
        </p:txBody>
      </p:sp>
      <p:pic>
        <p:nvPicPr>
          <p:cNvPr id="51204" name="Picture 4" descr="logo-eco-citoy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628775"/>
            <a:ext cx="226853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10" name="Text Box 6"/>
          <p:cNvSpPr txBox="1">
            <a:spLocks noChangeArrowheads="1"/>
          </p:cNvSpPr>
          <p:nvPr/>
        </p:nvSpPr>
        <p:spPr bwMode="auto">
          <a:xfrm>
            <a:off x="1979613" y="1989138"/>
            <a:ext cx="30972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Clr>
                <a:srgbClr val="69920C"/>
              </a:buClr>
              <a:buFont typeface="Wingdings" panose="05000000000000000000" pitchFamily="2" charset="2"/>
              <a:buNone/>
              <a:defRPr/>
            </a:pPr>
            <a:r>
              <a:rPr lang="fr-FR" altLang="fr-FR" sz="22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« Toulouse prend</a:t>
            </a:r>
          </a:p>
          <a:p>
            <a:pPr algn="r">
              <a:buClr>
                <a:srgbClr val="69920C"/>
              </a:buClr>
              <a:buFont typeface="Wingdings" panose="05000000000000000000" pitchFamily="2" charset="2"/>
              <a:buNone/>
              <a:defRPr/>
            </a:pPr>
            <a:r>
              <a:rPr lang="fr-FR" altLang="fr-FR" sz="22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la clef des champs »</a:t>
            </a:r>
          </a:p>
        </p:txBody>
      </p:sp>
      <p:sp>
        <p:nvSpPr>
          <p:cNvPr id="328712" name="Text Box 8"/>
          <p:cNvSpPr txBox="1">
            <a:spLocks noChangeArrowheads="1"/>
          </p:cNvSpPr>
          <p:nvPr/>
        </p:nvSpPr>
        <p:spPr bwMode="auto">
          <a:xfrm>
            <a:off x="611188" y="260350"/>
            <a:ext cx="4465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69920C"/>
              </a:buClr>
              <a:buFont typeface="Wingdings" panose="05000000000000000000" pitchFamily="2" charset="2"/>
              <a:buNone/>
              <a:defRPr/>
            </a:pPr>
            <a:r>
              <a:rPr lang="fr-FR" altLang="fr-FR" sz="22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Les balades et rencontres  éco citoyen</a:t>
            </a:r>
          </a:p>
        </p:txBody>
      </p:sp>
      <p:pic>
        <p:nvPicPr>
          <p:cNvPr id="51207" name="Picture 3" descr="divers%20004%20(Small)"/>
          <p:cNvPicPr>
            <a:picLocks noChangeAspect="1" noChangeArrowheads="1"/>
          </p:cNvPicPr>
          <p:nvPr/>
        </p:nvPicPr>
        <p:blipFill>
          <a:blip r:embed="rId3"/>
          <a:srcRect t="5905"/>
          <a:stretch>
            <a:fillRect/>
          </a:stretch>
        </p:blipFill>
        <p:spPr bwMode="auto">
          <a:xfrm>
            <a:off x="5364163" y="476250"/>
            <a:ext cx="3097212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3" descr="ClefdesChamps_04oct09 (13)"/>
          <p:cNvPicPr>
            <a:picLocks noChangeAspect="1" noChangeArrowheads="1"/>
          </p:cNvPicPr>
          <p:nvPr/>
        </p:nvPicPr>
        <p:blipFill>
          <a:blip r:embed="rId4"/>
          <a:srcRect t="10657" r="4997" b="6660"/>
          <a:stretch>
            <a:fillRect/>
          </a:stretch>
        </p:blipFill>
        <p:spPr bwMode="auto">
          <a:xfrm>
            <a:off x="468313" y="4365625"/>
            <a:ext cx="28067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4" descr="divers 010 (Small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652963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3" descr="photo-potfrancoisVerdi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4076700"/>
            <a:ext cx="252095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500563" y="3429000"/>
            <a:ext cx="4343400" cy="4270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2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les rendez-vous aux jardins</a:t>
            </a:r>
          </a:p>
        </p:txBody>
      </p:sp>
      <p:sp>
        <p:nvSpPr>
          <p:cNvPr id="51212" name="Rectangle 3"/>
          <p:cNvSpPr>
            <a:spLocks noChangeArrowheads="1"/>
          </p:cNvSpPr>
          <p:nvPr/>
        </p:nvSpPr>
        <p:spPr bwMode="auto">
          <a:xfrm>
            <a:off x="611188" y="1196975"/>
            <a:ext cx="4724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260350"/>
            <a:ext cx="4038600" cy="4411663"/>
          </a:xfrm>
        </p:spPr>
        <p:txBody>
          <a:bodyPr/>
          <a:lstStyle/>
          <a:p>
            <a:pPr eaLnBrk="1" hangingPunct="1">
              <a:buClr>
                <a:srgbClr val="FF6600"/>
              </a:buClr>
              <a:buFontTx/>
              <a:buNone/>
              <a:defRPr/>
            </a:pPr>
            <a:r>
              <a:rPr lang="fr-FR" altLang="fr-FR" sz="2200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Manifestations</a:t>
            </a:r>
          </a:p>
          <a:p>
            <a:pPr eaLnBrk="1" hangingPunct="1">
              <a:buClr>
                <a:srgbClr val="FF6600"/>
              </a:buClr>
              <a:buFontTx/>
              <a:buNone/>
              <a:defRPr/>
            </a:pPr>
            <a:endParaRPr lang="fr-FR" altLang="fr-FR" b="1" u="sng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FF6600"/>
              </a:buClr>
              <a:buFontTx/>
              <a:buNone/>
              <a:defRPr/>
            </a:pPr>
            <a:endParaRPr lang="fr-FR" altLang="fr-FR" sz="18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FF6600"/>
              </a:buClr>
              <a:buFontTx/>
              <a:buNone/>
              <a:defRPr/>
            </a:pPr>
            <a:r>
              <a:rPr lang="fr-FR" altLang="fr-FR" sz="2800" b="1">
                <a:solidFill>
                  <a:srgbClr val="FF6600"/>
                </a:solidFill>
              </a:rPr>
              <a:t>	</a:t>
            </a:r>
          </a:p>
          <a:p>
            <a:pPr eaLnBrk="1" hangingPunct="1">
              <a:buClr>
                <a:srgbClr val="FF6600"/>
              </a:buClr>
              <a:buFontTx/>
              <a:buNone/>
              <a:defRPr/>
            </a:pPr>
            <a:endParaRPr lang="fr-FR" altLang="fr-FR" sz="2800" b="1">
              <a:solidFill>
                <a:srgbClr val="FF6600"/>
              </a:solidFill>
            </a:endParaRPr>
          </a:p>
          <a:p>
            <a:pPr eaLnBrk="1" hangingPunct="1">
              <a:defRPr/>
            </a:pPr>
            <a:endParaRPr lang="fr-FR" altLang="fr-FR" sz="2800" b="1">
              <a:solidFill>
                <a:srgbClr val="FF6600"/>
              </a:solidFill>
            </a:endParaRPr>
          </a:p>
        </p:txBody>
      </p:sp>
      <p:pic>
        <p:nvPicPr>
          <p:cNvPr id="52226" name="Picture 6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40425" y="260350"/>
            <a:ext cx="1951038" cy="2808288"/>
          </a:xfrm>
        </p:spPr>
      </p:pic>
      <p:pic>
        <p:nvPicPr>
          <p:cNvPr id="52227" name="Picture 3" descr="photo-potfrancoisVerd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4562475"/>
            <a:ext cx="28575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divers 010 (Small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700213"/>
            <a:ext cx="33575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133600"/>
            <a:ext cx="19462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9" descr="divers%20004%20(Small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3132138" y="4437063"/>
            <a:ext cx="2840037" cy="2130425"/>
          </a:xfrm>
        </p:spPr>
      </p:pic>
      <p:sp>
        <p:nvSpPr>
          <p:cNvPr id="52231" name="Rectangle 3"/>
          <p:cNvSpPr>
            <a:spLocks noChangeArrowheads="1"/>
          </p:cNvSpPr>
          <p:nvPr/>
        </p:nvSpPr>
        <p:spPr bwMode="auto">
          <a:xfrm>
            <a:off x="611188" y="1196975"/>
            <a:ext cx="4724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53250" name="Rectangle 3" descr="100_1712"/>
          <p:cNvSpPr>
            <a:spLocks noGrp="1" noChangeAspect="1" noChangeArrowheads="1"/>
          </p:cNvSpPr>
          <p:nvPr isPhoto="1"/>
        </p:nvSpPr>
        <p:spPr bwMode="auto"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56322" name="Rectangle 3" descr="caunette 0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64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3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609600" y="1219200"/>
            <a:ext cx="42672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60350"/>
            <a:ext cx="4356100" cy="838200"/>
          </a:xfrm>
        </p:spPr>
        <p:txBody>
          <a:bodyPr anchor="b"/>
          <a:lstStyle/>
          <a:p>
            <a:pPr eaLnBrk="1" hangingPunct="1">
              <a:defRPr/>
            </a:pPr>
            <a:r>
              <a:rPr lang="fr-FR" altLang="fr-FR" sz="26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</a:rPr>
              <a:t>L’événementiel 			</a:t>
            </a:r>
            <a:r>
              <a:rPr lang="fr-FR" altLang="fr-FR" sz="2600">
                <a:solidFill>
                  <a:schemeClr val="tx1"/>
                </a:solidFill>
                <a:latin typeface="Arial Unicode MS" panose="020B0604020202020204" pitchFamily="34" charset="-128"/>
              </a:rPr>
              <a:t>chrysanthèmes</a:t>
            </a:r>
          </a:p>
        </p:txBody>
      </p:sp>
      <p:pic>
        <p:nvPicPr>
          <p:cNvPr id="58371" name="Picture 4" descr="scoop1.gif (181050 octet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2060575"/>
            <a:ext cx="2239962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scoop2.gif (194430 octets)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211638" y="4005263"/>
            <a:ext cx="3219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6" descr="ph03698i.jpg (60044 octet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2924175"/>
            <a:ext cx="2286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7" descr="3.jpg (10826 octets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722438"/>
            <a:ext cx="24384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8" descr="scoop01.jpg (11723 octets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56550" y="1700213"/>
            <a:ext cx="8429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3730" name="Rectangle 3" descr="100_135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64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9" name="Rectangle 3"/>
          <p:cNvSpPr>
            <a:spLocks noChangeArrowheads="1"/>
          </p:cNvSpPr>
          <p:nvPr/>
        </p:nvSpPr>
        <p:spPr bwMode="auto">
          <a:xfrm>
            <a:off x="611188" y="1196975"/>
            <a:ext cx="4724400" cy="3048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11188" y="549275"/>
            <a:ext cx="55816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communication interne: outils de management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300788" y="908050"/>
            <a:ext cx="32829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rapports d’activités et documents de valorisation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250825" y="1773238"/>
            <a:ext cx="4176713" cy="9159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journal interne: cohésion du service, partage de savoir et d’expérience</a:t>
            </a:r>
          </a:p>
        </p:txBody>
      </p:sp>
      <p:pic>
        <p:nvPicPr>
          <p:cNvPr id="25623" name="Picture 9" descr="P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4948238"/>
            <a:ext cx="2700337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17" name="Object 17"/>
          <p:cNvGraphicFramePr>
            <a:graphicFrameLocks noChangeAspect="1"/>
          </p:cNvGraphicFramePr>
          <p:nvPr/>
        </p:nvGraphicFramePr>
        <p:xfrm>
          <a:off x="6469063" y="3644900"/>
          <a:ext cx="2674937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24390476" imgH="29304762" progId="PBrush">
                  <p:embed/>
                </p:oleObj>
              </mc:Choice>
              <mc:Fallback>
                <p:oleObj name="Image bitmap" r:id="rId3" imgW="24390476" imgH="29304762" progId="PBrush">
                  <p:embed/>
                  <p:pic>
                    <p:nvPicPr>
                      <p:cNvPr id="2561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644900"/>
                        <a:ext cx="2674937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8" name="Object 18"/>
          <p:cNvGraphicFramePr>
            <a:graphicFrameLocks noChangeAspect="1"/>
          </p:cNvGraphicFramePr>
          <p:nvPr/>
        </p:nvGraphicFramePr>
        <p:xfrm>
          <a:off x="4427538" y="2060575"/>
          <a:ext cx="1841500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5" imgW="5266667" imgH="7257143" progId="PBrush">
                  <p:embed/>
                </p:oleObj>
              </mc:Choice>
              <mc:Fallback>
                <p:oleObj name="Image bitmap" r:id="rId5" imgW="5266667" imgH="7257143" progId="PBrush">
                  <p:embed/>
                  <p:pic>
                    <p:nvPicPr>
                      <p:cNvPr id="2561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060575"/>
                        <a:ext cx="1841500" cy="253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4" name="Rectangle 14" descr="RAPPORT15"/>
          <p:cNvSpPr>
            <a:spLocks noGrp="1" noChangeAspect="1" noChangeArrowheads="1"/>
          </p:cNvSpPr>
          <p:nvPr isPhoto="1"/>
        </p:nvSpPr>
        <p:spPr bwMode="auto">
          <a:xfrm>
            <a:off x="539750" y="2781300"/>
            <a:ext cx="2689225" cy="40767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DB5E34-E48C-03B3-77B2-EB154C0B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94" y="0"/>
            <a:ext cx="7068253" cy="50692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B226666-E766-79E3-AE32-51F1C7044877}"/>
              </a:ext>
            </a:extLst>
          </p:cNvPr>
          <p:cNvSpPr txBox="1"/>
          <p:nvPr/>
        </p:nvSpPr>
        <p:spPr>
          <a:xfrm>
            <a:off x="3167742" y="5777595"/>
            <a:ext cx="482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Acceptation et gestion de la flore spontanée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124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02F5798-A304-5953-C63A-884C6D2D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 dirty="0"/>
              <a:t>LA COMMUNICATION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3</a:t>
            </a:fld>
            <a:endParaRPr lang="fr-FR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DB1FE924-3373-E116-E9D3-58B7CB6292BB}"/>
              </a:ext>
            </a:extLst>
          </p:cNvPr>
          <p:cNvSpPr txBox="1">
            <a:spLocks/>
          </p:cNvSpPr>
          <p:nvPr/>
        </p:nvSpPr>
        <p:spPr>
          <a:xfrm>
            <a:off x="198509" y="986920"/>
            <a:ext cx="8744157" cy="5871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defPPr rtl="0">
              <a:defRPr lang="fr-fr"/>
            </a:defPPr>
            <a:lvl1pPr marL="0" algn="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Sensibiliser le grand public </a:t>
            </a:r>
          </a:p>
          <a:p>
            <a:pPr lvl="1"/>
            <a:r>
              <a:rPr lang="fr-FR" sz="3400" dirty="0"/>
              <a:t>Articles dans le bulletin municipal, dans la presse locale (Indépendant,….)</a:t>
            </a:r>
          </a:p>
          <a:p>
            <a:pPr lvl="1"/>
            <a:r>
              <a:rPr lang="fr-FR" sz="3400" dirty="0"/>
              <a:t>Réunion publique</a:t>
            </a:r>
          </a:p>
          <a:p>
            <a:pPr lvl="1"/>
            <a:r>
              <a:rPr lang="fr-FR" sz="3400" dirty="0"/>
              <a:t>Espace vert pilote sur la commune</a:t>
            </a:r>
          </a:p>
          <a:p>
            <a:pPr lvl="1"/>
            <a:r>
              <a:rPr lang="fr-FR" sz="3400" dirty="0"/>
              <a:t>Panneaux explicatifs sur cimetière, sur certains espaces verts</a:t>
            </a:r>
          </a:p>
          <a:p>
            <a:pPr lvl="1"/>
            <a:r>
              <a:rPr lang="fr-FR" sz="3400" dirty="0"/>
              <a:t>Flyers, affiches, autocollants</a:t>
            </a:r>
          </a:p>
          <a:p>
            <a:pPr lvl="1"/>
            <a:r>
              <a:rPr lang="fr-FR" sz="3400" dirty="0"/>
              <a:t>Journée de démonstration des matériels alternatifs</a:t>
            </a:r>
          </a:p>
          <a:p>
            <a:pPr lvl="1"/>
            <a:r>
              <a:rPr lang="fr-FR" sz="3400" dirty="0"/>
              <a:t>une animation lors de la semaine sans pesticides ou semaine du développement durable</a:t>
            </a:r>
          </a:p>
          <a:p>
            <a:pPr marL="238173" lvl="1"/>
            <a:endParaRPr lang="fr-FR" sz="3400" dirty="0"/>
          </a:p>
          <a:p>
            <a:pPr algn="l"/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Sensibiliser les jardiniers amateurs</a:t>
            </a:r>
          </a:p>
          <a:p>
            <a:pPr lvl="1"/>
            <a:r>
              <a:rPr lang="fr-FR" sz="3400" dirty="0"/>
              <a:t>Faire intervenir une association pour une conférence/débat sur le jardinage au naturel</a:t>
            </a:r>
          </a:p>
          <a:p>
            <a:pPr lvl="1"/>
            <a:r>
              <a:rPr lang="fr-FR" sz="3400" dirty="0"/>
              <a:t>Pour des conférences sur le jardinage au naturel :</a:t>
            </a:r>
          </a:p>
          <a:p>
            <a:pPr algn="l"/>
            <a:r>
              <a:rPr lang="fr-FR" sz="3400" dirty="0"/>
              <a:t>      La </a:t>
            </a:r>
            <a:r>
              <a:rPr lang="fr-FR" sz="3400" i="1" dirty="0"/>
              <a:t>commune doit prendre en charge les frais de déplacement de l’association</a:t>
            </a:r>
            <a:endParaRPr lang="fr-FR" sz="3400" dirty="0"/>
          </a:p>
          <a:p>
            <a:pPr lvl="1"/>
            <a:endParaRPr lang="fr-FR" sz="3400" dirty="0"/>
          </a:p>
          <a:p>
            <a:pPr algn="l"/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Sensibiliser les scolaires</a:t>
            </a:r>
          </a:p>
          <a:p>
            <a:pPr lvl="1"/>
            <a:r>
              <a:rPr lang="fr-FR" sz="3400" dirty="0"/>
              <a:t>Réalisation de nichoirs, hôtel à insectes, création d’un potager,…</a:t>
            </a:r>
          </a:p>
          <a:p>
            <a:pPr lvl="1"/>
            <a:r>
              <a:rPr lang="fr-FR" sz="3400" dirty="0"/>
              <a:t>Solliciter une association de jardinier pour créer un potager à l’école.</a:t>
            </a:r>
          </a:p>
          <a:p>
            <a:pPr lvl="1"/>
            <a:r>
              <a:rPr lang="fr-FR" sz="3400" b="1" dirty="0"/>
              <a:t>Pour des animations à destination du grand public ou des scolaires :</a:t>
            </a:r>
            <a:endParaRPr lang="fr-FR" sz="3400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ECA20B-7A6A-FE42-B47A-A3BA0DF9287B}"/>
              </a:ext>
            </a:extLst>
          </p:cNvPr>
          <p:cNvSpPr txBox="1"/>
          <p:nvPr/>
        </p:nvSpPr>
        <p:spPr>
          <a:xfrm>
            <a:off x="335560" y="2936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FORMER LES AGENTS ET LES ELUS</a:t>
            </a:r>
          </a:p>
        </p:txBody>
      </p:sp>
    </p:spTree>
    <p:extLst>
      <p:ext uri="{BB962C8B-B14F-4D97-AF65-F5344CB8AC3E}">
        <p14:creationId xmlns:p14="http://schemas.microsoft.com/office/powerpoint/2010/main" val="40076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C8C75E-F74C-84CD-EB70-6ECF6142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 dirty="0"/>
              <a:t>FLYER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A9BF6D-0813-2914-DE6E-8CFBAE5CB2CD}"/>
              </a:ext>
            </a:extLst>
          </p:cNvPr>
          <p:cNvSpPr txBox="1"/>
          <p:nvPr/>
        </p:nvSpPr>
        <p:spPr>
          <a:xfrm>
            <a:off x="6918929" y="150319"/>
            <a:ext cx="187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L’information</a:t>
            </a:r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1910A89B-BC6A-DA08-BC75-4A569EFC2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003300"/>
            <a:ext cx="4144962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4A621341-24A8-FE1F-239B-A007186AB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862" y="1003302"/>
            <a:ext cx="414813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3ED741-F8A2-6F41-74BD-BE3D033DC481}"/>
              </a:ext>
            </a:extLst>
          </p:cNvPr>
          <p:cNvSpPr txBox="1"/>
          <p:nvPr/>
        </p:nvSpPr>
        <p:spPr>
          <a:xfrm>
            <a:off x="497152" y="150319"/>
            <a:ext cx="486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5" action="ppaction://hlinkfile"/>
              </a:rPr>
              <a:t>..\FREDON\2végétation spontanée.mp4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40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5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A9BF6D-0813-2914-DE6E-8CFBAE5CB2CD}"/>
              </a:ext>
            </a:extLst>
          </p:cNvPr>
          <p:cNvSpPr txBox="1"/>
          <p:nvPr/>
        </p:nvSpPr>
        <p:spPr>
          <a:xfrm>
            <a:off x="7113864" y="986918"/>
            <a:ext cx="187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L’information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CC63B299-938A-FFB1-B58D-CAB11DFC5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6998717" cy="480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E41E60-4542-F9F0-E262-07CA223F5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529" y="2946786"/>
            <a:ext cx="2687473" cy="391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424ED8C-873F-D206-FEEA-90DADC67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776" y="491788"/>
            <a:ext cx="1802833" cy="252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1EA7BE7-DC3E-244E-9382-65544A39FFAC}"/>
              </a:ext>
            </a:extLst>
          </p:cNvPr>
          <p:cNvGrpSpPr/>
          <p:nvPr/>
        </p:nvGrpSpPr>
        <p:grpSpPr>
          <a:xfrm>
            <a:off x="0" y="4697835"/>
            <a:ext cx="5452844" cy="2170624"/>
            <a:chOff x="432698" y="600572"/>
            <a:chExt cx="11753720" cy="547223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116B00F-156B-2A4C-2508-9880EB14C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564" y="600572"/>
              <a:ext cx="7879854" cy="5406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BE4D60CA-30CC-7B5F-F2C8-114394595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98" y="672580"/>
              <a:ext cx="3745315" cy="5400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152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FA4CA-FC1B-2AAC-631A-635B8A96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51F02EE-814E-3AE3-345C-B85641B8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 dirty="0"/>
              <a:t>L’INFORMATION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A5B3CD1-E486-EE22-9675-3945F906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CCC5DB-6234-62D7-08A6-46A142B2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36" r="7767"/>
          <a:stretch>
            <a:fillRect/>
          </a:stretch>
        </p:blipFill>
        <p:spPr>
          <a:xfrm>
            <a:off x="628650" y="-26127"/>
            <a:ext cx="7618758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F5C4EA-5D32-3314-9E8B-B457CE39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Conclusion, synthèse et bilan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9D1800-74AA-5EB9-54A2-309E962C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7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C312B1-B031-3B9F-9E35-F3189296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5126"/>
            <a:ext cx="8955419" cy="62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6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821914-8C11-4915-A218-838B8F1A9528}" type="slidenum">
              <a:rPr lang="fr-FR" altLang="fr-FR" smtClean="0">
                <a:latin typeface="Arial" charset="0"/>
                <a:cs typeface="Arial" charset="0"/>
              </a:rPr>
              <a:pPr/>
              <a:t>8</a:t>
            </a:fld>
            <a:endParaRPr lang="fr-FR" altLang="fr-FR">
              <a:latin typeface="Arial" charset="0"/>
              <a:cs typeface="Arial" charset="0"/>
            </a:endParaRP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638405" y="0"/>
            <a:ext cx="79914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>
              <a:lnSpc>
                <a:spcPct val="110000"/>
              </a:lnSpc>
            </a:pPr>
            <a:r>
              <a:rPr lang="fr-FR" altLang="fr-FR" sz="4400" dirty="0">
                <a:solidFill>
                  <a:srgbClr val="8BB939"/>
                </a:solidFill>
                <a:latin typeface="Arial Black" pitchFamily="34" charset="0"/>
              </a:rPr>
              <a:t>Gestion différenciée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684213" y="1125538"/>
            <a:ext cx="7488237" cy="0"/>
          </a:xfrm>
          <a:prstGeom prst="line">
            <a:avLst/>
          </a:prstGeom>
          <a:noFill/>
          <a:ln w="9525">
            <a:solidFill>
              <a:srgbClr val="9F030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1C68AA-2361-5844-8783-6DDADDC21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699"/>
            <a:ext cx="9268287" cy="61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1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747F9-A3C0-BE2D-B6F0-C6D4F70C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2" y="131115"/>
            <a:ext cx="6347713" cy="1320800"/>
          </a:xfrm>
        </p:spPr>
        <p:txBody>
          <a:bodyPr/>
          <a:lstStyle/>
          <a:p>
            <a:r>
              <a:rPr lang="fr-FR" dirty="0"/>
              <a:t>Les labels pour les communes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C2CC8-8283-00F7-779D-6E2D71E9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44" y="931593"/>
            <a:ext cx="4896544" cy="22630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424242"/>
                </a:solidFill>
                <a:highlight>
                  <a:srgbClr val="FFFFFF"/>
                </a:highlight>
                <a:latin typeface="-apple-system"/>
              </a:rPr>
              <a:t>Il existe de nombreux </a:t>
            </a:r>
            <a:r>
              <a:rPr lang="fr-FR" sz="2400" dirty="0">
                <a:solidFill>
                  <a:srgbClr val="424242"/>
                </a:solidFill>
                <a:highlight>
                  <a:srgbClr val="FFFFFF"/>
                </a:highlight>
                <a:latin typeface="-apple-system"/>
                <a:hlinkClick r:id="rId3"/>
              </a:rPr>
              <a:t>labels</a:t>
            </a:r>
            <a:r>
              <a:rPr lang="fr-FR" sz="2400" dirty="0">
                <a:solidFill>
                  <a:srgbClr val="424242"/>
                </a:solidFill>
                <a:highlight>
                  <a:srgbClr val="FFFFFF"/>
                </a:highlight>
                <a:latin typeface="-apple-system"/>
              </a:rPr>
              <a:t> pour les communes en France.</a:t>
            </a:r>
            <a:r>
              <a:rPr lang="fr-FR" sz="2400" i="1" dirty="0">
                <a:solidFill>
                  <a:srgbClr val="424242"/>
                </a:solidFill>
                <a:highlight>
                  <a:srgbClr val="FFFFFF"/>
                </a:highlight>
                <a:latin typeface="-apple-system"/>
              </a:rPr>
              <a:t> "On en compte environ une trentaine » . </a:t>
            </a:r>
            <a:r>
              <a:rPr lang="fr-FR" sz="2400" dirty="0">
                <a:solidFill>
                  <a:srgbClr val="424242"/>
                </a:solidFill>
                <a:highlight>
                  <a:srgbClr val="FFFFFF"/>
                </a:highlight>
                <a:latin typeface="-apple-system"/>
              </a:rPr>
              <a:t>Les principaux sont: Les plus beaux villages de France, Ville et Village fleuris, Les plus beaux détours de France, Ville d’art et d’histoire et Patrimoine mondial de l’Unesco.</a:t>
            </a:r>
          </a:p>
        </p:txBody>
      </p:sp>
      <p:pic>
        <p:nvPicPr>
          <p:cNvPr id="2050" name="Picture 2" descr="A quoi servent les (très) nombreux labels des communes ardennaises">
            <a:extLst>
              <a:ext uri="{FF2B5EF4-FFF2-40B4-BE49-F238E27FC236}">
                <a16:creationId xmlns:a16="http://schemas.microsoft.com/office/drawing/2014/main" id="{803AD3DD-43E9-D3E7-1FF0-E374C1E9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528558"/>
            <a:ext cx="4139952" cy="23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aloriser sa ville par les labels - LACROIX City">
            <a:extLst>
              <a:ext uri="{FF2B5EF4-FFF2-40B4-BE49-F238E27FC236}">
                <a16:creationId xmlns:a16="http://schemas.microsoft.com/office/drawing/2014/main" id="{19804A8A-3B0B-3571-13DD-41B49729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77"/>
            <a:ext cx="31432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es labels et reconnaissances">
            <a:extLst>
              <a:ext uri="{FF2B5EF4-FFF2-40B4-BE49-F238E27FC236}">
                <a16:creationId xmlns:a16="http://schemas.microsoft.com/office/drawing/2014/main" id="{B16D8D20-17C1-CBF1-A3B6-8FFB42899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866341"/>
            <a:ext cx="4139952" cy="26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arte des Communes Rurales d'Europe - Cissé (86)">
            <a:extLst>
              <a:ext uri="{FF2B5EF4-FFF2-40B4-BE49-F238E27FC236}">
                <a16:creationId xmlns:a16="http://schemas.microsoft.com/office/drawing/2014/main" id="{7CA84D7A-BDB6-012E-D97E-0D552ACF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171" y="5064253"/>
            <a:ext cx="1055691" cy="11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ut savoir sur les labels écologiques - FFCC">
            <a:extLst>
              <a:ext uri="{FF2B5EF4-FFF2-40B4-BE49-F238E27FC236}">
                <a16:creationId xmlns:a16="http://schemas.microsoft.com/office/drawing/2014/main" id="{D4EC62C2-E549-712C-53CC-98E1BD94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835696" cy="18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a charte des COMMUNAUX trace les lignes directrices de nos actions.">
            <a:extLst>
              <a:ext uri="{FF2B5EF4-FFF2-40B4-BE49-F238E27FC236}">
                <a16:creationId xmlns:a16="http://schemas.microsoft.com/office/drawing/2014/main" id="{0BEE3ADA-E2E5-EB42-6F79-F517A312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249" y="3174856"/>
            <a:ext cx="2411760" cy="12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B07435-C970-C40D-99A4-624DBECBD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856" y="3158033"/>
            <a:ext cx="1001899" cy="11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17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423</Words>
  <Application>Microsoft Office PowerPoint</Application>
  <PresentationFormat>Affichage à l'écran (4:3)</PresentationFormat>
  <Paragraphs>81</Paragraphs>
  <Slides>20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5" baseType="lpstr">
      <vt:lpstr>-apple-system</vt:lpstr>
      <vt:lpstr>Aptos</vt:lpstr>
      <vt:lpstr>Aptos Display</vt:lpstr>
      <vt:lpstr>Arial</vt:lpstr>
      <vt:lpstr>Arial Black</vt:lpstr>
      <vt:lpstr>Arial Narrow</vt:lpstr>
      <vt:lpstr>Arial Unicode MS</vt:lpstr>
      <vt:lpstr>Calibri</vt:lpstr>
      <vt:lpstr>Tahoma</vt:lpstr>
      <vt:lpstr>Times</vt:lpstr>
      <vt:lpstr>Wingdings</vt:lpstr>
      <vt:lpstr>Thème Office</vt:lpstr>
      <vt:lpstr>Objet iGrafx Image</vt:lpstr>
      <vt:lpstr>Image bitmap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labels pour les communes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L’événementiel    chrysanthèmes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lafforgue</dc:creator>
  <cp:lastModifiedBy>patrick lafforgue</cp:lastModifiedBy>
  <cp:revision>3</cp:revision>
  <dcterms:created xsi:type="dcterms:W3CDTF">2026-05-05T10:07:17Z</dcterms:created>
  <dcterms:modified xsi:type="dcterms:W3CDTF">2026-05-05T13:05:25Z</dcterms:modified>
</cp:coreProperties>
</file>